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9144000" cy="5143500" type="screen16x9"/>
  <p:notesSz cx="6858000" cy="9144000"/>
  <p:embeddedFontLst>
    <p:embeddedFont>
      <p:font typeface="ABeeZee" panose="020B0604020202020204" charset="0"/>
      <p:regular r:id="rId74"/>
      <p:italic r:id="rId75"/>
    </p:embeddedFont>
    <p:embeddedFont>
      <p:font typeface="Calibri" panose="020F0502020204030204" pitchFamily="34" charset="0"/>
      <p:regular r:id="rId76"/>
      <p:bold r:id="rId77"/>
      <p:italic r:id="rId78"/>
      <p:boldItalic r:id="rId79"/>
    </p:embeddedFont>
    <p:embeddedFont>
      <p:font typeface="Comic Sans MS" panose="030F0702030302020204" pitchFamily="66" charset="0"/>
      <p:regular r:id="rId80"/>
      <p:bold r:id="rId81"/>
      <p:italic r:id="rId82"/>
      <p:boldItalic r:id="rId83"/>
    </p:embeddedFont>
    <p:embeddedFont>
      <p:font typeface="Merriweather" panose="020B0604020202020204" charset="0"/>
      <p:regular r:id="rId84"/>
      <p:bold r:id="rId85"/>
      <p:italic r:id="rId86"/>
      <p:boldItalic r:id="rId87"/>
    </p:embeddedFont>
    <p:embeddedFont>
      <p:font typeface="Nunito" panose="02000303000000000000" pitchFamily="2" charset="0"/>
      <p:regular r:id="rId88"/>
      <p:bold r:id="rId89"/>
      <p:italic r:id="rId90"/>
      <p:boldItalic r:id="rId91"/>
    </p:embeddedFont>
    <p:embeddedFont>
      <p:font typeface="Sniglet" panose="020B0604020202020204" charset="0"/>
      <p:regular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B0DCCB-F8AE-4095-84D2-D1B78F691BB1}">
  <a:tblStyle styleId="{ADB0DCCB-F8AE-4095-84D2-D1B78F691B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b1cff1a75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4b1cff1a75_2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b1d104a5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4b1d104a55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4b1d104a5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4b1d104a55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b1d104a5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4b1d104a5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4b1d104a55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4b1d104a5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GNRH release from hypothalamus which </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act on anterior pituitary gland to release LH and FSH </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Then the LH and FSH stimulate the </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maturation of testis and ovary   </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they also play a major  role in  Sex steroid synthesis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b1d104a55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4b1d104a5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4b1d104a55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4b1d104a5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4b1d104a5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4b1d104a55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4b1cff1a75_2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4b1cff1a75_2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4b1d104a55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4b1d104a55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4b1cc6fb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4b1cc6fbd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b1cff1a75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4b1cff1a75_2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4b1cc6fbd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4b1cc6fbdd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Delinquency </a:t>
            </a:r>
            <a:endParaRPr/>
          </a:p>
          <a:p>
            <a:pPr marL="0" lvl="0" indent="0" algn="l" rtl="0">
              <a:lnSpc>
                <a:spcPct val="100000"/>
              </a:lnSpc>
              <a:spcBef>
                <a:spcPts val="0"/>
              </a:spcBef>
              <a:spcAft>
                <a:spcPts val="0"/>
              </a:spcAft>
              <a:buSzPts val="1400"/>
              <a:buNone/>
            </a:pPr>
            <a:r>
              <a:rPr lang="en"/>
              <a:t>Cardiomyopathy </a:t>
            </a:r>
            <a:endParaRPr/>
          </a:p>
          <a:p>
            <a:pPr marL="0" lvl="0" indent="0" algn="l" rtl="0">
              <a:lnSpc>
                <a:spcPct val="100000"/>
              </a:lnSpc>
              <a:spcBef>
                <a:spcPts val="0"/>
              </a:spcBef>
              <a:spcAft>
                <a:spcPts val="0"/>
              </a:spcAft>
              <a:buSzPts val="1400"/>
              <a:buNone/>
            </a:pPr>
            <a:r>
              <a:rPr lang="en"/>
              <a:t>Sudden death </a:t>
            </a:r>
            <a:endParaRPr/>
          </a:p>
          <a:p>
            <a:pPr marL="0" lvl="0" indent="0" algn="l" rtl="0">
              <a:lnSpc>
                <a:spcPct val="100000"/>
              </a:lnSpc>
              <a:spcBef>
                <a:spcPts val="0"/>
              </a:spcBef>
              <a:spcAft>
                <a:spcPts val="0"/>
              </a:spcAft>
              <a:buSzPts val="1400"/>
              <a:buNone/>
            </a:pPr>
            <a:r>
              <a:rPr lang="en"/>
              <a:t>Self identification يبغون يثبتون أنفسهم وأصحابهم </a:t>
            </a:r>
            <a:endParaRPr/>
          </a:p>
          <a:p>
            <a:pPr marL="0" lvl="0" indent="0" algn="l" rtl="0">
              <a:lnSpc>
                <a:spcPct val="100000"/>
              </a:lnSpc>
              <a:spcBef>
                <a:spcPts val="0"/>
              </a:spcBef>
              <a:spcAft>
                <a:spcPts val="0"/>
              </a:spcAft>
              <a:buSzPts val="1400"/>
              <a:buNone/>
            </a:pPr>
            <a:r>
              <a:rPr lang="en"/>
              <a:t>Relationship with others </a:t>
            </a:r>
            <a:endParaRPr/>
          </a:p>
          <a:p>
            <a:pPr marL="0" lvl="0" indent="0" algn="l" rtl="0">
              <a:lnSpc>
                <a:spcPct val="100000"/>
              </a:lnSpc>
              <a:spcBef>
                <a:spcPts val="0"/>
              </a:spcBef>
              <a:spcAft>
                <a:spcPts val="0"/>
              </a:spcAft>
              <a:buSzPts val="1400"/>
              <a:buNone/>
            </a:pPr>
            <a:r>
              <a:rPr lang="en"/>
              <a:t>Resbonsibility </a:t>
            </a:r>
            <a:endParaRPr/>
          </a:p>
          <a:p>
            <a:pPr marL="0" lvl="0" indent="0" algn="l" rtl="0">
              <a:lnSpc>
                <a:spcPct val="100000"/>
              </a:lnSpc>
              <a:spcBef>
                <a:spcPts val="0"/>
              </a:spcBef>
              <a:spcAft>
                <a:spcPts val="0"/>
              </a:spcAft>
              <a:buSzPts val="1400"/>
              <a:buNone/>
            </a:pPr>
            <a:r>
              <a:rPr lang="en"/>
              <a:t>Thalssemia and Sickle </a:t>
            </a:r>
            <a:endParaRPr/>
          </a:p>
          <a:p>
            <a:pPr marL="0" lvl="0" indent="0" algn="l" rtl="0">
              <a:lnSpc>
                <a:spcPct val="100000"/>
              </a:lnSpc>
              <a:spcBef>
                <a:spcPts val="0"/>
              </a:spcBef>
              <a:spcAft>
                <a:spcPts val="0"/>
              </a:spcAft>
              <a:buSzPts val="1400"/>
              <a:buNone/>
            </a:pPr>
            <a:r>
              <a:rPr lang="en"/>
              <a:t>فحص الزواج </a:t>
            </a:r>
            <a:endParaRPr/>
          </a:p>
          <a:p>
            <a:pPr marL="0" lvl="0" indent="0" algn="l" rtl="0">
              <a:lnSpc>
                <a:spcPct val="100000"/>
              </a:lnSpc>
              <a:spcBef>
                <a:spcPts val="0"/>
              </a:spcBef>
              <a:spcAft>
                <a:spcPts val="0"/>
              </a:spcAft>
              <a:buSzPts val="1400"/>
              <a:buNone/>
            </a:pPr>
            <a:r>
              <a:rPr lang="en"/>
              <a:t>Multiple sclerosis </a:t>
            </a:r>
            <a:endParaRPr/>
          </a:p>
          <a:p>
            <a:pPr marL="0" lvl="0" indent="0" algn="l" rtl="0">
              <a:lnSpc>
                <a:spcPct val="100000"/>
              </a:lnSpc>
              <a:spcBef>
                <a:spcPts val="0"/>
              </a:spcBef>
              <a:spcAft>
                <a:spcPts val="0"/>
              </a:spcAft>
              <a:buSzPts val="1400"/>
              <a:buNone/>
            </a:pPr>
            <a:r>
              <a:rPr lang="en"/>
              <a:t>Sextual and Reproductive health </a:t>
            </a:r>
            <a:endParaRPr/>
          </a:p>
          <a:p>
            <a:pPr marL="0" lvl="0" indent="0" algn="l" rtl="0">
              <a:lnSpc>
                <a:spcPct val="100000"/>
              </a:lnSpc>
              <a:spcBef>
                <a:spcPts val="0"/>
              </a:spcBef>
              <a:spcAft>
                <a:spcPts val="0"/>
              </a:spcAft>
              <a:buSzPts val="1400"/>
              <a:buNone/>
            </a:pPr>
            <a:r>
              <a:rPr lang="en"/>
              <a:t>Social media addiction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4b1cc6fbd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g4b1cc6fbdd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4b1cc6fbd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4b1cc6fbdd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rgbClr val="DC1820"/>
                </a:solidFill>
                <a:latin typeface="Nunito"/>
                <a:ea typeface="Nunito"/>
                <a:cs typeface="Nunito"/>
                <a:sym typeface="Nunito"/>
              </a:rPr>
              <a:t>What are the ways that can reduce girls getting pregnant and giving birth at too young age?</a:t>
            </a:r>
            <a:endParaRPr sz="1000" b="1">
              <a:solidFill>
                <a:srgbClr val="DC1820"/>
              </a:solidFill>
              <a:latin typeface="Nunito"/>
              <a:ea typeface="Nunito"/>
              <a:cs typeface="Nunito"/>
              <a:sym typeface="Nunito"/>
            </a:endParaRPr>
          </a:p>
          <a:p>
            <a:pPr marL="0" lvl="0" indent="0" algn="l" rtl="0">
              <a:lnSpc>
                <a:spcPct val="113000"/>
              </a:lnSpc>
              <a:spcBef>
                <a:spcPts val="0"/>
              </a:spcBef>
              <a:spcAft>
                <a:spcPts val="0"/>
              </a:spcAft>
              <a:buClr>
                <a:schemeClr val="dk1"/>
              </a:buClr>
              <a:buSzPts val="1100"/>
              <a:buFont typeface="Arial"/>
              <a:buNone/>
            </a:pPr>
            <a:r>
              <a:rPr lang="en" sz="1000">
                <a:solidFill>
                  <a:srgbClr val="333333"/>
                </a:solidFill>
                <a:latin typeface="Nunito"/>
                <a:ea typeface="Nunito"/>
                <a:cs typeface="Nunito"/>
                <a:sym typeface="Nunito"/>
              </a:rPr>
              <a:t>Regulation against </a:t>
            </a:r>
            <a:r>
              <a:rPr lang="en" sz="1000">
                <a:solidFill>
                  <a:srgbClr val="333333"/>
                </a:solidFill>
                <a:highlight>
                  <a:srgbClr val="FFFFFF"/>
                </a:highlight>
                <a:latin typeface="Nunito"/>
                <a:ea typeface="Nunito"/>
                <a:cs typeface="Nunito"/>
                <a:sym typeface="Nunito"/>
              </a:rPr>
              <a:t>marriage before the age of 18.</a:t>
            </a:r>
            <a:endParaRPr sz="1000">
              <a:solidFill>
                <a:srgbClr val="333333"/>
              </a:solidFill>
              <a:highlight>
                <a:srgbClr val="FFFFFF"/>
              </a:highlight>
              <a:latin typeface="Nunito"/>
              <a:ea typeface="Nunito"/>
              <a:cs typeface="Nunito"/>
              <a:sym typeface="Nunito"/>
            </a:endParaRPr>
          </a:p>
          <a:p>
            <a:pPr marL="0" lvl="0" indent="0" algn="l" rtl="0">
              <a:lnSpc>
                <a:spcPct val="113000"/>
              </a:lnSpc>
              <a:spcBef>
                <a:spcPts val="1400"/>
              </a:spcBef>
              <a:spcAft>
                <a:spcPts val="0"/>
              </a:spcAft>
              <a:buClr>
                <a:schemeClr val="dk1"/>
              </a:buClr>
              <a:buSzPts val="1100"/>
              <a:buFont typeface="Arial"/>
              <a:buNone/>
            </a:pPr>
            <a:r>
              <a:rPr lang="en" sz="1000">
                <a:solidFill>
                  <a:srgbClr val="333333"/>
                </a:solidFill>
                <a:latin typeface="Nunito"/>
                <a:ea typeface="Nunito"/>
                <a:cs typeface="Nunito"/>
                <a:sym typeface="Nunito"/>
              </a:rPr>
              <a:t>Encourrage </a:t>
            </a:r>
            <a:r>
              <a:rPr lang="en" sz="1000">
                <a:solidFill>
                  <a:srgbClr val="333333"/>
                </a:solidFill>
                <a:highlight>
                  <a:srgbClr val="FFFFFF"/>
                </a:highlight>
                <a:latin typeface="Nunito"/>
                <a:ea typeface="Nunito"/>
                <a:cs typeface="Nunito"/>
                <a:sym typeface="Nunito"/>
              </a:rPr>
              <a:t>the use of contraception by adolescents at risk of unintended pregnancy.</a:t>
            </a:r>
            <a:endParaRPr sz="1000">
              <a:solidFill>
                <a:srgbClr val="333333"/>
              </a:solidFill>
              <a:highlight>
                <a:srgbClr val="FFFFFF"/>
              </a:highlight>
              <a:latin typeface="Nunito"/>
              <a:ea typeface="Nunito"/>
              <a:cs typeface="Nunito"/>
              <a:sym typeface="Nunito"/>
            </a:endParaRPr>
          </a:p>
          <a:p>
            <a:pPr marL="0" lvl="0" indent="0" algn="l" rtl="0">
              <a:lnSpc>
                <a:spcPct val="113000"/>
              </a:lnSpc>
              <a:spcBef>
                <a:spcPts val="1400"/>
              </a:spcBef>
              <a:spcAft>
                <a:spcPts val="0"/>
              </a:spcAft>
              <a:buClr>
                <a:schemeClr val="dk1"/>
              </a:buClr>
              <a:buSzPts val="1100"/>
              <a:buFont typeface="Arial"/>
              <a:buNone/>
            </a:pPr>
            <a:r>
              <a:rPr lang="en" sz="1000">
                <a:solidFill>
                  <a:srgbClr val="333333"/>
                </a:solidFill>
                <a:latin typeface="Nunito"/>
                <a:ea typeface="Nunito"/>
                <a:cs typeface="Nunito"/>
                <a:sym typeface="Nunito"/>
              </a:rPr>
              <a:t>●</a:t>
            </a:r>
            <a:r>
              <a:rPr lang="en" sz="1000">
                <a:solidFill>
                  <a:srgbClr val="333333"/>
                </a:solidFill>
                <a:highlight>
                  <a:srgbClr val="FFFFFF"/>
                </a:highlight>
                <a:latin typeface="Nunito"/>
                <a:ea typeface="Nunito"/>
                <a:cs typeface="Nunito"/>
                <a:sym typeface="Nunito"/>
              </a:rPr>
              <a:t>increasing use of skilled antenatal, childbirth and postnatal care among adolescents.</a:t>
            </a:r>
            <a:endParaRPr sz="1000">
              <a:solidFill>
                <a:srgbClr val="333333"/>
              </a:solidFill>
              <a:highlight>
                <a:srgbClr val="FFFFFF"/>
              </a:highlight>
              <a:latin typeface="Nunito"/>
              <a:ea typeface="Nunito"/>
              <a:cs typeface="Nunito"/>
              <a:sym typeface="Nunito"/>
            </a:endParaRPr>
          </a:p>
          <a:p>
            <a:pPr marL="0" lvl="0" indent="0" algn="l" rtl="0">
              <a:lnSpc>
                <a:spcPct val="100000"/>
              </a:lnSpc>
              <a:spcBef>
                <a:spcPts val="140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4e0c82202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4e0c82202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42900" algn="l" rtl="0">
              <a:lnSpc>
                <a:spcPct val="115384"/>
              </a:lnSpc>
              <a:spcBef>
                <a:spcPts val="1400"/>
              </a:spcBef>
              <a:spcAft>
                <a:spcPts val="0"/>
              </a:spcAft>
              <a:buClr>
                <a:srgbClr val="3C4245"/>
              </a:buClr>
              <a:buSzPts val="1800"/>
              <a:buFont typeface="Arial"/>
              <a:buChar char="○"/>
            </a:pPr>
            <a:r>
              <a:rPr lang="en" sz="1800">
                <a:solidFill>
                  <a:srgbClr val="3C4245"/>
                </a:solidFill>
              </a:rPr>
              <a:t>may be associated with </a:t>
            </a:r>
            <a:r>
              <a:rPr lang="en" sz="1800">
                <a:solidFill>
                  <a:srgbClr val="980000"/>
                </a:solidFill>
              </a:rPr>
              <a:t>sudden death</a:t>
            </a:r>
            <a:r>
              <a:rPr lang="en" sz="1800">
                <a:solidFill>
                  <a:srgbClr val="3C4245"/>
                </a:solidFill>
              </a:rPr>
              <a:t> - especially during or after exertion. </a:t>
            </a:r>
            <a:endParaRPr sz="1200">
              <a:solidFill>
                <a:srgbClr val="222222"/>
              </a:solidFill>
              <a:highlight>
                <a:srgbClr val="F7F9F9"/>
              </a:highlight>
              <a:latin typeface="Merriweather"/>
              <a:ea typeface="Merriweather"/>
              <a:cs typeface="Merriweather"/>
              <a:sym typeface="Merriweather"/>
            </a:endParaRPr>
          </a:p>
          <a:p>
            <a:pPr marL="0" lvl="0" indent="0" algn="l" rtl="0">
              <a:spcBef>
                <a:spcPts val="4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4dfdb2fd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4dfdb2f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22222"/>
                </a:solidFill>
                <a:latin typeface="Merriweather"/>
                <a:ea typeface="Merriweather"/>
                <a:cs typeface="Merriweather"/>
                <a:sym typeface="Merriweather"/>
              </a:rPr>
              <a:t>Fortunately, the teen birth rate has declined over the years. </a:t>
            </a:r>
            <a:endParaRPr sz="1200">
              <a:solidFill>
                <a:srgbClr val="222222"/>
              </a:solidFill>
              <a:latin typeface="Merriweather"/>
              <a:ea typeface="Merriweather"/>
              <a:cs typeface="Merriweather"/>
              <a:sym typeface="Merriweather"/>
            </a:endParaRPr>
          </a:p>
          <a:p>
            <a:pPr marL="0" lvl="0" indent="0" algn="l" rtl="0">
              <a:lnSpc>
                <a:spcPct val="115000"/>
              </a:lnSpc>
              <a:spcBef>
                <a:spcPts val="0"/>
              </a:spcBef>
              <a:spcAft>
                <a:spcPts val="0"/>
              </a:spcAft>
              <a:buClr>
                <a:schemeClr val="dk1"/>
              </a:buClr>
              <a:buSzPts val="1100"/>
              <a:buFont typeface="Arial"/>
              <a:buNone/>
            </a:pPr>
            <a:r>
              <a:rPr lang="en" sz="1200">
                <a:solidFill>
                  <a:srgbClr val="222222"/>
                </a:solidFill>
                <a:latin typeface="Merriweather"/>
                <a:ea typeface="Merriweather"/>
                <a:cs typeface="Merriweather"/>
                <a:sym typeface="Merriweather"/>
              </a:rPr>
              <a:t>Based on the 2015 Youth Risk Behavior Surveillance data</a:t>
            </a:r>
            <a:endParaRPr sz="120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4b1cc6fbd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 name="Google Shape;746;g4b1cc6fbdd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b1cc6fbd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g4b1cc6fbdd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424242"/>
                </a:solidFill>
                <a:latin typeface="Nunito"/>
                <a:ea typeface="Nunito"/>
                <a:cs typeface="Nunito"/>
                <a:sym typeface="Nunito"/>
              </a:rPr>
              <a:t>The vast majority of people using tobacco today began doing so </a:t>
            </a:r>
            <a:r>
              <a:rPr lang="en" sz="1200" b="1">
                <a:solidFill>
                  <a:srgbClr val="424242"/>
                </a:solidFill>
                <a:latin typeface="Nunito"/>
                <a:ea typeface="Nunito"/>
                <a:cs typeface="Nunito"/>
                <a:sym typeface="Nunito"/>
              </a:rPr>
              <a:t>when they were adolescents.</a:t>
            </a:r>
            <a:endParaRPr sz="1200" b="1">
              <a:solidFill>
                <a:srgbClr val="424242"/>
              </a:solidFill>
              <a:latin typeface="Nunito"/>
              <a:ea typeface="Nunito"/>
              <a:cs typeface="Nunito"/>
              <a:sym typeface="Nunito"/>
            </a:endParaRPr>
          </a:p>
          <a:p>
            <a:pPr marL="0" lvl="0" indent="0" algn="l" rtl="0">
              <a:lnSpc>
                <a:spcPct val="115000"/>
              </a:lnSpc>
              <a:spcBef>
                <a:spcPts val="1600"/>
              </a:spcBef>
              <a:spcAft>
                <a:spcPts val="0"/>
              </a:spcAft>
              <a:buSzPts val="1100"/>
              <a:buNone/>
            </a:pPr>
            <a:r>
              <a:rPr lang="en" sz="1400">
                <a:solidFill>
                  <a:srgbClr val="424242"/>
                </a:solidFill>
                <a:latin typeface="Nunito"/>
                <a:ea typeface="Nunito"/>
                <a:cs typeface="Nunito"/>
                <a:sym typeface="Nunito"/>
              </a:rPr>
              <a:t>●</a:t>
            </a:r>
            <a:r>
              <a:rPr lang="en" sz="1200">
                <a:solidFill>
                  <a:srgbClr val="424242"/>
                </a:solidFill>
                <a:latin typeface="Nunito"/>
                <a:ea typeface="Nunito"/>
                <a:cs typeface="Nunito"/>
                <a:sym typeface="Nunito"/>
              </a:rPr>
              <a:t>At least 1 in 10 younger adolescents (aged 13 to 15) uses tobacco</a:t>
            </a:r>
            <a:endParaRPr sz="1200">
              <a:solidFill>
                <a:srgbClr val="424242"/>
              </a:solidFill>
              <a:latin typeface="Nunito"/>
              <a:ea typeface="Nunito"/>
              <a:cs typeface="Nunito"/>
              <a:sym typeface="Nunito"/>
            </a:endParaRPr>
          </a:p>
          <a:p>
            <a:pPr marL="914400" lvl="1" indent="-342900" algn="l" rtl="0">
              <a:lnSpc>
                <a:spcPct val="115384"/>
              </a:lnSpc>
              <a:spcBef>
                <a:spcPts val="1600"/>
              </a:spcBef>
              <a:spcAft>
                <a:spcPts val="0"/>
              </a:spcAft>
              <a:buClr>
                <a:srgbClr val="3C4245"/>
              </a:buClr>
              <a:buSzPts val="1800"/>
              <a:buFont typeface="Arial"/>
              <a:buChar char="○"/>
            </a:pPr>
            <a:r>
              <a:rPr lang="en" sz="1800">
                <a:solidFill>
                  <a:srgbClr val="3C4245"/>
                </a:solidFill>
              </a:rPr>
              <a:t>Globally, in 2016, over 1:6 adolescents was overweight. </a:t>
            </a:r>
            <a:endParaRPr sz="1800">
              <a:solidFill>
                <a:srgbClr val="3C4245"/>
              </a:solidFill>
            </a:endParaRPr>
          </a:p>
          <a:p>
            <a:pPr marL="0" lvl="0" indent="0" algn="l" rtl="0">
              <a:lnSpc>
                <a:spcPct val="115000"/>
              </a:lnSpc>
              <a:spcBef>
                <a:spcPts val="400"/>
              </a:spcBef>
              <a:spcAft>
                <a:spcPts val="1600"/>
              </a:spcAft>
              <a:buSzPts val="1100"/>
              <a:buNone/>
            </a:pPr>
            <a:endParaRPr sz="1200">
              <a:solidFill>
                <a:srgbClr val="424242"/>
              </a:solidFill>
              <a:latin typeface="Nunito"/>
              <a:ea typeface="Nunito"/>
              <a:cs typeface="Nunito"/>
              <a:sym typeface="Nuni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4e0c82202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4e0c82202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424242"/>
                </a:solidFill>
                <a:latin typeface="Nunito"/>
                <a:ea typeface="Nunito"/>
                <a:cs typeface="Nunito"/>
                <a:sym typeface="Nunito"/>
              </a:rPr>
              <a:t>The vast majority of people using tobacco today began doing so </a:t>
            </a:r>
            <a:r>
              <a:rPr lang="en" sz="1200" b="1">
                <a:solidFill>
                  <a:srgbClr val="424242"/>
                </a:solidFill>
                <a:latin typeface="Nunito"/>
                <a:ea typeface="Nunito"/>
                <a:cs typeface="Nunito"/>
                <a:sym typeface="Nunito"/>
              </a:rPr>
              <a:t>when they were adolescents.</a:t>
            </a:r>
            <a:endParaRPr sz="1200" b="1">
              <a:solidFill>
                <a:srgbClr val="424242"/>
              </a:solidFill>
              <a:latin typeface="Nunito"/>
              <a:ea typeface="Nunito"/>
              <a:cs typeface="Nunito"/>
              <a:sym typeface="Nunito"/>
            </a:endParaRPr>
          </a:p>
          <a:p>
            <a:pPr marL="0" lvl="0" indent="0" algn="l" rtl="0">
              <a:lnSpc>
                <a:spcPct val="115000"/>
              </a:lnSpc>
              <a:spcBef>
                <a:spcPts val="1600"/>
              </a:spcBef>
              <a:spcAft>
                <a:spcPts val="0"/>
              </a:spcAft>
              <a:buSzPts val="1100"/>
              <a:buNone/>
            </a:pPr>
            <a:r>
              <a:rPr lang="en" sz="1400">
                <a:solidFill>
                  <a:srgbClr val="424242"/>
                </a:solidFill>
                <a:latin typeface="Nunito"/>
                <a:ea typeface="Nunito"/>
                <a:cs typeface="Nunito"/>
                <a:sym typeface="Nunito"/>
              </a:rPr>
              <a:t>●</a:t>
            </a:r>
            <a:r>
              <a:rPr lang="en" sz="1200">
                <a:solidFill>
                  <a:srgbClr val="424242"/>
                </a:solidFill>
                <a:latin typeface="Nunito"/>
                <a:ea typeface="Nunito"/>
                <a:cs typeface="Nunito"/>
                <a:sym typeface="Nunito"/>
              </a:rPr>
              <a:t>At least 1 in 10 younger adolescents (aged 13 to 15) uses tobacco</a:t>
            </a:r>
            <a:endParaRPr sz="1200">
              <a:solidFill>
                <a:srgbClr val="424242"/>
              </a:solidFill>
              <a:latin typeface="Nunito"/>
              <a:ea typeface="Nunito"/>
              <a:cs typeface="Nunito"/>
              <a:sym typeface="Nunito"/>
            </a:endParaRPr>
          </a:p>
          <a:p>
            <a:pPr marL="914400" lvl="1" indent="-342900" algn="l" rtl="0">
              <a:lnSpc>
                <a:spcPct val="115384"/>
              </a:lnSpc>
              <a:spcBef>
                <a:spcPts val="1600"/>
              </a:spcBef>
              <a:spcAft>
                <a:spcPts val="0"/>
              </a:spcAft>
              <a:buClr>
                <a:srgbClr val="3C4245"/>
              </a:buClr>
              <a:buSzPts val="1800"/>
              <a:buFont typeface="Arial"/>
              <a:buChar char="○"/>
            </a:pPr>
            <a:r>
              <a:rPr lang="en" sz="1800">
                <a:solidFill>
                  <a:srgbClr val="3C4245"/>
                </a:solidFill>
              </a:rPr>
              <a:t>Globally, in 2016, over 1:6 adolescents was overweight. </a:t>
            </a:r>
            <a:endParaRPr sz="1800">
              <a:solidFill>
                <a:srgbClr val="3C4245"/>
              </a:solidFill>
            </a:endParaRPr>
          </a:p>
          <a:p>
            <a:pPr marL="457200" lvl="0" indent="-342900" algn="l" rtl="0">
              <a:lnSpc>
                <a:spcPct val="115384"/>
              </a:lnSpc>
              <a:spcBef>
                <a:spcPts val="0"/>
              </a:spcBef>
              <a:spcAft>
                <a:spcPts val="0"/>
              </a:spcAft>
              <a:buClr>
                <a:srgbClr val="3C4245"/>
              </a:buClr>
              <a:buSzPts val="1800"/>
              <a:buFont typeface="Arial"/>
              <a:buChar char="●"/>
            </a:pPr>
            <a:r>
              <a:rPr lang="en" sz="1800">
                <a:solidFill>
                  <a:srgbClr val="3C4245"/>
                </a:solidFill>
              </a:rPr>
              <a:t>According to research conducted by Family First Aid, </a:t>
            </a:r>
            <a:endParaRPr sz="1200">
              <a:solidFill>
                <a:srgbClr val="424242"/>
              </a:solidFill>
              <a:latin typeface="Nunito"/>
              <a:ea typeface="Nunito"/>
              <a:cs typeface="Nunito"/>
              <a:sym typeface="Nuni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4df44503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g4df44503d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4b1cff1a75_2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g4b1cff1a75_2_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8f590bcc2a80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308f590bcc2a80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e1298d9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4e1298d9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4e1298d94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4e1298d94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4df44503dd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g4df44503dd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4e1298d94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4e1298d94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4e1298d941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4e1298d94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4e1298d941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4e1298d94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25% reported exposure to bullying at school during the 30 days preceding the study 20% were involved in physical violence at school or community during the preceding year.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4e1298d94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4e1298d94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rPr>
              <a:t>Self-reported chronic health conditions. Overall prevalence was 28.6%, with bronchial asthma being the most prevalent.</a:t>
            </a:r>
            <a:endParaRPr sz="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4ea93ea0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4ea93ea0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4e1298d941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4e1298d94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4e1298d941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4e1298d94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08f590bcc2a80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308f590bcc2a802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4df44503dd_9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g4df44503dd_9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4ea93ea09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4ea93ea09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4e1298d941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4e1298d94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4df44503dd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0" name="Google Shape;970;g4df44503dd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4df44503dd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g4df44503dd_9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4e1298d941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4e1298d94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e1298d941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e1298d941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4b1cff1a75_2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g4b1cff1a75_2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4df44503d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g4df44503dd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4df44503dd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g4df44503dd_1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08f590bcc2a80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308f590bcc2a802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4df44503dd_9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g4df44503dd_9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4eb06e549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g4eb06e549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4eb06e549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4eb06e549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4eb06e549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4eb06e549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4eb06e549e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4eb06e549e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4eb06e549e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4eb06e549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20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Evidence shows that while private office-based primary care services are available to most adolescents, those services depend significantly on fee-based reimbursement and are not:</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accessible to adolescents who are uninsured or underinsured.</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offered in acceptable settings that foster open communication of sensitive behaviors or health conditions.</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provided by personnel who are skilled in addressing health conditions and behaviors that are appropriate for this stage of development.</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effective at fostering health promotion or addressing risky behaviors that are prevalent among adolescents, such as substance use and unsafe sexual activity.</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Evidence shows that specialty care services for the adolescent population are not accessible to most adolescents. Existing specialty services in the areas of mental health, sexual and reproductive health, oral health, and substance use treatment and prevention are generally insufficient to meet the needs of many adolescents. While evidence-based therapies are available in a number of these areas, they are not integrated into many practice settings.</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Even when specialty services are accessible, many adolescents do not find them acceptable because of concerns about disclosure of treatment in sensitive areas (such as substance use or sexual health).</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Many specialty providers lack appropriate training to address the needs of adolescent patients, and certification programs for treating adolescents are frequently unavailable in many specialty areas.</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lack of appropriate specialty services that are suitable for adolescents means that effective treatment is often delayed, care is of limited duration, and services are poorly reimbursed.</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Limitations in the quality of or access to specialty services are especially prevalent among at-risk adolescents in whom problems in the above areas frequently co-occur, contributing to health care inequities and disparities.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Accessible.</a:t>
            </a:r>
            <a:r>
              <a:rPr lang="en" sz="1200">
                <a:solidFill>
                  <a:schemeClr val="dk1"/>
                </a:solidFill>
                <a:latin typeface="Times New Roman"/>
                <a:ea typeface="Times New Roman"/>
                <a:cs typeface="Times New Roman"/>
                <a:sym typeface="Times New Roman"/>
              </a:rPr>
              <a:t> Policies and procedures ensure that services are broadly accessible.</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Acceptable.</a:t>
            </a:r>
            <a:r>
              <a:rPr lang="en" sz="1200">
                <a:solidFill>
                  <a:schemeClr val="dk1"/>
                </a:solidFill>
                <a:latin typeface="Times New Roman"/>
                <a:ea typeface="Times New Roman"/>
                <a:cs typeface="Times New Roman"/>
                <a:sym typeface="Times New Roman"/>
              </a:rPr>
              <a:t> Policies and procedures consider culture and relationships and the climate of engagement.</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Appropriate.</a:t>
            </a:r>
            <a:r>
              <a:rPr lang="en" sz="1200">
                <a:solidFill>
                  <a:schemeClr val="dk1"/>
                </a:solidFill>
                <a:latin typeface="Times New Roman"/>
                <a:ea typeface="Times New Roman"/>
                <a:cs typeface="Times New Roman"/>
                <a:sym typeface="Times New Roman"/>
              </a:rPr>
              <a:t> Health services fulfill the needs of all young people.</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Effective.</a:t>
            </a:r>
            <a:r>
              <a:rPr lang="en" sz="1200">
                <a:solidFill>
                  <a:schemeClr val="dk1"/>
                </a:solidFill>
                <a:latin typeface="Times New Roman"/>
                <a:ea typeface="Times New Roman"/>
                <a:cs typeface="Times New Roman"/>
                <a:sym typeface="Times New Roman"/>
              </a:rPr>
              <a:t> Health services reflect evidence-based standards of care and professional guidelines.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Equitable.</a:t>
            </a:r>
            <a:r>
              <a:rPr lang="en" sz="1200">
                <a:solidFill>
                  <a:schemeClr val="dk1"/>
                </a:solidFill>
                <a:latin typeface="Times New Roman"/>
                <a:ea typeface="Times New Roman"/>
                <a:cs typeface="Times New Roman"/>
                <a:sym typeface="Times New Roman"/>
              </a:rPr>
              <a:t> Policies and procedures do not restrict the provision of and eligibility for services.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endParaRPr sz="1200">
              <a:solidFill>
                <a:schemeClr val="dk1"/>
              </a:solidFill>
              <a:latin typeface="Times New Roman"/>
              <a:ea typeface="Times New Roman"/>
              <a:cs typeface="Times New Roman"/>
              <a:sym typeface="Times New Roman"/>
            </a:endParaRPr>
          </a:p>
          <a:p>
            <a:pPr marL="0" lvl="0" indent="0" algn="l" rtl="0">
              <a:spcBef>
                <a:spcPts val="280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4eb06e549e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4eb06e549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4eb06e549e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4eb06e549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4eb06e549e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4eb06e549e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347c24761d37a37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9" name="Google Shape;1149;g347c24761d37a37a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مراكز التنمية المجتمعية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08f590bcc2a80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308f590bcc2a80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49edcfd33a2a08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49edcfd33a2a08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49edcfd33a2a08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49edcfd33a2a08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347c24761d37a37a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347c24761d37a37a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6fffc5f32a0868f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6fffc5f32a0868f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6fffc5f32a0868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7" name="Google Shape;1237;g16fffc5f32a0868f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16fffc5f32a0868f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g16fffc5f32a0868f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16fffc5f32a0868f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7" name="Google Shape;1307;g16fffc5f32a0868f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6fffc5f32a0868f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2" name="Google Shape;1342;g16fffc5f32a0868f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16fffc5f32a0868f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g16fffc5f32a0868f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4b1cff1a75_2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0" name="Google Shape;1410;g4b1cff1a75_2_8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08f590bcc2a80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308f590bcc2a802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4b1cff1a75_2_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g4b1cff1a75_2_8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b1cff1a75_2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4b1cff1a75_2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b1d104a5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4b1d104a5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Saudi arabiapopulation account for 34 m</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Around 25% consider adolcent( 8m)</a:t>
            </a:r>
            <a:endParaRPr sz="1200">
              <a:solidFill>
                <a:schemeClr val="dk1"/>
              </a:solidFill>
              <a:latin typeface="Calibri"/>
              <a:ea typeface="Calibri"/>
              <a:cs typeface="Calibri"/>
              <a:sym typeface="Calibri"/>
            </a:endParaRPr>
          </a:p>
          <a:p>
            <a:pPr marL="0" lvl="0" indent="0" algn="l" rtl="1">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Thepapulation of adolcentin Saudi Arabia 25 of population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rgbClr val="9AB6E6"/>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4"/>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4"/>
          <p:cNvSpPr txBox="1">
            <a:spLocks noGrp="1"/>
          </p:cNvSpPr>
          <p:nvPr>
            <p:ph type="ctrTitle"/>
          </p:nvPr>
        </p:nvSpPr>
        <p:spPr>
          <a:xfrm>
            <a:off x="609600" y="1991850"/>
            <a:ext cx="5345700" cy="1159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
        <p:cNvGrpSpPr/>
        <p:nvPr/>
      </p:nvGrpSpPr>
      <p:grpSpPr>
        <a:xfrm>
          <a:off x="0" y="0"/>
          <a:ext cx="0" cy="0"/>
          <a:chOff x="0" y="0"/>
          <a:chExt cx="0" cy="0"/>
        </a:xfrm>
      </p:grpSpPr>
      <p:sp>
        <p:nvSpPr>
          <p:cNvPr id="61" name="Google Shape;61;p16"/>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4" name="Google Shape;64;p16"/>
          <p:cNvSpPr txBox="1">
            <a:spLocks noGrp="1"/>
          </p:cNvSpPr>
          <p:nvPr>
            <p:ph type="body" idx="1"/>
          </p:nvPr>
        </p:nvSpPr>
        <p:spPr>
          <a:xfrm>
            <a:off x="653625" y="1527625"/>
            <a:ext cx="2897100" cy="3008100"/>
          </a:xfrm>
          <a:prstGeom prst="rect">
            <a:avLst/>
          </a:prstGeom>
          <a:noFill/>
          <a:ln>
            <a:noFill/>
          </a:ln>
        </p:spPr>
        <p:txBody>
          <a:bodyPr spcFirstLastPara="1" wrap="square" lIns="91425" tIns="91425" rIns="91425" bIns="91425" anchor="t" anchorCtr="0"/>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65" name="Google Shape;65;p16"/>
          <p:cNvSpPr txBox="1">
            <a:spLocks noGrp="1"/>
          </p:cNvSpPr>
          <p:nvPr>
            <p:ph type="body" idx="2"/>
          </p:nvPr>
        </p:nvSpPr>
        <p:spPr>
          <a:xfrm>
            <a:off x="3725502" y="1527625"/>
            <a:ext cx="2897100" cy="3008100"/>
          </a:xfrm>
          <a:prstGeom prst="rect">
            <a:avLst/>
          </a:prstGeom>
          <a:noFill/>
          <a:ln>
            <a:noFill/>
          </a:ln>
        </p:spPr>
        <p:txBody>
          <a:bodyPr spcFirstLastPara="1" wrap="square" lIns="91425" tIns="91425" rIns="91425" bIns="91425" anchor="t" anchorCtr="0"/>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66" name="Google Shape;66;p16"/>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7"/>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7"/>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1" name="Google Shape;71;p17"/>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2"/>
        <p:cNvGrpSpPr/>
        <p:nvPr/>
      </p:nvGrpSpPr>
      <p:grpSpPr>
        <a:xfrm>
          <a:off x="0" y="0"/>
          <a:ext cx="0" cy="0"/>
          <a:chOff x="0" y="0"/>
          <a:chExt cx="0" cy="0"/>
        </a:xfrm>
      </p:grpSpPr>
      <p:sp>
        <p:nvSpPr>
          <p:cNvPr id="73" name="Google Shape;73;p18"/>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rgbClr val="9AB6E6"/>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8"/>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8"/>
          <p:cNvSpPr txBox="1">
            <a:spLocks noGrp="1"/>
          </p:cNvSpPr>
          <p:nvPr>
            <p:ph type="ctrTitle"/>
          </p:nvPr>
        </p:nvSpPr>
        <p:spPr>
          <a:xfrm>
            <a:off x="685800" y="1964350"/>
            <a:ext cx="4905600" cy="11598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5200"/>
              <a:buNone/>
              <a:defRPr sz="52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sp>
        <p:nvSpPr>
          <p:cNvPr id="76" name="Google Shape;76;p18"/>
          <p:cNvSpPr txBox="1">
            <a:spLocks noGrp="1"/>
          </p:cNvSpPr>
          <p:nvPr>
            <p:ph type="subTitle" idx="1"/>
          </p:nvPr>
        </p:nvSpPr>
        <p:spPr>
          <a:xfrm>
            <a:off x="685800" y="3221052"/>
            <a:ext cx="4905600" cy="7848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rgbClr val="474F67"/>
              </a:buClr>
              <a:buSzPts val="1800"/>
              <a:buNone/>
              <a:defRPr sz="1800">
                <a:solidFill>
                  <a:srgbClr val="474F67"/>
                </a:solidFill>
              </a:defRPr>
            </a:lvl1pPr>
            <a:lvl2pPr lvl="1" algn="l">
              <a:lnSpc>
                <a:spcPct val="100000"/>
              </a:lnSpc>
              <a:spcBef>
                <a:spcPts val="0"/>
              </a:spcBef>
              <a:spcAft>
                <a:spcPts val="0"/>
              </a:spcAft>
              <a:buClr>
                <a:srgbClr val="474F67"/>
              </a:buClr>
              <a:buSzPts val="1800"/>
              <a:buNone/>
              <a:defRPr sz="1800">
                <a:solidFill>
                  <a:srgbClr val="474F67"/>
                </a:solidFill>
              </a:defRPr>
            </a:lvl2pPr>
            <a:lvl3pPr lvl="2" algn="l">
              <a:lnSpc>
                <a:spcPct val="100000"/>
              </a:lnSpc>
              <a:spcBef>
                <a:spcPts val="0"/>
              </a:spcBef>
              <a:spcAft>
                <a:spcPts val="0"/>
              </a:spcAft>
              <a:buClr>
                <a:srgbClr val="474F67"/>
              </a:buClr>
              <a:buSzPts val="1800"/>
              <a:buNone/>
              <a:defRPr sz="1800">
                <a:solidFill>
                  <a:srgbClr val="474F67"/>
                </a:solidFill>
              </a:defRPr>
            </a:lvl3pPr>
            <a:lvl4pPr lvl="3" algn="l">
              <a:lnSpc>
                <a:spcPct val="100000"/>
              </a:lnSpc>
              <a:spcBef>
                <a:spcPts val="0"/>
              </a:spcBef>
              <a:spcAft>
                <a:spcPts val="0"/>
              </a:spcAft>
              <a:buClr>
                <a:srgbClr val="474F67"/>
              </a:buClr>
              <a:buSzPts val="1800"/>
              <a:buNone/>
              <a:defRPr sz="1800">
                <a:solidFill>
                  <a:srgbClr val="474F67"/>
                </a:solidFill>
              </a:defRPr>
            </a:lvl4pPr>
            <a:lvl5pPr lvl="4" algn="l">
              <a:lnSpc>
                <a:spcPct val="100000"/>
              </a:lnSpc>
              <a:spcBef>
                <a:spcPts val="0"/>
              </a:spcBef>
              <a:spcAft>
                <a:spcPts val="0"/>
              </a:spcAft>
              <a:buClr>
                <a:srgbClr val="474F67"/>
              </a:buClr>
              <a:buSzPts val="1800"/>
              <a:buNone/>
              <a:defRPr sz="1800">
                <a:solidFill>
                  <a:srgbClr val="474F67"/>
                </a:solidFill>
              </a:defRPr>
            </a:lvl5pPr>
            <a:lvl6pPr lvl="5" algn="l">
              <a:lnSpc>
                <a:spcPct val="100000"/>
              </a:lnSpc>
              <a:spcBef>
                <a:spcPts val="0"/>
              </a:spcBef>
              <a:spcAft>
                <a:spcPts val="0"/>
              </a:spcAft>
              <a:buClr>
                <a:srgbClr val="474F67"/>
              </a:buClr>
              <a:buSzPts val="1800"/>
              <a:buNone/>
              <a:defRPr sz="1800">
                <a:solidFill>
                  <a:srgbClr val="474F67"/>
                </a:solidFill>
              </a:defRPr>
            </a:lvl6pPr>
            <a:lvl7pPr lvl="6" algn="l">
              <a:lnSpc>
                <a:spcPct val="100000"/>
              </a:lnSpc>
              <a:spcBef>
                <a:spcPts val="0"/>
              </a:spcBef>
              <a:spcAft>
                <a:spcPts val="0"/>
              </a:spcAft>
              <a:buClr>
                <a:srgbClr val="474F67"/>
              </a:buClr>
              <a:buSzPts val="1800"/>
              <a:buNone/>
              <a:defRPr sz="1800">
                <a:solidFill>
                  <a:srgbClr val="474F67"/>
                </a:solidFill>
              </a:defRPr>
            </a:lvl7pPr>
            <a:lvl8pPr lvl="7" algn="l">
              <a:lnSpc>
                <a:spcPct val="100000"/>
              </a:lnSpc>
              <a:spcBef>
                <a:spcPts val="0"/>
              </a:spcBef>
              <a:spcAft>
                <a:spcPts val="0"/>
              </a:spcAft>
              <a:buClr>
                <a:srgbClr val="474F67"/>
              </a:buClr>
              <a:buSzPts val="1800"/>
              <a:buNone/>
              <a:defRPr sz="1800">
                <a:solidFill>
                  <a:srgbClr val="474F67"/>
                </a:solidFill>
              </a:defRPr>
            </a:lvl8pPr>
            <a:lvl9pPr lvl="8" algn="l">
              <a:lnSpc>
                <a:spcPct val="100000"/>
              </a:lnSpc>
              <a:spcBef>
                <a:spcPts val="0"/>
              </a:spcBef>
              <a:spcAft>
                <a:spcPts val="0"/>
              </a:spcAft>
              <a:buClr>
                <a:srgbClr val="474F67"/>
              </a:buClr>
              <a:buSzPts val="1800"/>
              <a:buNone/>
              <a:defRPr sz="1800">
                <a:solidFill>
                  <a:srgbClr val="474F67"/>
                </a:solidFill>
              </a:defRPr>
            </a:lvl9pPr>
          </a:lstStyle>
          <a:p>
            <a:endParaRPr/>
          </a:p>
        </p:txBody>
      </p:sp>
      <p:sp>
        <p:nvSpPr>
          <p:cNvPr id="77" name="Google Shape;77;p18"/>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
        <p:cNvGrpSpPr/>
        <p:nvPr/>
      </p:nvGrpSpPr>
      <p:grpSpPr>
        <a:xfrm>
          <a:off x="0" y="0"/>
          <a:ext cx="0" cy="0"/>
          <a:chOff x="0" y="0"/>
          <a:chExt cx="0" cy="0"/>
        </a:xfrm>
      </p:grpSpPr>
      <p:sp>
        <p:nvSpPr>
          <p:cNvPr id="79" name="Google Shape;79;p19"/>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9"/>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9"/>
          <p:cNvSpPr txBox="1">
            <a:spLocks noGrp="1"/>
          </p:cNvSpPr>
          <p:nvPr>
            <p:ph type="body" idx="1"/>
          </p:nvPr>
        </p:nvSpPr>
        <p:spPr>
          <a:xfrm>
            <a:off x="810450" y="1399800"/>
            <a:ext cx="5190900" cy="819900"/>
          </a:xfrm>
          <a:prstGeom prst="rect">
            <a:avLst/>
          </a:prstGeom>
          <a:noFill/>
          <a:ln>
            <a:noFill/>
          </a:ln>
        </p:spPr>
        <p:txBody>
          <a:bodyPr spcFirstLastPara="1" wrap="square" lIns="91425" tIns="91425" rIns="91425" bIns="91425" anchor="t" anchorCtr="0"/>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2" name="Google Shape;82;p19"/>
          <p:cNvSpPr txBox="1"/>
          <p:nvPr/>
        </p:nvSpPr>
        <p:spPr>
          <a:xfrm>
            <a:off x="734249" y="642050"/>
            <a:ext cx="1545000" cy="65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0"/>
              <a:buFont typeface="Arial"/>
              <a:buNone/>
            </a:pPr>
            <a:r>
              <a:rPr lang="en" sz="11000" b="0" i="0" u="none" strike="noStrike" cap="none">
                <a:solidFill>
                  <a:srgbClr val="6D9EEB"/>
                </a:solidFill>
                <a:latin typeface="ABeeZee"/>
                <a:ea typeface="ABeeZee"/>
                <a:cs typeface="ABeeZee"/>
                <a:sym typeface="ABeeZee"/>
              </a:rPr>
              <a:t>“</a:t>
            </a:r>
            <a:endParaRPr sz="11000" b="0" i="0" u="none" strike="noStrike" cap="none">
              <a:solidFill>
                <a:srgbClr val="6D9EEB"/>
              </a:solidFill>
              <a:latin typeface="ABeeZee"/>
              <a:ea typeface="ABeeZee"/>
              <a:cs typeface="ABeeZee"/>
              <a:sym typeface="ABeeZee"/>
            </a:endParaRPr>
          </a:p>
        </p:txBody>
      </p:sp>
      <p:sp>
        <p:nvSpPr>
          <p:cNvPr id="83" name="Google Shape;83;p1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4"/>
        <p:cNvGrpSpPr/>
        <p:nvPr/>
      </p:nvGrpSpPr>
      <p:grpSpPr>
        <a:xfrm>
          <a:off x="0" y="0"/>
          <a:ext cx="0" cy="0"/>
          <a:chOff x="0" y="0"/>
          <a:chExt cx="0" cy="0"/>
        </a:xfrm>
      </p:grpSpPr>
      <p:sp>
        <p:nvSpPr>
          <p:cNvPr id="85" name="Google Shape;85;p20"/>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0"/>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0"/>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8" name="Google Shape;88;p20"/>
          <p:cNvSpPr txBox="1">
            <a:spLocks noGrp="1"/>
          </p:cNvSpPr>
          <p:nvPr>
            <p:ph type="body" idx="1"/>
          </p:nvPr>
        </p:nvSpPr>
        <p:spPr>
          <a:xfrm>
            <a:off x="653625" y="1526915"/>
            <a:ext cx="5969100" cy="3237000"/>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600"/>
              </a:spcBef>
              <a:spcAft>
                <a:spcPts val="0"/>
              </a:spcAft>
              <a:buSzPts val="2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89" name="Google Shape;89;p2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0"/>
        <p:cNvGrpSpPr/>
        <p:nvPr/>
      </p:nvGrpSpPr>
      <p:grpSpPr>
        <a:xfrm>
          <a:off x="0" y="0"/>
          <a:ext cx="0" cy="0"/>
          <a:chOff x="0" y="0"/>
          <a:chExt cx="0" cy="0"/>
        </a:xfrm>
      </p:grpSpPr>
      <p:sp>
        <p:nvSpPr>
          <p:cNvPr id="91" name="Google Shape;91;p21"/>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1"/>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1"/>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4" name="Google Shape;94;p21"/>
          <p:cNvSpPr txBox="1">
            <a:spLocks noGrp="1"/>
          </p:cNvSpPr>
          <p:nvPr>
            <p:ph type="body" idx="1"/>
          </p:nvPr>
        </p:nvSpPr>
        <p:spPr>
          <a:xfrm>
            <a:off x="653625" y="1545725"/>
            <a:ext cx="1923900" cy="2851500"/>
          </a:xfrm>
          <a:prstGeom prst="rect">
            <a:avLst/>
          </a:prstGeom>
          <a:noFill/>
          <a:ln>
            <a:noFill/>
          </a:ln>
        </p:spPr>
        <p:txBody>
          <a:bodyPr spcFirstLastPara="1" wrap="square" lIns="91425" tIns="91425" rIns="91425" bIns="91425" anchor="t" anchorCtr="0"/>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95" name="Google Shape;95;p21"/>
          <p:cNvSpPr txBox="1">
            <a:spLocks noGrp="1"/>
          </p:cNvSpPr>
          <p:nvPr>
            <p:ph type="body" idx="2"/>
          </p:nvPr>
        </p:nvSpPr>
        <p:spPr>
          <a:xfrm>
            <a:off x="2676150" y="1545725"/>
            <a:ext cx="1923900" cy="2851500"/>
          </a:xfrm>
          <a:prstGeom prst="rect">
            <a:avLst/>
          </a:prstGeom>
          <a:noFill/>
          <a:ln>
            <a:noFill/>
          </a:ln>
        </p:spPr>
        <p:txBody>
          <a:bodyPr spcFirstLastPara="1" wrap="square" lIns="91425" tIns="91425" rIns="91425" bIns="91425" anchor="t" anchorCtr="0"/>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96" name="Google Shape;96;p21"/>
          <p:cNvSpPr txBox="1">
            <a:spLocks noGrp="1"/>
          </p:cNvSpPr>
          <p:nvPr>
            <p:ph type="body" idx="3"/>
          </p:nvPr>
        </p:nvSpPr>
        <p:spPr>
          <a:xfrm>
            <a:off x="4698675" y="1545725"/>
            <a:ext cx="1923900" cy="2851500"/>
          </a:xfrm>
          <a:prstGeom prst="rect">
            <a:avLst/>
          </a:prstGeom>
          <a:noFill/>
          <a:ln>
            <a:noFill/>
          </a:ln>
        </p:spPr>
        <p:txBody>
          <a:bodyPr spcFirstLastPara="1" wrap="square" lIns="91425" tIns="91425" rIns="91425" bIns="91425" anchor="t" anchorCtr="0"/>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97" name="Google Shape;97;p2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
        <p:cNvGrpSpPr/>
        <p:nvPr/>
      </p:nvGrpSpPr>
      <p:grpSpPr>
        <a:xfrm>
          <a:off x="0" y="0"/>
          <a:ext cx="0" cy="0"/>
          <a:chOff x="0" y="0"/>
          <a:chExt cx="0" cy="0"/>
        </a:xfrm>
      </p:grpSpPr>
      <p:sp>
        <p:nvSpPr>
          <p:cNvPr id="99" name="Google Shape;99;p22"/>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6D9EEB"/>
          </a:solidFill>
          <a:ln w="152400" cap="flat" cmpd="sng">
            <a:solidFill>
              <a:srgbClr val="9AB6E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2"/>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2"/>
          <p:cNvSpPr txBox="1">
            <a:spLocks noGrp="1"/>
          </p:cNvSpPr>
          <p:nvPr>
            <p:ph type="body" idx="1"/>
          </p:nvPr>
        </p:nvSpPr>
        <p:spPr>
          <a:xfrm>
            <a:off x="5235525" y="660650"/>
            <a:ext cx="2153400" cy="519600"/>
          </a:xfrm>
          <a:prstGeom prst="rect">
            <a:avLst/>
          </a:prstGeom>
          <a:noFill/>
          <a:ln>
            <a:noFill/>
          </a:ln>
        </p:spPr>
        <p:txBody>
          <a:bodyPr spcFirstLastPara="1" wrap="square" lIns="91425" tIns="91425" rIns="91425" bIns="91425" anchor="t" anchorCtr="0"/>
          <a:lstStyle>
            <a:lvl1pPr marL="457200" lvl="0" indent="-228600" algn="l">
              <a:lnSpc>
                <a:spcPct val="100000"/>
              </a:lnSpc>
              <a:spcBef>
                <a:spcPts val="360"/>
              </a:spcBef>
              <a:spcAft>
                <a:spcPts val="0"/>
              </a:spcAft>
              <a:buSzPts val="1400"/>
              <a:buNone/>
              <a:defRPr sz="1400"/>
            </a:lvl1pPr>
          </a:lstStyle>
          <a:p>
            <a:endParaRPr/>
          </a:p>
        </p:txBody>
      </p:sp>
      <p:sp>
        <p:nvSpPr>
          <p:cNvPr id="102" name="Google Shape;102;p2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A4C2F4"/>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3000"/>
              <a:buFont typeface="Sniglet"/>
              <a:buNone/>
              <a:defRPr sz="3000" b="0" i="0" u="none" strike="noStrike" cap="none">
                <a:solidFill>
                  <a:srgbClr val="3C78D8"/>
                </a:solidFill>
                <a:latin typeface="Sniglet"/>
                <a:ea typeface="Sniglet"/>
                <a:cs typeface="Sniglet"/>
                <a:sym typeface="Sniglet"/>
              </a:defRPr>
            </a:lvl9pPr>
          </a:lstStyle>
          <a:p>
            <a:endParaRPr/>
          </a:p>
        </p:txBody>
      </p:sp>
      <p:sp>
        <p:nvSpPr>
          <p:cNvPr id="52" name="Google Shape;52;p13"/>
          <p:cNvSpPr txBox="1">
            <a:spLocks noGrp="1"/>
          </p:cNvSpPr>
          <p:nvPr>
            <p:ph type="body" idx="1"/>
          </p:nvPr>
        </p:nvSpPr>
        <p:spPr>
          <a:xfrm>
            <a:off x="653625" y="1374515"/>
            <a:ext cx="5969100" cy="32370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60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1pPr>
            <a:lvl2pPr marL="914400" marR="0" lvl="1"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2pPr>
            <a:lvl3pPr marL="1371600" marR="0" lvl="2"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3pPr>
            <a:lvl4pPr marL="1828800" marR="0" lvl="3"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4pPr>
            <a:lvl5pPr marL="2286000" marR="0" lvl="4"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5pPr>
            <a:lvl6pPr marL="2743200" marR="0" lvl="5"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6pPr>
            <a:lvl7pPr marL="3200400" marR="0" lvl="6"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7pPr>
            <a:lvl8pPr marL="3657600" marR="0" lvl="7"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8pPr>
            <a:lvl9pPr marL="4114800" marR="0" lvl="8" indent="-381000" algn="l" rtl="0">
              <a:lnSpc>
                <a:spcPct val="100000"/>
              </a:lnSpc>
              <a:spcBef>
                <a:spcPts val="0"/>
              </a:spcBef>
              <a:spcAft>
                <a:spcPts val="0"/>
              </a:spcAft>
              <a:buClr>
                <a:srgbClr val="6D9EEB"/>
              </a:buClr>
              <a:buSzPts val="2400"/>
              <a:buFont typeface="ABeeZee"/>
              <a:buChar char="■"/>
              <a:defRPr sz="2400" b="0" i="0" u="none" strike="noStrike" cap="none">
                <a:solidFill>
                  <a:srgbClr val="474F67"/>
                </a:solidFill>
                <a:latin typeface="ABeeZee"/>
                <a:ea typeface="ABeeZee"/>
                <a:cs typeface="ABeeZee"/>
                <a:sym typeface="ABeeZee"/>
              </a:defRPr>
            </a:lvl9pPr>
          </a:lstStyle>
          <a:p>
            <a:endParaRPr/>
          </a:p>
        </p:txBody>
      </p:sp>
      <p:sp>
        <p:nvSpPr>
          <p:cNvPr id="53" name="Google Shape;53;p13"/>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hyperlink" Target="https://www.webmd.com/multiple-sclerosis/default.htm"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hyperlink" Target="https://www.webmd.com/sex-relationships/default.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msdmanuals.com/home/children-s-health-issues/mental-health-disorders-in-children-and-adolescents/schizophrenia-in-children-and-adolescents"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hyperlink" Target="https://www.msdmanuals.com/home/mental-health-disorders/eating-disorders/overview-of-eating-disorde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8" Type="http://schemas.openxmlformats.org/officeDocument/2006/relationships/hyperlink" Target="http://www.nap.edu/" TargetMode="External"/><Relationship Id="rId3" Type="http://schemas.openxmlformats.org/officeDocument/2006/relationships/hyperlink" Target="https://www.who.int/topics/adolescent_health/en/" TargetMode="External"/><Relationship Id="rId7" Type="http://schemas.openxmlformats.org/officeDocument/2006/relationships/hyperlink" Target="https://www.stanfordchildrens.org/en/topic/default?id=adolescent-health-problems-and-injuries-90-P01578" TargetMode="External"/><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hyperlink" Target="https://www.ncbi.nlm.nih.gov/pubmed/3588449" TargetMode="External"/><Relationship Id="rId5" Type="http://schemas.openxmlformats.org/officeDocument/2006/relationships/hyperlink" Target="https://www.verywellfamily.com/startling-facts-about-todays-teenagers-2608914" TargetMode="External"/><Relationship Id="rId4" Type="http://schemas.openxmlformats.org/officeDocument/2006/relationships/hyperlink" Target="http://www.who.int/mediacentre/factsheets/fs345/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3"/>
          <p:cNvSpPr txBox="1">
            <a:spLocks noGrp="1"/>
          </p:cNvSpPr>
          <p:nvPr>
            <p:ph type="ctrTitle"/>
          </p:nvPr>
        </p:nvSpPr>
        <p:spPr>
          <a:xfrm>
            <a:off x="127604" y="615509"/>
            <a:ext cx="616950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0"/>
              <a:buNone/>
            </a:pPr>
            <a:r>
              <a:rPr lang="en" sz="4800" b="1"/>
              <a:t>Adolescents Health</a:t>
            </a:r>
            <a:r>
              <a:rPr lang="en" b="1"/>
              <a:t> </a:t>
            </a:r>
            <a:endParaRPr b="1"/>
          </a:p>
        </p:txBody>
      </p:sp>
      <p:grpSp>
        <p:nvGrpSpPr>
          <p:cNvPr id="108" name="Google Shape;108;p23"/>
          <p:cNvGrpSpPr/>
          <p:nvPr/>
        </p:nvGrpSpPr>
        <p:grpSpPr>
          <a:xfrm flipH="1">
            <a:off x="6297048" y="2765569"/>
            <a:ext cx="2611543" cy="2377924"/>
            <a:chOff x="5930700" y="247325"/>
            <a:chExt cx="1451825" cy="1321950"/>
          </a:xfrm>
        </p:grpSpPr>
        <p:sp>
          <p:nvSpPr>
            <p:cNvPr id="109" name="Google Shape;109;p23"/>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3"/>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3"/>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3"/>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3"/>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3"/>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3"/>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3"/>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3"/>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3"/>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3"/>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3"/>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3"/>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3"/>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3"/>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3"/>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3"/>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3"/>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3"/>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3"/>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3"/>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3"/>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3"/>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3"/>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3"/>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5" name="Google Shape;135;p23"/>
          <p:cNvSpPr txBox="1"/>
          <p:nvPr/>
        </p:nvSpPr>
        <p:spPr>
          <a:xfrm>
            <a:off x="146257" y="2519622"/>
            <a:ext cx="5101200" cy="2145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dirty="0">
                <a:solidFill>
                  <a:srgbClr val="980000"/>
                </a:solidFill>
                <a:latin typeface="Sniglet"/>
                <a:ea typeface="Sniglet"/>
                <a:cs typeface="Sniglet"/>
                <a:sym typeface="Sniglet"/>
              </a:rPr>
              <a:t>Lamees Abdullah Al-tamim </a:t>
            </a:r>
            <a:endParaRPr lang="ar-SA" sz="1800" b="1" dirty="0">
              <a:solidFill>
                <a:srgbClr val="980000"/>
              </a:solidFill>
              <a:latin typeface="Sniglet"/>
              <a:ea typeface="Sniglet"/>
              <a:cs typeface="Sniglet"/>
              <a:sym typeface="Sniglet"/>
            </a:endParaRPr>
          </a:p>
          <a:p>
            <a:pPr marL="0" lvl="0" indent="0" algn="l" rtl="0">
              <a:lnSpc>
                <a:spcPct val="150000"/>
              </a:lnSpc>
              <a:spcBef>
                <a:spcPts val="0"/>
              </a:spcBef>
              <a:spcAft>
                <a:spcPts val="0"/>
              </a:spcAft>
              <a:buNone/>
            </a:pPr>
            <a:r>
              <a:rPr lang="en" sz="1800" b="1" dirty="0">
                <a:solidFill>
                  <a:srgbClr val="980000"/>
                </a:solidFill>
                <a:latin typeface="Sniglet"/>
                <a:ea typeface="Sniglet"/>
                <a:cs typeface="Sniglet"/>
                <a:sym typeface="Sniglet"/>
              </a:rPr>
              <a:t>Ghadeer Abdullah Alager – </a:t>
            </a:r>
            <a:endParaRPr lang="ar-SA" sz="1800" b="1" dirty="0">
              <a:solidFill>
                <a:srgbClr val="980000"/>
              </a:solidFill>
              <a:latin typeface="Sniglet"/>
              <a:ea typeface="Sniglet"/>
              <a:cs typeface="Sniglet"/>
              <a:sym typeface="Sniglet"/>
            </a:endParaRPr>
          </a:p>
          <a:p>
            <a:pPr marL="0" lvl="0" indent="0" algn="l" rtl="0">
              <a:lnSpc>
                <a:spcPct val="150000"/>
              </a:lnSpc>
              <a:spcBef>
                <a:spcPts val="0"/>
              </a:spcBef>
              <a:spcAft>
                <a:spcPts val="0"/>
              </a:spcAft>
              <a:buNone/>
            </a:pPr>
            <a:r>
              <a:rPr lang="en" sz="1800" b="1" dirty="0">
                <a:solidFill>
                  <a:srgbClr val="980000"/>
                </a:solidFill>
                <a:latin typeface="Sniglet"/>
                <a:ea typeface="Sniglet"/>
                <a:cs typeface="Sniglet"/>
                <a:sym typeface="Sniglet"/>
              </a:rPr>
              <a:t>Luluh Yousef Alzeghayer – </a:t>
            </a:r>
            <a:endParaRPr lang="ar-SA" sz="1800" b="1" dirty="0">
              <a:solidFill>
                <a:srgbClr val="980000"/>
              </a:solidFill>
              <a:latin typeface="Sniglet"/>
              <a:ea typeface="Sniglet"/>
              <a:cs typeface="Sniglet"/>
              <a:sym typeface="Sniglet"/>
            </a:endParaRPr>
          </a:p>
          <a:p>
            <a:pPr marL="0" lvl="0" indent="0" algn="l" rtl="0">
              <a:lnSpc>
                <a:spcPct val="150000"/>
              </a:lnSpc>
              <a:spcBef>
                <a:spcPts val="0"/>
              </a:spcBef>
              <a:spcAft>
                <a:spcPts val="0"/>
              </a:spcAft>
              <a:buNone/>
            </a:pPr>
            <a:r>
              <a:rPr lang="en" sz="1800" b="1" dirty="0">
                <a:solidFill>
                  <a:srgbClr val="980000"/>
                </a:solidFill>
                <a:latin typeface="Sniglet"/>
                <a:ea typeface="Sniglet"/>
                <a:cs typeface="Sniglet"/>
                <a:sym typeface="Sniglet"/>
              </a:rPr>
              <a:t>Futoon Suliman alsaleh- </a:t>
            </a:r>
            <a:endParaRPr lang="ar-SA" sz="1800" b="1" dirty="0">
              <a:solidFill>
                <a:srgbClr val="980000"/>
              </a:solidFill>
              <a:latin typeface="Sniglet"/>
              <a:ea typeface="Sniglet"/>
              <a:cs typeface="Sniglet"/>
              <a:sym typeface="Sniglet"/>
            </a:endParaRPr>
          </a:p>
          <a:p>
            <a:pPr marL="0" lvl="0" indent="0" algn="l" rtl="0">
              <a:lnSpc>
                <a:spcPct val="150000"/>
              </a:lnSpc>
              <a:spcBef>
                <a:spcPts val="0"/>
              </a:spcBef>
              <a:spcAft>
                <a:spcPts val="0"/>
              </a:spcAft>
              <a:buNone/>
            </a:pPr>
            <a:r>
              <a:rPr lang="en" sz="1800" b="1" dirty="0">
                <a:solidFill>
                  <a:srgbClr val="980000"/>
                </a:solidFill>
                <a:latin typeface="Sniglet"/>
                <a:ea typeface="Sniglet"/>
                <a:cs typeface="Sniglet"/>
                <a:sym typeface="Sniglet"/>
              </a:rPr>
              <a:t>Norah Saud Alfehaid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2"/>
          <p:cNvSpPr txBox="1">
            <a:spLocks noGrp="1"/>
          </p:cNvSpPr>
          <p:nvPr>
            <p:ph type="ctrTitle" idx="4294967295"/>
          </p:nvPr>
        </p:nvSpPr>
        <p:spPr>
          <a:xfrm>
            <a:off x="236475" y="1811950"/>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6000" b="1">
                <a:solidFill>
                  <a:srgbClr val="85200C"/>
                </a:solidFill>
              </a:rPr>
              <a:t>2.Physiological characteristics</a:t>
            </a:r>
            <a:r>
              <a:rPr lang="en" sz="6000" b="1"/>
              <a:t> </a:t>
            </a:r>
            <a:endParaRPr sz="6000" b="1" i="0" u="none" strike="noStrike" cap="none">
              <a:solidFill>
                <a:srgbClr val="3C78D8"/>
              </a:solidFill>
            </a:endParaRPr>
          </a:p>
        </p:txBody>
      </p:sp>
      <p:grpSp>
        <p:nvGrpSpPr>
          <p:cNvPr id="421" name="Google Shape;421;p32"/>
          <p:cNvGrpSpPr/>
          <p:nvPr/>
        </p:nvGrpSpPr>
        <p:grpSpPr>
          <a:xfrm flipH="1">
            <a:off x="7494560" y="3753778"/>
            <a:ext cx="1649444" cy="1389731"/>
            <a:chOff x="2062875" y="394325"/>
            <a:chExt cx="1394525" cy="1174950"/>
          </a:xfrm>
        </p:grpSpPr>
        <p:sp>
          <p:nvSpPr>
            <p:cNvPr id="422" name="Google Shape;422;p32"/>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32"/>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32"/>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32"/>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2"/>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32"/>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32"/>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2"/>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2"/>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2"/>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32"/>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32"/>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2"/>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2"/>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2"/>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2"/>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2"/>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2"/>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2"/>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2"/>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2"/>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2"/>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2"/>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2"/>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2"/>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2"/>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2"/>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9" name="Google Shape;449;p3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10</a:t>
            </a:fld>
            <a:endParaRPr/>
          </a:p>
        </p:txBody>
      </p:sp>
      <p:sp>
        <p:nvSpPr>
          <p:cNvPr id="450" name="Google Shape;450;p32"/>
          <p:cNvSpPr txBox="1"/>
          <p:nvPr/>
        </p:nvSpPr>
        <p:spPr>
          <a:xfrm>
            <a:off x="236475" y="4214450"/>
            <a:ext cx="6383700" cy="624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E15758"/>
              </a:buClr>
              <a:buSzPts val="1800"/>
              <a:buChar char="●"/>
            </a:pPr>
            <a:r>
              <a:rPr lang="en" sz="1800" b="1">
                <a:solidFill>
                  <a:srgbClr val="E15758"/>
                </a:solidFill>
              </a:rPr>
              <a:t>Physical changes precede behavioral changes </a:t>
            </a:r>
            <a:endParaRPr sz="1800" b="1">
              <a:solidFill>
                <a:srgbClr val="E1575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3"/>
          <p:cNvSpPr txBox="1">
            <a:spLocks noGrp="1"/>
          </p:cNvSpPr>
          <p:nvPr>
            <p:ph type="title"/>
          </p:nvPr>
        </p:nvSpPr>
        <p:spPr>
          <a:xfrm>
            <a:off x="684275" y="874525"/>
            <a:ext cx="5969100" cy="744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3000"/>
              <a:buFont typeface="Arial"/>
              <a:buNone/>
            </a:pPr>
            <a:r>
              <a:rPr lang="en"/>
              <a:t>Adolescent’s Physiological characteristics</a:t>
            </a:r>
            <a:endParaRPr/>
          </a:p>
          <a:p>
            <a:pPr marL="0" lvl="0" indent="0" algn="ctr" rtl="0">
              <a:lnSpc>
                <a:spcPct val="100000"/>
              </a:lnSpc>
              <a:spcBef>
                <a:spcPts val="0"/>
              </a:spcBef>
              <a:spcAft>
                <a:spcPts val="0"/>
              </a:spcAft>
              <a:buSzPts val="3000"/>
              <a:buNone/>
            </a:pPr>
            <a:endParaRPr/>
          </a:p>
        </p:txBody>
      </p:sp>
      <p:sp>
        <p:nvSpPr>
          <p:cNvPr id="456" name="Google Shape;456;p33"/>
          <p:cNvSpPr/>
          <p:nvPr/>
        </p:nvSpPr>
        <p:spPr>
          <a:xfrm>
            <a:off x="138300" y="1732325"/>
            <a:ext cx="2302500" cy="2133000"/>
          </a:xfrm>
          <a:prstGeom prst="ellipse">
            <a:avLst/>
          </a:prstGeom>
          <a:solidFill>
            <a:srgbClr val="993CA3"/>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rgbClr val="FFFFFF"/>
                </a:solidFill>
                <a:latin typeface="ABeeZee"/>
                <a:ea typeface="ABeeZee"/>
                <a:cs typeface="ABeeZee"/>
                <a:sym typeface="ABeeZee"/>
              </a:rPr>
              <a:t>Neuro</a:t>
            </a:r>
            <a:endParaRPr b="1">
              <a:solidFill>
                <a:srgbClr val="FFFFFF"/>
              </a:solidFill>
              <a:latin typeface="ABeeZee"/>
              <a:ea typeface="ABeeZee"/>
              <a:cs typeface="ABeeZee"/>
              <a:sym typeface="ABeeZee"/>
            </a:endParaRPr>
          </a:p>
          <a:p>
            <a:pPr marL="0" marR="0" lvl="0" indent="0" algn="ctr" rtl="0">
              <a:lnSpc>
                <a:spcPct val="100000"/>
              </a:lnSpc>
              <a:spcBef>
                <a:spcPts val="0"/>
              </a:spcBef>
              <a:spcAft>
                <a:spcPts val="0"/>
              </a:spcAft>
              <a:buClr>
                <a:srgbClr val="000000"/>
              </a:buClr>
              <a:buSzPts val="1400"/>
              <a:buFont typeface="Arial"/>
              <a:buNone/>
            </a:pPr>
            <a:r>
              <a:rPr lang="en" b="1">
                <a:solidFill>
                  <a:srgbClr val="FFFFFF"/>
                </a:solidFill>
                <a:latin typeface="ABeeZee"/>
                <a:ea typeface="ABeeZee"/>
                <a:cs typeface="ABeeZee"/>
                <a:sym typeface="ABeeZee"/>
              </a:rPr>
              <a:t>developmental </a:t>
            </a:r>
            <a:endParaRPr sz="1400" b="1" i="0" u="none" strike="noStrike" cap="none">
              <a:solidFill>
                <a:srgbClr val="FFFFFF"/>
              </a:solidFill>
              <a:latin typeface="ABeeZee"/>
              <a:ea typeface="ABeeZee"/>
              <a:cs typeface="ABeeZee"/>
              <a:sym typeface="ABeeZee"/>
            </a:endParaRPr>
          </a:p>
        </p:txBody>
      </p:sp>
      <p:sp>
        <p:nvSpPr>
          <p:cNvPr id="457" name="Google Shape;457;p33"/>
          <p:cNvSpPr/>
          <p:nvPr/>
        </p:nvSpPr>
        <p:spPr>
          <a:xfrm>
            <a:off x="4035975" y="1732325"/>
            <a:ext cx="2133000" cy="2133000"/>
          </a:xfrm>
          <a:prstGeom prst="ellipse">
            <a:avLst/>
          </a:prstGeom>
          <a:solidFill>
            <a:srgbClr val="52C5B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rgbClr val="FFFFFF"/>
                </a:solidFill>
                <a:latin typeface="ABeeZee"/>
                <a:ea typeface="ABeeZee"/>
                <a:cs typeface="ABeeZee"/>
                <a:sym typeface="ABeeZee"/>
              </a:rPr>
              <a:t>Sexual </a:t>
            </a:r>
            <a:endParaRPr sz="1400" b="1" i="0" u="none" strike="noStrike" cap="none">
              <a:solidFill>
                <a:srgbClr val="FFFFFF"/>
              </a:solidFill>
              <a:latin typeface="ABeeZee"/>
              <a:ea typeface="ABeeZee"/>
              <a:cs typeface="ABeeZee"/>
              <a:sym typeface="ABeeZee"/>
            </a:endParaRPr>
          </a:p>
        </p:txBody>
      </p:sp>
      <p:grpSp>
        <p:nvGrpSpPr>
          <p:cNvPr id="458" name="Google Shape;458;p33"/>
          <p:cNvGrpSpPr/>
          <p:nvPr/>
        </p:nvGrpSpPr>
        <p:grpSpPr>
          <a:xfrm flipH="1">
            <a:off x="7488533" y="3637864"/>
            <a:ext cx="1655476" cy="1505645"/>
            <a:chOff x="4163225" y="296325"/>
            <a:chExt cx="1399625" cy="1272950"/>
          </a:xfrm>
        </p:grpSpPr>
        <p:sp>
          <p:nvSpPr>
            <p:cNvPr id="459" name="Google Shape;459;p33"/>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3"/>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3"/>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3"/>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3"/>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3"/>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3"/>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3"/>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3"/>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3"/>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3"/>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3"/>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33"/>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3"/>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3"/>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3"/>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3"/>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3"/>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210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3"/>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3"/>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3"/>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3"/>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3"/>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3"/>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5" name="Google Shape;485;p33"/>
          <p:cNvSpPr/>
          <p:nvPr/>
        </p:nvSpPr>
        <p:spPr>
          <a:xfrm>
            <a:off x="2230700" y="1732325"/>
            <a:ext cx="2133000" cy="2133000"/>
          </a:xfrm>
          <a:prstGeom prst="ellipse">
            <a:avLst/>
          </a:prstGeom>
          <a:solidFill>
            <a:srgbClr val="F58617"/>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rgbClr val="FFFFFF"/>
                </a:solidFill>
                <a:latin typeface="ABeeZee"/>
                <a:ea typeface="ABeeZee"/>
                <a:cs typeface="ABeeZee"/>
                <a:sym typeface="ABeeZee"/>
              </a:rPr>
              <a:t>Hormonal </a:t>
            </a:r>
            <a:endParaRPr sz="1400" b="1" i="0" u="none" strike="noStrike" cap="none">
              <a:solidFill>
                <a:srgbClr val="FFFFFF"/>
              </a:solidFill>
              <a:latin typeface="ABeeZee"/>
              <a:ea typeface="ABeeZee"/>
              <a:cs typeface="ABeeZee"/>
              <a:sym typeface="ABeeZee"/>
            </a:endParaRPr>
          </a:p>
        </p:txBody>
      </p:sp>
      <p:sp>
        <p:nvSpPr>
          <p:cNvPr id="486" name="Google Shape;486;p33"/>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11</a:t>
            </a:fld>
            <a:endParaRPr/>
          </a:p>
        </p:txBody>
      </p:sp>
      <p:sp>
        <p:nvSpPr>
          <p:cNvPr id="487" name="Google Shape;487;p33"/>
          <p:cNvSpPr/>
          <p:nvPr/>
        </p:nvSpPr>
        <p:spPr>
          <a:xfrm>
            <a:off x="5759275" y="1732325"/>
            <a:ext cx="2133000" cy="2133000"/>
          </a:xfrm>
          <a:prstGeom prst="ellipse">
            <a:avLst/>
          </a:prstGeom>
          <a:solidFill>
            <a:srgbClr val="A64D79"/>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a:solidFill>
                  <a:srgbClr val="FFFFFF"/>
                </a:solidFill>
                <a:latin typeface="ABeeZee"/>
                <a:ea typeface="ABeeZee"/>
                <a:cs typeface="ABeeZee"/>
                <a:sym typeface="ABeeZee"/>
              </a:rPr>
              <a:t>Skeletal </a:t>
            </a:r>
            <a:endParaRPr sz="1400" b="1" i="0" u="none" strike="noStrike" cap="none">
              <a:solidFill>
                <a:srgbClr val="FFFFFF"/>
              </a:solidFill>
              <a:latin typeface="ABeeZee"/>
              <a:ea typeface="ABeeZee"/>
              <a:cs typeface="ABeeZee"/>
              <a:sym typeface="ABeeZe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4"/>
          <p:cNvSpPr txBox="1">
            <a:spLocks noGrp="1"/>
          </p:cNvSpPr>
          <p:nvPr>
            <p:ph type="title"/>
          </p:nvPr>
        </p:nvSpPr>
        <p:spPr>
          <a:xfrm>
            <a:off x="172225" y="139700"/>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Neurodevelopmental </a:t>
            </a:r>
            <a:endParaRPr b="1"/>
          </a:p>
        </p:txBody>
      </p:sp>
      <p:pic>
        <p:nvPicPr>
          <p:cNvPr id="493" name="Google Shape;493;p34"/>
          <p:cNvPicPr preferRelativeResize="0"/>
          <p:nvPr/>
        </p:nvPicPr>
        <p:blipFill>
          <a:blip r:embed="rId3">
            <a:alphaModFix/>
          </a:blip>
          <a:stretch>
            <a:fillRect/>
          </a:stretch>
        </p:blipFill>
        <p:spPr>
          <a:xfrm>
            <a:off x="6810775" y="3462775"/>
            <a:ext cx="2333225" cy="1680725"/>
          </a:xfrm>
          <a:prstGeom prst="rect">
            <a:avLst/>
          </a:prstGeom>
          <a:noFill/>
          <a:ln>
            <a:noFill/>
          </a:ln>
        </p:spPr>
      </p:pic>
      <p:sp>
        <p:nvSpPr>
          <p:cNvPr id="494" name="Google Shape;494;p34"/>
          <p:cNvSpPr txBox="1"/>
          <p:nvPr/>
        </p:nvSpPr>
        <p:spPr>
          <a:xfrm>
            <a:off x="172225" y="988150"/>
            <a:ext cx="6601200" cy="3522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Char char="●"/>
            </a:pPr>
            <a:r>
              <a:rPr lang="en" sz="1800">
                <a:solidFill>
                  <a:srgbClr val="333333"/>
                </a:solidFill>
                <a:highlight>
                  <a:srgbClr val="FFFFFF"/>
                </a:highlight>
              </a:rPr>
              <a:t>These developments are linked to hormonal changes </a:t>
            </a:r>
            <a:endParaRPr sz="1800">
              <a:solidFill>
                <a:srgbClr val="333333"/>
              </a:solidFill>
              <a:highlight>
                <a:srgbClr val="FFFFFF"/>
              </a:highlight>
            </a:endParaRPr>
          </a:p>
          <a:p>
            <a:pPr marL="457200" lvl="0" indent="0" algn="l" rtl="0">
              <a:spcBef>
                <a:spcPts val="0"/>
              </a:spcBef>
              <a:spcAft>
                <a:spcPts val="0"/>
              </a:spcAft>
              <a:buNone/>
            </a:pPr>
            <a:endParaRPr sz="1800">
              <a:solidFill>
                <a:srgbClr val="333333"/>
              </a:solidFill>
              <a:highlight>
                <a:srgbClr val="FFFFFF"/>
              </a:highlight>
            </a:endParaRPr>
          </a:p>
          <a:p>
            <a:pPr marL="457200" lvl="0" indent="-342900" algn="l" rtl="0">
              <a:spcBef>
                <a:spcPts val="0"/>
              </a:spcBef>
              <a:spcAft>
                <a:spcPts val="0"/>
              </a:spcAft>
              <a:buSzPts val="1800"/>
              <a:buChar char="●"/>
            </a:pPr>
            <a:r>
              <a:rPr lang="en" sz="1800">
                <a:highlight>
                  <a:srgbClr val="FFFFFF"/>
                </a:highlight>
              </a:rPr>
              <a:t>Developments are taking place in regions of the brain:</a:t>
            </a:r>
            <a:endParaRPr sz="1800">
              <a:highlight>
                <a:srgbClr val="FFFFFF"/>
              </a:highlight>
            </a:endParaRPr>
          </a:p>
          <a:p>
            <a:pPr marL="457200" lvl="0" indent="0" algn="l" rtl="0">
              <a:spcBef>
                <a:spcPts val="0"/>
              </a:spcBef>
              <a:spcAft>
                <a:spcPts val="0"/>
              </a:spcAft>
              <a:buNone/>
            </a:pPr>
            <a:endParaRPr sz="1800">
              <a:solidFill>
                <a:srgbClr val="073763"/>
              </a:solidFill>
              <a:highlight>
                <a:srgbClr val="FFFFFF"/>
              </a:highlight>
            </a:endParaRPr>
          </a:p>
          <a:p>
            <a:pPr marL="0" lvl="0" indent="0" algn="l" rtl="0">
              <a:spcBef>
                <a:spcPts val="0"/>
              </a:spcBef>
              <a:spcAft>
                <a:spcPts val="0"/>
              </a:spcAft>
              <a:buNone/>
            </a:pPr>
            <a:r>
              <a:rPr lang="en" sz="1800">
                <a:solidFill>
                  <a:srgbClr val="980000"/>
                </a:solidFill>
                <a:highlight>
                  <a:srgbClr val="FFFFFF"/>
                </a:highlight>
              </a:rPr>
              <a:t>1- </a:t>
            </a:r>
            <a:r>
              <a:rPr lang="en" sz="1800" b="1">
                <a:solidFill>
                  <a:srgbClr val="980000"/>
                </a:solidFill>
                <a:highlight>
                  <a:srgbClr val="FFFFFF"/>
                </a:highlight>
              </a:rPr>
              <a:t>The limbic system</a:t>
            </a:r>
            <a:r>
              <a:rPr lang="en" sz="1800">
                <a:solidFill>
                  <a:srgbClr val="980000"/>
                </a:solidFill>
                <a:highlight>
                  <a:srgbClr val="FFFFFF"/>
                </a:highlight>
              </a:rPr>
              <a:t>: responsible for pleasure seeking , reward processing, emotional responses and sleep regulation.</a:t>
            </a:r>
            <a:endParaRPr sz="1800">
              <a:solidFill>
                <a:srgbClr val="980000"/>
              </a:solidFill>
              <a:highlight>
                <a:srgbClr val="FFFFFF"/>
              </a:highlight>
            </a:endParaRPr>
          </a:p>
          <a:p>
            <a:pPr marL="0" lvl="0" indent="0" algn="l" rtl="0">
              <a:spcBef>
                <a:spcPts val="0"/>
              </a:spcBef>
              <a:spcAft>
                <a:spcPts val="0"/>
              </a:spcAft>
              <a:buNone/>
            </a:pPr>
            <a:endParaRPr sz="1800">
              <a:solidFill>
                <a:srgbClr val="980000"/>
              </a:solidFill>
              <a:highlight>
                <a:srgbClr val="FFFFFF"/>
              </a:highlight>
            </a:endParaRPr>
          </a:p>
          <a:p>
            <a:pPr marL="0" lvl="0" indent="0" algn="l" rtl="0">
              <a:spcBef>
                <a:spcPts val="0"/>
              </a:spcBef>
              <a:spcAft>
                <a:spcPts val="0"/>
              </a:spcAft>
              <a:buNone/>
            </a:pPr>
            <a:r>
              <a:rPr lang="en" sz="1800">
                <a:solidFill>
                  <a:srgbClr val="980000"/>
                </a:solidFill>
                <a:highlight>
                  <a:srgbClr val="FFFFFF"/>
                </a:highlight>
              </a:rPr>
              <a:t>2- </a:t>
            </a:r>
            <a:r>
              <a:rPr lang="en" sz="1800" b="1">
                <a:solidFill>
                  <a:srgbClr val="980000"/>
                </a:solidFill>
                <a:highlight>
                  <a:srgbClr val="FFFFFF"/>
                </a:highlight>
              </a:rPr>
              <a:t>Pre-frontal cortex</a:t>
            </a:r>
            <a:r>
              <a:rPr lang="en" sz="1800">
                <a:solidFill>
                  <a:srgbClr val="980000"/>
                </a:solidFill>
                <a:highlight>
                  <a:srgbClr val="FFFFFF"/>
                </a:highlight>
              </a:rPr>
              <a:t>: responsible for executive functions: decision-making, organization, impulse control and planning for the future.</a:t>
            </a:r>
            <a:endParaRPr sz="1800">
              <a:solidFill>
                <a:srgbClr val="980000"/>
              </a:solidFill>
              <a:highlight>
                <a:srgbClr val="FFFFFF"/>
              </a:highlight>
            </a:endParaRPr>
          </a:p>
          <a:p>
            <a:pPr marL="0" lvl="0" indent="0" algn="l" rtl="0">
              <a:spcBef>
                <a:spcPts val="0"/>
              </a:spcBef>
              <a:spcAft>
                <a:spcPts val="0"/>
              </a:spcAft>
              <a:buNone/>
            </a:pPr>
            <a:endParaRPr sz="1800">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sz="1800">
                <a:solidFill>
                  <a:srgbClr val="333333"/>
                </a:solidFill>
                <a:highlight>
                  <a:srgbClr val="FFFFFF"/>
                </a:highlight>
              </a:rPr>
              <a:t>The limbic system changes occur before the pre-frontal cortex changes </a:t>
            </a:r>
            <a:endParaRPr sz="1800">
              <a:solidFill>
                <a:srgbClr val="333333"/>
              </a:solidFill>
              <a:highlight>
                <a:srgbClr val="FFFFFF"/>
              </a:highlight>
            </a:endParaRPr>
          </a:p>
          <a:p>
            <a:pPr marL="0" lvl="0" indent="0" algn="l" rtl="0">
              <a:spcBef>
                <a:spcPts val="0"/>
              </a:spcBef>
              <a:spcAft>
                <a:spcPts val="0"/>
              </a:spcAft>
              <a:buNone/>
            </a:pPr>
            <a:endParaRPr sz="1000">
              <a:solidFill>
                <a:srgbClr val="333333"/>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341125" y="384650"/>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b="1"/>
              <a:t>Hormonal</a:t>
            </a:r>
            <a:endParaRPr b="1"/>
          </a:p>
          <a:p>
            <a:pPr marL="0" lvl="0" indent="0" algn="l" rtl="0">
              <a:spcBef>
                <a:spcPts val="0"/>
              </a:spcBef>
              <a:spcAft>
                <a:spcPts val="0"/>
              </a:spcAft>
              <a:buNone/>
            </a:pPr>
            <a:endParaRPr b="1"/>
          </a:p>
        </p:txBody>
      </p:sp>
      <p:sp>
        <p:nvSpPr>
          <p:cNvPr id="500" name="Google Shape;500;p35"/>
          <p:cNvSpPr txBox="1"/>
          <p:nvPr/>
        </p:nvSpPr>
        <p:spPr>
          <a:xfrm>
            <a:off x="341125" y="895250"/>
            <a:ext cx="5022000" cy="3369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 Hypothalamus releases GNRH to anterior pituitary to stimulate it.</a:t>
            </a:r>
            <a:endParaRPr sz="2000">
              <a:solidFill>
                <a:schemeClr val="dk1"/>
              </a:solidFill>
            </a:endParaRPr>
          </a:p>
          <a:p>
            <a:pPr marL="457200" lvl="0" indent="0" algn="l" rtl="0">
              <a:lnSpc>
                <a:spcPct val="115000"/>
              </a:lnSpc>
              <a:spcBef>
                <a:spcPts val="0"/>
              </a:spcBef>
              <a:spcAft>
                <a:spcPts val="0"/>
              </a:spcAft>
              <a:buNone/>
            </a:pP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 Anterior pituitary then releases LH &amp; FSH to testis and ovaries</a:t>
            </a:r>
            <a:endParaRPr sz="2000">
              <a:solidFill>
                <a:schemeClr val="dk1"/>
              </a:solidFill>
            </a:endParaRPr>
          </a:p>
          <a:p>
            <a:pPr marL="457200" lvl="0" indent="0" algn="l" rtl="0">
              <a:lnSpc>
                <a:spcPct val="115000"/>
              </a:lnSpc>
              <a:spcBef>
                <a:spcPts val="0"/>
              </a:spcBef>
              <a:spcAft>
                <a:spcPts val="0"/>
              </a:spcAft>
              <a:buNone/>
            </a:pP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 Sex steroid synthesis</a:t>
            </a:r>
            <a:endParaRPr sz="2000">
              <a:solidFill>
                <a:schemeClr val="dk1"/>
              </a:solidFill>
            </a:endParaRPr>
          </a:p>
          <a:p>
            <a:pPr marL="457200" lvl="0" indent="0" algn="l" rtl="0">
              <a:lnSpc>
                <a:spcPct val="115000"/>
              </a:lnSpc>
              <a:spcBef>
                <a:spcPts val="0"/>
              </a:spcBef>
              <a:spcAft>
                <a:spcPts val="0"/>
              </a:spcAft>
              <a:buNone/>
            </a:pP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 sz="2000">
                <a:solidFill>
                  <a:schemeClr val="dk1"/>
                </a:solidFill>
              </a:rPr>
              <a:t> Sexual maturation </a:t>
            </a:r>
            <a:endParaRPr sz="2000">
              <a:solidFill>
                <a:schemeClr val="dk1"/>
              </a:solidFill>
            </a:endParaRPr>
          </a:p>
          <a:p>
            <a:pPr marL="0" lvl="0" indent="0" algn="l" rtl="0">
              <a:spcBef>
                <a:spcPts val="0"/>
              </a:spcBef>
              <a:spcAft>
                <a:spcPts val="0"/>
              </a:spcAft>
              <a:buNone/>
            </a:pPr>
            <a:endParaRPr/>
          </a:p>
        </p:txBody>
      </p:sp>
      <p:pic>
        <p:nvPicPr>
          <p:cNvPr id="501" name="Google Shape;501;p35"/>
          <p:cNvPicPr preferRelativeResize="0"/>
          <p:nvPr/>
        </p:nvPicPr>
        <p:blipFill>
          <a:blip r:embed="rId3">
            <a:alphaModFix/>
          </a:blip>
          <a:stretch>
            <a:fillRect/>
          </a:stretch>
        </p:blipFill>
        <p:spPr>
          <a:xfrm>
            <a:off x="5743225" y="2052325"/>
            <a:ext cx="2986174" cy="30390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6"/>
          <p:cNvSpPr txBox="1">
            <a:spLocks noGrp="1"/>
          </p:cNvSpPr>
          <p:nvPr>
            <p:ph type="title"/>
          </p:nvPr>
        </p:nvSpPr>
        <p:spPr>
          <a:xfrm>
            <a:off x="231325" y="1650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Sexual </a:t>
            </a:r>
            <a:endParaRPr/>
          </a:p>
        </p:txBody>
      </p:sp>
      <p:pic>
        <p:nvPicPr>
          <p:cNvPr id="507" name="Google Shape;507;p36"/>
          <p:cNvPicPr preferRelativeResize="0"/>
          <p:nvPr/>
        </p:nvPicPr>
        <p:blipFill>
          <a:blip r:embed="rId3">
            <a:alphaModFix/>
          </a:blip>
          <a:stretch>
            <a:fillRect/>
          </a:stretch>
        </p:blipFill>
        <p:spPr>
          <a:xfrm>
            <a:off x="-64275" y="1658375"/>
            <a:ext cx="8147750" cy="3366899"/>
          </a:xfrm>
          <a:prstGeom prst="rect">
            <a:avLst/>
          </a:prstGeom>
          <a:noFill/>
          <a:ln>
            <a:noFill/>
          </a:ln>
        </p:spPr>
      </p:pic>
      <p:sp>
        <p:nvSpPr>
          <p:cNvPr id="508" name="Google Shape;508;p36"/>
          <p:cNvSpPr txBox="1"/>
          <p:nvPr/>
        </p:nvSpPr>
        <p:spPr>
          <a:xfrm>
            <a:off x="371625" y="1081075"/>
            <a:ext cx="7145100" cy="577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Change in voice also occurs as part of the sexual development in males. </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Tanner staging system is used to evaluate the sexual characteristics.</a:t>
            </a:r>
            <a:endParaRPr sz="16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146850" y="17352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Skeletal</a:t>
            </a:r>
            <a:endParaRPr/>
          </a:p>
        </p:txBody>
      </p:sp>
      <p:pic>
        <p:nvPicPr>
          <p:cNvPr id="514" name="Google Shape;514;p37"/>
          <p:cNvPicPr preferRelativeResize="0"/>
          <p:nvPr/>
        </p:nvPicPr>
        <p:blipFill>
          <a:blip r:embed="rId3">
            <a:alphaModFix/>
          </a:blip>
          <a:stretch>
            <a:fillRect/>
          </a:stretch>
        </p:blipFill>
        <p:spPr>
          <a:xfrm>
            <a:off x="6714825" y="1324550"/>
            <a:ext cx="3166847" cy="3920275"/>
          </a:xfrm>
          <a:prstGeom prst="rect">
            <a:avLst/>
          </a:prstGeom>
          <a:noFill/>
          <a:ln>
            <a:noFill/>
          </a:ln>
        </p:spPr>
      </p:pic>
      <p:sp>
        <p:nvSpPr>
          <p:cNvPr id="515" name="Google Shape;515;p37"/>
          <p:cNvSpPr txBox="1"/>
          <p:nvPr/>
        </p:nvSpPr>
        <p:spPr>
          <a:xfrm>
            <a:off x="422300" y="1021950"/>
            <a:ext cx="6587700" cy="3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solidFill>
                  <a:schemeClr val="dk1"/>
                </a:solidFill>
              </a:rPr>
              <a:t>Increase in the skeletal growth (height) &amp; increase in muscle mass.</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b="1">
                <a:solidFill>
                  <a:srgbClr val="2EB2FF"/>
                </a:solidFill>
              </a:rPr>
              <a:t>In boys: </a:t>
            </a:r>
            <a:r>
              <a:rPr lang="en" sz="1600">
                <a:solidFill>
                  <a:schemeClr val="dk1"/>
                </a:solidFill>
              </a:rPr>
              <a:t>height peak at age 13  and weight gain mainly due to increase muscle growth.</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b="1">
                <a:solidFill>
                  <a:srgbClr val="FF63B1"/>
                </a:solidFill>
              </a:rPr>
              <a:t>In girls: </a:t>
            </a:r>
            <a:r>
              <a:rPr lang="en" sz="1600">
                <a:solidFill>
                  <a:schemeClr val="dk1"/>
                </a:solidFill>
              </a:rPr>
              <a:t>height peak at age 11 and weight gain mainly due to fat that develops in breast and hip.</a:t>
            </a:r>
            <a:endParaRPr sz="16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8"/>
          <p:cNvSpPr txBox="1">
            <a:spLocks noGrp="1"/>
          </p:cNvSpPr>
          <p:nvPr>
            <p:ph type="ctrTitle" idx="4294967295"/>
          </p:nvPr>
        </p:nvSpPr>
        <p:spPr>
          <a:xfrm>
            <a:off x="236475" y="1811950"/>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6000" b="1">
                <a:solidFill>
                  <a:srgbClr val="990000"/>
                </a:solidFill>
              </a:rPr>
              <a:t>2.Behavioral  Characteristics </a:t>
            </a:r>
            <a:endParaRPr sz="6000" b="1" i="0" u="none" strike="noStrike" cap="none">
              <a:solidFill>
                <a:srgbClr val="990000"/>
              </a:solidFill>
            </a:endParaRPr>
          </a:p>
        </p:txBody>
      </p:sp>
      <p:grpSp>
        <p:nvGrpSpPr>
          <p:cNvPr id="521" name="Google Shape;521;p38"/>
          <p:cNvGrpSpPr/>
          <p:nvPr/>
        </p:nvGrpSpPr>
        <p:grpSpPr>
          <a:xfrm flipH="1">
            <a:off x="7494560" y="3753778"/>
            <a:ext cx="1649444" cy="1389731"/>
            <a:chOff x="2062875" y="394325"/>
            <a:chExt cx="1394525" cy="1174950"/>
          </a:xfrm>
        </p:grpSpPr>
        <p:sp>
          <p:nvSpPr>
            <p:cNvPr id="522" name="Google Shape;522;p38"/>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8"/>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8"/>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8"/>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8"/>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8"/>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8"/>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8"/>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8"/>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8"/>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8"/>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8"/>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8"/>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8"/>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8"/>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8"/>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8"/>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8"/>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8"/>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8"/>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8"/>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8"/>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8"/>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8"/>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8"/>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8"/>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8"/>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9" name="Google Shape;549;p38"/>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9"/>
          <p:cNvSpPr txBox="1">
            <a:spLocks noGrp="1"/>
          </p:cNvSpPr>
          <p:nvPr>
            <p:ph type="title"/>
          </p:nvPr>
        </p:nvSpPr>
        <p:spPr>
          <a:xfrm>
            <a:off x="37075" y="10595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Behavioral changes </a:t>
            </a:r>
            <a:endParaRPr/>
          </a:p>
        </p:txBody>
      </p:sp>
      <p:sp>
        <p:nvSpPr>
          <p:cNvPr id="555" name="Google Shape;555;p39"/>
          <p:cNvSpPr txBox="1">
            <a:spLocks noGrp="1"/>
          </p:cNvSpPr>
          <p:nvPr>
            <p:ph type="body" idx="1"/>
          </p:nvPr>
        </p:nvSpPr>
        <p:spPr>
          <a:xfrm>
            <a:off x="219600" y="850850"/>
            <a:ext cx="3006600" cy="404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600"/>
              <a:buNone/>
            </a:pPr>
            <a:r>
              <a:rPr lang="en" sz="2000" b="1">
                <a:solidFill>
                  <a:srgbClr val="990000"/>
                </a:solidFill>
              </a:rPr>
              <a:t>Cognitive</a:t>
            </a:r>
            <a:r>
              <a:rPr lang="en" sz="2000" b="1"/>
              <a:t> </a:t>
            </a:r>
            <a:endParaRPr sz="2000" b="1"/>
          </a:p>
          <a:p>
            <a:pPr marL="0" lvl="0" indent="0" algn="l" rtl="0">
              <a:lnSpc>
                <a:spcPct val="100000"/>
              </a:lnSpc>
              <a:spcBef>
                <a:spcPts val="600"/>
              </a:spcBef>
              <a:spcAft>
                <a:spcPts val="0"/>
              </a:spcAft>
              <a:buSzPts val="1600"/>
              <a:buNone/>
            </a:pPr>
            <a:endParaRPr/>
          </a:p>
          <a:p>
            <a:pPr marL="457200" lvl="0" indent="-317500" algn="l" rtl="0">
              <a:lnSpc>
                <a:spcPct val="150000"/>
              </a:lnSpc>
              <a:spcBef>
                <a:spcPts val="100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Developing of reasoning skills, logical and moral thinking</a:t>
            </a:r>
            <a:endParaRPr sz="1400">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a:solidFill>
                  <a:schemeClr val="dk1"/>
                </a:solidFill>
                <a:latin typeface="Arial"/>
                <a:ea typeface="Arial"/>
                <a:cs typeface="Arial"/>
                <a:sym typeface="Arial"/>
              </a:rPr>
              <a:t>Increasing cognitive and intellectual capacities</a:t>
            </a:r>
            <a:endParaRPr>
              <a:solidFill>
                <a:schemeClr val="dk1"/>
              </a:solidFill>
              <a:latin typeface="Arial"/>
              <a:ea typeface="Arial"/>
              <a:cs typeface="Arial"/>
              <a:sym typeface="Arial"/>
            </a:endParaRPr>
          </a:p>
          <a:p>
            <a:pPr marL="457200" lvl="0" indent="0" algn="l" rtl="0">
              <a:lnSpc>
                <a:spcPct val="150000"/>
              </a:lnSpc>
              <a:spcBef>
                <a:spcPts val="1000"/>
              </a:spcBef>
              <a:spcAft>
                <a:spcPts val="0"/>
              </a:spcAft>
              <a:buNone/>
            </a:pPr>
            <a:endParaRPr sz="1400">
              <a:solidFill>
                <a:schemeClr val="dk1"/>
              </a:solidFill>
              <a:latin typeface="Arial"/>
              <a:ea typeface="Arial"/>
              <a:cs typeface="Arial"/>
              <a:sym typeface="Arial"/>
            </a:endParaRPr>
          </a:p>
        </p:txBody>
      </p:sp>
      <p:sp>
        <p:nvSpPr>
          <p:cNvPr id="556" name="Google Shape;556;p39"/>
          <p:cNvSpPr txBox="1">
            <a:spLocks noGrp="1"/>
          </p:cNvSpPr>
          <p:nvPr>
            <p:ph type="body" idx="2"/>
          </p:nvPr>
        </p:nvSpPr>
        <p:spPr>
          <a:xfrm>
            <a:off x="3488000" y="806825"/>
            <a:ext cx="3657000" cy="369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600"/>
              <a:buNone/>
            </a:pPr>
            <a:r>
              <a:rPr lang="en" sz="2000" b="1">
                <a:solidFill>
                  <a:srgbClr val="990000"/>
                </a:solidFill>
              </a:rPr>
              <a:t>Social </a:t>
            </a:r>
            <a:endParaRPr/>
          </a:p>
          <a:p>
            <a:pPr marL="0" lvl="0" indent="0" algn="l" rtl="0">
              <a:lnSpc>
                <a:spcPct val="100000"/>
              </a:lnSpc>
              <a:spcBef>
                <a:spcPts val="600"/>
              </a:spcBef>
              <a:spcAft>
                <a:spcPts val="0"/>
              </a:spcAft>
              <a:buSzPts val="1600"/>
              <a:buNone/>
            </a:pPr>
            <a:endParaRPr/>
          </a:p>
          <a:p>
            <a:pPr marL="457200" lvl="0" indent="-317500" algn="l" rtl="0">
              <a:lnSpc>
                <a:spcPct val="150000"/>
              </a:lnSpc>
              <a:spcBef>
                <a:spcPts val="60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Searching for identity</a:t>
            </a:r>
            <a:endParaRPr sz="1400">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Seeking more independence and responsibility</a:t>
            </a:r>
            <a:endParaRPr sz="1400">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Looking for new experiences and engaging in more risk.</a:t>
            </a:r>
            <a:endParaRPr>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Influenced more by friends</a:t>
            </a:r>
            <a:endParaRPr sz="1400">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Communicating in different ways</a:t>
            </a:r>
            <a:endParaRPr sz="1400">
              <a:solidFill>
                <a:schemeClr val="dk1"/>
              </a:solidFill>
              <a:latin typeface="Arial"/>
              <a:ea typeface="Arial"/>
              <a:cs typeface="Arial"/>
              <a:sym typeface="Arial"/>
            </a:endParaRPr>
          </a:p>
          <a:p>
            <a:pPr marL="457200" lvl="0" indent="-317500" algn="l" rtl="0">
              <a:lnSpc>
                <a:spcPct val="150000"/>
              </a:lnSpc>
              <a:spcBef>
                <a:spcPts val="0"/>
              </a:spcBef>
              <a:spcAft>
                <a:spcPts val="0"/>
              </a:spcAft>
              <a:buClr>
                <a:schemeClr val="dk1"/>
              </a:buClr>
              <a:buSzPts val="1400"/>
              <a:buFont typeface="Arial"/>
              <a:buAutoNum type="arabicPeriod"/>
            </a:pPr>
            <a:r>
              <a:rPr lang="en">
                <a:solidFill>
                  <a:schemeClr val="dk1"/>
                </a:solidFill>
                <a:latin typeface="Arial"/>
                <a:ea typeface="Arial"/>
                <a:cs typeface="Arial"/>
                <a:sym typeface="Arial"/>
              </a:rPr>
              <a:t>comes growing concern about other people’s opinions</a:t>
            </a:r>
            <a:endParaRPr>
              <a:solidFill>
                <a:schemeClr val="dk1"/>
              </a:solidFill>
              <a:latin typeface="Arial"/>
              <a:ea typeface="Arial"/>
              <a:cs typeface="Arial"/>
              <a:sym typeface="Arial"/>
            </a:endParaRPr>
          </a:p>
          <a:p>
            <a:pPr marL="457200" lvl="0" indent="0" algn="l" rtl="0">
              <a:lnSpc>
                <a:spcPct val="150000"/>
              </a:lnSpc>
              <a:spcBef>
                <a:spcPts val="1000"/>
              </a:spcBef>
              <a:spcAft>
                <a:spcPts val="0"/>
              </a:spcAft>
              <a:buNone/>
            </a:pPr>
            <a:endParaRPr sz="1400">
              <a:solidFill>
                <a:schemeClr val="dk1"/>
              </a:solidFill>
              <a:latin typeface="Arial"/>
              <a:ea typeface="Arial"/>
              <a:cs typeface="Arial"/>
              <a:sym typeface="Arial"/>
            </a:endParaRPr>
          </a:p>
          <a:p>
            <a:pPr marL="0" lvl="0" indent="0" algn="l" rtl="0">
              <a:lnSpc>
                <a:spcPct val="100000"/>
              </a:lnSpc>
              <a:spcBef>
                <a:spcPts val="600"/>
              </a:spcBef>
              <a:spcAft>
                <a:spcPts val="0"/>
              </a:spcAft>
              <a:buNone/>
            </a:pPr>
            <a:endParaRPr sz="1800">
              <a:solidFill>
                <a:schemeClr val="dk1"/>
              </a:solidFill>
              <a:latin typeface="Arial"/>
              <a:ea typeface="Arial"/>
              <a:cs typeface="Arial"/>
              <a:sym typeface="Arial"/>
            </a:endParaRPr>
          </a:p>
        </p:txBody>
      </p:sp>
      <p:grpSp>
        <p:nvGrpSpPr>
          <p:cNvPr id="557" name="Google Shape;557;p39"/>
          <p:cNvGrpSpPr/>
          <p:nvPr/>
        </p:nvGrpSpPr>
        <p:grpSpPr>
          <a:xfrm flipH="1">
            <a:off x="7483639" y="3579907"/>
            <a:ext cx="1717219" cy="1563602"/>
            <a:chOff x="5930700" y="247325"/>
            <a:chExt cx="1451825" cy="1321950"/>
          </a:xfrm>
        </p:grpSpPr>
        <p:sp>
          <p:nvSpPr>
            <p:cNvPr id="558" name="Google Shape;558;p39"/>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9"/>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9"/>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9"/>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9"/>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9"/>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9"/>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9"/>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9"/>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9"/>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9"/>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9"/>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39"/>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9"/>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9"/>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9"/>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9"/>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9"/>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9"/>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9"/>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9"/>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9"/>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9"/>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9"/>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9"/>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9"/>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4" name="Google Shape;584;p3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0"/>
          <p:cNvSpPr txBox="1">
            <a:spLocks noGrp="1"/>
          </p:cNvSpPr>
          <p:nvPr>
            <p:ph type="title"/>
          </p:nvPr>
        </p:nvSpPr>
        <p:spPr>
          <a:xfrm>
            <a:off x="37075" y="10595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Behavioral changes </a:t>
            </a:r>
            <a:endParaRPr/>
          </a:p>
        </p:txBody>
      </p:sp>
      <p:sp>
        <p:nvSpPr>
          <p:cNvPr id="590" name="Google Shape;590;p40"/>
          <p:cNvSpPr txBox="1">
            <a:spLocks noGrp="1"/>
          </p:cNvSpPr>
          <p:nvPr>
            <p:ph type="body" idx="1"/>
          </p:nvPr>
        </p:nvSpPr>
        <p:spPr>
          <a:xfrm>
            <a:off x="219600" y="912300"/>
            <a:ext cx="3006600" cy="404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600"/>
              <a:buNone/>
            </a:pPr>
            <a:r>
              <a:rPr lang="en" sz="2000" b="1">
                <a:solidFill>
                  <a:srgbClr val="990000"/>
                </a:solidFill>
              </a:rPr>
              <a:t>Dietary</a:t>
            </a:r>
            <a:endParaRPr sz="2000" b="1">
              <a:solidFill>
                <a:srgbClr val="990000"/>
              </a:solidFill>
            </a:endParaRPr>
          </a:p>
          <a:p>
            <a:pPr marL="0" lvl="0" indent="0" algn="l" rtl="0">
              <a:lnSpc>
                <a:spcPct val="100000"/>
              </a:lnSpc>
              <a:spcBef>
                <a:spcPts val="600"/>
              </a:spcBef>
              <a:spcAft>
                <a:spcPts val="0"/>
              </a:spcAft>
              <a:buSzPts val="1600"/>
              <a:buNone/>
            </a:pPr>
            <a:r>
              <a:rPr lang="en" sz="2000" b="1">
                <a:solidFill>
                  <a:srgbClr val="990000"/>
                </a:solidFill>
              </a:rPr>
              <a:t>  </a:t>
            </a:r>
            <a:endParaRPr/>
          </a:p>
          <a:p>
            <a:pPr marL="0" lvl="0" indent="0" algn="l" rtl="0">
              <a:lnSpc>
                <a:spcPct val="100000"/>
              </a:lnSpc>
              <a:spcBef>
                <a:spcPts val="600"/>
              </a:spcBef>
              <a:spcAft>
                <a:spcPts val="0"/>
              </a:spcAft>
              <a:buSzPts val="1600"/>
              <a:buNone/>
            </a:pPr>
            <a:r>
              <a:rPr lang="en"/>
              <a:t>1- </a:t>
            </a:r>
            <a:r>
              <a:rPr lang="en">
                <a:solidFill>
                  <a:schemeClr val="dk1"/>
                </a:solidFill>
                <a:latin typeface="Arial"/>
                <a:ea typeface="Arial"/>
                <a:cs typeface="Arial"/>
                <a:sym typeface="Arial"/>
              </a:rPr>
              <a:t>Eating junk food and physical inactivity leading to obesity.</a:t>
            </a:r>
            <a:endParaRPr>
              <a:solidFill>
                <a:schemeClr val="dk1"/>
              </a:solidFill>
              <a:latin typeface="Arial"/>
              <a:ea typeface="Arial"/>
              <a:cs typeface="Arial"/>
              <a:sym typeface="Arial"/>
            </a:endParaRPr>
          </a:p>
          <a:p>
            <a:pPr marL="0" lvl="0" indent="0" algn="l" rtl="0">
              <a:lnSpc>
                <a:spcPct val="100000"/>
              </a:lnSpc>
              <a:spcBef>
                <a:spcPts val="600"/>
              </a:spcBef>
              <a:spcAft>
                <a:spcPts val="0"/>
              </a:spcAft>
              <a:buSzPts val="1600"/>
              <a:buNone/>
            </a:pPr>
            <a:r>
              <a:rPr lang="en">
                <a:solidFill>
                  <a:schemeClr val="dk1"/>
                </a:solidFill>
                <a:latin typeface="Arial"/>
                <a:ea typeface="Arial"/>
                <a:cs typeface="Arial"/>
                <a:sym typeface="Arial"/>
              </a:rPr>
              <a:t>2- Anorexia nervosa due to physical appearance perception</a:t>
            </a:r>
            <a:endParaRPr>
              <a:solidFill>
                <a:schemeClr val="dk1"/>
              </a:solidFill>
              <a:latin typeface="Arial"/>
              <a:ea typeface="Arial"/>
              <a:cs typeface="Arial"/>
              <a:sym typeface="Arial"/>
            </a:endParaRPr>
          </a:p>
          <a:p>
            <a:pPr marL="0" lvl="0" indent="0" algn="l" rtl="0">
              <a:lnSpc>
                <a:spcPct val="100000"/>
              </a:lnSpc>
              <a:spcBef>
                <a:spcPts val="600"/>
              </a:spcBef>
              <a:spcAft>
                <a:spcPts val="0"/>
              </a:spcAft>
              <a:buSzPts val="1600"/>
              <a:buNone/>
            </a:pPr>
            <a:endParaRPr>
              <a:solidFill>
                <a:schemeClr val="dk1"/>
              </a:solidFill>
              <a:latin typeface="Arial"/>
              <a:ea typeface="Arial"/>
              <a:cs typeface="Arial"/>
              <a:sym typeface="Arial"/>
            </a:endParaRPr>
          </a:p>
          <a:p>
            <a:pPr marL="0" lvl="0" indent="0" algn="l" rtl="0">
              <a:lnSpc>
                <a:spcPct val="100000"/>
              </a:lnSpc>
              <a:spcBef>
                <a:spcPts val="600"/>
              </a:spcBef>
              <a:spcAft>
                <a:spcPts val="0"/>
              </a:spcAft>
              <a:buSzPts val="1600"/>
              <a:buNone/>
            </a:pPr>
            <a:endParaRPr/>
          </a:p>
          <a:p>
            <a:pPr marL="0" lvl="0" indent="0" algn="l" rtl="0">
              <a:lnSpc>
                <a:spcPct val="100000"/>
              </a:lnSpc>
              <a:spcBef>
                <a:spcPts val="600"/>
              </a:spcBef>
              <a:spcAft>
                <a:spcPts val="0"/>
              </a:spcAft>
              <a:buSzPts val="1600"/>
              <a:buNone/>
            </a:pPr>
            <a:endParaRPr/>
          </a:p>
        </p:txBody>
      </p:sp>
      <p:sp>
        <p:nvSpPr>
          <p:cNvPr id="591" name="Google Shape;591;p40"/>
          <p:cNvSpPr txBox="1">
            <a:spLocks noGrp="1"/>
          </p:cNvSpPr>
          <p:nvPr>
            <p:ph type="body" idx="2"/>
          </p:nvPr>
        </p:nvSpPr>
        <p:spPr>
          <a:xfrm>
            <a:off x="3690825" y="912300"/>
            <a:ext cx="3332100" cy="369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600"/>
              <a:buNone/>
            </a:pPr>
            <a:r>
              <a:rPr lang="en" sz="2000" b="1">
                <a:solidFill>
                  <a:srgbClr val="990000"/>
                </a:solidFill>
              </a:rPr>
              <a:t>Emotional</a:t>
            </a:r>
            <a:r>
              <a:rPr lang="en"/>
              <a:t> </a:t>
            </a:r>
            <a:endParaRPr/>
          </a:p>
          <a:p>
            <a:pPr marL="0" lvl="0" indent="0" algn="l" rtl="0">
              <a:lnSpc>
                <a:spcPct val="100000"/>
              </a:lnSpc>
              <a:spcBef>
                <a:spcPts val="600"/>
              </a:spcBef>
              <a:spcAft>
                <a:spcPts val="0"/>
              </a:spcAft>
              <a:buSzPts val="1600"/>
              <a:buNone/>
            </a:pPr>
            <a:r>
              <a:rPr lang="en"/>
              <a:t> </a:t>
            </a:r>
            <a:endParaRPr/>
          </a:p>
          <a:p>
            <a:pPr marL="457200" lvl="0" indent="-330200" algn="l" rtl="0">
              <a:lnSpc>
                <a:spcPct val="150000"/>
              </a:lnSpc>
              <a:spcBef>
                <a:spcPts val="600"/>
              </a:spcBef>
              <a:spcAft>
                <a:spcPts val="0"/>
              </a:spcAft>
              <a:buClr>
                <a:schemeClr val="dk1"/>
              </a:buClr>
              <a:buSzPts val="1600"/>
              <a:buFont typeface="Arial"/>
              <a:buAutoNum type="arabicPeriod"/>
            </a:pPr>
            <a:r>
              <a:rPr lang="en">
                <a:solidFill>
                  <a:schemeClr val="dk1"/>
                </a:solidFill>
                <a:latin typeface="Arial"/>
                <a:ea typeface="Arial"/>
                <a:cs typeface="Arial"/>
                <a:sym typeface="Arial"/>
              </a:rPr>
              <a:t>Intense emotions at different times </a:t>
            </a:r>
            <a:endParaRPr>
              <a:solidFill>
                <a:schemeClr val="dk1"/>
              </a:solidFill>
              <a:latin typeface="Arial"/>
              <a:ea typeface="Arial"/>
              <a:cs typeface="Arial"/>
              <a:sym typeface="Arial"/>
            </a:endParaRPr>
          </a:p>
          <a:p>
            <a:pPr marL="457200" lvl="0" indent="-330200" algn="l" rtl="0">
              <a:lnSpc>
                <a:spcPct val="150000"/>
              </a:lnSpc>
              <a:spcBef>
                <a:spcPts val="0"/>
              </a:spcBef>
              <a:spcAft>
                <a:spcPts val="0"/>
              </a:spcAft>
              <a:buClr>
                <a:schemeClr val="dk1"/>
              </a:buClr>
              <a:buSzPts val="1600"/>
              <a:buFont typeface="Arial"/>
              <a:buAutoNum type="arabicPeriod"/>
            </a:pPr>
            <a:r>
              <a:rPr lang="en">
                <a:solidFill>
                  <a:schemeClr val="dk1"/>
                </a:solidFill>
                <a:latin typeface="Arial"/>
                <a:ea typeface="Arial"/>
                <a:cs typeface="Arial"/>
                <a:sym typeface="Arial"/>
              </a:rPr>
              <a:t>unpredictable moods. </a:t>
            </a:r>
            <a:endParaRPr>
              <a:solidFill>
                <a:schemeClr val="dk1"/>
              </a:solidFill>
              <a:latin typeface="Arial"/>
              <a:ea typeface="Arial"/>
              <a:cs typeface="Arial"/>
              <a:sym typeface="Arial"/>
            </a:endParaRPr>
          </a:p>
          <a:p>
            <a:pPr marL="457200" lvl="0" indent="-330200" algn="l" rtl="0">
              <a:lnSpc>
                <a:spcPct val="150000"/>
              </a:lnSpc>
              <a:spcBef>
                <a:spcPts val="0"/>
              </a:spcBef>
              <a:spcAft>
                <a:spcPts val="0"/>
              </a:spcAft>
              <a:buClr>
                <a:schemeClr val="dk1"/>
              </a:buClr>
              <a:buSzPts val="1600"/>
              <a:buFont typeface="Arial"/>
              <a:buAutoNum type="arabicPeriod"/>
            </a:pPr>
            <a:r>
              <a:rPr lang="en">
                <a:solidFill>
                  <a:schemeClr val="dk1"/>
                </a:solidFill>
                <a:latin typeface="Arial"/>
                <a:ea typeface="Arial"/>
                <a:cs typeface="Arial"/>
                <a:sym typeface="Arial"/>
              </a:rPr>
              <a:t>More sensitive to emotions.</a:t>
            </a:r>
            <a:endParaRPr>
              <a:solidFill>
                <a:schemeClr val="dk1"/>
              </a:solidFill>
              <a:latin typeface="Arial"/>
              <a:ea typeface="Arial"/>
              <a:cs typeface="Arial"/>
              <a:sym typeface="Arial"/>
            </a:endParaRPr>
          </a:p>
          <a:p>
            <a:pPr marL="457200" lvl="0" indent="-330200" algn="l" rtl="0">
              <a:lnSpc>
                <a:spcPct val="150000"/>
              </a:lnSpc>
              <a:spcBef>
                <a:spcPts val="0"/>
              </a:spcBef>
              <a:spcAft>
                <a:spcPts val="0"/>
              </a:spcAft>
              <a:buClr>
                <a:schemeClr val="dk1"/>
              </a:buClr>
              <a:buSzPts val="1600"/>
              <a:buFont typeface="Arial"/>
              <a:buAutoNum type="arabicPeriod"/>
            </a:pPr>
            <a:r>
              <a:rPr lang="en">
                <a:solidFill>
                  <a:schemeClr val="dk1"/>
                </a:solidFill>
                <a:latin typeface="Arial"/>
                <a:ea typeface="Arial"/>
                <a:cs typeface="Arial"/>
                <a:sym typeface="Arial"/>
              </a:rPr>
              <a:t>More self conscious specially about physical appearance.</a:t>
            </a:r>
            <a:endParaRPr>
              <a:solidFill>
                <a:schemeClr val="dk1"/>
              </a:solidFill>
              <a:latin typeface="Arial"/>
              <a:ea typeface="Arial"/>
              <a:cs typeface="Arial"/>
              <a:sym typeface="Arial"/>
            </a:endParaRPr>
          </a:p>
          <a:p>
            <a:pPr marL="0" lvl="0" indent="0" algn="l" rtl="0">
              <a:lnSpc>
                <a:spcPct val="100000"/>
              </a:lnSpc>
              <a:spcBef>
                <a:spcPts val="600"/>
              </a:spcBef>
              <a:spcAft>
                <a:spcPts val="0"/>
              </a:spcAft>
              <a:buSzPts val="1600"/>
              <a:buNone/>
            </a:pPr>
            <a:endParaRPr/>
          </a:p>
        </p:txBody>
      </p:sp>
      <p:grpSp>
        <p:nvGrpSpPr>
          <p:cNvPr id="592" name="Google Shape;592;p40"/>
          <p:cNvGrpSpPr/>
          <p:nvPr/>
        </p:nvGrpSpPr>
        <p:grpSpPr>
          <a:xfrm flipH="1">
            <a:off x="7483642" y="3579907"/>
            <a:ext cx="1717219" cy="1563602"/>
            <a:chOff x="5930700" y="247325"/>
            <a:chExt cx="1451825" cy="1321950"/>
          </a:xfrm>
        </p:grpSpPr>
        <p:sp>
          <p:nvSpPr>
            <p:cNvPr id="593" name="Google Shape;593;p40"/>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0"/>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0"/>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0"/>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0"/>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0"/>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0"/>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0"/>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0"/>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0"/>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0"/>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0"/>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0"/>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0"/>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0"/>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9" name="Google Shape;619;p4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1"/>
          <p:cNvSpPr txBox="1">
            <a:spLocks noGrp="1"/>
          </p:cNvSpPr>
          <p:nvPr>
            <p:ph type="ctrTitle" idx="4294967295"/>
          </p:nvPr>
        </p:nvSpPr>
        <p:spPr>
          <a:xfrm>
            <a:off x="236475" y="1811950"/>
            <a:ext cx="8555700" cy="1159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3C78D8"/>
              </a:buClr>
              <a:buSzPts val="3000"/>
              <a:buFont typeface="Sniglet"/>
              <a:buNone/>
            </a:pPr>
            <a:r>
              <a:rPr lang="en" sz="6000" b="1">
                <a:solidFill>
                  <a:srgbClr val="990000"/>
                </a:solidFill>
              </a:rPr>
              <a:t>3. Importance of adolescent health </a:t>
            </a:r>
            <a:endParaRPr sz="6000" b="1" i="0" u="none" strike="noStrike" cap="none">
              <a:solidFill>
                <a:srgbClr val="990000"/>
              </a:solidFill>
            </a:endParaRPr>
          </a:p>
        </p:txBody>
      </p:sp>
      <p:grpSp>
        <p:nvGrpSpPr>
          <p:cNvPr id="625" name="Google Shape;625;p41"/>
          <p:cNvGrpSpPr/>
          <p:nvPr/>
        </p:nvGrpSpPr>
        <p:grpSpPr>
          <a:xfrm flipH="1">
            <a:off x="7494560" y="3753778"/>
            <a:ext cx="1649444" cy="1389731"/>
            <a:chOff x="2062875" y="394325"/>
            <a:chExt cx="1394525" cy="1174950"/>
          </a:xfrm>
        </p:grpSpPr>
        <p:sp>
          <p:nvSpPr>
            <p:cNvPr id="626" name="Google Shape;626;p41"/>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1"/>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1"/>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1"/>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1"/>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1"/>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1"/>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1"/>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1"/>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1"/>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41"/>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41"/>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41"/>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41"/>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41"/>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41"/>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41"/>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41"/>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41"/>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41"/>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41"/>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41"/>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41"/>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41"/>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41"/>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41"/>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41"/>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3" name="Google Shape;653;p4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subTitle" idx="4294967295"/>
          </p:nvPr>
        </p:nvSpPr>
        <p:spPr>
          <a:xfrm>
            <a:off x="487050" y="725750"/>
            <a:ext cx="8169900" cy="3245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Define adolescent age:  World health organization definition</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Understand adolescent’s physiological and behavioral characteristics</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Recognize the importance of adolescent health </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Determine adolescent health problems: physical, psychological and social problems </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Recognize common adolescent health problems in Saudi Arabia: Retrieved from available evidence-based studies </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Understand the comprehensive approach to common adolescent health problems in primary health care</a:t>
            </a:r>
            <a:endParaRPr/>
          </a:p>
          <a:p>
            <a:pPr marL="457200" marR="0" lvl="0" indent="-381000" algn="l" rtl="0">
              <a:lnSpc>
                <a:spcPct val="100000"/>
              </a:lnSpc>
              <a:spcBef>
                <a:spcPts val="600"/>
              </a:spcBef>
              <a:spcAft>
                <a:spcPts val="0"/>
              </a:spcAft>
              <a:buClr>
                <a:srgbClr val="6D9EEB"/>
              </a:buClr>
              <a:buSzPts val="2400"/>
              <a:buFont typeface="ABeeZee"/>
              <a:buChar char="×"/>
            </a:pPr>
            <a:r>
              <a:rPr lang="en" sz="1600" b="0" i="0" u="none" strike="noStrike" cap="none">
                <a:solidFill>
                  <a:schemeClr val="dk1"/>
                </a:solidFill>
                <a:latin typeface="ABeeZee"/>
                <a:ea typeface="ABeeZee"/>
                <a:cs typeface="ABeeZee"/>
                <a:sym typeface="ABeeZee"/>
              </a:rPr>
              <a:t>Understand the role of family, school and community in adolescent health care</a:t>
            </a:r>
            <a:endParaRPr/>
          </a:p>
          <a:p>
            <a:pPr marL="0" marR="0" lvl="0" indent="0" algn="l" rtl="0">
              <a:lnSpc>
                <a:spcPct val="100000"/>
              </a:lnSpc>
              <a:spcBef>
                <a:spcPts val="600"/>
              </a:spcBef>
              <a:spcAft>
                <a:spcPts val="0"/>
              </a:spcAft>
              <a:buClr>
                <a:srgbClr val="6D9EEB"/>
              </a:buClr>
              <a:buSzPts val="2400"/>
              <a:buFont typeface="ABeeZee"/>
              <a:buNone/>
            </a:pPr>
            <a:endParaRPr sz="2400" b="0" i="0" u="none" strike="noStrike" cap="none">
              <a:solidFill>
                <a:srgbClr val="FFFFFF"/>
              </a:solidFill>
              <a:latin typeface="ABeeZee"/>
              <a:ea typeface="ABeeZee"/>
              <a:cs typeface="ABeeZee"/>
              <a:sym typeface="ABeeZee"/>
            </a:endParaRPr>
          </a:p>
        </p:txBody>
      </p:sp>
      <p:grpSp>
        <p:nvGrpSpPr>
          <p:cNvPr id="141" name="Google Shape;141;p24"/>
          <p:cNvGrpSpPr/>
          <p:nvPr/>
        </p:nvGrpSpPr>
        <p:grpSpPr>
          <a:xfrm flipH="1">
            <a:off x="7494560" y="3753778"/>
            <a:ext cx="1649444" cy="1389731"/>
            <a:chOff x="2062875" y="394325"/>
            <a:chExt cx="1394525" cy="1174950"/>
          </a:xfrm>
        </p:grpSpPr>
        <p:sp>
          <p:nvSpPr>
            <p:cNvPr id="142" name="Google Shape;142;p24"/>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4"/>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4"/>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4"/>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4"/>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4"/>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4"/>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4"/>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4"/>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4"/>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4"/>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4"/>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4"/>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4"/>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4"/>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4"/>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4"/>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4"/>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4"/>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4"/>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4"/>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4"/>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4"/>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4"/>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4"/>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4"/>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4"/>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9" name="Google Shape;169;p24"/>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a:t>
            </a:fld>
            <a:endParaRPr/>
          </a:p>
        </p:txBody>
      </p:sp>
      <p:sp>
        <p:nvSpPr>
          <p:cNvPr id="170" name="Google Shape;170;p24"/>
          <p:cNvSpPr txBox="1"/>
          <p:nvPr/>
        </p:nvSpPr>
        <p:spPr>
          <a:xfrm>
            <a:off x="791646" y="166104"/>
            <a:ext cx="3689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800" b="1">
                <a:solidFill>
                  <a:schemeClr val="accent6"/>
                </a:solidFill>
              </a:rPr>
              <a:t>The </a:t>
            </a:r>
            <a:r>
              <a:rPr lang="en" sz="2800" b="1" i="0" u="none" strike="noStrike" cap="none">
                <a:solidFill>
                  <a:schemeClr val="accent6"/>
                </a:solidFill>
                <a:latin typeface="Arial"/>
                <a:ea typeface="Arial"/>
                <a:cs typeface="Arial"/>
                <a:sym typeface="Arial"/>
              </a:rPr>
              <a:t>Objectives: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2"/>
          <p:cNvSpPr txBox="1">
            <a:spLocks noGrp="1"/>
          </p:cNvSpPr>
          <p:nvPr>
            <p:ph type="subTitle" idx="4294967295"/>
          </p:nvPr>
        </p:nvSpPr>
        <p:spPr>
          <a:xfrm>
            <a:off x="462175" y="1177775"/>
            <a:ext cx="6642900" cy="345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1100"/>
              <a:buFont typeface="Arial"/>
              <a:buNone/>
            </a:pPr>
            <a:r>
              <a:rPr lang="en" sz="1800">
                <a:solidFill>
                  <a:srgbClr val="980000"/>
                </a:solidFill>
                <a:latin typeface="Arial"/>
                <a:ea typeface="Arial"/>
                <a:cs typeface="Arial"/>
                <a:sym typeface="Arial"/>
              </a:rPr>
              <a:t>1:6 </a:t>
            </a:r>
            <a:r>
              <a:rPr lang="en" sz="1800">
                <a:solidFill>
                  <a:srgbClr val="3C4245"/>
                </a:solidFill>
                <a:latin typeface="Arial"/>
                <a:ea typeface="Arial"/>
                <a:cs typeface="Arial"/>
                <a:sym typeface="Arial"/>
              </a:rPr>
              <a:t>of the world’s population are adolescents.</a:t>
            </a:r>
            <a:endParaRPr sz="1800">
              <a:solidFill>
                <a:srgbClr val="3C4245"/>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100"/>
              <a:buFont typeface="Arial"/>
              <a:buNone/>
            </a:pPr>
            <a:endParaRPr sz="1800">
              <a:solidFill>
                <a:srgbClr val="980000"/>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100"/>
              <a:buFont typeface="Arial"/>
              <a:buNone/>
            </a:pPr>
            <a:r>
              <a:rPr lang="en" sz="1800">
                <a:solidFill>
                  <a:srgbClr val="980000"/>
                </a:solidFill>
                <a:latin typeface="Arial"/>
                <a:ea typeface="Arial"/>
                <a:cs typeface="Arial"/>
                <a:sym typeface="Arial"/>
              </a:rPr>
              <a:t>Most are healthy</a:t>
            </a:r>
            <a:r>
              <a:rPr lang="en" sz="1800">
                <a:solidFill>
                  <a:srgbClr val="3C4245"/>
                </a:solidFill>
                <a:latin typeface="Arial"/>
                <a:ea typeface="Arial"/>
                <a:cs typeface="Arial"/>
                <a:sym typeface="Arial"/>
              </a:rPr>
              <a:t>, but there is still substantial premature death, illness, and injury among adolescents. </a:t>
            </a:r>
            <a:endParaRPr sz="1800">
              <a:solidFill>
                <a:srgbClr val="3C4245"/>
              </a:solidFill>
              <a:latin typeface="Arial"/>
              <a:ea typeface="Arial"/>
              <a:cs typeface="Arial"/>
              <a:sym typeface="Arial"/>
            </a:endParaRPr>
          </a:p>
          <a:p>
            <a:pPr marL="0" marR="0" lvl="0" indent="0" algn="l" rtl="0">
              <a:lnSpc>
                <a:spcPct val="100000"/>
              </a:lnSpc>
              <a:spcBef>
                <a:spcPts val="600"/>
              </a:spcBef>
              <a:spcAft>
                <a:spcPts val="0"/>
              </a:spcAft>
              <a:buNone/>
            </a:pPr>
            <a:endParaRPr sz="1800" b="1">
              <a:solidFill>
                <a:srgbClr val="3C4245"/>
              </a:solidFill>
              <a:latin typeface="Arial"/>
              <a:ea typeface="Arial"/>
              <a:cs typeface="Arial"/>
              <a:sym typeface="Arial"/>
            </a:endParaRPr>
          </a:p>
          <a:p>
            <a:pPr marL="0" marR="0" lvl="0" indent="0" algn="l" rtl="0">
              <a:lnSpc>
                <a:spcPct val="100000"/>
              </a:lnSpc>
              <a:spcBef>
                <a:spcPts val="600"/>
              </a:spcBef>
              <a:spcAft>
                <a:spcPts val="0"/>
              </a:spcAft>
              <a:buNone/>
            </a:pPr>
            <a:r>
              <a:rPr lang="en" sz="1800" b="1">
                <a:solidFill>
                  <a:srgbClr val="3C4245"/>
                </a:solidFill>
                <a:latin typeface="Arial"/>
                <a:ea typeface="Arial"/>
                <a:cs typeface="Arial"/>
                <a:sym typeface="Arial"/>
              </a:rPr>
              <a:t>Importance of promoting healthy behaviours during adolescence: </a:t>
            </a:r>
            <a:endParaRPr sz="1800" b="1">
              <a:solidFill>
                <a:srgbClr val="3C4245"/>
              </a:solidFill>
              <a:latin typeface="Arial"/>
              <a:ea typeface="Arial"/>
              <a:cs typeface="Arial"/>
              <a:sym typeface="Arial"/>
            </a:endParaRPr>
          </a:p>
          <a:p>
            <a:pPr marL="457200" marR="0" lvl="0" indent="-342900" algn="l" rtl="0">
              <a:lnSpc>
                <a:spcPct val="100000"/>
              </a:lnSpc>
              <a:spcBef>
                <a:spcPts val="600"/>
              </a:spcBef>
              <a:spcAft>
                <a:spcPts val="0"/>
              </a:spcAft>
              <a:buClr>
                <a:srgbClr val="3C4245"/>
              </a:buClr>
              <a:buSzPts val="1800"/>
              <a:buFont typeface="Arial"/>
              <a:buChar char="●"/>
            </a:pPr>
            <a:r>
              <a:rPr lang="en" sz="1800">
                <a:solidFill>
                  <a:srgbClr val="3C4245"/>
                </a:solidFill>
                <a:latin typeface="Arial"/>
                <a:ea typeface="Arial"/>
                <a:cs typeface="Arial"/>
                <a:sym typeface="Arial"/>
              </a:rPr>
              <a:t>prevention of health problems in </a:t>
            </a:r>
            <a:r>
              <a:rPr lang="en" sz="1800">
                <a:solidFill>
                  <a:srgbClr val="980000"/>
                </a:solidFill>
                <a:latin typeface="Arial"/>
                <a:ea typeface="Arial"/>
                <a:cs typeface="Arial"/>
                <a:sym typeface="Arial"/>
              </a:rPr>
              <a:t>adulthood</a:t>
            </a:r>
            <a:r>
              <a:rPr lang="en" sz="1800">
                <a:solidFill>
                  <a:srgbClr val="3C4245"/>
                </a:solidFill>
                <a:latin typeface="Arial"/>
                <a:ea typeface="Arial"/>
                <a:cs typeface="Arial"/>
                <a:sym typeface="Arial"/>
              </a:rPr>
              <a:t>, </a:t>
            </a:r>
            <a:endParaRPr sz="1800">
              <a:solidFill>
                <a:srgbClr val="3C4245"/>
              </a:solidFill>
              <a:latin typeface="Arial"/>
              <a:ea typeface="Arial"/>
              <a:cs typeface="Arial"/>
              <a:sym typeface="Arial"/>
            </a:endParaRPr>
          </a:p>
          <a:p>
            <a:pPr marL="457200" marR="0" lvl="0" indent="-342900" algn="l" rtl="0">
              <a:lnSpc>
                <a:spcPct val="100000"/>
              </a:lnSpc>
              <a:spcBef>
                <a:spcPts val="0"/>
              </a:spcBef>
              <a:spcAft>
                <a:spcPts val="0"/>
              </a:spcAft>
              <a:buClr>
                <a:srgbClr val="980000"/>
              </a:buClr>
              <a:buSzPts val="1800"/>
              <a:buFont typeface="Arial"/>
              <a:buChar char="●"/>
            </a:pPr>
            <a:r>
              <a:rPr lang="en" sz="1800">
                <a:solidFill>
                  <a:srgbClr val="980000"/>
                </a:solidFill>
                <a:latin typeface="Arial"/>
                <a:ea typeface="Arial"/>
                <a:cs typeface="Arial"/>
                <a:sym typeface="Arial"/>
              </a:rPr>
              <a:t>countries’ future health and development.</a:t>
            </a:r>
            <a:endParaRPr sz="1800">
              <a:solidFill>
                <a:srgbClr val="980000"/>
              </a:solidFill>
              <a:latin typeface="Arial"/>
              <a:ea typeface="Arial"/>
              <a:cs typeface="Arial"/>
              <a:sym typeface="Arial"/>
            </a:endParaRPr>
          </a:p>
          <a:p>
            <a:pPr marL="0" marR="0" lvl="0" indent="0" algn="l" rtl="0">
              <a:lnSpc>
                <a:spcPct val="100000"/>
              </a:lnSpc>
              <a:spcBef>
                <a:spcPts val="600"/>
              </a:spcBef>
              <a:spcAft>
                <a:spcPts val="0"/>
              </a:spcAft>
              <a:buClr>
                <a:srgbClr val="6D9EEB"/>
              </a:buClr>
              <a:buSzPts val="2400"/>
              <a:buFont typeface="ABeeZee"/>
              <a:buNone/>
            </a:pPr>
            <a:endParaRPr sz="1800"/>
          </a:p>
        </p:txBody>
      </p:sp>
      <p:grpSp>
        <p:nvGrpSpPr>
          <p:cNvPr id="659" name="Google Shape;659;p42"/>
          <p:cNvGrpSpPr/>
          <p:nvPr/>
        </p:nvGrpSpPr>
        <p:grpSpPr>
          <a:xfrm flipH="1">
            <a:off x="7488533" y="3754513"/>
            <a:ext cx="1655476" cy="1388992"/>
            <a:chOff x="4163225" y="1879850"/>
            <a:chExt cx="1399625" cy="1174325"/>
          </a:xfrm>
        </p:grpSpPr>
        <p:sp>
          <p:nvSpPr>
            <p:cNvPr id="660" name="Google Shape;660;p42"/>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42"/>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2"/>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42"/>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2"/>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42"/>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42"/>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42"/>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42"/>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42"/>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42"/>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42"/>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42"/>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42"/>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42"/>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42"/>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42"/>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42"/>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42"/>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2"/>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42"/>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42"/>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42"/>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42"/>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42"/>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5" name="Google Shape;685;p4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20</a:t>
            </a:fld>
            <a:endParaRPr/>
          </a:p>
        </p:txBody>
      </p:sp>
      <p:sp>
        <p:nvSpPr>
          <p:cNvPr id="686" name="Google Shape;686;p42"/>
          <p:cNvSpPr txBox="1">
            <a:spLocks noGrp="1"/>
          </p:cNvSpPr>
          <p:nvPr>
            <p:ph type="title"/>
          </p:nvPr>
        </p:nvSpPr>
        <p:spPr>
          <a:xfrm>
            <a:off x="653625" y="321925"/>
            <a:ext cx="65622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Why is adolescents health important?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pSp>
        <p:nvGrpSpPr>
          <p:cNvPr id="691" name="Google Shape;691;p43"/>
          <p:cNvGrpSpPr/>
          <p:nvPr/>
        </p:nvGrpSpPr>
        <p:grpSpPr>
          <a:xfrm flipH="1">
            <a:off x="7494560" y="3753778"/>
            <a:ext cx="1649444" cy="1389731"/>
            <a:chOff x="2062875" y="394325"/>
            <a:chExt cx="1394525" cy="1174950"/>
          </a:xfrm>
        </p:grpSpPr>
        <p:sp>
          <p:nvSpPr>
            <p:cNvPr id="692" name="Google Shape;692;p43"/>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43"/>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3"/>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43"/>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43"/>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43"/>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3"/>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43"/>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43"/>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43"/>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43"/>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43"/>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43"/>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43"/>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43"/>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43"/>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43"/>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43"/>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43"/>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43"/>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43"/>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43"/>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43"/>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43"/>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43"/>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43"/>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43"/>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9" name="Google Shape;719;p43"/>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21</a:t>
            </a:fld>
            <a:endParaRPr/>
          </a:p>
        </p:txBody>
      </p:sp>
      <p:sp>
        <p:nvSpPr>
          <p:cNvPr id="720" name="Google Shape;720;p43"/>
          <p:cNvSpPr txBox="1">
            <a:spLocks noGrp="1"/>
          </p:cNvSpPr>
          <p:nvPr>
            <p:ph type="ctrTitle" idx="4294967295"/>
          </p:nvPr>
        </p:nvSpPr>
        <p:spPr>
          <a:xfrm>
            <a:off x="167900" y="561625"/>
            <a:ext cx="8555700" cy="2348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3C78D8"/>
              </a:buClr>
              <a:buSzPts val="3000"/>
              <a:buFont typeface="Sniglet"/>
              <a:buNone/>
            </a:pPr>
            <a:r>
              <a:rPr lang="en" sz="6000" b="1">
                <a:solidFill>
                  <a:srgbClr val="990000"/>
                </a:solidFill>
              </a:rPr>
              <a:t>4. Adolescents </a:t>
            </a:r>
            <a:br>
              <a:rPr lang="en" sz="6000" b="1">
                <a:solidFill>
                  <a:srgbClr val="990000"/>
                </a:solidFill>
              </a:rPr>
            </a:br>
            <a:r>
              <a:rPr lang="en" sz="6000" b="1">
                <a:solidFill>
                  <a:srgbClr val="990000"/>
                </a:solidFill>
              </a:rPr>
              <a:t>health problems </a:t>
            </a:r>
            <a:endParaRPr sz="6000" b="1" i="0" u="none" strike="noStrike" cap="none">
              <a:solidFill>
                <a:srgbClr val="990000"/>
              </a:solidFill>
            </a:endParaRPr>
          </a:p>
        </p:txBody>
      </p:sp>
      <p:graphicFrame>
        <p:nvGraphicFramePr>
          <p:cNvPr id="721" name="Google Shape;721;p43"/>
          <p:cNvGraphicFramePr/>
          <p:nvPr/>
        </p:nvGraphicFramePr>
        <p:xfrm>
          <a:off x="894825" y="3078350"/>
          <a:ext cx="7239000" cy="548610"/>
        </p:xfrm>
        <a:graphic>
          <a:graphicData uri="http://schemas.openxmlformats.org/drawingml/2006/table">
            <a:tbl>
              <a:tblPr>
                <a:noFill/>
                <a:tableStyleId>{ADB0DCCB-F8AE-4095-84D2-D1B78F691BB1}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2400" b="1"/>
                        <a:t>Physical </a:t>
                      </a:r>
                      <a:endParaRPr sz="2400" b="1"/>
                    </a:p>
                  </a:txBody>
                  <a:tcPr marL="91425" marR="91425" marT="91425" marB="91425">
                    <a:solidFill>
                      <a:srgbClr val="FFFFFF"/>
                    </a:solidFill>
                  </a:tcPr>
                </a:tc>
                <a:tc>
                  <a:txBody>
                    <a:bodyPr/>
                    <a:lstStyle/>
                    <a:p>
                      <a:pPr marL="0" lvl="0" indent="0" algn="ctr" rtl="0">
                        <a:spcBef>
                          <a:spcPts val="0"/>
                        </a:spcBef>
                        <a:spcAft>
                          <a:spcPts val="0"/>
                        </a:spcAft>
                        <a:buNone/>
                      </a:pPr>
                      <a:r>
                        <a:rPr lang="en" sz="2400" b="1"/>
                        <a:t>Psychological </a:t>
                      </a:r>
                      <a:endParaRPr sz="2400" b="1"/>
                    </a:p>
                  </a:txBody>
                  <a:tcPr marL="91425" marR="91425" marT="91425" marB="91425">
                    <a:solidFill>
                      <a:srgbClr val="FFFFFF"/>
                    </a:solidFill>
                  </a:tcPr>
                </a:tc>
                <a:tc>
                  <a:txBody>
                    <a:bodyPr/>
                    <a:lstStyle/>
                    <a:p>
                      <a:pPr marL="0" lvl="0" indent="0" algn="ctr" rtl="0">
                        <a:spcBef>
                          <a:spcPts val="0"/>
                        </a:spcBef>
                        <a:spcAft>
                          <a:spcPts val="0"/>
                        </a:spcAft>
                        <a:buNone/>
                      </a:pPr>
                      <a:r>
                        <a:rPr lang="en" sz="2400" b="1"/>
                        <a:t>Social </a:t>
                      </a:r>
                      <a:endParaRPr sz="2400" b="1"/>
                    </a:p>
                  </a:txBody>
                  <a:tcPr marL="91425" marR="91425" marT="91425" marB="91425">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4"/>
          <p:cNvSpPr txBox="1">
            <a:spLocks noGrp="1"/>
          </p:cNvSpPr>
          <p:nvPr>
            <p:ph type="subTitle" idx="4294967295"/>
          </p:nvPr>
        </p:nvSpPr>
        <p:spPr>
          <a:xfrm>
            <a:off x="453850" y="1392100"/>
            <a:ext cx="6933600" cy="258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800" b="1">
                <a:solidFill>
                  <a:srgbClr val="3C4245"/>
                </a:solidFill>
                <a:latin typeface="Arial"/>
                <a:ea typeface="Arial"/>
                <a:cs typeface="Arial"/>
                <a:sym typeface="Arial"/>
              </a:rPr>
              <a:t>Leading causes of death among adolescents in 2016: </a:t>
            </a:r>
            <a:endParaRPr sz="1800" b="1">
              <a:solidFill>
                <a:srgbClr val="3C4245"/>
              </a:solidFill>
              <a:latin typeface="Arial"/>
              <a:ea typeface="Arial"/>
              <a:cs typeface="Arial"/>
              <a:sym typeface="Arial"/>
            </a:endParaRPr>
          </a:p>
          <a:p>
            <a:pPr marL="457200" lvl="0" indent="-342900" algn="l" rtl="0">
              <a:lnSpc>
                <a:spcPct val="115000"/>
              </a:lnSpc>
              <a:spcBef>
                <a:spcPts val="1600"/>
              </a:spcBef>
              <a:spcAft>
                <a:spcPts val="0"/>
              </a:spcAft>
              <a:buClr>
                <a:srgbClr val="980000"/>
              </a:buClr>
              <a:buSzPts val="1800"/>
              <a:buFont typeface="Arial"/>
              <a:buAutoNum type="arabicPeriod"/>
            </a:pPr>
            <a:r>
              <a:rPr lang="en" sz="1800" b="1">
                <a:solidFill>
                  <a:srgbClr val="980000"/>
                </a:solidFill>
                <a:latin typeface="Arial"/>
                <a:ea typeface="Arial"/>
                <a:cs typeface="Arial"/>
                <a:sym typeface="Arial"/>
              </a:rPr>
              <a:t>Road traffic injuries </a:t>
            </a:r>
            <a:endParaRPr sz="1800" b="1">
              <a:solidFill>
                <a:srgbClr val="980000"/>
              </a:solidFill>
              <a:latin typeface="Arial"/>
              <a:ea typeface="Arial"/>
              <a:cs typeface="Arial"/>
              <a:sym typeface="Arial"/>
            </a:endParaRPr>
          </a:p>
          <a:p>
            <a:pPr marL="457200" lvl="0" indent="-342900" algn="l" rtl="0">
              <a:lnSpc>
                <a:spcPct val="115000"/>
              </a:lnSpc>
              <a:spcBef>
                <a:spcPts val="0"/>
              </a:spcBef>
              <a:spcAft>
                <a:spcPts val="0"/>
              </a:spcAft>
              <a:buClr>
                <a:srgbClr val="3C4245"/>
              </a:buClr>
              <a:buSzPts val="1800"/>
              <a:buFont typeface="Arial"/>
              <a:buAutoNum type="arabicPeriod"/>
            </a:pPr>
            <a:r>
              <a:rPr lang="en" sz="1800" b="1">
                <a:solidFill>
                  <a:srgbClr val="3C4245"/>
                </a:solidFill>
                <a:latin typeface="Arial"/>
                <a:ea typeface="Arial"/>
                <a:cs typeface="Arial"/>
                <a:sym typeface="Arial"/>
              </a:rPr>
              <a:t>Suicide,</a:t>
            </a:r>
            <a:endParaRPr sz="1800" b="1">
              <a:solidFill>
                <a:srgbClr val="3C4245"/>
              </a:solidFill>
              <a:latin typeface="Arial"/>
              <a:ea typeface="Arial"/>
              <a:cs typeface="Arial"/>
              <a:sym typeface="Arial"/>
            </a:endParaRPr>
          </a:p>
          <a:p>
            <a:pPr marL="457200" lvl="0" indent="-342900" algn="l" rtl="0">
              <a:lnSpc>
                <a:spcPct val="115000"/>
              </a:lnSpc>
              <a:spcBef>
                <a:spcPts val="0"/>
              </a:spcBef>
              <a:spcAft>
                <a:spcPts val="0"/>
              </a:spcAft>
              <a:buClr>
                <a:srgbClr val="3C4245"/>
              </a:buClr>
              <a:buSzPts val="1800"/>
              <a:buFont typeface="Arial"/>
              <a:buAutoNum type="arabicPeriod"/>
            </a:pPr>
            <a:r>
              <a:rPr lang="en" sz="1800" b="1">
                <a:solidFill>
                  <a:srgbClr val="3C4245"/>
                </a:solidFill>
                <a:latin typeface="Arial"/>
                <a:ea typeface="Arial"/>
                <a:cs typeface="Arial"/>
                <a:sym typeface="Arial"/>
              </a:rPr>
              <a:t>Violence, </a:t>
            </a:r>
            <a:endParaRPr sz="1800" b="1">
              <a:solidFill>
                <a:srgbClr val="3C4245"/>
              </a:solidFill>
              <a:latin typeface="Arial"/>
              <a:ea typeface="Arial"/>
              <a:cs typeface="Arial"/>
              <a:sym typeface="Arial"/>
            </a:endParaRPr>
          </a:p>
          <a:p>
            <a:pPr marL="457200" lvl="0" indent="-342900" algn="l" rtl="0">
              <a:lnSpc>
                <a:spcPct val="115000"/>
              </a:lnSpc>
              <a:spcBef>
                <a:spcPts val="0"/>
              </a:spcBef>
              <a:spcAft>
                <a:spcPts val="0"/>
              </a:spcAft>
              <a:buClr>
                <a:srgbClr val="3C4245"/>
              </a:buClr>
              <a:buSzPts val="1800"/>
              <a:buFont typeface="Arial"/>
              <a:buAutoNum type="arabicPeriod"/>
            </a:pPr>
            <a:r>
              <a:rPr lang="en" sz="1800" b="1">
                <a:solidFill>
                  <a:srgbClr val="3C4245"/>
                </a:solidFill>
                <a:latin typeface="Arial"/>
                <a:ea typeface="Arial"/>
                <a:cs typeface="Arial"/>
                <a:sym typeface="Arial"/>
              </a:rPr>
              <a:t>Infectious disease:</a:t>
            </a:r>
            <a:r>
              <a:rPr lang="en" sz="1800">
                <a:solidFill>
                  <a:srgbClr val="3C4245"/>
                </a:solidFill>
                <a:latin typeface="Arial"/>
                <a:ea typeface="Arial"/>
                <a:cs typeface="Arial"/>
                <a:sym typeface="Arial"/>
              </a:rPr>
              <a:t> lower respiratory tract infections, HIV/AIDS, and diarrhoeal diseases.</a:t>
            </a:r>
            <a:endParaRPr sz="1800">
              <a:solidFill>
                <a:srgbClr val="3C4245"/>
              </a:solidFill>
              <a:latin typeface="Arial"/>
              <a:ea typeface="Arial"/>
              <a:cs typeface="Arial"/>
              <a:sym typeface="Arial"/>
            </a:endParaRPr>
          </a:p>
          <a:p>
            <a:pPr marL="0" lvl="0" indent="0" algn="l" rtl="0">
              <a:lnSpc>
                <a:spcPct val="115000"/>
              </a:lnSpc>
              <a:spcBef>
                <a:spcPts val="1600"/>
              </a:spcBef>
              <a:spcAft>
                <a:spcPts val="0"/>
              </a:spcAft>
              <a:buNone/>
            </a:pPr>
            <a:r>
              <a:rPr lang="en" sz="1800">
                <a:solidFill>
                  <a:srgbClr val="3C4245"/>
                </a:solidFill>
                <a:latin typeface="Arial"/>
                <a:ea typeface="Arial"/>
                <a:cs typeface="Arial"/>
                <a:sym typeface="Arial"/>
              </a:rPr>
              <a:t>The leading cause of death for 15-19 year-old girls globally is </a:t>
            </a:r>
            <a:r>
              <a:rPr lang="en" sz="1800" b="1">
                <a:solidFill>
                  <a:srgbClr val="3C4245"/>
                </a:solidFill>
                <a:latin typeface="Arial"/>
                <a:ea typeface="Arial"/>
                <a:cs typeface="Arial"/>
                <a:sym typeface="Arial"/>
              </a:rPr>
              <a:t>complications from pregnancy and childbirth.</a:t>
            </a:r>
            <a:endParaRPr sz="1800" b="1">
              <a:solidFill>
                <a:srgbClr val="3C4245"/>
              </a:solidFill>
              <a:latin typeface="Arial"/>
              <a:ea typeface="Arial"/>
              <a:cs typeface="Arial"/>
              <a:sym typeface="Arial"/>
            </a:endParaRPr>
          </a:p>
          <a:p>
            <a:pPr marL="0" marR="0" lvl="0" indent="0" algn="l" rtl="0">
              <a:lnSpc>
                <a:spcPct val="100000"/>
              </a:lnSpc>
              <a:spcBef>
                <a:spcPts val="1600"/>
              </a:spcBef>
              <a:spcAft>
                <a:spcPts val="0"/>
              </a:spcAft>
              <a:buClr>
                <a:srgbClr val="6D9EEB"/>
              </a:buClr>
              <a:buSzPts val="2400"/>
              <a:buFont typeface="ABeeZee"/>
              <a:buNone/>
            </a:pPr>
            <a:endParaRPr sz="1800"/>
          </a:p>
        </p:txBody>
      </p:sp>
      <p:sp>
        <p:nvSpPr>
          <p:cNvPr id="727" name="Google Shape;727;p44"/>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22</a:t>
            </a:fld>
            <a:endParaRPr/>
          </a:p>
        </p:txBody>
      </p:sp>
      <p:sp>
        <p:nvSpPr>
          <p:cNvPr id="728" name="Google Shape;728;p44"/>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A- physical problems </a:t>
            </a:r>
            <a:endParaRPr/>
          </a:p>
        </p:txBody>
      </p:sp>
      <p:pic>
        <p:nvPicPr>
          <p:cNvPr id="729" name="Google Shape;729;p44"/>
          <p:cNvPicPr preferRelativeResize="0"/>
          <p:nvPr/>
        </p:nvPicPr>
        <p:blipFill rotWithShape="1">
          <a:blip r:embed="rId3">
            <a:alphaModFix/>
          </a:blip>
          <a:srcRect l="36196" r="39125"/>
          <a:stretch/>
        </p:blipFill>
        <p:spPr>
          <a:xfrm>
            <a:off x="7721850" y="3712250"/>
            <a:ext cx="1383625" cy="136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45"/>
          <p:cNvPicPr preferRelativeResize="0"/>
          <p:nvPr/>
        </p:nvPicPr>
        <p:blipFill rotWithShape="1">
          <a:blip r:embed="rId3">
            <a:alphaModFix/>
          </a:blip>
          <a:srcRect l="36196" r="39125"/>
          <a:stretch/>
        </p:blipFill>
        <p:spPr>
          <a:xfrm>
            <a:off x="7721850" y="3712250"/>
            <a:ext cx="1383625" cy="1362300"/>
          </a:xfrm>
          <a:prstGeom prst="rect">
            <a:avLst/>
          </a:prstGeom>
          <a:noFill/>
          <a:ln>
            <a:noFill/>
          </a:ln>
        </p:spPr>
      </p:pic>
      <p:pic>
        <p:nvPicPr>
          <p:cNvPr id="735" name="Google Shape;735;p45"/>
          <p:cNvPicPr preferRelativeResize="0"/>
          <p:nvPr/>
        </p:nvPicPr>
        <p:blipFill rotWithShape="1">
          <a:blip r:embed="rId4">
            <a:alphaModFix/>
          </a:blip>
          <a:srcRect l="15929" t="8892" r="15081" b="10409"/>
          <a:stretch/>
        </p:blipFill>
        <p:spPr>
          <a:xfrm>
            <a:off x="0" y="1902575"/>
            <a:ext cx="1641551" cy="2325125"/>
          </a:xfrm>
          <a:prstGeom prst="rect">
            <a:avLst/>
          </a:prstGeom>
          <a:noFill/>
          <a:ln>
            <a:noFill/>
          </a:ln>
        </p:spPr>
      </p:pic>
      <p:sp>
        <p:nvSpPr>
          <p:cNvPr id="736" name="Google Shape;736;p45"/>
          <p:cNvSpPr txBox="1"/>
          <p:nvPr/>
        </p:nvSpPr>
        <p:spPr>
          <a:xfrm>
            <a:off x="183725" y="159625"/>
            <a:ext cx="7470300" cy="44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sz="1100">
              <a:solidFill>
                <a:schemeClr val="dk1"/>
              </a:solidFill>
            </a:endParaRPr>
          </a:p>
          <a:p>
            <a:pPr marL="457200" marR="0" lvl="0" indent="-342900" algn="l" rtl="0">
              <a:lnSpc>
                <a:spcPct val="115384"/>
              </a:lnSpc>
              <a:spcBef>
                <a:spcPts val="1400"/>
              </a:spcBef>
              <a:spcAft>
                <a:spcPts val="0"/>
              </a:spcAft>
              <a:buClr>
                <a:srgbClr val="3C4245"/>
              </a:buClr>
              <a:buSzPts val="1800"/>
              <a:buFont typeface="Arial"/>
              <a:buChar char="●"/>
            </a:pPr>
            <a:r>
              <a:rPr lang="en" sz="1800" b="1">
                <a:solidFill>
                  <a:srgbClr val="3C4245"/>
                </a:solidFill>
              </a:rPr>
              <a:t>Cardiomyopathy and Sudden death </a:t>
            </a:r>
            <a:endParaRPr sz="1800">
              <a:solidFill>
                <a:srgbClr val="3C4245"/>
              </a:solidFill>
            </a:endParaRPr>
          </a:p>
          <a:p>
            <a:pPr marL="914400" marR="0" lvl="1" indent="-330200" algn="l" rtl="0">
              <a:lnSpc>
                <a:spcPct val="115384"/>
              </a:lnSpc>
              <a:spcBef>
                <a:spcPts val="0"/>
              </a:spcBef>
              <a:spcAft>
                <a:spcPts val="0"/>
              </a:spcAft>
              <a:buClr>
                <a:srgbClr val="3C4245"/>
              </a:buClr>
              <a:buSzPts val="1600"/>
              <a:buFont typeface="Arial"/>
              <a:buChar char="○"/>
            </a:pPr>
            <a:r>
              <a:rPr lang="en" sz="1600">
                <a:solidFill>
                  <a:srgbClr val="3C4245"/>
                </a:solidFill>
              </a:rPr>
              <a:t>Uncommon, hereditary, sometimes difficult to diagnose, </a:t>
            </a:r>
            <a:endParaRPr sz="1600">
              <a:solidFill>
                <a:srgbClr val="3C4245"/>
              </a:solidFill>
            </a:endParaRPr>
          </a:p>
          <a:p>
            <a:pPr marL="914400" marR="0" lvl="1" indent="-342900" algn="l" rtl="0">
              <a:lnSpc>
                <a:spcPct val="115384"/>
              </a:lnSpc>
              <a:spcBef>
                <a:spcPts val="0"/>
              </a:spcBef>
              <a:spcAft>
                <a:spcPts val="0"/>
              </a:spcAft>
              <a:buClr>
                <a:srgbClr val="3C4245"/>
              </a:buClr>
              <a:buSzPts val="1800"/>
              <a:buFont typeface="Arial"/>
              <a:buChar char="○"/>
            </a:pPr>
            <a:r>
              <a:rPr lang="en" sz="1600">
                <a:solidFill>
                  <a:srgbClr val="980000"/>
                </a:solidFill>
              </a:rPr>
              <a:t>Supraventricular or ventricular arrhythmias</a:t>
            </a:r>
            <a:r>
              <a:rPr lang="en" sz="1600">
                <a:solidFill>
                  <a:srgbClr val="3C4245"/>
                </a:solidFill>
              </a:rPr>
              <a:t> should be treated aggressively since they may be associated with sudden death.</a:t>
            </a:r>
            <a:r>
              <a:rPr lang="en" sz="1800">
                <a:solidFill>
                  <a:srgbClr val="3C4245"/>
                </a:solidFill>
              </a:rPr>
              <a:t> </a:t>
            </a:r>
            <a:endParaRPr sz="1800">
              <a:solidFill>
                <a:srgbClr val="3C4245"/>
              </a:solidFil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rPr>
              <a:t>Thalassemia and Sickle cell anemia</a:t>
            </a:r>
            <a:endParaRPr sz="1800" b="1">
              <a:solidFill>
                <a:srgbClr val="3C4245"/>
              </a:solidFill>
            </a:endParaRPr>
          </a:p>
          <a:p>
            <a:pPr marL="914400" marR="0" lvl="1" indent="-330200" algn="l" rtl="0">
              <a:lnSpc>
                <a:spcPct val="115384"/>
              </a:lnSpc>
              <a:spcBef>
                <a:spcPts val="0"/>
              </a:spcBef>
              <a:spcAft>
                <a:spcPts val="0"/>
              </a:spcAft>
              <a:buClr>
                <a:srgbClr val="3C4245"/>
              </a:buClr>
              <a:buSzPts val="1600"/>
              <a:buFont typeface="Arial"/>
              <a:buChar char="○"/>
            </a:pPr>
            <a:r>
              <a:rPr lang="en" sz="1600">
                <a:solidFill>
                  <a:srgbClr val="3C4245"/>
                </a:solidFill>
              </a:rPr>
              <a:t>Inherited diseases caused by genetic mutations.</a:t>
            </a:r>
            <a:endParaRPr sz="1600">
              <a:solidFill>
                <a:srgbClr val="3C4245"/>
              </a:solidFill>
            </a:endParaRPr>
          </a:p>
          <a:p>
            <a:pPr marL="914400" marR="0" lvl="1" indent="-330200" algn="l" rtl="0">
              <a:lnSpc>
                <a:spcPct val="115384"/>
              </a:lnSpc>
              <a:spcBef>
                <a:spcPts val="0"/>
              </a:spcBef>
              <a:spcAft>
                <a:spcPts val="0"/>
              </a:spcAft>
              <a:buClr>
                <a:srgbClr val="3C4245"/>
              </a:buClr>
              <a:buSzPts val="1600"/>
              <a:buFont typeface="Arial"/>
              <a:buChar char="○"/>
            </a:pPr>
            <a:r>
              <a:rPr lang="en" sz="1600">
                <a:solidFill>
                  <a:srgbClr val="3C4245"/>
                </a:solidFill>
              </a:rPr>
              <a:t>Common in African, Hispanics, Middle Eastern, Indian. </a:t>
            </a:r>
            <a:endParaRPr sz="1600" b="1">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Orthopedic conditions: </a:t>
            </a:r>
            <a:r>
              <a:rPr lang="en" sz="1800">
                <a:solidFill>
                  <a:srgbClr val="3C4245"/>
                </a:solidFill>
              </a:rPr>
              <a:t>scoliosis, fractures, strains, SCFE. </a:t>
            </a:r>
            <a:endParaRPr sz="1800">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Dental health: </a:t>
            </a:r>
            <a:r>
              <a:rPr lang="en" sz="1800">
                <a:solidFill>
                  <a:srgbClr val="3C4245"/>
                </a:solidFill>
              </a:rPr>
              <a:t>hygiene, carries, braces, wisdom teeth extraction. </a:t>
            </a:r>
            <a:endParaRPr sz="1800">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Acne. </a:t>
            </a:r>
            <a:endParaRPr sz="1800" b="1">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a:solidFill>
                  <a:srgbClr val="3C4245"/>
                </a:solidFill>
              </a:rPr>
              <a:t>Iron deficiency anaemia. </a:t>
            </a:r>
            <a:endParaRPr sz="1800" b="1">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Asthma: </a:t>
            </a:r>
            <a:r>
              <a:rPr lang="en" sz="1800">
                <a:solidFill>
                  <a:srgbClr val="3C4245"/>
                </a:solidFill>
              </a:rPr>
              <a:t>Allergy, exercise-induced. </a:t>
            </a:r>
            <a:endParaRPr sz="1800">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Diabetes </a:t>
            </a:r>
            <a:r>
              <a:rPr lang="en" sz="1800">
                <a:solidFill>
                  <a:srgbClr val="3C4245"/>
                </a:solidFill>
              </a:rPr>
              <a:t>type 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3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6"/>
          <p:cNvSpPr txBox="1"/>
          <p:nvPr/>
        </p:nvSpPr>
        <p:spPr>
          <a:xfrm>
            <a:off x="183725" y="159625"/>
            <a:ext cx="7470300" cy="47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sz="1100">
              <a:solidFill>
                <a:schemeClr val="dk1"/>
              </a:solidFill>
            </a:endParaRPr>
          </a:p>
          <a:p>
            <a:pPr marL="457200" marR="0" lvl="0" indent="-342900" algn="l" rtl="0">
              <a:lnSpc>
                <a:spcPct val="115384"/>
              </a:lnSpc>
              <a:spcBef>
                <a:spcPts val="1400"/>
              </a:spcBef>
              <a:spcAft>
                <a:spcPts val="0"/>
              </a:spcAft>
              <a:buClr>
                <a:srgbClr val="3C4245"/>
              </a:buClr>
              <a:buSzPts val="1800"/>
              <a:buFont typeface="Arial"/>
              <a:buChar char="●"/>
            </a:pPr>
            <a:r>
              <a:rPr lang="en" sz="1800" b="1">
                <a:solidFill>
                  <a:srgbClr val="3C4245"/>
                </a:solidFill>
              </a:rPr>
              <a:t>Multiple sclerosis</a:t>
            </a:r>
            <a:endParaRPr sz="1800" b="1">
              <a:solidFill>
                <a:srgbClr val="3C4245"/>
              </a:solidFil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3C4245"/>
                </a:solidFill>
                <a:uFill>
                  <a:noFill/>
                </a:uFill>
                <a:hlinkClick r:id="rId3"/>
              </a:rPr>
              <a:t>M</a:t>
            </a:r>
            <a:r>
              <a:rPr lang="en" sz="1800">
                <a:solidFill>
                  <a:srgbClr val="3C4245"/>
                </a:solidFill>
              </a:rPr>
              <a:t>ost often in adults. But children or adolescents with MS can have physical disability at an earlier age. </a:t>
            </a:r>
            <a:endParaRPr sz="1800">
              <a:solidFill>
                <a:srgbClr val="3C4245"/>
              </a:solidFil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3C4245"/>
                </a:solidFill>
              </a:rPr>
              <a:t>Challenges with thinking and emotions, and may affect their </a:t>
            </a:r>
            <a:r>
              <a:rPr lang="en" sz="1800" u="sng">
                <a:solidFill>
                  <a:srgbClr val="3C4245"/>
                </a:solidFill>
              </a:rPr>
              <a:t>schoolwork</a:t>
            </a:r>
            <a:r>
              <a:rPr lang="en" sz="1800">
                <a:solidFill>
                  <a:srgbClr val="3C4245"/>
                </a:solidFill>
              </a:rPr>
              <a:t>, </a:t>
            </a:r>
            <a:r>
              <a:rPr lang="en" sz="1800" u="sng">
                <a:solidFill>
                  <a:srgbClr val="3C4245"/>
                </a:solidFill>
              </a:rPr>
              <a:t>self-image</a:t>
            </a:r>
            <a:r>
              <a:rPr lang="en" sz="1800">
                <a:solidFill>
                  <a:srgbClr val="3C4245"/>
                </a:solidFill>
              </a:rPr>
              <a:t>, and </a:t>
            </a:r>
            <a:r>
              <a:rPr lang="en" sz="1800" u="sng">
                <a:solidFill>
                  <a:srgbClr val="3C4245"/>
                </a:solidFill>
                <a:hlinkClick r:id="rId4"/>
              </a:rPr>
              <a:t>relationships</a:t>
            </a:r>
            <a:r>
              <a:rPr lang="en" sz="1800" u="sng">
                <a:solidFill>
                  <a:srgbClr val="3C4245"/>
                </a:solidFill>
              </a:rPr>
              <a:t> </a:t>
            </a:r>
            <a:r>
              <a:rPr lang="en" sz="1800">
                <a:solidFill>
                  <a:srgbClr val="3C4245"/>
                </a:solidFill>
              </a:rPr>
              <a:t>with peers. </a:t>
            </a:r>
            <a:endParaRPr sz="1800" b="1">
              <a:solidFill>
                <a:srgbClr val="3C4245"/>
              </a:solidFil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rPr>
              <a:t>Sextual and Reproductive health (1):</a:t>
            </a:r>
            <a:endParaRPr sz="1800" b="1">
              <a:solidFill>
                <a:srgbClr val="3C4245"/>
              </a:solidFil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3C4245"/>
                </a:solidFill>
              </a:rPr>
              <a:t>Births to teens ages 15-19 accounted for </a:t>
            </a:r>
            <a:r>
              <a:rPr lang="en" sz="1800">
                <a:solidFill>
                  <a:srgbClr val="980000"/>
                </a:solidFill>
              </a:rPr>
              <a:t>5.3%</a:t>
            </a:r>
            <a:r>
              <a:rPr lang="en" sz="1800">
                <a:solidFill>
                  <a:srgbClr val="3C4245"/>
                </a:solidFill>
              </a:rPr>
              <a:t> of all births. </a:t>
            </a:r>
            <a:endParaRPr sz="1800">
              <a:solidFill>
                <a:srgbClr val="3C4245"/>
              </a:solidFil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980000"/>
                </a:solidFill>
              </a:rPr>
              <a:t>More than half sexually transmitted diseases </a:t>
            </a:r>
            <a:r>
              <a:rPr lang="en" sz="1800">
                <a:solidFill>
                  <a:srgbClr val="3C4245"/>
                </a:solidFill>
              </a:rPr>
              <a:t>were among young people between the ages of 15 and 24.</a:t>
            </a:r>
            <a:endParaRPr sz="1800">
              <a:solidFill>
                <a:srgbClr val="3C4245"/>
              </a:solidFill>
            </a:endParaRPr>
          </a:p>
          <a:p>
            <a:pPr marL="457200" marR="0" lvl="0" indent="-342900" algn="l" rtl="0">
              <a:lnSpc>
                <a:spcPct val="115384"/>
              </a:lnSpc>
              <a:spcBef>
                <a:spcPts val="0"/>
              </a:spcBef>
              <a:spcAft>
                <a:spcPts val="0"/>
              </a:spcAft>
              <a:buClr>
                <a:srgbClr val="3C4245"/>
              </a:buClr>
              <a:buSzPts val="1800"/>
              <a:buFont typeface="ABeeZee"/>
              <a:buChar char="●"/>
            </a:pPr>
            <a:r>
              <a:rPr lang="en" sz="1800" b="1">
                <a:solidFill>
                  <a:srgbClr val="3C4245"/>
                </a:solidFill>
              </a:rPr>
              <a:t>Menstrual disorders</a:t>
            </a:r>
            <a:r>
              <a:rPr lang="en" sz="1800">
                <a:solidFill>
                  <a:srgbClr val="3C4245"/>
                </a:solidFill>
              </a:rPr>
              <a:t> </a:t>
            </a:r>
            <a:endParaRPr sz="1800">
              <a:solidFill>
                <a:srgbClr val="3C4245"/>
              </a:solidFill>
            </a:endParaRPr>
          </a:p>
          <a:p>
            <a:pPr marL="914400" marR="0" lvl="1" indent="-342900" algn="l" rtl="0">
              <a:lnSpc>
                <a:spcPct val="115384"/>
              </a:lnSpc>
              <a:spcBef>
                <a:spcPts val="0"/>
              </a:spcBef>
              <a:spcAft>
                <a:spcPts val="0"/>
              </a:spcAft>
              <a:buClr>
                <a:srgbClr val="3C4245"/>
              </a:buClr>
              <a:buSzPts val="1800"/>
              <a:buFont typeface="ABeeZee"/>
              <a:buChar char="○"/>
            </a:pPr>
            <a:r>
              <a:rPr lang="en" sz="1800">
                <a:solidFill>
                  <a:srgbClr val="3C4245"/>
                </a:solidFill>
              </a:rPr>
              <a:t>Amenorrhea (PCOS, thyroid). </a:t>
            </a:r>
            <a:endParaRPr sz="1800">
              <a:solidFill>
                <a:srgbClr val="3C4245"/>
              </a:solidFill>
            </a:endParaRPr>
          </a:p>
          <a:p>
            <a:pPr marL="914400" marR="0" lvl="1" indent="-342900" algn="l" rtl="0">
              <a:lnSpc>
                <a:spcPct val="115384"/>
              </a:lnSpc>
              <a:spcBef>
                <a:spcPts val="0"/>
              </a:spcBef>
              <a:spcAft>
                <a:spcPts val="0"/>
              </a:spcAft>
              <a:buClr>
                <a:srgbClr val="3C4245"/>
              </a:buClr>
              <a:buSzPts val="1800"/>
              <a:buFont typeface="ABeeZee"/>
              <a:buChar char="○"/>
            </a:pPr>
            <a:r>
              <a:rPr lang="en" sz="1800">
                <a:solidFill>
                  <a:srgbClr val="3C4245"/>
                </a:solidFill>
              </a:rPr>
              <a:t>Dysmenorrhea (PID, fibroids).</a:t>
            </a:r>
            <a:endParaRPr sz="1800">
              <a:solidFill>
                <a:srgbClr val="3C4245"/>
              </a:solidFill>
            </a:endParaRPr>
          </a:p>
          <a:p>
            <a:pPr marL="0" lvl="0" indent="0" algn="l" rtl="0">
              <a:spcBef>
                <a:spcPts val="400"/>
              </a:spcBef>
              <a:spcAft>
                <a:spcPts val="0"/>
              </a:spcAft>
              <a:buClr>
                <a:schemeClr val="dk1"/>
              </a:buClr>
              <a:buSzPts val="14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pic>
        <p:nvPicPr>
          <p:cNvPr id="742" name="Google Shape;742;p46"/>
          <p:cNvPicPr preferRelativeResize="0"/>
          <p:nvPr/>
        </p:nvPicPr>
        <p:blipFill rotWithShape="1">
          <a:blip r:embed="rId5">
            <a:alphaModFix/>
          </a:blip>
          <a:srcRect l="36196" r="39125"/>
          <a:stretch/>
        </p:blipFill>
        <p:spPr>
          <a:xfrm>
            <a:off x="7721850" y="3712250"/>
            <a:ext cx="1383625" cy="1362300"/>
          </a:xfrm>
          <a:prstGeom prst="rect">
            <a:avLst/>
          </a:prstGeom>
          <a:noFill/>
          <a:ln>
            <a:noFill/>
          </a:ln>
        </p:spPr>
      </p:pic>
      <p:sp>
        <p:nvSpPr>
          <p:cNvPr id="743" name="Google Shape;743;p46"/>
          <p:cNvSpPr txBox="1"/>
          <p:nvPr/>
        </p:nvSpPr>
        <p:spPr>
          <a:xfrm>
            <a:off x="216275" y="4752950"/>
            <a:ext cx="7405200" cy="3216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222222"/>
              </a:buClr>
              <a:buSzPts val="1200"/>
              <a:buFont typeface="Merriweather"/>
              <a:buAutoNum type="arabicParenBoth"/>
            </a:pPr>
            <a:r>
              <a:rPr lang="en" sz="1200">
                <a:solidFill>
                  <a:srgbClr val="222222"/>
                </a:solidFill>
                <a:latin typeface="Merriweather"/>
                <a:ea typeface="Merriweather"/>
                <a:cs typeface="Merriweather"/>
                <a:sym typeface="Merriweather"/>
              </a:rPr>
              <a:t>Based on the 2015 Youth Risk Behavior Surveillance data</a:t>
            </a:r>
            <a:endParaRPr sz="1200">
              <a:solidFill>
                <a:srgbClr val="222222"/>
              </a:solidFill>
              <a:highlight>
                <a:srgbClr val="F7F9F9"/>
              </a:highlight>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7"/>
          <p:cNvSpPr txBox="1">
            <a:spLocks noGrp="1"/>
          </p:cNvSpPr>
          <p:nvPr>
            <p:ph type="subTitle" idx="4294967295"/>
          </p:nvPr>
        </p:nvSpPr>
        <p:spPr>
          <a:xfrm>
            <a:off x="403400" y="1568600"/>
            <a:ext cx="6921000" cy="3252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00"/>
              </a:spcBef>
              <a:spcAft>
                <a:spcPts val="0"/>
              </a:spcAft>
              <a:buClr>
                <a:srgbClr val="3C4245"/>
              </a:buClr>
              <a:buSzPts val="1800"/>
              <a:buFont typeface="Arial"/>
              <a:buChar char="●"/>
            </a:pPr>
            <a:r>
              <a:rPr lang="en" sz="1800" b="1">
                <a:solidFill>
                  <a:srgbClr val="980000"/>
                </a:solidFill>
                <a:latin typeface="Arial"/>
                <a:ea typeface="Arial"/>
                <a:cs typeface="Arial"/>
                <a:sym typeface="Arial"/>
              </a:rPr>
              <a:t>Depression </a:t>
            </a:r>
            <a:r>
              <a:rPr lang="en" sz="1800">
                <a:solidFill>
                  <a:srgbClr val="3C4245"/>
                </a:solidFill>
                <a:latin typeface="Arial"/>
                <a:ea typeface="Arial"/>
                <a:cs typeface="Arial"/>
                <a:sym typeface="Arial"/>
              </a:rPr>
              <a:t>is one of the leading causes of illness and disability among adolescents.</a:t>
            </a:r>
            <a:endParaRPr sz="1800">
              <a:solidFill>
                <a:srgbClr val="3C4245"/>
              </a:solidFill>
              <a:latin typeface="Arial"/>
              <a:ea typeface="Arial"/>
              <a:cs typeface="Arial"/>
              <a:sym typeface="Arial"/>
            </a:endParaRPr>
          </a:p>
          <a:p>
            <a:pPr marL="457200" marR="0" lvl="0" indent="-342900" algn="l" rtl="0">
              <a:lnSpc>
                <a:spcPct val="100000"/>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Mood disorders, anxiety disorders, </a:t>
            </a:r>
            <a:r>
              <a:rPr lang="en" sz="1800">
                <a:solidFill>
                  <a:srgbClr val="3C4245"/>
                </a:solidFill>
                <a:latin typeface="Arial"/>
                <a:ea typeface="Arial"/>
                <a:cs typeface="Arial"/>
                <a:sym typeface="Arial"/>
              </a:rPr>
              <a:t>and thought disorders (such as </a:t>
            </a:r>
            <a:r>
              <a:rPr lang="en" sz="1800">
                <a:solidFill>
                  <a:srgbClr val="3C4245"/>
                </a:solidFill>
                <a:uFill>
                  <a:noFill/>
                </a:uFill>
                <a:latin typeface="Arial"/>
                <a:ea typeface="Arial"/>
                <a:cs typeface="Arial"/>
                <a:sym typeface="Arial"/>
                <a:hlinkClick r:id="rId3"/>
              </a:rPr>
              <a:t>schizophrenia</a:t>
            </a:r>
            <a:r>
              <a:rPr lang="en" sz="1800">
                <a:solidFill>
                  <a:srgbClr val="3C4245"/>
                </a:solidFill>
                <a:latin typeface="Arial"/>
                <a:ea typeface="Arial"/>
                <a:cs typeface="Arial"/>
                <a:sym typeface="Arial"/>
              </a:rPr>
              <a:t>) </a:t>
            </a:r>
            <a:endParaRPr sz="1800">
              <a:solidFill>
                <a:srgbClr val="3C4245"/>
              </a:solidFill>
              <a:latin typeface="Arial"/>
              <a:ea typeface="Arial"/>
              <a:cs typeface="Arial"/>
              <a:sym typeface="Arial"/>
            </a:endParaRPr>
          </a:p>
          <a:p>
            <a:pPr marL="457200" marR="0" lvl="0" indent="-342900" algn="l" rtl="0">
              <a:lnSpc>
                <a:spcPct val="100000"/>
              </a:lnSpc>
              <a:spcBef>
                <a:spcPts val="0"/>
              </a:spcBef>
              <a:spcAft>
                <a:spcPts val="0"/>
              </a:spcAft>
              <a:buClr>
                <a:srgbClr val="3C4245"/>
              </a:buClr>
              <a:buSzPts val="1800"/>
              <a:buFont typeface="Arial"/>
              <a:buChar char="●"/>
            </a:pPr>
            <a:r>
              <a:rPr lang="en" sz="1800" b="1">
                <a:solidFill>
                  <a:srgbClr val="3C4245"/>
                </a:solidFill>
                <a:uFill>
                  <a:noFill/>
                </a:uFill>
                <a:latin typeface="Arial"/>
                <a:ea typeface="Arial"/>
                <a:cs typeface="Arial"/>
                <a:sym typeface="Arial"/>
                <a:hlinkClick r:id="rId4"/>
              </a:rPr>
              <a:t>Eating disorders</a:t>
            </a:r>
            <a:r>
              <a:rPr lang="en" sz="1800">
                <a:solidFill>
                  <a:srgbClr val="3C4245"/>
                </a:solidFill>
                <a:latin typeface="Arial"/>
                <a:ea typeface="Arial"/>
                <a:cs typeface="Arial"/>
                <a:sym typeface="Arial"/>
              </a:rPr>
              <a:t>, such as anorexia nervosa and bulimia nervosa.</a:t>
            </a:r>
            <a:endParaRPr sz="1800">
              <a:solidFill>
                <a:srgbClr val="3C4245"/>
              </a:solidFill>
              <a:latin typeface="Arial"/>
              <a:ea typeface="Arial"/>
              <a:cs typeface="Arial"/>
              <a:sym typeface="Arial"/>
            </a:endParaRPr>
          </a:p>
          <a:p>
            <a:pPr marL="457200" marR="0" lvl="0" indent="-342900" algn="l" rtl="0">
              <a:lnSpc>
                <a:spcPct val="100000"/>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Stress </a:t>
            </a:r>
            <a:r>
              <a:rPr lang="en" sz="1800">
                <a:solidFill>
                  <a:srgbClr val="3C4245"/>
                </a:solidFill>
                <a:latin typeface="Arial"/>
                <a:ea typeface="Arial"/>
                <a:cs typeface="Arial"/>
                <a:sym typeface="Arial"/>
              </a:rPr>
              <a:t>can also lead to loss of appetite and sleeplessness.</a:t>
            </a:r>
            <a:endParaRPr sz="1800">
              <a:solidFill>
                <a:srgbClr val="3C4245"/>
              </a:solidFill>
              <a:latin typeface="Arial"/>
              <a:ea typeface="Arial"/>
              <a:cs typeface="Arial"/>
              <a:sym typeface="Arial"/>
            </a:endParaRPr>
          </a:p>
          <a:p>
            <a:pPr marL="457200" marR="0" lvl="0" indent="-342900" algn="l" rtl="0">
              <a:lnSpc>
                <a:spcPct val="100000"/>
              </a:lnSpc>
              <a:spcBef>
                <a:spcPts val="0"/>
              </a:spcBef>
              <a:spcAft>
                <a:spcPts val="0"/>
              </a:spcAft>
              <a:buClr>
                <a:srgbClr val="3C4245"/>
              </a:buClr>
              <a:buSzPts val="1800"/>
              <a:buFont typeface="Arial"/>
              <a:buChar char="●"/>
            </a:pPr>
            <a:r>
              <a:rPr lang="en" sz="1800">
                <a:solidFill>
                  <a:srgbClr val="3C4245"/>
                </a:solidFill>
                <a:latin typeface="Arial"/>
                <a:ea typeface="Arial"/>
                <a:cs typeface="Arial"/>
                <a:sym typeface="Arial"/>
              </a:rPr>
              <a:t>Self-esteem or confidence issues.</a:t>
            </a:r>
            <a:endParaRPr sz="1800">
              <a:solidFill>
                <a:srgbClr val="3C4245"/>
              </a:solidFill>
              <a:latin typeface="Arial"/>
              <a:ea typeface="Arial"/>
              <a:cs typeface="Arial"/>
              <a:sym typeface="Arial"/>
            </a:endParaRPr>
          </a:p>
          <a:p>
            <a:pPr marL="0" marR="0" lvl="0" indent="0" algn="l" rtl="0">
              <a:lnSpc>
                <a:spcPct val="100000"/>
              </a:lnSpc>
              <a:spcBef>
                <a:spcPts val="600"/>
              </a:spcBef>
              <a:spcAft>
                <a:spcPts val="0"/>
              </a:spcAft>
              <a:buNone/>
            </a:pPr>
            <a:endParaRPr sz="1800">
              <a:solidFill>
                <a:srgbClr val="3C4245"/>
              </a:solidFill>
              <a:latin typeface="Arial"/>
              <a:ea typeface="Arial"/>
              <a:cs typeface="Arial"/>
              <a:sym typeface="Arial"/>
            </a:endParaRPr>
          </a:p>
          <a:p>
            <a:pPr marL="0" marR="0" lvl="0" indent="0" algn="l" rtl="0">
              <a:lnSpc>
                <a:spcPct val="100000"/>
              </a:lnSpc>
              <a:spcBef>
                <a:spcPts val="600"/>
              </a:spcBef>
              <a:spcAft>
                <a:spcPts val="0"/>
              </a:spcAft>
              <a:buClr>
                <a:srgbClr val="6D9EEB"/>
              </a:buClr>
              <a:buSzPts val="2400"/>
              <a:buFont typeface="ABeeZee"/>
              <a:buNone/>
            </a:pPr>
            <a:endParaRPr sz="1800"/>
          </a:p>
        </p:txBody>
      </p:sp>
      <p:sp>
        <p:nvSpPr>
          <p:cNvPr id="749" name="Google Shape;749;p47"/>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25</a:t>
            </a:fld>
            <a:endParaRPr/>
          </a:p>
        </p:txBody>
      </p:sp>
      <p:sp>
        <p:nvSpPr>
          <p:cNvPr id="750" name="Google Shape;750;p47"/>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B- psychological problems</a:t>
            </a:r>
            <a:endParaRPr/>
          </a:p>
        </p:txBody>
      </p:sp>
      <p:pic>
        <p:nvPicPr>
          <p:cNvPr id="751" name="Google Shape;751;p47"/>
          <p:cNvPicPr preferRelativeResize="0"/>
          <p:nvPr/>
        </p:nvPicPr>
        <p:blipFill>
          <a:blip r:embed="rId5">
            <a:alphaModFix/>
          </a:blip>
          <a:stretch>
            <a:fillRect/>
          </a:stretch>
        </p:blipFill>
        <p:spPr>
          <a:xfrm>
            <a:off x="7689150" y="3637725"/>
            <a:ext cx="1416325" cy="1416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8"/>
          <p:cNvSpPr txBox="1">
            <a:spLocks noGrp="1"/>
          </p:cNvSpPr>
          <p:nvPr>
            <p:ph type="subTitle" idx="4294967295"/>
          </p:nvPr>
        </p:nvSpPr>
        <p:spPr>
          <a:xfrm>
            <a:off x="540750" y="968075"/>
            <a:ext cx="7268700" cy="4014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384"/>
              </a:lnSpc>
              <a:spcBef>
                <a:spcPts val="1400"/>
              </a:spcBef>
              <a:spcAft>
                <a:spcPts val="0"/>
              </a:spcAft>
              <a:buClr>
                <a:srgbClr val="3C4245"/>
              </a:buClr>
              <a:buSzPts val="1800"/>
              <a:buFont typeface="Arial"/>
              <a:buChar char="●"/>
            </a:pPr>
            <a:r>
              <a:rPr lang="en" sz="1800" b="1">
                <a:solidFill>
                  <a:srgbClr val="3C4245"/>
                </a:solidFill>
                <a:latin typeface="Arial"/>
                <a:ea typeface="Arial"/>
                <a:cs typeface="Arial"/>
                <a:sym typeface="Arial"/>
              </a:rPr>
              <a:t>Alcohol, drugs, and Tobacco use</a:t>
            </a:r>
            <a:endParaRPr sz="1800" b="1">
              <a:solidFill>
                <a:srgbClr val="3C4245"/>
              </a:solidFill>
              <a:latin typeface="Arial"/>
              <a:ea typeface="Arial"/>
              <a:cs typeface="Arial"/>
              <a:sym typeface="Arial"/>
            </a:endParaRPr>
          </a:p>
          <a:p>
            <a:pPr marL="45720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Undernutrition and obesity</a:t>
            </a:r>
            <a:endParaRPr sz="1800" b="1">
              <a:solidFill>
                <a:srgbClr val="3C4245"/>
              </a:solidFill>
              <a:latin typeface="Arial"/>
              <a:ea typeface="Arial"/>
              <a:cs typeface="Arial"/>
              <a:sym typeface="Arial"/>
            </a:endParaRPr>
          </a:p>
          <a:p>
            <a:pPr marL="45720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Physical activity </a:t>
            </a:r>
            <a:endParaRPr sz="1800" b="1">
              <a:solidFill>
                <a:srgbClr val="3C4245"/>
              </a:solidFill>
              <a:latin typeface="Arial"/>
              <a:ea typeface="Arial"/>
              <a:cs typeface="Arial"/>
              <a:sym typeface="Aria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Nutrition and micronutrient deficiencies</a:t>
            </a:r>
            <a:endParaRPr sz="1800" b="1">
              <a:solidFill>
                <a:srgbClr val="3C4245"/>
              </a:solidFill>
              <a:latin typeface="Arial"/>
              <a:ea typeface="Arial"/>
              <a:cs typeface="Arial"/>
              <a:sym typeface="Aria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Social media addiction</a:t>
            </a:r>
            <a:endParaRPr sz="1800" b="1">
              <a:solidFill>
                <a:srgbClr val="3C4245"/>
              </a:solidFill>
              <a:latin typeface="Arial"/>
              <a:ea typeface="Arial"/>
              <a:cs typeface="Arial"/>
              <a:sym typeface="Aria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Delinquency</a:t>
            </a:r>
            <a:endParaRPr sz="1800" b="1">
              <a:solidFill>
                <a:srgbClr val="3C4245"/>
              </a:solidFill>
              <a:latin typeface="Arial"/>
              <a:ea typeface="Arial"/>
              <a:cs typeface="Arial"/>
              <a:sym typeface="Aria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3C4245"/>
                </a:solidFill>
                <a:latin typeface="Arial"/>
                <a:ea typeface="Arial"/>
                <a:cs typeface="Arial"/>
                <a:sym typeface="Arial"/>
              </a:rPr>
              <a:t>Boys may fall into bad company and be drawn to acts of violence, vandalism, and aggression. </a:t>
            </a:r>
            <a:endParaRPr sz="1800" b="1">
              <a:solidFill>
                <a:srgbClr val="3C4245"/>
              </a:solidFill>
              <a:latin typeface="Arial"/>
              <a:ea typeface="Arial"/>
              <a:cs typeface="Arial"/>
              <a:sym typeface="Aria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Self identification </a:t>
            </a:r>
            <a:endParaRPr sz="1800" b="1">
              <a:solidFill>
                <a:srgbClr val="3C4245"/>
              </a:solidFill>
              <a:latin typeface="Arial"/>
              <a:ea typeface="Arial"/>
              <a:cs typeface="Arial"/>
              <a:sym typeface="Arial"/>
            </a:endParaRPr>
          </a:p>
        </p:txBody>
      </p:sp>
      <p:sp>
        <p:nvSpPr>
          <p:cNvPr id="757" name="Google Shape;757;p48"/>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26</a:t>
            </a:fld>
            <a:endParaRPr/>
          </a:p>
        </p:txBody>
      </p:sp>
      <p:sp>
        <p:nvSpPr>
          <p:cNvPr id="758" name="Google Shape;758;p48"/>
          <p:cNvSpPr txBox="1">
            <a:spLocks noGrp="1"/>
          </p:cNvSpPr>
          <p:nvPr>
            <p:ph type="title"/>
          </p:nvPr>
        </p:nvSpPr>
        <p:spPr>
          <a:xfrm>
            <a:off x="653600" y="15940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C- social problems </a:t>
            </a:r>
            <a:endParaRPr/>
          </a:p>
        </p:txBody>
      </p:sp>
      <p:pic>
        <p:nvPicPr>
          <p:cNvPr id="759" name="Google Shape;759;p48"/>
          <p:cNvPicPr preferRelativeResize="0"/>
          <p:nvPr/>
        </p:nvPicPr>
        <p:blipFill>
          <a:blip r:embed="rId3">
            <a:alphaModFix/>
          </a:blip>
          <a:stretch>
            <a:fillRect/>
          </a:stretch>
        </p:blipFill>
        <p:spPr>
          <a:xfrm>
            <a:off x="7548775" y="3548275"/>
            <a:ext cx="1595225" cy="1595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9"/>
          <p:cNvSpPr txBox="1">
            <a:spLocks noGrp="1"/>
          </p:cNvSpPr>
          <p:nvPr>
            <p:ph type="subTitle" idx="4294967295"/>
          </p:nvPr>
        </p:nvSpPr>
        <p:spPr>
          <a:xfrm>
            <a:off x="540750" y="968075"/>
            <a:ext cx="7268700" cy="4014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384"/>
              </a:lnSpc>
              <a:spcBef>
                <a:spcPts val="1400"/>
              </a:spcBef>
              <a:spcAft>
                <a:spcPts val="0"/>
              </a:spcAft>
              <a:buClr>
                <a:srgbClr val="3C4245"/>
              </a:buClr>
              <a:buSzPts val="1800"/>
              <a:buFont typeface="Arial"/>
              <a:buChar char="●"/>
            </a:pPr>
            <a:r>
              <a:rPr lang="en" sz="1800" b="1">
                <a:solidFill>
                  <a:srgbClr val="3C4245"/>
                </a:solidFill>
                <a:latin typeface="Arial"/>
                <a:ea typeface="Arial"/>
                <a:cs typeface="Arial"/>
                <a:sym typeface="Arial"/>
              </a:rPr>
              <a:t>Bullying:</a:t>
            </a:r>
            <a:endParaRPr sz="1800" b="1">
              <a:solidFill>
                <a:srgbClr val="3C4245"/>
              </a:solidFill>
              <a:latin typeface="Arial"/>
              <a:ea typeface="Arial"/>
              <a:cs typeface="Arial"/>
              <a:sym typeface="Arial"/>
            </a:endParaRPr>
          </a:p>
          <a:p>
            <a:pPr marL="914400" marR="0" lvl="1" indent="-342900" algn="l" rtl="0">
              <a:lnSpc>
                <a:spcPct val="115384"/>
              </a:lnSpc>
              <a:spcBef>
                <a:spcPts val="0"/>
              </a:spcBef>
              <a:spcAft>
                <a:spcPts val="0"/>
              </a:spcAft>
              <a:buClr>
                <a:srgbClr val="3C4245"/>
              </a:buClr>
              <a:buSzPts val="1800"/>
              <a:buFont typeface="Arial"/>
              <a:buChar char="○"/>
            </a:pPr>
            <a:r>
              <a:rPr lang="en" sz="1800">
                <a:solidFill>
                  <a:srgbClr val="3C4245"/>
                </a:solidFill>
                <a:latin typeface="Arial"/>
                <a:ea typeface="Arial"/>
                <a:cs typeface="Arial"/>
                <a:sym typeface="Arial"/>
              </a:rPr>
              <a:t>30 % of teens in the U.S. have been involved in bullying—either as a victim or as the bully. (2) </a:t>
            </a:r>
            <a:endParaRPr sz="1800">
              <a:solidFill>
                <a:srgbClr val="3C4245"/>
              </a:solidFill>
              <a:latin typeface="Arial"/>
              <a:ea typeface="Arial"/>
              <a:cs typeface="Arial"/>
              <a:sym typeface="Arial"/>
            </a:endParaRPr>
          </a:p>
          <a:p>
            <a:pPr marL="457200" marR="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Pressure to perform academically and obtain college admission can be stressful.</a:t>
            </a:r>
            <a:endParaRPr sz="1800" b="1">
              <a:solidFill>
                <a:srgbClr val="3C4245"/>
              </a:solidFill>
              <a:latin typeface="Arial"/>
              <a:ea typeface="Arial"/>
              <a:cs typeface="Arial"/>
              <a:sym typeface="Arial"/>
            </a:endParaRPr>
          </a:p>
          <a:p>
            <a:pPr marL="45720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Relationship with others </a:t>
            </a:r>
            <a:endParaRPr sz="1800" b="1">
              <a:solidFill>
                <a:srgbClr val="3C4245"/>
              </a:solidFill>
              <a:latin typeface="Arial"/>
              <a:ea typeface="Arial"/>
              <a:cs typeface="Arial"/>
              <a:sym typeface="Arial"/>
            </a:endParaRPr>
          </a:p>
          <a:p>
            <a:pPr marL="457200" lvl="0" indent="-342900" algn="l" rtl="0">
              <a:lnSpc>
                <a:spcPct val="115384"/>
              </a:lnSpc>
              <a:spcBef>
                <a:spcPts val="0"/>
              </a:spcBef>
              <a:spcAft>
                <a:spcPts val="0"/>
              </a:spcAft>
              <a:buClr>
                <a:srgbClr val="3C4245"/>
              </a:buClr>
              <a:buSzPts val="1800"/>
              <a:buFont typeface="Arial"/>
              <a:buChar char="●"/>
            </a:pPr>
            <a:r>
              <a:rPr lang="en" sz="1800" b="1">
                <a:solidFill>
                  <a:srgbClr val="3C4245"/>
                </a:solidFill>
                <a:latin typeface="Arial"/>
                <a:ea typeface="Arial"/>
                <a:cs typeface="Arial"/>
                <a:sym typeface="Arial"/>
              </a:rPr>
              <a:t>Responsibility</a:t>
            </a:r>
            <a:endParaRPr sz="1800" b="1">
              <a:solidFill>
                <a:srgbClr val="3C4245"/>
              </a:solidFill>
              <a:latin typeface="Arial"/>
              <a:ea typeface="Arial"/>
              <a:cs typeface="Arial"/>
              <a:sym typeface="Arial"/>
            </a:endParaRPr>
          </a:p>
          <a:p>
            <a:pPr marL="457200" marR="0" lvl="0" indent="0" algn="l" rtl="0">
              <a:lnSpc>
                <a:spcPct val="115384"/>
              </a:lnSpc>
              <a:spcBef>
                <a:spcPts val="1400"/>
              </a:spcBef>
              <a:spcAft>
                <a:spcPts val="400"/>
              </a:spcAft>
              <a:buNone/>
            </a:pPr>
            <a:endParaRPr sz="1800" b="1">
              <a:solidFill>
                <a:srgbClr val="3C4245"/>
              </a:solidFill>
              <a:latin typeface="Arial"/>
              <a:ea typeface="Arial"/>
              <a:cs typeface="Arial"/>
              <a:sym typeface="Arial"/>
            </a:endParaRPr>
          </a:p>
        </p:txBody>
      </p:sp>
      <p:sp>
        <p:nvSpPr>
          <p:cNvPr id="765" name="Google Shape;765;p4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27</a:t>
            </a:fld>
            <a:endParaRPr/>
          </a:p>
        </p:txBody>
      </p:sp>
      <p:sp>
        <p:nvSpPr>
          <p:cNvPr id="766" name="Google Shape;766;p49"/>
          <p:cNvSpPr txBox="1">
            <a:spLocks noGrp="1"/>
          </p:cNvSpPr>
          <p:nvPr>
            <p:ph type="title"/>
          </p:nvPr>
        </p:nvSpPr>
        <p:spPr>
          <a:xfrm>
            <a:off x="653600" y="15940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C- social problems </a:t>
            </a:r>
            <a:endParaRPr/>
          </a:p>
        </p:txBody>
      </p:sp>
      <p:pic>
        <p:nvPicPr>
          <p:cNvPr id="767" name="Google Shape;767;p49"/>
          <p:cNvPicPr preferRelativeResize="0"/>
          <p:nvPr/>
        </p:nvPicPr>
        <p:blipFill>
          <a:blip r:embed="rId3">
            <a:alphaModFix/>
          </a:blip>
          <a:stretch>
            <a:fillRect/>
          </a:stretch>
        </p:blipFill>
        <p:spPr>
          <a:xfrm>
            <a:off x="7548775" y="3548275"/>
            <a:ext cx="1595225" cy="1595225"/>
          </a:xfrm>
          <a:prstGeom prst="rect">
            <a:avLst/>
          </a:prstGeom>
          <a:noFill/>
          <a:ln>
            <a:noFill/>
          </a:ln>
        </p:spPr>
      </p:pic>
      <p:sp>
        <p:nvSpPr>
          <p:cNvPr id="768" name="Google Shape;768;p49"/>
          <p:cNvSpPr txBox="1"/>
          <p:nvPr/>
        </p:nvSpPr>
        <p:spPr>
          <a:xfrm>
            <a:off x="120850" y="4456025"/>
            <a:ext cx="7268700" cy="526200"/>
          </a:xfrm>
          <a:prstGeom prst="rect">
            <a:avLst/>
          </a:prstGeom>
          <a:noFill/>
          <a:ln>
            <a:noFill/>
          </a:ln>
        </p:spPr>
        <p:txBody>
          <a:bodyPr spcFirstLastPara="1" wrap="square" lIns="91425" tIns="91425" rIns="91425" bIns="91425" anchor="t" anchorCtr="0">
            <a:noAutofit/>
          </a:bodyPr>
          <a:lstStyle/>
          <a:p>
            <a:pPr marL="0" lvl="0" indent="0" algn="l" rtl="0">
              <a:lnSpc>
                <a:spcPct val="115384"/>
              </a:lnSpc>
              <a:spcBef>
                <a:spcPts val="1400"/>
              </a:spcBef>
              <a:spcAft>
                <a:spcPts val="400"/>
              </a:spcAft>
              <a:buNone/>
            </a:pPr>
            <a:r>
              <a:rPr lang="en" sz="1200">
                <a:solidFill>
                  <a:srgbClr val="3C4245"/>
                </a:solidFill>
              </a:rPr>
              <a:t>(2) According to Family First Aid research </a:t>
            </a:r>
            <a:endParaRPr sz="1200">
              <a:solidFill>
                <a:srgbClr val="424242"/>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0"/>
          <p:cNvSpPr txBox="1">
            <a:spLocks noGrp="1"/>
          </p:cNvSpPr>
          <p:nvPr>
            <p:ph type="ctrTitle" idx="4294967295"/>
          </p:nvPr>
        </p:nvSpPr>
        <p:spPr>
          <a:xfrm>
            <a:off x="294150" y="2442750"/>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6000" b="1">
                <a:solidFill>
                  <a:srgbClr val="990000"/>
                </a:solidFill>
              </a:rPr>
              <a:t>5. common adolescent health problems in Saudi Arabia:</a:t>
            </a:r>
            <a:endParaRPr sz="1600">
              <a:solidFill>
                <a:srgbClr val="1C4587"/>
              </a:solidFill>
              <a:latin typeface="ABeeZee"/>
              <a:ea typeface="ABeeZee"/>
              <a:cs typeface="ABeeZee"/>
              <a:sym typeface="ABeeZee"/>
            </a:endParaRPr>
          </a:p>
          <a:p>
            <a:pPr marL="0" marR="0" lvl="0" indent="0" algn="l" rtl="0">
              <a:lnSpc>
                <a:spcPct val="100000"/>
              </a:lnSpc>
              <a:spcBef>
                <a:spcPts val="0"/>
              </a:spcBef>
              <a:spcAft>
                <a:spcPts val="0"/>
              </a:spcAft>
              <a:buClr>
                <a:srgbClr val="3C78D8"/>
              </a:buClr>
              <a:buSzPts val="3000"/>
              <a:buFont typeface="Sniglet"/>
              <a:buNone/>
            </a:pPr>
            <a:r>
              <a:rPr lang="en" sz="2400">
                <a:solidFill>
                  <a:srgbClr val="1C4587"/>
                </a:solidFill>
                <a:latin typeface="ABeeZee"/>
                <a:ea typeface="ABeeZee"/>
                <a:cs typeface="ABeeZee"/>
                <a:sym typeface="ABeeZee"/>
              </a:rPr>
              <a:t>Retrieved from available evidence-based studies </a:t>
            </a:r>
            <a:endParaRPr sz="2400" b="1">
              <a:solidFill>
                <a:srgbClr val="1C4587"/>
              </a:solidFill>
            </a:endParaRPr>
          </a:p>
        </p:txBody>
      </p:sp>
      <p:grpSp>
        <p:nvGrpSpPr>
          <p:cNvPr id="774" name="Google Shape;774;p50"/>
          <p:cNvGrpSpPr/>
          <p:nvPr/>
        </p:nvGrpSpPr>
        <p:grpSpPr>
          <a:xfrm flipH="1">
            <a:off x="7494560" y="3753778"/>
            <a:ext cx="1649444" cy="1389731"/>
            <a:chOff x="2062875" y="394325"/>
            <a:chExt cx="1394525" cy="1174950"/>
          </a:xfrm>
        </p:grpSpPr>
        <p:sp>
          <p:nvSpPr>
            <p:cNvPr id="775" name="Google Shape;775;p50"/>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50"/>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50"/>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50"/>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50"/>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50"/>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50"/>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50"/>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50"/>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50"/>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0"/>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50"/>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50"/>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50"/>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50"/>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50"/>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50"/>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50"/>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50"/>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50"/>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50"/>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50"/>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50"/>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50"/>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50"/>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50"/>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0"/>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2" name="Google Shape;802;p5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51"/>
          <p:cNvSpPr txBox="1">
            <a:spLocks noGrp="1"/>
          </p:cNvSpPr>
          <p:nvPr>
            <p:ph type="title"/>
          </p:nvPr>
        </p:nvSpPr>
        <p:spPr>
          <a:xfrm>
            <a:off x="653625" y="739375"/>
            <a:ext cx="5931300" cy="744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 sz="1800"/>
              <a:t>They are</a:t>
            </a:r>
            <a:r>
              <a:rPr lang="en" sz="1800" b="1"/>
              <a:t> Various</a:t>
            </a:r>
            <a:r>
              <a:rPr lang="en" sz="1400"/>
              <a:t> and  highly prevalent health problems, including dietary and sedentary behaviors, lack of safety measures, bullying, and violence.</a:t>
            </a:r>
            <a:endParaRPr sz="1400"/>
          </a:p>
        </p:txBody>
      </p:sp>
      <p:sp>
        <p:nvSpPr>
          <p:cNvPr id="808" name="Google Shape;808;p51"/>
          <p:cNvSpPr/>
          <p:nvPr/>
        </p:nvSpPr>
        <p:spPr>
          <a:xfrm>
            <a:off x="759900" y="1833050"/>
            <a:ext cx="1955700" cy="2020200"/>
          </a:xfrm>
          <a:prstGeom prst="homePlate">
            <a:avLst>
              <a:gd name="adj" fmla="val 30129"/>
            </a:avLst>
          </a:prstGeom>
          <a:solidFill>
            <a:srgbClr val="F5861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rgbClr val="FFFFFF"/>
                </a:solidFill>
                <a:latin typeface="ABeeZee"/>
                <a:ea typeface="ABeeZee"/>
                <a:cs typeface="ABeeZee"/>
                <a:sym typeface="ABeeZee"/>
              </a:rPr>
              <a:t>A</a:t>
            </a:r>
            <a:endParaRPr sz="1400" b="0" i="0" u="none" strike="noStrike" cap="none">
              <a:solidFill>
                <a:srgbClr val="FFFFFF"/>
              </a:solidFill>
              <a:latin typeface="ABeeZee"/>
              <a:ea typeface="ABeeZee"/>
              <a:cs typeface="ABeeZee"/>
              <a:sym typeface="ABeeZee"/>
            </a:endParaRPr>
          </a:p>
        </p:txBody>
      </p:sp>
      <p:sp>
        <p:nvSpPr>
          <p:cNvPr id="809" name="Google Shape;809;p51"/>
          <p:cNvSpPr/>
          <p:nvPr/>
        </p:nvSpPr>
        <p:spPr>
          <a:xfrm>
            <a:off x="2449737" y="1833050"/>
            <a:ext cx="2449500" cy="2020200"/>
          </a:xfrm>
          <a:prstGeom prst="chevron">
            <a:avLst>
              <a:gd name="adj" fmla="val 29853"/>
            </a:avLst>
          </a:prstGeom>
          <a:solidFill>
            <a:srgbClr val="1C458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rgbClr val="FFFFFF"/>
                </a:solidFill>
                <a:latin typeface="ABeeZee"/>
                <a:ea typeface="ABeeZee"/>
                <a:cs typeface="ABeeZee"/>
                <a:sym typeface="ABeeZee"/>
              </a:rPr>
              <a:t>B</a:t>
            </a:r>
            <a:endParaRPr sz="1400" b="0" i="0" u="none" strike="noStrike" cap="none">
              <a:solidFill>
                <a:srgbClr val="FFFFFF"/>
              </a:solidFill>
              <a:latin typeface="ABeeZee"/>
              <a:ea typeface="ABeeZee"/>
              <a:cs typeface="ABeeZee"/>
              <a:sym typeface="ABeeZee"/>
            </a:endParaRPr>
          </a:p>
        </p:txBody>
      </p:sp>
      <p:sp>
        <p:nvSpPr>
          <p:cNvPr id="810" name="Google Shape;810;p51"/>
          <p:cNvSpPr/>
          <p:nvPr/>
        </p:nvSpPr>
        <p:spPr>
          <a:xfrm>
            <a:off x="4632352" y="1833050"/>
            <a:ext cx="2135100" cy="2020200"/>
          </a:xfrm>
          <a:prstGeom prst="chevron">
            <a:avLst>
              <a:gd name="adj" fmla="val 29853"/>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a:solidFill>
                  <a:srgbClr val="FFFFFF"/>
                </a:solidFill>
                <a:latin typeface="ABeeZee"/>
                <a:ea typeface="ABeeZee"/>
                <a:cs typeface="ABeeZee"/>
                <a:sym typeface="ABeeZee"/>
              </a:rPr>
              <a:t>C</a:t>
            </a:r>
            <a:endParaRPr sz="1400" b="0" i="0" u="none" strike="noStrike" cap="none">
              <a:solidFill>
                <a:srgbClr val="FFFFFF"/>
              </a:solidFill>
              <a:latin typeface="ABeeZee"/>
              <a:ea typeface="ABeeZee"/>
              <a:cs typeface="ABeeZee"/>
              <a:sym typeface="ABeeZee"/>
            </a:endParaRPr>
          </a:p>
        </p:txBody>
      </p:sp>
      <p:grpSp>
        <p:nvGrpSpPr>
          <p:cNvPr id="811" name="Google Shape;811;p51"/>
          <p:cNvGrpSpPr/>
          <p:nvPr/>
        </p:nvGrpSpPr>
        <p:grpSpPr>
          <a:xfrm flipH="1">
            <a:off x="7483639" y="3579907"/>
            <a:ext cx="1717219" cy="1563602"/>
            <a:chOff x="5930700" y="247325"/>
            <a:chExt cx="1451825" cy="1321950"/>
          </a:xfrm>
        </p:grpSpPr>
        <p:sp>
          <p:nvSpPr>
            <p:cNvPr id="812" name="Google Shape;812;p51"/>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51"/>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51"/>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51"/>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51"/>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51"/>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51"/>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51"/>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51"/>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51"/>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51"/>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51"/>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51"/>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51"/>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51"/>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51"/>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51"/>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51"/>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51"/>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51"/>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51"/>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51"/>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51"/>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51"/>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51"/>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51"/>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8" name="Google Shape;838;p5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12551" y="45041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sz="3600" b="1"/>
              <a:t>MCQs 1</a:t>
            </a:r>
            <a:endParaRPr sz="3600" b="1"/>
          </a:p>
        </p:txBody>
      </p:sp>
      <p:sp>
        <p:nvSpPr>
          <p:cNvPr id="176" name="Google Shape;176;p25"/>
          <p:cNvSpPr txBox="1">
            <a:spLocks noGrp="1"/>
          </p:cNvSpPr>
          <p:nvPr>
            <p:ph type="body" idx="2"/>
          </p:nvPr>
        </p:nvSpPr>
        <p:spPr>
          <a:xfrm>
            <a:off x="653625" y="1654350"/>
            <a:ext cx="2934300" cy="163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endParaRPr sz="1000"/>
          </a:p>
          <a:p>
            <a:pPr marL="0" lvl="0" indent="0" algn="l" rtl="0">
              <a:lnSpc>
                <a:spcPct val="100000"/>
              </a:lnSpc>
              <a:spcBef>
                <a:spcPts val="600"/>
              </a:spcBef>
              <a:spcAft>
                <a:spcPts val="0"/>
              </a:spcAft>
              <a:buSzPts val="1800"/>
              <a:buNone/>
            </a:pPr>
            <a:endParaRPr sz="1000"/>
          </a:p>
        </p:txBody>
      </p:sp>
      <p:sp>
        <p:nvSpPr>
          <p:cNvPr id="177" name="Google Shape;177;p25"/>
          <p:cNvSpPr txBox="1">
            <a:spLocks noGrp="1"/>
          </p:cNvSpPr>
          <p:nvPr>
            <p:ph type="body" idx="2"/>
          </p:nvPr>
        </p:nvSpPr>
        <p:spPr>
          <a:xfrm>
            <a:off x="258725" y="1347125"/>
            <a:ext cx="7997700" cy="295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100"/>
              <a:buNone/>
            </a:pPr>
            <a:r>
              <a:rPr lang="en" sz="3000">
                <a:solidFill>
                  <a:srgbClr val="404040"/>
                </a:solidFill>
                <a:latin typeface="Arial"/>
                <a:ea typeface="Arial"/>
                <a:cs typeface="Arial"/>
                <a:sym typeface="Arial"/>
              </a:rPr>
              <a:t>The most common cause of depressive symptoms in adolescents is ?</a:t>
            </a:r>
            <a:endParaRPr sz="3000">
              <a:solidFill>
                <a:srgbClr val="404040"/>
              </a:solidFill>
              <a:latin typeface="Arial"/>
              <a:ea typeface="Arial"/>
              <a:cs typeface="Arial"/>
              <a:sym typeface="Arial"/>
            </a:endParaRPr>
          </a:p>
          <a:p>
            <a:pPr marL="0" lvl="0" indent="0" algn="l" rtl="0">
              <a:lnSpc>
                <a:spcPct val="115000"/>
              </a:lnSpc>
              <a:spcBef>
                <a:spcPts val="600"/>
              </a:spcBef>
              <a:spcAft>
                <a:spcPts val="0"/>
              </a:spcAft>
              <a:buSzPts val="1100"/>
              <a:buNone/>
            </a:pPr>
            <a:endParaRPr sz="600">
              <a:solidFill>
                <a:srgbClr val="404040"/>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A- Overweight and obesity</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B- Vitamin D deficiency</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C- Violence</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 sz="2800">
                <a:solidFill>
                  <a:srgbClr val="222222"/>
                </a:solidFill>
                <a:latin typeface="Arial"/>
                <a:ea typeface="Arial"/>
                <a:cs typeface="Arial"/>
                <a:sym typeface="Arial"/>
              </a:rPr>
              <a:t>D- Growth changes</a:t>
            </a:r>
            <a:endParaRPr sz="2800">
              <a:solidFill>
                <a:srgbClr val="222222"/>
              </a:solidFill>
              <a:latin typeface="Arial"/>
              <a:ea typeface="Arial"/>
              <a:cs typeface="Arial"/>
              <a:sym typeface="Arial"/>
            </a:endParaRPr>
          </a:p>
          <a:p>
            <a:pPr marL="0" lvl="0" indent="0" algn="l" rtl="0">
              <a:lnSpc>
                <a:spcPct val="100000"/>
              </a:lnSpc>
              <a:spcBef>
                <a:spcPts val="600"/>
              </a:spcBef>
              <a:spcAft>
                <a:spcPts val="0"/>
              </a:spcAft>
              <a:buSzPts val="1800"/>
              <a:buNone/>
            </a:pPr>
            <a:endParaRPr sz="1000"/>
          </a:p>
        </p:txBody>
      </p:sp>
      <p:grpSp>
        <p:nvGrpSpPr>
          <p:cNvPr id="178" name="Google Shape;178;p25"/>
          <p:cNvGrpSpPr/>
          <p:nvPr/>
        </p:nvGrpSpPr>
        <p:grpSpPr>
          <a:xfrm flipH="1">
            <a:off x="7488547" y="3753778"/>
            <a:ext cx="1655447" cy="1389731"/>
            <a:chOff x="238125" y="394325"/>
            <a:chExt cx="1399600" cy="1174950"/>
          </a:xfrm>
        </p:grpSpPr>
        <p:sp>
          <p:nvSpPr>
            <p:cNvPr id="179" name="Google Shape;179;p25"/>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5"/>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5"/>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5"/>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5"/>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5"/>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5"/>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5"/>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5"/>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5"/>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5"/>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5"/>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5"/>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5"/>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5"/>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5"/>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5"/>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5"/>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5"/>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5"/>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5"/>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5"/>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5"/>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5"/>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5"/>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4" name="Google Shape;204;p25"/>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2"/>
          <p:cNvSpPr txBox="1">
            <a:spLocks noGrp="1"/>
          </p:cNvSpPr>
          <p:nvPr>
            <p:ph type="title"/>
          </p:nvPr>
        </p:nvSpPr>
        <p:spPr>
          <a:xfrm>
            <a:off x="0" y="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A- physical problems </a:t>
            </a:r>
            <a:endParaRPr/>
          </a:p>
        </p:txBody>
      </p:sp>
      <p:pic>
        <p:nvPicPr>
          <p:cNvPr id="844" name="Google Shape;844;p52"/>
          <p:cNvPicPr preferRelativeResize="0"/>
          <p:nvPr/>
        </p:nvPicPr>
        <p:blipFill>
          <a:blip r:embed="rId3">
            <a:alphaModFix/>
          </a:blip>
          <a:stretch>
            <a:fillRect/>
          </a:stretch>
        </p:blipFill>
        <p:spPr>
          <a:xfrm>
            <a:off x="0" y="1375700"/>
            <a:ext cx="6600825" cy="3352800"/>
          </a:xfrm>
          <a:prstGeom prst="rect">
            <a:avLst/>
          </a:prstGeom>
          <a:noFill/>
          <a:ln>
            <a:noFill/>
          </a:ln>
        </p:spPr>
      </p:pic>
      <p:sp>
        <p:nvSpPr>
          <p:cNvPr id="845" name="Google Shape;845;p52"/>
          <p:cNvSpPr txBox="1"/>
          <p:nvPr/>
        </p:nvSpPr>
        <p:spPr>
          <a:xfrm>
            <a:off x="3552700" y="1757675"/>
            <a:ext cx="788400" cy="2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BeeZee"/>
                <a:ea typeface="ABeeZee"/>
                <a:cs typeface="ABeeZee"/>
                <a:sym typeface="ABeeZee"/>
              </a:rPr>
              <a:t>2011</a:t>
            </a:r>
            <a:endParaRPr>
              <a:latin typeface="ABeeZee"/>
              <a:ea typeface="ABeeZee"/>
              <a:cs typeface="ABeeZee"/>
              <a:sym typeface="ABeeZee"/>
            </a:endParaRPr>
          </a:p>
        </p:txBody>
      </p:sp>
      <p:pic>
        <p:nvPicPr>
          <p:cNvPr id="846" name="Google Shape;846;p52"/>
          <p:cNvPicPr preferRelativeResize="0"/>
          <p:nvPr/>
        </p:nvPicPr>
        <p:blipFill>
          <a:blip r:embed="rId4">
            <a:alphaModFix/>
          </a:blip>
          <a:stretch>
            <a:fillRect/>
          </a:stretch>
        </p:blipFill>
        <p:spPr>
          <a:xfrm>
            <a:off x="8072398" y="4255750"/>
            <a:ext cx="887751" cy="887751"/>
          </a:xfrm>
          <a:prstGeom prst="rect">
            <a:avLst/>
          </a:prstGeom>
          <a:noFill/>
          <a:ln>
            <a:noFill/>
          </a:ln>
        </p:spPr>
      </p:pic>
      <p:sp>
        <p:nvSpPr>
          <p:cNvPr id="847" name="Google Shape;847;p52"/>
          <p:cNvSpPr txBox="1"/>
          <p:nvPr/>
        </p:nvSpPr>
        <p:spPr>
          <a:xfrm>
            <a:off x="7992625" y="126825"/>
            <a:ext cx="1150500" cy="7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FF"/>
                </a:solidFill>
                <a:latin typeface="ABeeZee"/>
                <a:ea typeface="ABeeZee"/>
                <a:cs typeface="ABeeZee"/>
                <a:sym typeface="ABeeZee"/>
              </a:rPr>
              <a:t>22.2%</a:t>
            </a:r>
            <a:endParaRPr sz="2400">
              <a:solidFill>
                <a:srgbClr val="0000FF"/>
              </a:solidFill>
              <a:latin typeface="ABeeZee"/>
              <a:ea typeface="ABeeZee"/>
              <a:cs typeface="ABeeZee"/>
              <a:sym typeface="ABeeZee"/>
            </a:endParaRPr>
          </a:p>
        </p:txBody>
      </p:sp>
      <p:pic>
        <p:nvPicPr>
          <p:cNvPr id="848" name="Google Shape;848;p52"/>
          <p:cNvPicPr preferRelativeResize="0"/>
          <p:nvPr/>
        </p:nvPicPr>
        <p:blipFill>
          <a:blip r:embed="rId5">
            <a:alphaModFix/>
          </a:blip>
          <a:stretch>
            <a:fillRect/>
          </a:stretch>
        </p:blipFill>
        <p:spPr>
          <a:xfrm>
            <a:off x="8088600" y="623375"/>
            <a:ext cx="1055400" cy="1135191"/>
          </a:xfrm>
          <a:prstGeom prst="rect">
            <a:avLst/>
          </a:prstGeom>
          <a:noFill/>
          <a:ln>
            <a:noFill/>
          </a:ln>
        </p:spPr>
      </p:pic>
      <p:pic>
        <p:nvPicPr>
          <p:cNvPr id="849" name="Google Shape;849;p52"/>
          <p:cNvPicPr preferRelativeResize="0"/>
          <p:nvPr/>
        </p:nvPicPr>
        <p:blipFill>
          <a:blip r:embed="rId6">
            <a:alphaModFix/>
          </a:blip>
          <a:stretch>
            <a:fillRect/>
          </a:stretch>
        </p:blipFill>
        <p:spPr>
          <a:xfrm>
            <a:off x="8088600" y="1956300"/>
            <a:ext cx="1055399" cy="887749"/>
          </a:xfrm>
          <a:prstGeom prst="rect">
            <a:avLst/>
          </a:prstGeom>
          <a:noFill/>
          <a:ln>
            <a:noFill/>
          </a:ln>
        </p:spPr>
      </p:pic>
      <p:pic>
        <p:nvPicPr>
          <p:cNvPr id="850" name="Google Shape;850;p52"/>
          <p:cNvPicPr preferRelativeResize="0"/>
          <p:nvPr/>
        </p:nvPicPr>
        <p:blipFill>
          <a:blip r:embed="rId7">
            <a:alphaModFix/>
          </a:blip>
          <a:stretch>
            <a:fillRect/>
          </a:stretch>
        </p:blipFill>
        <p:spPr>
          <a:xfrm>
            <a:off x="7933475" y="2965575"/>
            <a:ext cx="1209650" cy="961425"/>
          </a:xfrm>
          <a:prstGeom prst="rect">
            <a:avLst/>
          </a:prstGeom>
          <a:noFill/>
          <a:ln>
            <a:noFill/>
          </a:ln>
        </p:spPr>
      </p:pic>
      <p:sp>
        <p:nvSpPr>
          <p:cNvPr id="851" name="Google Shape;851;p52"/>
          <p:cNvSpPr txBox="1"/>
          <p:nvPr/>
        </p:nvSpPr>
        <p:spPr>
          <a:xfrm>
            <a:off x="8317650" y="1699625"/>
            <a:ext cx="6924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ABeeZee"/>
                <a:ea typeface="ABeeZee"/>
                <a:cs typeface="ABeeZee"/>
                <a:sym typeface="ABeeZee"/>
              </a:rPr>
              <a:t>40%</a:t>
            </a:r>
            <a:endParaRPr>
              <a:solidFill>
                <a:srgbClr val="0000FF"/>
              </a:solidFill>
              <a:latin typeface="ABeeZee"/>
              <a:ea typeface="ABeeZee"/>
              <a:cs typeface="ABeeZee"/>
              <a:sym typeface="ABeeZee"/>
            </a:endParaRPr>
          </a:p>
        </p:txBody>
      </p:sp>
      <p:sp>
        <p:nvSpPr>
          <p:cNvPr id="852" name="Google Shape;852;p52"/>
          <p:cNvSpPr txBox="1"/>
          <p:nvPr/>
        </p:nvSpPr>
        <p:spPr>
          <a:xfrm>
            <a:off x="8317650" y="2733944"/>
            <a:ext cx="6924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ABeeZee"/>
                <a:ea typeface="ABeeZee"/>
                <a:cs typeface="ABeeZee"/>
                <a:sym typeface="ABeeZee"/>
              </a:rPr>
              <a:t>15%</a:t>
            </a:r>
            <a:endParaRPr>
              <a:solidFill>
                <a:srgbClr val="0000FF"/>
              </a:solidFill>
              <a:latin typeface="ABeeZee"/>
              <a:ea typeface="ABeeZee"/>
              <a:cs typeface="ABeeZee"/>
              <a:sym typeface="ABeeZee"/>
            </a:endParaRPr>
          </a:p>
        </p:txBody>
      </p:sp>
      <p:sp>
        <p:nvSpPr>
          <p:cNvPr id="853" name="Google Shape;853;p52"/>
          <p:cNvSpPr txBox="1"/>
          <p:nvPr/>
        </p:nvSpPr>
        <p:spPr>
          <a:xfrm>
            <a:off x="8405550" y="3852418"/>
            <a:ext cx="5400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ABeeZee"/>
                <a:ea typeface="ABeeZee"/>
                <a:cs typeface="ABeeZee"/>
                <a:sym typeface="ABeeZee"/>
              </a:rPr>
              <a:t>8%</a:t>
            </a:r>
            <a:endParaRPr>
              <a:solidFill>
                <a:srgbClr val="0000FF"/>
              </a:solidFill>
              <a:latin typeface="ABeeZee"/>
              <a:ea typeface="ABeeZee"/>
              <a:cs typeface="ABeeZee"/>
              <a:sym typeface="ABeeZee"/>
            </a:endParaRPr>
          </a:p>
        </p:txBody>
      </p:sp>
      <p:sp>
        <p:nvSpPr>
          <p:cNvPr id="854" name="Google Shape;854;p52"/>
          <p:cNvSpPr txBox="1"/>
          <p:nvPr/>
        </p:nvSpPr>
        <p:spPr>
          <a:xfrm>
            <a:off x="653425" y="745500"/>
            <a:ext cx="2474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1-INJURIES</a:t>
            </a:r>
            <a:endParaRPr sz="1800">
              <a:solidFill>
                <a:srgbClr val="CC0000"/>
              </a:solidFill>
              <a:latin typeface="ABeeZee"/>
              <a:ea typeface="ABeeZee"/>
              <a:cs typeface="ABeeZee"/>
              <a:sym typeface="ABeeZe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53"/>
          <p:cNvPicPr preferRelativeResize="0"/>
          <p:nvPr/>
        </p:nvPicPr>
        <p:blipFill>
          <a:blip r:embed="rId3">
            <a:alphaModFix/>
          </a:blip>
          <a:stretch>
            <a:fillRect/>
          </a:stretch>
        </p:blipFill>
        <p:spPr>
          <a:xfrm>
            <a:off x="152400" y="152400"/>
            <a:ext cx="5352975" cy="4838699"/>
          </a:xfrm>
          <a:prstGeom prst="rect">
            <a:avLst/>
          </a:prstGeom>
          <a:noFill/>
          <a:ln>
            <a:noFill/>
          </a:ln>
        </p:spPr>
      </p:pic>
      <p:pic>
        <p:nvPicPr>
          <p:cNvPr id="860" name="Google Shape;860;p53"/>
          <p:cNvPicPr preferRelativeResize="0"/>
          <p:nvPr/>
        </p:nvPicPr>
        <p:blipFill>
          <a:blip r:embed="rId4">
            <a:alphaModFix/>
          </a:blip>
          <a:stretch>
            <a:fillRect/>
          </a:stretch>
        </p:blipFill>
        <p:spPr>
          <a:xfrm>
            <a:off x="5657775" y="0"/>
            <a:ext cx="2200275" cy="2066925"/>
          </a:xfrm>
          <a:prstGeom prst="rect">
            <a:avLst/>
          </a:prstGeom>
          <a:noFill/>
          <a:ln>
            <a:noFill/>
          </a:ln>
        </p:spPr>
      </p:pic>
      <p:sp>
        <p:nvSpPr>
          <p:cNvPr id="861" name="Google Shape;861;p53"/>
          <p:cNvSpPr txBox="1"/>
          <p:nvPr/>
        </p:nvSpPr>
        <p:spPr>
          <a:xfrm>
            <a:off x="5839750" y="1653325"/>
            <a:ext cx="11505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DD7E6B"/>
                </a:solidFill>
                <a:latin typeface="ABeeZee"/>
                <a:ea typeface="ABeeZee"/>
                <a:cs typeface="ABeeZee"/>
                <a:sym typeface="ABeeZee"/>
              </a:rPr>
              <a:t>32%</a:t>
            </a:r>
            <a:endParaRPr sz="2400">
              <a:solidFill>
                <a:srgbClr val="DD7E6B"/>
              </a:solidFill>
              <a:latin typeface="ABeeZee"/>
              <a:ea typeface="ABeeZee"/>
              <a:cs typeface="ABeeZee"/>
              <a:sym typeface="ABeeZee"/>
            </a:endParaRPr>
          </a:p>
        </p:txBody>
      </p:sp>
      <p:pic>
        <p:nvPicPr>
          <p:cNvPr id="862" name="Google Shape;862;p53"/>
          <p:cNvPicPr preferRelativeResize="0"/>
          <p:nvPr/>
        </p:nvPicPr>
        <p:blipFill>
          <a:blip r:embed="rId5">
            <a:alphaModFix/>
          </a:blip>
          <a:stretch>
            <a:fillRect/>
          </a:stretch>
        </p:blipFill>
        <p:spPr>
          <a:xfrm>
            <a:off x="8176893" y="1523425"/>
            <a:ext cx="879882" cy="744900"/>
          </a:xfrm>
          <a:prstGeom prst="rect">
            <a:avLst/>
          </a:prstGeom>
          <a:noFill/>
          <a:ln>
            <a:noFill/>
          </a:ln>
        </p:spPr>
      </p:pic>
      <p:pic>
        <p:nvPicPr>
          <p:cNvPr id="863" name="Google Shape;863;p53"/>
          <p:cNvPicPr preferRelativeResize="0"/>
          <p:nvPr/>
        </p:nvPicPr>
        <p:blipFill>
          <a:blip r:embed="rId6">
            <a:alphaModFix/>
          </a:blip>
          <a:stretch>
            <a:fillRect/>
          </a:stretch>
        </p:blipFill>
        <p:spPr>
          <a:xfrm>
            <a:off x="8089653" y="2525700"/>
            <a:ext cx="967125" cy="1111168"/>
          </a:xfrm>
          <a:prstGeom prst="rect">
            <a:avLst/>
          </a:prstGeom>
          <a:noFill/>
          <a:ln>
            <a:noFill/>
          </a:ln>
        </p:spPr>
      </p:pic>
      <p:pic>
        <p:nvPicPr>
          <p:cNvPr id="864" name="Google Shape;864;p53"/>
          <p:cNvPicPr preferRelativeResize="0"/>
          <p:nvPr/>
        </p:nvPicPr>
        <p:blipFill>
          <a:blip r:embed="rId7">
            <a:alphaModFix/>
          </a:blip>
          <a:stretch>
            <a:fillRect/>
          </a:stretch>
        </p:blipFill>
        <p:spPr>
          <a:xfrm>
            <a:off x="7858038" y="3960175"/>
            <a:ext cx="1212050" cy="913346"/>
          </a:xfrm>
          <a:prstGeom prst="rect">
            <a:avLst/>
          </a:prstGeom>
          <a:noFill/>
          <a:ln>
            <a:noFill/>
          </a:ln>
        </p:spPr>
      </p:pic>
      <p:sp>
        <p:nvSpPr>
          <p:cNvPr id="865" name="Google Shape;865;p53"/>
          <p:cNvSpPr txBox="1"/>
          <p:nvPr/>
        </p:nvSpPr>
        <p:spPr>
          <a:xfrm>
            <a:off x="8340975" y="2190325"/>
            <a:ext cx="5517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DD7E6B"/>
                </a:solidFill>
                <a:latin typeface="ABeeZee"/>
                <a:ea typeface="ABeeZee"/>
                <a:cs typeface="ABeeZee"/>
                <a:sym typeface="ABeeZee"/>
              </a:rPr>
              <a:t>34%</a:t>
            </a:r>
            <a:endParaRPr sz="1200">
              <a:solidFill>
                <a:srgbClr val="DD7E6B"/>
              </a:solidFill>
              <a:latin typeface="ABeeZee"/>
              <a:ea typeface="ABeeZee"/>
              <a:cs typeface="ABeeZee"/>
              <a:sym typeface="ABeeZee"/>
            </a:endParaRPr>
          </a:p>
        </p:txBody>
      </p:sp>
      <p:sp>
        <p:nvSpPr>
          <p:cNvPr id="866" name="Google Shape;866;p53"/>
          <p:cNvSpPr txBox="1"/>
          <p:nvPr/>
        </p:nvSpPr>
        <p:spPr>
          <a:xfrm>
            <a:off x="8297338" y="3704938"/>
            <a:ext cx="5517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DD7E6B"/>
                </a:solidFill>
                <a:latin typeface="ABeeZee"/>
                <a:ea typeface="ABeeZee"/>
                <a:cs typeface="ABeeZee"/>
                <a:sym typeface="ABeeZee"/>
              </a:rPr>
              <a:t>30%</a:t>
            </a:r>
            <a:endParaRPr sz="1200">
              <a:solidFill>
                <a:srgbClr val="DD7E6B"/>
              </a:solidFill>
              <a:latin typeface="ABeeZee"/>
              <a:ea typeface="ABeeZee"/>
              <a:cs typeface="ABeeZee"/>
              <a:sym typeface="ABeeZee"/>
            </a:endParaRPr>
          </a:p>
        </p:txBody>
      </p:sp>
      <p:sp>
        <p:nvSpPr>
          <p:cNvPr id="867" name="Google Shape;867;p53"/>
          <p:cNvSpPr txBox="1"/>
          <p:nvPr/>
        </p:nvSpPr>
        <p:spPr>
          <a:xfrm>
            <a:off x="8340963" y="4786488"/>
            <a:ext cx="5517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DD7E6B"/>
                </a:solidFill>
                <a:latin typeface="ABeeZee"/>
                <a:ea typeface="ABeeZee"/>
                <a:cs typeface="ABeeZee"/>
                <a:sym typeface="ABeeZee"/>
              </a:rPr>
              <a:t>28%</a:t>
            </a:r>
            <a:endParaRPr sz="1200">
              <a:solidFill>
                <a:srgbClr val="DD7E6B"/>
              </a:solidFill>
              <a:latin typeface="ABeeZee"/>
              <a:ea typeface="ABeeZee"/>
              <a:cs typeface="ABeeZee"/>
              <a:sym typeface="ABeeZe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4"/>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32</a:t>
            </a:fld>
            <a:endParaRPr/>
          </a:p>
        </p:txBody>
      </p:sp>
      <p:sp>
        <p:nvSpPr>
          <p:cNvPr id="873" name="Google Shape;873;p54"/>
          <p:cNvSpPr txBox="1">
            <a:spLocks noGrp="1"/>
          </p:cNvSpPr>
          <p:nvPr>
            <p:ph type="title"/>
          </p:nvPr>
        </p:nvSpPr>
        <p:spPr>
          <a:xfrm>
            <a:off x="146850" y="17352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ROAD TRAFFIC COLLISION</a:t>
            </a:r>
            <a:endParaRPr/>
          </a:p>
        </p:txBody>
      </p:sp>
      <p:pic>
        <p:nvPicPr>
          <p:cNvPr id="874" name="Google Shape;874;p54"/>
          <p:cNvPicPr preferRelativeResize="0"/>
          <p:nvPr/>
        </p:nvPicPr>
        <p:blipFill>
          <a:blip r:embed="rId3">
            <a:alphaModFix/>
          </a:blip>
          <a:stretch>
            <a:fillRect/>
          </a:stretch>
        </p:blipFill>
        <p:spPr>
          <a:xfrm>
            <a:off x="7349275" y="2990850"/>
            <a:ext cx="1756200" cy="2152650"/>
          </a:xfrm>
          <a:prstGeom prst="rect">
            <a:avLst/>
          </a:prstGeom>
          <a:noFill/>
          <a:ln>
            <a:noFill/>
          </a:ln>
        </p:spPr>
      </p:pic>
      <p:pic>
        <p:nvPicPr>
          <p:cNvPr id="875" name="Google Shape;875;p54"/>
          <p:cNvPicPr preferRelativeResize="0"/>
          <p:nvPr/>
        </p:nvPicPr>
        <p:blipFill>
          <a:blip r:embed="rId4">
            <a:alphaModFix/>
          </a:blip>
          <a:stretch>
            <a:fillRect/>
          </a:stretch>
        </p:blipFill>
        <p:spPr>
          <a:xfrm>
            <a:off x="152400" y="1070825"/>
            <a:ext cx="4585413" cy="3920276"/>
          </a:xfrm>
          <a:prstGeom prst="rect">
            <a:avLst/>
          </a:prstGeom>
          <a:noFill/>
          <a:ln>
            <a:noFill/>
          </a:ln>
        </p:spPr>
      </p:pic>
      <p:sp>
        <p:nvSpPr>
          <p:cNvPr id="876" name="Google Shape;876;p54"/>
          <p:cNvSpPr/>
          <p:nvPr/>
        </p:nvSpPr>
        <p:spPr>
          <a:xfrm>
            <a:off x="152400" y="1752350"/>
            <a:ext cx="4698000" cy="1238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7" name="Google Shape;877;p54"/>
          <p:cNvPicPr preferRelativeResize="0"/>
          <p:nvPr/>
        </p:nvPicPr>
        <p:blipFill rotWithShape="1">
          <a:blip r:embed="rId5">
            <a:alphaModFix/>
          </a:blip>
          <a:srcRect b="11480"/>
          <a:stretch/>
        </p:blipFill>
        <p:spPr>
          <a:xfrm>
            <a:off x="686975" y="1794050"/>
            <a:ext cx="1176750" cy="1155001"/>
          </a:xfrm>
          <a:prstGeom prst="rect">
            <a:avLst/>
          </a:prstGeom>
          <a:noFill/>
          <a:ln>
            <a:noFill/>
          </a:ln>
        </p:spPr>
      </p:pic>
      <p:pic>
        <p:nvPicPr>
          <p:cNvPr id="878" name="Google Shape;878;p54"/>
          <p:cNvPicPr preferRelativeResize="0"/>
          <p:nvPr/>
        </p:nvPicPr>
        <p:blipFill rotWithShape="1">
          <a:blip r:embed="rId6">
            <a:alphaModFix/>
          </a:blip>
          <a:srcRect l="-2234" r="48778"/>
          <a:stretch/>
        </p:blipFill>
        <p:spPr>
          <a:xfrm>
            <a:off x="2209075" y="1794047"/>
            <a:ext cx="1222428" cy="1302900"/>
          </a:xfrm>
          <a:prstGeom prst="rect">
            <a:avLst/>
          </a:prstGeom>
          <a:noFill/>
          <a:ln>
            <a:noFill/>
          </a:ln>
        </p:spPr>
      </p:pic>
      <p:pic>
        <p:nvPicPr>
          <p:cNvPr id="879" name="Google Shape;879;p54"/>
          <p:cNvPicPr preferRelativeResize="0"/>
          <p:nvPr/>
        </p:nvPicPr>
        <p:blipFill rotWithShape="1">
          <a:blip r:embed="rId4">
            <a:alphaModFix/>
          </a:blip>
          <a:srcRect t="15972" b="66765"/>
          <a:stretch/>
        </p:blipFill>
        <p:spPr>
          <a:xfrm>
            <a:off x="86425" y="1070825"/>
            <a:ext cx="4585424" cy="676726"/>
          </a:xfrm>
          <a:prstGeom prst="rect">
            <a:avLst/>
          </a:prstGeom>
          <a:noFill/>
          <a:ln>
            <a:noFill/>
          </a:ln>
        </p:spPr>
      </p:pic>
      <p:sp>
        <p:nvSpPr>
          <p:cNvPr id="880" name="Google Shape;880;p54"/>
          <p:cNvSpPr txBox="1"/>
          <p:nvPr/>
        </p:nvSpPr>
        <p:spPr>
          <a:xfrm>
            <a:off x="4009900" y="1452875"/>
            <a:ext cx="788400" cy="2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BeeZee"/>
                <a:ea typeface="ABeeZee"/>
                <a:cs typeface="ABeeZee"/>
                <a:sym typeface="ABeeZee"/>
              </a:rPr>
              <a:t>2013</a:t>
            </a:r>
            <a:endParaRPr>
              <a:latin typeface="ABeeZee"/>
              <a:ea typeface="ABeeZee"/>
              <a:cs typeface="ABeeZee"/>
              <a:sym typeface="ABeeZe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55"/>
          <p:cNvSpPr txBox="1"/>
          <p:nvPr/>
        </p:nvSpPr>
        <p:spPr>
          <a:xfrm>
            <a:off x="0" y="558025"/>
            <a:ext cx="62820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D85C6"/>
                </a:solidFill>
              </a:rPr>
              <a:t>WHO-Global Health Observatory data repository  2016</a:t>
            </a:r>
            <a:endParaRPr>
              <a:solidFill>
                <a:srgbClr val="3D85C6"/>
              </a:solidFill>
            </a:endParaRPr>
          </a:p>
        </p:txBody>
      </p:sp>
      <p:pic>
        <p:nvPicPr>
          <p:cNvPr id="886" name="Google Shape;886;p55"/>
          <p:cNvPicPr preferRelativeResize="0"/>
          <p:nvPr/>
        </p:nvPicPr>
        <p:blipFill>
          <a:blip r:embed="rId3">
            <a:alphaModFix/>
          </a:blip>
          <a:stretch>
            <a:fillRect/>
          </a:stretch>
        </p:blipFill>
        <p:spPr>
          <a:xfrm>
            <a:off x="59000" y="856250"/>
            <a:ext cx="8978377" cy="4287249"/>
          </a:xfrm>
          <a:prstGeom prst="rect">
            <a:avLst/>
          </a:prstGeom>
          <a:noFill/>
          <a:ln>
            <a:noFill/>
          </a:ln>
        </p:spPr>
      </p:pic>
      <p:sp>
        <p:nvSpPr>
          <p:cNvPr id="887" name="Google Shape;887;p55"/>
          <p:cNvSpPr txBox="1"/>
          <p:nvPr/>
        </p:nvSpPr>
        <p:spPr>
          <a:xfrm>
            <a:off x="0" y="0"/>
            <a:ext cx="2474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2-Suicide </a:t>
            </a:r>
            <a:endParaRPr sz="1800">
              <a:solidFill>
                <a:srgbClr val="CC0000"/>
              </a:solidFill>
              <a:latin typeface="ABeeZee"/>
              <a:ea typeface="ABeeZee"/>
              <a:cs typeface="ABeeZee"/>
              <a:sym typeface="ABeeZe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6"/>
          <p:cNvSpPr txBox="1"/>
          <p:nvPr/>
        </p:nvSpPr>
        <p:spPr>
          <a:xfrm>
            <a:off x="0" y="478050"/>
            <a:ext cx="6282000" cy="4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FA8DC"/>
                </a:solidFill>
              </a:rPr>
              <a:t>WHO-Global Health Observatory data repository  2016</a:t>
            </a:r>
            <a:endParaRPr>
              <a:solidFill>
                <a:srgbClr val="6FA8DC"/>
              </a:solidFill>
            </a:endParaRPr>
          </a:p>
        </p:txBody>
      </p:sp>
      <p:pic>
        <p:nvPicPr>
          <p:cNvPr id="893" name="Google Shape;893;p56"/>
          <p:cNvPicPr preferRelativeResize="0"/>
          <p:nvPr/>
        </p:nvPicPr>
        <p:blipFill>
          <a:blip r:embed="rId3">
            <a:alphaModFix/>
          </a:blip>
          <a:stretch>
            <a:fillRect/>
          </a:stretch>
        </p:blipFill>
        <p:spPr>
          <a:xfrm>
            <a:off x="131925" y="958350"/>
            <a:ext cx="8709850" cy="4129999"/>
          </a:xfrm>
          <a:prstGeom prst="rect">
            <a:avLst/>
          </a:prstGeom>
          <a:noFill/>
          <a:ln>
            <a:noFill/>
          </a:ln>
        </p:spPr>
      </p:pic>
      <p:sp>
        <p:nvSpPr>
          <p:cNvPr id="894" name="Google Shape;894;p56"/>
          <p:cNvSpPr/>
          <p:nvPr/>
        </p:nvSpPr>
        <p:spPr>
          <a:xfrm>
            <a:off x="3758925" y="4360500"/>
            <a:ext cx="642900" cy="570000"/>
          </a:xfrm>
          <a:prstGeom prst="rect">
            <a:avLst/>
          </a:prstGeom>
          <a:noFill/>
          <a:ln w="381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6"/>
          <p:cNvSpPr txBox="1"/>
          <p:nvPr/>
        </p:nvSpPr>
        <p:spPr>
          <a:xfrm>
            <a:off x="0" y="0"/>
            <a:ext cx="2474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2-Suicide </a:t>
            </a:r>
            <a:endParaRPr sz="1800">
              <a:solidFill>
                <a:srgbClr val="CC0000"/>
              </a:solidFill>
              <a:latin typeface="ABeeZee"/>
              <a:ea typeface="ABeeZee"/>
              <a:cs typeface="ABeeZee"/>
              <a:sym typeface="ABeeZe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57"/>
          <p:cNvSpPr txBox="1"/>
          <p:nvPr/>
        </p:nvSpPr>
        <p:spPr>
          <a:xfrm>
            <a:off x="0" y="0"/>
            <a:ext cx="2474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3-Violence</a:t>
            </a:r>
            <a:endParaRPr sz="1800">
              <a:solidFill>
                <a:srgbClr val="CC0000"/>
              </a:solidFill>
              <a:latin typeface="ABeeZee"/>
              <a:ea typeface="ABeeZee"/>
              <a:cs typeface="ABeeZee"/>
              <a:sym typeface="ABeeZee"/>
            </a:endParaRPr>
          </a:p>
        </p:txBody>
      </p:sp>
      <p:pic>
        <p:nvPicPr>
          <p:cNvPr id="901" name="Google Shape;901;p57"/>
          <p:cNvPicPr preferRelativeResize="0"/>
          <p:nvPr/>
        </p:nvPicPr>
        <p:blipFill>
          <a:blip r:embed="rId3">
            <a:alphaModFix/>
          </a:blip>
          <a:stretch>
            <a:fillRect/>
          </a:stretch>
        </p:blipFill>
        <p:spPr>
          <a:xfrm>
            <a:off x="55350" y="400600"/>
            <a:ext cx="7500549" cy="1989200"/>
          </a:xfrm>
          <a:prstGeom prst="rect">
            <a:avLst/>
          </a:prstGeom>
          <a:noFill/>
          <a:ln>
            <a:noFill/>
          </a:ln>
        </p:spPr>
      </p:pic>
      <p:pic>
        <p:nvPicPr>
          <p:cNvPr id="902" name="Google Shape;902;p57"/>
          <p:cNvPicPr preferRelativeResize="0"/>
          <p:nvPr/>
        </p:nvPicPr>
        <p:blipFill>
          <a:blip r:embed="rId4">
            <a:alphaModFix/>
          </a:blip>
          <a:stretch>
            <a:fillRect/>
          </a:stretch>
        </p:blipFill>
        <p:spPr>
          <a:xfrm>
            <a:off x="152400" y="2542200"/>
            <a:ext cx="4227014" cy="2448900"/>
          </a:xfrm>
          <a:prstGeom prst="rect">
            <a:avLst/>
          </a:prstGeom>
          <a:noFill/>
          <a:ln>
            <a:noFill/>
          </a:ln>
        </p:spPr>
      </p:pic>
      <p:pic>
        <p:nvPicPr>
          <p:cNvPr id="903" name="Google Shape;903;p57"/>
          <p:cNvPicPr preferRelativeResize="0"/>
          <p:nvPr/>
        </p:nvPicPr>
        <p:blipFill>
          <a:blip r:embed="rId5">
            <a:alphaModFix/>
          </a:blip>
          <a:stretch>
            <a:fillRect/>
          </a:stretch>
        </p:blipFill>
        <p:spPr>
          <a:xfrm>
            <a:off x="7082800" y="3705275"/>
            <a:ext cx="2061200" cy="1438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58"/>
          <p:cNvSpPr txBox="1"/>
          <p:nvPr/>
        </p:nvSpPr>
        <p:spPr>
          <a:xfrm>
            <a:off x="0" y="0"/>
            <a:ext cx="2474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3-Chronic condition:</a:t>
            </a:r>
            <a:endParaRPr sz="1800">
              <a:solidFill>
                <a:srgbClr val="CC0000"/>
              </a:solidFill>
              <a:latin typeface="ABeeZee"/>
              <a:ea typeface="ABeeZee"/>
              <a:cs typeface="ABeeZee"/>
              <a:sym typeface="ABeeZee"/>
            </a:endParaRPr>
          </a:p>
        </p:txBody>
      </p:sp>
      <p:pic>
        <p:nvPicPr>
          <p:cNvPr id="909" name="Google Shape;909;p58"/>
          <p:cNvPicPr preferRelativeResize="0"/>
          <p:nvPr/>
        </p:nvPicPr>
        <p:blipFill>
          <a:blip r:embed="rId3">
            <a:alphaModFix/>
          </a:blip>
          <a:stretch>
            <a:fillRect/>
          </a:stretch>
        </p:blipFill>
        <p:spPr>
          <a:xfrm>
            <a:off x="55350" y="400600"/>
            <a:ext cx="7500549" cy="1989200"/>
          </a:xfrm>
          <a:prstGeom prst="rect">
            <a:avLst/>
          </a:prstGeom>
          <a:noFill/>
          <a:ln>
            <a:noFill/>
          </a:ln>
        </p:spPr>
      </p:pic>
      <p:pic>
        <p:nvPicPr>
          <p:cNvPr id="910" name="Google Shape;910;p58"/>
          <p:cNvPicPr preferRelativeResize="0"/>
          <p:nvPr/>
        </p:nvPicPr>
        <p:blipFill>
          <a:blip r:embed="rId4">
            <a:alphaModFix/>
          </a:blip>
          <a:stretch>
            <a:fillRect/>
          </a:stretch>
        </p:blipFill>
        <p:spPr>
          <a:xfrm>
            <a:off x="152400" y="2542200"/>
            <a:ext cx="5350314" cy="2448900"/>
          </a:xfrm>
          <a:prstGeom prst="rect">
            <a:avLst/>
          </a:prstGeom>
          <a:noFill/>
          <a:ln>
            <a:noFill/>
          </a:ln>
        </p:spPr>
      </p:pic>
      <p:pic>
        <p:nvPicPr>
          <p:cNvPr id="911" name="Google Shape;911;p58"/>
          <p:cNvPicPr preferRelativeResize="0"/>
          <p:nvPr/>
        </p:nvPicPr>
        <p:blipFill>
          <a:blip r:embed="rId5">
            <a:alphaModFix/>
          </a:blip>
          <a:stretch>
            <a:fillRect/>
          </a:stretch>
        </p:blipFill>
        <p:spPr>
          <a:xfrm>
            <a:off x="8386913" y="600000"/>
            <a:ext cx="412475" cy="744898"/>
          </a:xfrm>
          <a:prstGeom prst="rect">
            <a:avLst/>
          </a:prstGeom>
          <a:noFill/>
          <a:ln>
            <a:noFill/>
          </a:ln>
        </p:spPr>
      </p:pic>
      <p:sp>
        <p:nvSpPr>
          <p:cNvPr id="912" name="Google Shape;912;p58"/>
          <p:cNvSpPr txBox="1"/>
          <p:nvPr/>
        </p:nvSpPr>
        <p:spPr>
          <a:xfrm>
            <a:off x="7992625" y="126825"/>
            <a:ext cx="1150500" cy="7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FF"/>
                </a:solidFill>
                <a:latin typeface="ABeeZee"/>
                <a:ea typeface="ABeeZee"/>
                <a:cs typeface="ABeeZee"/>
                <a:sym typeface="ABeeZee"/>
              </a:rPr>
              <a:t>28.6%</a:t>
            </a:r>
            <a:endParaRPr sz="2400">
              <a:solidFill>
                <a:srgbClr val="0000FF"/>
              </a:solidFill>
              <a:latin typeface="ABeeZee"/>
              <a:ea typeface="ABeeZee"/>
              <a:cs typeface="ABeeZee"/>
              <a:sym typeface="ABeeZee"/>
            </a:endParaRPr>
          </a:p>
        </p:txBody>
      </p:sp>
      <p:pic>
        <p:nvPicPr>
          <p:cNvPr id="913" name="Google Shape;913;p58"/>
          <p:cNvPicPr preferRelativeResize="0"/>
          <p:nvPr/>
        </p:nvPicPr>
        <p:blipFill>
          <a:blip r:embed="rId6">
            <a:alphaModFix/>
          </a:blip>
          <a:stretch>
            <a:fillRect/>
          </a:stretch>
        </p:blipFill>
        <p:spPr>
          <a:xfrm>
            <a:off x="8223940" y="1355025"/>
            <a:ext cx="800007" cy="600000"/>
          </a:xfrm>
          <a:prstGeom prst="rect">
            <a:avLst/>
          </a:prstGeom>
          <a:noFill/>
          <a:ln>
            <a:noFill/>
          </a:ln>
        </p:spPr>
      </p:pic>
      <p:pic>
        <p:nvPicPr>
          <p:cNvPr id="914" name="Google Shape;914;p58"/>
          <p:cNvPicPr preferRelativeResize="0"/>
          <p:nvPr/>
        </p:nvPicPr>
        <p:blipFill rotWithShape="1">
          <a:blip r:embed="rId7">
            <a:alphaModFix/>
          </a:blip>
          <a:srcRect b="14850"/>
          <a:stretch/>
        </p:blipFill>
        <p:spPr>
          <a:xfrm>
            <a:off x="8223950" y="1965147"/>
            <a:ext cx="800000" cy="600000"/>
          </a:xfrm>
          <a:prstGeom prst="rect">
            <a:avLst/>
          </a:prstGeom>
          <a:noFill/>
          <a:ln>
            <a:noFill/>
          </a:ln>
        </p:spPr>
      </p:pic>
      <p:pic>
        <p:nvPicPr>
          <p:cNvPr id="915" name="Google Shape;915;p58"/>
          <p:cNvPicPr preferRelativeResize="0"/>
          <p:nvPr/>
        </p:nvPicPr>
        <p:blipFill>
          <a:blip r:embed="rId8">
            <a:alphaModFix/>
          </a:blip>
          <a:stretch>
            <a:fillRect/>
          </a:stretch>
        </p:blipFill>
        <p:spPr>
          <a:xfrm>
            <a:off x="8162354" y="2635865"/>
            <a:ext cx="861609" cy="913400"/>
          </a:xfrm>
          <a:prstGeom prst="rect">
            <a:avLst/>
          </a:prstGeom>
          <a:noFill/>
          <a:ln>
            <a:noFill/>
          </a:ln>
        </p:spPr>
      </p:pic>
      <p:pic>
        <p:nvPicPr>
          <p:cNvPr id="916" name="Google Shape;916;p58"/>
          <p:cNvPicPr preferRelativeResize="0"/>
          <p:nvPr/>
        </p:nvPicPr>
        <p:blipFill>
          <a:blip r:embed="rId9">
            <a:alphaModFix/>
          </a:blip>
          <a:stretch>
            <a:fillRect/>
          </a:stretch>
        </p:blipFill>
        <p:spPr>
          <a:xfrm>
            <a:off x="8235669" y="4290726"/>
            <a:ext cx="800000" cy="800000"/>
          </a:xfrm>
          <a:prstGeom prst="rect">
            <a:avLst/>
          </a:prstGeom>
          <a:noFill/>
          <a:ln>
            <a:noFill/>
          </a:ln>
        </p:spPr>
      </p:pic>
      <p:pic>
        <p:nvPicPr>
          <p:cNvPr id="917" name="Google Shape;917;p58"/>
          <p:cNvPicPr preferRelativeResize="0"/>
          <p:nvPr/>
        </p:nvPicPr>
        <p:blipFill>
          <a:blip r:embed="rId10">
            <a:alphaModFix/>
          </a:blip>
          <a:stretch>
            <a:fillRect/>
          </a:stretch>
        </p:blipFill>
        <p:spPr>
          <a:xfrm>
            <a:off x="8204875" y="3620000"/>
            <a:ext cx="861600" cy="600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59"/>
          <p:cNvSpPr txBox="1"/>
          <p:nvPr/>
        </p:nvSpPr>
        <p:spPr>
          <a:xfrm>
            <a:off x="0" y="0"/>
            <a:ext cx="46077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3-Chronic condition:Sickle cell disease</a:t>
            </a:r>
            <a:endParaRPr sz="1800">
              <a:solidFill>
                <a:srgbClr val="CC0000"/>
              </a:solidFill>
              <a:latin typeface="ABeeZee"/>
              <a:ea typeface="ABeeZee"/>
              <a:cs typeface="ABeeZee"/>
              <a:sym typeface="ABeeZee"/>
            </a:endParaRPr>
          </a:p>
        </p:txBody>
      </p:sp>
      <p:pic>
        <p:nvPicPr>
          <p:cNvPr id="923" name="Google Shape;923;p59"/>
          <p:cNvPicPr preferRelativeResize="0"/>
          <p:nvPr/>
        </p:nvPicPr>
        <p:blipFill>
          <a:blip r:embed="rId3">
            <a:alphaModFix/>
          </a:blip>
          <a:stretch>
            <a:fillRect/>
          </a:stretch>
        </p:blipFill>
        <p:spPr>
          <a:xfrm>
            <a:off x="152400" y="752400"/>
            <a:ext cx="5838226" cy="4238699"/>
          </a:xfrm>
          <a:prstGeom prst="rect">
            <a:avLst/>
          </a:prstGeom>
          <a:noFill/>
          <a:ln>
            <a:noFill/>
          </a:ln>
        </p:spPr>
      </p:pic>
      <p:pic>
        <p:nvPicPr>
          <p:cNvPr id="924" name="Google Shape;924;p59"/>
          <p:cNvPicPr preferRelativeResize="0"/>
          <p:nvPr/>
        </p:nvPicPr>
        <p:blipFill>
          <a:blip r:embed="rId4">
            <a:alphaModFix/>
          </a:blip>
          <a:stretch>
            <a:fillRect/>
          </a:stretch>
        </p:blipFill>
        <p:spPr>
          <a:xfrm>
            <a:off x="7555500" y="3656900"/>
            <a:ext cx="1588500" cy="1486600"/>
          </a:xfrm>
          <a:prstGeom prst="rect">
            <a:avLst/>
          </a:prstGeom>
          <a:noFill/>
          <a:ln>
            <a:noFill/>
          </a:ln>
        </p:spPr>
      </p:pic>
      <p:pic>
        <p:nvPicPr>
          <p:cNvPr id="925" name="Google Shape;925;p59"/>
          <p:cNvPicPr preferRelativeResize="0"/>
          <p:nvPr/>
        </p:nvPicPr>
        <p:blipFill rotWithShape="1">
          <a:blip r:embed="rId5">
            <a:alphaModFix/>
          </a:blip>
          <a:srcRect l="70026" b="60499"/>
          <a:stretch/>
        </p:blipFill>
        <p:spPr>
          <a:xfrm>
            <a:off x="5990625" y="105650"/>
            <a:ext cx="1698325" cy="22896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60"/>
          <p:cNvSpPr txBox="1"/>
          <p:nvPr/>
        </p:nvSpPr>
        <p:spPr>
          <a:xfrm>
            <a:off x="0" y="0"/>
            <a:ext cx="34920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3-Chronic condition:Skin</a:t>
            </a:r>
            <a:endParaRPr sz="1800">
              <a:solidFill>
                <a:srgbClr val="CC0000"/>
              </a:solidFill>
              <a:latin typeface="ABeeZee"/>
              <a:ea typeface="ABeeZee"/>
              <a:cs typeface="ABeeZee"/>
              <a:sym typeface="ABeeZee"/>
            </a:endParaRPr>
          </a:p>
        </p:txBody>
      </p:sp>
      <p:pic>
        <p:nvPicPr>
          <p:cNvPr id="931" name="Google Shape;931;p60"/>
          <p:cNvPicPr preferRelativeResize="0"/>
          <p:nvPr/>
        </p:nvPicPr>
        <p:blipFill>
          <a:blip r:embed="rId3">
            <a:alphaModFix/>
          </a:blip>
          <a:stretch>
            <a:fillRect/>
          </a:stretch>
        </p:blipFill>
        <p:spPr>
          <a:xfrm>
            <a:off x="152400" y="752400"/>
            <a:ext cx="5595999" cy="4213524"/>
          </a:xfrm>
          <a:prstGeom prst="rect">
            <a:avLst/>
          </a:prstGeom>
          <a:noFill/>
          <a:ln>
            <a:noFill/>
          </a:ln>
        </p:spPr>
      </p:pic>
      <p:pic>
        <p:nvPicPr>
          <p:cNvPr id="932" name="Google Shape;932;p60"/>
          <p:cNvPicPr preferRelativeResize="0"/>
          <p:nvPr/>
        </p:nvPicPr>
        <p:blipFill>
          <a:blip r:embed="rId4">
            <a:alphaModFix/>
          </a:blip>
          <a:stretch>
            <a:fillRect/>
          </a:stretch>
        </p:blipFill>
        <p:spPr>
          <a:xfrm>
            <a:off x="7320100" y="3819100"/>
            <a:ext cx="1823900" cy="1324400"/>
          </a:xfrm>
          <a:prstGeom prst="rect">
            <a:avLst/>
          </a:prstGeom>
          <a:noFill/>
          <a:ln>
            <a:noFill/>
          </a:ln>
        </p:spPr>
      </p:pic>
      <p:sp>
        <p:nvSpPr>
          <p:cNvPr id="933" name="Google Shape;933;p60"/>
          <p:cNvSpPr txBox="1"/>
          <p:nvPr/>
        </p:nvSpPr>
        <p:spPr>
          <a:xfrm>
            <a:off x="5159050" y="828600"/>
            <a:ext cx="13929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808080"/>
                </a:solidFill>
                <a:highlight>
                  <a:srgbClr val="FFFFFF"/>
                </a:highlight>
              </a:rPr>
              <a:t>1996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1"/>
          <p:cNvSpPr txBox="1"/>
          <p:nvPr/>
        </p:nvSpPr>
        <p:spPr>
          <a:xfrm>
            <a:off x="0" y="0"/>
            <a:ext cx="34920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3-Chronic condition: DM1</a:t>
            </a:r>
            <a:endParaRPr sz="1800">
              <a:solidFill>
                <a:srgbClr val="CC0000"/>
              </a:solidFill>
              <a:latin typeface="ABeeZee"/>
              <a:ea typeface="ABeeZee"/>
              <a:cs typeface="ABeeZee"/>
              <a:sym typeface="ABeeZee"/>
            </a:endParaRPr>
          </a:p>
        </p:txBody>
      </p:sp>
      <p:pic>
        <p:nvPicPr>
          <p:cNvPr id="939" name="Google Shape;939;p61"/>
          <p:cNvPicPr preferRelativeResize="0"/>
          <p:nvPr/>
        </p:nvPicPr>
        <p:blipFill>
          <a:blip r:embed="rId3">
            <a:alphaModFix/>
          </a:blip>
          <a:stretch>
            <a:fillRect/>
          </a:stretch>
        </p:blipFill>
        <p:spPr>
          <a:xfrm>
            <a:off x="67475" y="461250"/>
            <a:ext cx="7221549" cy="2363250"/>
          </a:xfrm>
          <a:prstGeom prst="rect">
            <a:avLst/>
          </a:prstGeom>
          <a:noFill/>
          <a:ln>
            <a:noFill/>
          </a:ln>
        </p:spPr>
      </p:pic>
      <p:pic>
        <p:nvPicPr>
          <p:cNvPr id="940" name="Google Shape;940;p61"/>
          <p:cNvPicPr preferRelativeResize="0"/>
          <p:nvPr/>
        </p:nvPicPr>
        <p:blipFill>
          <a:blip r:embed="rId4">
            <a:alphaModFix/>
          </a:blip>
          <a:stretch>
            <a:fillRect/>
          </a:stretch>
        </p:blipFill>
        <p:spPr>
          <a:xfrm>
            <a:off x="152400" y="2976900"/>
            <a:ext cx="4057591" cy="2014200"/>
          </a:xfrm>
          <a:prstGeom prst="rect">
            <a:avLst/>
          </a:prstGeom>
          <a:noFill/>
          <a:ln>
            <a:noFill/>
          </a:ln>
        </p:spPr>
      </p:pic>
      <p:pic>
        <p:nvPicPr>
          <p:cNvPr id="941" name="Google Shape;941;p61"/>
          <p:cNvPicPr preferRelativeResize="0"/>
          <p:nvPr/>
        </p:nvPicPr>
        <p:blipFill>
          <a:blip r:embed="rId5">
            <a:alphaModFix/>
          </a:blip>
          <a:stretch>
            <a:fillRect/>
          </a:stretch>
        </p:blipFill>
        <p:spPr>
          <a:xfrm>
            <a:off x="7543780" y="3598824"/>
            <a:ext cx="1491900" cy="1491900"/>
          </a:xfrm>
          <a:prstGeom prst="rect">
            <a:avLst/>
          </a:prstGeom>
          <a:noFill/>
          <a:ln>
            <a:noFill/>
          </a:ln>
        </p:spPr>
      </p:pic>
      <p:sp>
        <p:nvSpPr>
          <p:cNvPr id="942" name="Google Shape;942;p61"/>
          <p:cNvSpPr txBox="1"/>
          <p:nvPr/>
        </p:nvSpPr>
        <p:spPr>
          <a:xfrm>
            <a:off x="892625" y="2461250"/>
            <a:ext cx="9585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BeeZee"/>
                <a:ea typeface="ABeeZee"/>
                <a:cs typeface="ABeeZee"/>
                <a:sym typeface="ABeeZee"/>
              </a:rPr>
              <a:t>2017</a:t>
            </a:r>
            <a:endParaRPr>
              <a:latin typeface="ABeeZee"/>
              <a:ea typeface="ABeeZee"/>
              <a:cs typeface="ABeeZee"/>
              <a:sym typeface="ABeeZe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26"/>
          <p:cNvGrpSpPr/>
          <p:nvPr/>
        </p:nvGrpSpPr>
        <p:grpSpPr>
          <a:xfrm flipH="1">
            <a:off x="7494560" y="3754513"/>
            <a:ext cx="1649444" cy="1388992"/>
            <a:chOff x="2062875" y="1879850"/>
            <a:chExt cx="1394525" cy="1174325"/>
          </a:xfrm>
        </p:grpSpPr>
        <p:sp>
          <p:nvSpPr>
            <p:cNvPr id="210" name="Google Shape;210;p26"/>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6"/>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6"/>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6"/>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6"/>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6"/>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6"/>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6"/>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6"/>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6"/>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6"/>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6"/>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6"/>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6"/>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6"/>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6"/>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6"/>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6"/>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6"/>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6"/>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6"/>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6"/>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6"/>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6"/>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6"/>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6" name="Google Shape;236;p26"/>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a:t>
            </a:fld>
            <a:endParaRPr/>
          </a:p>
        </p:txBody>
      </p:sp>
      <p:sp>
        <p:nvSpPr>
          <p:cNvPr id="237" name="Google Shape;237;p26"/>
          <p:cNvSpPr txBox="1">
            <a:spLocks noGrp="1"/>
          </p:cNvSpPr>
          <p:nvPr>
            <p:ph type="title"/>
          </p:nvPr>
        </p:nvSpPr>
        <p:spPr>
          <a:xfrm>
            <a:off x="408700" y="274850"/>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2</a:t>
            </a:r>
            <a:endParaRPr sz="3600" b="1"/>
          </a:p>
        </p:txBody>
      </p:sp>
      <p:sp>
        <p:nvSpPr>
          <p:cNvPr id="238" name="Google Shape;238;p26"/>
          <p:cNvSpPr txBox="1"/>
          <p:nvPr/>
        </p:nvSpPr>
        <p:spPr>
          <a:xfrm>
            <a:off x="565875" y="1019750"/>
            <a:ext cx="6174000" cy="36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404040"/>
                </a:solidFill>
              </a:rPr>
              <a:t>The ratio of adolescents population worldwide is ?</a:t>
            </a:r>
            <a:endParaRPr sz="3200">
              <a:solidFill>
                <a:srgbClr val="404040"/>
              </a:solidFill>
            </a:endParaRPr>
          </a:p>
          <a:p>
            <a:pPr marL="0" lvl="0" indent="0" algn="l" rtl="0">
              <a:spcBef>
                <a:spcPts val="0"/>
              </a:spcBef>
              <a:spcAft>
                <a:spcPts val="0"/>
              </a:spcAft>
              <a:buClr>
                <a:schemeClr val="dk1"/>
              </a:buClr>
              <a:buSzPts val="1100"/>
              <a:buFont typeface="Arial"/>
              <a:buNone/>
            </a:pP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A- 1:6</a:t>
            </a: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B- 2:6</a:t>
            </a:r>
            <a:endParaRPr sz="3200">
              <a:solidFill>
                <a:srgbClr val="404040"/>
              </a:solidFill>
            </a:endParaRPr>
          </a:p>
          <a:p>
            <a:pPr marL="0" lvl="0" indent="0" algn="l" rtl="0">
              <a:spcBef>
                <a:spcPts val="0"/>
              </a:spcBef>
              <a:spcAft>
                <a:spcPts val="0"/>
              </a:spcAft>
              <a:buNone/>
            </a:pPr>
            <a:r>
              <a:rPr lang="en" sz="3200">
                <a:solidFill>
                  <a:srgbClr val="404040"/>
                </a:solidFill>
              </a:rPr>
              <a:t>C- 3:6</a:t>
            </a: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D- 4:6</a:t>
            </a:r>
            <a:endParaRPr sz="3200">
              <a:solidFill>
                <a:srgbClr val="404040"/>
              </a:solidFill>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6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40</a:t>
            </a:fld>
            <a:endParaRPr/>
          </a:p>
        </p:txBody>
      </p:sp>
      <p:sp>
        <p:nvSpPr>
          <p:cNvPr id="948" name="Google Shape;948;p62"/>
          <p:cNvSpPr txBox="1">
            <a:spLocks noGrp="1"/>
          </p:cNvSpPr>
          <p:nvPr>
            <p:ph type="title"/>
          </p:nvPr>
        </p:nvSpPr>
        <p:spPr>
          <a:xfrm>
            <a:off x="146850" y="173525"/>
            <a:ext cx="5969100" cy="744900"/>
          </a:xfrm>
          <a:prstGeom prst="rect">
            <a:avLst/>
          </a:prstGeom>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a:t>VITAMIN D DEFICIENCY</a:t>
            </a:r>
            <a:endParaRPr/>
          </a:p>
        </p:txBody>
      </p:sp>
      <p:pic>
        <p:nvPicPr>
          <p:cNvPr id="949" name="Google Shape;949;p62"/>
          <p:cNvPicPr preferRelativeResize="0"/>
          <p:nvPr/>
        </p:nvPicPr>
        <p:blipFill>
          <a:blip r:embed="rId3">
            <a:alphaModFix/>
          </a:blip>
          <a:stretch>
            <a:fillRect/>
          </a:stretch>
        </p:blipFill>
        <p:spPr>
          <a:xfrm>
            <a:off x="632075" y="1401350"/>
            <a:ext cx="2971275" cy="2971275"/>
          </a:xfrm>
          <a:prstGeom prst="rect">
            <a:avLst/>
          </a:prstGeom>
          <a:noFill/>
          <a:ln>
            <a:noFill/>
          </a:ln>
        </p:spPr>
      </p:pic>
      <p:pic>
        <p:nvPicPr>
          <p:cNvPr id="950" name="Google Shape;950;p62"/>
          <p:cNvPicPr preferRelativeResize="0"/>
          <p:nvPr/>
        </p:nvPicPr>
        <p:blipFill rotWithShape="1">
          <a:blip r:embed="rId4">
            <a:alphaModFix/>
          </a:blip>
          <a:srcRect t="74551" b="14942"/>
          <a:stretch/>
        </p:blipFill>
        <p:spPr>
          <a:xfrm>
            <a:off x="245050" y="4372625"/>
            <a:ext cx="3881875" cy="655075"/>
          </a:xfrm>
          <a:prstGeom prst="rect">
            <a:avLst/>
          </a:prstGeom>
          <a:noFill/>
          <a:ln>
            <a:noFill/>
          </a:ln>
        </p:spPr>
      </p:pic>
      <p:pic>
        <p:nvPicPr>
          <p:cNvPr id="951" name="Google Shape;951;p62"/>
          <p:cNvPicPr preferRelativeResize="0"/>
          <p:nvPr/>
        </p:nvPicPr>
        <p:blipFill rotWithShape="1">
          <a:blip r:embed="rId5">
            <a:alphaModFix/>
          </a:blip>
          <a:srcRect l="20742" t="19239" r="38061" b="61670"/>
          <a:stretch/>
        </p:blipFill>
        <p:spPr>
          <a:xfrm>
            <a:off x="386150" y="769750"/>
            <a:ext cx="4100249" cy="744899"/>
          </a:xfrm>
          <a:prstGeom prst="rect">
            <a:avLst/>
          </a:prstGeom>
          <a:noFill/>
          <a:ln>
            <a:noFill/>
          </a:ln>
        </p:spPr>
      </p:pic>
      <p:pic>
        <p:nvPicPr>
          <p:cNvPr id="952" name="Google Shape;952;p62"/>
          <p:cNvPicPr preferRelativeResize="0"/>
          <p:nvPr/>
        </p:nvPicPr>
        <p:blipFill>
          <a:blip r:embed="rId6">
            <a:alphaModFix/>
          </a:blip>
          <a:stretch>
            <a:fillRect/>
          </a:stretch>
        </p:blipFill>
        <p:spPr>
          <a:xfrm>
            <a:off x="1244740" y="2067075"/>
            <a:ext cx="1785935" cy="1774562"/>
          </a:xfrm>
          <a:prstGeom prst="rect">
            <a:avLst/>
          </a:prstGeom>
          <a:noFill/>
          <a:ln>
            <a:noFill/>
          </a:ln>
        </p:spPr>
      </p:pic>
      <p:pic>
        <p:nvPicPr>
          <p:cNvPr id="953" name="Google Shape;953;p62"/>
          <p:cNvPicPr preferRelativeResize="0"/>
          <p:nvPr/>
        </p:nvPicPr>
        <p:blipFill>
          <a:blip r:embed="rId7">
            <a:alphaModFix/>
          </a:blip>
          <a:stretch>
            <a:fillRect/>
          </a:stretch>
        </p:blipFill>
        <p:spPr>
          <a:xfrm>
            <a:off x="6378804" y="3123975"/>
            <a:ext cx="2726674" cy="20195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63"/>
          <p:cNvSpPr txBox="1"/>
          <p:nvPr/>
        </p:nvSpPr>
        <p:spPr>
          <a:xfrm>
            <a:off x="0" y="0"/>
            <a:ext cx="34920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CC0000"/>
                </a:solidFill>
                <a:latin typeface="ABeeZee"/>
                <a:ea typeface="ABeeZee"/>
                <a:cs typeface="ABeeZee"/>
                <a:sym typeface="ABeeZee"/>
              </a:rPr>
              <a:t>3-Chronic condition: CVD</a:t>
            </a:r>
            <a:endParaRPr sz="1800">
              <a:solidFill>
                <a:srgbClr val="CC0000"/>
              </a:solidFill>
              <a:latin typeface="ABeeZee"/>
              <a:ea typeface="ABeeZee"/>
              <a:cs typeface="ABeeZee"/>
              <a:sym typeface="ABeeZee"/>
            </a:endParaRPr>
          </a:p>
        </p:txBody>
      </p:sp>
      <p:pic>
        <p:nvPicPr>
          <p:cNvPr id="959" name="Google Shape;959;p63"/>
          <p:cNvPicPr preferRelativeResize="0"/>
          <p:nvPr/>
        </p:nvPicPr>
        <p:blipFill>
          <a:blip r:embed="rId3">
            <a:alphaModFix/>
          </a:blip>
          <a:stretch>
            <a:fillRect/>
          </a:stretch>
        </p:blipFill>
        <p:spPr>
          <a:xfrm>
            <a:off x="67475" y="461250"/>
            <a:ext cx="7354602" cy="973400"/>
          </a:xfrm>
          <a:prstGeom prst="rect">
            <a:avLst/>
          </a:prstGeom>
          <a:noFill/>
          <a:ln>
            <a:noFill/>
          </a:ln>
        </p:spPr>
      </p:pic>
      <p:pic>
        <p:nvPicPr>
          <p:cNvPr id="960" name="Google Shape;960;p63"/>
          <p:cNvPicPr preferRelativeResize="0"/>
          <p:nvPr/>
        </p:nvPicPr>
        <p:blipFill>
          <a:blip r:embed="rId4">
            <a:alphaModFix/>
          </a:blip>
          <a:stretch>
            <a:fillRect/>
          </a:stretch>
        </p:blipFill>
        <p:spPr>
          <a:xfrm>
            <a:off x="152400" y="1587050"/>
            <a:ext cx="6396250" cy="2660950"/>
          </a:xfrm>
          <a:prstGeom prst="rect">
            <a:avLst/>
          </a:prstGeom>
          <a:noFill/>
          <a:ln>
            <a:noFill/>
          </a:ln>
        </p:spPr>
      </p:pic>
      <p:pic>
        <p:nvPicPr>
          <p:cNvPr id="961" name="Google Shape;961;p63"/>
          <p:cNvPicPr preferRelativeResize="0"/>
          <p:nvPr/>
        </p:nvPicPr>
        <p:blipFill>
          <a:blip r:embed="rId5">
            <a:alphaModFix/>
          </a:blip>
          <a:stretch>
            <a:fillRect/>
          </a:stretch>
        </p:blipFill>
        <p:spPr>
          <a:xfrm>
            <a:off x="7453150" y="3292773"/>
            <a:ext cx="1690851" cy="1777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64"/>
          <p:cNvPicPr preferRelativeResize="0"/>
          <p:nvPr/>
        </p:nvPicPr>
        <p:blipFill>
          <a:blip r:embed="rId3">
            <a:alphaModFix/>
          </a:blip>
          <a:stretch>
            <a:fillRect/>
          </a:stretch>
        </p:blipFill>
        <p:spPr>
          <a:xfrm>
            <a:off x="0" y="2005"/>
            <a:ext cx="9144000" cy="5141495"/>
          </a:xfrm>
          <a:prstGeom prst="rect">
            <a:avLst/>
          </a:prstGeom>
          <a:noFill/>
          <a:ln>
            <a:noFill/>
          </a:ln>
        </p:spPr>
      </p:pic>
      <p:sp>
        <p:nvSpPr>
          <p:cNvPr id="967" name="Google Shape;967;p64"/>
          <p:cNvSpPr txBox="1">
            <a:spLocks noGrp="1"/>
          </p:cNvSpPr>
          <p:nvPr>
            <p:ph type="title"/>
          </p:nvPr>
        </p:nvSpPr>
        <p:spPr>
          <a:xfrm>
            <a:off x="0" y="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B- psychological problems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5"/>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43</a:t>
            </a:fld>
            <a:endParaRPr/>
          </a:p>
        </p:txBody>
      </p:sp>
      <p:pic>
        <p:nvPicPr>
          <p:cNvPr id="973" name="Google Shape;973;p65"/>
          <p:cNvPicPr preferRelativeResize="0"/>
          <p:nvPr/>
        </p:nvPicPr>
        <p:blipFill>
          <a:blip r:embed="rId3">
            <a:alphaModFix/>
          </a:blip>
          <a:stretch>
            <a:fillRect/>
          </a:stretch>
        </p:blipFill>
        <p:spPr>
          <a:xfrm>
            <a:off x="7300750" y="3148200"/>
            <a:ext cx="1843249" cy="1995300"/>
          </a:xfrm>
          <a:prstGeom prst="rect">
            <a:avLst/>
          </a:prstGeom>
          <a:noFill/>
          <a:ln>
            <a:noFill/>
          </a:ln>
        </p:spPr>
      </p:pic>
      <p:pic>
        <p:nvPicPr>
          <p:cNvPr id="974" name="Google Shape;974;p65"/>
          <p:cNvPicPr preferRelativeResize="0"/>
          <p:nvPr/>
        </p:nvPicPr>
        <p:blipFill>
          <a:blip r:embed="rId4">
            <a:alphaModFix/>
          </a:blip>
          <a:stretch>
            <a:fillRect/>
          </a:stretch>
        </p:blipFill>
        <p:spPr>
          <a:xfrm>
            <a:off x="164525" y="615875"/>
            <a:ext cx="5316601" cy="3939424"/>
          </a:xfrm>
          <a:prstGeom prst="rect">
            <a:avLst/>
          </a:prstGeom>
          <a:noFill/>
          <a:ln>
            <a:noFill/>
          </a:ln>
        </p:spPr>
      </p:pic>
      <p:sp>
        <p:nvSpPr>
          <p:cNvPr id="975" name="Google Shape;975;p65"/>
          <p:cNvSpPr/>
          <p:nvPr/>
        </p:nvSpPr>
        <p:spPr>
          <a:xfrm>
            <a:off x="164525" y="552300"/>
            <a:ext cx="5110500" cy="1736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6" name="Google Shape;976;p65"/>
          <p:cNvPicPr preferRelativeResize="0"/>
          <p:nvPr/>
        </p:nvPicPr>
        <p:blipFill>
          <a:blip r:embed="rId5">
            <a:alphaModFix/>
          </a:blip>
          <a:stretch>
            <a:fillRect/>
          </a:stretch>
        </p:blipFill>
        <p:spPr>
          <a:xfrm>
            <a:off x="1670725" y="615875"/>
            <a:ext cx="1561975" cy="1561975"/>
          </a:xfrm>
          <a:prstGeom prst="rect">
            <a:avLst/>
          </a:prstGeom>
          <a:noFill/>
          <a:ln>
            <a:noFill/>
          </a:ln>
        </p:spPr>
      </p:pic>
      <p:pic>
        <p:nvPicPr>
          <p:cNvPr id="977" name="Google Shape;977;p65"/>
          <p:cNvPicPr preferRelativeResize="0"/>
          <p:nvPr/>
        </p:nvPicPr>
        <p:blipFill>
          <a:blip r:embed="rId6">
            <a:alphaModFix/>
          </a:blip>
          <a:stretch>
            <a:fillRect/>
          </a:stretch>
        </p:blipFill>
        <p:spPr>
          <a:xfrm>
            <a:off x="452600" y="615875"/>
            <a:ext cx="762111" cy="1561975"/>
          </a:xfrm>
          <a:prstGeom prst="rect">
            <a:avLst/>
          </a:prstGeom>
          <a:noFill/>
          <a:ln>
            <a:noFill/>
          </a:ln>
        </p:spPr>
      </p:pic>
      <p:sp>
        <p:nvSpPr>
          <p:cNvPr id="978" name="Google Shape;978;p65"/>
          <p:cNvSpPr txBox="1"/>
          <p:nvPr/>
        </p:nvSpPr>
        <p:spPr>
          <a:xfrm>
            <a:off x="337775" y="1939150"/>
            <a:ext cx="16554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800"/>
              </a:spcAft>
              <a:buNone/>
            </a:pPr>
            <a:r>
              <a:rPr lang="en" sz="1200">
                <a:solidFill>
                  <a:schemeClr val="dk1"/>
                </a:solidFill>
                <a:latin typeface="Times New Roman"/>
                <a:ea typeface="Times New Roman"/>
                <a:cs typeface="Times New Roman"/>
                <a:sym typeface="Times New Roman"/>
              </a:rPr>
              <a:t>Anxiety (13.5%)</a:t>
            </a:r>
            <a:endParaRPr/>
          </a:p>
        </p:txBody>
      </p:sp>
      <p:sp>
        <p:nvSpPr>
          <p:cNvPr id="979" name="Google Shape;979;p65"/>
          <p:cNvSpPr txBox="1"/>
          <p:nvPr/>
        </p:nvSpPr>
        <p:spPr>
          <a:xfrm>
            <a:off x="1689863" y="1939150"/>
            <a:ext cx="2285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800"/>
              </a:spcAft>
              <a:buNone/>
            </a:pPr>
            <a:r>
              <a:rPr lang="en" sz="1200">
                <a:solidFill>
                  <a:schemeClr val="dk1"/>
                </a:solidFill>
                <a:latin typeface="Times New Roman"/>
                <a:ea typeface="Times New Roman"/>
                <a:cs typeface="Times New Roman"/>
                <a:sym typeface="Times New Roman"/>
              </a:rPr>
              <a:t>somatic disorders (12.2%)</a:t>
            </a:r>
            <a:endParaRPr/>
          </a:p>
        </p:txBody>
      </p:sp>
      <p:pic>
        <p:nvPicPr>
          <p:cNvPr id="980" name="Google Shape;980;p65"/>
          <p:cNvPicPr preferRelativeResize="0"/>
          <p:nvPr/>
        </p:nvPicPr>
        <p:blipFill>
          <a:blip r:embed="rId7">
            <a:alphaModFix/>
          </a:blip>
          <a:stretch>
            <a:fillRect/>
          </a:stretch>
        </p:blipFill>
        <p:spPr>
          <a:xfrm>
            <a:off x="3620550" y="615875"/>
            <a:ext cx="1351174" cy="1478651"/>
          </a:xfrm>
          <a:prstGeom prst="rect">
            <a:avLst/>
          </a:prstGeom>
          <a:noFill/>
          <a:ln>
            <a:noFill/>
          </a:ln>
        </p:spPr>
      </p:pic>
      <p:sp>
        <p:nvSpPr>
          <p:cNvPr id="981" name="Google Shape;981;p65"/>
          <p:cNvSpPr txBox="1"/>
          <p:nvPr/>
        </p:nvSpPr>
        <p:spPr>
          <a:xfrm>
            <a:off x="3620550" y="1939150"/>
            <a:ext cx="1490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800"/>
              </a:spcAft>
              <a:buNone/>
            </a:pPr>
            <a:r>
              <a:rPr lang="en" sz="1200">
                <a:solidFill>
                  <a:schemeClr val="dk1"/>
                </a:solidFill>
                <a:latin typeface="Times New Roman"/>
                <a:ea typeface="Times New Roman"/>
                <a:cs typeface="Times New Roman"/>
                <a:sym typeface="Times New Roman"/>
              </a:rPr>
              <a:t>obsession (10.8%)</a:t>
            </a:r>
            <a:endParaRPr/>
          </a:p>
        </p:txBody>
      </p:sp>
      <p:pic>
        <p:nvPicPr>
          <p:cNvPr id="982" name="Google Shape;982;p65"/>
          <p:cNvPicPr preferRelativeResize="0"/>
          <p:nvPr/>
        </p:nvPicPr>
        <p:blipFill rotWithShape="1">
          <a:blip r:embed="rId4">
            <a:alphaModFix/>
          </a:blip>
          <a:srcRect t="24081" b="70276"/>
          <a:stretch/>
        </p:blipFill>
        <p:spPr>
          <a:xfrm>
            <a:off x="337775" y="393600"/>
            <a:ext cx="5316601" cy="222275"/>
          </a:xfrm>
          <a:prstGeom prst="rect">
            <a:avLst/>
          </a:prstGeom>
          <a:noFill/>
          <a:ln>
            <a:noFill/>
          </a:ln>
        </p:spPr>
      </p:pic>
      <p:sp>
        <p:nvSpPr>
          <p:cNvPr id="983" name="Google Shape;983;p65"/>
          <p:cNvSpPr txBox="1"/>
          <p:nvPr/>
        </p:nvSpPr>
        <p:spPr>
          <a:xfrm>
            <a:off x="4619500" y="309875"/>
            <a:ext cx="788400" cy="2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BeeZee"/>
                <a:ea typeface="ABeeZee"/>
                <a:cs typeface="ABeeZee"/>
                <a:sym typeface="ABeeZee"/>
              </a:rPr>
              <a:t>2013</a:t>
            </a:r>
            <a:endParaRPr>
              <a:latin typeface="ABeeZee"/>
              <a:ea typeface="ABeeZee"/>
              <a:cs typeface="ABeeZee"/>
              <a:sym typeface="ABeeZe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66"/>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44</a:t>
            </a:fld>
            <a:endParaRPr/>
          </a:p>
        </p:txBody>
      </p:sp>
      <p:pic>
        <p:nvPicPr>
          <p:cNvPr id="989" name="Google Shape;989;p66"/>
          <p:cNvPicPr preferRelativeResize="0"/>
          <p:nvPr/>
        </p:nvPicPr>
        <p:blipFill>
          <a:blip r:embed="rId3">
            <a:alphaModFix/>
          </a:blip>
          <a:stretch>
            <a:fillRect/>
          </a:stretch>
        </p:blipFill>
        <p:spPr>
          <a:xfrm>
            <a:off x="7300750" y="3148200"/>
            <a:ext cx="1843249" cy="1995300"/>
          </a:xfrm>
          <a:prstGeom prst="rect">
            <a:avLst/>
          </a:prstGeom>
          <a:noFill/>
          <a:ln>
            <a:noFill/>
          </a:ln>
        </p:spPr>
      </p:pic>
      <p:pic>
        <p:nvPicPr>
          <p:cNvPr id="990" name="Google Shape;990;p66"/>
          <p:cNvPicPr preferRelativeResize="0"/>
          <p:nvPr/>
        </p:nvPicPr>
        <p:blipFill rotWithShape="1">
          <a:blip r:embed="rId4">
            <a:alphaModFix/>
          </a:blip>
          <a:srcRect l="20742" t="19238" r="38061" b="12682"/>
          <a:stretch/>
        </p:blipFill>
        <p:spPr>
          <a:xfrm>
            <a:off x="228450" y="466500"/>
            <a:ext cx="5592326" cy="4109652"/>
          </a:xfrm>
          <a:prstGeom prst="rect">
            <a:avLst/>
          </a:prstGeom>
          <a:noFill/>
          <a:ln>
            <a:noFill/>
          </a:ln>
        </p:spPr>
      </p:pic>
      <p:pic>
        <p:nvPicPr>
          <p:cNvPr id="991" name="Google Shape;991;p66"/>
          <p:cNvPicPr preferRelativeResize="0"/>
          <p:nvPr/>
        </p:nvPicPr>
        <p:blipFill rotWithShape="1">
          <a:blip r:embed="rId4">
            <a:alphaModFix/>
          </a:blip>
          <a:srcRect l="20742" t="82503" r="49549" b="14777"/>
          <a:stretch/>
        </p:blipFill>
        <p:spPr>
          <a:xfrm>
            <a:off x="228450" y="3305100"/>
            <a:ext cx="5451797" cy="6429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67"/>
          <p:cNvPicPr preferRelativeResize="0"/>
          <p:nvPr/>
        </p:nvPicPr>
        <p:blipFill>
          <a:blip r:embed="rId3">
            <a:alphaModFix/>
          </a:blip>
          <a:stretch>
            <a:fillRect/>
          </a:stretch>
        </p:blipFill>
        <p:spPr>
          <a:xfrm>
            <a:off x="152400" y="152400"/>
            <a:ext cx="5379240" cy="4838701"/>
          </a:xfrm>
          <a:prstGeom prst="rect">
            <a:avLst/>
          </a:prstGeom>
          <a:noFill/>
          <a:ln>
            <a:noFill/>
          </a:ln>
        </p:spPr>
      </p:pic>
      <p:pic>
        <p:nvPicPr>
          <p:cNvPr id="997" name="Google Shape;997;p67"/>
          <p:cNvPicPr preferRelativeResize="0"/>
          <p:nvPr/>
        </p:nvPicPr>
        <p:blipFill>
          <a:blip r:embed="rId4">
            <a:alphaModFix/>
          </a:blip>
          <a:stretch>
            <a:fillRect/>
          </a:stretch>
        </p:blipFill>
        <p:spPr>
          <a:xfrm>
            <a:off x="8053274" y="152400"/>
            <a:ext cx="1014500" cy="2158000"/>
          </a:xfrm>
          <a:prstGeom prst="rect">
            <a:avLst/>
          </a:prstGeom>
          <a:noFill/>
          <a:ln>
            <a:noFill/>
          </a:ln>
        </p:spPr>
      </p:pic>
      <p:pic>
        <p:nvPicPr>
          <p:cNvPr id="998" name="Google Shape;998;p67"/>
          <p:cNvPicPr preferRelativeResize="0"/>
          <p:nvPr/>
        </p:nvPicPr>
        <p:blipFill>
          <a:blip r:embed="rId5">
            <a:alphaModFix/>
          </a:blip>
          <a:stretch>
            <a:fillRect/>
          </a:stretch>
        </p:blipFill>
        <p:spPr>
          <a:xfrm>
            <a:off x="7213244" y="3972600"/>
            <a:ext cx="1930750" cy="1115545"/>
          </a:xfrm>
          <a:prstGeom prst="rect">
            <a:avLst/>
          </a:prstGeom>
          <a:noFill/>
          <a:ln>
            <a:noFill/>
          </a:ln>
        </p:spPr>
      </p:pic>
      <p:pic>
        <p:nvPicPr>
          <p:cNvPr id="999" name="Google Shape;999;p67"/>
          <p:cNvPicPr preferRelativeResize="0"/>
          <p:nvPr/>
        </p:nvPicPr>
        <p:blipFill>
          <a:blip r:embed="rId6">
            <a:alphaModFix/>
          </a:blip>
          <a:stretch>
            <a:fillRect/>
          </a:stretch>
        </p:blipFill>
        <p:spPr>
          <a:xfrm>
            <a:off x="8160519" y="2810751"/>
            <a:ext cx="800000" cy="800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68"/>
          <p:cNvSpPr txBox="1">
            <a:spLocks noGrp="1"/>
          </p:cNvSpPr>
          <p:nvPr>
            <p:ph type="title"/>
          </p:nvPr>
        </p:nvSpPr>
        <p:spPr>
          <a:xfrm>
            <a:off x="0" y="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C- social problems </a:t>
            </a:r>
            <a:endParaRPr/>
          </a:p>
        </p:txBody>
      </p:sp>
      <p:pic>
        <p:nvPicPr>
          <p:cNvPr id="1005" name="Google Shape;1005;p68"/>
          <p:cNvPicPr preferRelativeResize="0"/>
          <p:nvPr/>
        </p:nvPicPr>
        <p:blipFill rotWithShape="1">
          <a:blip r:embed="rId3">
            <a:alphaModFix/>
          </a:blip>
          <a:srcRect l="18596" r="16176"/>
          <a:stretch/>
        </p:blipFill>
        <p:spPr>
          <a:xfrm>
            <a:off x="306450" y="802550"/>
            <a:ext cx="2700550" cy="4140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6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47</a:t>
            </a:fld>
            <a:endParaRPr/>
          </a:p>
        </p:txBody>
      </p:sp>
      <p:pic>
        <p:nvPicPr>
          <p:cNvPr id="1011" name="Google Shape;1011;p69"/>
          <p:cNvPicPr preferRelativeResize="0"/>
          <p:nvPr/>
        </p:nvPicPr>
        <p:blipFill>
          <a:blip r:embed="rId3">
            <a:alphaModFix/>
          </a:blip>
          <a:stretch>
            <a:fillRect/>
          </a:stretch>
        </p:blipFill>
        <p:spPr>
          <a:xfrm>
            <a:off x="7334250" y="2638425"/>
            <a:ext cx="1809750" cy="2505075"/>
          </a:xfrm>
          <a:prstGeom prst="rect">
            <a:avLst/>
          </a:prstGeom>
          <a:noFill/>
          <a:ln>
            <a:noFill/>
          </a:ln>
        </p:spPr>
      </p:pic>
      <p:pic>
        <p:nvPicPr>
          <p:cNvPr id="1012" name="Google Shape;1012;p69"/>
          <p:cNvPicPr preferRelativeResize="0"/>
          <p:nvPr/>
        </p:nvPicPr>
        <p:blipFill rotWithShape="1">
          <a:blip r:embed="rId4">
            <a:alphaModFix/>
          </a:blip>
          <a:srcRect l="20511" t="20155" r="38069" b="12860"/>
          <a:stretch/>
        </p:blipFill>
        <p:spPr>
          <a:xfrm>
            <a:off x="146850" y="1012375"/>
            <a:ext cx="3978922" cy="4021425"/>
          </a:xfrm>
          <a:prstGeom prst="rect">
            <a:avLst/>
          </a:prstGeom>
          <a:noFill/>
          <a:ln>
            <a:noFill/>
          </a:ln>
        </p:spPr>
      </p:pic>
      <p:pic>
        <p:nvPicPr>
          <p:cNvPr id="1013" name="Google Shape;1013;p69"/>
          <p:cNvPicPr preferRelativeResize="0"/>
          <p:nvPr/>
        </p:nvPicPr>
        <p:blipFill rotWithShape="1">
          <a:blip r:embed="rId5">
            <a:alphaModFix/>
          </a:blip>
          <a:srcRect l="55167" t="78663" r="12595" b="16137"/>
          <a:stretch/>
        </p:blipFill>
        <p:spPr>
          <a:xfrm>
            <a:off x="662400" y="3185375"/>
            <a:ext cx="2947827" cy="265326"/>
          </a:xfrm>
          <a:prstGeom prst="rect">
            <a:avLst/>
          </a:prstGeom>
          <a:noFill/>
          <a:ln>
            <a:noFill/>
          </a:ln>
        </p:spPr>
      </p:pic>
      <p:sp>
        <p:nvSpPr>
          <p:cNvPr id="1014" name="Google Shape;1014;p69"/>
          <p:cNvSpPr txBox="1">
            <a:spLocks noGrp="1"/>
          </p:cNvSpPr>
          <p:nvPr>
            <p:ph type="title"/>
          </p:nvPr>
        </p:nvSpPr>
        <p:spPr>
          <a:xfrm>
            <a:off x="146850" y="17352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1-Obesity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7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48</a:t>
            </a:fld>
            <a:endParaRPr/>
          </a:p>
        </p:txBody>
      </p:sp>
      <p:pic>
        <p:nvPicPr>
          <p:cNvPr id="1020" name="Google Shape;1020;p70"/>
          <p:cNvPicPr preferRelativeResize="0"/>
          <p:nvPr/>
        </p:nvPicPr>
        <p:blipFill>
          <a:blip r:embed="rId3">
            <a:alphaModFix/>
          </a:blip>
          <a:stretch>
            <a:fillRect/>
          </a:stretch>
        </p:blipFill>
        <p:spPr>
          <a:xfrm>
            <a:off x="7891975" y="2273975"/>
            <a:ext cx="1080075" cy="2869525"/>
          </a:xfrm>
          <a:prstGeom prst="rect">
            <a:avLst/>
          </a:prstGeom>
          <a:noFill/>
          <a:ln>
            <a:noFill/>
          </a:ln>
        </p:spPr>
      </p:pic>
      <p:sp>
        <p:nvSpPr>
          <p:cNvPr id="1021" name="Google Shape;1021;p70"/>
          <p:cNvSpPr txBox="1">
            <a:spLocks noGrp="1"/>
          </p:cNvSpPr>
          <p:nvPr>
            <p:ph type="title"/>
          </p:nvPr>
        </p:nvSpPr>
        <p:spPr>
          <a:xfrm>
            <a:off x="146850" y="17352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2-SMOKING</a:t>
            </a:r>
            <a:endParaRPr/>
          </a:p>
        </p:txBody>
      </p:sp>
      <p:pic>
        <p:nvPicPr>
          <p:cNvPr id="1022" name="Google Shape;1022;p70"/>
          <p:cNvPicPr preferRelativeResize="0"/>
          <p:nvPr/>
        </p:nvPicPr>
        <p:blipFill>
          <a:blip r:embed="rId4">
            <a:alphaModFix/>
          </a:blip>
          <a:stretch>
            <a:fillRect/>
          </a:stretch>
        </p:blipFill>
        <p:spPr>
          <a:xfrm>
            <a:off x="146850" y="973775"/>
            <a:ext cx="5068430" cy="3920276"/>
          </a:xfrm>
          <a:prstGeom prst="rect">
            <a:avLst/>
          </a:prstGeom>
          <a:noFill/>
          <a:ln>
            <a:noFill/>
          </a:ln>
        </p:spPr>
      </p:pic>
      <p:pic>
        <p:nvPicPr>
          <p:cNvPr id="1023" name="Google Shape;1023;p70"/>
          <p:cNvPicPr preferRelativeResize="0"/>
          <p:nvPr/>
        </p:nvPicPr>
        <p:blipFill>
          <a:blip r:embed="rId5">
            <a:alphaModFix/>
          </a:blip>
          <a:stretch>
            <a:fillRect/>
          </a:stretch>
        </p:blipFill>
        <p:spPr>
          <a:xfrm>
            <a:off x="5015875" y="4067150"/>
            <a:ext cx="695724" cy="8877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7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49</a:t>
            </a:fld>
            <a:endParaRPr/>
          </a:p>
        </p:txBody>
      </p:sp>
      <p:sp>
        <p:nvSpPr>
          <p:cNvPr id="1029" name="Google Shape;1029;p71"/>
          <p:cNvSpPr txBox="1">
            <a:spLocks noGrp="1"/>
          </p:cNvSpPr>
          <p:nvPr>
            <p:ph type="title"/>
          </p:nvPr>
        </p:nvSpPr>
        <p:spPr>
          <a:xfrm>
            <a:off x="217950" y="0"/>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Tobacoo</a:t>
            </a:r>
            <a:endParaRPr/>
          </a:p>
        </p:txBody>
      </p:sp>
      <p:pic>
        <p:nvPicPr>
          <p:cNvPr id="1030" name="Google Shape;1030;p71"/>
          <p:cNvPicPr preferRelativeResize="0"/>
          <p:nvPr/>
        </p:nvPicPr>
        <p:blipFill>
          <a:blip r:embed="rId3">
            <a:alphaModFix/>
          </a:blip>
          <a:stretch>
            <a:fillRect/>
          </a:stretch>
        </p:blipFill>
        <p:spPr>
          <a:xfrm>
            <a:off x="152400" y="744900"/>
            <a:ext cx="5626525" cy="4246200"/>
          </a:xfrm>
          <a:prstGeom prst="rect">
            <a:avLst/>
          </a:prstGeom>
          <a:noFill/>
          <a:ln>
            <a:noFill/>
          </a:ln>
        </p:spPr>
      </p:pic>
      <p:sp>
        <p:nvSpPr>
          <p:cNvPr id="1031" name="Google Shape;1031;p71"/>
          <p:cNvSpPr/>
          <p:nvPr/>
        </p:nvSpPr>
        <p:spPr>
          <a:xfrm>
            <a:off x="228600" y="3608375"/>
            <a:ext cx="4941000" cy="169800"/>
          </a:xfrm>
          <a:prstGeom prst="rect">
            <a:avLst/>
          </a:prstGeom>
          <a:solidFill>
            <a:srgbClr val="6CAEE3">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subTitle" idx="1"/>
          </p:nvPr>
        </p:nvSpPr>
        <p:spPr>
          <a:xfrm>
            <a:off x="422300" y="1148625"/>
            <a:ext cx="6097800" cy="285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800">
                <a:solidFill>
                  <a:srgbClr val="404040"/>
                </a:solidFill>
                <a:latin typeface="Arial"/>
                <a:ea typeface="Arial"/>
                <a:cs typeface="Arial"/>
                <a:sym typeface="Arial"/>
              </a:rPr>
              <a:t>The prevalence of bullying among adolescents in US is ?</a:t>
            </a:r>
            <a:endParaRPr sz="2800">
              <a:solidFill>
                <a:srgbClr val="404040"/>
              </a:solidFill>
              <a:latin typeface="Arial"/>
              <a:ea typeface="Arial"/>
              <a:cs typeface="Arial"/>
              <a:sym typeface="Arial"/>
            </a:endParaRPr>
          </a:p>
          <a:p>
            <a:pPr marL="0" lvl="0" indent="0" algn="l" rtl="0">
              <a:lnSpc>
                <a:spcPct val="100000"/>
              </a:lnSpc>
              <a:spcBef>
                <a:spcPts val="0"/>
              </a:spcBef>
              <a:spcAft>
                <a:spcPts val="0"/>
              </a:spcAft>
              <a:buSzPts val="1100"/>
              <a:buNone/>
            </a:pP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A- 10%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B- 20%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C- 30%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D- 40%</a:t>
            </a:r>
            <a:endParaRPr sz="2400">
              <a:solidFill>
                <a:srgbClr val="404040"/>
              </a:solidFill>
              <a:latin typeface="Arial"/>
              <a:ea typeface="Arial"/>
              <a:cs typeface="Arial"/>
              <a:sym typeface="Arial"/>
            </a:endParaRPr>
          </a:p>
          <a:p>
            <a:pPr marL="0" lvl="0" indent="0" algn="l" rtl="0">
              <a:lnSpc>
                <a:spcPct val="100000"/>
              </a:lnSpc>
              <a:spcBef>
                <a:spcPts val="0"/>
              </a:spcBef>
              <a:spcAft>
                <a:spcPts val="0"/>
              </a:spcAft>
              <a:buSzPts val="1800"/>
              <a:buNone/>
            </a:pPr>
            <a:endParaRPr/>
          </a:p>
        </p:txBody>
      </p:sp>
      <p:grpSp>
        <p:nvGrpSpPr>
          <p:cNvPr id="244" name="Google Shape;244;p27"/>
          <p:cNvGrpSpPr/>
          <p:nvPr/>
        </p:nvGrpSpPr>
        <p:grpSpPr>
          <a:xfrm flipH="1">
            <a:off x="6319933" y="2921771"/>
            <a:ext cx="2442905" cy="2221680"/>
            <a:chOff x="4163225" y="296325"/>
            <a:chExt cx="1399625" cy="1272950"/>
          </a:xfrm>
        </p:grpSpPr>
        <p:sp>
          <p:nvSpPr>
            <p:cNvPr id="245" name="Google Shape;245;p27"/>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7"/>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7"/>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7"/>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7"/>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7"/>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7"/>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7"/>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7"/>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7"/>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7"/>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7"/>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7"/>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7"/>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7"/>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7"/>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7"/>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7"/>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7"/>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7"/>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7"/>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7"/>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7"/>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7"/>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7"/>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7"/>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1" name="Google Shape;271;p27"/>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5</a:t>
            </a:fld>
            <a:endParaRPr/>
          </a:p>
        </p:txBody>
      </p:sp>
      <p:sp>
        <p:nvSpPr>
          <p:cNvPr id="272" name="Google Shape;272;p27"/>
          <p:cNvSpPr txBox="1">
            <a:spLocks noGrp="1"/>
          </p:cNvSpPr>
          <p:nvPr>
            <p:ph type="ctrTitle"/>
          </p:nvPr>
        </p:nvSpPr>
        <p:spPr>
          <a:xfrm>
            <a:off x="381750" y="165400"/>
            <a:ext cx="4905600" cy="78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3</a:t>
            </a:r>
            <a:endParaRPr sz="36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72"/>
          <p:cNvSpPr txBox="1">
            <a:spLocks noGrp="1"/>
          </p:cNvSpPr>
          <p:nvPr>
            <p:ph type="ctrTitle" idx="4294967295"/>
          </p:nvPr>
        </p:nvSpPr>
        <p:spPr>
          <a:xfrm>
            <a:off x="197100" y="295575"/>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6000" b="1">
                <a:solidFill>
                  <a:srgbClr val="990000"/>
                </a:solidFill>
              </a:rPr>
              <a:t>RESOURCES</a:t>
            </a:r>
            <a:endParaRPr sz="6000" b="1">
              <a:solidFill>
                <a:srgbClr val="990000"/>
              </a:solidFill>
            </a:endParaRPr>
          </a:p>
        </p:txBody>
      </p:sp>
      <p:grpSp>
        <p:nvGrpSpPr>
          <p:cNvPr id="1037" name="Google Shape;1037;p72"/>
          <p:cNvGrpSpPr/>
          <p:nvPr/>
        </p:nvGrpSpPr>
        <p:grpSpPr>
          <a:xfrm flipH="1">
            <a:off x="7494560" y="3753778"/>
            <a:ext cx="1649444" cy="1389731"/>
            <a:chOff x="2062875" y="394325"/>
            <a:chExt cx="1394525" cy="1174950"/>
          </a:xfrm>
        </p:grpSpPr>
        <p:sp>
          <p:nvSpPr>
            <p:cNvPr id="1038" name="Google Shape;1038;p72"/>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72"/>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72"/>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72"/>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72"/>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72"/>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72"/>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72"/>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72"/>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72"/>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72"/>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72"/>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72"/>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72"/>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72"/>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72"/>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72"/>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72"/>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72"/>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72"/>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72"/>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72"/>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72"/>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72"/>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72"/>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72"/>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72"/>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5" name="Google Shape;1065;p7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50</a:t>
            </a:fld>
            <a:endParaRPr/>
          </a:p>
        </p:txBody>
      </p:sp>
      <p:sp>
        <p:nvSpPr>
          <p:cNvPr id="1066" name="Google Shape;1066;p72"/>
          <p:cNvSpPr txBox="1"/>
          <p:nvPr/>
        </p:nvSpPr>
        <p:spPr>
          <a:xfrm>
            <a:off x="133050" y="1649575"/>
            <a:ext cx="8877900" cy="30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1- Fadia S. AlBuhairan, Hani Tamim, Mohammad Al Dubayee, Shahla AlDhukair, Sulieman Al Shehri, Waleed Tamimi, ,Charbel El Bcheraoui, Mohi Eldin Magzoub, Nanne de Vries, and Ibrahim Al Alwan. (2015). Time for an Adolescent Health Surveillance System in Saudi Arabia. Journal of Adolescent Health 57- 263e269</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2- Naeem, Z. 2013, "Medical and Behavioral Problems among Saudi Adolescents", International journal of health sciences, vol. 7, no. 2, pp. V-VI.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3-</a:t>
            </a:r>
            <a:r>
              <a:rPr lang="en" sz="1200">
                <a:solidFill>
                  <a:srgbClr val="333333"/>
                </a:solidFill>
              </a:rPr>
              <a:t>Alhabdan, S., Zamakhshary, M., AlNaimi, M., Mandora, H., Alhamdan, M., Al-Bedah, K., Al-Enazi, S. &amp; Al-Habib, A. 2013, "Epidemiology of traumatic head injury in children and adolescents in a major trauma center in Saudi Arabia: implications for injury prevention", </a:t>
            </a:r>
            <a:r>
              <a:rPr lang="en" sz="1200" i="1">
                <a:solidFill>
                  <a:srgbClr val="333333"/>
                </a:solidFill>
              </a:rPr>
              <a:t>Annals of Saudi medicine, </a:t>
            </a:r>
            <a:r>
              <a:rPr lang="en" sz="1200">
                <a:solidFill>
                  <a:srgbClr val="333333"/>
                </a:solidFill>
              </a:rPr>
              <a:t>vol. 33, no. 1, pp. 52-56.</a:t>
            </a:r>
            <a:endParaRPr sz="1200">
              <a:solidFill>
                <a:srgbClr val="333333"/>
              </a:solidFill>
            </a:endParaRPr>
          </a:p>
          <a:p>
            <a:pPr marL="0" marR="139700" lvl="0" indent="0" algn="l" rtl="0">
              <a:lnSpc>
                <a:spcPct val="115000"/>
              </a:lnSpc>
              <a:spcBef>
                <a:spcPts val="0"/>
              </a:spcBef>
              <a:spcAft>
                <a:spcPts val="0"/>
              </a:spcAft>
              <a:buNone/>
            </a:pPr>
            <a:endParaRPr sz="1200"/>
          </a:p>
          <a:p>
            <a:pPr marL="0" marR="139700" lvl="0" indent="0" algn="l" rtl="0">
              <a:lnSpc>
                <a:spcPct val="115000"/>
              </a:lnSpc>
              <a:spcBef>
                <a:spcPts val="0"/>
              </a:spcBef>
              <a:spcAft>
                <a:spcPts val="0"/>
              </a:spcAft>
              <a:buNone/>
            </a:pPr>
            <a:r>
              <a:rPr lang="en" sz="1200"/>
              <a:t>4-</a:t>
            </a:r>
            <a:r>
              <a:rPr lang="en" sz="1200">
                <a:solidFill>
                  <a:srgbClr val="333333"/>
                </a:solidFill>
              </a:rPr>
              <a:t>Gad, A., AL-Eid, R., Al-Ansary, S., bin Saeed, A. &amp; Kabbash, A. 2011, "Pattern of injuries among children and adolescents in Riyadh, Saudi Arabia: a household survey", </a:t>
            </a:r>
            <a:r>
              <a:rPr lang="en" sz="1200" i="1">
                <a:solidFill>
                  <a:srgbClr val="333333"/>
                </a:solidFill>
              </a:rPr>
              <a:t>Journal of tropical pediatrics, </a:t>
            </a:r>
            <a:r>
              <a:rPr lang="en" sz="1200">
                <a:solidFill>
                  <a:srgbClr val="333333"/>
                </a:solidFill>
              </a:rPr>
              <a:t>vol. 57, no. 3, pp. 179-184.</a:t>
            </a:r>
            <a:endParaRPr sz="1200">
              <a:solidFill>
                <a:srgbClr val="333333"/>
              </a:solidFill>
            </a:endParaRPr>
          </a:p>
          <a:p>
            <a:pPr marL="0" marR="139700" lvl="0" indent="0" algn="l" rtl="0">
              <a:lnSpc>
                <a:spcPct val="115000"/>
              </a:lnSpc>
              <a:spcBef>
                <a:spcPts val="0"/>
              </a:spcBef>
              <a:spcAft>
                <a:spcPts val="0"/>
              </a:spcAft>
              <a:buNone/>
            </a:pPr>
            <a:endParaRPr sz="1200">
              <a:solidFill>
                <a:srgbClr val="333333"/>
              </a:solidFill>
            </a:endParaRPr>
          </a:p>
          <a:p>
            <a:pPr marL="0" marR="139700" lvl="0" indent="0" algn="l" rtl="0">
              <a:lnSpc>
                <a:spcPct val="115000"/>
              </a:lnSpc>
              <a:spcBef>
                <a:spcPts val="0"/>
              </a:spcBef>
              <a:spcAft>
                <a:spcPts val="0"/>
              </a:spcAft>
              <a:buNone/>
            </a:pPr>
            <a:r>
              <a:rPr lang="en" sz="1200">
                <a:solidFill>
                  <a:srgbClr val="333333"/>
                </a:solidFill>
              </a:rPr>
              <a:t>5-</a:t>
            </a:r>
            <a:r>
              <a:rPr lang="en" sz="1200">
                <a:solidFill>
                  <a:schemeClr val="dk1"/>
                </a:solidFill>
              </a:rPr>
              <a:t>Global Health Observatory data repository-WHO </a:t>
            </a:r>
            <a:endParaRPr sz="1200">
              <a:solidFill>
                <a:schemeClr val="dk1"/>
              </a:solidFill>
            </a:endParaRPr>
          </a:p>
          <a:p>
            <a:pPr marL="0" lvl="0" indent="0" algn="l" rtl="0">
              <a:spcBef>
                <a:spcPts val="0"/>
              </a:spcBef>
              <a:spcAft>
                <a:spcPts val="0"/>
              </a:spcAft>
              <a:buNone/>
            </a:pPr>
            <a:r>
              <a:rPr lang="en" sz="1200">
                <a:solidFill>
                  <a:schemeClr val="dk1"/>
                </a:solidFill>
              </a:rPr>
              <a:t>http://apps.who.int/gho/data/node.main.MHSUICIDEASDR?lang=en</a:t>
            </a:r>
            <a:endParaRPr sz="1200">
              <a:solidFill>
                <a:schemeClr val="dk1"/>
              </a:solidFill>
            </a:endParaRPr>
          </a:p>
          <a:p>
            <a:pPr marL="0" marR="139700" lvl="0" indent="0" algn="l" rtl="0">
              <a:lnSpc>
                <a:spcPct val="115000"/>
              </a:lnSpc>
              <a:spcBef>
                <a:spcPts val="0"/>
              </a:spcBef>
              <a:spcAft>
                <a:spcPts val="0"/>
              </a:spcAft>
              <a:buNone/>
            </a:pPr>
            <a:endParaRPr sz="1200">
              <a:solidFill>
                <a:srgbClr val="333333"/>
              </a:solidFill>
            </a:endParaRPr>
          </a:p>
          <a:p>
            <a:pPr marL="139700" marR="139700" lvl="0" indent="0" algn="l" rtl="0">
              <a:lnSpc>
                <a:spcPct val="115000"/>
              </a:lnSpc>
              <a:spcBef>
                <a:spcPts val="0"/>
              </a:spcBef>
              <a:spcAft>
                <a:spcPts val="0"/>
              </a:spcAft>
              <a:buNone/>
            </a:pPr>
            <a:endParaRPr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73"/>
          <p:cNvSpPr txBox="1">
            <a:spLocks noGrp="1"/>
          </p:cNvSpPr>
          <p:nvPr>
            <p:ph type="ctrTitle" idx="4294967295"/>
          </p:nvPr>
        </p:nvSpPr>
        <p:spPr>
          <a:xfrm>
            <a:off x="294150" y="3256025"/>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4800" b="1">
                <a:solidFill>
                  <a:srgbClr val="990000"/>
                </a:solidFill>
              </a:rPr>
              <a:t>6.Understand the comprehensive approach to common adolescent health problem in primary health care.</a:t>
            </a:r>
            <a:endParaRPr sz="4800">
              <a:solidFill>
                <a:srgbClr val="1C4587"/>
              </a:solidFill>
              <a:latin typeface="ABeeZee"/>
              <a:ea typeface="ABeeZee"/>
              <a:cs typeface="ABeeZee"/>
              <a:sym typeface="ABeeZee"/>
            </a:endParaRPr>
          </a:p>
          <a:p>
            <a:pPr marL="0" marR="0" lvl="0" indent="0" algn="l" rtl="0">
              <a:lnSpc>
                <a:spcPct val="100000"/>
              </a:lnSpc>
              <a:spcBef>
                <a:spcPts val="0"/>
              </a:spcBef>
              <a:spcAft>
                <a:spcPts val="0"/>
              </a:spcAft>
              <a:buClr>
                <a:srgbClr val="3C78D8"/>
              </a:buClr>
              <a:buSzPts val="3000"/>
              <a:buFont typeface="Sniglet"/>
              <a:buNone/>
            </a:pPr>
            <a:endParaRPr sz="2400" b="1">
              <a:solidFill>
                <a:srgbClr val="1C4587"/>
              </a:solidFill>
            </a:endParaRPr>
          </a:p>
        </p:txBody>
      </p:sp>
      <p:grpSp>
        <p:nvGrpSpPr>
          <p:cNvPr id="1072" name="Google Shape;1072;p73"/>
          <p:cNvGrpSpPr/>
          <p:nvPr/>
        </p:nvGrpSpPr>
        <p:grpSpPr>
          <a:xfrm flipH="1">
            <a:off x="7494560" y="3753778"/>
            <a:ext cx="1649444" cy="1389731"/>
            <a:chOff x="2062875" y="394325"/>
            <a:chExt cx="1394525" cy="1174950"/>
          </a:xfrm>
        </p:grpSpPr>
        <p:sp>
          <p:nvSpPr>
            <p:cNvPr id="1073" name="Google Shape;1073;p73"/>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73"/>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73"/>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73"/>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73"/>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73"/>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73"/>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73"/>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73"/>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73"/>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73"/>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73"/>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73"/>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73"/>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73"/>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73"/>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73"/>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73"/>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73"/>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73"/>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73"/>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73"/>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73"/>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73"/>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73"/>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73"/>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73"/>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0" name="Google Shape;1100;p73"/>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4"/>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Arial"/>
                <a:ea typeface="Arial"/>
                <a:cs typeface="Arial"/>
                <a:sym typeface="Arial"/>
              </a:rPr>
              <a:t>What do we mean by the term health services?</a:t>
            </a:r>
            <a:endParaRPr sz="18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1106" name="Google Shape;1106;p74"/>
          <p:cNvSpPr txBox="1">
            <a:spLocks noGrp="1"/>
          </p:cNvSpPr>
          <p:nvPr>
            <p:ph type="body" idx="1"/>
          </p:nvPr>
        </p:nvSpPr>
        <p:spPr>
          <a:xfrm>
            <a:off x="653625" y="1230165"/>
            <a:ext cx="5969100" cy="323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b="1"/>
              <a:t>service provided by a health worker to a patient aimed at:</a:t>
            </a:r>
            <a:endParaRPr sz="1200" b="1"/>
          </a:p>
          <a:p>
            <a:pPr marL="0" lvl="0" indent="0" algn="l" rtl="0">
              <a:spcBef>
                <a:spcPts val="600"/>
              </a:spcBef>
              <a:spcAft>
                <a:spcPts val="0"/>
              </a:spcAft>
              <a:buNone/>
            </a:pPr>
            <a:r>
              <a:rPr lang="en" sz="1200"/>
              <a:t>1- </a:t>
            </a:r>
            <a:r>
              <a:rPr lang="en" sz="1200" i="1" u="sng"/>
              <a:t>p</a:t>
            </a:r>
            <a:r>
              <a:rPr lang="en" sz="1200" b="1" i="1" u="sng"/>
              <a:t>reventing a health problem</a:t>
            </a:r>
            <a:r>
              <a:rPr lang="en" sz="1200"/>
              <a:t>.(provision of information,advice,counselling and clinical services aimed atpromoting health and preventing health problems and problem behaviours)</a:t>
            </a:r>
            <a:endParaRPr sz="1200"/>
          </a:p>
          <a:p>
            <a:pPr marL="0" lvl="0" indent="0" algn="l" rtl="0">
              <a:spcBef>
                <a:spcPts val="600"/>
              </a:spcBef>
              <a:spcAft>
                <a:spcPts val="0"/>
              </a:spcAft>
              <a:buNone/>
            </a:pPr>
            <a:endParaRPr sz="1200"/>
          </a:p>
          <a:p>
            <a:pPr marL="0" lvl="0" indent="0" algn="l" rtl="0">
              <a:spcBef>
                <a:spcPts val="600"/>
              </a:spcBef>
              <a:spcAft>
                <a:spcPts val="0"/>
              </a:spcAft>
              <a:buNone/>
            </a:pPr>
            <a:r>
              <a:rPr lang="en" sz="1200"/>
              <a:t>2-</a:t>
            </a:r>
            <a:r>
              <a:rPr lang="en" sz="1200" b="1" i="1" u="sng"/>
              <a:t>Detecting and treating one.</a:t>
            </a:r>
            <a:endParaRPr sz="1200" b="1" i="1" u="sng"/>
          </a:p>
          <a:p>
            <a:pPr marL="0" lvl="0" indent="0" algn="l" rtl="0">
              <a:spcBef>
                <a:spcPts val="600"/>
              </a:spcBef>
              <a:spcAft>
                <a:spcPts val="0"/>
              </a:spcAft>
              <a:buNone/>
            </a:pPr>
            <a:r>
              <a:rPr lang="en" sz="1200"/>
              <a:t>-diagnosis,detection and management of health problems and problem behaviours.</a:t>
            </a:r>
            <a:endParaRPr sz="1200"/>
          </a:p>
          <a:p>
            <a:pPr marL="0" lvl="0" indent="0" algn="l" rtl="0">
              <a:lnSpc>
                <a:spcPct val="115000"/>
              </a:lnSpc>
              <a:spcBef>
                <a:spcPts val="1200"/>
              </a:spcBef>
              <a:spcAft>
                <a:spcPts val="0"/>
              </a:spcAft>
              <a:buNone/>
            </a:pPr>
            <a:r>
              <a:rPr lang="en" sz="1200"/>
              <a:t>-referral to other health and social service providers,when necessary.</a:t>
            </a:r>
            <a:endParaRPr sz="1200"/>
          </a:p>
          <a:p>
            <a:pPr marL="0" lvl="0" indent="0" algn="l" rtl="0">
              <a:lnSpc>
                <a:spcPct val="115000"/>
              </a:lnSpc>
              <a:spcBef>
                <a:spcPts val="1200"/>
              </a:spcBef>
              <a:spcAft>
                <a:spcPts val="0"/>
              </a:spcAft>
              <a:buNone/>
            </a:pPr>
            <a:r>
              <a:rPr lang="en" sz="1200"/>
              <a:t>3-</a:t>
            </a:r>
            <a:r>
              <a:rPr lang="en" sz="1200" b="1" i="1" u="sng"/>
              <a:t>change agents in their communities.</a:t>
            </a:r>
            <a:endParaRPr sz="1200" b="1" i="1" u="sng"/>
          </a:p>
          <a:p>
            <a:pPr marL="0" lvl="0" indent="0" algn="l" rtl="0">
              <a:lnSpc>
                <a:spcPct val="115000"/>
              </a:lnSpc>
              <a:spcBef>
                <a:spcPts val="1200"/>
              </a:spcBef>
              <a:spcAft>
                <a:spcPts val="0"/>
              </a:spcAft>
              <a:buNone/>
            </a:pPr>
            <a:r>
              <a:rPr lang="en" sz="1200"/>
              <a:t>-They could make an invaluable contribution in helping educators, religious leaders, political leaders and others understand the needs of adolescents, and the importance of working together to meet these needs.</a:t>
            </a:r>
            <a:endParaRPr sz="1200"/>
          </a:p>
          <a:p>
            <a:pPr marL="0" lvl="0" indent="0" algn="l" rtl="0">
              <a:lnSpc>
                <a:spcPct val="115000"/>
              </a:lnSpc>
              <a:spcBef>
                <a:spcPts val="1200"/>
              </a:spcBef>
              <a:spcAft>
                <a:spcPts val="0"/>
              </a:spcAft>
              <a:buNone/>
            </a:pPr>
            <a:endParaRPr sz="1200"/>
          </a:p>
          <a:p>
            <a:pPr marL="0" lvl="0" indent="0" algn="l" rtl="0">
              <a:lnSpc>
                <a:spcPct val="115000"/>
              </a:lnSpc>
              <a:spcBef>
                <a:spcPts val="1200"/>
              </a:spcBef>
              <a:spcAft>
                <a:spcPts val="0"/>
              </a:spcAft>
              <a:buNone/>
            </a:pPr>
            <a:endParaRPr sz="1200"/>
          </a:p>
          <a:p>
            <a:pPr marL="0" lvl="0" indent="0" algn="l" rtl="0">
              <a:spcBef>
                <a:spcPts val="1200"/>
              </a:spcBef>
              <a:spcAft>
                <a:spcPts val="0"/>
              </a:spcAft>
              <a:buNone/>
            </a:pPr>
            <a:endParaRPr sz="1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75"/>
          <p:cNvSpPr txBox="1">
            <a:spLocks noGrp="1"/>
          </p:cNvSpPr>
          <p:nvPr>
            <p:ph type="title"/>
          </p:nvPr>
        </p:nvSpPr>
        <p:spPr>
          <a:xfrm>
            <a:off x="543725" y="1113025"/>
            <a:ext cx="5969100" cy="744900"/>
          </a:xfrm>
          <a:prstGeom prst="rect">
            <a:avLst/>
          </a:prstGeom>
        </p:spPr>
        <p:txBody>
          <a:bodyPr spcFirstLastPara="1" wrap="square" lIns="91425" tIns="91425" rIns="91425" bIns="91425" anchor="b" anchorCtr="0">
            <a:noAutofit/>
          </a:bodyPr>
          <a:lstStyle/>
          <a:p>
            <a:pPr marL="457200" lvl="0" indent="-228600" algn="l" rtl="0">
              <a:lnSpc>
                <a:spcPct val="115000"/>
              </a:lnSpc>
              <a:spcBef>
                <a:spcPts val="1200"/>
              </a:spcBef>
              <a:spcAft>
                <a:spcPts val="0"/>
              </a:spcAft>
              <a:buClr>
                <a:schemeClr val="dk1"/>
              </a:buClr>
              <a:buSzPts val="1800"/>
              <a:buFont typeface="Arial"/>
              <a:buNone/>
            </a:pPr>
            <a:r>
              <a:rPr lang="en" sz="1800">
                <a:solidFill>
                  <a:schemeClr val="dk1"/>
                </a:solidFill>
                <a:latin typeface="Arial"/>
                <a:ea typeface="Arial"/>
                <a:cs typeface="Arial"/>
                <a:sym typeface="Arial"/>
              </a:rPr>
              <a:t>When adolescents have health-related concerns or are experiencing health problems to whom do they turn for help?</a:t>
            </a:r>
            <a:endParaRPr sz="1800">
              <a:solidFill>
                <a:schemeClr val="dk1"/>
              </a:solidFill>
              <a:latin typeface="Arial"/>
              <a:ea typeface="Arial"/>
              <a:cs typeface="Arial"/>
              <a:sym typeface="Arial"/>
            </a:endParaRPr>
          </a:p>
          <a:p>
            <a:pPr marL="0" lvl="0" indent="0" algn="l" rtl="0">
              <a:spcBef>
                <a:spcPts val="1200"/>
              </a:spcBef>
              <a:spcAft>
                <a:spcPts val="0"/>
              </a:spcAft>
              <a:buNone/>
            </a:pPr>
            <a:endParaRPr/>
          </a:p>
        </p:txBody>
      </p:sp>
      <p:sp>
        <p:nvSpPr>
          <p:cNvPr id="1112" name="Google Shape;1112;p75"/>
          <p:cNvSpPr txBox="1">
            <a:spLocks noGrp="1"/>
          </p:cNvSpPr>
          <p:nvPr>
            <p:ph type="body" idx="1"/>
          </p:nvPr>
        </p:nvSpPr>
        <p:spPr>
          <a:xfrm>
            <a:off x="543725" y="1113015"/>
            <a:ext cx="5969100" cy="3237000"/>
          </a:xfrm>
          <a:prstGeom prst="rect">
            <a:avLst/>
          </a:prstGeom>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400"/>
              <a:buFont typeface="Arial"/>
              <a:buNone/>
            </a:pPr>
            <a:r>
              <a:rPr lang="en" sz="1400"/>
              <a:t>-Those adolescents who fall ill with, for example, commonly occurring conditions such as fevers, coughs and colds, may have no hesitation</a:t>
            </a:r>
            <a:endParaRPr sz="1400"/>
          </a:p>
          <a:p>
            <a:pPr marL="457200" lvl="0" indent="-228600" algn="l" rtl="0">
              <a:lnSpc>
                <a:spcPct val="115000"/>
              </a:lnSpc>
              <a:spcBef>
                <a:spcPts val="0"/>
              </a:spcBef>
              <a:spcAft>
                <a:spcPts val="0"/>
              </a:spcAft>
              <a:buClr>
                <a:schemeClr val="dk1"/>
              </a:buClr>
              <a:buSzPts val="1400"/>
              <a:buFont typeface="Arial"/>
              <a:buNone/>
            </a:pPr>
            <a:r>
              <a:rPr lang="en" sz="1400"/>
              <a:t>in seeking care. On the other hand, they may be less willing to do so for more sensitive matters.</a:t>
            </a:r>
            <a:endParaRPr sz="1400"/>
          </a:p>
          <a:p>
            <a:pPr marL="457200" lvl="0" indent="-228600" algn="l" rtl="0">
              <a:lnSpc>
                <a:spcPct val="115000"/>
              </a:lnSpc>
              <a:spcBef>
                <a:spcPts val="0"/>
              </a:spcBef>
              <a:spcAft>
                <a:spcPts val="0"/>
              </a:spcAft>
              <a:buClr>
                <a:schemeClr val="dk1"/>
              </a:buClr>
              <a:buSzPts val="1400"/>
              <a:buFont typeface="Arial"/>
              <a:buNone/>
            </a:pPr>
            <a:endParaRPr sz="1400"/>
          </a:p>
          <a:p>
            <a:pPr marL="457200" lvl="0" indent="-228600" algn="l" rtl="0">
              <a:lnSpc>
                <a:spcPct val="115000"/>
              </a:lnSpc>
              <a:spcBef>
                <a:spcPts val="0"/>
              </a:spcBef>
              <a:spcAft>
                <a:spcPts val="0"/>
              </a:spcAft>
              <a:buClr>
                <a:schemeClr val="dk1"/>
              </a:buClr>
              <a:buSzPts val="1400"/>
              <a:buFont typeface="Arial"/>
              <a:buNone/>
            </a:pPr>
            <a:r>
              <a:rPr lang="en" sz="1400"/>
              <a:t>-key factor that influences adolescents’ health care-seeking behaviour is whether or not the act of seeking health care could get them into trouble with their parents or guardians.</a:t>
            </a:r>
            <a:endParaRPr sz="1400"/>
          </a:p>
          <a:p>
            <a:pPr marL="457200" lvl="0" indent="-228600" algn="l" rtl="0">
              <a:lnSpc>
                <a:spcPct val="115000"/>
              </a:lnSpc>
              <a:spcBef>
                <a:spcPts val="0"/>
              </a:spcBef>
              <a:spcAft>
                <a:spcPts val="0"/>
              </a:spcAft>
              <a:buClr>
                <a:schemeClr val="dk1"/>
              </a:buClr>
              <a:buSzPts val="1400"/>
              <a:buFont typeface="Arial"/>
              <a:buNone/>
            </a:pPr>
            <a:endParaRPr sz="1400"/>
          </a:p>
          <a:p>
            <a:pPr marL="457200" lvl="0" indent="-228600" algn="l" rtl="0">
              <a:lnSpc>
                <a:spcPct val="115000"/>
              </a:lnSpc>
              <a:spcBef>
                <a:spcPts val="0"/>
              </a:spcBef>
              <a:spcAft>
                <a:spcPts val="0"/>
              </a:spcAft>
              <a:buClr>
                <a:schemeClr val="dk1"/>
              </a:buClr>
              <a:buSzPts val="1400"/>
              <a:buFont typeface="Arial"/>
              <a:buNone/>
            </a:pPr>
            <a:r>
              <a:rPr lang="en" sz="1400"/>
              <a:t>-in many instances it is the adults surrounding an adolescent who decide whether or not health care needs to be sought, and if so when and where it should be sought. This is generally true in case of younger adolescents who are dependent on their parents. </a:t>
            </a:r>
            <a:endParaRPr sz="1400"/>
          </a:p>
          <a:p>
            <a:pPr marL="457200" lvl="0" indent="-228600" algn="l" rtl="0">
              <a:lnSpc>
                <a:spcPct val="115000"/>
              </a:lnSpc>
              <a:spcBef>
                <a:spcPts val="0"/>
              </a:spcBef>
              <a:spcAft>
                <a:spcPts val="0"/>
              </a:spcAft>
              <a:buClr>
                <a:schemeClr val="dk1"/>
              </a:buClr>
              <a:buSzPts val="1400"/>
              <a:buFont typeface="Arial"/>
              <a:buNone/>
            </a:pPr>
            <a:endParaRPr sz="1400"/>
          </a:p>
          <a:p>
            <a:pPr marL="457200" lvl="0" indent="-228600" algn="l" rtl="0">
              <a:lnSpc>
                <a:spcPct val="115000"/>
              </a:lnSpc>
              <a:spcBef>
                <a:spcPts val="0"/>
              </a:spcBef>
              <a:spcAft>
                <a:spcPts val="0"/>
              </a:spcAft>
              <a:buClr>
                <a:schemeClr val="dk1"/>
              </a:buClr>
              <a:buSzPts val="1400"/>
              <a:buFont typeface="Arial"/>
              <a:buNone/>
            </a:pPr>
            <a:endParaRPr sz="1400"/>
          </a:p>
          <a:p>
            <a:pPr marL="0" lvl="0" indent="0" algn="l" rtl="0">
              <a:spcBef>
                <a:spcPts val="1200"/>
              </a:spcBef>
              <a:spcAft>
                <a:spcPts val="0"/>
              </a:spcAft>
              <a:buNone/>
            </a:pPr>
            <a:endParaRPr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76"/>
          <p:cNvSpPr txBox="1">
            <a:spLocks noGrp="1"/>
          </p:cNvSpPr>
          <p:nvPr>
            <p:ph type="title"/>
          </p:nvPr>
        </p:nvSpPr>
        <p:spPr>
          <a:xfrm>
            <a:off x="411850" y="13328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a:solidFill>
                  <a:schemeClr val="dk1"/>
                </a:solidFill>
                <a:latin typeface="Arial"/>
                <a:ea typeface="Arial"/>
                <a:cs typeface="Arial"/>
                <a:sym typeface="Arial"/>
              </a:rPr>
              <a:t>What do adolescents perceive as ‘friendly’ health services?</a:t>
            </a:r>
            <a:endParaRPr sz="17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7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700">
                <a:solidFill>
                  <a:schemeClr val="dk1"/>
                </a:solidFill>
                <a:latin typeface="ABeeZee"/>
                <a:ea typeface="ABeeZee"/>
                <a:cs typeface="ABeeZee"/>
                <a:sym typeface="ABeeZee"/>
              </a:rPr>
              <a:t>Adolescents want to be treated with respect and to be sure that their confidentiality is protected.9</a:t>
            </a:r>
            <a:endParaRPr sz="1700">
              <a:solidFill>
                <a:schemeClr val="dk1"/>
              </a:solidFill>
              <a:latin typeface="ABeeZee"/>
              <a:ea typeface="ABeeZee"/>
              <a:cs typeface="ABeeZee"/>
              <a:sym typeface="ABeeZee"/>
            </a:endParaRPr>
          </a:p>
          <a:p>
            <a:pPr marL="0" lvl="0" indent="0" algn="l" rtl="0">
              <a:spcBef>
                <a:spcPts val="0"/>
              </a:spcBef>
              <a:spcAft>
                <a:spcPts val="0"/>
              </a:spcAft>
              <a:buNone/>
            </a:pPr>
            <a:endParaRPr sz="1700"/>
          </a:p>
        </p:txBody>
      </p:sp>
      <p:sp>
        <p:nvSpPr>
          <p:cNvPr id="1118" name="Google Shape;1118;p76"/>
          <p:cNvSpPr txBox="1">
            <a:spLocks noGrp="1"/>
          </p:cNvSpPr>
          <p:nvPr>
            <p:ph type="body" idx="1"/>
          </p:nvPr>
        </p:nvSpPr>
        <p:spPr>
          <a:xfrm>
            <a:off x="356900" y="2197315"/>
            <a:ext cx="5969100" cy="323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600">
                <a:solidFill>
                  <a:schemeClr val="dk1"/>
                </a:solidFill>
                <a:latin typeface="Arial"/>
                <a:ea typeface="Arial"/>
                <a:cs typeface="Arial"/>
                <a:sym typeface="Arial"/>
              </a:rPr>
              <a:t>What is being done to make to make health services adolescent friendly?</a:t>
            </a:r>
            <a:endParaRPr sz="1600">
              <a:solidFill>
                <a:schemeClr val="dk1"/>
              </a:solidFill>
              <a:latin typeface="Arial"/>
              <a:ea typeface="Arial"/>
              <a:cs typeface="Arial"/>
              <a:sym typeface="Arial"/>
            </a:endParaRPr>
          </a:p>
          <a:p>
            <a:pPr marL="457200" lvl="0" indent="-330200" algn="l" rtl="0">
              <a:lnSpc>
                <a:spcPct val="115000"/>
              </a:lnSpc>
              <a:spcBef>
                <a:spcPts val="1200"/>
              </a:spcBef>
              <a:spcAft>
                <a:spcPts val="0"/>
              </a:spcAft>
              <a:buClr>
                <a:schemeClr val="dk1"/>
              </a:buClr>
              <a:buSzPts val="1600"/>
              <a:buFont typeface="ABeeZee"/>
              <a:buChar char="●"/>
            </a:pPr>
            <a:r>
              <a:rPr lang="en" sz="1600"/>
              <a:t>Health service providers are non judgemental and considerate</a:t>
            </a:r>
            <a:endParaRPr sz="1600"/>
          </a:p>
          <a:p>
            <a:pPr marL="457200" lvl="0" indent="-330200" algn="l" rtl="0">
              <a:lnSpc>
                <a:spcPct val="115000"/>
              </a:lnSpc>
              <a:spcBef>
                <a:spcPts val="0"/>
              </a:spcBef>
              <a:spcAft>
                <a:spcPts val="0"/>
              </a:spcAft>
              <a:buClr>
                <a:schemeClr val="dk1"/>
              </a:buClr>
              <a:buSzPts val="1600"/>
              <a:buFont typeface="ABeeZee"/>
              <a:buChar char="●"/>
            </a:pPr>
            <a:r>
              <a:rPr lang="en" sz="1600"/>
              <a:t>Adolescents are aware of where they can obtain the health services they need,and are both able and willing to do so when needed.</a:t>
            </a:r>
            <a:endParaRPr sz="1600"/>
          </a:p>
          <a:p>
            <a:pPr marL="457200" lvl="0" indent="-330200" algn="l" rtl="0">
              <a:lnSpc>
                <a:spcPct val="115000"/>
              </a:lnSpc>
              <a:spcBef>
                <a:spcPts val="0"/>
              </a:spcBef>
              <a:spcAft>
                <a:spcPts val="0"/>
              </a:spcAft>
              <a:buClr>
                <a:schemeClr val="dk1"/>
              </a:buClr>
              <a:buSzPts val="1600"/>
              <a:buFont typeface="ABeeZee"/>
              <a:buChar char="●"/>
            </a:pPr>
            <a:r>
              <a:rPr lang="en" sz="1600"/>
              <a:t>Community members are aware of the health-service needs of different groups of adolescents.</a:t>
            </a:r>
            <a:endParaRPr sz="1600"/>
          </a:p>
          <a:p>
            <a:pPr marL="0" lvl="0" indent="0" algn="l" rtl="0">
              <a:spcBef>
                <a:spcPts val="1200"/>
              </a:spcBef>
              <a:spcAft>
                <a:spcPts val="0"/>
              </a:spcAft>
              <a:buNone/>
            </a:pPr>
            <a:endParaRPr sz="1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77"/>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Arial"/>
                <a:ea typeface="Arial"/>
                <a:cs typeface="Arial"/>
                <a:sym typeface="Arial"/>
              </a:rPr>
              <a:t>What are the barriers that adolescents face in obtaining the health services they need?</a:t>
            </a:r>
            <a:endParaRPr sz="18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1124" name="Google Shape;1124;p77"/>
          <p:cNvSpPr txBox="1">
            <a:spLocks noGrp="1"/>
          </p:cNvSpPr>
          <p:nvPr>
            <p:ph type="body" idx="1"/>
          </p:nvPr>
        </p:nvSpPr>
        <p:spPr>
          <a:xfrm>
            <a:off x="334900" y="1263140"/>
            <a:ext cx="5969100" cy="323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900">
                <a:latin typeface="Arial"/>
                <a:ea typeface="Arial"/>
                <a:cs typeface="Arial"/>
                <a:sym typeface="Arial"/>
              </a:rPr>
              <a:t>1-</a:t>
            </a:r>
            <a:r>
              <a:rPr lang="en" sz="1100">
                <a:solidFill>
                  <a:schemeClr val="dk1"/>
                </a:solidFill>
                <a:latin typeface="Arial"/>
                <a:ea typeface="Arial"/>
                <a:cs typeface="Arial"/>
                <a:sym typeface="Arial"/>
              </a:rPr>
              <a:t>Firstly, in many places, health services </a:t>
            </a:r>
            <a:r>
              <a:rPr lang="en" sz="1100" i="1">
                <a:solidFill>
                  <a:schemeClr val="dk1"/>
                </a:solidFill>
                <a:latin typeface="Arial"/>
                <a:ea typeface="Arial"/>
                <a:cs typeface="Arial"/>
                <a:sym typeface="Arial"/>
              </a:rPr>
              <a:t>not available to anyone.</a:t>
            </a:r>
            <a:endParaRPr sz="1100" i="1">
              <a:solidFill>
                <a:schemeClr val="dk1"/>
              </a:solidFill>
              <a:latin typeface="Arial"/>
              <a:ea typeface="Arial"/>
              <a:cs typeface="Arial"/>
              <a:sym typeface="Arial"/>
            </a:endParaRPr>
          </a:p>
          <a:p>
            <a:pPr marL="0" lvl="0" indent="0" algn="l" rtl="0">
              <a:spcBef>
                <a:spcPts val="600"/>
              </a:spcBef>
              <a:spcAft>
                <a:spcPts val="0"/>
              </a:spcAft>
              <a:buNone/>
            </a:pPr>
            <a:r>
              <a:rPr lang="en" sz="1100" i="1">
                <a:solidFill>
                  <a:schemeClr val="dk1"/>
                </a:solidFill>
                <a:latin typeface="Arial"/>
                <a:ea typeface="Arial"/>
                <a:cs typeface="Arial"/>
                <a:sym typeface="Arial"/>
              </a:rPr>
              <a:t>2-</a:t>
            </a:r>
            <a:r>
              <a:rPr lang="en" sz="1100">
                <a:solidFill>
                  <a:schemeClr val="dk1"/>
                </a:solidFill>
                <a:latin typeface="Arial"/>
                <a:ea typeface="Arial"/>
                <a:cs typeface="Arial"/>
                <a:sym typeface="Arial"/>
              </a:rPr>
              <a:t>health services are </a:t>
            </a:r>
            <a:r>
              <a:rPr lang="en" sz="1100" i="1">
                <a:solidFill>
                  <a:schemeClr val="dk1"/>
                </a:solidFill>
                <a:latin typeface="Arial"/>
                <a:ea typeface="Arial"/>
                <a:cs typeface="Arial"/>
                <a:sym typeface="Arial"/>
              </a:rPr>
              <a:t>not accessible </a:t>
            </a:r>
            <a:r>
              <a:rPr lang="en" sz="1100">
                <a:solidFill>
                  <a:schemeClr val="dk1"/>
                </a:solidFill>
                <a:latin typeface="Arial"/>
                <a:ea typeface="Arial"/>
                <a:cs typeface="Arial"/>
                <a:sym typeface="Arial"/>
              </a:rPr>
              <a:t>to them</a:t>
            </a:r>
            <a:endParaRPr sz="1100">
              <a:solidFill>
                <a:schemeClr val="dk1"/>
              </a:solidFill>
              <a:latin typeface="Arial"/>
              <a:ea typeface="Arial"/>
              <a:cs typeface="Arial"/>
              <a:sym typeface="Arial"/>
            </a:endParaRPr>
          </a:p>
          <a:p>
            <a:pPr marL="0" lvl="0" indent="0" algn="l" rtl="0">
              <a:spcBef>
                <a:spcPts val="600"/>
              </a:spcBef>
              <a:spcAft>
                <a:spcPts val="0"/>
              </a:spcAft>
              <a:buNone/>
            </a:pPr>
            <a:r>
              <a:rPr lang="en" sz="1100" i="1">
                <a:solidFill>
                  <a:schemeClr val="dk1"/>
                </a:solidFill>
                <a:latin typeface="Arial"/>
                <a:ea typeface="Arial"/>
                <a:cs typeface="Arial"/>
                <a:sym typeface="Arial"/>
              </a:rPr>
              <a:t>3-</a:t>
            </a:r>
            <a:r>
              <a:rPr lang="en" sz="1100">
                <a:solidFill>
                  <a:schemeClr val="dk1"/>
                </a:solidFill>
                <a:latin typeface="Arial"/>
                <a:ea typeface="Arial"/>
                <a:cs typeface="Arial"/>
                <a:sym typeface="Arial"/>
              </a:rPr>
              <a:t>health services are </a:t>
            </a:r>
            <a:r>
              <a:rPr lang="en" sz="1100" i="1">
                <a:solidFill>
                  <a:schemeClr val="dk1"/>
                </a:solidFill>
                <a:latin typeface="Arial"/>
                <a:ea typeface="Arial"/>
                <a:cs typeface="Arial"/>
                <a:sym typeface="Arial"/>
              </a:rPr>
              <a:t>not acceptable </a:t>
            </a:r>
            <a:r>
              <a:rPr lang="en" sz="1100">
                <a:solidFill>
                  <a:schemeClr val="dk1"/>
                </a:solidFill>
                <a:latin typeface="Arial"/>
                <a:ea typeface="Arial"/>
                <a:cs typeface="Arial"/>
                <a:sym typeface="Arial"/>
              </a:rPr>
              <a:t>to them.</a:t>
            </a:r>
            <a:endParaRPr sz="1100">
              <a:solidFill>
                <a:schemeClr val="dk1"/>
              </a:solidFill>
              <a:latin typeface="Arial"/>
              <a:ea typeface="Arial"/>
              <a:cs typeface="Arial"/>
              <a:sym typeface="Arial"/>
            </a:endParaRPr>
          </a:p>
          <a:p>
            <a:pPr marL="0" lvl="0" indent="0" algn="l" rtl="0">
              <a:spcBef>
                <a:spcPts val="600"/>
              </a:spcBef>
              <a:spcAft>
                <a:spcPts val="0"/>
              </a:spcAft>
              <a:buNone/>
            </a:pPr>
            <a:r>
              <a:rPr lang="en" sz="1100">
                <a:solidFill>
                  <a:schemeClr val="dk1"/>
                </a:solidFill>
                <a:latin typeface="Arial"/>
                <a:ea typeface="Arial"/>
                <a:cs typeface="Arial"/>
                <a:sym typeface="Arial"/>
              </a:rPr>
              <a:t>4-health services are </a:t>
            </a:r>
            <a:r>
              <a:rPr lang="en" sz="1100" i="1">
                <a:solidFill>
                  <a:schemeClr val="dk1"/>
                </a:solidFill>
                <a:latin typeface="Arial"/>
                <a:ea typeface="Arial"/>
                <a:cs typeface="Arial"/>
                <a:sym typeface="Arial"/>
              </a:rPr>
              <a:t>not equitable to them</a:t>
            </a:r>
            <a:endParaRPr sz="1100">
              <a:solidFill>
                <a:schemeClr val="dk1"/>
              </a:solidFill>
              <a:latin typeface="Arial"/>
              <a:ea typeface="Arial"/>
              <a:cs typeface="Arial"/>
              <a:sym typeface="Arial"/>
            </a:endParaRPr>
          </a:p>
          <a:p>
            <a:pPr marL="0" lvl="0" indent="0" algn="l" rtl="0">
              <a:spcBef>
                <a:spcPts val="600"/>
              </a:spcBef>
              <a:spcAft>
                <a:spcPts val="0"/>
              </a:spcAft>
              <a:buNone/>
            </a:pPr>
            <a:endParaRPr sz="1100" i="1">
              <a:solidFill>
                <a:schemeClr val="dk1"/>
              </a:solidFill>
              <a:latin typeface="Arial"/>
              <a:ea typeface="Arial"/>
              <a:cs typeface="Arial"/>
              <a:sym typeface="Arial"/>
            </a:endParaRPr>
          </a:p>
          <a:p>
            <a:pPr marL="0" lvl="0" indent="0" algn="l" rtl="0">
              <a:spcBef>
                <a:spcPts val="600"/>
              </a:spcBef>
              <a:spcAft>
                <a:spcPts val="0"/>
              </a:spcAft>
              <a:buNone/>
            </a:pPr>
            <a:endParaRPr sz="1100" i="1">
              <a:solidFill>
                <a:schemeClr val="dk1"/>
              </a:solidFill>
              <a:latin typeface="Arial"/>
              <a:ea typeface="Arial"/>
              <a:cs typeface="Arial"/>
              <a:sym typeface="Arial"/>
            </a:endParaRPr>
          </a:p>
          <a:p>
            <a:pPr marL="0" lvl="0" indent="0" algn="l" rtl="0">
              <a:spcBef>
                <a:spcPts val="600"/>
              </a:spcBef>
              <a:spcAft>
                <a:spcPts val="0"/>
              </a:spcAft>
              <a:buNone/>
            </a:pPr>
            <a:endParaRPr/>
          </a:p>
        </p:txBody>
      </p:sp>
      <p:sp>
        <p:nvSpPr>
          <p:cNvPr id="1125" name="Google Shape;1125;p77"/>
          <p:cNvSpPr txBox="1"/>
          <p:nvPr/>
        </p:nvSpPr>
        <p:spPr>
          <a:xfrm>
            <a:off x="1296850" y="2868850"/>
            <a:ext cx="51216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2000"/>
              </a:spcAft>
              <a:buNone/>
            </a:pPr>
            <a:r>
              <a:rPr lang="en" sz="1200">
                <a:solidFill>
                  <a:srgbClr val="FF0000"/>
                </a:solidFill>
                <a:latin typeface="Comic Sans MS"/>
                <a:ea typeface="Comic Sans MS"/>
                <a:cs typeface="Comic Sans MS"/>
                <a:sym typeface="Comic Sans MS"/>
              </a:rPr>
              <a:t>SO!! Five objectives identified by the World Health Organization provide a basis for assessing the quality of current and future systems of health services for adolescents: </a:t>
            </a:r>
            <a:r>
              <a:rPr lang="en" sz="1200" b="1" i="1" u="sng">
                <a:solidFill>
                  <a:srgbClr val="FF0000"/>
                </a:solidFill>
                <a:latin typeface="Comic Sans MS"/>
                <a:ea typeface="Comic Sans MS"/>
                <a:cs typeface="Comic Sans MS"/>
                <a:sym typeface="Comic Sans MS"/>
              </a:rPr>
              <a:t>accessibility</a:t>
            </a:r>
            <a:r>
              <a:rPr lang="en" sz="1200">
                <a:solidFill>
                  <a:srgbClr val="FF0000"/>
                </a:solidFill>
                <a:latin typeface="Comic Sans MS"/>
                <a:ea typeface="Comic Sans MS"/>
                <a:cs typeface="Comic Sans MS"/>
                <a:sym typeface="Comic Sans MS"/>
              </a:rPr>
              <a:t>, </a:t>
            </a:r>
            <a:r>
              <a:rPr lang="en" sz="1200" i="1" u="sng">
                <a:solidFill>
                  <a:srgbClr val="FF0000"/>
                </a:solidFill>
                <a:latin typeface="Comic Sans MS"/>
                <a:ea typeface="Comic Sans MS"/>
                <a:cs typeface="Comic Sans MS"/>
                <a:sym typeface="Comic Sans MS"/>
              </a:rPr>
              <a:t>acceptability</a:t>
            </a:r>
            <a:r>
              <a:rPr lang="en" sz="1200">
                <a:solidFill>
                  <a:srgbClr val="FF0000"/>
                </a:solidFill>
                <a:latin typeface="Comic Sans MS"/>
                <a:ea typeface="Comic Sans MS"/>
                <a:cs typeface="Comic Sans MS"/>
                <a:sym typeface="Comic Sans MS"/>
              </a:rPr>
              <a:t>, </a:t>
            </a:r>
            <a:r>
              <a:rPr lang="en" sz="1200" b="1" i="1" u="sng">
                <a:solidFill>
                  <a:srgbClr val="FF0000"/>
                </a:solidFill>
                <a:latin typeface="Comic Sans MS"/>
                <a:ea typeface="Comic Sans MS"/>
                <a:cs typeface="Comic Sans MS"/>
                <a:sym typeface="Comic Sans MS"/>
              </a:rPr>
              <a:t>appropriateness</a:t>
            </a:r>
            <a:r>
              <a:rPr lang="en" sz="1200">
                <a:solidFill>
                  <a:srgbClr val="FF0000"/>
                </a:solidFill>
                <a:latin typeface="Comic Sans MS"/>
                <a:ea typeface="Comic Sans MS"/>
                <a:cs typeface="Comic Sans MS"/>
                <a:sym typeface="Comic Sans MS"/>
              </a:rPr>
              <a:t>, </a:t>
            </a:r>
            <a:r>
              <a:rPr lang="en" sz="1200" b="1" i="1" u="sng">
                <a:solidFill>
                  <a:srgbClr val="FF0000"/>
                </a:solidFill>
                <a:latin typeface="Comic Sans MS"/>
                <a:ea typeface="Comic Sans MS"/>
                <a:cs typeface="Comic Sans MS"/>
                <a:sym typeface="Comic Sans MS"/>
              </a:rPr>
              <a:t>effectiveness</a:t>
            </a:r>
            <a:r>
              <a:rPr lang="en" sz="1200">
                <a:solidFill>
                  <a:srgbClr val="FF0000"/>
                </a:solidFill>
                <a:latin typeface="Comic Sans MS"/>
                <a:ea typeface="Comic Sans MS"/>
                <a:cs typeface="Comic Sans MS"/>
                <a:sym typeface="Comic Sans MS"/>
              </a:rPr>
              <a:t>, and </a:t>
            </a:r>
            <a:r>
              <a:rPr lang="en" sz="1200" b="1" i="1" u="sng">
                <a:solidFill>
                  <a:srgbClr val="FF0000"/>
                </a:solidFill>
                <a:latin typeface="Comic Sans MS"/>
                <a:ea typeface="Comic Sans MS"/>
                <a:cs typeface="Comic Sans MS"/>
                <a:sym typeface="Comic Sans MS"/>
              </a:rPr>
              <a:t>equity</a:t>
            </a:r>
            <a:r>
              <a:rPr lang="en" sz="1200">
                <a:solidFill>
                  <a:srgbClr val="FF0000"/>
                </a:solidFill>
                <a:latin typeface="Comic Sans MS"/>
                <a:ea typeface="Comic Sans MS"/>
                <a:cs typeface="Comic Sans MS"/>
                <a:sym typeface="Comic Sans MS"/>
              </a:rPr>
              <a:t>.</a:t>
            </a:r>
            <a:endParaRPr sz="1200">
              <a:solidFill>
                <a:srgbClr val="FF0000"/>
              </a:solidFill>
              <a:latin typeface="Comic Sans MS"/>
              <a:ea typeface="Comic Sans MS"/>
              <a:cs typeface="Comic Sans MS"/>
              <a:sym typeface="Comic Sans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78"/>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Arial"/>
                <a:ea typeface="Arial"/>
                <a:cs typeface="Arial"/>
                <a:sym typeface="Arial"/>
              </a:rPr>
              <a:t>What can be done to improve the quality of health service provision to adolescents?</a:t>
            </a:r>
            <a:endParaRPr sz="18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1131" name="Google Shape;1131;p78"/>
          <p:cNvSpPr txBox="1">
            <a:spLocks noGrp="1"/>
          </p:cNvSpPr>
          <p:nvPr>
            <p:ph type="body" idx="1"/>
          </p:nvPr>
        </p:nvSpPr>
        <p:spPr>
          <a:xfrm>
            <a:off x="507750" y="1133491"/>
            <a:ext cx="5969100" cy="414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300"/>
              <a:t>The starting point for any initiative aimed at improving the quality of health service provision to adolescents is the national health policy and strategy developed by the ministry of health, which will provide answers to five critical questions:</a:t>
            </a:r>
            <a:endParaRPr sz="1300"/>
          </a:p>
          <a:p>
            <a:pPr marL="457200" lvl="0" indent="-311150" algn="l" rtl="0">
              <a:lnSpc>
                <a:spcPct val="115000"/>
              </a:lnSpc>
              <a:spcBef>
                <a:spcPts val="1200"/>
              </a:spcBef>
              <a:spcAft>
                <a:spcPts val="0"/>
              </a:spcAft>
              <a:buClr>
                <a:schemeClr val="dk1"/>
              </a:buClr>
              <a:buSzPts val="1300"/>
              <a:buFont typeface="Arial"/>
              <a:buChar char="●"/>
            </a:pPr>
            <a:r>
              <a:rPr lang="en" sz="1300"/>
              <a:t>What health </a:t>
            </a:r>
            <a:r>
              <a:rPr lang="en" sz="1300" u="sng"/>
              <a:t>outcomes</a:t>
            </a:r>
            <a:r>
              <a:rPr lang="en" sz="1300"/>
              <a:t> are being aimed for?</a:t>
            </a:r>
            <a:endParaRPr sz="1300"/>
          </a:p>
          <a:p>
            <a:pPr marL="457200" lvl="0" indent="-311150" algn="l" rtl="0">
              <a:lnSpc>
                <a:spcPct val="115000"/>
              </a:lnSpc>
              <a:spcBef>
                <a:spcPts val="0"/>
              </a:spcBef>
              <a:spcAft>
                <a:spcPts val="0"/>
              </a:spcAft>
              <a:buClr>
                <a:schemeClr val="dk1"/>
              </a:buClr>
              <a:buSzPts val="1300"/>
              <a:buFont typeface="Arial"/>
              <a:buChar char="●"/>
            </a:pPr>
            <a:r>
              <a:rPr lang="en" sz="1300"/>
              <a:t>Among </a:t>
            </a:r>
            <a:r>
              <a:rPr lang="en" sz="1300" u="sng"/>
              <a:t>which group</a:t>
            </a:r>
            <a:r>
              <a:rPr lang="en" sz="1300"/>
              <a:t> (or groups) of adolescents are these health outcomes being aimed for?</a:t>
            </a:r>
            <a:endParaRPr sz="1300"/>
          </a:p>
          <a:p>
            <a:pPr marL="457200" lvl="0" indent="-311150" algn="l" rtl="0">
              <a:lnSpc>
                <a:spcPct val="115000"/>
              </a:lnSpc>
              <a:spcBef>
                <a:spcPts val="0"/>
              </a:spcBef>
              <a:spcAft>
                <a:spcPts val="0"/>
              </a:spcAft>
              <a:buClr>
                <a:schemeClr val="dk1"/>
              </a:buClr>
              <a:buSzPts val="1300"/>
              <a:buFont typeface="Arial"/>
              <a:buChar char="●"/>
            </a:pPr>
            <a:r>
              <a:rPr lang="en" sz="1300"/>
              <a:t>What is the </a:t>
            </a:r>
            <a:r>
              <a:rPr lang="en" sz="1300" b="1"/>
              <a:t>place</a:t>
            </a:r>
            <a:r>
              <a:rPr lang="en" sz="1300"/>
              <a:t> of health service provision to adolescents within an overall strategy to achieve these health outcomes?</a:t>
            </a:r>
            <a:endParaRPr sz="1300"/>
          </a:p>
          <a:p>
            <a:pPr marL="457200" lvl="0" indent="-311150" algn="l" rtl="0">
              <a:lnSpc>
                <a:spcPct val="115000"/>
              </a:lnSpc>
              <a:spcBef>
                <a:spcPts val="0"/>
              </a:spcBef>
              <a:spcAft>
                <a:spcPts val="0"/>
              </a:spcAft>
              <a:buClr>
                <a:schemeClr val="dk1"/>
              </a:buClr>
              <a:buSzPts val="1300"/>
              <a:buFont typeface="Arial"/>
              <a:buChar char="●"/>
            </a:pPr>
            <a:r>
              <a:rPr lang="en" sz="1300"/>
              <a:t>What is the package of </a:t>
            </a:r>
            <a:r>
              <a:rPr lang="en" sz="1300" b="1"/>
              <a:t>health services</a:t>
            </a:r>
            <a:r>
              <a:rPr lang="en" sz="1300"/>
              <a:t> to be provided,to achieve the health outcomes being aimed for?</a:t>
            </a:r>
            <a:endParaRPr sz="1300"/>
          </a:p>
          <a:p>
            <a:pPr marL="457200" lvl="0" indent="-311150" algn="l" rtl="0">
              <a:lnSpc>
                <a:spcPct val="115000"/>
              </a:lnSpc>
              <a:spcBef>
                <a:spcPts val="0"/>
              </a:spcBef>
              <a:spcAft>
                <a:spcPts val="0"/>
              </a:spcAft>
              <a:buClr>
                <a:schemeClr val="dk1"/>
              </a:buClr>
              <a:buSzPts val="1300"/>
              <a:buFont typeface="Arial"/>
              <a:buChar char="●"/>
            </a:pPr>
            <a:r>
              <a:rPr lang="en" sz="1300" b="1"/>
              <a:t>Where</a:t>
            </a:r>
            <a:r>
              <a:rPr lang="en" sz="1300"/>
              <a:t> (which type of health facility) and by whom(which type of health service provider)should these health services be provided by?</a:t>
            </a:r>
            <a:endParaRPr sz="1300"/>
          </a:p>
          <a:p>
            <a:pPr marL="0" lvl="0" indent="0" algn="l" rtl="0">
              <a:spcBef>
                <a:spcPts val="1200"/>
              </a:spcBef>
              <a:spcAft>
                <a:spcPts val="0"/>
              </a:spcAft>
              <a:buNone/>
            </a:pPr>
            <a:endParaRPr sz="1300"/>
          </a:p>
        </p:txBody>
      </p:sp>
      <p:sp>
        <p:nvSpPr>
          <p:cNvPr id="1132" name="Google Shape;1132;p78"/>
          <p:cNvSpPr txBox="1"/>
          <p:nvPr/>
        </p:nvSpPr>
        <p:spPr>
          <a:xfrm>
            <a:off x="0" y="5143500"/>
            <a:ext cx="7682400" cy="2043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1200"/>
              </a:spcBef>
              <a:spcAft>
                <a:spcPts val="0"/>
              </a:spcAft>
              <a:buClr>
                <a:schemeClr val="dk1"/>
              </a:buClr>
              <a:buSzPts val="1100"/>
              <a:buNone/>
            </a:pPr>
            <a:r>
              <a:rPr lang="en" sz="1100">
                <a:solidFill>
                  <a:srgbClr val="3C78D8"/>
                </a:solidFill>
                <a:latin typeface="Sniglet"/>
                <a:ea typeface="Sniglet"/>
                <a:cs typeface="Sniglet"/>
                <a:sym typeface="Sniglet"/>
              </a:rPr>
              <a:t>Precise answers to these questions will provide a sound basis for developing a national strategy to improve the quality of health service provision to adolescents</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79"/>
          <p:cNvSpPr txBox="1">
            <a:spLocks noGrp="1"/>
          </p:cNvSpPr>
          <p:nvPr>
            <p:ph type="title"/>
          </p:nvPr>
        </p:nvSpPr>
        <p:spPr>
          <a:xfrm>
            <a:off x="203550" y="3970500"/>
            <a:ext cx="5969100" cy="1173000"/>
          </a:xfrm>
          <a:prstGeom prst="rect">
            <a:avLst/>
          </a:prstGeom>
        </p:spPr>
        <p:txBody>
          <a:bodyPr spcFirstLastPara="1" wrap="square" lIns="91425" tIns="91425" rIns="91425" bIns="91425" anchor="b" anchorCtr="0">
            <a:noAutofit/>
          </a:bodyPr>
          <a:lstStyle/>
          <a:p>
            <a:pPr marL="0" lvl="0" indent="0" algn="l" rtl="0">
              <a:lnSpc>
                <a:spcPct val="125000"/>
              </a:lnSpc>
              <a:spcBef>
                <a:spcPts val="1700"/>
              </a:spcBef>
              <a:spcAft>
                <a:spcPts val="0"/>
              </a:spcAft>
              <a:buNone/>
            </a:pPr>
            <a:r>
              <a:rPr lang="en" sz="1300" b="1">
                <a:solidFill>
                  <a:srgbClr val="724128"/>
                </a:solidFill>
                <a:latin typeface="Arial"/>
                <a:ea typeface="Arial"/>
                <a:cs typeface="Arial"/>
                <a:sym typeface="Arial"/>
              </a:rPr>
              <a:t>Safety-Net Primary Care Services..</a:t>
            </a:r>
            <a:endParaRPr sz="1300" b="1">
              <a:solidFill>
                <a:srgbClr val="724128"/>
              </a:solidFill>
              <a:latin typeface="Arial"/>
              <a:ea typeface="Arial"/>
              <a:cs typeface="Arial"/>
              <a:sym typeface="Arial"/>
            </a:endParaRPr>
          </a:p>
          <a:p>
            <a:pPr marL="0" lvl="0" indent="0" algn="l" rtl="0">
              <a:lnSpc>
                <a:spcPct val="125000"/>
              </a:lnSpc>
              <a:spcBef>
                <a:spcPts val="1700"/>
              </a:spcBef>
              <a:spcAft>
                <a:spcPts val="0"/>
              </a:spcAft>
              <a:buNone/>
            </a:pPr>
            <a:r>
              <a:rPr lang="en" sz="1200">
                <a:solidFill>
                  <a:schemeClr val="dk1"/>
                </a:solidFill>
                <a:highlight>
                  <a:srgbClr val="FFFFFF"/>
                </a:highlight>
                <a:latin typeface="Times New Roman"/>
                <a:ea typeface="Times New Roman"/>
                <a:cs typeface="Times New Roman"/>
                <a:sym typeface="Times New Roman"/>
              </a:rPr>
              <a:t>-“those providers that organize and deliver a significant level of health care and other health-related services to uninsured, Medicaid, and other vulnerable patients</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25000"/>
              </a:lnSpc>
              <a:spcBef>
                <a:spcPts val="1700"/>
              </a:spcBef>
              <a:spcAft>
                <a:spcPts val="0"/>
              </a:spcAft>
              <a:buClr>
                <a:srgbClr val="000000"/>
              </a:buClr>
              <a:buSzPts val="1100"/>
              <a:buFont typeface="Arial"/>
              <a:buNone/>
            </a:pPr>
            <a:r>
              <a:rPr lang="en" sz="1200">
                <a:solidFill>
                  <a:schemeClr val="dk1"/>
                </a:solidFill>
                <a:highlight>
                  <a:schemeClr val="lt1"/>
                </a:highlight>
                <a:latin typeface="Times New Roman"/>
                <a:ea typeface="Times New Roman"/>
                <a:cs typeface="Times New Roman"/>
                <a:sym typeface="Times New Roman"/>
              </a:rPr>
              <a:t>-safety net consists of public hospital systems; academic health centers; community health centers or clinics funded by federal, state, and local public health agencies; and local health departments. An additional feature of the safety net for adolescents is the presence of school-based health centers. The organization and delivery of safety-net services vary widely from state to state and community to community.</a:t>
            </a:r>
            <a:endParaRPr sz="1300" b="1">
              <a:solidFill>
                <a:srgbClr val="724128"/>
              </a:solidFill>
              <a:latin typeface="Arial"/>
              <a:ea typeface="Arial"/>
              <a:cs typeface="Arial"/>
              <a:sym typeface="Arial"/>
            </a:endParaRPr>
          </a:p>
          <a:p>
            <a:pPr marL="0" lvl="0" indent="0" algn="l" rtl="0">
              <a:spcBef>
                <a:spcPts val="800"/>
              </a:spcBef>
              <a:spcAft>
                <a:spcPts val="0"/>
              </a:spcAft>
              <a:buClr>
                <a:schemeClr val="dk1"/>
              </a:buClr>
              <a:buSzPts val="1100"/>
              <a:buFont typeface="Arial"/>
              <a:buNone/>
            </a:pPr>
            <a:endParaRPr sz="1800"/>
          </a:p>
          <a:p>
            <a:pPr marL="0" lvl="0" indent="0" algn="l" rtl="0">
              <a:spcBef>
                <a:spcPts val="0"/>
              </a:spcBef>
              <a:spcAft>
                <a:spcPts val="0"/>
              </a:spcAft>
              <a:buNone/>
            </a:pPr>
            <a:endParaRPr/>
          </a:p>
        </p:txBody>
      </p:sp>
      <p:sp>
        <p:nvSpPr>
          <p:cNvPr id="1138" name="Google Shape;1138;p79"/>
          <p:cNvSpPr txBox="1">
            <a:spLocks noGrp="1"/>
          </p:cNvSpPr>
          <p:nvPr>
            <p:ph type="body" idx="1"/>
          </p:nvPr>
        </p:nvSpPr>
        <p:spPr>
          <a:xfrm>
            <a:off x="0" y="5143490"/>
            <a:ext cx="5969100" cy="323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1000">
              <a:solidFill>
                <a:schemeClr val="dk1"/>
              </a:solidFill>
              <a:latin typeface="Arial"/>
              <a:ea typeface="Arial"/>
              <a:cs typeface="Arial"/>
              <a:sym typeface="Arial"/>
            </a:endParaRPr>
          </a:p>
          <a:p>
            <a:pPr marL="0" lvl="0" indent="0" algn="l" rtl="0">
              <a:spcBef>
                <a:spcPts val="600"/>
              </a:spcBef>
              <a:spcAft>
                <a:spcPts val="0"/>
              </a:spcAft>
              <a:buNone/>
            </a:pPr>
            <a:endParaRPr sz="1000">
              <a:solidFill>
                <a:schemeClr val="dk1"/>
              </a:solidFill>
              <a:latin typeface="Arial"/>
              <a:ea typeface="Arial"/>
              <a:cs typeface="Arial"/>
              <a:sym typeface="Arial"/>
            </a:endParaRPr>
          </a:p>
          <a:p>
            <a:pPr marL="0" lvl="0" indent="0" algn="l" rtl="0">
              <a:spcBef>
                <a:spcPts val="600"/>
              </a:spcBef>
              <a:spcAft>
                <a:spcPts val="0"/>
              </a:spcAft>
              <a:buClr>
                <a:schemeClr val="dk1"/>
              </a:buClr>
              <a:buSzPts val="1100"/>
              <a:buFont typeface="Arial"/>
              <a:buNone/>
            </a:pPr>
            <a:endParaRPr sz="1000">
              <a:solidFill>
                <a:schemeClr val="dk1"/>
              </a:solidFill>
              <a:latin typeface="Arial"/>
              <a:ea typeface="Arial"/>
              <a:cs typeface="Arial"/>
              <a:sym typeface="Arial"/>
            </a:endParaRPr>
          </a:p>
          <a:p>
            <a:pPr marL="0" lvl="0" indent="0" algn="l" rtl="0">
              <a:spcBef>
                <a:spcPts val="600"/>
              </a:spcBef>
              <a:spcAft>
                <a:spcPts val="0"/>
              </a:spcAft>
              <a:buNone/>
            </a:pPr>
            <a:endParaRPr/>
          </a:p>
        </p:txBody>
      </p:sp>
      <p:sp>
        <p:nvSpPr>
          <p:cNvPr id="1139" name="Google Shape;1139;p79"/>
          <p:cNvSpPr txBox="1"/>
          <p:nvPr/>
        </p:nvSpPr>
        <p:spPr>
          <a:xfrm>
            <a:off x="0" y="-43975"/>
            <a:ext cx="4857900" cy="681300"/>
          </a:xfrm>
          <a:prstGeom prst="rect">
            <a:avLst/>
          </a:prstGeom>
          <a:noFill/>
          <a:ln>
            <a:noFill/>
          </a:ln>
        </p:spPr>
        <p:txBody>
          <a:bodyPr spcFirstLastPara="1" wrap="square" lIns="91425" tIns="91425" rIns="91425" bIns="91425" anchor="t" anchorCtr="0">
            <a:noAutofit/>
          </a:bodyPr>
          <a:lstStyle/>
          <a:p>
            <a:pPr marL="0" lvl="0" indent="0" algn="l" rtl="0">
              <a:lnSpc>
                <a:spcPct val="111110"/>
              </a:lnSpc>
              <a:spcBef>
                <a:spcPts val="2100"/>
              </a:spcBef>
              <a:spcAft>
                <a:spcPts val="1100"/>
              </a:spcAft>
              <a:buNone/>
            </a:pPr>
            <a:r>
              <a:rPr lang="en" sz="1900" b="1">
                <a:solidFill>
                  <a:srgbClr val="985735"/>
                </a:solidFill>
              </a:rPr>
              <a:t>PRIMARY CARE SERVICES</a:t>
            </a:r>
            <a:endParaRPr sz="1900" b="1">
              <a:solidFill>
                <a:srgbClr val="985735"/>
              </a:solidFill>
            </a:endParaRPr>
          </a:p>
        </p:txBody>
      </p:sp>
      <p:sp>
        <p:nvSpPr>
          <p:cNvPr id="1140" name="Google Shape;1140;p79"/>
          <p:cNvSpPr txBox="1"/>
          <p:nvPr/>
        </p:nvSpPr>
        <p:spPr>
          <a:xfrm>
            <a:off x="203550" y="544175"/>
            <a:ext cx="8736900" cy="14889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1700"/>
              </a:spcBef>
              <a:spcAft>
                <a:spcPts val="0"/>
              </a:spcAft>
              <a:buNone/>
            </a:pPr>
            <a:r>
              <a:rPr lang="en" sz="1300" b="1">
                <a:solidFill>
                  <a:srgbClr val="724128"/>
                </a:solidFill>
              </a:rPr>
              <a:t>Private Office-Based Care</a:t>
            </a:r>
            <a:endParaRPr sz="1300" b="1">
              <a:solidFill>
                <a:srgbClr val="724128"/>
              </a:solidFill>
            </a:endParaRPr>
          </a:p>
          <a:p>
            <a:pPr marL="0" lvl="0" indent="0" algn="l" rtl="0">
              <a:lnSpc>
                <a:spcPct val="115000"/>
              </a:lnSpc>
              <a:spcBef>
                <a:spcPts val="800"/>
              </a:spcBef>
              <a:spcAft>
                <a:spcPts val="800"/>
              </a:spcAft>
              <a:buNone/>
            </a:pPr>
            <a:r>
              <a:rPr lang="en" sz="1200">
                <a:solidFill>
                  <a:schemeClr val="dk1"/>
                </a:solidFill>
                <a:latin typeface="Times New Roman"/>
                <a:ea typeface="Times New Roman"/>
                <a:cs typeface="Times New Roman"/>
                <a:sym typeface="Times New Roman"/>
              </a:rPr>
              <a:t>The majority of adolescents have private insurance through family plans offered by one or both parents’ employers. These adolescents commonly receive their primary medical care from private provider offices, usually a pediatrician, family physician, general internist, or nurse practitioner, or for older female adolescents, a gynecologist.</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80"/>
          <p:cNvSpPr txBox="1">
            <a:spLocks noGrp="1"/>
          </p:cNvSpPr>
          <p:nvPr>
            <p:ph type="title"/>
          </p:nvPr>
        </p:nvSpPr>
        <p:spPr>
          <a:xfrm>
            <a:off x="818500" y="2948450"/>
            <a:ext cx="5969100" cy="744900"/>
          </a:xfrm>
          <a:prstGeom prst="rect">
            <a:avLst/>
          </a:prstGeom>
        </p:spPr>
        <p:txBody>
          <a:bodyPr spcFirstLastPara="1" wrap="square" lIns="91425" tIns="91425" rIns="91425" bIns="91425" anchor="b" anchorCtr="0">
            <a:noAutofit/>
          </a:bodyPr>
          <a:lstStyle/>
          <a:p>
            <a:pPr marL="0" lvl="0" indent="0" algn="l" rtl="0">
              <a:lnSpc>
                <a:spcPct val="138880"/>
              </a:lnSpc>
              <a:spcBef>
                <a:spcPts val="1500"/>
              </a:spcBef>
              <a:spcAft>
                <a:spcPts val="0"/>
              </a:spcAft>
              <a:buNone/>
            </a:pPr>
            <a:r>
              <a:rPr lang="en" sz="1800" b="1">
                <a:solidFill>
                  <a:srgbClr val="59331F"/>
                </a:solidFill>
                <a:latin typeface="Arial"/>
                <a:ea typeface="Arial"/>
                <a:cs typeface="Arial"/>
                <a:sym typeface="Arial"/>
              </a:rPr>
              <a:t>Hospital-Affiliated Primary Care Services</a:t>
            </a:r>
            <a:endParaRPr sz="1800" b="1">
              <a:solidFill>
                <a:srgbClr val="59331F"/>
              </a:solidFill>
              <a:latin typeface="Arial"/>
              <a:ea typeface="Arial"/>
              <a:cs typeface="Arial"/>
              <a:sym typeface="Arial"/>
            </a:endParaRPr>
          </a:p>
          <a:p>
            <a:pPr marL="0" lvl="0" indent="0" algn="l" rtl="0">
              <a:lnSpc>
                <a:spcPct val="138880"/>
              </a:lnSpc>
              <a:spcBef>
                <a:spcPts val="1500"/>
              </a:spcBef>
              <a:spcAft>
                <a:spcPts val="0"/>
              </a:spcAft>
              <a:buNone/>
            </a:pPr>
            <a:r>
              <a:rPr lang="en" sz="1800" b="1">
                <a:solidFill>
                  <a:srgbClr val="59331F"/>
                </a:solidFill>
                <a:latin typeface="Arial"/>
                <a:ea typeface="Arial"/>
                <a:cs typeface="Arial"/>
                <a:sym typeface="Arial"/>
              </a:rPr>
              <a:t>School-Based Health Centers</a:t>
            </a:r>
            <a:endParaRPr sz="1800" b="1">
              <a:solidFill>
                <a:srgbClr val="59331F"/>
              </a:solidFill>
              <a:latin typeface="Arial"/>
              <a:ea typeface="Arial"/>
              <a:cs typeface="Arial"/>
              <a:sym typeface="Arial"/>
            </a:endParaRPr>
          </a:p>
          <a:p>
            <a:pPr marL="0" lvl="0" indent="0" algn="l" rtl="0">
              <a:lnSpc>
                <a:spcPct val="138880"/>
              </a:lnSpc>
              <a:spcBef>
                <a:spcPts val="1500"/>
              </a:spcBef>
              <a:spcAft>
                <a:spcPts val="0"/>
              </a:spcAft>
              <a:buClr>
                <a:schemeClr val="dk1"/>
              </a:buClr>
              <a:buSzPts val="1100"/>
              <a:buFont typeface="Arial"/>
              <a:buNone/>
            </a:pPr>
            <a:r>
              <a:rPr lang="en" sz="1800" b="1">
                <a:solidFill>
                  <a:srgbClr val="59331F"/>
                </a:solidFill>
                <a:latin typeface="Arial"/>
                <a:ea typeface="Arial"/>
                <a:cs typeface="Arial"/>
                <a:sym typeface="Arial"/>
              </a:rPr>
              <a:t>Community-Based Health Centers</a:t>
            </a:r>
            <a:endParaRPr sz="1800" b="1">
              <a:solidFill>
                <a:srgbClr val="59331F"/>
              </a:solidFill>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1146" name="Google Shape;1146;p80"/>
          <p:cNvSpPr txBox="1">
            <a:spLocks noGrp="1"/>
          </p:cNvSpPr>
          <p:nvPr>
            <p:ph type="body" idx="1"/>
          </p:nvPr>
        </p:nvSpPr>
        <p:spPr>
          <a:xfrm>
            <a:off x="653625" y="3494190"/>
            <a:ext cx="5969100" cy="323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81"/>
          <p:cNvSpPr txBox="1">
            <a:spLocks noGrp="1"/>
          </p:cNvSpPr>
          <p:nvPr>
            <p:ph type="ctrTitle" idx="4294967295"/>
          </p:nvPr>
        </p:nvSpPr>
        <p:spPr>
          <a:xfrm>
            <a:off x="116159" y="2593965"/>
            <a:ext cx="8555700" cy="115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3C78D8"/>
              </a:buClr>
              <a:buSzPts val="3000"/>
              <a:buFont typeface="Sniglet"/>
              <a:buNone/>
            </a:pPr>
            <a:r>
              <a:rPr lang="en" sz="5300" b="1">
                <a:solidFill>
                  <a:srgbClr val="990000"/>
                </a:solidFill>
              </a:rPr>
              <a:t>7. ROLE OF FAMILY, SCHOOL, AND COMMUNITY IN ADOLESCENT HEALTH CARE </a:t>
            </a:r>
            <a:endParaRPr sz="5300" b="1" i="0" u="none" strike="noStrike" cap="none">
              <a:solidFill>
                <a:srgbClr val="990000"/>
              </a:solidFill>
            </a:endParaRPr>
          </a:p>
        </p:txBody>
      </p:sp>
      <p:grpSp>
        <p:nvGrpSpPr>
          <p:cNvPr id="1152" name="Google Shape;1152;p81"/>
          <p:cNvGrpSpPr/>
          <p:nvPr/>
        </p:nvGrpSpPr>
        <p:grpSpPr>
          <a:xfrm flipH="1">
            <a:off x="7494560" y="3753778"/>
            <a:ext cx="1649444" cy="1389731"/>
            <a:chOff x="2062875" y="394325"/>
            <a:chExt cx="1394525" cy="1174950"/>
          </a:xfrm>
        </p:grpSpPr>
        <p:sp>
          <p:nvSpPr>
            <p:cNvPr id="1153" name="Google Shape;1153;p81"/>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81"/>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81"/>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81"/>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81"/>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81"/>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81"/>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81"/>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81"/>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81"/>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81"/>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81"/>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81"/>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81"/>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81"/>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81"/>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81"/>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81"/>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81"/>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81"/>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81"/>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81"/>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81"/>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81"/>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81"/>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81"/>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81"/>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0" name="Google Shape;1180;p8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8"/>
          <p:cNvSpPr txBox="1">
            <a:spLocks noGrp="1"/>
          </p:cNvSpPr>
          <p:nvPr>
            <p:ph type="title"/>
          </p:nvPr>
        </p:nvSpPr>
        <p:spPr>
          <a:xfrm>
            <a:off x="180650" y="181950"/>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4</a:t>
            </a:r>
            <a:endParaRPr sz="3600" b="1"/>
          </a:p>
        </p:txBody>
      </p:sp>
      <p:sp>
        <p:nvSpPr>
          <p:cNvPr id="278" name="Google Shape;278;p28"/>
          <p:cNvSpPr txBox="1">
            <a:spLocks noGrp="1"/>
          </p:cNvSpPr>
          <p:nvPr>
            <p:ph type="body" idx="1"/>
          </p:nvPr>
        </p:nvSpPr>
        <p:spPr>
          <a:xfrm>
            <a:off x="180650" y="1089500"/>
            <a:ext cx="6442200" cy="36744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600"/>
              </a:spcBef>
              <a:spcAft>
                <a:spcPts val="0"/>
              </a:spcAft>
              <a:buSzPts val="2400"/>
              <a:buNone/>
            </a:pPr>
            <a:r>
              <a:rPr lang="en"/>
              <a:t>The height peak in the males is at the age of…..?</a:t>
            </a:r>
            <a:endParaRPr/>
          </a:p>
          <a:p>
            <a:pPr marL="457200" lvl="0" indent="-228600" algn="l" rtl="0">
              <a:lnSpc>
                <a:spcPct val="100000"/>
              </a:lnSpc>
              <a:spcBef>
                <a:spcPts val="600"/>
              </a:spcBef>
              <a:spcAft>
                <a:spcPts val="0"/>
              </a:spcAft>
              <a:buSzPts val="2400"/>
              <a:buNone/>
            </a:pPr>
            <a:endParaRPr/>
          </a:p>
          <a:p>
            <a:pPr marL="457200" lvl="0" indent="-228600" algn="l" rtl="0">
              <a:lnSpc>
                <a:spcPct val="100000"/>
              </a:lnSpc>
              <a:spcBef>
                <a:spcPts val="600"/>
              </a:spcBef>
              <a:spcAft>
                <a:spcPts val="0"/>
              </a:spcAft>
              <a:buSzPts val="2400"/>
              <a:buNone/>
            </a:pPr>
            <a:r>
              <a:rPr lang="en"/>
              <a:t>1- 11</a:t>
            </a:r>
            <a:endParaRPr/>
          </a:p>
          <a:p>
            <a:pPr marL="457200" lvl="0" indent="-228600" algn="l" rtl="0">
              <a:lnSpc>
                <a:spcPct val="100000"/>
              </a:lnSpc>
              <a:spcBef>
                <a:spcPts val="600"/>
              </a:spcBef>
              <a:spcAft>
                <a:spcPts val="0"/>
              </a:spcAft>
              <a:buSzPts val="2400"/>
              <a:buNone/>
            </a:pPr>
            <a:r>
              <a:rPr lang="en"/>
              <a:t>2- 12</a:t>
            </a:r>
            <a:endParaRPr/>
          </a:p>
          <a:p>
            <a:pPr marL="457200" lvl="0" indent="-228600" algn="l" rtl="0">
              <a:lnSpc>
                <a:spcPct val="100000"/>
              </a:lnSpc>
              <a:spcBef>
                <a:spcPts val="600"/>
              </a:spcBef>
              <a:spcAft>
                <a:spcPts val="0"/>
              </a:spcAft>
              <a:buSzPts val="2400"/>
              <a:buNone/>
            </a:pPr>
            <a:r>
              <a:rPr lang="en"/>
              <a:t>3- 13</a:t>
            </a:r>
            <a:endParaRPr/>
          </a:p>
          <a:p>
            <a:pPr marL="457200" lvl="0" indent="-228600" algn="l" rtl="0">
              <a:lnSpc>
                <a:spcPct val="100000"/>
              </a:lnSpc>
              <a:spcBef>
                <a:spcPts val="600"/>
              </a:spcBef>
              <a:spcAft>
                <a:spcPts val="0"/>
              </a:spcAft>
              <a:buSzPts val="2400"/>
              <a:buNone/>
            </a:pPr>
            <a:r>
              <a:rPr lang="en"/>
              <a:t>4- 14 </a:t>
            </a:r>
            <a:endParaRPr/>
          </a:p>
        </p:txBody>
      </p:sp>
      <p:grpSp>
        <p:nvGrpSpPr>
          <p:cNvPr id="279" name="Google Shape;279;p28"/>
          <p:cNvGrpSpPr/>
          <p:nvPr/>
        </p:nvGrpSpPr>
        <p:grpSpPr>
          <a:xfrm flipH="1">
            <a:off x="7488547" y="3754513"/>
            <a:ext cx="1655447" cy="1388992"/>
            <a:chOff x="238125" y="1879850"/>
            <a:chExt cx="1399600" cy="1174325"/>
          </a:xfrm>
        </p:grpSpPr>
        <p:sp>
          <p:nvSpPr>
            <p:cNvPr id="280" name="Google Shape;280;p28"/>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8"/>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8"/>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8"/>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8"/>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8"/>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8"/>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8"/>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8"/>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8"/>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8"/>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8"/>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8"/>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8"/>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8"/>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8"/>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8"/>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8"/>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8"/>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8"/>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8"/>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8"/>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8"/>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8"/>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8"/>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5" name="Google Shape;305;p28"/>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82"/>
          <p:cNvSpPr txBox="1">
            <a:spLocks noGrp="1"/>
          </p:cNvSpPr>
          <p:nvPr>
            <p:ph type="title"/>
          </p:nvPr>
        </p:nvSpPr>
        <p:spPr>
          <a:xfrm>
            <a:off x="339252" y="452170"/>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ROLE OF FAMILY:</a:t>
            </a:r>
            <a:endParaRPr b="1"/>
          </a:p>
        </p:txBody>
      </p:sp>
      <p:pic>
        <p:nvPicPr>
          <p:cNvPr id="1186" name="Google Shape;1186;p82"/>
          <p:cNvPicPr preferRelativeResize="0"/>
          <p:nvPr/>
        </p:nvPicPr>
        <p:blipFill>
          <a:blip r:embed="rId3">
            <a:alphaModFix/>
          </a:blip>
          <a:stretch>
            <a:fillRect/>
          </a:stretch>
        </p:blipFill>
        <p:spPr>
          <a:xfrm>
            <a:off x="6708971" y="3678504"/>
            <a:ext cx="2369050" cy="1464999"/>
          </a:xfrm>
          <a:prstGeom prst="rect">
            <a:avLst/>
          </a:prstGeom>
          <a:noFill/>
          <a:ln>
            <a:noFill/>
          </a:ln>
        </p:spPr>
      </p:pic>
      <p:sp>
        <p:nvSpPr>
          <p:cNvPr id="1187" name="Google Shape;1187;p82"/>
          <p:cNvSpPr txBox="1"/>
          <p:nvPr/>
        </p:nvSpPr>
        <p:spPr>
          <a:xfrm>
            <a:off x="124199" y="1076771"/>
            <a:ext cx="6916200" cy="31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434343"/>
              </a:solidFill>
            </a:endParaRPr>
          </a:p>
          <a:p>
            <a:pPr marL="0" lvl="0" indent="0" algn="l" rtl="0">
              <a:spcBef>
                <a:spcPts val="0"/>
              </a:spcBef>
              <a:spcAft>
                <a:spcPts val="0"/>
              </a:spcAft>
              <a:buNone/>
            </a:pPr>
            <a:endParaRPr sz="1800" b="1">
              <a:solidFill>
                <a:srgbClr val="434343"/>
              </a:solidFill>
            </a:endParaRPr>
          </a:p>
          <a:p>
            <a:pPr marL="457200" lvl="0" indent="-342900" algn="l" rtl="0">
              <a:lnSpc>
                <a:spcPct val="115000"/>
              </a:lnSpc>
              <a:spcBef>
                <a:spcPts val="0"/>
              </a:spcBef>
              <a:spcAft>
                <a:spcPts val="0"/>
              </a:spcAft>
              <a:buClr>
                <a:srgbClr val="434343"/>
              </a:buClr>
              <a:buSzPts val="1800"/>
              <a:buChar char="●"/>
            </a:pPr>
            <a:r>
              <a:rPr lang="en" sz="1800" b="1">
                <a:solidFill>
                  <a:srgbClr val="434343"/>
                </a:solidFill>
              </a:rPr>
              <a:t>Active good parenting is very important in promoting the lifelong health and safety of their children. This includes: -Becoming </a:t>
            </a:r>
            <a:r>
              <a:rPr lang="en" sz="1800" b="1">
                <a:solidFill>
                  <a:srgbClr val="990000"/>
                </a:solidFill>
              </a:rPr>
              <a:t>positive role models</a:t>
            </a:r>
            <a:br>
              <a:rPr lang="en" sz="1800" b="1">
                <a:solidFill>
                  <a:srgbClr val="990000"/>
                </a:solidFill>
              </a:rPr>
            </a:br>
            <a:r>
              <a:rPr lang="en" sz="1800" b="1">
                <a:solidFill>
                  <a:srgbClr val="434343"/>
                </a:solidFill>
              </a:rPr>
              <a:t>-Providing guidance and setting boundaries</a:t>
            </a:r>
            <a:endParaRPr sz="1800" b="1">
              <a:solidFill>
                <a:srgbClr val="434343"/>
              </a:solidFill>
            </a:endParaRPr>
          </a:p>
          <a:p>
            <a:pPr marL="0" lvl="0" indent="0" algn="l" rtl="0">
              <a:spcBef>
                <a:spcPts val="0"/>
              </a:spcBef>
              <a:spcAft>
                <a:spcPts val="0"/>
              </a:spcAft>
              <a:buNone/>
            </a:pPr>
            <a:endParaRPr sz="1800" b="1">
              <a:solidFill>
                <a:srgbClr val="434343"/>
              </a:solidFill>
            </a:endParaRPr>
          </a:p>
          <a:p>
            <a:pPr marL="457200" lvl="0" indent="-342900" algn="l" rtl="0">
              <a:spcBef>
                <a:spcPts val="0"/>
              </a:spcBef>
              <a:spcAft>
                <a:spcPts val="0"/>
              </a:spcAft>
              <a:buClr>
                <a:srgbClr val="434343"/>
              </a:buClr>
              <a:buSzPts val="1800"/>
              <a:buChar char="●"/>
            </a:pPr>
            <a:r>
              <a:rPr lang="en" sz="1800" b="1">
                <a:solidFill>
                  <a:srgbClr val="434343"/>
                </a:solidFill>
              </a:rPr>
              <a:t>Adolescents who have good communication and are bonded with an adult are </a:t>
            </a:r>
            <a:r>
              <a:rPr lang="en" sz="1800" b="1">
                <a:solidFill>
                  <a:srgbClr val="990000"/>
                </a:solidFill>
              </a:rPr>
              <a:t>less likely</a:t>
            </a:r>
            <a:r>
              <a:rPr lang="en" sz="1800" b="1">
                <a:solidFill>
                  <a:srgbClr val="434343"/>
                </a:solidFill>
              </a:rPr>
              <a:t> to engage in risky behaviors.</a:t>
            </a:r>
            <a:endParaRPr sz="1800" b="1">
              <a:solidFill>
                <a:srgbClr val="43434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83"/>
          <p:cNvSpPr txBox="1">
            <a:spLocks noGrp="1"/>
          </p:cNvSpPr>
          <p:nvPr>
            <p:ph type="title"/>
          </p:nvPr>
        </p:nvSpPr>
        <p:spPr>
          <a:xfrm>
            <a:off x="240634" y="85381"/>
            <a:ext cx="5969100" cy="66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ROLE OF SCHOOL :</a:t>
            </a:r>
            <a:endParaRPr b="1"/>
          </a:p>
        </p:txBody>
      </p:sp>
      <p:sp>
        <p:nvSpPr>
          <p:cNvPr id="1193" name="Google Shape;1193;p83"/>
          <p:cNvSpPr txBox="1"/>
          <p:nvPr/>
        </p:nvSpPr>
        <p:spPr>
          <a:xfrm>
            <a:off x="-11" y="1041864"/>
            <a:ext cx="7156800" cy="367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800" b="1">
              <a:solidFill>
                <a:srgbClr val="3C4245"/>
              </a:solidFill>
            </a:endParaRPr>
          </a:p>
          <a:p>
            <a:pPr marL="0" lvl="0" indent="0" algn="l" rtl="0">
              <a:lnSpc>
                <a:spcPct val="100000"/>
              </a:lnSpc>
              <a:spcBef>
                <a:spcPts val="0"/>
              </a:spcBef>
              <a:spcAft>
                <a:spcPts val="0"/>
              </a:spcAft>
              <a:buNone/>
            </a:pPr>
            <a:endParaRPr sz="1800" b="1">
              <a:solidFill>
                <a:srgbClr val="3C4245"/>
              </a:solidFill>
            </a:endParaRPr>
          </a:p>
          <a:p>
            <a:pPr marL="457200" lvl="0" indent="-336550" algn="l" rtl="0">
              <a:lnSpc>
                <a:spcPct val="100000"/>
              </a:lnSpc>
              <a:spcBef>
                <a:spcPts val="0"/>
              </a:spcBef>
              <a:spcAft>
                <a:spcPts val="0"/>
              </a:spcAft>
              <a:buClr>
                <a:srgbClr val="3C4245"/>
              </a:buClr>
              <a:buSzPts val="1700"/>
              <a:buChar char="●"/>
            </a:pPr>
            <a:r>
              <a:rPr lang="en" sz="1700" b="1">
                <a:solidFill>
                  <a:srgbClr val="3C4245"/>
                </a:solidFill>
              </a:rPr>
              <a:t>School can help in </a:t>
            </a:r>
            <a:r>
              <a:rPr lang="en" sz="1700" b="1">
                <a:solidFill>
                  <a:srgbClr val="990000"/>
                </a:solidFill>
              </a:rPr>
              <a:t>adolescents health</a:t>
            </a:r>
            <a:r>
              <a:rPr lang="en" sz="1700" b="1">
                <a:solidFill>
                  <a:srgbClr val="3C4245"/>
                </a:solidFill>
              </a:rPr>
              <a:t> by: </a:t>
            </a:r>
            <a:br>
              <a:rPr lang="en" sz="1700" b="1">
                <a:solidFill>
                  <a:srgbClr val="3C4245"/>
                </a:solidFill>
              </a:rPr>
            </a:br>
            <a:r>
              <a:rPr lang="en" sz="1700" b="1">
                <a:solidFill>
                  <a:srgbClr val="3C4245"/>
                </a:solidFill>
              </a:rPr>
              <a:t>- Promoting health programs</a:t>
            </a:r>
            <a:br>
              <a:rPr lang="en" sz="1700" b="1">
                <a:solidFill>
                  <a:srgbClr val="3C4245"/>
                </a:solidFill>
              </a:rPr>
            </a:br>
            <a:r>
              <a:rPr lang="en" sz="1700" b="1">
                <a:solidFill>
                  <a:srgbClr val="3C4245"/>
                </a:solidFill>
              </a:rPr>
              <a:t>- Promotes healthy eating ( school cafeteria)</a:t>
            </a:r>
            <a:br>
              <a:rPr lang="en" sz="1700" b="1">
                <a:solidFill>
                  <a:srgbClr val="3C4245"/>
                </a:solidFill>
              </a:rPr>
            </a:br>
            <a:r>
              <a:rPr lang="en" sz="1700" b="1">
                <a:solidFill>
                  <a:srgbClr val="3C4245"/>
                </a:solidFill>
              </a:rPr>
              <a:t>- Provides areas for physical activity through physical education class (football, basketball, etc.)</a:t>
            </a:r>
            <a:endParaRPr sz="1700" b="1">
              <a:solidFill>
                <a:srgbClr val="3C4245"/>
              </a:solidFill>
            </a:endParaRPr>
          </a:p>
          <a:p>
            <a:pPr marL="0" lvl="0" indent="0" algn="l" rtl="0">
              <a:lnSpc>
                <a:spcPct val="100000"/>
              </a:lnSpc>
              <a:spcBef>
                <a:spcPts val="0"/>
              </a:spcBef>
              <a:spcAft>
                <a:spcPts val="0"/>
              </a:spcAft>
              <a:buNone/>
            </a:pPr>
            <a:endParaRPr sz="1700" b="1">
              <a:solidFill>
                <a:srgbClr val="3C4245"/>
              </a:solidFill>
            </a:endParaRPr>
          </a:p>
          <a:p>
            <a:pPr marL="457200" lvl="0" indent="-336550" algn="l" rtl="0">
              <a:lnSpc>
                <a:spcPct val="100000"/>
              </a:lnSpc>
              <a:spcBef>
                <a:spcPts val="0"/>
              </a:spcBef>
              <a:spcAft>
                <a:spcPts val="0"/>
              </a:spcAft>
              <a:buClr>
                <a:srgbClr val="3C4245"/>
              </a:buClr>
              <a:buSzPts val="1700"/>
              <a:buChar char="●"/>
            </a:pPr>
            <a:r>
              <a:rPr lang="en" sz="1700" b="1">
                <a:solidFill>
                  <a:srgbClr val="3C4245"/>
                </a:solidFill>
              </a:rPr>
              <a:t>Provide a </a:t>
            </a:r>
            <a:r>
              <a:rPr lang="en" sz="1700" b="1">
                <a:solidFill>
                  <a:srgbClr val="990000"/>
                </a:solidFill>
              </a:rPr>
              <a:t>safe environment</a:t>
            </a:r>
            <a:r>
              <a:rPr lang="en" sz="1700" b="1">
                <a:solidFill>
                  <a:srgbClr val="3C4245"/>
                </a:solidFill>
              </a:rPr>
              <a:t> for adolescents to express their opinion.</a:t>
            </a:r>
            <a:endParaRPr sz="1700" b="1">
              <a:solidFill>
                <a:srgbClr val="3C4245"/>
              </a:solidFill>
            </a:endParaRPr>
          </a:p>
          <a:p>
            <a:pPr marL="0" lvl="0" indent="0" algn="l" rtl="0">
              <a:lnSpc>
                <a:spcPct val="100000"/>
              </a:lnSpc>
              <a:spcBef>
                <a:spcPts val="0"/>
              </a:spcBef>
              <a:spcAft>
                <a:spcPts val="0"/>
              </a:spcAft>
              <a:buNone/>
            </a:pPr>
            <a:endParaRPr sz="1700" b="1">
              <a:solidFill>
                <a:srgbClr val="3C4245"/>
              </a:solidFill>
            </a:endParaRPr>
          </a:p>
          <a:p>
            <a:pPr marL="457200" lvl="0" indent="-336550" algn="l" rtl="0">
              <a:spcBef>
                <a:spcPts val="0"/>
              </a:spcBef>
              <a:spcAft>
                <a:spcPts val="0"/>
              </a:spcAft>
              <a:buClr>
                <a:srgbClr val="3C4245"/>
              </a:buClr>
              <a:buSzPts val="1700"/>
              <a:buChar char="●"/>
            </a:pPr>
            <a:r>
              <a:rPr lang="en" sz="1700" b="1">
                <a:solidFill>
                  <a:srgbClr val="3C4245"/>
                </a:solidFill>
              </a:rPr>
              <a:t>The school social environment affects </a:t>
            </a:r>
            <a:r>
              <a:rPr lang="en" sz="1700" b="1">
                <a:solidFill>
                  <a:srgbClr val="990000"/>
                </a:solidFill>
              </a:rPr>
              <a:t>student’s attendance</a:t>
            </a:r>
            <a:r>
              <a:rPr lang="en" sz="1700" b="1">
                <a:solidFill>
                  <a:srgbClr val="3C4245"/>
                </a:solidFill>
              </a:rPr>
              <a:t>, academic achievement, and behavior.</a:t>
            </a:r>
            <a:endParaRPr sz="1700" b="1">
              <a:solidFill>
                <a:srgbClr val="3C4245"/>
              </a:solidFill>
            </a:endParaRPr>
          </a:p>
          <a:p>
            <a:pPr marL="0" lvl="0" indent="0" algn="l" rtl="0">
              <a:spcBef>
                <a:spcPts val="0"/>
              </a:spcBef>
              <a:spcAft>
                <a:spcPts val="0"/>
              </a:spcAft>
              <a:buNone/>
            </a:pPr>
            <a:endParaRPr sz="1700" b="1">
              <a:solidFill>
                <a:srgbClr val="3C4245"/>
              </a:solidFill>
            </a:endParaRPr>
          </a:p>
          <a:p>
            <a:pPr marL="457200" lvl="0" indent="-336550" algn="l" rtl="0">
              <a:spcBef>
                <a:spcPts val="0"/>
              </a:spcBef>
              <a:spcAft>
                <a:spcPts val="0"/>
              </a:spcAft>
              <a:buClr>
                <a:srgbClr val="3C4245"/>
              </a:buClr>
              <a:buSzPts val="1700"/>
              <a:buChar char="●"/>
            </a:pPr>
            <a:r>
              <a:rPr lang="en" sz="1700" b="1">
                <a:solidFill>
                  <a:srgbClr val="3C4245"/>
                </a:solidFill>
              </a:rPr>
              <a:t>School</a:t>
            </a:r>
            <a:r>
              <a:rPr lang="en" sz="1700" b="1">
                <a:solidFill>
                  <a:srgbClr val="990000"/>
                </a:solidFill>
              </a:rPr>
              <a:t> </a:t>
            </a:r>
            <a:r>
              <a:rPr lang="en" sz="1700" b="1">
                <a:solidFill>
                  <a:srgbClr val="3C4245"/>
                </a:solidFill>
              </a:rPr>
              <a:t>environment</a:t>
            </a:r>
            <a:r>
              <a:rPr lang="en" sz="1700" b="1">
                <a:solidFill>
                  <a:srgbClr val="990000"/>
                </a:solidFill>
              </a:rPr>
              <a:t> </a:t>
            </a:r>
            <a:r>
              <a:rPr lang="en" sz="1700" b="1">
                <a:solidFill>
                  <a:srgbClr val="3C4245"/>
                </a:solidFill>
              </a:rPr>
              <a:t>and behavior of teachers play a major role in </a:t>
            </a:r>
            <a:r>
              <a:rPr lang="en" sz="1700" b="1">
                <a:solidFill>
                  <a:srgbClr val="990000"/>
                </a:solidFill>
              </a:rPr>
              <a:t>character building </a:t>
            </a:r>
            <a:r>
              <a:rPr lang="en" sz="1700" b="1">
                <a:solidFill>
                  <a:srgbClr val="3C4245"/>
                </a:solidFill>
              </a:rPr>
              <a:t>and personality development of adolescents.</a:t>
            </a:r>
            <a:endParaRPr sz="1700" b="1">
              <a:solidFill>
                <a:srgbClr val="3C4245"/>
              </a:solidFill>
            </a:endParaRPr>
          </a:p>
          <a:p>
            <a:pPr marL="0" lvl="0" indent="0" algn="l" rtl="0">
              <a:lnSpc>
                <a:spcPct val="100000"/>
              </a:lnSpc>
              <a:spcBef>
                <a:spcPts val="0"/>
              </a:spcBef>
              <a:spcAft>
                <a:spcPts val="0"/>
              </a:spcAft>
              <a:buNone/>
            </a:pPr>
            <a:endParaRPr/>
          </a:p>
        </p:txBody>
      </p:sp>
      <p:pic>
        <p:nvPicPr>
          <p:cNvPr id="1194" name="Google Shape;1194;p83"/>
          <p:cNvPicPr preferRelativeResize="0"/>
          <p:nvPr/>
        </p:nvPicPr>
        <p:blipFill>
          <a:blip r:embed="rId3">
            <a:alphaModFix/>
          </a:blip>
          <a:stretch>
            <a:fillRect/>
          </a:stretch>
        </p:blipFill>
        <p:spPr>
          <a:xfrm>
            <a:off x="6625134" y="3472575"/>
            <a:ext cx="2518876" cy="1670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84"/>
          <p:cNvSpPr txBox="1">
            <a:spLocks noGrp="1"/>
          </p:cNvSpPr>
          <p:nvPr>
            <p:ph type="title"/>
          </p:nvPr>
        </p:nvSpPr>
        <p:spPr>
          <a:xfrm>
            <a:off x="238341" y="157202"/>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ROLE OF COMMUNITY:</a:t>
            </a:r>
            <a:endParaRPr b="1"/>
          </a:p>
        </p:txBody>
      </p:sp>
      <p:sp>
        <p:nvSpPr>
          <p:cNvPr id="1200" name="Google Shape;1200;p84"/>
          <p:cNvSpPr txBox="1"/>
          <p:nvPr/>
        </p:nvSpPr>
        <p:spPr>
          <a:xfrm>
            <a:off x="-213454" y="1255287"/>
            <a:ext cx="7614600" cy="309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800" b="1">
              <a:solidFill>
                <a:srgbClr val="3C4245"/>
              </a:solidFill>
            </a:endParaRPr>
          </a:p>
          <a:p>
            <a:pPr marL="457200" lvl="0" indent="-330200" algn="l" rtl="0">
              <a:lnSpc>
                <a:spcPct val="100000"/>
              </a:lnSpc>
              <a:spcBef>
                <a:spcPts val="0"/>
              </a:spcBef>
              <a:spcAft>
                <a:spcPts val="0"/>
              </a:spcAft>
              <a:buClr>
                <a:srgbClr val="3C4245"/>
              </a:buClr>
              <a:buSzPts val="1600"/>
              <a:buFont typeface="ABeeZee"/>
              <a:buChar char="●"/>
            </a:pPr>
            <a:r>
              <a:rPr lang="en" sz="1600" b="1">
                <a:solidFill>
                  <a:srgbClr val="990000"/>
                </a:solidFill>
              </a:rPr>
              <a:t>Promoting physical activities</a:t>
            </a:r>
            <a:r>
              <a:rPr lang="en" sz="1600" b="1">
                <a:solidFill>
                  <a:srgbClr val="3C4245"/>
                </a:solidFill>
              </a:rPr>
              <a:t> through community efforts such as community sponsored sports programs. Such programs will help adolescents stay healthy as well as allow to socialize with others.</a:t>
            </a:r>
            <a:br>
              <a:rPr lang="en" sz="1600" b="1">
                <a:solidFill>
                  <a:srgbClr val="3C4245"/>
                </a:solidFill>
              </a:rPr>
            </a:br>
            <a:endParaRPr sz="1600" b="1">
              <a:solidFill>
                <a:srgbClr val="3C4245"/>
              </a:solidFill>
            </a:endParaRPr>
          </a:p>
          <a:p>
            <a:pPr marL="457200" lvl="0" indent="-330200" algn="l" rtl="0">
              <a:lnSpc>
                <a:spcPct val="100000"/>
              </a:lnSpc>
              <a:spcBef>
                <a:spcPts val="0"/>
              </a:spcBef>
              <a:spcAft>
                <a:spcPts val="0"/>
              </a:spcAft>
              <a:buClr>
                <a:srgbClr val="3C4245"/>
              </a:buClr>
              <a:buSzPts val="1600"/>
              <a:buFont typeface="ABeeZee"/>
              <a:buChar char="●"/>
            </a:pPr>
            <a:r>
              <a:rPr lang="en" sz="1600" b="1">
                <a:solidFill>
                  <a:srgbClr val="3C4245"/>
                </a:solidFill>
              </a:rPr>
              <a:t>Establishing </a:t>
            </a:r>
            <a:r>
              <a:rPr lang="en" sz="1600" b="1">
                <a:solidFill>
                  <a:srgbClr val="990000"/>
                </a:solidFill>
              </a:rPr>
              <a:t>Antismoking program</a:t>
            </a:r>
            <a:r>
              <a:rPr lang="en" sz="1600" b="1">
                <a:solidFill>
                  <a:srgbClr val="3C4245"/>
                </a:solidFill>
              </a:rPr>
              <a:t> involving prohibition of the sale and use of cigarettes in public places.</a:t>
            </a:r>
            <a:endParaRPr sz="1600" b="1">
              <a:solidFill>
                <a:srgbClr val="3C4245"/>
              </a:solidFill>
            </a:endParaRPr>
          </a:p>
          <a:p>
            <a:pPr marL="0" lvl="0" indent="0" algn="l" rtl="0">
              <a:lnSpc>
                <a:spcPct val="100000"/>
              </a:lnSpc>
              <a:spcBef>
                <a:spcPts val="0"/>
              </a:spcBef>
              <a:spcAft>
                <a:spcPts val="0"/>
              </a:spcAft>
              <a:buNone/>
            </a:pPr>
            <a:endParaRPr sz="1600" b="1">
              <a:solidFill>
                <a:srgbClr val="3C4245"/>
              </a:solidFill>
            </a:endParaRPr>
          </a:p>
          <a:p>
            <a:pPr marL="457200" lvl="0" indent="-330200" algn="l" rtl="0">
              <a:lnSpc>
                <a:spcPct val="100000"/>
              </a:lnSpc>
              <a:spcBef>
                <a:spcPts val="0"/>
              </a:spcBef>
              <a:spcAft>
                <a:spcPts val="0"/>
              </a:spcAft>
              <a:buClr>
                <a:srgbClr val="3C4245"/>
              </a:buClr>
              <a:buSzPts val="1600"/>
              <a:buFont typeface="ABeeZee"/>
              <a:buChar char="●"/>
            </a:pPr>
            <a:r>
              <a:rPr lang="en" sz="1600" b="1">
                <a:solidFill>
                  <a:srgbClr val="990000"/>
                </a:solidFill>
              </a:rPr>
              <a:t>Apply</a:t>
            </a:r>
            <a:r>
              <a:rPr lang="en" sz="1600" b="1">
                <a:solidFill>
                  <a:srgbClr val="3C4245"/>
                </a:solidFill>
              </a:rPr>
              <a:t> a firm traffic laws forbidding adolescents aged less than 18 years from driving.</a:t>
            </a:r>
            <a:endParaRPr sz="1600" b="1">
              <a:solidFill>
                <a:srgbClr val="3C4245"/>
              </a:solidFill>
            </a:endParaRPr>
          </a:p>
          <a:p>
            <a:pPr marL="0" lvl="0" indent="0" algn="l" rtl="0">
              <a:lnSpc>
                <a:spcPct val="100000"/>
              </a:lnSpc>
              <a:spcBef>
                <a:spcPts val="0"/>
              </a:spcBef>
              <a:spcAft>
                <a:spcPts val="0"/>
              </a:spcAft>
              <a:buNone/>
            </a:pPr>
            <a:endParaRPr sz="1600" b="1">
              <a:solidFill>
                <a:srgbClr val="3C4245"/>
              </a:solidFill>
            </a:endParaRPr>
          </a:p>
          <a:p>
            <a:pPr marL="457200" lvl="0" indent="-330200" algn="l" rtl="0">
              <a:lnSpc>
                <a:spcPct val="100000"/>
              </a:lnSpc>
              <a:spcBef>
                <a:spcPts val="0"/>
              </a:spcBef>
              <a:spcAft>
                <a:spcPts val="0"/>
              </a:spcAft>
              <a:buClr>
                <a:srgbClr val="3C4245"/>
              </a:buClr>
              <a:buSzPts val="1600"/>
              <a:buFont typeface="ABeeZee"/>
              <a:buChar char="●"/>
            </a:pPr>
            <a:r>
              <a:rPr lang="en" sz="1600" b="1">
                <a:solidFill>
                  <a:srgbClr val="990000"/>
                </a:solidFill>
              </a:rPr>
              <a:t>Raising awareness </a:t>
            </a:r>
            <a:r>
              <a:rPr lang="en" sz="1600" b="1">
                <a:solidFill>
                  <a:srgbClr val="3C4245"/>
                </a:solidFill>
              </a:rPr>
              <a:t>of health issues for young people among the general public and special groups.</a:t>
            </a:r>
            <a:endParaRPr sz="1600" b="1">
              <a:solidFill>
                <a:srgbClr val="3C4245"/>
              </a:solidFill>
            </a:endParaRPr>
          </a:p>
          <a:p>
            <a:pPr marL="0" lvl="0" indent="0" algn="l" rtl="0">
              <a:lnSpc>
                <a:spcPct val="100000"/>
              </a:lnSpc>
              <a:spcBef>
                <a:spcPts val="0"/>
              </a:spcBef>
              <a:spcAft>
                <a:spcPts val="0"/>
              </a:spcAft>
              <a:buNone/>
            </a:pPr>
            <a:endParaRPr sz="1600" b="1">
              <a:solidFill>
                <a:srgbClr val="3C4245"/>
              </a:solidFill>
            </a:endParaRPr>
          </a:p>
          <a:p>
            <a:pPr marL="457200" lvl="0" indent="-330200" algn="l" rtl="0">
              <a:lnSpc>
                <a:spcPct val="100000"/>
              </a:lnSpc>
              <a:spcBef>
                <a:spcPts val="0"/>
              </a:spcBef>
              <a:spcAft>
                <a:spcPts val="0"/>
              </a:spcAft>
              <a:buClr>
                <a:srgbClr val="3C4245"/>
              </a:buClr>
              <a:buSzPts val="1600"/>
              <a:buFont typeface="ABeeZee"/>
              <a:buChar char="●"/>
            </a:pPr>
            <a:r>
              <a:rPr lang="en" sz="1600" b="1">
                <a:solidFill>
                  <a:srgbClr val="990000"/>
                </a:solidFill>
              </a:rPr>
              <a:t>Supervision over media content </a:t>
            </a:r>
            <a:r>
              <a:rPr lang="en" sz="1600" b="1">
                <a:solidFill>
                  <a:srgbClr val="3C4245"/>
                </a:solidFill>
              </a:rPr>
              <a:t>because, adolescents who are exposed to media portrayals of violence, sexual content, smoking, and drinking are at risk for adopting these behaviors.</a:t>
            </a:r>
            <a:endParaRPr sz="1600" b="1">
              <a:solidFill>
                <a:srgbClr val="3C4245"/>
              </a:solidFill>
            </a:endParaRPr>
          </a:p>
        </p:txBody>
      </p:sp>
      <p:pic>
        <p:nvPicPr>
          <p:cNvPr id="1201" name="Google Shape;1201;p84"/>
          <p:cNvPicPr preferRelativeResize="0"/>
          <p:nvPr/>
        </p:nvPicPr>
        <p:blipFill>
          <a:blip r:embed="rId3">
            <a:alphaModFix/>
          </a:blip>
          <a:stretch>
            <a:fillRect/>
          </a:stretch>
        </p:blipFill>
        <p:spPr>
          <a:xfrm>
            <a:off x="7250002" y="3621127"/>
            <a:ext cx="1964352" cy="152237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85"/>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100" b="1"/>
              <a:t>Take Home Message</a:t>
            </a:r>
            <a:br>
              <a:rPr lang="en" sz="3100" b="1"/>
            </a:br>
            <a:endParaRPr sz="3100" b="1"/>
          </a:p>
        </p:txBody>
      </p:sp>
      <p:sp>
        <p:nvSpPr>
          <p:cNvPr id="1207" name="Google Shape;1207;p85"/>
          <p:cNvSpPr txBox="1"/>
          <p:nvPr/>
        </p:nvSpPr>
        <p:spPr>
          <a:xfrm>
            <a:off x="145063" y="1662804"/>
            <a:ext cx="6636900" cy="30000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Clr>
                <a:srgbClr val="434343"/>
              </a:buClr>
              <a:buSzPts val="1600"/>
              <a:buChar char="●"/>
            </a:pPr>
            <a:r>
              <a:rPr lang="en" sz="1600" b="1">
                <a:solidFill>
                  <a:srgbClr val="990000"/>
                </a:solidFill>
              </a:rPr>
              <a:t>Adolescence</a:t>
            </a:r>
            <a:r>
              <a:rPr lang="en" sz="1600" b="1">
                <a:solidFill>
                  <a:srgbClr val="434343"/>
                </a:solidFill>
              </a:rPr>
              <a:t> is a very critical stage in one’s life. It’s where biological, physiological, and psychological maturation happens. </a:t>
            </a:r>
            <a:endParaRPr sz="1600" b="1">
              <a:solidFill>
                <a:srgbClr val="434343"/>
              </a:solidFill>
            </a:endParaRPr>
          </a:p>
          <a:p>
            <a:pPr marL="0" lvl="0" indent="0" algn="l" rtl="0">
              <a:spcBef>
                <a:spcPts val="0"/>
              </a:spcBef>
              <a:spcAft>
                <a:spcPts val="0"/>
              </a:spcAft>
              <a:buNone/>
            </a:pPr>
            <a:endParaRPr sz="1600" b="1">
              <a:solidFill>
                <a:srgbClr val="434343"/>
              </a:solidFill>
            </a:endParaRPr>
          </a:p>
          <a:p>
            <a:pPr marL="457200" lvl="0" indent="-330200" algn="l" rtl="0">
              <a:spcBef>
                <a:spcPts val="0"/>
              </a:spcBef>
              <a:spcAft>
                <a:spcPts val="0"/>
              </a:spcAft>
              <a:buClr>
                <a:srgbClr val="434343"/>
              </a:buClr>
              <a:buSzPts val="1600"/>
              <a:buChar char="●"/>
            </a:pPr>
            <a:r>
              <a:rPr lang="en" sz="1600" b="1">
                <a:solidFill>
                  <a:srgbClr val="434343"/>
                </a:solidFill>
              </a:rPr>
              <a:t>Taking risks at this age without thinking of the consequences is common. Which may lead to </a:t>
            </a:r>
            <a:r>
              <a:rPr lang="en" sz="1600" b="1">
                <a:solidFill>
                  <a:srgbClr val="990000"/>
                </a:solidFill>
              </a:rPr>
              <a:t>serious</a:t>
            </a:r>
            <a:r>
              <a:rPr lang="en" sz="1600" b="1">
                <a:solidFill>
                  <a:srgbClr val="434343"/>
                </a:solidFill>
              </a:rPr>
              <a:t> illnesses, disabilities, and death. </a:t>
            </a:r>
            <a:endParaRPr sz="1600" b="1">
              <a:solidFill>
                <a:srgbClr val="434343"/>
              </a:solidFill>
            </a:endParaRPr>
          </a:p>
          <a:p>
            <a:pPr marL="0" lvl="0" indent="0" algn="l" rtl="0">
              <a:spcBef>
                <a:spcPts val="0"/>
              </a:spcBef>
              <a:spcAft>
                <a:spcPts val="0"/>
              </a:spcAft>
              <a:buNone/>
            </a:pPr>
            <a:endParaRPr sz="1600" b="1">
              <a:solidFill>
                <a:srgbClr val="434343"/>
              </a:solidFill>
            </a:endParaRPr>
          </a:p>
          <a:p>
            <a:pPr marL="457200" lvl="0" indent="-330200" algn="l" rtl="0">
              <a:spcBef>
                <a:spcPts val="0"/>
              </a:spcBef>
              <a:spcAft>
                <a:spcPts val="0"/>
              </a:spcAft>
              <a:buClr>
                <a:srgbClr val="434343"/>
              </a:buClr>
              <a:buSzPts val="1600"/>
              <a:buChar char="●"/>
            </a:pPr>
            <a:r>
              <a:rPr lang="en" sz="1600" b="1">
                <a:solidFill>
                  <a:srgbClr val="434343"/>
                </a:solidFill>
              </a:rPr>
              <a:t>Unintentional injuries are the leading cause of death among adolescents, and in most cases </a:t>
            </a:r>
            <a:r>
              <a:rPr lang="en" sz="1600" b="1">
                <a:solidFill>
                  <a:srgbClr val="990000"/>
                </a:solidFill>
              </a:rPr>
              <a:t>they’re preventable</a:t>
            </a:r>
            <a:r>
              <a:rPr lang="en" sz="1600" b="1">
                <a:solidFill>
                  <a:srgbClr val="434343"/>
                </a:solidFill>
              </a:rPr>
              <a:t>. </a:t>
            </a:r>
            <a:endParaRPr sz="1600" b="1">
              <a:solidFill>
                <a:srgbClr val="434343"/>
              </a:solidFill>
            </a:endParaRPr>
          </a:p>
          <a:p>
            <a:pPr marL="0" lvl="0" indent="0" algn="l" rtl="0">
              <a:spcBef>
                <a:spcPts val="0"/>
              </a:spcBef>
              <a:spcAft>
                <a:spcPts val="0"/>
              </a:spcAft>
              <a:buNone/>
            </a:pPr>
            <a:endParaRPr sz="1600" b="1">
              <a:solidFill>
                <a:srgbClr val="434343"/>
              </a:solidFill>
            </a:endParaRPr>
          </a:p>
          <a:p>
            <a:pPr marL="457200" lvl="0" indent="-330200" algn="l" rtl="0">
              <a:spcBef>
                <a:spcPts val="0"/>
              </a:spcBef>
              <a:spcAft>
                <a:spcPts val="0"/>
              </a:spcAft>
              <a:buClr>
                <a:srgbClr val="434343"/>
              </a:buClr>
              <a:buSzPts val="1600"/>
              <a:buChar char="●"/>
            </a:pPr>
            <a:r>
              <a:rPr lang="en" sz="1600" b="1">
                <a:solidFill>
                  <a:srgbClr val="434343"/>
                </a:solidFill>
              </a:rPr>
              <a:t>The health problems in adolescents globally are to some extent similar to those in Saudi Arabia. Such as the widespread of smoking, obesity, injuries, mental problems, physical inactivity..</a:t>
            </a:r>
            <a:br>
              <a:rPr lang="en" sz="1600" b="1">
                <a:solidFill>
                  <a:srgbClr val="434343"/>
                </a:solidFill>
              </a:rPr>
            </a:br>
            <a:endParaRPr sz="1600" b="1">
              <a:solidFill>
                <a:srgbClr val="434343"/>
              </a:solidFill>
            </a:endParaRPr>
          </a:p>
        </p:txBody>
      </p:sp>
      <p:grpSp>
        <p:nvGrpSpPr>
          <p:cNvPr id="1208" name="Google Shape;1208;p85"/>
          <p:cNvGrpSpPr/>
          <p:nvPr/>
        </p:nvGrpSpPr>
        <p:grpSpPr>
          <a:xfrm flipH="1">
            <a:off x="7279302" y="3438139"/>
            <a:ext cx="1717219" cy="1563602"/>
            <a:chOff x="5930700" y="247325"/>
            <a:chExt cx="1451825" cy="1321950"/>
          </a:xfrm>
        </p:grpSpPr>
        <p:sp>
          <p:nvSpPr>
            <p:cNvPr id="1209" name="Google Shape;1209;p85"/>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85"/>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85"/>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85"/>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85"/>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85"/>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85"/>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85"/>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85"/>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85"/>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85"/>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85"/>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85"/>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85"/>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85"/>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85"/>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85"/>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85"/>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85"/>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85"/>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85"/>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85"/>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85"/>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85"/>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85"/>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85"/>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86"/>
          <p:cNvSpPr txBox="1">
            <a:spLocks noGrp="1"/>
          </p:cNvSpPr>
          <p:nvPr>
            <p:ph type="title"/>
          </p:nvPr>
        </p:nvSpPr>
        <p:spPr>
          <a:xfrm>
            <a:off x="312551" y="45041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sz="3600" b="1"/>
              <a:t>MCQs 1</a:t>
            </a:r>
            <a:endParaRPr sz="3600" b="1"/>
          </a:p>
        </p:txBody>
      </p:sp>
      <p:sp>
        <p:nvSpPr>
          <p:cNvPr id="1240" name="Google Shape;1240;p86"/>
          <p:cNvSpPr txBox="1">
            <a:spLocks noGrp="1"/>
          </p:cNvSpPr>
          <p:nvPr>
            <p:ph type="body" idx="2"/>
          </p:nvPr>
        </p:nvSpPr>
        <p:spPr>
          <a:xfrm>
            <a:off x="653625" y="1654350"/>
            <a:ext cx="2934300" cy="163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endParaRPr sz="1000"/>
          </a:p>
          <a:p>
            <a:pPr marL="0" lvl="0" indent="0" algn="l" rtl="0">
              <a:lnSpc>
                <a:spcPct val="100000"/>
              </a:lnSpc>
              <a:spcBef>
                <a:spcPts val="600"/>
              </a:spcBef>
              <a:spcAft>
                <a:spcPts val="0"/>
              </a:spcAft>
              <a:buSzPts val="1800"/>
              <a:buNone/>
            </a:pPr>
            <a:endParaRPr sz="1000"/>
          </a:p>
        </p:txBody>
      </p:sp>
      <p:sp>
        <p:nvSpPr>
          <p:cNvPr id="1241" name="Google Shape;1241;p86"/>
          <p:cNvSpPr txBox="1">
            <a:spLocks noGrp="1"/>
          </p:cNvSpPr>
          <p:nvPr>
            <p:ph type="body" idx="2"/>
          </p:nvPr>
        </p:nvSpPr>
        <p:spPr>
          <a:xfrm>
            <a:off x="258725" y="1347125"/>
            <a:ext cx="7997700" cy="295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100"/>
              <a:buNone/>
            </a:pPr>
            <a:r>
              <a:rPr lang="en" sz="3000">
                <a:solidFill>
                  <a:srgbClr val="404040"/>
                </a:solidFill>
                <a:latin typeface="Arial"/>
                <a:ea typeface="Arial"/>
                <a:cs typeface="Arial"/>
                <a:sym typeface="Arial"/>
              </a:rPr>
              <a:t>The most common cause of depressive symptoms in adolescents is ?</a:t>
            </a:r>
            <a:endParaRPr sz="3000">
              <a:solidFill>
                <a:srgbClr val="404040"/>
              </a:solidFill>
              <a:latin typeface="Arial"/>
              <a:ea typeface="Arial"/>
              <a:cs typeface="Arial"/>
              <a:sym typeface="Arial"/>
            </a:endParaRPr>
          </a:p>
          <a:p>
            <a:pPr marL="0" lvl="0" indent="0" algn="l" rtl="0">
              <a:lnSpc>
                <a:spcPct val="115000"/>
              </a:lnSpc>
              <a:spcBef>
                <a:spcPts val="600"/>
              </a:spcBef>
              <a:spcAft>
                <a:spcPts val="0"/>
              </a:spcAft>
              <a:buSzPts val="1100"/>
              <a:buNone/>
            </a:pPr>
            <a:endParaRPr sz="600">
              <a:solidFill>
                <a:srgbClr val="404040"/>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A- Overweight and obesity</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B- Vitamin D deficiency</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SzPts val="1100"/>
              <a:buNone/>
            </a:pPr>
            <a:r>
              <a:rPr lang="en" sz="2800">
                <a:solidFill>
                  <a:srgbClr val="222222"/>
                </a:solidFill>
                <a:latin typeface="Arial"/>
                <a:ea typeface="Arial"/>
                <a:cs typeface="Arial"/>
                <a:sym typeface="Arial"/>
              </a:rPr>
              <a:t>C- Violence</a:t>
            </a:r>
            <a:endParaRPr sz="2800">
              <a:solidFill>
                <a:srgbClr val="22222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 sz="2800">
                <a:solidFill>
                  <a:srgbClr val="222222"/>
                </a:solidFill>
                <a:latin typeface="Arial"/>
                <a:ea typeface="Arial"/>
                <a:cs typeface="Arial"/>
                <a:sym typeface="Arial"/>
              </a:rPr>
              <a:t>D- Growth changes</a:t>
            </a:r>
            <a:endParaRPr sz="2800">
              <a:solidFill>
                <a:srgbClr val="222222"/>
              </a:solidFill>
              <a:latin typeface="Arial"/>
              <a:ea typeface="Arial"/>
              <a:cs typeface="Arial"/>
              <a:sym typeface="Arial"/>
            </a:endParaRPr>
          </a:p>
          <a:p>
            <a:pPr marL="0" lvl="0" indent="0" algn="l" rtl="0">
              <a:lnSpc>
                <a:spcPct val="100000"/>
              </a:lnSpc>
              <a:spcBef>
                <a:spcPts val="600"/>
              </a:spcBef>
              <a:spcAft>
                <a:spcPts val="0"/>
              </a:spcAft>
              <a:buSzPts val="1800"/>
              <a:buNone/>
            </a:pPr>
            <a:endParaRPr sz="1000"/>
          </a:p>
        </p:txBody>
      </p:sp>
      <p:grpSp>
        <p:nvGrpSpPr>
          <p:cNvPr id="1242" name="Google Shape;1242;p86"/>
          <p:cNvGrpSpPr/>
          <p:nvPr/>
        </p:nvGrpSpPr>
        <p:grpSpPr>
          <a:xfrm flipH="1">
            <a:off x="7488547" y="3753778"/>
            <a:ext cx="1655447" cy="1389731"/>
            <a:chOff x="238125" y="394325"/>
            <a:chExt cx="1399600" cy="1174950"/>
          </a:xfrm>
        </p:grpSpPr>
        <p:sp>
          <p:nvSpPr>
            <p:cNvPr id="1243" name="Google Shape;1243;p86"/>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86"/>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86"/>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86"/>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86"/>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86"/>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86"/>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86"/>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86"/>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86"/>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86"/>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86"/>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86"/>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86"/>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86"/>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86"/>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86"/>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86"/>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86"/>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86"/>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86"/>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86"/>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86"/>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86"/>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86"/>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8" name="Google Shape;1268;p86"/>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64</a:t>
            </a:fld>
            <a:endParaRPr/>
          </a:p>
        </p:txBody>
      </p:sp>
      <p:cxnSp>
        <p:nvCxnSpPr>
          <p:cNvPr id="1269" name="Google Shape;1269;p86"/>
          <p:cNvCxnSpPr/>
          <p:nvPr/>
        </p:nvCxnSpPr>
        <p:spPr>
          <a:xfrm rot="10800000" flipH="1">
            <a:off x="653621" y="3866624"/>
            <a:ext cx="3322500" cy="3600"/>
          </a:xfrm>
          <a:prstGeom prst="straightConnector1">
            <a:avLst/>
          </a:prstGeom>
          <a:noFill/>
          <a:ln w="38100" cap="flat" cmpd="sng">
            <a:solidFill>
              <a:srgbClr val="99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
                                        </p:tgtEl>
                                        <p:attrNameLst>
                                          <p:attrName>style.visibility</p:attrName>
                                        </p:attrNameLst>
                                      </p:cBhvr>
                                      <p:to>
                                        <p:strVal val="visible"/>
                                      </p:to>
                                    </p:set>
                                    <p:animEffect transition="in" filter="fade">
                                      <p:cBhvr>
                                        <p:cTn id="7" dur="1000"/>
                                        <p:tgtEl>
                                          <p:spTgt spid="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74" name="Google Shape;1274;p87"/>
          <p:cNvGrpSpPr/>
          <p:nvPr/>
        </p:nvGrpSpPr>
        <p:grpSpPr>
          <a:xfrm flipH="1">
            <a:off x="7494560" y="3754513"/>
            <a:ext cx="1649444" cy="1388992"/>
            <a:chOff x="2062875" y="1879850"/>
            <a:chExt cx="1394525" cy="1174325"/>
          </a:xfrm>
        </p:grpSpPr>
        <p:sp>
          <p:nvSpPr>
            <p:cNvPr id="1275" name="Google Shape;1275;p87"/>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87"/>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87"/>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87"/>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87"/>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87"/>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87"/>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87"/>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87"/>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87"/>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87"/>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87"/>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87"/>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87"/>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87"/>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87"/>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87"/>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87"/>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87"/>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87"/>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87"/>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87"/>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87"/>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87"/>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87"/>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87"/>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1" name="Google Shape;1301;p87"/>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65</a:t>
            </a:fld>
            <a:endParaRPr/>
          </a:p>
        </p:txBody>
      </p:sp>
      <p:sp>
        <p:nvSpPr>
          <p:cNvPr id="1302" name="Google Shape;1302;p87"/>
          <p:cNvSpPr txBox="1">
            <a:spLocks noGrp="1"/>
          </p:cNvSpPr>
          <p:nvPr>
            <p:ph type="title"/>
          </p:nvPr>
        </p:nvSpPr>
        <p:spPr>
          <a:xfrm>
            <a:off x="408700" y="274850"/>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2</a:t>
            </a:r>
            <a:endParaRPr sz="3600" b="1"/>
          </a:p>
        </p:txBody>
      </p:sp>
      <p:sp>
        <p:nvSpPr>
          <p:cNvPr id="1303" name="Google Shape;1303;p87"/>
          <p:cNvSpPr txBox="1"/>
          <p:nvPr/>
        </p:nvSpPr>
        <p:spPr>
          <a:xfrm>
            <a:off x="532075" y="1019750"/>
            <a:ext cx="6174000" cy="36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404040"/>
                </a:solidFill>
              </a:rPr>
              <a:t>The ratio of adolescents population worldwide is ?</a:t>
            </a:r>
            <a:endParaRPr sz="3200">
              <a:solidFill>
                <a:srgbClr val="404040"/>
              </a:solidFill>
            </a:endParaRPr>
          </a:p>
          <a:p>
            <a:pPr marL="0" lvl="0" indent="0" algn="l" rtl="0">
              <a:spcBef>
                <a:spcPts val="0"/>
              </a:spcBef>
              <a:spcAft>
                <a:spcPts val="0"/>
              </a:spcAft>
              <a:buClr>
                <a:schemeClr val="dk1"/>
              </a:buClr>
              <a:buSzPts val="1100"/>
              <a:buFont typeface="Arial"/>
              <a:buNone/>
            </a:pP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A- 1:6</a:t>
            </a: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B- 2:6</a:t>
            </a:r>
            <a:endParaRPr sz="3200">
              <a:solidFill>
                <a:srgbClr val="404040"/>
              </a:solidFill>
            </a:endParaRPr>
          </a:p>
          <a:p>
            <a:pPr marL="0" lvl="0" indent="0" algn="l" rtl="0">
              <a:spcBef>
                <a:spcPts val="0"/>
              </a:spcBef>
              <a:spcAft>
                <a:spcPts val="0"/>
              </a:spcAft>
              <a:buNone/>
            </a:pPr>
            <a:r>
              <a:rPr lang="en" sz="3200">
                <a:solidFill>
                  <a:srgbClr val="404040"/>
                </a:solidFill>
              </a:rPr>
              <a:t>C- 3:6</a:t>
            </a:r>
            <a:endParaRPr sz="3200">
              <a:solidFill>
                <a:srgbClr val="404040"/>
              </a:solidFill>
            </a:endParaRPr>
          </a:p>
          <a:p>
            <a:pPr marL="0" lvl="0" indent="0" algn="l" rtl="0">
              <a:spcBef>
                <a:spcPts val="0"/>
              </a:spcBef>
              <a:spcAft>
                <a:spcPts val="0"/>
              </a:spcAft>
              <a:buClr>
                <a:schemeClr val="dk1"/>
              </a:buClr>
              <a:buSzPts val="1100"/>
              <a:buFont typeface="Arial"/>
              <a:buNone/>
            </a:pPr>
            <a:r>
              <a:rPr lang="en" sz="3200">
                <a:solidFill>
                  <a:srgbClr val="404040"/>
                </a:solidFill>
              </a:rPr>
              <a:t>D- 4:6</a:t>
            </a:r>
            <a:endParaRPr sz="3200">
              <a:solidFill>
                <a:srgbClr val="404040"/>
              </a:solidFill>
            </a:endParaRPr>
          </a:p>
          <a:p>
            <a:pPr marL="0" lvl="0" indent="0" algn="l" rtl="0">
              <a:spcBef>
                <a:spcPts val="0"/>
              </a:spcBef>
              <a:spcAft>
                <a:spcPts val="0"/>
              </a:spcAft>
              <a:buNone/>
            </a:pPr>
            <a:endParaRPr/>
          </a:p>
        </p:txBody>
      </p:sp>
      <p:cxnSp>
        <p:nvCxnSpPr>
          <p:cNvPr id="1304" name="Google Shape;1304;p87"/>
          <p:cNvCxnSpPr/>
          <p:nvPr/>
        </p:nvCxnSpPr>
        <p:spPr>
          <a:xfrm rot="10800000" flipH="1">
            <a:off x="984925" y="2996800"/>
            <a:ext cx="953400" cy="1500"/>
          </a:xfrm>
          <a:prstGeom prst="straightConnector1">
            <a:avLst/>
          </a:prstGeom>
          <a:noFill/>
          <a:ln w="38100" cap="flat" cmpd="sng">
            <a:solidFill>
              <a:srgbClr val="99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animEffect transition="in" filter="fade">
                                      <p:cBhvr>
                                        <p:cTn id="7" dur="1000"/>
                                        <p:tgtEl>
                                          <p:spTgt spid="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88"/>
          <p:cNvSpPr txBox="1">
            <a:spLocks noGrp="1"/>
          </p:cNvSpPr>
          <p:nvPr>
            <p:ph type="subTitle" idx="1"/>
          </p:nvPr>
        </p:nvSpPr>
        <p:spPr>
          <a:xfrm>
            <a:off x="422300" y="1148625"/>
            <a:ext cx="6097800" cy="2857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800">
                <a:solidFill>
                  <a:srgbClr val="404040"/>
                </a:solidFill>
                <a:latin typeface="Arial"/>
                <a:ea typeface="Arial"/>
                <a:cs typeface="Arial"/>
                <a:sym typeface="Arial"/>
              </a:rPr>
              <a:t>The prevalence of bullying among adolescents in US is ?</a:t>
            </a:r>
            <a:endParaRPr sz="2800">
              <a:solidFill>
                <a:srgbClr val="404040"/>
              </a:solidFill>
              <a:latin typeface="Arial"/>
              <a:ea typeface="Arial"/>
              <a:cs typeface="Arial"/>
              <a:sym typeface="Arial"/>
            </a:endParaRPr>
          </a:p>
          <a:p>
            <a:pPr marL="0" lvl="0" indent="0" algn="l" rtl="0">
              <a:lnSpc>
                <a:spcPct val="100000"/>
              </a:lnSpc>
              <a:spcBef>
                <a:spcPts val="0"/>
              </a:spcBef>
              <a:spcAft>
                <a:spcPts val="0"/>
              </a:spcAft>
              <a:buSzPts val="1100"/>
              <a:buNone/>
            </a:pP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A- 10%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B- 20%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C- 30%</a:t>
            </a:r>
            <a:endParaRPr sz="2400">
              <a:solidFill>
                <a:srgbClr val="404040"/>
              </a:solidFill>
              <a:latin typeface="Arial"/>
              <a:ea typeface="Arial"/>
              <a:cs typeface="Arial"/>
              <a:sym typeface="Arial"/>
            </a:endParaRPr>
          </a:p>
          <a:p>
            <a:pPr marL="0" lvl="0" indent="0" algn="l" rtl="0">
              <a:lnSpc>
                <a:spcPct val="150000"/>
              </a:lnSpc>
              <a:spcBef>
                <a:spcPts val="0"/>
              </a:spcBef>
              <a:spcAft>
                <a:spcPts val="0"/>
              </a:spcAft>
              <a:buNone/>
            </a:pPr>
            <a:r>
              <a:rPr lang="en" sz="2400">
                <a:solidFill>
                  <a:srgbClr val="404040"/>
                </a:solidFill>
                <a:latin typeface="Arial"/>
                <a:ea typeface="Arial"/>
                <a:cs typeface="Arial"/>
                <a:sym typeface="Arial"/>
              </a:rPr>
              <a:t>D- 40%</a:t>
            </a:r>
            <a:endParaRPr sz="2400">
              <a:solidFill>
                <a:srgbClr val="404040"/>
              </a:solidFill>
              <a:latin typeface="Arial"/>
              <a:ea typeface="Arial"/>
              <a:cs typeface="Arial"/>
              <a:sym typeface="Arial"/>
            </a:endParaRPr>
          </a:p>
          <a:p>
            <a:pPr marL="0" lvl="0" indent="0" algn="l" rtl="0">
              <a:lnSpc>
                <a:spcPct val="100000"/>
              </a:lnSpc>
              <a:spcBef>
                <a:spcPts val="0"/>
              </a:spcBef>
              <a:spcAft>
                <a:spcPts val="0"/>
              </a:spcAft>
              <a:buSzPts val="1800"/>
              <a:buNone/>
            </a:pPr>
            <a:endParaRPr/>
          </a:p>
        </p:txBody>
      </p:sp>
      <p:grpSp>
        <p:nvGrpSpPr>
          <p:cNvPr id="1310" name="Google Shape;1310;p88"/>
          <p:cNvGrpSpPr/>
          <p:nvPr/>
        </p:nvGrpSpPr>
        <p:grpSpPr>
          <a:xfrm flipH="1">
            <a:off x="6319933" y="2921771"/>
            <a:ext cx="2442905" cy="2221680"/>
            <a:chOff x="4163225" y="296325"/>
            <a:chExt cx="1399625" cy="1272950"/>
          </a:xfrm>
        </p:grpSpPr>
        <p:sp>
          <p:nvSpPr>
            <p:cNvPr id="1311" name="Google Shape;1311;p88"/>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88"/>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88"/>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88"/>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88"/>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88"/>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88"/>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88"/>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88"/>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88"/>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88"/>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88"/>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88"/>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88"/>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88"/>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88"/>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88"/>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88"/>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88"/>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88"/>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88"/>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88"/>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88"/>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88"/>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88"/>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88"/>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37" name="Google Shape;1337;p88"/>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66</a:t>
            </a:fld>
            <a:endParaRPr/>
          </a:p>
        </p:txBody>
      </p:sp>
      <p:sp>
        <p:nvSpPr>
          <p:cNvPr id="1338" name="Google Shape;1338;p88"/>
          <p:cNvSpPr txBox="1">
            <a:spLocks noGrp="1"/>
          </p:cNvSpPr>
          <p:nvPr>
            <p:ph type="ctrTitle"/>
          </p:nvPr>
        </p:nvSpPr>
        <p:spPr>
          <a:xfrm>
            <a:off x="381750" y="165400"/>
            <a:ext cx="4905600" cy="78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3</a:t>
            </a:r>
            <a:endParaRPr sz="3600" b="1"/>
          </a:p>
        </p:txBody>
      </p:sp>
      <p:cxnSp>
        <p:nvCxnSpPr>
          <p:cNvPr id="1339" name="Google Shape;1339;p88"/>
          <p:cNvCxnSpPr/>
          <p:nvPr/>
        </p:nvCxnSpPr>
        <p:spPr>
          <a:xfrm>
            <a:off x="875500" y="3927550"/>
            <a:ext cx="656700" cy="0"/>
          </a:xfrm>
          <a:prstGeom prst="straightConnector1">
            <a:avLst/>
          </a:prstGeom>
          <a:noFill/>
          <a:ln w="38100" cap="flat" cmpd="sng">
            <a:solidFill>
              <a:srgbClr val="99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9"/>
                                        </p:tgtEl>
                                        <p:attrNameLst>
                                          <p:attrName>style.visibility</p:attrName>
                                        </p:attrNameLst>
                                      </p:cBhvr>
                                      <p:to>
                                        <p:strVal val="visible"/>
                                      </p:to>
                                    </p:set>
                                    <p:animEffect transition="in" filter="fade">
                                      <p:cBhvr>
                                        <p:cTn id="7" dur="1000"/>
                                        <p:tgtEl>
                                          <p:spTgt spid="1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89"/>
          <p:cNvSpPr txBox="1">
            <a:spLocks noGrp="1"/>
          </p:cNvSpPr>
          <p:nvPr>
            <p:ph type="title"/>
          </p:nvPr>
        </p:nvSpPr>
        <p:spPr>
          <a:xfrm>
            <a:off x="180650" y="181950"/>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4</a:t>
            </a:r>
            <a:endParaRPr sz="3600" b="1"/>
          </a:p>
        </p:txBody>
      </p:sp>
      <p:sp>
        <p:nvSpPr>
          <p:cNvPr id="1345" name="Google Shape;1345;p89"/>
          <p:cNvSpPr txBox="1">
            <a:spLocks noGrp="1"/>
          </p:cNvSpPr>
          <p:nvPr>
            <p:ph type="body" idx="1"/>
          </p:nvPr>
        </p:nvSpPr>
        <p:spPr>
          <a:xfrm>
            <a:off x="180650" y="1089500"/>
            <a:ext cx="6442200" cy="36744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600"/>
              </a:spcBef>
              <a:spcAft>
                <a:spcPts val="0"/>
              </a:spcAft>
              <a:buSzPts val="2400"/>
              <a:buNone/>
            </a:pPr>
            <a:r>
              <a:rPr lang="en"/>
              <a:t>The height peak in the males is at the age of…..?</a:t>
            </a:r>
            <a:endParaRPr/>
          </a:p>
          <a:p>
            <a:pPr marL="457200" lvl="0" indent="-228600" algn="l" rtl="0">
              <a:lnSpc>
                <a:spcPct val="100000"/>
              </a:lnSpc>
              <a:spcBef>
                <a:spcPts val="600"/>
              </a:spcBef>
              <a:spcAft>
                <a:spcPts val="0"/>
              </a:spcAft>
              <a:buSzPts val="2400"/>
              <a:buNone/>
            </a:pPr>
            <a:endParaRPr/>
          </a:p>
          <a:p>
            <a:pPr marL="457200" lvl="0" indent="-228600" algn="l" rtl="0">
              <a:lnSpc>
                <a:spcPct val="100000"/>
              </a:lnSpc>
              <a:spcBef>
                <a:spcPts val="600"/>
              </a:spcBef>
              <a:spcAft>
                <a:spcPts val="0"/>
              </a:spcAft>
              <a:buSzPts val="2400"/>
              <a:buNone/>
            </a:pPr>
            <a:r>
              <a:rPr lang="en"/>
              <a:t>1- 11</a:t>
            </a:r>
            <a:endParaRPr/>
          </a:p>
          <a:p>
            <a:pPr marL="457200" lvl="0" indent="-228600" algn="l" rtl="0">
              <a:lnSpc>
                <a:spcPct val="100000"/>
              </a:lnSpc>
              <a:spcBef>
                <a:spcPts val="600"/>
              </a:spcBef>
              <a:spcAft>
                <a:spcPts val="0"/>
              </a:spcAft>
              <a:buSzPts val="2400"/>
              <a:buNone/>
            </a:pPr>
            <a:r>
              <a:rPr lang="en"/>
              <a:t>2- 12</a:t>
            </a:r>
            <a:endParaRPr/>
          </a:p>
          <a:p>
            <a:pPr marL="457200" lvl="0" indent="-228600" algn="l" rtl="0">
              <a:lnSpc>
                <a:spcPct val="100000"/>
              </a:lnSpc>
              <a:spcBef>
                <a:spcPts val="600"/>
              </a:spcBef>
              <a:spcAft>
                <a:spcPts val="0"/>
              </a:spcAft>
              <a:buSzPts val="2400"/>
              <a:buNone/>
            </a:pPr>
            <a:r>
              <a:rPr lang="en"/>
              <a:t>3- 13</a:t>
            </a:r>
            <a:endParaRPr/>
          </a:p>
          <a:p>
            <a:pPr marL="457200" lvl="0" indent="-228600" algn="l" rtl="0">
              <a:lnSpc>
                <a:spcPct val="100000"/>
              </a:lnSpc>
              <a:spcBef>
                <a:spcPts val="600"/>
              </a:spcBef>
              <a:spcAft>
                <a:spcPts val="0"/>
              </a:spcAft>
              <a:buSzPts val="2400"/>
              <a:buNone/>
            </a:pPr>
            <a:r>
              <a:rPr lang="en"/>
              <a:t>4- 14 </a:t>
            </a:r>
            <a:endParaRPr/>
          </a:p>
        </p:txBody>
      </p:sp>
      <p:grpSp>
        <p:nvGrpSpPr>
          <p:cNvPr id="1346" name="Google Shape;1346;p89"/>
          <p:cNvGrpSpPr/>
          <p:nvPr/>
        </p:nvGrpSpPr>
        <p:grpSpPr>
          <a:xfrm flipH="1">
            <a:off x="7488547" y="3754513"/>
            <a:ext cx="1655447" cy="1388992"/>
            <a:chOff x="238125" y="1879850"/>
            <a:chExt cx="1399600" cy="1174325"/>
          </a:xfrm>
        </p:grpSpPr>
        <p:sp>
          <p:nvSpPr>
            <p:cNvPr id="1347" name="Google Shape;1347;p89"/>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89"/>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89"/>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89"/>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89"/>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89"/>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89"/>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89"/>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89"/>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89"/>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89"/>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89"/>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89"/>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89"/>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89"/>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89"/>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89"/>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89"/>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89"/>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89"/>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89"/>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89"/>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89"/>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89"/>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89"/>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2" name="Google Shape;1372;p8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67</a:t>
            </a:fld>
            <a:endParaRPr/>
          </a:p>
        </p:txBody>
      </p:sp>
      <p:cxnSp>
        <p:nvCxnSpPr>
          <p:cNvPr id="1373" name="Google Shape;1373;p89"/>
          <p:cNvCxnSpPr/>
          <p:nvPr/>
        </p:nvCxnSpPr>
        <p:spPr>
          <a:xfrm rot="10800000" flipH="1">
            <a:off x="894252" y="3757224"/>
            <a:ext cx="479700" cy="1200"/>
          </a:xfrm>
          <a:prstGeom prst="straightConnector1">
            <a:avLst/>
          </a:prstGeom>
          <a:noFill/>
          <a:ln w="38100" cap="flat" cmpd="sng">
            <a:solidFill>
              <a:srgbClr val="99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3"/>
                                        </p:tgtEl>
                                        <p:attrNameLst>
                                          <p:attrName>style.visibility</p:attrName>
                                        </p:attrNameLst>
                                      </p:cBhvr>
                                      <p:to>
                                        <p:strVal val="visible"/>
                                      </p:to>
                                    </p:set>
                                    <p:animEffect transition="in" filter="fade">
                                      <p:cBhvr>
                                        <p:cTn id="7" dur="1000"/>
                                        <p:tgtEl>
                                          <p:spTgt spid="1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90"/>
          <p:cNvSpPr txBox="1">
            <a:spLocks noGrp="1"/>
          </p:cNvSpPr>
          <p:nvPr>
            <p:ph type="body" idx="1"/>
          </p:nvPr>
        </p:nvSpPr>
        <p:spPr>
          <a:xfrm>
            <a:off x="470550" y="1470750"/>
            <a:ext cx="68715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SzPts val="1100"/>
              <a:buNone/>
            </a:pPr>
            <a:r>
              <a:rPr lang="en" sz="2400">
                <a:solidFill>
                  <a:srgbClr val="404040"/>
                </a:solidFill>
                <a:latin typeface="Arial"/>
                <a:ea typeface="Arial"/>
                <a:cs typeface="Arial"/>
                <a:sym typeface="Arial"/>
              </a:rPr>
              <a:t>What is the first sign of puberty in females?</a:t>
            </a:r>
            <a:br>
              <a:rPr lang="en" sz="2400">
                <a:solidFill>
                  <a:srgbClr val="404040"/>
                </a:solidFill>
                <a:latin typeface="Arial"/>
                <a:ea typeface="Arial"/>
                <a:cs typeface="Arial"/>
                <a:sym typeface="Arial"/>
              </a:rPr>
            </a:br>
            <a:endParaRPr>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1- Voice changes</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2- Axillary hair </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3- Breast development </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4- Menarche </a:t>
            </a:r>
            <a:endParaRPr sz="2400">
              <a:solidFill>
                <a:srgbClr val="404040"/>
              </a:solidFill>
              <a:latin typeface="Arial"/>
              <a:ea typeface="Arial"/>
              <a:cs typeface="Arial"/>
              <a:sym typeface="Arial"/>
            </a:endParaRPr>
          </a:p>
        </p:txBody>
      </p:sp>
      <p:sp>
        <p:nvSpPr>
          <p:cNvPr id="1379" name="Google Shape;1379;p90"/>
          <p:cNvSpPr txBox="1">
            <a:spLocks noGrp="1"/>
          </p:cNvSpPr>
          <p:nvPr>
            <p:ph type="title"/>
          </p:nvPr>
        </p:nvSpPr>
        <p:spPr>
          <a:xfrm>
            <a:off x="417125" y="342425"/>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5</a:t>
            </a:r>
            <a:endParaRPr sz="3600" b="1"/>
          </a:p>
        </p:txBody>
      </p:sp>
      <p:grpSp>
        <p:nvGrpSpPr>
          <p:cNvPr id="1380" name="Google Shape;1380;p90"/>
          <p:cNvGrpSpPr/>
          <p:nvPr/>
        </p:nvGrpSpPr>
        <p:grpSpPr>
          <a:xfrm flipH="1">
            <a:off x="7488533" y="3754513"/>
            <a:ext cx="1655476" cy="1388992"/>
            <a:chOff x="4163225" y="1879850"/>
            <a:chExt cx="1399625" cy="1174325"/>
          </a:xfrm>
        </p:grpSpPr>
        <p:sp>
          <p:nvSpPr>
            <p:cNvPr id="1381" name="Google Shape;1381;p90"/>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90"/>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90"/>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90"/>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90"/>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90"/>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90"/>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90"/>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90"/>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90"/>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90"/>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90"/>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90"/>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90"/>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90"/>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90"/>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90"/>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90"/>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90"/>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90"/>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90"/>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90"/>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90"/>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90"/>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90"/>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6" name="Google Shape;1406;p9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68</a:t>
            </a:fld>
            <a:endParaRPr/>
          </a:p>
        </p:txBody>
      </p:sp>
      <p:cxnSp>
        <p:nvCxnSpPr>
          <p:cNvPr id="1407" name="Google Shape;1407;p90"/>
          <p:cNvCxnSpPr/>
          <p:nvPr/>
        </p:nvCxnSpPr>
        <p:spPr>
          <a:xfrm rot="10800000" flipH="1">
            <a:off x="911950" y="3830425"/>
            <a:ext cx="2784600" cy="12000"/>
          </a:xfrm>
          <a:prstGeom prst="straightConnector1">
            <a:avLst/>
          </a:prstGeom>
          <a:noFill/>
          <a:ln w="38100" cap="flat" cmpd="sng">
            <a:solidFill>
              <a:srgbClr val="99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7"/>
                                        </p:tgtEl>
                                        <p:attrNameLst>
                                          <p:attrName>style.visibility</p:attrName>
                                        </p:attrNameLst>
                                      </p:cBhvr>
                                      <p:to>
                                        <p:strVal val="visible"/>
                                      </p:to>
                                    </p:set>
                                    <p:animEffect transition="in" filter="fade">
                                      <p:cBhvr>
                                        <p:cTn id="7" dur="1000"/>
                                        <p:tgtEl>
                                          <p:spTgt spid="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91"/>
          <p:cNvSpPr txBox="1">
            <a:spLocks noGrp="1"/>
          </p:cNvSpPr>
          <p:nvPr>
            <p:ph type="title"/>
          </p:nvPr>
        </p:nvSpPr>
        <p:spPr>
          <a:xfrm>
            <a:off x="653625" y="739374"/>
            <a:ext cx="5969100" cy="77411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i="1"/>
              <a:t>References</a:t>
            </a:r>
            <a:br>
              <a:rPr lang="en"/>
            </a:br>
            <a:endParaRPr/>
          </a:p>
        </p:txBody>
      </p:sp>
      <p:sp>
        <p:nvSpPr>
          <p:cNvPr id="1413" name="Google Shape;1413;p91"/>
          <p:cNvSpPr txBox="1">
            <a:spLocks noGrp="1"/>
          </p:cNvSpPr>
          <p:nvPr>
            <p:ph type="body" idx="1"/>
          </p:nvPr>
        </p:nvSpPr>
        <p:spPr>
          <a:xfrm>
            <a:off x="168925" y="936050"/>
            <a:ext cx="6150900" cy="42075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Char char="×"/>
            </a:pPr>
            <a:r>
              <a:rPr lang="en" sz="1200" u="sng">
                <a:solidFill>
                  <a:schemeClr val="hlink"/>
                </a:solidFill>
                <a:hlinkClick r:id="rId3"/>
              </a:rPr>
              <a:t>https://www.who.int/topics/adolescent_health/en/</a:t>
            </a:r>
            <a:endParaRPr sz="1200"/>
          </a:p>
          <a:p>
            <a:pPr marL="457200" lvl="0" indent="-304800" algn="l" rtl="0">
              <a:lnSpc>
                <a:spcPct val="100000"/>
              </a:lnSpc>
              <a:spcBef>
                <a:spcPts val="600"/>
              </a:spcBef>
              <a:spcAft>
                <a:spcPts val="0"/>
              </a:spcAft>
              <a:buSzPts val="1200"/>
              <a:buChar char="×"/>
            </a:pPr>
            <a:r>
              <a:rPr lang="en" sz="1200"/>
              <a:t>Adolescents: health risks and solutions: WHO Retrieved May 08, 2017, from </a:t>
            </a:r>
            <a:r>
              <a:rPr lang="en" sz="1200" u="sng">
                <a:solidFill>
                  <a:schemeClr val="hlink"/>
                </a:solidFill>
                <a:hlinkClick r:id="rId4"/>
              </a:rPr>
              <a:t>http://www.who.int/mediacentre/factsheets/fs345/en/#</a:t>
            </a:r>
            <a:endParaRPr sz="1200"/>
          </a:p>
          <a:p>
            <a:pPr marL="457200" lvl="0" indent="-304800" algn="l" rtl="0">
              <a:lnSpc>
                <a:spcPct val="100000"/>
              </a:lnSpc>
              <a:spcBef>
                <a:spcPts val="600"/>
              </a:spcBef>
              <a:spcAft>
                <a:spcPts val="0"/>
              </a:spcAft>
              <a:buSzPts val="1200"/>
              <a:buChar char="×"/>
            </a:pPr>
            <a:r>
              <a:rPr lang="en" sz="1200"/>
              <a:t> Oxford handbook of General practice </a:t>
            </a:r>
            <a:endParaRPr sz="1200"/>
          </a:p>
          <a:p>
            <a:pPr marL="457200" lvl="0" indent="-304800" algn="l" rtl="0">
              <a:lnSpc>
                <a:spcPct val="100000"/>
              </a:lnSpc>
              <a:spcBef>
                <a:spcPts val="600"/>
              </a:spcBef>
              <a:spcAft>
                <a:spcPts val="0"/>
              </a:spcAft>
              <a:buSzPts val="1200"/>
              <a:buChar char="×"/>
            </a:pPr>
            <a:r>
              <a:rPr lang="en" sz="1200" u="sng">
                <a:solidFill>
                  <a:schemeClr val="hlink"/>
                </a:solidFill>
                <a:hlinkClick r:id="rId5"/>
              </a:rPr>
              <a:t>https://www.verywellfamily.com/startling-facts-about-todays-teenagers-2608914</a:t>
            </a:r>
            <a:endParaRPr sz="1200"/>
          </a:p>
          <a:p>
            <a:pPr marL="457200" lvl="0" indent="-304800" algn="l" rtl="0">
              <a:lnSpc>
                <a:spcPct val="100000"/>
              </a:lnSpc>
              <a:spcBef>
                <a:spcPts val="600"/>
              </a:spcBef>
              <a:spcAft>
                <a:spcPts val="0"/>
              </a:spcAft>
              <a:buSzPts val="1200"/>
              <a:buChar char="×"/>
            </a:pPr>
            <a:r>
              <a:rPr lang="en" sz="1200"/>
              <a:t>Fripp RR. Hypertrophic cardiomyopathy in the adolescent. Pediatrician. 1986;13(4):158-64. </a:t>
            </a:r>
            <a:r>
              <a:rPr lang="en" sz="1200" u="sng">
                <a:solidFill>
                  <a:schemeClr val="hlink"/>
                </a:solidFill>
                <a:hlinkClick r:id="rId6"/>
              </a:rPr>
              <a:t>https://www.ncbi.nlm.nih.gov/pubmed/3588449</a:t>
            </a:r>
            <a:endParaRPr sz="1200"/>
          </a:p>
          <a:p>
            <a:pPr marL="457200" lvl="0" indent="-304800" algn="l" rtl="0">
              <a:lnSpc>
                <a:spcPct val="100000"/>
              </a:lnSpc>
              <a:spcBef>
                <a:spcPts val="600"/>
              </a:spcBef>
              <a:spcAft>
                <a:spcPts val="0"/>
              </a:spcAft>
              <a:buSzPts val="1200"/>
              <a:buChar char="×"/>
            </a:pPr>
            <a:r>
              <a:rPr lang="en" sz="1200" u="sng">
                <a:solidFill>
                  <a:schemeClr val="hlink"/>
                </a:solidFill>
                <a:hlinkClick r:id="rId7"/>
              </a:rPr>
              <a:t>https://www.stanfordchildrens.org/en/topic/default?id=adolescent-health-problems-and-injuries-90-P01578</a:t>
            </a:r>
            <a:endParaRPr sz="1200"/>
          </a:p>
          <a:p>
            <a:pPr marL="457200" marR="0" lvl="0" indent="-304800" algn="l" rtl="0">
              <a:lnSpc>
                <a:spcPct val="100000"/>
              </a:lnSpc>
              <a:spcBef>
                <a:spcPts val="600"/>
              </a:spcBef>
              <a:spcAft>
                <a:spcPts val="0"/>
              </a:spcAft>
              <a:buSzPts val="1200"/>
              <a:buChar char="×"/>
            </a:pPr>
            <a:r>
              <a:rPr lang="en" sz="1200"/>
              <a:t>-National Research Council (US) and Institute of Medicine (US) Committee on Adolescent Health Care Services and Models of Care for Treatment, Prevention, and Healthy Development; Lawrence RS, Appleton Gootman J, Sim LJ, editors.</a:t>
            </a:r>
            <a:endParaRPr sz="1200"/>
          </a:p>
          <a:p>
            <a:pPr marL="457200" marR="0" lvl="0" indent="-304800" algn="l" rtl="0">
              <a:lnSpc>
                <a:spcPct val="100000"/>
              </a:lnSpc>
              <a:spcBef>
                <a:spcPts val="600"/>
              </a:spcBef>
              <a:spcAft>
                <a:spcPts val="0"/>
              </a:spcAft>
              <a:buSzPts val="1200"/>
              <a:buChar char="×"/>
            </a:pPr>
            <a:r>
              <a:rPr lang="en" sz="1200"/>
              <a:t>Washington (DC): </a:t>
            </a:r>
            <a:r>
              <a:rPr lang="en" sz="1200">
                <a:uFill>
                  <a:noFill/>
                </a:uFill>
                <a:hlinkClick r:id="rId8"/>
              </a:rPr>
              <a:t>National Academies Press (US)</a:t>
            </a:r>
            <a:r>
              <a:rPr lang="en" sz="1200"/>
              <a:t>; 2009.</a:t>
            </a:r>
            <a:endParaRPr sz="1200"/>
          </a:p>
          <a:p>
            <a:pPr marL="457200" marR="0" lvl="0" indent="-304800" algn="l" rtl="0">
              <a:lnSpc>
                <a:spcPct val="100000"/>
              </a:lnSpc>
              <a:spcBef>
                <a:spcPts val="600"/>
              </a:spcBef>
              <a:spcAft>
                <a:spcPts val="0"/>
              </a:spcAft>
              <a:buSzPts val="1200"/>
              <a:buChar char="×"/>
            </a:pPr>
            <a:r>
              <a:rPr lang="en" sz="1200"/>
              <a:t>-World Health Organization Framework for Delivering Adolescent Friendly Health Services.</a:t>
            </a:r>
            <a:endParaRPr sz="1200"/>
          </a:p>
          <a:p>
            <a:pPr marL="0" marR="0" lvl="0" indent="0" algn="l" rtl="0">
              <a:lnSpc>
                <a:spcPct val="100000"/>
              </a:lnSpc>
              <a:spcBef>
                <a:spcPts val="600"/>
              </a:spcBef>
              <a:spcAft>
                <a:spcPts val="0"/>
              </a:spcAft>
              <a:buNone/>
            </a:pPr>
            <a:endParaRPr sz="1200"/>
          </a:p>
        </p:txBody>
      </p:sp>
      <p:sp>
        <p:nvSpPr>
          <p:cNvPr id="1414" name="Google Shape;1414;p9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9"/>
          <p:cNvSpPr txBox="1">
            <a:spLocks noGrp="1"/>
          </p:cNvSpPr>
          <p:nvPr>
            <p:ph type="body" idx="1"/>
          </p:nvPr>
        </p:nvSpPr>
        <p:spPr>
          <a:xfrm>
            <a:off x="494875" y="1373475"/>
            <a:ext cx="6871500" cy="3008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SzPts val="1100"/>
              <a:buNone/>
            </a:pPr>
            <a:r>
              <a:rPr lang="en" sz="2400">
                <a:solidFill>
                  <a:srgbClr val="404040"/>
                </a:solidFill>
                <a:latin typeface="Arial"/>
                <a:ea typeface="Arial"/>
                <a:cs typeface="Arial"/>
                <a:sym typeface="Arial"/>
              </a:rPr>
              <a:t>What is the first sign of puberty in females?</a:t>
            </a:r>
            <a:br>
              <a:rPr lang="en" sz="2400">
                <a:solidFill>
                  <a:srgbClr val="404040"/>
                </a:solidFill>
                <a:latin typeface="Arial"/>
                <a:ea typeface="Arial"/>
                <a:cs typeface="Arial"/>
                <a:sym typeface="Arial"/>
              </a:rPr>
            </a:br>
            <a:endParaRPr>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1- Voice changes</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2- Axillary hair </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3- Breast development </a:t>
            </a:r>
            <a:endParaRPr sz="2400">
              <a:solidFill>
                <a:srgbClr val="40404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2400">
                <a:solidFill>
                  <a:srgbClr val="404040"/>
                </a:solidFill>
                <a:latin typeface="Arial"/>
                <a:ea typeface="Arial"/>
                <a:cs typeface="Arial"/>
                <a:sym typeface="Arial"/>
              </a:rPr>
              <a:t>4- Menarche </a:t>
            </a:r>
            <a:endParaRPr sz="2400">
              <a:solidFill>
                <a:srgbClr val="404040"/>
              </a:solidFill>
              <a:latin typeface="Arial"/>
              <a:ea typeface="Arial"/>
              <a:cs typeface="Arial"/>
              <a:sym typeface="Arial"/>
            </a:endParaRPr>
          </a:p>
        </p:txBody>
      </p:sp>
      <p:sp>
        <p:nvSpPr>
          <p:cNvPr id="311" name="Google Shape;311;p29"/>
          <p:cNvSpPr txBox="1">
            <a:spLocks noGrp="1"/>
          </p:cNvSpPr>
          <p:nvPr>
            <p:ph type="title"/>
          </p:nvPr>
        </p:nvSpPr>
        <p:spPr>
          <a:xfrm>
            <a:off x="417125" y="342425"/>
            <a:ext cx="5969100" cy="744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3000"/>
              <a:buFont typeface="Arial"/>
              <a:buNone/>
            </a:pPr>
            <a:r>
              <a:rPr lang="en" sz="3600" b="1"/>
              <a:t>MCQs 5</a:t>
            </a:r>
            <a:endParaRPr sz="3600" b="1"/>
          </a:p>
        </p:txBody>
      </p:sp>
      <p:grpSp>
        <p:nvGrpSpPr>
          <p:cNvPr id="312" name="Google Shape;312;p29"/>
          <p:cNvGrpSpPr/>
          <p:nvPr/>
        </p:nvGrpSpPr>
        <p:grpSpPr>
          <a:xfrm flipH="1">
            <a:off x="7488533" y="3754513"/>
            <a:ext cx="1655476" cy="1388992"/>
            <a:chOff x="4163225" y="1879850"/>
            <a:chExt cx="1399625" cy="1174325"/>
          </a:xfrm>
        </p:grpSpPr>
        <p:sp>
          <p:nvSpPr>
            <p:cNvPr id="313" name="Google Shape;313;p29"/>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9"/>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9"/>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9"/>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9"/>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9"/>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9"/>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9"/>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9"/>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9"/>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9"/>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9"/>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9"/>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9"/>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9"/>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9"/>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9"/>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9"/>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9"/>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9"/>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9"/>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9"/>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9"/>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9"/>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9"/>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grpSp>
        <p:nvGrpSpPr>
          <p:cNvPr id="1419" name="Google Shape;1419;p92"/>
          <p:cNvGrpSpPr/>
          <p:nvPr/>
        </p:nvGrpSpPr>
        <p:grpSpPr>
          <a:xfrm flipH="1">
            <a:off x="7488535" y="3754514"/>
            <a:ext cx="1655476" cy="1388992"/>
            <a:chOff x="4163225" y="1879850"/>
            <a:chExt cx="1399625" cy="1174325"/>
          </a:xfrm>
        </p:grpSpPr>
        <p:sp>
          <p:nvSpPr>
            <p:cNvPr id="1420" name="Google Shape;1420;p92"/>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92"/>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92"/>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92"/>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92"/>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92"/>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92"/>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92"/>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92"/>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92"/>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92"/>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92"/>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92"/>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92"/>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92"/>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92"/>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92"/>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92"/>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92"/>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92"/>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92"/>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92"/>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92"/>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92"/>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92"/>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5" name="Google Shape;1445;p92"/>
          <p:cNvSpPr txBox="1">
            <a:spLocks noGrp="1"/>
          </p:cNvSpPr>
          <p:nvPr>
            <p:ph type="title"/>
          </p:nvPr>
        </p:nvSpPr>
        <p:spPr>
          <a:xfrm>
            <a:off x="298900" y="1306950"/>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sz="9600" b="0"/>
              <a:t>Thanks!</a:t>
            </a:r>
            <a:endParaRPr sz="9600" b="0"/>
          </a:p>
        </p:txBody>
      </p:sp>
      <p:sp>
        <p:nvSpPr>
          <p:cNvPr id="1446" name="Google Shape;1446;p92"/>
          <p:cNvSpPr txBox="1">
            <a:spLocks noGrp="1"/>
          </p:cNvSpPr>
          <p:nvPr>
            <p:ph type="subTitle" idx="4294967295"/>
          </p:nvPr>
        </p:nvSpPr>
        <p:spPr>
          <a:xfrm>
            <a:off x="407850" y="2468225"/>
            <a:ext cx="5937000" cy="22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6D9EEB"/>
              </a:buClr>
              <a:buSzPts val="2400"/>
              <a:buFont typeface="ABeeZee"/>
              <a:buNone/>
            </a:pPr>
            <a:r>
              <a:rPr lang="en" sz="3600" b="1" i="0" u="none" strike="noStrike" cap="none">
                <a:solidFill>
                  <a:srgbClr val="474F67"/>
                </a:solidFill>
                <a:latin typeface="ABeeZee"/>
                <a:ea typeface="ABeeZee"/>
                <a:cs typeface="ABeeZee"/>
                <a:sym typeface="ABeeZee"/>
              </a:rPr>
              <a:t>Any questions?</a:t>
            </a:r>
            <a:endParaRPr sz="3600" b="1" i="0" u="none" strike="noStrike" cap="none">
              <a:solidFill>
                <a:srgbClr val="474F67"/>
              </a:solidFill>
              <a:latin typeface="ABeeZee"/>
              <a:ea typeface="ABeeZee"/>
              <a:cs typeface="ABeeZee"/>
              <a:sym typeface="ABeeZee"/>
            </a:endParaRPr>
          </a:p>
        </p:txBody>
      </p:sp>
      <p:sp>
        <p:nvSpPr>
          <p:cNvPr id="1447" name="Google Shape;1447;p92"/>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70</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p:nvPr/>
        </p:nvSpPr>
        <p:spPr>
          <a:xfrm rot="-1242199" flipH="1">
            <a:off x="5245760" y="700806"/>
            <a:ext cx="3046427" cy="3065985"/>
          </a:xfrm>
          <a:prstGeom prst="wedgeEllipseCallout">
            <a:avLst>
              <a:gd name="adj1" fmla="val -20833"/>
              <a:gd name="adj2" fmla="val 625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0"/>
          <p:cNvSpPr txBox="1">
            <a:spLocks noGrp="1"/>
          </p:cNvSpPr>
          <p:nvPr>
            <p:ph type="ctrTitle" idx="4294967295"/>
          </p:nvPr>
        </p:nvSpPr>
        <p:spPr>
          <a:xfrm>
            <a:off x="68250" y="261300"/>
            <a:ext cx="4466100" cy="538500"/>
          </a:xfrm>
          <a:prstGeom prst="rect">
            <a:avLst/>
          </a:prstGeom>
          <a:noFill/>
          <a:ln>
            <a:noFill/>
          </a:ln>
        </p:spPr>
        <p:txBody>
          <a:bodyPr spcFirstLastPara="1" wrap="square" lIns="91425" tIns="91425" rIns="91425" bIns="91425" anchor="b" anchorCtr="0">
            <a:noAutofit/>
          </a:bodyPr>
          <a:lstStyle/>
          <a:p>
            <a:pPr marL="0" lvl="0" indent="0" algn="l" rtl="0">
              <a:spcBef>
                <a:spcPts val="600"/>
              </a:spcBef>
              <a:spcAft>
                <a:spcPts val="0"/>
              </a:spcAft>
              <a:buNone/>
            </a:pPr>
            <a:r>
              <a:rPr lang="en" sz="3600" b="1">
                <a:solidFill>
                  <a:srgbClr val="980000"/>
                </a:solidFill>
              </a:rPr>
              <a:t>1.Adolescent Age:</a:t>
            </a:r>
            <a:endParaRPr sz="3600" b="1" i="0" u="none" strike="noStrike" cap="none">
              <a:solidFill>
                <a:srgbClr val="980000"/>
              </a:solidFill>
            </a:endParaRPr>
          </a:p>
        </p:txBody>
      </p:sp>
      <p:sp>
        <p:nvSpPr>
          <p:cNvPr id="345" name="Google Shape;345;p30"/>
          <p:cNvSpPr txBox="1">
            <a:spLocks noGrp="1"/>
          </p:cNvSpPr>
          <p:nvPr>
            <p:ph type="subTitle" idx="4294967295"/>
          </p:nvPr>
        </p:nvSpPr>
        <p:spPr>
          <a:xfrm>
            <a:off x="220275" y="1187125"/>
            <a:ext cx="4695000" cy="784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600"/>
              </a:spcBef>
              <a:spcAft>
                <a:spcPts val="0"/>
              </a:spcAft>
              <a:buNone/>
            </a:pPr>
            <a:r>
              <a:rPr lang="en" sz="1800">
                <a:solidFill>
                  <a:srgbClr val="222222"/>
                </a:solidFill>
                <a:latin typeface="Arial"/>
                <a:ea typeface="Arial"/>
                <a:cs typeface="Arial"/>
                <a:sym typeface="Arial"/>
              </a:rPr>
              <a:t>Adolescence is the transitional phase of growth and development between childhood and adulthood. The World Health Organization (WHO) defines an adolescent as any person between ages</a:t>
            </a:r>
            <a:r>
              <a:rPr lang="en" sz="1800" b="1">
                <a:solidFill>
                  <a:srgbClr val="222222"/>
                </a:solidFill>
                <a:latin typeface="Arial"/>
                <a:ea typeface="Arial"/>
                <a:cs typeface="Arial"/>
                <a:sym typeface="Arial"/>
              </a:rPr>
              <a:t> 10 </a:t>
            </a:r>
            <a:r>
              <a:rPr lang="en" sz="1800">
                <a:solidFill>
                  <a:srgbClr val="222222"/>
                </a:solidFill>
                <a:latin typeface="Arial"/>
                <a:ea typeface="Arial"/>
                <a:cs typeface="Arial"/>
                <a:sym typeface="Arial"/>
              </a:rPr>
              <a:t>and</a:t>
            </a:r>
            <a:r>
              <a:rPr lang="en" sz="1800" b="1">
                <a:solidFill>
                  <a:srgbClr val="222222"/>
                </a:solidFill>
                <a:latin typeface="Arial"/>
                <a:ea typeface="Arial"/>
                <a:cs typeface="Arial"/>
                <a:sym typeface="Arial"/>
              </a:rPr>
              <a:t> 19. </a:t>
            </a:r>
            <a:r>
              <a:rPr lang="en" sz="1800">
                <a:solidFill>
                  <a:srgbClr val="222222"/>
                </a:solidFill>
                <a:latin typeface="Arial"/>
                <a:ea typeface="Arial"/>
                <a:cs typeface="Arial"/>
                <a:sym typeface="Arial"/>
              </a:rPr>
              <a:t>This age range falls within WHO's definition of young people, which refers to individuals between ages </a:t>
            </a:r>
            <a:r>
              <a:rPr lang="en" sz="1800" b="1">
                <a:solidFill>
                  <a:srgbClr val="222222"/>
                </a:solidFill>
                <a:latin typeface="Arial"/>
                <a:ea typeface="Arial"/>
                <a:cs typeface="Arial"/>
                <a:sym typeface="Arial"/>
              </a:rPr>
              <a:t>10</a:t>
            </a:r>
            <a:r>
              <a:rPr lang="en" sz="1800">
                <a:solidFill>
                  <a:srgbClr val="222222"/>
                </a:solidFill>
                <a:latin typeface="Arial"/>
                <a:ea typeface="Arial"/>
                <a:cs typeface="Arial"/>
                <a:sym typeface="Arial"/>
              </a:rPr>
              <a:t> and </a:t>
            </a:r>
            <a:r>
              <a:rPr lang="en" sz="1800" b="1">
                <a:solidFill>
                  <a:srgbClr val="222222"/>
                </a:solidFill>
                <a:latin typeface="Arial"/>
                <a:ea typeface="Arial"/>
                <a:cs typeface="Arial"/>
                <a:sym typeface="Arial"/>
              </a:rPr>
              <a:t>24</a:t>
            </a:r>
            <a:endParaRPr sz="1800" b="1">
              <a:solidFill>
                <a:srgbClr val="3C78D8"/>
              </a:solidFill>
              <a:latin typeface="Sniglet"/>
              <a:ea typeface="Sniglet"/>
              <a:cs typeface="Sniglet"/>
              <a:sym typeface="Sniglet"/>
            </a:endParaRPr>
          </a:p>
        </p:txBody>
      </p:sp>
      <p:grpSp>
        <p:nvGrpSpPr>
          <p:cNvPr id="346" name="Google Shape;346;p30"/>
          <p:cNvGrpSpPr/>
          <p:nvPr/>
        </p:nvGrpSpPr>
        <p:grpSpPr>
          <a:xfrm flipH="1">
            <a:off x="7494560" y="3753778"/>
            <a:ext cx="1649444" cy="1389731"/>
            <a:chOff x="2062875" y="394325"/>
            <a:chExt cx="1394525" cy="1174950"/>
          </a:xfrm>
        </p:grpSpPr>
        <p:sp>
          <p:nvSpPr>
            <p:cNvPr id="347" name="Google Shape;347;p30"/>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30"/>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0"/>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0"/>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0"/>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0"/>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0"/>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0"/>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0"/>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0"/>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0"/>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0"/>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0"/>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0"/>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0"/>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0"/>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4" name="Google Shape;374;p30"/>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8</a:t>
            </a:fld>
            <a:endParaRPr/>
          </a:p>
        </p:txBody>
      </p:sp>
      <p:pic>
        <p:nvPicPr>
          <p:cNvPr id="375" name="Google Shape;375;p30"/>
          <p:cNvPicPr preferRelativeResize="0"/>
          <p:nvPr/>
        </p:nvPicPr>
        <p:blipFill rotWithShape="1">
          <a:blip r:embed="rId3">
            <a:alphaModFix/>
          </a:blip>
          <a:srcRect l="6571" r="7525" b="28294"/>
          <a:stretch/>
        </p:blipFill>
        <p:spPr>
          <a:xfrm>
            <a:off x="5689275" y="1451900"/>
            <a:ext cx="2035450" cy="1698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1"/>
          <p:cNvSpPr/>
          <p:nvPr/>
        </p:nvSpPr>
        <p:spPr>
          <a:xfrm>
            <a:off x="514725" y="1095225"/>
            <a:ext cx="6653689" cy="316967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31"/>
          <p:cNvSpPr txBox="1">
            <a:spLocks noGrp="1"/>
          </p:cNvSpPr>
          <p:nvPr>
            <p:ph type="title"/>
          </p:nvPr>
        </p:nvSpPr>
        <p:spPr>
          <a:xfrm>
            <a:off x="645175" y="197725"/>
            <a:ext cx="5969100" cy="74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Adolescent Population in KSA </a:t>
            </a:r>
            <a:endParaRPr/>
          </a:p>
        </p:txBody>
      </p:sp>
      <p:sp>
        <p:nvSpPr>
          <p:cNvPr id="382" name="Google Shape;382;p31"/>
          <p:cNvSpPr/>
          <p:nvPr/>
        </p:nvSpPr>
        <p:spPr>
          <a:xfrm>
            <a:off x="4011150" y="1529025"/>
            <a:ext cx="1121700" cy="594300"/>
          </a:xfrm>
          <a:prstGeom prst="wedgeRectCallout">
            <a:avLst>
              <a:gd name="adj1" fmla="val -21428"/>
              <a:gd name="adj2" fmla="val 84287"/>
            </a:avLst>
          </a:prstGeom>
          <a:solidFill>
            <a:srgbClr val="3C78D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2400" b="1">
                <a:solidFill>
                  <a:srgbClr val="FFFFFF"/>
                </a:solidFill>
                <a:latin typeface="Sniglet"/>
                <a:ea typeface="Sniglet"/>
                <a:cs typeface="Sniglet"/>
                <a:sym typeface="Sniglet"/>
              </a:rPr>
              <a:t>25%</a:t>
            </a:r>
            <a:endParaRPr sz="2400" b="1" i="0" u="none" strike="noStrike" cap="none">
              <a:solidFill>
                <a:srgbClr val="FFFFFF"/>
              </a:solidFill>
              <a:latin typeface="Sniglet"/>
              <a:ea typeface="Sniglet"/>
              <a:cs typeface="Sniglet"/>
              <a:sym typeface="Sniglet"/>
            </a:endParaRPr>
          </a:p>
        </p:txBody>
      </p:sp>
      <p:grpSp>
        <p:nvGrpSpPr>
          <p:cNvPr id="383" name="Google Shape;383;p31"/>
          <p:cNvGrpSpPr/>
          <p:nvPr/>
        </p:nvGrpSpPr>
        <p:grpSpPr>
          <a:xfrm flipH="1">
            <a:off x="7488547" y="3754513"/>
            <a:ext cx="1655447" cy="1388992"/>
            <a:chOff x="238125" y="1879850"/>
            <a:chExt cx="1399600" cy="1174325"/>
          </a:xfrm>
        </p:grpSpPr>
        <p:sp>
          <p:nvSpPr>
            <p:cNvPr id="384" name="Google Shape;384;p31"/>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1"/>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1"/>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1"/>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1"/>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1"/>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1"/>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1"/>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31"/>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1"/>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1"/>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31"/>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31"/>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31"/>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1"/>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1"/>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31"/>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1"/>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31"/>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31"/>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31"/>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31"/>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31"/>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1"/>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31"/>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9" name="Google Shape;409;p31"/>
          <p:cNvSpPr/>
          <p:nvPr/>
        </p:nvSpPr>
        <p:spPr>
          <a:xfrm>
            <a:off x="989400" y="2123325"/>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1"/>
          <p:cNvSpPr/>
          <p:nvPr/>
        </p:nvSpPr>
        <p:spPr>
          <a:xfrm>
            <a:off x="2432925" y="3288225"/>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31"/>
          <p:cNvSpPr/>
          <p:nvPr/>
        </p:nvSpPr>
        <p:spPr>
          <a:xfrm>
            <a:off x="3209275" y="1884250"/>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31"/>
          <p:cNvSpPr/>
          <p:nvPr/>
        </p:nvSpPr>
        <p:spPr>
          <a:xfrm>
            <a:off x="3778250" y="3645100"/>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1"/>
          <p:cNvSpPr/>
          <p:nvPr/>
        </p:nvSpPr>
        <p:spPr>
          <a:xfrm>
            <a:off x="5544850" y="2325825"/>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31"/>
          <p:cNvSpPr/>
          <p:nvPr/>
        </p:nvSpPr>
        <p:spPr>
          <a:xfrm>
            <a:off x="6073325" y="3645100"/>
            <a:ext cx="202500" cy="202500"/>
          </a:xfrm>
          <a:prstGeom prst="mathMultiply">
            <a:avLst>
              <a:gd name="adj1" fmla="val 23520"/>
            </a:avLst>
          </a:prstGeom>
          <a:solidFill>
            <a:srgbClr val="F14C4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3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200"/>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ci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3363</Words>
  <Application>Microsoft Office PowerPoint</Application>
  <PresentationFormat>On-screen Show (16:9)</PresentationFormat>
  <Paragraphs>458</Paragraphs>
  <Slides>70</Slides>
  <Notes>70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70</vt:i4>
      </vt:variant>
    </vt:vector>
  </HeadingPairs>
  <TitlesOfParts>
    <vt:vector size="80" baseType="lpstr">
      <vt:lpstr>Merriweather</vt:lpstr>
      <vt:lpstr>Arial</vt:lpstr>
      <vt:lpstr>Comic Sans MS</vt:lpstr>
      <vt:lpstr>Times New Roman</vt:lpstr>
      <vt:lpstr>ABeeZee</vt:lpstr>
      <vt:lpstr>Nunito</vt:lpstr>
      <vt:lpstr>Calibri</vt:lpstr>
      <vt:lpstr>Sniglet</vt:lpstr>
      <vt:lpstr>Simple Light</vt:lpstr>
      <vt:lpstr>Lucius template</vt:lpstr>
      <vt:lpstr>Adolescents Health </vt:lpstr>
      <vt:lpstr>PowerPoint Presentation</vt:lpstr>
      <vt:lpstr>MCQs 1</vt:lpstr>
      <vt:lpstr>MCQs 2</vt:lpstr>
      <vt:lpstr>MCQs 3</vt:lpstr>
      <vt:lpstr>MCQs 4</vt:lpstr>
      <vt:lpstr>MCQs 5</vt:lpstr>
      <vt:lpstr>1.Adolescent Age:</vt:lpstr>
      <vt:lpstr>Adolescent Population in KSA </vt:lpstr>
      <vt:lpstr>2.Physiological characteristics </vt:lpstr>
      <vt:lpstr>Adolescent’s Physiological characteristics </vt:lpstr>
      <vt:lpstr>Neurodevelopmental </vt:lpstr>
      <vt:lpstr>Hormonal </vt:lpstr>
      <vt:lpstr>Sexual </vt:lpstr>
      <vt:lpstr>Skeletal</vt:lpstr>
      <vt:lpstr>2.Behavioral  Characteristics </vt:lpstr>
      <vt:lpstr>Behavioral changes </vt:lpstr>
      <vt:lpstr>Behavioral changes </vt:lpstr>
      <vt:lpstr>3. Importance of adolescent health </vt:lpstr>
      <vt:lpstr>Why is adolescents health important? </vt:lpstr>
      <vt:lpstr>4. Adolescents  health problems </vt:lpstr>
      <vt:lpstr>A- physical problems </vt:lpstr>
      <vt:lpstr>PowerPoint Presentation</vt:lpstr>
      <vt:lpstr>PowerPoint Presentation</vt:lpstr>
      <vt:lpstr>B- psychological problems</vt:lpstr>
      <vt:lpstr>C- social problems </vt:lpstr>
      <vt:lpstr>C- social problems </vt:lpstr>
      <vt:lpstr>5. common adolescent health problems in Saudi Arabia: Retrieved from available evidence-based studies </vt:lpstr>
      <vt:lpstr>They are Various and  highly prevalent health problems, including dietary and sedentary behaviors, lack of safety measures, bullying, and violence.</vt:lpstr>
      <vt:lpstr>A- physical problems </vt:lpstr>
      <vt:lpstr>PowerPoint Presentation</vt:lpstr>
      <vt:lpstr>ROAD TRAFFIC COLLISION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VITAMIN D DEFICIENCY</vt:lpstr>
      <vt:lpstr>PowerPoint Presentation</vt:lpstr>
      <vt:lpstr>B- psychological problems</vt:lpstr>
      <vt:lpstr>PowerPoint Presentation</vt:lpstr>
      <vt:lpstr>PowerPoint Presentation</vt:lpstr>
      <vt:lpstr>PowerPoint Presentation</vt:lpstr>
      <vt:lpstr>C- social problems </vt:lpstr>
      <vt:lpstr>1-Obesity</vt:lpstr>
      <vt:lpstr>2-SMOKING</vt:lpstr>
      <vt:lpstr>Tobacoo</vt:lpstr>
      <vt:lpstr>RESOURCES</vt:lpstr>
      <vt:lpstr>6.Understand the comprehensive approach to common adolescent health problem in primary health care. </vt:lpstr>
      <vt:lpstr>What do we mean by the term health services? </vt:lpstr>
      <vt:lpstr>When adolescents have health-related concerns or are experiencing health problems to whom do they turn for help? </vt:lpstr>
      <vt:lpstr>What do adolescents perceive as ‘friendly’ health services?  Adolescents want to be treated with respect and to be sure that their confidentiality is protected.9 </vt:lpstr>
      <vt:lpstr>What are the barriers that adolescents face in obtaining the health services they need? </vt:lpstr>
      <vt:lpstr>What can be done to improve the quality of health service provision to adolescents? </vt:lpstr>
      <vt:lpstr>Safety-Net Primary Care Services.. -“those providers that organize and deliver a significant level of health care and other health-related services to uninsured, Medicaid, and other vulnerable patients -safety net consists of public hospital systems; academic health centers; community health centers or clinics funded by federal, state, and local public health agencies; and local health departments. An additional feature of the safety net for adolescents is the presence of school-based health centers. The organization and delivery of safety-net services vary widely from state to state and community to community.  </vt:lpstr>
      <vt:lpstr>Hospital-Affiliated Primary Care Services School-Based Health Centers Community-Based Health Centers  </vt:lpstr>
      <vt:lpstr>7. ROLE OF FAMILY, SCHOOL, AND COMMUNITY IN ADOLESCENT HEALTH CARE </vt:lpstr>
      <vt:lpstr>ROLE OF FAMILY:</vt:lpstr>
      <vt:lpstr>ROLE OF SCHOOL :</vt:lpstr>
      <vt:lpstr>ROLE OF COMMUNITY:</vt:lpstr>
      <vt:lpstr>Take Home Message </vt:lpstr>
      <vt:lpstr>MCQs 1</vt:lpstr>
      <vt:lpstr>MCQs 2</vt:lpstr>
      <vt:lpstr>MCQs 3</vt:lpstr>
      <vt:lpstr>MCQs 4</vt:lpstr>
      <vt:lpstr>MCQs 5</vt:lpstr>
      <vt:lpstr>References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Adolescents Health </dc:title>
  <cp:lastModifiedBy>روان الضويحي</cp:lastModifiedBy>
  <cp:revision>1</cp:revision>
  <dcterms:modified xsi:type="dcterms:W3CDTF">2019-02-08T08:15:08Z</dcterms:modified>
</cp:coreProperties>
</file>