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1.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ema 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49"/>
  </p:normalViewPr>
  <p:slideViewPr>
    <p:cSldViewPr snapToGrid="0" snapToObjects="1">
      <p:cViewPr varScale="1">
        <p:scale>
          <a:sx n="108" d="100"/>
          <a:sy n="108" d="100"/>
        </p:scale>
        <p:origin x="208"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notesMaster" Target="notesMasters/notesMaster1.xml"/><Relationship Id="rId123" Type="http://schemas.openxmlformats.org/officeDocument/2006/relationships/commentAuthors" Target="commentAuthors.xml"/><Relationship Id="rId124" Type="http://schemas.openxmlformats.org/officeDocument/2006/relationships/presProps" Target="presProps.xml"/><Relationship Id="rId125" Type="http://schemas.openxmlformats.org/officeDocument/2006/relationships/viewProps" Target="viewProps.xml"/><Relationship Id="rId126" Type="http://schemas.openxmlformats.org/officeDocument/2006/relationships/theme" Target="theme/theme1.xml"/><Relationship Id="rId12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2-17T07:19:27.919" idx="1">
    <p:pos x="6000" y="0"/>
    <p: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138144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94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f1cd2a96f540da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f1cd2a96f540da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4012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4ed67907f9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4ed67907f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273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4ed67907f9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4ed67907f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9821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4cc41d77b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4cc41d77b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6404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4cd2c6a669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4cd2c6a669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2406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4cc41d77b6_0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4cc41d77b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660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4ed67907f9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4ed67907f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5045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4cd2c6a669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4cd2c6a66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4259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4cd2c6a66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4cd2c6a66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98367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4cd2c6a669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4cd2c6a66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5363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4cc41d77b6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4cc41d77b6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59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1cd2a96f540da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f1cd2a96f540da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1409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4ed67907f9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4ed67907f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40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5ca07345eb60fa6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25ca07345eb60fa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68500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5ca07345eb60fa6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25ca07345eb60fa6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1175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4fa164e6de_1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4fa164e6de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444444"/>
                </a:solidFill>
                <a:highlight>
                  <a:srgbClr val="EFF5FD"/>
                </a:highlight>
                <a:latin typeface="Verdana"/>
                <a:ea typeface="Verdana"/>
                <a:cs typeface="Verdana"/>
                <a:sym typeface="Verdana"/>
              </a:rPr>
              <a:t>Stress, depression, and diet can make your symptoms worse. They can even trigger them. But doctors aren’t sure what actually causes people to have IBS.</a:t>
            </a:r>
            <a:endParaRPr/>
          </a:p>
        </p:txBody>
      </p:sp>
    </p:spTree>
    <p:extLst>
      <p:ext uri="{BB962C8B-B14F-4D97-AF65-F5344CB8AC3E}">
        <p14:creationId xmlns:p14="http://schemas.microsoft.com/office/powerpoint/2010/main" val="10976850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5ca07345eb60fa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5ca07345eb60fa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893116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4f1dd4078c_1_5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4f1dd4078c_1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b38020450592e0a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b38020450592e0a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6900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4cd139fca4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4cd139fca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3476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5cf3691239a156fe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5cf3691239a156fe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0079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7c03832b390e7cbd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7c03832b390e7cb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3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f1cd2a96f540da3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f1cd2a96f540da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29211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4cd261fd3b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4cd261fd3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13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f059aad2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f059aad2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83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f059aad2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f059aad2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67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cd2c6a66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cd2c6a6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228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cd2c6a6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cd2c6a6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1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f24f72f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f24f72f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96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cd2c6a66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cd2c6a6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66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cd2c6a66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cd2c6a66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36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ed67907f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ed67907f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54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fa164e6de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fa164e6de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113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f059aad2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f059aad2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061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ed67907f9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ed67907f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128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fa164e6de_1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fa164e6de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077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fa164e6de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fa164e6de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66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fa164e6de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fa164e6de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4848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fa164e6de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fa164e6d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71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cf3691239a156fe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cf3691239a156fe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936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cf3691239a156fe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cf3691239a156f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49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6cd7d3d33c58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6cd7d3d33c58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22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fa164e6de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fa164e6d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444444"/>
                </a:solidFill>
                <a:highlight>
                  <a:srgbClr val="EFF5FD"/>
                </a:highlight>
                <a:latin typeface="Verdana"/>
                <a:ea typeface="Verdana"/>
                <a:cs typeface="Verdana"/>
                <a:sym typeface="Verdana"/>
              </a:rPr>
              <a:t>Stress, depression, and diet can make your symptoms worse. They can even trigger them. But doctors aren’t sure what actually causes people to have IBS.</a:t>
            </a:r>
            <a:endParaRPr/>
          </a:p>
        </p:txBody>
      </p:sp>
    </p:spTree>
    <p:extLst>
      <p:ext uri="{BB962C8B-B14F-4D97-AF65-F5344CB8AC3E}">
        <p14:creationId xmlns:p14="http://schemas.microsoft.com/office/powerpoint/2010/main" val="201453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6cd7d3d33c58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6cd7d3d33c58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06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dee130e69b8cdfa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dee130e69b8cdfa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580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3bd2713d498f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3bd2713d498f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582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dee130e69b8cdfa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dee130e69b8cdfa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774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dee130e69b8cdfa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dee130e69b8cdfa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677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6cd7d3d33c58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d6cd7d3d33c58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3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dee130e69b8cdfa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dee130e69b8cdfa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122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dee130e69b8cdfa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dee130e69b8cdfa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244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6cd7d3d33c58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d6cd7d3d33c58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539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dee130e69b8cdfa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dee130e69b8cdfa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81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cd02706fe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cd02706f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377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6cd7d3d33c58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6cd7d3d33c58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394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ed67907f9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ed67907f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75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dee130e69b8cdfa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6dee130e69b8cdfa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38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dee130e69b8cdfa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6dee130e69b8cdfa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806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dee130e69b8cdfa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dee130e69b8cdfa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938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3bd2713d498f1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3bd2713d498f1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089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ed67907f9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ed67907f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92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dee130e69b8cdfa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6dee130e69b8cdfa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191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dee130e69b8cdfa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dee130e69b8cdfa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93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7564c2661bd55fc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7564c2661bd55fc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57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cd02706fe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cd02706f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926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dee130e69b8cdfa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6dee130e69b8cdfa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377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dee130e69b8cdfa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dee130e69b8cdfa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593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dee130e69b8cdfa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dee130e69b8cdfa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6960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7564c2661bd55fc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7564c2661bd55fc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157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7564c2661bd55fc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7564c2661bd55fc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24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6dee130e69b8cdfa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6dee130e69b8cdfa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8954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6dee130e69b8cdfa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6dee130e69b8cdfa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245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dee130e69b8cdfa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dee130e69b8cdfa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531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7564c2661bd55fc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7564c2661bd55f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2186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6dee130e69b8cdfa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6dee130e69b8cdfa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37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cd02706fe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cd02706fe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438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6dee130e69b8cdfa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6dee130e69b8cdfa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3902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d6cd7d3d33c58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d6cd7d3d33c58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2584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4fa164e6de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4fa164e6d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 will say: Generating a list of differential diagnosis is important in any disease, but it is much more important when it comes to IBS since it is a diagnosis of exclusion. So, we need to take it seriously.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829598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4fa164e6de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4fa164e6de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 will say: I will ask one of the students to read the scenario, and then ask other students to generate DDx.</a:t>
            </a:r>
            <a:endParaRPr/>
          </a:p>
        </p:txBody>
      </p:sp>
    </p:spTree>
    <p:extLst>
      <p:ext uri="{BB962C8B-B14F-4D97-AF65-F5344CB8AC3E}">
        <p14:creationId xmlns:p14="http://schemas.microsoft.com/office/powerpoint/2010/main" val="15875297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cd02706fe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cd02706f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say these are the differences between Crohn’s and Ulcerative colitis. However, this is not our topic today. This’s just to recall. :)</a:t>
            </a:r>
            <a:endParaRPr/>
          </a:p>
        </p:txBody>
      </p:sp>
    </p:spTree>
    <p:extLst>
      <p:ext uri="{BB962C8B-B14F-4D97-AF65-F5344CB8AC3E}">
        <p14:creationId xmlns:p14="http://schemas.microsoft.com/office/powerpoint/2010/main" val="1274921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cd02706fe_1_5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4cd02706fe_1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200" b="1">
                <a:latin typeface="PT Sans Narrow"/>
                <a:ea typeface="PT Sans Narrow"/>
                <a:cs typeface="PT Sans Narrow"/>
                <a:sym typeface="PT Sans Narrow"/>
              </a:rPr>
              <a:t>https://www.emedicinehealth.com/colon_cancer_vs_ibs_irritable_bowel_symptoms/article_em.htm#colon_cancer_vs_ibs_irritable_bowel_syndrome_symptoms_and_signs_quick_comparison</a:t>
            </a:r>
            <a:endParaRPr sz="1200" b="1">
              <a:latin typeface="PT Sans Narrow"/>
              <a:ea typeface="PT Sans Narrow"/>
              <a:cs typeface="PT Sans Narrow"/>
              <a:sym typeface="PT Sans Narrow"/>
            </a:endParaRPr>
          </a:p>
          <a:p>
            <a:pPr marL="0" lvl="0" indent="0" algn="l" rtl="0">
              <a:spcBef>
                <a:spcPts val="0"/>
              </a:spcBef>
              <a:spcAft>
                <a:spcPts val="0"/>
              </a:spcAft>
              <a:buNone/>
            </a:pPr>
            <a:endParaRPr/>
          </a:p>
          <a:p>
            <a:pPr marL="0" lvl="0" indent="0" algn="l" rtl="0">
              <a:spcBef>
                <a:spcPts val="0"/>
              </a:spcBef>
              <a:spcAft>
                <a:spcPts val="0"/>
              </a:spcAft>
              <a:buNone/>
            </a:pPr>
            <a:r>
              <a:rPr lang="en"/>
              <a:t>What do you think this color means? Which cancer? </a:t>
            </a:r>
            <a:endParaRPr/>
          </a:p>
        </p:txBody>
      </p:sp>
    </p:spTree>
    <p:extLst>
      <p:ext uri="{BB962C8B-B14F-4D97-AF65-F5344CB8AC3E}">
        <p14:creationId xmlns:p14="http://schemas.microsoft.com/office/powerpoint/2010/main" val="156190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f1dd4078c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f1dd4078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9230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4cd07f111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4cd07f111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4298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4cd261fd3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4cd261fd3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9923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cd07f1114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4cd07f111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51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cd02706fe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cd02706fe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889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4cd07f1114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4cd07f111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0024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cd261fd3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cd261fd3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6987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4cd07f1114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4cd07f111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say these are the differences between Crohn’s and Ulcerative colitis. However, this is not our topic today. This’s just to recall. :)</a:t>
            </a:r>
            <a:endParaRPr/>
          </a:p>
        </p:txBody>
      </p:sp>
    </p:spTree>
    <p:extLst>
      <p:ext uri="{BB962C8B-B14F-4D97-AF65-F5344CB8AC3E}">
        <p14:creationId xmlns:p14="http://schemas.microsoft.com/office/powerpoint/2010/main" val="16435920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4cd07f1114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4cd07f111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9540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4cd07f1114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4cd07f111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0056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cd261fd3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4cd261fd3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2837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4cd261fd3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4cd261fd3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8608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4f1dd4078c_1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4f1dd4078c_1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7355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4cd261fd3b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4cd261fd3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9741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4cd07f1114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4cd07f111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52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1cd2a96f540da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1cd2a96f540da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068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4f1dd4078c_1_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4f1dd4078c_1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6143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4f1dd4078c_1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4f1dd4078c_1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3801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4cd07f1114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4cd07f1114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815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4cd07f1114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4cd07f1114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7707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4f1dd4078c_1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4f1dd4078c_1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0939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4fa164e6de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4fa164e6d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935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4cd261fd3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4cd261fd3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314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4fa164e6de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4fa164e6d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644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4cd261fd3b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4cd261fd3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3736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4cd261fd3b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4cd261fd3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04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f1cd2a96f540da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f1cd2a96f540da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9894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4fa8528909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4fa852890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049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4cd261fd3b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4cd261fd3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775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4cd261fd3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4cd261fd3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691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4fa8528909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4fa8528909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4438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4fa8528909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4fa852890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7242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4cd261fd3b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4cd261fd3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1686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4cd261fd3b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4cd261fd3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7755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4cd261fd3b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4cd261fd3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7533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4cd261fd3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4cd261fd3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1017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4cd261fd3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4cd261fd3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4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4.xml"/><Relationship Id="rId3" Type="http://schemas.openxmlformats.org/officeDocument/2006/relationships/image" Target="../media/image21.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3" Type="http://schemas.openxmlformats.org/officeDocument/2006/relationships/hyperlink" Target="https://geekymedics.com/wp-content/uploads/2013/04/Gastrointestinal-History-Taking-Mark-Scheme.pdf" TargetMode="External"/><Relationship Id="rId4" Type="http://schemas.openxmlformats.org/officeDocument/2006/relationships/hyperlink" Target="https://youtu.be/PYAnF6GJY2I" TargetMode="External"/><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3" Type="http://schemas.openxmlformats.org/officeDocument/2006/relationships/hyperlink" Target="https://www.nice.org.uk/guidance/cg61/chapter/1-Recommendations#diagnosis-of-ibs" TargetMode="External"/><Relationship Id="rId4" Type="http://schemas.openxmlformats.org/officeDocument/2006/relationships/hyperlink" Target="https://www.cambridgeshireandpeterboroughccg.nhs.uk/_resources/assets/attachment/full/0/13345.pdf" TargetMode="External"/><Relationship Id="rId5" Type="http://schemas.openxmlformats.org/officeDocument/2006/relationships/hyperlink" Target="http://www.jnmjournal.org/journal/view.html?uid=1363&amp;vmd=Full&amp;" TargetMode="External"/><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3" Type="http://schemas.openxmlformats.org/officeDocument/2006/relationships/hyperlink" Target="https://www.aafp.org/afp/2011/0801/p299.html#sec-3" TargetMode="External"/><Relationship Id="rId4" Type="http://schemas.openxmlformats.org/officeDocument/2006/relationships/hyperlink" Target="https://www.aafp.org/afp/2011/1115/p1119.html#sec-4" TargetMode="External"/><Relationship Id="rId5" Type="http://schemas.openxmlformats.org/officeDocument/2006/relationships/hyperlink" Target="https://emedicine.medscape.com/article/180389-clinical#b5" TargetMode="External"/><Relationship Id="rId6" Type="http://schemas.openxmlformats.org/officeDocument/2006/relationships/hyperlink" Target="https://youtu.be/PYAnF6GJY2I" TargetMode="External"/><Relationship Id="rId7" Type="http://schemas.openxmlformats.org/officeDocument/2006/relationships/hyperlink" Target="https://geekymedics.com/wp-content/uploads/2013/04/Gastrointestinal-History-Taking-Mark-Scheme.pdf" TargetMode="External"/><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hyperlink" Target="http://www.derbyshiremedicinesmanagement.nhs.uk/assets/Clinical_Guidelines/Formulary_by_BNF_chapter_prescribing_guidelines/BNF_chapter_1/Primary_Care_management_of_IB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en.wikipedia.org/wiki/Gut%E2%80%93brain_axi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comments" Target="../comments/commen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1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1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www.emedicinehealth.com/anemia/article_em.ht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emedicinehealth.com/fatigue/article_em.htm" TargetMode="External"/><Relationship Id="rId4" Type="http://schemas.openxmlformats.org/officeDocument/2006/relationships/hyperlink" Target="https://www.emedicinehealth.com/anemia/article_em.htm" TargetMode="External"/><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hyperlink" Target="https://www.emedicinehealth.com/stool_color_changes/article_em.htm" TargetMode="External"/><Relationship Id="rId4" Type="http://schemas.openxmlformats.org/officeDocument/2006/relationships/hyperlink" Target="https://www.emedicinehealth.com/sleep_understanding_the_basics/article_em.htm" TargetMode="External"/><Relationship Id="rId5" Type="http://schemas.openxmlformats.org/officeDocument/2006/relationships/hyperlink" Target="https://www.emedicinehealth.com/fever_in_adults/article_em.htm" TargetMode="External"/><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hyperlink" Target="https://fpnotebook.com/ID/Bacteria/Bctr.htm"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hyperlink" Target="https://fpnotebook.com/ID/Bacteria/Bctr.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hyperlink" Target="https://fpnotebook.com/ID/Bacteria/Bctr.htm" TargetMode="External"/><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hyperlink" Target="https://fpnotebook.com/ID/Bacteria/Bctr.htm" TargetMode="External"/><Relationship Id="rId4"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hyperlink" Target="https://fpnotebook.com/Surgery/GI/ActAbdmnlPn.htm" TargetMode="External"/><Relationship Id="rId4" Type="http://schemas.openxmlformats.org/officeDocument/2006/relationships/hyperlink" Target="https://fpnotebook.com/GI/Constipation/CnstptnInAdlts.htm" TargetMode="External"/><Relationship Id="rId5" Type="http://schemas.openxmlformats.org/officeDocument/2006/relationships/hyperlink" Target="https://fpnotebook.com/GI/Diarrhea/ActDrh.htm" TargetMode="External"/><Relationship Id="rId6" Type="http://schemas.openxmlformats.org/officeDocument/2006/relationships/hyperlink" Target="https://fpnotebook.com/GI/Exam/Dfctn.htm" TargetMode="External"/><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20.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hyperlink" Target="https://fpnotebook.com/GI/Diarrhea/ActDrh.htm" TargetMode="External"/><Relationship Id="rId4" Type="http://schemas.openxmlformats.org/officeDocument/2006/relationships/hyperlink" Target="https://fpnotebook.com/GI/Rectum/FclIncntnc.htm" TargetMode="External"/><Relationship Id="rId5" Type="http://schemas.openxmlformats.org/officeDocument/2006/relationships/hyperlink" Target="https://fpnotebook.com/ID/Exam/Fvr.htm" TargetMode="External"/><Relationship Id="rId6" Type="http://schemas.openxmlformats.org/officeDocument/2006/relationships/hyperlink" Target="https://fpnotebook.com/Prevent/HME/FmlyHstry.htm" TargetMode="External"/><Relationship Id="rId7" Type="http://schemas.openxmlformats.org/officeDocument/2006/relationships/hyperlink" Target="https://fpnotebook.com/GI/HemeOnc/ClrctlCncr.htm" TargetMode="External"/><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hyperlink" Target="https://fpnotebook.com/Prevent/HME/FmlyHstry.htm" TargetMode="External"/><Relationship Id="rId4" Type="http://schemas.openxmlformats.org/officeDocument/2006/relationships/hyperlink" Target="https://fpnotebook.com/GI/IBD/InflmtryBwlDs.htm" TargetMode="External"/><Relationship Id="rId5" Type="http://schemas.openxmlformats.org/officeDocument/2006/relationships/hyperlink" Target="https://fpnotebook.com/HemeOnc/Lab/Lkcyts.htm" TargetMode="External"/><Relationship Id="rId6" Type="http://schemas.openxmlformats.org/officeDocument/2006/relationships/hyperlink" Target="https://fpnotebook.com/HemeOnc/Anemia/Anm.htm" TargetMode="External"/><Relationship Id="rId7" Type="http://schemas.openxmlformats.org/officeDocument/2006/relationships/hyperlink" Target="https://fpnotebook.com/HemeOnc/Lab/ErythrcytSdmntnRt.htm" TargetMode="External"/><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Change in bowel habits</a:t>
            </a:r>
            <a:endParaRPr/>
          </a:p>
        </p:txBody>
      </p:sp>
      <p:sp>
        <p:nvSpPr>
          <p:cNvPr id="67" name="Google Shape;67;p13"/>
          <p:cNvSpPr txBox="1">
            <a:spLocks noGrp="1"/>
          </p:cNvSpPr>
          <p:nvPr>
            <p:ph type="subTitle" idx="1"/>
          </p:nvPr>
        </p:nvSpPr>
        <p:spPr>
          <a:xfrm>
            <a:off x="2137250" y="2636239"/>
            <a:ext cx="48705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1400" b="1" dirty="0" err="1">
                <a:solidFill>
                  <a:srgbClr val="000000"/>
                </a:solidFill>
                <a:latin typeface="Arial"/>
                <a:ea typeface="Arial"/>
                <a:cs typeface="Arial"/>
                <a:sym typeface="Arial"/>
              </a:rPr>
              <a:t>Ghadah</a:t>
            </a:r>
            <a:r>
              <a:rPr lang="en" sz="1400" b="1" dirty="0">
                <a:solidFill>
                  <a:srgbClr val="000000"/>
                </a:solidFill>
                <a:latin typeface="Arial"/>
                <a:ea typeface="Arial"/>
                <a:cs typeface="Arial"/>
                <a:sym typeface="Arial"/>
              </a:rPr>
              <a:t> </a:t>
            </a:r>
            <a:r>
              <a:rPr lang="en" sz="1400" b="1" dirty="0" err="1" smtClean="0">
                <a:solidFill>
                  <a:srgbClr val="000000"/>
                </a:solidFill>
                <a:latin typeface="Arial"/>
                <a:ea typeface="Arial"/>
                <a:cs typeface="Arial"/>
                <a:sym typeface="Arial"/>
              </a:rPr>
              <a:t>AleissaRayana</a:t>
            </a:r>
            <a:r>
              <a:rPr lang="en" sz="1400" b="1" dirty="0" smtClean="0">
                <a:solidFill>
                  <a:srgbClr val="000000"/>
                </a:solidFill>
                <a:latin typeface="Arial"/>
                <a:ea typeface="Arial"/>
                <a:cs typeface="Arial"/>
                <a:sym typeface="Arial"/>
              </a:rPr>
              <a:t> </a:t>
            </a:r>
            <a:r>
              <a:rPr lang="en" sz="1400" b="1" dirty="0" err="1">
                <a:solidFill>
                  <a:srgbClr val="000000"/>
                </a:solidFill>
                <a:latin typeface="Arial"/>
                <a:ea typeface="Arial"/>
                <a:cs typeface="Arial"/>
                <a:sym typeface="Arial"/>
              </a:rPr>
              <a:t>Ababtain</a:t>
            </a:r>
            <a:r>
              <a:rPr lang="en" sz="1400" dirty="0">
                <a:solidFill>
                  <a:srgbClr val="000000"/>
                </a:solidFill>
                <a:latin typeface="Arial"/>
                <a:ea typeface="Arial"/>
                <a:cs typeface="Arial"/>
                <a:sym typeface="Arial"/>
              </a:rPr>
              <a:t>- </a:t>
            </a:r>
            <a:r>
              <a:rPr lang="en" sz="1400" b="1" dirty="0" err="1">
                <a:solidFill>
                  <a:srgbClr val="000000"/>
                </a:solidFill>
                <a:latin typeface="Arial"/>
                <a:ea typeface="Arial"/>
                <a:cs typeface="Arial"/>
                <a:sym typeface="Arial"/>
              </a:rPr>
              <a:t>Reema</a:t>
            </a:r>
            <a:r>
              <a:rPr lang="en" sz="1400" b="1" dirty="0">
                <a:solidFill>
                  <a:srgbClr val="000000"/>
                </a:solidFill>
                <a:latin typeface="Arial"/>
                <a:ea typeface="Arial"/>
                <a:cs typeface="Arial"/>
                <a:sym typeface="Arial"/>
              </a:rPr>
              <a:t> </a:t>
            </a:r>
            <a:r>
              <a:rPr lang="en" sz="1400" b="1" dirty="0" err="1">
                <a:solidFill>
                  <a:srgbClr val="000000"/>
                </a:solidFill>
                <a:latin typeface="Arial"/>
                <a:ea typeface="Arial"/>
                <a:cs typeface="Arial"/>
                <a:sym typeface="Arial"/>
              </a:rPr>
              <a:t>Allhidan</a:t>
            </a:r>
            <a:endParaRPr sz="1400" dirty="0">
              <a:solidFill>
                <a:srgbClr val="000000"/>
              </a:solidFill>
              <a:latin typeface="Arial"/>
              <a:ea typeface="Arial"/>
              <a:cs typeface="Arial"/>
              <a:sym typeface="Arial"/>
            </a:endParaRPr>
          </a:p>
          <a:p>
            <a:pPr marL="0" lvl="0" indent="0" algn="ctr" rtl="0">
              <a:lnSpc>
                <a:spcPct val="115000"/>
              </a:lnSpc>
              <a:spcBef>
                <a:spcPts val="1200"/>
              </a:spcBef>
              <a:spcAft>
                <a:spcPts val="0"/>
              </a:spcAft>
              <a:buNone/>
            </a:pPr>
            <a:r>
              <a:rPr lang="en" sz="1400" b="1" dirty="0" err="1">
                <a:solidFill>
                  <a:srgbClr val="000000"/>
                </a:solidFill>
                <a:latin typeface="Arial"/>
                <a:ea typeface="Arial"/>
                <a:cs typeface="Arial"/>
                <a:sym typeface="Arial"/>
              </a:rPr>
              <a:t>Ghadeer</a:t>
            </a:r>
            <a:r>
              <a:rPr lang="en" sz="1400" b="1" dirty="0">
                <a:solidFill>
                  <a:srgbClr val="000000"/>
                </a:solidFill>
                <a:latin typeface="Arial"/>
                <a:ea typeface="Arial"/>
                <a:cs typeface="Arial"/>
                <a:sym typeface="Arial"/>
              </a:rPr>
              <a:t> </a:t>
            </a:r>
            <a:r>
              <a:rPr lang="en" sz="1400" b="1" dirty="0" err="1">
                <a:solidFill>
                  <a:srgbClr val="000000"/>
                </a:solidFill>
                <a:latin typeface="Arial"/>
                <a:ea typeface="Arial"/>
                <a:cs typeface="Arial"/>
                <a:sym typeface="Arial"/>
              </a:rPr>
              <a:t>Assiry</a:t>
            </a:r>
            <a:r>
              <a:rPr lang="en" sz="1400" b="1" dirty="0">
                <a:solidFill>
                  <a:srgbClr val="000000"/>
                </a:solidFill>
                <a:latin typeface="Arial"/>
                <a:ea typeface="Arial"/>
                <a:cs typeface="Arial"/>
                <a:sym typeface="Arial"/>
              </a:rPr>
              <a:t> -</a:t>
            </a:r>
            <a:r>
              <a:rPr lang="en" sz="1400" dirty="0">
                <a:solidFill>
                  <a:srgbClr val="000000"/>
                </a:solidFill>
                <a:latin typeface="Arial"/>
                <a:ea typeface="Arial"/>
                <a:cs typeface="Arial"/>
                <a:sym typeface="Arial"/>
              </a:rPr>
              <a:t>  </a:t>
            </a:r>
            <a:r>
              <a:rPr lang="en" sz="1400" b="1" dirty="0" err="1">
                <a:solidFill>
                  <a:srgbClr val="000000"/>
                </a:solidFill>
                <a:latin typeface="Arial"/>
                <a:ea typeface="Arial"/>
                <a:cs typeface="Arial"/>
                <a:sym typeface="Arial"/>
              </a:rPr>
              <a:t>Reema</a:t>
            </a:r>
            <a:r>
              <a:rPr lang="en" sz="1400" b="1" dirty="0">
                <a:solidFill>
                  <a:srgbClr val="000000"/>
                </a:solidFill>
                <a:latin typeface="Arial"/>
                <a:ea typeface="Arial"/>
                <a:cs typeface="Arial"/>
                <a:sym typeface="Arial"/>
              </a:rPr>
              <a:t> Bin </a:t>
            </a:r>
            <a:r>
              <a:rPr lang="en" sz="1400" b="1" dirty="0" err="1">
                <a:solidFill>
                  <a:srgbClr val="000000"/>
                </a:solidFill>
                <a:latin typeface="Arial"/>
                <a:ea typeface="Arial"/>
                <a:cs typeface="Arial"/>
                <a:sym typeface="Arial"/>
              </a:rPr>
              <a:t>Tuwaim</a:t>
            </a:r>
            <a:r>
              <a:rPr lang="en" sz="1400" b="1" dirty="0">
                <a:solidFill>
                  <a:srgbClr val="000000"/>
                </a:solidFill>
                <a:latin typeface="Arial"/>
                <a:ea typeface="Arial"/>
                <a:cs typeface="Arial"/>
                <a:sym typeface="Arial"/>
              </a:rPr>
              <a:t> </a:t>
            </a:r>
            <a:endParaRPr sz="1400" b="1" dirty="0">
              <a:solidFill>
                <a:srgbClr val="000000"/>
              </a:solidFill>
              <a:latin typeface="Arial"/>
              <a:ea typeface="Arial"/>
              <a:cs typeface="Arial"/>
              <a:sym typeface="Arial"/>
            </a:endParaRPr>
          </a:p>
          <a:p>
            <a:pPr marL="0" lvl="0" indent="0" algn="ctr" rtl="0">
              <a:lnSpc>
                <a:spcPct val="115000"/>
              </a:lnSpc>
              <a:spcBef>
                <a:spcPts val="1200"/>
              </a:spcBef>
              <a:spcAft>
                <a:spcPts val="1200"/>
              </a:spcAft>
              <a:buNone/>
            </a:pPr>
            <a:r>
              <a:rPr lang="en" sz="1400" b="1" dirty="0">
                <a:solidFill>
                  <a:srgbClr val="000000"/>
                </a:solidFill>
                <a:latin typeface="Arial"/>
                <a:ea typeface="Arial"/>
                <a:cs typeface="Arial"/>
                <a:sym typeface="Arial"/>
              </a:rPr>
              <a:t>Supervisor: Dr. </a:t>
            </a:r>
            <a:r>
              <a:rPr lang="en" sz="1400" b="1" dirty="0" err="1">
                <a:solidFill>
                  <a:srgbClr val="000000"/>
                </a:solidFill>
                <a:latin typeface="Arial"/>
                <a:ea typeface="Arial"/>
                <a:cs typeface="Arial"/>
                <a:sym typeface="Arial"/>
              </a:rPr>
              <a:t>Aljohara</a:t>
            </a:r>
            <a:r>
              <a:rPr lang="en" sz="1400" b="1" dirty="0">
                <a:solidFill>
                  <a:srgbClr val="000000"/>
                </a:solidFill>
                <a:latin typeface="Arial"/>
                <a:ea typeface="Arial"/>
                <a:cs typeface="Arial"/>
                <a:sym typeface="Arial"/>
              </a:rPr>
              <a:t> </a:t>
            </a:r>
            <a:r>
              <a:rPr lang="en" sz="1400" b="1" dirty="0" err="1">
                <a:solidFill>
                  <a:srgbClr val="000000"/>
                </a:solidFill>
                <a:latin typeface="Arial"/>
                <a:ea typeface="Arial"/>
                <a:cs typeface="Arial"/>
                <a:sym typeface="Arial"/>
              </a:rPr>
              <a:t>Almeneessier</a:t>
            </a:r>
            <a:endParaRPr sz="1400" b="1"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2"/>
          <p:cNvSpPr txBox="1">
            <a:spLocks noGrp="1"/>
          </p:cNvSpPr>
          <p:nvPr>
            <p:ph type="body" idx="1"/>
          </p:nvPr>
        </p:nvSpPr>
        <p:spPr>
          <a:xfrm>
            <a:off x="1" y="0"/>
            <a:ext cx="9144000" cy="33027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t>Irritable bowel syndrome (IBS) is the most common cause of functional diarrhea in the developed world. IBS is a symptom complex of crampy abdominal pain accompanied by altered bowel habits, either with diarrhea or constipation. Usually watery diarrhea occurs while awake, often following meals. Discomfort is alleviated by defecation, and stool mucus is noted in one-half of patients.</a:t>
            </a:r>
            <a:endParaRPr sz="2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1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Management: </a:t>
            </a:r>
            <a:endParaRPr sz="4800"/>
          </a:p>
        </p:txBody>
      </p:sp>
      <p:sp>
        <p:nvSpPr>
          <p:cNvPr id="711" name="Google Shape;711;p112"/>
          <p:cNvSpPr txBox="1"/>
          <p:nvPr/>
        </p:nvSpPr>
        <p:spPr>
          <a:xfrm>
            <a:off x="286350" y="1603000"/>
            <a:ext cx="8571300" cy="4989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chemeClr val="dk2"/>
                </a:solidFill>
                <a:latin typeface="Open Sans"/>
                <a:ea typeface="Open Sans"/>
                <a:cs typeface="Open Sans"/>
                <a:sym typeface="Open Sans"/>
              </a:rPr>
              <a:t>This should include information on general </a:t>
            </a:r>
            <a:r>
              <a:rPr lang="en" sz="2400">
                <a:solidFill>
                  <a:srgbClr val="FF0000"/>
                </a:solidFill>
                <a:latin typeface="Open Sans"/>
                <a:ea typeface="Open Sans"/>
                <a:cs typeface="Open Sans"/>
                <a:sym typeface="Open Sans"/>
              </a:rPr>
              <a:t>lifestyle</a:t>
            </a:r>
            <a:r>
              <a:rPr lang="en" sz="2400">
                <a:solidFill>
                  <a:schemeClr val="dk2"/>
                </a:solidFill>
                <a:latin typeface="Open Sans"/>
                <a:ea typeface="Open Sans"/>
                <a:cs typeface="Open Sans"/>
                <a:sym typeface="Open Sans"/>
              </a:rPr>
              <a:t>, physical </a:t>
            </a:r>
            <a:r>
              <a:rPr lang="en" sz="2400">
                <a:solidFill>
                  <a:srgbClr val="FF0000"/>
                </a:solidFill>
                <a:latin typeface="Open Sans"/>
                <a:ea typeface="Open Sans"/>
                <a:cs typeface="Open Sans"/>
                <a:sym typeface="Open Sans"/>
              </a:rPr>
              <a:t>activity</a:t>
            </a:r>
            <a:r>
              <a:rPr lang="en" sz="2400">
                <a:solidFill>
                  <a:schemeClr val="dk2"/>
                </a:solidFill>
                <a:latin typeface="Open Sans"/>
                <a:ea typeface="Open Sans"/>
                <a:cs typeface="Open Sans"/>
                <a:sym typeface="Open Sans"/>
              </a:rPr>
              <a:t>, </a:t>
            </a:r>
            <a:r>
              <a:rPr lang="en" sz="2400">
                <a:solidFill>
                  <a:srgbClr val="FF0000"/>
                </a:solidFill>
                <a:latin typeface="Open Sans"/>
                <a:ea typeface="Open Sans"/>
                <a:cs typeface="Open Sans"/>
                <a:sym typeface="Open Sans"/>
              </a:rPr>
              <a:t>diet</a:t>
            </a:r>
            <a:r>
              <a:rPr lang="en" sz="2400">
                <a:solidFill>
                  <a:schemeClr val="dk2"/>
                </a:solidFill>
                <a:latin typeface="Open Sans"/>
                <a:ea typeface="Open Sans"/>
                <a:cs typeface="Open Sans"/>
                <a:sym typeface="Open Sans"/>
              </a:rPr>
              <a:t> and symptom‑targeted </a:t>
            </a:r>
            <a:r>
              <a:rPr lang="en" sz="2400">
                <a:solidFill>
                  <a:srgbClr val="FF0000"/>
                </a:solidFill>
                <a:latin typeface="Open Sans"/>
                <a:ea typeface="Open Sans"/>
                <a:cs typeface="Open Sans"/>
                <a:sym typeface="Open Sans"/>
              </a:rPr>
              <a:t>medication</a:t>
            </a:r>
            <a:endParaRPr sz="2400">
              <a:solidFill>
                <a:srgbClr val="FF0000"/>
              </a:solidFill>
            </a:endParaRPr>
          </a:p>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13"/>
          <p:cNvSpPr txBox="1">
            <a:spLocks noGrp="1"/>
          </p:cNvSpPr>
          <p:nvPr>
            <p:ph type="title"/>
          </p:nvPr>
        </p:nvSpPr>
        <p:spPr>
          <a:xfrm>
            <a:off x="311700" y="2588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Dietary and lifestyle advice</a:t>
            </a:r>
            <a:endParaRPr sz="4800"/>
          </a:p>
        </p:txBody>
      </p:sp>
      <p:sp>
        <p:nvSpPr>
          <p:cNvPr id="717" name="Google Shape;717;p11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AutoNum type="arabicPeriod"/>
            </a:pPr>
            <a:r>
              <a:rPr lang="en" sz="2400"/>
              <a:t> Encourage people with IBS to identify and to create relaxation time.</a:t>
            </a:r>
            <a:endParaRPr sz="2400"/>
          </a:p>
          <a:p>
            <a:pPr marL="457200" lvl="0" indent="-381000" algn="l" rtl="0">
              <a:lnSpc>
                <a:spcPct val="200000"/>
              </a:lnSpc>
              <a:spcBef>
                <a:spcPts val="0"/>
              </a:spcBef>
              <a:spcAft>
                <a:spcPts val="0"/>
              </a:spcAft>
              <a:buSzPts val="2400"/>
              <a:buAutoNum type="arabicPeriod"/>
            </a:pPr>
            <a:r>
              <a:rPr lang="en" sz="2400"/>
              <a:t>Assess the physical activity levels; people with minimal activity should be given brief advice to encourage them to increase their activity levels. </a:t>
            </a:r>
            <a:endParaRPr sz="2400">
              <a:solidFill>
                <a:srgbClr val="454545"/>
              </a:solidFill>
              <a:latin typeface="Arial"/>
              <a:ea typeface="Arial"/>
              <a:cs typeface="Arial"/>
              <a:sym typeface="Arial"/>
            </a:endParaRPr>
          </a:p>
          <a:p>
            <a:pPr marL="0" lvl="0" indent="0" algn="l" rtl="0">
              <a:spcBef>
                <a:spcPts val="0"/>
              </a:spcBef>
              <a:spcAft>
                <a:spcPts val="1600"/>
              </a:spcAft>
              <a:buNone/>
            </a:pPr>
            <a:endParaRPr sz="24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4"/>
          <p:cNvSpPr txBox="1">
            <a:spLocks noGrp="1"/>
          </p:cNvSpPr>
          <p:nvPr>
            <p:ph type="title"/>
          </p:nvPr>
        </p:nvSpPr>
        <p:spPr>
          <a:xfrm>
            <a:off x="311700" y="2471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Dietary and lifestyle advice</a:t>
            </a:r>
            <a:endParaRPr sz="4800"/>
          </a:p>
        </p:txBody>
      </p:sp>
      <p:sp>
        <p:nvSpPr>
          <p:cNvPr id="723" name="Google Shape;723;p1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1200"/>
              </a:spcBef>
              <a:spcAft>
                <a:spcPts val="0"/>
              </a:spcAft>
              <a:buClr>
                <a:schemeClr val="dk2"/>
              </a:buClr>
              <a:buSzPts val="2400"/>
              <a:buFont typeface="Open Sans"/>
              <a:buAutoNum type="arabicPeriod"/>
            </a:pPr>
            <a:r>
              <a:rPr lang="en" sz="2400"/>
              <a:t>Have regular meals &amp; avoid leaving long gaps between eating.</a:t>
            </a:r>
            <a:endParaRPr sz="2400"/>
          </a:p>
          <a:p>
            <a:pPr marL="457200" lvl="0" indent="-381000" algn="l" rtl="0">
              <a:lnSpc>
                <a:spcPct val="200000"/>
              </a:lnSpc>
              <a:spcBef>
                <a:spcPts val="0"/>
              </a:spcBef>
              <a:spcAft>
                <a:spcPts val="0"/>
              </a:spcAft>
              <a:buClr>
                <a:schemeClr val="dk2"/>
              </a:buClr>
              <a:buSzPts val="2400"/>
              <a:buFont typeface="Open Sans"/>
              <a:buAutoNum type="arabicPeriod"/>
            </a:pPr>
            <a:r>
              <a:rPr lang="en" sz="2400"/>
              <a:t>Drink at least 8 cups of fluid per day, especially water.</a:t>
            </a:r>
            <a:endParaRPr sz="2400"/>
          </a:p>
          <a:p>
            <a:pPr marL="457200" lvl="0" indent="-381000" algn="l" rtl="0">
              <a:lnSpc>
                <a:spcPct val="200000"/>
              </a:lnSpc>
              <a:spcBef>
                <a:spcPts val="0"/>
              </a:spcBef>
              <a:spcAft>
                <a:spcPts val="0"/>
              </a:spcAft>
              <a:buClr>
                <a:schemeClr val="dk2"/>
              </a:buClr>
              <a:buSzPts val="2400"/>
              <a:buFont typeface="Open Sans"/>
              <a:buAutoNum type="arabicPeriod"/>
            </a:pPr>
            <a:r>
              <a:rPr lang="en" sz="2400"/>
              <a:t>Restrict tea and coffee to 3 cups per day.</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15"/>
          <p:cNvSpPr txBox="1">
            <a:spLocks noGrp="1"/>
          </p:cNvSpPr>
          <p:nvPr>
            <p:ph type="title"/>
          </p:nvPr>
        </p:nvSpPr>
        <p:spPr>
          <a:xfrm>
            <a:off x="311700" y="2471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Dietary and lifestyle advice</a:t>
            </a:r>
            <a:endParaRPr sz="4800"/>
          </a:p>
        </p:txBody>
      </p:sp>
      <p:sp>
        <p:nvSpPr>
          <p:cNvPr id="729" name="Google Shape;729;p1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0" algn="l" rtl="0">
              <a:lnSpc>
                <a:spcPct val="200000"/>
              </a:lnSpc>
              <a:spcBef>
                <a:spcPts val="1200"/>
              </a:spcBef>
              <a:spcAft>
                <a:spcPts val="0"/>
              </a:spcAft>
              <a:buNone/>
            </a:pPr>
            <a:r>
              <a:rPr lang="en" sz="2400"/>
              <a:t>4. Reduce intake of alcohol and fizzy drinks.</a:t>
            </a:r>
            <a:endParaRPr sz="2400"/>
          </a:p>
          <a:p>
            <a:pPr marL="457200" lvl="0" indent="0" algn="l" rtl="0">
              <a:lnSpc>
                <a:spcPct val="200000"/>
              </a:lnSpc>
              <a:spcBef>
                <a:spcPts val="1200"/>
              </a:spcBef>
              <a:spcAft>
                <a:spcPts val="0"/>
              </a:spcAft>
              <a:buNone/>
            </a:pPr>
            <a:r>
              <a:rPr lang="en" sz="2400"/>
              <a:t>5. Limit intake of high‑fibre food.  </a:t>
            </a:r>
            <a:endParaRPr sz="2400"/>
          </a:p>
          <a:p>
            <a:pPr marL="457200" lvl="0" indent="0" algn="l" rtl="0">
              <a:lnSpc>
                <a:spcPct val="200000"/>
              </a:lnSpc>
              <a:spcBef>
                <a:spcPts val="1200"/>
              </a:spcBef>
              <a:spcAft>
                <a:spcPts val="0"/>
              </a:spcAft>
              <a:buNone/>
            </a:pPr>
            <a:r>
              <a:rPr lang="en" sz="2400"/>
              <a:t>6. People with diarrhoea should avoid sorbitol.</a:t>
            </a:r>
            <a:endParaRPr sz="2400">
              <a:solidFill>
                <a:srgbClr val="454545"/>
              </a:solidFill>
              <a:latin typeface="Arial"/>
              <a:ea typeface="Arial"/>
              <a:cs typeface="Arial"/>
              <a:sym typeface="Arial"/>
            </a:endParaRPr>
          </a:p>
          <a:p>
            <a:pPr marL="0" lvl="0" indent="0" algn="l" rtl="0">
              <a:lnSpc>
                <a:spcPct val="200000"/>
              </a:lnSpc>
              <a:spcBef>
                <a:spcPts val="1200"/>
              </a:spcBef>
              <a:spcAft>
                <a:spcPts val="1600"/>
              </a:spcAft>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p116" descr="Image result for FODMAP"/>
          <p:cNvPicPr preferRelativeResize="0"/>
          <p:nvPr/>
        </p:nvPicPr>
        <p:blipFill>
          <a:blip r:embed="rId3">
            <a:alphaModFix/>
          </a:blip>
          <a:stretch>
            <a:fillRect/>
          </a:stretch>
        </p:blipFill>
        <p:spPr>
          <a:xfrm>
            <a:off x="1060975" y="184150"/>
            <a:ext cx="7022059" cy="47752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Pharmacological therapy</a:t>
            </a:r>
            <a:endParaRPr sz="4800"/>
          </a:p>
        </p:txBody>
      </p:sp>
      <p:sp>
        <p:nvSpPr>
          <p:cNvPr id="740" name="Google Shape;740;p117"/>
          <p:cNvSpPr txBox="1">
            <a:spLocks noGrp="1"/>
          </p:cNvSpPr>
          <p:nvPr>
            <p:ph type="body" idx="1"/>
          </p:nvPr>
        </p:nvSpPr>
        <p:spPr>
          <a:xfrm>
            <a:off x="311700" y="1540350"/>
            <a:ext cx="8520600" cy="4608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Char char="-"/>
            </a:pPr>
            <a:r>
              <a:rPr lang="en" sz="2400"/>
              <a:t>Decisions should be based on the </a:t>
            </a:r>
            <a:r>
              <a:rPr lang="en" sz="2400">
                <a:solidFill>
                  <a:srgbClr val="FF0000"/>
                </a:solidFill>
              </a:rPr>
              <a:t>nature</a:t>
            </a:r>
            <a:r>
              <a:rPr lang="en" sz="2400"/>
              <a:t> and </a:t>
            </a:r>
            <a:r>
              <a:rPr lang="en" sz="2400">
                <a:solidFill>
                  <a:srgbClr val="FF0000"/>
                </a:solidFill>
              </a:rPr>
              <a:t>severity</a:t>
            </a:r>
            <a:r>
              <a:rPr lang="en" sz="2400"/>
              <a:t> of symptoms.</a:t>
            </a:r>
            <a:endParaRPr sz="2400"/>
          </a:p>
          <a:p>
            <a:pPr marL="457200" lvl="0" indent="-381000" algn="l" rtl="0">
              <a:lnSpc>
                <a:spcPct val="200000"/>
              </a:lnSpc>
              <a:spcBef>
                <a:spcPts val="0"/>
              </a:spcBef>
              <a:spcAft>
                <a:spcPts val="0"/>
              </a:spcAft>
              <a:buSzPts val="2400"/>
              <a:buChar char="-"/>
            </a:pPr>
            <a:r>
              <a:rPr lang="en" sz="2400"/>
              <a:t>Antispasmodic agents should be taken as required, alongside dietary and lifestyle advice. </a:t>
            </a:r>
            <a:endParaRPr sz="2400"/>
          </a:p>
          <a:p>
            <a:pPr marL="0" lvl="0" indent="0" algn="l" rtl="0">
              <a:spcBef>
                <a:spcPts val="0"/>
              </a:spcBef>
              <a:spcAft>
                <a:spcPts val="0"/>
              </a:spcAft>
              <a:buNone/>
            </a:pPr>
            <a:endParaRPr sz="2400"/>
          </a:p>
          <a:p>
            <a:pPr marL="0" lvl="0" indent="0" algn="l" rtl="0">
              <a:spcBef>
                <a:spcPts val="0"/>
              </a:spcBef>
              <a:spcAft>
                <a:spcPts val="0"/>
              </a:spcAft>
              <a:buClr>
                <a:srgbClr val="000000"/>
              </a:buClr>
              <a:buSzPts val="1100"/>
              <a:buFont typeface="Arial"/>
              <a:buNone/>
            </a:pPr>
            <a:endParaRPr sz="2400">
              <a:solidFill>
                <a:srgbClr val="454545"/>
              </a:solidFill>
              <a:latin typeface="Arial"/>
              <a:ea typeface="Arial"/>
              <a:cs typeface="Arial"/>
              <a:sym typeface="Arial"/>
            </a:endParaRPr>
          </a:p>
          <a:p>
            <a:pPr marL="0" lvl="0" indent="0" algn="l" rtl="0">
              <a:spcBef>
                <a:spcPts val="0"/>
              </a:spcBef>
              <a:spcAft>
                <a:spcPts val="1600"/>
              </a:spcAft>
              <a:buNone/>
            </a:pPr>
            <a:endParaRPr sz="24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Pharmacological therapy</a:t>
            </a:r>
            <a:endParaRPr sz="4800"/>
          </a:p>
        </p:txBody>
      </p:sp>
      <p:sp>
        <p:nvSpPr>
          <p:cNvPr id="746" name="Google Shape;746;p118"/>
          <p:cNvSpPr/>
          <p:nvPr/>
        </p:nvSpPr>
        <p:spPr>
          <a:xfrm>
            <a:off x="5706200" y="1850153"/>
            <a:ext cx="1792200" cy="790500"/>
          </a:xfrm>
          <a:prstGeom prst="roundRect">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Diarrhea</a:t>
            </a:r>
            <a:r>
              <a:rPr lang="en" sz="1000">
                <a:solidFill>
                  <a:srgbClr val="FFFFFF"/>
                </a:solidFill>
                <a:latin typeface="Roboto"/>
                <a:ea typeface="Roboto"/>
                <a:cs typeface="Roboto"/>
                <a:sym typeface="Roboto"/>
              </a:rPr>
              <a:t> </a:t>
            </a:r>
            <a:endParaRPr>
              <a:solidFill>
                <a:srgbClr val="FFFFFF"/>
              </a:solidFill>
            </a:endParaRPr>
          </a:p>
        </p:txBody>
      </p:sp>
      <p:sp>
        <p:nvSpPr>
          <p:cNvPr id="747" name="Google Shape;747;p118"/>
          <p:cNvSpPr/>
          <p:nvPr/>
        </p:nvSpPr>
        <p:spPr>
          <a:xfrm>
            <a:off x="1718127" y="1850274"/>
            <a:ext cx="2233500" cy="790500"/>
          </a:xfrm>
          <a:prstGeom prst="roundRect">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Constipation</a:t>
            </a:r>
            <a:r>
              <a:rPr lang="en" sz="1000">
                <a:solidFill>
                  <a:srgbClr val="FFFFFF"/>
                </a:solidFill>
                <a:latin typeface="Roboto"/>
                <a:ea typeface="Roboto"/>
                <a:cs typeface="Roboto"/>
                <a:sym typeface="Roboto"/>
              </a:rPr>
              <a:t> </a:t>
            </a:r>
            <a:endParaRPr>
              <a:solidFill>
                <a:srgbClr val="FFFFFF"/>
              </a:solidFill>
            </a:endParaRPr>
          </a:p>
        </p:txBody>
      </p:sp>
      <p:sp>
        <p:nvSpPr>
          <p:cNvPr id="748" name="Google Shape;748;p118"/>
          <p:cNvSpPr/>
          <p:nvPr/>
        </p:nvSpPr>
        <p:spPr>
          <a:xfrm>
            <a:off x="1252650" y="3097848"/>
            <a:ext cx="1853700" cy="790500"/>
          </a:xfrm>
          <a:prstGeom prst="roundRect">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Laxatives</a:t>
            </a:r>
            <a:r>
              <a:rPr lang="en" sz="1000">
                <a:solidFill>
                  <a:srgbClr val="FFFFFF"/>
                </a:solidFill>
                <a:latin typeface="Roboto"/>
                <a:ea typeface="Roboto"/>
                <a:cs typeface="Roboto"/>
                <a:sym typeface="Roboto"/>
              </a:rPr>
              <a:t> </a:t>
            </a:r>
            <a:endParaRPr>
              <a:solidFill>
                <a:srgbClr val="FFFFFF"/>
              </a:solidFill>
            </a:endParaRPr>
          </a:p>
        </p:txBody>
      </p:sp>
      <p:sp>
        <p:nvSpPr>
          <p:cNvPr id="749" name="Google Shape;749;p118"/>
          <p:cNvSpPr/>
          <p:nvPr/>
        </p:nvSpPr>
        <p:spPr>
          <a:xfrm>
            <a:off x="535300" y="4097450"/>
            <a:ext cx="3619200" cy="628200"/>
          </a:xfrm>
          <a:prstGeom prst="roundRect">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rgbClr val="FFFFFF"/>
                </a:solidFill>
                <a:latin typeface="Roboto"/>
                <a:ea typeface="Roboto"/>
                <a:cs typeface="Roboto"/>
                <a:sym typeface="Roboto"/>
              </a:rPr>
              <a:t>* People should be discouraged from taking </a:t>
            </a:r>
            <a:r>
              <a:rPr lang="en" b="1" u="sng">
                <a:solidFill>
                  <a:srgbClr val="FAFAFB"/>
                </a:solidFill>
                <a:latin typeface="Roboto"/>
                <a:ea typeface="Roboto"/>
                <a:cs typeface="Roboto"/>
                <a:sym typeface="Roboto"/>
              </a:rPr>
              <a:t>lactulose</a:t>
            </a:r>
            <a:endParaRPr b="1" u="sng">
              <a:solidFill>
                <a:srgbClr val="FAFAFB"/>
              </a:solidFill>
              <a:latin typeface="Roboto"/>
              <a:ea typeface="Roboto"/>
              <a:cs typeface="Roboto"/>
              <a:sym typeface="Roboto"/>
            </a:endParaRPr>
          </a:p>
        </p:txBody>
      </p:sp>
      <p:sp>
        <p:nvSpPr>
          <p:cNvPr id="750" name="Google Shape;750;p118"/>
          <p:cNvSpPr/>
          <p:nvPr/>
        </p:nvSpPr>
        <p:spPr>
          <a:xfrm>
            <a:off x="5706203" y="3097847"/>
            <a:ext cx="2174100" cy="847200"/>
          </a:xfrm>
          <a:prstGeom prst="roundRect">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a:solidFill>
                  <a:srgbClr val="FFFFFF"/>
                </a:solidFill>
                <a:latin typeface="Roboto"/>
                <a:ea typeface="Roboto"/>
                <a:cs typeface="Roboto"/>
                <a:sym typeface="Roboto"/>
              </a:rPr>
              <a:t>Loperamide</a:t>
            </a:r>
            <a:endParaRPr sz="2400">
              <a:solidFill>
                <a:srgbClr val="FFFFFF"/>
              </a:solidFill>
              <a:latin typeface="Roboto"/>
              <a:ea typeface="Roboto"/>
              <a:cs typeface="Roboto"/>
              <a:sym typeface="Roboto"/>
            </a:endParaRPr>
          </a:p>
        </p:txBody>
      </p:sp>
      <p:cxnSp>
        <p:nvCxnSpPr>
          <p:cNvPr id="751" name="Google Shape;751;p118"/>
          <p:cNvCxnSpPr>
            <a:stCxn id="748" idx="0"/>
            <a:endCxn id="747" idx="2"/>
          </p:cNvCxnSpPr>
          <p:nvPr/>
        </p:nvCxnSpPr>
        <p:spPr>
          <a:xfrm rot="-5400000">
            <a:off x="2278650" y="2541498"/>
            <a:ext cx="457200" cy="655500"/>
          </a:xfrm>
          <a:prstGeom prst="bentConnector3">
            <a:avLst>
              <a:gd name="adj1" fmla="val 49986"/>
            </a:avLst>
          </a:prstGeom>
          <a:noFill/>
          <a:ln w="9525" cap="flat" cmpd="sng">
            <a:solidFill>
              <a:srgbClr val="C2C2C2"/>
            </a:solidFill>
            <a:prstDash val="solid"/>
            <a:round/>
            <a:headEnd type="none" w="sm" len="sm"/>
            <a:tailEnd type="none" w="sm" len="sm"/>
          </a:ln>
        </p:spPr>
      </p:cxnSp>
      <p:cxnSp>
        <p:nvCxnSpPr>
          <p:cNvPr id="752" name="Google Shape;752;p118"/>
          <p:cNvCxnSpPr>
            <a:stCxn id="746" idx="2"/>
            <a:endCxn id="750" idx="0"/>
          </p:cNvCxnSpPr>
          <p:nvPr/>
        </p:nvCxnSpPr>
        <p:spPr>
          <a:xfrm rot="-5400000" flipH="1">
            <a:off x="6469250" y="2773703"/>
            <a:ext cx="457200" cy="191100"/>
          </a:xfrm>
          <a:prstGeom prst="bentConnector3">
            <a:avLst>
              <a:gd name="adj1" fmla="val 49999"/>
            </a:avLst>
          </a:prstGeom>
          <a:noFill/>
          <a:ln w="9525" cap="flat" cmpd="sng">
            <a:solidFill>
              <a:srgbClr val="C2C2C2"/>
            </a:solidFill>
            <a:prstDash val="solid"/>
            <a:round/>
            <a:headEnd type="none" w="sm" len="sm"/>
            <a:tailEnd type="none" w="sm" len="sm"/>
          </a:ln>
        </p:spPr>
      </p:cxn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19"/>
          <p:cNvSpPr txBox="1">
            <a:spLocks noGrp="1"/>
          </p:cNvSpPr>
          <p:nvPr>
            <p:ph type="title"/>
          </p:nvPr>
        </p:nvSpPr>
        <p:spPr>
          <a:xfrm>
            <a:off x="311700" y="1424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Pharmacological therapy</a:t>
            </a:r>
            <a:endParaRPr sz="4800"/>
          </a:p>
        </p:txBody>
      </p:sp>
      <p:sp>
        <p:nvSpPr>
          <p:cNvPr id="758" name="Google Shape;758;p119"/>
          <p:cNvSpPr txBox="1">
            <a:spLocks noGrp="1"/>
          </p:cNvSpPr>
          <p:nvPr>
            <p:ph type="body" idx="1"/>
          </p:nvPr>
        </p:nvSpPr>
        <p:spPr>
          <a:xfrm>
            <a:off x="311700" y="9870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Char char="-"/>
            </a:pPr>
            <a:r>
              <a:rPr lang="en" sz="2400"/>
              <a:t>Patients should adjust their doses according to the clinical response, with the aim of achieving a soft, well‑formed stool.</a:t>
            </a:r>
            <a:endParaRPr sz="2400"/>
          </a:p>
          <a:p>
            <a:pPr marL="457200" lvl="0" indent="-381000" algn="l" rtl="0">
              <a:lnSpc>
                <a:spcPct val="200000"/>
              </a:lnSpc>
              <a:spcBef>
                <a:spcPts val="0"/>
              </a:spcBef>
              <a:spcAft>
                <a:spcPts val="0"/>
              </a:spcAft>
              <a:buSzPts val="2400"/>
              <a:buChar char="-"/>
            </a:pPr>
            <a:r>
              <a:rPr lang="en" sz="2400"/>
              <a:t>Consider tricyclic antidepressants (TCAs) as second‑line treatment if first line have not helped.</a:t>
            </a:r>
            <a:br>
              <a:rPr lang="en" sz="2400"/>
            </a:br>
            <a:r>
              <a:rPr lang="en" sz="1400"/>
              <a:t>*Start treatment at a low dose and </a:t>
            </a:r>
            <a:r>
              <a:rPr lang="en" sz="1400">
                <a:solidFill>
                  <a:srgbClr val="FF0000"/>
                </a:solidFill>
              </a:rPr>
              <a:t>review regularly.</a:t>
            </a:r>
            <a:r>
              <a:rPr lang="en" sz="1400"/>
              <a:t> </a:t>
            </a:r>
            <a:endParaRPr sz="14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Pharmacological therapy</a:t>
            </a:r>
            <a:endParaRPr sz="4800"/>
          </a:p>
        </p:txBody>
      </p:sp>
      <p:sp>
        <p:nvSpPr>
          <p:cNvPr id="764" name="Google Shape;764;p120"/>
          <p:cNvSpPr txBox="1">
            <a:spLocks noGrp="1"/>
          </p:cNvSpPr>
          <p:nvPr>
            <p:ph type="body" idx="1"/>
          </p:nvPr>
        </p:nvSpPr>
        <p:spPr>
          <a:xfrm>
            <a:off x="311700" y="1464150"/>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Char char="-"/>
            </a:pPr>
            <a:r>
              <a:rPr lang="en" sz="2400"/>
              <a:t>Consider (SSRIs) only if TCAs are ineffective.</a:t>
            </a:r>
            <a:endParaRPr sz="2400"/>
          </a:p>
          <a:p>
            <a:pPr marL="457200" lvl="0" indent="-381000" algn="l" rtl="0">
              <a:lnSpc>
                <a:spcPct val="200000"/>
              </a:lnSpc>
              <a:spcBef>
                <a:spcPts val="0"/>
              </a:spcBef>
              <a:spcAft>
                <a:spcPts val="0"/>
              </a:spcAft>
              <a:buSzPts val="2400"/>
              <a:buChar char="-"/>
            </a:pPr>
            <a:r>
              <a:rPr lang="en" sz="2400"/>
              <a:t>Take into account the possible side effects &amp; follow up people taking either of these drugs for the first time at low doses after 4 weeks and then every 6–12 months.</a:t>
            </a:r>
            <a:endParaRPr sz="24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Psychological interventions</a:t>
            </a:r>
            <a:endParaRPr sz="4400"/>
          </a:p>
        </p:txBody>
      </p:sp>
      <p:sp>
        <p:nvSpPr>
          <p:cNvPr id="770" name="Google Shape;770;p121"/>
          <p:cNvSpPr txBox="1">
            <a:spLocks noGrp="1"/>
          </p:cNvSpPr>
          <p:nvPr>
            <p:ph type="body" idx="1"/>
          </p:nvPr>
        </p:nvSpPr>
        <p:spPr>
          <a:xfrm>
            <a:off x="311700" y="1647325"/>
            <a:ext cx="8520600" cy="33027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t>Referral for psychological interventions should be considered for people who do not respond to pharmacological treatments</a:t>
            </a:r>
            <a:r>
              <a:rPr lang="en" sz="2400">
                <a:solidFill>
                  <a:srgbClr val="FF0000"/>
                </a:solidFill>
              </a:rPr>
              <a:t> after 12 months</a:t>
            </a:r>
            <a:r>
              <a:rPr lang="en" sz="2400"/>
              <a:t>.</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Chronic constipation</a:t>
            </a:r>
            <a:endParaRPr/>
          </a:p>
        </p:txBody>
      </p:sp>
      <p:sp>
        <p:nvSpPr>
          <p:cNvPr id="127" name="Google Shape;127;p23"/>
          <p:cNvSpPr txBox="1">
            <a:spLocks noGrp="1"/>
          </p:cNvSpPr>
          <p:nvPr>
            <p:ph type="body" idx="1"/>
          </p:nvPr>
        </p:nvSpPr>
        <p:spPr>
          <a:xfrm>
            <a:off x="311700" y="1266325"/>
            <a:ext cx="8520600" cy="3302700"/>
          </a:xfrm>
          <a:prstGeom prst="rect">
            <a:avLst/>
          </a:prstGeom>
          <a:ln>
            <a:noFill/>
          </a:ln>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Char char="●"/>
            </a:pPr>
            <a:r>
              <a:rPr lang="en" sz="2400"/>
              <a:t>three or fewer bowel movements per week. Having fewer bowel movements is associated with symptoms of lower abdominal discomfort, distension, or bloating.</a:t>
            </a:r>
            <a:endParaRPr sz="2400"/>
          </a:p>
        </p:txBody>
      </p:sp>
      <p:sp>
        <p:nvSpPr>
          <p:cNvPr id="128" name="Google Shape;128;p23"/>
          <p:cNvSpPr txBox="1"/>
          <p:nvPr/>
        </p:nvSpPr>
        <p:spPr>
          <a:xfrm>
            <a:off x="914400" y="2143694"/>
            <a:ext cx="7315200" cy="21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Follow up</a:t>
            </a:r>
            <a:endParaRPr sz="4400"/>
          </a:p>
        </p:txBody>
      </p:sp>
      <p:sp>
        <p:nvSpPr>
          <p:cNvPr id="776" name="Google Shape;776;p122"/>
          <p:cNvSpPr txBox="1">
            <a:spLocks noGrp="1"/>
          </p:cNvSpPr>
          <p:nvPr>
            <p:ph type="body" idx="1"/>
          </p:nvPr>
        </p:nvSpPr>
        <p:spPr>
          <a:xfrm>
            <a:off x="311700" y="1140550"/>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Char char="-"/>
            </a:pPr>
            <a:r>
              <a:rPr lang="en" sz="2400"/>
              <a:t>Should be agreed between the healthcare professional &amp; the patient based on the response to interventions. </a:t>
            </a:r>
            <a:endParaRPr sz="2400" dirty="0"/>
          </a:p>
          <a:p>
            <a:pPr marL="457200" lvl="0" indent="-381000" algn="l" rtl="0">
              <a:lnSpc>
                <a:spcPct val="200000"/>
              </a:lnSpc>
              <a:spcBef>
                <a:spcPts val="0"/>
              </a:spcBef>
              <a:spcAft>
                <a:spcPts val="0"/>
              </a:spcAft>
              <a:buSzPts val="2400"/>
              <a:buChar char="-"/>
            </a:pPr>
            <a:r>
              <a:rPr lang="en" sz="2400" dirty="0"/>
              <a:t>Emergence of any </a:t>
            </a:r>
            <a:r>
              <a:rPr lang="en" sz="2400" dirty="0">
                <a:solidFill>
                  <a:srgbClr val="FF0000"/>
                </a:solidFill>
              </a:rPr>
              <a:t>'red flag'</a:t>
            </a:r>
            <a:r>
              <a:rPr lang="en" sz="2400" dirty="0"/>
              <a:t> symptoms during management and follow‑up should prompt further investigation and/or referral to secondary care.</a:t>
            </a:r>
            <a:endParaRPr sz="24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1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t>The Roleplay</a:t>
            </a:r>
            <a:endParaRPr sz="4600"/>
          </a:p>
        </p:txBody>
      </p:sp>
      <p:sp>
        <p:nvSpPr>
          <p:cNvPr id="782" name="Google Shape;782;p123"/>
          <p:cNvSpPr txBox="1"/>
          <p:nvPr/>
        </p:nvSpPr>
        <p:spPr>
          <a:xfrm>
            <a:off x="827100" y="3180524"/>
            <a:ext cx="7540500" cy="13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u="sng">
                <a:solidFill>
                  <a:schemeClr val="dk1"/>
                </a:solidFill>
                <a:hlinkClick r:id="rId3"/>
              </a:rPr>
              <a:t>GI History</a:t>
            </a:r>
            <a:endParaRPr sz="2500">
              <a:solidFill>
                <a:schemeClr val="dk1"/>
              </a:solidFill>
            </a:endParaRPr>
          </a:p>
          <a:p>
            <a:pPr marL="0" lvl="0" indent="0" algn="ctr" rtl="0">
              <a:spcBef>
                <a:spcPts val="0"/>
              </a:spcBef>
              <a:spcAft>
                <a:spcPts val="0"/>
              </a:spcAft>
              <a:buNone/>
            </a:pPr>
            <a:r>
              <a:rPr lang="en" sz="2500" u="sng">
                <a:solidFill>
                  <a:schemeClr val="dk1"/>
                </a:solidFill>
                <a:hlinkClick r:id="rId4"/>
              </a:rPr>
              <a:t>Abdominal Examination</a:t>
            </a:r>
            <a:endParaRPr sz="2500">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2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t>Quiz answers </a:t>
            </a:r>
            <a:endParaRPr sz="46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25"/>
          <p:cNvSpPr txBox="1">
            <a:spLocks noGrp="1"/>
          </p:cNvSpPr>
          <p:nvPr>
            <p:ph type="title"/>
          </p:nvPr>
        </p:nvSpPr>
        <p:spPr>
          <a:xfrm>
            <a:off x="85975" y="74175"/>
            <a:ext cx="8520600" cy="44727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a:t>Quiz: What causes IBS?</a:t>
            </a:r>
            <a:endParaRPr sz="3000">
              <a:solidFill>
                <a:srgbClr val="FF9900"/>
              </a:solidFill>
              <a:latin typeface="Verdana"/>
              <a:ea typeface="Verdana"/>
              <a:cs typeface="Verdana"/>
              <a:sym typeface="Verdana"/>
            </a:endParaRPr>
          </a:p>
          <a:p>
            <a:pPr marL="0" lvl="0" indent="0" algn="l" rtl="0">
              <a:lnSpc>
                <a:spcPct val="115000"/>
              </a:lnSpc>
              <a:spcBef>
                <a:spcPts val="600"/>
              </a:spcBef>
              <a:spcAft>
                <a:spcPts val="0"/>
              </a:spcAft>
              <a:buNone/>
            </a:pPr>
            <a:endParaRPr sz="3000">
              <a:solidFill>
                <a:srgbClr val="FF9900"/>
              </a:solidFill>
              <a:latin typeface="Verdana"/>
              <a:ea typeface="Verdana"/>
              <a:cs typeface="Verdana"/>
              <a:sym typeface="Verdana"/>
            </a:endParaRPr>
          </a:p>
          <a:p>
            <a:pPr marL="0" lvl="0" indent="0" algn="l" rtl="0">
              <a:spcBef>
                <a:spcPts val="0"/>
              </a:spcBef>
              <a:spcAft>
                <a:spcPts val="0"/>
              </a:spcAft>
              <a:buNone/>
            </a:pPr>
            <a:r>
              <a:rPr lang="en">
                <a:solidFill>
                  <a:srgbClr val="000000"/>
                </a:solidFill>
              </a:rPr>
              <a:t>1- stress and depression. </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2- Bad diet.</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3-</a:t>
            </a:r>
            <a:r>
              <a:rPr lang="en">
                <a:solidFill>
                  <a:srgbClr val="FF0000"/>
                </a:solidFill>
              </a:rPr>
              <a:t> it's not known.</a:t>
            </a:r>
            <a:endParaRPr>
              <a:solidFill>
                <a:srgbClr val="FF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26"/>
          <p:cNvSpPr txBox="1">
            <a:spLocks noGrp="1"/>
          </p:cNvSpPr>
          <p:nvPr>
            <p:ph type="title"/>
          </p:nvPr>
        </p:nvSpPr>
        <p:spPr>
          <a:xfrm>
            <a:off x="311700" y="445025"/>
            <a:ext cx="8520600" cy="168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IBS is a diagnosis of exclusion:</a:t>
            </a:r>
            <a:endParaRPr/>
          </a:p>
        </p:txBody>
      </p:sp>
      <p:sp>
        <p:nvSpPr>
          <p:cNvPr id="798" name="Google Shape;798;p126"/>
          <p:cNvSpPr txBox="1">
            <a:spLocks noGrp="1"/>
          </p:cNvSpPr>
          <p:nvPr>
            <p:ph type="body" idx="1"/>
          </p:nvPr>
        </p:nvSpPr>
        <p:spPr>
          <a:xfrm>
            <a:off x="311700" y="2504650"/>
            <a:ext cx="8520600" cy="2064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rgbClr val="000000"/>
              </a:buClr>
              <a:buSzPts val="3600"/>
              <a:buFont typeface="PT Sans Narrow"/>
              <a:buAutoNum type="arabicPeriod"/>
            </a:pPr>
            <a:r>
              <a:rPr lang="en" sz="3600" b="1">
                <a:solidFill>
                  <a:srgbClr val="000000"/>
                </a:solidFill>
                <a:latin typeface="PT Sans Narrow"/>
                <a:ea typeface="PT Sans Narrow"/>
                <a:cs typeface="PT Sans Narrow"/>
                <a:sym typeface="PT Sans Narrow"/>
              </a:rPr>
              <a:t>True</a:t>
            </a:r>
            <a:endParaRPr sz="3600" b="1">
              <a:solidFill>
                <a:srgbClr val="000000"/>
              </a:solidFill>
              <a:latin typeface="PT Sans Narrow"/>
              <a:ea typeface="PT Sans Narrow"/>
              <a:cs typeface="PT Sans Narrow"/>
              <a:sym typeface="PT Sans Narrow"/>
            </a:endParaRPr>
          </a:p>
          <a:p>
            <a:pPr marL="457200" lvl="0" indent="-457200" algn="l" rtl="0">
              <a:spcBef>
                <a:spcPts val="0"/>
              </a:spcBef>
              <a:spcAft>
                <a:spcPts val="0"/>
              </a:spcAft>
              <a:buClr>
                <a:srgbClr val="FF0000"/>
              </a:buClr>
              <a:buSzPts val="3600"/>
              <a:buFont typeface="PT Sans Narrow"/>
              <a:buAutoNum type="arabicPeriod"/>
            </a:pPr>
            <a:r>
              <a:rPr lang="en" sz="3600" b="1">
                <a:solidFill>
                  <a:srgbClr val="FF0000"/>
                </a:solidFill>
                <a:latin typeface="PT Sans Narrow"/>
                <a:ea typeface="PT Sans Narrow"/>
                <a:cs typeface="PT Sans Narrow"/>
                <a:sym typeface="PT Sans Narrow"/>
              </a:rPr>
              <a:t>False</a:t>
            </a:r>
            <a:endParaRPr sz="3600" b="1">
              <a:solidFill>
                <a:srgbClr val="FF0000"/>
              </a:solidFill>
              <a:latin typeface="PT Sans Narrow"/>
              <a:ea typeface="PT Sans Narrow"/>
              <a:cs typeface="PT Sans Narrow"/>
              <a:sym typeface="PT Sans Narrow"/>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27"/>
          <p:cNvSpPr txBox="1">
            <a:spLocks noGrp="1"/>
          </p:cNvSpPr>
          <p:nvPr>
            <p:ph type="title"/>
          </p:nvPr>
        </p:nvSpPr>
        <p:spPr>
          <a:xfrm>
            <a:off x="0" y="0"/>
            <a:ext cx="9144000" cy="42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3- What is the best way of diagnosing IBS?</a:t>
            </a:r>
            <a:endParaRPr sz="2400"/>
          </a:p>
        </p:txBody>
      </p:sp>
      <p:sp>
        <p:nvSpPr>
          <p:cNvPr id="804" name="Google Shape;804;p127"/>
          <p:cNvSpPr txBox="1">
            <a:spLocks noGrp="1"/>
          </p:cNvSpPr>
          <p:nvPr>
            <p:ph type="body" idx="1"/>
          </p:nvPr>
        </p:nvSpPr>
        <p:spPr>
          <a:xfrm>
            <a:off x="68400" y="613950"/>
            <a:ext cx="9144000" cy="39156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b="1">
                <a:solidFill>
                  <a:srgbClr val="000000"/>
                </a:solidFill>
              </a:rPr>
              <a:t>1- By excluding other causes. (A diagnosis of exclusion)</a:t>
            </a:r>
            <a:endParaRPr sz="2400" b="1">
              <a:solidFill>
                <a:srgbClr val="000000"/>
              </a:solidFill>
            </a:endParaRPr>
          </a:p>
          <a:p>
            <a:pPr marL="0" lvl="0" indent="0" algn="l" rtl="0">
              <a:lnSpc>
                <a:spcPct val="200000"/>
              </a:lnSpc>
              <a:spcBef>
                <a:spcPts val="1600"/>
              </a:spcBef>
              <a:spcAft>
                <a:spcPts val="0"/>
              </a:spcAft>
              <a:buNone/>
            </a:pPr>
            <a:r>
              <a:rPr lang="en" sz="2400" b="1">
                <a:solidFill>
                  <a:srgbClr val="000000"/>
                </a:solidFill>
              </a:rPr>
              <a:t>2- By Rome IV criteria. </a:t>
            </a:r>
            <a:endParaRPr sz="2400" b="1">
              <a:solidFill>
                <a:srgbClr val="000000"/>
              </a:solidFill>
            </a:endParaRPr>
          </a:p>
          <a:p>
            <a:pPr marL="0" lvl="0" indent="0" algn="l" rtl="0">
              <a:lnSpc>
                <a:spcPct val="200000"/>
              </a:lnSpc>
              <a:spcBef>
                <a:spcPts val="1600"/>
              </a:spcBef>
              <a:spcAft>
                <a:spcPts val="0"/>
              </a:spcAft>
              <a:buNone/>
            </a:pPr>
            <a:r>
              <a:rPr lang="en" sz="2400" b="1">
                <a:solidFill>
                  <a:srgbClr val="000000"/>
                </a:solidFill>
              </a:rPr>
              <a:t>4- By excluding the presence of red flags. </a:t>
            </a:r>
            <a:endParaRPr sz="2400" b="1">
              <a:solidFill>
                <a:srgbClr val="000000"/>
              </a:solidFill>
            </a:endParaRPr>
          </a:p>
          <a:p>
            <a:pPr marL="0" lvl="0" indent="0" algn="l" rtl="0">
              <a:lnSpc>
                <a:spcPct val="200000"/>
              </a:lnSpc>
              <a:spcBef>
                <a:spcPts val="1600"/>
              </a:spcBef>
              <a:spcAft>
                <a:spcPts val="1600"/>
              </a:spcAft>
              <a:buNone/>
            </a:pPr>
            <a:r>
              <a:rPr lang="en" sz="2400" b="1">
                <a:solidFill>
                  <a:srgbClr val="FF0000"/>
                </a:solidFill>
              </a:rPr>
              <a:t>5- By Rome IV criteria and excluding the presence of red flags.  </a:t>
            </a:r>
            <a:endParaRPr sz="2400" b="1">
              <a:solidFill>
                <a:srgbClr val="FF00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28"/>
          <p:cNvSpPr txBox="1">
            <a:spLocks noGrp="1"/>
          </p:cNvSpPr>
          <p:nvPr>
            <p:ph type="title"/>
          </p:nvPr>
        </p:nvSpPr>
        <p:spPr>
          <a:xfrm>
            <a:off x="311700" y="445025"/>
            <a:ext cx="8520600" cy="18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Which of the following is not recognized as a symptom that supports the diagnosis of IBS according to the Rome criteria?</a:t>
            </a:r>
            <a:endParaRPr/>
          </a:p>
        </p:txBody>
      </p:sp>
      <p:sp>
        <p:nvSpPr>
          <p:cNvPr id="810" name="Google Shape;810;p128"/>
          <p:cNvSpPr txBox="1">
            <a:spLocks noGrp="1"/>
          </p:cNvSpPr>
          <p:nvPr>
            <p:ph type="body" idx="1"/>
          </p:nvPr>
        </p:nvSpPr>
        <p:spPr>
          <a:xfrm>
            <a:off x="311700" y="2368025"/>
            <a:ext cx="8520600" cy="220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PT Sans Narrow"/>
                <a:ea typeface="PT Sans Narrow"/>
                <a:cs typeface="PT Sans Narrow"/>
                <a:sym typeface="PT Sans Narrow"/>
              </a:rPr>
              <a:t>A - Altered stool frequency</a:t>
            </a:r>
            <a:endParaRPr sz="2400" b="1">
              <a:solidFill>
                <a:srgbClr val="000000"/>
              </a:solidFill>
              <a:latin typeface="PT Sans Narrow"/>
              <a:ea typeface="PT Sans Narrow"/>
              <a:cs typeface="PT Sans Narrow"/>
              <a:sym typeface="PT Sans Narrow"/>
            </a:endParaRPr>
          </a:p>
          <a:p>
            <a:pPr marL="0" lvl="0" indent="0" algn="l" rtl="0">
              <a:spcBef>
                <a:spcPts val="1600"/>
              </a:spcBef>
              <a:spcAft>
                <a:spcPts val="0"/>
              </a:spcAft>
              <a:buNone/>
            </a:pPr>
            <a:r>
              <a:rPr lang="en" sz="2400" b="1">
                <a:solidFill>
                  <a:srgbClr val="000000"/>
                </a:solidFill>
                <a:latin typeface="PT Sans Narrow"/>
                <a:ea typeface="PT Sans Narrow"/>
                <a:cs typeface="PT Sans Narrow"/>
                <a:sym typeface="PT Sans Narrow"/>
              </a:rPr>
              <a:t>B- mucus secretion</a:t>
            </a:r>
            <a:endParaRPr sz="2400" b="1">
              <a:solidFill>
                <a:srgbClr val="000000"/>
              </a:solidFill>
              <a:latin typeface="PT Sans Narrow"/>
              <a:ea typeface="PT Sans Narrow"/>
              <a:cs typeface="PT Sans Narrow"/>
              <a:sym typeface="PT Sans Narrow"/>
            </a:endParaRPr>
          </a:p>
          <a:p>
            <a:pPr marL="0" lvl="0" indent="0" algn="l" rtl="0">
              <a:spcBef>
                <a:spcPts val="1600"/>
              </a:spcBef>
              <a:spcAft>
                <a:spcPts val="0"/>
              </a:spcAft>
              <a:buNone/>
            </a:pPr>
            <a:r>
              <a:rPr lang="en" sz="2400" b="1">
                <a:solidFill>
                  <a:srgbClr val="000000"/>
                </a:solidFill>
                <a:latin typeface="PT Sans Narrow"/>
                <a:ea typeface="PT Sans Narrow"/>
                <a:cs typeface="PT Sans Narrow"/>
                <a:sym typeface="PT Sans Narrow"/>
              </a:rPr>
              <a:t>C- Abdominal bloating or subjective distention</a:t>
            </a:r>
            <a:endParaRPr sz="2400" b="1">
              <a:solidFill>
                <a:srgbClr val="000000"/>
              </a:solidFill>
              <a:latin typeface="PT Sans Narrow"/>
              <a:ea typeface="PT Sans Narrow"/>
              <a:cs typeface="PT Sans Narrow"/>
              <a:sym typeface="PT Sans Narrow"/>
            </a:endParaRPr>
          </a:p>
          <a:p>
            <a:pPr marL="0" lvl="0" indent="0" algn="l" rtl="0">
              <a:spcBef>
                <a:spcPts val="1600"/>
              </a:spcBef>
              <a:spcAft>
                <a:spcPts val="1600"/>
              </a:spcAft>
              <a:buNone/>
            </a:pPr>
            <a:r>
              <a:rPr lang="en" sz="2400" b="1">
                <a:solidFill>
                  <a:srgbClr val="000000"/>
                </a:solidFill>
                <a:latin typeface="PT Sans Narrow"/>
                <a:ea typeface="PT Sans Narrow"/>
                <a:cs typeface="PT Sans Narrow"/>
                <a:sym typeface="PT Sans Narrow"/>
              </a:rPr>
              <a:t>D - Frequent nausea</a:t>
            </a:r>
            <a:endParaRPr/>
          </a:p>
        </p:txBody>
      </p:sp>
      <p:sp>
        <p:nvSpPr>
          <p:cNvPr id="811" name="Google Shape;811;p128"/>
          <p:cNvSpPr txBox="1"/>
          <p:nvPr/>
        </p:nvSpPr>
        <p:spPr>
          <a:xfrm>
            <a:off x="6924721" y="4213625"/>
            <a:ext cx="12513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t>D</a:t>
            </a:r>
            <a:endParaRPr sz="19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5. Management of IBS includes:</a:t>
            </a:r>
            <a:endParaRPr sz="4400"/>
          </a:p>
        </p:txBody>
      </p:sp>
      <p:sp>
        <p:nvSpPr>
          <p:cNvPr id="817" name="Google Shape;817;p1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PT Sans Narrow"/>
              <a:buAutoNum type="arabicPeriod"/>
            </a:pPr>
            <a:r>
              <a:rPr lang="en" sz="2400" b="1">
                <a:solidFill>
                  <a:srgbClr val="000000"/>
                </a:solidFill>
                <a:latin typeface="PT Sans Narrow"/>
                <a:ea typeface="PT Sans Narrow"/>
                <a:cs typeface="PT Sans Narrow"/>
                <a:sym typeface="PT Sans Narrow"/>
              </a:rPr>
              <a:t>Lifestyle modification</a:t>
            </a:r>
            <a:endParaRPr sz="2400" b="1">
              <a:solidFill>
                <a:srgbClr val="000000"/>
              </a:solidFill>
              <a:latin typeface="PT Sans Narrow"/>
              <a:ea typeface="PT Sans Narrow"/>
              <a:cs typeface="PT Sans Narrow"/>
              <a:sym typeface="PT Sans Narrow"/>
            </a:endParaRPr>
          </a:p>
          <a:p>
            <a:pPr marL="457200" lvl="0" indent="-381000" algn="l" rtl="0">
              <a:lnSpc>
                <a:spcPct val="200000"/>
              </a:lnSpc>
              <a:spcBef>
                <a:spcPts val="0"/>
              </a:spcBef>
              <a:spcAft>
                <a:spcPts val="0"/>
              </a:spcAft>
              <a:buClr>
                <a:srgbClr val="000000"/>
              </a:buClr>
              <a:buSzPts val="2400"/>
              <a:buFont typeface="PT Sans Narrow"/>
              <a:buAutoNum type="arabicPeriod"/>
            </a:pPr>
            <a:r>
              <a:rPr lang="en" sz="2400" b="1">
                <a:solidFill>
                  <a:srgbClr val="000000"/>
                </a:solidFill>
                <a:latin typeface="PT Sans Narrow"/>
                <a:ea typeface="PT Sans Narrow"/>
                <a:cs typeface="PT Sans Narrow"/>
                <a:sym typeface="PT Sans Narrow"/>
              </a:rPr>
              <a:t>Pharmacological therapy</a:t>
            </a:r>
            <a:endParaRPr sz="2400" b="1">
              <a:solidFill>
                <a:srgbClr val="000000"/>
              </a:solidFill>
              <a:latin typeface="PT Sans Narrow"/>
              <a:ea typeface="PT Sans Narrow"/>
              <a:cs typeface="PT Sans Narrow"/>
              <a:sym typeface="PT Sans Narrow"/>
            </a:endParaRPr>
          </a:p>
          <a:p>
            <a:pPr marL="457200" lvl="0" indent="-381000" algn="l" rtl="0">
              <a:lnSpc>
                <a:spcPct val="200000"/>
              </a:lnSpc>
              <a:spcBef>
                <a:spcPts val="0"/>
              </a:spcBef>
              <a:spcAft>
                <a:spcPts val="0"/>
              </a:spcAft>
              <a:buClr>
                <a:srgbClr val="000000"/>
              </a:buClr>
              <a:buSzPts val="2400"/>
              <a:buFont typeface="PT Sans Narrow"/>
              <a:buAutoNum type="arabicPeriod"/>
            </a:pPr>
            <a:r>
              <a:rPr lang="en" sz="2400" b="1">
                <a:solidFill>
                  <a:srgbClr val="000000"/>
                </a:solidFill>
                <a:latin typeface="PT Sans Narrow"/>
                <a:ea typeface="PT Sans Narrow"/>
                <a:cs typeface="PT Sans Narrow"/>
                <a:sym typeface="PT Sans Narrow"/>
              </a:rPr>
              <a:t>Dietary advice</a:t>
            </a:r>
            <a:endParaRPr sz="2400" b="1">
              <a:solidFill>
                <a:srgbClr val="000000"/>
              </a:solidFill>
              <a:latin typeface="PT Sans Narrow"/>
              <a:ea typeface="PT Sans Narrow"/>
              <a:cs typeface="PT Sans Narrow"/>
              <a:sym typeface="PT Sans Narrow"/>
            </a:endParaRPr>
          </a:p>
          <a:p>
            <a:pPr marL="457200" lvl="0" indent="-381000" algn="l" rtl="0">
              <a:lnSpc>
                <a:spcPct val="200000"/>
              </a:lnSpc>
              <a:spcBef>
                <a:spcPts val="0"/>
              </a:spcBef>
              <a:spcAft>
                <a:spcPts val="0"/>
              </a:spcAft>
              <a:buClr>
                <a:srgbClr val="FF0000"/>
              </a:buClr>
              <a:buSzPts val="2400"/>
              <a:buFont typeface="PT Sans Narrow"/>
              <a:buAutoNum type="arabicPeriod"/>
            </a:pPr>
            <a:r>
              <a:rPr lang="en" sz="2400" b="1">
                <a:solidFill>
                  <a:srgbClr val="FF0000"/>
                </a:solidFill>
                <a:latin typeface="PT Sans Narrow"/>
                <a:ea typeface="PT Sans Narrow"/>
                <a:cs typeface="PT Sans Narrow"/>
                <a:sym typeface="PT Sans Narrow"/>
              </a:rPr>
              <a:t>All of the above</a:t>
            </a:r>
            <a:endParaRPr sz="2400">
              <a:solidFill>
                <a:srgbClr val="FF00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823" name="Google Shape;823;p130"/>
          <p:cNvSpPr txBox="1">
            <a:spLocks noGrp="1"/>
          </p:cNvSpPr>
          <p:nvPr>
            <p:ph type="body" idx="1"/>
          </p:nvPr>
        </p:nvSpPr>
        <p:spPr>
          <a:xfrm>
            <a:off x="217275" y="1060498"/>
            <a:ext cx="8520600" cy="73812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u="sng">
                <a:solidFill>
                  <a:schemeClr val="hlink"/>
                </a:solidFill>
                <a:hlinkClick r:id="rId3"/>
              </a:rPr>
              <a:t>NICE </a:t>
            </a:r>
            <a:r>
              <a:rPr lang="en" sz="2400" u="sng">
                <a:solidFill>
                  <a:schemeClr val="hlink"/>
                </a:solidFill>
                <a:hlinkClick r:id="rId3"/>
              </a:rPr>
              <a:t>guideline for Irritable bowel syndrome in adults: diagnosis and management</a:t>
            </a:r>
            <a:endParaRPr sz="2400"/>
          </a:p>
          <a:p>
            <a:pPr marL="0" lvl="0" indent="0" algn="l" rtl="0">
              <a:lnSpc>
                <a:spcPct val="200000"/>
              </a:lnSpc>
              <a:spcBef>
                <a:spcPts val="1600"/>
              </a:spcBef>
              <a:spcAft>
                <a:spcPts val="0"/>
              </a:spcAft>
              <a:buNone/>
            </a:pPr>
            <a:r>
              <a:rPr lang="en" sz="2400" u="sng">
                <a:solidFill>
                  <a:schemeClr val="hlink"/>
                </a:solidFill>
                <a:hlinkClick r:id="rId4"/>
              </a:rPr>
              <a:t>IBS guidelines CUHFT CCG April 2018</a:t>
            </a:r>
            <a:endParaRPr sz="2400"/>
          </a:p>
          <a:p>
            <a:pPr marL="0" lvl="0" indent="0" algn="l" rtl="0">
              <a:lnSpc>
                <a:spcPct val="200000"/>
              </a:lnSpc>
              <a:spcBef>
                <a:spcPts val="1600"/>
              </a:spcBef>
              <a:spcAft>
                <a:spcPts val="0"/>
              </a:spcAft>
              <a:buNone/>
            </a:pPr>
            <a:r>
              <a:rPr lang="en" sz="2400" u="sng">
                <a:solidFill>
                  <a:schemeClr val="hlink"/>
                </a:solidFill>
                <a:hlinkClick r:id="rId5"/>
              </a:rPr>
              <a:t>http://www.jnmjournal.org/journal/view.html?uid=1363&amp;vmd=Full&amp;</a:t>
            </a:r>
            <a:endParaRPr sz="2400"/>
          </a:p>
          <a:p>
            <a:pPr marL="0" lvl="0" indent="0" algn="l" rtl="0">
              <a:lnSpc>
                <a:spcPct val="200000"/>
              </a:lnSpc>
              <a:spcBef>
                <a:spcPts val="1600"/>
              </a:spcBef>
              <a:spcAft>
                <a:spcPts val="0"/>
              </a:spcAft>
              <a:buNone/>
            </a:pPr>
            <a:endParaRPr sz="2400"/>
          </a:p>
          <a:p>
            <a:pPr marL="0" lvl="0" indent="0" algn="l" rtl="0">
              <a:lnSpc>
                <a:spcPct val="200000"/>
              </a:lnSpc>
              <a:spcBef>
                <a:spcPts val="1600"/>
              </a:spcBef>
              <a:spcAft>
                <a:spcPts val="0"/>
              </a:spcAft>
              <a:buNone/>
            </a:pPr>
            <a:endParaRPr sz="2400"/>
          </a:p>
          <a:p>
            <a:pPr marL="0" lvl="0" indent="0" algn="l" rtl="0">
              <a:lnSpc>
                <a:spcPct val="200000"/>
              </a:lnSpc>
              <a:spcBef>
                <a:spcPts val="1600"/>
              </a:spcBef>
              <a:spcAft>
                <a:spcPts val="1600"/>
              </a:spcAft>
              <a:buNone/>
            </a:pPr>
            <a:endParaRPr sz="24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31"/>
          <p:cNvSpPr txBox="1">
            <a:spLocks noGrp="1"/>
          </p:cNvSpPr>
          <p:nvPr>
            <p:ph type="body" idx="1"/>
          </p:nvPr>
        </p:nvSpPr>
        <p:spPr>
          <a:xfrm>
            <a:off x="311700" y="318382"/>
            <a:ext cx="8520600" cy="51435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u="sng">
                <a:solidFill>
                  <a:schemeClr val="hlink"/>
                </a:solidFill>
                <a:hlinkClick r:id="rId3"/>
              </a:rPr>
              <a:t>Diagnostic Approach to Chronic Constipation in Adults</a:t>
            </a:r>
            <a:endParaRPr sz="2400"/>
          </a:p>
          <a:p>
            <a:pPr marL="0" lvl="0" indent="0" algn="l" rtl="0">
              <a:lnSpc>
                <a:spcPct val="200000"/>
              </a:lnSpc>
              <a:spcBef>
                <a:spcPts val="1600"/>
              </a:spcBef>
              <a:spcAft>
                <a:spcPts val="0"/>
              </a:spcAft>
              <a:buNone/>
            </a:pPr>
            <a:r>
              <a:rPr lang="en" sz="2400" u="sng">
                <a:solidFill>
                  <a:schemeClr val="hlink"/>
                </a:solidFill>
                <a:hlinkClick r:id="rId4"/>
              </a:rPr>
              <a:t>Evaluation of Chronic Diarrhea</a:t>
            </a:r>
            <a:endParaRPr sz="2400"/>
          </a:p>
          <a:p>
            <a:pPr marL="0" lvl="0" indent="0" algn="l" rtl="0">
              <a:lnSpc>
                <a:spcPct val="100000"/>
              </a:lnSpc>
              <a:spcBef>
                <a:spcPts val="1600"/>
              </a:spcBef>
              <a:spcAft>
                <a:spcPts val="0"/>
              </a:spcAft>
              <a:buNone/>
            </a:pPr>
            <a:r>
              <a:rPr lang="en" sz="2400" u="sng">
                <a:solidFill>
                  <a:schemeClr val="accent5"/>
                </a:solidFill>
                <a:latin typeface="Arial"/>
                <a:ea typeface="Arial"/>
                <a:cs typeface="Arial"/>
                <a:sym typeface="Arial"/>
                <a:hlinkClick r:id="rId5"/>
              </a:rPr>
              <a:t>Medscape diagnosis of IBS</a:t>
            </a:r>
            <a:r>
              <a:rPr lang="en"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400">
              <a:solidFill>
                <a:srgbClr val="000000"/>
              </a:solidFill>
              <a:latin typeface="Arial"/>
              <a:ea typeface="Arial"/>
              <a:cs typeface="Arial"/>
              <a:sym typeface="Arial"/>
            </a:endParaRPr>
          </a:p>
          <a:p>
            <a:pPr marL="0" lvl="0" indent="0" algn="l" rtl="0">
              <a:lnSpc>
                <a:spcPct val="200000"/>
              </a:lnSpc>
              <a:spcBef>
                <a:spcPts val="0"/>
              </a:spcBef>
              <a:spcAft>
                <a:spcPts val="0"/>
              </a:spcAft>
              <a:buNone/>
            </a:pPr>
            <a:r>
              <a:rPr lang="en" sz="2400" u="sng">
                <a:solidFill>
                  <a:schemeClr val="hlink"/>
                </a:solidFill>
                <a:hlinkClick r:id="rId6"/>
              </a:rPr>
              <a:t>Abdominal Examination Geeky medics</a:t>
            </a:r>
            <a:endParaRPr sz="2400"/>
          </a:p>
          <a:p>
            <a:pPr marL="0" lvl="0" indent="0" algn="l" rtl="0">
              <a:lnSpc>
                <a:spcPct val="200000"/>
              </a:lnSpc>
              <a:spcBef>
                <a:spcPts val="1600"/>
              </a:spcBef>
              <a:spcAft>
                <a:spcPts val="0"/>
              </a:spcAft>
              <a:buNone/>
            </a:pPr>
            <a:r>
              <a:rPr lang="en" sz="2400" u="sng">
                <a:solidFill>
                  <a:schemeClr val="hlink"/>
                </a:solidFill>
                <a:hlinkClick r:id="rId7"/>
              </a:rPr>
              <a:t>GI History Geeky medics</a:t>
            </a:r>
            <a:endParaRPr sz="2400"/>
          </a:p>
          <a:p>
            <a:pPr marL="0" lvl="0" indent="0" algn="l" rtl="0">
              <a:lnSpc>
                <a:spcPct val="200000"/>
              </a:lnSpc>
              <a:spcBef>
                <a:spcPts val="1600"/>
              </a:spcBef>
              <a:spcAft>
                <a:spcPts val="0"/>
              </a:spcAft>
              <a:buNone/>
            </a:pPr>
            <a:endParaRPr sz="2400"/>
          </a:p>
          <a:p>
            <a:pPr marL="0" lvl="0" indent="0" algn="l" rtl="0">
              <a:lnSpc>
                <a:spcPct val="200000"/>
              </a:lnSpc>
              <a:spcBef>
                <a:spcPts val="1600"/>
              </a:spcBef>
              <a:spcAft>
                <a:spcPts val="0"/>
              </a:spcAft>
              <a:buNone/>
            </a:pPr>
            <a:endParaRPr sz="2400"/>
          </a:p>
          <a:p>
            <a:pPr marL="0" lvl="0" indent="0" algn="l" rtl="0">
              <a:lnSpc>
                <a:spcPct val="200000"/>
              </a:lnSpc>
              <a:spcBef>
                <a:spcPts val="1600"/>
              </a:spcBef>
              <a:spcAft>
                <a:spcPts val="0"/>
              </a:spcAft>
              <a:buNone/>
            </a:pPr>
            <a:endParaRPr sz="2400"/>
          </a:p>
          <a:p>
            <a:pPr marL="0" lvl="0" indent="0" algn="l" rtl="0">
              <a:lnSpc>
                <a:spcPct val="200000"/>
              </a:lnSpc>
              <a:spcBef>
                <a:spcPts val="1600"/>
              </a:spcBef>
              <a:spcAft>
                <a:spcPts val="0"/>
              </a:spcAft>
              <a:buNone/>
            </a:pPr>
            <a:endParaRPr sz="2400"/>
          </a:p>
          <a:p>
            <a:pPr marL="0" lvl="0" indent="0" algn="l" rtl="0">
              <a:lnSpc>
                <a:spcPct val="200000"/>
              </a:lnSpc>
              <a:spcBef>
                <a:spcPts val="1600"/>
              </a:spcBef>
              <a:spcAft>
                <a:spcPts val="1600"/>
              </a:spcAft>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120289" y="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Differential diagnosis </a:t>
            </a:r>
            <a:endParaRPr/>
          </a:p>
        </p:txBody>
      </p:sp>
      <p:sp>
        <p:nvSpPr>
          <p:cNvPr id="134" name="Google Shape;134;p24"/>
          <p:cNvSpPr txBox="1">
            <a:spLocks noGrp="1"/>
          </p:cNvSpPr>
          <p:nvPr>
            <p:ph type="body" idx="1"/>
          </p:nvPr>
        </p:nvSpPr>
        <p:spPr>
          <a:xfrm>
            <a:off x="207791" y="340453"/>
            <a:ext cx="3691500" cy="374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Secondary</a:t>
            </a:r>
            <a:r>
              <a:rPr lang="en" sz="2000"/>
              <a:t>:</a:t>
            </a:r>
            <a:endParaRPr sz="2000"/>
          </a:p>
          <a:p>
            <a:pPr marL="0" lvl="0" indent="0" algn="l" rtl="0">
              <a:spcBef>
                <a:spcPts val="1600"/>
              </a:spcBef>
              <a:spcAft>
                <a:spcPts val="0"/>
              </a:spcAft>
              <a:buNone/>
            </a:pPr>
            <a:r>
              <a:rPr lang="en" sz="2000"/>
              <a:t>Medications:</a:t>
            </a:r>
            <a:br>
              <a:rPr lang="en" sz="2000"/>
            </a:br>
            <a:r>
              <a:rPr lang="en" sz="2000"/>
              <a:t>Antacids, especially with calcium</a:t>
            </a:r>
            <a:br>
              <a:rPr lang="en" sz="2000"/>
            </a:br>
            <a:r>
              <a:rPr lang="en" sz="2000"/>
              <a:t>Iron supplements</a:t>
            </a:r>
            <a:br>
              <a:rPr lang="en" sz="2000"/>
            </a:br>
            <a:r>
              <a:rPr lang="en" sz="2000"/>
              <a:t>Opioids</a:t>
            </a:r>
            <a:endParaRPr sz="2000"/>
          </a:p>
          <a:p>
            <a:pPr marL="0" lvl="0" indent="0" algn="l" rtl="0">
              <a:spcBef>
                <a:spcPts val="1600"/>
              </a:spcBef>
              <a:spcAft>
                <a:spcPts val="1600"/>
              </a:spcAft>
              <a:buNone/>
            </a:pPr>
            <a:r>
              <a:rPr lang="en" sz="2000"/>
              <a:t>Medical conditions:                                                                               Cerebrovascular disease</a:t>
            </a:r>
            <a:br>
              <a:rPr lang="en" sz="2000"/>
            </a:br>
            <a:r>
              <a:rPr lang="en" sz="2000"/>
              <a:t>Depression</a:t>
            </a:r>
            <a:br>
              <a:rPr lang="en" sz="2000"/>
            </a:br>
            <a:r>
              <a:rPr lang="en" sz="2000"/>
              <a:t>Diabetes mellitus</a:t>
            </a:r>
            <a:br>
              <a:rPr lang="en" sz="2000"/>
            </a:br>
            <a:r>
              <a:rPr lang="en" sz="2000"/>
              <a:t>Hypothyroidism</a:t>
            </a:r>
            <a:br>
              <a:rPr lang="en" sz="2000"/>
            </a:br>
            <a:r>
              <a:rPr lang="en" sz="2000"/>
              <a:t>Irritable bowel syndrome</a:t>
            </a:r>
            <a:endParaRPr sz="2000"/>
          </a:p>
        </p:txBody>
      </p:sp>
      <p:sp>
        <p:nvSpPr>
          <p:cNvPr id="135" name="Google Shape;135;p24"/>
          <p:cNvSpPr txBox="1"/>
          <p:nvPr/>
        </p:nvSpPr>
        <p:spPr>
          <a:xfrm>
            <a:off x="4298525" y="707400"/>
            <a:ext cx="4259400" cy="406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solidFill>
                  <a:srgbClr val="666666"/>
                </a:solidFill>
              </a:rPr>
              <a:t>Primary: </a:t>
            </a:r>
            <a:endParaRPr sz="2000" b="1">
              <a:solidFill>
                <a:srgbClr val="666666"/>
              </a:solidFill>
            </a:endParaRPr>
          </a:p>
          <a:p>
            <a:pPr marL="0" lvl="0" indent="0" algn="l" rtl="0">
              <a:lnSpc>
                <a:spcPct val="100000"/>
              </a:lnSpc>
              <a:spcBef>
                <a:spcPts val="0"/>
              </a:spcBef>
              <a:spcAft>
                <a:spcPts val="0"/>
              </a:spcAft>
              <a:buNone/>
            </a:pPr>
            <a:endParaRPr sz="2000" b="1">
              <a:solidFill>
                <a:srgbClr val="666666"/>
              </a:solidFill>
            </a:endParaRPr>
          </a:p>
          <a:p>
            <a:pPr marL="0" lvl="0" indent="0" algn="l" rtl="0">
              <a:lnSpc>
                <a:spcPct val="100000"/>
              </a:lnSpc>
              <a:spcBef>
                <a:spcPts val="0"/>
              </a:spcBef>
              <a:spcAft>
                <a:spcPts val="0"/>
              </a:spcAft>
              <a:buNone/>
            </a:pPr>
            <a:r>
              <a:rPr lang="en" sz="2000">
                <a:solidFill>
                  <a:srgbClr val="666666"/>
                </a:solidFill>
              </a:rPr>
              <a:t>NORMAL TRANSIT CONSTIPATION:</a:t>
            </a:r>
            <a:endParaRPr sz="2000">
              <a:solidFill>
                <a:srgbClr val="666666"/>
              </a:solidFill>
            </a:endParaRPr>
          </a:p>
          <a:p>
            <a:pPr marL="0" lvl="0" indent="0" algn="l" rtl="0">
              <a:lnSpc>
                <a:spcPct val="100000"/>
              </a:lnSpc>
              <a:spcBef>
                <a:spcPts val="0"/>
              </a:spcBef>
              <a:spcAft>
                <a:spcPts val="0"/>
              </a:spcAft>
              <a:buNone/>
            </a:pPr>
            <a:r>
              <a:rPr lang="en" sz="2000">
                <a:solidFill>
                  <a:srgbClr val="666666"/>
                </a:solidFill>
              </a:rPr>
              <a:t>psychosocial stress</a:t>
            </a:r>
            <a:endParaRPr sz="2000">
              <a:solidFill>
                <a:srgbClr val="666666"/>
              </a:solidFill>
            </a:endParaRPr>
          </a:p>
          <a:p>
            <a:pPr marL="0" lvl="0" indent="0" algn="l" rtl="0">
              <a:lnSpc>
                <a:spcPct val="100000"/>
              </a:lnSpc>
              <a:spcBef>
                <a:spcPts val="0"/>
              </a:spcBef>
              <a:spcAft>
                <a:spcPts val="0"/>
              </a:spcAft>
              <a:buNone/>
            </a:pPr>
            <a:endParaRPr sz="2000">
              <a:solidFill>
                <a:srgbClr val="666666"/>
              </a:solidFill>
            </a:endParaRPr>
          </a:p>
          <a:p>
            <a:pPr marL="0" lvl="0" indent="0" algn="l" rtl="0">
              <a:lnSpc>
                <a:spcPct val="100000"/>
              </a:lnSpc>
              <a:spcBef>
                <a:spcPts val="0"/>
              </a:spcBef>
              <a:spcAft>
                <a:spcPts val="0"/>
              </a:spcAft>
              <a:buNone/>
            </a:pPr>
            <a:r>
              <a:rPr lang="en" sz="2000">
                <a:solidFill>
                  <a:srgbClr val="666666"/>
                </a:solidFill>
              </a:rPr>
              <a:t>SLOW TRANSIT CONSTIPATION:</a:t>
            </a:r>
            <a:endParaRPr sz="2000">
              <a:solidFill>
                <a:srgbClr val="666666"/>
              </a:solidFill>
            </a:endParaRPr>
          </a:p>
          <a:p>
            <a:pPr marL="0" lvl="0" indent="0" algn="l" rtl="0">
              <a:lnSpc>
                <a:spcPct val="100000"/>
              </a:lnSpc>
              <a:spcBef>
                <a:spcPts val="0"/>
              </a:spcBef>
              <a:spcAft>
                <a:spcPts val="0"/>
              </a:spcAft>
              <a:buNone/>
            </a:pPr>
            <a:r>
              <a:rPr lang="en" sz="2000">
                <a:solidFill>
                  <a:srgbClr val="666666"/>
                </a:solidFill>
              </a:rPr>
              <a:t>There is no increase in peristaltic activity that should occur after meals.</a:t>
            </a:r>
            <a:endParaRPr sz="2000">
              <a:solidFill>
                <a:srgbClr val="666666"/>
              </a:solidFill>
            </a:endParaRPr>
          </a:p>
          <a:p>
            <a:pPr marL="0" lvl="0" indent="0" algn="l" rtl="0">
              <a:lnSpc>
                <a:spcPct val="100000"/>
              </a:lnSpc>
              <a:spcBef>
                <a:spcPts val="0"/>
              </a:spcBef>
              <a:spcAft>
                <a:spcPts val="0"/>
              </a:spcAft>
              <a:buNone/>
            </a:pPr>
            <a:endParaRPr sz="2000">
              <a:solidFill>
                <a:srgbClr val="666666"/>
              </a:solidFill>
            </a:endParaRPr>
          </a:p>
          <a:p>
            <a:pPr marL="0" lvl="0" indent="0" algn="l" rtl="0">
              <a:lnSpc>
                <a:spcPct val="100000"/>
              </a:lnSpc>
              <a:spcBef>
                <a:spcPts val="0"/>
              </a:spcBef>
              <a:spcAft>
                <a:spcPts val="0"/>
              </a:spcAft>
              <a:buNone/>
            </a:pPr>
            <a:r>
              <a:rPr lang="en" sz="2000">
                <a:solidFill>
                  <a:srgbClr val="666666"/>
                </a:solidFill>
              </a:rPr>
              <a:t>OUTLET CONSTIPATION:</a:t>
            </a:r>
            <a:endParaRPr sz="2000">
              <a:solidFill>
                <a:srgbClr val="666666"/>
              </a:solidFill>
            </a:endParaRPr>
          </a:p>
          <a:p>
            <a:pPr marL="0" lvl="0" indent="0" algn="l" rtl="0">
              <a:lnSpc>
                <a:spcPct val="100000"/>
              </a:lnSpc>
              <a:spcBef>
                <a:spcPts val="0"/>
              </a:spcBef>
              <a:spcAft>
                <a:spcPts val="0"/>
              </a:spcAft>
              <a:buNone/>
            </a:pPr>
            <a:r>
              <a:rPr lang="en" sz="2000">
                <a:solidFill>
                  <a:srgbClr val="666666"/>
                </a:solidFill>
              </a:rPr>
              <a:t>pelvic floor dysfunction</a:t>
            </a:r>
            <a:endParaRPr sz="2000">
              <a:solidFill>
                <a:srgbClr val="666666"/>
              </a:solidFill>
            </a:endParaRPr>
          </a:p>
          <a:p>
            <a:pPr marL="0" lvl="0" indent="0" algn="l" rtl="0">
              <a:lnSpc>
                <a:spcPct val="100000"/>
              </a:lnSpc>
              <a:spcBef>
                <a:spcPts val="0"/>
              </a:spcBef>
              <a:spcAft>
                <a:spcPts val="0"/>
              </a:spcAft>
              <a:buNone/>
            </a:pPr>
            <a:r>
              <a:rPr lang="en" sz="2000">
                <a:solidFill>
                  <a:srgbClr val="666666"/>
                </a:solidFill>
              </a:rPr>
              <a:t/>
            </a:r>
            <a:br>
              <a:rPr lang="en" sz="2000">
                <a:solidFill>
                  <a:srgbClr val="666666"/>
                </a:solidFill>
              </a:rPr>
            </a:br>
            <a:endParaRPr sz="2000">
              <a:solidFill>
                <a:srgbClr val="666666"/>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4" name="Google Shape;834;p1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http://www.derbyshiremedicinesmanagement.nhs.uk/assets/Clinical_Guidelines/Formulary_by_BNF_chapter_prescribing_guidelines/BNF_chapter_1/Primary_Care_management_of_IBS.pdf</a:t>
            </a:r>
            <a:endParaRPr sz="2400"/>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1563175"/>
            <a:ext cx="8520600" cy="707400"/>
          </a:xfrm>
          <a:prstGeom prst="rect">
            <a:avLst/>
          </a:prstGeom>
        </p:spPr>
        <p:txBody>
          <a:bodyPr spcFirstLastPara="1" wrap="square" lIns="91425" tIns="91425" rIns="91425" bIns="91425" anchor="t" anchorCtr="0">
            <a:noAutofit/>
          </a:bodyPr>
          <a:lstStyle/>
          <a:p>
            <a:pPr marL="0" lvl="0" indent="0" algn="ctr" rtl="0">
              <a:lnSpc>
                <a:spcPct val="130000"/>
              </a:lnSpc>
              <a:spcBef>
                <a:spcPts val="1800"/>
              </a:spcBef>
              <a:spcAft>
                <a:spcPts val="0"/>
              </a:spcAft>
              <a:buClr>
                <a:srgbClr val="000000"/>
              </a:buClr>
              <a:buSzPts val="1100"/>
              <a:buFont typeface="Arial"/>
              <a:buNone/>
            </a:pPr>
            <a:r>
              <a:rPr lang="en" sz="6000">
                <a:solidFill>
                  <a:srgbClr val="FF9900"/>
                </a:solidFill>
                <a:latin typeface="Open Sans"/>
                <a:ea typeface="Open Sans"/>
                <a:cs typeface="Open Sans"/>
                <a:sym typeface="Open Sans"/>
              </a:rPr>
              <a:t>What is IBS?</a:t>
            </a:r>
            <a:endParaRPr sz="6000">
              <a:solidFill>
                <a:srgbClr val="FF9900"/>
              </a:solidFill>
              <a:latin typeface="Open Sans"/>
              <a:ea typeface="Open Sans"/>
              <a:cs typeface="Open Sans"/>
              <a:sym typeface="Open Sans"/>
            </a:endParaRPr>
          </a:p>
          <a:p>
            <a:pPr marL="0" lvl="0" indent="0" algn="l" rtl="0">
              <a:spcBef>
                <a:spcPts val="400"/>
              </a:spcBef>
              <a:spcAft>
                <a:spcPts val="0"/>
              </a:spcAft>
              <a:buNone/>
            </a:pPr>
            <a:endParaRPr/>
          </a:p>
        </p:txBody>
      </p:sp>
      <p:sp>
        <p:nvSpPr>
          <p:cNvPr id="141" name="Google Shape;141;p25"/>
          <p:cNvSpPr txBox="1">
            <a:spLocks noGrp="1"/>
          </p:cNvSpPr>
          <p:nvPr>
            <p:ph type="body" idx="1"/>
          </p:nvPr>
        </p:nvSpPr>
        <p:spPr>
          <a:xfrm>
            <a:off x="69850" y="10567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2" name="Google Shape;142;p25"/>
          <p:cNvPicPr preferRelativeResize="0"/>
          <p:nvPr/>
        </p:nvPicPr>
        <p:blipFill>
          <a:blip r:embed="rId3">
            <a:alphaModFix/>
          </a:blip>
          <a:stretch>
            <a:fillRect/>
          </a:stretch>
        </p:blipFill>
        <p:spPr>
          <a:xfrm>
            <a:off x="6615925" y="2644300"/>
            <a:ext cx="2318450" cy="2318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5100" y="-808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IBS</a:t>
            </a:r>
            <a:endParaRPr/>
          </a:p>
        </p:txBody>
      </p:sp>
      <p:sp>
        <p:nvSpPr>
          <p:cNvPr id="148" name="Google Shape;148;p26"/>
          <p:cNvSpPr txBox="1">
            <a:spLocks noGrp="1"/>
          </p:cNvSpPr>
          <p:nvPr>
            <p:ph type="body" idx="1"/>
          </p:nvPr>
        </p:nvSpPr>
        <p:spPr>
          <a:xfrm>
            <a:off x="35100" y="1043100"/>
            <a:ext cx="9073800" cy="39387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0E0E0E"/>
                </a:solidFill>
                <a:highlight>
                  <a:srgbClr val="FAFAFB"/>
                </a:highlight>
                <a:latin typeface="Arial"/>
                <a:ea typeface="Arial"/>
                <a:cs typeface="Arial"/>
                <a:sym typeface="Arial"/>
              </a:rPr>
              <a:t>Irritable bowel syndrome (IBS) is a </a:t>
            </a:r>
            <a:r>
              <a:rPr lang="en" sz="2400">
                <a:solidFill>
                  <a:srgbClr val="FF9900"/>
                </a:solidFill>
                <a:highlight>
                  <a:srgbClr val="FAFAFB"/>
                </a:highlight>
                <a:latin typeface="Arial"/>
                <a:ea typeface="Arial"/>
                <a:cs typeface="Arial"/>
                <a:sym typeface="Arial"/>
              </a:rPr>
              <a:t>chronic</a:t>
            </a:r>
            <a:r>
              <a:rPr lang="en" sz="2400">
                <a:solidFill>
                  <a:srgbClr val="0E0E0E"/>
                </a:solidFill>
                <a:highlight>
                  <a:srgbClr val="FAFAFB"/>
                </a:highlight>
                <a:latin typeface="Arial"/>
                <a:ea typeface="Arial"/>
                <a:cs typeface="Arial"/>
                <a:sym typeface="Arial"/>
              </a:rPr>
              <a:t>, relapsing and often life‑long disorder. It is characterised by the presence of </a:t>
            </a:r>
            <a:r>
              <a:rPr lang="en" sz="2400">
                <a:solidFill>
                  <a:srgbClr val="FF9900"/>
                </a:solidFill>
                <a:highlight>
                  <a:srgbClr val="FAFAFB"/>
                </a:highlight>
                <a:latin typeface="Arial"/>
                <a:ea typeface="Arial"/>
                <a:cs typeface="Arial"/>
                <a:sym typeface="Arial"/>
              </a:rPr>
              <a:t>abdominal pain</a:t>
            </a:r>
            <a:r>
              <a:rPr lang="en" sz="2400">
                <a:solidFill>
                  <a:srgbClr val="0E0E0E"/>
                </a:solidFill>
                <a:highlight>
                  <a:srgbClr val="FAFAFB"/>
                </a:highlight>
                <a:latin typeface="Arial"/>
                <a:ea typeface="Arial"/>
                <a:cs typeface="Arial"/>
                <a:sym typeface="Arial"/>
              </a:rPr>
              <a:t> or discomfort, which may be associated with </a:t>
            </a:r>
            <a:r>
              <a:rPr lang="en" sz="2400">
                <a:solidFill>
                  <a:srgbClr val="FF9900"/>
                </a:solidFill>
                <a:highlight>
                  <a:srgbClr val="FAFAFB"/>
                </a:highlight>
                <a:latin typeface="Arial"/>
                <a:ea typeface="Arial"/>
                <a:cs typeface="Arial"/>
                <a:sym typeface="Arial"/>
              </a:rPr>
              <a:t>defaecation </a:t>
            </a:r>
            <a:r>
              <a:rPr lang="en" sz="2400">
                <a:solidFill>
                  <a:srgbClr val="0E0E0E"/>
                </a:solidFill>
                <a:highlight>
                  <a:srgbClr val="FAFAFB"/>
                </a:highlight>
                <a:latin typeface="Arial"/>
                <a:ea typeface="Arial"/>
                <a:cs typeface="Arial"/>
                <a:sym typeface="Arial"/>
              </a:rPr>
              <a:t>and/or accompanied by a </a:t>
            </a:r>
            <a:r>
              <a:rPr lang="en" sz="2400">
                <a:solidFill>
                  <a:srgbClr val="FF9900"/>
                </a:solidFill>
                <a:highlight>
                  <a:srgbClr val="FAFAFB"/>
                </a:highlight>
                <a:latin typeface="Arial"/>
                <a:ea typeface="Arial"/>
                <a:cs typeface="Arial"/>
                <a:sym typeface="Arial"/>
              </a:rPr>
              <a:t>change in bowel habit</a:t>
            </a:r>
            <a:r>
              <a:rPr lang="en" sz="2400">
                <a:solidFill>
                  <a:srgbClr val="0E0E0E"/>
                </a:solidFill>
                <a:highlight>
                  <a:srgbClr val="FAFAFB"/>
                </a:highlight>
                <a:latin typeface="Arial"/>
                <a:ea typeface="Arial"/>
                <a:cs typeface="Arial"/>
                <a:sym typeface="Arial"/>
              </a:rPr>
              <a:t>. </a:t>
            </a:r>
            <a:endParaRPr sz="2400">
              <a:solidFill>
                <a:srgbClr val="0E0E0E"/>
              </a:solidFill>
              <a:highlight>
                <a:srgbClr val="FAFAFB"/>
              </a:highlight>
              <a:latin typeface="Arial"/>
              <a:ea typeface="Arial"/>
              <a:cs typeface="Arial"/>
              <a:sym typeface="Arial"/>
            </a:endParaRPr>
          </a:p>
          <a:p>
            <a:pPr marL="0" lvl="0" indent="0" algn="l" rtl="0">
              <a:spcBef>
                <a:spcPts val="1600"/>
              </a:spcBef>
              <a:spcAft>
                <a:spcPts val="1600"/>
              </a:spcAft>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body" idx="1"/>
          </p:nvPr>
        </p:nvSpPr>
        <p:spPr>
          <a:xfrm>
            <a:off x="0" y="79387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Font typeface="Times New Roman"/>
              <a:buChar char="-"/>
            </a:pPr>
            <a:r>
              <a:rPr lang="en" sz="2400" b="1">
                <a:solidFill>
                  <a:srgbClr val="222222"/>
                </a:solidFill>
                <a:highlight>
                  <a:srgbClr val="FFFFFF"/>
                </a:highlight>
                <a:latin typeface="Times New Roman"/>
                <a:ea typeface="Times New Roman"/>
                <a:cs typeface="Times New Roman"/>
                <a:sym typeface="Times New Roman"/>
              </a:rPr>
              <a:t>IBS is </a:t>
            </a:r>
            <a:r>
              <a:rPr lang="en" sz="2400" b="1">
                <a:solidFill>
                  <a:srgbClr val="FF9900"/>
                </a:solidFill>
                <a:highlight>
                  <a:srgbClr val="FFFFFF"/>
                </a:highlight>
                <a:latin typeface="Times New Roman"/>
                <a:ea typeface="Times New Roman"/>
                <a:cs typeface="Times New Roman"/>
                <a:sym typeface="Times New Roman"/>
              </a:rPr>
              <a:t>a functional</a:t>
            </a:r>
            <a:r>
              <a:rPr lang="en" sz="2400" b="1">
                <a:solidFill>
                  <a:srgbClr val="222222"/>
                </a:solidFill>
                <a:highlight>
                  <a:srgbClr val="FFFFFF"/>
                </a:highlight>
                <a:latin typeface="Times New Roman"/>
                <a:ea typeface="Times New Roman"/>
                <a:cs typeface="Times New Roman"/>
                <a:sym typeface="Times New Roman"/>
              </a:rPr>
              <a:t> (not structure) GI disorder characterized by abdominal pain and altered bowel habits in the </a:t>
            </a:r>
            <a:r>
              <a:rPr lang="en" sz="2400" b="1">
                <a:solidFill>
                  <a:srgbClr val="FF9900"/>
                </a:solidFill>
                <a:highlight>
                  <a:srgbClr val="FFFFFF"/>
                </a:highlight>
                <a:latin typeface="Times New Roman"/>
                <a:ea typeface="Times New Roman"/>
                <a:cs typeface="Times New Roman"/>
                <a:sym typeface="Times New Roman"/>
              </a:rPr>
              <a:t>absence of a specific and unique organic pathology</a:t>
            </a:r>
            <a:r>
              <a:rPr lang="en" sz="2400" b="1">
                <a:solidFill>
                  <a:srgbClr val="222222"/>
                </a:solidFill>
                <a:highlight>
                  <a:srgbClr val="FFFFFF"/>
                </a:highlight>
                <a:latin typeface="Times New Roman"/>
                <a:ea typeface="Times New Roman"/>
                <a:cs typeface="Times New Roman"/>
                <a:sym typeface="Times New Roman"/>
              </a:rPr>
              <a:t>.</a:t>
            </a:r>
            <a:endParaRPr sz="2400" b="1">
              <a:solidFill>
                <a:srgbClr val="222222"/>
              </a:solidFill>
              <a:highlight>
                <a:srgbClr val="FFFFFF"/>
              </a:highlight>
              <a:latin typeface="Times New Roman"/>
              <a:ea typeface="Times New Roman"/>
              <a:cs typeface="Times New Roman"/>
              <a:sym typeface="Times New Roman"/>
            </a:endParaRPr>
          </a:p>
          <a:p>
            <a:pPr marL="0" lvl="0" indent="0" algn="l" rtl="0">
              <a:lnSpc>
                <a:spcPct val="200000"/>
              </a:lnSpc>
              <a:spcBef>
                <a:spcPts val="1600"/>
              </a:spcBef>
              <a:spcAft>
                <a:spcPts val="1600"/>
              </a:spcAft>
              <a:buNone/>
            </a:pPr>
            <a:endParaRPr sz="2400" b="1">
              <a:solidFill>
                <a:srgbClr val="2222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IBS</a:t>
            </a:r>
            <a:endParaRPr/>
          </a:p>
        </p:txBody>
      </p:sp>
      <p:sp>
        <p:nvSpPr>
          <p:cNvPr id="159" name="Google Shape;159;p28"/>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Font typeface="Arial"/>
              <a:buChar char="-"/>
            </a:pPr>
            <a:r>
              <a:rPr lang="en" sz="2400">
                <a:solidFill>
                  <a:srgbClr val="0E0E0E"/>
                </a:solidFill>
                <a:highlight>
                  <a:srgbClr val="FAFAFB"/>
                </a:highlight>
                <a:latin typeface="Arial"/>
                <a:ea typeface="Arial"/>
                <a:cs typeface="Arial"/>
                <a:sym typeface="Arial"/>
              </a:rPr>
              <a:t>Symptoms may include </a:t>
            </a:r>
            <a:r>
              <a:rPr lang="en" sz="2400">
                <a:solidFill>
                  <a:srgbClr val="FF9900"/>
                </a:solidFill>
                <a:highlight>
                  <a:srgbClr val="FAFAFB"/>
                </a:highlight>
                <a:latin typeface="Arial"/>
                <a:ea typeface="Arial"/>
                <a:cs typeface="Arial"/>
                <a:sym typeface="Arial"/>
              </a:rPr>
              <a:t>disordered defaecation</a:t>
            </a:r>
            <a:r>
              <a:rPr lang="en" sz="2400">
                <a:solidFill>
                  <a:srgbClr val="0E0E0E"/>
                </a:solidFill>
                <a:highlight>
                  <a:srgbClr val="FAFAFB"/>
                </a:highlight>
                <a:latin typeface="Arial"/>
                <a:ea typeface="Arial"/>
                <a:cs typeface="Arial"/>
                <a:sym typeface="Arial"/>
              </a:rPr>
              <a:t> (constipation or diarrhoea or both) and </a:t>
            </a:r>
            <a:r>
              <a:rPr lang="en" sz="2400">
                <a:solidFill>
                  <a:srgbClr val="FF9900"/>
                </a:solidFill>
                <a:highlight>
                  <a:srgbClr val="FAFAFB"/>
                </a:highlight>
                <a:latin typeface="Arial"/>
                <a:ea typeface="Arial"/>
                <a:cs typeface="Arial"/>
                <a:sym typeface="Arial"/>
              </a:rPr>
              <a:t>abdominal distension</a:t>
            </a:r>
            <a:r>
              <a:rPr lang="en" sz="2400">
                <a:solidFill>
                  <a:srgbClr val="0E0E0E"/>
                </a:solidFill>
                <a:highlight>
                  <a:srgbClr val="FAFAFB"/>
                </a:highlight>
                <a:latin typeface="Arial"/>
                <a:ea typeface="Arial"/>
                <a:cs typeface="Arial"/>
                <a:sym typeface="Arial"/>
              </a:rPr>
              <a:t>, usually referred to as bloating. Symptoms sometimes </a:t>
            </a:r>
            <a:r>
              <a:rPr lang="en" sz="2400">
                <a:solidFill>
                  <a:srgbClr val="FF9900"/>
                </a:solidFill>
                <a:highlight>
                  <a:srgbClr val="FAFAFB"/>
                </a:highlight>
                <a:latin typeface="Arial"/>
                <a:ea typeface="Arial"/>
                <a:cs typeface="Arial"/>
                <a:sym typeface="Arial"/>
              </a:rPr>
              <a:t>overlap</a:t>
            </a:r>
            <a:r>
              <a:rPr lang="en" sz="2400">
                <a:solidFill>
                  <a:srgbClr val="0E0E0E"/>
                </a:solidFill>
                <a:highlight>
                  <a:srgbClr val="FAFAFB"/>
                </a:highlight>
                <a:latin typeface="Arial"/>
                <a:ea typeface="Arial"/>
                <a:cs typeface="Arial"/>
                <a:sym typeface="Arial"/>
              </a:rPr>
              <a:t> with other gastrointestinal disorders</a:t>
            </a:r>
            <a:r>
              <a:rPr lang="en" sz="2400">
                <a:solidFill>
                  <a:srgbClr val="FF9900"/>
                </a:solidFill>
                <a:highlight>
                  <a:srgbClr val="FAFAFB"/>
                </a:highlight>
                <a:latin typeface="Arial"/>
                <a:ea typeface="Arial"/>
                <a:cs typeface="Arial"/>
                <a:sym typeface="Arial"/>
              </a:rPr>
              <a:t>.</a:t>
            </a:r>
            <a:r>
              <a:rPr lang="en" sz="2400">
                <a:solidFill>
                  <a:srgbClr val="0E0E0E"/>
                </a:solidFill>
                <a:highlight>
                  <a:srgbClr val="FAFAFB"/>
                </a:highlight>
                <a:latin typeface="Arial"/>
                <a:ea typeface="Arial"/>
                <a:cs typeface="Arial"/>
                <a:sym typeface="Arial"/>
              </a:rPr>
              <a:t> </a:t>
            </a:r>
            <a:endParaRPr sz="2400"/>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IBS</a:t>
            </a:r>
            <a:endParaRPr/>
          </a:p>
        </p:txBody>
      </p:sp>
      <p:sp>
        <p:nvSpPr>
          <p:cNvPr id="165" name="Google Shape;165;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222222"/>
              </a:buClr>
              <a:buSzPts val="2400"/>
              <a:buFont typeface="Times New Roman"/>
              <a:buChar char="-"/>
            </a:pPr>
            <a:r>
              <a:rPr lang="en" sz="2400">
                <a:solidFill>
                  <a:srgbClr val="0E0E0E"/>
                </a:solidFill>
                <a:highlight>
                  <a:srgbClr val="FAFAFB"/>
                </a:highlight>
                <a:latin typeface="Arial"/>
                <a:ea typeface="Arial"/>
                <a:cs typeface="Arial"/>
                <a:sym typeface="Arial"/>
              </a:rPr>
              <a:t> </a:t>
            </a:r>
            <a:r>
              <a:rPr lang="en" sz="2400" b="1">
                <a:solidFill>
                  <a:srgbClr val="0E0E0E"/>
                </a:solidFill>
                <a:highlight>
                  <a:srgbClr val="FAFAFB"/>
                </a:highlight>
                <a:latin typeface="Arial"/>
                <a:ea typeface="Arial"/>
                <a:cs typeface="Arial"/>
                <a:sym typeface="Arial"/>
              </a:rPr>
              <a:t>IBS most often affects people between the</a:t>
            </a:r>
            <a:r>
              <a:rPr lang="en" sz="2400" b="1">
                <a:solidFill>
                  <a:srgbClr val="FF9900"/>
                </a:solidFill>
                <a:highlight>
                  <a:srgbClr val="FAFAFB"/>
                </a:highlight>
                <a:latin typeface="Arial"/>
                <a:ea typeface="Arial"/>
                <a:cs typeface="Arial"/>
                <a:sym typeface="Arial"/>
              </a:rPr>
              <a:t> ages of 20 and 30 years</a:t>
            </a:r>
            <a:r>
              <a:rPr lang="en" sz="2400" b="1">
                <a:solidFill>
                  <a:srgbClr val="0E0E0E"/>
                </a:solidFill>
                <a:highlight>
                  <a:srgbClr val="FAFAFB"/>
                </a:highlight>
                <a:latin typeface="Arial"/>
                <a:ea typeface="Arial"/>
                <a:cs typeface="Arial"/>
                <a:sym typeface="Arial"/>
              </a:rPr>
              <a:t> and is twice as common in </a:t>
            </a:r>
            <a:r>
              <a:rPr lang="en" sz="2400" b="1">
                <a:solidFill>
                  <a:srgbClr val="FF9900"/>
                </a:solidFill>
                <a:highlight>
                  <a:srgbClr val="FAFAFB"/>
                </a:highlight>
                <a:latin typeface="Arial"/>
                <a:ea typeface="Arial"/>
                <a:cs typeface="Arial"/>
                <a:sym typeface="Arial"/>
              </a:rPr>
              <a:t>women </a:t>
            </a:r>
            <a:r>
              <a:rPr lang="en" sz="2400" b="1">
                <a:solidFill>
                  <a:srgbClr val="0E0E0E"/>
                </a:solidFill>
                <a:highlight>
                  <a:srgbClr val="FAFAFB"/>
                </a:highlight>
                <a:latin typeface="Arial"/>
                <a:ea typeface="Arial"/>
                <a:cs typeface="Arial"/>
                <a:sym typeface="Arial"/>
              </a:rPr>
              <a:t>as in men.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59425" y="263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IBS</a:t>
            </a:r>
            <a:endParaRPr/>
          </a:p>
        </p:txBody>
      </p:sp>
      <p:sp>
        <p:nvSpPr>
          <p:cNvPr id="171" name="Google Shape;171;p30"/>
          <p:cNvSpPr txBox="1">
            <a:spLocks noGrp="1"/>
          </p:cNvSpPr>
          <p:nvPr>
            <p:ph type="body" idx="1"/>
          </p:nvPr>
        </p:nvSpPr>
        <p:spPr>
          <a:xfrm>
            <a:off x="-168175" y="565600"/>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E0E0E"/>
              </a:buClr>
              <a:buSzPts val="2400"/>
              <a:buFont typeface="Arial"/>
              <a:buChar char="-"/>
            </a:pPr>
            <a:r>
              <a:rPr lang="en" sz="2400">
                <a:solidFill>
                  <a:srgbClr val="0E0E0E"/>
                </a:solidFill>
                <a:highlight>
                  <a:srgbClr val="FAFAFB"/>
                </a:highlight>
                <a:latin typeface="Arial"/>
                <a:ea typeface="Arial"/>
                <a:cs typeface="Arial"/>
                <a:sym typeface="Arial"/>
              </a:rPr>
              <a:t>Prevalence in the general population is estimated to be between</a:t>
            </a:r>
            <a:r>
              <a:rPr lang="en" sz="2400">
                <a:solidFill>
                  <a:srgbClr val="FF9900"/>
                </a:solidFill>
                <a:highlight>
                  <a:srgbClr val="FAFAFB"/>
                </a:highlight>
                <a:latin typeface="Arial"/>
                <a:ea typeface="Arial"/>
                <a:cs typeface="Arial"/>
                <a:sym typeface="Arial"/>
              </a:rPr>
              <a:t> 10% and 20%.</a:t>
            </a:r>
            <a:r>
              <a:rPr lang="en" sz="2400">
                <a:solidFill>
                  <a:srgbClr val="0E0E0E"/>
                </a:solidFill>
                <a:highlight>
                  <a:srgbClr val="FAFAFB"/>
                </a:highlight>
                <a:latin typeface="Arial"/>
                <a:ea typeface="Arial"/>
                <a:cs typeface="Arial"/>
                <a:sym typeface="Arial"/>
              </a:rPr>
              <a:t> </a:t>
            </a:r>
            <a:endParaRPr sz="2400">
              <a:solidFill>
                <a:srgbClr val="0E0E0E"/>
              </a:solidFill>
              <a:highlight>
                <a:srgbClr val="FAFAFB"/>
              </a:highlight>
              <a:latin typeface="Arial"/>
              <a:ea typeface="Arial"/>
              <a:cs typeface="Arial"/>
              <a:sym typeface="Arial"/>
            </a:endParaRPr>
          </a:p>
          <a:p>
            <a:pPr marL="457200" lvl="0" indent="-381000" algn="l" rtl="0">
              <a:lnSpc>
                <a:spcPct val="200000"/>
              </a:lnSpc>
              <a:spcBef>
                <a:spcPts val="0"/>
              </a:spcBef>
              <a:spcAft>
                <a:spcPts val="0"/>
              </a:spcAft>
              <a:buSzPts val="2400"/>
              <a:buFont typeface="Arial"/>
              <a:buChar char="-"/>
            </a:pPr>
            <a:r>
              <a:rPr lang="en" sz="2400">
                <a:solidFill>
                  <a:srgbClr val="0E0E0E"/>
                </a:solidFill>
                <a:highlight>
                  <a:srgbClr val="FAFAFB"/>
                </a:highlight>
                <a:latin typeface="Arial"/>
                <a:ea typeface="Arial"/>
                <a:cs typeface="Arial"/>
                <a:sym typeface="Arial"/>
              </a:rPr>
              <a:t>Recent trends indicate that there is also a significant prevalence of IBS in </a:t>
            </a:r>
            <a:r>
              <a:rPr lang="en" sz="2400">
                <a:solidFill>
                  <a:srgbClr val="FF9900"/>
                </a:solidFill>
                <a:highlight>
                  <a:srgbClr val="FAFAFB"/>
                </a:highlight>
                <a:latin typeface="Arial"/>
                <a:ea typeface="Arial"/>
                <a:cs typeface="Arial"/>
                <a:sym typeface="Arial"/>
              </a:rPr>
              <a:t>older people.</a:t>
            </a:r>
            <a:r>
              <a:rPr lang="en" sz="2400">
                <a:solidFill>
                  <a:srgbClr val="0E0E0E"/>
                </a:solidFill>
                <a:highlight>
                  <a:srgbClr val="FAFAFB"/>
                </a:highlight>
                <a:latin typeface="Arial"/>
                <a:ea typeface="Arial"/>
                <a:cs typeface="Arial"/>
                <a:sym typeface="Arial"/>
              </a:rPr>
              <a:t> IBS diagnosis should be a consideration when an older person presents with unexplained abdominal symptoms.</a:t>
            </a:r>
            <a:endParaRPr sz="2400"/>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0" y="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IBS Risk factors :</a:t>
            </a:r>
            <a:endParaRPr/>
          </a:p>
        </p:txBody>
      </p:sp>
      <p:sp>
        <p:nvSpPr>
          <p:cNvPr id="177" name="Google Shape;177;p31"/>
          <p:cNvSpPr txBox="1">
            <a:spLocks noGrp="1"/>
          </p:cNvSpPr>
          <p:nvPr>
            <p:ph type="body" idx="1"/>
          </p:nvPr>
        </p:nvSpPr>
        <p:spPr>
          <a:xfrm>
            <a:off x="-258000" y="377750"/>
            <a:ext cx="8190900" cy="2982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2400">
              <a:solidFill>
                <a:srgbClr val="111111"/>
              </a:solidFill>
              <a:latin typeface="Arial"/>
              <a:ea typeface="Arial"/>
              <a:cs typeface="Arial"/>
              <a:sym typeface="Arial"/>
            </a:endParaRPr>
          </a:p>
          <a:p>
            <a:pPr marL="800100" lvl="0" indent="-381000" algn="l" rtl="0">
              <a:lnSpc>
                <a:spcPct val="200000"/>
              </a:lnSpc>
              <a:spcBef>
                <a:spcPts val="1800"/>
              </a:spcBef>
              <a:spcAft>
                <a:spcPts val="0"/>
              </a:spcAft>
              <a:buClr>
                <a:srgbClr val="111111"/>
              </a:buClr>
              <a:buSzPts val="2400"/>
              <a:buFont typeface="Arial"/>
              <a:buChar char="●"/>
            </a:pPr>
            <a:r>
              <a:rPr lang="en" sz="2400" b="1">
                <a:solidFill>
                  <a:srgbClr val="111111"/>
                </a:solidFill>
                <a:latin typeface="Arial"/>
                <a:ea typeface="Arial"/>
                <a:cs typeface="Arial"/>
                <a:sym typeface="Arial"/>
              </a:rPr>
              <a:t>young.</a:t>
            </a:r>
            <a:r>
              <a:rPr lang="en" sz="2400">
                <a:solidFill>
                  <a:srgbClr val="111111"/>
                </a:solidFill>
                <a:latin typeface="Arial"/>
                <a:ea typeface="Arial"/>
                <a:cs typeface="Arial"/>
                <a:sym typeface="Arial"/>
              </a:rPr>
              <a:t> </a:t>
            </a:r>
            <a:endParaRPr sz="2400">
              <a:solidFill>
                <a:srgbClr val="111111"/>
              </a:solidFill>
              <a:latin typeface="Arial"/>
              <a:ea typeface="Arial"/>
              <a:cs typeface="Arial"/>
              <a:sym typeface="Arial"/>
            </a:endParaRPr>
          </a:p>
          <a:p>
            <a:pPr marL="800100" lvl="0" indent="-381000" algn="l" rtl="0">
              <a:lnSpc>
                <a:spcPct val="200000"/>
              </a:lnSpc>
              <a:spcBef>
                <a:spcPts val="0"/>
              </a:spcBef>
              <a:spcAft>
                <a:spcPts val="0"/>
              </a:spcAft>
              <a:buClr>
                <a:srgbClr val="111111"/>
              </a:buClr>
              <a:buSzPts val="2400"/>
              <a:buFont typeface="Arial"/>
              <a:buChar char="●"/>
            </a:pPr>
            <a:r>
              <a:rPr lang="en" sz="2400" b="1">
                <a:solidFill>
                  <a:srgbClr val="111111"/>
                </a:solidFill>
                <a:latin typeface="Arial"/>
                <a:ea typeface="Arial"/>
                <a:cs typeface="Arial"/>
                <a:sym typeface="Arial"/>
              </a:rPr>
              <a:t>female.</a:t>
            </a:r>
            <a:endParaRPr sz="2400">
              <a:solidFill>
                <a:srgbClr val="111111"/>
              </a:solidFill>
              <a:latin typeface="Arial"/>
              <a:ea typeface="Arial"/>
              <a:cs typeface="Arial"/>
              <a:sym typeface="Arial"/>
            </a:endParaRPr>
          </a:p>
          <a:p>
            <a:pPr marL="800100" lvl="0" indent="-381000" algn="l" rtl="0">
              <a:lnSpc>
                <a:spcPct val="200000"/>
              </a:lnSpc>
              <a:spcBef>
                <a:spcPts val="0"/>
              </a:spcBef>
              <a:spcAft>
                <a:spcPts val="0"/>
              </a:spcAft>
              <a:buClr>
                <a:srgbClr val="111111"/>
              </a:buClr>
              <a:buSzPts val="2400"/>
              <a:buFont typeface="Arial"/>
              <a:buChar char="●"/>
            </a:pPr>
            <a:r>
              <a:rPr lang="en" sz="2400" b="1">
                <a:solidFill>
                  <a:srgbClr val="111111"/>
                </a:solidFill>
                <a:latin typeface="Arial"/>
                <a:ea typeface="Arial"/>
                <a:cs typeface="Arial"/>
                <a:sym typeface="Arial"/>
              </a:rPr>
              <a:t>Have a family history of IBS.</a:t>
            </a:r>
            <a:r>
              <a:rPr lang="en" sz="2400">
                <a:solidFill>
                  <a:srgbClr val="111111"/>
                </a:solidFill>
                <a:latin typeface="Arial"/>
                <a:ea typeface="Arial"/>
                <a:cs typeface="Arial"/>
                <a:sym typeface="Arial"/>
              </a:rPr>
              <a:t> </a:t>
            </a:r>
            <a:endParaRPr sz="2400">
              <a:solidFill>
                <a:srgbClr val="111111"/>
              </a:solidFill>
              <a:latin typeface="Arial"/>
              <a:ea typeface="Arial"/>
              <a:cs typeface="Arial"/>
              <a:sym typeface="Arial"/>
            </a:endParaRPr>
          </a:p>
          <a:p>
            <a:pPr marL="800100" lvl="0" indent="-381000" algn="l" rtl="0">
              <a:lnSpc>
                <a:spcPct val="200000"/>
              </a:lnSpc>
              <a:spcBef>
                <a:spcPts val="0"/>
              </a:spcBef>
              <a:spcAft>
                <a:spcPts val="0"/>
              </a:spcAft>
              <a:buClr>
                <a:srgbClr val="111111"/>
              </a:buClr>
              <a:buSzPts val="2400"/>
              <a:buFont typeface="Arial"/>
              <a:buChar char="●"/>
            </a:pPr>
            <a:r>
              <a:rPr lang="en" sz="2400" b="1">
                <a:solidFill>
                  <a:srgbClr val="111111"/>
                </a:solidFill>
                <a:latin typeface="Arial"/>
                <a:ea typeface="Arial"/>
                <a:cs typeface="Arial"/>
                <a:sym typeface="Arial"/>
              </a:rPr>
              <a:t>Have a mental health problem.</a:t>
            </a:r>
            <a:r>
              <a:rPr lang="en" sz="2400">
                <a:solidFill>
                  <a:srgbClr val="111111"/>
                </a:solidFill>
                <a:latin typeface="Arial"/>
                <a:ea typeface="Arial"/>
                <a:cs typeface="Arial"/>
                <a:sym typeface="Arial"/>
              </a:rPr>
              <a:t> </a:t>
            </a:r>
            <a:endParaRPr sz="2400">
              <a:solidFill>
                <a:srgbClr val="111111"/>
              </a:solidFill>
              <a:latin typeface="Arial"/>
              <a:ea typeface="Arial"/>
              <a:cs typeface="Arial"/>
              <a:sym typeface="Arial"/>
            </a:endParaRPr>
          </a:p>
          <a:p>
            <a:pPr marL="0" lvl="0" indent="0" algn="l" rtl="0">
              <a:spcBef>
                <a:spcPts val="900"/>
              </a:spcBef>
              <a:spcAft>
                <a:spcPts val="0"/>
              </a:spcAft>
              <a:buClr>
                <a:srgbClr val="000000"/>
              </a:buClr>
              <a:buSzPts val="1100"/>
              <a:buFont typeface="Arial"/>
              <a:buNone/>
            </a:pPr>
            <a:endParaRPr sz="1700">
              <a:solidFill>
                <a:srgbClr val="111111"/>
              </a:solidFill>
              <a:latin typeface="Arial"/>
              <a:ea typeface="Arial"/>
              <a:cs typeface="Arial"/>
              <a:sym typeface="Arial"/>
            </a:endParaRPr>
          </a:p>
          <a:p>
            <a:pPr marL="0" lvl="0" indent="0" algn="l" rtl="0">
              <a:spcBef>
                <a:spcPts val="18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 </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Define constipation and diarrhea</a:t>
            </a:r>
            <a:endParaRPr sz="1600"/>
          </a:p>
          <a:p>
            <a:pPr marL="457200" lvl="0" indent="-330200" algn="l" rtl="0">
              <a:spcBef>
                <a:spcPts val="0"/>
              </a:spcBef>
              <a:spcAft>
                <a:spcPts val="0"/>
              </a:spcAft>
              <a:buSzPts val="1600"/>
              <a:buChar char="●"/>
            </a:pPr>
            <a:r>
              <a:rPr lang="en" sz="1600"/>
              <a:t>Discuss the definition, etiology and classification of irritable bowel syndrome (IBS)</a:t>
            </a:r>
            <a:endParaRPr sz="1600"/>
          </a:p>
          <a:p>
            <a:pPr marL="457200" lvl="0" indent="-330200" algn="l" rtl="0">
              <a:spcBef>
                <a:spcPts val="0"/>
              </a:spcBef>
              <a:spcAft>
                <a:spcPts val="0"/>
              </a:spcAft>
              <a:buSzPts val="1600"/>
              <a:buChar char="●"/>
            </a:pPr>
            <a:r>
              <a:rPr lang="en" sz="1600"/>
              <a:t>Explain how to diagnose IBS</a:t>
            </a:r>
            <a:endParaRPr sz="1600"/>
          </a:p>
          <a:p>
            <a:pPr marL="457200" lvl="0" indent="-330200" algn="l" rtl="0">
              <a:spcBef>
                <a:spcPts val="0"/>
              </a:spcBef>
              <a:spcAft>
                <a:spcPts val="0"/>
              </a:spcAft>
              <a:buSzPts val="1600"/>
              <a:buChar char="●"/>
            </a:pPr>
            <a:r>
              <a:rPr lang="en" sz="1600"/>
              <a:t>List the alarm symptoms and differential diagnosis</a:t>
            </a:r>
            <a:endParaRPr sz="1600"/>
          </a:p>
          <a:p>
            <a:pPr marL="457200" lvl="0" indent="-330200" algn="l" rtl="0">
              <a:spcBef>
                <a:spcPts val="0"/>
              </a:spcBef>
              <a:spcAft>
                <a:spcPts val="0"/>
              </a:spcAft>
              <a:buSzPts val="1600"/>
              <a:buChar char="●"/>
            </a:pPr>
            <a:r>
              <a:rPr lang="en" sz="1600"/>
              <a:t>Provide a comprehensive management plan and follow up for patients with IBS</a:t>
            </a:r>
            <a:endParaRPr sz="1600"/>
          </a:p>
          <a:p>
            <a:pPr marL="457200" lvl="0" indent="-330200" algn="l" rtl="0">
              <a:spcBef>
                <a:spcPts val="0"/>
              </a:spcBef>
              <a:spcAft>
                <a:spcPts val="0"/>
              </a:spcAft>
              <a:buSzPts val="1600"/>
              <a:buChar char="●"/>
            </a:pPr>
            <a:r>
              <a:rPr lang="en" sz="1600"/>
              <a:t>Recognize when to refer to specialist</a:t>
            </a:r>
            <a:endParaRPr sz="1600"/>
          </a:p>
          <a:p>
            <a:pPr marL="457200" lvl="0" indent="-330200" algn="l" rtl="0">
              <a:spcBef>
                <a:spcPts val="0"/>
              </a:spcBef>
              <a:spcAft>
                <a:spcPts val="0"/>
              </a:spcAft>
              <a:buSzPts val="1600"/>
              <a:buChar char="●"/>
            </a:pPr>
            <a:r>
              <a:rPr lang="en" sz="1600"/>
              <a:t>Demonstrate history taking and physical examination for patients presented with history suggestive of IBS. i.e Role play.</a:t>
            </a:r>
            <a:endParaRPr sz="1600"/>
          </a:p>
          <a:p>
            <a:pPr marL="457200" lvl="0" indent="-330200" algn="l" rtl="0">
              <a:spcBef>
                <a:spcPts val="0"/>
              </a:spcBef>
              <a:spcAft>
                <a:spcPts val="0"/>
              </a:spcAft>
              <a:buSzPts val="1600"/>
              <a:buChar char="●"/>
            </a:pPr>
            <a:r>
              <a:rPr lang="en" sz="1600"/>
              <a:t>Practical: Examination of the Abdomen, how to perform the examination?</a:t>
            </a:r>
            <a:endParaRPr sz="1600" b="1">
              <a:solidFill>
                <a:srgbClr val="00206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11700" y="9949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Causes Of IBS</a:t>
            </a:r>
            <a:endParaRPr sz="6000"/>
          </a:p>
        </p:txBody>
      </p:sp>
      <p:sp>
        <p:nvSpPr>
          <p:cNvPr id="183" name="Google Shape;183;p32"/>
          <p:cNvSpPr txBox="1">
            <a:spLocks noGrp="1"/>
          </p:cNvSpPr>
          <p:nvPr>
            <p:ph type="body" idx="1"/>
          </p:nvPr>
        </p:nvSpPr>
        <p:spPr>
          <a:xfrm>
            <a:off x="117575" y="2400725"/>
            <a:ext cx="8095200" cy="2104200"/>
          </a:xfrm>
          <a:prstGeom prst="rect">
            <a:avLst/>
          </a:prstGeom>
          <a:solidFill>
            <a:srgbClr val="FCE5CD"/>
          </a:solidFill>
        </p:spPr>
        <p:txBody>
          <a:bodyPr spcFirstLastPara="1" wrap="square" lIns="91425" tIns="91425" rIns="91425" bIns="91425" anchor="t" anchorCtr="0">
            <a:noAutofit/>
          </a:bodyPr>
          <a:lstStyle/>
          <a:p>
            <a:pPr marL="0" lvl="0" indent="0" algn="l" rtl="0">
              <a:lnSpc>
                <a:spcPct val="200000"/>
              </a:lnSpc>
              <a:spcBef>
                <a:spcPts val="0"/>
              </a:spcBef>
              <a:spcAft>
                <a:spcPts val="1600"/>
              </a:spcAft>
              <a:buClr>
                <a:srgbClr val="000000"/>
              </a:buClr>
              <a:buSzPts val="1100"/>
              <a:buFont typeface="Arial"/>
              <a:buNone/>
            </a:pPr>
            <a:r>
              <a:rPr lang="en" sz="2400" b="1">
                <a:solidFill>
                  <a:srgbClr val="0E0E0E"/>
                </a:solidFill>
                <a:latin typeface="Arial"/>
                <a:ea typeface="Arial"/>
                <a:cs typeface="Arial"/>
                <a:sym typeface="Arial"/>
              </a:rPr>
              <a:t>The causes of irritable bowel syndrome </a:t>
            </a:r>
            <a:r>
              <a:rPr lang="en" sz="2400" b="1">
                <a:solidFill>
                  <a:srgbClr val="FF9900"/>
                </a:solidFill>
                <a:latin typeface="Arial"/>
                <a:ea typeface="Arial"/>
                <a:cs typeface="Arial"/>
                <a:sym typeface="Arial"/>
              </a:rPr>
              <a:t>have not been adequately defined</a:t>
            </a:r>
            <a:r>
              <a:rPr lang="en" sz="2400" b="1">
                <a:solidFill>
                  <a:srgbClr val="0E0E0E"/>
                </a:solidFill>
                <a:latin typeface="Arial"/>
                <a:ea typeface="Arial"/>
                <a:cs typeface="Arial"/>
                <a:sym typeface="Arial"/>
              </a:rPr>
              <a:t>, although there are some possible causes.</a:t>
            </a:r>
            <a:r>
              <a:rPr lang="en" b="1">
                <a:solidFill>
                  <a:srgbClr val="0E0E0E"/>
                </a:solidFill>
                <a:latin typeface="Arial"/>
                <a:ea typeface="Arial"/>
                <a:cs typeface="Arial"/>
                <a:sym typeface="Arial"/>
              </a:rPr>
              <a:t> </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1843250" y="0"/>
            <a:ext cx="6373800" cy="53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000">
                <a:solidFill>
                  <a:srgbClr val="FF9900"/>
                </a:solidFill>
                <a:latin typeface="Arial"/>
                <a:ea typeface="Arial"/>
                <a:cs typeface="Arial"/>
                <a:sym typeface="Arial"/>
              </a:rPr>
              <a:t>Etiology of IBS</a:t>
            </a:r>
            <a:endParaRPr/>
          </a:p>
        </p:txBody>
      </p:sp>
      <p:sp>
        <p:nvSpPr>
          <p:cNvPr id="189" name="Google Shape;189;p33"/>
          <p:cNvSpPr txBox="1">
            <a:spLocks noGrp="1"/>
          </p:cNvSpPr>
          <p:nvPr>
            <p:ph type="body" idx="1"/>
          </p:nvPr>
        </p:nvSpPr>
        <p:spPr>
          <a:xfrm>
            <a:off x="0" y="-140000"/>
            <a:ext cx="8832300" cy="45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E0E0E"/>
              </a:solidFill>
              <a:highlight>
                <a:srgbClr val="FAFAFB"/>
              </a:highlight>
              <a:latin typeface="Arial"/>
              <a:ea typeface="Arial"/>
              <a:cs typeface="Arial"/>
              <a:sym typeface="Arial"/>
            </a:endParaRPr>
          </a:p>
          <a:p>
            <a:pPr marL="457200" lvl="0" indent="-381000" algn="l" rtl="0">
              <a:lnSpc>
                <a:spcPct val="200000"/>
              </a:lnSpc>
              <a:spcBef>
                <a:spcPts val="1600"/>
              </a:spcBef>
              <a:spcAft>
                <a:spcPts val="0"/>
              </a:spcAft>
              <a:buClr>
                <a:srgbClr val="000000"/>
              </a:buClr>
              <a:buSzPts val="2400"/>
              <a:buFont typeface="Arial"/>
              <a:buChar char="-"/>
            </a:pPr>
            <a:r>
              <a:rPr lang="en" sz="2400">
                <a:solidFill>
                  <a:srgbClr val="000000"/>
                </a:solidFill>
                <a:highlight>
                  <a:srgbClr val="FAFAFB"/>
                </a:highlight>
                <a:uFill>
                  <a:noFill/>
                </a:uFill>
                <a:latin typeface="Arial"/>
                <a:ea typeface="Arial"/>
                <a:cs typeface="Arial"/>
                <a:sym typeface="Arial"/>
                <a:hlinkClick r:id="rId3"/>
              </a:rPr>
              <a:t>gut–brain axis</a:t>
            </a:r>
            <a:r>
              <a:rPr lang="en" sz="2400">
                <a:solidFill>
                  <a:srgbClr val="000000"/>
                </a:solidFill>
                <a:highlight>
                  <a:srgbClr val="FAFAFB"/>
                </a:highlight>
                <a:latin typeface="Arial"/>
                <a:ea typeface="Arial"/>
                <a:cs typeface="Arial"/>
                <a:sym typeface="Arial"/>
              </a:rPr>
              <a:t> problems :</a:t>
            </a:r>
            <a:endParaRPr sz="2400">
              <a:solidFill>
                <a:srgbClr val="000000"/>
              </a:solidFill>
              <a:highlight>
                <a:srgbClr val="FAFAFB"/>
              </a:highlight>
              <a:latin typeface="Arial"/>
              <a:ea typeface="Arial"/>
              <a:cs typeface="Arial"/>
              <a:sym typeface="Arial"/>
            </a:endParaRPr>
          </a:p>
          <a:p>
            <a:pPr marL="457200" lvl="0" indent="-381000" algn="l" rtl="0">
              <a:lnSpc>
                <a:spcPct val="200000"/>
              </a:lnSpc>
              <a:spcBef>
                <a:spcPts val="0"/>
              </a:spcBef>
              <a:spcAft>
                <a:spcPts val="0"/>
              </a:spcAft>
              <a:buClr>
                <a:srgbClr val="FF9900"/>
              </a:buClr>
              <a:buSzPts val="2400"/>
              <a:buFont typeface="Arial"/>
              <a:buChar char="-"/>
            </a:pPr>
            <a:r>
              <a:rPr lang="en" sz="2400">
                <a:solidFill>
                  <a:srgbClr val="FF9900"/>
                </a:solidFill>
                <a:highlight>
                  <a:srgbClr val="FAFAFB"/>
                </a:highlight>
                <a:latin typeface="Arial"/>
                <a:ea typeface="Arial"/>
                <a:cs typeface="Arial"/>
                <a:sym typeface="Arial"/>
              </a:rPr>
              <a:t>1- gut hypersensitivity.</a:t>
            </a:r>
            <a:endParaRPr sz="2400">
              <a:solidFill>
                <a:srgbClr val="FF9900"/>
              </a:solidFill>
              <a:highlight>
                <a:srgbClr val="FAFAFB"/>
              </a:highlight>
              <a:latin typeface="Arial"/>
              <a:ea typeface="Arial"/>
              <a:cs typeface="Arial"/>
              <a:sym typeface="Arial"/>
            </a:endParaRPr>
          </a:p>
          <a:p>
            <a:pPr marL="457200" lvl="0" indent="-381000" algn="l" rtl="0">
              <a:lnSpc>
                <a:spcPct val="200000"/>
              </a:lnSpc>
              <a:spcBef>
                <a:spcPts val="0"/>
              </a:spcBef>
              <a:spcAft>
                <a:spcPts val="0"/>
              </a:spcAft>
              <a:buClr>
                <a:srgbClr val="FF9900"/>
              </a:buClr>
              <a:buSzPts val="2400"/>
              <a:buFont typeface="Arial"/>
              <a:buChar char="-"/>
            </a:pPr>
            <a:r>
              <a:rPr lang="en" sz="2400">
                <a:solidFill>
                  <a:srgbClr val="FF9900"/>
                </a:solidFill>
                <a:highlight>
                  <a:srgbClr val="FAFAFB"/>
                </a:highlight>
                <a:latin typeface="Arial"/>
                <a:ea typeface="Arial"/>
                <a:cs typeface="Arial"/>
                <a:sym typeface="Arial"/>
              </a:rPr>
              <a:t> 2- disturbed colonic motility.</a:t>
            </a:r>
            <a:endParaRPr sz="2400">
              <a:solidFill>
                <a:srgbClr val="FF9900"/>
              </a:solidFill>
              <a:highlight>
                <a:srgbClr val="FAFAFB"/>
              </a:highlight>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rgbClr val="000000"/>
                </a:solidFill>
                <a:highlight>
                  <a:srgbClr val="FAFAFB"/>
                </a:highlight>
                <a:latin typeface="Arial"/>
                <a:ea typeface="Arial"/>
                <a:cs typeface="Arial"/>
                <a:sym typeface="Arial"/>
              </a:rPr>
              <a:t>bowel dysfunction after an infection.</a:t>
            </a:r>
            <a:endParaRPr sz="2400">
              <a:solidFill>
                <a:srgbClr val="000000"/>
              </a:solidFill>
              <a:highlight>
                <a:srgbClr val="FAFAFB"/>
              </a:highlight>
              <a:latin typeface="Arial"/>
              <a:ea typeface="Arial"/>
              <a:cs typeface="Arial"/>
              <a:sym typeface="Arial"/>
            </a:endParaRPr>
          </a:p>
          <a:p>
            <a:pPr marL="457200" lvl="0" indent="0" algn="l" rtl="0">
              <a:lnSpc>
                <a:spcPct val="100000"/>
              </a:lnSpc>
              <a:spcBef>
                <a:spcPts val="1600"/>
              </a:spcBef>
              <a:spcAft>
                <a:spcPts val="0"/>
              </a:spcAft>
              <a:buNone/>
            </a:pPr>
            <a:r>
              <a:rPr lang="en" sz="1400">
                <a:solidFill>
                  <a:srgbClr val="222222"/>
                </a:solidFill>
                <a:latin typeface="Arial"/>
                <a:ea typeface="Arial"/>
                <a:cs typeface="Arial"/>
                <a:sym typeface="Arial"/>
              </a:rPr>
              <a:t> - Approximately 10 percent of IBS cases are triggered by </a:t>
            </a:r>
            <a:r>
              <a:rPr lang="en" sz="1400">
                <a:solidFill>
                  <a:srgbClr val="FF9900"/>
                </a:solidFill>
                <a:latin typeface="Arial"/>
                <a:ea typeface="Arial"/>
                <a:cs typeface="Arial"/>
                <a:sym typeface="Arial"/>
              </a:rPr>
              <a:t>an acute gastroenteritis infection</a:t>
            </a:r>
            <a:r>
              <a:rPr lang="en" sz="1400">
                <a:solidFill>
                  <a:srgbClr val="222222"/>
                </a:solidFill>
                <a:latin typeface="Arial"/>
                <a:ea typeface="Arial"/>
                <a:cs typeface="Arial"/>
                <a:sym typeface="Arial"/>
              </a:rPr>
              <a:t>.</a:t>
            </a:r>
            <a:endParaRPr sz="1400">
              <a:solidFill>
                <a:srgbClr val="000000"/>
              </a:solidFill>
              <a:latin typeface="Arial"/>
              <a:ea typeface="Arial"/>
              <a:cs typeface="Arial"/>
              <a:sym typeface="Arial"/>
            </a:endParaRPr>
          </a:p>
          <a:p>
            <a:pPr marL="457200" lvl="0" indent="-381000" algn="l" rtl="0">
              <a:lnSpc>
                <a:spcPct val="115000"/>
              </a:lnSpc>
              <a:spcBef>
                <a:spcPts val="1600"/>
              </a:spcBef>
              <a:spcAft>
                <a:spcPts val="0"/>
              </a:spcAft>
              <a:buClr>
                <a:srgbClr val="000000"/>
              </a:buClr>
              <a:buSzPts val="2400"/>
              <a:buFont typeface="Arial"/>
              <a:buChar char="-"/>
            </a:pPr>
            <a:r>
              <a:rPr lang="en" sz="2400">
                <a:solidFill>
                  <a:srgbClr val="000000"/>
                </a:solidFill>
                <a:highlight>
                  <a:srgbClr val="FAFAFB"/>
                </a:highlight>
                <a:latin typeface="Arial"/>
                <a:ea typeface="Arial"/>
                <a:cs typeface="Arial"/>
                <a:sym typeface="Arial"/>
              </a:rPr>
              <a:t>microbial imbalance in the gut (dysbiosis).</a:t>
            </a:r>
            <a:endParaRPr sz="2400">
              <a:solidFill>
                <a:srgbClr val="000000"/>
              </a:solidFill>
              <a:highlight>
                <a:srgbClr val="FAFAFB"/>
              </a:highlight>
              <a:latin typeface="Arial"/>
              <a:ea typeface="Arial"/>
              <a:cs typeface="Arial"/>
              <a:sym typeface="Arial"/>
            </a:endParaRPr>
          </a:p>
          <a:p>
            <a:pPr marL="457200" lvl="0" indent="0" algn="l" rtl="0">
              <a:lnSpc>
                <a:spcPct val="115000"/>
              </a:lnSpc>
              <a:spcBef>
                <a:spcPts val="1600"/>
              </a:spcBef>
              <a:spcAft>
                <a:spcPts val="1600"/>
              </a:spcAft>
              <a:buNone/>
            </a:pPr>
            <a:r>
              <a:rPr lang="en" sz="2400">
                <a:solidFill>
                  <a:srgbClr val="000000"/>
                </a:solidFill>
                <a:highlight>
                  <a:srgbClr val="FAFAFB"/>
                </a:highlight>
                <a:latin typeface="Arial"/>
                <a:ea typeface="Arial"/>
                <a:cs typeface="Arial"/>
                <a:sym typeface="Arial"/>
              </a:rPr>
              <a:t>* </a:t>
            </a:r>
            <a:r>
              <a:rPr lang="en" sz="2400">
                <a:solidFill>
                  <a:srgbClr val="FF9900"/>
                </a:solidFill>
                <a:highlight>
                  <a:srgbClr val="F9CB9C"/>
                </a:highlight>
                <a:latin typeface="Arial"/>
                <a:ea typeface="Arial"/>
                <a:cs typeface="Arial"/>
                <a:sym typeface="Arial"/>
              </a:rPr>
              <a:t>Stress commonly aggravates the disorder.</a:t>
            </a:r>
            <a:endParaRPr sz="2400">
              <a:solidFill>
                <a:srgbClr val="FF9900"/>
              </a:solidFill>
              <a:highlight>
                <a:srgbClr val="F9CB9C"/>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198825" y="0"/>
            <a:ext cx="8520600" cy="70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3000">
                <a:solidFill>
                  <a:srgbClr val="FF9900"/>
                </a:solidFill>
                <a:latin typeface="Arial"/>
                <a:ea typeface="Arial"/>
                <a:cs typeface="Arial"/>
                <a:sym typeface="Arial"/>
              </a:rPr>
              <a:t>Classification of IBS:</a:t>
            </a:r>
            <a:endParaRPr sz="3000">
              <a:solidFill>
                <a:srgbClr val="FF9900"/>
              </a:solidFill>
              <a:latin typeface="Arial"/>
              <a:ea typeface="Arial"/>
              <a:cs typeface="Arial"/>
              <a:sym typeface="Arial"/>
            </a:endParaRPr>
          </a:p>
          <a:p>
            <a:pPr marL="0" lvl="0" indent="0" algn="ctr" rtl="0">
              <a:spcBef>
                <a:spcPts val="0"/>
              </a:spcBef>
              <a:spcAft>
                <a:spcPts val="0"/>
              </a:spcAft>
              <a:buNone/>
            </a:pPr>
            <a:endParaRPr/>
          </a:p>
        </p:txBody>
      </p:sp>
      <p:sp>
        <p:nvSpPr>
          <p:cNvPr id="195" name="Google Shape;195;p34"/>
          <p:cNvSpPr txBox="1">
            <a:spLocks noGrp="1"/>
          </p:cNvSpPr>
          <p:nvPr>
            <p:ph type="body" idx="1"/>
          </p:nvPr>
        </p:nvSpPr>
        <p:spPr>
          <a:xfrm>
            <a:off x="0" y="614000"/>
            <a:ext cx="8719500" cy="8256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b="1">
                <a:solidFill>
                  <a:srgbClr val="000000"/>
                </a:solidFill>
                <a:highlight>
                  <a:srgbClr val="FFFFFF"/>
                </a:highlight>
                <a:latin typeface="Times New Roman"/>
                <a:ea typeface="Times New Roman"/>
                <a:cs typeface="Times New Roman"/>
                <a:sym typeface="Times New Roman"/>
              </a:rPr>
              <a:t>Classifying patients with IBS into specific subtypes based on</a:t>
            </a:r>
            <a:r>
              <a:rPr lang="en" sz="2400" b="1">
                <a:solidFill>
                  <a:srgbClr val="FF9900"/>
                </a:solidFill>
                <a:highlight>
                  <a:srgbClr val="FFFFFF"/>
                </a:highlight>
                <a:latin typeface="Times New Roman"/>
                <a:ea typeface="Times New Roman"/>
                <a:cs typeface="Times New Roman"/>
                <a:sym typeface="Times New Roman"/>
              </a:rPr>
              <a:t> predominant bowel habits</a:t>
            </a:r>
            <a:r>
              <a:rPr lang="en" sz="2400" b="1">
                <a:solidFill>
                  <a:srgbClr val="000000"/>
                </a:solidFill>
                <a:highlight>
                  <a:srgbClr val="FFFFFF"/>
                </a:highlight>
                <a:latin typeface="Times New Roman"/>
                <a:ea typeface="Times New Roman"/>
                <a:cs typeface="Times New Roman"/>
                <a:sym typeface="Times New Roman"/>
              </a:rPr>
              <a:t> is useful as it helps focus treatment on the predominant, and often, the most bothersome symptom. IBS is classified into </a:t>
            </a:r>
            <a:r>
              <a:rPr lang="en" sz="2400" b="1">
                <a:solidFill>
                  <a:srgbClr val="FF9900"/>
                </a:solidFill>
                <a:highlight>
                  <a:srgbClr val="FFFFFF"/>
                </a:highlight>
                <a:latin typeface="Times New Roman"/>
                <a:ea typeface="Times New Roman"/>
                <a:cs typeface="Times New Roman"/>
                <a:sym typeface="Times New Roman"/>
              </a:rPr>
              <a:t>four</a:t>
            </a:r>
            <a:r>
              <a:rPr lang="en" sz="2400" b="1">
                <a:solidFill>
                  <a:srgbClr val="000000"/>
                </a:solidFill>
                <a:highlight>
                  <a:srgbClr val="FFFFFF"/>
                </a:highlight>
                <a:latin typeface="Times New Roman"/>
                <a:ea typeface="Times New Roman"/>
                <a:cs typeface="Times New Roman"/>
                <a:sym typeface="Times New Roman"/>
              </a:rPr>
              <a:t> subtypes.</a:t>
            </a:r>
            <a:endParaRPr sz="2400" b="1"/>
          </a:p>
        </p:txBody>
      </p:sp>
      <p:pic>
        <p:nvPicPr>
          <p:cNvPr id="196" name="Google Shape;196;p34"/>
          <p:cNvPicPr preferRelativeResize="0"/>
          <p:nvPr/>
        </p:nvPicPr>
        <p:blipFill rotWithShape="1">
          <a:blip r:embed="rId3">
            <a:alphaModFix/>
          </a:blip>
          <a:srcRect t="5204"/>
          <a:stretch/>
        </p:blipFill>
        <p:spPr>
          <a:xfrm>
            <a:off x="4235500" y="2781400"/>
            <a:ext cx="4908500" cy="2290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181700" y="0"/>
            <a:ext cx="8426400" cy="2543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FF9900"/>
                </a:solidFill>
                <a:latin typeface="Arial"/>
                <a:ea typeface="Arial"/>
                <a:cs typeface="Arial"/>
                <a:sym typeface="Arial"/>
              </a:rPr>
              <a:t>1- IBS with constipation (IBS-C) :</a:t>
            </a:r>
            <a:r>
              <a:rPr lang="en" sz="1800">
                <a:solidFill>
                  <a:srgbClr val="FF9900"/>
                </a:solidFill>
                <a:latin typeface="Arial"/>
                <a:ea typeface="Arial"/>
                <a:cs typeface="Arial"/>
                <a:sym typeface="Arial"/>
              </a:rPr>
              <a:t> </a:t>
            </a:r>
            <a:endParaRPr sz="1800">
              <a:solidFill>
                <a:srgbClr val="FF9900"/>
              </a:solidFill>
              <a:latin typeface="Arial"/>
              <a:ea typeface="Arial"/>
              <a:cs typeface="Arial"/>
              <a:sym typeface="Arial"/>
            </a:endParaRPr>
          </a:p>
          <a:p>
            <a:pPr marL="0" lvl="0" indent="0" algn="l" rtl="0">
              <a:lnSpc>
                <a:spcPct val="200000"/>
              </a:lnSpc>
              <a:spcBef>
                <a:spcPts val="0"/>
              </a:spcBef>
              <a:spcAft>
                <a:spcPts val="0"/>
              </a:spcAft>
              <a:buClr>
                <a:srgbClr val="000000"/>
              </a:buClr>
              <a:buSzPts val="1100"/>
              <a:buFont typeface="Arial"/>
              <a:buNone/>
            </a:pPr>
            <a:r>
              <a:rPr lang="en" sz="2400" b="0">
                <a:solidFill>
                  <a:srgbClr val="000000"/>
                </a:solidFill>
                <a:latin typeface="Arial"/>
                <a:ea typeface="Arial"/>
                <a:cs typeface="Arial"/>
                <a:sym typeface="Arial"/>
              </a:rPr>
              <a:t>hard or lumpy stools for ≥25% of bowel movements and loose (mushy) or watery stools for ≤25% of bowel movements.</a:t>
            </a:r>
            <a:endParaRPr sz="2400" b="0">
              <a:solidFill>
                <a:srgbClr val="000000"/>
              </a:solidFill>
              <a:latin typeface="Arial"/>
              <a:ea typeface="Arial"/>
              <a:cs typeface="Arial"/>
              <a:sym typeface="Arial"/>
            </a:endParaRPr>
          </a:p>
          <a:p>
            <a:pPr marL="0" lvl="0" indent="0" algn="l" rtl="0">
              <a:lnSpc>
                <a:spcPct val="200000"/>
              </a:lnSpc>
              <a:spcBef>
                <a:spcPts val="0"/>
              </a:spcBef>
              <a:spcAft>
                <a:spcPts val="0"/>
              </a:spcAft>
              <a:buClr>
                <a:srgbClr val="000000"/>
              </a:buClr>
              <a:buSzPts val="1100"/>
              <a:buFont typeface="Arial"/>
              <a:buNone/>
            </a:pPr>
            <a:endParaRPr sz="2400"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02" name="Google Shape;202;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3" name="Google Shape;203;p35"/>
          <p:cNvPicPr preferRelativeResize="0"/>
          <p:nvPr/>
        </p:nvPicPr>
        <p:blipFill rotWithShape="1">
          <a:blip r:embed="rId3">
            <a:alphaModFix/>
          </a:blip>
          <a:srcRect t="5204"/>
          <a:stretch/>
        </p:blipFill>
        <p:spPr>
          <a:xfrm>
            <a:off x="2757150" y="1687800"/>
            <a:ext cx="6240475" cy="3302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25" y="62050"/>
            <a:ext cx="8520600" cy="291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FF9900"/>
                </a:solidFill>
                <a:latin typeface="Arial"/>
                <a:ea typeface="Arial"/>
                <a:cs typeface="Arial"/>
                <a:sym typeface="Arial"/>
              </a:rPr>
              <a:t>2- IBS with diarrhoea (IBS-D):</a:t>
            </a:r>
            <a:r>
              <a:rPr lang="en" sz="2400" b="0">
                <a:solidFill>
                  <a:srgbClr val="000000"/>
                </a:solidFill>
                <a:latin typeface="Arial"/>
                <a:ea typeface="Arial"/>
                <a:cs typeface="Arial"/>
                <a:sym typeface="Arial"/>
              </a:rPr>
              <a:t> </a:t>
            </a:r>
            <a:endParaRPr sz="2400" b="0">
              <a:solidFill>
                <a:srgbClr val="000000"/>
              </a:solidFill>
              <a:latin typeface="Arial"/>
              <a:ea typeface="Arial"/>
              <a:cs typeface="Arial"/>
              <a:sym typeface="Arial"/>
            </a:endParaRPr>
          </a:p>
          <a:p>
            <a:pPr marL="0" lvl="0" indent="0" algn="l" rtl="0">
              <a:lnSpc>
                <a:spcPct val="200000"/>
              </a:lnSpc>
              <a:spcBef>
                <a:spcPts val="0"/>
              </a:spcBef>
              <a:spcAft>
                <a:spcPts val="0"/>
              </a:spcAft>
              <a:buClr>
                <a:srgbClr val="000000"/>
              </a:buClr>
              <a:buSzPts val="1100"/>
              <a:buFont typeface="Arial"/>
              <a:buNone/>
            </a:pPr>
            <a:r>
              <a:rPr lang="en" sz="2400" b="0">
                <a:solidFill>
                  <a:srgbClr val="000000"/>
                </a:solidFill>
                <a:latin typeface="Arial"/>
                <a:ea typeface="Arial"/>
                <a:cs typeface="Arial"/>
                <a:sym typeface="Arial"/>
              </a:rPr>
              <a:t>loose (mushy) or watery stools for ≥25% of bowel movements and hard or lumpy stool for ≤25% of bowel movements.</a:t>
            </a:r>
            <a:endParaRPr sz="2400" b="0">
              <a:solidFill>
                <a:srgbClr val="000000"/>
              </a:solidFill>
              <a:latin typeface="Arial"/>
              <a:ea typeface="Arial"/>
              <a:cs typeface="Arial"/>
              <a:sym typeface="Arial"/>
            </a:endParaRPr>
          </a:p>
          <a:p>
            <a:pPr marL="0" lvl="0" indent="0" algn="l" rtl="0">
              <a:lnSpc>
                <a:spcPct val="200000"/>
              </a:lnSpc>
              <a:spcBef>
                <a:spcPts val="0"/>
              </a:spcBef>
              <a:spcAft>
                <a:spcPts val="0"/>
              </a:spcAft>
              <a:buClr>
                <a:srgbClr val="000000"/>
              </a:buClr>
              <a:buSzPts val="1100"/>
              <a:buFont typeface="Arial"/>
              <a:buNone/>
            </a:pPr>
            <a:endParaRPr sz="2400"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09" name="Google Shape;209;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0" name="Google Shape;210;p36"/>
          <p:cNvPicPr preferRelativeResize="0"/>
          <p:nvPr/>
        </p:nvPicPr>
        <p:blipFill rotWithShape="1">
          <a:blip r:embed="rId3">
            <a:alphaModFix/>
          </a:blip>
          <a:srcRect t="5204"/>
          <a:stretch/>
        </p:blipFill>
        <p:spPr>
          <a:xfrm>
            <a:off x="2840425" y="1677225"/>
            <a:ext cx="6145625" cy="3368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70075" y="112150"/>
            <a:ext cx="8762100" cy="1687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9900"/>
                </a:solidFill>
                <a:latin typeface="Arial"/>
                <a:ea typeface="Arial"/>
                <a:cs typeface="Arial"/>
                <a:sym typeface="Arial"/>
              </a:rPr>
              <a:t>3- Mixed IBS (IBS-M):</a:t>
            </a:r>
            <a:r>
              <a:rPr lang="en"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marL="457200" lvl="0" indent="0" algn="l" rtl="0">
              <a:lnSpc>
                <a:spcPct val="115000"/>
              </a:lnSpc>
              <a:spcBef>
                <a:spcPts val="1400"/>
              </a:spcBef>
              <a:spcAft>
                <a:spcPts val="0"/>
              </a:spcAft>
              <a:buNone/>
            </a:pPr>
            <a:r>
              <a:rPr lang="en" sz="2400">
                <a:solidFill>
                  <a:srgbClr val="152935"/>
                </a:solidFill>
                <a:latin typeface="Roboto"/>
                <a:ea typeface="Roboto"/>
                <a:cs typeface="Roboto"/>
                <a:sym typeface="Roboto"/>
              </a:rPr>
              <a:t>Both hard and soft stools more than 25% of the time.</a:t>
            </a:r>
            <a:endParaRPr sz="2400">
              <a:solidFill>
                <a:srgbClr val="152935"/>
              </a:solidFill>
              <a:latin typeface="Roboto"/>
              <a:ea typeface="Roboto"/>
              <a:cs typeface="Roboto"/>
              <a:sym typeface="Roboto"/>
            </a:endParaRPr>
          </a:p>
          <a:p>
            <a:pPr marL="0" lvl="0" indent="0" algn="l" rtl="0">
              <a:lnSpc>
                <a:spcPct val="200000"/>
              </a:lnSpc>
              <a:spcBef>
                <a:spcPts val="1400"/>
              </a:spcBef>
              <a:spcAft>
                <a:spcPts val="0"/>
              </a:spcAft>
              <a:buClr>
                <a:srgbClr val="000000"/>
              </a:buClr>
              <a:buSzPts val="1100"/>
              <a:buFont typeface="Arial"/>
              <a:buNone/>
            </a:pPr>
            <a:endParaRPr sz="2400" b="0">
              <a:solidFill>
                <a:srgbClr val="000000"/>
              </a:solidFill>
              <a:highlight>
                <a:srgbClr val="FFFFFF"/>
              </a:highlight>
              <a:latin typeface="Arial"/>
              <a:ea typeface="Arial"/>
              <a:cs typeface="Arial"/>
              <a:sym typeface="Arial"/>
            </a:endParaRPr>
          </a:p>
          <a:p>
            <a:pPr marL="0" lvl="0" indent="0" algn="l" rtl="0">
              <a:lnSpc>
                <a:spcPct val="200000"/>
              </a:lnSpc>
              <a:spcBef>
                <a:spcPts val="0"/>
              </a:spcBef>
              <a:spcAft>
                <a:spcPts val="0"/>
              </a:spcAft>
              <a:buClr>
                <a:srgbClr val="000000"/>
              </a:buClr>
              <a:buSzPts val="1100"/>
              <a:buFont typeface="Arial"/>
              <a:buNone/>
            </a:pPr>
            <a:endParaRPr sz="2400"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16" name="Google Shape;216;p37"/>
          <p:cNvSpPr txBox="1">
            <a:spLocks noGrp="1"/>
          </p:cNvSpPr>
          <p:nvPr>
            <p:ph type="body" idx="1"/>
          </p:nvPr>
        </p:nvSpPr>
        <p:spPr>
          <a:xfrm>
            <a:off x="1359950" y="12104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7" name="Google Shape;217;p37"/>
          <p:cNvPicPr preferRelativeResize="0"/>
          <p:nvPr/>
        </p:nvPicPr>
        <p:blipFill rotWithShape="1">
          <a:blip r:embed="rId3">
            <a:alphaModFix/>
          </a:blip>
          <a:srcRect t="5204"/>
          <a:stretch/>
        </p:blipFill>
        <p:spPr>
          <a:xfrm>
            <a:off x="1526800" y="1897750"/>
            <a:ext cx="6090400" cy="2842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0" y="95600"/>
            <a:ext cx="8520600" cy="707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9900"/>
                </a:solidFill>
                <a:latin typeface="Arial"/>
                <a:ea typeface="Arial"/>
                <a:cs typeface="Arial"/>
                <a:sym typeface="Arial"/>
              </a:rPr>
              <a:t>4- Unspecified IBS:</a:t>
            </a:r>
            <a:endParaRPr sz="2400">
              <a:solidFill>
                <a:srgbClr val="000000"/>
              </a:solidFill>
              <a:latin typeface="Arial"/>
              <a:ea typeface="Arial"/>
              <a:cs typeface="Arial"/>
              <a:sym typeface="Arial"/>
            </a:endParaRPr>
          </a:p>
          <a:p>
            <a:pPr marL="0" lvl="0" indent="0" algn="l" rtl="0">
              <a:lnSpc>
                <a:spcPct val="200000"/>
              </a:lnSpc>
              <a:spcBef>
                <a:spcPts val="0"/>
              </a:spcBef>
              <a:spcAft>
                <a:spcPts val="0"/>
              </a:spcAft>
              <a:buClr>
                <a:srgbClr val="000000"/>
              </a:buClr>
              <a:buSzPts val="1100"/>
              <a:buFont typeface="Arial"/>
              <a:buNone/>
            </a:pPr>
            <a:r>
              <a:rPr lang="en" sz="2400" b="0">
                <a:solidFill>
                  <a:srgbClr val="000000"/>
                </a:solidFill>
                <a:latin typeface="Arial"/>
                <a:ea typeface="Arial"/>
                <a:cs typeface="Arial"/>
                <a:sym typeface="Arial"/>
              </a:rPr>
              <a:t> insufficient abnormality of stool consistency to meet criteria for above subtypes.</a:t>
            </a:r>
            <a:endParaRPr sz="2400" b="0">
              <a:solidFill>
                <a:srgbClr val="000000"/>
              </a:solidFill>
              <a:latin typeface="Arial"/>
              <a:ea typeface="Arial"/>
              <a:cs typeface="Arial"/>
              <a:sym typeface="Arial"/>
            </a:endParaRPr>
          </a:p>
          <a:p>
            <a:pPr marL="0" lvl="0" indent="0" algn="l" rtl="0">
              <a:lnSpc>
                <a:spcPct val="200000"/>
              </a:lnSpc>
              <a:spcBef>
                <a:spcPts val="0"/>
              </a:spcBef>
              <a:spcAft>
                <a:spcPts val="0"/>
              </a:spcAft>
              <a:buNone/>
            </a:pPr>
            <a:endParaRPr/>
          </a:p>
        </p:txBody>
      </p:sp>
      <p:sp>
        <p:nvSpPr>
          <p:cNvPr id="223" name="Google Shape;223;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solidFill>
                <a:srgbClr val="000000"/>
              </a:solidFill>
              <a:latin typeface="Arial"/>
              <a:ea typeface="Arial"/>
              <a:cs typeface="Arial"/>
              <a:sym typeface="Arial"/>
            </a:endParaRPr>
          </a:p>
        </p:txBody>
      </p:sp>
      <p:pic>
        <p:nvPicPr>
          <p:cNvPr id="224" name="Google Shape;224;p38"/>
          <p:cNvPicPr preferRelativeResize="0"/>
          <p:nvPr/>
        </p:nvPicPr>
        <p:blipFill rotWithShape="1">
          <a:blip r:embed="rId3">
            <a:alphaModFix/>
          </a:blip>
          <a:srcRect t="5204"/>
          <a:stretch/>
        </p:blipFill>
        <p:spPr>
          <a:xfrm>
            <a:off x="2921175" y="1379250"/>
            <a:ext cx="5968125" cy="3498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9"/>
          <p:cNvPicPr preferRelativeResize="0"/>
          <p:nvPr/>
        </p:nvPicPr>
        <p:blipFill>
          <a:blip r:embed="rId3">
            <a:alphaModFix/>
          </a:blip>
          <a:stretch>
            <a:fillRect/>
          </a:stretch>
        </p:blipFill>
        <p:spPr>
          <a:xfrm>
            <a:off x="2422192" y="572907"/>
            <a:ext cx="4299609" cy="39976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0"/>
          <p:cNvPicPr preferRelativeResize="0"/>
          <p:nvPr/>
        </p:nvPicPr>
        <p:blipFill>
          <a:blip r:embed="rId3">
            <a:alphaModFix/>
          </a:blip>
          <a:stretch>
            <a:fillRect/>
          </a:stretch>
        </p:blipFill>
        <p:spPr>
          <a:xfrm>
            <a:off x="2227442" y="658169"/>
            <a:ext cx="4689120" cy="38271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to diagnose IBS?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85975" y="74175"/>
            <a:ext cx="8520600" cy="44727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a:t>Quiz: </a:t>
            </a:r>
            <a:endParaRPr/>
          </a:p>
          <a:p>
            <a:pPr marL="0" lvl="0" indent="0" algn="l" rtl="0">
              <a:lnSpc>
                <a:spcPct val="115000"/>
              </a:lnSpc>
              <a:spcBef>
                <a:spcPts val="600"/>
              </a:spcBef>
              <a:spcAft>
                <a:spcPts val="0"/>
              </a:spcAft>
              <a:buNone/>
            </a:pPr>
            <a:r>
              <a:rPr lang="en"/>
              <a:t>1-What causes IBS?</a:t>
            </a:r>
            <a:endParaRPr sz="3000">
              <a:solidFill>
                <a:srgbClr val="FF9900"/>
              </a:solidFill>
              <a:latin typeface="Verdana"/>
              <a:ea typeface="Verdana"/>
              <a:cs typeface="Verdana"/>
              <a:sym typeface="Verdana"/>
            </a:endParaRPr>
          </a:p>
          <a:p>
            <a:pPr marL="0" lvl="0" indent="0" algn="l" rtl="0">
              <a:lnSpc>
                <a:spcPct val="115000"/>
              </a:lnSpc>
              <a:spcBef>
                <a:spcPts val="600"/>
              </a:spcBef>
              <a:spcAft>
                <a:spcPts val="0"/>
              </a:spcAft>
              <a:buClr>
                <a:srgbClr val="000000"/>
              </a:buClr>
              <a:buSzPts val="1100"/>
              <a:buFont typeface="Arial"/>
              <a:buNone/>
            </a:pPr>
            <a:endParaRPr sz="3000">
              <a:solidFill>
                <a:srgbClr val="FF9900"/>
              </a:solidFill>
              <a:latin typeface="Verdana"/>
              <a:ea typeface="Verdana"/>
              <a:cs typeface="Verdana"/>
              <a:sym typeface="Verdana"/>
            </a:endParaRPr>
          </a:p>
          <a:p>
            <a:pPr marL="0" lvl="0" indent="0" algn="l" rtl="0">
              <a:spcBef>
                <a:spcPts val="0"/>
              </a:spcBef>
              <a:spcAft>
                <a:spcPts val="0"/>
              </a:spcAft>
              <a:buNone/>
            </a:pPr>
            <a:r>
              <a:rPr lang="en">
                <a:solidFill>
                  <a:srgbClr val="000000"/>
                </a:solidFill>
              </a:rPr>
              <a:t>1- stress and depression. </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2- Bad diet.</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3- it's not known.</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311700" y="-6"/>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diagnose IBS? </a:t>
            </a:r>
            <a:endParaRPr/>
          </a:p>
        </p:txBody>
      </p:sp>
      <p:sp>
        <p:nvSpPr>
          <p:cNvPr id="245" name="Google Shape;245;p4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By History and Investigations</a:t>
            </a:r>
            <a:endParaRPr sz="2400" b="1"/>
          </a:p>
          <a:p>
            <a:pPr marL="0" lvl="0" indent="0" algn="ctr" rtl="0">
              <a:spcBef>
                <a:spcPts val="1600"/>
              </a:spcBef>
              <a:spcAft>
                <a:spcPts val="0"/>
              </a:spcAft>
              <a:buNone/>
            </a:pPr>
            <a:endParaRPr sz="2400" b="1"/>
          </a:p>
          <a:p>
            <a:pPr marL="0" lvl="0" indent="0" algn="l" rtl="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311700" y="-6"/>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Rome IV criteria (2016)</a:t>
            </a:r>
            <a:endParaRPr/>
          </a:p>
        </p:txBody>
      </p:sp>
      <p:pic>
        <p:nvPicPr>
          <p:cNvPr id="251" name="Google Shape;251;p43"/>
          <p:cNvPicPr preferRelativeResize="0"/>
          <p:nvPr/>
        </p:nvPicPr>
        <p:blipFill>
          <a:blip r:embed="rId3">
            <a:alphaModFix/>
          </a:blip>
          <a:stretch>
            <a:fillRect/>
          </a:stretch>
        </p:blipFill>
        <p:spPr>
          <a:xfrm>
            <a:off x="0" y="707400"/>
            <a:ext cx="4361300" cy="4219575"/>
          </a:xfrm>
          <a:prstGeom prst="rect">
            <a:avLst/>
          </a:prstGeom>
          <a:noFill/>
          <a:ln>
            <a:noFill/>
          </a:ln>
        </p:spPr>
      </p:pic>
      <p:pic>
        <p:nvPicPr>
          <p:cNvPr id="252" name="Google Shape;252;p43"/>
          <p:cNvPicPr preferRelativeResize="0"/>
          <p:nvPr/>
        </p:nvPicPr>
        <p:blipFill rotWithShape="1">
          <a:blip r:embed="rId4">
            <a:alphaModFix/>
          </a:blip>
          <a:srcRect t="50147"/>
          <a:stretch/>
        </p:blipFill>
        <p:spPr>
          <a:xfrm>
            <a:off x="4361300" y="707400"/>
            <a:ext cx="4782700" cy="238441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body" idx="1"/>
          </p:nvPr>
        </p:nvSpPr>
        <p:spPr>
          <a:xfrm>
            <a:off x="311700" y="456924"/>
            <a:ext cx="8520600" cy="43722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300" b="1"/>
              <a:t>Supporting symptoms include the following:</a:t>
            </a:r>
            <a:br>
              <a:rPr lang="en" sz="2300" b="1"/>
            </a:br>
            <a:r>
              <a:rPr lang="en" sz="2300" b="1"/>
              <a:t>-</a:t>
            </a:r>
            <a:r>
              <a:rPr lang="en" sz="2300"/>
              <a:t>Altered stool </a:t>
            </a:r>
            <a:r>
              <a:rPr lang="en" sz="2300">
                <a:solidFill>
                  <a:srgbClr val="FF0000"/>
                </a:solidFill>
              </a:rPr>
              <a:t>frequency</a:t>
            </a:r>
            <a:r>
              <a:rPr lang="en" sz="2300"/>
              <a:t/>
            </a:r>
            <a:br>
              <a:rPr lang="en" sz="2300"/>
            </a:br>
            <a:r>
              <a:rPr lang="en" sz="2300"/>
              <a:t>-Altered stool </a:t>
            </a:r>
            <a:r>
              <a:rPr lang="en" sz="2300">
                <a:solidFill>
                  <a:srgbClr val="FF0000"/>
                </a:solidFill>
              </a:rPr>
              <a:t>form</a:t>
            </a:r>
            <a:r>
              <a:rPr lang="en" sz="2300"/>
              <a:t/>
            </a:r>
            <a:br>
              <a:rPr lang="en" sz="2300"/>
            </a:br>
            <a:r>
              <a:rPr lang="en" sz="2300"/>
              <a:t>-Altered stool </a:t>
            </a:r>
            <a:r>
              <a:rPr lang="en" sz="2300">
                <a:solidFill>
                  <a:srgbClr val="FF0000"/>
                </a:solidFill>
              </a:rPr>
              <a:t>passage</a:t>
            </a:r>
            <a:r>
              <a:rPr lang="en" sz="2300"/>
              <a:t> (straining and/or urgency)</a:t>
            </a:r>
            <a:br>
              <a:rPr lang="en" sz="2300"/>
            </a:br>
            <a:r>
              <a:rPr lang="en" sz="2300"/>
              <a:t>-</a:t>
            </a:r>
            <a:r>
              <a:rPr lang="en" sz="2300">
                <a:solidFill>
                  <a:srgbClr val="FF0000"/>
                </a:solidFill>
              </a:rPr>
              <a:t>Mucorrhea</a:t>
            </a:r>
            <a:r>
              <a:rPr lang="en" sz="2300"/>
              <a:t/>
            </a:r>
            <a:br>
              <a:rPr lang="en" sz="2300"/>
            </a:br>
            <a:r>
              <a:rPr lang="en" sz="2300"/>
              <a:t>Abdominal </a:t>
            </a:r>
            <a:r>
              <a:rPr lang="en" sz="2300">
                <a:solidFill>
                  <a:srgbClr val="FF0000"/>
                </a:solidFill>
              </a:rPr>
              <a:t>bloating</a:t>
            </a:r>
            <a:r>
              <a:rPr lang="en" sz="2300"/>
              <a:t> or subjective distention</a:t>
            </a:r>
            <a:endParaRPr sz="23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5"/>
          <p:cNvPicPr preferRelativeResize="0"/>
          <p:nvPr/>
        </p:nvPicPr>
        <p:blipFill rotWithShape="1">
          <a:blip r:embed="rId3">
            <a:alphaModFix/>
          </a:blip>
          <a:srcRect b="17498"/>
          <a:stretch/>
        </p:blipFill>
        <p:spPr>
          <a:xfrm>
            <a:off x="4198425" y="152400"/>
            <a:ext cx="4945575" cy="4080123"/>
          </a:xfrm>
          <a:prstGeom prst="rect">
            <a:avLst/>
          </a:prstGeom>
          <a:noFill/>
          <a:ln>
            <a:noFill/>
          </a:ln>
        </p:spPr>
      </p:pic>
      <p:pic>
        <p:nvPicPr>
          <p:cNvPr id="263" name="Google Shape;263;p45"/>
          <p:cNvPicPr preferRelativeResize="0"/>
          <p:nvPr/>
        </p:nvPicPr>
        <p:blipFill>
          <a:blip r:embed="rId4">
            <a:alphaModFix/>
          </a:blip>
          <a:stretch>
            <a:fillRect/>
          </a:stretch>
        </p:blipFill>
        <p:spPr>
          <a:xfrm>
            <a:off x="11" y="152390"/>
            <a:ext cx="4198425" cy="2526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6"/>
          <p:cNvSpPr txBox="1"/>
          <p:nvPr/>
        </p:nvSpPr>
        <p:spPr>
          <a:xfrm>
            <a:off x="2" y="889512"/>
            <a:ext cx="9144000" cy="3364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t>*The usefulness of these subtypes is debatable. Notably, </a:t>
            </a:r>
            <a:r>
              <a:rPr lang="en" sz="2400">
                <a:highlight>
                  <a:srgbClr val="D9D9D9"/>
                </a:highlight>
              </a:rPr>
              <a:t>within 1 year, 75% of patients change subtypes</a:t>
            </a:r>
            <a:r>
              <a:rPr lang="en" sz="2400"/>
              <a:t>, and 29% switch between constipation-predominant IBS and diarrhea-predominant IBS. The </a:t>
            </a:r>
            <a:r>
              <a:rPr lang="en" sz="2400" b="1"/>
              <a:t>Rome IV criteria</a:t>
            </a:r>
            <a:r>
              <a:rPr lang="en" sz="2400"/>
              <a:t> differ from the Rome III criteria in </a:t>
            </a:r>
            <a:r>
              <a:rPr lang="en" sz="2400">
                <a:highlight>
                  <a:srgbClr val="D9D9D9"/>
                </a:highlight>
              </a:rPr>
              <a:t>basing bowel habits on </a:t>
            </a:r>
            <a:r>
              <a:rPr lang="en" sz="2400" u="sng">
                <a:highlight>
                  <a:srgbClr val="D9D9D9"/>
                </a:highlight>
              </a:rPr>
              <a:t>stool </a:t>
            </a:r>
            <a:r>
              <a:rPr lang="en" sz="2400" b="1" u="sng">
                <a:solidFill>
                  <a:srgbClr val="FF0000"/>
                </a:solidFill>
                <a:highlight>
                  <a:srgbClr val="D9D9D9"/>
                </a:highlight>
              </a:rPr>
              <a:t>forms</a:t>
            </a:r>
            <a:r>
              <a:rPr lang="en" sz="2400">
                <a:highlight>
                  <a:srgbClr val="D9D9D9"/>
                </a:highlight>
              </a:rPr>
              <a:t> solely during days with </a:t>
            </a:r>
            <a:r>
              <a:rPr lang="en" sz="2400" u="sng">
                <a:highlight>
                  <a:srgbClr val="D9D9D9"/>
                </a:highlight>
              </a:rPr>
              <a:t>abnormal</a:t>
            </a:r>
            <a:r>
              <a:rPr lang="en" sz="2400">
                <a:highlight>
                  <a:srgbClr val="D9D9D9"/>
                </a:highlight>
              </a:rPr>
              <a:t> bowel movements rather than on the </a:t>
            </a:r>
            <a:r>
              <a:rPr lang="en" sz="2400" b="1" strike="sngStrike">
                <a:highlight>
                  <a:srgbClr val="D9D9D9"/>
                </a:highlight>
              </a:rPr>
              <a:t>total number</a:t>
            </a:r>
            <a:r>
              <a:rPr lang="en" sz="2400">
                <a:highlight>
                  <a:srgbClr val="D9D9D9"/>
                </a:highlight>
              </a:rPr>
              <a:t> of bowel movements</a:t>
            </a:r>
            <a:endParaRPr sz="2400">
              <a:highlight>
                <a:srgbClr val="D9D9D9"/>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311700" y="-6"/>
            <a:ext cx="8520600" cy="70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
              <a:t>NICE Guideline (2017)</a:t>
            </a:r>
            <a:endParaRPr/>
          </a:p>
        </p:txBody>
      </p:sp>
      <p:sp>
        <p:nvSpPr>
          <p:cNvPr id="274" name="Google Shape;274;p47"/>
          <p:cNvSpPr txBox="1">
            <a:spLocks noGrp="1"/>
          </p:cNvSpPr>
          <p:nvPr>
            <p:ph type="body" idx="1"/>
          </p:nvPr>
        </p:nvSpPr>
        <p:spPr>
          <a:xfrm>
            <a:off x="155850" y="707412"/>
            <a:ext cx="8832300" cy="4739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Char char="●"/>
            </a:pPr>
            <a:r>
              <a:rPr lang="en" sz="2400" b="1">
                <a:solidFill>
                  <a:srgbClr val="FF0000"/>
                </a:solidFill>
              </a:rPr>
              <a:t>Abdominal pain</a:t>
            </a:r>
            <a:r>
              <a:rPr lang="en" sz="2400" b="1"/>
              <a:t> </a:t>
            </a:r>
            <a:r>
              <a:rPr lang="en" sz="2400" b="1">
                <a:solidFill>
                  <a:srgbClr val="FF0000"/>
                </a:solidFill>
              </a:rPr>
              <a:t>or Discomfort</a:t>
            </a:r>
            <a:r>
              <a:rPr lang="en" sz="2400"/>
              <a:t> for </a:t>
            </a:r>
            <a:r>
              <a:rPr lang="en" sz="2400" u="sng"/>
              <a:t>at least 6 months</a:t>
            </a:r>
            <a:r>
              <a:rPr lang="en" sz="2400"/>
              <a:t> that is either:  </a:t>
            </a:r>
            <a:endParaRPr sz="2400"/>
          </a:p>
          <a:p>
            <a:pPr marL="457200" lvl="0" indent="0" algn="l" rtl="0">
              <a:lnSpc>
                <a:spcPct val="200000"/>
              </a:lnSpc>
              <a:spcBef>
                <a:spcPts val="1600"/>
              </a:spcBef>
              <a:spcAft>
                <a:spcPts val="0"/>
              </a:spcAft>
              <a:buNone/>
            </a:pPr>
            <a:r>
              <a:rPr lang="en" sz="2400">
                <a:solidFill>
                  <a:srgbClr val="FF0000"/>
                </a:solidFill>
              </a:rPr>
              <a:t>relieved by defaecation </a:t>
            </a:r>
            <a:r>
              <a:rPr lang="en" sz="2400" b="1">
                <a:solidFill>
                  <a:srgbClr val="FF0000"/>
                </a:solidFill>
              </a:rPr>
              <a:t>or</a:t>
            </a:r>
            <a:r>
              <a:rPr lang="en" sz="2400">
                <a:solidFill>
                  <a:srgbClr val="FF0000"/>
                </a:solidFill>
              </a:rPr>
              <a:t> associated with altered bowel habit (frequency or stool form)</a:t>
            </a:r>
            <a:r>
              <a:rPr lang="en" sz="2400"/>
              <a:t>. </a:t>
            </a:r>
            <a:endParaRPr sz="2400"/>
          </a:p>
          <a:p>
            <a:pPr marL="0" lvl="0" indent="0" algn="l" rtl="0">
              <a:lnSpc>
                <a:spcPct val="200000"/>
              </a:lnSpc>
              <a:spcBef>
                <a:spcPts val="1600"/>
              </a:spcBef>
              <a:spcAft>
                <a:spcPts val="1600"/>
              </a:spcAft>
              <a:buNone/>
            </a:pP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8"/>
          <p:cNvSpPr txBox="1"/>
          <p:nvPr/>
        </p:nvSpPr>
        <p:spPr>
          <a:xfrm>
            <a:off x="0" y="0"/>
            <a:ext cx="9144000" cy="5605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solidFill>
                  <a:schemeClr val="dk2"/>
                </a:solidFill>
                <a:latin typeface="Open Sans"/>
                <a:ea typeface="Open Sans"/>
                <a:cs typeface="Open Sans"/>
                <a:sym typeface="Open Sans"/>
              </a:rPr>
              <a:t>This should be accompanied by </a:t>
            </a:r>
            <a:r>
              <a:rPr lang="en" sz="2400" b="1">
                <a:solidFill>
                  <a:schemeClr val="dk2"/>
                </a:solidFill>
                <a:latin typeface="Open Sans"/>
                <a:ea typeface="Open Sans"/>
                <a:cs typeface="Open Sans"/>
                <a:sym typeface="Open Sans"/>
              </a:rPr>
              <a:t>at least two</a:t>
            </a:r>
            <a:r>
              <a:rPr lang="en" sz="2400">
                <a:solidFill>
                  <a:schemeClr val="dk2"/>
                </a:solidFill>
                <a:latin typeface="Open Sans"/>
                <a:ea typeface="Open Sans"/>
                <a:cs typeface="Open Sans"/>
                <a:sym typeface="Open Sans"/>
              </a:rPr>
              <a:t> of the following four symptoms:</a:t>
            </a:r>
            <a:endParaRPr sz="2400">
              <a:solidFill>
                <a:schemeClr val="dk2"/>
              </a:solidFill>
              <a:latin typeface="Open Sans"/>
              <a:ea typeface="Open Sans"/>
              <a:cs typeface="Open Sans"/>
              <a:sym typeface="Open Sans"/>
            </a:endParaRPr>
          </a:p>
          <a:p>
            <a:pPr marL="457200" lvl="0" indent="0" algn="l" rtl="0">
              <a:lnSpc>
                <a:spcPct val="150000"/>
              </a:lnSpc>
              <a:spcBef>
                <a:spcPts val="1600"/>
              </a:spcBef>
              <a:spcAft>
                <a:spcPts val="0"/>
              </a:spcAft>
              <a:buNone/>
            </a:pPr>
            <a:r>
              <a:rPr lang="en" sz="2400">
                <a:solidFill>
                  <a:schemeClr val="dk2"/>
                </a:solidFill>
                <a:latin typeface="Open Sans"/>
                <a:ea typeface="Open Sans"/>
                <a:cs typeface="Open Sans"/>
                <a:sym typeface="Open Sans"/>
              </a:rPr>
              <a:t>1. </a:t>
            </a:r>
            <a:r>
              <a:rPr lang="en" sz="2400">
                <a:solidFill>
                  <a:srgbClr val="FF0000"/>
                </a:solidFill>
                <a:latin typeface="Open Sans"/>
                <a:ea typeface="Open Sans"/>
                <a:cs typeface="Open Sans"/>
                <a:sym typeface="Open Sans"/>
              </a:rPr>
              <a:t>Altered</a:t>
            </a:r>
            <a:r>
              <a:rPr lang="en" sz="2400">
                <a:solidFill>
                  <a:schemeClr val="dk2"/>
                </a:solidFill>
                <a:latin typeface="Open Sans"/>
                <a:ea typeface="Open Sans"/>
                <a:cs typeface="Open Sans"/>
                <a:sym typeface="Open Sans"/>
              </a:rPr>
              <a:t> stool passage (straining, urgency, incomplete evacuation)</a:t>
            </a:r>
            <a:endParaRPr sz="2400">
              <a:solidFill>
                <a:schemeClr val="dk2"/>
              </a:solidFill>
              <a:latin typeface="Open Sans"/>
              <a:ea typeface="Open Sans"/>
              <a:cs typeface="Open Sans"/>
              <a:sym typeface="Open Sans"/>
            </a:endParaRPr>
          </a:p>
          <a:p>
            <a:pPr marL="457200" lvl="0" indent="0" algn="l" rtl="0">
              <a:lnSpc>
                <a:spcPct val="150000"/>
              </a:lnSpc>
              <a:spcBef>
                <a:spcPts val="1600"/>
              </a:spcBef>
              <a:spcAft>
                <a:spcPts val="0"/>
              </a:spcAft>
              <a:buNone/>
            </a:pPr>
            <a:r>
              <a:rPr lang="en" sz="2400">
                <a:solidFill>
                  <a:schemeClr val="dk2"/>
                </a:solidFill>
                <a:latin typeface="Open Sans"/>
                <a:ea typeface="Open Sans"/>
                <a:cs typeface="Open Sans"/>
                <a:sym typeface="Open Sans"/>
              </a:rPr>
              <a:t>2. Abdominal </a:t>
            </a:r>
            <a:r>
              <a:rPr lang="en" sz="2400">
                <a:solidFill>
                  <a:srgbClr val="FF0000"/>
                </a:solidFill>
                <a:latin typeface="Open Sans"/>
                <a:ea typeface="Open Sans"/>
                <a:cs typeface="Open Sans"/>
                <a:sym typeface="Open Sans"/>
              </a:rPr>
              <a:t>bloating</a:t>
            </a:r>
            <a:r>
              <a:rPr lang="en" sz="2400">
                <a:solidFill>
                  <a:schemeClr val="dk2"/>
                </a:solidFill>
                <a:latin typeface="Open Sans"/>
                <a:ea typeface="Open Sans"/>
                <a:cs typeface="Open Sans"/>
                <a:sym typeface="Open Sans"/>
              </a:rPr>
              <a:t> (more common in women than men), distension, tension or hardness</a:t>
            </a:r>
            <a:endParaRPr sz="2400">
              <a:solidFill>
                <a:schemeClr val="dk2"/>
              </a:solidFill>
              <a:latin typeface="Open Sans"/>
              <a:ea typeface="Open Sans"/>
              <a:cs typeface="Open Sans"/>
              <a:sym typeface="Open Sans"/>
            </a:endParaRPr>
          </a:p>
          <a:p>
            <a:pPr marL="457200" lvl="0" indent="0" algn="l" rtl="0">
              <a:lnSpc>
                <a:spcPct val="150000"/>
              </a:lnSpc>
              <a:spcBef>
                <a:spcPts val="1600"/>
              </a:spcBef>
              <a:spcAft>
                <a:spcPts val="0"/>
              </a:spcAft>
              <a:buNone/>
            </a:pPr>
            <a:r>
              <a:rPr lang="en" sz="2400">
                <a:solidFill>
                  <a:schemeClr val="dk2"/>
                </a:solidFill>
                <a:latin typeface="Open Sans"/>
                <a:ea typeface="Open Sans"/>
                <a:cs typeface="Open Sans"/>
                <a:sym typeface="Open Sans"/>
              </a:rPr>
              <a:t>3. Symptoms made </a:t>
            </a:r>
            <a:r>
              <a:rPr lang="en" sz="2400">
                <a:solidFill>
                  <a:srgbClr val="FF0000"/>
                </a:solidFill>
                <a:latin typeface="Open Sans"/>
                <a:ea typeface="Open Sans"/>
                <a:cs typeface="Open Sans"/>
                <a:sym typeface="Open Sans"/>
              </a:rPr>
              <a:t>worse by eating</a:t>
            </a:r>
            <a:endParaRPr sz="2400">
              <a:solidFill>
                <a:srgbClr val="FF0000"/>
              </a:solidFill>
              <a:latin typeface="Open Sans"/>
              <a:ea typeface="Open Sans"/>
              <a:cs typeface="Open Sans"/>
              <a:sym typeface="Open Sans"/>
            </a:endParaRPr>
          </a:p>
          <a:p>
            <a:pPr marL="457200" lvl="0" indent="0" algn="l" rtl="0">
              <a:lnSpc>
                <a:spcPct val="150000"/>
              </a:lnSpc>
              <a:spcBef>
                <a:spcPts val="1600"/>
              </a:spcBef>
              <a:spcAft>
                <a:spcPts val="1600"/>
              </a:spcAft>
              <a:buNone/>
            </a:pPr>
            <a:r>
              <a:rPr lang="en" sz="2400">
                <a:solidFill>
                  <a:schemeClr val="dk2"/>
                </a:solidFill>
                <a:latin typeface="Open Sans"/>
                <a:ea typeface="Open Sans"/>
                <a:cs typeface="Open Sans"/>
                <a:sym typeface="Open Sans"/>
              </a:rPr>
              <a:t>4. +/- Specific foods passage of </a:t>
            </a:r>
            <a:r>
              <a:rPr lang="en" sz="2400">
                <a:solidFill>
                  <a:srgbClr val="FF0000"/>
                </a:solidFill>
                <a:latin typeface="Open Sans"/>
                <a:ea typeface="Open Sans"/>
                <a:cs typeface="Open Sans"/>
                <a:sym typeface="Open Sans"/>
              </a:rPr>
              <a:t>mucus</a:t>
            </a:r>
            <a:r>
              <a:rPr lang="en" sz="2400">
                <a:solidFill>
                  <a:schemeClr val="dk2"/>
                </a:solidFill>
                <a:latin typeface="Open Sans"/>
                <a:ea typeface="Open Sans"/>
                <a:cs typeface="Open Sans"/>
                <a:sym typeface="Open Sans"/>
              </a:rPr>
              <a:t>. </a:t>
            </a:r>
            <a:br>
              <a:rPr lang="en" sz="2400">
                <a:solidFill>
                  <a:schemeClr val="dk2"/>
                </a:solidFill>
                <a:latin typeface="Open Sans"/>
                <a:ea typeface="Open Sans"/>
                <a:cs typeface="Open Sans"/>
                <a:sym typeface="Open Sans"/>
              </a:rPr>
            </a:b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9"/>
          <p:cNvSpPr txBox="1"/>
          <p:nvPr/>
        </p:nvSpPr>
        <p:spPr>
          <a:xfrm>
            <a:off x="387500" y="261898"/>
            <a:ext cx="8560800" cy="2264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solidFill>
                  <a:schemeClr val="dk2"/>
                </a:solidFill>
                <a:latin typeface="Open Sans"/>
                <a:ea typeface="Open Sans"/>
                <a:cs typeface="Open Sans"/>
                <a:sym typeface="Open Sans"/>
              </a:rPr>
              <a:t>* Other features such as </a:t>
            </a:r>
            <a:r>
              <a:rPr lang="en" sz="2400">
                <a:solidFill>
                  <a:srgbClr val="EA9999"/>
                </a:solidFill>
                <a:latin typeface="Open Sans"/>
                <a:ea typeface="Open Sans"/>
                <a:cs typeface="Open Sans"/>
                <a:sym typeface="Open Sans"/>
              </a:rPr>
              <a:t>lethargy</a:t>
            </a:r>
            <a:r>
              <a:rPr lang="en" sz="2400">
                <a:solidFill>
                  <a:schemeClr val="dk2"/>
                </a:solidFill>
                <a:latin typeface="Open Sans"/>
                <a:ea typeface="Open Sans"/>
                <a:cs typeface="Open Sans"/>
                <a:sym typeface="Open Sans"/>
              </a:rPr>
              <a:t>, </a:t>
            </a:r>
            <a:r>
              <a:rPr lang="en" sz="2400">
                <a:solidFill>
                  <a:srgbClr val="EA9999"/>
                </a:solidFill>
                <a:latin typeface="Open Sans"/>
                <a:ea typeface="Open Sans"/>
                <a:cs typeface="Open Sans"/>
                <a:sym typeface="Open Sans"/>
              </a:rPr>
              <a:t>nausea</a:t>
            </a:r>
            <a:r>
              <a:rPr lang="en" sz="2400">
                <a:solidFill>
                  <a:schemeClr val="dk2"/>
                </a:solidFill>
                <a:latin typeface="Open Sans"/>
                <a:ea typeface="Open Sans"/>
                <a:cs typeface="Open Sans"/>
                <a:sym typeface="Open Sans"/>
              </a:rPr>
              <a:t>, </a:t>
            </a:r>
            <a:r>
              <a:rPr lang="en" sz="2400">
                <a:solidFill>
                  <a:srgbClr val="EA9999"/>
                </a:solidFill>
                <a:latin typeface="Open Sans"/>
                <a:ea typeface="Open Sans"/>
                <a:cs typeface="Open Sans"/>
                <a:sym typeface="Open Sans"/>
              </a:rPr>
              <a:t>backache</a:t>
            </a:r>
            <a:r>
              <a:rPr lang="en" sz="2400">
                <a:solidFill>
                  <a:schemeClr val="dk2"/>
                </a:solidFill>
                <a:latin typeface="Open Sans"/>
                <a:ea typeface="Open Sans"/>
                <a:cs typeface="Open Sans"/>
                <a:sym typeface="Open Sans"/>
              </a:rPr>
              <a:t> and </a:t>
            </a:r>
            <a:r>
              <a:rPr lang="en" sz="2400">
                <a:solidFill>
                  <a:srgbClr val="EA9999"/>
                </a:solidFill>
                <a:latin typeface="Open Sans"/>
                <a:ea typeface="Open Sans"/>
                <a:cs typeface="Open Sans"/>
                <a:sym typeface="Open Sans"/>
              </a:rPr>
              <a:t>bladder symptoms</a:t>
            </a:r>
            <a:r>
              <a:rPr lang="en" sz="2400">
                <a:solidFill>
                  <a:schemeClr val="dk2"/>
                </a:solidFill>
                <a:latin typeface="Open Sans"/>
                <a:ea typeface="Open Sans"/>
                <a:cs typeface="Open Sans"/>
                <a:sym typeface="Open Sans"/>
              </a:rPr>
              <a:t> are common in people with IBS, and may be used to </a:t>
            </a:r>
            <a:r>
              <a:rPr lang="en" sz="2400" b="1">
                <a:solidFill>
                  <a:schemeClr val="dk2"/>
                </a:solidFill>
                <a:latin typeface="Open Sans"/>
                <a:ea typeface="Open Sans"/>
                <a:cs typeface="Open Sans"/>
                <a:sym typeface="Open Sans"/>
              </a:rPr>
              <a:t>support the diagnosis</a:t>
            </a:r>
            <a:r>
              <a:rPr lang="en" sz="2400">
                <a:solidFill>
                  <a:schemeClr val="dk2"/>
                </a:solidFill>
                <a:latin typeface="Open Sans"/>
                <a:ea typeface="Open Sans"/>
                <a:cs typeface="Open Sans"/>
                <a:sym typeface="Open Sans"/>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0"/>
          <p:cNvSpPr txBox="1">
            <a:spLocks noGrp="1"/>
          </p:cNvSpPr>
          <p:nvPr>
            <p:ph type="body" idx="1"/>
          </p:nvPr>
        </p:nvSpPr>
        <p:spPr>
          <a:xfrm>
            <a:off x="240604" y="0"/>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AutoNum type="arabicPeriod"/>
            </a:pPr>
            <a:r>
              <a:rPr lang="en" sz="2400" b="1"/>
              <a:t>Initial assessment for IBS</a:t>
            </a:r>
            <a:endParaRPr sz="2400" b="1"/>
          </a:p>
          <a:p>
            <a:pPr marL="457200" lvl="0" indent="0" algn="l" rtl="0">
              <a:lnSpc>
                <a:spcPct val="200000"/>
              </a:lnSpc>
              <a:spcBef>
                <a:spcPts val="1600"/>
              </a:spcBef>
              <a:spcAft>
                <a:spcPts val="0"/>
              </a:spcAft>
              <a:buNone/>
            </a:pPr>
            <a:r>
              <a:rPr lang="en" sz="2400"/>
              <a:t>If the persons had any of the following </a:t>
            </a:r>
            <a:r>
              <a:rPr lang="en" sz="2400" u="sng"/>
              <a:t>symptoms of IBS</a:t>
            </a:r>
            <a:r>
              <a:rPr lang="en" sz="2400"/>
              <a:t> for at least 6 months:</a:t>
            </a:r>
            <a:endParaRPr sz="2400"/>
          </a:p>
          <a:p>
            <a:pPr marL="1371600" lvl="0" indent="-381000" algn="l" rtl="0">
              <a:lnSpc>
                <a:spcPct val="200000"/>
              </a:lnSpc>
              <a:spcBef>
                <a:spcPts val="1600"/>
              </a:spcBef>
              <a:spcAft>
                <a:spcPts val="0"/>
              </a:spcAft>
              <a:buSzPts val="2400"/>
              <a:buChar char="★"/>
            </a:pPr>
            <a:r>
              <a:rPr lang="en" sz="2400" b="1"/>
              <a:t>A</a:t>
            </a:r>
            <a:r>
              <a:rPr lang="en" sz="2400"/>
              <a:t>bdominal pain or discomfort</a:t>
            </a:r>
            <a:endParaRPr sz="2400"/>
          </a:p>
          <a:p>
            <a:pPr marL="1371600" lvl="0" indent="-381000" algn="l" rtl="0">
              <a:lnSpc>
                <a:spcPct val="200000"/>
              </a:lnSpc>
              <a:spcBef>
                <a:spcPts val="0"/>
              </a:spcBef>
              <a:spcAft>
                <a:spcPts val="0"/>
              </a:spcAft>
              <a:buSzPts val="2400"/>
              <a:buChar char="★"/>
            </a:pPr>
            <a:r>
              <a:rPr lang="en" sz="2400" b="1"/>
              <a:t>B</a:t>
            </a:r>
            <a:r>
              <a:rPr lang="en" sz="2400"/>
              <a:t>loating</a:t>
            </a:r>
            <a:endParaRPr sz="2400"/>
          </a:p>
          <a:p>
            <a:pPr marL="1371600" lvl="0" indent="-381000" algn="l" rtl="0">
              <a:lnSpc>
                <a:spcPct val="200000"/>
              </a:lnSpc>
              <a:spcBef>
                <a:spcPts val="0"/>
              </a:spcBef>
              <a:spcAft>
                <a:spcPts val="0"/>
              </a:spcAft>
              <a:buSzPts val="2400"/>
              <a:buChar char="★"/>
            </a:pPr>
            <a:r>
              <a:rPr lang="en" sz="2400" b="1"/>
              <a:t>C</a:t>
            </a:r>
            <a:r>
              <a:rPr lang="en" sz="2400"/>
              <a:t>hange In bowel habit.</a:t>
            </a:r>
            <a:endParaRPr sz="2400"/>
          </a:p>
          <a:p>
            <a:pPr marL="0" lvl="0" indent="0" algn="l" rtl="0">
              <a:lnSpc>
                <a:spcPct val="200000"/>
              </a:lnSpc>
              <a:spcBef>
                <a:spcPts val="1600"/>
              </a:spcBef>
              <a:spcAft>
                <a:spcPts val="1600"/>
              </a:spcAft>
              <a:buNone/>
            </a:pP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1"/>
          <p:cNvSpPr txBox="1">
            <a:spLocks noGrp="1"/>
          </p:cNvSpPr>
          <p:nvPr>
            <p:ph type="body" idx="4294967295"/>
          </p:nvPr>
        </p:nvSpPr>
        <p:spPr>
          <a:xfrm>
            <a:off x="311700" y="202919"/>
            <a:ext cx="8520600" cy="5604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t>2. </a:t>
            </a:r>
            <a:r>
              <a:rPr lang="en" sz="2400" b="1">
                <a:solidFill>
                  <a:srgbClr val="FF0000"/>
                </a:solidFill>
              </a:rPr>
              <a:t>Exclude</a:t>
            </a:r>
            <a:r>
              <a:rPr lang="en" sz="2400"/>
              <a:t> alarm symptoms (</a:t>
            </a:r>
            <a:r>
              <a:rPr lang="en" sz="2400" b="1">
                <a:solidFill>
                  <a:srgbClr val="FF0000"/>
                </a:solidFill>
              </a:rPr>
              <a:t>Red Flags</a:t>
            </a:r>
            <a:r>
              <a:rPr lang="en" sz="2400"/>
              <a:t>):</a:t>
            </a:r>
            <a:endParaRPr sz="2400"/>
          </a:p>
          <a:p>
            <a:pPr marL="457200" lvl="0" indent="-381000" algn="l" rtl="0">
              <a:lnSpc>
                <a:spcPct val="200000"/>
              </a:lnSpc>
              <a:spcBef>
                <a:spcPts val="1600"/>
              </a:spcBef>
              <a:spcAft>
                <a:spcPts val="0"/>
              </a:spcAft>
              <a:buSzPts val="2400"/>
              <a:buChar char="-"/>
            </a:pPr>
            <a:r>
              <a:rPr lang="en" sz="2400"/>
              <a:t>signs and symptoms of cancer</a:t>
            </a:r>
            <a:endParaRPr sz="2400"/>
          </a:p>
          <a:p>
            <a:pPr marL="457200" lvl="0" indent="-381000" algn="l" rtl="0">
              <a:lnSpc>
                <a:spcPct val="200000"/>
              </a:lnSpc>
              <a:spcBef>
                <a:spcPts val="0"/>
              </a:spcBef>
              <a:spcAft>
                <a:spcPts val="0"/>
              </a:spcAft>
              <a:buSzPts val="2400"/>
              <a:buChar char="-"/>
            </a:pPr>
            <a:r>
              <a:rPr lang="en" sz="2400"/>
              <a:t>Inflammatory markers for inflammatory bowel disease.</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168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IBS is a diagnosis of exclusion:</a:t>
            </a:r>
            <a:endParaRPr/>
          </a:p>
        </p:txBody>
      </p:sp>
      <p:sp>
        <p:nvSpPr>
          <p:cNvPr id="84" name="Google Shape;84;p16"/>
          <p:cNvSpPr txBox="1">
            <a:spLocks noGrp="1"/>
          </p:cNvSpPr>
          <p:nvPr>
            <p:ph type="body" idx="1"/>
          </p:nvPr>
        </p:nvSpPr>
        <p:spPr>
          <a:xfrm>
            <a:off x="311700" y="2504650"/>
            <a:ext cx="8520600" cy="2064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rgbClr val="000000"/>
              </a:buClr>
              <a:buSzPts val="3600"/>
              <a:buFont typeface="PT Sans Narrow"/>
              <a:buAutoNum type="arabicPeriod"/>
            </a:pPr>
            <a:r>
              <a:rPr lang="en" sz="3600" b="1">
                <a:solidFill>
                  <a:srgbClr val="000000"/>
                </a:solidFill>
                <a:latin typeface="PT Sans Narrow"/>
                <a:ea typeface="PT Sans Narrow"/>
                <a:cs typeface="PT Sans Narrow"/>
                <a:sym typeface="PT Sans Narrow"/>
              </a:rPr>
              <a:t>True</a:t>
            </a:r>
            <a:endParaRPr sz="3600" b="1">
              <a:solidFill>
                <a:srgbClr val="000000"/>
              </a:solidFill>
              <a:latin typeface="PT Sans Narrow"/>
              <a:ea typeface="PT Sans Narrow"/>
              <a:cs typeface="PT Sans Narrow"/>
              <a:sym typeface="PT Sans Narrow"/>
            </a:endParaRPr>
          </a:p>
          <a:p>
            <a:pPr marL="457200" lvl="0" indent="-457200" algn="l" rtl="0">
              <a:spcBef>
                <a:spcPts val="0"/>
              </a:spcBef>
              <a:spcAft>
                <a:spcPts val="0"/>
              </a:spcAft>
              <a:buClr>
                <a:srgbClr val="000000"/>
              </a:buClr>
              <a:buSzPts val="3600"/>
              <a:buFont typeface="PT Sans Narrow"/>
              <a:buAutoNum type="arabicPeriod"/>
            </a:pPr>
            <a:r>
              <a:rPr lang="en" sz="3600" b="1">
                <a:solidFill>
                  <a:srgbClr val="000000"/>
                </a:solidFill>
                <a:latin typeface="PT Sans Narrow"/>
                <a:ea typeface="PT Sans Narrow"/>
                <a:cs typeface="PT Sans Narrow"/>
                <a:sym typeface="PT Sans Narrow"/>
              </a:rPr>
              <a:t>False</a:t>
            </a:r>
            <a:endParaRPr sz="3600" b="1">
              <a:solidFill>
                <a:srgbClr val="000000"/>
              </a:solidFill>
              <a:latin typeface="PT Sans Narrow"/>
              <a:ea typeface="PT Sans Narrow"/>
              <a:cs typeface="PT Sans Narrow"/>
              <a:sym typeface="PT Sans Narr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52"/>
          <p:cNvPicPr preferRelativeResize="0"/>
          <p:nvPr/>
        </p:nvPicPr>
        <p:blipFill>
          <a:blip r:embed="rId3">
            <a:alphaModFix/>
          </a:blip>
          <a:stretch>
            <a:fillRect/>
          </a:stretch>
        </p:blipFill>
        <p:spPr>
          <a:xfrm>
            <a:off x="2573163" y="572907"/>
            <a:ext cx="3997679" cy="39976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3"/>
          <p:cNvSpPr txBox="1">
            <a:spLocks noGrp="1"/>
          </p:cNvSpPr>
          <p:nvPr>
            <p:ph type="body" idx="1"/>
          </p:nvPr>
        </p:nvSpPr>
        <p:spPr>
          <a:xfrm>
            <a:off x="311700" y="707400"/>
            <a:ext cx="8520600" cy="428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t>In people who meet the IBS diagnostic criteria, the following tests should be undertaken to </a:t>
            </a:r>
            <a:r>
              <a:rPr lang="en" sz="2400" b="1">
                <a:solidFill>
                  <a:srgbClr val="FF0000"/>
                </a:solidFill>
              </a:rPr>
              <a:t>exclude</a:t>
            </a:r>
            <a:r>
              <a:rPr lang="en" sz="2400"/>
              <a:t> </a:t>
            </a:r>
            <a:r>
              <a:rPr lang="en" sz="2400" b="1">
                <a:solidFill>
                  <a:srgbClr val="FF0000"/>
                </a:solidFill>
              </a:rPr>
              <a:t>other diagnoses</a:t>
            </a:r>
            <a:r>
              <a:rPr lang="en" sz="2400"/>
              <a:t>:</a:t>
            </a:r>
            <a:br>
              <a:rPr lang="en" sz="2400"/>
            </a:br>
            <a:r>
              <a:rPr lang="en" sz="2400"/>
              <a:t>-Full blood count (</a:t>
            </a:r>
            <a:r>
              <a:rPr lang="en" sz="2400">
                <a:solidFill>
                  <a:srgbClr val="FF0000"/>
                </a:solidFill>
              </a:rPr>
              <a:t>FBC</a:t>
            </a:r>
            <a:r>
              <a:rPr lang="en" sz="2400"/>
              <a:t>)</a:t>
            </a:r>
            <a:endParaRPr sz="2400"/>
          </a:p>
          <a:p>
            <a:pPr marL="0" lvl="0" indent="0" algn="l" rtl="0">
              <a:lnSpc>
                <a:spcPct val="115000"/>
              </a:lnSpc>
              <a:spcBef>
                <a:spcPts val="1600"/>
              </a:spcBef>
              <a:spcAft>
                <a:spcPts val="0"/>
              </a:spcAft>
              <a:buNone/>
            </a:pPr>
            <a:r>
              <a:rPr lang="en" sz="2400"/>
              <a:t>-Erythrocyte sedimentation rate (</a:t>
            </a:r>
            <a:r>
              <a:rPr lang="en" sz="2400">
                <a:solidFill>
                  <a:srgbClr val="FF0000"/>
                </a:solidFill>
              </a:rPr>
              <a:t>ESR</a:t>
            </a:r>
            <a:r>
              <a:rPr lang="en" sz="2400"/>
              <a:t>) or plasma viscosity</a:t>
            </a:r>
            <a:endParaRPr sz="2400"/>
          </a:p>
          <a:p>
            <a:pPr marL="0" lvl="0" indent="0" algn="l" rtl="0">
              <a:lnSpc>
                <a:spcPct val="115000"/>
              </a:lnSpc>
              <a:spcBef>
                <a:spcPts val="1600"/>
              </a:spcBef>
              <a:spcAft>
                <a:spcPts val="0"/>
              </a:spcAft>
              <a:buNone/>
            </a:pPr>
            <a:r>
              <a:rPr lang="en" sz="2400"/>
              <a:t>- C-reactive protein (</a:t>
            </a:r>
            <a:r>
              <a:rPr lang="en" sz="2400">
                <a:solidFill>
                  <a:srgbClr val="FF0000"/>
                </a:solidFill>
              </a:rPr>
              <a:t>CRP</a:t>
            </a:r>
            <a:r>
              <a:rPr lang="en" sz="2400"/>
              <a:t>)</a:t>
            </a:r>
            <a:endParaRPr sz="2400"/>
          </a:p>
          <a:p>
            <a:pPr marL="0" lvl="0" indent="0" algn="l" rtl="0">
              <a:lnSpc>
                <a:spcPct val="115000"/>
              </a:lnSpc>
              <a:spcBef>
                <a:spcPts val="1600"/>
              </a:spcBef>
              <a:spcAft>
                <a:spcPts val="1600"/>
              </a:spcAft>
              <a:buNone/>
            </a:pPr>
            <a:r>
              <a:rPr lang="en" sz="2400"/>
              <a:t>-Antibody testing for coeliac disease (endomysial antibodies [</a:t>
            </a:r>
            <a:r>
              <a:rPr lang="en" sz="2400">
                <a:solidFill>
                  <a:srgbClr val="FF0000"/>
                </a:solidFill>
              </a:rPr>
              <a:t>EMA</a:t>
            </a:r>
            <a:r>
              <a:rPr lang="en" sz="2400"/>
              <a:t>] </a:t>
            </a:r>
            <a:r>
              <a:rPr lang="en" sz="2400">
                <a:solidFill>
                  <a:srgbClr val="FF0000"/>
                </a:solidFill>
              </a:rPr>
              <a:t>or</a:t>
            </a:r>
            <a:r>
              <a:rPr lang="en" sz="2400"/>
              <a:t> tissue transglutaminase [</a:t>
            </a:r>
            <a:r>
              <a:rPr lang="en" sz="2400">
                <a:solidFill>
                  <a:srgbClr val="FF0000"/>
                </a:solidFill>
              </a:rPr>
              <a:t>TTG</a:t>
            </a:r>
            <a:r>
              <a:rPr lang="en" sz="2400"/>
              <a:t>]).</a:t>
            </a:r>
            <a:endParaRPr sz="2400"/>
          </a:p>
        </p:txBody>
      </p:sp>
      <p:sp>
        <p:nvSpPr>
          <p:cNvPr id="305" name="Google Shape;305;p53"/>
          <p:cNvSpPr txBox="1">
            <a:spLocks noGrp="1"/>
          </p:cNvSpPr>
          <p:nvPr>
            <p:ph type="title"/>
          </p:nvPr>
        </p:nvSpPr>
        <p:spPr>
          <a:xfrm>
            <a:off x="311700" y="-6"/>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Diagnostic tests: (Investigations)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4"/>
          <p:cNvSpPr txBox="1">
            <a:spLocks noGrp="1"/>
          </p:cNvSpPr>
          <p:nvPr>
            <p:ph type="body" idx="1"/>
          </p:nvPr>
        </p:nvSpPr>
        <p:spPr>
          <a:xfrm>
            <a:off x="311700" y="707400"/>
            <a:ext cx="8520600" cy="2805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t/>
            </a:r>
            <a:br>
              <a:rPr lang="en" sz="2400"/>
            </a:br>
            <a:r>
              <a:rPr lang="en" sz="2400"/>
              <a:t>-Full blood count (</a:t>
            </a:r>
            <a:r>
              <a:rPr lang="en" sz="2400">
                <a:solidFill>
                  <a:srgbClr val="FF0000"/>
                </a:solidFill>
              </a:rPr>
              <a:t>FBC</a:t>
            </a:r>
            <a:r>
              <a:rPr lang="en" sz="2400"/>
              <a:t>)</a:t>
            </a:r>
            <a:br>
              <a:rPr lang="en" sz="2400"/>
            </a:br>
            <a:endParaRPr sz="2400"/>
          </a:p>
          <a:p>
            <a:pPr marL="0" lvl="0" indent="0" algn="l" rtl="0">
              <a:lnSpc>
                <a:spcPct val="100000"/>
              </a:lnSpc>
              <a:spcBef>
                <a:spcPts val="1600"/>
              </a:spcBef>
              <a:spcAft>
                <a:spcPts val="0"/>
              </a:spcAft>
              <a:buNone/>
            </a:pPr>
            <a:endParaRPr sz="2400"/>
          </a:p>
          <a:p>
            <a:pPr marL="0" lvl="0" indent="0" algn="l" rtl="0">
              <a:lnSpc>
                <a:spcPct val="100000"/>
              </a:lnSpc>
              <a:spcBef>
                <a:spcPts val="1600"/>
              </a:spcBef>
              <a:spcAft>
                <a:spcPts val="0"/>
              </a:spcAft>
              <a:buNone/>
            </a:pPr>
            <a:r>
              <a:rPr lang="en" sz="2400"/>
              <a:t>- Erythrocyte sedimentation rate (</a:t>
            </a:r>
            <a:r>
              <a:rPr lang="en" sz="2400">
                <a:solidFill>
                  <a:srgbClr val="FF0000"/>
                </a:solidFill>
              </a:rPr>
              <a:t>ESR</a:t>
            </a:r>
            <a:r>
              <a:rPr lang="en" sz="2400"/>
              <a:t>) </a:t>
            </a:r>
            <a:endParaRPr sz="2400"/>
          </a:p>
          <a:p>
            <a:pPr marL="0" lvl="0" indent="0" algn="l" rtl="0">
              <a:lnSpc>
                <a:spcPct val="100000"/>
              </a:lnSpc>
              <a:spcBef>
                <a:spcPts val="1600"/>
              </a:spcBef>
              <a:spcAft>
                <a:spcPts val="1600"/>
              </a:spcAft>
              <a:buNone/>
            </a:pPr>
            <a:r>
              <a:rPr lang="en" sz="2400"/>
              <a:t>or plasma viscosity</a:t>
            </a:r>
            <a:br>
              <a:rPr lang="en" sz="2400"/>
            </a:br>
            <a:r>
              <a:rPr lang="en" sz="2400"/>
              <a:t/>
            </a:r>
            <a:br>
              <a:rPr lang="en" sz="2400"/>
            </a:br>
            <a:r>
              <a:rPr lang="en" sz="2400"/>
              <a:t>- C-reactive protein (</a:t>
            </a:r>
            <a:r>
              <a:rPr lang="en" sz="2400">
                <a:solidFill>
                  <a:srgbClr val="FF0000"/>
                </a:solidFill>
              </a:rPr>
              <a:t>CRP</a:t>
            </a:r>
            <a:r>
              <a:rPr lang="en" sz="2400"/>
              <a:t>)</a:t>
            </a:r>
            <a:br>
              <a:rPr lang="en" sz="2400"/>
            </a:br>
            <a:endParaRPr sz="2400"/>
          </a:p>
        </p:txBody>
      </p:sp>
      <p:sp>
        <p:nvSpPr>
          <p:cNvPr id="311" name="Google Shape;311;p54"/>
          <p:cNvSpPr txBox="1">
            <a:spLocks noGrp="1"/>
          </p:cNvSpPr>
          <p:nvPr>
            <p:ph type="title"/>
          </p:nvPr>
        </p:nvSpPr>
        <p:spPr>
          <a:xfrm>
            <a:off x="311700" y="-6"/>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Diagnostic tests: (Investigations)</a:t>
            </a:r>
            <a:endParaRPr/>
          </a:p>
        </p:txBody>
      </p:sp>
      <p:sp>
        <p:nvSpPr>
          <p:cNvPr id="312" name="Google Shape;312;p54"/>
          <p:cNvSpPr txBox="1">
            <a:spLocks noGrp="1"/>
          </p:cNvSpPr>
          <p:nvPr>
            <p:ph type="body" idx="1"/>
          </p:nvPr>
        </p:nvSpPr>
        <p:spPr>
          <a:xfrm>
            <a:off x="5968200" y="851401"/>
            <a:ext cx="2864100" cy="2517600"/>
          </a:xfrm>
          <a:prstGeom prst="rect">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400" u="sng"/>
              <a:t>with differential</a:t>
            </a:r>
            <a:r>
              <a:rPr lang="en" sz="2400"/>
              <a:t> to </a:t>
            </a:r>
            <a:r>
              <a:rPr lang="en" sz="2400" b="1"/>
              <a:t>screen for </a:t>
            </a:r>
            <a:r>
              <a:rPr lang="en" sz="2400">
                <a:solidFill>
                  <a:srgbClr val="EA9999"/>
                </a:solidFill>
              </a:rPr>
              <a:t>anemia</a:t>
            </a:r>
            <a:r>
              <a:rPr lang="en" sz="2400"/>
              <a:t>, </a:t>
            </a:r>
            <a:r>
              <a:rPr lang="en" sz="2400">
                <a:solidFill>
                  <a:srgbClr val="EA9999"/>
                </a:solidFill>
              </a:rPr>
              <a:t>inflammation</a:t>
            </a:r>
            <a:r>
              <a:rPr lang="en" sz="2400"/>
              <a:t>, and </a:t>
            </a:r>
            <a:r>
              <a:rPr lang="en" sz="2400">
                <a:solidFill>
                  <a:srgbClr val="EA9999"/>
                </a:solidFill>
              </a:rPr>
              <a:t>infection</a:t>
            </a:r>
            <a:r>
              <a:rPr lang="en" sz="2400"/>
              <a:t> is indicated.</a:t>
            </a:r>
            <a:endParaRPr sz="2400"/>
          </a:p>
        </p:txBody>
      </p:sp>
      <p:sp>
        <p:nvSpPr>
          <p:cNvPr id="313" name="Google Shape;313;p54"/>
          <p:cNvSpPr txBox="1">
            <a:spLocks noGrp="1"/>
          </p:cNvSpPr>
          <p:nvPr>
            <p:ph type="body" idx="4294967295"/>
          </p:nvPr>
        </p:nvSpPr>
        <p:spPr>
          <a:xfrm>
            <a:off x="5968200" y="3759974"/>
            <a:ext cx="2864100" cy="1368600"/>
          </a:xfrm>
          <a:prstGeom prst="rect">
            <a:avLst/>
          </a:prstGeom>
          <a:ln w="2857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400"/>
              <a:t>are nonspecific screening tests for </a:t>
            </a:r>
            <a:r>
              <a:rPr lang="en" sz="2400">
                <a:solidFill>
                  <a:srgbClr val="EA9999"/>
                </a:solidFill>
              </a:rPr>
              <a:t>inflammation</a:t>
            </a:r>
            <a:r>
              <a:rPr lang="en" sz="2400"/>
              <a:t>.</a:t>
            </a:r>
            <a:endParaRPr sz="2400"/>
          </a:p>
        </p:txBody>
      </p:sp>
      <p:cxnSp>
        <p:nvCxnSpPr>
          <p:cNvPr id="314" name="Google Shape;314;p54"/>
          <p:cNvCxnSpPr>
            <a:endCxn id="312" idx="1"/>
          </p:cNvCxnSpPr>
          <p:nvPr/>
        </p:nvCxnSpPr>
        <p:spPr>
          <a:xfrm>
            <a:off x="3750300" y="1287301"/>
            <a:ext cx="2217900" cy="822900"/>
          </a:xfrm>
          <a:prstGeom prst="bentConnector3">
            <a:avLst>
              <a:gd name="adj1" fmla="val 95007"/>
            </a:avLst>
          </a:prstGeom>
          <a:noFill/>
          <a:ln w="9525" cap="flat" cmpd="sng">
            <a:solidFill>
              <a:schemeClr val="dk2"/>
            </a:solidFill>
            <a:prstDash val="solid"/>
            <a:round/>
            <a:headEnd type="none" w="med" len="med"/>
            <a:tailEnd type="none" w="med" len="med"/>
          </a:ln>
        </p:spPr>
      </p:cxnSp>
      <p:cxnSp>
        <p:nvCxnSpPr>
          <p:cNvPr id="315" name="Google Shape;315;p54"/>
          <p:cNvCxnSpPr>
            <a:endCxn id="313" idx="1"/>
          </p:cNvCxnSpPr>
          <p:nvPr/>
        </p:nvCxnSpPr>
        <p:spPr>
          <a:xfrm>
            <a:off x="3189900" y="3402674"/>
            <a:ext cx="2778300" cy="1041600"/>
          </a:xfrm>
          <a:prstGeom prst="bentConnector3">
            <a:avLst>
              <a:gd name="adj1" fmla="val 65568"/>
            </a:avLst>
          </a:prstGeom>
          <a:noFill/>
          <a:ln w="9525" cap="flat" cmpd="sng">
            <a:solidFill>
              <a:schemeClr val="dk2"/>
            </a:solidFill>
            <a:prstDash val="solid"/>
            <a:round/>
            <a:headEnd type="none" w="med" len="med"/>
            <a:tailEnd type="none" w="med" len="med"/>
          </a:ln>
        </p:spPr>
      </p:cxnSp>
      <p:cxnSp>
        <p:nvCxnSpPr>
          <p:cNvPr id="316" name="Google Shape;316;p54"/>
          <p:cNvCxnSpPr>
            <a:endCxn id="313" idx="1"/>
          </p:cNvCxnSpPr>
          <p:nvPr/>
        </p:nvCxnSpPr>
        <p:spPr>
          <a:xfrm>
            <a:off x="4028700" y="4172774"/>
            <a:ext cx="1939500" cy="271500"/>
          </a:xfrm>
          <a:prstGeom prst="bentConnector3">
            <a:avLst>
              <a:gd name="adj1" fmla="val 50000"/>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5"/>
          <p:cNvSpPr txBox="1">
            <a:spLocks noGrp="1"/>
          </p:cNvSpPr>
          <p:nvPr>
            <p:ph type="body" idx="1"/>
          </p:nvPr>
        </p:nvSpPr>
        <p:spPr>
          <a:xfrm>
            <a:off x="311700" y="707400"/>
            <a:ext cx="8520600" cy="42846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t>- Antibody testing for </a:t>
            </a:r>
            <a:r>
              <a:rPr lang="en" sz="2400">
                <a:solidFill>
                  <a:srgbClr val="EA9999"/>
                </a:solidFill>
              </a:rPr>
              <a:t>coeliac</a:t>
            </a:r>
            <a:r>
              <a:rPr lang="en" sz="2400"/>
              <a:t> </a:t>
            </a:r>
            <a:r>
              <a:rPr lang="en" sz="2400">
                <a:solidFill>
                  <a:srgbClr val="EA9999"/>
                </a:solidFill>
              </a:rPr>
              <a:t>disease</a:t>
            </a:r>
            <a:r>
              <a:rPr lang="en" sz="2400"/>
              <a:t> (endomysial antibodies [</a:t>
            </a:r>
            <a:r>
              <a:rPr lang="en" sz="2400">
                <a:solidFill>
                  <a:srgbClr val="FF0000"/>
                </a:solidFill>
              </a:rPr>
              <a:t>EMA</a:t>
            </a:r>
            <a:r>
              <a:rPr lang="en" sz="2400"/>
              <a:t>] </a:t>
            </a:r>
            <a:r>
              <a:rPr lang="en" sz="2400">
                <a:solidFill>
                  <a:srgbClr val="FF0000"/>
                </a:solidFill>
              </a:rPr>
              <a:t>or</a:t>
            </a:r>
            <a:r>
              <a:rPr lang="en" sz="2400"/>
              <a:t> tissue transglutaminase [</a:t>
            </a:r>
            <a:r>
              <a:rPr lang="en" sz="2400">
                <a:solidFill>
                  <a:srgbClr val="FF0000"/>
                </a:solidFill>
              </a:rPr>
              <a:t>TTG</a:t>
            </a:r>
            <a:r>
              <a:rPr lang="en" sz="2400"/>
              <a:t>]).</a:t>
            </a:r>
            <a:endParaRPr sz="2400"/>
          </a:p>
        </p:txBody>
      </p:sp>
      <p:sp>
        <p:nvSpPr>
          <p:cNvPr id="322" name="Google Shape;322;p55"/>
          <p:cNvSpPr txBox="1">
            <a:spLocks noGrp="1"/>
          </p:cNvSpPr>
          <p:nvPr>
            <p:ph type="title"/>
          </p:nvPr>
        </p:nvSpPr>
        <p:spPr>
          <a:xfrm>
            <a:off x="311700" y="-6"/>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Diagnostic tests: (Investigations)</a:t>
            </a:r>
            <a:endParaRPr/>
          </a:p>
        </p:txBody>
      </p:sp>
      <p:sp>
        <p:nvSpPr>
          <p:cNvPr id="323" name="Google Shape;323;p55"/>
          <p:cNvSpPr txBox="1">
            <a:spLocks noGrp="1"/>
          </p:cNvSpPr>
          <p:nvPr>
            <p:ph type="body" idx="1"/>
          </p:nvPr>
        </p:nvSpPr>
        <p:spPr>
          <a:xfrm>
            <a:off x="311700" y="2434527"/>
            <a:ext cx="8520600" cy="2290500"/>
          </a:xfrm>
          <a:prstGeom prst="rect">
            <a:avLst/>
          </a:prstGeom>
          <a:ln w="2857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t>Patients with </a:t>
            </a:r>
            <a:r>
              <a:rPr lang="en" sz="2400" u="sng"/>
              <a:t>IBS-D or IBS-M</a:t>
            </a:r>
            <a:r>
              <a:rPr lang="en" sz="2400"/>
              <a:t> should have serologic testing for celiac sprue. Patients aged 50 years and older should have more extensive testing, including a colonoscopy.</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6"/>
          <p:cNvSpPr txBox="1">
            <a:spLocks noGrp="1"/>
          </p:cNvSpPr>
          <p:nvPr>
            <p:ph type="body" idx="1"/>
          </p:nvPr>
        </p:nvSpPr>
        <p:spPr>
          <a:xfrm>
            <a:off x="300800" y="252525"/>
            <a:ext cx="8739300" cy="4890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The American College of Gastroenterologists </a:t>
            </a:r>
            <a:r>
              <a:rPr lang="en" sz="2400" b="1">
                <a:solidFill>
                  <a:srgbClr val="FF0000"/>
                </a:solidFill>
              </a:rPr>
              <a:t>does not</a:t>
            </a:r>
            <a:r>
              <a:rPr lang="en" sz="2400" b="1"/>
              <a:t> recommend laboratory testing or diagnostic imaging</a:t>
            </a:r>
            <a:r>
              <a:rPr lang="en" sz="2400"/>
              <a:t> in patients </a:t>
            </a:r>
            <a:r>
              <a:rPr lang="en" sz="2400">
                <a:solidFill>
                  <a:srgbClr val="FF0000"/>
                </a:solidFill>
              </a:rPr>
              <a:t>younger than 50 years</a:t>
            </a:r>
            <a:r>
              <a:rPr lang="en" sz="2400" b="1"/>
              <a:t>,</a:t>
            </a:r>
            <a:r>
              <a:rPr lang="en" sz="2400"/>
              <a:t> </a:t>
            </a:r>
            <a:r>
              <a:rPr lang="en" sz="2400">
                <a:solidFill>
                  <a:srgbClr val="FF0000"/>
                </a:solidFill>
              </a:rPr>
              <a:t>with typical IBS symptoms</a:t>
            </a:r>
            <a:r>
              <a:rPr lang="en" sz="2400"/>
              <a:t> and </a:t>
            </a:r>
            <a:r>
              <a:rPr lang="en" sz="2400">
                <a:solidFill>
                  <a:srgbClr val="FF0000"/>
                </a:solidFill>
              </a:rPr>
              <a:t>without the following “alarm features”</a:t>
            </a:r>
            <a:r>
              <a:rPr lang="en" sz="2400"/>
              <a:t>:</a:t>
            </a:r>
            <a:br>
              <a:rPr lang="en" sz="2400"/>
            </a:br>
            <a:endParaRPr sz="2400"/>
          </a:p>
          <a:p>
            <a:pPr marL="914400" lvl="0" indent="-381000" algn="l" rtl="0">
              <a:lnSpc>
                <a:spcPct val="150000"/>
              </a:lnSpc>
              <a:spcBef>
                <a:spcPts val="0"/>
              </a:spcBef>
              <a:spcAft>
                <a:spcPts val="0"/>
              </a:spcAft>
              <a:buSzPts val="2400"/>
              <a:buChar char="-"/>
            </a:pPr>
            <a:r>
              <a:rPr lang="en" sz="2400"/>
              <a:t>Weight loss</a:t>
            </a:r>
            <a:endParaRPr sz="2400"/>
          </a:p>
          <a:p>
            <a:pPr marL="914400" lvl="0" indent="-381000" algn="l" rtl="0">
              <a:lnSpc>
                <a:spcPct val="150000"/>
              </a:lnSpc>
              <a:spcBef>
                <a:spcPts val="0"/>
              </a:spcBef>
              <a:spcAft>
                <a:spcPts val="0"/>
              </a:spcAft>
              <a:buSzPts val="2400"/>
              <a:buChar char="-"/>
            </a:pPr>
            <a:r>
              <a:rPr lang="en" sz="2400"/>
              <a:t>Iron deficiency anemia</a:t>
            </a:r>
            <a:endParaRPr sz="2400"/>
          </a:p>
          <a:p>
            <a:pPr marL="914400" lvl="0" indent="-381000" algn="l" rtl="0">
              <a:lnSpc>
                <a:spcPct val="150000"/>
              </a:lnSpc>
              <a:spcBef>
                <a:spcPts val="0"/>
              </a:spcBef>
              <a:spcAft>
                <a:spcPts val="0"/>
              </a:spcAft>
              <a:buSzPts val="2400"/>
              <a:buChar char="-"/>
            </a:pPr>
            <a:r>
              <a:rPr lang="en" sz="2400"/>
              <a:t>Family history of certain organic GI illnesses (eg, inflammatory bowel disease, celiac sprue, colorectal cancer)</a:t>
            </a:r>
            <a:br>
              <a:rPr lang="en" sz="2400"/>
            </a:b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7"/>
          <p:cNvSpPr txBox="1">
            <a:spLocks noGrp="1"/>
          </p:cNvSpPr>
          <p:nvPr>
            <p:ph type="body" idx="4294967295"/>
          </p:nvPr>
        </p:nvSpPr>
        <p:spPr>
          <a:xfrm>
            <a:off x="311700" y="356344"/>
            <a:ext cx="8520600" cy="1524900"/>
          </a:xfrm>
          <a:prstGeom prst="rect">
            <a:avLst/>
          </a:prstGeom>
          <a:ln w="2857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t>Patients </a:t>
            </a:r>
            <a:r>
              <a:rPr lang="en" sz="2400" b="1"/>
              <a:t>aged</a:t>
            </a:r>
            <a:r>
              <a:rPr lang="en" sz="2400"/>
              <a:t> </a:t>
            </a:r>
            <a:r>
              <a:rPr lang="en" sz="2400" b="1"/>
              <a:t>50</a:t>
            </a:r>
            <a:r>
              <a:rPr lang="en" sz="2400"/>
              <a:t> </a:t>
            </a:r>
            <a:r>
              <a:rPr lang="en" sz="2400" b="1"/>
              <a:t>years and</a:t>
            </a:r>
            <a:r>
              <a:rPr lang="en" sz="2400"/>
              <a:t> </a:t>
            </a:r>
            <a:r>
              <a:rPr lang="en" sz="2400" b="1"/>
              <a:t>older</a:t>
            </a:r>
            <a:r>
              <a:rPr lang="en" sz="2400"/>
              <a:t> should have more extensive testing, including a </a:t>
            </a:r>
            <a:r>
              <a:rPr lang="en" sz="2400">
                <a:solidFill>
                  <a:srgbClr val="FF0000"/>
                </a:solidFill>
              </a:rPr>
              <a:t>colonoscopy</a:t>
            </a:r>
            <a:r>
              <a:rPr lang="en" sz="2400"/>
              <a:t>. *65 y old doctor said</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8"/>
          <p:cNvSpPr txBox="1">
            <a:spLocks noGrp="1"/>
          </p:cNvSpPr>
          <p:nvPr>
            <p:ph type="body" idx="1"/>
          </p:nvPr>
        </p:nvSpPr>
        <p:spPr>
          <a:xfrm>
            <a:off x="311700" y="125785"/>
            <a:ext cx="8520600" cy="5933700"/>
          </a:xfrm>
          <a:prstGeom prst="rect">
            <a:avLst/>
          </a:prstGeom>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SzPts val="2300"/>
              <a:buChar char="●"/>
            </a:pPr>
            <a:r>
              <a:rPr lang="en" sz="2300"/>
              <a:t>Tests which are </a:t>
            </a:r>
            <a:r>
              <a:rPr lang="en" sz="2300" b="1"/>
              <a:t>not necessary</a:t>
            </a:r>
            <a:r>
              <a:rPr lang="en" sz="2300"/>
              <a:t> to confirm diagnosis in people who meet the IBS diagnostic criteria:</a:t>
            </a:r>
            <a:br>
              <a:rPr lang="en" sz="2300"/>
            </a:br>
            <a:r>
              <a:rPr lang="en" sz="2300"/>
              <a:t/>
            </a:r>
            <a:br>
              <a:rPr lang="en" sz="2300"/>
            </a:br>
            <a:r>
              <a:rPr lang="en" sz="2300"/>
              <a:t>- Ultrasound</a:t>
            </a:r>
            <a:br>
              <a:rPr lang="en" sz="2300"/>
            </a:br>
            <a:r>
              <a:rPr lang="en" sz="2300"/>
              <a:t/>
            </a:r>
            <a:br>
              <a:rPr lang="en" sz="2300"/>
            </a:br>
            <a:r>
              <a:rPr lang="en" sz="2300"/>
              <a:t>- Rigid/flexible sigmoidoscopy</a:t>
            </a:r>
            <a:br>
              <a:rPr lang="en" sz="2300"/>
            </a:br>
            <a:r>
              <a:rPr lang="en" sz="2300"/>
              <a:t/>
            </a:r>
            <a:br>
              <a:rPr lang="en" sz="2300"/>
            </a:br>
            <a:r>
              <a:rPr lang="en" sz="2300"/>
              <a:t>- Colonoscopy; barium enema</a:t>
            </a:r>
            <a:br>
              <a:rPr lang="en" sz="2300"/>
            </a:br>
            <a:r>
              <a:rPr lang="en" sz="2300"/>
              <a:t/>
            </a:r>
            <a:br>
              <a:rPr lang="en" sz="2300"/>
            </a:br>
            <a:r>
              <a:rPr lang="en" sz="2300"/>
              <a:t>- Thyroid function test</a:t>
            </a:r>
            <a:br>
              <a:rPr lang="en" sz="2300"/>
            </a:br>
            <a:endParaRPr sz="23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9"/>
          <p:cNvSpPr txBox="1">
            <a:spLocks noGrp="1"/>
          </p:cNvSpPr>
          <p:nvPr>
            <p:ph type="body" idx="1"/>
          </p:nvPr>
        </p:nvSpPr>
        <p:spPr>
          <a:xfrm>
            <a:off x="311700" y="125785"/>
            <a:ext cx="8520600" cy="59337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1600"/>
              </a:spcAft>
              <a:buNone/>
            </a:pPr>
            <a:r>
              <a:rPr lang="en" sz="2300"/>
              <a:t/>
            </a:r>
            <a:br>
              <a:rPr lang="en" sz="2300"/>
            </a:br>
            <a:r>
              <a:rPr lang="en" sz="2300"/>
              <a:t>- Faecal ova and parasite test</a:t>
            </a:r>
            <a:br>
              <a:rPr lang="en" sz="2300"/>
            </a:br>
            <a:r>
              <a:rPr lang="en" sz="2300"/>
              <a:t/>
            </a:r>
            <a:br>
              <a:rPr lang="en" sz="2300"/>
            </a:br>
            <a:r>
              <a:rPr lang="en" sz="2300"/>
              <a:t>- Faecal occult blood</a:t>
            </a:r>
            <a:br>
              <a:rPr lang="en" sz="2300"/>
            </a:br>
            <a:r>
              <a:rPr lang="en" sz="2300"/>
              <a:t/>
            </a:r>
            <a:br>
              <a:rPr lang="en" sz="2300"/>
            </a:br>
            <a:r>
              <a:rPr lang="en" sz="2300"/>
              <a:t>- Hydrogen breath test (for lactose intolerance and bacterial overgrowth). </a:t>
            </a:r>
            <a:endParaRPr sz="23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0"/>
          <p:cNvSpPr txBox="1">
            <a:spLocks noGrp="1"/>
          </p:cNvSpPr>
          <p:nvPr>
            <p:ph type="body" idx="1"/>
          </p:nvPr>
        </p:nvSpPr>
        <p:spPr>
          <a:xfrm>
            <a:off x="388600" y="216351"/>
            <a:ext cx="8020200" cy="41697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0000"/>
                </a:solidFill>
              </a:rPr>
              <a:t>Gallbladder</a:t>
            </a:r>
            <a:r>
              <a:rPr lang="en" sz="2400"/>
              <a:t> </a:t>
            </a:r>
            <a:r>
              <a:rPr lang="en" sz="2400">
                <a:solidFill>
                  <a:srgbClr val="FF0000"/>
                </a:solidFill>
              </a:rPr>
              <a:t>ultrasonography</a:t>
            </a:r>
            <a:r>
              <a:rPr lang="en" sz="2400"/>
              <a:t> :</a:t>
            </a:r>
            <a:endParaRPr sz="2400"/>
          </a:p>
          <a:p>
            <a:pPr marL="0" lvl="0" indent="0" algn="l" rtl="0">
              <a:lnSpc>
                <a:spcPct val="200000"/>
              </a:lnSpc>
              <a:spcBef>
                <a:spcPts val="1600"/>
              </a:spcBef>
              <a:spcAft>
                <a:spcPts val="1600"/>
              </a:spcAft>
              <a:buNone/>
            </a:pPr>
            <a:r>
              <a:rPr lang="en" sz="2400"/>
              <a:t>should be considered if the patient has </a:t>
            </a:r>
            <a:r>
              <a:rPr lang="en" sz="2400">
                <a:solidFill>
                  <a:srgbClr val="EA9999"/>
                </a:solidFill>
              </a:rPr>
              <a:t>recurrent</a:t>
            </a:r>
            <a:r>
              <a:rPr lang="en" sz="2400" b="1"/>
              <a:t> </a:t>
            </a:r>
            <a:r>
              <a:rPr lang="en" sz="2400">
                <a:solidFill>
                  <a:srgbClr val="EA9999"/>
                </a:solidFill>
              </a:rPr>
              <a:t>dyspepsia</a:t>
            </a:r>
            <a:r>
              <a:rPr lang="en" sz="2400"/>
              <a:t> or characteristic </a:t>
            </a:r>
            <a:r>
              <a:rPr lang="en" sz="2400">
                <a:solidFill>
                  <a:srgbClr val="EA9999"/>
                </a:solidFill>
              </a:rPr>
              <a:t>postprandial</a:t>
            </a:r>
            <a:r>
              <a:rPr lang="en" sz="2400" b="1"/>
              <a:t> </a:t>
            </a:r>
            <a:r>
              <a:rPr lang="en" sz="2400">
                <a:solidFill>
                  <a:srgbClr val="EA9999"/>
                </a:solidFill>
              </a:rPr>
              <a:t>pain</a:t>
            </a:r>
            <a:r>
              <a:rPr lang="en" sz="2400"/>
              <a:t>.</a:t>
            </a:r>
            <a:br>
              <a:rPr lang="en" sz="2400"/>
            </a:b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1"/>
          <p:cNvSpPr txBox="1">
            <a:spLocks noGrp="1"/>
          </p:cNvSpPr>
          <p:nvPr>
            <p:ph type="body" idx="1"/>
          </p:nvPr>
        </p:nvSpPr>
        <p:spPr>
          <a:xfrm>
            <a:off x="388612" y="216338"/>
            <a:ext cx="8020200" cy="3835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0000"/>
                </a:solidFill>
              </a:rPr>
              <a:t>Abdominal computed tomography (CT) scanning:</a:t>
            </a:r>
            <a:endParaRPr sz="2400">
              <a:solidFill>
                <a:srgbClr val="FF0000"/>
              </a:solidFill>
            </a:endParaRPr>
          </a:p>
          <a:p>
            <a:pPr marL="0" lvl="0" indent="0" algn="l" rtl="0">
              <a:lnSpc>
                <a:spcPct val="200000"/>
              </a:lnSpc>
              <a:spcBef>
                <a:spcPts val="1600"/>
              </a:spcBef>
              <a:spcAft>
                <a:spcPts val="1600"/>
              </a:spcAft>
              <a:buNone/>
            </a:pPr>
            <a:r>
              <a:rPr lang="en" sz="2400"/>
              <a:t> is appropriate to </a:t>
            </a:r>
            <a:r>
              <a:rPr lang="en" sz="2400" b="1"/>
              <a:t>screen for </a:t>
            </a:r>
            <a:r>
              <a:rPr lang="en" sz="2400">
                <a:solidFill>
                  <a:srgbClr val="EA9999"/>
                </a:solidFill>
              </a:rPr>
              <a:t>tumors</a:t>
            </a:r>
            <a:r>
              <a:rPr lang="en" sz="2400" b="1"/>
              <a:t>, </a:t>
            </a:r>
            <a:r>
              <a:rPr lang="en" sz="2400">
                <a:solidFill>
                  <a:srgbClr val="EA9999"/>
                </a:solidFill>
              </a:rPr>
              <a:t>obstruction</a:t>
            </a:r>
            <a:r>
              <a:rPr lang="en" sz="2400" b="1"/>
              <a:t>, </a:t>
            </a:r>
            <a:r>
              <a:rPr lang="en" sz="2400"/>
              <a:t>and</a:t>
            </a:r>
            <a:r>
              <a:rPr lang="en" sz="2400" b="1"/>
              <a:t> </a:t>
            </a:r>
            <a:r>
              <a:rPr lang="en" sz="2400">
                <a:solidFill>
                  <a:srgbClr val="EA9999"/>
                </a:solidFill>
              </a:rPr>
              <a:t>pancreatic</a:t>
            </a:r>
            <a:r>
              <a:rPr lang="en" sz="2400" b="1"/>
              <a:t> </a:t>
            </a:r>
            <a:r>
              <a:rPr lang="en" sz="2400">
                <a:solidFill>
                  <a:srgbClr val="EA9999"/>
                </a:solidFill>
              </a:rPr>
              <a:t>disease</a:t>
            </a:r>
            <a:r>
              <a:rPr lang="en" sz="2400"/>
              <a:t> if these are diagnostic possibilities.</a:t>
            </a:r>
            <a:br>
              <a:rPr lang="en" sz="2400"/>
            </a:b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0" y="0"/>
            <a:ext cx="9144000" cy="115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What is the best way of diagnosing IBS?</a:t>
            </a:r>
            <a:endParaRPr/>
          </a:p>
        </p:txBody>
      </p:sp>
      <p:sp>
        <p:nvSpPr>
          <p:cNvPr id="90" name="Google Shape;90;p17"/>
          <p:cNvSpPr txBox="1">
            <a:spLocks noGrp="1"/>
          </p:cNvSpPr>
          <p:nvPr>
            <p:ph type="body" idx="1"/>
          </p:nvPr>
        </p:nvSpPr>
        <p:spPr>
          <a:xfrm>
            <a:off x="0" y="653375"/>
            <a:ext cx="9144000" cy="39156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b="1">
                <a:solidFill>
                  <a:srgbClr val="000000"/>
                </a:solidFill>
              </a:rPr>
              <a:t>1- By excluding other causes. (A diagnosis of exclusion)</a:t>
            </a:r>
            <a:endParaRPr sz="2400" b="1">
              <a:solidFill>
                <a:srgbClr val="000000"/>
              </a:solidFill>
            </a:endParaRPr>
          </a:p>
          <a:p>
            <a:pPr marL="0" lvl="0" indent="0" algn="l" rtl="0">
              <a:lnSpc>
                <a:spcPct val="200000"/>
              </a:lnSpc>
              <a:spcBef>
                <a:spcPts val="1600"/>
              </a:spcBef>
              <a:spcAft>
                <a:spcPts val="0"/>
              </a:spcAft>
              <a:buNone/>
            </a:pPr>
            <a:r>
              <a:rPr lang="en" sz="2400" b="1">
                <a:solidFill>
                  <a:srgbClr val="000000"/>
                </a:solidFill>
              </a:rPr>
              <a:t>2- By Rome IV criteria. </a:t>
            </a:r>
            <a:endParaRPr sz="2400" b="1">
              <a:solidFill>
                <a:srgbClr val="000000"/>
              </a:solidFill>
            </a:endParaRPr>
          </a:p>
          <a:p>
            <a:pPr marL="0" lvl="0" indent="0" algn="l" rtl="0">
              <a:lnSpc>
                <a:spcPct val="200000"/>
              </a:lnSpc>
              <a:spcBef>
                <a:spcPts val="1600"/>
              </a:spcBef>
              <a:spcAft>
                <a:spcPts val="0"/>
              </a:spcAft>
              <a:buNone/>
            </a:pPr>
            <a:r>
              <a:rPr lang="en" sz="2400" b="1">
                <a:solidFill>
                  <a:srgbClr val="000000"/>
                </a:solidFill>
              </a:rPr>
              <a:t>4- By excluding the presence of red flags. </a:t>
            </a:r>
            <a:endParaRPr sz="2400" b="1">
              <a:solidFill>
                <a:srgbClr val="000000"/>
              </a:solidFill>
            </a:endParaRPr>
          </a:p>
          <a:p>
            <a:pPr marL="0" lvl="0" indent="0" algn="l" rtl="0">
              <a:lnSpc>
                <a:spcPct val="200000"/>
              </a:lnSpc>
              <a:spcBef>
                <a:spcPts val="1600"/>
              </a:spcBef>
              <a:spcAft>
                <a:spcPts val="1600"/>
              </a:spcAft>
              <a:buNone/>
            </a:pPr>
            <a:r>
              <a:rPr lang="en" sz="2400" b="1">
                <a:solidFill>
                  <a:srgbClr val="000000"/>
                </a:solidFill>
              </a:rPr>
              <a:t>5- By Rome IV criteria and excluding the presence of red flags. </a:t>
            </a:r>
            <a:endParaRPr sz="2400" b="1">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2"/>
          <p:cNvSpPr txBox="1"/>
          <p:nvPr/>
        </p:nvSpPr>
        <p:spPr>
          <a:xfrm>
            <a:off x="448350" y="169534"/>
            <a:ext cx="8247300" cy="45393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0000"/>
                </a:solidFill>
                <a:latin typeface="Open Sans"/>
                <a:ea typeface="Open Sans"/>
                <a:cs typeface="Open Sans"/>
                <a:sym typeface="Open Sans"/>
              </a:rPr>
              <a:t>CT and magnetic resonance (MR) enterography or wireless capsule endoscopy:</a:t>
            </a:r>
            <a:endParaRPr sz="2400">
              <a:solidFill>
                <a:srgbClr val="FF0000"/>
              </a:solidFill>
              <a:latin typeface="Open Sans"/>
              <a:ea typeface="Open Sans"/>
              <a:cs typeface="Open Sans"/>
              <a:sym typeface="Open Sans"/>
            </a:endParaRPr>
          </a:p>
          <a:p>
            <a:pPr marL="0" lvl="0" indent="0" algn="l" rtl="0">
              <a:lnSpc>
                <a:spcPct val="200000"/>
              </a:lnSpc>
              <a:spcBef>
                <a:spcPts val="1600"/>
              </a:spcBef>
              <a:spcAft>
                <a:spcPts val="1600"/>
              </a:spcAft>
              <a:buNone/>
            </a:pPr>
            <a:r>
              <a:rPr lang="en" sz="2400">
                <a:solidFill>
                  <a:schemeClr val="dk2"/>
                </a:solidFill>
                <a:latin typeface="Open Sans"/>
                <a:ea typeface="Open Sans"/>
                <a:cs typeface="Open Sans"/>
                <a:sym typeface="Open Sans"/>
              </a:rPr>
              <a:t>are employed if </a:t>
            </a:r>
            <a:r>
              <a:rPr lang="en" sz="2400" b="1">
                <a:solidFill>
                  <a:schemeClr val="dk2"/>
                </a:solidFill>
                <a:latin typeface="Open Sans"/>
                <a:ea typeface="Open Sans"/>
                <a:cs typeface="Open Sans"/>
                <a:sym typeface="Open Sans"/>
              </a:rPr>
              <a:t>red flags exist</a:t>
            </a:r>
            <a:r>
              <a:rPr lang="en" sz="2400">
                <a:solidFill>
                  <a:schemeClr val="dk2"/>
                </a:solidFill>
                <a:latin typeface="Open Sans"/>
                <a:ea typeface="Open Sans"/>
                <a:cs typeface="Open Sans"/>
                <a:sym typeface="Open Sans"/>
              </a:rPr>
              <a:t> to suggest </a:t>
            </a:r>
            <a:r>
              <a:rPr lang="en" sz="2400">
                <a:solidFill>
                  <a:srgbClr val="EA9999"/>
                </a:solidFill>
                <a:latin typeface="Open Sans"/>
                <a:ea typeface="Open Sans"/>
                <a:cs typeface="Open Sans"/>
                <a:sym typeface="Open Sans"/>
              </a:rPr>
              <a:t>enteritis</a:t>
            </a:r>
            <a:r>
              <a:rPr lang="en" sz="2400">
                <a:solidFill>
                  <a:schemeClr val="dk2"/>
                </a:solidFill>
                <a:latin typeface="Open Sans"/>
                <a:ea typeface="Open Sans"/>
                <a:cs typeface="Open Sans"/>
                <a:sym typeface="Open Sans"/>
              </a:rPr>
              <a:t> (small bowel inflammation) or a </a:t>
            </a:r>
            <a:r>
              <a:rPr lang="en" sz="2400">
                <a:solidFill>
                  <a:srgbClr val="EA9999"/>
                </a:solidFill>
                <a:latin typeface="Open Sans"/>
                <a:ea typeface="Open Sans"/>
                <a:cs typeface="Open Sans"/>
                <a:sym typeface="Open Sans"/>
              </a:rPr>
              <a:t>tumor</a:t>
            </a:r>
            <a:r>
              <a:rPr lang="en" sz="2400">
                <a:solidFill>
                  <a:schemeClr val="dk2"/>
                </a:solidFill>
                <a:latin typeface="Open Sans"/>
                <a:ea typeface="Open Sans"/>
                <a:cs typeface="Open Sans"/>
                <a:sym typeface="Open Sans"/>
              </a:rPr>
              <a:t>.</a:t>
            </a:r>
            <a:br>
              <a:rPr lang="en" sz="2400">
                <a:solidFill>
                  <a:schemeClr val="dk2"/>
                </a:solidFill>
                <a:latin typeface="Open Sans"/>
                <a:ea typeface="Open Sans"/>
                <a:cs typeface="Open Sans"/>
                <a:sym typeface="Open Sans"/>
              </a:rPr>
            </a:b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3"/>
          <p:cNvSpPr txBox="1">
            <a:spLocks noGrp="1"/>
          </p:cNvSpPr>
          <p:nvPr>
            <p:ph type="body" idx="1"/>
          </p:nvPr>
        </p:nvSpPr>
        <p:spPr>
          <a:xfrm>
            <a:off x="811803" y="242999"/>
            <a:ext cx="7520400" cy="46575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t>A </a:t>
            </a:r>
            <a:r>
              <a:rPr lang="en" sz="2400">
                <a:solidFill>
                  <a:srgbClr val="FF0000"/>
                </a:solidFill>
              </a:rPr>
              <a:t>comprehensive</a:t>
            </a:r>
            <a:r>
              <a:rPr lang="en" sz="2400"/>
              <a:t> </a:t>
            </a:r>
            <a:r>
              <a:rPr lang="en" sz="2400">
                <a:solidFill>
                  <a:srgbClr val="FF0000"/>
                </a:solidFill>
              </a:rPr>
              <a:t>metabolic</a:t>
            </a:r>
            <a:r>
              <a:rPr lang="en" sz="2400"/>
              <a:t> </a:t>
            </a:r>
            <a:r>
              <a:rPr lang="en" sz="2400">
                <a:solidFill>
                  <a:srgbClr val="FF0000"/>
                </a:solidFill>
              </a:rPr>
              <a:t>panel</a:t>
            </a:r>
            <a:r>
              <a:rPr lang="en" sz="2400"/>
              <a:t> to evaluate for </a:t>
            </a:r>
            <a:r>
              <a:rPr lang="en" sz="2400">
                <a:solidFill>
                  <a:srgbClr val="EA9999"/>
                </a:solidFill>
              </a:rPr>
              <a:t>metabolic disorders</a:t>
            </a:r>
            <a:r>
              <a:rPr lang="en" sz="2400"/>
              <a:t> and to rule out </a:t>
            </a:r>
            <a:r>
              <a:rPr lang="en" sz="2400">
                <a:solidFill>
                  <a:srgbClr val="EA9999"/>
                </a:solidFill>
              </a:rPr>
              <a:t>dehydration/electrolyte abnormalities</a:t>
            </a:r>
            <a:r>
              <a:rPr lang="en" sz="2400"/>
              <a:t> in </a:t>
            </a:r>
            <a:r>
              <a:rPr lang="en" sz="2400" u="sng"/>
              <a:t>patients with diarrhea</a:t>
            </a:r>
            <a:r>
              <a:rPr lang="en" sz="2400"/>
              <a:t> is also indicated.</a:t>
            </a:r>
            <a:endParaRPr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4"/>
          <p:cNvSpPr txBox="1">
            <a:spLocks noGrp="1"/>
          </p:cNvSpPr>
          <p:nvPr>
            <p:ph type="body" idx="4294967295"/>
          </p:nvPr>
        </p:nvSpPr>
        <p:spPr>
          <a:xfrm>
            <a:off x="436050" y="71087"/>
            <a:ext cx="8271900" cy="44493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solidFill>
                  <a:srgbClr val="FF0000"/>
                </a:solidFill>
              </a:rPr>
              <a:t>Stool</a:t>
            </a:r>
            <a:r>
              <a:rPr lang="en" sz="2400"/>
              <a:t> </a:t>
            </a:r>
            <a:r>
              <a:rPr lang="en" sz="2400">
                <a:solidFill>
                  <a:srgbClr val="FF0000"/>
                </a:solidFill>
              </a:rPr>
              <a:t>examinations</a:t>
            </a:r>
            <a:r>
              <a:rPr lang="en" sz="2400"/>
              <a:t>:</a:t>
            </a:r>
            <a:br>
              <a:rPr lang="en" sz="2400"/>
            </a:br>
            <a:r>
              <a:rPr lang="en" sz="2400">
                <a:solidFill>
                  <a:srgbClr val="EA9999"/>
                </a:solidFill>
              </a:rPr>
              <a:t>Ova and</a:t>
            </a:r>
            <a:r>
              <a:rPr lang="en" sz="2400" b="1"/>
              <a:t> </a:t>
            </a:r>
            <a:r>
              <a:rPr lang="en" sz="2400">
                <a:solidFill>
                  <a:srgbClr val="EA9999"/>
                </a:solidFill>
              </a:rPr>
              <a:t>parasites</a:t>
            </a:r>
            <a:r>
              <a:rPr lang="en" sz="2400"/>
              <a:t> (consider obtaining specimens for Giardia antigen as well)</a:t>
            </a:r>
            <a:br>
              <a:rPr lang="en" sz="2400"/>
            </a:br>
            <a:r>
              <a:rPr lang="en" sz="2400">
                <a:solidFill>
                  <a:srgbClr val="EA9999"/>
                </a:solidFill>
              </a:rPr>
              <a:t>Enteric pathogens</a:t>
            </a:r>
            <a:br>
              <a:rPr lang="en" sz="2400">
                <a:solidFill>
                  <a:srgbClr val="EA9999"/>
                </a:solidFill>
              </a:rPr>
            </a:br>
            <a:r>
              <a:rPr lang="en" sz="2400">
                <a:solidFill>
                  <a:srgbClr val="EA9999"/>
                </a:solidFill>
              </a:rPr>
              <a:t>Leukocytes</a:t>
            </a:r>
            <a:br>
              <a:rPr lang="en" sz="2400">
                <a:solidFill>
                  <a:srgbClr val="EA9999"/>
                </a:solidFill>
              </a:rPr>
            </a:br>
            <a:r>
              <a:rPr lang="en" sz="2400">
                <a:solidFill>
                  <a:srgbClr val="EA9999"/>
                </a:solidFill>
              </a:rPr>
              <a:t>Clostridium difficile toxin</a:t>
            </a:r>
            <a:endParaRPr sz="2400">
              <a:solidFill>
                <a:srgbClr val="EA999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5"/>
          <p:cNvSpPr txBox="1"/>
          <p:nvPr/>
        </p:nvSpPr>
        <p:spPr>
          <a:xfrm>
            <a:off x="662550" y="318697"/>
            <a:ext cx="7818900" cy="3473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0000"/>
                </a:solidFill>
                <a:latin typeface="Open Sans"/>
                <a:ea typeface="Open Sans"/>
                <a:cs typeface="Open Sans"/>
                <a:sym typeface="Open Sans"/>
              </a:rPr>
              <a:t>Colonoscopy</a:t>
            </a:r>
            <a:r>
              <a:rPr lang="en" sz="2400">
                <a:solidFill>
                  <a:schemeClr val="dk2"/>
                </a:solidFill>
                <a:latin typeface="Open Sans"/>
                <a:ea typeface="Open Sans"/>
                <a:cs typeface="Open Sans"/>
                <a:sym typeface="Open Sans"/>
              </a:rPr>
              <a:t>:</a:t>
            </a:r>
            <a:endParaRPr sz="2400">
              <a:solidFill>
                <a:schemeClr val="dk2"/>
              </a:solidFill>
              <a:latin typeface="Open Sans"/>
              <a:ea typeface="Open Sans"/>
              <a:cs typeface="Open Sans"/>
              <a:sym typeface="Open Sans"/>
            </a:endParaRPr>
          </a:p>
          <a:p>
            <a:pPr marL="0" lvl="0" indent="0" algn="l" rtl="0">
              <a:lnSpc>
                <a:spcPct val="200000"/>
              </a:lnSpc>
              <a:spcBef>
                <a:spcPts val="1600"/>
              </a:spcBef>
              <a:spcAft>
                <a:spcPts val="1600"/>
              </a:spcAft>
              <a:buNone/>
            </a:pPr>
            <a:r>
              <a:rPr lang="en" sz="2400">
                <a:solidFill>
                  <a:schemeClr val="dk2"/>
                </a:solidFill>
                <a:latin typeface="Open Sans"/>
                <a:ea typeface="Open Sans"/>
                <a:cs typeface="Open Sans"/>
                <a:sym typeface="Open Sans"/>
              </a:rPr>
              <a:t>is appropriate if </a:t>
            </a:r>
            <a:r>
              <a:rPr lang="en" sz="2400" b="1">
                <a:solidFill>
                  <a:schemeClr val="dk2"/>
                </a:solidFill>
                <a:latin typeface="Open Sans"/>
                <a:ea typeface="Open Sans"/>
                <a:cs typeface="Open Sans"/>
                <a:sym typeface="Open Sans"/>
              </a:rPr>
              <a:t>alarm symptoms</a:t>
            </a:r>
            <a:r>
              <a:rPr lang="en" sz="2400">
                <a:solidFill>
                  <a:schemeClr val="dk2"/>
                </a:solidFill>
                <a:latin typeface="Open Sans"/>
                <a:ea typeface="Open Sans"/>
                <a:cs typeface="Open Sans"/>
                <a:sym typeface="Open Sans"/>
              </a:rPr>
              <a:t> are present and in patients who otherwise </a:t>
            </a:r>
            <a:r>
              <a:rPr lang="en" sz="2400" b="1">
                <a:solidFill>
                  <a:schemeClr val="dk2"/>
                </a:solidFill>
                <a:latin typeface="Open Sans"/>
                <a:ea typeface="Open Sans"/>
                <a:cs typeface="Open Sans"/>
                <a:sym typeface="Open Sans"/>
              </a:rPr>
              <a:t>qualify for screening colonoscopy</a:t>
            </a:r>
            <a:r>
              <a:rPr lang="en" sz="2400">
                <a:solidFill>
                  <a:schemeClr val="dk2"/>
                </a:solidFill>
                <a:latin typeface="Open Sans"/>
                <a:ea typeface="Open Sans"/>
                <a:cs typeface="Open Sans"/>
                <a:sym typeface="Open Sans"/>
              </a:rPr>
              <a:t>.</a:t>
            </a:r>
            <a:endParaRPr sz="2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6"/>
          <p:cNvSpPr txBox="1">
            <a:spLocks noGrp="1"/>
          </p:cNvSpPr>
          <p:nvPr>
            <p:ph type="body" idx="1"/>
          </p:nvPr>
        </p:nvSpPr>
        <p:spPr>
          <a:xfrm>
            <a:off x="467250" y="212850"/>
            <a:ext cx="8209500" cy="4717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0000"/>
                </a:solidFill>
              </a:rPr>
              <a:t>Colonoscopy</a:t>
            </a:r>
            <a:endParaRPr sz="2400"/>
          </a:p>
          <a:p>
            <a:pPr marL="0" lvl="0" indent="0" algn="l" rtl="0">
              <a:lnSpc>
                <a:spcPct val="200000"/>
              </a:lnSpc>
              <a:spcBef>
                <a:spcPts val="1600"/>
              </a:spcBef>
              <a:spcAft>
                <a:spcPts val="1600"/>
              </a:spcAft>
              <a:buNone/>
            </a:pPr>
            <a:r>
              <a:rPr lang="en" sz="2400"/>
              <a:t>is indicated for patients with </a:t>
            </a:r>
            <a:r>
              <a:rPr lang="en" sz="2400" b="1"/>
              <a:t>warning</a:t>
            </a:r>
            <a:r>
              <a:rPr lang="en" sz="2400"/>
              <a:t> </a:t>
            </a:r>
            <a:r>
              <a:rPr lang="en" sz="2400" b="1"/>
              <a:t>signs</a:t>
            </a:r>
            <a:r>
              <a:rPr lang="en" sz="2400"/>
              <a:t>, such as </a:t>
            </a:r>
            <a:r>
              <a:rPr lang="en" sz="2400">
                <a:solidFill>
                  <a:srgbClr val="EA9999"/>
                </a:solidFill>
              </a:rPr>
              <a:t>bleeding; anemia; chronic diarrhea; older age; history of colon polyps; cancer in the patient or first-degree relatives</a:t>
            </a:r>
            <a:r>
              <a:rPr lang="en" sz="2400"/>
              <a:t>; or </a:t>
            </a:r>
            <a:r>
              <a:rPr lang="en" sz="2400">
                <a:solidFill>
                  <a:srgbClr val="EA9999"/>
                </a:solidFill>
              </a:rPr>
              <a:t>constitutional</a:t>
            </a:r>
            <a:r>
              <a:rPr lang="en" sz="2400" b="1"/>
              <a:t> </a:t>
            </a:r>
            <a:r>
              <a:rPr lang="en" sz="2400">
                <a:solidFill>
                  <a:srgbClr val="EA9999"/>
                </a:solidFill>
              </a:rPr>
              <a:t>symptoms</a:t>
            </a:r>
            <a:r>
              <a:rPr lang="en" sz="2400"/>
              <a:t>, such as weight loss or anorexia. </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7"/>
          <p:cNvSpPr txBox="1">
            <a:spLocks noGrp="1"/>
          </p:cNvSpPr>
          <p:nvPr>
            <p:ph type="body" idx="1"/>
          </p:nvPr>
        </p:nvSpPr>
        <p:spPr>
          <a:xfrm>
            <a:off x="467250" y="212850"/>
            <a:ext cx="8441700" cy="4717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u="sng"/>
              <a:t>Anal manometry</a:t>
            </a:r>
            <a:r>
              <a:rPr lang="en" sz="2400"/>
              <a:t> may reveal a spastic response to rectal distention or other problems. </a:t>
            </a:r>
            <a:endParaRPr sz="2400"/>
          </a:p>
          <a:p>
            <a:pPr marL="0" lvl="0" indent="0" algn="l" rtl="0">
              <a:lnSpc>
                <a:spcPct val="200000"/>
              </a:lnSpc>
              <a:spcBef>
                <a:spcPts val="1600"/>
              </a:spcBef>
              <a:spcAft>
                <a:spcPts val="1600"/>
              </a:spcAft>
              <a:buNone/>
            </a:pPr>
            <a:r>
              <a:rPr lang="en" sz="2400"/>
              <a:t>For many patients with irritable bowel syndrome, endoscopy appropriately includes </a:t>
            </a:r>
            <a:r>
              <a:rPr lang="en" sz="2400" u="sng"/>
              <a:t>flexible sigmoidoscopy</a:t>
            </a:r>
            <a:r>
              <a:rPr lang="en" sz="2400"/>
              <a:t> to assess for </a:t>
            </a:r>
            <a:r>
              <a:rPr lang="en" sz="2400">
                <a:solidFill>
                  <a:srgbClr val="EA9999"/>
                </a:solidFill>
              </a:rPr>
              <a:t>inflammation</a:t>
            </a:r>
            <a:r>
              <a:rPr lang="en" sz="2400"/>
              <a:t> or </a:t>
            </a:r>
            <a:r>
              <a:rPr lang="en" sz="2400">
                <a:solidFill>
                  <a:srgbClr val="EA9999"/>
                </a:solidFill>
              </a:rPr>
              <a:t>distal obstruction.</a:t>
            </a:r>
            <a:br>
              <a:rPr lang="en" sz="2400">
                <a:solidFill>
                  <a:srgbClr val="EA9999"/>
                </a:solidFill>
              </a:rPr>
            </a:br>
            <a:endParaRPr sz="2400">
              <a:solidFill>
                <a:srgbClr val="EA999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8"/>
          <p:cNvSpPr txBox="1">
            <a:spLocks noGrp="1"/>
          </p:cNvSpPr>
          <p:nvPr>
            <p:ph type="body" idx="1"/>
          </p:nvPr>
        </p:nvSpPr>
        <p:spPr>
          <a:xfrm>
            <a:off x="467250" y="212850"/>
            <a:ext cx="8209500" cy="4717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0000"/>
                </a:solidFill>
              </a:rPr>
              <a:t>Esophagogastroduodenoscopy with possible biopsy:</a:t>
            </a:r>
            <a:endParaRPr sz="2400">
              <a:solidFill>
                <a:srgbClr val="FF0000"/>
              </a:solidFill>
            </a:endParaRPr>
          </a:p>
          <a:p>
            <a:pPr marL="0" lvl="0" indent="0" algn="l" rtl="0">
              <a:lnSpc>
                <a:spcPct val="200000"/>
              </a:lnSpc>
              <a:spcBef>
                <a:spcPts val="1600"/>
              </a:spcBef>
              <a:spcAft>
                <a:spcPts val="0"/>
              </a:spcAft>
              <a:buNone/>
            </a:pPr>
            <a:r>
              <a:rPr lang="en" sz="2400">
                <a:solidFill>
                  <a:srgbClr val="FF0000"/>
                </a:solidFill>
              </a:rPr>
              <a:t> </a:t>
            </a:r>
            <a:r>
              <a:rPr lang="en" sz="2400"/>
              <a:t>is</a:t>
            </a:r>
            <a:r>
              <a:rPr lang="en" sz="2400">
                <a:solidFill>
                  <a:srgbClr val="FF0000"/>
                </a:solidFill>
              </a:rPr>
              <a:t> </a:t>
            </a:r>
            <a:r>
              <a:rPr lang="en" sz="2400"/>
              <a:t>indicated in patients with </a:t>
            </a:r>
            <a:r>
              <a:rPr lang="en" sz="2400">
                <a:solidFill>
                  <a:srgbClr val="EA9999"/>
                </a:solidFill>
              </a:rPr>
              <a:t>persistent dyspepsia</a:t>
            </a:r>
            <a:r>
              <a:rPr lang="en" sz="2400"/>
              <a:t>, if weight loss or </a:t>
            </a:r>
            <a:r>
              <a:rPr lang="en" sz="2400">
                <a:solidFill>
                  <a:srgbClr val="EA9999"/>
                </a:solidFill>
              </a:rPr>
              <a:t>symptoms suggest malabsorption</a:t>
            </a:r>
            <a:r>
              <a:rPr lang="en" sz="2400"/>
              <a:t>, or if </a:t>
            </a:r>
            <a:r>
              <a:rPr lang="en" sz="2400">
                <a:solidFill>
                  <a:srgbClr val="EA9999"/>
                </a:solidFill>
              </a:rPr>
              <a:t>celiac disease</a:t>
            </a:r>
            <a:r>
              <a:rPr lang="en" sz="2400"/>
              <a:t> is a concern. </a:t>
            </a:r>
            <a:endParaRPr sz="2400"/>
          </a:p>
          <a:p>
            <a:pPr marL="0" lvl="0" indent="0" algn="l" rtl="0">
              <a:lnSpc>
                <a:spcPct val="200000"/>
              </a:lnSpc>
              <a:spcBef>
                <a:spcPts val="1600"/>
              </a:spcBef>
              <a:spcAft>
                <a:spcPts val="1600"/>
              </a:spcAft>
              <a:buNone/>
            </a:pP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9"/>
          <p:cNvSpPr txBox="1">
            <a:spLocks noGrp="1"/>
          </p:cNvSpPr>
          <p:nvPr>
            <p:ph type="body" idx="2"/>
          </p:nvPr>
        </p:nvSpPr>
        <p:spPr>
          <a:xfrm>
            <a:off x="498673" y="225000"/>
            <a:ext cx="7916400" cy="46935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0000"/>
                </a:solidFill>
              </a:rPr>
              <a:t>Hydrogen</a:t>
            </a:r>
            <a:r>
              <a:rPr lang="en" sz="2400"/>
              <a:t> </a:t>
            </a:r>
            <a:r>
              <a:rPr lang="en" sz="2400">
                <a:solidFill>
                  <a:srgbClr val="FF0000"/>
                </a:solidFill>
              </a:rPr>
              <a:t>breath</a:t>
            </a:r>
            <a:r>
              <a:rPr lang="en" sz="2400"/>
              <a:t> </a:t>
            </a:r>
            <a:r>
              <a:rPr lang="en" sz="2400">
                <a:solidFill>
                  <a:srgbClr val="FF0000"/>
                </a:solidFill>
              </a:rPr>
              <a:t>testing</a:t>
            </a:r>
            <a:r>
              <a:rPr lang="en" sz="2400"/>
              <a:t>:</a:t>
            </a:r>
            <a:endParaRPr sz="2400"/>
          </a:p>
          <a:p>
            <a:pPr marL="0" lvl="0" indent="0" algn="l" rtl="0">
              <a:lnSpc>
                <a:spcPct val="200000"/>
              </a:lnSpc>
              <a:spcBef>
                <a:spcPts val="1600"/>
              </a:spcBef>
              <a:spcAft>
                <a:spcPts val="0"/>
              </a:spcAft>
              <a:buNone/>
            </a:pPr>
            <a:r>
              <a:rPr lang="en" sz="2400"/>
              <a:t>to exclude bacterial overgrowth may be considered in </a:t>
            </a:r>
            <a:r>
              <a:rPr lang="en" sz="2400" b="1"/>
              <a:t>patients with diarrhea</a:t>
            </a:r>
            <a:r>
              <a:rPr lang="en" sz="2400"/>
              <a:t> to </a:t>
            </a:r>
            <a:r>
              <a:rPr lang="en" sz="2400" b="1"/>
              <a:t>screen for </a:t>
            </a:r>
            <a:r>
              <a:rPr lang="en" sz="2400">
                <a:solidFill>
                  <a:srgbClr val="EA9999"/>
                </a:solidFill>
              </a:rPr>
              <a:t>lactose and/or fructose intolerance</a:t>
            </a:r>
            <a:r>
              <a:rPr lang="en" sz="2400" b="1"/>
              <a:t>. </a:t>
            </a:r>
            <a:endParaRPr sz="2400" b="1"/>
          </a:p>
          <a:p>
            <a:pPr marL="0" lvl="0" indent="0" algn="l" rtl="0">
              <a:lnSpc>
                <a:spcPct val="200000"/>
              </a:lnSpc>
              <a:spcBef>
                <a:spcPts val="1600"/>
              </a:spcBef>
              <a:spcAft>
                <a:spcPts val="1600"/>
              </a:spcAft>
              <a:buNone/>
            </a:pP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0"/>
          <p:cNvSpPr txBox="1">
            <a:spLocks noGrp="1"/>
          </p:cNvSpPr>
          <p:nvPr>
            <p:ph type="body" idx="2"/>
          </p:nvPr>
        </p:nvSpPr>
        <p:spPr>
          <a:xfrm>
            <a:off x="410825" y="103900"/>
            <a:ext cx="8508000" cy="4761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t>Dietary Studies</a:t>
            </a:r>
            <a:endParaRPr sz="2400"/>
          </a:p>
          <a:p>
            <a:pPr marL="0" lvl="0" indent="0" algn="l" rtl="0">
              <a:lnSpc>
                <a:spcPct val="200000"/>
              </a:lnSpc>
              <a:spcBef>
                <a:spcPts val="1600"/>
              </a:spcBef>
              <a:spcAft>
                <a:spcPts val="1600"/>
              </a:spcAft>
              <a:buNone/>
            </a:pPr>
            <a:r>
              <a:rPr lang="en" sz="2400"/>
              <a:t>Employ a </a:t>
            </a:r>
            <a:r>
              <a:rPr lang="en" sz="2400">
                <a:solidFill>
                  <a:srgbClr val="FF0000"/>
                </a:solidFill>
              </a:rPr>
              <a:t>lactose-free diet for 1 week in conjunction with lactase supplements</a:t>
            </a:r>
            <a:r>
              <a:rPr lang="en" sz="2400"/>
              <a:t>. Improvement incriminates lactose intolerance, although the patient's clinical history and response to a trial </a:t>
            </a:r>
            <a:r>
              <a:rPr lang="en" sz="2400" u="sng"/>
              <a:t>may be unreliable</a:t>
            </a:r>
            <a:r>
              <a:rPr lang="en" sz="2400"/>
              <a:t>. Therefore, some gastroenterologists recommend a </a:t>
            </a:r>
            <a:r>
              <a:rPr lang="en" sz="2400">
                <a:solidFill>
                  <a:srgbClr val="FF0000"/>
                </a:solidFill>
              </a:rPr>
              <a:t>formal hydrogen breath test</a:t>
            </a:r>
            <a:r>
              <a:rPr lang="en" sz="2400"/>
              <a:t>. Fructose intolerance must also be considered.</a:t>
            </a:r>
            <a:br>
              <a:rPr lang="en" sz="2400"/>
            </a:b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1"/>
          <p:cNvSpPr txBox="1">
            <a:spLocks noGrp="1"/>
          </p:cNvSpPr>
          <p:nvPr>
            <p:ph type="body" idx="2"/>
          </p:nvPr>
        </p:nvSpPr>
        <p:spPr>
          <a:xfrm>
            <a:off x="185700" y="86552"/>
            <a:ext cx="8958300" cy="51435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a:t>Breath testing may also be used to evaluate for small intestinal bacterial overgrowth, as formal jejunal aspiration is rarely performed anymore.</a:t>
            </a:r>
            <a:br>
              <a:rPr lang="en" sz="2400"/>
            </a:br>
            <a:r>
              <a:rPr lang="en" sz="2400"/>
              <a:t>Other dietary intolerances include FODMAPs (fermentable oligosaccharides, disaccharides, monosaccharides, and polyols), gluten, and fructose. </a:t>
            </a:r>
            <a:r>
              <a:rPr lang="en" sz="2400">
                <a:solidFill>
                  <a:srgbClr val="FF0000"/>
                </a:solidFill>
              </a:rPr>
              <a:t>Low FODMAP diets</a:t>
            </a:r>
            <a:r>
              <a:rPr lang="en" sz="2400"/>
              <a:t> can be </a:t>
            </a:r>
            <a:r>
              <a:rPr lang="en" sz="2400" u="sng"/>
              <a:t>helpful</a:t>
            </a:r>
            <a:r>
              <a:rPr lang="en" sz="2400"/>
              <a:t> in this situation, though may be found very restrictive.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18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Which of the following is not recognized as a symptom that supports the diagnosis of IBS according to the Rome criteria?</a:t>
            </a:r>
            <a:endParaRPr/>
          </a:p>
        </p:txBody>
      </p:sp>
      <p:sp>
        <p:nvSpPr>
          <p:cNvPr id="96" name="Google Shape;96;p18"/>
          <p:cNvSpPr txBox="1">
            <a:spLocks noGrp="1"/>
          </p:cNvSpPr>
          <p:nvPr>
            <p:ph type="body" idx="1"/>
          </p:nvPr>
        </p:nvSpPr>
        <p:spPr>
          <a:xfrm>
            <a:off x="311700" y="2368025"/>
            <a:ext cx="8520600" cy="220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PT Sans Narrow"/>
                <a:ea typeface="PT Sans Narrow"/>
                <a:cs typeface="PT Sans Narrow"/>
                <a:sym typeface="PT Sans Narrow"/>
              </a:rPr>
              <a:t>A - Altered stool frequency</a:t>
            </a:r>
            <a:endParaRPr sz="2400" b="1">
              <a:solidFill>
                <a:srgbClr val="000000"/>
              </a:solidFill>
              <a:latin typeface="PT Sans Narrow"/>
              <a:ea typeface="PT Sans Narrow"/>
              <a:cs typeface="PT Sans Narrow"/>
              <a:sym typeface="PT Sans Narrow"/>
            </a:endParaRPr>
          </a:p>
          <a:p>
            <a:pPr marL="0" lvl="0" indent="0" algn="l" rtl="0">
              <a:spcBef>
                <a:spcPts val="1600"/>
              </a:spcBef>
              <a:spcAft>
                <a:spcPts val="0"/>
              </a:spcAft>
              <a:buNone/>
            </a:pPr>
            <a:r>
              <a:rPr lang="en" sz="2400" b="1">
                <a:solidFill>
                  <a:srgbClr val="000000"/>
                </a:solidFill>
                <a:latin typeface="PT Sans Narrow"/>
                <a:ea typeface="PT Sans Narrow"/>
                <a:cs typeface="PT Sans Narrow"/>
                <a:sym typeface="PT Sans Narrow"/>
              </a:rPr>
              <a:t>B- mucus secretion</a:t>
            </a:r>
            <a:endParaRPr sz="2400" b="1">
              <a:solidFill>
                <a:srgbClr val="000000"/>
              </a:solidFill>
              <a:latin typeface="PT Sans Narrow"/>
              <a:ea typeface="PT Sans Narrow"/>
              <a:cs typeface="PT Sans Narrow"/>
              <a:sym typeface="PT Sans Narrow"/>
            </a:endParaRPr>
          </a:p>
          <a:p>
            <a:pPr marL="0" lvl="0" indent="0" algn="l" rtl="0">
              <a:spcBef>
                <a:spcPts val="1600"/>
              </a:spcBef>
              <a:spcAft>
                <a:spcPts val="0"/>
              </a:spcAft>
              <a:buNone/>
            </a:pPr>
            <a:r>
              <a:rPr lang="en" sz="2400" b="1">
                <a:solidFill>
                  <a:srgbClr val="000000"/>
                </a:solidFill>
                <a:latin typeface="PT Sans Narrow"/>
                <a:ea typeface="PT Sans Narrow"/>
                <a:cs typeface="PT Sans Narrow"/>
                <a:sym typeface="PT Sans Narrow"/>
              </a:rPr>
              <a:t>C- Abdominal bloating or subjective distention</a:t>
            </a:r>
            <a:endParaRPr sz="2400" b="1">
              <a:solidFill>
                <a:srgbClr val="000000"/>
              </a:solidFill>
              <a:latin typeface="PT Sans Narrow"/>
              <a:ea typeface="PT Sans Narrow"/>
              <a:cs typeface="PT Sans Narrow"/>
              <a:sym typeface="PT Sans Narrow"/>
            </a:endParaRPr>
          </a:p>
          <a:p>
            <a:pPr marL="0" lvl="0" indent="0" algn="l" rtl="0">
              <a:spcBef>
                <a:spcPts val="1600"/>
              </a:spcBef>
              <a:spcAft>
                <a:spcPts val="1600"/>
              </a:spcAft>
              <a:buNone/>
            </a:pPr>
            <a:r>
              <a:rPr lang="en" sz="2400" b="1">
                <a:solidFill>
                  <a:srgbClr val="000000"/>
                </a:solidFill>
                <a:latin typeface="PT Sans Narrow"/>
                <a:ea typeface="PT Sans Narrow"/>
                <a:cs typeface="PT Sans Narrow"/>
                <a:sym typeface="PT Sans Narrow"/>
              </a:rPr>
              <a:t>D - Frequent nausea</a:t>
            </a:r>
            <a:endParaRPr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2"/>
          <p:cNvSpPr txBox="1"/>
          <p:nvPr/>
        </p:nvSpPr>
        <p:spPr>
          <a:xfrm>
            <a:off x="517950" y="103752"/>
            <a:ext cx="8108100" cy="41676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a:solidFill>
                  <a:srgbClr val="FF0000"/>
                </a:solidFill>
                <a:latin typeface="Open Sans"/>
                <a:ea typeface="Open Sans"/>
                <a:cs typeface="Open Sans"/>
                <a:sym typeface="Open Sans"/>
              </a:rPr>
              <a:t>Thyroid</a:t>
            </a:r>
            <a:r>
              <a:rPr lang="en" sz="2400">
                <a:solidFill>
                  <a:schemeClr val="dk2"/>
                </a:solidFill>
                <a:latin typeface="Open Sans"/>
                <a:ea typeface="Open Sans"/>
                <a:cs typeface="Open Sans"/>
                <a:sym typeface="Open Sans"/>
              </a:rPr>
              <a:t> </a:t>
            </a:r>
            <a:r>
              <a:rPr lang="en" sz="2400">
                <a:solidFill>
                  <a:srgbClr val="FF0000"/>
                </a:solidFill>
                <a:latin typeface="Open Sans"/>
                <a:ea typeface="Open Sans"/>
                <a:cs typeface="Open Sans"/>
                <a:sym typeface="Open Sans"/>
              </a:rPr>
              <a:t>function tests</a:t>
            </a:r>
            <a:r>
              <a:rPr lang="en" sz="2400">
                <a:solidFill>
                  <a:schemeClr val="dk2"/>
                </a:solidFill>
                <a:latin typeface="Open Sans"/>
                <a:ea typeface="Open Sans"/>
                <a:cs typeface="Open Sans"/>
                <a:sym typeface="Open Sans"/>
              </a:rPr>
              <a:t>:</a:t>
            </a:r>
            <a:endParaRPr sz="2400">
              <a:solidFill>
                <a:schemeClr val="dk2"/>
              </a:solidFill>
              <a:latin typeface="Open Sans"/>
              <a:ea typeface="Open Sans"/>
              <a:cs typeface="Open Sans"/>
              <a:sym typeface="Open Sans"/>
            </a:endParaRPr>
          </a:p>
          <a:p>
            <a:pPr marL="0" lvl="0" indent="0" algn="l" rtl="0">
              <a:lnSpc>
                <a:spcPct val="200000"/>
              </a:lnSpc>
              <a:spcBef>
                <a:spcPts val="1600"/>
              </a:spcBef>
              <a:spcAft>
                <a:spcPts val="0"/>
              </a:spcAft>
              <a:buNone/>
            </a:pPr>
            <a:r>
              <a:rPr lang="en" sz="2400">
                <a:solidFill>
                  <a:schemeClr val="dk2"/>
                </a:solidFill>
                <a:latin typeface="Open Sans"/>
                <a:ea typeface="Open Sans"/>
                <a:cs typeface="Open Sans"/>
                <a:sym typeface="Open Sans"/>
              </a:rPr>
              <a:t>are used to screen for </a:t>
            </a:r>
            <a:r>
              <a:rPr lang="en" sz="2400">
                <a:solidFill>
                  <a:srgbClr val="EA9999"/>
                </a:solidFill>
                <a:latin typeface="Open Sans"/>
                <a:ea typeface="Open Sans"/>
                <a:cs typeface="Open Sans"/>
                <a:sym typeface="Open Sans"/>
              </a:rPr>
              <a:t>hyperthyroidism</a:t>
            </a:r>
            <a:r>
              <a:rPr lang="en" sz="2400">
                <a:solidFill>
                  <a:schemeClr val="dk2"/>
                </a:solidFill>
                <a:latin typeface="Open Sans"/>
                <a:ea typeface="Open Sans"/>
                <a:cs typeface="Open Sans"/>
                <a:sym typeface="Open Sans"/>
              </a:rPr>
              <a:t> or </a:t>
            </a:r>
            <a:r>
              <a:rPr lang="en" sz="2400">
                <a:solidFill>
                  <a:srgbClr val="EA9999"/>
                </a:solidFill>
                <a:latin typeface="Open Sans"/>
                <a:ea typeface="Open Sans"/>
                <a:cs typeface="Open Sans"/>
                <a:sym typeface="Open Sans"/>
              </a:rPr>
              <a:t>hypothyroidism</a:t>
            </a:r>
            <a:r>
              <a:rPr lang="en" sz="2400">
                <a:solidFill>
                  <a:schemeClr val="dk2"/>
                </a:solidFill>
                <a:latin typeface="Open Sans"/>
                <a:ea typeface="Open Sans"/>
                <a:cs typeface="Open Sans"/>
                <a:sym typeface="Open Sans"/>
              </a:rPr>
              <a:t>. </a:t>
            </a:r>
            <a:endParaRPr sz="2400">
              <a:solidFill>
                <a:schemeClr val="dk2"/>
              </a:solidFill>
              <a:latin typeface="Open Sans"/>
              <a:ea typeface="Open Sans"/>
              <a:cs typeface="Open Sans"/>
              <a:sym typeface="Open Sans"/>
            </a:endParaRPr>
          </a:p>
          <a:p>
            <a:pPr marL="0" lvl="0" indent="0" algn="l" rtl="0">
              <a:lnSpc>
                <a:spcPct val="200000"/>
              </a:lnSpc>
              <a:spcBef>
                <a:spcPts val="1600"/>
              </a:spcBef>
              <a:spcAft>
                <a:spcPts val="0"/>
              </a:spcAft>
              <a:buNone/>
            </a:pPr>
            <a:endParaRPr sz="2400">
              <a:solidFill>
                <a:schemeClr val="dk2"/>
              </a:solidFill>
              <a:latin typeface="Open Sans"/>
              <a:ea typeface="Open Sans"/>
              <a:cs typeface="Open Sans"/>
              <a:sym typeface="Open Sans"/>
            </a:endParaRPr>
          </a:p>
          <a:p>
            <a:pPr marL="0" lvl="0" indent="0" algn="l" rtl="0">
              <a:lnSpc>
                <a:spcPct val="200000"/>
              </a:lnSpc>
              <a:spcBef>
                <a:spcPts val="1600"/>
              </a:spcBef>
              <a:spcAft>
                <a:spcPts val="0"/>
              </a:spcAft>
              <a:buNone/>
            </a:pPr>
            <a:r>
              <a:rPr lang="en" sz="2400">
                <a:solidFill>
                  <a:srgbClr val="FF0000"/>
                </a:solidFill>
                <a:latin typeface="Open Sans"/>
                <a:ea typeface="Open Sans"/>
                <a:cs typeface="Open Sans"/>
                <a:sym typeface="Open Sans"/>
              </a:rPr>
              <a:t>Serum calcium testing</a:t>
            </a:r>
            <a:r>
              <a:rPr lang="en" sz="2400">
                <a:solidFill>
                  <a:schemeClr val="dk2"/>
                </a:solidFill>
                <a:latin typeface="Open Sans"/>
                <a:ea typeface="Open Sans"/>
                <a:cs typeface="Open Sans"/>
                <a:sym typeface="Open Sans"/>
              </a:rPr>
              <a:t>:</a:t>
            </a:r>
            <a:endParaRPr sz="2400">
              <a:solidFill>
                <a:schemeClr val="dk2"/>
              </a:solidFill>
              <a:latin typeface="Open Sans"/>
              <a:ea typeface="Open Sans"/>
              <a:cs typeface="Open Sans"/>
              <a:sym typeface="Open Sans"/>
            </a:endParaRPr>
          </a:p>
          <a:p>
            <a:pPr marL="0" lvl="0" indent="0" algn="l" rtl="0">
              <a:lnSpc>
                <a:spcPct val="200000"/>
              </a:lnSpc>
              <a:spcBef>
                <a:spcPts val="1600"/>
              </a:spcBef>
              <a:spcAft>
                <a:spcPts val="1600"/>
              </a:spcAft>
              <a:buNone/>
            </a:pPr>
            <a:r>
              <a:rPr lang="en" sz="2400">
                <a:solidFill>
                  <a:schemeClr val="dk2"/>
                </a:solidFill>
                <a:latin typeface="Open Sans"/>
                <a:ea typeface="Open Sans"/>
                <a:cs typeface="Open Sans"/>
                <a:sym typeface="Open Sans"/>
              </a:rPr>
              <a:t>is used to screen for </a:t>
            </a:r>
            <a:r>
              <a:rPr lang="en" sz="2400">
                <a:solidFill>
                  <a:srgbClr val="EA9999"/>
                </a:solidFill>
                <a:latin typeface="Open Sans"/>
                <a:ea typeface="Open Sans"/>
                <a:cs typeface="Open Sans"/>
                <a:sym typeface="Open Sans"/>
              </a:rPr>
              <a:t>hyperparathyroidism</a:t>
            </a:r>
            <a:r>
              <a:rPr lang="en" sz="2400">
                <a:solidFill>
                  <a:schemeClr val="dk2"/>
                </a:solidFill>
                <a:latin typeface="Open Sans"/>
                <a:ea typeface="Open Sans"/>
                <a:cs typeface="Open Sans"/>
                <a:sym typeface="Open Sans"/>
              </a:rPr>
              <a:t>.</a:t>
            </a: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73"/>
          <p:cNvPicPr preferRelativeResize="0"/>
          <p:nvPr/>
        </p:nvPicPr>
        <p:blipFill>
          <a:blip r:embed="rId3">
            <a:alphaModFix/>
          </a:blip>
          <a:stretch>
            <a:fillRect/>
          </a:stretch>
        </p:blipFill>
        <p:spPr>
          <a:xfrm>
            <a:off x="2573163" y="936032"/>
            <a:ext cx="3997680" cy="327143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4"/>
          <p:cNvSpPr txBox="1">
            <a:spLocks noGrp="1"/>
          </p:cNvSpPr>
          <p:nvPr>
            <p:ph type="ctrTitle"/>
          </p:nvPr>
        </p:nvSpPr>
        <p:spPr>
          <a:xfrm>
            <a:off x="1004125" y="117021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Differential diagnosis. </a:t>
            </a:r>
            <a:endParaRPr/>
          </a:p>
        </p:txBody>
      </p:sp>
      <p:sp>
        <p:nvSpPr>
          <p:cNvPr id="419" name="Google Shape;419;p7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420" name="Google Shape;420;p74"/>
          <p:cNvPicPr preferRelativeResize="0"/>
          <p:nvPr/>
        </p:nvPicPr>
        <p:blipFill>
          <a:blip r:embed="rId3">
            <a:alphaModFix/>
          </a:blip>
          <a:stretch>
            <a:fillRect/>
          </a:stretch>
        </p:blipFill>
        <p:spPr>
          <a:xfrm>
            <a:off x="2659825" y="2022950"/>
            <a:ext cx="3825300" cy="2022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10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
                                        </p:tgtEl>
                                        <p:attrNameLst>
                                          <p:attrName>style.visibility</p:attrName>
                                        </p:attrNameLst>
                                      </p:cBhvr>
                                      <p:to>
                                        <p:strVal val="visible"/>
                                      </p:to>
                                    </p:set>
                                    <p:animEffect transition="in" filter="fade">
                                      <p:cBhvr>
                                        <p:cTn id="12"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5"/>
          <p:cNvSpPr txBox="1">
            <a:spLocks noGrp="1"/>
          </p:cNvSpPr>
          <p:nvPr>
            <p:ph type="title"/>
          </p:nvPr>
        </p:nvSpPr>
        <p:spPr>
          <a:xfrm>
            <a:off x="-353550" y="323225"/>
            <a:ext cx="9401400" cy="2565900"/>
          </a:xfrm>
          <a:prstGeom prst="rect">
            <a:avLst/>
          </a:prstGeom>
        </p:spPr>
        <p:txBody>
          <a:bodyPr spcFirstLastPara="1" wrap="square" lIns="91425" tIns="91425" rIns="91425" bIns="91425" anchor="ctr" anchorCtr="0">
            <a:noAutofit/>
          </a:bodyPr>
          <a:lstStyle/>
          <a:p>
            <a:pPr marL="457200" lvl="0" indent="0" algn="ctr" rtl="0">
              <a:spcBef>
                <a:spcPts val="0"/>
              </a:spcBef>
              <a:spcAft>
                <a:spcPts val="0"/>
              </a:spcAft>
              <a:buNone/>
            </a:pPr>
            <a:r>
              <a:rPr lang="en" u="sng">
                <a:solidFill>
                  <a:srgbClr val="980000"/>
                </a:solidFill>
                <a:latin typeface="Arial"/>
                <a:ea typeface="Arial"/>
                <a:cs typeface="Arial"/>
                <a:sym typeface="Arial"/>
              </a:rPr>
              <a:t>A case scenario:</a:t>
            </a:r>
            <a:r>
              <a:rPr lang="en" sz="3000" u="sng">
                <a:solidFill>
                  <a:srgbClr val="980000"/>
                </a:solidFill>
                <a:latin typeface="Arial"/>
                <a:ea typeface="Arial"/>
                <a:cs typeface="Arial"/>
                <a:sym typeface="Arial"/>
              </a:rPr>
              <a:t> </a:t>
            </a:r>
            <a:endParaRPr sz="3000" u="sng">
              <a:solidFill>
                <a:srgbClr val="FF0000"/>
              </a:solidFill>
              <a:latin typeface="Arial"/>
              <a:ea typeface="Arial"/>
              <a:cs typeface="Arial"/>
              <a:sym typeface="Arial"/>
            </a:endParaRPr>
          </a:p>
          <a:p>
            <a:pPr marL="457200" lvl="0" indent="0" algn="ctr" rtl="0">
              <a:spcBef>
                <a:spcPts val="0"/>
              </a:spcBef>
              <a:spcAft>
                <a:spcPts val="0"/>
              </a:spcAft>
              <a:buNone/>
            </a:pPr>
            <a:r>
              <a:rPr lang="en" sz="2400">
                <a:solidFill>
                  <a:srgbClr val="0188B5"/>
                </a:solidFill>
                <a:latin typeface="Arial"/>
                <a:ea typeface="Arial"/>
                <a:cs typeface="Arial"/>
                <a:sym typeface="Arial"/>
              </a:rPr>
              <a:t>You are in the primary care clinic, a patient walk in, complaining of </a:t>
            </a:r>
            <a:r>
              <a:rPr lang="en" sz="2400" u="sng">
                <a:solidFill>
                  <a:srgbClr val="FF0000"/>
                </a:solidFill>
                <a:latin typeface="Arial"/>
                <a:ea typeface="Arial"/>
                <a:cs typeface="Arial"/>
                <a:sym typeface="Arial"/>
              </a:rPr>
              <a:t>abdominal pain/discomfort and/or bloating.</a:t>
            </a:r>
            <a:endParaRPr sz="2400" u="sng">
              <a:solidFill>
                <a:srgbClr val="FF0000"/>
              </a:solidFill>
              <a:latin typeface="Arial"/>
              <a:ea typeface="Arial"/>
              <a:cs typeface="Arial"/>
              <a:sym typeface="Arial"/>
            </a:endParaRPr>
          </a:p>
          <a:p>
            <a:pPr marL="0" lvl="0" indent="0" algn="ctr" rtl="0">
              <a:spcBef>
                <a:spcPts val="0"/>
              </a:spcBef>
              <a:spcAft>
                <a:spcPts val="0"/>
              </a:spcAft>
              <a:buNone/>
            </a:pPr>
            <a:endParaRPr sz="2400">
              <a:solidFill>
                <a:srgbClr val="0188B5"/>
              </a:solidFill>
            </a:endParaRPr>
          </a:p>
        </p:txBody>
      </p:sp>
      <p:sp>
        <p:nvSpPr>
          <p:cNvPr id="426" name="Google Shape;426;p75"/>
          <p:cNvSpPr/>
          <p:nvPr/>
        </p:nvSpPr>
        <p:spPr>
          <a:xfrm>
            <a:off x="1672300" y="3184175"/>
            <a:ext cx="5607300" cy="14394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lvl="0" indent="-419100" algn="ctr" rtl="0">
              <a:spcBef>
                <a:spcPts val="0"/>
              </a:spcBef>
              <a:spcAft>
                <a:spcPts val="0"/>
              </a:spcAft>
              <a:buClr>
                <a:srgbClr val="000000"/>
              </a:buClr>
              <a:buSzPts val="3000"/>
              <a:buFont typeface="Arial"/>
              <a:buChar char="●"/>
            </a:pPr>
            <a:r>
              <a:rPr lang="en" sz="3000" b="1"/>
              <a:t>What are your DDx. ?</a:t>
            </a:r>
            <a:endParaRPr sz="3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gtEl>
                                        <p:attrNameLst>
                                          <p:attrName>style.visibility</p:attrName>
                                        </p:attrNameLst>
                                      </p:cBhvr>
                                      <p:to>
                                        <p:strVal val="visible"/>
                                      </p:to>
                                    </p:set>
                                    <p:animEffect transition="in" filter="fade">
                                      <p:cBhvr>
                                        <p:cTn id="12"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6"/>
          <p:cNvSpPr/>
          <p:nvPr/>
        </p:nvSpPr>
        <p:spPr>
          <a:xfrm>
            <a:off x="1846700" y="2210425"/>
            <a:ext cx="4927800" cy="1160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a:t>Differential diagnosis: </a:t>
            </a:r>
            <a:endParaRPr sz="3000" b="1" u="sng"/>
          </a:p>
        </p:txBody>
      </p:sp>
      <p:cxnSp>
        <p:nvCxnSpPr>
          <p:cNvPr id="432" name="Google Shape;432;p76"/>
          <p:cNvCxnSpPr/>
          <p:nvPr/>
        </p:nvCxnSpPr>
        <p:spPr>
          <a:xfrm rot="10800000" flipH="1">
            <a:off x="5743000" y="1871425"/>
            <a:ext cx="231000" cy="339000"/>
          </a:xfrm>
          <a:prstGeom prst="straightConnector1">
            <a:avLst/>
          </a:prstGeom>
          <a:noFill/>
          <a:ln w="28575" cap="flat" cmpd="sng">
            <a:solidFill>
              <a:srgbClr val="000000"/>
            </a:solidFill>
            <a:prstDash val="solid"/>
            <a:round/>
            <a:headEnd type="none" w="med" len="med"/>
            <a:tailEnd type="stealth" w="med" len="med"/>
          </a:ln>
        </p:spPr>
      </p:cxnSp>
      <p:sp>
        <p:nvSpPr>
          <p:cNvPr id="433" name="Google Shape;433;p76"/>
          <p:cNvSpPr/>
          <p:nvPr/>
        </p:nvSpPr>
        <p:spPr>
          <a:xfrm>
            <a:off x="4598175" y="1166250"/>
            <a:ext cx="3656400" cy="695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Inflammatory bowel diseases. </a:t>
            </a:r>
            <a:r>
              <a:rPr lang="en" sz="3000" b="1" u="sng"/>
              <a:t> </a:t>
            </a:r>
            <a:endParaRPr sz="3000" b="1" u="sng"/>
          </a:p>
        </p:txBody>
      </p:sp>
      <p:cxnSp>
        <p:nvCxnSpPr>
          <p:cNvPr id="434" name="Google Shape;434;p76"/>
          <p:cNvCxnSpPr/>
          <p:nvPr/>
        </p:nvCxnSpPr>
        <p:spPr>
          <a:xfrm rot="10800000" flipH="1">
            <a:off x="7140800" y="756150"/>
            <a:ext cx="270900" cy="410100"/>
          </a:xfrm>
          <a:prstGeom prst="straightConnector1">
            <a:avLst/>
          </a:prstGeom>
          <a:noFill/>
          <a:ln w="28575" cap="flat" cmpd="sng">
            <a:solidFill>
              <a:srgbClr val="000000"/>
            </a:solidFill>
            <a:prstDash val="solid"/>
            <a:round/>
            <a:headEnd type="none" w="med" len="med"/>
            <a:tailEnd type="stealth" w="med" len="med"/>
          </a:ln>
        </p:spPr>
      </p:cxnSp>
      <p:cxnSp>
        <p:nvCxnSpPr>
          <p:cNvPr id="435" name="Google Shape;435;p76"/>
          <p:cNvCxnSpPr/>
          <p:nvPr/>
        </p:nvCxnSpPr>
        <p:spPr>
          <a:xfrm rot="10800000">
            <a:off x="5242625" y="743625"/>
            <a:ext cx="272700" cy="433800"/>
          </a:xfrm>
          <a:prstGeom prst="straightConnector1">
            <a:avLst/>
          </a:prstGeom>
          <a:noFill/>
          <a:ln w="28575" cap="flat" cmpd="sng">
            <a:solidFill>
              <a:srgbClr val="000000"/>
            </a:solidFill>
            <a:prstDash val="solid"/>
            <a:round/>
            <a:headEnd type="none" w="med" len="med"/>
            <a:tailEnd type="stealth" w="med" len="med"/>
          </a:ln>
        </p:spPr>
      </p:cxnSp>
      <p:pic>
        <p:nvPicPr>
          <p:cNvPr id="436" name="Google Shape;436;p76"/>
          <p:cNvPicPr preferRelativeResize="0"/>
          <p:nvPr/>
        </p:nvPicPr>
        <p:blipFill>
          <a:blip r:embed="rId3">
            <a:alphaModFix/>
          </a:blip>
          <a:stretch>
            <a:fillRect/>
          </a:stretch>
        </p:blipFill>
        <p:spPr>
          <a:xfrm>
            <a:off x="1846700" y="1064450"/>
            <a:ext cx="5757820" cy="3196226"/>
          </a:xfrm>
          <a:prstGeom prst="rect">
            <a:avLst/>
          </a:prstGeom>
          <a:noFill/>
          <a:ln>
            <a:noFill/>
          </a:ln>
        </p:spPr>
      </p:pic>
      <p:sp>
        <p:nvSpPr>
          <p:cNvPr id="437" name="Google Shape;437;p76"/>
          <p:cNvSpPr/>
          <p:nvPr/>
        </p:nvSpPr>
        <p:spPr>
          <a:xfrm>
            <a:off x="4711600" y="171950"/>
            <a:ext cx="1212600" cy="520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Crohn.</a:t>
            </a:r>
            <a:endParaRPr sz="1800" b="1" u="sng"/>
          </a:p>
        </p:txBody>
      </p:sp>
      <p:sp>
        <p:nvSpPr>
          <p:cNvPr id="438" name="Google Shape;438;p76"/>
          <p:cNvSpPr/>
          <p:nvPr/>
        </p:nvSpPr>
        <p:spPr>
          <a:xfrm>
            <a:off x="6886625" y="223100"/>
            <a:ext cx="1318200" cy="520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u="sng"/>
          </a:p>
          <a:p>
            <a:pPr marL="0" lvl="0" indent="0" algn="ctr" rtl="0">
              <a:spcBef>
                <a:spcPts val="0"/>
              </a:spcBef>
              <a:spcAft>
                <a:spcPts val="0"/>
              </a:spcAft>
              <a:buNone/>
            </a:pPr>
            <a:r>
              <a:rPr lang="en" sz="1800" b="1" u="sng"/>
              <a:t>Ulcerative</a:t>
            </a:r>
            <a:r>
              <a:rPr lang="en" b="1"/>
              <a:t>.</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10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1"/>
                                        </p:tgtEl>
                                        <p:attrNameLst>
                                          <p:attrName>style.visibility</p:attrName>
                                        </p:attrNameLst>
                                      </p:cBhvr>
                                      <p:to>
                                        <p:strVal val="visible"/>
                                      </p:to>
                                    </p:set>
                                    <p:animEffect transition="in" filter="fade">
                                      <p:cBhvr>
                                        <p:cTn id="12" dur="1000"/>
                                        <p:tgtEl>
                                          <p:spTgt spid="4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2"/>
                                        </p:tgtEl>
                                        <p:attrNameLst>
                                          <p:attrName>style.visibility</p:attrName>
                                        </p:attrNameLst>
                                      </p:cBhvr>
                                      <p:to>
                                        <p:strVal val="visible"/>
                                      </p:to>
                                    </p:set>
                                    <p:animEffect transition="in" filter="fade">
                                      <p:cBhvr>
                                        <p:cTn id="17" dur="1000"/>
                                        <p:tgtEl>
                                          <p:spTgt spid="4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gtEl>
                                        <p:attrNameLst>
                                          <p:attrName>style.visibility</p:attrName>
                                        </p:attrNameLst>
                                      </p:cBhvr>
                                      <p:to>
                                        <p:strVal val="visible"/>
                                      </p:to>
                                    </p:set>
                                    <p:animEffect transition="in" filter="fade">
                                      <p:cBhvr>
                                        <p:cTn id="22" dur="1000"/>
                                        <p:tgtEl>
                                          <p:spTgt spid="4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436"/>
                                        </p:tgtEl>
                                      </p:cBhvr>
                                    </p:animEffect>
                                    <p:set>
                                      <p:cBhvr>
                                        <p:cTn id="27" dur="1" fill="hold">
                                          <p:stCondLst>
                                            <p:cond delay="1000"/>
                                          </p:stCondLst>
                                        </p:cTn>
                                        <p:tgtEl>
                                          <p:spTgt spid="4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3"/>
                                        </p:tgtEl>
                                        <p:attrNameLst>
                                          <p:attrName>style.visibility</p:attrName>
                                        </p:attrNameLst>
                                      </p:cBhvr>
                                      <p:to>
                                        <p:strVal val="visible"/>
                                      </p:to>
                                    </p:set>
                                    <p:animEffect transition="in" filter="fade">
                                      <p:cBhvr>
                                        <p:cTn id="32" dur="1000"/>
                                        <p:tgtEl>
                                          <p:spTgt spid="4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4"/>
                                        </p:tgtEl>
                                        <p:attrNameLst>
                                          <p:attrName>style.visibility</p:attrName>
                                        </p:attrNameLst>
                                      </p:cBhvr>
                                      <p:to>
                                        <p:strVal val="visible"/>
                                      </p:to>
                                    </p:set>
                                    <p:animEffect transition="in" filter="fade">
                                      <p:cBhvr>
                                        <p:cTn id="37" dur="1000"/>
                                        <p:tgtEl>
                                          <p:spTgt spid="4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5"/>
                                        </p:tgtEl>
                                        <p:attrNameLst>
                                          <p:attrName>style.visibility</p:attrName>
                                        </p:attrNameLst>
                                      </p:cBhvr>
                                      <p:to>
                                        <p:strVal val="visible"/>
                                      </p:to>
                                    </p:set>
                                    <p:animEffect transition="in" filter="fade">
                                      <p:cBhvr>
                                        <p:cTn id="42" dur="1000"/>
                                        <p:tgtEl>
                                          <p:spTgt spid="4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7"/>
                                        </p:tgtEl>
                                        <p:attrNameLst>
                                          <p:attrName>style.visibility</p:attrName>
                                        </p:attrNameLst>
                                      </p:cBhvr>
                                      <p:to>
                                        <p:strVal val="visible"/>
                                      </p:to>
                                    </p:set>
                                    <p:animEffect transition="in" filter="fade">
                                      <p:cBhvr>
                                        <p:cTn id="47" dur="1000"/>
                                        <p:tgtEl>
                                          <p:spTgt spid="4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8"/>
                                        </p:tgtEl>
                                        <p:attrNameLst>
                                          <p:attrName>style.visibility</p:attrName>
                                        </p:attrNameLst>
                                      </p:cBhvr>
                                      <p:to>
                                        <p:strVal val="visible"/>
                                      </p:to>
                                    </p:set>
                                    <p:animEffect transition="in" filter="fade">
                                      <p:cBhvr>
                                        <p:cTn id="52" dur="1000"/>
                                        <p:tgtEl>
                                          <p:spTgt spid="4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7"/>
                                        </p:tgtEl>
                                        <p:attrNameLst>
                                          <p:attrName>style.visibility</p:attrName>
                                        </p:attrNameLst>
                                      </p:cBhvr>
                                      <p:to>
                                        <p:strVal val="visible"/>
                                      </p:to>
                                    </p:set>
                                    <p:animEffect transition="in" filter="fade">
                                      <p:cBhvr>
                                        <p:cTn id="57" dur="10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7"/>
          <p:cNvSpPr/>
          <p:nvPr/>
        </p:nvSpPr>
        <p:spPr>
          <a:xfrm>
            <a:off x="3279400" y="2210425"/>
            <a:ext cx="2463600" cy="460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t>Differential diagnosis: </a:t>
            </a:r>
            <a:endParaRPr b="1" u="sng"/>
          </a:p>
        </p:txBody>
      </p:sp>
      <p:cxnSp>
        <p:nvCxnSpPr>
          <p:cNvPr id="444" name="Google Shape;444;p77"/>
          <p:cNvCxnSpPr/>
          <p:nvPr/>
        </p:nvCxnSpPr>
        <p:spPr>
          <a:xfrm rot="10800000" flipH="1">
            <a:off x="5743000" y="1959625"/>
            <a:ext cx="195000" cy="250800"/>
          </a:xfrm>
          <a:prstGeom prst="straightConnector1">
            <a:avLst/>
          </a:prstGeom>
          <a:noFill/>
          <a:ln w="28575" cap="flat" cmpd="sng">
            <a:solidFill>
              <a:srgbClr val="000000"/>
            </a:solidFill>
            <a:prstDash val="solid"/>
            <a:round/>
            <a:headEnd type="none" w="med" len="med"/>
            <a:tailEnd type="stealth" w="med" len="med"/>
          </a:ln>
        </p:spPr>
      </p:cxnSp>
      <p:sp>
        <p:nvSpPr>
          <p:cNvPr id="445" name="Google Shape;445;p77"/>
          <p:cNvSpPr/>
          <p:nvPr/>
        </p:nvSpPr>
        <p:spPr>
          <a:xfrm>
            <a:off x="5422275" y="1499425"/>
            <a:ext cx="1756200" cy="460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t>Inflammatory bowel diseases.  </a:t>
            </a:r>
            <a:endParaRPr b="1" u="sng"/>
          </a:p>
        </p:txBody>
      </p:sp>
      <p:cxnSp>
        <p:nvCxnSpPr>
          <p:cNvPr id="446" name="Google Shape;446;p77"/>
          <p:cNvCxnSpPr/>
          <p:nvPr/>
        </p:nvCxnSpPr>
        <p:spPr>
          <a:xfrm rot="10800000" flipH="1">
            <a:off x="6620225" y="1212625"/>
            <a:ext cx="154200" cy="286800"/>
          </a:xfrm>
          <a:prstGeom prst="straightConnector1">
            <a:avLst/>
          </a:prstGeom>
          <a:noFill/>
          <a:ln w="28575" cap="flat" cmpd="sng">
            <a:solidFill>
              <a:srgbClr val="000000"/>
            </a:solidFill>
            <a:prstDash val="solid"/>
            <a:round/>
            <a:headEnd type="none" w="med" len="med"/>
            <a:tailEnd type="stealth" w="med" len="med"/>
          </a:ln>
        </p:spPr>
      </p:cxnSp>
      <p:cxnSp>
        <p:nvCxnSpPr>
          <p:cNvPr id="447" name="Google Shape;447;p77"/>
          <p:cNvCxnSpPr/>
          <p:nvPr/>
        </p:nvCxnSpPr>
        <p:spPr>
          <a:xfrm rot="10800000">
            <a:off x="5938100" y="1198825"/>
            <a:ext cx="151500" cy="300600"/>
          </a:xfrm>
          <a:prstGeom prst="straightConnector1">
            <a:avLst/>
          </a:prstGeom>
          <a:noFill/>
          <a:ln w="28575" cap="flat" cmpd="sng">
            <a:solidFill>
              <a:srgbClr val="000000"/>
            </a:solidFill>
            <a:prstDash val="solid"/>
            <a:round/>
            <a:headEnd type="none" w="med" len="med"/>
            <a:tailEnd type="stealth" w="med" len="med"/>
          </a:ln>
        </p:spPr>
      </p:cxnSp>
      <p:sp>
        <p:nvSpPr>
          <p:cNvPr id="448" name="Google Shape;448;p77"/>
          <p:cNvSpPr/>
          <p:nvPr/>
        </p:nvSpPr>
        <p:spPr>
          <a:xfrm>
            <a:off x="5422275" y="780575"/>
            <a:ext cx="1031400" cy="418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Crohn.</a:t>
            </a:r>
            <a:endParaRPr b="1"/>
          </a:p>
        </p:txBody>
      </p:sp>
      <p:sp>
        <p:nvSpPr>
          <p:cNvPr id="449" name="Google Shape;449;p77"/>
          <p:cNvSpPr/>
          <p:nvPr/>
        </p:nvSpPr>
        <p:spPr>
          <a:xfrm>
            <a:off x="6564350" y="780575"/>
            <a:ext cx="1143900" cy="418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Ulcerative.</a:t>
            </a:r>
            <a:endParaRPr b="1"/>
          </a:p>
        </p:txBody>
      </p:sp>
      <p:cxnSp>
        <p:nvCxnSpPr>
          <p:cNvPr id="450" name="Google Shape;450;p77"/>
          <p:cNvCxnSpPr/>
          <p:nvPr/>
        </p:nvCxnSpPr>
        <p:spPr>
          <a:xfrm rot="10800000">
            <a:off x="2993200" y="1995625"/>
            <a:ext cx="286200" cy="214800"/>
          </a:xfrm>
          <a:prstGeom prst="straightConnector1">
            <a:avLst/>
          </a:prstGeom>
          <a:noFill/>
          <a:ln w="28575" cap="flat" cmpd="sng">
            <a:solidFill>
              <a:srgbClr val="000000"/>
            </a:solidFill>
            <a:prstDash val="solid"/>
            <a:round/>
            <a:headEnd type="none" w="med" len="med"/>
            <a:tailEnd type="stealth" w="med" len="med"/>
          </a:ln>
        </p:spPr>
      </p:cxnSp>
      <p:pic>
        <p:nvPicPr>
          <p:cNvPr id="451" name="Google Shape;451;p77"/>
          <p:cNvPicPr preferRelativeResize="0"/>
          <p:nvPr/>
        </p:nvPicPr>
        <p:blipFill rotWithShape="1">
          <a:blip r:embed="rId3">
            <a:alphaModFix/>
          </a:blip>
          <a:srcRect t="-2620" b="2620"/>
          <a:stretch/>
        </p:blipFill>
        <p:spPr>
          <a:xfrm>
            <a:off x="2018373" y="485901"/>
            <a:ext cx="5340550" cy="4171676"/>
          </a:xfrm>
          <a:prstGeom prst="rect">
            <a:avLst/>
          </a:prstGeom>
          <a:noFill/>
          <a:ln>
            <a:noFill/>
          </a:ln>
        </p:spPr>
      </p:pic>
      <p:sp>
        <p:nvSpPr>
          <p:cNvPr id="452" name="Google Shape;452;p77"/>
          <p:cNvSpPr/>
          <p:nvPr/>
        </p:nvSpPr>
        <p:spPr>
          <a:xfrm>
            <a:off x="2353900" y="1499425"/>
            <a:ext cx="1564800" cy="460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t>Colon Cancer.</a:t>
            </a:r>
            <a:endParaRPr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gtEl>
                                        <p:attrNameLst>
                                          <p:attrName>style.visibility</p:attrName>
                                        </p:attrNameLst>
                                      </p:cBhvr>
                                      <p:to>
                                        <p:strVal val="visible"/>
                                      </p:to>
                                    </p:set>
                                    <p:animEffect transition="in" filter="fade">
                                      <p:cBhvr>
                                        <p:cTn id="12" dur="1000"/>
                                        <p:tgtEl>
                                          <p:spTgt spid="4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4"/>
                                        </p:tgtEl>
                                        <p:attrNameLst>
                                          <p:attrName>style.visibility</p:attrName>
                                        </p:attrNameLst>
                                      </p:cBhvr>
                                      <p:to>
                                        <p:strVal val="visible"/>
                                      </p:to>
                                    </p:set>
                                    <p:animEffect transition="in" filter="fade">
                                      <p:cBhvr>
                                        <p:cTn id="17" dur="1000"/>
                                        <p:tgtEl>
                                          <p:spTgt spid="4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5"/>
                                        </p:tgtEl>
                                        <p:attrNameLst>
                                          <p:attrName>style.visibility</p:attrName>
                                        </p:attrNameLst>
                                      </p:cBhvr>
                                      <p:to>
                                        <p:strVal val="visible"/>
                                      </p:to>
                                    </p:set>
                                    <p:animEffect transition="in" filter="fade">
                                      <p:cBhvr>
                                        <p:cTn id="22" dur="1000"/>
                                        <p:tgtEl>
                                          <p:spTgt spid="4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
                                        </p:tgtEl>
                                        <p:attrNameLst>
                                          <p:attrName>style.visibility</p:attrName>
                                        </p:attrNameLst>
                                      </p:cBhvr>
                                      <p:to>
                                        <p:strVal val="visible"/>
                                      </p:to>
                                    </p:set>
                                    <p:animEffect transition="in" filter="fade">
                                      <p:cBhvr>
                                        <p:cTn id="27" dur="1000"/>
                                        <p:tgtEl>
                                          <p:spTgt spid="4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7"/>
                                        </p:tgtEl>
                                        <p:attrNameLst>
                                          <p:attrName>style.visibility</p:attrName>
                                        </p:attrNameLst>
                                      </p:cBhvr>
                                      <p:to>
                                        <p:strVal val="visible"/>
                                      </p:to>
                                    </p:set>
                                    <p:animEffect transition="in" filter="fade">
                                      <p:cBhvr>
                                        <p:cTn id="32" dur="1000"/>
                                        <p:tgtEl>
                                          <p:spTgt spid="4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8"/>
                                        </p:tgtEl>
                                        <p:attrNameLst>
                                          <p:attrName>style.visibility</p:attrName>
                                        </p:attrNameLst>
                                      </p:cBhvr>
                                      <p:to>
                                        <p:strVal val="visible"/>
                                      </p:to>
                                    </p:set>
                                    <p:animEffect transition="in" filter="fade">
                                      <p:cBhvr>
                                        <p:cTn id="37" dur="1000"/>
                                        <p:tgtEl>
                                          <p:spTgt spid="4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1000"/>
                                        <p:tgtEl>
                                          <p:spTgt spid="4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8"/>
                                        </p:tgtEl>
                                        <p:attrNameLst>
                                          <p:attrName>style.visibility</p:attrName>
                                        </p:attrNameLst>
                                      </p:cBhvr>
                                      <p:to>
                                        <p:strVal val="visible"/>
                                      </p:to>
                                    </p:set>
                                    <p:animEffect transition="in" filter="fade">
                                      <p:cBhvr>
                                        <p:cTn id="47" dur="1000"/>
                                        <p:tgtEl>
                                          <p:spTgt spid="4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50"/>
                                        </p:tgtEl>
                                        <p:attrNameLst>
                                          <p:attrName>style.visibility</p:attrName>
                                        </p:attrNameLst>
                                      </p:cBhvr>
                                      <p:to>
                                        <p:strVal val="visible"/>
                                      </p:to>
                                    </p:set>
                                    <p:animEffect transition="in" filter="fade">
                                      <p:cBhvr>
                                        <p:cTn id="52" dur="1000"/>
                                        <p:tgtEl>
                                          <p:spTgt spid="4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1"/>
                                        </p:tgtEl>
                                        <p:attrNameLst>
                                          <p:attrName>style.visibility</p:attrName>
                                        </p:attrNameLst>
                                      </p:cBhvr>
                                      <p:to>
                                        <p:strVal val="visible"/>
                                      </p:to>
                                    </p:set>
                                    <p:animEffect transition="in" filter="fade">
                                      <p:cBhvr>
                                        <p:cTn id="57" dur="1000"/>
                                        <p:tgtEl>
                                          <p:spTgt spid="4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51"/>
                                        </p:tgtEl>
                                        <p:attrNameLst>
                                          <p:attrName>style.visibility</p:attrName>
                                        </p:attrNameLst>
                                      </p:cBhvr>
                                      <p:to>
                                        <p:strVal val="visible"/>
                                      </p:to>
                                    </p:set>
                                    <p:animEffect transition="in" filter="fade">
                                      <p:cBhvr>
                                        <p:cTn id="62" dur="1000"/>
                                        <p:tgtEl>
                                          <p:spTgt spid="4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451"/>
                                        </p:tgtEl>
                                      </p:cBhvr>
                                    </p:animEffect>
                                    <p:set>
                                      <p:cBhvr>
                                        <p:cTn id="67" dur="1" fill="hold">
                                          <p:stCondLst>
                                            <p:cond delay="1000"/>
                                          </p:stCondLst>
                                        </p:cTn>
                                        <p:tgtEl>
                                          <p:spTgt spid="45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50"/>
                                        </p:tgtEl>
                                        <p:attrNameLst>
                                          <p:attrName>style.visibility</p:attrName>
                                        </p:attrNameLst>
                                      </p:cBhvr>
                                      <p:to>
                                        <p:strVal val="visible"/>
                                      </p:to>
                                    </p:set>
                                    <p:animEffect transition="in" filter="fade">
                                      <p:cBhvr>
                                        <p:cTn id="72" dur="1000"/>
                                        <p:tgtEl>
                                          <p:spTgt spid="45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52"/>
                                        </p:tgtEl>
                                        <p:attrNameLst>
                                          <p:attrName>style.visibility</p:attrName>
                                        </p:attrNameLst>
                                      </p:cBhvr>
                                      <p:to>
                                        <p:strVal val="visible"/>
                                      </p:to>
                                    </p:set>
                                    <p:animEffect transition="in" filter="fade">
                                      <p:cBhvr>
                                        <p:cTn id="77"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8"/>
          <p:cNvSpPr txBox="1">
            <a:spLocks noGrp="1"/>
          </p:cNvSpPr>
          <p:nvPr>
            <p:ph type="title"/>
          </p:nvPr>
        </p:nvSpPr>
        <p:spPr>
          <a:xfrm>
            <a:off x="49350" y="629050"/>
            <a:ext cx="9144000" cy="19365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2300"/>
              </a:spcAft>
              <a:buClr>
                <a:srgbClr val="000000"/>
              </a:buClr>
              <a:buSzPts val="1100"/>
              <a:buFont typeface="Arial"/>
              <a:buNone/>
            </a:pPr>
            <a:r>
              <a:rPr lang="en" sz="3000">
                <a:solidFill>
                  <a:srgbClr val="980000"/>
                </a:solidFill>
                <a:latin typeface="Montserrat"/>
                <a:ea typeface="Montserrat"/>
                <a:cs typeface="Montserrat"/>
                <a:sym typeface="Montserrat"/>
              </a:rPr>
              <a:t>What Are the Differences between Colon Cancer vs. IBS?</a:t>
            </a:r>
            <a:endParaRPr sz="3000">
              <a:solidFill>
                <a:srgbClr val="98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9"/>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endParaRPr sz="2100">
              <a:solidFill>
                <a:schemeClr val="accent2"/>
              </a:solidFill>
              <a:latin typeface="Montserrat"/>
              <a:ea typeface="Montserrat"/>
              <a:cs typeface="Montserrat"/>
              <a:sym typeface="Montserrat"/>
            </a:endParaRPr>
          </a:p>
          <a:p>
            <a:pPr marL="0" lvl="0" indent="0" algn="l" rtl="0">
              <a:spcBef>
                <a:spcPts val="2300"/>
              </a:spcBef>
              <a:spcAft>
                <a:spcPts val="0"/>
              </a:spcAft>
              <a:buNone/>
            </a:pPr>
            <a:endParaRPr/>
          </a:p>
        </p:txBody>
      </p:sp>
      <p:sp>
        <p:nvSpPr>
          <p:cNvPr id="463" name="Google Shape;463;p79"/>
          <p:cNvSpPr txBox="1">
            <a:spLocks noGrp="1"/>
          </p:cNvSpPr>
          <p:nvPr>
            <p:ph type="body" idx="1"/>
          </p:nvPr>
        </p:nvSpPr>
        <p:spPr>
          <a:xfrm>
            <a:off x="0" y="0"/>
            <a:ext cx="9144000" cy="49971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Clr>
                <a:srgbClr val="000000"/>
              </a:buClr>
              <a:buSzPts val="1100"/>
              <a:buFont typeface="Arial"/>
              <a:buNone/>
            </a:pPr>
            <a:r>
              <a:rPr lang="en" sz="3000" b="1">
                <a:solidFill>
                  <a:srgbClr val="FF0000"/>
                </a:solidFill>
                <a:latin typeface="Montserrat"/>
                <a:ea typeface="Montserrat"/>
                <a:cs typeface="Montserrat"/>
                <a:sym typeface="Montserrat"/>
              </a:rPr>
              <a:t>Colon Cancer Symptoms and Signs</a:t>
            </a:r>
            <a:endParaRPr sz="3000" b="1">
              <a:solidFill>
                <a:srgbClr val="FF0000"/>
              </a:solidFill>
              <a:latin typeface="Montserrat"/>
              <a:ea typeface="Montserrat"/>
              <a:cs typeface="Montserrat"/>
              <a:sym typeface="Montserrat"/>
            </a:endParaRPr>
          </a:p>
          <a:p>
            <a:pPr marL="457200" lvl="0" indent="-381000" algn="l" rtl="0">
              <a:lnSpc>
                <a:spcPct val="200000"/>
              </a:lnSpc>
              <a:spcBef>
                <a:spcPts val="200"/>
              </a:spcBef>
              <a:spcAft>
                <a:spcPts val="0"/>
              </a:spcAft>
              <a:buClr>
                <a:srgbClr val="000000"/>
              </a:buClr>
              <a:buSzPts val="2400"/>
              <a:buFont typeface="Arial"/>
              <a:buChar char="●"/>
            </a:pPr>
            <a:r>
              <a:rPr lang="en" sz="2400" b="1" u="sng">
                <a:solidFill>
                  <a:srgbClr val="FF0000"/>
                </a:solidFill>
                <a:latin typeface="Arial"/>
                <a:ea typeface="Arial"/>
                <a:cs typeface="Arial"/>
                <a:sym typeface="Arial"/>
              </a:rPr>
              <a:t>bleeding</a:t>
            </a:r>
            <a:r>
              <a:rPr lang="en" sz="2400" b="1">
                <a:solidFill>
                  <a:srgbClr val="000000"/>
                </a:solidFill>
                <a:latin typeface="Arial"/>
                <a:ea typeface="Arial"/>
                <a:cs typeface="Arial"/>
                <a:sym typeface="Arial"/>
              </a:rPr>
              <a:t> from your rectum or blood mixed with stool. </a:t>
            </a:r>
            <a:endParaRPr sz="2400" b="1">
              <a:solidFill>
                <a:srgbClr val="000000"/>
              </a:solidFill>
              <a:latin typeface="Arial"/>
              <a:ea typeface="Arial"/>
              <a:cs typeface="Arial"/>
              <a:sym typeface="Arial"/>
            </a:endParaRPr>
          </a:p>
          <a:p>
            <a:pPr marL="0" lvl="0" indent="0" algn="l" rtl="0">
              <a:lnSpc>
                <a:spcPct val="200000"/>
              </a:lnSpc>
              <a:spcBef>
                <a:spcPts val="0"/>
              </a:spcBef>
              <a:spcAft>
                <a:spcPts val="0"/>
              </a:spcAft>
              <a:buNone/>
            </a:pPr>
            <a:r>
              <a:rPr lang="en" sz="2400" b="1">
                <a:solidFill>
                  <a:srgbClr val="000000"/>
                </a:solidFill>
                <a:latin typeface="Arial"/>
                <a:ea typeface="Arial"/>
                <a:cs typeface="Arial"/>
                <a:sym typeface="Arial"/>
              </a:rPr>
              <a:t>→ It </a:t>
            </a:r>
            <a:r>
              <a:rPr lang="en" sz="2400" b="1" u="sng">
                <a:solidFill>
                  <a:srgbClr val="FF0000"/>
                </a:solidFill>
                <a:latin typeface="Arial"/>
                <a:ea typeface="Arial"/>
                <a:cs typeface="Arial"/>
                <a:sym typeface="Arial"/>
              </a:rPr>
              <a:t>usually</a:t>
            </a:r>
            <a:r>
              <a:rPr lang="en" sz="2400" b="1">
                <a:solidFill>
                  <a:srgbClr val="000000"/>
                </a:solidFill>
                <a:latin typeface="Arial"/>
                <a:ea typeface="Arial"/>
                <a:cs typeface="Arial"/>
                <a:sym typeface="Arial"/>
              </a:rPr>
              <a:t>, but not always, can be detected through a </a:t>
            </a:r>
            <a:r>
              <a:rPr lang="en" sz="2400" b="1" u="sng">
                <a:solidFill>
                  <a:srgbClr val="FF0000"/>
                </a:solidFill>
                <a:latin typeface="Arial"/>
                <a:ea typeface="Arial"/>
                <a:cs typeface="Arial"/>
                <a:sym typeface="Arial"/>
              </a:rPr>
              <a:t>fecal occult (hidden) blood test.</a:t>
            </a:r>
            <a:endParaRPr sz="2400" b="1" u="sng">
              <a:solidFill>
                <a:srgbClr val="FF0000"/>
              </a:solidFill>
              <a:latin typeface="Arial"/>
              <a:ea typeface="Arial"/>
              <a:cs typeface="Arial"/>
              <a:sym typeface="Arial"/>
            </a:endParaRPr>
          </a:p>
          <a:p>
            <a:pPr marL="457200" lvl="0" indent="-381000" algn="l" rtl="0">
              <a:lnSpc>
                <a:spcPct val="200000"/>
              </a:lnSpc>
              <a:spcBef>
                <a:spcPts val="1400"/>
              </a:spcBef>
              <a:spcAft>
                <a:spcPts val="0"/>
              </a:spcAft>
              <a:buClr>
                <a:srgbClr val="000000"/>
              </a:buClr>
              <a:buSzPts val="2400"/>
              <a:buFont typeface="Arial"/>
              <a:buChar char="●"/>
            </a:pPr>
            <a:r>
              <a:rPr lang="en" sz="2400" b="1">
                <a:solidFill>
                  <a:srgbClr val="000000"/>
                </a:solidFill>
                <a:latin typeface="Arial"/>
                <a:ea typeface="Arial"/>
                <a:cs typeface="Arial"/>
                <a:sym typeface="Arial"/>
              </a:rPr>
              <a:t>Rectal bleeding </a:t>
            </a:r>
            <a:r>
              <a:rPr lang="en" sz="2400" b="1" u="sng">
                <a:solidFill>
                  <a:srgbClr val="FF0000"/>
                </a:solidFill>
                <a:latin typeface="Arial"/>
                <a:ea typeface="Arial"/>
                <a:cs typeface="Arial"/>
                <a:sym typeface="Arial"/>
              </a:rPr>
              <a:t>may be hidden</a:t>
            </a:r>
            <a:r>
              <a:rPr lang="en" sz="2400" b="1">
                <a:solidFill>
                  <a:srgbClr val="000000"/>
                </a:solidFill>
                <a:latin typeface="Arial"/>
                <a:ea typeface="Arial"/>
                <a:cs typeface="Arial"/>
                <a:sym typeface="Arial"/>
              </a:rPr>
              <a:t> and chronic and only show up as an </a:t>
            </a:r>
            <a:r>
              <a:rPr lang="en" sz="2400" b="1" u="sng">
                <a:solidFill>
                  <a:srgbClr val="FF0000"/>
                </a:solidFill>
                <a:latin typeface="Arial"/>
                <a:ea typeface="Arial"/>
                <a:cs typeface="Arial"/>
                <a:sym typeface="Arial"/>
                <a:hlinkClick r:id="rId3"/>
              </a:rPr>
              <a:t>iron deficiency anemia</a:t>
            </a:r>
            <a:r>
              <a:rPr lang="en" sz="2400" b="1">
                <a:solidFill>
                  <a:srgbClr val="FF0000"/>
                </a:solidFill>
                <a:latin typeface="Arial"/>
                <a:ea typeface="Arial"/>
                <a:cs typeface="Arial"/>
                <a:sym typeface="Arial"/>
              </a:rPr>
              <a:t>.</a:t>
            </a:r>
            <a:endParaRPr sz="2400" b="1">
              <a:solidFill>
                <a:srgbClr val="FF0000"/>
              </a:solidFill>
              <a:latin typeface="Arial"/>
              <a:ea typeface="Arial"/>
              <a:cs typeface="Arial"/>
              <a:sym typeface="Arial"/>
            </a:endParaRPr>
          </a:p>
          <a:p>
            <a:pPr marL="457200" lvl="0" indent="0" algn="l" rtl="0">
              <a:lnSpc>
                <a:spcPct val="200000"/>
              </a:lnSpc>
              <a:spcBef>
                <a:spcPts val="1400"/>
              </a:spcBef>
              <a:spcAft>
                <a:spcPts val="1400"/>
              </a:spcAft>
              <a:buNone/>
            </a:pPr>
            <a:endParaRPr sz="2400" b="1">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80"/>
          <p:cNvSpPr txBox="1">
            <a:spLocks noGrp="1"/>
          </p:cNvSpPr>
          <p:nvPr>
            <p:ph type="body" idx="1"/>
          </p:nvPr>
        </p:nvSpPr>
        <p:spPr>
          <a:xfrm>
            <a:off x="311700" y="529350"/>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1400"/>
              </a:spcBef>
              <a:spcAft>
                <a:spcPts val="0"/>
              </a:spcAft>
              <a:buClr>
                <a:srgbClr val="000000"/>
              </a:buClr>
              <a:buSzPts val="2400"/>
              <a:buFont typeface="Arial"/>
              <a:buChar char="●"/>
            </a:pPr>
            <a:r>
              <a:rPr lang="en" sz="2400" b="1">
                <a:solidFill>
                  <a:srgbClr val="000000"/>
                </a:solidFill>
                <a:latin typeface="Arial"/>
                <a:ea typeface="Arial"/>
                <a:cs typeface="Arial"/>
                <a:sym typeface="Arial"/>
              </a:rPr>
              <a:t>It may be associated with </a:t>
            </a:r>
            <a:r>
              <a:rPr lang="en" sz="2400" b="1" u="sng">
                <a:solidFill>
                  <a:srgbClr val="FF0000"/>
                </a:solidFill>
                <a:latin typeface="Arial"/>
                <a:ea typeface="Arial"/>
                <a:cs typeface="Arial"/>
                <a:sym typeface="Arial"/>
                <a:hlinkClick r:id="rId3"/>
              </a:rPr>
              <a:t>fatigue</a:t>
            </a:r>
            <a:r>
              <a:rPr lang="en" sz="2400" b="1">
                <a:solidFill>
                  <a:srgbClr val="000000"/>
                </a:solidFill>
                <a:latin typeface="Arial"/>
                <a:ea typeface="Arial"/>
                <a:cs typeface="Arial"/>
                <a:sym typeface="Arial"/>
              </a:rPr>
              <a:t> and </a:t>
            </a:r>
            <a:r>
              <a:rPr lang="en" sz="2400" b="1" u="sng">
                <a:solidFill>
                  <a:srgbClr val="FF0000"/>
                </a:solidFill>
                <a:latin typeface="Arial"/>
                <a:ea typeface="Arial"/>
                <a:cs typeface="Arial"/>
                <a:sym typeface="Arial"/>
              </a:rPr>
              <a:t>pale skin</a:t>
            </a:r>
            <a:r>
              <a:rPr lang="en" sz="2400" b="1">
                <a:solidFill>
                  <a:srgbClr val="000000"/>
                </a:solidFill>
                <a:latin typeface="Arial"/>
                <a:ea typeface="Arial"/>
                <a:cs typeface="Arial"/>
                <a:sym typeface="Arial"/>
              </a:rPr>
              <a:t> due to the </a:t>
            </a:r>
            <a:r>
              <a:rPr lang="en" sz="2400" b="1" u="sng">
                <a:solidFill>
                  <a:srgbClr val="000000"/>
                </a:solidFill>
                <a:latin typeface="Arial"/>
                <a:ea typeface="Arial"/>
                <a:cs typeface="Arial"/>
                <a:sym typeface="Arial"/>
                <a:hlinkClick r:id="rId4"/>
              </a:rPr>
              <a:t>anemia</a:t>
            </a:r>
            <a:r>
              <a:rPr lang="en" sz="2400" b="1">
                <a:solidFill>
                  <a:srgbClr val="000000"/>
                </a:solidFill>
                <a:latin typeface="Arial"/>
                <a:ea typeface="Arial"/>
                <a:cs typeface="Arial"/>
                <a:sym typeface="Arial"/>
              </a:rPr>
              <a:t>.</a:t>
            </a:r>
            <a:endParaRPr sz="2400" b="1">
              <a:solidFill>
                <a:srgbClr val="000000"/>
              </a:solidFill>
              <a:latin typeface="Arial"/>
              <a:ea typeface="Arial"/>
              <a:cs typeface="Arial"/>
              <a:sym typeface="Arial"/>
            </a:endParaRPr>
          </a:p>
          <a:p>
            <a:pPr marL="457200" lvl="0" indent="-381000" algn="l" rtl="0">
              <a:lnSpc>
                <a:spcPct val="200000"/>
              </a:lnSpc>
              <a:spcBef>
                <a:spcPts val="0"/>
              </a:spcBef>
              <a:spcAft>
                <a:spcPts val="0"/>
              </a:spcAft>
              <a:buClr>
                <a:srgbClr val="000000"/>
              </a:buClr>
              <a:buSzPts val="2400"/>
              <a:buFont typeface="Arial"/>
              <a:buChar char="●"/>
            </a:pPr>
            <a:r>
              <a:rPr lang="en" sz="2400" b="1" u="sng">
                <a:solidFill>
                  <a:srgbClr val="FF0000"/>
                </a:solidFill>
                <a:latin typeface="Arial"/>
                <a:ea typeface="Arial"/>
                <a:cs typeface="Arial"/>
                <a:sym typeface="Arial"/>
              </a:rPr>
              <a:t>Positive constitutional symptoms. </a:t>
            </a:r>
            <a:r>
              <a:rPr lang="en" sz="2400" b="1">
                <a:solidFill>
                  <a:srgbClr val="000000"/>
                </a:solidFill>
                <a:latin typeface="Arial"/>
                <a:ea typeface="Arial"/>
                <a:cs typeface="Arial"/>
                <a:sym typeface="Arial"/>
              </a:rPr>
              <a:t>(weight loss, fevers,headache, fevers of unknown origin, hyperhidrosis, generalized hyperhidrosis). </a:t>
            </a:r>
            <a:endParaRPr sz="2400" b="1">
              <a:solidFill>
                <a:srgbClr val="000000"/>
              </a:solidFill>
              <a:latin typeface="Arial"/>
              <a:ea typeface="Arial"/>
              <a:cs typeface="Arial"/>
              <a:sym typeface="Arial"/>
            </a:endParaRPr>
          </a:p>
          <a:p>
            <a:pPr marL="0" lvl="0" indent="0" algn="l" rtl="0">
              <a:spcBef>
                <a:spcPts val="1400"/>
              </a:spcBef>
              <a:spcAft>
                <a:spcPts val="160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5" name="Google Shape;475;p81"/>
          <p:cNvSpPr txBox="1">
            <a:spLocks noGrp="1"/>
          </p:cNvSpPr>
          <p:nvPr>
            <p:ph type="body" idx="1"/>
          </p:nvPr>
        </p:nvSpPr>
        <p:spPr>
          <a:xfrm>
            <a:off x="0" y="0"/>
            <a:ext cx="8520600" cy="4711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980000"/>
              </a:buClr>
              <a:buSzPts val="2400"/>
              <a:buFont typeface="Arial"/>
              <a:buChar char="●"/>
            </a:pPr>
            <a:r>
              <a:rPr lang="en" sz="2400" b="1">
                <a:solidFill>
                  <a:srgbClr val="980000"/>
                </a:solidFill>
                <a:latin typeface="Arial"/>
                <a:ea typeface="Arial"/>
                <a:cs typeface="Arial"/>
                <a:sym typeface="Arial"/>
              </a:rPr>
              <a:t>If the tumor gets </a:t>
            </a:r>
            <a:r>
              <a:rPr lang="en" sz="2400" b="1" u="sng">
                <a:solidFill>
                  <a:srgbClr val="FF0000"/>
                </a:solidFill>
                <a:latin typeface="Arial"/>
                <a:ea typeface="Arial"/>
                <a:cs typeface="Arial"/>
                <a:sym typeface="Arial"/>
              </a:rPr>
              <a:t>large</a:t>
            </a:r>
            <a:r>
              <a:rPr lang="en" sz="2400" b="1">
                <a:solidFill>
                  <a:srgbClr val="980000"/>
                </a:solidFill>
                <a:latin typeface="Arial"/>
                <a:ea typeface="Arial"/>
                <a:cs typeface="Arial"/>
                <a:sym typeface="Arial"/>
              </a:rPr>
              <a:t> enough:</a:t>
            </a:r>
            <a:endParaRPr sz="2400" b="1">
              <a:solidFill>
                <a:srgbClr val="980000"/>
              </a:solidFill>
              <a:latin typeface="Arial"/>
              <a:ea typeface="Arial"/>
              <a:cs typeface="Arial"/>
              <a:sym typeface="Arial"/>
            </a:endParaRPr>
          </a:p>
          <a:p>
            <a:pPr marL="457200" lvl="0" indent="-381000" algn="l" rtl="0">
              <a:lnSpc>
                <a:spcPct val="200000"/>
              </a:lnSpc>
              <a:spcBef>
                <a:spcPts val="0"/>
              </a:spcBef>
              <a:spcAft>
                <a:spcPts val="0"/>
              </a:spcAft>
              <a:buClr>
                <a:srgbClr val="000000"/>
              </a:buClr>
              <a:buSzPts val="2400"/>
              <a:buFont typeface="Arial"/>
              <a:buAutoNum type="arabicPeriod"/>
            </a:pPr>
            <a:r>
              <a:rPr lang="en" sz="2400" b="1">
                <a:solidFill>
                  <a:srgbClr val="000000"/>
                </a:solidFill>
                <a:latin typeface="Arial"/>
                <a:ea typeface="Arial"/>
                <a:cs typeface="Arial"/>
                <a:sym typeface="Arial"/>
              </a:rPr>
              <a:t>Abdominal distension.</a:t>
            </a:r>
            <a:endParaRPr sz="2400" b="1">
              <a:solidFill>
                <a:srgbClr val="000000"/>
              </a:solidFill>
              <a:latin typeface="Arial"/>
              <a:ea typeface="Arial"/>
              <a:cs typeface="Arial"/>
              <a:sym typeface="Arial"/>
            </a:endParaRPr>
          </a:p>
          <a:p>
            <a:pPr marL="457200" lvl="0" indent="-381000" algn="l" rtl="0">
              <a:lnSpc>
                <a:spcPct val="200000"/>
              </a:lnSpc>
              <a:spcBef>
                <a:spcPts val="0"/>
              </a:spcBef>
              <a:spcAft>
                <a:spcPts val="0"/>
              </a:spcAft>
              <a:buClr>
                <a:srgbClr val="000000"/>
              </a:buClr>
              <a:buSzPts val="2400"/>
              <a:buFont typeface="Arial"/>
              <a:buAutoNum type="arabicPeriod"/>
            </a:pPr>
            <a:r>
              <a:rPr lang="en" sz="2400" b="1">
                <a:solidFill>
                  <a:srgbClr val="000000"/>
                </a:solidFill>
                <a:latin typeface="Arial"/>
                <a:ea typeface="Arial"/>
                <a:cs typeface="Arial"/>
                <a:sym typeface="Arial"/>
              </a:rPr>
              <a:t>Unexplained weight loss</a:t>
            </a:r>
            <a:endParaRPr sz="2400" b="1">
              <a:solidFill>
                <a:srgbClr val="000000"/>
              </a:solidFill>
              <a:latin typeface="Arial"/>
              <a:ea typeface="Arial"/>
              <a:cs typeface="Arial"/>
              <a:sym typeface="Arial"/>
            </a:endParaRPr>
          </a:p>
          <a:p>
            <a:pPr marL="457200" lvl="0" indent="-381000" algn="l" rtl="0">
              <a:lnSpc>
                <a:spcPct val="200000"/>
              </a:lnSpc>
              <a:spcBef>
                <a:spcPts val="0"/>
              </a:spcBef>
              <a:spcAft>
                <a:spcPts val="0"/>
              </a:spcAft>
              <a:buClr>
                <a:srgbClr val="000000"/>
              </a:buClr>
              <a:buSzPts val="2400"/>
              <a:buFont typeface="Arial"/>
              <a:buAutoNum type="arabicPeriod"/>
            </a:pPr>
            <a:r>
              <a:rPr lang="en" sz="2400" b="1">
                <a:solidFill>
                  <a:srgbClr val="000000"/>
                </a:solidFill>
                <a:latin typeface="Arial"/>
                <a:ea typeface="Arial"/>
                <a:cs typeface="Arial"/>
                <a:sym typeface="Arial"/>
              </a:rPr>
              <a:t>Constipation</a:t>
            </a:r>
            <a:endParaRPr sz="2400" b="1">
              <a:solidFill>
                <a:srgbClr val="000000"/>
              </a:solidFill>
              <a:latin typeface="Arial"/>
              <a:ea typeface="Arial"/>
              <a:cs typeface="Arial"/>
              <a:sym typeface="Arial"/>
            </a:endParaRPr>
          </a:p>
          <a:p>
            <a:pPr marL="457200" lvl="0" indent="-381000" algn="l" rtl="0">
              <a:lnSpc>
                <a:spcPct val="200000"/>
              </a:lnSpc>
              <a:spcBef>
                <a:spcPts val="0"/>
              </a:spcBef>
              <a:spcAft>
                <a:spcPts val="0"/>
              </a:spcAft>
              <a:buClr>
                <a:srgbClr val="000000"/>
              </a:buClr>
              <a:buSzPts val="2400"/>
              <a:buFont typeface="Arial"/>
              <a:buAutoNum type="arabicPeriod"/>
            </a:pPr>
            <a:r>
              <a:rPr lang="en" sz="2400" b="1">
                <a:solidFill>
                  <a:srgbClr val="000000"/>
                </a:solidFill>
                <a:latin typeface="Arial"/>
                <a:ea typeface="Arial"/>
                <a:cs typeface="Arial"/>
                <a:sym typeface="Arial"/>
              </a:rPr>
              <a:t>Sensation of incomplete evacuation after a bowel movement (Trismus). </a:t>
            </a:r>
            <a:endParaRPr sz="2400" b="1">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Management of IBS includes:</a:t>
            </a:r>
            <a:endParaRPr/>
          </a:p>
        </p:txBody>
      </p:sp>
      <p:sp>
        <p:nvSpPr>
          <p:cNvPr id="102" name="Google Shape;102;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419100" algn="l" rtl="0">
              <a:lnSpc>
                <a:spcPct val="150000"/>
              </a:lnSpc>
              <a:spcBef>
                <a:spcPts val="0"/>
              </a:spcBef>
              <a:spcAft>
                <a:spcPts val="0"/>
              </a:spcAft>
              <a:buClr>
                <a:srgbClr val="000000"/>
              </a:buClr>
              <a:buSzPts val="3000"/>
              <a:buFont typeface="PT Sans Narrow"/>
              <a:buAutoNum type="arabicPeriod"/>
            </a:pPr>
            <a:r>
              <a:rPr lang="en" sz="3000" b="1">
                <a:solidFill>
                  <a:srgbClr val="000000"/>
                </a:solidFill>
                <a:latin typeface="PT Sans Narrow"/>
                <a:ea typeface="PT Sans Narrow"/>
                <a:cs typeface="PT Sans Narrow"/>
                <a:sym typeface="PT Sans Narrow"/>
              </a:rPr>
              <a:t>Lifestyle modification</a:t>
            </a:r>
            <a:endParaRPr sz="3000" b="1">
              <a:solidFill>
                <a:srgbClr val="000000"/>
              </a:solidFill>
              <a:latin typeface="PT Sans Narrow"/>
              <a:ea typeface="PT Sans Narrow"/>
              <a:cs typeface="PT Sans Narrow"/>
              <a:sym typeface="PT Sans Narrow"/>
            </a:endParaRPr>
          </a:p>
          <a:p>
            <a:pPr marL="457200" lvl="0" indent="-419100" algn="l" rtl="0">
              <a:lnSpc>
                <a:spcPct val="150000"/>
              </a:lnSpc>
              <a:spcBef>
                <a:spcPts val="0"/>
              </a:spcBef>
              <a:spcAft>
                <a:spcPts val="0"/>
              </a:spcAft>
              <a:buClr>
                <a:srgbClr val="000000"/>
              </a:buClr>
              <a:buSzPts val="3000"/>
              <a:buFont typeface="PT Sans Narrow"/>
              <a:buAutoNum type="arabicPeriod"/>
            </a:pPr>
            <a:r>
              <a:rPr lang="en" sz="3000" b="1">
                <a:solidFill>
                  <a:srgbClr val="000000"/>
                </a:solidFill>
                <a:latin typeface="PT Sans Narrow"/>
                <a:ea typeface="PT Sans Narrow"/>
                <a:cs typeface="PT Sans Narrow"/>
                <a:sym typeface="PT Sans Narrow"/>
              </a:rPr>
              <a:t>Pharmacological therapy</a:t>
            </a:r>
            <a:endParaRPr sz="3000" b="1">
              <a:solidFill>
                <a:srgbClr val="000000"/>
              </a:solidFill>
              <a:latin typeface="PT Sans Narrow"/>
              <a:ea typeface="PT Sans Narrow"/>
              <a:cs typeface="PT Sans Narrow"/>
              <a:sym typeface="PT Sans Narrow"/>
            </a:endParaRPr>
          </a:p>
          <a:p>
            <a:pPr marL="457200" lvl="0" indent="-419100" algn="l" rtl="0">
              <a:lnSpc>
                <a:spcPct val="150000"/>
              </a:lnSpc>
              <a:spcBef>
                <a:spcPts val="0"/>
              </a:spcBef>
              <a:spcAft>
                <a:spcPts val="0"/>
              </a:spcAft>
              <a:buClr>
                <a:srgbClr val="000000"/>
              </a:buClr>
              <a:buSzPts val="3000"/>
              <a:buFont typeface="PT Sans Narrow"/>
              <a:buAutoNum type="arabicPeriod"/>
            </a:pPr>
            <a:r>
              <a:rPr lang="en" sz="3000" b="1">
                <a:solidFill>
                  <a:srgbClr val="000000"/>
                </a:solidFill>
                <a:latin typeface="PT Sans Narrow"/>
                <a:ea typeface="PT Sans Narrow"/>
                <a:cs typeface="PT Sans Narrow"/>
                <a:sym typeface="PT Sans Narrow"/>
              </a:rPr>
              <a:t>Dietary advice</a:t>
            </a:r>
            <a:endParaRPr sz="3000" b="1">
              <a:solidFill>
                <a:srgbClr val="000000"/>
              </a:solidFill>
              <a:latin typeface="PT Sans Narrow"/>
              <a:ea typeface="PT Sans Narrow"/>
              <a:cs typeface="PT Sans Narrow"/>
              <a:sym typeface="PT Sans Narrow"/>
            </a:endParaRPr>
          </a:p>
          <a:p>
            <a:pPr marL="457200" lvl="0" indent="-419100" algn="l" rtl="0">
              <a:lnSpc>
                <a:spcPct val="150000"/>
              </a:lnSpc>
              <a:spcBef>
                <a:spcPts val="0"/>
              </a:spcBef>
              <a:spcAft>
                <a:spcPts val="0"/>
              </a:spcAft>
              <a:buClr>
                <a:srgbClr val="000000"/>
              </a:buClr>
              <a:buSzPts val="3000"/>
              <a:buFont typeface="PT Sans Narrow"/>
              <a:buAutoNum type="arabicPeriod"/>
            </a:pPr>
            <a:r>
              <a:rPr lang="en" sz="3000" b="1">
                <a:solidFill>
                  <a:srgbClr val="000000"/>
                </a:solidFill>
                <a:latin typeface="PT Sans Narrow"/>
                <a:ea typeface="PT Sans Narrow"/>
                <a:cs typeface="PT Sans Narrow"/>
                <a:sym typeface="PT Sans Narrow"/>
              </a:rPr>
              <a:t>All of the above</a:t>
            </a:r>
            <a:endParaRPr sz="3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2"/>
          <p:cNvSpPr txBox="1">
            <a:spLocks noGrp="1"/>
          </p:cNvSpPr>
          <p:nvPr>
            <p:ph type="title"/>
          </p:nvPr>
        </p:nvSpPr>
        <p:spPr>
          <a:xfrm>
            <a:off x="0" y="382375"/>
            <a:ext cx="9144000" cy="10185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Open Sans"/>
              <a:buAutoNum type="arabicPeriod"/>
            </a:pPr>
            <a:r>
              <a:rPr lang="en" sz="2400">
                <a:solidFill>
                  <a:srgbClr val="980000"/>
                </a:solidFill>
                <a:latin typeface="Arial"/>
                <a:ea typeface="Arial"/>
                <a:cs typeface="Arial"/>
                <a:sym typeface="Arial"/>
              </a:rPr>
              <a:t>Signs and symptoms that are </a:t>
            </a:r>
            <a:r>
              <a:rPr lang="en" sz="2400" u="sng">
                <a:solidFill>
                  <a:srgbClr val="FF0000"/>
                </a:solidFill>
                <a:latin typeface="Arial"/>
                <a:ea typeface="Arial"/>
                <a:cs typeface="Arial"/>
                <a:sym typeface="Arial"/>
              </a:rPr>
              <a:t>NOT IBS</a:t>
            </a:r>
            <a:r>
              <a:rPr lang="en" sz="2400">
                <a:solidFill>
                  <a:srgbClr val="980000"/>
                </a:solidFill>
                <a:latin typeface="Arial"/>
                <a:ea typeface="Arial"/>
                <a:cs typeface="Arial"/>
                <a:sym typeface="Arial"/>
              </a:rPr>
              <a:t>, but should still be brought to the attention of a health-care professional since they may be signs and symptoms of other conditions include:</a:t>
            </a:r>
            <a:endParaRPr sz="2400">
              <a:solidFill>
                <a:srgbClr val="980000"/>
              </a:solidFill>
              <a:latin typeface="Arial"/>
              <a:ea typeface="Arial"/>
              <a:cs typeface="Arial"/>
              <a:sym typeface="Arial"/>
            </a:endParaRPr>
          </a:p>
          <a:p>
            <a:pPr marL="0" lvl="0" indent="0" algn="l" rtl="0">
              <a:spcBef>
                <a:spcPts val="1600"/>
              </a:spcBef>
              <a:spcAft>
                <a:spcPts val="0"/>
              </a:spcAft>
              <a:buNone/>
            </a:pPr>
            <a:endParaRPr/>
          </a:p>
        </p:txBody>
      </p:sp>
      <p:sp>
        <p:nvSpPr>
          <p:cNvPr id="481" name="Google Shape;481;p82"/>
          <p:cNvSpPr txBox="1">
            <a:spLocks noGrp="1"/>
          </p:cNvSpPr>
          <p:nvPr>
            <p:ph type="body" idx="1"/>
          </p:nvPr>
        </p:nvSpPr>
        <p:spPr>
          <a:xfrm>
            <a:off x="509025" y="1758575"/>
            <a:ext cx="7668900" cy="41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350">
              <a:solidFill>
                <a:srgbClr val="000000"/>
              </a:solidFill>
              <a:latin typeface="Arial"/>
              <a:ea typeface="Arial"/>
              <a:cs typeface="Arial"/>
              <a:sym typeface="Arial"/>
            </a:endParaRPr>
          </a:p>
          <a:p>
            <a:pPr marL="457200" lvl="0" indent="0" algn="l" rtl="0">
              <a:lnSpc>
                <a:spcPct val="115000"/>
              </a:lnSpc>
              <a:spcBef>
                <a:spcPts val="1400"/>
              </a:spcBef>
              <a:spcAft>
                <a:spcPts val="0"/>
              </a:spcAft>
              <a:buNone/>
            </a:pPr>
            <a:endParaRPr b="1" u="sng">
              <a:solidFill>
                <a:srgbClr val="FF0000"/>
              </a:solidFill>
              <a:latin typeface="Arial"/>
              <a:ea typeface="Arial"/>
              <a:cs typeface="Arial"/>
              <a:sym typeface="Arial"/>
            </a:endParaRPr>
          </a:p>
          <a:p>
            <a:pPr marL="0" lvl="0" indent="0" algn="l" rtl="0">
              <a:lnSpc>
                <a:spcPct val="115000"/>
              </a:lnSpc>
              <a:spcBef>
                <a:spcPts val="1400"/>
              </a:spcBef>
              <a:spcAft>
                <a:spcPts val="160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8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rgbClr val="000000"/>
              </a:buClr>
              <a:buSzPts val="1800"/>
              <a:buFont typeface="Arial"/>
              <a:buAutoNum type="arabicPeriod"/>
            </a:pPr>
            <a:r>
              <a:rPr lang="en" b="1" u="sng">
                <a:solidFill>
                  <a:srgbClr val="FF0000"/>
                </a:solidFill>
                <a:latin typeface="Arial"/>
                <a:ea typeface="Arial"/>
                <a:cs typeface="Arial"/>
                <a:sym typeface="Arial"/>
              </a:rPr>
              <a:t>Blood</a:t>
            </a:r>
            <a:r>
              <a:rPr lang="en" b="1">
                <a:solidFill>
                  <a:srgbClr val="000000"/>
                </a:solidFill>
                <a:latin typeface="Arial"/>
                <a:ea typeface="Arial"/>
                <a:cs typeface="Arial"/>
                <a:sym typeface="Arial"/>
              </a:rPr>
              <a:t> in stools or urine</a:t>
            </a:r>
            <a:endParaRPr b="1">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AutoNum type="arabicPeriod"/>
            </a:pPr>
            <a:r>
              <a:rPr lang="en" b="1" u="sng">
                <a:solidFill>
                  <a:srgbClr val="FF0000"/>
                </a:solidFill>
                <a:latin typeface="Arial"/>
                <a:ea typeface="Arial"/>
                <a:cs typeface="Arial"/>
                <a:sym typeface="Arial"/>
              </a:rPr>
              <a:t>Black or </a:t>
            </a:r>
            <a:r>
              <a:rPr lang="en" b="1" u="sng">
                <a:solidFill>
                  <a:srgbClr val="FF0000"/>
                </a:solidFill>
                <a:latin typeface="Arial"/>
                <a:ea typeface="Arial"/>
                <a:cs typeface="Arial"/>
                <a:sym typeface="Arial"/>
                <a:hlinkClick r:id="rId3"/>
              </a:rPr>
              <a:t>tarry </a:t>
            </a:r>
            <a:r>
              <a:rPr lang="en" b="1">
                <a:solidFill>
                  <a:srgbClr val="000000"/>
                </a:solidFill>
                <a:uFill>
                  <a:noFill/>
                </a:uFill>
                <a:latin typeface="Arial"/>
                <a:ea typeface="Arial"/>
                <a:cs typeface="Arial"/>
                <a:sym typeface="Arial"/>
                <a:hlinkClick r:id="rId3"/>
              </a:rPr>
              <a:t>stools</a:t>
            </a:r>
            <a:endParaRPr b="1">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AutoNum type="arabicPeriod"/>
            </a:pPr>
            <a:r>
              <a:rPr lang="en" b="1">
                <a:solidFill>
                  <a:srgbClr val="000000"/>
                </a:solidFill>
                <a:latin typeface="Arial"/>
                <a:ea typeface="Arial"/>
                <a:cs typeface="Arial"/>
                <a:sym typeface="Arial"/>
              </a:rPr>
              <a:t>Pain or diarrhea that </a:t>
            </a:r>
            <a:r>
              <a:rPr lang="en" b="1" u="sng">
                <a:solidFill>
                  <a:srgbClr val="FF0000"/>
                </a:solidFill>
                <a:latin typeface="Arial"/>
                <a:ea typeface="Arial"/>
                <a:cs typeface="Arial"/>
                <a:sym typeface="Arial"/>
              </a:rPr>
              <a:t>interrupts </a:t>
            </a:r>
            <a:r>
              <a:rPr lang="en" b="1" u="sng">
                <a:solidFill>
                  <a:srgbClr val="FF0000"/>
                </a:solidFill>
                <a:latin typeface="Arial"/>
                <a:ea typeface="Arial"/>
                <a:cs typeface="Arial"/>
                <a:sym typeface="Arial"/>
                <a:hlinkClick r:id="rId4"/>
              </a:rPr>
              <a:t>sleep</a:t>
            </a:r>
            <a:endParaRPr b="1" u="sng">
              <a:solidFill>
                <a:srgbClr val="FF0000"/>
              </a:solidFill>
              <a:latin typeface="Arial"/>
              <a:ea typeface="Arial"/>
              <a:cs typeface="Arial"/>
              <a:sym typeface="Arial"/>
              <a:hlinkClick r:id="rId4"/>
            </a:endParaRPr>
          </a:p>
          <a:p>
            <a:pPr marL="457200" lvl="0" indent="-342900" algn="l" rtl="0">
              <a:lnSpc>
                <a:spcPct val="200000"/>
              </a:lnSpc>
              <a:spcBef>
                <a:spcPts val="0"/>
              </a:spcBef>
              <a:spcAft>
                <a:spcPts val="0"/>
              </a:spcAft>
              <a:buClr>
                <a:srgbClr val="FF0000"/>
              </a:buClr>
              <a:buSzPts val="1800"/>
              <a:buFont typeface="Arial"/>
              <a:buAutoNum type="arabicPeriod"/>
            </a:pPr>
            <a:r>
              <a:rPr lang="en" b="1" u="sng">
                <a:solidFill>
                  <a:srgbClr val="FF0000"/>
                </a:solidFill>
                <a:latin typeface="Arial"/>
                <a:ea typeface="Arial"/>
                <a:cs typeface="Arial"/>
                <a:sym typeface="Arial"/>
                <a:hlinkClick r:id="rId5"/>
              </a:rPr>
              <a:t>Fever</a:t>
            </a:r>
            <a:endParaRPr b="1" u="sng">
              <a:solidFill>
                <a:srgbClr val="FF0000"/>
              </a:solidFill>
              <a:latin typeface="Arial"/>
              <a:ea typeface="Arial"/>
              <a:cs typeface="Arial"/>
              <a:sym typeface="Arial"/>
            </a:endParaRPr>
          </a:p>
          <a:p>
            <a:pPr marL="457200" lvl="0" indent="-342900" algn="l" rtl="0">
              <a:lnSpc>
                <a:spcPct val="200000"/>
              </a:lnSpc>
              <a:spcBef>
                <a:spcPts val="0"/>
              </a:spcBef>
              <a:spcAft>
                <a:spcPts val="0"/>
              </a:spcAft>
              <a:buClr>
                <a:srgbClr val="FF0000"/>
              </a:buClr>
              <a:buSzPts val="1800"/>
              <a:buFont typeface="Arial"/>
              <a:buAutoNum type="arabicPeriod"/>
            </a:pPr>
            <a:r>
              <a:rPr lang="en" b="1" u="sng">
                <a:solidFill>
                  <a:srgbClr val="FF0000"/>
                </a:solidFill>
                <a:latin typeface="Arial"/>
                <a:ea typeface="Arial"/>
                <a:cs typeface="Arial"/>
                <a:sym typeface="Arial"/>
              </a:rPr>
              <a:t>Weight loss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4"/>
          <p:cNvSpPr/>
          <p:nvPr/>
        </p:nvSpPr>
        <p:spPr>
          <a:xfrm>
            <a:off x="2960925" y="2247425"/>
            <a:ext cx="2715300" cy="6618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Differential diagnosis: </a:t>
            </a:r>
            <a:endParaRPr b="1" u="sng"/>
          </a:p>
        </p:txBody>
      </p:sp>
      <p:sp>
        <p:nvSpPr>
          <p:cNvPr id="493" name="Google Shape;493;p84"/>
          <p:cNvSpPr/>
          <p:nvPr/>
        </p:nvSpPr>
        <p:spPr>
          <a:xfrm>
            <a:off x="4696375" y="937425"/>
            <a:ext cx="3757500" cy="768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Inflammatory bowel diseases. </a:t>
            </a:r>
            <a:r>
              <a:rPr lang="en" b="1" u="sng"/>
              <a:t> </a:t>
            </a:r>
            <a:endParaRPr b="1" u="sng"/>
          </a:p>
        </p:txBody>
      </p:sp>
      <p:cxnSp>
        <p:nvCxnSpPr>
          <p:cNvPr id="494" name="Google Shape;494;p84"/>
          <p:cNvCxnSpPr/>
          <p:nvPr/>
        </p:nvCxnSpPr>
        <p:spPr>
          <a:xfrm rot="10800000">
            <a:off x="2489325" y="1639075"/>
            <a:ext cx="531300" cy="620700"/>
          </a:xfrm>
          <a:prstGeom prst="straightConnector1">
            <a:avLst/>
          </a:prstGeom>
          <a:noFill/>
          <a:ln w="28575" cap="flat" cmpd="sng">
            <a:solidFill>
              <a:srgbClr val="000000"/>
            </a:solidFill>
            <a:prstDash val="solid"/>
            <a:round/>
            <a:headEnd type="none" w="med" len="med"/>
            <a:tailEnd type="stealth" w="med" len="med"/>
          </a:ln>
        </p:spPr>
      </p:cxnSp>
      <p:sp>
        <p:nvSpPr>
          <p:cNvPr id="495" name="Google Shape;495;p84"/>
          <p:cNvSpPr/>
          <p:nvPr/>
        </p:nvSpPr>
        <p:spPr>
          <a:xfrm>
            <a:off x="1578800" y="1044375"/>
            <a:ext cx="2146200" cy="555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Colon Cancer.</a:t>
            </a:r>
            <a:endParaRPr sz="1800" b="1" u="sng"/>
          </a:p>
        </p:txBody>
      </p:sp>
      <p:sp>
        <p:nvSpPr>
          <p:cNvPr id="496" name="Google Shape;496;p84"/>
          <p:cNvSpPr/>
          <p:nvPr/>
        </p:nvSpPr>
        <p:spPr>
          <a:xfrm>
            <a:off x="4573100" y="3367425"/>
            <a:ext cx="3704100" cy="76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sz="1800" b="1" u="sng"/>
              <a:t> </a:t>
            </a:r>
            <a:r>
              <a:rPr lang="en" sz="1800" b="1" u="sng">
                <a:hlinkClick r:id="rId3"/>
              </a:rPr>
              <a:t>Bacteria</a:t>
            </a:r>
            <a:r>
              <a:rPr lang="en" sz="1800" b="1" u="sng"/>
              <a:t>l overgrowth syndrome</a:t>
            </a:r>
            <a:endParaRPr sz="1800" b="1" u="sng"/>
          </a:p>
        </p:txBody>
      </p:sp>
      <p:cxnSp>
        <p:nvCxnSpPr>
          <p:cNvPr id="497" name="Google Shape;497;p84"/>
          <p:cNvCxnSpPr/>
          <p:nvPr/>
        </p:nvCxnSpPr>
        <p:spPr>
          <a:xfrm rot="10800000" flipH="1">
            <a:off x="5676225" y="1742575"/>
            <a:ext cx="604200" cy="517200"/>
          </a:xfrm>
          <a:prstGeom prst="straightConnector1">
            <a:avLst/>
          </a:prstGeom>
          <a:noFill/>
          <a:ln w="28575" cap="flat" cmpd="sng">
            <a:solidFill>
              <a:srgbClr val="000000"/>
            </a:solidFill>
            <a:prstDash val="solid"/>
            <a:round/>
            <a:headEnd type="none" w="med" len="med"/>
            <a:tailEnd type="stealth" w="med" len="med"/>
          </a:ln>
        </p:spPr>
      </p:cxnSp>
      <p:cxnSp>
        <p:nvCxnSpPr>
          <p:cNvPr id="498" name="Google Shape;498;p84"/>
          <p:cNvCxnSpPr/>
          <p:nvPr/>
        </p:nvCxnSpPr>
        <p:spPr>
          <a:xfrm>
            <a:off x="5645325" y="2822925"/>
            <a:ext cx="666000" cy="5445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10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7"/>
                                        </p:tgtEl>
                                        <p:attrNameLst>
                                          <p:attrName>style.visibility</p:attrName>
                                        </p:attrNameLst>
                                      </p:cBhvr>
                                      <p:to>
                                        <p:strVal val="visible"/>
                                      </p:to>
                                    </p:set>
                                    <p:animEffect transition="in" filter="fade">
                                      <p:cBhvr>
                                        <p:cTn id="12" dur="1000"/>
                                        <p:tgtEl>
                                          <p:spTgt spid="4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8"/>
                                        </p:tgtEl>
                                        <p:attrNameLst>
                                          <p:attrName>style.visibility</p:attrName>
                                        </p:attrNameLst>
                                      </p:cBhvr>
                                      <p:to>
                                        <p:strVal val="visible"/>
                                      </p:to>
                                    </p:set>
                                    <p:animEffect transition="in" filter="fade">
                                      <p:cBhvr>
                                        <p:cTn id="17" dur="1000"/>
                                        <p:tgtEl>
                                          <p:spTgt spid="4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4"/>
                                        </p:tgtEl>
                                        <p:attrNameLst>
                                          <p:attrName>style.visibility</p:attrName>
                                        </p:attrNameLst>
                                      </p:cBhvr>
                                      <p:to>
                                        <p:strVal val="visible"/>
                                      </p:to>
                                    </p:set>
                                    <p:animEffect transition="in" filter="fade">
                                      <p:cBhvr>
                                        <p:cTn id="22" dur="1000"/>
                                        <p:tgtEl>
                                          <p:spTgt spid="4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3"/>
                                        </p:tgtEl>
                                        <p:attrNameLst>
                                          <p:attrName>style.visibility</p:attrName>
                                        </p:attrNameLst>
                                      </p:cBhvr>
                                      <p:to>
                                        <p:strVal val="visible"/>
                                      </p:to>
                                    </p:set>
                                    <p:animEffect transition="in" filter="fade">
                                      <p:cBhvr>
                                        <p:cTn id="27" dur="1000"/>
                                        <p:tgtEl>
                                          <p:spTgt spid="4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5"/>
                                        </p:tgtEl>
                                        <p:attrNameLst>
                                          <p:attrName>style.visibility</p:attrName>
                                        </p:attrNameLst>
                                      </p:cBhvr>
                                      <p:to>
                                        <p:strVal val="visible"/>
                                      </p:to>
                                    </p:set>
                                    <p:animEffect transition="in" filter="fade">
                                      <p:cBhvr>
                                        <p:cTn id="32" dur="1000"/>
                                        <p:tgtEl>
                                          <p:spTgt spid="49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6"/>
                                        </p:tgtEl>
                                        <p:attrNameLst>
                                          <p:attrName>style.visibility</p:attrName>
                                        </p:attrNameLst>
                                      </p:cBhvr>
                                      <p:to>
                                        <p:strVal val="visible"/>
                                      </p:to>
                                    </p:set>
                                    <p:animEffect transition="in" filter="fade">
                                      <p:cBhvr>
                                        <p:cTn id="37" dur="1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8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05" name="Google Shape;505;p85"/>
          <p:cNvPicPr preferRelativeResize="0"/>
          <p:nvPr/>
        </p:nvPicPr>
        <p:blipFill>
          <a:blip r:embed="rId3">
            <a:alphaModFix/>
          </a:blip>
          <a:stretch>
            <a:fillRect/>
          </a:stretch>
        </p:blipFill>
        <p:spPr>
          <a:xfrm>
            <a:off x="0" y="0"/>
            <a:ext cx="9144000" cy="5143500"/>
          </a:xfrm>
          <a:prstGeom prst="rect">
            <a:avLst/>
          </a:prstGeom>
          <a:noFill/>
          <a:ln>
            <a:noFill/>
          </a:ln>
        </p:spPr>
      </p:pic>
      <p:sp>
        <p:nvSpPr>
          <p:cNvPr id="506" name="Google Shape;506;p85"/>
          <p:cNvSpPr/>
          <p:nvPr/>
        </p:nvSpPr>
        <p:spPr>
          <a:xfrm>
            <a:off x="421600" y="1775675"/>
            <a:ext cx="5395200" cy="2007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86"/>
          <p:cNvSpPr txBox="1">
            <a:spLocks noGrp="1"/>
          </p:cNvSpPr>
          <p:nvPr>
            <p:ph type="body" idx="1"/>
          </p:nvPr>
        </p:nvSpPr>
        <p:spPr>
          <a:xfrm>
            <a:off x="463925" y="258250"/>
            <a:ext cx="8598000" cy="1354500"/>
          </a:xfrm>
          <a:prstGeom prst="rect">
            <a:avLst/>
          </a:prstGeom>
          <a:ln>
            <a:noFill/>
          </a:ln>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Char char="●"/>
            </a:pPr>
            <a:r>
              <a:rPr lang="en" sz="2400" b="1">
                <a:solidFill>
                  <a:srgbClr val="000000"/>
                </a:solidFill>
                <a:latin typeface="Arial"/>
                <a:ea typeface="Arial"/>
                <a:cs typeface="Arial"/>
                <a:sym typeface="Arial"/>
              </a:rPr>
              <a:t>The pathogenesis of irritable bowel syndrome (IBS), once thought to be largely psychogenic in origin, is now understood to be multifactorial. One of the reasons for this paradigm shift is the realization that </a:t>
            </a:r>
            <a:r>
              <a:rPr lang="en" sz="2400" b="1" u="sng">
                <a:solidFill>
                  <a:srgbClr val="FF0000"/>
                </a:solidFill>
                <a:latin typeface="Arial"/>
                <a:ea typeface="Arial"/>
                <a:cs typeface="Arial"/>
                <a:sym typeface="Arial"/>
              </a:rPr>
              <a:t>gut dysbiosis, including small intestinal bacterial overgrowth (SIBO), causes IBS symptoms</a:t>
            </a:r>
            <a:r>
              <a:rPr lang="en" sz="2400" b="1" u="sng">
                <a:solidFill>
                  <a:srgbClr val="FF0000"/>
                </a:solidFill>
                <a:highlight>
                  <a:schemeClr val="lt1"/>
                </a:highlight>
                <a:latin typeface="Times New Roman"/>
                <a:ea typeface="Times New Roman"/>
                <a:cs typeface="Times New Roman"/>
                <a:sym typeface="Times New Roman"/>
              </a:rPr>
              <a:t>. </a:t>
            </a:r>
            <a:endParaRPr sz="2400" b="1" u="sng">
              <a:solidFill>
                <a:srgbClr val="FF0000"/>
              </a:solidFill>
              <a:highlight>
                <a:srgbClr val="FFFFFF"/>
              </a:highlight>
              <a:latin typeface="Times New Roman"/>
              <a:ea typeface="Times New Roman"/>
              <a:cs typeface="Times New Roman"/>
              <a:sym typeface="Times New Roman"/>
            </a:endParaRPr>
          </a:p>
        </p:txBody>
      </p:sp>
      <p:sp>
        <p:nvSpPr>
          <p:cNvPr id="513" name="Google Shape;513;p86"/>
          <p:cNvSpPr/>
          <p:nvPr/>
        </p:nvSpPr>
        <p:spPr>
          <a:xfrm>
            <a:off x="0" y="3333800"/>
            <a:ext cx="9144000" cy="13545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1600"/>
              </a:spcAft>
              <a:buNone/>
            </a:pPr>
            <a:endParaRPr sz="1800"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1000"/>
                                        <p:tgtEl>
                                          <p:spTgt spid="5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12"/>
                                        </p:tgtEl>
                                      </p:cBhvr>
                                    </p:animEffect>
                                    <p:set>
                                      <p:cBhvr>
                                        <p:cTn id="12" dur="1" fill="hold">
                                          <p:stCondLst>
                                            <p:cond delay="1000"/>
                                          </p:stCondLst>
                                        </p:cTn>
                                        <p:tgtEl>
                                          <p:spTgt spid="5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3"/>
                                        </p:tgtEl>
                                        <p:attrNameLst>
                                          <p:attrName>style.visibility</p:attrName>
                                        </p:attrNameLst>
                                      </p:cBhvr>
                                      <p:to>
                                        <p:strVal val="visible"/>
                                      </p:to>
                                    </p:set>
                                    <p:animEffect transition="in" filter="fade">
                                      <p:cBhvr>
                                        <p:cTn id="17" dur="1000"/>
                                        <p:tgtEl>
                                          <p:spTgt spid="5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513"/>
                                        </p:tgtEl>
                                      </p:cBhvr>
                                    </p:animEffect>
                                    <p:set>
                                      <p:cBhvr>
                                        <p:cTn id="22" dur="1" fill="hold">
                                          <p:stCondLst>
                                            <p:cond delay="1000"/>
                                          </p:stCondLst>
                                        </p:cTn>
                                        <p:tgtEl>
                                          <p:spTgt spid="5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p87"/>
          <p:cNvSpPr txBox="1">
            <a:spLocks noGrp="1"/>
          </p:cNvSpPr>
          <p:nvPr>
            <p:ph type="body" idx="1"/>
          </p:nvPr>
        </p:nvSpPr>
        <p:spPr>
          <a:xfrm>
            <a:off x="311700" y="14578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IBS is manifested by </a:t>
            </a:r>
            <a:r>
              <a:rPr lang="en" sz="2400" b="1" u="sng">
                <a:solidFill>
                  <a:srgbClr val="FF0000"/>
                </a:solidFill>
                <a:latin typeface="Arial"/>
                <a:ea typeface="Arial"/>
                <a:cs typeface="Arial"/>
                <a:sym typeface="Arial"/>
              </a:rPr>
              <a:t>abdominal pain and/or discomfort, irregular stool form and passage. Bloating is another common symptom of IBS.</a:t>
            </a:r>
            <a:endParaRPr sz="2400" b="1" u="sng">
              <a:solidFill>
                <a:srgbClr val="FF0000"/>
              </a:solidFill>
              <a:latin typeface="Arial"/>
              <a:ea typeface="Arial"/>
              <a:cs typeface="Arial"/>
              <a:sym typeface="Arial"/>
            </a:endParaRPr>
          </a:p>
          <a:p>
            <a:pPr marL="457200" lvl="0" indent="0" algn="l" rtl="0">
              <a:lnSpc>
                <a:spcPct val="200000"/>
              </a:lnSpc>
              <a:spcBef>
                <a:spcPts val="1600"/>
              </a:spcBef>
              <a:spcAft>
                <a:spcPts val="0"/>
              </a:spcAft>
              <a:buNone/>
            </a:pPr>
            <a:endParaRPr sz="2400" b="1" u="sng">
              <a:solidFill>
                <a:srgbClr val="FF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8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526" name="Google Shape;526;p88"/>
          <p:cNvSpPr txBox="1"/>
          <p:nvPr/>
        </p:nvSpPr>
        <p:spPr>
          <a:xfrm>
            <a:off x="0" y="642925"/>
            <a:ext cx="9144000" cy="3000000"/>
          </a:xfrm>
          <a:prstGeom prst="rect">
            <a:avLst/>
          </a:prstGeom>
          <a:noFill/>
          <a:ln>
            <a:noFill/>
          </a:ln>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Times New Roman"/>
              <a:buChar char="●"/>
            </a:pPr>
            <a:r>
              <a:rPr lang="en" sz="2400" b="1"/>
              <a:t>Several therapeutic trials targeting gut microbes using antibiotics and probiotics have further demonstrated that </a:t>
            </a:r>
            <a:r>
              <a:rPr lang="en" sz="2400" b="1" u="sng">
                <a:solidFill>
                  <a:srgbClr val="FF0000"/>
                </a:solidFill>
              </a:rPr>
              <a:t>not all symptoms in patients with IBS originate in the brain but rather in the gut, providing support for the micro-organic basis of IBS.</a:t>
            </a:r>
            <a:endParaRPr sz="2400" u="sng">
              <a:solidFill>
                <a:srgbClr val="FF0000"/>
              </a:solidFill>
            </a:endParaRPr>
          </a:p>
          <a:p>
            <a:pPr marL="457200" lvl="0" indent="0" algn="l" rtl="0">
              <a:lnSpc>
                <a:spcPct val="115000"/>
              </a:lnSpc>
              <a:spcBef>
                <a:spcPts val="1600"/>
              </a:spcBef>
              <a:spcAft>
                <a:spcPts val="0"/>
              </a:spcAft>
              <a:buNone/>
            </a:pPr>
            <a:endParaRPr sz="1800" b="1" u="sng">
              <a:solidFill>
                <a:srgbClr val="FF0000"/>
              </a:solidFill>
            </a:endParaRPr>
          </a:p>
          <a:p>
            <a:pPr marL="0" lvl="0" indent="0" algn="l" rtl="0">
              <a:lnSpc>
                <a:spcPct val="115000"/>
              </a:lnSpc>
              <a:spcBef>
                <a:spcPts val="1600"/>
              </a:spcBef>
              <a:spcAft>
                <a:spcPts val="1600"/>
              </a:spcAft>
              <a:buNone/>
            </a:pPr>
            <a:endParaRPr sz="1800">
              <a:solidFill>
                <a:schemeClr val="dk2"/>
              </a:solidFill>
              <a:latin typeface="Open Sans"/>
              <a:ea typeface="Open Sans"/>
              <a:cs typeface="Open Sans"/>
              <a:sym typeface="Open San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9"/>
          <p:cNvSpPr/>
          <p:nvPr/>
        </p:nvSpPr>
        <p:spPr>
          <a:xfrm>
            <a:off x="36900" y="1217550"/>
            <a:ext cx="9107100" cy="2311500"/>
          </a:xfrm>
          <a:prstGeom prst="rect">
            <a:avLst/>
          </a:prstGeom>
          <a:noFill/>
          <a:ln>
            <a:noFill/>
          </a:ln>
        </p:spPr>
        <p:txBody>
          <a:bodyPr spcFirstLastPara="1" wrap="square" lIns="91425" tIns="91425" rIns="91425" bIns="91425" anchor="ctr" anchorCtr="0">
            <a:noAutofit/>
          </a:bodyPr>
          <a:lstStyle/>
          <a:p>
            <a:pPr marL="457200" lvl="0" indent="-381000" algn="l" rtl="0">
              <a:lnSpc>
                <a:spcPct val="200000"/>
              </a:lnSpc>
              <a:spcBef>
                <a:spcPts val="0"/>
              </a:spcBef>
              <a:spcAft>
                <a:spcPts val="0"/>
              </a:spcAft>
              <a:buClr>
                <a:srgbClr val="000000"/>
              </a:buClr>
              <a:buSzPts val="2400"/>
              <a:buFont typeface="Arial"/>
              <a:buChar char="●"/>
            </a:pPr>
            <a:r>
              <a:rPr lang="en" sz="2400" b="1"/>
              <a:t>Patients with small intestinal bacterial overgrowth (SIBO), </a:t>
            </a:r>
            <a:r>
              <a:rPr lang="en" sz="2400" b="1" u="sng">
                <a:solidFill>
                  <a:srgbClr val="FF0000"/>
                </a:solidFill>
              </a:rPr>
              <a:t>also experience abdominal pain or discomfort, bloating, flatulence and loose motion.</a:t>
            </a:r>
            <a:endParaRPr sz="2400" b="1" u="sng">
              <a:solidFill>
                <a:srgbClr val="FF0000"/>
              </a:solidFill>
            </a:endParaRPr>
          </a:p>
          <a:p>
            <a:pPr marL="0" lvl="0" indent="0" algn="l" rtl="0">
              <a:lnSpc>
                <a:spcPct val="200000"/>
              </a:lnSpc>
              <a:spcBef>
                <a:spcPts val="1600"/>
              </a:spcBef>
              <a:spcAft>
                <a:spcPts val="0"/>
              </a:spcAft>
              <a:buNone/>
            </a:pPr>
            <a:endParaRPr/>
          </a:p>
        </p:txBody>
      </p:sp>
      <p:sp>
        <p:nvSpPr>
          <p:cNvPr id="532" name="Google Shape;532;p89"/>
          <p:cNvSpPr/>
          <p:nvPr/>
        </p:nvSpPr>
        <p:spPr>
          <a:xfrm>
            <a:off x="18450" y="3405950"/>
            <a:ext cx="9144000" cy="2674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endParaRPr sz="1800" u="sng">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1000"/>
                                        <p:tgtEl>
                                          <p:spTgt spid="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31"/>
                                        </p:tgtEl>
                                      </p:cBhvr>
                                    </p:animEffect>
                                    <p:set>
                                      <p:cBhvr>
                                        <p:cTn id="12" dur="1" fill="hold">
                                          <p:stCondLst>
                                            <p:cond delay="1000"/>
                                          </p:stCondLst>
                                        </p:cTn>
                                        <p:tgtEl>
                                          <p:spTgt spid="5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
                                        </p:tgtEl>
                                        <p:attrNameLst>
                                          <p:attrName>style.visibility</p:attrName>
                                        </p:attrNameLst>
                                      </p:cBhvr>
                                      <p:to>
                                        <p:strVal val="visible"/>
                                      </p:to>
                                    </p:set>
                                    <p:animEffect transition="in" filter="fade">
                                      <p:cBhvr>
                                        <p:cTn id="17" dur="1000"/>
                                        <p:tgtEl>
                                          <p:spTgt spid="5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
                                        </p:tgtEl>
                                        <p:attrNameLst>
                                          <p:attrName>style.visibility</p:attrName>
                                        </p:attrNameLst>
                                      </p:cBhvr>
                                      <p:to>
                                        <p:strVal val="visible"/>
                                      </p:to>
                                    </p:set>
                                    <p:animEffect transition="in" filter="fade">
                                      <p:cBhvr>
                                        <p:cTn id="22" dur="1000"/>
                                        <p:tgtEl>
                                          <p:spTgt spid="5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532"/>
                                        </p:tgtEl>
                                      </p:cBhvr>
                                    </p:animEffect>
                                    <p:set>
                                      <p:cBhvr>
                                        <p:cTn id="27" dur="1" fill="hold">
                                          <p:stCondLst>
                                            <p:cond delay="1000"/>
                                          </p:stCondLst>
                                        </p:cTn>
                                        <p:tgtEl>
                                          <p:spTgt spid="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90"/>
          <p:cNvSpPr txBox="1">
            <a:spLocks noGrp="1"/>
          </p:cNvSpPr>
          <p:nvPr>
            <p:ph type="body" idx="1"/>
          </p:nvPr>
        </p:nvSpPr>
        <p:spPr>
          <a:xfrm>
            <a:off x="311700" y="7797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1600"/>
              </a:spcAft>
              <a:buSzPts val="2400"/>
              <a:buFont typeface="Times New Roman"/>
              <a:buChar char="●"/>
            </a:pPr>
            <a:r>
              <a:rPr lang="en" sz="2400" b="1" u="sng">
                <a:solidFill>
                  <a:srgbClr val="FF0000"/>
                </a:solidFill>
                <a:latin typeface="Arial"/>
                <a:ea typeface="Arial"/>
                <a:cs typeface="Arial"/>
                <a:sym typeface="Arial"/>
              </a:rPr>
              <a:t>Recent realization that SIBO may be associated with symptoms of IBS,</a:t>
            </a:r>
            <a:r>
              <a:rPr lang="en" sz="2400" b="1">
                <a:solidFill>
                  <a:srgbClr val="000000"/>
                </a:solidFill>
                <a:latin typeface="Arial"/>
                <a:ea typeface="Arial"/>
                <a:cs typeface="Arial"/>
                <a:sym typeface="Arial"/>
              </a:rPr>
              <a:t> led to a paradigm shift in understanding the pathogenesis of this condition, hitherto thought to be related largely to psychological factors, to more organic nature.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1"/>
          <p:cNvSpPr/>
          <p:nvPr/>
        </p:nvSpPr>
        <p:spPr>
          <a:xfrm>
            <a:off x="2605275" y="1626700"/>
            <a:ext cx="2817000" cy="832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Differential diagnosis: </a:t>
            </a:r>
            <a:endParaRPr sz="1800" b="1" u="sng"/>
          </a:p>
        </p:txBody>
      </p:sp>
      <p:cxnSp>
        <p:nvCxnSpPr>
          <p:cNvPr id="544" name="Google Shape;544;p91"/>
          <p:cNvCxnSpPr/>
          <p:nvPr/>
        </p:nvCxnSpPr>
        <p:spPr>
          <a:xfrm rot="10800000" flipH="1">
            <a:off x="4670850" y="961300"/>
            <a:ext cx="788400" cy="665400"/>
          </a:xfrm>
          <a:prstGeom prst="straightConnector1">
            <a:avLst/>
          </a:prstGeom>
          <a:noFill/>
          <a:ln w="28575" cap="flat" cmpd="sng">
            <a:solidFill>
              <a:srgbClr val="000000"/>
            </a:solidFill>
            <a:prstDash val="solid"/>
            <a:round/>
            <a:headEnd type="none" w="med" len="med"/>
            <a:tailEnd type="stealth" w="med" len="med"/>
          </a:ln>
        </p:spPr>
      </p:cxnSp>
      <p:sp>
        <p:nvSpPr>
          <p:cNvPr id="545" name="Google Shape;545;p91"/>
          <p:cNvSpPr/>
          <p:nvPr/>
        </p:nvSpPr>
        <p:spPr>
          <a:xfrm>
            <a:off x="4535000" y="185200"/>
            <a:ext cx="2895900" cy="7761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Inflammatory bowel diseases.  </a:t>
            </a:r>
            <a:endParaRPr sz="1800" b="1" u="sng"/>
          </a:p>
        </p:txBody>
      </p:sp>
      <p:cxnSp>
        <p:nvCxnSpPr>
          <p:cNvPr id="546" name="Google Shape;546;p91"/>
          <p:cNvCxnSpPr/>
          <p:nvPr/>
        </p:nvCxnSpPr>
        <p:spPr>
          <a:xfrm rot="10800000">
            <a:off x="2550850" y="1005400"/>
            <a:ext cx="721500" cy="621300"/>
          </a:xfrm>
          <a:prstGeom prst="straightConnector1">
            <a:avLst/>
          </a:prstGeom>
          <a:noFill/>
          <a:ln w="28575" cap="flat" cmpd="sng">
            <a:solidFill>
              <a:srgbClr val="000000"/>
            </a:solidFill>
            <a:prstDash val="solid"/>
            <a:round/>
            <a:headEnd type="none" w="med" len="med"/>
            <a:tailEnd type="stealth" w="med" len="med"/>
          </a:ln>
        </p:spPr>
      </p:cxnSp>
      <p:sp>
        <p:nvSpPr>
          <p:cNvPr id="547" name="Google Shape;547;p91"/>
          <p:cNvSpPr/>
          <p:nvPr/>
        </p:nvSpPr>
        <p:spPr>
          <a:xfrm>
            <a:off x="617275" y="185200"/>
            <a:ext cx="2463600" cy="776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Colon Cancer.</a:t>
            </a:r>
            <a:endParaRPr sz="1800" b="1" u="sng"/>
          </a:p>
        </p:txBody>
      </p:sp>
      <p:cxnSp>
        <p:nvCxnSpPr>
          <p:cNvPr id="548" name="Google Shape;548;p91"/>
          <p:cNvCxnSpPr/>
          <p:nvPr/>
        </p:nvCxnSpPr>
        <p:spPr>
          <a:xfrm>
            <a:off x="4535000" y="2458888"/>
            <a:ext cx="815400" cy="711300"/>
          </a:xfrm>
          <a:prstGeom prst="straightConnector1">
            <a:avLst/>
          </a:prstGeom>
          <a:noFill/>
          <a:ln w="28575" cap="flat" cmpd="sng">
            <a:solidFill>
              <a:srgbClr val="000000"/>
            </a:solidFill>
            <a:prstDash val="solid"/>
            <a:round/>
            <a:headEnd type="none" w="med" len="med"/>
            <a:tailEnd type="triangle" w="med" len="med"/>
          </a:ln>
        </p:spPr>
      </p:cxnSp>
      <p:sp>
        <p:nvSpPr>
          <p:cNvPr id="549" name="Google Shape;549;p91"/>
          <p:cNvSpPr/>
          <p:nvPr/>
        </p:nvSpPr>
        <p:spPr>
          <a:xfrm>
            <a:off x="4535000" y="3170200"/>
            <a:ext cx="3746100" cy="665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b="1"/>
              <a:t> </a:t>
            </a:r>
            <a:r>
              <a:rPr lang="en" sz="1800" b="1" u="sng">
                <a:hlinkClick r:id="rId3"/>
              </a:rPr>
              <a:t>Bacteria</a:t>
            </a:r>
            <a:r>
              <a:rPr lang="en" sz="1800" b="1" u="sng"/>
              <a:t>l overgrowth syndrome</a:t>
            </a:r>
            <a:endParaRPr sz="1800" b="1" u="sng"/>
          </a:p>
        </p:txBody>
      </p:sp>
      <p:cxnSp>
        <p:nvCxnSpPr>
          <p:cNvPr id="550" name="Google Shape;550;p91"/>
          <p:cNvCxnSpPr/>
          <p:nvPr/>
        </p:nvCxnSpPr>
        <p:spPr>
          <a:xfrm flipH="1">
            <a:off x="2834425" y="2496450"/>
            <a:ext cx="640800" cy="751800"/>
          </a:xfrm>
          <a:prstGeom prst="straightConnector1">
            <a:avLst/>
          </a:prstGeom>
          <a:noFill/>
          <a:ln w="28575" cap="flat" cmpd="sng">
            <a:solidFill>
              <a:srgbClr val="000000"/>
            </a:solidFill>
            <a:prstDash val="solid"/>
            <a:round/>
            <a:headEnd type="none" w="med" len="med"/>
            <a:tailEnd type="triangle" w="med" len="med"/>
          </a:ln>
        </p:spPr>
      </p:cxnSp>
      <p:sp>
        <p:nvSpPr>
          <p:cNvPr id="551" name="Google Shape;551;p91"/>
          <p:cNvSpPr/>
          <p:nvPr/>
        </p:nvSpPr>
        <p:spPr>
          <a:xfrm>
            <a:off x="1552750" y="3275050"/>
            <a:ext cx="25485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b="1"/>
              <a:t>    </a:t>
            </a:r>
            <a:r>
              <a:rPr lang="en" sz="1800" b="1"/>
              <a:t> </a:t>
            </a:r>
            <a:r>
              <a:rPr lang="en" sz="1800" b="1" u="sng"/>
              <a:t>Psychiatric illness</a:t>
            </a:r>
            <a:endParaRPr sz="1800" b="1" u="sng"/>
          </a:p>
        </p:txBody>
      </p:sp>
      <p:cxnSp>
        <p:nvCxnSpPr>
          <p:cNvPr id="552" name="Google Shape;552;p91"/>
          <p:cNvCxnSpPr>
            <a:endCxn id="553" idx="0"/>
          </p:cNvCxnSpPr>
          <p:nvPr/>
        </p:nvCxnSpPr>
        <p:spPr>
          <a:xfrm flipH="1">
            <a:off x="1768450" y="3917250"/>
            <a:ext cx="430800" cy="468900"/>
          </a:xfrm>
          <a:prstGeom prst="straightConnector1">
            <a:avLst/>
          </a:prstGeom>
          <a:noFill/>
          <a:ln w="28575" cap="flat" cmpd="sng">
            <a:solidFill>
              <a:srgbClr val="000000"/>
            </a:solidFill>
            <a:prstDash val="solid"/>
            <a:round/>
            <a:headEnd type="none" w="med" len="med"/>
            <a:tailEnd type="triangle" w="med" len="med"/>
          </a:ln>
        </p:spPr>
      </p:cxnSp>
      <p:cxnSp>
        <p:nvCxnSpPr>
          <p:cNvPr id="554" name="Google Shape;554;p91"/>
          <p:cNvCxnSpPr>
            <a:endCxn id="555" idx="0"/>
          </p:cNvCxnSpPr>
          <p:nvPr/>
        </p:nvCxnSpPr>
        <p:spPr>
          <a:xfrm>
            <a:off x="3407575" y="3896250"/>
            <a:ext cx="455700" cy="489900"/>
          </a:xfrm>
          <a:prstGeom prst="straightConnector1">
            <a:avLst/>
          </a:prstGeom>
          <a:noFill/>
          <a:ln w="28575" cap="flat" cmpd="sng">
            <a:solidFill>
              <a:srgbClr val="000000"/>
            </a:solidFill>
            <a:prstDash val="solid"/>
            <a:round/>
            <a:headEnd type="none" w="med" len="med"/>
            <a:tailEnd type="triangle" w="med" len="med"/>
          </a:ln>
        </p:spPr>
      </p:cxnSp>
      <p:sp>
        <p:nvSpPr>
          <p:cNvPr id="555" name="Google Shape;555;p91"/>
          <p:cNvSpPr/>
          <p:nvPr/>
        </p:nvSpPr>
        <p:spPr>
          <a:xfrm>
            <a:off x="3080875" y="4386150"/>
            <a:ext cx="15648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Anxiety</a:t>
            </a:r>
            <a:endParaRPr sz="1800" b="1" u="sng"/>
          </a:p>
        </p:txBody>
      </p:sp>
      <p:sp>
        <p:nvSpPr>
          <p:cNvPr id="553" name="Google Shape;553;p91"/>
          <p:cNvSpPr/>
          <p:nvPr/>
        </p:nvSpPr>
        <p:spPr>
          <a:xfrm>
            <a:off x="986050" y="4386150"/>
            <a:ext cx="15648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Depression.</a:t>
            </a:r>
            <a:endParaRPr sz="1800"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fade">
                                      <p:cBhvr>
                                        <p:cTn id="7" dur="1000"/>
                                        <p:tgtEl>
                                          <p:spTgt spid="5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4"/>
                                        </p:tgtEl>
                                        <p:attrNameLst>
                                          <p:attrName>style.visibility</p:attrName>
                                        </p:attrNameLst>
                                      </p:cBhvr>
                                      <p:to>
                                        <p:strVal val="visible"/>
                                      </p:to>
                                    </p:set>
                                    <p:animEffect transition="in" filter="fade">
                                      <p:cBhvr>
                                        <p:cTn id="12" dur="1000"/>
                                        <p:tgtEl>
                                          <p:spTgt spid="5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6"/>
                                        </p:tgtEl>
                                        <p:attrNameLst>
                                          <p:attrName>style.visibility</p:attrName>
                                        </p:attrNameLst>
                                      </p:cBhvr>
                                      <p:to>
                                        <p:strVal val="visible"/>
                                      </p:to>
                                    </p:set>
                                    <p:animEffect transition="in" filter="fade">
                                      <p:cBhvr>
                                        <p:cTn id="17" dur="1000"/>
                                        <p:tgtEl>
                                          <p:spTgt spid="5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8"/>
                                        </p:tgtEl>
                                        <p:attrNameLst>
                                          <p:attrName>style.visibility</p:attrName>
                                        </p:attrNameLst>
                                      </p:cBhvr>
                                      <p:to>
                                        <p:strVal val="visible"/>
                                      </p:to>
                                    </p:set>
                                    <p:animEffect transition="in" filter="fade">
                                      <p:cBhvr>
                                        <p:cTn id="22" dur="1000"/>
                                        <p:tgtEl>
                                          <p:spTgt spid="5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0"/>
                                        </p:tgtEl>
                                        <p:attrNameLst>
                                          <p:attrName>style.visibility</p:attrName>
                                        </p:attrNameLst>
                                      </p:cBhvr>
                                      <p:to>
                                        <p:strVal val="visible"/>
                                      </p:to>
                                    </p:set>
                                    <p:animEffect transition="in" filter="fade">
                                      <p:cBhvr>
                                        <p:cTn id="27" dur="1000"/>
                                        <p:tgtEl>
                                          <p:spTgt spid="5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5"/>
                                        </p:tgtEl>
                                        <p:attrNameLst>
                                          <p:attrName>style.visibility</p:attrName>
                                        </p:attrNameLst>
                                      </p:cBhvr>
                                      <p:to>
                                        <p:strVal val="visible"/>
                                      </p:to>
                                    </p:set>
                                    <p:animEffect transition="in" filter="fade">
                                      <p:cBhvr>
                                        <p:cTn id="32" dur="1000"/>
                                        <p:tgtEl>
                                          <p:spTgt spid="5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7"/>
                                        </p:tgtEl>
                                        <p:attrNameLst>
                                          <p:attrName>style.visibility</p:attrName>
                                        </p:attrNameLst>
                                      </p:cBhvr>
                                      <p:to>
                                        <p:strVal val="visible"/>
                                      </p:to>
                                    </p:set>
                                    <p:animEffect transition="in" filter="fade">
                                      <p:cBhvr>
                                        <p:cTn id="37" dur="1000"/>
                                        <p:tgtEl>
                                          <p:spTgt spid="5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9"/>
                                        </p:tgtEl>
                                        <p:attrNameLst>
                                          <p:attrName>style.visibility</p:attrName>
                                        </p:attrNameLst>
                                      </p:cBhvr>
                                      <p:to>
                                        <p:strVal val="visible"/>
                                      </p:to>
                                    </p:set>
                                    <p:animEffect transition="in" filter="fade">
                                      <p:cBhvr>
                                        <p:cTn id="42" dur="1000"/>
                                        <p:tgtEl>
                                          <p:spTgt spid="5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1"/>
                                        </p:tgtEl>
                                        <p:attrNameLst>
                                          <p:attrName>style.visibility</p:attrName>
                                        </p:attrNameLst>
                                      </p:cBhvr>
                                      <p:to>
                                        <p:strVal val="visible"/>
                                      </p:to>
                                    </p:set>
                                    <p:animEffect transition="in" filter="fade">
                                      <p:cBhvr>
                                        <p:cTn id="47" dur="1000"/>
                                        <p:tgtEl>
                                          <p:spTgt spid="5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4"/>
                                        </p:tgtEl>
                                        <p:attrNameLst>
                                          <p:attrName>style.visibility</p:attrName>
                                        </p:attrNameLst>
                                      </p:cBhvr>
                                      <p:to>
                                        <p:strVal val="visible"/>
                                      </p:to>
                                    </p:set>
                                    <p:animEffect transition="in" filter="fade">
                                      <p:cBhvr>
                                        <p:cTn id="52" dur="1000"/>
                                        <p:tgtEl>
                                          <p:spTgt spid="5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2"/>
                                        </p:tgtEl>
                                        <p:attrNameLst>
                                          <p:attrName>style.visibility</p:attrName>
                                        </p:attrNameLst>
                                      </p:cBhvr>
                                      <p:to>
                                        <p:strVal val="visible"/>
                                      </p:to>
                                    </p:set>
                                    <p:animEffect transition="in" filter="fade">
                                      <p:cBhvr>
                                        <p:cTn id="57" dur="1000"/>
                                        <p:tgtEl>
                                          <p:spTgt spid="5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55"/>
                                        </p:tgtEl>
                                        <p:attrNameLst>
                                          <p:attrName>style.visibility</p:attrName>
                                        </p:attrNameLst>
                                      </p:cBhvr>
                                      <p:to>
                                        <p:strVal val="visible"/>
                                      </p:to>
                                    </p:set>
                                    <p:animEffect transition="in" filter="fade">
                                      <p:cBhvr>
                                        <p:cTn id="62" dur="1000"/>
                                        <p:tgtEl>
                                          <p:spTgt spid="5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53"/>
                                        </p:tgtEl>
                                        <p:attrNameLst>
                                          <p:attrName>style.visibility</p:attrName>
                                        </p:attrNameLst>
                                      </p:cBhvr>
                                      <p:to>
                                        <p:strVal val="visible"/>
                                      </p:to>
                                    </p:set>
                                    <p:animEffect transition="in" filter="fade">
                                      <p:cBhvr>
                                        <p:cTn id="67" dur="10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Chronic diarrhea </a:t>
            </a:r>
            <a:endParaRPr/>
          </a:p>
        </p:txBody>
      </p:sp>
      <p:sp>
        <p:nvSpPr>
          <p:cNvPr id="108" name="Google Shape;108;p20"/>
          <p:cNvSpPr txBox="1">
            <a:spLocks noGrp="1"/>
          </p:cNvSpPr>
          <p:nvPr>
            <p:ph type="body" idx="1"/>
          </p:nvPr>
        </p:nvSpPr>
        <p:spPr>
          <a:xfrm>
            <a:off x="503112" y="988358"/>
            <a:ext cx="8520600" cy="2072700"/>
          </a:xfrm>
          <a:prstGeom prst="rect">
            <a:avLst/>
          </a:prstGeom>
        </p:spPr>
        <p:txBody>
          <a:bodyPr spcFirstLastPara="1" wrap="square" lIns="91425" tIns="91425" rIns="91425" bIns="91425" anchor="ctr" anchorCtr="0">
            <a:noAutofit/>
          </a:bodyPr>
          <a:lstStyle/>
          <a:p>
            <a:pPr marL="457200" lvl="0" indent="-381000" algn="l" rtl="0">
              <a:lnSpc>
                <a:spcPct val="200000"/>
              </a:lnSpc>
              <a:spcBef>
                <a:spcPts val="0"/>
              </a:spcBef>
              <a:spcAft>
                <a:spcPts val="0"/>
              </a:spcAft>
              <a:buSzPts val="2400"/>
              <a:buChar char="-"/>
            </a:pPr>
            <a:r>
              <a:rPr lang="en" sz="2400"/>
              <a:t>Chronic diarrhea, defined as a decrease in stool consistency for more than four weeks.</a:t>
            </a:r>
            <a:endParaRPr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92"/>
          <p:cNvSpPr/>
          <p:nvPr/>
        </p:nvSpPr>
        <p:spPr>
          <a:xfrm>
            <a:off x="2605275" y="1626700"/>
            <a:ext cx="2817000" cy="832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Differential diagnosis: </a:t>
            </a:r>
            <a:endParaRPr sz="1800" b="1" u="sng"/>
          </a:p>
        </p:txBody>
      </p:sp>
      <p:cxnSp>
        <p:nvCxnSpPr>
          <p:cNvPr id="561" name="Google Shape;561;p92"/>
          <p:cNvCxnSpPr/>
          <p:nvPr/>
        </p:nvCxnSpPr>
        <p:spPr>
          <a:xfrm rot="10800000" flipH="1">
            <a:off x="4670850" y="961300"/>
            <a:ext cx="788400" cy="665400"/>
          </a:xfrm>
          <a:prstGeom prst="straightConnector1">
            <a:avLst/>
          </a:prstGeom>
          <a:noFill/>
          <a:ln w="28575" cap="flat" cmpd="sng">
            <a:solidFill>
              <a:srgbClr val="000000"/>
            </a:solidFill>
            <a:prstDash val="solid"/>
            <a:round/>
            <a:headEnd type="none" w="med" len="med"/>
            <a:tailEnd type="stealth" w="med" len="med"/>
          </a:ln>
        </p:spPr>
      </p:cxnSp>
      <p:sp>
        <p:nvSpPr>
          <p:cNvPr id="562" name="Google Shape;562;p92"/>
          <p:cNvSpPr/>
          <p:nvPr/>
        </p:nvSpPr>
        <p:spPr>
          <a:xfrm>
            <a:off x="4535000" y="185200"/>
            <a:ext cx="2895900" cy="7761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Inflammatory bowel diseases.  </a:t>
            </a:r>
            <a:endParaRPr sz="1800" b="1" u="sng"/>
          </a:p>
        </p:txBody>
      </p:sp>
      <p:cxnSp>
        <p:nvCxnSpPr>
          <p:cNvPr id="563" name="Google Shape;563;p92"/>
          <p:cNvCxnSpPr/>
          <p:nvPr/>
        </p:nvCxnSpPr>
        <p:spPr>
          <a:xfrm rot="10800000">
            <a:off x="2550850" y="1005400"/>
            <a:ext cx="721500" cy="621300"/>
          </a:xfrm>
          <a:prstGeom prst="straightConnector1">
            <a:avLst/>
          </a:prstGeom>
          <a:noFill/>
          <a:ln w="28575" cap="flat" cmpd="sng">
            <a:solidFill>
              <a:srgbClr val="000000"/>
            </a:solidFill>
            <a:prstDash val="solid"/>
            <a:round/>
            <a:headEnd type="none" w="med" len="med"/>
            <a:tailEnd type="stealth" w="med" len="med"/>
          </a:ln>
        </p:spPr>
      </p:cxnSp>
      <p:sp>
        <p:nvSpPr>
          <p:cNvPr id="564" name="Google Shape;564;p92"/>
          <p:cNvSpPr/>
          <p:nvPr/>
        </p:nvSpPr>
        <p:spPr>
          <a:xfrm>
            <a:off x="617275" y="185200"/>
            <a:ext cx="2463600" cy="776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Colon Cancer.</a:t>
            </a:r>
            <a:endParaRPr sz="1800" b="1" u="sng"/>
          </a:p>
        </p:txBody>
      </p:sp>
      <p:cxnSp>
        <p:nvCxnSpPr>
          <p:cNvPr id="565" name="Google Shape;565;p92"/>
          <p:cNvCxnSpPr/>
          <p:nvPr/>
        </p:nvCxnSpPr>
        <p:spPr>
          <a:xfrm>
            <a:off x="4535000" y="2458888"/>
            <a:ext cx="815400" cy="711300"/>
          </a:xfrm>
          <a:prstGeom prst="straightConnector1">
            <a:avLst/>
          </a:prstGeom>
          <a:noFill/>
          <a:ln w="28575" cap="flat" cmpd="sng">
            <a:solidFill>
              <a:srgbClr val="000000"/>
            </a:solidFill>
            <a:prstDash val="solid"/>
            <a:round/>
            <a:headEnd type="none" w="med" len="med"/>
            <a:tailEnd type="triangle" w="med" len="med"/>
          </a:ln>
        </p:spPr>
      </p:cxnSp>
      <p:sp>
        <p:nvSpPr>
          <p:cNvPr id="566" name="Google Shape;566;p92"/>
          <p:cNvSpPr/>
          <p:nvPr/>
        </p:nvSpPr>
        <p:spPr>
          <a:xfrm>
            <a:off x="4535000" y="3170200"/>
            <a:ext cx="3746100" cy="665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b="1"/>
              <a:t> </a:t>
            </a:r>
            <a:r>
              <a:rPr lang="en" sz="1800" b="1" u="sng">
                <a:hlinkClick r:id="rId3"/>
              </a:rPr>
              <a:t>Bacteria</a:t>
            </a:r>
            <a:r>
              <a:rPr lang="en" sz="1800" b="1" u="sng"/>
              <a:t>l overgrowth syndrome</a:t>
            </a:r>
            <a:endParaRPr sz="1800" b="1" u="sng"/>
          </a:p>
        </p:txBody>
      </p:sp>
      <p:cxnSp>
        <p:nvCxnSpPr>
          <p:cNvPr id="567" name="Google Shape;567;p92"/>
          <p:cNvCxnSpPr/>
          <p:nvPr/>
        </p:nvCxnSpPr>
        <p:spPr>
          <a:xfrm flipH="1">
            <a:off x="2834425" y="2496450"/>
            <a:ext cx="640800" cy="751800"/>
          </a:xfrm>
          <a:prstGeom prst="straightConnector1">
            <a:avLst/>
          </a:prstGeom>
          <a:noFill/>
          <a:ln w="28575" cap="flat" cmpd="sng">
            <a:solidFill>
              <a:srgbClr val="000000"/>
            </a:solidFill>
            <a:prstDash val="solid"/>
            <a:round/>
            <a:headEnd type="none" w="med" len="med"/>
            <a:tailEnd type="triangle" w="med" len="med"/>
          </a:ln>
        </p:spPr>
      </p:cxnSp>
      <p:sp>
        <p:nvSpPr>
          <p:cNvPr id="568" name="Google Shape;568;p92"/>
          <p:cNvSpPr/>
          <p:nvPr/>
        </p:nvSpPr>
        <p:spPr>
          <a:xfrm>
            <a:off x="1552750" y="3275050"/>
            <a:ext cx="25485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b="1"/>
              <a:t>    </a:t>
            </a:r>
            <a:r>
              <a:rPr lang="en" sz="1800" b="1"/>
              <a:t> </a:t>
            </a:r>
            <a:r>
              <a:rPr lang="en" sz="1800" b="1" u="sng"/>
              <a:t>Psychiatric illness</a:t>
            </a:r>
            <a:endParaRPr sz="1800" b="1" u="sng"/>
          </a:p>
        </p:txBody>
      </p:sp>
      <p:cxnSp>
        <p:nvCxnSpPr>
          <p:cNvPr id="569" name="Google Shape;569;p92"/>
          <p:cNvCxnSpPr>
            <a:endCxn id="570" idx="0"/>
          </p:cNvCxnSpPr>
          <p:nvPr/>
        </p:nvCxnSpPr>
        <p:spPr>
          <a:xfrm flipH="1">
            <a:off x="1768450" y="3917250"/>
            <a:ext cx="430800" cy="468900"/>
          </a:xfrm>
          <a:prstGeom prst="straightConnector1">
            <a:avLst/>
          </a:prstGeom>
          <a:noFill/>
          <a:ln w="28575" cap="flat" cmpd="sng">
            <a:solidFill>
              <a:srgbClr val="000000"/>
            </a:solidFill>
            <a:prstDash val="solid"/>
            <a:round/>
            <a:headEnd type="none" w="med" len="med"/>
            <a:tailEnd type="triangle" w="med" len="med"/>
          </a:ln>
        </p:spPr>
      </p:cxnSp>
      <p:cxnSp>
        <p:nvCxnSpPr>
          <p:cNvPr id="571" name="Google Shape;571;p92"/>
          <p:cNvCxnSpPr>
            <a:endCxn id="572" idx="0"/>
          </p:cNvCxnSpPr>
          <p:nvPr/>
        </p:nvCxnSpPr>
        <p:spPr>
          <a:xfrm>
            <a:off x="3407575" y="3896250"/>
            <a:ext cx="455700" cy="489900"/>
          </a:xfrm>
          <a:prstGeom prst="straightConnector1">
            <a:avLst/>
          </a:prstGeom>
          <a:noFill/>
          <a:ln w="28575" cap="flat" cmpd="sng">
            <a:solidFill>
              <a:srgbClr val="000000"/>
            </a:solidFill>
            <a:prstDash val="solid"/>
            <a:round/>
            <a:headEnd type="none" w="med" len="med"/>
            <a:tailEnd type="triangle" w="med" len="med"/>
          </a:ln>
        </p:spPr>
      </p:cxnSp>
      <p:sp>
        <p:nvSpPr>
          <p:cNvPr id="572" name="Google Shape;572;p92"/>
          <p:cNvSpPr/>
          <p:nvPr/>
        </p:nvSpPr>
        <p:spPr>
          <a:xfrm>
            <a:off x="3080875" y="4386150"/>
            <a:ext cx="15648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Anxiety</a:t>
            </a:r>
            <a:endParaRPr sz="1800" b="1" u="sng"/>
          </a:p>
        </p:txBody>
      </p:sp>
      <p:sp>
        <p:nvSpPr>
          <p:cNvPr id="570" name="Google Shape;570;p92"/>
          <p:cNvSpPr/>
          <p:nvPr/>
        </p:nvSpPr>
        <p:spPr>
          <a:xfrm>
            <a:off x="986050" y="4386150"/>
            <a:ext cx="15648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Depression.</a:t>
            </a:r>
            <a:endParaRPr sz="1800" b="1" u="sng"/>
          </a:p>
        </p:txBody>
      </p:sp>
      <p:cxnSp>
        <p:nvCxnSpPr>
          <p:cNvPr id="573" name="Google Shape;573;p92"/>
          <p:cNvCxnSpPr>
            <a:stCxn id="560" idx="3"/>
          </p:cNvCxnSpPr>
          <p:nvPr/>
        </p:nvCxnSpPr>
        <p:spPr>
          <a:xfrm rot="10800000" flipH="1">
            <a:off x="5422275" y="2033500"/>
            <a:ext cx="813300" cy="9300"/>
          </a:xfrm>
          <a:prstGeom prst="straightConnector1">
            <a:avLst/>
          </a:prstGeom>
          <a:noFill/>
          <a:ln w="28575" cap="flat" cmpd="sng">
            <a:solidFill>
              <a:srgbClr val="000000"/>
            </a:solidFill>
            <a:prstDash val="solid"/>
            <a:round/>
            <a:headEnd type="none" w="med" len="med"/>
            <a:tailEnd type="stealth" w="med" len="med"/>
          </a:ln>
        </p:spPr>
      </p:cxnSp>
      <p:sp>
        <p:nvSpPr>
          <p:cNvPr id="574" name="Google Shape;574;p92"/>
          <p:cNvSpPr/>
          <p:nvPr/>
        </p:nvSpPr>
        <p:spPr>
          <a:xfrm>
            <a:off x="6235575" y="1649650"/>
            <a:ext cx="2463600" cy="832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u="sng"/>
              <a:t>Lactose intolerance.</a:t>
            </a:r>
            <a:endParaRPr/>
          </a:p>
        </p:txBody>
      </p:sp>
      <p:pic>
        <p:nvPicPr>
          <p:cNvPr id="575" name="Google Shape;575;p92"/>
          <p:cNvPicPr preferRelativeResize="0"/>
          <p:nvPr/>
        </p:nvPicPr>
        <p:blipFill rotWithShape="1">
          <a:blip r:embed="rId4">
            <a:alphaModFix/>
          </a:blip>
          <a:srcRect t="1569" b="-1569"/>
          <a:stretch/>
        </p:blipFill>
        <p:spPr>
          <a:xfrm>
            <a:off x="1473588" y="961300"/>
            <a:ext cx="6196826" cy="3485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10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gtEl>
                                        <p:attrNameLst>
                                          <p:attrName>style.visibility</p:attrName>
                                        </p:attrNameLst>
                                      </p:cBhvr>
                                      <p:to>
                                        <p:strVal val="visible"/>
                                      </p:to>
                                    </p:set>
                                    <p:animEffect transition="in" filter="fade">
                                      <p:cBhvr>
                                        <p:cTn id="12" dur="1000"/>
                                        <p:tgtEl>
                                          <p:spTgt spid="5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
                                        </p:tgtEl>
                                        <p:attrNameLst>
                                          <p:attrName>style.visibility</p:attrName>
                                        </p:attrNameLst>
                                      </p:cBhvr>
                                      <p:to>
                                        <p:strVal val="visible"/>
                                      </p:to>
                                    </p:set>
                                    <p:animEffect transition="in" filter="fade">
                                      <p:cBhvr>
                                        <p:cTn id="17" dur="1000"/>
                                        <p:tgtEl>
                                          <p:spTgt spid="5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5"/>
                                        </p:tgtEl>
                                        <p:attrNameLst>
                                          <p:attrName>style.visibility</p:attrName>
                                        </p:attrNameLst>
                                      </p:cBhvr>
                                      <p:to>
                                        <p:strVal val="visible"/>
                                      </p:to>
                                    </p:set>
                                    <p:animEffect transition="in" filter="fade">
                                      <p:cBhvr>
                                        <p:cTn id="22" dur="1000"/>
                                        <p:tgtEl>
                                          <p:spTgt spid="5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7"/>
                                        </p:tgtEl>
                                        <p:attrNameLst>
                                          <p:attrName>style.visibility</p:attrName>
                                        </p:attrNameLst>
                                      </p:cBhvr>
                                      <p:to>
                                        <p:strVal val="visible"/>
                                      </p:to>
                                    </p:set>
                                    <p:animEffect transition="in" filter="fade">
                                      <p:cBhvr>
                                        <p:cTn id="27" dur="1000"/>
                                        <p:tgtEl>
                                          <p:spTgt spid="5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2"/>
                                        </p:tgtEl>
                                        <p:attrNameLst>
                                          <p:attrName>style.visibility</p:attrName>
                                        </p:attrNameLst>
                                      </p:cBhvr>
                                      <p:to>
                                        <p:strVal val="visible"/>
                                      </p:to>
                                    </p:set>
                                    <p:animEffect transition="in" filter="fade">
                                      <p:cBhvr>
                                        <p:cTn id="32" dur="1000"/>
                                        <p:tgtEl>
                                          <p:spTgt spid="5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4"/>
                                        </p:tgtEl>
                                        <p:attrNameLst>
                                          <p:attrName>style.visibility</p:attrName>
                                        </p:attrNameLst>
                                      </p:cBhvr>
                                      <p:to>
                                        <p:strVal val="visible"/>
                                      </p:to>
                                    </p:set>
                                    <p:animEffect transition="in" filter="fade">
                                      <p:cBhvr>
                                        <p:cTn id="37" dur="1000"/>
                                        <p:tgtEl>
                                          <p:spTgt spid="5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6"/>
                                        </p:tgtEl>
                                        <p:attrNameLst>
                                          <p:attrName>style.visibility</p:attrName>
                                        </p:attrNameLst>
                                      </p:cBhvr>
                                      <p:to>
                                        <p:strVal val="visible"/>
                                      </p:to>
                                    </p:set>
                                    <p:animEffect transition="in" filter="fade">
                                      <p:cBhvr>
                                        <p:cTn id="42" dur="1000"/>
                                        <p:tgtEl>
                                          <p:spTgt spid="5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8"/>
                                        </p:tgtEl>
                                        <p:attrNameLst>
                                          <p:attrName>style.visibility</p:attrName>
                                        </p:attrNameLst>
                                      </p:cBhvr>
                                      <p:to>
                                        <p:strVal val="visible"/>
                                      </p:to>
                                    </p:set>
                                    <p:animEffect transition="in" filter="fade">
                                      <p:cBhvr>
                                        <p:cTn id="47" dur="1000"/>
                                        <p:tgtEl>
                                          <p:spTgt spid="56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1"/>
                                        </p:tgtEl>
                                        <p:attrNameLst>
                                          <p:attrName>style.visibility</p:attrName>
                                        </p:attrNameLst>
                                      </p:cBhvr>
                                      <p:to>
                                        <p:strVal val="visible"/>
                                      </p:to>
                                    </p:set>
                                    <p:animEffect transition="in" filter="fade">
                                      <p:cBhvr>
                                        <p:cTn id="52" dur="1000"/>
                                        <p:tgtEl>
                                          <p:spTgt spid="57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69"/>
                                        </p:tgtEl>
                                        <p:attrNameLst>
                                          <p:attrName>style.visibility</p:attrName>
                                        </p:attrNameLst>
                                      </p:cBhvr>
                                      <p:to>
                                        <p:strVal val="visible"/>
                                      </p:to>
                                    </p:set>
                                    <p:animEffect transition="in" filter="fade">
                                      <p:cBhvr>
                                        <p:cTn id="57" dur="1000"/>
                                        <p:tgtEl>
                                          <p:spTgt spid="5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72"/>
                                        </p:tgtEl>
                                        <p:attrNameLst>
                                          <p:attrName>style.visibility</p:attrName>
                                        </p:attrNameLst>
                                      </p:cBhvr>
                                      <p:to>
                                        <p:strVal val="visible"/>
                                      </p:to>
                                    </p:set>
                                    <p:animEffect transition="in" filter="fade">
                                      <p:cBhvr>
                                        <p:cTn id="62" dur="1000"/>
                                        <p:tgtEl>
                                          <p:spTgt spid="57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70"/>
                                        </p:tgtEl>
                                        <p:attrNameLst>
                                          <p:attrName>style.visibility</p:attrName>
                                        </p:attrNameLst>
                                      </p:cBhvr>
                                      <p:to>
                                        <p:strVal val="visible"/>
                                      </p:to>
                                    </p:set>
                                    <p:animEffect transition="in" filter="fade">
                                      <p:cBhvr>
                                        <p:cTn id="67" dur="1000"/>
                                        <p:tgtEl>
                                          <p:spTgt spid="5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73"/>
                                        </p:tgtEl>
                                        <p:attrNameLst>
                                          <p:attrName>style.visibility</p:attrName>
                                        </p:attrNameLst>
                                      </p:cBhvr>
                                      <p:to>
                                        <p:strVal val="visible"/>
                                      </p:to>
                                    </p:set>
                                    <p:animEffect transition="in" filter="fade">
                                      <p:cBhvr>
                                        <p:cTn id="72" dur="1000"/>
                                        <p:tgtEl>
                                          <p:spTgt spid="57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75"/>
                                        </p:tgtEl>
                                        <p:attrNameLst>
                                          <p:attrName>style.visibility</p:attrName>
                                        </p:attrNameLst>
                                      </p:cBhvr>
                                      <p:to>
                                        <p:strVal val="visible"/>
                                      </p:to>
                                    </p:set>
                                    <p:animEffect transition="in" filter="fade">
                                      <p:cBhvr>
                                        <p:cTn id="77" dur="1000"/>
                                        <p:tgtEl>
                                          <p:spTgt spid="57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575"/>
                                        </p:tgtEl>
                                      </p:cBhvr>
                                    </p:animEffect>
                                    <p:set>
                                      <p:cBhvr>
                                        <p:cTn id="82" dur="1" fill="hold">
                                          <p:stCondLst>
                                            <p:cond delay="1000"/>
                                          </p:stCondLst>
                                        </p:cTn>
                                        <p:tgtEl>
                                          <p:spTgt spid="57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74"/>
                                        </p:tgtEl>
                                        <p:attrNameLst>
                                          <p:attrName>style.visibility</p:attrName>
                                        </p:attrNameLst>
                                      </p:cBhvr>
                                      <p:to>
                                        <p:strVal val="visible"/>
                                      </p:to>
                                    </p:set>
                                    <p:animEffect transition="in" filter="fade">
                                      <p:cBhvr>
                                        <p:cTn id="87" dur="10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3"/>
          <p:cNvSpPr/>
          <p:nvPr/>
        </p:nvSpPr>
        <p:spPr>
          <a:xfrm>
            <a:off x="2605275" y="1626700"/>
            <a:ext cx="2817000" cy="832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Differential diagnosis: </a:t>
            </a:r>
            <a:endParaRPr sz="1800" b="1" u="sng"/>
          </a:p>
        </p:txBody>
      </p:sp>
      <p:cxnSp>
        <p:nvCxnSpPr>
          <p:cNvPr id="581" name="Google Shape;581;p93"/>
          <p:cNvCxnSpPr/>
          <p:nvPr/>
        </p:nvCxnSpPr>
        <p:spPr>
          <a:xfrm rot="10800000" flipH="1">
            <a:off x="4670850" y="961300"/>
            <a:ext cx="788400" cy="665400"/>
          </a:xfrm>
          <a:prstGeom prst="straightConnector1">
            <a:avLst/>
          </a:prstGeom>
          <a:noFill/>
          <a:ln w="28575" cap="flat" cmpd="sng">
            <a:solidFill>
              <a:srgbClr val="000000"/>
            </a:solidFill>
            <a:prstDash val="solid"/>
            <a:round/>
            <a:headEnd type="none" w="med" len="med"/>
            <a:tailEnd type="stealth" w="med" len="med"/>
          </a:ln>
        </p:spPr>
      </p:cxnSp>
      <p:sp>
        <p:nvSpPr>
          <p:cNvPr id="582" name="Google Shape;582;p93"/>
          <p:cNvSpPr/>
          <p:nvPr/>
        </p:nvSpPr>
        <p:spPr>
          <a:xfrm>
            <a:off x="4535000" y="185200"/>
            <a:ext cx="2895900" cy="7761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Inflammatory bowel diseases.  </a:t>
            </a:r>
            <a:endParaRPr sz="1800" b="1" u="sng"/>
          </a:p>
        </p:txBody>
      </p:sp>
      <p:cxnSp>
        <p:nvCxnSpPr>
          <p:cNvPr id="583" name="Google Shape;583;p93"/>
          <p:cNvCxnSpPr/>
          <p:nvPr/>
        </p:nvCxnSpPr>
        <p:spPr>
          <a:xfrm rot="10800000">
            <a:off x="2550850" y="1005400"/>
            <a:ext cx="721500" cy="621300"/>
          </a:xfrm>
          <a:prstGeom prst="straightConnector1">
            <a:avLst/>
          </a:prstGeom>
          <a:noFill/>
          <a:ln w="28575" cap="flat" cmpd="sng">
            <a:solidFill>
              <a:srgbClr val="000000"/>
            </a:solidFill>
            <a:prstDash val="solid"/>
            <a:round/>
            <a:headEnd type="none" w="med" len="med"/>
            <a:tailEnd type="stealth" w="med" len="med"/>
          </a:ln>
        </p:spPr>
      </p:cxnSp>
      <p:sp>
        <p:nvSpPr>
          <p:cNvPr id="584" name="Google Shape;584;p93"/>
          <p:cNvSpPr/>
          <p:nvPr/>
        </p:nvSpPr>
        <p:spPr>
          <a:xfrm>
            <a:off x="617275" y="185200"/>
            <a:ext cx="2463600" cy="776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Colon Cancer.</a:t>
            </a:r>
            <a:endParaRPr sz="1800" b="1" u="sng"/>
          </a:p>
        </p:txBody>
      </p:sp>
      <p:cxnSp>
        <p:nvCxnSpPr>
          <p:cNvPr id="585" name="Google Shape;585;p93"/>
          <p:cNvCxnSpPr/>
          <p:nvPr/>
        </p:nvCxnSpPr>
        <p:spPr>
          <a:xfrm>
            <a:off x="4535000" y="2458888"/>
            <a:ext cx="815400" cy="711300"/>
          </a:xfrm>
          <a:prstGeom prst="straightConnector1">
            <a:avLst/>
          </a:prstGeom>
          <a:noFill/>
          <a:ln w="28575" cap="flat" cmpd="sng">
            <a:solidFill>
              <a:srgbClr val="000000"/>
            </a:solidFill>
            <a:prstDash val="solid"/>
            <a:round/>
            <a:headEnd type="none" w="med" len="med"/>
            <a:tailEnd type="triangle" w="med" len="med"/>
          </a:ln>
        </p:spPr>
      </p:cxnSp>
      <p:sp>
        <p:nvSpPr>
          <p:cNvPr id="586" name="Google Shape;586;p93"/>
          <p:cNvSpPr/>
          <p:nvPr/>
        </p:nvSpPr>
        <p:spPr>
          <a:xfrm>
            <a:off x="4535000" y="3170200"/>
            <a:ext cx="3746100" cy="665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b="1"/>
              <a:t> </a:t>
            </a:r>
            <a:r>
              <a:rPr lang="en" sz="1800" b="1" u="sng">
                <a:hlinkClick r:id="rId3"/>
              </a:rPr>
              <a:t>Bacteria</a:t>
            </a:r>
            <a:r>
              <a:rPr lang="en" sz="1800" b="1" u="sng"/>
              <a:t>l overgrowth syndrome</a:t>
            </a:r>
            <a:endParaRPr sz="1800" b="1" u="sng"/>
          </a:p>
        </p:txBody>
      </p:sp>
      <p:cxnSp>
        <p:nvCxnSpPr>
          <p:cNvPr id="587" name="Google Shape;587;p93"/>
          <p:cNvCxnSpPr/>
          <p:nvPr/>
        </p:nvCxnSpPr>
        <p:spPr>
          <a:xfrm flipH="1">
            <a:off x="2834425" y="2496450"/>
            <a:ext cx="640800" cy="751800"/>
          </a:xfrm>
          <a:prstGeom prst="straightConnector1">
            <a:avLst/>
          </a:prstGeom>
          <a:noFill/>
          <a:ln w="28575" cap="flat" cmpd="sng">
            <a:solidFill>
              <a:srgbClr val="000000"/>
            </a:solidFill>
            <a:prstDash val="solid"/>
            <a:round/>
            <a:headEnd type="none" w="med" len="med"/>
            <a:tailEnd type="triangle" w="med" len="med"/>
          </a:ln>
        </p:spPr>
      </p:cxnSp>
      <p:sp>
        <p:nvSpPr>
          <p:cNvPr id="588" name="Google Shape;588;p93"/>
          <p:cNvSpPr/>
          <p:nvPr/>
        </p:nvSpPr>
        <p:spPr>
          <a:xfrm>
            <a:off x="1552750" y="3275050"/>
            <a:ext cx="25485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b="1"/>
              <a:t>    </a:t>
            </a:r>
            <a:r>
              <a:rPr lang="en" sz="1800" b="1"/>
              <a:t> </a:t>
            </a:r>
            <a:r>
              <a:rPr lang="en" sz="1800" b="1" u="sng"/>
              <a:t>Psychiatric illness</a:t>
            </a:r>
            <a:endParaRPr sz="1800" b="1" u="sng"/>
          </a:p>
        </p:txBody>
      </p:sp>
      <p:cxnSp>
        <p:nvCxnSpPr>
          <p:cNvPr id="589" name="Google Shape;589;p93"/>
          <p:cNvCxnSpPr>
            <a:endCxn id="590" idx="0"/>
          </p:cNvCxnSpPr>
          <p:nvPr/>
        </p:nvCxnSpPr>
        <p:spPr>
          <a:xfrm flipH="1">
            <a:off x="1768450" y="3917250"/>
            <a:ext cx="430800" cy="468900"/>
          </a:xfrm>
          <a:prstGeom prst="straightConnector1">
            <a:avLst/>
          </a:prstGeom>
          <a:noFill/>
          <a:ln w="28575" cap="flat" cmpd="sng">
            <a:solidFill>
              <a:srgbClr val="000000"/>
            </a:solidFill>
            <a:prstDash val="solid"/>
            <a:round/>
            <a:headEnd type="none" w="med" len="med"/>
            <a:tailEnd type="triangle" w="med" len="med"/>
          </a:ln>
        </p:spPr>
      </p:cxnSp>
      <p:cxnSp>
        <p:nvCxnSpPr>
          <p:cNvPr id="591" name="Google Shape;591;p93"/>
          <p:cNvCxnSpPr>
            <a:endCxn id="592" idx="0"/>
          </p:cNvCxnSpPr>
          <p:nvPr/>
        </p:nvCxnSpPr>
        <p:spPr>
          <a:xfrm>
            <a:off x="3407575" y="3896250"/>
            <a:ext cx="455700" cy="489900"/>
          </a:xfrm>
          <a:prstGeom prst="straightConnector1">
            <a:avLst/>
          </a:prstGeom>
          <a:noFill/>
          <a:ln w="28575" cap="flat" cmpd="sng">
            <a:solidFill>
              <a:srgbClr val="000000"/>
            </a:solidFill>
            <a:prstDash val="solid"/>
            <a:round/>
            <a:headEnd type="none" w="med" len="med"/>
            <a:tailEnd type="triangle" w="med" len="med"/>
          </a:ln>
        </p:spPr>
      </p:cxnSp>
      <p:sp>
        <p:nvSpPr>
          <p:cNvPr id="592" name="Google Shape;592;p93"/>
          <p:cNvSpPr/>
          <p:nvPr/>
        </p:nvSpPr>
        <p:spPr>
          <a:xfrm>
            <a:off x="3080875" y="4386150"/>
            <a:ext cx="15648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Anxiety</a:t>
            </a:r>
            <a:endParaRPr sz="1800" b="1" u="sng"/>
          </a:p>
        </p:txBody>
      </p:sp>
      <p:sp>
        <p:nvSpPr>
          <p:cNvPr id="590" name="Google Shape;590;p93"/>
          <p:cNvSpPr/>
          <p:nvPr/>
        </p:nvSpPr>
        <p:spPr>
          <a:xfrm>
            <a:off x="986050" y="4386150"/>
            <a:ext cx="1564800" cy="62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Depression.</a:t>
            </a:r>
            <a:endParaRPr sz="1800" b="1" u="sng"/>
          </a:p>
        </p:txBody>
      </p:sp>
      <p:cxnSp>
        <p:nvCxnSpPr>
          <p:cNvPr id="593" name="Google Shape;593;p93"/>
          <p:cNvCxnSpPr>
            <a:stCxn id="580" idx="3"/>
          </p:cNvCxnSpPr>
          <p:nvPr/>
        </p:nvCxnSpPr>
        <p:spPr>
          <a:xfrm rot="10800000" flipH="1">
            <a:off x="5422275" y="2015800"/>
            <a:ext cx="1153200" cy="27000"/>
          </a:xfrm>
          <a:prstGeom prst="straightConnector1">
            <a:avLst/>
          </a:prstGeom>
          <a:noFill/>
          <a:ln w="28575" cap="flat" cmpd="sng">
            <a:solidFill>
              <a:srgbClr val="000000"/>
            </a:solidFill>
            <a:prstDash val="solid"/>
            <a:round/>
            <a:headEnd type="none" w="med" len="med"/>
            <a:tailEnd type="stealth" w="med" len="med"/>
          </a:ln>
        </p:spPr>
      </p:cxnSp>
      <p:pic>
        <p:nvPicPr>
          <p:cNvPr id="594" name="Google Shape;594;p93"/>
          <p:cNvPicPr preferRelativeResize="0"/>
          <p:nvPr/>
        </p:nvPicPr>
        <p:blipFill rotWithShape="1">
          <a:blip r:embed="rId4">
            <a:alphaModFix/>
          </a:blip>
          <a:srcRect l="-1760" r="1760"/>
          <a:stretch/>
        </p:blipFill>
        <p:spPr>
          <a:xfrm>
            <a:off x="1552750" y="1027650"/>
            <a:ext cx="5852722" cy="3292151"/>
          </a:xfrm>
          <a:prstGeom prst="rect">
            <a:avLst/>
          </a:prstGeom>
          <a:noFill/>
          <a:ln>
            <a:noFill/>
          </a:ln>
        </p:spPr>
      </p:pic>
      <p:sp>
        <p:nvSpPr>
          <p:cNvPr id="595" name="Google Shape;595;p93"/>
          <p:cNvSpPr/>
          <p:nvPr/>
        </p:nvSpPr>
        <p:spPr>
          <a:xfrm>
            <a:off x="6575475" y="1649650"/>
            <a:ext cx="2224200" cy="832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t>Celiac disease. </a:t>
            </a:r>
            <a:endParaRPr sz="1800"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10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1"/>
                                        </p:tgtEl>
                                        <p:attrNameLst>
                                          <p:attrName>style.visibility</p:attrName>
                                        </p:attrNameLst>
                                      </p:cBhvr>
                                      <p:to>
                                        <p:strVal val="visible"/>
                                      </p:to>
                                    </p:set>
                                    <p:animEffect transition="in" filter="fade">
                                      <p:cBhvr>
                                        <p:cTn id="12" dur="1000"/>
                                        <p:tgtEl>
                                          <p:spTgt spid="5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
                                        </p:tgtEl>
                                        <p:attrNameLst>
                                          <p:attrName>style.visibility</p:attrName>
                                        </p:attrNameLst>
                                      </p:cBhvr>
                                      <p:to>
                                        <p:strVal val="visible"/>
                                      </p:to>
                                    </p:set>
                                    <p:animEffect transition="in" filter="fade">
                                      <p:cBhvr>
                                        <p:cTn id="17" dur="1000"/>
                                        <p:tgtEl>
                                          <p:spTgt spid="5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5"/>
                                        </p:tgtEl>
                                        <p:attrNameLst>
                                          <p:attrName>style.visibility</p:attrName>
                                        </p:attrNameLst>
                                      </p:cBhvr>
                                      <p:to>
                                        <p:strVal val="visible"/>
                                      </p:to>
                                    </p:set>
                                    <p:animEffect transition="in" filter="fade">
                                      <p:cBhvr>
                                        <p:cTn id="22" dur="1000"/>
                                        <p:tgtEl>
                                          <p:spTgt spid="5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7"/>
                                        </p:tgtEl>
                                        <p:attrNameLst>
                                          <p:attrName>style.visibility</p:attrName>
                                        </p:attrNameLst>
                                      </p:cBhvr>
                                      <p:to>
                                        <p:strVal val="visible"/>
                                      </p:to>
                                    </p:set>
                                    <p:animEffect transition="in" filter="fade">
                                      <p:cBhvr>
                                        <p:cTn id="27" dur="1000"/>
                                        <p:tgtEl>
                                          <p:spTgt spid="5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2"/>
                                        </p:tgtEl>
                                        <p:attrNameLst>
                                          <p:attrName>style.visibility</p:attrName>
                                        </p:attrNameLst>
                                      </p:cBhvr>
                                      <p:to>
                                        <p:strVal val="visible"/>
                                      </p:to>
                                    </p:set>
                                    <p:animEffect transition="in" filter="fade">
                                      <p:cBhvr>
                                        <p:cTn id="32" dur="1000"/>
                                        <p:tgtEl>
                                          <p:spTgt spid="5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84"/>
                                        </p:tgtEl>
                                        <p:attrNameLst>
                                          <p:attrName>style.visibility</p:attrName>
                                        </p:attrNameLst>
                                      </p:cBhvr>
                                      <p:to>
                                        <p:strVal val="visible"/>
                                      </p:to>
                                    </p:set>
                                    <p:animEffect transition="in" filter="fade">
                                      <p:cBhvr>
                                        <p:cTn id="37" dur="1000"/>
                                        <p:tgtEl>
                                          <p:spTgt spid="5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86"/>
                                        </p:tgtEl>
                                        <p:attrNameLst>
                                          <p:attrName>style.visibility</p:attrName>
                                        </p:attrNameLst>
                                      </p:cBhvr>
                                      <p:to>
                                        <p:strVal val="visible"/>
                                      </p:to>
                                    </p:set>
                                    <p:animEffect transition="in" filter="fade">
                                      <p:cBhvr>
                                        <p:cTn id="42" dur="1000"/>
                                        <p:tgtEl>
                                          <p:spTgt spid="5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88"/>
                                        </p:tgtEl>
                                        <p:attrNameLst>
                                          <p:attrName>style.visibility</p:attrName>
                                        </p:attrNameLst>
                                      </p:cBhvr>
                                      <p:to>
                                        <p:strVal val="visible"/>
                                      </p:to>
                                    </p:set>
                                    <p:animEffect transition="in" filter="fade">
                                      <p:cBhvr>
                                        <p:cTn id="47" dur="1000"/>
                                        <p:tgtEl>
                                          <p:spTgt spid="58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1"/>
                                        </p:tgtEl>
                                        <p:attrNameLst>
                                          <p:attrName>style.visibility</p:attrName>
                                        </p:attrNameLst>
                                      </p:cBhvr>
                                      <p:to>
                                        <p:strVal val="visible"/>
                                      </p:to>
                                    </p:set>
                                    <p:animEffect transition="in" filter="fade">
                                      <p:cBhvr>
                                        <p:cTn id="52" dur="1000"/>
                                        <p:tgtEl>
                                          <p:spTgt spid="59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89"/>
                                        </p:tgtEl>
                                        <p:attrNameLst>
                                          <p:attrName>style.visibility</p:attrName>
                                        </p:attrNameLst>
                                      </p:cBhvr>
                                      <p:to>
                                        <p:strVal val="visible"/>
                                      </p:to>
                                    </p:set>
                                    <p:animEffect transition="in" filter="fade">
                                      <p:cBhvr>
                                        <p:cTn id="57" dur="1000"/>
                                        <p:tgtEl>
                                          <p:spTgt spid="58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92"/>
                                        </p:tgtEl>
                                        <p:attrNameLst>
                                          <p:attrName>style.visibility</p:attrName>
                                        </p:attrNameLst>
                                      </p:cBhvr>
                                      <p:to>
                                        <p:strVal val="visible"/>
                                      </p:to>
                                    </p:set>
                                    <p:animEffect transition="in" filter="fade">
                                      <p:cBhvr>
                                        <p:cTn id="62" dur="1000"/>
                                        <p:tgtEl>
                                          <p:spTgt spid="59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90"/>
                                        </p:tgtEl>
                                        <p:attrNameLst>
                                          <p:attrName>style.visibility</p:attrName>
                                        </p:attrNameLst>
                                      </p:cBhvr>
                                      <p:to>
                                        <p:strVal val="visible"/>
                                      </p:to>
                                    </p:set>
                                    <p:animEffect transition="in" filter="fade">
                                      <p:cBhvr>
                                        <p:cTn id="67" dur="1000"/>
                                        <p:tgtEl>
                                          <p:spTgt spid="59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93"/>
                                        </p:tgtEl>
                                        <p:attrNameLst>
                                          <p:attrName>style.visibility</p:attrName>
                                        </p:attrNameLst>
                                      </p:cBhvr>
                                      <p:to>
                                        <p:strVal val="visible"/>
                                      </p:to>
                                    </p:set>
                                    <p:animEffect transition="in" filter="fade">
                                      <p:cBhvr>
                                        <p:cTn id="72" dur="1000"/>
                                        <p:tgtEl>
                                          <p:spTgt spid="59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94"/>
                                        </p:tgtEl>
                                        <p:attrNameLst>
                                          <p:attrName>style.visibility</p:attrName>
                                        </p:attrNameLst>
                                      </p:cBhvr>
                                      <p:to>
                                        <p:strVal val="visible"/>
                                      </p:to>
                                    </p:set>
                                    <p:animEffect transition="in" filter="fade">
                                      <p:cBhvr>
                                        <p:cTn id="77" dur="1000"/>
                                        <p:tgtEl>
                                          <p:spTgt spid="59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594"/>
                                        </p:tgtEl>
                                      </p:cBhvr>
                                    </p:animEffect>
                                    <p:set>
                                      <p:cBhvr>
                                        <p:cTn id="82" dur="1" fill="hold">
                                          <p:stCondLst>
                                            <p:cond delay="1000"/>
                                          </p:stCondLst>
                                        </p:cTn>
                                        <p:tgtEl>
                                          <p:spTgt spid="59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93"/>
                                        </p:tgtEl>
                                        <p:attrNameLst>
                                          <p:attrName>style.visibility</p:attrName>
                                        </p:attrNameLst>
                                      </p:cBhvr>
                                      <p:to>
                                        <p:strVal val="visible"/>
                                      </p:to>
                                    </p:set>
                                    <p:animEffect transition="in" filter="fade">
                                      <p:cBhvr>
                                        <p:cTn id="87" dur="1000"/>
                                        <p:tgtEl>
                                          <p:spTgt spid="59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95"/>
                                        </p:tgtEl>
                                        <p:attrNameLst>
                                          <p:attrName>style.visibility</p:attrName>
                                        </p:attrNameLst>
                                      </p:cBhvr>
                                      <p:to>
                                        <p:strVal val="visible"/>
                                      </p:to>
                                    </p:set>
                                    <p:animEffect transition="in" filter="fade">
                                      <p:cBhvr>
                                        <p:cTn id="92" dur="10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9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02" name="Google Shape;602;p94"/>
          <p:cNvPicPr preferRelativeResize="0"/>
          <p:nvPr/>
        </p:nvPicPr>
        <p:blipFill>
          <a:blip r:embed="rId3">
            <a:alphaModFix/>
          </a:blip>
          <a:stretch>
            <a:fillRect/>
          </a:stretch>
        </p:blipFill>
        <p:spPr>
          <a:xfrm>
            <a:off x="-1" y="0"/>
            <a:ext cx="9144000" cy="5143500"/>
          </a:xfrm>
          <a:prstGeom prst="rect">
            <a:avLst/>
          </a:prstGeom>
          <a:noFill/>
          <a:ln>
            <a:noFill/>
          </a:ln>
        </p:spPr>
      </p:pic>
      <p:sp>
        <p:nvSpPr>
          <p:cNvPr id="603" name="Google Shape;603;p94"/>
          <p:cNvSpPr/>
          <p:nvPr/>
        </p:nvSpPr>
        <p:spPr>
          <a:xfrm>
            <a:off x="421600" y="230450"/>
            <a:ext cx="8252700" cy="3364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95"/>
          <p:cNvSpPr txBox="1">
            <a:spLocks noGrp="1"/>
          </p:cNvSpPr>
          <p:nvPr>
            <p:ph type="body" idx="1"/>
          </p:nvPr>
        </p:nvSpPr>
        <p:spPr>
          <a:xfrm>
            <a:off x="0" y="-389225"/>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rgbClr val="000000"/>
              </a:solidFill>
            </a:endParaRPr>
          </a:p>
          <a:p>
            <a:pPr marL="457200" lvl="0" indent="-381000" algn="l" rtl="0">
              <a:lnSpc>
                <a:spcPct val="200000"/>
              </a:lnSpc>
              <a:spcBef>
                <a:spcPts val="1600"/>
              </a:spcBef>
              <a:spcAft>
                <a:spcPts val="0"/>
              </a:spcAft>
              <a:buClr>
                <a:srgbClr val="000000"/>
              </a:buClr>
              <a:buSzPts val="2400"/>
              <a:buChar char="●"/>
            </a:pPr>
            <a:r>
              <a:rPr lang="en" sz="2400" b="1">
                <a:solidFill>
                  <a:srgbClr val="000000"/>
                </a:solidFill>
              </a:rPr>
              <a:t>Symptoms of coeliac disease may be </a:t>
            </a:r>
            <a:r>
              <a:rPr lang="en" sz="2400" b="1" u="sng">
                <a:solidFill>
                  <a:srgbClr val="FF0000"/>
                </a:solidFill>
              </a:rPr>
              <a:t>similar</a:t>
            </a:r>
            <a:r>
              <a:rPr lang="en" sz="2400" b="1">
                <a:solidFill>
                  <a:srgbClr val="000000"/>
                </a:solidFill>
              </a:rPr>
              <a:t> to those of other conditions such as irritable bowel syndrome. </a:t>
            </a:r>
            <a:endParaRPr sz="2400" b="1">
              <a:solidFill>
                <a:srgbClr val="000000"/>
              </a:solidFill>
            </a:endParaRPr>
          </a:p>
          <a:p>
            <a:pPr marL="457200" lvl="0" indent="-381000" algn="l" rtl="0">
              <a:lnSpc>
                <a:spcPct val="200000"/>
              </a:lnSpc>
              <a:spcBef>
                <a:spcPts val="0"/>
              </a:spcBef>
              <a:spcAft>
                <a:spcPts val="0"/>
              </a:spcAft>
              <a:buClr>
                <a:srgbClr val="000000"/>
              </a:buClr>
              <a:buSzPts val="2400"/>
              <a:buChar char="●"/>
            </a:pPr>
            <a:r>
              <a:rPr lang="en" sz="2400" b="1">
                <a:solidFill>
                  <a:srgbClr val="000000"/>
                </a:solidFill>
              </a:rPr>
              <a:t> People can also develop </a:t>
            </a:r>
            <a:r>
              <a:rPr lang="en" sz="2400" b="1" u="sng">
                <a:solidFill>
                  <a:srgbClr val="FF0000"/>
                </a:solidFill>
              </a:rPr>
              <a:t>anaemia, lose weight; or have ongoing tiredness, thinning bones, reproductive problems, or problems that affect growth or puberty. </a:t>
            </a:r>
            <a:endParaRPr sz="2400" b="1" u="sng">
              <a:solidFill>
                <a:srgbClr val="FF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9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16" name="Google Shape;616;p96"/>
          <p:cNvPicPr preferRelativeResize="0"/>
          <p:nvPr/>
        </p:nvPicPr>
        <p:blipFill>
          <a:blip r:embed="rId3">
            <a:alphaModFix/>
          </a:blip>
          <a:stretch>
            <a:fillRect/>
          </a:stretch>
        </p:blipFill>
        <p:spPr>
          <a:xfrm>
            <a:off x="0" y="0"/>
            <a:ext cx="9144000" cy="5143500"/>
          </a:xfrm>
          <a:prstGeom prst="rect">
            <a:avLst/>
          </a:prstGeom>
          <a:noFill/>
          <a:ln>
            <a:noFill/>
          </a:ln>
        </p:spPr>
      </p:pic>
      <p:sp>
        <p:nvSpPr>
          <p:cNvPr id="617" name="Google Shape;617;p96"/>
          <p:cNvSpPr/>
          <p:nvPr/>
        </p:nvSpPr>
        <p:spPr>
          <a:xfrm>
            <a:off x="0" y="0"/>
            <a:ext cx="9144000" cy="35670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97"/>
          <p:cNvSpPr txBox="1">
            <a:spLocks noGrp="1"/>
          </p:cNvSpPr>
          <p:nvPr>
            <p:ph type="body" idx="1"/>
          </p:nvPr>
        </p:nvSpPr>
        <p:spPr>
          <a:xfrm>
            <a:off x="311700" y="230450"/>
            <a:ext cx="8520600" cy="44904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IBS is </a:t>
            </a:r>
            <a:r>
              <a:rPr lang="en" sz="2400" b="1" u="sng">
                <a:solidFill>
                  <a:srgbClr val="FF0000"/>
                </a:solidFill>
                <a:latin typeface="Merriweather"/>
                <a:ea typeface="Merriweather"/>
                <a:cs typeface="Merriweather"/>
                <a:sym typeface="Merriweather"/>
              </a:rPr>
              <a:t>NOT</a:t>
            </a:r>
            <a:r>
              <a:rPr lang="en" sz="2400" b="1">
                <a:solidFill>
                  <a:srgbClr val="000000"/>
                </a:solidFill>
                <a:latin typeface="Merriweather"/>
                <a:ea typeface="Merriweather"/>
                <a:cs typeface="Merriweather"/>
                <a:sym typeface="Merriweather"/>
              </a:rPr>
              <a:t> a diagnosis of exclusion, as this is </a:t>
            </a:r>
            <a:r>
              <a:rPr lang="en" sz="2400" b="1" u="sng">
                <a:solidFill>
                  <a:srgbClr val="FF0000"/>
                </a:solidFill>
                <a:latin typeface="Merriweather"/>
                <a:ea typeface="Merriweather"/>
                <a:cs typeface="Merriweather"/>
                <a:sym typeface="Merriweather"/>
              </a:rPr>
              <a:t>costly</a:t>
            </a:r>
            <a:r>
              <a:rPr lang="en" sz="2400" b="1">
                <a:solidFill>
                  <a:srgbClr val="000000"/>
                </a:solidFill>
                <a:latin typeface="Merriweather"/>
                <a:ea typeface="Merriweather"/>
                <a:cs typeface="Merriweather"/>
                <a:sym typeface="Merriweather"/>
              </a:rPr>
              <a:t>, </a:t>
            </a:r>
            <a:r>
              <a:rPr lang="en" sz="2400" b="1" u="sng">
                <a:solidFill>
                  <a:srgbClr val="FF0000"/>
                </a:solidFill>
                <a:latin typeface="Merriweather"/>
                <a:ea typeface="Merriweather"/>
                <a:cs typeface="Merriweather"/>
                <a:sym typeface="Merriweather"/>
              </a:rPr>
              <a:t>time-consuming</a:t>
            </a:r>
            <a:r>
              <a:rPr lang="en" sz="2400" b="1">
                <a:solidFill>
                  <a:srgbClr val="000000"/>
                </a:solidFill>
                <a:latin typeface="Merriweather"/>
                <a:ea typeface="Merriweather"/>
                <a:cs typeface="Merriweather"/>
                <a:sym typeface="Merriweather"/>
              </a:rPr>
              <a:t>, and quite </a:t>
            </a:r>
            <a:r>
              <a:rPr lang="en" sz="2400" b="1" u="sng">
                <a:solidFill>
                  <a:srgbClr val="FF0000"/>
                </a:solidFill>
                <a:latin typeface="Merriweather"/>
                <a:ea typeface="Merriweather"/>
                <a:cs typeface="Merriweather"/>
                <a:sym typeface="Merriweather"/>
              </a:rPr>
              <a:t>inconvenient</a:t>
            </a:r>
            <a:r>
              <a:rPr lang="en" sz="2400" b="1">
                <a:solidFill>
                  <a:srgbClr val="000000"/>
                </a:solidFill>
                <a:latin typeface="Merriweather"/>
                <a:ea typeface="Merriweather"/>
                <a:cs typeface="Merriweather"/>
                <a:sym typeface="Merriweather"/>
              </a:rPr>
              <a:t> for patients as well as for physicians. </a:t>
            </a:r>
            <a:endParaRPr sz="2400" b="1">
              <a:solidFill>
                <a:srgbClr val="000000"/>
              </a:solidFill>
              <a:latin typeface="Merriweather"/>
              <a:ea typeface="Merriweather"/>
              <a:cs typeface="Merriweather"/>
              <a:sym typeface="Merriweather"/>
            </a:endParaRPr>
          </a:p>
          <a:p>
            <a:pPr marL="0" lvl="0" indent="0" algn="l" rtl="0">
              <a:lnSpc>
                <a:spcPct val="200000"/>
              </a:lnSpc>
              <a:spcBef>
                <a:spcPts val="0"/>
              </a:spcBef>
              <a:spcAft>
                <a:spcPts val="1600"/>
              </a:spcAft>
              <a:buNone/>
            </a:pPr>
            <a:endParaRPr sz="2400" b="1">
              <a:solidFill>
                <a:srgbClr val="000000"/>
              </a:solidFill>
              <a:latin typeface="Merriweather"/>
              <a:ea typeface="Merriweather"/>
              <a:cs typeface="Merriweather"/>
              <a:sym typeface="Merriweathe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98"/>
          <p:cNvSpPr txBox="1">
            <a:spLocks noGrp="1"/>
          </p:cNvSpPr>
          <p:nvPr>
            <p:ph type="body" idx="1"/>
          </p:nvPr>
        </p:nvSpPr>
        <p:spPr>
          <a:xfrm>
            <a:off x="311700" y="0"/>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At the 13th International Congress of Gastroenterology in Rome, Italy in 1988, a group of physicians defined criteria to more accurately diagnose IBS. Known as the</a:t>
            </a:r>
            <a:r>
              <a:rPr lang="en" sz="2400" b="1" u="sng">
                <a:solidFill>
                  <a:srgbClr val="FF0000"/>
                </a:solidFill>
                <a:latin typeface="Merriweather"/>
                <a:ea typeface="Merriweather"/>
                <a:cs typeface="Merriweather"/>
                <a:sym typeface="Merriweather"/>
              </a:rPr>
              <a:t> "Rome Criteria"</a:t>
            </a:r>
            <a:r>
              <a:rPr lang="en" sz="2400" b="1">
                <a:solidFill>
                  <a:srgbClr val="000000"/>
                </a:solidFill>
                <a:latin typeface="Merriweather"/>
                <a:ea typeface="Merriweather"/>
                <a:cs typeface="Merriweather"/>
                <a:sym typeface="Merriweather"/>
              </a:rPr>
              <a:t> that outlines symptoms and applies parameters such as frequency and duration make possible a more accurate diagnosis of IBS. </a:t>
            </a:r>
            <a:endParaRPr sz="2400" b="1">
              <a:solidFill>
                <a:srgbClr val="000000"/>
              </a:solidFill>
              <a:latin typeface="Merriweather"/>
              <a:ea typeface="Merriweather"/>
              <a:cs typeface="Merriweather"/>
              <a:sym typeface="Merriweather"/>
            </a:endParaRPr>
          </a:p>
          <a:p>
            <a:pPr marL="0" lvl="0" indent="0" algn="l" rtl="0">
              <a:lnSpc>
                <a:spcPct val="200000"/>
              </a:lnSpc>
              <a:spcBef>
                <a:spcPts val="0"/>
              </a:spcBef>
              <a:spcAft>
                <a:spcPts val="0"/>
              </a:spcAft>
              <a:buClr>
                <a:srgbClr val="000000"/>
              </a:buClr>
              <a:buSzPts val="1100"/>
              <a:buFont typeface="Arial"/>
              <a:buNone/>
            </a:pPr>
            <a:endParaRPr sz="2400" b="1">
              <a:solidFill>
                <a:srgbClr val="000000"/>
              </a:solidFill>
              <a:latin typeface="Merriweather"/>
              <a:ea typeface="Merriweather"/>
              <a:cs typeface="Merriweather"/>
              <a:sym typeface="Merriweather"/>
            </a:endParaRPr>
          </a:p>
          <a:p>
            <a:pPr marL="0" lvl="0" indent="0" algn="l" rtl="0">
              <a:lnSpc>
                <a:spcPct val="200000"/>
              </a:lnSpc>
              <a:spcBef>
                <a:spcPts val="1600"/>
              </a:spcBef>
              <a:spcAft>
                <a:spcPts val="0"/>
              </a:spcAft>
              <a:buClr>
                <a:srgbClr val="000000"/>
              </a:buClr>
              <a:buSzPts val="1100"/>
              <a:buFont typeface="Arial"/>
              <a:buNone/>
            </a:pPr>
            <a:endParaRPr b="1">
              <a:solidFill>
                <a:srgbClr val="000000"/>
              </a:solidFill>
              <a:latin typeface="Merriweather"/>
              <a:ea typeface="Merriweather"/>
              <a:cs typeface="Merriweather"/>
              <a:sym typeface="Merriweather"/>
            </a:endParaRPr>
          </a:p>
          <a:p>
            <a:pPr marL="0" lvl="0" indent="0" algn="l" rtl="0">
              <a:lnSpc>
                <a:spcPct val="200000"/>
              </a:lnSpc>
              <a:spcBef>
                <a:spcPts val="0"/>
              </a:spcBef>
              <a:spcAft>
                <a:spcPts val="0"/>
              </a:spcAft>
              <a:buClr>
                <a:srgbClr val="000000"/>
              </a:buClr>
              <a:buSzPts val="1100"/>
              <a:buFont typeface="Arial"/>
              <a:buNone/>
            </a:pPr>
            <a:endParaRPr sz="2400" b="1">
              <a:solidFill>
                <a:srgbClr val="000000"/>
              </a:solidFill>
              <a:latin typeface="Merriweather"/>
              <a:ea typeface="Merriweather"/>
              <a:cs typeface="Merriweather"/>
              <a:sym typeface="Merriweather"/>
            </a:endParaRPr>
          </a:p>
          <a:p>
            <a:pPr marL="0" lvl="0" indent="0" algn="l" rtl="0">
              <a:spcBef>
                <a:spcPts val="1600"/>
              </a:spcBef>
              <a:spcAft>
                <a:spcPts val="160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99"/>
          <p:cNvSpPr txBox="1">
            <a:spLocks noGrp="1"/>
          </p:cNvSpPr>
          <p:nvPr>
            <p:ph type="body" idx="1"/>
          </p:nvPr>
        </p:nvSpPr>
        <p:spPr>
          <a:xfrm>
            <a:off x="-100" y="0"/>
            <a:ext cx="9144000" cy="50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457200" lvl="0" indent="-419100" algn="ctr" rtl="0">
              <a:spcBef>
                <a:spcPts val="1600"/>
              </a:spcBef>
              <a:spcAft>
                <a:spcPts val="0"/>
              </a:spcAft>
              <a:buClr>
                <a:srgbClr val="FF0000"/>
              </a:buClr>
              <a:buSzPts val="3000"/>
              <a:buFont typeface="Arial"/>
              <a:buChar char="●"/>
            </a:pPr>
            <a:r>
              <a:rPr lang="en" sz="3000" b="1" u="sng">
                <a:solidFill>
                  <a:srgbClr val="FF0000"/>
                </a:solidFill>
                <a:latin typeface="Merriweather"/>
                <a:ea typeface="Merriweather"/>
                <a:cs typeface="Merriweather"/>
                <a:sym typeface="Merriweather"/>
              </a:rPr>
              <a:t>The Rome IV Criteria:</a:t>
            </a:r>
            <a:endParaRPr sz="3000" b="1" u="sng">
              <a:solidFill>
                <a:srgbClr val="FF0000"/>
              </a:solidFill>
              <a:latin typeface="Merriweather"/>
              <a:ea typeface="Merriweather"/>
              <a:cs typeface="Merriweather"/>
              <a:sym typeface="Merriweather"/>
            </a:endParaRPr>
          </a:p>
          <a:p>
            <a:pPr marL="0" lvl="0" indent="0" algn="l" rtl="0">
              <a:spcBef>
                <a:spcPts val="0"/>
              </a:spcBef>
              <a:spcAft>
                <a:spcPts val="0"/>
              </a:spcAft>
              <a:buNone/>
            </a:pPr>
            <a:endParaRPr b="1">
              <a:solidFill>
                <a:srgbClr val="0D5DDF"/>
              </a:solidFill>
              <a:latin typeface="Merriweather"/>
              <a:ea typeface="Merriweather"/>
              <a:cs typeface="Merriweather"/>
              <a:sym typeface="Merriweather"/>
            </a:endParaRPr>
          </a:p>
          <a:p>
            <a:pPr marL="457200" lvl="0" indent="-228600" algn="l" rtl="0">
              <a:spcBef>
                <a:spcPts val="0"/>
              </a:spcBef>
              <a:spcAft>
                <a:spcPts val="0"/>
              </a:spcAft>
              <a:buClr>
                <a:srgbClr val="000000"/>
              </a:buClr>
              <a:buSzPts val="1400"/>
              <a:buFont typeface="Arial"/>
              <a:buNone/>
            </a:pPr>
            <a:r>
              <a:rPr lang="en" sz="1400" b="1">
                <a:solidFill>
                  <a:srgbClr val="000000"/>
                </a:solidFill>
                <a:latin typeface="Merriweather"/>
                <a:ea typeface="Merriweather"/>
                <a:cs typeface="Merriweather"/>
                <a:sym typeface="Merriweather"/>
              </a:rPr>
              <a:t>Abdominal symptoms persistent or recurrent for 6 months or more</a:t>
            </a:r>
            <a:endParaRPr sz="1400" b="1">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Arial"/>
              <a:buAutoNum type="alphaLcPeriod"/>
            </a:pPr>
            <a:r>
              <a:rPr lang="en" b="1">
                <a:solidFill>
                  <a:srgbClr val="000000"/>
                </a:solidFill>
                <a:latin typeface="Merriweather"/>
                <a:ea typeface="Merriweather"/>
                <a:cs typeface="Merriweather"/>
                <a:sym typeface="Merriweather"/>
              </a:rPr>
              <a:t>Symptoms occur on at least three days per month for at least 3 months</a:t>
            </a:r>
            <a:endParaRPr b="1">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Arial"/>
              <a:buAutoNum type="alphaLcPeriod"/>
            </a:pPr>
            <a:r>
              <a:rPr lang="en" b="1">
                <a:solidFill>
                  <a:srgbClr val="000000"/>
                </a:solidFill>
                <a:uFill>
                  <a:noFill/>
                </a:uFill>
                <a:latin typeface="Merriweather"/>
                <a:ea typeface="Merriweather"/>
                <a:cs typeface="Merriweather"/>
                <a:sym typeface="Merriweather"/>
                <a:hlinkClick r:id="rId3"/>
              </a:rPr>
              <a:t>Abdominal Pain</a:t>
            </a:r>
            <a:r>
              <a:rPr lang="en" b="1">
                <a:solidFill>
                  <a:srgbClr val="000000"/>
                </a:solidFill>
                <a:latin typeface="Merriweather"/>
                <a:ea typeface="Merriweather"/>
                <a:cs typeface="Merriweather"/>
                <a:sym typeface="Merriweather"/>
              </a:rPr>
              <a:t>, bloating or discomfort</a:t>
            </a:r>
            <a:endParaRPr b="1">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Arial"/>
              <a:buAutoNum type="alphaLcPeriod"/>
            </a:pPr>
            <a:r>
              <a:rPr lang="en" b="1">
                <a:solidFill>
                  <a:srgbClr val="000000"/>
                </a:solidFill>
                <a:latin typeface="Merriweather"/>
                <a:ea typeface="Merriweather"/>
                <a:cs typeface="Merriweather"/>
                <a:sym typeface="Merriweather"/>
              </a:rPr>
              <a:t>Marked change in bowel habits</a:t>
            </a:r>
            <a:endParaRPr b="1">
              <a:solidFill>
                <a:srgbClr val="000000"/>
              </a:solidFill>
              <a:latin typeface="Merriweather"/>
              <a:ea typeface="Merriweather"/>
              <a:cs typeface="Merriweather"/>
              <a:sym typeface="Merriweather"/>
            </a:endParaRPr>
          </a:p>
          <a:p>
            <a:pPr marL="1371600" lvl="2" indent="-317500" algn="l" rtl="0">
              <a:spcBef>
                <a:spcPts val="0"/>
              </a:spcBef>
              <a:spcAft>
                <a:spcPts val="0"/>
              </a:spcAft>
              <a:buClr>
                <a:srgbClr val="000000"/>
              </a:buClr>
              <a:buSzPts val="1400"/>
              <a:buFont typeface="Arial"/>
              <a:buAutoNum type="romanLcPeriod"/>
            </a:pPr>
            <a:r>
              <a:rPr lang="en" b="1">
                <a:solidFill>
                  <a:srgbClr val="000000"/>
                </a:solidFill>
                <a:latin typeface="Merriweather"/>
                <a:ea typeface="Merriweather"/>
                <a:cs typeface="Merriweather"/>
                <a:sym typeface="Merriweather"/>
              </a:rPr>
              <a:t>Change in stool frequency</a:t>
            </a:r>
            <a:endParaRPr b="1">
              <a:solidFill>
                <a:srgbClr val="000000"/>
              </a:solidFill>
              <a:latin typeface="Merriweather"/>
              <a:ea typeface="Merriweather"/>
              <a:cs typeface="Merriweather"/>
              <a:sym typeface="Merriweather"/>
            </a:endParaRPr>
          </a:p>
          <a:p>
            <a:pPr marL="1371600" lvl="2" indent="-317500" algn="l" rtl="0">
              <a:spcBef>
                <a:spcPts val="0"/>
              </a:spcBef>
              <a:spcAft>
                <a:spcPts val="0"/>
              </a:spcAft>
              <a:buClr>
                <a:srgbClr val="000000"/>
              </a:buClr>
              <a:buSzPts val="1400"/>
              <a:buFont typeface="Arial"/>
              <a:buAutoNum type="romanLcPeriod"/>
            </a:pPr>
            <a:r>
              <a:rPr lang="en" b="1">
                <a:solidFill>
                  <a:srgbClr val="000000"/>
                </a:solidFill>
                <a:latin typeface="Merriweather"/>
                <a:ea typeface="Merriweather"/>
                <a:cs typeface="Merriweather"/>
                <a:sym typeface="Merriweather"/>
              </a:rPr>
              <a:t>Change in stool consistency (</a:t>
            </a:r>
            <a:r>
              <a:rPr lang="en" b="1">
                <a:solidFill>
                  <a:srgbClr val="000000"/>
                </a:solidFill>
                <a:uFill>
                  <a:noFill/>
                </a:uFill>
                <a:latin typeface="Merriweather"/>
                <a:ea typeface="Merriweather"/>
                <a:cs typeface="Merriweather"/>
                <a:sym typeface="Merriweather"/>
                <a:hlinkClick r:id="rId4"/>
              </a:rPr>
              <a:t>Constipation</a:t>
            </a:r>
            <a:r>
              <a:rPr lang="en" b="1">
                <a:solidFill>
                  <a:srgbClr val="000000"/>
                </a:solidFill>
                <a:latin typeface="Merriweather"/>
                <a:ea typeface="Merriweather"/>
                <a:cs typeface="Merriweather"/>
                <a:sym typeface="Merriweather"/>
              </a:rPr>
              <a:t> or </a:t>
            </a:r>
            <a:r>
              <a:rPr lang="en" b="1">
                <a:solidFill>
                  <a:srgbClr val="000000"/>
                </a:solidFill>
                <a:uFill>
                  <a:noFill/>
                </a:uFill>
                <a:latin typeface="Merriweather"/>
                <a:ea typeface="Merriweather"/>
                <a:cs typeface="Merriweather"/>
                <a:sym typeface="Merriweather"/>
                <a:hlinkClick r:id="rId5"/>
              </a:rPr>
              <a:t>Diarrhea</a:t>
            </a:r>
            <a:r>
              <a:rPr lang="en" b="1">
                <a:solidFill>
                  <a:srgbClr val="000000"/>
                </a:solidFill>
                <a:latin typeface="Merriweather"/>
                <a:ea typeface="Merriweather"/>
                <a:cs typeface="Merriweather"/>
                <a:sym typeface="Merriweather"/>
              </a:rPr>
              <a:t>)</a:t>
            </a:r>
            <a:endParaRPr b="1">
              <a:solidFill>
                <a:srgbClr val="000000"/>
              </a:solidFill>
              <a:latin typeface="Merriweather"/>
              <a:ea typeface="Merriweather"/>
              <a:cs typeface="Merriweather"/>
              <a:sym typeface="Merriweather"/>
            </a:endParaRPr>
          </a:p>
          <a:p>
            <a:pPr marL="1371600" lvl="2" indent="-317500" algn="l" rtl="0">
              <a:spcBef>
                <a:spcPts val="0"/>
              </a:spcBef>
              <a:spcAft>
                <a:spcPts val="0"/>
              </a:spcAft>
              <a:buClr>
                <a:srgbClr val="000000"/>
              </a:buClr>
              <a:buSzPts val="1400"/>
              <a:buFont typeface="Arial"/>
              <a:buAutoNum type="romanLcPeriod"/>
            </a:pPr>
            <a:r>
              <a:rPr lang="en" b="1">
                <a:solidFill>
                  <a:srgbClr val="000000"/>
                </a:solidFill>
                <a:latin typeface="Merriweather"/>
                <a:ea typeface="Merriweather"/>
                <a:cs typeface="Merriweather"/>
                <a:sym typeface="Merriweather"/>
              </a:rPr>
              <a:t>Altered stool passage</a:t>
            </a:r>
            <a:endParaRPr b="1">
              <a:solidFill>
                <a:srgbClr val="000000"/>
              </a:solidFill>
              <a:latin typeface="Merriweather"/>
              <a:ea typeface="Merriweather"/>
              <a:cs typeface="Merriweather"/>
              <a:sym typeface="Merriweather"/>
            </a:endParaRPr>
          </a:p>
          <a:p>
            <a:pPr marL="1828800" lvl="3" indent="-317500" algn="l" rtl="0">
              <a:spcBef>
                <a:spcPts val="0"/>
              </a:spcBef>
              <a:spcAft>
                <a:spcPts val="0"/>
              </a:spcAft>
              <a:buClr>
                <a:srgbClr val="000000"/>
              </a:buClr>
              <a:buSzPts val="1400"/>
              <a:buFont typeface="Arial"/>
              <a:buAutoNum type="arabicPeriod"/>
            </a:pPr>
            <a:r>
              <a:rPr lang="en" b="1">
                <a:solidFill>
                  <a:srgbClr val="000000"/>
                </a:solidFill>
                <a:latin typeface="Merriweather"/>
                <a:ea typeface="Merriweather"/>
                <a:cs typeface="Merriweather"/>
                <a:sym typeface="Merriweather"/>
              </a:rPr>
              <a:t>Straining for normal consistency stool</a:t>
            </a:r>
            <a:endParaRPr b="1">
              <a:solidFill>
                <a:srgbClr val="000000"/>
              </a:solidFill>
              <a:latin typeface="Merriweather"/>
              <a:ea typeface="Merriweather"/>
              <a:cs typeface="Merriweather"/>
              <a:sym typeface="Merriweather"/>
            </a:endParaRPr>
          </a:p>
          <a:p>
            <a:pPr marL="1828800" lvl="3" indent="-317500" algn="l" rtl="0">
              <a:spcBef>
                <a:spcPts val="0"/>
              </a:spcBef>
              <a:spcAft>
                <a:spcPts val="0"/>
              </a:spcAft>
              <a:buClr>
                <a:srgbClr val="000000"/>
              </a:buClr>
              <a:buSzPts val="1400"/>
              <a:buFont typeface="Arial"/>
              <a:buAutoNum type="arabicPeriod"/>
            </a:pPr>
            <a:r>
              <a:rPr lang="en" b="1">
                <a:solidFill>
                  <a:srgbClr val="000000"/>
                </a:solidFill>
                <a:latin typeface="Merriweather"/>
                <a:ea typeface="Merriweather"/>
                <a:cs typeface="Merriweather"/>
                <a:sym typeface="Merriweather"/>
              </a:rPr>
              <a:t>Urgency of </a:t>
            </a:r>
            <a:r>
              <a:rPr lang="en" b="1">
                <a:solidFill>
                  <a:srgbClr val="000000"/>
                </a:solidFill>
                <a:uFill>
                  <a:noFill/>
                </a:uFill>
                <a:latin typeface="Merriweather"/>
                <a:ea typeface="Merriweather"/>
                <a:cs typeface="Merriweather"/>
                <a:sym typeface="Merriweather"/>
                <a:hlinkClick r:id="rId6"/>
              </a:rPr>
              <a:t>Defecation</a:t>
            </a:r>
            <a:endParaRPr b="1">
              <a:solidFill>
                <a:srgbClr val="000000"/>
              </a:solidFill>
              <a:uFill>
                <a:noFill/>
              </a:uFill>
              <a:latin typeface="Merriweather"/>
              <a:ea typeface="Merriweather"/>
              <a:cs typeface="Merriweather"/>
              <a:sym typeface="Merriweather"/>
              <a:hlinkClick r:id="rId6"/>
            </a:endParaRPr>
          </a:p>
          <a:p>
            <a:pPr marL="1828800" lvl="3" indent="-317500" algn="l" rtl="0">
              <a:spcBef>
                <a:spcPts val="0"/>
              </a:spcBef>
              <a:spcAft>
                <a:spcPts val="0"/>
              </a:spcAft>
              <a:buClr>
                <a:srgbClr val="000000"/>
              </a:buClr>
              <a:buSzPts val="1400"/>
              <a:buFont typeface="Arial"/>
              <a:buAutoNum type="arabicPeriod"/>
            </a:pPr>
            <a:r>
              <a:rPr lang="en" b="1">
                <a:solidFill>
                  <a:srgbClr val="000000"/>
                </a:solidFill>
                <a:latin typeface="Merriweather"/>
                <a:ea typeface="Merriweather"/>
                <a:cs typeface="Merriweather"/>
                <a:sym typeface="Merriweather"/>
              </a:rPr>
              <a:t>Incomplete evacuation</a:t>
            </a:r>
            <a:endParaRPr b="1">
              <a:solidFill>
                <a:srgbClr val="000000"/>
              </a:solidFill>
              <a:latin typeface="Merriweather"/>
              <a:ea typeface="Merriweather"/>
              <a:cs typeface="Merriweather"/>
              <a:sym typeface="Merriweather"/>
            </a:endParaRPr>
          </a:p>
          <a:p>
            <a:pPr marL="457200" lvl="0" indent="-228600" algn="l" rtl="0">
              <a:spcBef>
                <a:spcPts val="0"/>
              </a:spcBef>
              <a:spcAft>
                <a:spcPts val="0"/>
              </a:spcAft>
              <a:buClr>
                <a:srgbClr val="000000"/>
              </a:buClr>
              <a:buSzPts val="1400"/>
              <a:buFont typeface="Arial"/>
              <a:buNone/>
            </a:pPr>
            <a:r>
              <a:rPr lang="en" sz="1400" b="1">
                <a:solidFill>
                  <a:srgbClr val="000000"/>
                </a:solidFill>
                <a:latin typeface="Merriweather"/>
                <a:ea typeface="Merriweather"/>
                <a:cs typeface="Merriweather"/>
                <a:sym typeface="Merriweather"/>
              </a:rPr>
              <a:t>Two or more below</a:t>
            </a:r>
            <a:endParaRPr sz="1400" b="1">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Arial"/>
              <a:buAutoNum type="alphaLcPeriod"/>
            </a:pPr>
            <a:r>
              <a:rPr lang="en" b="1">
                <a:solidFill>
                  <a:srgbClr val="000000"/>
                </a:solidFill>
                <a:latin typeface="Merriweather"/>
                <a:ea typeface="Merriweather"/>
                <a:cs typeface="Merriweather"/>
                <a:sym typeface="Merriweather"/>
              </a:rPr>
              <a:t>Pain relieved with </a:t>
            </a:r>
            <a:r>
              <a:rPr lang="en" b="1">
                <a:solidFill>
                  <a:srgbClr val="000000"/>
                </a:solidFill>
                <a:uFill>
                  <a:noFill/>
                </a:uFill>
                <a:latin typeface="Merriweather"/>
                <a:ea typeface="Merriweather"/>
                <a:cs typeface="Merriweather"/>
                <a:sym typeface="Merriweather"/>
                <a:hlinkClick r:id="rId6"/>
              </a:rPr>
              <a:t>Defecation</a:t>
            </a:r>
            <a:endParaRPr b="1">
              <a:solidFill>
                <a:srgbClr val="000000"/>
              </a:solidFill>
              <a:uFill>
                <a:noFill/>
              </a:uFill>
              <a:latin typeface="Merriweather"/>
              <a:ea typeface="Merriweather"/>
              <a:cs typeface="Merriweather"/>
              <a:sym typeface="Merriweather"/>
              <a:hlinkClick r:id="rId6"/>
            </a:endParaRPr>
          </a:p>
          <a:p>
            <a:pPr marL="914400" lvl="1" indent="-317500" algn="l" rtl="0">
              <a:spcBef>
                <a:spcPts val="0"/>
              </a:spcBef>
              <a:spcAft>
                <a:spcPts val="0"/>
              </a:spcAft>
              <a:buClr>
                <a:srgbClr val="000000"/>
              </a:buClr>
              <a:buSzPts val="1400"/>
              <a:buFont typeface="Arial"/>
              <a:buAutoNum type="alphaLcPeriod"/>
            </a:pPr>
            <a:r>
              <a:rPr lang="en" b="1">
                <a:solidFill>
                  <a:srgbClr val="000000"/>
                </a:solidFill>
                <a:latin typeface="Merriweather"/>
                <a:ea typeface="Merriweather"/>
                <a:cs typeface="Merriweather"/>
                <a:sym typeface="Merriweather"/>
              </a:rPr>
              <a:t>Onset of pain is related to a change in frequency of stool</a:t>
            </a:r>
            <a:endParaRPr b="1">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Arial"/>
              <a:buAutoNum type="alphaLcPeriod"/>
            </a:pPr>
            <a:r>
              <a:rPr lang="en" b="1">
                <a:solidFill>
                  <a:srgbClr val="000000"/>
                </a:solidFill>
                <a:latin typeface="Merriweather"/>
                <a:ea typeface="Merriweather"/>
                <a:cs typeface="Merriweather"/>
                <a:sym typeface="Merriweather"/>
              </a:rPr>
              <a:t>Onset of pain is related to a change in appearance of stool</a:t>
            </a:r>
            <a:endParaRPr b="1">
              <a:solidFill>
                <a:srgbClr val="000000"/>
              </a:solidFill>
              <a:latin typeface="Merriweather"/>
              <a:ea typeface="Merriweather"/>
              <a:cs typeface="Merriweather"/>
              <a:sym typeface="Merriweather"/>
            </a:endParaRPr>
          </a:p>
          <a:p>
            <a:pPr marL="685800" lvl="0" indent="-228600" algn="l" rtl="0">
              <a:spcBef>
                <a:spcPts val="0"/>
              </a:spcBef>
              <a:spcAft>
                <a:spcPts val="0"/>
              </a:spcAft>
              <a:buClr>
                <a:srgbClr val="0D5DDF"/>
              </a:buClr>
              <a:buSzPts val="1400"/>
              <a:buFont typeface="Merriweather"/>
              <a:buNone/>
            </a:pPr>
            <a:endParaRPr sz="1400" b="1">
              <a:solidFill>
                <a:srgbClr val="000000"/>
              </a:solidFill>
              <a:latin typeface="Merriweather"/>
              <a:ea typeface="Merriweather"/>
              <a:cs typeface="Merriweather"/>
              <a:sym typeface="Merriweathe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00"/>
          <p:cNvSpPr txBox="1">
            <a:spLocks noGrp="1"/>
          </p:cNvSpPr>
          <p:nvPr>
            <p:ph type="title"/>
          </p:nvPr>
        </p:nvSpPr>
        <p:spPr>
          <a:xfrm>
            <a:off x="423150" y="1703975"/>
            <a:ext cx="8571300" cy="942000"/>
          </a:xfrm>
          <a:prstGeom prst="rect">
            <a:avLst/>
          </a:prstGeom>
        </p:spPr>
        <p:txBody>
          <a:bodyPr spcFirstLastPara="1" wrap="square" lIns="91425" tIns="91425" rIns="91425" bIns="91425" anchor="ctr" anchorCtr="0">
            <a:noAutofit/>
          </a:bodyPr>
          <a:lstStyle/>
          <a:p>
            <a:pPr marL="0" lvl="0" indent="0" algn="ctr" rtl="0">
              <a:lnSpc>
                <a:spcPct val="200000"/>
              </a:lnSpc>
              <a:spcBef>
                <a:spcPts val="0"/>
              </a:spcBef>
              <a:spcAft>
                <a:spcPts val="0"/>
              </a:spcAft>
              <a:buClr>
                <a:srgbClr val="000000"/>
              </a:buClr>
              <a:buSzPts val="1100"/>
              <a:buFont typeface="Arial"/>
              <a:buNone/>
            </a:pPr>
            <a:r>
              <a:rPr lang="en" sz="2400">
                <a:latin typeface="Open Sans"/>
                <a:ea typeface="Open Sans"/>
                <a:cs typeface="Open Sans"/>
                <a:sym typeface="Open Sans"/>
              </a:rPr>
              <a:t>For those that meet IBS diagnostic criteria the following tests to be undertaken to exclude other diagnosis:  </a:t>
            </a:r>
            <a:endParaRPr sz="2400"/>
          </a:p>
          <a:p>
            <a:pPr marL="0" lvl="0" indent="0" algn="ctr" rtl="0">
              <a:spcBef>
                <a:spcPts val="1600"/>
              </a:spcBef>
              <a:spcAft>
                <a:spcPts val="0"/>
              </a:spcAft>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0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101"/>
          <p:cNvSpPr txBox="1">
            <a:spLocks noGrp="1"/>
          </p:cNvSpPr>
          <p:nvPr>
            <p:ph type="body" idx="1"/>
          </p:nvPr>
        </p:nvSpPr>
        <p:spPr>
          <a:xfrm>
            <a:off x="311700" y="773850"/>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Char char="●"/>
            </a:pPr>
            <a:r>
              <a:rPr lang="en" sz="2400" b="1">
                <a:solidFill>
                  <a:srgbClr val="000000"/>
                </a:solidFill>
              </a:rPr>
              <a:t>FBC </a:t>
            </a:r>
            <a:endParaRPr sz="2400" b="1">
              <a:solidFill>
                <a:srgbClr val="000000"/>
              </a:solidFill>
            </a:endParaRPr>
          </a:p>
          <a:p>
            <a:pPr marL="457200" lvl="0" indent="-381000" algn="l" rtl="0">
              <a:lnSpc>
                <a:spcPct val="200000"/>
              </a:lnSpc>
              <a:spcBef>
                <a:spcPts val="0"/>
              </a:spcBef>
              <a:spcAft>
                <a:spcPts val="0"/>
              </a:spcAft>
              <a:buClr>
                <a:srgbClr val="000000"/>
              </a:buClr>
              <a:buSzPts val="2400"/>
              <a:buChar char="●"/>
            </a:pPr>
            <a:r>
              <a:rPr lang="en" sz="2400" b="1">
                <a:solidFill>
                  <a:srgbClr val="000000"/>
                </a:solidFill>
              </a:rPr>
              <a:t>ESR or plasma viscosity </a:t>
            </a:r>
            <a:endParaRPr sz="2400" b="1">
              <a:solidFill>
                <a:srgbClr val="000000"/>
              </a:solidFill>
            </a:endParaRPr>
          </a:p>
          <a:p>
            <a:pPr marL="457200" lvl="0" indent="-381000" algn="l" rtl="0">
              <a:lnSpc>
                <a:spcPct val="200000"/>
              </a:lnSpc>
              <a:spcBef>
                <a:spcPts val="0"/>
              </a:spcBef>
              <a:spcAft>
                <a:spcPts val="0"/>
              </a:spcAft>
              <a:buClr>
                <a:srgbClr val="000000"/>
              </a:buClr>
              <a:buSzPts val="2400"/>
              <a:buChar char="●"/>
            </a:pPr>
            <a:r>
              <a:rPr lang="en" sz="2400" b="1">
                <a:solidFill>
                  <a:srgbClr val="000000"/>
                </a:solidFill>
              </a:rPr>
              <a:t>CRP  </a:t>
            </a:r>
            <a:endParaRPr sz="2400" b="1">
              <a:solidFill>
                <a:srgbClr val="000000"/>
              </a:solidFill>
            </a:endParaRPr>
          </a:p>
          <a:p>
            <a:pPr marL="457200" lvl="0" indent="-381000" algn="l" rtl="0">
              <a:lnSpc>
                <a:spcPct val="200000"/>
              </a:lnSpc>
              <a:spcBef>
                <a:spcPts val="0"/>
              </a:spcBef>
              <a:spcAft>
                <a:spcPts val="0"/>
              </a:spcAft>
              <a:buClr>
                <a:srgbClr val="000000"/>
              </a:buClr>
              <a:buSzPts val="2400"/>
              <a:buChar char="●"/>
            </a:pPr>
            <a:r>
              <a:rPr lang="en" sz="2400" b="1">
                <a:solidFill>
                  <a:srgbClr val="000000"/>
                </a:solidFill>
              </a:rPr>
              <a:t>Antibody testing for coeliac diseases (EMA or TTG)  faecal calprotectin testing</a:t>
            </a:r>
            <a:endParaRPr sz="2400"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5" name="Google Shape;115;p21"/>
          <p:cNvPicPr preferRelativeResize="0"/>
          <p:nvPr/>
        </p:nvPicPr>
        <p:blipFill>
          <a:blip r:embed="rId3">
            <a:alphaModFix/>
          </a:blip>
          <a:stretch>
            <a:fillRect/>
          </a:stretch>
        </p:blipFill>
        <p:spPr>
          <a:xfrm>
            <a:off x="606300" y="0"/>
            <a:ext cx="8045501" cy="490559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2"/>
          <p:cNvSpPr txBox="1">
            <a:spLocks noGrp="1"/>
          </p:cNvSpPr>
          <p:nvPr>
            <p:ph type="title"/>
          </p:nvPr>
        </p:nvSpPr>
        <p:spPr>
          <a:xfrm>
            <a:off x="0" y="70250"/>
            <a:ext cx="89940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Patients that may warrant referral for IBS:</a:t>
            </a:r>
            <a:endParaRPr sz="3000"/>
          </a:p>
        </p:txBody>
      </p:sp>
      <p:sp>
        <p:nvSpPr>
          <p:cNvPr id="652" name="Google Shape;652;p102"/>
          <p:cNvSpPr txBox="1">
            <a:spLocks noGrp="1"/>
          </p:cNvSpPr>
          <p:nvPr>
            <p:ph type="body" idx="1"/>
          </p:nvPr>
        </p:nvSpPr>
        <p:spPr>
          <a:xfrm>
            <a:off x="0" y="777650"/>
            <a:ext cx="9144000" cy="3582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400" b="1">
                <a:solidFill>
                  <a:srgbClr val="000000"/>
                </a:solidFill>
              </a:rPr>
              <a:t>1- The presence of </a:t>
            </a:r>
            <a:r>
              <a:rPr lang="en" sz="2400" b="1" u="sng">
                <a:solidFill>
                  <a:srgbClr val="FF0000"/>
                </a:solidFill>
              </a:rPr>
              <a:t>alarming symptoms.</a:t>
            </a:r>
            <a:endParaRPr sz="2400" b="1" u="sng">
              <a:solidFill>
                <a:srgbClr val="FF0000"/>
              </a:solidFill>
            </a:endParaRPr>
          </a:p>
          <a:p>
            <a:pPr marL="0" lvl="0" indent="0" algn="l" rtl="0">
              <a:lnSpc>
                <a:spcPct val="200000"/>
              </a:lnSpc>
              <a:spcBef>
                <a:spcPts val="1600"/>
              </a:spcBef>
              <a:spcAft>
                <a:spcPts val="0"/>
              </a:spcAft>
              <a:buNone/>
            </a:pPr>
            <a:r>
              <a:rPr lang="en" sz="2400" b="1">
                <a:solidFill>
                  <a:srgbClr val="000000"/>
                </a:solidFill>
              </a:rPr>
              <a:t>2- </a:t>
            </a:r>
            <a:r>
              <a:rPr lang="en" sz="2400" b="1" u="sng">
                <a:solidFill>
                  <a:srgbClr val="FF0000"/>
                </a:solidFill>
              </a:rPr>
              <a:t>Some</a:t>
            </a:r>
            <a:r>
              <a:rPr lang="en" sz="2400" b="1">
                <a:solidFill>
                  <a:srgbClr val="000000"/>
                </a:solidFill>
              </a:rPr>
              <a:t> people need </a:t>
            </a:r>
            <a:r>
              <a:rPr lang="en" sz="2400" b="1" u="sng">
                <a:solidFill>
                  <a:srgbClr val="FF0000"/>
                </a:solidFill>
              </a:rPr>
              <a:t>a referral to a psychiatrist. </a:t>
            </a:r>
            <a:endParaRPr sz="2400" b="1" u="sng">
              <a:solidFill>
                <a:srgbClr val="FF0000"/>
              </a:solidFill>
            </a:endParaRPr>
          </a:p>
          <a:p>
            <a:pPr marL="0" lvl="0" indent="0" algn="l" rtl="0">
              <a:lnSpc>
                <a:spcPct val="200000"/>
              </a:lnSpc>
              <a:spcBef>
                <a:spcPts val="1600"/>
              </a:spcBef>
              <a:spcAft>
                <a:spcPts val="1600"/>
              </a:spcAft>
              <a:buNone/>
            </a:pPr>
            <a:r>
              <a:rPr lang="en" sz="2400" b="1">
                <a:solidFill>
                  <a:srgbClr val="000000"/>
                </a:solidFill>
              </a:rPr>
              <a:t> </a:t>
            </a:r>
            <a:endParaRPr sz="2400" b="1">
              <a:solidFill>
                <a:srgbClr val="00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03"/>
          <p:cNvSpPr txBox="1">
            <a:spLocks noGrp="1"/>
          </p:cNvSpPr>
          <p:nvPr>
            <p:ph type="title"/>
          </p:nvPr>
        </p:nvSpPr>
        <p:spPr>
          <a:xfrm>
            <a:off x="0" y="70275"/>
            <a:ext cx="9144000" cy="2543700"/>
          </a:xfrm>
          <a:prstGeom prst="rect">
            <a:avLst/>
          </a:prstGeom>
        </p:spPr>
        <p:txBody>
          <a:bodyPr spcFirstLastPara="1" wrap="square" lIns="91425" tIns="91425" rIns="91425" bIns="91425" anchor="ctr" anchorCtr="0">
            <a:noAutofit/>
          </a:bodyPr>
          <a:lstStyle/>
          <a:p>
            <a:pPr marL="0" lvl="0" indent="0" algn="ctr" rtl="0">
              <a:lnSpc>
                <a:spcPct val="200000"/>
              </a:lnSpc>
              <a:spcBef>
                <a:spcPts val="1800"/>
              </a:spcBef>
              <a:spcAft>
                <a:spcPts val="900"/>
              </a:spcAft>
              <a:buClr>
                <a:srgbClr val="000000"/>
              </a:buClr>
              <a:buSzPts val="1100"/>
              <a:buFont typeface="Arial"/>
              <a:buNone/>
            </a:pPr>
            <a:r>
              <a:rPr lang="en" sz="4800"/>
              <a:t>When to refer to a psychiatrist?</a:t>
            </a:r>
            <a:r>
              <a:rPr lang="en"/>
              <a:t>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0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p104"/>
          <p:cNvSpPr txBox="1">
            <a:spLocks noGrp="1"/>
          </p:cNvSpPr>
          <p:nvPr>
            <p:ph type="body" idx="1"/>
          </p:nvPr>
        </p:nvSpPr>
        <p:spPr>
          <a:xfrm>
            <a:off x="367925" y="-777625"/>
            <a:ext cx="8520600" cy="3302700"/>
          </a:xfrm>
          <a:prstGeom prst="rect">
            <a:avLst/>
          </a:prstGeom>
        </p:spPr>
        <p:txBody>
          <a:bodyPr spcFirstLastPara="1" wrap="square" lIns="91425" tIns="91425" rIns="91425" bIns="91425" anchor="t" anchorCtr="0">
            <a:noAutofit/>
          </a:bodyPr>
          <a:lstStyle/>
          <a:p>
            <a:pPr marL="0" lvl="0" indent="0" algn="l" rtl="0">
              <a:lnSpc>
                <a:spcPct val="200000"/>
              </a:lnSpc>
              <a:spcBef>
                <a:spcPts val="1800"/>
              </a:spcBef>
              <a:spcAft>
                <a:spcPts val="0"/>
              </a:spcAft>
              <a:buClr>
                <a:srgbClr val="000000"/>
              </a:buClr>
              <a:buSzPts val="1100"/>
              <a:buFont typeface="Arial"/>
              <a:buNone/>
            </a:pPr>
            <a:endParaRPr sz="2400" b="1">
              <a:solidFill>
                <a:srgbClr val="000000"/>
              </a:solidFill>
            </a:endParaRPr>
          </a:p>
          <a:p>
            <a:pPr marL="0" lvl="0" indent="0" algn="l" rtl="0">
              <a:lnSpc>
                <a:spcPct val="200000"/>
              </a:lnSpc>
              <a:spcBef>
                <a:spcPts val="1800"/>
              </a:spcBef>
              <a:spcAft>
                <a:spcPts val="0"/>
              </a:spcAft>
              <a:buNone/>
            </a:pPr>
            <a:r>
              <a:rPr lang="en" sz="2400" b="1">
                <a:solidFill>
                  <a:srgbClr val="000000"/>
                </a:solidFill>
              </a:rPr>
              <a:t>Indications for </a:t>
            </a:r>
            <a:r>
              <a:rPr lang="en" sz="2400" b="1" u="sng">
                <a:solidFill>
                  <a:srgbClr val="FF0000"/>
                </a:solidFill>
              </a:rPr>
              <a:t>a referral to a psychiatrist: </a:t>
            </a:r>
            <a:endParaRPr sz="2400" b="1" u="sng">
              <a:solidFill>
                <a:srgbClr val="FF0000"/>
              </a:solidFill>
            </a:endParaRPr>
          </a:p>
          <a:p>
            <a:pPr marL="0" lvl="0" indent="0" algn="l" rtl="0">
              <a:lnSpc>
                <a:spcPct val="200000"/>
              </a:lnSpc>
              <a:spcBef>
                <a:spcPts val="1800"/>
              </a:spcBef>
              <a:spcAft>
                <a:spcPts val="0"/>
              </a:spcAft>
              <a:buNone/>
            </a:pPr>
            <a:r>
              <a:rPr lang="en" sz="2400" b="1">
                <a:solidFill>
                  <a:srgbClr val="000000"/>
                </a:solidFill>
              </a:rPr>
              <a:t>1-  Didn’t respond to pharmacological treatments after 12 months.</a:t>
            </a:r>
            <a:endParaRPr sz="2400" b="1">
              <a:solidFill>
                <a:srgbClr val="000000"/>
              </a:solidFill>
            </a:endParaRPr>
          </a:p>
          <a:p>
            <a:pPr marL="0" lvl="0" indent="0" algn="l" rtl="0">
              <a:lnSpc>
                <a:spcPct val="200000"/>
              </a:lnSpc>
              <a:spcBef>
                <a:spcPts val="1800"/>
              </a:spcBef>
              <a:spcAft>
                <a:spcPts val="0"/>
              </a:spcAft>
              <a:buClr>
                <a:srgbClr val="000000"/>
              </a:buClr>
              <a:buSzPts val="1100"/>
              <a:buFont typeface="Arial"/>
              <a:buNone/>
            </a:pPr>
            <a:r>
              <a:rPr lang="en" sz="2400" b="1">
                <a:solidFill>
                  <a:srgbClr val="000000"/>
                </a:solidFill>
              </a:rPr>
              <a:t>2- who develop a continuing symptom profile (described as refractory IBS).</a:t>
            </a:r>
            <a:r>
              <a:rPr lang="en" sz="2400">
                <a:solidFill>
                  <a:srgbClr val="0E0E0E"/>
                </a:solidFill>
                <a:latin typeface="Arial"/>
                <a:ea typeface="Arial"/>
                <a:cs typeface="Arial"/>
                <a:sym typeface="Arial"/>
              </a:rPr>
              <a:t> </a:t>
            </a:r>
            <a:endParaRPr sz="2400">
              <a:solidFill>
                <a:srgbClr val="0E0E0E"/>
              </a:solidFill>
              <a:latin typeface="Arial"/>
              <a:ea typeface="Arial"/>
              <a:cs typeface="Arial"/>
              <a:sym typeface="Arial"/>
            </a:endParaRPr>
          </a:p>
          <a:p>
            <a:pPr marL="0" lvl="0" indent="0" algn="l" rtl="0">
              <a:spcBef>
                <a:spcPts val="900"/>
              </a:spcBef>
              <a:spcAft>
                <a:spcPts val="160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0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105"/>
          <p:cNvSpPr txBox="1">
            <a:spLocks noGrp="1"/>
          </p:cNvSpPr>
          <p:nvPr>
            <p:ph type="body" idx="1"/>
          </p:nvPr>
        </p:nvSpPr>
        <p:spPr>
          <a:xfrm>
            <a:off x="381225" y="445025"/>
            <a:ext cx="8520600" cy="33027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2400" b="1">
                <a:solidFill>
                  <a:srgbClr val="000000"/>
                </a:solidFill>
                <a:latin typeface="Merriweather"/>
                <a:ea typeface="Merriweather"/>
                <a:cs typeface="Merriweather"/>
                <a:sym typeface="Merriweather"/>
              </a:rPr>
              <a:t>It is also necessary to establish the quantity and quality of the pain or discomfort, and to identify its </a:t>
            </a:r>
            <a:r>
              <a:rPr lang="en" sz="2400" b="1" u="sng">
                <a:solidFill>
                  <a:srgbClr val="FF0000"/>
                </a:solidFill>
                <a:latin typeface="Merriweather"/>
                <a:ea typeface="Merriweather"/>
                <a:cs typeface="Merriweather"/>
                <a:sym typeface="Merriweather"/>
              </a:rPr>
              <a:t>site </a:t>
            </a:r>
            <a:r>
              <a:rPr lang="en" sz="2400" b="1">
                <a:solidFill>
                  <a:srgbClr val="000000"/>
                </a:solidFill>
                <a:latin typeface="Merriweather"/>
                <a:ea typeface="Merriweather"/>
                <a:cs typeface="Merriweather"/>
                <a:sym typeface="Merriweather"/>
              </a:rPr>
              <a:t>(which </a:t>
            </a:r>
            <a:r>
              <a:rPr lang="en" sz="2400" b="1" u="sng">
                <a:solidFill>
                  <a:srgbClr val="FF0000"/>
                </a:solidFill>
                <a:latin typeface="Merriweather"/>
                <a:ea typeface="Merriweather"/>
                <a:cs typeface="Merriweather"/>
                <a:sym typeface="Merriweather"/>
              </a:rPr>
              <a:t>can be anywhere in the abdomen) and whether this varies. This distinguishes IBS from cancer-related pain, which typically has a fixed site. </a:t>
            </a:r>
            <a:endParaRPr sz="2400" b="1" u="sng">
              <a:solidFill>
                <a:srgbClr val="FF0000"/>
              </a:solidFill>
              <a:latin typeface="Merriweather"/>
              <a:ea typeface="Merriweather"/>
              <a:cs typeface="Merriweather"/>
              <a:sym typeface="Merriweathe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06"/>
          <p:cNvSpPr txBox="1">
            <a:spLocks noGrp="1"/>
          </p:cNvSpPr>
          <p:nvPr>
            <p:ph type="title"/>
          </p:nvPr>
        </p:nvSpPr>
        <p:spPr>
          <a:xfrm>
            <a:off x="-167175" y="215825"/>
            <a:ext cx="9144000" cy="1111200"/>
          </a:xfrm>
          <a:prstGeom prst="rect">
            <a:avLst/>
          </a:prstGeom>
        </p:spPr>
        <p:txBody>
          <a:bodyPr spcFirstLastPara="1" wrap="square" lIns="91425" tIns="91425" rIns="91425" bIns="91425" anchor="t" anchorCtr="0">
            <a:noAutofit/>
          </a:bodyPr>
          <a:lstStyle/>
          <a:p>
            <a:pPr marL="0" lvl="0" indent="0" algn="ctr" rtl="0">
              <a:lnSpc>
                <a:spcPct val="170454"/>
              </a:lnSpc>
              <a:spcBef>
                <a:spcPts val="400"/>
              </a:spcBef>
              <a:spcAft>
                <a:spcPts val="800"/>
              </a:spcAft>
              <a:buClr>
                <a:srgbClr val="000000"/>
              </a:buClr>
              <a:buSzPts val="1100"/>
              <a:buFont typeface="Arial"/>
              <a:buNone/>
            </a:pPr>
            <a:r>
              <a:rPr lang="en" sz="4800">
                <a:solidFill>
                  <a:srgbClr val="555555"/>
                </a:solidFill>
                <a:latin typeface="Open Sans"/>
                <a:ea typeface="Open Sans"/>
                <a:cs typeface="Open Sans"/>
                <a:sym typeface="Open Sans"/>
              </a:rPr>
              <a:t> </a:t>
            </a:r>
            <a:r>
              <a:rPr lang="en" sz="6000">
                <a:solidFill>
                  <a:srgbClr val="FF0000"/>
                </a:solidFill>
              </a:rPr>
              <a:t>Red Flags:</a:t>
            </a:r>
            <a:endParaRPr sz="6000"/>
          </a:p>
        </p:txBody>
      </p:sp>
      <p:pic>
        <p:nvPicPr>
          <p:cNvPr id="675" name="Google Shape;675;p106"/>
          <p:cNvPicPr preferRelativeResize="0"/>
          <p:nvPr/>
        </p:nvPicPr>
        <p:blipFill>
          <a:blip r:embed="rId3">
            <a:alphaModFix/>
          </a:blip>
          <a:stretch>
            <a:fillRect/>
          </a:stretch>
        </p:blipFill>
        <p:spPr>
          <a:xfrm>
            <a:off x="2471038" y="1504850"/>
            <a:ext cx="4201925" cy="314562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07"/>
          <p:cNvSpPr txBox="1">
            <a:spLocks noGrp="1"/>
          </p:cNvSpPr>
          <p:nvPr>
            <p:ph type="title"/>
          </p:nvPr>
        </p:nvSpPr>
        <p:spPr>
          <a:xfrm>
            <a:off x="516875" y="-785525"/>
            <a:ext cx="8571300" cy="4651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600"/>
              </a:spcAft>
              <a:buClr>
                <a:srgbClr val="000000"/>
              </a:buClr>
              <a:buSzPts val="1100"/>
              <a:buFont typeface="Arial"/>
              <a:buNone/>
            </a:pPr>
            <a:r>
              <a:rPr lang="en" sz="2400" u="sng">
                <a:solidFill>
                  <a:srgbClr val="FF0000"/>
                </a:solidFill>
              </a:rPr>
              <a:t>Refer</a:t>
            </a:r>
            <a:r>
              <a:rPr lang="en" sz="2400"/>
              <a:t> people with possible IBS symptoms to </a:t>
            </a:r>
            <a:r>
              <a:rPr lang="en" sz="2400" u="sng">
                <a:solidFill>
                  <a:srgbClr val="FF0000"/>
                </a:solidFill>
              </a:rPr>
              <a:t>secondary care</a:t>
            </a:r>
            <a:r>
              <a:rPr lang="en" sz="2400"/>
              <a:t> for further investigation if they have any of the following </a:t>
            </a:r>
            <a:r>
              <a:rPr lang="en" sz="2400" u="sng">
                <a:solidFill>
                  <a:srgbClr val="FF0000"/>
                </a:solidFill>
              </a:rPr>
              <a:t>‘red flag’</a:t>
            </a:r>
            <a:r>
              <a:rPr lang="en" sz="2400"/>
              <a:t> indicators:</a:t>
            </a:r>
            <a:endParaRPr sz="24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0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108"/>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Unintentional and unexplained weight loss </a:t>
            </a:r>
            <a:endParaRPr sz="2400" b="1">
              <a:solidFill>
                <a:srgbClr val="000000"/>
              </a:solidFill>
              <a:latin typeface="Merriweather"/>
              <a:ea typeface="Merriweather"/>
              <a:cs typeface="Merriweather"/>
              <a:sym typeface="Merriweather"/>
            </a:endParaRPr>
          </a:p>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Rectal bleeding </a:t>
            </a:r>
            <a:endParaRPr sz="2400" b="1">
              <a:solidFill>
                <a:srgbClr val="000000"/>
              </a:solidFill>
              <a:latin typeface="Merriweather"/>
              <a:ea typeface="Merriweather"/>
              <a:cs typeface="Merriweather"/>
              <a:sym typeface="Merriweather"/>
            </a:endParaRPr>
          </a:p>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A family history of bowel or ovarian cancer </a:t>
            </a:r>
            <a:endParaRPr sz="2400" b="1">
              <a:solidFill>
                <a:srgbClr val="000000"/>
              </a:solidFill>
              <a:latin typeface="Merriweather"/>
              <a:ea typeface="Merriweather"/>
              <a:cs typeface="Merriweather"/>
              <a:sym typeface="Merriweather"/>
            </a:endParaRPr>
          </a:p>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 If aged &gt;60 years </a:t>
            </a:r>
            <a:endParaRPr sz="2400" b="1">
              <a:solidFill>
                <a:srgbClr val="000000"/>
              </a:solidFill>
              <a:latin typeface="Merriweather"/>
              <a:ea typeface="Merriweather"/>
              <a:cs typeface="Merriweather"/>
              <a:sym typeface="Merriweather"/>
            </a:endParaRPr>
          </a:p>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Inflammatory markers (Faecal calprotectin) for inflammatory bowel disease. </a:t>
            </a:r>
            <a:endParaRPr sz="24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0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109"/>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Anaemia.</a:t>
            </a:r>
            <a:endParaRPr sz="2400" b="1">
              <a:solidFill>
                <a:srgbClr val="000000"/>
              </a:solidFill>
              <a:latin typeface="Merriweather"/>
              <a:ea typeface="Merriweather"/>
              <a:cs typeface="Merriweather"/>
              <a:sym typeface="Merriweather"/>
            </a:endParaRPr>
          </a:p>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Abdominal masses and/or Rectal masses.</a:t>
            </a:r>
            <a:endParaRPr sz="2400" b="1">
              <a:solidFill>
                <a:srgbClr val="000000"/>
              </a:solidFill>
              <a:latin typeface="Merriweather"/>
              <a:ea typeface="Merriweather"/>
              <a:cs typeface="Merriweather"/>
              <a:sym typeface="Merriweather"/>
            </a:endParaRPr>
          </a:p>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Inflammatory markers of inflammatory bowel disease.</a:t>
            </a:r>
            <a:endParaRPr sz="2400" b="1">
              <a:solidFill>
                <a:srgbClr val="000000"/>
              </a:solidFill>
              <a:latin typeface="Merriweather"/>
              <a:ea typeface="Merriweather"/>
              <a:cs typeface="Merriweather"/>
              <a:sym typeface="Merriweather"/>
            </a:endParaRPr>
          </a:p>
          <a:p>
            <a:pPr marL="457200" lvl="0" indent="-381000" algn="l" rtl="0">
              <a:lnSpc>
                <a:spcPct val="200000"/>
              </a:lnSpc>
              <a:spcBef>
                <a:spcPts val="0"/>
              </a:spcBef>
              <a:spcAft>
                <a:spcPts val="0"/>
              </a:spcAft>
              <a:buClr>
                <a:srgbClr val="000000"/>
              </a:buClr>
              <a:buSzPts val="2400"/>
              <a:buFont typeface="Merriweather"/>
              <a:buChar char="●"/>
            </a:pPr>
            <a:r>
              <a:rPr lang="en" sz="2400" b="1">
                <a:solidFill>
                  <a:srgbClr val="000000"/>
                </a:solidFill>
                <a:latin typeface="Merriweather"/>
                <a:ea typeface="Merriweather"/>
                <a:cs typeface="Merriweather"/>
                <a:sym typeface="Merriweather"/>
              </a:rPr>
              <a:t>Measure serum CA125 in primary care in women with symptoms that suggest ovarian cancer</a:t>
            </a:r>
            <a:endParaRPr sz="2400" b="1">
              <a:solidFill>
                <a:srgbClr val="000000"/>
              </a:solidFill>
              <a:latin typeface="Merriweather"/>
              <a:ea typeface="Merriweather"/>
              <a:cs typeface="Merriweather"/>
              <a:sym typeface="Merriweather"/>
            </a:endParaRPr>
          </a:p>
          <a:p>
            <a:pPr marL="0" lvl="0" indent="0" algn="l" rtl="0">
              <a:spcBef>
                <a:spcPts val="1600"/>
              </a:spcBef>
              <a:spcAft>
                <a:spcPts val="160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1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p110"/>
          <p:cNvSpPr txBox="1">
            <a:spLocks noGrp="1"/>
          </p:cNvSpPr>
          <p:nvPr>
            <p:ph type="body" idx="1"/>
          </p:nvPr>
        </p:nvSpPr>
        <p:spPr>
          <a:xfrm>
            <a:off x="311700" y="369325"/>
            <a:ext cx="8520600" cy="33027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Nighttime </a:t>
            </a:r>
            <a:r>
              <a:rPr lang="en" sz="2400" b="1">
                <a:solidFill>
                  <a:srgbClr val="000000"/>
                </a:solidFill>
                <a:uFill>
                  <a:noFill/>
                </a:uFill>
                <a:latin typeface="Arial"/>
                <a:ea typeface="Arial"/>
                <a:cs typeface="Arial"/>
                <a:sym typeface="Arial"/>
                <a:hlinkClick r:id="rId3"/>
              </a:rPr>
              <a:t>Diarrhea</a:t>
            </a:r>
            <a:endParaRPr sz="2400" b="1">
              <a:solidFill>
                <a:srgbClr val="000000"/>
              </a:solidFill>
              <a:uFill>
                <a:noFill/>
              </a:uFill>
              <a:latin typeface="Arial"/>
              <a:ea typeface="Arial"/>
              <a:cs typeface="Arial"/>
              <a:sym typeface="Arial"/>
              <a:hlinkClick r:id="rId4"/>
            </a:endParaRPr>
          </a:p>
          <a:p>
            <a:pPr marL="457200" lvl="0" indent="-381000" algn="l" rtl="0">
              <a:lnSpc>
                <a:spcPct val="2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Nocturnal awakening due to abdominal discomfort</a:t>
            </a:r>
            <a:endParaRPr sz="2400" b="1">
              <a:solidFill>
                <a:srgbClr val="000000"/>
              </a:solidFill>
              <a:latin typeface="Arial"/>
              <a:ea typeface="Arial"/>
              <a:cs typeface="Arial"/>
              <a:sym typeface="Arial"/>
            </a:endParaRPr>
          </a:p>
          <a:p>
            <a:pPr marL="457200" lvl="0" indent="-381000" algn="l" rtl="0">
              <a:lnSpc>
                <a:spcPct val="2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Visible or occult blood in stool</a:t>
            </a:r>
            <a:endParaRPr sz="2400" b="1">
              <a:solidFill>
                <a:srgbClr val="000000"/>
              </a:solidFill>
              <a:latin typeface="Arial"/>
              <a:ea typeface="Arial"/>
              <a:cs typeface="Arial"/>
              <a:sym typeface="Arial"/>
            </a:endParaRPr>
          </a:p>
          <a:p>
            <a:pPr marL="457200" lvl="0" indent="-381000" algn="l" rtl="0">
              <a:lnSpc>
                <a:spcPct val="2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Weight loss</a:t>
            </a:r>
            <a:endParaRPr sz="2400" b="1">
              <a:solidFill>
                <a:srgbClr val="000000"/>
              </a:solidFill>
              <a:latin typeface="Arial"/>
              <a:ea typeface="Arial"/>
              <a:cs typeface="Arial"/>
              <a:sym typeface="Arial"/>
            </a:endParaRPr>
          </a:p>
          <a:p>
            <a:pPr marL="457200" lvl="0" indent="-381000" algn="l" rtl="0">
              <a:lnSpc>
                <a:spcPct val="200000"/>
              </a:lnSpc>
              <a:spcBef>
                <a:spcPts val="0"/>
              </a:spcBef>
              <a:spcAft>
                <a:spcPts val="0"/>
              </a:spcAft>
              <a:buClr>
                <a:srgbClr val="000000"/>
              </a:buClr>
              <a:buSzPts val="2400"/>
              <a:buFont typeface="Arial"/>
              <a:buChar char="●"/>
            </a:pPr>
            <a:r>
              <a:rPr lang="en" sz="2400" b="1">
                <a:solidFill>
                  <a:srgbClr val="000000"/>
                </a:solidFill>
                <a:uFill>
                  <a:noFill/>
                </a:uFill>
                <a:latin typeface="Arial"/>
                <a:ea typeface="Arial"/>
                <a:cs typeface="Arial"/>
                <a:sym typeface="Arial"/>
                <a:hlinkClick r:id="rId5"/>
              </a:rPr>
              <a:t>Recurrent Fever</a:t>
            </a:r>
            <a:endParaRPr/>
          </a:p>
          <a:p>
            <a:pPr marL="457200" lvl="0" indent="-381000" algn="l" rtl="0">
              <a:lnSpc>
                <a:spcPct val="200000"/>
              </a:lnSpc>
              <a:spcBef>
                <a:spcPts val="0"/>
              </a:spcBef>
              <a:spcAft>
                <a:spcPts val="0"/>
              </a:spcAft>
              <a:buClr>
                <a:srgbClr val="000000"/>
              </a:buClr>
              <a:buSzPts val="2400"/>
              <a:buFont typeface="Arial"/>
              <a:buChar char="●"/>
            </a:pPr>
            <a:r>
              <a:rPr lang="en" sz="2400" b="1">
                <a:solidFill>
                  <a:srgbClr val="000000"/>
                </a:solidFill>
                <a:uFill>
                  <a:noFill/>
                </a:uFill>
                <a:latin typeface="Arial"/>
                <a:ea typeface="Arial"/>
                <a:cs typeface="Arial"/>
                <a:sym typeface="Arial"/>
                <a:hlinkClick r:id="rId6"/>
              </a:rPr>
              <a:t>Family History</a:t>
            </a:r>
            <a:r>
              <a:rPr lang="en" sz="2400" b="1">
                <a:solidFill>
                  <a:srgbClr val="000000"/>
                </a:solidFill>
                <a:latin typeface="Arial"/>
                <a:ea typeface="Arial"/>
                <a:cs typeface="Arial"/>
                <a:sym typeface="Arial"/>
              </a:rPr>
              <a:t> of </a:t>
            </a:r>
            <a:r>
              <a:rPr lang="en" sz="2400" b="1">
                <a:solidFill>
                  <a:srgbClr val="000000"/>
                </a:solidFill>
                <a:uFill>
                  <a:noFill/>
                </a:uFill>
                <a:latin typeface="Arial"/>
                <a:ea typeface="Arial"/>
                <a:cs typeface="Arial"/>
                <a:sym typeface="Arial"/>
                <a:hlinkClick r:id="rId7"/>
              </a:rPr>
              <a:t>Colon Cancer</a:t>
            </a:r>
            <a:endParaRPr sz="2400" b="1">
              <a:solidFill>
                <a:srgbClr val="000000"/>
              </a:solidFill>
              <a:uFill>
                <a:noFill/>
              </a:uFill>
              <a:latin typeface="Arial"/>
              <a:ea typeface="Arial"/>
              <a:cs typeface="Arial"/>
              <a:sym typeface="Arial"/>
              <a:hlinkClick r:id="rId7"/>
            </a:endParaRPr>
          </a:p>
          <a:p>
            <a:pPr marL="457200" marR="0" lvl="0" indent="0" algn="l" rtl="0">
              <a:lnSpc>
                <a:spcPct val="200000"/>
              </a:lnSpc>
              <a:spcBef>
                <a:spcPts val="800"/>
              </a:spcBef>
              <a:spcAft>
                <a:spcPts val="0"/>
              </a:spcAft>
              <a:buNone/>
            </a:pPr>
            <a:endParaRPr sz="2400" b="1">
              <a:solidFill>
                <a:srgbClr val="000000"/>
              </a:solidFill>
              <a:latin typeface="Arial"/>
              <a:ea typeface="Arial"/>
              <a:cs typeface="Arial"/>
              <a:sym typeface="Arial"/>
            </a:endParaRPr>
          </a:p>
          <a:p>
            <a:pPr marL="0" lvl="0" indent="0" algn="l" rtl="0">
              <a:spcBef>
                <a:spcPts val="800"/>
              </a:spcBef>
              <a:spcAft>
                <a:spcPts val="0"/>
              </a:spcAft>
              <a:buClr>
                <a:srgbClr val="000000"/>
              </a:buClr>
              <a:buSzPts val="1100"/>
              <a:buFont typeface="Arial"/>
              <a:buNone/>
            </a:pPr>
            <a:endParaRPr sz="1400" b="1">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1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11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705" name="Google Shape;705;p111"/>
          <p:cNvSpPr txBox="1"/>
          <p:nvPr/>
        </p:nvSpPr>
        <p:spPr>
          <a:xfrm>
            <a:off x="54725" y="150475"/>
            <a:ext cx="9144000" cy="5143500"/>
          </a:xfrm>
          <a:prstGeom prst="rect">
            <a:avLst/>
          </a:prstGeom>
          <a:noFill/>
          <a:ln>
            <a:noFill/>
          </a:ln>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Char char="●"/>
            </a:pPr>
            <a:r>
              <a:rPr lang="en" sz="2400" b="1">
                <a:uFill>
                  <a:noFill/>
                </a:uFill>
                <a:hlinkClick r:id="rId3"/>
              </a:rPr>
              <a:t>Family History</a:t>
            </a:r>
            <a:r>
              <a:rPr lang="en" sz="2400" b="1"/>
              <a:t> of </a:t>
            </a:r>
            <a:r>
              <a:rPr lang="en" sz="2400" b="1">
                <a:uFill>
                  <a:noFill/>
                </a:uFill>
                <a:hlinkClick r:id="rId4"/>
              </a:rPr>
              <a:t>Inflammatory Bowel Disease</a:t>
            </a:r>
            <a:endParaRPr sz="2400" b="1">
              <a:uFill>
                <a:noFill/>
              </a:uFill>
              <a:hlinkClick r:id="rId4"/>
            </a:endParaRPr>
          </a:p>
          <a:p>
            <a:pPr marL="457200" lvl="0" indent="-381000" algn="l" rtl="0">
              <a:lnSpc>
                <a:spcPct val="200000"/>
              </a:lnSpc>
              <a:spcBef>
                <a:spcPts val="0"/>
              </a:spcBef>
              <a:spcAft>
                <a:spcPts val="0"/>
              </a:spcAft>
              <a:buSzPts val="2400"/>
              <a:buChar char="●"/>
            </a:pPr>
            <a:r>
              <a:rPr lang="en" sz="2400" b="1"/>
              <a:t>Elderly</a:t>
            </a:r>
            <a:endParaRPr sz="2400" b="1"/>
          </a:p>
          <a:p>
            <a:pPr marL="457200" lvl="0" indent="-381000" algn="l" rtl="0">
              <a:lnSpc>
                <a:spcPct val="200000"/>
              </a:lnSpc>
              <a:spcBef>
                <a:spcPts val="0"/>
              </a:spcBef>
              <a:spcAft>
                <a:spcPts val="0"/>
              </a:spcAft>
              <a:buSzPts val="2400"/>
              <a:buChar char="●"/>
            </a:pPr>
            <a:r>
              <a:rPr lang="en" sz="2400" b="1"/>
              <a:t>Laboratory abnormality:</a:t>
            </a:r>
            <a:endParaRPr sz="2400" b="1"/>
          </a:p>
          <a:p>
            <a:pPr marL="457200" lvl="0" indent="-381000" algn="l" rtl="0">
              <a:lnSpc>
                <a:spcPct val="200000"/>
              </a:lnSpc>
              <a:spcBef>
                <a:spcPts val="0"/>
              </a:spcBef>
              <a:spcAft>
                <a:spcPts val="0"/>
              </a:spcAft>
              <a:buSzPts val="2400"/>
              <a:buChar char="-"/>
            </a:pPr>
            <a:r>
              <a:rPr lang="en" sz="2400" b="1">
                <a:uFill>
                  <a:noFill/>
                </a:uFill>
                <a:hlinkClick r:id="rId5"/>
              </a:rPr>
              <a:t>Leukocytosis</a:t>
            </a:r>
            <a:endParaRPr sz="2400" b="1">
              <a:uFill>
                <a:noFill/>
              </a:uFill>
              <a:hlinkClick r:id="rId5"/>
            </a:endParaRPr>
          </a:p>
          <a:p>
            <a:pPr marL="457200" lvl="0" indent="-381000" algn="l" rtl="0">
              <a:lnSpc>
                <a:spcPct val="200000"/>
              </a:lnSpc>
              <a:spcBef>
                <a:spcPts val="0"/>
              </a:spcBef>
              <a:spcAft>
                <a:spcPts val="0"/>
              </a:spcAft>
              <a:buSzPts val="2400"/>
              <a:buChar char="-"/>
            </a:pPr>
            <a:r>
              <a:rPr lang="en" sz="2400" b="1">
                <a:uFill>
                  <a:noFill/>
                </a:uFill>
                <a:hlinkClick r:id="rId6"/>
              </a:rPr>
              <a:t>Anemia</a:t>
            </a:r>
            <a:endParaRPr sz="2400" b="1"/>
          </a:p>
          <a:p>
            <a:pPr marL="457200" lvl="0" indent="-381000" algn="l" rtl="0">
              <a:lnSpc>
                <a:spcPct val="200000"/>
              </a:lnSpc>
              <a:spcBef>
                <a:spcPts val="0"/>
              </a:spcBef>
              <a:spcAft>
                <a:spcPts val="0"/>
              </a:spcAft>
              <a:buSzPts val="2400"/>
              <a:buChar char="-"/>
            </a:pPr>
            <a:r>
              <a:rPr lang="en" sz="2400" b="1"/>
              <a:t>Increased </a:t>
            </a:r>
            <a:r>
              <a:rPr lang="en" sz="2400" b="1">
                <a:uFill>
                  <a:noFill/>
                </a:uFill>
                <a:hlinkClick r:id="rId7"/>
              </a:rPr>
              <a:t>Erythrocyte Sedimentation Rate</a:t>
            </a:r>
            <a:r>
              <a:rPr lang="en" sz="2400" b="1"/>
              <a:t> (ESR)</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3322</Words>
  <Application>Microsoft Macintosh PowerPoint</Application>
  <PresentationFormat>On-screen Show (16:9)</PresentationFormat>
  <Paragraphs>385</Paragraphs>
  <Slides>120</Slides>
  <Notes>120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120</vt:i4>
      </vt:variant>
    </vt:vector>
  </HeadingPairs>
  <TitlesOfParts>
    <vt:vector size="129" baseType="lpstr">
      <vt:lpstr>Roboto</vt:lpstr>
      <vt:lpstr>Merriweather</vt:lpstr>
      <vt:lpstr>Montserrat</vt:lpstr>
      <vt:lpstr>Arial</vt:lpstr>
      <vt:lpstr>Times New Roman</vt:lpstr>
      <vt:lpstr>Verdana</vt:lpstr>
      <vt:lpstr>Open Sans</vt:lpstr>
      <vt:lpstr>PT Sans Narrow</vt:lpstr>
      <vt:lpstr>Tropic</vt:lpstr>
      <vt:lpstr>Change in bowel habits</vt:lpstr>
      <vt:lpstr>Objectives </vt:lpstr>
      <vt:lpstr>Quiz:  1-What causes IBS?  1- stress and depression.   2- Bad diet.  3- it's not known.</vt:lpstr>
      <vt:lpstr>2. IBS is a diagnosis of exclusion:</vt:lpstr>
      <vt:lpstr>3- What is the best way of diagnosing IBS?</vt:lpstr>
      <vt:lpstr>4. Which of the following is not recognized as a symptom that supports the diagnosis of IBS according to the Rome criteria?</vt:lpstr>
      <vt:lpstr>5. Management of IBS includes:</vt:lpstr>
      <vt:lpstr>Chronic diarrhea </vt:lpstr>
      <vt:lpstr>PowerPoint Presentation</vt:lpstr>
      <vt:lpstr>PowerPoint Presentation</vt:lpstr>
      <vt:lpstr>Chronic constipation</vt:lpstr>
      <vt:lpstr>Differential diagnosis </vt:lpstr>
      <vt:lpstr>What is IBS? </vt:lpstr>
      <vt:lpstr>IBS</vt:lpstr>
      <vt:lpstr>PowerPoint Presentation</vt:lpstr>
      <vt:lpstr>IBS</vt:lpstr>
      <vt:lpstr>IBS</vt:lpstr>
      <vt:lpstr>IBS</vt:lpstr>
      <vt:lpstr>IBS Risk factors :</vt:lpstr>
      <vt:lpstr>Causes Of IBS</vt:lpstr>
      <vt:lpstr>Etiology of IBS</vt:lpstr>
      <vt:lpstr>Classification of IBS: </vt:lpstr>
      <vt:lpstr>1- IBS with constipation (IBS-C) :  hard or lumpy stools for ≥25% of bowel movements and loose (mushy) or watery stools for ≤25% of bowel movements.  </vt:lpstr>
      <vt:lpstr>2- IBS with diarrhoea (IBS-D):  loose (mushy) or watery stools for ≥25% of bowel movements and hard or lumpy stool for ≤25% of bowel movements.  </vt:lpstr>
      <vt:lpstr>3- Mixed IBS (IBS-M):  Both hard and soft stools more than 25% of the time.   </vt:lpstr>
      <vt:lpstr>4- Unspecified IBS:  insufficient abnormality of stool consistency to meet criteria for above subtypes. </vt:lpstr>
      <vt:lpstr>PowerPoint Presentation</vt:lpstr>
      <vt:lpstr>PowerPoint Presentation</vt:lpstr>
      <vt:lpstr>How to diagnose IBS? </vt:lpstr>
      <vt:lpstr>How to diagnose IBS? </vt:lpstr>
      <vt:lpstr>Rome IV criteria (2016)</vt:lpstr>
      <vt:lpstr>PowerPoint Presentation</vt:lpstr>
      <vt:lpstr>PowerPoint Presentation</vt:lpstr>
      <vt:lpstr>PowerPoint Presentation</vt:lpstr>
      <vt:lpstr>NICE Guideline (2017)</vt:lpstr>
      <vt:lpstr>PowerPoint Presentation</vt:lpstr>
      <vt:lpstr>PowerPoint Presentation</vt:lpstr>
      <vt:lpstr>PowerPoint Presentation</vt:lpstr>
      <vt:lpstr>PowerPoint Presentation</vt:lpstr>
      <vt:lpstr>PowerPoint Presentation</vt:lpstr>
      <vt:lpstr>Diagnostic tests: (Investigations)</vt:lpstr>
      <vt:lpstr>Diagnostic tests: (Investigations)</vt:lpstr>
      <vt:lpstr>Diagnostic tests: (Investigations)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 diagnosis. </vt:lpstr>
      <vt:lpstr>A case scenario:  You are in the primary care clinic, a patient walk in, complaining of abdominal pain/discomfort and/or bloating. </vt:lpstr>
      <vt:lpstr>PowerPoint Presentation</vt:lpstr>
      <vt:lpstr>PowerPoint Presentation</vt:lpstr>
      <vt:lpstr>What Are the Differences between Colon Cancer vs. IBS?</vt:lpstr>
      <vt:lpstr> </vt:lpstr>
      <vt:lpstr>PowerPoint Presentation</vt:lpstr>
      <vt:lpstr>PowerPoint Presentation</vt:lpstr>
      <vt:lpstr>Signs and symptoms that are NOT IBS, but should still be brought to the attention of a health-care professional since they may be signs and symptoms of other conditions include: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those that meet IBS diagnostic criteria the following tests to be undertaken to exclude other diagnosis:   </vt:lpstr>
      <vt:lpstr>PowerPoint Presentation</vt:lpstr>
      <vt:lpstr>Patients that may warrant referral for IBS:</vt:lpstr>
      <vt:lpstr>When to refer to a psychiatrist? </vt:lpstr>
      <vt:lpstr>PowerPoint Presentation</vt:lpstr>
      <vt:lpstr>PowerPoint Presentation</vt:lpstr>
      <vt:lpstr> Red Flags:</vt:lpstr>
      <vt:lpstr>Refer people with possible IBS symptoms to secondary care for further investigation if they have any of the following ‘red flag’ indicators:</vt:lpstr>
      <vt:lpstr>PowerPoint Presentation</vt:lpstr>
      <vt:lpstr>PowerPoint Presentation</vt:lpstr>
      <vt:lpstr>PowerPoint Presentation</vt:lpstr>
      <vt:lpstr>PowerPoint Presentation</vt:lpstr>
      <vt:lpstr>Management: </vt:lpstr>
      <vt:lpstr>Dietary and lifestyle advice</vt:lpstr>
      <vt:lpstr>Dietary and lifestyle advice</vt:lpstr>
      <vt:lpstr>Dietary and lifestyle advice</vt:lpstr>
      <vt:lpstr>PowerPoint Presentation</vt:lpstr>
      <vt:lpstr>Pharmacological therapy</vt:lpstr>
      <vt:lpstr>Pharmacological therapy</vt:lpstr>
      <vt:lpstr>Pharmacological therapy</vt:lpstr>
      <vt:lpstr>Pharmacological therapy</vt:lpstr>
      <vt:lpstr>Psychological interventions</vt:lpstr>
      <vt:lpstr>Follow up</vt:lpstr>
      <vt:lpstr>The Roleplay</vt:lpstr>
      <vt:lpstr>Quiz answers </vt:lpstr>
      <vt:lpstr>Quiz: What causes IBS?  1- stress and depression.   2- Bad diet.  3- it's not known.</vt:lpstr>
      <vt:lpstr>2. IBS is a diagnosis of exclusion:</vt:lpstr>
      <vt:lpstr>3- What is the best way of diagnosing IBS?</vt:lpstr>
      <vt:lpstr>4. Which of the following is not recognized as a symptom that supports the diagnosis of IBS according to the Rome criteria?</vt:lpstr>
      <vt:lpstr>5. Management of IBS includes:</vt:lpstr>
      <vt:lpstr>References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in bowel habits</dc:title>
  <cp:lastModifiedBy>ريانه</cp:lastModifiedBy>
  <cp:revision>1</cp:revision>
  <dcterms:modified xsi:type="dcterms:W3CDTF">2019-02-17T16:11:08Z</dcterms:modified>
</cp:coreProperties>
</file>