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9" r:id="rId4"/>
    <p:sldId id="264" r:id="rId5"/>
    <p:sldId id="270" r:id="rId6"/>
    <p:sldId id="276" r:id="rId7"/>
    <p:sldId id="333" r:id="rId8"/>
    <p:sldId id="334" r:id="rId9"/>
    <p:sldId id="335" r:id="rId10"/>
    <p:sldId id="336" r:id="rId11"/>
    <p:sldId id="338" r:id="rId12"/>
    <p:sldId id="339" r:id="rId13"/>
    <p:sldId id="337" r:id="rId14"/>
    <p:sldId id="349" r:id="rId15"/>
    <p:sldId id="351" r:id="rId16"/>
    <p:sldId id="350" r:id="rId17"/>
    <p:sldId id="340" r:id="rId18"/>
    <p:sldId id="266" r:id="rId19"/>
    <p:sldId id="342" r:id="rId20"/>
    <p:sldId id="343" r:id="rId21"/>
    <p:sldId id="344" r:id="rId22"/>
    <p:sldId id="323" r:id="rId23"/>
    <p:sldId id="292" r:id="rId24"/>
    <p:sldId id="294" r:id="rId25"/>
    <p:sldId id="295" r:id="rId26"/>
    <p:sldId id="298" r:id="rId27"/>
    <p:sldId id="299" r:id="rId28"/>
    <p:sldId id="301" r:id="rId29"/>
    <p:sldId id="302" r:id="rId30"/>
    <p:sldId id="303" r:id="rId31"/>
    <p:sldId id="304" r:id="rId32"/>
    <p:sldId id="306" r:id="rId33"/>
    <p:sldId id="307" r:id="rId34"/>
    <p:sldId id="308" r:id="rId35"/>
    <p:sldId id="309" r:id="rId36"/>
    <p:sldId id="341" r:id="rId37"/>
    <p:sldId id="311" r:id="rId38"/>
    <p:sldId id="310" r:id="rId39"/>
    <p:sldId id="331" r:id="rId40"/>
    <p:sldId id="329" r:id="rId41"/>
    <p:sldId id="330" r:id="rId42"/>
    <p:sldId id="267" r:id="rId43"/>
    <p:sldId id="265" r:id="rId44"/>
    <p:sldId id="269" r:id="rId45"/>
    <p:sldId id="314" r:id="rId46"/>
    <p:sldId id="317" r:id="rId47"/>
    <p:sldId id="319" r:id="rId48"/>
    <p:sldId id="320" r:id="rId49"/>
    <p:sldId id="345" r:id="rId50"/>
    <p:sldId id="346" r:id="rId51"/>
    <p:sldId id="347" r:id="rId52"/>
    <p:sldId id="348" r:id="rId53"/>
    <p:sldId id="352" r:id="rId54"/>
    <p:sldId id="33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4F81BD"/>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5246" autoAdjust="0"/>
  </p:normalViewPr>
  <p:slideViewPr>
    <p:cSldViewPr>
      <p:cViewPr>
        <p:scale>
          <a:sx n="95" d="100"/>
          <a:sy n="95" d="100"/>
        </p:scale>
        <p:origin x="1090"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20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AB96D-72C4-4DF2-A947-0D05FD5F1B04}" type="datetimeFigureOut">
              <a:rPr lang="en-CA" smtClean="0"/>
              <a:pPr/>
              <a:t>2019-02-18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52A5D-55E1-4FBE-A667-1C9CC299118F}" type="slidenum">
              <a:rPr lang="en-CA" smtClean="0"/>
              <a:pPr/>
              <a:t>‹#›</a:t>
            </a:fld>
            <a:endParaRPr lang="en-CA"/>
          </a:p>
        </p:txBody>
      </p:sp>
    </p:spTree>
    <p:extLst>
      <p:ext uri="{BB962C8B-B14F-4D97-AF65-F5344CB8AC3E}">
        <p14:creationId xmlns:p14="http://schemas.microsoft.com/office/powerpoint/2010/main" val="256501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A552A5D-55E1-4FBE-A667-1C9CC299118F}" type="slidenum">
              <a:rPr lang="en-CA" smtClean="0"/>
              <a:pPr/>
              <a:t>2</a:t>
            </a:fld>
            <a:endParaRPr lang="en-CA"/>
          </a:p>
        </p:txBody>
      </p:sp>
    </p:spTree>
    <p:extLst>
      <p:ext uri="{BB962C8B-B14F-4D97-AF65-F5344CB8AC3E}">
        <p14:creationId xmlns:p14="http://schemas.microsoft.com/office/powerpoint/2010/main" val="221934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ar-SA"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A3D3057-B288-40FA-B717-1304CD5584F1}" type="slidenum">
              <a:rPr lang="ar-SA" altLang="ar-SA">
                <a:latin typeface="Tahoma" pitchFamily="34" charset="0"/>
              </a:rPr>
              <a:pPr/>
              <a:t>52</a:t>
            </a:fld>
            <a:endParaRPr lang="ar-SA" altLang="ar-SA">
              <a:latin typeface="Tahoma" pitchFamily="34" charset="0"/>
            </a:endParaRPr>
          </a:p>
        </p:txBody>
      </p:sp>
    </p:spTree>
    <p:extLst>
      <p:ext uri="{BB962C8B-B14F-4D97-AF65-F5344CB8AC3E}">
        <p14:creationId xmlns:p14="http://schemas.microsoft.com/office/powerpoint/2010/main" val="307715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9ADAF89-CA12-449A-B536-8A753F2EAC2A}" type="slidenum">
              <a:rPr lang="ar-SA" altLang="ar-SA">
                <a:latin typeface="Tahoma" pitchFamily="34" charset="0"/>
              </a:rPr>
              <a:pPr/>
              <a:t>26</a:t>
            </a:fld>
            <a:endParaRPr lang="ar-SA" altLang="ar-SA">
              <a:latin typeface="Tahoma" pitchFamily="34" charset="0"/>
            </a:endParaRPr>
          </a:p>
        </p:txBody>
      </p:sp>
    </p:spTree>
    <p:extLst>
      <p:ext uri="{BB962C8B-B14F-4D97-AF65-F5344CB8AC3E}">
        <p14:creationId xmlns:p14="http://schemas.microsoft.com/office/powerpoint/2010/main" val="423316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The family of incretin-based therapies</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dirty="0" smtClean="0"/>
              <a:t>Incretin-based therapies can be broadly divided into:</a:t>
            </a:r>
          </a:p>
          <a:p>
            <a:pPr marL="220531" indent="-220531" eaLnBrk="1" fontAlgn="auto" hangingPunct="1">
              <a:spcBef>
                <a:spcPts val="0"/>
              </a:spcBef>
              <a:spcAft>
                <a:spcPts val="0"/>
              </a:spcAft>
              <a:buFontTx/>
              <a:buAutoNum type="arabicParenR"/>
              <a:defRPr/>
            </a:pPr>
            <a:r>
              <a:rPr lang="en-GB" dirty="0" smtClean="0"/>
              <a:t>DPP-4 inhibitors (i.e. sitagliptin, vildagliptin) </a:t>
            </a:r>
          </a:p>
          <a:p>
            <a:pPr marL="220531" indent="-220531" eaLnBrk="1" fontAlgn="auto" hangingPunct="1">
              <a:spcBef>
                <a:spcPts val="0"/>
              </a:spcBef>
              <a:spcAft>
                <a:spcPts val="0"/>
              </a:spcAft>
              <a:buFontTx/>
              <a:buAutoNum type="arabicParenR"/>
              <a:defRPr/>
            </a:pPr>
            <a:r>
              <a:rPr lang="en-GB" dirty="0" smtClean="0"/>
              <a:t>GLP-1 receptor agonists (Exenatide, </a:t>
            </a:r>
            <a:r>
              <a:rPr lang="en-GB" dirty="0" err="1" smtClean="0"/>
              <a:t>lirgalutide</a:t>
            </a:r>
            <a:r>
              <a:rPr lang="en-GB" dirty="0" smtClean="0"/>
              <a:t>)</a:t>
            </a:r>
          </a:p>
          <a:p>
            <a:pPr marL="220531" indent="-220531" eaLnBrk="1" fontAlgn="auto" hangingPunct="1">
              <a:spcBef>
                <a:spcPts val="0"/>
              </a:spcBef>
              <a:spcAft>
                <a:spcPts val="0"/>
              </a:spcAft>
              <a:defRPr/>
            </a:pPr>
            <a:endParaRPr lang="en-GB" dirty="0" smtClean="0"/>
          </a:p>
          <a:p>
            <a:pPr marL="220531" indent="-220531" eaLnBrk="1" fontAlgn="auto" hangingPunct="1">
              <a:spcBef>
                <a:spcPts val="0"/>
              </a:spcBef>
              <a:spcAft>
                <a:spcPts val="0"/>
              </a:spcAft>
              <a:defRPr/>
            </a:pPr>
            <a:r>
              <a:rPr lang="en-GB" dirty="0" smtClean="0"/>
              <a:t>Within this second category however, the GLP-1R agonists can be classed as either:</a:t>
            </a:r>
          </a:p>
          <a:p>
            <a:pPr marL="220531" indent="-220531" eaLnBrk="1" fontAlgn="auto" hangingPunct="1">
              <a:spcBef>
                <a:spcPts val="0"/>
              </a:spcBef>
              <a:spcAft>
                <a:spcPts val="0"/>
              </a:spcAft>
              <a:buFontTx/>
              <a:buAutoNum type="arabicParenR"/>
              <a:defRPr/>
            </a:pPr>
            <a:r>
              <a:rPr lang="en-GB" dirty="0" err="1" smtClean="0"/>
              <a:t>Exendin</a:t>
            </a:r>
            <a:r>
              <a:rPr lang="en-GB" dirty="0" smtClean="0"/>
              <a:t>-based therapies (exenatide, exenatide LAR) which have ~50% sequence identity to human GLP-1 </a:t>
            </a:r>
          </a:p>
          <a:p>
            <a:pPr marL="220531" indent="-220531" eaLnBrk="1" fontAlgn="auto" hangingPunct="1">
              <a:spcBef>
                <a:spcPts val="0"/>
              </a:spcBef>
              <a:spcAft>
                <a:spcPts val="0"/>
              </a:spcAft>
              <a:buFontTx/>
              <a:buAutoNum type="arabicParenR"/>
              <a:defRPr/>
            </a:pPr>
            <a:r>
              <a:rPr lang="en-GB" dirty="0" smtClean="0"/>
              <a:t>Human GLP-1 analogues (liraglutide) which have share a much higher percentage of amino acids with human GLP-1 (97%)</a:t>
            </a:r>
          </a:p>
          <a:p>
            <a:pPr eaLnBrk="1" fontAlgn="auto" hangingPunct="1">
              <a:spcBef>
                <a:spcPts val="0"/>
              </a:spcBef>
              <a:spcAft>
                <a:spcPts val="0"/>
              </a:spcAft>
              <a:defRPr/>
            </a:pPr>
            <a:endParaRPr 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D49979A-3EC5-492C-8893-12FE2AB3A6D1}" type="slidenum">
              <a:rPr lang="en-GB" smtClean="0">
                <a:solidFill>
                  <a:srgbClr val="000000"/>
                </a:solidFill>
                <a:latin typeface="Verdana" pitchFamily="34" charset="0"/>
              </a:rPr>
              <a:pPr eaLnBrk="1" fontAlgn="base" hangingPunct="1">
                <a:spcBef>
                  <a:spcPct val="0"/>
                </a:spcBef>
                <a:spcAft>
                  <a:spcPct val="0"/>
                </a:spcAft>
              </a:pPr>
              <a:t>31</a:t>
            </a:fld>
            <a:endParaRPr lang="en-GB" smtClean="0">
              <a:solidFill>
                <a:srgbClr val="000000"/>
              </a:solidFill>
              <a:latin typeface="Verdana" pitchFamily="34" charset="0"/>
            </a:endParaRPr>
          </a:p>
        </p:txBody>
      </p:sp>
    </p:spTree>
    <p:extLst>
      <p:ext uri="{BB962C8B-B14F-4D97-AF65-F5344CB8AC3E}">
        <p14:creationId xmlns:p14="http://schemas.microsoft.com/office/powerpoint/2010/main" val="184768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smtClean="0"/>
              <a:t>[</a:t>
            </a:r>
            <a:r>
              <a:rPr lang="en-US" b="1" dirty="0" smtClean="0"/>
              <a:t>note to speaker – use either this slide or the next slide depending on</a:t>
            </a:r>
            <a:r>
              <a:rPr lang="en-US" b="1" baseline="0" dirty="0" smtClean="0"/>
              <a:t> the audience and format of your talk]</a:t>
            </a:r>
          </a:p>
          <a:p>
            <a:r>
              <a:rPr lang="en-US" dirty="0" smtClean="0"/>
              <a:t>Here</a:t>
            </a:r>
            <a:r>
              <a:rPr lang="en-US" baseline="0" dirty="0" smtClean="0"/>
              <a:t> is an overview of the ADA’s treatment algorithm for type 2 diabetes, moving from monotherapy, to duel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smtClean="0"/>
          </a:p>
          <a:p>
            <a:r>
              <a:rPr lang="en-US" i="1" baseline="0" dirty="0" smtClean="0"/>
              <a:t>It is important to note that the ADA’s full Standards of Care provides tables on the properties of these agents, as well as the costs associated with them. Please visit professional-dot-diabetes-org-slash-S-O-C for more information. </a:t>
            </a:r>
          </a:p>
          <a:p>
            <a:endParaRPr lang="en-US" baseline="0" dirty="0" smtClean="0"/>
          </a:p>
          <a:p>
            <a:r>
              <a:rPr lang="en-US" sz="1200" b="0" i="0" u="none" strike="noStrike" kern="1200" baseline="0" dirty="0" smtClean="0">
                <a:solidFill>
                  <a:schemeClr val="tx1"/>
                </a:solidFill>
                <a:latin typeface="+mn-lt"/>
                <a:ea typeface="+mn-ea"/>
                <a:cs typeface="+mn-cs"/>
              </a:rPr>
              <a:t>The order in the chart was determined by historical availability and the route of administration, with </a:t>
            </a:r>
            <a:r>
              <a:rPr lang="en-US" sz="1200" b="0" i="0" u="none" strike="noStrike" kern="1200" baseline="0" dirty="0" err="1" smtClean="0">
                <a:solidFill>
                  <a:schemeClr val="tx1"/>
                </a:solidFill>
                <a:latin typeface="+mn-lt"/>
                <a:ea typeface="+mn-ea"/>
                <a:cs typeface="+mn-cs"/>
              </a:rPr>
              <a:t>injectables</a:t>
            </a:r>
            <a:r>
              <a:rPr lang="en-US" sz="1200" b="0" i="0" u="none" strike="noStrike" kern="1200" baseline="0" dirty="0" smtClean="0">
                <a:solidFill>
                  <a:schemeClr val="tx1"/>
                </a:solidFill>
                <a:latin typeface="+mn-lt"/>
                <a:ea typeface="+mn-ea"/>
                <a:cs typeface="+mn-cs"/>
              </a:rPr>
              <a:t> to the right; it is not meant to denote any specific preference. 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with the usual transition moving vertically from top to bottom (although horizontal movement within therapy stages is also possible, depending on the circumstances). DPP-4-i, DPP-4 inhibitor; </a:t>
            </a:r>
            <a:r>
              <a:rPr lang="en-US" sz="1200" b="0" i="0" u="none" strike="noStrike" kern="1200" baseline="0" dirty="0" err="1" smtClean="0">
                <a:solidFill>
                  <a:schemeClr val="tx1"/>
                </a:solidFill>
                <a:latin typeface="+mn-lt"/>
                <a:ea typeface="+mn-ea"/>
                <a:cs typeface="+mn-cs"/>
              </a:rPr>
              <a:t>fxs</a:t>
            </a:r>
            <a:r>
              <a:rPr lang="en-US" sz="1200" b="0" i="0" u="none" strike="noStrike" kern="1200" baseline="0" dirty="0" smtClean="0">
                <a:solidFill>
                  <a:schemeClr val="tx1"/>
                </a:solidFill>
                <a:latin typeface="+mn-lt"/>
                <a:ea typeface="+mn-ea"/>
                <a:cs typeface="+mn-cs"/>
              </a:rPr>
              <a:t>, fractures; GI, gastrointestinal; GLP-1 RA, GLP-1 receptor agonist; GU, genitourinary; HF, heart failure; Hypo, hypoglycemia; SGLT2-i, SGLT2 inhibitor; SU, sulfonylurea; TZD, thiazolidinedione.</a:t>
            </a:r>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40</a:t>
            </a:fld>
            <a:endParaRPr lang="en-US" sz="900">
              <a:latin typeface="Calibri" pitchFamily="34" charset="0"/>
            </a:endParaRPr>
          </a:p>
        </p:txBody>
      </p:sp>
    </p:spTree>
    <p:extLst>
      <p:ext uri="{BB962C8B-B14F-4D97-AF65-F5344CB8AC3E}">
        <p14:creationId xmlns:p14="http://schemas.microsoft.com/office/powerpoint/2010/main" val="274273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note to speaker – use either this slide or the previous slide depending on</a:t>
            </a:r>
            <a:r>
              <a:rPr lang="en-US" b="1" baseline="0" dirty="0" smtClean="0"/>
              <a:t> the audience and format of your talk]</a:t>
            </a:r>
          </a:p>
          <a:p>
            <a:r>
              <a:rPr lang="en-US" dirty="0" smtClean="0"/>
              <a:t>Here</a:t>
            </a:r>
            <a:r>
              <a:rPr lang="en-US" baseline="0" dirty="0" smtClean="0"/>
              <a:t> is an overview of the ADA’s treatment algorithm for type 2 diabetes, moving from monotherapy, to duel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It is important to note that the ADA’s full Standards of Care provides tables on the properties of these agents, as well as the costs associated with them. Please visit professional-dot-diabetes-org-slash-S-O-C for more information. </a:t>
            </a:r>
          </a:p>
          <a:p>
            <a:endParaRPr lang="en-US" baseline="0" dirty="0" smtClean="0"/>
          </a:p>
          <a:p>
            <a:r>
              <a:rPr lang="en-US" sz="1200" b="0" i="0" u="none" strike="noStrike" kern="1200" baseline="0" dirty="0" smtClean="0">
                <a:solidFill>
                  <a:schemeClr val="tx1"/>
                </a:solidFill>
                <a:latin typeface="+mn-lt"/>
                <a:ea typeface="+mn-ea"/>
                <a:cs typeface="+mn-cs"/>
              </a:rPr>
              <a:t>The order in the chart was determined by historical availability and the route of administration, with </a:t>
            </a:r>
            <a:r>
              <a:rPr lang="en-US" sz="1200" b="0" i="0" u="none" strike="noStrike" kern="1200" baseline="0" dirty="0" err="1" smtClean="0">
                <a:solidFill>
                  <a:schemeClr val="tx1"/>
                </a:solidFill>
                <a:latin typeface="+mn-lt"/>
                <a:ea typeface="+mn-ea"/>
                <a:cs typeface="+mn-cs"/>
              </a:rPr>
              <a:t>injectables</a:t>
            </a:r>
            <a:r>
              <a:rPr lang="en-US" sz="1200" b="0" i="0" u="none" strike="noStrike" kern="1200" baseline="0" dirty="0" smtClean="0">
                <a:solidFill>
                  <a:schemeClr val="tx1"/>
                </a:solidFill>
                <a:latin typeface="+mn-lt"/>
                <a:ea typeface="+mn-ea"/>
                <a:cs typeface="+mn-cs"/>
              </a:rPr>
              <a:t> to the right; it is not meant to denote any specific preference. 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with the usual transition moving vertically from top to bottom (although horizontal movement within therapy stages is also possible, depending on the circumstances). DPP-4-i, DPP-4 inhibitor; </a:t>
            </a:r>
            <a:r>
              <a:rPr lang="en-US" sz="1200" b="0" i="0" u="none" strike="noStrike" kern="1200" baseline="0" dirty="0" err="1" smtClean="0">
                <a:solidFill>
                  <a:schemeClr val="tx1"/>
                </a:solidFill>
                <a:latin typeface="+mn-lt"/>
                <a:ea typeface="+mn-ea"/>
                <a:cs typeface="+mn-cs"/>
              </a:rPr>
              <a:t>fxs</a:t>
            </a:r>
            <a:r>
              <a:rPr lang="en-US" sz="1200" b="0" i="0" u="none" strike="noStrike" kern="1200" baseline="0" dirty="0" smtClean="0">
                <a:solidFill>
                  <a:schemeClr val="tx1"/>
                </a:solidFill>
                <a:latin typeface="+mn-lt"/>
                <a:ea typeface="+mn-ea"/>
                <a:cs typeface="+mn-cs"/>
              </a:rPr>
              <a:t>, fractures; GI, gastrointestinal; GLP-1 RA, GLP-1 receptor agonist; GU, genitourinary; HF, heart failure; Hypo, hypoglycemia; SGLT2-i, SGLT2 inhibitor; SU, sulfonylurea; TZD, thiazolidinedione.</a:t>
            </a:r>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41</a:t>
            </a:fld>
            <a:endParaRPr lang="en-US" sz="900">
              <a:latin typeface="Calibri" pitchFamily="34" charset="0"/>
            </a:endParaRPr>
          </a:p>
        </p:txBody>
      </p:sp>
    </p:spTree>
    <p:extLst>
      <p:ext uri="{BB962C8B-B14F-4D97-AF65-F5344CB8AC3E}">
        <p14:creationId xmlns:p14="http://schemas.microsoft.com/office/powerpoint/2010/main" val="937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A8F3AFA9-6321-4078-B151-6CC9531E0731}" type="slidenum">
              <a:rPr lang="ar-SA" altLang="ar-SA">
                <a:latin typeface="Tahoma" pitchFamily="34" charset="0"/>
              </a:rPr>
              <a:pPr/>
              <a:t>46</a:t>
            </a:fld>
            <a:endParaRPr lang="ar-SA" altLang="ar-SA">
              <a:latin typeface="Tahoma" pitchFamily="34" charset="0"/>
            </a:endParaRPr>
          </a:p>
        </p:txBody>
      </p:sp>
    </p:spTree>
    <p:extLst>
      <p:ext uri="{BB962C8B-B14F-4D97-AF65-F5344CB8AC3E}">
        <p14:creationId xmlns:p14="http://schemas.microsoft.com/office/powerpoint/2010/main" val="101982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S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E73A8CD4-FB1D-4A05-9D7E-D35E7B317774}" type="slidenum">
              <a:rPr lang="ar-SA" altLang="ar-SA">
                <a:latin typeface="Tahoma" pitchFamily="34" charset="0"/>
              </a:rPr>
              <a:pPr/>
              <a:t>48</a:t>
            </a:fld>
            <a:endParaRPr lang="ar-SA" altLang="ar-SA">
              <a:latin typeface="Tahoma" pitchFamily="34" charset="0"/>
            </a:endParaRPr>
          </a:p>
        </p:txBody>
      </p:sp>
    </p:spTree>
    <p:extLst>
      <p:ext uri="{BB962C8B-B14F-4D97-AF65-F5344CB8AC3E}">
        <p14:creationId xmlns:p14="http://schemas.microsoft.com/office/powerpoint/2010/main" val="287284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FD4DB324-5EFB-49DC-B7FA-213FE7B76BD8}" type="slidenum">
              <a:rPr lang="ar-SA" altLang="ar-SA">
                <a:latin typeface="Tahoma" pitchFamily="34" charset="0"/>
              </a:rPr>
              <a:pPr/>
              <a:t>50</a:t>
            </a:fld>
            <a:endParaRPr lang="ar-SA" altLang="ar-SA">
              <a:latin typeface="Tahoma" pitchFamily="34" charset="0"/>
            </a:endParaRPr>
          </a:p>
        </p:txBody>
      </p:sp>
    </p:spTree>
    <p:extLst>
      <p:ext uri="{BB962C8B-B14F-4D97-AF65-F5344CB8AC3E}">
        <p14:creationId xmlns:p14="http://schemas.microsoft.com/office/powerpoint/2010/main" val="138108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59300BD5-7B09-46E0-AF86-3AE3DDAE6BDE}" type="slidenum">
              <a:rPr lang="ar-SA" altLang="ar-SA">
                <a:latin typeface="Tahoma" pitchFamily="34" charset="0"/>
              </a:rPr>
              <a:pPr/>
              <a:t>51</a:t>
            </a:fld>
            <a:endParaRPr lang="ar-SA" altLang="ar-SA">
              <a:latin typeface="Tahoma" pitchFamily="34" charset="0"/>
            </a:endParaRPr>
          </a:p>
        </p:txBody>
      </p:sp>
    </p:spTree>
    <p:extLst>
      <p:ext uri="{BB962C8B-B14F-4D97-AF65-F5344CB8AC3E}">
        <p14:creationId xmlns:p14="http://schemas.microsoft.com/office/powerpoint/2010/main" val="130012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292EF-DEED-4F9F-870A-681167527B1C}" type="datetimeFigureOut">
              <a:rPr lang="en-CA" smtClean="0"/>
              <a:pPr/>
              <a:t>2019-02-18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2EF-DEED-4F9F-870A-681167527B1C}" type="datetimeFigureOut">
              <a:rPr lang="en-CA" smtClean="0"/>
              <a:pPr/>
              <a:t>2019-02-18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A6260-096D-4672-A388-94211ED7706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url=https://freedomonline.com.ng/diabetes-expert-advises-nigerians-to-embrace-regular-health-checks/&amp;rct=j&amp;frm=1&amp;q=&amp;esrc=s&amp;sa=U&amp;ved=0ahUKEwi50aSGjPXSAhXB6xoKHRLAAowQwW4IFzAB&amp;usg=AFQjCNFqUWxs9vLOQX8eDt3dvGSmHf-A1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www.google.com/url?url=http://bigthink.com/the-crowdsourceress/what-good-idea-is-good-enough-3&amp;rct=j&amp;frm=1&amp;q=&amp;esrc=s&amp;sa=U&amp;ved=0ahUKEwiivsq0lrjQAhVDkSwKHcFdB5AQwW4IKzAL&amp;usg=AFQjCNGVjza7mcbePmlVWPt-b8os14Evw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url=http://www.kaisergornick.com/news/news-blog/2013/january/experts-weigh-the-risks-side-effects-of-oral-bir/&amp;rct=j&amp;frm=1&amp;q=&amp;esrc=s&amp;sa=U&amp;ved=0ahUKEwia0ZnshvXSAhWFWRQKHZjXBgMQwW4IGzAD&amp;usg=AFQjCNGHL0p5GfkXSmZdhhKbQJFG6DJiw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url=http://www.gutmicrobiotaforhealth.com/en/about-gut-microbiota-info/&amp;rct=j&amp;frm=1&amp;q=&amp;esrc=s&amp;sa=U&amp;ved=0ahUKEwiH95OVh_XSAhUGchQKHRFEDoIQwW4IFTAA&amp;usg=AFQjCNHahi9qXyqYqjVsogzzhydtY_IZ4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url=https://www.iconfinder.com/icons/306033/attention_brake_caution_check_brake_sign_slowdown_stop_icon&amp;rct=j&amp;frm=1&amp;q=&amp;esrc=s&amp;sa=U&amp;ved=0ahUKEwjz3I-ji_XSAhWDMBoKHaxOBJ44FBDBbggvMAw&amp;usg=AFQjCNHVxP3cTqhd5cKpECsartHutv0S0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m/url?url=https://www.turbosquid.com/3d-models/medicine-pills-3d-3ds/928785&amp;rct=j&amp;frm=1&amp;q=&amp;esrc=s&amp;sa=U&amp;ved=0ahUKEwjz_dPziPXSAhWNSxoKHZfFCtcQwW4ILTAM&amp;usg=AFQjCNGXiVkgkNB-UsfZB2a2M4P-cAvuaw" TargetMode="Externa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hyperlink" Target="http://www.google.com/url?url=http://www.healthyplace.com/blogs/copingwithdepression/2012/02/new-meds-can-make-depression-worse-before-it-gets-better/pills-2/&amp;rct=j&amp;frm=1&amp;q=&amp;esrc=s&amp;sa=U&amp;ved=0ahUKEwjz_dPziPXSAhWNSxoKHZfFCtcQwW4IJTAI&amp;usg=AFQjCNENR3GLCpB2gMLqBYGcKCB4wepmJ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url=http://www.medicalnewstoday.com/articles/310780.php&amp;rct=j&amp;frm=1&amp;q=&amp;esrc=s&amp;sa=U&amp;ved=0ahUKEwjyl-H9ivXSAhUBWxoKHd77Daw4FBDBbggfMAQ&amp;usg=AFQjCNGcQ_IVW8aCw_GxlLTFYUR1EEL6X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ogle.com/url?url=https://appadvice.com/app/ippa-history-physical-exam/1159183165&amp;rct=j&amp;frm=1&amp;q=&amp;esrc=s&amp;sa=U&amp;ved=0ahUKEwiKsMzDivXSAhWG7hoKHevVD94QwW4IGTAB&amp;usg=AFQjCNGt9MS5MuX1JcO_1HOMFmTWqrgcT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hyperlink" Target="https://www.google.com/url?url=https://www.iconfinder.com/search/?q%3Dblood%20test&amp;rct=j&amp;frm=1&amp;q=&amp;esrc=s&amp;sa=U&amp;ved=0ahUKEwiI-ITWifXSAhWEcBoKHW15BsAQwW4INzAQ&amp;usg=AFQjCNHtJ3FzQve_CmRYhICyHzbnIL399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google.com/url?url=http://www.flaticon.com/free-icons/x-ray_120877&amp;rct=j&amp;frm=1&amp;q=&amp;esrc=s&amp;sa=U&amp;ved=0ahUKEwiozvmmivXSAhXEWhoKHbQsCdg4KBDBbggjMAY&amp;usg=AFQjCNGQODzemfG-fJui81mZfX0wJPc5zg" TargetMode="Externa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url=http://spinerf.org/diagnosis/&amp;rct=j&amp;frm=1&amp;q=&amp;esrc=s&amp;sa=U&amp;ved=0ahUKEwil1Yq6ifXSAhXDzRoKHTmEAdgQwW4IGzAD&amp;usg=AFQjCNG-MUK1MkKj2_2XkTJhWGhSIWV29Q"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DM TBL </a:t>
            </a:r>
            <a:endParaRPr lang="en-CA" b="1" dirty="0"/>
          </a:p>
        </p:txBody>
      </p:sp>
      <p:sp>
        <p:nvSpPr>
          <p:cNvPr id="3" name="Subtitle 2"/>
          <p:cNvSpPr>
            <a:spLocks noGrp="1"/>
          </p:cNvSpPr>
          <p:nvPr>
            <p:ph type="subTitle" idx="1"/>
          </p:nvPr>
        </p:nvSpPr>
        <p:spPr/>
        <p:txBody>
          <a:bodyPr>
            <a:normAutofit/>
          </a:bodyPr>
          <a:lstStyle/>
          <a:p>
            <a:r>
              <a:rPr lang="en-CA" sz="2000" dirty="0" err="1" smtClean="0">
                <a:solidFill>
                  <a:schemeClr val="tx1"/>
                </a:solidFill>
              </a:rPr>
              <a:t>Lemmese</a:t>
            </a:r>
            <a:r>
              <a:rPr lang="en-CA" sz="2000" dirty="0" smtClean="0">
                <a:solidFill>
                  <a:schemeClr val="tx1"/>
                </a:solidFill>
              </a:rPr>
              <a:t> </a:t>
            </a:r>
            <a:r>
              <a:rPr lang="en-CA" sz="2000" dirty="0" err="1" smtClean="0">
                <a:solidFill>
                  <a:schemeClr val="tx1"/>
                </a:solidFill>
              </a:rPr>
              <a:t>AlWatban</a:t>
            </a:r>
            <a:r>
              <a:rPr lang="en-CA" sz="2000" dirty="0" smtClean="0">
                <a:solidFill>
                  <a:schemeClr val="tx1"/>
                </a:solidFill>
              </a:rPr>
              <a:t> </a:t>
            </a:r>
          </a:p>
          <a:p>
            <a:r>
              <a:rPr lang="en-CA" sz="1800" dirty="0" smtClean="0">
                <a:solidFill>
                  <a:schemeClr val="tx1"/>
                </a:solidFill>
              </a:rPr>
              <a:t>MBBS, CCFP</a:t>
            </a:r>
            <a:r>
              <a:rPr lang="en-CA" sz="1800" dirty="0" smtClean="0">
                <a:solidFill>
                  <a:schemeClr val="tx1"/>
                </a:solidFill>
              </a:rPr>
              <a:t>, </a:t>
            </a:r>
            <a:r>
              <a:rPr lang="en-CA" sz="1800" dirty="0" err="1" smtClean="0">
                <a:solidFill>
                  <a:schemeClr val="tx1"/>
                </a:solidFill>
              </a:rPr>
              <a:t>MCISc</a:t>
            </a:r>
            <a:r>
              <a:rPr lang="en-CA" sz="1800" dirty="0" smtClean="0">
                <a:solidFill>
                  <a:schemeClr val="tx1"/>
                </a:solidFill>
              </a:rPr>
              <a:t> </a:t>
            </a:r>
            <a:endParaRPr lang="en-CA" sz="1800" dirty="0" smtClean="0">
              <a:solidFill>
                <a:schemeClr val="tx1"/>
              </a:solidFill>
            </a:endParaRPr>
          </a:p>
          <a:p>
            <a:r>
              <a:rPr lang="en-CA" sz="1800" dirty="0" smtClean="0">
                <a:solidFill>
                  <a:schemeClr val="tx1"/>
                </a:solidFill>
              </a:rPr>
              <a:t>Consultant </a:t>
            </a:r>
            <a:r>
              <a:rPr lang="en-CA" sz="1800" dirty="0" smtClean="0">
                <a:solidFill>
                  <a:schemeClr val="tx1"/>
                </a:solidFill>
              </a:rPr>
              <a:t> </a:t>
            </a:r>
            <a:r>
              <a:rPr lang="en-CA" sz="1800" dirty="0" smtClean="0">
                <a:solidFill>
                  <a:schemeClr val="tx1"/>
                </a:solidFill>
              </a:rPr>
              <a:t>Women’s Health, </a:t>
            </a:r>
            <a:r>
              <a:rPr lang="en-CA" sz="1800" dirty="0" smtClean="0">
                <a:solidFill>
                  <a:schemeClr val="tx1"/>
                </a:solidFill>
              </a:rPr>
              <a:t>and sexual Health </a:t>
            </a:r>
            <a:endParaRPr lang="en-CA" sz="1800" dirty="0" smtClean="0">
              <a:solidFill>
                <a:schemeClr val="tx1"/>
              </a:solidFill>
            </a:endParaRPr>
          </a:p>
          <a:p>
            <a:endParaRPr lang="en-CA" dirty="0"/>
          </a:p>
        </p:txBody>
      </p:sp>
      <p:pic>
        <p:nvPicPr>
          <p:cNvPr id="78850" name="Picture 2" descr="Image result for diabetes">
            <a:hlinkClick r:id="rId2"/>
          </p:cNvPr>
          <p:cNvPicPr>
            <a:picLocks noChangeAspect="1" noChangeArrowheads="1"/>
          </p:cNvPicPr>
          <p:nvPr/>
        </p:nvPicPr>
        <p:blipFill>
          <a:blip r:embed="rId3" cstate="print"/>
          <a:srcRect/>
          <a:stretch>
            <a:fillRect/>
          </a:stretch>
        </p:blipFill>
        <p:spPr bwMode="auto">
          <a:xfrm>
            <a:off x="1187624" y="548680"/>
            <a:ext cx="6912768" cy="187220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0"/>
            <a:ext cx="6347713" cy="1320800"/>
          </a:xfrm>
        </p:spPr>
        <p:txBody>
          <a:bodyPr/>
          <a:lstStyle/>
          <a:p>
            <a:r>
              <a:rPr lang="en-US" sz="4400" dirty="0" smtClean="0">
                <a:cs typeface="Times New Roman" panose="02020603050405020304" pitchFamily="18" charset="0"/>
              </a:rPr>
              <a:t>Diabetes</a:t>
            </a:r>
            <a:endParaRPr lang="en-US" dirty="0">
              <a:cs typeface="Times New Roman" panose="02020603050405020304"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87624" y="1189439"/>
            <a:ext cx="684076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5753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88640"/>
            <a:ext cx="6347713" cy="1320800"/>
          </a:xfrm>
        </p:spPr>
        <p:txBody>
          <a:bodyPr>
            <a:normAutofit/>
          </a:bodyPr>
          <a:lstStyle/>
          <a:p>
            <a:r>
              <a:rPr lang="en-US" sz="4400" dirty="0" err="1" smtClean="0">
                <a:cs typeface="Times New Roman" panose="02020603050405020304" pitchFamily="18" charset="0"/>
              </a:rPr>
              <a:t>Prediabetes</a:t>
            </a:r>
            <a:r>
              <a:rPr lang="en-US" sz="4400" b="1" dirty="0" smtClean="0">
                <a:solidFill>
                  <a:schemeClr val="accent2"/>
                </a:solidFill>
                <a:latin typeface="Times New Roman" panose="02020603050405020304" pitchFamily="18" charset="0"/>
                <a:cs typeface="Times New Roman" panose="02020603050405020304" pitchFamily="18" charset="0"/>
              </a:rPr>
              <a:t> </a:t>
            </a:r>
            <a:endParaRPr lang="en-US" sz="4400" b="1" dirty="0">
              <a:solidFill>
                <a:schemeClr val="accent2"/>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1916832"/>
            <a:ext cx="8684096" cy="26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5445224"/>
            <a:ext cx="8763000"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 test for prediabetes, all these tests are equally appropriate. </a:t>
            </a:r>
          </a:p>
          <a:p>
            <a:endParaRPr lang="en-US" dirty="0"/>
          </a:p>
        </p:txBody>
      </p:sp>
    </p:spTree>
    <p:extLst>
      <p:ext uri="{BB962C8B-B14F-4D97-AF65-F5344CB8AC3E}">
        <p14:creationId xmlns:p14="http://schemas.microsoft.com/office/powerpoint/2010/main" val="28341320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74638"/>
            <a:ext cx="8305800" cy="792162"/>
          </a:xfrm>
        </p:spPr>
        <p:txBody>
          <a:bodyPr>
            <a:normAutofit fontScale="90000"/>
          </a:bodyPr>
          <a:lstStyle/>
          <a:p>
            <a:pPr rtl="0"/>
            <a:r>
              <a:rPr lang="en-US" altLang="ar-SA" sz="4800" dirty="0" err="1" smtClean="0">
                <a:cs typeface="Times New Roman" panose="02020603050405020304" pitchFamily="18" charset="0"/>
              </a:rPr>
              <a:t>Prediabetes</a:t>
            </a:r>
            <a:endParaRPr lang="en-US" altLang="ar-SA" sz="4800" dirty="0" smtClean="0">
              <a:cs typeface="Times New Roman" panose="02020603050405020304" pitchFamily="18" charset="0"/>
            </a:endParaRPr>
          </a:p>
        </p:txBody>
      </p:sp>
      <p:sp>
        <p:nvSpPr>
          <p:cNvPr id="3" name="Content Placeholder 2"/>
          <p:cNvSpPr>
            <a:spLocks noGrp="1"/>
          </p:cNvSpPr>
          <p:nvPr>
            <p:ph idx="1"/>
          </p:nvPr>
        </p:nvSpPr>
        <p:spPr>
          <a:xfrm>
            <a:off x="301625" y="1219200"/>
            <a:ext cx="8504238" cy="4879975"/>
          </a:xfrm>
        </p:spPr>
        <p:txBody>
          <a:bodyPr>
            <a:noAutofit/>
          </a:bodyPr>
          <a:lstStyle/>
          <a:p>
            <a:r>
              <a:rPr lang="en-US" altLang="ar-SA" sz="2800" dirty="0" smtClean="0">
                <a:cs typeface="Times New Roman" panose="02020603050405020304" pitchFamily="18" charset="0"/>
              </a:rPr>
              <a:t>Should be counseled on lifestyle changes. </a:t>
            </a:r>
          </a:p>
          <a:p>
            <a:r>
              <a:rPr lang="en-US" altLang="ar-SA" sz="2800" dirty="0" smtClean="0">
                <a:cs typeface="Times New Roman" panose="02020603050405020304" pitchFamily="18" charset="0"/>
              </a:rPr>
              <a:t>Three large studies of lifestyle intervention has shown sustained reduction in the rate of conversion to type 2 diabetes,</a:t>
            </a:r>
          </a:p>
          <a:p>
            <a:pPr lvl="1"/>
            <a:r>
              <a:rPr lang="en-US" altLang="ar-SA" sz="2400" dirty="0" smtClean="0">
                <a:cs typeface="Times New Roman" panose="02020603050405020304" pitchFamily="18" charset="0"/>
              </a:rPr>
              <a:t>43% reduction at 20 years in the Da Qing study. </a:t>
            </a:r>
          </a:p>
          <a:p>
            <a:pPr lvl="1"/>
            <a:r>
              <a:rPr lang="en-US" altLang="ar-SA" sz="2400" dirty="0" smtClean="0">
                <a:cs typeface="Times New Roman" panose="02020603050405020304" pitchFamily="18" charset="0"/>
              </a:rPr>
              <a:t>43% reduction at 7 years in the Finnish Diabetes Prevention Study (FDPS). </a:t>
            </a:r>
          </a:p>
          <a:p>
            <a:pPr lvl="1"/>
            <a:r>
              <a:rPr lang="en-US" altLang="ar-SA" sz="2400" dirty="0" smtClean="0">
                <a:cs typeface="Times New Roman" panose="02020603050405020304" pitchFamily="18" charset="0"/>
              </a:rPr>
              <a:t>34% reduction at 10 years in the U.S. Diabetes Prevention Program Study (DPPS) </a:t>
            </a:r>
          </a:p>
        </p:txBody>
      </p:sp>
    </p:spTree>
    <p:extLst>
      <p:ext uri="{BB962C8B-B14F-4D97-AF65-F5344CB8AC3E}">
        <p14:creationId xmlns:p14="http://schemas.microsoft.com/office/powerpoint/2010/main" val="20874589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286062"/>
          </a:xfrm>
          <a:prstGeom prst="rect">
            <a:avLst/>
          </a:prstGeom>
          <a:noFill/>
        </p:spPr>
        <p:txBody>
          <a:bodyPr wrap="square" rtlCol="0">
            <a:spAutoFit/>
          </a:bodyPr>
          <a:lstStyle/>
          <a:p>
            <a:endParaRPr lang="en-US" sz="1350" dirty="0"/>
          </a:p>
          <a:p>
            <a:endParaRPr lang="en-US" b="1" dirty="0"/>
          </a:p>
          <a:p>
            <a:endParaRPr lang="en-US" b="1" dirty="0"/>
          </a:p>
          <a:p>
            <a:pPr algn="ctr"/>
            <a:r>
              <a:rPr lang="en-US" sz="3600" b="1" dirty="0">
                <a:latin typeface="+mj-lt"/>
                <a:cs typeface="Times New Roman" panose="02020603050405020304" pitchFamily="18" charset="0"/>
              </a:rPr>
              <a:t>HbA1C values are influenced by red cell </a:t>
            </a:r>
            <a:r>
              <a:rPr lang="en-US" sz="3600" b="1" dirty="0" smtClean="0">
                <a:latin typeface="+mj-lt"/>
                <a:cs typeface="Times New Roman" panose="02020603050405020304" pitchFamily="18" charset="0"/>
              </a:rPr>
              <a:t>survival</a:t>
            </a:r>
            <a:endParaRPr lang="en-US" sz="3600" b="1" dirty="0">
              <a:latin typeface="+mj-lt"/>
              <a:cs typeface="Times New Roman" panose="02020603050405020304" pitchFamily="18" charset="0"/>
            </a:endParaRPr>
          </a:p>
          <a:p>
            <a:endParaRPr lang="en-US" sz="2400" b="1" dirty="0" smtClean="0">
              <a:cs typeface="Times New Roman" panose="02020603050405020304" pitchFamily="18" charset="0"/>
            </a:endParaRPr>
          </a:p>
          <a:p>
            <a:endParaRPr lang="en-US" sz="2400" b="1" dirty="0" smtClean="0">
              <a:cs typeface="Times New Roman" panose="02020603050405020304" pitchFamily="18" charset="0"/>
            </a:endParaRPr>
          </a:p>
          <a:p>
            <a:endParaRPr lang="en-US" sz="2400" b="1" dirty="0">
              <a:cs typeface="Times New Roman" panose="02020603050405020304" pitchFamily="18" charset="0"/>
            </a:endParaRPr>
          </a:p>
          <a:p>
            <a:pPr marL="214313" indent="-214313">
              <a:buFont typeface="Arial" panose="020B0604020202020204" pitchFamily="34" charset="0"/>
              <a:buChar char="•"/>
            </a:pPr>
            <a:r>
              <a:rPr lang="en-US" sz="2400" dirty="0">
                <a:cs typeface="Times New Roman" panose="02020603050405020304" pitchFamily="18" charset="0"/>
              </a:rPr>
              <a:t>Falsely high values in patients with iron, vitamin B12, or folate deficiency anemia.</a:t>
            </a:r>
          </a:p>
          <a:p>
            <a:endParaRPr lang="en-US" sz="2400" dirty="0">
              <a:cs typeface="Times New Roman" panose="02020603050405020304" pitchFamily="18" charset="0"/>
            </a:endParaRPr>
          </a:p>
          <a:p>
            <a:pPr marL="214313" indent="-214313">
              <a:buFont typeface="Arial" panose="020B0604020202020204" pitchFamily="34" charset="0"/>
              <a:buChar char="•"/>
            </a:pPr>
            <a:r>
              <a:rPr lang="en-US" sz="2400" dirty="0">
                <a:cs typeface="Times New Roman" panose="02020603050405020304" pitchFamily="18" charset="0"/>
              </a:rPr>
              <a:t>Falsely low values in patients with hemolysis or anemia and those treated for iron, vitamin B12, or folate deficiency, and patients treated with erythropoietin. </a:t>
            </a:r>
          </a:p>
        </p:txBody>
      </p:sp>
    </p:spTree>
    <p:extLst>
      <p:ext uri="{BB962C8B-B14F-4D97-AF65-F5344CB8AC3E}">
        <p14:creationId xmlns:p14="http://schemas.microsoft.com/office/powerpoint/2010/main" val="42564386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920880" cy="4093428"/>
          </a:xfrm>
          <a:prstGeom prst="rect">
            <a:avLst/>
          </a:prstGeom>
          <a:noFill/>
        </p:spPr>
        <p:txBody>
          <a:bodyPr wrap="square" rtlCol="0">
            <a:spAutoFit/>
          </a:bodyPr>
          <a:lstStyle/>
          <a:p>
            <a:pPr algn="ctr"/>
            <a:r>
              <a:rPr lang="en-US" sz="4400" dirty="0">
                <a:latin typeface="+mj-lt"/>
                <a:cs typeface="Times New Roman" panose="02020603050405020304" pitchFamily="18" charset="0"/>
              </a:rPr>
              <a:t>Glycemic Targets</a:t>
            </a:r>
          </a:p>
          <a:p>
            <a:endParaRPr lang="en-US" sz="2400" b="1" dirty="0">
              <a:cs typeface="Times New Roman" panose="02020603050405020304" pitchFamily="18" charset="0"/>
            </a:endParaRPr>
          </a:p>
          <a:p>
            <a:r>
              <a:rPr lang="en-US" sz="2400" i="1" u="sng" dirty="0">
                <a:cs typeface="Times New Roman" panose="02020603050405020304" pitchFamily="18" charset="0"/>
              </a:rPr>
              <a:t>Blood Glucose Targets for Non-Pregnant Adults With Diabetes</a:t>
            </a:r>
          </a:p>
          <a:p>
            <a:endParaRPr lang="en-US" sz="2400" i="1" dirty="0">
              <a:cs typeface="Times New Roman" panose="02020603050405020304" pitchFamily="18" charset="0"/>
            </a:endParaRPr>
          </a:p>
          <a:p>
            <a:r>
              <a:rPr lang="en-US" sz="2400" b="1" dirty="0">
                <a:cs typeface="Times New Roman" panose="02020603050405020304" pitchFamily="18" charset="0"/>
              </a:rPr>
              <a:t>A1C &lt;7.0% </a:t>
            </a:r>
            <a:r>
              <a:rPr lang="en-US" sz="2400" dirty="0">
                <a:cs typeface="Times New Roman" panose="02020603050405020304" pitchFamily="18" charset="0"/>
              </a:rPr>
              <a:t>(53 </a:t>
            </a:r>
            <a:r>
              <a:rPr lang="en-US" sz="2400" dirty="0" err="1">
                <a:cs typeface="Times New Roman" panose="02020603050405020304" pitchFamily="18" charset="0"/>
              </a:rPr>
              <a:t>mmol</a:t>
            </a:r>
            <a:r>
              <a:rPr lang="en-US" sz="2400" dirty="0">
                <a:cs typeface="Times New Roman" panose="02020603050405020304" pitchFamily="18" charset="0"/>
              </a:rPr>
              <a:t>/L)</a:t>
            </a:r>
          </a:p>
          <a:p>
            <a:endParaRPr lang="en-US" sz="2400" dirty="0">
              <a:cs typeface="Times New Roman" panose="02020603050405020304" pitchFamily="18" charset="0"/>
            </a:endParaRPr>
          </a:p>
          <a:p>
            <a:r>
              <a:rPr lang="en-US" sz="2400" b="1" dirty="0" smtClean="0">
                <a:cs typeface="Times New Roman" panose="02020603050405020304" pitchFamily="18" charset="0"/>
              </a:rPr>
              <a:t>Fasting  4.4-7.2 </a:t>
            </a:r>
            <a:r>
              <a:rPr lang="en-US" sz="2400" b="1" dirty="0" err="1" smtClean="0">
                <a:cs typeface="Times New Roman" panose="02020603050405020304" pitchFamily="18" charset="0"/>
              </a:rPr>
              <a:t>mmol</a:t>
            </a:r>
            <a:r>
              <a:rPr lang="en-US" sz="2400" b="1" dirty="0" smtClean="0">
                <a:cs typeface="Times New Roman" panose="02020603050405020304" pitchFamily="18" charset="0"/>
              </a:rPr>
              <a:t>/L  </a:t>
            </a:r>
            <a:r>
              <a:rPr lang="en-US" sz="2400" dirty="0" smtClean="0">
                <a:cs typeface="Times New Roman" panose="02020603050405020304" pitchFamily="18" charset="0"/>
              </a:rPr>
              <a:t>(80-130 mg/Dl )</a:t>
            </a:r>
            <a:endParaRPr lang="en-US" sz="2400" dirty="0">
              <a:cs typeface="Times New Roman" panose="02020603050405020304" pitchFamily="18" charset="0"/>
            </a:endParaRPr>
          </a:p>
          <a:p>
            <a:endParaRPr lang="en-US" sz="2400" b="1" dirty="0">
              <a:cs typeface="Times New Roman" panose="02020603050405020304" pitchFamily="18" charset="0"/>
            </a:endParaRPr>
          </a:p>
          <a:p>
            <a:r>
              <a:rPr lang="en-US" sz="2400" b="1" dirty="0" smtClean="0">
                <a:cs typeface="Times New Roman" panose="02020603050405020304" pitchFamily="18" charset="0"/>
              </a:rPr>
              <a:t>Postprandial  &lt;10.0 </a:t>
            </a:r>
            <a:r>
              <a:rPr lang="en-US" sz="2400" b="1" dirty="0" err="1" smtClean="0">
                <a:cs typeface="Times New Roman" panose="02020603050405020304" pitchFamily="18" charset="0"/>
              </a:rPr>
              <a:t>mmol</a:t>
            </a:r>
            <a:r>
              <a:rPr lang="en-US" sz="2400" b="1" dirty="0" smtClean="0">
                <a:cs typeface="Times New Roman" panose="02020603050405020304" pitchFamily="18" charset="0"/>
              </a:rPr>
              <a:t>/L </a:t>
            </a:r>
            <a:r>
              <a:rPr lang="en-US" sz="2400" dirty="0" smtClean="0">
                <a:cs typeface="Times New Roman" panose="02020603050405020304" pitchFamily="18" charset="0"/>
              </a:rPr>
              <a:t>(&lt;180 mg/</a:t>
            </a:r>
            <a:r>
              <a:rPr lang="en-US" sz="2400" dirty="0" err="1" smtClean="0">
                <a:cs typeface="Times New Roman" panose="02020603050405020304" pitchFamily="18" charset="0"/>
              </a:rPr>
              <a:t>dL</a:t>
            </a:r>
            <a:r>
              <a:rPr lang="en-US" sz="2400" dirty="0" smtClean="0">
                <a:cs typeface="Times New Roman" panose="02020603050405020304" pitchFamily="18" charset="0"/>
              </a:rPr>
              <a:t> )</a:t>
            </a:r>
            <a:endParaRPr lang="en-US" sz="2400" dirty="0">
              <a:cs typeface="Times New Roman" panose="02020603050405020304" pitchFamily="18" charset="0"/>
            </a:endParaRPr>
          </a:p>
          <a:p>
            <a:endParaRPr lang="en-US" sz="2400" dirty="0">
              <a:cs typeface="Times New Roman" panose="02020603050405020304" pitchFamily="18" charset="0"/>
            </a:endParaRPr>
          </a:p>
        </p:txBody>
      </p:sp>
    </p:spTree>
    <p:extLst>
      <p:ext uri="{BB962C8B-B14F-4D97-AF65-F5344CB8AC3E}">
        <p14:creationId xmlns:p14="http://schemas.microsoft.com/office/powerpoint/2010/main" val="3003344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640" y="404664"/>
            <a:ext cx="7056784" cy="6114042"/>
          </a:xfrm>
          <a:prstGeom prst="rect">
            <a:avLst/>
          </a:prstGeom>
        </p:spPr>
      </p:pic>
    </p:spTree>
    <p:extLst>
      <p:ext uri="{BB962C8B-B14F-4D97-AF65-F5344CB8AC3E}">
        <p14:creationId xmlns:p14="http://schemas.microsoft.com/office/powerpoint/2010/main" val="171671830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91680" y="188640"/>
            <a:ext cx="6347713" cy="1320800"/>
          </a:xfrm>
        </p:spPr>
        <p:txBody>
          <a:bodyPr>
            <a:normAutofit/>
          </a:bodyPr>
          <a:lstStyle/>
          <a:p>
            <a:pPr eaLnBrk="1" hangingPunct="1"/>
            <a:r>
              <a:rPr lang="en-US" altLang="ar-SA" sz="4400" dirty="0" smtClean="0">
                <a:cs typeface="Times New Roman" panose="02020603050405020304" pitchFamily="18" charset="0"/>
              </a:rPr>
              <a:t>Life Style Modification</a:t>
            </a:r>
          </a:p>
        </p:txBody>
      </p:sp>
      <p:sp>
        <p:nvSpPr>
          <p:cNvPr id="3" name="Content Placeholder 2"/>
          <p:cNvSpPr>
            <a:spLocks noGrp="1"/>
          </p:cNvSpPr>
          <p:nvPr>
            <p:ph idx="1"/>
          </p:nvPr>
        </p:nvSpPr>
        <p:spPr>
          <a:xfrm>
            <a:off x="899592" y="1556792"/>
            <a:ext cx="7500257" cy="4949825"/>
          </a:xfrm>
        </p:spPr>
        <p:txBody>
          <a:bodyPr rtlCol="0">
            <a:normAutofit/>
          </a:bodyPr>
          <a:lstStyle/>
          <a:p>
            <a:pPr algn="ctr">
              <a:buNone/>
              <a:defRPr/>
            </a:pPr>
            <a:r>
              <a:rPr lang="en-US" sz="2400" b="1" dirty="0" smtClean="0">
                <a:solidFill>
                  <a:schemeClr val="tx2"/>
                </a:solidFill>
                <a:cs typeface="Times New Roman" panose="02020603050405020304" pitchFamily="18" charset="0"/>
              </a:rPr>
              <a:t>     For all patients, advise for</a:t>
            </a:r>
          </a:p>
          <a:p>
            <a:pPr>
              <a:buNone/>
              <a:defRPr/>
            </a:pPr>
            <a:endParaRPr lang="en-US" sz="2400" dirty="0" smtClean="0">
              <a:cs typeface="Times New Roman" panose="02020603050405020304" pitchFamily="18" charset="0"/>
            </a:endParaRPr>
          </a:p>
          <a:p>
            <a:pPr>
              <a:buNone/>
              <a:defRPr/>
            </a:pPr>
            <a:r>
              <a:rPr lang="en-US" sz="2400" b="1" dirty="0" smtClean="0">
                <a:solidFill>
                  <a:srgbClr val="C00000"/>
                </a:solidFill>
                <a:cs typeface="Times New Roman" panose="02020603050405020304" pitchFamily="18" charset="0"/>
              </a:rPr>
              <a:t> </a:t>
            </a:r>
            <a:r>
              <a:rPr lang="en-US" sz="2400" b="1" dirty="0" smtClean="0">
                <a:solidFill>
                  <a:schemeClr val="tx1"/>
                </a:solidFill>
                <a:cs typeface="Times New Roman" panose="02020603050405020304" pitchFamily="18" charset="0"/>
              </a:rPr>
              <a:t>Weight Management (</a:t>
            </a:r>
            <a:r>
              <a:rPr lang="en-US" sz="2400" dirty="0" smtClean="0">
                <a:solidFill>
                  <a:schemeClr val="tx1"/>
                </a:solidFill>
                <a:cs typeface="Times New Roman" panose="02020603050405020304" pitchFamily="18" charset="0"/>
              </a:rPr>
              <a:t>in overweight/obese </a:t>
            </a:r>
          </a:p>
          <a:p>
            <a:pPr marL="0" indent="0">
              <a:buNone/>
              <a:defRPr/>
            </a:pPr>
            <a:r>
              <a:rPr lang="en-US" sz="2400" dirty="0" smtClean="0">
                <a:solidFill>
                  <a:schemeClr val="tx1"/>
                </a:solidFill>
                <a:cs typeface="Times New Roman" panose="02020603050405020304" pitchFamily="18" charset="0"/>
              </a:rPr>
              <a:t>patients can improve insulin </a:t>
            </a:r>
            <a:r>
              <a:rPr lang="en-US" sz="2400" dirty="0">
                <a:solidFill>
                  <a:schemeClr val="tx1"/>
                </a:solidFill>
                <a:cs typeface="Times New Roman" panose="02020603050405020304" pitchFamily="18" charset="0"/>
              </a:rPr>
              <a:t>sensitivity targeting a loss of 7% of body weight )</a:t>
            </a:r>
            <a:endParaRPr lang="en-US" sz="2400" b="1" dirty="0">
              <a:solidFill>
                <a:schemeClr val="tx1"/>
              </a:solidFill>
              <a:cs typeface="Times New Roman" panose="02020603050405020304" pitchFamily="18" charset="0"/>
            </a:endParaRPr>
          </a:p>
          <a:p>
            <a:pPr>
              <a:buNone/>
              <a:defRPr/>
            </a:pPr>
            <a:r>
              <a:rPr lang="en-US" sz="2400" b="1" dirty="0" smtClean="0">
                <a:solidFill>
                  <a:schemeClr val="tx1"/>
                </a:solidFill>
                <a:cs typeface="Times New Roman" panose="02020603050405020304" pitchFamily="18" charset="0"/>
              </a:rPr>
              <a:t> Exercise </a:t>
            </a:r>
            <a:r>
              <a:rPr lang="en-US" sz="2400" dirty="0" smtClean="0">
                <a:solidFill>
                  <a:schemeClr val="tx1"/>
                </a:solidFill>
                <a:cs typeface="Times New Roman" panose="02020603050405020304" pitchFamily="18" charset="0"/>
              </a:rPr>
              <a:t>(walking 150 </a:t>
            </a:r>
            <a:r>
              <a:rPr lang="en-US" sz="2400" dirty="0" err="1" smtClean="0">
                <a:solidFill>
                  <a:schemeClr val="tx1"/>
                </a:solidFill>
                <a:cs typeface="Times New Roman" panose="02020603050405020304" pitchFamily="18" charset="0"/>
              </a:rPr>
              <a:t>mins</a:t>
            </a:r>
            <a:r>
              <a:rPr lang="en-US" sz="2400" dirty="0" smtClean="0">
                <a:solidFill>
                  <a:schemeClr val="tx1"/>
                </a:solidFill>
                <a:cs typeface="Times New Roman" panose="02020603050405020304" pitchFamily="18" charset="0"/>
              </a:rPr>
              <a:t> / week)</a:t>
            </a:r>
          </a:p>
          <a:p>
            <a:pPr>
              <a:buNone/>
              <a:defRPr/>
            </a:pPr>
            <a:r>
              <a:rPr lang="en-US" sz="2400" b="1" dirty="0" smtClean="0">
                <a:solidFill>
                  <a:schemeClr val="tx1"/>
                </a:solidFill>
                <a:cs typeface="Times New Roman" panose="02020603050405020304" pitchFamily="18" charset="0"/>
              </a:rPr>
              <a:t>Diet (</a:t>
            </a:r>
            <a:r>
              <a:rPr lang="en-US" sz="2400" dirty="0" smtClean="0">
                <a:solidFill>
                  <a:schemeClr val="tx1"/>
                </a:solidFill>
                <a:cs typeface="Times New Roman" panose="02020603050405020304" pitchFamily="18" charset="0"/>
              </a:rPr>
              <a:t>Provided by a Dietitian</a:t>
            </a:r>
            <a:r>
              <a:rPr lang="en-US" sz="2400" b="1" dirty="0" smtClean="0">
                <a:solidFill>
                  <a:schemeClr val="tx1"/>
                </a:solidFill>
                <a:cs typeface="Times New Roman" panose="02020603050405020304" pitchFamily="18" charset="0"/>
              </a:rPr>
              <a:t>)</a:t>
            </a:r>
          </a:p>
          <a:p>
            <a:pPr>
              <a:buNone/>
              <a:defRPr/>
            </a:pPr>
            <a:r>
              <a:rPr lang="en-US" sz="2400" dirty="0" smtClean="0">
                <a:solidFill>
                  <a:schemeClr val="tx1"/>
                </a:solidFill>
                <a:cs typeface="Times New Roman" panose="02020603050405020304" pitchFamily="18" charset="0"/>
              </a:rPr>
              <a:t>Can reduce HbA1C by 1-2% </a:t>
            </a:r>
          </a:p>
          <a:p>
            <a:pPr>
              <a:buNone/>
              <a:defRPr/>
            </a:pPr>
            <a:r>
              <a:rPr lang="en-US" sz="2400" dirty="0" smtClean="0">
                <a:solidFill>
                  <a:schemeClr val="tx1"/>
                </a:solidFill>
                <a:cs typeface="Times New Roman" panose="02020603050405020304" pitchFamily="18" charset="0"/>
              </a:rPr>
              <a:t>Problems</a:t>
            </a:r>
          </a:p>
          <a:p>
            <a:pPr lvl="1">
              <a:buNone/>
              <a:defRPr/>
            </a:pPr>
            <a:r>
              <a:rPr lang="en-US" sz="2400" b="1" dirty="0" smtClean="0">
                <a:solidFill>
                  <a:schemeClr val="tx1"/>
                </a:solidFill>
                <a:cs typeface="Times New Roman" panose="02020603050405020304" pitchFamily="18" charset="0"/>
              </a:rPr>
              <a:t>Poor adherence over time</a:t>
            </a:r>
          </a:p>
          <a:p>
            <a:pPr lvl="1" eaLnBrk="1" fontAlgn="auto" hangingPunct="1">
              <a:spcAft>
                <a:spcPts val="0"/>
              </a:spcAft>
              <a:buFont typeface="Wingdings" pitchFamily="2" charset="2"/>
              <a:buNone/>
              <a:defRPr/>
            </a:pPr>
            <a:endParaRPr lang="en-US" dirty="0" smtClean="0">
              <a:solidFill>
                <a:schemeClr val="tx1"/>
              </a:solidFill>
            </a:endParaRPr>
          </a:p>
          <a:p>
            <a:pPr lvl="1" eaLnBrk="1" fontAlgn="auto" hangingPunct="1">
              <a:spcAft>
                <a:spcPts val="0"/>
              </a:spcAft>
              <a:defRPr/>
            </a:pPr>
            <a:endParaRPr lang="en-US" dirty="0">
              <a:solidFill>
                <a:schemeClr val="tx1"/>
              </a:solidFill>
            </a:endParaRPr>
          </a:p>
        </p:txBody>
      </p:sp>
    </p:spTree>
    <p:extLst>
      <p:ext uri="{BB962C8B-B14F-4D97-AF65-F5344CB8AC3E}">
        <p14:creationId xmlns:p14="http://schemas.microsoft.com/office/powerpoint/2010/main" val="20561989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pPr algn="l" rtl="0">
              <a:buFont typeface="Wingdings 2" pitchFamily="18" charset="2"/>
              <a:buNone/>
            </a:pPr>
            <a:endParaRPr lang="en-US" altLang="ar-SA" b="1" dirty="0" smtClean="0">
              <a:solidFill>
                <a:srgbClr val="002060"/>
              </a:solidFill>
              <a:latin typeface="Arial" pitchFamily="34" charset="0"/>
              <a:cs typeface="Arial" pitchFamily="34" charset="0"/>
            </a:endParaRPr>
          </a:p>
          <a:p>
            <a:pPr algn="ctr" rtl="0">
              <a:buFont typeface="Wingdings 2" pitchFamily="18" charset="2"/>
              <a:buNone/>
            </a:pPr>
            <a:r>
              <a:rPr lang="en-US" altLang="ar-SA" sz="2800" dirty="0" smtClean="0">
                <a:latin typeface="+mj-lt"/>
                <a:cs typeface="Times New Roman" panose="02020603050405020304" pitchFamily="18" charset="0"/>
              </a:rPr>
              <a:t>When to add Metformin in pre-diabetes?</a:t>
            </a:r>
          </a:p>
          <a:p>
            <a:pPr algn="l" rtl="0">
              <a:buFont typeface="Wingdings 2" pitchFamily="18" charset="2"/>
              <a:buNone/>
            </a:pPr>
            <a:endParaRPr lang="en-US" altLang="ar-SA" sz="2400" dirty="0" smtClean="0">
              <a:cs typeface="Times New Roman" panose="02020603050405020304" pitchFamily="18" charset="0"/>
            </a:endParaRPr>
          </a:p>
          <a:p>
            <a:pPr>
              <a:buNone/>
            </a:pPr>
            <a:r>
              <a:rPr lang="en-US" altLang="ar-SA" sz="2400" b="1" dirty="0" smtClean="0">
                <a:solidFill>
                  <a:schemeClr val="tx1"/>
                </a:solidFill>
                <a:cs typeface="Times New Roman" panose="02020603050405020304" pitchFamily="18" charset="0"/>
              </a:rPr>
              <a:t>In addition to lifestyle counseling, Metformin is considered in IFG plus:</a:t>
            </a:r>
          </a:p>
          <a:p>
            <a:r>
              <a:rPr lang="en-US" altLang="ar-SA" sz="2400" dirty="0" smtClean="0">
                <a:solidFill>
                  <a:schemeClr val="tx1"/>
                </a:solidFill>
                <a:cs typeface="Times New Roman" panose="02020603050405020304" pitchFamily="18" charset="0"/>
              </a:rPr>
              <a:t>Hypertension</a:t>
            </a:r>
          </a:p>
          <a:p>
            <a:r>
              <a:rPr lang="en-US" altLang="ar-SA" sz="2400" dirty="0" smtClean="0">
                <a:solidFill>
                  <a:schemeClr val="tx1"/>
                </a:solidFill>
                <a:cs typeface="Times New Roman" panose="02020603050405020304" pitchFamily="18" charset="0"/>
              </a:rPr>
              <a:t>Low HDL cholesterol</a:t>
            </a:r>
          </a:p>
          <a:p>
            <a:r>
              <a:rPr lang="en-US" altLang="ar-SA" sz="2400" dirty="0" smtClean="0">
                <a:solidFill>
                  <a:schemeClr val="tx1"/>
                </a:solidFill>
                <a:cs typeface="Times New Roman" panose="02020603050405020304" pitchFamily="18" charset="0"/>
              </a:rPr>
              <a:t>Elevated triglycerides </a:t>
            </a:r>
          </a:p>
          <a:p>
            <a:r>
              <a:rPr lang="en-US" altLang="ar-SA" sz="2400" dirty="0" smtClean="0">
                <a:solidFill>
                  <a:schemeClr val="tx1"/>
                </a:solidFill>
                <a:cs typeface="Times New Roman" panose="02020603050405020304" pitchFamily="18" charset="0"/>
              </a:rPr>
              <a:t>Family history of diabetes (first-degree relative) </a:t>
            </a:r>
          </a:p>
          <a:p>
            <a:r>
              <a:rPr lang="en-US" altLang="ar-SA" sz="2400" dirty="0" smtClean="0">
                <a:solidFill>
                  <a:schemeClr val="tx1"/>
                </a:solidFill>
                <a:cs typeface="Times New Roman" panose="02020603050405020304" pitchFamily="18" charset="0"/>
              </a:rPr>
              <a:t>Obese</a:t>
            </a:r>
          </a:p>
          <a:p>
            <a:r>
              <a:rPr lang="en-US" altLang="ar-SA" sz="2400" dirty="0" smtClean="0">
                <a:solidFill>
                  <a:schemeClr val="tx1"/>
                </a:solidFill>
                <a:cs typeface="Times New Roman" panose="02020603050405020304" pitchFamily="18" charset="0"/>
              </a:rPr>
              <a:t>HX of GDM </a:t>
            </a:r>
          </a:p>
          <a:p>
            <a:r>
              <a:rPr lang="en-US" altLang="ar-SA" sz="2400" dirty="0" smtClean="0">
                <a:solidFill>
                  <a:schemeClr val="tx1"/>
                </a:solidFill>
                <a:cs typeface="Times New Roman" panose="02020603050405020304" pitchFamily="18" charset="0"/>
              </a:rPr>
              <a:t>Under 60 years of age</a:t>
            </a:r>
          </a:p>
          <a:p>
            <a:pPr algn="l" rtl="0">
              <a:buFont typeface="Wingdings" pitchFamily="2" charset="2"/>
              <a:buChar char="v"/>
            </a:pPr>
            <a:endParaRPr lang="en-US" altLang="ar-SA" b="1" dirty="0" smtClean="0">
              <a:solidFill>
                <a:schemeClr val="tx1"/>
              </a:solidFill>
              <a:latin typeface="Arial" pitchFamily="34" charset="0"/>
              <a:cs typeface="Arial" pitchFamily="34" charset="0"/>
            </a:endParaRPr>
          </a:p>
          <a:p>
            <a:pPr algn="l" rtl="0">
              <a:buFont typeface="Wingdings 2" pitchFamily="18" charset="2"/>
              <a:buNone/>
            </a:pPr>
            <a:endParaRPr lang="en-US" altLang="ar-SA" b="1" dirty="0" smtClean="0">
              <a:solidFill>
                <a:schemeClr val="tx1"/>
              </a:solidFill>
              <a:latin typeface="Arial" pitchFamily="34" charset="0"/>
              <a:cs typeface="Arial" pitchFamily="34" charset="0"/>
            </a:endParaRPr>
          </a:p>
          <a:p>
            <a:pPr algn="l" rtl="0">
              <a:buFont typeface="Wingdings 2" pitchFamily="18" charset="2"/>
              <a:buNone/>
            </a:pPr>
            <a:endParaRPr lang="en-US" altLang="ar-SA" dirty="0" smtClean="0"/>
          </a:p>
        </p:txBody>
      </p:sp>
    </p:spTree>
    <p:extLst>
      <p:ext uri="{BB962C8B-B14F-4D97-AF65-F5344CB8AC3E}">
        <p14:creationId xmlns:p14="http://schemas.microsoft.com/office/powerpoint/2010/main" val="42534356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3528" y="4815830"/>
            <a:ext cx="3672408" cy="413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7106" name="Picture 2" descr="Image result for question mark">
            <a:hlinkClick r:id="rId2"/>
          </p:cNvPr>
          <p:cNvPicPr>
            <a:picLocks noChangeAspect="1" noChangeArrowheads="1"/>
          </p:cNvPicPr>
          <p:nvPr/>
        </p:nvPicPr>
        <p:blipFill>
          <a:blip r:embed="rId3" cstate="print"/>
          <a:srcRect/>
          <a:stretch>
            <a:fillRect/>
          </a:stretch>
        </p:blipFill>
        <p:spPr bwMode="auto">
          <a:xfrm>
            <a:off x="7668344" y="4437112"/>
            <a:ext cx="1333500" cy="1333501"/>
          </a:xfrm>
          <a:prstGeom prst="rect">
            <a:avLst/>
          </a:prstGeom>
          <a:noFill/>
        </p:spPr>
      </p:pic>
      <p:sp>
        <p:nvSpPr>
          <p:cNvPr id="3" name="Content Placeholder 2"/>
          <p:cNvSpPr>
            <a:spLocks noGrp="1"/>
          </p:cNvSpPr>
          <p:nvPr>
            <p:ph idx="1"/>
          </p:nvPr>
        </p:nvSpPr>
        <p:spPr>
          <a:xfrm>
            <a:off x="467544" y="515813"/>
            <a:ext cx="8229600" cy="5649491"/>
          </a:xfrm>
        </p:spPr>
        <p:txBody>
          <a:bodyPr>
            <a:normAutofit fontScale="62500" lnSpcReduction="20000"/>
          </a:bodyPr>
          <a:lstStyle/>
          <a:p>
            <a:pPr marL="0" lvl="0" indent="0">
              <a:buNone/>
            </a:pPr>
            <a:r>
              <a:rPr lang="en-US" dirty="0" smtClean="0"/>
              <a:t>4. A </a:t>
            </a:r>
            <a:r>
              <a:rPr lang="en-US" dirty="0"/>
              <a:t>55-year-old female presents for annual checkup. She developed diabetes mellitus at the age of 45. Currently, she is treated with Metformin 2g . Over the last one year, she has suffered from episodes of dysuria and has received treatment for cystitis on four separate occasions.  Her blood pressure is 126/76 mmHg.</a:t>
            </a:r>
          </a:p>
          <a:p>
            <a:pPr marL="0" indent="0">
              <a:buNone/>
            </a:pPr>
            <a:r>
              <a:rPr lang="en-US" dirty="0"/>
              <a:t>Investigations show:</a:t>
            </a:r>
          </a:p>
          <a:p>
            <a:pPr marL="0" indent="0">
              <a:buNone/>
            </a:pPr>
            <a:r>
              <a:rPr lang="en-US" dirty="0"/>
              <a:t>HbA1C:              7.2 %</a:t>
            </a:r>
          </a:p>
          <a:p>
            <a:pPr marL="0" indent="0">
              <a:buNone/>
            </a:pPr>
            <a:r>
              <a:rPr lang="en-US" dirty="0"/>
              <a:t>Urea:                  4.5mmol/L    (2.5 – 7.5)</a:t>
            </a:r>
          </a:p>
          <a:p>
            <a:pPr marL="0" indent="0">
              <a:buNone/>
            </a:pPr>
            <a:r>
              <a:rPr lang="en-US" dirty="0"/>
              <a:t>Creatinine:       90    </a:t>
            </a:r>
            <a:r>
              <a:rPr lang="en-US" dirty="0" err="1"/>
              <a:t>mmol</a:t>
            </a:r>
            <a:r>
              <a:rPr lang="en-US" dirty="0"/>
              <a:t>/L  (60 – 110) (GFR60)</a:t>
            </a:r>
          </a:p>
          <a:p>
            <a:pPr marL="0" indent="0">
              <a:buNone/>
            </a:pPr>
            <a:r>
              <a:rPr lang="en-US" dirty="0"/>
              <a:t>Urinalysis:       [Glucose 1+        WBC:   nil                RBC: nil]</a:t>
            </a:r>
          </a:p>
          <a:p>
            <a:pPr marL="0" indent="0">
              <a:buNone/>
            </a:pPr>
            <a:r>
              <a:rPr lang="en-US" dirty="0"/>
              <a:t>24 </a:t>
            </a:r>
            <a:r>
              <a:rPr lang="en-US" dirty="0" err="1"/>
              <a:t>hr</a:t>
            </a:r>
            <a:r>
              <a:rPr lang="en-US" dirty="0"/>
              <a:t> urine protein: ……  260 mg/ 24 </a:t>
            </a:r>
            <a:r>
              <a:rPr lang="en-US" dirty="0" err="1"/>
              <a:t>hrs</a:t>
            </a:r>
            <a:r>
              <a:rPr lang="en-US" dirty="0"/>
              <a:t>    (≤ 150) </a:t>
            </a:r>
          </a:p>
          <a:p>
            <a:pPr marL="0" indent="0">
              <a:buNone/>
            </a:pPr>
            <a:r>
              <a:rPr lang="en-US" dirty="0"/>
              <a:t>  </a:t>
            </a:r>
          </a:p>
          <a:p>
            <a:pPr marL="0" indent="0">
              <a:buNone/>
            </a:pPr>
            <a:r>
              <a:rPr lang="en-US" dirty="0"/>
              <a:t> </a:t>
            </a:r>
          </a:p>
          <a:p>
            <a:pPr marL="0" indent="0">
              <a:buNone/>
            </a:pPr>
            <a:r>
              <a:rPr lang="en-US" u="sng" dirty="0"/>
              <a:t>What would be the best therapeutic option to deal with her results?</a:t>
            </a:r>
            <a:endParaRPr lang="en-US" dirty="0"/>
          </a:p>
          <a:p>
            <a:pPr marL="0" indent="0">
              <a:buNone/>
            </a:pPr>
            <a:r>
              <a:rPr lang="en-US" dirty="0"/>
              <a:t> </a:t>
            </a:r>
          </a:p>
          <a:p>
            <a:pPr marL="514350" lvl="0" indent="-514350">
              <a:buFont typeface="+mj-lt"/>
              <a:buAutoNum type="alphaLcPeriod"/>
            </a:pPr>
            <a:r>
              <a:rPr lang="en-US" dirty="0"/>
              <a:t>Improve glycemic control</a:t>
            </a:r>
          </a:p>
          <a:p>
            <a:pPr marL="514350" lvl="0" indent="-514350">
              <a:buFont typeface="+mj-lt"/>
              <a:buAutoNum type="alphaLcPeriod"/>
            </a:pPr>
            <a:r>
              <a:rPr lang="en-US" dirty="0"/>
              <a:t>Prescribe a low protein diet</a:t>
            </a:r>
          </a:p>
          <a:p>
            <a:pPr marL="514350" lvl="0" indent="-514350">
              <a:buFont typeface="+mj-lt"/>
              <a:buAutoNum type="alphaLcPeriod"/>
            </a:pPr>
            <a:r>
              <a:rPr lang="en-US" dirty="0"/>
              <a:t>Treat with ACE inhibitor</a:t>
            </a:r>
          </a:p>
          <a:p>
            <a:pPr marL="514350" indent="-514350">
              <a:buFont typeface="+mj-lt"/>
              <a:buAutoNum type="alphaLcPeriod"/>
            </a:pPr>
            <a:r>
              <a:rPr lang="en-US" dirty="0"/>
              <a:t>Use prophylactic antibiotics</a:t>
            </a:r>
            <a:endParaRPr lang="en-US" dirty="0"/>
          </a:p>
        </p:txBody>
      </p:sp>
    </p:spTree>
    <p:extLst>
      <p:ext uri="{BB962C8B-B14F-4D97-AF65-F5344CB8AC3E}">
        <p14:creationId xmlns:p14="http://schemas.microsoft.com/office/powerpoint/2010/main" val="1417638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32311"/>
          </a:xfrm>
          <a:prstGeom prst="rect">
            <a:avLst/>
          </a:prstGeom>
          <a:noFill/>
        </p:spPr>
        <p:txBody>
          <a:bodyPr wrap="square" rtlCol="0">
            <a:spAutoFit/>
          </a:bodyPr>
          <a:lstStyle/>
          <a:p>
            <a:pPr lvl="0"/>
            <a:r>
              <a:rPr lang="en-US" sz="2400" dirty="0" smtClean="0">
                <a:latin typeface="Arial"/>
                <a:cs typeface="Arial"/>
              </a:rPr>
              <a:t>5. </a:t>
            </a:r>
            <a:r>
              <a:rPr lang="en-US" sz="2400" dirty="0" smtClean="0"/>
              <a:t>A </a:t>
            </a:r>
            <a:r>
              <a:rPr lang="en-US" sz="2400" dirty="0"/>
              <a:t>62-year-old man with type 2 diabetes and a BMI of 33  has been controlled on Metformin 2g for 2 years.  In the last two visits his HgA1c has been 8%.  You would like to add a second glucose lowering medication. Knowing that he drives on a regular basis to </a:t>
            </a:r>
            <a:r>
              <a:rPr lang="en-US" sz="2400" dirty="0" err="1"/>
              <a:t>AlQaseem</a:t>
            </a:r>
            <a:r>
              <a:rPr lang="en-US" sz="2400" dirty="0"/>
              <a:t> for work, he is a smoker and on an ACE inhibitor and statin </a:t>
            </a:r>
          </a:p>
          <a:p>
            <a:r>
              <a:rPr lang="en-US" sz="2400" dirty="0"/>
              <a:t> </a:t>
            </a:r>
          </a:p>
          <a:p>
            <a:pPr algn="ctr"/>
            <a:r>
              <a:rPr lang="en-US" sz="2400" u="sng" dirty="0"/>
              <a:t>What would be your preferred second medication be</a:t>
            </a:r>
            <a:r>
              <a:rPr lang="en-US" sz="2400" u="sng" dirty="0" smtClean="0"/>
              <a:t>?</a:t>
            </a:r>
          </a:p>
          <a:p>
            <a:endParaRPr lang="en-US" sz="2400" dirty="0"/>
          </a:p>
          <a:p>
            <a:pPr marL="1371600" lvl="2" indent="-457200">
              <a:buFont typeface="+mj-lt"/>
              <a:buAutoNum type="alphaLcPeriod"/>
            </a:pPr>
            <a:r>
              <a:rPr lang="en-US" sz="2400" dirty="0"/>
              <a:t>NPH </a:t>
            </a:r>
            <a:r>
              <a:rPr lang="en-US" sz="2400" dirty="0" smtClean="0"/>
              <a:t>insulin</a:t>
            </a:r>
          </a:p>
          <a:p>
            <a:pPr marL="1371600" lvl="2" indent="-457200">
              <a:buFont typeface="+mj-lt"/>
              <a:buAutoNum type="alphaLcPeriod"/>
            </a:pPr>
            <a:endParaRPr lang="en-US" sz="2400" dirty="0"/>
          </a:p>
          <a:p>
            <a:pPr marL="1371600" lvl="2" indent="-457200">
              <a:buFont typeface="+mj-lt"/>
              <a:buAutoNum type="alphaLcPeriod"/>
            </a:pPr>
            <a:r>
              <a:rPr lang="en-US" sz="2400" dirty="0" smtClean="0"/>
              <a:t> Glyburide</a:t>
            </a:r>
          </a:p>
          <a:p>
            <a:pPr marL="1371600" lvl="2" indent="-457200">
              <a:buFont typeface="+mj-lt"/>
              <a:buAutoNum type="alphaLcPeriod"/>
            </a:pPr>
            <a:endParaRPr lang="en-US" sz="2400" dirty="0"/>
          </a:p>
          <a:p>
            <a:pPr marL="1371600" lvl="2" indent="-457200">
              <a:buFont typeface="+mj-lt"/>
              <a:buAutoNum type="alphaLcPeriod"/>
            </a:pPr>
            <a:r>
              <a:rPr lang="en-US" sz="2400" dirty="0"/>
              <a:t>Insulin </a:t>
            </a:r>
            <a:r>
              <a:rPr lang="en-US" sz="2400" dirty="0" smtClean="0"/>
              <a:t>Glargine</a:t>
            </a:r>
          </a:p>
          <a:p>
            <a:pPr marL="1371600" lvl="2" indent="-457200">
              <a:buFont typeface="+mj-lt"/>
              <a:buAutoNum type="alphaLcPeriod"/>
            </a:pPr>
            <a:endParaRPr lang="en-US" sz="2400" dirty="0"/>
          </a:p>
          <a:p>
            <a:pPr marL="1371600" lvl="2" indent="-457200">
              <a:buFont typeface="+mj-lt"/>
              <a:buAutoNum type="alphaLcPeriod"/>
            </a:pPr>
            <a:r>
              <a:rPr lang="en-US" sz="2400" dirty="0" err="1"/>
              <a:t>Liraglutide</a:t>
            </a:r>
            <a:endParaRPr lang="en-US" sz="2400" dirty="0"/>
          </a:p>
        </p:txBody>
      </p:sp>
      <p:sp>
        <p:nvSpPr>
          <p:cNvPr id="3" name="Oval 2"/>
          <p:cNvSpPr/>
          <p:nvPr/>
        </p:nvSpPr>
        <p:spPr>
          <a:xfrm>
            <a:off x="395536" y="5208647"/>
            <a:ext cx="305983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986" name="Picture 2" descr="Image result for question mark">
            <a:hlinkClick r:id="rId2"/>
          </p:cNvPr>
          <p:cNvPicPr>
            <a:picLocks noChangeAspect="1" noChangeArrowheads="1"/>
          </p:cNvPicPr>
          <p:nvPr/>
        </p:nvPicPr>
        <p:blipFill>
          <a:blip r:embed="rId3" cstate="print"/>
          <a:srcRect/>
          <a:stretch>
            <a:fillRect/>
          </a:stretch>
        </p:blipFill>
        <p:spPr bwMode="auto">
          <a:xfrm>
            <a:off x="6228184" y="3933056"/>
            <a:ext cx="1333500" cy="1333501"/>
          </a:xfrm>
          <a:prstGeom prst="rect">
            <a:avLst/>
          </a:prstGeom>
          <a:noFill/>
        </p:spPr>
      </p:pic>
    </p:spTree>
    <p:extLst>
      <p:ext uri="{BB962C8B-B14F-4D97-AF65-F5344CB8AC3E}">
        <p14:creationId xmlns:p14="http://schemas.microsoft.com/office/powerpoint/2010/main" val="86277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Readiness Assessment TEST </a:t>
            </a:r>
            <a:endParaRPr lang="en-CA" u="sng" dirty="0"/>
          </a:p>
        </p:txBody>
      </p:sp>
      <p:pic>
        <p:nvPicPr>
          <p:cNvPr id="4" name="Picture 3" descr="imagesCAZ575Q5.jpg"/>
          <p:cNvPicPr>
            <a:picLocks noChangeAspect="1"/>
          </p:cNvPicPr>
          <p:nvPr/>
        </p:nvPicPr>
        <p:blipFill>
          <a:blip r:embed="rId3" cstate="print"/>
          <a:stretch>
            <a:fillRect/>
          </a:stretch>
        </p:blipFill>
        <p:spPr>
          <a:xfrm>
            <a:off x="827584" y="2780928"/>
            <a:ext cx="4320480" cy="2880320"/>
          </a:xfrm>
          <a:prstGeom prst="rect">
            <a:avLst/>
          </a:prstGeom>
        </p:spPr>
      </p:pic>
      <p:pic>
        <p:nvPicPr>
          <p:cNvPr id="5" name="Picture 2" descr="Image result for good idea">
            <a:hlinkClick r:id="rId4"/>
          </p:cNvPr>
          <p:cNvPicPr>
            <a:picLocks noChangeAspect="1" noChangeArrowheads="1"/>
          </p:cNvPicPr>
          <p:nvPr/>
        </p:nvPicPr>
        <p:blipFill>
          <a:blip r:embed="rId5" cstate="print"/>
          <a:srcRect/>
          <a:stretch>
            <a:fillRect/>
          </a:stretch>
        </p:blipFill>
        <p:spPr bwMode="auto">
          <a:xfrm>
            <a:off x="5580112" y="1700808"/>
            <a:ext cx="2600597" cy="1803083"/>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83568" y="5301208"/>
            <a:ext cx="27363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6" name="Picture 2" descr="Image result for question mark">
            <a:hlinkClick r:id="rId2"/>
          </p:cNvPr>
          <p:cNvPicPr>
            <a:picLocks noChangeAspect="1" noChangeArrowheads="1"/>
          </p:cNvPicPr>
          <p:nvPr/>
        </p:nvPicPr>
        <p:blipFill>
          <a:blip r:embed="rId3" cstate="print"/>
          <a:srcRect/>
          <a:stretch>
            <a:fillRect/>
          </a:stretch>
        </p:blipFill>
        <p:spPr bwMode="auto">
          <a:xfrm>
            <a:off x="6012160" y="4077072"/>
            <a:ext cx="1333500" cy="1333501"/>
          </a:xfrm>
          <a:prstGeom prst="rect">
            <a:avLst/>
          </a:prstGeom>
          <a:noFill/>
        </p:spPr>
      </p:pic>
      <p:sp>
        <p:nvSpPr>
          <p:cNvPr id="4" name="Content Placeholder 3"/>
          <p:cNvSpPr>
            <a:spLocks noGrp="1"/>
          </p:cNvSpPr>
          <p:nvPr>
            <p:ph idx="1"/>
          </p:nvPr>
        </p:nvSpPr>
        <p:spPr>
          <a:xfrm>
            <a:off x="457200" y="332656"/>
            <a:ext cx="8229600" cy="5793507"/>
          </a:xfrm>
        </p:spPr>
        <p:txBody>
          <a:bodyPr>
            <a:normAutofit fontScale="70000" lnSpcReduction="20000"/>
          </a:bodyPr>
          <a:lstStyle/>
          <a:p>
            <a:pPr marL="0" lvl="0" indent="0">
              <a:buNone/>
            </a:pPr>
            <a:r>
              <a:rPr lang="en-US" dirty="0"/>
              <a:t> </a:t>
            </a:r>
            <a:r>
              <a:rPr lang="en-US" dirty="0" smtClean="0"/>
              <a:t>6. A </a:t>
            </a:r>
            <a:r>
              <a:rPr lang="en-US" dirty="0"/>
              <a:t>58-year-old female with a 12-year history of hypertension and diabetes, has been treated with metformin 2g, </a:t>
            </a:r>
            <a:r>
              <a:rPr lang="en-US" dirty="0" err="1"/>
              <a:t>gliclazide</a:t>
            </a:r>
            <a:r>
              <a:rPr lang="en-US" dirty="0"/>
              <a:t> 90 mg, atorvastatin 20mg, </a:t>
            </a:r>
            <a:r>
              <a:rPr lang="en-US" dirty="0" err="1"/>
              <a:t>lisinopril</a:t>
            </a:r>
            <a:r>
              <a:rPr lang="en-US" dirty="0"/>
              <a:t> 10 mg, aspirin 81 mg and amlodipine 10 mg daily for the last two years.</a:t>
            </a:r>
          </a:p>
          <a:p>
            <a:pPr marL="0" indent="0">
              <a:buNone/>
            </a:pPr>
            <a:r>
              <a:rPr lang="en-US" dirty="0"/>
              <a:t>At annual review her blood pressure is 138/87 mmHg, fundi reveal background diabetic retinopathy. Her results show:</a:t>
            </a:r>
          </a:p>
          <a:p>
            <a:pPr marL="0" indent="0">
              <a:buNone/>
            </a:pPr>
            <a:r>
              <a:rPr lang="en-US" dirty="0"/>
              <a:t>HbA1c	               6.9%	               (3.8-6.4)</a:t>
            </a:r>
          </a:p>
          <a:p>
            <a:pPr marL="0" indent="0">
              <a:buNone/>
            </a:pPr>
            <a:r>
              <a:rPr lang="en-US" dirty="0"/>
              <a:t>Urea	              12.5 </a:t>
            </a:r>
            <a:r>
              <a:rPr lang="en-US" dirty="0" err="1"/>
              <a:t>mmol</a:t>
            </a:r>
            <a:r>
              <a:rPr lang="en-US" dirty="0"/>
              <a:t>/L	(2.5-7.5)</a:t>
            </a:r>
          </a:p>
          <a:p>
            <a:pPr marL="0" indent="0">
              <a:buNone/>
            </a:pPr>
            <a:r>
              <a:rPr lang="en-US" dirty="0"/>
              <a:t>Creatinine	176 µ</a:t>
            </a:r>
            <a:r>
              <a:rPr lang="en-US" dirty="0" err="1"/>
              <a:t>mol</a:t>
            </a:r>
            <a:r>
              <a:rPr lang="en-US" dirty="0"/>
              <a:t>/L	(60-110) (GFR 25)</a:t>
            </a:r>
          </a:p>
          <a:p>
            <a:pPr marL="0" indent="0">
              <a:buNone/>
            </a:pPr>
            <a:r>
              <a:rPr lang="en-US" dirty="0"/>
              <a:t>Cholesterol	 4.8 </a:t>
            </a:r>
            <a:r>
              <a:rPr lang="en-US" dirty="0" err="1"/>
              <a:t>mmol</a:t>
            </a:r>
            <a:r>
              <a:rPr lang="en-US" dirty="0"/>
              <a:t>/L	</a:t>
            </a:r>
          </a:p>
          <a:p>
            <a:pPr marL="0" indent="0">
              <a:buNone/>
            </a:pPr>
            <a:r>
              <a:rPr lang="en-US" dirty="0"/>
              <a:t>You decided to discontinue one of her medications.</a:t>
            </a:r>
          </a:p>
          <a:p>
            <a:pPr marL="0" indent="0">
              <a:buNone/>
            </a:pPr>
            <a:r>
              <a:rPr lang="en-US" u="sng" dirty="0"/>
              <a:t>Which of the following drugs should be withdrawn? </a:t>
            </a:r>
            <a:endParaRPr lang="en-US" u="sng" dirty="0" smtClean="0"/>
          </a:p>
          <a:p>
            <a:pPr marL="0" indent="0">
              <a:buNone/>
            </a:pPr>
            <a:endParaRPr lang="en-US" dirty="0"/>
          </a:p>
          <a:p>
            <a:pPr marL="914400" lvl="1" indent="-514350">
              <a:buFont typeface="+mj-lt"/>
              <a:buAutoNum type="alphaLcPeriod"/>
            </a:pPr>
            <a:r>
              <a:rPr lang="en-US" dirty="0"/>
              <a:t>Atorvastatin</a:t>
            </a:r>
          </a:p>
          <a:p>
            <a:pPr marL="914400" lvl="1" indent="-514350">
              <a:buFont typeface="+mj-lt"/>
              <a:buAutoNum type="alphaLcPeriod"/>
            </a:pPr>
            <a:r>
              <a:rPr lang="en-US" dirty="0" err="1"/>
              <a:t>Gliclazide</a:t>
            </a:r>
            <a:endParaRPr lang="en-US" dirty="0"/>
          </a:p>
          <a:p>
            <a:pPr marL="914400" lvl="1" indent="-514350">
              <a:buFont typeface="+mj-lt"/>
              <a:buAutoNum type="alphaLcPeriod"/>
            </a:pPr>
            <a:r>
              <a:rPr lang="en-US" dirty="0" err="1"/>
              <a:t>Llisinopril</a:t>
            </a:r>
            <a:endParaRPr lang="en-US" dirty="0"/>
          </a:p>
          <a:p>
            <a:pPr marL="914400" lvl="1" indent="-514350">
              <a:buFont typeface="+mj-lt"/>
              <a:buAutoNum type="alphaLcPeriod"/>
            </a:pPr>
            <a:r>
              <a:rPr lang="en-US" dirty="0"/>
              <a:t>Metformin</a:t>
            </a:r>
          </a:p>
          <a:p>
            <a:endParaRPr lang="en-US" dirty="0"/>
          </a:p>
        </p:txBody>
      </p:sp>
    </p:spTree>
    <p:extLst>
      <p:ext uri="{BB962C8B-B14F-4D97-AF65-F5344CB8AC3E}">
        <p14:creationId xmlns:p14="http://schemas.microsoft.com/office/powerpoint/2010/main" val="3770608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52400"/>
            <a:ext cx="8352928" cy="4336059"/>
          </a:xfrm>
          <a:prstGeom prst="rect">
            <a:avLst/>
          </a:prstGeom>
          <a:noFill/>
        </p:spPr>
        <p:txBody>
          <a:bodyPr wrap="square" rtlCol="0">
            <a:spAutoFit/>
          </a:bodyPr>
          <a:lstStyle/>
          <a:p>
            <a:pPr lvl="0">
              <a:lnSpc>
                <a:spcPct val="107000"/>
              </a:lnSpc>
            </a:pPr>
            <a:r>
              <a:rPr lang="en-US" dirty="0" smtClean="0">
                <a:latin typeface="Calibri" panose="020F0502020204030204" pitchFamily="34" charset="0"/>
                <a:ea typeface="Calibri" panose="020F0502020204030204" pitchFamily="34" charset="0"/>
                <a:cs typeface="Calibri" panose="020F0502020204030204" pitchFamily="34" charset="0"/>
              </a:rPr>
              <a:t>7. A </a:t>
            </a:r>
            <a:r>
              <a:rPr lang="en-US" dirty="0">
                <a:latin typeface="Calibri" panose="020F0502020204030204" pitchFamily="34" charset="0"/>
                <a:ea typeface="Calibri" panose="020F0502020204030204" pitchFamily="34" charset="0"/>
                <a:cs typeface="Calibri" panose="020F0502020204030204" pitchFamily="34" charset="0"/>
              </a:rPr>
              <a:t>39 </a:t>
            </a:r>
            <a:r>
              <a:rPr lang="en-US" dirty="0" err="1">
                <a:latin typeface="Calibri" panose="020F0502020204030204" pitchFamily="34" charset="0"/>
                <a:ea typeface="Calibri" panose="020F0502020204030204" pitchFamily="34" charset="0"/>
                <a:cs typeface="Calibri" panose="020F0502020204030204" pitchFamily="34" charset="0"/>
              </a:rPr>
              <a:t>y.o</a:t>
            </a:r>
            <a:r>
              <a:rPr lang="en-US" dirty="0">
                <a:latin typeface="Calibri" panose="020F0502020204030204" pitchFamily="34" charset="0"/>
                <a:ea typeface="Calibri" panose="020F0502020204030204" pitchFamily="34" charset="0"/>
                <a:cs typeface="Calibri" panose="020F0502020204030204" pitchFamily="34" charset="0"/>
              </a:rPr>
              <a:t>. woman with type 2 diabetes on metformin and an ACE inhibitor attends your clinic for her routine follow up. Her BP is 128/65 and her Hg A1c is 7.9.%. Her kidney profile is as follows:</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Creatinine                                     100 µ</a:t>
            </a:r>
            <a:r>
              <a:rPr lang="en-US" dirty="0" err="1">
                <a:latin typeface="Calibri" panose="020F0502020204030204" pitchFamily="34" charset="0"/>
                <a:ea typeface="Calibri" panose="020F0502020204030204" pitchFamily="34" charset="0"/>
                <a:cs typeface="Calibri" panose="020F0502020204030204" pitchFamily="34" charset="0"/>
              </a:rPr>
              <a:t>mol</a:t>
            </a:r>
            <a:r>
              <a:rPr lang="en-US" dirty="0">
                <a:latin typeface="Calibri" panose="020F0502020204030204" pitchFamily="34" charset="0"/>
                <a:ea typeface="Calibri" panose="020F0502020204030204" pitchFamily="34" charset="0"/>
                <a:cs typeface="Calibri" panose="020F0502020204030204" pitchFamily="34" charset="0"/>
              </a:rPr>
              <a:t>/L	       (60-110)  (GFR 56)</a:t>
            </a:r>
            <a:endParaRPr lang="en-US" sz="1400" dirty="0">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Albumin / Creatinine Ratio       10.5  </a:t>
            </a:r>
            <a:r>
              <a:rPr lang="en-US" dirty="0" err="1">
                <a:latin typeface="Calibri" panose="020F0502020204030204" pitchFamily="34" charset="0"/>
                <a:ea typeface="Calibri" panose="020F0502020204030204" pitchFamily="34" charset="0"/>
                <a:cs typeface="Calibri" panose="020F0502020204030204" pitchFamily="34" charset="0"/>
              </a:rPr>
              <a:t>mgA</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err="1">
                <a:latin typeface="Calibri" panose="020F0502020204030204" pitchFamily="34" charset="0"/>
                <a:ea typeface="Calibri" panose="020F0502020204030204" pitchFamily="34" charset="0"/>
                <a:cs typeface="Calibri" panose="020F0502020204030204" pitchFamily="34" charset="0"/>
              </a:rPr>
              <a:t>gCr</a:t>
            </a:r>
            <a:r>
              <a:rPr lang="en-US" dirty="0">
                <a:latin typeface="Calibri" panose="020F0502020204030204" pitchFamily="34" charset="0"/>
                <a:ea typeface="Calibri" panose="020F0502020204030204" pitchFamily="34" charset="0"/>
                <a:cs typeface="Calibri" panose="020F0502020204030204" pitchFamily="34" charset="0"/>
              </a:rPr>
              <a:t> 	       (0-30)</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 You decided to add a second medication to help bring her HgA1c closer to target.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u="sng" dirty="0">
                <a:latin typeface="Calibri" panose="020F0502020204030204" pitchFamily="34" charset="0"/>
                <a:ea typeface="Calibri" panose="020F0502020204030204" pitchFamily="34" charset="0"/>
                <a:cs typeface="Calibri" panose="020F0502020204030204" pitchFamily="34" charset="0"/>
              </a:rPr>
              <a:t>What is your preferred medication class?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Calibri" panose="020F0502020204030204" pitchFamily="34" charset="0"/>
              </a:rPr>
              <a:t> Alfa glucoside inhibitors (</a:t>
            </a:r>
            <a:r>
              <a:rPr lang="en-US" dirty="0" err="1">
                <a:latin typeface="Calibri" panose="020F0502020204030204" pitchFamily="34" charset="0"/>
                <a:ea typeface="Calibri" panose="020F0502020204030204" pitchFamily="34" charset="0"/>
                <a:cs typeface="Calibri" panose="020F0502020204030204" pitchFamily="34" charset="0"/>
              </a:rPr>
              <a:t>Acarbose</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Thiazolidinediones</a:t>
            </a:r>
            <a:r>
              <a:rPr lang="en-US" dirty="0">
                <a:latin typeface="Calibri" panose="020F0502020204030204" pitchFamily="34" charset="0"/>
                <a:ea typeface="Calibri" panose="020F0502020204030204" pitchFamily="34" charset="0"/>
                <a:cs typeface="Calibri" panose="020F0502020204030204" pitchFamily="34" charset="0"/>
              </a:rPr>
              <a:t>  (Pioglitazone)</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Calibri" panose="020F0502020204030204" pitchFamily="34" charset="0"/>
              </a:rPr>
              <a:t> Sulfonylureas (</a:t>
            </a:r>
            <a:r>
              <a:rPr lang="en-US" dirty="0" err="1">
                <a:latin typeface="Calibri" panose="020F0502020204030204" pitchFamily="34" charset="0"/>
                <a:ea typeface="Calibri" panose="020F0502020204030204" pitchFamily="34" charset="0"/>
                <a:cs typeface="Calibri" panose="020F0502020204030204" pitchFamily="34" charset="0"/>
              </a:rPr>
              <a:t>Gleglazide</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Calibri" panose="020F0502020204030204" pitchFamily="34" charset="0"/>
              </a:rPr>
              <a:t>SGLT2 inhibitors (</a:t>
            </a:r>
            <a:r>
              <a:rPr lang="en-US" dirty="0" err="1">
                <a:latin typeface="Calibri" panose="020F0502020204030204" pitchFamily="34" charset="0"/>
                <a:ea typeface="Calibri" panose="020F0502020204030204" pitchFamily="34" charset="0"/>
                <a:cs typeface="Calibri" panose="020F0502020204030204" pitchFamily="34" charset="0"/>
              </a:rPr>
              <a:t>Empagliflazin</a:t>
            </a:r>
            <a:r>
              <a:rPr lang="en-US"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Oval 3"/>
          <p:cNvSpPr/>
          <p:nvPr/>
        </p:nvSpPr>
        <p:spPr>
          <a:xfrm>
            <a:off x="755576" y="4941168"/>
            <a:ext cx="37799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8130" name="Picture 2" descr="Image result for question mark">
            <a:hlinkClick r:id="rId2"/>
          </p:cNvPr>
          <p:cNvPicPr>
            <a:picLocks noChangeAspect="1" noChangeArrowheads="1"/>
          </p:cNvPicPr>
          <p:nvPr/>
        </p:nvPicPr>
        <p:blipFill>
          <a:blip r:embed="rId3" cstate="print"/>
          <a:srcRect/>
          <a:stretch>
            <a:fillRect/>
          </a:stretch>
        </p:blipFill>
        <p:spPr bwMode="auto">
          <a:xfrm>
            <a:off x="6732240" y="4653136"/>
            <a:ext cx="1333500" cy="1333501"/>
          </a:xfrm>
          <a:prstGeom prst="rect">
            <a:avLst/>
          </a:prstGeom>
          <a:noFill/>
        </p:spPr>
      </p:pic>
    </p:spTree>
    <p:extLst>
      <p:ext uri="{BB962C8B-B14F-4D97-AF65-F5344CB8AC3E}">
        <p14:creationId xmlns:p14="http://schemas.microsoft.com/office/powerpoint/2010/main" val="3687984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smtClean="0">
                <a:latin typeface="+mn-lt"/>
                <a:cs typeface="Times New Roman" panose="02020603050405020304" pitchFamily="18" charset="0"/>
              </a:rPr>
              <a:t>Oral Medication in Type 2 DM</a:t>
            </a:r>
            <a:endParaRPr lang="en-CA" dirty="0">
              <a:latin typeface="+mn-lt"/>
            </a:endParaRPr>
          </a:p>
        </p:txBody>
      </p:sp>
      <p:pic>
        <p:nvPicPr>
          <p:cNvPr id="107522" name="Picture 2" descr="Image result for oral pills">
            <a:hlinkClick r:id="rId2"/>
          </p:cNvPr>
          <p:cNvPicPr>
            <a:picLocks noChangeAspect="1" noChangeArrowheads="1"/>
          </p:cNvPicPr>
          <p:nvPr/>
        </p:nvPicPr>
        <p:blipFill>
          <a:blip r:embed="rId3" cstate="print"/>
          <a:srcRect/>
          <a:stretch>
            <a:fillRect/>
          </a:stretch>
        </p:blipFill>
        <p:spPr bwMode="auto">
          <a:xfrm>
            <a:off x="2915816" y="2420888"/>
            <a:ext cx="3696047" cy="2482844"/>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7517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635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441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2195736" y="1700808"/>
            <a:ext cx="4572000" cy="1224136"/>
          </a:xfrm>
        </p:spPr>
        <p:txBody>
          <a:bodyPr/>
          <a:lstStyle/>
          <a:p>
            <a:pPr eaLnBrk="1" hangingPunct="1"/>
            <a:r>
              <a:rPr lang="en-US" altLang="ar-SA" sz="4400" b="1" dirty="0" smtClean="0">
                <a:solidFill>
                  <a:schemeClr val="tx1"/>
                </a:solidFill>
                <a:cs typeface="Times New Roman" panose="02020603050405020304" pitchFamily="18" charset="0"/>
              </a:rPr>
              <a:t>INCRETINS</a:t>
            </a:r>
          </a:p>
        </p:txBody>
      </p:sp>
      <p:pic>
        <p:nvPicPr>
          <p:cNvPr id="64514" name="Picture 2" descr="Image result for gut">
            <a:hlinkClick r:id="rId3"/>
          </p:cNvPr>
          <p:cNvPicPr>
            <a:picLocks noChangeAspect="1" noChangeArrowheads="1"/>
          </p:cNvPicPr>
          <p:nvPr/>
        </p:nvPicPr>
        <p:blipFill>
          <a:blip r:embed="rId4" cstate="print"/>
          <a:srcRect/>
          <a:stretch>
            <a:fillRect/>
          </a:stretch>
        </p:blipFill>
        <p:spPr bwMode="auto">
          <a:xfrm>
            <a:off x="2627784" y="2564904"/>
            <a:ext cx="3486497" cy="4077852"/>
          </a:xfrm>
          <a:prstGeom prst="rect">
            <a:avLst/>
          </a:prstGeom>
          <a:noFill/>
        </p:spPr>
      </p:pic>
    </p:spTree>
    <p:extLst>
      <p:ext uri="{BB962C8B-B14F-4D97-AF65-F5344CB8AC3E}">
        <p14:creationId xmlns:p14="http://schemas.microsoft.com/office/powerpoint/2010/main" val="6335672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8131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260648"/>
            <a:ext cx="6347713" cy="1320800"/>
          </a:xfrm>
        </p:spPr>
        <p:txBody>
          <a:bodyPr/>
          <a:lstStyle/>
          <a:p>
            <a:r>
              <a:rPr lang="en-US" altLang="ar-SA" sz="4400" dirty="0">
                <a:cs typeface="Arial" pitchFamily="34" charset="0"/>
              </a:rPr>
              <a:t>INCRETINS</a:t>
            </a:r>
            <a:endParaRPr lang="en-US" dirty="0"/>
          </a:p>
        </p:txBody>
      </p:sp>
      <p:sp>
        <p:nvSpPr>
          <p:cNvPr id="2" name="Content Placeholder 1"/>
          <p:cNvSpPr>
            <a:spLocks noGrp="1"/>
          </p:cNvSpPr>
          <p:nvPr>
            <p:ph idx="1"/>
          </p:nvPr>
        </p:nvSpPr>
        <p:spPr>
          <a:xfrm>
            <a:off x="323528" y="1844824"/>
            <a:ext cx="8331696" cy="4464496"/>
          </a:xfrm>
        </p:spPr>
        <p:txBody>
          <a:bodyPr>
            <a:normAutofit/>
          </a:bodyPr>
          <a:lstStyle/>
          <a:p>
            <a:r>
              <a:rPr lang="en-US" altLang="ar-SA" sz="2400" dirty="0">
                <a:solidFill>
                  <a:schemeClr val="tx1"/>
                </a:solidFill>
                <a:cs typeface="Times New Roman" panose="02020603050405020304" pitchFamily="18" charset="0"/>
              </a:rPr>
              <a:t>The </a:t>
            </a:r>
            <a:r>
              <a:rPr lang="en-US" altLang="ar-SA" sz="2400" dirty="0" err="1">
                <a:solidFill>
                  <a:schemeClr val="tx1"/>
                </a:solidFill>
                <a:cs typeface="Times New Roman" panose="02020603050405020304" pitchFamily="18" charset="0"/>
              </a:rPr>
              <a:t>incretin</a:t>
            </a:r>
            <a:r>
              <a:rPr lang="en-US" altLang="ar-SA" sz="2400" dirty="0">
                <a:solidFill>
                  <a:schemeClr val="tx1"/>
                </a:solidFill>
                <a:cs typeface="Times New Roman" panose="02020603050405020304" pitchFamily="18" charset="0"/>
              </a:rPr>
              <a:t> system is </a:t>
            </a:r>
            <a:r>
              <a:rPr lang="en-US" altLang="ar-SA" sz="2400" b="1" dirty="0">
                <a:solidFill>
                  <a:schemeClr val="tx1"/>
                </a:solidFill>
                <a:cs typeface="Times New Roman" panose="02020603050405020304" pitchFamily="18" charset="0"/>
              </a:rPr>
              <a:t>impaired</a:t>
            </a:r>
            <a:r>
              <a:rPr lang="en-US" altLang="ar-SA" sz="2400" dirty="0">
                <a:solidFill>
                  <a:schemeClr val="tx1"/>
                </a:solidFill>
                <a:cs typeface="Times New Roman" panose="02020603050405020304" pitchFamily="18" charset="0"/>
              </a:rPr>
              <a:t> in patients with </a:t>
            </a:r>
            <a:r>
              <a:rPr lang="en-US" altLang="ar-SA" sz="2400" b="1" dirty="0">
                <a:solidFill>
                  <a:schemeClr val="tx1"/>
                </a:solidFill>
                <a:cs typeface="Times New Roman" panose="02020603050405020304" pitchFamily="18" charset="0"/>
              </a:rPr>
              <a:t>T2DM</a:t>
            </a:r>
            <a:r>
              <a:rPr lang="en-US" altLang="ar-SA" sz="2400" dirty="0">
                <a:solidFill>
                  <a:schemeClr val="tx1"/>
                </a:solidFill>
                <a:cs typeface="Times New Roman" panose="02020603050405020304" pitchFamily="18" charset="0"/>
              </a:rPr>
              <a:t>, which, as a consequence of its </a:t>
            </a:r>
            <a:r>
              <a:rPr lang="en-US" altLang="ar-SA" sz="2400" dirty="0" err="1">
                <a:solidFill>
                  <a:schemeClr val="tx1"/>
                </a:solidFill>
                <a:cs typeface="Times New Roman" panose="02020603050405020304" pitchFamily="18" charset="0"/>
              </a:rPr>
              <a:t>insulinotropic</a:t>
            </a:r>
            <a:r>
              <a:rPr lang="en-US" altLang="ar-SA" sz="2400" dirty="0">
                <a:solidFill>
                  <a:schemeClr val="tx1"/>
                </a:solidFill>
                <a:cs typeface="Times New Roman" panose="02020603050405020304" pitchFamily="18" charset="0"/>
              </a:rPr>
              <a:t> actions, contributes to fasting and postprandial hyperglycemia. </a:t>
            </a:r>
          </a:p>
          <a:p>
            <a:endParaRPr lang="ar-SA" altLang="ar-SA" sz="2400" dirty="0">
              <a:solidFill>
                <a:schemeClr val="tx1"/>
              </a:solidFill>
              <a:cs typeface="Times New Roman" panose="02020603050405020304" pitchFamily="18" charset="0"/>
            </a:endParaRPr>
          </a:p>
          <a:p>
            <a:r>
              <a:rPr lang="en-US" altLang="ar-SA" sz="2400" dirty="0">
                <a:solidFill>
                  <a:schemeClr val="tx1"/>
                </a:solidFill>
                <a:cs typeface="Times New Roman" panose="02020603050405020304" pitchFamily="18" charset="0"/>
              </a:rPr>
              <a:t>The impairment of </a:t>
            </a:r>
            <a:r>
              <a:rPr lang="en-US" altLang="ar-SA" sz="2400" b="1" dirty="0">
                <a:solidFill>
                  <a:schemeClr val="tx1"/>
                </a:solidFill>
                <a:cs typeface="Times New Roman" panose="02020603050405020304" pitchFamily="18" charset="0"/>
              </a:rPr>
              <a:t>GLP-1</a:t>
            </a:r>
            <a:r>
              <a:rPr lang="en-US" altLang="ar-SA" sz="2400" dirty="0">
                <a:solidFill>
                  <a:schemeClr val="tx1"/>
                </a:solidFill>
                <a:cs typeface="Times New Roman" panose="02020603050405020304" pitchFamily="18" charset="0"/>
              </a:rPr>
              <a:t> secretion varies directly with the degree of insulin resistance; those who are </a:t>
            </a:r>
            <a:r>
              <a:rPr lang="en-US" altLang="ar-SA" sz="2400" b="1" dirty="0">
                <a:solidFill>
                  <a:schemeClr val="tx1"/>
                </a:solidFill>
                <a:cs typeface="Times New Roman" panose="02020603050405020304" pitchFamily="18" charset="0"/>
              </a:rPr>
              <a:t>more insulin resistant </a:t>
            </a:r>
            <a:r>
              <a:rPr lang="en-US" altLang="ar-SA" sz="2400" dirty="0">
                <a:solidFill>
                  <a:schemeClr val="tx1"/>
                </a:solidFill>
                <a:cs typeface="Times New Roman" panose="02020603050405020304" pitchFamily="18" charset="0"/>
              </a:rPr>
              <a:t>have a lower rise in </a:t>
            </a:r>
            <a:r>
              <a:rPr lang="en-US" altLang="ar-SA" sz="2400" b="1" dirty="0">
                <a:solidFill>
                  <a:schemeClr val="tx1"/>
                </a:solidFill>
                <a:cs typeface="Times New Roman" panose="02020603050405020304" pitchFamily="18" charset="0"/>
              </a:rPr>
              <a:t>GLP-1</a:t>
            </a:r>
            <a:r>
              <a:rPr lang="en-US" altLang="ar-SA" sz="2400" dirty="0">
                <a:solidFill>
                  <a:schemeClr val="tx1"/>
                </a:solidFill>
                <a:cs typeface="Times New Roman" panose="02020603050405020304" pitchFamily="18" charset="0"/>
              </a:rPr>
              <a:t> in response to a meal. </a:t>
            </a:r>
          </a:p>
          <a:p>
            <a:endParaRPr lang="en-US" dirty="0">
              <a:solidFill>
                <a:schemeClr val="tx1"/>
              </a:solidFill>
            </a:endParaRPr>
          </a:p>
        </p:txBody>
      </p:sp>
    </p:spTree>
    <p:extLst>
      <p:ext uri="{BB962C8B-B14F-4D97-AF65-F5344CB8AC3E}">
        <p14:creationId xmlns:p14="http://schemas.microsoft.com/office/powerpoint/2010/main" val="392900520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6324600"/>
          </a:xfrm>
        </p:spPr>
        <p:txBody>
          <a:bodyPr>
            <a:normAutofit/>
          </a:bodyPr>
          <a:lstStyle/>
          <a:p>
            <a:pPr algn="ctr" rtl="0" eaLnBrk="1" hangingPunct="1">
              <a:lnSpc>
                <a:spcPct val="90000"/>
              </a:lnSpc>
              <a:buFont typeface="Wingdings 2" pitchFamily="18" charset="2"/>
              <a:buNone/>
            </a:pPr>
            <a:r>
              <a:rPr lang="en-US" altLang="ar-SA" sz="3600" u="sng" dirty="0" smtClean="0">
                <a:latin typeface="+mj-lt"/>
                <a:cs typeface="Arial" pitchFamily="34" charset="0"/>
              </a:rPr>
              <a:t>Glucagon-like Peptide-1 (GLP-1)</a:t>
            </a:r>
          </a:p>
          <a:p>
            <a:pPr marL="0" indent="0">
              <a:lnSpc>
                <a:spcPct val="90000"/>
              </a:lnSpc>
              <a:buNone/>
            </a:pPr>
            <a:endParaRPr lang="ar-SA" altLang="ar-SA" sz="2400" b="1" dirty="0" smtClean="0">
              <a:solidFill>
                <a:srgbClr val="002060"/>
              </a:solidFill>
              <a:cs typeface="Arial" pitchFamily="34" charset="0"/>
            </a:endParaRPr>
          </a:p>
          <a:p>
            <a:pPr>
              <a:lnSpc>
                <a:spcPct val="90000"/>
              </a:lnSpc>
            </a:pPr>
            <a:r>
              <a:rPr lang="en-US" altLang="ar-SA" sz="2400" dirty="0" smtClean="0">
                <a:cs typeface="Times New Roman" panose="02020603050405020304" pitchFamily="18" charset="0"/>
              </a:rPr>
              <a:t>secreted throughout the day by intestinal mucosa in response to oral glucose in the gut </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stimulates all steps of insulin biosynthesis</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provides continued and augmented release of insulin without overproduction</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acts on islet alpha cells, causing strong inhibition of postprandial glucagon secretion</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slows gastric emptying and acts on brain to promote early satiety</a:t>
            </a:r>
          </a:p>
          <a:p>
            <a:pPr algn="l" rtl="0">
              <a:buFont typeface="Wingdings 2" pitchFamily="18" charset="2"/>
              <a:buNone/>
            </a:pPr>
            <a:endParaRPr lang="en-US" alt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8295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80" y="28037"/>
            <a:ext cx="8640960" cy="6678751"/>
          </a:xfrm>
          <a:prstGeom prst="rect">
            <a:avLst/>
          </a:prstGeom>
          <a:noFill/>
        </p:spPr>
        <p:txBody>
          <a:bodyPr wrap="square" rtlCol="0">
            <a:spAutoFit/>
          </a:bodyPr>
          <a:lstStyle/>
          <a:p>
            <a:pPr marL="342900" lvl="0" indent="-342900">
              <a:lnSpc>
                <a:spcPct val="107000"/>
              </a:lnSpc>
              <a:buFont typeface="+mj-lt"/>
              <a:buAutoNum type="arabicPeriod"/>
            </a:pPr>
            <a:r>
              <a:rPr lang="en-US" sz="2000" b="1" dirty="0">
                <a:latin typeface="Calibri" panose="020F0502020204030204" pitchFamily="34" charset="0"/>
                <a:ea typeface="Calibri" panose="020F0502020204030204" pitchFamily="34" charset="0"/>
                <a:cs typeface="Calibri" panose="020F0502020204030204" pitchFamily="34" charset="0"/>
              </a:rPr>
              <a:t>A 24-year-old woman comes to your clinic because she is worried she might have diabetes.  She is overweight with a BMI of 28. She is healthy otherwise and has been trying to lose weight over that last few months. Her father was recently diagnosed with diabetes at the age of 65 and her mother has hypertension</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2000" u="sng" dirty="0">
                <a:latin typeface="Calibri" panose="020F0502020204030204" pitchFamily="34" charset="0"/>
                <a:ea typeface="Calibri" panose="020F0502020204030204" pitchFamily="34" charset="0"/>
                <a:cs typeface="Calibri" panose="020F0502020204030204" pitchFamily="34" charset="0"/>
              </a:rPr>
              <a:t>Which of the following would be the most suitable recommendations?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She is still too young to start diabetic testing. You inform her to live her life without concern and come back at 45 for testing then </a:t>
            </a:r>
            <a:endParaRPr lang="en-US" sz="2000" dirty="0" smtClean="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lphaLcPeriod"/>
            </a:pP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She is at increased risk for diabetes.  You request diabetes screening tests and encourage her to continue weight loss and to increase physical activity </a:t>
            </a:r>
            <a:endParaRPr lang="en-US" sz="2000" dirty="0" smtClean="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lphaLcPeriod"/>
            </a:pP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She is at increased risk for diabetes. However, she is trying to lose weight and diabetic testing can be delayed till she reaches her weight loss goals </a:t>
            </a:r>
            <a:endParaRPr lang="en-US" sz="2000" dirty="0" smtClean="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mj-lt"/>
              <a:buAutoNum type="alphaLcPeriod"/>
            </a:pP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You are not concerned as she appears healthy and is not complaining of any symptoms to suggest diabetes. You reassure her that she does not need testing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p:cNvSpPr/>
          <p:nvPr/>
        </p:nvSpPr>
        <p:spPr>
          <a:xfrm>
            <a:off x="638527" y="3553092"/>
            <a:ext cx="8280920" cy="884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5778" name="Picture 2" descr="Image result for question mark">
            <a:hlinkClick r:id="rId2"/>
          </p:cNvPr>
          <p:cNvPicPr>
            <a:picLocks noChangeAspect="1" noChangeArrowheads="1"/>
          </p:cNvPicPr>
          <p:nvPr/>
        </p:nvPicPr>
        <p:blipFill>
          <a:blip r:embed="rId3" cstate="print"/>
          <a:srcRect/>
          <a:stretch>
            <a:fillRect/>
          </a:stretch>
        </p:blipFill>
        <p:spPr bwMode="auto">
          <a:xfrm>
            <a:off x="8100392" y="1268760"/>
            <a:ext cx="1043608" cy="1043609"/>
          </a:xfrm>
          <a:prstGeom prst="rect">
            <a:avLst/>
          </a:prstGeom>
          <a:noFill/>
        </p:spPr>
      </p:pic>
    </p:spTree>
    <p:extLst>
      <p:ext uri="{BB962C8B-B14F-4D97-AF65-F5344CB8AC3E}">
        <p14:creationId xmlns:p14="http://schemas.microsoft.com/office/powerpoint/2010/main" val="69557892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404664"/>
            <a:ext cx="7696200" cy="1320800"/>
          </a:xfrm>
        </p:spPr>
        <p:txBody>
          <a:bodyPr>
            <a:noAutofit/>
          </a:bodyPr>
          <a:lstStyle/>
          <a:p>
            <a:r>
              <a:rPr lang="en-US" altLang="ar-SA" sz="4400" u="sng" dirty="0" err="1">
                <a:cs typeface="Times New Roman" panose="02020603050405020304" pitchFamily="18" charset="0"/>
              </a:rPr>
              <a:t>Dipeptidyl</a:t>
            </a:r>
            <a:r>
              <a:rPr lang="en-US" altLang="ar-SA" sz="4400" u="sng" dirty="0">
                <a:cs typeface="Times New Roman" panose="02020603050405020304" pitchFamily="18" charset="0"/>
              </a:rPr>
              <a:t> Peptidase-4 (DPP-4)</a:t>
            </a:r>
            <a:r>
              <a:rPr lang="en-US" altLang="ar-SA" sz="4400" b="1" dirty="0">
                <a:solidFill>
                  <a:schemeClr val="accent2"/>
                </a:solidFill>
                <a:latin typeface="Times New Roman" panose="02020603050405020304" pitchFamily="18" charset="0"/>
                <a:cs typeface="Times New Roman" panose="02020603050405020304" pitchFamily="18" charset="0"/>
              </a:rPr>
              <a:t/>
            </a:r>
            <a:br>
              <a:rPr lang="en-US" altLang="ar-SA" sz="4400" b="1" dirty="0">
                <a:solidFill>
                  <a:schemeClr val="accent2"/>
                </a:solidFill>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395536" y="1700808"/>
            <a:ext cx="8111480" cy="3880773"/>
          </a:xfrm>
        </p:spPr>
        <p:txBody>
          <a:bodyPr/>
          <a:lstStyle/>
          <a:p>
            <a:pPr>
              <a:lnSpc>
                <a:spcPct val="90000"/>
              </a:lnSpc>
            </a:pPr>
            <a:r>
              <a:rPr lang="en-US" altLang="ar-SA" sz="2400" dirty="0">
                <a:solidFill>
                  <a:schemeClr val="tx1"/>
                </a:solidFill>
                <a:cs typeface="Times New Roman" panose="02020603050405020304" pitchFamily="18" charset="0"/>
              </a:rPr>
              <a:t>Within minutes of secretion or exogenous administration, </a:t>
            </a:r>
            <a:r>
              <a:rPr lang="en-US" altLang="ar-SA" sz="2400" b="1" dirty="0">
                <a:solidFill>
                  <a:schemeClr val="tx1"/>
                </a:solidFill>
                <a:cs typeface="Times New Roman" panose="02020603050405020304" pitchFamily="18" charset="0"/>
              </a:rPr>
              <a:t>GLP-1</a:t>
            </a:r>
            <a:r>
              <a:rPr lang="en-US" altLang="ar-SA" sz="2400" dirty="0">
                <a:solidFill>
                  <a:schemeClr val="tx1"/>
                </a:solidFill>
                <a:cs typeface="Times New Roman" panose="02020603050405020304" pitchFamily="18" charset="0"/>
              </a:rPr>
              <a:t> is rapidly degraded </a:t>
            </a:r>
            <a:r>
              <a:rPr lang="en-US" altLang="ar-SA" sz="2400" dirty="0" smtClean="0">
                <a:solidFill>
                  <a:schemeClr val="tx1"/>
                </a:solidFill>
                <a:cs typeface="Times New Roman" panose="02020603050405020304" pitchFamily="18" charset="0"/>
              </a:rPr>
              <a:t>by </a:t>
            </a:r>
            <a:r>
              <a:rPr lang="en-US" altLang="ar-SA" sz="2400" dirty="0" err="1" smtClean="0">
                <a:solidFill>
                  <a:schemeClr val="tx1"/>
                </a:solidFill>
                <a:cs typeface="Times New Roman" panose="02020603050405020304" pitchFamily="18" charset="0"/>
              </a:rPr>
              <a:t>dipeptidyl</a:t>
            </a:r>
            <a:r>
              <a:rPr lang="en-US" altLang="ar-SA" sz="2400" dirty="0" smtClean="0">
                <a:solidFill>
                  <a:schemeClr val="tx1"/>
                </a:solidFill>
                <a:cs typeface="Times New Roman" panose="02020603050405020304" pitchFamily="18" charset="0"/>
              </a:rPr>
              <a:t> </a:t>
            </a:r>
            <a:r>
              <a:rPr lang="en-US" altLang="ar-SA" sz="2400" dirty="0">
                <a:solidFill>
                  <a:schemeClr val="tx1"/>
                </a:solidFill>
                <a:cs typeface="Times New Roman" panose="02020603050405020304" pitchFamily="18" charset="0"/>
              </a:rPr>
              <a:t>peptidase-4 (</a:t>
            </a:r>
            <a:r>
              <a:rPr lang="en-US" altLang="ar-SA" sz="2400" b="1" dirty="0">
                <a:solidFill>
                  <a:schemeClr val="tx1"/>
                </a:solidFill>
                <a:cs typeface="Times New Roman" panose="02020603050405020304" pitchFamily="18" charset="0"/>
              </a:rPr>
              <a:t>DPP-4</a:t>
            </a:r>
            <a:r>
              <a:rPr lang="en-US" altLang="ar-SA" sz="2400" dirty="0">
                <a:solidFill>
                  <a:schemeClr val="tx1"/>
                </a:solidFill>
                <a:cs typeface="Times New Roman" panose="02020603050405020304" pitchFamily="18" charset="0"/>
              </a:rPr>
              <a:t>).</a:t>
            </a:r>
          </a:p>
          <a:p>
            <a:pPr>
              <a:lnSpc>
                <a:spcPct val="90000"/>
              </a:lnSpc>
            </a:pPr>
            <a:endParaRPr lang="en-US" altLang="ar-SA" sz="2400" dirty="0">
              <a:solidFill>
                <a:schemeClr val="tx1"/>
              </a:solidFill>
              <a:cs typeface="Times New Roman" panose="02020603050405020304" pitchFamily="18" charset="0"/>
            </a:endParaRPr>
          </a:p>
          <a:p>
            <a:pPr>
              <a:lnSpc>
                <a:spcPct val="90000"/>
              </a:lnSpc>
            </a:pPr>
            <a:r>
              <a:rPr lang="en-US" altLang="ar-SA" sz="2400" b="1" dirty="0">
                <a:solidFill>
                  <a:schemeClr val="tx1"/>
                </a:solidFill>
                <a:cs typeface="Times New Roman" panose="02020603050405020304" pitchFamily="18" charset="0"/>
              </a:rPr>
              <a:t>DPP-4</a:t>
            </a:r>
            <a:r>
              <a:rPr lang="en-US" altLang="ar-SA" sz="2400" dirty="0">
                <a:solidFill>
                  <a:schemeClr val="tx1"/>
                </a:solidFill>
                <a:cs typeface="Times New Roman" panose="02020603050405020304" pitchFamily="18" charset="0"/>
              </a:rPr>
              <a:t> is found in many body tissues, including liver,  renal, and intestinal brush- border membranes; lymphocytes; and endothelial cells.</a:t>
            </a:r>
            <a:endParaRPr lang="ar-SA" altLang="ar-SA" sz="2400" dirty="0">
              <a:solidFill>
                <a:schemeClr val="tx1"/>
              </a:solidFill>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24254950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3"/>
          <p:cNvSpPr>
            <a:spLocks noGrp="1" noChangeArrowheads="1"/>
          </p:cNvSpPr>
          <p:nvPr>
            <p:ph type="title"/>
          </p:nvPr>
        </p:nvSpPr>
        <p:spPr>
          <a:xfrm>
            <a:off x="1187624" y="260648"/>
            <a:ext cx="6347714" cy="1320800"/>
          </a:xfrm>
        </p:spPr>
        <p:txBody>
          <a:bodyPr>
            <a:noAutofit/>
          </a:bodyPr>
          <a:lstStyle/>
          <a:p>
            <a:pPr eaLnBrk="1" hangingPunct="1"/>
            <a:r>
              <a:rPr lang="en-GB" sz="4400" dirty="0" smtClean="0">
                <a:latin typeface="+mn-lt"/>
                <a:cs typeface="Times New Roman" panose="02020603050405020304" pitchFamily="18" charset="0"/>
              </a:rPr>
              <a:t>The Family of </a:t>
            </a:r>
            <a:r>
              <a:rPr lang="en-GB" dirty="0" err="1" smtClean="0">
                <a:latin typeface="+mn-lt"/>
                <a:cs typeface="Times New Roman" panose="02020603050405020304" pitchFamily="18" charset="0"/>
              </a:rPr>
              <a:t>I</a:t>
            </a:r>
            <a:r>
              <a:rPr lang="en-GB" sz="4400" dirty="0" err="1" smtClean="0">
                <a:latin typeface="+mn-lt"/>
                <a:cs typeface="Times New Roman" panose="02020603050405020304" pitchFamily="18" charset="0"/>
              </a:rPr>
              <a:t>ncretin</a:t>
            </a:r>
            <a:r>
              <a:rPr lang="en-GB" dirty="0" smtClean="0">
                <a:latin typeface="+mn-lt"/>
                <a:cs typeface="Times New Roman" panose="02020603050405020304" pitchFamily="18" charset="0"/>
              </a:rPr>
              <a:t> B</a:t>
            </a:r>
            <a:r>
              <a:rPr lang="en-GB" sz="4400" dirty="0" smtClean="0">
                <a:latin typeface="+mn-lt"/>
                <a:cs typeface="Times New Roman" panose="02020603050405020304" pitchFamily="18" charset="0"/>
              </a:rPr>
              <a:t>ased </a:t>
            </a:r>
            <a:r>
              <a:rPr lang="en-GB" dirty="0" smtClean="0">
                <a:latin typeface="+mn-lt"/>
                <a:cs typeface="Times New Roman" panose="02020603050405020304" pitchFamily="18" charset="0"/>
              </a:rPr>
              <a:t>T</a:t>
            </a:r>
            <a:r>
              <a:rPr lang="en-GB" sz="4400" dirty="0" smtClean="0">
                <a:latin typeface="+mn-lt"/>
                <a:cs typeface="Times New Roman" panose="02020603050405020304" pitchFamily="18" charset="0"/>
              </a:rPr>
              <a:t>herapies</a:t>
            </a:r>
            <a:endParaRPr lang="en-US" sz="4400" dirty="0" smtClean="0">
              <a:latin typeface="+mn-lt"/>
              <a:cs typeface="Times New Roman" panose="02020603050405020304" pitchFamily="18" charset="0"/>
            </a:endParaRPr>
          </a:p>
        </p:txBody>
      </p:sp>
      <p:sp>
        <p:nvSpPr>
          <p:cNvPr id="160771" name="Text Box 12"/>
          <p:cNvSpPr txBox="1">
            <a:spLocks noChangeArrowheads="1"/>
          </p:cNvSpPr>
          <p:nvPr/>
        </p:nvSpPr>
        <p:spPr bwMode="auto">
          <a:xfrm>
            <a:off x="412750" y="6484938"/>
            <a:ext cx="8280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solidFill>
                  <a:srgbClr val="001965"/>
                </a:solidFill>
                <a:latin typeface="Verdana" pitchFamily="34" charset="0"/>
              </a:rPr>
              <a:t>Wick &amp; Newlin. </a:t>
            </a:r>
            <a:r>
              <a:rPr lang="en-US" sz="900" i="1">
                <a:solidFill>
                  <a:srgbClr val="001965"/>
                </a:solidFill>
                <a:latin typeface="Verdana" pitchFamily="34" charset="0"/>
              </a:rPr>
              <a:t>J Am Acad Nurse Pract</a:t>
            </a:r>
            <a:r>
              <a:rPr lang="en-US" sz="900">
                <a:solidFill>
                  <a:srgbClr val="001965"/>
                </a:solidFill>
                <a:latin typeface="Verdana" pitchFamily="34" charset="0"/>
              </a:rPr>
              <a:t> 2009;21:623–30; White. </a:t>
            </a:r>
            <a:r>
              <a:rPr lang="en-US" sz="900" i="1">
                <a:solidFill>
                  <a:srgbClr val="001965"/>
                </a:solidFill>
                <a:latin typeface="Verdana" pitchFamily="34" charset="0"/>
              </a:rPr>
              <a:t>J Am Pharm Assoc</a:t>
            </a:r>
            <a:r>
              <a:rPr lang="en-US" sz="900">
                <a:solidFill>
                  <a:srgbClr val="001965"/>
                </a:solidFill>
                <a:latin typeface="Verdana" pitchFamily="34" charset="0"/>
              </a:rPr>
              <a:t> 2009;49(Suppl. 1):S30–40</a:t>
            </a:r>
          </a:p>
        </p:txBody>
      </p:sp>
      <p:pic>
        <p:nvPicPr>
          <p:cNvPr id="160772"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64" y="2057400"/>
            <a:ext cx="7774160" cy="40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592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912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3597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6698" t="32121" r="22923" b="17767"/>
          <a:stretch>
            <a:fillRect/>
          </a:stretch>
        </p:blipFill>
        <p:spPr bwMode="auto">
          <a:xfrm>
            <a:off x="1447800" y="1295400"/>
            <a:ext cx="655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itle 4"/>
          <p:cNvSpPr>
            <a:spLocks noGrp="1"/>
          </p:cNvSpPr>
          <p:nvPr>
            <p:ph type="title"/>
          </p:nvPr>
        </p:nvSpPr>
        <p:spPr/>
        <p:txBody>
          <a:bodyPr/>
          <a:lstStyle/>
          <a:p>
            <a:pPr algn="ctr"/>
            <a:r>
              <a:rPr lang="en-AU" dirty="0" smtClean="0">
                <a:solidFill>
                  <a:srgbClr val="0033CC"/>
                </a:solidFill>
              </a:rPr>
              <a:t>DPP 4 inhibitors</a:t>
            </a:r>
            <a:endParaRPr lang="en-US" dirty="0" smtClean="0">
              <a:solidFill>
                <a:srgbClr val="0033CC"/>
              </a:solidFill>
            </a:endParaRPr>
          </a:p>
        </p:txBody>
      </p:sp>
    </p:spTree>
    <p:extLst>
      <p:ext uri="{BB962C8B-B14F-4D97-AF65-F5344CB8AC3E}">
        <p14:creationId xmlns:p14="http://schemas.microsoft.com/office/powerpoint/2010/main" val="41630834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5308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CC"/>
                </a:solidFill>
              </a:rPr>
              <a:t>SGLT2 inhibitors </a:t>
            </a:r>
            <a:endParaRPr lang="en-US" sz="3600" b="1" dirty="0">
              <a:solidFill>
                <a:srgbClr val="0033CC"/>
              </a:solidFill>
            </a:endParaRPr>
          </a:p>
        </p:txBody>
      </p:sp>
      <p:sp>
        <p:nvSpPr>
          <p:cNvPr id="3" name="Content Placeholder 2"/>
          <p:cNvSpPr>
            <a:spLocks noGrp="1"/>
          </p:cNvSpPr>
          <p:nvPr>
            <p:ph idx="1"/>
          </p:nvPr>
        </p:nvSpPr>
        <p:spPr/>
        <p:txBody>
          <a:bodyPr/>
          <a:lstStyle/>
          <a:p>
            <a:r>
              <a:rPr lang="en-US" sz="2400" dirty="0" smtClean="0"/>
              <a:t>Promotes the renal excretion of glucose </a:t>
            </a:r>
          </a:p>
          <a:p>
            <a:r>
              <a:rPr lang="en-US" sz="2400" dirty="0" smtClean="0"/>
              <a:t>Modestly reduces  (limited by filtered load)</a:t>
            </a:r>
            <a:endParaRPr lang="en-US" sz="2400" dirty="0"/>
          </a:p>
          <a:p>
            <a:r>
              <a:rPr lang="en-US" sz="2400" dirty="0" smtClean="0"/>
              <a:t>Dose not cause hypoglycemia</a:t>
            </a:r>
          </a:p>
          <a:p>
            <a:r>
              <a:rPr lang="en-US" sz="2400" dirty="0" err="1" smtClean="0"/>
              <a:t>Empagliflozin</a:t>
            </a:r>
            <a:r>
              <a:rPr lang="en-US" sz="2400" dirty="0" smtClean="0"/>
              <a:t>   -- CVD </a:t>
            </a:r>
          </a:p>
          <a:p>
            <a:r>
              <a:rPr lang="en-US" sz="2400" dirty="0" smtClean="0"/>
              <a:t>Main use as third line  </a:t>
            </a:r>
          </a:p>
          <a:p>
            <a:r>
              <a:rPr lang="en-US" sz="2400" dirty="0" smtClean="0"/>
              <a:t> ? Safety of  prolonged </a:t>
            </a:r>
            <a:r>
              <a:rPr lang="en-US" sz="2400" dirty="0" err="1" smtClean="0"/>
              <a:t>glucoseuria</a:t>
            </a:r>
            <a:endParaRPr lang="en-US" sz="2400" dirty="0" smtClean="0"/>
          </a:p>
          <a:p>
            <a:endParaRPr lang="en-US" dirty="0"/>
          </a:p>
        </p:txBody>
      </p:sp>
    </p:spTree>
    <p:extLst>
      <p:ext uri="{BB962C8B-B14F-4D97-AF65-F5344CB8AC3E}">
        <p14:creationId xmlns:p14="http://schemas.microsoft.com/office/powerpoint/2010/main" val="15986312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873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28600"/>
            <a:ext cx="8735888" cy="1219200"/>
          </a:xfrm>
        </p:spPr>
        <p:txBody>
          <a:bodyPr>
            <a:normAutofit/>
          </a:bodyPr>
          <a:lstStyle/>
          <a:p>
            <a:pPr eaLnBrk="1" hangingPunct="1"/>
            <a:r>
              <a:rPr lang="de-AT" altLang="ar-SA" dirty="0" smtClean="0">
                <a:cs typeface="Times New Roman" panose="02020603050405020304" pitchFamily="18" charset="0"/>
              </a:rPr>
              <a:t>   Caution and Contraindications</a:t>
            </a:r>
          </a:p>
        </p:txBody>
      </p:sp>
      <p:sp>
        <p:nvSpPr>
          <p:cNvPr id="160771" name="Rectangle 3"/>
          <p:cNvSpPr>
            <a:spLocks noGrp="1" noChangeArrowheads="1"/>
          </p:cNvSpPr>
          <p:nvPr>
            <p:ph idx="1"/>
          </p:nvPr>
        </p:nvSpPr>
        <p:spPr>
          <a:xfrm>
            <a:off x="228600" y="1295400"/>
            <a:ext cx="8686800" cy="5334000"/>
          </a:xfrm>
        </p:spPr>
        <p:txBody>
          <a:bodyPr>
            <a:normAutofit/>
          </a:bodyPr>
          <a:lstStyle/>
          <a:p>
            <a:pPr eaLnBrk="1" hangingPunct="1">
              <a:lnSpc>
                <a:spcPct val="90000"/>
              </a:lnSpc>
            </a:pPr>
            <a:endParaRPr lang="de-AT" altLang="ar-SA" sz="2200" dirty="0" smtClean="0">
              <a:solidFill>
                <a:srgbClr val="002060"/>
              </a:solidFill>
            </a:endParaRPr>
          </a:p>
          <a:p>
            <a:pPr>
              <a:lnSpc>
                <a:spcPct val="90000"/>
              </a:lnSpc>
            </a:pPr>
            <a:r>
              <a:rPr lang="de-AT" altLang="ar-SA" sz="2400" b="1" dirty="0" smtClean="0">
                <a:solidFill>
                  <a:schemeClr val="tx1"/>
                </a:solidFill>
                <a:cs typeface="Times New Roman" panose="02020603050405020304" pitchFamily="18" charset="0"/>
              </a:rPr>
              <a:t>Chronic Kidney Failure:  </a:t>
            </a:r>
            <a:r>
              <a:rPr lang="de-AT" altLang="ar-SA" sz="2400" b="1" dirty="0" smtClean="0">
                <a:cs typeface="Times New Roman" panose="02020603050405020304" pitchFamily="18" charset="0"/>
              </a:rPr>
              <a:t> </a:t>
            </a:r>
            <a:r>
              <a:rPr lang="de-AT" altLang="ar-SA" sz="2400" dirty="0" smtClean="0">
                <a:solidFill>
                  <a:schemeClr val="tx1"/>
                </a:solidFill>
                <a:cs typeface="Times New Roman" panose="02020603050405020304" pitchFamily="18" charset="0"/>
              </a:rPr>
              <a:t>Metformin, Acarbose,Sitagliptin,  Insulin     </a:t>
            </a:r>
          </a:p>
          <a:p>
            <a:pPr algn="ctr">
              <a:lnSpc>
                <a:spcPct val="90000"/>
              </a:lnSpc>
              <a:buNone/>
            </a:pPr>
            <a:r>
              <a:rPr lang="de-AT" altLang="ar-SA" sz="2400" dirty="0" smtClean="0">
                <a:cs typeface="Times New Roman" panose="02020603050405020304" pitchFamily="18" charset="0"/>
              </a:rPr>
              <a:t>                   </a:t>
            </a:r>
            <a:r>
              <a:rPr lang="de-AT" altLang="ar-SA" sz="2400" dirty="0" smtClean="0">
                <a:solidFill>
                  <a:schemeClr val="tx1"/>
                </a:solidFill>
                <a:cs typeface="Times New Roman" panose="02020603050405020304" pitchFamily="18" charset="0"/>
              </a:rPr>
              <a:t>&amp; SUs (reduced dosage) </a:t>
            </a:r>
          </a:p>
          <a:p>
            <a:pPr marL="0" indent="0">
              <a:lnSpc>
                <a:spcPct val="90000"/>
              </a:lnSpc>
            </a:pPr>
            <a:endParaRPr lang="de-AT" altLang="ar-SA" sz="2400" dirty="0" smtClean="0">
              <a:solidFill>
                <a:schemeClr val="tx1"/>
              </a:solidFill>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Heart Failure:                    </a:t>
            </a:r>
            <a:r>
              <a:rPr lang="de-AT" altLang="ar-SA" sz="2400" dirty="0" smtClean="0">
                <a:solidFill>
                  <a:schemeClr val="tx1"/>
                </a:solidFill>
                <a:cs typeface="Times New Roman" panose="02020603050405020304" pitchFamily="18" charset="0"/>
              </a:rPr>
              <a:t>TZDs</a:t>
            </a:r>
          </a:p>
          <a:p>
            <a:pPr>
              <a:lnSpc>
                <a:spcPct val="90000"/>
              </a:lnSpc>
            </a:pPr>
            <a:endParaRPr lang="de-AT" altLang="ar-SA" sz="2400" dirty="0" smtClean="0">
              <a:solidFill>
                <a:schemeClr val="tx1"/>
              </a:solidFill>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Osteoporosis:                     </a:t>
            </a:r>
            <a:r>
              <a:rPr lang="de-AT" altLang="ar-SA" sz="2400" dirty="0" smtClean="0">
                <a:solidFill>
                  <a:schemeClr val="tx1"/>
                </a:solidFill>
                <a:cs typeface="Times New Roman" panose="02020603050405020304" pitchFamily="18" charset="0"/>
              </a:rPr>
              <a:t>TZDs</a:t>
            </a:r>
          </a:p>
          <a:p>
            <a:pPr>
              <a:lnSpc>
                <a:spcPct val="90000"/>
              </a:lnSpc>
            </a:pPr>
            <a:endParaRPr lang="de-AT" altLang="ar-SA" sz="2400" dirty="0" smtClean="0">
              <a:solidFill>
                <a:schemeClr val="tx1"/>
              </a:solidFill>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Myocardial Infarction:      </a:t>
            </a:r>
            <a:r>
              <a:rPr lang="de-AT" altLang="ar-SA" sz="2400" dirty="0" smtClean="0">
                <a:solidFill>
                  <a:schemeClr val="tx1"/>
                </a:solidFill>
                <a:cs typeface="Times New Roman" panose="02020603050405020304" pitchFamily="18" charset="0"/>
              </a:rPr>
              <a:t>Hypoglycemias should be avoided </a:t>
            </a:r>
            <a:br>
              <a:rPr lang="de-AT" altLang="ar-SA" sz="2400" dirty="0" smtClean="0">
                <a:solidFill>
                  <a:schemeClr val="tx1"/>
                </a:solidFill>
                <a:cs typeface="Times New Roman" panose="02020603050405020304" pitchFamily="18" charset="0"/>
              </a:rPr>
            </a:br>
            <a:r>
              <a:rPr lang="de-AT" altLang="ar-SA" sz="2400" dirty="0" smtClean="0">
                <a:solidFill>
                  <a:schemeClr val="tx1"/>
                </a:solidFill>
                <a:cs typeface="Times New Roman" panose="02020603050405020304" pitchFamily="18" charset="0"/>
              </a:rPr>
              <a:t>                                               when Insulin or SUs are taken.</a:t>
            </a:r>
          </a:p>
          <a:p>
            <a:pPr>
              <a:lnSpc>
                <a:spcPct val="90000"/>
              </a:lnSpc>
            </a:pPr>
            <a:endParaRPr lang="de-AT" altLang="ar-SA" sz="2400" b="1" dirty="0" smtClean="0">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Elderly people (&gt;70 years):   </a:t>
            </a:r>
            <a:r>
              <a:rPr lang="de-AT" altLang="ar-SA" sz="2400" dirty="0" smtClean="0">
                <a:solidFill>
                  <a:schemeClr val="tx1"/>
                </a:solidFill>
                <a:cs typeface="Times New Roman" panose="02020603050405020304" pitchFamily="18" charset="0"/>
              </a:rPr>
              <a:t>Hypoglycemias should be avoided </a:t>
            </a:r>
            <a:br>
              <a:rPr lang="de-AT" altLang="ar-SA" sz="2400" dirty="0" smtClean="0">
                <a:solidFill>
                  <a:schemeClr val="tx1"/>
                </a:solidFill>
                <a:cs typeface="Times New Roman" panose="02020603050405020304" pitchFamily="18" charset="0"/>
              </a:rPr>
            </a:br>
            <a:r>
              <a:rPr lang="de-AT" altLang="ar-SA" sz="2400" dirty="0" smtClean="0">
                <a:solidFill>
                  <a:schemeClr val="tx1"/>
                </a:solidFill>
                <a:cs typeface="Times New Roman" panose="02020603050405020304" pitchFamily="18" charset="0"/>
              </a:rPr>
              <a:t>                                                     when Insulin or SUs are taken. </a:t>
            </a:r>
          </a:p>
        </p:txBody>
      </p:sp>
      <p:pic>
        <p:nvPicPr>
          <p:cNvPr id="43010" name="Picture 2" descr="Image result for caution">
            <a:hlinkClick r:id="rId2"/>
          </p:cNvPr>
          <p:cNvPicPr>
            <a:picLocks noChangeAspect="1" noChangeArrowheads="1"/>
          </p:cNvPicPr>
          <p:nvPr/>
        </p:nvPicPr>
        <p:blipFill>
          <a:blip r:embed="rId3" cstate="print"/>
          <a:srcRect/>
          <a:stretch>
            <a:fillRect/>
          </a:stretch>
        </p:blipFill>
        <p:spPr bwMode="auto">
          <a:xfrm>
            <a:off x="323528" y="404664"/>
            <a:ext cx="866775" cy="866776"/>
          </a:xfrm>
          <a:prstGeom prst="rect">
            <a:avLst/>
          </a:prstGeom>
          <a:noFill/>
        </p:spPr>
      </p:pic>
    </p:spTree>
    <p:extLst>
      <p:ext uri="{BB962C8B-B14F-4D97-AF65-F5344CB8AC3E}">
        <p14:creationId xmlns:p14="http://schemas.microsoft.com/office/powerpoint/2010/main" val="190988101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Individualized Therapy </a:t>
            </a:r>
            <a:endParaRPr lang="en-CA" dirty="0"/>
          </a:p>
        </p:txBody>
      </p:sp>
      <p:pic>
        <p:nvPicPr>
          <p:cNvPr id="94212" name="Picture 4" descr="Image result for pills">
            <a:hlinkClick r:id="rId2"/>
          </p:cNvPr>
          <p:cNvPicPr>
            <a:picLocks noChangeAspect="1" noChangeArrowheads="1"/>
          </p:cNvPicPr>
          <p:nvPr/>
        </p:nvPicPr>
        <p:blipFill>
          <a:blip r:embed="rId3" cstate="print"/>
          <a:srcRect/>
          <a:stretch>
            <a:fillRect/>
          </a:stretch>
        </p:blipFill>
        <p:spPr bwMode="auto">
          <a:xfrm>
            <a:off x="3995936" y="1628800"/>
            <a:ext cx="4587421" cy="3455860"/>
          </a:xfrm>
          <a:prstGeom prst="rect">
            <a:avLst/>
          </a:prstGeom>
          <a:noFill/>
        </p:spPr>
      </p:pic>
      <p:pic>
        <p:nvPicPr>
          <p:cNvPr id="94210" name="Picture 2" descr="Image result for pills">
            <a:hlinkClick r:id="rId4"/>
          </p:cNvPr>
          <p:cNvPicPr>
            <a:picLocks noChangeAspect="1" noChangeArrowheads="1"/>
          </p:cNvPicPr>
          <p:nvPr/>
        </p:nvPicPr>
        <p:blipFill>
          <a:blip r:embed="rId5" cstate="print"/>
          <a:srcRect/>
          <a:stretch>
            <a:fillRect/>
          </a:stretch>
        </p:blipFill>
        <p:spPr bwMode="auto">
          <a:xfrm>
            <a:off x="2123728" y="3717032"/>
            <a:ext cx="2610287" cy="1728192"/>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640960" cy="5442516"/>
          </a:xfrm>
          <a:prstGeom prst="rect">
            <a:avLst/>
          </a:prstGeom>
          <a:noFill/>
        </p:spPr>
        <p:txBody>
          <a:bodyPr wrap="square" rtlCol="0">
            <a:spAutoFit/>
          </a:bodyPr>
          <a:lstStyle/>
          <a:p>
            <a:pPr lvl="0">
              <a:lnSpc>
                <a:spcPct val="107000"/>
              </a:lnSpc>
            </a:pPr>
            <a:r>
              <a:rPr lang="en-US" sz="2000" b="1" dirty="0" smtClean="0">
                <a:latin typeface="Calibri" panose="020F0502020204030204" pitchFamily="34" charset="0"/>
                <a:ea typeface="Calibri" panose="020F0502020204030204" pitchFamily="34" charset="0"/>
                <a:cs typeface="Calibri" panose="020F0502020204030204" pitchFamily="34" charset="0"/>
              </a:rPr>
              <a:t>2. A </a:t>
            </a:r>
            <a:r>
              <a:rPr lang="en-US" sz="2000" b="1" dirty="0">
                <a:latin typeface="Calibri" panose="020F0502020204030204" pitchFamily="34" charset="0"/>
                <a:ea typeface="Calibri" panose="020F0502020204030204" pitchFamily="34" charset="0"/>
                <a:cs typeface="Calibri" panose="020F0502020204030204" pitchFamily="34" charset="0"/>
              </a:rPr>
              <a:t>42-year-old man with a history of sickle cell disease presents to your clinic to follow up on diabetic testing he had done. Here are his results:</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FPG       138 mg/dl [7.6 </a:t>
            </a:r>
            <a:r>
              <a:rPr lang="en-US" sz="2000" b="1" dirty="0" err="1">
                <a:latin typeface="Calibri" panose="020F0502020204030204" pitchFamily="34" charset="0"/>
                <a:ea typeface="Calibri" panose="020F0502020204030204" pitchFamily="34" charset="0"/>
                <a:cs typeface="Calibri" panose="020F0502020204030204" pitchFamily="34" charset="0"/>
              </a:rPr>
              <a:t>mmol</a:t>
            </a:r>
            <a:r>
              <a:rPr lang="en-US" sz="2000" b="1" dirty="0">
                <a:latin typeface="Calibri" panose="020F0502020204030204" pitchFamily="34" charset="0"/>
                <a:ea typeface="Calibri" panose="020F0502020204030204" pitchFamily="34" charset="0"/>
                <a:cs typeface="Calibri" panose="020F0502020204030204" pitchFamily="34" charset="0"/>
              </a:rPr>
              <a:t>/L]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OGTT    250mg/dl [13.8mmol/L]</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HgA1c   5.7%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2000" u="sng" dirty="0">
                <a:latin typeface="Calibri" panose="020F0502020204030204" pitchFamily="34" charset="0"/>
                <a:ea typeface="Calibri" panose="020F0502020204030204" pitchFamily="34" charset="0"/>
                <a:cs typeface="Calibri" panose="020F0502020204030204" pitchFamily="34" charset="0"/>
              </a:rPr>
              <a:t>What  do you tell the patient?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You are diabetic as you have two abnormal tests in the diabetic range</a:t>
            </a:r>
            <a:r>
              <a:rPr lang="en-US" sz="2000" dirty="0" smtClean="0">
                <a:latin typeface="Calibri" panose="020F0502020204030204" pitchFamily="34" charset="0"/>
                <a:ea typeface="Calibri" panose="020F0502020204030204" pitchFamily="34" charset="0"/>
                <a:cs typeface="Calibri" panose="020F0502020204030204" pitchFamily="34" charset="0"/>
              </a:rPr>
              <a:t>.</a:t>
            </a:r>
          </a:p>
          <a:p>
            <a:pPr marL="342900" marR="0" lvl="0" indent="-342900">
              <a:lnSpc>
                <a:spcPct val="107000"/>
              </a:lnSpc>
              <a:spcBef>
                <a:spcPts val="0"/>
              </a:spcBef>
              <a:spcAft>
                <a:spcPts val="0"/>
              </a:spcAft>
              <a:buFont typeface="+mj-lt"/>
              <a:buAutoNum type="alphaLcPeriod"/>
            </a:pP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You have prediabetes as your HgA1c is in the prediabetes </a:t>
            </a:r>
            <a:r>
              <a:rPr lang="en-US" sz="2000" dirty="0" smtClean="0">
                <a:latin typeface="Calibri" panose="020F0502020204030204" pitchFamily="34" charset="0"/>
                <a:ea typeface="Calibri" panose="020F0502020204030204" pitchFamily="34" charset="0"/>
                <a:cs typeface="Calibri" panose="020F0502020204030204" pitchFamily="34" charset="0"/>
              </a:rPr>
              <a:t>range</a:t>
            </a:r>
          </a:p>
          <a:p>
            <a:pPr marL="342900" marR="0" lvl="0" indent="-342900">
              <a:lnSpc>
                <a:spcPct val="107000"/>
              </a:lnSpc>
              <a:spcBef>
                <a:spcPts val="0"/>
              </a:spcBef>
              <a:spcAft>
                <a:spcPts val="0"/>
              </a:spcAft>
              <a:buFont typeface="+mj-lt"/>
              <a:buAutoNum type="alphaLcPeriod"/>
            </a:pP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Your blood tests are confusing and need to be repeated to make a </a:t>
            </a:r>
            <a:r>
              <a:rPr lang="en-US" sz="2000" dirty="0" smtClean="0">
                <a:latin typeface="Calibri" panose="020F0502020204030204" pitchFamily="34" charset="0"/>
                <a:ea typeface="Calibri" panose="020F0502020204030204" pitchFamily="34" charset="0"/>
                <a:cs typeface="Calibri" panose="020F0502020204030204" pitchFamily="34" charset="0"/>
              </a:rPr>
              <a:t>diagnosis</a:t>
            </a:r>
          </a:p>
          <a:p>
            <a:pPr marL="342900" marR="0" lvl="0" indent="-342900">
              <a:lnSpc>
                <a:spcPct val="107000"/>
              </a:lnSpc>
              <a:spcBef>
                <a:spcPts val="0"/>
              </a:spcBef>
              <a:spcAft>
                <a:spcPts val="0"/>
              </a:spcAft>
              <a:buFont typeface="+mj-lt"/>
              <a:buAutoNum type="alphaLcPeriod"/>
            </a:pP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lphaLcPeriod"/>
            </a:pPr>
            <a:r>
              <a:rPr lang="en-US" sz="2000" dirty="0">
                <a:latin typeface="Calibri" panose="020F0502020204030204" pitchFamily="34" charset="0"/>
                <a:ea typeface="Calibri" panose="020F0502020204030204" pitchFamily="34" charset="0"/>
                <a:cs typeface="Calibri" panose="020F0502020204030204" pitchFamily="34" charset="0"/>
              </a:rPr>
              <a:t>Monitor your blood sugar at home and we will make a diagnosis from that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Oval 2"/>
          <p:cNvSpPr/>
          <p:nvPr/>
        </p:nvSpPr>
        <p:spPr>
          <a:xfrm>
            <a:off x="395536" y="3356992"/>
            <a:ext cx="77768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4754" name="Picture 2" descr="Image result for question mark">
            <a:hlinkClick r:id="rId2"/>
          </p:cNvPr>
          <p:cNvPicPr>
            <a:picLocks noChangeAspect="1" noChangeArrowheads="1"/>
          </p:cNvPicPr>
          <p:nvPr/>
        </p:nvPicPr>
        <p:blipFill>
          <a:blip r:embed="rId3" cstate="print"/>
          <a:srcRect/>
          <a:stretch>
            <a:fillRect/>
          </a:stretch>
        </p:blipFill>
        <p:spPr bwMode="auto">
          <a:xfrm>
            <a:off x="7380312" y="1442455"/>
            <a:ext cx="1333500" cy="1333501"/>
          </a:xfrm>
          <a:prstGeom prst="rect">
            <a:avLst/>
          </a:prstGeom>
          <a:noFill/>
        </p:spPr>
      </p:pic>
    </p:spTree>
    <p:extLst>
      <p:ext uri="{BB962C8B-B14F-4D97-AF65-F5344CB8AC3E}">
        <p14:creationId xmlns:p14="http://schemas.microsoft.com/office/powerpoint/2010/main" val="3346202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normAutofit fontScale="90000"/>
          </a:bodyPr>
          <a:lstStyle/>
          <a:p>
            <a:r>
              <a:rPr lang="en-US" dirty="0" err="1" smtClean="0"/>
              <a:t>Antihyperglycemic</a:t>
            </a:r>
            <a:r>
              <a:rPr lang="en-US" dirty="0" smtClean="0"/>
              <a:t> Therapy in T2DM</a:t>
            </a:r>
            <a:endParaRPr lang="en-US"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39752" y="1340768"/>
            <a:ext cx="4755433" cy="5105400"/>
          </a:xfrm>
        </p:spPr>
      </p:pic>
    </p:spTree>
    <p:extLst>
      <p:ext uri="{BB962C8B-B14F-4D97-AF65-F5344CB8AC3E}">
        <p14:creationId xmlns:p14="http://schemas.microsoft.com/office/powerpoint/2010/main" val="13952687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4800" y="192919"/>
            <a:ext cx="8534400" cy="6625167"/>
          </a:xfrm>
        </p:spPr>
      </p:pic>
    </p:spTree>
    <p:extLst>
      <p:ext uri="{BB962C8B-B14F-4D97-AF65-F5344CB8AC3E}">
        <p14:creationId xmlns:p14="http://schemas.microsoft.com/office/powerpoint/2010/main" val="31204936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4660043"/>
          </a:xfrm>
          <a:prstGeom prst="rect">
            <a:avLst/>
          </a:prstGeom>
          <a:noFill/>
        </p:spPr>
        <p:txBody>
          <a:bodyPr wrap="square" rtlCol="0">
            <a:spAutoFit/>
          </a:bodyPr>
          <a:lstStyle/>
          <a:p>
            <a:pPr>
              <a:lnSpc>
                <a:spcPts val="2035"/>
              </a:lnSpc>
            </a:pPr>
            <a:r>
              <a:rPr lang="en-US" sz="2000" dirty="0">
                <a:solidFill>
                  <a:srgbClr val="333333"/>
                </a:solidFill>
                <a:latin typeface="Arial"/>
                <a:ea typeface="Times New Roman"/>
                <a:cs typeface="Arial"/>
              </a:rPr>
              <a:t> </a:t>
            </a:r>
            <a:r>
              <a:rPr lang="en-US" sz="2000" dirty="0" smtClean="0">
                <a:solidFill>
                  <a:srgbClr val="333333"/>
                </a:solidFill>
                <a:latin typeface="Arial"/>
                <a:ea typeface="Times New Roman"/>
                <a:cs typeface="Arial"/>
              </a:rPr>
              <a:t>8</a:t>
            </a:r>
            <a:r>
              <a:rPr lang="en-US" sz="2000" dirty="0" smtClean="0">
                <a:solidFill>
                  <a:srgbClr val="333333"/>
                </a:solidFill>
                <a:latin typeface="Arial"/>
                <a:ea typeface="Times New Roman"/>
                <a:cs typeface="Arial"/>
              </a:rPr>
              <a:t>. </a:t>
            </a:r>
            <a:r>
              <a:rPr lang="en-US" sz="2000" dirty="0">
                <a:solidFill>
                  <a:srgbClr val="333333"/>
                </a:solidFill>
                <a:latin typeface="Arial"/>
                <a:ea typeface="Times New Roman"/>
                <a:cs typeface="Arial"/>
              </a:rPr>
              <a:t>A 42-year-old man presents to clinic for routine follow up of </a:t>
            </a:r>
            <a:r>
              <a:rPr lang="en-US" sz="2000" dirty="0" err="1">
                <a:solidFill>
                  <a:srgbClr val="333333"/>
                </a:solidFill>
                <a:latin typeface="Arial"/>
                <a:ea typeface="Times New Roman"/>
                <a:cs typeface="Arial"/>
              </a:rPr>
              <a:t>diabetes.He</a:t>
            </a:r>
            <a:r>
              <a:rPr lang="en-US" sz="2000" dirty="0">
                <a:solidFill>
                  <a:srgbClr val="333333"/>
                </a:solidFill>
                <a:latin typeface="Arial"/>
                <a:ea typeface="Times New Roman"/>
                <a:cs typeface="Arial"/>
              </a:rPr>
              <a:t> is taking:</a:t>
            </a:r>
            <a:endParaRPr lang="en-US" dirty="0">
              <a:ea typeface="Calibri"/>
              <a:cs typeface="Arial"/>
            </a:endParaRPr>
          </a:p>
          <a:p>
            <a:pPr marL="742950" marR="0" lvl="1" indent="-285750">
              <a:lnSpc>
                <a:spcPts val="2035"/>
              </a:lnSpc>
              <a:spcBef>
                <a:spcPts val="0"/>
              </a:spcBef>
              <a:spcAft>
                <a:spcPts val="0"/>
              </a:spcAft>
              <a:buFont typeface="Symbol"/>
              <a:buChar char=""/>
            </a:pPr>
            <a:r>
              <a:rPr lang="en-US" sz="2000" dirty="0">
                <a:solidFill>
                  <a:srgbClr val="333333"/>
                </a:solidFill>
                <a:latin typeface="Arial"/>
                <a:ea typeface="Times New Roman"/>
                <a:cs typeface="Arial"/>
              </a:rPr>
              <a:t>Metformin 500 mg three times daily</a:t>
            </a:r>
            <a:endParaRPr lang="en-US" dirty="0">
              <a:ea typeface="Calibri"/>
              <a:cs typeface="Arial"/>
            </a:endParaRPr>
          </a:p>
          <a:p>
            <a:pPr marL="742950" marR="0" lvl="1" indent="-285750">
              <a:lnSpc>
                <a:spcPts val="2035"/>
              </a:lnSpc>
              <a:spcBef>
                <a:spcPts val="0"/>
              </a:spcBef>
              <a:spcAft>
                <a:spcPts val="0"/>
              </a:spcAft>
              <a:buFont typeface="Symbol"/>
              <a:buChar char=""/>
            </a:pPr>
            <a:r>
              <a:rPr lang="en-US" sz="2000" dirty="0" err="1">
                <a:solidFill>
                  <a:srgbClr val="333333"/>
                </a:solidFill>
                <a:latin typeface="Arial"/>
                <a:ea typeface="Times New Roman"/>
                <a:cs typeface="Arial"/>
              </a:rPr>
              <a:t>Gliclazide</a:t>
            </a:r>
            <a:r>
              <a:rPr lang="en-US" sz="2000" dirty="0">
                <a:solidFill>
                  <a:srgbClr val="333333"/>
                </a:solidFill>
                <a:latin typeface="Arial"/>
                <a:ea typeface="Times New Roman"/>
                <a:cs typeface="Arial"/>
              </a:rPr>
              <a:t> 120 mg once daily</a:t>
            </a:r>
            <a:endParaRPr lang="en-US" dirty="0">
              <a:ea typeface="Calibri"/>
              <a:cs typeface="Arial"/>
            </a:endParaRPr>
          </a:p>
          <a:p>
            <a:pPr marL="742950" marR="0" lvl="1" indent="-285750">
              <a:lnSpc>
                <a:spcPts val="2035"/>
              </a:lnSpc>
              <a:spcBef>
                <a:spcPts val="0"/>
              </a:spcBef>
              <a:spcAft>
                <a:spcPts val="0"/>
              </a:spcAft>
              <a:buFont typeface="Symbol"/>
              <a:buChar char=""/>
            </a:pPr>
            <a:r>
              <a:rPr lang="en-US" sz="2000" dirty="0" err="1">
                <a:solidFill>
                  <a:srgbClr val="333333"/>
                </a:solidFill>
                <a:latin typeface="Arial"/>
                <a:ea typeface="Times New Roman"/>
                <a:cs typeface="Arial"/>
              </a:rPr>
              <a:t>Ramipril</a:t>
            </a:r>
            <a:r>
              <a:rPr lang="en-US" sz="2000" dirty="0">
                <a:solidFill>
                  <a:srgbClr val="333333"/>
                </a:solidFill>
                <a:latin typeface="Arial"/>
                <a:ea typeface="Times New Roman"/>
                <a:cs typeface="Arial"/>
              </a:rPr>
              <a:t> 10 mg once daily.</a:t>
            </a:r>
            <a:endParaRPr lang="en-US" dirty="0">
              <a:ea typeface="Calibri"/>
              <a:cs typeface="Arial"/>
            </a:endParaRPr>
          </a:p>
          <a:p>
            <a:pPr marL="457200" marR="0">
              <a:lnSpc>
                <a:spcPts val="2035"/>
              </a:lnSpc>
              <a:spcBef>
                <a:spcPts val="0"/>
              </a:spcBef>
              <a:spcAft>
                <a:spcPts val="1000"/>
              </a:spcAft>
            </a:pPr>
            <a:r>
              <a:rPr lang="en-US" sz="2000" dirty="0">
                <a:solidFill>
                  <a:srgbClr val="333333"/>
                </a:solidFill>
                <a:latin typeface="Arial"/>
                <a:ea typeface="Calibri"/>
                <a:cs typeface="Arial"/>
              </a:rPr>
              <a:t>His lifestyle is still sensible. Investigations show:</a:t>
            </a:r>
            <a:endParaRPr lang="en-US" dirty="0">
              <a:ea typeface="Calibri"/>
              <a:cs typeface="Arial"/>
            </a:endParaRPr>
          </a:p>
          <a:p>
            <a:pPr marL="742950" marR="0" lvl="1" indent="-285750">
              <a:lnSpc>
                <a:spcPts val="2035"/>
              </a:lnSpc>
              <a:spcBef>
                <a:spcPts val="0"/>
              </a:spcBef>
              <a:spcAft>
                <a:spcPts val="0"/>
              </a:spcAft>
              <a:buSzPts val="1000"/>
              <a:buFont typeface="Courier New"/>
              <a:buChar char="o"/>
              <a:tabLst>
                <a:tab pos="914400" algn="l"/>
              </a:tabLst>
            </a:pPr>
            <a:r>
              <a:rPr lang="en-US" sz="2000" dirty="0">
                <a:solidFill>
                  <a:srgbClr val="333333"/>
                </a:solidFill>
                <a:latin typeface="Arial"/>
                <a:ea typeface="Times New Roman"/>
                <a:cs typeface="Arial"/>
              </a:rPr>
              <a:t>Fasting plasma glucose is 18.7 </a:t>
            </a:r>
            <a:r>
              <a:rPr lang="en-US" sz="2000" dirty="0" err="1">
                <a:solidFill>
                  <a:srgbClr val="333333"/>
                </a:solidFill>
                <a:latin typeface="Arial"/>
                <a:ea typeface="Times New Roman"/>
                <a:cs typeface="Arial"/>
              </a:rPr>
              <a:t>mmol</a:t>
            </a:r>
            <a:r>
              <a:rPr lang="en-US" sz="2000" dirty="0">
                <a:solidFill>
                  <a:srgbClr val="333333"/>
                </a:solidFill>
                <a:latin typeface="Arial"/>
                <a:ea typeface="Times New Roman"/>
                <a:cs typeface="Arial"/>
              </a:rPr>
              <a:t>/l</a:t>
            </a:r>
            <a:endParaRPr lang="en-US" dirty="0">
              <a:ea typeface="Calibri"/>
              <a:cs typeface="Times New Roman"/>
            </a:endParaRPr>
          </a:p>
          <a:p>
            <a:pPr marL="742950" marR="0" lvl="1" indent="-285750">
              <a:lnSpc>
                <a:spcPts val="2035"/>
              </a:lnSpc>
              <a:spcBef>
                <a:spcPts val="0"/>
              </a:spcBef>
              <a:spcAft>
                <a:spcPts val="0"/>
              </a:spcAft>
              <a:buSzPts val="1000"/>
              <a:buFont typeface="Courier New"/>
              <a:buChar char="o"/>
              <a:tabLst>
                <a:tab pos="914400" algn="l"/>
              </a:tabLst>
            </a:pPr>
            <a:r>
              <a:rPr lang="en-US" sz="2000" dirty="0">
                <a:solidFill>
                  <a:srgbClr val="333333"/>
                </a:solidFill>
                <a:latin typeface="Arial"/>
                <a:ea typeface="Times New Roman"/>
                <a:cs typeface="Arial"/>
              </a:rPr>
              <a:t>HbA</a:t>
            </a:r>
            <a:r>
              <a:rPr lang="en-US" sz="2000" baseline="-25000" dirty="0">
                <a:solidFill>
                  <a:srgbClr val="333333"/>
                </a:solidFill>
                <a:latin typeface="Arial"/>
                <a:ea typeface="Times New Roman"/>
                <a:cs typeface="Arial"/>
              </a:rPr>
              <a:t>1c</a:t>
            </a:r>
            <a:r>
              <a:rPr lang="en-US" sz="2000" dirty="0">
                <a:solidFill>
                  <a:srgbClr val="333333"/>
                </a:solidFill>
                <a:latin typeface="Arial"/>
                <a:ea typeface="Times New Roman"/>
                <a:cs typeface="Arial"/>
              </a:rPr>
              <a:t> 12.4%</a:t>
            </a:r>
            <a:endParaRPr lang="en-US" dirty="0">
              <a:ea typeface="Calibri"/>
              <a:cs typeface="Times New Roman"/>
            </a:endParaRPr>
          </a:p>
          <a:p>
            <a:pPr marL="742950" marR="0" lvl="1" indent="-285750">
              <a:lnSpc>
                <a:spcPts val="2035"/>
              </a:lnSpc>
              <a:spcBef>
                <a:spcPts val="0"/>
              </a:spcBef>
              <a:spcAft>
                <a:spcPts val="0"/>
              </a:spcAft>
              <a:buSzPts val="1000"/>
              <a:buFont typeface="Courier New"/>
              <a:buChar char="o"/>
              <a:tabLst>
                <a:tab pos="914400" algn="l"/>
              </a:tabLst>
            </a:pPr>
            <a:r>
              <a:rPr lang="en-US" sz="2000" dirty="0">
                <a:solidFill>
                  <a:srgbClr val="333333"/>
                </a:solidFill>
                <a:latin typeface="Arial"/>
                <a:ea typeface="Times New Roman"/>
                <a:cs typeface="Arial"/>
              </a:rPr>
              <a:t>Urinalysis shows 4+ glucose (negative for ketones).</a:t>
            </a:r>
            <a:endParaRPr lang="en-US" dirty="0">
              <a:ea typeface="Calibri"/>
              <a:cs typeface="Times New Roman"/>
            </a:endParaRPr>
          </a:p>
          <a:p>
            <a:pPr marL="457200" marR="0">
              <a:lnSpc>
                <a:spcPts val="2035"/>
              </a:lnSpc>
              <a:spcBef>
                <a:spcPts val="0"/>
              </a:spcBef>
              <a:spcAft>
                <a:spcPts val="1000"/>
              </a:spcAft>
            </a:pPr>
            <a:r>
              <a:rPr lang="en-US" sz="2000" b="1" dirty="0">
                <a:solidFill>
                  <a:srgbClr val="333333"/>
                </a:solidFill>
                <a:latin typeface="Arial"/>
                <a:ea typeface="Calibri"/>
                <a:cs typeface="Arial"/>
              </a:rPr>
              <a:t>What is the most appropriate regimen of treatment you recommend to him?</a:t>
            </a:r>
            <a:endParaRPr lang="en-US" dirty="0">
              <a:ea typeface="Calibri"/>
              <a:cs typeface="Arial"/>
            </a:endParaRPr>
          </a:p>
          <a:p>
            <a:pPr marL="1371600" lvl="2" indent="-457200">
              <a:lnSpc>
                <a:spcPts val="2035"/>
              </a:lnSpc>
              <a:buFont typeface="+mj-lt"/>
              <a:buAutoNum type="alphaLcPeriod"/>
            </a:pPr>
            <a:r>
              <a:rPr lang="en-US" sz="2000" dirty="0">
                <a:solidFill>
                  <a:srgbClr val="333333"/>
                </a:solidFill>
                <a:latin typeface="Arial"/>
                <a:ea typeface="Times New Roman"/>
                <a:cs typeface="Arial"/>
              </a:rPr>
              <a:t>Start </a:t>
            </a:r>
            <a:r>
              <a:rPr lang="en-US" sz="2000" dirty="0" err="1">
                <a:solidFill>
                  <a:srgbClr val="333333"/>
                </a:solidFill>
                <a:latin typeface="Arial"/>
                <a:ea typeface="Times New Roman"/>
                <a:cs typeface="Arial"/>
              </a:rPr>
              <a:t>glitazones</a:t>
            </a:r>
            <a:r>
              <a:rPr lang="en-US" sz="2000" dirty="0">
                <a:solidFill>
                  <a:srgbClr val="333333"/>
                </a:solidFill>
                <a:latin typeface="Arial"/>
                <a:ea typeface="Times New Roman"/>
                <a:cs typeface="Arial"/>
              </a:rPr>
              <a:t> like pioglitazone</a:t>
            </a:r>
            <a:endParaRPr lang="en-US" dirty="0">
              <a:ea typeface="Calibri"/>
              <a:cs typeface="Arial"/>
            </a:endParaRPr>
          </a:p>
          <a:p>
            <a:pPr marL="1371600" lvl="2" indent="-457200">
              <a:lnSpc>
                <a:spcPts val="2035"/>
              </a:lnSpc>
              <a:buFont typeface="+mj-lt"/>
              <a:buAutoNum type="alphaLcPeriod"/>
            </a:pPr>
            <a:r>
              <a:rPr lang="en-US" sz="2000" dirty="0">
                <a:solidFill>
                  <a:srgbClr val="333333"/>
                </a:solidFill>
                <a:latin typeface="Arial"/>
                <a:ea typeface="Times New Roman"/>
                <a:cs typeface="Arial"/>
              </a:rPr>
              <a:t>Increase the dose of metformin and </a:t>
            </a:r>
            <a:r>
              <a:rPr lang="en-US" sz="2000" dirty="0" err="1">
                <a:solidFill>
                  <a:srgbClr val="333333"/>
                </a:solidFill>
                <a:latin typeface="Arial"/>
                <a:ea typeface="Times New Roman"/>
                <a:cs typeface="Arial"/>
              </a:rPr>
              <a:t>gliclazide</a:t>
            </a:r>
            <a:endParaRPr lang="en-US" dirty="0">
              <a:ea typeface="Calibri"/>
              <a:cs typeface="Arial"/>
            </a:endParaRPr>
          </a:p>
          <a:p>
            <a:pPr marL="1371600" lvl="2" indent="-457200">
              <a:lnSpc>
                <a:spcPts val="2035"/>
              </a:lnSpc>
              <a:buFont typeface="+mj-lt"/>
              <a:buAutoNum type="alphaLcPeriod"/>
            </a:pPr>
            <a:r>
              <a:rPr lang="en-US" sz="2000" dirty="0">
                <a:latin typeface="Arial"/>
                <a:ea typeface="Times New Roman"/>
                <a:cs typeface="Arial"/>
              </a:rPr>
              <a:t>Start insulin therapy </a:t>
            </a:r>
            <a:endParaRPr lang="en-US" dirty="0">
              <a:ea typeface="Calibri"/>
              <a:cs typeface="Arial"/>
            </a:endParaRPr>
          </a:p>
          <a:p>
            <a:pPr marL="1371600" lvl="2" indent="-457200">
              <a:lnSpc>
                <a:spcPct val="115000"/>
              </a:lnSpc>
              <a:spcAft>
                <a:spcPts val="1000"/>
              </a:spcAft>
              <a:buFont typeface="+mj-lt"/>
              <a:buAutoNum type="alphaLcPeriod"/>
            </a:pPr>
            <a:r>
              <a:rPr lang="en-US" sz="2000" dirty="0">
                <a:solidFill>
                  <a:srgbClr val="333333"/>
                </a:solidFill>
                <a:latin typeface="Arial"/>
                <a:ea typeface="Times New Roman"/>
                <a:cs typeface="Arial"/>
              </a:rPr>
              <a:t>Start DPP 4 inhibitor like </a:t>
            </a:r>
            <a:r>
              <a:rPr lang="en-US" sz="2000" dirty="0" err="1">
                <a:solidFill>
                  <a:srgbClr val="333333"/>
                </a:solidFill>
                <a:latin typeface="Arial"/>
                <a:ea typeface="Times New Roman"/>
                <a:cs typeface="Arial"/>
              </a:rPr>
              <a:t>sitagliptin</a:t>
            </a:r>
            <a:endParaRPr lang="en-US" dirty="0">
              <a:ea typeface="Calibri"/>
              <a:cs typeface="Arial"/>
            </a:endParaRPr>
          </a:p>
          <a:p>
            <a:endParaRPr lang="en-US" dirty="0"/>
          </a:p>
        </p:txBody>
      </p:sp>
      <p:sp>
        <p:nvSpPr>
          <p:cNvPr id="3" name="Oval 2"/>
          <p:cNvSpPr/>
          <p:nvPr/>
        </p:nvSpPr>
        <p:spPr>
          <a:xfrm>
            <a:off x="683568" y="3861048"/>
            <a:ext cx="36358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434" name="Picture 2" descr="Image result for question mark">
            <a:hlinkClick r:id="rId2"/>
          </p:cNvPr>
          <p:cNvPicPr>
            <a:picLocks noChangeAspect="1" noChangeArrowheads="1"/>
          </p:cNvPicPr>
          <p:nvPr/>
        </p:nvPicPr>
        <p:blipFill>
          <a:blip r:embed="rId3" cstate="print"/>
          <a:srcRect/>
          <a:stretch>
            <a:fillRect/>
          </a:stretch>
        </p:blipFill>
        <p:spPr bwMode="auto">
          <a:xfrm>
            <a:off x="7020272" y="4984152"/>
            <a:ext cx="1333500" cy="1333501"/>
          </a:xfrm>
          <a:prstGeom prst="rect">
            <a:avLst/>
          </a:prstGeom>
          <a:noFill/>
        </p:spPr>
      </p:pic>
    </p:spTree>
    <p:extLst>
      <p:ext uri="{BB962C8B-B14F-4D97-AF65-F5344CB8AC3E}">
        <p14:creationId xmlns:p14="http://schemas.microsoft.com/office/powerpoint/2010/main" val="1806955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055808"/>
          </a:xfrm>
          <a:prstGeom prst="rect">
            <a:avLst/>
          </a:prstGeom>
          <a:noFill/>
        </p:spPr>
        <p:txBody>
          <a:bodyPr wrap="square" rtlCol="0">
            <a:spAutoFit/>
          </a:bodyPr>
          <a:lstStyle/>
          <a:p>
            <a:pPr lvl="0">
              <a:lnSpc>
                <a:spcPct val="107000"/>
              </a:lnSpc>
              <a:spcAft>
                <a:spcPts val="800"/>
              </a:spcAft>
            </a:pPr>
            <a:r>
              <a:rPr lang="en-US" sz="3200" dirty="0" smtClean="0">
                <a:latin typeface="Calibri" panose="020F0502020204030204" pitchFamily="34" charset="0"/>
                <a:ea typeface="Calibri" panose="020F0502020204030204" pitchFamily="34" charset="0"/>
                <a:cs typeface="Calibri" panose="020F0502020204030204" pitchFamily="34" charset="0"/>
              </a:rPr>
              <a:t> 9. </a:t>
            </a:r>
            <a:r>
              <a:rPr lang="en-US" sz="2800" dirty="0" smtClean="0">
                <a:latin typeface="Calibri" panose="020F0502020204030204" pitchFamily="34" charset="0"/>
                <a:ea typeface="Calibri" panose="020F0502020204030204" pitchFamily="34" charset="0"/>
                <a:cs typeface="Calibri" panose="020F0502020204030204" pitchFamily="34" charset="0"/>
              </a:rPr>
              <a:t>You </a:t>
            </a:r>
            <a:r>
              <a:rPr lang="en-US" sz="2800" dirty="0">
                <a:latin typeface="Calibri" panose="020F0502020204030204" pitchFamily="34" charset="0"/>
                <a:ea typeface="Calibri" panose="020F0502020204030204" pitchFamily="34" charset="0"/>
                <a:cs typeface="Calibri" panose="020F0502020204030204" pitchFamily="34" charset="0"/>
              </a:rPr>
              <a:t>are thinking about adjusting a type 2 diabetic insulin to improve his blood glucose. He is on Insulin Glargine 12 unit but his post prandial readings are always high ranging between (13.7 </a:t>
            </a:r>
            <a:r>
              <a:rPr lang="en-US" sz="2800" dirty="0" err="1">
                <a:latin typeface="Calibri" panose="020F0502020204030204" pitchFamily="34" charset="0"/>
                <a:ea typeface="Calibri" panose="020F0502020204030204" pitchFamily="34" charset="0"/>
                <a:cs typeface="Calibri" panose="020F0502020204030204" pitchFamily="34" charset="0"/>
              </a:rPr>
              <a:t>mmol</a:t>
            </a:r>
            <a:r>
              <a:rPr lang="en-US" sz="2800" dirty="0">
                <a:latin typeface="Calibri" panose="020F0502020204030204" pitchFamily="34" charset="0"/>
                <a:ea typeface="Calibri" panose="020F0502020204030204" pitchFamily="34" charset="0"/>
                <a:cs typeface="Calibri" panose="020F0502020204030204" pitchFamily="34" charset="0"/>
              </a:rPr>
              <a:t>/L – 17.3 </a:t>
            </a:r>
            <a:r>
              <a:rPr lang="en-US" sz="2800" dirty="0" err="1">
                <a:latin typeface="Calibri" panose="020F0502020204030204" pitchFamily="34" charset="0"/>
                <a:ea typeface="Calibri" panose="020F0502020204030204" pitchFamily="34" charset="0"/>
                <a:cs typeface="Calibri" panose="020F0502020204030204" pitchFamily="34" charset="0"/>
              </a:rPr>
              <a:t>mmol</a:t>
            </a:r>
            <a:r>
              <a:rPr lang="en-US" sz="2800" dirty="0">
                <a:latin typeface="Calibri" panose="020F0502020204030204" pitchFamily="34" charset="0"/>
                <a:ea typeface="Calibri" panose="020F0502020204030204" pitchFamily="34" charset="0"/>
                <a:cs typeface="Calibri" panose="020F0502020204030204" pitchFamily="34" charset="0"/>
              </a:rPr>
              <a:t>/L)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r>
              <a:rPr lang="en-US" sz="2800" u="sng" dirty="0">
                <a:latin typeface="Calibri" panose="020F0502020204030204" pitchFamily="34" charset="0"/>
                <a:ea typeface="Calibri" panose="020F0502020204030204" pitchFamily="34" charset="0"/>
                <a:cs typeface="Calibri" panose="020F0502020204030204" pitchFamily="34" charset="0"/>
              </a:rPr>
              <a:t>Which of the following insulin types is appropriate to control such levels?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0"/>
              </a:spcAft>
            </a:pPr>
            <a:r>
              <a:rPr lang="en-US" sz="2800" dirty="0" smtClean="0">
                <a:latin typeface="Calibri" panose="020F0502020204030204" pitchFamily="34" charset="0"/>
                <a:ea typeface="Calibri" panose="020F0502020204030204" pitchFamily="34" charset="0"/>
                <a:cs typeface="Calibri" panose="020F0502020204030204" pitchFamily="34" charset="0"/>
              </a:rPr>
              <a:t>a.  Insulin </a:t>
            </a:r>
            <a:r>
              <a:rPr lang="en-US" sz="2800" dirty="0">
                <a:latin typeface="Calibri" panose="020F0502020204030204" pitchFamily="34" charset="0"/>
                <a:ea typeface="Calibri" panose="020F0502020204030204" pitchFamily="34" charset="0"/>
                <a:cs typeface="Calibri" panose="020F0502020204030204" pitchFamily="34" charset="0"/>
              </a:rPr>
              <a:t>mixed</a:t>
            </a:r>
            <a:endParaRPr lang="en-US" sz="2800" dirty="0">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0"/>
              </a:spcAft>
            </a:pPr>
            <a:r>
              <a:rPr lang="en-US" sz="2800" dirty="0" smtClean="0">
                <a:latin typeface="Calibri" panose="020F0502020204030204" pitchFamily="34" charset="0"/>
                <a:ea typeface="Calibri" panose="020F0502020204030204" pitchFamily="34" charset="0"/>
                <a:cs typeface="Calibri" panose="020F0502020204030204" pitchFamily="34" charset="0"/>
              </a:rPr>
              <a:t>b.  Insulin </a:t>
            </a:r>
            <a:r>
              <a:rPr lang="en-US" sz="2800" dirty="0">
                <a:latin typeface="Calibri" panose="020F0502020204030204" pitchFamily="34" charset="0"/>
                <a:ea typeface="Calibri" panose="020F0502020204030204" pitchFamily="34" charset="0"/>
                <a:cs typeface="Calibri" panose="020F0502020204030204" pitchFamily="34" charset="0"/>
              </a:rPr>
              <a:t>NPH</a:t>
            </a:r>
            <a:endParaRPr lang="en-US" sz="2800" dirty="0">
              <a:latin typeface="Calibri" panose="020F0502020204030204" pitchFamily="34" charset="0"/>
              <a:ea typeface="Calibri" panose="020F0502020204030204" pitchFamily="34" charset="0"/>
              <a:cs typeface="Arial" panose="020B0604020202020204" pitchFamily="34" charset="0"/>
            </a:endParaRPr>
          </a:p>
          <a:p>
            <a:pPr marL="1428750" marR="0" indent="-514350">
              <a:lnSpc>
                <a:spcPct val="107000"/>
              </a:lnSpc>
              <a:spcBef>
                <a:spcPts val="0"/>
              </a:spcBef>
              <a:spcAft>
                <a:spcPts val="800"/>
              </a:spcAft>
              <a:buAutoNum type="alphaLcPeriod" startAt="3"/>
            </a:pPr>
            <a:r>
              <a:rPr lang="en-US" sz="2800" dirty="0" smtClean="0">
                <a:latin typeface="Calibri" panose="020F0502020204030204" pitchFamily="34" charset="0"/>
                <a:ea typeface="Calibri" panose="020F0502020204030204" pitchFamily="34" charset="0"/>
                <a:cs typeface="Calibri" panose="020F0502020204030204" pitchFamily="34" charset="0"/>
              </a:rPr>
              <a:t>Insulin </a:t>
            </a:r>
            <a:r>
              <a:rPr lang="en-US" sz="2800" dirty="0" err="1" smtClean="0">
                <a:latin typeface="Calibri" panose="020F0502020204030204" pitchFamily="34" charset="0"/>
                <a:ea typeface="Calibri" panose="020F0502020204030204" pitchFamily="34" charset="0"/>
                <a:cs typeface="Calibri" panose="020F0502020204030204" pitchFamily="34" charset="0"/>
              </a:rPr>
              <a:t>Aspart</a:t>
            </a:r>
            <a:endParaRPr lang="en-US" sz="2800" dirty="0" smtClean="0">
              <a:latin typeface="Calibri" panose="020F0502020204030204" pitchFamily="34" charset="0"/>
              <a:ea typeface="Calibri" panose="020F0502020204030204" pitchFamily="34" charset="0"/>
              <a:cs typeface="Arial" panose="020B0604020202020204" pitchFamily="34" charset="0"/>
            </a:endParaRPr>
          </a:p>
          <a:p>
            <a:pPr marL="1428750" marR="0" indent="-514350">
              <a:lnSpc>
                <a:spcPct val="107000"/>
              </a:lnSpc>
              <a:spcBef>
                <a:spcPts val="0"/>
              </a:spcBef>
              <a:spcAft>
                <a:spcPts val="800"/>
              </a:spcAft>
              <a:buAutoNum type="alphaLcPeriod" startAt="3"/>
            </a:pPr>
            <a:r>
              <a:rPr lang="en-US" sz="2800" dirty="0" smtClean="0">
                <a:latin typeface="Calibri" panose="020F0502020204030204" pitchFamily="34" charset="0"/>
                <a:ea typeface="Calibri" panose="020F0502020204030204" pitchFamily="34" charset="0"/>
              </a:rPr>
              <a:t>Insulin </a:t>
            </a:r>
            <a:r>
              <a:rPr lang="en-US" sz="2800" dirty="0" err="1">
                <a:latin typeface="Calibri" panose="020F0502020204030204" pitchFamily="34" charset="0"/>
                <a:ea typeface="Calibri" panose="020F0502020204030204" pitchFamily="34" charset="0"/>
              </a:rPr>
              <a:t>Detemir</a:t>
            </a:r>
            <a:r>
              <a:rPr lang="en-US" sz="2800" dirty="0">
                <a:latin typeface="Calibri" panose="020F0502020204030204" pitchFamily="34" charset="0"/>
                <a:ea typeface="Calibri" panose="020F0502020204030204" pitchFamily="34" charset="0"/>
              </a:rPr>
              <a:t> </a:t>
            </a:r>
            <a:endParaRPr lang="en-US" sz="2800" dirty="0">
              <a:ea typeface="Calibri"/>
              <a:cs typeface="Arial"/>
            </a:endParaRPr>
          </a:p>
        </p:txBody>
      </p:sp>
      <p:sp>
        <p:nvSpPr>
          <p:cNvPr id="3" name="Oval 2"/>
          <p:cNvSpPr/>
          <p:nvPr/>
        </p:nvSpPr>
        <p:spPr>
          <a:xfrm>
            <a:off x="755576" y="4077072"/>
            <a:ext cx="36358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458" name="Picture 2" descr="Image result for question mark">
            <a:hlinkClick r:id="rId2"/>
          </p:cNvPr>
          <p:cNvPicPr>
            <a:picLocks noChangeAspect="1" noChangeArrowheads="1"/>
          </p:cNvPicPr>
          <p:nvPr/>
        </p:nvPicPr>
        <p:blipFill>
          <a:blip r:embed="rId3" cstate="print"/>
          <a:srcRect/>
          <a:stretch>
            <a:fillRect/>
          </a:stretch>
        </p:blipFill>
        <p:spPr bwMode="auto">
          <a:xfrm>
            <a:off x="6588224" y="4221088"/>
            <a:ext cx="1333500" cy="1333501"/>
          </a:xfrm>
          <a:prstGeom prst="rect">
            <a:avLst/>
          </a:prstGeom>
          <a:noFill/>
        </p:spPr>
      </p:pic>
    </p:spTree>
    <p:extLst>
      <p:ext uri="{BB962C8B-B14F-4D97-AF65-F5344CB8AC3E}">
        <p14:creationId xmlns:p14="http://schemas.microsoft.com/office/powerpoint/2010/main" val="1444882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Insulin therapy </a:t>
            </a:r>
            <a:endParaRPr lang="en-CA"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95400"/>
            <a:ext cx="6475413"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7" y="764704"/>
            <a:ext cx="8640961" cy="5032147"/>
          </a:xfrm>
          <a:prstGeom prst="rect">
            <a:avLst/>
          </a:prstGeom>
          <a:noFill/>
        </p:spPr>
        <p:txBody>
          <a:bodyPr wrap="square" rtlCol="0">
            <a:spAutoFit/>
          </a:bodyPr>
          <a:lstStyle/>
          <a:p>
            <a:pPr algn="ctr"/>
            <a:r>
              <a:rPr lang="en-US" sz="3600" dirty="0">
                <a:cs typeface="Times New Roman" panose="02020603050405020304" pitchFamily="18" charset="0"/>
              </a:rPr>
              <a:t>INSULIN AS INITIAL THERAPY</a:t>
            </a:r>
          </a:p>
          <a:p>
            <a:endParaRPr lang="en-US" sz="2400" dirty="0">
              <a:cs typeface="Times New Roman" panose="02020603050405020304" pitchFamily="18" charset="0"/>
            </a:endParaRPr>
          </a:p>
          <a:p>
            <a:endParaRPr lang="en-US" sz="2400" dirty="0">
              <a:cs typeface="Times New Roman" panose="02020603050405020304" pitchFamily="18" charset="0"/>
            </a:endParaRPr>
          </a:p>
          <a:p>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a:cs typeface="Times New Roman" panose="02020603050405020304" pitchFamily="18" charset="0"/>
              </a:rPr>
              <a:t>Glycated hemoglobin (A1C) </a:t>
            </a:r>
            <a:r>
              <a:rPr lang="en-US" sz="2400" dirty="0" smtClean="0">
                <a:cs typeface="Times New Roman" panose="02020603050405020304" pitchFamily="18" charset="0"/>
              </a:rPr>
              <a:t>&gt;10 percent</a:t>
            </a:r>
          </a:p>
          <a:p>
            <a:pPr marL="257175" indent="-257175">
              <a:buFont typeface="Arial" panose="020B0604020202020204" pitchFamily="34" charset="0"/>
              <a:buChar char="•"/>
            </a:pPr>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a:cs typeface="Times New Roman" panose="02020603050405020304" pitchFamily="18" charset="0"/>
              </a:rPr>
              <a:t>Fasting plasma glucose </a:t>
            </a:r>
            <a:r>
              <a:rPr lang="en-US" sz="2400" dirty="0" smtClean="0">
                <a:cs typeface="Times New Roman" panose="02020603050405020304" pitchFamily="18" charset="0"/>
              </a:rPr>
              <a:t>&gt;13.9 </a:t>
            </a:r>
            <a:r>
              <a:rPr lang="en-US" sz="2400" dirty="0" err="1" smtClean="0">
                <a:cs typeface="Times New Roman" panose="02020603050405020304" pitchFamily="18" charset="0"/>
              </a:rPr>
              <a:t>mmol</a:t>
            </a:r>
            <a:r>
              <a:rPr lang="en-US" sz="2400" dirty="0" smtClean="0">
                <a:cs typeface="Times New Roman" panose="02020603050405020304" pitchFamily="18" charset="0"/>
              </a:rPr>
              <a:t>/L </a:t>
            </a:r>
            <a:r>
              <a:rPr lang="en-US" sz="2400" dirty="0" smtClean="0">
                <a:cs typeface="Times New Roman" panose="02020603050405020304" pitchFamily="18" charset="0"/>
              </a:rPr>
              <a:t>(&gt;250 </a:t>
            </a:r>
            <a:r>
              <a:rPr lang="en-US" sz="2400" dirty="0" smtClean="0">
                <a:cs typeface="Times New Roman" panose="02020603050405020304" pitchFamily="18" charset="0"/>
              </a:rPr>
              <a:t>mg/</a:t>
            </a:r>
            <a:r>
              <a:rPr lang="en-US" sz="2400" dirty="0" err="1" smtClean="0">
                <a:cs typeface="Times New Roman" panose="02020603050405020304" pitchFamily="18" charset="0"/>
              </a:rPr>
              <a:t>dL</a:t>
            </a:r>
            <a:r>
              <a:rPr lang="en-US" sz="2400" dirty="0" smtClean="0">
                <a:cs typeface="Times New Roman" panose="02020603050405020304" pitchFamily="18" charset="0"/>
              </a:rPr>
              <a:t> )</a:t>
            </a:r>
            <a:endParaRPr lang="en-US" sz="2400" dirty="0">
              <a:cs typeface="Times New Roman" panose="02020603050405020304" pitchFamily="18" charset="0"/>
            </a:endParaRPr>
          </a:p>
          <a:p>
            <a:pPr marL="257175" indent="-257175">
              <a:buFont typeface="Arial" panose="020B0604020202020204" pitchFamily="34" charset="0"/>
              <a:buChar char="•"/>
            </a:pPr>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a:cs typeface="Times New Roman" panose="02020603050405020304" pitchFamily="18" charset="0"/>
              </a:rPr>
              <a:t>Random glucose consistently </a:t>
            </a:r>
            <a:r>
              <a:rPr lang="en-US" sz="2400" dirty="0" smtClean="0">
                <a:cs typeface="Times New Roman" panose="02020603050405020304" pitchFamily="18" charset="0"/>
              </a:rPr>
              <a:t>&gt;16.7 </a:t>
            </a:r>
            <a:r>
              <a:rPr lang="en-US" sz="2400" dirty="0" err="1" smtClean="0">
                <a:cs typeface="Times New Roman" panose="02020603050405020304" pitchFamily="18" charset="0"/>
              </a:rPr>
              <a:t>mmol</a:t>
            </a:r>
            <a:r>
              <a:rPr lang="en-US" sz="2400" dirty="0" smtClean="0">
                <a:cs typeface="Times New Roman" panose="02020603050405020304" pitchFamily="18" charset="0"/>
              </a:rPr>
              <a:t>/L (&gt;300 mg/</a:t>
            </a:r>
            <a:r>
              <a:rPr lang="en-US" sz="2400" dirty="0" err="1" smtClean="0">
                <a:cs typeface="Times New Roman" panose="02020603050405020304" pitchFamily="18" charset="0"/>
              </a:rPr>
              <a:t>dL</a:t>
            </a:r>
            <a:r>
              <a:rPr lang="en-US" sz="2400" dirty="0" smtClean="0">
                <a:cs typeface="Times New Roman" panose="02020603050405020304" pitchFamily="18" charset="0"/>
              </a:rPr>
              <a:t> )</a:t>
            </a:r>
            <a:endParaRPr lang="en-US" sz="2400" dirty="0">
              <a:cs typeface="Times New Roman" panose="02020603050405020304" pitchFamily="18" charset="0"/>
            </a:endParaRPr>
          </a:p>
          <a:p>
            <a:pPr marL="257175" indent="-257175">
              <a:buFont typeface="Arial" panose="020B0604020202020204" pitchFamily="34" charset="0"/>
              <a:buChar char="•"/>
            </a:pPr>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err="1">
                <a:cs typeface="Times New Roman" panose="02020603050405020304" pitchFamily="18" charset="0"/>
              </a:rPr>
              <a:t>Ketonuria</a:t>
            </a:r>
            <a:r>
              <a:rPr lang="en-US" sz="2400" dirty="0">
                <a:cs typeface="Times New Roman" panose="02020603050405020304" pitchFamily="18" charset="0"/>
              </a:rPr>
              <a:t>, or </a:t>
            </a:r>
            <a:r>
              <a:rPr lang="en-US" sz="2400" dirty="0" smtClean="0">
                <a:cs typeface="Times New Roman" panose="02020603050405020304" pitchFamily="18" charset="0"/>
              </a:rPr>
              <a:t>Unplanned </a:t>
            </a:r>
            <a:r>
              <a:rPr lang="en-US" sz="2400" dirty="0">
                <a:cs typeface="Times New Roman" panose="02020603050405020304" pitchFamily="18" charset="0"/>
              </a:rPr>
              <a:t>weight loss with </a:t>
            </a:r>
            <a:r>
              <a:rPr lang="en-US" sz="2400" dirty="0" smtClean="0">
                <a:cs typeface="Times New Roman" panose="02020603050405020304" pitchFamily="18" charset="0"/>
              </a:rPr>
              <a:t>hyperglycemia (catabolism) </a:t>
            </a:r>
            <a:endParaRPr lang="en-US" sz="2400" dirty="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6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additive="base">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87624" y="332656"/>
            <a:ext cx="7010400" cy="857250"/>
          </a:xfrm>
        </p:spPr>
        <p:txBody>
          <a:bodyPr>
            <a:normAutofit/>
          </a:bodyPr>
          <a:lstStyle/>
          <a:p>
            <a:pPr rtl="0" eaLnBrk="1" hangingPunct="1"/>
            <a:r>
              <a:rPr lang="en-US" altLang="ar-SA" sz="3400" dirty="0" smtClean="0">
                <a:cs typeface="Times New Roman" panose="02020603050405020304" pitchFamily="18" charset="0"/>
              </a:rPr>
              <a:t>TREATMENT REGIMENS</a:t>
            </a:r>
          </a:p>
        </p:txBody>
      </p:sp>
      <p:sp>
        <p:nvSpPr>
          <p:cNvPr id="32771" name="Rectangle 3"/>
          <p:cNvSpPr>
            <a:spLocks noGrp="1" noChangeArrowheads="1"/>
          </p:cNvSpPr>
          <p:nvPr>
            <p:ph idx="1"/>
          </p:nvPr>
        </p:nvSpPr>
        <p:spPr>
          <a:xfrm>
            <a:off x="0" y="1484784"/>
            <a:ext cx="9144000" cy="4992216"/>
          </a:xfrm>
        </p:spPr>
        <p:txBody>
          <a:bodyPr>
            <a:normAutofit lnSpcReduction="10000"/>
          </a:bodyPr>
          <a:lstStyle/>
          <a:p>
            <a:endParaRPr lang="en-US" altLang="ar-SA" b="1" dirty="0" smtClean="0">
              <a:solidFill>
                <a:schemeClr val="hlink"/>
              </a:solidFill>
            </a:endParaRPr>
          </a:p>
          <a:p>
            <a:pPr>
              <a:buNone/>
            </a:pPr>
            <a:r>
              <a:rPr lang="en-US" altLang="ar-SA" sz="2400" b="1" dirty="0" smtClean="0">
                <a:solidFill>
                  <a:schemeClr val="tx1"/>
                </a:solidFill>
                <a:cs typeface="Arial" pitchFamily="34" charset="0"/>
              </a:rPr>
              <a:t>Conventional Insulin Therapy</a:t>
            </a:r>
          </a:p>
          <a:p>
            <a:pPr algn="ctr">
              <a:buNone/>
            </a:pPr>
            <a:r>
              <a:rPr lang="en-US" altLang="ar-SA" sz="2400" dirty="0" smtClean="0">
                <a:cs typeface="Arial" pitchFamily="34" charset="0"/>
              </a:rPr>
              <a:t>  </a:t>
            </a:r>
            <a:r>
              <a:rPr lang="en-US" altLang="ar-SA" sz="2400" dirty="0" smtClean="0">
                <a:solidFill>
                  <a:schemeClr val="tx1"/>
                </a:solidFill>
                <a:cs typeface="Arial" pitchFamily="34" charset="0"/>
              </a:rPr>
              <a:t> Two injections of NPH and Regular Insulin</a:t>
            </a:r>
          </a:p>
          <a:p>
            <a:pPr>
              <a:buNone/>
            </a:pPr>
            <a:endParaRPr lang="en-US" altLang="ar-SA" sz="2400" dirty="0" smtClean="0">
              <a:solidFill>
                <a:schemeClr val="tx1"/>
              </a:solidFill>
              <a:cs typeface="Arial" pitchFamily="34" charset="0"/>
            </a:endParaRPr>
          </a:p>
          <a:p>
            <a:pPr>
              <a:buNone/>
            </a:pPr>
            <a:r>
              <a:rPr lang="en-US" altLang="ar-SA" sz="2400" b="1" dirty="0" smtClean="0">
                <a:solidFill>
                  <a:schemeClr val="tx1"/>
                </a:solidFill>
                <a:cs typeface="Arial" pitchFamily="34" charset="0"/>
              </a:rPr>
              <a:t>Mixed Insulin</a:t>
            </a:r>
          </a:p>
          <a:p>
            <a:pPr algn="ctr">
              <a:buNone/>
            </a:pPr>
            <a:r>
              <a:rPr lang="en-US" altLang="ar-SA" sz="2400" dirty="0" smtClean="0">
                <a:solidFill>
                  <a:schemeClr val="tx1"/>
                </a:solidFill>
                <a:cs typeface="Arial" pitchFamily="34" charset="0"/>
              </a:rPr>
              <a:t>   Two injections of 70/30 or 60/40 or 50/50</a:t>
            </a:r>
          </a:p>
          <a:p>
            <a:pPr algn="ctr">
              <a:buNone/>
            </a:pPr>
            <a:endParaRPr lang="en-US" altLang="ar-SA" sz="2400" dirty="0" smtClean="0">
              <a:solidFill>
                <a:schemeClr val="tx1"/>
              </a:solidFill>
              <a:cs typeface="Arial" pitchFamily="34" charset="0"/>
            </a:endParaRPr>
          </a:p>
          <a:p>
            <a:pPr>
              <a:buNone/>
            </a:pPr>
            <a:r>
              <a:rPr lang="en-US" altLang="ar-SA" sz="2400" b="1" dirty="0" smtClean="0">
                <a:solidFill>
                  <a:schemeClr val="tx1"/>
                </a:solidFill>
                <a:cs typeface="Arial" pitchFamily="34" charset="0"/>
              </a:rPr>
              <a:t>Multiple Insulin Injections</a:t>
            </a:r>
          </a:p>
          <a:p>
            <a:pPr algn="ctr">
              <a:buNone/>
            </a:pPr>
            <a:r>
              <a:rPr lang="en-US" altLang="ar-SA" sz="2400" dirty="0" smtClean="0">
                <a:solidFill>
                  <a:schemeClr val="tx1"/>
                </a:solidFill>
                <a:cs typeface="Arial" pitchFamily="34" charset="0"/>
              </a:rPr>
              <a:t>1 or 2 injections of NPH plus 3 injections of Regular or Rapid Insulin</a:t>
            </a:r>
          </a:p>
          <a:p>
            <a:pPr algn="ctr">
              <a:buNone/>
            </a:pPr>
            <a:endParaRPr lang="en-US" altLang="ar-SA" sz="2400" dirty="0" smtClean="0">
              <a:solidFill>
                <a:schemeClr val="tx1"/>
              </a:solidFill>
              <a:cs typeface="Arial" pitchFamily="34" charset="0"/>
            </a:endParaRPr>
          </a:p>
          <a:p>
            <a:pPr algn="ctr">
              <a:buNone/>
            </a:pPr>
            <a:r>
              <a:rPr lang="en-US" altLang="ar-SA" sz="2400" dirty="0" smtClean="0">
                <a:solidFill>
                  <a:schemeClr val="tx1"/>
                </a:solidFill>
                <a:cs typeface="Arial" pitchFamily="34" charset="0"/>
              </a:rPr>
              <a:t>One injection of </a:t>
            </a:r>
            <a:r>
              <a:rPr lang="en-US" altLang="ar-SA" sz="2400" dirty="0" err="1" smtClean="0">
                <a:solidFill>
                  <a:schemeClr val="tx1"/>
                </a:solidFill>
                <a:cs typeface="Arial" pitchFamily="34" charset="0"/>
              </a:rPr>
              <a:t>Glargine</a:t>
            </a:r>
            <a:r>
              <a:rPr lang="en-US" altLang="ar-SA" sz="2400" dirty="0" smtClean="0">
                <a:solidFill>
                  <a:schemeClr val="tx1"/>
                </a:solidFill>
                <a:cs typeface="Arial" pitchFamily="34" charset="0"/>
              </a:rPr>
              <a:t> or </a:t>
            </a:r>
            <a:r>
              <a:rPr lang="en-US" altLang="ar-SA" sz="2400" dirty="0" err="1" smtClean="0">
                <a:solidFill>
                  <a:schemeClr val="tx1"/>
                </a:solidFill>
                <a:cs typeface="Arial" pitchFamily="34" charset="0"/>
              </a:rPr>
              <a:t>Detemir</a:t>
            </a:r>
            <a:r>
              <a:rPr lang="en-US" altLang="ar-SA" sz="2400" dirty="0" smtClean="0">
                <a:solidFill>
                  <a:schemeClr val="tx1"/>
                </a:solidFill>
                <a:cs typeface="Arial" pitchFamily="34" charset="0"/>
              </a:rPr>
              <a:t> plus 3 injections of rapid insulin(</a:t>
            </a:r>
            <a:r>
              <a:rPr lang="en-US" altLang="ar-SA" sz="2400" dirty="0" err="1" smtClean="0">
                <a:solidFill>
                  <a:schemeClr val="tx1"/>
                </a:solidFill>
                <a:cs typeface="Arial" pitchFamily="34" charset="0"/>
              </a:rPr>
              <a:t>Lispro</a:t>
            </a:r>
            <a:r>
              <a:rPr lang="en-US" altLang="ar-SA" sz="2400" dirty="0" smtClean="0">
                <a:solidFill>
                  <a:schemeClr val="tx1"/>
                </a:solidFill>
                <a:cs typeface="Arial" pitchFamily="34" charset="0"/>
              </a:rPr>
              <a:t> /</a:t>
            </a:r>
            <a:r>
              <a:rPr lang="en-US" altLang="ar-SA" sz="2400" dirty="0" err="1" smtClean="0">
                <a:solidFill>
                  <a:schemeClr val="tx1"/>
                </a:solidFill>
                <a:cs typeface="Arial" pitchFamily="34" charset="0"/>
              </a:rPr>
              <a:t>Aspart</a:t>
            </a:r>
            <a:r>
              <a:rPr lang="en-US" altLang="ar-SA" sz="2400" dirty="0" smtClean="0">
                <a:solidFill>
                  <a:schemeClr val="tx1"/>
                </a:solidFill>
                <a:cs typeface="Arial" pitchFamily="34" charset="0"/>
              </a:rPr>
              <a:t>)</a:t>
            </a:r>
          </a:p>
          <a:p>
            <a:pPr algn="l" rtl="0" eaLnBrk="1" hangingPunct="1">
              <a:buNone/>
            </a:pPr>
            <a:endParaRPr lang="en-US" altLang="ar-SA" dirty="0" smtClean="0">
              <a:solidFill>
                <a:schemeClr val="tx1"/>
              </a:solidFill>
            </a:endParaRPr>
          </a:p>
        </p:txBody>
      </p:sp>
    </p:spTree>
    <p:extLst>
      <p:ext uri="{BB962C8B-B14F-4D97-AF65-F5344CB8AC3E}">
        <p14:creationId xmlns:p14="http://schemas.microsoft.com/office/powerpoint/2010/main" val="89598310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ourdiabetes.com/images/insulin%20action%20prof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801100"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13941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ubtitle 2"/>
          <p:cNvSpPr>
            <a:spLocks noGrp="1"/>
          </p:cNvSpPr>
          <p:nvPr>
            <p:ph type="subTitle" idx="1"/>
          </p:nvPr>
        </p:nvSpPr>
        <p:spPr>
          <a:xfrm>
            <a:off x="214313" y="214313"/>
            <a:ext cx="8715375" cy="6429375"/>
          </a:xfrm>
        </p:spPr>
        <p:txBody>
          <a:bodyPr/>
          <a:lstStyle/>
          <a:p>
            <a:pPr rtl="0" eaLnBrk="1" hangingPunct="1"/>
            <a:r>
              <a:rPr lang="en-US" altLang="ar-SA" sz="2000" b="1" dirty="0" smtClean="0">
                <a:solidFill>
                  <a:schemeClr val="tx1"/>
                </a:solidFill>
                <a:latin typeface="+mj-lt"/>
              </a:rPr>
              <a:t>Initiation and adjustment of insulin regimens (Multiple injections) </a:t>
            </a: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r>
              <a:rPr lang="en-US" altLang="ar-SA" sz="2800" dirty="0" smtClean="0">
                <a:latin typeface="Arial" pitchFamily="34" charset="0"/>
              </a:rPr>
              <a:t>                                                     </a:t>
            </a:r>
          </a:p>
          <a:p>
            <a:pPr rtl="0" eaLnBrk="1" hangingPunct="1"/>
            <a:r>
              <a:rPr lang="en-US" altLang="ar-SA" sz="2800" dirty="0" smtClean="0">
                <a:latin typeface="Arial" pitchFamily="34" charset="0"/>
              </a:rPr>
              <a:t> </a:t>
            </a:r>
          </a:p>
          <a:p>
            <a:pPr rtl="0" eaLnBrk="1" hangingPunct="1"/>
            <a:endParaRPr lang="ar-SA" altLang="ar-SA" sz="2800" dirty="0" smtClean="0">
              <a:latin typeface="Arial" pitchFamily="34" charset="0"/>
            </a:endParaRPr>
          </a:p>
        </p:txBody>
      </p:sp>
      <p:sp>
        <p:nvSpPr>
          <p:cNvPr id="4" name="Rounded Rectangle 3"/>
          <p:cNvSpPr/>
          <p:nvPr/>
        </p:nvSpPr>
        <p:spPr>
          <a:xfrm>
            <a:off x="1428750" y="928688"/>
            <a:ext cx="6572250" cy="4286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b="1" dirty="0">
                <a:solidFill>
                  <a:schemeClr val="tx1"/>
                </a:solidFill>
                <a:latin typeface="Arial" pitchFamily="34" charset="0"/>
              </a:rPr>
              <a:t>Long acting insulin (</a:t>
            </a:r>
            <a:r>
              <a:rPr lang="en-US" b="1" dirty="0" err="1">
                <a:solidFill>
                  <a:schemeClr val="tx1"/>
                </a:solidFill>
                <a:latin typeface="Arial" pitchFamily="34" charset="0"/>
              </a:rPr>
              <a:t>Glargine</a:t>
            </a:r>
            <a:r>
              <a:rPr lang="en-US" b="1" dirty="0">
                <a:solidFill>
                  <a:schemeClr val="tx1"/>
                </a:solidFill>
                <a:latin typeface="Arial" pitchFamily="34" charset="0"/>
              </a:rPr>
              <a:t>) at bedtime 10 U or 0.2 U/Kg</a:t>
            </a:r>
            <a:endParaRPr lang="ar-SA" b="1" dirty="0">
              <a:solidFill>
                <a:schemeClr val="tx1"/>
              </a:solidFill>
              <a:latin typeface="Arial" pitchFamily="34" charset="0"/>
            </a:endParaRPr>
          </a:p>
        </p:txBody>
      </p:sp>
      <p:sp>
        <p:nvSpPr>
          <p:cNvPr id="5" name="Down Arrow 4"/>
          <p:cNvSpPr/>
          <p:nvPr/>
        </p:nvSpPr>
        <p:spPr>
          <a:xfrm>
            <a:off x="4500563" y="1500188"/>
            <a:ext cx="223837" cy="4286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dirty="0"/>
          </a:p>
        </p:txBody>
      </p:sp>
      <p:sp>
        <p:nvSpPr>
          <p:cNvPr id="6" name="Rounded Rectangle 5"/>
          <p:cNvSpPr/>
          <p:nvPr/>
        </p:nvSpPr>
        <p:spPr>
          <a:xfrm>
            <a:off x="304800" y="2071688"/>
            <a:ext cx="838200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b="1" dirty="0">
                <a:solidFill>
                  <a:schemeClr val="tx1"/>
                </a:solidFill>
                <a:latin typeface="Arial" pitchFamily="34" charset="0"/>
              </a:rPr>
              <a:t>Check FG, increase by 2 U every 3-4 days until FG 80 – 130 </a:t>
            </a:r>
            <a:r>
              <a:rPr lang="en-US" b="1" dirty="0" smtClean="0">
                <a:solidFill>
                  <a:schemeClr val="tx1"/>
                </a:solidFill>
                <a:latin typeface="Arial" pitchFamily="34" charset="0"/>
              </a:rPr>
              <a:t>mg/dl </a:t>
            </a:r>
            <a:endParaRPr lang="ar-SA" b="1" dirty="0">
              <a:solidFill>
                <a:schemeClr val="tx1"/>
              </a:solidFill>
              <a:latin typeface="Arial" pitchFamily="34" charset="0"/>
            </a:endParaRPr>
          </a:p>
        </p:txBody>
      </p:sp>
      <p:sp>
        <p:nvSpPr>
          <p:cNvPr id="7" name="Down Arrow 6"/>
          <p:cNvSpPr/>
          <p:nvPr/>
        </p:nvSpPr>
        <p:spPr>
          <a:xfrm>
            <a:off x="4546600" y="2857500"/>
            <a:ext cx="177800" cy="28575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2" name="Rectangle 11"/>
          <p:cNvSpPr/>
          <p:nvPr/>
        </p:nvSpPr>
        <p:spPr>
          <a:xfrm>
            <a:off x="1866900" y="3159125"/>
            <a:ext cx="5257800" cy="8969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chemeClr val="tx1"/>
                </a:solidFill>
                <a:latin typeface="Arial" pitchFamily="34" charset="0"/>
              </a:rPr>
              <a:t>If </a:t>
            </a:r>
            <a:r>
              <a:rPr lang="en-US" sz="1400" dirty="0" err="1">
                <a:solidFill>
                  <a:schemeClr val="tx1"/>
                </a:solidFill>
                <a:latin typeface="Arial" pitchFamily="34" charset="0"/>
              </a:rPr>
              <a:t>hypoglycaemia</a:t>
            </a:r>
            <a:r>
              <a:rPr lang="en-US" sz="1400" dirty="0">
                <a:solidFill>
                  <a:schemeClr val="tx1"/>
                </a:solidFill>
                <a:latin typeface="Arial" pitchFamily="34" charset="0"/>
              </a:rPr>
              <a:t> occurs, or FG &lt; 70 mg/dl reduce bedtime by 4 units or 10 % which is greater. </a:t>
            </a:r>
            <a:endParaRPr lang="ar-SA" sz="1400" dirty="0">
              <a:solidFill>
                <a:schemeClr val="tx1"/>
              </a:solidFill>
              <a:latin typeface="Arial" pitchFamily="34" charset="0"/>
            </a:endParaRPr>
          </a:p>
        </p:txBody>
      </p:sp>
      <p:sp>
        <p:nvSpPr>
          <p:cNvPr id="16" name="Rounded Rectangle 15"/>
          <p:cNvSpPr/>
          <p:nvPr/>
        </p:nvSpPr>
        <p:spPr>
          <a:xfrm>
            <a:off x="6858000" y="3929063"/>
            <a:ext cx="714375" cy="285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SA" dirty="0"/>
          </a:p>
        </p:txBody>
      </p:sp>
      <p:sp>
        <p:nvSpPr>
          <p:cNvPr id="17" name="Rounded Rectangle 16"/>
          <p:cNvSpPr/>
          <p:nvPr/>
        </p:nvSpPr>
        <p:spPr>
          <a:xfrm>
            <a:off x="914400" y="4429125"/>
            <a:ext cx="7443788" cy="857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rgbClr val="002060"/>
                </a:solidFill>
                <a:latin typeface="Arial" pitchFamily="34" charset="0"/>
              </a:rPr>
              <a:t>If FG in range, check 2 </a:t>
            </a:r>
            <a:r>
              <a:rPr lang="en-US" sz="1400" dirty="0" err="1">
                <a:solidFill>
                  <a:srgbClr val="002060"/>
                </a:solidFill>
                <a:latin typeface="Arial" pitchFamily="34" charset="0"/>
              </a:rPr>
              <a:t>hrs</a:t>
            </a:r>
            <a:r>
              <a:rPr lang="en-US" sz="1400" dirty="0">
                <a:solidFill>
                  <a:srgbClr val="002060"/>
                </a:solidFill>
                <a:latin typeface="Arial" pitchFamily="34" charset="0"/>
              </a:rPr>
              <a:t> after breakfast, lunch and dinner and add rapid (</a:t>
            </a:r>
            <a:r>
              <a:rPr lang="en-US" sz="1400" dirty="0" err="1">
                <a:solidFill>
                  <a:srgbClr val="002060"/>
                </a:solidFill>
                <a:latin typeface="Arial" pitchFamily="34" charset="0"/>
              </a:rPr>
              <a:t>Aspart</a:t>
            </a:r>
            <a:r>
              <a:rPr lang="en-US" sz="1400" dirty="0">
                <a:solidFill>
                  <a:srgbClr val="002060"/>
                </a:solidFill>
                <a:latin typeface="Arial" pitchFamily="34" charset="0"/>
              </a:rPr>
              <a:t>) insulin. Begin with 4 U before each. Adjust by 2 U every 3-4 days </a:t>
            </a:r>
            <a:r>
              <a:rPr lang="en-US" sz="1400" dirty="0" err="1">
                <a:solidFill>
                  <a:srgbClr val="002060"/>
                </a:solidFill>
                <a:latin typeface="Arial" pitchFamily="34" charset="0"/>
              </a:rPr>
              <a:t>Untill</a:t>
            </a:r>
            <a:r>
              <a:rPr lang="en-US" sz="1400" dirty="0">
                <a:solidFill>
                  <a:srgbClr val="002060"/>
                </a:solidFill>
                <a:latin typeface="Arial" pitchFamily="34" charset="0"/>
              </a:rPr>
              <a:t> 2hpp &lt; 180 mg/dl .</a:t>
            </a:r>
            <a:endParaRPr lang="ar-SA" sz="1400" dirty="0">
              <a:solidFill>
                <a:srgbClr val="002060"/>
              </a:solidFill>
              <a:latin typeface="Arial" pitchFamily="34" charset="0"/>
            </a:endParaRPr>
          </a:p>
        </p:txBody>
      </p:sp>
      <p:sp>
        <p:nvSpPr>
          <p:cNvPr id="18" name="Down Arrow 17"/>
          <p:cNvSpPr/>
          <p:nvPr/>
        </p:nvSpPr>
        <p:spPr>
          <a:xfrm>
            <a:off x="4583113" y="4071938"/>
            <a:ext cx="141287" cy="3270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cxnSp>
        <p:nvCxnSpPr>
          <p:cNvPr id="22" name="Straight Arrow Connector 21"/>
          <p:cNvCxnSpPr/>
          <p:nvPr/>
        </p:nvCxnSpPr>
        <p:spPr>
          <a:xfrm flipH="1">
            <a:off x="4613275" y="5316538"/>
            <a:ext cx="0" cy="3175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14400" y="5716588"/>
            <a:ext cx="7462838" cy="752475"/>
          </a:xfrm>
          <a:prstGeom prst="round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a:solidFill>
                  <a:schemeClr val="tx1"/>
                </a:solidFill>
                <a:latin typeface="Arial" panose="020B0604020202020204" pitchFamily="34" charset="0"/>
                <a:cs typeface="Arial" panose="020B0604020202020204" pitchFamily="34" charset="0"/>
              </a:rPr>
              <a:t>Usually the dose of rapid insulin is near equal or higher than dose of Long acting insulin</a:t>
            </a:r>
            <a:endParaRPr lang="ar-S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73674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1520" y="0"/>
            <a:ext cx="8640960" cy="1320800"/>
          </a:xfrm>
        </p:spPr>
        <p:txBody>
          <a:bodyPr>
            <a:noAutofit/>
          </a:bodyPr>
          <a:lstStyle/>
          <a:p>
            <a:pPr eaLnBrk="1" hangingPunct="1"/>
            <a:r>
              <a:rPr lang="en-US" altLang="ar-SA" u="sng" dirty="0" smtClean="0"/>
              <a:t>DM visits </a:t>
            </a:r>
            <a:endParaRPr lang="en-US" altLang="ar-SA" sz="4400" u="sng" dirty="0" smtClean="0"/>
          </a:p>
        </p:txBody>
      </p:sp>
      <p:sp>
        <p:nvSpPr>
          <p:cNvPr id="32771" name="Content Placeholder 2"/>
          <p:cNvSpPr>
            <a:spLocks noGrp="1"/>
          </p:cNvSpPr>
          <p:nvPr>
            <p:ph idx="1"/>
          </p:nvPr>
        </p:nvSpPr>
        <p:spPr>
          <a:xfrm>
            <a:off x="301625" y="1527175"/>
            <a:ext cx="8504238" cy="5026025"/>
          </a:xfrm>
        </p:spPr>
        <p:txBody>
          <a:bodyPr>
            <a:normAutofit/>
          </a:bodyPr>
          <a:lstStyle/>
          <a:p>
            <a:r>
              <a:rPr lang="en-US" altLang="ar-SA" sz="2400" dirty="0" smtClean="0">
                <a:solidFill>
                  <a:schemeClr val="tx1"/>
                </a:solidFill>
                <a:latin typeface="Times New Roman" panose="02020603050405020304" pitchFamily="18" charset="0"/>
                <a:cs typeface="Times New Roman" panose="02020603050405020304" pitchFamily="18" charset="0"/>
              </a:rPr>
              <a:t>Diabetes care is a team work</a:t>
            </a:r>
          </a:p>
          <a:p>
            <a:r>
              <a:rPr lang="en-US" altLang="ar-SA" sz="2400" dirty="0" smtClean="0">
                <a:solidFill>
                  <a:schemeClr val="tx1"/>
                </a:solidFill>
                <a:latin typeface="Times New Roman" panose="02020603050405020304" pitchFamily="18" charset="0"/>
                <a:cs typeface="Times New Roman" panose="02020603050405020304" pitchFamily="18" charset="0"/>
              </a:rPr>
              <a:t>Individualize management</a:t>
            </a:r>
          </a:p>
          <a:p>
            <a:r>
              <a:rPr lang="en-US" altLang="ar-SA" sz="2400" dirty="0" smtClean="0">
                <a:solidFill>
                  <a:schemeClr val="tx1"/>
                </a:solidFill>
                <a:latin typeface="Times New Roman" panose="02020603050405020304" pitchFamily="18" charset="0"/>
                <a:cs typeface="Times New Roman" panose="02020603050405020304" pitchFamily="18" charset="0"/>
              </a:rPr>
              <a:t>Set Target goals</a:t>
            </a:r>
          </a:p>
          <a:p>
            <a:pPr lvl="1" algn="l" rtl="0" eaLnBrk="1" hangingPunct="1"/>
            <a:r>
              <a:rPr lang="en-US" altLang="ar-SA" sz="2400" b="1" dirty="0" err="1" smtClean="0">
                <a:solidFill>
                  <a:schemeClr val="tx1"/>
                </a:solidFill>
                <a:latin typeface="Times New Roman" panose="02020603050405020304" pitchFamily="18" charset="0"/>
                <a:cs typeface="Times New Roman" panose="02020603050405020304" pitchFamily="18" charset="0"/>
              </a:rPr>
              <a:t>Glycaemic</a:t>
            </a:r>
            <a:r>
              <a:rPr lang="en-US" altLang="ar-SA" sz="2400" b="1" dirty="0" smtClean="0">
                <a:solidFill>
                  <a:schemeClr val="tx1"/>
                </a:solidFill>
                <a:latin typeface="Times New Roman" panose="02020603050405020304" pitchFamily="18" charset="0"/>
                <a:cs typeface="Times New Roman" panose="02020603050405020304" pitchFamily="18" charset="0"/>
              </a:rPr>
              <a:t>  Targets</a:t>
            </a:r>
          </a:p>
          <a:p>
            <a:pPr lvl="1"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BP goals</a:t>
            </a:r>
          </a:p>
          <a:p>
            <a:pPr lvl="1"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Lipid goals</a:t>
            </a:r>
          </a:p>
          <a:p>
            <a:r>
              <a:rPr lang="en-US" altLang="ar-SA" sz="2400" dirty="0" smtClean="0">
                <a:solidFill>
                  <a:schemeClr val="tx1"/>
                </a:solidFill>
                <a:latin typeface="Times New Roman" panose="02020603050405020304" pitchFamily="18" charset="0"/>
                <a:cs typeface="Times New Roman" panose="02020603050405020304" pitchFamily="18" charset="0"/>
              </a:rPr>
              <a:t>Education</a:t>
            </a:r>
          </a:p>
          <a:p>
            <a:r>
              <a:rPr lang="en-US" altLang="ar-SA" sz="2400" dirty="0" smtClean="0">
                <a:solidFill>
                  <a:schemeClr val="tx1"/>
                </a:solidFill>
                <a:latin typeface="Times New Roman" panose="02020603050405020304" pitchFamily="18" charset="0"/>
                <a:cs typeface="Times New Roman" panose="02020603050405020304" pitchFamily="18" charset="0"/>
              </a:rPr>
              <a:t>   Is associated with increased use of primary and preventive services and lower use of acute, inpatient hospital services.</a:t>
            </a:r>
          </a:p>
          <a:p>
            <a:endParaRPr lang="en-US" altLang="ar-SA" dirty="0" smtClean="0">
              <a:solidFill>
                <a:schemeClr val="tx1"/>
              </a:solidFill>
            </a:endParaRPr>
          </a:p>
        </p:txBody>
      </p:sp>
      <p:pic>
        <p:nvPicPr>
          <p:cNvPr id="106498" name="Picture 2" descr="Image result for diabetes">
            <a:hlinkClick r:id="rId2"/>
          </p:cNvPr>
          <p:cNvPicPr>
            <a:picLocks noChangeAspect="1" noChangeArrowheads="1"/>
          </p:cNvPicPr>
          <p:nvPr/>
        </p:nvPicPr>
        <p:blipFill>
          <a:blip r:embed="rId3" cstate="print"/>
          <a:srcRect/>
          <a:stretch>
            <a:fillRect/>
          </a:stretch>
        </p:blipFill>
        <p:spPr bwMode="auto">
          <a:xfrm>
            <a:off x="5292080" y="1412776"/>
            <a:ext cx="2137395" cy="2137397"/>
          </a:xfrm>
          <a:prstGeom prst="rect">
            <a:avLst/>
          </a:prstGeom>
          <a:noFill/>
        </p:spPr>
      </p:pic>
    </p:spTree>
    <p:extLst>
      <p:ext uri="{BB962C8B-B14F-4D97-AF65-F5344CB8AC3E}">
        <p14:creationId xmlns:p14="http://schemas.microsoft.com/office/powerpoint/2010/main" val="7047236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DM Mechanism</a:t>
            </a:r>
            <a:endParaRPr lang="en-CA" dirty="0"/>
          </a:p>
        </p:txBody>
      </p:sp>
      <p:sp>
        <p:nvSpPr>
          <p:cNvPr id="5" name="Content Placeholder 4"/>
          <p:cNvSpPr>
            <a:spLocks noGrp="1"/>
          </p:cNvSpPr>
          <p:nvPr>
            <p:ph idx="1"/>
          </p:nvPr>
        </p:nvSpPr>
        <p:spPr/>
        <p:txBody>
          <a:bodyPr/>
          <a:lstStyle/>
          <a:p>
            <a:pPr algn="ctr">
              <a:buNone/>
            </a:pPr>
            <a:endParaRPr lang="en-CA" b="1" u="sng" dirty="0" smtClean="0">
              <a:solidFill>
                <a:schemeClr val="tx2">
                  <a:lumMod val="60000"/>
                  <a:lumOff val="40000"/>
                </a:schemeClr>
              </a:solidFill>
            </a:endParaRPr>
          </a:p>
          <a:p>
            <a:pPr algn="ctr">
              <a:buNone/>
            </a:pPr>
            <a:r>
              <a:rPr lang="en-CA" b="1" u="sng" dirty="0" smtClean="0">
                <a:solidFill>
                  <a:schemeClr val="tx2">
                    <a:lumMod val="60000"/>
                    <a:lumOff val="40000"/>
                  </a:schemeClr>
                </a:solidFill>
              </a:rPr>
              <a:t>http</a:t>
            </a:r>
            <a:r>
              <a:rPr lang="en-CA" b="1" u="sng" dirty="0">
                <a:solidFill>
                  <a:schemeClr val="tx2">
                    <a:lumMod val="60000"/>
                    <a:lumOff val="40000"/>
                  </a:schemeClr>
                </a:solidFill>
              </a:rPr>
              <a:t>://mediacenter.novomedlink.com/v/diabetes-pathophysiology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9552" y="116632"/>
            <a:ext cx="8229600" cy="914400"/>
          </a:xfrm>
        </p:spPr>
        <p:txBody>
          <a:bodyPr>
            <a:normAutofit/>
          </a:bodyPr>
          <a:lstStyle/>
          <a:p>
            <a:pPr rtl="0" eaLnBrk="1" hangingPunct="1"/>
            <a:r>
              <a:rPr lang="en-US" altLang="ar-SA" sz="4000" u="sng" dirty="0" smtClean="0">
                <a:cs typeface="Times New Roman" panose="02020603050405020304" pitchFamily="18" charset="0"/>
              </a:rPr>
              <a:t>PHYSICAL EXAMINATION</a:t>
            </a:r>
          </a:p>
        </p:txBody>
      </p:sp>
      <p:sp>
        <p:nvSpPr>
          <p:cNvPr id="30723" name="Rectangle 3"/>
          <p:cNvSpPr>
            <a:spLocks noGrp="1" noChangeArrowheads="1"/>
          </p:cNvSpPr>
          <p:nvPr>
            <p:ph idx="1"/>
          </p:nvPr>
        </p:nvSpPr>
        <p:spPr>
          <a:xfrm>
            <a:off x="304800" y="1412776"/>
            <a:ext cx="8686800" cy="5064224"/>
          </a:xfrm>
        </p:spPr>
        <p:txBody>
          <a:bodyPr/>
          <a:lstStyle/>
          <a:p>
            <a:r>
              <a:rPr lang="en-US" altLang="ar-SA" sz="2400" dirty="0" smtClean="0">
                <a:solidFill>
                  <a:schemeClr val="tx1"/>
                </a:solidFill>
                <a:cs typeface="Times New Roman" panose="02020603050405020304" pitchFamily="18" charset="0"/>
              </a:rPr>
              <a:t>Height and Weight (BMI)</a:t>
            </a:r>
          </a:p>
          <a:p>
            <a:r>
              <a:rPr lang="en-US" altLang="ar-SA" sz="2400" dirty="0" smtClean="0">
                <a:solidFill>
                  <a:schemeClr val="tx1"/>
                </a:solidFill>
                <a:cs typeface="Times New Roman" panose="02020603050405020304" pitchFamily="18" charset="0"/>
              </a:rPr>
              <a:t>Blood Pressure (2 readings)</a:t>
            </a:r>
          </a:p>
          <a:p>
            <a:r>
              <a:rPr lang="en-US" altLang="ar-SA" sz="2400" dirty="0" smtClean="0">
                <a:solidFill>
                  <a:schemeClr val="tx1"/>
                </a:solidFill>
                <a:cs typeface="Times New Roman" panose="02020603050405020304" pitchFamily="18" charset="0"/>
              </a:rPr>
              <a:t>Fundus Examination ( Hard and soft exudates, new vessel formation, macular </a:t>
            </a:r>
            <a:r>
              <a:rPr lang="en-US" altLang="ar-SA" sz="2400" dirty="0" err="1" smtClean="0">
                <a:solidFill>
                  <a:schemeClr val="tx1"/>
                </a:solidFill>
                <a:cs typeface="Times New Roman" panose="02020603050405020304" pitchFamily="18" charset="0"/>
              </a:rPr>
              <a:t>oedema</a:t>
            </a:r>
            <a:r>
              <a:rPr lang="en-US" altLang="ar-SA" sz="2400" dirty="0" smtClean="0">
                <a:solidFill>
                  <a:schemeClr val="tx1"/>
                </a:solidFill>
                <a:cs typeface="Times New Roman" panose="02020603050405020304" pitchFamily="18" charset="0"/>
              </a:rPr>
              <a:t>….)</a:t>
            </a:r>
          </a:p>
          <a:p>
            <a:r>
              <a:rPr lang="en-US" altLang="ar-SA" sz="2400" dirty="0" smtClean="0">
                <a:solidFill>
                  <a:schemeClr val="tx1"/>
                </a:solidFill>
                <a:cs typeface="Times New Roman" panose="02020603050405020304" pitchFamily="18" charset="0"/>
              </a:rPr>
              <a:t>Cardiac examination</a:t>
            </a:r>
          </a:p>
          <a:p>
            <a:r>
              <a:rPr lang="en-US" altLang="ar-SA" sz="2400" dirty="0" smtClean="0">
                <a:solidFill>
                  <a:schemeClr val="tx1"/>
                </a:solidFill>
                <a:cs typeface="Times New Roman" panose="02020603050405020304" pitchFamily="18" charset="0"/>
              </a:rPr>
              <a:t>Lower Limbs:</a:t>
            </a:r>
          </a:p>
          <a:p>
            <a:pPr lvl="1"/>
            <a:r>
              <a:rPr lang="en-US" altLang="ar-SA" sz="2000" dirty="0" smtClean="0">
                <a:solidFill>
                  <a:schemeClr val="tx1"/>
                </a:solidFill>
                <a:cs typeface="Times New Roman" panose="02020603050405020304" pitchFamily="18" charset="0"/>
              </a:rPr>
              <a:t>     Skin Examination</a:t>
            </a:r>
          </a:p>
          <a:p>
            <a:pPr lvl="1"/>
            <a:r>
              <a:rPr lang="en-US" altLang="ar-SA" sz="2000" dirty="0" smtClean="0">
                <a:solidFill>
                  <a:schemeClr val="tx1"/>
                </a:solidFill>
                <a:cs typeface="Times New Roman" panose="02020603050405020304" pitchFamily="18" charset="0"/>
              </a:rPr>
              <a:t>    </a:t>
            </a:r>
            <a:r>
              <a:rPr lang="en-US" altLang="ar-SA" sz="2000" dirty="0" smtClean="0">
                <a:cs typeface="Times New Roman" panose="02020603050405020304" pitchFamily="18" charset="0"/>
              </a:rPr>
              <a:t> </a:t>
            </a:r>
            <a:r>
              <a:rPr lang="en-US" altLang="ar-SA" sz="2000" dirty="0" smtClean="0">
                <a:solidFill>
                  <a:schemeClr val="tx1"/>
                </a:solidFill>
                <a:cs typeface="Times New Roman" panose="02020603050405020304" pitchFamily="18" charset="0"/>
              </a:rPr>
              <a:t>Evaluation of pulses</a:t>
            </a:r>
          </a:p>
          <a:p>
            <a:pPr lvl="1"/>
            <a:r>
              <a:rPr lang="en-US" altLang="ar-SA" sz="2000" dirty="0" smtClean="0">
                <a:solidFill>
                  <a:schemeClr val="tx1"/>
                </a:solidFill>
                <a:cs typeface="Times New Roman" panose="02020603050405020304" pitchFamily="18" charset="0"/>
              </a:rPr>
              <a:t>    </a:t>
            </a:r>
            <a:r>
              <a:rPr lang="en-US" altLang="ar-SA" sz="2000" dirty="0" smtClean="0">
                <a:cs typeface="Times New Roman" panose="02020603050405020304" pitchFamily="18" charset="0"/>
              </a:rPr>
              <a:t> </a:t>
            </a:r>
            <a:r>
              <a:rPr lang="en-US" altLang="ar-SA" sz="2000" dirty="0" smtClean="0">
                <a:solidFill>
                  <a:schemeClr val="tx1"/>
                </a:solidFill>
                <a:cs typeface="Times New Roman" panose="02020603050405020304" pitchFamily="18" charset="0"/>
              </a:rPr>
              <a:t>Foot Examination</a:t>
            </a:r>
          </a:p>
          <a:p>
            <a:pPr lvl="1"/>
            <a:r>
              <a:rPr lang="en-US" altLang="ar-SA" sz="2000" dirty="0" smtClean="0">
                <a:solidFill>
                  <a:schemeClr val="tx1"/>
                </a:solidFill>
                <a:cs typeface="Times New Roman" panose="02020603050405020304" pitchFamily="18" charset="0"/>
              </a:rPr>
              <a:t>     Neurologic Examination</a:t>
            </a:r>
          </a:p>
          <a:p>
            <a:pPr algn="l" rtl="0" eaLnBrk="1" hangingPunct="1"/>
            <a:endParaRPr lang="en-US" altLang="ar-SA" b="1" dirty="0" smtClean="0">
              <a:solidFill>
                <a:schemeClr val="folHlink"/>
              </a:solidFill>
              <a:latin typeface="Arial" pitchFamily="34" charset="0"/>
            </a:endParaRPr>
          </a:p>
        </p:txBody>
      </p:sp>
      <p:pic>
        <p:nvPicPr>
          <p:cNvPr id="105474" name="Picture 2" descr="Image result for physical exam">
            <a:hlinkClick r:id="rId3"/>
          </p:cNvPr>
          <p:cNvPicPr>
            <a:picLocks noChangeAspect="1" noChangeArrowheads="1"/>
          </p:cNvPicPr>
          <p:nvPr/>
        </p:nvPicPr>
        <p:blipFill>
          <a:blip r:embed="rId4" cstate="print"/>
          <a:srcRect/>
          <a:stretch>
            <a:fillRect/>
          </a:stretch>
        </p:blipFill>
        <p:spPr bwMode="auto">
          <a:xfrm>
            <a:off x="5436096" y="3717032"/>
            <a:ext cx="2497435" cy="2497437"/>
          </a:xfrm>
          <a:prstGeom prst="rect">
            <a:avLst/>
          </a:prstGeom>
          <a:noFill/>
        </p:spPr>
      </p:pic>
    </p:spTree>
    <p:extLst>
      <p:ext uri="{BB962C8B-B14F-4D97-AF65-F5344CB8AC3E}">
        <p14:creationId xmlns:p14="http://schemas.microsoft.com/office/powerpoint/2010/main" val="34881359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9552" y="404664"/>
            <a:ext cx="8229600" cy="533400"/>
          </a:xfrm>
        </p:spPr>
        <p:txBody>
          <a:bodyPr>
            <a:noAutofit/>
          </a:bodyPr>
          <a:lstStyle/>
          <a:p>
            <a:pPr eaLnBrk="1" hangingPunct="1"/>
            <a:r>
              <a:rPr lang="en-US" altLang="ar-SA" dirty="0" smtClean="0">
                <a:cs typeface="Times New Roman" panose="02020603050405020304" pitchFamily="18" charset="0"/>
              </a:rPr>
              <a:t>Investigation </a:t>
            </a:r>
            <a:endParaRPr lang="en-US" altLang="ar-SA" sz="4400" dirty="0" smtClean="0">
              <a:cs typeface="Times New Roman" panose="02020603050405020304" pitchFamily="18" charset="0"/>
            </a:endParaRPr>
          </a:p>
        </p:txBody>
      </p:sp>
      <p:sp>
        <p:nvSpPr>
          <p:cNvPr id="31747" name="Rectangle 3"/>
          <p:cNvSpPr>
            <a:spLocks noGrp="1" noChangeArrowheads="1"/>
          </p:cNvSpPr>
          <p:nvPr>
            <p:ph idx="1"/>
          </p:nvPr>
        </p:nvSpPr>
        <p:spPr>
          <a:xfrm>
            <a:off x="304800" y="1219200"/>
            <a:ext cx="8610600" cy="5334000"/>
          </a:xfrm>
        </p:spPr>
        <p:txBody>
          <a:bodyPr/>
          <a:lstStyle/>
          <a:p>
            <a:r>
              <a:rPr lang="en-US" altLang="ar-SA" sz="2400" dirty="0" smtClean="0">
                <a:solidFill>
                  <a:schemeClr val="tx1"/>
                </a:solidFill>
                <a:cs typeface="Times New Roman" panose="02020603050405020304" pitchFamily="18" charset="0"/>
              </a:rPr>
              <a:t>FPG and 2 </a:t>
            </a:r>
            <a:r>
              <a:rPr lang="en-US" altLang="ar-SA" sz="2400" dirty="0" err="1" smtClean="0">
                <a:solidFill>
                  <a:schemeClr val="tx1"/>
                </a:solidFill>
                <a:cs typeface="Times New Roman" panose="02020603050405020304" pitchFamily="18" charset="0"/>
              </a:rPr>
              <a:t>hr</a:t>
            </a:r>
            <a:r>
              <a:rPr lang="en-US" altLang="ar-SA" sz="2400" dirty="0" smtClean="0">
                <a:solidFill>
                  <a:schemeClr val="tx1"/>
                </a:solidFill>
                <a:cs typeface="Times New Roman" panose="02020603050405020304" pitchFamily="18" charset="0"/>
              </a:rPr>
              <a:t> PP</a:t>
            </a:r>
          </a:p>
          <a:p>
            <a:r>
              <a:rPr lang="en-US" altLang="ar-SA" sz="2400" dirty="0" smtClean="0">
                <a:solidFill>
                  <a:schemeClr val="tx1"/>
                </a:solidFill>
                <a:cs typeface="Times New Roman" panose="02020603050405020304" pitchFamily="18" charset="0"/>
              </a:rPr>
              <a:t>Midstream Urine (for Ketones, protein, pus cells,…)</a:t>
            </a:r>
            <a:endParaRPr lang="ar-SA" altLang="ar-SA" sz="2400" dirty="0" smtClean="0">
              <a:solidFill>
                <a:schemeClr val="tx1"/>
              </a:solidFill>
              <a:cs typeface="Times New Roman" panose="02020603050405020304" pitchFamily="18" charset="0"/>
            </a:endParaRPr>
          </a:p>
          <a:p>
            <a:r>
              <a:rPr lang="en-US" altLang="ar-SA" sz="2400" dirty="0" smtClean="0">
                <a:solidFill>
                  <a:schemeClr val="tx1"/>
                </a:solidFill>
                <a:cs typeface="Times New Roman" panose="02020603050405020304" pitchFamily="18" charset="0"/>
              </a:rPr>
              <a:t>Urea and </a:t>
            </a:r>
            <a:r>
              <a:rPr lang="en-US" altLang="ar-SA" sz="2400" dirty="0" err="1" smtClean="0">
                <a:solidFill>
                  <a:schemeClr val="tx1"/>
                </a:solidFill>
                <a:cs typeface="Times New Roman" panose="02020603050405020304" pitchFamily="18" charset="0"/>
              </a:rPr>
              <a:t>Creatinine</a:t>
            </a:r>
            <a:endParaRPr lang="en-US" altLang="ar-SA" sz="2400" dirty="0" smtClean="0">
              <a:solidFill>
                <a:schemeClr val="tx1"/>
              </a:solidFill>
              <a:cs typeface="Times New Roman" panose="02020603050405020304" pitchFamily="18" charset="0"/>
            </a:endParaRPr>
          </a:p>
          <a:p>
            <a:r>
              <a:rPr lang="en-US" altLang="ar-SA" sz="2400" dirty="0" smtClean="0">
                <a:solidFill>
                  <a:schemeClr val="tx1"/>
                </a:solidFill>
                <a:cs typeface="Times New Roman" panose="02020603050405020304" pitchFamily="18" charset="0"/>
              </a:rPr>
              <a:t>Lipid Profile (total cholesterol, </a:t>
            </a:r>
            <a:r>
              <a:rPr lang="en-US" altLang="ar-SA" sz="2400" dirty="0" err="1" smtClean="0">
                <a:solidFill>
                  <a:schemeClr val="tx1"/>
                </a:solidFill>
                <a:cs typeface="Times New Roman" panose="02020603050405020304" pitchFamily="18" charset="0"/>
              </a:rPr>
              <a:t>LDLc</a:t>
            </a:r>
            <a:r>
              <a:rPr lang="en-US" altLang="ar-SA" sz="2400" dirty="0" smtClean="0">
                <a:solidFill>
                  <a:schemeClr val="tx1"/>
                </a:solidFill>
                <a:cs typeface="Times New Roman" panose="02020603050405020304" pitchFamily="18" charset="0"/>
              </a:rPr>
              <a:t>, </a:t>
            </a:r>
            <a:r>
              <a:rPr lang="en-US" altLang="ar-SA" sz="2400" dirty="0" err="1" smtClean="0">
                <a:solidFill>
                  <a:schemeClr val="tx1"/>
                </a:solidFill>
                <a:cs typeface="Times New Roman" panose="02020603050405020304" pitchFamily="18" charset="0"/>
              </a:rPr>
              <a:t>HDLc</a:t>
            </a:r>
            <a:r>
              <a:rPr lang="en-US" altLang="ar-SA" sz="2400" dirty="0" smtClean="0">
                <a:solidFill>
                  <a:schemeClr val="tx1"/>
                </a:solidFill>
                <a:cs typeface="Times New Roman" panose="02020603050405020304" pitchFamily="18" charset="0"/>
              </a:rPr>
              <a:t> and triglycerides)</a:t>
            </a:r>
          </a:p>
          <a:p>
            <a:r>
              <a:rPr lang="en-US" altLang="ar-SA" sz="2400" dirty="0" smtClean="0">
                <a:solidFill>
                  <a:schemeClr val="tx1"/>
                </a:solidFill>
                <a:cs typeface="Times New Roman" panose="02020603050405020304" pitchFamily="18" charset="0"/>
              </a:rPr>
              <a:t>HbA1C (every 3 m for insulin / every 6 m for controlled)</a:t>
            </a:r>
          </a:p>
          <a:p>
            <a:r>
              <a:rPr lang="en-US" altLang="ar-SA" sz="2400" dirty="0" smtClean="0">
                <a:solidFill>
                  <a:schemeClr val="tx1"/>
                </a:solidFill>
                <a:cs typeface="Times New Roman" panose="02020603050405020304" pitchFamily="18" charset="0"/>
              </a:rPr>
              <a:t>Test for </a:t>
            </a:r>
            <a:r>
              <a:rPr lang="en-US" altLang="ar-SA" sz="2400" dirty="0" err="1" smtClean="0">
                <a:solidFill>
                  <a:schemeClr val="tx1"/>
                </a:solidFill>
                <a:cs typeface="Times New Roman" panose="02020603050405020304" pitchFamily="18" charset="0"/>
              </a:rPr>
              <a:t>Microalbuminuria</a:t>
            </a:r>
            <a:r>
              <a:rPr lang="en-US" altLang="ar-SA" sz="2400" dirty="0" smtClean="0">
                <a:solidFill>
                  <a:schemeClr val="tx1"/>
                </a:solidFill>
                <a:cs typeface="Times New Roman" panose="02020603050405020304" pitchFamily="18" charset="0"/>
              </a:rPr>
              <a:t> or Albumin to </a:t>
            </a:r>
            <a:r>
              <a:rPr lang="en-US" altLang="ar-SA" sz="2400" dirty="0" err="1" smtClean="0">
                <a:solidFill>
                  <a:schemeClr val="tx1"/>
                </a:solidFill>
                <a:cs typeface="Times New Roman" panose="02020603050405020304" pitchFamily="18" charset="0"/>
              </a:rPr>
              <a:t>creatinine</a:t>
            </a:r>
            <a:r>
              <a:rPr lang="en-US" altLang="ar-SA" sz="2400" dirty="0" smtClean="0">
                <a:solidFill>
                  <a:schemeClr val="tx1"/>
                </a:solidFill>
                <a:cs typeface="Times New Roman" panose="02020603050405020304" pitchFamily="18" charset="0"/>
              </a:rPr>
              <a:t> ratio / 24 hr urine collection for protein / </a:t>
            </a:r>
            <a:r>
              <a:rPr lang="en-US" altLang="ar-SA" sz="2400" dirty="0" err="1" smtClean="0">
                <a:solidFill>
                  <a:schemeClr val="tx1"/>
                </a:solidFill>
                <a:cs typeface="Times New Roman" panose="02020603050405020304" pitchFamily="18" charset="0"/>
              </a:rPr>
              <a:t>Creatinine</a:t>
            </a:r>
            <a:r>
              <a:rPr lang="en-US" altLang="ar-SA" sz="2400" dirty="0" smtClean="0">
                <a:solidFill>
                  <a:schemeClr val="tx1"/>
                </a:solidFill>
                <a:cs typeface="Times New Roman" panose="02020603050405020304" pitchFamily="18" charset="0"/>
              </a:rPr>
              <a:t> Clearance</a:t>
            </a:r>
          </a:p>
          <a:p>
            <a:r>
              <a:rPr lang="en-US" altLang="ar-SA" sz="2400" dirty="0" smtClean="0">
                <a:solidFill>
                  <a:schemeClr val="tx1"/>
                </a:solidFill>
                <a:cs typeface="Times New Roman" panose="02020603050405020304" pitchFamily="18" charset="0"/>
              </a:rPr>
              <a:t>ECG</a:t>
            </a:r>
          </a:p>
          <a:p>
            <a:r>
              <a:rPr lang="en-US" altLang="ar-SA" sz="2400" dirty="0" smtClean="0">
                <a:solidFill>
                  <a:schemeClr val="tx1"/>
                </a:solidFill>
                <a:cs typeface="Times New Roman" panose="02020603050405020304" pitchFamily="18" charset="0"/>
              </a:rPr>
              <a:t>Chest X-Ray</a:t>
            </a:r>
          </a:p>
          <a:p>
            <a:pPr algn="l" rtl="0" eaLnBrk="1" hangingPunct="1">
              <a:buFont typeface="Wingdings" pitchFamily="2" charset="2"/>
              <a:buNone/>
            </a:pPr>
            <a:endParaRPr lang="en-US" altLang="ar-SA" b="1" dirty="0" smtClean="0">
              <a:solidFill>
                <a:schemeClr val="tx1"/>
              </a:solidFill>
              <a:latin typeface="Arial" pitchFamily="34" charset="0"/>
            </a:endParaRPr>
          </a:p>
        </p:txBody>
      </p:sp>
      <p:pic>
        <p:nvPicPr>
          <p:cNvPr id="103426" name="Picture 2" descr="Image result for blood test">
            <a:hlinkClick r:id="rId3"/>
          </p:cNvPr>
          <p:cNvPicPr>
            <a:picLocks noChangeAspect="1" noChangeArrowheads="1"/>
          </p:cNvPicPr>
          <p:nvPr/>
        </p:nvPicPr>
        <p:blipFill>
          <a:blip r:embed="rId4" cstate="print"/>
          <a:srcRect/>
          <a:stretch>
            <a:fillRect/>
          </a:stretch>
        </p:blipFill>
        <p:spPr bwMode="auto">
          <a:xfrm>
            <a:off x="7164288" y="4221088"/>
            <a:ext cx="1730871" cy="1730873"/>
          </a:xfrm>
          <a:prstGeom prst="rect">
            <a:avLst/>
          </a:prstGeom>
          <a:noFill/>
        </p:spPr>
      </p:pic>
      <p:pic>
        <p:nvPicPr>
          <p:cNvPr id="103428" name="Picture 4" descr="Image result for xray">
            <a:hlinkClick r:id="rId5"/>
          </p:cNvPr>
          <p:cNvPicPr>
            <a:picLocks noChangeAspect="1" noChangeArrowheads="1"/>
          </p:cNvPicPr>
          <p:nvPr/>
        </p:nvPicPr>
        <p:blipFill>
          <a:blip r:embed="rId6" cstate="print"/>
          <a:srcRect/>
          <a:stretch>
            <a:fillRect/>
          </a:stretch>
        </p:blipFill>
        <p:spPr bwMode="auto">
          <a:xfrm>
            <a:off x="5508104" y="5157192"/>
            <a:ext cx="1442839" cy="1442841"/>
          </a:xfrm>
          <a:prstGeom prst="rect">
            <a:avLst/>
          </a:prstGeom>
          <a:noFill/>
        </p:spPr>
      </p:pic>
    </p:spTree>
    <p:extLst>
      <p:ext uri="{BB962C8B-B14F-4D97-AF65-F5344CB8AC3E}">
        <p14:creationId xmlns:p14="http://schemas.microsoft.com/office/powerpoint/2010/main" val="162926080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23528" y="260648"/>
            <a:ext cx="8458200" cy="487362"/>
          </a:xfrm>
        </p:spPr>
        <p:txBody>
          <a:bodyPr>
            <a:noAutofit/>
          </a:bodyPr>
          <a:lstStyle/>
          <a:p>
            <a:pPr rtl="0" eaLnBrk="1" hangingPunct="1"/>
            <a:r>
              <a:rPr lang="en-US" altLang="ar-SA" sz="4400" dirty="0" smtClean="0">
                <a:cs typeface="Times New Roman" panose="02020603050405020304" pitchFamily="18" charset="0"/>
              </a:rPr>
              <a:t>Yearly Check Up</a:t>
            </a:r>
            <a:endParaRPr lang="ar-SA" altLang="ar-SA" sz="4400" dirty="0" smtClean="0">
              <a:cs typeface="Times New Roman" panose="02020603050405020304" pitchFamily="18" charset="0"/>
            </a:endParaRPr>
          </a:p>
        </p:txBody>
      </p:sp>
      <p:sp>
        <p:nvSpPr>
          <p:cNvPr id="80899" name="Content Placeholder 2"/>
          <p:cNvSpPr>
            <a:spLocks noGrp="1"/>
          </p:cNvSpPr>
          <p:nvPr>
            <p:ph idx="1"/>
          </p:nvPr>
        </p:nvSpPr>
        <p:spPr>
          <a:xfrm>
            <a:off x="304800" y="914400"/>
            <a:ext cx="8534400" cy="5638800"/>
          </a:xfrm>
        </p:spPr>
        <p:txBody>
          <a:bodyPr/>
          <a:lstStyle/>
          <a:p>
            <a:pPr>
              <a:buNone/>
            </a:pPr>
            <a:r>
              <a:rPr lang="en-US" altLang="ar-SA" sz="2400" u="sng" dirty="0" smtClean="0">
                <a:cs typeface="Times New Roman" panose="02020603050405020304" pitchFamily="18" charset="0"/>
              </a:rPr>
              <a:t>Investigations </a:t>
            </a:r>
          </a:p>
          <a:p>
            <a:r>
              <a:rPr lang="en-US" altLang="ar-SA" sz="2400" dirty="0" smtClean="0">
                <a:solidFill>
                  <a:schemeClr val="tx1"/>
                </a:solidFill>
                <a:cs typeface="Times New Roman" panose="02020603050405020304" pitchFamily="18" charset="0"/>
              </a:rPr>
              <a:t>HbA1C</a:t>
            </a:r>
          </a:p>
          <a:p>
            <a:r>
              <a:rPr lang="en-US" altLang="ar-SA" sz="2400" dirty="0" smtClean="0">
                <a:solidFill>
                  <a:schemeClr val="tx1"/>
                </a:solidFill>
                <a:cs typeface="Times New Roman" panose="02020603050405020304" pitchFamily="18" charset="0"/>
              </a:rPr>
              <a:t>Urea and </a:t>
            </a:r>
            <a:r>
              <a:rPr lang="en-US" altLang="ar-SA" sz="2400" dirty="0" err="1" smtClean="0">
                <a:solidFill>
                  <a:schemeClr val="tx1"/>
                </a:solidFill>
                <a:cs typeface="Times New Roman" panose="02020603050405020304" pitchFamily="18" charset="0"/>
              </a:rPr>
              <a:t>Creatinine</a:t>
            </a:r>
            <a:endParaRPr lang="en-US" altLang="ar-SA" sz="2400" dirty="0" smtClean="0">
              <a:solidFill>
                <a:schemeClr val="tx1"/>
              </a:solidFill>
              <a:cs typeface="Times New Roman" panose="02020603050405020304" pitchFamily="18" charset="0"/>
            </a:endParaRPr>
          </a:p>
          <a:p>
            <a:r>
              <a:rPr lang="en-US" altLang="ar-SA" sz="2400" dirty="0" smtClean="0">
                <a:solidFill>
                  <a:schemeClr val="tx1"/>
                </a:solidFill>
                <a:cs typeface="Times New Roman" panose="02020603050405020304" pitchFamily="18" charset="0"/>
              </a:rPr>
              <a:t>Lipid Profile (Cholesterol, Triglyceride, LDL-C and HDL-C)</a:t>
            </a:r>
          </a:p>
          <a:p>
            <a:r>
              <a:rPr lang="en-US" altLang="ar-SA" sz="2400" dirty="0" smtClean="0">
                <a:solidFill>
                  <a:schemeClr val="tx1"/>
                </a:solidFill>
                <a:cs typeface="Times New Roman" panose="02020603050405020304" pitchFamily="18" charset="0"/>
              </a:rPr>
              <a:t>Albumin to </a:t>
            </a:r>
            <a:r>
              <a:rPr lang="en-US" altLang="ar-SA" sz="2400" dirty="0" err="1" smtClean="0">
                <a:solidFill>
                  <a:schemeClr val="tx1"/>
                </a:solidFill>
                <a:cs typeface="Times New Roman" panose="02020603050405020304" pitchFamily="18" charset="0"/>
              </a:rPr>
              <a:t>creatinine</a:t>
            </a:r>
            <a:r>
              <a:rPr lang="en-US" altLang="ar-SA" sz="2400" dirty="0" smtClean="0">
                <a:solidFill>
                  <a:schemeClr val="tx1"/>
                </a:solidFill>
                <a:cs typeface="Times New Roman" panose="02020603050405020304" pitchFamily="18" charset="0"/>
              </a:rPr>
              <a:t> ratio / 24 hour urine collection for protein (</a:t>
            </a:r>
            <a:r>
              <a:rPr lang="en-US" altLang="ar-SA" sz="2400" dirty="0" err="1" smtClean="0">
                <a:solidFill>
                  <a:schemeClr val="tx1"/>
                </a:solidFill>
                <a:cs typeface="Times New Roman" panose="02020603050405020304" pitchFamily="18" charset="0"/>
              </a:rPr>
              <a:t>Microalbuminuria</a:t>
            </a:r>
            <a:r>
              <a:rPr lang="en-US" altLang="ar-SA" sz="2400" dirty="0" smtClean="0">
                <a:solidFill>
                  <a:schemeClr val="tx1"/>
                </a:solidFill>
                <a:cs typeface="Times New Roman" panose="02020603050405020304" pitchFamily="18" charset="0"/>
              </a:rPr>
              <a:t> 30 -&lt;300 mg while </a:t>
            </a:r>
            <a:r>
              <a:rPr lang="en-US" altLang="ar-SA" sz="2400" dirty="0" err="1" smtClean="0">
                <a:solidFill>
                  <a:schemeClr val="tx1"/>
                </a:solidFill>
                <a:cs typeface="Times New Roman" panose="02020603050405020304" pitchFamily="18" charset="0"/>
              </a:rPr>
              <a:t>Macroalbuminyria</a:t>
            </a:r>
            <a:r>
              <a:rPr lang="en-US" altLang="ar-SA" sz="2400" dirty="0" smtClean="0">
                <a:solidFill>
                  <a:schemeClr val="tx1"/>
                </a:solidFill>
                <a:cs typeface="Times New Roman" panose="02020603050405020304" pitchFamily="18" charset="0"/>
              </a:rPr>
              <a:t> ≥ 300 mg).</a:t>
            </a:r>
          </a:p>
          <a:p>
            <a:endParaRPr lang="en-US" altLang="ar-SA" sz="2400" dirty="0" smtClean="0">
              <a:solidFill>
                <a:schemeClr val="tx1"/>
              </a:solidFill>
              <a:cs typeface="Times New Roman" panose="02020603050405020304" pitchFamily="18" charset="0"/>
            </a:endParaRPr>
          </a:p>
          <a:p>
            <a:pPr>
              <a:buNone/>
            </a:pPr>
            <a:r>
              <a:rPr lang="en-US" altLang="ar-SA" sz="2400" u="sng" dirty="0" smtClean="0">
                <a:solidFill>
                  <a:schemeClr val="tx1"/>
                </a:solidFill>
                <a:cs typeface="Times New Roman" panose="02020603050405020304" pitchFamily="18" charset="0"/>
              </a:rPr>
              <a:t>Check :</a:t>
            </a:r>
          </a:p>
          <a:p>
            <a:r>
              <a:rPr lang="en-US" altLang="ar-SA" sz="2400" dirty="0" smtClean="0">
                <a:solidFill>
                  <a:schemeClr val="tx1"/>
                </a:solidFill>
                <a:cs typeface="Times New Roman" panose="02020603050405020304" pitchFamily="18" charset="0"/>
              </a:rPr>
              <a:t>Eye: Fundus Examination / eye referral</a:t>
            </a:r>
          </a:p>
          <a:p>
            <a:r>
              <a:rPr lang="en-US" altLang="ar-SA" sz="2400" dirty="0" smtClean="0">
                <a:solidFill>
                  <a:schemeClr val="tx1"/>
                </a:solidFill>
                <a:cs typeface="Times New Roman" panose="02020603050405020304" pitchFamily="18" charset="0"/>
              </a:rPr>
              <a:t>Feet : Visual inspection and Neurovascular status</a:t>
            </a:r>
          </a:p>
          <a:p>
            <a:pPr algn="l" rtl="0" eaLnBrk="1" hangingPunct="1">
              <a:buFont typeface="Wingdings" pitchFamily="2" charset="2"/>
              <a:buChar char="q"/>
            </a:pPr>
            <a:endParaRPr lang="ar-SA" altLang="ar-SA" dirty="0" smtClean="0">
              <a:solidFill>
                <a:schemeClr val="tx1"/>
              </a:solidFill>
            </a:endParaRPr>
          </a:p>
        </p:txBody>
      </p:sp>
    </p:spTree>
    <p:extLst>
      <p:ext uri="{BB962C8B-B14F-4D97-AF65-F5344CB8AC3E}">
        <p14:creationId xmlns:p14="http://schemas.microsoft.com/office/powerpoint/2010/main" val="2007099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9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8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4421723"/>
          </a:xfrm>
          <a:prstGeom prst="rect">
            <a:avLst/>
          </a:prstGeom>
          <a:noFill/>
        </p:spPr>
        <p:txBody>
          <a:bodyPr wrap="square" rtlCol="0">
            <a:spAutoFit/>
          </a:bodyPr>
          <a:lstStyle/>
          <a:p>
            <a:pPr lvl="0">
              <a:lnSpc>
                <a:spcPct val="107000"/>
              </a:lnSpc>
            </a:pPr>
            <a:r>
              <a:rPr lang="en-US" sz="2400" u="sng" dirty="0" smtClean="0">
                <a:latin typeface="Calibri" panose="020F0502020204030204" pitchFamily="34" charset="0"/>
                <a:ea typeface="Calibri" panose="020F0502020204030204" pitchFamily="34" charset="0"/>
                <a:cs typeface="Calibri" panose="020F0502020204030204" pitchFamily="34" charset="0"/>
              </a:rPr>
              <a:t> 10.  </a:t>
            </a:r>
            <a:r>
              <a:rPr lang="en-US" sz="2400" u="sng" dirty="0">
                <a:latin typeface="Calibri" panose="020F0502020204030204" pitchFamily="34" charset="0"/>
                <a:ea typeface="Calibri" panose="020F0502020204030204" pitchFamily="34" charset="0"/>
                <a:cs typeface="Calibri" panose="020F0502020204030204" pitchFamily="34" charset="0"/>
              </a:rPr>
              <a:t>The post postpartum care of a patient who developed GDM in the last month of her pregnancy would include the following: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mj-lt"/>
              <a:buAutoNum type="alphaLcPeriod"/>
            </a:pPr>
            <a:r>
              <a:rPr lang="en-US" sz="2400" dirty="0">
                <a:latin typeface="Calibri" panose="020F0502020204030204" pitchFamily="34" charset="0"/>
                <a:ea typeface="Calibri" panose="020F0502020204030204" pitchFamily="34" charset="0"/>
                <a:cs typeface="Calibri" panose="020F0502020204030204" pitchFamily="34" charset="0"/>
              </a:rPr>
              <a:t>A OGTT at 12 weeks, if negative screening every 3 years, instructions to maintain a healthy weight </a:t>
            </a:r>
            <a:endParaRPr lang="en-US"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mj-lt"/>
              <a:buAutoNum type="alphaLcPeriod"/>
            </a:pPr>
            <a:r>
              <a:rPr lang="en-US" sz="2400" dirty="0">
                <a:latin typeface="Calibri" panose="020F0502020204030204" pitchFamily="34" charset="0"/>
                <a:ea typeface="Calibri" panose="020F0502020204030204" pitchFamily="34" charset="0"/>
                <a:cs typeface="Calibri" panose="020F0502020204030204" pitchFamily="34" charset="0"/>
              </a:rPr>
              <a:t>OGTT 7 days after delivery, only test again if she gets pregnant, advised to live a healthy lifestyle</a:t>
            </a:r>
            <a:endParaRPr lang="en-US"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mj-lt"/>
              <a:buAutoNum type="alphaLcPeriod"/>
            </a:pPr>
            <a:r>
              <a:rPr lang="en-US" sz="2400" dirty="0">
                <a:latin typeface="Calibri" panose="020F0502020204030204" pitchFamily="34" charset="0"/>
                <a:ea typeface="Calibri" panose="020F0502020204030204" pitchFamily="34" charset="0"/>
                <a:cs typeface="Calibri" panose="020F0502020204030204" pitchFamily="34" charset="0"/>
              </a:rPr>
              <a:t>Do a fasting blood test 6 weeks postpartum, if negative repeat in another 6 months, keep a healthy weight </a:t>
            </a:r>
            <a:endParaRPr lang="en-US"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mj-lt"/>
              <a:buAutoNum type="alphaLcPeriod"/>
            </a:pPr>
            <a:r>
              <a:rPr lang="en-US" sz="2400" dirty="0">
                <a:latin typeface="Calibri" panose="020F0502020204030204" pitchFamily="34" charset="0"/>
                <a:ea typeface="Calibri" panose="020F0502020204030204" pitchFamily="34" charset="0"/>
                <a:cs typeface="Calibri" panose="020F0502020204030204" pitchFamily="34" charset="0"/>
              </a:rPr>
              <a:t>Fasting blood test at 6 weeks postpartum, must take metformin as she is at increased risk for developing diabetes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4" name="Oval 3"/>
          <p:cNvSpPr/>
          <p:nvPr/>
        </p:nvSpPr>
        <p:spPr>
          <a:xfrm>
            <a:off x="323528" y="1340768"/>
            <a:ext cx="756084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5058" name="Picture 2" descr="Image result for question mark">
            <a:hlinkClick r:id="rId2"/>
          </p:cNvPr>
          <p:cNvPicPr>
            <a:picLocks noChangeAspect="1" noChangeArrowheads="1"/>
          </p:cNvPicPr>
          <p:nvPr/>
        </p:nvPicPr>
        <p:blipFill>
          <a:blip r:embed="rId3" cstate="print"/>
          <a:srcRect/>
          <a:stretch>
            <a:fillRect/>
          </a:stretch>
        </p:blipFill>
        <p:spPr bwMode="auto">
          <a:xfrm>
            <a:off x="7452320" y="5373216"/>
            <a:ext cx="1333500" cy="1333501"/>
          </a:xfrm>
          <a:prstGeom prst="rect">
            <a:avLst/>
          </a:prstGeom>
          <a:noFill/>
        </p:spPr>
      </p:pic>
    </p:spTree>
    <p:extLst>
      <p:ext uri="{BB962C8B-B14F-4D97-AF65-F5344CB8AC3E}">
        <p14:creationId xmlns:p14="http://schemas.microsoft.com/office/powerpoint/2010/main" val="465570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print"/>
          <a:stretch>
            <a:fillRect/>
          </a:stretch>
        </p:blipFill>
        <p:spPr>
          <a:xfrm>
            <a:off x="1835696" y="1340768"/>
            <a:ext cx="5904656" cy="409389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2213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519277"/>
            <a:ext cx="9144000" cy="3170099"/>
          </a:xfrm>
          <a:prstGeom prst="rect">
            <a:avLst/>
          </a:prstGeom>
          <a:noFill/>
        </p:spPr>
        <p:txBody>
          <a:bodyPr wrap="square" rtlCol="0">
            <a:spAutoFit/>
          </a:bodyPr>
          <a:lstStyle/>
          <a:p>
            <a:r>
              <a:rPr lang="en-US" sz="2000" b="1" dirty="0" smtClean="0">
                <a:cs typeface="Arial" pitchFamily="34" charset="0"/>
              </a:rPr>
              <a:t>3</a:t>
            </a:r>
            <a:r>
              <a:rPr lang="en-US" sz="2000" b="1" dirty="0" smtClean="0">
                <a:cs typeface="Arial" pitchFamily="34" charset="0"/>
              </a:rPr>
              <a:t>. </a:t>
            </a:r>
            <a:r>
              <a:rPr lang="en-US" sz="2000" b="1" dirty="0">
                <a:cs typeface="Arial" pitchFamily="34" charset="0"/>
              </a:rPr>
              <a:t>Which one of the following is true concerning the use of hemoglobin A1c levels to diagnose diabetes mellitus?</a:t>
            </a:r>
          </a:p>
          <a:p>
            <a:endParaRPr lang="en-US" sz="2000" dirty="0">
              <a:cs typeface="Arial" pitchFamily="34" charset="0"/>
            </a:endParaRPr>
          </a:p>
          <a:p>
            <a:pPr marL="457200" indent="-457200">
              <a:buFont typeface="+mj-lt"/>
              <a:buAutoNum type="alphaLcPeriod"/>
            </a:pPr>
            <a:r>
              <a:rPr lang="en-US" sz="2000" dirty="0" smtClean="0">
                <a:cs typeface="Arial" pitchFamily="34" charset="0"/>
              </a:rPr>
              <a:t>A </a:t>
            </a:r>
            <a:r>
              <a:rPr lang="en-US" sz="2000" dirty="0">
                <a:cs typeface="Arial" pitchFamily="34" charset="0"/>
              </a:rPr>
              <a:t>level &gt;6.0% is diagnostic of diabetes </a:t>
            </a:r>
            <a:r>
              <a:rPr lang="en-US" sz="2000" dirty="0" smtClean="0">
                <a:cs typeface="Arial" pitchFamily="34" charset="0"/>
              </a:rPr>
              <a:t>mellitus</a:t>
            </a:r>
          </a:p>
          <a:p>
            <a:pPr marL="457200" indent="-457200">
              <a:buFont typeface="+mj-lt"/>
              <a:buAutoNum type="alphaLcPeriod"/>
            </a:pPr>
            <a:endParaRPr lang="en-US" sz="2000" dirty="0">
              <a:cs typeface="Arial" pitchFamily="34" charset="0"/>
            </a:endParaRPr>
          </a:p>
          <a:p>
            <a:pPr marL="457200" indent="-457200">
              <a:buFont typeface="+mj-lt"/>
              <a:buAutoNum type="alphaLcPeriod"/>
            </a:pPr>
            <a:r>
              <a:rPr lang="en-US" sz="2000" dirty="0" smtClean="0">
                <a:cs typeface="Arial" pitchFamily="34" charset="0"/>
              </a:rPr>
              <a:t> </a:t>
            </a:r>
            <a:r>
              <a:rPr lang="en-US" sz="2000" dirty="0">
                <a:cs typeface="Arial" pitchFamily="34" charset="0"/>
              </a:rPr>
              <a:t>Results can be misleading in patients with sickle cell </a:t>
            </a:r>
            <a:r>
              <a:rPr lang="en-US" sz="2000" dirty="0" smtClean="0">
                <a:cs typeface="Arial" pitchFamily="34" charset="0"/>
              </a:rPr>
              <a:t>disease</a:t>
            </a:r>
          </a:p>
          <a:p>
            <a:pPr marL="457200" indent="-457200">
              <a:buFont typeface="+mj-lt"/>
              <a:buAutoNum type="alphaLcPeriod"/>
            </a:pPr>
            <a:endParaRPr lang="en-US" sz="2000" dirty="0">
              <a:ea typeface="Calibri" panose="020F0502020204030204" pitchFamily="34" charset="0"/>
              <a:cs typeface="Arial" pitchFamily="34" charset="0"/>
            </a:endParaRPr>
          </a:p>
          <a:p>
            <a:pPr marL="457200" indent="-457200">
              <a:buFont typeface="+mj-lt"/>
              <a:buAutoNum type="alphaLcPeriod"/>
            </a:pPr>
            <a:r>
              <a:rPr lang="en-US" sz="2000" dirty="0" smtClean="0">
                <a:ea typeface="Calibri" panose="020F0502020204030204" pitchFamily="34" charset="0"/>
                <a:cs typeface="Arial" panose="020B0604020202020204" pitchFamily="34" charset="0"/>
              </a:rPr>
              <a:t>One </a:t>
            </a:r>
            <a:r>
              <a:rPr lang="en-US" sz="2000" dirty="0">
                <a:ea typeface="Calibri" panose="020F0502020204030204" pitchFamily="34" charset="0"/>
                <a:cs typeface="Arial" panose="020B0604020202020204" pitchFamily="34" charset="0"/>
              </a:rPr>
              <a:t>abnormal Hg A1c result is sufficient to make a diagnosis  </a:t>
            </a:r>
          </a:p>
          <a:p>
            <a:pPr marL="457200" indent="-457200">
              <a:buFont typeface="+mj-lt"/>
              <a:buAutoNum type="alphaLcPeriod"/>
            </a:pPr>
            <a:endParaRPr lang="en-US" sz="2000" dirty="0">
              <a:cs typeface="Arial" pitchFamily="34" charset="0"/>
            </a:endParaRPr>
          </a:p>
          <a:p>
            <a:pPr marL="457200" indent="-457200">
              <a:buFont typeface="+mj-lt"/>
              <a:buAutoNum type="alphaLcPeriod"/>
            </a:pPr>
            <a:r>
              <a:rPr lang="en-US" sz="2000" dirty="0">
                <a:cs typeface="Arial" pitchFamily="34" charset="0"/>
              </a:rPr>
              <a:t>D) The test is useful to diagnose diabetes during pregnancy</a:t>
            </a:r>
          </a:p>
        </p:txBody>
      </p:sp>
      <p:sp>
        <p:nvSpPr>
          <p:cNvPr id="3" name="Oval 2"/>
          <p:cNvSpPr/>
          <p:nvPr/>
        </p:nvSpPr>
        <p:spPr>
          <a:xfrm>
            <a:off x="0" y="2996952"/>
            <a:ext cx="89644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650" name="Picture 2" descr="Image result for question mark">
            <a:hlinkClick r:id="rId2"/>
          </p:cNvPr>
          <p:cNvPicPr>
            <a:picLocks noChangeAspect="1" noChangeArrowheads="1"/>
          </p:cNvPicPr>
          <p:nvPr/>
        </p:nvPicPr>
        <p:blipFill>
          <a:blip r:embed="rId3" cstate="print"/>
          <a:srcRect/>
          <a:stretch>
            <a:fillRect/>
          </a:stretch>
        </p:blipFill>
        <p:spPr bwMode="auto">
          <a:xfrm>
            <a:off x="6588224" y="4725144"/>
            <a:ext cx="1333500" cy="1333501"/>
          </a:xfrm>
          <a:prstGeom prst="rect">
            <a:avLst/>
          </a:prstGeom>
          <a:noFill/>
        </p:spPr>
      </p:pic>
    </p:spTree>
    <p:extLst>
      <p:ext uri="{BB962C8B-B14F-4D97-AF65-F5344CB8AC3E}">
        <p14:creationId xmlns:p14="http://schemas.microsoft.com/office/powerpoint/2010/main" val="1023480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Diagnostic Criteria and limitations </a:t>
            </a:r>
            <a:endParaRPr lang="en-CA" dirty="0"/>
          </a:p>
        </p:txBody>
      </p:sp>
      <p:pic>
        <p:nvPicPr>
          <p:cNvPr id="26626" name="Picture 2" descr="Image result for diagnosis">
            <a:hlinkClick r:id="rId2"/>
          </p:cNvPr>
          <p:cNvPicPr>
            <a:picLocks noChangeAspect="1" noChangeArrowheads="1"/>
          </p:cNvPicPr>
          <p:nvPr/>
        </p:nvPicPr>
        <p:blipFill>
          <a:blip r:embed="rId3" cstate="print"/>
          <a:srcRect/>
          <a:stretch>
            <a:fillRect/>
          </a:stretch>
        </p:blipFill>
        <p:spPr bwMode="auto">
          <a:xfrm>
            <a:off x="2843808" y="1988840"/>
            <a:ext cx="3390106" cy="3449585"/>
          </a:xfrm>
          <a:prstGeom prst="rect">
            <a:avLst/>
          </a:prstGeom>
          <a:noFill/>
        </p:spPr>
      </p:pic>
    </p:spTree>
    <p:extLst>
      <p:ext uri="{BB962C8B-B14F-4D97-AF65-F5344CB8AC3E}">
        <p14:creationId xmlns:p14="http://schemas.microsoft.com/office/powerpoint/2010/main" val="6990025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3648" y="0"/>
            <a:ext cx="6347713" cy="1320800"/>
          </a:xfrm>
        </p:spPr>
        <p:txBody>
          <a:bodyPr>
            <a:normAutofit/>
          </a:bodyPr>
          <a:lstStyle/>
          <a:p>
            <a:r>
              <a:rPr lang="en-US" sz="4400" dirty="0" smtClean="0">
                <a:cs typeface="Times New Roman" panose="02020603050405020304" pitchFamily="18" charset="0"/>
              </a:rPr>
              <a:t>Screening for diabetes </a:t>
            </a:r>
            <a:endParaRPr lang="en-US" sz="4400" dirty="0">
              <a:cs typeface="Times New Roman" panose="02020603050405020304" pitchFamily="18"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5616" y="1412776"/>
            <a:ext cx="7239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1390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2209</Words>
  <Application>Microsoft Office PowerPoint</Application>
  <PresentationFormat>On-screen Show (4:3)</PresentationFormat>
  <Paragraphs>322</Paragraphs>
  <Slides>54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Courier New</vt:lpstr>
      <vt:lpstr>Symbol</vt:lpstr>
      <vt:lpstr>Tahoma</vt:lpstr>
      <vt:lpstr>Times New Roman</vt:lpstr>
      <vt:lpstr>Verdana</vt:lpstr>
      <vt:lpstr>Wingdings</vt:lpstr>
      <vt:lpstr>Wingdings 2</vt:lpstr>
      <vt:lpstr>Office Theme</vt:lpstr>
      <vt:lpstr>DM TBL </vt:lpstr>
      <vt:lpstr>Readiness Assessment TEST </vt:lpstr>
      <vt:lpstr>PowerPoint Presentation</vt:lpstr>
      <vt:lpstr>PowerPoint Presentation</vt:lpstr>
      <vt:lpstr>DM Mechanism</vt:lpstr>
      <vt:lpstr>PowerPoint Presentation</vt:lpstr>
      <vt:lpstr>PowerPoint Presentation</vt:lpstr>
      <vt:lpstr>Diagnostic Criteria and limitations </vt:lpstr>
      <vt:lpstr>Screening for diabetes </vt:lpstr>
      <vt:lpstr>Diabetes</vt:lpstr>
      <vt:lpstr>Prediabetes </vt:lpstr>
      <vt:lpstr>Prediabetes</vt:lpstr>
      <vt:lpstr>PowerPoint Presentation</vt:lpstr>
      <vt:lpstr>PowerPoint Presentation</vt:lpstr>
      <vt:lpstr>PowerPoint Presentation</vt:lpstr>
      <vt:lpstr>Life Style Modification</vt:lpstr>
      <vt:lpstr>PowerPoint Presentation</vt:lpstr>
      <vt:lpstr>PowerPoint Presentation</vt:lpstr>
      <vt:lpstr>PowerPoint Presentation</vt:lpstr>
      <vt:lpstr>PowerPoint Presentation</vt:lpstr>
      <vt:lpstr>PowerPoint Presentation</vt:lpstr>
      <vt:lpstr>Oral Medication in Type 2 DM</vt:lpstr>
      <vt:lpstr>PowerPoint Presentation</vt:lpstr>
      <vt:lpstr>PowerPoint Presentation</vt:lpstr>
      <vt:lpstr>PowerPoint Presentation</vt:lpstr>
      <vt:lpstr>PowerPoint Presentation</vt:lpstr>
      <vt:lpstr>PowerPoint Presentation</vt:lpstr>
      <vt:lpstr>INCRETINS</vt:lpstr>
      <vt:lpstr>PowerPoint Presentation</vt:lpstr>
      <vt:lpstr>Dipeptidyl Peptidase-4 (DPP-4) </vt:lpstr>
      <vt:lpstr>The Family of Incretin Based Therapies</vt:lpstr>
      <vt:lpstr>PowerPoint Presentation</vt:lpstr>
      <vt:lpstr>PowerPoint Presentation</vt:lpstr>
      <vt:lpstr>DPP 4 inhibitors</vt:lpstr>
      <vt:lpstr>PowerPoint Presentation</vt:lpstr>
      <vt:lpstr>SGLT2 inhibitors </vt:lpstr>
      <vt:lpstr>PowerPoint Presentation</vt:lpstr>
      <vt:lpstr>   Caution and Contraindications</vt:lpstr>
      <vt:lpstr>Individualized Therapy </vt:lpstr>
      <vt:lpstr>Antihyperglycemic Therapy in T2DM</vt:lpstr>
      <vt:lpstr>PowerPoint Presentation</vt:lpstr>
      <vt:lpstr>PowerPoint Presentation</vt:lpstr>
      <vt:lpstr>PowerPoint Presentation</vt:lpstr>
      <vt:lpstr>Insulin therapy </vt:lpstr>
      <vt:lpstr>PowerPoint Presentation</vt:lpstr>
      <vt:lpstr>TREATMENT REGIMENS</vt:lpstr>
      <vt:lpstr>PowerPoint Presentation</vt:lpstr>
      <vt:lpstr>PowerPoint Presentation</vt:lpstr>
      <vt:lpstr>DM visits </vt:lpstr>
      <vt:lpstr>PHYSICAL EXAMINATION</vt:lpstr>
      <vt:lpstr>Investigation </vt:lpstr>
      <vt:lpstr>Yearly Check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 TBL </dc:title>
  <dc:creator>meeso</dc:creator>
  <cp:lastModifiedBy>Lemmese Al Watban</cp:lastModifiedBy>
  <cp:revision>21</cp:revision>
  <dcterms:created xsi:type="dcterms:W3CDTF">2017-03-25T09:55:16Z</dcterms:created>
  <dcterms:modified xsi:type="dcterms:W3CDTF">2019-02-18T19:35:48Z</dcterms:modified>
</cp:coreProperties>
</file>