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Lst>
  <p:sldSz cy="5143500" cx="9144000"/>
  <p:notesSz cx="6858000" cy="9144000"/>
  <p:embeddedFontLst>
    <p:embeddedFont>
      <p:font typeface="Roboto"/>
      <p:regular r:id="rId93"/>
      <p:bold r:id="rId94"/>
      <p:italic r:id="rId95"/>
      <p:boldItalic r:id="rId96"/>
    </p:embeddedFont>
    <p:embeddedFont>
      <p:font typeface="Nunito"/>
      <p:regular r:id="rId97"/>
      <p:bold r:id="rId98"/>
      <p:italic r:id="rId99"/>
      <p:boldItalic r:id="rId100"/>
    </p:embeddedFont>
    <p:embeddedFont>
      <p:font typeface="Amiri"/>
      <p:regular r:id="rId101"/>
      <p:bold r:id="rId102"/>
      <p:italic r:id="rId103"/>
      <p:boldItalic r:id="rId104"/>
    </p:embeddedFont>
    <p:embeddedFont>
      <p:font typeface="Lato"/>
      <p:regular r:id="rId105"/>
      <p:bold r:id="rId106"/>
      <p:italic r:id="rId107"/>
      <p:boldItalic r:id="rId108"/>
    </p:embeddedFont>
    <p:embeddedFont>
      <p:font typeface="Cabin"/>
      <p:regular r:id="rId109"/>
      <p:bold r:id="rId110"/>
      <p:italic r:id="rId111"/>
      <p:boldItalic r:id="rId112"/>
    </p:embeddedFont>
    <p:embeddedFont>
      <p:font typeface="Maven Pro"/>
      <p:regular r:id="rId113"/>
      <p:bold r:id="rId1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60E3F17-4677-4348-BBFF-0F41DF39ABBF}">
  <a:tblStyle styleId="{E60E3F17-4677-4348-BBFF-0F41DF39ABB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Lato-italic.fntdata"/><Relationship Id="rId106" Type="http://schemas.openxmlformats.org/officeDocument/2006/relationships/font" Target="fonts/Lato-bold.fntdata"/><Relationship Id="rId105" Type="http://schemas.openxmlformats.org/officeDocument/2006/relationships/font" Target="fonts/Lato-regular.fntdata"/><Relationship Id="rId104" Type="http://schemas.openxmlformats.org/officeDocument/2006/relationships/font" Target="fonts/Amiri-boldItalic.fntdata"/><Relationship Id="rId109" Type="http://schemas.openxmlformats.org/officeDocument/2006/relationships/font" Target="fonts/Cabin-regular.fntdata"/><Relationship Id="rId108" Type="http://schemas.openxmlformats.org/officeDocument/2006/relationships/font" Target="fonts/Lato-boldItalic.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Amiri-italic.fntdata"/><Relationship Id="rId102" Type="http://schemas.openxmlformats.org/officeDocument/2006/relationships/font" Target="fonts/Amiri-bold.fntdata"/><Relationship Id="rId101" Type="http://schemas.openxmlformats.org/officeDocument/2006/relationships/font" Target="fonts/Amiri-regular.fntdata"/><Relationship Id="rId100" Type="http://schemas.openxmlformats.org/officeDocument/2006/relationships/font" Target="fonts/Nunito-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Roboto-italic.fntdata"/><Relationship Id="rId94" Type="http://schemas.openxmlformats.org/officeDocument/2006/relationships/font" Target="fonts/Roboto-bold.fntdata"/><Relationship Id="rId97" Type="http://schemas.openxmlformats.org/officeDocument/2006/relationships/font" Target="fonts/Nunito-regular.fntdata"/><Relationship Id="rId96" Type="http://schemas.openxmlformats.org/officeDocument/2006/relationships/font" Target="fonts/Roboto-boldItalic.fntdata"/><Relationship Id="rId11" Type="http://schemas.openxmlformats.org/officeDocument/2006/relationships/slide" Target="slides/slide6.xml"/><Relationship Id="rId99" Type="http://schemas.openxmlformats.org/officeDocument/2006/relationships/font" Target="fonts/Nunito-italic.fntdata"/><Relationship Id="rId10" Type="http://schemas.openxmlformats.org/officeDocument/2006/relationships/slide" Target="slides/slide5.xml"/><Relationship Id="rId98" Type="http://schemas.openxmlformats.org/officeDocument/2006/relationships/font" Target="fonts/Nunito-bold.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font" Target="fonts/Roboto-regular.fntdata"/><Relationship Id="rId92" Type="http://schemas.openxmlformats.org/officeDocument/2006/relationships/slide" Target="slides/slide87.xml"/><Relationship Id="rId15" Type="http://schemas.openxmlformats.org/officeDocument/2006/relationships/slide" Target="slides/slide10.xml"/><Relationship Id="rId110" Type="http://schemas.openxmlformats.org/officeDocument/2006/relationships/font" Target="fonts/Cabin-bold.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MavenPro-bold.fntdata"/><Relationship Id="rId18" Type="http://schemas.openxmlformats.org/officeDocument/2006/relationships/slide" Target="slides/slide13.xml"/><Relationship Id="rId113" Type="http://schemas.openxmlformats.org/officeDocument/2006/relationships/font" Target="fonts/MavenPro-regular.fntdata"/><Relationship Id="rId112" Type="http://schemas.openxmlformats.org/officeDocument/2006/relationships/font" Target="fonts/Cabin-boldItalic.fntdata"/><Relationship Id="rId111" Type="http://schemas.openxmlformats.org/officeDocument/2006/relationships/font" Target="fonts/Cabin-italic.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05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Rest, fluids</a:t>
            </a:r>
            <a:endParaRPr sz="1200">
              <a:solidFill>
                <a:srgbClr val="677480"/>
              </a:solidFill>
              <a:latin typeface="Lato"/>
              <a:ea typeface="Lato"/>
              <a:cs typeface="Lato"/>
              <a:sym typeface="Lato"/>
            </a:endParaRPr>
          </a:p>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Analgesics paracetamol NSAIDS</a:t>
            </a:r>
            <a:endParaRPr sz="1200">
              <a:solidFill>
                <a:srgbClr val="677480"/>
              </a:solidFill>
              <a:latin typeface="Lato"/>
              <a:ea typeface="Lato"/>
              <a:cs typeface="Lato"/>
              <a:sym typeface="Lato"/>
            </a:endParaRPr>
          </a:p>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Antipyretics</a:t>
            </a:r>
            <a:endParaRPr sz="1200">
              <a:solidFill>
                <a:srgbClr val="677480"/>
              </a:solidFill>
              <a:latin typeface="Lato"/>
              <a:ea typeface="Lato"/>
              <a:cs typeface="Lato"/>
              <a:sym typeface="Lato"/>
            </a:endParaRPr>
          </a:p>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SNI saline nasal irrigation </a:t>
            </a:r>
            <a:r>
              <a:rPr lang="en" sz="900">
                <a:solidFill>
                  <a:srgbClr val="3C78D8"/>
                </a:solidFill>
                <a:highlight>
                  <a:schemeClr val="lt1"/>
                </a:highlight>
                <a:latin typeface="Nunito"/>
                <a:ea typeface="Nunito"/>
                <a:cs typeface="Nunito"/>
                <a:sym typeface="Nunito"/>
              </a:rPr>
              <a:t>( safe , inexpensive ,  soften viscous secretions and improve mucociliary clearance)</a:t>
            </a:r>
            <a:endParaRPr sz="1200">
              <a:solidFill>
                <a:srgbClr val="677480"/>
              </a:solidFill>
              <a:latin typeface="Lato"/>
              <a:ea typeface="Lato"/>
              <a:cs typeface="Lato"/>
              <a:sym typeface="Lato"/>
            </a:endParaRPr>
          </a:p>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INCS intranasal corticosteroids </a:t>
            </a:r>
            <a:r>
              <a:rPr lang="en" sz="900">
                <a:solidFill>
                  <a:srgbClr val="3C78D8"/>
                </a:solidFill>
                <a:highlight>
                  <a:schemeClr val="lt1"/>
                </a:highlight>
                <a:latin typeface="Nunito"/>
                <a:ea typeface="Nunito"/>
                <a:cs typeface="Nunito"/>
                <a:sym typeface="Nunito"/>
              </a:rPr>
              <a:t>( not approved for use in patients with acute rhinosinusitis, current guidelines consider them an option based on an individualized decision)</a:t>
            </a:r>
            <a:endParaRPr sz="1200">
              <a:solidFill>
                <a:srgbClr val="677480"/>
              </a:solidFill>
              <a:latin typeface="Lato"/>
              <a:ea typeface="Lato"/>
              <a:cs typeface="Lato"/>
              <a:sym typeface="Lato"/>
            </a:endParaRPr>
          </a:p>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Decongestants </a:t>
            </a:r>
            <a:r>
              <a:rPr lang="en" sz="900">
                <a:solidFill>
                  <a:srgbClr val="3C78D8"/>
                </a:solidFill>
                <a:highlight>
                  <a:schemeClr val="lt1"/>
                </a:highlight>
                <a:latin typeface="Nunito"/>
                <a:ea typeface="Nunito"/>
                <a:cs typeface="Nunito"/>
                <a:sym typeface="Nunito"/>
              </a:rPr>
              <a:t>( reduce mucosal edema and facilitate aeration and drainage ,  does not extend to the paranasal sinuses)</a:t>
            </a:r>
            <a:endParaRPr sz="1200">
              <a:solidFill>
                <a:srgbClr val="677480"/>
              </a:solidFill>
              <a:latin typeface="Lato"/>
              <a:ea typeface="Lato"/>
              <a:cs typeface="Lato"/>
              <a:sym typeface="Lato"/>
            </a:endParaRPr>
          </a:p>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Antihistamine</a:t>
            </a:r>
            <a:r>
              <a:rPr lang="en" sz="1200">
                <a:solidFill>
                  <a:srgbClr val="3C78D8"/>
                </a:solidFill>
                <a:latin typeface="Lato"/>
                <a:ea typeface="Lato"/>
                <a:cs typeface="Lato"/>
                <a:sym typeface="Lato"/>
              </a:rPr>
              <a:t> </a:t>
            </a:r>
            <a:r>
              <a:rPr lang="en" sz="900">
                <a:solidFill>
                  <a:srgbClr val="3C78D8"/>
                </a:solidFill>
                <a:highlight>
                  <a:schemeClr val="lt1"/>
                </a:highlight>
                <a:latin typeface="Nunito"/>
                <a:ea typeface="Nunito"/>
                <a:cs typeface="Nunito"/>
                <a:sym typeface="Nunito"/>
              </a:rPr>
              <a:t>(may complicate drainage by over-drying the nasal mucosa, leading to further discomfort. Therefore, antihistamines should not be used for symptomatic relief of acute sinusitis except in patients with a history of allergy)</a:t>
            </a:r>
            <a:endParaRPr sz="900">
              <a:solidFill>
                <a:srgbClr val="3C78D8"/>
              </a:solidFill>
              <a:latin typeface="Lato"/>
              <a:ea typeface="Lato"/>
              <a:cs typeface="Lato"/>
              <a:sym typeface="Lato"/>
            </a:endParaRPr>
          </a:p>
          <a:p>
            <a:pPr indent="-304800" lvl="2" marL="13716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Treat complications, e.g. antibiotics for secondary bacterial infection; treatment of exacerbations of COPD or asthma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rgbClr val="000000"/>
              </a:buClr>
              <a:buSzPts val="1200"/>
              <a:buFont typeface="Arial"/>
              <a:buNone/>
            </a:pPr>
            <a:r>
              <a:rPr lang="en" sz="1200">
                <a:solidFill>
                  <a:srgbClr val="677480"/>
                </a:solidFill>
                <a:latin typeface="Lato"/>
                <a:ea typeface="Lato"/>
                <a:cs typeface="Lato"/>
                <a:sym typeface="Lato"/>
              </a:rPr>
              <a:t>Antibiotic therapy is started if:</a:t>
            </a:r>
            <a:endParaRPr sz="1200">
              <a:solidFill>
                <a:srgbClr val="677480"/>
              </a:solidFill>
              <a:latin typeface="Lato"/>
              <a:ea typeface="Lato"/>
              <a:cs typeface="Lato"/>
              <a:sym typeface="Lato"/>
            </a:endParaRPr>
          </a:p>
          <a:p>
            <a:pPr indent="-304800" lvl="0" marL="4572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patient’s condition </a:t>
            </a:r>
            <a:r>
              <a:rPr lang="en" sz="1200" u="sng">
                <a:solidFill>
                  <a:srgbClr val="677480"/>
                </a:solidFill>
                <a:latin typeface="Lato"/>
                <a:ea typeface="Lato"/>
                <a:cs typeface="Lato"/>
                <a:sym typeface="Lato"/>
              </a:rPr>
              <a:t>fails</a:t>
            </a:r>
            <a:r>
              <a:rPr lang="en" sz="1200">
                <a:solidFill>
                  <a:srgbClr val="677480"/>
                </a:solidFill>
                <a:latin typeface="Lato"/>
                <a:ea typeface="Lato"/>
                <a:cs typeface="Lato"/>
                <a:sym typeface="Lato"/>
              </a:rPr>
              <a:t> to improve by 7 days after ABRS diagnosis.</a:t>
            </a:r>
            <a:endParaRPr sz="1200">
              <a:solidFill>
                <a:srgbClr val="677480"/>
              </a:solidFill>
              <a:latin typeface="Lato"/>
              <a:ea typeface="Lato"/>
              <a:cs typeface="Lato"/>
              <a:sym typeface="Lato"/>
            </a:endParaRPr>
          </a:p>
          <a:p>
            <a:pPr indent="0" lvl="0" marL="457200" rtl="0" algn="l">
              <a:lnSpc>
                <a:spcPct val="115000"/>
              </a:lnSpc>
              <a:spcBef>
                <a:spcPts val="0"/>
              </a:spcBef>
              <a:spcAft>
                <a:spcPts val="0"/>
              </a:spcAft>
              <a:buClr>
                <a:srgbClr val="000000"/>
              </a:buClr>
              <a:buSzPts val="1200"/>
              <a:buFont typeface="Arial"/>
              <a:buNone/>
            </a:pPr>
            <a:r>
              <a:rPr lang="en" sz="1200">
                <a:solidFill>
                  <a:srgbClr val="677480"/>
                </a:solidFill>
                <a:latin typeface="Lato"/>
                <a:ea typeface="Lato"/>
                <a:cs typeface="Lato"/>
                <a:sym typeface="Lato"/>
              </a:rPr>
              <a:t>Or </a:t>
            </a:r>
            <a:endParaRPr sz="1200">
              <a:solidFill>
                <a:srgbClr val="677480"/>
              </a:solidFill>
              <a:latin typeface="Lato"/>
              <a:ea typeface="Lato"/>
              <a:cs typeface="Lato"/>
              <a:sym typeface="Lato"/>
            </a:endParaRPr>
          </a:p>
          <a:p>
            <a:pPr indent="-304800" lvl="0" marL="4572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if it </a:t>
            </a:r>
            <a:r>
              <a:rPr b="1" lang="en" sz="1200">
                <a:solidFill>
                  <a:srgbClr val="677480"/>
                </a:solidFill>
                <a:latin typeface="Lato"/>
                <a:ea typeface="Lato"/>
                <a:cs typeface="Lato"/>
                <a:sym typeface="Lato"/>
              </a:rPr>
              <a:t>worsens</a:t>
            </a:r>
            <a:r>
              <a:rPr lang="en" sz="1200">
                <a:solidFill>
                  <a:srgbClr val="677480"/>
                </a:solidFill>
                <a:latin typeface="Lato"/>
                <a:ea typeface="Lato"/>
                <a:cs typeface="Lato"/>
                <a:sym typeface="Lato"/>
              </a:rPr>
              <a:t> at any time.</a:t>
            </a:r>
            <a:endParaRPr sz="1200">
              <a:solidFill>
                <a:srgbClr val="677480"/>
              </a:solidFill>
              <a:latin typeface="Lato"/>
              <a:ea typeface="Lato"/>
              <a:cs typeface="Lato"/>
              <a:sym typeface="Lato"/>
            </a:endParaRPr>
          </a:p>
          <a:p>
            <a:pPr indent="-304800" lvl="0" marL="457200" rtl="0" algn="l">
              <a:lnSpc>
                <a:spcPct val="115000"/>
              </a:lnSpc>
              <a:spcBef>
                <a:spcPts val="0"/>
              </a:spcBef>
              <a:spcAft>
                <a:spcPts val="0"/>
              </a:spcAft>
              <a:buClr>
                <a:srgbClr val="677480"/>
              </a:buClr>
              <a:buSzPts val="1200"/>
              <a:buFont typeface="Lato"/>
              <a:buChar char="-"/>
            </a:pPr>
            <a:r>
              <a:rPr lang="en" sz="1200">
                <a:solidFill>
                  <a:srgbClr val="677480"/>
                </a:solidFill>
                <a:latin typeface="Lato"/>
                <a:ea typeface="Lato"/>
                <a:cs typeface="Lato"/>
                <a:sym typeface="Lato"/>
              </a:rPr>
              <a:t>immunocompromised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02725d265_1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502725d265_1_3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4cfbc46804_0_1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4cfbc46804_0_10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highlight>
                  <a:schemeClr val="lt1"/>
                </a:highlight>
              </a:rPr>
              <a:t>Acute pharyngitis accounts for 1.1 percent of visits in the primary care setting and is ranked in the top 20 reported primary diagnoses resulting in office visits. Peak seasons for sore throat include late winter and early spring.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highlight>
                  <a:srgbClr val="FFFFFF"/>
                </a:highlight>
              </a:rPr>
              <a:t>Acute pharyngitis accounts for 1.1 percent of visits in the primary care setting and is ranked in the top 20 reported primary diagnoses resulting in office visits. Peak seasons for sore throat include late winter and early spring.</a:t>
            </a:r>
            <a:endParaRPr>
              <a:highlight>
                <a:srgbClr val="FFFFFF"/>
              </a:high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g4cfbc468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4cfbc468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4cfbc468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4cfbc468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g4cfbc468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4cfbc4680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a:t>
            </a:r>
            <a:r>
              <a:rPr b="1" lang="en" sz="1400">
                <a:solidFill>
                  <a:schemeClr val="dk1"/>
                </a:solidFill>
                <a:latin typeface="Nunito"/>
                <a:ea typeface="Nunito"/>
                <a:cs typeface="Nunito"/>
                <a:sym typeface="Nunito"/>
              </a:rPr>
              <a:t>(</a:t>
            </a:r>
            <a:r>
              <a:rPr lang="en" sz="1400">
                <a:solidFill>
                  <a:schemeClr val="dk1"/>
                </a:solidFill>
                <a:latin typeface="Nunito"/>
                <a:ea typeface="Nunito"/>
                <a:cs typeface="Nunito"/>
                <a:sym typeface="Nunito"/>
              </a:rPr>
              <a:t>might be a bacterial infection known as </a:t>
            </a:r>
            <a:r>
              <a:rPr lang="en" sz="1400">
                <a:solidFill>
                  <a:srgbClr val="FF0000"/>
                </a:solidFill>
                <a:latin typeface="Nunito"/>
                <a:ea typeface="Nunito"/>
                <a:cs typeface="Nunito"/>
                <a:sym typeface="Nunito"/>
              </a:rPr>
              <a:t>epiglottitis</a:t>
            </a:r>
            <a:r>
              <a:rPr lang="en" sz="1400">
                <a:solidFill>
                  <a:schemeClr val="dk1"/>
                </a:solidFill>
                <a:latin typeface="Nunito"/>
                <a:ea typeface="Nunito"/>
                <a:cs typeface="Nunito"/>
                <a:sym typeface="Nunito"/>
              </a:rPr>
              <a:t> that might interfere with breathing )</a:t>
            </a:r>
            <a:endParaRPr sz="14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lang="en" sz="1400">
                <a:solidFill>
                  <a:schemeClr val="dk1"/>
                </a:solidFill>
                <a:latin typeface="Nunito"/>
                <a:ea typeface="Nunito"/>
                <a:cs typeface="Nunito"/>
                <a:sym typeface="Nunito"/>
              </a:rPr>
              <a:t>3 (meningitis)</a:t>
            </a:r>
            <a:endParaRPr sz="14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lang="en" sz="1400">
                <a:solidFill>
                  <a:schemeClr val="dk1"/>
                </a:solidFill>
                <a:latin typeface="Nunito"/>
                <a:ea typeface="Nunito"/>
                <a:cs typeface="Nunito"/>
                <a:sym typeface="Nunito"/>
              </a:rPr>
              <a:t>4 (retropharyngeal abscess)</a:t>
            </a:r>
            <a:endParaRPr sz="14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rPr lang="en" sz="1400">
                <a:solidFill>
                  <a:schemeClr val="dk1"/>
                </a:solidFill>
                <a:latin typeface="Nunito"/>
                <a:ea typeface="Nunito"/>
                <a:cs typeface="Nunito"/>
                <a:sym typeface="Nunito"/>
              </a:rPr>
              <a:t>6(peritonsillar or retropharyngeal abscess).</a:t>
            </a:r>
            <a:endParaRPr sz="1400">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sz="1400">
              <a:solidFill>
                <a:schemeClr val="dk1"/>
              </a:solidFill>
              <a:latin typeface="Nunito"/>
              <a:ea typeface="Nunito"/>
              <a:cs typeface="Nunito"/>
              <a:sym typeface="Nuni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g4cfbc468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4cfbc468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666666"/>
                </a:solidFill>
                <a:highlight>
                  <a:srgbClr val="FFFFFF"/>
                </a:highlight>
              </a:rPr>
              <a:t>Kawasaki disease is probably an infectious disease caused by an unknown agent. The disease most often affects children younger than five years and presents with a constellation of symptoms, including sore throat. Characteristic signs and symptoms include fever, bilateral nonpurulent conjunctivitis, anterior cervical node enlargement, erythematous oral mucosa, and an inflamed pharynx with a strawberry tongue. Dermatologic features of the disease become apparent within three days of the onset of fever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Google Shape;618;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0"/>
              </a:spcBef>
              <a:spcAft>
                <a:spcPts val="0"/>
              </a:spcAft>
              <a:buClr>
                <a:schemeClr val="dk1"/>
              </a:buClr>
              <a:buSzPts val="1400"/>
              <a:buFont typeface="Arial"/>
              <a:buNone/>
            </a:pPr>
            <a:r>
              <a:rPr lang="en" sz="1400">
                <a:solidFill>
                  <a:srgbClr val="FF0000"/>
                </a:solidFill>
              </a:rPr>
              <a:t>Note:</a:t>
            </a:r>
            <a:endParaRPr sz="1400">
              <a:solidFill>
                <a:schemeClr val="dk1"/>
              </a:solidFill>
            </a:endParaRPr>
          </a:p>
          <a:p>
            <a:pPr indent="0" lvl="0" marL="0" rtl="0" algn="l">
              <a:lnSpc>
                <a:spcPct val="125454"/>
              </a:lnSpc>
              <a:spcBef>
                <a:spcPts val="0"/>
              </a:spcBef>
              <a:spcAft>
                <a:spcPts val="0"/>
              </a:spcAft>
              <a:buClr>
                <a:schemeClr val="dk1"/>
              </a:buClr>
              <a:buSzPts val="1400"/>
              <a:buFont typeface="Arial"/>
              <a:buNone/>
            </a:pPr>
            <a:r>
              <a:rPr lang="en" sz="1400">
                <a:solidFill>
                  <a:srgbClr val="FF0000"/>
                </a:solidFill>
              </a:rPr>
              <a:t>Can’t be used in &lt;3 years old.</a:t>
            </a:r>
            <a:endParaRPr sz="1400">
              <a:solidFill>
                <a:srgbClr val="FF0000"/>
              </a:solidFill>
            </a:endParaRPr>
          </a:p>
          <a:p>
            <a:pPr indent="0" lvl="0" marL="0" rtl="0" algn="l">
              <a:lnSpc>
                <a:spcPct val="115000"/>
              </a:lnSpc>
              <a:spcBef>
                <a:spcPts val="0"/>
              </a:spcBef>
              <a:spcAft>
                <a:spcPts val="0"/>
              </a:spcAft>
              <a:buClr>
                <a:schemeClr val="dk1"/>
              </a:buClr>
              <a:buSzPts val="1400"/>
              <a:buFont typeface="Arial"/>
              <a:buNone/>
            </a:pPr>
            <a:r>
              <a:rPr lang="en" sz="1400">
                <a:solidFill>
                  <a:srgbClr val="FF0000"/>
                </a:solidFill>
              </a:rPr>
              <a:t>Use if symptoms onset &lt;3 days.</a:t>
            </a:r>
            <a:endParaRPr sz="1400">
              <a:solidFill>
                <a:schemeClr val="dk1"/>
              </a:solidFill>
            </a:endParaRPr>
          </a:p>
          <a:p>
            <a:pPr indent="0" lvl="0" marL="0" rtl="0" algn="l">
              <a:lnSpc>
                <a:spcPct val="100000"/>
              </a:lnSpc>
              <a:spcBef>
                <a:spcPts val="160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5199b580294fc8e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5199b580294fc8e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25454"/>
              </a:lnSpc>
              <a:spcBef>
                <a:spcPts val="0"/>
              </a:spcBef>
              <a:spcAft>
                <a:spcPts val="0"/>
              </a:spcAft>
              <a:buSzPts val="1400"/>
              <a:buFont typeface="Calibri"/>
              <a:buChar char="●"/>
            </a:pPr>
            <a:r>
              <a:rPr lang="en" sz="1400">
                <a:latin typeface="Calibri"/>
                <a:ea typeface="Calibri"/>
                <a:cs typeface="Calibri"/>
                <a:sym typeface="Calibri"/>
              </a:rPr>
              <a:t> (</a:t>
            </a:r>
            <a:r>
              <a:rPr i="1" lang="en" sz="1200">
                <a:latin typeface="Calibri"/>
                <a:ea typeface="Calibri"/>
                <a:cs typeface="Calibri"/>
                <a:sym typeface="Calibri"/>
              </a:rPr>
              <a:t>Because children are at higher risk of complications such as peritonsillar abscess, rheumatic fever, and poststreptococcal glomerulonephritis)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25454"/>
              </a:lnSpc>
              <a:spcBef>
                <a:spcPts val="0"/>
              </a:spcBef>
              <a:spcAft>
                <a:spcPts val="0"/>
              </a:spcAft>
              <a:buClr>
                <a:srgbClr val="4A5356"/>
              </a:buClr>
              <a:buSzPts val="1400"/>
              <a:buFont typeface="Calibri"/>
              <a:buChar char="●"/>
            </a:pPr>
            <a:r>
              <a:rPr b="1" lang="en" sz="1350" u="sng">
                <a:solidFill>
                  <a:schemeClr val="dk1"/>
                </a:solidFill>
                <a:latin typeface="Calibri"/>
                <a:ea typeface="Calibri"/>
                <a:cs typeface="Calibri"/>
                <a:sym typeface="Calibri"/>
              </a:rPr>
              <a:t>Throat swabs:</a:t>
            </a:r>
            <a:r>
              <a:rPr lang="en" sz="1350">
                <a:solidFill>
                  <a:srgbClr val="262626"/>
                </a:solidFill>
                <a:latin typeface="Cabin"/>
                <a:ea typeface="Cabin"/>
                <a:cs typeface="Cabin"/>
                <a:sym typeface="Cabin"/>
              </a:rPr>
              <a:t> </a:t>
            </a:r>
            <a:r>
              <a:rPr lang="en" sz="1400">
                <a:solidFill>
                  <a:schemeClr val="dk1"/>
                </a:solidFill>
                <a:latin typeface="Calibri"/>
                <a:ea typeface="Calibri"/>
                <a:cs typeface="Calibri"/>
                <a:sym typeface="Calibri"/>
              </a:rPr>
              <a:t>Culture of a throat swab on a sheep- blood agar plate has been the standard for the documentation of the presence of GAS pharyngitis, the disadvantage of throat cultures is the delay (overnight or longer) in obtaining results</a:t>
            </a:r>
            <a:endParaRPr sz="14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rgbClr val="9BAFB5"/>
              </a:buClr>
              <a:buSzPts val="1800"/>
              <a:buChar char="●"/>
            </a:pPr>
            <a:r>
              <a:rPr b="1" lang="en" sz="1350" u="sng">
                <a:solidFill>
                  <a:schemeClr val="dk1"/>
                </a:solidFill>
                <a:latin typeface="Calibri"/>
                <a:ea typeface="Calibri"/>
                <a:cs typeface="Calibri"/>
                <a:sym typeface="Calibri"/>
              </a:rPr>
              <a:t>Rapid antigen detection test (RADT): </a:t>
            </a:r>
            <a:r>
              <a:rPr lang="en" sz="1400">
                <a:solidFill>
                  <a:schemeClr val="dk1"/>
                </a:solidFill>
                <a:latin typeface="Calibri"/>
                <a:ea typeface="Calibri"/>
                <a:cs typeface="Calibri"/>
                <a:sym typeface="Calibri"/>
              </a:rPr>
              <a:t>detect the presence of GABHS antigen in throat swab in 10-15 minutes, &gt;90% specificity and 59%-95% sensitivity (higher in newer kits). </a:t>
            </a:r>
            <a:endParaRPr sz="1350">
              <a:solidFill>
                <a:srgbClr val="262626"/>
              </a:solidFill>
              <a:latin typeface="Cabin"/>
              <a:ea typeface="Cabin"/>
              <a:cs typeface="Cabin"/>
              <a:sym typeface="Cabin"/>
            </a:endParaRPr>
          </a:p>
          <a:p>
            <a:pPr indent="-317500" lvl="0" marL="457200" rtl="0" algn="l">
              <a:lnSpc>
                <a:spcPct val="125454"/>
              </a:lnSpc>
              <a:spcBef>
                <a:spcPts val="0"/>
              </a:spcBef>
              <a:spcAft>
                <a:spcPts val="0"/>
              </a:spcAft>
              <a:buClr>
                <a:srgbClr val="9BAFB5"/>
              </a:buClr>
              <a:buSzPts val="1400"/>
              <a:buFont typeface="Calibri"/>
              <a:buChar char="●"/>
            </a:pPr>
            <a:r>
              <a:rPr b="1" lang="en" sz="1350" u="sng">
                <a:solidFill>
                  <a:schemeClr val="dk1"/>
                </a:solidFill>
                <a:latin typeface="Calibri"/>
                <a:ea typeface="Calibri"/>
                <a:cs typeface="Calibri"/>
                <a:sym typeface="Calibri"/>
              </a:rPr>
              <a:t>Backup throat cultures</a:t>
            </a:r>
            <a:r>
              <a:rPr b="1" lang="en" sz="1400" u="sng">
                <a:solidFill>
                  <a:schemeClr val="dk1"/>
                </a:solidFill>
                <a:latin typeface="Calibri"/>
                <a:ea typeface="Calibri"/>
                <a:cs typeface="Calibri"/>
                <a:sym typeface="Calibri"/>
              </a:rPr>
              <a:t>:</a:t>
            </a:r>
            <a:r>
              <a:rPr lang="en" sz="1400">
                <a:solidFill>
                  <a:srgbClr val="2185C5"/>
                </a:solidFill>
                <a:latin typeface="Calibri"/>
                <a:ea typeface="Calibri"/>
                <a:cs typeface="Calibri"/>
                <a:sym typeface="Calibri"/>
              </a:rPr>
              <a:t> </a:t>
            </a:r>
            <a:r>
              <a:rPr lang="en" sz="1400">
                <a:solidFill>
                  <a:schemeClr val="dk1"/>
                </a:solidFill>
                <a:latin typeface="Calibri"/>
                <a:ea typeface="Calibri"/>
                <a:cs typeface="Calibri"/>
                <a:sym typeface="Calibri"/>
              </a:rPr>
              <a:t>A negative RADT should be accompanied by a follow-up or back-up throat culture in children and adolescents, while this is not necessary in adults under usual circumstances (</a:t>
            </a:r>
            <a:r>
              <a:rPr i="1" lang="en" sz="1200">
                <a:solidFill>
                  <a:schemeClr val="dk1"/>
                </a:solidFill>
                <a:latin typeface="Calibri"/>
                <a:ea typeface="Calibri"/>
                <a:cs typeface="Calibri"/>
                <a:sym typeface="Calibri"/>
              </a:rPr>
              <a:t>Because children are at higher risk of complications such as peritonsillar abscess, rheumatic fever, and poststreptococcal glomerulonephritis)</a:t>
            </a:r>
            <a:endParaRPr sz="1400">
              <a:solidFill>
                <a:schemeClr val="dk1"/>
              </a:solidFill>
              <a:latin typeface="Calibri"/>
              <a:ea typeface="Calibri"/>
              <a:cs typeface="Calibri"/>
              <a:sym typeface="Calibri"/>
            </a:endParaRPr>
          </a:p>
          <a:p>
            <a:pPr indent="-317500" lvl="0" marL="457200" rtl="0" algn="l">
              <a:lnSpc>
                <a:spcPct val="125454"/>
              </a:lnSpc>
              <a:spcBef>
                <a:spcPts val="0"/>
              </a:spcBef>
              <a:spcAft>
                <a:spcPts val="0"/>
              </a:spcAft>
              <a:buClr>
                <a:schemeClr val="dk1"/>
              </a:buClr>
              <a:buSzPts val="1400"/>
              <a:buFont typeface="Calibri"/>
              <a:buChar char="●"/>
            </a:pPr>
            <a:r>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g4cfbc468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4cfbc4680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1600"/>
              </a:spcBef>
              <a:spcAft>
                <a:spcPts val="0"/>
              </a:spcAft>
              <a:buClr>
                <a:schemeClr val="dk1"/>
              </a:buClr>
              <a:buSzPts val="1100"/>
              <a:buFont typeface="Arial"/>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4cfbc4680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4cfbc4680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cfbc46804_0_10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4cfbc46804_0_10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g4cfbc4680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4cfbc4680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g4cfbc46804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g4cfbc46804_0_10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502725d265_1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g502725d265_1_3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chemeClr val="dk2"/>
                </a:solidFill>
              </a:rPr>
              <a:t>AOM is inflammation of the middle ear, It is mainly a disease of childhood.</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Google Shape;741;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2" name="Google Shape;742;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lang="en" sz="1400">
                <a:solidFill>
                  <a:srgbClr val="444444"/>
                </a:solidFill>
                <a:highlight>
                  <a:schemeClr val="lt1"/>
                </a:highlight>
              </a:rPr>
              <a:t>Four or more episodes per year with complete resolution between episodes; each episode lasts at least seven days</a:t>
            </a:r>
            <a:endParaRPr sz="1400"/>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0" name="Google Shape;750;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7" name="Google Shape;757;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500">
                <a:solidFill>
                  <a:srgbClr val="3D85C6"/>
                </a:solidFill>
                <a:latin typeface="Calibri"/>
                <a:ea typeface="Calibri"/>
                <a:cs typeface="Calibri"/>
                <a:sym typeface="Calibri"/>
              </a:rPr>
              <a:t>Acute otitis media is diagnosed in patients with acute onset, presence of middle ear effusion, physical evidence of middle ear inflammation.</a:t>
            </a:r>
            <a:endParaRPr sz="1500">
              <a:solidFill>
                <a:srgbClr val="3D85C6"/>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Previous diagnostic criteria for AOM were based on symptomatology without otoscopic findings of inflammation. The updated American Academy of Pediatrics guideline endorses more stringent otoscopic criteria for diagnosis.</a:t>
            </a:r>
            <a:endParaRPr/>
          </a:p>
          <a:p>
            <a:pPr indent="0" lvl="0" marL="0" rtl="0" algn="l">
              <a:lnSpc>
                <a:spcPct val="100000"/>
              </a:lnSpc>
              <a:spcBef>
                <a:spcPts val="0"/>
              </a:spcBef>
              <a:spcAft>
                <a:spcPts val="0"/>
              </a:spcAft>
              <a:buSzPts val="1100"/>
              <a:buNone/>
            </a:pPr>
            <a:r>
              <a:rPr lang="en"/>
              <a:t>An AOM diagnosis requires moderate to severe bulging of the tympanic membrane (Figure 1), </a:t>
            </a:r>
            <a:endParaRPr/>
          </a:p>
          <a:p>
            <a:pPr indent="0" lvl="0" marL="0" rtl="0" algn="l">
              <a:lnSpc>
                <a:spcPct val="100000"/>
              </a:lnSpc>
              <a:spcBef>
                <a:spcPts val="0"/>
              </a:spcBef>
              <a:spcAft>
                <a:spcPts val="0"/>
              </a:spcAft>
              <a:buSzPts val="1100"/>
              <a:buNone/>
            </a:pPr>
            <a:r>
              <a:rPr lang="en"/>
              <a:t>new onset of otorrhea not caused by otitis externa, </a:t>
            </a:r>
            <a:endParaRPr/>
          </a:p>
          <a:p>
            <a:pPr indent="0" lvl="0" marL="0" rtl="0" algn="l">
              <a:lnSpc>
                <a:spcPct val="100000"/>
              </a:lnSpc>
              <a:spcBef>
                <a:spcPts val="0"/>
              </a:spcBef>
              <a:spcAft>
                <a:spcPts val="0"/>
              </a:spcAft>
              <a:buSzPts val="1100"/>
              <a:buNone/>
            </a:pPr>
            <a:r>
              <a:rPr lang="en"/>
              <a:t>or mild bulging of the tympanic membrane associated with recent onset of ear pain (less than 48 hours) or erythema. </a:t>
            </a:r>
            <a:endParaRPr/>
          </a:p>
          <a:p>
            <a:pPr indent="0" lvl="0" marL="0" rtl="0" algn="l">
              <a:lnSpc>
                <a:spcPct val="100000"/>
              </a:lnSpc>
              <a:spcBef>
                <a:spcPts val="0"/>
              </a:spcBef>
              <a:spcAft>
                <a:spcPts val="0"/>
              </a:spcAft>
              <a:buSzPts val="1100"/>
              <a:buNone/>
            </a:pPr>
            <a:r>
              <a:rPr lang="en"/>
              <a:t>AOM should not be diagnosed in children who do not have objective evidence of middle ear effusion.</a:t>
            </a:r>
            <a:endParaRPr/>
          </a:p>
          <a:p>
            <a:pPr indent="0" lvl="0" marL="0" rtl="0" algn="l">
              <a:lnSpc>
                <a:spcPct val="100000"/>
              </a:lnSpc>
              <a:spcBef>
                <a:spcPts val="0"/>
              </a:spcBef>
              <a:spcAft>
                <a:spcPts val="0"/>
              </a:spcAft>
              <a:buSzPts val="1100"/>
              <a:buNone/>
            </a:pPr>
            <a:r>
              <a:rPr lang="en"/>
              <a:t>An inaccurate diagnosis can lead to unnecessary treatment with antibiotics and contribute to the development of antibiotic resistance</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9" name="Google Shape;77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050">
                <a:solidFill>
                  <a:srgbClr val="666666"/>
                </a:solidFill>
                <a:highlight>
                  <a:srgbClr val="FFFFFF"/>
                </a:highlight>
              </a:rPr>
              <a:t>Management of acute otitis media should begin with adequate analgesia. Antibiotic therapy can be deferred in children two years or older with mild symptoms. High-dose amoxicillin (80 to 90 mg per kg per day) is the antibiotic of choice for treating acute otitis media in patients who are not allergic to penicillin. Children with persistent symptoms despite 48 to 72 hours of antibiotic therapy should be reexamined, and a second-line agent, such as amoxicillin/clavulanate, should be used if appropriate. Otitis media with effusion is defined as middle ear effusion in the absence of acute symptoms. Antibiotics, decongestants, or nasal steroids do not hasten the clearance of middle ear fluid and are not recommended. Children with evidence of anatomic damage, hearing loss, or language delay should be referred to an otolaryngologist.</a:t>
            </a:r>
            <a:endParaRPr b="1" sz="1050">
              <a:solidFill>
                <a:srgbClr val="666666"/>
              </a:solidFill>
              <a:highlight>
                <a:srgbClr val="FFFFFF"/>
              </a:highlight>
            </a:endParaRPr>
          </a:p>
          <a:p>
            <a:pPr indent="0" lvl="0" marL="0" rtl="0" algn="l">
              <a:lnSpc>
                <a:spcPct val="100000"/>
              </a:lnSpc>
              <a:spcBef>
                <a:spcPts val="0"/>
              </a:spcBef>
              <a:spcAft>
                <a:spcPts val="0"/>
              </a:spcAft>
              <a:buSzPts val="1100"/>
              <a:buNone/>
            </a:pPr>
            <a:r>
              <a:rPr b="1" lang="en" sz="1050">
                <a:solidFill>
                  <a:srgbClr val="666666"/>
                </a:solidFill>
                <a:highlight>
                  <a:srgbClr val="FFFFFF"/>
                </a:highlight>
              </a:rPr>
              <a:t>*</a:t>
            </a:r>
            <a:r>
              <a:rPr lang="en" sz="1200">
                <a:solidFill>
                  <a:srgbClr val="999999"/>
                </a:solidFill>
              </a:rPr>
              <a:t>Ibuprofen and acetaminophen are recommended for symptoms of ear pain, fever, and irritability.</a:t>
            </a:r>
            <a:endParaRPr sz="1200">
              <a:solidFill>
                <a:schemeClr val="dk1"/>
              </a:solidFill>
            </a:endParaRPr>
          </a:p>
          <a:p>
            <a:pPr indent="0" lvl="0" marL="0" rtl="0" algn="l">
              <a:lnSpc>
                <a:spcPct val="100000"/>
              </a:lnSpc>
              <a:spcBef>
                <a:spcPts val="0"/>
              </a:spcBef>
              <a:spcAft>
                <a:spcPts val="0"/>
              </a:spcAft>
              <a:buSzPts val="1100"/>
              <a:buNone/>
            </a:pPr>
            <a:r>
              <a:t/>
            </a:r>
            <a:endParaRPr b="1" sz="1050">
              <a:solidFill>
                <a:srgbClr val="666666"/>
              </a:solidFill>
              <a:highlight>
                <a:srgbClr val="FFFFFF"/>
              </a:highligh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Google Shape;788;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9" name="Google Shape;78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050">
                <a:solidFill>
                  <a:srgbClr val="666666"/>
                </a:solidFill>
                <a:highlight>
                  <a:srgbClr val="FFFFFF"/>
                </a:highlight>
              </a:rPr>
              <a:t>Management of acute otitis media should begin with adequate analgesia. Antibiotic therapy can be deferred in children two years or older with mild symptoms. High-dose amoxicillin (80 to 90 mg per kg per day) is the antibiotic of choice for treating acute otitis media in patients who are not allergic to penicillin. Children with persistent symptoms despite 48 to 72 hours of antibiotic therapy should be reexamined, and a second-line agent, such as amoxicillin/clavulanate, should be used if appropriate. Otitis media with effusion is defined as middle ear effusion in the absence of acute symptoms. Antibiotics, decongestants, or nasal steroids do not hasten the clearance of middle ear fluid and are not recommended. Children with evidence of anatomic damage, hearing loss, or language delay should be referred to an otolaryngologist.</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6" name="Shape 796"/>
        <p:cNvGrpSpPr/>
        <p:nvPr/>
      </p:nvGrpSpPr>
      <p:grpSpPr>
        <a:xfrm>
          <a:off x="0" y="0"/>
          <a:ext cx="0" cy="0"/>
          <a:chOff x="0" y="0"/>
          <a:chExt cx="0" cy="0"/>
        </a:xfrm>
      </p:grpSpPr>
      <p:sp>
        <p:nvSpPr>
          <p:cNvPr id="797" name="Google Shape;797;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39700" rtl="0" algn="l">
              <a:lnSpc>
                <a:spcPct val="102272"/>
              </a:lnSpc>
              <a:spcBef>
                <a:spcPts val="800"/>
              </a:spcBef>
              <a:spcAft>
                <a:spcPts val="0"/>
              </a:spcAft>
              <a:buSzPts val="1100"/>
              <a:buNone/>
            </a:pPr>
            <a:r>
              <a:rPr lang="en" sz="900">
                <a:highlight>
                  <a:srgbClr val="FFFFFF"/>
                </a:highlight>
              </a:rPr>
              <a:t>Check for undiagnosed allergies leading to chronic rhinorrhea</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g4cfbc46804_0_1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g4cfbc46804_0_10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g4cfbc46804_0_10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g4cfbc46804_0_10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3" name="Shape 823"/>
        <p:cNvGrpSpPr/>
        <p:nvPr/>
      </p:nvGrpSpPr>
      <p:grpSpPr>
        <a:xfrm>
          <a:off x="0" y="0"/>
          <a:ext cx="0" cy="0"/>
          <a:chOff x="0" y="0"/>
          <a:chExt cx="0" cy="0"/>
        </a:xfrm>
      </p:grpSpPr>
      <p:sp>
        <p:nvSpPr>
          <p:cNvPr id="824" name="Google Shape;824;g502725d265_1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g502725d265_1_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3" name="Google Shape;833;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Google Shape;840;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1" name="Google Shape;841;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8" name="Shape 848"/>
        <p:cNvGrpSpPr/>
        <p:nvPr/>
      </p:nvGrpSpPr>
      <p:grpSpPr>
        <a:xfrm>
          <a:off x="0" y="0"/>
          <a:ext cx="0" cy="0"/>
          <a:chOff x="0" y="0"/>
          <a:chExt cx="0" cy="0"/>
        </a:xfrm>
      </p:grpSpPr>
      <p:sp>
        <p:nvSpPr>
          <p:cNvPr id="849" name="Google Shape;849;g6af967befaaf5d3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6af967befaaf5d3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4" name="Shape 854"/>
        <p:cNvGrpSpPr/>
        <p:nvPr/>
      </p:nvGrpSpPr>
      <p:grpSpPr>
        <a:xfrm>
          <a:off x="0" y="0"/>
          <a:ext cx="0" cy="0"/>
          <a:chOff x="0" y="0"/>
          <a:chExt cx="0" cy="0"/>
        </a:xfrm>
      </p:grpSpPr>
      <p:sp>
        <p:nvSpPr>
          <p:cNvPr id="855" name="Google Shape;855;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6" name="Google Shape;856;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3" name="Google Shape;863;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Google Shape;870;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1" name="Google Shape;87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6" name="Shape 876"/>
        <p:cNvGrpSpPr/>
        <p:nvPr/>
      </p:nvGrpSpPr>
      <p:grpSpPr>
        <a:xfrm>
          <a:off x="0" y="0"/>
          <a:ext cx="0" cy="0"/>
          <a:chOff x="0" y="0"/>
          <a:chExt cx="0" cy="0"/>
        </a:xfrm>
      </p:grpSpPr>
      <p:sp>
        <p:nvSpPr>
          <p:cNvPr id="877" name="Google Shape;877;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Google Shape;885;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6" name="Google Shape;886;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g4cfbc46804_0_1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g4cfbc46804_0_10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Google Shape;899;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0" name="Google Shape;900;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p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6" name="Google Shape;906;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Hx: there is fluid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2" name="Shape 912"/>
        <p:cNvGrpSpPr/>
        <p:nvPr/>
      </p:nvGrpSpPr>
      <p:grpSpPr>
        <a:xfrm>
          <a:off x="0" y="0"/>
          <a:ext cx="0" cy="0"/>
          <a:chOff x="0" y="0"/>
          <a:chExt cx="0" cy="0"/>
        </a:xfrm>
      </p:grpSpPr>
      <p:sp>
        <p:nvSpPr>
          <p:cNvPr id="913" name="Google Shape;913;p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4" name="Google Shape;91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9" name="Shape 919"/>
        <p:cNvGrpSpPr/>
        <p:nvPr/>
      </p:nvGrpSpPr>
      <p:grpSpPr>
        <a:xfrm>
          <a:off x="0" y="0"/>
          <a:ext cx="0" cy="0"/>
          <a:chOff x="0" y="0"/>
          <a:chExt cx="0" cy="0"/>
        </a:xfrm>
      </p:grpSpPr>
      <p:sp>
        <p:nvSpPr>
          <p:cNvPr id="920" name="Google Shape;920;p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1" name="Google Shape;921;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600">
              <a:solidFill>
                <a:srgbClr val="262626"/>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6" name="Shape 926"/>
        <p:cNvGrpSpPr/>
        <p:nvPr/>
      </p:nvGrpSpPr>
      <p:grpSpPr>
        <a:xfrm>
          <a:off x="0" y="0"/>
          <a:ext cx="0" cy="0"/>
          <a:chOff x="0" y="0"/>
          <a:chExt cx="0" cy="0"/>
        </a:xfrm>
      </p:grpSpPr>
      <p:sp>
        <p:nvSpPr>
          <p:cNvPr id="927" name="Google Shape;927;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8" name="Google Shape;928;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600">
              <a:solidFill>
                <a:srgbClr val="262626"/>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Google Shape;936;g4cfbc46804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4cfbc46804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3" name="Google Shape;94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Google Shape;949;p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0" name="Google Shape;950;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600">
              <a:solidFill>
                <a:srgbClr val="262626"/>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8.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2.xml"/><Relationship Id="rId3" Type="http://schemas.openxmlformats.org/officeDocument/2006/relationships/image" Target="../media/image16.jpg"/><Relationship Id="rId4" Type="http://schemas.openxmlformats.org/officeDocument/2006/relationships/image" Target="../media/image2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8.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5.xml"/><Relationship Id="rId3" Type="http://schemas.openxmlformats.org/officeDocument/2006/relationships/image" Target="../media/image17.png"/><Relationship Id="rId4"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6.xml"/><Relationship Id="rId3" Type="http://schemas.openxmlformats.org/officeDocument/2006/relationships/image" Target="../media/image2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7.xml"/><Relationship Id="rId3"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8.xml"/><Relationship Id="rId3" Type="http://schemas.openxmlformats.org/officeDocument/2006/relationships/image" Target="../media/image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23.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2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27.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6.xml"/><Relationship Id="rId3" Type="http://schemas.openxmlformats.org/officeDocument/2006/relationships/hyperlink" Target="https://nosneezes.com/resources/allergy-testing/" TargetMode="External"/><Relationship Id="rId4" Type="http://schemas.openxmlformats.org/officeDocument/2006/relationships/hyperlink" Target="http://multicarehomeopathy.com/diseases/6-best-homeopathic-medicines-for-allergy-hayfever-treatment" TargetMode="External"/><Relationship Id="rId5" Type="http://schemas.openxmlformats.org/officeDocument/2006/relationships/hyperlink" Target="https://www.aafp.org/afp/2015/1201/p985.html" TargetMode="External"/><Relationship Id="rId6" Type="http://schemas.openxmlformats.org/officeDocument/2006/relationships/hyperlink" Target="https://www.aafp.org/afp/2015/1201/p985.html"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561075" y="1313525"/>
            <a:ext cx="7789800" cy="638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3000"/>
              <a:t>Upper respiratory </a:t>
            </a:r>
            <a:r>
              <a:rPr lang="en" sz="3000"/>
              <a:t>tract</a:t>
            </a:r>
            <a:r>
              <a:rPr lang="en" sz="3000"/>
              <a:t> infections</a:t>
            </a:r>
            <a:endParaRPr sz="3000"/>
          </a:p>
        </p:txBody>
      </p:sp>
      <p:sp>
        <p:nvSpPr>
          <p:cNvPr id="278" name="Google Shape;278;p13"/>
          <p:cNvSpPr txBox="1"/>
          <p:nvPr>
            <p:ph idx="1" type="subTitle"/>
          </p:nvPr>
        </p:nvSpPr>
        <p:spPr>
          <a:xfrm>
            <a:off x="561075" y="2038225"/>
            <a:ext cx="4255500" cy="69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700">
                <a:solidFill>
                  <a:srgbClr val="000000"/>
                </a:solidFill>
                <a:latin typeface="Calibri"/>
                <a:ea typeface="Calibri"/>
                <a:cs typeface="Calibri"/>
                <a:sym typeface="Calibri"/>
              </a:rPr>
              <a:t>Supervisor: </a:t>
            </a:r>
            <a:endParaRPr b="1" sz="1700">
              <a:solidFill>
                <a:srgbClr val="000000"/>
              </a:solidFill>
              <a:latin typeface="Calibri"/>
              <a:ea typeface="Calibri"/>
              <a:cs typeface="Calibri"/>
              <a:sym typeface="Calibri"/>
            </a:endParaRPr>
          </a:p>
          <a:p>
            <a:pPr indent="0" lvl="0" marL="0" rtl="0" algn="ctr">
              <a:lnSpc>
                <a:spcPct val="115000"/>
              </a:lnSpc>
              <a:spcBef>
                <a:spcPts val="0"/>
              </a:spcBef>
              <a:spcAft>
                <a:spcPts val="0"/>
              </a:spcAft>
              <a:buClr>
                <a:srgbClr val="000000"/>
              </a:buClr>
              <a:buSzPts val="5200"/>
              <a:buFont typeface="Arial"/>
              <a:buNone/>
            </a:pPr>
            <a:r>
              <a:rPr b="1" lang="en" sz="1700">
                <a:latin typeface="Calibri"/>
                <a:ea typeface="Calibri"/>
                <a:cs typeface="Calibri"/>
                <a:sym typeface="Calibri"/>
              </a:rPr>
              <a:t>Prof. Aljohara Alquaiz</a:t>
            </a:r>
            <a:endParaRPr/>
          </a:p>
        </p:txBody>
      </p:sp>
      <p:sp>
        <p:nvSpPr>
          <p:cNvPr id="279" name="Google Shape;279;p13"/>
          <p:cNvSpPr/>
          <p:nvPr/>
        </p:nvSpPr>
        <p:spPr>
          <a:xfrm>
            <a:off x="0" y="0"/>
            <a:ext cx="9144000" cy="5143500"/>
          </a:xfrm>
          <a:prstGeom prst="frame">
            <a:avLst>
              <a:gd fmla="val 2391" name="adj1"/>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3"/>
          <p:cNvSpPr txBox="1"/>
          <p:nvPr>
            <p:ph idx="1" type="subTitle"/>
          </p:nvPr>
        </p:nvSpPr>
        <p:spPr>
          <a:xfrm>
            <a:off x="1376325" y="2821800"/>
            <a:ext cx="2625000" cy="16230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5200"/>
              <a:buFont typeface="Arial"/>
              <a:buNone/>
            </a:pPr>
            <a:r>
              <a:rPr b="1" lang="en" sz="1400">
                <a:solidFill>
                  <a:srgbClr val="980000"/>
                </a:solidFill>
                <a:latin typeface="Calibri"/>
                <a:ea typeface="Calibri"/>
                <a:cs typeface="Calibri"/>
                <a:sym typeface="Calibri"/>
              </a:rPr>
              <a:t>Group 2 (F2):</a:t>
            </a:r>
            <a:endParaRPr b="1" sz="1400">
              <a:solidFill>
                <a:srgbClr val="980000"/>
              </a:solidFill>
              <a:latin typeface="Calibri"/>
              <a:ea typeface="Calibri"/>
              <a:cs typeface="Calibri"/>
              <a:sym typeface="Calibri"/>
            </a:endParaRPr>
          </a:p>
          <a:p>
            <a:pPr indent="0" lvl="0" marL="0" rtl="0" algn="ctr">
              <a:lnSpc>
                <a:spcPct val="115000"/>
              </a:lnSpc>
              <a:spcBef>
                <a:spcPts val="0"/>
              </a:spcBef>
              <a:spcAft>
                <a:spcPts val="0"/>
              </a:spcAft>
              <a:buClr>
                <a:srgbClr val="000000"/>
              </a:buClr>
              <a:buSzPts val="5200"/>
              <a:buFont typeface="Arial"/>
              <a:buNone/>
            </a:pPr>
            <a:r>
              <a:rPr b="1" lang="en" sz="1400">
                <a:latin typeface="Calibri"/>
                <a:ea typeface="Calibri"/>
                <a:cs typeface="Calibri"/>
                <a:sym typeface="Calibri"/>
              </a:rPr>
              <a:t>Samar AlOtaibi</a:t>
            </a:r>
            <a:endParaRPr b="1" sz="1400">
              <a:latin typeface="Calibri"/>
              <a:ea typeface="Calibri"/>
              <a:cs typeface="Calibri"/>
              <a:sym typeface="Calibri"/>
            </a:endParaRPr>
          </a:p>
          <a:p>
            <a:pPr indent="0" lvl="0" marL="0" rtl="0" algn="ctr">
              <a:lnSpc>
                <a:spcPct val="115000"/>
              </a:lnSpc>
              <a:spcBef>
                <a:spcPts val="0"/>
              </a:spcBef>
              <a:spcAft>
                <a:spcPts val="0"/>
              </a:spcAft>
              <a:buClr>
                <a:srgbClr val="000000"/>
              </a:buClr>
              <a:buSzPts val="5200"/>
              <a:buFont typeface="Arial"/>
              <a:buNone/>
            </a:pPr>
            <a:r>
              <a:rPr b="1" lang="en" sz="1400">
                <a:latin typeface="Calibri"/>
                <a:ea typeface="Calibri"/>
                <a:cs typeface="Calibri"/>
                <a:sym typeface="Calibri"/>
              </a:rPr>
              <a:t>Ghaida AlJamili</a:t>
            </a:r>
            <a:endParaRPr b="1" sz="1400">
              <a:latin typeface="Calibri"/>
              <a:ea typeface="Calibri"/>
              <a:cs typeface="Calibri"/>
              <a:sym typeface="Calibri"/>
            </a:endParaRPr>
          </a:p>
          <a:p>
            <a:pPr indent="0" lvl="0" marL="0" rtl="0" algn="ctr">
              <a:lnSpc>
                <a:spcPct val="115000"/>
              </a:lnSpc>
              <a:spcBef>
                <a:spcPts val="0"/>
              </a:spcBef>
              <a:spcAft>
                <a:spcPts val="0"/>
              </a:spcAft>
              <a:buClr>
                <a:srgbClr val="000000"/>
              </a:buClr>
              <a:buSzPts val="5200"/>
              <a:buFont typeface="Arial"/>
              <a:buNone/>
            </a:pPr>
            <a:r>
              <a:rPr b="1" lang="en" sz="1400">
                <a:latin typeface="Calibri"/>
                <a:ea typeface="Calibri"/>
                <a:cs typeface="Calibri"/>
                <a:sym typeface="Calibri"/>
              </a:rPr>
              <a:t>Nouf AlRushaid</a:t>
            </a:r>
            <a:endParaRPr b="1" sz="1400">
              <a:latin typeface="Calibri"/>
              <a:ea typeface="Calibri"/>
              <a:cs typeface="Calibri"/>
              <a:sym typeface="Calibri"/>
            </a:endParaRPr>
          </a:p>
          <a:p>
            <a:pPr indent="0" lvl="0" marL="0" rtl="0" algn="ctr">
              <a:lnSpc>
                <a:spcPct val="115000"/>
              </a:lnSpc>
              <a:spcBef>
                <a:spcPts val="0"/>
              </a:spcBef>
              <a:spcAft>
                <a:spcPts val="0"/>
              </a:spcAft>
              <a:buClr>
                <a:srgbClr val="000000"/>
              </a:buClr>
              <a:buSzPts val="5200"/>
              <a:buFont typeface="Arial"/>
              <a:buNone/>
            </a:pPr>
            <a:r>
              <a:rPr b="1" lang="en" sz="1400">
                <a:latin typeface="Calibri"/>
                <a:ea typeface="Calibri"/>
                <a:cs typeface="Calibri"/>
                <a:sym typeface="Calibri"/>
              </a:rPr>
              <a:t>Yasmen AlFaresi</a:t>
            </a:r>
            <a:endParaRPr b="1" sz="1400">
              <a:latin typeface="Calibri"/>
              <a:ea typeface="Calibri"/>
              <a:cs typeface="Calibri"/>
              <a:sym typeface="Calibri"/>
            </a:endParaRPr>
          </a:p>
          <a:p>
            <a:pPr indent="0" lvl="0" marL="0" rtl="0" algn="ctr">
              <a:lnSpc>
                <a:spcPct val="115000"/>
              </a:lnSpc>
              <a:spcBef>
                <a:spcPts val="0"/>
              </a:spcBef>
              <a:spcAft>
                <a:spcPts val="0"/>
              </a:spcAft>
              <a:buClr>
                <a:srgbClr val="000000"/>
              </a:buClr>
              <a:buSzPts val="5200"/>
              <a:buFont typeface="Arial"/>
              <a:buNone/>
            </a:pPr>
            <a:r>
              <a:rPr b="1" lang="en" sz="1400">
                <a:latin typeface="Calibri"/>
                <a:ea typeface="Calibri"/>
                <a:cs typeface="Calibri"/>
                <a:sym typeface="Calibri"/>
              </a:rPr>
              <a:t>Reham AlObaidan</a:t>
            </a:r>
            <a:endParaRPr b="1" sz="1700">
              <a:latin typeface="Calibri"/>
              <a:ea typeface="Calibri"/>
              <a:cs typeface="Calibri"/>
              <a:sym typeface="Calibri"/>
            </a:endParaRPr>
          </a:p>
        </p:txBody>
      </p:sp>
      <p:pic>
        <p:nvPicPr>
          <p:cNvPr descr="Image result for king saud university" id="281" name="Google Shape;281;p13"/>
          <p:cNvPicPr preferRelativeResize="0"/>
          <p:nvPr/>
        </p:nvPicPr>
        <p:blipFill rotWithShape="1">
          <a:blip r:embed="rId3">
            <a:alphaModFix/>
          </a:blip>
          <a:srcRect b="0" l="0" r="0" t="0"/>
          <a:stretch/>
        </p:blipFill>
        <p:spPr>
          <a:xfrm>
            <a:off x="7118600" y="247100"/>
            <a:ext cx="1782975" cy="642924"/>
          </a:xfrm>
          <a:prstGeom prst="rect">
            <a:avLst/>
          </a:prstGeom>
          <a:noFill/>
          <a:ln>
            <a:noFill/>
          </a:ln>
        </p:spPr>
      </p:pic>
      <p:sp>
        <p:nvSpPr>
          <p:cNvPr id="282" name="Google Shape;282;p13"/>
          <p:cNvSpPr txBox="1"/>
          <p:nvPr/>
        </p:nvSpPr>
        <p:spPr>
          <a:xfrm>
            <a:off x="175600" y="247088"/>
            <a:ext cx="4129800" cy="97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Lato"/>
                <a:ea typeface="Lato"/>
                <a:cs typeface="Lato"/>
                <a:sym typeface="Lato"/>
              </a:rPr>
              <a:t>King Saud University, </a:t>
            </a:r>
            <a:endParaRPr b="1"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Lato"/>
                <a:ea typeface="Lato"/>
                <a:cs typeface="Lato"/>
                <a:sym typeface="Lato"/>
              </a:rPr>
              <a:t>College of Medicine,</a:t>
            </a:r>
            <a:endParaRPr b="1" i="0" sz="15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Lato"/>
                <a:ea typeface="Lato"/>
                <a:cs typeface="Lato"/>
                <a:sym typeface="Lato"/>
              </a:rPr>
              <a:t>Family medicine  department, 2019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22"/>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100">
                <a:solidFill>
                  <a:srgbClr val="980000"/>
                </a:solidFill>
              </a:rPr>
              <a:t>How to Differentiate between </a:t>
            </a:r>
            <a:r>
              <a:rPr lang="en" sz="2100" u="sng">
                <a:solidFill>
                  <a:srgbClr val="980000"/>
                </a:solidFill>
              </a:rPr>
              <a:t>Bacterial</a:t>
            </a:r>
            <a:r>
              <a:rPr lang="en" sz="2100">
                <a:solidFill>
                  <a:srgbClr val="980000"/>
                </a:solidFill>
              </a:rPr>
              <a:t> &amp; </a:t>
            </a:r>
            <a:r>
              <a:rPr lang="en" sz="2100" u="sng">
                <a:solidFill>
                  <a:srgbClr val="980000"/>
                </a:solidFill>
              </a:rPr>
              <a:t>Viral</a:t>
            </a:r>
            <a:r>
              <a:rPr lang="en" sz="2100">
                <a:solidFill>
                  <a:srgbClr val="980000"/>
                </a:solidFill>
              </a:rPr>
              <a:t> Rhinosinusitis?</a:t>
            </a:r>
            <a:endParaRPr>
              <a:solidFill>
                <a:srgbClr val="980000"/>
              </a:solidFill>
            </a:endParaRPr>
          </a:p>
        </p:txBody>
      </p:sp>
      <p:sp>
        <p:nvSpPr>
          <p:cNvPr id="369" name="Google Shape;369;p22"/>
          <p:cNvSpPr txBox="1"/>
          <p:nvPr>
            <p:ph idx="1" type="body"/>
          </p:nvPr>
        </p:nvSpPr>
        <p:spPr>
          <a:xfrm>
            <a:off x="204375" y="1364600"/>
            <a:ext cx="8846700" cy="2541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en" sz="1400"/>
              <a:t>Most commonly viral. </a:t>
            </a:r>
            <a:endParaRPr b="1" sz="1400"/>
          </a:p>
          <a:p>
            <a:pPr indent="-342900" lvl="0" marL="457200" rtl="0" algn="l">
              <a:lnSpc>
                <a:spcPct val="115000"/>
              </a:lnSpc>
              <a:spcBef>
                <a:spcPts val="0"/>
              </a:spcBef>
              <a:spcAft>
                <a:spcPts val="0"/>
              </a:spcAft>
              <a:buClr>
                <a:srgbClr val="0000FF"/>
              </a:buClr>
              <a:buSzPts val="1800"/>
              <a:buChar char="-"/>
            </a:pPr>
            <a:r>
              <a:rPr b="1" lang="en" sz="1800">
                <a:solidFill>
                  <a:srgbClr val="0000FF"/>
                </a:solidFill>
              </a:rPr>
              <a:t>BUT!!!  If </a:t>
            </a:r>
            <a:r>
              <a:rPr b="1" lang="en" sz="1800" u="sng">
                <a:solidFill>
                  <a:srgbClr val="0000FF"/>
                </a:solidFill>
              </a:rPr>
              <a:t>any</a:t>
            </a:r>
            <a:r>
              <a:rPr b="1" lang="en" sz="1800">
                <a:solidFill>
                  <a:srgbClr val="0000FF"/>
                </a:solidFill>
              </a:rPr>
              <a:t> of the following are true it’s probably </a:t>
            </a:r>
            <a:r>
              <a:rPr b="1" lang="en" sz="1800" u="sng">
                <a:solidFill>
                  <a:srgbClr val="FF0000"/>
                </a:solidFill>
              </a:rPr>
              <a:t>bacterial</a:t>
            </a:r>
            <a:r>
              <a:rPr b="1" lang="en" sz="1800" u="sng">
                <a:solidFill>
                  <a:srgbClr val="0000FF"/>
                </a:solidFill>
              </a:rPr>
              <a:t>!!!!!</a:t>
            </a:r>
            <a:endParaRPr b="1" sz="1800">
              <a:solidFill>
                <a:srgbClr val="0000FF"/>
              </a:solidFill>
            </a:endParaRPr>
          </a:p>
          <a:p>
            <a:pPr indent="-317500" lvl="0" marL="914400" rtl="0" algn="l">
              <a:spcBef>
                <a:spcPts val="0"/>
              </a:spcBef>
              <a:spcAft>
                <a:spcPts val="0"/>
              </a:spcAft>
              <a:buClr>
                <a:srgbClr val="000000"/>
              </a:buClr>
              <a:buSzPts val="1400"/>
              <a:buFont typeface="Trebuchet MS"/>
              <a:buChar char="➢"/>
            </a:pPr>
            <a:r>
              <a:rPr b="1" lang="en" sz="1400">
                <a:solidFill>
                  <a:srgbClr val="980000"/>
                </a:solidFill>
              </a:rPr>
              <a:t>P</a:t>
            </a:r>
            <a:r>
              <a:rPr b="1" lang="en" sz="1400">
                <a:solidFill>
                  <a:srgbClr val="980000"/>
                </a:solidFill>
                <a:latin typeface="Trebuchet MS"/>
                <a:ea typeface="Trebuchet MS"/>
                <a:cs typeface="Trebuchet MS"/>
                <a:sym typeface="Trebuchet MS"/>
              </a:rPr>
              <a:t>ersistent symptoms</a:t>
            </a:r>
            <a:r>
              <a:rPr lang="en" sz="1400">
                <a:solidFill>
                  <a:srgbClr val="404040"/>
                </a:solidFill>
                <a:latin typeface="Trebuchet MS"/>
                <a:ea typeface="Trebuchet MS"/>
                <a:cs typeface="Trebuchet MS"/>
                <a:sym typeface="Trebuchet MS"/>
              </a:rPr>
              <a:t> or signs compatible with acute rhinosinusitis, lasting for </a:t>
            </a:r>
            <a:r>
              <a:rPr b="1" lang="en" sz="1400">
                <a:solidFill>
                  <a:srgbClr val="404040"/>
                </a:solidFill>
                <a:latin typeface="Trebuchet MS"/>
                <a:ea typeface="Trebuchet MS"/>
                <a:cs typeface="Trebuchet MS"/>
                <a:sym typeface="Trebuchet MS"/>
              </a:rPr>
              <a:t>≥10 days</a:t>
            </a:r>
            <a:r>
              <a:rPr lang="en" sz="1400">
                <a:solidFill>
                  <a:srgbClr val="404040"/>
                </a:solidFill>
                <a:latin typeface="Trebuchet MS"/>
                <a:ea typeface="Trebuchet MS"/>
                <a:cs typeface="Trebuchet MS"/>
                <a:sym typeface="Trebuchet MS"/>
              </a:rPr>
              <a:t> without any evidence of clinical </a:t>
            </a:r>
            <a:r>
              <a:rPr b="1" lang="en" sz="1400">
                <a:solidFill>
                  <a:srgbClr val="404040"/>
                </a:solidFill>
                <a:latin typeface="Trebuchet MS"/>
                <a:ea typeface="Trebuchet MS"/>
                <a:cs typeface="Trebuchet MS"/>
                <a:sym typeface="Trebuchet MS"/>
              </a:rPr>
              <a:t>improvement.</a:t>
            </a:r>
            <a:endParaRPr b="1" sz="1400">
              <a:solidFill>
                <a:srgbClr val="000000"/>
              </a:solidFill>
              <a:latin typeface="Trebuchet MS"/>
              <a:ea typeface="Trebuchet MS"/>
              <a:cs typeface="Trebuchet MS"/>
              <a:sym typeface="Trebuchet MS"/>
            </a:endParaRPr>
          </a:p>
          <a:p>
            <a:pPr indent="-317500" lvl="0" marL="914400" rtl="0" algn="l">
              <a:spcBef>
                <a:spcPts val="0"/>
              </a:spcBef>
              <a:spcAft>
                <a:spcPts val="0"/>
              </a:spcAft>
              <a:buClr>
                <a:srgbClr val="000000"/>
              </a:buClr>
              <a:buSzPts val="1400"/>
              <a:buFont typeface="Trebuchet MS"/>
              <a:buChar char="➢"/>
            </a:pPr>
            <a:r>
              <a:rPr lang="en" sz="1400">
                <a:solidFill>
                  <a:srgbClr val="404040"/>
                </a:solidFill>
                <a:latin typeface="Trebuchet MS"/>
                <a:ea typeface="Trebuchet MS"/>
                <a:cs typeface="Trebuchet MS"/>
                <a:sym typeface="Trebuchet MS"/>
              </a:rPr>
              <a:t>Onset with </a:t>
            </a:r>
            <a:r>
              <a:rPr b="1" lang="en" sz="1400">
                <a:solidFill>
                  <a:srgbClr val="980000"/>
                </a:solidFill>
                <a:latin typeface="Trebuchet MS"/>
                <a:ea typeface="Trebuchet MS"/>
                <a:cs typeface="Trebuchet MS"/>
                <a:sym typeface="Trebuchet MS"/>
              </a:rPr>
              <a:t>severe</a:t>
            </a:r>
            <a:r>
              <a:rPr lang="en" sz="1400">
                <a:solidFill>
                  <a:srgbClr val="404040"/>
                </a:solidFill>
                <a:latin typeface="Trebuchet MS"/>
                <a:ea typeface="Trebuchet MS"/>
                <a:cs typeface="Trebuchet MS"/>
                <a:sym typeface="Trebuchet MS"/>
              </a:rPr>
              <a:t> symptoms or signs of high fever (</a:t>
            </a:r>
            <a:r>
              <a:rPr b="1" lang="en" sz="1400">
                <a:solidFill>
                  <a:srgbClr val="404040"/>
                </a:solidFill>
                <a:latin typeface="Trebuchet MS"/>
                <a:ea typeface="Trebuchet MS"/>
                <a:cs typeface="Trebuchet MS"/>
                <a:sym typeface="Trebuchet MS"/>
              </a:rPr>
              <a:t>≥38.8/39</a:t>
            </a:r>
            <a:r>
              <a:rPr lang="en" sz="1400">
                <a:solidFill>
                  <a:srgbClr val="404040"/>
                </a:solidFill>
                <a:latin typeface="Trebuchet MS"/>
                <a:ea typeface="Trebuchet MS"/>
                <a:cs typeface="Trebuchet MS"/>
                <a:sym typeface="Trebuchet MS"/>
              </a:rPr>
              <a:t>) and </a:t>
            </a:r>
            <a:r>
              <a:rPr b="1" lang="en" sz="1400">
                <a:solidFill>
                  <a:srgbClr val="404040"/>
                </a:solidFill>
                <a:latin typeface="Trebuchet MS"/>
                <a:ea typeface="Trebuchet MS"/>
                <a:cs typeface="Trebuchet MS"/>
                <a:sym typeface="Trebuchet MS"/>
              </a:rPr>
              <a:t>purulent</a:t>
            </a:r>
            <a:r>
              <a:rPr lang="en" sz="1400">
                <a:solidFill>
                  <a:srgbClr val="404040"/>
                </a:solidFill>
                <a:latin typeface="Trebuchet MS"/>
                <a:ea typeface="Trebuchet MS"/>
                <a:cs typeface="Trebuchet MS"/>
                <a:sym typeface="Trebuchet MS"/>
              </a:rPr>
              <a:t> nasal discharge or facial pain lasting for at least </a:t>
            </a:r>
            <a:r>
              <a:rPr b="1" lang="en" sz="1400">
                <a:solidFill>
                  <a:srgbClr val="404040"/>
                </a:solidFill>
                <a:latin typeface="Trebuchet MS"/>
                <a:ea typeface="Trebuchet MS"/>
                <a:cs typeface="Trebuchet MS"/>
                <a:sym typeface="Trebuchet MS"/>
              </a:rPr>
              <a:t>3–4 consecutive days</a:t>
            </a:r>
            <a:r>
              <a:rPr lang="en" sz="1400">
                <a:solidFill>
                  <a:srgbClr val="404040"/>
                </a:solidFill>
                <a:latin typeface="Trebuchet MS"/>
                <a:ea typeface="Trebuchet MS"/>
                <a:cs typeface="Trebuchet MS"/>
                <a:sym typeface="Trebuchet MS"/>
              </a:rPr>
              <a:t> at the beginning of illness.</a:t>
            </a:r>
            <a:endParaRPr sz="1400">
              <a:solidFill>
                <a:srgbClr val="404040"/>
              </a:solidFill>
              <a:latin typeface="Trebuchet MS"/>
              <a:ea typeface="Trebuchet MS"/>
              <a:cs typeface="Trebuchet MS"/>
              <a:sym typeface="Trebuchet MS"/>
            </a:endParaRPr>
          </a:p>
          <a:p>
            <a:pPr indent="-317500" lvl="0" marL="914400" rtl="0" algn="l">
              <a:spcBef>
                <a:spcPts val="0"/>
              </a:spcBef>
              <a:spcAft>
                <a:spcPts val="0"/>
              </a:spcAft>
              <a:buClr>
                <a:srgbClr val="000000"/>
              </a:buClr>
              <a:buSzPts val="1400"/>
              <a:buFont typeface="Trebuchet MS"/>
              <a:buChar char="➢"/>
            </a:pPr>
            <a:r>
              <a:rPr b="1" lang="en" sz="1400">
                <a:solidFill>
                  <a:srgbClr val="980000"/>
                </a:solidFill>
                <a:latin typeface="Trebuchet MS"/>
                <a:ea typeface="Trebuchet MS"/>
                <a:cs typeface="Trebuchet MS"/>
                <a:sym typeface="Trebuchet MS"/>
              </a:rPr>
              <a:t>W</a:t>
            </a:r>
            <a:r>
              <a:rPr b="1" lang="en" sz="1400">
                <a:solidFill>
                  <a:srgbClr val="980000"/>
                </a:solidFill>
                <a:latin typeface="Trebuchet MS"/>
                <a:ea typeface="Trebuchet MS"/>
                <a:cs typeface="Trebuchet MS"/>
                <a:sym typeface="Trebuchet MS"/>
              </a:rPr>
              <a:t>orsening</a:t>
            </a:r>
            <a:r>
              <a:rPr lang="en" sz="1400">
                <a:solidFill>
                  <a:srgbClr val="404040"/>
                </a:solidFill>
                <a:latin typeface="Trebuchet MS"/>
                <a:ea typeface="Trebuchet MS"/>
                <a:cs typeface="Trebuchet MS"/>
                <a:sym typeface="Trebuchet MS"/>
              </a:rPr>
              <a:t> symptoms or signs characterized by the new onset of fever, headache, or increase in nasal discharge </a:t>
            </a:r>
            <a:r>
              <a:rPr b="1" lang="en" sz="1400">
                <a:solidFill>
                  <a:srgbClr val="404040"/>
                </a:solidFill>
                <a:latin typeface="Trebuchet MS"/>
                <a:ea typeface="Trebuchet MS"/>
                <a:cs typeface="Trebuchet MS"/>
                <a:sym typeface="Trebuchet MS"/>
              </a:rPr>
              <a:t>following</a:t>
            </a:r>
            <a:r>
              <a:rPr lang="en" sz="1400">
                <a:solidFill>
                  <a:srgbClr val="404040"/>
                </a:solidFill>
                <a:latin typeface="Trebuchet MS"/>
                <a:ea typeface="Trebuchet MS"/>
                <a:cs typeface="Trebuchet MS"/>
                <a:sym typeface="Trebuchet MS"/>
              </a:rPr>
              <a:t> a typical viral </a:t>
            </a:r>
            <a:r>
              <a:rPr b="1" lang="en" sz="1400">
                <a:solidFill>
                  <a:srgbClr val="404040"/>
                </a:solidFill>
                <a:latin typeface="Trebuchet MS"/>
                <a:ea typeface="Trebuchet MS"/>
                <a:cs typeface="Trebuchet MS"/>
                <a:sym typeface="Trebuchet MS"/>
              </a:rPr>
              <a:t>URTI</a:t>
            </a:r>
            <a:r>
              <a:rPr lang="en" sz="1400">
                <a:solidFill>
                  <a:srgbClr val="404040"/>
                </a:solidFill>
                <a:latin typeface="Trebuchet MS"/>
                <a:ea typeface="Trebuchet MS"/>
                <a:cs typeface="Trebuchet MS"/>
                <a:sym typeface="Trebuchet MS"/>
              </a:rPr>
              <a:t> that lasted 5–6 days and were </a:t>
            </a:r>
            <a:r>
              <a:rPr b="1" lang="en" sz="1400">
                <a:solidFill>
                  <a:srgbClr val="404040"/>
                </a:solidFill>
                <a:latin typeface="Trebuchet MS"/>
                <a:ea typeface="Trebuchet MS"/>
                <a:cs typeface="Trebuchet MS"/>
                <a:sym typeface="Trebuchet MS"/>
              </a:rPr>
              <a:t>initially </a:t>
            </a:r>
            <a:r>
              <a:rPr b="1" lang="en" sz="1400">
                <a:solidFill>
                  <a:srgbClr val="000000"/>
                </a:solidFill>
                <a:latin typeface="Trebuchet MS"/>
                <a:ea typeface="Trebuchet MS"/>
                <a:cs typeface="Trebuchet MS"/>
                <a:sym typeface="Trebuchet MS"/>
              </a:rPr>
              <a:t>improving</a:t>
            </a:r>
            <a:r>
              <a:rPr lang="en" sz="1400">
                <a:solidFill>
                  <a:srgbClr val="404040"/>
                </a:solidFill>
                <a:latin typeface="Trebuchet MS"/>
                <a:ea typeface="Trebuchet MS"/>
                <a:cs typeface="Trebuchet MS"/>
                <a:sym typeface="Trebuchet MS"/>
              </a:rPr>
              <a:t> (‘‘double sickening’’)</a:t>
            </a:r>
            <a:endParaRPr sz="1400">
              <a:solidFill>
                <a:srgbClr val="404040"/>
              </a:solidFill>
              <a:latin typeface="Trebuchet MS"/>
              <a:ea typeface="Trebuchet MS"/>
              <a:cs typeface="Trebuchet MS"/>
              <a:sym typeface="Trebuchet MS"/>
            </a:endParaRPr>
          </a:p>
          <a:p>
            <a:pPr indent="-317500" lvl="0" marL="914400" rtl="0" algn="l">
              <a:spcBef>
                <a:spcPts val="0"/>
              </a:spcBef>
              <a:spcAft>
                <a:spcPts val="0"/>
              </a:spcAft>
              <a:buClr>
                <a:srgbClr val="000000"/>
              </a:buClr>
              <a:buSzPts val="1400"/>
              <a:buFont typeface="Trebuchet MS"/>
              <a:buChar char="➢"/>
            </a:pPr>
            <a:r>
              <a:rPr b="1" lang="en" sz="1400">
                <a:solidFill>
                  <a:srgbClr val="980000"/>
                </a:solidFill>
                <a:latin typeface="Trebuchet MS"/>
                <a:ea typeface="Trebuchet MS"/>
                <a:cs typeface="Trebuchet MS"/>
                <a:sym typeface="Trebuchet MS"/>
              </a:rPr>
              <a:t>Immunocompromised</a:t>
            </a:r>
            <a:r>
              <a:rPr lang="en" sz="1400">
                <a:solidFill>
                  <a:srgbClr val="404040"/>
                </a:solidFill>
                <a:latin typeface="Trebuchet MS"/>
                <a:ea typeface="Trebuchet MS"/>
                <a:cs typeface="Trebuchet MS"/>
                <a:sym typeface="Trebuchet MS"/>
              </a:rPr>
              <a:t> patient.</a:t>
            </a:r>
            <a:endParaRPr sz="1400">
              <a:solidFill>
                <a:srgbClr val="404040"/>
              </a:solidFill>
              <a:latin typeface="Trebuchet MS"/>
              <a:ea typeface="Trebuchet MS"/>
              <a:cs typeface="Trebuchet MS"/>
              <a:sym typeface="Trebuchet MS"/>
            </a:endParaRPr>
          </a:p>
          <a:p>
            <a:pPr indent="0" lvl="0" marL="0" rtl="0" algn="l">
              <a:lnSpc>
                <a:spcPct val="115000"/>
              </a:lnSpc>
              <a:spcBef>
                <a:spcPts val="1600"/>
              </a:spcBef>
              <a:spcAft>
                <a:spcPts val="1600"/>
              </a:spcAft>
              <a:buSzPts val="1800"/>
              <a:buNone/>
            </a:pPr>
            <a:r>
              <a:t/>
            </a:r>
            <a:endParaRPr sz="1350">
              <a:solidFill>
                <a:srgbClr val="404040"/>
              </a:solidFill>
              <a:latin typeface="Trebuchet MS"/>
              <a:ea typeface="Trebuchet MS"/>
              <a:cs typeface="Trebuchet MS"/>
              <a:sym typeface="Trebuchet MS"/>
            </a:endParaRPr>
          </a:p>
        </p:txBody>
      </p:sp>
      <p:sp>
        <p:nvSpPr>
          <p:cNvPr id="370" name="Google Shape;370;p22"/>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2"/>
          <p:cNvSpPr txBox="1"/>
          <p:nvPr/>
        </p:nvSpPr>
        <p:spPr>
          <a:xfrm>
            <a:off x="1541950" y="4183000"/>
            <a:ext cx="6257700" cy="668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chemeClr val="dk1"/>
              </a:buClr>
              <a:buSzPts val="1100"/>
              <a:buFont typeface="Arial"/>
              <a:buNone/>
            </a:pPr>
            <a:r>
              <a:rPr b="1" i="0" lang="en" u="none" cap="none" strike="noStrike">
                <a:solidFill>
                  <a:srgbClr val="262626"/>
                </a:solidFill>
              </a:rPr>
              <a:t>0.5%-2% of viral Rhinosinusitis are complicated by bacterial infection!</a:t>
            </a:r>
            <a:endParaRPr b="1" i="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23"/>
          <p:cNvSpPr txBox="1"/>
          <p:nvPr>
            <p:ph type="title"/>
          </p:nvPr>
        </p:nvSpPr>
        <p:spPr>
          <a:xfrm>
            <a:off x="1148200" y="690100"/>
            <a:ext cx="1939500" cy="646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300"/>
              </a:spcAft>
              <a:buSzPts val="2800"/>
              <a:buNone/>
            </a:pPr>
            <a:r>
              <a:rPr lang="en"/>
              <a:t>Diagnosis</a:t>
            </a:r>
            <a:r>
              <a:rPr b="1" lang="en" sz="1500"/>
              <a:t>:</a:t>
            </a:r>
            <a:endParaRPr/>
          </a:p>
        </p:txBody>
      </p:sp>
      <p:sp>
        <p:nvSpPr>
          <p:cNvPr id="377" name="Google Shape;377;p23"/>
          <p:cNvSpPr txBox="1"/>
          <p:nvPr>
            <p:ph idx="1" type="body"/>
          </p:nvPr>
        </p:nvSpPr>
        <p:spPr>
          <a:xfrm>
            <a:off x="2352850" y="1463700"/>
            <a:ext cx="2657400" cy="2705100"/>
          </a:xfrm>
          <a:prstGeom prst="rect">
            <a:avLst/>
          </a:prstGeom>
          <a:solidFill>
            <a:srgbClr val="EAD1D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 u="sng">
                <a:solidFill>
                  <a:srgbClr val="000000"/>
                </a:solidFill>
              </a:rPr>
              <a:t>History:</a:t>
            </a:r>
            <a:endParaRPr b="1" sz="1000" u="sng">
              <a:solidFill>
                <a:srgbClr val="F20253"/>
              </a:solidFill>
              <a:latin typeface="Lato"/>
              <a:ea typeface="Lato"/>
              <a:cs typeface="Lato"/>
              <a:sym typeface="Lato"/>
            </a:endParaRPr>
          </a:p>
          <a:p>
            <a:pPr indent="0" lvl="0" marL="0" rtl="0" algn="l">
              <a:lnSpc>
                <a:spcPct val="115000"/>
              </a:lnSpc>
              <a:spcBef>
                <a:spcPts val="1600"/>
              </a:spcBef>
              <a:spcAft>
                <a:spcPts val="0"/>
              </a:spcAft>
              <a:buClr>
                <a:schemeClr val="dk1"/>
              </a:buClr>
              <a:buSzPts val="1100"/>
              <a:buFont typeface="Arial"/>
              <a:buNone/>
            </a:pPr>
            <a:r>
              <a:rPr b="1" lang="en" sz="1200">
                <a:solidFill>
                  <a:srgbClr val="F20253"/>
                </a:solidFill>
                <a:latin typeface="Lato"/>
                <a:ea typeface="Lato"/>
                <a:cs typeface="Lato"/>
                <a:sym typeface="Lato"/>
              </a:rPr>
              <a:t>PODS:</a:t>
            </a:r>
            <a:endParaRPr b="1" sz="1200">
              <a:solidFill>
                <a:srgbClr val="F20253"/>
              </a:solidFill>
              <a:latin typeface="Lato"/>
              <a:ea typeface="Lato"/>
              <a:cs typeface="Lato"/>
              <a:sym typeface="Lato"/>
            </a:endParaRPr>
          </a:p>
          <a:p>
            <a:pPr indent="0" lvl="0" marL="0" rtl="0" algn="l">
              <a:lnSpc>
                <a:spcPct val="115000"/>
              </a:lnSpc>
              <a:spcBef>
                <a:spcPts val="1000"/>
              </a:spcBef>
              <a:spcAft>
                <a:spcPts val="0"/>
              </a:spcAft>
              <a:buClr>
                <a:schemeClr val="dk1"/>
              </a:buClr>
              <a:buSzPts val="1100"/>
              <a:buFont typeface="Arial"/>
              <a:buNone/>
            </a:pPr>
            <a:r>
              <a:rPr lang="en" sz="1200">
                <a:solidFill>
                  <a:srgbClr val="677480"/>
                </a:solidFill>
                <a:latin typeface="Lato"/>
                <a:ea typeface="Lato"/>
                <a:cs typeface="Lato"/>
                <a:sym typeface="Lato"/>
              </a:rPr>
              <a:t>●</a:t>
            </a:r>
            <a:r>
              <a:rPr lang="en" sz="1200">
                <a:solidFill>
                  <a:srgbClr val="F20253"/>
                </a:solidFill>
                <a:latin typeface="Lato"/>
                <a:ea typeface="Lato"/>
                <a:cs typeface="Lato"/>
                <a:sym typeface="Lato"/>
              </a:rPr>
              <a:t>P</a:t>
            </a:r>
            <a:r>
              <a:rPr lang="en" sz="1200">
                <a:solidFill>
                  <a:srgbClr val="677480"/>
                </a:solidFill>
                <a:latin typeface="Lato"/>
                <a:ea typeface="Lato"/>
                <a:cs typeface="Lato"/>
                <a:sym typeface="Lato"/>
              </a:rPr>
              <a:t>ain (site)</a:t>
            </a:r>
            <a:endParaRPr sz="1200">
              <a:solidFill>
                <a:srgbClr val="67748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200">
                <a:solidFill>
                  <a:srgbClr val="677480"/>
                </a:solidFill>
                <a:latin typeface="Lato"/>
                <a:ea typeface="Lato"/>
                <a:cs typeface="Lato"/>
                <a:sym typeface="Lato"/>
              </a:rPr>
              <a:t>●</a:t>
            </a:r>
            <a:r>
              <a:rPr lang="en" sz="1200">
                <a:solidFill>
                  <a:srgbClr val="F20253"/>
                </a:solidFill>
                <a:latin typeface="Lato"/>
                <a:ea typeface="Lato"/>
                <a:cs typeface="Lato"/>
                <a:sym typeface="Lato"/>
              </a:rPr>
              <a:t>O</a:t>
            </a:r>
            <a:r>
              <a:rPr lang="en" sz="1200">
                <a:solidFill>
                  <a:srgbClr val="677480"/>
                </a:solidFill>
                <a:latin typeface="Lato"/>
                <a:ea typeface="Lato"/>
                <a:cs typeface="Lato"/>
                <a:sym typeface="Lato"/>
              </a:rPr>
              <a:t>bstruction (uni/bi)</a:t>
            </a:r>
            <a:endParaRPr sz="1200">
              <a:solidFill>
                <a:srgbClr val="67748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200">
                <a:solidFill>
                  <a:srgbClr val="677480"/>
                </a:solidFill>
                <a:latin typeface="Lato"/>
                <a:ea typeface="Lato"/>
                <a:cs typeface="Lato"/>
                <a:sym typeface="Lato"/>
              </a:rPr>
              <a:t>●</a:t>
            </a:r>
            <a:r>
              <a:rPr lang="en" sz="1200">
                <a:solidFill>
                  <a:srgbClr val="F20253"/>
                </a:solidFill>
                <a:latin typeface="Lato"/>
                <a:ea typeface="Lato"/>
                <a:cs typeface="Lato"/>
                <a:sym typeface="Lato"/>
              </a:rPr>
              <a:t>D</a:t>
            </a:r>
            <a:r>
              <a:rPr lang="en" sz="1200">
                <a:solidFill>
                  <a:srgbClr val="677480"/>
                </a:solidFill>
                <a:latin typeface="Lato"/>
                <a:ea typeface="Lato"/>
                <a:cs typeface="Lato"/>
                <a:sym typeface="Lato"/>
              </a:rPr>
              <a:t>ischarge ( Thickness, Consistency, Color, Amount, Frequency</a:t>
            </a:r>
            <a:r>
              <a:rPr lang="en" sz="1200">
                <a:solidFill>
                  <a:schemeClr val="dk1"/>
                </a:solidFill>
              </a:rPr>
              <a:t> )</a:t>
            </a:r>
            <a:endParaRPr sz="1200">
              <a:solidFill>
                <a:srgbClr val="67748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200">
                <a:solidFill>
                  <a:srgbClr val="677480"/>
                </a:solidFill>
                <a:latin typeface="Lato"/>
                <a:ea typeface="Lato"/>
                <a:cs typeface="Lato"/>
                <a:sym typeface="Lato"/>
              </a:rPr>
              <a:t>●</a:t>
            </a:r>
            <a:r>
              <a:rPr lang="en" sz="1200">
                <a:solidFill>
                  <a:srgbClr val="F20253"/>
                </a:solidFill>
                <a:latin typeface="Lato"/>
                <a:ea typeface="Lato"/>
                <a:cs typeface="Lato"/>
                <a:sym typeface="Lato"/>
              </a:rPr>
              <a:t>S</a:t>
            </a:r>
            <a:r>
              <a:rPr lang="en" sz="1200">
                <a:solidFill>
                  <a:srgbClr val="677480"/>
                </a:solidFill>
                <a:latin typeface="Lato"/>
                <a:ea typeface="Lato"/>
                <a:cs typeface="Lato"/>
                <a:sym typeface="Lato"/>
              </a:rPr>
              <a:t>mell disorder</a:t>
            </a:r>
            <a:endParaRPr sz="1200">
              <a:solidFill>
                <a:srgbClr val="677480"/>
              </a:solidFill>
              <a:latin typeface="Lato"/>
              <a:ea typeface="Lato"/>
              <a:cs typeface="Lato"/>
              <a:sym typeface="Lato"/>
            </a:endParaRPr>
          </a:p>
          <a:p>
            <a:pPr indent="0" lvl="0" marL="0" rtl="0" algn="l">
              <a:lnSpc>
                <a:spcPct val="115000"/>
              </a:lnSpc>
              <a:spcBef>
                <a:spcPts val="1000"/>
              </a:spcBef>
              <a:spcAft>
                <a:spcPts val="0"/>
              </a:spcAft>
              <a:buClr>
                <a:schemeClr val="dk1"/>
              </a:buClr>
              <a:buSzPts val="1100"/>
              <a:buFont typeface="Arial"/>
              <a:buNone/>
            </a:pPr>
            <a:r>
              <a:rPr lang="en" sz="1200">
                <a:solidFill>
                  <a:srgbClr val="000000"/>
                </a:solidFill>
                <a:latin typeface="Lato"/>
                <a:ea typeface="Lato"/>
                <a:cs typeface="Lato"/>
                <a:sym typeface="Lato"/>
              </a:rPr>
              <a:t>Other: Fever, Fatigue, Headache, Earache.</a:t>
            </a:r>
            <a:endParaRPr sz="1200">
              <a:solidFill>
                <a:srgbClr val="000000"/>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
        <p:nvSpPr>
          <p:cNvPr id="378" name="Google Shape;378;p23"/>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3"/>
          <p:cNvSpPr txBox="1"/>
          <p:nvPr>
            <p:ph idx="1" type="body"/>
          </p:nvPr>
        </p:nvSpPr>
        <p:spPr>
          <a:xfrm>
            <a:off x="5202075" y="1463700"/>
            <a:ext cx="2657400" cy="2705100"/>
          </a:xfrm>
          <a:prstGeom prst="rect">
            <a:avLst/>
          </a:prstGeom>
          <a:solidFill>
            <a:srgbClr val="D5A6BD"/>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 u="sng">
                <a:solidFill>
                  <a:srgbClr val="000000"/>
                </a:solidFill>
              </a:rPr>
              <a:t>Physical examination:</a:t>
            </a:r>
            <a:endParaRPr b="1" u="sng">
              <a:solidFill>
                <a:srgbClr val="000000"/>
              </a:solidFill>
            </a:endParaRPr>
          </a:p>
          <a:p>
            <a:pPr indent="0" lvl="0" marL="0" rtl="0" algn="l">
              <a:lnSpc>
                <a:spcPct val="115000"/>
              </a:lnSpc>
              <a:spcBef>
                <a:spcPts val="1600"/>
              </a:spcBef>
              <a:spcAft>
                <a:spcPts val="0"/>
              </a:spcAft>
              <a:buSzPts val="1800"/>
              <a:buNone/>
            </a:pPr>
            <a:r>
              <a:t/>
            </a:r>
            <a:endParaRPr b="1" sz="1000">
              <a:solidFill>
                <a:srgbClr val="000000"/>
              </a:solidFill>
              <a:latin typeface="Lato"/>
              <a:ea typeface="Lato"/>
              <a:cs typeface="Lato"/>
              <a:sym typeface="Lato"/>
            </a:endParaRPr>
          </a:p>
          <a:p>
            <a:pPr indent="-317500" lvl="0" marL="457200" rtl="0" algn="l">
              <a:lnSpc>
                <a:spcPct val="115000"/>
              </a:lnSpc>
              <a:spcBef>
                <a:spcPts val="400"/>
              </a:spcBef>
              <a:spcAft>
                <a:spcPts val="0"/>
              </a:spcAft>
              <a:buClr>
                <a:srgbClr val="000000"/>
              </a:buClr>
              <a:buSzPts val="1400"/>
              <a:buFont typeface="Lato"/>
              <a:buChar char="-"/>
            </a:pPr>
            <a:r>
              <a:rPr lang="en" sz="1200">
                <a:solidFill>
                  <a:srgbClr val="000000"/>
                </a:solidFill>
                <a:latin typeface="Lato"/>
                <a:ea typeface="Lato"/>
                <a:cs typeface="Lato"/>
                <a:sym typeface="Lato"/>
              </a:rPr>
              <a:t>Tenderness overlying sinuses.</a:t>
            </a:r>
            <a:endParaRPr sz="1200">
              <a:solidFill>
                <a:srgbClr val="000000"/>
              </a:solidFill>
              <a:latin typeface="Lato"/>
              <a:ea typeface="Lato"/>
              <a:cs typeface="Lato"/>
              <a:sym typeface="Lato"/>
            </a:endParaRPr>
          </a:p>
          <a:p>
            <a:pPr indent="-317500" lvl="0" marL="45720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Hyponasality.</a:t>
            </a:r>
            <a:endParaRPr sz="1200">
              <a:solidFill>
                <a:srgbClr val="000000"/>
              </a:solidFill>
              <a:latin typeface="Lato"/>
              <a:ea typeface="Lato"/>
              <a:cs typeface="Lato"/>
              <a:sym typeface="Lato"/>
            </a:endParaRPr>
          </a:p>
          <a:p>
            <a:pPr indent="-317500" lvl="0" marL="45720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Purulent nasal secretions.</a:t>
            </a:r>
            <a:endParaRPr sz="1200">
              <a:solidFill>
                <a:srgbClr val="000000"/>
              </a:solidFill>
              <a:latin typeface="Lato"/>
              <a:ea typeface="Lato"/>
              <a:cs typeface="Lato"/>
              <a:sym typeface="Lato"/>
            </a:endParaRPr>
          </a:p>
          <a:p>
            <a:pPr indent="-317500" lvl="0" marL="45720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Erythema (facial, Mucosal).</a:t>
            </a:r>
            <a:endParaRPr sz="1200">
              <a:solidFill>
                <a:srgbClr val="000000"/>
              </a:solidFill>
              <a:latin typeface="Lato"/>
              <a:ea typeface="Lato"/>
              <a:cs typeface="Lato"/>
              <a:sym typeface="Lato"/>
            </a:endParaRPr>
          </a:p>
          <a:p>
            <a:pPr indent="-317500" lvl="0" marL="45720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Oral cavity examination</a:t>
            </a:r>
            <a:r>
              <a:rPr lang="en" sz="1400">
                <a:solidFill>
                  <a:srgbClr val="000000"/>
                </a:solidFill>
                <a:latin typeface="Lato"/>
                <a:ea typeface="Lato"/>
                <a:cs typeface="Lato"/>
                <a:sym typeface="Lato"/>
              </a:rPr>
              <a:t>.</a:t>
            </a:r>
            <a:endParaRPr sz="1400">
              <a:solidFill>
                <a:srgbClr val="000000"/>
              </a:solidFill>
              <a:latin typeface="Lato"/>
              <a:ea typeface="Lato"/>
              <a:cs typeface="Lato"/>
              <a:sym typeface="Lato"/>
            </a:endParaRPr>
          </a:p>
          <a:p>
            <a:pPr indent="0" lvl="0" marL="0" rtl="0" algn="l">
              <a:lnSpc>
                <a:spcPct val="115000"/>
              </a:lnSpc>
              <a:spcBef>
                <a:spcPts val="1000"/>
              </a:spcBef>
              <a:spcAft>
                <a:spcPts val="0"/>
              </a:spcAft>
              <a:buSzPts val="1800"/>
              <a:buNone/>
            </a:pPr>
            <a:r>
              <a:t/>
            </a:r>
            <a:endParaRPr b="1" sz="1000">
              <a:solidFill>
                <a:srgbClr val="F20253"/>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24"/>
          <p:cNvSpPr txBox="1"/>
          <p:nvPr>
            <p:ph type="title"/>
          </p:nvPr>
        </p:nvSpPr>
        <p:spPr>
          <a:xfrm>
            <a:off x="1129900" y="717550"/>
            <a:ext cx="2787600" cy="66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Investigation:</a:t>
            </a:r>
            <a:endParaRPr/>
          </a:p>
        </p:txBody>
      </p:sp>
      <p:sp>
        <p:nvSpPr>
          <p:cNvPr id="385" name="Google Shape;385;p24"/>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4"/>
          <p:cNvSpPr txBox="1"/>
          <p:nvPr/>
        </p:nvSpPr>
        <p:spPr>
          <a:xfrm>
            <a:off x="3211125" y="1634500"/>
            <a:ext cx="2843400" cy="23358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41B47"/>
                </a:solidFill>
                <a:latin typeface="Lato"/>
                <a:ea typeface="Lato"/>
                <a:cs typeface="Lato"/>
                <a:sym typeface="Lato"/>
              </a:rPr>
              <a:t>Cultures: </a:t>
            </a:r>
            <a:endParaRPr b="1" i="0" sz="1400" u="none" cap="none" strike="noStrike">
              <a:solidFill>
                <a:srgbClr val="741B47"/>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latin typeface="Lato"/>
                <a:ea typeface="Lato"/>
                <a:cs typeface="Lato"/>
                <a:sym typeface="Lato"/>
              </a:rPr>
              <a:t>Not routinely done:</a:t>
            </a:r>
            <a:endParaRPr b="0" i="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latin typeface="Lato"/>
                <a:ea typeface="Lato"/>
                <a:cs typeface="Lato"/>
                <a:sym typeface="Lato"/>
              </a:rPr>
              <a:t>Done if : </a:t>
            </a:r>
            <a:endParaRPr b="0" i="0" sz="1400" u="none" cap="none" strike="noStrike">
              <a:latin typeface="Lato"/>
              <a:ea typeface="Lato"/>
              <a:cs typeface="Lato"/>
              <a:sym typeface="Lato"/>
            </a:endParaRPr>
          </a:p>
          <a:p>
            <a:pPr indent="-317500" lvl="0" marL="457200" marR="0" rtl="0" algn="l">
              <a:lnSpc>
                <a:spcPct val="100000"/>
              </a:lnSpc>
              <a:spcBef>
                <a:spcPts val="0"/>
              </a:spcBef>
              <a:spcAft>
                <a:spcPts val="0"/>
              </a:spcAft>
              <a:buSzPts val="1400"/>
              <a:buFont typeface="Trebuchet MS"/>
              <a:buChar char="-"/>
            </a:pPr>
            <a:r>
              <a:rPr b="0" i="0" lang="en" sz="1400" u="none" cap="none" strike="noStrike">
                <a:latin typeface="Lato"/>
                <a:ea typeface="Lato"/>
                <a:cs typeface="Lato"/>
                <a:sym typeface="Lato"/>
              </a:rPr>
              <a:t>Patient In ICU </a:t>
            </a:r>
            <a:endParaRPr b="0" i="0" sz="1400" u="none" cap="none" strike="noStrike">
              <a:latin typeface="Lato"/>
              <a:ea typeface="Lato"/>
              <a:cs typeface="Lato"/>
              <a:sym typeface="Lato"/>
            </a:endParaRPr>
          </a:p>
          <a:p>
            <a:pPr indent="-317500" lvl="0" marL="457200" marR="0" rtl="0" algn="l">
              <a:lnSpc>
                <a:spcPct val="100000"/>
              </a:lnSpc>
              <a:spcBef>
                <a:spcPts val="0"/>
              </a:spcBef>
              <a:spcAft>
                <a:spcPts val="0"/>
              </a:spcAft>
              <a:buSzPts val="1400"/>
              <a:buFont typeface="Trebuchet MS"/>
              <a:buChar char="-"/>
            </a:pPr>
            <a:r>
              <a:rPr b="0" i="0" lang="en" sz="1400" u="none" cap="none" strike="noStrike">
                <a:latin typeface="Lato"/>
                <a:ea typeface="Lato"/>
                <a:cs typeface="Lato"/>
                <a:sym typeface="Lato"/>
              </a:rPr>
              <a:t>Immunocompromised</a:t>
            </a:r>
            <a:endParaRPr b="0" i="0" sz="1400" u="none" cap="none" strike="noStrike">
              <a:latin typeface="Lato"/>
              <a:ea typeface="Lato"/>
              <a:cs typeface="Lato"/>
              <a:sym typeface="Lato"/>
            </a:endParaRPr>
          </a:p>
          <a:p>
            <a:pPr indent="-317500" lvl="0" marL="457200" marR="0" rtl="0" algn="l">
              <a:lnSpc>
                <a:spcPct val="100000"/>
              </a:lnSpc>
              <a:spcBef>
                <a:spcPts val="0"/>
              </a:spcBef>
              <a:spcAft>
                <a:spcPts val="0"/>
              </a:spcAft>
              <a:buSzPts val="1400"/>
              <a:buFont typeface="Trebuchet MS"/>
              <a:buChar char="-"/>
            </a:pPr>
            <a:r>
              <a:rPr b="0" i="0" lang="en" sz="1400" u="none" cap="none" strike="noStrike">
                <a:latin typeface="Lato"/>
                <a:ea typeface="Lato"/>
                <a:cs typeface="Lato"/>
                <a:sym typeface="Lato"/>
              </a:rPr>
              <a:t>Children not responding to medical management..</a:t>
            </a:r>
            <a:endParaRPr b="0" i="0" sz="1400" u="none" cap="none" strike="noStrike">
              <a:latin typeface="Lato"/>
              <a:ea typeface="Lato"/>
              <a:cs typeface="Lato"/>
              <a:sym typeface="Lato"/>
            </a:endParaRPr>
          </a:p>
          <a:p>
            <a:pPr indent="-317500" lvl="0" marL="457200" marR="0" rtl="0" algn="l">
              <a:lnSpc>
                <a:spcPct val="100000"/>
              </a:lnSpc>
              <a:spcBef>
                <a:spcPts val="0"/>
              </a:spcBef>
              <a:spcAft>
                <a:spcPts val="0"/>
              </a:spcAft>
              <a:buSzPts val="1400"/>
              <a:buFont typeface="Trebuchet MS"/>
              <a:buChar char="-"/>
            </a:pPr>
            <a:r>
              <a:rPr b="0" i="0" lang="en" sz="1400" u="none" cap="none" strike="noStrike">
                <a:latin typeface="Lato"/>
                <a:ea typeface="Lato"/>
                <a:cs typeface="Lato"/>
                <a:sym typeface="Lato"/>
              </a:rPr>
              <a:t>complications.</a:t>
            </a:r>
            <a:endParaRPr b="1" i="0" sz="1400" u="none" cap="none" strike="noStrike">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185C5"/>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p:txBody>
      </p:sp>
      <p:sp>
        <p:nvSpPr>
          <p:cNvPr id="387" name="Google Shape;387;p24"/>
          <p:cNvSpPr txBox="1"/>
          <p:nvPr/>
        </p:nvSpPr>
        <p:spPr>
          <a:xfrm>
            <a:off x="6090000" y="1634500"/>
            <a:ext cx="2843400" cy="27408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solidFill>
                  <a:srgbClr val="741B47"/>
                </a:solidFill>
                <a:latin typeface="Lato"/>
                <a:ea typeface="Lato"/>
                <a:cs typeface="Lato"/>
                <a:sym typeface="Lato"/>
              </a:rPr>
              <a:t>I</a:t>
            </a:r>
            <a:r>
              <a:rPr b="1" i="0" lang="en" sz="1400" u="none" cap="none" strike="noStrike">
                <a:solidFill>
                  <a:srgbClr val="741B47"/>
                </a:solidFill>
                <a:latin typeface="Lato"/>
                <a:ea typeface="Lato"/>
                <a:cs typeface="Lato"/>
                <a:sym typeface="Lato"/>
              </a:rPr>
              <a:t>maging: </a:t>
            </a:r>
            <a:endParaRPr b="1" i="0" sz="1400" u="none" cap="none" strike="noStrike">
              <a:solidFill>
                <a:srgbClr val="741B47"/>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latin typeface="Lato"/>
                <a:ea typeface="Lato"/>
                <a:cs typeface="Lato"/>
                <a:sym typeface="Lato"/>
              </a:rPr>
              <a:t>Done : </a:t>
            </a:r>
            <a:endParaRPr b="0" i="0" sz="1400" u="none" cap="none" strike="noStrike">
              <a:latin typeface="Lato"/>
              <a:ea typeface="Lato"/>
              <a:cs typeface="Lato"/>
              <a:sym typeface="Lato"/>
            </a:endParaRPr>
          </a:p>
          <a:p>
            <a:pPr indent="-317500" lvl="0" marL="457200" marR="0" rtl="0" algn="l">
              <a:lnSpc>
                <a:spcPct val="100000"/>
              </a:lnSpc>
              <a:spcBef>
                <a:spcPts val="0"/>
              </a:spcBef>
              <a:spcAft>
                <a:spcPts val="0"/>
              </a:spcAft>
              <a:buSzPts val="1400"/>
              <a:buFont typeface="Trebuchet MS"/>
              <a:buChar char="-"/>
            </a:pPr>
            <a:r>
              <a:rPr b="1" i="0" lang="en" sz="1400" u="none" cap="none" strike="noStrike">
                <a:latin typeface="Lato"/>
                <a:ea typeface="Lato"/>
                <a:cs typeface="Lato"/>
                <a:sym typeface="Lato"/>
              </a:rPr>
              <a:t>Complication</a:t>
            </a:r>
            <a:r>
              <a:rPr b="0" i="0" lang="en" sz="1400" u="none" cap="none" strike="noStrike">
                <a:latin typeface="Trebuchet MS"/>
                <a:ea typeface="Trebuchet MS"/>
                <a:cs typeface="Trebuchet MS"/>
                <a:sym typeface="Trebuchet MS"/>
              </a:rPr>
              <a:t> </a:t>
            </a:r>
            <a:r>
              <a:rPr b="0" i="0" lang="en" sz="1400" u="none" cap="none" strike="noStrike">
                <a:latin typeface="Lato"/>
                <a:ea typeface="Lato"/>
                <a:cs typeface="Lato"/>
                <a:sym typeface="Lato"/>
              </a:rPr>
              <a:t>( orbital, intracranial, or soft tissue involvement )</a:t>
            </a:r>
            <a:endParaRPr b="0" i="0" sz="1400" u="none" cap="none" strike="noStrike">
              <a:latin typeface="Lato"/>
              <a:ea typeface="Lato"/>
              <a:cs typeface="Lato"/>
              <a:sym typeface="Lato"/>
            </a:endParaRPr>
          </a:p>
          <a:p>
            <a:pPr indent="-317500" lvl="0" marL="457200" marR="0" rtl="0" algn="l">
              <a:lnSpc>
                <a:spcPct val="100000"/>
              </a:lnSpc>
              <a:spcBef>
                <a:spcPts val="0"/>
              </a:spcBef>
              <a:spcAft>
                <a:spcPts val="0"/>
              </a:spcAft>
              <a:buSzPts val="1400"/>
              <a:buFont typeface="Trebuchet MS"/>
              <a:buChar char="-"/>
            </a:pPr>
            <a:r>
              <a:rPr b="1" i="0" lang="en" sz="1400" u="none" cap="none" strike="noStrike">
                <a:latin typeface="Lato"/>
                <a:ea typeface="Lato"/>
                <a:cs typeface="Lato"/>
                <a:sym typeface="Lato"/>
              </a:rPr>
              <a:t>Alternative diagnosis </a:t>
            </a:r>
            <a:r>
              <a:rPr b="0" i="0" lang="en" sz="1400" u="none" cap="none" strike="noStrike">
                <a:latin typeface="Lato"/>
                <a:ea typeface="Lato"/>
                <a:cs typeface="Lato"/>
                <a:sym typeface="Lato"/>
              </a:rPr>
              <a:t>(malignancy, other noninfectious causes of facial pain)</a:t>
            </a:r>
            <a:endParaRPr b="0" i="0" sz="1400" u="none" cap="none" strike="noStrike">
              <a:latin typeface="Lato"/>
              <a:ea typeface="Lato"/>
              <a:cs typeface="Lato"/>
              <a:sym typeface="Lato"/>
            </a:endParaRPr>
          </a:p>
          <a:p>
            <a:pPr indent="0" lvl="0" marL="0" rtl="0" algn="ctr">
              <a:spcBef>
                <a:spcPts val="0"/>
              </a:spcBef>
              <a:spcAft>
                <a:spcPts val="0"/>
              </a:spcAft>
              <a:buClr>
                <a:srgbClr val="000000"/>
              </a:buClr>
              <a:buSzPts val="1100"/>
              <a:buFont typeface="Arial"/>
              <a:buNone/>
            </a:pPr>
            <a:r>
              <a:rPr lang="en" sz="1050">
                <a:solidFill>
                  <a:srgbClr val="666666"/>
                </a:solidFill>
                <a:highlight>
                  <a:schemeClr val="lt1"/>
                </a:highlight>
              </a:rPr>
              <a:t>Radiographic imaging is </a:t>
            </a:r>
            <a:r>
              <a:rPr lang="en" sz="1050">
                <a:solidFill>
                  <a:srgbClr val="FF0000"/>
                </a:solidFill>
                <a:highlight>
                  <a:schemeClr val="lt1"/>
                </a:highlight>
              </a:rPr>
              <a:t>not</a:t>
            </a:r>
            <a:r>
              <a:rPr lang="en" sz="1050">
                <a:solidFill>
                  <a:srgbClr val="666666"/>
                </a:solidFill>
                <a:highlight>
                  <a:schemeClr val="lt1"/>
                </a:highlight>
              </a:rPr>
              <a:t> recommended for evaluating </a:t>
            </a:r>
            <a:r>
              <a:rPr lang="en" sz="1050" u="sng">
                <a:solidFill>
                  <a:srgbClr val="666666"/>
                </a:solidFill>
                <a:highlight>
                  <a:schemeClr val="lt1"/>
                </a:highlight>
              </a:rPr>
              <a:t>uncomplicated</a:t>
            </a:r>
            <a:r>
              <a:rPr lang="en" sz="1050">
                <a:solidFill>
                  <a:srgbClr val="666666"/>
                </a:solidFill>
                <a:highlight>
                  <a:schemeClr val="lt1"/>
                </a:highlight>
              </a:rPr>
              <a:t> </a:t>
            </a:r>
            <a:r>
              <a:rPr lang="en" sz="1050" u="sng">
                <a:solidFill>
                  <a:srgbClr val="666666"/>
                </a:solidFill>
                <a:highlight>
                  <a:schemeClr val="lt1"/>
                </a:highlight>
              </a:rPr>
              <a:t>acute</a:t>
            </a:r>
            <a:r>
              <a:rPr lang="en" sz="1050">
                <a:solidFill>
                  <a:srgbClr val="666666"/>
                </a:solidFill>
                <a:highlight>
                  <a:schemeClr val="lt1"/>
                </a:highlight>
              </a:rPr>
              <a:t> rhinosinusitis.</a:t>
            </a:r>
            <a:endParaRPr>
              <a:latin typeface="Lato"/>
              <a:ea typeface="Lato"/>
              <a:cs typeface="Lato"/>
              <a:sym typeface="Lato"/>
            </a:endParaRPr>
          </a:p>
        </p:txBody>
      </p:sp>
      <p:sp>
        <p:nvSpPr>
          <p:cNvPr id="388" name="Google Shape;388;p24"/>
          <p:cNvSpPr txBox="1"/>
          <p:nvPr>
            <p:ph idx="1" type="body"/>
          </p:nvPr>
        </p:nvSpPr>
        <p:spPr>
          <a:xfrm>
            <a:off x="518250" y="1634500"/>
            <a:ext cx="2657400" cy="2335800"/>
          </a:xfrm>
          <a:prstGeom prst="rect">
            <a:avLst/>
          </a:prstGeom>
          <a:solidFill>
            <a:srgbClr val="EAD1D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en" u="sng">
                <a:solidFill>
                  <a:srgbClr val="000000"/>
                </a:solidFill>
              </a:rPr>
              <a:t>Investigations</a:t>
            </a:r>
            <a:r>
              <a:rPr lang="en">
                <a:solidFill>
                  <a:srgbClr val="000000"/>
                </a:solidFill>
              </a:rPr>
              <a:t>:</a:t>
            </a:r>
            <a:endParaRPr>
              <a:solidFill>
                <a:srgbClr val="000000"/>
              </a:solidFill>
            </a:endParaRPr>
          </a:p>
          <a:p>
            <a:pPr indent="0" lvl="0" marL="0" rtl="0" algn="l">
              <a:lnSpc>
                <a:spcPct val="115000"/>
              </a:lnSpc>
              <a:spcBef>
                <a:spcPts val="1600"/>
              </a:spcBef>
              <a:spcAft>
                <a:spcPts val="0"/>
              </a:spcAft>
              <a:buSzPts val="1800"/>
              <a:buNone/>
            </a:pPr>
            <a:r>
              <a:t/>
            </a:r>
            <a:endParaRPr b="1" sz="1000">
              <a:solidFill>
                <a:srgbClr val="F20253"/>
              </a:solidFill>
              <a:latin typeface="Lato"/>
              <a:ea typeface="Lato"/>
              <a:cs typeface="Lato"/>
              <a:sym typeface="Lato"/>
            </a:endParaRPr>
          </a:p>
          <a:p>
            <a:pPr indent="-317500" lvl="0" marL="457200" marR="0" rtl="0" algn="l">
              <a:lnSpc>
                <a:spcPct val="115000"/>
              </a:lnSpc>
              <a:spcBef>
                <a:spcPts val="400"/>
              </a:spcBef>
              <a:spcAft>
                <a:spcPts val="0"/>
              </a:spcAft>
              <a:buClr>
                <a:srgbClr val="000000"/>
              </a:buClr>
              <a:buSzPts val="1400"/>
              <a:buFont typeface="Lato"/>
              <a:buChar char="-"/>
            </a:pPr>
            <a:r>
              <a:rPr lang="en" sz="1200">
                <a:solidFill>
                  <a:srgbClr val="000000"/>
                </a:solidFill>
                <a:latin typeface="Lato"/>
                <a:ea typeface="Lato"/>
                <a:cs typeface="Lato"/>
                <a:sym typeface="Lato"/>
              </a:rPr>
              <a:t>CBC, ESR (nonspecific).</a:t>
            </a:r>
            <a:endParaRPr sz="1200">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Culture (if life threatening).</a:t>
            </a:r>
            <a:endParaRPr sz="1200">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CT (for complications).</a:t>
            </a:r>
            <a:endParaRPr sz="1200">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MRI (for complications).</a:t>
            </a:r>
            <a:endParaRPr sz="1200">
              <a:solidFill>
                <a:srgbClr val="000000"/>
              </a:solidFill>
              <a:latin typeface="Lato"/>
              <a:ea typeface="Lato"/>
              <a:cs typeface="Lato"/>
              <a:sym typeface="Lato"/>
            </a:endParaRPr>
          </a:p>
          <a:p>
            <a:pPr indent="-317500" lvl="0" marL="457200" marR="0" rtl="0" algn="l">
              <a:lnSpc>
                <a:spcPct val="115000"/>
              </a:lnSpc>
              <a:spcBef>
                <a:spcPts val="0"/>
              </a:spcBef>
              <a:spcAft>
                <a:spcPts val="0"/>
              </a:spcAft>
              <a:buClr>
                <a:srgbClr val="000000"/>
              </a:buClr>
              <a:buSzPts val="1400"/>
              <a:buFont typeface="Lato"/>
              <a:buChar char="-"/>
            </a:pPr>
            <a:r>
              <a:rPr lang="en" sz="1200">
                <a:solidFill>
                  <a:srgbClr val="000000"/>
                </a:solidFill>
                <a:latin typeface="Lato"/>
                <a:ea typeface="Lato"/>
                <a:cs typeface="Lato"/>
                <a:sym typeface="Lato"/>
              </a:rPr>
              <a:t>Fiberoptic endoscopy (structural lesion).</a:t>
            </a:r>
            <a:endParaRPr sz="1400">
              <a:solidFill>
                <a:srgbClr val="000000"/>
              </a:solidFill>
              <a:latin typeface="Lato"/>
              <a:ea typeface="Lato"/>
              <a:cs typeface="Lato"/>
              <a:sym typeface="Lato"/>
            </a:endParaRPr>
          </a:p>
          <a:p>
            <a:pPr indent="0" lvl="0" marL="0" rtl="0" algn="l">
              <a:lnSpc>
                <a:spcPct val="115000"/>
              </a:lnSpc>
              <a:spcBef>
                <a:spcPts val="1000"/>
              </a:spcBef>
              <a:spcAft>
                <a:spcPts val="0"/>
              </a:spcAft>
              <a:buSzPts val="1800"/>
              <a:buNone/>
            </a:pPr>
            <a:r>
              <a:t/>
            </a:r>
            <a:endParaRPr b="1" sz="1000">
              <a:solidFill>
                <a:srgbClr val="F20253"/>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25"/>
          <p:cNvSpPr txBox="1"/>
          <p:nvPr>
            <p:ph type="title"/>
          </p:nvPr>
        </p:nvSpPr>
        <p:spPr>
          <a:xfrm>
            <a:off x="1157350" y="763325"/>
            <a:ext cx="7030500" cy="76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100" u="sng">
                <a:solidFill>
                  <a:srgbClr val="980000"/>
                </a:solidFill>
              </a:rPr>
              <a:t>When should you suspect &amp; test for MERS-CoV in someone with acute rhinosinusitis?</a:t>
            </a:r>
            <a:endParaRPr u="sng">
              <a:solidFill>
                <a:srgbClr val="980000"/>
              </a:solidFill>
            </a:endParaRPr>
          </a:p>
        </p:txBody>
      </p:sp>
      <p:sp>
        <p:nvSpPr>
          <p:cNvPr id="394" name="Google Shape;394;p25"/>
          <p:cNvSpPr txBox="1"/>
          <p:nvPr>
            <p:ph idx="1" type="body"/>
          </p:nvPr>
        </p:nvSpPr>
        <p:spPr>
          <a:xfrm>
            <a:off x="311700" y="1610950"/>
            <a:ext cx="8520600" cy="3083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400"/>
              </a:spcBef>
              <a:spcAft>
                <a:spcPts val="0"/>
              </a:spcAft>
              <a:buSzPts val="1800"/>
              <a:buChar char="➢"/>
            </a:pPr>
            <a:r>
              <a:rPr lang="en" sz="1800">
                <a:solidFill>
                  <a:srgbClr val="444444"/>
                </a:solidFill>
                <a:highlight>
                  <a:srgbClr val="FFFFFF"/>
                </a:highlight>
              </a:rPr>
              <a:t>History of </a:t>
            </a:r>
            <a:r>
              <a:rPr lang="en" sz="1800" u="sng">
                <a:solidFill>
                  <a:srgbClr val="444444"/>
                </a:solidFill>
                <a:highlight>
                  <a:srgbClr val="FFFFFF"/>
                </a:highlight>
              </a:rPr>
              <a:t>exposure</a:t>
            </a:r>
            <a:r>
              <a:rPr lang="en" sz="1800">
                <a:solidFill>
                  <a:srgbClr val="444444"/>
                </a:solidFill>
                <a:highlight>
                  <a:srgbClr val="FFFFFF"/>
                </a:highlight>
              </a:rPr>
              <a:t> to a </a:t>
            </a:r>
            <a:r>
              <a:rPr lang="en" sz="1800">
                <a:solidFill>
                  <a:srgbClr val="A64D79"/>
                </a:solidFill>
                <a:highlight>
                  <a:srgbClr val="FFFFFF"/>
                </a:highlight>
              </a:rPr>
              <a:t>confirmed or suspected MERS-CoV</a:t>
            </a:r>
            <a:r>
              <a:rPr lang="en" sz="1800">
                <a:solidFill>
                  <a:srgbClr val="741B47"/>
                </a:solidFill>
                <a:highlight>
                  <a:srgbClr val="FFFFFF"/>
                </a:highlight>
              </a:rPr>
              <a:t> </a:t>
            </a:r>
            <a:r>
              <a:rPr lang="en" sz="1800">
                <a:solidFill>
                  <a:srgbClr val="444444"/>
                </a:solidFill>
                <a:highlight>
                  <a:srgbClr val="FFFFFF"/>
                </a:highlight>
              </a:rPr>
              <a:t>in the 14 days prior to onset of symptoms.</a:t>
            </a:r>
            <a:endParaRPr sz="1800">
              <a:solidFill>
                <a:srgbClr val="444444"/>
              </a:solidFill>
              <a:highlight>
                <a:srgbClr val="FFFFFF"/>
              </a:highlight>
            </a:endParaRPr>
          </a:p>
          <a:p>
            <a:pPr indent="-342900" lvl="0" marL="457200" rtl="0" algn="l">
              <a:lnSpc>
                <a:spcPct val="115000"/>
              </a:lnSpc>
              <a:spcBef>
                <a:spcPts val="0"/>
              </a:spcBef>
              <a:spcAft>
                <a:spcPts val="0"/>
              </a:spcAft>
              <a:buSzPts val="1800"/>
              <a:buChar char="➢"/>
            </a:pPr>
            <a:r>
              <a:rPr lang="en" sz="1800">
                <a:solidFill>
                  <a:srgbClr val="444444"/>
                </a:solidFill>
                <a:highlight>
                  <a:srgbClr val="FFFFFF"/>
                </a:highlight>
              </a:rPr>
              <a:t>History of </a:t>
            </a:r>
            <a:r>
              <a:rPr lang="en" sz="1800" u="sng">
                <a:solidFill>
                  <a:srgbClr val="444444"/>
                </a:solidFill>
                <a:highlight>
                  <a:srgbClr val="FFFFFF"/>
                </a:highlight>
              </a:rPr>
              <a:t>contact</a:t>
            </a:r>
            <a:r>
              <a:rPr lang="en" sz="1800">
                <a:solidFill>
                  <a:srgbClr val="444444"/>
                </a:solidFill>
                <a:highlight>
                  <a:srgbClr val="FFFFFF"/>
                </a:highlight>
              </a:rPr>
              <a:t> with </a:t>
            </a:r>
            <a:r>
              <a:rPr lang="en" sz="1800">
                <a:solidFill>
                  <a:srgbClr val="A64D79"/>
                </a:solidFill>
                <a:highlight>
                  <a:srgbClr val="FFFFFF"/>
                </a:highlight>
              </a:rPr>
              <a:t>camels or camel products</a:t>
            </a:r>
            <a:r>
              <a:rPr lang="en" sz="1800">
                <a:solidFill>
                  <a:srgbClr val="444444"/>
                </a:solidFill>
                <a:highlight>
                  <a:srgbClr val="FFFFFF"/>
                </a:highlight>
              </a:rPr>
              <a:t> in the 14 days prior to onset of symptoms.</a:t>
            </a:r>
            <a:endParaRPr sz="1800">
              <a:solidFill>
                <a:srgbClr val="444444"/>
              </a:solidFill>
              <a:highlight>
                <a:srgbClr val="FFFFFF"/>
              </a:highlight>
            </a:endParaRPr>
          </a:p>
          <a:p>
            <a:pPr indent="-342900" lvl="0" marL="457200" rtl="0" algn="l">
              <a:lnSpc>
                <a:spcPct val="115000"/>
              </a:lnSpc>
              <a:spcBef>
                <a:spcPts val="0"/>
              </a:spcBef>
              <a:spcAft>
                <a:spcPts val="0"/>
              </a:spcAft>
              <a:buSzPts val="1800"/>
              <a:buChar char="➢"/>
            </a:pPr>
            <a:r>
              <a:rPr lang="en" sz="1800">
                <a:solidFill>
                  <a:srgbClr val="A64D79"/>
                </a:solidFill>
                <a:highlight>
                  <a:srgbClr val="FFFFFF"/>
                </a:highlight>
              </a:rPr>
              <a:t>Unexplained acute febrile</a:t>
            </a:r>
            <a:r>
              <a:rPr lang="en" sz="1800">
                <a:solidFill>
                  <a:srgbClr val="444444"/>
                </a:solidFill>
                <a:highlight>
                  <a:srgbClr val="FFFFFF"/>
                </a:highlight>
              </a:rPr>
              <a:t> (</a:t>
            </a:r>
            <a:r>
              <a:rPr b="1" lang="en" sz="1800">
                <a:solidFill>
                  <a:srgbClr val="444444"/>
                </a:solidFill>
                <a:highlight>
                  <a:srgbClr val="FFFFFF"/>
                </a:highlight>
              </a:rPr>
              <a:t>≥38°C</a:t>
            </a:r>
            <a:r>
              <a:rPr lang="en" sz="1800">
                <a:solidFill>
                  <a:srgbClr val="444444"/>
                </a:solidFill>
                <a:highlight>
                  <a:srgbClr val="FFFFFF"/>
                </a:highlight>
              </a:rPr>
              <a:t>) illness, body aches, headache, diarrhea, or nausea/vomiting, with or without respiratory symptoms, AND </a:t>
            </a:r>
            <a:r>
              <a:rPr lang="en" sz="1800">
                <a:solidFill>
                  <a:srgbClr val="A64D79"/>
                </a:solidFill>
                <a:highlight>
                  <a:srgbClr val="FFFFFF"/>
                </a:highlight>
              </a:rPr>
              <a:t>leukopenia &amp; thrombocytopenia.</a:t>
            </a:r>
            <a:endParaRPr sz="1800">
              <a:solidFill>
                <a:srgbClr val="A64D79"/>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a:p>
        </p:txBody>
      </p:sp>
      <p:sp>
        <p:nvSpPr>
          <p:cNvPr id="395" name="Google Shape;395;p25"/>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26"/>
          <p:cNvSpPr txBox="1"/>
          <p:nvPr>
            <p:ph type="title"/>
          </p:nvPr>
        </p:nvSpPr>
        <p:spPr>
          <a:xfrm>
            <a:off x="1120750" y="745125"/>
            <a:ext cx="2732700" cy="75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Management:</a:t>
            </a:r>
            <a:endParaRPr/>
          </a:p>
        </p:txBody>
      </p:sp>
      <p:sp>
        <p:nvSpPr>
          <p:cNvPr id="401" name="Google Shape;401;p26"/>
          <p:cNvSpPr txBox="1"/>
          <p:nvPr>
            <p:ph idx="1" type="body"/>
          </p:nvPr>
        </p:nvSpPr>
        <p:spPr>
          <a:xfrm>
            <a:off x="475975" y="1501125"/>
            <a:ext cx="8472900" cy="3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b="1" lang="en" sz="1400">
                <a:solidFill>
                  <a:srgbClr val="677480"/>
                </a:solidFill>
                <a:latin typeface="Lato"/>
                <a:ea typeface="Lato"/>
                <a:cs typeface="Lato"/>
                <a:sym typeface="Lato"/>
              </a:rPr>
              <a:t>Acute viral: </a:t>
            </a:r>
            <a:r>
              <a:rPr b="1" lang="en" sz="1400">
                <a:solidFill>
                  <a:srgbClr val="A64D79"/>
                </a:solidFill>
                <a:latin typeface="Lato"/>
                <a:ea typeface="Lato"/>
                <a:cs typeface="Lato"/>
                <a:sym typeface="Lato"/>
              </a:rPr>
              <a:t>Supportive care!</a:t>
            </a:r>
            <a:endParaRPr b="1" sz="1400">
              <a:solidFill>
                <a:srgbClr val="A64D79"/>
              </a:solidFill>
              <a:latin typeface="Lato"/>
              <a:ea typeface="Lato"/>
              <a:cs typeface="Lato"/>
              <a:sym typeface="Lato"/>
            </a:endParaRPr>
          </a:p>
          <a:p>
            <a:pPr indent="-317500" lvl="0" marL="457200" rtl="0" algn="l">
              <a:lnSpc>
                <a:spcPct val="115000"/>
              </a:lnSpc>
              <a:spcBef>
                <a:spcPts val="1600"/>
              </a:spcBef>
              <a:spcAft>
                <a:spcPts val="0"/>
              </a:spcAft>
              <a:buSzPts val="1400"/>
              <a:buFont typeface="Lato"/>
              <a:buChar char="❖"/>
            </a:pPr>
            <a:r>
              <a:rPr b="1" lang="en" sz="1400">
                <a:solidFill>
                  <a:srgbClr val="677480"/>
                </a:solidFill>
                <a:latin typeface="Lato"/>
                <a:ea typeface="Lato"/>
                <a:cs typeface="Lato"/>
                <a:sym typeface="Lato"/>
              </a:rPr>
              <a:t>Acute VRS may not completely resolve within 10 days but is expected to </a:t>
            </a:r>
            <a:r>
              <a:rPr b="1" lang="en" sz="1400">
                <a:solidFill>
                  <a:srgbClr val="FF0000"/>
                </a:solidFill>
                <a:latin typeface="Lato"/>
                <a:ea typeface="Lato"/>
                <a:cs typeface="Lato"/>
                <a:sym typeface="Lato"/>
              </a:rPr>
              <a:t>improve</a:t>
            </a:r>
            <a:r>
              <a:rPr b="1" lang="en" sz="1400">
                <a:solidFill>
                  <a:srgbClr val="677480"/>
                </a:solidFill>
                <a:latin typeface="Lato"/>
                <a:ea typeface="Lato"/>
                <a:cs typeface="Lato"/>
                <a:sym typeface="Lato"/>
              </a:rPr>
              <a:t>.</a:t>
            </a:r>
            <a:endParaRPr b="1" sz="1400">
              <a:solidFill>
                <a:srgbClr val="677480"/>
              </a:solidFill>
              <a:latin typeface="Lato"/>
              <a:ea typeface="Lato"/>
              <a:cs typeface="Lato"/>
              <a:sym typeface="Lato"/>
            </a:endParaRPr>
          </a:p>
          <a:p>
            <a:pPr indent="-304800" lvl="0" marL="457200" rtl="0" algn="l">
              <a:lnSpc>
                <a:spcPct val="115000"/>
              </a:lnSpc>
              <a:spcBef>
                <a:spcPts val="0"/>
              </a:spcBef>
              <a:spcAft>
                <a:spcPts val="0"/>
              </a:spcAft>
              <a:buClr>
                <a:srgbClr val="980000"/>
              </a:buClr>
              <a:buSzPts val="1200"/>
              <a:buFont typeface="Lato"/>
              <a:buChar char="-"/>
            </a:pPr>
            <a:r>
              <a:rPr b="1" lang="en" sz="1200" u="sng">
                <a:solidFill>
                  <a:srgbClr val="980000"/>
                </a:solidFill>
                <a:latin typeface="Lato"/>
                <a:ea typeface="Lato"/>
                <a:cs typeface="Lato"/>
                <a:sym typeface="Lato"/>
              </a:rPr>
              <a:t>Symptomatic management:</a:t>
            </a:r>
            <a:endParaRPr b="1" sz="1200" u="sng">
              <a:solidFill>
                <a:srgbClr val="980000"/>
              </a:solidFill>
              <a:latin typeface="Lato"/>
              <a:ea typeface="Lato"/>
              <a:cs typeface="Lato"/>
              <a:sym typeface="Lato"/>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Rest, fluids</a:t>
            </a:r>
            <a:endParaRPr sz="1200">
              <a:solidFill>
                <a:srgbClr val="000000"/>
              </a:solidFill>
              <a:latin typeface="Lato"/>
              <a:ea typeface="Lato"/>
              <a:cs typeface="Lato"/>
              <a:sym typeface="Lato"/>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Analgesics paracetamol NSAIDS</a:t>
            </a:r>
            <a:endParaRPr sz="1200">
              <a:solidFill>
                <a:srgbClr val="000000"/>
              </a:solidFill>
              <a:latin typeface="Lato"/>
              <a:ea typeface="Lato"/>
              <a:cs typeface="Lato"/>
              <a:sym typeface="Lato"/>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Antipyretics</a:t>
            </a:r>
            <a:endParaRPr sz="1200">
              <a:solidFill>
                <a:srgbClr val="000000"/>
              </a:solidFill>
              <a:latin typeface="Lato"/>
              <a:ea typeface="Lato"/>
              <a:cs typeface="Lato"/>
              <a:sym typeface="Lato"/>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SNI saline nasal irrigation </a:t>
            </a:r>
            <a:endParaRPr sz="900">
              <a:solidFill>
                <a:srgbClr val="000000"/>
              </a:solidFill>
              <a:highlight>
                <a:srgbClr val="FFFFFF"/>
              </a:highlight>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INCS intranasal corticosteroids </a:t>
            </a:r>
            <a:endParaRPr sz="900">
              <a:solidFill>
                <a:srgbClr val="000000"/>
              </a:solidFill>
              <a:highlight>
                <a:srgbClr val="FFFFFF"/>
              </a:highlight>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Decongestants </a:t>
            </a:r>
            <a:endParaRPr sz="900">
              <a:solidFill>
                <a:srgbClr val="000000"/>
              </a:solidFill>
              <a:highlight>
                <a:srgbClr val="FFFFFF"/>
              </a:highlight>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Antihistamine </a:t>
            </a:r>
            <a:endParaRPr sz="900">
              <a:solidFill>
                <a:srgbClr val="000000"/>
              </a:solidFill>
              <a:highlight>
                <a:srgbClr val="FFFFFF"/>
              </a:highlight>
            </a:endParaRPr>
          </a:p>
          <a:p>
            <a:pPr indent="-304800" lvl="2" marL="1371600" rtl="0" algn="l">
              <a:lnSpc>
                <a:spcPct val="115000"/>
              </a:lnSpc>
              <a:spcBef>
                <a:spcPts val="0"/>
              </a:spcBef>
              <a:spcAft>
                <a:spcPts val="0"/>
              </a:spcAft>
              <a:buClr>
                <a:srgbClr val="000000"/>
              </a:buClr>
              <a:buSzPts val="1200"/>
              <a:buFont typeface="Lato"/>
              <a:buChar char="-"/>
            </a:pPr>
            <a:r>
              <a:rPr lang="en" sz="1200">
                <a:solidFill>
                  <a:srgbClr val="000000"/>
                </a:solidFill>
                <a:latin typeface="Lato"/>
                <a:ea typeface="Lato"/>
                <a:cs typeface="Lato"/>
                <a:sym typeface="Lato"/>
              </a:rPr>
              <a:t>Treat complications, e.g. antibiotics for secondary bacterial infection; treatment of exacerbations of COPD or asthma.</a:t>
            </a:r>
            <a:endParaRPr b="1">
              <a:solidFill>
                <a:srgbClr val="000000"/>
              </a:solidFill>
              <a:latin typeface="Lato"/>
              <a:ea typeface="Lato"/>
              <a:cs typeface="Lato"/>
              <a:sym typeface="Lato"/>
            </a:endParaRPr>
          </a:p>
          <a:p>
            <a:pPr indent="0" lvl="0" marL="0" rtl="0" algn="l">
              <a:lnSpc>
                <a:spcPct val="115000"/>
              </a:lnSpc>
              <a:spcBef>
                <a:spcPts val="0"/>
              </a:spcBef>
              <a:spcAft>
                <a:spcPts val="0"/>
              </a:spcAft>
              <a:buSzPts val="1800"/>
              <a:buNone/>
            </a:pPr>
            <a:r>
              <a:t/>
            </a:r>
            <a:endParaRPr b="1" sz="2400">
              <a:solidFill>
                <a:srgbClr val="404040"/>
              </a:solidFill>
              <a:latin typeface="Trebuchet MS"/>
              <a:ea typeface="Trebuchet MS"/>
              <a:cs typeface="Trebuchet MS"/>
              <a:sym typeface="Trebuchet MS"/>
            </a:endParaRPr>
          </a:p>
          <a:p>
            <a:pPr indent="0" lvl="0" marL="0" rtl="0" algn="l">
              <a:lnSpc>
                <a:spcPct val="115000"/>
              </a:lnSpc>
              <a:spcBef>
                <a:spcPts val="1600"/>
              </a:spcBef>
              <a:spcAft>
                <a:spcPts val="1600"/>
              </a:spcAft>
              <a:buSzPts val="1800"/>
              <a:buNone/>
            </a:pPr>
            <a:r>
              <a:t/>
            </a:r>
            <a:endParaRPr/>
          </a:p>
        </p:txBody>
      </p:sp>
      <p:sp>
        <p:nvSpPr>
          <p:cNvPr id="402" name="Google Shape;402;p26"/>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27"/>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7"/>
          <p:cNvSpPr txBox="1"/>
          <p:nvPr/>
        </p:nvSpPr>
        <p:spPr>
          <a:xfrm>
            <a:off x="311700" y="1618000"/>
            <a:ext cx="1913100" cy="5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latin typeface="Lato"/>
                <a:ea typeface="Lato"/>
                <a:cs typeface="Lato"/>
                <a:sym typeface="Lato"/>
              </a:rPr>
              <a:t>Acute bacterial :</a:t>
            </a:r>
            <a:endParaRPr b="1" i="0" sz="1800" u="sng" cap="none" strike="noStrike">
              <a:latin typeface="Lato"/>
              <a:ea typeface="Lato"/>
              <a:cs typeface="Lato"/>
              <a:sym typeface="Lato"/>
            </a:endParaRPr>
          </a:p>
          <a:p>
            <a:pPr indent="0" lvl="0" marL="0" marR="0" rtl="0" algn="ctr">
              <a:lnSpc>
                <a:spcPct val="100000"/>
              </a:lnSpc>
              <a:spcBef>
                <a:spcPts val="1600"/>
              </a:spcBef>
              <a:spcAft>
                <a:spcPts val="16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9" name="Google Shape;409;p27"/>
          <p:cNvCxnSpPr>
            <a:stCxn id="408" idx="3"/>
          </p:cNvCxnSpPr>
          <p:nvPr/>
        </p:nvCxnSpPr>
        <p:spPr>
          <a:xfrm flipH="1" rot="10800000">
            <a:off x="2224800" y="1338850"/>
            <a:ext cx="1361100" cy="558300"/>
          </a:xfrm>
          <a:prstGeom prst="straightConnector1">
            <a:avLst/>
          </a:prstGeom>
          <a:noFill/>
          <a:ln cap="flat" cmpd="sng" w="9525">
            <a:solidFill>
              <a:schemeClr val="dk2"/>
            </a:solidFill>
            <a:prstDash val="solid"/>
            <a:round/>
            <a:headEnd len="sm" w="sm" type="none"/>
            <a:tailEnd len="med" w="med" type="triangle"/>
          </a:ln>
        </p:spPr>
      </p:cxnSp>
      <p:cxnSp>
        <p:nvCxnSpPr>
          <p:cNvPr id="410" name="Google Shape;410;p27"/>
          <p:cNvCxnSpPr>
            <a:stCxn id="408" idx="3"/>
          </p:cNvCxnSpPr>
          <p:nvPr/>
        </p:nvCxnSpPr>
        <p:spPr>
          <a:xfrm>
            <a:off x="2224800" y="1897150"/>
            <a:ext cx="1350600" cy="476700"/>
          </a:xfrm>
          <a:prstGeom prst="straightConnector1">
            <a:avLst/>
          </a:prstGeom>
          <a:noFill/>
          <a:ln cap="flat" cmpd="sng" w="9525">
            <a:solidFill>
              <a:schemeClr val="dk2"/>
            </a:solidFill>
            <a:prstDash val="solid"/>
            <a:round/>
            <a:headEnd len="sm" w="sm" type="none"/>
            <a:tailEnd len="med" w="med" type="triangle"/>
          </a:ln>
        </p:spPr>
      </p:cxnSp>
      <p:sp>
        <p:nvSpPr>
          <p:cNvPr id="411" name="Google Shape;411;p27"/>
          <p:cNvSpPr txBox="1"/>
          <p:nvPr/>
        </p:nvSpPr>
        <p:spPr>
          <a:xfrm>
            <a:off x="3630900" y="1094575"/>
            <a:ext cx="3324300" cy="37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sz="1200" u="sng">
                <a:solidFill>
                  <a:srgbClr val="677480"/>
                </a:solidFill>
                <a:latin typeface="Lato"/>
                <a:ea typeface="Lato"/>
                <a:cs typeface="Lato"/>
                <a:sym typeface="Lato"/>
              </a:rPr>
              <a:t>W</a:t>
            </a:r>
            <a:r>
              <a:rPr b="1" i="0" lang="en" sz="1200" u="sng" cap="none" strike="noStrike">
                <a:solidFill>
                  <a:srgbClr val="677480"/>
                </a:solidFill>
                <a:latin typeface="Lato"/>
                <a:ea typeface="Lato"/>
                <a:cs typeface="Lato"/>
                <a:sym typeface="Lato"/>
              </a:rPr>
              <a:t>atchful waiting</a:t>
            </a:r>
            <a:r>
              <a:rPr b="0" i="0" lang="en" sz="1200" u="none" cap="none" strike="noStrike">
                <a:solidFill>
                  <a:srgbClr val="677480"/>
                </a:solidFill>
                <a:latin typeface="Lato"/>
                <a:ea typeface="Lato"/>
                <a:cs typeface="Lato"/>
                <a:sym typeface="Lato"/>
              </a:rPr>
              <a:t> (without antibiotics)</a:t>
            </a:r>
            <a:endParaRPr b="0" i="0" sz="1400" u="none" cap="none" strike="noStrike">
              <a:solidFill>
                <a:srgbClr val="000000"/>
              </a:solidFill>
              <a:latin typeface="Arial"/>
              <a:ea typeface="Arial"/>
              <a:cs typeface="Arial"/>
              <a:sym typeface="Arial"/>
            </a:endParaRPr>
          </a:p>
        </p:txBody>
      </p:sp>
      <p:sp>
        <p:nvSpPr>
          <p:cNvPr id="412" name="Google Shape;412;p27"/>
          <p:cNvSpPr txBox="1"/>
          <p:nvPr/>
        </p:nvSpPr>
        <p:spPr>
          <a:xfrm rot="-1398909">
            <a:off x="2053392" y="1336843"/>
            <a:ext cx="1703941" cy="2401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A64D79"/>
                </a:solidFill>
                <a:latin typeface="Lato"/>
                <a:ea typeface="Lato"/>
                <a:cs typeface="Lato"/>
                <a:sym typeface="Lato"/>
              </a:rPr>
              <a:t>assurance of follow-up</a:t>
            </a:r>
            <a:endParaRPr b="0" i="0" sz="1100" u="none" cap="none" strike="noStrike">
              <a:solidFill>
                <a:srgbClr val="A64D79"/>
              </a:solidFill>
              <a:latin typeface="Lato"/>
              <a:ea typeface="Lato"/>
              <a:cs typeface="Lato"/>
              <a:sym typeface="Lato"/>
            </a:endParaRPr>
          </a:p>
        </p:txBody>
      </p:sp>
      <p:sp>
        <p:nvSpPr>
          <p:cNvPr id="413" name="Google Shape;413;p27"/>
          <p:cNvSpPr txBox="1"/>
          <p:nvPr/>
        </p:nvSpPr>
        <p:spPr>
          <a:xfrm>
            <a:off x="3575400" y="2129550"/>
            <a:ext cx="3115500" cy="558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sz="1200">
                <a:solidFill>
                  <a:srgbClr val="677480"/>
                </a:solidFill>
                <a:latin typeface="Lato"/>
                <a:ea typeface="Lato"/>
                <a:cs typeface="Lato"/>
                <a:sym typeface="Lato"/>
              </a:rPr>
              <a:t>P</a:t>
            </a:r>
            <a:r>
              <a:rPr b="0" i="0" lang="en" sz="1200" u="none" cap="none" strike="noStrike">
                <a:solidFill>
                  <a:srgbClr val="677480"/>
                </a:solidFill>
                <a:latin typeface="Lato"/>
                <a:ea typeface="Lato"/>
                <a:cs typeface="Lato"/>
                <a:sym typeface="Lato"/>
              </a:rPr>
              <a:t>rescribe initial </a:t>
            </a:r>
            <a:r>
              <a:rPr b="1" i="0" lang="en" sz="1200" u="sng" cap="none" strike="noStrike">
                <a:solidFill>
                  <a:srgbClr val="677480"/>
                </a:solidFill>
                <a:latin typeface="Lato"/>
                <a:ea typeface="Lato"/>
                <a:cs typeface="Lato"/>
                <a:sym typeface="Lato"/>
              </a:rPr>
              <a:t>antibiotic</a:t>
            </a:r>
            <a:r>
              <a:rPr b="0" i="0" lang="en" sz="1200" u="none" cap="none" strike="noStrike">
                <a:solidFill>
                  <a:srgbClr val="677480"/>
                </a:solidFill>
                <a:latin typeface="Lato"/>
                <a:ea typeface="Lato"/>
                <a:cs typeface="Lato"/>
                <a:sym typeface="Lato"/>
              </a:rPr>
              <a:t> therapy for adults with uncomplicated ABRS.</a:t>
            </a:r>
            <a:endParaRPr b="0" i="0" sz="24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7"/>
          <p:cNvSpPr txBox="1"/>
          <p:nvPr/>
        </p:nvSpPr>
        <p:spPr>
          <a:xfrm>
            <a:off x="1507925" y="3118050"/>
            <a:ext cx="6748200" cy="67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u="sng" cap="none" strike="noStrike">
                <a:solidFill>
                  <a:srgbClr val="980000"/>
                </a:solidFill>
                <a:latin typeface="Lato"/>
                <a:ea typeface="Lato"/>
                <a:cs typeface="Lato"/>
                <a:sym typeface="Lato"/>
              </a:rPr>
              <a:t>Amoxicillin±clavulanate is the  first-line therapy for 5 to 10 days for most adults.</a:t>
            </a:r>
            <a:endParaRPr b="1" i="0" u="sng" cap="none" strike="noStrike">
              <a:solidFill>
                <a:srgbClr val="980000"/>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28"/>
          <p:cNvSpPr txBox="1"/>
          <p:nvPr>
            <p:ph type="title"/>
          </p:nvPr>
        </p:nvSpPr>
        <p:spPr>
          <a:xfrm>
            <a:off x="1157350" y="790800"/>
            <a:ext cx="3217800" cy="69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Antibiotic failure:</a:t>
            </a:r>
            <a:endParaRPr/>
          </a:p>
        </p:txBody>
      </p:sp>
      <p:sp>
        <p:nvSpPr>
          <p:cNvPr id="420" name="Google Shape;420;p28"/>
          <p:cNvSpPr txBox="1"/>
          <p:nvPr>
            <p:ph idx="1" type="body"/>
          </p:nvPr>
        </p:nvSpPr>
        <p:spPr>
          <a:xfrm>
            <a:off x="530875" y="1556025"/>
            <a:ext cx="8109600" cy="297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sz="1400">
                <a:solidFill>
                  <a:srgbClr val="0000FF"/>
                </a:solidFill>
                <a:latin typeface="Lato"/>
                <a:ea typeface="Lato"/>
                <a:cs typeface="Lato"/>
                <a:sym typeface="Lato"/>
              </a:rPr>
              <a:t>If the patient </a:t>
            </a:r>
            <a:r>
              <a:rPr b="1" lang="en" sz="1400">
                <a:solidFill>
                  <a:srgbClr val="0000FF"/>
                </a:solidFill>
                <a:latin typeface="Lato"/>
                <a:ea typeface="Lato"/>
                <a:cs typeface="Lato"/>
                <a:sym typeface="Lato"/>
              </a:rPr>
              <a:t>worsens</a:t>
            </a:r>
            <a:r>
              <a:rPr lang="en" sz="1400">
                <a:solidFill>
                  <a:srgbClr val="0000FF"/>
                </a:solidFill>
                <a:latin typeface="Lato"/>
                <a:ea typeface="Lato"/>
                <a:cs typeface="Lato"/>
                <a:sym typeface="Lato"/>
              </a:rPr>
              <a:t> or </a:t>
            </a:r>
            <a:r>
              <a:rPr b="1" lang="en" sz="1400">
                <a:solidFill>
                  <a:srgbClr val="0000FF"/>
                </a:solidFill>
                <a:latin typeface="Lato"/>
                <a:ea typeface="Lato"/>
                <a:cs typeface="Lato"/>
                <a:sym typeface="Lato"/>
              </a:rPr>
              <a:t>fails</a:t>
            </a:r>
            <a:r>
              <a:rPr lang="en" sz="1400">
                <a:solidFill>
                  <a:srgbClr val="0000FF"/>
                </a:solidFill>
                <a:latin typeface="Lato"/>
                <a:ea typeface="Lato"/>
                <a:cs typeface="Lato"/>
                <a:sym typeface="Lato"/>
              </a:rPr>
              <a:t> to improve with the initial management option by 7 days after diagnosis, reassess the patient to:</a:t>
            </a:r>
            <a:endParaRPr sz="1400">
              <a:solidFill>
                <a:srgbClr val="0000FF"/>
              </a:solidFill>
              <a:latin typeface="Lato"/>
              <a:ea typeface="Lato"/>
              <a:cs typeface="Lato"/>
              <a:sym typeface="Lato"/>
            </a:endParaRPr>
          </a:p>
          <a:p>
            <a:pPr indent="-317500" lvl="0" marL="457200" rtl="0" algn="l">
              <a:lnSpc>
                <a:spcPct val="115000"/>
              </a:lnSpc>
              <a:spcBef>
                <a:spcPts val="1000"/>
              </a:spcBef>
              <a:spcAft>
                <a:spcPts val="0"/>
              </a:spcAft>
              <a:buClr>
                <a:srgbClr val="000000"/>
              </a:buClr>
              <a:buSzPts val="1400"/>
              <a:buFont typeface="Trebuchet MS"/>
              <a:buChar char="-"/>
            </a:pPr>
            <a:r>
              <a:rPr b="1" lang="en" sz="1400">
                <a:solidFill>
                  <a:srgbClr val="000000"/>
                </a:solidFill>
                <a:latin typeface="Lato"/>
                <a:ea typeface="Lato"/>
                <a:cs typeface="Lato"/>
                <a:sym typeface="Lato"/>
              </a:rPr>
              <a:t>C</a:t>
            </a:r>
            <a:r>
              <a:rPr b="1" lang="en" sz="1400">
                <a:solidFill>
                  <a:srgbClr val="000000"/>
                </a:solidFill>
                <a:latin typeface="Lato"/>
                <a:ea typeface="Lato"/>
                <a:cs typeface="Lato"/>
                <a:sym typeface="Lato"/>
              </a:rPr>
              <a:t>onfirm ABRS</a:t>
            </a:r>
            <a:endParaRPr b="1" sz="1400">
              <a:solidFill>
                <a:srgbClr val="000000"/>
              </a:solidFill>
              <a:latin typeface="Lato"/>
              <a:ea typeface="Lato"/>
              <a:cs typeface="Lato"/>
              <a:sym typeface="Lato"/>
            </a:endParaRPr>
          </a:p>
          <a:p>
            <a:pPr indent="-317500" lvl="0" marL="457200" rtl="0" algn="l">
              <a:lnSpc>
                <a:spcPct val="115000"/>
              </a:lnSpc>
              <a:spcBef>
                <a:spcPts val="0"/>
              </a:spcBef>
              <a:spcAft>
                <a:spcPts val="0"/>
              </a:spcAft>
              <a:buClr>
                <a:srgbClr val="000000"/>
              </a:buClr>
              <a:buSzPts val="1400"/>
              <a:buFont typeface="Trebuchet MS"/>
              <a:buChar char="-"/>
            </a:pPr>
            <a:r>
              <a:rPr b="1" lang="en" sz="1400">
                <a:solidFill>
                  <a:srgbClr val="000000"/>
                </a:solidFill>
                <a:latin typeface="Lato"/>
                <a:ea typeface="Lato"/>
                <a:cs typeface="Lato"/>
                <a:sym typeface="Lato"/>
              </a:rPr>
              <a:t>Exclude</a:t>
            </a:r>
            <a:r>
              <a:rPr lang="en" sz="1400">
                <a:solidFill>
                  <a:srgbClr val="000000"/>
                </a:solidFill>
                <a:latin typeface="Lato"/>
                <a:ea typeface="Lato"/>
                <a:cs typeface="Lato"/>
                <a:sym typeface="Lato"/>
              </a:rPr>
              <a:t> other causes of illness</a:t>
            </a:r>
            <a:endParaRPr sz="1400">
              <a:solidFill>
                <a:srgbClr val="000000"/>
              </a:solidFill>
              <a:latin typeface="Lato"/>
              <a:ea typeface="Lato"/>
              <a:cs typeface="Lato"/>
              <a:sym typeface="Lato"/>
            </a:endParaRPr>
          </a:p>
          <a:p>
            <a:pPr indent="-317500" lvl="0" marL="457200" rtl="0" algn="l">
              <a:lnSpc>
                <a:spcPct val="115000"/>
              </a:lnSpc>
              <a:spcBef>
                <a:spcPts val="0"/>
              </a:spcBef>
              <a:spcAft>
                <a:spcPts val="0"/>
              </a:spcAft>
              <a:buClr>
                <a:srgbClr val="000000"/>
              </a:buClr>
              <a:buSzPts val="1400"/>
              <a:buFont typeface="Trebuchet MS"/>
              <a:buChar char="-"/>
            </a:pPr>
            <a:r>
              <a:rPr lang="en" sz="1400">
                <a:solidFill>
                  <a:srgbClr val="000000"/>
                </a:solidFill>
                <a:latin typeface="Lato"/>
                <a:ea typeface="Lato"/>
                <a:cs typeface="Lato"/>
                <a:sym typeface="Lato"/>
              </a:rPr>
              <a:t>Detect </a:t>
            </a:r>
            <a:r>
              <a:rPr b="1" lang="en" sz="1400">
                <a:solidFill>
                  <a:srgbClr val="000000"/>
                </a:solidFill>
                <a:latin typeface="Lato"/>
                <a:ea typeface="Lato"/>
                <a:cs typeface="Lato"/>
                <a:sym typeface="Lato"/>
              </a:rPr>
              <a:t>complications</a:t>
            </a:r>
            <a:r>
              <a:rPr lang="en" sz="1400">
                <a:solidFill>
                  <a:srgbClr val="000000"/>
                </a:solidFill>
                <a:latin typeface="Lato"/>
                <a:ea typeface="Lato"/>
                <a:cs typeface="Lato"/>
                <a:sym typeface="Lato"/>
              </a:rPr>
              <a:t>.</a:t>
            </a:r>
            <a:endParaRPr sz="1400">
              <a:solidFill>
                <a:srgbClr val="000000"/>
              </a:solidFill>
              <a:latin typeface="Lato"/>
              <a:ea typeface="Lato"/>
              <a:cs typeface="Lato"/>
              <a:sym typeface="Lato"/>
            </a:endParaRPr>
          </a:p>
          <a:p>
            <a:pPr indent="0" lvl="0" marL="0" rtl="0" algn="l">
              <a:lnSpc>
                <a:spcPct val="115000"/>
              </a:lnSpc>
              <a:spcBef>
                <a:spcPts val="1000"/>
              </a:spcBef>
              <a:spcAft>
                <a:spcPts val="0"/>
              </a:spcAft>
              <a:buClr>
                <a:schemeClr val="dk1"/>
              </a:buClr>
              <a:buSzPts val="1100"/>
              <a:buFont typeface="Arial"/>
              <a:buNone/>
            </a:pPr>
            <a:r>
              <a:rPr b="1" lang="en" sz="1400" u="sng">
                <a:solidFill>
                  <a:srgbClr val="980000"/>
                </a:solidFill>
                <a:latin typeface="Lato"/>
                <a:ea typeface="Lato"/>
                <a:cs typeface="Lato"/>
                <a:sym typeface="Lato"/>
              </a:rPr>
              <a:t>If ABRS is </a:t>
            </a:r>
            <a:r>
              <a:rPr b="1" lang="en" sz="1400" u="sng">
                <a:solidFill>
                  <a:srgbClr val="980000"/>
                </a:solidFill>
                <a:latin typeface="Lato"/>
                <a:ea typeface="Lato"/>
                <a:cs typeface="Lato"/>
                <a:sym typeface="Lato"/>
              </a:rPr>
              <a:t>confirmed</a:t>
            </a:r>
            <a:r>
              <a:rPr b="1" lang="en" sz="1400" u="sng">
                <a:solidFill>
                  <a:srgbClr val="980000"/>
                </a:solidFill>
                <a:latin typeface="Lato"/>
                <a:ea typeface="Lato"/>
                <a:cs typeface="Lato"/>
                <a:sym typeface="Lato"/>
              </a:rPr>
              <a:t>:</a:t>
            </a:r>
            <a:endParaRPr b="1" sz="1400" u="sng">
              <a:solidFill>
                <a:srgbClr val="980000"/>
              </a:solidFill>
              <a:latin typeface="Lato"/>
              <a:ea typeface="Lato"/>
              <a:cs typeface="Lato"/>
              <a:sym typeface="Lato"/>
            </a:endParaRPr>
          </a:p>
          <a:p>
            <a:pPr indent="0" lvl="0" marL="0" rtl="0" algn="l">
              <a:lnSpc>
                <a:spcPct val="115000"/>
              </a:lnSpc>
              <a:spcBef>
                <a:spcPts val="400"/>
              </a:spcBef>
              <a:spcAft>
                <a:spcPts val="0"/>
              </a:spcAft>
              <a:buClr>
                <a:schemeClr val="dk1"/>
              </a:buClr>
              <a:buSzPts val="1100"/>
              <a:buFont typeface="Arial"/>
              <a:buNone/>
            </a:pPr>
            <a:r>
              <a:rPr lang="en" sz="1400">
                <a:solidFill>
                  <a:srgbClr val="000000"/>
                </a:solidFill>
                <a:latin typeface="Lato"/>
                <a:ea typeface="Lato"/>
                <a:cs typeface="Lato"/>
                <a:sym typeface="Lato"/>
              </a:rPr>
              <a:t>▷ </a:t>
            </a:r>
            <a:r>
              <a:rPr b="1" lang="en" sz="1400">
                <a:solidFill>
                  <a:srgbClr val="000000"/>
                </a:solidFill>
                <a:latin typeface="Lato"/>
                <a:ea typeface="Lato"/>
                <a:cs typeface="Lato"/>
                <a:sym typeface="Lato"/>
              </a:rPr>
              <a:t>antibiotic</a:t>
            </a:r>
            <a:r>
              <a:rPr lang="en" sz="1400">
                <a:solidFill>
                  <a:srgbClr val="000000"/>
                </a:solidFill>
                <a:latin typeface="Lato"/>
                <a:ea typeface="Lato"/>
                <a:cs typeface="Lato"/>
                <a:sym typeface="Lato"/>
              </a:rPr>
              <a:t> therapy should be started.</a:t>
            </a:r>
            <a:endParaRPr sz="1400">
              <a:solidFill>
                <a:srgbClr val="00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400">
                <a:solidFill>
                  <a:srgbClr val="000000"/>
                </a:solidFill>
                <a:latin typeface="Lato"/>
                <a:ea typeface="Lato"/>
                <a:cs typeface="Lato"/>
                <a:sym typeface="Lato"/>
              </a:rPr>
              <a:t>▷If the patient was initially managed with an antibiotic, the clinician should </a:t>
            </a:r>
            <a:r>
              <a:rPr b="1" lang="en" sz="1400">
                <a:solidFill>
                  <a:srgbClr val="000000"/>
                </a:solidFill>
                <a:latin typeface="Lato"/>
                <a:ea typeface="Lato"/>
                <a:cs typeface="Lato"/>
                <a:sym typeface="Lato"/>
              </a:rPr>
              <a:t>change</a:t>
            </a:r>
            <a:r>
              <a:rPr lang="en" sz="1400">
                <a:solidFill>
                  <a:srgbClr val="000000"/>
                </a:solidFill>
                <a:latin typeface="Lato"/>
                <a:ea typeface="Lato"/>
                <a:cs typeface="Lato"/>
                <a:sym typeface="Lato"/>
              </a:rPr>
              <a:t> the antibiotic.</a:t>
            </a:r>
            <a:endParaRPr sz="1400">
              <a:solidFill>
                <a:srgbClr val="000000"/>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a:p>
        </p:txBody>
      </p:sp>
      <p:sp>
        <p:nvSpPr>
          <p:cNvPr id="421" name="Google Shape;421;p28"/>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29"/>
          <p:cNvSpPr txBox="1"/>
          <p:nvPr>
            <p:ph type="title"/>
          </p:nvPr>
        </p:nvSpPr>
        <p:spPr>
          <a:xfrm>
            <a:off x="1120725" y="790800"/>
            <a:ext cx="4297800" cy="46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100">
                <a:solidFill>
                  <a:srgbClr val="262626"/>
                </a:solidFill>
              </a:rPr>
              <a:t>Complications of rhinosinusitis:</a:t>
            </a:r>
            <a:endParaRPr/>
          </a:p>
        </p:txBody>
      </p:sp>
      <p:sp>
        <p:nvSpPr>
          <p:cNvPr id="427" name="Google Shape;427;p29"/>
          <p:cNvSpPr txBox="1"/>
          <p:nvPr>
            <p:ph idx="1" type="body"/>
          </p:nvPr>
        </p:nvSpPr>
        <p:spPr>
          <a:xfrm>
            <a:off x="311700" y="1152475"/>
            <a:ext cx="4493700" cy="3756600"/>
          </a:xfrm>
          <a:prstGeom prst="rect">
            <a:avLst/>
          </a:prstGeom>
          <a:noFill/>
          <a:ln>
            <a:noFill/>
          </a:ln>
        </p:spPr>
        <p:txBody>
          <a:bodyPr anchorCtr="0" anchor="t" bIns="91425" lIns="91425" spcFirstLastPara="1" rIns="91425" wrap="square" tIns="91425">
            <a:noAutofit/>
          </a:bodyPr>
          <a:lstStyle/>
          <a:p>
            <a:pPr indent="-314325" lvl="1" marL="914400" marR="190500" rtl="0" algn="l">
              <a:lnSpc>
                <a:spcPct val="125000"/>
              </a:lnSpc>
              <a:spcBef>
                <a:spcPts val="0"/>
              </a:spcBef>
              <a:spcAft>
                <a:spcPts val="0"/>
              </a:spcAft>
              <a:buClr>
                <a:srgbClr val="A64D79"/>
              </a:buClr>
              <a:buSzPts val="1350"/>
              <a:buFont typeface="Trebuchet MS"/>
              <a:buChar char="-"/>
            </a:pPr>
            <a:r>
              <a:t/>
            </a:r>
            <a:endParaRPr sz="900">
              <a:solidFill>
                <a:srgbClr val="444444"/>
              </a:solidFill>
              <a:highlight>
                <a:srgbClr val="FFFFFF"/>
              </a:highlight>
            </a:endParaRPr>
          </a:p>
          <a:p>
            <a:pPr indent="0" lvl="0" marL="0" rtl="0" algn="l">
              <a:lnSpc>
                <a:spcPct val="115000"/>
              </a:lnSpc>
              <a:spcBef>
                <a:spcPts val="1100"/>
              </a:spcBef>
              <a:spcAft>
                <a:spcPts val="1600"/>
              </a:spcAft>
              <a:buSzPts val="1800"/>
              <a:buNone/>
            </a:pPr>
            <a:r>
              <a:t/>
            </a:r>
            <a:endParaRPr b="1" sz="1350">
              <a:solidFill>
                <a:srgbClr val="A64D79"/>
              </a:solidFill>
              <a:latin typeface="Trebuchet MS"/>
              <a:ea typeface="Trebuchet MS"/>
              <a:cs typeface="Trebuchet MS"/>
              <a:sym typeface="Trebuchet MS"/>
            </a:endParaRPr>
          </a:p>
        </p:txBody>
      </p:sp>
      <p:sp>
        <p:nvSpPr>
          <p:cNvPr id="428" name="Google Shape;428;p29"/>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9"/>
          <p:cNvSpPr txBox="1"/>
          <p:nvPr>
            <p:ph idx="1" type="body"/>
          </p:nvPr>
        </p:nvSpPr>
        <p:spPr>
          <a:xfrm>
            <a:off x="522250" y="1588650"/>
            <a:ext cx="2657400" cy="2705100"/>
          </a:xfrm>
          <a:prstGeom prst="rect">
            <a:avLst/>
          </a:prstGeom>
          <a:solidFill>
            <a:srgbClr val="EAD1D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A64D79"/>
                </a:solidFill>
                <a:latin typeface="Trebuchet MS"/>
                <a:ea typeface="Trebuchet MS"/>
                <a:cs typeface="Trebuchet MS"/>
                <a:sym typeface="Trebuchet MS"/>
              </a:rPr>
              <a:t>Bony:  </a:t>
            </a:r>
            <a:endParaRPr b="1" sz="1800">
              <a:solidFill>
                <a:srgbClr val="A64D79"/>
              </a:solidFill>
              <a:latin typeface="Trebuchet MS"/>
              <a:ea typeface="Trebuchet MS"/>
              <a:cs typeface="Trebuchet MS"/>
              <a:sym typeface="Trebuchet MS"/>
            </a:endParaRPr>
          </a:p>
          <a:p>
            <a:pPr indent="0" lvl="0" marL="0" rtl="0" algn="ctr">
              <a:spcBef>
                <a:spcPts val="0"/>
              </a:spcBef>
              <a:spcAft>
                <a:spcPts val="0"/>
              </a:spcAft>
              <a:buNone/>
            </a:pPr>
            <a:r>
              <a:rPr lang="en" sz="1800">
                <a:solidFill>
                  <a:srgbClr val="444444"/>
                </a:solidFill>
              </a:rPr>
              <a:t>Osteomyelitis , Pott's puffy tumor </a:t>
            </a:r>
            <a:endParaRPr sz="1800">
              <a:solidFill>
                <a:srgbClr val="444444"/>
              </a:solidFill>
            </a:endParaRPr>
          </a:p>
          <a:p>
            <a:pPr indent="0" lvl="0" marL="0" rtl="0" algn="ctr">
              <a:spcBef>
                <a:spcPts val="0"/>
              </a:spcBef>
              <a:spcAft>
                <a:spcPts val="0"/>
              </a:spcAft>
              <a:buNone/>
            </a:pPr>
            <a:r>
              <a:rPr lang="en" sz="1200">
                <a:solidFill>
                  <a:srgbClr val="3C78D8"/>
                </a:solidFill>
              </a:rPr>
              <a:t>(Subperiosteal abscess)</a:t>
            </a:r>
            <a:endParaRPr sz="1200">
              <a:solidFill>
                <a:srgbClr val="000000"/>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
        <p:nvSpPr>
          <p:cNvPr id="430" name="Google Shape;430;p29"/>
          <p:cNvSpPr txBox="1"/>
          <p:nvPr>
            <p:ph idx="1" type="body"/>
          </p:nvPr>
        </p:nvSpPr>
        <p:spPr>
          <a:xfrm>
            <a:off x="3310750" y="1588650"/>
            <a:ext cx="2657400" cy="2705100"/>
          </a:xfrm>
          <a:prstGeom prst="rect">
            <a:avLst/>
          </a:prstGeom>
          <a:solidFill>
            <a:srgbClr val="EAD1D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350">
                <a:solidFill>
                  <a:srgbClr val="A64D79"/>
                </a:solidFill>
                <a:latin typeface="Trebuchet MS"/>
                <a:ea typeface="Trebuchet MS"/>
                <a:cs typeface="Trebuchet MS"/>
                <a:sym typeface="Trebuchet MS"/>
              </a:rPr>
              <a:t>Intracranial: </a:t>
            </a:r>
            <a:endParaRPr b="1" sz="1200">
              <a:solidFill>
                <a:srgbClr val="A64D79"/>
              </a:solidFill>
              <a:latin typeface="Trebuchet MS"/>
              <a:ea typeface="Trebuchet MS"/>
              <a:cs typeface="Trebuchet MS"/>
              <a:sym typeface="Trebuchet MS"/>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Cavernous sinus thrombosis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Epidural abscess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Intracranial abscess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Meningitis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Subdural abscess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Superior sagittal sinus thrombosis</a:t>
            </a:r>
            <a:endParaRPr b="1" sz="1200">
              <a:solidFill>
                <a:srgbClr val="A64D79"/>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a:p>
        </p:txBody>
      </p:sp>
      <p:sp>
        <p:nvSpPr>
          <p:cNvPr id="431" name="Google Shape;431;p29"/>
          <p:cNvSpPr txBox="1"/>
          <p:nvPr>
            <p:ph idx="1" type="body"/>
          </p:nvPr>
        </p:nvSpPr>
        <p:spPr>
          <a:xfrm>
            <a:off x="6099250" y="1588650"/>
            <a:ext cx="2657400" cy="2705100"/>
          </a:xfrm>
          <a:prstGeom prst="rect">
            <a:avLst/>
          </a:prstGeom>
          <a:solidFill>
            <a:srgbClr val="EAD1D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None/>
            </a:pPr>
            <a:r>
              <a:rPr b="1" lang="en" sz="1350">
                <a:solidFill>
                  <a:srgbClr val="A64D79"/>
                </a:solidFill>
                <a:latin typeface="Trebuchet MS"/>
                <a:ea typeface="Trebuchet MS"/>
                <a:cs typeface="Trebuchet MS"/>
                <a:sym typeface="Trebuchet MS"/>
              </a:rPr>
              <a:t>Orbital: ( most commonly involved )</a:t>
            </a:r>
            <a:endParaRPr b="1" sz="1350">
              <a:solidFill>
                <a:srgbClr val="A64D79"/>
              </a:solidFill>
              <a:latin typeface="Trebuchet MS"/>
              <a:ea typeface="Trebuchet MS"/>
              <a:cs typeface="Trebuchet MS"/>
              <a:sym typeface="Trebuchet MS"/>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Cavernous sinus thrombosis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Inflammatory edema and erythema (preseptal cellulitis)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Orbital abscess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Orbital cellulitis</a:t>
            </a:r>
            <a:endParaRPr b="1" sz="1200">
              <a:solidFill>
                <a:srgbClr val="444444"/>
              </a:solidFill>
            </a:endParaRPr>
          </a:p>
          <a:p>
            <a:pPr indent="-304800" lvl="0" marL="457200" rtl="0" algn="l">
              <a:lnSpc>
                <a:spcPct val="150000"/>
              </a:lnSpc>
              <a:spcBef>
                <a:spcPts val="0"/>
              </a:spcBef>
              <a:spcAft>
                <a:spcPts val="0"/>
              </a:spcAft>
              <a:buClr>
                <a:srgbClr val="444444"/>
              </a:buClr>
              <a:buSzPts val="1200"/>
              <a:buChar char="●"/>
            </a:pPr>
            <a:r>
              <a:rPr b="1" lang="en" sz="1200">
                <a:solidFill>
                  <a:srgbClr val="444444"/>
                </a:solidFill>
              </a:rPr>
              <a:t>Subperiosteal abscess</a:t>
            </a:r>
            <a:endParaRPr b="1" sz="1200">
              <a:solidFill>
                <a:srgbClr val="A64D79"/>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30"/>
          <p:cNvSpPr txBox="1"/>
          <p:nvPr>
            <p:ph type="title"/>
          </p:nvPr>
        </p:nvSpPr>
        <p:spPr>
          <a:xfrm>
            <a:off x="1139050" y="836575"/>
            <a:ext cx="7030500" cy="53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100">
                <a:solidFill>
                  <a:srgbClr val="262626"/>
                </a:solidFill>
              </a:rPr>
              <a:t>Prevention of RHINOSINUSITIS:</a:t>
            </a:r>
            <a:endParaRPr sz="2100">
              <a:solidFill>
                <a:srgbClr val="262626"/>
              </a:solidFill>
            </a:endParaRPr>
          </a:p>
        </p:txBody>
      </p:sp>
      <p:sp>
        <p:nvSpPr>
          <p:cNvPr id="437" name="Google Shape;437;p30"/>
          <p:cNvSpPr txBox="1"/>
          <p:nvPr>
            <p:ph idx="1" type="body"/>
          </p:nvPr>
        </p:nvSpPr>
        <p:spPr>
          <a:xfrm>
            <a:off x="1056750" y="1440850"/>
            <a:ext cx="7030500" cy="2541600"/>
          </a:xfrm>
          <a:prstGeom prst="rect">
            <a:avLst/>
          </a:prstGeom>
          <a:noFill/>
          <a:ln>
            <a:noFill/>
          </a:ln>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Good Sinus hygiene.</a:t>
            </a:r>
            <a:endParaRPr sz="1400">
              <a:solidFill>
                <a:srgbClr val="000000"/>
              </a:solidFill>
              <a:latin typeface="Lato"/>
              <a:ea typeface="Lato"/>
              <a:cs typeface="Lato"/>
              <a:sym typeface="Lato"/>
            </a:endParaRPr>
          </a:p>
          <a:p>
            <a:pPr indent="-317500" lvl="0" marL="457200" rtl="0" algn="just">
              <a:lnSpc>
                <a:spcPct val="150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Hydration  (to keep nasal secretions thin).</a:t>
            </a:r>
            <a:endParaRPr sz="1400">
              <a:solidFill>
                <a:srgbClr val="000000"/>
              </a:solidFill>
              <a:latin typeface="Lato"/>
              <a:ea typeface="Lato"/>
              <a:cs typeface="Lato"/>
              <a:sym typeface="Lato"/>
            </a:endParaRPr>
          </a:p>
          <a:p>
            <a:pPr indent="-317500" lvl="0" marL="457200" rtl="0" algn="just">
              <a:lnSpc>
                <a:spcPct val="150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Saline nasal sprays (keep the nasal passages moist, helping in removal of infectious agents).</a:t>
            </a:r>
            <a:endParaRPr sz="1400">
              <a:solidFill>
                <a:srgbClr val="000000"/>
              </a:solidFill>
              <a:latin typeface="Lato"/>
              <a:ea typeface="Lato"/>
              <a:cs typeface="Lato"/>
              <a:sym typeface="Lato"/>
            </a:endParaRPr>
          </a:p>
          <a:p>
            <a:pPr indent="-317500" lvl="0" marL="457200" rtl="0" algn="just">
              <a:lnSpc>
                <a:spcPct val="150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Smoking cessation.</a:t>
            </a:r>
            <a:endParaRPr sz="1400">
              <a:solidFill>
                <a:srgbClr val="000000"/>
              </a:solidFill>
              <a:latin typeface="Lato"/>
              <a:ea typeface="Lato"/>
              <a:cs typeface="Lato"/>
              <a:sym typeface="Lato"/>
            </a:endParaRPr>
          </a:p>
          <a:p>
            <a:pPr indent="-317500" lvl="0" marL="457200" rtl="0" algn="just">
              <a:lnSpc>
                <a:spcPct val="150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Allergen avoidance.</a:t>
            </a:r>
            <a:endParaRPr sz="2400">
              <a:solidFill>
                <a:srgbClr val="000000"/>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a:p>
        </p:txBody>
      </p:sp>
      <p:sp>
        <p:nvSpPr>
          <p:cNvPr id="438" name="Google Shape;438;p30"/>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26262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31"/>
          <p:cNvSpPr txBox="1"/>
          <p:nvPr>
            <p:ph type="ctrTitle"/>
          </p:nvPr>
        </p:nvSpPr>
        <p:spPr>
          <a:xfrm>
            <a:off x="824000" y="1613813"/>
            <a:ext cx="4255500" cy="187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2</a:t>
            </a:r>
            <a:r>
              <a:rPr lang="en"/>
              <a:t>) </a:t>
            </a:r>
            <a:r>
              <a:rPr lang="en"/>
              <a:t>Influenza virus</a:t>
            </a:r>
            <a:endParaRPr/>
          </a:p>
        </p:txBody>
      </p:sp>
      <p:sp>
        <p:nvSpPr>
          <p:cNvPr id="444" name="Google Shape;444;p31"/>
          <p:cNvSpPr/>
          <p:nvPr/>
        </p:nvSpPr>
        <p:spPr>
          <a:xfrm>
            <a:off x="0" y="0"/>
            <a:ext cx="9144000" cy="5143500"/>
          </a:xfrm>
          <a:prstGeom prst="frame">
            <a:avLst>
              <a:gd fmla="val 2391" name="adj1"/>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1"/>
          <p:cNvSpPr txBox="1"/>
          <p:nvPr>
            <p:ph type="ctrTitle"/>
          </p:nvPr>
        </p:nvSpPr>
        <p:spPr>
          <a:xfrm>
            <a:off x="2039725" y="3486725"/>
            <a:ext cx="2283300" cy="751800"/>
          </a:xfrm>
          <a:prstGeom prst="rect">
            <a:avLst/>
          </a:prstGeom>
          <a:solidFill>
            <a:srgbClr val="A2C4C9"/>
          </a:solidFill>
          <a:ln>
            <a:noFill/>
          </a:ln>
        </p:spPr>
        <p:txBody>
          <a:bodyPr anchorCtr="0" anchor="b" bIns="91425" lIns="91425" spcFirstLastPara="1" rIns="91425" wrap="square" tIns="91425">
            <a:noAutofit/>
          </a:bodyPr>
          <a:lstStyle/>
          <a:p>
            <a:pPr indent="0" lvl="0" marL="0" rtl="0" algn="ctr">
              <a:lnSpc>
                <a:spcPct val="98181"/>
              </a:lnSpc>
              <a:spcBef>
                <a:spcPts val="1200"/>
              </a:spcBef>
              <a:spcAft>
                <a:spcPts val="0"/>
              </a:spcAft>
              <a:buSzPts val="5200"/>
              <a:buNone/>
            </a:pPr>
            <a:r>
              <a:rPr lang="en" sz="1400">
                <a:solidFill>
                  <a:srgbClr val="455F51"/>
                </a:solidFill>
              </a:rPr>
              <a:t>Reham AlObaidan</a:t>
            </a:r>
            <a:endParaRPr sz="1400">
              <a:solidFill>
                <a:srgbClr val="455F51"/>
              </a:solidFill>
            </a:endParaRPr>
          </a:p>
          <a:p>
            <a:pPr indent="0" lvl="0" marL="0" rtl="0" algn="ctr">
              <a:lnSpc>
                <a:spcPct val="98181"/>
              </a:lnSpc>
              <a:spcBef>
                <a:spcPts val="1200"/>
              </a:spcBef>
              <a:spcAft>
                <a:spcPts val="200"/>
              </a:spcAft>
              <a:buSzPts val="5200"/>
              <a:buNone/>
            </a:pPr>
            <a:r>
              <a:rPr lang="en" sz="1400">
                <a:solidFill>
                  <a:srgbClr val="455F51"/>
                </a:solidFill>
              </a:rPr>
              <a:t>434201288</a:t>
            </a:r>
            <a:endParaRPr sz="1400">
              <a:solidFill>
                <a:srgbClr val="455F5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14"/>
          <p:cNvSpPr txBox="1"/>
          <p:nvPr>
            <p:ph type="ctrTitle"/>
          </p:nvPr>
        </p:nvSpPr>
        <p:spPr>
          <a:xfrm>
            <a:off x="824000" y="1613813"/>
            <a:ext cx="4255500" cy="1872900"/>
          </a:xfrm>
          <a:prstGeom prst="rect">
            <a:avLst/>
          </a:prstGeom>
          <a:noFill/>
          <a:ln>
            <a:noFill/>
          </a:ln>
        </p:spPr>
        <p:txBody>
          <a:bodyPr anchorCtr="0" anchor="b" bIns="91425" lIns="91425" spcFirstLastPara="1" rIns="91425" wrap="square" tIns="91425">
            <a:noAutofit/>
          </a:bodyPr>
          <a:lstStyle/>
          <a:p>
            <a:pPr indent="-457200" lvl="0" marL="457200" rtl="0" algn="ctr">
              <a:lnSpc>
                <a:spcPct val="100000"/>
              </a:lnSpc>
              <a:spcBef>
                <a:spcPts val="0"/>
              </a:spcBef>
              <a:spcAft>
                <a:spcPts val="0"/>
              </a:spcAft>
              <a:buSzPts val="5200"/>
              <a:buFont typeface="Amiri"/>
              <a:buAutoNum type="arabicParenR"/>
            </a:pPr>
            <a:r>
              <a:rPr lang="en">
                <a:latin typeface="Amiri"/>
                <a:ea typeface="Amiri"/>
                <a:cs typeface="Amiri"/>
                <a:sym typeface="Amiri"/>
              </a:rPr>
              <a:t>Rhinosinusitis </a:t>
            </a:r>
            <a:endParaRPr>
              <a:latin typeface="Amiri"/>
              <a:ea typeface="Amiri"/>
              <a:cs typeface="Amiri"/>
              <a:sym typeface="Amiri"/>
            </a:endParaRPr>
          </a:p>
        </p:txBody>
      </p:sp>
      <p:sp>
        <p:nvSpPr>
          <p:cNvPr id="288" name="Google Shape;288;p14"/>
          <p:cNvSpPr/>
          <p:nvPr/>
        </p:nvSpPr>
        <p:spPr>
          <a:xfrm>
            <a:off x="0" y="0"/>
            <a:ext cx="9144000" cy="5143500"/>
          </a:xfrm>
          <a:prstGeom prst="frame">
            <a:avLst>
              <a:gd fmla="val 2391" name="adj1"/>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4"/>
          <p:cNvSpPr txBox="1"/>
          <p:nvPr>
            <p:ph type="ctrTitle"/>
          </p:nvPr>
        </p:nvSpPr>
        <p:spPr>
          <a:xfrm>
            <a:off x="2039725" y="3486725"/>
            <a:ext cx="2283300" cy="751800"/>
          </a:xfrm>
          <a:prstGeom prst="rect">
            <a:avLst/>
          </a:prstGeom>
          <a:solidFill>
            <a:srgbClr val="A2C4C9"/>
          </a:solidFill>
          <a:ln>
            <a:noFill/>
          </a:ln>
        </p:spPr>
        <p:txBody>
          <a:bodyPr anchorCtr="0" anchor="b" bIns="91425" lIns="91425" spcFirstLastPara="1" rIns="91425" wrap="square" tIns="91425">
            <a:noAutofit/>
          </a:bodyPr>
          <a:lstStyle/>
          <a:p>
            <a:pPr indent="0" lvl="0" marL="0" rtl="0" algn="ctr">
              <a:lnSpc>
                <a:spcPct val="98181"/>
              </a:lnSpc>
              <a:spcBef>
                <a:spcPts val="1200"/>
              </a:spcBef>
              <a:spcAft>
                <a:spcPts val="0"/>
              </a:spcAft>
              <a:buSzPts val="5200"/>
              <a:buNone/>
            </a:pPr>
            <a:r>
              <a:rPr lang="en" sz="1400">
                <a:solidFill>
                  <a:srgbClr val="455F51"/>
                </a:solidFill>
              </a:rPr>
              <a:t>Samar AlOtaibi</a:t>
            </a:r>
            <a:endParaRPr sz="1400">
              <a:solidFill>
                <a:srgbClr val="455F51"/>
              </a:solidFill>
            </a:endParaRPr>
          </a:p>
          <a:p>
            <a:pPr indent="0" lvl="0" marL="0" rtl="0" algn="ctr">
              <a:lnSpc>
                <a:spcPct val="98181"/>
              </a:lnSpc>
              <a:spcBef>
                <a:spcPts val="1200"/>
              </a:spcBef>
              <a:spcAft>
                <a:spcPts val="200"/>
              </a:spcAft>
              <a:buSzPts val="5200"/>
              <a:buNone/>
            </a:pPr>
            <a:r>
              <a:rPr lang="en" sz="1400">
                <a:solidFill>
                  <a:srgbClr val="455F51"/>
                </a:solidFill>
              </a:rPr>
              <a:t>435201438</a:t>
            </a:r>
            <a:endParaRPr sz="1400">
              <a:solidFill>
                <a:srgbClr val="455F5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2"/>
          <p:cNvSpPr txBox="1"/>
          <p:nvPr>
            <p:ph type="title"/>
          </p:nvPr>
        </p:nvSpPr>
        <p:spPr>
          <a:xfrm>
            <a:off x="311700" y="26730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400">
                <a:solidFill>
                  <a:srgbClr val="262626"/>
                </a:solidFill>
              </a:rPr>
              <a:t>Influenza virus</a:t>
            </a:r>
            <a:endParaRPr sz="2400"/>
          </a:p>
        </p:txBody>
      </p:sp>
      <p:sp>
        <p:nvSpPr>
          <p:cNvPr id="451" name="Google Shape;451;p32"/>
          <p:cNvSpPr txBox="1"/>
          <p:nvPr>
            <p:ph idx="1" type="body"/>
          </p:nvPr>
        </p:nvSpPr>
        <p:spPr>
          <a:xfrm>
            <a:off x="1159500" y="764225"/>
            <a:ext cx="3481200" cy="93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00"/>
              </a:spcBef>
              <a:spcAft>
                <a:spcPts val="0"/>
              </a:spcAft>
              <a:buSzPts val="1800"/>
              <a:buNone/>
            </a:pPr>
            <a:r>
              <a:rPr lang="en" sz="1400">
                <a:solidFill>
                  <a:srgbClr val="677480"/>
                </a:solidFill>
                <a:latin typeface="Lato"/>
                <a:ea typeface="Lato"/>
                <a:cs typeface="Lato"/>
                <a:sym typeface="Lato"/>
              </a:rPr>
              <a:t>Family of Influenza virus is </a:t>
            </a:r>
            <a:r>
              <a:rPr lang="en" sz="1400">
                <a:solidFill>
                  <a:srgbClr val="FF0000"/>
                </a:solidFill>
                <a:latin typeface="Lato"/>
                <a:ea typeface="Lato"/>
                <a:cs typeface="Lato"/>
                <a:sym typeface="Lato"/>
              </a:rPr>
              <a:t>Orthomyxoviridae</a:t>
            </a:r>
            <a:r>
              <a:rPr lang="en" sz="1400">
                <a:solidFill>
                  <a:srgbClr val="677480"/>
                </a:solidFill>
                <a:latin typeface="Lato"/>
                <a:ea typeface="Lato"/>
                <a:cs typeface="Lato"/>
                <a:sym typeface="Lato"/>
              </a:rPr>
              <a:t>.</a:t>
            </a:r>
            <a:endParaRPr sz="1400">
              <a:solidFill>
                <a:srgbClr val="677480"/>
              </a:solidFill>
              <a:latin typeface="Lato"/>
              <a:ea typeface="Lato"/>
              <a:cs typeface="Lato"/>
              <a:sym typeface="Lato"/>
            </a:endParaRPr>
          </a:p>
          <a:p>
            <a:pPr indent="0" lvl="0" marL="0" rtl="0" algn="l">
              <a:lnSpc>
                <a:spcPct val="100000"/>
              </a:lnSpc>
              <a:spcBef>
                <a:spcPts val="400"/>
              </a:spcBef>
              <a:spcAft>
                <a:spcPts val="0"/>
              </a:spcAft>
              <a:buClr>
                <a:schemeClr val="dk1"/>
              </a:buClr>
              <a:buSzPts val="1100"/>
              <a:buFont typeface="Arial"/>
              <a:buNone/>
            </a:pPr>
            <a:r>
              <a:rPr lang="en" sz="1400">
                <a:solidFill>
                  <a:srgbClr val="677480"/>
                </a:solidFill>
                <a:latin typeface="Lato"/>
                <a:ea typeface="Lato"/>
                <a:cs typeface="Lato"/>
                <a:sym typeface="Lato"/>
              </a:rPr>
              <a:t>incubation period </a:t>
            </a:r>
            <a:r>
              <a:rPr lang="en" sz="1400">
                <a:solidFill>
                  <a:srgbClr val="FF0000"/>
                </a:solidFill>
                <a:latin typeface="Lato"/>
                <a:ea typeface="Lato"/>
                <a:cs typeface="Lato"/>
                <a:sym typeface="Lato"/>
              </a:rPr>
              <a:t>1-7 days</a:t>
            </a:r>
            <a:endParaRPr sz="1400">
              <a:solidFill>
                <a:srgbClr val="677480"/>
              </a:solidFill>
              <a:latin typeface="Lato"/>
              <a:ea typeface="Lato"/>
              <a:cs typeface="Lato"/>
              <a:sym typeface="Lato"/>
            </a:endParaRPr>
          </a:p>
        </p:txBody>
      </p:sp>
      <p:sp>
        <p:nvSpPr>
          <p:cNvPr id="452" name="Google Shape;452;p32"/>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p:txBody>
      </p:sp>
      <p:sp>
        <p:nvSpPr>
          <p:cNvPr id="453" name="Google Shape;453;p32"/>
          <p:cNvSpPr txBox="1"/>
          <p:nvPr/>
        </p:nvSpPr>
        <p:spPr>
          <a:xfrm>
            <a:off x="4798350" y="1017725"/>
            <a:ext cx="2216100" cy="428700"/>
          </a:xfrm>
          <a:prstGeom prst="rect">
            <a:avLst/>
          </a:prstGeom>
          <a:no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999999"/>
                </a:solidFill>
                <a:latin typeface="Arial"/>
                <a:ea typeface="Arial"/>
                <a:cs typeface="Arial"/>
                <a:sym typeface="Arial"/>
              </a:rPr>
              <a:t>Types</a:t>
            </a:r>
            <a:endParaRPr b="1" i="0" sz="1800" u="none" cap="none" strike="noStrike">
              <a:solidFill>
                <a:srgbClr val="999999"/>
              </a:solidFill>
              <a:latin typeface="Arial"/>
              <a:ea typeface="Arial"/>
              <a:cs typeface="Arial"/>
              <a:sym typeface="Arial"/>
            </a:endParaRPr>
          </a:p>
        </p:txBody>
      </p:sp>
      <p:sp>
        <p:nvSpPr>
          <p:cNvPr id="454" name="Google Shape;454;p32"/>
          <p:cNvSpPr txBox="1"/>
          <p:nvPr/>
        </p:nvSpPr>
        <p:spPr>
          <a:xfrm>
            <a:off x="2671025" y="1914775"/>
            <a:ext cx="982800" cy="491400"/>
          </a:xfrm>
          <a:prstGeom prst="rect">
            <a:avLst/>
          </a:prstGeom>
          <a:solidFill>
            <a:srgbClr val="C9DAF8"/>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sp>
        <p:nvSpPr>
          <p:cNvPr id="455" name="Google Shape;455;p32"/>
          <p:cNvSpPr txBox="1"/>
          <p:nvPr/>
        </p:nvSpPr>
        <p:spPr>
          <a:xfrm>
            <a:off x="4798350" y="1914775"/>
            <a:ext cx="982800" cy="491400"/>
          </a:xfrm>
          <a:prstGeom prst="rect">
            <a:avLst/>
          </a:prstGeom>
          <a:solidFill>
            <a:srgbClr val="D9D2E9"/>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sp>
        <p:nvSpPr>
          <p:cNvPr id="456" name="Google Shape;456;p32"/>
          <p:cNvSpPr txBox="1"/>
          <p:nvPr/>
        </p:nvSpPr>
        <p:spPr>
          <a:xfrm>
            <a:off x="7340575" y="1914775"/>
            <a:ext cx="982800" cy="491400"/>
          </a:xfrm>
          <a:prstGeom prst="rect">
            <a:avLst/>
          </a:prstGeom>
          <a:solidFill>
            <a:srgbClr val="D0E0E3"/>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C</a:t>
            </a:r>
            <a:endParaRPr b="0" i="0" sz="2400" u="none" cap="none" strike="noStrike">
              <a:solidFill>
                <a:srgbClr val="000000"/>
              </a:solidFill>
              <a:latin typeface="Arial"/>
              <a:ea typeface="Arial"/>
              <a:cs typeface="Arial"/>
              <a:sym typeface="Arial"/>
            </a:endParaRPr>
          </a:p>
        </p:txBody>
      </p:sp>
      <p:sp>
        <p:nvSpPr>
          <p:cNvPr id="457" name="Google Shape;457;p32"/>
          <p:cNvSpPr txBox="1"/>
          <p:nvPr/>
        </p:nvSpPr>
        <p:spPr>
          <a:xfrm>
            <a:off x="2237225" y="3069125"/>
            <a:ext cx="1850400" cy="1369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n" sz="1400" u="none" cap="none" strike="noStrike">
                <a:solidFill>
                  <a:srgbClr val="677480"/>
                </a:solidFill>
                <a:latin typeface="Lato"/>
                <a:ea typeface="Lato"/>
                <a:cs typeface="Lato"/>
                <a:sym typeface="Lato"/>
              </a:rPr>
              <a:t>antigenically highly </a:t>
            </a:r>
            <a:r>
              <a:rPr b="1" i="0" lang="en" sz="1400" u="none" cap="none" strike="noStrike">
                <a:solidFill>
                  <a:srgbClr val="A64D79"/>
                </a:solidFill>
                <a:latin typeface="Lato"/>
                <a:ea typeface="Lato"/>
                <a:cs typeface="Lato"/>
                <a:sym typeface="Lato"/>
              </a:rPr>
              <a:t>variable</a:t>
            </a:r>
            <a:r>
              <a:rPr b="0" i="0" lang="en" sz="1400" u="none" cap="none" strike="noStrike">
                <a:solidFill>
                  <a:srgbClr val="677480"/>
                </a:solidFill>
                <a:latin typeface="Lato"/>
                <a:ea typeface="Lato"/>
                <a:cs typeface="Lato"/>
                <a:sym typeface="Lato"/>
              </a:rPr>
              <a:t> and is responsible for </a:t>
            </a:r>
            <a:r>
              <a:rPr b="1" i="0" lang="en" sz="1400" u="none" cap="none" strike="noStrike">
                <a:solidFill>
                  <a:srgbClr val="A64D79"/>
                </a:solidFill>
                <a:latin typeface="Lato"/>
                <a:ea typeface="Lato"/>
                <a:cs typeface="Lato"/>
                <a:sym typeface="Lato"/>
              </a:rPr>
              <a:t>most</a:t>
            </a:r>
            <a:r>
              <a:rPr b="0" i="0" lang="en" sz="1400" u="none" cap="none" strike="noStrike">
                <a:solidFill>
                  <a:srgbClr val="677480"/>
                </a:solidFill>
                <a:latin typeface="Lato"/>
                <a:ea typeface="Lato"/>
                <a:cs typeface="Lato"/>
                <a:sym typeface="Lato"/>
              </a:rPr>
              <a:t> cases of epidemic influenza.</a:t>
            </a:r>
            <a:endParaRPr b="0" i="0" sz="1400" u="none" cap="none" strike="noStrike">
              <a:solidFill>
                <a:srgbClr val="67748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p:txBody>
      </p:sp>
      <p:sp>
        <p:nvSpPr>
          <p:cNvPr id="458" name="Google Shape;458;p32"/>
          <p:cNvSpPr txBox="1"/>
          <p:nvPr/>
        </p:nvSpPr>
        <p:spPr>
          <a:xfrm>
            <a:off x="4364550" y="3069125"/>
            <a:ext cx="1850400" cy="1369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400"/>
              <a:buFont typeface="Arial"/>
              <a:buNone/>
            </a:pPr>
            <a:r>
              <a:rPr b="0" i="0" lang="en" sz="1400" u="none" cap="none" strike="noStrike">
                <a:solidFill>
                  <a:srgbClr val="677480"/>
                </a:solidFill>
                <a:latin typeface="Lato"/>
                <a:ea typeface="Lato"/>
                <a:cs typeface="Lato"/>
                <a:sym typeface="Lato"/>
              </a:rPr>
              <a:t>may exhibit </a:t>
            </a:r>
            <a:r>
              <a:rPr b="1" i="0" lang="en" sz="1400" u="none" cap="none" strike="noStrike">
                <a:solidFill>
                  <a:srgbClr val="A64D79"/>
                </a:solidFill>
                <a:latin typeface="Lato"/>
                <a:ea typeface="Lato"/>
                <a:cs typeface="Lato"/>
                <a:sym typeface="Lato"/>
              </a:rPr>
              <a:t>antigenic changes</a:t>
            </a:r>
            <a:r>
              <a:rPr b="0" i="0" lang="en" sz="1400" u="none" cap="none" strike="noStrike">
                <a:solidFill>
                  <a:srgbClr val="677480"/>
                </a:solidFill>
                <a:latin typeface="Lato"/>
                <a:ea typeface="Lato"/>
                <a:cs typeface="Lato"/>
                <a:sym typeface="Lato"/>
              </a:rPr>
              <a:t> and sometimes causes epidemics.</a:t>
            </a:r>
            <a:endParaRPr b="0" i="0" sz="1400" u="none" cap="none" strike="noStrike">
              <a:solidFill>
                <a:srgbClr val="677480"/>
              </a:solidFill>
              <a:latin typeface="Lato"/>
              <a:ea typeface="Lato"/>
              <a:cs typeface="Lato"/>
              <a:sym typeface="Lato"/>
            </a:endParaRPr>
          </a:p>
          <a:p>
            <a:pPr indent="0" lvl="0" marL="0" marR="0" rtl="0" algn="l">
              <a:lnSpc>
                <a:spcPct val="90000"/>
              </a:lnSpc>
              <a:spcBef>
                <a:spcPts val="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p:txBody>
      </p:sp>
      <p:sp>
        <p:nvSpPr>
          <p:cNvPr id="459" name="Google Shape;459;p32"/>
          <p:cNvSpPr txBox="1"/>
          <p:nvPr/>
        </p:nvSpPr>
        <p:spPr>
          <a:xfrm>
            <a:off x="6491875" y="3069125"/>
            <a:ext cx="2425500" cy="1369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400"/>
              <a:buFont typeface="Arial"/>
              <a:buNone/>
            </a:pPr>
            <a:r>
              <a:rPr b="0" i="0" lang="en" sz="1400" u="none" cap="none" strike="noStrike">
                <a:solidFill>
                  <a:srgbClr val="677480"/>
                </a:solidFill>
                <a:latin typeface="Lato"/>
                <a:ea typeface="Lato"/>
                <a:cs typeface="Lato"/>
                <a:sym typeface="Lato"/>
              </a:rPr>
              <a:t>antigenically </a:t>
            </a:r>
            <a:r>
              <a:rPr b="1" i="0" lang="en" sz="1400" u="none" cap="none" strike="noStrike">
                <a:solidFill>
                  <a:srgbClr val="A64D79"/>
                </a:solidFill>
                <a:latin typeface="Lato"/>
                <a:ea typeface="Lato"/>
                <a:cs typeface="Lato"/>
                <a:sym typeface="Lato"/>
              </a:rPr>
              <a:t>stable</a:t>
            </a:r>
            <a:r>
              <a:rPr b="0" i="0" lang="en" sz="1400" u="none" cap="none" strike="noStrike">
                <a:solidFill>
                  <a:srgbClr val="677480"/>
                </a:solidFill>
                <a:latin typeface="Lato"/>
                <a:ea typeface="Lato"/>
                <a:cs typeface="Lato"/>
                <a:sym typeface="Lato"/>
              </a:rPr>
              <a:t> and causes only mild illness in </a:t>
            </a:r>
            <a:r>
              <a:rPr b="1" i="0" lang="en" sz="1400" u="none" cap="none" strike="noStrike">
                <a:solidFill>
                  <a:srgbClr val="A64D79"/>
                </a:solidFill>
                <a:latin typeface="Lato"/>
                <a:ea typeface="Lato"/>
                <a:cs typeface="Lato"/>
                <a:sym typeface="Lato"/>
              </a:rPr>
              <a:t>immunocompetent</a:t>
            </a:r>
            <a:r>
              <a:rPr b="0" i="0" lang="en" sz="1400" u="none" cap="none" strike="noStrike">
                <a:solidFill>
                  <a:srgbClr val="677480"/>
                </a:solidFill>
                <a:latin typeface="Lato"/>
                <a:ea typeface="Lato"/>
                <a:cs typeface="Lato"/>
                <a:sym typeface="Lato"/>
              </a:rPr>
              <a:t> individuals</a:t>
            </a:r>
            <a:endParaRPr b="0" i="0" sz="1400" u="none" cap="none" strike="noStrike">
              <a:solidFill>
                <a:srgbClr val="677480"/>
              </a:solidFill>
              <a:latin typeface="Lato"/>
              <a:ea typeface="Lato"/>
              <a:cs typeface="Lato"/>
              <a:sym typeface="Lato"/>
            </a:endParaRPr>
          </a:p>
          <a:p>
            <a:pPr indent="-317500" lvl="0" marL="457200" marR="0" rtl="0" algn="l">
              <a:lnSpc>
                <a:spcPct val="90000"/>
              </a:lnSpc>
              <a:spcBef>
                <a:spcPts val="0"/>
              </a:spcBef>
              <a:spcAft>
                <a:spcPts val="0"/>
              </a:spcAft>
              <a:buClr>
                <a:srgbClr val="677480"/>
              </a:buClr>
              <a:buSzPts val="1400"/>
              <a:buFont typeface="Lato"/>
              <a:buChar char="-"/>
            </a:pPr>
            <a:r>
              <a:rPr b="1" i="0" lang="en" sz="1400" u="none" cap="none" strike="noStrike">
                <a:solidFill>
                  <a:srgbClr val="677480"/>
                </a:solidFill>
                <a:latin typeface="Lato"/>
                <a:ea typeface="Lato"/>
                <a:cs typeface="Lato"/>
                <a:sym typeface="Lato"/>
              </a:rPr>
              <a:t>No</a:t>
            </a:r>
            <a:r>
              <a:rPr b="0" i="0" lang="en" sz="1400" u="none" cap="none" strike="noStrike">
                <a:solidFill>
                  <a:srgbClr val="677480"/>
                </a:solidFill>
                <a:latin typeface="Lato"/>
                <a:ea typeface="Lato"/>
                <a:cs typeface="Lato"/>
                <a:sym typeface="Lato"/>
              </a:rPr>
              <a:t> epidemic</a:t>
            </a:r>
            <a:endParaRPr b="0" i="0" sz="1400" u="none" cap="none" strike="noStrike">
              <a:solidFill>
                <a:srgbClr val="677480"/>
              </a:solidFill>
              <a:latin typeface="Lato"/>
              <a:ea typeface="Lato"/>
              <a:cs typeface="Lato"/>
              <a:sym typeface="Lato"/>
            </a:endParaRPr>
          </a:p>
          <a:p>
            <a:pPr indent="-317500" lvl="0" marL="457200" marR="0" rtl="0" algn="l">
              <a:lnSpc>
                <a:spcPct val="90000"/>
              </a:lnSpc>
              <a:spcBef>
                <a:spcPts val="0"/>
              </a:spcBef>
              <a:spcAft>
                <a:spcPts val="0"/>
              </a:spcAft>
              <a:buClr>
                <a:srgbClr val="677480"/>
              </a:buClr>
              <a:buSzPts val="1400"/>
              <a:buFont typeface="Lato"/>
              <a:buChar char="-"/>
            </a:pPr>
            <a:r>
              <a:rPr b="1" i="0" lang="en" sz="1400" u="none" cap="none" strike="noStrike">
                <a:solidFill>
                  <a:srgbClr val="677480"/>
                </a:solidFill>
                <a:latin typeface="Lato"/>
                <a:ea typeface="Lato"/>
                <a:cs typeface="Lato"/>
                <a:sym typeface="Lato"/>
              </a:rPr>
              <a:t>Not</a:t>
            </a:r>
            <a:r>
              <a:rPr b="0" i="0" lang="en" sz="1400" u="none" cap="none" strike="noStrike">
                <a:solidFill>
                  <a:srgbClr val="677480"/>
                </a:solidFill>
                <a:latin typeface="Lato"/>
                <a:ea typeface="Lato"/>
                <a:cs typeface="Lato"/>
                <a:sym typeface="Lato"/>
              </a:rPr>
              <a:t> in the vaccine!</a:t>
            </a:r>
            <a:endParaRPr b="0" i="0" sz="1400" u="none" cap="none" strike="noStrike">
              <a:solidFill>
                <a:srgbClr val="67748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77480"/>
              </a:solidFill>
              <a:latin typeface="Lato"/>
              <a:ea typeface="Lato"/>
              <a:cs typeface="Lato"/>
              <a:sym typeface="Lato"/>
            </a:endParaRPr>
          </a:p>
        </p:txBody>
      </p:sp>
      <p:sp>
        <p:nvSpPr>
          <p:cNvPr id="460" name="Google Shape;460;p32"/>
          <p:cNvSpPr txBox="1"/>
          <p:nvPr/>
        </p:nvSpPr>
        <p:spPr>
          <a:xfrm>
            <a:off x="1986175" y="4526200"/>
            <a:ext cx="6931200" cy="3867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400" u="none" cap="none" strike="noStrike">
                <a:solidFill>
                  <a:srgbClr val="677480"/>
                </a:solidFill>
                <a:latin typeface="Lato"/>
                <a:ea typeface="Lato"/>
                <a:cs typeface="Lato"/>
                <a:sym typeface="Lato"/>
              </a:rPr>
              <a:t>Type D primarily affect cattle and are not known to infect or cause illness in people.</a:t>
            </a:r>
            <a:endParaRPr b="0" i="0" sz="1400" u="none" cap="none" strike="noStrike">
              <a:solidFill>
                <a:srgbClr val="307BF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1" name="Google Shape;461;p32"/>
          <p:cNvCxnSpPr>
            <a:stCxn id="453" idx="2"/>
            <a:endCxn id="456" idx="0"/>
          </p:cNvCxnSpPr>
          <p:nvPr/>
        </p:nvCxnSpPr>
        <p:spPr>
          <a:xfrm flipH="1" rot="-5400000">
            <a:off x="6635100" y="717725"/>
            <a:ext cx="468300" cy="1925700"/>
          </a:xfrm>
          <a:prstGeom prst="bentConnector3">
            <a:avLst>
              <a:gd fmla="val 50005" name="adj1"/>
            </a:avLst>
          </a:prstGeom>
          <a:noFill/>
          <a:ln cap="flat" cmpd="sng" w="9525">
            <a:solidFill>
              <a:schemeClr val="dk2"/>
            </a:solidFill>
            <a:prstDash val="solid"/>
            <a:round/>
            <a:headEnd len="sm" w="sm" type="none"/>
            <a:tailEnd len="sm" w="sm" type="none"/>
          </a:ln>
        </p:spPr>
      </p:cxnSp>
      <p:cxnSp>
        <p:nvCxnSpPr>
          <p:cNvPr id="462" name="Google Shape;462;p32"/>
          <p:cNvCxnSpPr>
            <a:stCxn id="453" idx="2"/>
            <a:endCxn id="455" idx="0"/>
          </p:cNvCxnSpPr>
          <p:nvPr/>
        </p:nvCxnSpPr>
        <p:spPr>
          <a:xfrm rot="5400000">
            <a:off x="5364000" y="1372325"/>
            <a:ext cx="468300" cy="616500"/>
          </a:xfrm>
          <a:prstGeom prst="bentConnector3">
            <a:avLst>
              <a:gd fmla="val 50005" name="adj1"/>
            </a:avLst>
          </a:prstGeom>
          <a:noFill/>
          <a:ln cap="flat" cmpd="sng" w="9525">
            <a:solidFill>
              <a:schemeClr val="dk2"/>
            </a:solidFill>
            <a:prstDash val="solid"/>
            <a:round/>
            <a:headEnd len="sm" w="sm" type="none"/>
            <a:tailEnd len="sm" w="sm" type="none"/>
          </a:ln>
        </p:spPr>
      </p:cxnSp>
      <p:cxnSp>
        <p:nvCxnSpPr>
          <p:cNvPr id="463" name="Google Shape;463;p32"/>
          <p:cNvCxnSpPr>
            <a:stCxn id="453" idx="2"/>
            <a:endCxn id="454" idx="0"/>
          </p:cNvCxnSpPr>
          <p:nvPr/>
        </p:nvCxnSpPr>
        <p:spPr>
          <a:xfrm rot="5400000">
            <a:off x="4300200" y="308525"/>
            <a:ext cx="468300" cy="2744100"/>
          </a:xfrm>
          <a:prstGeom prst="bentConnector3">
            <a:avLst>
              <a:gd fmla="val 50005" name="adj1"/>
            </a:avLst>
          </a:prstGeom>
          <a:noFill/>
          <a:ln cap="flat" cmpd="sng" w="9525">
            <a:solidFill>
              <a:schemeClr val="dk2"/>
            </a:solidFill>
            <a:prstDash val="solid"/>
            <a:round/>
            <a:headEnd len="sm" w="sm" type="none"/>
            <a:tailEnd len="sm" w="sm" type="none"/>
          </a:ln>
        </p:spPr>
      </p:cxnSp>
      <p:cxnSp>
        <p:nvCxnSpPr>
          <p:cNvPr id="464" name="Google Shape;464;p32"/>
          <p:cNvCxnSpPr>
            <a:stCxn id="454" idx="2"/>
            <a:endCxn id="457" idx="0"/>
          </p:cNvCxnSpPr>
          <p:nvPr/>
        </p:nvCxnSpPr>
        <p:spPr>
          <a:xfrm>
            <a:off x="3162425" y="2406175"/>
            <a:ext cx="0" cy="663000"/>
          </a:xfrm>
          <a:prstGeom prst="straightConnector1">
            <a:avLst/>
          </a:prstGeom>
          <a:noFill/>
          <a:ln cap="flat" cmpd="sng" w="9525">
            <a:solidFill>
              <a:schemeClr val="dk2"/>
            </a:solidFill>
            <a:prstDash val="solid"/>
            <a:round/>
            <a:headEnd len="sm" w="sm" type="none"/>
            <a:tailEnd len="med" w="med" type="triangle"/>
          </a:ln>
        </p:spPr>
      </p:cxnSp>
      <p:cxnSp>
        <p:nvCxnSpPr>
          <p:cNvPr id="465" name="Google Shape;465;p32"/>
          <p:cNvCxnSpPr>
            <a:endCxn id="458" idx="0"/>
          </p:cNvCxnSpPr>
          <p:nvPr/>
        </p:nvCxnSpPr>
        <p:spPr>
          <a:xfrm>
            <a:off x="5289750" y="2406125"/>
            <a:ext cx="0" cy="663000"/>
          </a:xfrm>
          <a:prstGeom prst="straightConnector1">
            <a:avLst/>
          </a:prstGeom>
          <a:noFill/>
          <a:ln cap="flat" cmpd="sng" w="9525">
            <a:solidFill>
              <a:schemeClr val="dk2"/>
            </a:solidFill>
            <a:prstDash val="solid"/>
            <a:round/>
            <a:headEnd len="sm" w="sm" type="none"/>
            <a:tailEnd len="med" w="med" type="triangle"/>
          </a:ln>
        </p:spPr>
      </p:cxnSp>
      <p:cxnSp>
        <p:nvCxnSpPr>
          <p:cNvPr id="466" name="Google Shape;466;p32"/>
          <p:cNvCxnSpPr/>
          <p:nvPr/>
        </p:nvCxnSpPr>
        <p:spPr>
          <a:xfrm>
            <a:off x="7878000" y="2406175"/>
            <a:ext cx="0" cy="6630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33"/>
          <p:cNvSpPr txBox="1"/>
          <p:nvPr>
            <p:ph type="title"/>
          </p:nvPr>
        </p:nvSpPr>
        <p:spPr>
          <a:xfrm>
            <a:off x="1166525" y="635175"/>
            <a:ext cx="7721100" cy="47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400">
                <a:solidFill>
                  <a:srgbClr val="262626"/>
                </a:solidFill>
              </a:rPr>
              <a:t>S</a:t>
            </a:r>
            <a:r>
              <a:rPr lang="en" sz="2400">
                <a:solidFill>
                  <a:srgbClr val="262626"/>
                </a:solidFill>
              </a:rPr>
              <a:t>ign and symptoms of INFLUENZA</a:t>
            </a:r>
            <a:endParaRPr/>
          </a:p>
        </p:txBody>
      </p:sp>
      <p:sp>
        <p:nvSpPr>
          <p:cNvPr id="472" name="Google Shape;472;p33"/>
          <p:cNvSpPr txBox="1"/>
          <p:nvPr>
            <p:ph idx="1" type="body"/>
          </p:nvPr>
        </p:nvSpPr>
        <p:spPr>
          <a:xfrm>
            <a:off x="982850" y="1545650"/>
            <a:ext cx="7030500" cy="86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400"/>
              </a:spcBef>
              <a:spcAft>
                <a:spcPts val="0"/>
              </a:spcAft>
              <a:buClr>
                <a:schemeClr val="dk1"/>
              </a:buClr>
              <a:buSzPts val="1100"/>
              <a:buFont typeface="Arial"/>
              <a:buNone/>
            </a:pPr>
            <a:r>
              <a:rPr lang="en" sz="1400">
                <a:solidFill>
                  <a:srgbClr val="677480"/>
                </a:solidFill>
                <a:latin typeface="Lato"/>
                <a:ea typeface="Lato"/>
                <a:cs typeface="Lato"/>
                <a:sym typeface="Lato"/>
              </a:rPr>
              <a:t>C</a:t>
            </a:r>
            <a:r>
              <a:rPr lang="en" sz="1400">
                <a:solidFill>
                  <a:srgbClr val="677480"/>
                </a:solidFill>
                <a:latin typeface="Lato"/>
                <a:ea typeface="Lato"/>
                <a:cs typeface="Lato"/>
                <a:sym typeface="Lato"/>
              </a:rPr>
              <a:t>haracterized by the </a:t>
            </a:r>
            <a:r>
              <a:rPr lang="en" sz="1400">
                <a:solidFill>
                  <a:srgbClr val="000000"/>
                </a:solidFill>
                <a:latin typeface="Lato"/>
                <a:ea typeface="Lato"/>
                <a:cs typeface="Lato"/>
                <a:sym typeface="Lato"/>
              </a:rPr>
              <a:t>abrupt onset of constitutional and respiratory signs and symptoms</a:t>
            </a:r>
            <a:r>
              <a:rPr lang="en" sz="1400">
                <a:solidFill>
                  <a:srgbClr val="677480"/>
                </a:solidFill>
                <a:latin typeface="Lato"/>
                <a:ea typeface="Lato"/>
                <a:cs typeface="Lato"/>
                <a:sym typeface="Lato"/>
              </a:rPr>
              <a:t> (e.g., fever, myalgia, headache, malaise, nonproductive cough, sore throat, and rhinitis)</a:t>
            </a:r>
            <a:endParaRPr sz="1400">
              <a:solidFill>
                <a:srgbClr val="677480"/>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
        <p:nvSpPr>
          <p:cNvPr id="473" name="Google Shape;473;p33"/>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3"/>
          <p:cNvSpPr txBox="1"/>
          <p:nvPr>
            <p:ph type="title"/>
          </p:nvPr>
        </p:nvSpPr>
        <p:spPr>
          <a:xfrm>
            <a:off x="1208225" y="1105575"/>
            <a:ext cx="5195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400">
                <a:solidFill>
                  <a:srgbClr val="262626"/>
                </a:solidFill>
              </a:rPr>
              <a:t>Influenza spread:</a:t>
            </a:r>
            <a:endParaRPr/>
          </a:p>
        </p:txBody>
      </p:sp>
      <p:sp>
        <p:nvSpPr>
          <p:cNvPr id="475" name="Google Shape;475;p33"/>
          <p:cNvSpPr txBox="1"/>
          <p:nvPr>
            <p:ph idx="1" type="body"/>
          </p:nvPr>
        </p:nvSpPr>
        <p:spPr>
          <a:xfrm>
            <a:off x="723675" y="2411775"/>
            <a:ext cx="8035500" cy="2423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404040"/>
              </a:buClr>
              <a:buSzPts val="2000"/>
              <a:buFont typeface="Trebuchet MS"/>
              <a:buChar char="-"/>
            </a:pPr>
            <a:r>
              <a:rPr b="1" lang="en" sz="1400">
                <a:solidFill>
                  <a:srgbClr val="A64D79"/>
                </a:solidFill>
                <a:latin typeface="Lato"/>
                <a:ea typeface="Lato"/>
                <a:cs typeface="Lato"/>
                <a:sym typeface="Lato"/>
              </a:rPr>
              <a:t>Contact</a:t>
            </a:r>
            <a:r>
              <a:rPr lang="en" sz="1400">
                <a:solidFill>
                  <a:srgbClr val="677480"/>
                </a:solidFill>
                <a:latin typeface="Lato"/>
                <a:ea typeface="Lato"/>
                <a:cs typeface="Lato"/>
                <a:sym typeface="Lato"/>
              </a:rPr>
              <a:t>:</a:t>
            </a:r>
            <a:endParaRPr sz="1400">
              <a:solidFill>
                <a:srgbClr val="677480"/>
              </a:solidFill>
              <a:latin typeface="Lato"/>
              <a:ea typeface="Lato"/>
              <a:cs typeface="Lato"/>
              <a:sym typeface="Lato"/>
            </a:endParaRPr>
          </a:p>
          <a:p>
            <a:pPr indent="-355600" lvl="2" marL="1371600" rtl="0" algn="l">
              <a:lnSpc>
                <a:spcPct val="115000"/>
              </a:lnSpc>
              <a:spcBef>
                <a:spcPts val="0"/>
              </a:spcBef>
              <a:spcAft>
                <a:spcPts val="0"/>
              </a:spcAft>
              <a:buClr>
                <a:srgbClr val="404040"/>
              </a:buClr>
              <a:buSzPts val="2000"/>
              <a:buFont typeface="Trebuchet MS"/>
              <a:buChar char="-"/>
            </a:pPr>
            <a:r>
              <a:rPr lang="en" u="sng">
                <a:solidFill>
                  <a:srgbClr val="741B47"/>
                </a:solidFill>
                <a:latin typeface="Lato"/>
                <a:ea typeface="Lato"/>
                <a:cs typeface="Lato"/>
                <a:sym typeface="Lato"/>
              </a:rPr>
              <a:t>Direct</a:t>
            </a:r>
            <a:r>
              <a:rPr lang="en">
                <a:solidFill>
                  <a:srgbClr val="677480"/>
                </a:solidFill>
                <a:latin typeface="Lato"/>
                <a:ea typeface="Lato"/>
                <a:cs typeface="Lato"/>
                <a:sym typeface="Lato"/>
              </a:rPr>
              <a:t> (e.g. shaking hands)</a:t>
            </a:r>
            <a:endParaRPr>
              <a:solidFill>
                <a:srgbClr val="677480"/>
              </a:solidFill>
              <a:latin typeface="Lato"/>
              <a:ea typeface="Lato"/>
              <a:cs typeface="Lato"/>
              <a:sym typeface="Lato"/>
            </a:endParaRPr>
          </a:p>
          <a:p>
            <a:pPr indent="-355600" lvl="2" marL="1371600" rtl="0" algn="l">
              <a:lnSpc>
                <a:spcPct val="115000"/>
              </a:lnSpc>
              <a:spcBef>
                <a:spcPts val="0"/>
              </a:spcBef>
              <a:spcAft>
                <a:spcPts val="0"/>
              </a:spcAft>
              <a:buClr>
                <a:srgbClr val="404040"/>
              </a:buClr>
              <a:buSzPts val="2000"/>
              <a:buFont typeface="Trebuchet MS"/>
              <a:buChar char="-"/>
            </a:pPr>
            <a:r>
              <a:rPr lang="en" u="sng">
                <a:solidFill>
                  <a:srgbClr val="741B47"/>
                </a:solidFill>
                <a:latin typeface="Lato"/>
                <a:ea typeface="Lato"/>
                <a:cs typeface="Lato"/>
                <a:sym typeface="Lato"/>
              </a:rPr>
              <a:t>Indirect</a:t>
            </a:r>
            <a:r>
              <a:rPr lang="en">
                <a:solidFill>
                  <a:srgbClr val="677480"/>
                </a:solidFill>
                <a:latin typeface="Lato"/>
                <a:ea typeface="Lato"/>
                <a:cs typeface="Lato"/>
                <a:sym typeface="Lato"/>
              </a:rPr>
              <a:t> (contaminated items)</a:t>
            </a:r>
            <a:endParaRPr>
              <a:solidFill>
                <a:srgbClr val="677480"/>
              </a:solidFill>
              <a:latin typeface="Lato"/>
              <a:ea typeface="Lato"/>
              <a:cs typeface="Lato"/>
              <a:sym typeface="Lato"/>
            </a:endParaRPr>
          </a:p>
          <a:p>
            <a:pPr indent="-342900" lvl="0" marL="457200" rtl="0" algn="l">
              <a:lnSpc>
                <a:spcPct val="115000"/>
              </a:lnSpc>
              <a:spcBef>
                <a:spcPts val="0"/>
              </a:spcBef>
              <a:spcAft>
                <a:spcPts val="0"/>
              </a:spcAft>
              <a:buSzPts val="1800"/>
              <a:buFont typeface="Trebuchet MS"/>
              <a:buChar char="-"/>
            </a:pPr>
            <a:r>
              <a:rPr b="1" lang="en" sz="1400">
                <a:solidFill>
                  <a:srgbClr val="A64D79"/>
                </a:solidFill>
                <a:latin typeface="Lato"/>
                <a:ea typeface="Lato"/>
                <a:cs typeface="Lato"/>
                <a:sym typeface="Lato"/>
              </a:rPr>
              <a:t>Droplet</a:t>
            </a:r>
            <a:r>
              <a:rPr lang="en" sz="1400">
                <a:solidFill>
                  <a:srgbClr val="677480"/>
                </a:solidFill>
                <a:latin typeface="Lato"/>
                <a:ea typeface="Lato"/>
                <a:cs typeface="Lato"/>
                <a:sym typeface="Lato"/>
              </a:rPr>
              <a:t> transmission (unprotected sneeze or cough) </a:t>
            </a:r>
            <a:r>
              <a:rPr b="1" lang="en" sz="1400" u="sng">
                <a:solidFill>
                  <a:srgbClr val="677480"/>
                </a:solidFill>
                <a:latin typeface="Lato"/>
                <a:ea typeface="Lato"/>
                <a:cs typeface="Lato"/>
                <a:sym typeface="Lato"/>
              </a:rPr>
              <a:t>travel up to 6 ft.</a:t>
            </a:r>
            <a:endParaRPr b="1" sz="1400" u="sng">
              <a:solidFill>
                <a:srgbClr val="677480"/>
              </a:solidFill>
              <a:latin typeface="Lato"/>
              <a:ea typeface="Lato"/>
              <a:cs typeface="Lato"/>
              <a:sym typeface="Lato"/>
            </a:endParaRPr>
          </a:p>
          <a:p>
            <a:pPr indent="-355600" lvl="0" marL="457200" rtl="0" algn="l">
              <a:lnSpc>
                <a:spcPct val="115000"/>
              </a:lnSpc>
              <a:spcBef>
                <a:spcPts val="0"/>
              </a:spcBef>
              <a:spcAft>
                <a:spcPts val="0"/>
              </a:spcAft>
              <a:buClr>
                <a:srgbClr val="404040"/>
              </a:buClr>
              <a:buSzPts val="2000"/>
              <a:buFont typeface="Trebuchet MS"/>
              <a:buChar char="-"/>
            </a:pPr>
            <a:r>
              <a:rPr b="1" lang="en" sz="1400">
                <a:solidFill>
                  <a:srgbClr val="A64D79"/>
                </a:solidFill>
                <a:latin typeface="Lato"/>
                <a:ea typeface="Lato"/>
                <a:cs typeface="Lato"/>
                <a:sym typeface="Lato"/>
              </a:rPr>
              <a:t>Airborne</a:t>
            </a:r>
            <a:r>
              <a:rPr lang="en" sz="1400">
                <a:solidFill>
                  <a:srgbClr val="677480"/>
                </a:solidFill>
                <a:latin typeface="Lato"/>
                <a:ea typeface="Lato"/>
                <a:cs typeface="Lato"/>
                <a:sym typeface="Lato"/>
              </a:rPr>
              <a:t> transmission</a:t>
            </a:r>
            <a:endParaRPr sz="1400">
              <a:solidFill>
                <a:srgbClr val="677480"/>
              </a:solidFill>
              <a:latin typeface="Lato"/>
              <a:ea typeface="Lato"/>
              <a:cs typeface="Lato"/>
              <a:sym typeface="Lato"/>
            </a:endParaRPr>
          </a:p>
          <a:p>
            <a:pPr indent="0" lvl="0" marL="0" rtl="0" algn="ctr">
              <a:lnSpc>
                <a:spcPct val="115000"/>
              </a:lnSpc>
              <a:spcBef>
                <a:spcPts val="1000"/>
              </a:spcBef>
              <a:spcAft>
                <a:spcPts val="0"/>
              </a:spcAft>
              <a:buClr>
                <a:schemeClr val="dk1"/>
              </a:buClr>
              <a:buSzPts val="1100"/>
              <a:buFont typeface="Arial"/>
              <a:buNone/>
            </a:pPr>
            <a:r>
              <a:rPr b="1" lang="en" sz="1400">
                <a:solidFill>
                  <a:srgbClr val="000000"/>
                </a:solidFill>
                <a:latin typeface="Lato"/>
                <a:ea typeface="Lato"/>
                <a:cs typeface="Lato"/>
                <a:sym typeface="Lato"/>
              </a:rPr>
              <a:t>You may be able to pass on the flu to someone else before you know you are sick! as well as while you are sick.</a:t>
            </a:r>
            <a:endParaRPr b="1" sz="1400">
              <a:solidFill>
                <a:srgbClr val="000000"/>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34"/>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100">
                <a:solidFill>
                  <a:srgbClr val="262626"/>
                </a:solidFill>
              </a:rPr>
              <a:t>Diagnostic tests for influenza</a:t>
            </a:r>
            <a:endParaRPr/>
          </a:p>
        </p:txBody>
      </p:sp>
      <p:sp>
        <p:nvSpPr>
          <p:cNvPr id="481" name="Google Shape;481;p34"/>
          <p:cNvSpPr txBox="1"/>
          <p:nvPr>
            <p:ph idx="1" type="body"/>
          </p:nvPr>
        </p:nvSpPr>
        <p:spPr>
          <a:xfrm>
            <a:off x="302550" y="1155025"/>
            <a:ext cx="4716900" cy="355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b="1" lang="en" sz="1200" u="sng">
                <a:solidFill>
                  <a:srgbClr val="741B47"/>
                </a:solidFill>
                <a:latin typeface="Lato"/>
                <a:ea typeface="Lato"/>
                <a:cs typeface="Lato"/>
                <a:sym typeface="Lato"/>
              </a:rPr>
              <a:t>Rapid Influenza Diagnostic Tests (RIDTs):</a:t>
            </a:r>
            <a:endParaRPr b="1" sz="1200" u="sng">
              <a:solidFill>
                <a:srgbClr val="741B47"/>
              </a:solidFill>
              <a:latin typeface="Lato"/>
              <a:ea typeface="Lato"/>
              <a:cs typeface="Lato"/>
              <a:sym typeface="Lato"/>
            </a:endParaRPr>
          </a:p>
          <a:p>
            <a:pPr indent="-298450" lvl="0" marL="457200" rtl="0" algn="l">
              <a:lnSpc>
                <a:spcPct val="115000"/>
              </a:lnSpc>
              <a:spcBef>
                <a:spcPts val="600"/>
              </a:spcBef>
              <a:spcAft>
                <a:spcPts val="0"/>
              </a:spcAft>
              <a:buClr>
                <a:srgbClr val="677480"/>
              </a:buClr>
              <a:buSzPts val="1100"/>
              <a:buFont typeface="Lato"/>
              <a:buChar char="-"/>
            </a:pPr>
            <a:r>
              <a:rPr b="1" lang="en" sz="1100">
                <a:solidFill>
                  <a:srgbClr val="000000"/>
                </a:solidFill>
                <a:latin typeface="Lato"/>
                <a:ea typeface="Lato"/>
                <a:cs typeface="Lato"/>
                <a:sym typeface="Lato"/>
              </a:rPr>
              <a:t>Antigen</a:t>
            </a:r>
            <a:r>
              <a:rPr lang="en" sz="1100">
                <a:solidFill>
                  <a:srgbClr val="677480"/>
                </a:solidFill>
                <a:latin typeface="Lato"/>
                <a:ea typeface="Lato"/>
                <a:cs typeface="Lato"/>
                <a:sym typeface="Lato"/>
              </a:rPr>
              <a:t> detection tests</a:t>
            </a:r>
            <a:endParaRPr sz="1100">
              <a:solidFill>
                <a:srgbClr val="677480"/>
              </a:solidFill>
              <a:latin typeface="Lato"/>
              <a:ea typeface="Lato"/>
              <a:cs typeface="Lato"/>
              <a:sym typeface="Lato"/>
            </a:endParaRPr>
          </a:p>
          <a:p>
            <a:pPr indent="-298450" lvl="0" marL="457200" rtl="0" algn="l">
              <a:lnSpc>
                <a:spcPct val="115000"/>
              </a:lnSpc>
              <a:spcBef>
                <a:spcPts val="0"/>
              </a:spcBef>
              <a:spcAft>
                <a:spcPts val="0"/>
              </a:spcAft>
              <a:buClr>
                <a:srgbClr val="677480"/>
              </a:buClr>
              <a:buSzPts val="1100"/>
              <a:buFont typeface="Lato"/>
              <a:buChar char="-"/>
            </a:pPr>
            <a:r>
              <a:rPr b="1" lang="en" sz="1100">
                <a:solidFill>
                  <a:srgbClr val="000000"/>
                </a:solidFill>
                <a:latin typeface="Lato"/>
                <a:ea typeface="Lato"/>
                <a:cs typeface="Lato"/>
                <a:sym typeface="Lato"/>
              </a:rPr>
              <a:t>Quick</a:t>
            </a:r>
            <a:r>
              <a:rPr lang="en" sz="1100">
                <a:solidFill>
                  <a:srgbClr val="677480"/>
                </a:solidFill>
                <a:latin typeface="Lato"/>
                <a:ea typeface="Lato"/>
                <a:cs typeface="Lato"/>
                <a:sym typeface="Lato"/>
              </a:rPr>
              <a:t> results</a:t>
            </a:r>
            <a:endParaRPr sz="1100">
              <a:solidFill>
                <a:srgbClr val="677480"/>
              </a:solidFill>
              <a:latin typeface="Lato"/>
              <a:ea typeface="Lato"/>
              <a:cs typeface="Lato"/>
              <a:sym typeface="Lato"/>
            </a:endParaRPr>
          </a:p>
          <a:p>
            <a:pPr indent="-298450" lvl="0" marL="457200" rtl="0" algn="l">
              <a:lnSpc>
                <a:spcPct val="115000"/>
              </a:lnSpc>
              <a:spcBef>
                <a:spcPts val="0"/>
              </a:spcBef>
              <a:spcAft>
                <a:spcPts val="0"/>
              </a:spcAft>
              <a:buClr>
                <a:srgbClr val="677480"/>
              </a:buClr>
              <a:buSzPts val="1100"/>
              <a:buFont typeface="Lato"/>
              <a:buChar char="-"/>
            </a:pPr>
            <a:r>
              <a:rPr lang="en" sz="1100">
                <a:solidFill>
                  <a:srgbClr val="677480"/>
                </a:solidFill>
                <a:latin typeface="Lato"/>
                <a:ea typeface="Lato"/>
                <a:cs typeface="Lato"/>
                <a:sym typeface="Lato"/>
              </a:rPr>
              <a:t>Sensitivity </a:t>
            </a:r>
            <a:r>
              <a:rPr b="1" lang="en" sz="1100">
                <a:solidFill>
                  <a:srgbClr val="677480"/>
                </a:solidFill>
                <a:latin typeface="Lato"/>
                <a:ea typeface="Lato"/>
                <a:cs typeface="Lato"/>
                <a:sym typeface="Lato"/>
              </a:rPr>
              <a:t>62.3%</a:t>
            </a:r>
            <a:endParaRPr b="1" sz="1100">
              <a:solidFill>
                <a:srgbClr val="677480"/>
              </a:solidFill>
              <a:latin typeface="Lato"/>
              <a:ea typeface="Lato"/>
              <a:cs typeface="Lato"/>
              <a:sym typeface="Lato"/>
            </a:endParaRPr>
          </a:p>
          <a:p>
            <a:pPr indent="-298450" lvl="0" marL="457200" rtl="0" algn="l">
              <a:lnSpc>
                <a:spcPct val="115000"/>
              </a:lnSpc>
              <a:spcBef>
                <a:spcPts val="0"/>
              </a:spcBef>
              <a:spcAft>
                <a:spcPts val="0"/>
              </a:spcAft>
              <a:buClr>
                <a:srgbClr val="677480"/>
              </a:buClr>
              <a:buSzPts val="1100"/>
              <a:buFont typeface="Lato"/>
              <a:buChar char="-"/>
            </a:pPr>
            <a:r>
              <a:rPr lang="en" sz="1100">
                <a:solidFill>
                  <a:srgbClr val="677480"/>
                </a:solidFill>
                <a:latin typeface="Lato"/>
                <a:ea typeface="Lato"/>
                <a:cs typeface="Lato"/>
                <a:sym typeface="Lato"/>
              </a:rPr>
              <a:t>Specificity </a:t>
            </a:r>
            <a:r>
              <a:rPr b="1" lang="en" sz="1100">
                <a:solidFill>
                  <a:srgbClr val="677480"/>
                </a:solidFill>
                <a:latin typeface="Lato"/>
                <a:ea typeface="Lato"/>
                <a:cs typeface="Lato"/>
                <a:sym typeface="Lato"/>
              </a:rPr>
              <a:t>98.2%</a:t>
            </a:r>
            <a:endParaRPr b="1" sz="1100">
              <a:solidFill>
                <a:srgbClr val="677480"/>
              </a:solidFill>
              <a:latin typeface="Lato"/>
              <a:ea typeface="Lato"/>
              <a:cs typeface="Lato"/>
              <a:sym typeface="Lato"/>
            </a:endParaRPr>
          </a:p>
          <a:p>
            <a:pPr indent="0" lvl="0" marL="0" rtl="0" algn="l">
              <a:lnSpc>
                <a:spcPct val="115000"/>
              </a:lnSpc>
              <a:spcBef>
                <a:spcPts val="400"/>
              </a:spcBef>
              <a:spcAft>
                <a:spcPts val="0"/>
              </a:spcAft>
              <a:buSzPts val="1800"/>
              <a:buNone/>
            </a:pPr>
            <a:r>
              <a:rPr lang="en" sz="1100">
                <a:solidFill>
                  <a:srgbClr val="000000"/>
                </a:solidFill>
                <a:latin typeface="Lato"/>
                <a:ea typeface="Lato"/>
                <a:cs typeface="Lato"/>
                <a:sym typeface="Lato"/>
              </a:rPr>
              <a:t>-ve  result does </a:t>
            </a:r>
            <a:r>
              <a:rPr lang="en" sz="1100">
                <a:solidFill>
                  <a:srgbClr val="FF0000"/>
                </a:solidFill>
                <a:latin typeface="Lato"/>
                <a:ea typeface="Lato"/>
                <a:cs typeface="Lato"/>
                <a:sym typeface="Lato"/>
              </a:rPr>
              <a:t>NOT</a:t>
            </a:r>
            <a:r>
              <a:rPr lang="en" sz="1100">
                <a:solidFill>
                  <a:srgbClr val="677480"/>
                </a:solidFill>
                <a:latin typeface="Lato"/>
                <a:ea typeface="Lato"/>
                <a:cs typeface="Lato"/>
                <a:sym typeface="Lato"/>
              </a:rPr>
              <a:t> </a:t>
            </a:r>
            <a:r>
              <a:rPr lang="en" sz="1100">
                <a:solidFill>
                  <a:srgbClr val="000000"/>
                </a:solidFill>
                <a:latin typeface="Lato"/>
                <a:ea typeface="Lato"/>
                <a:cs typeface="Lato"/>
                <a:sym typeface="Lato"/>
              </a:rPr>
              <a:t>exclude a diagnosis of influenza in a patient with suspected influenza.</a:t>
            </a:r>
            <a:endParaRPr sz="1100">
              <a:solidFill>
                <a:srgbClr val="000000"/>
              </a:solidFill>
              <a:latin typeface="Lato"/>
              <a:ea typeface="Lato"/>
              <a:cs typeface="Lato"/>
              <a:sym typeface="Lato"/>
            </a:endParaRPr>
          </a:p>
          <a:p>
            <a:pPr indent="0" lvl="0" marL="0" rtl="0" algn="l">
              <a:lnSpc>
                <a:spcPct val="115000"/>
              </a:lnSpc>
              <a:spcBef>
                <a:spcPts val="600"/>
              </a:spcBef>
              <a:spcAft>
                <a:spcPts val="0"/>
              </a:spcAft>
              <a:buSzPts val="1800"/>
              <a:buNone/>
            </a:pPr>
            <a:r>
              <a:t/>
            </a:r>
            <a:endParaRPr b="1" sz="1400" u="sng">
              <a:solidFill>
                <a:srgbClr val="677480"/>
              </a:solidFill>
              <a:latin typeface="Lato"/>
              <a:ea typeface="Lato"/>
              <a:cs typeface="Lato"/>
              <a:sym typeface="Lato"/>
            </a:endParaRPr>
          </a:p>
          <a:p>
            <a:pPr indent="0" lvl="0" marL="0" rtl="0" algn="l">
              <a:lnSpc>
                <a:spcPct val="115000"/>
              </a:lnSpc>
              <a:spcBef>
                <a:spcPts val="600"/>
              </a:spcBef>
              <a:spcAft>
                <a:spcPts val="0"/>
              </a:spcAft>
              <a:buSzPts val="1800"/>
              <a:buNone/>
            </a:pPr>
            <a:r>
              <a:rPr b="1" lang="en" sz="1200" u="sng">
                <a:solidFill>
                  <a:srgbClr val="741B47"/>
                </a:solidFill>
                <a:latin typeface="Lato"/>
                <a:ea typeface="Lato"/>
                <a:cs typeface="Lato"/>
                <a:sym typeface="Lato"/>
              </a:rPr>
              <a:t>Reverse transcription polymerase chain reaction (RT-PCR)  and Viral culture:</a:t>
            </a:r>
            <a:endParaRPr b="1" sz="1200">
              <a:solidFill>
                <a:srgbClr val="741B47"/>
              </a:solidFill>
            </a:endParaRPr>
          </a:p>
          <a:p>
            <a:pPr indent="-304800" lvl="0" marL="457200" rtl="0" algn="l">
              <a:lnSpc>
                <a:spcPct val="115000"/>
              </a:lnSpc>
              <a:spcBef>
                <a:spcPts val="400"/>
              </a:spcBef>
              <a:spcAft>
                <a:spcPts val="0"/>
              </a:spcAft>
              <a:buClr>
                <a:srgbClr val="404040"/>
              </a:buClr>
              <a:buSzPts val="1200"/>
              <a:buFont typeface="Trebuchet MS"/>
              <a:buChar char="-"/>
            </a:pPr>
            <a:r>
              <a:rPr lang="en" sz="1200">
                <a:solidFill>
                  <a:srgbClr val="677480"/>
                </a:solidFill>
                <a:latin typeface="Lato"/>
                <a:ea typeface="Lato"/>
                <a:cs typeface="Lato"/>
                <a:sym typeface="Lato"/>
              </a:rPr>
              <a:t>More </a:t>
            </a:r>
            <a:r>
              <a:rPr b="1" lang="en" sz="1200">
                <a:solidFill>
                  <a:srgbClr val="000000"/>
                </a:solidFill>
                <a:latin typeface="Lato"/>
                <a:ea typeface="Lato"/>
                <a:cs typeface="Lato"/>
                <a:sym typeface="Lato"/>
              </a:rPr>
              <a:t>accurate</a:t>
            </a:r>
            <a:r>
              <a:rPr lang="en" sz="1200">
                <a:solidFill>
                  <a:srgbClr val="677480"/>
                </a:solidFill>
                <a:latin typeface="Lato"/>
                <a:ea typeface="Lato"/>
                <a:cs typeface="Lato"/>
                <a:sym typeface="Lato"/>
              </a:rPr>
              <a:t> but takes </a:t>
            </a:r>
            <a:r>
              <a:rPr b="1" lang="en" sz="1200">
                <a:solidFill>
                  <a:srgbClr val="000000"/>
                </a:solidFill>
                <a:latin typeface="Lato"/>
                <a:ea typeface="Lato"/>
                <a:cs typeface="Lato"/>
                <a:sym typeface="Lato"/>
              </a:rPr>
              <a:t>longer</a:t>
            </a:r>
            <a:r>
              <a:rPr lang="en" sz="1200">
                <a:solidFill>
                  <a:srgbClr val="677480"/>
                </a:solidFill>
                <a:latin typeface="Lato"/>
                <a:ea typeface="Lato"/>
                <a:cs typeface="Lato"/>
                <a:sym typeface="Lato"/>
              </a:rPr>
              <a:t> time.</a:t>
            </a:r>
            <a:endParaRPr sz="1200">
              <a:solidFill>
                <a:srgbClr val="677480"/>
              </a:solidFill>
              <a:latin typeface="Lato"/>
              <a:ea typeface="Lato"/>
              <a:cs typeface="Lato"/>
              <a:sym typeface="Lato"/>
            </a:endParaRPr>
          </a:p>
          <a:p>
            <a:pPr indent="-304800" lvl="0" marL="457200" rtl="0" algn="l">
              <a:lnSpc>
                <a:spcPct val="115000"/>
              </a:lnSpc>
              <a:spcBef>
                <a:spcPts val="0"/>
              </a:spcBef>
              <a:spcAft>
                <a:spcPts val="0"/>
              </a:spcAft>
              <a:buClr>
                <a:srgbClr val="404040"/>
              </a:buClr>
              <a:buSzPts val="1200"/>
              <a:buFont typeface="Trebuchet MS"/>
              <a:buChar char="-"/>
            </a:pPr>
            <a:r>
              <a:rPr lang="en" sz="1200">
                <a:solidFill>
                  <a:srgbClr val="677480"/>
                </a:solidFill>
                <a:latin typeface="Lato"/>
                <a:ea typeface="Lato"/>
                <a:cs typeface="Lato"/>
                <a:sym typeface="Lato"/>
              </a:rPr>
              <a:t>When influenza is suspected and antiviral treatment is </a:t>
            </a:r>
            <a:r>
              <a:rPr b="1" lang="en" sz="1200">
                <a:solidFill>
                  <a:srgbClr val="677480"/>
                </a:solidFill>
                <a:latin typeface="Lato"/>
                <a:ea typeface="Lato"/>
                <a:cs typeface="Lato"/>
                <a:sym typeface="Lato"/>
              </a:rPr>
              <a:t>indicated</a:t>
            </a:r>
            <a:r>
              <a:rPr lang="en" sz="1200">
                <a:solidFill>
                  <a:srgbClr val="677480"/>
                </a:solidFill>
                <a:latin typeface="Lato"/>
                <a:ea typeface="Lato"/>
                <a:cs typeface="Lato"/>
                <a:sym typeface="Lato"/>
              </a:rPr>
              <a:t>, antiviral treatment should begin </a:t>
            </a:r>
            <a:r>
              <a:rPr b="1" lang="en" sz="1200">
                <a:solidFill>
                  <a:srgbClr val="677480"/>
                </a:solidFill>
                <a:latin typeface="Lato"/>
                <a:ea typeface="Lato"/>
                <a:cs typeface="Lato"/>
                <a:sym typeface="Lato"/>
              </a:rPr>
              <a:t>as soon as possible and should not wait for the results of testing</a:t>
            </a:r>
            <a:r>
              <a:rPr b="1" lang="en" sz="1200">
                <a:solidFill>
                  <a:srgbClr val="404040"/>
                </a:solidFill>
                <a:latin typeface="Trebuchet MS"/>
                <a:ea typeface="Trebuchet MS"/>
                <a:cs typeface="Trebuchet MS"/>
                <a:sym typeface="Trebuchet MS"/>
              </a:rPr>
              <a:t>.</a:t>
            </a:r>
            <a:endParaRPr b="1" sz="1200">
              <a:solidFill>
                <a:srgbClr val="404040"/>
              </a:solidFill>
              <a:latin typeface="Trebuchet MS"/>
              <a:ea typeface="Trebuchet MS"/>
              <a:cs typeface="Trebuchet MS"/>
              <a:sym typeface="Trebuchet MS"/>
            </a:endParaRPr>
          </a:p>
          <a:p>
            <a:pPr indent="0" lvl="0" marL="0" rtl="0" algn="l">
              <a:lnSpc>
                <a:spcPct val="115000"/>
              </a:lnSpc>
              <a:spcBef>
                <a:spcPts val="400"/>
              </a:spcBef>
              <a:spcAft>
                <a:spcPts val="0"/>
              </a:spcAft>
              <a:buClr>
                <a:schemeClr val="dk1"/>
              </a:buClr>
              <a:buSzPts val="1100"/>
              <a:buFont typeface="Arial"/>
              <a:buNone/>
            </a:pPr>
            <a:r>
              <a:t/>
            </a:r>
            <a:endParaRPr sz="1400">
              <a:solidFill>
                <a:srgbClr val="677480"/>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
        <p:nvSpPr>
          <p:cNvPr id="482" name="Google Shape;482;p34"/>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3" name="Google Shape;483;p34"/>
          <p:cNvPicPr preferRelativeResize="0"/>
          <p:nvPr/>
        </p:nvPicPr>
        <p:blipFill rotWithShape="1">
          <a:blip r:embed="rId3">
            <a:alphaModFix/>
          </a:blip>
          <a:srcRect b="0" l="0" r="0" t="0"/>
          <a:stretch/>
        </p:blipFill>
        <p:spPr>
          <a:xfrm>
            <a:off x="4728175" y="1508625"/>
            <a:ext cx="4281850" cy="2843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35"/>
          <p:cNvSpPr txBox="1"/>
          <p:nvPr>
            <p:ph type="title"/>
          </p:nvPr>
        </p:nvSpPr>
        <p:spPr>
          <a:xfrm>
            <a:off x="1153300" y="813825"/>
            <a:ext cx="5134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Prevention of INFLUENZA:</a:t>
            </a:r>
            <a:endParaRPr/>
          </a:p>
        </p:txBody>
      </p:sp>
      <p:sp>
        <p:nvSpPr>
          <p:cNvPr id="489" name="Google Shape;489;p35"/>
          <p:cNvSpPr txBox="1"/>
          <p:nvPr>
            <p:ph idx="1" type="body"/>
          </p:nvPr>
        </p:nvSpPr>
        <p:spPr>
          <a:xfrm>
            <a:off x="5748200" y="813825"/>
            <a:ext cx="3332100" cy="1120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500"/>
              </a:spcBef>
              <a:spcAft>
                <a:spcPts val="0"/>
              </a:spcAft>
              <a:buClr>
                <a:srgbClr val="000000"/>
              </a:buClr>
              <a:buSzPts val="2000"/>
              <a:buFont typeface="Arial"/>
              <a:buChar char="➔"/>
            </a:pPr>
            <a:r>
              <a:rPr lang="en" sz="1400">
                <a:solidFill>
                  <a:srgbClr val="000000"/>
                </a:solidFill>
                <a:latin typeface="Lato"/>
                <a:ea typeface="Lato"/>
                <a:cs typeface="Lato"/>
                <a:sym typeface="Lato"/>
              </a:rPr>
              <a:t>Good hygiene.</a:t>
            </a:r>
            <a:endParaRPr sz="1400">
              <a:solidFill>
                <a:srgbClr val="000000"/>
              </a:solidFill>
              <a:latin typeface="Lato"/>
              <a:ea typeface="Lato"/>
              <a:cs typeface="Lato"/>
              <a:sym typeface="Lato"/>
            </a:endParaRPr>
          </a:p>
          <a:p>
            <a:pPr indent="-355600" lvl="0" marL="457200" rtl="0" algn="l">
              <a:lnSpc>
                <a:spcPct val="115000"/>
              </a:lnSpc>
              <a:spcBef>
                <a:spcPts val="0"/>
              </a:spcBef>
              <a:spcAft>
                <a:spcPts val="0"/>
              </a:spcAft>
              <a:buClr>
                <a:srgbClr val="000000"/>
              </a:buClr>
              <a:buSzPts val="2000"/>
              <a:buFont typeface="Arial"/>
              <a:buChar char="➔"/>
            </a:pPr>
            <a:r>
              <a:rPr lang="en" sz="1400">
                <a:solidFill>
                  <a:srgbClr val="000000"/>
                </a:solidFill>
                <a:latin typeface="Lato"/>
                <a:ea typeface="Lato"/>
                <a:cs typeface="Lato"/>
                <a:sym typeface="Lato"/>
              </a:rPr>
              <a:t>Avoid contact with sick people.</a:t>
            </a:r>
            <a:endParaRPr sz="1400">
              <a:solidFill>
                <a:srgbClr val="000000"/>
              </a:solidFill>
              <a:latin typeface="Lato"/>
              <a:ea typeface="Lato"/>
              <a:cs typeface="Lato"/>
              <a:sym typeface="Lato"/>
            </a:endParaRPr>
          </a:p>
          <a:p>
            <a:pPr indent="-355600" lvl="0" marL="457200" rtl="0" algn="l">
              <a:lnSpc>
                <a:spcPct val="115000"/>
              </a:lnSpc>
              <a:spcBef>
                <a:spcPts val="0"/>
              </a:spcBef>
              <a:spcAft>
                <a:spcPts val="0"/>
              </a:spcAft>
              <a:buClr>
                <a:srgbClr val="000000"/>
              </a:buClr>
              <a:buSzPts val="2000"/>
              <a:buFont typeface="Arial"/>
              <a:buChar char="➔"/>
            </a:pPr>
            <a:r>
              <a:rPr lang="en" sz="1400">
                <a:solidFill>
                  <a:srgbClr val="000000"/>
                </a:solidFill>
                <a:latin typeface="Lato"/>
                <a:ea typeface="Lato"/>
                <a:cs typeface="Lato"/>
                <a:sym typeface="Lato"/>
              </a:rPr>
              <a:t>Vaccination?</a:t>
            </a:r>
            <a:endParaRPr sz="2000">
              <a:solidFill>
                <a:srgbClr val="000000"/>
              </a:solidFill>
            </a:endParaRPr>
          </a:p>
          <a:p>
            <a:pPr indent="0" lvl="0" marL="0" rtl="0" algn="l">
              <a:lnSpc>
                <a:spcPct val="115000"/>
              </a:lnSpc>
              <a:spcBef>
                <a:spcPts val="0"/>
              </a:spcBef>
              <a:spcAft>
                <a:spcPts val="1600"/>
              </a:spcAft>
              <a:buSzPts val="1800"/>
              <a:buNone/>
            </a:pPr>
            <a:r>
              <a:t/>
            </a:r>
            <a:endParaRPr/>
          </a:p>
        </p:txBody>
      </p:sp>
      <p:sp>
        <p:nvSpPr>
          <p:cNvPr id="490" name="Google Shape;490;p35"/>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91" name="Google Shape;491;p35"/>
          <p:cNvGraphicFramePr/>
          <p:nvPr/>
        </p:nvGraphicFramePr>
        <p:xfrm>
          <a:off x="770600" y="2085100"/>
          <a:ext cx="3000000" cy="3000000"/>
        </p:xfrm>
        <a:graphic>
          <a:graphicData uri="http://schemas.openxmlformats.org/drawingml/2006/table">
            <a:tbl>
              <a:tblPr>
                <a:noFill/>
                <a:tableStyleId>{E60E3F17-4677-4348-BBFF-0F41DF39ABBF}</a:tableStyleId>
              </a:tblPr>
              <a:tblGrid>
                <a:gridCol w="1833775"/>
                <a:gridCol w="5905425"/>
              </a:tblGrid>
              <a:tr h="384550">
                <a:tc>
                  <a:txBody>
                    <a:bodyPr>
                      <a:noAutofit/>
                    </a:bodyPr>
                    <a:lstStyle/>
                    <a:p>
                      <a:pPr indent="0" lvl="0" marL="0" marR="0" rtl="0" algn="l">
                        <a:lnSpc>
                          <a:spcPct val="100000"/>
                        </a:lnSpc>
                        <a:spcBef>
                          <a:spcPts val="0"/>
                        </a:spcBef>
                        <a:spcAft>
                          <a:spcPts val="0"/>
                        </a:spcAft>
                        <a:buClr>
                          <a:schemeClr val="dk1"/>
                        </a:buClr>
                        <a:buSzPts val="1100"/>
                        <a:buFont typeface="Arial"/>
                        <a:buNone/>
                      </a:pPr>
                      <a:r>
                        <a:rPr b="1" lang="en" sz="1400" u="none" cap="none" strike="noStrike">
                          <a:solidFill>
                            <a:srgbClr val="741B47"/>
                          </a:solidFill>
                        </a:rPr>
                        <a:t>It’s content?</a:t>
                      </a:r>
                      <a:endParaRPr b="1" sz="1400" u="none" cap="none" strike="noStrike">
                        <a:solidFill>
                          <a:srgbClr val="741B47"/>
                        </a:solidFill>
                      </a:endParaRPr>
                    </a:p>
                  </a:txBody>
                  <a:tcPr marT="91425" marB="91425" marR="91425" marL="91425"/>
                </a:tc>
                <a:tc>
                  <a:txBody>
                    <a:bodyPr>
                      <a:noAutofit/>
                    </a:bodyPr>
                    <a:lstStyle/>
                    <a:p>
                      <a:pPr indent="0" lvl="0" marL="0" marR="0" rtl="0" algn="l">
                        <a:lnSpc>
                          <a:spcPct val="115000"/>
                        </a:lnSpc>
                        <a:spcBef>
                          <a:spcPts val="0"/>
                        </a:spcBef>
                        <a:spcAft>
                          <a:spcPts val="0"/>
                        </a:spcAft>
                        <a:buClr>
                          <a:srgbClr val="000000"/>
                        </a:buClr>
                        <a:buSzPts val="1400"/>
                        <a:buFont typeface="Arial"/>
                        <a:buNone/>
                      </a:pPr>
                      <a:r>
                        <a:rPr b="1" lang="en" sz="1400" u="none" cap="none" strike="noStrike">
                          <a:solidFill>
                            <a:srgbClr val="404040"/>
                          </a:solidFill>
                          <a:latin typeface="Trebuchet MS"/>
                          <a:ea typeface="Trebuchet MS"/>
                          <a:cs typeface="Trebuchet MS"/>
                          <a:sym typeface="Trebuchet MS"/>
                        </a:rPr>
                        <a:t>3-4 strains</a:t>
                      </a:r>
                      <a:r>
                        <a:rPr lang="en" sz="1400" u="none" cap="none" strike="noStrike">
                          <a:solidFill>
                            <a:srgbClr val="404040"/>
                          </a:solidFill>
                          <a:latin typeface="Trebuchet MS"/>
                          <a:ea typeface="Trebuchet MS"/>
                          <a:cs typeface="Trebuchet MS"/>
                          <a:sym typeface="Trebuchet MS"/>
                        </a:rPr>
                        <a:t> (it changes from season to season).</a:t>
                      </a:r>
                      <a:endParaRPr sz="1400" u="none" cap="none" strike="noStrike">
                        <a:solidFill>
                          <a:srgbClr val="404040"/>
                        </a:solidFill>
                        <a:latin typeface="Trebuchet MS"/>
                        <a:ea typeface="Trebuchet MS"/>
                        <a:cs typeface="Trebuchet MS"/>
                        <a:sym typeface="Trebuchet MS"/>
                      </a:endParaRPr>
                    </a:p>
                  </a:txBody>
                  <a:tcPr marT="91425" marB="91425" marR="91425" marL="91425"/>
                </a:tc>
              </a:tr>
              <a:tr h="605775">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741B47"/>
                          </a:solidFill>
                        </a:rPr>
                        <a:t>Given when? </a:t>
                      </a:r>
                      <a:endParaRPr b="1" sz="1400" u="none" cap="none" strike="noStrike">
                        <a:solidFill>
                          <a:srgbClr val="741B47"/>
                        </a:solidFill>
                      </a:endParaRPr>
                    </a:p>
                  </a:txBody>
                  <a:tcPr marT="91425" marB="91425" marR="91425" marL="91425"/>
                </a:tc>
                <a:tc>
                  <a:txBody>
                    <a:bodyPr>
                      <a:noAutofit/>
                    </a:bodyPr>
                    <a:lstStyle/>
                    <a:p>
                      <a:pPr indent="0" lvl="0" marL="0" marR="0" rtl="0" algn="l">
                        <a:lnSpc>
                          <a:spcPct val="115000"/>
                        </a:lnSpc>
                        <a:spcBef>
                          <a:spcPts val="0"/>
                        </a:spcBef>
                        <a:spcAft>
                          <a:spcPts val="0"/>
                        </a:spcAft>
                        <a:buClr>
                          <a:srgbClr val="000000"/>
                        </a:buClr>
                        <a:buSzPts val="1400"/>
                        <a:buFont typeface="Arial"/>
                        <a:buNone/>
                      </a:pPr>
                      <a:r>
                        <a:rPr b="1" lang="en" sz="1400" u="none" cap="none" strike="noStrike">
                          <a:solidFill>
                            <a:srgbClr val="404040"/>
                          </a:solidFill>
                          <a:latin typeface="Trebuchet MS"/>
                          <a:ea typeface="Trebuchet MS"/>
                          <a:cs typeface="Trebuchet MS"/>
                          <a:sym typeface="Trebuchet MS"/>
                        </a:rPr>
                        <a:t>Flu season</a:t>
                      </a:r>
                      <a:r>
                        <a:rPr lang="en" sz="1400" u="none" cap="none" strike="noStrike">
                          <a:solidFill>
                            <a:srgbClr val="404040"/>
                          </a:solidFill>
                          <a:latin typeface="Trebuchet MS"/>
                          <a:ea typeface="Trebuchet MS"/>
                          <a:cs typeface="Trebuchet MS"/>
                          <a:sym typeface="Trebuchet MS"/>
                        </a:rPr>
                        <a:t> (It takes about 2 weeks for the antibodies to develop in the body).</a:t>
                      </a:r>
                      <a:endParaRPr sz="1400" u="none" cap="none" strike="noStrike">
                        <a:solidFill>
                          <a:srgbClr val="404040"/>
                        </a:solidFill>
                        <a:latin typeface="Trebuchet MS"/>
                        <a:ea typeface="Trebuchet MS"/>
                        <a:cs typeface="Trebuchet MS"/>
                        <a:sym typeface="Trebuchet MS"/>
                      </a:endParaRPr>
                    </a:p>
                  </a:txBody>
                  <a:tcPr marT="91425" marB="91425" marR="91425" marL="91425"/>
                </a:tc>
              </a:tr>
              <a:tr h="350525">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741B47"/>
                          </a:solidFill>
                        </a:rPr>
                        <a:t>For who?</a:t>
                      </a:r>
                      <a:endParaRPr b="1" sz="1400" u="none" cap="none" strike="noStrike">
                        <a:solidFill>
                          <a:srgbClr val="741B47"/>
                        </a:solidFill>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04040"/>
                          </a:solidFill>
                          <a:latin typeface="Trebuchet MS"/>
                          <a:ea typeface="Trebuchet MS"/>
                          <a:cs typeface="Trebuchet MS"/>
                          <a:sym typeface="Trebuchet MS"/>
                        </a:rPr>
                        <a:t>Everyone from </a:t>
                      </a:r>
                      <a:r>
                        <a:rPr b="1" lang="en" sz="1400" u="none" cap="none" strike="noStrike">
                          <a:solidFill>
                            <a:srgbClr val="404040"/>
                          </a:solidFill>
                          <a:latin typeface="Trebuchet MS"/>
                          <a:ea typeface="Trebuchet MS"/>
                          <a:cs typeface="Trebuchet MS"/>
                          <a:sym typeface="Trebuchet MS"/>
                        </a:rPr>
                        <a:t>six months </a:t>
                      </a:r>
                      <a:r>
                        <a:rPr lang="en" sz="1400" u="none" cap="none" strike="noStrike">
                          <a:solidFill>
                            <a:srgbClr val="404040"/>
                          </a:solidFill>
                          <a:latin typeface="Trebuchet MS"/>
                          <a:ea typeface="Trebuchet MS"/>
                          <a:cs typeface="Trebuchet MS"/>
                          <a:sym typeface="Trebuchet MS"/>
                        </a:rPr>
                        <a:t>and older without </a:t>
                      </a:r>
                      <a:r>
                        <a:rPr b="1" lang="en" sz="1400" u="none" cap="none" strike="noStrike">
                          <a:solidFill>
                            <a:srgbClr val="404040"/>
                          </a:solidFill>
                          <a:latin typeface="Trebuchet MS"/>
                          <a:ea typeface="Trebuchet MS"/>
                          <a:cs typeface="Trebuchet MS"/>
                          <a:sym typeface="Trebuchet MS"/>
                        </a:rPr>
                        <a:t>contraindications</a:t>
                      </a:r>
                      <a:endParaRPr sz="1400" u="none" cap="none" strike="noStrike"/>
                    </a:p>
                  </a:txBody>
                  <a:tcPr marT="91425" marB="91425" marR="91425" marL="91425"/>
                </a:tc>
              </a:tr>
              <a:tr h="350525">
                <a:tc>
                  <a:txBody>
                    <a:bodyPr>
                      <a:noAutofit/>
                    </a:bodyPr>
                    <a:lstStyle/>
                    <a:p>
                      <a:pPr indent="0" lvl="0" marL="0" marR="0" rtl="0" algn="l">
                        <a:lnSpc>
                          <a:spcPct val="100000"/>
                        </a:lnSpc>
                        <a:spcBef>
                          <a:spcPts val="0"/>
                        </a:spcBef>
                        <a:spcAft>
                          <a:spcPts val="0"/>
                        </a:spcAft>
                        <a:buClr>
                          <a:schemeClr val="dk1"/>
                        </a:buClr>
                        <a:buSzPts val="1100"/>
                        <a:buFont typeface="Arial"/>
                        <a:buNone/>
                      </a:pPr>
                      <a:r>
                        <a:rPr b="1" lang="en" sz="1400" u="none" cap="none" strike="noStrike">
                          <a:solidFill>
                            <a:srgbClr val="741B47"/>
                          </a:solidFill>
                          <a:latin typeface="Trebuchet MS"/>
                          <a:ea typeface="Trebuchet MS"/>
                          <a:cs typeface="Trebuchet MS"/>
                          <a:sym typeface="Trebuchet MS"/>
                        </a:rPr>
                        <a:t>Contraindications? </a:t>
                      </a:r>
                      <a:endParaRPr sz="1400" u="none" cap="none" strike="noStrike">
                        <a:solidFill>
                          <a:srgbClr val="741B47"/>
                        </a:solidFill>
                      </a:endParaRPr>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solidFill>
                            <a:srgbClr val="404040"/>
                          </a:solidFill>
                          <a:latin typeface="Trebuchet MS"/>
                          <a:ea typeface="Trebuchet MS"/>
                          <a:cs typeface="Trebuchet MS"/>
                          <a:sym typeface="Trebuchet MS"/>
                        </a:rPr>
                        <a:t>A previous </a:t>
                      </a:r>
                      <a:r>
                        <a:rPr b="1" lang="en" sz="1400" u="none" cap="none" strike="noStrike">
                          <a:solidFill>
                            <a:srgbClr val="404040"/>
                          </a:solidFill>
                          <a:latin typeface="Trebuchet MS"/>
                          <a:ea typeface="Trebuchet MS"/>
                          <a:cs typeface="Trebuchet MS"/>
                          <a:sym typeface="Trebuchet MS"/>
                        </a:rPr>
                        <a:t>severe allergic reaction </a:t>
                      </a:r>
                      <a:r>
                        <a:rPr lang="en" sz="1400" u="none" cap="none" strike="noStrike">
                          <a:solidFill>
                            <a:srgbClr val="404040"/>
                          </a:solidFill>
                          <a:latin typeface="Trebuchet MS"/>
                          <a:ea typeface="Trebuchet MS"/>
                          <a:cs typeface="Trebuchet MS"/>
                          <a:sym typeface="Trebuchet MS"/>
                        </a:rPr>
                        <a:t>to influenza vaccine.</a:t>
                      </a:r>
                      <a:endParaRPr sz="1400" u="none" cap="none" strike="noStrike"/>
                    </a:p>
                  </a:txBody>
                  <a:tcPr marT="91425" marB="91425" marR="91425" marL="91425"/>
                </a:tc>
              </a:tr>
              <a:tr h="350525">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741B47"/>
                          </a:solidFill>
                          <a:latin typeface="Trebuchet MS"/>
                          <a:ea typeface="Trebuchet MS"/>
                          <a:cs typeface="Trebuchet MS"/>
                          <a:sym typeface="Trebuchet MS"/>
                        </a:rPr>
                        <a:t>How frequent?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404040"/>
                          </a:solidFill>
                          <a:latin typeface="Trebuchet MS"/>
                          <a:ea typeface="Trebuchet MS"/>
                          <a:cs typeface="Trebuchet MS"/>
                          <a:sym typeface="Trebuchet MS"/>
                        </a:rPr>
                        <a:t>Yearly</a:t>
                      </a:r>
                      <a:endParaRPr b="1" sz="1400" u="none" cap="none" strike="noStrike"/>
                    </a:p>
                  </a:txBody>
                  <a:tcPr marT="91425" marB="91425" marR="91425" marL="91425"/>
                </a:tc>
              </a:tr>
              <a:tr h="537700">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rgbClr val="741B47"/>
                          </a:solidFill>
                          <a:latin typeface="Trebuchet MS"/>
                          <a:ea typeface="Trebuchet MS"/>
                          <a:cs typeface="Trebuchet MS"/>
                          <a:sym typeface="Trebuchet MS"/>
                        </a:rPr>
                        <a:t>Associated Food allergy?</a:t>
                      </a:r>
                      <a:r>
                        <a:rPr lang="en" sz="1400" u="none" cap="none" strike="noStrike"/>
                        <a:t>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Egg</a:t>
                      </a:r>
                      <a:r>
                        <a:rPr lang="en" sz="1400" u="none" cap="none" strike="noStrike"/>
                        <a:t> ??</a:t>
                      </a:r>
                      <a:endParaRPr sz="1400" u="none" cap="none" strike="noStrike"/>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36"/>
          <p:cNvSpPr txBox="1"/>
          <p:nvPr>
            <p:ph type="title"/>
          </p:nvPr>
        </p:nvSpPr>
        <p:spPr>
          <a:xfrm>
            <a:off x="1327200" y="343950"/>
            <a:ext cx="7505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Egg allergy and INFLUENZA vaccination:</a:t>
            </a:r>
            <a:endParaRPr/>
          </a:p>
        </p:txBody>
      </p:sp>
      <p:sp>
        <p:nvSpPr>
          <p:cNvPr id="497" name="Google Shape;497;p36"/>
          <p:cNvSpPr txBox="1"/>
          <p:nvPr>
            <p:ph idx="1" type="body"/>
          </p:nvPr>
        </p:nvSpPr>
        <p:spPr>
          <a:xfrm>
            <a:off x="1711500" y="1017675"/>
            <a:ext cx="5721000" cy="49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800"/>
              <a:buNone/>
            </a:pPr>
            <a:r>
              <a:rPr b="1" lang="en" sz="1350">
                <a:solidFill>
                  <a:srgbClr val="A64D79"/>
                </a:solidFill>
                <a:latin typeface="Trebuchet MS"/>
                <a:ea typeface="Trebuchet MS"/>
                <a:cs typeface="Trebuchet MS"/>
                <a:sym typeface="Trebuchet MS"/>
              </a:rPr>
              <a:t>The</a:t>
            </a:r>
            <a:r>
              <a:rPr lang="en">
                <a:solidFill>
                  <a:srgbClr val="A64D79"/>
                </a:solidFill>
              </a:rPr>
              <a:t> </a:t>
            </a:r>
            <a:r>
              <a:rPr b="1" lang="en" sz="1350" u="sng">
                <a:solidFill>
                  <a:srgbClr val="A64D79"/>
                </a:solidFill>
                <a:latin typeface="Trebuchet MS"/>
                <a:ea typeface="Trebuchet MS"/>
                <a:cs typeface="Trebuchet MS"/>
                <a:sym typeface="Trebuchet MS"/>
              </a:rPr>
              <a:t>ACIP</a:t>
            </a:r>
            <a:r>
              <a:rPr b="1" lang="en" sz="1350">
                <a:solidFill>
                  <a:srgbClr val="A64D79"/>
                </a:solidFill>
                <a:latin typeface="Trebuchet MS"/>
                <a:ea typeface="Trebuchet MS"/>
                <a:cs typeface="Trebuchet MS"/>
                <a:sym typeface="Trebuchet MS"/>
              </a:rPr>
              <a:t> recommendations for persons with a history of egg allergy:</a:t>
            </a:r>
            <a:endParaRPr b="1" sz="1350">
              <a:solidFill>
                <a:srgbClr val="A64D79"/>
              </a:solidFill>
              <a:latin typeface="Trebuchet MS"/>
              <a:ea typeface="Trebuchet MS"/>
              <a:cs typeface="Trebuchet MS"/>
              <a:sym typeface="Trebuchet MS"/>
            </a:endParaRPr>
          </a:p>
          <a:p>
            <a:pPr indent="0" lvl="0" marL="0" marR="0" rtl="0" algn="l">
              <a:lnSpc>
                <a:spcPct val="100000"/>
              </a:lnSpc>
              <a:spcBef>
                <a:spcPts val="1600"/>
              </a:spcBef>
              <a:spcAft>
                <a:spcPts val="1600"/>
              </a:spcAft>
              <a:buSzPts val="1800"/>
              <a:buNone/>
            </a:pPr>
            <a:r>
              <a:t/>
            </a:r>
            <a:endParaRPr b="1" sz="1350">
              <a:solidFill>
                <a:srgbClr val="A64D79"/>
              </a:solidFill>
              <a:latin typeface="Trebuchet MS"/>
              <a:ea typeface="Trebuchet MS"/>
              <a:cs typeface="Trebuchet MS"/>
              <a:sym typeface="Trebuchet MS"/>
            </a:endParaRPr>
          </a:p>
        </p:txBody>
      </p:sp>
      <p:sp>
        <p:nvSpPr>
          <p:cNvPr id="498" name="Google Shape;498;p36"/>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9" name="Google Shape;499;p36"/>
          <p:cNvCxnSpPr>
            <a:stCxn id="497" idx="2"/>
            <a:endCxn id="500" idx="0"/>
          </p:cNvCxnSpPr>
          <p:nvPr/>
        </p:nvCxnSpPr>
        <p:spPr>
          <a:xfrm flipH="1">
            <a:off x="2991600" y="1515675"/>
            <a:ext cx="1580400" cy="465000"/>
          </a:xfrm>
          <a:prstGeom prst="straightConnector1">
            <a:avLst/>
          </a:prstGeom>
          <a:noFill/>
          <a:ln cap="flat" cmpd="sng" w="9525">
            <a:solidFill>
              <a:schemeClr val="dk2"/>
            </a:solidFill>
            <a:prstDash val="solid"/>
            <a:round/>
            <a:headEnd len="sm" w="sm" type="none"/>
            <a:tailEnd len="med" w="med" type="triangle"/>
          </a:ln>
        </p:spPr>
      </p:cxnSp>
      <p:cxnSp>
        <p:nvCxnSpPr>
          <p:cNvPr id="501" name="Google Shape;501;p36"/>
          <p:cNvCxnSpPr>
            <a:stCxn id="497" idx="2"/>
            <a:endCxn id="502" idx="0"/>
          </p:cNvCxnSpPr>
          <p:nvPr/>
        </p:nvCxnSpPr>
        <p:spPr>
          <a:xfrm>
            <a:off x="4572000" y="1515675"/>
            <a:ext cx="1623000" cy="465000"/>
          </a:xfrm>
          <a:prstGeom prst="straightConnector1">
            <a:avLst/>
          </a:prstGeom>
          <a:noFill/>
          <a:ln cap="flat" cmpd="sng" w="9525">
            <a:solidFill>
              <a:schemeClr val="dk2"/>
            </a:solidFill>
            <a:prstDash val="solid"/>
            <a:round/>
            <a:headEnd len="sm" w="sm" type="none"/>
            <a:tailEnd len="med" w="med" type="triangle"/>
          </a:ln>
        </p:spPr>
      </p:cxnSp>
      <p:sp>
        <p:nvSpPr>
          <p:cNvPr id="500" name="Google Shape;500;p36"/>
          <p:cNvSpPr/>
          <p:nvPr/>
        </p:nvSpPr>
        <p:spPr>
          <a:xfrm>
            <a:off x="1850100" y="1980600"/>
            <a:ext cx="2283000" cy="11823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25454"/>
              </a:lnSpc>
              <a:spcBef>
                <a:spcPts val="0"/>
              </a:spcBef>
              <a:spcAft>
                <a:spcPts val="0"/>
              </a:spcAft>
              <a:buClr>
                <a:schemeClr val="dk1"/>
              </a:buClr>
              <a:buSzPts val="1100"/>
              <a:buFont typeface="Arial"/>
              <a:buNone/>
            </a:pPr>
            <a:r>
              <a:rPr b="0" i="0" lang="en" sz="1100" u="none" cap="none" strike="noStrike">
                <a:solidFill>
                  <a:srgbClr val="677480"/>
                </a:solidFill>
                <a:latin typeface="Lato"/>
                <a:ea typeface="Lato"/>
                <a:cs typeface="Lato"/>
                <a:sym typeface="Lato"/>
              </a:rPr>
              <a:t>who have experienced</a:t>
            </a:r>
            <a:endParaRPr b="0" i="0" sz="1100" u="none" cap="none" strike="noStrike">
              <a:solidFill>
                <a:srgbClr val="677480"/>
              </a:solidFill>
              <a:latin typeface="Lato"/>
              <a:ea typeface="Lato"/>
              <a:cs typeface="Lato"/>
              <a:sym typeface="Lato"/>
            </a:endParaRPr>
          </a:p>
          <a:p>
            <a:pPr indent="0" lvl="0" marL="0" marR="0" rtl="0" algn="ctr">
              <a:lnSpc>
                <a:spcPct val="125454"/>
              </a:lnSpc>
              <a:spcBef>
                <a:spcPts val="0"/>
              </a:spcBef>
              <a:spcAft>
                <a:spcPts val="0"/>
              </a:spcAft>
              <a:buClr>
                <a:schemeClr val="dk1"/>
              </a:buClr>
              <a:buSzPts val="1100"/>
              <a:buFont typeface="Arial"/>
              <a:buNone/>
            </a:pPr>
            <a:r>
              <a:rPr b="1" i="0" lang="en" sz="1100" u="sng" cap="none" strike="noStrike">
                <a:solidFill>
                  <a:srgbClr val="F20253"/>
                </a:solidFill>
                <a:latin typeface="Lato"/>
                <a:ea typeface="Lato"/>
                <a:cs typeface="Lato"/>
                <a:sym typeface="Lato"/>
              </a:rPr>
              <a:t>Only hives</a:t>
            </a:r>
            <a:endParaRPr b="1" i="0" sz="1100" u="sng" cap="none" strike="noStrike">
              <a:solidFill>
                <a:srgbClr val="F20253"/>
              </a:solidFill>
              <a:latin typeface="Lato"/>
              <a:ea typeface="Lato"/>
              <a:cs typeface="Lato"/>
              <a:sym typeface="Lato"/>
            </a:endParaRPr>
          </a:p>
          <a:p>
            <a:pPr indent="0" lvl="0" marL="0" marR="0" rtl="0" algn="ctr">
              <a:lnSpc>
                <a:spcPct val="125454"/>
              </a:lnSpc>
              <a:spcBef>
                <a:spcPts val="0"/>
              </a:spcBef>
              <a:spcAft>
                <a:spcPts val="0"/>
              </a:spcAft>
              <a:buClr>
                <a:srgbClr val="000000"/>
              </a:buClr>
              <a:buSzPts val="1100"/>
              <a:buFont typeface="Arial"/>
              <a:buNone/>
            </a:pPr>
            <a:r>
              <a:rPr b="0" i="0" lang="en" sz="1100" u="none" cap="none" strike="noStrike">
                <a:solidFill>
                  <a:srgbClr val="677480"/>
                </a:solidFill>
                <a:latin typeface="Lato"/>
                <a:ea typeface="Lato"/>
                <a:cs typeface="Lato"/>
                <a:sym typeface="Lato"/>
              </a:rPr>
              <a:t>after exposure to egg</a:t>
            </a:r>
            <a:endParaRPr b="0" i="0" sz="1100" u="none" cap="none" strike="noStrike">
              <a:solidFill>
                <a:srgbClr val="000000"/>
              </a:solidFill>
              <a:latin typeface="Arial"/>
              <a:ea typeface="Arial"/>
              <a:cs typeface="Arial"/>
              <a:sym typeface="Arial"/>
            </a:endParaRPr>
          </a:p>
        </p:txBody>
      </p:sp>
      <p:sp>
        <p:nvSpPr>
          <p:cNvPr id="502" name="Google Shape;502;p36"/>
          <p:cNvSpPr/>
          <p:nvPr/>
        </p:nvSpPr>
        <p:spPr>
          <a:xfrm>
            <a:off x="5053375" y="1980600"/>
            <a:ext cx="2283000" cy="11823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25454"/>
              </a:lnSpc>
              <a:spcBef>
                <a:spcPts val="400"/>
              </a:spcBef>
              <a:spcAft>
                <a:spcPts val="0"/>
              </a:spcAft>
              <a:buClr>
                <a:schemeClr val="dk1"/>
              </a:buClr>
              <a:buSzPts val="1100"/>
              <a:buFont typeface="Arial"/>
              <a:buNone/>
            </a:pPr>
            <a:r>
              <a:rPr b="0" i="0" lang="en" sz="1100" u="none" cap="none" strike="noStrike">
                <a:solidFill>
                  <a:srgbClr val="677480"/>
                </a:solidFill>
                <a:latin typeface="Lato"/>
                <a:ea typeface="Lato"/>
                <a:cs typeface="Lato"/>
                <a:sym typeface="Lato"/>
              </a:rPr>
              <a:t>who have had reactions to egg involving </a:t>
            </a:r>
            <a:r>
              <a:rPr b="1" i="0" lang="en" sz="1100" u="none" cap="none" strike="noStrike">
                <a:solidFill>
                  <a:srgbClr val="F20253"/>
                </a:solidFill>
                <a:latin typeface="Lato"/>
                <a:ea typeface="Lato"/>
                <a:cs typeface="Lato"/>
                <a:sym typeface="Lato"/>
              </a:rPr>
              <a:t>symptoms other than hives</a:t>
            </a:r>
            <a:r>
              <a:rPr b="0" i="0" lang="en" sz="1100" u="none" cap="none" strike="noStrike">
                <a:solidFill>
                  <a:srgbClr val="677480"/>
                </a:solidFill>
                <a:latin typeface="Lato"/>
                <a:ea typeface="Lato"/>
                <a:cs typeface="Lato"/>
                <a:sym typeface="Lato"/>
              </a:rPr>
              <a:t>(e.g., angioedema, respiratory distress)</a:t>
            </a:r>
            <a:endParaRPr b="0" i="0" sz="1100" u="none" cap="none" strike="noStrike">
              <a:solidFill>
                <a:srgbClr val="677480"/>
              </a:solidFill>
              <a:latin typeface="Lato"/>
              <a:ea typeface="Lato"/>
              <a:cs typeface="Lato"/>
              <a:sym typeface="Lato"/>
            </a:endParaRPr>
          </a:p>
          <a:p>
            <a:pPr indent="0" lvl="0" marL="0" marR="0" rtl="0" algn="l">
              <a:lnSpc>
                <a:spcPct val="125454"/>
              </a:lnSpc>
              <a:spcBef>
                <a:spcPts val="400"/>
              </a:spcBef>
              <a:spcAft>
                <a:spcPts val="0"/>
              </a:spcAft>
              <a:buClr>
                <a:srgbClr val="000000"/>
              </a:buClr>
              <a:buSzPts val="1100"/>
              <a:buFont typeface="Arial"/>
              <a:buNone/>
            </a:pPr>
            <a:r>
              <a:rPr b="0" i="0" lang="en" sz="1100" u="none" cap="none" strike="noStrike">
                <a:solidFill>
                  <a:srgbClr val="677480"/>
                </a:solidFill>
                <a:latin typeface="Lato"/>
                <a:ea typeface="Lato"/>
                <a:cs typeface="Lato"/>
                <a:sym typeface="Lato"/>
              </a:rPr>
              <a:t>OR who required </a:t>
            </a:r>
            <a:r>
              <a:rPr b="1" i="0" lang="en" sz="1100" u="none" cap="none" strike="noStrike">
                <a:solidFill>
                  <a:srgbClr val="F20253"/>
                </a:solidFill>
                <a:latin typeface="Lato"/>
                <a:ea typeface="Lato"/>
                <a:cs typeface="Lato"/>
                <a:sym typeface="Lato"/>
              </a:rPr>
              <a:t>epinephrine.</a:t>
            </a:r>
            <a:endParaRPr b="0" i="0" sz="1100" u="none" cap="none" strike="noStrike">
              <a:solidFill>
                <a:srgbClr val="000000"/>
              </a:solidFill>
              <a:latin typeface="Arial"/>
              <a:ea typeface="Arial"/>
              <a:cs typeface="Arial"/>
              <a:sym typeface="Arial"/>
            </a:endParaRPr>
          </a:p>
        </p:txBody>
      </p:sp>
      <p:cxnSp>
        <p:nvCxnSpPr>
          <p:cNvPr id="503" name="Google Shape;503;p36"/>
          <p:cNvCxnSpPr>
            <a:stCxn id="500" idx="2"/>
          </p:cNvCxnSpPr>
          <p:nvPr/>
        </p:nvCxnSpPr>
        <p:spPr>
          <a:xfrm flipH="1">
            <a:off x="2991000" y="3162900"/>
            <a:ext cx="600" cy="313200"/>
          </a:xfrm>
          <a:prstGeom prst="straightConnector1">
            <a:avLst/>
          </a:prstGeom>
          <a:noFill/>
          <a:ln cap="flat" cmpd="sng" w="9525">
            <a:solidFill>
              <a:schemeClr val="dk2"/>
            </a:solidFill>
            <a:prstDash val="solid"/>
            <a:round/>
            <a:headEnd len="sm" w="sm" type="none"/>
            <a:tailEnd len="med" w="med" type="triangle"/>
          </a:ln>
        </p:spPr>
      </p:cxnSp>
      <p:cxnSp>
        <p:nvCxnSpPr>
          <p:cNvPr id="504" name="Google Shape;504;p36"/>
          <p:cNvCxnSpPr/>
          <p:nvPr/>
        </p:nvCxnSpPr>
        <p:spPr>
          <a:xfrm flipH="1">
            <a:off x="6194575" y="3162900"/>
            <a:ext cx="600" cy="313200"/>
          </a:xfrm>
          <a:prstGeom prst="straightConnector1">
            <a:avLst/>
          </a:prstGeom>
          <a:noFill/>
          <a:ln cap="flat" cmpd="sng" w="9525">
            <a:solidFill>
              <a:schemeClr val="dk2"/>
            </a:solidFill>
            <a:prstDash val="solid"/>
            <a:round/>
            <a:headEnd len="sm" w="sm" type="none"/>
            <a:tailEnd len="med" w="med" type="triangle"/>
          </a:ln>
        </p:spPr>
      </p:cxnSp>
      <p:sp>
        <p:nvSpPr>
          <p:cNvPr id="505" name="Google Shape;505;p36"/>
          <p:cNvSpPr/>
          <p:nvPr/>
        </p:nvSpPr>
        <p:spPr>
          <a:xfrm>
            <a:off x="1465250" y="3476100"/>
            <a:ext cx="2910300" cy="5727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25454"/>
              </a:lnSpc>
              <a:spcBef>
                <a:spcPts val="400"/>
              </a:spcBef>
              <a:spcAft>
                <a:spcPts val="0"/>
              </a:spcAft>
              <a:buClr>
                <a:srgbClr val="000000"/>
              </a:buClr>
              <a:buSzPts val="1200"/>
              <a:buFont typeface="Arial"/>
              <a:buNone/>
            </a:pPr>
            <a:r>
              <a:rPr b="0" i="0" lang="en" sz="1200" u="none" cap="none" strike="noStrike">
                <a:latin typeface="Lato"/>
                <a:ea typeface="Lato"/>
                <a:cs typeface="Lato"/>
                <a:sym typeface="Lato"/>
              </a:rPr>
              <a:t>should receive </a:t>
            </a:r>
            <a:r>
              <a:rPr b="1" i="0" lang="en" sz="1200" u="sng" cap="none" strike="noStrike">
                <a:latin typeface="Lato"/>
                <a:ea typeface="Lato"/>
                <a:cs typeface="Lato"/>
                <a:sym typeface="Lato"/>
              </a:rPr>
              <a:t>any</a:t>
            </a:r>
            <a:r>
              <a:rPr b="1" i="0" lang="en" sz="1200" u="none" cap="none" strike="noStrike">
                <a:latin typeface="Lato"/>
                <a:ea typeface="Lato"/>
                <a:cs typeface="Lato"/>
                <a:sym typeface="Lato"/>
              </a:rPr>
              <a:t> </a:t>
            </a:r>
            <a:r>
              <a:rPr b="0" i="0" lang="en" sz="1200" u="none" cap="none" strike="noStrike">
                <a:latin typeface="Lato"/>
                <a:ea typeface="Lato"/>
                <a:cs typeface="Lato"/>
                <a:sym typeface="Lato"/>
              </a:rPr>
              <a:t>of the recommended influenza vaccines</a:t>
            </a:r>
            <a:endParaRPr b="0" i="0" sz="1200" u="none" cap="none" strike="noStrike">
              <a:latin typeface="Arial"/>
              <a:ea typeface="Arial"/>
              <a:cs typeface="Arial"/>
              <a:sym typeface="Arial"/>
            </a:endParaRPr>
          </a:p>
        </p:txBody>
      </p:sp>
      <p:sp>
        <p:nvSpPr>
          <p:cNvPr id="506" name="Google Shape;506;p36"/>
          <p:cNvSpPr/>
          <p:nvPr/>
        </p:nvSpPr>
        <p:spPr>
          <a:xfrm>
            <a:off x="4780550" y="3476100"/>
            <a:ext cx="2910300" cy="572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25454"/>
              </a:lnSpc>
              <a:spcBef>
                <a:spcPts val="400"/>
              </a:spcBef>
              <a:spcAft>
                <a:spcPts val="0"/>
              </a:spcAft>
              <a:buClr>
                <a:srgbClr val="000000"/>
              </a:buClr>
              <a:buSzPts val="1200"/>
              <a:buFont typeface="Arial"/>
              <a:buNone/>
            </a:pPr>
            <a:r>
              <a:rPr lang="en" sz="1200">
                <a:latin typeface="Lato"/>
                <a:ea typeface="Lato"/>
                <a:cs typeface="Lato"/>
                <a:sym typeface="Lato"/>
              </a:rPr>
              <a:t>may receive the cell culture–based or recombinant influenza vaccines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37"/>
          <p:cNvSpPr txBox="1"/>
          <p:nvPr>
            <p:ph type="title"/>
          </p:nvPr>
        </p:nvSpPr>
        <p:spPr>
          <a:xfrm>
            <a:off x="1157350" y="809100"/>
            <a:ext cx="7030500" cy="99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2100" u="sng">
                <a:solidFill>
                  <a:srgbClr val="980000"/>
                </a:solidFill>
              </a:rPr>
              <a:t>How to  Differentiate Between Common Cold and Influenza?</a:t>
            </a:r>
            <a:endParaRPr u="sng">
              <a:solidFill>
                <a:srgbClr val="980000"/>
              </a:solidFill>
            </a:endParaRPr>
          </a:p>
        </p:txBody>
      </p:sp>
      <p:sp>
        <p:nvSpPr>
          <p:cNvPr id="512" name="Google Shape;512;p37"/>
          <p:cNvSpPr txBox="1"/>
          <p:nvPr>
            <p:ph idx="1" type="body"/>
          </p:nvPr>
        </p:nvSpPr>
        <p:spPr>
          <a:xfrm>
            <a:off x="594950" y="1633075"/>
            <a:ext cx="7739400" cy="25416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500"/>
              </a:spcBef>
              <a:spcAft>
                <a:spcPts val="0"/>
              </a:spcAft>
              <a:buSzPts val="1800"/>
              <a:buNone/>
            </a:pPr>
            <a:r>
              <a:t/>
            </a:r>
            <a:endParaRPr sz="1400">
              <a:solidFill>
                <a:srgbClr val="677480"/>
              </a:solidFill>
              <a:latin typeface="Lato"/>
              <a:ea typeface="Lato"/>
              <a:cs typeface="Lato"/>
              <a:sym typeface="Lato"/>
            </a:endParaRPr>
          </a:p>
          <a:p>
            <a:pPr indent="-342900" lvl="0" marL="457200" rtl="0" algn="l">
              <a:lnSpc>
                <a:spcPct val="150000"/>
              </a:lnSpc>
              <a:spcBef>
                <a:spcPts val="500"/>
              </a:spcBef>
              <a:spcAft>
                <a:spcPts val="0"/>
              </a:spcAft>
              <a:buSzPts val="1800"/>
              <a:buFont typeface="Lato"/>
              <a:buChar char="★"/>
            </a:pPr>
            <a:r>
              <a:rPr lang="en" sz="1800" u="sng">
                <a:solidFill>
                  <a:srgbClr val="000000"/>
                </a:solidFill>
                <a:latin typeface="Lato"/>
                <a:ea typeface="Lato"/>
                <a:cs typeface="Lato"/>
                <a:sym typeface="Lato"/>
              </a:rPr>
              <a:t>It is difficult</a:t>
            </a:r>
            <a:r>
              <a:rPr lang="en" sz="1800">
                <a:solidFill>
                  <a:srgbClr val="677480"/>
                </a:solidFill>
                <a:latin typeface="Lato"/>
                <a:ea typeface="Lato"/>
                <a:cs typeface="Lato"/>
                <a:sym typeface="Lato"/>
              </a:rPr>
              <a:t> to differentiate between them based on symptoms alone.</a:t>
            </a:r>
            <a:endParaRPr sz="1800">
              <a:solidFill>
                <a:srgbClr val="677480"/>
              </a:solidFill>
              <a:latin typeface="Lato"/>
              <a:ea typeface="Lato"/>
              <a:cs typeface="Lato"/>
              <a:sym typeface="Lato"/>
            </a:endParaRPr>
          </a:p>
          <a:p>
            <a:pPr indent="-342900" lvl="0" marL="457200" rtl="0" algn="l">
              <a:lnSpc>
                <a:spcPct val="150000"/>
              </a:lnSpc>
              <a:spcBef>
                <a:spcPts val="0"/>
              </a:spcBef>
              <a:spcAft>
                <a:spcPts val="0"/>
              </a:spcAft>
              <a:buSzPts val="1800"/>
              <a:buFont typeface="Lato"/>
              <a:buChar char="★"/>
            </a:pPr>
            <a:r>
              <a:rPr lang="en" sz="1800">
                <a:solidFill>
                  <a:srgbClr val="677480"/>
                </a:solidFill>
                <a:latin typeface="Lato"/>
                <a:ea typeface="Lato"/>
                <a:cs typeface="Lato"/>
                <a:sym typeface="Lato"/>
              </a:rPr>
              <a:t>In general, the </a:t>
            </a:r>
            <a:r>
              <a:rPr lang="en" sz="1800" u="sng">
                <a:solidFill>
                  <a:srgbClr val="FF0000"/>
                </a:solidFill>
                <a:latin typeface="Lato"/>
                <a:ea typeface="Lato"/>
                <a:cs typeface="Lato"/>
                <a:sym typeface="Lato"/>
              </a:rPr>
              <a:t>flu is worse than the common cold.</a:t>
            </a:r>
            <a:endParaRPr sz="1800" u="sng">
              <a:solidFill>
                <a:srgbClr val="FF0000"/>
              </a:solidFill>
              <a:latin typeface="Lato"/>
              <a:ea typeface="Lato"/>
              <a:cs typeface="Lato"/>
              <a:sym typeface="Lato"/>
            </a:endParaRPr>
          </a:p>
          <a:p>
            <a:pPr indent="-342900" lvl="0" marL="457200" rtl="0" algn="l">
              <a:lnSpc>
                <a:spcPct val="150000"/>
              </a:lnSpc>
              <a:spcBef>
                <a:spcPts val="0"/>
              </a:spcBef>
              <a:spcAft>
                <a:spcPts val="0"/>
              </a:spcAft>
              <a:buSzPts val="1800"/>
              <a:buFont typeface="Lato"/>
              <a:buChar char="★"/>
            </a:pPr>
            <a:r>
              <a:rPr lang="en" sz="1800" u="sng">
                <a:solidFill>
                  <a:srgbClr val="000000"/>
                </a:solidFill>
                <a:latin typeface="Lato"/>
                <a:ea typeface="Lato"/>
                <a:cs typeface="Lato"/>
                <a:sym typeface="Lato"/>
              </a:rPr>
              <a:t>Flu can have very serious associated complications</a:t>
            </a:r>
            <a:r>
              <a:rPr lang="en" sz="1800">
                <a:solidFill>
                  <a:srgbClr val="677480"/>
                </a:solidFill>
                <a:latin typeface="Lato"/>
                <a:ea typeface="Lato"/>
                <a:cs typeface="Lato"/>
                <a:sym typeface="Lato"/>
              </a:rPr>
              <a:t> (such as pneumonia, bacterial infections, or hospitalizations).</a:t>
            </a:r>
            <a:endParaRPr sz="1800">
              <a:solidFill>
                <a:schemeClr val="dk1"/>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
        <p:nvSpPr>
          <p:cNvPr id="513" name="Google Shape;513;p37"/>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38"/>
          <p:cNvSpPr txBox="1"/>
          <p:nvPr>
            <p:ph type="title"/>
          </p:nvPr>
        </p:nvSpPr>
        <p:spPr>
          <a:xfrm>
            <a:off x="1230575" y="809100"/>
            <a:ext cx="7030500" cy="50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100">
                <a:solidFill>
                  <a:srgbClr val="262626"/>
                </a:solidFill>
              </a:rPr>
              <a:t>C</a:t>
            </a:r>
            <a:r>
              <a:rPr lang="en" sz="2100">
                <a:solidFill>
                  <a:srgbClr val="262626"/>
                </a:solidFill>
              </a:rPr>
              <a:t>andidates for antiviral therapy:</a:t>
            </a:r>
            <a:endParaRPr/>
          </a:p>
        </p:txBody>
      </p:sp>
      <p:sp>
        <p:nvSpPr>
          <p:cNvPr id="519" name="Google Shape;519;p38"/>
          <p:cNvSpPr txBox="1"/>
          <p:nvPr>
            <p:ph idx="1" type="body"/>
          </p:nvPr>
        </p:nvSpPr>
        <p:spPr>
          <a:xfrm>
            <a:off x="311700" y="1145850"/>
            <a:ext cx="8520600" cy="3756600"/>
          </a:xfrm>
          <a:prstGeom prst="rect">
            <a:avLst/>
          </a:prstGeom>
          <a:noFill/>
          <a:ln>
            <a:noFill/>
          </a:ln>
        </p:spPr>
        <p:txBody>
          <a:bodyPr anchorCtr="0" anchor="t" bIns="91425" lIns="91425" spcFirstLastPara="1" rIns="91425" wrap="square" tIns="91425">
            <a:noAutofit/>
          </a:bodyPr>
          <a:lstStyle/>
          <a:p>
            <a:pPr indent="-317500" lvl="0" marL="457200" marR="190500" rtl="0" algn="l">
              <a:lnSpc>
                <a:spcPct val="125000"/>
              </a:lnSpc>
              <a:spcBef>
                <a:spcPts val="1200"/>
              </a:spcBef>
              <a:spcAft>
                <a:spcPts val="0"/>
              </a:spcAft>
              <a:buClr>
                <a:srgbClr val="000000"/>
              </a:buClr>
              <a:buSzPts val="1400"/>
              <a:buFont typeface="Trebuchet MS"/>
              <a:buChar char="-"/>
            </a:pPr>
            <a:r>
              <a:rPr lang="en" sz="1400">
                <a:solidFill>
                  <a:srgbClr val="000000"/>
                </a:solidFill>
                <a:latin typeface="Lato"/>
                <a:ea typeface="Lato"/>
                <a:cs typeface="Lato"/>
                <a:sym typeface="Lato"/>
              </a:rPr>
              <a:t>Special group  (children </a:t>
            </a:r>
            <a:r>
              <a:rPr b="1" lang="en" sz="1400">
                <a:solidFill>
                  <a:srgbClr val="000000"/>
                </a:solidFill>
                <a:latin typeface="Lato"/>
                <a:ea typeface="Lato"/>
                <a:cs typeface="Lato"/>
                <a:sym typeface="Lato"/>
              </a:rPr>
              <a:t>&lt; 2 years and </a:t>
            </a:r>
            <a:r>
              <a:rPr lang="en" sz="1400">
                <a:solidFill>
                  <a:srgbClr val="000000"/>
                </a:solidFill>
                <a:latin typeface="Lato"/>
                <a:ea typeface="Lato"/>
                <a:cs typeface="Lato"/>
                <a:sym typeface="Lato"/>
              </a:rPr>
              <a:t>adults </a:t>
            </a:r>
            <a:r>
              <a:rPr b="1" lang="en" sz="1400">
                <a:solidFill>
                  <a:srgbClr val="000000"/>
                </a:solidFill>
                <a:latin typeface="Lato"/>
                <a:ea typeface="Lato"/>
                <a:cs typeface="Lato"/>
                <a:sym typeface="Lato"/>
              </a:rPr>
              <a:t>&gt; 65 years.)</a:t>
            </a:r>
            <a:endParaRPr b="1" sz="1400">
              <a:solidFill>
                <a:srgbClr val="000000"/>
              </a:solidFill>
              <a:latin typeface="Lato"/>
              <a:ea typeface="Lato"/>
              <a:cs typeface="Lato"/>
              <a:sym typeface="Lato"/>
            </a:endParaRPr>
          </a:p>
          <a:p>
            <a:pPr indent="-317500" lvl="0" marL="457200" rtl="0" algn="l">
              <a:lnSpc>
                <a:spcPct val="115000"/>
              </a:lnSpc>
              <a:spcBef>
                <a:spcPts val="0"/>
              </a:spcBef>
              <a:spcAft>
                <a:spcPts val="0"/>
              </a:spcAft>
              <a:buClr>
                <a:srgbClr val="404040"/>
              </a:buClr>
              <a:buSzPts val="1400"/>
              <a:buFont typeface="Trebuchet MS"/>
              <a:buChar char="-"/>
            </a:pPr>
            <a:r>
              <a:rPr lang="en" sz="1400">
                <a:solidFill>
                  <a:srgbClr val="677480"/>
                </a:solidFill>
                <a:latin typeface="Lato"/>
                <a:ea typeface="Lato"/>
                <a:cs typeface="Lato"/>
                <a:sym typeface="Lato"/>
              </a:rPr>
              <a:t>persons with </a:t>
            </a:r>
            <a:r>
              <a:rPr b="1" lang="en" sz="1400">
                <a:solidFill>
                  <a:srgbClr val="000000"/>
                </a:solidFill>
                <a:latin typeface="Lato"/>
                <a:ea typeface="Lato"/>
                <a:cs typeface="Lato"/>
                <a:sym typeface="Lato"/>
              </a:rPr>
              <a:t>chronic</a:t>
            </a:r>
            <a:r>
              <a:rPr lang="en" sz="1400">
                <a:solidFill>
                  <a:srgbClr val="677480"/>
                </a:solidFill>
                <a:latin typeface="Lato"/>
                <a:ea typeface="Lato"/>
                <a:cs typeface="Lato"/>
                <a:sym typeface="Lato"/>
              </a:rPr>
              <a:t> diseases:</a:t>
            </a:r>
            <a:endParaRPr sz="1400">
              <a:solidFill>
                <a:srgbClr val="677480"/>
              </a:solidFill>
              <a:latin typeface="Lato"/>
              <a:ea typeface="Lato"/>
              <a:cs typeface="Lato"/>
              <a:sym typeface="Lato"/>
            </a:endParaRPr>
          </a:p>
          <a:p>
            <a:pPr indent="-317500" lvl="2" marL="1371600" rtl="0" algn="l">
              <a:lnSpc>
                <a:spcPct val="115000"/>
              </a:lnSpc>
              <a:spcBef>
                <a:spcPts val="0"/>
              </a:spcBef>
              <a:spcAft>
                <a:spcPts val="0"/>
              </a:spcAft>
              <a:buClr>
                <a:srgbClr val="404040"/>
              </a:buClr>
              <a:buSzPts val="1400"/>
              <a:buFont typeface="Trebuchet MS"/>
              <a:buChar char="-"/>
            </a:pPr>
            <a:r>
              <a:rPr lang="en">
                <a:solidFill>
                  <a:srgbClr val="677480"/>
                </a:solidFill>
                <a:latin typeface="Lato"/>
                <a:ea typeface="Lato"/>
                <a:cs typeface="Lato"/>
                <a:sym typeface="Lato"/>
              </a:rPr>
              <a:t>Pulmonary (e.g. asthma).</a:t>
            </a:r>
            <a:endParaRPr>
              <a:solidFill>
                <a:srgbClr val="677480"/>
              </a:solidFill>
              <a:latin typeface="Lato"/>
              <a:ea typeface="Lato"/>
              <a:cs typeface="Lato"/>
              <a:sym typeface="Lato"/>
            </a:endParaRPr>
          </a:p>
          <a:p>
            <a:pPr indent="-317500" lvl="2" marL="1371600" rtl="0" algn="l">
              <a:lnSpc>
                <a:spcPct val="115000"/>
              </a:lnSpc>
              <a:spcBef>
                <a:spcPts val="0"/>
              </a:spcBef>
              <a:spcAft>
                <a:spcPts val="0"/>
              </a:spcAft>
              <a:buClr>
                <a:srgbClr val="404040"/>
              </a:buClr>
              <a:buSzPts val="1400"/>
              <a:buFont typeface="Trebuchet MS"/>
              <a:buChar char="-"/>
            </a:pPr>
            <a:r>
              <a:rPr lang="en">
                <a:solidFill>
                  <a:srgbClr val="677480"/>
                </a:solidFill>
                <a:latin typeface="Lato"/>
                <a:ea typeface="Lato"/>
                <a:cs typeface="Lato"/>
                <a:sym typeface="Lato"/>
              </a:rPr>
              <a:t>Cardiovascular (except hypertension alone).</a:t>
            </a:r>
            <a:endParaRPr>
              <a:solidFill>
                <a:srgbClr val="677480"/>
              </a:solidFill>
              <a:latin typeface="Lato"/>
              <a:ea typeface="Lato"/>
              <a:cs typeface="Lato"/>
              <a:sym typeface="Lato"/>
            </a:endParaRPr>
          </a:p>
          <a:p>
            <a:pPr indent="-317500" lvl="2" marL="1371600" rtl="0" algn="l">
              <a:lnSpc>
                <a:spcPct val="115000"/>
              </a:lnSpc>
              <a:spcBef>
                <a:spcPts val="0"/>
              </a:spcBef>
              <a:spcAft>
                <a:spcPts val="0"/>
              </a:spcAft>
              <a:buClr>
                <a:srgbClr val="404040"/>
              </a:buClr>
              <a:buSzPts val="1400"/>
              <a:buFont typeface="Trebuchet MS"/>
              <a:buChar char="-"/>
            </a:pPr>
            <a:r>
              <a:rPr lang="en">
                <a:solidFill>
                  <a:srgbClr val="677480"/>
                </a:solidFill>
                <a:latin typeface="Lato"/>
                <a:ea typeface="Lato"/>
                <a:cs typeface="Lato"/>
                <a:sym typeface="Lato"/>
              </a:rPr>
              <a:t>Renal.</a:t>
            </a:r>
            <a:endParaRPr>
              <a:solidFill>
                <a:srgbClr val="677480"/>
              </a:solidFill>
              <a:latin typeface="Lato"/>
              <a:ea typeface="Lato"/>
              <a:cs typeface="Lato"/>
              <a:sym typeface="Lato"/>
            </a:endParaRPr>
          </a:p>
          <a:p>
            <a:pPr indent="-317500" lvl="2" marL="1371600" rtl="0" algn="l">
              <a:lnSpc>
                <a:spcPct val="115000"/>
              </a:lnSpc>
              <a:spcBef>
                <a:spcPts val="0"/>
              </a:spcBef>
              <a:spcAft>
                <a:spcPts val="0"/>
              </a:spcAft>
              <a:buClr>
                <a:srgbClr val="404040"/>
              </a:buClr>
              <a:buSzPts val="1400"/>
              <a:buFont typeface="Trebuchet MS"/>
              <a:buChar char="-"/>
            </a:pPr>
            <a:r>
              <a:rPr lang="en">
                <a:solidFill>
                  <a:srgbClr val="677480"/>
                </a:solidFill>
                <a:latin typeface="Lato"/>
                <a:ea typeface="Lato"/>
                <a:cs typeface="Lato"/>
                <a:sym typeface="Lato"/>
              </a:rPr>
              <a:t>Hepatic.</a:t>
            </a:r>
            <a:endParaRPr>
              <a:solidFill>
                <a:srgbClr val="677480"/>
              </a:solidFill>
              <a:latin typeface="Lato"/>
              <a:ea typeface="Lato"/>
              <a:cs typeface="Lato"/>
              <a:sym typeface="Lato"/>
            </a:endParaRPr>
          </a:p>
          <a:p>
            <a:pPr indent="-317500" lvl="2" marL="1371600" rtl="0" algn="l">
              <a:lnSpc>
                <a:spcPct val="115000"/>
              </a:lnSpc>
              <a:spcBef>
                <a:spcPts val="0"/>
              </a:spcBef>
              <a:spcAft>
                <a:spcPts val="0"/>
              </a:spcAft>
              <a:buClr>
                <a:srgbClr val="404040"/>
              </a:buClr>
              <a:buSzPts val="1400"/>
              <a:buFont typeface="Trebuchet MS"/>
              <a:buChar char="-"/>
            </a:pPr>
            <a:r>
              <a:rPr lang="en">
                <a:solidFill>
                  <a:srgbClr val="677480"/>
                </a:solidFill>
                <a:latin typeface="Lato"/>
                <a:ea typeface="Lato"/>
                <a:cs typeface="Lato"/>
                <a:sym typeface="Lato"/>
              </a:rPr>
              <a:t>Hematological (including SCA).</a:t>
            </a:r>
            <a:endParaRPr>
              <a:solidFill>
                <a:srgbClr val="677480"/>
              </a:solidFill>
              <a:latin typeface="Lato"/>
              <a:ea typeface="Lato"/>
              <a:cs typeface="Lato"/>
              <a:sym typeface="Lato"/>
            </a:endParaRPr>
          </a:p>
          <a:p>
            <a:pPr indent="-317500" lvl="2" marL="1371600" rtl="0" algn="l">
              <a:lnSpc>
                <a:spcPct val="115000"/>
              </a:lnSpc>
              <a:spcBef>
                <a:spcPts val="0"/>
              </a:spcBef>
              <a:spcAft>
                <a:spcPts val="0"/>
              </a:spcAft>
              <a:buClr>
                <a:srgbClr val="404040"/>
              </a:buClr>
              <a:buSzPts val="1400"/>
              <a:buFont typeface="Trebuchet MS"/>
              <a:buChar char="-"/>
            </a:pPr>
            <a:r>
              <a:rPr lang="en">
                <a:solidFill>
                  <a:srgbClr val="677480"/>
                </a:solidFill>
                <a:latin typeface="Lato"/>
                <a:ea typeface="Lato"/>
                <a:cs typeface="Lato"/>
                <a:sym typeface="Lato"/>
              </a:rPr>
              <a:t>Metabolic disorders (including DM).</a:t>
            </a:r>
            <a:endParaRPr>
              <a:solidFill>
                <a:srgbClr val="677480"/>
              </a:solidFill>
              <a:latin typeface="Lato"/>
              <a:ea typeface="Lato"/>
              <a:cs typeface="Lato"/>
              <a:sym typeface="Lato"/>
            </a:endParaRPr>
          </a:p>
          <a:p>
            <a:pPr indent="-317500" lvl="2" marL="1371600" rtl="0" algn="l">
              <a:lnSpc>
                <a:spcPct val="115000"/>
              </a:lnSpc>
              <a:spcBef>
                <a:spcPts val="0"/>
              </a:spcBef>
              <a:spcAft>
                <a:spcPts val="0"/>
              </a:spcAft>
              <a:buClr>
                <a:srgbClr val="404040"/>
              </a:buClr>
              <a:buSzPts val="1400"/>
              <a:buFont typeface="Trebuchet MS"/>
              <a:buChar char="-"/>
            </a:pPr>
            <a:r>
              <a:rPr lang="en">
                <a:solidFill>
                  <a:srgbClr val="677480"/>
                </a:solidFill>
                <a:latin typeface="Lato"/>
                <a:ea typeface="Lato"/>
                <a:cs typeface="Lato"/>
                <a:sym typeface="Lato"/>
              </a:rPr>
              <a:t>Neurological and neurodevelopmental conditions (e.g. CP, epilepsy, stroke).</a:t>
            </a:r>
            <a:endParaRPr>
              <a:solidFill>
                <a:srgbClr val="677480"/>
              </a:solidFill>
              <a:latin typeface="Lato"/>
              <a:ea typeface="Lato"/>
              <a:cs typeface="Lato"/>
              <a:sym typeface="Lato"/>
            </a:endParaRPr>
          </a:p>
          <a:p>
            <a:pPr indent="-317500" lvl="0" marL="457200" rtl="0" algn="l">
              <a:lnSpc>
                <a:spcPct val="115000"/>
              </a:lnSpc>
              <a:spcBef>
                <a:spcPts val="0"/>
              </a:spcBef>
              <a:spcAft>
                <a:spcPts val="0"/>
              </a:spcAft>
              <a:buClr>
                <a:srgbClr val="404040"/>
              </a:buClr>
              <a:buSzPts val="1400"/>
              <a:buFont typeface="Trebuchet MS"/>
              <a:buChar char="-"/>
            </a:pPr>
            <a:r>
              <a:rPr lang="en" sz="1400">
                <a:solidFill>
                  <a:srgbClr val="677480"/>
                </a:solidFill>
                <a:latin typeface="Lato"/>
                <a:ea typeface="Lato"/>
                <a:cs typeface="Lato"/>
                <a:sym typeface="Lato"/>
              </a:rPr>
              <a:t>Persons with </a:t>
            </a:r>
            <a:r>
              <a:rPr b="1" lang="en" sz="1400">
                <a:solidFill>
                  <a:srgbClr val="677480"/>
                </a:solidFill>
                <a:latin typeface="Lato"/>
                <a:ea typeface="Lato"/>
                <a:cs typeface="Lato"/>
                <a:sym typeface="Lato"/>
              </a:rPr>
              <a:t>immunosuppression</a:t>
            </a:r>
            <a:r>
              <a:rPr lang="en" sz="1400">
                <a:solidFill>
                  <a:srgbClr val="677480"/>
                </a:solidFill>
                <a:latin typeface="Lato"/>
                <a:ea typeface="Lato"/>
                <a:cs typeface="Lato"/>
                <a:sym typeface="Lato"/>
              </a:rPr>
              <a:t> (caused by medications or by HIV infection).</a:t>
            </a:r>
            <a:endParaRPr sz="1400">
              <a:solidFill>
                <a:srgbClr val="677480"/>
              </a:solidFill>
              <a:latin typeface="Lato"/>
              <a:ea typeface="Lato"/>
              <a:cs typeface="Lato"/>
              <a:sym typeface="Lato"/>
            </a:endParaRPr>
          </a:p>
          <a:p>
            <a:pPr indent="-317500" lvl="0" marL="457200" rtl="0" algn="l">
              <a:lnSpc>
                <a:spcPct val="115000"/>
              </a:lnSpc>
              <a:spcBef>
                <a:spcPts val="0"/>
              </a:spcBef>
              <a:spcAft>
                <a:spcPts val="0"/>
              </a:spcAft>
              <a:buClr>
                <a:srgbClr val="404040"/>
              </a:buClr>
              <a:buSzPts val="1400"/>
              <a:buFont typeface="Trebuchet MS"/>
              <a:buChar char="-"/>
            </a:pPr>
            <a:r>
              <a:rPr b="1" lang="en" sz="1400">
                <a:solidFill>
                  <a:srgbClr val="000000"/>
                </a:solidFill>
                <a:latin typeface="Lato"/>
                <a:ea typeface="Lato"/>
                <a:cs typeface="Lato"/>
                <a:sym typeface="Lato"/>
              </a:rPr>
              <a:t>Pregnant</a:t>
            </a:r>
            <a:r>
              <a:rPr lang="en" sz="1400">
                <a:solidFill>
                  <a:srgbClr val="677480"/>
                </a:solidFill>
                <a:latin typeface="Lato"/>
                <a:ea typeface="Lato"/>
                <a:cs typeface="Lato"/>
                <a:sym typeface="Lato"/>
              </a:rPr>
              <a:t> or postpartum women (</a:t>
            </a:r>
            <a:r>
              <a:rPr lang="en" sz="1400">
                <a:solidFill>
                  <a:srgbClr val="FF0000"/>
                </a:solidFill>
                <a:latin typeface="Lato"/>
                <a:ea typeface="Lato"/>
                <a:cs typeface="Lato"/>
                <a:sym typeface="Lato"/>
              </a:rPr>
              <a:t>Oral oseltamivir</a:t>
            </a:r>
            <a:r>
              <a:rPr lang="en" sz="1400">
                <a:solidFill>
                  <a:srgbClr val="677480"/>
                </a:solidFill>
                <a:latin typeface="Lato"/>
                <a:ea typeface="Lato"/>
                <a:cs typeface="Lato"/>
                <a:sym typeface="Lato"/>
              </a:rPr>
              <a:t> is the preferred agent)</a:t>
            </a:r>
            <a:endParaRPr sz="1400">
              <a:solidFill>
                <a:srgbClr val="677480"/>
              </a:solidFill>
              <a:latin typeface="Lato"/>
              <a:ea typeface="Lato"/>
              <a:cs typeface="Lato"/>
              <a:sym typeface="Lato"/>
            </a:endParaRPr>
          </a:p>
          <a:p>
            <a:pPr indent="-317500" lvl="0" marL="457200" rtl="0" algn="l">
              <a:lnSpc>
                <a:spcPct val="115000"/>
              </a:lnSpc>
              <a:spcBef>
                <a:spcPts val="0"/>
              </a:spcBef>
              <a:spcAft>
                <a:spcPts val="0"/>
              </a:spcAft>
              <a:buClr>
                <a:srgbClr val="404040"/>
              </a:buClr>
              <a:buSzPts val="1400"/>
              <a:buFont typeface="Trebuchet MS"/>
              <a:buChar char="-"/>
            </a:pPr>
            <a:r>
              <a:rPr lang="en" sz="1400">
                <a:solidFill>
                  <a:srgbClr val="677480"/>
                </a:solidFill>
                <a:latin typeface="Lato"/>
                <a:ea typeface="Lato"/>
                <a:cs typeface="Lato"/>
                <a:sym typeface="Lato"/>
              </a:rPr>
              <a:t>Persons </a:t>
            </a:r>
            <a:r>
              <a:rPr lang="en" sz="1400">
                <a:solidFill>
                  <a:srgbClr val="000000"/>
                </a:solidFill>
                <a:latin typeface="Lato"/>
                <a:ea typeface="Lato"/>
                <a:cs typeface="Lato"/>
                <a:sym typeface="Lato"/>
              </a:rPr>
              <a:t>&lt; 19 years</a:t>
            </a:r>
            <a:r>
              <a:rPr lang="en" sz="1400">
                <a:solidFill>
                  <a:srgbClr val="677480"/>
                </a:solidFill>
                <a:latin typeface="Lato"/>
                <a:ea typeface="Lato"/>
                <a:cs typeface="Lato"/>
                <a:sym typeface="Lato"/>
              </a:rPr>
              <a:t> who are </a:t>
            </a:r>
            <a:r>
              <a:rPr lang="en" sz="1400">
                <a:solidFill>
                  <a:srgbClr val="000000"/>
                </a:solidFill>
                <a:latin typeface="Lato"/>
                <a:ea typeface="Lato"/>
                <a:cs typeface="Lato"/>
                <a:sym typeface="Lato"/>
              </a:rPr>
              <a:t>receiving long-term </a:t>
            </a:r>
            <a:r>
              <a:rPr b="1" lang="en" sz="1400">
                <a:solidFill>
                  <a:srgbClr val="000000"/>
                </a:solidFill>
                <a:latin typeface="Lato"/>
                <a:ea typeface="Lato"/>
                <a:cs typeface="Lato"/>
                <a:sym typeface="Lato"/>
              </a:rPr>
              <a:t>aspirin</a:t>
            </a:r>
            <a:r>
              <a:rPr lang="en" sz="1400">
                <a:solidFill>
                  <a:srgbClr val="000000"/>
                </a:solidFill>
                <a:latin typeface="Lato"/>
                <a:ea typeface="Lato"/>
                <a:cs typeface="Lato"/>
                <a:sym typeface="Lato"/>
              </a:rPr>
              <a:t> therapy</a:t>
            </a:r>
            <a:r>
              <a:rPr lang="en" sz="1400">
                <a:solidFill>
                  <a:srgbClr val="677480"/>
                </a:solidFill>
                <a:latin typeface="Lato"/>
                <a:ea typeface="Lato"/>
                <a:cs typeface="Lato"/>
                <a:sym typeface="Lato"/>
              </a:rPr>
              <a:t>.</a:t>
            </a:r>
            <a:endParaRPr sz="1400">
              <a:solidFill>
                <a:srgbClr val="677480"/>
              </a:solidFill>
              <a:latin typeface="Lato"/>
              <a:ea typeface="Lato"/>
              <a:cs typeface="Lato"/>
              <a:sym typeface="Lato"/>
            </a:endParaRPr>
          </a:p>
          <a:p>
            <a:pPr indent="-317500" lvl="0" marL="457200" rtl="0" algn="l">
              <a:lnSpc>
                <a:spcPct val="115000"/>
              </a:lnSpc>
              <a:spcBef>
                <a:spcPts val="0"/>
              </a:spcBef>
              <a:spcAft>
                <a:spcPts val="0"/>
              </a:spcAft>
              <a:buClr>
                <a:srgbClr val="404040"/>
              </a:buClr>
              <a:buSzPts val="1400"/>
              <a:buFont typeface="Trebuchet MS"/>
              <a:buChar char="-"/>
            </a:pPr>
            <a:r>
              <a:rPr lang="en" sz="1400">
                <a:solidFill>
                  <a:srgbClr val="677480"/>
                </a:solidFill>
                <a:latin typeface="Lato"/>
                <a:ea typeface="Lato"/>
                <a:cs typeface="Lato"/>
                <a:sym typeface="Lato"/>
              </a:rPr>
              <a:t>Persons who are morbidly </a:t>
            </a:r>
            <a:r>
              <a:rPr b="1" lang="en" sz="1400">
                <a:solidFill>
                  <a:srgbClr val="677480"/>
                </a:solidFill>
                <a:latin typeface="Lato"/>
                <a:ea typeface="Lato"/>
                <a:cs typeface="Lato"/>
                <a:sym typeface="Lato"/>
              </a:rPr>
              <a:t>obese</a:t>
            </a:r>
            <a:r>
              <a:rPr lang="en" sz="1400">
                <a:solidFill>
                  <a:srgbClr val="677480"/>
                </a:solidFill>
                <a:latin typeface="Lato"/>
                <a:ea typeface="Lato"/>
                <a:cs typeface="Lato"/>
                <a:sym typeface="Lato"/>
              </a:rPr>
              <a:t> (i.e. BMI &gt; 40).</a:t>
            </a:r>
            <a:endParaRPr sz="1400">
              <a:solidFill>
                <a:srgbClr val="404040"/>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a:p>
        </p:txBody>
      </p:sp>
      <p:sp>
        <p:nvSpPr>
          <p:cNvPr id="520" name="Google Shape;520;p38"/>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39"/>
          <p:cNvSpPr txBox="1"/>
          <p:nvPr>
            <p:ph idx="1" type="body"/>
          </p:nvPr>
        </p:nvSpPr>
        <p:spPr>
          <a:xfrm>
            <a:off x="311700" y="1152475"/>
            <a:ext cx="8520600" cy="37566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800"/>
              <a:buNone/>
            </a:pPr>
            <a:r>
              <a:t/>
            </a:r>
            <a:endParaRPr sz="1400">
              <a:solidFill>
                <a:srgbClr val="404040"/>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a:p>
        </p:txBody>
      </p:sp>
      <p:sp>
        <p:nvSpPr>
          <p:cNvPr id="526" name="Google Shape;526;p39"/>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7" name="Google Shape;527;p39"/>
          <p:cNvPicPr preferRelativeResize="0"/>
          <p:nvPr/>
        </p:nvPicPr>
        <p:blipFill rotWithShape="1">
          <a:blip r:embed="rId3">
            <a:alphaModFix/>
          </a:blip>
          <a:srcRect b="7" l="0" r="0" t="10641"/>
          <a:stretch/>
        </p:blipFill>
        <p:spPr>
          <a:xfrm>
            <a:off x="1144075" y="909450"/>
            <a:ext cx="6855826" cy="3509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40"/>
          <p:cNvSpPr txBox="1"/>
          <p:nvPr>
            <p:ph idx="1" type="body"/>
          </p:nvPr>
        </p:nvSpPr>
        <p:spPr>
          <a:xfrm>
            <a:off x="311700" y="475425"/>
            <a:ext cx="8520600" cy="435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 sz="2400">
                <a:solidFill>
                  <a:srgbClr val="274E13"/>
                </a:solidFill>
                <a:latin typeface="Lato"/>
                <a:ea typeface="Lato"/>
                <a:cs typeface="Lato"/>
                <a:sym typeface="Lato"/>
              </a:rPr>
              <a:t>A 25 year old male came to the PHC to have a shot of Influenza vaccine. He was ill and his vital signs show fever. In his record there was a documentation of previous allergic reaction to vaccination 5 years ago. </a:t>
            </a:r>
            <a:r>
              <a:rPr b="1" lang="en" sz="2400">
                <a:solidFill>
                  <a:srgbClr val="274E13"/>
                </a:solidFill>
                <a:latin typeface="Lato"/>
                <a:ea typeface="Lato"/>
                <a:cs typeface="Lato"/>
                <a:sym typeface="Lato"/>
              </a:rPr>
              <a:t>What does the pt. have as contraindication to Influenza vaccine ?</a:t>
            </a:r>
            <a:endParaRPr b="1" sz="2400">
              <a:solidFill>
                <a:srgbClr val="274E13"/>
              </a:solidFill>
              <a:latin typeface="Lato"/>
              <a:ea typeface="Lato"/>
              <a:cs typeface="Lato"/>
              <a:sym typeface="Lato"/>
            </a:endParaRPr>
          </a:p>
          <a:p>
            <a:pPr indent="0" lvl="0" marL="457200" marR="0" rtl="0" algn="l">
              <a:lnSpc>
                <a:spcPct val="115000"/>
              </a:lnSpc>
              <a:spcBef>
                <a:spcPts val="1600"/>
              </a:spcBef>
              <a:spcAft>
                <a:spcPts val="0"/>
              </a:spcAft>
              <a:buSzPts val="1800"/>
              <a:buNone/>
            </a:pPr>
            <a:r>
              <a:rPr lang="en" sz="2000">
                <a:solidFill>
                  <a:srgbClr val="677480"/>
                </a:solidFill>
                <a:latin typeface="Lato"/>
                <a:ea typeface="Lato"/>
                <a:cs typeface="Lato"/>
                <a:sym typeface="Lato"/>
              </a:rPr>
              <a:t>A. fever</a:t>
            </a:r>
            <a:endParaRPr sz="2000">
              <a:solidFill>
                <a:srgbClr val="67748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lang="en" sz="2000">
                <a:solidFill>
                  <a:srgbClr val="677480"/>
                </a:solidFill>
                <a:latin typeface="Lato"/>
                <a:ea typeface="Lato"/>
                <a:cs typeface="Lato"/>
                <a:sym typeface="Lato"/>
              </a:rPr>
              <a:t>B. headache</a:t>
            </a:r>
            <a:endParaRPr sz="2000">
              <a:solidFill>
                <a:srgbClr val="67748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lang="en" sz="2000">
                <a:solidFill>
                  <a:srgbClr val="677480"/>
                </a:solidFill>
                <a:latin typeface="Lato"/>
                <a:ea typeface="Lato"/>
                <a:cs typeface="Lato"/>
                <a:sym typeface="Lato"/>
              </a:rPr>
              <a:t>C. A previous severe allergic reaction.</a:t>
            </a:r>
            <a:endParaRPr sz="2000">
              <a:solidFill>
                <a:srgbClr val="67748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lang="en" sz="2000">
                <a:solidFill>
                  <a:srgbClr val="677480"/>
                </a:solidFill>
                <a:latin typeface="Lato"/>
                <a:ea typeface="Lato"/>
                <a:cs typeface="Lato"/>
                <a:sym typeface="Lato"/>
              </a:rPr>
              <a:t>D. Muscle and joint pain</a:t>
            </a:r>
            <a:endParaRPr sz="2400">
              <a:solidFill>
                <a:srgbClr val="274E13"/>
              </a:solidFill>
              <a:latin typeface="Lato"/>
              <a:ea typeface="Lato"/>
              <a:cs typeface="Lato"/>
              <a:sym typeface="Lato"/>
            </a:endParaRPr>
          </a:p>
          <a:p>
            <a:pPr indent="0" lvl="0" marL="0" marR="0" rtl="0" algn="l">
              <a:lnSpc>
                <a:spcPct val="115000"/>
              </a:lnSpc>
              <a:spcBef>
                <a:spcPts val="0"/>
              </a:spcBef>
              <a:spcAft>
                <a:spcPts val="1600"/>
              </a:spcAft>
              <a:buClr>
                <a:srgbClr val="000000"/>
              </a:buClr>
              <a:buSzPts val="1100"/>
              <a:buFont typeface="Arial"/>
              <a:buNone/>
            </a:pPr>
            <a:r>
              <a:t/>
            </a:r>
            <a:endParaRPr sz="2400">
              <a:solidFill>
                <a:srgbClr val="274E13"/>
              </a:solidFill>
              <a:latin typeface="Lato"/>
              <a:ea typeface="Lato"/>
              <a:cs typeface="Lato"/>
              <a:sym typeface="Lato"/>
            </a:endParaRPr>
          </a:p>
        </p:txBody>
      </p:sp>
      <p:sp>
        <p:nvSpPr>
          <p:cNvPr id="533" name="Google Shape;533;p40"/>
          <p:cNvSpPr/>
          <p:nvPr/>
        </p:nvSpPr>
        <p:spPr>
          <a:xfrm>
            <a:off x="0" y="0"/>
            <a:ext cx="9144000" cy="5143500"/>
          </a:xfrm>
          <a:prstGeom prst="frame">
            <a:avLst>
              <a:gd fmla="val 2391" name="adj1"/>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100"/>
              <a:buFont typeface="Arial"/>
              <a:buNone/>
            </a:pPr>
            <a:r>
              <a:t/>
            </a:r>
            <a:endParaRPr b="0" i="0" sz="2400" u="none" cap="none" strike="noStrike">
              <a:solidFill>
                <a:srgbClr val="274E13"/>
              </a:solidFill>
              <a:latin typeface="Lato"/>
              <a:ea typeface="Lato"/>
              <a:cs typeface="Lato"/>
              <a:sym typeface="Lato"/>
            </a:endParaRPr>
          </a:p>
        </p:txBody>
      </p:sp>
      <p:sp>
        <p:nvSpPr>
          <p:cNvPr id="534" name="Google Shape;534;p40"/>
          <p:cNvSpPr/>
          <p:nvPr/>
        </p:nvSpPr>
        <p:spPr>
          <a:xfrm>
            <a:off x="0" y="0"/>
            <a:ext cx="9144000" cy="5143500"/>
          </a:xfrm>
          <a:prstGeom prst="frame">
            <a:avLst>
              <a:gd fmla="val 2391" name="adj1"/>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41"/>
          <p:cNvSpPr txBox="1"/>
          <p:nvPr>
            <p:ph type="ctrTitle"/>
          </p:nvPr>
        </p:nvSpPr>
        <p:spPr>
          <a:xfrm>
            <a:off x="824000" y="1613813"/>
            <a:ext cx="4255500" cy="187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3) Pharyngitis</a:t>
            </a:r>
            <a:endParaRPr/>
          </a:p>
        </p:txBody>
      </p:sp>
      <p:sp>
        <p:nvSpPr>
          <p:cNvPr id="540" name="Google Shape;540;p41"/>
          <p:cNvSpPr/>
          <p:nvPr/>
        </p:nvSpPr>
        <p:spPr>
          <a:xfrm>
            <a:off x="0" y="0"/>
            <a:ext cx="9144000" cy="5143500"/>
          </a:xfrm>
          <a:prstGeom prst="frame">
            <a:avLst>
              <a:gd fmla="val 2391" name="adj1"/>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41"/>
          <p:cNvSpPr txBox="1"/>
          <p:nvPr>
            <p:ph type="ctrTitle"/>
          </p:nvPr>
        </p:nvSpPr>
        <p:spPr>
          <a:xfrm>
            <a:off x="2039725" y="3486725"/>
            <a:ext cx="2283300" cy="751800"/>
          </a:xfrm>
          <a:prstGeom prst="rect">
            <a:avLst/>
          </a:prstGeom>
          <a:solidFill>
            <a:srgbClr val="A2C4C9"/>
          </a:solidFill>
          <a:ln>
            <a:noFill/>
          </a:ln>
        </p:spPr>
        <p:txBody>
          <a:bodyPr anchorCtr="0" anchor="b" bIns="91425" lIns="91425" spcFirstLastPara="1" rIns="91425" wrap="square" tIns="91425">
            <a:noAutofit/>
          </a:bodyPr>
          <a:lstStyle/>
          <a:p>
            <a:pPr indent="0" lvl="0" marL="0" rtl="0" algn="ctr">
              <a:lnSpc>
                <a:spcPct val="98181"/>
              </a:lnSpc>
              <a:spcBef>
                <a:spcPts val="1200"/>
              </a:spcBef>
              <a:spcAft>
                <a:spcPts val="0"/>
              </a:spcAft>
              <a:buSzPts val="5200"/>
              <a:buNone/>
            </a:pPr>
            <a:r>
              <a:rPr lang="en" sz="1400">
                <a:solidFill>
                  <a:srgbClr val="455F51"/>
                </a:solidFill>
              </a:rPr>
              <a:t>Nouf AlRushaid</a:t>
            </a:r>
            <a:endParaRPr sz="1400">
              <a:solidFill>
                <a:srgbClr val="455F51"/>
              </a:solidFill>
            </a:endParaRPr>
          </a:p>
          <a:p>
            <a:pPr indent="0" lvl="0" marL="0" rtl="0" algn="ctr">
              <a:lnSpc>
                <a:spcPct val="98181"/>
              </a:lnSpc>
              <a:spcBef>
                <a:spcPts val="1200"/>
              </a:spcBef>
              <a:spcAft>
                <a:spcPts val="200"/>
              </a:spcAft>
              <a:buSzPts val="5200"/>
              <a:buNone/>
            </a:pPr>
            <a:r>
              <a:rPr lang="en" sz="1400">
                <a:solidFill>
                  <a:srgbClr val="455F51"/>
                </a:solidFill>
              </a:rPr>
              <a:t>435200788</a:t>
            </a:r>
            <a:endParaRPr sz="1400">
              <a:solidFill>
                <a:srgbClr val="455F5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15"/>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Definition: </a:t>
            </a:r>
            <a:endParaRPr/>
          </a:p>
        </p:txBody>
      </p:sp>
      <p:sp>
        <p:nvSpPr>
          <p:cNvPr id="295" name="Google Shape;295;p15"/>
          <p:cNvSpPr txBox="1"/>
          <p:nvPr>
            <p:ph idx="1" type="body"/>
          </p:nvPr>
        </p:nvSpPr>
        <p:spPr>
          <a:xfrm>
            <a:off x="1221425" y="1125850"/>
            <a:ext cx="7030500" cy="196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800">
                <a:solidFill>
                  <a:srgbClr val="000000"/>
                </a:solidFill>
                <a:highlight>
                  <a:srgbClr val="FFFFFF"/>
                </a:highlight>
              </a:rPr>
              <a:t>Rhinitis: </a:t>
            </a:r>
            <a:r>
              <a:rPr lang="en" sz="1800">
                <a:solidFill>
                  <a:srgbClr val="000000"/>
                </a:solidFill>
                <a:highlight>
                  <a:srgbClr val="FFFFFF"/>
                </a:highlight>
              </a:rPr>
              <a:t>I</a:t>
            </a:r>
            <a:r>
              <a:rPr lang="en" sz="1800">
                <a:solidFill>
                  <a:srgbClr val="000000"/>
                </a:solidFill>
                <a:highlight>
                  <a:srgbClr val="FFFFFF"/>
                </a:highlight>
              </a:rPr>
              <a:t>nflammation of the nasal mucous membranes.</a:t>
            </a:r>
            <a:endParaRPr sz="1800">
              <a:solidFill>
                <a:srgbClr val="000000"/>
              </a:solidFill>
              <a:highlight>
                <a:srgbClr val="FFFFFF"/>
              </a:highlight>
            </a:endParaRPr>
          </a:p>
          <a:p>
            <a:pPr indent="0" lvl="0" marL="0" rtl="0" algn="l">
              <a:lnSpc>
                <a:spcPct val="115000"/>
              </a:lnSpc>
              <a:spcBef>
                <a:spcPts val="1600"/>
              </a:spcBef>
              <a:spcAft>
                <a:spcPts val="0"/>
              </a:spcAft>
              <a:buSzPts val="1800"/>
              <a:buNone/>
            </a:pPr>
            <a:r>
              <a:rPr b="1" lang="en" sz="1800">
                <a:solidFill>
                  <a:srgbClr val="000000"/>
                </a:solidFill>
                <a:highlight>
                  <a:srgbClr val="FFFFFF"/>
                </a:highlight>
              </a:rPr>
              <a:t>S</a:t>
            </a:r>
            <a:r>
              <a:rPr b="1" lang="en" sz="1800">
                <a:solidFill>
                  <a:srgbClr val="000000"/>
                </a:solidFill>
                <a:highlight>
                  <a:srgbClr val="FFFFFF"/>
                </a:highlight>
              </a:rPr>
              <a:t>inusitis: </a:t>
            </a:r>
            <a:r>
              <a:rPr lang="en" sz="1800">
                <a:solidFill>
                  <a:srgbClr val="000000"/>
                </a:solidFill>
                <a:highlight>
                  <a:srgbClr val="FFFFFF"/>
                </a:highlight>
              </a:rPr>
              <a:t>Inflammation of sinus cavities.</a:t>
            </a:r>
            <a:endParaRPr sz="1800">
              <a:solidFill>
                <a:srgbClr val="000000"/>
              </a:solidFill>
              <a:latin typeface="Trebuchet MS"/>
              <a:ea typeface="Trebuchet MS"/>
              <a:cs typeface="Trebuchet MS"/>
              <a:sym typeface="Trebuchet MS"/>
            </a:endParaRPr>
          </a:p>
          <a:p>
            <a:pPr indent="0" lvl="0" marL="457200" rtl="0" algn="l">
              <a:lnSpc>
                <a:spcPct val="115000"/>
              </a:lnSpc>
              <a:spcBef>
                <a:spcPts val="0"/>
              </a:spcBef>
              <a:spcAft>
                <a:spcPts val="0"/>
              </a:spcAft>
              <a:buSzPts val="1800"/>
              <a:buNone/>
            </a:pPr>
            <a:r>
              <a:t/>
            </a:r>
            <a:endParaRPr b="1" sz="2400">
              <a:solidFill>
                <a:srgbClr val="404040"/>
              </a:solidFill>
              <a:latin typeface="Trebuchet MS"/>
              <a:ea typeface="Trebuchet MS"/>
              <a:cs typeface="Trebuchet MS"/>
              <a:sym typeface="Trebuchet MS"/>
            </a:endParaRPr>
          </a:p>
          <a:p>
            <a:pPr indent="0" lvl="0" marL="457200" rtl="0" algn="ctr">
              <a:lnSpc>
                <a:spcPct val="115000"/>
              </a:lnSpc>
              <a:spcBef>
                <a:spcPts val="0"/>
              </a:spcBef>
              <a:spcAft>
                <a:spcPts val="1600"/>
              </a:spcAft>
              <a:buSzPts val="1800"/>
              <a:buNone/>
            </a:pPr>
            <a:r>
              <a:rPr b="1" lang="en" sz="1400" u="sng">
                <a:solidFill>
                  <a:srgbClr val="FF0000"/>
                </a:solidFill>
                <a:highlight>
                  <a:srgbClr val="FFFFFF"/>
                </a:highlight>
              </a:rPr>
              <a:t>Inflammation of the sinuses rarely occurs without concurrent inflammation of the nasal mucosa; therefore, </a:t>
            </a:r>
            <a:r>
              <a:rPr b="1" i="1" lang="en" sz="1400" u="sng">
                <a:solidFill>
                  <a:srgbClr val="980000"/>
                </a:solidFill>
                <a:highlight>
                  <a:srgbClr val="FFFFFF"/>
                </a:highlight>
              </a:rPr>
              <a:t>Rhinosinusitis</a:t>
            </a:r>
            <a:r>
              <a:rPr b="1" lang="en" sz="1400" u="sng">
                <a:solidFill>
                  <a:srgbClr val="FF0000"/>
                </a:solidFill>
                <a:highlight>
                  <a:srgbClr val="FFFFFF"/>
                </a:highlight>
              </a:rPr>
              <a:t> is a more accurate term!!</a:t>
            </a:r>
            <a:endParaRPr b="1" sz="1400" u="sng">
              <a:solidFill>
                <a:srgbClr val="FF0000"/>
              </a:solidFill>
            </a:endParaRPr>
          </a:p>
        </p:txBody>
      </p:sp>
      <p:sp>
        <p:nvSpPr>
          <p:cNvPr id="296" name="Google Shape;296;p15"/>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7" name="Google Shape;297;p15"/>
          <p:cNvPicPr preferRelativeResize="0"/>
          <p:nvPr/>
        </p:nvPicPr>
        <p:blipFill>
          <a:blip r:embed="rId3">
            <a:alphaModFix/>
          </a:blip>
          <a:stretch>
            <a:fillRect/>
          </a:stretch>
        </p:blipFill>
        <p:spPr>
          <a:xfrm>
            <a:off x="2987122" y="3048075"/>
            <a:ext cx="3090578" cy="1738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42"/>
          <p:cNvSpPr txBox="1"/>
          <p:nvPr>
            <p:ph type="title"/>
          </p:nvPr>
        </p:nvSpPr>
        <p:spPr>
          <a:xfrm>
            <a:off x="1139025" y="726725"/>
            <a:ext cx="7030500" cy="7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Sore Throat Vs. Pharyngitis</a:t>
            </a:r>
            <a:endParaRPr/>
          </a:p>
        </p:txBody>
      </p:sp>
      <p:sp>
        <p:nvSpPr>
          <p:cNvPr id="547" name="Google Shape;547;p42"/>
          <p:cNvSpPr txBox="1"/>
          <p:nvPr>
            <p:ph idx="1" type="body"/>
          </p:nvPr>
        </p:nvSpPr>
        <p:spPr>
          <a:xfrm>
            <a:off x="311700" y="1241627"/>
            <a:ext cx="8520600" cy="1833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600"/>
              </a:spcBef>
              <a:spcAft>
                <a:spcPts val="0"/>
              </a:spcAft>
              <a:buSzPts val="1800"/>
              <a:buNone/>
            </a:pPr>
            <a:r>
              <a:rPr b="1" lang="en" sz="1400">
                <a:solidFill>
                  <a:srgbClr val="000000"/>
                </a:solidFill>
              </a:rPr>
              <a:t>Sore Throat:</a:t>
            </a:r>
            <a:endParaRPr b="1"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Refers to pain, itchiness, or irritation of the throat. Patients may have difficulty swallowing food and liquids, and the pain may get worse when they try to swallow.</a:t>
            </a:r>
            <a:endParaRPr sz="1400">
              <a:solidFill>
                <a:srgbClr val="000000"/>
              </a:solidFill>
            </a:endParaRPr>
          </a:p>
          <a:p>
            <a:pPr indent="0" lvl="0" marL="0" rtl="0" algn="l">
              <a:lnSpc>
                <a:spcPct val="150000"/>
              </a:lnSpc>
              <a:spcBef>
                <a:spcPts val="0"/>
              </a:spcBef>
              <a:spcAft>
                <a:spcPts val="0"/>
              </a:spcAft>
              <a:buSzPts val="1800"/>
              <a:buNone/>
            </a:pPr>
            <a:r>
              <a:rPr b="1" lang="en" sz="1400">
                <a:solidFill>
                  <a:srgbClr val="000000"/>
                </a:solidFill>
              </a:rPr>
              <a:t>Pharyngitis</a:t>
            </a:r>
            <a:r>
              <a:rPr b="1" lang="en" sz="1400">
                <a:solidFill>
                  <a:srgbClr val="000000"/>
                </a:solidFill>
                <a:latin typeface="Calibri"/>
                <a:ea typeface="Calibri"/>
                <a:cs typeface="Calibri"/>
                <a:sym typeface="Calibri"/>
              </a:rPr>
              <a:t>|:</a:t>
            </a:r>
            <a:endParaRPr b="1" sz="1400">
              <a:solidFill>
                <a:srgbClr val="000000"/>
              </a:solidFill>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Defined as rapid onset of sore throat and inflammation or irritation of the pharynx.</a:t>
            </a:r>
            <a:endParaRPr sz="1400">
              <a:solidFill>
                <a:srgbClr val="000000"/>
              </a:solidFill>
            </a:endParaRPr>
          </a:p>
          <a:p>
            <a:pPr indent="0" lvl="0" marL="0" marR="0" rtl="0" algn="l">
              <a:lnSpc>
                <a:spcPct val="100000"/>
              </a:lnSpc>
              <a:spcBef>
                <a:spcPts val="0"/>
              </a:spcBef>
              <a:spcAft>
                <a:spcPts val="0"/>
              </a:spcAft>
              <a:buSzPts val="1800"/>
              <a:buNone/>
            </a:pPr>
            <a:r>
              <a:t/>
            </a:r>
            <a:endParaRPr sz="600">
              <a:solidFill>
                <a:srgbClr val="000000"/>
              </a:solidFill>
            </a:endParaRPr>
          </a:p>
          <a:p>
            <a:pPr indent="0" lvl="0" marL="0" marR="0" rtl="0" algn="l">
              <a:lnSpc>
                <a:spcPct val="100000"/>
              </a:lnSpc>
              <a:spcBef>
                <a:spcPts val="0"/>
              </a:spcBef>
              <a:spcAft>
                <a:spcPts val="0"/>
              </a:spcAft>
              <a:buSzPts val="1800"/>
              <a:buNone/>
            </a:pPr>
            <a:r>
              <a:t/>
            </a:r>
            <a:endParaRPr sz="1400">
              <a:solidFill>
                <a:srgbClr val="000000"/>
              </a:solidFill>
            </a:endParaRPr>
          </a:p>
          <a:p>
            <a:pPr indent="0" lvl="0" marL="0" marR="0" rtl="0" algn="l">
              <a:lnSpc>
                <a:spcPct val="100000"/>
              </a:lnSpc>
              <a:spcBef>
                <a:spcPts val="0"/>
              </a:spcBef>
              <a:spcAft>
                <a:spcPts val="0"/>
              </a:spcAft>
              <a:buSzPts val="1800"/>
              <a:buNone/>
            </a:pPr>
            <a:r>
              <a:t/>
            </a:r>
            <a:endParaRPr sz="1400">
              <a:solidFill>
                <a:srgbClr val="000000"/>
              </a:solidFill>
              <a:highlight>
                <a:srgbClr val="F3F3F3"/>
              </a:highlight>
            </a:endParaRPr>
          </a:p>
          <a:p>
            <a:pPr indent="0" lvl="0" marL="0" rtl="0" algn="l">
              <a:lnSpc>
                <a:spcPct val="115000"/>
              </a:lnSpc>
              <a:spcBef>
                <a:spcPts val="0"/>
              </a:spcBef>
              <a:spcAft>
                <a:spcPts val="1600"/>
              </a:spcAft>
              <a:buSzPts val="1800"/>
              <a:buNone/>
            </a:pPr>
            <a:r>
              <a:t/>
            </a:r>
            <a:endParaRPr/>
          </a:p>
        </p:txBody>
      </p:sp>
      <p:sp>
        <p:nvSpPr>
          <p:cNvPr id="548" name="Google Shape;548;p42"/>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43"/>
          <p:cNvSpPr txBox="1"/>
          <p:nvPr>
            <p:ph type="title"/>
          </p:nvPr>
        </p:nvSpPr>
        <p:spPr>
          <a:xfrm>
            <a:off x="1276325" y="1978325"/>
            <a:ext cx="7030500" cy="69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Etiology</a:t>
            </a:r>
            <a:r>
              <a:rPr lang="en"/>
              <a:t> of Pharyngitis (Sore Throat)</a:t>
            </a:r>
            <a:endParaRPr/>
          </a:p>
        </p:txBody>
      </p:sp>
      <p:sp>
        <p:nvSpPr>
          <p:cNvPr id="554" name="Google Shape;554;p43"/>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44"/>
          <p:cNvSpPr txBox="1"/>
          <p:nvPr>
            <p:ph type="title"/>
          </p:nvPr>
        </p:nvSpPr>
        <p:spPr>
          <a:xfrm>
            <a:off x="1203125" y="799950"/>
            <a:ext cx="7030500" cy="49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Sore Throat: </a:t>
            </a:r>
            <a:endParaRPr/>
          </a:p>
        </p:txBody>
      </p:sp>
      <p:sp>
        <p:nvSpPr>
          <p:cNvPr id="560" name="Google Shape;560;p44"/>
          <p:cNvSpPr txBox="1"/>
          <p:nvPr>
            <p:ph idx="1" type="body"/>
          </p:nvPr>
        </p:nvSpPr>
        <p:spPr>
          <a:xfrm>
            <a:off x="1203125" y="1358475"/>
            <a:ext cx="7030500" cy="254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sz="1400" u="sng">
                <a:solidFill>
                  <a:srgbClr val="000000"/>
                </a:solidFill>
                <a:highlight>
                  <a:srgbClr val="EAD1DC"/>
                </a:highlight>
              </a:rPr>
              <a:t>Infectious:</a:t>
            </a:r>
            <a:r>
              <a:rPr lang="en" sz="1400" u="sng">
                <a:solidFill>
                  <a:srgbClr val="000000"/>
                </a:solidFill>
                <a:highlight>
                  <a:srgbClr val="EAD1DC"/>
                </a:highlight>
              </a:rPr>
              <a:t> </a:t>
            </a:r>
            <a:endParaRPr sz="1400" u="sng">
              <a:solidFill>
                <a:srgbClr val="000000"/>
              </a:solidFill>
              <a:highlight>
                <a:srgbClr val="EAD1DC"/>
              </a:highlight>
            </a:endParaRPr>
          </a:p>
          <a:p>
            <a:pPr indent="-317500" lvl="0" marL="457200" rtl="0" algn="l">
              <a:lnSpc>
                <a:spcPct val="100000"/>
              </a:lnSpc>
              <a:spcBef>
                <a:spcPts val="1600"/>
              </a:spcBef>
              <a:spcAft>
                <a:spcPts val="0"/>
              </a:spcAft>
              <a:buClr>
                <a:srgbClr val="000000"/>
              </a:buClr>
              <a:buSzPts val="1400"/>
              <a:buChar char="★"/>
            </a:pPr>
            <a:r>
              <a:rPr b="1" lang="en" sz="1400">
                <a:solidFill>
                  <a:srgbClr val="000000"/>
                </a:solidFill>
              </a:rPr>
              <a:t>Viral:</a:t>
            </a:r>
            <a:r>
              <a:rPr lang="en" sz="1400">
                <a:solidFill>
                  <a:srgbClr val="000000"/>
                </a:solidFill>
              </a:rPr>
              <a:t> </a:t>
            </a:r>
            <a:r>
              <a:rPr lang="en" sz="1400">
                <a:solidFill>
                  <a:srgbClr val="FF0000"/>
                </a:solidFill>
              </a:rPr>
              <a:t>Most common,</a:t>
            </a:r>
            <a:r>
              <a:rPr lang="en" sz="1400">
                <a:solidFill>
                  <a:srgbClr val="000000"/>
                </a:solidFill>
              </a:rPr>
              <a:t> Eg.Influenza virus, Parainfluenza virus, Rhinovirus, Coronavirus, Adenovirus, Respiratory syncytial virus, Epstein-Barr virus</a:t>
            </a:r>
            <a:endParaRPr sz="600">
              <a:solidFill>
                <a:srgbClr val="000000"/>
              </a:solidFill>
            </a:endParaRPr>
          </a:p>
          <a:p>
            <a:pPr indent="-317500" lvl="0" marL="457200" rtl="0" algn="l">
              <a:lnSpc>
                <a:spcPct val="100000"/>
              </a:lnSpc>
              <a:spcBef>
                <a:spcPts val="1600"/>
              </a:spcBef>
              <a:spcAft>
                <a:spcPts val="0"/>
              </a:spcAft>
              <a:buClr>
                <a:srgbClr val="000000"/>
              </a:buClr>
              <a:buSzPts val="1400"/>
              <a:buChar char="★"/>
            </a:pPr>
            <a:r>
              <a:rPr b="1" lang="en" sz="1400">
                <a:solidFill>
                  <a:srgbClr val="000000"/>
                </a:solidFill>
              </a:rPr>
              <a:t>Bacterial : Eg.</a:t>
            </a:r>
            <a:r>
              <a:rPr lang="en" sz="1400">
                <a:solidFill>
                  <a:srgbClr val="000000"/>
                </a:solidFill>
              </a:rPr>
              <a:t> </a:t>
            </a:r>
            <a:r>
              <a:rPr lang="en" sz="1400">
                <a:solidFill>
                  <a:srgbClr val="FF0000"/>
                </a:solidFill>
              </a:rPr>
              <a:t>Group A β-hemolytic streptococcus (GAS) </a:t>
            </a:r>
            <a:r>
              <a:rPr lang="en" sz="1400">
                <a:solidFill>
                  <a:srgbClr val="000000"/>
                </a:solidFill>
              </a:rPr>
              <a:t>(Most common), Group C &amp; G Streptococcus, Fusobacterium Necrophorum, Chlamydia Pneumoniae, Mycoplasma Pneumoniae.</a:t>
            </a:r>
            <a:endParaRPr b="1" sz="1400">
              <a:solidFill>
                <a:srgbClr val="000000"/>
              </a:solidFill>
            </a:endParaRPr>
          </a:p>
          <a:p>
            <a:pPr indent="0" lvl="0" marL="0" rtl="0" algn="l">
              <a:lnSpc>
                <a:spcPct val="100000"/>
              </a:lnSpc>
              <a:spcBef>
                <a:spcPts val="1600"/>
              </a:spcBef>
              <a:spcAft>
                <a:spcPts val="0"/>
              </a:spcAft>
              <a:buSzPts val="1800"/>
              <a:buNone/>
            </a:pPr>
            <a:r>
              <a:rPr b="1" lang="en" sz="1400" u="sng">
                <a:solidFill>
                  <a:srgbClr val="000000"/>
                </a:solidFill>
                <a:highlight>
                  <a:srgbClr val="EAD1DC"/>
                </a:highlight>
              </a:rPr>
              <a:t>Non-Infectious: </a:t>
            </a:r>
            <a:endParaRPr>
              <a:solidFill>
                <a:srgbClr val="000000"/>
              </a:solidFill>
            </a:endParaRPr>
          </a:p>
        </p:txBody>
      </p:sp>
      <p:sp>
        <p:nvSpPr>
          <p:cNvPr id="561" name="Google Shape;561;p44"/>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44"/>
          <p:cNvSpPr txBox="1"/>
          <p:nvPr/>
        </p:nvSpPr>
        <p:spPr>
          <a:xfrm>
            <a:off x="661325" y="3707025"/>
            <a:ext cx="2637900" cy="1191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25454"/>
              </a:lnSpc>
              <a:spcBef>
                <a:spcPts val="0"/>
              </a:spcBef>
              <a:spcAft>
                <a:spcPts val="0"/>
              </a:spcAft>
              <a:buSzPts val="1200"/>
              <a:buFont typeface="Arial"/>
              <a:buChar char="●"/>
            </a:pPr>
            <a:r>
              <a:rPr b="0" i="0" lang="en" sz="1200" u="none" cap="none" strike="noStrike">
                <a:latin typeface="Arial"/>
                <a:ea typeface="Arial"/>
                <a:cs typeface="Arial"/>
                <a:sym typeface="Arial"/>
              </a:rPr>
              <a:t>Post-nasal drainage due to allergic rhinitis</a:t>
            </a:r>
            <a:endParaRPr b="0" i="0" sz="1200" u="none" cap="none" strike="noStrike">
              <a:latin typeface="Arial"/>
              <a:ea typeface="Arial"/>
              <a:cs typeface="Arial"/>
              <a:sym typeface="Arial"/>
            </a:endParaRPr>
          </a:p>
          <a:p>
            <a:pPr indent="-304800" lvl="0" marL="457200" marR="0" rtl="0" algn="l">
              <a:lnSpc>
                <a:spcPct val="125454"/>
              </a:lnSpc>
              <a:spcBef>
                <a:spcPts val="0"/>
              </a:spcBef>
              <a:spcAft>
                <a:spcPts val="0"/>
              </a:spcAft>
              <a:buSzPts val="1200"/>
              <a:buFont typeface="Arial"/>
              <a:buChar char="●"/>
            </a:pPr>
            <a:r>
              <a:rPr b="0" i="0" lang="en" sz="1200" u="none" cap="none" strike="noStrike">
                <a:latin typeface="Arial"/>
                <a:ea typeface="Arial"/>
                <a:cs typeface="Arial"/>
                <a:sym typeface="Arial"/>
              </a:rPr>
              <a:t>Sinusitis</a:t>
            </a:r>
            <a:endParaRPr b="0" i="0" sz="1200" u="none" cap="none" strike="noStrike">
              <a:latin typeface="Arial"/>
              <a:ea typeface="Arial"/>
              <a:cs typeface="Arial"/>
              <a:sym typeface="Arial"/>
            </a:endParaRPr>
          </a:p>
        </p:txBody>
      </p:sp>
      <p:sp>
        <p:nvSpPr>
          <p:cNvPr id="563" name="Google Shape;563;p44"/>
          <p:cNvSpPr txBox="1"/>
          <p:nvPr/>
        </p:nvSpPr>
        <p:spPr>
          <a:xfrm>
            <a:off x="3466900" y="3707025"/>
            <a:ext cx="4013400" cy="1148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25454"/>
              </a:lnSpc>
              <a:spcBef>
                <a:spcPts val="0"/>
              </a:spcBef>
              <a:spcAft>
                <a:spcPts val="0"/>
              </a:spcAft>
              <a:buClr>
                <a:srgbClr val="000000"/>
              </a:buClr>
              <a:buSzPts val="1200"/>
              <a:buFont typeface="Roboto"/>
              <a:buChar char="●"/>
            </a:pPr>
            <a:r>
              <a:rPr b="0" i="0" lang="en" sz="1200" u="none" cap="none" strike="noStrike">
                <a:solidFill>
                  <a:srgbClr val="000000"/>
                </a:solidFill>
                <a:latin typeface="Roboto"/>
                <a:ea typeface="Roboto"/>
                <a:cs typeface="Roboto"/>
                <a:sym typeface="Roboto"/>
              </a:rPr>
              <a:t>Gastroesophageal reflux disease</a:t>
            </a:r>
            <a:endParaRPr b="0" i="0" sz="1200" u="none" cap="none" strike="noStrike">
              <a:solidFill>
                <a:srgbClr val="000000"/>
              </a:solidFill>
              <a:latin typeface="Roboto"/>
              <a:ea typeface="Roboto"/>
              <a:cs typeface="Roboto"/>
              <a:sym typeface="Roboto"/>
            </a:endParaRPr>
          </a:p>
          <a:p>
            <a:pPr indent="-304800" lvl="0" marL="457200" marR="0" rtl="0" algn="l">
              <a:lnSpc>
                <a:spcPct val="125454"/>
              </a:lnSpc>
              <a:spcBef>
                <a:spcPts val="0"/>
              </a:spcBef>
              <a:spcAft>
                <a:spcPts val="0"/>
              </a:spcAft>
              <a:buClr>
                <a:srgbClr val="000000"/>
              </a:buClr>
              <a:buSzPts val="1200"/>
              <a:buFont typeface="Roboto"/>
              <a:buChar char="●"/>
            </a:pPr>
            <a:r>
              <a:rPr b="0" i="0" lang="en" sz="1200" u="none" cap="none" strike="noStrike">
                <a:solidFill>
                  <a:srgbClr val="000000"/>
                </a:solidFill>
                <a:latin typeface="Roboto"/>
                <a:ea typeface="Roboto"/>
                <a:cs typeface="Roboto"/>
                <a:sym typeface="Roboto"/>
              </a:rPr>
              <a:t>Acute thyroiditis</a:t>
            </a:r>
            <a:endParaRPr b="0" i="0" sz="1200" u="none" cap="none" strike="noStrike">
              <a:solidFill>
                <a:srgbClr val="000000"/>
              </a:solidFill>
              <a:latin typeface="Roboto"/>
              <a:ea typeface="Roboto"/>
              <a:cs typeface="Roboto"/>
              <a:sym typeface="Roboto"/>
            </a:endParaRPr>
          </a:p>
          <a:p>
            <a:pPr indent="-304800" lvl="0" marL="457200" marR="0" rtl="0" algn="l">
              <a:lnSpc>
                <a:spcPct val="125454"/>
              </a:lnSpc>
              <a:spcBef>
                <a:spcPts val="0"/>
              </a:spcBef>
              <a:spcAft>
                <a:spcPts val="0"/>
              </a:spcAft>
              <a:buClr>
                <a:srgbClr val="000000"/>
              </a:buClr>
              <a:buSzPts val="1200"/>
              <a:buFont typeface="Roboto"/>
              <a:buChar char="●"/>
            </a:pPr>
            <a:r>
              <a:rPr b="0" i="0" lang="en" sz="1200" u="none" cap="none" strike="noStrike">
                <a:solidFill>
                  <a:srgbClr val="000000"/>
                </a:solidFill>
                <a:latin typeface="Roboto"/>
                <a:ea typeface="Roboto"/>
                <a:cs typeface="Roboto"/>
                <a:sym typeface="Roboto"/>
              </a:rPr>
              <a:t>Persistent cough</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45"/>
          <p:cNvSpPr txBox="1"/>
          <p:nvPr>
            <p:ph type="title"/>
          </p:nvPr>
        </p:nvSpPr>
        <p:spPr>
          <a:xfrm>
            <a:off x="1303800" y="1654700"/>
            <a:ext cx="7030500" cy="9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980000"/>
                </a:solidFill>
              </a:rPr>
              <a:t>Who is at Risk of </a:t>
            </a:r>
            <a:r>
              <a:rPr lang="en" u="sng">
                <a:solidFill>
                  <a:srgbClr val="980000"/>
                </a:solidFill>
              </a:rPr>
              <a:t>developing</a:t>
            </a:r>
            <a:r>
              <a:rPr lang="en" u="sng">
                <a:solidFill>
                  <a:srgbClr val="980000"/>
                </a:solidFill>
              </a:rPr>
              <a:t> bacterial pharyngitis?</a:t>
            </a:r>
            <a:endParaRPr u="sng">
              <a:solidFill>
                <a:srgbClr val="980000"/>
              </a:solidFill>
            </a:endParaRPr>
          </a:p>
        </p:txBody>
      </p:sp>
      <p:sp>
        <p:nvSpPr>
          <p:cNvPr id="569" name="Google Shape;569;p45"/>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46"/>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Risk of Group A β-hemolytic Streptococcus </a:t>
            </a:r>
            <a:endParaRPr/>
          </a:p>
        </p:txBody>
      </p:sp>
      <p:sp>
        <p:nvSpPr>
          <p:cNvPr id="575" name="Google Shape;575;p46"/>
          <p:cNvSpPr txBox="1"/>
          <p:nvPr>
            <p:ph idx="1" type="body"/>
          </p:nvPr>
        </p:nvSpPr>
        <p:spPr>
          <a:xfrm>
            <a:off x="1303800" y="1990050"/>
            <a:ext cx="7030500" cy="25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u="sng">
                <a:solidFill>
                  <a:srgbClr val="000000"/>
                </a:solidFill>
                <a:highlight>
                  <a:srgbClr val="F3F3F3"/>
                </a:highlight>
              </a:rPr>
              <a:t>According to the Patient’s Age Group:</a:t>
            </a:r>
            <a:endParaRPr b="1" u="sng">
              <a:solidFill>
                <a:srgbClr val="000000"/>
              </a:solidFill>
              <a:highlight>
                <a:srgbClr val="F3F3F3"/>
              </a:highlight>
            </a:endParaRPr>
          </a:p>
          <a:p>
            <a:pPr indent="0" lvl="0" marL="0" rtl="0" algn="l">
              <a:lnSpc>
                <a:spcPct val="125454"/>
              </a:lnSpc>
              <a:spcBef>
                <a:spcPts val="1600"/>
              </a:spcBef>
              <a:spcAft>
                <a:spcPts val="0"/>
              </a:spcAft>
              <a:buSzPts val="1800"/>
              <a:buNone/>
            </a:pPr>
            <a:r>
              <a:rPr lang="en" sz="1500">
                <a:solidFill>
                  <a:srgbClr val="262626"/>
                </a:solidFill>
                <a:latin typeface="Lato"/>
                <a:ea typeface="Lato"/>
                <a:cs typeface="Lato"/>
                <a:sym typeface="Lato"/>
              </a:rPr>
              <a:t>In patients with sore throat, the likelihood of GABHS </a:t>
            </a:r>
            <a:r>
              <a:rPr lang="en" sz="1500">
                <a:solidFill>
                  <a:srgbClr val="262626"/>
                </a:solidFill>
              </a:rPr>
              <a:t>= (GAS) pharyngitis</a:t>
            </a:r>
            <a:r>
              <a:rPr lang="en" sz="1500">
                <a:solidFill>
                  <a:srgbClr val="262626"/>
                </a:solidFill>
                <a:latin typeface="Lato"/>
                <a:ea typeface="Lato"/>
                <a:cs typeface="Lato"/>
                <a:sym typeface="Lato"/>
              </a:rPr>
              <a:t> is highest in:</a:t>
            </a:r>
            <a:endParaRPr sz="1350">
              <a:solidFill>
                <a:srgbClr val="262626"/>
              </a:solidFill>
              <a:latin typeface="Cabin"/>
              <a:ea typeface="Cabin"/>
              <a:cs typeface="Cabin"/>
              <a:sym typeface="Cabin"/>
            </a:endParaRPr>
          </a:p>
          <a:p>
            <a:pPr indent="-323850" lvl="0" marL="457200" rtl="0" algn="l">
              <a:lnSpc>
                <a:spcPct val="125454"/>
              </a:lnSpc>
              <a:spcBef>
                <a:spcPts val="1600"/>
              </a:spcBef>
              <a:spcAft>
                <a:spcPts val="0"/>
              </a:spcAft>
              <a:buClr>
                <a:srgbClr val="FF0000"/>
              </a:buClr>
              <a:buSzPts val="1500"/>
              <a:buFont typeface="Lato"/>
              <a:buAutoNum type="arabicPeriod"/>
            </a:pPr>
            <a:r>
              <a:rPr lang="en" sz="1500">
                <a:solidFill>
                  <a:srgbClr val="FF0000"/>
                </a:solidFill>
                <a:latin typeface="Lato"/>
                <a:ea typeface="Lato"/>
                <a:cs typeface="Lato"/>
                <a:sym typeface="Lato"/>
              </a:rPr>
              <a:t>Children from 5 to 15 years of age (37%). </a:t>
            </a:r>
            <a:endParaRPr sz="1350">
              <a:solidFill>
                <a:srgbClr val="262626"/>
              </a:solidFill>
              <a:latin typeface="Cabin"/>
              <a:ea typeface="Cabin"/>
              <a:cs typeface="Cabin"/>
              <a:sym typeface="Cabin"/>
            </a:endParaRPr>
          </a:p>
          <a:p>
            <a:pPr indent="-323850" lvl="0" marL="457200" rtl="0" algn="l">
              <a:lnSpc>
                <a:spcPct val="125454"/>
              </a:lnSpc>
              <a:spcBef>
                <a:spcPts val="0"/>
              </a:spcBef>
              <a:spcAft>
                <a:spcPts val="0"/>
              </a:spcAft>
              <a:buClr>
                <a:srgbClr val="262626"/>
              </a:buClr>
              <a:buSzPts val="1500"/>
              <a:buFont typeface="Lato"/>
              <a:buAutoNum type="arabicPeriod"/>
            </a:pPr>
            <a:r>
              <a:rPr lang="en" sz="1500">
                <a:solidFill>
                  <a:srgbClr val="262626"/>
                </a:solidFill>
                <a:latin typeface="Lato"/>
                <a:ea typeface="Lato"/>
                <a:cs typeface="Lato"/>
                <a:sym typeface="Lato"/>
              </a:rPr>
              <a:t>Lower in younger children (24%).</a:t>
            </a:r>
            <a:endParaRPr sz="1350">
              <a:solidFill>
                <a:srgbClr val="262626"/>
              </a:solidFill>
              <a:latin typeface="Cabin"/>
              <a:ea typeface="Cabin"/>
              <a:cs typeface="Cabin"/>
              <a:sym typeface="Cabin"/>
            </a:endParaRPr>
          </a:p>
          <a:p>
            <a:pPr indent="-323850" lvl="0" marL="457200" rtl="0" algn="l">
              <a:lnSpc>
                <a:spcPct val="125454"/>
              </a:lnSpc>
              <a:spcBef>
                <a:spcPts val="0"/>
              </a:spcBef>
              <a:spcAft>
                <a:spcPts val="0"/>
              </a:spcAft>
              <a:buClr>
                <a:srgbClr val="262626"/>
              </a:buClr>
              <a:buSzPts val="1500"/>
              <a:buFont typeface="Lato"/>
              <a:buAutoNum type="arabicPeriod"/>
            </a:pPr>
            <a:r>
              <a:rPr lang="en" sz="1500">
                <a:solidFill>
                  <a:srgbClr val="262626"/>
                </a:solidFill>
                <a:latin typeface="Lato"/>
                <a:ea typeface="Lato"/>
                <a:cs typeface="Lato"/>
                <a:sym typeface="Lato"/>
              </a:rPr>
              <a:t>Adults (5% to 15%).</a:t>
            </a:r>
            <a:endParaRPr>
              <a:solidFill>
                <a:srgbClr val="000000"/>
              </a:solidFill>
              <a:highlight>
                <a:srgbClr val="F3F3F3"/>
              </a:highlight>
            </a:endParaRPr>
          </a:p>
        </p:txBody>
      </p:sp>
      <p:sp>
        <p:nvSpPr>
          <p:cNvPr id="576" name="Google Shape;576;p46"/>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47"/>
          <p:cNvSpPr txBox="1"/>
          <p:nvPr>
            <p:ph type="title"/>
          </p:nvPr>
        </p:nvSpPr>
        <p:spPr>
          <a:xfrm>
            <a:off x="1303800" y="1564975"/>
            <a:ext cx="7030500" cy="15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980000"/>
                </a:solidFill>
              </a:rPr>
              <a:t>How to differentiate between </a:t>
            </a:r>
            <a:r>
              <a:rPr lang="en" u="sng">
                <a:solidFill>
                  <a:srgbClr val="980000"/>
                </a:solidFill>
              </a:rPr>
              <a:t>viral &amp; bacterial</a:t>
            </a:r>
            <a:r>
              <a:rPr lang="en" u="sng">
                <a:solidFill>
                  <a:srgbClr val="980000"/>
                </a:solidFill>
              </a:rPr>
              <a:t> pharyngitis?</a:t>
            </a:r>
            <a:endParaRPr u="sng">
              <a:solidFill>
                <a:srgbClr val="980000"/>
              </a:solidFill>
            </a:endParaRPr>
          </a:p>
        </p:txBody>
      </p:sp>
      <p:sp>
        <p:nvSpPr>
          <p:cNvPr id="582" name="Google Shape;582;p47"/>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48"/>
          <p:cNvSpPr txBox="1"/>
          <p:nvPr>
            <p:ph type="title"/>
          </p:nvPr>
        </p:nvSpPr>
        <p:spPr>
          <a:xfrm>
            <a:off x="1177525" y="733250"/>
            <a:ext cx="7434600" cy="55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Clinical Characteristics: Bacterial vs.Viral </a:t>
            </a:r>
            <a:endParaRPr/>
          </a:p>
        </p:txBody>
      </p:sp>
      <p:sp>
        <p:nvSpPr>
          <p:cNvPr id="588" name="Google Shape;588;p48"/>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89" name="Google Shape;589;p48"/>
          <p:cNvGraphicFramePr/>
          <p:nvPr/>
        </p:nvGraphicFramePr>
        <p:xfrm>
          <a:off x="311700" y="1380775"/>
          <a:ext cx="3000000" cy="3000000"/>
        </p:xfrm>
        <a:graphic>
          <a:graphicData uri="http://schemas.openxmlformats.org/drawingml/2006/table">
            <a:tbl>
              <a:tblPr>
                <a:noFill/>
                <a:tableStyleId>{E60E3F17-4677-4348-BBFF-0F41DF39ABBF}</a:tableStyleId>
              </a:tblPr>
              <a:tblGrid>
                <a:gridCol w="4260300"/>
                <a:gridCol w="4260300"/>
              </a:tblGrid>
              <a:tr h="381000">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Viral Sore Throat</a:t>
                      </a:r>
                      <a:endParaRPr sz="1800" u="none" cap="none" strike="noStrike"/>
                    </a:p>
                  </a:txBody>
                  <a:tcPr marT="91425" marB="91425" marR="91425" marL="91425">
                    <a:solidFill>
                      <a:srgbClr val="F4CCCC"/>
                    </a:solidFill>
                  </a:tcPr>
                </a:tc>
                <a:tc>
                  <a:txBody>
                    <a:bodyPr>
                      <a:noAutofit/>
                    </a:bodyPr>
                    <a:lstStyle/>
                    <a:p>
                      <a:pPr indent="0" lvl="0" marL="0" marR="0" rtl="0" algn="ctr">
                        <a:lnSpc>
                          <a:spcPct val="100000"/>
                        </a:lnSpc>
                        <a:spcBef>
                          <a:spcPts val="0"/>
                        </a:spcBef>
                        <a:spcAft>
                          <a:spcPts val="0"/>
                        </a:spcAft>
                        <a:buClr>
                          <a:srgbClr val="000000"/>
                        </a:buClr>
                        <a:buSzPts val="1800"/>
                        <a:buFont typeface="Arial"/>
                        <a:buNone/>
                      </a:pPr>
                      <a:r>
                        <a:rPr lang="en" sz="1800" u="none" cap="none" strike="noStrike"/>
                        <a:t>Bacterial Sore Throat</a:t>
                      </a:r>
                      <a:endParaRPr sz="1400" u="none" cap="none" strike="noStrike"/>
                    </a:p>
                  </a:txBody>
                  <a:tcPr marT="91425" marB="91425" marR="91425" marL="91425">
                    <a:solidFill>
                      <a:srgbClr val="F4CCCC"/>
                    </a:solidFill>
                  </a:tcPr>
                </a:tc>
              </a:tr>
              <a:tr h="381000">
                <a:tc>
                  <a:txBody>
                    <a:bodyPr>
                      <a:noAutofit/>
                    </a:bodyPr>
                    <a:lstStyle/>
                    <a:p>
                      <a:pPr indent="-304800" lvl="0" marL="457200" marR="0" rtl="0" algn="l">
                        <a:lnSpc>
                          <a:spcPct val="125454"/>
                        </a:lnSpc>
                        <a:spcBef>
                          <a:spcPts val="0"/>
                        </a:spcBef>
                        <a:spcAft>
                          <a:spcPts val="0"/>
                        </a:spcAft>
                        <a:buClr>
                          <a:srgbClr val="000000"/>
                        </a:buClr>
                        <a:buSzPts val="1200"/>
                        <a:buFont typeface="Arial"/>
                        <a:buChar char="★"/>
                      </a:pPr>
                      <a:r>
                        <a:rPr lang="en" sz="1500" u="none" cap="none" strike="noStrike">
                          <a:solidFill>
                            <a:srgbClr val="FF0000"/>
                          </a:solidFill>
                        </a:rPr>
                        <a:t>Cough</a:t>
                      </a:r>
                      <a:endParaRPr sz="1500" u="none" cap="none" strike="noStrike">
                        <a:solidFill>
                          <a:srgbClr val="FF0000"/>
                        </a:solidFill>
                      </a:endParaRPr>
                    </a:p>
                    <a:p>
                      <a:pPr indent="-304800" lvl="0" marL="457200" marR="0" rtl="0" algn="l">
                        <a:lnSpc>
                          <a:spcPct val="125454"/>
                        </a:lnSpc>
                        <a:spcBef>
                          <a:spcPts val="0"/>
                        </a:spcBef>
                        <a:spcAft>
                          <a:spcPts val="0"/>
                        </a:spcAft>
                        <a:buSzPts val="1200"/>
                        <a:buFont typeface="Arial"/>
                        <a:buChar char="★"/>
                      </a:pPr>
                      <a:r>
                        <a:rPr lang="en" sz="1500" u="none" cap="none" strike="noStrike"/>
                        <a:t>Conjunctivitis </a:t>
                      </a:r>
                      <a:endParaRPr sz="1500" u="none" cap="none" strike="noStrike"/>
                    </a:p>
                    <a:p>
                      <a:pPr indent="-304800" lvl="0" marL="457200" marR="0" rtl="0" algn="l">
                        <a:lnSpc>
                          <a:spcPct val="125454"/>
                        </a:lnSpc>
                        <a:spcBef>
                          <a:spcPts val="0"/>
                        </a:spcBef>
                        <a:spcAft>
                          <a:spcPts val="0"/>
                        </a:spcAft>
                        <a:buSzPts val="1200"/>
                        <a:buFont typeface="Arial"/>
                        <a:buChar char="★"/>
                      </a:pPr>
                      <a:r>
                        <a:rPr lang="en" sz="1500" u="none" cap="none" strike="noStrike"/>
                        <a:t>Coryza (inflammation of the mucus membranes of the nose)</a:t>
                      </a:r>
                      <a:endParaRPr sz="1500" u="none" cap="none" strike="noStrike"/>
                    </a:p>
                    <a:p>
                      <a:pPr indent="-304800" lvl="0" marL="457200" marR="0" rtl="0" algn="l">
                        <a:lnSpc>
                          <a:spcPct val="125454"/>
                        </a:lnSpc>
                        <a:spcBef>
                          <a:spcPts val="0"/>
                        </a:spcBef>
                        <a:spcAft>
                          <a:spcPts val="0"/>
                        </a:spcAft>
                        <a:buSzPts val="1200"/>
                        <a:buFont typeface="Arial"/>
                        <a:buChar char="★"/>
                      </a:pPr>
                      <a:r>
                        <a:rPr lang="en" sz="1500" u="none" cap="none" strike="noStrike"/>
                        <a:t>Hoarseness</a:t>
                      </a:r>
                      <a:endParaRPr sz="1500" u="none" cap="none" strike="noStrike"/>
                    </a:p>
                    <a:p>
                      <a:pPr indent="-304800" lvl="0" marL="457200" marR="0" rtl="0" algn="l">
                        <a:lnSpc>
                          <a:spcPct val="125454"/>
                        </a:lnSpc>
                        <a:spcBef>
                          <a:spcPts val="0"/>
                        </a:spcBef>
                        <a:spcAft>
                          <a:spcPts val="0"/>
                        </a:spcAft>
                        <a:buSzPts val="1200"/>
                        <a:buFont typeface="Arial"/>
                        <a:buChar char="★"/>
                      </a:pPr>
                      <a:r>
                        <a:rPr lang="en" sz="1500" u="none" cap="none" strike="noStrike"/>
                        <a:t>Diarrhea </a:t>
                      </a:r>
                      <a:endParaRPr sz="1500" u="none" cap="none" strike="noStrike"/>
                    </a:p>
                    <a:p>
                      <a:pPr indent="-304800" lvl="0" marL="457200" marR="0" rtl="0" algn="l">
                        <a:lnSpc>
                          <a:spcPct val="125454"/>
                        </a:lnSpc>
                        <a:spcBef>
                          <a:spcPts val="0"/>
                        </a:spcBef>
                        <a:spcAft>
                          <a:spcPts val="0"/>
                        </a:spcAft>
                        <a:buSzPts val="1200"/>
                        <a:buFont typeface="Arial"/>
                        <a:buChar char="★"/>
                      </a:pPr>
                      <a:r>
                        <a:rPr lang="en" sz="1500" u="none" cap="none" strike="noStrike"/>
                        <a:t>Discrete ulcerative stomatitis or vesicles</a:t>
                      </a:r>
                      <a:endParaRPr sz="1500" u="none" cap="none" strike="noStrike"/>
                    </a:p>
                    <a:p>
                      <a:pPr indent="-304800" lvl="0" marL="457200" marR="0" rtl="0" algn="l">
                        <a:lnSpc>
                          <a:spcPct val="125454"/>
                        </a:lnSpc>
                        <a:spcBef>
                          <a:spcPts val="0"/>
                        </a:spcBef>
                        <a:spcAft>
                          <a:spcPts val="0"/>
                        </a:spcAft>
                        <a:buSzPts val="1200"/>
                        <a:buFont typeface="Arial"/>
                        <a:buChar char="★"/>
                      </a:pPr>
                      <a:r>
                        <a:rPr lang="en" sz="1500" u="none" cap="none" strike="noStrike"/>
                        <a:t>Viral exanthema</a:t>
                      </a:r>
                      <a:endParaRPr sz="1400" u="none" cap="none" strike="noStrike"/>
                    </a:p>
                  </a:txBody>
                  <a:tcPr marT="91425" marB="91425" marR="91425" marL="91425"/>
                </a:tc>
                <a:tc>
                  <a:txBody>
                    <a:bodyPr>
                      <a:noAutofit/>
                    </a:bodyPr>
                    <a:lstStyle/>
                    <a:p>
                      <a:pPr indent="-304800" lvl="0" marL="457200" marR="0" rtl="0" algn="l">
                        <a:lnSpc>
                          <a:spcPct val="125454"/>
                        </a:lnSpc>
                        <a:spcBef>
                          <a:spcPts val="0"/>
                        </a:spcBef>
                        <a:spcAft>
                          <a:spcPts val="0"/>
                        </a:spcAft>
                        <a:buClr>
                          <a:srgbClr val="000000"/>
                        </a:buClr>
                        <a:buSzPts val="1200"/>
                        <a:buFont typeface="Arial"/>
                        <a:buChar char="★"/>
                      </a:pPr>
                      <a:r>
                        <a:rPr lang="en" sz="1500" u="none" cap="none" strike="noStrike">
                          <a:solidFill>
                            <a:srgbClr val="FF0000"/>
                          </a:solidFill>
                        </a:rPr>
                        <a:t>Tonsillar exudates </a:t>
                      </a:r>
                      <a:r>
                        <a:rPr lang="en" sz="1500" u="none" cap="none" strike="noStrike"/>
                        <a:t>(White patches or pus on tonsils)</a:t>
                      </a:r>
                      <a:endParaRPr sz="1500" u="none" cap="none" strike="noStrike"/>
                    </a:p>
                    <a:p>
                      <a:pPr indent="-304800" lvl="0" marL="457200" marR="0" rtl="0" algn="l">
                        <a:lnSpc>
                          <a:spcPct val="125454"/>
                        </a:lnSpc>
                        <a:spcBef>
                          <a:spcPts val="0"/>
                        </a:spcBef>
                        <a:spcAft>
                          <a:spcPts val="0"/>
                        </a:spcAft>
                        <a:buClr>
                          <a:srgbClr val="000000"/>
                        </a:buClr>
                        <a:buSzPts val="1200"/>
                        <a:buFont typeface="Arial"/>
                        <a:buChar char="★"/>
                      </a:pPr>
                      <a:r>
                        <a:rPr lang="en" sz="1500" u="none" cap="none" strike="noStrike">
                          <a:solidFill>
                            <a:srgbClr val="FF0000"/>
                          </a:solidFill>
                        </a:rPr>
                        <a:t>Fever</a:t>
                      </a:r>
                      <a:endParaRPr sz="1500" u="none" cap="none" strike="noStrike">
                        <a:solidFill>
                          <a:srgbClr val="FF0000"/>
                        </a:solidFill>
                      </a:endParaRPr>
                    </a:p>
                    <a:p>
                      <a:pPr indent="-304800" lvl="0" marL="457200" marR="0" rtl="0" algn="l">
                        <a:lnSpc>
                          <a:spcPct val="125454"/>
                        </a:lnSpc>
                        <a:spcBef>
                          <a:spcPts val="0"/>
                        </a:spcBef>
                        <a:spcAft>
                          <a:spcPts val="0"/>
                        </a:spcAft>
                        <a:buClr>
                          <a:srgbClr val="000000"/>
                        </a:buClr>
                        <a:buSzPts val="1200"/>
                        <a:buFont typeface="Arial"/>
                        <a:buChar char="★"/>
                      </a:pPr>
                      <a:r>
                        <a:rPr lang="en" sz="1500" u="none" cap="none" strike="noStrike">
                          <a:solidFill>
                            <a:srgbClr val="FF0000"/>
                          </a:solidFill>
                        </a:rPr>
                        <a:t>Tender anterior cervical adenopathy</a:t>
                      </a:r>
                      <a:endParaRPr sz="1500" u="none" cap="none" strike="noStrike">
                        <a:solidFill>
                          <a:srgbClr val="FF0000"/>
                        </a:solidFill>
                      </a:endParaRPr>
                    </a:p>
                    <a:p>
                      <a:pPr indent="-304800" lvl="0" marL="457200" marR="0" rtl="0" algn="l">
                        <a:lnSpc>
                          <a:spcPct val="125454"/>
                        </a:lnSpc>
                        <a:spcBef>
                          <a:spcPts val="0"/>
                        </a:spcBef>
                        <a:spcAft>
                          <a:spcPts val="0"/>
                        </a:spcAft>
                        <a:buSzPts val="1200"/>
                        <a:buFont typeface="Arial"/>
                        <a:buChar char="★"/>
                      </a:pPr>
                      <a:r>
                        <a:rPr lang="en" sz="1500" u="none" cap="none" strike="noStrike"/>
                        <a:t>abdominal pain (especially in children due to abdominal lymphadenopathy).</a:t>
                      </a:r>
                      <a:endParaRPr sz="1400" u="none" cap="none" strike="noStrike"/>
                    </a:p>
                  </a:txBody>
                  <a:tcPr marT="91425" marB="91425" marR="91425" marL="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49"/>
          <p:cNvSpPr txBox="1"/>
          <p:nvPr>
            <p:ph type="title"/>
          </p:nvPr>
        </p:nvSpPr>
        <p:spPr>
          <a:xfrm>
            <a:off x="1185950" y="800600"/>
            <a:ext cx="7030500" cy="54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Alarming Symptoms:</a:t>
            </a:r>
            <a:endParaRPr/>
          </a:p>
        </p:txBody>
      </p:sp>
      <p:sp>
        <p:nvSpPr>
          <p:cNvPr id="595" name="Google Shape;595;p49"/>
          <p:cNvSpPr txBox="1"/>
          <p:nvPr>
            <p:ph idx="1" type="body"/>
          </p:nvPr>
        </p:nvSpPr>
        <p:spPr>
          <a:xfrm>
            <a:off x="1185950" y="1345375"/>
            <a:ext cx="7030500" cy="3484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1800"/>
              <a:buNone/>
            </a:pPr>
            <a:r>
              <a:rPr b="1" lang="en" sz="1400">
                <a:solidFill>
                  <a:srgbClr val="000000"/>
                </a:solidFill>
                <a:highlight>
                  <a:srgbClr val="F4CCCC"/>
                </a:highlight>
                <a:latin typeface="Calibri"/>
                <a:ea typeface="Calibri"/>
                <a:cs typeface="Calibri"/>
                <a:sym typeface="Calibri"/>
              </a:rPr>
              <a:t>SHOULD BE ASKED TO RULE OUT SERIOUS ETIOLOGY/COMPLICATIONS IN A SORE THROAT HISTORY:</a:t>
            </a:r>
            <a:endParaRPr b="1" sz="1400">
              <a:solidFill>
                <a:srgbClr val="000000"/>
              </a:solidFill>
              <a:highlight>
                <a:srgbClr val="F4CCCC"/>
              </a:highlight>
              <a:latin typeface="Calibri"/>
              <a:ea typeface="Calibri"/>
              <a:cs typeface="Calibri"/>
              <a:sym typeface="Calibri"/>
            </a:endParaRPr>
          </a:p>
          <a:p>
            <a:pPr indent="0" lvl="0" marL="0" rtl="0" algn="l">
              <a:lnSpc>
                <a:spcPct val="90000"/>
              </a:lnSpc>
              <a:spcBef>
                <a:spcPts val="0"/>
              </a:spcBef>
              <a:spcAft>
                <a:spcPts val="0"/>
              </a:spcAft>
              <a:buClr>
                <a:srgbClr val="000000"/>
              </a:buClr>
              <a:buSzPts val="1100"/>
              <a:buFont typeface="Arial"/>
              <a:buNone/>
            </a:pPr>
            <a:r>
              <a:t/>
            </a:r>
            <a:endParaRPr sz="1400">
              <a:solidFill>
                <a:srgbClr val="000000"/>
              </a:solidFill>
              <a:highlight>
                <a:srgbClr val="F3F3F3"/>
              </a:highlight>
              <a:latin typeface="Calibri"/>
              <a:ea typeface="Calibri"/>
              <a:cs typeface="Calibri"/>
              <a:sym typeface="Calibri"/>
            </a:endParaRPr>
          </a:p>
          <a:p>
            <a:pPr indent="-317500" lvl="0" marL="457200" rtl="0" algn="l">
              <a:lnSpc>
                <a:spcPct val="150000"/>
              </a:lnSpc>
              <a:spcBef>
                <a:spcPts val="600"/>
              </a:spcBef>
              <a:spcAft>
                <a:spcPts val="0"/>
              </a:spcAft>
              <a:buClr>
                <a:srgbClr val="000000"/>
              </a:buClr>
              <a:buSzPts val="1400"/>
              <a:buFont typeface="Calibri"/>
              <a:buChar char="★"/>
            </a:pPr>
            <a:r>
              <a:rPr b="1" lang="en" sz="1400">
                <a:solidFill>
                  <a:srgbClr val="000000"/>
                </a:solidFill>
              </a:rPr>
              <a:t>Drooling.</a:t>
            </a:r>
            <a:endParaRPr b="1" sz="1400">
              <a:solidFill>
                <a:srgbClr val="000000"/>
              </a:solidFill>
            </a:endParaRPr>
          </a:p>
          <a:p>
            <a:pPr indent="-317500" lvl="0" marL="457200" rtl="0" algn="l">
              <a:lnSpc>
                <a:spcPct val="150000"/>
              </a:lnSpc>
              <a:spcBef>
                <a:spcPts val="0"/>
              </a:spcBef>
              <a:spcAft>
                <a:spcPts val="0"/>
              </a:spcAft>
              <a:buClr>
                <a:srgbClr val="000000"/>
              </a:buClr>
              <a:buSzPts val="1400"/>
              <a:buChar char="★"/>
            </a:pPr>
            <a:r>
              <a:rPr b="1" lang="en" sz="1400">
                <a:solidFill>
                  <a:srgbClr val="000000"/>
                </a:solidFill>
              </a:rPr>
              <a:t>Respiratory distress .</a:t>
            </a:r>
            <a:endParaRPr b="1" sz="1400">
              <a:solidFill>
                <a:srgbClr val="000000"/>
              </a:solidFill>
            </a:endParaRPr>
          </a:p>
          <a:p>
            <a:pPr indent="-317500" lvl="0" marL="457200" rtl="0" algn="l">
              <a:lnSpc>
                <a:spcPct val="150000"/>
              </a:lnSpc>
              <a:spcBef>
                <a:spcPts val="0"/>
              </a:spcBef>
              <a:spcAft>
                <a:spcPts val="0"/>
              </a:spcAft>
              <a:buClr>
                <a:srgbClr val="000000"/>
              </a:buClr>
              <a:buSzPts val="1400"/>
              <a:buFont typeface="Calibri"/>
              <a:buChar char="★"/>
            </a:pPr>
            <a:r>
              <a:rPr b="1" lang="en" sz="1400">
                <a:solidFill>
                  <a:srgbClr val="000000"/>
                </a:solidFill>
              </a:rPr>
              <a:t>Stiff neck .</a:t>
            </a:r>
            <a:endParaRPr b="1" sz="1400">
              <a:solidFill>
                <a:srgbClr val="000000"/>
              </a:solidFill>
            </a:endParaRPr>
          </a:p>
          <a:p>
            <a:pPr indent="-317500" lvl="0" marL="457200" rtl="0" algn="l">
              <a:lnSpc>
                <a:spcPct val="150000"/>
              </a:lnSpc>
              <a:spcBef>
                <a:spcPts val="0"/>
              </a:spcBef>
              <a:spcAft>
                <a:spcPts val="0"/>
              </a:spcAft>
              <a:buClr>
                <a:srgbClr val="000000"/>
              </a:buClr>
              <a:buSzPts val="1400"/>
              <a:buFont typeface="Calibri"/>
              <a:buChar char="★"/>
            </a:pPr>
            <a:r>
              <a:rPr lang="en" sz="1400">
                <a:solidFill>
                  <a:srgbClr val="000000"/>
                </a:solidFill>
              </a:rPr>
              <a:t>Inability to open mouth fully, </a:t>
            </a:r>
            <a:r>
              <a:rPr b="1" lang="en" sz="1400">
                <a:solidFill>
                  <a:srgbClr val="000000"/>
                </a:solidFill>
              </a:rPr>
              <a:t>trismus = lockjaw</a:t>
            </a:r>
            <a:r>
              <a:rPr lang="en" sz="1400">
                <a:solidFill>
                  <a:srgbClr val="000000"/>
                </a:solidFill>
              </a:rPr>
              <a:t>.</a:t>
            </a:r>
            <a:endParaRPr sz="1400">
              <a:solidFill>
                <a:srgbClr val="000000"/>
              </a:solidFill>
            </a:endParaRPr>
          </a:p>
          <a:p>
            <a:pPr indent="-317500" lvl="0" marL="457200" rtl="0" algn="l">
              <a:lnSpc>
                <a:spcPct val="150000"/>
              </a:lnSpc>
              <a:spcBef>
                <a:spcPts val="0"/>
              </a:spcBef>
              <a:spcAft>
                <a:spcPts val="0"/>
              </a:spcAft>
              <a:buClr>
                <a:srgbClr val="000000"/>
              </a:buClr>
              <a:buSzPts val="1400"/>
              <a:buFont typeface="Calibri"/>
              <a:buChar char="★"/>
            </a:pPr>
            <a:r>
              <a:rPr b="1" lang="en" sz="1400">
                <a:solidFill>
                  <a:srgbClr val="000000"/>
                </a:solidFill>
              </a:rPr>
              <a:t>Fevers</a:t>
            </a:r>
            <a:r>
              <a:rPr lang="en" sz="1400">
                <a:solidFill>
                  <a:srgbClr val="000000"/>
                </a:solidFill>
              </a:rPr>
              <a:t>,</a:t>
            </a:r>
            <a:r>
              <a:rPr b="1" lang="en" sz="1400">
                <a:solidFill>
                  <a:srgbClr val="000000"/>
                </a:solidFill>
              </a:rPr>
              <a:t> </a:t>
            </a:r>
            <a:r>
              <a:rPr lang="en" sz="1400">
                <a:solidFill>
                  <a:srgbClr val="000000"/>
                </a:solidFill>
              </a:rPr>
              <a:t>Weight loss, night sweats.</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Muffled voice or hot potato voice </a:t>
            </a:r>
            <a:endParaRPr b="1"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History of recent foreign body impaction or oropharyngeal procedure (trauma).</a:t>
            </a:r>
            <a:endParaRPr sz="1400">
              <a:solidFill>
                <a:srgbClr val="000000"/>
              </a:solidFill>
            </a:endParaRPr>
          </a:p>
        </p:txBody>
      </p:sp>
      <p:sp>
        <p:nvSpPr>
          <p:cNvPr id="596" name="Google Shape;596;p49"/>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50"/>
          <p:cNvSpPr txBox="1"/>
          <p:nvPr>
            <p:ph type="title"/>
          </p:nvPr>
        </p:nvSpPr>
        <p:spPr>
          <a:xfrm>
            <a:off x="1773904" y="2001004"/>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800"/>
              <a:buFont typeface="Arial"/>
              <a:buNone/>
            </a:pPr>
            <a:r>
              <a:rPr lang="en"/>
              <a:t>D</a:t>
            </a:r>
            <a:r>
              <a:rPr lang="en"/>
              <a:t>iagnosis of pharyngitis patient! </a:t>
            </a:r>
            <a:endParaRPr/>
          </a:p>
        </p:txBody>
      </p:sp>
      <p:sp>
        <p:nvSpPr>
          <p:cNvPr id="602" name="Google Shape;602;p50"/>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51"/>
          <p:cNvSpPr txBox="1"/>
          <p:nvPr>
            <p:ph type="title"/>
          </p:nvPr>
        </p:nvSpPr>
        <p:spPr>
          <a:xfrm>
            <a:off x="1185925" y="775350"/>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Diagnosis:</a:t>
            </a:r>
            <a:endParaRPr>
              <a:highlight>
                <a:srgbClr val="F3F3F3"/>
              </a:highlight>
            </a:endParaRPr>
          </a:p>
          <a:p>
            <a:pPr indent="0" lvl="0" marL="0" rtl="0" algn="l">
              <a:lnSpc>
                <a:spcPct val="100000"/>
              </a:lnSpc>
              <a:spcBef>
                <a:spcPts val="0"/>
              </a:spcBef>
              <a:spcAft>
                <a:spcPts val="0"/>
              </a:spcAft>
              <a:buSzPts val="2800"/>
              <a:buNone/>
            </a:pPr>
            <a:r>
              <a:t/>
            </a:r>
            <a:endParaRPr>
              <a:highlight>
                <a:srgbClr val="F3F3F3"/>
              </a:highlight>
            </a:endParaRPr>
          </a:p>
          <a:p>
            <a:pPr indent="0" lvl="0" marL="0" rtl="0" algn="l">
              <a:lnSpc>
                <a:spcPct val="100000"/>
              </a:lnSpc>
              <a:spcBef>
                <a:spcPts val="0"/>
              </a:spcBef>
              <a:spcAft>
                <a:spcPts val="0"/>
              </a:spcAft>
              <a:buSzPts val="2800"/>
              <a:buNone/>
            </a:pPr>
            <a:r>
              <a:t/>
            </a:r>
            <a:endParaRPr>
              <a:highlight>
                <a:srgbClr val="F3F3F3"/>
              </a:highlight>
            </a:endParaRPr>
          </a:p>
          <a:p>
            <a:pPr indent="0" lvl="0" marL="0" rtl="0" algn="l">
              <a:lnSpc>
                <a:spcPct val="100000"/>
              </a:lnSpc>
              <a:spcBef>
                <a:spcPts val="0"/>
              </a:spcBef>
              <a:spcAft>
                <a:spcPts val="0"/>
              </a:spcAft>
              <a:buSzPts val="2800"/>
              <a:buNone/>
            </a:pPr>
            <a:r>
              <a:t/>
            </a:r>
            <a:endParaRPr>
              <a:highlight>
                <a:srgbClr val="F3F3F3"/>
              </a:highlight>
            </a:endParaRPr>
          </a:p>
          <a:p>
            <a:pPr indent="0" lvl="0" marL="0" rtl="0" algn="l">
              <a:lnSpc>
                <a:spcPct val="100000"/>
              </a:lnSpc>
              <a:spcBef>
                <a:spcPts val="0"/>
              </a:spcBef>
              <a:spcAft>
                <a:spcPts val="0"/>
              </a:spcAft>
              <a:buSzPts val="2800"/>
              <a:buNone/>
            </a:pPr>
            <a:r>
              <a:t/>
            </a:r>
            <a:endParaRPr>
              <a:highlight>
                <a:srgbClr val="F3F3F3"/>
              </a:highlight>
            </a:endParaRPr>
          </a:p>
        </p:txBody>
      </p:sp>
      <p:sp>
        <p:nvSpPr>
          <p:cNvPr id="608" name="Google Shape;608;p51"/>
          <p:cNvSpPr txBox="1"/>
          <p:nvPr>
            <p:ph idx="1" type="body"/>
          </p:nvPr>
        </p:nvSpPr>
        <p:spPr>
          <a:xfrm>
            <a:off x="1303800" y="1525825"/>
            <a:ext cx="7030500" cy="3005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400"/>
              </a:spcBef>
              <a:spcAft>
                <a:spcPts val="0"/>
              </a:spcAft>
              <a:buClr>
                <a:srgbClr val="000000"/>
              </a:buClr>
              <a:buSzPts val="1400"/>
              <a:buChar char="★"/>
            </a:pPr>
            <a:r>
              <a:rPr lang="en" sz="1400">
                <a:solidFill>
                  <a:srgbClr val="000000"/>
                </a:solidFill>
              </a:rPr>
              <a:t>Wide range of illnesses must be considered. </a:t>
            </a:r>
            <a:endParaRPr sz="1400">
              <a:solidFill>
                <a:srgbClr val="000000"/>
              </a:solidFill>
            </a:endParaRPr>
          </a:p>
          <a:p>
            <a:pPr indent="-317500" lvl="0" marL="457200" rtl="0" algn="l">
              <a:lnSpc>
                <a:spcPct val="200000"/>
              </a:lnSpc>
              <a:spcBef>
                <a:spcPts val="0"/>
              </a:spcBef>
              <a:spcAft>
                <a:spcPts val="0"/>
              </a:spcAft>
              <a:buClr>
                <a:srgbClr val="000000"/>
              </a:buClr>
              <a:buSzPts val="1400"/>
              <a:buChar char="★"/>
            </a:pPr>
            <a:r>
              <a:rPr lang="en" sz="1400">
                <a:solidFill>
                  <a:srgbClr val="000000"/>
                </a:solidFill>
              </a:rPr>
              <a:t>Infectious causes range from generally benign </a:t>
            </a:r>
            <a:r>
              <a:rPr lang="en" sz="1400">
                <a:solidFill>
                  <a:srgbClr val="000000"/>
                </a:solidFill>
                <a:highlight>
                  <a:srgbClr val="F3F3F3"/>
                </a:highlight>
              </a:rPr>
              <a:t>viruses</a:t>
            </a:r>
            <a:r>
              <a:rPr lang="en" sz="1400">
                <a:solidFill>
                  <a:srgbClr val="000000"/>
                </a:solidFill>
              </a:rPr>
              <a:t> to </a:t>
            </a:r>
            <a:r>
              <a:rPr lang="en" sz="1400">
                <a:solidFill>
                  <a:srgbClr val="000000"/>
                </a:solidFill>
                <a:highlight>
                  <a:srgbClr val="F3F3F3"/>
                </a:highlight>
              </a:rPr>
              <a:t>GABHS</a:t>
            </a:r>
            <a:r>
              <a:rPr lang="en" sz="1400">
                <a:solidFill>
                  <a:srgbClr val="000000"/>
                </a:solidFill>
              </a:rPr>
              <a:t>. </a:t>
            </a:r>
            <a:endParaRPr sz="1400">
              <a:solidFill>
                <a:srgbClr val="000000"/>
              </a:solidFill>
            </a:endParaRPr>
          </a:p>
          <a:p>
            <a:pPr indent="-317500" lvl="0" marL="457200" rtl="0" algn="l">
              <a:lnSpc>
                <a:spcPct val="200000"/>
              </a:lnSpc>
              <a:spcBef>
                <a:spcPts val="0"/>
              </a:spcBef>
              <a:spcAft>
                <a:spcPts val="0"/>
              </a:spcAft>
              <a:buClr>
                <a:srgbClr val="000000"/>
              </a:buClr>
              <a:buSzPts val="1400"/>
              <a:buChar char="★"/>
            </a:pPr>
            <a:r>
              <a:rPr lang="en" sz="1400">
                <a:solidFill>
                  <a:srgbClr val="000000"/>
                </a:solidFill>
              </a:rPr>
              <a:t>Inflammatory presentations may be the result of allergy, reflux disease or, </a:t>
            </a:r>
            <a:r>
              <a:rPr lang="en" sz="1400" u="sng">
                <a:solidFill>
                  <a:srgbClr val="000000"/>
                </a:solidFill>
              </a:rPr>
              <a:t>rarely,</a:t>
            </a:r>
            <a:r>
              <a:rPr lang="en" sz="1400">
                <a:solidFill>
                  <a:srgbClr val="000000"/>
                </a:solidFill>
              </a:rPr>
              <a:t> neoplasm or Kawasaki disease.</a:t>
            </a:r>
            <a:endParaRPr sz="1400">
              <a:solidFill>
                <a:srgbClr val="000000"/>
              </a:solidFill>
            </a:endParaRPr>
          </a:p>
          <a:p>
            <a:pPr indent="-317500" lvl="0" marL="457200" rtl="0" algn="l">
              <a:lnSpc>
                <a:spcPct val="200000"/>
              </a:lnSpc>
              <a:spcBef>
                <a:spcPts val="0"/>
              </a:spcBef>
              <a:spcAft>
                <a:spcPts val="0"/>
              </a:spcAft>
              <a:buClr>
                <a:srgbClr val="000000"/>
              </a:buClr>
              <a:buSzPts val="1400"/>
              <a:buChar char="★"/>
            </a:pPr>
            <a:r>
              <a:rPr lang="en" sz="1400">
                <a:solidFill>
                  <a:srgbClr val="000000"/>
                </a:solidFill>
              </a:rPr>
              <a:t>Integrated information from the </a:t>
            </a:r>
            <a:r>
              <a:rPr b="1" lang="en" sz="1400">
                <a:solidFill>
                  <a:srgbClr val="000000"/>
                </a:solidFill>
              </a:rPr>
              <a:t>history</a:t>
            </a:r>
            <a:r>
              <a:rPr lang="en" sz="1400">
                <a:solidFill>
                  <a:srgbClr val="000000"/>
                </a:solidFill>
              </a:rPr>
              <a:t>, </a:t>
            </a:r>
            <a:r>
              <a:rPr b="1" lang="en" sz="1400">
                <a:solidFill>
                  <a:srgbClr val="000000"/>
                </a:solidFill>
              </a:rPr>
              <a:t>physical examination</a:t>
            </a:r>
            <a:r>
              <a:rPr lang="en" sz="1400">
                <a:solidFill>
                  <a:srgbClr val="000000"/>
                </a:solidFill>
              </a:rPr>
              <a:t>, </a:t>
            </a:r>
            <a:r>
              <a:rPr b="1" lang="en" sz="1400">
                <a:solidFill>
                  <a:srgbClr val="000000"/>
                </a:solidFill>
              </a:rPr>
              <a:t>environmental</a:t>
            </a:r>
            <a:r>
              <a:rPr lang="en" sz="1400">
                <a:solidFill>
                  <a:srgbClr val="000000"/>
                </a:solidFill>
              </a:rPr>
              <a:t> and </a:t>
            </a:r>
            <a:r>
              <a:rPr b="1" lang="en" sz="1400">
                <a:solidFill>
                  <a:srgbClr val="000000"/>
                </a:solidFill>
              </a:rPr>
              <a:t>epidemiologic</a:t>
            </a:r>
            <a:r>
              <a:rPr lang="en" sz="1400">
                <a:solidFill>
                  <a:srgbClr val="000000"/>
                </a:solidFill>
              </a:rPr>
              <a:t> factors also may need to be assessed.</a:t>
            </a:r>
            <a:endParaRPr sz="1400">
              <a:solidFill>
                <a:srgbClr val="000000"/>
              </a:solidFill>
            </a:endParaRPr>
          </a:p>
          <a:p>
            <a:pPr indent="0" lvl="0" marL="0" rtl="0" algn="l">
              <a:lnSpc>
                <a:spcPct val="115000"/>
              </a:lnSpc>
              <a:spcBef>
                <a:spcPts val="1100"/>
              </a:spcBef>
              <a:spcAft>
                <a:spcPts val="1600"/>
              </a:spcAft>
              <a:buSzPts val="1800"/>
              <a:buNone/>
            </a:pPr>
            <a:r>
              <a:t/>
            </a:r>
            <a:endParaRPr sz="1400">
              <a:solidFill>
                <a:srgbClr val="000000"/>
              </a:solidFill>
            </a:endParaRPr>
          </a:p>
        </p:txBody>
      </p:sp>
      <p:sp>
        <p:nvSpPr>
          <p:cNvPr id="609" name="Google Shape;609;p51"/>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16"/>
          <p:cNvSpPr txBox="1"/>
          <p:nvPr>
            <p:ph type="title"/>
          </p:nvPr>
        </p:nvSpPr>
        <p:spPr>
          <a:xfrm>
            <a:off x="1175650" y="772475"/>
            <a:ext cx="32178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800">
                <a:solidFill>
                  <a:schemeClr val="dk2"/>
                </a:solidFill>
              </a:rPr>
              <a:t>Pathophysiology &amp; Etiology</a:t>
            </a:r>
            <a:endParaRPr/>
          </a:p>
        </p:txBody>
      </p:sp>
      <p:sp>
        <p:nvSpPr>
          <p:cNvPr id="303" name="Google Shape;303;p16"/>
          <p:cNvSpPr txBox="1"/>
          <p:nvPr>
            <p:ph idx="1" type="body"/>
          </p:nvPr>
        </p:nvSpPr>
        <p:spPr>
          <a:xfrm>
            <a:off x="503425" y="1109475"/>
            <a:ext cx="4253400" cy="3130500"/>
          </a:xfrm>
          <a:prstGeom prst="rect">
            <a:avLst/>
          </a:prstGeom>
          <a:noFill/>
          <a:ln>
            <a:noFill/>
          </a:ln>
        </p:spPr>
        <p:txBody>
          <a:bodyPr anchorCtr="0" anchor="t" bIns="91425" lIns="91425" spcFirstLastPara="1" rIns="91425" wrap="square" tIns="91425">
            <a:noAutofit/>
          </a:bodyPr>
          <a:lstStyle/>
          <a:p>
            <a:pPr indent="-342900" lvl="0" marL="457200" rtl="0" algn="l">
              <a:spcBef>
                <a:spcPts val="1200"/>
              </a:spcBef>
              <a:spcAft>
                <a:spcPts val="0"/>
              </a:spcAft>
              <a:buSzPts val="1800"/>
              <a:buChar char="❖"/>
            </a:pPr>
            <a:r>
              <a:rPr lang="en" sz="1800">
                <a:solidFill>
                  <a:srgbClr val="000000"/>
                </a:solidFill>
                <a:latin typeface="Calibri"/>
                <a:ea typeface="Calibri"/>
                <a:cs typeface="Calibri"/>
                <a:sym typeface="Calibri"/>
              </a:rPr>
              <a:t>Most important pathologic process in disease is </a:t>
            </a:r>
            <a:r>
              <a:rPr lang="en" sz="1800">
                <a:solidFill>
                  <a:srgbClr val="000000"/>
                </a:solidFill>
                <a:latin typeface="Arial"/>
                <a:ea typeface="Arial"/>
                <a:cs typeface="Arial"/>
                <a:sym typeface="Arial"/>
              </a:rPr>
              <a:t>​</a:t>
            </a:r>
            <a:r>
              <a:rPr lang="en" sz="1800">
                <a:solidFill>
                  <a:srgbClr val="FF0000"/>
                </a:solidFill>
                <a:latin typeface="Calibri"/>
                <a:ea typeface="Calibri"/>
                <a:cs typeface="Calibri"/>
                <a:sym typeface="Calibri"/>
              </a:rPr>
              <a:t>obstruction of natural ostia.</a:t>
            </a:r>
            <a:endParaRPr sz="1800">
              <a:solidFill>
                <a:srgbClr val="FF0000"/>
              </a:solidFill>
              <a:latin typeface="Calibri"/>
              <a:ea typeface="Calibri"/>
              <a:cs typeface="Calibri"/>
              <a:sym typeface="Calibri"/>
            </a:endParaRPr>
          </a:p>
          <a:p>
            <a:pPr indent="-342900" lvl="0" marL="457200" rtl="0" algn="l">
              <a:spcBef>
                <a:spcPts val="0"/>
              </a:spcBef>
              <a:spcAft>
                <a:spcPts val="0"/>
              </a:spcAft>
              <a:buSzPts val="1800"/>
              <a:buChar char="❖"/>
            </a:pPr>
            <a:r>
              <a:rPr lang="en" sz="1800">
                <a:solidFill>
                  <a:srgbClr val="000000"/>
                </a:solidFill>
                <a:latin typeface="Calibri"/>
                <a:ea typeface="Calibri"/>
                <a:cs typeface="Calibri"/>
                <a:sym typeface="Calibri"/>
              </a:rPr>
              <a:t>Obstruction leads to hypooxygenation.</a:t>
            </a:r>
            <a:endParaRPr sz="1800">
              <a:solidFill>
                <a:srgbClr val="000000"/>
              </a:solidFill>
              <a:latin typeface="Calibri"/>
              <a:ea typeface="Calibri"/>
              <a:cs typeface="Calibri"/>
              <a:sym typeface="Calibri"/>
            </a:endParaRPr>
          </a:p>
          <a:p>
            <a:pPr indent="-342900" lvl="0" marL="457200" rtl="0" algn="l">
              <a:spcBef>
                <a:spcPts val="0"/>
              </a:spcBef>
              <a:spcAft>
                <a:spcPts val="0"/>
              </a:spcAft>
              <a:buSzPts val="1800"/>
              <a:buChar char="❖"/>
            </a:pPr>
            <a:r>
              <a:rPr lang="en" sz="1800">
                <a:solidFill>
                  <a:srgbClr val="000000"/>
                </a:solidFill>
                <a:latin typeface="Calibri"/>
                <a:ea typeface="Calibri"/>
                <a:cs typeface="Calibri"/>
                <a:sym typeface="Calibri"/>
              </a:rPr>
              <a:t>Hypooxygenation leads to</a:t>
            </a:r>
            <a:r>
              <a:rPr lang="en" sz="1800">
                <a:solidFill>
                  <a:srgbClr val="000000"/>
                </a:solidFill>
                <a:latin typeface="Arial"/>
                <a:ea typeface="Arial"/>
                <a:cs typeface="Arial"/>
                <a:sym typeface="Arial"/>
              </a:rPr>
              <a:t>​ </a:t>
            </a:r>
            <a:r>
              <a:rPr lang="en" sz="1800">
                <a:solidFill>
                  <a:srgbClr val="FF0000"/>
                </a:solidFill>
                <a:latin typeface="Calibri"/>
                <a:ea typeface="Calibri"/>
                <a:cs typeface="Calibri"/>
                <a:sym typeface="Calibri"/>
              </a:rPr>
              <a:t>ciliary dysfunction and poor mucous quality.</a:t>
            </a:r>
            <a:r>
              <a:rPr lang="en" sz="1800">
                <a:solidFill>
                  <a:srgbClr val="FF0000"/>
                </a:solidFill>
                <a:latin typeface="Arial"/>
                <a:ea typeface="Arial"/>
                <a:cs typeface="Arial"/>
                <a:sym typeface="Arial"/>
              </a:rPr>
              <a:t>​ </a:t>
            </a:r>
            <a:r>
              <a:rPr lang="en" sz="1800">
                <a:solidFill>
                  <a:srgbClr val="999999"/>
                </a:solidFill>
                <a:latin typeface="Calibri"/>
                <a:ea typeface="Calibri"/>
                <a:cs typeface="Calibri"/>
                <a:sym typeface="Calibri"/>
              </a:rPr>
              <a:t>Collection of secretion.</a:t>
            </a:r>
            <a:endParaRPr sz="1800">
              <a:solidFill>
                <a:srgbClr val="999999"/>
              </a:solidFill>
              <a:latin typeface="Calibri"/>
              <a:ea typeface="Calibri"/>
              <a:cs typeface="Calibri"/>
              <a:sym typeface="Calibri"/>
            </a:endParaRPr>
          </a:p>
          <a:p>
            <a:pPr indent="-342900" lvl="0" marL="457200" rtl="0" algn="l">
              <a:spcBef>
                <a:spcPts val="0"/>
              </a:spcBef>
              <a:spcAft>
                <a:spcPts val="0"/>
              </a:spcAft>
              <a:buSzPts val="1800"/>
              <a:buChar char="❖"/>
            </a:pPr>
            <a:r>
              <a:rPr lang="en" sz="1800">
                <a:solidFill>
                  <a:srgbClr val="000000"/>
                </a:solidFill>
                <a:latin typeface="Calibri"/>
                <a:ea typeface="Calibri"/>
                <a:cs typeface="Calibri"/>
                <a:sym typeface="Calibri"/>
              </a:rPr>
              <a:t>Ciliary dysfunction leads to retention of Bacteria</a:t>
            </a:r>
            <a:r>
              <a:rPr lang="en" sz="1800">
                <a:solidFill>
                  <a:srgbClr val="000000"/>
                </a:solidFill>
                <a:latin typeface="Arial"/>
                <a:ea typeface="Arial"/>
                <a:cs typeface="Arial"/>
                <a:sym typeface="Arial"/>
              </a:rPr>
              <a:t>​</a:t>
            </a:r>
            <a:r>
              <a:rPr lang="en" sz="1800">
                <a:solidFill>
                  <a:srgbClr val="666666"/>
                </a:solidFill>
                <a:latin typeface="Calibri"/>
                <a:ea typeface="Calibri"/>
                <a:cs typeface="Calibri"/>
                <a:sym typeface="Calibri"/>
              </a:rPr>
              <a:t>l.</a:t>
            </a:r>
            <a:endParaRPr sz="1800">
              <a:solidFill>
                <a:srgbClr val="666666"/>
              </a:solidFill>
              <a:highlight>
                <a:srgbClr val="FFFFFF"/>
              </a:highlight>
            </a:endParaRPr>
          </a:p>
          <a:p>
            <a:pPr indent="-342900" lvl="0" marL="457200" rtl="0" algn="l">
              <a:spcBef>
                <a:spcPts val="0"/>
              </a:spcBef>
              <a:spcAft>
                <a:spcPts val="0"/>
              </a:spcAft>
              <a:buSzPts val="1800"/>
              <a:buChar char="❖"/>
            </a:pPr>
            <a:r>
              <a:rPr lang="en" sz="1800">
                <a:solidFill>
                  <a:srgbClr val="000000"/>
                </a:solidFill>
                <a:latin typeface="Calibri"/>
                <a:ea typeface="Calibri"/>
                <a:cs typeface="Calibri"/>
                <a:sym typeface="Calibri"/>
              </a:rPr>
              <a:t>Viral and bacterial infections impair the cilia which transport mucus.</a:t>
            </a:r>
            <a:endParaRPr sz="1800">
              <a:solidFill>
                <a:srgbClr val="666666"/>
              </a:solidFill>
              <a:highlight>
                <a:srgbClr val="FFFFFF"/>
              </a:highlight>
            </a:endParaRPr>
          </a:p>
        </p:txBody>
      </p:sp>
      <p:sp>
        <p:nvSpPr>
          <p:cNvPr id="304" name="Google Shape;304;p16"/>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6"/>
          <p:cNvSpPr txBox="1"/>
          <p:nvPr/>
        </p:nvSpPr>
        <p:spPr>
          <a:xfrm>
            <a:off x="6878250" y="1017725"/>
            <a:ext cx="1076700" cy="449400"/>
          </a:xfrm>
          <a:prstGeom prst="rect">
            <a:avLst/>
          </a:prstGeom>
          <a:solidFill>
            <a:srgbClr val="741B47"/>
          </a:solidFill>
          <a:ln cap="flat" cmpd="sng" w="9525">
            <a:solidFill>
              <a:srgbClr val="9BAFB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1"/>
              </a:buClr>
              <a:buSzPts val="1100"/>
              <a:buFont typeface="Arial"/>
              <a:buNone/>
            </a:pPr>
            <a:r>
              <a:rPr b="0" i="0" lang="en" sz="1800" u="none" cap="none" strike="noStrike">
                <a:solidFill>
                  <a:srgbClr val="A64D79"/>
                </a:solidFill>
                <a:latin typeface="Arial"/>
                <a:ea typeface="Arial"/>
                <a:cs typeface="Arial"/>
                <a:sym typeface="Arial"/>
              </a:rPr>
              <a:t>Etiology</a:t>
            </a:r>
            <a:endParaRPr b="0" i="0" sz="1400" u="none" cap="none" strike="noStrike">
              <a:solidFill>
                <a:srgbClr val="A64D79"/>
              </a:solidFill>
              <a:latin typeface="Arial"/>
              <a:ea typeface="Arial"/>
              <a:cs typeface="Arial"/>
              <a:sym typeface="Arial"/>
            </a:endParaRPr>
          </a:p>
        </p:txBody>
      </p:sp>
      <p:sp>
        <p:nvSpPr>
          <p:cNvPr id="306" name="Google Shape;306;p16"/>
          <p:cNvSpPr/>
          <p:nvPr/>
        </p:nvSpPr>
        <p:spPr>
          <a:xfrm>
            <a:off x="7776525" y="2055050"/>
            <a:ext cx="1149900" cy="4494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A64D79"/>
                </a:solidFill>
                <a:latin typeface="Arial"/>
                <a:ea typeface="Arial"/>
                <a:cs typeface="Arial"/>
                <a:sym typeface="Arial"/>
              </a:rPr>
              <a:t>non-infectious</a:t>
            </a:r>
            <a:endParaRPr b="0" i="0" sz="1400" u="none" cap="none" strike="noStrike">
              <a:solidFill>
                <a:srgbClr val="A64D79"/>
              </a:solidFill>
              <a:latin typeface="Arial"/>
              <a:ea typeface="Arial"/>
              <a:cs typeface="Arial"/>
              <a:sym typeface="Arial"/>
            </a:endParaRPr>
          </a:p>
        </p:txBody>
      </p:sp>
      <p:sp>
        <p:nvSpPr>
          <p:cNvPr id="307" name="Google Shape;307;p16"/>
          <p:cNvSpPr/>
          <p:nvPr/>
        </p:nvSpPr>
        <p:spPr>
          <a:xfrm>
            <a:off x="5867675" y="2055050"/>
            <a:ext cx="1149900" cy="449400"/>
          </a:xfrm>
          <a:prstGeom prst="rect">
            <a:avLst/>
          </a:prstGeom>
          <a:solidFill>
            <a:srgbClr val="EFEFEF"/>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A64D79"/>
                </a:solidFill>
                <a:latin typeface="Arial"/>
                <a:ea typeface="Arial"/>
                <a:cs typeface="Arial"/>
                <a:sym typeface="Arial"/>
              </a:rPr>
              <a:t>Infectious</a:t>
            </a:r>
            <a:r>
              <a:rPr b="0" i="0" lang="en" sz="1200" u="none" cap="none" strike="noStrike">
                <a:solidFill>
                  <a:schemeClr val="dk1"/>
                </a:solidFill>
                <a:highlight>
                  <a:srgbClr val="FFFFFF"/>
                </a:highlight>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8" name="Google Shape;308;p16"/>
          <p:cNvSpPr txBox="1"/>
          <p:nvPr/>
        </p:nvSpPr>
        <p:spPr>
          <a:xfrm>
            <a:off x="5501450" y="2972550"/>
            <a:ext cx="784200" cy="5727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64D79"/>
                </a:solidFill>
                <a:latin typeface="Arial"/>
                <a:ea typeface="Arial"/>
                <a:cs typeface="Arial"/>
                <a:sym typeface="Arial"/>
              </a:rPr>
              <a:t>Viral</a:t>
            </a:r>
            <a:endParaRPr b="0" i="0" sz="1400" u="none" cap="none" strike="noStrike">
              <a:solidFill>
                <a:srgbClr val="A64D7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0000"/>
                </a:solidFill>
                <a:latin typeface="Arial"/>
                <a:ea typeface="Arial"/>
                <a:cs typeface="Arial"/>
                <a:sym typeface="Arial"/>
              </a:rPr>
              <a:t>commonly</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9" name="Google Shape;309;p16"/>
          <p:cNvSpPr txBox="1"/>
          <p:nvPr/>
        </p:nvSpPr>
        <p:spPr>
          <a:xfrm>
            <a:off x="6449400" y="2972550"/>
            <a:ext cx="960300" cy="4494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64D79"/>
                </a:solidFill>
                <a:latin typeface="Arial"/>
                <a:ea typeface="Arial"/>
                <a:cs typeface="Arial"/>
                <a:sym typeface="Arial"/>
              </a:rPr>
              <a:t>bacterial</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0" name="Google Shape;310;p16"/>
          <p:cNvSpPr txBox="1"/>
          <p:nvPr/>
        </p:nvSpPr>
        <p:spPr>
          <a:xfrm>
            <a:off x="4481000" y="3790500"/>
            <a:ext cx="1252500" cy="449400"/>
          </a:xfrm>
          <a:prstGeom prst="rect">
            <a:avLst/>
          </a:prstGeom>
          <a:solidFill>
            <a:srgbClr val="EFEFEF"/>
          </a:solid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Common cold</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1" name="Google Shape;311;p16"/>
          <p:cNvSpPr txBox="1"/>
          <p:nvPr/>
        </p:nvSpPr>
        <p:spPr>
          <a:xfrm>
            <a:off x="6127175" y="3790500"/>
            <a:ext cx="890400" cy="449400"/>
          </a:xfrm>
          <a:prstGeom prst="rect">
            <a:avLst/>
          </a:prstGeom>
          <a:solidFill>
            <a:srgbClr val="EFEFEF"/>
          </a:solid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Influenza</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312" name="Google Shape;312;p16"/>
          <p:cNvCxnSpPr>
            <a:stCxn id="305" idx="2"/>
            <a:endCxn id="306" idx="0"/>
          </p:cNvCxnSpPr>
          <p:nvPr/>
        </p:nvCxnSpPr>
        <p:spPr>
          <a:xfrm>
            <a:off x="7416600" y="1467125"/>
            <a:ext cx="934800" cy="588000"/>
          </a:xfrm>
          <a:prstGeom prst="straightConnector1">
            <a:avLst/>
          </a:prstGeom>
          <a:noFill/>
          <a:ln cap="flat" cmpd="sng" w="9525">
            <a:solidFill>
              <a:schemeClr val="dk2"/>
            </a:solidFill>
            <a:prstDash val="solid"/>
            <a:round/>
            <a:headEnd len="sm" w="sm" type="none"/>
            <a:tailEnd len="sm" w="sm" type="none"/>
          </a:ln>
        </p:spPr>
      </p:cxnSp>
      <p:cxnSp>
        <p:nvCxnSpPr>
          <p:cNvPr id="313" name="Google Shape;313;p16"/>
          <p:cNvCxnSpPr>
            <a:stCxn id="305" idx="2"/>
            <a:endCxn id="307" idx="0"/>
          </p:cNvCxnSpPr>
          <p:nvPr/>
        </p:nvCxnSpPr>
        <p:spPr>
          <a:xfrm flipH="1">
            <a:off x="6442500" y="1467125"/>
            <a:ext cx="974100" cy="588000"/>
          </a:xfrm>
          <a:prstGeom prst="straightConnector1">
            <a:avLst/>
          </a:prstGeom>
          <a:noFill/>
          <a:ln cap="flat" cmpd="sng" w="9525">
            <a:solidFill>
              <a:schemeClr val="dk2"/>
            </a:solidFill>
            <a:prstDash val="solid"/>
            <a:round/>
            <a:headEnd len="sm" w="sm" type="none"/>
            <a:tailEnd len="sm" w="sm" type="none"/>
          </a:ln>
        </p:spPr>
      </p:cxnSp>
      <p:cxnSp>
        <p:nvCxnSpPr>
          <p:cNvPr id="314" name="Google Shape;314;p16"/>
          <p:cNvCxnSpPr>
            <a:stCxn id="307" idx="2"/>
            <a:endCxn id="309" idx="0"/>
          </p:cNvCxnSpPr>
          <p:nvPr/>
        </p:nvCxnSpPr>
        <p:spPr>
          <a:xfrm>
            <a:off x="6442625" y="2504450"/>
            <a:ext cx="486900" cy="468000"/>
          </a:xfrm>
          <a:prstGeom prst="straightConnector1">
            <a:avLst/>
          </a:prstGeom>
          <a:noFill/>
          <a:ln cap="flat" cmpd="sng" w="9525">
            <a:solidFill>
              <a:schemeClr val="dk2"/>
            </a:solidFill>
            <a:prstDash val="solid"/>
            <a:round/>
            <a:headEnd len="sm" w="sm" type="none"/>
            <a:tailEnd len="sm" w="sm" type="none"/>
          </a:ln>
        </p:spPr>
      </p:cxnSp>
      <p:cxnSp>
        <p:nvCxnSpPr>
          <p:cNvPr id="315" name="Google Shape;315;p16"/>
          <p:cNvCxnSpPr>
            <a:stCxn id="307" idx="2"/>
            <a:endCxn id="308" idx="0"/>
          </p:cNvCxnSpPr>
          <p:nvPr/>
        </p:nvCxnSpPr>
        <p:spPr>
          <a:xfrm flipH="1">
            <a:off x="5893625" y="2504450"/>
            <a:ext cx="549000" cy="468000"/>
          </a:xfrm>
          <a:prstGeom prst="straightConnector1">
            <a:avLst/>
          </a:prstGeom>
          <a:noFill/>
          <a:ln cap="flat" cmpd="sng" w="9525">
            <a:solidFill>
              <a:schemeClr val="dk2"/>
            </a:solidFill>
            <a:prstDash val="solid"/>
            <a:round/>
            <a:headEnd len="sm" w="sm" type="none"/>
            <a:tailEnd len="sm" w="sm" type="none"/>
          </a:ln>
        </p:spPr>
      </p:cxnSp>
      <p:cxnSp>
        <p:nvCxnSpPr>
          <p:cNvPr id="316" name="Google Shape;316;p16"/>
          <p:cNvCxnSpPr>
            <a:stCxn id="308" idx="2"/>
            <a:endCxn id="310" idx="0"/>
          </p:cNvCxnSpPr>
          <p:nvPr/>
        </p:nvCxnSpPr>
        <p:spPr>
          <a:xfrm flipH="1">
            <a:off x="5107250" y="3545250"/>
            <a:ext cx="786300" cy="245400"/>
          </a:xfrm>
          <a:prstGeom prst="straightConnector1">
            <a:avLst/>
          </a:prstGeom>
          <a:noFill/>
          <a:ln cap="flat" cmpd="sng" w="9525">
            <a:solidFill>
              <a:schemeClr val="dk2"/>
            </a:solidFill>
            <a:prstDash val="solid"/>
            <a:round/>
            <a:headEnd len="sm" w="sm" type="none"/>
            <a:tailEnd len="sm" w="sm" type="none"/>
          </a:ln>
        </p:spPr>
      </p:cxnSp>
      <p:cxnSp>
        <p:nvCxnSpPr>
          <p:cNvPr id="317" name="Google Shape;317;p16"/>
          <p:cNvCxnSpPr>
            <a:stCxn id="308" idx="2"/>
            <a:endCxn id="311" idx="0"/>
          </p:cNvCxnSpPr>
          <p:nvPr/>
        </p:nvCxnSpPr>
        <p:spPr>
          <a:xfrm>
            <a:off x="5893550" y="3545250"/>
            <a:ext cx="678900" cy="245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52"/>
          <p:cNvSpPr txBox="1"/>
          <p:nvPr>
            <p:ph type="title"/>
          </p:nvPr>
        </p:nvSpPr>
        <p:spPr>
          <a:xfrm>
            <a:off x="1202775" y="766950"/>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Diagnosis: </a:t>
            </a:r>
            <a:r>
              <a:rPr lang="en">
                <a:highlight>
                  <a:srgbClr val="F4CCCC"/>
                </a:highlight>
              </a:rPr>
              <a:t>Approach specific to GABHS!</a:t>
            </a:r>
            <a:endParaRPr b="1" sz="1200">
              <a:highlight>
                <a:srgbClr val="F4CCCC"/>
              </a:highlight>
            </a:endParaRPr>
          </a:p>
          <a:p>
            <a:pPr indent="0" lvl="0" marL="0" rtl="0" algn="l">
              <a:lnSpc>
                <a:spcPct val="100000"/>
              </a:lnSpc>
              <a:spcBef>
                <a:spcPts val="0"/>
              </a:spcBef>
              <a:spcAft>
                <a:spcPts val="0"/>
              </a:spcAft>
              <a:buSzPts val="2800"/>
              <a:buNone/>
            </a:pPr>
            <a:r>
              <a:t/>
            </a:r>
            <a:endParaRPr/>
          </a:p>
        </p:txBody>
      </p:sp>
      <p:sp>
        <p:nvSpPr>
          <p:cNvPr id="615" name="Google Shape;615;p52"/>
          <p:cNvSpPr txBox="1"/>
          <p:nvPr>
            <p:ph idx="1" type="body"/>
          </p:nvPr>
        </p:nvSpPr>
        <p:spPr>
          <a:xfrm>
            <a:off x="311700" y="1491825"/>
            <a:ext cx="8520600" cy="327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u="sng">
                <a:solidFill>
                  <a:srgbClr val="000000"/>
                </a:solidFill>
                <a:highlight>
                  <a:srgbClr val="F3F3F3"/>
                </a:highlight>
              </a:rPr>
              <a:t>Important historical elements include:</a:t>
            </a:r>
            <a:endParaRPr b="1" sz="1400" u="sng">
              <a:solidFill>
                <a:srgbClr val="000000"/>
              </a:solidFill>
              <a:highlight>
                <a:srgbClr val="F3F3F3"/>
              </a:highlight>
            </a:endParaRPr>
          </a:p>
          <a:p>
            <a:pPr indent="-317500" lvl="0" marL="457200" rtl="0" algn="l">
              <a:lnSpc>
                <a:spcPct val="115000"/>
              </a:lnSpc>
              <a:spcBef>
                <a:spcPts val="1600"/>
              </a:spcBef>
              <a:spcAft>
                <a:spcPts val="0"/>
              </a:spcAft>
              <a:buClr>
                <a:srgbClr val="000000"/>
              </a:buClr>
              <a:buSzPts val="1400"/>
              <a:buChar char="★"/>
            </a:pPr>
            <a:r>
              <a:rPr lang="en" sz="1400">
                <a:solidFill>
                  <a:srgbClr val="000000"/>
                </a:solidFill>
                <a:highlight>
                  <a:srgbClr val="FFFFFF"/>
                </a:highlight>
              </a:rPr>
              <a:t>Onset, duration, progression, and severity of the associated symptoms (e.g., fever, cough, respiratory difficulty, swollen lymph nodes),</a:t>
            </a:r>
            <a:endParaRPr sz="1400">
              <a:solidFill>
                <a:srgbClr val="000000"/>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highlight>
                  <a:srgbClr val="FFFFFF"/>
                </a:highlight>
              </a:rPr>
              <a:t>Exposure to infections.</a:t>
            </a:r>
            <a:endParaRPr sz="1400">
              <a:solidFill>
                <a:srgbClr val="000000"/>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highlight>
                  <a:srgbClr val="FFFFFF"/>
                </a:highlight>
              </a:rPr>
              <a:t>Presence of comorbid conditions (e.g., diabetes). </a:t>
            </a:r>
            <a:endParaRPr sz="1400">
              <a:solidFill>
                <a:srgbClr val="000000"/>
              </a:solidFill>
              <a:highlight>
                <a:srgbClr val="FFFFFF"/>
              </a:highlight>
            </a:endParaRPr>
          </a:p>
          <a:p>
            <a:pPr indent="0" lvl="0" marL="0" rtl="0" algn="l">
              <a:lnSpc>
                <a:spcPct val="115000"/>
              </a:lnSpc>
              <a:spcBef>
                <a:spcPts val="1600"/>
              </a:spcBef>
              <a:spcAft>
                <a:spcPts val="0"/>
              </a:spcAft>
              <a:buSzPts val="1800"/>
              <a:buNone/>
            </a:pPr>
            <a:r>
              <a:rPr b="1" lang="en" sz="1400" u="sng">
                <a:solidFill>
                  <a:srgbClr val="000000"/>
                </a:solidFill>
                <a:highlight>
                  <a:srgbClr val="F3F3F3"/>
                </a:highlight>
              </a:rPr>
              <a:t>The pharynx should be examined for:</a:t>
            </a:r>
            <a:endParaRPr b="1" sz="1400" u="sng">
              <a:solidFill>
                <a:srgbClr val="000000"/>
              </a:solidFill>
              <a:highlight>
                <a:srgbClr val="F3F3F3"/>
              </a:highlight>
            </a:endParaRPr>
          </a:p>
          <a:p>
            <a:pPr indent="-317500" lvl="0" marL="457200" rtl="0" algn="l">
              <a:lnSpc>
                <a:spcPct val="115000"/>
              </a:lnSpc>
              <a:spcBef>
                <a:spcPts val="1600"/>
              </a:spcBef>
              <a:spcAft>
                <a:spcPts val="0"/>
              </a:spcAft>
              <a:buClr>
                <a:srgbClr val="000000"/>
              </a:buClr>
              <a:buSzPts val="1400"/>
              <a:buChar char="★"/>
            </a:pPr>
            <a:r>
              <a:rPr lang="en" sz="1400">
                <a:solidFill>
                  <a:srgbClr val="000000"/>
                </a:solidFill>
                <a:highlight>
                  <a:srgbClr val="FFFFFF"/>
                </a:highlight>
              </a:rPr>
              <a:t>Erythema, hypertrophy, foreign body, exudates, masses, petechiae, and adenopathy.</a:t>
            </a:r>
            <a:endParaRPr sz="1400">
              <a:solidFill>
                <a:srgbClr val="000000"/>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highlight>
                  <a:srgbClr val="FFFFFF"/>
                </a:highlight>
              </a:rPr>
              <a:t>Assess the patient for fever, rash, cervical adenopathy, and coryza. When streptococcal pharyngitis is suspected, listen for the presence of a heart murmur and evaluate the patient for hepatosplenomegaly.</a:t>
            </a:r>
            <a:endParaRPr sz="1400">
              <a:solidFill>
                <a:srgbClr val="000000"/>
              </a:solidFill>
            </a:endParaRPr>
          </a:p>
        </p:txBody>
      </p:sp>
      <p:sp>
        <p:nvSpPr>
          <p:cNvPr id="616" name="Google Shape;616;p52"/>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53"/>
          <p:cNvSpPr txBox="1"/>
          <p:nvPr>
            <p:ph idx="1" type="body"/>
          </p:nvPr>
        </p:nvSpPr>
        <p:spPr>
          <a:xfrm>
            <a:off x="1303800" y="1675225"/>
            <a:ext cx="7030500" cy="2856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u="sng">
                <a:solidFill>
                  <a:srgbClr val="0000FF"/>
                </a:solidFill>
              </a:rPr>
              <a:t>CLINICAL DECISION RULES: </a:t>
            </a:r>
            <a:r>
              <a:rPr b="1" lang="en" u="sng">
                <a:solidFill>
                  <a:srgbClr val="0000FF"/>
                </a:solidFill>
                <a:highlight>
                  <a:srgbClr val="F3F3F3"/>
                </a:highlight>
              </a:rPr>
              <a:t>Using Centor Score</a:t>
            </a:r>
            <a:r>
              <a:rPr b="1" lang="en" u="sng">
                <a:solidFill>
                  <a:srgbClr val="0000FF"/>
                </a:solidFill>
              </a:rPr>
              <a:t>:</a:t>
            </a:r>
            <a:endParaRPr b="1" u="sng">
              <a:solidFill>
                <a:srgbClr val="0000FF"/>
              </a:solidFill>
            </a:endParaRPr>
          </a:p>
          <a:p>
            <a:pPr indent="0" lvl="0" marL="0" rtl="0" algn="l">
              <a:lnSpc>
                <a:spcPct val="125000"/>
              </a:lnSpc>
              <a:spcBef>
                <a:spcPts val="0"/>
              </a:spcBef>
              <a:spcAft>
                <a:spcPts val="0"/>
              </a:spcAft>
              <a:buClr>
                <a:schemeClr val="dk1"/>
              </a:buClr>
              <a:buSzPts val="1100"/>
              <a:buFont typeface="Arial"/>
              <a:buNone/>
            </a:pPr>
            <a:r>
              <a:t/>
            </a:r>
            <a:endParaRPr b="1" u="sng">
              <a:solidFill>
                <a:srgbClr val="0000FF"/>
              </a:solidFill>
            </a:endParaRPr>
          </a:p>
          <a:p>
            <a:pPr indent="-317500" lvl="0" marL="457200" rtl="0" algn="l">
              <a:lnSpc>
                <a:spcPct val="115000"/>
              </a:lnSpc>
              <a:spcBef>
                <a:spcPts val="400"/>
              </a:spcBef>
              <a:spcAft>
                <a:spcPts val="0"/>
              </a:spcAft>
              <a:buClr>
                <a:srgbClr val="000000"/>
              </a:buClr>
              <a:buSzPts val="1400"/>
              <a:buChar char="❏"/>
            </a:pPr>
            <a:r>
              <a:rPr lang="en" sz="1400">
                <a:solidFill>
                  <a:srgbClr val="000000"/>
                </a:solidFill>
              </a:rPr>
              <a:t>The original </a:t>
            </a:r>
            <a:r>
              <a:rPr b="1" lang="en" sz="1400">
                <a:solidFill>
                  <a:srgbClr val="000000"/>
                </a:solidFill>
              </a:rPr>
              <a:t>Centor score</a:t>
            </a:r>
            <a:r>
              <a:rPr lang="en" sz="1400">
                <a:solidFill>
                  <a:srgbClr val="000000"/>
                </a:solidFill>
              </a:rPr>
              <a:t> uses </a:t>
            </a:r>
            <a:r>
              <a:rPr b="1" lang="en" sz="1400">
                <a:solidFill>
                  <a:srgbClr val="000000"/>
                </a:solidFill>
              </a:rPr>
              <a:t>four signs and symptoms</a:t>
            </a:r>
            <a:r>
              <a:rPr lang="en" sz="1400">
                <a:solidFill>
                  <a:srgbClr val="000000"/>
                </a:solidFill>
              </a:rPr>
              <a:t> to estimate the probability of acute streptococcal pharyngitis in adults with a sore throat.</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The score was later modified by adding </a:t>
            </a:r>
            <a:r>
              <a:rPr b="1" lang="en" sz="1400">
                <a:solidFill>
                  <a:srgbClr val="000000"/>
                </a:solidFill>
              </a:rPr>
              <a:t>age</a:t>
            </a:r>
            <a:r>
              <a:rPr lang="en" sz="1400">
                <a:solidFill>
                  <a:srgbClr val="000000"/>
                </a:solidFill>
              </a:rPr>
              <a:t> and validated in 600 adults and children.</a:t>
            </a:r>
            <a:endParaRPr sz="1400">
              <a:solidFill>
                <a:srgbClr val="000000"/>
              </a:solidFil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rPr>
              <a:t>The cumulative score determines the likelihood of streptococcal pharyngitis and the need for antibiotics.</a:t>
            </a:r>
            <a:endParaRPr sz="1400">
              <a:solidFill>
                <a:srgbClr val="000000"/>
              </a:solidFill>
            </a:endParaRPr>
          </a:p>
          <a:p>
            <a:pPr indent="0" lvl="0" marL="0" rtl="0" algn="l">
              <a:lnSpc>
                <a:spcPct val="115000"/>
              </a:lnSpc>
              <a:spcBef>
                <a:spcPts val="1100"/>
              </a:spcBef>
              <a:spcAft>
                <a:spcPts val="1600"/>
              </a:spcAft>
              <a:buSzPts val="1800"/>
              <a:buNone/>
            </a:pPr>
            <a:r>
              <a:t/>
            </a:r>
            <a:endParaRPr/>
          </a:p>
        </p:txBody>
      </p:sp>
      <p:sp>
        <p:nvSpPr>
          <p:cNvPr id="622" name="Google Shape;622;p53"/>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53"/>
          <p:cNvSpPr txBox="1"/>
          <p:nvPr>
            <p:ph type="title"/>
          </p:nvPr>
        </p:nvSpPr>
        <p:spPr>
          <a:xfrm>
            <a:off x="1202775" y="766950"/>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Diagnosis: </a:t>
            </a:r>
            <a:r>
              <a:rPr lang="en">
                <a:highlight>
                  <a:srgbClr val="F4CCCC"/>
                </a:highlight>
              </a:rPr>
              <a:t>Approach specific to GABHS!</a:t>
            </a:r>
            <a:endParaRPr b="1" sz="1200">
              <a:highlight>
                <a:srgbClr val="F4CCCC"/>
              </a:highlight>
            </a:endParaRPr>
          </a:p>
          <a:p>
            <a:pPr indent="0" lvl="0" marL="0" rtl="0" algn="l">
              <a:lnSpc>
                <a:spcPct val="100000"/>
              </a:lnSpc>
              <a:spcBef>
                <a:spcPts val="0"/>
              </a:spcBef>
              <a:spcAft>
                <a:spcPts val="0"/>
              </a:spcAft>
              <a:buSzPts val="2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54"/>
          <p:cNvSpPr txBox="1"/>
          <p:nvPr>
            <p:ph type="title"/>
          </p:nvPr>
        </p:nvSpPr>
        <p:spPr>
          <a:xfrm>
            <a:off x="563000" y="750100"/>
            <a:ext cx="7030500" cy="529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Modified/McIsaac Centor Score </a:t>
            </a:r>
            <a:endParaRPr/>
          </a:p>
        </p:txBody>
      </p:sp>
      <p:sp>
        <p:nvSpPr>
          <p:cNvPr id="629" name="Google Shape;629;p54"/>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0" name="Google Shape;630;p54"/>
          <p:cNvPicPr preferRelativeResize="0"/>
          <p:nvPr/>
        </p:nvPicPr>
        <p:blipFill rotWithShape="1">
          <a:blip r:embed="rId3">
            <a:alphaModFix/>
          </a:blip>
          <a:srcRect b="0" l="0" r="0" t="0"/>
          <a:stretch/>
        </p:blipFill>
        <p:spPr>
          <a:xfrm>
            <a:off x="1818299" y="1402674"/>
            <a:ext cx="5193925" cy="3517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55"/>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Modified/McIsaac Centor Score </a:t>
            </a:r>
            <a:endParaRPr/>
          </a:p>
          <a:p>
            <a:pPr indent="0" lvl="0" marL="0" rtl="0" algn="l">
              <a:lnSpc>
                <a:spcPct val="100000"/>
              </a:lnSpc>
              <a:spcBef>
                <a:spcPts val="0"/>
              </a:spcBef>
              <a:spcAft>
                <a:spcPts val="0"/>
              </a:spcAft>
              <a:buSzPts val="2800"/>
              <a:buNone/>
            </a:pPr>
            <a:r>
              <a:t/>
            </a:r>
            <a:endParaRPr/>
          </a:p>
        </p:txBody>
      </p:sp>
      <p:sp>
        <p:nvSpPr>
          <p:cNvPr id="636" name="Google Shape;636;p55"/>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7" name="Google Shape;637;p55"/>
          <p:cNvPicPr preferRelativeResize="0"/>
          <p:nvPr/>
        </p:nvPicPr>
        <p:blipFill rotWithShape="1">
          <a:blip r:embed="rId3">
            <a:alphaModFix/>
          </a:blip>
          <a:srcRect b="0" l="0" r="0" t="0"/>
          <a:stretch/>
        </p:blipFill>
        <p:spPr>
          <a:xfrm>
            <a:off x="1795975" y="1152475"/>
            <a:ext cx="5715000" cy="3581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56"/>
          <p:cNvSpPr txBox="1"/>
          <p:nvPr>
            <p:ph type="title"/>
          </p:nvPr>
        </p:nvSpPr>
        <p:spPr>
          <a:xfrm>
            <a:off x="1169100" y="742625"/>
            <a:ext cx="70305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Investigations:</a:t>
            </a:r>
            <a:endParaRPr/>
          </a:p>
        </p:txBody>
      </p:sp>
      <p:sp>
        <p:nvSpPr>
          <p:cNvPr id="643" name="Google Shape;643;p56"/>
          <p:cNvSpPr txBox="1"/>
          <p:nvPr>
            <p:ph idx="1" type="body"/>
          </p:nvPr>
        </p:nvSpPr>
        <p:spPr>
          <a:xfrm>
            <a:off x="1169100" y="1422050"/>
            <a:ext cx="7569000" cy="33510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Calibri"/>
              <a:buChar char="●"/>
            </a:pPr>
            <a:r>
              <a:rPr b="1" lang="en" sz="1800" u="sng">
                <a:solidFill>
                  <a:srgbClr val="980000"/>
                </a:solidFill>
                <a:latin typeface="Calibri"/>
                <a:ea typeface="Calibri"/>
                <a:cs typeface="Calibri"/>
                <a:sym typeface="Calibri"/>
              </a:rPr>
              <a:t>Throat swabs:</a:t>
            </a:r>
            <a:r>
              <a:rPr lang="en" sz="1800">
                <a:solidFill>
                  <a:srgbClr val="000000"/>
                </a:solidFill>
                <a:latin typeface="Cabin"/>
                <a:ea typeface="Cabin"/>
                <a:cs typeface="Cabin"/>
                <a:sym typeface="Cabin"/>
              </a:rPr>
              <a:t> </a:t>
            </a:r>
            <a:r>
              <a:rPr lang="en" sz="1800">
                <a:solidFill>
                  <a:srgbClr val="000000"/>
                </a:solidFill>
                <a:latin typeface="Calibri"/>
                <a:ea typeface="Calibri"/>
                <a:cs typeface="Calibri"/>
                <a:sym typeface="Calibri"/>
              </a:rPr>
              <a:t>Culture of a throat swab on a sheep- blood agar plate has been the standard for the documentation of the presence of GAS pharyngitis, </a:t>
            </a:r>
            <a:r>
              <a:rPr b="1" lang="en" sz="1800">
                <a:solidFill>
                  <a:srgbClr val="000000"/>
                </a:solidFill>
                <a:latin typeface="Calibri"/>
                <a:ea typeface="Calibri"/>
                <a:cs typeface="Calibri"/>
                <a:sym typeface="Calibri"/>
              </a:rPr>
              <a:t>the</a:t>
            </a:r>
            <a:r>
              <a:rPr lang="en" sz="1800">
                <a:solidFill>
                  <a:srgbClr val="000000"/>
                </a:solidFill>
                <a:latin typeface="Calibri"/>
                <a:ea typeface="Calibri"/>
                <a:cs typeface="Calibri"/>
                <a:sym typeface="Calibri"/>
              </a:rPr>
              <a:t> </a:t>
            </a:r>
            <a:r>
              <a:rPr b="1" lang="en" sz="1800">
                <a:solidFill>
                  <a:srgbClr val="000000"/>
                </a:solidFill>
                <a:latin typeface="Calibri"/>
                <a:ea typeface="Calibri"/>
                <a:cs typeface="Calibri"/>
                <a:sym typeface="Calibri"/>
              </a:rPr>
              <a:t>disadvantage</a:t>
            </a:r>
            <a:r>
              <a:rPr lang="en" sz="1800">
                <a:solidFill>
                  <a:srgbClr val="000000"/>
                </a:solidFill>
                <a:latin typeface="Calibri"/>
                <a:ea typeface="Calibri"/>
                <a:cs typeface="Calibri"/>
                <a:sym typeface="Calibri"/>
              </a:rPr>
              <a:t> of throat cultures is the delay (overnight or longer) in obtaining results</a:t>
            </a:r>
            <a:endParaRPr sz="1800">
              <a:solidFill>
                <a:srgbClr val="000000"/>
              </a:solidFill>
              <a:latin typeface="Calibri"/>
              <a:ea typeface="Calibri"/>
              <a:cs typeface="Calibri"/>
              <a:sym typeface="Calibri"/>
            </a:endParaRPr>
          </a:p>
          <a:p>
            <a:pPr indent="-342900" lvl="0" marL="457200" rtl="0" algn="l">
              <a:lnSpc>
                <a:spcPct val="115000"/>
              </a:lnSpc>
              <a:spcBef>
                <a:spcPts val="0"/>
              </a:spcBef>
              <a:spcAft>
                <a:spcPts val="0"/>
              </a:spcAft>
              <a:buClr>
                <a:srgbClr val="000000"/>
              </a:buClr>
              <a:buSzPts val="1800"/>
              <a:buFont typeface="Arial"/>
              <a:buChar char="●"/>
            </a:pPr>
            <a:r>
              <a:rPr b="1" lang="en" sz="1800" u="sng">
                <a:solidFill>
                  <a:srgbClr val="980000"/>
                </a:solidFill>
                <a:latin typeface="Calibri"/>
                <a:ea typeface="Calibri"/>
                <a:cs typeface="Calibri"/>
                <a:sym typeface="Calibri"/>
              </a:rPr>
              <a:t>Rapid antigen detection test (RADT):</a:t>
            </a:r>
            <a:r>
              <a:rPr b="1" lang="en" sz="1800" u="sng">
                <a:solidFill>
                  <a:srgbClr val="000000"/>
                </a:solidFill>
                <a:latin typeface="Calibri"/>
                <a:ea typeface="Calibri"/>
                <a:cs typeface="Calibri"/>
                <a:sym typeface="Calibri"/>
              </a:rPr>
              <a:t> </a:t>
            </a:r>
            <a:r>
              <a:rPr lang="en" sz="1800">
                <a:solidFill>
                  <a:srgbClr val="000000"/>
                </a:solidFill>
                <a:latin typeface="Calibri"/>
                <a:ea typeface="Calibri"/>
                <a:cs typeface="Calibri"/>
                <a:sym typeface="Calibri"/>
              </a:rPr>
              <a:t>detect the presence of GABHS antigen in throat swab in 10-15 minutes, &gt;90% specificity and 59%-95% sensitivity (higher in newer kits). </a:t>
            </a:r>
            <a:endParaRPr sz="1800">
              <a:solidFill>
                <a:srgbClr val="000000"/>
              </a:solidFill>
              <a:latin typeface="Cabin"/>
              <a:ea typeface="Cabin"/>
              <a:cs typeface="Cabin"/>
              <a:sym typeface="Cabin"/>
            </a:endParaRPr>
          </a:p>
          <a:p>
            <a:pPr indent="-342900" lvl="0" marL="457200" rtl="0" algn="l">
              <a:lnSpc>
                <a:spcPct val="115000"/>
              </a:lnSpc>
              <a:spcBef>
                <a:spcPts val="0"/>
              </a:spcBef>
              <a:spcAft>
                <a:spcPts val="0"/>
              </a:spcAft>
              <a:buClr>
                <a:srgbClr val="000000"/>
              </a:buClr>
              <a:buSzPts val="1800"/>
              <a:buFont typeface="Calibri"/>
              <a:buChar char="●"/>
            </a:pPr>
            <a:r>
              <a:rPr b="1" lang="en" sz="1800" u="sng">
                <a:solidFill>
                  <a:srgbClr val="980000"/>
                </a:solidFill>
                <a:latin typeface="Calibri"/>
                <a:ea typeface="Calibri"/>
                <a:cs typeface="Calibri"/>
                <a:sym typeface="Calibri"/>
              </a:rPr>
              <a:t>Backup throat cultures:</a:t>
            </a:r>
            <a:r>
              <a:rPr lang="en" sz="1800">
                <a:solidFill>
                  <a:srgbClr val="000000"/>
                </a:solidFill>
                <a:latin typeface="Calibri"/>
                <a:ea typeface="Calibri"/>
                <a:cs typeface="Calibri"/>
                <a:sym typeface="Calibri"/>
              </a:rPr>
              <a:t> A negative RADT should be accompanied by a follow-up or back-up throat culture in children and adolescents, while this is not necessary in adults under usual circumstances.</a:t>
            </a:r>
            <a:endParaRPr sz="1800">
              <a:solidFill>
                <a:srgbClr val="000000"/>
              </a:solidFill>
            </a:endParaRPr>
          </a:p>
        </p:txBody>
      </p:sp>
      <p:sp>
        <p:nvSpPr>
          <p:cNvPr id="644" name="Google Shape;644;p56"/>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Google Shape;649;p57"/>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0" name="Google Shape;650;p57"/>
          <p:cNvPicPr preferRelativeResize="0"/>
          <p:nvPr/>
        </p:nvPicPr>
        <p:blipFill rotWithShape="1">
          <a:blip r:embed="rId3">
            <a:alphaModFix/>
          </a:blip>
          <a:srcRect b="0" l="0" r="0" t="0"/>
          <a:stretch/>
        </p:blipFill>
        <p:spPr>
          <a:xfrm>
            <a:off x="1170100" y="815275"/>
            <a:ext cx="7750726" cy="36622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58"/>
          <p:cNvSpPr txBox="1"/>
          <p:nvPr>
            <p:ph type="title"/>
          </p:nvPr>
        </p:nvSpPr>
        <p:spPr>
          <a:xfrm>
            <a:off x="2937950" y="1879925"/>
            <a:ext cx="4563000" cy="54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800"/>
              <a:buFont typeface="Arial"/>
              <a:buNone/>
            </a:pPr>
            <a:r>
              <a:rPr lang="en"/>
              <a:t>Management!</a:t>
            </a:r>
            <a:endParaRPr/>
          </a:p>
        </p:txBody>
      </p:sp>
      <p:sp>
        <p:nvSpPr>
          <p:cNvPr id="656" name="Google Shape;656;p58"/>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sp>
        <p:nvSpPr>
          <p:cNvPr id="661" name="Google Shape;661;p59"/>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Management</a:t>
            </a:r>
            <a:endParaRPr/>
          </a:p>
        </p:txBody>
      </p:sp>
      <p:sp>
        <p:nvSpPr>
          <p:cNvPr id="662" name="Google Shape;662;p59"/>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63" name="Google Shape;663;p59"/>
          <p:cNvGraphicFramePr/>
          <p:nvPr/>
        </p:nvGraphicFramePr>
        <p:xfrm>
          <a:off x="446663" y="1446525"/>
          <a:ext cx="3000000" cy="3000000"/>
        </p:xfrm>
        <a:graphic>
          <a:graphicData uri="http://schemas.openxmlformats.org/drawingml/2006/table">
            <a:tbl>
              <a:tblPr>
                <a:noFill/>
                <a:tableStyleId>{E60E3F17-4677-4348-BBFF-0F41DF39ABBF}</a:tableStyleId>
              </a:tblPr>
              <a:tblGrid>
                <a:gridCol w="2198325"/>
                <a:gridCol w="6052350"/>
              </a:tblGrid>
              <a:tr h="381000">
                <a:tc>
                  <a:txBody>
                    <a:bodyPr>
                      <a:noAutofit/>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t>Symptomatic</a:t>
                      </a:r>
                      <a:endParaRPr b="1" sz="1400" u="none" cap="none" strike="noStrike"/>
                    </a:p>
                  </a:txBody>
                  <a:tcPr marT="91425" marB="91425" marR="91425" marL="91425">
                    <a:lnB cap="flat" cmpd="sng" w="9525">
                      <a:solidFill>
                        <a:srgbClr val="D9D9D9"/>
                      </a:solidFill>
                      <a:prstDash val="solid"/>
                      <a:round/>
                      <a:headEnd len="sm" w="sm" type="none"/>
                      <a:tailEnd len="sm" w="sm" type="none"/>
                    </a:lnB>
                    <a:solidFill>
                      <a:srgbClr val="D9D9D9"/>
                    </a:solidFill>
                  </a:tcPr>
                </a:tc>
                <a:tc>
                  <a:txBody>
                    <a:bodyPr>
                      <a:noAutofit/>
                    </a:bodyPr>
                    <a:lstStyle/>
                    <a:p>
                      <a:pPr indent="-298450" lvl="0" marL="457200" marR="0" rtl="0" algn="l">
                        <a:lnSpc>
                          <a:spcPct val="150000"/>
                        </a:lnSpc>
                        <a:spcBef>
                          <a:spcPts val="0"/>
                        </a:spcBef>
                        <a:spcAft>
                          <a:spcPts val="0"/>
                        </a:spcAft>
                        <a:buClr>
                          <a:srgbClr val="262626"/>
                        </a:buClr>
                        <a:buSzPts val="1100"/>
                        <a:buFont typeface="Arial"/>
                        <a:buChar char="★"/>
                      </a:pPr>
                      <a:r>
                        <a:rPr lang="en" sz="1100" u="none" cap="none" strike="noStrike">
                          <a:solidFill>
                            <a:srgbClr val="262626"/>
                          </a:solidFill>
                        </a:rPr>
                        <a:t>Advise analgesia and antipyretics (e.g. paracetamol and/or ibuprofen)</a:t>
                      </a:r>
                      <a:endParaRPr sz="1100" u="none" cap="none" strike="noStrike">
                        <a:solidFill>
                          <a:srgbClr val="262626"/>
                        </a:solidFill>
                      </a:endParaRPr>
                    </a:p>
                    <a:p>
                      <a:pPr indent="-298450" lvl="0" marL="457200" marR="0" rtl="0" algn="l">
                        <a:lnSpc>
                          <a:spcPct val="150000"/>
                        </a:lnSpc>
                        <a:spcBef>
                          <a:spcPts val="0"/>
                        </a:spcBef>
                        <a:spcAft>
                          <a:spcPts val="0"/>
                        </a:spcAft>
                        <a:buClr>
                          <a:srgbClr val="262626"/>
                        </a:buClr>
                        <a:buSzPts val="1100"/>
                        <a:buFont typeface="Arial"/>
                        <a:buChar char="★"/>
                      </a:pPr>
                      <a:r>
                        <a:rPr lang="en" sz="1100" u="none" cap="none" strike="noStrike">
                          <a:solidFill>
                            <a:srgbClr val="262626"/>
                          </a:solidFill>
                        </a:rPr>
                        <a:t>NSAIDs ( be aware of </a:t>
                      </a:r>
                      <a:r>
                        <a:rPr b="1" lang="en" sz="1100" u="none" cap="none" strike="noStrike">
                          <a:solidFill>
                            <a:srgbClr val="262626"/>
                          </a:solidFill>
                        </a:rPr>
                        <a:t>GI </a:t>
                      </a:r>
                      <a:r>
                        <a:rPr lang="en" sz="1100" u="none" cap="none" strike="noStrike">
                          <a:solidFill>
                            <a:srgbClr val="262626"/>
                          </a:solidFill>
                        </a:rPr>
                        <a:t>and </a:t>
                      </a:r>
                      <a:r>
                        <a:rPr b="1" lang="en" sz="1100" u="none" cap="none" strike="noStrike">
                          <a:solidFill>
                            <a:srgbClr val="262626"/>
                          </a:solidFill>
                        </a:rPr>
                        <a:t>renal </a:t>
                      </a:r>
                      <a:r>
                        <a:rPr lang="en" sz="1100" u="none" cap="none" strike="noStrike">
                          <a:solidFill>
                            <a:srgbClr val="262626"/>
                          </a:solidFill>
                        </a:rPr>
                        <a:t>side effects, </a:t>
                      </a:r>
                      <a:r>
                        <a:rPr b="1" lang="en" sz="1100" u="none" cap="none" strike="noStrike">
                          <a:solidFill>
                            <a:srgbClr val="262626"/>
                          </a:solidFill>
                        </a:rPr>
                        <a:t>aspirin </a:t>
                      </a:r>
                      <a:r>
                        <a:rPr lang="en" sz="1100" u="none" cap="none" strike="noStrike">
                          <a:solidFill>
                            <a:srgbClr val="262626"/>
                          </a:solidFill>
                        </a:rPr>
                        <a:t>should be avoided in </a:t>
                      </a:r>
                      <a:r>
                        <a:rPr b="1" lang="en" sz="1100" u="none" cap="none" strike="noStrike">
                          <a:solidFill>
                            <a:srgbClr val="262626"/>
                          </a:solidFill>
                        </a:rPr>
                        <a:t>children</a:t>
                      </a:r>
                      <a:r>
                        <a:rPr lang="en" sz="1100" u="none" cap="none" strike="noStrike">
                          <a:solidFill>
                            <a:srgbClr val="262626"/>
                          </a:solidFill>
                        </a:rPr>
                        <a:t>)</a:t>
                      </a:r>
                      <a:endParaRPr sz="1100" u="none" cap="none" strike="noStrike"/>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t>Antibiotic </a:t>
                      </a:r>
                      <a:endParaRPr b="1" sz="1400" u="none" cap="none" strike="noStrike"/>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FEFEF"/>
                    </a:solidFill>
                  </a:tcPr>
                </a:tc>
                <a:tc>
                  <a:txBody>
                    <a:bodyPr>
                      <a:noAutofit/>
                    </a:bodyPr>
                    <a:lstStyle/>
                    <a:p>
                      <a:pPr indent="-298450" lvl="0" marL="457200" marR="0" rtl="0" algn="l">
                        <a:lnSpc>
                          <a:spcPct val="150000"/>
                        </a:lnSpc>
                        <a:spcBef>
                          <a:spcPts val="0"/>
                        </a:spcBef>
                        <a:spcAft>
                          <a:spcPts val="0"/>
                        </a:spcAft>
                        <a:buClr>
                          <a:srgbClr val="000000"/>
                        </a:buClr>
                        <a:buSzPts val="1100"/>
                        <a:buFont typeface="Arial"/>
                        <a:buChar char="★"/>
                      </a:pPr>
                      <a:r>
                        <a:rPr lang="en" sz="1100" u="none" cap="none" strike="noStrike">
                          <a:solidFill>
                            <a:srgbClr val="262626"/>
                          </a:solidFill>
                        </a:rPr>
                        <a:t>First-line treatment for GABHS pharyngitis includes a </a:t>
                      </a:r>
                      <a:r>
                        <a:rPr lang="en" sz="1100" u="none" cap="none" strike="noStrike">
                          <a:solidFill>
                            <a:srgbClr val="FF0000"/>
                          </a:solidFill>
                        </a:rPr>
                        <a:t>10-day course of penicillin or amoxicillin</a:t>
                      </a:r>
                      <a:r>
                        <a:rPr lang="en" sz="1100" u="none" cap="none" strike="noStrike">
                          <a:solidFill>
                            <a:srgbClr val="262626"/>
                          </a:solidFill>
                        </a:rPr>
                        <a:t>.</a:t>
                      </a:r>
                      <a:endParaRPr sz="1100" u="none" cap="none" strike="noStrike">
                        <a:solidFill>
                          <a:srgbClr val="262626"/>
                        </a:solidFill>
                      </a:endParaRPr>
                    </a:p>
                    <a:p>
                      <a:pPr indent="-298450" lvl="0" marL="457200" marR="0" rtl="0" algn="l">
                        <a:lnSpc>
                          <a:spcPct val="150000"/>
                        </a:lnSpc>
                        <a:spcBef>
                          <a:spcPts val="0"/>
                        </a:spcBef>
                        <a:spcAft>
                          <a:spcPts val="0"/>
                        </a:spcAft>
                        <a:buClr>
                          <a:srgbClr val="000000"/>
                        </a:buClr>
                        <a:buSzPts val="1100"/>
                        <a:buFont typeface="Arial"/>
                        <a:buChar char="★"/>
                      </a:pPr>
                      <a:r>
                        <a:rPr lang="en" sz="1100" u="none" cap="none" strike="noStrike">
                          <a:solidFill>
                            <a:srgbClr val="262626"/>
                          </a:solidFill>
                        </a:rPr>
                        <a:t>Patients allergic to penicillin can be treated with first-gen cephalosporins (for eg cephalexin) for 10 days, clindamycin or clarithromycin for 10 days, or azithromycin for 5 days antibiotics. </a:t>
                      </a:r>
                      <a:endParaRPr sz="1100" u="none" cap="none" strike="noStrike">
                        <a:solidFill>
                          <a:srgbClr val="262626"/>
                        </a:solidFill>
                      </a:endParaRPr>
                    </a:p>
                    <a:p>
                      <a:pPr indent="-298450" lvl="0" marL="457200" marR="0" rtl="0" algn="l">
                        <a:lnSpc>
                          <a:spcPct val="150000"/>
                        </a:lnSpc>
                        <a:spcBef>
                          <a:spcPts val="0"/>
                        </a:spcBef>
                        <a:spcAft>
                          <a:spcPts val="0"/>
                        </a:spcAft>
                        <a:buSzPts val="1100"/>
                        <a:buFont typeface="Calibri"/>
                        <a:buChar char="★"/>
                      </a:pPr>
                      <a:r>
                        <a:rPr lang="en" sz="1100" u="none" cap="none" strike="noStrike"/>
                        <a:t>Antibiotics give a modest benefit in </a:t>
                      </a:r>
                      <a:r>
                        <a:rPr b="1" lang="en" sz="1100" u="none" cap="none" strike="noStrike"/>
                        <a:t>symptom relief</a:t>
                      </a:r>
                      <a:r>
                        <a:rPr lang="en" sz="1100" u="none" cap="none" strike="noStrike"/>
                        <a:t> (8h less symptoms) and may confer slight </a:t>
                      </a:r>
                      <a:r>
                        <a:rPr b="1" lang="en" sz="1100" u="none" cap="none" strike="noStrike"/>
                        <a:t>protection against some complications</a:t>
                      </a:r>
                      <a:r>
                        <a:rPr lang="en" sz="1100" u="none" cap="none" strike="noStrike"/>
                        <a:t> (e.g. quinsy = peritonsillar abscess, otitis media)</a:t>
                      </a:r>
                      <a:endParaRPr sz="1100" u="none" cap="none" strike="noStrike"/>
                    </a:p>
                  </a:txBody>
                  <a:tcPr marT="91425" marB="91425" marR="91425" marL="91425">
                    <a:lnL cap="flat" cmpd="sng" w="9525">
                      <a:solidFill>
                        <a:srgbClr val="D9D9D9"/>
                      </a:solidFill>
                      <a:prstDash val="solid"/>
                      <a:round/>
                      <a:headEnd len="sm" w="sm" type="none"/>
                      <a:tailEnd len="sm" w="sm" type="none"/>
                    </a:ln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Google Shape;668;p60"/>
          <p:cNvSpPr txBox="1"/>
          <p:nvPr>
            <p:ph type="title"/>
          </p:nvPr>
        </p:nvSpPr>
        <p:spPr>
          <a:xfrm>
            <a:off x="1169125" y="809025"/>
            <a:ext cx="7030500" cy="59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Antibiotics Role..</a:t>
            </a:r>
            <a:endParaRPr/>
          </a:p>
        </p:txBody>
      </p:sp>
      <p:sp>
        <p:nvSpPr>
          <p:cNvPr id="669" name="Google Shape;669;p60"/>
          <p:cNvSpPr txBox="1"/>
          <p:nvPr>
            <p:ph idx="1" type="body"/>
          </p:nvPr>
        </p:nvSpPr>
        <p:spPr>
          <a:xfrm>
            <a:off x="303050" y="1405725"/>
            <a:ext cx="8550600" cy="352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Clr>
                <a:schemeClr val="dk1"/>
              </a:buClr>
              <a:buSzPts val="1100"/>
              <a:buFont typeface="Arial"/>
              <a:buNone/>
            </a:pPr>
            <a:r>
              <a:rPr lang="en" sz="1200">
                <a:solidFill>
                  <a:srgbClr val="000000"/>
                </a:solidFill>
              </a:rPr>
              <a:t>In a meta-analysis of 14 randomized trials comparing penicillin with placebo in over 8000 adults and children with sore throat, </a:t>
            </a:r>
            <a:r>
              <a:rPr b="1" lang="en" sz="1200">
                <a:solidFill>
                  <a:srgbClr val="000000"/>
                </a:solidFill>
              </a:rPr>
              <a:t>penicillin decreased the risk of rheumatic fever by about two-thirds. </a:t>
            </a:r>
            <a:endParaRPr sz="1200">
              <a:solidFill>
                <a:srgbClr val="000000"/>
              </a:solidFill>
            </a:endParaRPr>
          </a:p>
          <a:p>
            <a:pPr indent="0" lvl="0" marL="0" rtl="0" algn="l">
              <a:lnSpc>
                <a:spcPct val="100000"/>
              </a:lnSpc>
              <a:spcBef>
                <a:spcPts val="1600"/>
              </a:spcBef>
              <a:spcAft>
                <a:spcPts val="0"/>
              </a:spcAft>
              <a:buClr>
                <a:schemeClr val="dk1"/>
              </a:buClr>
              <a:buSzPts val="1100"/>
              <a:buFont typeface="Arial"/>
              <a:buNone/>
            </a:pPr>
            <a:r>
              <a:rPr lang="en" sz="1200">
                <a:solidFill>
                  <a:srgbClr val="000000"/>
                </a:solidFill>
              </a:rPr>
              <a:t>Antibiotics probably </a:t>
            </a:r>
            <a:r>
              <a:rPr b="1" lang="en" sz="1200">
                <a:solidFill>
                  <a:srgbClr val="000000"/>
                </a:solidFill>
              </a:rPr>
              <a:t>prevent poststreptococcal glomerulonephritis </a:t>
            </a:r>
            <a:r>
              <a:rPr lang="en" sz="1200">
                <a:solidFill>
                  <a:srgbClr val="000000"/>
                </a:solidFill>
              </a:rPr>
              <a:t>based on a meta-analysis of 10 randomized trials comparing antibiotics with placebo in adults and children with sore throat.</a:t>
            </a:r>
            <a:endParaRPr sz="1200">
              <a:solidFill>
                <a:srgbClr val="000000"/>
              </a:solidFill>
            </a:endParaRPr>
          </a:p>
          <a:p>
            <a:pPr indent="0" lvl="0" marL="0" marR="0" rtl="0" algn="l">
              <a:lnSpc>
                <a:spcPct val="100000"/>
              </a:lnSpc>
              <a:spcBef>
                <a:spcPts val="1600"/>
              </a:spcBef>
              <a:spcAft>
                <a:spcPts val="0"/>
              </a:spcAft>
              <a:buSzPts val="1800"/>
              <a:buNone/>
            </a:pPr>
            <a:r>
              <a:rPr b="1" lang="en" sz="1400" u="sng">
                <a:solidFill>
                  <a:srgbClr val="000000"/>
                </a:solidFill>
                <a:highlight>
                  <a:srgbClr val="F4CCCC"/>
                </a:highlight>
              </a:rPr>
              <a:t>Reasons To Give Antibiotics Immediately:</a:t>
            </a:r>
            <a:endParaRPr b="1" sz="1400" u="sng">
              <a:solidFill>
                <a:srgbClr val="000000"/>
              </a:solidFill>
              <a:highlight>
                <a:srgbClr val="F4CCCC"/>
              </a:highlight>
            </a:endParaRPr>
          </a:p>
          <a:p>
            <a:pPr indent="-304800" lvl="0" marL="457200" marR="0" rtl="0" algn="l">
              <a:lnSpc>
                <a:spcPct val="150000"/>
              </a:lnSpc>
              <a:spcBef>
                <a:spcPts val="1600"/>
              </a:spcBef>
              <a:spcAft>
                <a:spcPts val="0"/>
              </a:spcAft>
              <a:buClr>
                <a:srgbClr val="000000"/>
              </a:buClr>
              <a:buSzPts val="1200"/>
              <a:buChar char="★"/>
            </a:pPr>
            <a:r>
              <a:rPr lang="en" sz="1200">
                <a:solidFill>
                  <a:srgbClr val="000000"/>
                </a:solidFill>
              </a:rPr>
              <a:t>Acute sore throat where </a:t>
            </a:r>
            <a:r>
              <a:rPr b="1" lang="en" sz="1200">
                <a:solidFill>
                  <a:srgbClr val="000000"/>
                </a:solidFill>
              </a:rPr>
              <a:t>more than 4 centor criteria</a:t>
            </a:r>
            <a:r>
              <a:rPr lang="en" sz="1200">
                <a:solidFill>
                  <a:srgbClr val="000000"/>
                </a:solidFill>
              </a:rPr>
              <a:t> are present.</a:t>
            </a:r>
            <a:endParaRPr sz="1200">
              <a:solidFill>
                <a:srgbClr val="000000"/>
              </a:solidFill>
            </a:endParaRPr>
          </a:p>
          <a:p>
            <a:pPr indent="-304800" lvl="0" marL="457200" marR="0" rtl="0" algn="l">
              <a:lnSpc>
                <a:spcPct val="150000"/>
              </a:lnSpc>
              <a:spcBef>
                <a:spcPts val="0"/>
              </a:spcBef>
              <a:spcAft>
                <a:spcPts val="0"/>
              </a:spcAft>
              <a:buClr>
                <a:srgbClr val="000000"/>
              </a:buClr>
              <a:buSzPts val="1200"/>
              <a:buChar char="★"/>
            </a:pPr>
            <a:r>
              <a:rPr lang="en" sz="1200">
                <a:solidFill>
                  <a:srgbClr val="000000"/>
                </a:solidFill>
              </a:rPr>
              <a:t>Patient is </a:t>
            </a:r>
            <a:r>
              <a:rPr b="1" lang="en" sz="1200">
                <a:solidFill>
                  <a:srgbClr val="000000"/>
                </a:solidFill>
              </a:rPr>
              <a:t>systemically</a:t>
            </a:r>
            <a:r>
              <a:rPr lang="en" sz="1200">
                <a:solidFill>
                  <a:srgbClr val="000000"/>
                </a:solidFill>
              </a:rPr>
              <a:t> very unwell.</a:t>
            </a:r>
            <a:endParaRPr sz="1200">
              <a:solidFill>
                <a:srgbClr val="000000"/>
              </a:solidFill>
            </a:endParaRPr>
          </a:p>
          <a:p>
            <a:pPr indent="-304800" lvl="0" marL="457200" marR="0" rtl="0" algn="l">
              <a:lnSpc>
                <a:spcPct val="150000"/>
              </a:lnSpc>
              <a:spcBef>
                <a:spcPts val="0"/>
              </a:spcBef>
              <a:spcAft>
                <a:spcPts val="0"/>
              </a:spcAft>
              <a:buClr>
                <a:srgbClr val="000000"/>
              </a:buClr>
              <a:buSzPts val="1200"/>
              <a:buChar char="★"/>
            </a:pPr>
            <a:r>
              <a:rPr lang="en" sz="1200">
                <a:solidFill>
                  <a:srgbClr val="000000"/>
                </a:solidFill>
              </a:rPr>
              <a:t>Symptoms and signs suggestive of serious illness and/or complications (e.g. peritonsillar abscess, peritonsillar cellulitis)</a:t>
            </a:r>
            <a:endParaRPr sz="1200">
              <a:solidFill>
                <a:srgbClr val="000000"/>
              </a:solidFill>
            </a:endParaRPr>
          </a:p>
          <a:p>
            <a:pPr indent="-304800" lvl="0" marL="457200" marR="0" rtl="0" algn="l">
              <a:lnSpc>
                <a:spcPct val="150000"/>
              </a:lnSpc>
              <a:spcBef>
                <a:spcPts val="0"/>
              </a:spcBef>
              <a:spcAft>
                <a:spcPts val="0"/>
              </a:spcAft>
              <a:buClr>
                <a:srgbClr val="000000"/>
              </a:buClr>
              <a:buSzPts val="1200"/>
              <a:buChar char="★"/>
            </a:pPr>
            <a:r>
              <a:rPr lang="en" sz="1200">
                <a:solidFill>
                  <a:srgbClr val="000000"/>
                </a:solidFill>
              </a:rPr>
              <a:t>High risk of serious complications because of </a:t>
            </a:r>
            <a:r>
              <a:rPr b="1" lang="en" sz="1200">
                <a:solidFill>
                  <a:srgbClr val="000000"/>
                </a:solidFill>
              </a:rPr>
              <a:t>pre-existing comorbidity</a:t>
            </a:r>
            <a:r>
              <a:rPr lang="en" sz="1200">
                <a:solidFill>
                  <a:srgbClr val="000000"/>
                </a:solidFill>
              </a:rPr>
              <a:t> (e.g. significant heart, lung, renal, liver, or neuromuscular disease, immunosuppression, cystic fibrosis, and young children born prematurely)</a:t>
            </a:r>
            <a:endParaRPr sz="1200">
              <a:solidFill>
                <a:srgbClr val="000000"/>
              </a:solidFill>
            </a:endParaRPr>
          </a:p>
        </p:txBody>
      </p:sp>
      <p:sp>
        <p:nvSpPr>
          <p:cNvPr id="670" name="Google Shape;670;p60"/>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61"/>
          <p:cNvSpPr txBox="1"/>
          <p:nvPr>
            <p:ph type="title"/>
          </p:nvPr>
        </p:nvSpPr>
        <p:spPr>
          <a:xfrm>
            <a:off x="2010925" y="1903675"/>
            <a:ext cx="4824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800"/>
              <a:buFont typeface="Arial"/>
              <a:buNone/>
            </a:pPr>
            <a:r>
              <a:rPr lang="en"/>
              <a:t>Pharyngitis Complications!</a:t>
            </a:r>
            <a:endParaRPr/>
          </a:p>
        </p:txBody>
      </p:sp>
      <p:sp>
        <p:nvSpPr>
          <p:cNvPr id="676" name="Google Shape;676;p61"/>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17"/>
          <p:cNvSpPr txBox="1"/>
          <p:nvPr>
            <p:ph type="title"/>
          </p:nvPr>
        </p:nvSpPr>
        <p:spPr>
          <a:xfrm>
            <a:off x="1175650" y="772475"/>
            <a:ext cx="3217800" cy="4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800">
                <a:solidFill>
                  <a:schemeClr val="dk2"/>
                </a:solidFill>
              </a:rPr>
              <a:t>Pathophysiology &amp; Etiology</a:t>
            </a:r>
            <a:endParaRPr/>
          </a:p>
        </p:txBody>
      </p:sp>
      <p:sp>
        <p:nvSpPr>
          <p:cNvPr id="323" name="Google Shape;323;p17"/>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p17"/>
          <p:cNvPicPr preferRelativeResize="0"/>
          <p:nvPr/>
        </p:nvPicPr>
        <p:blipFill>
          <a:blip r:embed="rId3">
            <a:alphaModFix/>
          </a:blip>
          <a:stretch>
            <a:fillRect/>
          </a:stretch>
        </p:blipFill>
        <p:spPr>
          <a:xfrm>
            <a:off x="3099351" y="1240475"/>
            <a:ext cx="3853899" cy="34839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62"/>
          <p:cNvSpPr txBox="1"/>
          <p:nvPr>
            <p:ph type="title"/>
          </p:nvPr>
        </p:nvSpPr>
        <p:spPr>
          <a:xfrm>
            <a:off x="1152250" y="825850"/>
            <a:ext cx="7030500" cy="56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Pharyngitis Complications:</a:t>
            </a:r>
            <a:endParaRPr/>
          </a:p>
        </p:txBody>
      </p:sp>
      <p:sp>
        <p:nvSpPr>
          <p:cNvPr id="682" name="Google Shape;682;p62"/>
          <p:cNvSpPr txBox="1"/>
          <p:nvPr>
            <p:ph idx="1" type="body"/>
          </p:nvPr>
        </p:nvSpPr>
        <p:spPr>
          <a:xfrm>
            <a:off x="311700" y="1340100"/>
            <a:ext cx="8520600" cy="3424500"/>
          </a:xfrm>
          <a:prstGeom prst="rect">
            <a:avLst/>
          </a:prstGeom>
          <a:noFill/>
          <a:ln>
            <a:noFill/>
          </a:ln>
        </p:spPr>
        <p:txBody>
          <a:bodyPr anchorCtr="0" anchor="t" bIns="91425" lIns="91425" spcFirstLastPara="1" rIns="91425" wrap="square" tIns="91425">
            <a:noAutofit/>
          </a:bodyPr>
          <a:lstStyle/>
          <a:p>
            <a:pPr indent="-317500" lvl="0" marL="457200" rtl="0" algn="l">
              <a:lnSpc>
                <a:spcPct val="125454"/>
              </a:lnSpc>
              <a:spcBef>
                <a:spcPts val="800"/>
              </a:spcBef>
              <a:spcAft>
                <a:spcPts val="0"/>
              </a:spcAft>
              <a:buClr>
                <a:srgbClr val="000000"/>
              </a:buClr>
              <a:buSzPts val="1400"/>
              <a:buChar char="★"/>
            </a:pPr>
            <a:r>
              <a:rPr b="1" lang="en" sz="1400" u="sng">
                <a:solidFill>
                  <a:srgbClr val="000000"/>
                </a:solidFill>
                <a:highlight>
                  <a:srgbClr val="F4CCCC"/>
                </a:highlight>
              </a:rPr>
              <a:t>Quinsy (peritonsillar abscess):</a:t>
            </a:r>
            <a:endParaRPr b="1" sz="1400" u="sng">
              <a:solidFill>
                <a:srgbClr val="000000"/>
              </a:solidFill>
            </a:endParaRPr>
          </a:p>
          <a:p>
            <a:pPr indent="-317500" lvl="1" marL="914400" rtl="0" algn="l">
              <a:lnSpc>
                <a:spcPct val="125454"/>
              </a:lnSpc>
              <a:spcBef>
                <a:spcPts val="0"/>
              </a:spcBef>
              <a:spcAft>
                <a:spcPts val="0"/>
              </a:spcAft>
              <a:buClr>
                <a:srgbClr val="000000"/>
              </a:buClr>
              <a:buSzPts val="1400"/>
              <a:buChar char="○"/>
            </a:pPr>
            <a:r>
              <a:rPr i="1" lang="en" sz="1200">
                <a:solidFill>
                  <a:srgbClr val="000000"/>
                </a:solidFill>
              </a:rPr>
              <a:t>Signs: </a:t>
            </a:r>
            <a:r>
              <a:rPr lang="en" sz="1200">
                <a:solidFill>
                  <a:srgbClr val="000000"/>
                </a:solidFill>
              </a:rPr>
              <a:t>unilateral peritonsillar swelling, difficulty swallowing (even saliva), and trismus (difficulty opening jaw). </a:t>
            </a:r>
            <a:endParaRPr sz="1200">
              <a:solidFill>
                <a:srgbClr val="000000"/>
              </a:solidFill>
            </a:endParaRPr>
          </a:p>
          <a:p>
            <a:pPr indent="-317500" lvl="1" marL="914400" rtl="0" algn="l">
              <a:lnSpc>
                <a:spcPct val="125454"/>
              </a:lnSpc>
              <a:spcBef>
                <a:spcPts val="0"/>
              </a:spcBef>
              <a:spcAft>
                <a:spcPts val="0"/>
              </a:spcAft>
              <a:buClr>
                <a:srgbClr val="000000"/>
              </a:buClr>
              <a:buSzPts val="1400"/>
              <a:buChar char="○"/>
            </a:pPr>
            <a:r>
              <a:rPr lang="en" sz="1200">
                <a:solidFill>
                  <a:srgbClr val="000000"/>
                </a:solidFill>
              </a:rPr>
              <a:t>Rx: refer for IV antibiotics + incision and drainage</a:t>
            </a:r>
            <a:endParaRPr>
              <a:solidFill>
                <a:srgbClr val="000000"/>
              </a:solidFill>
            </a:endParaRPr>
          </a:p>
          <a:p>
            <a:pPr indent="-317500" lvl="0" marL="457200" rtl="0" algn="l">
              <a:lnSpc>
                <a:spcPct val="125454"/>
              </a:lnSpc>
              <a:spcBef>
                <a:spcPts val="0"/>
              </a:spcBef>
              <a:spcAft>
                <a:spcPts val="0"/>
              </a:spcAft>
              <a:buClr>
                <a:srgbClr val="000000"/>
              </a:buClr>
              <a:buSzPts val="1400"/>
              <a:buChar char="★"/>
            </a:pPr>
            <a:r>
              <a:rPr b="1" lang="en" sz="1400" u="sng">
                <a:solidFill>
                  <a:srgbClr val="000000"/>
                </a:solidFill>
                <a:highlight>
                  <a:srgbClr val="F4CCCC"/>
                </a:highlight>
              </a:rPr>
              <a:t>Retropharyngeal abscess: </a:t>
            </a:r>
            <a:r>
              <a:rPr lang="en" sz="1200">
                <a:solidFill>
                  <a:srgbClr val="000000"/>
                </a:solidFill>
              </a:rPr>
              <a:t>Occurs in children</a:t>
            </a:r>
            <a:endParaRPr sz="1200">
              <a:solidFill>
                <a:srgbClr val="000000"/>
              </a:solidFill>
            </a:endParaRPr>
          </a:p>
          <a:p>
            <a:pPr indent="-317500" lvl="1" marL="914400" rtl="0" algn="l">
              <a:lnSpc>
                <a:spcPct val="125454"/>
              </a:lnSpc>
              <a:spcBef>
                <a:spcPts val="0"/>
              </a:spcBef>
              <a:spcAft>
                <a:spcPts val="0"/>
              </a:spcAft>
              <a:buClr>
                <a:srgbClr val="000000"/>
              </a:buClr>
              <a:buSzPts val="1400"/>
              <a:buChar char="○"/>
            </a:pPr>
            <a:r>
              <a:rPr i="1" lang="en" sz="1200">
                <a:solidFill>
                  <a:srgbClr val="000000"/>
                </a:solidFill>
              </a:rPr>
              <a:t>Signs:</a:t>
            </a:r>
            <a:r>
              <a:rPr lang="en" sz="1200">
                <a:solidFill>
                  <a:srgbClr val="000000"/>
                </a:solidFill>
              </a:rPr>
              <a:t>inability to swallow, fever. </a:t>
            </a:r>
            <a:endParaRPr sz="1200">
              <a:solidFill>
                <a:srgbClr val="000000"/>
              </a:solidFill>
            </a:endParaRPr>
          </a:p>
          <a:p>
            <a:pPr indent="-317500" lvl="1" marL="914400" rtl="0" algn="l">
              <a:lnSpc>
                <a:spcPct val="125454"/>
              </a:lnSpc>
              <a:spcBef>
                <a:spcPts val="0"/>
              </a:spcBef>
              <a:spcAft>
                <a:spcPts val="0"/>
              </a:spcAft>
              <a:buClr>
                <a:srgbClr val="000000"/>
              </a:buClr>
              <a:buSzPts val="1400"/>
              <a:buChar char="○"/>
            </a:pPr>
            <a:r>
              <a:rPr lang="en" sz="1200">
                <a:solidFill>
                  <a:srgbClr val="000000"/>
                </a:solidFill>
              </a:rPr>
              <a:t>Rx: for IV antibiotics + incision and drainage </a:t>
            </a:r>
            <a:endParaRPr>
              <a:solidFill>
                <a:srgbClr val="000000"/>
              </a:solidFill>
            </a:endParaRPr>
          </a:p>
          <a:p>
            <a:pPr indent="-317500" lvl="0" marL="457200" rtl="0" algn="l">
              <a:lnSpc>
                <a:spcPct val="125454"/>
              </a:lnSpc>
              <a:spcBef>
                <a:spcPts val="0"/>
              </a:spcBef>
              <a:spcAft>
                <a:spcPts val="0"/>
              </a:spcAft>
              <a:buClr>
                <a:srgbClr val="000000"/>
              </a:buClr>
              <a:buSzPts val="1400"/>
              <a:buChar char="★"/>
            </a:pPr>
            <a:r>
              <a:rPr b="1" lang="en" sz="1400" u="sng">
                <a:solidFill>
                  <a:srgbClr val="000000"/>
                </a:solidFill>
                <a:highlight>
                  <a:srgbClr val="F4CCCC"/>
                </a:highlight>
              </a:rPr>
              <a:t>Rheumatic fever:</a:t>
            </a:r>
            <a:endParaRPr sz="1400">
              <a:solidFill>
                <a:srgbClr val="000000"/>
              </a:solidFill>
              <a:highlight>
                <a:srgbClr val="F3F3F3"/>
              </a:highlight>
            </a:endParaRPr>
          </a:p>
          <a:p>
            <a:pPr indent="-317500" lvl="1" marL="914400" rtl="0" algn="l">
              <a:lnSpc>
                <a:spcPct val="125454"/>
              </a:lnSpc>
              <a:spcBef>
                <a:spcPts val="0"/>
              </a:spcBef>
              <a:spcAft>
                <a:spcPts val="0"/>
              </a:spcAft>
              <a:buClr>
                <a:srgbClr val="000000"/>
              </a:buClr>
              <a:buSzPts val="1400"/>
              <a:buFont typeface="Calibri"/>
              <a:buChar char="○"/>
            </a:pPr>
            <a:r>
              <a:rPr b="1" lang="en">
                <a:solidFill>
                  <a:srgbClr val="000000"/>
                </a:solidFill>
              </a:rPr>
              <a:t>60%</a:t>
            </a:r>
            <a:r>
              <a:rPr lang="en">
                <a:solidFill>
                  <a:srgbClr val="000000"/>
                </a:solidFill>
              </a:rPr>
              <a:t> develop chronic rheumatic heart disease (</a:t>
            </a:r>
            <a:r>
              <a:rPr b="1" lang="en">
                <a:solidFill>
                  <a:srgbClr val="000000"/>
                </a:solidFill>
              </a:rPr>
              <a:t>70%</a:t>
            </a:r>
            <a:r>
              <a:rPr lang="en">
                <a:solidFill>
                  <a:srgbClr val="000000"/>
                </a:solidFill>
              </a:rPr>
              <a:t> mitral valve) Likelihood correlates with severity of initial disease</a:t>
            </a:r>
            <a:endParaRPr>
              <a:solidFill>
                <a:srgbClr val="000000"/>
              </a:solidFill>
            </a:endParaRPr>
          </a:p>
          <a:p>
            <a:pPr indent="-317500" lvl="1" marL="914400" rtl="0" algn="l">
              <a:lnSpc>
                <a:spcPct val="125454"/>
              </a:lnSpc>
              <a:spcBef>
                <a:spcPts val="0"/>
              </a:spcBef>
              <a:spcAft>
                <a:spcPts val="0"/>
              </a:spcAft>
              <a:buClr>
                <a:srgbClr val="000000"/>
              </a:buClr>
              <a:buSzPts val="1400"/>
              <a:buChar char="○"/>
            </a:pPr>
            <a:r>
              <a:rPr lang="en">
                <a:solidFill>
                  <a:srgbClr val="000000"/>
                </a:solidFill>
              </a:rPr>
              <a:t>Recurrence may occur after further streptococcal infection or be precipitated by pregnancy or combined hormonal contraception</a:t>
            </a:r>
            <a:endParaRPr>
              <a:solidFill>
                <a:srgbClr val="000000"/>
              </a:solidFill>
            </a:endParaRPr>
          </a:p>
          <a:p>
            <a:pPr indent="-317500" lvl="0" marL="457200" rtl="0" algn="l">
              <a:lnSpc>
                <a:spcPct val="125454"/>
              </a:lnSpc>
              <a:spcBef>
                <a:spcPts val="0"/>
              </a:spcBef>
              <a:spcAft>
                <a:spcPts val="0"/>
              </a:spcAft>
              <a:buClr>
                <a:srgbClr val="000000"/>
              </a:buClr>
              <a:buSzPts val="1400"/>
              <a:buChar char="★"/>
            </a:pPr>
            <a:r>
              <a:rPr b="1" lang="en" sz="1400" u="sng">
                <a:solidFill>
                  <a:srgbClr val="000000"/>
                </a:solidFill>
                <a:highlight>
                  <a:srgbClr val="F4CCCC"/>
                </a:highlight>
              </a:rPr>
              <a:t>Scarlet fever (occurs at the same time with pharyngitis).</a:t>
            </a:r>
            <a:endParaRPr b="1" sz="1400" u="sng">
              <a:solidFill>
                <a:srgbClr val="000000"/>
              </a:solidFill>
              <a:highlight>
                <a:srgbClr val="F4CCCC"/>
              </a:highlight>
            </a:endParaRPr>
          </a:p>
          <a:p>
            <a:pPr indent="-317500" lvl="0" marL="457200" rtl="0" algn="l">
              <a:lnSpc>
                <a:spcPct val="125454"/>
              </a:lnSpc>
              <a:spcBef>
                <a:spcPts val="0"/>
              </a:spcBef>
              <a:spcAft>
                <a:spcPts val="0"/>
              </a:spcAft>
              <a:buClr>
                <a:srgbClr val="000000"/>
              </a:buClr>
              <a:buSzPts val="1400"/>
              <a:buChar char="★"/>
            </a:pPr>
            <a:r>
              <a:rPr b="1" lang="en" sz="1400" u="sng">
                <a:solidFill>
                  <a:srgbClr val="000000"/>
                </a:solidFill>
                <a:highlight>
                  <a:srgbClr val="F4CCCC"/>
                </a:highlight>
              </a:rPr>
              <a:t>Acute glomerulonephritis. </a:t>
            </a:r>
            <a:endParaRPr sz="1400">
              <a:solidFill>
                <a:srgbClr val="000000"/>
              </a:solidFill>
              <a:highlight>
                <a:srgbClr val="F3F3F3"/>
              </a:highlight>
            </a:endParaRPr>
          </a:p>
          <a:p>
            <a:pPr indent="0" lvl="0" marL="0" rtl="0" algn="l">
              <a:lnSpc>
                <a:spcPct val="115000"/>
              </a:lnSpc>
              <a:spcBef>
                <a:spcPts val="0"/>
              </a:spcBef>
              <a:spcAft>
                <a:spcPts val="1600"/>
              </a:spcAft>
              <a:buSzPts val="1800"/>
              <a:buNone/>
            </a:pPr>
            <a:r>
              <a:t/>
            </a:r>
            <a:endParaRPr>
              <a:solidFill>
                <a:srgbClr val="000000"/>
              </a:solidFill>
            </a:endParaRPr>
          </a:p>
        </p:txBody>
      </p:sp>
      <p:sp>
        <p:nvSpPr>
          <p:cNvPr id="683" name="Google Shape;683;p62"/>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p63"/>
          <p:cNvSpPr txBox="1"/>
          <p:nvPr>
            <p:ph type="title"/>
          </p:nvPr>
        </p:nvSpPr>
        <p:spPr>
          <a:xfrm>
            <a:off x="1303800" y="1854050"/>
            <a:ext cx="7030500" cy="126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800"/>
              <a:buFont typeface="Arial"/>
              <a:buNone/>
            </a:pPr>
            <a:r>
              <a:rPr lang="en"/>
              <a:t>Prevention &amp; General Considerations</a:t>
            </a:r>
            <a:endParaRPr/>
          </a:p>
        </p:txBody>
      </p:sp>
      <p:sp>
        <p:nvSpPr>
          <p:cNvPr id="689" name="Google Shape;689;p63"/>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Google Shape;694;p64"/>
          <p:cNvSpPr txBox="1"/>
          <p:nvPr>
            <p:ph type="title"/>
          </p:nvPr>
        </p:nvSpPr>
        <p:spPr>
          <a:xfrm>
            <a:off x="1152275" y="758525"/>
            <a:ext cx="7030500" cy="53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Prevention:</a:t>
            </a:r>
            <a:endParaRPr/>
          </a:p>
        </p:txBody>
      </p:sp>
      <p:sp>
        <p:nvSpPr>
          <p:cNvPr id="695" name="Google Shape;695;p64"/>
          <p:cNvSpPr txBox="1"/>
          <p:nvPr>
            <p:ph idx="1" type="body"/>
          </p:nvPr>
        </p:nvSpPr>
        <p:spPr>
          <a:xfrm>
            <a:off x="480050" y="1414250"/>
            <a:ext cx="8520600" cy="3055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600"/>
              </a:spcBef>
              <a:spcAft>
                <a:spcPts val="0"/>
              </a:spcAft>
              <a:buClr>
                <a:srgbClr val="000000"/>
              </a:buClr>
              <a:buSzPts val="1400"/>
              <a:buChar char="★"/>
            </a:pPr>
            <a:r>
              <a:rPr lang="en" sz="1400">
                <a:solidFill>
                  <a:srgbClr val="000000"/>
                </a:solidFill>
              </a:rPr>
              <a:t>Try to avoid close contact with sick people.</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If you are sick with flu-like illness, CDC recommends that you stay home for </a:t>
            </a:r>
            <a:r>
              <a:rPr b="1" lang="en" sz="1400">
                <a:solidFill>
                  <a:srgbClr val="000000"/>
                </a:solidFill>
              </a:rPr>
              <a:t>at least 24 hours</a:t>
            </a:r>
            <a:r>
              <a:rPr lang="en" sz="1400">
                <a:solidFill>
                  <a:srgbClr val="000000"/>
                </a:solidFill>
              </a:rPr>
              <a:t> after your fever is gone.</a:t>
            </a:r>
            <a:endParaRPr sz="1400">
              <a:solidFill>
                <a:srgbClr val="000000"/>
              </a:solidFill>
            </a:endParaRPr>
          </a:p>
          <a:p>
            <a:pPr indent="0" lvl="0" marL="457200" rtl="0" algn="l">
              <a:lnSpc>
                <a:spcPct val="100000"/>
              </a:lnSpc>
              <a:spcBef>
                <a:spcPts val="0"/>
              </a:spcBef>
              <a:spcAft>
                <a:spcPts val="0"/>
              </a:spcAft>
              <a:buSzPts val="1800"/>
              <a:buNone/>
            </a:pPr>
            <a:r>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Cover your nose and mouth with a tissue when you cough or sneeze. Throw the tissue in the trash after you use it.</a:t>
            </a:r>
            <a:endParaRPr sz="1400">
              <a:solidFill>
                <a:srgbClr val="000000"/>
              </a:solidFill>
            </a:endParaRPr>
          </a:p>
          <a:p>
            <a:pPr indent="0" lvl="0" marL="457200" rtl="0" algn="l">
              <a:lnSpc>
                <a:spcPct val="100000"/>
              </a:lnSpc>
              <a:spcBef>
                <a:spcPts val="0"/>
              </a:spcBef>
              <a:spcAft>
                <a:spcPts val="0"/>
              </a:spcAft>
              <a:buSzPts val="1800"/>
              <a:buNone/>
            </a:pPr>
            <a:r>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Wash your hands often with soap and water. If soap and water are not available, use an alcohol-based hand rub.</a:t>
            </a:r>
            <a:endParaRPr sz="1400">
              <a:solidFill>
                <a:srgbClr val="000000"/>
              </a:solidFill>
            </a:endParaRPr>
          </a:p>
          <a:p>
            <a:pPr indent="0" lvl="0" marL="457200" rtl="0" algn="l">
              <a:lnSpc>
                <a:spcPct val="100000"/>
              </a:lnSpc>
              <a:spcBef>
                <a:spcPts val="0"/>
              </a:spcBef>
              <a:spcAft>
                <a:spcPts val="0"/>
              </a:spcAft>
              <a:buSzPts val="1800"/>
              <a:buNone/>
            </a:pPr>
            <a:r>
              <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Avoid touching eyes, nose and mouth.</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Clean and disinfect surfaces and objects that may be contaminated with germs.</a:t>
            </a:r>
            <a:endParaRPr sz="1400">
              <a:solidFill>
                <a:srgbClr val="000000"/>
              </a:solidFill>
            </a:endParaRPr>
          </a:p>
          <a:p>
            <a:pPr indent="0" lvl="0" marL="0" rtl="0" algn="l">
              <a:lnSpc>
                <a:spcPct val="150000"/>
              </a:lnSpc>
              <a:spcBef>
                <a:spcPts val="0"/>
              </a:spcBef>
              <a:spcAft>
                <a:spcPts val="1600"/>
              </a:spcAft>
              <a:buSzPts val="1800"/>
              <a:buNone/>
            </a:pPr>
            <a:r>
              <a:t/>
            </a:r>
            <a:endParaRPr sz="1400"/>
          </a:p>
        </p:txBody>
      </p:sp>
      <p:sp>
        <p:nvSpPr>
          <p:cNvPr id="696" name="Google Shape;696;p64"/>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sp>
        <p:nvSpPr>
          <p:cNvPr id="701" name="Google Shape;701;p65"/>
          <p:cNvSpPr txBox="1"/>
          <p:nvPr>
            <p:ph type="title"/>
          </p:nvPr>
        </p:nvSpPr>
        <p:spPr>
          <a:xfrm>
            <a:off x="1135425" y="775375"/>
            <a:ext cx="4370100" cy="68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General Considerations..</a:t>
            </a:r>
            <a:endParaRPr/>
          </a:p>
        </p:txBody>
      </p:sp>
      <p:sp>
        <p:nvSpPr>
          <p:cNvPr id="702" name="Google Shape;702;p65"/>
          <p:cNvSpPr txBox="1"/>
          <p:nvPr>
            <p:ph idx="1" type="body"/>
          </p:nvPr>
        </p:nvSpPr>
        <p:spPr>
          <a:xfrm>
            <a:off x="454575" y="1380200"/>
            <a:ext cx="8485500" cy="34356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800"/>
              </a:spcBef>
              <a:spcAft>
                <a:spcPts val="0"/>
              </a:spcAft>
              <a:buSzPts val="1800"/>
              <a:buNone/>
            </a:pPr>
            <a:r>
              <a:rPr b="1" lang="en" u="sng">
                <a:solidFill>
                  <a:srgbClr val="000000"/>
                </a:solidFill>
                <a:highlight>
                  <a:srgbClr val="F3F3F3"/>
                </a:highlight>
              </a:rPr>
              <a:t>Chronic GABHS Carrieres..</a:t>
            </a:r>
            <a:endParaRPr b="1" u="sng">
              <a:solidFill>
                <a:srgbClr val="000000"/>
              </a:solidFill>
              <a:highlight>
                <a:srgbClr val="F3F3F3"/>
              </a:highlight>
            </a:endParaRPr>
          </a:p>
          <a:p>
            <a:pPr indent="0" lvl="0" marL="0" rtl="0" algn="l">
              <a:lnSpc>
                <a:spcPct val="125454"/>
              </a:lnSpc>
              <a:spcBef>
                <a:spcPts val="800"/>
              </a:spcBef>
              <a:spcAft>
                <a:spcPts val="0"/>
              </a:spcAft>
              <a:buSzPts val="1800"/>
              <a:buNone/>
            </a:pPr>
            <a:r>
              <a:rPr lang="en" sz="1400">
                <a:solidFill>
                  <a:srgbClr val="000000"/>
                </a:solidFill>
              </a:rPr>
              <a:t>It is recommended that GAS carriers</a:t>
            </a:r>
            <a:r>
              <a:rPr lang="en" sz="1400">
                <a:solidFill>
                  <a:schemeClr val="dk1"/>
                </a:solidFill>
              </a:rPr>
              <a:t> </a:t>
            </a:r>
            <a:r>
              <a:rPr b="1" lang="en" sz="1400">
                <a:solidFill>
                  <a:srgbClr val="FF0000"/>
                </a:solidFill>
              </a:rPr>
              <a:t>do not</a:t>
            </a:r>
            <a:r>
              <a:rPr lang="en" sz="1400">
                <a:solidFill>
                  <a:srgbClr val="FF0000"/>
                </a:solidFill>
              </a:rPr>
              <a:t> </a:t>
            </a:r>
            <a:r>
              <a:rPr lang="en" sz="1400">
                <a:solidFill>
                  <a:srgbClr val="000000"/>
                </a:solidFill>
              </a:rPr>
              <a:t>ordinarily justify efforts to identify them nor do they generally require antimicrobial therapy because GAS carriers are </a:t>
            </a:r>
            <a:r>
              <a:rPr b="1" lang="en" sz="1400">
                <a:solidFill>
                  <a:srgbClr val="000000"/>
                </a:solidFill>
              </a:rPr>
              <a:t>unlikely to spread</a:t>
            </a:r>
            <a:r>
              <a:rPr lang="en" sz="1400">
                <a:solidFill>
                  <a:srgbClr val="000000"/>
                </a:solidFill>
              </a:rPr>
              <a:t> GAS pharyngitis to their close contacts and are at </a:t>
            </a:r>
            <a:r>
              <a:rPr b="1" lang="en" sz="1400">
                <a:solidFill>
                  <a:srgbClr val="000000"/>
                </a:solidFill>
              </a:rPr>
              <a:t>little or no risk</a:t>
            </a:r>
            <a:r>
              <a:rPr lang="en" sz="1400">
                <a:solidFill>
                  <a:srgbClr val="000000"/>
                </a:solidFill>
              </a:rPr>
              <a:t> for developing suppurative or non-suppurative complications (e.g. acute rheumatic fever)</a:t>
            </a:r>
            <a:endParaRPr sz="1400">
              <a:solidFill>
                <a:srgbClr val="000000"/>
              </a:solidFill>
            </a:endParaRPr>
          </a:p>
          <a:p>
            <a:pPr indent="0" lvl="0" marL="0" rtl="0" algn="l">
              <a:lnSpc>
                <a:spcPct val="125454"/>
              </a:lnSpc>
              <a:spcBef>
                <a:spcPts val="800"/>
              </a:spcBef>
              <a:spcAft>
                <a:spcPts val="0"/>
              </a:spcAft>
              <a:buSzPts val="1800"/>
              <a:buNone/>
            </a:pPr>
            <a:r>
              <a:t/>
            </a:r>
            <a:endParaRPr sz="600">
              <a:solidFill>
                <a:srgbClr val="000000"/>
              </a:solidFill>
            </a:endParaRPr>
          </a:p>
          <a:p>
            <a:pPr indent="0" lvl="0" marL="0" rtl="0" algn="l">
              <a:lnSpc>
                <a:spcPct val="125454"/>
              </a:lnSpc>
              <a:spcBef>
                <a:spcPts val="800"/>
              </a:spcBef>
              <a:spcAft>
                <a:spcPts val="0"/>
              </a:spcAft>
              <a:buSzPts val="1800"/>
              <a:buNone/>
            </a:pPr>
            <a:r>
              <a:rPr b="1" lang="en" u="sng">
                <a:solidFill>
                  <a:srgbClr val="000000"/>
                </a:solidFill>
                <a:highlight>
                  <a:srgbClr val="F3F3F3"/>
                </a:highlight>
              </a:rPr>
              <a:t>Contact with GABHS Pharyngitis..</a:t>
            </a:r>
            <a:endParaRPr b="1" u="sng">
              <a:solidFill>
                <a:srgbClr val="000000"/>
              </a:solidFill>
              <a:highlight>
                <a:srgbClr val="F3F3F3"/>
              </a:highlight>
            </a:endParaRPr>
          </a:p>
          <a:p>
            <a:pPr indent="0" lvl="0" marL="0" rtl="0" algn="l">
              <a:lnSpc>
                <a:spcPct val="125454"/>
              </a:lnSpc>
              <a:spcBef>
                <a:spcPts val="800"/>
              </a:spcBef>
              <a:spcAft>
                <a:spcPts val="0"/>
              </a:spcAft>
              <a:buSzPts val="1800"/>
              <a:buNone/>
            </a:pPr>
            <a:r>
              <a:t/>
            </a:r>
            <a:endParaRPr sz="600">
              <a:solidFill>
                <a:srgbClr val="000000"/>
              </a:solidFill>
              <a:highlight>
                <a:srgbClr val="F3F3F3"/>
              </a:highlight>
            </a:endParaRPr>
          </a:p>
          <a:p>
            <a:pPr indent="0" lvl="0" marL="0" rtl="0" algn="l">
              <a:lnSpc>
                <a:spcPct val="115000"/>
              </a:lnSpc>
              <a:spcBef>
                <a:spcPts val="0"/>
              </a:spcBef>
              <a:spcAft>
                <a:spcPts val="1600"/>
              </a:spcAft>
              <a:buSzPts val="1800"/>
              <a:buNone/>
            </a:pPr>
            <a:r>
              <a:rPr lang="en" sz="1400">
                <a:solidFill>
                  <a:srgbClr val="000000"/>
                </a:solidFill>
              </a:rPr>
              <a:t>Diagnostic testing or empiric treatment of asymptomatic household contacts of patients with acute streptococcal pharyngitis is</a:t>
            </a:r>
            <a:r>
              <a:rPr lang="en" sz="1400">
                <a:solidFill>
                  <a:schemeClr val="dk1"/>
                </a:solidFill>
              </a:rPr>
              <a:t> </a:t>
            </a:r>
            <a:r>
              <a:rPr b="1" lang="en" sz="1400">
                <a:solidFill>
                  <a:srgbClr val="FF0000"/>
                </a:solidFill>
              </a:rPr>
              <a:t>not</a:t>
            </a:r>
            <a:r>
              <a:rPr lang="en" sz="1400">
                <a:solidFill>
                  <a:schemeClr val="dk1"/>
                </a:solidFill>
              </a:rPr>
              <a:t> </a:t>
            </a:r>
            <a:r>
              <a:rPr lang="en" sz="1400">
                <a:solidFill>
                  <a:srgbClr val="000000"/>
                </a:solidFill>
              </a:rPr>
              <a:t>routinely recommended,</a:t>
            </a:r>
            <a:endParaRPr sz="1400">
              <a:solidFill>
                <a:srgbClr val="000000"/>
              </a:solidFill>
            </a:endParaRPr>
          </a:p>
        </p:txBody>
      </p:sp>
      <p:sp>
        <p:nvSpPr>
          <p:cNvPr id="703" name="Google Shape;703;p65"/>
          <p:cNvSpPr/>
          <p:nvPr/>
        </p:nvSpPr>
        <p:spPr>
          <a:xfrm>
            <a:off x="0" y="0"/>
            <a:ext cx="9144000" cy="5143500"/>
          </a:xfrm>
          <a:prstGeom prst="frame">
            <a:avLst>
              <a:gd fmla="val 2391" name="adj1"/>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66"/>
          <p:cNvSpPr txBox="1"/>
          <p:nvPr>
            <p:ph idx="1" type="body"/>
          </p:nvPr>
        </p:nvSpPr>
        <p:spPr>
          <a:xfrm>
            <a:off x="271275" y="424900"/>
            <a:ext cx="8520600" cy="425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2400">
                <a:solidFill>
                  <a:srgbClr val="000000"/>
                </a:solidFill>
                <a:latin typeface="Lato"/>
                <a:ea typeface="Lato"/>
                <a:cs typeface="Lato"/>
                <a:sym typeface="Lato"/>
              </a:rPr>
              <a:t>A 13-year-old adolescent boy presents with fever and sore throat for the last 2 days. His vital signs was: temperature 38°C puls: 120 beats /min. upon physical examination there was tender, enlarged left cervical lymphadenopathy. His pharynx is erythematous but without tonsillar enlargement or exudate. He had no cough. </a:t>
            </a:r>
            <a:r>
              <a:rPr b="1" lang="en" sz="2400">
                <a:solidFill>
                  <a:srgbClr val="000000"/>
                </a:solidFill>
                <a:latin typeface="Lato"/>
                <a:ea typeface="Lato"/>
                <a:cs typeface="Lato"/>
                <a:sym typeface="Lato"/>
              </a:rPr>
              <a:t>What is the best step in management? </a:t>
            </a:r>
            <a:endParaRPr b="1" sz="2000">
              <a:solidFill>
                <a:srgbClr val="000000"/>
              </a:solidFill>
              <a:latin typeface="Lato"/>
              <a:ea typeface="Lato"/>
              <a:cs typeface="Lato"/>
              <a:sym typeface="Lato"/>
            </a:endParaRPr>
          </a:p>
          <a:p>
            <a:pPr indent="-355600" lvl="0" marL="914400" rtl="0" algn="l">
              <a:lnSpc>
                <a:spcPct val="115000"/>
              </a:lnSpc>
              <a:spcBef>
                <a:spcPts val="100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Treat empirically with antibiotic.</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Order rapid strep test and, if positive, treat with antibiotics.</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Neither further testing nor antibiotics. </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Order throat culture and, if positive, treat with antibiotics. </a:t>
            </a:r>
            <a:endParaRPr sz="2000">
              <a:solidFill>
                <a:srgbClr val="677480"/>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a:p>
        </p:txBody>
      </p:sp>
      <p:sp>
        <p:nvSpPr>
          <p:cNvPr id="709" name="Google Shape;709;p66"/>
          <p:cNvSpPr/>
          <p:nvPr/>
        </p:nvSpPr>
        <p:spPr>
          <a:xfrm>
            <a:off x="0" y="0"/>
            <a:ext cx="9144000" cy="5143500"/>
          </a:xfrm>
          <a:prstGeom prst="frame">
            <a:avLst>
              <a:gd fmla="val 2391" name="adj1"/>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Google Shape;714;p67"/>
          <p:cNvSpPr txBox="1"/>
          <p:nvPr>
            <p:ph type="ctrTitle"/>
          </p:nvPr>
        </p:nvSpPr>
        <p:spPr>
          <a:xfrm>
            <a:off x="824000" y="1613813"/>
            <a:ext cx="4255500" cy="187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4</a:t>
            </a:r>
            <a:r>
              <a:rPr lang="en"/>
              <a:t>) </a:t>
            </a:r>
            <a:r>
              <a:rPr lang="en"/>
              <a:t>Otitis media</a:t>
            </a:r>
            <a:endParaRPr/>
          </a:p>
        </p:txBody>
      </p:sp>
      <p:sp>
        <p:nvSpPr>
          <p:cNvPr id="715" name="Google Shape;715;p67"/>
          <p:cNvSpPr/>
          <p:nvPr/>
        </p:nvSpPr>
        <p:spPr>
          <a:xfrm>
            <a:off x="0" y="0"/>
            <a:ext cx="9144000" cy="5143500"/>
          </a:xfrm>
          <a:prstGeom prst="frame">
            <a:avLst>
              <a:gd fmla="val 2391" name="adj1"/>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67"/>
          <p:cNvSpPr txBox="1"/>
          <p:nvPr>
            <p:ph type="ctrTitle"/>
          </p:nvPr>
        </p:nvSpPr>
        <p:spPr>
          <a:xfrm>
            <a:off x="2039725" y="3486725"/>
            <a:ext cx="2283300" cy="751800"/>
          </a:xfrm>
          <a:prstGeom prst="rect">
            <a:avLst/>
          </a:prstGeom>
          <a:solidFill>
            <a:srgbClr val="A2C4C9"/>
          </a:solidFill>
          <a:ln>
            <a:noFill/>
          </a:ln>
        </p:spPr>
        <p:txBody>
          <a:bodyPr anchorCtr="0" anchor="b" bIns="91425" lIns="91425" spcFirstLastPara="1" rIns="91425" wrap="square" tIns="91425">
            <a:noAutofit/>
          </a:bodyPr>
          <a:lstStyle/>
          <a:p>
            <a:pPr indent="0" lvl="0" marL="0" rtl="0" algn="ctr">
              <a:lnSpc>
                <a:spcPct val="98181"/>
              </a:lnSpc>
              <a:spcBef>
                <a:spcPts val="1200"/>
              </a:spcBef>
              <a:spcAft>
                <a:spcPts val="0"/>
              </a:spcAft>
              <a:buSzPts val="5200"/>
              <a:buNone/>
            </a:pPr>
            <a:r>
              <a:rPr lang="en" sz="1400">
                <a:solidFill>
                  <a:srgbClr val="455F51"/>
                </a:solidFill>
              </a:rPr>
              <a:t>Ghaida AlJamili</a:t>
            </a:r>
            <a:endParaRPr sz="1400">
              <a:solidFill>
                <a:srgbClr val="455F51"/>
              </a:solidFill>
            </a:endParaRPr>
          </a:p>
          <a:p>
            <a:pPr indent="0" lvl="0" marL="0" rtl="0" algn="ctr">
              <a:lnSpc>
                <a:spcPct val="98181"/>
              </a:lnSpc>
              <a:spcBef>
                <a:spcPts val="1200"/>
              </a:spcBef>
              <a:spcAft>
                <a:spcPts val="200"/>
              </a:spcAft>
              <a:buSzPts val="5200"/>
              <a:buNone/>
            </a:pPr>
            <a:r>
              <a:rPr lang="en" sz="1400">
                <a:solidFill>
                  <a:srgbClr val="455F51"/>
                </a:solidFill>
              </a:rPr>
              <a:t>435200125</a:t>
            </a:r>
            <a:endParaRPr sz="1400">
              <a:solidFill>
                <a:srgbClr val="455F5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Google Shape;721;p68"/>
          <p:cNvSpPr txBox="1"/>
          <p:nvPr>
            <p:ph type="title"/>
          </p:nvPr>
        </p:nvSpPr>
        <p:spPr>
          <a:xfrm>
            <a:off x="1177525" y="741675"/>
            <a:ext cx="3890100" cy="63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Definition &amp; </a:t>
            </a:r>
            <a:r>
              <a:rPr b="1" lang="en"/>
              <a:t>Etiology:</a:t>
            </a:r>
            <a:endParaRPr b="1"/>
          </a:p>
        </p:txBody>
      </p:sp>
      <p:sp>
        <p:nvSpPr>
          <p:cNvPr id="722" name="Google Shape;722;p68"/>
          <p:cNvSpPr txBox="1"/>
          <p:nvPr>
            <p:ph idx="1" type="body"/>
          </p:nvPr>
        </p:nvSpPr>
        <p:spPr>
          <a:xfrm>
            <a:off x="311700" y="1414250"/>
            <a:ext cx="4890600" cy="23739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Char char="★"/>
            </a:pPr>
            <a:r>
              <a:rPr b="1" lang="en" sz="1400">
                <a:solidFill>
                  <a:srgbClr val="000000"/>
                </a:solidFill>
                <a:latin typeface="Calibri"/>
                <a:ea typeface="Calibri"/>
                <a:cs typeface="Calibri"/>
                <a:sym typeface="Calibri"/>
              </a:rPr>
              <a:t>Acute infection</a:t>
            </a:r>
            <a:r>
              <a:rPr lang="en" sz="1400">
                <a:solidFill>
                  <a:srgbClr val="000000"/>
                </a:solidFill>
                <a:latin typeface="Arial"/>
                <a:ea typeface="Arial"/>
                <a:cs typeface="Arial"/>
                <a:sym typeface="Arial"/>
              </a:rPr>
              <a:t>​​ </a:t>
            </a:r>
            <a:r>
              <a:rPr lang="en" sz="1400">
                <a:solidFill>
                  <a:srgbClr val="000000"/>
                </a:solidFill>
              </a:rPr>
              <a:t>of the mucous membrane lining of the middle ear cleft.</a:t>
            </a:r>
            <a:endParaRPr b="1" sz="1400"/>
          </a:p>
          <a:p>
            <a:pPr indent="0" lvl="0" marL="0" marR="0" rtl="0" algn="l">
              <a:lnSpc>
                <a:spcPct val="115000"/>
              </a:lnSpc>
              <a:spcBef>
                <a:spcPts val="0"/>
              </a:spcBef>
              <a:spcAft>
                <a:spcPts val="0"/>
              </a:spcAft>
              <a:buClr>
                <a:srgbClr val="000000"/>
              </a:buClr>
              <a:buSzPts val="1100"/>
              <a:buFont typeface="Arial"/>
              <a:buNone/>
            </a:pPr>
            <a:r>
              <a:t/>
            </a:r>
            <a:endParaRPr b="1" sz="1400"/>
          </a:p>
          <a:p>
            <a:pPr indent="0" lvl="0" marL="0" marR="0" rtl="0" algn="l">
              <a:lnSpc>
                <a:spcPct val="115000"/>
              </a:lnSpc>
              <a:spcBef>
                <a:spcPts val="0"/>
              </a:spcBef>
              <a:spcAft>
                <a:spcPts val="0"/>
              </a:spcAft>
              <a:buClr>
                <a:srgbClr val="000000"/>
              </a:buClr>
              <a:buSzPts val="1100"/>
              <a:buFont typeface="Arial"/>
              <a:buNone/>
            </a:pPr>
            <a:r>
              <a:rPr b="1" lang="en" sz="1400">
                <a:solidFill>
                  <a:srgbClr val="000000"/>
                </a:solidFill>
              </a:rPr>
              <a:t>Etiology: </a:t>
            </a:r>
            <a:r>
              <a:rPr lang="en" sz="1400">
                <a:solidFill>
                  <a:srgbClr val="000000"/>
                </a:solidFill>
              </a:rPr>
              <a:t>Usually, AOM is a complication of eustachian tube dysfunction that occurred during an acute viral upper respiratory tract infection. Bacteria can be isolated from middle ear fluid cultures in 50% to 90% of cases of AOM and OME.</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marR="0" rtl="0" algn="l">
              <a:lnSpc>
                <a:spcPct val="115000"/>
              </a:lnSpc>
              <a:spcBef>
                <a:spcPts val="1600"/>
              </a:spcBef>
              <a:spcAft>
                <a:spcPts val="0"/>
              </a:spcAft>
              <a:buSzPts val="1800"/>
              <a:buNone/>
            </a:pPr>
            <a:r>
              <a:t/>
            </a:r>
            <a:endParaRPr sz="1400"/>
          </a:p>
          <a:p>
            <a:pPr indent="0" lvl="0" marL="0" rtl="0" algn="l">
              <a:lnSpc>
                <a:spcPct val="115000"/>
              </a:lnSpc>
              <a:spcBef>
                <a:spcPts val="1600"/>
              </a:spcBef>
              <a:spcAft>
                <a:spcPts val="1600"/>
              </a:spcAft>
              <a:buSzPts val="1800"/>
              <a:buNone/>
            </a:pPr>
            <a:r>
              <a:t/>
            </a:r>
            <a:endParaRPr/>
          </a:p>
        </p:txBody>
      </p:sp>
      <p:sp>
        <p:nvSpPr>
          <p:cNvPr id="723" name="Google Shape;723;p68"/>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4" name="Google Shape;724;p68"/>
          <p:cNvPicPr preferRelativeResize="0"/>
          <p:nvPr/>
        </p:nvPicPr>
        <p:blipFill>
          <a:blip r:embed="rId3">
            <a:alphaModFix/>
          </a:blip>
          <a:stretch>
            <a:fillRect/>
          </a:stretch>
        </p:blipFill>
        <p:spPr>
          <a:xfrm>
            <a:off x="5253350" y="1456350"/>
            <a:ext cx="3493150" cy="25891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69"/>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Causes:</a:t>
            </a:r>
            <a:endParaRPr b="1"/>
          </a:p>
        </p:txBody>
      </p:sp>
      <p:sp>
        <p:nvSpPr>
          <p:cNvPr id="730" name="Google Shape;730;p69"/>
          <p:cNvSpPr txBox="1"/>
          <p:nvPr>
            <p:ph idx="1" type="body"/>
          </p:nvPr>
        </p:nvSpPr>
        <p:spPr>
          <a:xfrm>
            <a:off x="311700" y="1223571"/>
            <a:ext cx="8520600" cy="36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
                <a:solidFill>
                  <a:srgbClr val="CC0000"/>
                </a:solidFill>
                <a:highlight>
                  <a:srgbClr val="FCE5CD"/>
                </a:highlight>
              </a:rPr>
              <a:t>Eustachian tube dysfunction</a:t>
            </a:r>
            <a:r>
              <a:rPr b="1" lang="en">
                <a:highlight>
                  <a:srgbClr val="FCE5CD"/>
                </a:highlight>
              </a:rPr>
              <a:t>/obstruction/abnormality:</a:t>
            </a:r>
            <a:r>
              <a:rPr b="1" lang="en"/>
              <a:t> </a:t>
            </a:r>
            <a:endParaRPr b="1"/>
          </a:p>
          <a:p>
            <a:pPr indent="-317500" lvl="1" marL="914400" rtl="0" algn="l">
              <a:lnSpc>
                <a:spcPct val="115000"/>
              </a:lnSpc>
              <a:spcBef>
                <a:spcPts val="0"/>
              </a:spcBef>
              <a:spcAft>
                <a:spcPts val="0"/>
              </a:spcAft>
              <a:buSzPts val="1400"/>
              <a:buChar char="○"/>
            </a:pPr>
            <a:r>
              <a:rPr lang="en"/>
              <a:t>Swelling of tubal mucosa (e.g. URTI)</a:t>
            </a:r>
            <a:endParaRPr/>
          </a:p>
          <a:p>
            <a:pPr indent="-317500" lvl="1" marL="914400" rtl="0" algn="l">
              <a:lnSpc>
                <a:spcPct val="115000"/>
              </a:lnSpc>
              <a:spcBef>
                <a:spcPts val="0"/>
              </a:spcBef>
              <a:spcAft>
                <a:spcPts val="0"/>
              </a:spcAft>
              <a:buSzPts val="1400"/>
              <a:buChar char="○"/>
            </a:pPr>
            <a:r>
              <a:rPr lang="en"/>
              <a:t>obstruction/infiltration of Eustachian tube ostium. </a:t>
            </a:r>
            <a:endParaRPr/>
          </a:p>
          <a:p>
            <a:pPr indent="-317500" lvl="1" marL="914400" rtl="0" algn="l">
              <a:lnSpc>
                <a:spcPct val="115000"/>
              </a:lnSpc>
              <a:spcBef>
                <a:spcPts val="0"/>
              </a:spcBef>
              <a:spcAft>
                <a:spcPts val="0"/>
              </a:spcAft>
              <a:buSzPts val="1400"/>
              <a:buChar char="○"/>
            </a:pPr>
            <a:r>
              <a:rPr lang="en"/>
              <a:t>Inadequate tensor palati function: cleft palate (even after repair) </a:t>
            </a:r>
            <a:endParaRPr/>
          </a:p>
          <a:p>
            <a:pPr indent="-317500" lvl="1" marL="914400" rtl="0" algn="l">
              <a:lnSpc>
                <a:spcPct val="115000"/>
              </a:lnSpc>
              <a:spcBef>
                <a:spcPts val="0"/>
              </a:spcBef>
              <a:spcAft>
                <a:spcPts val="0"/>
              </a:spcAft>
              <a:buSzPts val="1400"/>
              <a:buChar char="○"/>
            </a:pPr>
            <a:r>
              <a:rPr lang="en"/>
              <a:t>Abnormal Eustachian tube  </a:t>
            </a:r>
            <a:br>
              <a:rPr lang="en"/>
            </a:br>
            <a:endParaRPr/>
          </a:p>
          <a:p>
            <a:pPr indent="-342900" lvl="0" marL="457200" rtl="0" algn="l">
              <a:lnSpc>
                <a:spcPct val="115000"/>
              </a:lnSpc>
              <a:spcBef>
                <a:spcPts val="0"/>
              </a:spcBef>
              <a:spcAft>
                <a:spcPts val="0"/>
              </a:spcAft>
              <a:buSzPts val="1800"/>
              <a:buChar char="●"/>
            </a:pPr>
            <a:r>
              <a:rPr b="1" lang="en">
                <a:highlight>
                  <a:srgbClr val="FCE5CD"/>
                </a:highlight>
              </a:rPr>
              <a:t>Disruption of action of: </a:t>
            </a:r>
            <a:endParaRPr b="1">
              <a:highlight>
                <a:srgbClr val="FCE5CD"/>
              </a:highlight>
            </a:endParaRPr>
          </a:p>
          <a:p>
            <a:pPr indent="-317500" lvl="1" marL="914400" rtl="0" algn="l">
              <a:lnSpc>
                <a:spcPct val="115000"/>
              </a:lnSpc>
              <a:spcBef>
                <a:spcPts val="0"/>
              </a:spcBef>
              <a:spcAft>
                <a:spcPts val="0"/>
              </a:spcAft>
              <a:buSzPts val="1400"/>
              <a:buChar char="○"/>
            </a:pPr>
            <a:r>
              <a:rPr lang="en"/>
              <a:t>Cilia of Eustachian tube (Kartagener's syndrome)</a:t>
            </a:r>
            <a:endParaRPr/>
          </a:p>
          <a:p>
            <a:pPr indent="-317500" lvl="1" marL="914400" rtl="0" algn="l">
              <a:lnSpc>
                <a:spcPct val="115000"/>
              </a:lnSpc>
              <a:spcBef>
                <a:spcPts val="0"/>
              </a:spcBef>
              <a:spcAft>
                <a:spcPts val="0"/>
              </a:spcAft>
              <a:buSzPts val="1400"/>
              <a:buChar char="○"/>
            </a:pPr>
            <a:r>
              <a:rPr lang="en"/>
              <a:t>Mucus secreting cells </a:t>
            </a:r>
            <a:endParaRPr/>
          </a:p>
          <a:p>
            <a:pPr indent="-317500" lvl="1" marL="914400" rtl="0" algn="l">
              <a:lnSpc>
                <a:spcPct val="115000"/>
              </a:lnSpc>
              <a:spcBef>
                <a:spcPts val="0"/>
              </a:spcBef>
              <a:spcAft>
                <a:spcPts val="0"/>
              </a:spcAft>
              <a:buSzPts val="1400"/>
              <a:buChar char="○"/>
            </a:pPr>
            <a:r>
              <a:rPr lang="en"/>
              <a:t>Capillary network that provides humoral factors, PMNs, phagocytic cell </a:t>
            </a:r>
            <a:br>
              <a:rPr lang="en"/>
            </a:br>
            <a:endParaRPr/>
          </a:p>
          <a:p>
            <a:pPr indent="-342900" lvl="0" marL="457200" rtl="0" algn="l">
              <a:lnSpc>
                <a:spcPct val="115000"/>
              </a:lnSpc>
              <a:spcBef>
                <a:spcPts val="0"/>
              </a:spcBef>
              <a:spcAft>
                <a:spcPts val="0"/>
              </a:spcAft>
              <a:buSzPts val="1800"/>
              <a:buChar char="●"/>
            </a:pPr>
            <a:r>
              <a:rPr b="1" lang="en">
                <a:highlight>
                  <a:srgbClr val="FCE5CD"/>
                </a:highlight>
              </a:rPr>
              <a:t>Immunosuppression/deficiency due to:  </a:t>
            </a:r>
            <a:endParaRPr b="1">
              <a:highlight>
                <a:srgbClr val="FCE5CD"/>
              </a:highlight>
            </a:endParaRPr>
          </a:p>
          <a:p>
            <a:pPr indent="-317500" lvl="1" marL="914400" rtl="0" algn="l">
              <a:lnSpc>
                <a:spcPct val="115000"/>
              </a:lnSpc>
              <a:spcBef>
                <a:spcPts val="0"/>
              </a:spcBef>
              <a:spcAft>
                <a:spcPts val="0"/>
              </a:spcAft>
              <a:buSzPts val="1400"/>
              <a:buChar char="○"/>
            </a:pPr>
            <a:r>
              <a:rPr lang="en"/>
              <a:t>Chemotherapy, steroids, DM, hypogammaglobulinemia, cystic fibrosis.	</a:t>
            </a:r>
            <a:br>
              <a:rPr lang="en"/>
            </a:b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marR="0" rtl="0" algn="l">
              <a:lnSpc>
                <a:spcPct val="115000"/>
              </a:lnSpc>
              <a:spcBef>
                <a:spcPts val="1600"/>
              </a:spcBef>
              <a:spcAft>
                <a:spcPts val="0"/>
              </a:spcAft>
              <a:buSzPts val="1800"/>
              <a:buNone/>
            </a:pPr>
            <a:r>
              <a:t/>
            </a:r>
            <a:endParaRPr sz="1400"/>
          </a:p>
          <a:p>
            <a:pPr indent="0" lvl="0" marL="0" rtl="0" algn="l">
              <a:lnSpc>
                <a:spcPct val="115000"/>
              </a:lnSpc>
              <a:spcBef>
                <a:spcPts val="1600"/>
              </a:spcBef>
              <a:spcAft>
                <a:spcPts val="1600"/>
              </a:spcAft>
              <a:buSzPts val="1800"/>
              <a:buNone/>
            </a:pPr>
            <a:r>
              <a:t/>
            </a:r>
            <a:endParaRPr/>
          </a:p>
        </p:txBody>
      </p:sp>
      <p:sp>
        <p:nvSpPr>
          <p:cNvPr id="731" name="Google Shape;731;p69"/>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70"/>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Risk factors:</a:t>
            </a:r>
            <a:endParaRPr b="1"/>
          </a:p>
        </p:txBody>
      </p:sp>
      <p:sp>
        <p:nvSpPr>
          <p:cNvPr id="737" name="Google Shape;737;p70"/>
          <p:cNvSpPr txBox="1"/>
          <p:nvPr>
            <p:ph idx="1" type="body"/>
          </p:nvPr>
        </p:nvSpPr>
        <p:spPr>
          <a:xfrm>
            <a:off x="311700" y="1152475"/>
            <a:ext cx="4268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t>Pediatrics:</a:t>
            </a:r>
            <a:endParaRPr/>
          </a:p>
          <a:p>
            <a:pPr indent="-342900" lvl="0" marL="457200" rtl="0" algn="l">
              <a:lnSpc>
                <a:spcPct val="150000"/>
              </a:lnSpc>
              <a:spcBef>
                <a:spcPts val="1600"/>
              </a:spcBef>
              <a:spcAft>
                <a:spcPts val="0"/>
              </a:spcAft>
              <a:buSzPts val="1800"/>
              <a:buChar char="●"/>
            </a:pPr>
            <a:r>
              <a:rPr lang="en"/>
              <a:t>Age </a:t>
            </a:r>
            <a:r>
              <a:rPr lang="en" sz="1400"/>
              <a:t>(</a:t>
            </a:r>
            <a:r>
              <a:rPr b="1" lang="en" sz="1400"/>
              <a:t>younger</a:t>
            </a:r>
            <a:r>
              <a:rPr lang="en" sz="1400"/>
              <a:t>)</a:t>
            </a:r>
            <a:endParaRPr sz="1400"/>
          </a:p>
          <a:p>
            <a:pPr indent="-342900" lvl="0" marL="457200" rtl="0" algn="l">
              <a:lnSpc>
                <a:spcPct val="150000"/>
              </a:lnSpc>
              <a:spcBef>
                <a:spcPts val="0"/>
              </a:spcBef>
              <a:spcAft>
                <a:spcPts val="0"/>
              </a:spcAft>
              <a:buSzPts val="1800"/>
              <a:buChar char="●"/>
            </a:pPr>
            <a:r>
              <a:rPr lang="en"/>
              <a:t>No breastfeeding </a:t>
            </a:r>
            <a:r>
              <a:rPr lang="en" sz="1400"/>
              <a:t>(supine Bottle feeding)</a:t>
            </a:r>
            <a:endParaRPr sz="1400"/>
          </a:p>
          <a:p>
            <a:pPr indent="-342900" lvl="0" marL="457200" rtl="0" algn="l">
              <a:lnSpc>
                <a:spcPct val="150000"/>
              </a:lnSpc>
              <a:spcBef>
                <a:spcPts val="0"/>
              </a:spcBef>
              <a:spcAft>
                <a:spcPts val="0"/>
              </a:spcAft>
              <a:buSzPts val="1800"/>
              <a:buChar char="●"/>
            </a:pPr>
            <a:r>
              <a:rPr lang="en"/>
              <a:t>Pacifier use</a:t>
            </a:r>
            <a:endParaRPr/>
          </a:p>
          <a:p>
            <a:pPr indent="-342900" lvl="0" marL="457200" rtl="0" algn="l">
              <a:lnSpc>
                <a:spcPct val="150000"/>
              </a:lnSpc>
              <a:spcBef>
                <a:spcPts val="0"/>
              </a:spcBef>
              <a:spcAft>
                <a:spcPts val="0"/>
              </a:spcAft>
              <a:buSzPts val="1800"/>
              <a:buChar char="●"/>
            </a:pPr>
            <a:r>
              <a:rPr lang="en"/>
              <a:t>Gastroesophageal reflux </a:t>
            </a:r>
            <a:r>
              <a:rPr lang="en" sz="1400"/>
              <a:t>(GERD)</a:t>
            </a:r>
            <a:endParaRPr/>
          </a:p>
          <a:p>
            <a:pPr indent="-342900" lvl="0" marL="457200" rtl="0" algn="l">
              <a:lnSpc>
                <a:spcPct val="150000"/>
              </a:lnSpc>
              <a:spcBef>
                <a:spcPts val="0"/>
              </a:spcBef>
              <a:spcAft>
                <a:spcPts val="0"/>
              </a:spcAft>
              <a:buSzPts val="1800"/>
              <a:buChar char="●"/>
            </a:pPr>
            <a:r>
              <a:rPr lang="en"/>
              <a:t>ِِAttending</a:t>
            </a:r>
            <a:r>
              <a:rPr b="1" lang="en"/>
              <a:t> day care </a:t>
            </a:r>
            <a:r>
              <a:rPr lang="en"/>
              <a:t>group </a:t>
            </a:r>
            <a:endParaRPr/>
          </a:p>
        </p:txBody>
      </p:sp>
      <p:sp>
        <p:nvSpPr>
          <p:cNvPr id="738" name="Google Shape;738;p70"/>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70"/>
          <p:cNvSpPr txBox="1"/>
          <p:nvPr>
            <p:ph idx="1" type="body"/>
          </p:nvPr>
        </p:nvSpPr>
        <p:spPr>
          <a:xfrm>
            <a:off x="4492200" y="1106325"/>
            <a:ext cx="4340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t>All age groups:</a:t>
            </a:r>
            <a:endParaRPr/>
          </a:p>
          <a:p>
            <a:pPr indent="-342900" lvl="0" marL="457200" rtl="0" algn="l">
              <a:lnSpc>
                <a:spcPct val="115000"/>
              </a:lnSpc>
              <a:spcBef>
                <a:spcPts val="1600"/>
              </a:spcBef>
              <a:spcAft>
                <a:spcPts val="0"/>
              </a:spcAft>
              <a:buSzPts val="1800"/>
              <a:buChar char="●"/>
            </a:pPr>
            <a:r>
              <a:rPr lang="en"/>
              <a:t>Allergies</a:t>
            </a:r>
            <a:endParaRPr/>
          </a:p>
          <a:p>
            <a:pPr indent="-342900" lvl="0" marL="457200" rtl="0" algn="l">
              <a:lnSpc>
                <a:spcPct val="115000"/>
              </a:lnSpc>
              <a:spcBef>
                <a:spcPts val="0"/>
              </a:spcBef>
              <a:spcAft>
                <a:spcPts val="0"/>
              </a:spcAft>
              <a:buSzPts val="1800"/>
              <a:buChar char="●"/>
            </a:pPr>
            <a:r>
              <a:rPr lang="en"/>
              <a:t>Craniofacial abnormalities</a:t>
            </a:r>
            <a:endParaRPr/>
          </a:p>
          <a:p>
            <a:pPr indent="-342900" lvl="0" marL="457200" rtl="0" algn="l">
              <a:lnSpc>
                <a:spcPct val="115000"/>
              </a:lnSpc>
              <a:spcBef>
                <a:spcPts val="0"/>
              </a:spcBef>
              <a:spcAft>
                <a:spcPts val="0"/>
              </a:spcAft>
              <a:buSzPts val="1800"/>
              <a:buChar char="●"/>
            </a:pPr>
            <a:r>
              <a:rPr lang="en"/>
              <a:t>Exposure to environmental </a:t>
            </a:r>
            <a:r>
              <a:rPr b="1" lang="en">
                <a:solidFill>
                  <a:srgbClr val="CC0000"/>
                </a:solidFill>
              </a:rPr>
              <a:t>smoke</a:t>
            </a:r>
            <a:r>
              <a:rPr lang="en"/>
              <a:t> or other respiratory irritants</a:t>
            </a:r>
            <a:endParaRPr/>
          </a:p>
          <a:p>
            <a:pPr indent="-342900" lvl="0" marL="457200" rtl="0" algn="l">
              <a:lnSpc>
                <a:spcPct val="115000"/>
              </a:lnSpc>
              <a:spcBef>
                <a:spcPts val="0"/>
              </a:spcBef>
              <a:spcAft>
                <a:spcPts val="0"/>
              </a:spcAft>
              <a:buSzPts val="1800"/>
              <a:buChar char="●"/>
            </a:pPr>
            <a:r>
              <a:rPr lang="en"/>
              <a:t>Family </a:t>
            </a:r>
            <a:r>
              <a:rPr b="1" lang="en"/>
              <a:t>history of recurrent</a:t>
            </a:r>
            <a:r>
              <a:rPr lang="en"/>
              <a:t> acute otitis media</a:t>
            </a:r>
            <a:endParaRPr/>
          </a:p>
          <a:p>
            <a:pPr indent="-342900" lvl="0" marL="457200" rtl="0" algn="l">
              <a:lnSpc>
                <a:spcPct val="115000"/>
              </a:lnSpc>
              <a:spcBef>
                <a:spcPts val="0"/>
              </a:spcBef>
              <a:spcAft>
                <a:spcPts val="0"/>
              </a:spcAft>
              <a:buSzPts val="1800"/>
              <a:buChar char="●"/>
            </a:pPr>
            <a:r>
              <a:rPr lang="en"/>
              <a:t>Immunodeficiency</a:t>
            </a:r>
            <a:endParaRPr/>
          </a:p>
          <a:p>
            <a:pPr indent="-342900" lvl="0" marL="457200" rtl="0" algn="l">
              <a:lnSpc>
                <a:spcPct val="115000"/>
              </a:lnSpc>
              <a:spcBef>
                <a:spcPts val="0"/>
              </a:spcBef>
              <a:spcAft>
                <a:spcPts val="0"/>
              </a:spcAft>
              <a:buSzPts val="1800"/>
              <a:buChar char="●"/>
            </a:pPr>
            <a:r>
              <a:rPr lang="en"/>
              <a:t>Upper respiratory tract infections (</a:t>
            </a:r>
            <a:r>
              <a:rPr b="1" lang="en">
                <a:solidFill>
                  <a:srgbClr val="CC0000"/>
                </a:solidFill>
              </a:rPr>
              <a:t>URTI</a:t>
            </a:r>
            <a:r>
              <a:rPr lang="en"/>
              <a:t>)</a:t>
            </a:r>
            <a:br>
              <a:rPr lang="en"/>
            </a:b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Google Shape;744;p71"/>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t>Common causative organism:</a:t>
            </a:r>
            <a:endParaRPr b="1"/>
          </a:p>
        </p:txBody>
      </p:sp>
      <p:sp>
        <p:nvSpPr>
          <p:cNvPr id="745" name="Google Shape;745;p71"/>
          <p:cNvSpPr txBox="1"/>
          <p:nvPr>
            <p:ph idx="1" type="body"/>
          </p:nvPr>
        </p:nvSpPr>
        <p:spPr>
          <a:xfrm>
            <a:off x="311700" y="10762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Clr>
                <a:schemeClr val="dk1"/>
              </a:buClr>
              <a:buSzPts val="1100"/>
              <a:buFont typeface="Arial"/>
              <a:buNone/>
            </a:pPr>
            <a:r>
              <a:rPr b="1" lang="en"/>
              <a:t>*</a:t>
            </a:r>
            <a:r>
              <a:rPr lang="en" sz="1400"/>
              <a:t> </a:t>
            </a:r>
            <a:r>
              <a:rPr b="1" lang="en" sz="1400">
                <a:solidFill>
                  <a:srgbClr val="CC0000"/>
                </a:solidFill>
              </a:rPr>
              <a:t>H. influenzae</a:t>
            </a:r>
            <a:r>
              <a:rPr lang="en" sz="1400"/>
              <a:t> has become the </a:t>
            </a:r>
            <a:r>
              <a:rPr b="1" lang="en" sz="1400"/>
              <a:t>most prevalent organism among children</a:t>
            </a:r>
            <a:r>
              <a:rPr lang="en" sz="1400"/>
              <a:t> with severe or refractory AOM following the introduction of the pneumococcal conjugate vaccine.</a:t>
            </a:r>
            <a:endParaRPr/>
          </a:p>
          <a:p>
            <a:pPr indent="0" lvl="0" marL="0" rtl="0" algn="l">
              <a:lnSpc>
                <a:spcPct val="115000"/>
              </a:lnSpc>
              <a:spcBef>
                <a:spcPts val="1600"/>
              </a:spcBef>
              <a:spcAft>
                <a:spcPts val="1600"/>
              </a:spcAft>
              <a:buSzPts val="1800"/>
              <a:buNone/>
            </a:pPr>
            <a:r>
              <a:t/>
            </a:r>
            <a:endParaRPr/>
          </a:p>
        </p:txBody>
      </p:sp>
      <p:sp>
        <p:nvSpPr>
          <p:cNvPr id="746" name="Google Shape;746;p71"/>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47" name="Google Shape;747;p71"/>
          <p:cNvGraphicFramePr/>
          <p:nvPr/>
        </p:nvGraphicFramePr>
        <p:xfrm>
          <a:off x="311700" y="1287300"/>
          <a:ext cx="3000000" cy="3000000"/>
        </p:xfrm>
        <a:graphic>
          <a:graphicData uri="http://schemas.openxmlformats.org/drawingml/2006/table">
            <a:tbl>
              <a:tblPr>
                <a:noFill/>
                <a:tableStyleId>{E60E3F17-4677-4348-BBFF-0F41DF39ABBF}</a:tableStyleId>
              </a:tblPr>
              <a:tblGrid>
                <a:gridCol w="4260300"/>
                <a:gridCol w="4260300"/>
              </a:tblGrid>
              <a:tr h="381000">
                <a:tc>
                  <a:txBody>
                    <a:bodyPr>
                      <a:noAutofit/>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dk2"/>
                          </a:solidFill>
                          <a:highlight>
                            <a:srgbClr val="FCE5CD"/>
                          </a:highlight>
                        </a:rPr>
                        <a:t>Bacterial:</a:t>
                      </a:r>
                      <a:r>
                        <a:rPr b="1" lang="en" sz="1800" u="none" cap="none" strike="noStrike">
                          <a:solidFill>
                            <a:schemeClr val="dk2"/>
                          </a:solidFill>
                        </a:rPr>
                        <a:t> (</a:t>
                      </a:r>
                      <a:r>
                        <a:rPr b="1" lang="en" sz="1800" u="none" cap="none" strike="noStrike">
                          <a:solidFill>
                            <a:srgbClr val="FF0000"/>
                          </a:solidFill>
                        </a:rPr>
                        <a:t>SMH</a:t>
                      </a:r>
                      <a:r>
                        <a:rPr b="1" lang="en" sz="1800" u="none" cap="none" strike="noStrike">
                          <a:solidFill>
                            <a:schemeClr val="dk2"/>
                          </a:solidFill>
                        </a:rPr>
                        <a:t>)</a:t>
                      </a:r>
                      <a:endParaRPr b="1" sz="1800" u="none" cap="none" strike="noStrike">
                        <a:solidFill>
                          <a:schemeClr val="dk2"/>
                        </a:solidFill>
                      </a:endParaRPr>
                    </a:p>
                    <a:p>
                      <a:pPr indent="-342900" lvl="0" marL="457200" marR="0" rtl="0" algn="l">
                        <a:lnSpc>
                          <a:spcPct val="150000"/>
                        </a:lnSpc>
                        <a:spcBef>
                          <a:spcPts val="1000"/>
                        </a:spcBef>
                        <a:spcAft>
                          <a:spcPts val="0"/>
                        </a:spcAft>
                        <a:buClr>
                          <a:schemeClr val="dk2"/>
                        </a:buClr>
                        <a:buSzPts val="1800"/>
                        <a:buFont typeface="Arial"/>
                        <a:buChar char="●"/>
                      </a:pPr>
                      <a:r>
                        <a:rPr b="1" lang="en" sz="1800" u="none" cap="none" strike="noStrike">
                          <a:solidFill>
                            <a:schemeClr val="dk2"/>
                          </a:solidFill>
                        </a:rPr>
                        <a:t>Streptococcus pneumonia</a:t>
                      </a:r>
                      <a:endParaRPr b="1"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b="1" lang="en" sz="1800" u="none" cap="none" strike="noStrike">
                          <a:solidFill>
                            <a:srgbClr val="CC0000"/>
                          </a:solidFill>
                        </a:rPr>
                        <a:t>Haemophilus influenzae</a:t>
                      </a:r>
                      <a:r>
                        <a:rPr lang="en" sz="1800" u="none" cap="none" strike="noStrike">
                          <a:solidFill>
                            <a:schemeClr val="dk2"/>
                          </a:solidFill>
                        </a:rPr>
                        <a:t> </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b="1" lang="en" sz="1800" u="none" cap="none" strike="noStrike">
                          <a:solidFill>
                            <a:schemeClr val="dk2"/>
                          </a:solidFill>
                        </a:rPr>
                        <a:t>Moraxella catarrhalis</a:t>
                      </a:r>
                      <a:endParaRPr b="1" sz="1800" u="none" cap="none" strike="noStrike">
                        <a:solidFill>
                          <a:schemeClr val="dk2"/>
                        </a:solidFill>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dk2"/>
                          </a:solidFill>
                          <a:highlight>
                            <a:srgbClr val="FCE5CD"/>
                          </a:highlight>
                        </a:rPr>
                        <a:t>Viral:</a:t>
                      </a:r>
                      <a:endParaRPr b="1" sz="1800" u="none" cap="none" strike="noStrike">
                        <a:solidFill>
                          <a:schemeClr val="dk2"/>
                        </a:solidFill>
                        <a:highlight>
                          <a:srgbClr val="FCE5CD"/>
                        </a:highlight>
                      </a:endParaRPr>
                    </a:p>
                    <a:p>
                      <a:pPr indent="-342900" lvl="0" marL="457200" marR="0" rtl="0" algn="l">
                        <a:lnSpc>
                          <a:spcPct val="150000"/>
                        </a:lnSpc>
                        <a:spcBef>
                          <a:spcPts val="1000"/>
                        </a:spcBef>
                        <a:spcAft>
                          <a:spcPts val="0"/>
                        </a:spcAft>
                        <a:buClr>
                          <a:schemeClr val="dk2"/>
                        </a:buClr>
                        <a:buSzPts val="1800"/>
                        <a:buFont typeface="Arial"/>
                        <a:buChar char="●"/>
                      </a:pPr>
                      <a:r>
                        <a:rPr lang="en" sz="1800" u="none" cap="none" strike="noStrike">
                          <a:solidFill>
                            <a:schemeClr val="dk2"/>
                          </a:solidFill>
                        </a:rPr>
                        <a:t>Rhinovirus</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Parainfluenza virus</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Influenza virus</a:t>
                      </a:r>
                      <a:endParaRPr sz="1800" u="none" cap="none" strike="noStrike">
                        <a:solidFill>
                          <a:schemeClr val="dk2"/>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18"/>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100">
                <a:solidFill>
                  <a:srgbClr val="262626"/>
                </a:solidFill>
              </a:rPr>
              <a:t>Classification based on duration:</a:t>
            </a:r>
            <a:endParaRPr/>
          </a:p>
        </p:txBody>
      </p:sp>
      <p:sp>
        <p:nvSpPr>
          <p:cNvPr id="330" name="Google Shape;330;p18"/>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8"/>
          <p:cNvSpPr txBox="1"/>
          <p:nvPr/>
        </p:nvSpPr>
        <p:spPr>
          <a:xfrm>
            <a:off x="1226525" y="2473050"/>
            <a:ext cx="1309800" cy="40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&lt;4 weeks</a:t>
            </a:r>
            <a:endParaRPr b="0" i="0" sz="1400" u="none" cap="none" strike="noStrike">
              <a:solidFill>
                <a:srgbClr val="000000"/>
              </a:solidFill>
              <a:latin typeface="Arial"/>
              <a:ea typeface="Arial"/>
              <a:cs typeface="Arial"/>
              <a:sym typeface="Arial"/>
            </a:endParaRPr>
          </a:p>
        </p:txBody>
      </p:sp>
      <p:sp>
        <p:nvSpPr>
          <p:cNvPr id="332" name="Google Shape;332;p18"/>
          <p:cNvSpPr txBox="1"/>
          <p:nvPr/>
        </p:nvSpPr>
        <p:spPr>
          <a:xfrm>
            <a:off x="3597025" y="2536950"/>
            <a:ext cx="1451400" cy="27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4 - 12 weeks</a:t>
            </a:r>
            <a:endParaRPr b="0" i="0" sz="1400" u="none" cap="none" strike="noStrike">
              <a:solidFill>
                <a:srgbClr val="000000"/>
              </a:solidFill>
              <a:latin typeface="Arial"/>
              <a:ea typeface="Arial"/>
              <a:cs typeface="Arial"/>
              <a:sym typeface="Arial"/>
            </a:endParaRPr>
          </a:p>
        </p:txBody>
      </p:sp>
      <p:sp>
        <p:nvSpPr>
          <p:cNvPr id="333" name="Google Shape;333;p18"/>
          <p:cNvSpPr txBox="1"/>
          <p:nvPr/>
        </p:nvSpPr>
        <p:spPr>
          <a:xfrm>
            <a:off x="6027375" y="2507850"/>
            <a:ext cx="1230600" cy="33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222222"/>
                </a:solidFill>
                <a:highlight>
                  <a:srgbClr val="FFFFFF"/>
                </a:highlight>
                <a:latin typeface="Arial"/>
                <a:ea typeface="Arial"/>
                <a:cs typeface="Arial"/>
                <a:sym typeface="Arial"/>
              </a:rPr>
              <a:t>≥ </a:t>
            </a:r>
            <a:r>
              <a:rPr b="0" i="0" lang="en" sz="1400" u="none" cap="none" strike="noStrike">
                <a:solidFill>
                  <a:srgbClr val="000000"/>
                </a:solidFill>
                <a:latin typeface="Arial"/>
                <a:ea typeface="Arial"/>
                <a:cs typeface="Arial"/>
                <a:sym typeface="Arial"/>
              </a:rPr>
              <a:t>12 weeks</a:t>
            </a:r>
            <a:endParaRPr b="0" i="0" sz="1400" u="none" cap="none" strike="noStrike">
              <a:solidFill>
                <a:srgbClr val="000000"/>
              </a:solidFill>
              <a:latin typeface="Arial"/>
              <a:ea typeface="Arial"/>
              <a:cs typeface="Arial"/>
              <a:sym typeface="Arial"/>
            </a:endParaRPr>
          </a:p>
        </p:txBody>
      </p:sp>
      <p:sp>
        <p:nvSpPr>
          <p:cNvPr id="334" name="Google Shape;334;p18"/>
          <p:cNvSpPr/>
          <p:nvPr/>
        </p:nvSpPr>
        <p:spPr>
          <a:xfrm>
            <a:off x="1021725" y="2078300"/>
            <a:ext cx="6803700" cy="336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8"/>
          <p:cNvSpPr/>
          <p:nvPr/>
        </p:nvSpPr>
        <p:spPr>
          <a:xfrm>
            <a:off x="1149475" y="1295400"/>
            <a:ext cx="1068300" cy="505200"/>
          </a:xfrm>
          <a:prstGeom prst="downArrowCallout">
            <a:avLst>
              <a:gd fmla="val 25000" name="adj1"/>
              <a:gd fmla="val 25000" name="adj2"/>
              <a:gd fmla="val 25000" name="adj3"/>
              <a:gd fmla="val 64977" name="adj4"/>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Acute</a:t>
            </a:r>
            <a:endParaRPr b="0" i="0" sz="1400" u="none" cap="none" strike="noStrike">
              <a:solidFill>
                <a:srgbClr val="000000"/>
              </a:solidFill>
              <a:latin typeface="Arial"/>
              <a:ea typeface="Arial"/>
              <a:cs typeface="Arial"/>
              <a:sym typeface="Arial"/>
            </a:endParaRPr>
          </a:p>
        </p:txBody>
      </p:sp>
      <p:sp>
        <p:nvSpPr>
          <p:cNvPr id="336" name="Google Shape;336;p18"/>
          <p:cNvSpPr/>
          <p:nvPr/>
        </p:nvSpPr>
        <p:spPr>
          <a:xfrm>
            <a:off x="3597013" y="1295400"/>
            <a:ext cx="1068300" cy="505200"/>
          </a:xfrm>
          <a:prstGeom prst="downArrowCallout">
            <a:avLst>
              <a:gd fmla="val 25000" name="adj1"/>
              <a:gd fmla="val 25000" name="adj2"/>
              <a:gd fmla="val 25000" name="adj3"/>
              <a:gd fmla="val 64977" name="adj4"/>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Sub-acute</a:t>
            </a:r>
            <a:endParaRPr b="0" i="0" sz="1400" u="none" cap="none" strike="noStrike">
              <a:solidFill>
                <a:srgbClr val="000000"/>
              </a:solidFill>
              <a:latin typeface="Arial"/>
              <a:ea typeface="Arial"/>
              <a:cs typeface="Arial"/>
              <a:sym typeface="Arial"/>
            </a:endParaRPr>
          </a:p>
        </p:txBody>
      </p:sp>
      <p:sp>
        <p:nvSpPr>
          <p:cNvPr id="337" name="Google Shape;337;p18"/>
          <p:cNvSpPr/>
          <p:nvPr/>
        </p:nvSpPr>
        <p:spPr>
          <a:xfrm>
            <a:off x="6152800" y="1295400"/>
            <a:ext cx="1068300" cy="505200"/>
          </a:xfrm>
          <a:prstGeom prst="downArrowCallout">
            <a:avLst>
              <a:gd fmla="val 25000" name="adj1"/>
              <a:gd fmla="val 25000" name="adj2"/>
              <a:gd fmla="val 25000" name="adj3"/>
              <a:gd fmla="val 64977" name="adj4"/>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chronic</a:t>
            </a:r>
            <a:endParaRPr b="0" i="0" sz="1400" u="none" cap="none" strike="noStrike">
              <a:solidFill>
                <a:srgbClr val="000000"/>
              </a:solidFill>
              <a:latin typeface="Arial"/>
              <a:ea typeface="Arial"/>
              <a:cs typeface="Arial"/>
              <a:sym typeface="Arial"/>
            </a:endParaRPr>
          </a:p>
        </p:txBody>
      </p:sp>
      <p:cxnSp>
        <p:nvCxnSpPr>
          <p:cNvPr id="338" name="Google Shape;338;p18"/>
          <p:cNvCxnSpPr/>
          <p:nvPr/>
        </p:nvCxnSpPr>
        <p:spPr>
          <a:xfrm rot="10800000">
            <a:off x="2391775" y="1590750"/>
            <a:ext cx="0" cy="882300"/>
          </a:xfrm>
          <a:prstGeom prst="straightConnector1">
            <a:avLst/>
          </a:prstGeom>
          <a:noFill/>
          <a:ln cap="flat" cmpd="sng" w="9525">
            <a:solidFill>
              <a:schemeClr val="dk2"/>
            </a:solidFill>
            <a:prstDash val="solid"/>
            <a:round/>
            <a:headEnd len="sm" w="sm" type="none"/>
            <a:tailEnd len="sm" w="sm" type="none"/>
          </a:ln>
        </p:spPr>
      </p:cxnSp>
      <p:cxnSp>
        <p:nvCxnSpPr>
          <p:cNvPr id="339" name="Google Shape;339;p18"/>
          <p:cNvCxnSpPr/>
          <p:nvPr/>
        </p:nvCxnSpPr>
        <p:spPr>
          <a:xfrm rot="10800000">
            <a:off x="5870550" y="1590750"/>
            <a:ext cx="0" cy="882300"/>
          </a:xfrm>
          <a:prstGeom prst="straightConnector1">
            <a:avLst/>
          </a:prstGeom>
          <a:noFill/>
          <a:ln cap="flat" cmpd="sng" w="9525">
            <a:solidFill>
              <a:schemeClr val="dk2"/>
            </a:solidFill>
            <a:prstDash val="solid"/>
            <a:round/>
            <a:headEnd len="sm" w="sm" type="none"/>
            <a:tailEnd len="sm" w="sm" type="none"/>
          </a:ln>
        </p:spPr>
      </p:cxnSp>
      <p:sp>
        <p:nvSpPr>
          <p:cNvPr id="340" name="Google Shape;340;p18"/>
          <p:cNvSpPr txBox="1"/>
          <p:nvPr/>
        </p:nvSpPr>
        <p:spPr>
          <a:xfrm>
            <a:off x="637700" y="3397625"/>
            <a:ext cx="7934700" cy="10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800" u="sng" cap="none" strike="noStrike">
                <a:solidFill>
                  <a:srgbClr val="980000"/>
                </a:solidFill>
                <a:highlight>
                  <a:srgbClr val="FFFFFF"/>
                </a:highlight>
              </a:rPr>
              <a:t>Recurrent </a:t>
            </a:r>
            <a:r>
              <a:rPr b="1" lang="en" sz="1800" u="sng">
                <a:solidFill>
                  <a:srgbClr val="980000"/>
                </a:solidFill>
                <a:highlight>
                  <a:srgbClr val="FFFFFF"/>
                </a:highlight>
              </a:rPr>
              <a:t>R</a:t>
            </a:r>
            <a:r>
              <a:rPr b="1" i="0" lang="en" sz="1800" u="sng" cap="none" strike="noStrike">
                <a:solidFill>
                  <a:srgbClr val="980000"/>
                </a:solidFill>
                <a:highlight>
                  <a:srgbClr val="FFFFFF"/>
                </a:highlight>
              </a:rPr>
              <a:t>hinosinusitis</a:t>
            </a:r>
            <a:r>
              <a:rPr b="1" lang="en" sz="1800">
                <a:solidFill>
                  <a:srgbClr val="980000"/>
                </a:solidFill>
                <a:highlight>
                  <a:srgbClr val="FFFFFF"/>
                </a:highlight>
              </a:rPr>
              <a:t>?</a:t>
            </a:r>
            <a:endParaRPr b="1" i="0" sz="1800" u="none" cap="none" strike="noStrike">
              <a:solidFill>
                <a:srgbClr val="98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Google Shape;752;p72"/>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Signs &amp; Symptoms:</a:t>
            </a:r>
            <a:endParaRPr b="1"/>
          </a:p>
        </p:txBody>
      </p:sp>
      <p:sp>
        <p:nvSpPr>
          <p:cNvPr id="753" name="Google Shape;753;p72"/>
          <p:cNvSpPr txBox="1"/>
          <p:nvPr>
            <p:ph idx="1" type="body"/>
          </p:nvPr>
        </p:nvSpPr>
        <p:spPr>
          <a:xfrm>
            <a:off x="1303800" y="1216475"/>
            <a:ext cx="4197900" cy="36000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
              <a:t>Otalgia</a:t>
            </a:r>
            <a:endParaRPr b="1"/>
          </a:p>
          <a:p>
            <a:pPr indent="-342900" lvl="0" marL="457200" rtl="0" algn="l">
              <a:lnSpc>
                <a:spcPct val="150000"/>
              </a:lnSpc>
              <a:spcBef>
                <a:spcPts val="0"/>
              </a:spcBef>
              <a:spcAft>
                <a:spcPts val="0"/>
              </a:spcAft>
              <a:buSzPts val="1800"/>
              <a:buChar char="●"/>
            </a:pPr>
            <a:r>
              <a:rPr lang="en"/>
              <a:t>Fever </a:t>
            </a:r>
            <a:r>
              <a:rPr lang="en" sz="1400"/>
              <a:t>(especially in younger children)</a:t>
            </a:r>
            <a:endParaRPr/>
          </a:p>
          <a:p>
            <a:pPr indent="-342900" lvl="0" marL="457200" rtl="0" algn="l">
              <a:lnSpc>
                <a:spcPct val="150000"/>
              </a:lnSpc>
              <a:spcBef>
                <a:spcPts val="0"/>
              </a:spcBef>
              <a:spcAft>
                <a:spcPts val="0"/>
              </a:spcAft>
              <a:buSzPts val="1800"/>
              <a:buChar char="●"/>
            </a:pPr>
            <a:r>
              <a:rPr b="1" lang="en"/>
              <a:t>Headache</a:t>
            </a:r>
            <a:endParaRPr b="1"/>
          </a:p>
          <a:p>
            <a:pPr indent="-342900" lvl="0" marL="457200" rtl="0" algn="l">
              <a:lnSpc>
                <a:spcPct val="150000"/>
              </a:lnSpc>
              <a:spcBef>
                <a:spcPts val="0"/>
              </a:spcBef>
              <a:spcAft>
                <a:spcPts val="0"/>
              </a:spcAft>
              <a:buSzPts val="1800"/>
              <a:buChar char="●"/>
            </a:pPr>
            <a:r>
              <a:rPr b="1" lang="en"/>
              <a:t>Deafness</a:t>
            </a:r>
            <a:endParaRPr b="1"/>
          </a:p>
          <a:p>
            <a:pPr indent="-342900" lvl="0" marL="457200" rtl="0" algn="l">
              <a:lnSpc>
                <a:spcPct val="150000"/>
              </a:lnSpc>
              <a:spcBef>
                <a:spcPts val="0"/>
              </a:spcBef>
              <a:spcAft>
                <a:spcPts val="0"/>
              </a:spcAft>
              <a:buSzPts val="1800"/>
              <a:buChar char="●"/>
            </a:pPr>
            <a:r>
              <a:rPr b="1" lang="en"/>
              <a:t>Irritability</a:t>
            </a:r>
            <a:endParaRPr b="1"/>
          </a:p>
          <a:p>
            <a:pPr indent="-342900" lvl="0" marL="457200" rtl="0" algn="l">
              <a:lnSpc>
                <a:spcPct val="150000"/>
              </a:lnSpc>
              <a:spcBef>
                <a:spcPts val="0"/>
              </a:spcBef>
              <a:spcAft>
                <a:spcPts val="0"/>
              </a:spcAft>
              <a:buSzPts val="1800"/>
              <a:buChar char="●"/>
            </a:pPr>
            <a:r>
              <a:rPr lang="en"/>
              <a:t>Otorrhea</a:t>
            </a:r>
            <a:endParaRPr/>
          </a:p>
          <a:p>
            <a:pPr indent="-342900" lvl="0" marL="457200" rtl="0" algn="l">
              <a:lnSpc>
                <a:spcPct val="150000"/>
              </a:lnSpc>
              <a:spcBef>
                <a:spcPts val="0"/>
              </a:spcBef>
              <a:spcAft>
                <a:spcPts val="0"/>
              </a:spcAft>
              <a:buSzPts val="1800"/>
              <a:buChar char="●"/>
            </a:pPr>
            <a:r>
              <a:rPr lang="en"/>
              <a:t>Vomiting</a:t>
            </a:r>
            <a:endParaRPr/>
          </a:p>
          <a:p>
            <a:pPr indent="-342900" lvl="0" marL="457200" rtl="0" algn="l">
              <a:lnSpc>
                <a:spcPct val="150000"/>
              </a:lnSpc>
              <a:spcBef>
                <a:spcPts val="0"/>
              </a:spcBef>
              <a:spcAft>
                <a:spcPts val="0"/>
              </a:spcAft>
              <a:buSzPts val="1800"/>
              <a:buChar char="●"/>
            </a:pPr>
            <a:r>
              <a:rPr lang="en"/>
              <a:t>Loss of appetite</a:t>
            </a:r>
            <a:br>
              <a:rPr lang="en"/>
            </a:br>
            <a:endParaRPr/>
          </a:p>
        </p:txBody>
      </p:sp>
      <p:sp>
        <p:nvSpPr>
          <p:cNvPr id="754" name="Google Shape;754;p72"/>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73"/>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Examination:</a:t>
            </a:r>
            <a:endParaRPr b="1"/>
          </a:p>
        </p:txBody>
      </p:sp>
      <p:sp>
        <p:nvSpPr>
          <p:cNvPr id="760" name="Google Shape;760;p73"/>
          <p:cNvSpPr txBox="1"/>
          <p:nvPr>
            <p:ph idx="1" type="body"/>
          </p:nvPr>
        </p:nvSpPr>
        <p:spPr>
          <a:xfrm>
            <a:off x="311700" y="1346100"/>
            <a:ext cx="4882200" cy="221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highlight>
                  <a:srgbClr val="FCE5CD"/>
                </a:highlight>
              </a:rPr>
              <a:t>Otoscopy of Tympanic membrane :</a:t>
            </a:r>
            <a:endParaRPr/>
          </a:p>
          <a:p>
            <a:pPr indent="-342900" lvl="0" marL="457200" rtl="0" algn="l">
              <a:lnSpc>
                <a:spcPct val="150000"/>
              </a:lnSpc>
              <a:spcBef>
                <a:spcPts val="1600"/>
              </a:spcBef>
              <a:spcAft>
                <a:spcPts val="0"/>
              </a:spcAft>
              <a:buSzPts val="1800"/>
              <a:buChar char="●"/>
            </a:pPr>
            <a:r>
              <a:rPr b="1" lang="en">
                <a:solidFill>
                  <a:srgbClr val="CC0000"/>
                </a:solidFill>
              </a:rPr>
              <a:t>Bulging</a:t>
            </a:r>
            <a:r>
              <a:rPr lang="en"/>
              <a:t>.</a:t>
            </a:r>
            <a:endParaRPr/>
          </a:p>
          <a:p>
            <a:pPr indent="-342900" lvl="0" marL="457200" rtl="0" algn="l">
              <a:lnSpc>
                <a:spcPct val="150000"/>
              </a:lnSpc>
              <a:spcBef>
                <a:spcPts val="0"/>
              </a:spcBef>
              <a:spcAft>
                <a:spcPts val="0"/>
              </a:spcAft>
              <a:buSzPts val="1800"/>
              <a:buChar char="●"/>
            </a:pPr>
            <a:r>
              <a:rPr b="1" lang="en"/>
              <a:t>Impaired </a:t>
            </a:r>
            <a:r>
              <a:rPr b="1" lang="en">
                <a:solidFill>
                  <a:srgbClr val="CC0000"/>
                </a:solidFill>
              </a:rPr>
              <a:t>mobility</a:t>
            </a:r>
            <a:r>
              <a:rPr lang="en"/>
              <a:t>. </a:t>
            </a:r>
            <a:r>
              <a:rPr lang="en" sz="1400"/>
              <a:t>(assessed by pneumatic otoscopy)</a:t>
            </a:r>
            <a:endParaRPr sz="1400"/>
          </a:p>
          <a:p>
            <a:pPr indent="-342900" lvl="0" marL="457200" rtl="0" algn="l">
              <a:lnSpc>
                <a:spcPct val="150000"/>
              </a:lnSpc>
              <a:spcBef>
                <a:spcPts val="0"/>
              </a:spcBef>
              <a:spcAft>
                <a:spcPts val="0"/>
              </a:spcAft>
              <a:buSzPts val="1800"/>
              <a:buChar char="●"/>
            </a:pPr>
            <a:r>
              <a:rPr b="1" lang="en">
                <a:solidFill>
                  <a:srgbClr val="CC0000"/>
                </a:solidFill>
              </a:rPr>
              <a:t>Redness </a:t>
            </a:r>
            <a:r>
              <a:rPr lang="en"/>
              <a:t>or </a:t>
            </a:r>
            <a:r>
              <a:rPr b="1" lang="en">
                <a:solidFill>
                  <a:srgbClr val="CC0000"/>
                </a:solidFill>
              </a:rPr>
              <a:t>cloudiness</a:t>
            </a:r>
            <a:r>
              <a:rPr lang="en"/>
              <a:t>.</a:t>
            </a:r>
            <a:br>
              <a:rPr lang="en"/>
            </a:br>
            <a:endParaRPr/>
          </a:p>
        </p:txBody>
      </p:sp>
      <p:sp>
        <p:nvSpPr>
          <p:cNvPr id="761" name="Google Shape;761;p73"/>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2" name="Google Shape;762;p73"/>
          <p:cNvPicPr preferRelativeResize="0"/>
          <p:nvPr/>
        </p:nvPicPr>
        <p:blipFill rotWithShape="1">
          <a:blip r:embed="rId3">
            <a:alphaModFix/>
          </a:blip>
          <a:srcRect b="0" l="26308" r="0" t="0"/>
          <a:stretch/>
        </p:blipFill>
        <p:spPr>
          <a:xfrm>
            <a:off x="5755325" y="1152475"/>
            <a:ext cx="3076975" cy="30848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74"/>
          <p:cNvSpPr txBox="1"/>
          <p:nvPr>
            <p:ph idx="1" type="body"/>
          </p:nvPr>
        </p:nvSpPr>
        <p:spPr>
          <a:xfrm>
            <a:off x="328300" y="4015450"/>
            <a:ext cx="8546100" cy="133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600"/>
              </a:spcBef>
              <a:spcAft>
                <a:spcPts val="1600"/>
              </a:spcAft>
              <a:buSzPts val="1800"/>
              <a:buNone/>
            </a:pPr>
            <a:r>
              <a:rPr lang="en" sz="1400"/>
              <a:t>Otoscopic view of acute otitis media. Erythema and bulging of the tympanic membrane with loss of normal landmarks are noted.</a:t>
            </a:r>
            <a:endParaRPr sz="1400"/>
          </a:p>
        </p:txBody>
      </p:sp>
      <p:sp>
        <p:nvSpPr>
          <p:cNvPr id="768" name="Google Shape;768;p74"/>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9" name="Google Shape;769;p74"/>
          <p:cNvPicPr preferRelativeResize="0"/>
          <p:nvPr/>
        </p:nvPicPr>
        <p:blipFill rotWithShape="1">
          <a:blip r:embed="rId3">
            <a:alphaModFix/>
          </a:blip>
          <a:srcRect b="0" l="0" r="0" t="0"/>
          <a:stretch/>
        </p:blipFill>
        <p:spPr>
          <a:xfrm>
            <a:off x="1944750" y="286050"/>
            <a:ext cx="5254500" cy="39277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75"/>
          <p:cNvSpPr txBox="1"/>
          <p:nvPr>
            <p:ph type="title"/>
          </p:nvPr>
        </p:nvSpPr>
        <p:spPr>
          <a:xfrm>
            <a:off x="1185925" y="842700"/>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Diagnosis:</a:t>
            </a:r>
            <a:endParaRPr b="1"/>
          </a:p>
        </p:txBody>
      </p:sp>
      <p:sp>
        <p:nvSpPr>
          <p:cNvPr id="775" name="Google Shape;775;p75"/>
          <p:cNvSpPr txBox="1"/>
          <p:nvPr>
            <p:ph idx="1" type="body"/>
          </p:nvPr>
        </p:nvSpPr>
        <p:spPr>
          <a:xfrm>
            <a:off x="1303800" y="1532100"/>
            <a:ext cx="7030500" cy="225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u="sng"/>
              <a:t>Criteria for diagnosis:</a:t>
            </a:r>
            <a:endParaRPr b="1" sz="1400" u="sng"/>
          </a:p>
          <a:p>
            <a:pPr indent="-342900" lvl="0" marL="457200" rtl="0" algn="l">
              <a:lnSpc>
                <a:spcPct val="150000"/>
              </a:lnSpc>
              <a:spcBef>
                <a:spcPts val="1600"/>
              </a:spcBef>
              <a:spcAft>
                <a:spcPts val="0"/>
              </a:spcAft>
              <a:buSzPts val="1800"/>
              <a:buChar char="●"/>
            </a:pPr>
            <a:r>
              <a:rPr lang="en"/>
              <a:t>Moderate to severe bulging of the tympanic membrane.</a:t>
            </a:r>
            <a:endParaRPr/>
          </a:p>
          <a:p>
            <a:pPr indent="-342900" lvl="0" marL="457200" rtl="0" algn="l">
              <a:lnSpc>
                <a:spcPct val="150000"/>
              </a:lnSpc>
              <a:spcBef>
                <a:spcPts val="0"/>
              </a:spcBef>
              <a:spcAft>
                <a:spcPts val="0"/>
              </a:spcAft>
              <a:buSzPts val="1800"/>
              <a:buChar char="●"/>
            </a:pPr>
            <a:r>
              <a:rPr lang="en"/>
              <a:t>New onset of otorrhea not caused by otitis externa.</a:t>
            </a:r>
            <a:endParaRPr/>
          </a:p>
          <a:p>
            <a:pPr indent="-342900" lvl="0" marL="457200" rtl="0" algn="l">
              <a:lnSpc>
                <a:spcPct val="150000"/>
              </a:lnSpc>
              <a:spcBef>
                <a:spcPts val="0"/>
              </a:spcBef>
              <a:spcAft>
                <a:spcPts val="0"/>
              </a:spcAft>
              <a:buSzPts val="1800"/>
              <a:buChar char="●"/>
            </a:pPr>
            <a:r>
              <a:rPr lang="en"/>
              <a:t>Mild bulging of the tympanic membrane associated with recent onset of ear pain </a:t>
            </a:r>
            <a:r>
              <a:rPr lang="en" sz="1400"/>
              <a:t>(less than 48 hours) </a:t>
            </a:r>
            <a:r>
              <a:rPr lang="en"/>
              <a:t>or erythema.</a:t>
            </a:r>
            <a:endParaRPr/>
          </a:p>
          <a:p>
            <a:pPr indent="0" lvl="0" marL="0" rtl="0" algn="l">
              <a:lnSpc>
                <a:spcPct val="115000"/>
              </a:lnSpc>
              <a:spcBef>
                <a:spcPts val="1600"/>
              </a:spcBef>
              <a:spcAft>
                <a:spcPts val="1600"/>
              </a:spcAft>
              <a:buSzPts val="1800"/>
              <a:buNone/>
            </a:pPr>
            <a:r>
              <a:t/>
            </a:r>
            <a:endParaRPr/>
          </a:p>
        </p:txBody>
      </p:sp>
      <p:sp>
        <p:nvSpPr>
          <p:cNvPr id="776" name="Google Shape;776;p75"/>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0" name="Shape 780"/>
        <p:cNvGrpSpPr/>
        <p:nvPr/>
      </p:nvGrpSpPr>
      <p:grpSpPr>
        <a:xfrm>
          <a:off x="0" y="0"/>
          <a:ext cx="0" cy="0"/>
          <a:chOff x="0" y="0"/>
          <a:chExt cx="0" cy="0"/>
        </a:xfrm>
      </p:grpSpPr>
      <p:sp>
        <p:nvSpPr>
          <p:cNvPr id="781" name="Google Shape;781;p76"/>
          <p:cNvSpPr txBox="1"/>
          <p:nvPr>
            <p:ph type="title"/>
          </p:nvPr>
        </p:nvSpPr>
        <p:spPr>
          <a:xfrm>
            <a:off x="311700" y="31935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2800"/>
              <a:buNone/>
            </a:pPr>
            <a:r>
              <a:rPr b="1" lang="en"/>
              <a:t>Management:</a:t>
            </a:r>
            <a:endParaRPr b="1"/>
          </a:p>
        </p:txBody>
      </p:sp>
      <p:sp>
        <p:nvSpPr>
          <p:cNvPr id="782" name="Google Shape;782;p76"/>
          <p:cNvSpPr/>
          <p:nvPr/>
        </p:nvSpPr>
        <p:spPr>
          <a:xfrm>
            <a:off x="0" y="0"/>
            <a:ext cx="9144000" cy="5143500"/>
          </a:xfrm>
          <a:prstGeom prst="frame">
            <a:avLst>
              <a:gd fmla="val 2391" name="adj1"/>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1" i="0" sz="2800" u="none" cap="none" strike="noStrike">
              <a:solidFill>
                <a:schemeClr val="dk1"/>
              </a:solidFill>
              <a:latin typeface="Arial"/>
              <a:ea typeface="Arial"/>
              <a:cs typeface="Arial"/>
              <a:sym typeface="Arial"/>
            </a:endParaRPr>
          </a:p>
        </p:txBody>
      </p:sp>
      <p:sp>
        <p:nvSpPr>
          <p:cNvPr id="783" name="Google Shape;783;p76"/>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84" name="Google Shape;784;p76"/>
          <p:cNvGraphicFramePr/>
          <p:nvPr/>
        </p:nvGraphicFramePr>
        <p:xfrm>
          <a:off x="311700" y="1509250"/>
          <a:ext cx="3000000" cy="3000000"/>
        </p:xfrm>
        <a:graphic>
          <a:graphicData uri="http://schemas.openxmlformats.org/drawingml/2006/table">
            <a:tbl>
              <a:tblPr>
                <a:noFill/>
                <a:tableStyleId>{E60E3F17-4677-4348-BBFF-0F41DF39ABBF}</a:tableStyleId>
              </a:tblPr>
              <a:tblGrid>
                <a:gridCol w="2130150"/>
                <a:gridCol w="2130150"/>
                <a:gridCol w="2247425"/>
                <a:gridCol w="2012875"/>
              </a:tblGrid>
              <a:tr h="709150">
                <a:tc gridSpan="4">
                  <a:txBody>
                    <a:bodyPr>
                      <a:noAutofit/>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solidFill>
                            <a:srgbClr val="F9CB9C"/>
                          </a:solidFill>
                        </a:rPr>
                        <a:t>Observation </a:t>
                      </a:r>
                      <a:r>
                        <a:rPr b="1" lang="en" sz="1800" u="none" cap="none" strike="noStrike">
                          <a:solidFill>
                            <a:srgbClr val="FCE5CD"/>
                          </a:solidFill>
                        </a:rPr>
                        <a:t>VS </a:t>
                      </a:r>
                      <a:r>
                        <a:rPr b="1" lang="en" sz="1800" u="none" cap="none" strike="noStrike">
                          <a:solidFill>
                            <a:srgbClr val="F9CB9C"/>
                          </a:solidFill>
                        </a:rPr>
                        <a:t>Antibiotic therapy</a:t>
                      </a:r>
                      <a:endParaRPr b="1" sz="1800" u="none" cap="none" strike="noStrike">
                        <a:solidFill>
                          <a:srgbClr val="F9CB9C"/>
                        </a:solidFill>
                      </a:endParaRPr>
                    </a:p>
                    <a:p>
                      <a:pPr indent="0" lvl="0" marL="0" marR="0" rtl="0" algn="ctr">
                        <a:lnSpc>
                          <a:spcPct val="100000"/>
                        </a:lnSpc>
                        <a:spcBef>
                          <a:spcPts val="0"/>
                        </a:spcBef>
                        <a:spcAft>
                          <a:spcPts val="0"/>
                        </a:spcAft>
                        <a:buClr>
                          <a:srgbClr val="000000"/>
                        </a:buClr>
                        <a:buSzPts val="1800"/>
                        <a:buFont typeface="Arial"/>
                        <a:buNone/>
                      </a:pPr>
                      <a:r>
                        <a:rPr b="1" lang="en" sz="1800" u="none" cap="none" strike="noStrike">
                          <a:solidFill>
                            <a:srgbClr val="F9CB9C"/>
                          </a:solidFill>
                        </a:rPr>
                        <a:t>When do we give ABx??!</a:t>
                      </a:r>
                      <a:endParaRPr sz="1400" u="none" cap="none" strike="noStrike">
                        <a:solidFill>
                          <a:srgbClr val="444444"/>
                        </a:solidFill>
                      </a:endParaRPr>
                    </a:p>
                  </a:txBody>
                  <a:tcPr marT="91425" marB="91425" marR="91425" marL="91425" anchor="ctr">
                    <a:lnL cap="flat" cmpd="sng" w="28575">
                      <a:solidFill>
                        <a:srgbClr val="FCE5CD"/>
                      </a:solidFill>
                      <a:prstDash val="dot"/>
                      <a:round/>
                      <a:headEnd len="sm" w="sm" type="none"/>
                      <a:tailEnd len="sm" w="sm" type="none"/>
                    </a:lnL>
                    <a:lnR cap="flat" cmpd="sng" w="28575">
                      <a:solidFill>
                        <a:srgbClr val="FCE5CD"/>
                      </a:solidFill>
                      <a:prstDash val="dot"/>
                      <a:round/>
                      <a:headEnd len="sm" w="sm" type="none"/>
                      <a:tailEnd len="sm" w="sm" type="none"/>
                    </a:lnR>
                    <a:lnT cap="flat" cmpd="sng" w="28575">
                      <a:solidFill>
                        <a:srgbClr val="FCE5CD"/>
                      </a:solidFill>
                      <a:prstDash val="dot"/>
                      <a:round/>
                      <a:headEnd len="sm" w="sm" type="none"/>
                      <a:tailEnd len="sm" w="sm" type="none"/>
                    </a:lnT>
                    <a:lnB cap="flat" cmpd="sng" w="28575">
                      <a:solidFill>
                        <a:srgbClr val="FCE5CD"/>
                      </a:solidFill>
                      <a:prstDash val="dot"/>
                      <a:round/>
                      <a:headEnd len="sm" w="sm" type="none"/>
                      <a:tailEnd len="sm" w="sm" type="none"/>
                    </a:lnB>
                  </a:tcPr>
                </a:tc>
                <a:tc hMerge="1"/>
                <a:tc hMerge="1"/>
                <a:tc hMerge="1"/>
              </a:tr>
              <a:tr h="112275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444444"/>
                          </a:solidFill>
                        </a:rPr>
                        <a:t>Children 6 months or older with otorrhea or severe signs or symptoms </a:t>
                      </a:r>
                      <a:endParaRPr sz="1400" u="none" cap="none" strike="noStrike"/>
                    </a:p>
                  </a:txBody>
                  <a:tcPr marT="91425" marB="91425" marR="91425" marL="91425" anchor="ctr">
                    <a:lnL cap="flat" cmpd="sng" w="28575">
                      <a:solidFill>
                        <a:srgbClr val="FCE5CD"/>
                      </a:solidFill>
                      <a:prstDash val="dot"/>
                      <a:round/>
                      <a:headEnd len="sm" w="sm" type="none"/>
                      <a:tailEnd len="sm" w="sm" type="none"/>
                    </a:lnL>
                    <a:lnR cap="flat" cmpd="sng" w="28575">
                      <a:solidFill>
                        <a:srgbClr val="FCE5CD"/>
                      </a:solidFill>
                      <a:prstDash val="dot"/>
                      <a:round/>
                      <a:headEnd len="sm" w="sm" type="none"/>
                      <a:tailEnd len="sm" w="sm" type="none"/>
                    </a:lnR>
                    <a:lnT cap="flat" cmpd="sng" w="28575">
                      <a:solidFill>
                        <a:srgbClr val="FCE5CD"/>
                      </a:solidFill>
                      <a:prstDash val="dot"/>
                      <a:round/>
                      <a:headEnd len="sm" w="sm" type="none"/>
                      <a:tailEnd len="sm" w="sm" type="none"/>
                    </a:lnT>
                    <a:lnB cap="flat" cmpd="sng" w="28575">
                      <a:solidFill>
                        <a:srgbClr val="FFFFFF"/>
                      </a:solidFill>
                      <a:prstDash val="dot"/>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444444"/>
                          </a:solidFill>
                        </a:rPr>
                        <a:t>Children 6 to 23 months of age with </a:t>
                      </a:r>
                      <a:r>
                        <a:rPr lang="en" sz="1400" u="sng" cap="none" strike="noStrike">
                          <a:solidFill>
                            <a:srgbClr val="444444"/>
                          </a:solidFill>
                        </a:rPr>
                        <a:t>bilateral </a:t>
                      </a:r>
                      <a:r>
                        <a:rPr lang="en" sz="1400" u="none" cap="none" strike="noStrike">
                          <a:solidFill>
                            <a:srgbClr val="444444"/>
                          </a:solidFill>
                        </a:rPr>
                        <a:t>acute otitis media </a:t>
                      </a:r>
                      <a:r>
                        <a:rPr lang="en" sz="1400" u="sng" cap="none" strike="noStrike">
                          <a:solidFill>
                            <a:srgbClr val="444444"/>
                          </a:solidFill>
                        </a:rPr>
                        <a:t>without</a:t>
                      </a:r>
                      <a:r>
                        <a:rPr lang="en" sz="1400" u="none" cap="none" strike="noStrike">
                          <a:solidFill>
                            <a:srgbClr val="444444"/>
                          </a:solidFill>
                        </a:rPr>
                        <a:t> severe signs or symptoms</a:t>
                      </a:r>
                      <a:endParaRPr sz="1400" u="none" cap="none" strike="noStrike"/>
                    </a:p>
                  </a:txBody>
                  <a:tcPr marT="91425" marB="91425" marR="91425" marL="91425" anchor="ctr">
                    <a:lnL cap="flat" cmpd="sng" w="28575">
                      <a:solidFill>
                        <a:srgbClr val="FCE5CD"/>
                      </a:solidFill>
                      <a:prstDash val="dot"/>
                      <a:round/>
                      <a:headEnd len="sm" w="sm" type="none"/>
                      <a:tailEnd len="sm" w="sm" type="none"/>
                    </a:lnL>
                    <a:lnR cap="flat" cmpd="sng" w="28575">
                      <a:solidFill>
                        <a:srgbClr val="FCE5CD"/>
                      </a:solidFill>
                      <a:prstDash val="dot"/>
                      <a:round/>
                      <a:headEnd len="sm" w="sm" type="none"/>
                      <a:tailEnd len="sm" w="sm" type="none"/>
                    </a:lnR>
                    <a:lnT cap="flat" cmpd="sng" w="28575">
                      <a:solidFill>
                        <a:srgbClr val="FCE5CD"/>
                      </a:solidFill>
                      <a:prstDash val="dot"/>
                      <a:round/>
                      <a:headEnd len="sm" w="sm" type="none"/>
                      <a:tailEnd len="sm" w="sm" type="none"/>
                    </a:lnT>
                    <a:lnB cap="flat" cmpd="sng" w="28575">
                      <a:solidFill>
                        <a:srgbClr val="FFFFFF"/>
                      </a:solidFill>
                      <a:prstDash val="dot"/>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444444"/>
                          </a:solidFill>
                        </a:rPr>
                        <a:t>Children 6 to 23 months of age with </a:t>
                      </a:r>
                      <a:r>
                        <a:rPr lang="en" sz="1400" u="sng" cap="none" strike="noStrike">
                          <a:solidFill>
                            <a:srgbClr val="444444"/>
                          </a:solidFill>
                        </a:rPr>
                        <a:t>unilateral </a:t>
                      </a:r>
                      <a:r>
                        <a:rPr lang="en" sz="1400" u="none" cap="none" strike="noStrike">
                          <a:solidFill>
                            <a:srgbClr val="444444"/>
                          </a:solidFill>
                        </a:rPr>
                        <a:t>acute otitis media </a:t>
                      </a:r>
                      <a:r>
                        <a:rPr lang="en" sz="1400" u="sng" cap="none" strike="noStrike">
                          <a:solidFill>
                            <a:srgbClr val="444444"/>
                          </a:solidFill>
                        </a:rPr>
                        <a:t>without </a:t>
                      </a:r>
                      <a:r>
                        <a:rPr lang="en" sz="1400" u="none" cap="none" strike="noStrike">
                          <a:solidFill>
                            <a:srgbClr val="444444"/>
                          </a:solidFill>
                        </a:rPr>
                        <a:t>severe signs or symptoms</a:t>
                      </a:r>
                      <a:endParaRPr sz="1400" u="none" cap="none" strike="noStrike"/>
                    </a:p>
                  </a:txBody>
                  <a:tcPr marT="91425" marB="91425" marR="91425" marL="91425" anchor="ctr">
                    <a:lnL cap="flat" cmpd="sng" w="28575">
                      <a:solidFill>
                        <a:srgbClr val="FCE5CD"/>
                      </a:solidFill>
                      <a:prstDash val="dot"/>
                      <a:round/>
                      <a:headEnd len="sm" w="sm" type="none"/>
                      <a:tailEnd len="sm" w="sm" type="none"/>
                    </a:lnL>
                    <a:lnR cap="flat" cmpd="sng" w="28575">
                      <a:solidFill>
                        <a:srgbClr val="FCE5CD"/>
                      </a:solidFill>
                      <a:prstDash val="dot"/>
                      <a:round/>
                      <a:headEnd len="sm" w="sm" type="none"/>
                      <a:tailEnd len="sm" w="sm" type="none"/>
                    </a:lnR>
                    <a:lnT cap="flat" cmpd="sng" w="28575">
                      <a:solidFill>
                        <a:srgbClr val="FCE5CD"/>
                      </a:solidFill>
                      <a:prstDash val="dot"/>
                      <a:round/>
                      <a:headEnd len="sm" w="sm" type="none"/>
                      <a:tailEnd len="sm" w="sm" type="none"/>
                    </a:lnT>
                    <a:lnB cap="flat" cmpd="sng" w="28575">
                      <a:solidFill>
                        <a:srgbClr val="FFFFFF"/>
                      </a:solidFill>
                      <a:prstDash val="dot"/>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444444"/>
                          </a:solidFill>
                        </a:rPr>
                        <a:t>Children 2 years or older </a:t>
                      </a:r>
                      <a:r>
                        <a:rPr lang="en" sz="1400" u="sng" cap="none" strike="noStrike">
                          <a:solidFill>
                            <a:srgbClr val="444444"/>
                          </a:solidFill>
                        </a:rPr>
                        <a:t>without</a:t>
                      </a:r>
                      <a:r>
                        <a:rPr lang="en" sz="1400" u="none" cap="none" strike="noStrike">
                          <a:solidFill>
                            <a:srgbClr val="444444"/>
                          </a:solidFill>
                        </a:rPr>
                        <a:t> severe signs or symptoms </a:t>
                      </a:r>
                      <a:endParaRPr sz="1400" u="none" cap="none" strike="noStrike"/>
                    </a:p>
                  </a:txBody>
                  <a:tcPr marT="91425" marB="91425" marR="91425" marL="91425" anchor="ctr">
                    <a:lnL cap="flat" cmpd="sng" w="28575">
                      <a:solidFill>
                        <a:srgbClr val="FCE5CD"/>
                      </a:solidFill>
                      <a:prstDash val="dot"/>
                      <a:round/>
                      <a:headEnd len="sm" w="sm" type="none"/>
                      <a:tailEnd len="sm" w="sm" type="none"/>
                    </a:lnL>
                    <a:lnR cap="flat" cmpd="sng" w="28575">
                      <a:solidFill>
                        <a:srgbClr val="FCE5CD"/>
                      </a:solidFill>
                      <a:prstDash val="dot"/>
                      <a:round/>
                      <a:headEnd len="sm" w="sm" type="none"/>
                      <a:tailEnd len="sm" w="sm" type="none"/>
                    </a:lnR>
                    <a:lnT cap="flat" cmpd="sng" w="28575">
                      <a:solidFill>
                        <a:srgbClr val="FCE5CD"/>
                      </a:solidFill>
                      <a:prstDash val="dot"/>
                      <a:round/>
                      <a:headEnd len="sm" w="sm" type="none"/>
                      <a:tailEnd len="sm" w="sm" type="none"/>
                    </a:lnT>
                    <a:lnB cap="flat" cmpd="sng" w="28575">
                      <a:solidFill>
                        <a:srgbClr val="FFFFFF"/>
                      </a:solidFill>
                      <a:prstDash val="dot"/>
                      <a:round/>
                      <a:headEnd len="sm" w="sm" type="none"/>
                      <a:tailEnd len="sm" w="sm" type="none"/>
                    </a:lnB>
                  </a:tcPr>
                </a:tc>
              </a:tr>
              <a:tr h="58055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444444"/>
                          </a:solidFill>
                        </a:rPr>
                        <a:t> </a:t>
                      </a:r>
                      <a:r>
                        <a:rPr b="1" lang="en" sz="1400" u="none" cap="none" strike="noStrike">
                          <a:solidFill>
                            <a:srgbClr val="444444"/>
                          </a:solidFill>
                        </a:rPr>
                        <a:t>ABx </a:t>
                      </a:r>
                      <a:r>
                        <a:rPr lang="en" sz="1400" u="none" cap="none" strike="noStrike">
                          <a:solidFill>
                            <a:srgbClr val="444444"/>
                          </a:solidFill>
                        </a:rPr>
                        <a:t>for 10 days</a:t>
                      </a:r>
                      <a:endParaRPr sz="1400" u="none" cap="none" strike="noStrike"/>
                    </a:p>
                  </a:txBody>
                  <a:tcPr marT="91425" marB="91425" marR="91425" marL="91425" anchor="ctr">
                    <a:lnL cap="flat" cmpd="sng" w="28575">
                      <a:solidFill>
                        <a:srgbClr val="FFFFFF"/>
                      </a:solidFill>
                      <a:prstDash val="dot"/>
                      <a:round/>
                      <a:headEnd len="sm" w="sm" type="none"/>
                      <a:tailEnd len="sm" w="sm" type="none"/>
                    </a:lnL>
                    <a:lnR cap="flat" cmpd="sng" w="28575">
                      <a:solidFill>
                        <a:srgbClr val="FFFFFF"/>
                      </a:solidFill>
                      <a:prstDash val="dot"/>
                      <a:round/>
                      <a:headEnd len="sm" w="sm" type="none"/>
                      <a:tailEnd len="sm" w="sm" type="none"/>
                    </a:lnR>
                    <a:lnT cap="flat" cmpd="sng" w="28575">
                      <a:solidFill>
                        <a:srgbClr val="FFFFFF"/>
                      </a:solidFill>
                      <a:prstDash val="dot"/>
                      <a:round/>
                      <a:headEnd len="sm" w="sm" type="none"/>
                      <a:tailEnd len="sm" w="sm" type="none"/>
                    </a:lnT>
                    <a:lnB cap="flat" cmpd="sng" w="28575">
                      <a:solidFill>
                        <a:srgbClr val="FFFFFF"/>
                      </a:solidFill>
                      <a:prstDash val="dot"/>
                      <a:round/>
                      <a:headEnd len="sm" w="sm" type="none"/>
                      <a:tailEnd len="sm" w="sm" type="none"/>
                    </a:lnB>
                    <a:solidFill>
                      <a:srgbClr val="FCE5CD"/>
                    </a:solidFill>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rPr b="1" lang="en" sz="1400" u="none" cap="none" strike="noStrike">
                          <a:solidFill>
                            <a:srgbClr val="444444"/>
                          </a:solidFill>
                        </a:rPr>
                        <a:t>ABx</a:t>
                      </a:r>
                      <a:r>
                        <a:rPr lang="en" sz="1400" u="none" cap="none" strike="noStrike">
                          <a:solidFill>
                            <a:srgbClr val="444444"/>
                          </a:solidFill>
                        </a:rPr>
                        <a:t> for 10 days</a:t>
                      </a:r>
                      <a:endParaRPr sz="1400" u="none" cap="none" strike="noStrike"/>
                    </a:p>
                  </a:txBody>
                  <a:tcPr marT="91425" marB="91425" marR="91425" marL="91425" anchor="ctr">
                    <a:lnL cap="flat" cmpd="sng" w="28575">
                      <a:solidFill>
                        <a:srgbClr val="FFFFFF"/>
                      </a:solidFill>
                      <a:prstDash val="dot"/>
                      <a:round/>
                      <a:headEnd len="sm" w="sm" type="none"/>
                      <a:tailEnd len="sm" w="sm" type="none"/>
                    </a:lnL>
                    <a:lnR cap="flat" cmpd="sng" w="28575">
                      <a:solidFill>
                        <a:srgbClr val="FFFFFF"/>
                      </a:solidFill>
                      <a:prstDash val="dot"/>
                      <a:round/>
                      <a:headEnd len="sm" w="sm" type="none"/>
                      <a:tailEnd len="sm" w="sm" type="none"/>
                    </a:lnR>
                    <a:lnT cap="flat" cmpd="sng" w="28575">
                      <a:solidFill>
                        <a:srgbClr val="FFFFFF"/>
                      </a:solidFill>
                      <a:prstDash val="dot"/>
                      <a:round/>
                      <a:headEnd len="sm" w="sm" type="none"/>
                      <a:tailEnd len="sm" w="sm" type="none"/>
                    </a:lnT>
                    <a:lnB cap="flat" cmpd="sng" w="28575">
                      <a:solidFill>
                        <a:srgbClr val="FFFFFF"/>
                      </a:solidFill>
                      <a:prstDash val="dot"/>
                      <a:round/>
                      <a:headEnd len="sm" w="sm" type="none"/>
                      <a:tailEnd len="sm" w="sm" type="none"/>
                    </a:lnB>
                    <a:solidFill>
                      <a:srgbClr val="FCE5CD"/>
                    </a:solidFill>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444444"/>
                          </a:solidFill>
                        </a:rPr>
                        <a:t>Observation </a:t>
                      </a:r>
                      <a:r>
                        <a:rPr b="1" lang="en" sz="1400" u="none" cap="none" strike="noStrike">
                          <a:solidFill>
                            <a:srgbClr val="444444"/>
                          </a:solidFill>
                        </a:rPr>
                        <a:t>or</a:t>
                      </a:r>
                      <a:r>
                        <a:rPr lang="en" sz="1400" u="none" cap="none" strike="noStrike">
                          <a:solidFill>
                            <a:srgbClr val="444444"/>
                          </a:solidFill>
                        </a:rPr>
                        <a:t> </a:t>
                      </a:r>
                      <a:endParaRPr sz="1400" u="none" cap="none" strike="noStrike">
                        <a:solidFill>
                          <a:srgbClr val="444444"/>
                        </a:solidFill>
                      </a:endParaRPr>
                    </a:p>
                    <a:p>
                      <a:pPr indent="0" lvl="0" marL="0" marR="0" rtl="0" algn="ctr">
                        <a:lnSpc>
                          <a:spcPct val="100000"/>
                        </a:lnSpc>
                        <a:spcBef>
                          <a:spcPts val="0"/>
                        </a:spcBef>
                        <a:spcAft>
                          <a:spcPts val="0"/>
                        </a:spcAft>
                        <a:buClr>
                          <a:schemeClr val="dk1"/>
                        </a:buClr>
                        <a:buSzPts val="1100"/>
                        <a:buFont typeface="Arial"/>
                        <a:buNone/>
                      </a:pPr>
                      <a:r>
                        <a:rPr b="1" lang="en" sz="1400" u="none" cap="none" strike="noStrike">
                          <a:solidFill>
                            <a:srgbClr val="444444"/>
                          </a:solidFill>
                        </a:rPr>
                        <a:t>ABx </a:t>
                      </a:r>
                      <a:r>
                        <a:rPr lang="en" sz="1400" u="none" cap="none" strike="noStrike">
                          <a:solidFill>
                            <a:srgbClr val="444444"/>
                          </a:solidFill>
                        </a:rPr>
                        <a:t>for 10 days</a:t>
                      </a:r>
                      <a:endParaRPr sz="1400" u="none" cap="none" strike="noStrike"/>
                    </a:p>
                  </a:txBody>
                  <a:tcPr marT="91425" marB="91425" marR="91425" marL="91425" anchor="ctr">
                    <a:lnL cap="flat" cmpd="sng" w="28575">
                      <a:solidFill>
                        <a:srgbClr val="FFFFFF"/>
                      </a:solidFill>
                      <a:prstDash val="dot"/>
                      <a:round/>
                      <a:headEnd len="sm" w="sm" type="none"/>
                      <a:tailEnd len="sm" w="sm" type="none"/>
                    </a:lnL>
                    <a:lnR cap="flat" cmpd="sng" w="28575">
                      <a:solidFill>
                        <a:srgbClr val="FFFFFF"/>
                      </a:solidFill>
                      <a:prstDash val="dot"/>
                      <a:round/>
                      <a:headEnd len="sm" w="sm" type="none"/>
                      <a:tailEnd len="sm" w="sm" type="none"/>
                    </a:lnR>
                    <a:lnT cap="flat" cmpd="sng" w="28575">
                      <a:solidFill>
                        <a:srgbClr val="FFFFFF"/>
                      </a:solidFill>
                      <a:prstDash val="dot"/>
                      <a:round/>
                      <a:headEnd len="sm" w="sm" type="none"/>
                      <a:tailEnd len="sm" w="sm" type="none"/>
                    </a:lnT>
                    <a:lnB cap="flat" cmpd="sng" w="28575">
                      <a:solidFill>
                        <a:srgbClr val="FFFFFF"/>
                      </a:solidFill>
                      <a:prstDash val="dot"/>
                      <a:round/>
                      <a:headEnd len="sm" w="sm" type="none"/>
                      <a:tailEnd len="sm" w="sm" type="none"/>
                    </a:lnB>
                    <a:solidFill>
                      <a:srgbClr val="FCE5CD"/>
                    </a:solidFill>
                  </a:tcPr>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444444"/>
                          </a:solidFill>
                        </a:rPr>
                        <a:t>observation </a:t>
                      </a:r>
                      <a:r>
                        <a:rPr b="1" lang="en" sz="1400" u="none" cap="none" strike="noStrike">
                          <a:solidFill>
                            <a:srgbClr val="444444"/>
                          </a:solidFill>
                        </a:rPr>
                        <a:t>or</a:t>
                      </a:r>
                      <a:endParaRPr b="1" sz="1400" u="none" cap="none" strike="noStrike">
                        <a:solidFill>
                          <a:srgbClr val="444444"/>
                        </a:solidFill>
                      </a:endParaRPr>
                    </a:p>
                    <a:p>
                      <a:pPr indent="0" lvl="0" marL="0" marR="0" rtl="0" algn="ctr">
                        <a:lnSpc>
                          <a:spcPct val="100000"/>
                        </a:lnSpc>
                        <a:spcBef>
                          <a:spcPts val="0"/>
                        </a:spcBef>
                        <a:spcAft>
                          <a:spcPts val="0"/>
                        </a:spcAft>
                        <a:buClr>
                          <a:schemeClr val="dk1"/>
                        </a:buClr>
                        <a:buSzPts val="1100"/>
                        <a:buFont typeface="Arial"/>
                        <a:buNone/>
                      </a:pPr>
                      <a:r>
                        <a:rPr lang="en" sz="1400" u="none" cap="none" strike="noStrike">
                          <a:solidFill>
                            <a:srgbClr val="444444"/>
                          </a:solidFill>
                        </a:rPr>
                        <a:t>ABx for 5 - 7 days</a:t>
                      </a:r>
                      <a:endParaRPr sz="1400" u="none" cap="none" strike="noStrike"/>
                    </a:p>
                  </a:txBody>
                  <a:tcPr marT="91425" marB="91425" marR="91425" marL="91425" anchor="ctr">
                    <a:lnL cap="flat" cmpd="sng" w="28575">
                      <a:solidFill>
                        <a:srgbClr val="FFFFFF"/>
                      </a:solidFill>
                      <a:prstDash val="dot"/>
                      <a:round/>
                      <a:headEnd len="sm" w="sm" type="none"/>
                      <a:tailEnd len="sm" w="sm" type="none"/>
                    </a:lnL>
                    <a:lnR cap="flat" cmpd="sng" w="28575">
                      <a:solidFill>
                        <a:srgbClr val="FFFFFF"/>
                      </a:solidFill>
                      <a:prstDash val="dot"/>
                      <a:round/>
                      <a:headEnd len="sm" w="sm" type="none"/>
                      <a:tailEnd len="sm" w="sm" type="none"/>
                    </a:lnR>
                    <a:lnT cap="flat" cmpd="sng" w="28575">
                      <a:solidFill>
                        <a:srgbClr val="FFFFFF"/>
                      </a:solidFill>
                      <a:prstDash val="dot"/>
                      <a:round/>
                      <a:headEnd len="sm" w="sm" type="none"/>
                      <a:tailEnd len="sm" w="sm" type="none"/>
                    </a:lnT>
                    <a:lnB cap="flat" cmpd="sng" w="28575">
                      <a:solidFill>
                        <a:srgbClr val="FFFFFF"/>
                      </a:solidFill>
                      <a:prstDash val="dot"/>
                      <a:round/>
                      <a:headEnd len="sm" w="sm" type="none"/>
                      <a:tailEnd len="sm" w="sm" type="none"/>
                    </a:lnB>
                    <a:solidFill>
                      <a:srgbClr val="FCE5CD"/>
                    </a:solidFill>
                  </a:tcPr>
                </a:tc>
              </a:tr>
            </a:tbl>
          </a:graphicData>
        </a:graphic>
      </p:graphicFrame>
      <p:sp>
        <p:nvSpPr>
          <p:cNvPr id="785" name="Google Shape;785;p76"/>
          <p:cNvSpPr/>
          <p:nvPr/>
        </p:nvSpPr>
        <p:spPr>
          <a:xfrm>
            <a:off x="311700" y="980375"/>
            <a:ext cx="8520600" cy="307800"/>
          </a:xfrm>
          <a:prstGeom prst="rect">
            <a:avLst/>
          </a:prstGeom>
          <a:solidFill>
            <a:srgbClr val="FCE5CD"/>
          </a:solidFill>
          <a:ln cap="flat" cmpd="sng" w="28575">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1400" u="none" cap="none" strike="noStrike">
                <a:solidFill>
                  <a:srgbClr val="000000"/>
                </a:solidFill>
                <a:latin typeface="Arial"/>
                <a:ea typeface="Arial"/>
                <a:cs typeface="Arial"/>
                <a:sym typeface="Arial"/>
              </a:rPr>
              <a:t>Antipyretics/analgesics</a:t>
            </a:r>
            <a:r>
              <a:rPr b="0" i="0" lang="en" sz="1400" u="none" cap="none" strike="noStrike">
                <a:solidFill>
                  <a:srgbClr val="3D85C6"/>
                </a:solidFill>
                <a:latin typeface="Arial"/>
                <a:ea typeface="Arial"/>
                <a:cs typeface="Arial"/>
                <a:sym typeface="Arial"/>
              </a:rPr>
              <a:t> </a:t>
            </a:r>
            <a:r>
              <a:rPr b="0" i="0" lang="en" sz="1400" u="none" cap="none" strike="noStrike">
                <a:solidFill>
                  <a:srgbClr val="B7B7B7"/>
                </a:solidFill>
                <a:latin typeface="Arial"/>
                <a:ea typeface="Arial"/>
                <a:cs typeface="Arial"/>
                <a:sym typeface="Arial"/>
              </a:rPr>
              <a:t>(e.g. paracetamol and/or ibuprofen)</a:t>
            </a:r>
            <a:endParaRPr b="0" i="0" sz="1400" u="none" cap="none" strike="noStrike">
              <a:solidFill>
                <a:srgbClr val="000000"/>
              </a:solidFill>
              <a:latin typeface="Arial"/>
              <a:ea typeface="Arial"/>
              <a:cs typeface="Arial"/>
              <a:sym typeface="Arial"/>
            </a:endParaRPr>
          </a:p>
        </p:txBody>
      </p:sp>
      <p:graphicFrame>
        <p:nvGraphicFramePr>
          <p:cNvPr id="786" name="Google Shape;786;p76"/>
          <p:cNvGraphicFramePr/>
          <p:nvPr/>
        </p:nvGraphicFramePr>
        <p:xfrm>
          <a:off x="322050" y="4157375"/>
          <a:ext cx="3000000" cy="3000000"/>
        </p:xfrm>
        <a:graphic>
          <a:graphicData uri="http://schemas.openxmlformats.org/drawingml/2006/table">
            <a:tbl>
              <a:tblPr>
                <a:noFill/>
                <a:tableStyleId>{E60E3F17-4677-4348-BBFF-0F41DF39ABBF}</a:tableStyleId>
              </a:tblPr>
              <a:tblGrid>
                <a:gridCol w="2509225"/>
                <a:gridCol w="2559125"/>
                <a:gridCol w="3431550"/>
              </a:tblGrid>
              <a:tr h="272575">
                <a:tc gridSpan="3">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444444"/>
                          </a:solidFill>
                        </a:rPr>
                        <a:t>Severe signs or symptoms?</a:t>
                      </a:r>
                      <a:endParaRPr sz="1400" u="none" cap="none" strike="noStrike"/>
                    </a:p>
                  </a:txBody>
                  <a:tcPr marT="91425" marB="91425" marR="91425" marL="91425">
                    <a:lnL cap="flat" cmpd="sng" w="19050">
                      <a:solidFill>
                        <a:srgbClr val="FCE5CD"/>
                      </a:solidFill>
                      <a:prstDash val="solid"/>
                      <a:round/>
                      <a:headEnd len="sm" w="sm" type="none"/>
                      <a:tailEnd len="sm" w="sm" type="none"/>
                    </a:lnL>
                    <a:lnR cap="flat" cmpd="sng" w="19050">
                      <a:solidFill>
                        <a:srgbClr val="FCE5CD"/>
                      </a:solidFill>
                      <a:prstDash val="solid"/>
                      <a:round/>
                      <a:headEnd len="sm" w="sm" type="none"/>
                      <a:tailEnd len="sm" w="sm" type="none"/>
                    </a:lnR>
                    <a:lnT cap="flat" cmpd="sng" w="19050">
                      <a:solidFill>
                        <a:srgbClr val="FCE5CD"/>
                      </a:solidFill>
                      <a:prstDash val="solid"/>
                      <a:round/>
                      <a:headEnd len="sm" w="sm" type="none"/>
                      <a:tailEnd len="sm" w="sm" type="none"/>
                    </a:lnT>
                    <a:lnB cap="flat" cmpd="sng" w="19050">
                      <a:solidFill>
                        <a:srgbClr val="FCE5CD">
                          <a:alpha val="0"/>
                        </a:srgbClr>
                      </a:solidFill>
                      <a:prstDash val="solid"/>
                      <a:round/>
                      <a:headEnd len="sm" w="sm" type="none"/>
                      <a:tailEnd len="sm" w="sm" type="none"/>
                    </a:lnB>
                  </a:tcPr>
                </a:tc>
                <a:tc hMerge="1"/>
                <a:tc hMerge="1"/>
              </a:tr>
              <a:tr h="286350">
                <a:tc>
                  <a:txBody>
                    <a:bodyPr>
                      <a:noAutofit/>
                    </a:bodyPr>
                    <a:lstStyle/>
                    <a:p>
                      <a:pPr indent="-304800" lvl="0" marL="457200" marR="0" rtl="0" algn="l">
                        <a:lnSpc>
                          <a:spcPct val="100000"/>
                        </a:lnSpc>
                        <a:spcBef>
                          <a:spcPts val="0"/>
                        </a:spcBef>
                        <a:spcAft>
                          <a:spcPts val="0"/>
                        </a:spcAft>
                        <a:buClr>
                          <a:srgbClr val="FCE5CD"/>
                        </a:buClr>
                        <a:buSzPts val="1200"/>
                        <a:buFont typeface="Arial"/>
                        <a:buChar char="●"/>
                      </a:pPr>
                      <a:r>
                        <a:rPr lang="en" sz="1200" u="none" cap="none" strike="noStrike">
                          <a:solidFill>
                            <a:srgbClr val="444444"/>
                          </a:solidFill>
                        </a:rPr>
                        <a:t>Moderate or severe otalgia.</a:t>
                      </a:r>
                      <a:endParaRPr sz="1400" u="none" cap="none" strike="noStrike"/>
                    </a:p>
                  </a:txBody>
                  <a:tcPr marT="91425" marB="91425" marR="91425" marL="91425">
                    <a:lnL cap="flat" cmpd="sng" w="19050">
                      <a:solidFill>
                        <a:srgbClr val="FCE5CD"/>
                      </a:solidFill>
                      <a:prstDash val="solid"/>
                      <a:round/>
                      <a:headEnd len="sm" w="sm" type="none"/>
                      <a:tailEnd len="sm" w="sm" type="none"/>
                    </a:lnL>
                    <a:lnR cap="flat" cmpd="sng" w="19050">
                      <a:solidFill>
                        <a:srgbClr val="FCE5CD">
                          <a:alpha val="0"/>
                        </a:srgbClr>
                      </a:solidFill>
                      <a:prstDash val="solid"/>
                      <a:round/>
                      <a:headEnd len="sm" w="sm" type="none"/>
                      <a:tailEnd len="sm" w="sm" type="none"/>
                    </a:lnR>
                    <a:lnT cap="flat" cmpd="sng" w="19050">
                      <a:solidFill>
                        <a:srgbClr val="FCE5CD">
                          <a:alpha val="0"/>
                        </a:srgbClr>
                      </a:solidFill>
                      <a:prstDash val="solid"/>
                      <a:round/>
                      <a:headEnd len="sm" w="sm" type="none"/>
                      <a:tailEnd len="sm" w="sm" type="none"/>
                    </a:lnT>
                    <a:lnB cap="flat" cmpd="sng" w="19050">
                      <a:solidFill>
                        <a:srgbClr val="FCE5CD"/>
                      </a:solidFill>
                      <a:prstDash val="solid"/>
                      <a:round/>
                      <a:headEnd len="sm" w="sm" type="none"/>
                      <a:tailEnd len="sm" w="sm" type="none"/>
                    </a:lnB>
                  </a:tcPr>
                </a:tc>
                <a:tc>
                  <a:txBody>
                    <a:bodyPr>
                      <a:noAutofit/>
                    </a:bodyPr>
                    <a:lstStyle/>
                    <a:p>
                      <a:pPr indent="-304800" lvl="0" marL="457200" marR="0" rtl="0" algn="l">
                        <a:lnSpc>
                          <a:spcPct val="100000"/>
                        </a:lnSpc>
                        <a:spcBef>
                          <a:spcPts val="0"/>
                        </a:spcBef>
                        <a:spcAft>
                          <a:spcPts val="0"/>
                        </a:spcAft>
                        <a:buClr>
                          <a:srgbClr val="FCE5CD"/>
                        </a:buClr>
                        <a:buSzPts val="1200"/>
                        <a:buFont typeface="Arial"/>
                        <a:buChar char="●"/>
                      </a:pPr>
                      <a:r>
                        <a:rPr lang="en" sz="1200" u="none" cap="none" strike="noStrike">
                          <a:solidFill>
                            <a:srgbClr val="444444"/>
                          </a:solidFill>
                        </a:rPr>
                        <a:t>Otalgia for at least 48 hours.</a:t>
                      </a:r>
                      <a:endParaRPr sz="1400" u="none" cap="none" strike="noStrike"/>
                    </a:p>
                  </a:txBody>
                  <a:tcPr marT="91425" marB="91425" marR="91425" marL="91425">
                    <a:lnL cap="flat" cmpd="sng" w="19050">
                      <a:solidFill>
                        <a:srgbClr val="FCE5CD">
                          <a:alpha val="0"/>
                        </a:srgbClr>
                      </a:solidFill>
                      <a:prstDash val="solid"/>
                      <a:round/>
                      <a:headEnd len="sm" w="sm" type="none"/>
                      <a:tailEnd len="sm" w="sm" type="none"/>
                    </a:lnL>
                    <a:lnR cap="flat" cmpd="sng" w="19050">
                      <a:solidFill>
                        <a:srgbClr val="FCE5CD">
                          <a:alpha val="0"/>
                        </a:srgbClr>
                      </a:solidFill>
                      <a:prstDash val="solid"/>
                      <a:round/>
                      <a:headEnd len="sm" w="sm" type="none"/>
                      <a:tailEnd len="sm" w="sm" type="none"/>
                    </a:lnR>
                    <a:lnT cap="flat" cmpd="sng" w="19050">
                      <a:solidFill>
                        <a:srgbClr val="FCE5CD">
                          <a:alpha val="0"/>
                        </a:srgbClr>
                      </a:solidFill>
                      <a:prstDash val="solid"/>
                      <a:round/>
                      <a:headEnd len="sm" w="sm" type="none"/>
                      <a:tailEnd len="sm" w="sm" type="none"/>
                    </a:lnT>
                    <a:lnB cap="flat" cmpd="sng" w="19050">
                      <a:solidFill>
                        <a:srgbClr val="FCE5CD"/>
                      </a:solidFill>
                      <a:prstDash val="solid"/>
                      <a:round/>
                      <a:headEnd len="sm" w="sm" type="none"/>
                      <a:tailEnd len="sm" w="sm" type="none"/>
                    </a:lnB>
                  </a:tcPr>
                </a:tc>
                <a:tc>
                  <a:txBody>
                    <a:bodyPr>
                      <a:noAutofit/>
                    </a:bodyPr>
                    <a:lstStyle/>
                    <a:p>
                      <a:pPr indent="-304800" lvl="0" marL="457200" marR="0" rtl="0" algn="l">
                        <a:lnSpc>
                          <a:spcPct val="100000"/>
                        </a:lnSpc>
                        <a:spcBef>
                          <a:spcPts val="0"/>
                        </a:spcBef>
                        <a:spcAft>
                          <a:spcPts val="0"/>
                        </a:spcAft>
                        <a:buClr>
                          <a:srgbClr val="FCE5CD"/>
                        </a:buClr>
                        <a:buSzPts val="1200"/>
                        <a:buFont typeface="Arial"/>
                        <a:buChar char="●"/>
                      </a:pPr>
                      <a:r>
                        <a:rPr lang="en" sz="1200" u="none" cap="none" strike="noStrike">
                          <a:solidFill>
                            <a:srgbClr val="444444"/>
                          </a:solidFill>
                        </a:rPr>
                        <a:t>Temperature of 102.2°F [39°C] or higher.</a:t>
                      </a:r>
                      <a:endParaRPr sz="1400" u="none" cap="none" strike="noStrike"/>
                    </a:p>
                  </a:txBody>
                  <a:tcPr marT="91425" marB="91425" marR="91425" marL="91425">
                    <a:lnL cap="flat" cmpd="sng" w="19050">
                      <a:solidFill>
                        <a:srgbClr val="FCE5CD">
                          <a:alpha val="0"/>
                        </a:srgbClr>
                      </a:solidFill>
                      <a:prstDash val="solid"/>
                      <a:round/>
                      <a:headEnd len="sm" w="sm" type="none"/>
                      <a:tailEnd len="sm" w="sm" type="none"/>
                    </a:lnL>
                    <a:lnR cap="flat" cmpd="sng" w="19050">
                      <a:solidFill>
                        <a:srgbClr val="FCE5CD"/>
                      </a:solidFill>
                      <a:prstDash val="solid"/>
                      <a:round/>
                      <a:headEnd len="sm" w="sm" type="none"/>
                      <a:tailEnd len="sm" w="sm" type="none"/>
                    </a:lnR>
                    <a:lnT cap="flat" cmpd="sng" w="19050">
                      <a:solidFill>
                        <a:srgbClr val="FCE5CD">
                          <a:alpha val="0"/>
                        </a:srgbClr>
                      </a:solidFill>
                      <a:prstDash val="solid"/>
                      <a:round/>
                      <a:headEnd len="sm" w="sm" type="none"/>
                      <a:tailEnd len="sm" w="sm" type="none"/>
                    </a:lnT>
                    <a:lnB cap="flat" cmpd="sng" w="19050">
                      <a:solidFill>
                        <a:srgbClr val="FCE5CD"/>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0" name="Shape 790"/>
        <p:cNvGrpSpPr/>
        <p:nvPr/>
      </p:nvGrpSpPr>
      <p:grpSpPr>
        <a:xfrm>
          <a:off x="0" y="0"/>
          <a:ext cx="0" cy="0"/>
          <a:chOff x="0" y="0"/>
          <a:chExt cx="0" cy="0"/>
        </a:xfrm>
      </p:grpSpPr>
      <p:sp>
        <p:nvSpPr>
          <p:cNvPr id="791" name="Google Shape;791;p77"/>
          <p:cNvSpPr txBox="1"/>
          <p:nvPr>
            <p:ph type="title"/>
          </p:nvPr>
        </p:nvSpPr>
        <p:spPr>
          <a:xfrm>
            <a:off x="311700" y="337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Management:</a:t>
            </a:r>
            <a:endParaRPr b="1"/>
          </a:p>
        </p:txBody>
      </p:sp>
      <p:sp>
        <p:nvSpPr>
          <p:cNvPr id="792" name="Google Shape;792;p77"/>
          <p:cNvSpPr txBox="1"/>
          <p:nvPr>
            <p:ph idx="1" type="body"/>
          </p:nvPr>
        </p:nvSpPr>
        <p:spPr>
          <a:xfrm>
            <a:off x="357300" y="1179875"/>
            <a:ext cx="8396100" cy="888900"/>
          </a:xfrm>
          <a:prstGeom prst="rect">
            <a:avLst/>
          </a:prstGeom>
          <a:noFill/>
          <a:ln cap="flat" cmpd="sng" w="28575">
            <a:solidFill>
              <a:srgbClr val="FCE5CD"/>
            </a:solidFill>
            <a:prstDash val="dot"/>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500">
                <a:latin typeface="Calibri"/>
                <a:ea typeface="Calibri"/>
                <a:cs typeface="Calibri"/>
                <a:sym typeface="Calibri"/>
              </a:rPr>
              <a:t>If symptoms persist 48-72 hours after initiating therapy?</a:t>
            </a:r>
            <a:endParaRPr b="1"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lang="en" sz="1400">
                <a:latin typeface="Calibri"/>
                <a:ea typeface="Calibri"/>
                <a:cs typeface="Calibri"/>
                <a:sym typeface="Calibri"/>
              </a:rPr>
              <a:t>Re-examination: </a:t>
            </a:r>
            <a:r>
              <a:rPr lang="en" sz="1400">
                <a:latin typeface="Calibri"/>
                <a:ea typeface="Calibri"/>
                <a:cs typeface="Calibri"/>
                <a:sym typeface="Calibri"/>
              </a:rPr>
              <a:t>If a bulging, inflamed tympanic membrane is observed, therapy should </a:t>
            </a:r>
            <a:r>
              <a:rPr b="1" lang="en" sz="1400">
                <a:latin typeface="Calibri"/>
                <a:ea typeface="Calibri"/>
                <a:cs typeface="Calibri"/>
                <a:sym typeface="Calibri"/>
              </a:rPr>
              <a:t>be changed to a 2nd line agent.</a:t>
            </a:r>
            <a:endParaRPr sz="1400"/>
          </a:p>
        </p:txBody>
      </p:sp>
      <p:sp>
        <p:nvSpPr>
          <p:cNvPr id="793" name="Google Shape;793;p77"/>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77"/>
          <p:cNvSpPr txBox="1"/>
          <p:nvPr/>
        </p:nvSpPr>
        <p:spPr>
          <a:xfrm>
            <a:off x="357300" y="4420575"/>
            <a:ext cx="8396100" cy="25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9999"/>
                </a:solidFill>
                <a:latin typeface="Arial"/>
                <a:ea typeface="Arial"/>
                <a:cs typeface="Arial"/>
                <a:sym typeface="Arial"/>
              </a:rPr>
              <a:t>* A common side effect to antibiotic treatment of OM is </a:t>
            </a:r>
            <a:r>
              <a:rPr b="1" i="0" lang="en" sz="1200" u="none" cap="none" strike="noStrike">
                <a:solidFill>
                  <a:srgbClr val="999999"/>
                </a:solidFill>
                <a:latin typeface="Arial"/>
                <a:ea typeface="Arial"/>
                <a:cs typeface="Arial"/>
                <a:sym typeface="Arial"/>
              </a:rPr>
              <a:t>diarrhea</a:t>
            </a:r>
            <a:r>
              <a:rPr b="0" i="0" lang="en" sz="1200" u="none" cap="none" strike="noStrike">
                <a:solidFill>
                  <a:srgbClr val="999999"/>
                </a:solidFill>
                <a:latin typeface="Arial"/>
                <a:ea typeface="Arial"/>
                <a:cs typeface="Arial"/>
                <a:sym typeface="Arial"/>
              </a:rPr>
              <a:t>.</a:t>
            </a:r>
            <a:endParaRPr b="0" i="0" sz="1200" u="none" cap="none" strike="noStrike">
              <a:solidFill>
                <a:srgbClr val="999999"/>
              </a:solidFill>
              <a:latin typeface="Arial"/>
              <a:ea typeface="Arial"/>
              <a:cs typeface="Arial"/>
              <a:sym typeface="Arial"/>
            </a:endParaRPr>
          </a:p>
        </p:txBody>
      </p:sp>
      <p:graphicFrame>
        <p:nvGraphicFramePr>
          <p:cNvPr id="795" name="Google Shape;795;p77"/>
          <p:cNvGraphicFramePr/>
          <p:nvPr/>
        </p:nvGraphicFramePr>
        <p:xfrm>
          <a:off x="357300" y="2338925"/>
          <a:ext cx="3000000" cy="3000000"/>
        </p:xfrm>
        <a:graphic>
          <a:graphicData uri="http://schemas.openxmlformats.org/drawingml/2006/table">
            <a:tbl>
              <a:tblPr>
                <a:noFill/>
                <a:tableStyleId>{E60E3F17-4677-4348-BBFF-0F41DF39ABBF}</a:tableStyleId>
              </a:tblPr>
              <a:tblGrid>
                <a:gridCol w="1244025"/>
                <a:gridCol w="7152075"/>
              </a:tblGrid>
              <a:tr h="381000">
                <a:tc gridSpan="2">
                  <a:txBody>
                    <a:bodyPr>
                      <a:noAutofit/>
                    </a:bodyPr>
                    <a:lstStyle/>
                    <a:p>
                      <a:pPr indent="0" lvl="0" marL="0" marR="0" rtl="0" algn="ctr">
                        <a:lnSpc>
                          <a:spcPct val="100000"/>
                        </a:lnSpc>
                        <a:spcBef>
                          <a:spcPts val="0"/>
                        </a:spcBef>
                        <a:spcAft>
                          <a:spcPts val="0"/>
                        </a:spcAft>
                        <a:buClr>
                          <a:srgbClr val="000000"/>
                        </a:buClr>
                        <a:buSzPts val="1100"/>
                        <a:buFont typeface="Arial"/>
                        <a:buNone/>
                      </a:pPr>
                      <a:r>
                        <a:rPr b="1" lang="en" sz="1800" u="none" cap="none" strike="noStrike">
                          <a:latin typeface="Calibri"/>
                          <a:ea typeface="Calibri"/>
                          <a:cs typeface="Calibri"/>
                          <a:sym typeface="Calibri"/>
                        </a:rPr>
                        <a:t>Antibiotics Treatment</a:t>
                      </a:r>
                      <a:endParaRPr b="1" sz="1800" u="none" cap="none" strike="noStrike">
                        <a:latin typeface="Calibri"/>
                        <a:ea typeface="Calibri"/>
                        <a:cs typeface="Calibri"/>
                        <a:sym typeface="Calibri"/>
                      </a:endParaRPr>
                    </a:p>
                  </a:txBody>
                  <a:tcPr marT="91425" marB="91425" marR="91425" marL="91425" anchor="ctr">
                    <a:lnL cap="flat" cmpd="sng" w="19050">
                      <a:solidFill>
                        <a:srgbClr val="FCE5CD"/>
                      </a:solidFill>
                      <a:prstDash val="solid"/>
                      <a:round/>
                      <a:headEnd len="sm" w="sm" type="none"/>
                      <a:tailEnd len="sm" w="sm" type="none"/>
                    </a:lnL>
                    <a:lnR cap="flat" cmpd="sng" w="19050">
                      <a:solidFill>
                        <a:srgbClr val="FCE5CD"/>
                      </a:solidFill>
                      <a:prstDash val="solid"/>
                      <a:round/>
                      <a:headEnd len="sm" w="sm" type="none"/>
                      <a:tailEnd len="sm" w="sm" type="none"/>
                    </a:lnR>
                    <a:lnT cap="flat" cmpd="sng" w="19050">
                      <a:solidFill>
                        <a:srgbClr val="FCE5CD"/>
                      </a:solidFill>
                      <a:prstDash val="solid"/>
                      <a:round/>
                      <a:headEnd len="sm" w="sm" type="none"/>
                      <a:tailEnd len="sm" w="sm" type="none"/>
                    </a:lnT>
                    <a:lnB cap="flat" cmpd="sng" w="19050">
                      <a:solidFill>
                        <a:srgbClr val="FCE5CD"/>
                      </a:solidFill>
                      <a:prstDash val="solid"/>
                      <a:round/>
                      <a:headEnd len="sm" w="sm" type="none"/>
                      <a:tailEnd len="sm" w="sm" type="none"/>
                    </a:lnB>
                  </a:tcPr>
                </a:tc>
                <a:tc hMerge="1"/>
              </a:tr>
              <a:tr h="381000">
                <a:tc>
                  <a:txBody>
                    <a:bodyPr>
                      <a:noAutofit/>
                    </a:bodyPr>
                    <a:lstStyle/>
                    <a:p>
                      <a:pPr indent="0" lvl="0" marL="0" marR="0" rtl="0" algn="ctr">
                        <a:lnSpc>
                          <a:spcPct val="100000"/>
                        </a:lnSpc>
                        <a:spcBef>
                          <a:spcPts val="0"/>
                        </a:spcBef>
                        <a:spcAft>
                          <a:spcPts val="0"/>
                        </a:spcAft>
                        <a:buClr>
                          <a:srgbClr val="000000"/>
                        </a:buClr>
                        <a:buSzPts val="1100"/>
                        <a:buFont typeface="Arial"/>
                        <a:buNone/>
                      </a:pPr>
                      <a:r>
                        <a:rPr b="1" lang="en" sz="1400" u="none" cap="none" strike="noStrike">
                          <a:solidFill>
                            <a:schemeClr val="dk2"/>
                          </a:solidFill>
                          <a:latin typeface="Calibri"/>
                          <a:ea typeface="Calibri"/>
                          <a:cs typeface="Calibri"/>
                          <a:sym typeface="Calibri"/>
                        </a:rPr>
                        <a:t>1st line</a:t>
                      </a:r>
                      <a:endParaRPr b="1" sz="1400" u="none" cap="none" strike="noStrike">
                        <a:solidFill>
                          <a:schemeClr val="dk2"/>
                        </a:solidFill>
                        <a:latin typeface="Calibri"/>
                        <a:ea typeface="Calibri"/>
                        <a:cs typeface="Calibri"/>
                        <a:sym typeface="Calibri"/>
                      </a:endParaRPr>
                    </a:p>
                  </a:txBody>
                  <a:tcPr marT="91425" marB="91425" marR="91425" marL="91425" anchor="ctr">
                    <a:lnL cap="flat" cmpd="sng" w="19050">
                      <a:solidFill>
                        <a:srgbClr val="FCE5CD"/>
                      </a:solidFill>
                      <a:prstDash val="solid"/>
                      <a:round/>
                      <a:headEnd len="sm" w="sm" type="none"/>
                      <a:tailEnd len="sm" w="sm" type="none"/>
                    </a:lnL>
                    <a:lnR cap="flat" cmpd="sng" w="19050">
                      <a:solidFill>
                        <a:srgbClr val="FCE5CD"/>
                      </a:solidFill>
                      <a:prstDash val="solid"/>
                      <a:round/>
                      <a:headEnd len="sm" w="sm" type="none"/>
                      <a:tailEnd len="sm" w="sm" type="none"/>
                    </a:lnR>
                    <a:lnT cap="flat" cmpd="sng" w="19050">
                      <a:solidFill>
                        <a:srgbClr val="FCE5CD"/>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E5CD"/>
                    </a:solidFill>
                  </a:tcPr>
                </a:tc>
                <a:tc>
                  <a:txBody>
                    <a:bodyPr>
                      <a:noAutofit/>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chemeClr val="dk2"/>
                          </a:solidFill>
                          <a:latin typeface="Calibri"/>
                          <a:ea typeface="Calibri"/>
                          <a:cs typeface="Calibri"/>
                          <a:sym typeface="Calibri"/>
                        </a:rPr>
                        <a:t>High-dose Amoxicillin (80-90 mg/kg/d into two doses).</a:t>
                      </a:r>
                      <a:endParaRPr sz="14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chemeClr val="dk2"/>
                          </a:solidFill>
                          <a:latin typeface="Calibri"/>
                          <a:ea typeface="Calibri"/>
                          <a:cs typeface="Calibri"/>
                          <a:sym typeface="Calibri"/>
                        </a:rPr>
                        <a:t>For patients  who are allergic to penicillin →Oral cephalosporins, such as cefuroxime (Ceftin)</a:t>
                      </a:r>
                      <a:endParaRPr sz="1400" u="none" cap="none" strike="noStrike">
                        <a:solidFill>
                          <a:schemeClr val="dk2"/>
                        </a:solidFill>
                        <a:latin typeface="Calibri"/>
                        <a:ea typeface="Calibri"/>
                        <a:cs typeface="Calibri"/>
                        <a:sym typeface="Calibri"/>
                      </a:endParaRPr>
                    </a:p>
                  </a:txBody>
                  <a:tcPr marT="91425" marB="91425" marR="91425" marL="91425" anchor="ctr">
                    <a:lnL cap="flat" cmpd="sng" w="19050">
                      <a:solidFill>
                        <a:srgbClr val="FCE5CD"/>
                      </a:solidFill>
                      <a:prstDash val="solid"/>
                      <a:round/>
                      <a:headEnd len="sm" w="sm" type="none"/>
                      <a:tailEnd len="sm" w="sm" type="none"/>
                    </a:lnL>
                    <a:lnR cap="flat" cmpd="sng" w="19050">
                      <a:solidFill>
                        <a:srgbClr val="FCE5CD"/>
                      </a:solidFill>
                      <a:prstDash val="solid"/>
                      <a:round/>
                      <a:headEnd len="sm" w="sm" type="none"/>
                      <a:tailEnd len="sm" w="sm" type="none"/>
                    </a:lnR>
                    <a:lnT cap="flat" cmpd="sng" w="19050">
                      <a:solidFill>
                        <a:srgbClr val="FCE5CD"/>
                      </a:solidFill>
                      <a:prstDash val="solid"/>
                      <a:round/>
                      <a:headEnd len="sm" w="sm" type="none"/>
                      <a:tailEnd len="sm" w="sm" type="none"/>
                    </a:lnT>
                    <a:lnB cap="flat" cmpd="sng" w="19050">
                      <a:solidFill>
                        <a:srgbClr val="FCE5CD"/>
                      </a:solidFill>
                      <a:prstDash val="solid"/>
                      <a:round/>
                      <a:headEnd len="sm" w="sm" type="none"/>
                      <a:tailEnd len="sm" w="sm" type="none"/>
                    </a:lnB>
                  </a:tcPr>
                </a:tc>
              </a:tr>
              <a:tr h="381000">
                <a:tc>
                  <a:txBody>
                    <a:bodyPr>
                      <a:noAutofit/>
                    </a:bodyPr>
                    <a:lstStyle/>
                    <a:p>
                      <a:pPr indent="0" lvl="0" marL="0" marR="0" rtl="0" algn="ctr">
                        <a:lnSpc>
                          <a:spcPct val="100000"/>
                        </a:lnSpc>
                        <a:spcBef>
                          <a:spcPts val="0"/>
                        </a:spcBef>
                        <a:spcAft>
                          <a:spcPts val="0"/>
                        </a:spcAft>
                        <a:buClr>
                          <a:srgbClr val="000000"/>
                        </a:buClr>
                        <a:buSzPts val="1100"/>
                        <a:buFont typeface="Arial"/>
                        <a:buNone/>
                      </a:pPr>
                      <a:r>
                        <a:rPr b="1" lang="en" sz="1400" u="none" cap="none" strike="noStrike">
                          <a:solidFill>
                            <a:schemeClr val="dk2"/>
                          </a:solidFill>
                          <a:latin typeface="Calibri"/>
                          <a:ea typeface="Calibri"/>
                          <a:cs typeface="Calibri"/>
                          <a:sym typeface="Calibri"/>
                        </a:rPr>
                        <a:t>2nd line</a:t>
                      </a:r>
                      <a:endParaRPr b="1" sz="1400" u="none" cap="none" strike="noStrike">
                        <a:solidFill>
                          <a:schemeClr val="dk2"/>
                        </a:solidFill>
                        <a:latin typeface="Calibri"/>
                        <a:ea typeface="Calibri"/>
                        <a:cs typeface="Calibri"/>
                        <a:sym typeface="Calibri"/>
                      </a:endParaRPr>
                    </a:p>
                  </a:txBody>
                  <a:tcPr marT="91425" marB="91425" marR="91425" marL="91425" anchor="ctr">
                    <a:lnL cap="flat" cmpd="sng" w="19050">
                      <a:solidFill>
                        <a:srgbClr val="FCE5CD"/>
                      </a:solidFill>
                      <a:prstDash val="solid"/>
                      <a:round/>
                      <a:headEnd len="sm" w="sm" type="none"/>
                      <a:tailEnd len="sm" w="sm" type="none"/>
                    </a:lnL>
                    <a:lnR cap="flat" cmpd="sng" w="19050">
                      <a:solidFill>
                        <a:srgbClr val="FCE5CD"/>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CE5CD"/>
                      </a:solidFill>
                      <a:prstDash val="solid"/>
                      <a:round/>
                      <a:headEnd len="sm" w="sm" type="none"/>
                      <a:tailEnd len="sm" w="sm" type="none"/>
                    </a:lnB>
                    <a:solidFill>
                      <a:srgbClr val="FCE5CD"/>
                    </a:solidFill>
                  </a:tcPr>
                </a:tc>
                <a:tc>
                  <a:txBody>
                    <a:bodyPr>
                      <a:noAutofit/>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solidFill>
                            <a:schemeClr val="dk2"/>
                          </a:solidFill>
                          <a:latin typeface="Calibri"/>
                          <a:ea typeface="Calibri"/>
                          <a:cs typeface="Calibri"/>
                          <a:sym typeface="Calibri"/>
                        </a:rPr>
                        <a:t>For patients initially on amoxicillin → Amoxicillin/clavulanate</a:t>
                      </a:r>
                      <a:br>
                        <a:rPr lang="en" sz="1400" u="none" cap="none" strike="noStrike">
                          <a:solidFill>
                            <a:schemeClr val="dk2"/>
                          </a:solidFill>
                          <a:latin typeface="Calibri"/>
                          <a:ea typeface="Calibri"/>
                          <a:cs typeface="Calibri"/>
                          <a:sym typeface="Calibri"/>
                        </a:rPr>
                      </a:br>
                      <a:r>
                        <a:rPr lang="en" sz="1400" u="none" cap="none" strike="noStrike">
                          <a:solidFill>
                            <a:schemeClr val="dk2"/>
                          </a:solidFill>
                          <a:latin typeface="Calibri"/>
                          <a:ea typeface="Calibri"/>
                          <a:cs typeface="Calibri"/>
                          <a:sym typeface="Calibri"/>
                        </a:rPr>
                        <a:t>For patients initially on oral cephalosporin → intramuscular ceftriaxone, clindamycin, </a:t>
                      </a:r>
                      <a:br>
                        <a:rPr lang="en" sz="1400" u="none" cap="none" strike="noStrike">
                          <a:solidFill>
                            <a:schemeClr val="dk2"/>
                          </a:solidFill>
                          <a:latin typeface="Calibri"/>
                          <a:ea typeface="Calibri"/>
                          <a:cs typeface="Calibri"/>
                          <a:sym typeface="Calibri"/>
                        </a:rPr>
                      </a:br>
                      <a:r>
                        <a:rPr lang="en" sz="1400" u="none" cap="none" strike="noStrike">
                          <a:solidFill>
                            <a:schemeClr val="dk2"/>
                          </a:solidFill>
                          <a:latin typeface="Calibri"/>
                          <a:ea typeface="Calibri"/>
                          <a:cs typeface="Calibri"/>
                          <a:sym typeface="Calibri"/>
                        </a:rPr>
                        <a:t>or  tympanocentesis may be considered.</a:t>
                      </a:r>
                      <a:endParaRPr sz="1400" u="none" cap="none" strike="noStrike">
                        <a:solidFill>
                          <a:schemeClr val="dk2"/>
                        </a:solidFill>
                        <a:latin typeface="Calibri"/>
                        <a:ea typeface="Calibri"/>
                        <a:cs typeface="Calibri"/>
                        <a:sym typeface="Calibri"/>
                      </a:endParaRPr>
                    </a:p>
                  </a:txBody>
                  <a:tcPr marT="91425" marB="91425" marR="91425" marL="91425" anchor="ctr">
                    <a:lnL cap="flat" cmpd="sng" w="19050">
                      <a:solidFill>
                        <a:srgbClr val="FCE5CD"/>
                      </a:solidFill>
                      <a:prstDash val="solid"/>
                      <a:round/>
                      <a:headEnd len="sm" w="sm" type="none"/>
                      <a:tailEnd len="sm" w="sm" type="none"/>
                    </a:lnL>
                    <a:lnR cap="flat" cmpd="sng" w="19050">
                      <a:solidFill>
                        <a:srgbClr val="FCE5CD"/>
                      </a:solidFill>
                      <a:prstDash val="solid"/>
                      <a:round/>
                      <a:headEnd len="sm" w="sm" type="none"/>
                      <a:tailEnd len="sm" w="sm" type="none"/>
                    </a:lnR>
                    <a:lnT cap="flat" cmpd="sng" w="19050">
                      <a:solidFill>
                        <a:srgbClr val="FCE5CD"/>
                      </a:solidFill>
                      <a:prstDash val="solid"/>
                      <a:round/>
                      <a:headEnd len="sm" w="sm" type="none"/>
                      <a:tailEnd len="sm" w="sm" type="none"/>
                    </a:lnT>
                    <a:lnB cap="flat" cmpd="sng" w="19050">
                      <a:solidFill>
                        <a:srgbClr val="FCE5CD"/>
                      </a:solidFill>
                      <a:prstDash val="solid"/>
                      <a:round/>
                      <a:headEnd len="sm" w="sm" type="none"/>
                      <a:tailEnd len="sm" w="sm" type="none"/>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9" name="Shape 799"/>
        <p:cNvGrpSpPr/>
        <p:nvPr/>
      </p:nvGrpSpPr>
      <p:grpSpPr>
        <a:xfrm>
          <a:off x="0" y="0"/>
          <a:ext cx="0" cy="0"/>
          <a:chOff x="0" y="0"/>
          <a:chExt cx="0" cy="0"/>
        </a:xfrm>
      </p:grpSpPr>
      <p:sp>
        <p:nvSpPr>
          <p:cNvPr id="800" name="Google Shape;800;p78"/>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Complications:</a:t>
            </a:r>
            <a:endParaRPr b="1"/>
          </a:p>
          <a:p>
            <a:pPr indent="0" lvl="0" marL="0" rtl="0" algn="l">
              <a:lnSpc>
                <a:spcPct val="100000"/>
              </a:lnSpc>
              <a:spcBef>
                <a:spcPts val="0"/>
              </a:spcBef>
              <a:spcAft>
                <a:spcPts val="0"/>
              </a:spcAft>
              <a:buSzPts val="2800"/>
              <a:buNone/>
            </a:pPr>
            <a:r>
              <a:t/>
            </a:r>
            <a:endParaRPr/>
          </a:p>
        </p:txBody>
      </p:sp>
      <p:sp>
        <p:nvSpPr>
          <p:cNvPr id="801" name="Google Shape;801;p78"/>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02" name="Google Shape;802;p78"/>
          <p:cNvGraphicFramePr/>
          <p:nvPr/>
        </p:nvGraphicFramePr>
        <p:xfrm>
          <a:off x="311700" y="1367750"/>
          <a:ext cx="3000000" cy="3000000"/>
        </p:xfrm>
        <a:graphic>
          <a:graphicData uri="http://schemas.openxmlformats.org/drawingml/2006/table">
            <a:tbl>
              <a:tblPr>
                <a:noFill/>
                <a:tableStyleId>{E60E3F17-4677-4348-BBFF-0F41DF39ABBF}</a:tableStyleId>
              </a:tblPr>
              <a:tblGrid>
                <a:gridCol w="4260300"/>
                <a:gridCol w="4260300"/>
              </a:tblGrid>
              <a:tr h="381000">
                <a:tc>
                  <a:txBody>
                    <a:bodyPr>
                      <a:noAutofit/>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dk2"/>
                          </a:solidFill>
                          <a:highlight>
                            <a:srgbClr val="FCE5CD"/>
                          </a:highlight>
                        </a:rPr>
                        <a:t>Inter-temporal Complications:</a:t>
                      </a:r>
                      <a:endParaRPr sz="1800" u="none" cap="none" strike="noStrike">
                        <a:solidFill>
                          <a:schemeClr val="dk2"/>
                        </a:solidFill>
                      </a:endParaRPr>
                    </a:p>
                    <a:p>
                      <a:pPr indent="-342900" lvl="0" marL="457200" marR="0" rtl="0" algn="l">
                        <a:lnSpc>
                          <a:spcPct val="150000"/>
                        </a:lnSpc>
                        <a:spcBef>
                          <a:spcPts val="1000"/>
                        </a:spcBef>
                        <a:spcAft>
                          <a:spcPts val="0"/>
                        </a:spcAft>
                        <a:buClr>
                          <a:schemeClr val="dk2"/>
                        </a:buClr>
                        <a:buSzPts val="1800"/>
                        <a:buFont typeface="Arial"/>
                        <a:buChar char="●"/>
                      </a:pPr>
                      <a:r>
                        <a:rPr lang="en" sz="1800" u="none" cap="none" strike="noStrike">
                          <a:solidFill>
                            <a:schemeClr val="dk2"/>
                          </a:solidFill>
                        </a:rPr>
                        <a:t>Hearing loss &amp; Language delay</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b="1" lang="en" sz="1800" u="none" cap="none" strike="noStrike">
                          <a:solidFill>
                            <a:srgbClr val="CC0000"/>
                          </a:solidFill>
                        </a:rPr>
                        <a:t>Mastoiditis </a:t>
                      </a:r>
                      <a:r>
                        <a:rPr lang="en" sz="1400" u="none" cap="none" strike="noStrike">
                          <a:solidFill>
                            <a:schemeClr val="dk2"/>
                          </a:solidFill>
                        </a:rPr>
                        <a:t>(most common &amp; serious)</a:t>
                      </a:r>
                      <a:endParaRPr sz="14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Facial Nerve Paralysis</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Labyrinthitis</a:t>
                      </a:r>
                      <a:endParaRPr sz="1800" u="none" cap="none" strike="noStrike">
                        <a:solidFill>
                          <a:schemeClr val="dk2"/>
                        </a:solidFill>
                      </a:endParaRPr>
                    </a:p>
                    <a:p>
                      <a:pPr indent="-342900" lvl="0" marL="457200" marR="0" rtl="0" algn="l">
                        <a:lnSpc>
                          <a:spcPct val="150000"/>
                        </a:lnSpc>
                        <a:spcBef>
                          <a:spcPts val="0"/>
                        </a:spcBef>
                        <a:spcAft>
                          <a:spcPts val="0"/>
                        </a:spcAft>
                        <a:buClr>
                          <a:srgbClr val="000000"/>
                        </a:buClr>
                        <a:buSzPts val="1800"/>
                        <a:buFont typeface="Arial"/>
                        <a:buChar char="●"/>
                      </a:pPr>
                      <a:r>
                        <a:rPr lang="en" sz="1800" u="none" cap="none" strike="noStrike">
                          <a:solidFill>
                            <a:schemeClr val="dk2"/>
                          </a:solidFill>
                        </a:rPr>
                        <a:t>Labyrinthine fistula</a:t>
                      </a:r>
                      <a:br>
                        <a:rPr lang="en" sz="1800" u="none" cap="none" strike="noStrike"/>
                      </a:br>
                      <a:endParaRPr sz="1800" u="none" cap="none" strike="noStrike"/>
                    </a:p>
                  </a:txBody>
                  <a:tcPr marT="91425" marB="91425" marR="91425" marL="91425" anchor="ctr">
                    <a:lnL cap="flat" cmpd="sng" w="19050">
                      <a:solidFill>
                        <a:srgbClr val="FCE5CD"/>
                      </a:solidFill>
                      <a:prstDash val="dot"/>
                      <a:round/>
                      <a:headEnd len="sm" w="sm" type="none"/>
                      <a:tailEnd len="sm" w="sm" type="none"/>
                    </a:lnL>
                    <a:lnR cap="flat" cmpd="sng" w="19050">
                      <a:solidFill>
                        <a:srgbClr val="FCE5CD"/>
                      </a:solidFill>
                      <a:prstDash val="dot"/>
                      <a:round/>
                      <a:headEnd len="sm" w="sm" type="none"/>
                      <a:tailEnd len="sm" w="sm" type="none"/>
                    </a:lnR>
                    <a:lnT cap="flat" cmpd="sng" w="19050">
                      <a:solidFill>
                        <a:srgbClr val="FCE5CD"/>
                      </a:solidFill>
                      <a:prstDash val="dot"/>
                      <a:round/>
                      <a:headEnd len="sm" w="sm" type="none"/>
                      <a:tailEnd len="sm" w="sm" type="none"/>
                    </a:lnT>
                    <a:lnB cap="flat" cmpd="sng" w="19050">
                      <a:solidFill>
                        <a:srgbClr val="FCE5CD"/>
                      </a:solidFill>
                      <a:prstDash val="dot"/>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dk2"/>
                          </a:solidFill>
                          <a:highlight>
                            <a:srgbClr val="FCE5CD"/>
                          </a:highlight>
                        </a:rPr>
                        <a:t>Intra-cranial Complications:</a:t>
                      </a:r>
                      <a:endParaRPr sz="1800" u="none" cap="none" strike="noStrike">
                        <a:solidFill>
                          <a:schemeClr val="dk2"/>
                        </a:solidFill>
                      </a:endParaRPr>
                    </a:p>
                    <a:p>
                      <a:pPr indent="-342900" lvl="0" marL="457200" marR="0" rtl="0" algn="l">
                        <a:lnSpc>
                          <a:spcPct val="150000"/>
                        </a:lnSpc>
                        <a:spcBef>
                          <a:spcPts val="1000"/>
                        </a:spcBef>
                        <a:spcAft>
                          <a:spcPts val="0"/>
                        </a:spcAft>
                        <a:buClr>
                          <a:schemeClr val="dk2"/>
                        </a:buClr>
                        <a:buSzPts val="1800"/>
                        <a:buFont typeface="Arial"/>
                        <a:buChar char="●"/>
                      </a:pPr>
                      <a:r>
                        <a:rPr lang="en" sz="1800" u="none" cap="none" strike="noStrike">
                          <a:solidFill>
                            <a:schemeClr val="dk2"/>
                          </a:solidFill>
                        </a:rPr>
                        <a:t>Extradural Abscess</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Subdural Abscess</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Meningitis</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Sigmoid Sinus Thrombosis</a:t>
                      </a:r>
                      <a:endParaRPr sz="1800" u="none" cap="none" strike="noStrike">
                        <a:solidFill>
                          <a:schemeClr val="dk2"/>
                        </a:solidFill>
                      </a:endParaRPr>
                    </a:p>
                    <a:p>
                      <a:pPr indent="-342900" lvl="0" marL="457200" marR="0" rtl="0" algn="l">
                        <a:lnSpc>
                          <a:spcPct val="150000"/>
                        </a:lnSpc>
                        <a:spcBef>
                          <a:spcPts val="0"/>
                        </a:spcBef>
                        <a:spcAft>
                          <a:spcPts val="0"/>
                        </a:spcAft>
                        <a:buClr>
                          <a:schemeClr val="dk2"/>
                        </a:buClr>
                        <a:buSzPts val="1800"/>
                        <a:buFont typeface="Arial"/>
                        <a:buChar char="●"/>
                      </a:pPr>
                      <a:r>
                        <a:rPr lang="en" sz="1800" u="none" cap="none" strike="noStrike">
                          <a:solidFill>
                            <a:schemeClr val="dk2"/>
                          </a:solidFill>
                        </a:rPr>
                        <a:t>Brain Abscess</a:t>
                      </a:r>
                      <a:br>
                        <a:rPr lang="en" sz="1800" u="none" cap="none" strike="noStrike">
                          <a:solidFill>
                            <a:schemeClr val="dk2"/>
                          </a:solidFill>
                        </a:rPr>
                      </a:br>
                      <a:endParaRPr sz="1800" u="none" cap="none" strike="noStrike"/>
                    </a:p>
                  </a:txBody>
                  <a:tcPr marT="91425" marB="91425" marR="91425" marL="91425">
                    <a:lnL cap="flat" cmpd="sng" w="19050">
                      <a:solidFill>
                        <a:srgbClr val="FCE5CD"/>
                      </a:solidFill>
                      <a:prstDash val="dot"/>
                      <a:round/>
                      <a:headEnd len="sm" w="sm" type="none"/>
                      <a:tailEnd len="sm" w="sm" type="none"/>
                    </a:lnL>
                    <a:lnR cap="flat" cmpd="sng" w="19050">
                      <a:solidFill>
                        <a:srgbClr val="FCE5CD"/>
                      </a:solidFill>
                      <a:prstDash val="dot"/>
                      <a:round/>
                      <a:headEnd len="sm" w="sm" type="none"/>
                      <a:tailEnd len="sm" w="sm" type="none"/>
                    </a:lnR>
                    <a:lnT cap="flat" cmpd="sng" w="19050">
                      <a:solidFill>
                        <a:srgbClr val="FCE5CD"/>
                      </a:solidFill>
                      <a:prstDash val="dot"/>
                      <a:round/>
                      <a:headEnd len="sm" w="sm" type="none"/>
                      <a:tailEnd len="sm" w="sm" type="none"/>
                    </a:lnT>
                    <a:lnB cap="flat" cmpd="sng" w="19050">
                      <a:solidFill>
                        <a:srgbClr val="FCE5CD"/>
                      </a:solidFill>
                      <a:prstDash val="dot"/>
                      <a:round/>
                      <a:headEnd len="sm" w="sm" type="none"/>
                      <a:tailEnd len="sm" w="sm" type="none"/>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sp>
        <p:nvSpPr>
          <p:cNvPr id="807" name="Google Shape;807;p79"/>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t>Prevention:</a:t>
            </a:r>
            <a:endParaRPr b="1"/>
          </a:p>
          <a:p>
            <a:pPr indent="0" lvl="0" marL="0" rtl="0" algn="l">
              <a:lnSpc>
                <a:spcPct val="100000"/>
              </a:lnSpc>
              <a:spcBef>
                <a:spcPts val="0"/>
              </a:spcBef>
              <a:spcAft>
                <a:spcPts val="0"/>
              </a:spcAft>
              <a:buSzPts val="2800"/>
              <a:buNone/>
            </a:pPr>
            <a:r>
              <a:t/>
            </a:r>
            <a:endParaRPr/>
          </a:p>
        </p:txBody>
      </p:sp>
      <p:sp>
        <p:nvSpPr>
          <p:cNvPr id="808" name="Google Shape;808;p79"/>
          <p:cNvSpPr txBox="1"/>
          <p:nvPr>
            <p:ph idx="1" type="body"/>
          </p:nvPr>
        </p:nvSpPr>
        <p:spPr>
          <a:xfrm>
            <a:off x="311700" y="1367475"/>
            <a:ext cx="46452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Parent education about risk factors.</a:t>
            </a:r>
            <a:endParaRPr/>
          </a:p>
          <a:p>
            <a:pPr indent="-342900" lvl="0" marL="457200" rtl="0" algn="l">
              <a:lnSpc>
                <a:spcPct val="150000"/>
              </a:lnSpc>
              <a:spcBef>
                <a:spcPts val="0"/>
              </a:spcBef>
              <a:spcAft>
                <a:spcPts val="0"/>
              </a:spcAft>
              <a:buSzPts val="1800"/>
              <a:buChar char="●"/>
            </a:pPr>
            <a:r>
              <a:rPr lang="en"/>
              <a:t>Eliminate bottle propping and pacifiers.</a:t>
            </a:r>
            <a:r>
              <a:rPr lang="en" sz="1400"/>
              <a:t> (sucking on a pacifier increases the reflux of nasopharyngeal secretions into the middle ear)</a:t>
            </a:r>
            <a:endParaRPr sz="1400"/>
          </a:p>
          <a:p>
            <a:pPr indent="-342900" lvl="0" marL="457200" marR="0" rtl="0" algn="l">
              <a:lnSpc>
                <a:spcPct val="150000"/>
              </a:lnSpc>
              <a:spcBef>
                <a:spcPts val="0"/>
              </a:spcBef>
              <a:spcAft>
                <a:spcPts val="0"/>
              </a:spcAft>
              <a:buSzPts val="1800"/>
              <a:buChar char="●"/>
            </a:pPr>
            <a:r>
              <a:rPr lang="en"/>
              <a:t>Eliminate exposure to passive smoke.</a:t>
            </a:r>
            <a:endParaRPr/>
          </a:p>
          <a:p>
            <a:pPr indent="-342900" lvl="0" marL="457200" marR="0" rtl="0" algn="l">
              <a:lnSpc>
                <a:spcPct val="150000"/>
              </a:lnSpc>
              <a:spcBef>
                <a:spcPts val="0"/>
              </a:spcBef>
              <a:spcAft>
                <a:spcPts val="0"/>
              </a:spcAft>
              <a:buSzPts val="1800"/>
              <a:buChar char="●"/>
            </a:pPr>
            <a:r>
              <a:rPr lang="en"/>
              <a:t>Pneumococcal and influenza vaccine.</a:t>
            </a:r>
            <a:endParaRPr/>
          </a:p>
          <a:p>
            <a:pPr indent="-342900" lvl="0" marL="457200" marR="0" rtl="0" algn="l">
              <a:lnSpc>
                <a:spcPct val="150000"/>
              </a:lnSpc>
              <a:spcBef>
                <a:spcPts val="0"/>
              </a:spcBef>
              <a:spcAft>
                <a:spcPts val="0"/>
              </a:spcAft>
              <a:buSzPts val="1800"/>
              <a:buChar char="●"/>
            </a:pPr>
            <a:r>
              <a:rPr lang="en"/>
              <a:t>Check for allergies.</a:t>
            </a:r>
            <a:endParaRPr/>
          </a:p>
        </p:txBody>
      </p:sp>
      <p:sp>
        <p:nvSpPr>
          <p:cNvPr id="809" name="Google Shape;809;p79"/>
          <p:cNvSpPr/>
          <p:nvPr/>
        </p:nvSpPr>
        <p:spPr>
          <a:xfrm>
            <a:off x="0" y="0"/>
            <a:ext cx="9144000" cy="5143500"/>
          </a:xfrm>
          <a:prstGeom prst="frame">
            <a:avLst>
              <a:gd fmla="val 2391" name="adj1"/>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0" name="Google Shape;810;p79"/>
          <p:cNvPicPr preferRelativeResize="0"/>
          <p:nvPr/>
        </p:nvPicPr>
        <p:blipFill rotWithShape="1">
          <a:blip r:embed="rId3">
            <a:alphaModFix/>
          </a:blip>
          <a:srcRect b="0" l="14932" r="14891" t="0"/>
          <a:stretch/>
        </p:blipFill>
        <p:spPr>
          <a:xfrm>
            <a:off x="5097750" y="1155725"/>
            <a:ext cx="3734550" cy="28320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p80"/>
          <p:cNvSpPr txBox="1"/>
          <p:nvPr>
            <p:ph idx="1" type="body"/>
          </p:nvPr>
        </p:nvSpPr>
        <p:spPr>
          <a:xfrm>
            <a:off x="311700" y="5865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400">
                <a:solidFill>
                  <a:srgbClr val="274E13"/>
                </a:solidFill>
                <a:latin typeface="Lato"/>
                <a:ea typeface="Lato"/>
                <a:cs typeface="Lato"/>
                <a:sym typeface="Lato"/>
              </a:rPr>
              <a:t>Which of the following is the most sensitive physical finding for otitis media?</a:t>
            </a:r>
            <a:endParaRPr b="1" sz="2400">
              <a:solidFill>
                <a:srgbClr val="274E13"/>
              </a:solidFill>
              <a:latin typeface="Lato"/>
              <a:ea typeface="Lato"/>
              <a:cs typeface="Lato"/>
              <a:sym typeface="Lato"/>
            </a:endParaRPr>
          </a:p>
          <a:p>
            <a:pPr indent="0" lvl="0" marL="0" rtl="0" algn="l">
              <a:lnSpc>
                <a:spcPct val="115000"/>
              </a:lnSpc>
              <a:spcBef>
                <a:spcPts val="0"/>
              </a:spcBef>
              <a:spcAft>
                <a:spcPts val="0"/>
              </a:spcAft>
              <a:buSzPts val="1800"/>
              <a:buNone/>
            </a:pPr>
            <a:r>
              <a:t/>
            </a:r>
            <a:endParaRPr sz="2400">
              <a:solidFill>
                <a:srgbClr val="274E13"/>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Redness.</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Immobility.</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Bulging.</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Decreased light reflex.</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Decreased hearing.</a:t>
            </a:r>
            <a:endParaRPr sz="2000">
              <a:solidFill>
                <a:srgbClr val="677480"/>
              </a:solidFill>
              <a:latin typeface="Lato"/>
              <a:ea typeface="Lato"/>
              <a:cs typeface="Lato"/>
              <a:sym typeface="Lato"/>
            </a:endParaRPr>
          </a:p>
        </p:txBody>
      </p:sp>
      <p:sp>
        <p:nvSpPr>
          <p:cNvPr id="816" name="Google Shape;816;p80"/>
          <p:cNvSpPr/>
          <p:nvPr/>
        </p:nvSpPr>
        <p:spPr>
          <a:xfrm>
            <a:off x="0" y="0"/>
            <a:ext cx="9144000" cy="5143500"/>
          </a:xfrm>
          <a:prstGeom prst="frame">
            <a:avLst>
              <a:gd fmla="val 2391" name="adj1"/>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0" name="Shape 820"/>
        <p:cNvGrpSpPr/>
        <p:nvPr/>
      </p:nvGrpSpPr>
      <p:grpSpPr>
        <a:xfrm>
          <a:off x="0" y="0"/>
          <a:ext cx="0" cy="0"/>
          <a:chOff x="0" y="0"/>
          <a:chExt cx="0" cy="0"/>
        </a:xfrm>
      </p:grpSpPr>
      <p:sp>
        <p:nvSpPr>
          <p:cNvPr id="821" name="Google Shape;821;p81"/>
          <p:cNvSpPr txBox="1"/>
          <p:nvPr>
            <p:ph idx="1" type="body"/>
          </p:nvPr>
        </p:nvSpPr>
        <p:spPr>
          <a:xfrm>
            <a:off x="311700" y="435025"/>
            <a:ext cx="8520600" cy="420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400">
                <a:solidFill>
                  <a:srgbClr val="274E13"/>
                </a:solidFill>
                <a:latin typeface="Lato"/>
                <a:ea typeface="Lato"/>
                <a:cs typeface="Lato"/>
                <a:sym typeface="Lato"/>
              </a:rPr>
              <a:t>A 4 year-old boy brought to the PHC by his mother  as chief complaint of sudden onset of </a:t>
            </a:r>
            <a:r>
              <a:rPr b="1" lang="en" sz="2400">
                <a:solidFill>
                  <a:srgbClr val="274E13"/>
                </a:solidFill>
                <a:latin typeface="Lato"/>
                <a:ea typeface="Lato"/>
                <a:cs typeface="Lato"/>
                <a:sym typeface="Lato"/>
              </a:rPr>
              <a:t>deafness </a:t>
            </a:r>
            <a:r>
              <a:rPr lang="en" sz="2400">
                <a:solidFill>
                  <a:srgbClr val="274E13"/>
                </a:solidFill>
                <a:latin typeface="Lato"/>
                <a:ea typeface="Lato"/>
                <a:cs typeface="Lato"/>
                <a:sym typeface="Lato"/>
              </a:rPr>
              <a:t>in his right ear, his mother mention a history of </a:t>
            </a:r>
            <a:r>
              <a:rPr b="1" lang="en" sz="2400">
                <a:solidFill>
                  <a:srgbClr val="274E13"/>
                </a:solidFill>
                <a:latin typeface="Lato"/>
                <a:ea typeface="Lato"/>
                <a:cs typeface="Lato"/>
                <a:sym typeface="Lato"/>
              </a:rPr>
              <a:t>fever </a:t>
            </a:r>
            <a:r>
              <a:rPr lang="en" sz="2400">
                <a:solidFill>
                  <a:srgbClr val="274E13"/>
                </a:solidFill>
                <a:latin typeface="Lato"/>
                <a:ea typeface="Lato"/>
                <a:cs typeface="Lato"/>
                <a:sym typeface="Lato"/>
              </a:rPr>
              <a:t>and </a:t>
            </a:r>
            <a:r>
              <a:rPr b="1" lang="en" sz="2400">
                <a:solidFill>
                  <a:srgbClr val="274E13"/>
                </a:solidFill>
                <a:latin typeface="Lato"/>
                <a:ea typeface="Lato"/>
                <a:cs typeface="Lato"/>
                <a:sym typeface="Lato"/>
              </a:rPr>
              <a:t>otalgia </a:t>
            </a:r>
            <a:r>
              <a:rPr lang="en" sz="2400">
                <a:solidFill>
                  <a:srgbClr val="274E13"/>
                </a:solidFill>
                <a:latin typeface="Lato"/>
                <a:ea typeface="Lato"/>
                <a:cs typeface="Lato"/>
                <a:sym typeface="Lato"/>
              </a:rPr>
              <a:t>for the last week, which has been resolved. </a:t>
            </a:r>
            <a:r>
              <a:rPr b="1" lang="en" sz="2400">
                <a:solidFill>
                  <a:srgbClr val="274E13"/>
                </a:solidFill>
                <a:latin typeface="Lato"/>
                <a:ea typeface="Lato"/>
                <a:cs typeface="Lato"/>
                <a:sym typeface="Lato"/>
              </a:rPr>
              <a:t>Upon otoscopy examination, what do you expect to see: </a:t>
            </a:r>
            <a:endParaRPr b="1" sz="2400">
              <a:solidFill>
                <a:srgbClr val="274E13"/>
              </a:solidFill>
              <a:latin typeface="Lato"/>
              <a:ea typeface="Lato"/>
              <a:cs typeface="Lato"/>
              <a:sym typeface="Lato"/>
            </a:endParaRPr>
          </a:p>
          <a:p>
            <a:pPr indent="0" lvl="0" marL="457200" rtl="0" algn="l">
              <a:lnSpc>
                <a:spcPct val="115000"/>
              </a:lnSpc>
              <a:spcBef>
                <a:spcPts val="1600"/>
              </a:spcBef>
              <a:spcAft>
                <a:spcPts val="0"/>
              </a:spcAft>
              <a:buSzPts val="1800"/>
              <a:buNone/>
            </a:pPr>
            <a:r>
              <a:rPr lang="en" sz="2000">
                <a:solidFill>
                  <a:srgbClr val="677480"/>
                </a:solidFill>
              </a:rPr>
              <a:t>A.  </a:t>
            </a:r>
            <a:r>
              <a:rPr lang="en" sz="2000">
                <a:solidFill>
                  <a:srgbClr val="677480"/>
                </a:solidFill>
                <a:latin typeface="Lato"/>
                <a:ea typeface="Lato"/>
                <a:cs typeface="Lato"/>
                <a:sym typeface="Lato"/>
              </a:rPr>
              <a:t>Bulging of tympanic membrane</a:t>
            </a:r>
            <a:endParaRPr sz="2000">
              <a:solidFill>
                <a:srgbClr val="677480"/>
              </a:solidFill>
              <a:latin typeface="Lato"/>
              <a:ea typeface="Lato"/>
              <a:cs typeface="Lato"/>
              <a:sym typeface="Lato"/>
            </a:endParaRPr>
          </a:p>
          <a:p>
            <a:pPr indent="0" lvl="0" marL="457200" rtl="0" algn="l">
              <a:lnSpc>
                <a:spcPct val="115000"/>
              </a:lnSpc>
              <a:spcBef>
                <a:spcPts val="0"/>
              </a:spcBef>
              <a:spcAft>
                <a:spcPts val="0"/>
              </a:spcAft>
              <a:buSzPts val="1800"/>
              <a:buNone/>
            </a:pPr>
            <a:r>
              <a:rPr lang="en" sz="2000">
                <a:solidFill>
                  <a:srgbClr val="677480"/>
                </a:solidFill>
              </a:rPr>
              <a:t>B.  </a:t>
            </a:r>
            <a:r>
              <a:rPr lang="en" sz="2000">
                <a:solidFill>
                  <a:srgbClr val="677480"/>
                </a:solidFill>
                <a:latin typeface="Lato"/>
                <a:ea typeface="Lato"/>
                <a:cs typeface="Lato"/>
                <a:sym typeface="Lato"/>
              </a:rPr>
              <a:t>Ruptured tympanic membrane  </a:t>
            </a:r>
            <a:endParaRPr sz="2000">
              <a:solidFill>
                <a:srgbClr val="677480"/>
              </a:solidFill>
              <a:latin typeface="Lato"/>
              <a:ea typeface="Lato"/>
              <a:cs typeface="Lato"/>
              <a:sym typeface="Lato"/>
            </a:endParaRPr>
          </a:p>
          <a:p>
            <a:pPr indent="0" lvl="0" marL="457200" rtl="0" algn="l">
              <a:lnSpc>
                <a:spcPct val="115000"/>
              </a:lnSpc>
              <a:spcBef>
                <a:spcPts val="0"/>
              </a:spcBef>
              <a:spcAft>
                <a:spcPts val="0"/>
              </a:spcAft>
              <a:buSzPts val="1800"/>
              <a:buNone/>
            </a:pPr>
            <a:r>
              <a:rPr lang="en" sz="2000">
                <a:solidFill>
                  <a:srgbClr val="677480"/>
                </a:solidFill>
                <a:latin typeface="Lato"/>
                <a:ea typeface="Lato"/>
                <a:cs typeface="Lato"/>
                <a:sym typeface="Lato"/>
              </a:rPr>
              <a:t>C.   Swollen and reddened tympanic membrane</a:t>
            </a:r>
            <a:endParaRPr sz="2000">
              <a:solidFill>
                <a:srgbClr val="677480"/>
              </a:solidFill>
              <a:latin typeface="Lato"/>
              <a:ea typeface="Lato"/>
              <a:cs typeface="Lato"/>
              <a:sym typeface="Lato"/>
            </a:endParaRPr>
          </a:p>
          <a:p>
            <a:pPr indent="0" lvl="0" marL="457200" rtl="0" algn="l">
              <a:lnSpc>
                <a:spcPct val="115000"/>
              </a:lnSpc>
              <a:spcBef>
                <a:spcPts val="0"/>
              </a:spcBef>
              <a:spcAft>
                <a:spcPts val="0"/>
              </a:spcAft>
              <a:buSzPts val="1800"/>
              <a:buNone/>
            </a:pPr>
            <a:r>
              <a:rPr lang="en" sz="2000">
                <a:solidFill>
                  <a:srgbClr val="677480"/>
                </a:solidFill>
                <a:latin typeface="Lato"/>
                <a:ea typeface="Lato"/>
                <a:cs typeface="Lato"/>
                <a:sym typeface="Lato"/>
              </a:rPr>
              <a:t>D.   Retraction of tympanic membrane</a:t>
            </a:r>
            <a:endParaRPr sz="2000">
              <a:solidFill>
                <a:srgbClr val="677480"/>
              </a:solidFill>
              <a:latin typeface="Lato"/>
              <a:ea typeface="Lato"/>
              <a:cs typeface="Lato"/>
              <a:sym typeface="Lato"/>
            </a:endParaRPr>
          </a:p>
          <a:p>
            <a:pPr indent="0" lvl="0" marL="0" rtl="0" algn="l">
              <a:lnSpc>
                <a:spcPct val="115000"/>
              </a:lnSpc>
              <a:spcBef>
                <a:spcPts val="0"/>
              </a:spcBef>
              <a:spcAft>
                <a:spcPts val="1600"/>
              </a:spcAft>
              <a:buSzPts val="1800"/>
              <a:buNone/>
            </a:pPr>
            <a:r>
              <a:t/>
            </a:r>
            <a:endParaRPr sz="2400">
              <a:solidFill>
                <a:srgbClr val="CC0000"/>
              </a:solidFill>
              <a:latin typeface="Lato"/>
              <a:ea typeface="Lato"/>
              <a:cs typeface="Lato"/>
              <a:sym typeface="Lato"/>
            </a:endParaRPr>
          </a:p>
        </p:txBody>
      </p:sp>
      <p:sp>
        <p:nvSpPr>
          <p:cNvPr id="822" name="Google Shape;822;p81"/>
          <p:cNvSpPr/>
          <p:nvPr/>
        </p:nvSpPr>
        <p:spPr>
          <a:xfrm>
            <a:off x="0" y="0"/>
            <a:ext cx="9144000" cy="5143500"/>
          </a:xfrm>
          <a:prstGeom prst="frame">
            <a:avLst>
              <a:gd fmla="val 2391" name="adj1"/>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19"/>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Signs and symptoms:</a:t>
            </a:r>
            <a:endParaRPr/>
          </a:p>
        </p:txBody>
      </p:sp>
      <p:sp>
        <p:nvSpPr>
          <p:cNvPr id="346" name="Google Shape;346;p19"/>
          <p:cNvSpPr txBox="1"/>
          <p:nvPr>
            <p:ph idx="1" type="body"/>
          </p:nvPr>
        </p:nvSpPr>
        <p:spPr>
          <a:xfrm>
            <a:off x="472625" y="1479825"/>
            <a:ext cx="5459400" cy="3319200"/>
          </a:xfrm>
          <a:prstGeom prst="rect">
            <a:avLst/>
          </a:prstGeom>
          <a:noFill/>
          <a:ln>
            <a:noFill/>
          </a:ln>
        </p:spPr>
        <p:txBody>
          <a:bodyPr anchorCtr="0" anchor="t" bIns="91425" lIns="91425" spcFirstLastPara="1" rIns="91425" wrap="square" tIns="91425">
            <a:noAutofit/>
          </a:bodyPr>
          <a:lstStyle/>
          <a:p>
            <a:pPr indent="-314325" lvl="0" marL="457200" marR="190500" rtl="0" algn="l">
              <a:lnSpc>
                <a:spcPct val="125000"/>
              </a:lnSpc>
              <a:spcBef>
                <a:spcPts val="1600"/>
              </a:spcBef>
              <a:spcAft>
                <a:spcPts val="0"/>
              </a:spcAft>
              <a:buClr>
                <a:srgbClr val="404040"/>
              </a:buClr>
              <a:buSzPts val="1350"/>
              <a:buFont typeface="Trebuchet MS"/>
              <a:buChar char="-"/>
            </a:pPr>
            <a:r>
              <a:rPr b="1" lang="en" sz="1350">
                <a:solidFill>
                  <a:srgbClr val="404040"/>
                </a:solidFill>
                <a:latin typeface="Trebuchet MS"/>
                <a:ea typeface="Trebuchet MS"/>
                <a:cs typeface="Trebuchet MS"/>
                <a:sym typeface="Trebuchet MS"/>
              </a:rPr>
              <a:t>Facial pain, pressure, or fullness (pain on bending forward)</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Nasal Congestion.</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Nasal Discharge.</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Hyposmia.</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Fever and fatigue</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Postnasal Drip.</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Cough and halitosis</a:t>
            </a:r>
            <a:r>
              <a:rPr lang="en" sz="1350">
                <a:solidFill>
                  <a:srgbClr val="404040"/>
                </a:solidFill>
                <a:latin typeface="Trebuchet MS"/>
                <a:ea typeface="Trebuchet MS"/>
                <a:cs typeface="Trebuchet MS"/>
                <a:sym typeface="Trebuchet MS"/>
              </a:rPr>
              <a:t>.</a:t>
            </a:r>
            <a:endParaRPr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Sinus Headache.</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Toothache.</a:t>
            </a:r>
            <a:endParaRPr b="1" sz="1350">
              <a:solidFill>
                <a:srgbClr val="404040"/>
              </a:solidFill>
              <a:latin typeface="Trebuchet MS"/>
              <a:ea typeface="Trebuchet MS"/>
              <a:cs typeface="Trebuchet MS"/>
              <a:sym typeface="Trebuchet MS"/>
            </a:endParaRPr>
          </a:p>
          <a:p>
            <a:pPr indent="-317500" lvl="0" marL="457200" rtl="0" algn="just">
              <a:lnSpc>
                <a:spcPct val="130000"/>
              </a:lnSpc>
              <a:spcBef>
                <a:spcPts val="0"/>
              </a:spcBef>
              <a:spcAft>
                <a:spcPts val="0"/>
              </a:spcAft>
              <a:buClr>
                <a:srgbClr val="444444"/>
              </a:buClr>
              <a:buSzPts val="1400"/>
              <a:buChar char="-"/>
            </a:pPr>
            <a:r>
              <a:rPr b="1" lang="en" sz="1350">
                <a:solidFill>
                  <a:srgbClr val="404040"/>
                </a:solidFill>
                <a:latin typeface="Trebuchet MS"/>
                <a:ea typeface="Trebuchet MS"/>
                <a:cs typeface="Trebuchet MS"/>
                <a:sym typeface="Trebuchet MS"/>
              </a:rPr>
              <a:t>Otalgia.</a:t>
            </a:r>
            <a:endParaRPr sz="1400">
              <a:solidFill>
                <a:srgbClr val="444444"/>
              </a:solidFill>
              <a:highlight>
                <a:srgbClr val="FFFFFF"/>
              </a:highlight>
            </a:endParaRPr>
          </a:p>
          <a:p>
            <a:pPr indent="0" lvl="0" marL="0" rtl="0" algn="l">
              <a:lnSpc>
                <a:spcPct val="115000"/>
              </a:lnSpc>
              <a:spcBef>
                <a:spcPts val="0"/>
              </a:spcBef>
              <a:spcAft>
                <a:spcPts val="1600"/>
              </a:spcAft>
              <a:buSzPts val="1800"/>
              <a:buNone/>
            </a:pPr>
            <a:r>
              <a:t/>
            </a:r>
            <a:endParaRPr sz="1400">
              <a:solidFill>
                <a:srgbClr val="444444"/>
              </a:solidFill>
              <a:highlight>
                <a:srgbClr val="FFFFFF"/>
              </a:highlight>
            </a:endParaRPr>
          </a:p>
        </p:txBody>
      </p:sp>
      <p:sp>
        <p:nvSpPr>
          <p:cNvPr id="347" name="Google Shape;347;p19"/>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8" name="Google Shape;348;p19"/>
          <p:cNvPicPr preferRelativeResize="0"/>
          <p:nvPr/>
        </p:nvPicPr>
        <p:blipFill rotWithShape="1">
          <a:blip r:embed="rId3">
            <a:alphaModFix/>
          </a:blip>
          <a:srcRect b="0" l="0" r="0" t="0"/>
          <a:stretch/>
        </p:blipFill>
        <p:spPr>
          <a:xfrm>
            <a:off x="5482750" y="1201100"/>
            <a:ext cx="3349550" cy="35402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6" name="Shape 826"/>
        <p:cNvGrpSpPr/>
        <p:nvPr/>
      </p:nvGrpSpPr>
      <p:grpSpPr>
        <a:xfrm>
          <a:off x="0" y="0"/>
          <a:ext cx="0" cy="0"/>
          <a:chOff x="0" y="0"/>
          <a:chExt cx="0" cy="0"/>
        </a:xfrm>
      </p:grpSpPr>
      <p:sp>
        <p:nvSpPr>
          <p:cNvPr id="827" name="Google Shape;827;p82"/>
          <p:cNvSpPr txBox="1"/>
          <p:nvPr>
            <p:ph type="ctrTitle"/>
          </p:nvPr>
        </p:nvSpPr>
        <p:spPr>
          <a:xfrm>
            <a:off x="898075" y="223013"/>
            <a:ext cx="4255500" cy="1872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5</a:t>
            </a:r>
            <a:r>
              <a:rPr lang="en"/>
              <a:t>) </a:t>
            </a:r>
            <a:r>
              <a:rPr lang="en"/>
              <a:t>Allergic Rhinitis</a:t>
            </a:r>
            <a:endParaRPr/>
          </a:p>
        </p:txBody>
      </p:sp>
      <p:sp>
        <p:nvSpPr>
          <p:cNvPr id="828" name="Google Shape;828;p82"/>
          <p:cNvSpPr/>
          <p:nvPr/>
        </p:nvSpPr>
        <p:spPr>
          <a:xfrm>
            <a:off x="0" y="0"/>
            <a:ext cx="9144000" cy="5143500"/>
          </a:xfrm>
          <a:prstGeom prst="frame">
            <a:avLst>
              <a:gd fmla="val 2391" name="adj1"/>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9" name="Google Shape;829;p82"/>
          <p:cNvPicPr preferRelativeResize="0"/>
          <p:nvPr/>
        </p:nvPicPr>
        <p:blipFill rotWithShape="1">
          <a:blip r:embed="rId3">
            <a:alphaModFix/>
          </a:blip>
          <a:srcRect b="0" l="0" r="0" t="0"/>
          <a:stretch/>
        </p:blipFill>
        <p:spPr>
          <a:xfrm>
            <a:off x="1417325" y="2063000"/>
            <a:ext cx="5256650" cy="1609675"/>
          </a:xfrm>
          <a:prstGeom prst="rect">
            <a:avLst/>
          </a:prstGeom>
          <a:noFill/>
          <a:ln>
            <a:noFill/>
          </a:ln>
        </p:spPr>
      </p:pic>
      <p:sp>
        <p:nvSpPr>
          <p:cNvPr id="830" name="Google Shape;830;p82"/>
          <p:cNvSpPr txBox="1"/>
          <p:nvPr/>
        </p:nvSpPr>
        <p:spPr>
          <a:xfrm>
            <a:off x="1799576" y="3672675"/>
            <a:ext cx="2023500" cy="12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Yasmen AlFaresi</a:t>
            </a:r>
            <a:endParaRPr/>
          </a:p>
          <a:p>
            <a:pPr indent="0" lvl="0" marL="0" rtl="0" algn="l">
              <a:spcBef>
                <a:spcPts val="0"/>
              </a:spcBef>
              <a:spcAft>
                <a:spcPts val="0"/>
              </a:spcAft>
              <a:buNone/>
            </a:pPr>
            <a:r>
              <a:rPr lang="en"/>
              <a:t>435201118</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4" name="Shape 834"/>
        <p:cNvGrpSpPr/>
        <p:nvPr/>
      </p:nvGrpSpPr>
      <p:grpSpPr>
        <a:xfrm>
          <a:off x="0" y="0"/>
          <a:ext cx="0" cy="0"/>
          <a:chOff x="0" y="0"/>
          <a:chExt cx="0" cy="0"/>
        </a:xfrm>
      </p:grpSpPr>
      <p:sp>
        <p:nvSpPr>
          <p:cNvPr id="835" name="Google Shape;835;p83"/>
          <p:cNvSpPr txBox="1"/>
          <p:nvPr>
            <p:ph type="title"/>
          </p:nvPr>
        </p:nvSpPr>
        <p:spPr>
          <a:xfrm>
            <a:off x="6234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3600" u="sng">
                <a:solidFill>
                  <a:srgbClr val="404040"/>
                </a:solidFill>
              </a:rPr>
              <a:t>Definition</a:t>
            </a:r>
            <a:endParaRPr sz="3600" u="sng"/>
          </a:p>
        </p:txBody>
      </p:sp>
      <p:pic>
        <p:nvPicPr>
          <p:cNvPr id="836" name="Google Shape;836;p83"/>
          <p:cNvPicPr preferRelativeResize="0"/>
          <p:nvPr/>
        </p:nvPicPr>
        <p:blipFill rotWithShape="1">
          <a:blip r:embed="rId3">
            <a:alphaModFix/>
          </a:blip>
          <a:srcRect b="0" l="0" r="0" t="0"/>
          <a:stretch/>
        </p:blipFill>
        <p:spPr>
          <a:xfrm>
            <a:off x="5443140" y="2321873"/>
            <a:ext cx="2464457" cy="1982450"/>
          </a:xfrm>
          <a:prstGeom prst="rect">
            <a:avLst/>
          </a:prstGeom>
          <a:noFill/>
          <a:ln>
            <a:noFill/>
          </a:ln>
        </p:spPr>
      </p:pic>
      <p:sp>
        <p:nvSpPr>
          <p:cNvPr id="837" name="Google Shape;837;p83"/>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83"/>
          <p:cNvSpPr txBox="1"/>
          <p:nvPr/>
        </p:nvSpPr>
        <p:spPr>
          <a:xfrm>
            <a:off x="469653" y="1234138"/>
            <a:ext cx="7789200" cy="3255300"/>
          </a:xfrm>
          <a:prstGeom prst="rect">
            <a:avLst/>
          </a:prstGeom>
          <a:noFill/>
          <a:ln>
            <a:noFill/>
          </a:ln>
        </p:spPr>
        <p:txBody>
          <a:bodyPr anchorCtr="0" anchor="t" bIns="91425" lIns="91425" spcFirstLastPara="1" rIns="91425" wrap="square" tIns="91425">
            <a:noAutofit/>
          </a:bodyPr>
          <a:lstStyle/>
          <a:p>
            <a:pPr indent="0" lvl="0" marL="0" marR="0" rtl="0" algn="l">
              <a:lnSpc>
                <a:spcPct val="98181"/>
              </a:lnSpc>
              <a:spcBef>
                <a:spcPts val="0"/>
              </a:spcBef>
              <a:spcAft>
                <a:spcPts val="0"/>
              </a:spcAft>
              <a:buClr>
                <a:srgbClr val="000000"/>
              </a:buClr>
              <a:buSzPts val="1800"/>
              <a:buFont typeface="Arial"/>
              <a:buNone/>
            </a:pPr>
            <a:r>
              <a:rPr b="0" i="0" lang="en" sz="1800" u="none" cap="none" strike="noStrike">
                <a:solidFill>
                  <a:schemeClr val="dk1"/>
                </a:solidFill>
                <a:latin typeface="Calibri"/>
                <a:ea typeface="Calibri"/>
                <a:cs typeface="Calibri"/>
                <a:sym typeface="Calibri"/>
              </a:rPr>
              <a:t>Is a type of rhinitis, which is an inflammation of the </a:t>
            </a:r>
            <a:r>
              <a:rPr b="1" i="0" lang="en" sz="1800" u="none" cap="none" strike="noStrike">
                <a:solidFill>
                  <a:schemeClr val="dk1"/>
                </a:solidFill>
                <a:latin typeface="Calibri"/>
                <a:ea typeface="Calibri"/>
                <a:cs typeface="Calibri"/>
                <a:sym typeface="Calibri"/>
              </a:rPr>
              <a:t>nasal mucosa</a:t>
            </a:r>
            <a:r>
              <a:rPr b="0" i="0" lang="en" sz="1800" u="none" cap="none" strike="noStrike">
                <a:solidFill>
                  <a:schemeClr val="dk1"/>
                </a:solidFill>
                <a:latin typeface="Calibri"/>
                <a:ea typeface="Calibri"/>
                <a:cs typeface="Calibri"/>
                <a:sym typeface="Calibri"/>
              </a:rPr>
              <a:t>, mediated by an IgE-associated response to ubiquitous indoor and/or outdoor environmental allergens.</a:t>
            </a:r>
            <a:endParaRPr b="0" i="0" sz="1800" u="none" cap="none" strike="noStrike">
              <a:solidFill>
                <a:schemeClr val="dk1"/>
              </a:solidFill>
              <a:latin typeface="Calibri"/>
              <a:ea typeface="Calibri"/>
              <a:cs typeface="Calibri"/>
              <a:sym typeface="Calibri"/>
            </a:endParaRPr>
          </a:p>
          <a:p>
            <a:pPr indent="0" lvl="0" marL="0" marR="0" rtl="0" algn="l">
              <a:lnSpc>
                <a:spcPct val="9818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8181"/>
              </a:lnSpc>
              <a:spcBef>
                <a:spcPts val="0"/>
              </a:spcBef>
              <a:spcAft>
                <a:spcPts val="0"/>
              </a:spcAft>
              <a:buClr>
                <a:srgbClr val="000000"/>
              </a:buClr>
              <a:buSzPts val="1800"/>
              <a:buFont typeface="Arial"/>
              <a:buNone/>
            </a:pPr>
            <a:r>
              <a:rPr b="0" i="0" lang="en" sz="1800" u="none" cap="none" strike="noStrike">
                <a:solidFill>
                  <a:schemeClr val="dk1"/>
                </a:solidFill>
                <a:latin typeface="Calibri"/>
                <a:ea typeface="Calibri"/>
                <a:cs typeface="Calibri"/>
                <a:sym typeface="Calibri"/>
              </a:rPr>
              <a:t>characterized by:</a:t>
            </a:r>
            <a:endParaRPr b="0" i="0" sz="1800" u="none" cap="none" strike="noStrike">
              <a:solidFill>
                <a:schemeClr val="dk1"/>
              </a:solidFill>
              <a:latin typeface="Calibri"/>
              <a:ea typeface="Calibri"/>
              <a:cs typeface="Calibri"/>
              <a:sym typeface="Calibri"/>
            </a:endParaRPr>
          </a:p>
          <a:p>
            <a:pPr indent="-342900" lvl="1" marL="1371600" marR="0" rtl="0" algn="l">
              <a:lnSpc>
                <a:spcPct val="98181"/>
              </a:lnSpc>
              <a:spcBef>
                <a:spcPts val="0"/>
              </a:spcBef>
              <a:spcAft>
                <a:spcPts val="0"/>
              </a:spcAft>
              <a:buClr>
                <a:srgbClr val="000000"/>
              </a:buClr>
              <a:buSzPts val="1800"/>
              <a:buFont typeface="Calibri"/>
              <a:buChar char="○"/>
            </a:pPr>
            <a:r>
              <a:rPr b="0" i="0" lang="en" sz="1800" u="none" cap="none" strike="noStrike">
                <a:solidFill>
                  <a:schemeClr val="dk1"/>
                </a:solidFill>
                <a:latin typeface="Calibri"/>
                <a:ea typeface="Calibri"/>
                <a:cs typeface="Calibri"/>
                <a:sym typeface="Calibri"/>
              </a:rPr>
              <a:t>Nasal pruritus</a:t>
            </a:r>
            <a:endParaRPr b="0" i="0" sz="1800" u="none" cap="none" strike="noStrike">
              <a:solidFill>
                <a:schemeClr val="dk1"/>
              </a:solidFill>
              <a:latin typeface="Calibri"/>
              <a:ea typeface="Calibri"/>
              <a:cs typeface="Calibri"/>
              <a:sym typeface="Calibri"/>
            </a:endParaRPr>
          </a:p>
          <a:p>
            <a:pPr indent="-342900" lvl="1" marL="1371600" marR="0" rtl="0" algn="l">
              <a:lnSpc>
                <a:spcPct val="98181"/>
              </a:lnSpc>
              <a:spcBef>
                <a:spcPts val="0"/>
              </a:spcBef>
              <a:spcAft>
                <a:spcPts val="0"/>
              </a:spcAft>
              <a:buClr>
                <a:srgbClr val="000000"/>
              </a:buClr>
              <a:buSzPts val="1800"/>
              <a:buFont typeface="Calibri"/>
              <a:buChar char="○"/>
            </a:pPr>
            <a:r>
              <a:rPr b="0" i="0" lang="en" sz="1800" u="none" cap="none" strike="noStrike">
                <a:solidFill>
                  <a:schemeClr val="dk1"/>
                </a:solidFill>
                <a:latin typeface="Calibri"/>
                <a:ea typeface="Calibri"/>
                <a:cs typeface="Calibri"/>
                <a:sym typeface="Calibri"/>
              </a:rPr>
              <a:t>Sneezing</a:t>
            </a:r>
            <a:endParaRPr b="0" i="0" sz="1800" u="none" cap="none" strike="noStrike">
              <a:solidFill>
                <a:schemeClr val="dk1"/>
              </a:solidFill>
              <a:latin typeface="Calibri"/>
              <a:ea typeface="Calibri"/>
              <a:cs typeface="Calibri"/>
              <a:sym typeface="Calibri"/>
            </a:endParaRPr>
          </a:p>
          <a:p>
            <a:pPr indent="-342900" lvl="1" marL="1371600" marR="0" rtl="0" algn="l">
              <a:lnSpc>
                <a:spcPct val="98181"/>
              </a:lnSpc>
              <a:spcBef>
                <a:spcPts val="0"/>
              </a:spcBef>
              <a:spcAft>
                <a:spcPts val="0"/>
              </a:spcAft>
              <a:buClr>
                <a:srgbClr val="000000"/>
              </a:buClr>
              <a:buSzPts val="1800"/>
              <a:buFont typeface="Calibri"/>
              <a:buChar char="○"/>
            </a:pPr>
            <a:r>
              <a:rPr b="0" i="0" lang="en" sz="1800" u="none" cap="none" strike="noStrike">
                <a:solidFill>
                  <a:schemeClr val="dk1"/>
                </a:solidFill>
                <a:latin typeface="Calibri"/>
                <a:ea typeface="Calibri"/>
                <a:cs typeface="Calibri"/>
                <a:sym typeface="Calibri"/>
              </a:rPr>
              <a:t>Rhinorrhoea± Nasal congestion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Google Shape;843;p84"/>
          <p:cNvSpPr txBox="1"/>
          <p:nvPr/>
        </p:nvSpPr>
        <p:spPr>
          <a:xfrm>
            <a:off x="0" y="470450"/>
            <a:ext cx="3000000" cy="1008900"/>
          </a:xfrm>
          <a:prstGeom prst="rect">
            <a:avLst/>
          </a:prstGeom>
          <a:noFill/>
          <a:ln>
            <a:noFill/>
          </a:ln>
        </p:spPr>
        <p:txBody>
          <a:bodyPr anchorCtr="0" anchor="t" bIns="91425" lIns="91425" spcFirstLastPara="1" rIns="91425" wrap="square" tIns="91425">
            <a:noAutofit/>
          </a:bodyPr>
          <a:lstStyle/>
          <a:p>
            <a:pPr indent="0" lvl="0" marL="0" marR="0" rtl="0" algn="ctr">
              <a:lnSpc>
                <a:spcPct val="98181"/>
              </a:lnSpc>
              <a:spcBef>
                <a:spcPts val="1200"/>
              </a:spcBef>
              <a:spcAft>
                <a:spcPts val="200"/>
              </a:spcAft>
              <a:buClr>
                <a:srgbClr val="000000"/>
              </a:buClr>
              <a:buSzPts val="3000"/>
              <a:buFont typeface="Arial"/>
              <a:buNone/>
            </a:pPr>
            <a:r>
              <a:rPr b="0" i="0" lang="en" sz="3000" u="none" cap="none" strike="noStrike">
                <a:solidFill>
                  <a:srgbClr val="99CB38"/>
                </a:solidFill>
                <a:latin typeface="Calibri"/>
                <a:ea typeface="Calibri"/>
                <a:cs typeface="Calibri"/>
                <a:sym typeface="Calibri"/>
              </a:rPr>
              <a:t> </a:t>
            </a:r>
            <a:r>
              <a:rPr b="0" i="0" lang="en" sz="3000" u="none" cap="none" strike="noStrike">
                <a:solidFill>
                  <a:srgbClr val="404040"/>
                </a:solidFill>
                <a:latin typeface="Calibri"/>
                <a:ea typeface="Calibri"/>
                <a:cs typeface="Calibri"/>
                <a:sym typeface="Calibri"/>
              </a:rPr>
              <a:t>Clinical signs: </a:t>
            </a:r>
            <a:endParaRPr b="0" i="0" sz="3000" u="none" cap="none" strike="noStrike">
              <a:solidFill>
                <a:srgbClr val="404040"/>
              </a:solidFill>
              <a:latin typeface="Calibri"/>
              <a:ea typeface="Calibri"/>
              <a:cs typeface="Calibri"/>
              <a:sym typeface="Calibri"/>
            </a:endParaRPr>
          </a:p>
        </p:txBody>
      </p:sp>
      <p:sp>
        <p:nvSpPr>
          <p:cNvPr id="844" name="Google Shape;844;p84"/>
          <p:cNvSpPr txBox="1"/>
          <p:nvPr/>
        </p:nvSpPr>
        <p:spPr>
          <a:xfrm>
            <a:off x="418375" y="999425"/>
            <a:ext cx="5389500" cy="31809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1200"/>
              </a:spcBef>
              <a:spcAft>
                <a:spcPts val="0"/>
              </a:spcAft>
              <a:buClr>
                <a:srgbClr val="000000"/>
              </a:buClr>
              <a:buSzPts val="1600"/>
              <a:buFont typeface="Calibri"/>
              <a:buAutoNum type="arabicPeriod"/>
            </a:pPr>
            <a:r>
              <a:rPr b="1" i="0" lang="en" sz="1600" u="none" cap="none" strike="noStrike">
                <a:solidFill>
                  <a:srgbClr val="000000"/>
                </a:solidFill>
                <a:latin typeface="Calibri"/>
                <a:ea typeface="Calibri"/>
                <a:cs typeface="Calibri"/>
                <a:sym typeface="Calibri"/>
              </a:rPr>
              <a:t>Allergic Salute: </a:t>
            </a:r>
            <a:r>
              <a:rPr b="0" i="0" lang="en" sz="1600" u="none" cap="none" strike="noStrike">
                <a:solidFill>
                  <a:srgbClr val="000000"/>
                </a:solidFill>
                <a:latin typeface="Calibri"/>
                <a:ea typeface="Calibri"/>
                <a:cs typeface="Calibri"/>
                <a:sym typeface="Calibri"/>
              </a:rPr>
              <a:t>The use of the hand palm to rub and raise the tip of the nose </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1200"/>
              </a:spcBef>
              <a:spcAft>
                <a:spcPts val="0"/>
              </a:spcAft>
              <a:buClr>
                <a:srgbClr val="000000"/>
              </a:buClr>
              <a:buSzPts val="1600"/>
              <a:buFont typeface="Calibri"/>
              <a:buAutoNum type="arabicPeriod"/>
            </a:pPr>
            <a:r>
              <a:rPr b="1" i="0" lang="en" sz="1600" u="none" cap="none" strike="noStrike">
                <a:solidFill>
                  <a:srgbClr val="000000"/>
                </a:solidFill>
                <a:latin typeface="Calibri"/>
                <a:ea typeface="Calibri"/>
                <a:cs typeface="Calibri"/>
                <a:sym typeface="Calibri"/>
              </a:rPr>
              <a:t>Nasal Crease: </a:t>
            </a:r>
            <a:r>
              <a:rPr b="0" i="0" lang="en" sz="1600" u="none" cap="none" strike="noStrike">
                <a:solidFill>
                  <a:srgbClr val="000000"/>
                </a:solidFill>
                <a:latin typeface="Calibri"/>
                <a:ea typeface="Calibri"/>
                <a:cs typeface="Calibri"/>
                <a:sym typeface="Calibri"/>
              </a:rPr>
              <a:t>results from a chronic upward rubbing of the nose</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1200"/>
              </a:spcBef>
              <a:spcAft>
                <a:spcPts val="0"/>
              </a:spcAft>
              <a:buClr>
                <a:srgbClr val="000000"/>
              </a:buClr>
              <a:buSzPts val="1600"/>
              <a:buFont typeface="Calibri"/>
              <a:buAutoNum type="arabicPeriod"/>
            </a:pPr>
            <a:r>
              <a:rPr b="1" i="0" lang="en" sz="1600" u="none" cap="none" strike="noStrike">
                <a:solidFill>
                  <a:srgbClr val="000000"/>
                </a:solidFill>
                <a:latin typeface="Calibri"/>
                <a:ea typeface="Calibri"/>
                <a:cs typeface="Calibri"/>
                <a:sym typeface="Calibri"/>
              </a:rPr>
              <a:t>Allergic shiners:  </a:t>
            </a:r>
            <a:r>
              <a:rPr b="0" i="0" lang="en" sz="1600" u="none" cap="none" strike="noStrike">
                <a:solidFill>
                  <a:srgbClr val="000000"/>
                </a:solidFill>
                <a:latin typeface="Calibri"/>
                <a:ea typeface="Calibri"/>
                <a:cs typeface="Calibri"/>
                <a:sym typeface="Calibri"/>
              </a:rPr>
              <a:t>are dark circles under the eyes, caused by venous stasis due to nasal congestion  </a:t>
            </a:r>
            <a:endParaRPr b="0" i="0" sz="1600" u="none" cap="none" strike="noStrike">
              <a:solidFill>
                <a:srgbClr val="000000"/>
              </a:solidFill>
              <a:latin typeface="Calibri"/>
              <a:ea typeface="Calibri"/>
              <a:cs typeface="Calibri"/>
              <a:sym typeface="Calibri"/>
            </a:endParaRPr>
          </a:p>
          <a:p>
            <a:pPr indent="0" lvl="0" marL="0" marR="0" rtl="0" algn="l">
              <a:lnSpc>
                <a:spcPct val="98181"/>
              </a:lnSpc>
              <a:spcBef>
                <a:spcPts val="12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8181"/>
              </a:lnSpc>
              <a:spcBef>
                <a:spcPts val="1200"/>
              </a:spcBef>
              <a:spcAft>
                <a:spcPts val="20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 Ultimately, prolonged symptoms could lead to facial distortion</a:t>
            </a:r>
            <a:endParaRPr b="0" i="0" sz="1600" u="none" cap="none" strike="noStrike">
              <a:solidFill>
                <a:srgbClr val="000000"/>
              </a:solidFill>
              <a:latin typeface="Calibri"/>
              <a:ea typeface="Calibri"/>
              <a:cs typeface="Calibri"/>
              <a:sym typeface="Calibri"/>
            </a:endParaRPr>
          </a:p>
        </p:txBody>
      </p:sp>
      <p:sp>
        <p:nvSpPr>
          <p:cNvPr id="845" name="Google Shape;845;p84"/>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6" name="Google Shape;846;p84"/>
          <p:cNvPicPr preferRelativeResize="0"/>
          <p:nvPr/>
        </p:nvPicPr>
        <p:blipFill>
          <a:blip r:embed="rId3">
            <a:alphaModFix/>
          </a:blip>
          <a:stretch>
            <a:fillRect/>
          </a:stretch>
        </p:blipFill>
        <p:spPr>
          <a:xfrm>
            <a:off x="6273186" y="999413"/>
            <a:ext cx="2257425" cy="2028825"/>
          </a:xfrm>
          <a:prstGeom prst="rect">
            <a:avLst/>
          </a:prstGeom>
          <a:noFill/>
          <a:ln>
            <a:noFill/>
          </a:ln>
        </p:spPr>
      </p:pic>
      <p:pic>
        <p:nvPicPr>
          <p:cNvPr id="847" name="Google Shape;847;p84"/>
          <p:cNvPicPr preferRelativeResize="0"/>
          <p:nvPr/>
        </p:nvPicPr>
        <p:blipFill>
          <a:blip r:embed="rId4">
            <a:alphaModFix/>
          </a:blip>
          <a:stretch>
            <a:fillRect/>
          </a:stretch>
        </p:blipFill>
        <p:spPr>
          <a:xfrm>
            <a:off x="6273175" y="3263695"/>
            <a:ext cx="2257425" cy="150582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1" name="Shape 851"/>
        <p:cNvGrpSpPr/>
        <p:nvPr/>
      </p:nvGrpSpPr>
      <p:grpSpPr>
        <a:xfrm>
          <a:off x="0" y="0"/>
          <a:ext cx="0" cy="0"/>
          <a:chOff x="0" y="0"/>
          <a:chExt cx="0" cy="0"/>
        </a:xfrm>
      </p:grpSpPr>
      <p:sp>
        <p:nvSpPr>
          <p:cNvPr id="852" name="Google Shape;852;p85"/>
          <p:cNvSpPr txBox="1"/>
          <p:nvPr/>
        </p:nvSpPr>
        <p:spPr>
          <a:xfrm>
            <a:off x="914400" y="2145607"/>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53" name="Google Shape;853;p85"/>
          <p:cNvPicPr preferRelativeResize="0"/>
          <p:nvPr/>
        </p:nvPicPr>
        <p:blipFill>
          <a:blip r:embed="rId3">
            <a:alphaModFix/>
          </a:blip>
          <a:stretch>
            <a:fillRect/>
          </a:stretch>
        </p:blipFill>
        <p:spPr>
          <a:xfrm>
            <a:off x="533400" y="156912"/>
            <a:ext cx="8077199" cy="48308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7" name="Shape 857"/>
        <p:cNvGrpSpPr/>
        <p:nvPr/>
      </p:nvGrpSpPr>
      <p:grpSpPr>
        <a:xfrm>
          <a:off x="0" y="0"/>
          <a:ext cx="0" cy="0"/>
          <a:chOff x="0" y="0"/>
          <a:chExt cx="0" cy="0"/>
        </a:xfrm>
      </p:grpSpPr>
      <p:sp>
        <p:nvSpPr>
          <p:cNvPr id="858" name="Google Shape;858;p86"/>
          <p:cNvSpPr txBox="1"/>
          <p:nvPr/>
        </p:nvSpPr>
        <p:spPr>
          <a:xfrm>
            <a:off x="1341125" y="1319375"/>
            <a:ext cx="5071800" cy="311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1.</a:t>
            </a:r>
            <a:r>
              <a:rPr b="1" i="0" lang="en" sz="1600" u="none" cap="none" strike="noStrike">
                <a:latin typeface="Calibri"/>
                <a:ea typeface="Calibri"/>
                <a:cs typeface="Calibri"/>
                <a:sym typeface="Calibri"/>
              </a:rPr>
              <a:t>Based on the temporal pattern:</a:t>
            </a:r>
            <a:endParaRPr b="1" i="0" sz="1600" u="none" cap="none" strike="noStrike">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a.Seasonal (e.g. cyclic pollens)  </a:t>
            </a:r>
            <a:endParaRPr b="0" i="0" sz="1600" u="none" cap="none" strike="noStrike">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b.Perennial [all year] (e.g. dust mite)</a:t>
            </a:r>
            <a:endParaRPr b="0" i="0" sz="1600" u="none" cap="none" strike="noStrike">
              <a:latin typeface="Calibri"/>
              <a:ea typeface="Calibri"/>
              <a:cs typeface="Calibri"/>
              <a:sym typeface="Calibri"/>
            </a:endParaRPr>
          </a:p>
          <a:p>
            <a:pPr indent="0" lvl="0" marL="0" marR="0" rtl="0" algn="l">
              <a:lnSpc>
                <a:spcPct val="136363"/>
              </a:lnSpc>
              <a:spcBef>
                <a:spcPts val="0"/>
              </a:spcBef>
              <a:spcAft>
                <a:spcPts val="0"/>
              </a:spcAft>
              <a:buClr>
                <a:srgbClr val="000000"/>
              </a:buClr>
              <a:buSzPts val="1600"/>
              <a:buFont typeface="Arial"/>
              <a:buNone/>
            </a:pPr>
            <a:r>
              <a:t/>
            </a:r>
            <a:endParaRPr b="0" i="0" sz="16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2.</a:t>
            </a:r>
            <a:r>
              <a:rPr b="1" i="0" lang="en" sz="1600" u="none" cap="none" strike="noStrike">
                <a:latin typeface="Calibri"/>
                <a:ea typeface="Calibri"/>
                <a:cs typeface="Calibri"/>
                <a:sym typeface="Calibri"/>
              </a:rPr>
              <a:t>Based on frequency:</a:t>
            </a:r>
            <a:endParaRPr b="1" i="0" sz="1600" u="none" cap="none" strike="noStrike">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a.Persistent (&gt;4 days/week and &gt;4 weeks)</a:t>
            </a:r>
            <a:endParaRPr b="0" i="0" sz="1600" u="none" cap="none" strike="noStrike">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b.Intermittent (&lt;4 days/week or &lt;4wk at a time)</a:t>
            </a:r>
            <a:endParaRPr b="0" i="0" sz="1600" u="none" cap="none" strike="noStrike">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600"/>
              <a:buFont typeface="Arial"/>
              <a:buNone/>
            </a:pPr>
            <a:r>
              <a:rPr b="0" i="0" lang="en" sz="1600" u="none" cap="none" strike="noStrike">
                <a:latin typeface="Calibri"/>
                <a:ea typeface="Calibri"/>
                <a:cs typeface="Calibri"/>
                <a:sym typeface="Calibri"/>
              </a:rPr>
              <a:t> 3. </a:t>
            </a:r>
            <a:r>
              <a:rPr b="1" i="0" lang="en" sz="1600" u="none" cap="none" strike="noStrike">
                <a:latin typeface="Calibri"/>
                <a:ea typeface="Calibri"/>
                <a:cs typeface="Calibri"/>
                <a:sym typeface="Calibri"/>
              </a:rPr>
              <a:t>Based on Severity:</a:t>
            </a:r>
            <a:endParaRPr b="1" i="0" sz="1600" u="none" cap="none" strike="noStrike">
              <a:latin typeface="Calibri"/>
              <a:ea typeface="Calibri"/>
              <a:cs typeface="Calibri"/>
              <a:sym typeface="Calibri"/>
            </a:endParaRPr>
          </a:p>
          <a:p>
            <a:pPr indent="0" lvl="0" marL="457200" marR="0" rtl="0" algn="l">
              <a:lnSpc>
                <a:spcPct val="100000"/>
              </a:lnSpc>
              <a:spcBef>
                <a:spcPts val="200"/>
              </a:spcBef>
              <a:spcAft>
                <a:spcPts val="0"/>
              </a:spcAft>
              <a:buClr>
                <a:srgbClr val="000000"/>
              </a:buClr>
              <a:buSzPts val="1600"/>
              <a:buFont typeface="Arial"/>
              <a:buNone/>
            </a:pPr>
            <a:r>
              <a:rPr b="0" i="0" lang="en" sz="1600" u="none" cap="none" strike="noStrike">
                <a:latin typeface="Calibri"/>
                <a:ea typeface="Calibri"/>
                <a:cs typeface="Calibri"/>
                <a:sym typeface="Calibri"/>
              </a:rPr>
              <a:t>a.Mild </a:t>
            </a:r>
            <a:endParaRPr b="0" i="0" sz="1600" u="none" cap="none" strike="noStrike">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b.Moderate</a:t>
            </a:r>
            <a:endParaRPr b="0" i="0" sz="1600" u="none" cap="none" strike="noStrike">
              <a:latin typeface="Calibri"/>
              <a:ea typeface="Calibri"/>
              <a:cs typeface="Calibri"/>
              <a:sym typeface="Calibri"/>
            </a:endParaRPr>
          </a:p>
          <a:p>
            <a:pPr indent="0" lvl="0" marL="457200" marR="0" rtl="0" algn="l">
              <a:lnSpc>
                <a:spcPct val="136363"/>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c.Severe</a:t>
            </a:r>
            <a:endParaRPr b="0" i="0" sz="1600" u="none" cap="none" strike="noStrike">
              <a:latin typeface="Calibri"/>
              <a:ea typeface="Calibri"/>
              <a:cs typeface="Calibri"/>
              <a:sym typeface="Calibri"/>
            </a:endParaRPr>
          </a:p>
        </p:txBody>
      </p:sp>
      <p:sp>
        <p:nvSpPr>
          <p:cNvPr id="859" name="Google Shape;859;p86"/>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86"/>
          <p:cNvSpPr txBox="1"/>
          <p:nvPr>
            <p:ph idx="4294967295" type="title"/>
          </p:nvPr>
        </p:nvSpPr>
        <p:spPr>
          <a:xfrm>
            <a:off x="623400" y="445025"/>
            <a:ext cx="8520600" cy="100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3600" u="sng">
                <a:solidFill>
                  <a:srgbClr val="404040"/>
                </a:solidFill>
              </a:rPr>
              <a:t>Classification:</a:t>
            </a:r>
            <a:endParaRPr sz="3600" u="sng"/>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pic>
        <p:nvPicPr>
          <p:cNvPr id="865" name="Google Shape;865;p87"/>
          <p:cNvPicPr preferRelativeResize="0"/>
          <p:nvPr/>
        </p:nvPicPr>
        <p:blipFill rotWithShape="1">
          <a:blip r:embed="rId3">
            <a:alphaModFix/>
          </a:blip>
          <a:srcRect b="0" l="0" r="0" t="0"/>
          <a:stretch/>
        </p:blipFill>
        <p:spPr>
          <a:xfrm>
            <a:off x="627575" y="250825"/>
            <a:ext cx="6267450" cy="1581150"/>
          </a:xfrm>
          <a:prstGeom prst="rect">
            <a:avLst/>
          </a:prstGeom>
          <a:noFill/>
          <a:ln>
            <a:noFill/>
          </a:ln>
        </p:spPr>
      </p:pic>
      <p:sp>
        <p:nvSpPr>
          <p:cNvPr id="866" name="Google Shape;866;p87"/>
          <p:cNvSpPr txBox="1"/>
          <p:nvPr/>
        </p:nvSpPr>
        <p:spPr>
          <a:xfrm>
            <a:off x="627575" y="1733550"/>
            <a:ext cx="7173900" cy="787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1"/>
                </a:solidFill>
                <a:latin typeface="Calibri"/>
                <a:ea typeface="Calibri"/>
                <a:cs typeface="Calibri"/>
                <a:sym typeface="Calibri"/>
              </a:rPr>
              <a:t>4 categories:(</a:t>
            </a:r>
            <a:r>
              <a:rPr b="0" i="0" lang="en" sz="1800" u="none" cap="none" strike="noStrike">
                <a:solidFill>
                  <a:srgbClr val="E06666"/>
                </a:solidFill>
                <a:latin typeface="Calibri"/>
                <a:ea typeface="Calibri"/>
                <a:cs typeface="Calibri"/>
                <a:sym typeface="Calibri"/>
              </a:rPr>
              <a:t>Mild</a:t>
            </a:r>
            <a:r>
              <a:rPr b="0" i="0" lang="en" sz="1800" u="none" cap="none" strike="noStrike">
                <a:solidFill>
                  <a:srgbClr val="3D85C6"/>
                </a:solidFill>
                <a:latin typeface="Calibri"/>
                <a:ea typeface="Calibri"/>
                <a:cs typeface="Calibri"/>
                <a:sym typeface="Calibri"/>
              </a:rPr>
              <a:t>intermittent, </a:t>
            </a:r>
            <a:r>
              <a:rPr b="0" i="0" lang="en" sz="1800" u="none" cap="none" strike="noStrike">
                <a:solidFill>
                  <a:srgbClr val="E06666"/>
                </a:solidFill>
                <a:latin typeface="Calibri"/>
                <a:ea typeface="Calibri"/>
                <a:cs typeface="Calibri"/>
                <a:sym typeface="Calibri"/>
              </a:rPr>
              <a:t>Mild</a:t>
            </a:r>
            <a:r>
              <a:rPr b="0" i="0" lang="en" sz="1800" u="none" cap="none" strike="noStrike">
                <a:solidFill>
                  <a:srgbClr val="3D85C6"/>
                </a:solidFill>
                <a:latin typeface="Calibri"/>
                <a:ea typeface="Calibri"/>
                <a:cs typeface="Calibri"/>
                <a:sym typeface="Calibri"/>
              </a:rPr>
              <a:t>persistent</a:t>
            </a:r>
            <a:r>
              <a:rPr b="0" i="0" lang="en"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E06666"/>
                </a:solidFill>
                <a:latin typeface="Calibri"/>
                <a:ea typeface="Calibri"/>
                <a:cs typeface="Calibri"/>
                <a:sym typeface="Calibri"/>
              </a:rPr>
              <a:t>                        Moderate-Severe</a:t>
            </a:r>
            <a:r>
              <a:rPr b="0" i="0" lang="en" sz="1800" u="none" cap="none" strike="noStrike">
                <a:solidFill>
                  <a:srgbClr val="3D85C6"/>
                </a:solidFill>
                <a:latin typeface="Calibri"/>
                <a:ea typeface="Calibri"/>
                <a:cs typeface="Calibri"/>
                <a:sym typeface="Calibri"/>
              </a:rPr>
              <a:t>intermittent</a:t>
            </a:r>
            <a:r>
              <a:rPr b="0" i="0" lang="en" sz="1800" u="none" cap="none" strike="noStrike">
                <a:solidFill>
                  <a:schemeClr val="dk1"/>
                </a:solidFill>
                <a:latin typeface="Calibri"/>
                <a:ea typeface="Calibri"/>
                <a:cs typeface="Calibri"/>
                <a:sym typeface="Calibri"/>
              </a:rPr>
              <a:t>,</a:t>
            </a:r>
            <a:r>
              <a:rPr b="0" i="0" lang="en" sz="1800" u="none" cap="none" strike="noStrike">
                <a:solidFill>
                  <a:srgbClr val="E06666"/>
                </a:solidFill>
                <a:latin typeface="Calibri"/>
                <a:ea typeface="Calibri"/>
                <a:cs typeface="Calibri"/>
                <a:sym typeface="Calibri"/>
              </a:rPr>
              <a:t>Moderate-Severe</a:t>
            </a:r>
            <a:r>
              <a:rPr b="0" i="0" lang="en" sz="1800" u="none" cap="none" strike="noStrike">
                <a:solidFill>
                  <a:srgbClr val="3D85C6"/>
                </a:solidFill>
                <a:latin typeface="Calibri"/>
                <a:ea typeface="Calibri"/>
                <a:cs typeface="Calibri"/>
                <a:sym typeface="Calibri"/>
              </a:rPr>
              <a:t>persistent</a:t>
            </a:r>
            <a:r>
              <a:rPr b="0" i="0" lang="en"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pic>
        <p:nvPicPr>
          <p:cNvPr id="867" name="Google Shape;867;p87"/>
          <p:cNvPicPr preferRelativeResize="0"/>
          <p:nvPr/>
        </p:nvPicPr>
        <p:blipFill rotWithShape="1">
          <a:blip r:embed="rId4">
            <a:alphaModFix/>
          </a:blip>
          <a:srcRect b="0" l="0" r="0" t="0"/>
          <a:stretch/>
        </p:blipFill>
        <p:spPr>
          <a:xfrm>
            <a:off x="1797475" y="2599625"/>
            <a:ext cx="6003992" cy="2317650"/>
          </a:xfrm>
          <a:prstGeom prst="rect">
            <a:avLst/>
          </a:prstGeom>
          <a:noFill/>
          <a:ln>
            <a:noFill/>
          </a:ln>
        </p:spPr>
      </p:pic>
      <p:sp>
        <p:nvSpPr>
          <p:cNvPr id="868" name="Google Shape;868;p87"/>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2" name="Shape 872"/>
        <p:cNvGrpSpPr/>
        <p:nvPr/>
      </p:nvGrpSpPr>
      <p:grpSpPr>
        <a:xfrm>
          <a:off x="0" y="0"/>
          <a:ext cx="0" cy="0"/>
          <a:chOff x="0" y="0"/>
          <a:chExt cx="0" cy="0"/>
        </a:xfrm>
      </p:grpSpPr>
      <p:sp>
        <p:nvSpPr>
          <p:cNvPr id="873" name="Google Shape;873;p88"/>
          <p:cNvSpPr txBox="1"/>
          <p:nvPr/>
        </p:nvSpPr>
        <p:spPr>
          <a:xfrm>
            <a:off x="418400" y="356825"/>
            <a:ext cx="300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sng" cap="none" strike="noStrike">
                <a:solidFill>
                  <a:srgbClr val="404040"/>
                </a:solidFill>
                <a:latin typeface="Arial"/>
                <a:ea typeface="Arial"/>
                <a:cs typeface="Arial"/>
                <a:sym typeface="Arial"/>
              </a:rPr>
              <a:t>Triggers:</a:t>
            </a:r>
            <a:endParaRPr b="0" i="0" sz="3600" u="sng" cap="none" strike="noStrike">
              <a:solidFill>
                <a:srgbClr val="000000"/>
              </a:solidFill>
              <a:latin typeface="Arial"/>
              <a:ea typeface="Arial"/>
              <a:cs typeface="Arial"/>
              <a:sym typeface="Arial"/>
            </a:endParaRPr>
          </a:p>
        </p:txBody>
      </p:sp>
      <p:pic>
        <p:nvPicPr>
          <p:cNvPr id="874" name="Google Shape;874;p88"/>
          <p:cNvPicPr preferRelativeResize="0"/>
          <p:nvPr/>
        </p:nvPicPr>
        <p:blipFill rotWithShape="1">
          <a:blip r:embed="rId3">
            <a:alphaModFix/>
          </a:blip>
          <a:srcRect b="0" l="0" r="0" t="0"/>
          <a:stretch/>
        </p:blipFill>
        <p:spPr>
          <a:xfrm>
            <a:off x="1695450" y="1370600"/>
            <a:ext cx="5753100" cy="3286125"/>
          </a:xfrm>
          <a:prstGeom prst="rect">
            <a:avLst/>
          </a:prstGeom>
          <a:noFill/>
          <a:ln>
            <a:noFill/>
          </a:ln>
        </p:spPr>
      </p:pic>
      <p:sp>
        <p:nvSpPr>
          <p:cNvPr id="875" name="Google Shape;875;p88"/>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9" name="Shape 879"/>
        <p:cNvGrpSpPr/>
        <p:nvPr/>
      </p:nvGrpSpPr>
      <p:grpSpPr>
        <a:xfrm>
          <a:off x="0" y="0"/>
          <a:ext cx="0" cy="0"/>
          <a:chOff x="0" y="0"/>
          <a:chExt cx="0" cy="0"/>
        </a:xfrm>
      </p:grpSpPr>
      <p:sp>
        <p:nvSpPr>
          <p:cNvPr id="880" name="Google Shape;880;p89"/>
          <p:cNvSpPr txBox="1"/>
          <p:nvPr/>
        </p:nvSpPr>
        <p:spPr>
          <a:xfrm>
            <a:off x="430675" y="441050"/>
            <a:ext cx="5918700" cy="129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sng" cap="none" strike="noStrike">
                <a:solidFill>
                  <a:srgbClr val="404040"/>
                </a:solidFill>
                <a:latin typeface="Arial"/>
                <a:ea typeface="Arial"/>
                <a:cs typeface="Arial"/>
                <a:sym typeface="Arial"/>
              </a:rPr>
              <a:t>Allergy testing:</a:t>
            </a:r>
            <a:endParaRPr b="0" i="0" sz="3600" u="sng" cap="none" strike="noStrike">
              <a:solidFill>
                <a:srgbClr val="000000"/>
              </a:solidFill>
              <a:latin typeface="Arial"/>
              <a:ea typeface="Arial"/>
              <a:cs typeface="Arial"/>
              <a:sym typeface="Arial"/>
            </a:endParaRPr>
          </a:p>
        </p:txBody>
      </p:sp>
      <p:sp>
        <p:nvSpPr>
          <p:cNvPr id="881" name="Google Shape;881;p89"/>
          <p:cNvSpPr txBox="1"/>
          <p:nvPr/>
        </p:nvSpPr>
        <p:spPr>
          <a:xfrm>
            <a:off x="566025" y="1292050"/>
            <a:ext cx="50328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98181"/>
              </a:lnSpc>
              <a:spcBef>
                <a:spcPts val="1200"/>
              </a:spcBef>
              <a:spcAft>
                <a:spcPts val="0"/>
              </a:spcAft>
              <a:buClr>
                <a:srgbClr val="000000"/>
              </a:buClr>
              <a:buSzPts val="1600"/>
              <a:buFont typeface="Arial"/>
              <a:buNone/>
            </a:pPr>
            <a:r>
              <a:rPr b="0" i="0" lang="en" sz="1600" u="sng" cap="none" strike="noStrike">
                <a:solidFill>
                  <a:srgbClr val="000000"/>
                </a:solidFill>
                <a:latin typeface="Calibri"/>
                <a:ea typeface="Calibri"/>
                <a:cs typeface="Calibri"/>
                <a:sym typeface="Calibri"/>
              </a:rPr>
              <a:t> When? </a:t>
            </a:r>
            <a:endParaRPr b="0" i="0" sz="1600" u="sng" cap="none" strike="noStrike">
              <a:solidFill>
                <a:srgbClr val="000000"/>
              </a:solidFill>
              <a:latin typeface="Calibri"/>
              <a:ea typeface="Calibri"/>
              <a:cs typeface="Calibri"/>
              <a:sym typeface="Calibri"/>
            </a:endParaRPr>
          </a:p>
          <a:p>
            <a:pPr indent="-330200" lvl="0" marL="457200" marR="0" rtl="0" algn="l">
              <a:lnSpc>
                <a:spcPct val="98181"/>
              </a:lnSpc>
              <a:spcBef>
                <a:spcPts val="200"/>
              </a:spcBef>
              <a:spcAft>
                <a:spcPts val="0"/>
              </a:spcAft>
              <a:buClr>
                <a:srgbClr val="000000"/>
              </a:buClr>
              <a:buSzPts val="1600"/>
              <a:buFont typeface="Calibri"/>
              <a:buAutoNum type="arabicPeriod"/>
            </a:pPr>
            <a:r>
              <a:rPr b="0" i="0" lang="en" sz="1600" u="none" cap="none" strike="noStrike">
                <a:solidFill>
                  <a:srgbClr val="000000"/>
                </a:solidFill>
                <a:latin typeface="Calibri"/>
                <a:ea typeface="Calibri"/>
                <a:cs typeface="Calibri"/>
                <a:sym typeface="Calibri"/>
              </a:rPr>
              <a:t>treatment is </a:t>
            </a:r>
            <a:r>
              <a:rPr b="0" i="0" lang="en" sz="1600" u="none" cap="none" strike="noStrike">
                <a:solidFill>
                  <a:srgbClr val="FF0000"/>
                </a:solidFill>
                <a:latin typeface="Calibri"/>
                <a:ea typeface="Calibri"/>
                <a:cs typeface="Calibri"/>
                <a:sym typeface="Calibri"/>
              </a:rPr>
              <a:t>ineffective</a:t>
            </a:r>
            <a:r>
              <a:rPr b="0" i="0" lang="en" sz="1600" u="none" cap="none" strike="noStrike">
                <a:solidFill>
                  <a:srgbClr val="000000"/>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a:p>
            <a:pPr indent="-330200" lvl="0" marL="457200" marR="0" rtl="0" algn="l">
              <a:lnSpc>
                <a:spcPct val="98181"/>
              </a:lnSpc>
              <a:spcBef>
                <a:spcPts val="1000"/>
              </a:spcBef>
              <a:spcAft>
                <a:spcPts val="0"/>
              </a:spcAft>
              <a:buClr>
                <a:srgbClr val="000000"/>
              </a:buClr>
              <a:buSzPts val="1600"/>
              <a:buFont typeface="Calibri"/>
              <a:buAutoNum type="arabicPeriod"/>
            </a:pPr>
            <a:r>
              <a:rPr b="0" i="0" lang="en" sz="1600" u="none" cap="none" strike="noStrike">
                <a:solidFill>
                  <a:srgbClr val="000000"/>
                </a:solidFill>
                <a:latin typeface="Calibri"/>
                <a:ea typeface="Calibri"/>
                <a:cs typeface="Calibri"/>
                <a:sym typeface="Calibri"/>
              </a:rPr>
              <a:t>A diagnosis of allergic rhinitis is </a:t>
            </a:r>
            <a:r>
              <a:rPr b="0" i="0" lang="en" sz="1600" u="none" cap="none" strike="noStrike">
                <a:solidFill>
                  <a:srgbClr val="FF0000"/>
                </a:solidFill>
                <a:latin typeface="Calibri"/>
                <a:ea typeface="Calibri"/>
                <a:cs typeface="Calibri"/>
                <a:sym typeface="Calibri"/>
              </a:rPr>
              <a:t>uncertain</a:t>
            </a:r>
            <a:r>
              <a:rPr b="0" i="0" lang="en" sz="1600" u="none" cap="none" strike="noStrike">
                <a:solidFill>
                  <a:srgbClr val="000000"/>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a:p>
            <a:pPr indent="-330200" lvl="0" marL="457200" marR="0" rtl="0" algn="l">
              <a:lnSpc>
                <a:spcPct val="98181"/>
              </a:lnSpc>
              <a:spcBef>
                <a:spcPts val="1000"/>
              </a:spcBef>
              <a:spcAft>
                <a:spcPts val="0"/>
              </a:spcAft>
              <a:buClr>
                <a:srgbClr val="000000"/>
              </a:buClr>
              <a:buSzPts val="1600"/>
              <a:buFont typeface="Calibri"/>
              <a:buAutoNum type="arabicPeriod"/>
            </a:pPr>
            <a:r>
              <a:rPr b="0" i="0" lang="en" sz="1600" u="none" cap="none" strike="noStrike">
                <a:solidFill>
                  <a:srgbClr val="000000"/>
                </a:solidFill>
                <a:latin typeface="Calibri"/>
                <a:ea typeface="Calibri"/>
                <a:cs typeface="Calibri"/>
                <a:sym typeface="Calibri"/>
              </a:rPr>
              <a:t>identification of a certain allergen could affect therapy, or to aid in </a:t>
            </a:r>
            <a:r>
              <a:rPr b="0" i="0" lang="en" sz="1600" u="none" cap="none" strike="noStrike">
                <a:solidFill>
                  <a:srgbClr val="FF0000"/>
                </a:solidFill>
                <a:latin typeface="Calibri"/>
                <a:ea typeface="Calibri"/>
                <a:cs typeface="Calibri"/>
                <a:sym typeface="Calibri"/>
              </a:rPr>
              <a:t>titration </a:t>
            </a:r>
            <a:r>
              <a:rPr b="0" i="0" lang="en" sz="1600" u="none" cap="none" strike="noStrike">
                <a:solidFill>
                  <a:srgbClr val="000000"/>
                </a:solidFill>
                <a:latin typeface="Calibri"/>
                <a:ea typeface="Calibri"/>
                <a:cs typeface="Calibri"/>
                <a:sym typeface="Calibri"/>
              </a:rPr>
              <a:t>of</a:t>
            </a:r>
            <a:r>
              <a:rPr b="0" i="0" lang="en" sz="1600" u="none" cap="none" strike="noStrike">
                <a:solidFill>
                  <a:srgbClr val="FF0000"/>
                </a:solidFill>
                <a:latin typeface="Calibri"/>
                <a:ea typeface="Calibri"/>
                <a:cs typeface="Calibri"/>
                <a:sym typeface="Calibri"/>
              </a:rPr>
              <a:t> </a:t>
            </a:r>
            <a:r>
              <a:rPr b="0" i="0" lang="en" sz="1600" u="none" cap="none" strike="noStrike">
                <a:solidFill>
                  <a:srgbClr val="000000"/>
                </a:solidFill>
                <a:latin typeface="Calibri"/>
                <a:ea typeface="Calibri"/>
                <a:cs typeface="Calibri"/>
                <a:sym typeface="Calibri"/>
              </a:rPr>
              <a:t>therapy</a:t>
            </a:r>
            <a:r>
              <a:rPr b="0" i="0" lang="en" sz="1600" u="none" cap="none" strike="noStrike">
                <a:solidFill>
                  <a:srgbClr val="FF0000"/>
                </a:solidFill>
                <a:latin typeface="Calibri"/>
                <a:ea typeface="Calibri"/>
                <a:cs typeface="Calibri"/>
                <a:sym typeface="Calibri"/>
              </a:rPr>
              <a:t>.</a:t>
            </a:r>
            <a:endParaRPr b="0" i="0" sz="1600" u="none" cap="none" strike="noStrike">
              <a:solidFill>
                <a:srgbClr val="FF0000"/>
              </a:solidFill>
              <a:latin typeface="Calibri"/>
              <a:ea typeface="Calibri"/>
              <a:cs typeface="Calibri"/>
              <a:sym typeface="Calibri"/>
            </a:endParaRPr>
          </a:p>
          <a:p>
            <a:pPr indent="-330200" lvl="0" marL="457200" marR="0" rtl="0" algn="l">
              <a:lnSpc>
                <a:spcPct val="98181"/>
              </a:lnSpc>
              <a:spcBef>
                <a:spcPts val="1000"/>
              </a:spcBef>
              <a:spcAft>
                <a:spcPts val="0"/>
              </a:spcAft>
              <a:buClr>
                <a:srgbClr val="000000"/>
              </a:buClr>
              <a:buSzPts val="1600"/>
              <a:buFont typeface="Calibri"/>
              <a:buAutoNum type="arabicPeriod"/>
            </a:pPr>
            <a:r>
              <a:rPr b="0" i="0" lang="en" sz="1600" u="none" cap="none" strike="noStrike">
                <a:solidFill>
                  <a:srgbClr val="FF0000"/>
                </a:solidFill>
                <a:latin typeface="Calibri"/>
                <a:ea typeface="Calibri"/>
                <a:cs typeface="Calibri"/>
                <a:sym typeface="Calibri"/>
              </a:rPr>
              <a:t>Coexisting persistent</a:t>
            </a:r>
            <a:r>
              <a:rPr b="0" i="0" lang="en" sz="1600" u="none" cap="none" strike="noStrike">
                <a:solidFill>
                  <a:srgbClr val="000000"/>
                </a:solidFill>
                <a:latin typeface="Calibri"/>
                <a:ea typeface="Calibri"/>
                <a:cs typeface="Calibri"/>
                <a:sym typeface="Calibri"/>
              </a:rPr>
              <a:t> asthma and/or recurrent sinusitis/otitis media.</a:t>
            </a:r>
            <a:endParaRPr b="0" i="0" sz="1600" u="none" cap="none" strike="noStrike">
              <a:solidFill>
                <a:srgbClr val="000000"/>
              </a:solidFill>
              <a:latin typeface="Calibri"/>
              <a:ea typeface="Calibri"/>
              <a:cs typeface="Calibri"/>
              <a:sym typeface="Calibri"/>
            </a:endParaRPr>
          </a:p>
          <a:p>
            <a:pPr indent="-330200" lvl="0" marL="457200" marR="0" rtl="0" algn="l">
              <a:lnSpc>
                <a:spcPct val="98181"/>
              </a:lnSpc>
              <a:spcBef>
                <a:spcPts val="1000"/>
              </a:spcBef>
              <a:spcAft>
                <a:spcPts val="0"/>
              </a:spcAft>
              <a:buClr>
                <a:srgbClr val="000000"/>
              </a:buClr>
              <a:buSzPts val="1600"/>
              <a:buFont typeface="Calibri"/>
              <a:buAutoNum type="arabicPeriod"/>
            </a:pPr>
            <a:r>
              <a:rPr b="0" i="0" lang="en" sz="1600" u="none" cap="none" strike="noStrike">
                <a:solidFill>
                  <a:srgbClr val="000000"/>
                </a:solidFill>
                <a:latin typeface="Calibri"/>
                <a:ea typeface="Calibri"/>
                <a:cs typeface="Calibri"/>
                <a:sym typeface="Calibri"/>
              </a:rPr>
              <a:t>patient's desire to try to </a:t>
            </a:r>
            <a:r>
              <a:rPr b="0" i="0" lang="en" sz="1600" u="none" cap="none" strike="noStrike">
                <a:solidFill>
                  <a:srgbClr val="FF0000"/>
                </a:solidFill>
                <a:latin typeface="Calibri"/>
                <a:ea typeface="Calibri"/>
                <a:cs typeface="Calibri"/>
                <a:sym typeface="Calibri"/>
              </a:rPr>
              <a:t>avoid the allergen </a:t>
            </a:r>
            <a:r>
              <a:rPr b="0" i="0" lang="en" sz="1600" u="none" cap="none" strike="noStrike">
                <a:solidFill>
                  <a:srgbClr val="000000"/>
                </a:solidFill>
                <a:latin typeface="Calibri"/>
                <a:ea typeface="Calibri"/>
                <a:cs typeface="Calibri"/>
                <a:sym typeface="Calibri"/>
              </a:rPr>
              <a:t>rather than take medications to control symptoms.</a:t>
            </a:r>
            <a:endParaRPr b="0" i="0" sz="1600" u="none" cap="none" strike="noStrike">
              <a:solidFill>
                <a:srgbClr val="000000"/>
              </a:solidFill>
              <a:latin typeface="Calibri"/>
              <a:ea typeface="Calibri"/>
              <a:cs typeface="Calibri"/>
              <a:sym typeface="Calibri"/>
            </a:endParaRPr>
          </a:p>
          <a:p>
            <a:pPr indent="0" lvl="0" marL="0" marR="0" rtl="0" algn="l">
              <a:lnSpc>
                <a:spcPct val="98181"/>
              </a:lnSpc>
              <a:spcBef>
                <a:spcPts val="1200"/>
              </a:spcBef>
              <a:spcAft>
                <a:spcPts val="1000"/>
              </a:spcAft>
              <a:buClr>
                <a:srgbClr val="000000"/>
              </a:buClr>
              <a:buSzPts val="1600"/>
              <a:buFont typeface="Arial"/>
              <a:buNone/>
            </a:pPr>
            <a:r>
              <a:rPr b="0" i="0" lang="en" sz="1600" u="none" cap="none" strike="noStrike">
                <a:solidFill>
                  <a:srgbClr val="99CB38"/>
                </a:solidFill>
                <a:latin typeface="Calibri"/>
                <a:ea typeface="Calibri"/>
                <a:cs typeface="Calibri"/>
                <a:sym typeface="Calibri"/>
              </a:rPr>
              <a:t> </a:t>
            </a:r>
            <a:endParaRPr b="0" i="0" sz="1600" u="none" cap="none" strike="noStrike">
              <a:solidFill>
                <a:srgbClr val="99CB38"/>
              </a:solidFill>
              <a:latin typeface="Calibri"/>
              <a:ea typeface="Calibri"/>
              <a:cs typeface="Calibri"/>
              <a:sym typeface="Calibri"/>
            </a:endParaRPr>
          </a:p>
        </p:txBody>
      </p:sp>
      <p:pic>
        <p:nvPicPr>
          <p:cNvPr id="882" name="Google Shape;882;p89"/>
          <p:cNvPicPr preferRelativeResize="0"/>
          <p:nvPr/>
        </p:nvPicPr>
        <p:blipFill rotWithShape="1">
          <a:blip r:embed="rId3">
            <a:alphaModFix/>
          </a:blip>
          <a:srcRect b="0" l="0" r="0" t="0"/>
          <a:stretch/>
        </p:blipFill>
        <p:spPr>
          <a:xfrm>
            <a:off x="6009575" y="1733138"/>
            <a:ext cx="2772825" cy="2558921"/>
          </a:xfrm>
          <a:prstGeom prst="rect">
            <a:avLst/>
          </a:prstGeom>
          <a:noFill/>
          <a:ln>
            <a:noFill/>
          </a:ln>
        </p:spPr>
      </p:pic>
      <p:sp>
        <p:nvSpPr>
          <p:cNvPr id="883" name="Google Shape;883;p89"/>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Google Shape;888;p90"/>
          <p:cNvSpPr txBox="1"/>
          <p:nvPr/>
        </p:nvSpPr>
        <p:spPr>
          <a:xfrm>
            <a:off x="319150" y="497450"/>
            <a:ext cx="3410100" cy="80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sng" cap="none" strike="noStrike">
                <a:solidFill>
                  <a:srgbClr val="404040"/>
                </a:solidFill>
                <a:latin typeface="Arial"/>
                <a:ea typeface="Arial"/>
                <a:cs typeface="Arial"/>
                <a:sym typeface="Arial"/>
              </a:rPr>
              <a:t>AR treatment:</a:t>
            </a:r>
            <a:endParaRPr b="0" i="0" sz="3600" u="sng" cap="none" strike="noStrike">
              <a:solidFill>
                <a:srgbClr val="000000"/>
              </a:solidFill>
              <a:latin typeface="Arial"/>
              <a:ea typeface="Arial"/>
              <a:cs typeface="Arial"/>
              <a:sym typeface="Arial"/>
            </a:endParaRPr>
          </a:p>
        </p:txBody>
      </p:sp>
      <p:sp>
        <p:nvSpPr>
          <p:cNvPr id="889" name="Google Shape;889;p90"/>
          <p:cNvSpPr txBox="1"/>
          <p:nvPr/>
        </p:nvSpPr>
        <p:spPr>
          <a:xfrm>
            <a:off x="455275" y="1297775"/>
            <a:ext cx="3961800" cy="30000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000000"/>
              </a:buClr>
              <a:buSzPts val="1600"/>
              <a:buFont typeface="Calibri"/>
              <a:buAutoNum type="arabicPeriod"/>
            </a:pPr>
            <a:r>
              <a:rPr b="1" i="0" lang="en" sz="1600" u="none" cap="none" strike="noStrike">
                <a:solidFill>
                  <a:srgbClr val="FF0000"/>
                </a:solidFill>
                <a:latin typeface="Calibri"/>
                <a:ea typeface="Calibri"/>
                <a:cs typeface="Calibri"/>
                <a:sym typeface="Calibri"/>
              </a:rPr>
              <a:t>Allergen avoidance</a:t>
            </a:r>
            <a:endParaRPr b="1" i="0" sz="1600" u="none" cap="none" strike="noStrike">
              <a:solidFill>
                <a:srgbClr val="FF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rPr b="0" i="0" lang="en" sz="1600" u="none" cap="none" strike="noStrike">
                <a:latin typeface="Calibri"/>
                <a:ea typeface="Calibri"/>
                <a:cs typeface="Calibri"/>
                <a:sym typeface="Calibri"/>
              </a:rPr>
              <a:t>Is a major principle and first-line therapy for AR.</a:t>
            </a:r>
            <a:endParaRPr b="0" i="0" sz="1600" u="none" cap="none" strike="noStrike">
              <a:latin typeface="Calibri"/>
              <a:ea typeface="Calibri"/>
              <a:cs typeface="Calibri"/>
              <a:sym typeface="Calibri"/>
            </a:endParaRPr>
          </a:p>
          <a:p>
            <a:pPr indent="-330200" lvl="0" marL="457200" marR="0" rtl="0" algn="l">
              <a:lnSpc>
                <a:spcPct val="100000"/>
              </a:lnSpc>
              <a:spcBef>
                <a:spcPts val="1200"/>
              </a:spcBef>
              <a:spcAft>
                <a:spcPts val="0"/>
              </a:spcAft>
              <a:buClr>
                <a:srgbClr val="000000"/>
              </a:buClr>
              <a:buSzPts val="1600"/>
              <a:buFont typeface="Calibri"/>
              <a:buAutoNum type="arabicPeriod"/>
            </a:pPr>
            <a:r>
              <a:rPr b="1" i="0" lang="en" sz="1600" u="none" cap="none" strike="noStrike">
                <a:solidFill>
                  <a:srgbClr val="FF0000"/>
                </a:solidFill>
                <a:latin typeface="Calibri"/>
                <a:ea typeface="Calibri"/>
                <a:cs typeface="Calibri"/>
                <a:sym typeface="Calibri"/>
              </a:rPr>
              <a:t>Immunotherapy: </a:t>
            </a:r>
            <a:endParaRPr b="1" i="0" sz="1600" u="none" cap="none" strike="noStrike">
              <a:solidFill>
                <a:srgbClr val="FF0000"/>
              </a:solidFill>
              <a:latin typeface="Calibri"/>
              <a:ea typeface="Calibri"/>
              <a:cs typeface="Calibri"/>
              <a:sym typeface="Calibri"/>
            </a:endParaRPr>
          </a:p>
          <a:p>
            <a:pPr indent="0" lvl="0" marL="457200" marR="0" rtl="0" algn="l">
              <a:lnSpc>
                <a:spcPct val="100000"/>
              </a:lnSpc>
              <a:spcBef>
                <a:spcPts val="0"/>
              </a:spcBef>
              <a:spcAft>
                <a:spcPts val="200"/>
              </a:spcAft>
              <a:buClr>
                <a:srgbClr val="000000"/>
              </a:buClr>
              <a:buSzPts val="1600"/>
              <a:buFont typeface="Arial"/>
              <a:buNone/>
            </a:pPr>
            <a:r>
              <a:rPr b="0" i="0" lang="en" sz="1600" u="none" cap="none" strike="noStrike">
                <a:latin typeface="Calibri"/>
                <a:ea typeface="Calibri"/>
                <a:cs typeface="Calibri"/>
                <a:sym typeface="Calibri"/>
              </a:rPr>
              <a:t>Only treatment that changes the natural course of allergic rhinitis (acts directly on the cause rather than symptoms)</a:t>
            </a:r>
            <a:endParaRPr b="0" i="0" sz="1600" u="none" cap="none" strike="noStrike">
              <a:latin typeface="Calibri"/>
              <a:ea typeface="Calibri"/>
              <a:cs typeface="Calibri"/>
              <a:sym typeface="Calibri"/>
            </a:endParaRPr>
          </a:p>
        </p:txBody>
      </p:sp>
      <p:pic>
        <p:nvPicPr>
          <p:cNvPr id="890" name="Google Shape;890;p90"/>
          <p:cNvPicPr preferRelativeResize="0"/>
          <p:nvPr/>
        </p:nvPicPr>
        <p:blipFill rotWithShape="1">
          <a:blip r:embed="rId3">
            <a:alphaModFix/>
          </a:blip>
          <a:srcRect b="0" l="0" r="0" t="0"/>
          <a:stretch/>
        </p:blipFill>
        <p:spPr>
          <a:xfrm>
            <a:off x="4698050" y="545950"/>
            <a:ext cx="3785575" cy="4326325"/>
          </a:xfrm>
          <a:prstGeom prst="rect">
            <a:avLst/>
          </a:prstGeom>
          <a:noFill/>
          <a:ln>
            <a:noFill/>
          </a:ln>
        </p:spPr>
      </p:pic>
      <p:sp>
        <p:nvSpPr>
          <p:cNvPr id="891" name="Google Shape;891;p90"/>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Google Shape;896;p91"/>
          <p:cNvSpPr txBox="1"/>
          <p:nvPr>
            <p:ph idx="1" type="body"/>
          </p:nvPr>
        </p:nvSpPr>
        <p:spPr>
          <a:xfrm>
            <a:off x="311700" y="586575"/>
            <a:ext cx="85206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SzPts val="1800"/>
              <a:buNone/>
            </a:pPr>
            <a:r>
              <a:rPr lang="en" sz="2400">
                <a:solidFill>
                  <a:srgbClr val="274E13"/>
                </a:solidFill>
                <a:latin typeface="Lato"/>
                <a:ea typeface="Lato"/>
                <a:cs typeface="Lato"/>
                <a:sym typeface="Lato"/>
              </a:rPr>
              <a:t>A pt. Come to the PHC complaining of runny nose and itchiness. You were attending that clinic and  the doctor ask you “</a:t>
            </a:r>
            <a:r>
              <a:rPr b="1" lang="en" sz="2400">
                <a:solidFill>
                  <a:srgbClr val="274E13"/>
                </a:solidFill>
                <a:latin typeface="Lato"/>
                <a:ea typeface="Lato"/>
                <a:cs typeface="Lato"/>
                <a:sym typeface="Lato"/>
              </a:rPr>
              <a:t>Which</a:t>
            </a:r>
            <a:r>
              <a:rPr b="1" lang="en" sz="2000">
                <a:solidFill>
                  <a:srgbClr val="CC0000"/>
                </a:solidFill>
                <a:latin typeface="Lato"/>
                <a:ea typeface="Lato"/>
                <a:cs typeface="Lato"/>
                <a:sym typeface="Lato"/>
              </a:rPr>
              <a:t> </a:t>
            </a:r>
            <a:r>
              <a:rPr b="1" lang="en" sz="2400">
                <a:solidFill>
                  <a:srgbClr val="274E13"/>
                </a:solidFill>
                <a:latin typeface="Lato"/>
                <a:ea typeface="Lato"/>
                <a:cs typeface="Lato"/>
                <a:sym typeface="Lato"/>
              </a:rPr>
              <a:t>conditions are associated with allergic rhinitis</a:t>
            </a:r>
            <a:r>
              <a:rPr lang="en" sz="2400">
                <a:solidFill>
                  <a:srgbClr val="274E13"/>
                </a:solidFill>
                <a:latin typeface="Lato"/>
                <a:ea typeface="Lato"/>
                <a:cs typeface="Lato"/>
                <a:sym typeface="Lato"/>
              </a:rPr>
              <a:t>”:</a:t>
            </a:r>
            <a:endParaRPr sz="2400">
              <a:solidFill>
                <a:srgbClr val="274E13"/>
              </a:solidFill>
              <a:latin typeface="Lato"/>
              <a:ea typeface="Lato"/>
              <a:cs typeface="Lato"/>
              <a:sym typeface="Lato"/>
            </a:endParaRPr>
          </a:p>
          <a:p>
            <a:pPr indent="-355600" lvl="0" marL="914400" rtl="0" algn="l">
              <a:lnSpc>
                <a:spcPct val="115000"/>
              </a:lnSpc>
              <a:spcBef>
                <a:spcPts val="50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Asthma </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Allergic dermatitis  </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Allergic conjunctivitis </a:t>
            </a:r>
            <a:endParaRPr sz="2000">
              <a:solidFill>
                <a:srgbClr val="677480"/>
              </a:solidFill>
              <a:latin typeface="Lato"/>
              <a:ea typeface="Lato"/>
              <a:cs typeface="Lato"/>
              <a:sym typeface="Lato"/>
            </a:endParaRPr>
          </a:p>
          <a:p>
            <a:pPr indent="-355600" lvl="0" marL="914400" rtl="0" algn="l">
              <a:lnSpc>
                <a:spcPct val="115000"/>
              </a:lnSpc>
              <a:spcBef>
                <a:spcPts val="0"/>
              </a:spcBef>
              <a:spcAft>
                <a:spcPts val="0"/>
              </a:spcAft>
              <a:buClr>
                <a:srgbClr val="677480"/>
              </a:buClr>
              <a:buSzPts val="2000"/>
              <a:buFont typeface="Lato"/>
              <a:buAutoNum type="alphaUcPeriod"/>
            </a:pPr>
            <a:r>
              <a:rPr lang="en" sz="2000">
                <a:solidFill>
                  <a:srgbClr val="677480"/>
                </a:solidFill>
                <a:latin typeface="Lato"/>
                <a:ea typeface="Lato"/>
                <a:cs typeface="Lato"/>
                <a:sym typeface="Lato"/>
              </a:rPr>
              <a:t>All of the above  </a:t>
            </a:r>
            <a:endParaRPr sz="2000">
              <a:solidFill>
                <a:srgbClr val="677480"/>
              </a:solidFill>
              <a:latin typeface="Lato"/>
              <a:ea typeface="Lato"/>
              <a:cs typeface="Lato"/>
              <a:sym typeface="Lato"/>
            </a:endParaRPr>
          </a:p>
        </p:txBody>
      </p:sp>
      <p:sp>
        <p:nvSpPr>
          <p:cNvPr id="897" name="Google Shape;897;p91"/>
          <p:cNvSpPr/>
          <p:nvPr/>
        </p:nvSpPr>
        <p:spPr>
          <a:xfrm>
            <a:off x="0" y="0"/>
            <a:ext cx="9144000" cy="5143500"/>
          </a:xfrm>
          <a:prstGeom prst="frame">
            <a:avLst>
              <a:gd fmla="val 2391" name="adj1"/>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20"/>
          <p:cNvSpPr txBox="1"/>
          <p:nvPr>
            <p:ph type="title"/>
          </p:nvPr>
        </p:nvSpPr>
        <p:spPr>
          <a:xfrm>
            <a:off x="1171600" y="760150"/>
            <a:ext cx="3313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Causes: I</a:t>
            </a:r>
            <a:r>
              <a:rPr lang="en" sz="2400"/>
              <a:t>nfectious!</a:t>
            </a:r>
            <a:endParaRPr sz="2400"/>
          </a:p>
        </p:txBody>
      </p:sp>
      <p:sp>
        <p:nvSpPr>
          <p:cNvPr id="354" name="Google Shape;354;p20"/>
          <p:cNvSpPr txBox="1"/>
          <p:nvPr>
            <p:ph idx="1" type="body"/>
          </p:nvPr>
        </p:nvSpPr>
        <p:spPr>
          <a:xfrm>
            <a:off x="363975" y="1226525"/>
            <a:ext cx="5237700" cy="35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sz="1400" u="sng">
                <a:solidFill>
                  <a:srgbClr val="000000"/>
                </a:solidFill>
                <a:highlight>
                  <a:srgbClr val="FFFFFF"/>
                </a:highlight>
              </a:rPr>
              <a:t>Influenza: </a:t>
            </a:r>
            <a:endParaRPr b="1" sz="1400" u="sng">
              <a:solidFill>
                <a:srgbClr val="000000"/>
              </a:solidFill>
              <a:highlight>
                <a:srgbClr val="FFFFFF"/>
              </a:highlight>
            </a:endParaRPr>
          </a:p>
          <a:p>
            <a:pPr indent="-317500" lvl="0" marL="457200" rtl="0" algn="l">
              <a:lnSpc>
                <a:spcPct val="100000"/>
              </a:lnSpc>
              <a:spcBef>
                <a:spcPts val="0"/>
              </a:spcBef>
              <a:spcAft>
                <a:spcPts val="0"/>
              </a:spcAft>
              <a:buClr>
                <a:srgbClr val="000000"/>
              </a:buClr>
              <a:buSzPts val="1400"/>
              <a:buChar char="-"/>
            </a:pPr>
            <a:r>
              <a:rPr b="1" lang="en" sz="1400">
                <a:solidFill>
                  <a:srgbClr val="000000"/>
                </a:solidFill>
                <a:highlight>
                  <a:srgbClr val="FFFFFF"/>
                </a:highlight>
              </a:rPr>
              <a:t>Family : </a:t>
            </a:r>
            <a:r>
              <a:rPr lang="en" sz="1400">
                <a:solidFill>
                  <a:srgbClr val="000000"/>
                </a:solidFill>
                <a:highlight>
                  <a:srgbClr val="FFFFFF"/>
                </a:highlight>
              </a:rPr>
              <a:t>Orthomyxoviridae</a:t>
            </a:r>
            <a:r>
              <a:rPr lang="en" sz="1400">
                <a:solidFill>
                  <a:srgbClr val="000000"/>
                </a:solidFill>
                <a:latin typeface="Times New Roman"/>
                <a:ea typeface="Times New Roman"/>
                <a:cs typeface="Times New Roman"/>
                <a:sym typeface="Times New Roman"/>
              </a:rPr>
              <a:t>, </a:t>
            </a:r>
            <a:r>
              <a:rPr b="1" lang="en" sz="1400">
                <a:solidFill>
                  <a:srgbClr val="000000"/>
                </a:solidFill>
                <a:highlight>
                  <a:srgbClr val="FFFFFF"/>
                </a:highlight>
              </a:rPr>
              <a:t>Types of viruses : </a:t>
            </a:r>
            <a:r>
              <a:rPr lang="en" sz="1400">
                <a:solidFill>
                  <a:srgbClr val="000000"/>
                </a:solidFill>
                <a:highlight>
                  <a:srgbClr val="FFFFFF"/>
                </a:highlight>
              </a:rPr>
              <a:t>A,B,C</a:t>
            </a:r>
            <a:r>
              <a:rPr b="1" lang="en" sz="1400">
                <a:solidFill>
                  <a:srgbClr val="000000"/>
                </a:solidFill>
                <a:highlight>
                  <a:srgbClr val="FFFFFF"/>
                </a:highlight>
              </a:rPr>
              <a:t> </a:t>
            </a:r>
            <a:endParaRPr b="1" sz="1400">
              <a:solidFill>
                <a:srgbClr val="000000"/>
              </a:solidFill>
              <a:highlight>
                <a:srgbClr val="FFFFFF"/>
              </a:highlight>
            </a:endParaRPr>
          </a:p>
          <a:p>
            <a:pPr indent="0" lvl="0" marL="0" rtl="0" algn="l">
              <a:lnSpc>
                <a:spcPct val="100000"/>
              </a:lnSpc>
              <a:spcBef>
                <a:spcPts val="1600"/>
              </a:spcBef>
              <a:spcAft>
                <a:spcPts val="0"/>
              </a:spcAft>
              <a:buSzPts val="1800"/>
              <a:buNone/>
            </a:pPr>
            <a:r>
              <a:rPr b="1" lang="en" sz="1400" u="sng">
                <a:solidFill>
                  <a:srgbClr val="000000"/>
                </a:solidFill>
                <a:highlight>
                  <a:srgbClr val="FFFFFF"/>
                </a:highlight>
              </a:rPr>
              <a:t>Common cold: </a:t>
            </a:r>
            <a:endParaRPr b="1" sz="1400" u="sng">
              <a:solidFill>
                <a:srgbClr val="000000"/>
              </a:solidFill>
              <a:highlight>
                <a:srgbClr val="FFFFFF"/>
              </a:highlight>
            </a:endParaRPr>
          </a:p>
          <a:p>
            <a:pPr indent="-317500" lvl="0" marL="457200" rtl="0" algn="l">
              <a:lnSpc>
                <a:spcPct val="100000"/>
              </a:lnSpc>
              <a:spcBef>
                <a:spcPts val="1600"/>
              </a:spcBef>
              <a:spcAft>
                <a:spcPts val="0"/>
              </a:spcAft>
              <a:buClr>
                <a:srgbClr val="000000"/>
              </a:buClr>
              <a:buSzPts val="1400"/>
              <a:buChar char="-"/>
            </a:pPr>
            <a:r>
              <a:rPr b="1" lang="en" sz="1400">
                <a:solidFill>
                  <a:srgbClr val="000000"/>
                </a:solidFill>
                <a:highlight>
                  <a:srgbClr val="FFFFFF"/>
                </a:highlight>
              </a:rPr>
              <a:t>Family: </a:t>
            </a:r>
            <a:r>
              <a:rPr lang="en" sz="1400">
                <a:solidFill>
                  <a:srgbClr val="000000"/>
                </a:solidFill>
                <a:highlight>
                  <a:srgbClr val="FFFFFF"/>
                </a:highlight>
              </a:rPr>
              <a:t>Rhinoviruses, Coronaviruses, and adenoviruses,Human respiratory syncytial virus (in adults)Parainfluenza viruses</a:t>
            </a:r>
            <a:endParaRPr sz="1400">
              <a:solidFill>
                <a:srgbClr val="000000"/>
              </a:solidFill>
              <a:highlight>
                <a:srgbClr val="FFFFFF"/>
              </a:highlight>
            </a:endParaRPr>
          </a:p>
          <a:p>
            <a:pPr indent="0" lvl="0" marL="0" rtl="0" algn="l">
              <a:lnSpc>
                <a:spcPct val="100000"/>
              </a:lnSpc>
              <a:spcBef>
                <a:spcPts val="1600"/>
              </a:spcBef>
              <a:spcAft>
                <a:spcPts val="0"/>
              </a:spcAft>
              <a:buSzPts val="1800"/>
              <a:buNone/>
            </a:pPr>
            <a:r>
              <a:rPr b="1" lang="en" sz="1400" u="sng">
                <a:solidFill>
                  <a:srgbClr val="000000"/>
                </a:solidFill>
                <a:highlight>
                  <a:srgbClr val="FFFFFF"/>
                </a:highlight>
              </a:rPr>
              <a:t> Bacterial :</a:t>
            </a:r>
            <a:endParaRPr b="1" sz="1400" u="sng">
              <a:solidFill>
                <a:srgbClr val="000000"/>
              </a:solidFill>
              <a:highlight>
                <a:srgbClr val="FFFFFF"/>
              </a:highlight>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Streptococcus pneumoniae</a:t>
            </a:r>
            <a:endParaRPr sz="1400">
              <a:solidFill>
                <a:srgbClr val="000000"/>
              </a:solidFill>
              <a:highlight>
                <a:srgbClr val="FFFFFF"/>
              </a:highlight>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Haemophilus influenzae</a:t>
            </a:r>
            <a:endParaRPr sz="1400">
              <a:solidFill>
                <a:srgbClr val="000000"/>
              </a:solidFill>
              <a:highlight>
                <a:srgbClr val="FFFFFF"/>
              </a:highlight>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Staphylococcus aureus</a:t>
            </a:r>
            <a:endParaRPr sz="1400">
              <a:solidFill>
                <a:srgbClr val="000000"/>
              </a:solidFill>
              <a:highlight>
                <a:srgbClr val="FFFFFF"/>
              </a:highlight>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Moraxella catarrhalis.</a:t>
            </a:r>
            <a:endParaRPr b="1" sz="1400" u="sng">
              <a:solidFill>
                <a:srgbClr val="000000"/>
              </a:solidFill>
              <a:highlight>
                <a:srgbClr val="FFFFFF"/>
              </a:highlight>
            </a:endParaRPr>
          </a:p>
          <a:p>
            <a:pPr indent="0" lvl="0" marL="0" rtl="0" algn="l">
              <a:lnSpc>
                <a:spcPct val="100000"/>
              </a:lnSpc>
              <a:spcBef>
                <a:spcPts val="0"/>
              </a:spcBef>
              <a:spcAft>
                <a:spcPts val="0"/>
              </a:spcAft>
              <a:buSzPts val="1800"/>
              <a:buNone/>
            </a:pPr>
            <a:r>
              <a:rPr b="1" lang="en" sz="1400" u="sng">
                <a:solidFill>
                  <a:srgbClr val="000000"/>
                </a:solidFill>
                <a:highlight>
                  <a:srgbClr val="FFFFFF"/>
                </a:highlight>
              </a:rPr>
              <a:t>Fungal</a:t>
            </a:r>
            <a:r>
              <a:rPr lang="en" sz="1400">
                <a:solidFill>
                  <a:srgbClr val="000000"/>
                </a:solidFill>
                <a:highlight>
                  <a:srgbClr val="FFFFFF"/>
                </a:highlight>
              </a:rPr>
              <a:t>:</a:t>
            </a:r>
            <a:endParaRPr sz="1400">
              <a:solidFill>
                <a:srgbClr val="000000"/>
              </a:solidFill>
              <a:highlight>
                <a:srgbClr val="FFFFFF"/>
              </a:highlight>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highlight>
                  <a:srgbClr val="FFFFFF"/>
                </a:highlight>
              </a:rPr>
              <a:t>Aspergillus</a:t>
            </a:r>
            <a:endParaRPr sz="1400">
              <a:solidFill>
                <a:srgbClr val="000000"/>
              </a:solidFill>
              <a:latin typeface="Trebuchet MS"/>
              <a:ea typeface="Trebuchet MS"/>
              <a:cs typeface="Trebuchet MS"/>
              <a:sym typeface="Trebuchet MS"/>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Clr>
                <a:srgbClr val="000000"/>
              </a:buClr>
              <a:buSzPts val="1100"/>
              <a:buFont typeface="Arial"/>
              <a:buNone/>
            </a:pPr>
            <a:r>
              <a:t/>
            </a:r>
            <a:endParaRPr sz="1050">
              <a:solidFill>
                <a:srgbClr val="666666"/>
              </a:solidFill>
              <a:highlight>
                <a:srgbClr val="FFFFFF"/>
              </a:highlight>
            </a:endParaRPr>
          </a:p>
          <a:p>
            <a:pPr indent="0" lvl="0" marL="0" rtl="0" algn="l">
              <a:lnSpc>
                <a:spcPct val="115000"/>
              </a:lnSpc>
              <a:spcBef>
                <a:spcPts val="0"/>
              </a:spcBef>
              <a:spcAft>
                <a:spcPts val="0"/>
              </a:spcAft>
              <a:buSzPts val="1800"/>
              <a:buNone/>
            </a:pPr>
            <a:r>
              <a:t/>
            </a:r>
            <a:endParaRPr sz="1200">
              <a:solidFill>
                <a:schemeClr val="dk1"/>
              </a:solidFill>
              <a:highlight>
                <a:srgbClr val="FFFFFF"/>
              </a:highlight>
            </a:endParaRPr>
          </a:p>
          <a:p>
            <a:pPr indent="0" lvl="0" marL="457200" rtl="0" algn="l">
              <a:lnSpc>
                <a:spcPct val="115000"/>
              </a:lnSpc>
              <a:spcBef>
                <a:spcPts val="1600"/>
              </a:spcBef>
              <a:spcAft>
                <a:spcPts val="0"/>
              </a:spcAft>
              <a:buSzPts val="1800"/>
              <a:buNone/>
            </a:pPr>
            <a:r>
              <a:t/>
            </a:r>
            <a:endParaRPr b="1" u="sng">
              <a:solidFill>
                <a:schemeClr val="dk1"/>
              </a:solidFill>
              <a:highlight>
                <a:srgbClr val="FFFFFF"/>
              </a:highlight>
            </a:endParaRPr>
          </a:p>
          <a:p>
            <a:pPr indent="0" lvl="0" marL="0" rtl="0" algn="l">
              <a:lnSpc>
                <a:spcPct val="115000"/>
              </a:lnSpc>
              <a:spcBef>
                <a:spcPts val="1600"/>
              </a:spcBef>
              <a:spcAft>
                <a:spcPts val="1600"/>
              </a:spcAft>
              <a:buSzPts val="1800"/>
              <a:buNone/>
            </a:pPr>
            <a:r>
              <a:t/>
            </a:r>
            <a:endParaRPr b="1" sz="1200">
              <a:solidFill>
                <a:schemeClr val="dk1"/>
              </a:solidFill>
              <a:highlight>
                <a:srgbClr val="FFFFFF"/>
              </a:highlight>
            </a:endParaRPr>
          </a:p>
        </p:txBody>
      </p:sp>
      <p:sp>
        <p:nvSpPr>
          <p:cNvPr id="355" name="Google Shape;355;p20"/>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6" name="Google Shape;356;p20"/>
          <p:cNvPicPr preferRelativeResize="0"/>
          <p:nvPr/>
        </p:nvPicPr>
        <p:blipFill>
          <a:blip r:embed="rId3">
            <a:alphaModFix/>
          </a:blip>
          <a:stretch>
            <a:fillRect/>
          </a:stretch>
        </p:blipFill>
        <p:spPr>
          <a:xfrm>
            <a:off x="5244750" y="1541175"/>
            <a:ext cx="3597201" cy="312560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92"/>
          <p:cNvSpPr txBox="1"/>
          <p:nvPr>
            <p:ph type="ctrTitle"/>
          </p:nvPr>
        </p:nvSpPr>
        <p:spPr>
          <a:xfrm>
            <a:off x="1118558" y="642925"/>
            <a:ext cx="8520600" cy="205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 sz="3600">
                <a:latin typeface="Amiri"/>
                <a:ea typeface="Amiri"/>
                <a:cs typeface="Amiri"/>
                <a:sym typeface="Amiri"/>
              </a:rPr>
              <a:t>CASE DISCUSSION / ROLE PLAY</a:t>
            </a:r>
            <a:endParaRPr sz="3600"/>
          </a:p>
        </p:txBody>
      </p:sp>
      <p:sp>
        <p:nvSpPr>
          <p:cNvPr id="903" name="Google Shape;903;p92"/>
          <p:cNvSpPr/>
          <p:nvPr/>
        </p:nvSpPr>
        <p:spPr>
          <a:xfrm>
            <a:off x="0" y="0"/>
            <a:ext cx="9144000" cy="5143500"/>
          </a:xfrm>
          <a:prstGeom prst="frame">
            <a:avLst>
              <a:gd fmla="val 2391" name="adj1"/>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7" name="Shape 907"/>
        <p:cNvGrpSpPr/>
        <p:nvPr/>
      </p:nvGrpSpPr>
      <p:grpSpPr>
        <a:xfrm>
          <a:off x="0" y="0"/>
          <a:ext cx="0" cy="0"/>
          <a:chOff x="0" y="0"/>
          <a:chExt cx="0" cy="0"/>
        </a:xfrm>
      </p:grpSpPr>
      <p:sp>
        <p:nvSpPr>
          <p:cNvPr id="908" name="Google Shape;908;p93"/>
          <p:cNvSpPr txBox="1"/>
          <p:nvPr>
            <p:ph type="title"/>
          </p:nvPr>
        </p:nvSpPr>
        <p:spPr>
          <a:xfrm>
            <a:off x="1152275" y="825850"/>
            <a:ext cx="7030500" cy="50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Case!</a:t>
            </a:r>
            <a:endParaRPr/>
          </a:p>
        </p:txBody>
      </p:sp>
      <p:sp>
        <p:nvSpPr>
          <p:cNvPr id="909" name="Google Shape;909;p93"/>
          <p:cNvSpPr txBox="1"/>
          <p:nvPr>
            <p:ph idx="1" type="body"/>
          </p:nvPr>
        </p:nvSpPr>
        <p:spPr>
          <a:xfrm>
            <a:off x="1303800" y="1990050"/>
            <a:ext cx="7030500" cy="25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 sz="2400">
                <a:solidFill>
                  <a:srgbClr val="262626"/>
                </a:solidFill>
              </a:rPr>
              <a:t>A 19 y/o female comes to your clinic complaining of pain in her left ear that started 2 days ago.</a:t>
            </a:r>
            <a:endParaRPr sz="2400">
              <a:solidFill>
                <a:srgbClr val="262626"/>
              </a:solidFill>
            </a:endParaRPr>
          </a:p>
          <a:p>
            <a:pPr indent="0" lvl="0" marL="0" rtl="0" algn="l">
              <a:lnSpc>
                <a:spcPct val="115000"/>
              </a:lnSpc>
              <a:spcBef>
                <a:spcPts val="1600"/>
              </a:spcBef>
              <a:spcAft>
                <a:spcPts val="0"/>
              </a:spcAft>
              <a:buSzPts val="1800"/>
              <a:buNone/>
            </a:pPr>
            <a:r>
              <a:t/>
            </a:r>
            <a:endParaRPr sz="1000">
              <a:solidFill>
                <a:srgbClr val="262626"/>
              </a:solidFill>
            </a:endParaRPr>
          </a:p>
          <a:p>
            <a:pPr indent="0" lvl="0" marL="0" rtl="0" algn="ctr">
              <a:lnSpc>
                <a:spcPct val="115000"/>
              </a:lnSpc>
              <a:spcBef>
                <a:spcPts val="1600"/>
              </a:spcBef>
              <a:spcAft>
                <a:spcPts val="0"/>
              </a:spcAft>
              <a:buClr>
                <a:schemeClr val="dk1"/>
              </a:buClr>
              <a:buSzPts val="1100"/>
              <a:buFont typeface="Arial"/>
              <a:buNone/>
            </a:pPr>
            <a:r>
              <a:rPr b="1" lang="en" sz="3000">
                <a:solidFill>
                  <a:srgbClr val="674EA7"/>
                </a:solidFill>
                <a:latin typeface="Calibri"/>
                <a:ea typeface="Calibri"/>
                <a:cs typeface="Calibri"/>
                <a:sym typeface="Calibri"/>
              </a:rPr>
              <a:t>How will you approach her?</a:t>
            </a:r>
            <a:endParaRPr b="1" sz="3000">
              <a:solidFill>
                <a:srgbClr val="674EA7"/>
              </a:solidFill>
              <a:latin typeface="Calibri"/>
              <a:ea typeface="Calibri"/>
              <a:cs typeface="Calibri"/>
              <a:sym typeface="Calibri"/>
            </a:endParaRPr>
          </a:p>
          <a:p>
            <a:pPr indent="0" lvl="0" marL="0" rtl="0" algn="l">
              <a:lnSpc>
                <a:spcPct val="115000"/>
              </a:lnSpc>
              <a:spcBef>
                <a:spcPts val="0"/>
              </a:spcBef>
              <a:spcAft>
                <a:spcPts val="1600"/>
              </a:spcAft>
              <a:buSzPts val="1800"/>
              <a:buNone/>
            </a:pPr>
            <a:r>
              <a:t/>
            </a:r>
            <a:endParaRPr sz="3000">
              <a:solidFill>
                <a:srgbClr val="262626"/>
              </a:solidFill>
            </a:endParaRPr>
          </a:p>
        </p:txBody>
      </p:sp>
      <p:sp>
        <p:nvSpPr>
          <p:cNvPr id="910" name="Google Shape;910;p93"/>
          <p:cNvSpPr/>
          <p:nvPr/>
        </p:nvSpPr>
        <p:spPr>
          <a:xfrm>
            <a:off x="0" y="0"/>
            <a:ext cx="9144000" cy="5143500"/>
          </a:xfrm>
          <a:prstGeom prst="frame">
            <a:avLst>
              <a:gd fmla="val 2391" name="adj1"/>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1" name="Google Shape;911;p93"/>
          <p:cNvPicPr preferRelativeResize="0"/>
          <p:nvPr/>
        </p:nvPicPr>
        <p:blipFill>
          <a:blip r:embed="rId3">
            <a:alphaModFix/>
          </a:blip>
          <a:stretch>
            <a:fillRect/>
          </a:stretch>
        </p:blipFill>
        <p:spPr>
          <a:xfrm>
            <a:off x="7209875" y="3011375"/>
            <a:ext cx="1667725" cy="16186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5" name="Shape 915"/>
        <p:cNvGrpSpPr/>
        <p:nvPr/>
      </p:nvGrpSpPr>
      <p:grpSpPr>
        <a:xfrm>
          <a:off x="0" y="0"/>
          <a:ext cx="0" cy="0"/>
          <a:chOff x="0" y="0"/>
          <a:chExt cx="0" cy="0"/>
        </a:xfrm>
      </p:grpSpPr>
      <p:sp>
        <p:nvSpPr>
          <p:cNvPr id="916" name="Google Shape;916;p94"/>
          <p:cNvSpPr txBox="1"/>
          <p:nvPr>
            <p:ph type="title"/>
          </p:nvPr>
        </p:nvSpPr>
        <p:spPr>
          <a:xfrm>
            <a:off x="1303800" y="598575"/>
            <a:ext cx="7030500" cy="55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History:  </a:t>
            </a:r>
            <a:endParaRPr/>
          </a:p>
        </p:txBody>
      </p:sp>
      <p:sp>
        <p:nvSpPr>
          <p:cNvPr id="917" name="Google Shape;917;p94"/>
          <p:cNvSpPr txBox="1"/>
          <p:nvPr>
            <p:ph idx="1" type="body"/>
          </p:nvPr>
        </p:nvSpPr>
        <p:spPr>
          <a:xfrm>
            <a:off x="1303800" y="1152375"/>
            <a:ext cx="6062100" cy="3356100"/>
          </a:xfrm>
          <a:prstGeom prst="rect">
            <a:avLst/>
          </a:prstGeom>
          <a:noFill/>
          <a:ln>
            <a:noFill/>
          </a:ln>
        </p:spPr>
        <p:txBody>
          <a:bodyPr anchorCtr="0" anchor="t" bIns="91425" lIns="91425" spcFirstLastPara="1" rIns="91425" wrap="square" tIns="91425">
            <a:noAutofit/>
          </a:bodyPr>
          <a:lstStyle/>
          <a:p>
            <a:pPr indent="-371475" lvl="0" marL="457200" rtl="0" algn="l">
              <a:lnSpc>
                <a:spcPct val="115000"/>
              </a:lnSpc>
              <a:spcBef>
                <a:spcPts val="0"/>
              </a:spcBef>
              <a:spcAft>
                <a:spcPts val="0"/>
              </a:spcAft>
              <a:buClr>
                <a:srgbClr val="990000"/>
              </a:buClr>
              <a:buSzPts val="2250"/>
              <a:buChar char="➔"/>
            </a:pPr>
            <a:r>
              <a:rPr lang="en" sz="2250">
                <a:solidFill>
                  <a:srgbClr val="990000"/>
                </a:solidFill>
                <a:highlight>
                  <a:srgbClr val="FFFFFF"/>
                </a:highlight>
              </a:rPr>
              <a:t>SOCRATE</a:t>
            </a:r>
            <a:endParaRPr sz="2250">
              <a:solidFill>
                <a:srgbClr val="990000"/>
              </a:solidFill>
              <a:highlight>
                <a:srgbClr val="FFFFFF"/>
              </a:highlight>
            </a:endParaRPr>
          </a:p>
          <a:p>
            <a:pPr indent="-371475" lvl="0" marL="457200" rtl="0" algn="l">
              <a:lnSpc>
                <a:spcPct val="115000"/>
              </a:lnSpc>
              <a:spcBef>
                <a:spcPts val="0"/>
              </a:spcBef>
              <a:spcAft>
                <a:spcPts val="0"/>
              </a:spcAft>
              <a:buClr>
                <a:srgbClr val="990000"/>
              </a:buClr>
              <a:buSzPts val="2250"/>
              <a:buChar char="➔"/>
            </a:pPr>
            <a:r>
              <a:rPr lang="en" sz="2250">
                <a:solidFill>
                  <a:srgbClr val="990000"/>
                </a:solidFill>
                <a:highlight>
                  <a:srgbClr val="FFFFFF"/>
                </a:highlight>
              </a:rPr>
              <a:t>Rule out other DDx:</a:t>
            </a:r>
            <a:endParaRPr sz="2250">
              <a:solidFill>
                <a:srgbClr val="990000"/>
              </a:solidFill>
              <a:highlight>
                <a:srgbClr val="FFFFFF"/>
              </a:highlight>
            </a:endParaRPr>
          </a:p>
          <a:p>
            <a:pPr indent="-342900" lvl="0" marL="457200" rtl="0" algn="l">
              <a:spcBef>
                <a:spcPts val="0"/>
              </a:spcBef>
              <a:spcAft>
                <a:spcPts val="0"/>
              </a:spcAft>
              <a:buClr>
                <a:srgbClr val="000000"/>
              </a:buClr>
              <a:buSzPts val="1800"/>
              <a:buChar char="●"/>
            </a:pPr>
            <a:r>
              <a:rPr lang="en" sz="1800" u="sng">
                <a:solidFill>
                  <a:srgbClr val="000000"/>
                </a:solidFill>
                <a:highlight>
                  <a:schemeClr val="lt1"/>
                </a:highlight>
              </a:rPr>
              <a:t>Acute laryngitis:</a:t>
            </a:r>
            <a:r>
              <a:rPr lang="en" sz="1800">
                <a:solidFill>
                  <a:srgbClr val="000000"/>
                </a:solidFill>
                <a:highlight>
                  <a:schemeClr val="lt1"/>
                </a:highlight>
              </a:rPr>
              <a:t> fever, cough, dysphonia or a hoarse voice.</a:t>
            </a:r>
            <a:endParaRPr sz="1800">
              <a:solidFill>
                <a:srgbClr val="000000"/>
              </a:solidFill>
              <a:highlight>
                <a:schemeClr val="lt1"/>
              </a:highlight>
            </a:endParaRPr>
          </a:p>
          <a:p>
            <a:pPr indent="-342900" lvl="0" marL="457200" rtl="0" algn="l">
              <a:spcBef>
                <a:spcPts val="0"/>
              </a:spcBef>
              <a:spcAft>
                <a:spcPts val="0"/>
              </a:spcAft>
              <a:buClr>
                <a:srgbClr val="000000"/>
              </a:buClr>
              <a:buSzPts val="1800"/>
              <a:buChar char="●"/>
            </a:pPr>
            <a:r>
              <a:rPr lang="en" sz="1800" u="sng">
                <a:solidFill>
                  <a:srgbClr val="000000"/>
                </a:solidFill>
                <a:highlight>
                  <a:schemeClr val="lt1"/>
                </a:highlight>
              </a:rPr>
              <a:t>chronic sinusitis:</a:t>
            </a:r>
            <a:r>
              <a:rPr lang="en" sz="1800">
                <a:solidFill>
                  <a:srgbClr val="000000"/>
                </a:solidFill>
                <a:highlight>
                  <a:schemeClr val="lt1"/>
                </a:highlight>
              </a:rPr>
              <a:t> Nasal obstruction,congestion, Chronic unproductive cough.</a:t>
            </a:r>
            <a:endParaRPr sz="1800">
              <a:solidFill>
                <a:srgbClr val="000000"/>
              </a:solidFill>
              <a:highlight>
                <a:schemeClr val="lt1"/>
              </a:highlight>
            </a:endParaRPr>
          </a:p>
          <a:p>
            <a:pPr indent="-342900" lvl="0" marL="457200" rtl="0" algn="l">
              <a:spcBef>
                <a:spcPts val="0"/>
              </a:spcBef>
              <a:spcAft>
                <a:spcPts val="0"/>
              </a:spcAft>
              <a:buClr>
                <a:srgbClr val="000000"/>
              </a:buClr>
              <a:buSzPts val="1800"/>
              <a:buChar char="●"/>
            </a:pPr>
            <a:r>
              <a:rPr lang="en" sz="1800" u="sng">
                <a:solidFill>
                  <a:srgbClr val="000000"/>
                </a:solidFill>
                <a:highlight>
                  <a:schemeClr val="lt1"/>
                </a:highlight>
              </a:rPr>
              <a:t>Temporal Bone Fractures:</a:t>
            </a:r>
            <a:r>
              <a:rPr lang="en" sz="1800">
                <a:solidFill>
                  <a:srgbClr val="000000"/>
                </a:solidFill>
                <a:highlight>
                  <a:schemeClr val="lt1"/>
                </a:highlight>
              </a:rPr>
              <a:t> recent trauma.</a:t>
            </a:r>
            <a:endParaRPr sz="1800">
              <a:solidFill>
                <a:srgbClr val="000000"/>
              </a:solidFill>
              <a:highlight>
                <a:schemeClr val="lt1"/>
              </a:highlight>
            </a:endParaRPr>
          </a:p>
          <a:p>
            <a:pPr indent="-342900" lvl="0" marL="457200" rtl="0" algn="l">
              <a:spcBef>
                <a:spcPts val="0"/>
              </a:spcBef>
              <a:spcAft>
                <a:spcPts val="0"/>
              </a:spcAft>
              <a:buClr>
                <a:srgbClr val="000000"/>
              </a:buClr>
              <a:buSzPts val="1800"/>
              <a:buChar char="●"/>
            </a:pPr>
            <a:r>
              <a:rPr lang="en" sz="1800" u="sng">
                <a:solidFill>
                  <a:srgbClr val="000000"/>
                </a:solidFill>
                <a:highlight>
                  <a:schemeClr val="lt1"/>
                </a:highlight>
              </a:rPr>
              <a:t>Malignancies:</a:t>
            </a:r>
            <a:r>
              <a:rPr lang="en" sz="1800">
                <a:solidFill>
                  <a:srgbClr val="000000"/>
                </a:solidFill>
                <a:highlight>
                  <a:schemeClr val="lt1"/>
                </a:highlight>
              </a:rPr>
              <a:t> constitutional symptoms </a:t>
            </a:r>
            <a:endParaRPr sz="2250">
              <a:solidFill>
                <a:srgbClr val="990000"/>
              </a:solidFill>
              <a:highlight>
                <a:srgbClr val="FFFFFF"/>
              </a:highlight>
            </a:endParaRPr>
          </a:p>
          <a:p>
            <a:pPr indent="0" lvl="0" marL="0" rtl="0" algn="l">
              <a:lnSpc>
                <a:spcPct val="115000"/>
              </a:lnSpc>
              <a:spcBef>
                <a:spcPts val="1600"/>
              </a:spcBef>
              <a:spcAft>
                <a:spcPts val="1600"/>
              </a:spcAft>
              <a:buSzPts val="1800"/>
              <a:buNone/>
            </a:pPr>
            <a:r>
              <a:t/>
            </a:r>
            <a:endParaRPr sz="3000">
              <a:solidFill>
                <a:srgbClr val="262626"/>
              </a:solidFill>
            </a:endParaRPr>
          </a:p>
        </p:txBody>
      </p:sp>
      <p:sp>
        <p:nvSpPr>
          <p:cNvPr id="918" name="Google Shape;918;p94"/>
          <p:cNvSpPr/>
          <p:nvPr/>
        </p:nvSpPr>
        <p:spPr>
          <a:xfrm>
            <a:off x="0" y="0"/>
            <a:ext cx="9144000" cy="5143500"/>
          </a:xfrm>
          <a:prstGeom prst="frame">
            <a:avLst>
              <a:gd fmla="val 2391" name="adj1"/>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2" name="Shape 922"/>
        <p:cNvGrpSpPr/>
        <p:nvPr/>
      </p:nvGrpSpPr>
      <p:grpSpPr>
        <a:xfrm>
          <a:off x="0" y="0"/>
          <a:ext cx="0" cy="0"/>
          <a:chOff x="0" y="0"/>
          <a:chExt cx="0" cy="0"/>
        </a:xfrm>
      </p:grpSpPr>
      <p:sp>
        <p:nvSpPr>
          <p:cNvPr id="923" name="Google Shape;923;p95"/>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Physical examination:  </a:t>
            </a:r>
            <a:endParaRPr/>
          </a:p>
        </p:txBody>
      </p:sp>
      <p:sp>
        <p:nvSpPr>
          <p:cNvPr id="924" name="Google Shape;924;p95"/>
          <p:cNvSpPr txBox="1"/>
          <p:nvPr>
            <p:ph idx="1" type="body"/>
          </p:nvPr>
        </p:nvSpPr>
        <p:spPr>
          <a:xfrm>
            <a:off x="1439500" y="1152475"/>
            <a:ext cx="7483500" cy="3416400"/>
          </a:xfrm>
          <a:prstGeom prst="rect">
            <a:avLst/>
          </a:prstGeom>
          <a:noFill/>
          <a:ln>
            <a:noFill/>
          </a:ln>
        </p:spPr>
        <p:txBody>
          <a:bodyPr anchorCtr="0" anchor="t" bIns="91425" lIns="91425" spcFirstLastPara="1" rIns="91425" wrap="square" tIns="91425">
            <a:noAutofit/>
          </a:bodyPr>
          <a:lstStyle/>
          <a:p>
            <a:pPr indent="-371475" lvl="0" marL="457200" marR="0" rtl="0" algn="l">
              <a:lnSpc>
                <a:spcPct val="115000"/>
              </a:lnSpc>
              <a:spcBef>
                <a:spcPts val="0"/>
              </a:spcBef>
              <a:spcAft>
                <a:spcPts val="0"/>
              </a:spcAft>
              <a:buClr>
                <a:srgbClr val="990000"/>
              </a:buClr>
              <a:buSzPts val="2250"/>
              <a:buFont typeface="Arial"/>
              <a:buChar char="➔"/>
            </a:pPr>
            <a:r>
              <a:rPr lang="en" sz="2250">
                <a:solidFill>
                  <a:srgbClr val="990000"/>
                </a:solidFill>
                <a:highlight>
                  <a:srgbClr val="FFFFFF"/>
                </a:highlight>
              </a:rPr>
              <a:t>Vital signs.</a:t>
            </a:r>
            <a:endParaRPr sz="2250">
              <a:solidFill>
                <a:srgbClr val="990000"/>
              </a:solidFill>
              <a:highlight>
                <a:srgbClr val="FFFFFF"/>
              </a:highlight>
            </a:endParaRPr>
          </a:p>
          <a:p>
            <a:pPr indent="-371475" lvl="0" marL="457200" marR="0" rtl="0" algn="l">
              <a:lnSpc>
                <a:spcPct val="115000"/>
              </a:lnSpc>
              <a:spcBef>
                <a:spcPts val="0"/>
              </a:spcBef>
              <a:spcAft>
                <a:spcPts val="0"/>
              </a:spcAft>
              <a:buClr>
                <a:srgbClr val="990000"/>
              </a:buClr>
              <a:buSzPts val="2250"/>
              <a:buChar char="➔"/>
            </a:pPr>
            <a:r>
              <a:rPr lang="en" sz="2250">
                <a:solidFill>
                  <a:srgbClr val="990000"/>
                </a:solidFill>
                <a:highlight>
                  <a:srgbClr val="FFFFFF"/>
                </a:highlight>
              </a:rPr>
              <a:t>Otoscope.</a:t>
            </a:r>
            <a:endParaRPr sz="2250">
              <a:solidFill>
                <a:srgbClr val="990000"/>
              </a:solidFill>
              <a:highlight>
                <a:srgbClr val="FFFFFF"/>
              </a:highlight>
            </a:endParaRPr>
          </a:p>
          <a:p>
            <a:pPr indent="-371475" lvl="0" marL="457200" marR="0" rtl="0" algn="l">
              <a:lnSpc>
                <a:spcPct val="115000"/>
              </a:lnSpc>
              <a:spcBef>
                <a:spcPts val="0"/>
              </a:spcBef>
              <a:spcAft>
                <a:spcPts val="0"/>
              </a:spcAft>
              <a:buClr>
                <a:srgbClr val="990000"/>
              </a:buClr>
              <a:buSzPts val="2250"/>
              <a:buChar char="➔"/>
            </a:pPr>
            <a:r>
              <a:rPr lang="en" sz="2250">
                <a:solidFill>
                  <a:srgbClr val="990000"/>
                </a:solidFill>
                <a:highlight>
                  <a:srgbClr val="FFFFFF"/>
                </a:highlight>
              </a:rPr>
              <a:t>Complete ENT examination.</a:t>
            </a:r>
            <a:endParaRPr sz="2250">
              <a:solidFill>
                <a:srgbClr val="990000"/>
              </a:solidFill>
              <a:highlight>
                <a:srgbClr val="FFFFFF"/>
              </a:highlight>
            </a:endParaRPr>
          </a:p>
          <a:p>
            <a:pPr indent="0" lvl="0" marL="0" rtl="0" algn="l">
              <a:lnSpc>
                <a:spcPct val="115000"/>
              </a:lnSpc>
              <a:spcBef>
                <a:spcPts val="1600"/>
              </a:spcBef>
              <a:spcAft>
                <a:spcPts val="1600"/>
              </a:spcAft>
              <a:buSzPts val="1800"/>
              <a:buNone/>
            </a:pPr>
            <a:r>
              <a:t/>
            </a:r>
            <a:endParaRPr sz="3000">
              <a:solidFill>
                <a:srgbClr val="262626"/>
              </a:solidFill>
            </a:endParaRPr>
          </a:p>
        </p:txBody>
      </p:sp>
      <p:sp>
        <p:nvSpPr>
          <p:cNvPr id="925" name="Google Shape;925;p95"/>
          <p:cNvSpPr/>
          <p:nvPr/>
        </p:nvSpPr>
        <p:spPr>
          <a:xfrm>
            <a:off x="0" y="0"/>
            <a:ext cx="9144000" cy="5143500"/>
          </a:xfrm>
          <a:prstGeom prst="frame">
            <a:avLst>
              <a:gd fmla="val 2391" name="adj1"/>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9" name="Shape 929"/>
        <p:cNvGrpSpPr/>
        <p:nvPr/>
      </p:nvGrpSpPr>
      <p:grpSpPr>
        <a:xfrm>
          <a:off x="0" y="0"/>
          <a:ext cx="0" cy="0"/>
          <a:chOff x="0" y="0"/>
          <a:chExt cx="0" cy="0"/>
        </a:xfrm>
      </p:grpSpPr>
      <p:sp>
        <p:nvSpPr>
          <p:cNvPr id="930" name="Google Shape;930;p96"/>
          <p:cNvSpPr txBox="1"/>
          <p:nvPr>
            <p:ph type="title"/>
          </p:nvPr>
        </p:nvSpPr>
        <p:spPr>
          <a:xfrm>
            <a:off x="1303800" y="598575"/>
            <a:ext cx="70305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Summery:  </a:t>
            </a:r>
            <a:endParaRPr/>
          </a:p>
        </p:txBody>
      </p:sp>
      <p:sp>
        <p:nvSpPr>
          <p:cNvPr id="931" name="Google Shape;931;p96"/>
          <p:cNvSpPr txBox="1"/>
          <p:nvPr>
            <p:ph idx="1" type="body"/>
          </p:nvPr>
        </p:nvSpPr>
        <p:spPr>
          <a:xfrm>
            <a:off x="266400" y="1290725"/>
            <a:ext cx="8611200" cy="288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1800"/>
              <a:buNone/>
            </a:pPr>
            <a:r>
              <a:rPr lang="en" sz="1600">
                <a:solidFill>
                  <a:srgbClr val="262626"/>
                </a:solidFill>
              </a:rPr>
              <a:t>A 19 y/o female comes to your clinic complaining of pain in her left ear that started 2 days ago.</a:t>
            </a:r>
            <a:r>
              <a:rPr lang="en" sz="1600">
                <a:solidFill>
                  <a:srgbClr val="262626"/>
                </a:solidFill>
              </a:rPr>
              <a:t> The patient had no history of cough or hoarseness in her voice, no nasal obstruction or congestion or constitutional symptoms. </a:t>
            </a:r>
            <a:endParaRPr sz="1600">
              <a:solidFill>
                <a:srgbClr val="262626"/>
              </a:solidFill>
            </a:endParaRPr>
          </a:p>
          <a:p>
            <a:pPr indent="-330200" lvl="0" marL="457200" marR="0" rtl="0" algn="l">
              <a:lnSpc>
                <a:spcPct val="115000"/>
              </a:lnSpc>
              <a:spcBef>
                <a:spcPts val="0"/>
              </a:spcBef>
              <a:spcAft>
                <a:spcPts val="0"/>
              </a:spcAft>
              <a:buClr>
                <a:srgbClr val="262626"/>
              </a:buClr>
              <a:buSzPts val="1600"/>
              <a:buChar char="➔"/>
            </a:pPr>
            <a:r>
              <a:rPr lang="en" sz="1600" u="sng">
                <a:solidFill>
                  <a:srgbClr val="262626"/>
                </a:solidFill>
                <a:highlight>
                  <a:srgbClr val="EAD1DC"/>
                </a:highlight>
              </a:rPr>
              <a:t>Vital signs:</a:t>
            </a:r>
            <a:r>
              <a:rPr lang="en" sz="1600">
                <a:solidFill>
                  <a:srgbClr val="262626"/>
                </a:solidFill>
                <a:highlight>
                  <a:srgbClr val="EAD1DC"/>
                </a:highlight>
              </a:rPr>
              <a:t> </a:t>
            </a:r>
            <a:r>
              <a:rPr lang="en" sz="1600">
                <a:solidFill>
                  <a:srgbClr val="262626"/>
                </a:solidFill>
              </a:rPr>
              <a:t>Temperature was 38.3℃. </a:t>
            </a:r>
            <a:endParaRPr sz="1600">
              <a:solidFill>
                <a:srgbClr val="262626"/>
              </a:solidFill>
            </a:endParaRPr>
          </a:p>
          <a:p>
            <a:pPr indent="-330200" lvl="0" marL="457200" marR="0" rtl="0" algn="l">
              <a:lnSpc>
                <a:spcPct val="115000"/>
              </a:lnSpc>
              <a:spcBef>
                <a:spcPts val="0"/>
              </a:spcBef>
              <a:spcAft>
                <a:spcPts val="0"/>
              </a:spcAft>
              <a:buClr>
                <a:srgbClr val="262626"/>
              </a:buClr>
              <a:buSzPts val="1600"/>
              <a:buChar char="➔"/>
            </a:pPr>
            <a:r>
              <a:rPr lang="en" sz="1600" u="sng">
                <a:solidFill>
                  <a:srgbClr val="262626"/>
                </a:solidFill>
                <a:highlight>
                  <a:srgbClr val="EAD1DC"/>
                </a:highlight>
              </a:rPr>
              <a:t>Otoscope: </a:t>
            </a:r>
            <a:r>
              <a:rPr lang="en" sz="1600">
                <a:solidFill>
                  <a:srgbClr val="262626"/>
                </a:solidFill>
              </a:rPr>
              <a:t>shows fluid coming out from the ear, erythematous eardrum and bulging tympanic membrane. </a:t>
            </a:r>
            <a:endParaRPr sz="1600">
              <a:solidFill>
                <a:srgbClr val="262626"/>
              </a:solidFill>
            </a:endParaRPr>
          </a:p>
          <a:p>
            <a:pPr indent="-330200" lvl="0" marL="457200" marR="0" rtl="0" algn="l">
              <a:lnSpc>
                <a:spcPct val="115000"/>
              </a:lnSpc>
              <a:spcBef>
                <a:spcPts val="0"/>
              </a:spcBef>
              <a:spcAft>
                <a:spcPts val="0"/>
              </a:spcAft>
              <a:buClr>
                <a:srgbClr val="262626"/>
              </a:buClr>
              <a:buSzPts val="1600"/>
              <a:buChar char="➔"/>
            </a:pPr>
            <a:r>
              <a:rPr lang="en" sz="1600" u="sng">
                <a:solidFill>
                  <a:srgbClr val="262626"/>
                </a:solidFill>
                <a:highlight>
                  <a:srgbClr val="EAD1DC"/>
                </a:highlight>
              </a:rPr>
              <a:t>Neck ex:</a:t>
            </a:r>
            <a:r>
              <a:rPr lang="en" sz="1600">
                <a:solidFill>
                  <a:srgbClr val="262626"/>
                </a:solidFill>
              </a:rPr>
              <a:t> non tender lymph nodes.</a:t>
            </a:r>
            <a:endParaRPr sz="1600">
              <a:solidFill>
                <a:srgbClr val="262626"/>
              </a:solidFill>
            </a:endParaRPr>
          </a:p>
          <a:p>
            <a:pPr indent="0" lvl="0" marL="0" marR="0" rtl="0" algn="l">
              <a:lnSpc>
                <a:spcPct val="115000"/>
              </a:lnSpc>
              <a:spcBef>
                <a:spcPts val="1600"/>
              </a:spcBef>
              <a:spcAft>
                <a:spcPts val="1600"/>
              </a:spcAft>
              <a:buSzPts val="1800"/>
              <a:buNone/>
            </a:pPr>
            <a:r>
              <a:rPr lang="en" sz="1600">
                <a:solidFill>
                  <a:srgbClr val="262626"/>
                </a:solidFill>
              </a:rPr>
              <a:t>                                </a:t>
            </a:r>
            <a:r>
              <a:rPr b="1" lang="en" sz="2400">
                <a:solidFill>
                  <a:srgbClr val="351C75"/>
                </a:solidFill>
              </a:rPr>
              <a:t>How you will manage her?</a:t>
            </a:r>
            <a:endParaRPr b="1" sz="2400">
              <a:solidFill>
                <a:srgbClr val="351C75"/>
              </a:solidFill>
            </a:endParaRPr>
          </a:p>
        </p:txBody>
      </p:sp>
      <p:sp>
        <p:nvSpPr>
          <p:cNvPr id="932" name="Google Shape;932;p96"/>
          <p:cNvSpPr/>
          <p:nvPr/>
        </p:nvSpPr>
        <p:spPr>
          <a:xfrm>
            <a:off x="0" y="0"/>
            <a:ext cx="9144000" cy="5143500"/>
          </a:xfrm>
          <a:prstGeom prst="frame">
            <a:avLst>
              <a:gd fmla="val 2391" name="adj1"/>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96"/>
          <p:cNvSpPr/>
          <p:nvPr/>
        </p:nvSpPr>
        <p:spPr>
          <a:xfrm>
            <a:off x="1948675" y="3312600"/>
            <a:ext cx="3840000" cy="747900"/>
          </a:xfrm>
          <a:prstGeom prst="roundRect">
            <a:avLst>
              <a:gd fmla="val 16667" name="adj"/>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sz="1800"/>
          </a:p>
        </p:txBody>
      </p:sp>
      <p:pic>
        <p:nvPicPr>
          <p:cNvPr id="934" name="Google Shape;934;p96"/>
          <p:cNvPicPr preferRelativeResize="0"/>
          <p:nvPr/>
        </p:nvPicPr>
        <p:blipFill>
          <a:blip r:embed="rId3">
            <a:alphaModFix/>
          </a:blip>
          <a:stretch>
            <a:fillRect/>
          </a:stretch>
        </p:blipFill>
        <p:spPr>
          <a:xfrm>
            <a:off x="5897150" y="2885275"/>
            <a:ext cx="3081050" cy="158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sp>
        <p:nvSpPr>
          <p:cNvPr id="939" name="Google Shape;939;p97"/>
          <p:cNvSpPr txBox="1"/>
          <p:nvPr>
            <p:ph type="title"/>
          </p:nvPr>
        </p:nvSpPr>
        <p:spPr>
          <a:xfrm>
            <a:off x="1202800" y="758525"/>
            <a:ext cx="4504800" cy="5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of consultation:</a:t>
            </a:r>
            <a:endParaRPr/>
          </a:p>
        </p:txBody>
      </p:sp>
      <p:pic>
        <p:nvPicPr>
          <p:cNvPr id="940" name="Google Shape;940;p97"/>
          <p:cNvPicPr preferRelativeResize="0"/>
          <p:nvPr/>
        </p:nvPicPr>
        <p:blipFill>
          <a:blip r:embed="rId3">
            <a:alphaModFix/>
          </a:blip>
          <a:stretch>
            <a:fillRect/>
          </a:stretch>
        </p:blipFill>
        <p:spPr>
          <a:xfrm>
            <a:off x="1442223" y="1387425"/>
            <a:ext cx="6259564" cy="334897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98"/>
          <p:cNvSpPr txBox="1"/>
          <p:nvPr/>
        </p:nvSpPr>
        <p:spPr>
          <a:xfrm>
            <a:off x="529100" y="381450"/>
            <a:ext cx="4995900" cy="103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4800" u="none" cap="none" strike="noStrike">
                <a:solidFill>
                  <a:srgbClr val="404040"/>
                </a:solidFill>
                <a:latin typeface="Arial"/>
                <a:ea typeface="Arial"/>
                <a:cs typeface="Arial"/>
                <a:sym typeface="Arial"/>
              </a:rPr>
              <a:t>References</a:t>
            </a:r>
            <a:r>
              <a:rPr b="0" i="0" lang="en" sz="4800" u="none" cap="none" strike="noStrike">
                <a:solidFill>
                  <a:srgbClr val="40404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46" name="Google Shape;946;p98"/>
          <p:cNvSpPr txBox="1"/>
          <p:nvPr/>
        </p:nvSpPr>
        <p:spPr>
          <a:xfrm>
            <a:off x="212600" y="1205900"/>
            <a:ext cx="8684100" cy="3697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404040"/>
              </a:buClr>
              <a:buSzPts val="1400"/>
              <a:buFont typeface="Calibri"/>
              <a:buAutoNum type="arabicPeriod"/>
            </a:pPr>
            <a:r>
              <a:rPr b="0" i="0" lang="en" sz="1400" u="none" cap="none" strike="noStrike">
                <a:solidFill>
                  <a:srgbClr val="404040"/>
                </a:solidFill>
                <a:latin typeface="Calibri"/>
                <a:ea typeface="Calibri"/>
                <a:cs typeface="Calibri"/>
                <a:sym typeface="Calibri"/>
              </a:rPr>
              <a:t>Oxford GP Handbook</a:t>
            </a:r>
            <a:endParaRPr b="0" i="0" sz="1400" u="none" cap="none" strike="noStrike">
              <a:solidFill>
                <a:srgbClr val="404040"/>
              </a:solidFill>
              <a:latin typeface="Calibri"/>
              <a:ea typeface="Calibri"/>
              <a:cs typeface="Calibri"/>
              <a:sym typeface="Calibri"/>
            </a:endParaRPr>
          </a:p>
          <a:p>
            <a:pPr indent="-317500" lvl="0" marL="457200" marR="0" rtl="0" algn="l">
              <a:lnSpc>
                <a:spcPct val="115000"/>
              </a:lnSpc>
              <a:spcBef>
                <a:spcPts val="0"/>
              </a:spcBef>
              <a:spcAft>
                <a:spcPts val="0"/>
              </a:spcAft>
              <a:buClr>
                <a:srgbClr val="404040"/>
              </a:buClr>
              <a:buSzPts val="1400"/>
              <a:buFont typeface="Calibri"/>
              <a:buAutoNum type="arabicPeriod"/>
            </a:pPr>
            <a:r>
              <a:rPr b="0" i="0" lang="en" sz="1400" u="none" cap="none" strike="noStrike">
                <a:solidFill>
                  <a:srgbClr val="404040"/>
                </a:solidFill>
                <a:latin typeface="Calibri"/>
                <a:ea typeface="Calibri"/>
                <a:cs typeface="Calibri"/>
                <a:sym typeface="Calibri"/>
              </a:rPr>
              <a:t>AACA | Allergy Testing Austin, Tx. (n.d.). Retrieved from </a:t>
            </a:r>
            <a:r>
              <a:rPr b="0" i="0" lang="en" sz="1400" u="none" cap="none" strike="noStrike">
                <a:solidFill>
                  <a:schemeClr val="hlink"/>
                </a:solidFill>
                <a:uFill>
                  <a:noFill/>
                </a:uFill>
                <a:latin typeface="Calibri"/>
                <a:ea typeface="Calibri"/>
                <a:cs typeface="Calibri"/>
                <a:sym typeface="Calibri"/>
                <a:hlinkClick r:id="rId3"/>
              </a:rPr>
              <a:t>https://nosneezes.com/resources/allergy-testing/</a:t>
            </a:r>
            <a:endParaRPr b="0" i="0" sz="1400" u="none" cap="none" strike="noStrike">
              <a:solidFill>
                <a:srgbClr val="404040"/>
              </a:solidFill>
              <a:latin typeface="Calibri"/>
              <a:ea typeface="Calibri"/>
              <a:cs typeface="Calibri"/>
              <a:sym typeface="Calibri"/>
            </a:endParaRPr>
          </a:p>
          <a:p>
            <a:pPr indent="-317500" lvl="0" marL="457200" marR="0" rtl="0" algn="l">
              <a:lnSpc>
                <a:spcPct val="115000"/>
              </a:lnSpc>
              <a:spcBef>
                <a:spcPts val="0"/>
              </a:spcBef>
              <a:spcAft>
                <a:spcPts val="0"/>
              </a:spcAft>
              <a:buClr>
                <a:srgbClr val="404040"/>
              </a:buClr>
              <a:buSzPts val="1400"/>
              <a:buFont typeface="Calibri"/>
              <a:buAutoNum type="arabicPeriod"/>
            </a:pPr>
            <a:r>
              <a:rPr b="0" i="0" lang="en" sz="1400" u="none" cap="none" strike="noStrike">
                <a:solidFill>
                  <a:srgbClr val="404040"/>
                </a:solidFill>
                <a:latin typeface="Calibri"/>
                <a:ea typeface="Calibri"/>
                <a:cs typeface="Calibri"/>
                <a:sym typeface="Calibri"/>
              </a:rPr>
              <a:t>Satapthy, R. (n.d.). Assured homeopathy treatment with best homeopathy medicines give a long term 6 Best Homeopathic Medicines for Allergy,HAYFEVER Treatment. Retrieved from </a:t>
            </a:r>
            <a:r>
              <a:rPr b="0" i="0" lang="en" sz="1400" u="none" cap="none" strike="noStrike">
                <a:solidFill>
                  <a:schemeClr val="hlink"/>
                </a:solidFill>
                <a:uFill>
                  <a:noFill/>
                </a:uFill>
                <a:latin typeface="Calibri"/>
                <a:ea typeface="Calibri"/>
                <a:cs typeface="Calibri"/>
                <a:sym typeface="Calibri"/>
                <a:hlinkClick r:id="rId4"/>
              </a:rPr>
              <a:t>http://multicarehomeopathy.com/diseases/6-best-homeopathic-medicines-for-allergy-hayfever-treatment</a:t>
            </a:r>
            <a:endParaRPr b="0" i="0" sz="1400" u="none" cap="none" strike="noStrike">
              <a:solidFill>
                <a:srgbClr val="404040"/>
              </a:solidFill>
              <a:latin typeface="Calibri"/>
              <a:ea typeface="Calibri"/>
              <a:cs typeface="Calibri"/>
              <a:sym typeface="Calibri"/>
            </a:endParaRPr>
          </a:p>
          <a:p>
            <a:pPr indent="-317500" lvl="0" marL="457200" marR="0" rtl="0" algn="l">
              <a:lnSpc>
                <a:spcPct val="115000"/>
              </a:lnSpc>
              <a:spcBef>
                <a:spcPts val="0"/>
              </a:spcBef>
              <a:spcAft>
                <a:spcPts val="0"/>
              </a:spcAft>
              <a:buClr>
                <a:srgbClr val="404040"/>
              </a:buClr>
              <a:buSzPts val="1400"/>
              <a:buFont typeface="Calibri"/>
              <a:buAutoNum type="arabicPeriod"/>
            </a:pPr>
            <a:r>
              <a:rPr b="0" i="0" lang="en" sz="1400" u="none" cap="none" strike="noStrike">
                <a:solidFill>
                  <a:srgbClr val="404040"/>
                </a:solidFill>
                <a:latin typeface="Calibri"/>
                <a:ea typeface="Calibri"/>
                <a:cs typeface="Calibri"/>
                <a:sym typeface="Calibri"/>
              </a:rPr>
              <a:t>Sur, D. K., &amp; Plesa, M. L. (2015, December 01). Treatment of Allergic Rhinitis. Retrieved from </a:t>
            </a:r>
            <a:r>
              <a:rPr b="0" i="0" lang="en" sz="1400" u="none" cap="none" strike="noStrike">
                <a:solidFill>
                  <a:schemeClr val="hlink"/>
                </a:solidFill>
                <a:uFill>
                  <a:noFill/>
                </a:uFill>
                <a:latin typeface="Calibri"/>
                <a:ea typeface="Calibri"/>
                <a:cs typeface="Calibri"/>
                <a:sym typeface="Calibri"/>
                <a:hlinkClick r:id="rId5"/>
              </a:rPr>
              <a:t>https://www.aafp.org/afp/2015/1201/p985.html</a:t>
            </a:r>
            <a:endParaRPr b="0" i="0" sz="1400" u="none" cap="none" strike="noStrike">
              <a:solidFill>
                <a:srgbClr val="404040"/>
              </a:solidFill>
              <a:latin typeface="Calibri"/>
              <a:ea typeface="Calibri"/>
              <a:cs typeface="Calibri"/>
              <a:sym typeface="Calibri"/>
            </a:endParaRPr>
          </a:p>
          <a:p>
            <a:pPr indent="-317500" lvl="0" marL="457200" marR="0" rtl="0" algn="l">
              <a:lnSpc>
                <a:spcPct val="115000"/>
              </a:lnSpc>
              <a:spcBef>
                <a:spcPts val="0"/>
              </a:spcBef>
              <a:spcAft>
                <a:spcPts val="0"/>
              </a:spcAft>
              <a:buClr>
                <a:srgbClr val="404040"/>
              </a:buClr>
              <a:buSzPts val="1400"/>
              <a:buFont typeface="Calibri"/>
              <a:buAutoNum type="arabicPeriod"/>
            </a:pPr>
            <a:r>
              <a:rPr b="0" i="0" lang="en" sz="1400" u="none" cap="none" strike="noStrike">
                <a:solidFill>
                  <a:srgbClr val="404040"/>
                </a:solidFill>
                <a:latin typeface="Calibri"/>
                <a:ea typeface="Calibri"/>
                <a:cs typeface="Calibri"/>
                <a:sym typeface="Calibri"/>
              </a:rPr>
              <a:t>Aring, A. and Chan, M. (2019). Acute Rhinosinusitis in Adults. [online] Aafp.org. Available at: https://www.aafp.org/afp/2011/0501/p1057.html [Accessed 29 Jan. 2019].</a:t>
            </a:r>
            <a:endParaRPr b="0" i="0" sz="1400" u="none" cap="none" strike="noStrike">
              <a:solidFill>
                <a:srgbClr val="404040"/>
              </a:solidFill>
              <a:latin typeface="Calibri"/>
              <a:ea typeface="Calibri"/>
              <a:cs typeface="Calibri"/>
              <a:sym typeface="Calibri"/>
            </a:endParaRPr>
          </a:p>
          <a:p>
            <a:pPr indent="-317500" lvl="0" marL="457200" marR="0" rtl="0" algn="l">
              <a:lnSpc>
                <a:spcPct val="115000"/>
              </a:lnSpc>
              <a:spcBef>
                <a:spcPts val="0"/>
              </a:spcBef>
              <a:spcAft>
                <a:spcPts val="0"/>
              </a:spcAft>
              <a:buClr>
                <a:srgbClr val="404040"/>
              </a:buClr>
              <a:buSzPts val="1400"/>
              <a:buFont typeface="Calibri"/>
              <a:buAutoNum type="arabicPeriod"/>
            </a:pPr>
            <a:r>
              <a:rPr b="0" i="0" lang="en" sz="1400" u="none" cap="none" strike="noStrike">
                <a:solidFill>
                  <a:srgbClr val="404040"/>
                </a:solidFill>
                <a:latin typeface="Calibri"/>
                <a:ea typeface="Calibri"/>
                <a:cs typeface="Calibri"/>
                <a:sym typeface="Calibri"/>
              </a:rPr>
              <a:t>Erlikh, I., Abraham, S. and Kondamudi, V. (2019). Management of Influenza. [online] Aafp.org. Available at: https://www.aafp.org/afp/2010/1101/p1087.html#afp20101101p1087-t3 [Accessed 31 Jan. 2019].</a:t>
            </a:r>
            <a:endParaRPr b="0" i="0" sz="1400" u="none" cap="none" strike="noStrike">
              <a:solidFill>
                <a:srgbClr val="404040"/>
              </a:solidFill>
              <a:latin typeface="Calibri"/>
              <a:ea typeface="Calibri"/>
              <a:cs typeface="Calibri"/>
              <a:sym typeface="Calibri"/>
            </a:endParaRPr>
          </a:p>
          <a:p>
            <a:pPr indent="-317500" lvl="0" marL="457200" marR="0" rtl="0" algn="l">
              <a:lnSpc>
                <a:spcPct val="115000"/>
              </a:lnSpc>
              <a:spcBef>
                <a:spcPts val="0"/>
              </a:spcBef>
              <a:spcAft>
                <a:spcPts val="0"/>
              </a:spcAft>
              <a:buClr>
                <a:srgbClr val="404040"/>
              </a:buClr>
              <a:buSzPts val="1400"/>
              <a:buFont typeface="Calibri"/>
              <a:buAutoNum type="arabicPeriod"/>
            </a:pPr>
            <a:r>
              <a:rPr b="0" i="0" lang="en" sz="1400" u="none" cap="none" strike="noStrike">
                <a:solidFill>
                  <a:srgbClr val="404040"/>
                </a:solidFill>
                <a:latin typeface="Calibri"/>
                <a:ea typeface="Calibri"/>
                <a:cs typeface="Calibri"/>
                <a:sym typeface="Calibri"/>
              </a:rPr>
              <a:t>American family physician- Otitis Media: Diagnosis and Treatment https://www.aafp.org/afp/2013/1001/p435.html</a:t>
            </a:r>
            <a:endParaRPr b="0" i="0" sz="1400" u="none" cap="none" strike="noStrike">
              <a:solidFill>
                <a:schemeClr val="hlink"/>
              </a:solidFill>
              <a:uFill>
                <a:noFill/>
              </a:uFill>
              <a:latin typeface="Calibri"/>
              <a:ea typeface="Calibri"/>
              <a:cs typeface="Calibri"/>
              <a:sym typeface="Calibri"/>
              <a:hlinkClick r:id="rId6"/>
            </a:endParaRPr>
          </a:p>
        </p:txBody>
      </p:sp>
      <p:sp>
        <p:nvSpPr>
          <p:cNvPr id="947" name="Google Shape;947;p98"/>
          <p:cNvSpPr/>
          <p:nvPr/>
        </p:nvSpPr>
        <p:spPr>
          <a:xfrm>
            <a:off x="0" y="0"/>
            <a:ext cx="9144000" cy="5143500"/>
          </a:xfrm>
          <a:prstGeom prst="frame">
            <a:avLst>
              <a:gd fmla="val 2391"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04040"/>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sp>
        <p:nvSpPr>
          <p:cNvPr id="952" name="Google Shape;952;p99"/>
          <p:cNvSpPr txBox="1"/>
          <p:nvPr>
            <p:ph type="title"/>
          </p:nvPr>
        </p:nvSpPr>
        <p:spPr>
          <a:xfrm>
            <a:off x="1350900" y="1788700"/>
            <a:ext cx="6442200" cy="1338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600"/>
              <a:t>THANK YOU</a:t>
            </a:r>
            <a:endParaRPr sz="3600"/>
          </a:p>
          <a:p>
            <a:pPr indent="0" lvl="0" marL="0" rtl="0" algn="ctr">
              <a:lnSpc>
                <a:spcPct val="100000"/>
              </a:lnSpc>
              <a:spcBef>
                <a:spcPts val="0"/>
              </a:spcBef>
              <a:spcAft>
                <a:spcPts val="0"/>
              </a:spcAft>
              <a:buSzPts val="2800"/>
              <a:buNone/>
            </a:pPr>
            <a:r>
              <a:rPr lang="en" sz="3600"/>
              <a:t>Any Questions?</a:t>
            </a:r>
            <a:endParaRPr sz="3600"/>
          </a:p>
        </p:txBody>
      </p:sp>
      <p:sp>
        <p:nvSpPr>
          <p:cNvPr id="953" name="Google Shape;953;p99"/>
          <p:cNvSpPr/>
          <p:nvPr/>
        </p:nvSpPr>
        <p:spPr>
          <a:xfrm>
            <a:off x="0" y="0"/>
            <a:ext cx="9144000" cy="5143500"/>
          </a:xfrm>
          <a:prstGeom prst="frame">
            <a:avLst>
              <a:gd fmla="val 2391" name="adj1"/>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21"/>
          <p:cNvSpPr txBox="1"/>
          <p:nvPr>
            <p:ph type="title"/>
          </p:nvPr>
        </p:nvSpPr>
        <p:spPr>
          <a:xfrm>
            <a:off x="1303800" y="735875"/>
            <a:ext cx="7030500" cy="73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Non-infectious:</a:t>
            </a:r>
            <a:r>
              <a:rPr lang="en" sz="1400">
                <a:solidFill>
                  <a:srgbClr val="A64D79"/>
                </a:solidFill>
                <a:highlight>
                  <a:srgbClr val="FFFFFF"/>
                </a:highlight>
              </a:rPr>
              <a:t>  </a:t>
            </a:r>
            <a:r>
              <a:rPr lang="en" sz="1400" u="sng">
                <a:solidFill>
                  <a:srgbClr val="980000"/>
                </a:solidFill>
                <a:highlight>
                  <a:srgbClr val="FFFFFF"/>
                </a:highlight>
              </a:rPr>
              <a:t>Also risk factors!</a:t>
            </a:r>
            <a:endParaRPr u="sng">
              <a:solidFill>
                <a:srgbClr val="980000"/>
              </a:solidFill>
            </a:endParaRPr>
          </a:p>
        </p:txBody>
      </p:sp>
      <p:sp>
        <p:nvSpPr>
          <p:cNvPr id="362" name="Google Shape;362;p21"/>
          <p:cNvSpPr txBox="1"/>
          <p:nvPr>
            <p:ph idx="1" type="body"/>
          </p:nvPr>
        </p:nvSpPr>
        <p:spPr>
          <a:xfrm>
            <a:off x="1303800" y="1345525"/>
            <a:ext cx="7030500" cy="3186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rgbClr val="000000"/>
              </a:buClr>
              <a:buSzPts val="1800"/>
              <a:buChar char="❖"/>
            </a:pPr>
            <a:r>
              <a:rPr b="1" lang="en" sz="1800">
                <a:solidFill>
                  <a:srgbClr val="000000"/>
                </a:solidFill>
                <a:highlight>
                  <a:srgbClr val="FFFFFF"/>
                </a:highlight>
              </a:rPr>
              <a:t>Nasal obstruction</a:t>
            </a:r>
            <a:r>
              <a:rPr lang="en" sz="1800">
                <a:solidFill>
                  <a:srgbClr val="000000"/>
                </a:solidFill>
                <a:highlight>
                  <a:srgbClr val="FFFFFF"/>
                </a:highlight>
              </a:rPr>
              <a:t> (allergic rhinitis, nasal polyps, tumors, mucus plug, septal deviation).</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b="1" lang="en" sz="1800">
                <a:solidFill>
                  <a:srgbClr val="000000"/>
                </a:solidFill>
                <a:highlight>
                  <a:srgbClr val="FFFFFF"/>
                </a:highlight>
              </a:rPr>
              <a:t>Primary ciliary dyskinesia.</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sz="1800">
                <a:solidFill>
                  <a:srgbClr val="000000"/>
                </a:solidFill>
                <a:highlight>
                  <a:srgbClr val="FFFFFF"/>
                </a:highlight>
              </a:rPr>
              <a:t>Patients with immune deficiency or hyper inflammatory disease such as </a:t>
            </a:r>
            <a:r>
              <a:rPr b="1" lang="en" sz="1800">
                <a:solidFill>
                  <a:srgbClr val="000000"/>
                </a:solidFill>
                <a:highlight>
                  <a:srgbClr val="FFFFFF"/>
                </a:highlight>
              </a:rPr>
              <a:t>Wegener's disease.</a:t>
            </a:r>
            <a:endParaRPr b="1"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b="1" lang="en" sz="1800">
                <a:solidFill>
                  <a:srgbClr val="000000"/>
                </a:solidFill>
                <a:highlight>
                  <a:srgbClr val="FFFFFF"/>
                </a:highlight>
              </a:rPr>
              <a:t>Cystic fibrosis.</a:t>
            </a:r>
            <a:endParaRPr b="1" sz="1800">
              <a:solidFill>
                <a:srgbClr val="000000"/>
              </a:solidFill>
              <a:latin typeface="Trebuchet MS"/>
              <a:ea typeface="Trebuchet MS"/>
              <a:cs typeface="Trebuchet MS"/>
              <a:sym typeface="Trebuchet MS"/>
            </a:endParaRPr>
          </a:p>
          <a:p>
            <a:pPr indent="0" lvl="0" marL="0" rtl="0" algn="l">
              <a:lnSpc>
                <a:spcPct val="115000"/>
              </a:lnSpc>
              <a:spcBef>
                <a:spcPts val="0"/>
              </a:spcBef>
              <a:spcAft>
                <a:spcPts val="1600"/>
              </a:spcAft>
              <a:buSzPts val="1800"/>
              <a:buNone/>
            </a:pPr>
            <a:r>
              <a:t/>
            </a:r>
            <a:endParaRPr sz="1400"/>
          </a:p>
        </p:txBody>
      </p:sp>
      <p:sp>
        <p:nvSpPr>
          <p:cNvPr id="363" name="Google Shape;363;p21"/>
          <p:cNvSpPr/>
          <p:nvPr/>
        </p:nvSpPr>
        <p:spPr>
          <a:xfrm>
            <a:off x="0" y="0"/>
            <a:ext cx="9144000" cy="5143500"/>
          </a:xfrm>
          <a:prstGeom prst="frame">
            <a:avLst>
              <a:gd fmla="val 2391" name="adj1"/>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