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6" r:id="rId2"/>
    <p:sldId id="395" r:id="rId3"/>
    <p:sldId id="434" r:id="rId4"/>
    <p:sldId id="435" r:id="rId5"/>
    <p:sldId id="437" r:id="rId6"/>
    <p:sldId id="260" r:id="rId7"/>
    <p:sldId id="261" r:id="rId8"/>
    <p:sldId id="445" r:id="rId9"/>
    <p:sldId id="262" r:id="rId10"/>
    <p:sldId id="446" r:id="rId11"/>
    <p:sldId id="447" r:id="rId12"/>
    <p:sldId id="448" r:id="rId13"/>
    <p:sldId id="449" r:id="rId14"/>
    <p:sldId id="516" r:id="rId15"/>
    <p:sldId id="439" r:id="rId16"/>
    <p:sldId id="450" r:id="rId17"/>
    <p:sldId id="451" r:id="rId18"/>
    <p:sldId id="452" r:id="rId19"/>
    <p:sldId id="453" r:id="rId20"/>
    <p:sldId id="454" r:id="rId21"/>
    <p:sldId id="455" r:id="rId22"/>
    <p:sldId id="456" r:id="rId23"/>
    <p:sldId id="457" r:id="rId24"/>
    <p:sldId id="268" r:id="rId25"/>
    <p:sldId id="458" r:id="rId26"/>
    <p:sldId id="459" r:id="rId27"/>
    <p:sldId id="460" r:id="rId28"/>
    <p:sldId id="269" r:id="rId29"/>
    <p:sldId id="444" r:id="rId30"/>
    <p:sldId id="461" r:id="rId31"/>
    <p:sldId id="462" r:id="rId32"/>
    <p:sldId id="440" r:id="rId33"/>
    <p:sldId id="503" r:id="rId34"/>
    <p:sldId id="514" r:id="rId35"/>
    <p:sldId id="515" r:id="rId36"/>
    <p:sldId id="505" r:id="rId37"/>
    <p:sldId id="506" r:id="rId38"/>
    <p:sldId id="507" r:id="rId39"/>
    <p:sldId id="508" r:id="rId40"/>
    <p:sldId id="509" r:id="rId41"/>
    <p:sldId id="512" r:id="rId42"/>
    <p:sldId id="513" r:id="rId43"/>
    <p:sldId id="501" r:id="rId44"/>
    <p:sldId id="517" r:id="rId45"/>
    <p:sldId id="466" r:id="rId46"/>
    <p:sldId id="491" r:id="rId47"/>
    <p:sldId id="480" r:id="rId48"/>
    <p:sldId id="481" r:id="rId49"/>
    <p:sldId id="499" r:id="rId50"/>
    <p:sldId id="496" r:id="rId51"/>
    <p:sldId id="403" r:id="rId52"/>
    <p:sldId id="404" r:id="rId53"/>
    <p:sldId id="495" r:id="rId54"/>
    <p:sldId id="411" r:id="rId55"/>
    <p:sldId id="494" r:id="rId56"/>
    <p:sldId id="497" r:id="rId57"/>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A85521B7-AD79-4261-B4F7-4A92380BB6C9}" type="datetimeFigureOut">
              <a:rPr lang="en-CA"/>
              <a:pPr>
                <a:defRPr/>
              </a:pPr>
              <a:t>2015-08-29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rtl="0">
              <a:defRPr sz="1200">
                <a:latin typeface="Calibri" panose="020F0502020204030204" pitchFamily="34" charset="0"/>
              </a:defRPr>
            </a:lvl1pPr>
          </a:lstStyle>
          <a:p>
            <a:fld id="{6E8EC755-3EC5-466F-B008-B192921B7F20}" type="slidenum">
              <a:rPr lang="en-CA"/>
              <a:pPr/>
              <a:t>‹#›</a:t>
            </a:fld>
            <a:endParaRPr lang="en-CA"/>
          </a:p>
        </p:txBody>
      </p:sp>
    </p:spTree>
    <p:extLst>
      <p:ext uri="{BB962C8B-B14F-4D97-AF65-F5344CB8AC3E}">
        <p14:creationId xmlns:p14="http://schemas.microsoft.com/office/powerpoint/2010/main" val="3225366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Major or Mild Neurocognitive Disorder Due to:</a:t>
            </a:r>
          </a:p>
          <a:p>
            <a:r>
              <a:rPr lang="en-US" altLang="en-US" smtClean="0"/>
              <a:t>Alzheimer’s Disease</a:t>
            </a:r>
          </a:p>
          <a:p>
            <a:r>
              <a:rPr lang="en-US" altLang="en-US" smtClean="0"/>
              <a:t>Frontotemporal Lewy Bodies</a:t>
            </a:r>
          </a:p>
          <a:p>
            <a:r>
              <a:rPr lang="en-US" altLang="en-US" smtClean="0"/>
              <a:t>Vascular Traumatic Brain Injury</a:t>
            </a:r>
          </a:p>
          <a:p>
            <a:r>
              <a:rPr lang="en-US" altLang="en-US" smtClean="0"/>
              <a:t>Substance/Medication-Induced HIV Infection</a:t>
            </a:r>
          </a:p>
          <a:p>
            <a:r>
              <a:rPr lang="en-US" altLang="en-US" smtClean="0"/>
              <a:t>Prion Disease</a:t>
            </a:r>
          </a:p>
          <a:p>
            <a:r>
              <a:rPr lang="en-US" altLang="en-US" smtClean="0"/>
              <a:t>Parkinson’s Disease</a:t>
            </a:r>
          </a:p>
          <a:p>
            <a:r>
              <a:rPr lang="en-US" altLang="en-US" smtClean="0"/>
              <a:t>Huntington’s Disease</a:t>
            </a:r>
          </a:p>
          <a:p>
            <a:r>
              <a:rPr lang="en-US" altLang="en-US" smtClean="0"/>
              <a:t>Another Medical Condition</a:t>
            </a:r>
          </a:p>
          <a:p>
            <a:r>
              <a:rPr lang="en-US" altLang="en-US" smtClean="0"/>
              <a:t>Multiple Etiologies</a:t>
            </a:r>
          </a:p>
          <a:p>
            <a:r>
              <a:rPr lang="en-US" altLang="en-US" smtClean="0"/>
              <a:t>Unspecified</a:t>
            </a:r>
            <a:endParaRPr lang="ar-SA" altLang="en-US" smtClean="0"/>
          </a:p>
          <a:p>
            <a:endParaRPr lang="ar-SA" altLang="en-US" smtClean="0"/>
          </a:p>
        </p:txBody>
      </p:sp>
      <p:sp>
        <p:nvSpPr>
          <p:cNvPr id="4" name="عنصر نائب لرقم الشريحة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C73D28-ED53-41B1-A586-3ABF7EF79CDA}" type="slidenum">
              <a:rPr lang="en-CA">
                <a:latin typeface="Calibri" panose="020F0502020204030204" pitchFamily="34" charset="0"/>
              </a:rPr>
              <a:pPr eaLnBrk="1" hangingPunct="1"/>
              <a:t>5</a:t>
            </a:fld>
            <a:endParaRPr lang="en-CA">
              <a:latin typeface="Calibri" panose="020F0502020204030204" pitchFamily="34" charset="0"/>
            </a:endParaRPr>
          </a:p>
        </p:txBody>
      </p:sp>
    </p:spTree>
    <p:extLst>
      <p:ext uri="{BB962C8B-B14F-4D97-AF65-F5344CB8AC3E}">
        <p14:creationId xmlns:p14="http://schemas.microsoft.com/office/powerpoint/2010/main" val="2300269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9AD42F-F1EE-44A5-A701-C30F5F9B16EE}" type="slidenum">
              <a:rPr lang="en-US">
                <a:latin typeface="Calibri" panose="020F0502020204030204" pitchFamily="34" charset="0"/>
              </a:rPr>
              <a:pPr eaLnBrk="1" hangingPunct="1"/>
              <a:t>20</a:t>
            </a:fld>
            <a:endParaRPr lang="en-US">
              <a:latin typeface="Calibri" panose="020F0502020204030204"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endParaRPr lang="en-US" b="1" dirty="0" smtClean="0">
              <a:solidFill>
                <a:srgbClr val="FF0000"/>
              </a:solidFill>
            </a:endParaRPr>
          </a:p>
          <a:p>
            <a:pPr marL="274320" indent="-274320" algn="ctr" eaLnBrk="1" fontAlgn="auto" hangingPunct="1">
              <a:spcAft>
                <a:spcPts val="0"/>
              </a:spcAft>
              <a:buClr>
                <a:schemeClr val="accent3"/>
              </a:buClr>
              <a:buFont typeface="Wingdings 2"/>
              <a:buNone/>
              <a:defRPr/>
            </a:pPr>
            <a:r>
              <a:rPr lang="en-US" sz="1400" b="1" dirty="0" smtClean="0"/>
              <a:t>Laboratory Workup of the Patient with Delirium</a:t>
            </a:r>
          </a:p>
          <a:p>
            <a:pPr marL="274320" indent="-274320" algn="ctr" eaLnBrk="1" fontAlgn="auto" hangingPunct="1">
              <a:spcAft>
                <a:spcPts val="0"/>
              </a:spcAft>
              <a:buClr>
                <a:schemeClr val="accent3"/>
              </a:buClr>
              <a:buFont typeface="Wingdings 2"/>
              <a:buNone/>
              <a:defRPr/>
            </a:pPr>
            <a:endParaRPr lang="en-US" sz="1400" b="1" dirty="0" smtClean="0"/>
          </a:p>
          <a:p>
            <a:pPr marL="274320" indent="-274320" eaLnBrk="1" fontAlgn="auto" hangingPunct="1">
              <a:spcAft>
                <a:spcPts val="0"/>
              </a:spcAft>
              <a:buClr>
                <a:schemeClr val="accent3"/>
              </a:buClr>
              <a:defRPr/>
            </a:pPr>
            <a:r>
              <a:rPr lang="en-US" b="1" dirty="0" smtClean="0">
                <a:solidFill>
                  <a:srgbClr val="002060"/>
                </a:solidFill>
              </a:rPr>
              <a:t>Blood chemistries (including electrolytes, renal and hepatic indexes, and glucose)</a:t>
            </a:r>
          </a:p>
          <a:p>
            <a:pPr marL="274320" indent="-274320" eaLnBrk="1" fontAlgn="auto" hangingPunct="1">
              <a:spcAft>
                <a:spcPts val="0"/>
              </a:spcAft>
              <a:buClr>
                <a:schemeClr val="accent3"/>
              </a:buClr>
              <a:defRPr/>
            </a:pPr>
            <a:r>
              <a:rPr lang="en-US" b="1" dirty="0" smtClean="0">
                <a:solidFill>
                  <a:srgbClr val="002060"/>
                </a:solidFill>
              </a:rPr>
              <a:t>Complete blood count with white cell differential</a:t>
            </a:r>
          </a:p>
          <a:p>
            <a:pPr marL="274320" indent="-274320" eaLnBrk="1" fontAlgn="auto" hangingPunct="1">
              <a:spcAft>
                <a:spcPts val="0"/>
              </a:spcAft>
              <a:buClr>
                <a:schemeClr val="accent3"/>
              </a:buClr>
              <a:defRPr/>
            </a:pPr>
            <a:r>
              <a:rPr lang="en-US" b="1" dirty="0" smtClean="0">
                <a:solidFill>
                  <a:srgbClr val="002060"/>
                </a:solidFill>
              </a:rPr>
              <a:t>Thyroid function tests</a:t>
            </a:r>
          </a:p>
          <a:p>
            <a:pPr marL="274320" indent="-274320" eaLnBrk="1" fontAlgn="auto" hangingPunct="1">
              <a:spcAft>
                <a:spcPts val="0"/>
              </a:spcAft>
              <a:buClr>
                <a:schemeClr val="accent3"/>
              </a:buClr>
              <a:defRPr/>
            </a:pPr>
            <a:r>
              <a:rPr lang="en-US" b="1" dirty="0" smtClean="0">
                <a:solidFill>
                  <a:srgbClr val="002060"/>
                </a:solidFill>
              </a:rPr>
              <a:t> Serologic tests for syphilis</a:t>
            </a:r>
          </a:p>
          <a:p>
            <a:pPr marL="274320" indent="-274320" eaLnBrk="1" fontAlgn="auto" hangingPunct="1">
              <a:spcAft>
                <a:spcPts val="0"/>
              </a:spcAft>
              <a:buClr>
                <a:schemeClr val="accent3"/>
              </a:buClr>
              <a:defRPr/>
            </a:pPr>
            <a:r>
              <a:rPr lang="en-US" b="1" dirty="0" smtClean="0">
                <a:solidFill>
                  <a:srgbClr val="002060"/>
                </a:solidFill>
              </a:rPr>
              <a:t>Human immunodeficiency virus (HIV) antibody test</a:t>
            </a:r>
          </a:p>
          <a:p>
            <a:pPr marL="274320" indent="-274320" eaLnBrk="1" fontAlgn="auto" hangingPunct="1">
              <a:spcAft>
                <a:spcPts val="0"/>
              </a:spcAft>
              <a:buClr>
                <a:schemeClr val="accent3"/>
              </a:buClr>
              <a:defRPr/>
            </a:pPr>
            <a:r>
              <a:rPr lang="en-US" b="1" dirty="0" smtClean="0">
                <a:solidFill>
                  <a:srgbClr val="002060"/>
                </a:solidFill>
              </a:rPr>
              <a:t> Urinalysis</a:t>
            </a:r>
          </a:p>
          <a:p>
            <a:pPr marL="274320" indent="-274320" eaLnBrk="1" fontAlgn="auto" hangingPunct="1">
              <a:spcAft>
                <a:spcPts val="0"/>
              </a:spcAft>
              <a:buClr>
                <a:schemeClr val="accent3"/>
              </a:buClr>
              <a:defRPr/>
            </a:pPr>
            <a:r>
              <a:rPr lang="en-US" b="1" dirty="0" smtClean="0">
                <a:solidFill>
                  <a:srgbClr val="002060"/>
                </a:solidFill>
              </a:rPr>
              <a:t> Electrocardiogram</a:t>
            </a:r>
          </a:p>
          <a:p>
            <a:pPr marL="274320" indent="-274320" eaLnBrk="1" fontAlgn="auto" hangingPunct="1">
              <a:spcAft>
                <a:spcPts val="0"/>
              </a:spcAft>
              <a:buClr>
                <a:schemeClr val="accent3"/>
              </a:buClr>
              <a:defRPr/>
            </a:pPr>
            <a:r>
              <a:rPr lang="en-US" b="1" dirty="0" smtClean="0">
                <a:solidFill>
                  <a:srgbClr val="002060"/>
                </a:solidFill>
              </a:rPr>
              <a:t> Electroencephalogram</a:t>
            </a:r>
          </a:p>
          <a:p>
            <a:pPr marL="274320" indent="-274320" eaLnBrk="1" fontAlgn="auto" hangingPunct="1">
              <a:spcAft>
                <a:spcPts val="0"/>
              </a:spcAft>
              <a:buClr>
                <a:schemeClr val="accent3"/>
              </a:buClr>
              <a:defRPr/>
            </a:pPr>
            <a:r>
              <a:rPr lang="en-US" b="1" dirty="0" smtClean="0">
                <a:solidFill>
                  <a:srgbClr val="002060"/>
                </a:solidFill>
              </a:rPr>
              <a:t> Chest radiograph</a:t>
            </a:r>
          </a:p>
          <a:p>
            <a:pPr marL="274320" indent="-274320" eaLnBrk="1" fontAlgn="auto" hangingPunct="1">
              <a:spcAft>
                <a:spcPts val="0"/>
              </a:spcAft>
              <a:buClr>
                <a:schemeClr val="accent3"/>
              </a:buClr>
              <a:defRPr/>
            </a:pPr>
            <a:r>
              <a:rPr lang="en-US" b="1" dirty="0" smtClean="0">
                <a:solidFill>
                  <a:srgbClr val="002060"/>
                </a:solidFill>
              </a:rPr>
              <a:t> Blood and urine drug screens</a:t>
            </a:r>
            <a:r>
              <a:rPr lang="en-US" sz="1100" b="1" dirty="0" smtClean="0">
                <a:solidFill>
                  <a:srgbClr val="002060"/>
                </a:solidFill>
              </a:rPr>
              <a:t/>
            </a:r>
            <a:br>
              <a:rPr lang="en-US" sz="1100" b="1" dirty="0" smtClean="0">
                <a:solidFill>
                  <a:srgbClr val="002060"/>
                </a:solidFill>
              </a:rPr>
            </a:br>
            <a:endParaRPr lang="ar-SA" sz="1100" b="1" dirty="0" smtClean="0">
              <a:solidFill>
                <a:srgbClr val="002060"/>
              </a:solidFill>
            </a:endParaRPr>
          </a:p>
          <a:p>
            <a:pPr>
              <a:defRPr/>
            </a:pPr>
            <a:endParaRPr lang="en-US" dirty="0" smtClean="0"/>
          </a:p>
          <a:p>
            <a:pPr>
              <a:defRPr/>
            </a:pPr>
            <a:r>
              <a:rPr lang="en-US" dirty="0" smtClean="0"/>
              <a:t>The </a:t>
            </a:r>
            <a:r>
              <a:rPr lang="en-US" dirty="0"/>
              <a:t>workup should include lab evaluations based on the investigating you have already done . They may include: Electrolytes for metabolic derangements, CBC for infection, anemia, EKG for heart function, CXR for lung function and  An EEG has fairly good sensitivity for delirium- showing generalized slowing, but is not often indicated since other causes are usually evident.</a:t>
            </a:r>
          </a:p>
          <a:p>
            <a:pPr>
              <a:defRPr/>
            </a:pPr>
            <a:endParaRPr lang="en-US" dirty="0"/>
          </a:p>
        </p:txBody>
      </p:sp>
    </p:spTree>
    <p:extLst>
      <p:ext uri="{BB962C8B-B14F-4D97-AF65-F5344CB8AC3E}">
        <p14:creationId xmlns:p14="http://schemas.microsoft.com/office/powerpoint/2010/main" val="1583046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FC9A63-4798-4BA7-B2F8-BECEA897BD0A}" type="slidenum">
              <a:rPr lang="en-US">
                <a:latin typeface="Calibri" panose="020F0502020204030204" pitchFamily="34" charset="0"/>
              </a:rPr>
              <a:pPr eaLnBrk="1" hangingPunct="1"/>
              <a:t>21</a:t>
            </a:fld>
            <a:endParaRPr lang="en-US">
              <a:latin typeface="Calibri" panose="020F0502020204030204"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Others include:</a:t>
            </a:r>
          </a:p>
          <a:p>
            <a:r>
              <a:rPr lang="en-US" altLang="en-US" smtClean="0"/>
              <a:t>Arterial blood gas or Oxygen saturation</a:t>
            </a:r>
          </a:p>
          <a:p>
            <a:r>
              <a:rPr lang="en-US" altLang="en-US" smtClean="0"/>
              <a:t>Urinalysis +/- Culture and sensitivity</a:t>
            </a:r>
          </a:p>
          <a:p>
            <a:r>
              <a:rPr lang="en-US" altLang="en-US" smtClean="0"/>
              <a:t>Urine drug screen</a:t>
            </a:r>
          </a:p>
          <a:p>
            <a:r>
              <a:rPr lang="en-US" altLang="en-US" smtClean="0"/>
              <a:t>Blood alcohol</a:t>
            </a:r>
          </a:p>
          <a:p>
            <a:r>
              <a:rPr lang="en-US" altLang="en-US" smtClean="0"/>
              <a:t>Serum drug levels (digoxin, theophylline, phenobarbital, cyclosporin, lithium, etc)</a:t>
            </a:r>
          </a:p>
        </p:txBody>
      </p:sp>
    </p:spTree>
    <p:extLst>
      <p:ext uri="{BB962C8B-B14F-4D97-AF65-F5344CB8AC3E}">
        <p14:creationId xmlns:p14="http://schemas.microsoft.com/office/powerpoint/2010/main" val="45781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26F895-D6AF-4F4F-9151-ADE014BF9C5F}" type="slidenum">
              <a:rPr lang="en-US">
                <a:latin typeface="Calibri" panose="020F0502020204030204" pitchFamily="34" charset="0"/>
              </a:rPr>
              <a:pPr eaLnBrk="1" hangingPunct="1"/>
              <a:t>22</a:t>
            </a:fld>
            <a:endParaRPr lang="en-US">
              <a:latin typeface="Calibri" panose="020F0502020204030204"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And ---</a:t>
            </a:r>
          </a:p>
          <a:p>
            <a:r>
              <a:rPr lang="en-US" altLang="en-US" smtClean="0"/>
              <a:t>Arterial blood gas or Oxygen saturation</a:t>
            </a:r>
          </a:p>
          <a:p>
            <a:r>
              <a:rPr lang="en-US" altLang="en-US" smtClean="0"/>
              <a:t>Urinalysis +/- Culture and sensitivity</a:t>
            </a:r>
          </a:p>
          <a:p>
            <a:r>
              <a:rPr lang="en-US" altLang="en-US" smtClean="0"/>
              <a:t>Urine drug screen</a:t>
            </a:r>
          </a:p>
          <a:p>
            <a:r>
              <a:rPr lang="en-US" altLang="en-US" smtClean="0"/>
              <a:t>Blood alcohol</a:t>
            </a:r>
          </a:p>
          <a:p>
            <a:r>
              <a:rPr lang="en-US" altLang="en-US" smtClean="0"/>
              <a:t>Serum drug levels (digoxin, theophylline, phenobarbital, cyclosporin, lithium, etc)</a:t>
            </a:r>
          </a:p>
        </p:txBody>
      </p:sp>
    </p:spTree>
    <p:extLst>
      <p:ext uri="{BB962C8B-B14F-4D97-AF65-F5344CB8AC3E}">
        <p14:creationId xmlns:p14="http://schemas.microsoft.com/office/powerpoint/2010/main" val="2490061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7DA62D-42EE-472C-8936-C0306A813017}" type="slidenum">
              <a:rPr lang="en-US">
                <a:latin typeface="Calibri" panose="020F0502020204030204" pitchFamily="34" charset="0"/>
              </a:rPr>
              <a:pPr eaLnBrk="1" hangingPunct="1"/>
              <a:t>23</a:t>
            </a:fld>
            <a:endParaRPr lang="en-US">
              <a:latin typeface="Calibri" panose="020F0502020204030204"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And if still no likely cause, Consider:</a:t>
            </a:r>
          </a:p>
          <a:p>
            <a:r>
              <a:rPr lang="en-US" altLang="en-US" smtClean="0"/>
              <a:t>	- Heavy metals</a:t>
            </a:r>
          </a:p>
          <a:p>
            <a:r>
              <a:rPr lang="en-US" altLang="en-US" smtClean="0"/>
              <a:t>	- Lupus workup</a:t>
            </a:r>
          </a:p>
          <a:p>
            <a:r>
              <a:rPr lang="en-US" altLang="en-US" smtClean="0"/>
              <a:t>	- Urinary porphyrins</a:t>
            </a:r>
          </a:p>
          <a:p>
            <a:endParaRPr lang="en-US" altLang="en-US" smtClean="0"/>
          </a:p>
          <a:p>
            <a:endParaRPr lang="en-US" altLang="en-US" smtClean="0"/>
          </a:p>
        </p:txBody>
      </p:sp>
    </p:spTree>
    <p:extLst>
      <p:ext uri="{BB962C8B-B14F-4D97-AF65-F5344CB8AC3E}">
        <p14:creationId xmlns:p14="http://schemas.microsoft.com/office/powerpoint/2010/main" val="1699762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5C015F-5F2E-41C1-AF77-433AF3FF6AEA}" type="slidenum">
              <a:rPr lang="en-US">
                <a:latin typeface="Calibri" panose="020F0502020204030204" pitchFamily="34" charset="0"/>
              </a:rPr>
              <a:pPr eaLnBrk="1" hangingPunct="1"/>
              <a:t>54</a:t>
            </a:fld>
            <a:endParaRPr lang="en-US">
              <a:latin typeface="Calibri" panose="020F0502020204030204" pitchFamily="34"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Alternate decision maker/ Health care Proxy Vs. Health care Surrogate/ Living will and advanced directives</a:t>
            </a:r>
          </a:p>
          <a:p>
            <a:pPr eaLnBrk="1" hangingPunct="1">
              <a:spcBef>
                <a:spcPct val="0"/>
              </a:spcBef>
            </a:pPr>
            <a:r>
              <a:rPr lang="en-US" altLang="en-US" smtClean="0"/>
              <a:t>Proxy order&gt; Spouse, adult children, parents, young siblings, adult relatives, friend/s</a:t>
            </a:r>
          </a:p>
          <a:p>
            <a:pPr eaLnBrk="1" hangingPunct="1">
              <a:spcBef>
                <a:spcPct val="0"/>
              </a:spcBef>
            </a:pPr>
            <a:endParaRPr lang="en-US" altLang="en-US" smtClean="0"/>
          </a:p>
          <a:p>
            <a:pPr eaLnBrk="1" hangingPunct="1">
              <a:spcBef>
                <a:spcPct val="0"/>
              </a:spcBef>
            </a:pPr>
            <a:r>
              <a:rPr lang="en-US" altLang="en-US" smtClean="0"/>
              <a:t>If non of the above, then it is a Legal Process. Emergency Temporary guardian if situation is emergency. Then the court determine that pt being incompetent, then  a “ legal guardian” is designated who takes decision for the patient in the area specified by the court.</a:t>
            </a:r>
          </a:p>
        </p:txBody>
      </p:sp>
    </p:spTree>
    <p:extLst>
      <p:ext uri="{BB962C8B-B14F-4D97-AF65-F5344CB8AC3E}">
        <p14:creationId xmlns:p14="http://schemas.microsoft.com/office/powerpoint/2010/main" val="300180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عنصر نائب للملاحظات 2"/>
          <p:cNvSpPr>
            <a:spLocks noGrp="1"/>
          </p:cNvSpPr>
          <p:nvPr>
            <p:ph type="body" idx="1"/>
          </p:nvPr>
        </p:nvSpPr>
        <p:spPr/>
        <p:txBody>
          <a:bodyPr/>
          <a:lstStyle/>
          <a:p>
            <a:pPr marL="274320" indent="-274320" eaLnBrk="1" fontAlgn="auto" hangingPunct="1">
              <a:spcAft>
                <a:spcPts val="0"/>
              </a:spcAft>
              <a:buClr>
                <a:schemeClr val="accent3"/>
              </a:buClr>
              <a:defRPr/>
            </a:pPr>
            <a:r>
              <a:rPr lang="en-US" dirty="0" smtClean="0">
                <a:solidFill>
                  <a:schemeClr val="tx2"/>
                </a:solidFill>
              </a:rPr>
              <a:t> </a:t>
            </a:r>
            <a:r>
              <a:rPr lang="en-US" b="1" dirty="0" smtClean="0">
                <a:solidFill>
                  <a:schemeClr val="accent3">
                    <a:lumMod val="50000"/>
                  </a:schemeClr>
                </a:solidFill>
              </a:rPr>
              <a:t>10 to 30 percent of medically ill inpatients</a:t>
            </a:r>
          </a:p>
          <a:p>
            <a:pPr marL="274320" indent="-274320" eaLnBrk="1" fontAlgn="auto" hangingPunct="1">
              <a:spcAft>
                <a:spcPts val="0"/>
              </a:spcAft>
              <a:buClr>
                <a:schemeClr val="accent3"/>
              </a:buClr>
              <a:defRPr/>
            </a:pPr>
            <a:r>
              <a:rPr lang="en-US" b="1" dirty="0" smtClean="0">
                <a:solidFill>
                  <a:schemeClr val="tx2">
                    <a:lumMod val="60000"/>
                    <a:lumOff val="40000"/>
                  </a:schemeClr>
                </a:solidFill>
              </a:rPr>
              <a:t>30 percent of patients in intensive care units</a:t>
            </a:r>
          </a:p>
          <a:p>
            <a:pPr marL="274320" indent="-274320" eaLnBrk="1" fontAlgn="auto" hangingPunct="1">
              <a:spcAft>
                <a:spcPts val="0"/>
              </a:spcAft>
              <a:buClr>
                <a:schemeClr val="accent3"/>
              </a:buClr>
              <a:defRPr/>
            </a:pPr>
            <a:r>
              <a:rPr lang="en-US" b="1" dirty="0" smtClean="0">
                <a:solidFill>
                  <a:schemeClr val="tx2"/>
                </a:solidFill>
              </a:rPr>
              <a:t> </a:t>
            </a:r>
            <a:r>
              <a:rPr lang="en-US" b="1" dirty="0" smtClean="0">
                <a:solidFill>
                  <a:schemeClr val="accent2">
                    <a:lumMod val="75000"/>
                  </a:schemeClr>
                </a:solidFill>
              </a:rPr>
              <a:t>40 to 50 percent of patients who are recovering from surgery for hip fractures</a:t>
            </a:r>
          </a:p>
          <a:p>
            <a:pPr marL="274320" indent="-274320" eaLnBrk="1" fontAlgn="auto" hangingPunct="1">
              <a:spcAft>
                <a:spcPts val="0"/>
              </a:spcAft>
              <a:buClr>
                <a:schemeClr val="accent3"/>
              </a:buClr>
              <a:defRPr/>
            </a:pPr>
            <a:r>
              <a:rPr lang="en-US" b="1" dirty="0" err="1" smtClean="0">
                <a:solidFill>
                  <a:schemeClr val="tx2"/>
                </a:solidFill>
              </a:rPr>
              <a:t>Underrecognized</a:t>
            </a:r>
            <a:r>
              <a:rPr lang="en-US" b="1" dirty="0" smtClean="0">
                <a:solidFill>
                  <a:schemeClr val="tx2"/>
                </a:solidFill>
              </a:rPr>
              <a:t> and undertreated </a:t>
            </a:r>
            <a:r>
              <a:rPr lang="en-US" dirty="0" smtClean="0">
                <a:solidFill>
                  <a:schemeClr val="tx2"/>
                </a:solidFill>
              </a:rPr>
              <a:t>!!</a:t>
            </a:r>
            <a:endParaRPr lang="en-US" sz="1100" dirty="0" smtClean="0">
              <a:solidFill>
                <a:schemeClr val="tx2"/>
              </a:solidFill>
            </a:endParaRPr>
          </a:p>
          <a:p>
            <a:pPr marL="274320" indent="-274320" eaLnBrk="1" fontAlgn="auto" hangingPunct="1">
              <a:spcAft>
                <a:spcPts val="0"/>
              </a:spcAft>
              <a:buClr>
                <a:schemeClr val="accent3"/>
              </a:buClr>
              <a:defRPr/>
            </a:pPr>
            <a:endParaRPr lang="en-US" b="1" dirty="0" smtClean="0">
              <a:solidFill>
                <a:schemeClr val="accent2">
                  <a:lumMod val="75000"/>
                </a:schemeClr>
              </a:solidFill>
            </a:endParaRPr>
          </a:p>
          <a:p>
            <a:pPr>
              <a:defRPr/>
            </a:pPr>
            <a:endParaRPr lang="ar-SA" dirty="0"/>
          </a:p>
        </p:txBody>
      </p:sp>
      <p:sp>
        <p:nvSpPr>
          <p:cNvPr id="4" name="عنصر نائب لرقم الشريحة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42176F-AD18-40F8-B04A-BA1A823AA7C0}" type="slidenum">
              <a:rPr lang="en-CA">
                <a:latin typeface="Calibri" panose="020F0502020204030204" pitchFamily="34" charset="0"/>
              </a:rPr>
              <a:pPr eaLnBrk="1" hangingPunct="1"/>
              <a:t>6</a:t>
            </a:fld>
            <a:endParaRPr lang="en-CA">
              <a:latin typeface="Calibri" panose="020F0502020204030204" pitchFamily="34" charset="0"/>
            </a:endParaRPr>
          </a:p>
        </p:txBody>
      </p:sp>
    </p:spTree>
    <p:extLst>
      <p:ext uri="{BB962C8B-B14F-4D97-AF65-F5344CB8AC3E}">
        <p14:creationId xmlns:p14="http://schemas.microsoft.com/office/powerpoint/2010/main" val="228893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7EC750-6AE1-46CE-82E6-F2CDDFC8790F}" type="slidenum">
              <a:rPr lang="en-US">
                <a:latin typeface="Calibri" panose="020F0502020204030204" pitchFamily="34" charset="0"/>
              </a:rPr>
              <a:pPr eaLnBrk="1" hangingPunct="1"/>
              <a:t>10</a:t>
            </a:fld>
            <a:endParaRPr lang="en-US">
              <a:latin typeface="Calibri" panose="020F0502020204030204"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smtClean="0"/>
              <a:t>44% estimated to have 2 or more etiologies</a:t>
            </a:r>
          </a:p>
          <a:p>
            <a:endParaRPr lang="en-US" altLang="en-US" smtClean="0"/>
          </a:p>
          <a:p>
            <a:r>
              <a:rPr lang="en-US" altLang="en-US" smtClean="0"/>
              <a:t>This mnemonic worked for me, so I’ll pass it on to you. I watch death is a catchy little phrase that always reminds you of the grave nature of delirium.</a:t>
            </a:r>
          </a:p>
          <a:p>
            <a:r>
              <a:rPr lang="en-US" altLang="en-US" sz="1400" b="1" smtClean="0"/>
              <a:t>I </a:t>
            </a:r>
            <a:r>
              <a:rPr lang="en-US" altLang="en-US" smtClean="0"/>
              <a:t>nfections</a:t>
            </a:r>
          </a:p>
          <a:p>
            <a:r>
              <a:rPr lang="en-US" altLang="en-US" sz="1400" b="1" smtClean="0"/>
              <a:t>W </a:t>
            </a:r>
            <a:r>
              <a:rPr lang="en-US" altLang="en-US" smtClean="0"/>
              <a:t>ithdrawal</a:t>
            </a:r>
          </a:p>
          <a:p>
            <a:r>
              <a:rPr lang="en-US" altLang="en-US" sz="1400" b="1" smtClean="0"/>
              <a:t>A </a:t>
            </a:r>
            <a:r>
              <a:rPr lang="en-US" altLang="en-US" smtClean="0"/>
              <a:t>cute metabolic</a:t>
            </a:r>
          </a:p>
          <a:p>
            <a:r>
              <a:rPr lang="en-US" altLang="en-US" sz="1400" b="1" smtClean="0"/>
              <a:t>T </a:t>
            </a:r>
            <a:r>
              <a:rPr lang="en-US" altLang="en-US" smtClean="0"/>
              <a:t>rauma</a:t>
            </a:r>
          </a:p>
          <a:p>
            <a:r>
              <a:rPr lang="en-US" altLang="en-US" sz="1400" smtClean="0"/>
              <a:t>C </a:t>
            </a:r>
            <a:r>
              <a:rPr lang="en-US" altLang="en-US" smtClean="0"/>
              <a:t>NS pathology</a:t>
            </a:r>
          </a:p>
          <a:p>
            <a:r>
              <a:rPr lang="en-US" altLang="en-US" sz="1400" b="1" smtClean="0"/>
              <a:t>H </a:t>
            </a:r>
            <a:r>
              <a:rPr lang="en-US" altLang="en-US" smtClean="0"/>
              <a:t>ypoxia</a:t>
            </a:r>
          </a:p>
          <a:p>
            <a:r>
              <a:rPr lang="en-US" altLang="en-US" sz="1400" b="1" smtClean="0"/>
              <a:t>D </a:t>
            </a:r>
            <a:r>
              <a:rPr lang="en-US" altLang="en-US" smtClean="0"/>
              <a:t>eficiencies</a:t>
            </a:r>
          </a:p>
          <a:p>
            <a:r>
              <a:rPr lang="en-US" altLang="en-US" sz="1400" b="1" smtClean="0"/>
              <a:t>E </a:t>
            </a:r>
            <a:r>
              <a:rPr lang="en-US" altLang="en-US" smtClean="0"/>
              <a:t>ndocrinopathies</a:t>
            </a:r>
          </a:p>
          <a:p>
            <a:r>
              <a:rPr lang="en-US" altLang="en-US" sz="1400" b="1" smtClean="0"/>
              <a:t>A </a:t>
            </a:r>
            <a:r>
              <a:rPr lang="en-US" altLang="en-US" smtClean="0"/>
              <a:t>cute vascular</a:t>
            </a:r>
          </a:p>
          <a:p>
            <a:r>
              <a:rPr lang="en-US" altLang="en-US" sz="1400" b="1" smtClean="0"/>
              <a:t>T </a:t>
            </a:r>
            <a:r>
              <a:rPr lang="en-US" altLang="en-US" smtClean="0"/>
              <a:t>oxins or drugs</a:t>
            </a:r>
          </a:p>
          <a:p>
            <a:r>
              <a:rPr lang="en-US" altLang="en-US" sz="1400" b="1" smtClean="0"/>
              <a:t>H </a:t>
            </a:r>
            <a:r>
              <a:rPr lang="en-US" altLang="en-US" smtClean="0"/>
              <a:t>eavy metals</a:t>
            </a:r>
          </a:p>
          <a:p>
            <a:endParaRPr lang="en-US" altLang="en-US" smtClean="0"/>
          </a:p>
          <a:p>
            <a:r>
              <a:rPr lang="en-US" altLang="en-US" smtClean="0"/>
              <a:t>I will give examples on the next few slides.</a:t>
            </a:r>
          </a:p>
          <a:p>
            <a:endParaRPr lang="en-US" altLang="en-US" smtClean="0"/>
          </a:p>
        </p:txBody>
      </p:sp>
    </p:spTree>
    <p:extLst>
      <p:ext uri="{BB962C8B-B14F-4D97-AF65-F5344CB8AC3E}">
        <p14:creationId xmlns:p14="http://schemas.microsoft.com/office/powerpoint/2010/main" val="134549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F8EF85-E4F0-4A60-A00B-3216B5C93C5A}" type="slidenum">
              <a:rPr lang="en-US">
                <a:latin typeface="Calibri" panose="020F0502020204030204" pitchFamily="34" charset="0"/>
              </a:rPr>
              <a:pPr eaLnBrk="1" hangingPunct="1"/>
              <a:t>11</a:t>
            </a:fld>
            <a:endParaRPr lang="en-US">
              <a:latin typeface="Calibri" panose="020F0502020204030204"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most common infections would be those affecting the brain like encephalitis and meningitis, but any systemic infection can certainly cause delirium.</a:t>
            </a:r>
          </a:p>
          <a:p>
            <a:r>
              <a:rPr lang="en-US" altLang="en-US" smtClean="0"/>
              <a:t>As mentioned previously, withdrawal from drugs is one of the 4 major contributors to delirium. Alcohol, sedatives and barbiturates are the most common.</a:t>
            </a:r>
          </a:p>
          <a:p>
            <a:r>
              <a:rPr lang="en-US" altLang="en-US" smtClean="0"/>
              <a:t>Any acute metabolic change can account for altered mental status: altered acid-base status. Electrolyte imbalance, and particularly liver or renal impairment.</a:t>
            </a:r>
          </a:p>
          <a:p>
            <a:r>
              <a:rPr lang="en-US" altLang="en-US" smtClean="0"/>
              <a:t>The most likely traumatic contributors are burns and brain injury.</a:t>
            </a:r>
          </a:p>
        </p:txBody>
      </p:sp>
    </p:spTree>
    <p:extLst>
      <p:ext uri="{BB962C8B-B14F-4D97-AF65-F5344CB8AC3E}">
        <p14:creationId xmlns:p14="http://schemas.microsoft.com/office/powerpoint/2010/main" val="346307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E852A1-75E9-4995-B5BF-8DFC99C4E9F7}" type="slidenum">
              <a:rPr lang="en-US">
                <a:latin typeface="Calibri" panose="020F0502020204030204" pitchFamily="34" charset="0"/>
              </a:rPr>
              <a:pPr eaLnBrk="1" hangingPunct="1"/>
              <a:t>12</a:t>
            </a:fld>
            <a:endParaRPr lang="en-US">
              <a:latin typeface="Calibri" panose="020F0502020204030204" pitchFamily="34"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Direct CNS damage causes delirium, specifically, hemorrhage, seizures, stroke, and tumor. It’s good to think about brain mets in any cancer patient who appears delirious.</a:t>
            </a:r>
          </a:p>
          <a:p>
            <a:r>
              <a:rPr lang="en-US" altLang="en-US" smtClean="0"/>
              <a:t>Anything that can reduce the supply of blood (ie. Oxygen) to the brain counts: so CO, hypoxia from pulm or cardiac origins, and anemia- acute blood loss, usually.</a:t>
            </a:r>
          </a:p>
          <a:p>
            <a:r>
              <a:rPr lang="en-US" altLang="en-US" smtClean="0"/>
              <a:t>Vitamin deficiencies- usually thiamine, niacin, or B12. (worry about alcoholics)</a:t>
            </a:r>
          </a:p>
          <a:p>
            <a:r>
              <a:rPr lang="en-US" altLang="en-US" smtClean="0"/>
              <a:t>Endocrinopathies: too much or too little cortisol or glucose. DKA is classic for delirium.</a:t>
            </a:r>
          </a:p>
        </p:txBody>
      </p:sp>
    </p:spTree>
    <p:extLst>
      <p:ext uri="{BB962C8B-B14F-4D97-AF65-F5344CB8AC3E}">
        <p14:creationId xmlns:p14="http://schemas.microsoft.com/office/powerpoint/2010/main" val="234164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F7FC60-ECA0-42FC-B8B4-43CD6BD7AF50}" type="slidenum">
              <a:rPr lang="en-US">
                <a:latin typeface="Calibri" panose="020F0502020204030204" pitchFamily="34" charset="0"/>
              </a:rPr>
              <a:pPr eaLnBrk="1" hangingPunct="1"/>
              <a:t>13</a:t>
            </a:fld>
            <a:endParaRPr lang="en-US">
              <a:latin typeface="Calibri" panose="020F0502020204030204" pitchFamily="34"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Vascular causes include hypertensive encephalopathy and shock. Toxins cover anything from pesticides and solvents, to prescription meds. Any textbook will provide a list of at least 100 potential offenders. I want you to remember three major classes that are the most common culprits: anticholinergics- like phenergan, benadryl, tricyclics, narcotic analgesics- like demerol, morphine,and sedatives- like ativan and valium.These account for the majority of troublemakers.The next slide will show possible drugs of abuse that can cause delirium.</a:t>
            </a:r>
          </a:p>
          <a:p>
            <a:r>
              <a:rPr lang="en-US" altLang="en-US" smtClean="0"/>
              <a:t>Rarely, heavy metal exposure will be the cause.</a:t>
            </a:r>
          </a:p>
        </p:txBody>
      </p:sp>
    </p:spTree>
    <p:extLst>
      <p:ext uri="{BB962C8B-B14F-4D97-AF65-F5344CB8AC3E}">
        <p14:creationId xmlns:p14="http://schemas.microsoft.com/office/powerpoint/2010/main" val="327675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60DBF0-5F56-4D38-8CB2-DB1E0524660C}" type="slidenum">
              <a:rPr lang="en-US">
                <a:latin typeface="Calibri" panose="020F0502020204030204" pitchFamily="34" charset="0"/>
              </a:rPr>
              <a:pPr eaLnBrk="1" hangingPunct="1"/>
              <a:t>16</a:t>
            </a:fld>
            <a:endParaRPr lang="en-US">
              <a:latin typeface="Calibri" panose="020F050202020403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smtClean="0"/>
              <a:t>These are the core clinical features of delirium. I will go through each one separately.</a:t>
            </a:r>
          </a:p>
          <a:p>
            <a:r>
              <a:rPr lang="en-US" altLang="en-US" smtClean="0"/>
              <a:t>Prodrome</a:t>
            </a:r>
          </a:p>
          <a:p>
            <a:r>
              <a:rPr lang="en-US" altLang="en-US" smtClean="0"/>
              <a:t>Fluctuating course</a:t>
            </a:r>
          </a:p>
          <a:p>
            <a:r>
              <a:rPr lang="en-US" altLang="en-US" smtClean="0"/>
              <a:t>Attentional deficits</a:t>
            </a:r>
          </a:p>
          <a:p>
            <a:r>
              <a:rPr lang="en-US" altLang="en-US" smtClean="0"/>
              <a:t>Arousal disturbances </a:t>
            </a:r>
          </a:p>
          <a:p>
            <a:r>
              <a:rPr lang="en-US" altLang="en-US" smtClean="0"/>
              <a:t>Disturbances in normal arousal are key features of DELERIUM.</a:t>
            </a:r>
          </a:p>
          <a:p>
            <a:r>
              <a:rPr lang="en-US" altLang="en-US" smtClean="0"/>
              <a:t>Hyperactive (agitated, hyperalert)</a:t>
            </a:r>
          </a:p>
          <a:p>
            <a:r>
              <a:rPr lang="en-US" altLang="en-US" smtClean="0"/>
              <a:t>Hypoactive (lethargic, hypoalert)</a:t>
            </a:r>
          </a:p>
          <a:p>
            <a:r>
              <a:rPr lang="en-US" altLang="en-US" smtClean="0"/>
              <a:t>Mixed</a:t>
            </a:r>
          </a:p>
          <a:p>
            <a:endParaRPr lang="en-US" altLang="en-US" smtClean="0"/>
          </a:p>
          <a:p>
            <a:r>
              <a:rPr lang="en-US" altLang="en-US" smtClean="0"/>
              <a:t>It is important to note that patients don’t have to be slowed down, or unresponsive, in order to have delirium. And the fluctuation in the level of alertness is often a key diagnostic feature.</a:t>
            </a:r>
          </a:p>
          <a:p>
            <a:endParaRPr lang="en-US" altLang="en-US" smtClean="0"/>
          </a:p>
          <a:p>
            <a:r>
              <a:rPr lang="en-US" altLang="en-US" smtClean="0"/>
              <a:t>Psychomotor abnormalities</a:t>
            </a:r>
          </a:p>
          <a:p>
            <a:r>
              <a:rPr lang="en-US" altLang="en-US" smtClean="0"/>
              <a:t>Sleep-wake disturbance</a:t>
            </a:r>
          </a:p>
          <a:p>
            <a:r>
              <a:rPr lang="en-US" altLang="en-US" smtClean="0"/>
              <a:t>Impaired cognition</a:t>
            </a:r>
          </a:p>
          <a:p>
            <a:r>
              <a:rPr lang="en-US" altLang="en-US" smtClean="0"/>
              <a:t>Altered perceptions</a:t>
            </a:r>
          </a:p>
          <a:p>
            <a:r>
              <a:rPr lang="en-US" altLang="en-US" smtClean="0"/>
              <a:t>Emotional disturbances</a:t>
            </a:r>
          </a:p>
          <a:p>
            <a:endParaRPr lang="en-US" altLang="en-US" smtClean="0"/>
          </a:p>
        </p:txBody>
      </p:sp>
    </p:spTree>
    <p:extLst>
      <p:ext uri="{BB962C8B-B14F-4D97-AF65-F5344CB8AC3E}">
        <p14:creationId xmlns:p14="http://schemas.microsoft.com/office/powerpoint/2010/main" val="175810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8DE9C6-7595-467D-B55B-69A37841A285}" type="slidenum">
              <a:rPr lang="en-US">
                <a:latin typeface="Calibri" panose="020F0502020204030204" pitchFamily="34" charset="0"/>
              </a:rPr>
              <a:pPr eaLnBrk="1" hangingPunct="1"/>
              <a:t>18</a:t>
            </a:fld>
            <a:endParaRPr lang="en-US">
              <a:latin typeface="Calibri" panose="020F0502020204030204"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most important part of the workup for delirium is to have the suspicion. As with most other diagnoses, the answer can often be found in the history and  interview. Speaking with family members to see if the new behavior is a change from baseline is a huge help. Physical, cognitive, and neurological exams should be performed, to include vital signs and fluid status. Perhaps the most important piece of investigative work is the review of medical and anesthesia records. This will often point to an event that precipitated the worsened mental status. </a:t>
            </a:r>
          </a:p>
        </p:txBody>
      </p:sp>
    </p:spTree>
    <p:extLst>
      <p:ext uri="{BB962C8B-B14F-4D97-AF65-F5344CB8AC3E}">
        <p14:creationId xmlns:p14="http://schemas.microsoft.com/office/powerpoint/2010/main" val="654306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6E0F51-FD93-4E55-8189-4A4988713E9A}" type="slidenum">
              <a:rPr lang="en-US">
                <a:latin typeface="Calibri" panose="020F0502020204030204" pitchFamily="34" charset="0"/>
              </a:rPr>
              <a:pPr eaLnBrk="1" hangingPunct="1"/>
              <a:t>19</a:t>
            </a:fld>
            <a:endParaRPr lang="en-US">
              <a:latin typeface="Calibri" panose="020F0502020204030204"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a brief test of cognition and neuropsych. functioning.</a:t>
            </a:r>
          </a:p>
          <a:p>
            <a:r>
              <a:rPr lang="en-US" altLang="en-US" smtClean="0"/>
              <a:t>Tests orientation, short-term memory, attention, concentration, constructional ability</a:t>
            </a:r>
          </a:p>
          <a:p>
            <a:r>
              <a:rPr lang="en-US" altLang="en-US" smtClean="0"/>
              <a:t>30 points is perfect score</a:t>
            </a:r>
          </a:p>
          <a:p>
            <a:r>
              <a:rPr lang="en-US" altLang="en-US" smtClean="0"/>
              <a:t>&lt; 20 points indicated probably ORGANIC etiology (delirium or dementia)</a:t>
            </a:r>
          </a:p>
          <a:p>
            <a:r>
              <a:rPr lang="en-US" altLang="en-US" smtClean="0"/>
              <a:t>Not helpful without knowing baseline, but is useful for following over time.</a:t>
            </a:r>
          </a:p>
        </p:txBody>
      </p:sp>
    </p:spTree>
    <p:extLst>
      <p:ext uri="{BB962C8B-B14F-4D97-AF65-F5344CB8AC3E}">
        <p14:creationId xmlns:p14="http://schemas.microsoft.com/office/powerpoint/2010/main" val="3960724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32E2D1F-77F4-42B7-8D53-2380512A04A6}" type="datetimeFigureOut">
              <a:rPr lang="en-CA"/>
              <a:pPr>
                <a:defRPr/>
              </a:pPr>
              <a:t>2015-08-29</a:t>
            </a:fld>
            <a:endParaRPr lang="en-CA"/>
          </a:p>
        </p:txBody>
      </p:sp>
      <p:sp>
        <p:nvSpPr>
          <p:cNvPr id="5" name="Footer Placeholder 18"/>
          <p:cNvSpPr>
            <a:spLocks noGrp="1"/>
          </p:cNvSpPr>
          <p:nvPr>
            <p:ph type="ftr" sz="quarter" idx="11"/>
          </p:nvPr>
        </p:nvSpPr>
        <p:spPr/>
        <p:txBody>
          <a:bodyPr/>
          <a:lstStyle>
            <a:lvl1pPr>
              <a:defRPr/>
            </a:lvl1pPr>
          </a:lstStyle>
          <a:p>
            <a:pPr>
              <a:defRPr/>
            </a:pPr>
            <a:endParaRPr lang="en-CA"/>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51A7B6DE-47C6-4510-BB9D-CF08EE3CD2BB}" type="slidenum">
              <a:rPr lang="en-CA"/>
              <a:pPr/>
              <a:t>‹#›</a:t>
            </a:fld>
            <a:endParaRPr lang="en-CA"/>
          </a:p>
        </p:txBody>
      </p:sp>
    </p:spTree>
    <p:extLst>
      <p:ext uri="{BB962C8B-B14F-4D97-AF65-F5344CB8AC3E}">
        <p14:creationId xmlns:p14="http://schemas.microsoft.com/office/powerpoint/2010/main" val="247169607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6DBD551-122C-4854-90BD-A2A08A2F3A6C}" type="datetimeFigureOut">
              <a:rPr lang="en-CA"/>
              <a:pPr>
                <a:defRPr/>
              </a:pPr>
              <a:t>2015-08-29</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fld id="{AA7E2F21-D548-44F6-A837-60D342D60AAF}" type="slidenum">
              <a:rPr lang="en-CA"/>
              <a:pPr/>
              <a:t>‹#›</a:t>
            </a:fld>
            <a:endParaRPr lang="en-CA"/>
          </a:p>
        </p:txBody>
      </p:sp>
    </p:spTree>
    <p:extLst>
      <p:ext uri="{BB962C8B-B14F-4D97-AF65-F5344CB8AC3E}">
        <p14:creationId xmlns:p14="http://schemas.microsoft.com/office/powerpoint/2010/main" val="133814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4AD1610-1C80-4C46-9341-65E1A74126BF}" type="datetimeFigureOut">
              <a:rPr lang="en-CA"/>
              <a:pPr>
                <a:defRPr/>
              </a:pPr>
              <a:t>2015-08-29</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fld id="{AC3B28C1-4AF1-4FDF-8BA2-E33D02FE538A}" type="slidenum">
              <a:rPr lang="en-CA"/>
              <a:pPr/>
              <a:t>‹#›</a:t>
            </a:fld>
            <a:endParaRPr lang="en-CA"/>
          </a:p>
        </p:txBody>
      </p:sp>
    </p:spTree>
    <p:extLst>
      <p:ext uri="{BB962C8B-B14F-4D97-AF65-F5344CB8AC3E}">
        <p14:creationId xmlns:p14="http://schemas.microsoft.com/office/powerpoint/2010/main" val="345928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A915BFD2-B1CD-434D-8B6B-86ECE829CA51}" type="datetimeFigureOut">
              <a:rPr lang="en-CA"/>
              <a:pPr>
                <a:defRPr/>
              </a:pPr>
              <a:t>2015-08-29</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fld id="{3A938E42-7299-4A57-B2C5-6F0CCB68A120}" type="slidenum">
              <a:rPr lang="en-CA"/>
              <a:pPr/>
              <a:t>‹#›</a:t>
            </a:fld>
            <a:endParaRPr lang="en-CA"/>
          </a:p>
        </p:txBody>
      </p:sp>
    </p:spTree>
    <p:extLst>
      <p:ext uri="{BB962C8B-B14F-4D97-AF65-F5344CB8AC3E}">
        <p14:creationId xmlns:p14="http://schemas.microsoft.com/office/powerpoint/2010/main" val="73383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44CDDA-9FDD-4D21-80D4-101EED191650}" type="datetimeFigureOut">
              <a:rPr lang="en-CA"/>
              <a:pPr>
                <a:defRPr/>
              </a:pPr>
              <a:t>2015-08-29</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256205C5-3040-4AA0-ADD5-90467034C8CF}" type="slidenum">
              <a:rPr lang="en-CA"/>
              <a:pPr/>
              <a:t>‹#›</a:t>
            </a:fld>
            <a:endParaRPr lang="en-CA"/>
          </a:p>
        </p:txBody>
      </p:sp>
    </p:spTree>
    <p:extLst>
      <p:ext uri="{BB962C8B-B14F-4D97-AF65-F5344CB8AC3E}">
        <p14:creationId xmlns:p14="http://schemas.microsoft.com/office/powerpoint/2010/main" val="22978763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8500959-7A7A-45F4-B143-0C9D4C021A9E}" type="datetimeFigureOut">
              <a:rPr lang="en-CA"/>
              <a:pPr>
                <a:defRPr/>
              </a:pPr>
              <a:t>2015-08-29</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fld id="{2C175CA7-ED31-476F-A17C-A0ACE0CC57BE}" type="slidenum">
              <a:rPr lang="en-CA"/>
              <a:pPr/>
              <a:t>‹#›</a:t>
            </a:fld>
            <a:endParaRPr lang="en-CA"/>
          </a:p>
        </p:txBody>
      </p:sp>
    </p:spTree>
    <p:extLst>
      <p:ext uri="{BB962C8B-B14F-4D97-AF65-F5344CB8AC3E}">
        <p14:creationId xmlns:p14="http://schemas.microsoft.com/office/powerpoint/2010/main" val="187627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5D70E38-48F9-4495-9CD8-2131ADF80FE1}" type="datetimeFigureOut">
              <a:rPr lang="en-CA"/>
              <a:pPr>
                <a:defRPr/>
              </a:pPr>
              <a:t>2015-08-29</a:t>
            </a:fld>
            <a:endParaRPr lang="en-CA"/>
          </a:p>
        </p:txBody>
      </p:sp>
      <p:sp>
        <p:nvSpPr>
          <p:cNvPr id="8" name="Footer Placeholder 21"/>
          <p:cNvSpPr>
            <a:spLocks noGrp="1"/>
          </p:cNvSpPr>
          <p:nvPr>
            <p:ph type="ftr" sz="quarter" idx="11"/>
          </p:nvPr>
        </p:nvSpPr>
        <p:spPr/>
        <p:txBody>
          <a:bodyPr/>
          <a:lstStyle>
            <a:lvl1pPr>
              <a:defRPr/>
            </a:lvl1pPr>
          </a:lstStyle>
          <a:p>
            <a:pPr>
              <a:defRPr/>
            </a:pPr>
            <a:endParaRPr lang="en-CA"/>
          </a:p>
        </p:txBody>
      </p:sp>
      <p:sp>
        <p:nvSpPr>
          <p:cNvPr id="9" name="Slide Number Placeholder 17"/>
          <p:cNvSpPr>
            <a:spLocks noGrp="1"/>
          </p:cNvSpPr>
          <p:nvPr>
            <p:ph type="sldNum" sz="quarter" idx="12"/>
          </p:nvPr>
        </p:nvSpPr>
        <p:spPr/>
        <p:txBody>
          <a:bodyPr/>
          <a:lstStyle>
            <a:lvl1pPr>
              <a:defRPr/>
            </a:lvl1pPr>
          </a:lstStyle>
          <a:p>
            <a:fld id="{07E36098-70C0-4154-BE35-603F1FF81DC4}" type="slidenum">
              <a:rPr lang="en-CA"/>
              <a:pPr/>
              <a:t>‹#›</a:t>
            </a:fld>
            <a:endParaRPr lang="en-CA"/>
          </a:p>
        </p:txBody>
      </p:sp>
    </p:spTree>
    <p:extLst>
      <p:ext uri="{BB962C8B-B14F-4D97-AF65-F5344CB8AC3E}">
        <p14:creationId xmlns:p14="http://schemas.microsoft.com/office/powerpoint/2010/main" val="288152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519B37B-9449-422E-B084-EA9EAF26476F}" type="datetimeFigureOut">
              <a:rPr lang="en-CA"/>
              <a:pPr>
                <a:defRPr/>
              </a:pPr>
              <a:t>2015-08-29</a:t>
            </a:fld>
            <a:endParaRPr lang="en-CA"/>
          </a:p>
        </p:txBody>
      </p:sp>
      <p:sp>
        <p:nvSpPr>
          <p:cNvPr id="4" name="Footer Placeholder 21"/>
          <p:cNvSpPr>
            <a:spLocks noGrp="1"/>
          </p:cNvSpPr>
          <p:nvPr>
            <p:ph type="ftr" sz="quarter" idx="11"/>
          </p:nvPr>
        </p:nvSpPr>
        <p:spPr/>
        <p:txBody>
          <a:bodyPr/>
          <a:lstStyle>
            <a:lvl1pPr>
              <a:defRPr/>
            </a:lvl1pPr>
          </a:lstStyle>
          <a:p>
            <a:pPr>
              <a:defRPr/>
            </a:pPr>
            <a:endParaRPr lang="en-CA"/>
          </a:p>
        </p:txBody>
      </p:sp>
      <p:sp>
        <p:nvSpPr>
          <p:cNvPr id="5" name="Slide Number Placeholder 17"/>
          <p:cNvSpPr>
            <a:spLocks noGrp="1"/>
          </p:cNvSpPr>
          <p:nvPr>
            <p:ph type="sldNum" sz="quarter" idx="12"/>
          </p:nvPr>
        </p:nvSpPr>
        <p:spPr/>
        <p:txBody>
          <a:bodyPr/>
          <a:lstStyle>
            <a:lvl1pPr>
              <a:defRPr/>
            </a:lvl1pPr>
          </a:lstStyle>
          <a:p>
            <a:fld id="{DC83714B-0FC5-4A03-A950-AA2A69F74F35}" type="slidenum">
              <a:rPr lang="en-CA"/>
              <a:pPr/>
              <a:t>‹#›</a:t>
            </a:fld>
            <a:endParaRPr lang="en-CA"/>
          </a:p>
        </p:txBody>
      </p:sp>
    </p:spTree>
    <p:extLst>
      <p:ext uri="{BB962C8B-B14F-4D97-AF65-F5344CB8AC3E}">
        <p14:creationId xmlns:p14="http://schemas.microsoft.com/office/powerpoint/2010/main" val="225929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7EFA54B-FCFF-4EAD-B371-57B21930DE2F}" type="datetimeFigureOut">
              <a:rPr lang="en-CA"/>
              <a:pPr>
                <a:defRPr/>
              </a:pPr>
              <a:t>2015-08-29</a:t>
            </a:fld>
            <a:endParaRPr lang="en-CA"/>
          </a:p>
        </p:txBody>
      </p:sp>
      <p:sp>
        <p:nvSpPr>
          <p:cNvPr id="3" name="Footer Placeholder 21"/>
          <p:cNvSpPr>
            <a:spLocks noGrp="1"/>
          </p:cNvSpPr>
          <p:nvPr>
            <p:ph type="ftr" sz="quarter" idx="11"/>
          </p:nvPr>
        </p:nvSpPr>
        <p:spPr/>
        <p:txBody>
          <a:bodyPr/>
          <a:lstStyle>
            <a:lvl1pPr>
              <a:defRPr/>
            </a:lvl1pPr>
          </a:lstStyle>
          <a:p>
            <a:pPr>
              <a:defRPr/>
            </a:pPr>
            <a:endParaRPr lang="en-CA"/>
          </a:p>
        </p:txBody>
      </p:sp>
      <p:sp>
        <p:nvSpPr>
          <p:cNvPr id="4" name="Slide Number Placeholder 17"/>
          <p:cNvSpPr>
            <a:spLocks noGrp="1"/>
          </p:cNvSpPr>
          <p:nvPr>
            <p:ph type="sldNum" sz="quarter" idx="12"/>
          </p:nvPr>
        </p:nvSpPr>
        <p:spPr/>
        <p:txBody>
          <a:bodyPr/>
          <a:lstStyle>
            <a:lvl1pPr>
              <a:defRPr/>
            </a:lvl1pPr>
          </a:lstStyle>
          <a:p>
            <a:fld id="{95909076-B581-4EE4-9CBA-B79D9B9E49E4}" type="slidenum">
              <a:rPr lang="en-CA"/>
              <a:pPr/>
              <a:t>‹#›</a:t>
            </a:fld>
            <a:endParaRPr lang="en-CA"/>
          </a:p>
        </p:txBody>
      </p:sp>
    </p:spTree>
    <p:extLst>
      <p:ext uri="{BB962C8B-B14F-4D97-AF65-F5344CB8AC3E}">
        <p14:creationId xmlns:p14="http://schemas.microsoft.com/office/powerpoint/2010/main" val="235144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4F278F1-EB51-48F8-BB2A-F9748A52BE22}" type="datetimeFigureOut">
              <a:rPr lang="en-CA"/>
              <a:pPr>
                <a:defRPr/>
              </a:pPr>
              <a:t>2015-08-29</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fld id="{B72EA1D9-BBE8-482F-91B6-E4DA86E41B2A}" type="slidenum">
              <a:rPr lang="en-CA"/>
              <a:pPr/>
              <a:t>‹#›</a:t>
            </a:fld>
            <a:endParaRPr lang="en-CA"/>
          </a:p>
        </p:txBody>
      </p:sp>
    </p:spTree>
    <p:extLst>
      <p:ext uri="{BB962C8B-B14F-4D97-AF65-F5344CB8AC3E}">
        <p14:creationId xmlns:p14="http://schemas.microsoft.com/office/powerpoint/2010/main" val="358276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2B515825-B73F-405F-B742-C6748817B0CF}" type="datetimeFigureOut">
              <a:rPr lang="en-CA"/>
              <a:pPr>
                <a:defRPr/>
              </a:pPr>
              <a:t>2015-08-29</a:t>
            </a:fld>
            <a:endParaRPr lang="en-CA"/>
          </a:p>
        </p:txBody>
      </p:sp>
      <p:sp>
        <p:nvSpPr>
          <p:cNvPr id="10" name="Footer Placeholder 5"/>
          <p:cNvSpPr>
            <a:spLocks noGrp="1"/>
          </p:cNvSpPr>
          <p:nvPr>
            <p:ph type="ftr" sz="quarter" idx="11"/>
          </p:nvPr>
        </p:nvSpPr>
        <p:spPr/>
        <p:txBody>
          <a:bodyPr/>
          <a:lstStyle>
            <a:lvl1pPr>
              <a:defRPr/>
            </a:lvl1pPr>
          </a:lstStyle>
          <a:p>
            <a:pPr>
              <a:defRPr/>
            </a:pPr>
            <a:endParaRPr lang="en-CA"/>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D110A186-9934-4D26-9947-B4846A1E7B72}" type="slidenum">
              <a:rPr lang="en-CA"/>
              <a:pPr/>
              <a:t>‹#›</a:t>
            </a:fld>
            <a:endParaRPr lang="en-CA"/>
          </a:p>
        </p:txBody>
      </p:sp>
    </p:spTree>
    <p:extLst>
      <p:ext uri="{BB962C8B-B14F-4D97-AF65-F5344CB8AC3E}">
        <p14:creationId xmlns:p14="http://schemas.microsoft.com/office/powerpoint/2010/main" val="287045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05C4F608-6206-46C8-A185-D8CA3C2BD3EB}" type="datetimeFigureOut">
              <a:rPr lang="en-CA"/>
              <a:pPr>
                <a:defRPr/>
              </a:pPr>
              <a:t>2015-08-29</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rtl="0">
              <a:defRPr sz="1200">
                <a:solidFill>
                  <a:srgbClr val="045C75"/>
                </a:solidFill>
                <a:latin typeface="Constantia" panose="02030602050306030303" pitchFamily="18" charset="0"/>
              </a:defRPr>
            </a:lvl1pPr>
          </a:lstStyle>
          <a:p>
            <a:fld id="{0CE0B9F0-C8FD-484A-B647-A16BAC0652BE}" type="slidenum">
              <a:rPr lang="en-CA"/>
              <a:pPr/>
              <a:t>‹#›</a:t>
            </a:fld>
            <a:endParaRPr lang="en-CA"/>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duotone>
              <a:prstClr val="black"/>
              <a:schemeClr val="accent3">
                <a:tint val="45000"/>
                <a:satMod val="400000"/>
              </a:schemeClr>
            </a:duotone>
          </a:blip>
          <a:tile tx="0" ty="0" sx="65000" sy="65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513583"/>
            <a:ext cx="7851648" cy="1067544"/>
          </a:xfrm>
          <a:ln>
            <a:miter lim="800000"/>
            <a:headEnd/>
            <a:tailEnd/>
          </a:ln>
          <a:extLst/>
        </p:spPr>
        <p:txBody>
          <a:bodyPr>
            <a:noAutofit/>
          </a:bodyPr>
          <a:lstStyle/>
          <a:p>
            <a:pPr lvl="0" algn="ctr" eaLnBrk="1" fontAlgn="auto" hangingPunct="1">
              <a:spcAft>
                <a:spcPts val="0"/>
              </a:spcAft>
              <a:defRPr/>
            </a:pPr>
            <a:r>
              <a:rPr lang="en-US" sz="8800" dirty="0">
                <a:solidFill>
                  <a:schemeClr val="tx1"/>
                </a:solidFill>
                <a:latin typeface="Andalus" panose="02020603050405020304" pitchFamily="18" charset="-78"/>
                <a:cs typeface="Andalus" panose="02020603050405020304" pitchFamily="18" charset="-78"/>
              </a:rPr>
              <a:t>Neuro-Cognitive</a:t>
            </a:r>
            <a:r>
              <a:rPr lang="ar-SA" sz="8800" dirty="0">
                <a:latin typeface="Andalus" panose="02020603050405020304" pitchFamily="18" charset="-78"/>
                <a:cs typeface="Andalus" panose="02020603050405020304" pitchFamily="18" charset="-78"/>
              </a:rPr>
              <a:t/>
            </a:r>
            <a:br>
              <a:rPr lang="ar-SA" sz="8800" dirty="0">
                <a:latin typeface="Andalus" panose="02020603050405020304" pitchFamily="18" charset="-78"/>
                <a:cs typeface="Andalus" panose="02020603050405020304" pitchFamily="18" charset="-78"/>
              </a:rPr>
            </a:br>
            <a:r>
              <a:rPr lang="en-US" sz="8800" dirty="0" smtClean="0">
                <a:solidFill>
                  <a:schemeClr val="tx1"/>
                </a:solidFill>
                <a:latin typeface="Andalus" panose="02020603050405020304" pitchFamily="18" charset="-78"/>
                <a:cs typeface="Andalus" panose="02020603050405020304" pitchFamily="18" charset="-78"/>
              </a:rPr>
              <a:t>Disorders</a:t>
            </a:r>
            <a:endParaRPr lang="en-CA" sz="8000" dirty="0">
              <a:solidFill>
                <a:schemeClr val="tx1"/>
              </a:solidFill>
              <a:latin typeface="Andalus" panose="02020603050405020304" pitchFamily="18" charset="-78"/>
              <a:cs typeface="Andalus" panose="02020603050405020304" pitchFamily="18" charset="-78"/>
            </a:endParaRPr>
          </a:p>
        </p:txBody>
      </p:sp>
      <p:sp>
        <p:nvSpPr>
          <p:cNvPr id="13315" name="Subtitle 2"/>
          <p:cNvSpPr>
            <a:spLocks noGrp="1"/>
          </p:cNvSpPr>
          <p:nvPr>
            <p:ph type="subTitle" idx="1"/>
          </p:nvPr>
        </p:nvSpPr>
        <p:spPr>
          <a:xfrm>
            <a:off x="533400" y="4581127"/>
            <a:ext cx="7854950" cy="400447"/>
          </a:xfrm>
        </p:spPr>
        <p:txBody>
          <a:bodyPr/>
          <a:lstStyle/>
          <a:p>
            <a:pPr marR="0" algn="ctr" eaLnBrk="1" hangingPunct="1"/>
            <a:endParaRPr lang="en-CA"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04850"/>
            <a:ext cx="8229600" cy="1143000"/>
          </a:xfrm>
        </p:spPr>
        <p:txBody>
          <a:bodyPr/>
          <a:lstStyle/>
          <a:p>
            <a:r>
              <a:rPr lang="en-US" altLang="en-US" smtClean="0"/>
              <a:t>Causes: “I WATCH DEATH”</a:t>
            </a:r>
          </a:p>
        </p:txBody>
      </p:sp>
      <p:sp>
        <p:nvSpPr>
          <p:cNvPr id="22531" name="Rectangle 3"/>
          <p:cNvSpPr>
            <a:spLocks noGrp="1" noChangeArrowheads="1"/>
          </p:cNvSpPr>
          <p:nvPr>
            <p:ph type="body" sz="half" idx="1"/>
          </p:nvPr>
        </p:nvSpPr>
        <p:spPr>
          <a:xfrm>
            <a:off x="457200" y="1920875"/>
            <a:ext cx="4038600" cy="4433888"/>
          </a:xfrm>
        </p:spPr>
        <p:txBody>
          <a:bodyPr/>
          <a:lstStyle/>
          <a:p>
            <a:r>
              <a:rPr lang="en-US" altLang="en-US" sz="3200" b="1" smtClean="0"/>
              <a:t>I </a:t>
            </a:r>
            <a:r>
              <a:rPr lang="en-US" altLang="en-US" smtClean="0"/>
              <a:t>nfections</a:t>
            </a:r>
          </a:p>
          <a:p>
            <a:r>
              <a:rPr lang="en-US" altLang="en-US" sz="3200" b="1" smtClean="0"/>
              <a:t>W </a:t>
            </a:r>
            <a:r>
              <a:rPr lang="en-US" altLang="en-US" smtClean="0"/>
              <a:t>ithdrawal</a:t>
            </a:r>
          </a:p>
          <a:p>
            <a:r>
              <a:rPr lang="en-US" altLang="en-US" sz="3200" b="1" smtClean="0"/>
              <a:t>A </a:t>
            </a:r>
            <a:r>
              <a:rPr lang="en-US" altLang="en-US" smtClean="0"/>
              <a:t>cute metabolic</a:t>
            </a:r>
          </a:p>
          <a:p>
            <a:r>
              <a:rPr lang="en-US" altLang="en-US" sz="3200" b="1" smtClean="0"/>
              <a:t>T </a:t>
            </a:r>
            <a:r>
              <a:rPr lang="en-US" altLang="en-US" smtClean="0"/>
              <a:t>rauma</a:t>
            </a:r>
          </a:p>
          <a:p>
            <a:r>
              <a:rPr lang="en-US" altLang="en-US" sz="3200" smtClean="0"/>
              <a:t>C </a:t>
            </a:r>
            <a:r>
              <a:rPr lang="en-US" altLang="en-US" smtClean="0"/>
              <a:t>NS pathology</a:t>
            </a:r>
          </a:p>
          <a:p>
            <a:r>
              <a:rPr lang="en-US" altLang="en-US" sz="3200" b="1" smtClean="0"/>
              <a:t>H </a:t>
            </a:r>
            <a:r>
              <a:rPr lang="en-US" altLang="en-US" smtClean="0"/>
              <a:t>ypoxia</a:t>
            </a:r>
          </a:p>
        </p:txBody>
      </p:sp>
      <p:sp>
        <p:nvSpPr>
          <p:cNvPr id="22532" name="Rectangle 4"/>
          <p:cNvSpPr>
            <a:spLocks noGrp="1" noChangeArrowheads="1"/>
          </p:cNvSpPr>
          <p:nvPr>
            <p:ph type="body" sz="half" idx="2"/>
          </p:nvPr>
        </p:nvSpPr>
        <p:spPr>
          <a:xfrm>
            <a:off x="4648200" y="1920875"/>
            <a:ext cx="4038600" cy="4433888"/>
          </a:xfrm>
        </p:spPr>
        <p:txBody>
          <a:bodyPr/>
          <a:lstStyle/>
          <a:p>
            <a:r>
              <a:rPr lang="en-US" altLang="en-US" sz="3200" b="1" smtClean="0"/>
              <a:t>D </a:t>
            </a:r>
            <a:r>
              <a:rPr lang="en-US" altLang="en-US" smtClean="0"/>
              <a:t>eficiencies</a:t>
            </a:r>
          </a:p>
          <a:p>
            <a:r>
              <a:rPr lang="en-US" altLang="en-US" sz="3200" b="1" smtClean="0"/>
              <a:t>E </a:t>
            </a:r>
            <a:r>
              <a:rPr lang="en-US" altLang="en-US" smtClean="0"/>
              <a:t>ndocrinopathies</a:t>
            </a:r>
          </a:p>
          <a:p>
            <a:r>
              <a:rPr lang="en-US" altLang="en-US" sz="3200" b="1" smtClean="0"/>
              <a:t>A </a:t>
            </a:r>
            <a:r>
              <a:rPr lang="en-US" altLang="en-US" smtClean="0"/>
              <a:t>cute vascular</a:t>
            </a:r>
          </a:p>
          <a:p>
            <a:r>
              <a:rPr lang="en-US" altLang="en-US" sz="3200" b="1" smtClean="0"/>
              <a:t>T </a:t>
            </a:r>
            <a:r>
              <a:rPr lang="en-US" altLang="en-US" smtClean="0"/>
              <a:t>oxins or drugs</a:t>
            </a:r>
          </a:p>
          <a:p>
            <a:r>
              <a:rPr lang="en-US" altLang="en-US" sz="3200" b="1" smtClean="0"/>
              <a:t>H </a:t>
            </a:r>
            <a:r>
              <a:rPr lang="en-US" altLang="en-US" smtClean="0"/>
              <a:t>eavy metals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“I WATCH DEATH”</a:t>
            </a:r>
          </a:p>
        </p:txBody>
      </p:sp>
      <p:sp>
        <p:nvSpPr>
          <p:cNvPr id="23555" name="Rectangle 3"/>
          <p:cNvSpPr>
            <a:spLocks noGrp="1" noChangeArrowheads="1"/>
          </p:cNvSpPr>
          <p:nvPr>
            <p:ph type="body" idx="1"/>
          </p:nvPr>
        </p:nvSpPr>
        <p:spPr/>
        <p:txBody>
          <a:bodyPr/>
          <a:lstStyle/>
          <a:p>
            <a:r>
              <a:rPr lang="en-US" altLang="en-US" b="1" smtClean="0"/>
              <a:t>Infections</a:t>
            </a:r>
            <a:r>
              <a:rPr lang="en-US" altLang="en-US" smtClean="0"/>
              <a:t>: encephalitis, meningitis, sepsis</a:t>
            </a:r>
          </a:p>
          <a:p>
            <a:r>
              <a:rPr lang="en-US" altLang="en-US" b="1" smtClean="0"/>
              <a:t>Withdrawal</a:t>
            </a:r>
            <a:r>
              <a:rPr lang="en-US" altLang="en-US" smtClean="0"/>
              <a:t>: ETOH, sedative-hypnotics, barbiturates</a:t>
            </a:r>
          </a:p>
          <a:p>
            <a:r>
              <a:rPr lang="en-US" altLang="en-US" b="1" smtClean="0"/>
              <a:t>Acute metabolic</a:t>
            </a:r>
            <a:r>
              <a:rPr lang="en-US" altLang="en-US" smtClean="0"/>
              <a:t>: acid-base, electrolytes, liver or renal failure</a:t>
            </a:r>
          </a:p>
          <a:p>
            <a:r>
              <a:rPr lang="en-US" altLang="en-US" b="1" smtClean="0"/>
              <a:t>Trauma: </a:t>
            </a:r>
            <a:r>
              <a:rPr lang="en-US" altLang="en-US" smtClean="0"/>
              <a:t>brain injury, burns</a:t>
            </a:r>
          </a:p>
          <a:p>
            <a:pPr>
              <a:buFontTx/>
              <a:buNone/>
            </a:pPr>
            <a:endParaRPr lang="en-US" altLang="en-US" b="1" smtClean="0"/>
          </a:p>
          <a:p>
            <a:endParaRPr lang="en-US" altLang="en-US"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“I WATCH DEATH”</a:t>
            </a:r>
          </a:p>
        </p:txBody>
      </p:sp>
      <p:sp>
        <p:nvSpPr>
          <p:cNvPr id="24579" name="Rectangle 3"/>
          <p:cNvSpPr>
            <a:spLocks noGrp="1" noChangeArrowheads="1"/>
          </p:cNvSpPr>
          <p:nvPr>
            <p:ph type="body" idx="1"/>
          </p:nvPr>
        </p:nvSpPr>
        <p:spPr/>
        <p:txBody>
          <a:bodyPr/>
          <a:lstStyle/>
          <a:p>
            <a:r>
              <a:rPr lang="en-US" altLang="en-US" b="1" smtClean="0"/>
              <a:t>CNS pathology</a:t>
            </a:r>
            <a:r>
              <a:rPr lang="en-US" altLang="en-US" smtClean="0"/>
              <a:t>: hemorrhage, seizures, stroke, tumor (don’t forget metastases)</a:t>
            </a:r>
          </a:p>
          <a:p>
            <a:r>
              <a:rPr lang="en-US" altLang="en-US" b="1" smtClean="0"/>
              <a:t>Hypoxia</a:t>
            </a:r>
            <a:r>
              <a:rPr lang="en-US" altLang="en-US" smtClean="0"/>
              <a:t>: CO poisoning, hypoxia, pulmonary or cardiac failure, anemia</a:t>
            </a:r>
          </a:p>
          <a:p>
            <a:r>
              <a:rPr lang="en-US" altLang="en-US" b="1" smtClean="0"/>
              <a:t>Deficiencies</a:t>
            </a:r>
            <a:r>
              <a:rPr lang="en-US" altLang="en-US" smtClean="0"/>
              <a:t>: thiamine, niacin,  B12</a:t>
            </a:r>
          </a:p>
          <a:p>
            <a:r>
              <a:rPr lang="en-US" altLang="en-US" b="1" smtClean="0"/>
              <a:t>Endocrinopathies</a:t>
            </a:r>
            <a:r>
              <a:rPr lang="en-US" altLang="en-US" smtClean="0"/>
              <a:t>: hyper- or hypo- adrenocortisolism, hyper- or hypoglycemia</a:t>
            </a:r>
          </a:p>
          <a:p>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“I WATCH DEATH”</a:t>
            </a:r>
          </a:p>
        </p:txBody>
      </p:sp>
      <p:sp>
        <p:nvSpPr>
          <p:cNvPr id="25603" name="Rectangle 3"/>
          <p:cNvSpPr>
            <a:spLocks noGrp="1" noChangeArrowheads="1"/>
          </p:cNvSpPr>
          <p:nvPr>
            <p:ph type="body" idx="1"/>
          </p:nvPr>
        </p:nvSpPr>
        <p:spPr>
          <a:xfrm>
            <a:off x="762000" y="1981200"/>
            <a:ext cx="8077200" cy="4114800"/>
          </a:xfrm>
        </p:spPr>
        <p:txBody>
          <a:bodyPr/>
          <a:lstStyle/>
          <a:p>
            <a:pPr marL="609600" indent="-609600"/>
            <a:r>
              <a:rPr lang="en-US" altLang="en-US" b="1" smtClean="0"/>
              <a:t>Acute vascular</a:t>
            </a:r>
            <a:r>
              <a:rPr lang="en-US" altLang="en-US" smtClean="0"/>
              <a:t>: hypertensive encephalopthy and shock</a:t>
            </a:r>
          </a:p>
          <a:p>
            <a:pPr marL="609600" indent="-609600"/>
            <a:r>
              <a:rPr lang="en-US" altLang="en-US" b="1" smtClean="0"/>
              <a:t>Toxins or drugs: </a:t>
            </a:r>
            <a:r>
              <a:rPr lang="en-US" altLang="en-US" smtClean="0"/>
              <a:t>pesticides, solvents, medications, (many!) drugs of abuse</a:t>
            </a:r>
          </a:p>
          <a:p>
            <a:pPr marL="990600" lvl="1" indent="-533400"/>
            <a:r>
              <a:rPr lang="en-US" altLang="en-US" smtClean="0"/>
              <a:t>anticholinergics, narcotic analgesics, sedatives (BDZ)</a:t>
            </a:r>
          </a:p>
          <a:p>
            <a:pPr marL="609600" indent="-609600"/>
            <a:r>
              <a:rPr lang="en-US" altLang="en-US" b="1" smtClean="0"/>
              <a:t>Heavy metals:</a:t>
            </a:r>
            <a:r>
              <a:rPr lang="en-US" altLang="en-US" smtClean="0"/>
              <a:t> lead, manganese, mercury</a:t>
            </a:r>
          </a:p>
          <a:p>
            <a:pPr marL="990600" lvl="1" indent="-533400"/>
            <a:endParaRPr lang="en-US" altLang="en-US" b="1" smtClean="0"/>
          </a:p>
          <a:p>
            <a:pPr marL="990600" lvl="1" indent="-533400"/>
            <a:endParaRPr lang="en-US" altLang="en-US" b="1"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p:txBody>
          <a:bodyPr/>
          <a:lstStyle/>
          <a:p>
            <a:r>
              <a:rPr lang="en-US" smtClean="0"/>
              <a:t>Life threatening causes of delirium(WHHHIMP)</a:t>
            </a:r>
          </a:p>
        </p:txBody>
      </p:sp>
      <p:sp>
        <p:nvSpPr>
          <p:cNvPr id="26627" name="عنصر نائب للمحتوى 2"/>
          <p:cNvSpPr>
            <a:spLocks noGrp="1"/>
          </p:cNvSpPr>
          <p:nvPr>
            <p:ph idx="1"/>
          </p:nvPr>
        </p:nvSpPr>
        <p:spPr/>
        <p:txBody>
          <a:bodyPr/>
          <a:lstStyle/>
          <a:p>
            <a:r>
              <a:rPr lang="en-US" smtClean="0"/>
              <a:t>Wernicke’s encephalopathy</a:t>
            </a:r>
          </a:p>
          <a:p>
            <a:r>
              <a:rPr lang="en-US" smtClean="0"/>
              <a:t>Hypoxia</a:t>
            </a:r>
          </a:p>
          <a:p>
            <a:r>
              <a:rPr lang="en-US" smtClean="0"/>
              <a:t>Hypoglycemia</a:t>
            </a:r>
          </a:p>
          <a:p>
            <a:r>
              <a:rPr lang="en-US" smtClean="0"/>
              <a:t>Hypertensive encephalopathy</a:t>
            </a:r>
          </a:p>
          <a:p>
            <a:r>
              <a:rPr lang="en-US" smtClean="0"/>
              <a:t>Intracerebral hemorrhage</a:t>
            </a:r>
          </a:p>
          <a:p>
            <a:r>
              <a:rPr lang="en-US" smtClean="0"/>
              <a:t>Meningitis/encephalitis</a:t>
            </a:r>
          </a:p>
          <a:p>
            <a:r>
              <a:rPr lang="en-US" smtClean="0"/>
              <a:t>Poisoning</a:t>
            </a:r>
          </a:p>
          <a:p>
            <a:endParaRPr lang="en-US" smtClean="0"/>
          </a:p>
          <a:p>
            <a:endParaRPr lang="en-US" smtClean="0"/>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عنوان 1"/>
          <p:cNvSpPr>
            <a:spLocks noGrp="1"/>
          </p:cNvSpPr>
          <p:nvPr>
            <p:ph type="title"/>
          </p:nvPr>
        </p:nvSpPr>
        <p:spPr>
          <a:xfrm>
            <a:off x="500063" y="-285750"/>
            <a:ext cx="8229600" cy="1143000"/>
          </a:xfrm>
        </p:spPr>
        <p:txBody>
          <a:bodyPr/>
          <a:lstStyle/>
          <a:p>
            <a:r>
              <a:rPr lang="en-US" altLang="en-US" sz="3600" smtClean="0">
                <a:solidFill>
                  <a:schemeClr val="tx1"/>
                </a:solidFill>
              </a:rPr>
              <a:t>DSM-5 </a:t>
            </a:r>
            <a:r>
              <a:rPr lang="en-US" altLang="en-US" sz="3600" b="1" smtClean="0">
                <a:solidFill>
                  <a:schemeClr val="tx1"/>
                </a:solidFill>
              </a:rPr>
              <a:t>Diagnostic Criteria for Delirium </a:t>
            </a:r>
            <a:endParaRPr lang="ar-SA" altLang="en-US" sz="3600" smtClean="0">
              <a:solidFill>
                <a:schemeClr val="tx1"/>
              </a:solidFill>
            </a:endParaRPr>
          </a:p>
        </p:txBody>
      </p:sp>
      <p:sp>
        <p:nvSpPr>
          <p:cNvPr id="27651" name="عنصر نائب للمحتوى 2"/>
          <p:cNvSpPr>
            <a:spLocks noGrp="1"/>
          </p:cNvSpPr>
          <p:nvPr>
            <p:ph idx="1"/>
          </p:nvPr>
        </p:nvSpPr>
        <p:spPr>
          <a:xfrm>
            <a:off x="571500" y="928688"/>
            <a:ext cx="8229600" cy="5429250"/>
          </a:xfrm>
        </p:spPr>
        <p:txBody>
          <a:bodyPr/>
          <a:lstStyle/>
          <a:p>
            <a:pPr>
              <a:buFont typeface="Wingdings 2" panose="05020102010507070707" pitchFamily="18" charset="2"/>
              <a:buNone/>
            </a:pPr>
            <a:r>
              <a:rPr lang="en-US" altLang="en-US" sz="2400" smtClean="0"/>
              <a:t>A) A disturbance in attention (reduced ability to focus, sustain and shift attention) and awareness (reduced orientation to the environment).</a:t>
            </a:r>
          </a:p>
          <a:p>
            <a:pPr>
              <a:buFont typeface="Wingdings 2" panose="05020102010507070707" pitchFamily="18" charset="2"/>
              <a:buNone/>
            </a:pPr>
            <a:r>
              <a:rPr lang="en-US" altLang="en-US" sz="2400" smtClean="0"/>
              <a:t>B) The disturbance develops over a short period of time (usually hours to days) and tends to fluctuate in severity during the course of the day. </a:t>
            </a:r>
          </a:p>
          <a:p>
            <a:pPr>
              <a:buFont typeface="Wingdings 2" panose="05020102010507070707" pitchFamily="18" charset="2"/>
              <a:buNone/>
            </a:pPr>
            <a:r>
              <a:rPr lang="en-US" altLang="en-US" sz="2400" smtClean="0"/>
              <a:t>C) An additional disturbance in cognition ( e.g. memory deficit, disorientation, language, visuospatial ability) or perception.</a:t>
            </a:r>
          </a:p>
          <a:p>
            <a:pPr>
              <a:buFont typeface="Wingdings 2" panose="05020102010507070707" pitchFamily="18" charset="2"/>
              <a:buNone/>
            </a:pPr>
            <a:r>
              <a:rPr lang="en-US" altLang="en-US" sz="2400" smtClean="0"/>
              <a:t>D) The changes in criteria A &amp; C are not better explained for by a preexisting, established or evolving neurocognitive disorder or  not in the context of coma.</a:t>
            </a:r>
          </a:p>
          <a:p>
            <a:pPr>
              <a:buFont typeface="Wingdings 2" panose="05020102010507070707" pitchFamily="18" charset="2"/>
              <a:buNone/>
            </a:pPr>
            <a:r>
              <a:rPr lang="en-US" altLang="en-US" sz="2400" smtClean="0"/>
              <a:t>E) There is evidence from the history, physical examination, or laboratory findings that the disturbance is caused by the direct physiological consequences of another medical condition or substance</a:t>
            </a:r>
          </a:p>
          <a:p>
            <a:endParaRPr lang="en-US" altLang="en-US" sz="2400" b="1" smtClean="0">
              <a:solidFill>
                <a:srgbClr val="002060"/>
              </a:solidFill>
            </a:endParaRPr>
          </a:p>
          <a:p>
            <a:endParaRPr lang="en-US" altLang="en-US" sz="2400" b="1" smtClean="0">
              <a:solidFill>
                <a:srgbClr val="002060"/>
              </a:solidFill>
            </a:endParaRPr>
          </a:p>
          <a:p>
            <a:endParaRPr lang="en-US" altLang="en-US" sz="2400" b="1" smtClean="0">
              <a:solidFill>
                <a:srgbClr val="002060"/>
              </a:solidFill>
            </a:endParaRPr>
          </a:p>
          <a:p>
            <a:endParaRPr lang="ar-SA" altLang="en-US"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t>Clinical features</a:t>
            </a:r>
          </a:p>
        </p:txBody>
      </p:sp>
      <p:sp>
        <p:nvSpPr>
          <p:cNvPr id="28675" name="Rectangle 3"/>
          <p:cNvSpPr>
            <a:spLocks noGrp="1" noChangeArrowheads="1"/>
          </p:cNvSpPr>
          <p:nvPr>
            <p:ph type="body" idx="1"/>
          </p:nvPr>
        </p:nvSpPr>
        <p:spPr/>
        <p:txBody>
          <a:bodyPr/>
          <a:lstStyle/>
          <a:p>
            <a:r>
              <a:rPr lang="en-US" altLang="en-US" sz="2800" smtClean="0"/>
              <a:t>Prodrome (Restlessness ,Anxiety, Sleep disturbance)</a:t>
            </a:r>
          </a:p>
          <a:p>
            <a:r>
              <a:rPr lang="en-US" altLang="en-US" sz="2800" smtClean="0"/>
              <a:t>Fluctuating course</a:t>
            </a:r>
          </a:p>
          <a:p>
            <a:r>
              <a:rPr lang="en-US" altLang="en-US" sz="2800" smtClean="0"/>
              <a:t>Attentional deficits</a:t>
            </a:r>
          </a:p>
          <a:p>
            <a:r>
              <a:rPr lang="en-US" altLang="en-US" sz="2800" smtClean="0"/>
              <a:t>Arousal /psychomotor disturbance</a:t>
            </a:r>
          </a:p>
          <a:p>
            <a:r>
              <a:rPr lang="en-US" altLang="en-US" sz="2800" smtClean="0"/>
              <a:t>Impaired cognition</a:t>
            </a:r>
          </a:p>
          <a:p>
            <a:r>
              <a:rPr lang="en-US" altLang="en-US" sz="2800" smtClean="0"/>
              <a:t>Sleep-wake disturbance</a:t>
            </a:r>
          </a:p>
          <a:p>
            <a:r>
              <a:rPr lang="en-US" altLang="en-US" sz="2800" smtClean="0"/>
              <a:t>Altered perceptions</a:t>
            </a:r>
          </a:p>
          <a:p>
            <a:r>
              <a:rPr lang="en-US" altLang="en-US" sz="2800" smtClean="0"/>
              <a:t>Affective disturbances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title"/>
          </p:nvPr>
        </p:nvSpPr>
        <p:spPr/>
        <p:txBody>
          <a:bodyPr/>
          <a:lstStyle/>
          <a:p>
            <a:endParaRPr lang="ar-SA" altLang="en-US" smtClean="0"/>
          </a:p>
        </p:txBody>
      </p:sp>
      <p:pic>
        <p:nvPicPr>
          <p:cNvPr id="29699" name="عنصر نائب للمحتوى 4" descr="DELERIUM.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285750"/>
            <a:ext cx="8572500" cy="65722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t>Workup</a:t>
            </a:r>
          </a:p>
        </p:txBody>
      </p:sp>
      <p:sp>
        <p:nvSpPr>
          <p:cNvPr id="30723" name="Rectangle 3"/>
          <p:cNvSpPr>
            <a:spLocks noGrp="1" noChangeArrowheads="1"/>
          </p:cNvSpPr>
          <p:nvPr>
            <p:ph type="body" idx="1"/>
          </p:nvPr>
        </p:nvSpPr>
        <p:spPr/>
        <p:txBody>
          <a:bodyPr/>
          <a:lstStyle/>
          <a:p>
            <a:r>
              <a:rPr lang="en-US" altLang="en-US" smtClean="0"/>
              <a:t>History</a:t>
            </a:r>
          </a:p>
          <a:p>
            <a:r>
              <a:rPr lang="en-US" altLang="en-US" smtClean="0"/>
              <a:t>Interview- also with family, if available</a:t>
            </a:r>
          </a:p>
          <a:p>
            <a:r>
              <a:rPr lang="en-US" altLang="en-US" smtClean="0"/>
              <a:t>Physical, cognitive, and neurological exam</a:t>
            </a:r>
          </a:p>
          <a:p>
            <a:r>
              <a:rPr lang="en-US" altLang="en-US" smtClean="0"/>
              <a:t>Vital signs, fluid status</a:t>
            </a:r>
          </a:p>
          <a:p>
            <a:r>
              <a:rPr lang="en-US" altLang="en-US" smtClean="0"/>
              <a:t>Review of medical record</a:t>
            </a:r>
          </a:p>
          <a:p>
            <a:pPr lvl="1"/>
            <a:r>
              <a:rPr lang="en-US" altLang="en-US" smtClean="0"/>
              <a:t>Anesthesia and medication record review -  temporal correlation?</a:t>
            </a:r>
          </a:p>
          <a:p>
            <a:pPr>
              <a:buFontTx/>
              <a:buNone/>
            </a:pPr>
            <a:endParaRPr lang="en-US"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t>Mini-mental state exam</a:t>
            </a:r>
          </a:p>
        </p:txBody>
      </p:sp>
      <p:sp>
        <p:nvSpPr>
          <p:cNvPr id="31747" name="Rectangle 3"/>
          <p:cNvSpPr>
            <a:spLocks noGrp="1" noChangeArrowheads="1"/>
          </p:cNvSpPr>
          <p:nvPr>
            <p:ph type="body" idx="1"/>
          </p:nvPr>
        </p:nvSpPr>
        <p:spPr/>
        <p:txBody>
          <a:bodyPr/>
          <a:lstStyle/>
          <a:p>
            <a:r>
              <a:rPr lang="en-US" altLang="en-US" smtClean="0"/>
              <a:t>Tests orientation, short-term memory, attention, concentration, constructional ability</a:t>
            </a:r>
          </a:p>
          <a:p>
            <a:r>
              <a:rPr lang="en-US" altLang="en-US" smtClean="0"/>
              <a:t>30 points is perfect score</a:t>
            </a:r>
          </a:p>
          <a:p>
            <a:r>
              <a:rPr lang="en-US" altLang="en-US" smtClean="0"/>
              <a:t>&lt; 20 points suggestive of problem</a:t>
            </a:r>
          </a:p>
          <a:p>
            <a:r>
              <a:rPr lang="en-US" altLang="en-US" smtClean="0"/>
              <a:t>Not helpful without knowing baseline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alpha val="0"/>
          </a:schemeClr>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CA" altLang="en-US" b="1" smtClean="0"/>
              <a:t>Case study</a:t>
            </a:r>
            <a:br>
              <a:rPr lang="en-CA" altLang="en-US" b="1" smtClean="0"/>
            </a:br>
            <a:endParaRPr lang="en-CA" altLang="en-US" smtClean="0"/>
          </a:p>
        </p:txBody>
      </p:sp>
      <p:sp>
        <p:nvSpPr>
          <p:cNvPr id="14339" name="Content Placeholder 2"/>
          <p:cNvSpPr>
            <a:spLocks noGrp="1"/>
          </p:cNvSpPr>
          <p:nvPr>
            <p:ph idx="1"/>
          </p:nvPr>
        </p:nvSpPr>
        <p:spPr>
          <a:xfrm>
            <a:off x="457200" y="1143000"/>
            <a:ext cx="8229600" cy="6000750"/>
          </a:xfrm>
        </p:spPr>
        <p:txBody>
          <a:bodyPr/>
          <a:lstStyle/>
          <a:p>
            <a:r>
              <a:rPr lang="en-CA" altLang="en-US" smtClean="0"/>
              <a:t>Abdullah is a 72-year-old male. He was brought to the Emergency Department by his son for vomiting, new onset urinary incontinence, confusion, and incoherent speech for the past 2 days. </a:t>
            </a:r>
          </a:p>
          <a:p>
            <a:r>
              <a:rPr lang="en-CA" altLang="en-US" smtClean="0"/>
              <a:t>The patient was disoriented and could see people climbing trees outside the window. He had difficulty sustaining attention, and his level of consciousness waxed and waned. He had been talking about his deceased wife. Patient was also trying to pull out his intravenous access line. </a:t>
            </a:r>
          </a:p>
          <a:p>
            <a:r>
              <a:rPr lang="en-CA" altLang="en-US" smtClean="0"/>
              <a:t>Past history included diabetes mellitus, hyperlipidemia, osteoarthritis, and stroke. </a:t>
            </a:r>
            <a:endParaRPr lang="en-US" altLang="en-US"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t>Workup</a:t>
            </a:r>
          </a:p>
        </p:txBody>
      </p:sp>
      <p:sp>
        <p:nvSpPr>
          <p:cNvPr id="32771" name="Rectangle 3"/>
          <p:cNvSpPr>
            <a:spLocks noGrp="1" noChangeArrowheads="1"/>
          </p:cNvSpPr>
          <p:nvPr>
            <p:ph type="body" idx="1"/>
          </p:nvPr>
        </p:nvSpPr>
        <p:spPr/>
        <p:txBody>
          <a:bodyPr/>
          <a:lstStyle/>
          <a:p>
            <a:r>
              <a:rPr lang="en-US" altLang="en-US" smtClean="0"/>
              <a:t>Electrolytes</a:t>
            </a:r>
          </a:p>
          <a:p>
            <a:r>
              <a:rPr lang="en-US" altLang="en-US" smtClean="0"/>
              <a:t>CBC</a:t>
            </a:r>
          </a:p>
          <a:p>
            <a:r>
              <a:rPr lang="en-US" altLang="en-US" smtClean="0"/>
              <a:t>EKG</a:t>
            </a:r>
          </a:p>
          <a:p>
            <a:r>
              <a:rPr lang="en-US" altLang="en-US" smtClean="0"/>
              <a:t>CXR</a:t>
            </a:r>
          </a:p>
          <a:p>
            <a:r>
              <a:rPr lang="en-US" altLang="en-US" smtClean="0"/>
              <a:t>EEG- not usually necessary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Workup</a:t>
            </a:r>
          </a:p>
        </p:txBody>
      </p:sp>
      <p:sp>
        <p:nvSpPr>
          <p:cNvPr id="33795" name="Rectangle 3"/>
          <p:cNvSpPr>
            <a:spLocks noGrp="1" noChangeArrowheads="1"/>
          </p:cNvSpPr>
          <p:nvPr>
            <p:ph type="body" idx="1"/>
          </p:nvPr>
        </p:nvSpPr>
        <p:spPr/>
        <p:txBody>
          <a:bodyPr/>
          <a:lstStyle/>
          <a:p>
            <a:r>
              <a:rPr lang="en-US" altLang="en-US" smtClean="0"/>
              <a:t>Arterial blood gas or Oxygen saturation</a:t>
            </a:r>
          </a:p>
          <a:p>
            <a:r>
              <a:rPr lang="en-US" altLang="en-US" smtClean="0"/>
              <a:t>Urinalysis +/- Culture and sensitivity</a:t>
            </a:r>
          </a:p>
          <a:p>
            <a:r>
              <a:rPr lang="en-US" altLang="en-US" smtClean="0"/>
              <a:t>Urine drug screen</a:t>
            </a:r>
          </a:p>
          <a:p>
            <a:r>
              <a:rPr lang="en-US" altLang="en-US" smtClean="0"/>
              <a:t>Blood alcohol</a:t>
            </a:r>
          </a:p>
          <a:p>
            <a:r>
              <a:rPr lang="en-US" altLang="en-US" smtClean="0"/>
              <a:t>Serum drug levels (digoxin, theophylline, phenobarbital, cyclosporin, lithium, etc)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Workup</a:t>
            </a:r>
          </a:p>
        </p:txBody>
      </p:sp>
      <p:sp>
        <p:nvSpPr>
          <p:cNvPr id="34819" name="Rectangle 3"/>
          <p:cNvSpPr>
            <a:spLocks noGrp="1" noChangeArrowheads="1"/>
          </p:cNvSpPr>
          <p:nvPr>
            <p:ph type="body" idx="1"/>
          </p:nvPr>
        </p:nvSpPr>
        <p:spPr/>
        <p:txBody>
          <a:bodyPr/>
          <a:lstStyle/>
          <a:p>
            <a:r>
              <a:rPr lang="en-US" altLang="en-US" smtClean="0"/>
              <a:t>Arterial blood gas or Oxygen saturation</a:t>
            </a:r>
          </a:p>
          <a:p>
            <a:r>
              <a:rPr lang="en-US" altLang="en-US" smtClean="0"/>
              <a:t>Urinalysis +/- Culture and sensitivity</a:t>
            </a:r>
          </a:p>
          <a:p>
            <a:r>
              <a:rPr lang="en-US" altLang="en-US" smtClean="0"/>
              <a:t>Urine drug screen</a:t>
            </a:r>
          </a:p>
          <a:p>
            <a:r>
              <a:rPr lang="en-US" altLang="en-US" smtClean="0"/>
              <a:t>Blood alcohol</a:t>
            </a:r>
          </a:p>
          <a:p>
            <a:r>
              <a:rPr lang="en-US" altLang="en-US" smtClean="0"/>
              <a:t>Serum drug levels (digoxin, theophylline, phenobarbital, cyclosporin, lithium, etc)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Workup</a:t>
            </a:r>
          </a:p>
        </p:txBody>
      </p:sp>
      <p:sp>
        <p:nvSpPr>
          <p:cNvPr id="35843" name="Rectangle 3"/>
          <p:cNvSpPr>
            <a:spLocks noGrp="1" noChangeArrowheads="1"/>
          </p:cNvSpPr>
          <p:nvPr>
            <p:ph type="body" idx="1"/>
          </p:nvPr>
        </p:nvSpPr>
        <p:spPr/>
        <p:txBody>
          <a:bodyPr/>
          <a:lstStyle/>
          <a:p>
            <a:r>
              <a:rPr lang="en-US" altLang="en-US" smtClean="0"/>
              <a:t>Consider:</a:t>
            </a:r>
          </a:p>
          <a:p>
            <a:pPr>
              <a:buFontTx/>
              <a:buNone/>
            </a:pPr>
            <a:r>
              <a:rPr lang="en-US" altLang="en-US" smtClean="0"/>
              <a:t>	- Heavy metals</a:t>
            </a:r>
          </a:p>
          <a:p>
            <a:pPr>
              <a:buFontTx/>
              <a:buNone/>
            </a:pPr>
            <a:r>
              <a:rPr lang="en-US" altLang="en-US" smtClean="0"/>
              <a:t>	- Lupus workup</a:t>
            </a:r>
          </a:p>
          <a:p>
            <a:pPr>
              <a:buFontTx/>
              <a:buNone/>
            </a:pPr>
            <a:r>
              <a:rPr lang="en-US" altLang="en-US" smtClean="0"/>
              <a:t>	- Urinary porphyrins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عنوان 1"/>
          <p:cNvSpPr>
            <a:spLocks noGrp="1"/>
          </p:cNvSpPr>
          <p:nvPr>
            <p:ph type="title"/>
          </p:nvPr>
        </p:nvSpPr>
        <p:spPr/>
        <p:txBody>
          <a:bodyPr/>
          <a:lstStyle/>
          <a:p>
            <a:pPr eaLnBrk="1" hangingPunct="1"/>
            <a:r>
              <a:rPr lang="en-US" altLang="en-US" smtClean="0"/>
              <a:t>Differential Diagnosis</a:t>
            </a:r>
            <a:endParaRPr lang="ar-SA" altLang="en-US" smtClean="0"/>
          </a:p>
        </p:txBody>
      </p:sp>
      <p:sp>
        <p:nvSpPr>
          <p:cNvPr id="3" name="عنصر نائب للمحتوى 2"/>
          <p:cNvSpPr>
            <a:spLocks noGrp="1"/>
          </p:cNvSpPr>
          <p:nvPr>
            <p:ph idx="1"/>
          </p:nvPr>
        </p:nvSpPr>
        <p:spPr>
          <a:xfrm>
            <a:off x="357188" y="1571625"/>
            <a:ext cx="8229600" cy="5072063"/>
          </a:xfrm>
        </p:spPr>
        <p:txBody>
          <a:bodyPr>
            <a:normAutofit/>
          </a:bodyPr>
          <a:lstStyle/>
          <a:p>
            <a:pPr marL="274320" indent="-274320" eaLnBrk="1" fontAlgn="auto" hangingPunct="1">
              <a:spcAft>
                <a:spcPts val="0"/>
              </a:spcAft>
              <a:buClr>
                <a:schemeClr val="accent3"/>
              </a:buClr>
              <a:buFont typeface="Wingdings 2"/>
              <a:buNone/>
              <a:defRPr/>
            </a:pPr>
            <a:endParaRPr lang="en-US" sz="2800" b="1" dirty="0" smtClean="0">
              <a:solidFill>
                <a:srgbClr val="002060"/>
              </a:solidFill>
              <a:cs typeface="+mj-cs"/>
            </a:endParaRPr>
          </a:p>
          <a:p>
            <a:pPr>
              <a:defRPr/>
            </a:pPr>
            <a:r>
              <a:rPr lang="en-US" sz="2800" b="1" dirty="0" smtClean="0"/>
              <a:t>Major Neurocognitive Disorder (Dementia)</a:t>
            </a:r>
          </a:p>
          <a:p>
            <a:pPr>
              <a:defRPr/>
            </a:pPr>
            <a:r>
              <a:rPr lang="en-US" sz="2800" b="1" dirty="0" smtClean="0"/>
              <a:t>Mild Neurocognitive Disorder</a:t>
            </a:r>
            <a:endParaRPr lang="en-US" sz="2800" b="1" dirty="0" smtClean="0">
              <a:solidFill>
                <a:srgbClr val="002060"/>
              </a:solidFill>
              <a:cs typeface="+mj-cs"/>
            </a:endParaRPr>
          </a:p>
          <a:p>
            <a:pPr marL="274320" indent="-274320" eaLnBrk="1" fontAlgn="auto" hangingPunct="1">
              <a:spcAft>
                <a:spcPts val="0"/>
              </a:spcAft>
              <a:buClr>
                <a:schemeClr val="accent3"/>
              </a:buClr>
              <a:defRPr/>
            </a:pPr>
            <a:r>
              <a:rPr lang="en-US" sz="2800" b="1" dirty="0" smtClean="0">
                <a:solidFill>
                  <a:srgbClr val="002060"/>
                </a:solidFill>
                <a:cs typeface="+mj-cs"/>
              </a:rPr>
              <a:t>Depression</a:t>
            </a:r>
          </a:p>
          <a:p>
            <a:pPr marL="274320" indent="-274320" eaLnBrk="1" fontAlgn="auto" hangingPunct="1">
              <a:spcAft>
                <a:spcPts val="0"/>
              </a:spcAft>
              <a:buClr>
                <a:schemeClr val="accent3"/>
              </a:buClr>
              <a:defRPr/>
            </a:pPr>
            <a:r>
              <a:rPr lang="en-US" sz="2800" b="1" dirty="0" smtClean="0">
                <a:solidFill>
                  <a:srgbClr val="002060"/>
                </a:solidFill>
                <a:cs typeface="+mj-cs"/>
              </a:rPr>
              <a:t>Schizophrenia</a:t>
            </a:r>
          </a:p>
          <a:p>
            <a:pPr marL="274320" indent="-274320" eaLnBrk="1" fontAlgn="auto" hangingPunct="1">
              <a:spcAft>
                <a:spcPts val="0"/>
              </a:spcAft>
              <a:buClr>
                <a:schemeClr val="accent3"/>
              </a:buClr>
              <a:buFont typeface="Wingdings 2"/>
              <a:buNone/>
              <a:defRPr/>
            </a:pPr>
            <a:r>
              <a:rPr lang="en-US" dirty="0" smtClean="0"/>
              <a:t> </a:t>
            </a:r>
          </a:p>
          <a:p>
            <a:pPr marL="274320" indent="-274320" eaLnBrk="1" fontAlgn="auto" hangingPunct="1">
              <a:spcAft>
                <a:spcPts val="0"/>
              </a:spcAft>
              <a:buClr>
                <a:schemeClr val="accent3"/>
              </a:buClr>
              <a:buFont typeface="Wingdings 2"/>
              <a:buNone/>
              <a:defRPr/>
            </a:pPr>
            <a:endParaRPr lang="en-US" sz="2800" dirty="0" smtClean="0"/>
          </a:p>
          <a:p>
            <a:pPr marL="274320" indent="-274320" eaLnBrk="1" fontAlgn="auto" hangingPunct="1">
              <a:spcAft>
                <a:spcPts val="0"/>
              </a:spcAft>
              <a:buClr>
                <a:schemeClr val="accent3"/>
              </a:buClr>
              <a:buFont typeface="Wingdings 2"/>
              <a:buNone/>
              <a:defRPr/>
            </a:pPr>
            <a:endParaRPr lang="ar-SA"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Management</a:t>
            </a:r>
          </a:p>
        </p:txBody>
      </p:sp>
      <p:sp>
        <p:nvSpPr>
          <p:cNvPr id="37891" name="Rectangle 3"/>
          <p:cNvSpPr>
            <a:spLocks noGrp="1" noChangeArrowheads="1"/>
          </p:cNvSpPr>
          <p:nvPr>
            <p:ph type="body" idx="1"/>
          </p:nvPr>
        </p:nvSpPr>
        <p:spPr/>
        <p:txBody>
          <a:bodyPr/>
          <a:lstStyle/>
          <a:p>
            <a:pPr>
              <a:lnSpc>
                <a:spcPct val="90000"/>
              </a:lnSpc>
            </a:pPr>
            <a:r>
              <a:rPr lang="en-US" altLang="en-US" b="1" u="sng" smtClean="0"/>
              <a:t>Identify and treat the underlying etiology</a:t>
            </a:r>
          </a:p>
          <a:p>
            <a:pPr>
              <a:lnSpc>
                <a:spcPct val="90000"/>
              </a:lnSpc>
            </a:pPr>
            <a:r>
              <a:rPr lang="en-US" altLang="en-US" smtClean="0"/>
              <a:t>Increase observation and monitoring – vital signs, fluid intake and output, oxygenation, safety</a:t>
            </a:r>
          </a:p>
          <a:p>
            <a:pPr>
              <a:lnSpc>
                <a:spcPct val="90000"/>
              </a:lnSpc>
            </a:pPr>
            <a:r>
              <a:rPr lang="en-US" altLang="en-US" smtClean="0"/>
              <a:t>Discontinue or minimize dosing of nonessential medications</a:t>
            </a:r>
          </a:p>
          <a:p>
            <a:pPr>
              <a:lnSpc>
                <a:spcPct val="90000"/>
              </a:lnSpc>
            </a:pPr>
            <a:r>
              <a:rPr lang="en-US" altLang="en-US" smtClean="0"/>
              <a:t>Coordinate with other physicians and providers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Management</a:t>
            </a:r>
          </a:p>
        </p:txBody>
      </p:sp>
      <p:sp>
        <p:nvSpPr>
          <p:cNvPr id="38915" name="Rectangle 3"/>
          <p:cNvSpPr>
            <a:spLocks noGrp="1" noChangeArrowheads="1"/>
          </p:cNvSpPr>
          <p:nvPr>
            <p:ph type="body" idx="1"/>
          </p:nvPr>
        </p:nvSpPr>
        <p:spPr/>
        <p:txBody>
          <a:bodyPr/>
          <a:lstStyle/>
          <a:p>
            <a:pPr>
              <a:lnSpc>
                <a:spcPct val="90000"/>
              </a:lnSpc>
            </a:pPr>
            <a:r>
              <a:rPr lang="en-US" altLang="en-US" smtClean="0"/>
              <a:t>Monitor and assure safety of patient and staff:</a:t>
            </a:r>
          </a:p>
          <a:p>
            <a:pPr>
              <a:lnSpc>
                <a:spcPct val="90000"/>
              </a:lnSpc>
              <a:buFontTx/>
              <a:buNone/>
            </a:pPr>
            <a:r>
              <a:rPr lang="en-US" altLang="en-US" smtClean="0"/>
              <a:t>	- suicidality and violence potential</a:t>
            </a:r>
          </a:p>
          <a:p>
            <a:pPr>
              <a:lnSpc>
                <a:spcPct val="90000"/>
              </a:lnSpc>
              <a:buFontTx/>
              <a:buNone/>
            </a:pPr>
            <a:r>
              <a:rPr lang="en-US" altLang="en-US" smtClean="0"/>
              <a:t>	- fall &amp; wandering risk</a:t>
            </a:r>
          </a:p>
          <a:p>
            <a:pPr>
              <a:lnSpc>
                <a:spcPct val="90000"/>
              </a:lnSpc>
              <a:buFontTx/>
              <a:buNone/>
            </a:pPr>
            <a:r>
              <a:rPr lang="en-US" altLang="en-US" smtClean="0"/>
              <a:t>	- need for a sitter</a:t>
            </a:r>
          </a:p>
          <a:p>
            <a:pPr>
              <a:lnSpc>
                <a:spcPct val="90000"/>
              </a:lnSpc>
              <a:buFontTx/>
              <a:buNone/>
            </a:pPr>
            <a:r>
              <a:rPr lang="en-US" altLang="en-US" smtClean="0"/>
              <a:t>	- remove potentially dangerous items from the environment</a:t>
            </a:r>
          </a:p>
          <a:p>
            <a:pPr>
              <a:lnSpc>
                <a:spcPct val="90000"/>
              </a:lnSpc>
              <a:buFontTx/>
              <a:buNone/>
            </a:pPr>
            <a:r>
              <a:rPr lang="en-US" altLang="en-US" smtClean="0"/>
              <a:t>	- restrain ONLY when other means not effective (it may worsen delirium).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t>Management</a:t>
            </a:r>
          </a:p>
        </p:txBody>
      </p:sp>
      <p:sp>
        <p:nvSpPr>
          <p:cNvPr id="39939" name="Rectangle 3"/>
          <p:cNvSpPr>
            <a:spLocks noGrp="1" noChangeArrowheads="1"/>
          </p:cNvSpPr>
          <p:nvPr>
            <p:ph type="body" idx="1"/>
          </p:nvPr>
        </p:nvSpPr>
        <p:spPr/>
        <p:txBody>
          <a:bodyPr/>
          <a:lstStyle/>
          <a:p>
            <a:pPr>
              <a:lnSpc>
                <a:spcPct val="90000"/>
              </a:lnSpc>
            </a:pPr>
            <a:r>
              <a:rPr lang="en-US" altLang="en-US" smtClean="0"/>
              <a:t>Assess individual and family psychosocial characteristics</a:t>
            </a:r>
          </a:p>
          <a:p>
            <a:pPr>
              <a:lnSpc>
                <a:spcPct val="90000"/>
              </a:lnSpc>
            </a:pPr>
            <a:r>
              <a:rPr lang="en-US" altLang="en-US" smtClean="0"/>
              <a:t>Establish and maintain an alliance with the family and other clinicians</a:t>
            </a:r>
          </a:p>
          <a:p>
            <a:pPr>
              <a:lnSpc>
                <a:spcPct val="90000"/>
              </a:lnSpc>
            </a:pPr>
            <a:r>
              <a:rPr lang="en-US" altLang="en-US" smtClean="0"/>
              <a:t>Educate the family – temporary and part of a medical condition – not “crazy”</a:t>
            </a:r>
          </a:p>
          <a:p>
            <a:pPr>
              <a:lnSpc>
                <a:spcPct val="90000"/>
              </a:lnSpc>
            </a:pPr>
            <a:r>
              <a:rPr lang="en-US" altLang="en-US" smtClean="0"/>
              <a:t>Provide post-delirium education and processing for patient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عنوان 1"/>
          <p:cNvSpPr>
            <a:spLocks noGrp="1"/>
          </p:cNvSpPr>
          <p:nvPr>
            <p:ph type="title"/>
          </p:nvPr>
        </p:nvSpPr>
        <p:spPr/>
        <p:txBody>
          <a:bodyPr/>
          <a:lstStyle/>
          <a:p>
            <a:pPr eaLnBrk="1" hangingPunct="1"/>
            <a:r>
              <a:rPr lang="en-US" altLang="en-US" smtClean="0"/>
              <a:t>Treatment</a:t>
            </a:r>
            <a:endParaRPr lang="ar-SA" altLang="en-US" smtClean="0">
              <a:latin typeface="Algerian" panose="04020705040A02060702" pitchFamily="82" charset="0"/>
            </a:endParaRPr>
          </a:p>
        </p:txBody>
      </p:sp>
      <p:sp>
        <p:nvSpPr>
          <p:cNvPr id="3" name="عنصر نائب للمحتوى 2"/>
          <p:cNvSpPr>
            <a:spLocks noGrp="1"/>
          </p:cNvSpPr>
          <p:nvPr>
            <p:ph idx="1"/>
          </p:nvPr>
        </p:nvSpPr>
        <p:spPr>
          <a:xfrm>
            <a:off x="457200" y="1600200"/>
            <a:ext cx="8229600" cy="4972050"/>
          </a:xfrm>
        </p:spPr>
        <p:txBody>
          <a:bodyPr>
            <a:normAutofit/>
          </a:bodyPr>
          <a:lstStyle/>
          <a:p>
            <a:pPr marL="274320" indent="-274320" eaLnBrk="1" fontAlgn="auto" hangingPunct="1">
              <a:spcAft>
                <a:spcPts val="0"/>
              </a:spcAft>
              <a:buClr>
                <a:schemeClr val="accent3"/>
              </a:buClr>
              <a:buFont typeface="Wingdings 2"/>
              <a:buNone/>
              <a:defRPr/>
            </a:pPr>
            <a:endParaRPr lang="en-US" sz="2800" b="1" dirty="0" smtClean="0">
              <a:solidFill>
                <a:srgbClr val="002060"/>
              </a:solidFill>
              <a:cs typeface="+mj-cs"/>
            </a:endParaRPr>
          </a:p>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The primary goal is to treat the </a:t>
            </a:r>
            <a:r>
              <a:rPr lang="en-US" sz="2800" b="1" u="sng" dirty="0" smtClean="0">
                <a:solidFill>
                  <a:srgbClr val="FF0000"/>
                </a:solidFill>
                <a:cs typeface="+mj-cs"/>
              </a:rPr>
              <a:t>underlying cause</a:t>
            </a:r>
          </a:p>
          <a:p>
            <a:pPr marL="274320" indent="-274320" eaLnBrk="1" fontAlgn="auto" hangingPunct="1">
              <a:spcAft>
                <a:spcPts val="0"/>
              </a:spcAft>
              <a:buClr>
                <a:schemeClr val="accent3"/>
              </a:buClr>
              <a:buFont typeface="Wingdings 2"/>
              <a:buNone/>
              <a:defRPr/>
            </a:pPr>
            <a:endParaRPr lang="en-US" sz="2800" b="1" dirty="0" smtClean="0">
              <a:solidFill>
                <a:srgbClr val="002060"/>
              </a:solidFill>
              <a:cs typeface="+mj-cs"/>
            </a:endParaRPr>
          </a:p>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The other important goal of treatment is to provide physical, sensory, and environmental support</a:t>
            </a:r>
          </a:p>
          <a:p>
            <a:pPr marL="274320" indent="-274320" eaLnBrk="1" fontAlgn="auto" hangingPunct="1">
              <a:spcAft>
                <a:spcPts val="0"/>
              </a:spcAft>
              <a:buClr>
                <a:schemeClr val="accent3"/>
              </a:buClr>
              <a:buFont typeface="Wingdings 2"/>
              <a:buNone/>
              <a:defRPr/>
            </a:pPr>
            <a:endParaRPr lang="en-US" sz="2800" b="1" dirty="0" smtClean="0">
              <a:solidFill>
                <a:srgbClr val="002060"/>
              </a:solidFill>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عنوان 1"/>
          <p:cNvSpPr>
            <a:spLocks noGrp="1"/>
          </p:cNvSpPr>
          <p:nvPr>
            <p:ph type="title"/>
          </p:nvPr>
        </p:nvSpPr>
        <p:spPr/>
        <p:txBody>
          <a:bodyPr/>
          <a:lstStyle/>
          <a:p>
            <a:endParaRPr lang="ar-SA" altLang="en-US" smtClean="0"/>
          </a:p>
        </p:txBody>
      </p:sp>
      <p:sp>
        <p:nvSpPr>
          <p:cNvPr id="41987" name="عنصر نائب للمحتوى 2"/>
          <p:cNvSpPr>
            <a:spLocks noGrp="1"/>
          </p:cNvSpPr>
          <p:nvPr>
            <p:ph idx="1"/>
          </p:nvPr>
        </p:nvSpPr>
        <p:spPr/>
        <p:txBody>
          <a:bodyPr/>
          <a:lstStyle/>
          <a:p>
            <a:endParaRPr lang="ar-SA" altLang="en-US" smtClean="0"/>
          </a:p>
        </p:txBody>
      </p:sp>
      <p:pic>
        <p:nvPicPr>
          <p:cNvPr id="41988" name="Picture 2" descr="http://www.health.gov.au/internet/publications/publishing.nsf/Content/CA2578620005D57ACA25794B00198DFD/$File/multicompl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57188"/>
            <a:ext cx="8572500" cy="65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عنوان 1"/>
          <p:cNvSpPr>
            <a:spLocks noGrp="1"/>
          </p:cNvSpPr>
          <p:nvPr>
            <p:ph type="title"/>
          </p:nvPr>
        </p:nvSpPr>
        <p:spPr/>
        <p:txBody>
          <a:bodyPr/>
          <a:lstStyle/>
          <a:p>
            <a:r>
              <a:rPr lang="en-CA" altLang="en-US" b="1" smtClean="0"/>
              <a:t>Case study</a:t>
            </a:r>
            <a:br>
              <a:rPr lang="en-CA" altLang="en-US" b="1" smtClean="0"/>
            </a:br>
            <a:endParaRPr lang="ar-SA" altLang="en-US" smtClean="0"/>
          </a:p>
        </p:txBody>
      </p:sp>
      <p:sp>
        <p:nvSpPr>
          <p:cNvPr id="15363" name="عنصر نائب للمحتوى 2"/>
          <p:cNvSpPr>
            <a:spLocks noGrp="1"/>
          </p:cNvSpPr>
          <p:nvPr>
            <p:ph idx="1"/>
          </p:nvPr>
        </p:nvSpPr>
        <p:spPr>
          <a:xfrm>
            <a:off x="428625" y="1071563"/>
            <a:ext cx="8229600" cy="4889500"/>
          </a:xfrm>
        </p:spPr>
        <p:txBody>
          <a:bodyPr/>
          <a:lstStyle/>
          <a:p>
            <a:r>
              <a:rPr lang="en-CA" altLang="en-US" sz="2400" smtClean="0"/>
              <a:t>On examination, the patient was drowsy and falling asleep while practitioners were talking to him. Patient was not cooperative with the physical examination and with a formal mental status examination.</a:t>
            </a:r>
          </a:p>
          <a:p>
            <a:r>
              <a:rPr lang="en-CA" altLang="en-US" sz="2400" smtClean="0"/>
              <a:t> Limited examination of the abdomen indicated that it was flat and soft with normal bowel sounds. The patient moves all 4 limbs and plantar is bilateral flexor. </a:t>
            </a:r>
          </a:p>
          <a:p>
            <a:r>
              <a:rPr lang="en-CA" altLang="en-US" sz="2400" smtClean="0"/>
              <a:t>Laboratory test results revealed elevated BUN and creatinine levels, and the urine analysis was positive for urinary tract infection. CT scan of the head showed cortical atrophy plus an old infarct. </a:t>
            </a:r>
          </a:p>
          <a:p>
            <a:r>
              <a:rPr lang="en-CA" altLang="en-US" sz="2400" smtClean="0"/>
              <a:t>The patient's family physician had recently prescribed Tylenol with codeine for the patient's severe knee pain 5 days earlier.</a:t>
            </a:r>
            <a:endParaRPr lang="en-US" altLang="en-US" sz="2400" b="1" smtClean="0"/>
          </a:p>
          <a:p>
            <a:endParaRPr lang="en-US" altLang="en-US" sz="2400"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Management</a:t>
            </a:r>
          </a:p>
        </p:txBody>
      </p:sp>
      <p:sp>
        <p:nvSpPr>
          <p:cNvPr id="43011" name="Rectangle 3"/>
          <p:cNvSpPr>
            <a:spLocks noGrp="1" noChangeArrowheads="1"/>
          </p:cNvSpPr>
          <p:nvPr>
            <p:ph type="body" idx="1"/>
          </p:nvPr>
        </p:nvSpPr>
        <p:spPr/>
        <p:txBody>
          <a:bodyPr/>
          <a:lstStyle/>
          <a:p>
            <a:r>
              <a:rPr lang="en-US" altLang="en-US" smtClean="0"/>
              <a:t>Pharmacologic management </a:t>
            </a:r>
            <a:r>
              <a:rPr lang="en-US" altLang="en-US" b="1" smtClean="0"/>
              <a:t>( the primary treatment of delirium) :</a:t>
            </a:r>
          </a:p>
          <a:p>
            <a:pPr>
              <a:buFontTx/>
              <a:buNone/>
            </a:pPr>
            <a:r>
              <a:rPr lang="en-US" altLang="en-US" smtClean="0"/>
              <a:t>	- Low doses of high potency antipsychotics (i.e. </a:t>
            </a:r>
            <a:r>
              <a:rPr lang="en-US" altLang="en-US" b="1" smtClean="0"/>
              <a:t>haloperidol</a:t>
            </a:r>
            <a:r>
              <a:rPr lang="en-US" altLang="en-US" smtClean="0"/>
              <a:t>) po, im or iv</a:t>
            </a:r>
          </a:p>
          <a:p>
            <a:pPr>
              <a:buFont typeface="Wingdings 2" panose="05020102010507070707" pitchFamily="18" charset="2"/>
              <a:buNone/>
            </a:pPr>
            <a:r>
              <a:rPr lang="en-US" altLang="en-US" smtClean="0"/>
              <a:t>	- Atypical antipsychotics (</a:t>
            </a:r>
            <a:r>
              <a:rPr lang="it-IT" altLang="en-US" sz="2400" b="1" smtClean="0"/>
              <a:t>risperidone, olanzapine, quetiapine, aripiprazol). </a:t>
            </a:r>
            <a:endParaRPr lang="ar-SA" altLang="en-US" sz="2400" b="1" smtClean="0"/>
          </a:p>
          <a:p>
            <a:pPr>
              <a:buFontTx/>
              <a:buNone/>
            </a:pPr>
            <a:endParaRPr lang="en-US" altLang="en-US" smtClean="0"/>
          </a:p>
          <a:p>
            <a:pPr>
              <a:buFontTx/>
              <a:buNone/>
            </a:pPr>
            <a:r>
              <a:rPr lang="en-US" altLang="en-US" smtClean="0"/>
              <a:t>	*Rarely, some antipsychotics are associated with torsade de pointes arrhythmia by lengthening the QT interval; avoid or monitor this by ECG monitoring.</a:t>
            </a:r>
          </a:p>
          <a:p>
            <a:pPr>
              <a:buFontTx/>
              <a:buNone/>
            </a:pPr>
            <a:r>
              <a:rPr lang="en-US" altLang="en-US"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Summary</a:t>
            </a:r>
          </a:p>
        </p:txBody>
      </p:sp>
      <p:sp>
        <p:nvSpPr>
          <p:cNvPr id="44035" name="Rectangle 3"/>
          <p:cNvSpPr>
            <a:spLocks noGrp="1" noChangeArrowheads="1"/>
          </p:cNvSpPr>
          <p:nvPr>
            <p:ph type="body" idx="1"/>
          </p:nvPr>
        </p:nvSpPr>
        <p:spPr/>
        <p:txBody>
          <a:bodyPr/>
          <a:lstStyle/>
          <a:p>
            <a:r>
              <a:rPr lang="en-US" altLang="en-US" sz="2800" smtClean="0"/>
              <a:t>Delirium is common and is often a harbinger of death- especially in vulnerable populations</a:t>
            </a:r>
          </a:p>
          <a:p>
            <a:r>
              <a:rPr lang="en-US" altLang="en-US" sz="2800" smtClean="0"/>
              <a:t>It is a </a:t>
            </a:r>
            <a:r>
              <a:rPr lang="en-US" altLang="en-US" sz="2800" i="1" smtClean="0"/>
              <a:t>sudden</a:t>
            </a:r>
            <a:r>
              <a:rPr lang="en-US" altLang="en-US" sz="2800" smtClean="0"/>
              <a:t> change in mental status, with a </a:t>
            </a:r>
            <a:r>
              <a:rPr lang="en-US" altLang="en-US" sz="2800" i="1" smtClean="0"/>
              <a:t>fluctuating</a:t>
            </a:r>
            <a:r>
              <a:rPr lang="en-US" altLang="en-US" sz="2800" smtClean="0"/>
              <a:t> course, marked by decreased </a:t>
            </a:r>
            <a:r>
              <a:rPr lang="en-US" altLang="en-US" sz="2800" i="1" smtClean="0"/>
              <a:t>attention</a:t>
            </a:r>
          </a:p>
          <a:p>
            <a:r>
              <a:rPr lang="en-US" altLang="en-US" sz="2800" smtClean="0"/>
              <a:t>It is caused by underlying medical problems, drug intoxication/withdrawal, or a combination</a:t>
            </a:r>
          </a:p>
          <a:p>
            <a:r>
              <a:rPr lang="en-US" altLang="en-US" sz="2800" i="1" smtClean="0"/>
              <a:t>Recognizing</a:t>
            </a:r>
            <a:r>
              <a:rPr lang="en-US" altLang="en-US" sz="2800" smtClean="0"/>
              <a:t> delirium and searching for the cause can save the patient’s life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عنوان 1"/>
          <p:cNvSpPr>
            <a:spLocks noGrp="1"/>
          </p:cNvSpPr>
          <p:nvPr>
            <p:ph type="title"/>
          </p:nvPr>
        </p:nvSpPr>
        <p:spPr>
          <a:xfrm>
            <a:off x="428625" y="428625"/>
            <a:ext cx="8229600" cy="1143000"/>
          </a:xfrm>
        </p:spPr>
        <p:txBody>
          <a:bodyPr/>
          <a:lstStyle/>
          <a:p>
            <a:r>
              <a:rPr lang="ar-SA" altLang="en-US" b="1" smtClean="0"/>
              <a:t>Case Development </a:t>
            </a:r>
            <a:r>
              <a:rPr lang="en-US" altLang="en-US" b="1" smtClean="0"/>
              <a:t>1</a:t>
            </a:r>
            <a:r>
              <a:rPr lang="ar-SA" altLang="en-US" b="1" smtClean="0"/>
              <a:t>:</a:t>
            </a:r>
            <a:r>
              <a:rPr lang="en-US" altLang="en-US" b="1" smtClean="0"/>
              <a:t/>
            </a:r>
            <a:br>
              <a:rPr lang="en-US" altLang="en-US" b="1" smtClean="0"/>
            </a:br>
            <a:endParaRPr lang="ar-SA" altLang="en-US" smtClean="0"/>
          </a:p>
        </p:txBody>
      </p:sp>
      <p:sp>
        <p:nvSpPr>
          <p:cNvPr id="45059" name="عنصر نائب للمحتوى 2"/>
          <p:cNvSpPr>
            <a:spLocks noGrp="1"/>
          </p:cNvSpPr>
          <p:nvPr>
            <p:ph idx="1"/>
          </p:nvPr>
        </p:nvSpPr>
        <p:spPr>
          <a:xfrm>
            <a:off x="428625" y="785813"/>
            <a:ext cx="8229600" cy="5324475"/>
          </a:xfrm>
        </p:spPr>
        <p:txBody>
          <a:bodyPr/>
          <a:lstStyle/>
          <a:p>
            <a:r>
              <a:rPr lang="en-US" altLang="en-US" sz="2400" smtClean="0"/>
              <a:t>Past history inquiry indicated that he has two years of deteriorating memory. He forgot mostly recent things. He has difficulty to name some familiar people to him. 6 months ago, he lost his ability to drive and to pray appropriately. However, his attention was well except of few days’ prior current admission. There is positive family history of sever memory problem in his eldest brother.</a:t>
            </a:r>
            <a:endParaRPr lang="en-US" altLang="en-US" sz="2400" b="1" smtClean="0"/>
          </a:p>
          <a:p>
            <a:r>
              <a:rPr lang="en-US" altLang="en-US" sz="2400" smtClean="0"/>
              <a:t> Analyze the symptoms (presented and expected) in this case and signs, including mood, thoughts, cognition, perception and physical aspects</a:t>
            </a:r>
            <a:endParaRPr lang="en-US" altLang="en-US" sz="2400" b="1" smtClean="0"/>
          </a:p>
          <a:p>
            <a:r>
              <a:rPr lang="en-US" altLang="en-US" sz="2400" smtClean="0"/>
              <a:t>Discuss other elements related to the case includes possible etiological reasons</a:t>
            </a:r>
            <a:endParaRPr lang="en-US" altLang="en-US" sz="2400" b="1" smtClean="0"/>
          </a:p>
          <a:p>
            <a:r>
              <a:rPr lang="en-US" altLang="en-US" sz="2400" smtClean="0"/>
              <a:t>Discuss the initial possible diagnosis of this case and different types of such clinical presentation</a:t>
            </a:r>
            <a:endParaRPr lang="en-US" altLang="en-US" sz="2400" b="1" smtClean="0"/>
          </a:p>
          <a:p>
            <a:r>
              <a:rPr lang="en-US" altLang="en-US" sz="2400" smtClean="0"/>
              <a:t>Discuss Cognitive disorders related psychopathology</a:t>
            </a:r>
            <a:endParaRPr lang="en-US" altLang="en-US" sz="2400" b="1" smtClean="0"/>
          </a:p>
          <a:p>
            <a:pPr>
              <a:buFont typeface="Wingdings 2" panose="05020102010507070707" pitchFamily="18" charset="2"/>
              <a:buNone/>
            </a:pPr>
            <a:r>
              <a:rPr lang="en-CA" altLang="en-US" sz="2400" smtClean="0"/>
              <a:t> </a:t>
            </a:r>
            <a:endParaRPr lang="en-US" altLang="en-US" sz="2400" b="1" smtClean="0"/>
          </a:p>
          <a:p>
            <a:endParaRPr lang="ar-SA" altLang="en-US" sz="2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وان 1"/>
          <p:cNvSpPr>
            <a:spLocks noGrp="1"/>
          </p:cNvSpPr>
          <p:nvPr>
            <p:ph type="title"/>
          </p:nvPr>
        </p:nvSpPr>
        <p:spPr>
          <a:xfrm>
            <a:off x="457200" y="274638"/>
            <a:ext cx="8258175" cy="796925"/>
          </a:xfrm>
        </p:spPr>
        <p:txBody>
          <a:bodyPr/>
          <a:lstStyle/>
          <a:p>
            <a:pPr eaLnBrk="1" hangingPunct="1"/>
            <a:r>
              <a:rPr lang="en-US" altLang="en-US" b="1" smtClean="0"/>
              <a:t>Dementia</a:t>
            </a:r>
            <a:endParaRPr lang="ar-SA" altLang="en-US" b="1" smtClean="0">
              <a:latin typeface="Algerian" panose="04020705040A02060702" pitchFamily="82" charset="0"/>
            </a:endParaRPr>
          </a:p>
        </p:txBody>
      </p:sp>
      <p:sp>
        <p:nvSpPr>
          <p:cNvPr id="3" name="عنصر نائب للمحتوى 2"/>
          <p:cNvSpPr>
            <a:spLocks noGrp="1"/>
          </p:cNvSpPr>
          <p:nvPr>
            <p:ph idx="1"/>
          </p:nvPr>
        </p:nvSpPr>
        <p:spPr>
          <a:xfrm>
            <a:off x="163513" y="1052513"/>
            <a:ext cx="9001125" cy="5429250"/>
          </a:xfrm>
        </p:spPr>
        <p:txBody>
          <a:bodyPr>
            <a:noAutofit/>
          </a:bodyPr>
          <a:lstStyle/>
          <a:p>
            <a:pPr eaLnBrk="1" fontAlgn="auto" hangingPunct="1">
              <a:spcAft>
                <a:spcPts val="0"/>
              </a:spcAft>
              <a:buClr>
                <a:schemeClr val="accent3"/>
              </a:buClr>
              <a:defRPr/>
            </a:pPr>
            <a:r>
              <a:rPr lang="en-US" sz="2400" b="1" dirty="0" smtClean="0">
                <a:solidFill>
                  <a:srgbClr val="002060"/>
                </a:solidFill>
                <a:cs typeface="+mj-cs"/>
              </a:rPr>
              <a:t>Global impairment of cognitive functions occurring in clear consciousness </a:t>
            </a:r>
          </a:p>
          <a:p>
            <a:pPr eaLnBrk="1" fontAlgn="auto" hangingPunct="1">
              <a:spcAft>
                <a:spcPts val="0"/>
              </a:spcAft>
              <a:buClr>
                <a:schemeClr val="accent3"/>
              </a:buClr>
              <a:defRPr/>
            </a:pPr>
            <a:r>
              <a:rPr lang="en-US" sz="2400" b="1" dirty="0" smtClean="0">
                <a:solidFill>
                  <a:srgbClr val="002060"/>
                </a:solidFill>
                <a:cs typeface="+mj-cs"/>
              </a:rPr>
              <a:t>Difficulty with memory, attention, thinking, and comprehension.</a:t>
            </a:r>
          </a:p>
          <a:p>
            <a:pPr eaLnBrk="1" fontAlgn="auto" hangingPunct="1">
              <a:spcAft>
                <a:spcPts val="0"/>
              </a:spcAft>
              <a:buClr>
                <a:schemeClr val="accent3"/>
              </a:buClr>
              <a:defRPr/>
            </a:pPr>
            <a:r>
              <a:rPr lang="en-US" sz="2400" b="1" dirty="0" smtClean="0">
                <a:solidFill>
                  <a:srgbClr val="002060"/>
                </a:solidFill>
                <a:cs typeface="+mj-cs"/>
              </a:rPr>
              <a:t> Other mental functions can often be affected, including mood, personality, judgment, and social behavior</a:t>
            </a:r>
          </a:p>
          <a:p>
            <a:pPr eaLnBrk="1" fontAlgn="auto" hangingPunct="1">
              <a:spcAft>
                <a:spcPts val="0"/>
              </a:spcAft>
              <a:buClr>
                <a:schemeClr val="accent3"/>
              </a:buClr>
              <a:defRPr/>
            </a:pPr>
            <a:r>
              <a:rPr lang="en-US" sz="2400" b="1" dirty="0" smtClean="0">
                <a:solidFill>
                  <a:srgbClr val="002060"/>
                </a:solidFill>
                <a:cs typeface="+mj-cs"/>
              </a:rPr>
              <a:t>Can be </a:t>
            </a:r>
            <a:r>
              <a:rPr lang="en-US" sz="2400" b="1" dirty="0" smtClean="0">
                <a:cs typeface="+mj-cs"/>
              </a:rPr>
              <a:t>progressive or static </a:t>
            </a:r>
            <a:r>
              <a:rPr lang="en-US" sz="2400" b="1" dirty="0" smtClean="0">
                <a:solidFill>
                  <a:srgbClr val="002060"/>
                </a:solidFill>
                <a:cs typeface="+mj-cs"/>
              </a:rPr>
              <a:t>!</a:t>
            </a:r>
          </a:p>
          <a:p>
            <a:pPr eaLnBrk="1" fontAlgn="auto" hangingPunct="1">
              <a:spcAft>
                <a:spcPts val="0"/>
              </a:spcAft>
              <a:buClr>
                <a:schemeClr val="accent3"/>
              </a:buClr>
              <a:defRPr/>
            </a:pPr>
            <a:r>
              <a:rPr lang="en-US" sz="2400" b="1" dirty="0" smtClean="0">
                <a:solidFill>
                  <a:srgbClr val="002060"/>
                </a:solidFill>
                <a:cs typeface="+mj-cs"/>
              </a:rPr>
              <a:t>Permanent or </a:t>
            </a:r>
            <a:r>
              <a:rPr lang="en-US" sz="2400" b="1" dirty="0" smtClean="0">
                <a:solidFill>
                  <a:srgbClr val="FF0000"/>
                </a:solidFill>
                <a:cs typeface="+mj-cs"/>
              </a:rPr>
              <a:t>reversible</a:t>
            </a:r>
            <a:r>
              <a:rPr lang="en-US" sz="2400" b="1" dirty="0" smtClean="0">
                <a:solidFill>
                  <a:srgbClr val="002060"/>
                </a:solidFill>
                <a:cs typeface="+mj-cs"/>
              </a:rPr>
              <a:t> </a:t>
            </a:r>
            <a:r>
              <a:rPr lang="en-US" sz="2400" b="1" dirty="0" smtClean="0">
                <a:solidFill>
                  <a:srgbClr val="FF0000"/>
                </a:solidFill>
                <a:cs typeface="+mj-cs"/>
              </a:rPr>
              <a:t>(e.g., vitamin B12, </a:t>
            </a:r>
            <a:r>
              <a:rPr lang="en-US" sz="2400" b="1" dirty="0" err="1" smtClean="0">
                <a:solidFill>
                  <a:srgbClr val="FF0000"/>
                </a:solidFill>
                <a:cs typeface="+mj-cs"/>
              </a:rPr>
              <a:t>folate</a:t>
            </a:r>
            <a:r>
              <a:rPr lang="en-US" sz="2400" b="1" dirty="0" smtClean="0">
                <a:solidFill>
                  <a:srgbClr val="FF0000"/>
                </a:solidFill>
                <a:cs typeface="+mj-cs"/>
              </a:rPr>
              <a:t>, hypothyroidism)</a:t>
            </a:r>
            <a:r>
              <a:rPr lang="en-US" sz="2400" b="1" dirty="0" smtClean="0">
                <a:solidFill>
                  <a:srgbClr val="002060"/>
                </a:solidFill>
                <a:cs typeface="+mj-cs"/>
              </a:rPr>
              <a:t/>
            </a:r>
            <a:br>
              <a:rPr lang="en-US" sz="2400" b="1" dirty="0" smtClean="0">
                <a:solidFill>
                  <a:srgbClr val="002060"/>
                </a:solidFill>
                <a:cs typeface="+mj-cs"/>
              </a:rPr>
            </a:br>
            <a:r>
              <a:rPr lang="en-US" sz="2400" b="1" dirty="0" smtClean="0">
                <a:solidFill>
                  <a:srgbClr val="002060"/>
                </a:solidFill>
                <a:cs typeface="+mj-cs"/>
              </a:rPr>
              <a:t>   </a:t>
            </a:r>
          </a:p>
          <a:p>
            <a:pPr eaLnBrk="1" fontAlgn="auto" hangingPunct="1">
              <a:spcAft>
                <a:spcPts val="0"/>
              </a:spcAft>
              <a:buClr>
                <a:schemeClr val="accent3"/>
              </a:buClr>
              <a:defRPr/>
            </a:pPr>
            <a:r>
              <a:rPr lang="en-US" sz="2400" b="1" dirty="0" smtClean="0">
                <a:solidFill>
                  <a:srgbClr val="FF0000"/>
                </a:solidFill>
                <a:cs typeface="+mj-cs"/>
              </a:rPr>
              <a:t>50 to 60 </a:t>
            </a:r>
            <a:r>
              <a:rPr lang="en-US" sz="2400" b="1" dirty="0" smtClean="0">
                <a:solidFill>
                  <a:srgbClr val="002060"/>
                </a:solidFill>
                <a:cs typeface="+mj-cs"/>
              </a:rPr>
              <a:t>percent have the most common type of dementia, dementia of the </a:t>
            </a:r>
            <a:r>
              <a:rPr lang="en-US" sz="2400" b="1" dirty="0" smtClean="0">
                <a:solidFill>
                  <a:srgbClr val="FF0000"/>
                </a:solidFill>
                <a:cs typeface="+mj-cs"/>
              </a:rPr>
              <a:t>Alzheimer's type </a:t>
            </a:r>
          </a:p>
          <a:p>
            <a:pPr eaLnBrk="1" fontAlgn="auto" hangingPunct="1">
              <a:spcAft>
                <a:spcPts val="0"/>
              </a:spcAft>
              <a:buClr>
                <a:schemeClr val="accent3"/>
              </a:buClr>
              <a:defRPr/>
            </a:pPr>
            <a:endParaRPr lang="en-US" sz="2400" b="1" dirty="0" smtClean="0">
              <a:solidFill>
                <a:srgbClr val="FF0000"/>
              </a:solidFill>
              <a:cs typeface="+mj-cs"/>
            </a:endParaRPr>
          </a:p>
          <a:p>
            <a:pPr eaLnBrk="1" fontAlgn="auto" hangingPunct="1">
              <a:spcAft>
                <a:spcPts val="0"/>
              </a:spcAft>
              <a:buClr>
                <a:schemeClr val="accent3"/>
              </a:buClr>
              <a:defRPr/>
            </a:pPr>
            <a:r>
              <a:rPr lang="en-US" sz="2400" b="1" dirty="0" smtClean="0">
                <a:solidFill>
                  <a:srgbClr val="FF0000"/>
                </a:solidFill>
                <a:cs typeface="+mj-cs"/>
              </a:rPr>
              <a:t>Vascular dementias account for 15 to 30 </a:t>
            </a:r>
            <a:r>
              <a:rPr lang="en-US" sz="2400" b="1" dirty="0" smtClean="0">
                <a:solidFill>
                  <a:srgbClr val="002060"/>
                </a:solidFill>
                <a:cs typeface="+mj-cs"/>
              </a:rPr>
              <a:t>percent of all dementia cases</a:t>
            </a:r>
            <a:endParaRPr lang="ar-SA" sz="2400" b="1" dirty="0">
              <a:solidFill>
                <a:srgbClr val="002060"/>
              </a:solidFill>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وان 1"/>
          <p:cNvSpPr>
            <a:spLocks noGrp="1"/>
          </p:cNvSpPr>
          <p:nvPr>
            <p:ph type="title"/>
          </p:nvPr>
        </p:nvSpPr>
        <p:spPr>
          <a:xfrm>
            <a:off x="428625" y="0"/>
            <a:ext cx="8229600" cy="1143000"/>
          </a:xfrm>
        </p:spPr>
        <p:txBody>
          <a:bodyPr/>
          <a:lstStyle/>
          <a:p>
            <a:r>
              <a:rPr lang="en-US" altLang="en-US" sz="3200" smtClean="0"/>
              <a:t>DSM-5 criteria of major neurocognitive disorder (dementia)</a:t>
            </a:r>
            <a:endParaRPr lang="ar-SA" altLang="en-US" sz="3200" smtClean="0"/>
          </a:p>
        </p:txBody>
      </p:sp>
      <p:sp>
        <p:nvSpPr>
          <p:cNvPr id="47107" name="عنصر نائب للمحتوى 2"/>
          <p:cNvSpPr>
            <a:spLocks noGrp="1"/>
          </p:cNvSpPr>
          <p:nvPr>
            <p:ph idx="1"/>
          </p:nvPr>
        </p:nvSpPr>
        <p:spPr>
          <a:xfrm>
            <a:off x="500063" y="1143000"/>
            <a:ext cx="8229600" cy="4389438"/>
          </a:xfrm>
        </p:spPr>
        <p:txBody>
          <a:bodyPr/>
          <a:lstStyle/>
          <a:p>
            <a:pPr>
              <a:buFont typeface="Wingdings 2" panose="05020102010507070707" pitchFamily="18" charset="2"/>
              <a:buNone/>
            </a:pPr>
            <a:r>
              <a:rPr lang="en-US" altLang="en-US" sz="2000" smtClean="0"/>
              <a:t>A. Evidence of significant cognitive decline from a previous level of performance in one or more cognitive domains (complex attention, executive function, learning and memory, language, perceptual-motor, or social cognition) based on:</a:t>
            </a:r>
          </a:p>
          <a:p>
            <a:pPr>
              <a:buFont typeface="Wingdings 2" panose="05020102010507070707" pitchFamily="18" charset="2"/>
              <a:buNone/>
            </a:pPr>
            <a:r>
              <a:rPr lang="en-US" altLang="en-US" sz="2000" smtClean="0"/>
              <a:t>1. Concern of the individual, a knowledgeable informant, or the clinician that there has been a significant decline in cognitive function; and</a:t>
            </a:r>
          </a:p>
          <a:p>
            <a:pPr>
              <a:buFont typeface="Wingdings 2" panose="05020102010507070707" pitchFamily="18" charset="2"/>
              <a:buNone/>
            </a:pPr>
            <a:r>
              <a:rPr lang="en-US" altLang="en-US" sz="2000" smtClean="0"/>
              <a:t>2. A substantial impairment in cognitive performance, preferably documented by standardized neuropsychological testing or, in its absence, another quantified clinical assessment.</a:t>
            </a:r>
          </a:p>
          <a:p>
            <a:pPr>
              <a:buFont typeface="Wingdings 2" panose="05020102010507070707" pitchFamily="18" charset="2"/>
              <a:buNone/>
            </a:pPr>
            <a:r>
              <a:rPr lang="en-US" altLang="en-US" sz="2000" smtClean="0"/>
              <a:t>B. The cognitive deficits interfere with independence in everyday activities (i.e., at a minimum, requiring assistance with complex instrumental activities of daily living such as paying bills or managing medications).</a:t>
            </a:r>
          </a:p>
          <a:p>
            <a:pPr>
              <a:buFont typeface="Wingdings 2" panose="05020102010507070707" pitchFamily="18" charset="2"/>
              <a:buNone/>
            </a:pPr>
            <a:r>
              <a:rPr lang="en-US" altLang="en-US" sz="2000" smtClean="0"/>
              <a:t>C. The cognitive deficits do not occur exclusively in the context of a delirium.</a:t>
            </a:r>
          </a:p>
          <a:p>
            <a:pPr>
              <a:buFont typeface="Wingdings 2" panose="05020102010507070707" pitchFamily="18" charset="2"/>
              <a:buNone/>
            </a:pPr>
            <a:r>
              <a:rPr lang="en-US" altLang="en-US" sz="2000" smtClean="0"/>
              <a:t>D. The cognitive deficits are not better explained by another mental disorder (e.g., major depressive disorder, schizophrenia).</a:t>
            </a:r>
            <a:endParaRPr lang="ar-SA" altLang="en-US" sz="20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وان 3"/>
          <p:cNvSpPr>
            <a:spLocks noGrp="1"/>
          </p:cNvSpPr>
          <p:nvPr>
            <p:ph type="title"/>
          </p:nvPr>
        </p:nvSpPr>
        <p:spPr>
          <a:xfrm>
            <a:off x="457200" y="704850"/>
            <a:ext cx="8229600" cy="1143000"/>
          </a:xfrm>
        </p:spPr>
        <p:txBody>
          <a:bodyPr/>
          <a:lstStyle/>
          <a:p>
            <a:endParaRPr lang="ar-SA" altLang="en-US" smtClean="0"/>
          </a:p>
        </p:txBody>
      </p:sp>
      <p:sp>
        <p:nvSpPr>
          <p:cNvPr id="5" name="عنصر نائب للمحتوى 4"/>
          <p:cNvSpPr>
            <a:spLocks noGrp="1"/>
          </p:cNvSpPr>
          <p:nvPr>
            <p:ph sz="half" idx="1"/>
          </p:nvPr>
        </p:nvSpPr>
        <p:spPr>
          <a:xfrm>
            <a:off x="457200" y="285750"/>
            <a:ext cx="4038600" cy="6069013"/>
          </a:xfrm>
        </p:spPr>
        <p:txBody>
          <a:bodyPr/>
          <a:lstStyle/>
          <a:p>
            <a:pPr marL="0" indent="0">
              <a:buFont typeface="Wingdings 2" panose="05020102010507070707" pitchFamily="18" charset="2"/>
              <a:buNone/>
              <a:defRPr/>
            </a:pPr>
            <a:endParaRPr lang="en-US" sz="2000" dirty="0" smtClean="0"/>
          </a:p>
          <a:p>
            <a:pPr>
              <a:buFont typeface="Wingdings" pitchFamily="2" charset="2"/>
              <a:buChar char="q"/>
              <a:defRPr/>
            </a:pPr>
            <a:r>
              <a:rPr lang="en-US" sz="2000" b="1" i="1" u="sng" dirty="0" smtClean="0"/>
              <a:t>Specify whether due to:</a:t>
            </a:r>
            <a:endParaRPr lang="en-US" sz="2000" u="sng" dirty="0" smtClean="0"/>
          </a:p>
          <a:p>
            <a:pPr>
              <a:defRPr/>
            </a:pPr>
            <a:r>
              <a:rPr lang="en-US" sz="2000" dirty="0" smtClean="0"/>
              <a:t>Alzheimer’s Disease</a:t>
            </a:r>
          </a:p>
          <a:p>
            <a:pPr>
              <a:defRPr/>
            </a:pPr>
            <a:r>
              <a:rPr lang="en-US" sz="2000" dirty="0" err="1" smtClean="0"/>
              <a:t>Frontotemporal</a:t>
            </a:r>
            <a:r>
              <a:rPr lang="en-US" sz="2000" dirty="0" smtClean="0"/>
              <a:t> </a:t>
            </a:r>
          </a:p>
          <a:p>
            <a:pPr>
              <a:defRPr/>
            </a:pPr>
            <a:r>
              <a:rPr lang="en-US" sz="2000" dirty="0" err="1" smtClean="0"/>
              <a:t>Lewy</a:t>
            </a:r>
            <a:r>
              <a:rPr lang="en-US" sz="2000" dirty="0" smtClean="0"/>
              <a:t> Bodies</a:t>
            </a:r>
          </a:p>
          <a:p>
            <a:pPr>
              <a:defRPr/>
            </a:pPr>
            <a:r>
              <a:rPr lang="en-US" sz="2000" dirty="0" smtClean="0"/>
              <a:t>Vascular </a:t>
            </a:r>
          </a:p>
          <a:p>
            <a:pPr>
              <a:defRPr/>
            </a:pPr>
            <a:r>
              <a:rPr lang="en-US" sz="2000" dirty="0" smtClean="0"/>
              <a:t>Traumatic Brain Injury</a:t>
            </a:r>
          </a:p>
          <a:p>
            <a:pPr>
              <a:defRPr/>
            </a:pPr>
            <a:r>
              <a:rPr lang="en-US" sz="2000" dirty="0" smtClean="0"/>
              <a:t>Substance/Medication-Induced </a:t>
            </a:r>
          </a:p>
          <a:p>
            <a:pPr>
              <a:defRPr/>
            </a:pPr>
            <a:r>
              <a:rPr lang="en-US" sz="2000" dirty="0" smtClean="0"/>
              <a:t>HIV Infection</a:t>
            </a:r>
          </a:p>
          <a:p>
            <a:pPr>
              <a:defRPr/>
            </a:pPr>
            <a:r>
              <a:rPr lang="en-US" sz="2000" dirty="0" smtClean="0"/>
              <a:t>Prion Disease</a:t>
            </a:r>
          </a:p>
          <a:p>
            <a:pPr>
              <a:defRPr/>
            </a:pPr>
            <a:r>
              <a:rPr lang="en-US" sz="2000" dirty="0" smtClean="0"/>
              <a:t>Parkinson’s Disease</a:t>
            </a:r>
          </a:p>
          <a:p>
            <a:pPr>
              <a:defRPr/>
            </a:pPr>
            <a:r>
              <a:rPr lang="en-US" sz="2000" dirty="0" smtClean="0"/>
              <a:t>Huntington’s Disease</a:t>
            </a:r>
          </a:p>
          <a:p>
            <a:pPr>
              <a:defRPr/>
            </a:pPr>
            <a:r>
              <a:rPr lang="en-US" sz="2000" dirty="0" smtClean="0"/>
              <a:t>Another Medical Condition</a:t>
            </a:r>
          </a:p>
          <a:p>
            <a:pPr>
              <a:defRPr/>
            </a:pPr>
            <a:r>
              <a:rPr lang="en-US" sz="2000" dirty="0" smtClean="0"/>
              <a:t>Multiple Etiologies</a:t>
            </a:r>
          </a:p>
          <a:p>
            <a:pPr>
              <a:defRPr/>
            </a:pPr>
            <a:r>
              <a:rPr lang="en-US" sz="2000" dirty="0" smtClean="0"/>
              <a:t>Unspecified</a:t>
            </a:r>
            <a:endParaRPr lang="ar-SA" sz="2000" dirty="0" smtClean="0"/>
          </a:p>
          <a:p>
            <a:pPr>
              <a:defRPr/>
            </a:pPr>
            <a:endParaRPr lang="ar-SA" sz="2000" dirty="0" smtClean="0"/>
          </a:p>
          <a:p>
            <a:pPr>
              <a:defRPr/>
            </a:pPr>
            <a:endParaRPr lang="ar-SA" sz="2000" dirty="0"/>
          </a:p>
        </p:txBody>
      </p:sp>
      <p:sp>
        <p:nvSpPr>
          <p:cNvPr id="48132" name="عنصر نائب للمحتوى 5"/>
          <p:cNvSpPr>
            <a:spLocks noGrp="1"/>
          </p:cNvSpPr>
          <p:nvPr>
            <p:ph sz="half" idx="2"/>
          </p:nvPr>
        </p:nvSpPr>
        <p:spPr>
          <a:xfrm>
            <a:off x="4648200" y="214313"/>
            <a:ext cx="4038600" cy="6140450"/>
          </a:xfrm>
        </p:spPr>
        <p:txBody>
          <a:bodyPr/>
          <a:lstStyle/>
          <a:p>
            <a:pPr>
              <a:buFont typeface="Wingdings" panose="05000000000000000000" pitchFamily="2" charset="2"/>
              <a:buChar char="q"/>
            </a:pPr>
            <a:r>
              <a:rPr lang="en-US" altLang="en-US" sz="2000" b="1" i="1" u="sng" smtClean="0">
                <a:latin typeface="Arial" panose="020B0604020202020204" pitchFamily="34" charset="0"/>
                <a:cs typeface="Arial" panose="020B0604020202020204" pitchFamily="34" charset="0"/>
              </a:rPr>
              <a:t>Specify</a:t>
            </a:r>
            <a:r>
              <a:rPr lang="en-US" altLang="en-US" sz="2000" b="1" i="1" smtClean="0">
                <a:latin typeface="Arial" panose="020B0604020202020204" pitchFamily="34" charset="0"/>
                <a:cs typeface="Arial" panose="020B0604020202020204" pitchFamily="34" charset="0"/>
              </a:rPr>
              <a:t>:</a:t>
            </a:r>
          </a:p>
          <a:p>
            <a:r>
              <a:rPr lang="en-US" altLang="en-US" sz="2000" smtClean="0">
                <a:latin typeface="Arial" panose="020B0604020202020204" pitchFamily="34" charset="0"/>
                <a:cs typeface="Arial" panose="020B0604020202020204" pitchFamily="34" charset="0"/>
              </a:rPr>
              <a:t>Without behavioral disturbance</a:t>
            </a:r>
          </a:p>
          <a:p>
            <a:r>
              <a:rPr lang="en-US" altLang="en-US" sz="2000" smtClean="0">
                <a:latin typeface="Arial" panose="020B0604020202020204" pitchFamily="34" charset="0"/>
                <a:cs typeface="Arial" panose="020B0604020202020204" pitchFamily="34" charset="0"/>
              </a:rPr>
              <a:t>With behavioral disturbance </a:t>
            </a:r>
            <a:r>
              <a:rPr lang="en-US" altLang="en-US" sz="2000" i="1" smtClean="0">
                <a:latin typeface="Arial" panose="020B0604020202020204" pitchFamily="34" charset="0"/>
                <a:cs typeface="Arial" panose="020B0604020202020204" pitchFamily="34" charset="0"/>
              </a:rPr>
              <a:t>(specify disturbance): If the cognitive disturbance is accompanied </a:t>
            </a:r>
            <a:r>
              <a:rPr lang="en-US" altLang="en-US" sz="2000" smtClean="0">
                <a:latin typeface="Arial" panose="020B0604020202020204" pitchFamily="34" charset="0"/>
                <a:cs typeface="Arial" panose="020B0604020202020204" pitchFamily="34" charset="0"/>
              </a:rPr>
              <a:t>by a clinically significant behavioral disturbance (e.g., psychotic symptoms, mood disturbance, agitation, apathy, or other behavioral symptoms).</a:t>
            </a:r>
          </a:p>
          <a:p>
            <a:pPr>
              <a:buFont typeface="Wingdings" panose="05000000000000000000" pitchFamily="2" charset="2"/>
              <a:buChar char="q"/>
            </a:pPr>
            <a:r>
              <a:rPr lang="en-US" altLang="en-US" sz="2000" b="1" i="1" u="sng" smtClean="0">
                <a:latin typeface="Arial" panose="020B0604020202020204" pitchFamily="34" charset="0"/>
                <a:cs typeface="Arial" panose="020B0604020202020204" pitchFamily="34" charset="0"/>
              </a:rPr>
              <a:t>Specify current severity:</a:t>
            </a:r>
          </a:p>
          <a:p>
            <a:r>
              <a:rPr lang="en-US" altLang="en-US" sz="2000" smtClean="0">
                <a:latin typeface="Arial" panose="020B0604020202020204" pitchFamily="34" charset="0"/>
                <a:cs typeface="Arial" panose="020B0604020202020204" pitchFamily="34" charset="0"/>
              </a:rPr>
              <a:t>Mild: Difficulties with instrumental activities of daily living (e.g., housework, managing money).</a:t>
            </a:r>
          </a:p>
          <a:p>
            <a:r>
              <a:rPr lang="en-US" altLang="en-US" sz="2000" smtClean="0">
                <a:latin typeface="Arial" panose="020B0604020202020204" pitchFamily="34" charset="0"/>
                <a:cs typeface="Arial" panose="020B0604020202020204" pitchFamily="34" charset="0"/>
              </a:rPr>
              <a:t>Moderate: Difficulties with basic activities of daily living (e.g., feeding, dressing).</a:t>
            </a:r>
          </a:p>
          <a:p>
            <a:r>
              <a:rPr lang="en-US" altLang="en-US" sz="2000" smtClean="0">
                <a:latin typeface="Arial" panose="020B0604020202020204" pitchFamily="34" charset="0"/>
                <a:cs typeface="Arial" panose="020B0604020202020204" pitchFamily="34" charset="0"/>
              </a:rPr>
              <a:t>Severe: Fully dependent.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2612"/>
          </a:xfrm>
        </p:spPr>
        <p:txBody>
          <a:bodyPr>
            <a:normAutofit fontScale="90000"/>
          </a:bodyPr>
          <a:lstStyle/>
          <a:p>
            <a:pPr eaLnBrk="1" fontAlgn="auto" hangingPunct="1">
              <a:spcAft>
                <a:spcPts val="0"/>
              </a:spcAft>
              <a:defRPr/>
            </a:pPr>
            <a:r>
              <a:rPr lang="en-US" dirty="0" smtClean="0"/>
              <a:t>Possible Etiologies of Dementia</a:t>
            </a:r>
            <a:endParaRPr lang="ar-SA" dirty="0"/>
          </a:p>
        </p:txBody>
      </p:sp>
      <p:sp>
        <p:nvSpPr>
          <p:cNvPr id="49155" name="عنصر نائب للمحتوى 2"/>
          <p:cNvSpPr>
            <a:spLocks noGrp="1"/>
          </p:cNvSpPr>
          <p:nvPr>
            <p:ph sz="half" idx="1"/>
          </p:nvPr>
        </p:nvSpPr>
        <p:spPr>
          <a:xfrm>
            <a:off x="0" y="857250"/>
            <a:ext cx="5143500" cy="5715000"/>
          </a:xfrm>
        </p:spPr>
        <p:txBody>
          <a:bodyPr/>
          <a:lstStyle/>
          <a:p>
            <a:pPr eaLnBrk="1" hangingPunct="1">
              <a:buFont typeface="Wingdings 2" panose="05020102010507070707" pitchFamily="18" charset="2"/>
              <a:buNone/>
            </a:pPr>
            <a:r>
              <a:rPr lang="en-US" altLang="en-US" sz="1600" smtClean="0"/>
              <a:t>           </a:t>
            </a:r>
            <a:r>
              <a:rPr lang="en-US" altLang="en-US" sz="1800" b="1" smtClean="0"/>
              <a:t>Degenerative dementias</a:t>
            </a:r>
            <a:r>
              <a:rPr lang="en-US" altLang="en-US" sz="1800" smtClean="0"/>
              <a:t/>
            </a:r>
            <a:br>
              <a:rPr lang="en-US" altLang="en-US" sz="1800" smtClean="0"/>
            </a:br>
            <a:r>
              <a:rPr lang="en-US" altLang="en-US" sz="1800" smtClean="0"/>
              <a:t>   Alzheimer's disease</a:t>
            </a:r>
            <a:br>
              <a:rPr lang="en-US" altLang="en-US" sz="1800" smtClean="0"/>
            </a:br>
            <a:r>
              <a:rPr lang="en-US" altLang="en-US" sz="1800" smtClean="0"/>
              <a:t>   Frontotemporal dementias (e.g., Pick's disease)</a:t>
            </a:r>
            <a:br>
              <a:rPr lang="en-US" altLang="en-US" sz="1800" smtClean="0"/>
            </a:br>
            <a:r>
              <a:rPr lang="en-US" altLang="en-US" sz="1800" smtClean="0"/>
              <a:t>   Parkinson's disease</a:t>
            </a:r>
            <a:br>
              <a:rPr lang="en-US" altLang="en-US" sz="1800" smtClean="0"/>
            </a:br>
            <a:r>
              <a:rPr lang="en-US" altLang="en-US" sz="1800" smtClean="0"/>
              <a:t>   Lewy body dementia</a:t>
            </a:r>
            <a:br>
              <a:rPr lang="en-US" altLang="en-US" sz="1800" smtClean="0"/>
            </a:br>
            <a:r>
              <a:rPr lang="en-US" altLang="en-US" sz="1800" smtClean="0"/>
              <a:t>   </a:t>
            </a:r>
            <a:r>
              <a:rPr lang="en-US" altLang="en-US" sz="1800" b="1" smtClean="0"/>
              <a:t>Miscellaneous</a:t>
            </a:r>
            <a:r>
              <a:rPr lang="en-US" altLang="en-US" sz="1800" smtClean="0"/>
              <a:t/>
            </a:r>
            <a:br>
              <a:rPr lang="en-US" altLang="en-US" sz="1800" smtClean="0"/>
            </a:br>
            <a:r>
              <a:rPr lang="en-US" altLang="en-US" sz="1800" smtClean="0"/>
              <a:t>   Huntington's disease</a:t>
            </a:r>
            <a:br>
              <a:rPr lang="en-US" altLang="en-US" sz="1800" smtClean="0"/>
            </a:br>
            <a:r>
              <a:rPr lang="en-US" altLang="en-US" sz="1800" smtClean="0"/>
              <a:t>   Wilson's disease   </a:t>
            </a:r>
            <a:br>
              <a:rPr lang="en-US" altLang="en-US" sz="1800" smtClean="0"/>
            </a:br>
            <a:r>
              <a:rPr lang="en-US" altLang="en-US" sz="1800" smtClean="0"/>
              <a:t>  </a:t>
            </a:r>
            <a:r>
              <a:rPr lang="en-US" altLang="en-US" sz="1800" b="1" smtClean="0"/>
              <a:t>Psychiatric</a:t>
            </a:r>
            <a:r>
              <a:rPr lang="en-US" altLang="en-US" sz="1800" smtClean="0"/>
              <a:t/>
            </a:r>
            <a:br>
              <a:rPr lang="en-US" altLang="en-US" sz="1800" smtClean="0"/>
            </a:br>
            <a:r>
              <a:rPr lang="en-US" altLang="en-US" sz="1800" smtClean="0"/>
              <a:t>   Pseudodementia of depression</a:t>
            </a:r>
            <a:br>
              <a:rPr lang="en-US" altLang="en-US" sz="1800" smtClean="0"/>
            </a:br>
            <a:r>
              <a:rPr lang="en-US" altLang="en-US" sz="1800" smtClean="0"/>
              <a:t>   Cognitive decline in late-life schizophrenia</a:t>
            </a:r>
            <a:r>
              <a:rPr lang="en-US" altLang="en-US" sz="1600" smtClean="0"/>
              <a:t/>
            </a:r>
            <a:br>
              <a:rPr lang="en-US" altLang="en-US" sz="1600" smtClean="0"/>
            </a:br>
            <a:r>
              <a:rPr lang="en-US" altLang="en-US" sz="1600" smtClean="0"/>
              <a:t>  </a:t>
            </a:r>
            <a:r>
              <a:rPr lang="en-US" altLang="en-US" sz="1800" b="1" smtClean="0"/>
              <a:t>Physiologic</a:t>
            </a:r>
            <a:br>
              <a:rPr lang="en-US" altLang="en-US" sz="1800" b="1" smtClean="0"/>
            </a:br>
            <a:r>
              <a:rPr lang="en-US" altLang="en-US" sz="1800" b="1" smtClean="0"/>
              <a:t>  </a:t>
            </a:r>
            <a:r>
              <a:rPr lang="en-US" altLang="en-US" sz="1800" smtClean="0"/>
              <a:t> Normal pressure </a:t>
            </a:r>
            <a:r>
              <a:rPr lang="en-US" altLang="en-US" sz="1600" smtClean="0"/>
              <a:t>hydrocephalus</a:t>
            </a:r>
            <a:br>
              <a:rPr lang="en-US" altLang="en-US" sz="1600" smtClean="0"/>
            </a:br>
            <a:r>
              <a:rPr lang="en-US" altLang="en-US" sz="1600" smtClean="0"/>
              <a:t>  </a:t>
            </a:r>
            <a:r>
              <a:rPr lang="en-US" altLang="en-US" sz="1800" b="1" smtClean="0"/>
              <a:t>Metabolic</a:t>
            </a:r>
            <a:r>
              <a:rPr lang="en-US" altLang="en-US" sz="1600" smtClean="0"/>
              <a:t/>
            </a:r>
            <a:br>
              <a:rPr lang="en-US" altLang="en-US" sz="1600" smtClean="0"/>
            </a:br>
            <a:r>
              <a:rPr lang="en-US" altLang="en-US" sz="1600" smtClean="0"/>
              <a:t>   Vitamin deficiencies (e.g., vitamin B</a:t>
            </a:r>
            <a:r>
              <a:rPr lang="en-US" altLang="en-US" sz="1600" baseline="-25000" smtClean="0"/>
              <a:t>12</a:t>
            </a:r>
            <a:r>
              <a:rPr lang="en-US" altLang="en-US" sz="1600" smtClean="0"/>
              <a:t>, folate)</a:t>
            </a:r>
            <a:br>
              <a:rPr lang="en-US" altLang="en-US" sz="1600" smtClean="0"/>
            </a:br>
            <a:r>
              <a:rPr lang="en-US" altLang="en-US" sz="1600" smtClean="0"/>
              <a:t>   Endocrinopathies (e.g., hypothyroidism)</a:t>
            </a:r>
            <a:br>
              <a:rPr lang="en-US" altLang="en-US" sz="1600" smtClean="0"/>
            </a:br>
            <a:r>
              <a:rPr lang="en-US" altLang="en-US" sz="1600" smtClean="0"/>
              <a:t>   Chronic metabolic disturbances (e.g., uremia)</a:t>
            </a:r>
            <a:br>
              <a:rPr lang="en-US" altLang="en-US" sz="1600" smtClean="0"/>
            </a:br>
            <a:r>
              <a:rPr lang="en-US" altLang="en-US" sz="1600" smtClean="0"/>
              <a:t>  </a:t>
            </a:r>
            <a:r>
              <a:rPr lang="en-US" altLang="en-US" sz="1800" b="1" smtClean="0"/>
              <a:t>Tumor</a:t>
            </a:r>
            <a:r>
              <a:rPr lang="en-US" altLang="en-US" sz="1600" smtClean="0"/>
              <a:t/>
            </a:r>
            <a:br>
              <a:rPr lang="en-US" altLang="en-US" sz="1600" smtClean="0"/>
            </a:br>
            <a:r>
              <a:rPr lang="en-US" altLang="en-US" sz="1600" smtClean="0"/>
              <a:t>   Primary or metastatic (e.g., meningioma or metastatic breast or lung cancer)</a:t>
            </a:r>
            <a:endParaRPr lang="ar-SA" altLang="en-US" sz="1600" smtClean="0">
              <a:ea typeface="Majalla UI"/>
            </a:endParaRPr>
          </a:p>
        </p:txBody>
      </p:sp>
      <p:sp>
        <p:nvSpPr>
          <p:cNvPr id="4" name="عنصر نائب للمحتوى 3"/>
          <p:cNvSpPr>
            <a:spLocks noGrp="1"/>
          </p:cNvSpPr>
          <p:nvPr>
            <p:ph sz="half" idx="2"/>
          </p:nvPr>
        </p:nvSpPr>
        <p:spPr>
          <a:xfrm>
            <a:off x="5072063" y="1071563"/>
            <a:ext cx="3900487" cy="5786437"/>
          </a:xfrm>
        </p:spPr>
        <p:txBody>
          <a:bodyPr>
            <a:normAutofit fontScale="70000" lnSpcReduction="20000"/>
          </a:bodyPr>
          <a:lstStyle/>
          <a:p>
            <a:pPr marL="274320" indent="-274320" eaLnBrk="1" fontAlgn="auto" hangingPunct="1">
              <a:spcAft>
                <a:spcPts val="0"/>
              </a:spcAft>
              <a:buClr>
                <a:schemeClr val="accent3"/>
              </a:buClr>
              <a:buFont typeface="Wingdings 2"/>
              <a:buNone/>
              <a:defRPr/>
            </a:pPr>
            <a:r>
              <a:rPr lang="en-US" b="1" dirty="0" smtClean="0"/>
              <a:t>       Traumatic</a:t>
            </a:r>
            <a:r>
              <a:rPr lang="en-US" dirty="0" smtClean="0"/>
              <a:t/>
            </a:r>
            <a:br>
              <a:rPr lang="en-US" dirty="0" smtClean="0"/>
            </a:br>
            <a:r>
              <a:rPr lang="en-US" dirty="0" smtClean="0"/>
              <a:t>   Dementia </a:t>
            </a:r>
            <a:r>
              <a:rPr lang="en-US" dirty="0" err="1" smtClean="0"/>
              <a:t>pugilistica</a:t>
            </a:r>
            <a:r>
              <a:rPr lang="en-US" dirty="0" smtClean="0"/>
              <a:t>, posttraumatic dementia</a:t>
            </a:r>
            <a:br>
              <a:rPr lang="en-US" dirty="0" smtClean="0"/>
            </a:br>
            <a:r>
              <a:rPr lang="en-US" dirty="0" smtClean="0"/>
              <a:t>   Subdural hematoma</a:t>
            </a:r>
            <a:br>
              <a:rPr lang="en-US" dirty="0" smtClean="0"/>
            </a:br>
            <a:r>
              <a:rPr lang="en-US" b="1" dirty="0" smtClean="0"/>
              <a:t>Infection</a:t>
            </a:r>
            <a:r>
              <a:rPr lang="en-US" dirty="0" smtClean="0"/>
              <a:t/>
            </a:r>
            <a:br>
              <a:rPr lang="en-US" dirty="0" smtClean="0"/>
            </a:br>
            <a:r>
              <a:rPr lang="en-US" dirty="0" smtClean="0"/>
              <a:t>   Prion diseases (e.g., Creutzfeldt-Jakob disease, bovine spongiform encephalitis, </a:t>
            </a:r>
            <a:r>
              <a:rPr lang="en-US" dirty="0" err="1" smtClean="0"/>
              <a:t>Gerstmann-Straussler</a:t>
            </a:r>
            <a:r>
              <a:rPr lang="en-US" dirty="0" smtClean="0"/>
              <a:t> syndrome)</a:t>
            </a:r>
            <a:br>
              <a:rPr lang="en-US" dirty="0" smtClean="0"/>
            </a:br>
            <a:r>
              <a:rPr lang="en-US" dirty="0" smtClean="0"/>
              <a:t>   Acquired immune deficiency syndrome (AIDS)</a:t>
            </a:r>
            <a:br>
              <a:rPr lang="en-US" dirty="0" smtClean="0"/>
            </a:br>
            <a:r>
              <a:rPr lang="en-US" dirty="0" smtClean="0"/>
              <a:t>   Syphilis</a:t>
            </a:r>
            <a:br>
              <a:rPr lang="en-US" dirty="0" smtClean="0"/>
            </a:br>
            <a:r>
              <a:rPr lang="en-US" b="1" dirty="0" smtClean="0"/>
              <a:t>Cardiac, vascular, and anoxia</a:t>
            </a:r>
            <a:r>
              <a:rPr lang="en-US" dirty="0" smtClean="0"/>
              <a:t/>
            </a:r>
            <a:br>
              <a:rPr lang="en-US" dirty="0" smtClean="0"/>
            </a:br>
            <a:r>
              <a:rPr lang="en-US" dirty="0" smtClean="0"/>
              <a:t>   Infarction (single or multiple or strategic lacunar)</a:t>
            </a:r>
            <a:br>
              <a:rPr lang="en-US" dirty="0" smtClean="0"/>
            </a:br>
            <a:r>
              <a:rPr lang="en-US" dirty="0" smtClean="0"/>
              <a:t>   Binswanger's disease (subcortical arteriosclerotic encephalopathy)</a:t>
            </a:r>
            <a:br>
              <a:rPr lang="en-US" dirty="0" smtClean="0"/>
            </a:br>
            <a:r>
              <a:rPr lang="en-US" dirty="0" smtClean="0"/>
              <a:t>   Hemodynamic insufficiency (e.g., </a:t>
            </a:r>
            <a:r>
              <a:rPr lang="en-US" dirty="0" err="1" smtClean="0"/>
              <a:t>hypoperfusion</a:t>
            </a:r>
            <a:r>
              <a:rPr lang="en-US" dirty="0" smtClean="0"/>
              <a:t> or hypoxia)</a:t>
            </a:r>
            <a:br>
              <a:rPr lang="en-US" dirty="0" smtClean="0"/>
            </a:br>
            <a:r>
              <a:rPr lang="en-US" b="1" dirty="0" smtClean="0"/>
              <a:t>Demyelinating diseases</a:t>
            </a:r>
            <a:r>
              <a:rPr lang="en-US" dirty="0" smtClean="0"/>
              <a:t/>
            </a:r>
            <a:br>
              <a:rPr lang="en-US" dirty="0" smtClean="0"/>
            </a:br>
            <a:r>
              <a:rPr lang="en-US" dirty="0" smtClean="0"/>
              <a:t>   Multiple sclerosis</a:t>
            </a:r>
            <a:br>
              <a:rPr lang="en-US" dirty="0" smtClean="0"/>
            </a:br>
            <a:r>
              <a:rPr lang="en-US" b="1" dirty="0" smtClean="0"/>
              <a:t>Drugs and toxins</a:t>
            </a:r>
            <a:r>
              <a:rPr lang="en-US" dirty="0" smtClean="0"/>
              <a:t/>
            </a:r>
            <a:br>
              <a:rPr lang="en-US" dirty="0" smtClean="0"/>
            </a:br>
            <a:r>
              <a:rPr lang="en-US" dirty="0" smtClean="0"/>
              <a:t>   Alcohol, Heavy metals,  Carbon monoxide</a:t>
            </a:r>
            <a:endParaRPr lang="ar-S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وان 4"/>
          <p:cNvSpPr>
            <a:spLocks noGrp="1"/>
          </p:cNvSpPr>
          <p:nvPr>
            <p:ph type="title"/>
          </p:nvPr>
        </p:nvSpPr>
        <p:spPr>
          <a:xfrm>
            <a:off x="500063" y="0"/>
            <a:ext cx="8229600" cy="714375"/>
          </a:xfrm>
        </p:spPr>
        <p:txBody>
          <a:bodyPr/>
          <a:lstStyle/>
          <a:p>
            <a:pPr eaLnBrk="1" hangingPunct="1"/>
            <a:r>
              <a:rPr lang="en-US" altLang="en-US" sz="4400" b="1" smtClean="0"/>
              <a:t>Dementia of the Alzheimer's Type</a:t>
            </a:r>
            <a:endParaRPr lang="ar-SA" altLang="en-US" sz="4400" b="1" smtClean="0"/>
          </a:p>
        </p:txBody>
      </p:sp>
      <p:sp>
        <p:nvSpPr>
          <p:cNvPr id="6" name="عنصر نائب للمحتوى 5"/>
          <p:cNvSpPr>
            <a:spLocks noGrp="1"/>
          </p:cNvSpPr>
          <p:nvPr>
            <p:ph idx="1"/>
          </p:nvPr>
        </p:nvSpPr>
        <p:spPr>
          <a:xfrm>
            <a:off x="457200" y="857250"/>
            <a:ext cx="8229600" cy="6000750"/>
          </a:xfrm>
        </p:spPr>
        <p:txBody>
          <a:bodyPr>
            <a:normAutofit/>
          </a:bodyPr>
          <a:lstStyle/>
          <a:p>
            <a:pPr eaLnBrk="1" fontAlgn="auto" hangingPunct="1">
              <a:spcAft>
                <a:spcPts val="0"/>
              </a:spcAft>
              <a:buClr>
                <a:schemeClr val="accent3"/>
              </a:buClr>
              <a:defRPr/>
            </a:pPr>
            <a:r>
              <a:rPr lang="en-US" sz="2800" b="1" dirty="0" smtClean="0">
                <a:solidFill>
                  <a:srgbClr val="002060"/>
                </a:solidFill>
                <a:cs typeface="+mj-cs"/>
              </a:rPr>
              <a:t>The most common type of dementia</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002060"/>
                </a:solidFill>
                <a:cs typeface="+mj-cs"/>
              </a:rPr>
              <a:t>Progressive dementia</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002060"/>
                </a:solidFill>
                <a:cs typeface="+mj-cs"/>
              </a:rPr>
              <a:t> The final diagnosis of Alzheimer's disease requires a </a:t>
            </a:r>
            <a:r>
              <a:rPr lang="en-US" sz="2800" b="1" dirty="0" err="1" smtClean="0">
                <a:solidFill>
                  <a:srgbClr val="002060"/>
                </a:solidFill>
                <a:cs typeface="+mj-cs"/>
              </a:rPr>
              <a:t>neuropathological</a:t>
            </a:r>
            <a:r>
              <a:rPr lang="en-US" sz="2800" b="1" dirty="0" smtClean="0">
                <a:solidFill>
                  <a:srgbClr val="002060"/>
                </a:solidFill>
                <a:cs typeface="+mj-cs"/>
              </a:rPr>
              <a:t> examination of the brain</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002060"/>
                </a:solidFill>
                <a:cs typeface="+mj-cs"/>
              </a:rPr>
              <a:t>Genetic factors</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002060"/>
                </a:solidFill>
                <a:cs typeface="+mj-cs"/>
              </a:rPr>
              <a:t> Acetylcholine and </a:t>
            </a:r>
            <a:r>
              <a:rPr lang="en-US" sz="2800" b="1" dirty="0" err="1" smtClean="0">
                <a:solidFill>
                  <a:srgbClr val="002060"/>
                </a:solidFill>
                <a:cs typeface="+mj-cs"/>
              </a:rPr>
              <a:t>norepinephrine</a:t>
            </a:r>
            <a:r>
              <a:rPr lang="en-US" sz="2800" b="1" dirty="0" smtClean="0">
                <a:solidFill>
                  <a:srgbClr val="002060"/>
                </a:solidFill>
                <a:cs typeface="+mj-cs"/>
              </a:rPr>
              <a:t>, both of which are hypothesized to be hypoactive in Alzheimer's disease</a:t>
            </a:r>
            <a:endParaRPr lang="ar-SA" sz="2800" b="1" dirty="0">
              <a:solidFill>
                <a:srgbClr val="002060"/>
              </a:solidFill>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وان 1"/>
          <p:cNvSpPr>
            <a:spLocks noGrp="1"/>
          </p:cNvSpPr>
          <p:nvPr>
            <p:ph type="title"/>
          </p:nvPr>
        </p:nvSpPr>
        <p:spPr>
          <a:xfrm>
            <a:off x="457200" y="274638"/>
            <a:ext cx="8229600" cy="439737"/>
          </a:xfrm>
        </p:spPr>
        <p:txBody>
          <a:bodyPr/>
          <a:lstStyle/>
          <a:p>
            <a:pPr eaLnBrk="1" hangingPunct="1"/>
            <a:r>
              <a:rPr lang="en-US" altLang="en-US" b="1" smtClean="0"/>
              <a:t>Vascular Dementia</a:t>
            </a:r>
            <a:endParaRPr lang="ar-SA" altLang="en-US" b="1" smtClean="0"/>
          </a:p>
        </p:txBody>
      </p:sp>
      <p:sp>
        <p:nvSpPr>
          <p:cNvPr id="3" name="عنصر نائب للمحتوى 2"/>
          <p:cNvSpPr>
            <a:spLocks noGrp="1"/>
          </p:cNvSpPr>
          <p:nvPr>
            <p:ph idx="1"/>
          </p:nvPr>
        </p:nvSpPr>
        <p:spPr>
          <a:xfrm>
            <a:off x="457200" y="1643063"/>
            <a:ext cx="8229600" cy="4483100"/>
          </a:xfrm>
        </p:spPr>
        <p:txBody>
          <a:bodyPr>
            <a:normAutofit/>
          </a:bodyPr>
          <a:lstStyle/>
          <a:p>
            <a:pPr eaLnBrk="1" fontAlgn="auto" hangingPunct="1">
              <a:spcAft>
                <a:spcPts val="0"/>
              </a:spcAft>
              <a:buClr>
                <a:schemeClr val="accent3"/>
              </a:buClr>
              <a:defRPr/>
            </a:pPr>
            <a:r>
              <a:rPr lang="en-US" sz="2800" b="1" dirty="0" smtClean="0">
                <a:solidFill>
                  <a:srgbClr val="002060"/>
                </a:solidFill>
                <a:cs typeface="+mj-cs"/>
              </a:rPr>
              <a:t>The primary cause of vascular dementia, formerly referred to as multi-infarct dementia, is presumed to be multiple areas of cerebral vascular disease</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002060"/>
                </a:solidFill>
                <a:cs typeface="+mj-cs"/>
              </a:rPr>
              <a:t>Vascular dementia is more likely to show a </a:t>
            </a:r>
            <a:r>
              <a:rPr lang="en-US" sz="2800" b="1" dirty="0" err="1" smtClean="0">
                <a:solidFill>
                  <a:srgbClr val="FF0000"/>
                </a:solidFill>
                <a:cs typeface="+mj-cs"/>
              </a:rPr>
              <a:t>decremental</a:t>
            </a:r>
            <a:r>
              <a:rPr lang="en-US" sz="2800" b="1" dirty="0" smtClean="0">
                <a:solidFill>
                  <a:srgbClr val="FF0000"/>
                </a:solidFill>
                <a:cs typeface="+mj-cs"/>
              </a:rPr>
              <a:t>, stepwise deterioration </a:t>
            </a:r>
            <a:r>
              <a:rPr lang="en-US" sz="2800" b="1" dirty="0" smtClean="0">
                <a:solidFill>
                  <a:srgbClr val="002060"/>
                </a:solidFill>
                <a:cs typeface="+mj-cs"/>
              </a:rPr>
              <a:t>than is Alzheimer's disease.</a:t>
            </a:r>
            <a:endParaRPr lang="ar-SA" sz="2800" b="1" dirty="0">
              <a:solidFill>
                <a:srgbClr val="002060"/>
              </a:solidFill>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وان 1"/>
          <p:cNvSpPr>
            <a:spLocks noGrp="1"/>
          </p:cNvSpPr>
          <p:nvPr>
            <p:ph type="title"/>
          </p:nvPr>
        </p:nvSpPr>
        <p:spPr>
          <a:xfrm>
            <a:off x="428625" y="0"/>
            <a:ext cx="8229600" cy="654050"/>
          </a:xfrm>
        </p:spPr>
        <p:txBody>
          <a:bodyPr/>
          <a:lstStyle/>
          <a:p>
            <a:pPr eaLnBrk="1" hangingPunct="1"/>
            <a:r>
              <a:rPr lang="en-US" altLang="en-US" smtClean="0"/>
              <a:t>Diagnosis and Clinical Features</a:t>
            </a:r>
            <a:endParaRPr lang="ar-SA" altLang="en-US" smtClean="0"/>
          </a:p>
        </p:txBody>
      </p:sp>
      <p:sp>
        <p:nvSpPr>
          <p:cNvPr id="3" name="عنصر نائب للمحتوى 2"/>
          <p:cNvSpPr>
            <a:spLocks noGrp="1"/>
          </p:cNvSpPr>
          <p:nvPr>
            <p:ph idx="1"/>
          </p:nvPr>
        </p:nvSpPr>
        <p:spPr>
          <a:xfrm>
            <a:off x="214313" y="857250"/>
            <a:ext cx="8715375" cy="5786438"/>
          </a:xfrm>
        </p:spPr>
        <p:txBody>
          <a:bodyPr>
            <a:normAutofit/>
          </a:bodyPr>
          <a:lstStyle/>
          <a:p>
            <a:pPr eaLnBrk="1" fontAlgn="auto" hangingPunct="1">
              <a:spcAft>
                <a:spcPts val="0"/>
              </a:spcAft>
              <a:buClr>
                <a:schemeClr val="accent3"/>
              </a:buClr>
              <a:defRPr/>
            </a:pPr>
            <a:r>
              <a:rPr lang="en-US" sz="2800" b="1" dirty="0" smtClean="0">
                <a:solidFill>
                  <a:srgbClr val="002060"/>
                </a:solidFill>
                <a:cs typeface="+mj-cs"/>
              </a:rPr>
              <a:t>The diagnosis of dementia is based on the clinical examination</a:t>
            </a:r>
          </a:p>
          <a:p>
            <a:pPr eaLnBrk="1" fontAlgn="auto" hangingPunct="1">
              <a:spcAft>
                <a:spcPts val="0"/>
              </a:spcAft>
              <a:buClr>
                <a:schemeClr val="accent3"/>
              </a:buClr>
              <a:defRPr/>
            </a:pPr>
            <a:r>
              <a:rPr lang="en-US" sz="2800" b="1" dirty="0" smtClean="0">
                <a:solidFill>
                  <a:schemeClr val="tx2">
                    <a:lumMod val="60000"/>
                    <a:lumOff val="40000"/>
                  </a:schemeClr>
                </a:solidFill>
                <a:cs typeface="+mj-cs"/>
              </a:rPr>
              <a:t>Memory impairment is typically an early and prominent feature </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002060"/>
                </a:solidFill>
                <a:cs typeface="+mj-cs"/>
              </a:rPr>
              <a:t>Early in the course of dementia, memory impairment is mild and usually most marked for recent events; As the course of dementia progresses, memory impairment becomes severe, and only the earliest learned information are intact</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002060"/>
                </a:solidFill>
                <a:cs typeface="+mj-cs"/>
              </a:rPr>
              <a:t> Orientation can be progressively affected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عنوان 1"/>
          <p:cNvSpPr>
            <a:spLocks noGrp="1"/>
          </p:cNvSpPr>
          <p:nvPr>
            <p:ph type="title"/>
          </p:nvPr>
        </p:nvSpPr>
        <p:spPr/>
        <p:txBody>
          <a:bodyPr/>
          <a:lstStyle/>
          <a:p>
            <a:endParaRPr lang="ar-SA" altLang="en-US" smtClean="0"/>
          </a:p>
        </p:txBody>
      </p:sp>
      <p:sp>
        <p:nvSpPr>
          <p:cNvPr id="16387" name="عنصر نائب للمحتوى 2"/>
          <p:cNvSpPr>
            <a:spLocks noGrp="1"/>
          </p:cNvSpPr>
          <p:nvPr>
            <p:ph idx="1"/>
          </p:nvPr>
        </p:nvSpPr>
        <p:spPr>
          <a:xfrm>
            <a:off x="457200" y="714375"/>
            <a:ext cx="8229600" cy="5610225"/>
          </a:xfrm>
        </p:spPr>
        <p:txBody>
          <a:bodyPr/>
          <a:lstStyle/>
          <a:p>
            <a:pPr>
              <a:buFont typeface="Wingdings 2" panose="05020102010507070707" pitchFamily="18" charset="2"/>
              <a:buNone/>
            </a:pPr>
            <a:r>
              <a:rPr lang="en-US" altLang="en-US" sz="2800" smtClean="0"/>
              <a:t>A- </a:t>
            </a:r>
            <a:r>
              <a:rPr lang="en-US" altLang="en-US" sz="2800" b="1" i="1" smtClean="0"/>
              <a:t>Analysis of symptoms, MSE and psychopathology especially perception</a:t>
            </a:r>
            <a:r>
              <a:rPr lang="en-US" altLang="en-US" sz="2800" b="1" smtClean="0"/>
              <a:t>; </a:t>
            </a:r>
            <a:r>
              <a:rPr lang="en-US" altLang="en-US" sz="2800" b="1" i="1" smtClean="0"/>
              <a:t>differential diagnosis discussion (including drug intoxication and withdrawal):</a:t>
            </a:r>
            <a:endParaRPr lang="en-US" altLang="en-US" sz="2800" b="1" smtClean="0"/>
          </a:p>
          <a:p>
            <a:r>
              <a:rPr lang="en-US" altLang="en-US" sz="2800" smtClean="0"/>
              <a:t>Analyze the symptoms (presented and expected) in this case and signs, including mood, thoughts, cognition, perception and physical aspects</a:t>
            </a:r>
            <a:endParaRPr lang="en-US" altLang="en-US" sz="2800" b="1" smtClean="0"/>
          </a:p>
          <a:p>
            <a:r>
              <a:rPr lang="en-US" altLang="en-US" sz="2800" smtClean="0"/>
              <a:t>Discuss other elements related to the case includes possible etiological reasons</a:t>
            </a:r>
            <a:endParaRPr lang="en-US" altLang="en-US" sz="2800" b="1" smtClean="0"/>
          </a:p>
          <a:p>
            <a:r>
              <a:rPr lang="en-US" altLang="en-US" sz="2800" smtClean="0"/>
              <a:t>Discuss the initial possible diagnosis of this case and different types of such clinical presentation</a:t>
            </a:r>
            <a:endParaRPr lang="en-US" altLang="en-US" sz="2800" b="1" smtClean="0"/>
          </a:p>
          <a:p>
            <a:pPr>
              <a:buFont typeface="Wingdings 2" panose="05020102010507070707" pitchFamily="18" charset="2"/>
              <a:buNone/>
            </a:pPr>
            <a:endParaRPr lang="en-US" altLang="en-US" sz="2800" b="1"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4313"/>
            <a:ext cx="8229600" cy="6357937"/>
          </a:xfrm>
        </p:spPr>
        <p:txBody>
          <a:bodyPr>
            <a:normAutofit/>
          </a:bodyPr>
          <a:lstStyle/>
          <a:p>
            <a:pPr eaLnBrk="1" fontAlgn="auto" hangingPunct="1">
              <a:spcAft>
                <a:spcPts val="0"/>
              </a:spcAft>
              <a:buClr>
                <a:schemeClr val="accent3"/>
              </a:buClr>
              <a:defRPr/>
            </a:pPr>
            <a:r>
              <a:rPr lang="en-US" sz="2800" b="1" dirty="0" smtClean="0">
                <a:solidFill>
                  <a:srgbClr val="002060"/>
                </a:solidFill>
                <a:cs typeface="+mj-cs"/>
              </a:rPr>
              <a:t>Personality change, intellectual impairment, forgetfulness, social withdrawal, anger and </a:t>
            </a:r>
            <a:r>
              <a:rPr lang="en-US" sz="2800" b="1" dirty="0" err="1" smtClean="0">
                <a:solidFill>
                  <a:srgbClr val="002060"/>
                </a:solidFill>
                <a:cs typeface="+mj-cs"/>
              </a:rPr>
              <a:t>lability</a:t>
            </a:r>
            <a:r>
              <a:rPr lang="en-US" sz="2800" b="1" dirty="0" smtClean="0">
                <a:solidFill>
                  <a:srgbClr val="002060"/>
                </a:solidFill>
                <a:cs typeface="+mj-cs"/>
              </a:rPr>
              <a:t> of emotions are common</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FF0000"/>
                </a:solidFill>
                <a:cs typeface="+mj-cs"/>
              </a:rPr>
              <a:t>Hallucinations</a:t>
            </a:r>
            <a:r>
              <a:rPr lang="en-US" sz="2800" b="1" dirty="0" smtClean="0">
                <a:solidFill>
                  <a:srgbClr val="002060"/>
                </a:solidFill>
                <a:cs typeface="+mj-cs"/>
              </a:rPr>
              <a:t>………….20 to 30 percent </a:t>
            </a:r>
          </a:p>
          <a:p>
            <a:pPr eaLnBrk="1" fontAlgn="auto" hangingPunct="1">
              <a:spcAft>
                <a:spcPts val="0"/>
              </a:spcAft>
              <a:buClr>
                <a:schemeClr val="accent3"/>
              </a:buClr>
              <a:defRPr/>
            </a:pPr>
            <a:r>
              <a:rPr lang="en-US" sz="2800" b="1" dirty="0" smtClean="0">
                <a:solidFill>
                  <a:srgbClr val="002060"/>
                </a:solidFill>
                <a:cs typeface="+mj-cs"/>
              </a:rPr>
              <a:t> </a:t>
            </a:r>
          </a:p>
          <a:p>
            <a:pPr eaLnBrk="1" fontAlgn="auto" hangingPunct="1">
              <a:spcAft>
                <a:spcPts val="0"/>
              </a:spcAft>
              <a:buClr>
                <a:schemeClr val="accent3"/>
              </a:buClr>
              <a:defRPr/>
            </a:pPr>
            <a:r>
              <a:rPr lang="en-US" sz="2800" b="1" dirty="0" smtClean="0">
                <a:solidFill>
                  <a:srgbClr val="FF0000"/>
                </a:solidFill>
                <a:cs typeface="+mj-cs"/>
              </a:rPr>
              <a:t>Delusions</a:t>
            </a:r>
            <a:r>
              <a:rPr lang="en-US" sz="2800" b="1" dirty="0" smtClean="0">
                <a:solidFill>
                  <a:srgbClr val="002060"/>
                </a:solidFill>
                <a:cs typeface="+mj-cs"/>
              </a:rPr>
              <a:t>………………30 to 40 percent </a:t>
            </a: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r>
              <a:rPr lang="en-US" sz="2800" b="1" dirty="0" smtClean="0">
                <a:solidFill>
                  <a:srgbClr val="FF0000"/>
                </a:solidFill>
                <a:cs typeface="+mj-cs"/>
              </a:rPr>
              <a:t>Physical aggression </a:t>
            </a:r>
            <a:r>
              <a:rPr lang="en-US" sz="2800" b="1" dirty="0" smtClean="0">
                <a:solidFill>
                  <a:srgbClr val="002060"/>
                </a:solidFill>
                <a:cs typeface="+mj-cs"/>
              </a:rPr>
              <a:t>and other forms of violence are common in demented patients who also have psychotic symptoms.</a:t>
            </a:r>
          </a:p>
          <a:p>
            <a:pPr eaLnBrk="1" fontAlgn="auto" hangingPunct="1">
              <a:spcAft>
                <a:spcPts val="0"/>
              </a:spcAft>
              <a:buClr>
                <a:schemeClr val="accent3"/>
              </a:buClr>
              <a:defRPr/>
            </a:pPr>
            <a:r>
              <a:rPr lang="en-US" sz="2800" b="1" dirty="0" smtClean="0">
                <a:solidFill>
                  <a:srgbClr val="FF0000"/>
                </a:solidFill>
              </a:rPr>
              <a:t>Depression and anxiety </a:t>
            </a:r>
            <a:r>
              <a:rPr lang="en-US" sz="2800" b="1" dirty="0" smtClean="0">
                <a:solidFill>
                  <a:srgbClr val="002060"/>
                </a:solidFill>
              </a:rPr>
              <a:t>symptoms </a:t>
            </a:r>
          </a:p>
          <a:p>
            <a:pPr eaLnBrk="1" fontAlgn="auto" hangingPunct="1">
              <a:spcAft>
                <a:spcPts val="0"/>
              </a:spcAft>
              <a:buClr>
                <a:schemeClr val="accent3"/>
              </a:buClr>
              <a:defRPr/>
            </a:pPr>
            <a:r>
              <a:rPr lang="en-US" sz="2800" b="1" dirty="0" smtClean="0">
                <a:solidFill>
                  <a:srgbClr val="002060"/>
                </a:solidFill>
              </a:rPr>
              <a:t>Pathological laughter or crying</a:t>
            </a:r>
            <a:endParaRPr lang="ar-SA" sz="2800" b="1" dirty="0" smtClean="0">
              <a:solidFill>
                <a:srgbClr val="002060"/>
              </a:solidFill>
            </a:endParaRPr>
          </a:p>
          <a:p>
            <a:pPr eaLnBrk="1" fontAlgn="auto" hangingPunct="1">
              <a:spcAft>
                <a:spcPts val="0"/>
              </a:spcAft>
              <a:buClr>
                <a:schemeClr val="accent3"/>
              </a:buClr>
              <a:defRPr/>
            </a:pPr>
            <a:endParaRPr lang="en-US" sz="2800" b="1" dirty="0" smtClean="0">
              <a:solidFill>
                <a:srgbClr val="002060"/>
              </a:solidFill>
              <a:cs typeface="+mj-cs"/>
            </a:endParaRPr>
          </a:p>
          <a:p>
            <a:pPr eaLnBrk="1" fontAlgn="auto" hangingPunct="1">
              <a:spcAft>
                <a:spcPts val="0"/>
              </a:spcAft>
              <a:buClr>
                <a:schemeClr val="accent3"/>
              </a:buClr>
              <a:defRPr/>
            </a:pPr>
            <a:endParaRPr lang="ar-SA" dirty="0" smtClean="0"/>
          </a:p>
          <a:p>
            <a:pPr eaLnBrk="1" fontAlgn="auto" hangingPunct="1">
              <a:spcAft>
                <a:spcPts val="0"/>
              </a:spcAft>
              <a:buClr>
                <a:schemeClr val="accent3"/>
              </a:buClr>
              <a:defRPr/>
            </a:pPr>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وان 1"/>
          <p:cNvSpPr>
            <a:spLocks noGrp="1"/>
          </p:cNvSpPr>
          <p:nvPr>
            <p:ph type="title"/>
          </p:nvPr>
        </p:nvSpPr>
        <p:spPr>
          <a:xfrm>
            <a:off x="428625" y="0"/>
            <a:ext cx="8186738" cy="511175"/>
          </a:xfrm>
        </p:spPr>
        <p:txBody>
          <a:bodyPr/>
          <a:lstStyle/>
          <a:p>
            <a:pPr eaLnBrk="1" hangingPunct="1"/>
            <a:r>
              <a:rPr lang="en-US" altLang="en-US" sz="2800" b="1" smtClean="0"/>
              <a:t>Physical Findings, and Laboratory Examination</a:t>
            </a:r>
            <a:endParaRPr lang="ar-SA" altLang="en-US" sz="2800" b="1" smtClean="0"/>
          </a:p>
        </p:txBody>
      </p:sp>
      <p:sp>
        <p:nvSpPr>
          <p:cNvPr id="3" name="عنصر نائب للمحتوى 2"/>
          <p:cNvSpPr>
            <a:spLocks noGrp="1"/>
          </p:cNvSpPr>
          <p:nvPr>
            <p:ph idx="1"/>
          </p:nvPr>
        </p:nvSpPr>
        <p:spPr>
          <a:xfrm>
            <a:off x="214313" y="1000125"/>
            <a:ext cx="8643937" cy="5126038"/>
          </a:xfrm>
        </p:spPr>
        <p:txBody>
          <a:bodyPr>
            <a:normAutofit fontScale="92500"/>
          </a:bodyPr>
          <a:lstStyle/>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A comprehensive laboratory workup must be performed when evaluating a patient with dementia</a:t>
            </a:r>
          </a:p>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 The purposes of the workup are to detect </a:t>
            </a:r>
            <a:r>
              <a:rPr lang="en-US" sz="2800" b="1" dirty="0" smtClean="0">
                <a:solidFill>
                  <a:srgbClr val="FF0000"/>
                </a:solidFill>
                <a:cs typeface="+mj-cs"/>
              </a:rPr>
              <a:t>reversible</a:t>
            </a:r>
            <a:r>
              <a:rPr lang="en-US" sz="2800" b="1" dirty="0" smtClean="0">
                <a:solidFill>
                  <a:srgbClr val="002060"/>
                </a:solidFill>
                <a:cs typeface="+mj-cs"/>
              </a:rPr>
              <a:t> causes of dementia </a:t>
            </a:r>
          </a:p>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The evaluation should follow informed clinical suspicion</a:t>
            </a:r>
          </a:p>
          <a:p>
            <a:pPr marL="274320" indent="-274320" eaLnBrk="1" fontAlgn="auto" hangingPunct="1">
              <a:spcAft>
                <a:spcPts val="0"/>
              </a:spcAft>
              <a:buClr>
                <a:schemeClr val="accent3"/>
              </a:buClr>
              <a:buFont typeface="Wingdings 2"/>
              <a:buNone/>
              <a:defRPr/>
            </a:pPr>
            <a:endParaRPr lang="en-US" sz="2800" b="1" dirty="0" smtClean="0">
              <a:solidFill>
                <a:srgbClr val="002060"/>
              </a:solidFill>
              <a:cs typeface="+mj-cs"/>
            </a:endParaRPr>
          </a:p>
          <a:p>
            <a:pPr marL="274320" indent="-274320" eaLnBrk="1" fontAlgn="auto" hangingPunct="1">
              <a:spcAft>
                <a:spcPts val="0"/>
              </a:spcAft>
              <a:buClr>
                <a:schemeClr val="accent3"/>
              </a:buClr>
              <a:buFont typeface="Wingdings 2"/>
              <a:buNone/>
              <a:defRPr/>
            </a:pPr>
            <a:r>
              <a:rPr lang="en-US" sz="2800" b="1" dirty="0" smtClean="0">
                <a:cs typeface="+mj-cs"/>
              </a:rPr>
              <a:t>Differential Diagnosis</a:t>
            </a:r>
          </a:p>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Delirium</a:t>
            </a:r>
          </a:p>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Depression (</a:t>
            </a:r>
            <a:r>
              <a:rPr lang="en-US" sz="2800" b="1" dirty="0" err="1" smtClean="0">
                <a:solidFill>
                  <a:srgbClr val="002060"/>
                </a:solidFill>
                <a:cs typeface="+mj-cs"/>
              </a:rPr>
              <a:t>pseudodementia</a:t>
            </a:r>
            <a:r>
              <a:rPr lang="en-US" sz="2800" b="1" dirty="0" smtClean="0">
                <a:solidFill>
                  <a:srgbClr val="002060"/>
                </a:solidFill>
                <a:cs typeface="+mj-cs"/>
              </a:rPr>
              <a:t> )</a:t>
            </a:r>
          </a:p>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Schizophrenia</a:t>
            </a:r>
          </a:p>
          <a:p>
            <a:pPr marL="274320" indent="-274320" eaLnBrk="1" fontAlgn="auto" hangingPunct="1">
              <a:spcAft>
                <a:spcPts val="0"/>
              </a:spcAft>
              <a:buClr>
                <a:schemeClr val="accent3"/>
              </a:buClr>
              <a:buFont typeface="Wingdings 2"/>
              <a:buNone/>
              <a:defRPr/>
            </a:pPr>
            <a:r>
              <a:rPr lang="en-US" sz="2800" b="1" dirty="0" smtClean="0">
                <a:solidFill>
                  <a:srgbClr val="002060"/>
                </a:solidFill>
                <a:cs typeface="+mj-cs"/>
              </a:rPr>
              <a:t>Normal Aging</a:t>
            </a:r>
            <a:endParaRPr lang="ar-SA" sz="2800" b="1" dirty="0">
              <a:solidFill>
                <a:srgbClr val="002060"/>
              </a:solidFill>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وان 1"/>
          <p:cNvSpPr>
            <a:spLocks noGrp="1"/>
          </p:cNvSpPr>
          <p:nvPr>
            <p:ph type="title"/>
          </p:nvPr>
        </p:nvSpPr>
        <p:spPr/>
        <p:txBody>
          <a:bodyPr/>
          <a:lstStyle/>
          <a:p>
            <a:endParaRPr lang="ar-SA" altLang="en-US" smtClean="0"/>
          </a:p>
        </p:txBody>
      </p:sp>
      <p:sp>
        <p:nvSpPr>
          <p:cNvPr id="55299" name="عنصر نائب للمحتوى 2"/>
          <p:cNvSpPr>
            <a:spLocks noGrp="1"/>
          </p:cNvSpPr>
          <p:nvPr>
            <p:ph idx="1"/>
          </p:nvPr>
        </p:nvSpPr>
        <p:spPr/>
        <p:txBody>
          <a:bodyPr/>
          <a:lstStyle/>
          <a:p>
            <a:endParaRPr lang="ar-SA" altLang="en-US" smtClean="0"/>
          </a:p>
        </p:txBody>
      </p:sp>
      <p:pic>
        <p:nvPicPr>
          <p:cNvPr id="55300" name="Picture 2" descr="http://www.mind.uci.edu/wp-content/uploads/2013/06/CI-Dement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عنوان 1"/>
          <p:cNvSpPr>
            <a:spLocks noGrp="1"/>
          </p:cNvSpPr>
          <p:nvPr>
            <p:ph type="title"/>
          </p:nvPr>
        </p:nvSpPr>
        <p:spPr>
          <a:xfrm>
            <a:off x="428625" y="285750"/>
            <a:ext cx="8229600" cy="1143000"/>
          </a:xfrm>
        </p:spPr>
        <p:txBody>
          <a:bodyPr/>
          <a:lstStyle/>
          <a:p>
            <a:r>
              <a:rPr lang="en-US" altLang="en-US" b="1" smtClean="0"/>
              <a:t>Case Development 2 </a:t>
            </a:r>
            <a:br>
              <a:rPr lang="en-US" altLang="en-US" b="1" smtClean="0"/>
            </a:br>
            <a:endParaRPr lang="ar-SA" altLang="en-US" smtClean="0"/>
          </a:p>
        </p:txBody>
      </p:sp>
      <p:sp>
        <p:nvSpPr>
          <p:cNvPr id="56323" name="عنصر نائب للمحتوى 2"/>
          <p:cNvSpPr>
            <a:spLocks noGrp="1"/>
          </p:cNvSpPr>
          <p:nvPr>
            <p:ph idx="1"/>
          </p:nvPr>
        </p:nvSpPr>
        <p:spPr>
          <a:xfrm>
            <a:off x="428625" y="714375"/>
            <a:ext cx="8229600" cy="5110163"/>
          </a:xfrm>
        </p:spPr>
        <p:txBody>
          <a:bodyPr/>
          <a:lstStyle/>
          <a:p>
            <a:r>
              <a:rPr lang="en-US" altLang="en-US" smtClean="0"/>
              <a:t>Abdullah’s son reluctantly reported that his father </a:t>
            </a:r>
            <a:r>
              <a:rPr lang="en-CA" altLang="en-US" smtClean="0"/>
              <a:t>has current history of occasional alcohol drinking and using Diazepam to sleep well. </a:t>
            </a:r>
            <a:endParaRPr lang="en-US" altLang="en-US" b="1" smtClean="0"/>
          </a:p>
          <a:p>
            <a:r>
              <a:rPr lang="en-CA" altLang="en-US" smtClean="0"/>
              <a:t>He admits that he were heavy alcohol drinker 10 years ago. He had bouts of memory impairments and family problem secondary to his heavy drinking. He used to have tremors and craving for drinking at early morning. After searching patient’s old medical notes, you found that the patient has been admitted to ICU 10 year ago with fever, sweating, tremor, dilated eyes, disorientation, confusion and seeing small animals. </a:t>
            </a:r>
          </a:p>
          <a:p>
            <a:pPr>
              <a:buFont typeface="Wingdings 2" panose="05020102010507070707" pitchFamily="18" charset="2"/>
              <a:buNone/>
            </a:pPr>
            <a:endParaRPr lang="en-US" altLang="en-US" b="1" smtClean="0"/>
          </a:p>
          <a:p>
            <a:r>
              <a:rPr lang="en-US" altLang="en-US" smtClean="0"/>
              <a:t>Discuss possible differential diagnosis.</a:t>
            </a:r>
            <a:endParaRPr lang="en-US" altLang="en-US" b="1" smtClean="0"/>
          </a:p>
          <a:p>
            <a:pPr>
              <a:buFont typeface="Wingdings 2" panose="05020102010507070707" pitchFamily="18" charset="2"/>
              <a:buNone/>
            </a:pPr>
            <a:r>
              <a:rPr lang="en-CA" altLang="en-US" smtClean="0"/>
              <a:t> </a:t>
            </a:r>
            <a:endParaRPr lang="en-US" altLang="en-US" b="1"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وان 1"/>
          <p:cNvSpPr>
            <a:spLocks noGrp="1"/>
          </p:cNvSpPr>
          <p:nvPr>
            <p:ph type="title"/>
          </p:nvPr>
        </p:nvSpPr>
        <p:spPr/>
        <p:txBody>
          <a:bodyPr/>
          <a:lstStyle/>
          <a:p>
            <a:endParaRPr lang="ar-SA" smtClean="0"/>
          </a:p>
        </p:txBody>
      </p:sp>
      <p:sp>
        <p:nvSpPr>
          <p:cNvPr id="57347" name="عنصر نائب للمحتوى 2"/>
          <p:cNvSpPr>
            <a:spLocks noGrp="1"/>
          </p:cNvSpPr>
          <p:nvPr>
            <p:ph idx="1"/>
          </p:nvPr>
        </p:nvSpPr>
        <p:spPr/>
        <p:txBody>
          <a:bodyPr/>
          <a:lstStyle/>
          <a:p>
            <a:endParaRPr lang="ar-SA" smtClean="0"/>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عنوان 1"/>
          <p:cNvSpPr>
            <a:spLocks noGrp="1"/>
          </p:cNvSpPr>
          <p:nvPr>
            <p:ph type="title"/>
          </p:nvPr>
        </p:nvSpPr>
        <p:spPr/>
        <p:txBody>
          <a:bodyPr/>
          <a:lstStyle/>
          <a:p>
            <a:endParaRPr lang="ar-SA" altLang="en-US" smtClean="0"/>
          </a:p>
        </p:txBody>
      </p:sp>
      <p:sp>
        <p:nvSpPr>
          <p:cNvPr id="64515" name="عنصر نائب للمحتوى 2"/>
          <p:cNvSpPr>
            <a:spLocks noGrp="1"/>
          </p:cNvSpPr>
          <p:nvPr>
            <p:ph idx="1"/>
          </p:nvPr>
        </p:nvSpPr>
        <p:spPr>
          <a:xfrm>
            <a:off x="457200" y="714375"/>
            <a:ext cx="8229600" cy="5610225"/>
          </a:xfrm>
        </p:spPr>
        <p:txBody>
          <a:bodyPr/>
          <a:lstStyle/>
          <a:p>
            <a:pPr>
              <a:buFont typeface="Wingdings 2" panose="05020102010507070707" pitchFamily="18" charset="2"/>
              <a:buNone/>
            </a:pPr>
            <a:r>
              <a:rPr lang="en-US" altLang="en-US" b="1" i="1" smtClean="0"/>
              <a:t>Case Management Discussion</a:t>
            </a:r>
            <a:r>
              <a:rPr lang="en-US" altLang="en-US" b="1" smtClean="0"/>
              <a:t> </a:t>
            </a:r>
            <a:r>
              <a:rPr lang="en-US" altLang="en-US" b="1" i="1" smtClean="0"/>
              <a:t>including ability to give consent and take decision:</a:t>
            </a:r>
            <a:r>
              <a:rPr lang="en-US" altLang="en-US" smtClean="0"/>
              <a:t> (Considering the case above)</a:t>
            </a:r>
            <a:endParaRPr lang="en-US" altLang="en-US" b="1" smtClean="0"/>
          </a:p>
          <a:p>
            <a:pPr>
              <a:buFont typeface="Wingdings 2" panose="05020102010507070707" pitchFamily="18" charset="2"/>
              <a:buNone/>
            </a:pPr>
            <a:endParaRPr lang="en-US" altLang="en-US" b="1" smtClean="0"/>
          </a:p>
          <a:p>
            <a:r>
              <a:rPr lang="en-US" altLang="en-US" smtClean="0"/>
              <a:t>Discuss about the acute use of antipsychotics and benzodiazepine</a:t>
            </a:r>
            <a:endParaRPr lang="en-US" altLang="en-US" b="1" smtClean="0"/>
          </a:p>
          <a:p>
            <a:r>
              <a:rPr lang="en-US" altLang="en-US" smtClean="0"/>
              <a:t>Discuss about Dementia treatments, indication, side effects, etc</a:t>
            </a:r>
            <a:endParaRPr lang="en-US" altLang="en-US" b="1" smtClean="0"/>
          </a:p>
          <a:p>
            <a:r>
              <a:rPr lang="en-US" altLang="en-US" smtClean="0"/>
              <a:t>Discuss about ability to give consent and take decision</a:t>
            </a:r>
            <a:endParaRPr lang="en-US" altLang="en-US" b="1"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28625" y="0"/>
            <a:ext cx="8229600" cy="1143000"/>
          </a:xfrm>
        </p:spPr>
        <p:txBody>
          <a:bodyPr/>
          <a:lstStyle/>
          <a:p>
            <a:pPr eaLnBrk="1" hangingPunct="1"/>
            <a:r>
              <a:rPr lang="en-CA" altLang="en-US" smtClean="0"/>
              <a:t>Delirium Vs Dementia</a:t>
            </a:r>
          </a:p>
        </p:txBody>
      </p:sp>
      <p:graphicFrame>
        <p:nvGraphicFramePr>
          <p:cNvPr id="17" name="Content Placeholder 16"/>
          <p:cNvGraphicFramePr>
            <a:graphicFrameLocks noGrp="1"/>
          </p:cNvGraphicFramePr>
          <p:nvPr>
            <p:ph idx="1"/>
          </p:nvPr>
        </p:nvGraphicFramePr>
        <p:xfrm>
          <a:off x="642938" y="1214438"/>
          <a:ext cx="7786686" cy="5357813"/>
        </p:xfrm>
        <a:graphic>
          <a:graphicData uri="http://schemas.openxmlformats.org/drawingml/2006/table">
            <a:tbl>
              <a:tblPr/>
              <a:tblGrid>
                <a:gridCol w="2595562"/>
                <a:gridCol w="2595562"/>
                <a:gridCol w="2595562"/>
              </a:tblGrid>
              <a:tr h="537653">
                <a:tc>
                  <a:txBody>
                    <a:bodyPr/>
                    <a:lstStyle/>
                    <a:p>
                      <a:pPr algn="l"/>
                      <a:r>
                        <a:rPr lang="en-CA" sz="2400" b="1" dirty="0"/>
                        <a:t>Features</a:t>
                      </a:r>
                    </a:p>
                  </a:txBody>
                  <a:tcPr marL="38100" marR="38100" marT="38094" marB="38094">
                    <a:lnL>
                      <a:noFill/>
                    </a:lnL>
                    <a:lnR>
                      <a:noFill/>
                    </a:lnR>
                    <a:lnT>
                      <a:noFill/>
                    </a:lnT>
                    <a:lnB>
                      <a:noFill/>
                    </a:lnB>
                    <a:solidFill>
                      <a:srgbClr val="FFFFFF"/>
                    </a:solidFill>
                  </a:tcPr>
                </a:tc>
                <a:tc>
                  <a:txBody>
                    <a:bodyPr/>
                    <a:lstStyle/>
                    <a:p>
                      <a:pPr algn="l"/>
                      <a:r>
                        <a:rPr lang="en-CA" sz="2400" b="1"/>
                        <a:t>Delirium</a:t>
                      </a:r>
                    </a:p>
                  </a:txBody>
                  <a:tcPr marL="38100" marR="38100" marT="38094" marB="38094">
                    <a:lnL>
                      <a:noFill/>
                    </a:lnL>
                    <a:lnR>
                      <a:noFill/>
                    </a:lnR>
                    <a:lnT>
                      <a:noFill/>
                    </a:lnT>
                    <a:lnB>
                      <a:noFill/>
                    </a:lnB>
                    <a:solidFill>
                      <a:srgbClr val="FFFFFF"/>
                    </a:solidFill>
                  </a:tcPr>
                </a:tc>
                <a:tc>
                  <a:txBody>
                    <a:bodyPr/>
                    <a:lstStyle/>
                    <a:p>
                      <a:pPr algn="l"/>
                      <a:r>
                        <a:rPr lang="en-CA" sz="2400" b="1"/>
                        <a:t>Dementia</a:t>
                      </a:r>
                    </a:p>
                  </a:txBody>
                  <a:tcPr marL="38100" marR="38100" marT="38094" marB="38094">
                    <a:lnL>
                      <a:noFill/>
                    </a:lnL>
                    <a:lnR>
                      <a:noFill/>
                    </a:lnR>
                    <a:lnT>
                      <a:noFill/>
                    </a:lnT>
                    <a:lnB>
                      <a:noFill/>
                    </a:lnB>
                    <a:solidFill>
                      <a:srgbClr val="FFFFFF"/>
                    </a:solidFill>
                  </a:tcPr>
                </a:tc>
              </a:tr>
              <a:tr h="537653">
                <a:tc>
                  <a:txBody>
                    <a:bodyPr/>
                    <a:lstStyle/>
                    <a:p>
                      <a:pPr algn="l"/>
                      <a:r>
                        <a:rPr lang="en-CA" sz="2400" b="1"/>
                        <a:t>Onset</a:t>
                      </a:r>
                    </a:p>
                  </a:txBody>
                  <a:tcPr marL="38100" marR="38100" marT="38094" marB="38094">
                    <a:lnL>
                      <a:noFill/>
                    </a:lnL>
                    <a:lnR>
                      <a:noFill/>
                    </a:lnR>
                    <a:lnT>
                      <a:noFill/>
                    </a:lnT>
                    <a:lnB>
                      <a:noFill/>
                    </a:lnB>
                    <a:solidFill>
                      <a:srgbClr val="FFFFFF"/>
                    </a:solidFill>
                  </a:tcPr>
                </a:tc>
                <a:tc>
                  <a:txBody>
                    <a:bodyPr/>
                    <a:lstStyle/>
                    <a:p>
                      <a:pPr algn="l"/>
                      <a:r>
                        <a:rPr lang="en-CA" sz="2400" b="1"/>
                        <a:t>Acute</a:t>
                      </a:r>
                    </a:p>
                  </a:txBody>
                  <a:tcPr marL="38100" marR="38100" marT="38094" marB="38094">
                    <a:lnL>
                      <a:noFill/>
                    </a:lnL>
                    <a:lnR>
                      <a:noFill/>
                    </a:lnR>
                    <a:lnT>
                      <a:noFill/>
                    </a:lnT>
                    <a:lnB>
                      <a:noFill/>
                    </a:lnB>
                    <a:solidFill>
                      <a:srgbClr val="FFFFFF"/>
                    </a:solidFill>
                  </a:tcPr>
                </a:tc>
                <a:tc>
                  <a:txBody>
                    <a:bodyPr/>
                    <a:lstStyle/>
                    <a:p>
                      <a:pPr algn="l"/>
                      <a:r>
                        <a:rPr lang="en-CA" sz="2400" b="1"/>
                        <a:t>Insidious</a:t>
                      </a:r>
                    </a:p>
                  </a:txBody>
                  <a:tcPr marL="38100" marR="38100" marT="38094" marB="38094">
                    <a:lnL>
                      <a:noFill/>
                    </a:lnL>
                    <a:lnR>
                      <a:noFill/>
                    </a:lnR>
                    <a:lnT>
                      <a:noFill/>
                    </a:lnT>
                    <a:lnB>
                      <a:noFill/>
                    </a:lnB>
                    <a:solidFill>
                      <a:srgbClr val="FFFFFF"/>
                    </a:solidFill>
                  </a:tcPr>
                </a:tc>
              </a:tr>
              <a:tr h="537653">
                <a:tc>
                  <a:txBody>
                    <a:bodyPr/>
                    <a:lstStyle/>
                    <a:p>
                      <a:pPr algn="l"/>
                      <a:r>
                        <a:rPr lang="en-CA" sz="2400" b="1"/>
                        <a:t>Course</a:t>
                      </a:r>
                    </a:p>
                  </a:txBody>
                  <a:tcPr marL="38100" marR="38100" marT="38094" marB="38094">
                    <a:lnL>
                      <a:noFill/>
                    </a:lnL>
                    <a:lnR>
                      <a:noFill/>
                    </a:lnR>
                    <a:lnT>
                      <a:noFill/>
                    </a:lnT>
                    <a:lnB>
                      <a:noFill/>
                    </a:lnB>
                    <a:solidFill>
                      <a:srgbClr val="FFFFFF"/>
                    </a:solidFill>
                  </a:tcPr>
                </a:tc>
                <a:tc>
                  <a:txBody>
                    <a:bodyPr/>
                    <a:lstStyle/>
                    <a:p>
                      <a:pPr algn="l"/>
                      <a:r>
                        <a:rPr lang="en-CA" sz="2400" b="1"/>
                        <a:t>Fluctuating</a:t>
                      </a:r>
                    </a:p>
                  </a:txBody>
                  <a:tcPr marL="38100" marR="38100" marT="38094" marB="38094">
                    <a:lnL>
                      <a:noFill/>
                    </a:lnL>
                    <a:lnR>
                      <a:noFill/>
                    </a:lnR>
                    <a:lnT>
                      <a:noFill/>
                    </a:lnT>
                    <a:lnB>
                      <a:noFill/>
                    </a:lnB>
                    <a:solidFill>
                      <a:srgbClr val="FFFFFF"/>
                    </a:solidFill>
                  </a:tcPr>
                </a:tc>
                <a:tc>
                  <a:txBody>
                    <a:bodyPr/>
                    <a:lstStyle/>
                    <a:p>
                      <a:pPr algn="l"/>
                      <a:r>
                        <a:rPr lang="en-CA" sz="2400" b="1"/>
                        <a:t>Progressive</a:t>
                      </a:r>
                    </a:p>
                  </a:txBody>
                  <a:tcPr marL="38100" marR="38100" marT="38094" marB="38094">
                    <a:lnL>
                      <a:noFill/>
                    </a:lnL>
                    <a:lnR>
                      <a:noFill/>
                    </a:lnR>
                    <a:lnT>
                      <a:noFill/>
                    </a:lnT>
                    <a:lnB>
                      <a:noFill/>
                    </a:lnB>
                    <a:solidFill>
                      <a:srgbClr val="FFFFFF"/>
                    </a:solidFill>
                  </a:tcPr>
                </a:tc>
              </a:tr>
              <a:tr h="537653">
                <a:tc>
                  <a:txBody>
                    <a:bodyPr/>
                    <a:lstStyle/>
                    <a:p>
                      <a:pPr algn="l"/>
                      <a:r>
                        <a:rPr lang="en-CA" sz="2400" b="1"/>
                        <a:t>Duration</a:t>
                      </a:r>
                    </a:p>
                  </a:txBody>
                  <a:tcPr marL="38100" marR="38100" marT="38094" marB="38094">
                    <a:lnL>
                      <a:noFill/>
                    </a:lnL>
                    <a:lnR>
                      <a:noFill/>
                    </a:lnR>
                    <a:lnT>
                      <a:noFill/>
                    </a:lnT>
                    <a:lnB>
                      <a:noFill/>
                    </a:lnB>
                    <a:solidFill>
                      <a:srgbClr val="FFFFFF"/>
                    </a:solidFill>
                  </a:tcPr>
                </a:tc>
                <a:tc>
                  <a:txBody>
                    <a:bodyPr/>
                    <a:lstStyle/>
                    <a:p>
                      <a:pPr algn="l"/>
                      <a:r>
                        <a:rPr lang="en-CA" sz="2400" b="1"/>
                        <a:t>Days to weeks</a:t>
                      </a:r>
                    </a:p>
                  </a:txBody>
                  <a:tcPr marL="38100" marR="38100" marT="38094" marB="38094">
                    <a:lnL>
                      <a:noFill/>
                    </a:lnL>
                    <a:lnR>
                      <a:noFill/>
                    </a:lnR>
                    <a:lnT>
                      <a:noFill/>
                    </a:lnT>
                    <a:lnB>
                      <a:noFill/>
                    </a:lnB>
                    <a:solidFill>
                      <a:srgbClr val="FFFFFF"/>
                    </a:solidFill>
                  </a:tcPr>
                </a:tc>
                <a:tc>
                  <a:txBody>
                    <a:bodyPr/>
                    <a:lstStyle/>
                    <a:p>
                      <a:pPr algn="l"/>
                      <a:r>
                        <a:rPr lang="en-CA" sz="2400" b="1"/>
                        <a:t>Months to years</a:t>
                      </a:r>
                    </a:p>
                  </a:txBody>
                  <a:tcPr marL="38100" marR="38100" marT="38094" marB="38094">
                    <a:lnL>
                      <a:noFill/>
                    </a:lnL>
                    <a:lnR>
                      <a:noFill/>
                    </a:lnR>
                    <a:lnT>
                      <a:noFill/>
                    </a:lnT>
                    <a:lnB>
                      <a:noFill/>
                    </a:lnB>
                    <a:solidFill>
                      <a:srgbClr val="FFFFFF"/>
                    </a:solidFill>
                  </a:tcPr>
                </a:tc>
              </a:tr>
              <a:tr h="537653">
                <a:tc>
                  <a:txBody>
                    <a:bodyPr/>
                    <a:lstStyle/>
                    <a:p>
                      <a:pPr algn="l"/>
                      <a:r>
                        <a:rPr lang="en-CA" sz="2400" b="1"/>
                        <a:t>Consciousness</a:t>
                      </a:r>
                    </a:p>
                  </a:txBody>
                  <a:tcPr marL="38100" marR="38100" marT="38094" marB="38094">
                    <a:lnL>
                      <a:noFill/>
                    </a:lnL>
                    <a:lnR>
                      <a:noFill/>
                    </a:lnR>
                    <a:lnT>
                      <a:noFill/>
                    </a:lnT>
                    <a:lnB>
                      <a:noFill/>
                    </a:lnB>
                    <a:solidFill>
                      <a:srgbClr val="FFFFFF"/>
                    </a:solidFill>
                  </a:tcPr>
                </a:tc>
                <a:tc>
                  <a:txBody>
                    <a:bodyPr/>
                    <a:lstStyle/>
                    <a:p>
                      <a:pPr algn="l"/>
                      <a:r>
                        <a:rPr lang="en-CA" sz="2400" b="1"/>
                        <a:t>Altered</a:t>
                      </a:r>
                    </a:p>
                  </a:txBody>
                  <a:tcPr marL="38100" marR="38100" marT="38094" marB="38094">
                    <a:lnL>
                      <a:noFill/>
                    </a:lnL>
                    <a:lnR>
                      <a:noFill/>
                    </a:lnR>
                    <a:lnT>
                      <a:noFill/>
                    </a:lnT>
                    <a:lnB>
                      <a:noFill/>
                    </a:lnB>
                    <a:solidFill>
                      <a:srgbClr val="FFFFFF"/>
                    </a:solidFill>
                  </a:tcPr>
                </a:tc>
                <a:tc>
                  <a:txBody>
                    <a:bodyPr/>
                    <a:lstStyle/>
                    <a:p>
                      <a:pPr algn="l"/>
                      <a:r>
                        <a:rPr lang="en-CA" sz="2400" b="1"/>
                        <a:t>Clear</a:t>
                      </a:r>
                    </a:p>
                  </a:txBody>
                  <a:tcPr marL="38100" marR="38100" marT="38094" marB="38094">
                    <a:lnL>
                      <a:noFill/>
                    </a:lnL>
                    <a:lnR>
                      <a:noFill/>
                    </a:lnR>
                    <a:lnT>
                      <a:noFill/>
                    </a:lnT>
                    <a:lnB>
                      <a:noFill/>
                    </a:lnB>
                    <a:solidFill>
                      <a:srgbClr val="FFFFFF"/>
                    </a:solidFill>
                  </a:tcPr>
                </a:tc>
              </a:tr>
              <a:tr h="1173468">
                <a:tc>
                  <a:txBody>
                    <a:bodyPr/>
                    <a:lstStyle/>
                    <a:p>
                      <a:pPr algn="l"/>
                      <a:r>
                        <a:rPr lang="en-CA" sz="2400" b="1" dirty="0"/>
                        <a:t>Attention</a:t>
                      </a:r>
                    </a:p>
                  </a:txBody>
                  <a:tcPr marL="38100" marR="38100" marT="38094" marB="38094">
                    <a:lnL>
                      <a:noFill/>
                    </a:lnL>
                    <a:lnR>
                      <a:noFill/>
                    </a:lnR>
                    <a:lnT>
                      <a:noFill/>
                    </a:lnT>
                    <a:lnB>
                      <a:noFill/>
                    </a:lnB>
                    <a:solidFill>
                      <a:srgbClr val="FFFFFF"/>
                    </a:solidFill>
                  </a:tcPr>
                </a:tc>
                <a:tc>
                  <a:txBody>
                    <a:bodyPr/>
                    <a:lstStyle/>
                    <a:p>
                      <a:pPr algn="l"/>
                      <a:r>
                        <a:rPr lang="en-CA" sz="2400" b="1"/>
                        <a:t>Impaired</a:t>
                      </a:r>
                    </a:p>
                  </a:txBody>
                  <a:tcPr marL="38100" marR="38100" marT="38094" marB="38094">
                    <a:lnL>
                      <a:noFill/>
                    </a:lnL>
                    <a:lnR>
                      <a:noFill/>
                    </a:lnR>
                    <a:lnT>
                      <a:noFill/>
                    </a:lnT>
                    <a:lnB>
                      <a:noFill/>
                    </a:lnB>
                    <a:solidFill>
                      <a:srgbClr val="FFFFFF"/>
                    </a:solidFill>
                  </a:tcPr>
                </a:tc>
                <a:tc>
                  <a:txBody>
                    <a:bodyPr/>
                    <a:lstStyle/>
                    <a:p>
                      <a:pPr algn="l"/>
                      <a:r>
                        <a:rPr lang="en-CA" sz="2400" b="1"/>
                        <a:t>Normal, except in severe dementia</a:t>
                      </a:r>
                    </a:p>
                  </a:txBody>
                  <a:tcPr marL="38100" marR="38100" marT="38094" marB="38094">
                    <a:lnL>
                      <a:noFill/>
                    </a:lnL>
                    <a:lnR>
                      <a:noFill/>
                    </a:lnR>
                    <a:lnT>
                      <a:noFill/>
                    </a:lnT>
                    <a:lnB>
                      <a:noFill/>
                    </a:lnB>
                    <a:solidFill>
                      <a:srgbClr val="FFFFFF"/>
                    </a:solidFill>
                  </a:tcPr>
                </a:tc>
              </a:tr>
              <a:tr h="958427">
                <a:tc>
                  <a:txBody>
                    <a:bodyPr/>
                    <a:lstStyle/>
                    <a:p>
                      <a:pPr algn="l"/>
                      <a:r>
                        <a:rPr lang="en-CA" sz="2400" b="1"/>
                        <a:t>Psychomotor changes</a:t>
                      </a:r>
                    </a:p>
                  </a:txBody>
                  <a:tcPr marL="38100" marR="38100" marT="38094" marB="38094">
                    <a:lnL>
                      <a:noFill/>
                    </a:lnL>
                    <a:lnR>
                      <a:noFill/>
                    </a:lnR>
                    <a:lnT>
                      <a:noFill/>
                    </a:lnT>
                    <a:lnB>
                      <a:noFill/>
                    </a:lnB>
                    <a:solidFill>
                      <a:srgbClr val="FFFFFF"/>
                    </a:solidFill>
                  </a:tcPr>
                </a:tc>
                <a:tc>
                  <a:txBody>
                    <a:bodyPr/>
                    <a:lstStyle/>
                    <a:p>
                      <a:pPr algn="l"/>
                      <a:r>
                        <a:rPr lang="en-CA" sz="2400" b="1"/>
                        <a:t>Increased or decreased</a:t>
                      </a:r>
                    </a:p>
                  </a:txBody>
                  <a:tcPr marL="38100" marR="38100" marT="38094" marB="38094">
                    <a:lnL>
                      <a:noFill/>
                    </a:lnL>
                    <a:lnR>
                      <a:noFill/>
                    </a:lnR>
                    <a:lnT>
                      <a:noFill/>
                    </a:lnT>
                    <a:lnB>
                      <a:noFill/>
                    </a:lnB>
                    <a:solidFill>
                      <a:srgbClr val="FFFFFF"/>
                    </a:solidFill>
                  </a:tcPr>
                </a:tc>
                <a:tc>
                  <a:txBody>
                    <a:bodyPr/>
                    <a:lstStyle/>
                    <a:p>
                      <a:pPr algn="l"/>
                      <a:r>
                        <a:rPr lang="en-CA" sz="2400" b="1"/>
                        <a:t>Often normal</a:t>
                      </a:r>
                    </a:p>
                  </a:txBody>
                  <a:tcPr marL="38100" marR="38100" marT="38094" marB="38094">
                    <a:lnL>
                      <a:noFill/>
                    </a:lnL>
                    <a:lnR>
                      <a:noFill/>
                    </a:lnR>
                    <a:lnT>
                      <a:noFill/>
                    </a:lnT>
                    <a:lnB>
                      <a:noFill/>
                    </a:lnB>
                    <a:solidFill>
                      <a:srgbClr val="FFFFFF"/>
                    </a:solidFill>
                  </a:tcPr>
                </a:tc>
              </a:tr>
              <a:tr h="537653">
                <a:tc>
                  <a:txBody>
                    <a:bodyPr/>
                    <a:lstStyle/>
                    <a:p>
                      <a:pPr algn="l"/>
                      <a:r>
                        <a:rPr lang="en-CA" sz="2400" b="1"/>
                        <a:t>Reversibility</a:t>
                      </a:r>
                    </a:p>
                  </a:txBody>
                  <a:tcPr marL="38100" marR="38100" marT="38094" marB="38094">
                    <a:lnL>
                      <a:noFill/>
                    </a:lnL>
                    <a:lnR>
                      <a:noFill/>
                    </a:lnR>
                    <a:lnT>
                      <a:noFill/>
                    </a:lnT>
                    <a:lnB>
                      <a:noFill/>
                    </a:lnB>
                    <a:solidFill>
                      <a:srgbClr val="FFFFFF"/>
                    </a:solidFill>
                  </a:tcPr>
                </a:tc>
                <a:tc>
                  <a:txBody>
                    <a:bodyPr/>
                    <a:lstStyle/>
                    <a:p>
                      <a:pPr algn="l"/>
                      <a:r>
                        <a:rPr lang="en-CA" sz="2400" b="1"/>
                        <a:t>Usually</a:t>
                      </a:r>
                    </a:p>
                  </a:txBody>
                  <a:tcPr marL="38100" marR="38100" marT="38094" marB="38094">
                    <a:lnL>
                      <a:noFill/>
                    </a:lnL>
                    <a:lnR>
                      <a:noFill/>
                    </a:lnR>
                    <a:lnT>
                      <a:noFill/>
                    </a:lnT>
                    <a:lnB>
                      <a:noFill/>
                    </a:lnB>
                    <a:solidFill>
                      <a:srgbClr val="FFFFFF"/>
                    </a:solidFill>
                  </a:tcPr>
                </a:tc>
                <a:tc>
                  <a:txBody>
                    <a:bodyPr/>
                    <a:lstStyle/>
                    <a:p>
                      <a:pPr algn="l"/>
                      <a:r>
                        <a:rPr lang="en-CA" sz="2400" b="1" dirty="0"/>
                        <a:t>Rarely</a:t>
                      </a:r>
                    </a:p>
                  </a:txBody>
                  <a:tcPr marL="38100" marR="38100" marT="38094" marB="38094">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11175"/>
          </a:xfrm>
        </p:spPr>
        <p:txBody>
          <a:bodyPr>
            <a:normAutofit fontScale="90000"/>
          </a:bodyPr>
          <a:lstStyle/>
          <a:p>
            <a:pPr eaLnBrk="1" fontAlgn="auto" hangingPunct="1">
              <a:spcAft>
                <a:spcPts val="0"/>
              </a:spcAft>
              <a:defRPr/>
            </a:pPr>
            <a:r>
              <a:rPr lang="en-US" dirty="0" smtClean="0"/>
              <a:t>Treatment</a:t>
            </a:r>
            <a:endParaRPr lang="ar-SA" dirty="0"/>
          </a:p>
        </p:txBody>
      </p:sp>
      <p:sp>
        <p:nvSpPr>
          <p:cNvPr id="3" name="عنصر نائب للمحتوى 2"/>
          <p:cNvSpPr>
            <a:spLocks noGrp="1"/>
          </p:cNvSpPr>
          <p:nvPr>
            <p:ph idx="1"/>
          </p:nvPr>
        </p:nvSpPr>
        <p:spPr>
          <a:xfrm>
            <a:off x="457200" y="857250"/>
            <a:ext cx="8229600" cy="5786438"/>
          </a:xfrm>
        </p:spPr>
        <p:txBody>
          <a:bodyPr>
            <a:normAutofit/>
          </a:bodyPr>
          <a:lstStyle/>
          <a:p>
            <a:pPr eaLnBrk="1" fontAlgn="auto" hangingPunct="1">
              <a:spcAft>
                <a:spcPts val="0"/>
              </a:spcAft>
              <a:buClr>
                <a:schemeClr val="accent3"/>
              </a:buClr>
              <a:defRPr/>
            </a:pPr>
            <a:r>
              <a:rPr lang="en-US" sz="2400" b="1" dirty="0" smtClean="0">
                <a:solidFill>
                  <a:srgbClr val="002060"/>
                </a:solidFill>
                <a:cs typeface="+mj-cs"/>
              </a:rPr>
              <a:t>The first step in the treatment of dementia is verification of the diagnosis. </a:t>
            </a:r>
          </a:p>
          <a:p>
            <a:pPr eaLnBrk="1" fontAlgn="auto" hangingPunct="1">
              <a:spcAft>
                <a:spcPts val="0"/>
              </a:spcAft>
              <a:buClr>
                <a:schemeClr val="accent3"/>
              </a:buClr>
              <a:defRPr/>
            </a:pPr>
            <a:endParaRPr lang="en-US" sz="2400" b="1" dirty="0" smtClean="0">
              <a:solidFill>
                <a:srgbClr val="002060"/>
              </a:solidFill>
              <a:cs typeface="+mj-cs"/>
            </a:endParaRPr>
          </a:p>
          <a:p>
            <a:pPr eaLnBrk="1" fontAlgn="auto" hangingPunct="1">
              <a:spcAft>
                <a:spcPts val="0"/>
              </a:spcAft>
              <a:buClr>
                <a:schemeClr val="accent3"/>
              </a:buClr>
              <a:defRPr/>
            </a:pPr>
            <a:r>
              <a:rPr lang="en-US" sz="2400" b="1" dirty="0" smtClean="0">
                <a:solidFill>
                  <a:srgbClr val="002060"/>
                </a:solidFill>
                <a:cs typeface="+mj-cs"/>
              </a:rPr>
              <a:t>Preventive measures are important</a:t>
            </a:r>
          </a:p>
          <a:p>
            <a:pPr eaLnBrk="1" fontAlgn="auto" hangingPunct="1">
              <a:spcAft>
                <a:spcPts val="0"/>
              </a:spcAft>
              <a:buClr>
                <a:schemeClr val="accent3"/>
              </a:buClr>
              <a:defRPr/>
            </a:pPr>
            <a:endParaRPr lang="en-US" sz="2400" b="1" dirty="0" smtClean="0">
              <a:solidFill>
                <a:srgbClr val="002060"/>
              </a:solidFill>
              <a:cs typeface="+mj-cs"/>
            </a:endParaRPr>
          </a:p>
          <a:p>
            <a:pPr eaLnBrk="1" fontAlgn="auto" hangingPunct="1">
              <a:spcAft>
                <a:spcPts val="0"/>
              </a:spcAft>
              <a:buClr>
                <a:schemeClr val="accent3"/>
              </a:buClr>
              <a:defRPr/>
            </a:pPr>
            <a:r>
              <a:rPr lang="en-US" sz="2400" b="1" dirty="0" smtClean="0">
                <a:solidFill>
                  <a:srgbClr val="002060"/>
                </a:solidFill>
                <a:cs typeface="+mj-cs"/>
              </a:rPr>
              <a:t>Supportive and educational psychotherapy </a:t>
            </a:r>
          </a:p>
          <a:p>
            <a:pPr eaLnBrk="1" fontAlgn="auto" hangingPunct="1">
              <a:spcAft>
                <a:spcPts val="0"/>
              </a:spcAft>
              <a:buClr>
                <a:schemeClr val="accent3"/>
              </a:buClr>
              <a:defRPr/>
            </a:pPr>
            <a:endParaRPr lang="en-US" sz="2400" b="1" dirty="0" smtClean="0">
              <a:solidFill>
                <a:srgbClr val="002060"/>
              </a:solidFill>
              <a:cs typeface="+mj-cs"/>
            </a:endParaRPr>
          </a:p>
          <a:p>
            <a:pPr eaLnBrk="1" fontAlgn="auto" hangingPunct="1">
              <a:spcAft>
                <a:spcPts val="0"/>
              </a:spcAft>
              <a:buClr>
                <a:schemeClr val="accent3"/>
              </a:buClr>
              <a:defRPr/>
            </a:pPr>
            <a:r>
              <a:rPr lang="en-US" sz="2400" b="1" dirty="0" smtClean="0">
                <a:solidFill>
                  <a:srgbClr val="002060"/>
                </a:solidFill>
                <a:cs typeface="+mj-cs"/>
              </a:rPr>
              <a:t>Any areas of intact functioning should be maximized by helping patients identify activities in which successful functioning is possible</a:t>
            </a:r>
          </a:p>
          <a:p>
            <a:pPr eaLnBrk="1" fontAlgn="auto" hangingPunct="1">
              <a:spcAft>
                <a:spcPts val="0"/>
              </a:spcAft>
              <a:buClr>
                <a:schemeClr val="accent3"/>
              </a:buClr>
              <a:defRPr/>
            </a:pPr>
            <a:endParaRPr lang="en-US" sz="2400" b="1" dirty="0" smtClean="0">
              <a:solidFill>
                <a:srgbClr val="002060"/>
              </a:solidFill>
              <a:cs typeface="+mj-cs"/>
            </a:endParaRPr>
          </a:p>
          <a:p>
            <a:pPr eaLnBrk="1" fontAlgn="auto" hangingPunct="1">
              <a:spcAft>
                <a:spcPts val="0"/>
              </a:spcAft>
              <a:buClr>
                <a:schemeClr val="accent3"/>
              </a:buClr>
              <a:defRPr/>
            </a:pPr>
            <a:r>
              <a:rPr lang="en-US" sz="2400" b="1" dirty="0" smtClean="0">
                <a:solidFill>
                  <a:srgbClr val="002060"/>
                </a:solidFill>
                <a:cs typeface="+mj-cs"/>
              </a:rPr>
              <a:t>Caregivers </a:t>
            </a:r>
            <a:endParaRPr lang="ar-SA" sz="2400" b="1" dirty="0">
              <a:solidFill>
                <a:srgbClr val="002060"/>
              </a:solidFill>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2612"/>
          </a:xfrm>
        </p:spPr>
        <p:txBody>
          <a:bodyPr>
            <a:normAutofit fontScale="90000"/>
          </a:bodyPr>
          <a:lstStyle/>
          <a:p>
            <a:pPr eaLnBrk="1" fontAlgn="auto" hangingPunct="1">
              <a:spcAft>
                <a:spcPts val="0"/>
              </a:spcAft>
              <a:defRPr/>
            </a:pPr>
            <a:r>
              <a:rPr lang="en-US" dirty="0" smtClean="0"/>
              <a:t>Pharmacotherapy</a:t>
            </a:r>
            <a:endParaRPr lang="ar-SA" dirty="0"/>
          </a:p>
        </p:txBody>
      </p:sp>
      <p:sp>
        <p:nvSpPr>
          <p:cNvPr id="3" name="عنصر نائب للمحتوى 2"/>
          <p:cNvSpPr>
            <a:spLocks noGrp="1"/>
          </p:cNvSpPr>
          <p:nvPr>
            <p:ph idx="1"/>
          </p:nvPr>
        </p:nvSpPr>
        <p:spPr>
          <a:xfrm>
            <a:off x="457200" y="1500188"/>
            <a:ext cx="8229600" cy="5143500"/>
          </a:xfrm>
        </p:spPr>
        <p:txBody>
          <a:bodyPr>
            <a:normAutofit/>
          </a:bodyPr>
          <a:lstStyle/>
          <a:p>
            <a:pPr marL="274320" indent="-274320" eaLnBrk="1" fontAlgn="auto" hangingPunct="1">
              <a:spcAft>
                <a:spcPts val="0"/>
              </a:spcAft>
              <a:buClr>
                <a:schemeClr val="accent3"/>
              </a:buClr>
              <a:defRPr/>
            </a:pPr>
            <a:r>
              <a:rPr lang="en-US" sz="2800" b="1" dirty="0" smtClean="0">
                <a:solidFill>
                  <a:srgbClr val="FF0000"/>
                </a:solidFill>
              </a:rPr>
              <a:t>Primary treatments:</a:t>
            </a:r>
          </a:p>
          <a:p>
            <a:pPr marL="274320" indent="-274320" eaLnBrk="1" fontAlgn="auto" hangingPunct="1">
              <a:spcAft>
                <a:spcPts val="0"/>
              </a:spcAft>
              <a:buClr>
                <a:schemeClr val="accent3"/>
              </a:buClr>
              <a:buFont typeface="Wingdings 2"/>
              <a:buNone/>
              <a:defRPr/>
            </a:pPr>
            <a:r>
              <a:rPr lang="en-US" sz="2000" b="1" dirty="0" smtClean="0"/>
              <a:t>Cholinesterase </a:t>
            </a:r>
            <a:r>
              <a:rPr lang="en-US" sz="2000" b="1" dirty="0"/>
              <a:t>inhibitors :</a:t>
            </a:r>
          </a:p>
          <a:p>
            <a:pPr marL="274320" indent="-274320" eaLnBrk="1" fontAlgn="auto" hangingPunct="1">
              <a:spcAft>
                <a:spcPts val="0"/>
              </a:spcAft>
              <a:buClr>
                <a:schemeClr val="accent3"/>
              </a:buClr>
              <a:buFont typeface="Wingdings 2"/>
              <a:buNone/>
              <a:defRPr/>
            </a:pPr>
            <a:r>
              <a:rPr lang="en-US" sz="2400" b="1" dirty="0">
                <a:solidFill>
                  <a:srgbClr val="002060"/>
                </a:solidFill>
              </a:rPr>
              <a:t>Donepezil (Aricept), </a:t>
            </a:r>
            <a:r>
              <a:rPr lang="en-US" sz="2400" b="1" dirty="0" err="1">
                <a:solidFill>
                  <a:srgbClr val="002060"/>
                </a:solidFill>
              </a:rPr>
              <a:t>rivastigmine</a:t>
            </a:r>
            <a:r>
              <a:rPr lang="en-US" sz="2400" b="1" dirty="0">
                <a:solidFill>
                  <a:srgbClr val="002060"/>
                </a:solidFill>
              </a:rPr>
              <a:t> (Exelon), </a:t>
            </a:r>
            <a:r>
              <a:rPr lang="en-US" sz="2400" b="1" dirty="0" err="1">
                <a:solidFill>
                  <a:srgbClr val="002060"/>
                </a:solidFill>
              </a:rPr>
              <a:t>galantamine</a:t>
            </a:r>
            <a:r>
              <a:rPr lang="en-US" sz="2400" b="1" dirty="0">
                <a:solidFill>
                  <a:srgbClr val="002060"/>
                </a:solidFill>
              </a:rPr>
              <a:t> (</a:t>
            </a:r>
            <a:r>
              <a:rPr lang="en-US" sz="2400" b="1" dirty="0" err="1">
                <a:solidFill>
                  <a:srgbClr val="002060"/>
                </a:solidFill>
              </a:rPr>
              <a:t>Remiryl</a:t>
            </a:r>
            <a:r>
              <a:rPr lang="en-US" sz="2400" b="1" dirty="0">
                <a:solidFill>
                  <a:srgbClr val="002060"/>
                </a:solidFill>
              </a:rPr>
              <a:t>), and </a:t>
            </a:r>
            <a:r>
              <a:rPr lang="en-US" sz="2400" b="1" dirty="0" err="1">
                <a:solidFill>
                  <a:srgbClr val="002060"/>
                </a:solidFill>
              </a:rPr>
              <a:t>tacrine</a:t>
            </a:r>
            <a:r>
              <a:rPr lang="en-US" sz="2400" b="1" dirty="0">
                <a:solidFill>
                  <a:srgbClr val="002060"/>
                </a:solidFill>
              </a:rPr>
              <a:t> </a:t>
            </a:r>
            <a:endParaRPr lang="en-US" sz="2400" b="1" dirty="0" smtClean="0">
              <a:solidFill>
                <a:srgbClr val="002060"/>
              </a:solidFill>
            </a:endParaRPr>
          </a:p>
          <a:p>
            <a:pPr marL="274320" indent="-274320" eaLnBrk="1" fontAlgn="auto" hangingPunct="1">
              <a:spcAft>
                <a:spcPts val="0"/>
              </a:spcAft>
              <a:buClr>
                <a:schemeClr val="accent3"/>
              </a:buClr>
              <a:buFont typeface="Wingdings 2"/>
              <a:buNone/>
              <a:defRPr/>
            </a:pPr>
            <a:r>
              <a:rPr lang="en-US" sz="2400" b="1" dirty="0" smtClean="0"/>
              <a:t> NMDA glutamate receptors antagonist:  </a:t>
            </a:r>
            <a:r>
              <a:rPr lang="en-US" sz="2400" b="1" dirty="0" err="1" smtClean="0"/>
              <a:t>Memeantine</a:t>
            </a:r>
            <a:endParaRPr lang="ar-SA" sz="2400" b="1" dirty="0"/>
          </a:p>
          <a:p>
            <a:pPr marL="274320" indent="-274320" eaLnBrk="1" fontAlgn="auto" hangingPunct="1">
              <a:spcAft>
                <a:spcPts val="0"/>
              </a:spcAft>
              <a:buClr>
                <a:schemeClr val="accent3"/>
              </a:buClr>
              <a:buFont typeface="Wingdings 2"/>
              <a:buNone/>
              <a:defRPr/>
            </a:pPr>
            <a:endParaRPr lang="en-US" sz="2400" b="1" dirty="0" smtClean="0">
              <a:solidFill>
                <a:srgbClr val="002060"/>
              </a:solidFill>
              <a:cs typeface="+mj-cs"/>
            </a:endParaRPr>
          </a:p>
          <a:p>
            <a:pPr marL="274320" indent="-274320" eaLnBrk="1" fontAlgn="auto" hangingPunct="1">
              <a:spcAft>
                <a:spcPts val="0"/>
              </a:spcAft>
              <a:buClr>
                <a:schemeClr val="accent3"/>
              </a:buClr>
              <a:buFont typeface="Wingdings 2" panose="05020102010507070707" pitchFamily="18" charset="2"/>
              <a:buNone/>
              <a:defRPr/>
            </a:pPr>
            <a:endParaRPr lang="en-US" sz="2400" b="1" dirty="0" smtClean="0">
              <a:solidFill>
                <a:srgbClr val="002060"/>
              </a:solidFill>
              <a:cs typeface="+mj-cs"/>
            </a:endParaRPr>
          </a:p>
          <a:p>
            <a:pPr marL="274320" indent="-274320" eaLnBrk="1" fontAlgn="auto" hangingPunct="1">
              <a:spcAft>
                <a:spcPts val="0"/>
              </a:spcAft>
              <a:buClr>
                <a:schemeClr val="accent3"/>
              </a:buClr>
              <a:defRPr/>
            </a:pPr>
            <a:r>
              <a:rPr lang="en-US" sz="2400" b="1" dirty="0" smtClean="0">
                <a:solidFill>
                  <a:srgbClr val="002060"/>
                </a:solidFill>
                <a:cs typeface="+mj-cs"/>
              </a:rPr>
              <a:t>Drugs with high </a:t>
            </a:r>
            <a:r>
              <a:rPr lang="en-US" sz="2400" b="1" dirty="0" err="1" smtClean="0">
                <a:solidFill>
                  <a:srgbClr val="002060"/>
                </a:solidFill>
                <a:cs typeface="+mj-cs"/>
              </a:rPr>
              <a:t>anticholinergic</a:t>
            </a:r>
            <a:r>
              <a:rPr lang="en-US" sz="2400" b="1" dirty="0" smtClean="0">
                <a:solidFill>
                  <a:srgbClr val="002060"/>
                </a:solidFill>
                <a:cs typeface="+mj-cs"/>
              </a:rPr>
              <a:t> activity &amp; </a:t>
            </a:r>
            <a:r>
              <a:rPr lang="en-US" sz="2400" b="1" dirty="0" smtClean="0">
                <a:solidFill>
                  <a:srgbClr val="002060"/>
                </a:solidFill>
              </a:rPr>
              <a:t>Benzodiazepines</a:t>
            </a:r>
            <a:r>
              <a:rPr lang="en-US" sz="2400" b="1" dirty="0" smtClean="0">
                <a:solidFill>
                  <a:srgbClr val="002060"/>
                </a:solidFill>
                <a:cs typeface="+mj-cs"/>
              </a:rPr>
              <a:t> should be avoided.</a:t>
            </a:r>
          </a:p>
          <a:p>
            <a:pPr marL="274320" indent="-274320" eaLnBrk="1" fontAlgn="auto" hangingPunct="1">
              <a:spcAft>
                <a:spcPts val="0"/>
              </a:spcAft>
              <a:buClr>
                <a:schemeClr val="accent3"/>
              </a:buClr>
              <a:buFont typeface="Wingdings 2"/>
              <a:buNone/>
              <a:defRPr/>
            </a:pPr>
            <a:endParaRPr lang="en-US" sz="2400" b="1" dirty="0" smtClean="0">
              <a:solidFill>
                <a:srgbClr val="002060"/>
              </a:solidFill>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z="4400" smtClean="0"/>
              <a:t>Management of agitation/aggression in demented patients</a:t>
            </a:r>
          </a:p>
        </p:txBody>
      </p:sp>
      <p:sp>
        <p:nvSpPr>
          <p:cNvPr id="68611" name="Content Placeholder 2"/>
          <p:cNvSpPr>
            <a:spLocks noGrp="1"/>
          </p:cNvSpPr>
          <p:nvPr>
            <p:ph idx="1"/>
          </p:nvPr>
        </p:nvSpPr>
        <p:spPr/>
        <p:txBody>
          <a:bodyPr/>
          <a:lstStyle/>
          <a:p>
            <a:endParaRPr lang="ar-SA" altLang="en-US" smtClean="0"/>
          </a:p>
        </p:txBody>
      </p:sp>
      <p:pic>
        <p:nvPicPr>
          <p:cNvPr id="686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14513"/>
            <a:ext cx="80645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عنوان 1"/>
          <p:cNvSpPr>
            <a:spLocks noGrp="1"/>
          </p:cNvSpPr>
          <p:nvPr>
            <p:ph type="title"/>
          </p:nvPr>
        </p:nvSpPr>
        <p:spPr>
          <a:xfrm>
            <a:off x="500063" y="285750"/>
            <a:ext cx="8229600" cy="1143000"/>
          </a:xfrm>
        </p:spPr>
        <p:txBody>
          <a:bodyPr/>
          <a:lstStyle/>
          <a:p>
            <a:r>
              <a:rPr lang="en-US" altLang="en-US" b="1" u="sng" smtClean="0"/>
              <a:t>Neurocognitive Disorders</a:t>
            </a:r>
          </a:p>
        </p:txBody>
      </p:sp>
      <p:sp>
        <p:nvSpPr>
          <p:cNvPr id="17411" name="عنصر نائب للمحتوى 2"/>
          <p:cNvSpPr>
            <a:spLocks noGrp="1"/>
          </p:cNvSpPr>
          <p:nvPr>
            <p:ph idx="1"/>
          </p:nvPr>
        </p:nvSpPr>
        <p:spPr/>
        <p:txBody>
          <a:bodyPr/>
          <a:lstStyle/>
          <a:p>
            <a:pPr eaLnBrk="1" hangingPunct="1"/>
            <a:r>
              <a:rPr lang="en-US" altLang="en-US" sz="2400" smtClean="0"/>
              <a:t>Disruption in one or more of the cognitive domains, and are also frequently complicated by behavioral symptoms.</a:t>
            </a:r>
          </a:p>
          <a:p>
            <a:pPr eaLnBrk="1" hangingPunct="1"/>
            <a:endParaRPr lang="en-US" altLang="en-US" sz="2400" smtClean="0"/>
          </a:p>
          <a:p>
            <a:pPr eaLnBrk="1" hangingPunct="1"/>
            <a:r>
              <a:rPr lang="en-US" altLang="en-US" sz="2400" smtClean="0"/>
              <a:t> Neurocognitive disorders exemplify the complex interface between neurology, medicine, and psychiatry</a:t>
            </a:r>
          </a:p>
          <a:p>
            <a:pPr>
              <a:buFont typeface="Wingdings 2" panose="05020102010507070707" pitchFamily="18" charset="2"/>
              <a:buNone/>
            </a:pPr>
            <a:r>
              <a:rPr lang="en-US" altLang="en-US" sz="2400" b="1" smtClean="0"/>
              <a:t>In </a:t>
            </a:r>
            <a:r>
              <a:rPr lang="en-US" altLang="en-US" sz="2400" b="1" u="sng" smtClean="0"/>
              <a:t>(DSM-5), Neurocognitive Disorders are:</a:t>
            </a:r>
            <a:endParaRPr lang="en-US" altLang="en-US" sz="2400" b="1" smtClean="0"/>
          </a:p>
          <a:p>
            <a:r>
              <a:rPr lang="en-US" altLang="en-US" sz="2800" b="1" smtClean="0"/>
              <a:t>Delirium</a:t>
            </a:r>
          </a:p>
          <a:p>
            <a:r>
              <a:rPr lang="en-US" altLang="en-US" sz="2800" b="1" smtClean="0"/>
              <a:t>Major Neurocognitive Disorder (Dementia)</a:t>
            </a:r>
          </a:p>
          <a:p>
            <a:r>
              <a:rPr lang="en-US" altLang="en-US" sz="2800" b="1" smtClean="0"/>
              <a:t>Mild Neurocognitive Disorder</a:t>
            </a:r>
          </a:p>
          <a:p>
            <a:pPr>
              <a:buFont typeface="Wingdings 2" panose="05020102010507070707" pitchFamily="18" charset="2"/>
              <a:buNone/>
            </a:pPr>
            <a:endParaRPr lang="en-US" altLang="en-US" sz="2400" b="1"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Capacity vs. Competency</a:t>
            </a:r>
          </a:p>
        </p:txBody>
      </p:sp>
      <p:sp>
        <p:nvSpPr>
          <p:cNvPr id="69635"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endParaRPr lang="en-US" altLang="en-US" sz="2800" smtClean="0"/>
          </a:p>
          <a:p>
            <a:pPr eaLnBrk="1" hangingPunct="1">
              <a:lnSpc>
                <a:spcPct val="80000"/>
              </a:lnSpc>
              <a:buFont typeface="Wingdings" panose="05000000000000000000" pitchFamily="2" charset="2"/>
              <a:buNone/>
            </a:pPr>
            <a:r>
              <a:rPr lang="en-US" altLang="en-US" sz="2800" b="1" smtClean="0"/>
              <a:t>Clinical</a:t>
            </a:r>
            <a:r>
              <a:rPr lang="en-US" altLang="en-US" sz="2800" smtClean="0"/>
              <a:t> vs. </a:t>
            </a:r>
            <a:r>
              <a:rPr lang="en-US" altLang="en-US" sz="2800" b="1" smtClean="0"/>
              <a:t>Legal</a:t>
            </a:r>
            <a:r>
              <a:rPr lang="en-US" altLang="en-US" sz="2800" smtClean="0"/>
              <a:t> term that denotes the ability to make rational and reasonably well informed decisions by a particular patient (vs. person) in their treatment and/ or life decision/s</a:t>
            </a:r>
          </a:p>
          <a:p>
            <a:pPr eaLnBrk="1" hangingPunct="1">
              <a:lnSpc>
                <a:spcPct val="80000"/>
              </a:lnSpc>
              <a:buFont typeface="Wingdings" panose="05000000000000000000" pitchFamily="2" charset="2"/>
              <a:buNone/>
            </a:pPr>
            <a:endParaRPr lang="en-US" altLang="en-US" sz="2800" smtClean="0"/>
          </a:p>
          <a:p>
            <a:pPr eaLnBrk="1" hangingPunct="1">
              <a:lnSpc>
                <a:spcPct val="80000"/>
              </a:lnSpc>
            </a:pPr>
            <a:r>
              <a:rPr lang="en-US" altLang="en-US" sz="2800" b="1" smtClean="0"/>
              <a:t>Capacity</a:t>
            </a:r>
            <a:r>
              <a:rPr lang="en-US" altLang="en-US" sz="2800" smtClean="0"/>
              <a:t> is a </a:t>
            </a:r>
            <a:r>
              <a:rPr lang="en-US" altLang="en-US" sz="2800" i="1" u="sng" smtClean="0"/>
              <a:t>clinical</a:t>
            </a:r>
            <a:r>
              <a:rPr lang="en-US" altLang="en-US" sz="2800" smtClean="0"/>
              <a:t> determination that addresses the integrity of </a:t>
            </a:r>
            <a:r>
              <a:rPr lang="en-US" altLang="en-US" sz="2800" i="1" u="sng" smtClean="0"/>
              <a:t>mental functions.  </a:t>
            </a:r>
          </a:p>
          <a:p>
            <a:pPr eaLnBrk="1" hangingPunct="1">
              <a:lnSpc>
                <a:spcPct val="80000"/>
              </a:lnSpc>
              <a:buFont typeface="Wingdings 2" panose="05020102010507070707" pitchFamily="18" charset="2"/>
              <a:buNone/>
            </a:pPr>
            <a:endParaRPr lang="en-US" altLang="en-US" sz="2800" i="1" u="sng" smtClean="0"/>
          </a:p>
          <a:p>
            <a:pPr eaLnBrk="1" hangingPunct="1">
              <a:lnSpc>
                <a:spcPct val="80000"/>
              </a:lnSpc>
            </a:pPr>
            <a:r>
              <a:rPr lang="en-US" altLang="en-US" sz="2800" b="1" smtClean="0"/>
              <a:t>Competency</a:t>
            </a:r>
            <a:r>
              <a:rPr lang="en-US" altLang="en-US" sz="2800" smtClean="0"/>
              <a:t> is a </a:t>
            </a:r>
            <a:r>
              <a:rPr lang="en-US" altLang="en-US" sz="2800" i="1" u="sng" smtClean="0"/>
              <a:t>legal</a:t>
            </a:r>
            <a:r>
              <a:rPr lang="en-US" altLang="en-US" sz="2800" smtClean="0"/>
              <a:t> determination that addresses societal interest in restricting a person’s right to make decisions or do acts because of incapacity. </a:t>
            </a:r>
          </a:p>
          <a:p>
            <a:pPr eaLnBrk="1" hangingPunct="1">
              <a:lnSpc>
                <a:spcPct val="80000"/>
              </a:lnSpc>
              <a:buFont typeface="Wingdings" panose="05000000000000000000" pitchFamily="2" charset="2"/>
              <a:buNone/>
            </a:pPr>
            <a:endParaRPr lang="en-US" altLang="en-US" sz="2800" smtClean="0"/>
          </a:p>
          <a:p>
            <a:pPr eaLnBrk="1" hangingPunct="1">
              <a:lnSpc>
                <a:spcPct val="80000"/>
              </a:lnSpc>
              <a:buFont typeface="Wingdings" panose="05000000000000000000" pitchFamily="2" charset="2"/>
              <a:buNone/>
            </a:pPr>
            <a:endParaRPr lang="en-US" altLang="en-US" sz="2800" smtClean="0"/>
          </a:p>
          <a:p>
            <a:pPr eaLnBrk="1" hangingPunct="1">
              <a:lnSpc>
                <a:spcPct val="80000"/>
              </a:lnSpc>
              <a:buFont typeface="Wingdings" panose="05000000000000000000" pitchFamily="2" charset="2"/>
              <a:buNone/>
            </a:pPr>
            <a:endParaRPr lang="en-US" altLang="en-US" sz="28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mtClean="0"/>
              <a:t>Valid Informed Consent</a:t>
            </a:r>
          </a:p>
        </p:txBody>
      </p:sp>
      <p:sp>
        <p:nvSpPr>
          <p:cNvPr id="70659" name="Rectangle 3"/>
          <p:cNvSpPr>
            <a:spLocks noGrp="1" noChangeArrowheads="1"/>
          </p:cNvSpPr>
          <p:nvPr>
            <p:ph type="body" idx="1"/>
          </p:nvPr>
        </p:nvSpPr>
        <p:spPr/>
        <p:txBody>
          <a:bodyPr/>
          <a:lstStyle/>
          <a:p>
            <a:pPr marL="609600" indent="-609600" eaLnBrk="1" hangingPunct="1">
              <a:buFont typeface="Wingdings" panose="05000000000000000000" pitchFamily="2" charset="2"/>
              <a:buNone/>
            </a:pPr>
            <a:r>
              <a:rPr lang="en-US" altLang="en-US" sz="2800" smtClean="0"/>
              <a:t>Permission voluntary given by a competent person without any elements of force, deceit, coercion after explanation and disclosure of </a:t>
            </a:r>
          </a:p>
          <a:p>
            <a:pPr marL="609600" indent="-609600" eaLnBrk="1" hangingPunct="1">
              <a:buFontTx/>
              <a:buAutoNum type="arabicPeriod"/>
            </a:pPr>
            <a:r>
              <a:rPr lang="en-US" altLang="en-US" sz="2800" smtClean="0"/>
              <a:t>Purpose and details of procedure or treatment</a:t>
            </a:r>
          </a:p>
          <a:p>
            <a:pPr marL="609600" indent="-609600" eaLnBrk="1" hangingPunct="1">
              <a:buFontTx/>
              <a:buAutoNum type="arabicPeriod"/>
            </a:pPr>
            <a:r>
              <a:rPr lang="en-US" altLang="en-US" sz="2800" smtClean="0"/>
              <a:t>Risks, Benefits and available alternative treatment/s</a:t>
            </a:r>
          </a:p>
          <a:p>
            <a:pPr marL="609600" indent="-609600" eaLnBrk="1" hangingPunct="1">
              <a:buFontTx/>
              <a:buAutoNum type="arabicPeriod"/>
            </a:pPr>
            <a:r>
              <a:rPr lang="en-US" altLang="en-US" sz="2800" smtClean="0"/>
              <a:t>The right to withdrawal consent verbally or in written forms at anytime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mtClean="0"/>
              <a:t>Exceptions </a:t>
            </a:r>
          </a:p>
        </p:txBody>
      </p:sp>
      <p:sp>
        <p:nvSpPr>
          <p:cNvPr id="71683" name="Rectangle 3"/>
          <p:cNvSpPr>
            <a:spLocks noGrp="1" noChangeArrowheads="1"/>
          </p:cNvSpPr>
          <p:nvPr>
            <p:ph type="body" idx="1"/>
          </p:nvPr>
        </p:nvSpPr>
        <p:spPr/>
        <p:txBody>
          <a:bodyPr/>
          <a:lstStyle/>
          <a:p>
            <a:pPr eaLnBrk="1" hangingPunct="1"/>
            <a:r>
              <a:rPr lang="en-US" altLang="en-US" dirty="0" smtClean="0"/>
              <a:t>Life threatening situation</a:t>
            </a:r>
          </a:p>
          <a:p>
            <a:pPr eaLnBrk="1" hangingPunct="1"/>
            <a:r>
              <a:rPr lang="en-US" altLang="en-US" dirty="0" smtClean="0"/>
              <a:t>Patient who waive their rights to disclose and consent (do not want to be informed)</a:t>
            </a:r>
          </a:p>
          <a:p>
            <a:pPr eaLnBrk="1" hangingPunct="1"/>
            <a:r>
              <a:rPr lang="en-US" altLang="en-US" dirty="0" smtClean="0"/>
              <a:t>Instances where “ disclosure’ may be harmful to the patient “ Therapeutic privileges”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4294967295"/>
          </p:nvPr>
        </p:nvSpPr>
        <p:spPr>
          <a:xfrm>
            <a:off x="428625" y="428625"/>
            <a:ext cx="7800975" cy="5697538"/>
          </a:xfrm>
        </p:spPr>
        <p:txBody>
          <a:bodyPr/>
          <a:lstStyle/>
          <a:p>
            <a:pPr eaLnBrk="1" hangingPunct="1">
              <a:buFont typeface="Wingdings 2" panose="05020102010507070707" pitchFamily="18" charset="2"/>
              <a:buNone/>
            </a:pPr>
            <a:endParaRPr lang="en-US" altLang="zh-CN" sz="3200" smtClean="0"/>
          </a:p>
          <a:p>
            <a:pPr algn="ctr" eaLnBrk="1" hangingPunct="1">
              <a:buFont typeface="Wingdings 2" panose="05020102010507070707" pitchFamily="18" charset="2"/>
              <a:buNone/>
            </a:pPr>
            <a:r>
              <a:rPr lang="en-US" altLang="zh-CN" sz="4400" b="1" smtClean="0"/>
              <a:t>Rules of capacity </a:t>
            </a:r>
          </a:p>
          <a:p>
            <a:pPr eaLnBrk="1" hangingPunct="1"/>
            <a:endParaRPr lang="en-US" altLang="zh-CN" sz="3200" smtClean="0"/>
          </a:p>
          <a:p>
            <a:pPr eaLnBrk="1" hangingPunct="1"/>
            <a:r>
              <a:rPr lang="en-US" altLang="zh-CN" sz="3200" smtClean="0"/>
              <a:t>Being mentally ill doesn’t in itself imply a loss of capacity or competency.</a:t>
            </a:r>
          </a:p>
          <a:p>
            <a:pPr eaLnBrk="1" hangingPunct="1"/>
            <a:endParaRPr lang="en-US" altLang="zh-CN" sz="3200" smtClean="0"/>
          </a:p>
          <a:p>
            <a:pPr eaLnBrk="1" hangingPunct="1"/>
            <a:r>
              <a:rPr lang="en-US" altLang="zh-CN" sz="3200" smtClean="0"/>
              <a:t>Having Capacity or being Competent should be presumed until proven otherwise.</a:t>
            </a:r>
            <a:endParaRPr lang="en-US" altLang="en-US" sz="3200" smtClean="0"/>
          </a:p>
          <a:p>
            <a:pPr eaLnBrk="1" hangingPunct="1">
              <a:buFont typeface="Wingdings" panose="05000000000000000000" pitchFamily="2" charset="2"/>
              <a:buNone/>
            </a:pPr>
            <a:endParaRPr lang="en-US" altLang="en-US" sz="32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57188" y="0"/>
            <a:ext cx="8229600" cy="1143000"/>
          </a:xfrm>
        </p:spPr>
        <p:txBody>
          <a:bodyPr/>
          <a:lstStyle/>
          <a:p>
            <a:pPr eaLnBrk="1" hangingPunct="1"/>
            <a:r>
              <a:rPr lang="en-US" altLang="en-US" sz="4000" smtClean="0"/>
              <a:t>Steps in Mental Capacity Assessment</a:t>
            </a:r>
          </a:p>
        </p:txBody>
      </p:sp>
      <p:sp>
        <p:nvSpPr>
          <p:cNvPr id="74755" name="Rectangle 3"/>
          <p:cNvSpPr>
            <a:spLocks noGrp="1" noChangeArrowheads="1"/>
          </p:cNvSpPr>
          <p:nvPr>
            <p:ph type="body" idx="1"/>
          </p:nvPr>
        </p:nvSpPr>
        <p:spPr>
          <a:xfrm>
            <a:off x="428625" y="1357313"/>
            <a:ext cx="8229600" cy="4389437"/>
          </a:xfrm>
        </p:spPr>
        <p:txBody>
          <a:bodyPr/>
          <a:lstStyle/>
          <a:p>
            <a:pPr eaLnBrk="1" hangingPunct="1">
              <a:lnSpc>
                <a:spcPct val="80000"/>
              </a:lnSpc>
              <a:buFont typeface="Wingdings" panose="05000000000000000000" pitchFamily="2" charset="2"/>
              <a:buNone/>
            </a:pPr>
            <a:r>
              <a:rPr lang="en-US" altLang="zh-CN" sz="2000" smtClean="0"/>
              <a:t>A. </a:t>
            </a:r>
          </a:p>
          <a:p>
            <a:pPr eaLnBrk="1" hangingPunct="1">
              <a:lnSpc>
                <a:spcPct val="80000"/>
              </a:lnSpc>
            </a:pPr>
            <a:r>
              <a:rPr lang="en-US" altLang="zh-CN" sz="2000" smtClean="0"/>
              <a:t>General perspective or specific (Psychiatric hospitalization, ECT)</a:t>
            </a:r>
          </a:p>
          <a:p>
            <a:pPr eaLnBrk="1" hangingPunct="1">
              <a:lnSpc>
                <a:spcPct val="80000"/>
              </a:lnSpc>
            </a:pPr>
            <a:r>
              <a:rPr lang="en-US" altLang="zh-CN" sz="2000" smtClean="0"/>
              <a:t>Find out the best language of communication</a:t>
            </a:r>
          </a:p>
          <a:p>
            <a:pPr eaLnBrk="1" hangingPunct="1">
              <a:lnSpc>
                <a:spcPct val="80000"/>
              </a:lnSpc>
            </a:pPr>
            <a:r>
              <a:rPr lang="en-US" altLang="zh-CN" sz="2000" smtClean="0"/>
              <a:t>Determine if  patient has adequate information on which to base a decision</a:t>
            </a:r>
            <a:endParaRPr lang="en-US" altLang="zh-CN" sz="2000" u="sng" smtClean="0"/>
          </a:p>
          <a:p>
            <a:pPr eaLnBrk="1" hangingPunct="1">
              <a:lnSpc>
                <a:spcPct val="80000"/>
              </a:lnSpc>
            </a:pPr>
            <a:r>
              <a:rPr lang="en-US" altLang="zh-CN" sz="2000" u="sng" smtClean="0"/>
              <a:t>MMSE:</a:t>
            </a:r>
            <a:r>
              <a:rPr lang="en-US" altLang="zh-CN" sz="2000" smtClean="0"/>
              <a:t> attention, concentration, memory</a:t>
            </a:r>
          </a:p>
          <a:p>
            <a:pPr eaLnBrk="1" hangingPunct="1">
              <a:lnSpc>
                <a:spcPct val="80000"/>
              </a:lnSpc>
            </a:pPr>
            <a:r>
              <a:rPr lang="en-US" altLang="zh-CN" sz="2000" smtClean="0"/>
              <a:t>Inform the patient about </a:t>
            </a:r>
            <a:r>
              <a:rPr lang="en-US" altLang="zh-CN" sz="2000" u="sng" smtClean="0"/>
              <a:t>the nature of the disorder</a:t>
            </a:r>
            <a:r>
              <a:rPr lang="en-US" altLang="zh-CN" sz="2000" smtClean="0"/>
              <a:t>, AND </a:t>
            </a:r>
            <a:r>
              <a:rPr lang="en-US" altLang="zh-CN" sz="2000" u="sng" smtClean="0"/>
              <a:t>the risk and benefit of the PROPOSED treatment, and of ALTERNATIVE treatments or of NO treatment</a:t>
            </a:r>
          </a:p>
          <a:p>
            <a:pPr eaLnBrk="1" hangingPunct="1">
              <a:lnSpc>
                <a:spcPct val="80000"/>
              </a:lnSpc>
              <a:buFont typeface="Wingdings" panose="05000000000000000000" pitchFamily="2" charset="2"/>
              <a:buNone/>
            </a:pPr>
            <a:r>
              <a:rPr lang="en-US" altLang="zh-CN" sz="2000" smtClean="0"/>
              <a:t>B.</a:t>
            </a:r>
          </a:p>
          <a:p>
            <a:pPr eaLnBrk="1" hangingPunct="1">
              <a:lnSpc>
                <a:spcPct val="80000"/>
              </a:lnSpc>
            </a:pPr>
            <a:r>
              <a:rPr lang="en-US" altLang="zh-CN" sz="2000" smtClean="0"/>
              <a:t>Repeat information number of times and in different ways.</a:t>
            </a:r>
          </a:p>
          <a:p>
            <a:pPr eaLnBrk="1" hangingPunct="1">
              <a:lnSpc>
                <a:spcPct val="80000"/>
              </a:lnSpc>
            </a:pPr>
            <a:r>
              <a:rPr lang="en-US" altLang="zh-CN" sz="2000" smtClean="0"/>
              <a:t>Let the patient paraphrase or restate the understanding.</a:t>
            </a:r>
          </a:p>
          <a:p>
            <a:pPr eaLnBrk="1" hangingPunct="1">
              <a:lnSpc>
                <a:spcPct val="80000"/>
              </a:lnSpc>
            </a:pPr>
            <a:r>
              <a:rPr lang="en-US" altLang="zh-CN" sz="2000" smtClean="0"/>
              <a:t>Evaluate nature of questions that patient asks regarding treatment plan</a:t>
            </a:r>
          </a:p>
          <a:p>
            <a:pPr eaLnBrk="1" hangingPunct="1">
              <a:lnSpc>
                <a:spcPct val="80000"/>
              </a:lnSpc>
            </a:pPr>
            <a:r>
              <a:rPr lang="en-US" altLang="zh-CN" sz="2000" b="1" smtClean="0"/>
              <a:t>Periodical Reassessment of capacity ( if any change in clinical conditions or, mental status such as in delirium or any modifications in treatment plan)</a:t>
            </a:r>
          </a:p>
          <a:p>
            <a:pPr eaLnBrk="1" hangingPunct="1">
              <a:lnSpc>
                <a:spcPct val="80000"/>
              </a:lnSpc>
              <a:buFont typeface="Wingdings" panose="05000000000000000000" pitchFamily="2" charset="2"/>
              <a:buNone/>
            </a:pPr>
            <a:r>
              <a:rPr lang="en-US" altLang="zh-CN" sz="2000" smtClean="0"/>
              <a:t>C.</a:t>
            </a:r>
          </a:p>
          <a:p>
            <a:pPr eaLnBrk="1" hangingPunct="1">
              <a:lnSpc>
                <a:spcPct val="80000"/>
              </a:lnSpc>
            </a:pPr>
            <a:r>
              <a:rPr lang="en-US" altLang="zh-CN" sz="2000" smtClean="0"/>
              <a:t>If patient has “severe deficit” in understanding information-</a:t>
            </a:r>
            <a:r>
              <a:rPr lang="en-US" altLang="zh-CN" sz="2000" smtClean="0">
                <a:sym typeface="Wingdings" panose="05000000000000000000" pitchFamily="2" charset="2"/>
              </a:rPr>
              <a:t></a:t>
            </a:r>
            <a:r>
              <a:rPr lang="en-US" altLang="zh-CN" sz="2000" smtClean="0"/>
              <a:t> No Capacity to make informed consent or make decision</a:t>
            </a:r>
            <a:r>
              <a:rPr lang="en-US" altLang="zh-CN" sz="2000" b="1" smtClean="0">
                <a:sym typeface="Wingdings" panose="05000000000000000000" pitchFamily="2" charset="2"/>
              </a:rPr>
              <a:t> </a:t>
            </a:r>
            <a:r>
              <a:rPr lang="en-US" altLang="zh-CN" sz="2000" b="1" smtClean="0"/>
              <a:t>Arrange a process for “ a substitute decision maker”</a:t>
            </a:r>
          </a:p>
          <a:p>
            <a:pPr eaLnBrk="1" hangingPunct="1">
              <a:lnSpc>
                <a:spcPct val="80000"/>
              </a:lnSpc>
              <a:buFont typeface="Wingdings" panose="05000000000000000000" pitchFamily="2" charset="2"/>
              <a:buNone/>
            </a:pPr>
            <a:endParaRPr lang="en-US" altLang="zh-CN" sz="2000" b="1" smtClean="0"/>
          </a:p>
          <a:p>
            <a:pPr eaLnBrk="1" hangingPunct="1">
              <a:lnSpc>
                <a:spcPct val="80000"/>
              </a:lnSpc>
              <a:buFont typeface="Wingdings" panose="05000000000000000000" pitchFamily="2" charset="2"/>
              <a:buNone/>
            </a:pPr>
            <a:endParaRPr lang="en-US" altLang="zh-CN" sz="20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وان 1"/>
          <p:cNvSpPr>
            <a:spLocks noGrp="1"/>
          </p:cNvSpPr>
          <p:nvPr>
            <p:ph type="title"/>
          </p:nvPr>
        </p:nvSpPr>
        <p:spPr/>
        <p:txBody>
          <a:bodyPr/>
          <a:lstStyle/>
          <a:p>
            <a:endParaRPr lang="ar-SA" altLang="en-US" smtClean="0"/>
          </a:p>
        </p:txBody>
      </p:sp>
      <p:pic>
        <p:nvPicPr>
          <p:cNvPr id="75779" name="عنصر نائب للمحتوى 4" descr="cpacity assessment.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85750"/>
            <a:ext cx="8929688" cy="657225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عنوان 1"/>
          <p:cNvSpPr>
            <a:spLocks noGrp="1"/>
          </p:cNvSpPr>
          <p:nvPr>
            <p:ph type="title"/>
          </p:nvPr>
        </p:nvSpPr>
        <p:spPr/>
        <p:txBody>
          <a:bodyPr/>
          <a:lstStyle/>
          <a:p>
            <a:endParaRPr lang="ar-SA" altLang="en-US" smtClean="0"/>
          </a:p>
        </p:txBody>
      </p:sp>
      <p:sp>
        <p:nvSpPr>
          <p:cNvPr id="76803" name="عنصر نائب للمحتوى 2"/>
          <p:cNvSpPr>
            <a:spLocks noGrp="1"/>
          </p:cNvSpPr>
          <p:nvPr>
            <p:ph idx="1"/>
          </p:nvPr>
        </p:nvSpPr>
        <p:spPr/>
        <p:txBody>
          <a:bodyPr/>
          <a:lstStyle/>
          <a:p>
            <a:pPr>
              <a:buFont typeface="Wingdings 2" panose="05020102010507070707" pitchFamily="18" charset="2"/>
              <a:buNone/>
            </a:pPr>
            <a:endParaRPr lang="ar-SA" altLang="en-US" smtClean="0"/>
          </a:p>
        </p:txBody>
      </p:sp>
      <p:sp>
        <p:nvSpPr>
          <p:cNvPr id="4" name="مستطيل 3"/>
          <p:cNvSpPr/>
          <p:nvPr/>
        </p:nvSpPr>
        <p:spPr>
          <a:xfrm>
            <a:off x="2500298" y="3000372"/>
            <a:ext cx="4634922" cy="923330"/>
          </a:xfrm>
          <a:prstGeom prst="rect">
            <a:avLst/>
          </a:prstGeom>
          <a:noFill/>
        </p:spPr>
        <p:txBody>
          <a:bodyPr wrap="none">
            <a:spAutoFit/>
          </a:bodyPr>
          <a:lstStyle/>
          <a:p>
            <a:pPr algn="ctr" rtl="0">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endParaRPr lang="ar-SA"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2612"/>
          </a:xfrm>
        </p:spPr>
        <p:txBody>
          <a:bodyPr>
            <a:noAutofit/>
          </a:bodyPr>
          <a:lstStyle/>
          <a:p>
            <a:pPr eaLnBrk="1" fontAlgn="auto" hangingPunct="1">
              <a:spcAft>
                <a:spcPts val="0"/>
              </a:spcAft>
              <a:defRPr/>
            </a:pPr>
            <a:r>
              <a:rPr lang="en-US" sz="4000" b="1" dirty="0" smtClean="0">
                <a:solidFill>
                  <a:srgbClr val="FF0000"/>
                </a:solidFill>
                <a:ea typeface="+mn-ea"/>
              </a:rPr>
              <a:t>Delirium</a:t>
            </a:r>
            <a:endParaRPr lang="ar-SA" sz="4000" b="1" dirty="0">
              <a:solidFill>
                <a:srgbClr val="FF0000"/>
              </a:solidFill>
              <a:ea typeface="+mn-ea"/>
            </a:endParaRPr>
          </a:p>
        </p:txBody>
      </p:sp>
      <p:sp>
        <p:nvSpPr>
          <p:cNvPr id="3" name="عنصر نائب للمحتوى 2"/>
          <p:cNvSpPr>
            <a:spLocks noGrp="1"/>
          </p:cNvSpPr>
          <p:nvPr>
            <p:ph idx="1"/>
          </p:nvPr>
        </p:nvSpPr>
        <p:spPr>
          <a:xfrm>
            <a:off x="142875" y="1000125"/>
            <a:ext cx="8858250" cy="5857875"/>
          </a:xfrm>
        </p:spPr>
        <p:txBody>
          <a:bodyPr>
            <a:noAutofit/>
          </a:bodyPr>
          <a:lstStyle/>
          <a:p>
            <a:pPr marL="274320" indent="-274320" eaLnBrk="1" fontAlgn="auto" hangingPunct="1">
              <a:spcAft>
                <a:spcPts val="0"/>
              </a:spcAft>
              <a:buClr>
                <a:schemeClr val="accent3"/>
              </a:buClr>
              <a:buFont typeface="Wingdings 2"/>
              <a:buNone/>
              <a:defRPr/>
            </a:pPr>
            <a:r>
              <a:rPr lang="en-US" sz="2800" b="1" dirty="0" smtClean="0">
                <a:solidFill>
                  <a:schemeClr val="tx2"/>
                </a:solidFill>
              </a:rPr>
              <a:t>Acute</a:t>
            </a:r>
            <a:r>
              <a:rPr lang="en-US" sz="2800" dirty="0" smtClean="0">
                <a:solidFill>
                  <a:schemeClr val="tx2"/>
                </a:solidFill>
              </a:rPr>
              <a:t> onset of fluctuating cognitive impairment (global)and a </a:t>
            </a:r>
            <a:r>
              <a:rPr lang="en-US" sz="2800" b="1" dirty="0" smtClean="0">
                <a:solidFill>
                  <a:schemeClr val="tx2"/>
                </a:solidFill>
              </a:rPr>
              <a:t>disturbance of consciousness</a:t>
            </a:r>
            <a:r>
              <a:rPr lang="en-US" sz="2800" dirty="0" smtClean="0">
                <a:solidFill>
                  <a:schemeClr val="tx2"/>
                </a:solidFill>
              </a:rPr>
              <a:t>.</a:t>
            </a:r>
            <a:endParaRPr lang="ar-SA" sz="2800" dirty="0" smtClean="0">
              <a:solidFill>
                <a:schemeClr val="tx2"/>
              </a:solidFill>
            </a:endParaRPr>
          </a:p>
          <a:p>
            <a:pPr marL="274320" indent="-274320" eaLnBrk="1" fontAlgn="auto" hangingPunct="1">
              <a:spcAft>
                <a:spcPts val="0"/>
              </a:spcAft>
              <a:buClr>
                <a:schemeClr val="accent3"/>
              </a:buClr>
              <a:buFont typeface="Wingdings 2"/>
              <a:buNone/>
              <a:defRPr/>
            </a:pPr>
            <a:r>
              <a:rPr lang="en-US" sz="2800" dirty="0" smtClean="0">
                <a:solidFill>
                  <a:schemeClr val="tx2"/>
                </a:solidFill>
              </a:rPr>
              <a:t>Delirium is a syndrome, not a disease, and it has many causes, all of which result in a similar pattern of signs and symptoms.</a:t>
            </a:r>
          </a:p>
          <a:p>
            <a:pPr marL="274320" indent="-274320" eaLnBrk="1" fontAlgn="auto" hangingPunct="1">
              <a:spcAft>
                <a:spcPts val="0"/>
              </a:spcAft>
              <a:buClr>
                <a:schemeClr val="accent3"/>
              </a:buClr>
              <a:buFont typeface="Wingdings 2"/>
              <a:buNone/>
              <a:defRPr/>
            </a:pPr>
            <a:r>
              <a:rPr lang="en-US" sz="2800" b="1" dirty="0" smtClean="0">
                <a:solidFill>
                  <a:srgbClr val="FF0000"/>
                </a:solidFill>
              </a:rPr>
              <a:t>Delirium is acute brain failure</a:t>
            </a:r>
            <a:r>
              <a:rPr lang="en-US" sz="2800" dirty="0" smtClean="0">
                <a:solidFill>
                  <a:schemeClr val="tx2"/>
                </a:solidFill>
              </a:rPr>
              <a:t>.</a:t>
            </a:r>
          </a:p>
          <a:p>
            <a:pPr marL="274320" indent="-274320" eaLnBrk="1" fontAlgn="auto" hangingPunct="1">
              <a:spcAft>
                <a:spcPts val="0"/>
              </a:spcAft>
              <a:buClr>
                <a:schemeClr val="accent3"/>
              </a:buClr>
              <a:buFont typeface="Wingdings 2"/>
              <a:buNone/>
              <a:defRPr/>
            </a:pPr>
            <a:r>
              <a:rPr lang="en-US" sz="2800" b="1" dirty="0" smtClean="0">
                <a:solidFill>
                  <a:schemeClr val="tx2"/>
                </a:solidFill>
              </a:rPr>
              <a:t>A common disorder</a:t>
            </a:r>
            <a:r>
              <a:rPr lang="en-US" sz="2800" dirty="0" smtClean="0">
                <a:solidFill>
                  <a:schemeClr val="tx2"/>
                </a:solidFill>
              </a:rPr>
              <a:t>: </a:t>
            </a:r>
          </a:p>
          <a:p>
            <a:pPr>
              <a:defRPr/>
            </a:pPr>
            <a:r>
              <a:rPr lang="en-US" sz="2800" dirty="0" smtClean="0"/>
              <a:t>Hospitalized medically ill 	10-30%</a:t>
            </a:r>
          </a:p>
          <a:p>
            <a:pPr>
              <a:defRPr/>
            </a:pPr>
            <a:r>
              <a:rPr lang="en-US" sz="2800" dirty="0" smtClean="0"/>
              <a:t>Hospitalized elderly		10-40%</a:t>
            </a:r>
          </a:p>
          <a:p>
            <a:pPr>
              <a:defRPr/>
            </a:pPr>
            <a:r>
              <a:rPr lang="en-US" sz="2800" dirty="0" smtClean="0"/>
              <a:t>Postoperative patients		up to 50%</a:t>
            </a:r>
          </a:p>
          <a:p>
            <a:pPr>
              <a:defRPr/>
            </a:pPr>
            <a:r>
              <a:rPr lang="en-US" sz="2800" dirty="0" smtClean="0"/>
              <a:t>Near-death terminal patients	up to 80%</a:t>
            </a:r>
          </a:p>
          <a:p>
            <a:pPr marL="274320" indent="-274320" eaLnBrk="1" fontAlgn="auto" hangingPunct="1">
              <a:spcAft>
                <a:spcPts val="0"/>
              </a:spcAft>
              <a:buClr>
                <a:schemeClr val="accent3"/>
              </a:buClr>
              <a:buFont typeface="Wingdings 2"/>
              <a:buNone/>
              <a:defRPr/>
            </a:pPr>
            <a:endParaRPr lang="en-US" sz="2800" dirty="0" smtClean="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85750"/>
            <a:ext cx="8229600" cy="142875"/>
          </a:xfrm>
        </p:spPr>
        <p:txBody>
          <a:bodyPr>
            <a:normAutofit fontScale="90000"/>
          </a:bodyPr>
          <a:lstStyle/>
          <a:p>
            <a:pPr eaLnBrk="1" fontAlgn="auto" hangingPunct="1">
              <a:spcAft>
                <a:spcPts val="0"/>
              </a:spcAft>
              <a:defRPr/>
            </a:pPr>
            <a:endParaRPr lang="ar-SA" dirty="0"/>
          </a:p>
        </p:txBody>
      </p:sp>
      <p:sp>
        <p:nvSpPr>
          <p:cNvPr id="19459" name="عنصر نائب للمحتوى 2"/>
          <p:cNvSpPr>
            <a:spLocks noGrp="1"/>
          </p:cNvSpPr>
          <p:nvPr>
            <p:ph idx="1"/>
          </p:nvPr>
        </p:nvSpPr>
        <p:spPr>
          <a:xfrm>
            <a:off x="457200" y="428625"/>
            <a:ext cx="8229600" cy="5697538"/>
          </a:xfrm>
        </p:spPr>
        <p:txBody>
          <a:bodyPr/>
          <a:lstStyle/>
          <a:p>
            <a:pPr eaLnBrk="1" hangingPunct="1"/>
            <a:r>
              <a:rPr lang="en-US" altLang="en-US" sz="2700" dirty="0" smtClean="0">
                <a:solidFill>
                  <a:schemeClr val="tx2"/>
                </a:solidFill>
              </a:rPr>
              <a:t>Classically, delirium has a </a:t>
            </a:r>
            <a:r>
              <a:rPr lang="en-US" altLang="en-US" sz="2700" b="1" dirty="0" smtClean="0"/>
              <a:t>sudden onset </a:t>
            </a:r>
            <a:r>
              <a:rPr lang="en-US" altLang="en-US" sz="2700" dirty="0" smtClean="0">
                <a:solidFill>
                  <a:schemeClr val="tx2"/>
                </a:solidFill>
              </a:rPr>
              <a:t>(hours or days)</a:t>
            </a:r>
          </a:p>
          <a:p>
            <a:pPr eaLnBrk="1" hangingPunct="1"/>
            <a:endParaRPr lang="en-US" altLang="en-US" sz="2700" dirty="0" smtClean="0">
              <a:solidFill>
                <a:schemeClr val="tx2"/>
              </a:solidFill>
            </a:endParaRPr>
          </a:p>
          <a:p>
            <a:pPr eaLnBrk="1" hangingPunct="1"/>
            <a:r>
              <a:rPr lang="en-US" altLang="en-US" sz="2700" dirty="0" smtClean="0">
                <a:solidFill>
                  <a:schemeClr val="tx2"/>
                </a:solidFill>
              </a:rPr>
              <a:t>A brief and </a:t>
            </a:r>
            <a:r>
              <a:rPr lang="en-US" altLang="en-US" sz="2700" b="1" dirty="0" smtClean="0"/>
              <a:t>fluctuating</a:t>
            </a:r>
            <a:r>
              <a:rPr lang="en-US" altLang="en-US" sz="2700" dirty="0" smtClean="0">
                <a:solidFill>
                  <a:schemeClr val="tx2"/>
                </a:solidFill>
              </a:rPr>
              <a:t> course</a:t>
            </a:r>
          </a:p>
          <a:p>
            <a:pPr eaLnBrk="1" hangingPunct="1"/>
            <a:endParaRPr lang="en-US" altLang="en-US" sz="2700" dirty="0" smtClean="0">
              <a:solidFill>
                <a:schemeClr val="tx2"/>
              </a:solidFill>
            </a:endParaRPr>
          </a:p>
          <a:p>
            <a:pPr eaLnBrk="1" hangingPunct="1"/>
            <a:r>
              <a:rPr lang="en-US" altLang="en-US" sz="2700" b="1" dirty="0" smtClean="0"/>
              <a:t>Rapid improvement </a:t>
            </a:r>
            <a:r>
              <a:rPr lang="en-US" altLang="en-US" sz="2700" dirty="0" smtClean="0">
                <a:solidFill>
                  <a:schemeClr val="tx2"/>
                </a:solidFill>
              </a:rPr>
              <a:t>when the causative factor is identified and eliminated </a:t>
            </a:r>
          </a:p>
          <a:p>
            <a:pPr eaLnBrk="1" hangingPunct="1"/>
            <a:endParaRPr lang="en-US" altLang="en-US" sz="2700" dirty="0" smtClean="0">
              <a:solidFill>
                <a:schemeClr val="tx2"/>
              </a:solidFill>
            </a:endParaRPr>
          </a:p>
          <a:p>
            <a:pPr eaLnBrk="1" hangingPunct="1"/>
            <a:r>
              <a:rPr lang="en-US" altLang="en-US" sz="2700" dirty="0" smtClean="0">
                <a:solidFill>
                  <a:schemeClr val="tx2"/>
                </a:solidFill>
              </a:rPr>
              <a:t>Abnormalities of mood, perception, and behavior are common psychiatric symptoms.</a:t>
            </a:r>
          </a:p>
          <a:p>
            <a:pPr eaLnBrk="1" hangingPunct="1"/>
            <a:r>
              <a:rPr lang="en-US" altLang="en-US" sz="2800" b="1" dirty="0" smtClean="0"/>
              <a:t>Reversal of sleep-wake pattern.</a:t>
            </a:r>
            <a:endParaRPr lang="en-US" altLang="en-US" sz="2700" b="1" dirty="0" smtClean="0">
              <a:solidFill>
                <a:schemeClr val="tx2"/>
              </a:solidFill>
            </a:endParaRPr>
          </a:p>
          <a:p>
            <a:pPr eaLnBrk="1" hangingPunct="1"/>
            <a:endParaRPr lang="en-US" altLang="en-US" sz="2700" dirty="0" smtClean="0">
              <a:solidFill>
                <a:schemeClr val="tx2"/>
              </a:solidFill>
            </a:endParaRPr>
          </a:p>
          <a:p>
            <a:pPr eaLnBrk="1" hangingPunct="1"/>
            <a:r>
              <a:rPr lang="en-US" altLang="en-US" sz="2700" dirty="0" smtClean="0">
                <a:solidFill>
                  <a:schemeClr val="tx2"/>
                </a:solidFill>
              </a:rPr>
              <a:t>Tremor, </a:t>
            </a:r>
            <a:r>
              <a:rPr lang="en-US" altLang="en-US" sz="2700" dirty="0" err="1" smtClean="0">
                <a:solidFill>
                  <a:schemeClr val="tx2"/>
                </a:solidFill>
              </a:rPr>
              <a:t>asterixis</a:t>
            </a:r>
            <a:r>
              <a:rPr lang="en-US" altLang="en-US" sz="2700" dirty="0" smtClean="0">
                <a:solidFill>
                  <a:schemeClr val="tx2"/>
                </a:solidFill>
              </a:rPr>
              <a:t>, nystagmus, incoordination, and urinary incontinence are common  </a:t>
            </a:r>
            <a:endParaRPr lang="ar-SA" altLang="en-US" sz="2700" dirty="0" smtClean="0">
              <a:solidFill>
                <a:schemeClr val="tx2"/>
              </a:solidFill>
            </a:endParaRPr>
          </a:p>
          <a:p>
            <a:pPr eaLnBrk="1" hangingPunct="1">
              <a:buFont typeface="Wingdings 2" panose="05020102010507070707" pitchFamily="18" charset="2"/>
              <a:buNone/>
            </a:pPr>
            <a:endParaRPr lang="en-US" altLang="en-US" sz="2700" dirty="0" smtClean="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00063" y="500063"/>
            <a:ext cx="8229600" cy="1143000"/>
          </a:xfrm>
        </p:spPr>
        <p:txBody>
          <a:bodyPr/>
          <a:lstStyle/>
          <a:p>
            <a:r>
              <a:rPr lang="en-US" altLang="en-US" smtClean="0"/>
              <a:t>Delirium has </a:t>
            </a:r>
            <a:r>
              <a:rPr lang="en-US" altLang="en-US" smtClean="0">
                <a:solidFill>
                  <a:srgbClr val="FF0000"/>
                </a:solidFill>
              </a:rPr>
              <a:t>bad prognosis</a:t>
            </a:r>
          </a:p>
        </p:txBody>
      </p:sp>
      <p:sp>
        <p:nvSpPr>
          <p:cNvPr id="20483" name="Rectangle 3"/>
          <p:cNvSpPr>
            <a:spLocks noGrp="1" noChangeArrowheads="1"/>
          </p:cNvSpPr>
          <p:nvPr>
            <p:ph type="body" idx="1"/>
          </p:nvPr>
        </p:nvSpPr>
        <p:spPr>
          <a:xfrm>
            <a:off x="428625" y="1643063"/>
            <a:ext cx="8229600" cy="4389437"/>
          </a:xfrm>
        </p:spPr>
        <p:txBody>
          <a:bodyPr/>
          <a:lstStyle/>
          <a:p>
            <a:r>
              <a:rPr lang="en-US" altLang="en-US" sz="2800" smtClean="0"/>
              <a:t>May progress to stupor, coma, seizures or death, particularly if untreated.</a:t>
            </a:r>
          </a:p>
          <a:p>
            <a:r>
              <a:rPr lang="en-US" altLang="en-US" sz="2800" smtClean="0"/>
              <a:t>Increased risk for postoperative complications, longer postoperative recuperation, longer hospital stays, long-term disability.</a:t>
            </a:r>
          </a:p>
          <a:p>
            <a:r>
              <a:rPr lang="en-US" altLang="en-US" sz="2800" smtClean="0"/>
              <a:t>Elderly patients 22-76% chance of dying during that hospitalization</a:t>
            </a:r>
          </a:p>
          <a:p>
            <a:r>
              <a:rPr lang="en-US" altLang="en-US" sz="2800" smtClean="0"/>
              <a:t>Several studies suggest that </a:t>
            </a:r>
            <a:r>
              <a:rPr lang="en-US" altLang="en-US" sz="2800" b="1" smtClean="0">
                <a:solidFill>
                  <a:srgbClr val="FF0000"/>
                </a:solidFill>
              </a:rPr>
              <a:t>up to 25% of all patients with delirium die within 6 months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63" y="0"/>
            <a:ext cx="8258175" cy="785813"/>
          </a:xfrm>
        </p:spPr>
        <p:txBody>
          <a:bodyPr>
            <a:normAutofit/>
          </a:bodyPr>
          <a:lstStyle/>
          <a:p>
            <a:pPr eaLnBrk="1" fontAlgn="auto" hangingPunct="1">
              <a:spcAft>
                <a:spcPts val="0"/>
              </a:spcAft>
              <a:defRPr/>
            </a:pPr>
            <a:r>
              <a:rPr lang="en-US" sz="3600" b="1" dirty="0" smtClean="0">
                <a:ea typeface="+mn-ea"/>
              </a:rPr>
              <a:t>Risk Factors</a:t>
            </a:r>
            <a:endParaRPr lang="ar-SA" sz="3600" b="1" dirty="0">
              <a:ea typeface="+mn-ea"/>
            </a:endParaRPr>
          </a:p>
        </p:txBody>
      </p:sp>
      <p:sp>
        <p:nvSpPr>
          <p:cNvPr id="21507" name="عنصر نائب للمحتوى 2"/>
          <p:cNvSpPr>
            <a:spLocks noGrp="1"/>
          </p:cNvSpPr>
          <p:nvPr>
            <p:ph idx="1"/>
          </p:nvPr>
        </p:nvSpPr>
        <p:spPr>
          <a:xfrm>
            <a:off x="571500" y="714375"/>
            <a:ext cx="8158163" cy="6143625"/>
          </a:xfrm>
        </p:spPr>
        <p:txBody>
          <a:bodyPr/>
          <a:lstStyle/>
          <a:p>
            <a:pPr eaLnBrk="1" hangingPunct="1"/>
            <a:r>
              <a:rPr lang="en-US" altLang="en-US" sz="2700" b="1" smtClean="0">
                <a:solidFill>
                  <a:srgbClr val="002060"/>
                </a:solidFill>
              </a:rPr>
              <a:t>Extremes of age </a:t>
            </a:r>
          </a:p>
          <a:p>
            <a:pPr eaLnBrk="1" hangingPunct="1"/>
            <a:r>
              <a:rPr lang="en-US" altLang="en-US" sz="2700" b="1" smtClean="0">
                <a:solidFill>
                  <a:srgbClr val="002060"/>
                </a:solidFill>
              </a:rPr>
              <a:t>Number of medications taken</a:t>
            </a:r>
          </a:p>
          <a:p>
            <a:pPr eaLnBrk="1" hangingPunct="1"/>
            <a:r>
              <a:rPr lang="en-US" altLang="en-US" sz="2700" b="1" smtClean="0">
                <a:solidFill>
                  <a:srgbClr val="002060"/>
                </a:solidFill>
              </a:rPr>
              <a:t>Preexisting brain damage (e.g., dementia, cerebrovascular disease, tumor)</a:t>
            </a:r>
          </a:p>
          <a:p>
            <a:pPr eaLnBrk="1" hangingPunct="1"/>
            <a:r>
              <a:rPr lang="en-US" altLang="en-US" sz="2700" b="1" smtClean="0">
                <a:solidFill>
                  <a:srgbClr val="002060"/>
                </a:solidFill>
              </a:rPr>
              <a:t>History of delirium</a:t>
            </a:r>
          </a:p>
          <a:p>
            <a:pPr eaLnBrk="1" hangingPunct="1"/>
            <a:r>
              <a:rPr lang="en-US" altLang="en-US" sz="2700" b="1" smtClean="0">
                <a:solidFill>
                  <a:srgbClr val="002060"/>
                </a:solidFill>
              </a:rPr>
              <a:t>Alcohol dependence</a:t>
            </a:r>
          </a:p>
          <a:p>
            <a:pPr eaLnBrk="1" hangingPunct="1"/>
            <a:r>
              <a:rPr lang="en-US" altLang="en-US" sz="2700" b="1" smtClean="0">
                <a:solidFill>
                  <a:srgbClr val="002060"/>
                </a:solidFill>
              </a:rPr>
              <a:t>Diabetes</a:t>
            </a:r>
          </a:p>
          <a:p>
            <a:pPr eaLnBrk="1" hangingPunct="1"/>
            <a:r>
              <a:rPr lang="en-US" altLang="en-US" sz="2700" b="1" smtClean="0">
                <a:solidFill>
                  <a:srgbClr val="002060"/>
                </a:solidFill>
              </a:rPr>
              <a:t>Cancer</a:t>
            </a:r>
          </a:p>
          <a:p>
            <a:pPr eaLnBrk="1" hangingPunct="1"/>
            <a:r>
              <a:rPr lang="en-US" altLang="en-US" sz="2700" b="1" smtClean="0">
                <a:solidFill>
                  <a:srgbClr val="002060"/>
                </a:solidFill>
              </a:rPr>
              <a:t>Sensory impairment </a:t>
            </a:r>
          </a:p>
          <a:p>
            <a:pPr eaLnBrk="1" hangingPunct="1"/>
            <a:r>
              <a:rPr lang="en-US" altLang="en-US" sz="2700" b="1" smtClean="0">
                <a:solidFill>
                  <a:srgbClr val="002060"/>
                </a:solidFill>
              </a:rPr>
              <a:t>Malnutrition</a:t>
            </a:r>
          </a:p>
          <a:p>
            <a:pPr eaLnBrk="1" hangingPunct="1">
              <a:buFont typeface="Wingdings 2" panose="05020102010507070707" pitchFamily="18" charset="2"/>
              <a:buNone/>
            </a:pPr>
            <a:endParaRPr lang="en-US" altLang="en-US" sz="2700" b="1" smtClean="0">
              <a:solidFill>
                <a:srgbClr val="00206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38441</TotalTime>
  <Words>3506</Words>
  <Application>Microsoft Office PowerPoint</Application>
  <PresentationFormat>On-screen Show (4:3)</PresentationFormat>
  <Paragraphs>482</Paragraphs>
  <Slides>56</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宋体</vt:lpstr>
      <vt:lpstr>Algerian</vt:lpstr>
      <vt:lpstr>Andalus</vt:lpstr>
      <vt:lpstr>Arial</vt:lpstr>
      <vt:lpstr>Calibri</vt:lpstr>
      <vt:lpstr>Constantia</vt:lpstr>
      <vt:lpstr>Majalla UI</vt:lpstr>
      <vt:lpstr>Times New Roman</vt:lpstr>
      <vt:lpstr>Traditional Arabic</vt:lpstr>
      <vt:lpstr>Wingdings</vt:lpstr>
      <vt:lpstr>Wingdings 2</vt:lpstr>
      <vt:lpstr>Flow</vt:lpstr>
      <vt:lpstr>Neuro-Cognitive Disorders</vt:lpstr>
      <vt:lpstr>Case study </vt:lpstr>
      <vt:lpstr>Case study </vt:lpstr>
      <vt:lpstr>PowerPoint Presentation</vt:lpstr>
      <vt:lpstr>Neurocognitive Disorders</vt:lpstr>
      <vt:lpstr>Delirium</vt:lpstr>
      <vt:lpstr>PowerPoint Presentation</vt:lpstr>
      <vt:lpstr>Delirium has bad prognosis</vt:lpstr>
      <vt:lpstr>Risk Factors</vt:lpstr>
      <vt:lpstr>Causes: “I WATCH DEATH”</vt:lpstr>
      <vt:lpstr>“I WATCH DEATH”</vt:lpstr>
      <vt:lpstr>“I WATCH DEATH”</vt:lpstr>
      <vt:lpstr>“I WATCH DEATH”</vt:lpstr>
      <vt:lpstr>Life threatening causes of delirium(WHHHIMP)</vt:lpstr>
      <vt:lpstr>DSM-5 Diagnostic Criteria for Delirium </vt:lpstr>
      <vt:lpstr>Clinical features</vt:lpstr>
      <vt:lpstr>PowerPoint Presentation</vt:lpstr>
      <vt:lpstr>Workup</vt:lpstr>
      <vt:lpstr>Mini-mental state exam</vt:lpstr>
      <vt:lpstr>Workup</vt:lpstr>
      <vt:lpstr>Workup</vt:lpstr>
      <vt:lpstr>Workup</vt:lpstr>
      <vt:lpstr>Workup</vt:lpstr>
      <vt:lpstr>Differential Diagnosis</vt:lpstr>
      <vt:lpstr>Management</vt:lpstr>
      <vt:lpstr>Management</vt:lpstr>
      <vt:lpstr>Management</vt:lpstr>
      <vt:lpstr>Treatment</vt:lpstr>
      <vt:lpstr>PowerPoint Presentation</vt:lpstr>
      <vt:lpstr>Management</vt:lpstr>
      <vt:lpstr>Summary</vt:lpstr>
      <vt:lpstr>Case Development 1: </vt:lpstr>
      <vt:lpstr>Dementia</vt:lpstr>
      <vt:lpstr>DSM-5 criteria of major neurocognitive disorder (dementia)</vt:lpstr>
      <vt:lpstr>PowerPoint Presentation</vt:lpstr>
      <vt:lpstr>Possible Etiologies of Dementia</vt:lpstr>
      <vt:lpstr>Dementia of the Alzheimer's Type</vt:lpstr>
      <vt:lpstr>Vascular Dementia</vt:lpstr>
      <vt:lpstr>Diagnosis and Clinical Features</vt:lpstr>
      <vt:lpstr>PowerPoint Presentation</vt:lpstr>
      <vt:lpstr>Physical Findings, and Laboratory Examination</vt:lpstr>
      <vt:lpstr>PowerPoint Presentation</vt:lpstr>
      <vt:lpstr>Case Development 2  </vt:lpstr>
      <vt:lpstr>PowerPoint Presentation</vt:lpstr>
      <vt:lpstr>PowerPoint Presentation</vt:lpstr>
      <vt:lpstr>Delirium Vs Dementia</vt:lpstr>
      <vt:lpstr>Treatment</vt:lpstr>
      <vt:lpstr>Pharmacotherapy</vt:lpstr>
      <vt:lpstr>Management of agitation/aggression in demented patients</vt:lpstr>
      <vt:lpstr>Capacity vs. Competency</vt:lpstr>
      <vt:lpstr>Valid Informed Consent</vt:lpstr>
      <vt:lpstr>Exceptions </vt:lpstr>
      <vt:lpstr>PowerPoint Presentation</vt:lpstr>
      <vt:lpstr>Steps in Mental Capacity Assessment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Disorders</dc:title>
  <dc:creator>Fahad</dc:creator>
  <cp:lastModifiedBy>Abdulrahman Alwahibi</cp:lastModifiedBy>
  <cp:revision>224</cp:revision>
  <dcterms:created xsi:type="dcterms:W3CDTF">2012-04-01T07:13:38Z</dcterms:created>
  <dcterms:modified xsi:type="dcterms:W3CDTF">2015-08-29T16:56:57Z</dcterms:modified>
</cp:coreProperties>
</file>