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1"/>
  </p:sldMasterIdLst>
  <p:sldIdLst>
    <p:sldId id="256" r:id="rId2"/>
    <p:sldId id="257" r:id="rId3"/>
    <p:sldId id="261" r:id="rId4"/>
    <p:sldId id="262" r:id="rId5"/>
    <p:sldId id="260" r:id="rId6"/>
    <p:sldId id="264" r:id="rId7"/>
    <p:sldId id="267" r:id="rId8"/>
    <p:sldId id="350" r:id="rId9"/>
    <p:sldId id="340" r:id="rId10"/>
    <p:sldId id="258" r:id="rId11"/>
    <p:sldId id="265" r:id="rId12"/>
    <p:sldId id="268" r:id="rId13"/>
    <p:sldId id="266" r:id="rId14"/>
    <p:sldId id="270" r:id="rId15"/>
    <p:sldId id="271" r:id="rId16"/>
    <p:sldId id="269" r:id="rId17"/>
    <p:sldId id="272" r:id="rId18"/>
    <p:sldId id="273" r:id="rId19"/>
    <p:sldId id="274" r:id="rId20"/>
    <p:sldId id="278" r:id="rId21"/>
    <p:sldId id="275" r:id="rId22"/>
    <p:sldId id="351" r:id="rId23"/>
    <p:sldId id="277" r:id="rId24"/>
    <p:sldId id="280" r:id="rId25"/>
    <p:sldId id="279" r:id="rId26"/>
    <p:sldId id="281" r:id="rId27"/>
    <p:sldId id="282" r:id="rId28"/>
    <p:sldId id="352" r:id="rId29"/>
    <p:sldId id="283" r:id="rId30"/>
    <p:sldId id="284" r:id="rId31"/>
    <p:sldId id="285" r:id="rId32"/>
    <p:sldId id="288" r:id="rId33"/>
    <p:sldId id="290" r:id="rId34"/>
    <p:sldId id="341" r:id="rId35"/>
    <p:sldId id="291" r:id="rId36"/>
    <p:sldId id="286" r:id="rId37"/>
    <p:sldId id="353" r:id="rId38"/>
    <p:sldId id="289" r:id="rId39"/>
    <p:sldId id="292" r:id="rId40"/>
    <p:sldId id="293" r:id="rId41"/>
    <p:sldId id="294" r:id="rId42"/>
    <p:sldId id="321" r:id="rId43"/>
    <p:sldId id="300" r:id="rId44"/>
    <p:sldId id="299" r:id="rId45"/>
    <p:sldId id="301" r:id="rId46"/>
    <p:sldId id="342" r:id="rId47"/>
    <p:sldId id="297" r:id="rId48"/>
    <p:sldId id="295" r:id="rId49"/>
    <p:sldId id="298" r:id="rId50"/>
    <p:sldId id="349" r:id="rId51"/>
    <p:sldId id="296" r:id="rId52"/>
    <p:sldId id="302" r:id="rId53"/>
    <p:sldId id="303" r:id="rId54"/>
    <p:sldId id="304" r:id="rId55"/>
    <p:sldId id="305" r:id="rId56"/>
    <p:sldId id="343" r:id="rId57"/>
    <p:sldId id="306" r:id="rId58"/>
    <p:sldId id="344" r:id="rId59"/>
    <p:sldId id="307" r:id="rId60"/>
    <p:sldId id="308" r:id="rId61"/>
    <p:sldId id="309" r:id="rId62"/>
    <p:sldId id="310" r:id="rId63"/>
    <p:sldId id="311" r:id="rId64"/>
    <p:sldId id="312" r:id="rId65"/>
    <p:sldId id="313" r:id="rId66"/>
    <p:sldId id="314" r:id="rId67"/>
    <p:sldId id="315" r:id="rId68"/>
    <p:sldId id="316" r:id="rId69"/>
    <p:sldId id="317" r:id="rId70"/>
    <p:sldId id="345" r:id="rId71"/>
    <p:sldId id="324" r:id="rId72"/>
    <p:sldId id="346" r:id="rId73"/>
    <p:sldId id="322" r:id="rId74"/>
    <p:sldId id="318" r:id="rId75"/>
    <p:sldId id="323" r:id="rId76"/>
    <p:sldId id="325" r:id="rId77"/>
    <p:sldId id="327" r:id="rId78"/>
    <p:sldId id="326" r:id="rId79"/>
    <p:sldId id="328" r:id="rId80"/>
    <p:sldId id="329" r:id="rId81"/>
    <p:sldId id="347" r:id="rId82"/>
    <p:sldId id="332" r:id="rId83"/>
    <p:sldId id="330" r:id="rId84"/>
    <p:sldId id="331" r:id="rId85"/>
    <p:sldId id="333" r:id="rId86"/>
    <p:sldId id="334" r:id="rId87"/>
    <p:sldId id="335" r:id="rId88"/>
    <p:sldId id="336" r:id="rId89"/>
    <p:sldId id="348" r:id="rId90"/>
    <p:sldId id="354" r:id="rId91"/>
    <p:sldId id="337" r:id="rId92"/>
    <p:sldId id="338"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bahathig" initials="Ab" lastIdx="0" clrIdx="0">
    <p:extLst>
      <p:ext uri="{19B8F6BF-5375-455C-9EA6-DF929625EA0E}">
        <p15:presenceInfo xmlns:p15="http://schemas.microsoft.com/office/powerpoint/2012/main" userId="06bcc2d914cb1e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06"/>
    <p:restoredTop sz="94650"/>
  </p:normalViewPr>
  <p:slideViewPr>
    <p:cSldViewPr snapToGrid="0" snapToObjects="1">
      <p:cViewPr varScale="1">
        <p:scale>
          <a:sx n="57" d="100"/>
          <a:sy n="57" d="100"/>
        </p:scale>
        <p:origin x="3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70C0"/>
            </a:solidFill>
          </c:spPr>
          <c:invertIfNegative val="0"/>
          <c:cat>
            <c:strRef>
              <c:f>Sheet1!$A$1:$A$4</c:f>
              <c:strCache>
                <c:ptCount val="4"/>
                <c:pt idx="0">
                  <c:v>Community</c:v>
                </c:pt>
                <c:pt idx="1">
                  <c:v>Hospital admission</c:v>
                </c:pt>
                <c:pt idx="2">
                  <c:v>Post-op</c:v>
                </c:pt>
                <c:pt idx="3">
                  <c:v>ICU</c:v>
                </c:pt>
              </c:strCache>
            </c:strRef>
          </c:cat>
          <c:val>
            <c:numRef>
              <c:f>Sheet1!$B$1:$B$4</c:f>
              <c:numCache>
                <c:formatCode>0%</c:formatCode>
                <c:ptCount val="4"/>
                <c:pt idx="0">
                  <c:v>0.02</c:v>
                </c:pt>
                <c:pt idx="1">
                  <c:v>0.25</c:v>
                </c:pt>
                <c:pt idx="2">
                  <c:v>0.53</c:v>
                </c:pt>
                <c:pt idx="3">
                  <c:v>0.8</c:v>
                </c:pt>
              </c:numCache>
            </c:numRef>
          </c:val>
          <c:extLst xmlns:c16r2="http://schemas.microsoft.com/office/drawing/2015/06/chart">
            <c:ext xmlns:c16="http://schemas.microsoft.com/office/drawing/2014/chart" uri="{C3380CC4-5D6E-409C-BE32-E72D297353CC}">
              <c16:uniqueId val="{00000000-02B4-8445-ACCE-A6F3F2E41D3F}"/>
            </c:ext>
          </c:extLst>
        </c:ser>
        <c:dLbls>
          <c:showLegendKey val="0"/>
          <c:showVal val="0"/>
          <c:showCatName val="0"/>
          <c:showSerName val="0"/>
          <c:showPercent val="0"/>
          <c:showBubbleSize val="0"/>
        </c:dLbls>
        <c:gapWidth val="150"/>
        <c:axId val="338539528"/>
        <c:axId val="338541880"/>
      </c:barChart>
      <c:catAx>
        <c:axId val="338539528"/>
        <c:scaling>
          <c:orientation val="minMax"/>
        </c:scaling>
        <c:delete val="0"/>
        <c:axPos val="b"/>
        <c:numFmt formatCode="General" sourceLinked="0"/>
        <c:majorTickMark val="out"/>
        <c:minorTickMark val="none"/>
        <c:tickLblPos val="nextTo"/>
        <c:txPr>
          <a:bodyPr/>
          <a:lstStyle/>
          <a:p>
            <a:pPr>
              <a:defRPr sz="1200" b="1" i="0" baseline="0"/>
            </a:pPr>
            <a:endParaRPr lang="ar-SA"/>
          </a:p>
        </c:txPr>
        <c:crossAx val="338541880"/>
        <c:crosses val="autoZero"/>
        <c:auto val="1"/>
        <c:lblAlgn val="ctr"/>
        <c:lblOffset val="100"/>
        <c:noMultiLvlLbl val="0"/>
      </c:catAx>
      <c:valAx>
        <c:axId val="338541880"/>
        <c:scaling>
          <c:orientation val="minMax"/>
          <c:max val="1"/>
        </c:scaling>
        <c:delete val="0"/>
        <c:axPos val="l"/>
        <c:majorGridlines>
          <c:spPr>
            <a:ln w="0">
              <a:solidFill>
                <a:srgbClr val="D34817">
                  <a:alpha val="0"/>
                </a:srgbClr>
              </a:solidFill>
            </a:ln>
            <a:effectLst>
              <a:outerShdw blurRad="50800" dist="50800" dir="5400000" algn="ctr" rotWithShape="0">
                <a:schemeClr val="bg1"/>
              </a:outerShdw>
            </a:effectLst>
          </c:spPr>
        </c:majorGridlines>
        <c:numFmt formatCode="0%" sourceLinked="1"/>
        <c:majorTickMark val="out"/>
        <c:minorTickMark val="none"/>
        <c:tickLblPos val="nextTo"/>
        <c:spPr>
          <a:ln>
            <a:noFill/>
          </a:ln>
        </c:spPr>
        <c:txPr>
          <a:bodyPr/>
          <a:lstStyle/>
          <a:p>
            <a:pPr>
              <a:defRPr sz="1200" b="1" i="0" baseline="0"/>
            </a:pPr>
            <a:endParaRPr lang="ar-SA"/>
          </a:p>
        </c:txPr>
        <c:crossAx val="338539528"/>
        <c:crosses val="autoZero"/>
        <c:crossBetween val="between"/>
        <c:majorUnit val="0.25"/>
      </c:valAx>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0920E-E92B-F247-B9CD-79D29B705B94}"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685E1E1F-EA19-B242-BD1E-F1DF4C8A38FD}">
      <dgm:prSet phldrT="[Text]" custT="1"/>
      <dgm:spPr/>
      <dgm:t>
        <a:bodyPr/>
        <a:lstStyle/>
        <a:p>
          <a:pPr rtl="0"/>
          <a:r>
            <a:rPr lang="en-US" sz="1800">
              <a:latin typeface="Times New Roman" panose="02020603050405020304" pitchFamily="18" charset="0"/>
              <a:cs typeface="Times New Roman" panose="02020603050405020304" pitchFamily="18" charset="0"/>
            </a:rPr>
            <a:t>Delirium Management </a:t>
          </a:r>
        </a:p>
      </dgm:t>
    </dgm:pt>
    <dgm:pt modelId="{8CFAEAD2-555F-0743-A60A-9E19140F00F4}" type="parTrans" cxnId="{CB0B9ABA-F7B0-7A44-B224-20244E324A17}">
      <dgm:prSet/>
      <dgm:spPr/>
      <dgm:t>
        <a:bodyPr/>
        <a:lstStyle/>
        <a:p>
          <a:endParaRPr lang="en-US"/>
        </a:p>
      </dgm:t>
    </dgm:pt>
    <dgm:pt modelId="{4B19A325-E245-7242-BDB0-A0C53B79063E}" type="sibTrans" cxnId="{CB0B9ABA-F7B0-7A44-B224-20244E324A17}">
      <dgm:prSet/>
      <dgm:spPr/>
      <dgm:t>
        <a:bodyPr/>
        <a:lstStyle/>
        <a:p>
          <a:endParaRPr lang="en-US"/>
        </a:p>
      </dgm:t>
    </dgm:pt>
    <dgm:pt modelId="{B759FB93-5233-1F43-B805-792EC61D2776}">
      <dgm:prSet phldrT="[Text]" custT="1"/>
      <dgm:spPr/>
      <dgm:t>
        <a:bodyPr/>
        <a:lstStyle/>
        <a:p>
          <a:pPr rtl="0"/>
          <a:r>
            <a:rPr lang="en-US" sz="1800" dirty="0">
              <a:latin typeface="Times New Roman" panose="02020603050405020304" pitchFamily="18" charset="0"/>
              <a:cs typeface="Times New Roman" panose="02020603050405020304" pitchFamily="18" charset="0"/>
            </a:rPr>
            <a:t>Treat delirium symptomatology</a:t>
          </a:r>
        </a:p>
      </dgm:t>
    </dgm:pt>
    <dgm:pt modelId="{388F9779-9A16-814F-A15E-B354851785D7}" type="parTrans" cxnId="{22F2D66D-1D89-D74A-B83E-EE7579D6AAF6}">
      <dgm:prSet/>
      <dgm:spPr/>
      <dgm:t>
        <a:bodyPr/>
        <a:lstStyle/>
        <a:p>
          <a:endParaRPr lang="en-US"/>
        </a:p>
      </dgm:t>
    </dgm:pt>
    <dgm:pt modelId="{1A2C5F24-AC2A-934B-B502-5B5781EBC30F}" type="sibTrans" cxnId="{22F2D66D-1D89-D74A-B83E-EE7579D6AAF6}">
      <dgm:prSet/>
      <dgm:spPr/>
      <dgm:t>
        <a:bodyPr/>
        <a:lstStyle/>
        <a:p>
          <a:endParaRPr lang="en-US"/>
        </a:p>
      </dgm:t>
    </dgm:pt>
    <dgm:pt modelId="{A42B666D-009E-0C43-B12B-147BC89CBEC0}">
      <dgm:prSet phldrT="[Text]" custT="1"/>
      <dgm:spPr/>
      <dgm:t>
        <a:bodyPr/>
        <a:lstStyle/>
        <a:p>
          <a:r>
            <a:rPr lang="en-US" sz="1800">
              <a:latin typeface="Times New Roman" panose="02020603050405020304" pitchFamily="18" charset="0"/>
              <a:cs typeface="Times New Roman" panose="02020603050405020304" pitchFamily="18" charset="0"/>
            </a:rPr>
            <a:t>Non-Pharmacological interventions</a:t>
          </a:r>
        </a:p>
      </dgm:t>
    </dgm:pt>
    <dgm:pt modelId="{0ECFBD74-9CF1-CB4B-BF61-1E0684936118}" type="parTrans" cxnId="{5FAD5846-89C2-194D-AA76-1D226C83C5AB}">
      <dgm:prSet/>
      <dgm:spPr/>
      <dgm:t>
        <a:bodyPr/>
        <a:lstStyle/>
        <a:p>
          <a:endParaRPr lang="en-US"/>
        </a:p>
      </dgm:t>
    </dgm:pt>
    <dgm:pt modelId="{CA496566-2135-3646-8D51-A216BEF7D7B2}" type="sibTrans" cxnId="{5FAD5846-89C2-194D-AA76-1D226C83C5AB}">
      <dgm:prSet/>
      <dgm:spPr/>
      <dgm:t>
        <a:bodyPr/>
        <a:lstStyle/>
        <a:p>
          <a:endParaRPr lang="en-US"/>
        </a:p>
      </dgm:t>
    </dgm:pt>
    <dgm:pt modelId="{EA0B7FAC-B108-F944-84AA-00DFE0D75028}">
      <dgm:prSet phldrT="[Text]" custT="1"/>
      <dgm:spPr/>
      <dgm:t>
        <a:bodyPr/>
        <a:lstStyle/>
        <a:p>
          <a:r>
            <a:rPr lang="en-US" sz="1800" dirty="0">
              <a:latin typeface="Times New Roman" panose="02020603050405020304" pitchFamily="18" charset="0"/>
              <a:cs typeface="Times New Roman" panose="02020603050405020304" pitchFamily="18" charset="0"/>
            </a:rPr>
            <a:t>Treat underlying medical cases</a:t>
          </a:r>
        </a:p>
      </dgm:t>
    </dgm:pt>
    <dgm:pt modelId="{0057ADF5-075D-0946-B9D5-656B2B0CACFB}" type="parTrans" cxnId="{12D05A6E-00F8-A24D-8A86-926300ED3FB7}">
      <dgm:prSet/>
      <dgm:spPr/>
      <dgm:t>
        <a:bodyPr/>
        <a:lstStyle/>
        <a:p>
          <a:endParaRPr lang="en-US"/>
        </a:p>
      </dgm:t>
    </dgm:pt>
    <dgm:pt modelId="{8BFD0AE1-075C-EB45-B853-0C9E2F9F0818}" type="sibTrans" cxnId="{12D05A6E-00F8-A24D-8A86-926300ED3FB7}">
      <dgm:prSet/>
      <dgm:spPr/>
      <dgm:t>
        <a:bodyPr/>
        <a:lstStyle/>
        <a:p>
          <a:endParaRPr lang="en-US"/>
        </a:p>
      </dgm:t>
    </dgm:pt>
    <dgm:pt modelId="{B274B613-41C1-DD40-93C9-8B052060186B}">
      <dgm:prSet phldrT="[Text]" custT="1"/>
      <dgm:spPr/>
      <dgm:t>
        <a:bodyPr/>
        <a:lstStyle/>
        <a:p>
          <a:r>
            <a:rPr lang="en-US" sz="1800" dirty="0">
              <a:latin typeface="Times New Roman" panose="02020603050405020304" pitchFamily="18" charset="0"/>
              <a:cs typeface="Times New Roman" panose="02020603050405020304" pitchFamily="18" charset="0"/>
            </a:rPr>
            <a:t>Investigations</a:t>
          </a:r>
        </a:p>
      </dgm:t>
    </dgm:pt>
    <dgm:pt modelId="{C950911D-4926-1F47-B801-38E92D0DE8F7}" type="parTrans" cxnId="{89A05512-92BC-1544-BFBF-5E170492F93E}">
      <dgm:prSet/>
      <dgm:spPr/>
      <dgm:t>
        <a:bodyPr/>
        <a:lstStyle/>
        <a:p>
          <a:endParaRPr lang="en-US"/>
        </a:p>
      </dgm:t>
    </dgm:pt>
    <dgm:pt modelId="{8A6770EB-EE64-074F-8CAF-09527E2A66EA}" type="sibTrans" cxnId="{89A05512-92BC-1544-BFBF-5E170492F93E}">
      <dgm:prSet/>
      <dgm:spPr/>
      <dgm:t>
        <a:bodyPr/>
        <a:lstStyle/>
        <a:p>
          <a:endParaRPr lang="en-US"/>
        </a:p>
      </dgm:t>
    </dgm:pt>
    <dgm:pt modelId="{D690993F-8AAB-1B48-9850-5DCEA98246DE}">
      <dgm:prSet custT="1"/>
      <dgm:spPr/>
      <dgm:t>
        <a:bodyPr/>
        <a:lstStyle/>
        <a:p>
          <a:pPr rtl="0"/>
          <a:r>
            <a:rPr lang="en-US" sz="1800">
              <a:latin typeface="Times New Roman" panose="02020603050405020304" pitchFamily="18" charset="0"/>
              <a:cs typeface="Times New Roman" panose="02020603050405020304" pitchFamily="18" charset="0"/>
            </a:rPr>
            <a:t>Pharmacological interventions</a:t>
          </a:r>
        </a:p>
      </dgm:t>
    </dgm:pt>
    <dgm:pt modelId="{80EE21DE-44F0-1040-BEFE-4AB71A28265D}" type="parTrans" cxnId="{A811CF9D-F159-624E-9C4E-316CA14071D1}">
      <dgm:prSet/>
      <dgm:spPr/>
      <dgm:t>
        <a:bodyPr/>
        <a:lstStyle/>
        <a:p>
          <a:endParaRPr lang="en-US"/>
        </a:p>
      </dgm:t>
    </dgm:pt>
    <dgm:pt modelId="{E6EA44A7-A619-624A-A2B1-5D2D31179224}" type="sibTrans" cxnId="{A811CF9D-F159-624E-9C4E-316CA14071D1}">
      <dgm:prSet/>
      <dgm:spPr/>
      <dgm:t>
        <a:bodyPr/>
        <a:lstStyle/>
        <a:p>
          <a:endParaRPr lang="en-US"/>
        </a:p>
      </dgm:t>
    </dgm:pt>
    <dgm:pt modelId="{263AA024-1845-CC4C-B45C-E405BF95F7E7}">
      <dgm:prSet custT="1"/>
      <dgm:spPr/>
      <dgm:t>
        <a:bodyPr/>
        <a:lstStyle/>
        <a:p>
          <a:pPr rtl="0"/>
          <a:r>
            <a:rPr lang="en-US" sz="1800" dirty="0">
              <a:latin typeface="Times New Roman" panose="02020603050405020304" pitchFamily="18" charset="0"/>
              <a:cs typeface="Times New Roman" panose="02020603050405020304" pitchFamily="18" charset="0"/>
            </a:rPr>
            <a:t>Medical management </a:t>
          </a:r>
        </a:p>
      </dgm:t>
    </dgm:pt>
    <dgm:pt modelId="{D2C67747-4B4D-714E-8047-D456A00489BA}" type="parTrans" cxnId="{F09AD56F-1250-7A4E-9B39-F833B729DDA0}">
      <dgm:prSet/>
      <dgm:spPr/>
      <dgm:t>
        <a:bodyPr/>
        <a:lstStyle/>
        <a:p>
          <a:endParaRPr lang="en-US"/>
        </a:p>
      </dgm:t>
    </dgm:pt>
    <dgm:pt modelId="{3A3BFFE4-CFCD-754A-895B-A8598E947362}" type="sibTrans" cxnId="{F09AD56F-1250-7A4E-9B39-F833B729DDA0}">
      <dgm:prSet/>
      <dgm:spPr/>
      <dgm:t>
        <a:bodyPr/>
        <a:lstStyle/>
        <a:p>
          <a:endParaRPr lang="en-US"/>
        </a:p>
      </dgm:t>
    </dgm:pt>
    <dgm:pt modelId="{D5D2D851-A13C-8C49-874A-A4CFA4EAEF74}">
      <dgm:prSet custT="1"/>
      <dgm:spPr/>
      <dgm:t>
        <a:bodyPr/>
        <a:lstStyle/>
        <a:p>
          <a:pPr rtl="0"/>
          <a:r>
            <a:rPr lang="en-US" sz="1800">
              <a:latin typeface="Times New Roman" panose="02020603050405020304" pitchFamily="18" charset="0"/>
              <a:cs typeface="Times New Roman" panose="02020603050405020304" pitchFamily="18" charset="0"/>
            </a:rPr>
            <a:t>Rule out other possible Differential diagnoses </a:t>
          </a:r>
        </a:p>
      </dgm:t>
    </dgm:pt>
    <dgm:pt modelId="{3CA2612C-B936-A245-B75D-8A4225F8DDC2}" type="parTrans" cxnId="{992E1A56-93B1-DF4F-A67D-90D98FD12BC0}">
      <dgm:prSet/>
      <dgm:spPr/>
      <dgm:t>
        <a:bodyPr/>
        <a:lstStyle/>
        <a:p>
          <a:endParaRPr lang="en-US"/>
        </a:p>
      </dgm:t>
    </dgm:pt>
    <dgm:pt modelId="{51DBE545-6D7C-E84D-B628-E0B33388FA51}" type="sibTrans" cxnId="{992E1A56-93B1-DF4F-A67D-90D98FD12BC0}">
      <dgm:prSet/>
      <dgm:spPr/>
      <dgm:t>
        <a:bodyPr/>
        <a:lstStyle/>
        <a:p>
          <a:endParaRPr lang="en-US"/>
        </a:p>
      </dgm:t>
    </dgm:pt>
    <dgm:pt modelId="{C15D3AC6-4805-784E-ADFB-342439ADE8E2}" type="pres">
      <dgm:prSet presAssocID="{E510920E-E92B-F247-B9CD-79D29B705B94}" presName="hierChild1" presStyleCnt="0">
        <dgm:presLayoutVars>
          <dgm:chPref val="1"/>
          <dgm:dir/>
          <dgm:animOne val="branch"/>
          <dgm:animLvl val="lvl"/>
          <dgm:resizeHandles/>
        </dgm:presLayoutVars>
      </dgm:prSet>
      <dgm:spPr/>
      <dgm:t>
        <a:bodyPr/>
        <a:lstStyle/>
        <a:p>
          <a:pPr rtl="1"/>
          <a:endParaRPr lang="ar-SA"/>
        </a:p>
      </dgm:t>
    </dgm:pt>
    <dgm:pt modelId="{DADCBCDA-386F-7346-B28C-DBA75B64805B}" type="pres">
      <dgm:prSet presAssocID="{685E1E1F-EA19-B242-BD1E-F1DF4C8A38FD}" presName="hierRoot1" presStyleCnt="0"/>
      <dgm:spPr/>
    </dgm:pt>
    <dgm:pt modelId="{952A2618-A121-8749-A43B-35B11EC02FF2}" type="pres">
      <dgm:prSet presAssocID="{685E1E1F-EA19-B242-BD1E-F1DF4C8A38FD}" presName="composite" presStyleCnt="0"/>
      <dgm:spPr/>
    </dgm:pt>
    <dgm:pt modelId="{14CA9F09-622C-5D4A-AF54-251BA042BE93}" type="pres">
      <dgm:prSet presAssocID="{685E1E1F-EA19-B242-BD1E-F1DF4C8A38FD}" presName="background" presStyleLbl="node0" presStyleIdx="0" presStyleCnt="1"/>
      <dgm:spPr/>
    </dgm:pt>
    <dgm:pt modelId="{6C6C4199-2E3E-7543-9211-B0CF0BAAAF59}" type="pres">
      <dgm:prSet presAssocID="{685E1E1F-EA19-B242-BD1E-F1DF4C8A38FD}" presName="text" presStyleLbl="fgAcc0" presStyleIdx="0" presStyleCnt="1">
        <dgm:presLayoutVars>
          <dgm:chPref val="3"/>
        </dgm:presLayoutVars>
      </dgm:prSet>
      <dgm:spPr/>
      <dgm:t>
        <a:bodyPr/>
        <a:lstStyle/>
        <a:p>
          <a:pPr rtl="1"/>
          <a:endParaRPr lang="ar-SA"/>
        </a:p>
      </dgm:t>
    </dgm:pt>
    <dgm:pt modelId="{34025CC3-0BBD-0044-9E7A-C307D743EC1A}" type="pres">
      <dgm:prSet presAssocID="{685E1E1F-EA19-B242-BD1E-F1DF4C8A38FD}" presName="hierChild2" presStyleCnt="0"/>
      <dgm:spPr/>
    </dgm:pt>
    <dgm:pt modelId="{EE744D4C-E805-1643-B597-9040C268F2A0}" type="pres">
      <dgm:prSet presAssocID="{3CA2612C-B936-A245-B75D-8A4225F8DDC2}" presName="Name10" presStyleLbl="parChTrans1D2" presStyleIdx="0" presStyleCnt="3"/>
      <dgm:spPr/>
      <dgm:t>
        <a:bodyPr/>
        <a:lstStyle/>
        <a:p>
          <a:pPr rtl="1"/>
          <a:endParaRPr lang="ar-SA"/>
        </a:p>
      </dgm:t>
    </dgm:pt>
    <dgm:pt modelId="{E11C1B3F-B543-CB41-936C-4C4AD600DEB6}" type="pres">
      <dgm:prSet presAssocID="{D5D2D851-A13C-8C49-874A-A4CFA4EAEF74}" presName="hierRoot2" presStyleCnt="0"/>
      <dgm:spPr/>
    </dgm:pt>
    <dgm:pt modelId="{8DD53F0A-87F8-7343-AA31-070C4210C191}" type="pres">
      <dgm:prSet presAssocID="{D5D2D851-A13C-8C49-874A-A4CFA4EAEF74}" presName="composite2" presStyleCnt="0"/>
      <dgm:spPr/>
    </dgm:pt>
    <dgm:pt modelId="{05FC8280-AC65-2F45-A10D-26274CEBC092}" type="pres">
      <dgm:prSet presAssocID="{D5D2D851-A13C-8C49-874A-A4CFA4EAEF74}" presName="background2" presStyleLbl="node2" presStyleIdx="0" presStyleCnt="3"/>
      <dgm:spPr/>
    </dgm:pt>
    <dgm:pt modelId="{6085C490-17BB-CF4C-96B2-1CA7176368F9}" type="pres">
      <dgm:prSet presAssocID="{D5D2D851-A13C-8C49-874A-A4CFA4EAEF74}" presName="text2" presStyleLbl="fgAcc2" presStyleIdx="0" presStyleCnt="3">
        <dgm:presLayoutVars>
          <dgm:chPref val="3"/>
        </dgm:presLayoutVars>
      </dgm:prSet>
      <dgm:spPr/>
      <dgm:t>
        <a:bodyPr/>
        <a:lstStyle/>
        <a:p>
          <a:pPr rtl="1"/>
          <a:endParaRPr lang="ar-SA"/>
        </a:p>
      </dgm:t>
    </dgm:pt>
    <dgm:pt modelId="{4CCEF0BA-AF67-1046-8D10-F275FA497B4D}" type="pres">
      <dgm:prSet presAssocID="{D5D2D851-A13C-8C49-874A-A4CFA4EAEF74}" presName="hierChild3" presStyleCnt="0"/>
      <dgm:spPr/>
    </dgm:pt>
    <dgm:pt modelId="{1F99B39D-7227-D34B-9906-0AD290E8524D}" type="pres">
      <dgm:prSet presAssocID="{0057ADF5-075D-0946-B9D5-656B2B0CACFB}" presName="Name10" presStyleLbl="parChTrans1D2" presStyleIdx="1" presStyleCnt="3"/>
      <dgm:spPr/>
      <dgm:t>
        <a:bodyPr/>
        <a:lstStyle/>
        <a:p>
          <a:pPr rtl="1"/>
          <a:endParaRPr lang="ar-SA"/>
        </a:p>
      </dgm:t>
    </dgm:pt>
    <dgm:pt modelId="{68C9FA7E-C982-ED4D-957B-825A8409298C}" type="pres">
      <dgm:prSet presAssocID="{EA0B7FAC-B108-F944-84AA-00DFE0D75028}" presName="hierRoot2" presStyleCnt="0"/>
      <dgm:spPr/>
    </dgm:pt>
    <dgm:pt modelId="{CE5FCCA3-9F8E-4841-BE41-742888C9BB39}" type="pres">
      <dgm:prSet presAssocID="{EA0B7FAC-B108-F944-84AA-00DFE0D75028}" presName="composite2" presStyleCnt="0"/>
      <dgm:spPr/>
    </dgm:pt>
    <dgm:pt modelId="{D330EEFA-5005-E744-BEA4-9BDAB643DF3A}" type="pres">
      <dgm:prSet presAssocID="{EA0B7FAC-B108-F944-84AA-00DFE0D75028}" presName="background2" presStyleLbl="node2" presStyleIdx="1" presStyleCnt="3"/>
      <dgm:spPr/>
    </dgm:pt>
    <dgm:pt modelId="{51C2BD38-69F5-164A-851F-DA88480CA2AD}" type="pres">
      <dgm:prSet presAssocID="{EA0B7FAC-B108-F944-84AA-00DFE0D75028}" presName="text2" presStyleLbl="fgAcc2" presStyleIdx="1" presStyleCnt="3">
        <dgm:presLayoutVars>
          <dgm:chPref val="3"/>
        </dgm:presLayoutVars>
      </dgm:prSet>
      <dgm:spPr/>
      <dgm:t>
        <a:bodyPr/>
        <a:lstStyle/>
        <a:p>
          <a:pPr rtl="1"/>
          <a:endParaRPr lang="ar-SA"/>
        </a:p>
      </dgm:t>
    </dgm:pt>
    <dgm:pt modelId="{ED91B582-7E9E-594C-B157-D1C4F15DF858}" type="pres">
      <dgm:prSet presAssocID="{EA0B7FAC-B108-F944-84AA-00DFE0D75028}" presName="hierChild3" presStyleCnt="0"/>
      <dgm:spPr/>
    </dgm:pt>
    <dgm:pt modelId="{FE154EF3-8BFD-2443-8B61-63D1607C8663}" type="pres">
      <dgm:prSet presAssocID="{C950911D-4926-1F47-B801-38E92D0DE8F7}" presName="Name17" presStyleLbl="parChTrans1D3" presStyleIdx="0" presStyleCnt="3"/>
      <dgm:spPr/>
      <dgm:t>
        <a:bodyPr/>
        <a:lstStyle/>
        <a:p>
          <a:pPr rtl="1"/>
          <a:endParaRPr lang="ar-SA"/>
        </a:p>
      </dgm:t>
    </dgm:pt>
    <dgm:pt modelId="{6E987E2C-7976-3C44-BC3F-7DC048096902}" type="pres">
      <dgm:prSet presAssocID="{B274B613-41C1-DD40-93C9-8B052060186B}" presName="hierRoot3" presStyleCnt="0"/>
      <dgm:spPr/>
    </dgm:pt>
    <dgm:pt modelId="{229F46CD-FE05-174E-B45E-300359F02330}" type="pres">
      <dgm:prSet presAssocID="{B274B613-41C1-DD40-93C9-8B052060186B}" presName="composite3" presStyleCnt="0"/>
      <dgm:spPr/>
    </dgm:pt>
    <dgm:pt modelId="{1760F8E5-B612-7F4E-A0B3-57882FA9ED46}" type="pres">
      <dgm:prSet presAssocID="{B274B613-41C1-DD40-93C9-8B052060186B}" presName="background3" presStyleLbl="node3" presStyleIdx="0" presStyleCnt="3"/>
      <dgm:spPr/>
    </dgm:pt>
    <dgm:pt modelId="{0A961FE5-3C34-C54A-B012-4FCF66B1B4C4}" type="pres">
      <dgm:prSet presAssocID="{B274B613-41C1-DD40-93C9-8B052060186B}" presName="text3" presStyleLbl="fgAcc3" presStyleIdx="0" presStyleCnt="3">
        <dgm:presLayoutVars>
          <dgm:chPref val="3"/>
        </dgm:presLayoutVars>
      </dgm:prSet>
      <dgm:spPr/>
      <dgm:t>
        <a:bodyPr/>
        <a:lstStyle/>
        <a:p>
          <a:pPr rtl="1"/>
          <a:endParaRPr lang="ar-SA"/>
        </a:p>
      </dgm:t>
    </dgm:pt>
    <dgm:pt modelId="{B177467A-41D3-7342-9E62-454315E08AE9}" type="pres">
      <dgm:prSet presAssocID="{B274B613-41C1-DD40-93C9-8B052060186B}" presName="hierChild4" presStyleCnt="0"/>
      <dgm:spPr/>
    </dgm:pt>
    <dgm:pt modelId="{CF6C1BF5-B63A-ED4A-87C5-1E38AA243699}" type="pres">
      <dgm:prSet presAssocID="{D2C67747-4B4D-714E-8047-D456A00489BA}" presName="Name23" presStyleLbl="parChTrans1D4" presStyleIdx="0" presStyleCnt="1"/>
      <dgm:spPr/>
      <dgm:t>
        <a:bodyPr/>
        <a:lstStyle/>
        <a:p>
          <a:pPr rtl="1"/>
          <a:endParaRPr lang="ar-SA"/>
        </a:p>
      </dgm:t>
    </dgm:pt>
    <dgm:pt modelId="{5041A444-4134-2042-95F8-7788A5DC9D69}" type="pres">
      <dgm:prSet presAssocID="{263AA024-1845-CC4C-B45C-E405BF95F7E7}" presName="hierRoot4" presStyleCnt="0"/>
      <dgm:spPr/>
    </dgm:pt>
    <dgm:pt modelId="{0C93BC64-057D-CC4C-B30A-0B1A59CC512A}" type="pres">
      <dgm:prSet presAssocID="{263AA024-1845-CC4C-B45C-E405BF95F7E7}" presName="composite4" presStyleCnt="0"/>
      <dgm:spPr/>
    </dgm:pt>
    <dgm:pt modelId="{0BF18440-192A-F94F-B275-B1DCA232015A}" type="pres">
      <dgm:prSet presAssocID="{263AA024-1845-CC4C-B45C-E405BF95F7E7}" presName="background4" presStyleLbl="node4" presStyleIdx="0" presStyleCnt="1"/>
      <dgm:spPr/>
    </dgm:pt>
    <dgm:pt modelId="{298A5A21-A66F-914C-9022-261DBED0FEA2}" type="pres">
      <dgm:prSet presAssocID="{263AA024-1845-CC4C-B45C-E405BF95F7E7}" presName="text4" presStyleLbl="fgAcc4" presStyleIdx="0" presStyleCnt="1">
        <dgm:presLayoutVars>
          <dgm:chPref val="3"/>
        </dgm:presLayoutVars>
      </dgm:prSet>
      <dgm:spPr/>
      <dgm:t>
        <a:bodyPr/>
        <a:lstStyle/>
        <a:p>
          <a:pPr rtl="1"/>
          <a:endParaRPr lang="ar-SA"/>
        </a:p>
      </dgm:t>
    </dgm:pt>
    <dgm:pt modelId="{A1354024-A16A-9B40-85A8-26600F80D50F}" type="pres">
      <dgm:prSet presAssocID="{263AA024-1845-CC4C-B45C-E405BF95F7E7}" presName="hierChild5" presStyleCnt="0"/>
      <dgm:spPr/>
    </dgm:pt>
    <dgm:pt modelId="{8A180747-C8E1-364A-8C56-5CD383DAF889}" type="pres">
      <dgm:prSet presAssocID="{388F9779-9A16-814F-A15E-B354851785D7}" presName="Name10" presStyleLbl="parChTrans1D2" presStyleIdx="2" presStyleCnt="3"/>
      <dgm:spPr/>
      <dgm:t>
        <a:bodyPr/>
        <a:lstStyle/>
        <a:p>
          <a:pPr rtl="1"/>
          <a:endParaRPr lang="ar-SA"/>
        </a:p>
      </dgm:t>
    </dgm:pt>
    <dgm:pt modelId="{334A6A3E-D08F-C64B-BE7C-E9593374F989}" type="pres">
      <dgm:prSet presAssocID="{B759FB93-5233-1F43-B805-792EC61D2776}" presName="hierRoot2" presStyleCnt="0"/>
      <dgm:spPr/>
    </dgm:pt>
    <dgm:pt modelId="{F140562D-B48E-974C-B985-03520CB6DC8A}" type="pres">
      <dgm:prSet presAssocID="{B759FB93-5233-1F43-B805-792EC61D2776}" presName="composite2" presStyleCnt="0"/>
      <dgm:spPr/>
    </dgm:pt>
    <dgm:pt modelId="{54B70DFF-361A-8E4B-A835-88F68AB11208}" type="pres">
      <dgm:prSet presAssocID="{B759FB93-5233-1F43-B805-792EC61D2776}" presName="background2" presStyleLbl="node2" presStyleIdx="2" presStyleCnt="3"/>
      <dgm:spPr/>
    </dgm:pt>
    <dgm:pt modelId="{B2B1075D-5F5F-7642-9206-57C0AB68C2B1}" type="pres">
      <dgm:prSet presAssocID="{B759FB93-5233-1F43-B805-792EC61D2776}" presName="text2" presStyleLbl="fgAcc2" presStyleIdx="2" presStyleCnt="3">
        <dgm:presLayoutVars>
          <dgm:chPref val="3"/>
        </dgm:presLayoutVars>
      </dgm:prSet>
      <dgm:spPr/>
      <dgm:t>
        <a:bodyPr/>
        <a:lstStyle/>
        <a:p>
          <a:pPr rtl="1"/>
          <a:endParaRPr lang="ar-SA"/>
        </a:p>
      </dgm:t>
    </dgm:pt>
    <dgm:pt modelId="{AB21CDD2-A5D6-A446-839E-1E07F070816F}" type="pres">
      <dgm:prSet presAssocID="{B759FB93-5233-1F43-B805-792EC61D2776}" presName="hierChild3" presStyleCnt="0"/>
      <dgm:spPr/>
    </dgm:pt>
    <dgm:pt modelId="{A18A3019-4DF0-2648-98B6-23BE084C409E}" type="pres">
      <dgm:prSet presAssocID="{0ECFBD74-9CF1-CB4B-BF61-1E0684936118}" presName="Name17" presStyleLbl="parChTrans1D3" presStyleIdx="1" presStyleCnt="3"/>
      <dgm:spPr/>
      <dgm:t>
        <a:bodyPr/>
        <a:lstStyle/>
        <a:p>
          <a:pPr rtl="1"/>
          <a:endParaRPr lang="ar-SA"/>
        </a:p>
      </dgm:t>
    </dgm:pt>
    <dgm:pt modelId="{73144BB5-F6DB-414E-B86E-C5190EDE7828}" type="pres">
      <dgm:prSet presAssocID="{A42B666D-009E-0C43-B12B-147BC89CBEC0}" presName="hierRoot3" presStyleCnt="0"/>
      <dgm:spPr/>
    </dgm:pt>
    <dgm:pt modelId="{7DFE5ED8-0D89-9342-A6AE-9F179EAE4F51}" type="pres">
      <dgm:prSet presAssocID="{A42B666D-009E-0C43-B12B-147BC89CBEC0}" presName="composite3" presStyleCnt="0"/>
      <dgm:spPr/>
    </dgm:pt>
    <dgm:pt modelId="{BAD6F6C1-1865-B341-836F-D6F898E0CADF}" type="pres">
      <dgm:prSet presAssocID="{A42B666D-009E-0C43-B12B-147BC89CBEC0}" presName="background3" presStyleLbl="node3" presStyleIdx="1" presStyleCnt="3"/>
      <dgm:spPr/>
    </dgm:pt>
    <dgm:pt modelId="{6D2AEAAB-CCD0-C846-B063-3319DE0F7A40}" type="pres">
      <dgm:prSet presAssocID="{A42B666D-009E-0C43-B12B-147BC89CBEC0}" presName="text3" presStyleLbl="fgAcc3" presStyleIdx="1" presStyleCnt="3">
        <dgm:presLayoutVars>
          <dgm:chPref val="3"/>
        </dgm:presLayoutVars>
      </dgm:prSet>
      <dgm:spPr/>
      <dgm:t>
        <a:bodyPr/>
        <a:lstStyle/>
        <a:p>
          <a:pPr rtl="1"/>
          <a:endParaRPr lang="ar-SA"/>
        </a:p>
      </dgm:t>
    </dgm:pt>
    <dgm:pt modelId="{9F709BED-953F-084A-BCC7-2D6F06183D5D}" type="pres">
      <dgm:prSet presAssocID="{A42B666D-009E-0C43-B12B-147BC89CBEC0}" presName="hierChild4" presStyleCnt="0"/>
      <dgm:spPr/>
    </dgm:pt>
    <dgm:pt modelId="{21C2918C-97EF-E548-A3E8-B25FFA471349}" type="pres">
      <dgm:prSet presAssocID="{80EE21DE-44F0-1040-BEFE-4AB71A28265D}" presName="Name17" presStyleLbl="parChTrans1D3" presStyleIdx="2" presStyleCnt="3"/>
      <dgm:spPr/>
      <dgm:t>
        <a:bodyPr/>
        <a:lstStyle/>
        <a:p>
          <a:pPr rtl="1"/>
          <a:endParaRPr lang="ar-SA"/>
        </a:p>
      </dgm:t>
    </dgm:pt>
    <dgm:pt modelId="{9B911608-0B8F-3E4E-979F-DFD05D8AD8AB}" type="pres">
      <dgm:prSet presAssocID="{D690993F-8AAB-1B48-9850-5DCEA98246DE}" presName="hierRoot3" presStyleCnt="0"/>
      <dgm:spPr/>
    </dgm:pt>
    <dgm:pt modelId="{20DBB063-C72B-F84E-97CC-38E26BFC789B}" type="pres">
      <dgm:prSet presAssocID="{D690993F-8AAB-1B48-9850-5DCEA98246DE}" presName="composite3" presStyleCnt="0"/>
      <dgm:spPr/>
    </dgm:pt>
    <dgm:pt modelId="{65FC5560-427E-A040-9D72-81ABFFC7271C}" type="pres">
      <dgm:prSet presAssocID="{D690993F-8AAB-1B48-9850-5DCEA98246DE}" presName="background3" presStyleLbl="node3" presStyleIdx="2" presStyleCnt="3"/>
      <dgm:spPr/>
    </dgm:pt>
    <dgm:pt modelId="{41F08DD9-ED24-C144-85F9-96E12A22F913}" type="pres">
      <dgm:prSet presAssocID="{D690993F-8AAB-1B48-9850-5DCEA98246DE}" presName="text3" presStyleLbl="fgAcc3" presStyleIdx="2" presStyleCnt="3">
        <dgm:presLayoutVars>
          <dgm:chPref val="3"/>
        </dgm:presLayoutVars>
      </dgm:prSet>
      <dgm:spPr/>
      <dgm:t>
        <a:bodyPr/>
        <a:lstStyle/>
        <a:p>
          <a:pPr rtl="1"/>
          <a:endParaRPr lang="ar-SA"/>
        </a:p>
      </dgm:t>
    </dgm:pt>
    <dgm:pt modelId="{E562457F-4C53-CA40-BEBC-7A3F8602C123}" type="pres">
      <dgm:prSet presAssocID="{D690993F-8AAB-1B48-9850-5DCEA98246DE}" presName="hierChild4" presStyleCnt="0"/>
      <dgm:spPr/>
    </dgm:pt>
  </dgm:ptLst>
  <dgm:cxnLst>
    <dgm:cxn modelId="{CB0B9ABA-F7B0-7A44-B224-20244E324A17}" srcId="{E510920E-E92B-F247-B9CD-79D29B705B94}" destId="{685E1E1F-EA19-B242-BD1E-F1DF4C8A38FD}" srcOrd="0" destOrd="0" parTransId="{8CFAEAD2-555F-0743-A60A-9E19140F00F4}" sibTransId="{4B19A325-E245-7242-BDB0-A0C53B79063E}"/>
    <dgm:cxn modelId="{A811CF9D-F159-624E-9C4E-316CA14071D1}" srcId="{B759FB93-5233-1F43-B805-792EC61D2776}" destId="{D690993F-8AAB-1B48-9850-5DCEA98246DE}" srcOrd="1" destOrd="0" parTransId="{80EE21DE-44F0-1040-BEFE-4AB71A28265D}" sibTransId="{E6EA44A7-A619-624A-A2B1-5D2D31179224}"/>
    <dgm:cxn modelId="{AA261BE2-60F0-104D-86F4-28BCDF6AB0AF}" type="presOf" srcId="{0ECFBD74-9CF1-CB4B-BF61-1E0684936118}" destId="{A18A3019-4DF0-2648-98B6-23BE084C409E}" srcOrd="0" destOrd="0" presId="urn:microsoft.com/office/officeart/2005/8/layout/hierarchy1"/>
    <dgm:cxn modelId="{F09AD56F-1250-7A4E-9B39-F833B729DDA0}" srcId="{B274B613-41C1-DD40-93C9-8B052060186B}" destId="{263AA024-1845-CC4C-B45C-E405BF95F7E7}" srcOrd="0" destOrd="0" parTransId="{D2C67747-4B4D-714E-8047-D456A00489BA}" sibTransId="{3A3BFFE4-CFCD-754A-895B-A8598E947362}"/>
    <dgm:cxn modelId="{7B7A9FCB-3CEE-A94E-83A2-7B8AC5856440}" type="presOf" srcId="{E510920E-E92B-F247-B9CD-79D29B705B94}" destId="{C15D3AC6-4805-784E-ADFB-342439ADE8E2}" srcOrd="0" destOrd="0" presId="urn:microsoft.com/office/officeart/2005/8/layout/hierarchy1"/>
    <dgm:cxn modelId="{76A33F51-AAF0-764B-A1D9-A8EA164FD425}" type="presOf" srcId="{EA0B7FAC-B108-F944-84AA-00DFE0D75028}" destId="{51C2BD38-69F5-164A-851F-DA88480CA2AD}" srcOrd="0" destOrd="0" presId="urn:microsoft.com/office/officeart/2005/8/layout/hierarchy1"/>
    <dgm:cxn modelId="{992E1A56-93B1-DF4F-A67D-90D98FD12BC0}" srcId="{685E1E1F-EA19-B242-BD1E-F1DF4C8A38FD}" destId="{D5D2D851-A13C-8C49-874A-A4CFA4EAEF74}" srcOrd="0" destOrd="0" parTransId="{3CA2612C-B936-A245-B75D-8A4225F8DDC2}" sibTransId="{51DBE545-6D7C-E84D-B628-E0B33388FA51}"/>
    <dgm:cxn modelId="{2DC15E0A-A81B-0545-8A29-5727715EA691}" type="presOf" srcId="{685E1E1F-EA19-B242-BD1E-F1DF4C8A38FD}" destId="{6C6C4199-2E3E-7543-9211-B0CF0BAAAF59}" srcOrd="0" destOrd="0" presId="urn:microsoft.com/office/officeart/2005/8/layout/hierarchy1"/>
    <dgm:cxn modelId="{39CB899B-341F-A649-8A5B-CE3F78FE95B8}" type="presOf" srcId="{A42B666D-009E-0C43-B12B-147BC89CBEC0}" destId="{6D2AEAAB-CCD0-C846-B063-3319DE0F7A40}" srcOrd="0" destOrd="0" presId="urn:microsoft.com/office/officeart/2005/8/layout/hierarchy1"/>
    <dgm:cxn modelId="{1FC7DD0C-59D1-FD42-8ADE-38C5B5FB5551}" type="presOf" srcId="{B759FB93-5233-1F43-B805-792EC61D2776}" destId="{B2B1075D-5F5F-7642-9206-57C0AB68C2B1}" srcOrd="0" destOrd="0" presId="urn:microsoft.com/office/officeart/2005/8/layout/hierarchy1"/>
    <dgm:cxn modelId="{5FAD5846-89C2-194D-AA76-1D226C83C5AB}" srcId="{B759FB93-5233-1F43-B805-792EC61D2776}" destId="{A42B666D-009E-0C43-B12B-147BC89CBEC0}" srcOrd="0" destOrd="0" parTransId="{0ECFBD74-9CF1-CB4B-BF61-1E0684936118}" sibTransId="{CA496566-2135-3646-8D51-A216BEF7D7B2}"/>
    <dgm:cxn modelId="{00E50C27-6B07-284C-8D45-1489FFB182CB}" type="presOf" srcId="{D690993F-8AAB-1B48-9850-5DCEA98246DE}" destId="{41F08DD9-ED24-C144-85F9-96E12A22F913}" srcOrd="0" destOrd="0" presId="urn:microsoft.com/office/officeart/2005/8/layout/hierarchy1"/>
    <dgm:cxn modelId="{44A16ABD-3448-0440-AF76-2C6E011F7821}" type="presOf" srcId="{B274B613-41C1-DD40-93C9-8B052060186B}" destId="{0A961FE5-3C34-C54A-B012-4FCF66B1B4C4}" srcOrd="0" destOrd="0" presId="urn:microsoft.com/office/officeart/2005/8/layout/hierarchy1"/>
    <dgm:cxn modelId="{22F2D66D-1D89-D74A-B83E-EE7579D6AAF6}" srcId="{685E1E1F-EA19-B242-BD1E-F1DF4C8A38FD}" destId="{B759FB93-5233-1F43-B805-792EC61D2776}" srcOrd="2" destOrd="0" parTransId="{388F9779-9A16-814F-A15E-B354851785D7}" sibTransId="{1A2C5F24-AC2A-934B-B502-5B5781EBC30F}"/>
    <dgm:cxn modelId="{26C4FF44-C516-1441-8B18-B9CE322F1332}" type="presOf" srcId="{D2C67747-4B4D-714E-8047-D456A00489BA}" destId="{CF6C1BF5-B63A-ED4A-87C5-1E38AA243699}" srcOrd="0" destOrd="0" presId="urn:microsoft.com/office/officeart/2005/8/layout/hierarchy1"/>
    <dgm:cxn modelId="{89A05512-92BC-1544-BFBF-5E170492F93E}" srcId="{EA0B7FAC-B108-F944-84AA-00DFE0D75028}" destId="{B274B613-41C1-DD40-93C9-8B052060186B}" srcOrd="0" destOrd="0" parTransId="{C950911D-4926-1F47-B801-38E92D0DE8F7}" sibTransId="{8A6770EB-EE64-074F-8CAF-09527E2A66EA}"/>
    <dgm:cxn modelId="{226A6B79-9D1B-E549-B1D0-5CD846D5F7A1}" type="presOf" srcId="{0057ADF5-075D-0946-B9D5-656B2B0CACFB}" destId="{1F99B39D-7227-D34B-9906-0AD290E8524D}" srcOrd="0" destOrd="0" presId="urn:microsoft.com/office/officeart/2005/8/layout/hierarchy1"/>
    <dgm:cxn modelId="{BD279673-ED45-004A-B768-E61AFED1F753}" type="presOf" srcId="{C950911D-4926-1F47-B801-38E92D0DE8F7}" destId="{FE154EF3-8BFD-2443-8B61-63D1607C8663}" srcOrd="0" destOrd="0" presId="urn:microsoft.com/office/officeart/2005/8/layout/hierarchy1"/>
    <dgm:cxn modelId="{D7957EFC-59FD-794E-AA71-F5F175EFAC82}" type="presOf" srcId="{263AA024-1845-CC4C-B45C-E405BF95F7E7}" destId="{298A5A21-A66F-914C-9022-261DBED0FEA2}" srcOrd="0" destOrd="0" presId="urn:microsoft.com/office/officeart/2005/8/layout/hierarchy1"/>
    <dgm:cxn modelId="{0110CCA7-07DE-AA48-8526-FC43EC23017E}" type="presOf" srcId="{80EE21DE-44F0-1040-BEFE-4AB71A28265D}" destId="{21C2918C-97EF-E548-A3E8-B25FFA471349}" srcOrd="0" destOrd="0" presId="urn:microsoft.com/office/officeart/2005/8/layout/hierarchy1"/>
    <dgm:cxn modelId="{12D05A6E-00F8-A24D-8A86-926300ED3FB7}" srcId="{685E1E1F-EA19-B242-BD1E-F1DF4C8A38FD}" destId="{EA0B7FAC-B108-F944-84AA-00DFE0D75028}" srcOrd="1" destOrd="0" parTransId="{0057ADF5-075D-0946-B9D5-656B2B0CACFB}" sibTransId="{8BFD0AE1-075C-EB45-B853-0C9E2F9F0818}"/>
    <dgm:cxn modelId="{6265D851-C497-5A45-BB83-95E853A2329A}" type="presOf" srcId="{3CA2612C-B936-A245-B75D-8A4225F8DDC2}" destId="{EE744D4C-E805-1643-B597-9040C268F2A0}" srcOrd="0" destOrd="0" presId="urn:microsoft.com/office/officeart/2005/8/layout/hierarchy1"/>
    <dgm:cxn modelId="{1FE97EA2-CC78-CD45-86B8-D1BD531194CE}" type="presOf" srcId="{D5D2D851-A13C-8C49-874A-A4CFA4EAEF74}" destId="{6085C490-17BB-CF4C-96B2-1CA7176368F9}" srcOrd="0" destOrd="0" presId="urn:microsoft.com/office/officeart/2005/8/layout/hierarchy1"/>
    <dgm:cxn modelId="{44BEAE95-A2D9-A94C-8709-75A44851538C}" type="presOf" srcId="{388F9779-9A16-814F-A15E-B354851785D7}" destId="{8A180747-C8E1-364A-8C56-5CD383DAF889}" srcOrd="0" destOrd="0" presId="urn:microsoft.com/office/officeart/2005/8/layout/hierarchy1"/>
    <dgm:cxn modelId="{B449EA68-EB5C-7E4E-BC29-AD1F34AEC721}" type="presParOf" srcId="{C15D3AC6-4805-784E-ADFB-342439ADE8E2}" destId="{DADCBCDA-386F-7346-B28C-DBA75B64805B}" srcOrd="0" destOrd="0" presId="urn:microsoft.com/office/officeart/2005/8/layout/hierarchy1"/>
    <dgm:cxn modelId="{7D7F0350-3899-0D4A-A946-57755E1C24E0}" type="presParOf" srcId="{DADCBCDA-386F-7346-B28C-DBA75B64805B}" destId="{952A2618-A121-8749-A43B-35B11EC02FF2}" srcOrd="0" destOrd="0" presId="urn:microsoft.com/office/officeart/2005/8/layout/hierarchy1"/>
    <dgm:cxn modelId="{EE98D31E-3C0F-904A-8448-4A5D88283510}" type="presParOf" srcId="{952A2618-A121-8749-A43B-35B11EC02FF2}" destId="{14CA9F09-622C-5D4A-AF54-251BA042BE93}" srcOrd="0" destOrd="0" presId="urn:microsoft.com/office/officeart/2005/8/layout/hierarchy1"/>
    <dgm:cxn modelId="{E51009F2-1C7F-AD40-A334-5F856BE79FA5}" type="presParOf" srcId="{952A2618-A121-8749-A43B-35B11EC02FF2}" destId="{6C6C4199-2E3E-7543-9211-B0CF0BAAAF59}" srcOrd="1" destOrd="0" presId="urn:microsoft.com/office/officeart/2005/8/layout/hierarchy1"/>
    <dgm:cxn modelId="{907F5248-D9A7-594C-AC71-E95762BA4790}" type="presParOf" srcId="{DADCBCDA-386F-7346-B28C-DBA75B64805B}" destId="{34025CC3-0BBD-0044-9E7A-C307D743EC1A}" srcOrd="1" destOrd="0" presId="urn:microsoft.com/office/officeart/2005/8/layout/hierarchy1"/>
    <dgm:cxn modelId="{51917C3E-9427-E647-A440-BC436EE8B715}" type="presParOf" srcId="{34025CC3-0BBD-0044-9E7A-C307D743EC1A}" destId="{EE744D4C-E805-1643-B597-9040C268F2A0}" srcOrd="0" destOrd="0" presId="urn:microsoft.com/office/officeart/2005/8/layout/hierarchy1"/>
    <dgm:cxn modelId="{7085F10A-DD6F-8D48-A28F-D666FB032307}" type="presParOf" srcId="{34025CC3-0BBD-0044-9E7A-C307D743EC1A}" destId="{E11C1B3F-B543-CB41-936C-4C4AD600DEB6}" srcOrd="1" destOrd="0" presId="urn:microsoft.com/office/officeart/2005/8/layout/hierarchy1"/>
    <dgm:cxn modelId="{1D3F96A2-34F8-DF4B-A9FD-7ED324A447EA}" type="presParOf" srcId="{E11C1B3F-B543-CB41-936C-4C4AD600DEB6}" destId="{8DD53F0A-87F8-7343-AA31-070C4210C191}" srcOrd="0" destOrd="0" presId="urn:microsoft.com/office/officeart/2005/8/layout/hierarchy1"/>
    <dgm:cxn modelId="{66A938FF-BAC3-C14D-9787-86961E5B9B83}" type="presParOf" srcId="{8DD53F0A-87F8-7343-AA31-070C4210C191}" destId="{05FC8280-AC65-2F45-A10D-26274CEBC092}" srcOrd="0" destOrd="0" presId="urn:microsoft.com/office/officeart/2005/8/layout/hierarchy1"/>
    <dgm:cxn modelId="{5A096FB6-AFD5-4C48-A122-5BF8FB789B90}" type="presParOf" srcId="{8DD53F0A-87F8-7343-AA31-070C4210C191}" destId="{6085C490-17BB-CF4C-96B2-1CA7176368F9}" srcOrd="1" destOrd="0" presId="urn:microsoft.com/office/officeart/2005/8/layout/hierarchy1"/>
    <dgm:cxn modelId="{3892ECF1-2500-A243-8891-CA899725481B}" type="presParOf" srcId="{E11C1B3F-B543-CB41-936C-4C4AD600DEB6}" destId="{4CCEF0BA-AF67-1046-8D10-F275FA497B4D}" srcOrd="1" destOrd="0" presId="urn:microsoft.com/office/officeart/2005/8/layout/hierarchy1"/>
    <dgm:cxn modelId="{BF66E4FA-21C3-7D46-96D1-9B9AD5915CEC}" type="presParOf" srcId="{34025CC3-0BBD-0044-9E7A-C307D743EC1A}" destId="{1F99B39D-7227-D34B-9906-0AD290E8524D}" srcOrd="2" destOrd="0" presId="urn:microsoft.com/office/officeart/2005/8/layout/hierarchy1"/>
    <dgm:cxn modelId="{BA5E9421-2741-0A40-A555-EEF7CCE283BF}" type="presParOf" srcId="{34025CC3-0BBD-0044-9E7A-C307D743EC1A}" destId="{68C9FA7E-C982-ED4D-957B-825A8409298C}" srcOrd="3" destOrd="0" presId="urn:microsoft.com/office/officeart/2005/8/layout/hierarchy1"/>
    <dgm:cxn modelId="{B1E8744B-5DFC-4C4A-8C79-1C557945C1D8}" type="presParOf" srcId="{68C9FA7E-C982-ED4D-957B-825A8409298C}" destId="{CE5FCCA3-9F8E-4841-BE41-742888C9BB39}" srcOrd="0" destOrd="0" presId="urn:microsoft.com/office/officeart/2005/8/layout/hierarchy1"/>
    <dgm:cxn modelId="{C160214F-F5D6-B94B-A473-021C4CE27AC8}" type="presParOf" srcId="{CE5FCCA3-9F8E-4841-BE41-742888C9BB39}" destId="{D330EEFA-5005-E744-BEA4-9BDAB643DF3A}" srcOrd="0" destOrd="0" presId="urn:microsoft.com/office/officeart/2005/8/layout/hierarchy1"/>
    <dgm:cxn modelId="{9AF304F5-DC04-5D40-B99F-CA974D2E0675}" type="presParOf" srcId="{CE5FCCA3-9F8E-4841-BE41-742888C9BB39}" destId="{51C2BD38-69F5-164A-851F-DA88480CA2AD}" srcOrd="1" destOrd="0" presId="urn:microsoft.com/office/officeart/2005/8/layout/hierarchy1"/>
    <dgm:cxn modelId="{D3E996DC-C6F8-F742-9BDF-8FDD1BF2D6BA}" type="presParOf" srcId="{68C9FA7E-C982-ED4D-957B-825A8409298C}" destId="{ED91B582-7E9E-594C-B157-D1C4F15DF858}" srcOrd="1" destOrd="0" presId="urn:microsoft.com/office/officeart/2005/8/layout/hierarchy1"/>
    <dgm:cxn modelId="{BCA65DB7-D4D3-F64B-ADC0-B4270A9B20F5}" type="presParOf" srcId="{ED91B582-7E9E-594C-B157-D1C4F15DF858}" destId="{FE154EF3-8BFD-2443-8B61-63D1607C8663}" srcOrd="0" destOrd="0" presId="urn:microsoft.com/office/officeart/2005/8/layout/hierarchy1"/>
    <dgm:cxn modelId="{5C444FA9-1143-4743-92B0-F4C8CC87C676}" type="presParOf" srcId="{ED91B582-7E9E-594C-B157-D1C4F15DF858}" destId="{6E987E2C-7976-3C44-BC3F-7DC048096902}" srcOrd="1" destOrd="0" presId="urn:microsoft.com/office/officeart/2005/8/layout/hierarchy1"/>
    <dgm:cxn modelId="{D9131620-8834-854D-943F-A9580E171B48}" type="presParOf" srcId="{6E987E2C-7976-3C44-BC3F-7DC048096902}" destId="{229F46CD-FE05-174E-B45E-300359F02330}" srcOrd="0" destOrd="0" presId="urn:microsoft.com/office/officeart/2005/8/layout/hierarchy1"/>
    <dgm:cxn modelId="{D4B15621-7286-8D41-801A-E52684AA7D84}" type="presParOf" srcId="{229F46CD-FE05-174E-B45E-300359F02330}" destId="{1760F8E5-B612-7F4E-A0B3-57882FA9ED46}" srcOrd="0" destOrd="0" presId="urn:microsoft.com/office/officeart/2005/8/layout/hierarchy1"/>
    <dgm:cxn modelId="{F573559E-BD43-544F-815D-380BEE9C1501}" type="presParOf" srcId="{229F46CD-FE05-174E-B45E-300359F02330}" destId="{0A961FE5-3C34-C54A-B012-4FCF66B1B4C4}" srcOrd="1" destOrd="0" presId="urn:microsoft.com/office/officeart/2005/8/layout/hierarchy1"/>
    <dgm:cxn modelId="{A1BB6551-8520-4043-B7E3-1F88EA242AAF}" type="presParOf" srcId="{6E987E2C-7976-3C44-BC3F-7DC048096902}" destId="{B177467A-41D3-7342-9E62-454315E08AE9}" srcOrd="1" destOrd="0" presId="urn:microsoft.com/office/officeart/2005/8/layout/hierarchy1"/>
    <dgm:cxn modelId="{39947AA0-C856-2640-8DF7-D96D2CE2B856}" type="presParOf" srcId="{B177467A-41D3-7342-9E62-454315E08AE9}" destId="{CF6C1BF5-B63A-ED4A-87C5-1E38AA243699}" srcOrd="0" destOrd="0" presId="urn:microsoft.com/office/officeart/2005/8/layout/hierarchy1"/>
    <dgm:cxn modelId="{B081BC09-8815-3B4F-B72D-F96B24B395CC}" type="presParOf" srcId="{B177467A-41D3-7342-9E62-454315E08AE9}" destId="{5041A444-4134-2042-95F8-7788A5DC9D69}" srcOrd="1" destOrd="0" presId="urn:microsoft.com/office/officeart/2005/8/layout/hierarchy1"/>
    <dgm:cxn modelId="{7C5360D6-C60B-5D4E-8C48-02031C03D410}" type="presParOf" srcId="{5041A444-4134-2042-95F8-7788A5DC9D69}" destId="{0C93BC64-057D-CC4C-B30A-0B1A59CC512A}" srcOrd="0" destOrd="0" presId="urn:microsoft.com/office/officeart/2005/8/layout/hierarchy1"/>
    <dgm:cxn modelId="{13D9919C-EAB3-6942-8116-2CFD13F4BAE2}" type="presParOf" srcId="{0C93BC64-057D-CC4C-B30A-0B1A59CC512A}" destId="{0BF18440-192A-F94F-B275-B1DCA232015A}" srcOrd="0" destOrd="0" presId="urn:microsoft.com/office/officeart/2005/8/layout/hierarchy1"/>
    <dgm:cxn modelId="{259A7C7C-AA96-3543-895A-4D845C786819}" type="presParOf" srcId="{0C93BC64-057D-CC4C-B30A-0B1A59CC512A}" destId="{298A5A21-A66F-914C-9022-261DBED0FEA2}" srcOrd="1" destOrd="0" presId="urn:microsoft.com/office/officeart/2005/8/layout/hierarchy1"/>
    <dgm:cxn modelId="{BCB3B19E-9601-AC4B-B590-F29DF93DEB34}" type="presParOf" srcId="{5041A444-4134-2042-95F8-7788A5DC9D69}" destId="{A1354024-A16A-9B40-85A8-26600F80D50F}" srcOrd="1" destOrd="0" presId="urn:microsoft.com/office/officeart/2005/8/layout/hierarchy1"/>
    <dgm:cxn modelId="{0F87964F-C8DA-EF46-841F-F6068A56CCF6}" type="presParOf" srcId="{34025CC3-0BBD-0044-9E7A-C307D743EC1A}" destId="{8A180747-C8E1-364A-8C56-5CD383DAF889}" srcOrd="4" destOrd="0" presId="urn:microsoft.com/office/officeart/2005/8/layout/hierarchy1"/>
    <dgm:cxn modelId="{E718363A-7ECD-3442-9268-AD0CEBD6C1EF}" type="presParOf" srcId="{34025CC3-0BBD-0044-9E7A-C307D743EC1A}" destId="{334A6A3E-D08F-C64B-BE7C-E9593374F989}" srcOrd="5" destOrd="0" presId="urn:microsoft.com/office/officeart/2005/8/layout/hierarchy1"/>
    <dgm:cxn modelId="{CEB2B7F9-4B41-4349-B848-427D79BE18BA}" type="presParOf" srcId="{334A6A3E-D08F-C64B-BE7C-E9593374F989}" destId="{F140562D-B48E-974C-B985-03520CB6DC8A}" srcOrd="0" destOrd="0" presId="urn:microsoft.com/office/officeart/2005/8/layout/hierarchy1"/>
    <dgm:cxn modelId="{FAB24B23-A598-824D-85E0-753FC3377505}" type="presParOf" srcId="{F140562D-B48E-974C-B985-03520CB6DC8A}" destId="{54B70DFF-361A-8E4B-A835-88F68AB11208}" srcOrd="0" destOrd="0" presId="urn:microsoft.com/office/officeart/2005/8/layout/hierarchy1"/>
    <dgm:cxn modelId="{03771C82-0176-7348-8B46-CA13E1B40408}" type="presParOf" srcId="{F140562D-B48E-974C-B985-03520CB6DC8A}" destId="{B2B1075D-5F5F-7642-9206-57C0AB68C2B1}" srcOrd="1" destOrd="0" presId="urn:microsoft.com/office/officeart/2005/8/layout/hierarchy1"/>
    <dgm:cxn modelId="{E05041F1-2173-424C-BA42-A5FAA2464C03}" type="presParOf" srcId="{334A6A3E-D08F-C64B-BE7C-E9593374F989}" destId="{AB21CDD2-A5D6-A446-839E-1E07F070816F}" srcOrd="1" destOrd="0" presId="urn:microsoft.com/office/officeart/2005/8/layout/hierarchy1"/>
    <dgm:cxn modelId="{55828AEE-61E9-2445-94C0-5A66805AA3A6}" type="presParOf" srcId="{AB21CDD2-A5D6-A446-839E-1E07F070816F}" destId="{A18A3019-4DF0-2648-98B6-23BE084C409E}" srcOrd="0" destOrd="0" presId="urn:microsoft.com/office/officeart/2005/8/layout/hierarchy1"/>
    <dgm:cxn modelId="{2B98B928-AB83-164E-B2CA-AA04A213841B}" type="presParOf" srcId="{AB21CDD2-A5D6-A446-839E-1E07F070816F}" destId="{73144BB5-F6DB-414E-B86E-C5190EDE7828}" srcOrd="1" destOrd="0" presId="urn:microsoft.com/office/officeart/2005/8/layout/hierarchy1"/>
    <dgm:cxn modelId="{3280315E-79BF-B54B-9C46-414D6E5DD065}" type="presParOf" srcId="{73144BB5-F6DB-414E-B86E-C5190EDE7828}" destId="{7DFE5ED8-0D89-9342-A6AE-9F179EAE4F51}" srcOrd="0" destOrd="0" presId="urn:microsoft.com/office/officeart/2005/8/layout/hierarchy1"/>
    <dgm:cxn modelId="{7E30F69B-FE5E-1242-8A48-90F79F216D65}" type="presParOf" srcId="{7DFE5ED8-0D89-9342-A6AE-9F179EAE4F51}" destId="{BAD6F6C1-1865-B341-836F-D6F898E0CADF}" srcOrd="0" destOrd="0" presId="urn:microsoft.com/office/officeart/2005/8/layout/hierarchy1"/>
    <dgm:cxn modelId="{0BA386BE-5A06-8246-9AAC-939C9F7502E0}" type="presParOf" srcId="{7DFE5ED8-0D89-9342-A6AE-9F179EAE4F51}" destId="{6D2AEAAB-CCD0-C846-B063-3319DE0F7A40}" srcOrd="1" destOrd="0" presId="urn:microsoft.com/office/officeart/2005/8/layout/hierarchy1"/>
    <dgm:cxn modelId="{1E9BF2FA-7238-D549-A685-3889E271F0BF}" type="presParOf" srcId="{73144BB5-F6DB-414E-B86E-C5190EDE7828}" destId="{9F709BED-953F-084A-BCC7-2D6F06183D5D}" srcOrd="1" destOrd="0" presId="urn:microsoft.com/office/officeart/2005/8/layout/hierarchy1"/>
    <dgm:cxn modelId="{F89A1EE4-DEF1-2E4F-8C6D-DB7AA6456D2D}" type="presParOf" srcId="{AB21CDD2-A5D6-A446-839E-1E07F070816F}" destId="{21C2918C-97EF-E548-A3E8-B25FFA471349}" srcOrd="2" destOrd="0" presId="urn:microsoft.com/office/officeart/2005/8/layout/hierarchy1"/>
    <dgm:cxn modelId="{01B002DD-1D36-5B44-B973-E9B12AAB6D60}" type="presParOf" srcId="{AB21CDD2-A5D6-A446-839E-1E07F070816F}" destId="{9B911608-0B8F-3E4E-979F-DFD05D8AD8AB}" srcOrd="3" destOrd="0" presId="urn:microsoft.com/office/officeart/2005/8/layout/hierarchy1"/>
    <dgm:cxn modelId="{1FFB1226-93CF-B245-8A95-7B12C7C67070}" type="presParOf" srcId="{9B911608-0B8F-3E4E-979F-DFD05D8AD8AB}" destId="{20DBB063-C72B-F84E-97CC-38E26BFC789B}" srcOrd="0" destOrd="0" presId="urn:microsoft.com/office/officeart/2005/8/layout/hierarchy1"/>
    <dgm:cxn modelId="{30B250B1-C4DC-1F4A-908A-332BA62CFD71}" type="presParOf" srcId="{20DBB063-C72B-F84E-97CC-38E26BFC789B}" destId="{65FC5560-427E-A040-9D72-81ABFFC7271C}" srcOrd="0" destOrd="0" presId="urn:microsoft.com/office/officeart/2005/8/layout/hierarchy1"/>
    <dgm:cxn modelId="{4F464451-A93E-554F-BFC1-360BA284E603}" type="presParOf" srcId="{20DBB063-C72B-F84E-97CC-38E26BFC789B}" destId="{41F08DD9-ED24-C144-85F9-96E12A22F913}" srcOrd="1" destOrd="0" presId="urn:microsoft.com/office/officeart/2005/8/layout/hierarchy1"/>
    <dgm:cxn modelId="{89390A0D-3ECC-094D-AB35-34BBF0130271}" type="presParOf" srcId="{9B911608-0B8F-3E4E-979F-DFD05D8AD8AB}" destId="{E562457F-4C53-CA40-BEBC-7A3F8602C1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E6BB1-6DFF-F643-88BD-899A3D0CADFB}"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21EE9C74-5C42-0246-8DD2-51F4CDE2AF20}">
      <dgm:prSet phldrT="[Text]" custT="1"/>
      <dgm:spPr/>
      <dgm:t>
        <a:bodyPr/>
        <a:lstStyle/>
        <a:p>
          <a:pPr rtl="0"/>
          <a:r>
            <a:rPr lang="en-US" sz="1800">
              <a:latin typeface="Times New Roman" panose="02020603050405020304" pitchFamily="18" charset="0"/>
              <a:cs typeface="Times New Roman" panose="02020603050405020304" pitchFamily="18" charset="0"/>
            </a:rPr>
            <a:t>Wernicke Encephalopathy </a:t>
          </a:r>
        </a:p>
      </dgm:t>
    </dgm:pt>
    <dgm:pt modelId="{823C272F-62EE-5B4A-8692-31DCE0E163CE}" type="parTrans" cxnId="{DFAA8EBA-086E-6747-ADD4-291C45CA3085}">
      <dgm:prSet/>
      <dgm:spPr/>
      <dgm:t>
        <a:bodyPr/>
        <a:lstStyle/>
        <a:p>
          <a:endParaRPr lang="en-US"/>
        </a:p>
      </dgm:t>
    </dgm:pt>
    <dgm:pt modelId="{773DE151-DEF6-8844-B86E-A88CD25DB22C}" type="sibTrans" cxnId="{DFAA8EBA-086E-6747-ADD4-291C45CA3085}">
      <dgm:prSet/>
      <dgm:spPr/>
      <dgm:t>
        <a:bodyPr/>
        <a:lstStyle/>
        <a:p>
          <a:endParaRPr lang="en-US"/>
        </a:p>
      </dgm:t>
    </dgm:pt>
    <dgm:pt modelId="{892E31AA-765A-0846-9E87-4CD4E19C5236}">
      <dgm:prSet phldrT="[Text]" custT="1"/>
      <dgm:spPr/>
      <dgm:t>
        <a:bodyPr/>
        <a:lstStyle/>
        <a:p>
          <a:pPr rtl="0"/>
          <a:r>
            <a:rPr lang="en-US" sz="1800">
              <a:latin typeface="Times New Roman" panose="02020603050405020304" pitchFamily="18" charset="0"/>
              <a:cs typeface="Times New Roman" panose="02020603050405020304" pitchFamily="18" charset="0"/>
            </a:rPr>
            <a:t> Acute Syndrome </a:t>
          </a:r>
        </a:p>
      </dgm:t>
    </dgm:pt>
    <dgm:pt modelId="{B9858A05-CA27-FA43-98ED-01A1ED8C626A}" type="parTrans" cxnId="{879E180C-CF29-CB47-BA92-3A8F92187C2D}">
      <dgm:prSet/>
      <dgm:spPr/>
      <dgm:t>
        <a:bodyPr/>
        <a:lstStyle/>
        <a:p>
          <a:endParaRPr lang="en-US"/>
        </a:p>
      </dgm:t>
    </dgm:pt>
    <dgm:pt modelId="{DF0626A1-FE49-7E42-B815-852904FE667E}" type="sibTrans" cxnId="{879E180C-CF29-CB47-BA92-3A8F92187C2D}">
      <dgm:prSet/>
      <dgm:spPr/>
      <dgm:t>
        <a:bodyPr/>
        <a:lstStyle/>
        <a:p>
          <a:endParaRPr lang="en-US"/>
        </a:p>
      </dgm:t>
    </dgm:pt>
    <dgm:pt modelId="{2206CC80-68DF-F243-83DA-89F90436BB4C}">
      <dgm:prSet phldrT="[Text]" custT="1"/>
      <dgm:spPr/>
      <dgm:t>
        <a:bodyPr/>
        <a:lstStyle/>
        <a:p>
          <a:pPr rtl="0"/>
          <a:r>
            <a:rPr lang="en-US" sz="1800">
              <a:latin typeface="Times New Roman" panose="02020603050405020304" pitchFamily="18" charset="0"/>
              <a:cs typeface="Times New Roman" panose="02020603050405020304" pitchFamily="18" charset="0"/>
            </a:rPr>
            <a:t>Then Progresses to </a:t>
          </a:r>
        </a:p>
      </dgm:t>
    </dgm:pt>
    <dgm:pt modelId="{17DD2061-05B8-B045-97AB-09EBFC1BAC36}" type="parTrans" cxnId="{107D91F8-8F1C-C148-9B89-9DEF58F43FD9}">
      <dgm:prSet/>
      <dgm:spPr/>
      <dgm:t>
        <a:bodyPr/>
        <a:lstStyle/>
        <a:p>
          <a:endParaRPr lang="en-US"/>
        </a:p>
      </dgm:t>
    </dgm:pt>
    <dgm:pt modelId="{FA634B2D-CDE2-A948-85C8-802DB6EBDE55}" type="sibTrans" cxnId="{107D91F8-8F1C-C148-9B89-9DEF58F43FD9}">
      <dgm:prSet/>
      <dgm:spPr/>
      <dgm:t>
        <a:bodyPr/>
        <a:lstStyle/>
        <a:p>
          <a:endParaRPr lang="en-US"/>
        </a:p>
      </dgm:t>
    </dgm:pt>
    <dgm:pt modelId="{E6CC6713-86E9-2843-8B2A-584F96AB2E84}">
      <dgm:prSet phldrT="[Text]" custT="1"/>
      <dgm:spPr/>
      <dgm:t>
        <a:bodyPr/>
        <a:lstStyle/>
        <a:p>
          <a:pPr rtl="0"/>
          <a:r>
            <a:rPr lang="en-US" sz="1800" dirty="0">
              <a:latin typeface="Times New Roman" panose="02020603050405020304" pitchFamily="18" charset="0"/>
              <a:cs typeface="Times New Roman" panose="02020603050405020304" pitchFamily="18" charset="0"/>
            </a:rPr>
            <a:t>Korsakoff’s syndrome /psychosis</a:t>
          </a:r>
        </a:p>
      </dgm:t>
    </dgm:pt>
    <dgm:pt modelId="{6B05A179-1936-F645-82C5-2EDE6B647895}" type="parTrans" cxnId="{0B9D761B-6F9A-6E4A-A4FE-E89D3BD1C0C0}">
      <dgm:prSet/>
      <dgm:spPr/>
      <dgm:t>
        <a:bodyPr/>
        <a:lstStyle/>
        <a:p>
          <a:endParaRPr lang="en-US"/>
        </a:p>
      </dgm:t>
    </dgm:pt>
    <dgm:pt modelId="{56D655F0-26E2-E44B-B9BF-82D60829C2A5}" type="sibTrans" cxnId="{0B9D761B-6F9A-6E4A-A4FE-E89D3BD1C0C0}">
      <dgm:prSet/>
      <dgm:spPr/>
      <dgm:t>
        <a:bodyPr/>
        <a:lstStyle/>
        <a:p>
          <a:endParaRPr lang="en-US"/>
        </a:p>
      </dgm:t>
    </dgm:pt>
    <dgm:pt modelId="{348323EF-B942-F640-BFCD-121C03512844}">
      <dgm:prSet phldrT="[Text]" custT="1"/>
      <dgm:spPr/>
      <dgm:t>
        <a:bodyPr/>
        <a:lstStyle/>
        <a:p>
          <a:pPr rtl="0"/>
          <a:r>
            <a:rPr lang="en-US" sz="1800">
              <a:latin typeface="Times New Roman" panose="02020603050405020304" pitchFamily="18" charset="0"/>
              <a:cs typeface="Times New Roman" panose="02020603050405020304" pitchFamily="18" charset="0"/>
            </a:rPr>
            <a:t>Chronic syndrome </a:t>
          </a:r>
        </a:p>
      </dgm:t>
    </dgm:pt>
    <dgm:pt modelId="{DC9DD38F-1B0D-CE43-9685-86E882565B2D}" type="parTrans" cxnId="{8CB1B481-4E0D-1747-9E4F-AC7DD9FF5619}">
      <dgm:prSet/>
      <dgm:spPr/>
      <dgm:t>
        <a:bodyPr/>
        <a:lstStyle/>
        <a:p>
          <a:endParaRPr lang="en-US"/>
        </a:p>
      </dgm:t>
    </dgm:pt>
    <dgm:pt modelId="{934064B6-CB50-7540-A423-CDD70CAF1FE7}" type="sibTrans" cxnId="{8CB1B481-4E0D-1747-9E4F-AC7DD9FF5619}">
      <dgm:prSet/>
      <dgm:spPr/>
      <dgm:t>
        <a:bodyPr/>
        <a:lstStyle/>
        <a:p>
          <a:endParaRPr lang="en-US"/>
        </a:p>
      </dgm:t>
    </dgm:pt>
    <dgm:pt modelId="{10BFDFAE-56B2-B64E-A880-D53F65F66DBA}" type="pres">
      <dgm:prSet presAssocID="{6C5E6BB1-6DFF-F643-88BD-899A3D0CADFB}" presName="rootnode" presStyleCnt="0">
        <dgm:presLayoutVars>
          <dgm:chMax/>
          <dgm:chPref/>
          <dgm:dir/>
          <dgm:animLvl val="lvl"/>
        </dgm:presLayoutVars>
      </dgm:prSet>
      <dgm:spPr/>
      <dgm:t>
        <a:bodyPr/>
        <a:lstStyle/>
        <a:p>
          <a:pPr rtl="1"/>
          <a:endParaRPr lang="ar-SA"/>
        </a:p>
      </dgm:t>
    </dgm:pt>
    <dgm:pt modelId="{BB2CAA5A-E600-9545-A43F-C4C16FF75E17}" type="pres">
      <dgm:prSet presAssocID="{21EE9C74-5C42-0246-8DD2-51F4CDE2AF20}" presName="composite" presStyleCnt="0"/>
      <dgm:spPr/>
    </dgm:pt>
    <dgm:pt modelId="{1D217E3E-E23A-1142-8622-46A7C9E41EB7}" type="pres">
      <dgm:prSet presAssocID="{21EE9C74-5C42-0246-8DD2-51F4CDE2AF20}" presName="bentUpArrow1" presStyleLbl="alignImgPlace1" presStyleIdx="0" presStyleCnt="2"/>
      <dgm:spPr/>
    </dgm:pt>
    <dgm:pt modelId="{FE88FA41-D0CB-A243-BDB8-4C32E445A343}" type="pres">
      <dgm:prSet presAssocID="{21EE9C74-5C42-0246-8DD2-51F4CDE2AF20}" presName="ParentText" presStyleLbl="node1" presStyleIdx="0" presStyleCnt="3">
        <dgm:presLayoutVars>
          <dgm:chMax val="1"/>
          <dgm:chPref val="1"/>
          <dgm:bulletEnabled val="1"/>
        </dgm:presLayoutVars>
      </dgm:prSet>
      <dgm:spPr/>
      <dgm:t>
        <a:bodyPr/>
        <a:lstStyle/>
        <a:p>
          <a:pPr rtl="1"/>
          <a:endParaRPr lang="ar-SA"/>
        </a:p>
      </dgm:t>
    </dgm:pt>
    <dgm:pt modelId="{5FCC5CC7-C6E6-9646-9757-BBB077BD0A4E}" type="pres">
      <dgm:prSet presAssocID="{21EE9C74-5C42-0246-8DD2-51F4CDE2AF20}" presName="ChildText" presStyleLbl="revTx" presStyleIdx="0" presStyleCnt="3" custScaleX="101813">
        <dgm:presLayoutVars>
          <dgm:chMax val="0"/>
          <dgm:chPref val="0"/>
          <dgm:bulletEnabled val="1"/>
        </dgm:presLayoutVars>
      </dgm:prSet>
      <dgm:spPr/>
      <dgm:t>
        <a:bodyPr/>
        <a:lstStyle/>
        <a:p>
          <a:pPr rtl="1"/>
          <a:endParaRPr lang="ar-SA"/>
        </a:p>
      </dgm:t>
    </dgm:pt>
    <dgm:pt modelId="{B48C236F-4E82-A642-8521-460A213AB979}" type="pres">
      <dgm:prSet presAssocID="{773DE151-DEF6-8844-B86E-A88CD25DB22C}" presName="sibTrans" presStyleCnt="0"/>
      <dgm:spPr/>
    </dgm:pt>
    <dgm:pt modelId="{0ECF8234-8CD0-D44B-844C-21E7BA074250}" type="pres">
      <dgm:prSet presAssocID="{2206CC80-68DF-F243-83DA-89F90436BB4C}" presName="composite" presStyleCnt="0"/>
      <dgm:spPr/>
    </dgm:pt>
    <dgm:pt modelId="{CAF877C9-87FF-1D46-AAC7-20168A182D96}" type="pres">
      <dgm:prSet presAssocID="{2206CC80-68DF-F243-83DA-89F90436BB4C}" presName="bentUpArrow1" presStyleLbl="alignImgPlace1" presStyleIdx="1" presStyleCnt="2"/>
      <dgm:spPr/>
    </dgm:pt>
    <dgm:pt modelId="{B7E1CA8D-48CE-C149-98A9-11725F6F7C40}" type="pres">
      <dgm:prSet presAssocID="{2206CC80-68DF-F243-83DA-89F90436BB4C}" presName="ParentText" presStyleLbl="node1" presStyleIdx="1" presStyleCnt="3">
        <dgm:presLayoutVars>
          <dgm:chMax val="1"/>
          <dgm:chPref val="1"/>
          <dgm:bulletEnabled val="1"/>
        </dgm:presLayoutVars>
      </dgm:prSet>
      <dgm:spPr/>
      <dgm:t>
        <a:bodyPr/>
        <a:lstStyle/>
        <a:p>
          <a:pPr rtl="1"/>
          <a:endParaRPr lang="ar-SA"/>
        </a:p>
      </dgm:t>
    </dgm:pt>
    <dgm:pt modelId="{C1705444-585B-D74F-B184-DCDBD5998F34}" type="pres">
      <dgm:prSet presAssocID="{2206CC80-68DF-F243-83DA-89F90436BB4C}" presName="ChildText" presStyleLbl="revTx" presStyleIdx="1" presStyleCnt="3">
        <dgm:presLayoutVars>
          <dgm:chMax val="0"/>
          <dgm:chPref val="0"/>
          <dgm:bulletEnabled val="1"/>
        </dgm:presLayoutVars>
      </dgm:prSet>
      <dgm:spPr/>
    </dgm:pt>
    <dgm:pt modelId="{FAFC594C-CFAB-884A-A7AC-BDDB2DC0C4C3}" type="pres">
      <dgm:prSet presAssocID="{FA634B2D-CDE2-A948-85C8-802DB6EBDE55}" presName="sibTrans" presStyleCnt="0"/>
      <dgm:spPr/>
    </dgm:pt>
    <dgm:pt modelId="{E53944C7-C182-E446-9E0D-873D7B46A586}" type="pres">
      <dgm:prSet presAssocID="{E6CC6713-86E9-2843-8B2A-584F96AB2E84}" presName="composite" presStyleCnt="0"/>
      <dgm:spPr/>
    </dgm:pt>
    <dgm:pt modelId="{DB2E8FA6-4D46-B04C-B5AF-4AC6492126BD}" type="pres">
      <dgm:prSet presAssocID="{E6CC6713-86E9-2843-8B2A-584F96AB2E84}" presName="ParentText" presStyleLbl="node1" presStyleIdx="2" presStyleCnt="3">
        <dgm:presLayoutVars>
          <dgm:chMax val="1"/>
          <dgm:chPref val="1"/>
          <dgm:bulletEnabled val="1"/>
        </dgm:presLayoutVars>
      </dgm:prSet>
      <dgm:spPr/>
      <dgm:t>
        <a:bodyPr/>
        <a:lstStyle/>
        <a:p>
          <a:pPr rtl="1"/>
          <a:endParaRPr lang="ar-SA"/>
        </a:p>
      </dgm:t>
    </dgm:pt>
    <dgm:pt modelId="{57DC76F9-2FEE-E14F-BA5F-C979ADE2A0CD}" type="pres">
      <dgm:prSet presAssocID="{E6CC6713-86E9-2843-8B2A-584F96AB2E84}" presName="FinalChildText" presStyleLbl="revTx" presStyleIdx="2" presStyleCnt="3">
        <dgm:presLayoutVars>
          <dgm:chMax val="0"/>
          <dgm:chPref val="0"/>
          <dgm:bulletEnabled val="1"/>
        </dgm:presLayoutVars>
      </dgm:prSet>
      <dgm:spPr/>
      <dgm:t>
        <a:bodyPr/>
        <a:lstStyle/>
        <a:p>
          <a:pPr rtl="1"/>
          <a:endParaRPr lang="ar-SA"/>
        </a:p>
      </dgm:t>
    </dgm:pt>
  </dgm:ptLst>
  <dgm:cxnLst>
    <dgm:cxn modelId="{DFAA8EBA-086E-6747-ADD4-291C45CA3085}" srcId="{6C5E6BB1-6DFF-F643-88BD-899A3D0CADFB}" destId="{21EE9C74-5C42-0246-8DD2-51F4CDE2AF20}" srcOrd="0" destOrd="0" parTransId="{823C272F-62EE-5B4A-8692-31DCE0E163CE}" sibTransId="{773DE151-DEF6-8844-B86E-A88CD25DB22C}"/>
    <dgm:cxn modelId="{8CB1B481-4E0D-1747-9E4F-AC7DD9FF5619}" srcId="{E6CC6713-86E9-2843-8B2A-584F96AB2E84}" destId="{348323EF-B942-F640-BFCD-121C03512844}" srcOrd="0" destOrd="0" parTransId="{DC9DD38F-1B0D-CE43-9685-86E882565B2D}" sibTransId="{934064B6-CB50-7540-A423-CDD70CAF1FE7}"/>
    <dgm:cxn modelId="{2E4D395A-A894-2B4F-9726-15C80B86A0EA}" type="presOf" srcId="{6C5E6BB1-6DFF-F643-88BD-899A3D0CADFB}" destId="{10BFDFAE-56B2-B64E-A880-D53F65F66DBA}" srcOrd="0" destOrd="0" presId="urn:microsoft.com/office/officeart/2005/8/layout/StepDownProcess"/>
    <dgm:cxn modelId="{568C7413-D86C-A549-AEBD-8A931CA9C47E}" type="presOf" srcId="{E6CC6713-86E9-2843-8B2A-584F96AB2E84}" destId="{DB2E8FA6-4D46-B04C-B5AF-4AC6492126BD}" srcOrd="0" destOrd="0" presId="urn:microsoft.com/office/officeart/2005/8/layout/StepDownProcess"/>
    <dgm:cxn modelId="{64E8C68F-2569-BB4A-8038-CB969C6FDDDE}" type="presOf" srcId="{892E31AA-765A-0846-9E87-4CD4E19C5236}" destId="{5FCC5CC7-C6E6-9646-9757-BBB077BD0A4E}" srcOrd="0" destOrd="0" presId="urn:microsoft.com/office/officeart/2005/8/layout/StepDownProcess"/>
    <dgm:cxn modelId="{8A0A2C85-DAFD-AA4A-A889-67CAA68C56FE}" type="presOf" srcId="{21EE9C74-5C42-0246-8DD2-51F4CDE2AF20}" destId="{FE88FA41-D0CB-A243-BDB8-4C32E445A343}" srcOrd="0" destOrd="0" presId="urn:microsoft.com/office/officeart/2005/8/layout/StepDownProcess"/>
    <dgm:cxn modelId="{D8DF7AEF-8CDF-B548-A8BE-2099BB2AB119}" type="presOf" srcId="{348323EF-B942-F640-BFCD-121C03512844}" destId="{57DC76F9-2FEE-E14F-BA5F-C979ADE2A0CD}" srcOrd="0" destOrd="0" presId="urn:microsoft.com/office/officeart/2005/8/layout/StepDownProcess"/>
    <dgm:cxn modelId="{107D91F8-8F1C-C148-9B89-9DEF58F43FD9}" srcId="{6C5E6BB1-6DFF-F643-88BD-899A3D0CADFB}" destId="{2206CC80-68DF-F243-83DA-89F90436BB4C}" srcOrd="1" destOrd="0" parTransId="{17DD2061-05B8-B045-97AB-09EBFC1BAC36}" sibTransId="{FA634B2D-CDE2-A948-85C8-802DB6EBDE55}"/>
    <dgm:cxn modelId="{0B9D761B-6F9A-6E4A-A4FE-E89D3BD1C0C0}" srcId="{6C5E6BB1-6DFF-F643-88BD-899A3D0CADFB}" destId="{E6CC6713-86E9-2843-8B2A-584F96AB2E84}" srcOrd="2" destOrd="0" parTransId="{6B05A179-1936-F645-82C5-2EDE6B647895}" sibTransId="{56D655F0-26E2-E44B-B9BF-82D60829C2A5}"/>
    <dgm:cxn modelId="{879E180C-CF29-CB47-BA92-3A8F92187C2D}" srcId="{21EE9C74-5C42-0246-8DD2-51F4CDE2AF20}" destId="{892E31AA-765A-0846-9E87-4CD4E19C5236}" srcOrd="0" destOrd="0" parTransId="{B9858A05-CA27-FA43-98ED-01A1ED8C626A}" sibTransId="{DF0626A1-FE49-7E42-B815-852904FE667E}"/>
    <dgm:cxn modelId="{B07A1EF4-BF1F-F541-AE39-24BAA577C8F5}" type="presOf" srcId="{2206CC80-68DF-F243-83DA-89F90436BB4C}" destId="{B7E1CA8D-48CE-C149-98A9-11725F6F7C40}" srcOrd="0" destOrd="0" presId="urn:microsoft.com/office/officeart/2005/8/layout/StepDownProcess"/>
    <dgm:cxn modelId="{40CF276C-AD42-7740-99B4-E3D22E469FD7}" type="presParOf" srcId="{10BFDFAE-56B2-B64E-A880-D53F65F66DBA}" destId="{BB2CAA5A-E600-9545-A43F-C4C16FF75E17}" srcOrd="0" destOrd="0" presId="urn:microsoft.com/office/officeart/2005/8/layout/StepDownProcess"/>
    <dgm:cxn modelId="{7DAE622A-553B-B943-98D7-E83223D81CA2}" type="presParOf" srcId="{BB2CAA5A-E600-9545-A43F-C4C16FF75E17}" destId="{1D217E3E-E23A-1142-8622-46A7C9E41EB7}" srcOrd="0" destOrd="0" presId="urn:microsoft.com/office/officeart/2005/8/layout/StepDownProcess"/>
    <dgm:cxn modelId="{B4FDF41A-0CBA-D74B-83CE-4C73134979BB}" type="presParOf" srcId="{BB2CAA5A-E600-9545-A43F-C4C16FF75E17}" destId="{FE88FA41-D0CB-A243-BDB8-4C32E445A343}" srcOrd="1" destOrd="0" presId="urn:microsoft.com/office/officeart/2005/8/layout/StepDownProcess"/>
    <dgm:cxn modelId="{7510F375-C167-454A-9DB6-89FBFBB8B7DF}" type="presParOf" srcId="{BB2CAA5A-E600-9545-A43F-C4C16FF75E17}" destId="{5FCC5CC7-C6E6-9646-9757-BBB077BD0A4E}" srcOrd="2" destOrd="0" presId="urn:microsoft.com/office/officeart/2005/8/layout/StepDownProcess"/>
    <dgm:cxn modelId="{30E93D4C-B9EF-8C46-A7CD-9EC31D630C1F}" type="presParOf" srcId="{10BFDFAE-56B2-B64E-A880-D53F65F66DBA}" destId="{B48C236F-4E82-A642-8521-460A213AB979}" srcOrd="1" destOrd="0" presId="urn:microsoft.com/office/officeart/2005/8/layout/StepDownProcess"/>
    <dgm:cxn modelId="{A64FA8B2-C489-F24B-9855-AC64B1814C9D}" type="presParOf" srcId="{10BFDFAE-56B2-B64E-A880-D53F65F66DBA}" destId="{0ECF8234-8CD0-D44B-844C-21E7BA074250}" srcOrd="2" destOrd="0" presId="urn:microsoft.com/office/officeart/2005/8/layout/StepDownProcess"/>
    <dgm:cxn modelId="{0D6E246D-F226-C540-A699-BDCEE13E535F}" type="presParOf" srcId="{0ECF8234-8CD0-D44B-844C-21E7BA074250}" destId="{CAF877C9-87FF-1D46-AAC7-20168A182D96}" srcOrd="0" destOrd="0" presId="urn:microsoft.com/office/officeart/2005/8/layout/StepDownProcess"/>
    <dgm:cxn modelId="{7090DFBE-C5FA-694F-8CEA-39E1B5183281}" type="presParOf" srcId="{0ECF8234-8CD0-D44B-844C-21E7BA074250}" destId="{B7E1CA8D-48CE-C149-98A9-11725F6F7C40}" srcOrd="1" destOrd="0" presId="urn:microsoft.com/office/officeart/2005/8/layout/StepDownProcess"/>
    <dgm:cxn modelId="{D54E2FCF-871E-9943-8627-CC9A8EEAB83E}" type="presParOf" srcId="{0ECF8234-8CD0-D44B-844C-21E7BA074250}" destId="{C1705444-585B-D74F-B184-DCDBD5998F34}" srcOrd="2" destOrd="0" presId="urn:microsoft.com/office/officeart/2005/8/layout/StepDownProcess"/>
    <dgm:cxn modelId="{5A1E5E45-20E5-534E-B0D5-6E91644FC88A}" type="presParOf" srcId="{10BFDFAE-56B2-B64E-A880-D53F65F66DBA}" destId="{FAFC594C-CFAB-884A-A7AC-BDDB2DC0C4C3}" srcOrd="3" destOrd="0" presId="urn:microsoft.com/office/officeart/2005/8/layout/StepDownProcess"/>
    <dgm:cxn modelId="{D7EDEBA0-0A18-5749-8550-0BD33FAE7954}" type="presParOf" srcId="{10BFDFAE-56B2-B64E-A880-D53F65F66DBA}" destId="{E53944C7-C182-E446-9E0D-873D7B46A586}" srcOrd="4" destOrd="0" presId="urn:microsoft.com/office/officeart/2005/8/layout/StepDownProcess"/>
    <dgm:cxn modelId="{88633FC4-9757-EC44-8717-93E7499F631C}" type="presParOf" srcId="{E53944C7-C182-E446-9E0D-873D7B46A586}" destId="{DB2E8FA6-4D46-B04C-B5AF-4AC6492126BD}" srcOrd="0" destOrd="0" presId="urn:microsoft.com/office/officeart/2005/8/layout/StepDownProcess"/>
    <dgm:cxn modelId="{FD7DDD96-BEDF-6841-8182-A0FA517D6C75}" type="presParOf" srcId="{E53944C7-C182-E446-9E0D-873D7B46A586}" destId="{57DC76F9-2FEE-E14F-BA5F-C979ADE2A0C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3/4/2019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544732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0839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7452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227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3/4/2019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27550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98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3978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3703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2071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3/4/2019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554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3/4/2019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54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3/4/2019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956640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9A8AE-BEC3-1946-A8E5-E802C4B59F70}"/>
              </a:ext>
            </a:extLst>
          </p:cNvPr>
          <p:cNvSpPr>
            <a:spLocks noGrp="1"/>
          </p:cNvSpPr>
          <p:nvPr>
            <p:ph type="ctrTitle"/>
          </p:nvPr>
        </p:nvSpPr>
        <p:spPr/>
        <p:txBody>
          <a:bodyPr anchor="ctr">
            <a:normAutofit/>
          </a:bodyPr>
          <a:lstStyle/>
          <a:p>
            <a:r>
              <a:rPr lang="en-US" sz="3600" cap="none" dirty="0">
                <a:latin typeface="Times New Roman" panose="02020603050405020304" pitchFamily="18" charset="0"/>
                <a:cs typeface="Times New Roman" panose="02020603050405020304" pitchFamily="18" charset="0"/>
              </a:rPr>
              <a:t>Neurocognitive/Neuropsychiatric Disorders</a:t>
            </a:r>
          </a:p>
        </p:txBody>
      </p:sp>
      <p:sp>
        <p:nvSpPr>
          <p:cNvPr id="3" name="Subtitle 2">
            <a:extLst>
              <a:ext uri="{FF2B5EF4-FFF2-40B4-BE49-F238E27FC236}">
                <a16:creationId xmlns:a16="http://schemas.microsoft.com/office/drawing/2014/main" xmlns="" id="{29B07983-957C-6B44-9590-DB4894D93EB2}"/>
              </a:ext>
            </a:extLst>
          </p:cNvPr>
          <p:cNvSpPr>
            <a:spLocks noGrp="1"/>
          </p:cNvSpPr>
          <p:nvPr>
            <p:ph type="subTitle" idx="1"/>
          </p:nvPr>
        </p:nvSpPr>
        <p:spPr>
          <a:xfrm>
            <a:off x="1751012" y="3603170"/>
            <a:ext cx="8676222" cy="2188029"/>
          </a:xfrm>
        </p:spPr>
        <p:txBody>
          <a:bodyPr anchor="ctr"/>
          <a:lstStyle/>
          <a:p>
            <a:r>
              <a:rPr lang="en-US" dirty="0">
                <a:latin typeface="Times New Roman" panose="02020603050405020304" pitchFamily="18" charset="0"/>
                <a:cs typeface="Times New Roman" panose="02020603050405020304" pitchFamily="18" charset="0"/>
              </a:rPr>
              <a:t>Dr. Ali </a:t>
            </a:r>
            <a:r>
              <a:rPr lang="en-US" dirty="0" err="1">
                <a:latin typeface="Times New Roman" panose="02020603050405020304" pitchFamily="18" charset="0"/>
                <a:cs typeface="Times New Roman" panose="02020603050405020304" pitchFamily="18" charset="0"/>
              </a:rPr>
              <a:t>Bahathig</a:t>
            </a:r>
            <a:r>
              <a:rPr lang="en-US">
                <a:latin typeface="Times New Roman" panose="02020603050405020304" pitchFamily="18" charset="0"/>
                <a:cs typeface="Times New Roman" panose="02020603050405020304" pitchFamily="18" charset="0"/>
              </a:rPr>
              <a:t>, FRCPC</a:t>
            </a:r>
          </a:p>
          <a:p>
            <a:r>
              <a:rPr lang="en-US">
                <a:latin typeface="Times New Roman" panose="02020603050405020304" pitchFamily="18" charset="0"/>
                <a:cs typeface="Times New Roman" panose="02020603050405020304" pitchFamily="18" charset="0"/>
              </a:rPr>
              <a:t>Assistant Professor and Consultant of psychiatry, Consultation-Liaison Psychiatrist</a:t>
            </a:r>
          </a:p>
          <a:p>
            <a:r>
              <a:rPr lang="en-US">
                <a:latin typeface="Times New Roman" panose="02020603050405020304" pitchFamily="18" charset="0"/>
                <a:cs typeface="Times New Roman" panose="02020603050405020304" pitchFamily="18" charset="0"/>
              </a:rPr>
              <a:t>Psychosomatic Unit, Psychiatry Department </a:t>
            </a:r>
          </a:p>
          <a:p>
            <a:r>
              <a:rPr lang="en-US">
                <a:latin typeface="Times New Roman" panose="02020603050405020304" pitchFamily="18" charset="0"/>
                <a:cs typeface="Times New Roman" panose="02020603050405020304" pitchFamily="18" charset="0"/>
              </a:rPr>
              <a:t>King Khalid University Hospital</a:t>
            </a:r>
          </a:p>
          <a:p>
            <a:endParaRPr lang="en-US"/>
          </a:p>
        </p:txBody>
      </p:sp>
    </p:spTree>
    <p:extLst>
      <p:ext uri="{BB962C8B-B14F-4D97-AF65-F5344CB8AC3E}">
        <p14:creationId xmlns:p14="http://schemas.microsoft.com/office/powerpoint/2010/main" val="403310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5624098-A34C-2D44-8E6F-6C91D681292C}"/>
              </a:ext>
            </a:extLst>
          </p:cNvPr>
          <p:cNvSpPr>
            <a:spLocks noGrp="1"/>
          </p:cNvSpPr>
          <p:nvPr>
            <p:ph idx="1"/>
          </p:nvPr>
        </p:nvSpPr>
        <p:spPr>
          <a:xfrm>
            <a:off x="1141413" y="468086"/>
            <a:ext cx="9905998" cy="5987143"/>
          </a:xfrm>
        </p:spPr>
        <p:txBody>
          <a:bodyPr anchor="ct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75 year old male with long standing history of HTN</a:t>
            </a:r>
            <a:r>
              <a:rPr lang="en-US" sz="2200" dirty="0">
                <a:latin typeface="Times New Roman" panose="02020603050405020304" pitchFamily="18" charset="0"/>
                <a:cs typeface="Times New Roman" panose="02020603050405020304" pitchFamily="18" charset="0"/>
              </a:rPr>
              <a:t>, DM type 2, and hypercholesterolemia and </a:t>
            </a:r>
            <a:r>
              <a:rPr lang="en-US" sz="2200" dirty="0" err="1">
                <a:latin typeface="Times New Roman" panose="02020603050405020304" pitchFamily="18" charset="0"/>
                <a:cs typeface="Times New Roman" panose="02020603050405020304" pitchFamily="18" charset="0"/>
              </a:rPr>
              <a:t>hx</a:t>
            </a:r>
            <a:r>
              <a:rPr lang="en-US" sz="2200" dirty="0">
                <a:latin typeface="Times New Roman" panose="02020603050405020304" pitchFamily="18" charset="0"/>
                <a:cs typeface="Times New Roman" panose="02020603050405020304" pitchFamily="18" charset="0"/>
              </a:rPr>
              <a:t> of BPH.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Presented to the ER with 3 days history of low-grade fever, lethargy, and dysuria.</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He also started to have poor sleep for three days and therefore, his daughter give him unknown medication that she bought from the pharmacy.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On the same day of ER presentation</a:t>
            </a:r>
            <a:r>
              <a:rPr lang="en-US" sz="2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 started to have high grade fever and he stared to be </a:t>
            </a:r>
            <a:r>
              <a:rPr lang="en-US" sz="2400" b="1" i="1" u="sng" dirty="0">
                <a:latin typeface="Times New Roman" panose="02020603050405020304" pitchFamily="18" charset="0"/>
                <a:cs typeface="Times New Roman" panose="02020603050405020304" pitchFamily="18" charset="0"/>
              </a:rPr>
              <a:t>confused.</a:t>
            </a:r>
            <a:r>
              <a:rPr lang="en-US" sz="2400" dirty="0">
                <a:latin typeface="Times New Roman" panose="02020603050405020304" pitchFamily="18" charset="0"/>
                <a:cs typeface="Times New Roman" panose="02020603050405020304" pitchFamily="18" charset="0"/>
              </a:rPr>
              <a:t>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His daughter stated, that he was </a:t>
            </a:r>
            <a:r>
              <a:rPr lang="en-US" sz="2400" b="1" i="1" u="sng" dirty="0">
                <a:latin typeface="Times New Roman" panose="02020603050405020304" pitchFamily="18" charset="0"/>
                <a:cs typeface="Times New Roman" panose="02020603050405020304" pitchFamily="18" charset="0"/>
              </a:rPr>
              <a:t>talking non-sense </a:t>
            </a:r>
            <a:r>
              <a:rPr lang="en-US" sz="2400" dirty="0">
                <a:latin typeface="Times New Roman" panose="02020603050405020304" pitchFamily="18" charset="0"/>
                <a:cs typeface="Times New Roman" panose="02020603050405020304" pitchFamily="18" charset="0"/>
              </a:rPr>
              <a:t>and it seems that he was </a:t>
            </a:r>
            <a:r>
              <a:rPr lang="en-US" sz="2400" b="1" i="1" u="sng" dirty="0">
                <a:latin typeface="Times New Roman" panose="02020603050405020304" pitchFamily="18" charset="0"/>
                <a:cs typeface="Times New Roman" panose="02020603050405020304" pitchFamily="18" charset="0"/>
              </a:rPr>
              <a:t>seeing unobserved images</a:t>
            </a:r>
            <a:r>
              <a:rPr lang="en-US" sz="2400" dirty="0">
                <a:latin typeface="Times New Roman" panose="02020603050405020304" pitchFamily="18" charset="0"/>
                <a:cs typeface="Times New Roman" panose="02020603050405020304" pitchFamily="18" charset="0"/>
              </a:rPr>
              <a:t>. There was </a:t>
            </a:r>
            <a:r>
              <a:rPr lang="en-US" sz="2400" b="1" i="1" u="sng" dirty="0">
                <a:latin typeface="Times New Roman" panose="02020603050405020304" pitchFamily="18" charset="0"/>
                <a:cs typeface="Times New Roman" panose="02020603050405020304" pitchFamily="18" charset="0"/>
              </a:rPr>
              <a:t>history of fluctuating consciousness </a:t>
            </a:r>
            <a:r>
              <a:rPr lang="en-US" sz="2400" dirty="0">
                <a:latin typeface="Times New Roman" panose="02020603050405020304" pitchFamily="18" charset="0"/>
                <a:cs typeface="Times New Roman" panose="02020603050405020304" pitchFamily="18" charset="0"/>
              </a:rPr>
              <a:t>and he was </a:t>
            </a:r>
            <a:r>
              <a:rPr lang="en-US" sz="2400" b="1" i="1" u="sng" dirty="0">
                <a:latin typeface="Times New Roman" panose="02020603050405020304" pitchFamily="18" charset="0"/>
                <a:cs typeface="Times New Roman" panose="02020603050405020304" pitchFamily="18" charset="0"/>
              </a:rPr>
              <a:t>disoriented to place, person, and time</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4335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2F8661-FEE8-5645-9424-0E02053E5927}"/>
              </a:ext>
            </a:extLst>
          </p:cNvPr>
          <p:cNvSpPr>
            <a:spLocks noGrp="1"/>
          </p:cNvSpPr>
          <p:nvPr>
            <p:ph idx="1"/>
          </p:nvPr>
        </p:nvSpPr>
        <p:spPr>
          <a:xfrm>
            <a:off x="1141413" y="806087"/>
            <a:ext cx="9905998" cy="5583283"/>
          </a:xfrm>
        </p:spPr>
        <p:txBody>
          <a:bodyPr anchor="ct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There were periods where her father was </a:t>
            </a:r>
            <a:r>
              <a:rPr lang="en-US" sz="2400" b="1" i="1" u="sng" dirty="0">
                <a:latin typeface="Times New Roman" panose="02020603050405020304" pitchFamily="18" charset="0"/>
                <a:cs typeface="Times New Roman" panose="02020603050405020304" pitchFamily="18" charset="0"/>
              </a:rPr>
              <a:t>less confused</a:t>
            </a:r>
            <a:r>
              <a:rPr lang="en-US" sz="2400" dirty="0">
                <a:latin typeface="Times New Roman" panose="02020603050405020304" pitchFamily="18" charset="0"/>
                <a:cs typeface="Times New Roman" panose="02020603050405020304" pitchFamily="18" charset="0"/>
              </a:rPr>
              <a:t> and </a:t>
            </a:r>
            <a:r>
              <a:rPr lang="en-US" sz="2400" b="1" i="1" u="sng" dirty="0">
                <a:latin typeface="Times New Roman" panose="02020603050405020304" pitchFamily="18" charset="0"/>
                <a:cs typeface="Times New Roman" panose="02020603050405020304" pitchFamily="18" charset="0"/>
              </a:rPr>
              <a:t>less disoriented</a:t>
            </a:r>
            <a:r>
              <a:rPr lang="en-US" sz="2400" dirty="0">
                <a:latin typeface="Times New Roman" panose="02020603050405020304" pitchFamily="18" charset="0"/>
                <a:cs typeface="Times New Roman" panose="02020603050405020304" pitchFamily="18" charset="0"/>
              </a:rPr>
              <a:t>. and it seems that he </a:t>
            </a:r>
            <a:r>
              <a:rPr lang="en-US" sz="2400" b="1" i="1" u="sng" dirty="0">
                <a:latin typeface="Times New Roman" panose="02020603050405020304" pitchFamily="18" charset="0"/>
                <a:cs typeface="Times New Roman" panose="02020603050405020304" pitchFamily="18" charset="0"/>
              </a:rPr>
              <a:t>went back to his normal self</a:t>
            </a:r>
            <a:r>
              <a:rPr lang="en-US" sz="2400" dirty="0">
                <a:latin typeface="Times New Roman" panose="02020603050405020304" pitchFamily="18" charset="0"/>
                <a:cs typeface="Times New Roman" panose="02020603050405020304" pitchFamily="18" charset="0"/>
              </a:rPr>
              <a:t>. And there were periods of </a:t>
            </a:r>
            <a:r>
              <a:rPr lang="en-US" sz="2400" b="1" i="1" u="sng" dirty="0">
                <a:latin typeface="Times New Roman" panose="02020603050405020304" pitchFamily="18" charset="0"/>
                <a:cs typeface="Times New Roman" panose="02020603050405020304" pitchFamily="18" charset="0"/>
              </a:rPr>
              <a:t>complete confusion and disorientation</a:t>
            </a:r>
            <a:r>
              <a:rPr lang="en-US" sz="2400" dirty="0">
                <a:latin typeface="Times New Roman" panose="02020603050405020304" pitchFamily="18" charset="0"/>
                <a:cs typeface="Times New Roman" panose="02020603050405020304" pitchFamily="18" charset="0"/>
              </a:rPr>
              <a:t>.</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Past medical history: HTN, DH, Hypercholesterolemia, and BPH.</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Personal/social history: smoke tobacco.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Patient was admitted to the hospital and </a:t>
            </a:r>
            <a:r>
              <a:rPr lang="en-US" sz="2400" dirty="0" err="1">
                <a:latin typeface="Times New Roman" panose="02020603050405020304" pitchFamily="18" charset="0"/>
                <a:cs typeface="Times New Roman" panose="02020603050405020304" pitchFamily="18" charset="0"/>
              </a:rPr>
              <a:t>Dx</a:t>
            </a:r>
            <a:r>
              <a:rPr lang="en-US" sz="2400" dirty="0">
                <a:latin typeface="Times New Roman" panose="02020603050405020304" pitchFamily="18" charset="0"/>
                <a:cs typeface="Times New Roman" panose="02020603050405020304" pitchFamily="18" charset="0"/>
              </a:rPr>
              <a:t> to have UTI and mild urinary retention.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Few hours later, after hospital admission:</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He started to be aggressive and agitated.</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Pulled out his IV lines.</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Insisted to be discharge from hospital because he was thinking that nursing staff want to kill him. </a:t>
            </a:r>
          </a:p>
        </p:txBody>
      </p:sp>
    </p:spTree>
    <p:extLst>
      <p:ext uri="{BB962C8B-B14F-4D97-AF65-F5344CB8AC3E}">
        <p14:creationId xmlns:p14="http://schemas.microsoft.com/office/powerpoint/2010/main" val="2821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416D4CF-EEC2-1F49-A7DA-8D16C41C6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180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88CAA-0347-E947-B18D-3DA41702033B}"/>
              </a:ext>
            </a:extLst>
          </p:cNvPr>
          <p:cNvSpPr>
            <a:spLocks noGrp="1"/>
          </p:cNvSpPr>
          <p:nvPr>
            <p:ph type="title"/>
          </p:nvPr>
        </p:nvSpPr>
        <p:spPr>
          <a:xfrm>
            <a:off x="1141413" y="424543"/>
            <a:ext cx="9905998" cy="990600"/>
          </a:xfrm>
        </p:spPr>
        <p:txBody>
          <a:bodyPr/>
          <a:lstStyle/>
          <a:p>
            <a:r>
              <a:rPr lang="en-US">
                <a:latin typeface="Times New Roman" panose="02020603050405020304" pitchFamily="18" charset="0"/>
                <a:cs typeface="Times New Roman" panose="02020603050405020304" pitchFamily="18" charset="0"/>
              </a:rPr>
              <a:t>Delirium ( </a:t>
            </a:r>
            <a:r>
              <a:rPr lang="ar-SA">
                <a:latin typeface="Times New Roman" panose="02020603050405020304" pitchFamily="18" charset="0"/>
                <a:cs typeface="Times New Roman" panose="02020603050405020304" pitchFamily="18" charset="0"/>
              </a:rPr>
              <a:t>الهذيان</a:t>
            </a:r>
            <a:r>
              <a:rPr lang="en-US">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xmlns="" id="{7347C406-2B7B-494C-9818-2AD6EB8AFD10}"/>
              </a:ext>
            </a:extLst>
          </p:cNvPr>
          <p:cNvSpPr>
            <a:spLocks noGrp="1"/>
          </p:cNvSpPr>
          <p:nvPr>
            <p:ph idx="1"/>
          </p:nvPr>
        </p:nvSpPr>
        <p:spPr>
          <a:xfrm>
            <a:off x="1141413" y="1600200"/>
            <a:ext cx="9905998" cy="4887686"/>
          </a:xfrm>
        </p:spPr>
        <p:txBody>
          <a:bodyPr>
            <a:normAutofit/>
          </a:bodyPr>
          <a:lstStyle/>
          <a:p>
            <a:pPr>
              <a:buFont typeface="Wingdings" pitchFamily="2" charset="2"/>
              <a:buChar char="ü"/>
            </a:pPr>
            <a:r>
              <a:rPr lang="en-US" sz="2400" b="1" i="1" u="sng" dirty="0">
                <a:latin typeface="Times New Roman" panose="02020603050405020304" pitchFamily="18" charset="0"/>
                <a:cs typeface="Times New Roman" panose="02020603050405020304" pitchFamily="18" charset="0"/>
              </a:rPr>
              <a:t>Definition</a:t>
            </a:r>
            <a:r>
              <a:rPr lang="en-US" sz="2400" dirty="0">
                <a:latin typeface="Times New Roman" panose="02020603050405020304" pitchFamily="18" charset="0"/>
                <a:cs typeface="Times New Roman" panose="02020603050405020304" pitchFamily="18" charset="0"/>
              </a:rPr>
              <a:t>: Acute </a:t>
            </a:r>
            <a:r>
              <a:rPr lang="en-US" sz="2400" i="1" u="sng" dirty="0">
                <a:latin typeface="Times New Roman" panose="02020603050405020304" pitchFamily="18" charset="0"/>
                <a:cs typeface="Times New Roman" panose="02020603050405020304" pitchFamily="18" charset="0"/>
              </a:rPr>
              <a:t>transient reversible global cognitive impairment </a:t>
            </a:r>
            <a:r>
              <a:rPr lang="en-US" sz="2400" dirty="0">
                <a:latin typeface="Times New Roman" panose="02020603050405020304" pitchFamily="18" charset="0"/>
                <a:cs typeface="Times New Roman" panose="02020603050405020304" pitchFamily="18" charset="0"/>
              </a:rPr>
              <a:t>with </a:t>
            </a:r>
            <a:r>
              <a:rPr lang="en-US" sz="2400" i="1" u="sng" dirty="0">
                <a:latin typeface="Times New Roman" panose="02020603050405020304" pitchFamily="18" charset="0"/>
                <a:cs typeface="Times New Roman" panose="02020603050405020304" pitchFamily="18" charset="0"/>
              </a:rPr>
              <a:t>impaired consciousness</a:t>
            </a:r>
            <a:r>
              <a:rPr lang="en-US" sz="2400" dirty="0">
                <a:latin typeface="Times New Roman" panose="02020603050405020304" pitchFamily="18" charset="0"/>
                <a:cs typeface="Times New Roman" panose="02020603050405020304" pitchFamily="18" charset="0"/>
              </a:rPr>
              <a:t> due to a </a:t>
            </a:r>
            <a:r>
              <a:rPr lang="en-US" sz="2400" i="1" u="sng" dirty="0">
                <a:latin typeface="Times New Roman" panose="02020603050405020304" pitchFamily="18" charset="0"/>
                <a:cs typeface="Times New Roman" panose="02020603050405020304" pitchFamily="18" charset="0"/>
              </a:rPr>
              <a:t>medical problem</a:t>
            </a:r>
            <a:r>
              <a:rPr lang="en-US" dirty="0">
                <a:latin typeface="Times New Roman" panose="02020603050405020304" pitchFamily="18" charset="0"/>
                <a:cs typeface="Times New Roman" panose="02020603050405020304" pitchFamily="18" charset="0"/>
              </a:rPr>
              <a:t>. </a:t>
            </a:r>
          </a:p>
          <a:p>
            <a:pPr>
              <a:buFont typeface="Wingdings" pitchFamily="2" charset="2"/>
              <a:buChar char="ü"/>
            </a:pPr>
            <a:r>
              <a:rPr lang="en-US" sz="2400" dirty="0">
                <a:latin typeface="Times New Roman" panose="02020603050405020304" pitchFamily="18" charset="0"/>
                <a:cs typeface="Times New Roman" panose="02020603050405020304" pitchFamily="18" charset="0"/>
              </a:rPr>
              <a:t>Many terms are used to describe delirium:</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Acute </a:t>
            </a:r>
            <a:r>
              <a:rPr lang="en-US" dirty="0" err="1">
                <a:latin typeface="Times New Roman" panose="02020603050405020304" pitchFamily="18" charset="0"/>
                <a:cs typeface="Times New Roman" panose="02020603050405020304" pitchFamily="18" charset="0"/>
              </a:rPr>
              <a:t>confusional</a:t>
            </a:r>
            <a:r>
              <a:rPr lang="en-US" dirty="0">
                <a:latin typeface="Times New Roman" panose="02020603050405020304" pitchFamily="18" charset="0"/>
                <a:cs typeface="Times New Roman" panose="02020603050405020304" pitchFamily="18" charset="0"/>
              </a:rPr>
              <a:t> state</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Acute organic syndrome</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Acute brain failure.</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Acute brain syndrome.</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Acute cerebral insufficiency.</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Exogenous psychosis.</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Metabolic encephalopathy.</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ICU psychosis</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Toxic encephalopathy.</a:t>
            </a:r>
          </a:p>
          <a:p>
            <a:endParaRPr lang="en-US" dirty="0"/>
          </a:p>
        </p:txBody>
      </p:sp>
    </p:spTree>
    <p:extLst>
      <p:ext uri="{BB962C8B-B14F-4D97-AF65-F5344CB8AC3E}">
        <p14:creationId xmlns:p14="http://schemas.microsoft.com/office/powerpoint/2010/main" val="36348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9B892-DD5B-0045-80C7-64BD00F07526}"/>
              </a:ext>
            </a:extLst>
          </p:cNvPr>
          <p:cNvSpPr>
            <a:spLocks noGrp="1"/>
          </p:cNvSpPr>
          <p:nvPr>
            <p:ph type="title" idx="4294967295"/>
          </p:nvPr>
        </p:nvSpPr>
        <p:spPr>
          <a:xfrm>
            <a:off x="1508760" y="533400"/>
            <a:ext cx="9906000" cy="1001713"/>
          </a:xfrm>
        </p:spPr>
        <p:txBody>
          <a:bodyPr anchor="ctr"/>
          <a:lstStyle/>
          <a:p>
            <a:r>
              <a:rPr lang="en-US">
                <a:latin typeface="Times New Roman" panose="02020603050405020304" pitchFamily="18" charset="0"/>
                <a:cs typeface="Times New Roman" panose="02020603050405020304" pitchFamily="18" charset="0"/>
              </a:rPr>
              <a:t>Epidemiology:</a:t>
            </a:r>
          </a:p>
        </p:txBody>
      </p:sp>
      <p:sp>
        <p:nvSpPr>
          <p:cNvPr id="3" name="Content Placeholder 2">
            <a:extLst>
              <a:ext uri="{FF2B5EF4-FFF2-40B4-BE49-F238E27FC236}">
                <a16:creationId xmlns:a16="http://schemas.microsoft.com/office/drawing/2014/main" xmlns="" id="{9B927E85-3C56-234B-8EBF-C768DE091510}"/>
              </a:ext>
            </a:extLst>
          </p:cNvPr>
          <p:cNvSpPr>
            <a:spLocks noGrp="1"/>
          </p:cNvSpPr>
          <p:nvPr>
            <p:ph idx="4294967295"/>
          </p:nvPr>
        </p:nvSpPr>
        <p:spPr>
          <a:xfrm>
            <a:off x="1508760" y="1535112"/>
            <a:ext cx="9906000" cy="5048568"/>
          </a:xfrm>
        </p:spPr>
        <p:txBody>
          <a:bodyPr anchor="t">
            <a:normAutofit/>
          </a:bodyPr>
          <a:lstStyle/>
          <a:p>
            <a:pPr>
              <a:buFont typeface="Wingdings" pitchFamily="2" charset="2"/>
              <a:buChar char="Ø"/>
            </a:pPr>
            <a:r>
              <a:rPr lang="en-CA" sz="2400" dirty="0">
                <a:effectLst/>
                <a:latin typeface="Times New Roman" panose="02020603050405020304" pitchFamily="18" charset="0"/>
                <a:cs typeface="Times New Roman" panose="02020603050405020304" pitchFamily="18" charset="0"/>
              </a:rPr>
              <a:t>It may occur at any age but more in elderly and children.</a:t>
            </a:r>
          </a:p>
          <a:p>
            <a:pPr>
              <a:buFont typeface="Wingdings" pitchFamily="2" charset="2"/>
              <a:buChar char="Ø"/>
            </a:pPr>
            <a:r>
              <a:rPr lang="en-CA" sz="2400" dirty="0">
                <a:effectLst/>
                <a:latin typeface="Times New Roman" panose="02020603050405020304" pitchFamily="18" charset="0"/>
                <a:cs typeface="Times New Roman" panose="02020603050405020304" pitchFamily="18" charset="0"/>
              </a:rPr>
              <a:t>Community Prevalence: General: 1-2%            &gt; 85yr: ~ 14%. </a:t>
            </a:r>
          </a:p>
          <a:p>
            <a:pPr>
              <a:buFont typeface="Wingdings" pitchFamily="2" charset="2"/>
              <a:buChar char="Ø"/>
            </a:pPr>
            <a:r>
              <a:rPr lang="en-CA" sz="2400" dirty="0">
                <a:effectLst/>
                <a:latin typeface="Times New Roman" panose="02020603050405020304" pitchFamily="18" charset="0"/>
                <a:cs typeface="Times New Roman" panose="02020603050405020304" pitchFamily="18" charset="0"/>
              </a:rPr>
              <a:t>10-30% Medically Ill Hospitalized patients.</a:t>
            </a:r>
          </a:p>
          <a:p>
            <a:pPr lvl="1">
              <a:buFont typeface="Wingdings" pitchFamily="2" charset="2"/>
              <a:buChar char="Ø"/>
            </a:pPr>
            <a:r>
              <a:rPr lang="en-CA" sz="2400" dirty="0">
                <a:effectLst/>
                <a:latin typeface="Times New Roman" panose="02020603050405020304" pitchFamily="18" charset="0"/>
                <a:cs typeface="Times New Roman" panose="02020603050405020304" pitchFamily="18" charset="0"/>
              </a:rPr>
              <a:t>~ 10 to &gt;50% Post-Operative Patients.</a:t>
            </a:r>
          </a:p>
          <a:p>
            <a:pPr lvl="1">
              <a:buFont typeface="Wingdings" pitchFamily="2" charset="2"/>
              <a:buChar char="Ø"/>
            </a:pPr>
            <a:r>
              <a:rPr lang="en-CA" sz="2400" dirty="0">
                <a:effectLst/>
                <a:latin typeface="Times New Roman" panose="02020603050405020304" pitchFamily="18" charset="0"/>
                <a:cs typeface="Times New Roman" panose="02020603050405020304" pitchFamily="18" charset="0"/>
              </a:rPr>
              <a:t>&gt; 90% Post-cardiotomy Patients.</a:t>
            </a:r>
          </a:p>
          <a:p>
            <a:pPr lvl="1">
              <a:buFont typeface="Wingdings" pitchFamily="2" charset="2"/>
              <a:buChar char="Ø"/>
            </a:pPr>
            <a:r>
              <a:rPr lang="en-CA" sz="2400" dirty="0">
                <a:effectLst/>
                <a:latin typeface="Times New Roman" panose="02020603050405020304" pitchFamily="18" charset="0"/>
                <a:cs typeface="Times New Roman" panose="02020603050405020304" pitchFamily="18" charset="0"/>
              </a:rPr>
              <a:t>~ 70-85% ICU. </a:t>
            </a:r>
          </a:p>
          <a:p>
            <a:pPr>
              <a:buFont typeface="Wingdings" pitchFamily="2" charset="2"/>
              <a:buChar char="Ø"/>
            </a:pPr>
            <a:r>
              <a:rPr lang="en-CA" sz="2400" dirty="0">
                <a:effectLst/>
                <a:latin typeface="Times New Roman" panose="02020603050405020304" pitchFamily="18" charset="0"/>
                <a:cs typeface="Times New Roman" panose="02020603050405020304" pitchFamily="18" charset="0"/>
              </a:rPr>
              <a:t>60% in nursing homes or post-acute care settings. </a:t>
            </a:r>
          </a:p>
          <a:p>
            <a:pPr lvl="1">
              <a:buFont typeface="Wingdings" pitchFamily="2" charset="2"/>
              <a:buChar char="Ø"/>
            </a:pPr>
            <a:r>
              <a:rPr lang="en-CA" sz="2400" dirty="0">
                <a:effectLst/>
                <a:latin typeface="Times New Roman" panose="02020603050405020304" pitchFamily="18" charset="0"/>
                <a:cs typeface="Times New Roman" panose="02020603050405020304" pitchFamily="18" charset="0"/>
              </a:rPr>
              <a:t>~ 80% at end of life. </a:t>
            </a:r>
          </a:p>
          <a:p>
            <a:pPr>
              <a:buFont typeface="Wingdings" pitchFamily="2" charset="2"/>
              <a:buChar char="Ø"/>
            </a:pPr>
            <a:r>
              <a:rPr lang="en-CA" sz="2400" dirty="0">
                <a:effectLst/>
                <a:latin typeface="Times New Roman" panose="02020603050405020304" pitchFamily="18" charset="0"/>
                <a:cs typeface="Times New Roman" panose="02020603050405020304" pitchFamily="18" charset="0"/>
              </a:rPr>
              <a:t>Underdiagnosed when patient is hypoactive and somnolent. Such cases may be misdiagnosed as depression.</a:t>
            </a:r>
          </a:p>
          <a:p>
            <a:pPr marL="0" indent="0" algn="r">
              <a:buNone/>
            </a:pPr>
            <a:r>
              <a:rPr lang="en-CA" sz="1400" dirty="0">
                <a:effectLst/>
                <a:latin typeface="Times New Roman" panose="02020603050405020304" pitchFamily="18" charset="0"/>
                <a:cs typeface="Times New Roman" panose="02020603050405020304" pitchFamily="18" charset="0"/>
              </a:rPr>
              <a:t>DSM V; Kaplan &amp; Sadock (2014; 2009) </a:t>
            </a:r>
          </a:p>
          <a:p>
            <a:endParaRPr lang="en-CA"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068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D31F9401-1862-2C4F-B594-0920EE8DA9F7}"/>
              </a:ext>
            </a:extLst>
          </p:cNvPr>
          <p:cNvGraphicFramePr/>
          <p:nvPr>
            <p:extLst>
              <p:ext uri="{D42A27DB-BD31-4B8C-83A1-F6EECF244321}">
                <p14:modId xmlns:p14="http://schemas.microsoft.com/office/powerpoint/2010/main" val="2975545448"/>
              </p:ext>
            </p:extLst>
          </p:nvPr>
        </p:nvGraphicFramePr>
        <p:xfrm>
          <a:off x="2057400" y="2343150"/>
          <a:ext cx="7018020" cy="37855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ABE0BF2C-871A-0647-A1F8-E21F7F78196F}"/>
              </a:ext>
            </a:extLst>
          </p:cNvPr>
          <p:cNvSpPr txBox="1"/>
          <p:nvPr/>
        </p:nvSpPr>
        <p:spPr>
          <a:xfrm>
            <a:off x="9459687" y="6128658"/>
            <a:ext cx="1392241" cy="307777"/>
          </a:xfrm>
          <a:prstGeom prst="rect">
            <a:avLst/>
          </a:prstGeom>
          <a:noFill/>
        </p:spPr>
        <p:txBody>
          <a:bodyPr wrap="none" rtlCol="0">
            <a:spAutoFit/>
          </a:bodyPr>
          <a:lstStyle/>
          <a:p>
            <a:r>
              <a:rPr lang="en-US" sz="1400"/>
              <a:t>Fong et al 2009</a:t>
            </a:r>
          </a:p>
        </p:txBody>
      </p:sp>
      <p:sp>
        <p:nvSpPr>
          <p:cNvPr id="4" name="Title 3">
            <a:extLst>
              <a:ext uri="{FF2B5EF4-FFF2-40B4-BE49-F238E27FC236}">
                <a16:creationId xmlns:a16="http://schemas.microsoft.com/office/drawing/2014/main" xmlns="" id="{1BC8E451-422A-3C49-B49C-2331674EE731}"/>
              </a:ext>
            </a:extLst>
          </p:cNvPr>
          <p:cNvSpPr>
            <a:spLocks noGrp="1"/>
          </p:cNvSpPr>
          <p:nvPr>
            <p:ph type="title"/>
          </p:nvPr>
        </p:nvSpPr>
        <p:spPr>
          <a:xfrm>
            <a:off x="1233398" y="441416"/>
            <a:ext cx="9905998" cy="1433104"/>
          </a:xfrm>
        </p:spPr>
        <p:txBody>
          <a:bodyPr anchor="t">
            <a:noAutofit/>
          </a:bodyPr>
          <a:lstStyle/>
          <a:p>
            <a:r>
              <a:rPr lang="en-US">
                <a:latin typeface="Times New Roman" panose="02020603050405020304" pitchFamily="18" charset="0"/>
                <a:cs typeface="Times New Roman" panose="02020603050405020304" pitchFamily="18" charset="0"/>
              </a:rPr>
              <a:t>Delirium complicates at least 25% of all hospitalizations in the elderly</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4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455E483-9CED-604E-8EA3-794845C577E7}"/>
              </a:ext>
            </a:extLst>
          </p:cNvPr>
          <p:cNvSpPr>
            <a:spLocks noGrp="1"/>
          </p:cNvSpPr>
          <p:nvPr>
            <p:ph type="title"/>
          </p:nvPr>
        </p:nvSpPr>
        <p:spPr>
          <a:xfrm>
            <a:off x="1141413" y="609600"/>
            <a:ext cx="9905998" cy="1121229"/>
          </a:xfrm>
        </p:spPr>
        <p:txBody>
          <a:bodyPr/>
          <a:lstStyle/>
          <a:p>
            <a:r>
              <a:rPr lang="en-US">
                <a:latin typeface="Times New Roman" panose="02020603050405020304" pitchFamily="18" charset="0"/>
                <a:cs typeface="Times New Roman" panose="02020603050405020304" pitchFamily="18" charset="0"/>
              </a:rPr>
              <a:t>Clinical features</a:t>
            </a:r>
          </a:p>
        </p:txBody>
      </p:sp>
      <p:sp>
        <p:nvSpPr>
          <p:cNvPr id="5" name="Content Placeholder 4">
            <a:extLst>
              <a:ext uri="{FF2B5EF4-FFF2-40B4-BE49-F238E27FC236}">
                <a16:creationId xmlns:a16="http://schemas.microsoft.com/office/drawing/2014/main" xmlns="" id="{73D7965F-6EF4-DF49-A8C6-7CA3EC8AA519}"/>
              </a:ext>
            </a:extLst>
          </p:cNvPr>
          <p:cNvSpPr>
            <a:spLocks noGrp="1"/>
          </p:cNvSpPr>
          <p:nvPr>
            <p:ph idx="1"/>
          </p:nvPr>
        </p:nvSpPr>
        <p:spPr>
          <a:xfrm>
            <a:off x="1141413" y="1347106"/>
            <a:ext cx="9905998" cy="5248004"/>
          </a:xfrm>
        </p:spPr>
        <p:txBody>
          <a:bodyPr>
            <a:normAutofit/>
          </a:bodyPr>
          <a:lstStyle/>
          <a:p>
            <a:pPr>
              <a:buFont typeface="Wingdings" pitchFamily="2" charset="2"/>
              <a:buChar char="Ø"/>
            </a:pPr>
            <a:endParaRPr lang="en-US" dirty="0"/>
          </a:p>
          <a:p>
            <a:pPr>
              <a:buFont typeface="Wingdings" pitchFamily="2" charset="2"/>
              <a:buChar char="Ø"/>
            </a:pPr>
            <a:r>
              <a:rPr lang="en-US" sz="2400" dirty="0">
                <a:latin typeface="Times New Roman" panose="02020603050405020304" pitchFamily="18" charset="0"/>
                <a:cs typeface="Times New Roman" panose="02020603050405020304" pitchFamily="18" charset="0"/>
              </a:rPr>
              <a:t>Acute onset of mental status change with fluctuating course.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Attentional deficits.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Confusion or disorganized thinking.</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Perceptual disturbances.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Disturbed sleep/wake cycle. (</a:t>
            </a:r>
            <a:r>
              <a:rPr lang="en-US" sz="2400" dirty="0" err="1">
                <a:latin typeface="Times New Roman" panose="02020603050405020304" pitchFamily="18" charset="0"/>
                <a:cs typeface="Times New Roman" panose="02020603050405020304" pitchFamily="18" charset="0"/>
              </a:rPr>
              <a:t>Sundowning</a:t>
            </a:r>
            <a:r>
              <a:rPr lang="en-US" sz="2400" dirty="0">
                <a:latin typeface="Times New Roman" panose="02020603050405020304" pitchFamily="18" charset="0"/>
                <a:cs typeface="Times New Roman" panose="02020603050405020304" pitchFamily="18" charset="0"/>
              </a:rPr>
              <a:t> phenomena)</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Altered psychomotor activity.</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Disorientation and memory impairment.</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Behavioral and emotional abnormalities.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Other cognitive deficits</a:t>
            </a:r>
          </a:p>
          <a:p>
            <a:endParaRPr lang="en-US" dirty="0"/>
          </a:p>
        </p:txBody>
      </p:sp>
    </p:spTree>
    <p:extLst>
      <p:ext uri="{BB962C8B-B14F-4D97-AF65-F5344CB8AC3E}">
        <p14:creationId xmlns:p14="http://schemas.microsoft.com/office/powerpoint/2010/main" val="31120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34F8C-8265-8348-8609-446E4091AB85}"/>
              </a:ext>
            </a:extLst>
          </p:cNvPr>
          <p:cNvSpPr>
            <a:spLocks noGrp="1"/>
          </p:cNvSpPr>
          <p:nvPr>
            <p:ph type="title"/>
          </p:nvPr>
        </p:nvSpPr>
        <p:spPr>
          <a:xfrm>
            <a:off x="1141413" y="348343"/>
            <a:ext cx="9905998" cy="1553392"/>
          </a:xfrm>
        </p:spPr>
        <p:txBody>
          <a:bodyPr>
            <a:noAutofit/>
          </a:bodyPr>
          <a:lstStyle/>
          <a:p>
            <a:r>
              <a:rPr lang="en-US" sz="3600" i="1">
                <a:latin typeface="Times New Roman" panose="02020603050405020304" pitchFamily="18" charset="0"/>
                <a:cs typeface="Times New Roman" panose="02020603050405020304" pitchFamily="18" charset="0"/>
              </a:rPr>
              <a:t>The Diagnostic and Statistical Manual of Mental Disorders, Fifth Edition (DSM-5)diagnostic criteria for delirium is as follows:</a:t>
            </a:r>
          </a:p>
        </p:txBody>
      </p:sp>
      <p:sp>
        <p:nvSpPr>
          <p:cNvPr id="3" name="Content Placeholder 2">
            <a:extLst>
              <a:ext uri="{FF2B5EF4-FFF2-40B4-BE49-F238E27FC236}">
                <a16:creationId xmlns:a16="http://schemas.microsoft.com/office/drawing/2014/main" xmlns="" id="{9C1C4054-C73A-084E-BE90-ACAAFD0F79D8}"/>
              </a:ext>
            </a:extLst>
          </p:cNvPr>
          <p:cNvSpPr>
            <a:spLocks noGrp="1"/>
          </p:cNvSpPr>
          <p:nvPr>
            <p:ph idx="1"/>
          </p:nvPr>
        </p:nvSpPr>
        <p:spPr>
          <a:xfrm>
            <a:off x="1141413" y="1901735"/>
            <a:ext cx="9905998" cy="4506686"/>
          </a:xfrm>
        </p:spPr>
        <p:txBody>
          <a:bodyPr anchor="ct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A) Disturbance in:</a:t>
            </a:r>
          </a:p>
          <a:p>
            <a:pPr lvl="1">
              <a:buFont typeface="Wingdings" pitchFamily="2" charset="2"/>
              <a:buChar char="ü"/>
            </a:pPr>
            <a:r>
              <a:rPr lang="en-US" sz="2200" b="1" i="1" u="sng" dirty="0">
                <a:latin typeface="Times New Roman" panose="02020603050405020304" pitchFamily="18" charset="0"/>
                <a:cs typeface="Times New Roman" panose="02020603050405020304" pitchFamily="18" charset="0"/>
              </a:rPr>
              <a:t>Attention </a:t>
            </a:r>
            <a:r>
              <a:rPr lang="en-US" sz="2200" dirty="0">
                <a:latin typeface="Times New Roman" panose="02020603050405020304" pitchFamily="18" charset="0"/>
                <a:cs typeface="Times New Roman" panose="02020603050405020304" pitchFamily="18" charset="0"/>
              </a:rPr>
              <a:t>(I.E., Reduced ability to direct, focus, sustain, and shift attention)</a:t>
            </a:r>
          </a:p>
          <a:p>
            <a:pPr lvl="1">
              <a:buFont typeface="Wingdings" pitchFamily="2" charset="2"/>
              <a:buChar char="ü"/>
            </a:pPr>
            <a:r>
              <a:rPr lang="en-US" sz="2200" b="1" u="sng" dirty="0">
                <a:latin typeface="Times New Roman" panose="02020603050405020304" pitchFamily="18" charset="0"/>
                <a:cs typeface="Times New Roman" panose="02020603050405020304" pitchFamily="18" charset="0"/>
              </a:rPr>
              <a:t>A</a:t>
            </a:r>
            <a:r>
              <a:rPr lang="en-US" sz="2200" b="1" i="1" u="sng" dirty="0">
                <a:latin typeface="Times New Roman" panose="02020603050405020304" pitchFamily="18" charset="0"/>
                <a:cs typeface="Times New Roman" panose="02020603050405020304" pitchFamily="18" charset="0"/>
              </a:rPr>
              <a:t>wareness</a:t>
            </a:r>
            <a:r>
              <a:rPr lang="en-US" sz="2200" dirty="0">
                <a:latin typeface="Times New Roman" panose="02020603050405020304" pitchFamily="18" charset="0"/>
                <a:cs typeface="Times New Roman" panose="02020603050405020304" pitchFamily="18" charset="0"/>
              </a:rPr>
              <a:t> (reduce orientation to the environment).</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B) The disturbance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Develops </a:t>
            </a:r>
            <a:r>
              <a:rPr lang="en-US" sz="2200" b="1" i="1" u="sng" dirty="0">
                <a:latin typeface="Times New Roman" panose="02020603050405020304" pitchFamily="18" charset="0"/>
                <a:cs typeface="Times New Roman" panose="02020603050405020304" pitchFamily="18" charset="0"/>
              </a:rPr>
              <a:t>over a short period </a:t>
            </a:r>
            <a:r>
              <a:rPr lang="en-US" sz="2200" dirty="0">
                <a:latin typeface="Times New Roman" panose="02020603050405020304" pitchFamily="18" charset="0"/>
                <a:cs typeface="Times New Roman" panose="02020603050405020304" pitchFamily="18" charset="0"/>
              </a:rPr>
              <a:t>(usually hours to days)</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Represent a </a:t>
            </a:r>
            <a:r>
              <a:rPr lang="en-US" sz="2200" b="1" i="1" u="sng" dirty="0">
                <a:latin typeface="Times New Roman" panose="02020603050405020304" pitchFamily="18" charset="0"/>
                <a:cs typeface="Times New Roman" panose="02020603050405020304" pitchFamily="18" charset="0"/>
              </a:rPr>
              <a:t>change in the baseline </a:t>
            </a:r>
            <a:r>
              <a:rPr lang="en-US" sz="2200" dirty="0">
                <a:latin typeface="Times New Roman" panose="02020603050405020304" pitchFamily="18" charset="0"/>
                <a:cs typeface="Times New Roman" panose="02020603050405020304" pitchFamily="18" charset="0"/>
              </a:rPr>
              <a:t>attention and awareness.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Tends to </a:t>
            </a:r>
            <a:r>
              <a:rPr lang="en-US" sz="2200" b="1" i="1" u="sng" dirty="0">
                <a:latin typeface="Times New Roman" panose="02020603050405020304" pitchFamily="18" charset="0"/>
                <a:cs typeface="Times New Roman" panose="02020603050405020304" pitchFamily="18" charset="0"/>
              </a:rPr>
              <a:t>fluctuate in severity</a:t>
            </a:r>
            <a:r>
              <a:rPr lang="en-US" sz="2200" dirty="0">
                <a:latin typeface="Times New Roman" panose="02020603050405020304" pitchFamily="18" charset="0"/>
                <a:cs typeface="Times New Roman" panose="02020603050405020304" pitchFamily="18" charset="0"/>
              </a:rPr>
              <a:t> during the course of a day.</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 An additional </a:t>
            </a:r>
            <a:r>
              <a:rPr lang="en-US" sz="2400" b="1" i="1" u="sng" dirty="0">
                <a:latin typeface="Times New Roman" panose="02020603050405020304" pitchFamily="18" charset="0"/>
                <a:cs typeface="Times New Roman" panose="02020603050405020304" pitchFamily="18" charset="0"/>
              </a:rPr>
              <a:t>disturbance</a:t>
            </a:r>
            <a:r>
              <a:rPr lang="en-US" sz="2400" dirty="0">
                <a:latin typeface="Times New Roman" panose="02020603050405020304" pitchFamily="18" charset="0"/>
                <a:cs typeface="Times New Roman" panose="02020603050405020304" pitchFamily="18" charset="0"/>
              </a:rPr>
              <a:t> in cognition:</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Memory deficit, disorientation, language, perceptual disturbance</a:t>
            </a:r>
          </a:p>
        </p:txBody>
      </p:sp>
    </p:spTree>
    <p:extLst>
      <p:ext uri="{BB962C8B-B14F-4D97-AF65-F5344CB8AC3E}">
        <p14:creationId xmlns:p14="http://schemas.microsoft.com/office/powerpoint/2010/main" val="28969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D4FA17-FFD6-B04A-A5E0-4ACA144FA288}"/>
              </a:ext>
            </a:extLst>
          </p:cNvPr>
          <p:cNvSpPr>
            <a:spLocks noGrp="1"/>
          </p:cNvSpPr>
          <p:nvPr>
            <p:ph idx="1"/>
          </p:nvPr>
        </p:nvSpPr>
        <p:spPr>
          <a:xfrm>
            <a:off x="1141413" y="729343"/>
            <a:ext cx="9905998" cy="5061857"/>
          </a:xfrm>
        </p:spPr>
        <p:txBody>
          <a:bodyPr anchor="ct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D) Disturbance in criteria A and C:</a:t>
            </a:r>
          </a:p>
          <a:p>
            <a:pPr lvl="1">
              <a:buFont typeface="Wingdings" pitchFamily="2" charset="2"/>
              <a:buChar char="ü"/>
            </a:pPr>
            <a:r>
              <a:rPr lang="en-US" sz="2200" b="1" u="sng" dirty="0">
                <a:latin typeface="Times New Roman" panose="02020603050405020304" pitchFamily="18" charset="0"/>
                <a:cs typeface="Times New Roman" panose="02020603050405020304" pitchFamily="18" charset="0"/>
              </a:rPr>
              <a:t>N</a:t>
            </a:r>
            <a:r>
              <a:rPr lang="en-US" sz="2200" b="1" i="1" u="sng" dirty="0">
                <a:latin typeface="Times New Roman" panose="02020603050405020304" pitchFamily="18" charset="0"/>
                <a:cs typeface="Times New Roman" panose="02020603050405020304" pitchFamily="18" charset="0"/>
              </a:rPr>
              <a:t>ot</a:t>
            </a:r>
            <a:r>
              <a:rPr lang="en-US" sz="2200" dirty="0">
                <a:latin typeface="Times New Roman" panose="02020603050405020304" pitchFamily="18" charset="0"/>
                <a:cs typeface="Times New Roman" panose="02020603050405020304" pitchFamily="18" charset="0"/>
              </a:rPr>
              <a:t> due to another preexisting, established, or evolving dementia.</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Do not occur in the context of a severely reduced level of arousal, (e.g. coma)</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E) There is evidence from the history, physical examination, or laboratory findings that the disturbance is caused by a </a:t>
            </a:r>
            <a:r>
              <a:rPr lang="en-US" sz="2400" b="1" i="1" u="sng" dirty="0">
                <a:latin typeface="Times New Roman" panose="02020603050405020304" pitchFamily="18" charset="0"/>
                <a:cs typeface="Times New Roman" panose="02020603050405020304" pitchFamily="18" charset="0"/>
              </a:rPr>
              <a:t>direct physiologic consequence</a:t>
            </a:r>
            <a:r>
              <a:rPr lang="en-US" sz="2400" dirty="0">
                <a:latin typeface="Times New Roman" panose="02020603050405020304" pitchFamily="18" charset="0"/>
                <a:cs typeface="Times New Roman" panose="02020603050405020304" pitchFamily="18" charset="0"/>
              </a:rPr>
              <a:t> of: </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General medical condition </a:t>
            </a:r>
          </a:p>
          <a:p>
            <a:pPr lvl="1">
              <a:buFont typeface="Wingdings" pitchFamily="2" charset="2"/>
              <a:buChar char="ü"/>
            </a:pPr>
            <a:r>
              <a:rPr lang="en-US" dirty="0">
                <a:latin typeface="Times New Roman" panose="02020603050405020304" pitchFamily="18" charset="0"/>
                <a:cs typeface="Times New Roman" panose="02020603050405020304" pitchFamily="18" charset="0"/>
              </a:rPr>
              <a:t>An intoxicating substance</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Medication use</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More than one cause</a:t>
            </a:r>
            <a:endParaRPr lang="en-US" sz="2200" dirty="0"/>
          </a:p>
        </p:txBody>
      </p:sp>
    </p:spTree>
    <p:extLst>
      <p:ext uri="{BB962C8B-B14F-4D97-AF65-F5344CB8AC3E}">
        <p14:creationId xmlns:p14="http://schemas.microsoft.com/office/powerpoint/2010/main" val="16548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45E01-152B-494E-882B-810D2618F50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Diagnostic criteria (Simplified)</a:t>
            </a:r>
          </a:p>
        </p:txBody>
      </p:sp>
      <p:sp>
        <p:nvSpPr>
          <p:cNvPr id="3" name="Content Placeholder 2">
            <a:extLst>
              <a:ext uri="{FF2B5EF4-FFF2-40B4-BE49-F238E27FC236}">
                <a16:creationId xmlns:a16="http://schemas.microsoft.com/office/drawing/2014/main" xmlns="" id="{644D6ADE-1A53-CC4B-9961-ABCDC754DB56}"/>
              </a:ext>
            </a:extLst>
          </p:cNvPr>
          <p:cNvSpPr>
            <a:spLocks noGrp="1"/>
          </p:cNvSpPr>
          <p:nvPr>
            <p:ph idx="1"/>
          </p:nvPr>
        </p:nvSpPr>
        <p:spPr>
          <a:xfrm>
            <a:off x="1141413" y="1817370"/>
            <a:ext cx="9905998" cy="4469129"/>
          </a:xfrm>
        </p:spPr>
        <p:txBody>
          <a:bodyPr anchor="ctr">
            <a:no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A) Consciousness is disturbed (i.e., awareness of the environment is impaired but patient not in coma).</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B) Cognitive functions are impaired +/- perceptual disturbance (illusions or hallucinations)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 Acute onset with fluctuating symptoms (within hours during the day) &amp; transient course (few days).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D) Caused by a physical problem (e.g. hypoxia, hypoglycemia, infection..</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a:t>
            </a:r>
          </a:p>
          <a:p>
            <a:pPr marL="0" indent="0" algn="r">
              <a:buNone/>
            </a:pPr>
            <a:endParaRPr lang="en-US" sz="1600" dirty="0">
              <a:latin typeface="Times New Roman" panose="02020603050405020304" pitchFamily="18" charset="0"/>
              <a:cs typeface="Times New Roman" panose="02020603050405020304" pitchFamily="18" charset="0"/>
            </a:endParaRPr>
          </a:p>
          <a:p>
            <a:pPr marL="0" indent="0" algn="r">
              <a:buNone/>
            </a:pPr>
            <a:r>
              <a:rPr lang="en-US" sz="1400" dirty="0">
                <a:latin typeface="Times New Roman" panose="02020603050405020304" pitchFamily="18" charset="0"/>
                <a:cs typeface="Times New Roman" panose="02020603050405020304" pitchFamily="18" charset="0"/>
              </a:rPr>
              <a:t>M. A. Al-</a:t>
            </a:r>
            <a:r>
              <a:rPr lang="en-US" sz="1400" dirty="0" err="1">
                <a:latin typeface="Times New Roman" panose="02020603050405020304" pitchFamily="18" charset="0"/>
                <a:cs typeface="Times New Roman" panose="02020603050405020304" pitchFamily="18" charset="0"/>
              </a:rPr>
              <a:t>Sughayir</a:t>
            </a:r>
            <a:r>
              <a:rPr lang="en-US" sz="1400" dirty="0">
                <a:latin typeface="Times New Roman" panose="02020603050405020304" pitchFamily="18" charset="0"/>
                <a:cs typeface="Times New Roman" panose="02020603050405020304" pitchFamily="18" charset="0"/>
              </a:rPr>
              <a:t>-Manual of basic Psychiatry September-2014/Neuro-cognitive D </a:t>
            </a:r>
          </a:p>
        </p:txBody>
      </p:sp>
    </p:spTree>
    <p:extLst>
      <p:ext uri="{BB962C8B-B14F-4D97-AF65-F5344CB8AC3E}">
        <p14:creationId xmlns:p14="http://schemas.microsoft.com/office/powerpoint/2010/main" val="8032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9D5CA-3FF9-DD4B-B638-FD4455FBBE5B}"/>
              </a:ext>
            </a:extLst>
          </p:cNvPr>
          <p:cNvSpPr>
            <a:spLocks noGrp="1"/>
          </p:cNvSpPr>
          <p:nvPr>
            <p:ph type="title"/>
          </p:nvPr>
        </p:nvSpPr>
        <p:spPr/>
        <p:txBody>
          <a:bodyPr>
            <a:normAutofit/>
          </a:bodyPr>
          <a:lstStyle/>
          <a:p>
            <a:r>
              <a:rPr lang="en-US" sz="4000" cap="none">
                <a:latin typeface="Times New Roman" panose="02020603050405020304" pitchFamily="18" charset="0"/>
                <a:cs typeface="Times New Roman" panose="02020603050405020304" pitchFamily="18" charset="0"/>
              </a:rPr>
              <a:t>Objective</a:t>
            </a:r>
            <a:r>
              <a:rPr lang="en-US" sz="4000" cap="none"/>
              <a:t>:</a:t>
            </a:r>
          </a:p>
        </p:txBody>
      </p:sp>
      <p:sp>
        <p:nvSpPr>
          <p:cNvPr id="3" name="Content Placeholder 2">
            <a:extLst>
              <a:ext uri="{FF2B5EF4-FFF2-40B4-BE49-F238E27FC236}">
                <a16:creationId xmlns:a16="http://schemas.microsoft.com/office/drawing/2014/main" xmlns="" id="{B066F931-9BBD-6E4F-AF63-08C160BB72F4}"/>
              </a:ext>
            </a:extLst>
          </p:cNvPr>
          <p:cNvSpPr>
            <a:spLocks noGrp="1"/>
          </p:cNvSpPr>
          <p:nvPr>
            <p:ph idx="1"/>
          </p:nvPr>
        </p:nvSpPr>
        <p:spPr>
          <a:xfrm>
            <a:off x="1141413" y="2286000"/>
            <a:ext cx="9905998" cy="3505200"/>
          </a:xfrm>
        </p:spPr>
        <p:txBody>
          <a:bodyPr>
            <a:normAutofit/>
          </a:bodyPr>
          <a:lstStyle/>
          <a:p>
            <a:pPr>
              <a:buFont typeface="Wingdings" pitchFamily="2" charset="2"/>
              <a:buChar char="ü"/>
            </a:pPr>
            <a:r>
              <a:rPr lang="en-US" sz="3200" dirty="0">
                <a:latin typeface="Times New Roman" panose="02020603050405020304" pitchFamily="18" charset="0"/>
                <a:cs typeface="Times New Roman" panose="02020603050405020304" pitchFamily="18" charset="0"/>
              </a:rPr>
              <a:t>Delirium.</a:t>
            </a:r>
          </a:p>
          <a:p>
            <a:pPr>
              <a:buFont typeface="Wingdings" pitchFamily="2" charset="2"/>
              <a:buChar char="ü"/>
            </a:pPr>
            <a:r>
              <a:rPr lang="en-US" sz="3200" dirty="0">
                <a:latin typeface="Times New Roman" panose="02020603050405020304" pitchFamily="18" charset="0"/>
                <a:cs typeface="Times New Roman" panose="02020603050405020304" pitchFamily="18" charset="0"/>
              </a:rPr>
              <a:t>Major Neurocognitive Disorders (MCD): </a:t>
            </a:r>
          </a:p>
          <a:p>
            <a:pPr lvl="1">
              <a:buFont typeface="Wingdings" pitchFamily="2" charset="2"/>
              <a:buChar char="ü"/>
            </a:pPr>
            <a:r>
              <a:rPr lang="en-US" sz="3200" dirty="0">
                <a:latin typeface="Times New Roman" panose="02020603050405020304" pitchFamily="18" charset="0"/>
                <a:cs typeface="Times New Roman" panose="02020603050405020304" pitchFamily="18" charset="0"/>
              </a:rPr>
              <a:t>Dementia. </a:t>
            </a:r>
          </a:p>
          <a:p>
            <a:pPr lvl="1">
              <a:buFont typeface="Wingdings" pitchFamily="2" charset="2"/>
              <a:buChar char="ü"/>
            </a:pPr>
            <a:r>
              <a:rPr lang="en-US" sz="3200" dirty="0">
                <a:latin typeface="Times New Roman" panose="02020603050405020304" pitchFamily="18" charset="0"/>
                <a:cs typeface="Times New Roman" panose="02020603050405020304" pitchFamily="18" charset="0"/>
              </a:rPr>
              <a:t>Amnestic syndrome.</a:t>
            </a:r>
          </a:p>
          <a:p>
            <a:pPr>
              <a:buFont typeface="Wingdings" pitchFamily="2" charset="2"/>
              <a:buChar char="ü"/>
            </a:pPr>
            <a:r>
              <a:rPr lang="en-US" sz="3200" dirty="0">
                <a:latin typeface="Times New Roman" panose="02020603050405020304" pitchFamily="18" charset="0"/>
                <a:cs typeface="Times New Roman" panose="02020603050405020304" pitchFamily="18" charset="0"/>
              </a:rPr>
              <a:t>Traumatic Brain Injury (TBI).</a:t>
            </a:r>
          </a:p>
        </p:txBody>
      </p:sp>
    </p:spTree>
    <p:extLst>
      <p:ext uri="{BB962C8B-B14F-4D97-AF65-F5344CB8AC3E}">
        <p14:creationId xmlns:p14="http://schemas.microsoft.com/office/powerpoint/2010/main" val="1951178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CB4830-02E6-6649-93E6-DE93D5C12561}"/>
              </a:ext>
            </a:extLst>
          </p:cNvPr>
          <p:cNvSpPr>
            <a:spLocks noGrp="1"/>
          </p:cNvSpPr>
          <p:nvPr>
            <p:ph type="title"/>
          </p:nvPr>
        </p:nvSpPr>
        <p:spPr>
          <a:xfrm>
            <a:off x="1141413" y="304800"/>
            <a:ext cx="9905998" cy="936171"/>
          </a:xfrm>
        </p:spPr>
        <p:txBody>
          <a:bodyPr/>
          <a:lstStyle/>
          <a:p>
            <a:r>
              <a:rPr lang="en-US">
                <a:latin typeface="Times New Roman" panose="02020603050405020304" pitchFamily="18" charset="0"/>
                <a:cs typeface="Times New Roman" panose="02020603050405020304" pitchFamily="18" charset="0"/>
              </a:rPr>
              <a:t>Type of delirium (DSM-5 specifiers)</a:t>
            </a:r>
          </a:p>
        </p:txBody>
      </p:sp>
      <p:sp>
        <p:nvSpPr>
          <p:cNvPr id="5" name="Content Placeholder 4">
            <a:extLst>
              <a:ext uri="{FF2B5EF4-FFF2-40B4-BE49-F238E27FC236}">
                <a16:creationId xmlns:a16="http://schemas.microsoft.com/office/drawing/2014/main" xmlns="" id="{9A200926-F656-1642-968E-5984FD977962}"/>
              </a:ext>
            </a:extLst>
          </p:cNvPr>
          <p:cNvSpPr>
            <a:spLocks noGrp="1"/>
          </p:cNvSpPr>
          <p:nvPr>
            <p:ph idx="1"/>
          </p:nvPr>
        </p:nvSpPr>
        <p:spPr>
          <a:xfrm>
            <a:off x="1141413" y="1240971"/>
            <a:ext cx="9905998" cy="5457009"/>
          </a:xfrm>
        </p:spPr>
        <p:txBody>
          <a:bodyPr anchor="ctr">
            <a:normAutofit/>
          </a:bodyPr>
          <a:lstStyle/>
          <a:p>
            <a:pPr>
              <a:buFont typeface="Wingdings" pitchFamily="2" charset="2"/>
              <a:buChar char="Ø"/>
            </a:pPr>
            <a:r>
              <a:rPr lang="en-CA" sz="2400" b="1" i="1" u="sng" dirty="0">
                <a:effectLst/>
                <a:latin typeface="Times New Roman" panose="02020603050405020304" pitchFamily="18" charset="0"/>
                <a:cs typeface="Times New Roman" panose="02020603050405020304" pitchFamily="18" charset="0"/>
              </a:rPr>
              <a:t>1) Hyperactive 30% </a:t>
            </a:r>
            <a:r>
              <a:rPr lang="en-CA" sz="2400" dirty="0">
                <a:effectLst/>
                <a:latin typeface="Times New Roman" panose="02020603050405020304" pitchFamily="18" charset="0"/>
                <a:cs typeface="Times New Roman" panose="02020603050405020304" pitchFamily="18" charset="0"/>
              </a:rPr>
              <a:t>(most clear and least controversial)</a:t>
            </a:r>
          </a:p>
          <a:p>
            <a:pPr lvl="1">
              <a:buFont typeface="Wingdings" pitchFamily="2" charset="2"/>
              <a:buChar char="Ø"/>
            </a:pPr>
            <a:r>
              <a:rPr lang="en-CA" sz="2200" dirty="0">
                <a:effectLst/>
                <a:latin typeface="Times New Roman" panose="02020603050405020304" pitchFamily="18" charset="0"/>
                <a:cs typeface="Times New Roman" panose="02020603050405020304" pitchFamily="18" charset="0"/>
              </a:rPr>
              <a:t>Hyperactive psychomotor activity.</a:t>
            </a:r>
          </a:p>
          <a:p>
            <a:pPr lvl="1">
              <a:buFont typeface="Wingdings" pitchFamily="2" charset="2"/>
              <a:buChar char="Ø"/>
            </a:pPr>
            <a:r>
              <a:rPr lang="en-CA" sz="2200" dirty="0">
                <a:effectLst/>
                <a:latin typeface="Times New Roman" panose="02020603050405020304" pitchFamily="18" charset="0"/>
                <a:cs typeface="Times New Roman" panose="02020603050405020304" pitchFamily="18" charset="0"/>
              </a:rPr>
              <a:t>May have mood lability, agitation, refusal to cooperate with medical care. </a:t>
            </a:r>
          </a:p>
          <a:p>
            <a:pPr>
              <a:buFont typeface="Wingdings" pitchFamily="2" charset="2"/>
              <a:buChar char="Ø"/>
            </a:pPr>
            <a:r>
              <a:rPr lang="en-CA" sz="2400" b="1" i="1" u="sng" dirty="0">
                <a:effectLst/>
                <a:latin typeface="Times New Roman" panose="02020603050405020304" pitchFamily="18" charset="0"/>
                <a:cs typeface="Times New Roman" panose="02020603050405020304" pitchFamily="18" charset="0"/>
              </a:rPr>
              <a:t>2) Hypoactive 24% </a:t>
            </a:r>
            <a:r>
              <a:rPr lang="en-CA" sz="2400" dirty="0">
                <a:effectLst/>
                <a:latin typeface="Times New Roman" panose="02020603050405020304" pitchFamily="18" charset="0"/>
                <a:cs typeface="Times New Roman" panose="02020603050405020304" pitchFamily="18" charset="0"/>
              </a:rPr>
              <a:t>(most difficult type to identify)</a:t>
            </a:r>
          </a:p>
          <a:p>
            <a:pPr lvl="1">
              <a:buFont typeface="Wingdings" pitchFamily="2" charset="2"/>
              <a:buChar char="Ø"/>
            </a:pPr>
            <a:r>
              <a:rPr lang="en-CA" sz="2200" dirty="0">
                <a:effectLst/>
                <a:latin typeface="Times New Roman" panose="02020603050405020304" pitchFamily="18" charset="0"/>
                <a:cs typeface="Times New Roman" panose="02020603050405020304" pitchFamily="18" charset="0"/>
              </a:rPr>
              <a:t>Hypoactive psychomotor activity.</a:t>
            </a:r>
          </a:p>
          <a:p>
            <a:pPr lvl="1">
              <a:buFont typeface="Wingdings" pitchFamily="2" charset="2"/>
              <a:buChar char="Ø"/>
            </a:pPr>
            <a:r>
              <a:rPr lang="en-CA" sz="2200" dirty="0">
                <a:effectLst/>
                <a:latin typeface="Times New Roman" panose="02020603050405020304" pitchFamily="18" charset="0"/>
                <a:cs typeface="Times New Roman" panose="02020603050405020304" pitchFamily="18" charset="0"/>
              </a:rPr>
              <a:t>May be have sluggishness or lethargy that approaches stupor. </a:t>
            </a:r>
          </a:p>
          <a:p>
            <a:pPr lvl="1">
              <a:buFont typeface="Wingdings" pitchFamily="2" charset="2"/>
              <a:buChar char="Ø"/>
            </a:pPr>
            <a:r>
              <a:rPr lang="en-CA" sz="2200" dirty="0">
                <a:effectLst/>
                <a:latin typeface="Times New Roman" panose="02020603050405020304" pitchFamily="18" charset="0"/>
                <a:cs typeface="Times New Roman" panose="02020603050405020304" pitchFamily="18" charset="0"/>
              </a:rPr>
              <a:t>Inappropriately diagnosed and treated as depression.</a:t>
            </a:r>
          </a:p>
          <a:p>
            <a:pPr>
              <a:buFont typeface="Wingdings" pitchFamily="2" charset="2"/>
              <a:buChar char="Ø"/>
            </a:pPr>
            <a:r>
              <a:rPr lang="en-CA" sz="2400" b="1" i="1" u="sng" dirty="0">
                <a:effectLst/>
                <a:latin typeface="Times New Roman" panose="02020603050405020304" pitchFamily="18" charset="0"/>
                <a:cs typeface="Times New Roman" panose="02020603050405020304" pitchFamily="18" charset="0"/>
              </a:rPr>
              <a:t>3) Mixed level of activity 46% </a:t>
            </a:r>
            <a:r>
              <a:rPr lang="en-CA" sz="2400" dirty="0">
                <a:effectLst/>
                <a:latin typeface="Times New Roman" panose="02020603050405020304" pitchFamily="18" charset="0"/>
                <a:cs typeface="Times New Roman" panose="02020603050405020304" pitchFamily="18" charset="0"/>
              </a:rPr>
              <a:t>(Classic wax and waning pattern)</a:t>
            </a:r>
          </a:p>
          <a:p>
            <a:pPr lvl="1">
              <a:buFont typeface="Wingdings" pitchFamily="2" charset="2"/>
              <a:buChar char="Ø"/>
            </a:pPr>
            <a:r>
              <a:rPr lang="en-CA" sz="2200" dirty="0">
                <a:effectLst/>
                <a:latin typeface="Times New Roman" panose="02020603050405020304" pitchFamily="18" charset="0"/>
                <a:cs typeface="Times New Roman" panose="02020603050405020304" pitchFamily="18" charset="0"/>
              </a:rPr>
              <a:t>Normal psychomotor activity with disturbed attention and awareness. </a:t>
            </a:r>
          </a:p>
          <a:p>
            <a:pPr lvl="1">
              <a:buFont typeface="Wingdings" pitchFamily="2" charset="2"/>
              <a:buChar char="Ø"/>
            </a:pPr>
            <a:r>
              <a:rPr lang="en-CA" sz="2200" dirty="0">
                <a:effectLst/>
                <a:latin typeface="Times New Roman" panose="02020603050405020304" pitchFamily="18" charset="0"/>
                <a:cs typeface="Times New Roman" panose="02020603050405020304" pitchFamily="18" charset="0"/>
              </a:rPr>
              <a:t>May have rapidly fluctuating activity level. </a:t>
            </a:r>
          </a:p>
          <a:p>
            <a:pPr marL="0" indent="0" algn="r">
              <a:buNone/>
            </a:pPr>
            <a:r>
              <a:rPr lang="en-CA" sz="1400" dirty="0">
                <a:effectLst/>
                <a:latin typeface="Times New Roman" panose="02020603050405020304" pitchFamily="18" charset="0"/>
                <a:cs typeface="Times New Roman" panose="02020603050405020304" pitchFamily="18" charset="0"/>
              </a:rPr>
              <a:t>DSM V (2013); Maldonado (2008) </a:t>
            </a:r>
          </a:p>
        </p:txBody>
      </p:sp>
    </p:spTree>
    <p:extLst>
      <p:ext uri="{BB962C8B-B14F-4D97-AF65-F5344CB8AC3E}">
        <p14:creationId xmlns:p14="http://schemas.microsoft.com/office/powerpoint/2010/main" val="21557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7" end="7"/>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8" end="8"/>
                                            </p:tx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8" dur="500"/>
                                        <p:tgtEl>
                                          <p:spTgt spid="5">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5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C8CFF3-CA3A-A949-87BF-B4D29B52F718}"/>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Why it is important to discover delirium?</a:t>
            </a:r>
          </a:p>
        </p:txBody>
      </p:sp>
      <p:sp>
        <p:nvSpPr>
          <p:cNvPr id="3" name="Content Placeholder 2">
            <a:extLst>
              <a:ext uri="{FF2B5EF4-FFF2-40B4-BE49-F238E27FC236}">
                <a16:creationId xmlns:a16="http://schemas.microsoft.com/office/drawing/2014/main" xmlns="" id="{6480D229-FE49-E44D-A505-0FF82D226C97}"/>
              </a:ext>
            </a:extLst>
          </p:cNvPr>
          <p:cNvSpPr>
            <a:spLocks noGrp="1"/>
          </p:cNvSpPr>
          <p:nvPr>
            <p:ph idx="1"/>
          </p:nvPr>
        </p:nvSpPr>
        <p:spPr>
          <a:xfrm>
            <a:off x="1371600" y="1885950"/>
            <a:ext cx="9601200" cy="398145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It is a very serious medical and psychiatric condition and that due to high risk of:</a:t>
            </a:r>
          </a:p>
          <a:p>
            <a:pPr lvl="1">
              <a:buFont typeface="Wingdings" pitchFamily="2" charset="2"/>
              <a:buChar char="Ø"/>
            </a:pPr>
            <a:r>
              <a:rPr lang="en-US" sz="2200" i="0" dirty="0">
                <a:latin typeface="Times New Roman" panose="02020603050405020304" pitchFamily="18" charset="0"/>
                <a:cs typeface="Times New Roman" panose="02020603050405020304" pitchFamily="18" charset="0"/>
              </a:rPr>
              <a:t>1) Death (due to associated serious medical condition)</a:t>
            </a:r>
          </a:p>
          <a:p>
            <a:pPr lvl="1">
              <a:buFont typeface="Wingdings" pitchFamily="2" charset="2"/>
              <a:buChar char="Ø"/>
            </a:pPr>
            <a:r>
              <a:rPr lang="en-US" sz="2200" i="0" dirty="0">
                <a:latin typeface="Times New Roman" panose="02020603050405020304" pitchFamily="18" charset="0"/>
                <a:cs typeface="Times New Roman" panose="02020603050405020304" pitchFamily="18" charset="0"/>
              </a:rPr>
              <a:t>2) Violence toward medical staff.</a:t>
            </a:r>
          </a:p>
          <a:p>
            <a:pPr lvl="1">
              <a:buFont typeface="Wingdings" pitchFamily="2" charset="2"/>
              <a:buChar char="Ø"/>
            </a:pPr>
            <a:r>
              <a:rPr lang="en-US" sz="2200" i="0" dirty="0">
                <a:latin typeface="Times New Roman" panose="02020603050405020304" pitchFamily="18" charset="0"/>
                <a:cs typeface="Times New Roman" panose="02020603050405020304" pitchFamily="18" charset="0"/>
              </a:rPr>
              <a:t>3) Self-harm or suicidal risk.</a:t>
            </a:r>
          </a:p>
          <a:p>
            <a:pPr lvl="1">
              <a:buFont typeface="Wingdings" pitchFamily="2" charset="2"/>
              <a:buChar char="Ø"/>
            </a:pPr>
            <a:r>
              <a:rPr lang="en-US" sz="2200" i="0" dirty="0">
                <a:latin typeface="Times New Roman" panose="02020603050405020304" pitchFamily="18" charset="0"/>
                <a:cs typeface="Times New Roman" panose="02020603050405020304" pitchFamily="18" charset="0"/>
              </a:rPr>
              <a:t>4) Impaired judgment.</a:t>
            </a:r>
          </a:p>
          <a:p>
            <a:pPr lvl="1">
              <a:buFont typeface="Wingdings" pitchFamily="2" charset="2"/>
              <a:buChar char="Ø"/>
            </a:pPr>
            <a:r>
              <a:rPr lang="en-US" sz="2200" i="0" dirty="0">
                <a:latin typeface="Times New Roman" panose="02020603050405020304" pitchFamily="18" charset="0"/>
                <a:cs typeface="Times New Roman" panose="02020603050405020304" pitchFamily="18" charset="0"/>
              </a:rPr>
              <a:t>5) Psychosis</a:t>
            </a:r>
          </a:p>
          <a:p>
            <a:pPr marL="457200" lvl="1" indent="0" algn="l" defTabSz="914400" rtl="0" eaLnBrk="1" latinLnBrk="0" hangingPunct="1">
              <a:lnSpc>
                <a:spcPct val="94000"/>
              </a:lnSpc>
              <a:spcBef>
                <a:spcPts val="500"/>
              </a:spcBef>
              <a:spcAft>
                <a:spcPts val="200"/>
              </a:spcAft>
              <a:buFont typeface="Franklin Gothic Book" panose="020B0503020102020204" pitchFamily="34" charset="0"/>
              <a:buNone/>
            </a:pPr>
            <a:endParaRPr lang="en-US" sz="1600" dirty="0"/>
          </a:p>
        </p:txBody>
      </p:sp>
      <p:pic>
        <p:nvPicPr>
          <p:cNvPr id="4" name="Picture 3">
            <a:extLst>
              <a:ext uri="{FF2B5EF4-FFF2-40B4-BE49-F238E27FC236}">
                <a16:creationId xmlns:a16="http://schemas.microsoft.com/office/drawing/2014/main" xmlns="" id="{1C8C0302-89A5-AA45-B394-773AF36D065D}"/>
              </a:ext>
            </a:extLst>
          </p:cNvPr>
          <p:cNvPicPr>
            <a:picLocks noChangeAspect="1"/>
          </p:cNvPicPr>
          <p:nvPr/>
        </p:nvPicPr>
        <p:blipFill>
          <a:blip r:embed="rId2"/>
          <a:stretch>
            <a:fillRect/>
          </a:stretch>
        </p:blipFill>
        <p:spPr>
          <a:xfrm>
            <a:off x="6256421" y="3194050"/>
            <a:ext cx="4716379" cy="2673350"/>
          </a:xfrm>
          <a:prstGeom prst="rect">
            <a:avLst/>
          </a:prstGeom>
        </p:spPr>
      </p:pic>
    </p:spTree>
    <p:extLst>
      <p:ext uri="{BB962C8B-B14F-4D97-AF65-F5344CB8AC3E}">
        <p14:creationId xmlns:p14="http://schemas.microsoft.com/office/powerpoint/2010/main" val="4992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7A57808-A199-7B41-8143-67D8A92B617F}"/>
              </a:ext>
            </a:extLst>
          </p:cNvPr>
          <p:cNvSpPr>
            <a:spLocks noGrp="1"/>
          </p:cNvSpPr>
          <p:nvPr>
            <p:ph sz="half" idx="1"/>
          </p:nvPr>
        </p:nvSpPr>
        <p:spPr>
          <a:xfrm>
            <a:off x="1419727" y="1395663"/>
            <a:ext cx="6007768" cy="4607760"/>
          </a:xfrm>
        </p:spPr>
        <p:txBody>
          <a:bodyPr>
            <a:normAutofit/>
          </a:bodyPr>
          <a:lstStyle/>
          <a:p>
            <a:pPr lvl="1"/>
            <a:endParaRPr lang="en-US" sz="2400" i="0" dirty="0">
              <a:latin typeface="Times New Roman" panose="02020603050405020304" pitchFamily="18" charset="0"/>
              <a:cs typeface="Times New Roman" panose="02020603050405020304" pitchFamily="18" charset="0"/>
              <a:sym typeface="Symbol" panose="05050102010706020507" pitchFamily="18" charset="2"/>
            </a:endParaRPr>
          </a:p>
          <a:p>
            <a:pPr lvl="1"/>
            <a:r>
              <a:rPr lang="en-US" sz="2400" i="0" dirty="0">
                <a:latin typeface="Times New Roman" panose="02020603050405020304" pitchFamily="18" charset="0"/>
                <a:cs typeface="Times New Roman" panose="02020603050405020304" pitchFamily="18" charset="0"/>
                <a:sym typeface="Symbol" panose="05050102010706020507" pitchFamily="18" charset="2"/>
              </a:rPr>
              <a:t></a:t>
            </a:r>
            <a:r>
              <a:rPr lang="en-US" sz="2400" i="0" dirty="0">
                <a:latin typeface="Times New Roman" panose="02020603050405020304" pitchFamily="18" charset="0"/>
                <a:cs typeface="Times New Roman" panose="02020603050405020304" pitchFamily="18" charset="0"/>
              </a:rPr>
              <a:t> morbidity and mortality </a:t>
            </a:r>
          </a:p>
          <a:p>
            <a:pPr lvl="1"/>
            <a:r>
              <a:rPr lang="en-US" sz="2400" i="0" dirty="0">
                <a:latin typeface="Times New Roman" panose="02020603050405020304" pitchFamily="18" charset="0"/>
                <a:cs typeface="Times New Roman" panose="02020603050405020304" pitchFamily="18" charset="0"/>
                <a:sym typeface="Symbol" panose="05050102010706020507" pitchFamily="18" charset="2"/>
              </a:rPr>
              <a:t></a:t>
            </a:r>
            <a:r>
              <a:rPr lang="en-US" sz="2400" i="0" dirty="0">
                <a:latin typeface="Times New Roman" panose="02020603050405020304" pitchFamily="18" charset="0"/>
                <a:cs typeface="Times New Roman" panose="02020603050405020304" pitchFamily="18" charset="0"/>
              </a:rPr>
              <a:t> length of hospital stay </a:t>
            </a:r>
          </a:p>
          <a:p>
            <a:pPr lvl="1"/>
            <a:r>
              <a:rPr lang="en-US" sz="2400" i="0" dirty="0">
                <a:latin typeface="Times New Roman" panose="02020603050405020304" pitchFamily="18" charset="0"/>
                <a:cs typeface="Times New Roman" panose="02020603050405020304" pitchFamily="18" charset="0"/>
                <a:sym typeface="Symbol" panose="05050102010706020507" pitchFamily="18" charset="2"/>
              </a:rPr>
              <a:t></a:t>
            </a:r>
            <a:r>
              <a:rPr lang="en-US" sz="2400" i="0" dirty="0">
                <a:latin typeface="Times New Roman" panose="02020603050405020304" pitchFamily="18" charset="0"/>
                <a:cs typeface="Times New Roman" panose="02020603050405020304" pitchFamily="18" charset="0"/>
              </a:rPr>
              <a:t> Rates of admission to long term care facilities</a:t>
            </a:r>
          </a:p>
          <a:p>
            <a:pPr lvl="1"/>
            <a:r>
              <a:rPr lang="en-US" sz="2400" i="0" dirty="0">
                <a:latin typeface="Times New Roman" panose="02020603050405020304" pitchFamily="18" charset="0"/>
                <a:cs typeface="Times New Roman" panose="02020603050405020304" pitchFamily="18" charset="0"/>
              </a:rPr>
              <a:t>20% of patients discharged post hip # still had evidence of delirium.</a:t>
            </a:r>
          </a:p>
          <a:p>
            <a:pPr marL="457200" lvl="1" indent="0" algn="r">
              <a:buNone/>
            </a:pPr>
            <a:endParaRPr lang="en-US" sz="1600" dirty="0">
              <a:solidFill>
                <a:schemeClr val="tx1"/>
              </a:solidFill>
            </a:endParaRPr>
          </a:p>
          <a:p>
            <a:pPr marL="457200" lvl="1" indent="0" algn="r">
              <a:buNone/>
            </a:pPr>
            <a:r>
              <a:rPr lang="en-US" sz="1400" dirty="0">
                <a:solidFill>
                  <a:schemeClr val="tx1"/>
                </a:solidFill>
                <a:latin typeface="Times New Roman" panose="02020603050405020304" pitchFamily="18" charset="0"/>
                <a:cs typeface="Times New Roman" panose="02020603050405020304" pitchFamily="18" charset="0"/>
              </a:rPr>
              <a:t>(Journal of American Geriatric Society 2001 May;49(5):678-9). </a:t>
            </a:r>
          </a:p>
          <a:p>
            <a:endParaRPr lang="en-US" dirty="0"/>
          </a:p>
        </p:txBody>
      </p:sp>
      <p:pic>
        <p:nvPicPr>
          <p:cNvPr id="4" name="Picture 3">
            <a:extLst>
              <a:ext uri="{FF2B5EF4-FFF2-40B4-BE49-F238E27FC236}">
                <a16:creationId xmlns:a16="http://schemas.microsoft.com/office/drawing/2014/main" xmlns="" id="{08C690B6-4E25-9D4F-AB66-5E5DCE75D7D9}"/>
              </a:ext>
            </a:extLst>
          </p:cNvPr>
          <p:cNvPicPr>
            <a:picLocks noChangeAspect="1"/>
          </p:cNvPicPr>
          <p:nvPr/>
        </p:nvPicPr>
        <p:blipFill>
          <a:blip r:embed="rId2"/>
          <a:stretch>
            <a:fillRect/>
          </a:stretch>
        </p:blipFill>
        <p:spPr>
          <a:xfrm>
            <a:off x="7700211" y="1395663"/>
            <a:ext cx="3609473" cy="4479424"/>
          </a:xfrm>
          <a:prstGeom prst="rect">
            <a:avLst/>
          </a:prstGeom>
        </p:spPr>
      </p:pic>
    </p:spTree>
    <p:extLst>
      <p:ext uri="{BB962C8B-B14F-4D97-AF65-F5344CB8AC3E}">
        <p14:creationId xmlns:p14="http://schemas.microsoft.com/office/powerpoint/2010/main" val="33499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76E984D-3BF8-0B47-9AD1-EFC64262EFF7}"/>
              </a:ext>
            </a:extLst>
          </p:cNvPr>
          <p:cNvSpPr>
            <a:spLocks noGrp="1"/>
          </p:cNvSpPr>
          <p:nvPr>
            <p:ph type="title"/>
          </p:nvPr>
        </p:nvSpPr>
        <p:spPr>
          <a:xfrm>
            <a:off x="1141413" y="402772"/>
            <a:ext cx="9905998" cy="1186543"/>
          </a:xfrm>
        </p:spPr>
        <p:txBody>
          <a:bodyPr anchor="ctr">
            <a:noAutofit/>
          </a:bodyPr>
          <a:lstStyle/>
          <a:p>
            <a:r>
              <a:rPr lang="en-US">
                <a:latin typeface="Times New Roman" panose="02020603050405020304" pitchFamily="18" charset="0"/>
                <a:cs typeface="Times New Roman" panose="02020603050405020304" pitchFamily="18" charset="0"/>
              </a:rPr>
              <a:t>Why dose a delirious patient become suicidal or aggressive?</a:t>
            </a:r>
          </a:p>
        </p:txBody>
      </p:sp>
      <p:sp>
        <p:nvSpPr>
          <p:cNvPr id="3" name="Content Placeholder 2">
            <a:extLst>
              <a:ext uri="{FF2B5EF4-FFF2-40B4-BE49-F238E27FC236}">
                <a16:creationId xmlns:a16="http://schemas.microsoft.com/office/drawing/2014/main" xmlns="" id="{800D7D7B-1F45-F542-B146-2E0A5AE8E9D2}"/>
              </a:ext>
            </a:extLst>
          </p:cNvPr>
          <p:cNvSpPr>
            <a:spLocks noGrp="1"/>
          </p:cNvSpPr>
          <p:nvPr>
            <p:ph idx="1"/>
          </p:nvPr>
        </p:nvSpPr>
        <p:spPr>
          <a:xfrm>
            <a:off x="1141413" y="2103665"/>
            <a:ext cx="9905998" cy="4201886"/>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Due to severe disturbance in the patient’s perception, mood, judgment, thinking, and behavior.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Patient may act on hallucinations, illusions or delusional thoughts as if they were genuine dangers (e.g., blood extraction by a nurse might be perceived as an attack).</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Clinical presentation are differs from patient to patient.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Some patient may be excessively somnolent.</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Other may fluctuate from one state to the other, usually restless at night and sleepy during the day with lucid intervals.</a:t>
            </a:r>
          </a:p>
          <a:p>
            <a:endParaRPr lang="en-US" dirty="0"/>
          </a:p>
        </p:txBody>
      </p:sp>
    </p:spTree>
    <p:extLst>
      <p:ext uri="{BB962C8B-B14F-4D97-AF65-F5344CB8AC3E}">
        <p14:creationId xmlns:p14="http://schemas.microsoft.com/office/powerpoint/2010/main" val="18094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49B09-5603-B044-9E29-2082A3CF146D}"/>
              </a:ext>
            </a:extLst>
          </p:cNvPr>
          <p:cNvSpPr>
            <a:spLocks noGrp="1"/>
          </p:cNvSpPr>
          <p:nvPr>
            <p:ph type="title"/>
          </p:nvPr>
        </p:nvSpPr>
        <p:spPr>
          <a:xfrm>
            <a:off x="1128940" y="370114"/>
            <a:ext cx="9905998" cy="979714"/>
          </a:xfrm>
        </p:spPr>
        <p:txBody>
          <a:bodyPr>
            <a:normAutofit fontScale="90000"/>
          </a:bodyPr>
          <a:lstStyle/>
          <a:p>
            <a:r>
              <a:rPr lang="en-US" dirty="0">
                <a:latin typeface="Times New Roman" panose="02020603050405020304" pitchFamily="18" charset="0"/>
                <a:cs typeface="Times New Roman" panose="02020603050405020304" pitchFamily="18" charset="0"/>
              </a:rPr>
              <a:t>Delirium Risk factors/Predisposing Factors:</a:t>
            </a:r>
          </a:p>
        </p:txBody>
      </p:sp>
      <p:sp>
        <p:nvSpPr>
          <p:cNvPr id="4" name="Content Placeholder 3">
            <a:extLst>
              <a:ext uri="{FF2B5EF4-FFF2-40B4-BE49-F238E27FC236}">
                <a16:creationId xmlns:a16="http://schemas.microsoft.com/office/drawing/2014/main" xmlns="" id="{7D5A7539-318A-E942-9E1A-1ADE35A059C7}"/>
              </a:ext>
            </a:extLst>
          </p:cNvPr>
          <p:cNvSpPr>
            <a:spLocks noGrp="1"/>
          </p:cNvSpPr>
          <p:nvPr>
            <p:ph sz="half" idx="1"/>
          </p:nvPr>
        </p:nvSpPr>
        <p:spPr>
          <a:xfrm>
            <a:off x="1128940" y="1948542"/>
            <a:ext cx="4876800" cy="3744687"/>
          </a:xfrm>
        </p:spPr>
        <p:txBody>
          <a:bodyPr anchor="ctr">
            <a:normAutofit/>
          </a:bodyPr>
          <a:lstStyle/>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&gt; 60 years of age</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Male sex</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Visual/hearing impairment</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Underlying brain pathology such as stroke, tumor, vasculitis, trauma, or dementia</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Major medical illness</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Recent major surgery</a:t>
            </a:r>
          </a:p>
        </p:txBody>
      </p:sp>
      <p:sp>
        <p:nvSpPr>
          <p:cNvPr id="5" name="Content Placeholder 4">
            <a:extLst>
              <a:ext uri="{FF2B5EF4-FFF2-40B4-BE49-F238E27FC236}">
                <a16:creationId xmlns:a16="http://schemas.microsoft.com/office/drawing/2014/main" xmlns="" id="{895BC307-A7B3-BD4C-BF25-DF7998367F61}"/>
              </a:ext>
            </a:extLst>
          </p:cNvPr>
          <p:cNvSpPr>
            <a:spLocks noGrp="1"/>
          </p:cNvSpPr>
          <p:nvPr>
            <p:ph sz="half" idx="2"/>
          </p:nvPr>
        </p:nvSpPr>
        <p:spPr>
          <a:xfrm>
            <a:off x="6158138" y="1948541"/>
            <a:ext cx="4876800" cy="3744687"/>
          </a:xfrm>
        </p:spPr>
        <p:txBody>
          <a:bodyPr anchor="ctr">
            <a:normAutofit/>
          </a:bodyPr>
          <a:lstStyle/>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Depression</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Functional dependence</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Dehydration</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Substance abuse/dependence</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Hip </a:t>
            </a:r>
            <a:r>
              <a:rPr lang="en-US" sz="2400" dirty="0" err="1">
                <a:latin typeface="Times New Roman" panose="02020603050405020304" pitchFamily="18" charset="0"/>
                <a:cs typeface="Times New Roman" panose="02020603050405020304" pitchFamily="18" charset="0"/>
              </a:rPr>
              <a:t>fx</a:t>
            </a:r>
            <a:endParaRPr lang="en-US" sz="2400" dirty="0">
              <a:latin typeface="Times New Roman" panose="02020603050405020304" pitchFamily="18" charset="0"/>
              <a:cs typeface="Times New Roman" panose="02020603050405020304" pitchFamily="18" charset="0"/>
            </a:endParaRP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Metabolic abnormalities</a:t>
            </a:r>
          </a:p>
          <a:p>
            <a:pPr>
              <a:lnSpc>
                <a:spcPct val="90000"/>
              </a:lnSpc>
              <a:buFont typeface="Wingdings" pitchFamily="2" charset="2"/>
              <a:buChar char="ü"/>
            </a:pPr>
            <a:r>
              <a:rPr lang="en-US" sz="2400" dirty="0">
                <a:latin typeface="Times New Roman" panose="02020603050405020304" pitchFamily="18" charset="0"/>
                <a:cs typeface="Times New Roman" panose="02020603050405020304" pitchFamily="18" charset="0"/>
              </a:rPr>
              <a:t>Polypharmacy</a:t>
            </a:r>
          </a:p>
        </p:txBody>
      </p:sp>
    </p:spTree>
    <p:extLst>
      <p:ext uri="{BB962C8B-B14F-4D97-AF65-F5344CB8AC3E}">
        <p14:creationId xmlns:p14="http://schemas.microsoft.com/office/powerpoint/2010/main" val="4006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 calcmode="lin" valueType="num">
                                      <p:cBhvr additive="base">
                                        <p:cTn id="5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 calcmode="lin" valueType="num">
                                      <p:cBhvr additive="base">
                                        <p:cTn id="5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65F5B82E-07A9-AF4C-8BCF-556A1BCE15B0}"/>
              </a:ext>
            </a:extLst>
          </p:cNvPr>
          <p:cNvSpPr>
            <a:spLocks noGrp="1"/>
          </p:cNvSpPr>
          <p:nvPr>
            <p:ph type="title"/>
          </p:nvPr>
        </p:nvSpPr>
        <p:spPr>
          <a:xfrm>
            <a:off x="1838098" y="6487885"/>
            <a:ext cx="9905998" cy="740229"/>
          </a:xfrm>
        </p:spPr>
        <p:txBody>
          <a:bodyPr anchor="ctr">
            <a:normAutofit fontScale="90000"/>
          </a:bodyPr>
          <a:lstStyle/>
          <a:p>
            <a:pPr algn="r"/>
            <a:r>
              <a:rPr lang="en-CA" sz="1600">
                <a:effectLst/>
                <a:latin typeface="Times New Roman" panose="02020603050405020304" pitchFamily="18" charset="0"/>
                <a:cs typeface="Times New Roman" panose="02020603050405020304" pitchFamily="18" charset="0"/>
              </a:rPr>
              <a:t>Maldonado (2008) </a:t>
            </a:r>
            <a:r>
              <a:rPr lang="en-CA">
                <a:effectLst/>
              </a:rPr>
              <a:t/>
            </a:r>
            <a:br>
              <a:rPr lang="en-CA">
                <a:effectLst/>
              </a:rPr>
            </a:br>
            <a:endParaRPr lang="en-US"/>
          </a:p>
        </p:txBody>
      </p:sp>
      <p:graphicFrame>
        <p:nvGraphicFramePr>
          <p:cNvPr id="4" name="Content Placeholder 3">
            <a:extLst>
              <a:ext uri="{FF2B5EF4-FFF2-40B4-BE49-F238E27FC236}">
                <a16:creationId xmlns:a16="http://schemas.microsoft.com/office/drawing/2014/main" xmlns="" id="{5228E0CE-E7F1-F345-AA4B-D4E29823385A}"/>
              </a:ext>
            </a:extLst>
          </p:cNvPr>
          <p:cNvGraphicFramePr>
            <a:graphicFrameLocks noGrp="1"/>
          </p:cNvGraphicFramePr>
          <p:nvPr>
            <p:ph idx="4294967295"/>
            <p:extLst>
              <p:ext uri="{D42A27DB-BD31-4B8C-83A1-F6EECF244321}">
                <p14:modId xmlns:p14="http://schemas.microsoft.com/office/powerpoint/2010/main" val="2089397136"/>
              </p:ext>
            </p:extLst>
          </p:nvPr>
        </p:nvGraphicFramePr>
        <p:xfrm>
          <a:off x="963801" y="1028415"/>
          <a:ext cx="10972800" cy="5246913"/>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xmlns="" val="2014417743"/>
                    </a:ext>
                  </a:extLst>
                </a:gridCol>
                <a:gridCol w="2316898">
                  <a:extLst>
                    <a:ext uri="{9D8B030D-6E8A-4147-A177-3AD203B41FA5}">
                      <a16:colId xmlns:a16="http://schemas.microsoft.com/office/drawing/2014/main" xmlns="" val="2265457970"/>
                    </a:ext>
                  </a:extLst>
                </a:gridCol>
                <a:gridCol w="2072222">
                  <a:extLst>
                    <a:ext uri="{9D8B030D-6E8A-4147-A177-3AD203B41FA5}">
                      <a16:colId xmlns:a16="http://schemas.microsoft.com/office/drawing/2014/main" xmlns="" val="1527222931"/>
                    </a:ext>
                  </a:extLst>
                </a:gridCol>
                <a:gridCol w="2280723">
                  <a:extLst>
                    <a:ext uri="{9D8B030D-6E8A-4147-A177-3AD203B41FA5}">
                      <a16:colId xmlns:a16="http://schemas.microsoft.com/office/drawing/2014/main" xmlns="" val="3137634991"/>
                    </a:ext>
                  </a:extLst>
                </a:gridCol>
                <a:gridCol w="2108397">
                  <a:extLst>
                    <a:ext uri="{9D8B030D-6E8A-4147-A177-3AD203B41FA5}">
                      <a16:colId xmlns:a16="http://schemas.microsoft.com/office/drawing/2014/main" xmlns="" val="3283452235"/>
                    </a:ext>
                  </a:extLst>
                </a:gridCol>
              </a:tblGrid>
              <a:tr h="11560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a:solidFill>
                            <a:schemeClr val="lt1"/>
                          </a:solidFill>
                          <a:effectLst/>
                          <a:latin typeface="+mn-lt"/>
                          <a:ea typeface="+mn-ea"/>
                          <a:cs typeface="+mn-cs"/>
                        </a:rPr>
                        <a:t>Demographics General Medical </a:t>
                      </a:r>
                      <a:r>
                        <a:rPr lang="en-CA" sz="1800" b="1" kern="1200" err="1">
                          <a:solidFill>
                            <a:schemeClr val="lt1"/>
                          </a:solidFill>
                          <a:effectLst/>
                          <a:latin typeface="+mn-lt"/>
                          <a:ea typeface="+mn-ea"/>
                          <a:cs typeface="+mn-cs"/>
                        </a:rPr>
                        <a:t>Hx</a:t>
                      </a:r>
                      <a:r>
                        <a:rPr lang="en-CA" sz="1800" b="1" kern="1200">
                          <a:solidFill>
                            <a:schemeClr val="lt1"/>
                          </a:solidFill>
                          <a:effectLst/>
                          <a:latin typeface="+mn-lt"/>
                          <a:ea typeface="+mn-ea"/>
                          <a:cs typeface="+mn-cs"/>
                        </a:rPr>
                        <a:t> </a:t>
                      </a:r>
                      <a:endParaRPr lang="en-CA">
                        <a:effectLst/>
                      </a:endParaRPr>
                    </a:p>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a:solidFill>
                            <a:schemeClr val="lt1"/>
                          </a:solidFill>
                          <a:effectLst/>
                          <a:latin typeface="+mn-lt"/>
                          <a:ea typeface="+mn-ea"/>
                          <a:cs typeface="+mn-cs"/>
                        </a:rPr>
                        <a:t>Psychiatric </a:t>
                      </a:r>
                      <a:r>
                        <a:rPr lang="en-CA" sz="1800" b="1" kern="1200" err="1">
                          <a:solidFill>
                            <a:schemeClr val="lt1"/>
                          </a:solidFill>
                          <a:effectLst/>
                          <a:latin typeface="+mn-lt"/>
                          <a:ea typeface="+mn-ea"/>
                          <a:cs typeface="+mn-cs"/>
                        </a:rPr>
                        <a:t>Hx</a:t>
                      </a:r>
                      <a:r>
                        <a:rPr lang="en-CA" sz="1800" b="1" kern="1200">
                          <a:solidFill>
                            <a:schemeClr val="lt1"/>
                          </a:solidFill>
                          <a:effectLst/>
                          <a:latin typeface="+mn-lt"/>
                          <a:ea typeface="+mn-ea"/>
                          <a:cs typeface="+mn-cs"/>
                        </a:rPr>
                        <a:t> </a:t>
                      </a:r>
                      <a:endParaRPr lang="en-CA">
                        <a:effectLst/>
                      </a:endParaRPr>
                    </a:p>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a:solidFill>
                            <a:schemeClr val="lt1"/>
                          </a:solidFill>
                          <a:effectLst/>
                          <a:latin typeface="+mn-lt"/>
                          <a:ea typeface="+mn-ea"/>
                          <a:cs typeface="+mn-cs"/>
                        </a:rPr>
                        <a:t>Current Medical Problem </a:t>
                      </a:r>
                      <a:endParaRPr lang="en-CA">
                        <a:effectLst/>
                      </a:endParaRPr>
                    </a:p>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a:solidFill>
                            <a:schemeClr val="lt1"/>
                          </a:solidFill>
                          <a:effectLst/>
                          <a:latin typeface="+mn-lt"/>
                          <a:ea typeface="+mn-ea"/>
                          <a:cs typeface="+mn-cs"/>
                        </a:rPr>
                        <a:t>Medications </a:t>
                      </a:r>
                      <a:endParaRPr lang="en-CA">
                        <a:effectLst/>
                      </a:endParaRPr>
                    </a:p>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b="1" kern="1200">
                          <a:solidFill>
                            <a:schemeClr val="lt1"/>
                          </a:solidFill>
                          <a:effectLst/>
                          <a:latin typeface="+mn-lt"/>
                          <a:ea typeface="+mn-ea"/>
                          <a:cs typeface="+mn-cs"/>
                        </a:rPr>
                        <a:t>Current Status </a:t>
                      </a:r>
                      <a:endParaRPr lang="en-CA">
                        <a:effectLst/>
                      </a:endParaRPr>
                    </a:p>
                    <a:p>
                      <a:endParaRPr lang="en-US"/>
                    </a:p>
                  </a:txBody>
                  <a:tcPr/>
                </a:tc>
                <a:extLst>
                  <a:ext uri="{0D108BD9-81ED-4DB2-BD59-A6C34878D82A}">
                    <a16:rowId xmlns:a16="http://schemas.microsoft.com/office/drawing/2014/main" xmlns="" val="3610883315"/>
                  </a:ext>
                </a:extLst>
              </a:tr>
              <a:tr h="4090814">
                <a:tc>
                  <a:txBody>
                    <a:bodyPr/>
                    <a:lstStyle/>
                    <a:p>
                      <a:pPr marL="285750" indent="-285750">
                        <a:buFont typeface="Arial" panose="020B0604020202020204" pitchFamily="34" charset="0"/>
                        <a:buChar char="•"/>
                      </a:pPr>
                      <a:r>
                        <a:rPr lang="en-CA" sz="1800" kern="1200">
                          <a:solidFill>
                            <a:schemeClr val="dk1"/>
                          </a:solidFill>
                          <a:effectLst/>
                          <a:latin typeface="+mn-lt"/>
                          <a:ea typeface="+mn-ea"/>
                          <a:cs typeface="+mn-cs"/>
                        </a:rPr>
                        <a:t>Male</a:t>
                      </a:r>
                    </a:p>
                    <a:p>
                      <a:pPr marL="285750" indent="-285750">
                        <a:buFont typeface="Arial" panose="020B0604020202020204" pitchFamily="34" charset="0"/>
                        <a:buChar char="•"/>
                      </a:pPr>
                      <a:r>
                        <a:rPr lang="en-CA" sz="1800" kern="1200">
                          <a:solidFill>
                            <a:schemeClr val="dk1"/>
                          </a:solidFill>
                          <a:effectLst/>
                          <a:latin typeface="+mn-lt"/>
                          <a:ea typeface="+mn-ea"/>
                          <a:cs typeface="+mn-cs"/>
                        </a:rPr>
                        <a:t>Age &gt;75</a:t>
                      </a:r>
                    </a:p>
                    <a:p>
                      <a:pPr marL="285750" indent="-285750">
                        <a:buFont typeface="Arial" panose="020B0604020202020204" pitchFamily="34" charset="0"/>
                        <a:buChar char="•"/>
                      </a:pPr>
                      <a:r>
                        <a:rPr lang="en-CA" sz="1800" kern="1200">
                          <a:solidFill>
                            <a:schemeClr val="dk1"/>
                          </a:solidFill>
                          <a:effectLst/>
                          <a:latin typeface="+mn-lt"/>
                          <a:ea typeface="+mn-ea"/>
                          <a:cs typeface="+mn-cs"/>
                        </a:rPr>
                        <a:t>Functional Impairment</a:t>
                      </a:r>
                    </a:p>
                    <a:p>
                      <a:pPr marL="285750" indent="-285750">
                        <a:buFont typeface="Arial" panose="020B0604020202020204" pitchFamily="34" charset="0"/>
                        <a:buChar char="•"/>
                      </a:pPr>
                      <a:r>
                        <a:rPr lang="en-CA" sz="1800" kern="1200">
                          <a:solidFill>
                            <a:schemeClr val="dk1"/>
                          </a:solidFill>
                          <a:effectLst/>
                          <a:latin typeface="+mn-lt"/>
                          <a:ea typeface="+mn-ea"/>
                          <a:cs typeface="+mn-cs"/>
                        </a:rPr>
                        <a:t>Immobility</a:t>
                      </a:r>
                    </a:p>
                    <a:p>
                      <a:pPr marL="285750" indent="-285750">
                        <a:buFont typeface="Arial" panose="020B0604020202020204" pitchFamily="34" charset="0"/>
                        <a:buChar char="•"/>
                      </a:pPr>
                      <a:r>
                        <a:rPr lang="en-CA" sz="1800" kern="1200">
                          <a:solidFill>
                            <a:schemeClr val="dk1"/>
                          </a:solidFill>
                          <a:effectLst/>
                          <a:latin typeface="+mn-lt"/>
                          <a:ea typeface="+mn-ea"/>
                          <a:cs typeface="+mn-cs"/>
                        </a:rPr>
                        <a:t>Low levels of activity </a:t>
                      </a:r>
                    </a:p>
                    <a:p>
                      <a:pPr marL="285750" indent="-285750">
                        <a:buFont typeface="Arial" panose="020B0604020202020204" pitchFamily="34" charset="0"/>
                        <a:buChar char="•"/>
                      </a:pPr>
                      <a:r>
                        <a:rPr lang="en-CA" sz="1800" kern="1200">
                          <a:solidFill>
                            <a:schemeClr val="dk1"/>
                          </a:solidFill>
                          <a:effectLst/>
                          <a:latin typeface="+mn-lt"/>
                          <a:ea typeface="+mn-ea"/>
                          <a:cs typeface="+mn-cs"/>
                        </a:rPr>
                        <a:t>Sensory Impairment</a:t>
                      </a:r>
                    </a:p>
                    <a:p>
                      <a:pPr marL="285750" indent="-285750">
                        <a:buFont typeface="Arial" panose="020B0604020202020204" pitchFamily="34" charset="0"/>
                        <a:buChar char="•"/>
                      </a:pPr>
                      <a:r>
                        <a:rPr lang="en-CA" sz="1800" kern="1200">
                          <a:solidFill>
                            <a:schemeClr val="dk1"/>
                          </a:solidFill>
                          <a:effectLst/>
                          <a:latin typeface="+mn-lt"/>
                          <a:ea typeface="+mn-ea"/>
                          <a:cs typeface="+mn-cs"/>
                        </a:rPr>
                        <a:t>Fall </a:t>
                      </a:r>
                      <a:r>
                        <a:rPr lang="en-CA" sz="1800" kern="1200" err="1">
                          <a:solidFill>
                            <a:schemeClr val="dk1"/>
                          </a:solidFill>
                          <a:effectLst/>
                          <a:latin typeface="+mn-lt"/>
                          <a:ea typeface="+mn-ea"/>
                          <a:cs typeface="+mn-cs"/>
                        </a:rPr>
                        <a:t>Hx</a:t>
                      </a:r>
                      <a:r>
                        <a:rPr lang="en-CA" sz="1800" kern="1200">
                          <a:solidFill>
                            <a:schemeClr val="dk1"/>
                          </a:solidFill>
                          <a:effectLst/>
                          <a:latin typeface="+mn-lt"/>
                          <a:ea typeface="+mn-ea"/>
                          <a:cs typeface="+mn-cs"/>
                        </a:rPr>
                        <a:t> </a:t>
                      </a:r>
                      <a:endParaRPr lang="en-CA">
                        <a:effectLst/>
                      </a:endParaRPr>
                    </a:p>
                    <a:p>
                      <a:endParaRPr lang="en-US"/>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err="1">
                          <a:solidFill>
                            <a:schemeClr val="dk1"/>
                          </a:solidFill>
                          <a:effectLst/>
                          <a:latin typeface="+mn-lt"/>
                          <a:ea typeface="+mn-ea"/>
                          <a:cs typeface="+mn-cs"/>
                        </a:rPr>
                        <a:t>Hx</a:t>
                      </a:r>
                      <a:r>
                        <a:rPr lang="en-CA" sz="1800" kern="1200">
                          <a:solidFill>
                            <a:schemeClr val="dk1"/>
                          </a:solidFill>
                          <a:effectLst/>
                          <a:latin typeface="+mn-lt"/>
                          <a:ea typeface="+mn-ea"/>
                          <a:cs typeface="+mn-cs"/>
                        </a:rPr>
                        <a:t> of Delirium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a:solidFill>
                            <a:schemeClr val="dk1"/>
                          </a:solidFill>
                          <a:effectLst/>
                          <a:latin typeface="+mn-lt"/>
                          <a:ea typeface="+mn-ea"/>
                          <a:cs typeface="+mn-cs"/>
                        </a:rPr>
                        <a:t>Dementia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a:solidFill>
                            <a:schemeClr val="dk1"/>
                          </a:solidFill>
                          <a:effectLst/>
                          <a:latin typeface="+mn-lt"/>
                          <a:ea typeface="+mn-ea"/>
                          <a:cs typeface="+mn-cs"/>
                        </a:rPr>
                        <a:t>Depression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a:solidFill>
                            <a:schemeClr val="dk1"/>
                          </a:solidFill>
                          <a:effectLst/>
                          <a:latin typeface="+mn-lt"/>
                          <a:ea typeface="+mn-ea"/>
                          <a:cs typeface="+mn-cs"/>
                        </a:rPr>
                        <a:t>Bipolar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a:solidFill>
                            <a:schemeClr val="dk1"/>
                          </a:solidFill>
                          <a:effectLst/>
                          <a:latin typeface="+mn-lt"/>
                          <a:ea typeface="+mn-ea"/>
                          <a:cs typeface="+mn-cs"/>
                        </a:rPr>
                        <a:t>Schizophrenia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a:solidFill>
                            <a:schemeClr val="dk1"/>
                          </a:solidFill>
                          <a:effectLst/>
                          <a:latin typeface="+mn-lt"/>
                          <a:ea typeface="+mn-ea"/>
                          <a:cs typeface="+mn-cs"/>
                        </a:rPr>
                        <a:t>Drug/ETOH/ Toxins </a:t>
                      </a:r>
                      <a:endParaRPr lang="en-CA">
                        <a:effectLst/>
                      </a:endParaRPr>
                    </a:p>
                    <a:p>
                      <a:endParaRPr lang="en-US"/>
                    </a:p>
                  </a:txBody>
                  <a:tcPr/>
                </a:tc>
                <a:tc>
                  <a:txBody>
                    <a:bodyPr/>
                    <a:lstStyle/>
                    <a:p>
                      <a:pPr marL="285750" indent="-285750">
                        <a:buFont typeface="Arial" panose="020B0604020202020204" pitchFamily="34" charset="0"/>
                        <a:buChar char="•"/>
                      </a:pPr>
                      <a:r>
                        <a:rPr lang="en-CA" sz="1800" kern="1200">
                          <a:solidFill>
                            <a:schemeClr val="dk1"/>
                          </a:solidFill>
                          <a:effectLst/>
                          <a:latin typeface="+mn-lt"/>
                          <a:ea typeface="+mn-ea"/>
                          <a:cs typeface="+mn-cs"/>
                        </a:rPr>
                        <a:t>Severe Illness</a:t>
                      </a:r>
                    </a:p>
                    <a:p>
                      <a:pPr marL="285750" indent="-285750">
                        <a:buFont typeface="Arial" panose="020B0604020202020204" pitchFamily="34" charset="0"/>
                        <a:buChar char="•"/>
                      </a:pPr>
                      <a:r>
                        <a:rPr lang="en-CA" sz="1800" kern="1200">
                          <a:solidFill>
                            <a:schemeClr val="dk1"/>
                          </a:solidFill>
                          <a:effectLst/>
                          <a:latin typeface="+mn-lt"/>
                          <a:ea typeface="+mn-ea"/>
                          <a:cs typeface="+mn-cs"/>
                        </a:rPr>
                        <a:t>Multiple Illnesses</a:t>
                      </a:r>
                    </a:p>
                    <a:p>
                      <a:pPr marL="285750" indent="-285750">
                        <a:buFont typeface="Arial" panose="020B0604020202020204" pitchFamily="34" charset="0"/>
                        <a:buChar char="•"/>
                      </a:pPr>
                      <a:r>
                        <a:rPr lang="en-CA" sz="1800" kern="1200" err="1">
                          <a:solidFill>
                            <a:schemeClr val="dk1"/>
                          </a:solidFill>
                          <a:effectLst/>
                          <a:latin typeface="+mn-lt"/>
                          <a:ea typeface="+mn-ea"/>
                          <a:cs typeface="+mn-cs"/>
                        </a:rPr>
                        <a:t>Abn</a:t>
                      </a:r>
                      <a:r>
                        <a:rPr lang="en-CA" sz="1800" kern="1200">
                          <a:solidFill>
                            <a:schemeClr val="dk1"/>
                          </a:solidFill>
                          <a:effectLst/>
                          <a:latin typeface="+mn-lt"/>
                          <a:ea typeface="+mn-ea"/>
                          <a:cs typeface="+mn-cs"/>
                        </a:rPr>
                        <a:t>. Blood Work</a:t>
                      </a:r>
                    </a:p>
                    <a:p>
                      <a:pPr marL="285750" indent="-285750">
                        <a:buFont typeface="Arial" panose="020B0604020202020204" pitchFamily="34" charset="0"/>
                        <a:buChar char="•"/>
                      </a:pPr>
                      <a:r>
                        <a:rPr lang="en-CA" sz="1800" kern="1200">
                          <a:solidFill>
                            <a:schemeClr val="dk1"/>
                          </a:solidFill>
                          <a:effectLst/>
                          <a:latin typeface="+mn-lt"/>
                          <a:ea typeface="+mn-ea"/>
                          <a:cs typeface="+mn-cs"/>
                        </a:rPr>
                        <a:t>Metabolic D/O </a:t>
                      </a:r>
                    </a:p>
                    <a:p>
                      <a:pPr marL="285750" indent="-285750">
                        <a:buFont typeface="Arial" panose="020B0604020202020204" pitchFamily="34" charset="0"/>
                        <a:buChar char="•"/>
                      </a:pPr>
                      <a:r>
                        <a:rPr lang="en-CA" sz="1800" kern="1200">
                          <a:solidFill>
                            <a:schemeClr val="dk1"/>
                          </a:solidFill>
                          <a:effectLst/>
                          <a:latin typeface="+mn-lt"/>
                          <a:ea typeface="+mn-ea"/>
                          <a:cs typeface="+mn-cs"/>
                        </a:rPr>
                        <a:t>CNS pathology</a:t>
                      </a:r>
                    </a:p>
                    <a:p>
                      <a:pPr marL="285750" indent="-285750">
                        <a:buFont typeface="Arial" panose="020B0604020202020204" pitchFamily="34" charset="0"/>
                        <a:buChar char="•"/>
                      </a:pPr>
                      <a:r>
                        <a:rPr lang="en-CA" sz="1800" kern="1200">
                          <a:solidFill>
                            <a:schemeClr val="dk1"/>
                          </a:solidFill>
                          <a:effectLst/>
                          <a:latin typeface="+mn-lt"/>
                          <a:ea typeface="+mn-ea"/>
                          <a:cs typeface="+mn-cs"/>
                        </a:rPr>
                        <a:t>Trauma</a:t>
                      </a:r>
                    </a:p>
                    <a:p>
                      <a:pPr marL="285750" indent="-285750">
                        <a:buFont typeface="Arial" panose="020B0604020202020204" pitchFamily="34" charset="0"/>
                        <a:buChar char="•"/>
                      </a:pPr>
                      <a:r>
                        <a:rPr lang="en-CA" sz="1800" kern="1200">
                          <a:solidFill>
                            <a:schemeClr val="dk1"/>
                          </a:solidFill>
                          <a:effectLst/>
                          <a:latin typeface="+mn-lt"/>
                          <a:ea typeface="+mn-ea"/>
                          <a:cs typeface="+mn-cs"/>
                        </a:rPr>
                        <a:t>Burns </a:t>
                      </a:r>
                    </a:p>
                    <a:p>
                      <a:pPr marL="285750" indent="-285750">
                        <a:buFont typeface="Arial" panose="020B0604020202020204" pitchFamily="34" charset="0"/>
                        <a:buChar char="•"/>
                      </a:pPr>
                      <a:r>
                        <a:rPr lang="en-CA" sz="1800" kern="1200">
                          <a:solidFill>
                            <a:schemeClr val="dk1"/>
                          </a:solidFill>
                          <a:effectLst/>
                          <a:latin typeface="+mn-lt"/>
                          <a:ea typeface="+mn-ea"/>
                          <a:cs typeface="+mn-cs"/>
                        </a:rPr>
                        <a:t>Post-Op</a:t>
                      </a:r>
                    </a:p>
                    <a:p>
                      <a:pPr marL="285750" indent="-285750">
                        <a:buFont typeface="Arial" panose="020B0604020202020204" pitchFamily="34" charset="0"/>
                        <a:buChar char="•"/>
                      </a:pPr>
                      <a:r>
                        <a:rPr lang="en-CA" sz="1800" kern="1200">
                          <a:solidFill>
                            <a:schemeClr val="dk1"/>
                          </a:solidFill>
                          <a:effectLst/>
                          <a:latin typeface="+mn-lt"/>
                          <a:ea typeface="+mn-ea"/>
                          <a:cs typeface="+mn-cs"/>
                        </a:rPr>
                        <a:t>Poor O2 States </a:t>
                      </a:r>
                      <a:endParaRPr lang="en-CA">
                        <a:effectLst/>
                      </a:endParaRPr>
                    </a:p>
                    <a:p>
                      <a:endParaRPr lang="en-US"/>
                    </a:p>
                  </a:txBody>
                  <a:tcPr/>
                </a:tc>
                <a:tc>
                  <a:txBody>
                    <a:bodyPr/>
                    <a:lstStyle/>
                    <a:p>
                      <a:pPr marL="285750" indent="-285750">
                        <a:buFont typeface="Arial" panose="020B0604020202020204" pitchFamily="34" charset="0"/>
                        <a:buChar char="•"/>
                      </a:pPr>
                      <a:r>
                        <a:rPr lang="en-CA" sz="1800" kern="1200">
                          <a:solidFill>
                            <a:schemeClr val="dk1"/>
                          </a:solidFill>
                          <a:effectLst/>
                          <a:latin typeface="+mn-lt"/>
                          <a:ea typeface="+mn-ea"/>
                          <a:cs typeface="+mn-cs"/>
                        </a:rPr>
                        <a:t>&gt;3 drugs</a:t>
                      </a:r>
                    </a:p>
                    <a:p>
                      <a:pPr marL="285750" indent="-285750">
                        <a:buFont typeface="Arial" panose="020B0604020202020204" pitchFamily="34" charset="0"/>
                        <a:buChar char="•"/>
                      </a:pPr>
                      <a:r>
                        <a:rPr lang="en-CA" sz="1800" kern="1200">
                          <a:solidFill>
                            <a:schemeClr val="dk1"/>
                          </a:solidFill>
                          <a:effectLst/>
                          <a:latin typeface="+mn-lt"/>
                          <a:ea typeface="+mn-ea"/>
                          <a:cs typeface="+mn-cs"/>
                        </a:rPr>
                        <a:t>Psychoactive Meds</a:t>
                      </a:r>
                    </a:p>
                    <a:p>
                      <a:pPr marL="285750" indent="-285750">
                        <a:buFont typeface="Arial" panose="020B0604020202020204" pitchFamily="34" charset="0"/>
                        <a:buChar char="•"/>
                      </a:pPr>
                      <a:r>
                        <a:rPr lang="en-CA" sz="1800" kern="1200">
                          <a:solidFill>
                            <a:schemeClr val="dk1"/>
                          </a:solidFill>
                          <a:effectLst/>
                          <a:latin typeface="+mn-lt"/>
                          <a:ea typeface="+mn-ea"/>
                          <a:cs typeface="+mn-cs"/>
                        </a:rPr>
                        <a:t>Anticholinergic</a:t>
                      </a:r>
                    </a:p>
                    <a:p>
                      <a:pPr marL="285750" indent="-285750">
                        <a:buFont typeface="Arial" panose="020B0604020202020204" pitchFamily="34" charset="0"/>
                        <a:buChar char="•"/>
                      </a:pPr>
                      <a:r>
                        <a:rPr lang="en-CA" sz="1800" kern="1200">
                          <a:solidFill>
                            <a:schemeClr val="dk1"/>
                          </a:solidFill>
                          <a:effectLst/>
                          <a:latin typeface="+mn-lt"/>
                          <a:ea typeface="+mn-ea"/>
                          <a:cs typeface="+mn-cs"/>
                        </a:rPr>
                        <a:t>Meds 5HT Meds </a:t>
                      </a:r>
                      <a:endParaRPr lang="en-CA">
                        <a:effectLst/>
                      </a:endParaRPr>
                    </a:p>
                    <a:p>
                      <a:endParaRPr lang="en-CA" sz="1800" kern="1200">
                        <a:solidFill>
                          <a:schemeClr val="dk1"/>
                        </a:solidFill>
                        <a:effectLst/>
                        <a:latin typeface="+mn-lt"/>
                        <a:ea typeface="+mn-ea"/>
                        <a:cs typeface="+mn-cs"/>
                      </a:endParaRPr>
                    </a:p>
                    <a:p>
                      <a:r>
                        <a:rPr lang="en-CA" sz="1800" kern="1200">
                          <a:solidFill>
                            <a:schemeClr val="dk1"/>
                          </a:solidFill>
                          <a:effectLst/>
                          <a:latin typeface="+mn-lt"/>
                          <a:ea typeface="+mn-ea"/>
                          <a:cs typeface="+mn-cs"/>
                        </a:rPr>
                        <a:t>Examples: </a:t>
                      </a:r>
                      <a:endParaRPr lang="en-CA">
                        <a:effectLst/>
                      </a:endParaRPr>
                    </a:p>
                    <a:p>
                      <a:r>
                        <a:rPr lang="en-CA" sz="1800" kern="1200">
                          <a:solidFill>
                            <a:schemeClr val="dk1"/>
                          </a:solidFill>
                          <a:effectLst/>
                          <a:latin typeface="+mn-lt"/>
                          <a:ea typeface="+mn-ea"/>
                          <a:cs typeface="+mn-cs"/>
                        </a:rPr>
                        <a:t>Opioids* Corticosteroids* Benzodiazepines* NSAIDS</a:t>
                      </a:r>
                      <a:br>
                        <a:rPr lang="en-CA" sz="1800" kern="1200">
                          <a:solidFill>
                            <a:schemeClr val="dk1"/>
                          </a:solidFill>
                          <a:effectLst/>
                          <a:latin typeface="+mn-lt"/>
                          <a:ea typeface="+mn-ea"/>
                          <a:cs typeface="+mn-cs"/>
                        </a:rPr>
                      </a:br>
                      <a:r>
                        <a:rPr lang="en-CA" sz="1800" kern="1200">
                          <a:solidFill>
                            <a:schemeClr val="dk1"/>
                          </a:solidFill>
                          <a:effectLst/>
                          <a:latin typeface="+mn-lt"/>
                          <a:ea typeface="+mn-ea"/>
                          <a:cs typeface="+mn-cs"/>
                        </a:rPr>
                        <a:t>Chemo Meds </a:t>
                      </a:r>
                      <a:endParaRPr lang="en-CA">
                        <a:effectLst/>
                      </a:endParaRPr>
                    </a:p>
                    <a:p>
                      <a:endParaRPr lang="en-US"/>
                    </a:p>
                  </a:txBody>
                  <a:tcPr/>
                </a:tc>
                <a:tc>
                  <a:txBody>
                    <a:bodyPr/>
                    <a:lstStyle/>
                    <a:p>
                      <a:pPr marL="285750" indent="-285750">
                        <a:buFont typeface="Arial" panose="020B0604020202020204" pitchFamily="34" charset="0"/>
                        <a:buChar char="•"/>
                      </a:pPr>
                      <a:r>
                        <a:rPr lang="en-CA" sz="1800" kern="1200">
                          <a:solidFill>
                            <a:schemeClr val="dk1"/>
                          </a:solidFill>
                          <a:effectLst/>
                          <a:latin typeface="+mn-lt"/>
                          <a:ea typeface="+mn-ea"/>
                          <a:cs typeface="+mn-cs"/>
                        </a:rPr>
                        <a:t>Dehydration</a:t>
                      </a:r>
                    </a:p>
                    <a:p>
                      <a:pPr marL="285750" indent="-285750">
                        <a:buFont typeface="Arial" panose="020B0604020202020204" pitchFamily="34" charset="0"/>
                        <a:buChar char="•"/>
                      </a:pPr>
                      <a:r>
                        <a:rPr lang="en-CA" sz="1800" kern="1200">
                          <a:solidFill>
                            <a:schemeClr val="dk1"/>
                          </a:solidFill>
                          <a:effectLst/>
                          <a:latin typeface="+mn-lt"/>
                          <a:ea typeface="+mn-ea"/>
                          <a:cs typeface="+mn-cs"/>
                        </a:rPr>
                        <a:t>Malnutrition</a:t>
                      </a:r>
                    </a:p>
                    <a:p>
                      <a:pPr marL="285750" indent="-285750">
                        <a:buFont typeface="Arial" panose="020B0604020202020204" pitchFamily="34" charset="0"/>
                        <a:buChar char="•"/>
                      </a:pPr>
                      <a:r>
                        <a:rPr lang="en-CA" sz="1800" kern="1200">
                          <a:solidFill>
                            <a:schemeClr val="dk1"/>
                          </a:solidFill>
                          <a:effectLst/>
                          <a:latin typeface="+mn-lt"/>
                          <a:ea typeface="+mn-ea"/>
                          <a:cs typeface="+mn-cs"/>
                        </a:rPr>
                        <a:t>Sleep Deprivation</a:t>
                      </a:r>
                    </a:p>
                    <a:p>
                      <a:pPr marL="285750" indent="-285750">
                        <a:buFont typeface="Arial" panose="020B0604020202020204" pitchFamily="34" charset="0"/>
                        <a:buChar char="•"/>
                      </a:pPr>
                      <a:r>
                        <a:rPr lang="en-CA" sz="1800" kern="1200">
                          <a:solidFill>
                            <a:schemeClr val="dk1"/>
                          </a:solidFill>
                          <a:effectLst/>
                          <a:latin typeface="+mn-lt"/>
                          <a:ea typeface="+mn-ea"/>
                          <a:cs typeface="+mn-cs"/>
                        </a:rPr>
                        <a:t>Over Sedation</a:t>
                      </a:r>
                    </a:p>
                    <a:p>
                      <a:pPr marL="285750" indent="-285750">
                        <a:buFont typeface="Arial" panose="020B0604020202020204" pitchFamily="34" charset="0"/>
                        <a:buChar char="•"/>
                      </a:pPr>
                      <a:r>
                        <a:rPr lang="en-CA" sz="1800" kern="1200">
                          <a:solidFill>
                            <a:schemeClr val="dk1"/>
                          </a:solidFill>
                          <a:effectLst/>
                          <a:latin typeface="+mn-lt"/>
                          <a:ea typeface="+mn-ea"/>
                          <a:cs typeface="+mn-cs"/>
                        </a:rPr>
                        <a:t>Pain </a:t>
                      </a:r>
                    </a:p>
                    <a:p>
                      <a:pPr marL="285750" indent="-285750">
                        <a:buFont typeface="Arial" panose="020B0604020202020204" pitchFamily="34" charset="0"/>
                        <a:buChar char="•"/>
                      </a:pPr>
                      <a:r>
                        <a:rPr lang="en-CA" sz="1800" kern="1200">
                          <a:solidFill>
                            <a:schemeClr val="dk1"/>
                          </a:solidFill>
                          <a:effectLst/>
                          <a:latin typeface="+mn-lt"/>
                          <a:ea typeface="+mn-ea"/>
                          <a:cs typeface="+mn-cs"/>
                        </a:rPr>
                        <a:t>Abnormal VS</a:t>
                      </a:r>
                    </a:p>
                    <a:p>
                      <a:pPr marL="285750" indent="-285750">
                        <a:buFont typeface="Arial" panose="020B0604020202020204" pitchFamily="34" charset="0"/>
                        <a:buChar char="•"/>
                      </a:pPr>
                      <a:r>
                        <a:rPr lang="en-CA" sz="1800" kern="1200">
                          <a:solidFill>
                            <a:schemeClr val="dk1"/>
                          </a:solidFill>
                          <a:effectLst/>
                          <a:latin typeface="+mn-lt"/>
                          <a:ea typeface="+mn-ea"/>
                          <a:cs typeface="+mn-cs"/>
                        </a:rPr>
                        <a:t>Catheters IV</a:t>
                      </a:r>
                    </a:p>
                    <a:p>
                      <a:pPr marL="285750" indent="-285750">
                        <a:buFont typeface="Arial" panose="020B0604020202020204" pitchFamily="34" charset="0"/>
                        <a:buChar char="•"/>
                      </a:pPr>
                      <a:r>
                        <a:rPr lang="en-CA" sz="1800" kern="1200">
                          <a:solidFill>
                            <a:schemeClr val="dk1"/>
                          </a:solidFill>
                          <a:effectLst/>
                          <a:latin typeface="+mn-lt"/>
                          <a:ea typeface="+mn-ea"/>
                          <a:cs typeface="+mn-cs"/>
                        </a:rPr>
                        <a:t>Restraints </a:t>
                      </a:r>
                      <a:endParaRPr lang="en-CA">
                        <a:effectLst/>
                      </a:endParaRPr>
                    </a:p>
                    <a:p>
                      <a:endParaRPr lang="en-US"/>
                    </a:p>
                  </a:txBody>
                  <a:tcPr/>
                </a:tc>
                <a:extLst>
                  <a:ext uri="{0D108BD9-81ED-4DB2-BD59-A6C34878D82A}">
                    <a16:rowId xmlns:a16="http://schemas.microsoft.com/office/drawing/2014/main" xmlns="" val="560905499"/>
                  </a:ext>
                </a:extLst>
              </a:tr>
            </a:tbl>
          </a:graphicData>
        </a:graphic>
      </p:graphicFrame>
    </p:spTree>
    <p:extLst>
      <p:ext uri="{BB962C8B-B14F-4D97-AF65-F5344CB8AC3E}">
        <p14:creationId xmlns:p14="http://schemas.microsoft.com/office/powerpoint/2010/main" val="826648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932C0-6D1F-B34F-A97F-4782D611D845}"/>
              </a:ext>
            </a:extLst>
          </p:cNvPr>
          <p:cNvSpPr>
            <a:spLocks noGrp="1"/>
          </p:cNvSpPr>
          <p:nvPr>
            <p:ph type="title"/>
          </p:nvPr>
        </p:nvSpPr>
        <p:spPr>
          <a:xfrm>
            <a:off x="1371600" y="400050"/>
            <a:ext cx="9601200" cy="1771650"/>
          </a:xfrm>
        </p:spPr>
        <p:txBody>
          <a:bodyPr anchor="ctr">
            <a:normAutofit fontScale="90000"/>
          </a:bodyPr>
          <a:lstStyle/>
          <a:p>
            <a:r>
              <a:rPr lang="en-US" sz="4900" dirty="0">
                <a:latin typeface="Times New Roman" panose="02020603050405020304" pitchFamily="18" charset="0"/>
                <a:cs typeface="Times New Roman" panose="02020603050405020304" pitchFamily="18" charset="0"/>
              </a:rPr>
              <a:t>Etiology (Delirium Precipitating Factors): </a:t>
            </a:r>
            <a:br>
              <a:rPr lang="en-US" sz="4900" dirty="0">
                <a:latin typeface="Times New Roman" panose="02020603050405020304" pitchFamily="18" charset="0"/>
                <a:cs typeface="Times New Roman" panose="02020603050405020304" pitchFamily="18" charset="0"/>
              </a:rPr>
            </a:br>
            <a:r>
              <a:rPr lang="en-US" sz="4900" b="1" i="1" u="sng" dirty="0">
                <a:latin typeface="Times New Roman" panose="02020603050405020304" pitchFamily="18" charset="0"/>
                <a:cs typeface="Times New Roman" panose="02020603050405020304" pitchFamily="18" charset="0"/>
              </a:rPr>
              <a:t>I watch death</a:t>
            </a:r>
            <a:r>
              <a:rPr lang="en-US" dirty="0"/>
              <a:t/>
            </a:r>
            <a:br>
              <a:rPr lang="en-US" dirty="0"/>
            </a:br>
            <a:endParaRPr lang="en-US" dirty="0"/>
          </a:p>
        </p:txBody>
      </p:sp>
      <p:sp>
        <p:nvSpPr>
          <p:cNvPr id="4" name="Content Placeholder 3">
            <a:extLst>
              <a:ext uri="{FF2B5EF4-FFF2-40B4-BE49-F238E27FC236}">
                <a16:creationId xmlns:a16="http://schemas.microsoft.com/office/drawing/2014/main" xmlns="" id="{9FD91694-E9EA-B841-A8B2-33B5EA68961C}"/>
              </a:ext>
            </a:extLst>
          </p:cNvPr>
          <p:cNvSpPr>
            <a:spLocks noGrp="1"/>
          </p:cNvSpPr>
          <p:nvPr>
            <p:ph sz="half" idx="1"/>
          </p:nvPr>
        </p:nvSpPr>
        <p:spPr>
          <a:xfrm>
            <a:off x="1141412" y="2241756"/>
            <a:ext cx="4876800" cy="3886200"/>
          </a:xfrm>
        </p:spPr>
        <p:txBody>
          <a:bodyPr/>
          <a:lstStyle/>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Infections. </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W:</a:t>
            </a:r>
            <a:r>
              <a:rPr lang="en-US" sz="2400" dirty="0">
                <a:latin typeface="Times New Roman" panose="02020603050405020304" pitchFamily="18" charset="0"/>
                <a:cs typeface="Times New Roman" panose="02020603050405020304" pitchFamily="18" charset="0"/>
              </a:rPr>
              <a:t> Withdrawal. </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Acute metabolic. </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Trauma.</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CNS pathology.</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Hypoxia.   </a:t>
            </a:r>
          </a:p>
          <a:p>
            <a:endParaRPr lang="en-US" dirty="0"/>
          </a:p>
        </p:txBody>
      </p:sp>
      <p:sp>
        <p:nvSpPr>
          <p:cNvPr id="5" name="Content Placeholder 4">
            <a:extLst>
              <a:ext uri="{FF2B5EF4-FFF2-40B4-BE49-F238E27FC236}">
                <a16:creationId xmlns:a16="http://schemas.microsoft.com/office/drawing/2014/main" xmlns="" id="{05329C84-F2DA-0E4A-91B4-85EE6BD16A84}"/>
              </a:ext>
            </a:extLst>
          </p:cNvPr>
          <p:cNvSpPr>
            <a:spLocks noGrp="1"/>
          </p:cNvSpPr>
          <p:nvPr>
            <p:ph sz="half" idx="2"/>
          </p:nvPr>
        </p:nvSpPr>
        <p:spPr>
          <a:xfrm>
            <a:off x="6094411" y="2241756"/>
            <a:ext cx="4876800" cy="3886199"/>
          </a:xfrm>
        </p:spPr>
        <p:txBody>
          <a:bodyPr/>
          <a:lstStyle/>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Deficiencies.</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E: </a:t>
            </a:r>
            <a:r>
              <a:rPr lang="en-US" sz="2400" dirty="0">
                <a:latin typeface="Times New Roman" panose="02020603050405020304" pitchFamily="18" charset="0"/>
                <a:cs typeface="Times New Roman" panose="02020603050405020304" pitchFamily="18" charset="0"/>
              </a:rPr>
              <a:t>Endocrinopathies.</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Acute vascular.</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Toxins.</a:t>
            </a:r>
          </a:p>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Heavy metal.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6187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C18417-AD17-F34B-8EEB-335E89AA10DE}"/>
              </a:ext>
            </a:extLst>
          </p:cNvPr>
          <p:cNvSpPr>
            <a:spLocks noGrp="1"/>
          </p:cNvSpPr>
          <p:nvPr>
            <p:ph idx="1"/>
          </p:nvPr>
        </p:nvSpPr>
        <p:spPr>
          <a:xfrm>
            <a:off x="1141413" y="308611"/>
            <a:ext cx="9905998" cy="6377940"/>
          </a:xfrm>
        </p:spPr>
        <p:txBody>
          <a:bodyPr anchor="t">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Infections (encephalitis, meningitis, HIV, syphilis, sepsis, typhus, malaria)</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Withdrawal from substance of the abuse (alcohol, sedative-hypnotic, barbiturates)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Acute metabolic (acidosis, alkalosis, liver/kidney failure)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Trauma (closed head trauma, heatstroke, recent surgery, severe burns)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CNS pathology (abscess, tumor, seizures, hydrocephalus)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Hypoxia (anemia, hypoperfusion due to heart/lung failure, co poisoning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Deficiencies of vitamins (B12, folate, thiamine, niacin)</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Endocrinopathies (Hyper/Hypoglycemia, Hypo/</a:t>
            </a:r>
            <a:r>
              <a:rPr lang="en-US" sz="2400" dirty="0" err="1">
                <a:latin typeface="Times New Roman" panose="02020603050405020304" pitchFamily="18" charset="0"/>
                <a:cs typeface="Times New Roman" panose="02020603050405020304" pitchFamily="18" charset="0"/>
              </a:rPr>
              <a:t>Hyperadrenocorticism</a:t>
            </a:r>
            <a:r>
              <a:rPr lang="en-US" sz="2400" dirty="0">
                <a:latin typeface="Times New Roman" panose="02020603050405020304" pitchFamily="18" charset="0"/>
                <a:cs typeface="Times New Roman" panose="02020603050405020304" pitchFamily="18" charset="0"/>
              </a:rPr>
              <a:t>, Hyperparathyroidism)</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Acute vascular (hypertension, stroke, TIA, arrhythmia)</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Toxins (medications, illicit drugs, pesticides, solvents)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Heavy metal (lead, manganese, mercury)</a:t>
            </a:r>
          </a:p>
          <a:p>
            <a:endParaRPr lang="en-US" dirty="0"/>
          </a:p>
        </p:txBody>
      </p:sp>
    </p:spTree>
    <p:extLst>
      <p:ext uri="{BB962C8B-B14F-4D97-AF65-F5344CB8AC3E}">
        <p14:creationId xmlns:p14="http://schemas.microsoft.com/office/powerpoint/2010/main" val="1086534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8BCFD-F1E2-EB47-959E-A6E386B395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Life threatening causes of delirium </a:t>
            </a:r>
          </a:p>
        </p:txBody>
      </p:sp>
      <p:sp>
        <p:nvSpPr>
          <p:cNvPr id="3" name="Content Placeholder 2">
            <a:extLst>
              <a:ext uri="{FF2B5EF4-FFF2-40B4-BE49-F238E27FC236}">
                <a16:creationId xmlns:a16="http://schemas.microsoft.com/office/drawing/2014/main" xmlns="" id="{982A5E47-9C14-D843-9ACB-B676FCD6B6E7}"/>
              </a:ext>
            </a:extLst>
          </p:cNvPr>
          <p:cNvSpPr>
            <a:spLocks noGrp="1"/>
          </p:cNvSpPr>
          <p:nvPr>
            <p:ph idx="1"/>
          </p:nvPr>
        </p:nvSpPr>
        <p:spPr/>
        <p:txBody>
          <a:bodyPr/>
          <a:lstStyle/>
          <a:p>
            <a:pPr marL="457200" indent="-457200">
              <a:buFont typeface="+mj-lt"/>
              <a:buAutoNum type="arabicParenR"/>
            </a:pPr>
            <a:r>
              <a:rPr lang="en-US" dirty="0">
                <a:latin typeface="Times New Roman" panose="02020603050405020304" pitchFamily="18" charset="0"/>
                <a:cs typeface="Times New Roman" panose="02020603050405020304" pitchFamily="18" charset="0"/>
              </a:rPr>
              <a:t>Wernicke’s encephalopathy.</a:t>
            </a:r>
          </a:p>
          <a:p>
            <a:pPr marL="457200" indent="-457200">
              <a:buFont typeface="+mj-lt"/>
              <a:buAutoNum type="arabicParenR"/>
            </a:pPr>
            <a:r>
              <a:rPr lang="en-US" dirty="0">
                <a:latin typeface="Times New Roman" panose="02020603050405020304" pitchFamily="18" charset="0"/>
                <a:cs typeface="Times New Roman" panose="02020603050405020304" pitchFamily="18" charset="0"/>
              </a:rPr>
              <a:t>Alcohol/Benzodiazepine withdrawal </a:t>
            </a:r>
          </a:p>
          <a:p>
            <a:pPr marL="457200" indent="-457200">
              <a:buFont typeface="+mj-lt"/>
              <a:buAutoNum type="arabicParenR"/>
            </a:pPr>
            <a:r>
              <a:rPr lang="en-US" dirty="0">
                <a:latin typeface="Times New Roman" panose="02020603050405020304" pitchFamily="18" charset="0"/>
                <a:cs typeface="Times New Roman" panose="02020603050405020304" pitchFamily="18" charset="0"/>
              </a:rPr>
              <a:t>Hypoxia.</a:t>
            </a:r>
          </a:p>
          <a:p>
            <a:pPr marL="457200" indent="-457200">
              <a:buFont typeface="+mj-lt"/>
              <a:buAutoNum type="arabicParenR"/>
            </a:pPr>
            <a:r>
              <a:rPr lang="en-US" dirty="0">
                <a:latin typeface="Times New Roman" panose="02020603050405020304" pitchFamily="18" charset="0"/>
                <a:cs typeface="Times New Roman" panose="02020603050405020304" pitchFamily="18" charset="0"/>
              </a:rPr>
              <a:t>Hypoglycemia.</a:t>
            </a:r>
          </a:p>
          <a:p>
            <a:pPr marL="457200" indent="-457200">
              <a:buFont typeface="+mj-lt"/>
              <a:buAutoNum type="arabicParenR"/>
            </a:pPr>
            <a:r>
              <a:rPr lang="en-US" dirty="0">
                <a:latin typeface="Times New Roman" panose="02020603050405020304" pitchFamily="18" charset="0"/>
                <a:cs typeface="Times New Roman" panose="02020603050405020304" pitchFamily="18" charset="0"/>
              </a:rPr>
              <a:t>Hypertensive encephalopathy.</a:t>
            </a:r>
          </a:p>
          <a:p>
            <a:pPr marL="457200" indent="-457200">
              <a:buFont typeface="+mj-lt"/>
              <a:buAutoNum type="arabicParenR"/>
            </a:pPr>
            <a:r>
              <a:rPr lang="en-US" dirty="0">
                <a:latin typeface="Times New Roman" panose="02020603050405020304" pitchFamily="18" charset="0"/>
                <a:cs typeface="Times New Roman" panose="02020603050405020304" pitchFamily="18" charset="0"/>
              </a:rPr>
              <a:t>Intra-cerebral hemorrhage.</a:t>
            </a:r>
          </a:p>
          <a:p>
            <a:pPr marL="457200" indent="-457200">
              <a:buFont typeface="+mj-lt"/>
              <a:buAutoNum type="arabicParenR"/>
            </a:pPr>
            <a:r>
              <a:rPr lang="en-US" dirty="0">
                <a:latin typeface="Times New Roman" panose="02020603050405020304" pitchFamily="18" charset="0"/>
                <a:cs typeface="Times New Roman" panose="02020603050405020304" pitchFamily="18" charset="0"/>
              </a:rPr>
              <a:t>Meningitis/encephalitis.</a:t>
            </a:r>
          </a:p>
          <a:p>
            <a:pPr marL="457200" indent="-457200">
              <a:buFont typeface="+mj-lt"/>
              <a:buAutoNum type="arabicParenR"/>
            </a:pPr>
            <a:r>
              <a:rPr lang="en-US" dirty="0">
                <a:latin typeface="Times New Roman" panose="02020603050405020304" pitchFamily="18" charset="0"/>
                <a:cs typeface="Times New Roman" panose="02020603050405020304" pitchFamily="18" charset="0"/>
              </a:rPr>
              <a:t>Poisoning</a:t>
            </a:r>
          </a:p>
        </p:txBody>
      </p:sp>
    </p:spTree>
    <p:extLst>
      <p:ext uri="{BB962C8B-B14F-4D97-AF65-F5344CB8AC3E}">
        <p14:creationId xmlns:p14="http://schemas.microsoft.com/office/powerpoint/2010/main" val="13033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C6F6FC8-C797-8642-8D08-A0A9924F1CB3}"/>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09057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1A503-14A1-9441-AF9B-D7A941EEF608}"/>
              </a:ext>
            </a:extLst>
          </p:cNvPr>
          <p:cNvSpPr>
            <a:spLocks noGrp="1"/>
          </p:cNvSpPr>
          <p:nvPr>
            <p:ph type="title"/>
          </p:nvPr>
        </p:nvSpPr>
        <p:spPr/>
        <p:txBody>
          <a:bodyPr>
            <a:normAutofit/>
          </a:bodyPr>
          <a:lstStyle/>
          <a:p>
            <a:r>
              <a:rPr lang="en-US">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xmlns="" id="{7433A0ED-EF4D-D14F-A7EC-E1F210C452FD}"/>
              </a:ext>
            </a:extLst>
          </p:cNvPr>
          <p:cNvSpPr>
            <a:spLocks noGrp="1"/>
          </p:cNvSpPr>
          <p:nvPr>
            <p:ph idx="1"/>
          </p:nvPr>
        </p:nvSpPr>
        <p:spPr>
          <a:xfrm>
            <a:off x="1219201" y="1428750"/>
            <a:ext cx="9905998" cy="3766457"/>
          </a:xfrm>
        </p:spPr>
        <p:txBody>
          <a:bodyPr anchor="ctr">
            <a:normAutofit/>
          </a:bodyPr>
          <a:lstStyle/>
          <a:p>
            <a:pPr>
              <a:buFont typeface="Wingdings" pitchFamily="2" charset="2"/>
              <a:buChar char="Ø"/>
            </a:pPr>
            <a:r>
              <a:rPr lang="en-US" sz="3600" dirty="0">
                <a:latin typeface="Times New Roman" panose="02020603050405020304" pitchFamily="18" charset="0"/>
                <a:cs typeface="Times New Roman" panose="02020603050405020304" pitchFamily="18" charset="0"/>
              </a:rPr>
              <a:t>Cognition Functions Vs Cognitive Disorders.</a:t>
            </a:r>
          </a:p>
        </p:txBody>
      </p:sp>
    </p:spTree>
    <p:extLst>
      <p:ext uri="{BB962C8B-B14F-4D97-AF65-F5344CB8AC3E}">
        <p14:creationId xmlns:p14="http://schemas.microsoft.com/office/powerpoint/2010/main" val="132433043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364148-3FAE-6D48-AEFC-2496A71B0BF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2276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FA0EF-B9AE-BD4A-8416-5FB3AC8F3D6F}"/>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Delirium Management/Interventions:</a:t>
            </a:r>
          </a:p>
        </p:txBody>
      </p:sp>
      <p:sp>
        <p:nvSpPr>
          <p:cNvPr id="3" name="Content Placeholder 2">
            <a:extLst>
              <a:ext uri="{FF2B5EF4-FFF2-40B4-BE49-F238E27FC236}">
                <a16:creationId xmlns:a16="http://schemas.microsoft.com/office/drawing/2014/main" xmlns="" id="{7A414A2F-54AD-CA43-A7B2-3AFA81C0A100}"/>
              </a:ext>
            </a:extLst>
          </p:cNvPr>
          <p:cNvSpPr>
            <a:spLocks noGrp="1"/>
          </p:cNvSpPr>
          <p:nvPr>
            <p:ph idx="1"/>
          </p:nvPr>
        </p:nvSpPr>
        <p:spPr/>
        <p:txBody>
          <a:bodyPr anchor="ctr">
            <a:normAutofit/>
          </a:bodyPr>
          <a:lstStyle/>
          <a:p>
            <a:pPr marL="0" indent="0" algn="ctr">
              <a:buNone/>
            </a:pPr>
            <a:r>
              <a:rPr lang="en-US" sz="4800">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Treatment of the underlying medical cause and ensure patient / staff safety</a:t>
            </a:r>
          </a:p>
          <a:p>
            <a:pPr marL="0" indent="0">
              <a:buNone/>
            </a:pPr>
            <a:endParaRPr lang="en-US" sz="2800"/>
          </a:p>
        </p:txBody>
      </p:sp>
    </p:spTree>
    <p:extLst>
      <p:ext uri="{BB962C8B-B14F-4D97-AF65-F5344CB8AC3E}">
        <p14:creationId xmlns:p14="http://schemas.microsoft.com/office/powerpoint/2010/main" val="233641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A576C2AE-05DC-444D-BE23-3E61E117B606}"/>
              </a:ext>
            </a:extLst>
          </p:cNvPr>
          <p:cNvGraphicFramePr/>
          <p:nvPr>
            <p:extLst>
              <p:ext uri="{D42A27DB-BD31-4B8C-83A1-F6EECF244321}">
                <p14:modId xmlns:p14="http://schemas.microsoft.com/office/powerpoint/2010/main" val="3441689946"/>
              </p:ext>
            </p:extLst>
          </p:nvPr>
        </p:nvGraphicFramePr>
        <p:xfrm>
          <a:off x="788670" y="265472"/>
          <a:ext cx="10652759" cy="626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57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F35AF-FC42-BD4C-850C-CB205BA58FAE}"/>
              </a:ext>
            </a:extLst>
          </p:cNvPr>
          <p:cNvSpPr>
            <a:spLocks noGrp="1"/>
          </p:cNvSpPr>
          <p:nvPr>
            <p:ph type="title"/>
          </p:nvPr>
        </p:nvSpPr>
        <p:spPr>
          <a:xfrm>
            <a:off x="1141413" y="609600"/>
            <a:ext cx="9905998" cy="842010"/>
          </a:xfrm>
        </p:spPr>
        <p:txBody>
          <a:bodyPr/>
          <a:lstStyle/>
          <a:p>
            <a:r>
              <a:rPr lang="en-US">
                <a:latin typeface="Times New Roman" panose="02020603050405020304" pitchFamily="18" charset="0"/>
                <a:cs typeface="Times New Roman" panose="02020603050405020304" pitchFamily="18" charset="0"/>
              </a:rPr>
              <a:t>Delirium differential diagnoses</a:t>
            </a:r>
          </a:p>
        </p:txBody>
      </p:sp>
      <p:sp>
        <p:nvSpPr>
          <p:cNvPr id="3" name="Content Placeholder 2">
            <a:extLst>
              <a:ext uri="{FF2B5EF4-FFF2-40B4-BE49-F238E27FC236}">
                <a16:creationId xmlns:a16="http://schemas.microsoft.com/office/drawing/2014/main" xmlns="" id="{7260BCDD-49CA-2B40-BA47-232CDF7C5B2F}"/>
              </a:ext>
            </a:extLst>
          </p:cNvPr>
          <p:cNvSpPr>
            <a:spLocks noGrp="1"/>
          </p:cNvSpPr>
          <p:nvPr>
            <p:ph idx="1"/>
          </p:nvPr>
        </p:nvSpPr>
        <p:spPr>
          <a:xfrm>
            <a:off x="1141413" y="1451610"/>
            <a:ext cx="9905998" cy="5052060"/>
          </a:xfrm>
        </p:spPr>
        <p:txBody>
          <a:bodyPr anchor="t">
            <a:normAutofit/>
          </a:bodyPr>
          <a:lstStyle/>
          <a:p>
            <a:pPr>
              <a:buFont typeface="Wingdings" pitchFamily="2" charset="2"/>
              <a:buChar char="Ø"/>
            </a:pPr>
            <a:r>
              <a:rPr lang="en-US" sz="2600" dirty="0">
                <a:latin typeface="Times New Roman" panose="02020603050405020304" pitchFamily="18" charset="0"/>
                <a:cs typeface="Times New Roman" panose="02020603050405020304" pitchFamily="18" charset="0"/>
              </a:rPr>
              <a:t>1) Dementia: </a:t>
            </a:r>
          </a:p>
          <a:p>
            <a:pPr lvl="1">
              <a:buFont typeface="Wingdings" pitchFamily="2" charset="2"/>
              <a:buChar char="Ø"/>
            </a:pPr>
            <a:r>
              <a:rPr lang="en-US" sz="2600" dirty="0">
                <a:latin typeface="Times New Roman" panose="02020603050405020304" pitchFamily="18" charset="0"/>
                <a:cs typeface="Times New Roman" panose="02020603050405020304" pitchFamily="18" charset="0"/>
              </a:rPr>
              <a:t>Occasionally, delirium occurs in a patient with dementia, a condition known as beclouded dementia. However, a dual diagnoses (i.e., delirium in top of dementia) can only made when there is a definite history of pre-existing dementia. </a:t>
            </a:r>
          </a:p>
          <a:p>
            <a:pPr lvl="1">
              <a:buFont typeface="Wingdings" pitchFamily="2" charset="2"/>
              <a:buChar char="Ø"/>
            </a:pPr>
            <a:endParaRPr lang="en-US" sz="26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600" dirty="0">
                <a:latin typeface="Times New Roman" panose="02020603050405020304" pitchFamily="18" charset="0"/>
                <a:cs typeface="Times New Roman" panose="02020603050405020304" pitchFamily="18" charset="0"/>
              </a:rPr>
              <a:t>2) Substance abuse: alcohol, inhalants, sedatives, and opioids</a:t>
            </a:r>
          </a:p>
          <a:p>
            <a:pPr marL="0" indent="0">
              <a:buNone/>
            </a:pPr>
            <a:endParaRPr lang="en-US" sz="26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600" dirty="0">
                <a:latin typeface="Times New Roman" panose="02020603050405020304" pitchFamily="18" charset="0"/>
                <a:cs typeface="Times New Roman" panose="02020603050405020304" pitchFamily="18" charset="0"/>
              </a:rPr>
              <a:t>3) Amnestic syndrome (see later)</a:t>
            </a:r>
          </a:p>
          <a:p>
            <a:endParaRPr lang="en-US" dirty="0"/>
          </a:p>
        </p:txBody>
      </p:sp>
    </p:spTree>
    <p:extLst>
      <p:ext uri="{BB962C8B-B14F-4D97-AF65-F5344CB8AC3E}">
        <p14:creationId xmlns:p14="http://schemas.microsoft.com/office/powerpoint/2010/main" val="33571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BE92F9-D40E-D24E-9FAF-4557EAD18726}"/>
              </a:ext>
            </a:extLst>
          </p:cNvPr>
          <p:cNvSpPr>
            <a:spLocks noGrp="1"/>
          </p:cNvSpPr>
          <p:nvPr>
            <p:ph idx="1"/>
          </p:nvPr>
        </p:nvSpPr>
        <p:spPr>
          <a:xfrm>
            <a:off x="1371600" y="960120"/>
            <a:ext cx="9601200" cy="4907280"/>
          </a:xfrm>
        </p:spPr>
        <p:txBody>
          <a:bodyPr/>
          <a:lstStyle/>
          <a:p>
            <a:pPr>
              <a:buFont typeface="Wingdings" pitchFamily="2" charset="2"/>
              <a:buChar char="Ø"/>
            </a:pPr>
            <a:r>
              <a:rPr lang="en-US" sz="2600" dirty="0">
                <a:latin typeface="Times New Roman" panose="02020603050405020304" pitchFamily="18" charset="0"/>
                <a:cs typeface="Times New Roman" panose="02020603050405020304" pitchFamily="18" charset="0"/>
              </a:rPr>
              <a:t>4) Acute functional psychosis (brief psychosis, mania, exacerbation of schizophrenia):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Patients usually experience no change in their level of consciousness or in their orientation. The hallucination and delusions are more constant and better organized than those of patients with delirium</a:t>
            </a:r>
            <a:r>
              <a:rPr lang="en-US" dirty="0">
                <a:latin typeface="Times New Roman" panose="02020603050405020304" pitchFamily="18" charset="0"/>
                <a:cs typeface="Times New Roman" panose="02020603050405020304" pitchFamily="18" charset="0"/>
              </a:rPr>
              <a:t>. </a:t>
            </a:r>
          </a:p>
          <a:p>
            <a:pPr lvl="1">
              <a:buFont typeface="Wingdings"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5) Severe depression: patients with hypoactive symptoms of delirium may appear somewhat similar to severely depressed patients, but can be distinguished on the basis of EEG (normal in depression</a:t>
            </a:r>
            <a:r>
              <a:rPr lang="en-US" dirty="0">
                <a:latin typeface="Times New Roman" panose="02020603050405020304" pitchFamily="18" charset="0"/>
                <a:cs typeface="Times New Roman" panose="02020603050405020304" pitchFamily="18" charset="0"/>
              </a:rPr>
              <a:t>)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When delirious patients treated with TCA, cognitive functions deteriorate further because of the anticholinergic effects of TCA</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3462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935A8E4-5776-D146-A6F7-6B1CCEB93E8B}"/>
              </a:ext>
            </a:extLst>
          </p:cNvPr>
          <p:cNvGraphicFramePr>
            <a:graphicFrameLocks noGrp="1"/>
          </p:cNvGraphicFramePr>
          <p:nvPr>
            <p:extLst>
              <p:ext uri="{D42A27DB-BD31-4B8C-83A1-F6EECF244321}">
                <p14:modId xmlns:p14="http://schemas.microsoft.com/office/powerpoint/2010/main" val="72928789"/>
              </p:ext>
            </p:extLst>
          </p:nvPr>
        </p:nvGraphicFramePr>
        <p:xfrm>
          <a:off x="1849120" y="696806"/>
          <a:ext cx="8127999" cy="5395383"/>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801708714"/>
                    </a:ext>
                  </a:extLst>
                </a:gridCol>
                <a:gridCol w="2709333">
                  <a:extLst>
                    <a:ext uri="{9D8B030D-6E8A-4147-A177-3AD203B41FA5}">
                      <a16:colId xmlns:a16="http://schemas.microsoft.com/office/drawing/2014/main" xmlns="" val="4287720999"/>
                    </a:ext>
                  </a:extLst>
                </a:gridCol>
                <a:gridCol w="2709333">
                  <a:extLst>
                    <a:ext uri="{9D8B030D-6E8A-4147-A177-3AD203B41FA5}">
                      <a16:colId xmlns:a16="http://schemas.microsoft.com/office/drawing/2014/main" xmlns="" val="3003751667"/>
                    </a:ext>
                  </a:extLst>
                </a:gridCol>
              </a:tblGrid>
              <a:tr h="671291">
                <a:tc>
                  <a:txBody>
                    <a:bodyPr/>
                    <a:lstStyle/>
                    <a:p>
                      <a:pPr algn="ctr"/>
                      <a:r>
                        <a:rPr lang="en-US"/>
                        <a:t>Feature </a:t>
                      </a:r>
                    </a:p>
                  </a:txBody>
                  <a:tcPr/>
                </a:tc>
                <a:tc>
                  <a:txBody>
                    <a:bodyPr/>
                    <a:lstStyle/>
                    <a:p>
                      <a:pPr algn="ctr"/>
                      <a:r>
                        <a:rPr lang="en-US"/>
                        <a:t>Dementia </a:t>
                      </a:r>
                    </a:p>
                  </a:txBody>
                  <a:tcPr/>
                </a:tc>
                <a:tc>
                  <a:txBody>
                    <a:bodyPr/>
                    <a:lstStyle/>
                    <a:p>
                      <a:pPr algn="ctr"/>
                      <a:r>
                        <a:rPr lang="en-US"/>
                        <a:t>Delirium</a:t>
                      </a:r>
                    </a:p>
                  </a:txBody>
                  <a:tcPr/>
                </a:tc>
                <a:extLst>
                  <a:ext uri="{0D108BD9-81ED-4DB2-BD59-A6C34878D82A}">
                    <a16:rowId xmlns:a16="http://schemas.microsoft.com/office/drawing/2014/main" xmlns="" val="671042610"/>
                  </a:ext>
                </a:extLst>
              </a:tr>
              <a:tr h="671291">
                <a:tc>
                  <a:txBody>
                    <a:bodyPr/>
                    <a:lstStyle/>
                    <a:p>
                      <a:r>
                        <a:rPr lang="en-US"/>
                        <a:t>onset</a:t>
                      </a:r>
                    </a:p>
                  </a:txBody>
                  <a:tcPr/>
                </a:tc>
                <a:tc>
                  <a:txBody>
                    <a:bodyPr/>
                    <a:lstStyle/>
                    <a:p>
                      <a:r>
                        <a:rPr lang="en-US"/>
                        <a:t>Slow/gradual (except for vascular dementia</a:t>
                      </a:r>
                    </a:p>
                  </a:txBody>
                  <a:tcPr/>
                </a:tc>
                <a:tc>
                  <a:txBody>
                    <a:bodyPr/>
                    <a:lstStyle/>
                    <a:p>
                      <a:r>
                        <a:rPr lang="en-US"/>
                        <a:t>Rapid</a:t>
                      </a:r>
                    </a:p>
                  </a:txBody>
                  <a:tcPr/>
                </a:tc>
                <a:extLst>
                  <a:ext uri="{0D108BD9-81ED-4DB2-BD59-A6C34878D82A}">
                    <a16:rowId xmlns:a16="http://schemas.microsoft.com/office/drawing/2014/main" xmlns="" val="2991536894"/>
                  </a:ext>
                </a:extLst>
              </a:tr>
              <a:tr h="671291">
                <a:tc>
                  <a:txBody>
                    <a:bodyPr/>
                    <a:lstStyle/>
                    <a:p>
                      <a:r>
                        <a:rPr lang="en-US"/>
                        <a:t>Duration to develop</a:t>
                      </a:r>
                    </a:p>
                  </a:txBody>
                  <a:tcPr/>
                </a:tc>
                <a:tc>
                  <a:txBody>
                    <a:bodyPr/>
                    <a:lstStyle/>
                    <a:p>
                      <a:r>
                        <a:rPr lang="en-US"/>
                        <a:t>months to years </a:t>
                      </a:r>
                    </a:p>
                  </a:txBody>
                  <a:tcPr/>
                </a:tc>
                <a:tc>
                  <a:txBody>
                    <a:bodyPr/>
                    <a:lstStyle/>
                    <a:p>
                      <a:r>
                        <a:rPr lang="en-US"/>
                        <a:t>hours to weeks</a:t>
                      </a:r>
                    </a:p>
                  </a:txBody>
                  <a:tcPr/>
                </a:tc>
                <a:extLst>
                  <a:ext uri="{0D108BD9-81ED-4DB2-BD59-A6C34878D82A}">
                    <a16:rowId xmlns:a16="http://schemas.microsoft.com/office/drawing/2014/main" xmlns="" val="651965670"/>
                  </a:ext>
                </a:extLst>
              </a:tr>
              <a:tr h="671291">
                <a:tc>
                  <a:txBody>
                    <a:bodyPr/>
                    <a:lstStyle/>
                    <a:p>
                      <a:r>
                        <a:rPr lang="en-US"/>
                        <a:t>Attention</a:t>
                      </a:r>
                    </a:p>
                  </a:txBody>
                  <a:tcPr/>
                </a:tc>
                <a:tc>
                  <a:txBody>
                    <a:bodyPr/>
                    <a:lstStyle/>
                    <a:p>
                      <a:r>
                        <a:rPr lang="en-US"/>
                        <a:t>Preserved</a:t>
                      </a:r>
                    </a:p>
                  </a:txBody>
                  <a:tcPr/>
                </a:tc>
                <a:tc>
                  <a:txBody>
                    <a:bodyPr/>
                    <a:lstStyle/>
                    <a:p>
                      <a:r>
                        <a:rPr lang="en-US"/>
                        <a:t>Fluctuates</a:t>
                      </a:r>
                    </a:p>
                  </a:txBody>
                  <a:tcPr/>
                </a:tc>
                <a:extLst>
                  <a:ext uri="{0D108BD9-81ED-4DB2-BD59-A6C34878D82A}">
                    <a16:rowId xmlns:a16="http://schemas.microsoft.com/office/drawing/2014/main" xmlns="" val="3896480195"/>
                  </a:ext>
                </a:extLst>
              </a:tr>
              <a:tr h="671291">
                <a:tc>
                  <a:txBody>
                    <a:bodyPr/>
                    <a:lstStyle/>
                    <a:p>
                      <a:r>
                        <a:rPr lang="en-US"/>
                        <a:t>Awareness </a:t>
                      </a:r>
                    </a:p>
                  </a:txBody>
                  <a:tcPr/>
                </a:tc>
                <a:tc>
                  <a:txBody>
                    <a:bodyPr/>
                    <a:lstStyle/>
                    <a:p>
                      <a:r>
                        <a:rPr lang="en-US"/>
                        <a:t>Unchanged</a:t>
                      </a:r>
                    </a:p>
                  </a:txBody>
                  <a:tcPr/>
                </a:tc>
                <a:tc>
                  <a:txBody>
                    <a:bodyPr/>
                    <a:lstStyle/>
                    <a:p>
                      <a:r>
                        <a:rPr lang="en-US"/>
                        <a:t>Reduced</a:t>
                      </a:r>
                    </a:p>
                  </a:txBody>
                  <a:tcPr/>
                </a:tc>
                <a:extLst>
                  <a:ext uri="{0D108BD9-81ED-4DB2-BD59-A6C34878D82A}">
                    <a16:rowId xmlns:a16="http://schemas.microsoft.com/office/drawing/2014/main" xmlns="" val="523232962"/>
                  </a:ext>
                </a:extLst>
              </a:tr>
              <a:tr h="1019464">
                <a:tc>
                  <a:txBody>
                    <a:bodyPr/>
                    <a:lstStyle/>
                    <a:p>
                      <a:r>
                        <a:rPr lang="en-US"/>
                        <a:t>Consciousness </a:t>
                      </a:r>
                    </a:p>
                  </a:txBody>
                  <a:tcPr/>
                </a:tc>
                <a:tc>
                  <a:txBody>
                    <a:bodyPr/>
                    <a:lstStyle/>
                    <a:p>
                      <a:r>
                        <a:rPr lang="en-US"/>
                        <a:t>intact</a:t>
                      </a:r>
                    </a:p>
                  </a:txBody>
                  <a:tcPr/>
                </a:tc>
                <a:tc>
                  <a:txBody>
                    <a:bodyPr/>
                    <a:lstStyle/>
                    <a:p>
                      <a:r>
                        <a:rPr lang="en-US"/>
                        <a:t>impaired</a:t>
                      </a:r>
                    </a:p>
                  </a:txBody>
                  <a:tcPr/>
                </a:tc>
                <a:extLst>
                  <a:ext uri="{0D108BD9-81ED-4DB2-BD59-A6C34878D82A}">
                    <a16:rowId xmlns:a16="http://schemas.microsoft.com/office/drawing/2014/main" xmlns="" val="825604054"/>
                  </a:ext>
                </a:extLst>
              </a:tr>
              <a:tr h="1019464">
                <a:tc>
                  <a:txBody>
                    <a:bodyPr/>
                    <a:lstStyle/>
                    <a:p>
                      <a:r>
                        <a:rPr lang="en-US"/>
                        <a:t>Course </a:t>
                      </a:r>
                    </a:p>
                  </a:txBody>
                  <a:tcPr/>
                </a:tc>
                <a:tc>
                  <a:txBody>
                    <a:bodyPr/>
                    <a:lstStyle/>
                    <a:p>
                      <a:r>
                        <a:rPr lang="en-US"/>
                        <a:t>Chronic/deteriorating</a:t>
                      </a:r>
                    </a:p>
                  </a:txBody>
                  <a:tcPr/>
                </a:tc>
                <a:tc>
                  <a:txBody>
                    <a:bodyPr/>
                    <a:lstStyle/>
                    <a:p>
                      <a:r>
                        <a:rPr lang="en-US"/>
                        <a:t>transient/clears within 7-10 days</a:t>
                      </a:r>
                    </a:p>
                  </a:txBody>
                  <a:tcPr/>
                </a:tc>
                <a:extLst>
                  <a:ext uri="{0D108BD9-81ED-4DB2-BD59-A6C34878D82A}">
                    <a16:rowId xmlns:a16="http://schemas.microsoft.com/office/drawing/2014/main" xmlns="" val="3184956431"/>
                  </a:ext>
                </a:extLst>
              </a:tr>
            </a:tbl>
          </a:graphicData>
        </a:graphic>
      </p:graphicFrame>
    </p:spTree>
    <p:extLst>
      <p:ext uri="{BB962C8B-B14F-4D97-AF65-F5344CB8AC3E}">
        <p14:creationId xmlns:p14="http://schemas.microsoft.com/office/powerpoint/2010/main" val="256859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B89FC-6110-094C-8784-6F149023633A}"/>
              </a:ext>
            </a:extLst>
          </p:cNvPr>
          <p:cNvSpPr>
            <a:spLocks noGrp="1"/>
          </p:cNvSpPr>
          <p:nvPr>
            <p:ph type="title"/>
          </p:nvPr>
        </p:nvSpPr>
        <p:spPr>
          <a:xfrm>
            <a:off x="1141413" y="609600"/>
            <a:ext cx="9905998" cy="791497"/>
          </a:xfrm>
        </p:spPr>
        <p:txBody>
          <a:bodyPr/>
          <a:lstStyle/>
          <a:p>
            <a:r>
              <a:rPr lang="en-US">
                <a:latin typeface="Times New Roman" panose="02020603050405020304" pitchFamily="18" charset="0"/>
                <a:cs typeface="Times New Roman" panose="02020603050405020304" pitchFamily="18" charset="0"/>
              </a:rPr>
              <a:t>1) Investigations:</a:t>
            </a:r>
          </a:p>
        </p:txBody>
      </p:sp>
      <p:sp>
        <p:nvSpPr>
          <p:cNvPr id="3" name="Content Placeholder 2">
            <a:extLst>
              <a:ext uri="{FF2B5EF4-FFF2-40B4-BE49-F238E27FC236}">
                <a16:creationId xmlns:a16="http://schemas.microsoft.com/office/drawing/2014/main" xmlns="" id="{42F752AC-4B4E-FD40-8E82-7EFD0B2F7214}"/>
              </a:ext>
            </a:extLst>
          </p:cNvPr>
          <p:cNvSpPr>
            <a:spLocks noGrp="1"/>
          </p:cNvSpPr>
          <p:nvPr>
            <p:ph idx="1"/>
          </p:nvPr>
        </p:nvSpPr>
        <p:spPr>
          <a:xfrm>
            <a:off x="1141413" y="1651820"/>
            <a:ext cx="9905998" cy="4395020"/>
          </a:xfrm>
        </p:spPr>
        <p:txBody>
          <a:bodyPr anchor="ct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There is no specific diagnostic investigation for delirium.</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A) Good clinical skills are essential:</a:t>
            </a:r>
          </a:p>
          <a:p>
            <a:pPr lvl="2">
              <a:buFont typeface="Wingdings" pitchFamily="2" charset="2"/>
              <a:buChar char="Ø"/>
            </a:pPr>
            <a:r>
              <a:rPr lang="en-US" sz="2000" i="1" u="sng" dirty="0">
                <a:latin typeface="Times New Roman" panose="02020603050405020304" pitchFamily="18" charset="0"/>
                <a:cs typeface="Times New Roman" panose="02020603050405020304" pitchFamily="18" charset="0"/>
              </a:rPr>
              <a:t>1) Careful History and physical examinations:</a:t>
            </a:r>
          </a:p>
          <a:p>
            <a:pPr lvl="3">
              <a:buFont typeface="Wingdings" pitchFamily="2" charset="2"/>
              <a:buChar char="Ø"/>
            </a:pPr>
            <a:r>
              <a:rPr lang="en-US" dirty="0">
                <a:latin typeface="Times New Roman" panose="02020603050405020304" pitchFamily="18" charset="0"/>
                <a:cs typeface="Times New Roman" panose="02020603050405020304" pitchFamily="18" charset="0"/>
              </a:rPr>
              <a:t>Acute onset + review medical conditions/diseases + cognitive &amp; consciousness disturbances.</a:t>
            </a:r>
          </a:p>
          <a:p>
            <a:pPr lvl="2">
              <a:buFont typeface="Wingdings" pitchFamily="2" charset="2"/>
              <a:buChar char="Ø"/>
            </a:pPr>
            <a:r>
              <a:rPr lang="en-US" sz="2000" i="1" u="sng" dirty="0">
                <a:latin typeface="Times New Roman" panose="02020603050405020304" pitchFamily="18" charset="0"/>
                <a:cs typeface="Times New Roman" panose="02020603050405020304" pitchFamily="18" charset="0"/>
              </a:rPr>
              <a:t>2) Collateral history: </a:t>
            </a:r>
          </a:p>
          <a:p>
            <a:pPr lvl="3">
              <a:buFont typeface="Wingdings" pitchFamily="2" charset="2"/>
              <a:buChar char="Ø"/>
            </a:pPr>
            <a:r>
              <a:rPr lang="en-US" dirty="0">
                <a:latin typeface="Times New Roman" panose="02020603050405020304" pitchFamily="18" charset="0"/>
                <a:cs typeface="Times New Roman" panose="02020603050405020304" pitchFamily="18" charset="0"/>
              </a:rPr>
              <a:t>Baseline cognition</a:t>
            </a:r>
          </a:p>
          <a:p>
            <a:pPr lvl="3">
              <a:buFont typeface="Wingdings" pitchFamily="2" charset="2"/>
              <a:buChar char="Ø"/>
            </a:pPr>
            <a:r>
              <a:rPr lang="en-US" dirty="0">
                <a:latin typeface="Times New Roman" panose="02020603050405020304" pitchFamily="18" charset="0"/>
                <a:cs typeface="Times New Roman" panose="02020603050405020304" pitchFamily="18" charset="0"/>
              </a:rPr>
              <a:t>Presence of sensory impairments </a:t>
            </a:r>
          </a:p>
          <a:p>
            <a:pPr lvl="3">
              <a:buFont typeface="Wingdings" pitchFamily="2" charset="2"/>
              <a:buChar char="Ø"/>
            </a:pPr>
            <a:r>
              <a:rPr lang="en-US" dirty="0">
                <a:latin typeface="Times New Roman" panose="02020603050405020304" pitchFamily="18" charset="0"/>
                <a:cs typeface="Times New Roman" panose="02020603050405020304" pitchFamily="18" charset="0"/>
              </a:rPr>
              <a:t>Exposure to risk factors </a:t>
            </a:r>
          </a:p>
          <a:p>
            <a:pPr lvl="3">
              <a:buFont typeface="Wingdings" pitchFamily="2" charset="2"/>
              <a:buChar char="Ø"/>
            </a:pPr>
            <a:r>
              <a:rPr lang="en-US" dirty="0">
                <a:latin typeface="Times New Roman" panose="02020603050405020304" pitchFamily="18" charset="0"/>
                <a:cs typeface="Times New Roman" panose="02020603050405020304" pitchFamily="18" charset="0"/>
              </a:rPr>
              <a:t>Review medications, procedures, tests,…etc.</a:t>
            </a:r>
          </a:p>
        </p:txBody>
      </p:sp>
    </p:spTree>
    <p:extLst>
      <p:ext uri="{BB962C8B-B14F-4D97-AF65-F5344CB8AC3E}">
        <p14:creationId xmlns:p14="http://schemas.microsoft.com/office/powerpoint/2010/main" val="73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7658A4-353D-7A4A-89B4-AE8DCA053742}"/>
              </a:ext>
            </a:extLst>
          </p:cNvPr>
          <p:cNvSpPr>
            <a:spLocks noGrp="1"/>
          </p:cNvSpPr>
          <p:nvPr>
            <p:ph sz="half" idx="1"/>
          </p:nvPr>
        </p:nvSpPr>
        <p:spPr>
          <a:xfrm>
            <a:off x="1371600" y="882316"/>
            <a:ext cx="5045242" cy="3834063"/>
          </a:xfrm>
        </p:spPr>
        <p:txBody>
          <a:bodyPr>
            <a:normAutofit/>
          </a:bodyPr>
          <a:lstStyle/>
          <a:p>
            <a:pPr>
              <a:buFont typeface="Wingdings" pitchFamily="2" charset="2"/>
              <a:buChar char="Ø"/>
            </a:pPr>
            <a:r>
              <a:rPr lang="en-US" b="1" u="sng" dirty="0">
                <a:latin typeface="Times New Roman" panose="02020603050405020304" pitchFamily="18" charset="0"/>
                <a:cs typeface="Times New Roman" panose="02020603050405020304" pitchFamily="18" charset="0"/>
              </a:rPr>
              <a:t>B) MSE: proper assessment of mental functions</a:t>
            </a:r>
          </a:p>
          <a:p>
            <a:pPr lvl="1">
              <a:buFont typeface="Wingdings" pitchFamily="2" charset="2"/>
              <a:buChar char="Ø"/>
            </a:pPr>
            <a:r>
              <a:rPr lang="en-US" i="0" dirty="0">
                <a:latin typeface="Times New Roman" panose="02020603050405020304" pitchFamily="18" charset="0"/>
                <a:cs typeface="Times New Roman" panose="02020603050405020304" pitchFamily="18" charset="0"/>
              </a:rPr>
              <a:t>Mini-Mental state exam</a:t>
            </a:r>
          </a:p>
          <a:p>
            <a:pPr lvl="2">
              <a:buFont typeface="Wingdings" pitchFamily="2" charset="2"/>
              <a:buChar char="Ø"/>
            </a:pPr>
            <a:r>
              <a:rPr lang="en-US" dirty="0">
                <a:latin typeface="Times New Roman" panose="02020603050405020304" pitchFamily="18" charset="0"/>
                <a:cs typeface="Times New Roman" panose="02020603050405020304" pitchFamily="18" charset="0"/>
              </a:rPr>
              <a:t>Tests orientation, short-term memory, attention, concentration, constructional ability.</a:t>
            </a:r>
          </a:p>
          <a:p>
            <a:pPr lvl="2">
              <a:buFont typeface="Wingdings" pitchFamily="2" charset="2"/>
              <a:buChar char="Ø"/>
            </a:pPr>
            <a:r>
              <a:rPr lang="en-US" i="0" dirty="0">
                <a:latin typeface="Times New Roman" panose="02020603050405020304" pitchFamily="18" charset="0"/>
                <a:cs typeface="Times New Roman" panose="02020603050405020304" pitchFamily="18" charset="0"/>
              </a:rPr>
              <a:t>30 points is perfect score.</a:t>
            </a:r>
          </a:p>
          <a:p>
            <a:pPr lvl="2">
              <a:buFont typeface="Wingdings" pitchFamily="2" charset="2"/>
              <a:buChar char="Ø"/>
            </a:pPr>
            <a:r>
              <a:rPr lang="en-US" dirty="0">
                <a:latin typeface="Times New Roman" panose="02020603050405020304" pitchFamily="18" charset="0"/>
                <a:cs typeface="Times New Roman" panose="02020603050405020304" pitchFamily="18" charset="0"/>
              </a:rPr>
              <a:t>&lt; 20 points suggestive of problem</a:t>
            </a:r>
          </a:p>
          <a:p>
            <a:pPr lvl="2">
              <a:buFont typeface="Wingdings" pitchFamily="2" charset="2"/>
              <a:buChar char="Ø"/>
            </a:pPr>
            <a:r>
              <a:rPr lang="en-US" i="0" dirty="0">
                <a:latin typeface="Times New Roman" panose="02020603050405020304" pitchFamily="18" charset="0"/>
                <a:cs typeface="Times New Roman" panose="02020603050405020304" pitchFamily="18" charset="0"/>
              </a:rPr>
              <a:t>Hot helpf</a:t>
            </a:r>
            <a:r>
              <a:rPr lang="en-US" dirty="0">
                <a:latin typeface="Times New Roman" panose="02020603050405020304" pitchFamily="18" charset="0"/>
                <a:cs typeface="Times New Roman" panose="02020603050405020304" pitchFamily="18" charset="0"/>
              </a:rPr>
              <a:t>ul without knowing patient’s baseline</a:t>
            </a:r>
            <a:endParaRPr lang="en-US" i="0" dirty="0">
              <a:latin typeface="Times New Roman" panose="02020603050405020304" pitchFamily="18" charset="0"/>
              <a:cs typeface="Times New Roman" panose="02020603050405020304" pitchFamily="18" charset="0"/>
            </a:endParaRPr>
          </a:p>
          <a:p>
            <a:pPr lvl="1"/>
            <a:endParaRPr lang="en-US" b="1" u="sng"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8B59AD3-A7E5-BC4C-A031-FBAD7A5EFC20}"/>
              </a:ext>
            </a:extLst>
          </p:cNvPr>
          <p:cNvPicPr>
            <a:picLocks noChangeAspect="1"/>
          </p:cNvPicPr>
          <p:nvPr/>
        </p:nvPicPr>
        <p:blipFill>
          <a:blip r:embed="rId2"/>
          <a:stretch>
            <a:fillRect/>
          </a:stretch>
        </p:blipFill>
        <p:spPr>
          <a:xfrm>
            <a:off x="6785811" y="737601"/>
            <a:ext cx="4892842" cy="5486735"/>
          </a:xfrm>
          <a:prstGeom prst="rect">
            <a:avLst/>
          </a:prstGeom>
        </p:spPr>
      </p:pic>
    </p:spTree>
    <p:extLst>
      <p:ext uri="{BB962C8B-B14F-4D97-AF65-F5344CB8AC3E}">
        <p14:creationId xmlns:p14="http://schemas.microsoft.com/office/powerpoint/2010/main" val="270994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69AC42-27F2-8C46-ABAF-3D29BF3362D6}"/>
              </a:ext>
            </a:extLst>
          </p:cNvPr>
          <p:cNvSpPr>
            <a:spLocks noGrp="1"/>
          </p:cNvSpPr>
          <p:nvPr>
            <p:ph sz="half" idx="1"/>
          </p:nvPr>
        </p:nvSpPr>
        <p:spPr>
          <a:xfrm>
            <a:off x="1141412" y="648929"/>
            <a:ext cx="4876800" cy="5660431"/>
          </a:xfrm>
        </p:spPr>
        <p:txBody>
          <a:bodyPr>
            <a:normAutofit/>
          </a:bodyPr>
          <a:lstStyle/>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First line investigations: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Complete blood count (CBC) and differentials WBCs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Electrolytes, Mg, ca, and po4 tests.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Liver function tests.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Renal function tests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Urinalysis + cultures &amp; sensitivity</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Blood cultures &amp; sensitivity</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Thyroid function test</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Electrocardiogram (ECG)</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Blood glucose.</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Chest x-rays</a:t>
            </a:r>
          </a:p>
          <a:p>
            <a:endParaRPr lang="en-US" dirty="0"/>
          </a:p>
        </p:txBody>
      </p:sp>
      <p:sp>
        <p:nvSpPr>
          <p:cNvPr id="4" name="Content Placeholder 3">
            <a:extLst>
              <a:ext uri="{FF2B5EF4-FFF2-40B4-BE49-F238E27FC236}">
                <a16:creationId xmlns:a16="http://schemas.microsoft.com/office/drawing/2014/main" xmlns="" id="{B1A03418-CFC4-034F-BCBA-1BD03A4A97E6}"/>
              </a:ext>
            </a:extLst>
          </p:cNvPr>
          <p:cNvSpPr>
            <a:spLocks noGrp="1"/>
          </p:cNvSpPr>
          <p:nvPr>
            <p:ph sz="half" idx="2"/>
          </p:nvPr>
        </p:nvSpPr>
        <p:spPr>
          <a:xfrm>
            <a:off x="6018212" y="648929"/>
            <a:ext cx="4876800" cy="5142271"/>
          </a:xfrm>
        </p:spPr>
        <p:txBody>
          <a:bodyPr anchor="t">
            <a:normAutofit/>
          </a:bodyPr>
          <a:lstStyle/>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Second line investigations: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Drug screen.</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Cardiac enzymes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Blood gas (ABG)</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Serum folate / B12</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Electroencephalography (EEG)</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Cerebrospinal fluid examinations.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Brain CT scan</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Brain MRI</a:t>
            </a:r>
          </a:p>
          <a:p>
            <a:pPr marL="457200" lvl="1" indent="0">
              <a:buNone/>
            </a:pPr>
            <a:endParaRPr lang="en-US" dirty="0"/>
          </a:p>
        </p:txBody>
      </p:sp>
    </p:spTree>
    <p:extLst>
      <p:ext uri="{BB962C8B-B14F-4D97-AF65-F5344CB8AC3E}">
        <p14:creationId xmlns:p14="http://schemas.microsoft.com/office/powerpoint/2010/main" val="2494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dissolve">
                                      <p:cBhvr>
                                        <p:cTn id="53" dur="500"/>
                                        <p:tgtEl>
                                          <p:spTgt spid="4">
                                            <p:txEl>
                                              <p:pRg st="0" end="0"/>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dissolve">
                                      <p:cBhvr>
                                        <p:cTn id="56" dur="500"/>
                                        <p:tgtEl>
                                          <p:spTgt spid="4">
                                            <p:txEl>
                                              <p:pRg st="1" end="1"/>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dissolve">
                                      <p:cBhvr>
                                        <p:cTn id="59" dur="500"/>
                                        <p:tgtEl>
                                          <p:spTgt spid="4">
                                            <p:txEl>
                                              <p:pRg st="2" end="2"/>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dissolve">
                                      <p:cBhvr>
                                        <p:cTn id="62" dur="500"/>
                                        <p:tgtEl>
                                          <p:spTgt spid="4">
                                            <p:txEl>
                                              <p:pRg st="3" end="3"/>
                                            </p:txEl>
                                          </p:spTgt>
                                        </p:tgtEl>
                                      </p:cBhvr>
                                    </p:animEffect>
                                  </p:childTnLst>
                                </p:cTn>
                              </p:par>
                              <p:par>
                                <p:cTn id="63" presetID="9" presetClass="entr" presetSubtype="0" fill="hold" nodeType="with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dissolve">
                                      <p:cBhvr>
                                        <p:cTn id="65" dur="500"/>
                                        <p:tgtEl>
                                          <p:spTgt spid="4">
                                            <p:txEl>
                                              <p:pRg st="4" end="4"/>
                                            </p:txEl>
                                          </p:spTgt>
                                        </p:tgtEl>
                                      </p:cBhvr>
                                    </p:animEffect>
                                  </p:childTnLst>
                                </p:cTn>
                              </p:par>
                              <p:par>
                                <p:cTn id="66" presetID="9" presetClass="entr" presetSubtype="0" fill="hold"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dissolve">
                                      <p:cBhvr>
                                        <p:cTn id="68" dur="500"/>
                                        <p:tgtEl>
                                          <p:spTgt spid="4">
                                            <p:txEl>
                                              <p:pRg st="5" end="5"/>
                                            </p:txEl>
                                          </p:spTgt>
                                        </p:tgtEl>
                                      </p:cBhvr>
                                    </p:animEffect>
                                  </p:childTnLst>
                                </p:cTn>
                              </p:par>
                              <p:par>
                                <p:cTn id="69" presetID="9" presetClass="entr" presetSubtype="0" fill="hold" nodeType="with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dissolve">
                                      <p:cBhvr>
                                        <p:cTn id="71" dur="500"/>
                                        <p:tgtEl>
                                          <p:spTgt spid="4">
                                            <p:txEl>
                                              <p:pRg st="6" end="6"/>
                                            </p:txEl>
                                          </p:spTgt>
                                        </p:tgtEl>
                                      </p:cBhvr>
                                    </p:animEffect>
                                  </p:childTnLst>
                                </p:cTn>
                              </p:par>
                              <p:par>
                                <p:cTn id="72" presetID="9" presetClass="entr" presetSubtype="0" fill="hold" nodeType="with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Effect transition="in" filter="dissolve">
                                      <p:cBhvr>
                                        <p:cTn id="74" dur="500"/>
                                        <p:tgtEl>
                                          <p:spTgt spid="4">
                                            <p:txEl>
                                              <p:pRg st="7" end="7"/>
                                            </p:txEl>
                                          </p:spTgt>
                                        </p:tgtEl>
                                      </p:cBhvr>
                                    </p:animEffect>
                                  </p:childTnLst>
                                </p:cTn>
                              </p:par>
                              <p:par>
                                <p:cTn id="75" presetID="9" presetClass="entr" presetSubtype="0" fill="hold" nodeType="with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Effect transition="in" filter="dissolve">
                                      <p:cBhvr>
                                        <p:cTn id="7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AEF9F-F35C-3042-88A9-832279138579}"/>
              </a:ext>
            </a:extLst>
          </p:cNvPr>
          <p:cNvSpPr>
            <a:spLocks noGrp="1"/>
          </p:cNvSpPr>
          <p:nvPr>
            <p:ph type="title"/>
          </p:nvPr>
        </p:nvSpPr>
        <p:spPr>
          <a:xfrm>
            <a:off x="1141413" y="358140"/>
            <a:ext cx="9905998" cy="956310"/>
          </a:xfrm>
        </p:spPr>
        <p:txBody>
          <a:bodyPr>
            <a:normAutofit/>
          </a:bodyPr>
          <a:lstStyle/>
          <a:p>
            <a:r>
              <a:rPr lang="en-US" dirty="0">
                <a:latin typeface="Times New Roman" panose="02020603050405020304" pitchFamily="18" charset="0"/>
                <a:cs typeface="Times New Roman" panose="02020603050405020304" pitchFamily="18" charset="0"/>
              </a:rPr>
              <a:t>Treatment of delirium symptomatology</a:t>
            </a:r>
          </a:p>
        </p:txBody>
      </p:sp>
      <p:sp>
        <p:nvSpPr>
          <p:cNvPr id="3" name="Content Placeholder 2">
            <a:extLst>
              <a:ext uri="{FF2B5EF4-FFF2-40B4-BE49-F238E27FC236}">
                <a16:creationId xmlns:a16="http://schemas.microsoft.com/office/drawing/2014/main" xmlns="" id="{741BA934-3E5D-384E-ADCA-47F8F6013A5D}"/>
              </a:ext>
            </a:extLst>
          </p:cNvPr>
          <p:cNvSpPr>
            <a:spLocks noGrp="1"/>
          </p:cNvSpPr>
          <p:nvPr>
            <p:ph idx="1"/>
          </p:nvPr>
        </p:nvSpPr>
        <p:spPr>
          <a:xfrm>
            <a:off x="1141413" y="1314450"/>
            <a:ext cx="9905998" cy="5040630"/>
          </a:xfrm>
        </p:spPr>
        <p:txBody>
          <a:bodyPr>
            <a:normAutofit/>
          </a:bodyPr>
          <a:lstStyle/>
          <a:p>
            <a:pPr>
              <a:buFont typeface="Wingdings" pitchFamily="2" charset="2"/>
              <a:buChar char="ü"/>
            </a:pPr>
            <a:r>
              <a:rPr lang="en-US" sz="2400" b="1" i="1" u="sng" dirty="0">
                <a:latin typeface="Times New Roman" panose="02020603050405020304" pitchFamily="18" charset="0"/>
                <a:cs typeface="Times New Roman" panose="02020603050405020304" pitchFamily="18" charset="0"/>
              </a:rPr>
              <a:t>1) Non-Pharmacological interventions</a:t>
            </a:r>
          </a:p>
          <a:p>
            <a:pPr lvl="1">
              <a:buFont typeface="Wingdings"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Symptomatic measures involving attention to fluid and electrolyte balance, nutritional status, and early treatment of infections.</a:t>
            </a:r>
          </a:p>
          <a:p>
            <a:pPr lvl="1">
              <a:buFont typeface="Wingdings"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Environmental interventions:</a:t>
            </a:r>
          </a:p>
          <a:p>
            <a:pPr lvl="2">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Reduce unfamiliarity by providing a calendar, a clock, family pictures, and personal objects.</a:t>
            </a:r>
          </a:p>
          <a:p>
            <a:pPr lvl="2">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Maintain a moderate sensory balance in the patient by avoiding sensory overstimulation or deprivation.</a:t>
            </a:r>
          </a:p>
          <a:p>
            <a:pPr lvl="2">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Minimize staff changes, limit ambient noise and the number of visits from strangers, and provide a radio or a television set, a nightlight, and where necessary, eyeglasses and hearing aids.</a:t>
            </a:r>
          </a:p>
          <a:p>
            <a:pPr lvl="2">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Proper communication and support are critical with these patients</a:t>
            </a:r>
          </a:p>
        </p:txBody>
      </p:sp>
    </p:spTree>
    <p:extLst>
      <p:ext uri="{BB962C8B-B14F-4D97-AF65-F5344CB8AC3E}">
        <p14:creationId xmlns:p14="http://schemas.microsoft.com/office/powerpoint/2010/main" val="27687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118F985-3D18-0D4B-83D3-25AB85C7EEFD}"/>
              </a:ext>
            </a:extLst>
          </p:cNvPr>
          <p:cNvSpPr>
            <a:spLocks noGrp="1"/>
          </p:cNvSpPr>
          <p:nvPr>
            <p:ph type="title"/>
          </p:nvPr>
        </p:nvSpPr>
        <p:spPr>
          <a:xfrm>
            <a:off x="1371600" y="685800"/>
            <a:ext cx="9601200" cy="1074420"/>
          </a:xfrm>
        </p:spPr>
        <p:txBody>
          <a:bodyPr>
            <a:normAutofit fontScale="90000"/>
          </a:bodyPr>
          <a:lstStyle/>
          <a:p>
            <a:r>
              <a:rPr lang="en-US" cap="none">
                <a:latin typeface="Times New Roman" panose="02020603050405020304" pitchFamily="18" charset="0"/>
                <a:cs typeface="Times New Roman" panose="02020603050405020304" pitchFamily="18" charset="0"/>
              </a:rPr>
              <a:t>Cognitive function</a:t>
            </a:r>
            <a:r>
              <a:rPr lang="en-US">
                <a:latin typeface="Times New Roman" panose="02020603050405020304" pitchFamily="18" charset="0"/>
                <a:cs typeface="Times New Roman" panose="02020603050405020304" pitchFamily="18" charset="0"/>
              </a:rPr>
              <a:t>s</a:t>
            </a:r>
            <a:r>
              <a:rPr lang="en-US" cap="none">
                <a:latin typeface="Times New Roman" panose="02020603050405020304" pitchFamily="18" charset="0"/>
                <a:cs typeface="Times New Roman" panose="02020603050405020304" pitchFamily="18" charset="0"/>
              </a:rPr>
              <a:t> vs Cognitive disorders</a:t>
            </a:r>
            <a:br>
              <a:rPr lang="en-US" cap="none">
                <a:latin typeface="Times New Roman" panose="02020603050405020304" pitchFamily="18" charset="0"/>
                <a:cs typeface="Times New Roman" panose="02020603050405020304" pitchFamily="18" charset="0"/>
              </a:rPr>
            </a:br>
            <a:endParaRPr lang="en-US" cap="none">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xmlns="" id="{CA9CDA57-A397-014B-AB01-FF300817E1E5}"/>
              </a:ext>
            </a:extLst>
          </p:cNvPr>
          <p:cNvSpPr>
            <a:spLocks noGrp="1"/>
          </p:cNvSpPr>
          <p:nvPr>
            <p:ph idx="1"/>
          </p:nvPr>
        </p:nvSpPr>
        <p:spPr>
          <a:xfrm>
            <a:off x="1141413" y="1565911"/>
            <a:ext cx="9905998" cy="4743450"/>
          </a:xfrm>
        </p:spPr>
        <p:txBody>
          <a:bodyPr anchor="ctr">
            <a:normAutofit/>
          </a:bodyPr>
          <a:lstStyle/>
          <a:p>
            <a:pPr>
              <a:buFont typeface="Wingdings" pitchFamily="2" charset="2"/>
              <a:buChar char="ü"/>
            </a:pPr>
            <a:r>
              <a:rPr lang="en-US" sz="2800" dirty="0">
                <a:latin typeface="Times New Roman" panose="02020603050405020304" pitchFamily="18" charset="0"/>
                <a:cs typeface="Times New Roman" panose="02020603050405020304" pitchFamily="18" charset="0"/>
              </a:rPr>
              <a:t>Cognitive functions: </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Attention</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Concentration</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Memory.</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Processing speed</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Orientation.</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Impulse control.</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Language processing</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Executive function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816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8EF88-8185-7148-9AD2-8EE53695F03A}"/>
              </a:ext>
            </a:extLst>
          </p:cNvPr>
          <p:cNvSpPr>
            <a:spLocks noGrp="1"/>
          </p:cNvSpPr>
          <p:nvPr>
            <p:ph type="title"/>
          </p:nvPr>
        </p:nvSpPr>
        <p:spPr>
          <a:xfrm>
            <a:off x="1371600" y="284748"/>
            <a:ext cx="9601200" cy="950494"/>
          </a:xfrm>
        </p:spPr>
        <p:txBody>
          <a:bodyPr/>
          <a:lstStyle/>
          <a:p>
            <a:r>
              <a:rPr lang="en-US" dirty="0">
                <a:latin typeface="Times New Roman" panose="02020603050405020304" pitchFamily="18" charset="0"/>
                <a:cs typeface="Times New Roman" panose="02020603050405020304" pitchFamily="18" charset="0"/>
              </a:rPr>
              <a:t>Treatment of delirium symptomatology</a:t>
            </a:r>
            <a:endParaRPr lang="en-US" dirty="0"/>
          </a:p>
        </p:txBody>
      </p:sp>
      <p:sp>
        <p:nvSpPr>
          <p:cNvPr id="3" name="Content Placeholder 2">
            <a:extLst>
              <a:ext uri="{FF2B5EF4-FFF2-40B4-BE49-F238E27FC236}">
                <a16:creationId xmlns:a16="http://schemas.microsoft.com/office/drawing/2014/main" xmlns="" id="{D849060E-7719-9C49-8338-29833BF9E6C4}"/>
              </a:ext>
            </a:extLst>
          </p:cNvPr>
          <p:cNvSpPr>
            <a:spLocks noGrp="1"/>
          </p:cNvSpPr>
          <p:nvPr>
            <p:ph idx="1"/>
          </p:nvPr>
        </p:nvSpPr>
        <p:spPr>
          <a:xfrm>
            <a:off x="1371600" y="1395663"/>
            <a:ext cx="9601200" cy="4471737"/>
          </a:xfrm>
        </p:spPr>
        <p:txBody>
          <a:bodyPr>
            <a:normAutofit/>
          </a:bodyPr>
          <a:lstStyle/>
          <a:p>
            <a:pPr>
              <a:buFont typeface="Wingdings" pitchFamily="2" charset="2"/>
              <a:buChar char="ü"/>
            </a:pPr>
            <a:r>
              <a:rPr lang="en-US" sz="2400" b="1" i="1" u="sng" dirty="0">
                <a:latin typeface="Times New Roman" panose="02020603050405020304" pitchFamily="18" charset="0"/>
                <a:cs typeface="Times New Roman" panose="02020603050405020304" pitchFamily="18" charset="0"/>
              </a:rPr>
              <a:t>2) Pharmacological interventions</a:t>
            </a:r>
          </a:p>
          <a:p>
            <a:pPr lvl="1">
              <a:buFont typeface="Wingdings"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All the patient’s medications should be reviewed, and any unnecessary drugs should be discontinued. </a:t>
            </a:r>
          </a:p>
          <a:p>
            <a:pPr lvl="1">
              <a:buFont typeface="Wingdings"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These patients should receive the lowest possible dose and should not get drugs such as phenobarbital or benzodiazepine.</a:t>
            </a:r>
          </a:p>
          <a:p>
            <a:pPr lvl="2">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Their effects may increase disorientation, drowsiness, ataxia, and possible falls, head trauma and fractures </a:t>
            </a:r>
          </a:p>
          <a:p>
            <a:pPr lvl="1">
              <a:buFont typeface="Wingdings"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For agitation or aggressive </a:t>
            </a:r>
            <a:r>
              <a:rPr lang="en-US" sz="2200" dirty="0" err="1">
                <a:solidFill>
                  <a:schemeClr val="tx1"/>
                </a:solidFill>
                <a:latin typeface="Times New Roman" panose="02020603050405020304" pitchFamily="18" charset="0"/>
                <a:cs typeface="Times New Roman" panose="02020603050405020304" pitchFamily="18" charset="0"/>
              </a:rPr>
              <a:t>behaviour</a:t>
            </a:r>
            <a:r>
              <a:rPr lang="en-US" sz="2200" dirty="0">
                <a:solidFill>
                  <a:schemeClr val="tx1"/>
                </a:solidFill>
                <a:latin typeface="Times New Roman" panose="02020603050405020304" pitchFamily="18" charset="0"/>
                <a:cs typeface="Times New Roman" panose="02020603050405020304" pitchFamily="18" charset="0"/>
              </a:rPr>
              <a:t>: haloperidol 1mg oral, IV, IM) or olanzapine (5 mg oral or IM).</a:t>
            </a:r>
          </a:p>
          <a:p>
            <a:pPr lvl="2">
              <a:buFont typeface="Wingdings"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Intramuscular administration may be preferable for some patients with delirium who are poorly compliant with oral medications or who are too sedated  </a:t>
            </a:r>
          </a:p>
          <a:p>
            <a:pPr marL="0" indent="0">
              <a:buNone/>
            </a:pPr>
            <a:endParaRPr lang="en-US" dirty="0"/>
          </a:p>
        </p:txBody>
      </p:sp>
    </p:spTree>
    <p:extLst>
      <p:ext uri="{BB962C8B-B14F-4D97-AF65-F5344CB8AC3E}">
        <p14:creationId xmlns:p14="http://schemas.microsoft.com/office/powerpoint/2010/main" val="201129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17453-4615-CE4B-BCB0-EB438F31CC81}"/>
              </a:ext>
            </a:extLst>
          </p:cNvPr>
          <p:cNvSpPr>
            <a:spLocks noGrp="1"/>
          </p:cNvSpPr>
          <p:nvPr>
            <p:ph type="title"/>
          </p:nvPr>
        </p:nvSpPr>
        <p:spPr>
          <a:xfrm>
            <a:off x="1141413" y="609600"/>
            <a:ext cx="9905998" cy="967740"/>
          </a:xfrm>
        </p:spPr>
        <p:txBody>
          <a:bodyPr/>
          <a:lstStyle/>
          <a:p>
            <a:r>
              <a:rPr lang="en-US" dirty="0">
                <a:latin typeface="Times New Roman" panose="02020603050405020304" pitchFamily="18" charset="0"/>
                <a:cs typeface="Times New Roman" panose="02020603050405020304" pitchFamily="18" charset="0"/>
              </a:rPr>
              <a:t>Delirium course and Prognosis:</a:t>
            </a:r>
          </a:p>
        </p:txBody>
      </p:sp>
      <p:sp>
        <p:nvSpPr>
          <p:cNvPr id="3" name="Content Placeholder 2">
            <a:extLst>
              <a:ext uri="{FF2B5EF4-FFF2-40B4-BE49-F238E27FC236}">
                <a16:creationId xmlns:a16="http://schemas.microsoft.com/office/drawing/2014/main" xmlns="" id="{956D7B7D-64A9-554A-A5AE-FE48EC3C5970}"/>
              </a:ext>
            </a:extLst>
          </p:cNvPr>
          <p:cNvSpPr>
            <a:spLocks noGrp="1"/>
          </p:cNvSpPr>
          <p:nvPr>
            <p:ph idx="1"/>
          </p:nvPr>
        </p:nvSpPr>
        <p:spPr>
          <a:xfrm>
            <a:off x="1141413" y="1451610"/>
            <a:ext cx="9905998" cy="5052059"/>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The course usually short (7-10 days)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Symptoms of delirium usually persist as long as the causally relevant factors are present.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The longer the patient has been delirious and the older the patient,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The longer the delirium takes to resolve.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Delirium may spontaneously resolved or progress rapidly into death because of the serious nature of the associated medical conditions.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When treated, it usually resolves rapidly.</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Some residual deficit may persist.</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Some patients may develop depression symptoms or Post Traumatic Stress Disorder (PTSD)</a:t>
            </a:r>
          </a:p>
        </p:txBody>
      </p:sp>
    </p:spTree>
    <p:extLst>
      <p:ext uri="{BB962C8B-B14F-4D97-AF65-F5344CB8AC3E}">
        <p14:creationId xmlns:p14="http://schemas.microsoft.com/office/powerpoint/2010/main" val="21505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0EC6E-09BA-8440-BB5A-549F8C73F7E3}"/>
              </a:ext>
            </a:extLst>
          </p:cNvPr>
          <p:cNvSpPr>
            <a:spLocks noGrp="1"/>
          </p:cNvSpPr>
          <p:nvPr>
            <p:ph type="title"/>
          </p:nvPr>
        </p:nvSpPr>
        <p:spPr>
          <a:xfrm>
            <a:off x="1244283" y="2438400"/>
            <a:ext cx="9905998" cy="1905000"/>
          </a:xfrm>
        </p:spPr>
        <p:txBody>
          <a:bodyPr/>
          <a:lstStyle/>
          <a:p>
            <a:r>
              <a:rPr lang="en-US">
                <a:latin typeface="Times New Roman" panose="02020603050405020304" pitchFamily="18" charset="0"/>
                <a:cs typeface="Times New Roman" panose="02020603050405020304" pitchFamily="18" charset="0"/>
              </a:rPr>
              <a:t>Major Neurocognitive Disorders </a:t>
            </a:r>
            <a:endParaRPr lang="en-US"/>
          </a:p>
        </p:txBody>
      </p:sp>
    </p:spTree>
    <p:extLst>
      <p:ext uri="{BB962C8B-B14F-4D97-AF65-F5344CB8AC3E}">
        <p14:creationId xmlns:p14="http://schemas.microsoft.com/office/powerpoint/2010/main" val="2616384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7BA841-8150-3F4B-B50E-20EDD1D2D06E}"/>
              </a:ext>
            </a:extLst>
          </p:cNvPr>
          <p:cNvSpPr>
            <a:spLocks noGrp="1"/>
          </p:cNvSpPr>
          <p:nvPr>
            <p:ph idx="1"/>
          </p:nvPr>
        </p:nvSpPr>
        <p:spPr>
          <a:xfrm>
            <a:off x="1141413" y="674371"/>
            <a:ext cx="9905998" cy="5116830"/>
          </a:xfrm>
        </p:spPr>
        <p:txBody>
          <a:bodyPr>
            <a:normAutofit/>
          </a:bodyPr>
          <a:lstStyle/>
          <a:p>
            <a:pP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Aging is a normal part of development.</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Unlike childhood development, there are no specific motor, speech or cognitive milestone for adults to meet as they enter old age.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Instead, aging is often accompanied by accumulating losses in functioning that gradually increase the risk of mortality.</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Many of these changes (including some degree of memory loss) are considered to be completely within the realm of normalcy.</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However, there are also a variety of conditions associated with old age that cause distress and dysfunction not only for the patient themselves but also for their family and caregivers. </a:t>
            </a:r>
          </a:p>
        </p:txBody>
      </p:sp>
    </p:spTree>
    <p:extLst>
      <p:ext uri="{BB962C8B-B14F-4D97-AF65-F5344CB8AC3E}">
        <p14:creationId xmlns:p14="http://schemas.microsoft.com/office/powerpoint/2010/main" val="395636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8image44342176">
            <a:extLst>
              <a:ext uri="{FF2B5EF4-FFF2-40B4-BE49-F238E27FC236}">
                <a16:creationId xmlns:a16="http://schemas.microsoft.com/office/drawing/2014/main" xmlns="" id="{786BAEFA-DD77-5549-917F-BF483F87D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1421130"/>
            <a:ext cx="7669530" cy="50612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xmlns="" id="{2FBA8EAC-9B68-8241-9871-3ED099B4E18A}"/>
              </a:ext>
            </a:extLst>
          </p:cNvPr>
          <p:cNvSpPr>
            <a:spLocks noGrp="1"/>
          </p:cNvSpPr>
          <p:nvPr>
            <p:ph type="title"/>
          </p:nvPr>
        </p:nvSpPr>
        <p:spPr>
          <a:xfrm>
            <a:off x="1213486" y="462572"/>
            <a:ext cx="9905998" cy="867118"/>
          </a:xfrm>
        </p:spPr>
        <p:txBody>
          <a:bodyPr anchor="ctr">
            <a:noAutofit/>
          </a:bodyPr>
          <a:lstStyle/>
          <a:p>
            <a:r>
              <a:rPr lang="en-US" sz="2800">
                <a:latin typeface="Times New Roman" panose="02020603050405020304" pitchFamily="18" charset="0"/>
                <a:cs typeface="Times New Roman" panose="02020603050405020304" pitchFamily="18" charset="0"/>
              </a:rPr>
              <a:t>People &gt; 65 make up one of the fastest growing segment of population </a:t>
            </a:r>
          </a:p>
        </p:txBody>
      </p:sp>
    </p:spTree>
    <p:extLst>
      <p:ext uri="{BB962C8B-B14F-4D97-AF65-F5344CB8AC3E}">
        <p14:creationId xmlns:p14="http://schemas.microsoft.com/office/powerpoint/2010/main" val="344374444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9image44459152">
            <a:extLst>
              <a:ext uri="{FF2B5EF4-FFF2-40B4-BE49-F238E27FC236}">
                <a16:creationId xmlns:a16="http://schemas.microsoft.com/office/drawing/2014/main" xmlns="" id="{302D9F89-D505-724A-AD9A-CFFC33C87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321540" cy="684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66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AAF99-AC09-834A-94FD-4EA81CF17040}"/>
              </a:ext>
            </a:extLst>
          </p:cNvPr>
          <p:cNvSpPr>
            <a:spLocks noGrp="1"/>
          </p:cNvSpPr>
          <p:nvPr>
            <p:ph type="title"/>
          </p:nvPr>
        </p:nvSpPr>
        <p:spPr>
          <a:xfrm>
            <a:off x="1428750" y="2937510"/>
            <a:ext cx="9601200" cy="1485900"/>
          </a:xfrm>
        </p:spPr>
        <p:txBody>
          <a:bodyPr/>
          <a:lstStyle/>
          <a:p>
            <a:r>
              <a:rPr lang="en-US">
                <a:latin typeface="Times New Roman" panose="02020603050405020304" pitchFamily="18" charset="0"/>
                <a:cs typeface="Times New Roman" panose="02020603050405020304" pitchFamily="18" charset="0"/>
              </a:rPr>
              <a:t>Case number 2</a:t>
            </a:r>
          </a:p>
        </p:txBody>
      </p:sp>
    </p:spTree>
    <p:extLst>
      <p:ext uri="{BB962C8B-B14F-4D97-AF65-F5344CB8AC3E}">
        <p14:creationId xmlns:p14="http://schemas.microsoft.com/office/powerpoint/2010/main" val="7455975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50BBB61-EECB-C44F-9B48-6CB5237FAEA6}"/>
              </a:ext>
            </a:extLst>
          </p:cNvPr>
          <p:cNvSpPr>
            <a:spLocks noGrp="1"/>
          </p:cNvSpPr>
          <p:nvPr>
            <p:ph idx="1"/>
          </p:nvPr>
        </p:nvSpPr>
        <p:spPr>
          <a:xfrm>
            <a:off x="1141413" y="468630"/>
            <a:ext cx="9905998" cy="5726429"/>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73 years old lady, she was diagnosed for many years to have DM, HTN, Hypercholesterolemia, and Osteoporosis.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Her family noticed in the </a:t>
            </a:r>
            <a:r>
              <a:rPr lang="en-US" sz="2400" b="1" i="1" u="sng" dirty="0">
                <a:latin typeface="Times New Roman" panose="02020603050405020304" pitchFamily="18" charset="0"/>
                <a:cs typeface="Times New Roman" panose="02020603050405020304" pitchFamily="18" charset="0"/>
              </a:rPr>
              <a:t>last year </a:t>
            </a:r>
            <a:r>
              <a:rPr lang="en-US" sz="2400" dirty="0">
                <a:latin typeface="Times New Roman" panose="02020603050405020304" pitchFamily="18" charset="0"/>
                <a:cs typeface="Times New Roman" panose="02020603050405020304" pitchFamily="18" charset="0"/>
              </a:rPr>
              <a:t>that she start to be more </a:t>
            </a:r>
            <a:r>
              <a:rPr lang="en-US" sz="2400" b="1" i="1" u="sng" dirty="0">
                <a:latin typeface="Times New Roman" panose="02020603050405020304" pitchFamily="18" charset="0"/>
                <a:cs typeface="Times New Roman" panose="02020603050405020304" pitchFamily="18" charset="0"/>
              </a:rPr>
              <a:t>isolated and not socially engaged</a:t>
            </a:r>
            <a:r>
              <a:rPr lang="en-US" sz="2400" dirty="0">
                <a:latin typeface="Times New Roman" panose="02020603050405020304" pitchFamily="18" charset="0"/>
                <a:cs typeface="Times New Roman" panose="02020603050405020304" pitchFamily="18" charset="0"/>
              </a:rPr>
              <a:t>. She started to be more </a:t>
            </a:r>
            <a:r>
              <a:rPr lang="en-US" sz="2400" b="1" i="1" u="sng" dirty="0">
                <a:latin typeface="Times New Roman" panose="02020603050405020304" pitchFamily="18" charset="0"/>
                <a:cs typeface="Times New Roman" panose="02020603050405020304" pitchFamily="18" charset="0"/>
              </a:rPr>
              <a:t>forgetful and repeating the same questions over and over</a:t>
            </a:r>
            <a:r>
              <a:rPr lang="en-US" sz="2400" dirty="0">
                <a:latin typeface="Times New Roman" panose="02020603050405020304" pitchFamily="18" charset="0"/>
                <a:cs typeface="Times New Roman" panose="02020603050405020304" pitchFamily="18" charset="0"/>
              </a:rPr>
              <a:t>.  More recently she started to </a:t>
            </a:r>
            <a:r>
              <a:rPr lang="en-US" sz="2400" b="1" i="1" u="sng" dirty="0">
                <a:latin typeface="Times New Roman" panose="02020603050405020304" pitchFamily="18" charset="0"/>
                <a:cs typeface="Times New Roman" panose="02020603050405020304" pitchFamily="18" charset="0"/>
              </a:rPr>
              <a:t>misplaces things like her keys and her personal items</a:t>
            </a:r>
            <a:r>
              <a:rPr lang="en-US" sz="2400" dirty="0">
                <a:latin typeface="Times New Roman" panose="02020603050405020304" pitchFamily="18" charset="0"/>
                <a:cs typeface="Times New Roman" panose="02020603050405020304" pitchFamily="18" charset="0"/>
              </a:rPr>
              <a:t>. Also, there were few occasions where she left refrigerator open.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 More recently patient’s family discovered that patient is </a:t>
            </a:r>
            <a:r>
              <a:rPr lang="en-US" sz="2400" b="1" i="1" u="sng" dirty="0">
                <a:latin typeface="Times New Roman" panose="02020603050405020304" pitchFamily="18" charset="0"/>
                <a:cs typeface="Times New Roman" panose="02020603050405020304" pitchFamily="18" charset="0"/>
              </a:rPr>
              <a:t>either not taking her oral medications or taking her medications wrongly</a:t>
            </a:r>
            <a:r>
              <a:rPr lang="en-US" sz="2400" dirty="0">
                <a:latin typeface="Times New Roman" panose="02020603050405020304" pitchFamily="18" charset="0"/>
                <a:cs typeface="Times New Roman" panose="02020603050405020304" pitchFamily="18" charset="0"/>
              </a:rPr>
              <a:t>. In addition, she started to be more </a:t>
            </a:r>
            <a:r>
              <a:rPr lang="en-US" sz="2400" b="1" i="1" u="sng" dirty="0">
                <a:latin typeface="Times New Roman" panose="02020603050405020304" pitchFamily="18" charset="0"/>
                <a:cs typeface="Times New Roman" panose="02020603050405020304" pitchFamily="18" charset="0"/>
              </a:rPr>
              <a:t>irritable and sometimes aggressive</a:t>
            </a:r>
            <a:r>
              <a:rPr lang="en-US" sz="2400" dirty="0">
                <a:latin typeface="Times New Roman" panose="02020603050405020304" pitchFamily="18" charset="0"/>
                <a:cs typeface="Times New Roman" panose="02020603050405020304" pitchFamily="18" charset="0"/>
              </a:rPr>
              <a:t> towards her family. She has </a:t>
            </a:r>
            <a:r>
              <a:rPr lang="en-US" sz="2400" b="1" i="1" u="sng" dirty="0">
                <a:latin typeface="Times New Roman" panose="02020603050405020304" pitchFamily="18" charset="0"/>
                <a:cs typeface="Times New Roman" panose="02020603050405020304" pitchFamily="18" charset="0"/>
              </a:rPr>
              <a:t>poor insight about her current situation.</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Throughout patient’s history, There is </a:t>
            </a:r>
            <a:r>
              <a:rPr lang="en-US" sz="2400" b="1" i="1" u="sng" dirty="0">
                <a:latin typeface="Times New Roman" panose="02020603050405020304" pitchFamily="18" charset="0"/>
                <a:cs typeface="Times New Roman" panose="02020603050405020304" pitchFamily="18" charset="0"/>
              </a:rPr>
              <a:t>no history of loss of consciousness</a:t>
            </a:r>
            <a:r>
              <a:rPr lang="en-US" sz="2400" dirty="0">
                <a:latin typeface="Times New Roman" panose="02020603050405020304" pitchFamily="18" charset="0"/>
                <a:cs typeface="Times New Roman" panose="02020603050405020304" pitchFamily="18" charset="0"/>
              </a:rPr>
              <a:t>. And there is </a:t>
            </a:r>
            <a:r>
              <a:rPr lang="en-US" sz="2400" b="1" i="1" u="sng" dirty="0">
                <a:latin typeface="Times New Roman" panose="02020603050405020304" pitchFamily="18" charset="0"/>
                <a:cs typeface="Times New Roman" panose="02020603050405020304" pitchFamily="18" charset="0"/>
              </a:rPr>
              <a:t>no motor abnormality</a:t>
            </a:r>
            <a:r>
              <a:rPr lang="en-US" sz="2400" dirty="0">
                <a:latin typeface="Times New Roman" panose="02020603050405020304" pitchFamily="18" charset="0"/>
                <a:cs typeface="Times New Roman" panose="02020603050405020304" pitchFamily="18" charset="0"/>
              </a:rPr>
              <a:t>. There is no history of abnormal perception or unusual thinking; however, more recently patient started to be more suspicious.</a:t>
            </a:r>
          </a:p>
        </p:txBody>
      </p:sp>
    </p:spTree>
    <p:extLst>
      <p:ext uri="{BB962C8B-B14F-4D97-AF65-F5344CB8AC3E}">
        <p14:creationId xmlns:p14="http://schemas.microsoft.com/office/powerpoint/2010/main" val="240983220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38907-B9EE-6A41-8172-CB2896328B1A}"/>
              </a:ext>
            </a:extLst>
          </p:cNvPr>
          <p:cNvSpPr>
            <a:spLocks noGrp="1"/>
          </p:cNvSpPr>
          <p:nvPr>
            <p:ph type="title"/>
          </p:nvPr>
        </p:nvSpPr>
        <p:spPr>
          <a:xfrm>
            <a:off x="1141413" y="609600"/>
            <a:ext cx="9905998" cy="1059180"/>
          </a:xfrm>
        </p:spPr>
        <p:txBody>
          <a:bodyPr/>
          <a:lstStyle/>
          <a:p>
            <a:r>
              <a:rPr lang="en-US" dirty="0">
                <a:latin typeface="Times New Roman" panose="02020603050405020304" pitchFamily="18" charset="0"/>
                <a:cs typeface="Times New Roman" panose="02020603050405020304" pitchFamily="18" charset="0"/>
              </a:rPr>
              <a:t>Dementia</a:t>
            </a:r>
          </a:p>
        </p:txBody>
      </p:sp>
      <p:pic>
        <p:nvPicPr>
          <p:cNvPr id="6" name="Picture 5">
            <a:extLst>
              <a:ext uri="{FF2B5EF4-FFF2-40B4-BE49-F238E27FC236}">
                <a16:creationId xmlns:a16="http://schemas.microsoft.com/office/drawing/2014/main" xmlns="" id="{93D1B353-341A-D14D-A518-F242DDEB8B81}"/>
              </a:ext>
            </a:extLst>
          </p:cNvPr>
          <p:cNvPicPr>
            <a:picLocks noChangeAspect="1"/>
          </p:cNvPicPr>
          <p:nvPr/>
        </p:nvPicPr>
        <p:blipFill>
          <a:blip r:embed="rId2"/>
          <a:stretch>
            <a:fillRect/>
          </a:stretch>
        </p:blipFill>
        <p:spPr>
          <a:xfrm>
            <a:off x="1943100" y="1931670"/>
            <a:ext cx="8218170" cy="4320540"/>
          </a:xfrm>
          <a:prstGeom prst="rect">
            <a:avLst/>
          </a:prstGeom>
        </p:spPr>
      </p:pic>
    </p:spTree>
    <p:extLst>
      <p:ext uri="{BB962C8B-B14F-4D97-AF65-F5344CB8AC3E}">
        <p14:creationId xmlns:p14="http://schemas.microsoft.com/office/powerpoint/2010/main" val="896528111"/>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CB1AA-BEE6-C84C-B587-1A21C013DE21}"/>
              </a:ext>
            </a:extLst>
          </p:cNvPr>
          <p:cNvSpPr>
            <a:spLocks noGrp="1"/>
          </p:cNvSpPr>
          <p:nvPr>
            <p:ph type="title"/>
          </p:nvPr>
        </p:nvSpPr>
        <p:spPr>
          <a:xfrm>
            <a:off x="1371600" y="685800"/>
            <a:ext cx="9601200" cy="982579"/>
          </a:xfrm>
        </p:spPr>
        <p:txBody>
          <a:bodyPr/>
          <a:lstStyle/>
          <a:p>
            <a:r>
              <a:rPr lang="en-US" dirty="0">
                <a:latin typeface="Times New Roman" panose="02020603050405020304" pitchFamily="18" charset="0"/>
                <a:cs typeface="Times New Roman" panose="02020603050405020304" pitchFamily="18" charset="0"/>
              </a:rPr>
              <a:t>Dementia</a:t>
            </a:r>
            <a:endParaRPr lang="en-US" dirty="0"/>
          </a:p>
        </p:txBody>
      </p:sp>
      <p:sp>
        <p:nvSpPr>
          <p:cNvPr id="3" name="Content Placeholder 2">
            <a:extLst>
              <a:ext uri="{FF2B5EF4-FFF2-40B4-BE49-F238E27FC236}">
                <a16:creationId xmlns:a16="http://schemas.microsoft.com/office/drawing/2014/main" xmlns="" id="{014BBFC4-FAD6-4A40-A15A-F83B583BD8CD}"/>
              </a:ext>
            </a:extLst>
          </p:cNvPr>
          <p:cNvSpPr>
            <a:spLocks noGrp="1"/>
          </p:cNvSpPr>
          <p:nvPr>
            <p:ph idx="1"/>
          </p:nvPr>
        </p:nvSpPr>
        <p:spPr>
          <a:xfrm>
            <a:off x="1371600" y="1668379"/>
            <a:ext cx="9601200" cy="465221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Dementia refers to a disease process marked by:</a:t>
            </a:r>
          </a:p>
          <a:p>
            <a:pPr lvl="1">
              <a:buFont typeface="Wingdings" pitchFamily="2" charset="2"/>
              <a:buChar char="Ø"/>
            </a:pPr>
            <a:r>
              <a:rPr lang="en-US" sz="2400" u="sng" dirty="0">
                <a:latin typeface="Times New Roman" panose="02020603050405020304" pitchFamily="18" charset="0"/>
                <a:cs typeface="Times New Roman" panose="02020603050405020304" pitchFamily="18" charset="0"/>
              </a:rPr>
              <a:t>Progressive cognitive impairment in clear consciousness</a:t>
            </a:r>
            <a:r>
              <a:rPr lang="en-US" sz="2400" dirty="0">
                <a:latin typeface="Times New Roman" panose="02020603050405020304" pitchFamily="18" charset="0"/>
                <a:cs typeface="Times New Roman" panose="02020603050405020304" pitchFamily="18" charset="0"/>
              </a:rPr>
              <a:t>.</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Does not refer to low intellectual functioning or mental retardation because these are developmental conditions.</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Cognitive deficits represent a decline from a previous level of functioning. </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Involves multiple neurocognitive domains.</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Cognitive deficits cause significant impairment in social or occupational functioning or both. </a:t>
            </a:r>
          </a:p>
        </p:txBody>
      </p:sp>
    </p:spTree>
    <p:extLst>
      <p:ext uri="{BB962C8B-B14F-4D97-AF65-F5344CB8AC3E}">
        <p14:creationId xmlns:p14="http://schemas.microsoft.com/office/powerpoint/2010/main" val="9210987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E5F8384-578E-7448-A350-7D5E1C9D7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11" y="326736"/>
            <a:ext cx="10880297" cy="6151585"/>
          </a:xfrm>
          <a:prstGeom prst="rect">
            <a:avLst/>
          </a:prstGeom>
        </p:spPr>
      </p:pic>
    </p:spTree>
    <p:extLst>
      <p:ext uri="{BB962C8B-B14F-4D97-AF65-F5344CB8AC3E}">
        <p14:creationId xmlns:p14="http://schemas.microsoft.com/office/powerpoint/2010/main" val="82460530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E5F8384-578E-7448-A350-7D5E1C9D7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 y="310694"/>
            <a:ext cx="10880297" cy="6151585"/>
          </a:xfrm>
          <a:prstGeom prst="rect">
            <a:avLst/>
          </a:prstGeom>
        </p:spPr>
      </p:pic>
    </p:spTree>
    <p:extLst>
      <p:ext uri="{BB962C8B-B14F-4D97-AF65-F5344CB8AC3E}">
        <p14:creationId xmlns:p14="http://schemas.microsoft.com/office/powerpoint/2010/main" val="2183154853"/>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82A1D-8FF8-9740-A1C5-1B481254F1F8}"/>
              </a:ext>
            </a:extLst>
          </p:cNvPr>
          <p:cNvSpPr>
            <a:spLocks noGrp="1"/>
          </p:cNvSpPr>
          <p:nvPr>
            <p:ph type="title"/>
          </p:nvPr>
        </p:nvSpPr>
        <p:spPr>
          <a:xfrm>
            <a:off x="1141413" y="609600"/>
            <a:ext cx="9905998" cy="762000"/>
          </a:xfrm>
        </p:spPr>
        <p:txBody>
          <a:bodyPr/>
          <a:lstStyle/>
          <a:p>
            <a:pPr algn="l" defTabSz="457200" rtl="0" eaLnBrk="1" latinLnBrk="0" hangingPunct="1">
              <a:spcBef>
                <a:spcPct val="0"/>
              </a:spcBef>
              <a:buNone/>
            </a:pPr>
            <a:r>
              <a:rPr lang="en-US">
                <a:latin typeface="Times New Roman" panose="02020603050405020304" pitchFamily="18" charset="0"/>
                <a:cs typeface="Times New Roman" panose="02020603050405020304" pitchFamily="18" charset="0"/>
              </a:rPr>
              <a:t>The Dementia Syndrome </a:t>
            </a:r>
          </a:p>
        </p:txBody>
      </p:sp>
      <p:sp>
        <p:nvSpPr>
          <p:cNvPr id="3" name="Content Placeholder 2">
            <a:extLst>
              <a:ext uri="{FF2B5EF4-FFF2-40B4-BE49-F238E27FC236}">
                <a16:creationId xmlns:a16="http://schemas.microsoft.com/office/drawing/2014/main" xmlns="" id="{C3899EB8-D090-D844-AC01-82F0BAED00B1}"/>
              </a:ext>
            </a:extLst>
          </p:cNvPr>
          <p:cNvSpPr>
            <a:spLocks noGrp="1"/>
          </p:cNvSpPr>
          <p:nvPr>
            <p:ph idx="1"/>
          </p:nvPr>
        </p:nvSpPr>
        <p:spPr>
          <a:xfrm>
            <a:off x="1141413" y="1485900"/>
            <a:ext cx="9905998" cy="500634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A) Global deterioration of intellectual function (learning &amp; memory, complex attention, language, executive function, perceptual-motor abilities, social cognition).</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B) Clear consciousness (rule out delirium).</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 Impairment in performance of personal activities of daily living and social or occupational activities due to the decline in intellectual function.</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D) Noncognitive psychopathological symptoms and/or deterioration in emotional control, motivation, or personality frequently present but not necessary for diagnosis.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E) Duration of at least 6 months.</a:t>
            </a:r>
          </a:p>
          <a:p>
            <a:pPr marL="0" indent="0" algn="r">
              <a:buNone/>
            </a:pPr>
            <a:endParaRPr lang="en-US" sz="1600" dirty="0"/>
          </a:p>
          <a:p>
            <a:pPr marL="0" indent="0" algn="r">
              <a:buNone/>
            </a:pPr>
            <a:r>
              <a:rPr lang="en-US" sz="1400" dirty="0">
                <a:latin typeface="Times New Roman" panose="02020603050405020304" pitchFamily="18" charset="0"/>
                <a:cs typeface="Times New Roman" panose="02020603050405020304" pitchFamily="18" charset="0"/>
              </a:rPr>
              <a:t>Lobo a: manual de </a:t>
            </a:r>
            <a:r>
              <a:rPr lang="en-US" sz="1400" dirty="0" err="1">
                <a:latin typeface="Times New Roman" panose="02020603050405020304" pitchFamily="18" charset="0"/>
                <a:cs typeface="Times New Roman" panose="02020603050405020304" pitchFamily="18" charset="0"/>
              </a:rPr>
              <a:t>psiquiatria</a:t>
            </a:r>
            <a:r>
              <a:rPr lang="en-US" sz="1400" dirty="0">
                <a:latin typeface="Times New Roman" panose="02020603050405020304" pitchFamily="18" charset="0"/>
                <a:cs typeface="Times New Roman" panose="02020603050405020304" pitchFamily="18" charset="0"/>
              </a:rPr>
              <a:t> general. Madrid, editorial </a:t>
            </a:r>
            <a:r>
              <a:rPr lang="en-US" sz="1400" dirty="0" err="1">
                <a:latin typeface="Times New Roman" panose="02020603050405020304" pitchFamily="18" charset="0"/>
                <a:cs typeface="Times New Roman" panose="02020603050405020304" pitchFamily="18" charset="0"/>
              </a:rPr>
              <a:t>panamericna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a:t>
            </a:r>
            <a:r>
              <a:rPr lang="en-US" sz="1400" dirty="0">
                <a:latin typeface="Times New Roman" panose="02020603050405020304" pitchFamily="18" charset="0"/>
                <a:cs typeface="Times New Roman" panose="02020603050405020304" pitchFamily="18" charset="0"/>
              </a:rPr>
              <a:t>, 2013</a:t>
            </a:r>
          </a:p>
        </p:txBody>
      </p:sp>
    </p:spTree>
    <p:extLst>
      <p:ext uri="{BB962C8B-B14F-4D97-AF65-F5344CB8AC3E}">
        <p14:creationId xmlns:p14="http://schemas.microsoft.com/office/powerpoint/2010/main" val="730404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3AF36-1F6A-AC4A-8C78-F570F53E0209}"/>
              </a:ext>
            </a:extLst>
          </p:cNvPr>
          <p:cNvSpPr>
            <a:spLocks noGrp="1"/>
          </p:cNvSpPr>
          <p:nvPr>
            <p:ph type="title"/>
          </p:nvPr>
        </p:nvSpPr>
        <p:spPr>
          <a:xfrm>
            <a:off x="1141413" y="609600"/>
            <a:ext cx="9905998" cy="807720"/>
          </a:xfrm>
        </p:spPr>
        <p:txBody>
          <a:bodyPr/>
          <a:lstStyle/>
          <a:p>
            <a:r>
              <a:rPr lang="en-US" dirty="0">
                <a:latin typeface="Times New Roman" panose="02020603050405020304" pitchFamily="18" charset="0"/>
                <a:cs typeface="Times New Roman" panose="02020603050405020304" pitchFamily="18" charset="0"/>
              </a:rPr>
              <a:t>Epidemiology</a:t>
            </a:r>
          </a:p>
        </p:txBody>
      </p:sp>
      <p:sp>
        <p:nvSpPr>
          <p:cNvPr id="3" name="Content Placeholder 2">
            <a:extLst>
              <a:ext uri="{FF2B5EF4-FFF2-40B4-BE49-F238E27FC236}">
                <a16:creationId xmlns:a16="http://schemas.microsoft.com/office/drawing/2014/main" xmlns="" id="{7F7D96A1-0893-6446-A7E8-32FFE388553B}"/>
              </a:ext>
            </a:extLst>
          </p:cNvPr>
          <p:cNvSpPr>
            <a:spLocks noGrp="1"/>
          </p:cNvSpPr>
          <p:nvPr>
            <p:ph idx="1"/>
          </p:nvPr>
        </p:nvSpPr>
        <p:spPr>
          <a:xfrm>
            <a:off x="1141413" y="1417320"/>
            <a:ext cx="9905998" cy="5052060"/>
          </a:xfrm>
        </p:spPr>
        <p:txBody>
          <a:bodyPr>
            <a:no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No gender difference.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Increasing age is the most important risk factor. It is primarily a disorder of the elderly.</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The prevalence of of moderate to severe dementia in the general population is 5 % &gt; 65 years.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20-40 % in &gt; 85 years.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15-20 % In outpatient general medical practice.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50 % in chronic care facilities.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Affective symptoms, including depression and anxiety are seen in 40 to 50 % of demented patients.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Delusion and hallucination occur in 30 % </a:t>
            </a:r>
          </a:p>
        </p:txBody>
      </p:sp>
    </p:spTree>
    <p:extLst>
      <p:ext uri="{BB962C8B-B14F-4D97-AF65-F5344CB8AC3E}">
        <p14:creationId xmlns:p14="http://schemas.microsoft.com/office/powerpoint/2010/main" val="85876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18FC0-8567-4147-A509-CC21208B9E3A}"/>
              </a:ext>
            </a:extLst>
          </p:cNvPr>
          <p:cNvSpPr>
            <a:spLocks noGrp="1"/>
          </p:cNvSpPr>
          <p:nvPr>
            <p:ph type="title"/>
          </p:nvPr>
        </p:nvSpPr>
        <p:spPr>
          <a:xfrm>
            <a:off x="1141413" y="609600"/>
            <a:ext cx="9905998" cy="933450"/>
          </a:xfrm>
        </p:spPr>
        <p:txBody>
          <a:bodyPr/>
          <a:lstStyle/>
          <a:p>
            <a:r>
              <a:rPr lang="en-US" dirty="0">
                <a:latin typeface="Times New Roman" panose="02020603050405020304" pitchFamily="18" charset="0"/>
                <a:cs typeface="Times New Roman" panose="02020603050405020304" pitchFamily="18" charset="0"/>
              </a:rPr>
              <a:t>Dementia Presentation: </a:t>
            </a:r>
          </a:p>
        </p:txBody>
      </p:sp>
      <p:sp>
        <p:nvSpPr>
          <p:cNvPr id="3" name="Content Placeholder 2">
            <a:extLst>
              <a:ext uri="{FF2B5EF4-FFF2-40B4-BE49-F238E27FC236}">
                <a16:creationId xmlns:a16="http://schemas.microsoft.com/office/drawing/2014/main" xmlns="" id="{D7B2A6E8-9657-DD47-BBC7-25E73515118F}"/>
              </a:ext>
            </a:extLst>
          </p:cNvPr>
          <p:cNvSpPr>
            <a:spLocks noGrp="1"/>
          </p:cNvSpPr>
          <p:nvPr>
            <p:ph idx="1"/>
          </p:nvPr>
        </p:nvSpPr>
        <p:spPr>
          <a:xfrm>
            <a:off x="1141413" y="1543051"/>
            <a:ext cx="9905998" cy="424815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In early stage cognitive impairment may not be apparent:</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 Gradual loss of social and intellectual skills ( first noticed in work setting where high performance is required)</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Mild memory impairment.</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Subtle changes in personality.</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Changes in affect (irritability, anger,…)</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Multiple somatic complaints and vague psychiatric symptoms .</a:t>
            </a:r>
          </a:p>
        </p:txBody>
      </p:sp>
    </p:spTree>
    <p:extLst>
      <p:ext uri="{BB962C8B-B14F-4D97-AF65-F5344CB8AC3E}">
        <p14:creationId xmlns:p14="http://schemas.microsoft.com/office/powerpoint/2010/main" val="23170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E5242-B032-8843-A2EB-2800631AC176}"/>
              </a:ext>
            </a:extLst>
          </p:cNvPr>
          <p:cNvSpPr>
            <a:spLocks noGrp="1"/>
          </p:cNvSpPr>
          <p:nvPr>
            <p:ph type="title"/>
          </p:nvPr>
        </p:nvSpPr>
        <p:spPr>
          <a:xfrm>
            <a:off x="1371600" y="316831"/>
            <a:ext cx="9601200" cy="998621"/>
          </a:xfrm>
        </p:spPr>
        <p:txBody>
          <a:bodyPr/>
          <a:lstStyle/>
          <a:p>
            <a:r>
              <a:rPr lang="en-US" dirty="0">
                <a:latin typeface="Times New Roman" panose="02020603050405020304" pitchFamily="18" charset="0"/>
                <a:cs typeface="Times New Roman" panose="02020603050405020304" pitchFamily="18" charset="0"/>
              </a:rPr>
              <a:t>Dementia Presentation: </a:t>
            </a:r>
            <a:endParaRPr lang="en-US" dirty="0"/>
          </a:p>
        </p:txBody>
      </p:sp>
      <p:sp>
        <p:nvSpPr>
          <p:cNvPr id="3" name="Content Placeholder 2">
            <a:extLst>
              <a:ext uri="{FF2B5EF4-FFF2-40B4-BE49-F238E27FC236}">
                <a16:creationId xmlns:a16="http://schemas.microsoft.com/office/drawing/2014/main" xmlns="" id="{4EC312E4-EA50-6E49-90B4-001FEC31FC6D}"/>
              </a:ext>
            </a:extLst>
          </p:cNvPr>
          <p:cNvSpPr>
            <a:spLocks noGrp="1"/>
          </p:cNvSpPr>
          <p:nvPr>
            <p:ph idx="1"/>
          </p:nvPr>
        </p:nvSpPr>
        <p:spPr>
          <a:xfrm>
            <a:off x="1371600" y="1155033"/>
            <a:ext cx="9601200" cy="5702968"/>
          </a:xfrm>
        </p:spPr>
        <p:txBody>
          <a:bodyPr>
            <a:no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In the late stages cognitive disturbances emerge:</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Increasing memory impairment (esp. recent memory)</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Attention impairment.</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Disorientation: particularly to time, and when severe to place and person.</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Language: vague and imprecise speech with inappropriate repetition of the same thoughts (perseveration).</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Impaired judgment.</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Potential aggression (verbal &amp; physical).</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Psychotic features: hallucination &amp;delusions.</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Emotional lability.</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Catastrophic reaction: marked by agitation secondary to subjective awareness of intellectual deficits under stressful circumstances.</a:t>
            </a:r>
          </a:p>
        </p:txBody>
      </p:sp>
    </p:spTree>
    <p:extLst>
      <p:ext uri="{BB962C8B-B14F-4D97-AF65-F5344CB8AC3E}">
        <p14:creationId xmlns:p14="http://schemas.microsoft.com/office/powerpoint/2010/main" val="25173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8BC39-250E-2649-82E4-E42B56D8A4E4}"/>
              </a:ext>
            </a:extLst>
          </p:cNvPr>
          <p:cNvSpPr>
            <a:spLocks noGrp="1"/>
          </p:cNvSpPr>
          <p:nvPr>
            <p:ph type="title"/>
          </p:nvPr>
        </p:nvSpPr>
        <p:spPr>
          <a:xfrm>
            <a:off x="1371600" y="685800"/>
            <a:ext cx="9601200" cy="1070810"/>
          </a:xfrm>
        </p:spPr>
        <p:txBody>
          <a:bodyPr/>
          <a:lstStyle/>
          <a:p>
            <a:r>
              <a:rPr lang="en-US" dirty="0">
                <a:latin typeface="Times New Roman" panose="02020603050405020304" pitchFamily="18" charset="0"/>
                <a:cs typeface="Times New Roman" panose="02020603050405020304" pitchFamily="18" charset="0"/>
              </a:rPr>
              <a:t>Causes of dementia:  </a:t>
            </a:r>
          </a:p>
        </p:txBody>
      </p:sp>
      <p:sp>
        <p:nvSpPr>
          <p:cNvPr id="7" name="Content Placeholder 6">
            <a:extLst>
              <a:ext uri="{FF2B5EF4-FFF2-40B4-BE49-F238E27FC236}">
                <a16:creationId xmlns:a16="http://schemas.microsoft.com/office/drawing/2014/main" xmlns="" id="{01F1C637-72E1-444D-B7FD-7862E891FFB4}"/>
              </a:ext>
            </a:extLst>
          </p:cNvPr>
          <p:cNvSpPr>
            <a:spLocks noGrp="1"/>
          </p:cNvSpPr>
          <p:nvPr>
            <p:ph idx="1"/>
          </p:nvPr>
        </p:nvSpPr>
        <p:spPr>
          <a:xfrm>
            <a:off x="1371600" y="1580147"/>
            <a:ext cx="9601200" cy="3581400"/>
          </a:xfrm>
        </p:spPr>
        <p:txBody>
          <a:bodyPr anchor="t">
            <a:normAutofit/>
          </a:bodyPr>
          <a:lstStyle/>
          <a:p>
            <a:pPr>
              <a:buFont typeface="Wingdings" pitchFamily="2" charset="2"/>
              <a:buChar char="ü"/>
            </a:pPr>
            <a:r>
              <a:rPr lang="en-US" sz="2400" dirty="0">
                <a:latin typeface="Times New Roman" panose="02020603050405020304" pitchFamily="18" charset="0"/>
                <a:cs typeface="Times New Roman" panose="02020603050405020304" pitchFamily="18" charset="0"/>
              </a:rPr>
              <a:t>1) Alzheimer’s disease (AD) (50-60 %) </a:t>
            </a:r>
          </a:p>
          <a:p>
            <a:pPr lvl="1">
              <a:buFont typeface="Wingdings" pitchFamily="2" charset="2"/>
              <a:buChar char="ü"/>
            </a:pPr>
            <a:r>
              <a:rPr lang="en-US" sz="2200" b="1" u="sng" dirty="0">
                <a:latin typeface="Times New Roman" panose="02020603050405020304" pitchFamily="18" charset="0"/>
                <a:cs typeface="Times New Roman" panose="02020603050405020304" pitchFamily="18" charset="0"/>
              </a:rPr>
              <a:t>Gradual onset and a continuous slow </a:t>
            </a:r>
            <a:r>
              <a:rPr lang="en-US" sz="2200" dirty="0">
                <a:latin typeface="Times New Roman" panose="02020603050405020304" pitchFamily="18" charset="0"/>
                <a:cs typeface="Times New Roman" panose="02020603050405020304" pitchFamily="18" charset="0"/>
              </a:rPr>
              <a:t>but </a:t>
            </a:r>
            <a:r>
              <a:rPr lang="en-US" sz="2200" b="1" u="sng" dirty="0">
                <a:latin typeface="Times New Roman" panose="02020603050405020304" pitchFamily="18" charset="0"/>
                <a:cs typeface="Times New Roman" panose="02020603050405020304" pitchFamily="18" charset="0"/>
              </a:rPr>
              <a:t>steady decline </a:t>
            </a:r>
            <a:r>
              <a:rPr lang="en-US" sz="2200" dirty="0">
                <a:latin typeface="Times New Roman" panose="02020603050405020304" pitchFamily="18" charset="0"/>
                <a:cs typeface="Times New Roman" panose="02020603050405020304" pitchFamily="18" charset="0"/>
              </a:rPr>
              <a:t>in prior intellectual and functional capacities, especially memory.</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Age of onset: before age 65 (5%), after age 65 (95%).</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Live an average of 10 years following diagnosis.</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Risk factors:</a:t>
            </a:r>
          </a:p>
          <a:p>
            <a:pPr lvl="2">
              <a:buFont typeface="Wingdings" pitchFamily="2" charset="2"/>
              <a:buChar char="ü"/>
            </a:pPr>
            <a:r>
              <a:rPr lang="en-US" sz="2000" i="1" dirty="0">
                <a:latin typeface="Times New Roman" panose="02020603050405020304" pitchFamily="18" charset="0"/>
                <a:cs typeface="Times New Roman" panose="02020603050405020304" pitchFamily="18" charset="0"/>
              </a:rPr>
              <a:t>Old age, female, low education, first-degree relative with AD, cigarette smoking, depression, mild cognitive impairment, and social isolation.</a:t>
            </a:r>
          </a:p>
        </p:txBody>
      </p:sp>
    </p:spTree>
    <p:extLst>
      <p:ext uri="{BB962C8B-B14F-4D97-AF65-F5344CB8AC3E}">
        <p14:creationId xmlns:p14="http://schemas.microsoft.com/office/powerpoint/2010/main" val="110927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842A6C-3CE3-D144-B8C6-F025EA80E557}"/>
              </a:ext>
            </a:extLst>
          </p:cNvPr>
          <p:cNvPicPr>
            <a:picLocks noChangeAspect="1"/>
          </p:cNvPicPr>
          <p:nvPr/>
        </p:nvPicPr>
        <p:blipFill>
          <a:blip r:embed="rId2"/>
          <a:stretch>
            <a:fillRect/>
          </a:stretch>
        </p:blipFill>
        <p:spPr>
          <a:xfrm>
            <a:off x="1703070" y="822960"/>
            <a:ext cx="9086850" cy="5223510"/>
          </a:xfrm>
          <a:prstGeom prst="rect">
            <a:avLst/>
          </a:prstGeom>
        </p:spPr>
      </p:pic>
    </p:spTree>
    <p:extLst>
      <p:ext uri="{BB962C8B-B14F-4D97-AF65-F5344CB8AC3E}">
        <p14:creationId xmlns:p14="http://schemas.microsoft.com/office/powerpoint/2010/main" val="3266760374"/>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4A190-5044-B143-9AED-D6969453976C}"/>
              </a:ext>
            </a:extLst>
          </p:cNvPr>
          <p:cNvSpPr>
            <a:spLocks noGrp="1"/>
          </p:cNvSpPr>
          <p:nvPr>
            <p:ph type="title"/>
          </p:nvPr>
        </p:nvSpPr>
        <p:spPr>
          <a:xfrm>
            <a:off x="1371600" y="685800"/>
            <a:ext cx="9601200" cy="1110916"/>
          </a:xfrm>
        </p:spPr>
        <p:txBody>
          <a:bodyPr/>
          <a:lstStyle/>
          <a:p>
            <a:r>
              <a:rPr lang="en-US" dirty="0">
                <a:latin typeface="Times New Roman" panose="02020603050405020304" pitchFamily="18" charset="0"/>
                <a:cs typeface="Times New Roman" panose="02020603050405020304" pitchFamily="18" charset="0"/>
              </a:rPr>
              <a:t>Causes of dementia: </a:t>
            </a:r>
            <a:endParaRPr lang="en-US" dirty="0"/>
          </a:p>
        </p:txBody>
      </p:sp>
      <p:sp>
        <p:nvSpPr>
          <p:cNvPr id="3" name="Content Placeholder 2">
            <a:extLst>
              <a:ext uri="{FF2B5EF4-FFF2-40B4-BE49-F238E27FC236}">
                <a16:creationId xmlns:a16="http://schemas.microsoft.com/office/drawing/2014/main" xmlns="" id="{F3C97321-AE7C-C249-84F2-86955244DAE8}"/>
              </a:ext>
            </a:extLst>
          </p:cNvPr>
          <p:cNvSpPr>
            <a:spLocks noGrp="1"/>
          </p:cNvSpPr>
          <p:nvPr>
            <p:ph idx="1"/>
          </p:nvPr>
        </p:nvSpPr>
        <p:spPr>
          <a:xfrm>
            <a:off x="1371600" y="1636295"/>
            <a:ext cx="9601200" cy="4604084"/>
          </a:xfrm>
        </p:spPr>
        <p:txBody>
          <a:bodyPr>
            <a:normAutofit/>
          </a:bodyPr>
          <a:lstStyle/>
          <a:p>
            <a:pPr>
              <a:buFont typeface="Wingdings" pitchFamily="2" charset="2"/>
              <a:buChar char="ü"/>
            </a:pPr>
            <a:r>
              <a:rPr lang="en-US" sz="2400" dirty="0">
                <a:latin typeface="Times New Roman" panose="02020603050405020304" pitchFamily="18" charset="0"/>
                <a:cs typeface="Times New Roman" panose="02020603050405020304" pitchFamily="18" charset="0"/>
              </a:rPr>
              <a:t>2) Vascular (multi-Infarct) dementia (10-20 % of dementias):</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 Declining </a:t>
            </a:r>
            <a:r>
              <a:rPr lang="en-US" sz="2200" b="1" u="sng" dirty="0">
                <a:latin typeface="Times New Roman" panose="02020603050405020304" pitchFamily="18" charset="0"/>
                <a:cs typeface="Times New Roman" panose="02020603050405020304" pitchFamily="18" charset="0"/>
              </a:rPr>
              <a:t>Stepwise deterioration </a:t>
            </a:r>
            <a:r>
              <a:rPr lang="en-US" sz="2200" dirty="0">
                <a:latin typeface="Times New Roman" panose="02020603050405020304" pitchFamily="18" charset="0"/>
                <a:cs typeface="Times New Roman" panose="02020603050405020304" pitchFamily="18" charset="0"/>
              </a:rPr>
              <a:t>of intellectual functioning due to multiple infarcts of varying sizes or arteriosclerosis in the main intracranial vessels.</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Risk factors for vascular dementia: </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Age &gt; 60 </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Male</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Pervious stroke </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Stroke risk factors:</a:t>
            </a:r>
          </a:p>
          <a:p>
            <a:pPr lvl="3">
              <a:buFont typeface="Wingdings" pitchFamily="2" charset="2"/>
              <a:buChar char="ü"/>
            </a:pPr>
            <a:r>
              <a:rPr lang="en-US" sz="2000" dirty="0">
                <a:latin typeface="Times New Roman" panose="02020603050405020304" pitchFamily="18" charset="0"/>
                <a:cs typeface="Times New Roman" panose="02020603050405020304" pitchFamily="18" charset="0"/>
              </a:rPr>
              <a:t>HTN, heart disease/atrial fibrillation, DM, Smoking, obesity, and hypercholesterolemia</a:t>
            </a:r>
          </a:p>
        </p:txBody>
      </p:sp>
    </p:spTree>
    <p:extLst>
      <p:ext uri="{BB962C8B-B14F-4D97-AF65-F5344CB8AC3E}">
        <p14:creationId xmlns:p14="http://schemas.microsoft.com/office/powerpoint/2010/main" val="401989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ED8C8A5-E986-A64A-9843-920F81BBACBD}"/>
              </a:ext>
            </a:extLst>
          </p:cNvPr>
          <p:cNvPicPr>
            <a:picLocks noChangeAspect="1"/>
          </p:cNvPicPr>
          <p:nvPr/>
        </p:nvPicPr>
        <p:blipFill>
          <a:blip r:embed="rId2"/>
          <a:stretch>
            <a:fillRect/>
          </a:stretch>
        </p:blipFill>
        <p:spPr>
          <a:xfrm>
            <a:off x="1851660" y="560070"/>
            <a:ext cx="9189720" cy="5394960"/>
          </a:xfrm>
          <a:prstGeom prst="rect">
            <a:avLst/>
          </a:prstGeom>
        </p:spPr>
      </p:pic>
    </p:spTree>
    <p:extLst>
      <p:ext uri="{BB962C8B-B14F-4D97-AF65-F5344CB8AC3E}">
        <p14:creationId xmlns:p14="http://schemas.microsoft.com/office/powerpoint/2010/main" val="2433415090"/>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93043A-5C39-4346-AFBA-A85C2CE5EE57}"/>
              </a:ext>
            </a:extLst>
          </p:cNvPr>
          <p:cNvSpPr>
            <a:spLocks noGrp="1"/>
          </p:cNvSpPr>
          <p:nvPr>
            <p:ph idx="1"/>
          </p:nvPr>
        </p:nvSpPr>
        <p:spPr>
          <a:xfrm>
            <a:off x="1233253" y="385011"/>
            <a:ext cx="9905998" cy="5694947"/>
          </a:xfrm>
        </p:spPr>
        <p:txBody>
          <a:bodyPr/>
          <a:lstStyle/>
          <a:p>
            <a:pPr>
              <a:buFont typeface="Wingdings" pitchFamily="2" charset="2"/>
              <a:buChar char="ü"/>
            </a:pPr>
            <a:r>
              <a:rPr lang="en-US" sz="2400" dirty="0">
                <a:latin typeface="Times New Roman" panose="02020603050405020304" pitchFamily="18" charset="0"/>
                <a:cs typeface="Times New Roman" panose="02020603050405020304" pitchFamily="18" charset="0"/>
              </a:rPr>
              <a:t>3) Medical conditions (reversible conditions; 15 % of dementias):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A variety of </a:t>
            </a:r>
            <a:r>
              <a:rPr lang="en-US" sz="2200" b="1" u="sng" dirty="0">
                <a:latin typeface="Times New Roman" panose="02020603050405020304" pitchFamily="18" charset="0"/>
                <a:cs typeface="Times New Roman" panose="02020603050405020304" pitchFamily="18" charset="0"/>
              </a:rPr>
              <a:t>non-psychiatric</a:t>
            </a:r>
            <a:r>
              <a:rPr lang="en-US"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non-neurologic conditions </a:t>
            </a:r>
            <a:r>
              <a:rPr lang="en-US" sz="2200" dirty="0">
                <a:latin typeface="Times New Roman" panose="02020603050405020304" pitchFamily="18" charset="0"/>
                <a:cs typeface="Times New Roman" panose="02020603050405020304" pitchFamily="18" charset="0"/>
              </a:rPr>
              <a:t>can </a:t>
            </a:r>
            <a:r>
              <a:rPr lang="en-US" sz="2200" b="1" u="sng" dirty="0">
                <a:latin typeface="Times New Roman" panose="02020603050405020304" pitchFamily="18" charset="0"/>
                <a:cs typeface="Times New Roman" panose="02020603050405020304" pitchFamily="18" charset="0"/>
              </a:rPr>
              <a:t>cause cognitive symptoms</a:t>
            </a:r>
            <a:r>
              <a:rPr lang="en-US" sz="2200" dirty="0">
                <a:latin typeface="Times New Roman" panose="02020603050405020304" pitchFamily="18" charset="0"/>
                <a:cs typeface="Times New Roman" panose="02020603050405020304" pitchFamily="18" charset="0"/>
              </a:rPr>
              <a:t> which can strongly </a:t>
            </a:r>
            <a:r>
              <a:rPr lang="en-US" sz="2200" b="1" u="sng" dirty="0">
                <a:latin typeface="Times New Roman" panose="02020603050405020304" pitchFamily="18" charset="0"/>
                <a:cs typeface="Times New Roman" panose="02020603050405020304" pitchFamily="18" charset="0"/>
              </a:rPr>
              <a:t>resemble dementia</a:t>
            </a:r>
            <a:r>
              <a:rPr lang="en-US" sz="2200" dirty="0">
                <a:latin typeface="Times New Roman" panose="02020603050405020304" pitchFamily="18" charset="0"/>
                <a:cs typeface="Times New Roman" panose="02020603050405020304" pitchFamily="18" charset="0"/>
              </a:rPr>
              <a:t>.</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Referred as </a:t>
            </a:r>
            <a:r>
              <a:rPr lang="en-US" sz="2200" b="1" u="sng" dirty="0">
                <a:latin typeface="Times New Roman" panose="02020603050405020304" pitchFamily="18" charset="0"/>
                <a:cs typeface="Times New Roman" panose="02020603050405020304" pitchFamily="18" charset="0"/>
              </a:rPr>
              <a:t>reversible dementias</a:t>
            </a:r>
            <a:r>
              <a:rPr lang="en-US" sz="2200" dirty="0">
                <a:latin typeface="Times New Roman" panose="02020603050405020304" pitchFamily="18" charset="0"/>
                <a:cs typeface="Times New Roman" panose="02020603050405020304" pitchFamily="18" charset="0"/>
              </a:rPr>
              <a:t>, as treating the underlying condition can effectively restore cognitive function back to its pervious state.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Common causes of reversible dementia:</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Drugs (Benzodiazepines, anticonvulsants, anticholinergics…) , alcohol/substance abuse. </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Sensory impairments (Vision, hearing loss)</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Metabolic abnormalities (Poorly treated DM)</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Endocrinological problems (Hypothyroidism)</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Nutritional deficiency (Vitamin  B12 deficiency)</a:t>
            </a:r>
          </a:p>
          <a:p>
            <a:pPr lvl="2">
              <a:buFont typeface="Wingdings" pitchFamily="2" charset="2"/>
              <a:buChar char="ü"/>
            </a:pPr>
            <a:r>
              <a:rPr lang="en-US" sz="2000" dirty="0">
                <a:latin typeface="Times New Roman" panose="02020603050405020304" pitchFamily="18" charset="0"/>
                <a:cs typeface="Times New Roman" panose="02020603050405020304" pitchFamily="18" charset="0"/>
              </a:rPr>
              <a:t>Infections (HIV, neurosyphilis)</a:t>
            </a:r>
          </a:p>
        </p:txBody>
      </p:sp>
    </p:spTree>
    <p:extLst>
      <p:ext uri="{BB962C8B-B14F-4D97-AF65-F5344CB8AC3E}">
        <p14:creationId xmlns:p14="http://schemas.microsoft.com/office/powerpoint/2010/main" val="54808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D9AD8B-D235-364C-8F70-6AD4DC53458B}"/>
              </a:ext>
            </a:extLst>
          </p:cNvPr>
          <p:cNvSpPr>
            <a:spLocks noGrp="1"/>
          </p:cNvSpPr>
          <p:nvPr>
            <p:ph idx="1"/>
          </p:nvPr>
        </p:nvSpPr>
        <p:spPr>
          <a:xfrm>
            <a:off x="1324293" y="803911"/>
            <a:ext cx="9905998" cy="5181600"/>
          </a:xfrm>
        </p:spPr>
        <p:txBody>
          <a:bodyPr anchor="ctr">
            <a:normAutofit/>
          </a:bodyPr>
          <a:lstStyle/>
          <a:p>
            <a:pPr>
              <a:buFont typeface="Wingdings"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Cognitive/Neurocognitive disorder: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Cognitive deficits </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That present in many mental disorders.</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Were not present from birth or very early in life</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 Represent a decline from a previously attained level of functioning.</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Cognitive Processes: our ways of thinking and conclusion formations.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Cognitive Therapy: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Type of psychotherapy that concerned with detection of wrong thoughts and thinking process. </a:t>
            </a:r>
          </a:p>
          <a:p>
            <a:pPr lvl="2">
              <a:buFont typeface="Wingdings" pitchFamily="2" charset="2"/>
              <a:buChar char="Ø"/>
            </a:pPr>
            <a:r>
              <a:rPr lang="en-US" sz="2200" b="1" u="sng" dirty="0">
                <a:latin typeface="Times New Roman" panose="02020603050405020304" pitchFamily="18" charset="0"/>
                <a:cs typeface="Times New Roman" panose="02020603050405020304" pitchFamily="18" charset="0"/>
              </a:rPr>
              <a:t>It is not treatment for cognitive disorders</a:t>
            </a:r>
            <a:r>
              <a:rPr lang="en-US" sz="2200" dirty="0">
                <a:latin typeface="Times New Roman" panose="02020603050405020304" pitchFamily="18" charset="0"/>
                <a:cs typeface="Times New Roman" panose="02020603050405020304" pitchFamily="18" charset="0"/>
              </a:rPr>
              <a:t>. </a:t>
            </a:r>
          </a:p>
          <a:p>
            <a:pPr marL="914400" lvl="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008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0E6CA-4EDF-764C-825F-BBB22295A606}"/>
              </a:ext>
            </a:extLst>
          </p:cNvPr>
          <p:cNvSpPr>
            <a:spLocks noGrp="1"/>
          </p:cNvSpPr>
          <p:nvPr>
            <p:ph type="title"/>
          </p:nvPr>
        </p:nvSpPr>
        <p:spPr/>
        <p:txBody>
          <a:bodyPr/>
          <a:lstStyle/>
          <a:p>
            <a:r>
              <a:rPr lang="en-US"/>
              <a:t/>
            </a:r>
            <a:br>
              <a:rPr lang="en-US"/>
            </a:br>
            <a:endParaRPr lang="en-US"/>
          </a:p>
        </p:txBody>
      </p:sp>
      <p:sp>
        <p:nvSpPr>
          <p:cNvPr id="3" name="Content Placeholder 2">
            <a:extLst>
              <a:ext uri="{FF2B5EF4-FFF2-40B4-BE49-F238E27FC236}">
                <a16:creationId xmlns:a16="http://schemas.microsoft.com/office/drawing/2014/main" xmlns="" id="{0DB1C24E-3654-8E4A-90F5-88E638EF0C3F}"/>
              </a:ext>
            </a:extLst>
          </p:cNvPr>
          <p:cNvSpPr>
            <a:spLocks noGrp="1"/>
          </p:cNvSpPr>
          <p:nvPr>
            <p:ph idx="1"/>
          </p:nvPr>
        </p:nvSpPr>
        <p:spPr>
          <a:xfrm>
            <a:off x="1141413" y="385012"/>
            <a:ext cx="9905998" cy="6050078"/>
          </a:xfrm>
        </p:spPr>
        <p:txBody>
          <a:bodyPr>
            <a:noAutofit/>
          </a:bodyPr>
          <a:lstStyle/>
          <a:p>
            <a:pPr>
              <a:buFont typeface="Wingdings" pitchFamily="2" charset="2"/>
              <a:buChar char="ü"/>
            </a:pPr>
            <a:r>
              <a:rPr lang="en-US" sz="2400" dirty="0">
                <a:latin typeface="Times New Roman" panose="02020603050405020304" pitchFamily="18" charset="0"/>
                <a:cs typeface="Times New Roman" panose="02020603050405020304" pitchFamily="18" charset="0"/>
              </a:rPr>
              <a:t>4) Lewy Body dementia: characterized by </a:t>
            </a:r>
            <a:r>
              <a:rPr lang="en-US" sz="2400" b="1" i="1" u="sng" dirty="0">
                <a:latin typeface="Times New Roman" panose="02020603050405020304" pitchFamily="18" charset="0"/>
                <a:cs typeface="Times New Roman" panose="02020603050405020304" pitchFamily="18" charset="0"/>
              </a:rPr>
              <a:t>fluctuating in cognition, </a:t>
            </a:r>
            <a:r>
              <a:rPr lang="en-US" sz="2400" b="1" i="1" u="sng" dirty="0" err="1">
                <a:latin typeface="Times New Roman" panose="02020603050405020304" pitchFamily="18" charset="0"/>
                <a:cs typeface="Times New Roman" panose="02020603050405020304" pitchFamily="18" charset="0"/>
              </a:rPr>
              <a:t>vivd</a:t>
            </a:r>
            <a:r>
              <a:rPr lang="en-US" sz="2400" b="1" i="1" u="sng" dirty="0">
                <a:latin typeface="Times New Roman" panose="02020603050405020304" pitchFamily="18" charset="0"/>
                <a:cs typeface="Times New Roman" panose="02020603050405020304" pitchFamily="18" charset="0"/>
              </a:rPr>
              <a:t> visual hallucinations</a:t>
            </a:r>
            <a:r>
              <a:rPr lang="en-US" sz="2400"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parkinsonian features </a:t>
            </a:r>
            <a:r>
              <a:rPr lang="en-US" sz="2400" dirty="0">
                <a:latin typeface="Times New Roman" panose="02020603050405020304" pitchFamily="18" charset="0"/>
                <a:cs typeface="Times New Roman" panose="02020603050405020304" pitchFamily="18" charset="0"/>
              </a:rPr>
              <a:t>( tremor, rigidity, gait problems/falls)</a:t>
            </a:r>
          </a:p>
          <a:p>
            <a:pPr>
              <a:buFont typeface="Wingdings" pitchFamily="2" charset="2"/>
              <a:buChar char="ü"/>
            </a:pPr>
            <a:r>
              <a:rPr lang="en-US" sz="2400" dirty="0">
                <a:latin typeface="Times New Roman" panose="02020603050405020304" pitchFamily="18" charset="0"/>
                <a:cs typeface="Times New Roman" panose="02020603050405020304" pitchFamily="18" charset="0"/>
              </a:rPr>
              <a:t>5) Frontotemporal dementia: degeneration of the frontal and temporal lobe and characterized by inappropriate behavior ( hypersexuality),  personality changes, and loss of impulse control.   </a:t>
            </a:r>
          </a:p>
          <a:p>
            <a:pPr>
              <a:buFont typeface="Wingdings" pitchFamily="2" charset="2"/>
              <a:buChar char="ü"/>
            </a:pPr>
            <a:r>
              <a:rPr lang="en-US" sz="2400" dirty="0">
                <a:latin typeface="Times New Roman" panose="02020603050405020304" pitchFamily="18" charset="0"/>
                <a:cs typeface="Times New Roman" panose="02020603050405020304" pitchFamily="18" charset="0"/>
              </a:rPr>
              <a:t>6) Other type of dementia:</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Parkinson’s disease: 20-30 % of patients with Parkinson’s disease have dementia.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Normal-pressure hydrocephalus: progressive memory impairment, slowness and marked unsteady gait (+ urine incontinence in the late stage)</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Huntington’s disease: intellectual impairments with extra pyramidal features. </a:t>
            </a:r>
          </a:p>
          <a:p>
            <a:pPr lvl="1">
              <a:buFont typeface="Wingdings" pitchFamily="2" charset="2"/>
              <a:buChar char="ü"/>
            </a:pPr>
            <a:r>
              <a:rPr lang="en-US" sz="2200" dirty="0" err="1">
                <a:latin typeface="Times New Roman" panose="02020603050405020304" pitchFamily="18" charset="0"/>
                <a:cs typeface="Times New Roman" panose="02020603050405020304" pitchFamily="18" charset="0"/>
              </a:rPr>
              <a:t>Creutz-feldt-jakob’s</a:t>
            </a:r>
            <a:r>
              <a:rPr lang="en-US" sz="2200" dirty="0">
                <a:latin typeface="Times New Roman" panose="02020603050405020304" pitchFamily="18" charset="0"/>
                <a:cs typeface="Times New Roman" panose="02020603050405020304" pitchFamily="18" charset="0"/>
              </a:rPr>
              <a:t> disease.</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 Traumatic Brain Injury (TBI).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Prion disease.</a:t>
            </a:r>
          </a:p>
        </p:txBody>
      </p:sp>
    </p:spTree>
    <p:extLst>
      <p:ext uri="{BB962C8B-B14F-4D97-AF65-F5344CB8AC3E}">
        <p14:creationId xmlns:p14="http://schemas.microsoft.com/office/powerpoint/2010/main" val="40220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DA502-6514-FF41-BEAA-6DEA19D4E24C}"/>
              </a:ext>
            </a:extLst>
          </p:cNvPr>
          <p:cNvSpPr>
            <a:spLocks noGrp="1"/>
          </p:cNvSpPr>
          <p:nvPr>
            <p:ph type="title"/>
          </p:nvPr>
        </p:nvSpPr>
        <p:spPr>
          <a:xfrm>
            <a:off x="1371600" y="685800"/>
            <a:ext cx="9601200" cy="1159042"/>
          </a:xfrm>
        </p:spPr>
        <p:txBody>
          <a:bodyPr>
            <a:normAutofit fontScale="90000"/>
          </a:bodyPr>
          <a:lstStyle/>
          <a:p>
            <a:r>
              <a:rPr lang="en-US" dirty="0">
                <a:latin typeface="Times New Roman" panose="02020603050405020304" pitchFamily="18" charset="0"/>
                <a:cs typeface="Times New Roman" panose="02020603050405020304" pitchFamily="18" charset="0"/>
              </a:rPr>
              <a:t>Dementias are classified as:</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EAFA034B-FDA0-6C4D-89A9-4F086BBD83AC}"/>
              </a:ext>
            </a:extLst>
          </p:cNvPr>
          <p:cNvSpPr>
            <a:spLocks noGrp="1"/>
          </p:cNvSpPr>
          <p:nvPr>
            <p:ph idx="1"/>
          </p:nvPr>
        </p:nvSpPr>
        <p:spPr>
          <a:xfrm>
            <a:off x="1371600" y="1459832"/>
            <a:ext cx="9601200" cy="4796589"/>
          </a:xfrm>
        </p:spPr>
        <p:txBody>
          <a:bodyPr>
            <a:normAutofit/>
          </a:bodyPr>
          <a:lstStyle/>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Cortical:</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Alzheimer’s disease</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Frontotemporal dementia.</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Dementia with Lewy Body.</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Subcortical: </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Huntington’s disease.</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Parkinson’s disease.</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Normal-pressure hydrocephalus.</a:t>
            </a:r>
          </a:p>
          <a:p>
            <a:pPr lvl="2">
              <a:buFont typeface="Wingdings" pitchFamily="2" charset="2"/>
              <a:buChar char="Ø"/>
            </a:pPr>
            <a:r>
              <a:rPr lang="en-US" sz="2200" b="1" i="1" u="sng" dirty="0">
                <a:latin typeface="Times New Roman" panose="02020603050405020304" pitchFamily="18" charset="0"/>
                <a:cs typeface="Times New Roman" panose="02020603050405020304" pitchFamily="18" charset="0"/>
              </a:rPr>
              <a:t>Subcortical dementias are associated with psychomotor retardation, movement disorders, gait incoordination, apathy, and akinetic mutism</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8003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0CF2D-0447-9A4D-8AA6-09098E2AFDC6}"/>
              </a:ext>
            </a:extLst>
          </p:cNvPr>
          <p:cNvSpPr>
            <a:spLocks noGrp="1"/>
          </p:cNvSpPr>
          <p:nvPr>
            <p:ph type="title"/>
          </p:nvPr>
        </p:nvSpPr>
        <p:spPr>
          <a:xfrm>
            <a:off x="1141413" y="609600"/>
            <a:ext cx="9905998" cy="1127760"/>
          </a:xfrm>
        </p:spPr>
        <p:txBody>
          <a:bodyPr/>
          <a:lstStyle/>
          <a:p>
            <a:r>
              <a:rPr lang="en-US">
                <a:latin typeface="Times New Roman" panose="02020603050405020304" pitchFamily="18" charset="0"/>
                <a:cs typeface="Times New Roman" panose="02020603050405020304" pitchFamily="18" charset="0"/>
              </a:rPr>
              <a:t>Dementia workup: </a:t>
            </a:r>
          </a:p>
        </p:txBody>
      </p:sp>
      <p:sp>
        <p:nvSpPr>
          <p:cNvPr id="3" name="Content Placeholder 2">
            <a:extLst>
              <a:ext uri="{FF2B5EF4-FFF2-40B4-BE49-F238E27FC236}">
                <a16:creationId xmlns:a16="http://schemas.microsoft.com/office/drawing/2014/main" xmlns="" id="{2448D269-7E33-8B40-9727-BCA841F70FD6}"/>
              </a:ext>
            </a:extLst>
          </p:cNvPr>
          <p:cNvSpPr>
            <a:spLocks noGrp="1"/>
          </p:cNvSpPr>
          <p:nvPr>
            <p:ph idx="1"/>
          </p:nvPr>
        </p:nvSpPr>
        <p:spPr>
          <a:xfrm>
            <a:off x="1141413" y="1474471"/>
            <a:ext cx="9905998" cy="431673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1) Comprehensive history and physical examination.</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2) Investigations: </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Essential workup to detect treatable causes:</a:t>
            </a:r>
          </a:p>
          <a:p>
            <a:pPr lvl="2">
              <a:buFont typeface="Wingdings" pitchFamily="2" charset="2"/>
              <a:buChar char="Ø"/>
            </a:pPr>
            <a:r>
              <a:rPr lang="en-US" sz="2400" dirty="0">
                <a:latin typeface="Times New Roman" panose="02020603050405020304" pitchFamily="18" charset="0"/>
                <a:cs typeface="Times New Roman" panose="02020603050405020304" pitchFamily="18" charset="0"/>
              </a:rPr>
              <a:t>Blood work:</a:t>
            </a:r>
          </a:p>
          <a:p>
            <a:pPr lvl="3">
              <a:buFont typeface="Wingdings" pitchFamily="2" charset="2"/>
              <a:buChar char="Ø"/>
            </a:pPr>
            <a:r>
              <a:rPr lang="en-US" sz="2400" dirty="0">
                <a:latin typeface="Times New Roman" panose="02020603050405020304" pitchFamily="18" charset="0"/>
                <a:cs typeface="Times New Roman" panose="02020603050405020304" pitchFamily="18" charset="0"/>
              </a:rPr>
              <a:t>CBC with differential, blood glucose, electrolytes, Ca, Mg, vitamin B12, folate, liver and renal function tests. </a:t>
            </a:r>
          </a:p>
          <a:p>
            <a:pPr lvl="3">
              <a:buFont typeface="Wingdings" pitchFamily="2" charset="2"/>
              <a:buChar char="Ø"/>
            </a:pPr>
            <a:r>
              <a:rPr lang="en-US" sz="2400" dirty="0">
                <a:latin typeface="Times New Roman" panose="02020603050405020304" pitchFamily="18" charset="0"/>
                <a:cs typeface="Times New Roman" panose="02020603050405020304" pitchFamily="18" charset="0"/>
              </a:rPr>
              <a:t>Other tests: serum HIV.</a:t>
            </a:r>
          </a:p>
          <a:p>
            <a:pPr lvl="3">
              <a:buFont typeface="Wingdings" pitchFamily="2" charset="2"/>
              <a:buChar char="Ø"/>
            </a:pPr>
            <a:r>
              <a:rPr lang="en-US" sz="2400" dirty="0">
                <a:latin typeface="Times New Roman" panose="02020603050405020304" pitchFamily="18" charset="0"/>
                <a:cs typeface="Times New Roman" panose="02020603050405020304" pitchFamily="18" charset="0"/>
              </a:rPr>
              <a:t>Neuropsychological testing (</a:t>
            </a:r>
            <a:r>
              <a:rPr lang="en-US" sz="2400" dirty="0" err="1">
                <a:latin typeface="Times New Roman" panose="02020603050405020304" pitchFamily="18" charset="0"/>
                <a:cs typeface="Times New Roman" panose="02020603050405020304" pitchFamily="18" charset="0"/>
              </a:rPr>
              <a:t>MoCA</a:t>
            </a:r>
            <a:r>
              <a:rPr lang="en-US" sz="2400" dirty="0">
                <a:latin typeface="Times New Roman" panose="02020603050405020304" pitchFamily="18" charset="0"/>
                <a:cs typeface="Times New Roman" panose="02020603050405020304" pitchFamily="18" charset="0"/>
              </a:rPr>
              <a:t>)  </a:t>
            </a:r>
          </a:p>
          <a:p>
            <a:pPr lvl="2">
              <a:buFont typeface="Wingdings" pitchFamily="2" charset="2"/>
              <a:buChar char="Ø"/>
            </a:pPr>
            <a:r>
              <a:rPr lang="en-US" sz="2400" dirty="0">
                <a:latin typeface="Times New Roman" panose="02020603050405020304" pitchFamily="18" charset="0"/>
                <a:cs typeface="Times New Roman" panose="02020603050405020304" pitchFamily="18" charset="0"/>
              </a:rPr>
              <a:t>Neuroimaging: </a:t>
            </a:r>
          </a:p>
          <a:p>
            <a:pPr lvl="3">
              <a:buFont typeface="Wingdings" pitchFamily="2" charset="2"/>
              <a:buChar char="Ø"/>
            </a:pPr>
            <a:r>
              <a:rPr lang="en-US" sz="2400" dirty="0">
                <a:latin typeface="Times New Roman" panose="02020603050405020304" pitchFamily="18" charset="0"/>
                <a:cs typeface="Times New Roman" panose="02020603050405020304" pitchFamily="18" charset="0"/>
              </a:rPr>
              <a:t>CT scan and MRI</a:t>
            </a:r>
          </a:p>
        </p:txBody>
      </p:sp>
    </p:spTree>
    <p:extLst>
      <p:ext uri="{BB962C8B-B14F-4D97-AF65-F5344CB8AC3E}">
        <p14:creationId xmlns:p14="http://schemas.microsoft.com/office/powerpoint/2010/main" val="9069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5DE3FB-A7EC-7E48-9EB7-A41495145B7D}"/>
              </a:ext>
            </a:extLst>
          </p:cNvPr>
          <p:cNvSpPr>
            <a:spLocks noGrp="1"/>
          </p:cNvSpPr>
          <p:nvPr>
            <p:ph type="title"/>
          </p:nvPr>
        </p:nvSpPr>
        <p:spPr>
          <a:xfrm>
            <a:off x="1141413" y="609600"/>
            <a:ext cx="9905998" cy="1139190"/>
          </a:xfrm>
        </p:spPr>
        <p:txBody>
          <a:bodyPr/>
          <a:lstStyle/>
          <a:p>
            <a:r>
              <a:rPr lang="en-US">
                <a:latin typeface="Times New Roman" panose="02020603050405020304" pitchFamily="18" charset="0"/>
                <a:cs typeface="Times New Roman" panose="02020603050405020304" pitchFamily="18" charset="0"/>
              </a:rPr>
              <a:t>Neuroimaging</a:t>
            </a:r>
          </a:p>
        </p:txBody>
      </p:sp>
      <p:sp>
        <p:nvSpPr>
          <p:cNvPr id="5" name="Content Placeholder 4">
            <a:extLst>
              <a:ext uri="{FF2B5EF4-FFF2-40B4-BE49-F238E27FC236}">
                <a16:creationId xmlns:a16="http://schemas.microsoft.com/office/drawing/2014/main" xmlns="" id="{A67F8CD7-6484-F14B-8E75-08DAB50D9B2B}"/>
              </a:ext>
            </a:extLst>
          </p:cNvPr>
          <p:cNvSpPr>
            <a:spLocks noGrp="1"/>
          </p:cNvSpPr>
          <p:nvPr>
            <p:ph sz="half" idx="1"/>
          </p:nvPr>
        </p:nvSpPr>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Alzheimer’s dementia:</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Cortical atrophy</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Wide sulci &amp; gyri</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Wide ventricles </a:t>
            </a:r>
          </a:p>
        </p:txBody>
      </p:sp>
      <p:pic>
        <p:nvPicPr>
          <p:cNvPr id="8" name="Picture 7">
            <a:extLst>
              <a:ext uri="{FF2B5EF4-FFF2-40B4-BE49-F238E27FC236}">
                <a16:creationId xmlns:a16="http://schemas.microsoft.com/office/drawing/2014/main" xmlns="" id="{0CFA9A12-14CF-A446-968F-DE8221D036EB}"/>
              </a:ext>
            </a:extLst>
          </p:cNvPr>
          <p:cNvPicPr>
            <a:picLocks noChangeAspect="1"/>
          </p:cNvPicPr>
          <p:nvPr/>
        </p:nvPicPr>
        <p:blipFill>
          <a:blip r:embed="rId2"/>
          <a:stretch>
            <a:fillRect/>
          </a:stretch>
        </p:blipFill>
        <p:spPr>
          <a:xfrm>
            <a:off x="6880860" y="1748790"/>
            <a:ext cx="4040820" cy="4042410"/>
          </a:xfrm>
          <a:prstGeom prst="rect">
            <a:avLst/>
          </a:prstGeom>
        </p:spPr>
      </p:pic>
    </p:spTree>
    <p:extLst>
      <p:ext uri="{BB962C8B-B14F-4D97-AF65-F5344CB8AC3E}">
        <p14:creationId xmlns:p14="http://schemas.microsoft.com/office/powerpoint/2010/main" val="177495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341D0-3644-564E-998F-7212933DA86B}"/>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Neuroimaging</a:t>
            </a:r>
          </a:p>
        </p:txBody>
      </p:sp>
      <p:sp>
        <p:nvSpPr>
          <p:cNvPr id="3" name="Content Placeholder 2">
            <a:extLst>
              <a:ext uri="{FF2B5EF4-FFF2-40B4-BE49-F238E27FC236}">
                <a16:creationId xmlns:a16="http://schemas.microsoft.com/office/drawing/2014/main" xmlns="" id="{16A69B0E-A366-834B-866F-A6D07DA2C7BA}"/>
              </a:ext>
            </a:extLst>
          </p:cNvPr>
          <p:cNvSpPr>
            <a:spLocks noGrp="1"/>
          </p:cNvSpPr>
          <p:nvPr>
            <p:ph sz="half" idx="1"/>
          </p:nvPr>
        </p:nvSpPr>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Vascular dementia:</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Lesions and atrophy of cortical and/or subcortical structures corresponding to infarcts. </a:t>
            </a:r>
          </a:p>
        </p:txBody>
      </p:sp>
      <p:pic>
        <p:nvPicPr>
          <p:cNvPr id="6" name="Content Placeholder 5">
            <a:extLst>
              <a:ext uri="{FF2B5EF4-FFF2-40B4-BE49-F238E27FC236}">
                <a16:creationId xmlns:a16="http://schemas.microsoft.com/office/drawing/2014/main" xmlns="" id="{EDC61641-3FAF-744D-8345-1B929C837756}"/>
              </a:ext>
            </a:extLst>
          </p:cNvPr>
          <p:cNvPicPr>
            <a:picLocks noGrp="1" noChangeAspect="1"/>
          </p:cNvPicPr>
          <p:nvPr>
            <p:ph sz="half" idx="2"/>
          </p:nvPr>
        </p:nvPicPr>
        <p:blipFill>
          <a:blip r:embed="rId2"/>
          <a:stretch>
            <a:fillRect/>
          </a:stretch>
        </p:blipFill>
        <p:spPr>
          <a:xfrm>
            <a:off x="6958012" y="2286000"/>
            <a:ext cx="3581400" cy="3581400"/>
          </a:xfrm>
        </p:spPr>
      </p:pic>
    </p:spTree>
    <p:extLst>
      <p:ext uri="{BB962C8B-B14F-4D97-AF65-F5344CB8AC3E}">
        <p14:creationId xmlns:p14="http://schemas.microsoft.com/office/powerpoint/2010/main" val="31582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068C1-A72D-AC41-A290-197FEB336489}"/>
              </a:ext>
            </a:extLst>
          </p:cNvPr>
          <p:cNvSpPr>
            <a:spLocks noGrp="1"/>
          </p:cNvSpPr>
          <p:nvPr>
            <p:ph type="title"/>
          </p:nvPr>
        </p:nvSpPr>
        <p:spPr>
          <a:xfrm>
            <a:off x="1141413" y="438151"/>
            <a:ext cx="9905998" cy="1093470"/>
          </a:xfrm>
        </p:spPr>
        <p:txBody>
          <a:bodyPr/>
          <a:lstStyle/>
          <a:p>
            <a:r>
              <a:rPr lang="en-US">
                <a:latin typeface="Times New Roman" panose="02020603050405020304" pitchFamily="18" charset="0"/>
                <a:cs typeface="Times New Roman" panose="02020603050405020304" pitchFamily="18" charset="0"/>
              </a:rPr>
              <a:t>Dementias Differential Diagnoses:</a:t>
            </a:r>
          </a:p>
        </p:txBody>
      </p:sp>
      <p:sp>
        <p:nvSpPr>
          <p:cNvPr id="3" name="Content Placeholder 2">
            <a:extLst>
              <a:ext uri="{FF2B5EF4-FFF2-40B4-BE49-F238E27FC236}">
                <a16:creationId xmlns:a16="http://schemas.microsoft.com/office/drawing/2014/main" xmlns="" id="{FB898E35-1970-CE4E-95A5-DE517CAF63DE}"/>
              </a:ext>
            </a:extLst>
          </p:cNvPr>
          <p:cNvSpPr>
            <a:spLocks noGrp="1"/>
          </p:cNvSpPr>
          <p:nvPr>
            <p:ph idx="1"/>
          </p:nvPr>
        </p:nvSpPr>
        <p:spPr>
          <a:xfrm>
            <a:off x="1141413" y="1531621"/>
            <a:ext cx="9905998" cy="4903470"/>
          </a:xfrm>
        </p:spPr>
        <p:txBody>
          <a:bodyPr>
            <a:normAutofit/>
          </a:bodyPr>
          <a:lstStyle/>
          <a:p>
            <a:pPr>
              <a:buFont typeface="Wingdings" pitchFamily="2" charset="2"/>
              <a:buChar char="ü"/>
            </a:pPr>
            <a:r>
              <a:rPr lang="en-US" sz="2400" b="1" i="1" u="sng" dirty="0">
                <a:latin typeface="Times New Roman" panose="02020603050405020304" pitchFamily="18" charset="0"/>
                <a:cs typeface="Times New Roman" panose="02020603050405020304" pitchFamily="18" charset="0"/>
              </a:rPr>
              <a:t>1) Normal aging</a:t>
            </a:r>
            <a:r>
              <a:rPr lang="en-US" sz="2400" dirty="0">
                <a:latin typeface="Times New Roman" panose="02020603050405020304" pitchFamily="18" charset="0"/>
                <a:cs typeface="Times New Roman" panose="02020603050405020304" pitchFamily="18" charset="0"/>
              </a:rPr>
              <a:t>: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Age-related cognitive decline (the course is not progressively deteriorating), no loss of social or occupational functioning</a:t>
            </a:r>
            <a:r>
              <a:rPr lang="en-US" sz="2400" dirty="0">
                <a:latin typeface="Times New Roman" panose="02020603050405020304" pitchFamily="18" charset="0"/>
                <a:cs typeface="Times New Roman" panose="02020603050405020304" pitchFamily="18" charset="0"/>
              </a:rPr>
              <a:t>.</a:t>
            </a:r>
          </a:p>
          <a:p>
            <a:pPr>
              <a:buFont typeface="Wingdings" pitchFamily="2" charset="2"/>
              <a:buChar char="ü"/>
            </a:pPr>
            <a:r>
              <a:rPr lang="en-US" sz="2400" b="1" i="1" u="sng" dirty="0">
                <a:latin typeface="Times New Roman" panose="02020603050405020304" pitchFamily="18" charset="0"/>
                <a:cs typeface="Times New Roman" panose="02020603050405020304" pitchFamily="18" charset="0"/>
              </a:rPr>
              <a:t>2) Depression in the elderly (Pseudo-dementia):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Cognitive disturbance is relatively of rapid onset and preceded by depressive features. The differentiation is sometimes difficult as demented patients may also become depressed as they begin to comprehend their progressive cognitive impairment.  EEG and CT scan are normal in pseudo-dementia.</a:t>
            </a:r>
          </a:p>
          <a:p>
            <a:pPr>
              <a:buFont typeface="Wingdings" pitchFamily="2" charset="2"/>
              <a:buChar char="ü"/>
            </a:pPr>
            <a:r>
              <a:rPr lang="en-US" sz="2400" b="1" i="1" u="sng" dirty="0">
                <a:latin typeface="Times New Roman" panose="02020603050405020304" pitchFamily="18" charset="0"/>
                <a:cs typeface="Times New Roman" panose="02020603050405020304" pitchFamily="18" charset="0"/>
              </a:rPr>
              <a:t>3) Delirium: </a:t>
            </a:r>
          </a:p>
          <a:p>
            <a:pPr lvl="1">
              <a:buFont typeface="Wingdings" pitchFamily="2" charset="2"/>
              <a:buChar char="ü"/>
            </a:pPr>
            <a:r>
              <a:rPr lang="en-US" sz="2200" dirty="0">
                <a:latin typeface="Times New Roman" panose="02020603050405020304" pitchFamily="18" charset="0"/>
                <a:cs typeface="Times New Roman" panose="02020603050405020304" pitchFamily="18" charset="0"/>
              </a:rPr>
              <a:t>The onset is rapid and consciousness is impaired.  Some demented patients may develop delirium. Diagnosis of dementia cannot be made before delirium clears</a:t>
            </a:r>
          </a:p>
          <a:p>
            <a:endParaRPr lang="en-US" dirty="0"/>
          </a:p>
        </p:txBody>
      </p:sp>
    </p:spTree>
    <p:extLst>
      <p:ext uri="{BB962C8B-B14F-4D97-AF65-F5344CB8AC3E}">
        <p14:creationId xmlns:p14="http://schemas.microsoft.com/office/powerpoint/2010/main" val="40080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9BEBA36C-021D-994A-8CE1-DFD1644D8D2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15296276"/>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EF34B2-F88E-F148-A2E7-135EE4779208}"/>
              </a:ext>
            </a:extLst>
          </p:cNvPr>
          <p:cNvSpPr>
            <a:spLocks noGrp="1"/>
          </p:cNvSpPr>
          <p:nvPr>
            <p:ph type="title"/>
          </p:nvPr>
        </p:nvSpPr>
        <p:spPr>
          <a:xfrm>
            <a:off x="1141413" y="609600"/>
            <a:ext cx="9905998" cy="1184910"/>
          </a:xfrm>
        </p:spPr>
        <p:txBody>
          <a:bodyPr>
            <a:normAutofit/>
          </a:bodyPr>
          <a:lstStyle/>
          <a:p>
            <a:r>
              <a:rPr lang="en-US" dirty="0">
                <a:latin typeface="Times New Roman" panose="02020603050405020304" pitchFamily="18" charset="0"/>
                <a:cs typeface="Times New Roman" panose="02020603050405020304" pitchFamily="18" charset="0"/>
              </a:rPr>
              <a:t>Dementias Treatment/Management: </a:t>
            </a:r>
          </a:p>
        </p:txBody>
      </p:sp>
      <p:sp>
        <p:nvSpPr>
          <p:cNvPr id="3" name="Content Placeholder 2">
            <a:extLst>
              <a:ext uri="{FF2B5EF4-FFF2-40B4-BE49-F238E27FC236}">
                <a16:creationId xmlns:a16="http://schemas.microsoft.com/office/drawing/2014/main" xmlns="" id="{F284C8CF-0A57-664E-95E9-1DBC1F42B666}"/>
              </a:ext>
            </a:extLst>
          </p:cNvPr>
          <p:cNvSpPr>
            <a:spLocks noGrp="1"/>
          </p:cNvSpPr>
          <p:nvPr>
            <p:ph idx="1"/>
          </p:nvPr>
        </p:nvSpPr>
        <p:spPr>
          <a:xfrm>
            <a:off x="1141413" y="1794510"/>
            <a:ext cx="9905998" cy="3573781"/>
          </a:xfrm>
        </p:spPr>
        <p:txBody>
          <a:bodyPr>
            <a:normAutofit/>
          </a:bodyPr>
          <a:lstStyle/>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1) Supportive measures: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A) Ensure patient safety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B) Provide good meals &amp; hygiene.</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 Encourage family’s involvement.</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D) Support </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Keep in familiar settings if possible to avoid accidents and possible agitation</a:t>
            </a:r>
          </a:p>
        </p:txBody>
      </p:sp>
    </p:spTree>
    <p:extLst>
      <p:ext uri="{BB962C8B-B14F-4D97-AF65-F5344CB8AC3E}">
        <p14:creationId xmlns:p14="http://schemas.microsoft.com/office/powerpoint/2010/main" val="42826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8FB82-E420-5F4A-BDAA-B0937D560B49}"/>
              </a:ext>
            </a:extLst>
          </p:cNvPr>
          <p:cNvSpPr>
            <a:spLocks noGrp="1"/>
          </p:cNvSpPr>
          <p:nvPr>
            <p:ph type="title"/>
          </p:nvPr>
        </p:nvSpPr>
        <p:spPr>
          <a:xfrm>
            <a:off x="1371600" y="685800"/>
            <a:ext cx="9601200" cy="1143000"/>
          </a:xfrm>
        </p:spPr>
        <p:txBody>
          <a:bodyPr/>
          <a:lstStyle/>
          <a:p>
            <a:r>
              <a:rPr lang="en-US" dirty="0">
                <a:latin typeface="Times New Roman" panose="02020603050405020304" pitchFamily="18" charset="0"/>
                <a:cs typeface="Times New Roman" panose="02020603050405020304" pitchFamily="18" charset="0"/>
              </a:rPr>
              <a:t>Dementias Treatment/Management: </a:t>
            </a:r>
            <a:endParaRPr lang="en-US" dirty="0"/>
          </a:p>
        </p:txBody>
      </p:sp>
      <p:sp>
        <p:nvSpPr>
          <p:cNvPr id="3" name="Content Placeholder 2">
            <a:extLst>
              <a:ext uri="{FF2B5EF4-FFF2-40B4-BE49-F238E27FC236}">
                <a16:creationId xmlns:a16="http://schemas.microsoft.com/office/drawing/2014/main" xmlns="" id="{063DB9D5-14F4-0F46-B499-F50299F25106}"/>
              </a:ext>
            </a:extLst>
          </p:cNvPr>
          <p:cNvSpPr>
            <a:spLocks noGrp="1"/>
          </p:cNvSpPr>
          <p:nvPr>
            <p:ph idx="1"/>
          </p:nvPr>
        </p:nvSpPr>
        <p:spPr>
          <a:xfrm>
            <a:off x="1371600" y="1636295"/>
            <a:ext cx="9601200" cy="4812631"/>
          </a:xfrm>
        </p:spPr>
        <p:txBody>
          <a:bodyPr>
            <a:normAutofit/>
          </a:bodyPr>
          <a:lstStyle/>
          <a:p>
            <a:pPr>
              <a:buFont typeface="Wingdings" pitchFamily="2" charset="2"/>
              <a:buChar char="Ø"/>
            </a:pPr>
            <a:r>
              <a:rPr lang="en-US" sz="2400" b="1" i="1" u="sng" dirty="0">
                <a:latin typeface="Times New Roman" panose="02020603050405020304" pitchFamily="18" charset="0"/>
                <a:cs typeface="Times New Roman" panose="02020603050405020304" pitchFamily="18" charset="0"/>
              </a:rPr>
              <a:t>2) Specific measures:</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A) Identify and correct any treatable or controllable condition</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Hypothyroidism, Vitamin B12 deficiency, hypertension, diabetes.</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B) Symptomatic treatment:</a:t>
            </a:r>
          </a:p>
          <a:p>
            <a:pPr lvl="2">
              <a:buFont typeface="Wingdings" pitchFamily="2" charset="2"/>
              <a:buChar char="Ø"/>
            </a:pPr>
            <a:r>
              <a:rPr lang="en-US" sz="2000" u="sng" dirty="0">
                <a:latin typeface="Times New Roman" panose="02020603050405020304" pitchFamily="18" charset="0"/>
                <a:cs typeface="Times New Roman" panose="02020603050405020304" pitchFamily="18" charset="0"/>
              </a:rPr>
              <a:t>I)  Agitation/aggression</a:t>
            </a:r>
            <a:r>
              <a:rPr lang="en-US" sz="2000" dirty="0">
                <a:latin typeface="Times New Roman" panose="02020603050405020304" pitchFamily="18" charset="0"/>
                <a:cs typeface="Times New Roman" panose="02020603050405020304" pitchFamily="18" charset="0"/>
              </a:rPr>
              <a:t>: small dose of antipsychotics (e.g. olanzapine 5mg, risperidone 2mg, or quetiapine 25mg).</a:t>
            </a:r>
          </a:p>
          <a:p>
            <a:pPr lvl="2">
              <a:buFont typeface="Wingdings" pitchFamily="2" charset="2"/>
              <a:buChar char="Ø"/>
            </a:pPr>
            <a:r>
              <a:rPr lang="en-US" sz="2000" u="sng" dirty="0">
                <a:latin typeface="Times New Roman" panose="02020603050405020304" pitchFamily="18" charset="0"/>
                <a:cs typeface="Times New Roman" panose="02020603050405020304" pitchFamily="18" charset="0"/>
              </a:rPr>
              <a:t>II) Insomnia</a:t>
            </a:r>
            <a:r>
              <a:rPr lang="en-US" sz="2000" dirty="0">
                <a:latin typeface="Times New Roman" panose="02020603050405020304" pitchFamily="18" charset="0"/>
                <a:cs typeface="Times New Roman" panose="02020603050405020304" pitchFamily="18" charset="0"/>
              </a:rPr>
              <a:t>: small dose of antipsychotics (e.g. olanzapine 5mg) or benzodiazepine (e.g. lorazepam 1 mg )</a:t>
            </a:r>
          </a:p>
          <a:p>
            <a:pPr lvl="2">
              <a:buFont typeface="Wingdings" pitchFamily="2" charset="2"/>
              <a:buChar char="Ø"/>
            </a:pPr>
            <a:r>
              <a:rPr lang="en-US" sz="2000" u="sng" dirty="0">
                <a:latin typeface="Times New Roman" panose="02020603050405020304" pitchFamily="18" charset="0"/>
                <a:cs typeface="Times New Roman" panose="02020603050405020304" pitchFamily="18" charset="0"/>
              </a:rPr>
              <a:t>III) Depression</a:t>
            </a:r>
            <a:r>
              <a:rPr lang="en-US" sz="2000" dirty="0">
                <a:latin typeface="Times New Roman" panose="02020603050405020304" pitchFamily="18" charset="0"/>
                <a:cs typeface="Times New Roman" panose="02020603050405020304" pitchFamily="18" charset="0"/>
              </a:rPr>
              <a:t>: give a small dose of antidepressant (e.g. escitalopram  5 mg or sertraline 25mg)</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Be aware of possible side effects (over-sedation, fall risk “head trauma/fractures”, central anticholinergic activity that may cause delirium)</a:t>
            </a:r>
          </a:p>
        </p:txBody>
      </p:sp>
    </p:spTree>
    <p:extLst>
      <p:ext uri="{BB962C8B-B14F-4D97-AF65-F5344CB8AC3E}">
        <p14:creationId xmlns:p14="http://schemas.microsoft.com/office/powerpoint/2010/main" val="92243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3F7D2-5D1B-4E41-A6EB-204B0BFE7895}"/>
              </a:ext>
            </a:extLst>
          </p:cNvPr>
          <p:cNvSpPr>
            <a:spLocks noGrp="1"/>
          </p:cNvSpPr>
          <p:nvPr>
            <p:ph type="title"/>
          </p:nvPr>
        </p:nvSpPr>
        <p:spPr>
          <a:xfrm>
            <a:off x="1371600" y="685800"/>
            <a:ext cx="9601200" cy="1078832"/>
          </a:xfrm>
        </p:spPr>
        <p:txBody>
          <a:bodyPr/>
          <a:lstStyle/>
          <a:p>
            <a:r>
              <a:rPr lang="en-US" dirty="0">
                <a:latin typeface="Times New Roman" panose="02020603050405020304" pitchFamily="18" charset="0"/>
                <a:cs typeface="Times New Roman" panose="02020603050405020304" pitchFamily="18" charset="0"/>
              </a:rPr>
              <a:t>Dementias Treatment/Management: </a:t>
            </a:r>
            <a:endParaRPr lang="en-US" dirty="0"/>
          </a:p>
        </p:txBody>
      </p:sp>
      <p:sp>
        <p:nvSpPr>
          <p:cNvPr id="3" name="Content Placeholder 2">
            <a:extLst>
              <a:ext uri="{FF2B5EF4-FFF2-40B4-BE49-F238E27FC236}">
                <a16:creationId xmlns:a16="http://schemas.microsoft.com/office/drawing/2014/main" xmlns="" id="{4B91F646-9D10-4A4D-A6C5-8B4D2D34FE98}"/>
              </a:ext>
            </a:extLst>
          </p:cNvPr>
          <p:cNvSpPr>
            <a:spLocks noGrp="1"/>
          </p:cNvSpPr>
          <p:nvPr>
            <p:ph idx="1"/>
          </p:nvPr>
        </p:nvSpPr>
        <p:spPr>
          <a:xfrm>
            <a:off x="1371600" y="1427747"/>
            <a:ext cx="9601200" cy="5165558"/>
          </a:xfrm>
        </p:spPr>
        <p:txBody>
          <a:bodyPr>
            <a:normAutofit/>
          </a:bodyPr>
          <a:lstStyle/>
          <a:p>
            <a:pPr lvl="1">
              <a:buFont typeface="Wingdings" pitchFamily="2" charset="2"/>
              <a:buChar char="Ø"/>
            </a:pPr>
            <a:r>
              <a:rPr lang="en-US" sz="2400" b="1" i="1" u="sng" dirty="0">
                <a:latin typeface="Times New Roman" panose="02020603050405020304" pitchFamily="18" charset="0"/>
                <a:cs typeface="Times New Roman" panose="02020603050405020304" pitchFamily="18" charset="0"/>
              </a:rPr>
              <a:t>C) Cognitive-enhancing medications (mainly for Alzheimer’s dementia):</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1) Cholinesterase inhibitors:</a:t>
            </a:r>
          </a:p>
          <a:p>
            <a:pPr lvl="3">
              <a:buFont typeface="Wingdings" pitchFamily="2" charset="2"/>
              <a:buChar char="Ø"/>
            </a:pPr>
            <a:r>
              <a:rPr lang="en-US" sz="2000" dirty="0">
                <a:latin typeface="Times New Roman" panose="02020603050405020304" pitchFamily="18" charset="0"/>
                <a:cs typeface="Times New Roman" panose="02020603050405020304" pitchFamily="18" charset="0"/>
              </a:rPr>
              <a:t>I) Donepezil (Aricept): </a:t>
            </a:r>
          </a:p>
          <a:p>
            <a:pPr lvl="4">
              <a:buFont typeface="Wingdings" pitchFamily="2" charset="2"/>
              <a:buChar char="Ø"/>
            </a:pPr>
            <a:r>
              <a:rPr lang="en-US" sz="1800" dirty="0">
                <a:latin typeface="Times New Roman" panose="02020603050405020304" pitchFamily="18" charset="0"/>
                <a:cs typeface="Times New Roman" panose="02020603050405020304" pitchFamily="18" charset="0"/>
              </a:rPr>
              <a:t>5 mg at night &amp; can be increased gradually to 10 mg. It is well tolerated (S/E: diarrhea , weight loss ,bradycardia ,and syncope).</a:t>
            </a:r>
          </a:p>
          <a:p>
            <a:pPr marL="1901952" lvl="4" indent="0">
              <a:buNone/>
            </a:pPr>
            <a:endParaRPr lang="en-US" sz="2000" dirty="0">
              <a:latin typeface="Times New Roman" panose="02020603050405020304" pitchFamily="18" charset="0"/>
              <a:cs typeface="Times New Roman" panose="02020603050405020304" pitchFamily="18" charset="0"/>
            </a:endParaRPr>
          </a:p>
          <a:p>
            <a:pPr lvl="3">
              <a:buFont typeface="Wingdings" pitchFamily="2" charset="2"/>
              <a:buChar char="Ø"/>
            </a:pPr>
            <a:r>
              <a:rPr lang="en-US" sz="2000" dirty="0">
                <a:latin typeface="Times New Roman" panose="02020603050405020304" pitchFamily="18" charset="0"/>
                <a:cs typeface="Times New Roman" panose="02020603050405020304" pitchFamily="18" charset="0"/>
              </a:rPr>
              <a:t>II) Rivastigmine ( Exelon ):</a:t>
            </a:r>
          </a:p>
          <a:p>
            <a:pPr lvl="4">
              <a:buFont typeface="Wingdings" pitchFamily="2" charset="2"/>
              <a:buChar char="Ø"/>
            </a:pPr>
            <a:r>
              <a:rPr lang="en-US" sz="1800" dirty="0">
                <a:latin typeface="Times New Roman" panose="02020603050405020304" pitchFamily="18" charset="0"/>
                <a:cs typeface="Times New Roman" panose="02020603050405020304" pitchFamily="18" charset="0"/>
              </a:rPr>
              <a:t>1.5 mg twice/day &amp; can be increased gradually to maximum 6mg twice/day (S/E: anorexia , fatigue , somnolence, and dizziness )</a:t>
            </a:r>
          </a:p>
          <a:p>
            <a:pPr lvl="4">
              <a:buFont typeface="Wingdings" pitchFamily="2" charset="2"/>
              <a:buChar char="Ø"/>
            </a:pPr>
            <a:endParaRPr lang="en-US" sz="2000" dirty="0">
              <a:latin typeface="Times New Roman" panose="02020603050405020304" pitchFamily="18" charset="0"/>
              <a:cs typeface="Times New Roman" panose="02020603050405020304" pitchFamily="18" charset="0"/>
            </a:endParaRPr>
          </a:p>
          <a:p>
            <a:pPr lvl="3">
              <a:buFont typeface="Wingdings" pitchFamily="2" charset="2"/>
              <a:buChar char="Ø"/>
            </a:pPr>
            <a:r>
              <a:rPr lang="en-US" sz="2000" dirty="0">
                <a:latin typeface="Times New Roman" panose="02020603050405020304" pitchFamily="18" charset="0"/>
                <a:cs typeface="Times New Roman" panose="02020603050405020304" pitchFamily="18" charset="0"/>
              </a:rPr>
              <a:t>III) Galantamine ( </a:t>
            </a:r>
            <a:r>
              <a:rPr lang="en-US" sz="2000" dirty="0" err="1">
                <a:latin typeface="Times New Roman" panose="02020603050405020304" pitchFamily="18" charset="0"/>
                <a:cs typeface="Times New Roman" panose="02020603050405020304" pitchFamily="18" charset="0"/>
              </a:rPr>
              <a:t>Reminyl</a:t>
            </a:r>
            <a:r>
              <a:rPr lang="en-US" sz="2000" dirty="0">
                <a:latin typeface="Times New Roman" panose="02020603050405020304" pitchFamily="18" charset="0"/>
                <a:cs typeface="Times New Roman" panose="02020603050405020304" pitchFamily="18" charset="0"/>
              </a:rPr>
              <a:t>):</a:t>
            </a:r>
          </a:p>
          <a:p>
            <a:pPr lvl="4">
              <a:buFont typeface="Wingdings" pitchFamily="2" charset="2"/>
              <a:buChar char="Ø"/>
            </a:pPr>
            <a:r>
              <a:rPr lang="en-US" sz="1800" dirty="0">
                <a:latin typeface="Times New Roman" panose="02020603050405020304" pitchFamily="18" charset="0"/>
                <a:cs typeface="Times New Roman" panose="02020603050405020304" pitchFamily="18" charset="0"/>
              </a:rPr>
              <a:t>4mg twice/day &amp; can be increased gradually to 12mg twice/day (S/E: similar to rivastigmine )</a:t>
            </a:r>
          </a:p>
          <a:p>
            <a:pPr lvl="2"/>
            <a:endParaRPr lang="en-US" dirty="0"/>
          </a:p>
        </p:txBody>
      </p:sp>
    </p:spTree>
    <p:extLst>
      <p:ext uri="{BB962C8B-B14F-4D97-AF65-F5344CB8AC3E}">
        <p14:creationId xmlns:p14="http://schemas.microsoft.com/office/powerpoint/2010/main" val="823127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77C01E-3214-8347-9053-593CF671A5FA}"/>
              </a:ext>
            </a:extLst>
          </p:cNvPr>
          <p:cNvSpPr>
            <a:spLocks noGrp="1"/>
          </p:cNvSpPr>
          <p:nvPr>
            <p:ph idx="1"/>
          </p:nvPr>
        </p:nvSpPr>
        <p:spPr>
          <a:xfrm>
            <a:off x="914417" y="1177291"/>
            <a:ext cx="7293927" cy="4665616"/>
          </a:xfrm>
        </p:spPr>
        <p:txBody>
          <a:bodyPr anchor="t">
            <a:norm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b="1" dirty="0">
                <a:latin typeface="Times New Roman" panose="02020603050405020304" pitchFamily="18" charset="0"/>
                <a:cs typeface="Times New Roman" panose="02020603050405020304" pitchFamily="18" charset="0"/>
              </a:rPr>
              <a:t>In the </a:t>
            </a:r>
            <a:r>
              <a:rPr lang="en-US" sz="2400" b="1" i="1" dirty="0">
                <a:latin typeface="Times New Roman" panose="02020603050405020304" pitchFamily="18" charset="0"/>
                <a:cs typeface="Times New Roman" panose="02020603050405020304" pitchFamily="18" charset="0"/>
              </a:rPr>
              <a:t>the Diagnostic and Statistical Manual of Mental Disorders, fifth edition DSM-5</a:t>
            </a:r>
            <a:r>
              <a:rPr lang="en-US" sz="2400" i="1" dirty="0">
                <a:latin typeface="Times New Roman" panose="02020603050405020304" pitchFamily="18" charset="0"/>
                <a:cs typeface="Times New Roman" panose="02020603050405020304" pitchFamily="18" charset="0"/>
              </a:rPr>
              <a:t>:</a:t>
            </a:r>
          </a:p>
          <a:p>
            <a:pPr lvl="1">
              <a:buFont typeface="Wingdings" pitchFamily="2" charset="2"/>
              <a:buChar char="Ø"/>
            </a:pPr>
            <a:r>
              <a:rPr lang="en-US" sz="2400" b="1" dirty="0">
                <a:latin typeface="Times New Roman" panose="02020603050405020304" pitchFamily="18" charset="0"/>
                <a:cs typeface="Times New Roman" panose="02020603050405020304" pitchFamily="18" charset="0"/>
              </a:rPr>
              <a:t>Neurocognitive disorders</a:t>
            </a:r>
            <a:r>
              <a:rPr lang="en-US" sz="2400" i="1" dirty="0">
                <a:latin typeface="Times New Roman" panose="02020603050405020304" pitchFamily="18" charset="0"/>
                <a:cs typeface="Times New Roman" panose="02020603050405020304" pitchFamily="18" charset="0"/>
              </a:rPr>
              <a:t>:</a:t>
            </a:r>
          </a:p>
          <a:p>
            <a:pPr lvl="2">
              <a:buFont typeface="Wingdings" pitchFamily="2" charset="2"/>
              <a:buChar char="Ø"/>
            </a:pPr>
            <a:r>
              <a:rPr lang="en-US" sz="2400" b="1" i="1" dirty="0">
                <a:latin typeface="Times New Roman" panose="02020603050405020304" pitchFamily="18" charset="0"/>
                <a:cs typeface="Times New Roman" panose="02020603050405020304" pitchFamily="18" charset="0"/>
              </a:rPr>
              <a:t>Delirium.</a:t>
            </a:r>
            <a:endParaRPr lang="en-US" sz="2400" i="1" dirty="0">
              <a:latin typeface="Times New Roman" panose="02020603050405020304" pitchFamily="18" charset="0"/>
              <a:cs typeface="Times New Roman" panose="02020603050405020304" pitchFamily="18" charset="0"/>
            </a:endParaRPr>
          </a:p>
          <a:p>
            <a:pPr lvl="2">
              <a:buFont typeface="Wingdings" pitchFamily="2" charset="2"/>
              <a:buChar char="Ø"/>
            </a:pPr>
            <a:r>
              <a:rPr lang="en-US" sz="2400" b="1" i="1" dirty="0">
                <a:latin typeface="Times New Roman" panose="02020603050405020304" pitchFamily="18" charset="0"/>
                <a:cs typeface="Times New Roman" panose="02020603050405020304" pitchFamily="18" charset="0"/>
              </a:rPr>
              <a:t>Mild Neurocognitive Disorders.</a:t>
            </a:r>
            <a:endParaRPr lang="en-US" sz="2400" i="1" dirty="0">
              <a:latin typeface="Times New Roman" panose="02020603050405020304" pitchFamily="18" charset="0"/>
              <a:cs typeface="Times New Roman" panose="02020603050405020304" pitchFamily="18" charset="0"/>
            </a:endParaRPr>
          </a:p>
          <a:p>
            <a:pPr lvl="2">
              <a:buFont typeface="Wingdings" pitchFamily="2" charset="2"/>
              <a:buChar char="Ø"/>
            </a:pPr>
            <a:r>
              <a:rPr lang="en-US" sz="2400" b="1" i="1" dirty="0">
                <a:latin typeface="Times New Roman" panose="02020603050405020304" pitchFamily="18" charset="0"/>
                <a:cs typeface="Times New Roman" panose="02020603050405020304" pitchFamily="18" charset="0"/>
              </a:rPr>
              <a:t>Major Neurocognitive Disorder</a:t>
            </a:r>
          </a:p>
          <a:p>
            <a:pPr lvl="3">
              <a:buFont typeface="Wingdings" pitchFamily="2" charset="2"/>
              <a:buChar char="Ø"/>
            </a:pPr>
            <a:r>
              <a:rPr lang="en-US" sz="2400" b="1" dirty="0">
                <a:latin typeface="Times New Roman" panose="02020603050405020304" pitchFamily="18" charset="0"/>
                <a:cs typeface="Times New Roman" panose="02020603050405020304" pitchFamily="18" charset="0"/>
              </a:rPr>
              <a:t>Dementias</a:t>
            </a:r>
          </a:p>
          <a:p>
            <a:pPr lvl="3">
              <a:buFont typeface="Wingdings" pitchFamily="2" charset="2"/>
              <a:buChar char="Ø"/>
            </a:pPr>
            <a:r>
              <a:rPr lang="en-US" sz="2400" b="1" dirty="0">
                <a:latin typeface="Times New Roman" panose="02020603050405020304" pitchFamily="18" charset="0"/>
                <a:cs typeface="Times New Roman" panose="02020603050405020304" pitchFamily="18" charset="0"/>
              </a:rPr>
              <a:t>Amnestic syndromes</a:t>
            </a:r>
            <a:endParaRPr lang="en-US" sz="2400" i="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4BCE3FC1-527C-3443-AAD8-9457DD124808}"/>
              </a:ext>
            </a:extLst>
          </p:cNvPr>
          <p:cNvPicPr>
            <a:picLocks noChangeAspect="1"/>
          </p:cNvPicPr>
          <p:nvPr/>
        </p:nvPicPr>
        <p:blipFill>
          <a:blip r:embed="rId2"/>
          <a:stretch>
            <a:fillRect/>
          </a:stretch>
        </p:blipFill>
        <p:spPr>
          <a:xfrm>
            <a:off x="7555832" y="1177291"/>
            <a:ext cx="4395536" cy="4665615"/>
          </a:xfrm>
          <a:prstGeom prst="rect">
            <a:avLst/>
          </a:prstGeom>
        </p:spPr>
      </p:pic>
    </p:spTree>
    <p:extLst>
      <p:ext uri="{BB962C8B-B14F-4D97-AF65-F5344CB8AC3E}">
        <p14:creationId xmlns:p14="http://schemas.microsoft.com/office/powerpoint/2010/main" val="348449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C33B7-1DE3-AB47-8FA2-24B9178D2B8A}"/>
              </a:ext>
            </a:extLst>
          </p:cNvPr>
          <p:cNvSpPr>
            <a:spLocks noGrp="1"/>
          </p:cNvSpPr>
          <p:nvPr>
            <p:ph type="title"/>
          </p:nvPr>
        </p:nvSpPr>
        <p:spPr>
          <a:xfrm>
            <a:off x="1371600" y="685800"/>
            <a:ext cx="9601200" cy="1078832"/>
          </a:xfrm>
        </p:spPr>
        <p:txBody>
          <a:bodyPr/>
          <a:lstStyle/>
          <a:p>
            <a:r>
              <a:rPr lang="en-US" dirty="0">
                <a:latin typeface="Times New Roman" panose="02020603050405020304" pitchFamily="18" charset="0"/>
                <a:cs typeface="Times New Roman" panose="02020603050405020304" pitchFamily="18" charset="0"/>
              </a:rPr>
              <a:t>Dementias Treatment/Management: </a:t>
            </a:r>
            <a:endParaRPr lang="en-US" dirty="0"/>
          </a:p>
        </p:txBody>
      </p:sp>
      <p:sp>
        <p:nvSpPr>
          <p:cNvPr id="3" name="Content Placeholder 2">
            <a:extLst>
              <a:ext uri="{FF2B5EF4-FFF2-40B4-BE49-F238E27FC236}">
                <a16:creationId xmlns:a16="http://schemas.microsoft.com/office/drawing/2014/main" xmlns="" id="{718904EA-212D-2848-A8D2-F33EB7950A8B}"/>
              </a:ext>
            </a:extLst>
          </p:cNvPr>
          <p:cNvSpPr>
            <a:spLocks noGrp="1"/>
          </p:cNvSpPr>
          <p:nvPr>
            <p:ph idx="1"/>
          </p:nvPr>
        </p:nvSpPr>
        <p:spPr>
          <a:xfrm>
            <a:off x="1371600" y="1764633"/>
            <a:ext cx="9601200" cy="4796588"/>
          </a:xfrm>
        </p:spPr>
        <p:txBody>
          <a:bodyPr>
            <a:normAutofit/>
          </a:bodyPr>
          <a:lstStyle/>
          <a:p>
            <a:pPr lvl="2">
              <a:buFont typeface="Wingdings" pitchFamily="2" charset="2"/>
              <a:buChar char="Ø"/>
            </a:pPr>
            <a:r>
              <a:rPr lang="en-US" sz="2200" dirty="0">
                <a:latin typeface="Times New Roman" panose="02020603050405020304" pitchFamily="18" charset="0"/>
                <a:cs typeface="Times New Roman" panose="02020603050405020304" pitchFamily="18" charset="0"/>
              </a:rPr>
              <a:t>2) NMDA receptor antagonist:</a:t>
            </a:r>
          </a:p>
          <a:p>
            <a:pPr lvl="3">
              <a:buFont typeface="Wingdings" pitchFamily="2" charset="2"/>
              <a:buChar char="Ø"/>
            </a:pPr>
            <a:r>
              <a:rPr lang="en-US" sz="2200" dirty="0">
                <a:latin typeface="Times New Roman" panose="02020603050405020304" pitchFamily="18" charset="0"/>
                <a:cs typeface="Times New Roman" panose="02020603050405020304" pitchFamily="18" charset="0"/>
              </a:rPr>
              <a:t>Memantine (</a:t>
            </a:r>
            <a:r>
              <a:rPr lang="en-US" sz="2200" dirty="0" err="1">
                <a:latin typeface="Times New Roman" panose="02020603050405020304" pitchFamily="18" charset="0"/>
                <a:cs typeface="Times New Roman" panose="02020603050405020304" pitchFamily="18" charset="0"/>
              </a:rPr>
              <a:t>Epixa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Akatinol</a:t>
            </a:r>
            <a:r>
              <a:rPr lang="en-US" sz="2200" dirty="0">
                <a:latin typeface="Times New Roman" panose="02020603050405020304" pitchFamily="18" charset="0"/>
                <a:cs typeface="Times New Roman" panose="02020603050405020304" pitchFamily="18" charset="0"/>
              </a:rPr>
              <a:t>): </a:t>
            </a:r>
          </a:p>
          <a:p>
            <a:pPr lvl="4">
              <a:buFont typeface="Wingdings" pitchFamily="2" charset="2"/>
              <a:buChar char="Ø"/>
            </a:pPr>
            <a:r>
              <a:rPr lang="en-US" sz="1800" dirty="0">
                <a:latin typeface="Times New Roman" panose="02020603050405020304" pitchFamily="18" charset="0"/>
                <a:cs typeface="Times New Roman" panose="02020603050405020304" pitchFamily="18" charset="0"/>
              </a:rPr>
              <a:t>an N-methyl-D-aspartate (NMDA) receptor antagonist , protects neurons from neurodegenerative process induced by glutamate excitotoxicity. </a:t>
            </a:r>
          </a:p>
          <a:p>
            <a:pPr marL="1901952" lvl="4" indent="0">
              <a:buNone/>
            </a:pPr>
            <a:endParaRPr lang="en-US" sz="1800" dirty="0">
              <a:latin typeface="Times New Roman" panose="02020603050405020304" pitchFamily="18" charset="0"/>
              <a:cs typeface="Times New Roman" panose="02020603050405020304" pitchFamily="18" charset="0"/>
            </a:endParaRPr>
          </a:p>
          <a:p>
            <a:pPr lvl="4">
              <a:buFont typeface="Wingdings" pitchFamily="2" charset="2"/>
              <a:buChar char="Ø"/>
            </a:pPr>
            <a:r>
              <a:rPr lang="en-US" sz="1800" dirty="0">
                <a:latin typeface="Times New Roman" panose="02020603050405020304" pitchFamily="18" charset="0"/>
                <a:cs typeface="Times New Roman" panose="02020603050405020304" pitchFamily="18" charset="0"/>
              </a:rPr>
              <a:t>Memantine has been shown to have a modest effect in moderate to severe Alzheimer’s disease and in dementia with Lewy body. In general, well tolerated.</a:t>
            </a:r>
          </a:p>
          <a:p>
            <a:pPr marL="1901952" lvl="4" indent="0">
              <a:buNone/>
            </a:pPr>
            <a:endParaRPr lang="en-US" sz="1800" dirty="0">
              <a:latin typeface="Times New Roman" panose="02020603050405020304" pitchFamily="18" charset="0"/>
              <a:cs typeface="Times New Roman" panose="02020603050405020304" pitchFamily="18" charset="0"/>
            </a:endParaRPr>
          </a:p>
          <a:p>
            <a:pPr lvl="4">
              <a:buFont typeface="Wingdings" pitchFamily="2" charset="2"/>
              <a:buChar char="Ø"/>
            </a:pPr>
            <a:r>
              <a:rPr lang="en-US" sz="1800" dirty="0">
                <a:latin typeface="Times New Roman" panose="02020603050405020304" pitchFamily="18" charset="0"/>
                <a:cs typeface="Times New Roman" panose="02020603050405020304" pitchFamily="18" charset="0"/>
              </a:rPr>
              <a:t>Adverse drug reactions include confusion, dizziness, drowsiness, headache, insomnia, agitation, and/or hallucination. Less common adverse effects include vomiting, anxiety, hypertonia, cystitis, and increased libido.</a:t>
            </a:r>
          </a:p>
          <a:p>
            <a:endParaRPr lang="en-US" dirty="0"/>
          </a:p>
        </p:txBody>
      </p:sp>
    </p:spTree>
    <p:extLst>
      <p:ext uri="{BB962C8B-B14F-4D97-AF65-F5344CB8AC3E}">
        <p14:creationId xmlns:p14="http://schemas.microsoft.com/office/powerpoint/2010/main" val="120854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8A063-BA2C-3E44-8C66-70CDFF49036A}"/>
              </a:ext>
            </a:extLst>
          </p:cNvPr>
          <p:cNvSpPr>
            <a:spLocks noGrp="1"/>
          </p:cNvSpPr>
          <p:nvPr>
            <p:ph type="title"/>
          </p:nvPr>
        </p:nvSpPr>
        <p:spPr>
          <a:xfrm>
            <a:off x="1141413" y="609600"/>
            <a:ext cx="9905998" cy="1139190"/>
          </a:xfrm>
        </p:spPr>
        <p:txBody>
          <a:bodyPr/>
          <a:lstStyle/>
          <a:p>
            <a:r>
              <a:rPr lang="en-US">
                <a:latin typeface="Times New Roman" panose="02020603050405020304" pitchFamily="18" charset="0"/>
                <a:cs typeface="Times New Roman" panose="02020603050405020304" pitchFamily="18" charset="0"/>
              </a:rPr>
              <a:t>Course and prognosis: </a:t>
            </a:r>
          </a:p>
        </p:txBody>
      </p:sp>
      <p:sp>
        <p:nvSpPr>
          <p:cNvPr id="3" name="Content Placeholder 2">
            <a:extLst>
              <a:ext uri="{FF2B5EF4-FFF2-40B4-BE49-F238E27FC236}">
                <a16:creationId xmlns:a16="http://schemas.microsoft.com/office/drawing/2014/main" xmlns="" id="{99726863-2D6F-EF4A-A6EB-2782E3CD685B}"/>
              </a:ext>
            </a:extLst>
          </p:cNvPr>
          <p:cNvSpPr>
            <a:spLocks noGrp="1"/>
          </p:cNvSpPr>
          <p:nvPr>
            <p:ph idx="1"/>
          </p:nvPr>
        </p:nvSpPr>
        <p:spPr>
          <a:xfrm>
            <a:off x="1141413" y="1634491"/>
            <a:ext cx="9905998" cy="415671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The course and prognosis depend on the cause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Alzheimer’s dementia</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Shows a progressive slow deterioration. </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The patient may become incontinent of urine and/or stool.</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Vascular dementia</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Shows stepwise deterioration</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Stationary course after a massive stroke that is then followed by a good control of the risk factors e.g., HTN, DM…..</a:t>
            </a:r>
            <a:r>
              <a:rPr lang="en-US" sz="2400" dirty="0" err="1">
                <a:latin typeface="Times New Roman" panose="02020603050405020304" pitchFamily="18" charset="0"/>
                <a:cs typeface="Times New Roman" panose="02020603050405020304" pitchFamily="18" charset="0"/>
              </a:rPr>
              <a:t>etc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37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F0A-6A02-674B-B224-51D49694808B}"/>
              </a:ext>
            </a:extLst>
          </p:cNvPr>
          <p:cNvSpPr>
            <a:spLocks noGrp="1"/>
          </p:cNvSpPr>
          <p:nvPr>
            <p:ph type="title"/>
          </p:nvPr>
        </p:nvSpPr>
        <p:spPr>
          <a:xfrm>
            <a:off x="1428750" y="2674620"/>
            <a:ext cx="9601200" cy="1485900"/>
          </a:xfrm>
        </p:spPr>
        <p:txBody>
          <a:bodyPr/>
          <a:lstStyle/>
          <a:p>
            <a:r>
              <a:rPr lang="en-US">
                <a:latin typeface="Times New Roman" panose="02020603050405020304" pitchFamily="18" charset="0"/>
                <a:cs typeface="Times New Roman" panose="02020603050405020304" pitchFamily="18" charset="0"/>
              </a:rPr>
              <a:t>Case number 3</a:t>
            </a:r>
          </a:p>
        </p:txBody>
      </p:sp>
    </p:spTree>
    <p:extLst>
      <p:ext uri="{BB962C8B-B14F-4D97-AF65-F5344CB8AC3E}">
        <p14:creationId xmlns:p14="http://schemas.microsoft.com/office/powerpoint/2010/main" val="2109192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27A53B-9AC7-8448-A2C6-3A9A66B4ECA6}"/>
              </a:ext>
            </a:extLst>
          </p:cNvPr>
          <p:cNvSpPr>
            <a:spLocks noGrp="1"/>
          </p:cNvSpPr>
          <p:nvPr>
            <p:ph idx="1"/>
          </p:nvPr>
        </p:nvSpPr>
        <p:spPr>
          <a:xfrm>
            <a:off x="1141413" y="1005841"/>
            <a:ext cx="9905998" cy="478536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A  48 years old male. Has long standing history of:</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Hypertension. </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DM type 2.</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Hypercholesterolemia</a:t>
            </a:r>
          </a:p>
          <a:p>
            <a:pPr>
              <a:buFont typeface="Wingdings" pitchFamily="2" charset="2"/>
              <a:buChar char="Ø"/>
            </a:pPr>
            <a:r>
              <a:rPr lang="en-US" sz="2600" dirty="0">
                <a:latin typeface="Times New Roman" panose="02020603050405020304" pitchFamily="18" charset="0"/>
                <a:cs typeface="Times New Roman" panose="02020603050405020304" pitchFamily="18" charset="0"/>
              </a:rPr>
              <a:t>Presented with significant cognitive and </a:t>
            </a:r>
            <a:r>
              <a:rPr lang="en-US" sz="2600" dirty="0" err="1">
                <a:latin typeface="Times New Roman" panose="02020603050405020304" pitchFamily="18" charset="0"/>
                <a:cs typeface="Times New Roman" panose="02020603050405020304" pitchFamily="18" charset="0"/>
              </a:rPr>
              <a:t>behavioural</a:t>
            </a:r>
            <a:r>
              <a:rPr lang="en-US" sz="2600" dirty="0">
                <a:latin typeface="Times New Roman" panose="02020603050405020304" pitchFamily="18" charset="0"/>
                <a:cs typeface="Times New Roman" panose="02020603050405020304" pitchFamily="18" charset="0"/>
              </a:rPr>
              <a:t> problems.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He had difficulty with learning new information and making appropriate plans.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Personal/social history: smoke tobacco and consume alcohol in almost daily basis for many years. </a:t>
            </a:r>
          </a:p>
        </p:txBody>
      </p:sp>
    </p:spTree>
    <p:extLst>
      <p:ext uri="{BB962C8B-B14F-4D97-AF65-F5344CB8AC3E}">
        <p14:creationId xmlns:p14="http://schemas.microsoft.com/office/powerpoint/2010/main" val="2738791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3DA0F-4358-3D4F-AA54-95E83072F8CB}"/>
              </a:ext>
            </a:extLst>
          </p:cNvPr>
          <p:cNvSpPr>
            <a:spLocks noGrp="1"/>
          </p:cNvSpPr>
          <p:nvPr>
            <p:ph type="title"/>
          </p:nvPr>
        </p:nvSpPr>
        <p:spPr>
          <a:xfrm>
            <a:off x="1371600" y="685800"/>
            <a:ext cx="9601200" cy="1014663"/>
          </a:xfrm>
        </p:spPr>
        <p:txBody>
          <a:bodyPr/>
          <a:lstStyle/>
          <a:p>
            <a:r>
              <a:rPr lang="en-US" dirty="0">
                <a:latin typeface="Times New Roman" panose="02020603050405020304" pitchFamily="18" charset="0"/>
                <a:cs typeface="Times New Roman" panose="02020603050405020304" pitchFamily="18" charset="0"/>
              </a:rPr>
              <a:t>Amnestic syndrome </a:t>
            </a:r>
          </a:p>
        </p:txBody>
      </p:sp>
      <p:pic>
        <p:nvPicPr>
          <p:cNvPr id="5" name="Picture 4">
            <a:extLst>
              <a:ext uri="{FF2B5EF4-FFF2-40B4-BE49-F238E27FC236}">
                <a16:creationId xmlns:a16="http://schemas.microsoft.com/office/drawing/2014/main" xmlns="" id="{2B68C0CA-6D2B-2F41-8853-5C08A99B7A41}"/>
              </a:ext>
            </a:extLst>
          </p:cNvPr>
          <p:cNvPicPr>
            <a:picLocks noChangeAspect="1"/>
          </p:cNvPicPr>
          <p:nvPr/>
        </p:nvPicPr>
        <p:blipFill>
          <a:blip r:embed="rId2"/>
          <a:stretch>
            <a:fillRect/>
          </a:stretch>
        </p:blipFill>
        <p:spPr>
          <a:xfrm>
            <a:off x="2628900" y="1700463"/>
            <a:ext cx="6709410" cy="4426017"/>
          </a:xfrm>
          <a:prstGeom prst="rect">
            <a:avLst/>
          </a:prstGeom>
        </p:spPr>
      </p:pic>
    </p:spTree>
    <p:extLst>
      <p:ext uri="{BB962C8B-B14F-4D97-AF65-F5344CB8AC3E}">
        <p14:creationId xmlns:p14="http://schemas.microsoft.com/office/powerpoint/2010/main" val="9010971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546798-92C4-8840-BCAB-39853BD3C0CE}"/>
              </a:ext>
            </a:extLst>
          </p:cNvPr>
          <p:cNvSpPr>
            <a:spLocks noGrp="1"/>
          </p:cNvSpPr>
          <p:nvPr>
            <p:ph idx="1"/>
          </p:nvPr>
        </p:nvSpPr>
        <p:spPr>
          <a:xfrm>
            <a:off x="1141413" y="1028701"/>
            <a:ext cx="9905998" cy="5275846"/>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Definition: </a:t>
            </a:r>
          </a:p>
          <a:p>
            <a:pPr lvl="1">
              <a:buFont typeface="Wingdings" pitchFamily="2" charset="2"/>
              <a:buChar char="Ø"/>
            </a:pPr>
            <a:r>
              <a:rPr lang="en-US" sz="2400" b="1" u="sng" dirty="0">
                <a:latin typeface="Times New Roman" panose="02020603050405020304" pitchFamily="18" charset="0"/>
                <a:cs typeface="Times New Roman" panose="02020603050405020304" pitchFamily="18" charset="0"/>
              </a:rPr>
              <a:t>Impairment in short term memory </a:t>
            </a:r>
            <a:r>
              <a:rPr lang="en-US" sz="2400" dirty="0">
                <a:latin typeface="Times New Roman" panose="02020603050405020304" pitchFamily="18" charset="0"/>
                <a:cs typeface="Times New Roman" panose="02020603050405020304" pitchFamily="18" charset="0"/>
              </a:rPr>
              <a:t>(retention of new information; temporal lobe function) due to a specific organic cause, in the absence of generalized intellectual impairment.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Impairment in the ability to create new memories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It leads to social and occupational </a:t>
            </a:r>
            <a:r>
              <a:rPr lang="en-US" sz="2400" dirty="0" err="1">
                <a:latin typeface="Times New Roman" panose="02020603050405020304" pitchFamily="18" charset="0"/>
                <a:cs typeface="Times New Roman" panose="02020603050405020304" pitchFamily="18" charset="0"/>
              </a:rPr>
              <a:t>dysfunctioning</a:t>
            </a:r>
            <a:r>
              <a:rPr lang="en-US" sz="2400" dirty="0">
                <a:latin typeface="Times New Roman" panose="02020603050405020304" pitchFamily="18" charset="0"/>
                <a:cs typeface="Times New Roman" panose="02020603050405020304" pitchFamily="18" charset="0"/>
              </a:rPr>
              <a:t>.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The patient may show confabulation (filling memory gaps with incorrectly retrieved information.</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The insight is partially impaired.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In contrast to delirium, the </a:t>
            </a:r>
            <a:r>
              <a:rPr lang="en-US" sz="2400" b="1" i="1" u="sng" dirty="0">
                <a:latin typeface="Times New Roman" panose="02020603050405020304" pitchFamily="18" charset="0"/>
                <a:cs typeface="Times New Roman" panose="02020603050405020304" pitchFamily="18" charset="0"/>
              </a:rPr>
              <a:t>immediate memory is usually intact</a:t>
            </a:r>
            <a:r>
              <a:rPr lang="en-US" sz="2400" dirty="0">
                <a:latin typeface="Times New Roman" panose="02020603050405020304" pitchFamily="18" charset="0"/>
                <a:cs typeface="Times New Roman" panose="02020603050405020304" pitchFamily="18" charset="0"/>
              </a:rPr>
              <a:t>. (i.e. digit span test “frontal lobe function” is normal.</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In contrast to dementia, </a:t>
            </a:r>
            <a:r>
              <a:rPr lang="en-US" sz="2400" b="1" i="1" u="sng" dirty="0">
                <a:latin typeface="Times New Roman" panose="02020603050405020304" pitchFamily="18" charset="0"/>
                <a:cs typeface="Times New Roman" panose="02020603050405020304" pitchFamily="18" charset="0"/>
              </a:rPr>
              <a:t>the remote memory is intact</a:t>
            </a:r>
            <a:r>
              <a:rPr lang="en-US" sz="24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823129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DCE243-47E1-5A41-BF3B-74389CECC444}"/>
              </a:ext>
            </a:extLst>
          </p:cNvPr>
          <p:cNvSpPr>
            <a:spLocks noGrp="1"/>
          </p:cNvSpPr>
          <p:nvPr>
            <p:ph type="title"/>
          </p:nvPr>
        </p:nvSpPr>
        <p:spPr>
          <a:xfrm>
            <a:off x="1141413" y="288758"/>
            <a:ext cx="9905998" cy="1471462"/>
          </a:xfrm>
        </p:spPr>
        <p:txBody>
          <a:bodyPr>
            <a:normAutofit/>
          </a:bodyPr>
          <a:lstStyle/>
          <a:p>
            <a:r>
              <a:rPr lang="en-US" dirty="0">
                <a:latin typeface="Times New Roman" panose="02020603050405020304" pitchFamily="18" charset="0"/>
                <a:cs typeface="Times New Roman" panose="02020603050405020304" pitchFamily="18" charset="0"/>
              </a:rPr>
              <a:t>Etiology (major causes of amnestic disorders): </a:t>
            </a:r>
          </a:p>
        </p:txBody>
      </p:sp>
      <p:sp>
        <p:nvSpPr>
          <p:cNvPr id="3" name="Content Placeholder 2">
            <a:extLst>
              <a:ext uri="{FF2B5EF4-FFF2-40B4-BE49-F238E27FC236}">
                <a16:creationId xmlns:a16="http://schemas.microsoft.com/office/drawing/2014/main" xmlns="" id="{74707496-C453-AF43-AC2F-433BAE6FE06D}"/>
              </a:ext>
            </a:extLst>
          </p:cNvPr>
          <p:cNvSpPr>
            <a:spLocks noGrp="1"/>
          </p:cNvSpPr>
          <p:nvPr>
            <p:ph idx="1"/>
          </p:nvPr>
        </p:nvSpPr>
        <p:spPr>
          <a:xfrm>
            <a:off x="1141413" y="1760221"/>
            <a:ext cx="9905998" cy="403098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Head injury lesions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 hippocampus, posterior hypothalamus and nearby midline structures)</a:t>
            </a:r>
          </a:p>
          <a:p>
            <a:pPr lvl="1">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Thiamine (B1) Deficiency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(associated with alcohol abuse, poor nutrition (e.g., starvation), gastric carcinoma, persistent vomiting, hemodialysis.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Thiamine is essential for the enzyme </a:t>
            </a:r>
            <a:r>
              <a:rPr lang="en-US" sz="2200" dirty="0" err="1">
                <a:latin typeface="Times New Roman" panose="02020603050405020304" pitchFamily="18" charset="0"/>
                <a:cs typeface="Times New Roman" panose="02020603050405020304" pitchFamily="18" charset="0"/>
              </a:rPr>
              <a:t>transketolase</a:t>
            </a:r>
            <a:r>
              <a:rPr lang="en-US" sz="2200" dirty="0">
                <a:latin typeface="Times New Roman" panose="02020603050405020304" pitchFamily="18" charset="0"/>
                <a:cs typeface="Times New Roman" panose="02020603050405020304" pitchFamily="18" charset="0"/>
              </a:rPr>
              <a:t>, which essential for glucose metabolism. </a:t>
            </a:r>
          </a:p>
        </p:txBody>
      </p:sp>
    </p:spTree>
    <p:extLst>
      <p:ext uri="{BB962C8B-B14F-4D97-AF65-F5344CB8AC3E}">
        <p14:creationId xmlns:p14="http://schemas.microsoft.com/office/powerpoint/2010/main" val="2679932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E4AF4847-0929-D741-BA1D-BAED21C868C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8775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81A1E-5A77-EB46-BF54-E99A6A6E9F89}"/>
              </a:ext>
            </a:extLst>
          </p:cNvPr>
          <p:cNvSpPr>
            <a:spLocks noGrp="1"/>
          </p:cNvSpPr>
          <p:nvPr>
            <p:ph type="title"/>
          </p:nvPr>
        </p:nvSpPr>
        <p:spPr>
          <a:xfrm>
            <a:off x="1141413" y="609600"/>
            <a:ext cx="9905998" cy="1230630"/>
          </a:xfrm>
        </p:spPr>
        <p:txBody>
          <a:bodyPr/>
          <a:lstStyle/>
          <a:p>
            <a:r>
              <a:rPr lang="en-US">
                <a:latin typeface="Times New Roman" panose="02020603050405020304" pitchFamily="18" charset="0"/>
                <a:cs typeface="Times New Roman" panose="02020603050405020304" pitchFamily="18" charset="0"/>
              </a:rPr>
              <a:t>Wernicke-Korsakoff’s syndrome </a:t>
            </a:r>
          </a:p>
        </p:txBody>
      </p:sp>
      <p:sp>
        <p:nvSpPr>
          <p:cNvPr id="3" name="Content Placeholder 2">
            <a:extLst>
              <a:ext uri="{FF2B5EF4-FFF2-40B4-BE49-F238E27FC236}">
                <a16:creationId xmlns:a16="http://schemas.microsoft.com/office/drawing/2014/main" xmlns="" id="{D515CF3F-3842-4346-95F7-AF523FF36658}"/>
              </a:ext>
            </a:extLst>
          </p:cNvPr>
          <p:cNvSpPr>
            <a:spLocks noGrp="1"/>
          </p:cNvSpPr>
          <p:nvPr>
            <p:ph sz="half" idx="1"/>
          </p:nvPr>
        </p:nvSpPr>
        <p:spPr>
          <a:xfrm>
            <a:off x="1141412" y="2666999"/>
            <a:ext cx="3887788" cy="3124201"/>
          </a:xfrm>
        </p:spPr>
        <p:txBody>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Is an amnestic syndrome caused by thiamine deficiency, most commonly associated with poor nutritional habits of people with chronic alcohol use. </a:t>
            </a:r>
          </a:p>
          <a:p>
            <a:endParaRPr lang="en-US" dirty="0"/>
          </a:p>
        </p:txBody>
      </p:sp>
      <p:graphicFrame>
        <p:nvGraphicFramePr>
          <p:cNvPr id="7" name="Content Placeholder 6">
            <a:extLst>
              <a:ext uri="{FF2B5EF4-FFF2-40B4-BE49-F238E27FC236}">
                <a16:creationId xmlns:a16="http://schemas.microsoft.com/office/drawing/2014/main" xmlns="" id="{4CCF2F52-1652-3A48-8BD7-885B171C0EAE}"/>
              </a:ext>
            </a:extLst>
          </p:cNvPr>
          <p:cNvGraphicFramePr>
            <a:graphicFrameLocks noGrp="1"/>
          </p:cNvGraphicFramePr>
          <p:nvPr>
            <p:ph sz="half" idx="2"/>
            <p:extLst>
              <p:ext uri="{D42A27DB-BD31-4B8C-83A1-F6EECF244321}">
                <p14:modId xmlns:p14="http://schemas.microsoft.com/office/powerpoint/2010/main" val="1352532305"/>
              </p:ext>
            </p:extLst>
          </p:nvPr>
        </p:nvGraphicFramePr>
        <p:xfrm>
          <a:off x="5177790" y="1657350"/>
          <a:ext cx="5869623" cy="4537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108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91F2B14-B486-0A4F-9ABE-E34226ED9F00}"/>
              </a:ext>
            </a:extLst>
          </p:cNvPr>
          <p:cNvSpPr>
            <a:spLocks noGrp="1"/>
          </p:cNvSpPr>
          <p:nvPr>
            <p:ph sz="half" idx="1"/>
          </p:nvPr>
        </p:nvSpPr>
        <p:spPr>
          <a:xfrm>
            <a:off x="1175702" y="422911"/>
            <a:ext cx="4665028" cy="3474718"/>
          </a:xfrm>
        </p:spPr>
        <p:txBody>
          <a:bodyPr anchor="t">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Wernicke encephalopathy</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Acute syndrome</a:t>
            </a:r>
          </a:p>
          <a:p>
            <a:pPr lvl="2">
              <a:buFont typeface="Wingdings" pitchFamily="2" charset="2"/>
              <a:buChar char="Ø"/>
            </a:pPr>
            <a:r>
              <a:rPr lang="en-US" sz="2000" b="1" i="1" u="sng" dirty="0">
                <a:latin typeface="Times New Roman" panose="02020603050405020304" pitchFamily="18" charset="0"/>
                <a:cs typeface="Times New Roman" panose="02020603050405020304" pitchFamily="18" charset="0"/>
              </a:rPr>
              <a:t>Impaired consciousness (confusion)</a:t>
            </a:r>
          </a:p>
          <a:p>
            <a:pPr lvl="2">
              <a:buFont typeface="Wingdings" pitchFamily="2" charset="2"/>
              <a:buChar char="Ø"/>
            </a:pPr>
            <a:r>
              <a:rPr lang="en-US" sz="2000" b="1" i="1" u="sng" dirty="0">
                <a:latin typeface="Times New Roman" panose="02020603050405020304" pitchFamily="18" charset="0"/>
                <a:cs typeface="Times New Roman" panose="02020603050405020304" pitchFamily="18" charset="0"/>
              </a:rPr>
              <a:t>Ophthalmoplegia.</a:t>
            </a:r>
          </a:p>
          <a:p>
            <a:pPr lvl="2">
              <a:buFont typeface="Wingdings" pitchFamily="2" charset="2"/>
              <a:buChar char="Ø"/>
            </a:pPr>
            <a:r>
              <a:rPr lang="en-US" sz="2000" b="1" i="1" u="sng" dirty="0">
                <a:latin typeface="Times New Roman" panose="02020603050405020304" pitchFamily="18" charset="0"/>
                <a:cs typeface="Times New Roman" panose="02020603050405020304" pitchFamily="18" charset="0"/>
              </a:rPr>
              <a:t>Ataxia </a:t>
            </a:r>
          </a:p>
          <a:p>
            <a:pPr lvl="2">
              <a:buFont typeface="Wingdings" pitchFamily="2" charset="2"/>
              <a:buChar char="Ø"/>
            </a:pPr>
            <a:r>
              <a:rPr lang="en-US" sz="2000" b="1" i="1" u="sng" dirty="0">
                <a:latin typeface="Times New Roman" panose="02020603050405020304" pitchFamily="18" charset="0"/>
                <a:cs typeface="Times New Roman" panose="02020603050405020304" pitchFamily="18" charset="0"/>
              </a:rPr>
              <a:t>Memory impairment</a:t>
            </a:r>
          </a:p>
        </p:txBody>
      </p:sp>
      <p:sp>
        <p:nvSpPr>
          <p:cNvPr id="12" name="Content Placeholder 11">
            <a:extLst>
              <a:ext uri="{FF2B5EF4-FFF2-40B4-BE49-F238E27FC236}">
                <a16:creationId xmlns:a16="http://schemas.microsoft.com/office/drawing/2014/main" xmlns="" id="{20F872A9-7FA1-A44C-8630-ED83B9D9F84D}"/>
              </a:ext>
            </a:extLst>
          </p:cNvPr>
          <p:cNvSpPr>
            <a:spLocks noGrp="1"/>
          </p:cNvSpPr>
          <p:nvPr>
            <p:ph sz="half" idx="2"/>
          </p:nvPr>
        </p:nvSpPr>
        <p:spPr>
          <a:xfrm>
            <a:off x="6136322" y="422910"/>
            <a:ext cx="4876800" cy="3474719"/>
          </a:xfrm>
        </p:spPr>
        <p:txBody>
          <a:bodyPr anchor="t">
            <a:no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Korsakoff’s syndrome</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Chronic syndrome</a:t>
            </a:r>
          </a:p>
          <a:p>
            <a:pPr lvl="2">
              <a:buFont typeface="Wingdings" pitchFamily="2" charset="2"/>
              <a:buChar char="Ø"/>
            </a:pPr>
            <a:r>
              <a:rPr lang="en-US" b="1" i="1" u="sng" dirty="0">
                <a:latin typeface="Times New Roman" panose="02020603050405020304" pitchFamily="18" charset="0"/>
                <a:cs typeface="Times New Roman" panose="02020603050405020304" pitchFamily="18" charset="0"/>
              </a:rPr>
              <a:t>Peripheral neuropathy.</a:t>
            </a:r>
          </a:p>
          <a:p>
            <a:pPr lvl="2">
              <a:buFont typeface="Wingdings" pitchFamily="2" charset="2"/>
              <a:buChar char="Ø"/>
            </a:pPr>
            <a:r>
              <a:rPr lang="en-US" b="1" i="1" u="sng" dirty="0">
                <a:latin typeface="Times New Roman" panose="02020603050405020304" pitchFamily="18" charset="0"/>
                <a:cs typeface="Times New Roman" panose="02020603050405020304" pitchFamily="18" charset="0"/>
              </a:rPr>
              <a:t>Irritability and personality changes.</a:t>
            </a:r>
          </a:p>
          <a:p>
            <a:pPr lvl="2">
              <a:buFont typeface="Wingdings" pitchFamily="2" charset="2"/>
              <a:buChar char="Ø"/>
            </a:pPr>
            <a:r>
              <a:rPr lang="en-US" b="1" i="1" u="sng" dirty="0">
                <a:latin typeface="Times New Roman" panose="02020603050405020304" pitchFamily="18" charset="0"/>
                <a:cs typeface="Times New Roman" panose="02020603050405020304" pitchFamily="18" charset="0"/>
              </a:rPr>
              <a:t>Apathy</a:t>
            </a:r>
          </a:p>
          <a:p>
            <a:pPr lvl="2">
              <a:buFont typeface="Wingdings" pitchFamily="2" charset="2"/>
              <a:buChar char="Ø"/>
            </a:pPr>
            <a:r>
              <a:rPr lang="en-US" b="1" i="1" u="sng" dirty="0">
                <a:latin typeface="Times New Roman" panose="02020603050405020304" pitchFamily="18" charset="0"/>
                <a:cs typeface="Times New Roman" panose="02020603050405020304" pitchFamily="18" charset="0"/>
              </a:rPr>
              <a:t>Profound anterograde amnesia and inability to form a new memories. Confabulate or make up information when asked questions. </a:t>
            </a:r>
          </a:p>
        </p:txBody>
      </p:sp>
      <p:pic>
        <p:nvPicPr>
          <p:cNvPr id="14" name="Picture 13">
            <a:extLst>
              <a:ext uri="{FF2B5EF4-FFF2-40B4-BE49-F238E27FC236}">
                <a16:creationId xmlns:a16="http://schemas.microsoft.com/office/drawing/2014/main" xmlns="" id="{EF79B66C-241B-CA41-A359-AFDAED72F278}"/>
              </a:ext>
            </a:extLst>
          </p:cNvPr>
          <p:cNvPicPr>
            <a:picLocks noChangeAspect="1"/>
          </p:cNvPicPr>
          <p:nvPr/>
        </p:nvPicPr>
        <p:blipFill>
          <a:blip r:embed="rId2"/>
          <a:stretch>
            <a:fillRect/>
          </a:stretch>
        </p:blipFill>
        <p:spPr>
          <a:xfrm>
            <a:off x="1337310" y="3997959"/>
            <a:ext cx="2045970" cy="2170431"/>
          </a:xfrm>
          <a:prstGeom prst="rect">
            <a:avLst/>
          </a:prstGeom>
        </p:spPr>
      </p:pic>
      <p:pic>
        <p:nvPicPr>
          <p:cNvPr id="16" name="Picture 15">
            <a:extLst>
              <a:ext uri="{FF2B5EF4-FFF2-40B4-BE49-F238E27FC236}">
                <a16:creationId xmlns:a16="http://schemas.microsoft.com/office/drawing/2014/main" xmlns="" id="{8D29639F-A49A-F849-9F61-41537C48D547}"/>
              </a:ext>
            </a:extLst>
          </p:cNvPr>
          <p:cNvPicPr>
            <a:picLocks noChangeAspect="1"/>
          </p:cNvPicPr>
          <p:nvPr/>
        </p:nvPicPr>
        <p:blipFill>
          <a:blip r:embed="rId3"/>
          <a:stretch>
            <a:fillRect/>
          </a:stretch>
        </p:blipFill>
        <p:spPr>
          <a:xfrm>
            <a:off x="3383280" y="3997958"/>
            <a:ext cx="2103120" cy="2170432"/>
          </a:xfrm>
          <a:prstGeom prst="rect">
            <a:avLst/>
          </a:prstGeom>
        </p:spPr>
      </p:pic>
      <p:pic>
        <p:nvPicPr>
          <p:cNvPr id="18" name="Picture 17">
            <a:extLst>
              <a:ext uri="{FF2B5EF4-FFF2-40B4-BE49-F238E27FC236}">
                <a16:creationId xmlns:a16="http://schemas.microsoft.com/office/drawing/2014/main" xmlns="" id="{8C60219B-E863-8842-88F6-C1960CC63EFB}"/>
              </a:ext>
            </a:extLst>
          </p:cNvPr>
          <p:cNvPicPr>
            <a:picLocks noChangeAspect="1"/>
          </p:cNvPicPr>
          <p:nvPr/>
        </p:nvPicPr>
        <p:blipFill>
          <a:blip r:embed="rId4"/>
          <a:stretch>
            <a:fillRect/>
          </a:stretch>
        </p:blipFill>
        <p:spPr>
          <a:xfrm>
            <a:off x="6285547" y="4018276"/>
            <a:ext cx="4578350" cy="2170432"/>
          </a:xfrm>
          <a:prstGeom prst="rect">
            <a:avLst/>
          </a:prstGeom>
        </p:spPr>
      </p:pic>
    </p:spTree>
    <p:extLst>
      <p:ext uri="{BB962C8B-B14F-4D97-AF65-F5344CB8AC3E}">
        <p14:creationId xmlns:p14="http://schemas.microsoft.com/office/powerpoint/2010/main" val="4284932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additive="base">
                                        <p:cTn id="4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 calcmode="lin" valueType="num">
                                      <p:cBhvr additive="base">
                                        <p:cTn id="4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 calcmode="lin" valueType="num">
                                      <p:cBhvr additive="base">
                                        <p:cTn id="4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xEl>
                                              <p:pRg st="5" end="5"/>
                                            </p:txEl>
                                          </p:spTgt>
                                        </p:tgtEl>
                                        <p:attrNameLst>
                                          <p:attrName>style.visibility</p:attrName>
                                        </p:attrNameLst>
                                      </p:cBhvr>
                                      <p:to>
                                        <p:strVal val="visible"/>
                                      </p:to>
                                    </p:set>
                                    <p:anim calcmode="lin" valueType="num">
                                      <p:cBhvr additive="base">
                                        <p:cTn id="5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60748A-193E-3D4F-A693-311110824126}"/>
              </a:ext>
            </a:extLst>
          </p:cNvPr>
          <p:cNvSpPr>
            <a:spLocks noGrp="1"/>
          </p:cNvSpPr>
          <p:nvPr>
            <p:ph idx="1"/>
          </p:nvPr>
        </p:nvSpPr>
        <p:spPr>
          <a:xfrm>
            <a:off x="1371600" y="144379"/>
            <a:ext cx="9601200" cy="6432884"/>
          </a:xfrm>
        </p:spPr>
        <p:txBody>
          <a:bodyPr>
            <a:normAutofit/>
          </a:bodyPr>
          <a:lstStyle/>
          <a:p>
            <a:pPr>
              <a:buFont typeface="Wingdings" pitchFamily="2" charset="2"/>
              <a:buChar char="Ø"/>
            </a:pPr>
            <a:r>
              <a:rPr lang="en-US" sz="2800" b="1" i="1">
                <a:latin typeface="Times New Roman" panose="02020603050405020304" pitchFamily="18" charset="0"/>
                <a:cs typeface="Times New Roman" panose="02020603050405020304" pitchFamily="18" charset="0"/>
              </a:rPr>
              <a:t>Delirium</a:t>
            </a:r>
            <a:r>
              <a:rPr lang="en-US" sz="2800" i="1">
                <a:latin typeface="Times New Roman" panose="02020603050405020304" pitchFamily="18" charset="0"/>
                <a:cs typeface="Times New Roman" panose="02020603050405020304" pitchFamily="18" charset="0"/>
              </a:rPr>
              <a:t>: </a:t>
            </a:r>
          </a:p>
          <a:p>
            <a:pPr lvl="1">
              <a:buFont typeface="Wingdings" pitchFamily="2" charset="2"/>
              <a:buChar char="Ø"/>
            </a:pPr>
            <a:r>
              <a:rPr lang="en-US" sz="2400">
                <a:latin typeface="Times New Roman" panose="02020603050405020304" pitchFamily="18" charset="0"/>
                <a:cs typeface="Times New Roman" panose="02020603050405020304" pitchFamily="18" charset="0"/>
              </a:rPr>
              <a:t>Short-term confusion and changes in cognition</a:t>
            </a:r>
          </a:p>
          <a:p>
            <a:pPr lvl="1">
              <a:buFont typeface="Wingdings" pitchFamily="2" charset="2"/>
              <a:buChar char="Ø"/>
            </a:pPr>
            <a:r>
              <a:rPr lang="en-US" sz="2400">
                <a:latin typeface="Times New Roman" panose="02020603050405020304" pitchFamily="18" charset="0"/>
                <a:cs typeface="Times New Roman" panose="02020603050405020304" pitchFamily="18" charset="0"/>
              </a:rPr>
              <a:t>Acute global cognitive disorder with disturbed consciousness</a:t>
            </a:r>
            <a:endParaRPr lang="en-US" sz="2400" b="1">
              <a:latin typeface="Times New Roman" panose="02020603050405020304" pitchFamily="18" charset="0"/>
              <a:cs typeface="Times New Roman" panose="02020603050405020304" pitchFamily="18" charset="0"/>
            </a:endParaRPr>
          </a:p>
          <a:p>
            <a:pPr>
              <a:buFont typeface="Wingdings" pitchFamily="2" charset="2"/>
              <a:buChar char="Ø"/>
            </a:pPr>
            <a:r>
              <a:rPr lang="en-US" sz="2800" b="1">
                <a:latin typeface="Times New Roman" panose="02020603050405020304" pitchFamily="18" charset="0"/>
                <a:cs typeface="Times New Roman" panose="02020603050405020304" pitchFamily="18" charset="0"/>
              </a:rPr>
              <a:t>Major Neurocognitive Disorder</a:t>
            </a:r>
            <a:r>
              <a:rPr lang="en-US" sz="2800">
                <a:latin typeface="Times New Roman" panose="02020603050405020304" pitchFamily="18" charset="0"/>
                <a:cs typeface="Times New Roman" panose="02020603050405020304" pitchFamily="18" charset="0"/>
              </a:rPr>
              <a:t>:</a:t>
            </a:r>
          </a:p>
          <a:p>
            <a:pPr lvl="1">
              <a:buFont typeface="Wingdings" pitchFamily="2" charset="2"/>
              <a:buChar char="Ø"/>
            </a:pPr>
            <a:r>
              <a:rPr lang="en-US" sz="2600" b="1">
                <a:latin typeface="Times New Roman" panose="02020603050405020304" pitchFamily="18" charset="0"/>
                <a:cs typeface="Times New Roman" panose="02020603050405020304" pitchFamily="18" charset="0"/>
              </a:rPr>
              <a:t>Dementias:</a:t>
            </a:r>
          </a:p>
          <a:p>
            <a:pPr lvl="2">
              <a:buFont typeface="Wingdings" pitchFamily="2" charset="2"/>
              <a:buChar char="Ø"/>
            </a:pPr>
            <a:r>
              <a:rPr lang="en-US" sz="2000">
                <a:latin typeface="Times New Roman" panose="02020603050405020304" pitchFamily="18" charset="0"/>
                <a:cs typeface="Times New Roman" panose="02020603050405020304" pitchFamily="18" charset="0"/>
              </a:rPr>
              <a:t>S</a:t>
            </a:r>
            <a:r>
              <a:rPr lang="en-US" sz="2000" i="1">
                <a:latin typeface="Times New Roman" panose="02020603050405020304" pitchFamily="18" charset="0"/>
                <a:cs typeface="Times New Roman" panose="02020603050405020304" pitchFamily="18" charset="0"/>
              </a:rPr>
              <a:t>evere impairments in memory, judgment, orientation, and cognition. </a:t>
            </a:r>
          </a:p>
          <a:p>
            <a:pPr lvl="2">
              <a:buFont typeface="Wingdings" pitchFamily="2" charset="2"/>
              <a:buChar char="Ø"/>
            </a:pPr>
            <a:r>
              <a:rPr lang="en-US" sz="2200">
                <a:latin typeface="Times New Roman" panose="02020603050405020304" pitchFamily="18" charset="0"/>
                <a:cs typeface="Times New Roman" panose="02020603050405020304" pitchFamily="18" charset="0"/>
              </a:rPr>
              <a:t>C</a:t>
            </a:r>
            <a:r>
              <a:rPr lang="en-US" sz="2200" i="1">
                <a:latin typeface="Times New Roman" panose="02020603050405020304" pitchFamily="18" charset="0"/>
                <a:cs typeface="Times New Roman" panose="02020603050405020304" pitchFamily="18" charset="0"/>
              </a:rPr>
              <a:t>hronic global cognitive decline without disturbed consciousness.</a:t>
            </a:r>
          </a:p>
          <a:p>
            <a:pPr lvl="1">
              <a:buFont typeface="Wingdings" pitchFamily="2" charset="2"/>
              <a:buChar char="Ø"/>
            </a:pPr>
            <a:r>
              <a:rPr lang="en-US" sz="2800" b="1">
                <a:latin typeface="Times New Roman" panose="02020603050405020304" pitchFamily="18" charset="0"/>
                <a:cs typeface="Times New Roman" panose="02020603050405020304" pitchFamily="18" charset="0"/>
              </a:rPr>
              <a:t>Amnestic syndrome: </a:t>
            </a:r>
            <a:r>
              <a:rPr lang="en-US" sz="2800">
                <a:latin typeface="Times New Roman" panose="02020603050405020304" pitchFamily="18" charset="0"/>
                <a:cs typeface="Times New Roman" panose="02020603050405020304" pitchFamily="18" charset="0"/>
              </a:rPr>
              <a:t>(major neurocognitive disorder caused by other medical condition): </a:t>
            </a:r>
          </a:p>
          <a:p>
            <a:pPr lvl="2">
              <a:buFont typeface="Wingdings" pitchFamily="2" charset="2"/>
              <a:buChar char="Ø"/>
            </a:pPr>
            <a:r>
              <a:rPr lang="en-US" sz="2000">
                <a:latin typeface="Times New Roman" panose="02020603050405020304" pitchFamily="18" charset="0"/>
                <a:cs typeface="Times New Roman" panose="02020603050405020304" pitchFamily="18" charset="0"/>
              </a:rPr>
              <a:t>marked primarily by memory impairment or </a:t>
            </a:r>
            <a:r>
              <a:rPr lang="en-US" sz="2000" i="1">
                <a:latin typeface="Times New Roman" panose="02020603050405020304" pitchFamily="18" charset="0"/>
                <a:cs typeface="Times New Roman" panose="02020603050405020304" pitchFamily="18" charset="0"/>
              </a:rPr>
              <a:t>specific </a:t>
            </a:r>
            <a:r>
              <a:rPr lang="en-US" sz="2000" b="1" i="1" u="sng">
                <a:latin typeface="Times New Roman" panose="02020603050405020304" pitchFamily="18" charset="0"/>
                <a:cs typeface="Times New Roman" panose="02020603050405020304" pitchFamily="18" charset="0"/>
              </a:rPr>
              <a:t>disorder of short-term memory</a:t>
            </a:r>
            <a:r>
              <a:rPr lang="en-US" sz="2000" i="1">
                <a:latin typeface="Times New Roman" panose="02020603050405020304" pitchFamily="18" charset="0"/>
                <a:cs typeface="Times New Roman" panose="02020603050405020304" pitchFamily="18" charset="0"/>
              </a:rPr>
              <a:t> caused by </a:t>
            </a:r>
            <a:r>
              <a:rPr lang="en-US" sz="2200" i="1">
                <a:latin typeface="Times New Roman" panose="02020603050405020304" pitchFamily="18" charset="0"/>
                <a:cs typeface="Times New Roman" panose="02020603050405020304" pitchFamily="18" charset="0"/>
              </a:rPr>
              <a:t>:</a:t>
            </a:r>
          </a:p>
          <a:p>
            <a:pPr lvl="4">
              <a:buFont typeface="Wingdings" pitchFamily="2" charset="2"/>
              <a:buChar char="§"/>
            </a:pPr>
            <a:r>
              <a:rPr lang="en-US" sz="2200" b="1" i="1" u="sng">
                <a:latin typeface="Times New Roman" panose="02020603050405020304" pitchFamily="18" charset="0"/>
                <a:cs typeface="Times New Roman" panose="02020603050405020304" pitchFamily="18" charset="0"/>
              </a:rPr>
              <a:t>Medical condition.</a:t>
            </a:r>
          </a:p>
          <a:p>
            <a:pPr lvl="4">
              <a:buFont typeface="Wingdings" pitchFamily="2" charset="2"/>
              <a:buChar char="§"/>
            </a:pPr>
            <a:r>
              <a:rPr lang="en-US" sz="2200" b="1" i="1" u="sng">
                <a:latin typeface="Times New Roman" panose="02020603050405020304" pitchFamily="18" charset="0"/>
                <a:cs typeface="Times New Roman" panose="02020603050405020304" pitchFamily="18" charset="0"/>
              </a:rPr>
              <a:t>Toxins or medications.</a:t>
            </a:r>
          </a:p>
          <a:p>
            <a:pPr lvl="4">
              <a:buFont typeface="Wingdings" pitchFamily="2" charset="2"/>
              <a:buChar char="§"/>
            </a:pPr>
            <a:r>
              <a:rPr lang="en-US" sz="2200" b="1" i="1" u="sng">
                <a:latin typeface="Times New Roman" panose="02020603050405020304" pitchFamily="18" charset="0"/>
                <a:cs typeface="Times New Roman" panose="02020603050405020304" pitchFamily="18" charset="0"/>
              </a:rPr>
              <a:t>Unknown causes. </a:t>
            </a:r>
            <a:endParaRPr lang="en-US" sz="2400" i="1">
              <a:latin typeface="Times New Roman" panose="02020603050405020304" pitchFamily="18" charset="0"/>
              <a:cs typeface="Times New Roman" panose="02020603050405020304" pitchFamily="18" charset="0"/>
            </a:endParaRPr>
          </a:p>
          <a:p>
            <a:pPr marL="530352" lvl="1" indent="0" algn="r">
              <a:buNone/>
            </a:pPr>
            <a:r>
              <a:rPr lang="en-CA" sz="1600">
                <a:latin typeface="Times New Roman" panose="02020603050405020304" pitchFamily="18" charset="0"/>
                <a:cs typeface="Times New Roman" panose="02020603050405020304" pitchFamily="18" charset="0"/>
              </a:rPr>
              <a:t>DSM V; Kaplan &amp; Sadock (2014; 2009)</a:t>
            </a:r>
            <a:endParaRPr lang="en-US" sz="1600" i="1">
              <a:latin typeface="Times New Roman" panose="02020603050405020304" pitchFamily="18" charset="0"/>
              <a:cs typeface="Times New Roman" panose="02020603050405020304" pitchFamily="18" charset="0"/>
            </a:endParaRPr>
          </a:p>
          <a:p>
            <a:pPr lvl="1"/>
            <a:endParaRPr lang="en-US"/>
          </a:p>
        </p:txBody>
      </p:sp>
    </p:spTree>
    <p:extLst>
      <p:ext uri="{BB962C8B-B14F-4D97-AF65-F5344CB8AC3E}">
        <p14:creationId xmlns:p14="http://schemas.microsoft.com/office/powerpoint/2010/main" val="8652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3" end="3"/>
                                            </p:txEl>
                                          </p:spTgt>
                                        </p:tgtEl>
                                      </p:cBhvr>
                                    </p:animEffect>
                                  </p:childTnLst>
                                </p:cTn>
                              </p:par>
                              <p:par>
                                <p:cTn id="47" presetID="25" presetClass="entr" presetSubtype="0" fill="hold" grpId="0"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4" end="4"/>
                                            </p:txEl>
                                          </p:spTgt>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
                                            <p:txEl>
                                              <p:pRg st="5" end="5"/>
                                            </p:txEl>
                                          </p:spTgt>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
                                            <p:txEl>
                                              <p:pRg st="6" end="6"/>
                                            </p:txEl>
                                          </p:spTgt>
                                        </p:tgtEl>
                                      </p:cBhvr>
                                    </p:animEffect>
                                  </p:childTnLst>
                                </p:cTn>
                              </p:par>
                              <p:par>
                                <p:cTn id="77" presetID="25" presetClass="entr" presetSubtype="0" fill="hold" grpId="0" nodeType="with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7" end="7"/>
                                            </p:txEl>
                                          </p:spTgt>
                                        </p:tgtEl>
                                      </p:cBhvr>
                                    </p:animEffect>
                                  </p:childTnLst>
                                </p:cTn>
                              </p:par>
                              <p:par>
                                <p:cTn id="87" presetID="25" presetClass="entr" presetSubtype="0" fill="hold" grpId="0" nodeType="withEffect">
                                  <p:stCondLst>
                                    <p:cond delay="0"/>
                                  </p:stCondLst>
                                  <p:childTnLst>
                                    <p:set>
                                      <p:cBhvr>
                                        <p:cTn id="88" dur="1" fill="hold">
                                          <p:stCondLst>
                                            <p:cond delay="0"/>
                                          </p:stCondLst>
                                        </p:cTn>
                                        <p:tgtEl>
                                          <p:spTgt spid="3">
                                            <p:txEl>
                                              <p:pRg st="8" end="8"/>
                                            </p:txEl>
                                          </p:spTgt>
                                        </p:tgtEl>
                                        <p:attrNameLst>
                                          <p:attrName>style.visibility</p:attrName>
                                        </p:attrNameLst>
                                      </p:cBhvr>
                                      <p:to>
                                        <p:strVal val="visible"/>
                                      </p:to>
                                    </p:set>
                                    <p:anim calcmode="lin" valueType="num">
                                      <p:cBhvr>
                                        <p:cTn id="89"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92"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3">
                                            <p:txEl>
                                              <p:pRg st="8" end="8"/>
                                            </p:txEl>
                                          </p:spTgt>
                                        </p:tgtEl>
                                      </p:cBhvr>
                                    </p:animEffect>
                                  </p:childTnLst>
                                </p:cTn>
                              </p:par>
                              <p:par>
                                <p:cTn id="97" presetID="25" presetClass="entr" presetSubtype="0" fill="hold" grpId="0" nodeType="withEffect">
                                  <p:stCondLst>
                                    <p:cond delay="0"/>
                                  </p:stCondLst>
                                  <p:childTnLst>
                                    <p:set>
                                      <p:cBhvr>
                                        <p:cTn id="98" dur="1" fill="hold">
                                          <p:stCondLst>
                                            <p:cond delay="0"/>
                                          </p:stCondLst>
                                        </p:cTn>
                                        <p:tgtEl>
                                          <p:spTgt spid="3">
                                            <p:txEl>
                                              <p:pRg st="9" end="9"/>
                                            </p:txEl>
                                          </p:spTgt>
                                        </p:tgtEl>
                                        <p:attrNameLst>
                                          <p:attrName>style.visibility</p:attrName>
                                        </p:attrNameLst>
                                      </p:cBhvr>
                                      <p:to>
                                        <p:strVal val="visible"/>
                                      </p:to>
                                    </p:set>
                                    <p:anim calcmode="lin" valueType="num">
                                      <p:cBhvr>
                                        <p:cTn id="99"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9" end="9"/>
                                            </p:txEl>
                                          </p:spTgt>
                                        </p:tgtEl>
                                      </p:cBhvr>
                                    </p:animEffect>
                                  </p:childTnLst>
                                </p:cTn>
                              </p:par>
                              <p:par>
                                <p:cTn id="107" presetID="25" presetClass="entr" presetSubtype="0" fill="hold" grpId="0" nodeType="withEffect">
                                  <p:stCondLst>
                                    <p:cond delay="0"/>
                                  </p:stCondLst>
                                  <p:childTnLst>
                                    <p:set>
                                      <p:cBhvr>
                                        <p:cTn id="108" dur="1" fill="hold">
                                          <p:stCondLst>
                                            <p:cond delay="0"/>
                                          </p:stCondLst>
                                        </p:cTn>
                                        <p:tgtEl>
                                          <p:spTgt spid="3">
                                            <p:txEl>
                                              <p:pRg st="10" end="10"/>
                                            </p:txEl>
                                          </p:spTgt>
                                        </p:tgtEl>
                                        <p:attrNameLst>
                                          <p:attrName>style.visibility</p:attrName>
                                        </p:attrNameLst>
                                      </p:cBhvr>
                                      <p:to>
                                        <p:strVal val="visible"/>
                                      </p:to>
                                    </p:set>
                                    <p:anim calcmode="lin" valueType="num">
                                      <p:cBhvr>
                                        <p:cTn id="109"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10"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11"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12"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13"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14"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15"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16" dur="1000" decel="50000">
                                          <p:stCondLst>
                                            <p:cond delay="0"/>
                                          </p:stCondLst>
                                        </p:cTn>
                                        <p:tgtEl>
                                          <p:spTgt spid="3">
                                            <p:txEl>
                                              <p:pRg st="10" end="10"/>
                                            </p:txEl>
                                          </p:spTgt>
                                        </p:tgtEl>
                                      </p:cBhvr>
                                    </p:animEffect>
                                  </p:childTnLst>
                                </p:cTn>
                              </p:par>
                              <p:par>
                                <p:cTn id="117" presetID="25" presetClass="entr" presetSubtype="0" fill="hold" grpId="0" nodeType="withEffect">
                                  <p:stCondLst>
                                    <p:cond delay="0"/>
                                  </p:stCondLst>
                                  <p:childTnLst>
                                    <p:set>
                                      <p:cBhvr>
                                        <p:cTn id="118" dur="1" fill="hold">
                                          <p:stCondLst>
                                            <p:cond delay="0"/>
                                          </p:stCondLst>
                                        </p:cTn>
                                        <p:tgtEl>
                                          <p:spTgt spid="3">
                                            <p:txEl>
                                              <p:pRg st="11" end="11"/>
                                            </p:txEl>
                                          </p:spTgt>
                                        </p:tgtEl>
                                        <p:attrNameLst>
                                          <p:attrName>style.visibility</p:attrName>
                                        </p:attrNameLst>
                                      </p:cBhvr>
                                      <p:to>
                                        <p:strVal val="visible"/>
                                      </p:to>
                                    </p:set>
                                    <p:anim calcmode="lin" valueType="num">
                                      <p:cBhvr>
                                        <p:cTn id="119"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22"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3">
                                            <p:txEl>
                                              <p:pRg st="11" end="11"/>
                                            </p:txEl>
                                          </p:spTgt>
                                        </p:tgtEl>
                                      </p:cBhvr>
                                    </p:animEffect>
                                  </p:childTnLst>
                                </p:cTn>
                              </p:par>
                              <p:par>
                                <p:cTn id="127" presetID="25" presetClass="entr" presetSubtype="0" fill="hold" grpId="0" nodeType="withEffect">
                                  <p:stCondLst>
                                    <p:cond delay="0"/>
                                  </p:stCondLst>
                                  <p:childTnLst>
                                    <p:set>
                                      <p:cBhvr>
                                        <p:cTn id="128" dur="1" fill="hold">
                                          <p:stCondLst>
                                            <p:cond delay="0"/>
                                          </p:stCondLst>
                                        </p:cTn>
                                        <p:tgtEl>
                                          <p:spTgt spid="3">
                                            <p:txEl>
                                              <p:pRg st="12" end="12"/>
                                            </p:txEl>
                                          </p:spTgt>
                                        </p:tgtEl>
                                        <p:attrNameLst>
                                          <p:attrName>style.visibility</p:attrName>
                                        </p:attrNameLst>
                                      </p:cBhvr>
                                      <p:to>
                                        <p:strVal val="visible"/>
                                      </p:to>
                                    </p:set>
                                    <p:anim calcmode="lin" valueType="num">
                                      <p:cBhvr>
                                        <p:cTn id="129" dur="500" decel="50000" fill="hold">
                                          <p:stCondLst>
                                            <p:cond delay="0"/>
                                          </p:stCondLst>
                                        </p:cTn>
                                        <p:tgtEl>
                                          <p:spTgt spid="3">
                                            <p:txEl>
                                              <p:pRg st="12" end="12"/>
                                            </p:txEl>
                                          </p:spTgt>
                                        </p:tgtEl>
                                        <p:attrNameLst>
                                          <p:attrName>style.rotation</p:attrName>
                                        </p:attrNameLst>
                                      </p:cBhvr>
                                      <p:tavLst>
                                        <p:tav tm="0">
                                          <p:val>
                                            <p:fltVal val="-90"/>
                                          </p:val>
                                        </p:tav>
                                        <p:tav tm="100000">
                                          <p:val>
                                            <p:fltVal val="0"/>
                                          </p:val>
                                        </p:tav>
                                      </p:tavLst>
                                    </p:anim>
                                    <p:anim calcmode="lin" valueType="num">
                                      <p:cBhvr>
                                        <p:cTn id="130" dur="500" decel="50000" fill="hold">
                                          <p:stCondLst>
                                            <p:cond delay="0"/>
                                          </p:stCondLst>
                                        </p:cTn>
                                        <p:tgtEl>
                                          <p:spTgt spid="3">
                                            <p:txEl>
                                              <p:pRg st="12" end="12"/>
                                            </p:txEl>
                                          </p:spTgt>
                                        </p:tgtEl>
                                        <p:attrNameLst>
                                          <p:attrName>ppt_w</p:attrName>
                                        </p:attrNameLst>
                                      </p:cBhvr>
                                      <p:tavLst>
                                        <p:tav tm="0">
                                          <p:val>
                                            <p:strVal val="#ppt_w"/>
                                          </p:val>
                                        </p:tav>
                                        <p:tav tm="100000">
                                          <p:val>
                                            <p:strVal val="#ppt_w*.05"/>
                                          </p:val>
                                        </p:tav>
                                      </p:tavLst>
                                    </p:anim>
                                    <p:anim calcmode="lin" valueType="num">
                                      <p:cBhvr>
                                        <p:cTn id="131" dur="500" accel="50000" fill="hold">
                                          <p:stCondLst>
                                            <p:cond delay="500"/>
                                          </p:stCondLst>
                                        </p:cTn>
                                        <p:tgtEl>
                                          <p:spTgt spid="3">
                                            <p:txEl>
                                              <p:pRg st="12" end="12"/>
                                            </p:txEl>
                                          </p:spTgt>
                                        </p:tgtEl>
                                        <p:attrNameLst>
                                          <p:attrName>ppt_w</p:attrName>
                                        </p:attrNameLst>
                                      </p:cBhvr>
                                      <p:tavLst>
                                        <p:tav tm="0">
                                          <p:val>
                                            <p:strVal val="#ppt_w*.05"/>
                                          </p:val>
                                        </p:tav>
                                        <p:tav tm="100000">
                                          <p:val>
                                            <p:strVal val="#ppt_w"/>
                                          </p:val>
                                        </p:tav>
                                      </p:tavLst>
                                    </p:anim>
                                    <p:anim calcmode="lin" valueType="num">
                                      <p:cBhvr>
                                        <p:cTn id="132"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33" dur="500" decel="50000" fill="hold">
                                          <p:stCondLst>
                                            <p:cond delay="0"/>
                                          </p:stCondLst>
                                        </p:cTn>
                                        <p:tgtEl>
                                          <p:spTgt spid="3">
                                            <p:txEl>
                                              <p:pRg st="12" end="12"/>
                                            </p:txEl>
                                          </p:spTgt>
                                        </p:tgtEl>
                                        <p:attrNameLst>
                                          <p:attrName>ppt_x</p:attrName>
                                        </p:attrNameLst>
                                      </p:cBhvr>
                                      <p:tavLst>
                                        <p:tav tm="0">
                                          <p:val>
                                            <p:strVal val="#ppt_x+.4"/>
                                          </p:val>
                                        </p:tav>
                                        <p:tav tm="100000">
                                          <p:val>
                                            <p:strVal val="#ppt_x"/>
                                          </p:val>
                                        </p:tav>
                                      </p:tavLst>
                                    </p:anim>
                                    <p:anim calcmode="lin" valueType="num">
                                      <p:cBhvr>
                                        <p:cTn id="134" dur="500" decel="50000" fill="hold">
                                          <p:stCondLst>
                                            <p:cond delay="0"/>
                                          </p:stCondLst>
                                        </p:cTn>
                                        <p:tgtEl>
                                          <p:spTgt spid="3">
                                            <p:txEl>
                                              <p:pRg st="12" end="12"/>
                                            </p:txEl>
                                          </p:spTgt>
                                        </p:tgtEl>
                                        <p:attrNameLst>
                                          <p:attrName>ppt_y</p:attrName>
                                        </p:attrNameLst>
                                      </p:cBhvr>
                                      <p:tavLst>
                                        <p:tav tm="0">
                                          <p:val>
                                            <p:strVal val="#ppt_y-.2"/>
                                          </p:val>
                                        </p:tav>
                                        <p:tav tm="100000">
                                          <p:val>
                                            <p:strVal val="#ppt_y+.1"/>
                                          </p:val>
                                        </p:tav>
                                      </p:tavLst>
                                    </p:anim>
                                    <p:anim calcmode="lin" valueType="num">
                                      <p:cBhvr>
                                        <p:cTn id="135" dur="500" accel="50000" fill="hold">
                                          <p:stCondLst>
                                            <p:cond delay="500"/>
                                          </p:stCondLst>
                                        </p:cTn>
                                        <p:tgtEl>
                                          <p:spTgt spid="3">
                                            <p:txEl>
                                              <p:pRg st="12" end="12"/>
                                            </p:txEl>
                                          </p:spTgt>
                                        </p:tgtEl>
                                        <p:attrNameLst>
                                          <p:attrName>ppt_y</p:attrName>
                                        </p:attrNameLst>
                                      </p:cBhvr>
                                      <p:tavLst>
                                        <p:tav tm="0">
                                          <p:val>
                                            <p:strVal val="#ppt_y+.1"/>
                                          </p:val>
                                        </p:tav>
                                        <p:tav tm="100000">
                                          <p:val>
                                            <p:strVal val="#ppt_y"/>
                                          </p:val>
                                        </p:tav>
                                      </p:tavLst>
                                    </p:anim>
                                    <p:animEffect transition="in" filter="fade">
                                      <p:cBhvr>
                                        <p:cTn id="136" dur="1000" decel="50000">
                                          <p:stCondLst>
                                            <p:cond delay="0"/>
                                          </p:stCondLst>
                                        </p:cTn>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EE7F3BE-05CB-D74E-A9C5-F27BCDD50FB0}"/>
              </a:ext>
            </a:extLst>
          </p:cNvPr>
          <p:cNvSpPr>
            <a:spLocks noGrp="1"/>
          </p:cNvSpPr>
          <p:nvPr>
            <p:ph sz="half" idx="1"/>
          </p:nvPr>
        </p:nvSpPr>
        <p:spPr>
          <a:xfrm>
            <a:off x="1141412" y="948691"/>
            <a:ext cx="4876800" cy="4842510"/>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Treatment: </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Identify and reverse the cause if possible.</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Thiamine supply (if due to thiamine deficiency)</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Supportive medical measures; fluids &amp; nutrition. </a:t>
            </a:r>
          </a:p>
        </p:txBody>
      </p:sp>
      <p:sp>
        <p:nvSpPr>
          <p:cNvPr id="5" name="Content Placeholder 4">
            <a:extLst>
              <a:ext uri="{FF2B5EF4-FFF2-40B4-BE49-F238E27FC236}">
                <a16:creationId xmlns:a16="http://schemas.microsoft.com/office/drawing/2014/main" xmlns="" id="{085A5C67-DA36-AA40-814D-1ADA4E9A5573}"/>
              </a:ext>
            </a:extLst>
          </p:cNvPr>
          <p:cNvSpPr>
            <a:spLocks noGrp="1"/>
          </p:cNvSpPr>
          <p:nvPr>
            <p:ph sz="half" idx="2"/>
          </p:nvPr>
        </p:nvSpPr>
        <p:spPr>
          <a:xfrm>
            <a:off x="6170612" y="948691"/>
            <a:ext cx="4876800" cy="4842509"/>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Prognosis: </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If it is due to thiamine deficiency and thiamine is provided promptly.</a:t>
            </a:r>
          </a:p>
          <a:p>
            <a:pPr lvl="2">
              <a:buFont typeface="Wingdings" pitchFamily="2" charset="2"/>
              <a:buChar char="Ø"/>
            </a:pPr>
            <a:r>
              <a:rPr lang="en-US" sz="2200" b="1" i="1" u="sng" dirty="0">
                <a:latin typeface="Times New Roman" panose="02020603050405020304" pitchFamily="18" charset="0"/>
                <a:cs typeface="Times New Roman" panose="02020603050405020304" pitchFamily="18" charset="0"/>
              </a:rPr>
              <a:t>Prognosis is good</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Otherwise, the course is usually chronic and may be progressive. </a:t>
            </a:r>
          </a:p>
        </p:txBody>
      </p:sp>
    </p:spTree>
    <p:extLst>
      <p:ext uri="{BB962C8B-B14F-4D97-AF65-F5344CB8AC3E}">
        <p14:creationId xmlns:p14="http://schemas.microsoft.com/office/powerpoint/2010/main" val="335836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5C6B4-F338-F246-A379-770EC2AAA59C}"/>
              </a:ext>
            </a:extLst>
          </p:cNvPr>
          <p:cNvSpPr>
            <a:spLocks noGrp="1"/>
          </p:cNvSpPr>
          <p:nvPr>
            <p:ph type="title"/>
          </p:nvPr>
        </p:nvSpPr>
        <p:spPr>
          <a:xfrm>
            <a:off x="1337310" y="2571750"/>
            <a:ext cx="9601200" cy="1485900"/>
          </a:xfrm>
        </p:spPr>
        <p:txBody>
          <a:bodyPr/>
          <a:lstStyle/>
          <a:p>
            <a:r>
              <a:rPr lang="en-US">
                <a:latin typeface="Times New Roman" panose="02020603050405020304" pitchFamily="18" charset="0"/>
                <a:cs typeface="Times New Roman" panose="02020603050405020304" pitchFamily="18" charset="0"/>
              </a:rPr>
              <a:t>Case number 4</a:t>
            </a:r>
          </a:p>
        </p:txBody>
      </p:sp>
    </p:spTree>
    <p:extLst>
      <p:ext uri="{BB962C8B-B14F-4D97-AF65-F5344CB8AC3E}">
        <p14:creationId xmlns:p14="http://schemas.microsoft.com/office/powerpoint/2010/main" val="11731722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A79785-3205-8C42-885A-C19992C5CA0A}"/>
              </a:ext>
            </a:extLst>
          </p:cNvPr>
          <p:cNvSpPr>
            <a:spLocks noGrp="1"/>
          </p:cNvSpPr>
          <p:nvPr>
            <p:ph idx="1"/>
          </p:nvPr>
        </p:nvSpPr>
        <p:spPr>
          <a:xfrm>
            <a:off x="1141413" y="720091"/>
            <a:ext cx="9905998" cy="5071110"/>
          </a:xfrm>
        </p:spPr>
        <p:txBody>
          <a:bodyPr/>
          <a:lstStyle/>
          <a:p>
            <a:pP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Hamad is a 19-year-old male was involved in a road traffic accident. He lost his consciousness for 5 days, and remained 3 weeks in the hospital.</a:t>
            </a:r>
          </a:p>
          <a:p>
            <a:pP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After discharge, his parents noticed that he become</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Impulsive </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Disinhibited</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And sometimes aggressive</a:t>
            </a:r>
          </a:p>
          <a:p>
            <a:pPr lvl="1">
              <a:buFont typeface="Wingdings" pitchFamily="2" charset="2"/>
              <a:buChar char="Ø"/>
            </a:pPr>
            <a:r>
              <a:rPr lang="en-US" sz="2200" b="1" u="sng" dirty="0">
                <a:latin typeface="Times New Roman" panose="02020603050405020304" pitchFamily="18" charset="0"/>
                <a:cs typeface="Times New Roman" panose="02020603050405020304" pitchFamily="18" charset="0"/>
              </a:rPr>
              <a:t>More recently they noticed that he started to be more depressed and sometimes feeling so anxious </a:t>
            </a:r>
          </a:p>
          <a:p>
            <a:pPr lvl="1"/>
            <a:endParaRPr lang="en-US" dirty="0"/>
          </a:p>
        </p:txBody>
      </p:sp>
    </p:spTree>
    <p:extLst>
      <p:ext uri="{BB962C8B-B14F-4D97-AF65-F5344CB8AC3E}">
        <p14:creationId xmlns:p14="http://schemas.microsoft.com/office/powerpoint/2010/main" val="875608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4C9FA-ACEC-9648-9A51-117DD1C24F42}"/>
              </a:ext>
            </a:extLst>
          </p:cNvPr>
          <p:cNvSpPr>
            <a:spLocks noGrp="1"/>
          </p:cNvSpPr>
          <p:nvPr>
            <p:ph type="title"/>
          </p:nvPr>
        </p:nvSpPr>
        <p:spPr>
          <a:xfrm>
            <a:off x="1141413" y="609600"/>
            <a:ext cx="9905998" cy="876300"/>
          </a:xfrm>
        </p:spPr>
        <p:txBody>
          <a:bodyPr/>
          <a:lstStyle/>
          <a:p>
            <a:r>
              <a:rPr lang="en-US">
                <a:latin typeface="Times New Roman" panose="02020603050405020304" pitchFamily="18" charset="0"/>
                <a:cs typeface="Times New Roman" panose="02020603050405020304" pitchFamily="18" charset="0"/>
              </a:rPr>
              <a:t>Traumatic Brain Injury (TBI)</a:t>
            </a:r>
          </a:p>
        </p:txBody>
      </p:sp>
      <p:pic>
        <p:nvPicPr>
          <p:cNvPr id="3" name="Picture 3">
            <a:extLst>
              <a:ext uri="{FF2B5EF4-FFF2-40B4-BE49-F238E27FC236}">
                <a16:creationId xmlns:a16="http://schemas.microsoft.com/office/drawing/2014/main" xmlns="" id="{E34102B6-40B4-8449-BA3A-666C4AF6F282}"/>
              </a:ext>
            </a:extLst>
          </p:cNvPr>
          <p:cNvPicPr>
            <a:picLocks noChangeAspect="1" noChangeArrowheads="1"/>
          </p:cNvPicPr>
          <p:nvPr/>
        </p:nvPicPr>
        <p:blipFill>
          <a:blip r:embed="rId2" cstate="print"/>
          <a:srcRect/>
          <a:stretch>
            <a:fillRect/>
          </a:stretch>
        </p:blipFill>
        <p:spPr bwMode="auto">
          <a:xfrm>
            <a:off x="1524000" y="1588770"/>
            <a:ext cx="9144000" cy="3179173"/>
          </a:xfrm>
          <a:prstGeom prst="rect">
            <a:avLst/>
          </a:prstGeom>
          <a:noFill/>
          <a:ln w="9525">
            <a:noFill/>
            <a:miter lim="800000"/>
            <a:headEnd/>
            <a:tailEnd/>
          </a:ln>
        </p:spPr>
      </p:pic>
      <p:pic>
        <p:nvPicPr>
          <p:cNvPr id="4" name="Picture 2">
            <a:extLst>
              <a:ext uri="{FF2B5EF4-FFF2-40B4-BE49-F238E27FC236}">
                <a16:creationId xmlns:a16="http://schemas.microsoft.com/office/drawing/2014/main" xmlns="" id="{B36D0E42-9E83-094F-8951-6F4603E738E1}"/>
              </a:ext>
            </a:extLst>
          </p:cNvPr>
          <p:cNvPicPr>
            <a:picLocks noChangeAspect="1" noChangeArrowheads="1"/>
          </p:cNvPicPr>
          <p:nvPr/>
        </p:nvPicPr>
        <p:blipFill>
          <a:blip r:embed="rId3" cstate="print"/>
          <a:stretch>
            <a:fillRect/>
          </a:stretch>
        </p:blipFill>
        <p:spPr bwMode="auto">
          <a:xfrm>
            <a:off x="4999798" y="4811248"/>
            <a:ext cx="2009524" cy="1904762"/>
          </a:xfrm>
          <a:prstGeom prst="rect">
            <a:avLst/>
          </a:prstGeom>
          <a:noFill/>
          <a:ln w="9525">
            <a:noFill/>
            <a:miter lim="800000"/>
            <a:headEnd/>
            <a:tailEnd/>
          </a:ln>
        </p:spPr>
      </p:pic>
    </p:spTree>
    <p:extLst>
      <p:ext uri="{BB962C8B-B14F-4D97-AF65-F5344CB8AC3E}">
        <p14:creationId xmlns:p14="http://schemas.microsoft.com/office/powerpoint/2010/main" val="18375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D4B1FC1-DF68-C04D-AEFF-70C518EA7F74}"/>
              </a:ext>
            </a:extLst>
          </p:cNvPr>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29017616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24CD55A-DA97-0748-A73F-ED92DE2AD9CD}"/>
              </a:ext>
            </a:extLst>
          </p:cNvPr>
          <p:cNvSpPr>
            <a:spLocks noGrp="1"/>
          </p:cNvSpPr>
          <p:nvPr>
            <p:ph idx="1"/>
          </p:nvPr>
        </p:nvSpPr>
        <p:spPr>
          <a:xfrm>
            <a:off x="1118553" y="731520"/>
            <a:ext cx="9905998" cy="5143499"/>
          </a:xfrm>
        </p:spPr>
        <p:txBody>
          <a:bodyPr>
            <a:normAutofit/>
          </a:bodyPr>
          <a:lstStyle/>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2400" b="1" u="sng" dirty="0">
                <a:latin typeface="Times New Roman" panose="02020603050405020304" pitchFamily="18" charset="0"/>
                <a:cs typeface="Times New Roman" panose="02020603050405020304" pitchFamily="18" charset="0"/>
              </a:rPr>
              <a:t>Definition: </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An insult to the brain from an external mechanical force, possibly leading to permanent or temporary impairment of cognitive, physical, and psychosocial functions, with an associated diminished or altered state of consciousness.</a:t>
            </a:r>
          </a:p>
          <a:p>
            <a:pPr lvl="2">
              <a:buFont typeface="Wingdings" pitchFamily="2" charset="2"/>
              <a:buChar char="Ø"/>
            </a:pPr>
            <a:endParaRPr lang="en-US" sz="2200"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2400" b="1" u="sng" dirty="0">
                <a:latin typeface="Times New Roman" panose="02020603050405020304" pitchFamily="18" charset="0"/>
                <a:cs typeface="Times New Roman" panose="02020603050405020304" pitchFamily="18" charset="0"/>
              </a:rPr>
              <a:t>Area of function affected:</a:t>
            </a:r>
          </a:p>
          <a:p>
            <a:pPr lvl="2">
              <a:buFont typeface="Wingdings" pitchFamily="2" charset="2"/>
              <a:buChar char="Ø"/>
            </a:pPr>
            <a:r>
              <a:rPr lang="en-US" sz="2000" dirty="0">
                <a:latin typeface="Times New Roman" panose="02020603050405020304" pitchFamily="18" charset="0"/>
                <a:cs typeface="Times New Roman" panose="02020603050405020304" pitchFamily="18" charset="0"/>
              </a:rPr>
              <a:t>1- Cognitive</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2- Sensory/perceptual</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3- Seizures</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4- Other physical changes</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5- Social-emotional</a:t>
            </a:r>
          </a:p>
          <a:p>
            <a:endParaRPr lang="en-US" dirty="0"/>
          </a:p>
        </p:txBody>
      </p:sp>
    </p:spTree>
    <p:extLst>
      <p:ext uri="{BB962C8B-B14F-4D97-AF65-F5344CB8AC3E}">
        <p14:creationId xmlns:p14="http://schemas.microsoft.com/office/powerpoint/2010/main" val="3237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FF293-B0F5-7447-A44B-A60FF78976A1}"/>
              </a:ext>
            </a:extLst>
          </p:cNvPr>
          <p:cNvSpPr>
            <a:spLocks noGrp="1"/>
          </p:cNvSpPr>
          <p:nvPr>
            <p:ph type="title"/>
          </p:nvPr>
        </p:nvSpPr>
        <p:spPr>
          <a:xfrm>
            <a:off x="1141413" y="609600"/>
            <a:ext cx="9905998" cy="739140"/>
          </a:xfrm>
        </p:spPr>
        <p:txBody>
          <a:bodyPr/>
          <a:lstStyle/>
          <a:p>
            <a:r>
              <a:rPr lang="en-US" b="1">
                <a:latin typeface="Times New Roman" panose="02020603050405020304" pitchFamily="18" charset="0"/>
                <a:cs typeface="Times New Roman" panose="02020603050405020304" pitchFamily="18" charset="0"/>
              </a:rPr>
              <a:t>Acute consequences:</a:t>
            </a:r>
          </a:p>
        </p:txBody>
      </p:sp>
      <p:sp>
        <p:nvSpPr>
          <p:cNvPr id="3" name="Content Placeholder 2">
            <a:extLst>
              <a:ext uri="{FF2B5EF4-FFF2-40B4-BE49-F238E27FC236}">
                <a16:creationId xmlns:a16="http://schemas.microsoft.com/office/drawing/2014/main" xmlns="" id="{5C1CF6E0-E28A-1A40-A96E-D5661235C742}"/>
              </a:ext>
            </a:extLst>
          </p:cNvPr>
          <p:cNvSpPr>
            <a:spLocks noGrp="1"/>
          </p:cNvSpPr>
          <p:nvPr>
            <p:ph idx="1"/>
          </p:nvPr>
        </p:nvSpPr>
        <p:spPr>
          <a:xfrm>
            <a:off x="1141413" y="1428750"/>
            <a:ext cx="9905998" cy="4960619"/>
          </a:xfrm>
        </p:spPr>
        <p:txBody>
          <a:bodyPr>
            <a:normAutofit/>
          </a:bodyPr>
          <a:lstStyle/>
          <a:p>
            <a:pPr lvl="0">
              <a:buFont typeface="Wingdings" pitchFamily="2" charset="2"/>
              <a:buChar char="Ø"/>
            </a:pPr>
            <a:r>
              <a:rPr lang="en-US" sz="2400" dirty="0">
                <a:latin typeface="Times New Roman" panose="02020603050405020304" pitchFamily="18" charset="0"/>
                <a:cs typeface="Times New Roman" panose="02020603050405020304" pitchFamily="18" charset="0"/>
              </a:rPr>
              <a:t>Impaired consciousness in varying duration (hours, days, weeks or months) </a:t>
            </a:r>
            <a:r>
              <a:rPr lang="en-US" sz="2400" b="1" i="1" u="sng" dirty="0">
                <a:latin typeface="Times New Roman" panose="02020603050405020304" pitchFamily="18" charset="0"/>
                <a:cs typeface="Times New Roman" panose="02020603050405020304" pitchFamily="18" charset="0"/>
              </a:rPr>
              <a:t>long duration suggests poor prognosis</a:t>
            </a:r>
            <a:r>
              <a:rPr lang="en-US" sz="2400" dirty="0">
                <a:latin typeface="Times New Roman" panose="02020603050405020304" pitchFamily="18" charset="0"/>
                <a:cs typeface="Times New Roman" panose="02020603050405020304" pitchFamily="18" charset="0"/>
              </a:rPr>
              <a:t>.</a:t>
            </a:r>
          </a:p>
          <a:p>
            <a:pPr lvl="0">
              <a:buFont typeface="Wingdings" pitchFamily="2" charset="2"/>
              <a:buChar char="Ø"/>
            </a:pPr>
            <a:r>
              <a:rPr lang="en-US" sz="2400" dirty="0">
                <a:latin typeface="Times New Roman" panose="02020603050405020304" pitchFamily="18" charset="0"/>
                <a:cs typeface="Times New Roman" panose="02020603050405020304" pitchFamily="18" charset="0"/>
              </a:rPr>
              <a:t>Delirium (after severe head trauma).</a:t>
            </a:r>
          </a:p>
          <a:p>
            <a:pPr lvl="0">
              <a:buFont typeface="Wingdings" pitchFamily="2" charset="2"/>
              <a:buChar char="Ø"/>
            </a:pPr>
            <a:r>
              <a:rPr lang="en-US" sz="2400" dirty="0">
                <a:latin typeface="Times New Roman" panose="02020603050405020304" pitchFamily="18" charset="0"/>
                <a:cs typeface="Times New Roman" panose="02020603050405020304" pitchFamily="18" charset="0"/>
              </a:rPr>
              <a:t>Memory defects : on recovery of consciousness, defects of memory  are usually present.</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A</a:t>
            </a:r>
            <a:r>
              <a:rPr lang="en-US" sz="2400" i="1" dirty="0">
                <a:latin typeface="Times New Roman" panose="02020603050405020304" pitchFamily="18" charset="0"/>
                <a:cs typeface="Times New Roman" panose="02020603050405020304" pitchFamily="18" charset="0"/>
              </a:rPr>
              <a:t>nterograde (post-traumatic) amnesia</a:t>
            </a:r>
            <a:r>
              <a:rPr lang="en-US" sz="2400" dirty="0">
                <a:latin typeface="Times New Roman" panose="02020603050405020304" pitchFamily="18" charset="0"/>
                <a:cs typeface="Times New Roman" panose="02020603050405020304" pitchFamily="18" charset="0"/>
              </a:rPr>
              <a:t>: </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Amnesia for events in the time between the trauma and the resumption of normal continuous memory.  </a:t>
            </a:r>
            <a:r>
              <a:rPr lang="en-US" sz="2200" b="1" i="1" u="sng" dirty="0">
                <a:latin typeface="Times New Roman" panose="02020603050405020304" pitchFamily="18" charset="0"/>
                <a:cs typeface="Times New Roman" panose="02020603050405020304" pitchFamily="18" charset="0"/>
              </a:rPr>
              <a:t>It is a good prognostic factor: probably full recovery when anterograde amnesia was less than 12 hours</a:t>
            </a:r>
            <a:r>
              <a:rPr lang="en-US" sz="2200" dirty="0">
                <a:latin typeface="Times New Roman" panose="02020603050405020304" pitchFamily="18" charset="0"/>
                <a:cs typeface="Times New Roman" panose="02020603050405020304" pitchFamily="18" charset="0"/>
              </a:rPr>
              <a:t>.</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R</a:t>
            </a:r>
            <a:r>
              <a:rPr lang="en-US" sz="2400" i="1" dirty="0">
                <a:latin typeface="Times New Roman" panose="02020603050405020304" pitchFamily="18" charset="0"/>
                <a:cs typeface="Times New Roman" panose="02020603050405020304" pitchFamily="18" charset="0"/>
              </a:rPr>
              <a:t>etrograde amnesia:</a:t>
            </a:r>
            <a:r>
              <a:rPr lang="en-US" sz="2400" dirty="0">
                <a:latin typeface="Times New Roman" panose="02020603050405020304" pitchFamily="18" charset="0"/>
                <a:cs typeface="Times New Roman" panose="02020603050405020304" pitchFamily="18" charset="0"/>
              </a:rPr>
              <a:t> </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Amnesia for events in the time between the trauma and the last clearly recalled memory before the injury. It is </a:t>
            </a:r>
            <a:r>
              <a:rPr lang="en-US" sz="2200" i="1" dirty="0">
                <a:latin typeface="Times New Roman" panose="02020603050405020304" pitchFamily="18" charset="0"/>
                <a:cs typeface="Times New Roman" panose="02020603050405020304" pitchFamily="18" charset="0"/>
              </a:rPr>
              <a:t>not </a:t>
            </a:r>
            <a:r>
              <a:rPr lang="en-US" sz="2200" dirty="0">
                <a:latin typeface="Times New Roman" panose="02020603050405020304" pitchFamily="18" charset="0"/>
                <a:cs typeface="Times New Roman" panose="02020603050405020304" pitchFamily="18" charset="0"/>
              </a:rPr>
              <a:t>a good predictor of outcome.</a:t>
            </a:r>
          </a:p>
          <a:p>
            <a:endParaRPr lang="en-US" dirty="0"/>
          </a:p>
        </p:txBody>
      </p:sp>
    </p:spTree>
    <p:extLst>
      <p:ext uri="{BB962C8B-B14F-4D97-AF65-F5344CB8AC3E}">
        <p14:creationId xmlns:p14="http://schemas.microsoft.com/office/powerpoint/2010/main" val="338514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A5FB0-3F76-AA44-A8D3-A0C400CF7265}"/>
              </a:ext>
            </a:extLst>
          </p:cNvPr>
          <p:cNvSpPr>
            <a:spLocks noGrp="1"/>
          </p:cNvSpPr>
          <p:nvPr>
            <p:ph type="title"/>
          </p:nvPr>
        </p:nvSpPr>
        <p:spPr>
          <a:xfrm>
            <a:off x="1141413" y="304800"/>
            <a:ext cx="9905998" cy="796290"/>
          </a:xfrm>
        </p:spPr>
        <p:txBody>
          <a:bodyPr/>
          <a:lstStyle/>
          <a:p>
            <a:r>
              <a:rPr lang="en-US" b="1" dirty="0">
                <a:latin typeface="Times New Roman" panose="02020603050405020304" pitchFamily="18" charset="0"/>
                <a:cs typeface="Times New Roman" panose="02020603050405020304" pitchFamily="18" charset="0"/>
              </a:rPr>
              <a:t>Chronic Consequences: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BF8D852-71AA-9246-9E38-7B59C5581986}"/>
              </a:ext>
            </a:extLst>
          </p:cNvPr>
          <p:cNvSpPr>
            <a:spLocks noGrp="1"/>
          </p:cNvSpPr>
          <p:nvPr>
            <p:ph idx="1"/>
          </p:nvPr>
        </p:nvSpPr>
        <p:spPr>
          <a:xfrm>
            <a:off x="1141413" y="1405890"/>
            <a:ext cx="9905998" cy="5235542"/>
          </a:xfrm>
        </p:spPr>
        <p:txBody>
          <a:bodyPr>
            <a:normAutofit fontScale="25000" lnSpcReduction="20000"/>
          </a:bodyPr>
          <a:lstStyle/>
          <a:p>
            <a:pPr lvl="1">
              <a:buFont typeface="Wingdings" pitchFamily="2" charset="2"/>
              <a:buChar char="Ø"/>
            </a:pPr>
            <a:r>
              <a:rPr lang="en-US" sz="9600" dirty="0">
                <a:latin typeface="Times New Roman" panose="02020603050405020304" pitchFamily="18" charset="0"/>
                <a:cs typeface="Times New Roman" panose="02020603050405020304" pitchFamily="18" charset="0"/>
              </a:rPr>
              <a:t>Lasting cognitive impairment: </a:t>
            </a:r>
          </a:p>
          <a:p>
            <a:pPr lvl="2">
              <a:buFont typeface="Wingdings" pitchFamily="2" charset="2"/>
              <a:buChar char="Ø"/>
            </a:pPr>
            <a:r>
              <a:rPr lang="en-US" sz="8800" dirty="0">
                <a:latin typeface="Times New Roman" panose="02020603050405020304" pitchFamily="18" charset="0"/>
                <a:cs typeface="Times New Roman" panose="02020603050405020304" pitchFamily="18" charset="0"/>
              </a:rPr>
              <a:t>There is more likelihood of cognitive impairment when the injury  has caused a prolonged post traumatic amnesia (of more than 24 hours).Cognitive impairment was particularly associated with parietal and temporal damage, especially on the left side. Recovery of function may be very slow and may continue over the years.</a:t>
            </a:r>
          </a:p>
          <a:p>
            <a:pPr lvl="2">
              <a:buFont typeface="Wingdings" pitchFamily="2" charset="2"/>
              <a:buChar char="Ø"/>
            </a:pPr>
            <a:endParaRPr lang="en-US" sz="8800"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9600" dirty="0">
                <a:latin typeface="Times New Roman" panose="02020603050405020304" pitchFamily="18" charset="0"/>
                <a:cs typeface="Times New Roman" panose="02020603050405020304" pitchFamily="18" charset="0"/>
              </a:rPr>
              <a:t>Emotional disturbances:</a:t>
            </a:r>
          </a:p>
          <a:p>
            <a:pPr lvl="2">
              <a:buFont typeface="Wingdings" pitchFamily="2" charset="2"/>
              <a:buChar char="Ø"/>
            </a:pPr>
            <a:r>
              <a:rPr lang="en-US" sz="8800" dirty="0">
                <a:latin typeface="Times New Roman" panose="02020603050405020304" pitchFamily="18" charset="0"/>
                <a:cs typeface="Times New Roman" panose="02020603050405020304" pitchFamily="18" charset="0"/>
              </a:rPr>
              <a:t>Depressive, anxiety and phobic features are common, and associated with somatic complaints such as headache, fatigue and, dizziness.</a:t>
            </a:r>
          </a:p>
          <a:p>
            <a:pPr lvl="2">
              <a:buFont typeface="Wingdings" pitchFamily="2" charset="2"/>
              <a:buChar char="Ø"/>
            </a:pPr>
            <a:endParaRPr lang="en-US" sz="8800" dirty="0">
              <a:latin typeface="Times New Roman" panose="02020603050405020304" pitchFamily="18" charset="0"/>
              <a:cs typeface="Times New Roman" panose="02020603050405020304" pitchFamily="18" charset="0"/>
            </a:endParaRPr>
          </a:p>
          <a:p>
            <a:pPr lvl="1">
              <a:buFont typeface="Wingdings" pitchFamily="2" charset="2"/>
              <a:buChar char="Ø"/>
            </a:pPr>
            <a:r>
              <a:rPr lang="en-US" sz="9600" dirty="0">
                <a:latin typeface="Times New Roman" panose="02020603050405020304" pitchFamily="18" charset="0"/>
                <a:cs typeface="Times New Roman" panose="02020603050405020304" pitchFamily="18" charset="0"/>
              </a:rPr>
              <a:t>Personality changes:</a:t>
            </a:r>
          </a:p>
          <a:p>
            <a:pPr lvl="2">
              <a:buFont typeface="Wingdings" pitchFamily="2" charset="2"/>
              <a:buChar char="Ø"/>
            </a:pPr>
            <a:r>
              <a:rPr lang="en-US" sz="8800" dirty="0">
                <a:latin typeface="Times New Roman" panose="02020603050405020304" pitchFamily="18" charset="0"/>
                <a:cs typeface="Times New Roman" panose="02020603050405020304" pitchFamily="18" charset="0"/>
              </a:rPr>
              <a:t>There may be irritability, reduced control of aggressive impulses, sexual disinhibition and some coarsening of </a:t>
            </a:r>
            <a:r>
              <a:rPr lang="en-US" sz="8800" dirty="0" err="1">
                <a:latin typeface="Times New Roman" panose="02020603050405020304" pitchFamily="18" charset="0"/>
                <a:cs typeface="Times New Roman" panose="02020603050405020304" pitchFamily="18" charset="0"/>
              </a:rPr>
              <a:t>behaviour</a:t>
            </a:r>
            <a:r>
              <a:rPr lang="en-US" sz="8800" dirty="0">
                <a:latin typeface="Times New Roman" panose="02020603050405020304" pitchFamily="18" charset="0"/>
                <a:cs typeface="Times New Roman" panose="02020603050405020304" pitchFamily="18" charset="0"/>
              </a:rPr>
              <a:t> and premorbid personality traits, particularly after frontal lobe injury.</a:t>
            </a:r>
          </a:p>
          <a:p>
            <a:endParaRPr lang="en-US" dirty="0"/>
          </a:p>
        </p:txBody>
      </p:sp>
    </p:spTree>
    <p:extLst>
      <p:ext uri="{BB962C8B-B14F-4D97-AF65-F5344CB8AC3E}">
        <p14:creationId xmlns:p14="http://schemas.microsoft.com/office/powerpoint/2010/main" val="23155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2F0D5C-A424-AC41-84BC-4AE4F469BCC7}"/>
              </a:ext>
            </a:extLst>
          </p:cNvPr>
          <p:cNvSpPr>
            <a:spLocks noGrp="1"/>
          </p:cNvSpPr>
          <p:nvPr>
            <p:ph idx="1"/>
          </p:nvPr>
        </p:nvSpPr>
        <p:spPr>
          <a:xfrm>
            <a:off x="1157455" y="769219"/>
            <a:ext cx="9905998" cy="5214485"/>
          </a:xfrm>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Psychotic features: </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Psychotic features related to depression (non-dominant frontal damage). Paranoid psychosis (temporal lobe damage)</a:t>
            </a:r>
          </a:p>
          <a:p>
            <a:pPr marL="530352" lvl="1" indent="0">
              <a:buNone/>
            </a:pPr>
            <a:endParaRPr lang="en-US" sz="22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Social consequences: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Many patients and their relatives experience severe distress of head injury, and have to make substantial changes in their way of life.</a:t>
            </a:r>
          </a:p>
          <a:p>
            <a:pPr marL="530352" lvl="1" indent="0">
              <a:buNone/>
            </a:pPr>
            <a:endParaRPr lang="en-US" sz="22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Medico-legal aspects:</a:t>
            </a:r>
          </a:p>
          <a:p>
            <a:pPr lvl="1">
              <a:buFont typeface="Wingdings" pitchFamily="2" charset="2"/>
              <a:buChar char="Ø"/>
            </a:pPr>
            <a:r>
              <a:rPr lang="en-US" sz="2200" dirty="0">
                <a:latin typeface="Times New Roman" panose="02020603050405020304" pitchFamily="18" charset="0"/>
                <a:cs typeface="Times New Roman" panose="02020603050405020304" pitchFamily="18" charset="0"/>
              </a:rPr>
              <a:t>Compensation issue is more likely to contribute to disability if patient feels someone else is at fault, financial compensation is possible, low social status and in industrial injury.</a:t>
            </a:r>
          </a:p>
        </p:txBody>
      </p:sp>
    </p:spTree>
    <p:extLst>
      <p:ext uri="{BB962C8B-B14F-4D97-AF65-F5344CB8AC3E}">
        <p14:creationId xmlns:p14="http://schemas.microsoft.com/office/powerpoint/2010/main" val="11035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28001-55B9-B947-B05E-50CDCC0A4CFD}"/>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Factors affecting the outcome of head trauma:</a:t>
            </a:r>
          </a:p>
        </p:txBody>
      </p:sp>
      <p:sp>
        <p:nvSpPr>
          <p:cNvPr id="3" name="Content Placeholder 2">
            <a:extLst>
              <a:ext uri="{FF2B5EF4-FFF2-40B4-BE49-F238E27FC236}">
                <a16:creationId xmlns:a16="http://schemas.microsoft.com/office/drawing/2014/main" xmlns="" id="{1E9E0096-FD8E-BD47-AD3E-74790F4B1939}"/>
              </a:ext>
            </a:extLst>
          </p:cNvPr>
          <p:cNvSpPr>
            <a:spLocks noGrp="1"/>
          </p:cNvSpPr>
          <p:nvPr>
            <p:ph idx="1"/>
          </p:nvPr>
        </p:nvSpPr>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1) Duration of loss of consciousness. </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2) Duration of anterograde (Post-traumatic) amnesia.</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3) Amount and location of brain damage.</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4) Premorbid personality and past psychiatric history.</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5) Development of seizures.</a:t>
            </a:r>
          </a:p>
          <a:p>
            <a:pPr>
              <a:buFont typeface="Wingdings" pitchFamily="2" charset="2"/>
              <a:buChar char="Ø"/>
            </a:pPr>
            <a:r>
              <a:rPr lang="en-US" sz="2400" dirty="0">
                <a:latin typeface="Times New Roman" panose="02020603050405020304" pitchFamily="18" charset="0"/>
                <a:cs typeface="Times New Roman" panose="02020603050405020304" pitchFamily="18" charset="0"/>
              </a:rPr>
              <a:t>6) Medico-legal factors e.g. compensation.</a:t>
            </a:r>
          </a:p>
        </p:txBody>
      </p:sp>
    </p:spTree>
    <p:extLst>
      <p:ext uri="{BB962C8B-B14F-4D97-AF65-F5344CB8AC3E}">
        <p14:creationId xmlns:p14="http://schemas.microsoft.com/office/powerpoint/2010/main" val="1046783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F9EBE-46AE-4347-9A2C-45EFC4A68CBF}"/>
              </a:ext>
            </a:extLst>
          </p:cNvPr>
          <p:cNvSpPr>
            <a:spLocks noGrp="1"/>
          </p:cNvSpPr>
          <p:nvPr>
            <p:ph type="title"/>
          </p:nvPr>
        </p:nvSpPr>
        <p:spPr>
          <a:xfrm>
            <a:off x="1348740" y="2571750"/>
            <a:ext cx="9601200" cy="1485900"/>
          </a:xfrm>
        </p:spPr>
        <p:txBody>
          <a:bodyPr anchor="ctr"/>
          <a:lstStyle/>
          <a:p>
            <a:r>
              <a:rPr lang="en-US">
                <a:latin typeface="Times New Roman" panose="02020603050405020304" pitchFamily="18" charset="0"/>
                <a:cs typeface="Times New Roman" panose="02020603050405020304" pitchFamily="18" charset="0"/>
              </a:rPr>
              <a:t>Case number 1</a:t>
            </a:r>
          </a:p>
        </p:txBody>
      </p:sp>
    </p:spTree>
    <p:extLst>
      <p:ext uri="{BB962C8B-B14F-4D97-AF65-F5344CB8AC3E}">
        <p14:creationId xmlns:p14="http://schemas.microsoft.com/office/powerpoint/2010/main" val="1278924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EB926-9485-9049-9C0B-1E6787669209}"/>
              </a:ext>
            </a:extLst>
          </p:cNvPr>
          <p:cNvSpPr>
            <a:spLocks noGrp="1"/>
          </p:cNvSpPr>
          <p:nvPr>
            <p:ph type="title"/>
          </p:nvPr>
        </p:nvSpPr>
        <p:spPr>
          <a:xfrm>
            <a:off x="1371600" y="685800"/>
            <a:ext cx="9601200" cy="1110916"/>
          </a:xfrm>
        </p:spPr>
        <p:txBody>
          <a:bodyPr/>
          <a:lstStyle/>
          <a:p>
            <a:r>
              <a:rPr lang="en-US" dirty="0">
                <a:latin typeface="Times New Roman" panose="02020603050405020304" pitchFamily="18" charset="0"/>
                <a:cs typeface="Times New Roman" panose="02020603050405020304" pitchFamily="18" charset="0"/>
              </a:rPr>
              <a:t>Treatment:</a:t>
            </a:r>
            <a:endParaRPr lang="en-US" dirty="0"/>
          </a:p>
        </p:txBody>
      </p:sp>
      <p:sp>
        <p:nvSpPr>
          <p:cNvPr id="3" name="Content Placeholder 2">
            <a:extLst>
              <a:ext uri="{FF2B5EF4-FFF2-40B4-BE49-F238E27FC236}">
                <a16:creationId xmlns:a16="http://schemas.microsoft.com/office/drawing/2014/main" xmlns="" id="{068AF7AB-198F-AA45-8DCC-050FA00367EE}"/>
              </a:ext>
            </a:extLst>
          </p:cNvPr>
          <p:cNvSpPr>
            <a:spLocks noGrp="1"/>
          </p:cNvSpPr>
          <p:nvPr>
            <p:ph idx="1"/>
          </p:nvPr>
        </p:nvSpPr>
        <p:spPr>
          <a:xfrm>
            <a:off x="1371600" y="1796716"/>
            <a:ext cx="9601200" cy="3581400"/>
          </a:xfrm>
        </p:spPr>
        <p:txBody>
          <a:bodyPr/>
          <a:lstStyle/>
          <a:p>
            <a:pPr>
              <a:buFont typeface="Wingdings" pitchFamily="2" charset="2"/>
              <a:buChar char="Ø"/>
            </a:pPr>
            <a:r>
              <a:rPr lang="en-US" sz="2600" dirty="0">
                <a:latin typeface="Times New Roman" panose="02020603050405020304" pitchFamily="18" charset="0"/>
                <a:cs typeface="Times New Roman" panose="02020603050405020304" pitchFamily="18" charset="0"/>
              </a:rPr>
              <a:t>A plan for long-term treatment should be made as early as possible after head trauma.</a:t>
            </a:r>
          </a:p>
          <a:p>
            <a:pPr>
              <a:buFont typeface="Wingdings" pitchFamily="2" charset="2"/>
              <a:buChar char="Ø"/>
            </a:pPr>
            <a:r>
              <a:rPr lang="en-US" sz="2600" dirty="0">
                <a:latin typeface="Times New Roman" panose="02020603050405020304" pitchFamily="18" charset="0"/>
                <a:cs typeface="Times New Roman" panose="02020603050405020304" pitchFamily="18" charset="0"/>
              </a:rPr>
              <a:t>The treatment of the cognitive and behavioral disorders is similar to the treatment approaches used in other patients.</a:t>
            </a:r>
          </a:p>
          <a:p>
            <a:pPr lvl="1">
              <a:buFont typeface="Wingdings" pitchFamily="2" charset="2"/>
              <a:buChar char="Ø"/>
            </a:pPr>
            <a:r>
              <a:rPr lang="en-US" sz="2400" dirty="0">
                <a:latin typeface="Times New Roman" panose="02020603050405020304" pitchFamily="18" charset="0"/>
                <a:cs typeface="Times New Roman" panose="02020603050405020304" pitchFamily="18" charset="0"/>
              </a:rPr>
              <a:t>However, head trauma patients may be particularly susceptible to the side effects associated with antipsychotics.</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Drugs should be initiated in lower dosages than usual.</a:t>
            </a:r>
          </a:p>
          <a:p>
            <a:pPr lvl="2">
              <a:buFont typeface="Wingdings" pitchFamily="2" charset="2"/>
              <a:buChar char="Ø"/>
            </a:pPr>
            <a:r>
              <a:rPr lang="en-US" sz="2200" dirty="0">
                <a:latin typeface="Times New Roman" panose="02020603050405020304" pitchFamily="18" charset="0"/>
                <a:cs typeface="Times New Roman" panose="02020603050405020304" pitchFamily="18" charset="0"/>
              </a:rPr>
              <a:t>Should be titrated upward more slowly than usual.</a:t>
            </a:r>
          </a:p>
          <a:p>
            <a:endParaRPr lang="en-US" dirty="0"/>
          </a:p>
        </p:txBody>
      </p:sp>
    </p:spTree>
    <p:extLst>
      <p:ext uri="{BB962C8B-B14F-4D97-AF65-F5344CB8AC3E}">
        <p14:creationId xmlns:p14="http://schemas.microsoft.com/office/powerpoint/2010/main" val="29182366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164303-D4B6-7646-A3CA-2A81B51F50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Treatment:</a:t>
            </a:r>
            <a:endParaRPr lang="en-US" dirty="0"/>
          </a:p>
        </p:txBody>
      </p:sp>
      <p:sp>
        <p:nvSpPr>
          <p:cNvPr id="3" name="Content Placeholder 2">
            <a:extLst>
              <a:ext uri="{FF2B5EF4-FFF2-40B4-BE49-F238E27FC236}">
                <a16:creationId xmlns:a16="http://schemas.microsoft.com/office/drawing/2014/main" xmlns="" id="{050DAC14-8954-7940-BE3F-B770968D4159}"/>
              </a:ext>
            </a:extLst>
          </p:cNvPr>
          <p:cNvSpPr>
            <a:spLocks noGrp="1"/>
          </p:cNvSpPr>
          <p:nvPr>
            <p:ph idx="1"/>
          </p:nvPr>
        </p:nvSpPr>
        <p:spPr/>
        <p:txBody>
          <a:bodyPr anchor="t">
            <a:normAutofit/>
          </a:bodyPr>
          <a:lstStyle/>
          <a:p>
            <a:pPr>
              <a:buFont typeface="Wingdings" pitchFamily="2" charset="2"/>
              <a:buChar char="Ø"/>
            </a:pPr>
            <a:r>
              <a:rPr lang="en-US" sz="2600" dirty="0">
                <a:latin typeface="Times New Roman" panose="02020603050405020304" pitchFamily="18" charset="0"/>
                <a:cs typeface="Times New Roman" panose="02020603050405020304" pitchFamily="18" charset="0"/>
              </a:rPr>
              <a:t>Aggression and impulsivity can be treated with antipsychotics or anticonvulsants. </a:t>
            </a:r>
          </a:p>
          <a:p>
            <a:pPr>
              <a:buFont typeface="Wingdings" pitchFamily="2" charset="2"/>
              <a:buChar char="Ø"/>
            </a:pPr>
            <a:r>
              <a:rPr lang="en-US" sz="2600" dirty="0">
                <a:latin typeface="Times New Roman" panose="02020603050405020304" pitchFamily="18" charset="0"/>
                <a:cs typeface="Times New Roman" panose="02020603050405020304" pitchFamily="18" charset="0"/>
              </a:rPr>
              <a:t>Treatment should include physical and psychological rehabilitation.</a:t>
            </a:r>
          </a:p>
          <a:p>
            <a:pPr>
              <a:buFont typeface="Wingdings" pitchFamily="2" charset="2"/>
              <a:buChar char="Ø"/>
            </a:pPr>
            <a:r>
              <a:rPr lang="en-US" sz="2600" dirty="0">
                <a:latin typeface="Times New Roman" panose="02020603050405020304" pitchFamily="18" charset="0"/>
                <a:cs typeface="Times New Roman" panose="02020603050405020304" pitchFamily="18" charset="0"/>
              </a:rPr>
              <a:t>Continuing psychosocial help should be provided to patients and caregiver by a special team</a:t>
            </a:r>
          </a:p>
          <a:p>
            <a:pPr lvl="1"/>
            <a:endParaRPr lang="en-US" dirty="0"/>
          </a:p>
        </p:txBody>
      </p:sp>
    </p:spTree>
    <p:extLst>
      <p:ext uri="{BB962C8B-B14F-4D97-AF65-F5344CB8AC3E}">
        <p14:creationId xmlns:p14="http://schemas.microsoft.com/office/powerpoint/2010/main" val="1480266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A0F6C-E342-2244-9303-CD415B48F0E9}"/>
              </a:ext>
            </a:extLst>
          </p:cNvPr>
          <p:cNvSpPr>
            <a:spLocks noGrp="1"/>
          </p:cNvSpPr>
          <p:nvPr>
            <p:ph type="title"/>
          </p:nvPr>
        </p:nvSpPr>
        <p:spPr>
          <a:xfrm>
            <a:off x="1187133" y="2118360"/>
            <a:ext cx="9905998" cy="1905000"/>
          </a:xfrm>
        </p:spPr>
        <p:txBody>
          <a:bodyPr/>
          <a:lstStyle/>
          <a:p>
            <a:r>
              <a:rPr lang="en-US">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20287560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{7A3F6FC6-7E3A-7B47-ACF1-2A943338667F}tf10001072</Template>
  <TotalTime>5178</TotalTime>
  <Words>5131</Words>
  <Application>Microsoft Office PowerPoint</Application>
  <PresentationFormat>Widescreen</PresentationFormat>
  <Paragraphs>638</Paragraphs>
  <Slides>92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Franklin Gothic Book</vt:lpstr>
      <vt:lpstr>Symbol</vt:lpstr>
      <vt:lpstr>Times New Roman</vt:lpstr>
      <vt:lpstr>Wingdings</vt:lpstr>
      <vt:lpstr>Crop</vt:lpstr>
      <vt:lpstr>Neurocognitive/Neuropsychiatric Disorders</vt:lpstr>
      <vt:lpstr>Objective:</vt:lpstr>
      <vt:lpstr>Introduction:</vt:lpstr>
      <vt:lpstr>Cognitive functions vs Cognitive disorders </vt:lpstr>
      <vt:lpstr>PowerPoint Presentation</vt:lpstr>
      <vt:lpstr>PowerPoint Presentation</vt:lpstr>
      <vt:lpstr>PowerPoint Presentation</vt:lpstr>
      <vt:lpstr>PowerPoint Presentation</vt:lpstr>
      <vt:lpstr>Case number 1</vt:lpstr>
      <vt:lpstr>PowerPoint Presentation</vt:lpstr>
      <vt:lpstr>PowerPoint Presentation</vt:lpstr>
      <vt:lpstr>PowerPoint Presentation</vt:lpstr>
      <vt:lpstr>Delirium ( الهذيان )</vt:lpstr>
      <vt:lpstr>Epidemiology:</vt:lpstr>
      <vt:lpstr>Delirium complicates at least 25% of all hospitalizations in the elderly </vt:lpstr>
      <vt:lpstr>Clinical features</vt:lpstr>
      <vt:lpstr>The Diagnostic and Statistical Manual of Mental Disorders, Fifth Edition (DSM-5)diagnostic criteria for delirium is as follows:</vt:lpstr>
      <vt:lpstr>PowerPoint Presentation</vt:lpstr>
      <vt:lpstr>Diagnostic criteria (Simplified)</vt:lpstr>
      <vt:lpstr>Type of delirium (DSM-5 specifiers)</vt:lpstr>
      <vt:lpstr>Why it is important to discover delirium?</vt:lpstr>
      <vt:lpstr>PowerPoint Presentation</vt:lpstr>
      <vt:lpstr>Why dose a delirious patient become suicidal or aggressive?</vt:lpstr>
      <vt:lpstr>Delirium Risk factors/Predisposing Factors:</vt:lpstr>
      <vt:lpstr>Maldonado (2008)  </vt:lpstr>
      <vt:lpstr>Etiology (Delirium Precipitating Factors):  I watch death </vt:lpstr>
      <vt:lpstr>PowerPoint Presentation</vt:lpstr>
      <vt:lpstr>Life threatening causes of delirium </vt:lpstr>
      <vt:lpstr>PowerPoint Presentation</vt:lpstr>
      <vt:lpstr>PowerPoint Presentation</vt:lpstr>
      <vt:lpstr>Delirium Management/Interventions:</vt:lpstr>
      <vt:lpstr>PowerPoint Presentation</vt:lpstr>
      <vt:lpstr>Delirium differential diagnoses</vt:lpstr>
      <vt:lpstr>PowerPoint Presentation</vt:lpstr>
      <vt:lpstr>PowerPoint Presentation</vt:lpstr>
      <vt:lpstr>1) Investigations:</vt:lpstr>
      <vt:lpstr>PowerPoint Presentation</vt:lpstr>
      <vt:lpstr>PowerPoint Presentation</vt:lpstr>
      <vt:lpstr>Treatment of delirium symptomatology</vt:lpstr>
      <vt:lpstr>Treatment of delirium symptomatology</vt:lpstr>
      <vt:lpstr>Delirium course and Prognosis:</vt:lpstr>
      <vt:lpstr>Major Neurocognitive Disorders </vt:lpstr>
      <vt:lpstr>PowerPoint Presentation</vt:lpstr>
      <vt:lpstr>People &gt; 65 make up one of the fastest growing segment of population </vt:lpstr>
      <vt:lpstr>PowerPoint Presentation</vt:lpstr>
      <vt:lpstr>Case number 2</vt:lpstr>
      <vt:lpstr>PowerPoint Presentation</vt:lpstr>
      <vt:lpstr>Dementia</vt:lpstr>
      <vt:lpstr>Dementia</vt:lpstr>
      <vt:lpstr>PowerPoint Presentation</vt:lpstr>
      <vt:lpstr>The Dementia Syndrome </vt:lpstr>
      <vt:lpstr>Epidemiology</vt:lpstr>
      <vt:lpstr>Dementia Presentation: </vt:lpstr>
      <vt:lpstr>Dementia Presentation: </vt:lpstr>
      <vt:lpstr>Causes of dementia:  </vt:lpstr>
      <vt:lpstr>PowerPoint Presentation</vt:lpstr>
      <vt:lpstr>Causes of dementia: </vt:lpstr>
      <vt:lpstr>PowerPoint Presentation</vt:lpstr>
      <vt:lpstr>PowerPoint Presentation</vt:lpstr>
      <vt:lpstr> </vt:lpstr>
      <vt:lpstr>Dementias are classified as: </vt:lpstr>
      <vt:lpstr>Dementia workup: </vt:lpstr>
      <vt:lpstr>Neuroimaging</vt:lpstr>
      <vt:lpstr>Neuroimaging</vt:lpstr>
      <vt:lpstr>Dementias Differential Diagnoses:</vt:lpstr>
      <vt:lpstr>PowerPoint Presentation</vt:lpstr>
      <vt:lpstr>Dementias Treatment/Management: </vt:lpstr>
      <vt:lpstr>Dementias Treatment/Management: </vt:lpstr>
      <vt:lpstr>Dementias Treatment/Management: </vt:lpstr>
      <vt:lpstr>Dementias Treatment/Management: </vt:lpstr>
      <vt:lpstr>Course and prognosis: </vt:lpstr>
      <vt:lpstr>Case number 3</vt:lpstr>
      <vt:lpstr>PowerPoint Presentation</vt:lpstr>
      <vt:lpstr>Amnestic syndrome </vt:lpstr>
      <vt:lpstr>PowerPoint Presentation</vt:lpstr>
      <vt:lpstr>Etiology (major causes of amnestic disorders): </vt:lpstr>
      <vt:lpstr>PowerPoint Presentation</vt:lpstr>
      <vt:lpstr>Wernicke-Korsakoff’s syndrome </vt:lpstr>
      <vt:lpstr>PowerPoint Presentation</vt:lpstr>
      <vt:lpstr>PowerPoint Presentation</vt:lpstr>
      <vt:lpstr>Case number 4</vt:lpstr>
      <vt:lpstr>PowerPoint Presentation</vt:lpstr>
      <vt:lpstr>Traumatic Brain Injury (TBI)</vt:lpstr>
      <vt:lpstr>PowerPoint Presentation</vt:lpstr>
      <vt:lpstr>PowerPoint Presentation</vt:lpstr>
      <vt:lpstr>Acute consequences:</vt:lpstr>
      <vt:lpstr>Chronic Consequences:</vt:lpstr>
      <vt:lpstr>PowerPoint Presentation</vt:lpstr>
      <vt:lpstr>Factors affecting the outcome of head trauma:</vt:lpstr>
      <vt:lpstr>Treatment:</vt:lpstr>
      <vt:lpstr>Treatment: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Neurocognitive Disorders</dc:title>
  <dc:creator>Ali bahathig</dc:creator>
  <cp:lastModifiedBy>Psychiatric Dept</cp:lastModifiedBy>
  <cp:revision>294</cp:revision>
  <dcterms:created xsi:type="dcterms:W3CDTF">2018-10-02T17:58:52Z</dcterms:created>
  <dcterms:modified xsi:type="dcterms:W3CDTF">2019-03-04T08:42:48Z</dcterms:modified>
</cp:coreProperties>
</file>