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3.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267" r:id="rId2"/>
    <p:sldId id="281" r:id="rId3"/>
    <p:sldId id="282" r:id="rId4"/>
    <p:sldId id="283" r:id="rId5"/>
    <p:sldId id="286" r:id="rId6"/>
    <p:sldId id="284" r:id="rId7"/>
    <p:sldId id="288" r:id="rId8"/>
    <p:sldId id="290" r:id="rId9"/>
    <p:sldId id="289" r:id="rId10"/>
    <p:sldId id="291"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43" r:id="rId33"/>
    <p:sldId id="342" r:id="rId34"/>
    <p:sldId id="314" r:id="rId35"/>
    <p:sldId id="345" r:id="rId36"/>
    <p:sldId id="355" r:id="rId37"/>
    <p:sldId id="356" r:id="rId38"/>
    <p:sldId id="357" r:id="rId39"/>
    <p:sldId id="358" r:id="rId40"/>
    <p:sldId id="359" r:id="rId41"/>
    <p:sldId id="360" r:id="rId42"/>
    <p:sldId id="361" r:id="rId43"/>
    <p:sldId id="362" r:id="rId44"/>
    <p:sldId id="363" r:id="rId45"/>
    <p:sldId id="36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44" r:id="rId61"/>
    <p:sldId id="365" r:id="rId62"/>
    <p:sldId id="366" r:id="rId63"/>
    <p:sldId id="367" r:id="rId64"/>
    <p:sldId id="368" r:id="rId65"/>
    <p:sldId id="369"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6" r:id="rId79"/>
    <p:sldId id="347" r:id="rId80"/>
    <p:sldId id="348" r:id="rId81"/>
    <p:sldId id="349" r:id="rId82"/>
    <p:sldId id="350" r:id="rId83"/>
    <p:sldId id="341" r:id="rId84"/>
    <p:sldId id="351" r:id="rId85"/>
    <p:sldId id="352" r:id="rId86"/>
    <p:sldId id="353" r:id="rId87"/>
    <p:sldId id="354"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6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4Slides" initials="2" lastIdx="30" clrIdx="0">
    <p:extLst>
      <p:ext uri="{19B8F6BF-5375-455C-9EA6-DF929625EA0E}">
        <p15:presenceInfo xmlns:p15="http://schemas.microsoft.com/office/powerpoint/2012/main" userId="24Slides" providerId="None"/>
      </p:ext>
    </p:extLst>
  </p:cmAuthor>
  <p:cmAuthor id="2" name="عبدالمجيد" initials="عبدالمجيد" lastIdx="4" clrIdx="1">
    <p:extLst>
      <p:ext uri="{19B8F6BF-5375-455C-9EA6-DF929625EA0E}">
        <p15:presenceInfo xmlns:p15="http://schemas.microsoft.com/office/powerpoint/2012/main" userId="عبدالمجيد"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FCC9"/>
    <a:srgbClr val="0E4E68"/>
    <a:srgbClr val="126688"/>
    <a:srgbClr val="198AB7"/>
    <a:srgbClr val="03C99A"/>
    <a:srgbClr val="03E7B1"/>
    <a:srgbClr val="02B288"/>
    <a:srgbClr val="29ABE2"/>
    <a:srgbClr val="B2CEDA"/>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71525" autoAdjust="0"/>
  </p:normalViewPr>
  <p:slideViewPr>
    <p:cSldViewPr snapToGrid="0" showGuides="1">
      <p:cViewPr varScale="1">
        <p:scale>
          <a:sx n="26" d="100"/>
          <a:sy n="26" d="100"/>
        </p:scale>
        <p:origin x="90" y="336"/>
      </p:cViewPr>
      <p:guideLst>
        <p:guide orient="horz" pos="2040"/>
        <p:guide pos="3672"/>
      </p:guideLst>
    </p:cSldViewPr>
  </p:slideViewPr>
  <p:notesTextViewPr>
    <p:cViewPr>
      <p:scale>
        <a:sx n="1" d="1"/>
        <a:sy n="1" d="1"/>
      </p:scale>
      <p:origin x="0" y="0"/>
    </p:cViewPr>
  </p:notesTextViewPr>
  <p:notesViewPr>
    <p:cSldViewPr snapToGrid="0" showGuides="1">
      <p:cViewPr varScale="1">
        <p:scale>
          <a:sx n="81" d="100"/>
          <a:sy n="81" d="100"/>
        </p:scale>
        <p:origin x="30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330096661464201E-2"/>
          <c:y val="0"/>
          <c:w val="0.90152633558416395"/>
          <c:h val="0.99783667073374904"/>
        </c:manualLayout>
      </c:layout>
      <c:doughnutChart>
        <c:varyColors val="1"/>
        <c:ser>
          <c:idx val="0"/>
          <c:order val="0"/>
          <c:tx>
            <c:strRef>
              <c:f>Sheet1!$B$1</c:f>
              <c:strCache>
                <c:ptCount val="1"/>
                <c:pt idx="0">
                  <c:v>Sales</c:v>
                </c:pt>
              </c:strCache>
            </c:strRef>
          </c:tx>
          <c:dPt>
            <c:idx val="0"/>
            <c:bubble3D val="0"/>
            <c:spPr>
              <a:solidFill>
                <a:srgbClr val="FFFF00"/>
              </a:solidFill>
            </c:spPr>
            <c:extLst xmlns:c16r2="http://schemas.microsoft.com/office/drawing/2015/06/chart">
              <c:ext xmlns:c16="http://schemas.microsoft.com/office/drawing/2014/chart" uri="{C3380CC4-5D6E-409C-BE32-E72D297353CC}">
                <c16:uniqueId val="{00000001-960C-4724-856A-B0EFF17BBA31}"/>
              </c:ext>
            </c:extLst>
          </c:dPt>
          <c:dPt>
            <c:idx val="1"/>
            <c:bubble3D val="0"/>
            <c:spPr>
              <a:solidFill>
                <a:schemeClr val="bg1">
                  <a:alpha val="40000"/>
                </a:schemeClr>
              </a:solidFill>
            </c:spPr>
            <c:extLst xmlns:c16r2="http://schemas.microsoft.com/office/drawing/2015/06/chart">
              <c:ext xmlns:c16="http://schemas.microsoft.com/office/drawing/2014/chart" uri="{C3380CC4-5D6E-409C-BE32-E72D297353CC}">
                <c16:uniqueId val="{00000003-960C-4724-856A-B0EFF17BBA31}"/>
              </c:ext>
            </c:extLst>
          </c:dPt>
          <c:cat>
            <c:strRef>
              <c:f>Sheet1!$A$2:$A$3</c:f>
              <c:strCache>
                <c:ptCount val="2"/>
                <c:pt idx="0">
                  <c:v>1st Qtr</c:v>
                </c:pt>
                <c:pt idx="1">
                  <c:v>2nd Qtr</c:v>
                </c:pt>
              </c:strCache>
            </c:strRef>
          </c:cat>
          <c:val>
            <c:numRef>
              <c:f>Sheet1!$B$2:$B$3</c:f>
              <c:numCache>
                <c:formatCode>General</c:formatCode>
                <c:ptCount val="2"/>
                <c:pt idx="0">
                  <c:v>45</c:v>
                </c:pt>
                <c:pt idx="1">
                  <c:v>45</c:v>
                </c:pt>
              </c:numCache>
            </c:numRef>
          </c:val>
          <c:extLst xmlns:c16r2="http://schemas.microsoft.com/office/drawing/2015/06/chart">
            <c:ext xmlns:c16="http://schemas.microsoft.com/office/drawing/2014/chart" uri="{C3380CC4-5D6E-409C-BE32-E72D297353CC}">
              <c16:uniqueId val="{00000004-960C-4724-856A-B0EFF17BBA31}"/>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3.98089171974522E-2"/>
          <c:y val="9.8596446573611496E-2"/>
          <c:w val="0.723082833196806"/>
          <c:h val="0.78636527538524204"/>
        </c:manualLayout>
      </c:layout>
      <c:doughnutChart>
        <c:varyColors val="1"/>
        <c:ser>
          <c:idx val="0"/>
          <c:order val="0"/>
          <c:dPt>
            <c:idx val="0"/>
            <c:bubble3D val="0"/>
            <c:spPr>
              <a:solidFill>
                <a:schemeClr val="bg1">
                  <a:lumMod val="95000"/>
                </a:schemeClr>
              </a:solidFill>
              <a:ln w="19050">
                <a:noFill/>
              </a:ln>
              <a:effectLst/>
            </c:spPr>
            <c:extLst xmlns:c16r2="http://schemas.microsoft.com/office/drawing/2015/06/chart">
              <c:ext xmlns:c16="http://schemas.microsoft.com/office/drawing/2014/chart" uri="{C3380CC4-5D6E-409C-BE32-E72D297353CC}">
                <c16:uniqueId val="{00000001-49C3-B044-9649-18E39BEF59DC}"/>
              </c:ext>
            </c:extLst>
          </c:dPt>
          <c:dPt>
            <c:idx val="1"/>
            <c:bubble3D val="0"/>
            <c:spPr>
              <a:solidFill>
                <a:srgbClr val="C00000"/>
              </a:solidFill>
              <a:ln w="19050">
                <a:noFill/>
              </a:ln>
              <a:effectLst/>
            </c:spPr>
            <c:extLst xmlns:c16r2="http://schemas.microsoft.com/office/drawing/2015/06/chart">
              <c:ext xmlns:c16="http://schemas.microsoft.com/office/drawing/2014/chart" uri="{C3380CC4-5D6E-409C-BE32-E72D297353CC}">
                <c16:uniqueId val="{00000003-49C3-B044-9649-18E39BEF59DC}"/>
              </c:ext>
            </c:extLst>
          </c:dPt>
          <c:val>
            <c:numRef>
              <c:f>[Book1]Sheet1!$G$5:$H$5</c:f>
              <c:numCache>
                <c:formatCode>0%</c:formatCode>
                <c:ptCount val="2"/>
                <c:pt idx="0">
                  <c:v>0.25</c:v>
                </c:pt>
                <c:pt idx="1">
                  <c:v>0.75</c:v>
                </c:pt>
              </c:numCache>
            </c:numRef>
          </c:val>
          <c:extLst xmlns:c16r2="http://schemas.microsoft.com/office/drawing/2015/06/chart">
            <c:ext xmlns:c16="http://schemas.microsoft.com/office/drawing/2014/chart" uri="{C3380CC4-5D6E-409C-BE32-E72D297353CC}">
              <c16:uniqueId val="{00000004-49C3-B044-9649-18E39BEF59D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9-11-21T18:56:03.149" idx="1">
    <p:pos x="4979" y="2194"/>
    <p:text/>
    <p:extLst mod="1">
      <p:ext uri="{C676402C-5697-4E1C-873F-D02D1690AC5C}">
        <p15:threadingInfo xmlns:p15="http://schemas.microsoft.com/office/powerpoint/2012/main" timeZoneBias="-180"/>
      </p:ext>
    </p:extLst>
  </p:cm>
  <p:cm authorId="2" dt="2019-11-22T15:31:30.501" idx="3">
    <p:pos x="6881" y="2959"/>
    <p:text/>
    <p:extLst>
      <p:ext uri="{C676402C-5697-4E1C-873F-D02D1690AC5C}">
        <p15:threadingInfo xmlns:p15="http://schemas.microsoft.com/office/powerpoint/2012/main" timeZoneBias="-1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11-22T15:07:09.169" idx="2">
    <p:pos x="4214" y="2829"/>
    <p:text/>
    <p:extLst mod="1">
      <p:ext uri="{C676402C-5697-4E1C-873F-D02D1690AC5C}">
        <p15:threadingInfo xmlns:p15="http://schemas.microsoft.com/office/powerpoint/2012/main" timeZoneBias="-1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11-22T16:57:49.036" idx="4">
    <p:pos x="2106" y="3101"/>
    <p:text/>
    <p:extLst mod="1">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ED879660-825E-4A18-BB39-C91E2C2C16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xmlns="" id="{3EEAD81C-1E45-48CB-9C3B-8EBD464DD9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B83784-6DAB-483B-995E-24AD7D0AE274}" type="datetimeFigureOut">
              <a:rPr lang="en-US" smtClean="0"/>
              <a:t>11/23/2019</a:t>
            </a:fld>
            <a:endParaRPr lang="en-US"/>
          </a:p>
        </p:txBody>
      </p:sp>
      <p:sp>
        <p:nvSpPr>
          <p:cNvPr id="4" name="Marcador de pie de página 3">
            <a:extLst>
              <a:ext uri="{FF2B5EF4-FFF2-40B4-BE49-F238E27FC236}">
                <a16:creationId xmlns:a16="http://schemas.microsoft.com/office/drawing/2014/main" xmlns="" id="{41EC956E-7C59-467B-8A66-BB4A21FD61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xmlns="" id="{D85BCF55-A0A1-46AC-BB52-EB47617C89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52ED63-523D-45BD-9C66-BA3233115951}" type="slidenum">
              <a:rPr lang="en-US" smtClean="0"/>
              <a:t>‹#›</a:t>
            </a:fld>
            <a:endParaRPr lang="en-US"/>
          </a:p>
        </p:txBody>
      </p:sp>
    </p:spTree>
    <p:extLst>
      <p:ext uri="{BB962C8B-B14F-4D97-AF65-F5344CB8AC3E}">
        <p14:creationId xmlns:p14="http://schemas.microsoft.com/office/powerpoint/2010/main" val="2130495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46A5B-9BA2-49D8-9C6B-997B6B96BFE0}" type="datetimeFigureOut">
              <a:rPr lang="en-US" smtClean="0"/>
              <a:t>11/23/2019</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56BF6-C931-4A40-8059-B2CCC34E6857}" type="slidenum">
              <a:rPr lang="en-US" smtClean="0"/>
              <a:t>‹#›</a:t>
            </a:fld>
            <a:endParaRPr lang="en-US"/>
          </a:p>
        </p:txBody>
      </p:sp>
    </p:spTree>
    <p:extLst>
      <p:ext uri="{BB962C8B-B14F-4D97-AF65-F5344CB8AC3E}">
        <p14:creationId xmlns:p14="http://schemas.microsoft.com/office/powerpoint/2010/main" val="1141728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genusit.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hakatribune.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indianapharmacists.org/"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indianapharmacists.org/"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hakatribune.com/"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hedoctorweighsin.com/"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labce.co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w.siemens.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http://www.genusit.com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1</a:t>
            </a:fld>
            <a:endParaRPr lang="en-US"/>
          </a:p>
        </p:txBody>
      </p:sp>
    </p:spTree>
    <p:extLst>
      <p:ext uri="{BB962C8B-B14F-4D97-AF65-F5344CB8AC3E}">
        <p14:creationId xmlns:p14="http://schemas.microsoft.com/office/powerpoint/2010/main" val="237803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40</a:t>
            </a:fld>
            <a:endParaRPr lang="en-US"/>
          </a:p>
        </p:txBody>
      </p:sp>
    </p:spTree>
    <p:extLst>
      <p:ext uri="{BB962C8B-B14F-4D97-AF65-F5344CB8AC3E}">
        <p14:creationId xmlns:p14="http://schemas.microsoft.com/office/powerpoint/2010/main" val="2695358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41</a:t>
            </a:fld>
            <a:endParaRPr lang="en-US"/>
          </a:p>
        </p:txBody>
      </p:sp>
    </p:spTree>
    <p:extLst>
      <p:ext uri="{BB962C8B-B14F-4D97-AF65-F5344CB8AC3E}">
        <p14:creationId xmlns:p14="http://schemas.microsoft.com/office/powerpoint/2010/main" val="126885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42</a:t>
            </a:fld>
            <a:endParaRPr lang="en-US"/>
          </a:p>
        </p:txBody>
      </p:sp>
    </p:spTree>
    <p:extLst>
      <p:ext uri="{BB962C8B-B14F-4D97-AF65-F5344CB8AC3E}">
        <p14:creationId xmlns:p14="http://schemas.microsoft.com/office/powerpoint/2010/main" val="150437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43</a:t>
            </a:fld>
            <a:endParaRPr lang="en-US"/>
          </a:p>
        </p:txBody>
      </p:sp>
    </p:spTree>
    <p:extLst>
      <p:ext uri="{BB962C8B-B14F-4D97-AF65-F5344CB8AC3E}">
        <p14:creationId xmlns:p14="http://schemas.microsoft.com/office/powerpoint/2010/main" val="4064324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45</a:t>
            </a:fld>
            <a:endParaRPr lang="en-US"/>
          </a:p>
        </p:txBody>
      </p:sp>
    </p:spTree>
    <p:extLst>
      <p:ext uri="{BB962C8B-B14F-4D97-AF65-F5344CB8AC3E}">
        <p14:creationId xmlns:p14="http://schemas.microsoft.com/office/powerpoint/2010/main" val="927914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Sprains are ligamentous injuries that are caused by a sudden violent </a:t>
            </a:r>
            <a:r>
              <a:rPr lang="en-US" sz="1200" b="1" i="0" kern="1200" dirty="0" smtClean="0">
                <a:solidFill>
                  <a:schemeClr val="tx1"/>
                </a:solidFill>
                <a:effectLst/>
                <a:latin typeface="+mn-lt"/>
                <a:ea typeface="+mn-ea"/>
                <a:cs typeface="+mn-cs"/>
              </a:rPr>
              <a:t>contraction</a:t>
            </a:r>
            <a:r>
              <a:rPr lang="en-US" sz="1200" b="0" i="0" kern="1200" dirty="0" smtClean="0">
                <a:solidFill>
                  <a:schemeClr val="tx1"/>
                </a:solidFill>
                <a:effectLst/>
                <a:latin typeface="+mn-lt"/>
                <a:ea typeface="+mn-ea"/>
                <a:cs typeface="+mn-cs"/>
              </a:rPr>
              <a:t>, sudden </a:t>
            </a:r>
            <a:r>
              <a:rPr lang="en-US" sz="1200" b="1" i="0" kern="1200" dirty="0" smtClean="0">
                <a:solidFill>
                  <a:schemeClr val="tx1"/>
                </a:solidFill>
                <a:effectLst/>
                <a:latin typeface="+mn-lt"/>
                <a:ea typeface="+mn-ea"/>
                <a:cs typeface="+mn-cs"/>
              </a:rPr>
              <a:t>torsion</a:t>
            </a:r>
            <a:r>
              <a:rPr lang="en-US" sz="1200" b="0" i="0" kern="1200" dirty="0" smtClean="0">
                <a:solidFill>
                  <a:schemeClr val="tx1"/>
                </a:solidFill>
                <a:effectLst/>
                <a:latin typeface="+mn-lt"/>
                <a:ea typeface="+mn-ea"/>
                <a:cs typeface="+mn-cs"/>
              </a:rPr>
              <a:t>, severe </a:t>
            </a:r>
            <a:r>
              <a:rPr lang="en-US" sz="1200" b="1" i="0" kern="1200" dirty="0" smtClean="0">
                <a:solidFill>
                  <a:schemeClr val="tx1"/>
                </a:solidFill>
                <a:effectLst/>
                <a:latin typeface="+mn-lt"/>
                <a:ea typeface="+mn-ea"/>
                <a:cs typeface="+mn-cs"/>
              </a:rPr>
              <a:t>direct blows</a:t>
            </a:r>
            <a:r>
              <a:rPr lang="en-US" sz="1200" b="0" i="0" kern="1200" dirty="0" smtClean="0">
                <a:solidFill>
                  <a:schemeClr val="tx1"/>
                </a:solidFill>
                <a:effectLst/>
                <a:latin typeface="+mn-lt"/>
                <a:ea typeface="+mn-ea"/>
                <a:cs typeface="+mn-cs"/>
              </a:rPr>
              <a:t>, or a forceful </a:t>
            </a:r>
            <a:r>
              <a:rPr lang="en-US" sz="1200" b="1" i="0" kern="1200" dirty="0" smtClean="0">
                <a:solidFill>
                  <a:schemeClr val="tx1"/>
                </a:solidFill>
                <a:effectLst/>
                <a:latin typeface="+mn-lt"/>
                <a:ea typeface="+mn-ea"/>
                <a:cs typeface="+mn-cs"/>
              </a:rPr>
              <a:t>straightening</a:t>
            </a:r>
          </a:p>
          <a:p>
            <a:r>
              <a:rPr lang="en-US" sz="1200" b="0" i="0" kern="1200" dirty="0" smtClean="0">
                <a:solidFill>
                  <a:schemeClr val="tx1"/>
                </a:solidFill>
                <a:effectLst/>
                <a:latin typeface="+mn-lt"/>
                <a:ea typeface="+mn-ea"/>
                <a:cs typeface="+mn-cs"/>
              </a:rPr>
              <a:t>All major ligaments (</a:t>
            </a:r>
            <a:r>
              <a:rPr lang="en-US" sz="1200" b="0" i="0" kern="1200" dirty="0" err="1" smtClean="0">
                <a:solidFill>
                  <a:schemeClr val="tx1"/>
                </a:solidFill>
                <a:effectLst/>
                <a:latin typeface="+mn-lt"/>
                <a:ea typeface="+mn-ea"/>
                <a:cs typeface="+mn-cs"/>
              </a:rPr>
              <a:t>ie</a:t>
            </a:r>
            <a:r>
              <a:rPr lang="en-US" sz="1200" b="0" i="0" kern="1200" dirty="0" smtClean="0">
                <a:solidFill>
                  <a:schemeClr val="tx1"/>
                </a:solidFill>
                <a:effectLst/>
                <a:latin typeface="+mn-lt"/>
                <a:ea typeface="+mn-ea"/>
                <a:cs typeface="+mn-cs"/>
              </a:rPr>
              <a:t>, anterior longitudinal, </a:t>
            </a:r>
            <a:r>
              <a:rPr lang="en-US" sz="1200" b="1" i="1" u="sng" kern="1200" dirty="0" smtClean="0">
                <a:solidFill>
                  <a:schemeClr val="tx1"/>
                </a:solidFill>
                <a:effectLst/>
                <a:latin typeface="+mn-lt"/>
                <a:ea typeface="+mn-ea"/>
                <a:cs typeface="+mn-cs"/>
              </a:rPr>
              <a:t>posterior longitudinal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intertransversal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interspinosus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supraspinosus</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Strains are defined as </a:t>
            </a:r>
            <a:r>
              <a:rPr lang="en-US" sz="1200" b="1" i="0" kern="1200" dirty="0" smtClean="0">
                <a:solidFill>
                  <a:schemeClr val="tx1"/>
                </a:solidFill>
                <a:effectLst/>
                <a:latin typeface="+mn-lt"/>
                <a:ea typeface="+mn-ea"/>
                <a:cs typeface="+mn-cs"/>
              </a:rPr>
              <a:t>tears</a:t>
            </a:r>
            <a:r>
              <a:rPr lang="en-US" sz="1200" b="0" i="0" kern="1200" dirty="0" smtClean="0">
                <a:solidFill>
                  <a:schemeClr val="tx1"/>
                </a:solidFill>
                <a:effectLst/>
                <a:latin typeface="+mn-lt"/>
                <a:ea typeface="+mn-ea"/>
                <a:cs typeface="+mn-cs"/>
              </a:rPr>
              <a:t>, either partial or complete, of </a:t>
            </a:r>
            <a:r>
              <a:rPr lang="en-US" sz="1200" b="1" i="0" kern="1200" dirty="0" smtClean="0">
                <a:solidFill>
                  <a:schemeClr val="tx1"/>
                </a:solidFill>
                <a:effectLst/>
                <a:latin typeface="+mn-lt"/>
                <a:ea typeface="+mn-ea"/>
                <a:cs typeface="+mn-cs"/>
              </a:rPr>
              <a:t>the muscle-tendon unit</a:t>
            </a:r>
            <a:r>
              <a:rPr lang="en-US" sz="1200" b="0" i="0" kern="1200" dirty="0" smtClean="0">
                <a:solidFill>
                  <a:schemeClr val="tx1"/>
                </a:solidFill>
                <a:effectLst/>
                <a:latin typeface="+mn-lt"/>
                <a:ea typeface="+mn-ea"/>
                <a:cs typeface="+mn-cs"/>
              </a:rPr>
              <a:t>. Muscle strains and tears most frequently result from a violent </a:t>
            </a:r>
            <a:r>
              <a:rPr lang="en-US" sz="1200" b="1" i="0" kern="1200" dirty="0" smtClean="0">
                <a:solidFill>
                  <a:schemeClr val="tx1"/>
                </a:solidFill>
                <a:effectLst/>
                <a:latin typeface="+mn-lt"/>
                <a:ea typeface="+mn-ea"/>
                <a:cs typeface="+mn-cs"/>
              </a:rPr>
              <a:t>muscular contraction </a:t>
            </a:r>
            <a:r>
              <a:rPr lang="en-US" sz="1200" b="0" i="0" kern="1200" dirty="0" smtClean="0">
                <a:solidFill>
                  <a:schemeClr val="tx1"/>
                </a:solidFill>
                <a:effectLst/>
                <a:latin typeface="+mn-lt"/>
                <a:ea typeface="+mn-ea"/>
                <a:cs typeface="+mn-cs"/>
              </a:rPr>
              <a:t>during an excessively forceful </a:t>
            </a:r>
            <a:r>
              <a:rPr lang="en-US" sz="1200" b="1" i="0" kern="1200" dirty="0" smtClean="0">
                <a:solidFill>
                  <a:schemeClr val="tx1"/>
                </a:solidFill>
                <a:effectLst/>
                <a:latin typeface="+mn-lt"/>
                <a:ea typeface="+mn-ea"/>
                <a:cs typeface="+mn-cs"/>
              </a:rPr>
              <a:t>muscular stretch</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C2A56BF6-C931-4A40-8059-B2CCC34E6857}" type="slidenum">
              <a:rPr lang="en-US" smtClean="0"/>
              <a:t>49</a:t>
            </a:fld>
            <a:endParaRPr lang="en-US"/>
          </a:p>
        </p:txBody>
      </p:sp>
    </p:spTree>
    <p:extLst>
      <p:ext uri="{BB962C8B-B14F-4D97-AF65-F5344CB8AC3E}">
        <p14:creationId xmlns:p14="http://schemas.microsoft.com/office/powerpoint/2010/main" val="125850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charset="0"/>
                <a:ea typeface="Times New Roman" charset="0"/>
                <a:cs typeface="Times New Roman" charset="0"/>
              </a:rPr>
              <a:t>For the Muscle relaxant:</a:t>
            </a:r>
          </a:p>
          <a:p>
            <a:pPr>
              <a:buFont typeface="Arial" charset="0"/>
              <a:buChar char="•"/>
            </a:pPr>
            <a:r>
              <a:rPr lang="en-US" sz="1200" b="1" dirty="0">
                <a:latin typeface="Times New Roman" charset="0"/>
                <a:ea typeface="Times New Roman" charset="0"/>
                <a:cs typeface="Times New Roman" charset="0"/>
              </a:rPr>
              <a:t>NSAIDs if the first line. (Cochrane)</a:t>
            </a:r>
          </a:p>
          <a:p>
            <a:pPr>
              <a:buFont typeface="Arial" charset="0"/>
              <a:buChar char="•"/>
            </a:pPr>
            <a:r>
              <a:rPr lang="en-US" sz="1200" b="1" dirty="0">
                <a:latin typeface="Times New Roman" charset="0"/>
                <a:ea typeface="Times New Roman" charset="0"/>
                <a:cs typeface="Times New Roman" charset="0"/>
              </a:rPr>
              <a:t>Paracetamol (Evidence C)</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*Although sprain and strain injuries only involve the soft tissue, standard anteroposterior and lateral radiographs of the lumbar spine should be routinely obtained to (1) exclude a </a:t>
            </a:r>
            <a:r>
              <a:rPr lang="en-US" sz="1200" b="1" i="0" kern="1200" dirty="0" smtClean="0">
                <a:solidFill>
                  <a:schemeClr val="tx1"/>
                </a:solidFill>
                <a:effectLst/>
                <a:latin typeface="+mn-lt"/>
                <a:ea typeface="+mn-ea"/>
                <a:cs typeface="+mn-cs"/>
              </a:rPr>
              <a:t>fracture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rheumatic disease</a:t>
            </a:r>
            <a:r>
              <a:rPr lang="en-US" sz="1200" b="0" i="0" kern="1200" dirty="0" smtClean="0">
                <a:solidFill>
                  <a:schemeClr val="tx1"/>
                </a:solidFill>
                <a:effectLst/>
                <a:latin typeface="+mn-lt"/>
                <a:ea typeface="+mn-ea"/>
                <a:cs typeface="+mn-cs"/>
              </a:rPr>
              <a:t>, or a </a:t>
            </a:r>
            <a:r>
              <a:rPr lang="en-US" sz="1200" b="1" i="0" kern="1200" dirty="0" smtClean="0">
                <a:solidFill>
                  <a:schemeClr val="tx1"/>
                </a:solidFill>
                <a:effectLst/>
                <a:latin typeface="+mn-lt"/>
                <a:ea typeface="+mn-ea"/>
                <a:cs typeface="+mn-cs"/>
              </a:rPr>
              <a:t>tumor growth</a:t>
            </a:r>
            <a:r>
              <a:rPr lang="en-US" sz="1200" b="0" i="0" kern="1200" dirty="0" smtClean="0">
                <a:solidFill>
                  <a:schemeClr val="tx1"/>
                </a:solidFill>
                <a:effectLst/>
                <a:latin typeface="+mn-lt"/>
                <a:ea typeface="+mn-ea"/>
                <a:cs typeface="+mn-cs"/>
              </a:rPr>
              <a:t>; and (2) to evaluate </a:t>
            </a:r>
            <a:r>
              <a:rPr lang="en-US" sz="1200" b="1" i="0" kern="1200" dirty="0" smtClean="0">
                <a:solidFill>
                  <a:schemeClr val="tx1"/>
                </a:solidFill>
                <a:effectLst/>
                <a:latin typeface="+mn-lt"/>
                <a:ea typeface="+mn-ea"/>
                <a:cs typeface="+mn-cs"/>
              </a:rPr>
              <a:t>degenerative</a:t>
            </a:r>
            <a:r>
              <a:rPr lang="en-US" sz="1200" b="0" i="0" kern="1200" dirty="0" smtClean="0">
                <a:solidFill>
                  <a:schemeClr val="tx1"/>
                </a:solidFill>
                <a:effectLst/>
                <a:latin typeface="+mn-lt"/>
                <a:ea typeface="+mn-ea"/>
                <a:cs typeface="+mn-cs"/>
              </a:rPr>
              <a:t> joint disease as well as overall spinal alignment.</a:t>
            </a:r>
            <a:endParaRPr lang="en-US" dirty="0" smtClean="0"/>
          </a:p>
          <a:p>
            <a:endParaRPr lang="en-US" dirty="0"/>
          </a:p>
        </p:txBody>
      </p:sp>
      <p:sp>
        <p:nvSpPr>
          <p:cNvPr id="4" name="Slide Number Placeholder 3"/>
          <p:cNvSpPr>
            <a:spLocks noGrp="1"/>
          </p:cNvSpPr>
          <p:nvPr>
            <p:ph type="sldNum" sz="quarter" idx="5"/>
          </p:nvPr>
        </p:nvSpPr>
        <p:spPr/>
        <p:txBody>
          <a:bodyPr/>
          <a:lstStyle/>
          <a:p>
            <a:fld id="{C2A56BF6-C931-4A40-8059-B2CCC34E6857}" type="slidenum">
              <a:rPr lang="en-US" smtClean="0"/>
              <a:t>50</a:t>
            </a:fld>
            <a:endParaRPr lang="en-US"/>
          </a:p>
        </p:txBody>
      </p:sp>
    </p:spTree>
    <p:extLst>
      <p:ext uri="{BB962C8B-B14F-4D97-AF65-F5344CB8AC3E}">
        <p14:creationId xmlns:p14="http://schemas.microsoft.com/office/powerpoint/2010/main" val="2224604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Progressive narrowing of the spinal canal may occur alone or in combination with acute disc </a:t>
            </a:r>
            <a:r>
              <a:rPr lang="en-US" sz="1200" b="0" i="0" kern="1200" dirty="0" err="1" smtClean="0">
                <a:solidFill>
                  <a:schemeClr val="tx1"/>
                </a:solidFill>
                <a:effectLst/>
                <a:latin typeface="+mn-lt"/>
                <a:ea typeface="+mn-ea"/>
                <a:cs typeface="+mn-cs"/>
              </a:rPr>
              <a:t>herniations</a:t>
            </a:r>
            <a:r>
              <a:rPr lang="en-US" sz="1200" b="0" i="0" kern="1200" dirty="0" smtClean="0">
                <a:solidFill>
                  <a:schemeClr val="tx1"/>
                </a:solidFill>
                <a:effectLst/>
                <a:latin typeface="+mn-lt"/>
                <a:ea typeface="+mn-ea"/>
                <a:cs typeface="+mn-cs"/>
              </a:rPr>
              <a:t>. , </a:t>
            </a:r>
            <a:r>
              <a:rPr lang="en-US" dirty="0" smtClean="0"/>
              <a:t>is part of the aging process , </a:t>
            </a:r>
            <a:r>
              <a:rPr lang="en-US" sz="1200" b="0" i="0" kern="1200" dirty="0" smtClean="0">
                <a:solidFill>
                  <a:schemeClr val="tx1"/>
                </a:solidFill>
                <a:effectLst/>
                <a:latin typeface="+mn-lt"/>
                <a:ea typeface="+mn-ea"/>
                <a:cs typeface="+mn-cs"/>
              </a:rPr>
              <a:t>degenerative process can be managed, but it cannot be prevented by diet, exercise, or lifestyle.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ligamentum </a:t>
            </a:r>
            <a:r>
              <a:rPr lang="en-US" sz="1200" b="0" i="0" kern="1200" dirty="0" err="1" smtClean="0">
                <a:solidFill>
                  <a:schemeClr val="tx1"/>
                </a:solidFill>
                <a:effectLst/>
                <a:latin typeface="+mn-lt"/>
                <a:ea typeface="+mn-ea"/>
                <a:cs typeface="+mn-cs"/>
              </a:rPr>
              <a:t>flavum</a:t>
            </a:r>
            <a:r>
              <a:rPr lang="en-US" sz="1200" b="0" i="0" kern="1200" dirty="0" smtClean="0">
                <a:solidFill>
                  <a:schemeClr val="tx1"/>
                </a:solidFill>
                <a:effectLst/>
                <a:latin typeface="+mn-lt"/>
                <a:ea typeface="+mn-ea"/>
                <a:cs typeface="+mn-cs"/>
              </a:rPr>
              <a:t> hypertrophy, inferior articulating process (IAP), facet hypertrophy of the cephalad vertebra, vertebral body </a:t>
            </a:r>
            <a:r>
              <a:rPr lang="en-US" sz="1200" b="0" i="0" kern="1200" dirty="0" err="1" smtClean="0">
                <a:solidFill>
                  <a:schemeClr val="tx1"/>
                </a:solidFill>
                <a:effectLst/>
                <a:latin typeface="+mn-lt"/>
                <a:ea typeface="+mn-ea"/>
                <a:cs typeface="+mn-cs"/>
              </a:rPr>
              <a:t>osteophytosis</a:t>
            </a:r>
            <a:r>
              <a:rPr lang="en-US" sz="1200" b="0" i="0" kern="1200" dirty="0" smtClean="0">
                <a:solidFill>
                  <a:schemeClr val="tx1"/>
                </a:solidFill>
                <a:effectLst/>
                <a:latin typeface="+mn-lt"/>
                <a:ea typeface="+mn-ea"/>
                <a:cs typeface="+mn-cs"/>
              </a:rPr>
              <a:t>, vertebral body compression fractures, and herniated nucleus pulposus (HNP).</a:t>
            </a:r>
            <a:endParaRPr lang="en-US" dirty="0" smtClean="0"/>
          </a:p>
          <a:p>
            <a:endParaRPr lang="en-US" dirty="0"/>
          </a:p>
        </p:txBody>
      </p:sp>
      <p:sp>
        <p:nvSpPr>
          <p:cNvPr id="4" name="Slide Number Placeholder 3"/>
          <p:cNvSpPr>
            <a:spLocks noGrp="1"/>
          </p:cNvSpPr>
          <p:nvPr>
            <p:ph type="sldNum" sz="quarter" idx="10"/>
          </p:nvPr>
        </p:nvSpPr>
        <p:spPr/>
        <p:txBody>
          <a:bodyPr/>
          <a:lstStyle/>
          <a:p>
            <a:fld id="{C2A56BF6-C931-4A40-8059-B2CCC34E6857}" type="slidenum">
              <a:rPr lang="en-US" smtClean="0"/>
              <a:t>56</a:t>
            </a:fld>
            <a:endParaRPr lang="en-US"/>
          </a:p>
        </p:txBody>
      </p:sp>
    </p:spTree>
    <p:extLst>
      <p:ext uri="{BB962C8B-B14F-4D97-AF65-F5344CB8AC3E}">
        <p14:creationId xmlns:p14="http://schemas.microsoft.com/office/powerpoint/2010/main" val="336182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Times New Roman" charset="0"/>
                <a:ea typeface="Times New Roman" charset="0"/>
                <a:cs typeface="Times New Roman" charset="0"/>
              </a:rPr>
              <a:t>Lumbar spondylosis </a:t>
            </a:r>
            <a:r>
              <a:rPr lang="en-US" sz="1200" dirty="0">
                <a:latin typeface="Times New Roman" charset="0"/>
                <a:ea typeface="Times New Roman" charset="0"/>
                <a:cs typeface="Times New Roman" charset="0"/>
              </a:rPr>
              <a:t>refers to degenerative conditions of the lumbar spine that narrow the spinal canal, lateral recesses, and neural foramina. Facet joint and ligamentous hypertrophy, intervertebral disc protrusion, and spondylolisthesis may all contribute to the </a:t>
            </a:r>
            <a:r>
              <a:rPr lang="en-US" sz="1200" b="1" dirty="0">
                <a:latin typeface="Times New Roman" charset="0"/>
                <a:ea typeface="Times New Roman" charset="0"/>
                <a:cs typeface="Times New Roman" charset="0"/>
              </a:rPr>
              <a:t>stenosis</a:t>
            </a:r>
            <a:endParaRPr lang="en-US" dirty="0"/>
          </a:p>
        </p:txBody>
      </p:sp>
      <p:sp>
        <p:nvSpPr>
          <p:cNvPr id="4" name="Slide Number Placeholder 3"/>
          <p:cNvSpPr>
            <a:spLocks noGrp="1"/>
          </p:cNvSpPr>
          <p:nvPr>
            <p:ph type="sldNum" sz="quarter" idx="5"/>
          </p:nvPr>
        </p:nvSpPr>
        <p:spPr/>
        <p:txBody>
          <a:bodyPr/>
          <a:lstStyle/>
          <a:p>
            <a:fld id="{C2A56BF6-C931-4A40-8059-B2CCC34E6857}" type="slidenum">
              <a:rPr lang="en-US" smtClean="0"/>
              <a:t>57</a:t>
            </a:fld>
            <a:endParaRPr lang="en-US"/>
          </a:p>
        </p:txBody>
      </p:sp>
    </p:spTree>
    <p:extLst>
      <p:ext uri="{BB962C8B-B14F-4D97-AF65-F5344CB8AC3E}">
        <p14:creationId xmlns:p14="http://schemas.microsoft.com/office/powerpoint/2010/main" val="173898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diameter of the normal lumbar spinal canal varies from 15 to 27 mm. Lumbar stenosis results from a spinal canal diameter of less than 12 mm in some patients; a diameter of 10 mm is definitely stenotic.</a:t>
            </a:r>
            <a:endParaRPr lang="en-US" dirty="0" smtClean="0"/>
          </a:p>
          <a:p>
            <a:endParaRPr lang="en-US" dirty="0"/>
          </a:p>
        </p:txBody>
      </p:sp>
      <p:sp>
        <p:nvSpPr>
          <p:cNvPr id="4" name="Slide Number Placeholder 3"/>
          <p:cNvSpPr>
            <a:spLocks noGrp="1"/>
          </p:cNvSpPr>
          <p:nvPr>
            <p:ph type="sldNum" sz="quarter" idx="10"/>
          </p:nvPr>
        </p:nvSpPr>
        <p:spPr/>
        <p:txBody>
          <a:bodyPr/>
          <a:lstStyle/>
          <a:p>
            <a:fld id="{C2A56BF6-C931-4A40-8059-B2CCC34E6857}" type="slidenum">
              <a:rPr lang="en-US" smtClean="0"/>
              <a:t>58</a:t>
            </a:fld>
            <a:endParaRPr lang="en-US"/>
          </a:p>
        </p:txBody>
      </p:sp>
    </p:spTree>
    <p:extLst>
      <p:ext uri="{BB962C8B-B14F-4D97-AF65-F5344CB8AC3E}">
        <p14:creationId xmlns:p14="http://schemas.microsoft.com/office/powerpoint/2010/main" val="326666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https://www.dhakatribune.com</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12</a:t>
            </a:fld>
            <a:endParaRPr lang="en-US"/>
          </a:p>
        </p:txBody>
      </p:sp>
    </p:spTree>
    <p:extLst>
      <p:ext uri="{BB962C8B-B14F-4D97-AF65-F5344CB8AC3E}">
        <p14:creationId xmlns:p14="http://schemas.microsoft.com/office/powerpoint/2010/main" val="2251076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66</a:t>
            </a:fld>
            <a:endParaRPr lang="en-US"/>
          </a:p>
        </p:txBody>
      </p:sp>
    </p:spTree>
    <p:extLst>
      <p:ext uri="{BB962C8B-B14F-4D97-AF65-F5344CB8AC3E}">
        <p14:creationId xmlns:p14="http://schemas.microsoft.com/office/powerpoint/2010/main" val="3660399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coordination of primary health care (CORE)</a:t>
            </a:r>
          </a:p>
        </p:txBody>
      </p:sp>
      <p:sp>
        <p:nvSpPr>
          <p:cNvPr id="4" name="Marcador de número de diapositiva 3"/>
          <p:cNvSpPr>
            <a:spLocks noGrp="1"/>
          </p:cNvSpPr>
          <p:nvPr>
            <p:ph type="sldNum" sz="quarter" idx="5"/>
          </p:nvPr>
        </p:nvSpPr>
        <p:spPr/>
        <p:txBody>
          <a:bodyPr/>
          <a:lstStyle/>
          <a:p>
            <a:fld id="{C2A56BF6-C931-4A40-8059-B2CCC34E6857}" type="slidenum">
              <a:rPr lang="en-US" smtClean="0"/>
              <a:t>68</a:t>
            </a:fld>
            <a:endParaRPr lang="en-US"/>
          </a:p>
        </p:txBody>
      </p:sp>
    </p:spTree>
    <p:extLst>
      <p:ext uri="{BB962C8B-B14F-4D97-AF65-F5344CB8AC3E}">
        <p14:creationId xmlns:p14="http://schemas.microsoft.com/office/powerpoint/2010/main" val="708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https://www.indianapharmacists.org/</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73</a:t>
            </a:fld>
            <a:endParaRPr lang="en-US"/>
          </a:p>
        </p:txBody>
      </p:sp>
    </p:spTree>
    <p:extLst>
      <p:ext uri="{BB962C8B-B14F-4D97-AF65-F5344CB8AC3E}">
        <p14:creationId xmlns:p14="http://schemas.microsoft.com/office/powerpoint/2010/main" val="850176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https://www.indianapharmacists.org/</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74</a:t>
            </a:fld>
            <a:endParaRPr lang="en-US"/>
          </a:p>
        </p:txBody>
      </p:sp>
    </p:spTree>
    <p:extLst>
      <p:ext uri="{BB962C8B-B14F-4D97-AF65-F5344CB8AC3E}">
        <p14:creationId xmlns:p14="http://schemas.microsoft.com/office/powerpoint/2010/main" val="35358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https://www.dhakatribune.com</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75</a:t>
            </a:fld>
            <a:endParaRPr lang="en-US"/>
          </a:p>
        </p:txBody>
      </p:sp>
    </p:spTree>
    <p:extLst>
      <p:ext uri="{BB962C8B-B14F-4D97-AF65-F5344CB8AC3E}">
        <p14:creationId xmlns:p14="http://schemas.microsoft.com/office/powerpoint/2010/main" val="1076716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r>
              <a:rPr lang="en-US" dirty="0"/>
              <a:t>Google</a:t>
            </a:r>
          </a:p>
        </p:txBody>
      </p:sp>
      <p:sp>
        <p:nvSpPr>
          <p:cNvPr id="4" name="Marcador de número de diapositiva 3"/>
          <p:cNvSpPr>
            <a:spLocks noGrp="1"/>
          </p:cNvSpPr>
          <p:nvPr>
            <p:ph type="sldNum" sz="quarter" idx="5"/>
          </p:nvPr>
        </p:nvSpPr>
        <p:spPr/>
        <p:txBody>
          <a:bodyPr/>
          <a:lstStyle/>
          <a:p>
            <a:fld id="{C2A56BF6-C931-4A40-8059-B2CCC34E6857}" type="slidenum">
              <a:rPr lang="en-US" smtClean="0"/>
              <a:t>76</a:t>
            </a:fld>
            <a:endParaRPr lang="en-US"/>
          </a:p>
        </p:txBody>
      </p:sp>
    </p:spTree>
    <p:extLst>
      <p:ext uri="{BB962C8B-B14F-4D97-AF65-F5344CB8AC3E}">
        <p14:creationId xmlns:p14="http://schemas.microsoft.com/office/powerpoint/2010/main" val="3831758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https://thedoctorweighsin.com</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77</a:t>
            </a:fld>
            <a:endParaRPr lang="en-US"/>
          </a:p>
        </p:txBody>
      </p:sp>
    </p:spTree>
    <p:extLst>
      <p:ext uri="{BB962C8B-B14F-4D97-AF65-F5344CB8AC3E}">
        <p14:creationId xmlns:p14="http://schemas.microsoft.com/office/powerpoint/2010/main" val="361175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Image source</a:t>
            </a:r>
            <a:r>
              <a:rPr lang="es-ES" b="1" dirty="0">
                <a:latin typeface="Segoe UI Semibold" panose="020B0702040204020203" pitchFamily="34" charset="0"/>
                <a:cs typeface="Segoe UI Semibold" panose="020B0702040204020203" pitchFamily="34" charset="0"/>
              </a:rPr>
              <a:t>: Google</a:t>
            </a:r>
            <a:endParaRPr lang="en-US" b="1" dirty="0">
              <a:latin typeface="Segoe UI Semibold" panose="020B0702040204020203" pitchFamily="34" charset="0"/>
              <a:cs typeface="Segoe UI Semibold" panose="020B0702040204020203" pitchFamily="34" charset="0"/>
            </a:endParaRPr>
          </a:p>
          <a:p>
            <a:r>
              <a:rPr lang="en-US" dirty="0">
                <a:hlinkClick r:id="rId3"/>
              </a:rPr>
              <a:t>https://www.labce.com</a:t>
            </a:r>
            <a:endParaRPr lang="en-US" dirty="0"/>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83</a:t>
            </a:fld>
            <a:endParaRPr lang="en-US"/>
          </a:p>
        </p:txBody>
      </p:sp>
    </p:spTree>
    <p:extLst>
      <p:ext uri="{BB962C8B-B14F-4D97-AF65-F5344CB8AC3E}">
        <p14:creationId xmlns:p14="http://schemas.microsoft.com/office/powerpoint/2010/main" val="674540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56BF6-C931-4A40-8059-B2CCC34E6857}" type="slidenum">
              <a:rPr lang="en-US" smtClean="0"/>
              <a:t>14</a:t>
            </a:fld>
            <a:endParaRPr lang="en-US"/>
          </a:p>
        </p:txBody>
      </p:sp>
    </p:spTree>
    <p:extLst>
      <p:ext uri="{BB962C8B-B14F-4D97-AF65-F5344CB8AC3E}">
        <p14:creationId xmlns:p14="http://schemas.microsoft.com/office/powerpoint/2010/main" val="3179370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20</a:t>
            </a:fld>
            <a:endParaRPr lang="en-US"/>
          </a:p>
        </p:txBody>
      </p:sp>
    </p:spTree>
    <p:extLst>
      <p:ext uri="{BB962C8B-B14F-4D97-AF65-F5344CB8AC3E}">
        <p14:creationId xmlns:p14="http://schemas.microsoft.com/office/powerpoint/2010/main" val="499257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A56BF6-C931-4A40-8059-B2CCC34E6857}" type="slidenum">
              <a:rPr lang="en-US" smtClean="0"/>
              <a:t>35</a:t>
            </a:fld>
            <a:endParaRPr lang="en-US"/>
          </a:p>
        </p:txBody>
      </p:sp>
    </p:spTree>
    <p:extLst>
      <p:ext uri="{BB962C8B-B14F-4D97-AF65-F5344CB8AC3E}">
        <p14:creationId xmlns:p14="http://schemas.microsoft.com/office/powerpoint/2010/main" val="200355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36</a:t>
            </a:fld>
            <a:endParaRPr lang="en-US"/>
          </a:p>
        </p:txBody>
      </p:sp>
    </p:spTree>
    <p:extLst>
      <p:ext uri="{BB962C8B-B14F-4D97-AF65-F5344CB8AC3E}">
        <p14:creationId xmlns:p14="http://schemas.microsoft.com/office/powerpoint/2010/main" val="1424150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37</a:t>
            </a:fld>
            <a:endParaRPr lang="en-US"/>
          </a:p>
        </p:txBody>
      </p:sp>
    </p:spTree>
    <p:extLst>
      <p:ext uri="{BB962C8B-B14F-4D97-AF65-F5344CB8AC3E}">
        <p14:creationId xmlns:p14="http://schemas.microsoft.com/office/powerpoint/2010/main" val="4143173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38</a:t>
            </a:fld>
            <a:endParaRPr lang="en-US"/>
          </a:p>
        </p:txBody>
      </p:sp>
    </p:spTree>
    <p:extLst>
      <p:ext uri="{BB962C8B-B14F-4D97-AF65-F5344CB8AC3E}">
        <p14:creationId xmlns:p14="http://schemas.microsoft.com/office/powerpoint/2010/main" val="1175071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Segoe UI Semibold" panose="020B0702040204020203" pitchFamily="34" charset="0"/>
                <a:cs typeface="Segoe UI Semibold" panose="020B0702040204020203" pitchFamily="34" charset="0"/>
              </a:rPr>
              <a:t>Content source</a:t>
            </a:r>
            <a:r>
              <a:rPr lang="es-ES" b="1" dirty="0">
                <a:latin typeface="Segoe UI Semibold" panose="020B0702040204020203" pitchFamily="34" charset="0"/>
                <a:cs typeface="Segoe UI Semibold" panose="020B07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https://new.siemens.com</a:t>
            </a:r>
            <a:endParaRPr lang="en-US" b="1" dirty="0">
              <a:latin typeface="Segoe UI Semibold" panose="020B0702040204020203" pitchFamily="34" charset="0"/>
              <a:cs typeface="Segoe UI Semibold" panose="020B0702040204020203" pitchFamily="34" charset="0"/>
            </a:endParaRPr>
          </a:p>
          <a:p>
            <a:endParaRPr lang="en-US" dirty="0"/>
          </a:p>
        </p:txBody>
      </p:sp>
      <p:sp>
        <p:nvSpPr>
          <p:cNvPr id="4" name="Marcador de número de diapositiva 3"/>
          <p:cNvSpPr>
            <a:spLocks noGrp="1"/>
          </p:cNvSpPr>
          <p:nvPr>
            <p:ph type="sldNum" sz="quarter" idx="5"/>
          </p:nvPr>
        </p:nvSpPr>
        <p:spPr/>
        <p:txBody>
          <a:bodyPr/>
          <a:lstStyle/>
          <a:p>
            <a:fld id="{C2A56BF6-C931-4A40-8059-B2CCC34E6857}" type="slidenum">
              <a:rPr lang="en-US" smtClean="0"/>
              <a:t>39</a:t>
            </a:fld>
            <a:endParaRPr lang="en-US"/>
          </a:p>
        </p:txBody>
      </p:sp>
    </p:spTree>
    <p:extLst>
      <p:ext uri="{BB962C8B-B14F-4D97-AF65-F5344CB8AC3E}">
        <p14:creationId xmlns:p14="http://schemas.microsoft.com/office/powerpoint/2010/main" val="1299629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xmlns="" id="{E2DBBAD0-35F0-4A5F-8B19-FC2EA3F87345}"/>
              </a:ext>
            </a:extLst>
          </p:cNvPr>
          <p:cNvGrpSpPr/>
          <p:nvPr userDrawn="1"/>
        </p:nvGrpSpPr>
        <p:grpSpPr>
          <a:xfrm rot="9000000">
            <a:off x="1004338" y="2885188"/>
            <a:ext cx="10634361" cy="6866819"/>
            <a:chOff x="5884866" y="-4210053"/>
            <a:chExt cx="9347207" cy="6035678"/>
          </a:xfrm>
          <a:solidFill>
            <a:schemeClr val="bg1">
              <a:alpha val="12000"/>
            </a:schemeClr>
          </a:solidFill>
        </p:grpSpPr>
        <p:sp>
          <p:nvSpPr>
            <p:cNvPr id="14" name="Freeform 5">
              <a:extLst>
                <a:ext uri="{FF2B5EF4-FFF2-40B4-BE49-F238E27FC236}">
                  <a16:creationId xmlns:a16="http://schemas.microsoft.com/office/drawing/2014/main" xmlns="" id="{C4B3488D-203C-4354-BE2B-E2AFE7BC34EE}"/>
                </a:ext>
              </a:extLst>
            </p:cNvPr>
            <p:cNvSpPr>
              <a:spLocks noEditPoints="1"/>
            </p:cNvSpPr>
            <p:nvPr userDrawn="1"/>
          </p:nvSpPr>
          <p:spPr bwMode="auto">
            <a:xfrm>
              <a:off x="5884866" y="-4210053"/>
              <a:ext cx="2146302" cy="2616201"/>
            </a:xfrm>
            <a:custGeom>
              <a:avLst/>
              <a:gdLst>
                <a:gd name="T0" fmla="*/ 530 w 715"/>
                <a:gd name="T1" fmla="*/ 784 h 871"/>
                <a:gd name="T2" fmla="*/ 454 w 715"/>
                <a:gd name="T3" fmla="*/ 779 h 871"/>
                <a:gd name="T4" fmla="*/ 384 w 715"/>
                <a:gd name="T5" fmla="*/ 765 h 871"/>
                <a:gd name="T6" fmla="*/ 334 w 715"/>
                <a:gd name="T7" fmla="*/ 749 h 871"/>
                <a:gd name="T8" fmla="*/ 309 w 715"/>
                <a:gd name="T9" fmla="*/ 738 h 871"/>
                <a:gd name="T10" fmla="*/ 222 w 715"/>
                <a:gd name="T11" fmla="*/ 689 h 871"/>
                <a:gd name="T12" fmla="*/ 183 w 715"/>
                <a:gd name="T13" fmla="*/ 655 h 871"/>
                <a:gd name="T14" fmla="*/ 148 w 715"/>
                <a:gd name="T15" fmla="*/ 616 h 871"/>
                <a:gd name="T16" fmla="*/ 82 w 715"/>
                <a:gd name="T17" fmla="*/ 417 h 871"/>
                <a:gd name="T18" fmla="*/ 144 w 715"/>
                <a:gd name="T19" fmla="*/ 186 h 871"/>
                <a:gd name="T20" fmla="*/ 234 w 715"/>
                <a:gd name="T21" fmla="*/ 67 h 871"/>
                <a:gd name="T22" fmla="*/ 251 w 715"/>
                <a:gd name="T23" fmla="*/ 51 h 871"/>
                <a:gd name="T24" fmla="*/ 298 w 715"/>
                <a:gd name="T25" fmla="*/ 76 h 871"/>
                <a:gd name="T26" fmla="*/ 531 w 715"/>
                <a:gd name="T27" fmla="*/ 217 h 871"/>
                <a:gd name="T28" fmla="*/ 642 w 715"/>
                <a:gd name="T29" fmla="*/ 460 h 871"/>
                <a:gd name="T30" fmla="*/ 635 w 715"/>
                <a:gd name="T31" fmla="*/ 535 h 871"/>
                <a:gd name="T32" fmla="*/ 622 w 715"/>
                <a:gd name="T33" fmla="*/ 608 h 871"/>
                <a:gd name="T34" fmla="*/ 608 w 715"/>
                <a:gd name="T35" fmla="*/ 675 h 871"/>
                <a:gd name="T36" fmla="*/ 583 w 715"/>
                <a:gd name="T37" fmla="*/ 768 h 871"/>
                <a:gd name="T38" fmla="*/ 556 w 715"/>
                <a:gd name="T39" fmla="*/ 784 h 871"/>
                <a:gd name="T40" fmla="*/ 326 w 715"/>
                <a:gd name="T41" fmla="*/ 0 h 871"/>
                <a:gd name="T42" fmla="*/ 142 w 715"/>
                <a:gd name="T43" fmla="*/ 35 h 871"/>
                <a:gd name="T44" fmla="*/ 117 w 715"/>
                <a:gd name="T45" fmla="*/ 68 h 871"/>
                <a:gd name="T46" fmla="*/ 29 w 715"/>
                <a:gd name="T47" fmla="*/ 244 h 871"/>
                <a:gd name="T48" fmla="*/ 44 w 715"/>
                <a:gd name="T49" fmla="*/ 586 h 871"/>
                <a:gd name="T50" fmla="*/ 387 w 715"/>
                <a:gd name="T51" fmla="*/ 851 h 871"/>
                <a:gd name="T52" fmla="*/ 474 w 715"/>
                <a:gd name="T53" fmla="*/ 867 h 871"/>
                <a:gd name="T54" fmla="*/ 549 w 715"/>
                <a:gd name="T55" fmla="*/ 871 h 871"/>
                <a:gd name="T56" fmla="*/ 671 w 715"/>
                <a:gd name="T57" fmla="*/ 768 h 871"/>
                <a:gd name="T58" fmla="*/ 685 w 715"/>
                <a:gd name="T59" fmla="*/ 692 h 871"/>
                <a:gd name="T60" fmla="*/ 709 w 715"/>
                <a:gd name="T61" fmla="*/ 537 h 871"/>
                <a:gd name="T62" fmla="*/ 715 w 715"/>
                <a:gd name="T63" fmla="*/ 458 h 871"/>
                <a:gd name="T64" fmla="*/ 715 w 715"/>
                <a:gd name="T65" fmla="*/ 432 h 871"/>
                <a:gd name="T66" fmla="*/ 712 w 715"/>
                <a:gd name="T67" fmla="*/ 383 h 871"/>
                <a:gd name="T68" fmla="*/ 709 w 715"/>
                <a:gd name="T69" fmla="*/ 359 h 871"/>
                <a:gd name="T70" fmla="*/ 688 w 715"/>
                <a:gd name="T71" fmla="*/ 291 h 871"/>
                <a:gd name="T72" fmla="*/ 561 w 715"/>
                <a:gd name="T73" fmla="*/ 149 h 871"/>
                <a:gd name="T74" fmla="*/ 389 w 715"/>
                <a:gd name="T75" fmla="*/ 37 h 871"/>
                <a:gd name="T76" fmla="*/ 326 w 715"/>
                <a:gd name="T77"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871">
                  <a:moveTo>
                    <a:pt x="532" y="784"/>
                  </a:moveTo>
                  <a:cubicBezTo>
                    <a:pt x="531" y="784"/>
                    <a:pt x="530" y="784"/>
                    <a:pt x="530" y="784"/>
                  </a:cubicBezTo>
                  <a:cubicBezTo>
                    <a:pt x="519" y="784"/>
                    <a:pt x="508" y="784"/>
                    <a:pt x="495" y="783"/>
                  </a:cubicBezTo>
                  <a:cubicBezTo>
                    <a:pt x="483" y="782"/>
                    <a:pt x="469" y="781"/>
                    <a:pt x="454" y="779"/>
                  </a:cubicBezTo>
                  <a:cubicBezTo>
                    <a:pt x="440" y="777"/>
                    <a:pt x="425" y="774"/>
                    <a:pt x="409" y="771"/>
                  </a:cubicBezTo>
                  <a:cubicBezTo>
                    <a:pt x="401" y="769"/>
                    <a:pt x="393" y="767"/>
                    <a:pt x="384" y="765"/>
                  </a:cubicBezTo>
                  <a:cubicBezTo>
                    <a:pt x="376" y="763"/>
                    <a:pt x="368" y="760"/>
                    <a:pt x="359" y="758"/>
                  </a:cubicBezTo>
                  <a:cubicBezTo>
                    <a:pt x="351" y="755"/>
                    <a:pt x="343" y="752"/>
                    <a:pt x="334" y="749"/>
                  </a:cubicBezTo>
                  <a:cubicBezTo>
                    <a:pt x="330" y="747"/>
                    <a:pt x="326" y="746"/>
                    <a:pt x="321" y="744"/>
                  </a:cubicBezTo>
                  <a:cubicBezTo>
                    <a:pt x="317" y="742"/>
                    <a:pt x="313" y="740"/>
                    <a:pt x="309" y="738"/>
                  </a:cubicBezTo>
                  <a:cubicBezTo>
                    <a:pt x="289" y="730"/>
                    <a:pt x="269" y="720"/>
                    <a:pt x="250" y="708"/>
                  </a:cubicBezTo>
                  <a:cubicBezTo>
                    <a:pt x="241" y="702"/>
                    <a:pt x="232" y="695"/>
                    <a:pt x="222" y="689"/>
                  </a:cubicBezTo>
                  <a:cubicBezTo>
                    <a:pt x="213" y="682"/>
                    <a:pt x="205" y="675"/>
                    <a:pt x="196" y="667"/>
                  </a:cubicBezTo>
                  <a:cubicBezTo>
                    <a:pt x="192" y="663"/>
                    <a:pt x="187" y="659"/>
                    <a:pt x="183" y="655"/>
                  </a:cubicBezTo>
                  <a:cubicBezTo>
                    <a:pt x="179" y="651"/>
                    <a:pt x="175" y="647"/>
                    <a:pt x="171" y="643"/>
                  </a:cubicBezTo>
                  <a:cubicBezTo>
                    <a:pt x="163" y="634"/>
                    <a:pt x="156" y="625"/>
                    <a:pt x="148" y="616"/>
                  </a:cubicBezTo>
                  <a:cubicBezTo>
                    <a:pt x="134" y="597"/>
                    <a:pt x="122" y="577"/>
                    <a:pt x="112" y="555"/>
                  </a:cubicBezTo>
                  <a:cubicBezTo>
                    <a:pt x="92" y="511"/>
                    <a:pt x="82" y="463"/>
                    <a:pt x="82" y="417"/>
                  </a:cubicBezTo>
                  <a:cubicBezTo>
                    <a:pt x="81" y="370"/>
                    <a:pt x="89" y="325"/>
                    <a:pt x="102" y="284"/>
                  </a:cubicBezTo>
                  <a:cubicBezTo>
                    <a:pt x="113" y="248"/>
                    <a:pt x="128" y="215"/>
                    <a:pt x="144" y="186"/>
                  </a:cubicBezTo>
                  <a:cubicBezTo>
                    <a:pt x="160" y="157"/>
                    <a:pt x="177" y="132"/>
                    <a:pt x="193" y="112"/>
                  </a:cubicBezTo>
                  <a:cubicBezTo>
                    <a:pt x="209" y="92"/>
                    <a:pt x="223" y="77"/>
                    <a:pt x="234" y="67"/>
                  </a:cubicBezTo>
                  <a:cubicBezTo>
                    <a:pt x="239" y="62"/>
                    <a:pt x="243" y="58"/>
                    <a:pt x="246" y="55"/>
                  </a:cubicBezTo>
                  <a:cubicBezTo>
                    <a:pt x="249" y="53"/>
                    <a:pt x="251" y="51"/>
                    <a:pt x="251" y="51"/>
                  </a:cubicBezTo>
                  <a:cubicBezTo>
                    <a:pt x="251" y="51"/>
                    <a:pt x="255" y="54"/>
                    <a:pt x="264" y="58"/>
                  </a:cubicBezTo>
                  <a:cubicBezTo>
                    <a:pt x="272" y="62"/>
                    <a:pt x="284" y="68"/>
                    <a:pt x="298" y="76"/>
                  </a:cubicBezTo>
                  <a:cubicBezTo>
                    <a:pt x="327" y="91"/>
                    <a:pt x="366" y="112"/>
                    <a:pt x="408" y="136"/>
                  </a:cubicBezTo>
                  <a:cubicBezTo>
                    <a:pt x="449" y="160"/>
                    <a:pt x="493" y="186"/>
                    <a:pt x="531" y="217"/>
                  </a:cubicBezTo>
                  <a:cubicBezTo>
                    <a:pt x="569" y="247"/>
                    <a:pt x="601" y="281"/>
                    <a:pt x="620" y="323"/>
                  </a:cubicBezTo>
                  <a:cubicBezTo>
                    <a:pt x="639" y="364"/>
                    <a:pt x="644" y="411"/>
                    <a:pt x="642" y="460"/>
                  </a:cubicBezTo>
                  <a:cubicBezTo>
                    <a:pt x="642" y="472"/>
                    <a:pt x="641" y="485"/>
                    <a:pt x="640" y="497"/>
                  </a:cubicBezTo>
                  <a:cubicBezTo>
                    <a:pt x="639" y="510"/>
                    <a:pt x="637" y="522"/>
                    <a:pt x="635" y="535"/>
                  </a:cubicBezTo>
                  <a:cubicBezTo>
                    <a:pt x="633" y="547"/>
                    <a:pt x="632" y="560"/>
                    <a:pt x="629" y="572"/>
                  </a:cubicBezTo>
                  <a:cubicBezTo>
                    <a:pt x="627" y="584"/>
                    <a:pt x="625" y="597"/>
                    <a:pt x="622" y="608"/>
                  </a:cubicBezTo>
                  <a:cubicBezTo>
                    <a:pt x="620" y="620"/>
                    <a:pt x="618" y="632"/>
                    <a:pt x="615" y="643"/>
                  </a:cubicBezTo>
                  <a:cubicBezTo>
                    <a:pt x="613" y="654"/>
                    <a:pt x="610" y="665"/>
                    <a:pt x="608" y="675"/>
                  </a:cubicBezTo>
                  <a:cubicBezTo>
                    <a:pt x="603" y="696"/>
                    <a:pt x="598" y="715"/>
                    <a:pt x="594" y="731"/>
                  </a:cubicBezTo>
                  <a:cubicBezTo>
                    <a:pt x="589" y="747"/>
                    <a:pt x="586" y="760"/>
                    <a:pt x="583" y="768"/>
                  </a:cubicBezTo>
                  <a:cubicBezTo>
                    <a:pt x="581" y="777"/>
                    <a:pt x="579" y="782"/>
                    <a:pt x="579" y="782"/>
                  </a:cubicBezTo>
                  <a:cubicBezTo>
                    <a:pt x="579" y="782"/>
                    <a:pt x="571" y="783"/>
                    <a:pt x="556" y="784"/>
                  </a:cubicBezTo>
                  <a:cubicBezTo>
                    <a:pt x="549" y="784"/>
                    <a:pt x="541" y="784"/>
                    <a:pt x="532" y="784"/>
                  </a:cubicBezTo>
                  <a:moveTo>
                    <a:pt x="326" y="0"/>
                  </a:moveTo>
                  <a:cubicBezTo>
                    <a:pt x="167" y="6"/>
                    <a:pt x="167" y="6"/>
                    <a:pt x="167" y="6"/>
                  </a:cubicBezTo>
                  <a:cubicBezTo>
                    <a:pt x="158" y="16"/>
                    <a:pt x="150" y="25"/>
                    <a:pt x="142" y="35"/>
                  </a:cubicBezTo>
                  <a:cubicBezTo>
                    <a:pt x="138" y="41"/>
                    <a:pt x="134" y="46"/>
                    <a:pt x="130" y="51"/>
                  </a:cubicBezTo>
                  <a:cubicBezTo>
                    <a:pt x="125" y="57"/>
                    <a:pt x="121" y="62"/>
                    <a:pt x="117" y="68"/>
                  </a:cubicBezTo>
                  <a:cubicBezTo>
                    <a:pt x="100" y="91"/>
                    <a:pt x="84" y="118"/>
                    <a:pt x="69" y="146"/>
                  </a:cubicBezTo>
                  <a:cubicBezTo>
                    <a:pt x="54" y="176"/>
                    <a:pt x="40" y="209"/>
                    <a:pt x="29" y="244"/>
                  </a:cubicBezTo>
                  <a:cubicBezTo>
                    <a:pt x="19" y="279"/>
                    <a:pt x="11" y="316"/>
                    <a:pt x="7" y="354"/>
                  </a:cubicBezTo>
                  <a:cubicBezTo>
                    <a:pt x="0" y="430"/>
                    <a:pt x="9" y="512"/>
                    <a:pt x="44" y="586"/>
                  </a:cubicBezTo>
                  <a:cubicBezTo>
                    <a:pt x="77" y="660"/>
                    <a:pt x="132" y="720"/>
                    <a:pt x="193" y="764"/>
                  </a:cubicBezTo>
                  <a:cubicBezTo>
                    <a:pt x="255" y="807"/>
                    <a:pt x="323" y="835"/>
                    <a:pt x="387" y="851"/>
                  </a:cubicBezTo>
                  <a:cubicBezTo>
                    <a:pt x="402" y="855"/>
                    <a:pt x="417" y="858"/>
                    <a:pt x="432" y="861"/>
                  </a:cubicBezTo>
                  <a:cubicBezTo>
                    <a:pt x="446" y="863"/>
                    <a:pt x="461" y="865"/>
                    <a:pt x="474" y="867"/>
                  </a:cubicBezTo>
                  <a:cubicBezTo>
                    <a:pt x="501" y="870"/>
                    <a:pt x="527" y="871"/>
                    <a:pt x="549" y="871"/>
                  </a:cubicBezTo>
                  <a:cubicBezTo>
                    <a:pt x="549" y="871"/>
                    <a:pt x="549" y="871"/>
                    <a:pt x="549" y="871"/>
                  </a:cubicBezTo>
                  <a:cubicBezTo>
                    <a:pt x="671" y="768"/>
                    <a:pt x="671" y="768"/>
                    <a:pt x="671" y="768"/>
                  </a:cubicBezTo>
                  <a:cubicBezTo>
                    <a:pt x="671" y="768"/>
                    <a:pt x="671" y="768"/>
                    <a:pt x="671" y="768"/>
                  </a:cubicBezTo>
                  <a:cubicBezTo>
                    <a:pt x="673" y="757"/>
                    <a:pt x="675" y="745"/>
                    <a:pt x="678" y="732"/>
                  </a:cubicBezTo>
                  <a:cubicBezTo>
                    <a:pt x="680" y="719"/>
                    <a:pt x="683" y="706"/>
                    <a:pt x="685" y="692"/>
                  </a:cubicBezTo>
                  <a:cubicBezTo>
                    <a:pt x="691" y="660"/>
                    <a:pt x="697" y="625"/>
                    <a:pt x="702" y="590"/>
                  </a:cubicBezTo>
                  <a:cubicBezTo>
                    <a:pt x="704" y="572"/>
                    <a:pt x="707" y="554"/>
                    <a:pt x="709" y="537"/>
                  </a:cubicBezTo>
                  <a:cubicBezTo>
                    <a:pt x="711" y="519"/>
                    <a:pt x="712" y="501"/>
                    <a:pt x="713" y="484"/>
                  </a:cubicBezTo>
                  <a:cubicBezTo>
                    <a:pt x="714" y="475"/>
                    <a:pt x="714" y="466"/>
                    <a:pt x="715" y="458"/>
                  </a:cubicBezTo>
                  <a:cubicBezTo>
                    <a:pt x="715" y="445"/>
                    <a:pt x="715" y="445"/>
                    <a:pt x="715" y="445"/>
                  </a:cubicBezTo>
                  <a:cubicBezTo>
                    <a:pt x="715" y="441"/>
                    <a:pt x="715" y="436"/>
                    <a:pt x="715" y="432"/>
                  </a:cubicBezTo>
                  <a:cubicBezTo>
                    <a:pt x="715" y="424"/>
                    <a:pt x="715" y="415"/>
                    <a:pt x="714" y="407"/>
                  </a:cubicBezTo>
                  <a:cubicBezTo>
                    <a:pt x="714" y="399"/>
                    <a:pt x="713" y="391"/>
                    <a:pt x="712" y="383"/>
                  </a:cubicBezTo>
                  <a:cubicBezTo>
                    <a:pt x="712" y="379"/>
                    <a:pt x="711" y="375"/>
                    <a:pt x="710" y="371"/>
                  </a:cubicBezTo>
                  <a:cubicBezTo>
                    <a:pt x="710" y="367"/>
                    <a:pt x="709" y="363"/>
                    <a:pt x="709" y="359"/>
                  </a:cubicBezTo>
                  <a:cubicBezTo>
                    <a:pt x="707" y="351"/>
                    <a:pt x="706" y="343"/>
                    <a:pt x="704" y="336"/>
                  </a:cubicBezTo>
                  <a:cubicBezTo>
                    <a:pt x="700" y="320"/>
                    <a:pt x="695" y="306"/>
                    <a:pt x="688" y="291"/>
                  </a:cubicBezTo>
                  <a:cubicBezTo>
                    <a:pt x="675" y="263"/>
                    <a:pt x="657" y="238"/>
                    <a:pt x="635" y="214"/>
                  </a:cubicBezTo>
                  <a:cubicBezTo>
                    <a:pt x="614" y="191"/>
                    <a:pt x="588" y="170"/>
                    <a:pt x="561" y="149"/>
                  </a:cubicBezTo>
                  <a:cubicBezTo>
                    <a:pt x="533" y="129"/>
                    <a:pt x="504" y="109"/>
                    <a:pt x="475" y="90"/>
                  </a:cubicBezTo>
                  <a:cubicBezTo>
                    <a:pt x="446" y="72"/>
                    <a:pt x="416" y="54"/>
                    <a:pt x="389" y="37"/>
                  </a:cubicBezTo>
                  <a:cubicBezTo>
                    <a:pt x="378" y="30"/>
                    <a:pt x="367" y="23"/>
                    <a:pt x="356" y="17"/>
                  </a:cubicBezTo>
                  <a:cubicBezTo>
                    <a:pt x="345" y="11"/>
                    <a:pt x="335" y="4"/>
                    <a:pt x="3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xmlns="" id="{D9A81496-49B2-4256-9160-B736C7CC180D}"/>
                </a:ext>
              </a:extLst>
            </p:cNvPr>
            <p:cNvSpPr>
              <a:spLocks/>
            </p:cNvSpPr>
            <p:nvPr userDrawn="1"/>
          </p:nvSpPr>
          <p:spPr bwMode="auto">
            <a:xfrm>
              <a:off x="6337304" y="-3906840"/>
              <a:ext cx="733426" cy="296863"/>
            </a:xfrm>
            <a:custGeom>
              <a:avLst/>
              <a:gdLst>
                <a:gd name="T0" fmla="*/ 166 w 244"/>
                <a:gd name="T1" fmla="*/ 0 h 99"/>
                <a:gd name="T2" fmla="*/ 52 w 244"/>
                <a:gd name="T3" fmla="*/ 21 h 99"/>
                <a:gd name="T4" fmla="*/ 0 w 244"/>
                <a:gd name="T5" fmla="*/ 99 h 99"/>
                <a:gd name="T6" fmla="*/ 244 w 244"/>
                <a:gd name="T7" fmla="*/ 41 h 99"/>
                <a:gd name="T8" fmla="*/ 166 w 244"/>
                <a:gd name="T9" fmla="*/ 0 h 99"/>
              </a:gdLst>
              <a:ahLst/>
              <a:cxnLst>
                <a:cxn ang="0">
                  <a:pos x="T0" y="T1"/>
                </a:cxn>
                <a:cxn ang="0">
                  <a:pos x="T2" y="T3"/>
                </a:cxn>
                <a:cxn ang="0">
                  <a:pos x="T4" y="T5"/>
                </a:cxn>
                <a:cxn ang="0">
                  <a:pos x="T6" y="T7"/>
                </a:cxn>
                <a:cxn ang="0">
                  <a:pos x="T8" y="T9"/>
                </a:cxn>
              </a:cxnLst>
              <a:rect l="0" t="0" r="r" b="b"/>
              <a:pathLst>
                <a:path w="244" h="99">
                  <a:moveTo>
                    <a:pt x="166" y="0"/>
                  </a:moveTo>
                  <a:cubicBezTo>
                    <a:pt x="52" y="21"/>
                    <a:pt x="52" y="21"/>
                    <a:pt x="52" y="21"/>
                  </a:cubicBezTo>
                  <a:cubicBezTo>
                    <a:pt x="36" y="42"/>
                    <a:pt x="17" y="68"/>
                    <a:pt x="0" y="99"/>
                  </a:cubicBezTo>
                  <a:cubicBezTo>
                    <a:pt x="244" y="41"/>
                    <a:pt x="244" y="41"/>
                    <a:pt x="244" y="41"/>
                  </a:cubicBezTo>
                  <a:cubicBezTo>
                    <a:pt x="215" y="25"/>
                    <a:pt x="189" y="11"/>
                    <a:pt x="1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xmlns="" id="{1D8C858A-3C5C-4B37-A92B-09CBD634603A}"/>
                </a:ext>
              </a:extLst>
            </p:cNvPr>
            <p:cNvSpPr>
              <a:spLocks/>
            </p:cNvSpPr>
            <p:nvPr userDrawn="1"/>
          </p:nvSpPr>
          <p:spPr bwMode="auto">
            <a:xfrm>
              <a:off x="6175379" y="-3657603"/>
              <a:ext cx="1266826" cy="541338"/>
            </a:xfrm>
            <a:custGeom>
              <a:avLst/>
              <a:gdLst>
                <a:gd name="T0" fmla="*/ 367 w 422"/>
                <a:gd name="T1" fmla="*/ 0 h 180"/>
                <a:gd name="T2" fmla="*/ 18 w 422"/>
                <a:gd name="T3" fmla="*/ 101 h 180"/>
                <a:gd name="T4" fmla="*/ 16 w 422"/>
                <a:gd name="T5" fmla="*/ 108 h 180"/>
                <a:gd name="T6" fmla="*/ 7 w 422"/>
                <a:gd name="T7" fmla="*/ 143 h 180"/>
                <a:gd name="T8" fmla="*/ 0 w 422"/>
                <a:gd name="T9" fmla="*/ 180 h 180"/>
                <a:gd name="T10" fmla="*/ 422 w 422"/>
                <a:gd name="T11" fmla="*/ 38 h 180"/>
                <a:gd name="T12" fmla="*/ 395 w 422"/>
                <a:gd name="T13" fmla="*/ 18 h 180"/>
                <a:gd name="T14" fmla="*/ 367 w 42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180">
                  <a:moveTo>
                    <a:pt x="367" y="0"/>
                  </a:moveTo>
                  <a:cubicBezTo>
                    <a:pt x="18" y="101"/>
                    <a:pt x="18" y="101"/>
                    <a:pt x="18" y="101"/>
                  </a:cubicBezTo>
                  <a:cubicBezTo>
                    <a:pt x="16" y="108"/>
                    <a:pt x="16" y="108"/>
                    <a:pt x="16" y="108"/>
                  </a:cubicBezTo>
                  <a:cubicBezTo>
                    <a:pt x="12" y="119"/>
                    <a:pt x="9" y="131"/>
                    <a:pt x="7" y="143"/>
                  </a:cubicBezTo>
                  <a:cubicBezTo>
                    <a:pt x="4" y="155"/>
                    <a:pt x="2" y="167"/>
                    <a:pt x="0" y="180"/>
                  </a:cubicBezTo>
                  <a:cubicBezTo>
                    <a:pt x="422" y="38"/>
                    <a:pt x="422" y="38"/>
                    <a:pt x="422" y="38"/>
                  </a:cubicBezTo>
                  <a:cubicBezTo>
                    <a:pt x="413" y="31"/>
                    <a:pt x="404" y="24"/>
                    <a:pt x="395" y="18"/>
                  </a:cubicBezTo>
                  <a:cubicBezTo>
                    <a:pt x="386" y="12"/>
                    <a:pt x="377" y="6"/>
                    <a:pt x="3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xmlns="" id="{EC0BBFFA-EAFC-43C6-B5FF-2494DF9CD2DB}"/>
                </a:ext>
              </a:extLst>
            </p:cNvPr>
            <p:cNvSpPr>
              <a:spLocks/>
            </p:cNvSpPr>
            <p:nvPr userDrawn="1"/>
          </p:nvSpPr>
          <p:spPr bwMode="auto">
            <a:xfrm>
              <a:off x="6169029" y="-3419478"/>
              <a:ext cx="1508126" cy="758825"/>
            </a:xfrm>
            <a:custGeom>
              <a:avLst/>
              <a:gdLst>
                <a:gd name="T0" fmla="*/ 470 w 502"/>
                <a:gd name="T1" fmla="*/ 0 h 253"/>
                <a:gd name="T2" fmla="*/ 0 w 502"/>
                <a:gd name="T3" fmla="*/ 181 h 253"/>
                <a:gd name="T4" fmla="*/ 14 w 502"/>
                <a:gd name="T5" fmla="*/ 253 h 253"/>
                <a:gd name="T6" fmla="*/ 502 w 502"/>
                <a:gd name="T7" fmla="*/ 42 h 253"/>
                <a:gd name="T8" fmla="*/ 470 w 502"/>
                <a:gd name="T9" fmla="*/ 0 h 253"/>
              </a:gdLst>
              <a:ahLst/>
              <a:cxnLst>
                <a:cxn ang="0">
                  <a:pos x="T0" y="T1"/>
                </a:cxn>
                <a:cxn ang="0">
                  <a:pos x="T2" y="T3"/>
                </a:cxn>
                <a:cxn ang="0">
                  <a:pos x="T4" y="T5"/>
                </a:cxn>
                <a:cxn ang="0">
                  <a:pos x="T6" y="T7"/>
                </a:cxn>
                <a:cxn ang="0">
                  <a:pos x="T8" y="T9"/>
                </a:cxn>
              </a:cxnLst>
              <a:rect l="0" t="0" r="r" b="b"/>
              <a:pathLst>
                <a:path w="502" h="253">
                  <a:moveTo>
                    <a:pt x="470" y="0"/>
                  </a:moveTo>
                  <a:cubicBezTo>
                    <a:pt x="0" y="181"/>
                    <a:pt x="0" y="181"/>
                    <a:pt x="0" y="181"/>
                  </a:cubicBezTo>
                  <a:cubicBezTo>
                    <a:pt x="2" y="205"/>
                    <a:pt x="7" y="230"/>
                    <a:pt x="14" y="253"/>
                  </a:cubicBezTo>
                  <a:cubicBezTo>
                    <a:pt x="502" y="42"/>
                    <a:pt x="502" y="42"/>
                    <a:pt x="502" y="42"/>
                  </a:cubicBezTo>
                  <a:cubicBezTo>
                    <a:pt x="493" y="27"/>
                    <a:pt x="482" y="13"/>
                    <a:pt x="4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xmlns="" id="{607BAA9C-9304-4DA5-85D8-785C4CBEBFDB}"/>
                </a:ext>
              </a:extLst>
            </p:cNvPr>
            <p:cNvSpPr>
              <a:spLocks/>
            </p:cNvSpPr>
            <p:nvPr userDrawn="1"/>
          </p:nvSpPr>
          <p:spPr bwMode="auto">
            <a:xfrm>
              <a:off x="6310316" y="-3146427"/>
              <a:ext cx="1462089" cy="865188"/>
            </a:xfrm>
            <a:custGeom>
              <a:avLst/>
              <a:gdLst>
                <a:gd name="T0" fmla="*/ 477 w 487"/>
                <a:gd name="T1" fmla="*/ 0 h 288"/>
                <a:gd name="T2" fmla="*/ 0 w 487"/>
                <a:gd name="T3" fmla="*/ 231 h 288"/>
                <a:gd name="T4" fmla="*/ 21 w 487"/>
                <a:gd name="T5" fmla="*/ 261 h 288"/>
                <a:gd name="T6" fmla="*/ 45 w 487"/>
                <a:gd name="T7" fmla="*/ 288 h 288"/>
                <a:gd name="T8" fmla="*/ 487 w 487"/>
                <a:gd name="T9" fmla="*/ 53 h 288"/>
                <a:gd name="T10" fmla="*/ 483 w 487"/>
                <a:gd name="T11" fmla="*/ 26 h 288"/>
                <a:gd name="T12" fmla="*/ 477 w 487"/>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487" h="288">
                  <a:moveTo>
                    <a:pt x="477" y="0"/>
                  </a:moveTo>
                  <a:cubicBezTo>
                    <a:pt x="0" y="231"/>
                    <a:pt x="0" y="231"/>
                    <a:pt x="0" y="231"/>
                  </a:cubicBezTo>
                  <a:cubicBezTo>
                    <a:pt x="6" y="241"/>
                    <a:pt x="13" y="251"/>
                    <a:pt x="21" y="261"/>
                  </a:cubicBezTo>
                  <a:cubicBezTo>
                    <a:pt x="28" y="270"/>
                    <a:pt x="37" y="279"/>
                    <a:pt x="45" y="288"/>
                  </a:cubicBezTo>
                  <a:cubicBezTo>
                    <a:pt x="487" y="53"/>
                    <a:pt x="487" y="53"/>
                    <a:pt x="487" y="53"/>
                  </a:cubicBezTo>
                  <a:cubicBezTo>
                    <a:pt x="486" y="43"/>
                    <a:pt x="485" y="35"/>
                    <a:pt x="483" y="26"/>
                  </a:cubicBezTo>
                  <a:cubicBezTo>
                    <a:pt x="482" y="17"/>
                    <a:pt x="480" y="8"/>
                    <a:pt x="4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xmlns="" id="{B5AD785F-A358-4000-A735-9503B42CE7CE}"/>
                </a:ext>
              </a:extLst>
            </p:cNvPr>
            <p:cNvSpPr>
              <a:spLocks/>
            </p:cNvSpPr>
            <p:nvPr userDrawn="1"/>
          </p:nvSpPr>
          <p:spPr bwMode="auto">
            <a:xfrm>
              <a:off x="6634167" y="-2800352"/>
              <a:ext cx="1141413" cy="782638"/>
            </a:xfrm>
            <a:custGeom>
              <a:avLst/>
              <a:gdLst>
                <a:gd name="T0" fmla="*/ 380 w 380"/>
                <a:gd name="T1" fmla="*/ 0 h 261"/>
                <a:gd name="T2" fmla="*/ 0 w 380"/>
                <a:gd name="T3" fmla="*/ 223 h 261"/>
                <a:gd name="T4" fmla="*/ 29 w 380"/>
                <a:gd name="T5" fmla="*/ 241 h 261"/>
                <a:gd name="T6" fmla="*/ 60 w 380"/>
                <a:gd name="T7" fmla="*/ 256 h 261"/>
                <a:gd name="T8" fmla="*/ 71 w 380"/>
                <a:gd name="T9" fmla="*/ 261 h 261"/>
                <a:gd name="T10" fmla="*/ 373 w 380"/>
                <a:gd name="T11" fmla="*/ 68 h 261"/>
                <a:gd name="T12" fmla="*/ 377 w 380"/>
                <a:gd name="T13" fmla="*/ 34 h 261"/>
                <a:gd name="T14" fmla="*/ 380 w 380"/>
                <a:gd name="T15" fmla="*/ 0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261">
                  <a:moveTo>
                    <a:pt x="380" y="0"/>
                  </a:moveTo>
                  <a:cubicBezTo>
                    <a:pt x="0" y="223"/>
                    <a:pt x="0" y="223"/>
                    <a:pt x="0" y="223"/>
                  </a:cubicBezTo>
                  <a:cubicBezTo>
                    <a:pt x="9" y="230"/>
                    <a:pt x="19" y="236"/>
                    <a:pt x="29" y="241"/>
                  </a:cubicBezTo>
                  <a:cubicBezTo>
                    <a:pt x="40" y="246"/>
                    <a:pt x="50" y="251"/>
                    <a:pt x="60" y="256"/>
                  </a:cubicBezTo>
                  <a:cubicBezTo>
                    <a:pt x="64" y="258"/>
                    <a:pt x="67" y="259"/>
                    <a:pt x="71" y="261"/>
                  </a:cubicBezTo>
                  <a:cubicBezTo>
                    <a:pt x="373" y="68"/>
                    <a:pt x="373" y="68"/>
                    <a:pt x="373" y="68"/>
                  </a:cubicBezTo>
                  <a:cubicBezTo>
                    <a:pt x="375" y="57"/>
                    <a:pt x="376" y="45"/>
                    <a:pt x="377" y="34"/>
                  </a:cubicBezTo>
                  <a:cubicBezTo>
                    <a:pt x="378" y="23"/>
                    <a:pt x="380" y="12"/>
                    <a:pt x="3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a:extLst>
                <a:ext uri="{FF2B5EF4-FFF2-40B4-BE49-F238E27FC236}">
                  <a16:creationId xmlns:a16="http://schemas.microsoft.com/office/drawing/2014/main" xmlns="" id="{CC1ECF0B-509E-4F4D-A22A-42E4735AF8AA}"/>
                </a:ext>
              </a:extLst>
            </p:cNvPr>
            <p:cNvSpPr>
              <a:spLocks/>
            </p:cNvSpPr>
            <p:nvPr userDrawn="1"/>
          </p:nvSpPr>
          <p:spPr bwMode="auto">
            <a:xfrm>
              <a:off x="7108829" y="-2352677"/>
              <a:ext cx="601663" cy="452438"/>
            </a:xfrm>
            <a:custGeom>
              <a:avLst/>
              <a:gdLst>
                <a:gd name="T0" fmla="*/ 200 w 200"/>
                <a:gd name="T1" fmla="*/ 0 h 151"/>
                <a:gd name="T2" fmla="*/ 0 w 200"/>
                <a:gd name="T3" fmla="*/ 139 h 151"/>
                <a:gd name="T4" fmla="*/ 50 w 200"/>
                <a:gd name="T5" fmla="*/ 147 h 151"/>
                <a:gd name="T6" fmla="*/ 93 w 200"/>
                <a:gd name="T7" fmla="*/ 151 h 151"/>
                <a:gd name="T8" fmla="*/ 179 w 200"/>
                <a:gd name="T9" fmla="*/ 87 h 151"/>
                <a:gd name="T10" fmla="*/ 189 w 200"/>
                <a:gd name="T11" fmla="*/ 46 h 151"/>
                <a:gd name="T12" fmla="*/ 200 w 200"/>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200" h="151">
                  <a:moveTo>
                    <a:pt x="200" y="0"/>
                  </a:moveTo>
                  <a:cubicBezTo>
                    <a:pt x="0" y="139"/>
                    <a:pt x="0" y="139"/>
                    <a:pt x="0" y="139"/>
                  </a:cubicBezTo>
                  <a:cubicBezTo>
                    <a:pt x="17" y="143"/>
                    <a:pt x="34" y="145"/>
                    <a:pt x="50" y="147"/>
                  </a:cubicBezTo>
                  <a:cubicBezTo>
                    <a:pt x="65" y="150"/>
                    <a:pt x="80" y="151"/>
                    <a:pt x="93" y="151"/>
                  </a:cubicBezTo>
                  <a:cubicBezTo>
                    <a:pt x="179" y="87"/>
                    <a:pt x="179" y="87"/>
                    <a:pt x="179" y="87"/>
                  </a:cubicBezTo>
                  <a:cubicBezTo>
                    <a:pt x="182" y="74"/>
                    <a:pt x="185" y="61"/>
                    <a:pt x="189" y="46"/>
                  </a:cubicBezTo>
                  <a:cubicBezTo>
                    <a:pt x="193" y="32"/>
                    <a:pt x="196" y="16"/>
                    <a:pt x="20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xmlns="" id="{50ED8570-8F04-4AD9-B2A7-E037B9F10A65}"/>
                </a:ext>
              </a:extLst>
            </p:cNvPr>
            <p:cNvSpPr>
              <a:spLocks noEditPoints="1"/>
            </p:cNvSpPr>
            <p:nvPr userDrawn="1"/>
          </p:nvSpPr>
          <p:spPr bwMode="auto">
            <a:xfrm>
              <a:off x="7508880" y="-1911352"/>
              <a:ext cx="2492377" cy="2189164"/>
            </a:xfrm>
            <a:custGeom>
              <a:avLst/>
              <a:gdLst>
                <a:gd name="T0" fmla="*/ 430 w 830"/>
                <a:gd name="T1" fmla="*/ 650 h 729"/>
                <a:gd name="T2" fmla="*/ 365 w 830"/>
                <a:gd name="T3" fmla="*/ 641 h 729"/>
                <a:gd name="T4" fmla="*/ 301 w 830"/>
                <a:gd name="T5" fmla="*/ 621 h 729"/>
                <a:gd name="T6" fmla="*/ 241 w 830"/>
                <a:gd name="T7" fmla="*/ 587 h 729"/>
                <a:gd name="T8" fmla="*/ 190 w 830"/>
                <a:gd name="T9" fmla="*/ 541 h 729"/>
                <a:gd name="T10" fmla="*/ 149 w 830"/>
                <a:gd name="T11" fmla="*/ 486 h 729"/>
                <a:gd name="T12" fmla="*/ 109 w 830"/>
                <a:gd name="T13" fmla="*/ 395 h 729"/>
                <a:gd name="T14" fmla="*/ 90 w 830"/>
                <a:gd name="T15" fmla="*/ 312 h 729"/>
                <a:gd name="T16" fmla="*/ 85 w 830"/>
                <a:gd name="T17" fmla="*/ 261 h 729"/>
                <a:gd name="T18" fmla="*/ 87 w 830"/>
                <a:gd name="T19" fmla="*/ 174 h 729"/>
                <a:gd name="T20" fmla="*/ 96 w 830"/>
                <a:gd name="T21" fmla="*/ 114 h 729"/>
                <a:gd name="T22" fmla="*/ 116 w 830"/>
                <a:gd name="T23" fmla="*/ 89 h 729"/>
                <a:gd name="T24" fmla="*/ 211 w 830"/>
                <a:gd name="T25" fmla="*/ 80 h 729"/>
                <a:gd name="T26" fmla="*/ 280 w 830"/>
                <a:gd name="T27" fmla="*/ 76 h 729"/>
                <a:gd name="T28" fmla="*/ 431 w 830"/>
                <a:gd name="T29" fmla="*/ 83 h 729"/>
                <a:gd name="T30" fmla="*/ 581 w 830"/>
                <a:gd name="T31" fmla="*/ 144 h 729"/>
                <a:gd name="T32" fmla="*/ 594 w 830"/>
                <a:gd name="T33" fmla="*/ 156 h 729"/>
                <a:gd name="T34" fmla="*/ 640 w 830"/>
                <a:gd name="T35" fmla="*/ 214 h 729"/>
                <a:gd name="T36" fmla="*/ 689 w 830"/>
                <a:gd name="T37" fmla="*/ 317 h 729"/>
                <a:gd name="T38" fmla="*/ 718 w 830"/>
                <a:gd name="T39" fmla="*/ 407 h 729"/>
                <a:gd name="T40" fmla="*/ 731 w 830"/>
                <a:gd name="T41" fmla="*/ 456 h 729"/>
                <a:gd name="T42" fmla="*/ 753 w 830"/>
                <a:gd name="T43" fmla="*/ 565 h 729"/>
                <a:gd name="T44" fmla="*/ 709 w 830"/>
                <a:gd name="T45" fmla="*/ 588 h 729"/>
                <a:gd name="T46" fmla="*/ 596 w 830"/>
                <a:gd name="T47" fmla="*/ 631 h 729"/>
                <a:gd name="T48" fmla="*/ 521 w 830"/>
                <a:gd name="T49" fmla="*/ 646 h 729"/>
                <a:gd name="T50" fmla="*/ 453 w 830"/>
                <a:gd name="T51" fmla="*/ 650 h 729"/>
                <a:gd name="T52" fmla="*/ 258 w 830"/>
                <a:gd name="T53" fmla="*/ 0 h 729"/>
                <a:gd name="T54" fmla="*/ 167 w 830"/>
                <a:gd name="T55" fmla="*/ 2 h 729"/>
                <a:gd name="T56" fmla="*/ 130 w 830"/>
                <a:gd name="T57" fmla="*/ 3 h 729"/>
                <a:gd name="T58" fmla="*/ 8 w 830"/>
                <a:gd name="T59" fmla="*/ 106 h 729"/>
                <a:gd name="T60" fmla="*/ 1 w 830"/>
                <a:gd name="T61" fmla="*/ 181 h 729"/>
                <a:gd name="T62" fmla="*/ 3 w 830"/>
                <a:gd name="T63" fmla="*/ 270 h 729"/>
                <a:gd name="T64" fmla="*/ 9 w 830"/>
                <a:gd name="T65" fmla="*/ 320 h 729"/>
                <a:gd name="T66" fmla="*/ 35 w 830"/>
                <a:gd name="T67" fmla="*/ 422 h 729"/>
                <a:gd name="T68" fmla="*/ 55 w 830"/>
                <a:gd name="T69" fmla="*/ 473 h 729"/>
                <a:gd name="T70" fmla="*/ 75 w 830"/>
                <a:gd name="T71" fmla="*/ 511 h 729"/>
                <a:gd name="T72" fmla="*/ 114 w 830"/>
                <a:gd name="T73" fmla="*/ 569 h 729"/>
                <a:gd name="T74" fmla="*/ 221 w 830"/>
                <a:gd name="T75" fmla="*/ 664 h 729"/>
                <a:gd name="T76" fmla="*/ 298 w 830"/>
                <a:gd name="T77" fmla="*/ 701 h 729"/>
                <a:gd name="T78" fmla="*/ 379 w 830"/>
                <a:gd name="T79" fmla="*/ 722 h 729"/>
                <a:gd name="T80" fmla="*/ 459 w 830"/>
                <a:gd name="T81" fmla="*/ 729 h 729"/>
                <a:gd name="T82" fmla="*/ 512 w 830"/>
                <a:gd name="T83" fmla="*/ 727 h 729"/>
                <a:gd name="T84" fmla="*/ 563 w 830"/>
                <a:gd name="T85" fmla="*/ 721 h 729"/>
                <a:gd name="T86" fmla="*/ 655 w 830"/>
                <a:gd name="T87" fmla="*/ 700 h 729"/>
                <a:gd name="T88" fmla="*/ 764 w 830"/>
                <a:gd name="T89" fmla="*/ 658 h 729"/>
                <a:gd name="T90" fmla="*/ 764 w 830"/>
                <a:gd name="T91" fmla="*/ 658 h 729"/>
                <a:gd name="T92" fmla="*/ 810 w 830"/>
                <a:gd name="T93" fmla="*/ 438 h 729"/>
                <a:gd name="T94" fmla="*/ 710 w 830"/>
                <a:gd name="T95" fmla="*/ 188 h 729"/>
                <a:gd name="T96" fmla="*/ 681 w 830"/>
                <a:gd name="T97" fmla="*/ 144 h 729"/>
                <a:gd name="T98" fmla="*/ 648 w 830"/>
                <a:gd name="T99" fmla="*/ 105 h 729"/>
                <a:gd name="T100" fmla="*/ 610 w 830"/>
                <a:gd name="T101" fmla="*/ 72 h 729"/>
                <a:gd name="T102" fmla="*/ 567 w 830"/>
                <a:gd name="T103" fmla="*/ 47 h 729"/>
                <a:gd name="T104" fmla="*/ 521 w 830"/>
                <a:gd name="T105" fmla="*/ 29 h 729"/>
                <a:gd name="T106" fmla="*/ 445 w 830"/>
                <a:gd name="T107" fmla="*/ 12 h 729"/>
                <a:gd name="T108" fmla="*/ 365 w 830"/>
                <a:gd name="T109" fmla="*/ 3 h 729"/>
                <a:gd name="T110" fmla="*/ 265 w 830"/>
                <a:gd name="T111" fmla="*/ 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0" h="729">
                  <a:moveTo>
                    <a:pt x="453" y="650"/>
                  </a:moveTo>
                  <a:cubicBezTo>
                    <a:pt x="446" y="650"/>
                    <a:pt x="438" y="650"/>
                    <a:pt x="430" y="650"/>
                  </a:cubicBezTo>
                  <a:cubicBezTo>
                    <a:pt x="419" y="649"/>
                    <a:pt x="408" y="648"/>
                    <a:pt x="398" y="647"/>
                  </a:cubicBezTo>
                  <a:cubicBezTo>
                    <a:pt x="387" y="645"/>
                    <a:pt x="376" y="643"/>
                    <a:pt x="365" y="641"/>
                  </a:cubicBezTo>
                  <a:cubicBezTo>
                    <a:pt x="354" y="639"/>
                    <a:pt x="343" y="636"/>
                    <a:pt x="332" y="633"/>
                  </a:cubicBezTo>
                  <a:cubicBezTo>
                    <a:pt x="322" y="629"/>
                    <a:pt x="311" y="625"/>
                    <a:pt x="301" y="621"/>
                  </a:cubicBezTo>
                  <a:cubicBezTo>
                    <a:pt x="290" y="616"/>
                    <a:pt x="280" y="611"/>
                    <a:pt x="270" y="606"/>
                  </a:cubicBezTo>
                  <a:cubicBezTo>
                    <a:pt x="260" y="600"/>
                    <a:pt x="250" y="594"/>
                    <a:pt x="241" y="587"/>
                  </a:cubicBezTo>
                  <a:cubicBezTo>
                    <a:pt x="231" y="580"/>
                    <a:pt x="222" y="573"/>
                    <a:pt x="214" y="566"/>
                  </a:cubicBezTo>
                  <a:cubicBezTo>
                    <a:pt x="205" y="558"/>
                    <a:pt x="197" y="549"/>
                    <a:pt x="190" y="541"/>
                  </a:cubicBezTo>
                  <a:cubicBezTo>
                    <a:pt x="182" y="532"/>
                    <a:pt x="175" y="524"/>
                    <a:pt x="168" y="515"/>
                  </a:cubicBezTo>
                  <a:cubicBezTo>
                    <a:pt x="161" y="506"/>
                    <a:pt x="155" y="496"/>
                    <a:pt x="149" y="486"/>
                  </a:cubicBezTo>
                  <a:cubicBezTo>
                    <a:pt x="138" y="467"/>
                    <a:pt x="128" y="447"/>
                    <a:pt x="120" y="426"/>
                  </a:cubicBezTo>
                  <a:cubicBezTo>
                    <a:pt x="116" y="416"/>
                    <a:pt x="112" y="406"/>
                    <a:pt x="109" y="395"/>
                  </a:cubicBezTo>
                  <a:cubicBezTo>
                    <a:pt x="106" y="385"/>
                    <a:pt x="103" y="375"/>
                    <a:pt x="100" y="364"/>
                  </a:cubicBezTo>
                  <a:cubicBezTo>
                    <a:pt x="96" y="347"/>
                    <a:pt x="93" y="329"/>
                    <a:pt x="90" y="312"/>
                  </a:cubicBezTo>
                  <a:cubicBezTo>
                    <a:pt x="89" y="303"/>
                    <a:pt x="88" y="295"/>
                    <a:pt x="87" y="286"/>
                  </a:cubicBezTo>
                  <a:cubicBezTo>
                    <a:pt x="86" y="278"/>
                    <a:pt x="86" y="269"/>
                    <a:pt x="85" y="261"/>
                  </a:cubicBezTo>
                  <a:cubicBezTo>
                    <a:pt x="85" y="245"/>
                    <a:pt x="84" y="230"/>
                    <a:pt x="85" y="215"/>
                  </a:cubicBezTo>
                  <a:cubicBezTo>
                    <a:pt x="85" y="200"/>
                    <a:pt x="86" y="186"/>
                    <a:pt x="87" y="174"/>
                  </a:cubicBezTo>
                  <a:cubicBezTo>
                    <a:pt x="89" y="161"/>
                    <a:pt x="90" y="150"/>
                    <a:pt x="91" y="140"/>
                  </a:cubicBezTo>
                  <a:cubicBezTo>
                    <a:pt x="93" y="130"/>
                    <a:pt x="95" y="121"/>
                    <a:pt x="96" y="114"/>
                  </a:cubicBezTo>
                  <a:cubicBezTo>
                    <a:pt x="99" y="99"/>
                    <a:pt x="101" y="91"/>
                    <a:pt x="101" y="91"/>
                  </a:cubicBezTo>
                  <a:cubicBezTo>
                    <a:pt x="101" y="91"/>
                    <a:pt x="106" y="90"/>
                    <a:pt x="116" y="89"/>
                  </a:cubicBezTo>
                  <a:cubicBezTo>
                    <a:pt x="125" y="88"/>
                    <a:pt x="138" y="87"/>
                    <a:pt x="154" y="85"/>
                  </a:cubicBezTo>
                  <a:cubicBezTo>
                    <a:pt x="171" y="83"/>
                    <a:pt x="190" y="82"/>
                    <a:pt x="211" y="80"/>
                  </a:cubicBezTo>
                  <a:cubicBezTo>
                    <a:pt x="222" y="79"/>
                    <a:pt x="233" y="79"/>
                    <a:pt x="245" y="78"/>
                  </a:cubicBezTo>
                  <a:cubicBezTo>
                    <a:pt x="256" y="77"/>
                    <a:pt x="268" y="77"/>
                    <a:pt x="280" y="76"/>
                  </a:cubicBezTo>
                  <a:cubicBezTo>
                    <a:pt x="293" y="76"/>
                    <a:pt x="307" y="76"/>
                    <a:pt x="321" y="76"/>
                  </a:cubicBezTo>
                  <a:cubicBezTo>
                    <a:pt x="357" y="76"/>
                    <a:pt x="395" y="78"/>
                    <a:pt x="431" y="83"/>
                  </a:cubicBezTo>
                  <a:cubicBezTo>
                    <a:pt x="481" y="90"/>
                    <a:pt x="527" y="105"/>
                    <a:pt x="567" y="133"/>
                  </a:cubicBezTo>
                  <a:cubicBezTo>
                    <a:pt x="572" y="137"/>
                    <a:pt x="576" y="140"/>
                    <a:pt x="581" y="144"/>
                  </a:cubicBezTo>
                  <a:cubicBezTo>
                    <a:pt x="583" y="146"/>
                    <a:pt x="585" y="148"/>
                    <a:pt x="588" y="150"/>
                  </a:cubicBezTo>
                  <a:cubicBezTo>
                    <a:pt x="590" y="152"/>
                    <a:pt x="592" y="154"/>
                    <a:pt x="594" y="156"/>
                  </a:cubicBezTo>
                  <a:cubicBezTo>
                    <a:pt x="603" y="165"/>
                    <a:pt x="611" y="174"/>
                    <a:pt x="619" y="183"/>
                  </a:cubicBezTo>
                  <a:cubicBezTo>
                    <a:pt x="626" y="193"/>
                    <a:pt x="633" y="203"/>
                    <a:pt x="640" y="214"/>
                  </a:cubicBezTo>
                  <a:cubicBezTo>
                    <a:pt x="646" y="224"/>
                    <a:pt x="653" y="235"/>
                    <a:pt x="658" y="247"/>
                  </a:cubicBezTo>
                  <a:cubicBezTo>
                    <a:pt x="670" y="269"/>
                    <a:pt x="681" y="293"/>
                    <a:pt x="689" y="317"/>
                  </a:cubicBezTo>
                  <a:cubicBezTo>
                    <a:pt x="699" y="341"/>
                    <a:pt x="707" y="365"/>
                    <a:pt x="713" y="389"/>
                  </a:cubicBezTo>
                  <a:cubicBezTo>
                    <a:pt x="715" y="395"/>
                    <a:pt x="717" y="401"/>
                    <a:pt x="718" y="407"/>
                  </a:cubicBezTo>
                  <a:cubicBezTo>
                    <a:pt x="720" y="412"/>
                    <a:pt x="721" y="418"/>
                    <a:pt x="723" y="424"/>
                  </a:cubicBezTo>
                  <a:cubicBezTo>
                    <a:pt x="726" y="435"/>
                    <a:pt x="729" y="446"/>
                    <a:pt x="731" y="456"/>
                  </a:cubicBezTo>
                  <a:cubicBezTo>
                    <a:pt x="736" y="477"/>
                    <a:pt x="740" y="496"/>
                    <a:pt x="744" y="512"/>
                  </a:cubicBezTo>
                  <a:cubicBezTo>
                    <a:pt x="750" y="544"/>
                    <a:pt x="753" y="565"/>
                    <a:pt x="753" y="565"/>
                  </a:cubicBezTo>
                  <a:cubicBezTo>
                    <a:pt x="753" y="565"/>
                    <a:pt x="746" y="569"/>
                    <a:pt x="733" y="576"/>
                  </a:cubicBezTo>
                  <a:cubicBezTo>
                    <a:pt x="727" y="580"/>
                    <a:pt x="719" y="584"/>
                    <a:pt x="709" y="588"/>
                  </a:cubicBezTo>
                  <a:cubicBezTo>
                    <a:pt x="700" y="593"/>
                    <a:pt x="690" y="597"/>
                    <a:pt x="678" y="602"/>
                  </a:cubicBezTo>
                  <a:cubicBezTo>
                    <a:pt x="655" y="612"/>
                    <a:pt x="627" y="622"/>
                    <a:pt x="596" y="631"/>
                  </a:cubicBezTo>
                  <a:cubicBezTo>
                    <a:pt x="581" y="635"/>
                    <a:pt x="564" y="638"/>
                    <a:pt x="547" y="642"/>
                  </a:cubicBezTo>
                  <a:cubicBezTo>
                    <a:pt x="539" y="643"/>
                    <a:pt x="530" y="645"/>
                    <a:pt x="521" y="646"/>
                  </a:cubicBezTo>
                  <a:cubicBezTo>
                    <a:pt x="512" y="647"/>
                    <a:pt x="503" y="648"/>
                    <a:pt x="494" y="649"/>
                  </a:cubicBezTo>
                  <a:cubicBezTo>
                    <a:pt x="481" y="650"/>
                    <a:pt x="467" y="650"/>
                    <a:pt x="453" y="650"/>
                  </a:cubicBezTo>
                  <a:moveTo>
                    <a:pt x="265" y="0"/>
                  </a:moveTo>
                  <a:cubicBezTo>
                    <a:pt x="262" y="0"/>
                    <a:pt x="260" y="0"/>
                    <a:pt x="258" y="0"/>
                  </a:cubicBezTo>
                  <a:cubicBezTo>
                    <a:pt x="240" y="1"/>
                    <a:pt x="223" y="1"/>
                    <a:pt x="207" y="1"/>
                  </a:cubicBezTo>
                  <a:cubicBezTo>
                    <a:pt x="193" y="1"/>
                    <a:pt x="180" y="1"/>
                    <a:pt x="167" y="2"/>
                  </a:cubicBezTo>
                  <a:cubicBezTo>
                    <a:pt x="154" y="2"/>
                    <a:pt x="141" y="3"/>
                    <a:pt x="130" y="3"/>
                  </a:cubicBezTo>
                  <a:cubicBezTo>
                    <a:pt x="130" y="3"/>
                    <a:pt x="130" y="3"/>
                    <a:pt x="130" y="3"/>
                  </a:cubicBezTo>
                  <a:cubicBezTo>
                    <a:pt x="8" y="106"/>
                    <a:pt x="8" y="106"/>
                    <a:pt x="8" y="106"/>
                  </a:cubicBezTo>
                  <a:cubicBezTo>
                    <a:pt x="8" y="106"/>
                    <a:pt x="8" y="106"/>
                    <a:pt x="8" y="106"/>
                  </a:cubicBezTo>
                  <a:cubicBezTo>
                    <a:pt x="7" y="118"/>
                    <a:pt x="5" y="129"/>
                    <a:pt x="4" y="142"/>
                  </a:cubicBezTo>
                  <a:cubicBezTo>
                    <a:pt x="3" y="154"/>
                    <a:pt x="2" y="168"/>
                    <a:pt x="1" y="181"/>
                  </a:cubicBezTo>
                  <a:cubicBezTo>
                    <a:pt x="0" y="195"/>
                    <a:pt x="0" y="210"/>
                    <a:pt x="0" y="224"/>
                  </a:cubicBezTo>
                  <a:cubicBezTo>
                    <a:pt x="1" y="239"/>
                    <a:pt x="1" y="254"/>
                    <a:pt x="3" y="270"/>
                  </a:cubicBezTo>
                  <a:cubicBezTo>
                    <a:pt x="3" y="278"/>
                    <a:pt x="4" y="287"/>
                    <a:pt x="5" y="295"/>
                  </a:cubicBezTo>
                  <a:cubicBezTo>
                    <a:pt x="6" y="303"/>
                    <a:pt x="7" y="311"/>
                    <a:pt x="9" y="320"/>
                  </a:cubicBezTo>
                  <a:cubicBezTo>
                    <a:pt x="12" y="337"/>
                    <a:pt x="15" y="354"/>
                    <a:pt x="19" y="371"/>
                  </a:cubicBezTo>
                  <a:cubicBezTo>
                    <a:pt x="24" y="388"/>
                    <a:pt x="29" y="405"/>
                    <a:pt x="35" y="422"/>
                  </a:cubicBezTo>
                  <a:cubicBezTo>
                    <a:pt x="38" y="431"/>
                    <a:pt x="41" y="440"/>
                    <a:pt x="44" y="448"/>
                  </a:cubicBezTo>
                  <a:cubicBezTo>
                    <a:pt x="48" y="457"/>
                    <a:pt x="52" y="465"/>
                    <a:pt x="55" y="473"/>
                  </a:cubicBezTo>
                  <a:cubicBezTo>
                    <a:pt x="59" y="482"/>
                    <a:pt x="64" y="490"/>
                    <a:pt x="68" y="498"/>
                  </a:cubicBezTo>
                  <a:cubicBezTo>
                    <a:pt x="70" y="502"/>
                    <a:pt x="72" y="506"/>
                    <a:pt x="75" y="511"/>
                  </a:cubicBezTo>
                  <a:cubicBezTo>
                    <a:pt x="77" y="515"/>
                    <a:pt x="79" y="519"/>
                    <a:pt x="82" y="523"/>
                  </a:cubicBezTo>
                  <a:cubicBezTo>
                    <a:pt x="92" y="538"/>
                    <a:pt x="103" y="554"/>
                    <a:pt x="114" y="569"/>
                  </a:cubicBezTo>
                  <a:cubicBezTo>
                    <a:pt x="138" y="598"/>
                    <a:pt x="165" y="626"/>
                    <a:pt x="197" y="648"/>
                  </a:cubicBezTo>
                  <a:cubicBezTo>
                    <a:pt x="205" y="654"/>
                    <a:pt x="213" y="659"/>
                    <a:pt x="221" y="664"/>
                  </a:cubicBezTo>
                  <a:cubicBezTo>
                    <a:pt x="229" y="669"/>
                    <a:pt x="238" y="674"/>
                    <a:pt x="246" y="678"/>
                  </a:cubicBezTo>
                  <a:cubicBezTo>
                    <a:pt x="263" y="687"/>
                    <a:pt x="281" y="694"/>
                    <a:pt x="298" y="701"/>
                  </a:cubicBezTo>
                  <a:cubicBezTo>
                    <a:pt x="316" y="707"/>
                    <a:pt x="334" y="712"/>
                    <a:pt x="352" y="716"/>
                  </a:cubicBezTo>
                  <a:cubicBezTo>
                    <a:pt x="361" y="718"/>
                    <a:pt x="369" y="720"/>
                    <a:pt x="379" y="722"/>
                  </a:cubicBezTo>
                  <a:cubicBezTo>
                    <a:pt x="388" y="723"/>
                    <a:pt x="397" y="724"/>
                    <a:pt x="406" y="725"/>
                  </a:cubicBezTo>
                  <a:cubicBezTo>
                    <a:pt x="424" y="727"/>
                    <a:pt x="442" y="729"/>
                    <a:pt x="459" y="729"/>
                  </a:cubicBezTo>
                  <a:cubicBezTo>
                    <a:pt x="460" y="729"/>
                    <a:pt x="460" y="729"/>
                    <a:pt x="461" y="729"/>
                  </a:cubicBezTo>
                  <a:cubicBezTo>
                    <a:pt x="478" y="729"/>
                    <a:pt x="495" y="728"/>
                    <a:pt x="512" y="727"/>
                  </a:cubicBezTo>
                  <a:cubicBezTo>
                    <a:pt x="521" y="726"/>
                    <a:pt x="529" y="726"/>
                    <a:pt x="538" y="725"/>
                  </a:cubicBezTo>
                  <a:cubicBezTo>
                    <a:pt x="546" y="724"/>
                    <a:pt x="554" y="723"/>
                    <a:pt x="563" y="721"/>
                  </a:cubicBezTo>
                  <a:cubicBezTo>
                    <a:pt x="579" y="718"/>
                    <a:pt x="596" y="715"/>
                    <a:pt x="611" y="712"/>
                  </a:cubicBezTo>
                  <a:cubicBezTo>
                    <a:pt x="626" y="708"/>
                    <a:pt x="641" y="704"/>
                    <a:pt x="655" y="700"/>
                  </a:cubicBezTo>
                  <a:cubicBezTo>
                    <a:pt x="669" y="696"/>
                    <a:pt x="682" y="691"/>
                    <a:pt x="695" y="687"/>
                  </a:cubicBezTo>
                  <a:cubicBezTo>
                    <a:pt x="721" y="677"/>
                    <a:pt x="744" y="668"/>
                    <a:pt x="764" y="658"/>
                  </a:cubicBezTo>
                  <a:cubicBezTo>
                    <a:pt x="764" y="658"/>
                    <a:pt x="764" y="658"/>
                    <a:pt x="764" y="658"/>
                  </a:cubicBezTo>
                  <a:cubicBezTo>
                    <a:pt x="764" y="658"/>
                    <a:pt x="764" y="658"/>
                    <a:pt x="764" y="658"/>
                  </a:cubicBezTo>
                  <a:cubicBezTo>
                    <a:pt x="830" y="513"/>
                    <a:pt x="830" y="513"/>
                    <a:pt x="830" y="513"/>
                  </a:cubicBezTo>
                  <a:cubicBezTo>
                    <a:pt x="824" y="491"/>
                    <a:pt x="818" y="465"/>
                    <a:pt x="810" y="438"/>
                  </a:cubicBezTo>
                  <a:cubicBezTo>
                    <a:pt x="791" y="374"/>
                    <a:pt x="767" y="301"/>
                    <a:pt x="735" y="236"/>
                  </a:cubicBezTo>
                  <a:cubicBezTo>
                    <a:pt x="727" y="219"/>
                    <a:pt x="719" y="203"/>
                    <a:pt x="710" y="188"/>
                  </a:cubicBezTo>
                  <a:cubicBezTo>
                    <a:pt x="705" y="180"/>
                    <a:pt x="701" y="173"/>
                    <a:pt x="696" y="165"/>
                  </a:cubicBezTo>
                  <a:cubicBezTo>
                    <a:pt x="691" y="158"/>
                    <a:pt x="686" y="151"/>
                    <a:pt x="681" y="144"/>
                  </a:cubicBezTo>
                  <a:cubicBezTo>
                    <a:pt x="676" y="137"/>
                    <a:pt x="671" y="130"/>
                    <a:pt x="665" y="124"/>
                  </a:cubicBezTo>
                  <a:cubicBezTo>
                    <a:pt x="660" y="117"/>
                    <a:pt x="654" y="111"/>
                    <a:pt x="648" y="105"/>
                  </a:cubicBezTo>
                  <a:cubicBezTo>
                    <a:pt x="642" y="99"/>
                    <a:pt x="636" y="93"/>
                    <a:pt x="630" y="88"/>
                  </a:cubicBezTo>
                  <a:cubicBezTo>
                    <a:pt x="624" y="82"/>
                    <a:pt x="617" y="77"/>
                    <a:pt x="610" y="72"/>
                  </a:cubicBezTo>
                  <a:cubicBezTo>
                    <a:pt x="603" y="67"/>
                    <a:pt x="596" y="63"/>
                    <a:pt x="589" y="59"/>
                  </a:cubicBezTo>
                  <a:cubicBezTo>
                    <a:pt x="582" y="54"/>
                    <a:pt x="575" y="50"/>
                    <a:pt x="567" y="47"/>
                  </a:cubicBezTo>
                  <a:cubicBezTo>
                    <a:pt x="560" y="43"/>
                    <a:pt x="552" y="40"/>
                    <a:pt x="544" y="37"/>
                  </a:cubicBezTo>
                  <a:cubicBezTo>
                    <a:pt x="536" y="34"/>
                    <a:pt x="529" y="31"/>
                    <a:pt x="521" y="29"/>
                  </a:cubicBezTo>
                  <a:cubicBezTo>
                    <a:pt x="505" y="23"/>
                    <a:pt x="488" y="20"/>
                    <a:pt x="471" y="16"/>
                  </a:cubicBezTo>
                  <a:cubicBezTo>
                    <a:pt x="462" y="14"/>
                    <a:pt x="454" y="13"/>
                    <a:pt x="445" y="12"/>
                  </a:cubicBezTo>
                  <a:cubicBezTo>
                    <a:pt x="436" y="10"/>
                    <a:pt x="427" y="9"/>
                    <a:pt x="419" y="8"/>
                  </a:cubicBezTo>
                  <a:cubicBezTo>
                    <a:pt x="401" y="6"/>
                    <a:pt x="383" y="4"/>
                    <a:pt x="365" y="3"/>
                  </a:cubicBezTo>
                  <a:cubicBezTo>
                    <a:pt x="347" y="2"/>
                    <a:pt x="329" y="1"/>
                    <a:pt x="311" y="1"/>
                  </a:cubicBezTo>
                  <a:cubicBezTo>
                    <a:pt x="295" y="1"/>
                    <a:pt x="280" y="0"/>
                    <a:pt x="2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a:extLst>
                <a:ext uri="{FF2B5EF4-FFF2-40B4-BE49-F238E27FC236}">
                  <a16:creationId xmlns:a16="http://schemas.microsoft.com/office/drawing/2014/main" xmlns="" id="{41A01EB7-D7BD-49B9-BB38-8CB40D847961}"/>
                </a:ext>
              </a:extLst>
            </p:cNvPr>
            <p:cNvSpPr>
              <a:spLocks/>
            </p:cNvSpPr>
            <p:nvPr userDrawn="1"/>
          </p:nvSpPr>
          <p:spPr bwMode="auto">
            <a:xfrm>
              <a:off x="7799392" y="-1644652"/>
              <a:ext cx="528638" cy="541338"/>
            </a:xfrm>
            <a:custGeom>
              <a:avLst/>
              <a:gdLst>
                <a:gd name="T0" fmla="*/ 176 w 176"/>
                <a:gd name="T1" fmla="*/ 0 h 180"/>
                <a:gd name="T2" fmla="*/ 87 w 176"/>
                <a:gd name="T3" fmla="*/ 6 h 180"/>
                <a:gd name="T4" fmla="*/ 4 w 176"/>
                <a:gd name="T5" fmla="*/ 87 h 180"/>
                <a:gd name="T6" fmla="*/ 2 w 176"/>
                <a:gd name="T7" fmla="*/ 180 h 180"/>
                <a:gd name="T8" fmla="*/ 176 w 176"/>
                <a:gd name="T9" fmla="*/ 0 h 180"/>
              </a:gdLst>
              <a:ahLst/>
              <a:cxnLst>
                <a:cxn ang="0">
                  <a:pos x="T0" y="T1"/>
                </a:cxn>
                <a:cxn ang="0">
                  <a:pos x="T2" y="T3"/>
                </a:cxn>
                <a:cxn ang="0">
                  <a:pos x="T4" y="T5"/>
                </a:cxn>
                <a:cxn ang="0">
                  <a:pos x="T6" y="T7"/>
                </a:cxn>
                <a:cxn ang="0">
                  <a:pos x="T8" y="T9"/>
                </a:cxn>
              </a:cxnLst>
              <a:rect l="0" t="0" r="r" b="b"/>
              <a:pathLst>
                <a:path w="176" h="180">
                  <a:moveTo>
                    <a:pt x="176" y="0"/>
                  </a:moveTo>
                  <a:cubicBezTo>
                    <a:pt x="143" y="1"/>
                    <a:pt x="112" y="4"/>
                    <a:pt x="87" y="6"/>
                  </a:cubicBezTo>
                  <a:cubicBezTo>
                    <a:pt x="4" y="87"/>
                    <a:pt x="4" y="87"/>
                    <a:pt x="4" y="87"/>
                  </a:cubicBezTo>
                  <a:cubicBezTo>
                    <a:pt x="1" y="113"/>
                    <a:pt x="0" y="145"/>
                    <a:pt x="2" y="180"/>
                  </a:cubicBezTo>
                  <a:cubicBezTo>
                    <a:pt x="176" y="0"/>
                    <a:pt x="176" y="0"/>
                    <a:pt x="1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xmlns="" id="{23C02D6A-C812-4E0B-A437-ED6CEB7ACE06}"/>
                </a:ext>
              </a:extLst>
            </p:cNvPr>
            <p:cNvSpPr>
              <a:spLocks/>
            </p:cNvSpPr>
            <p:nvPr userDrawn="1"/>
          </p:nvSpPr>
          <p:spPr bwMode="auto">
            <a:xfrm>
              <a:off x="7845430" y="-1647827"/>
              <a:ext cx="933451" cy="1039813"/>
            </a:xfrm>
            <a:custGeom>
              <a:avLst/>
              <a:gdLst>
                <a:gd name="T0" fmla="*/ 243 w 311"/>
                <a:gd name="T1" fmla="*/ 0 h 346"/>
                <a:gd name="T2" fmla="*/ 0 w 311"/>
                <a:gd name="T3" fmla="*/ 271 h 346"/>
                <a:gd name="T4" fmla="*/ 1 w 311"/>
                <a:gd name="T5" fmla="*/ 277 h 346"/>
                <a:gd name="T6" fmla="*/ 24 w 311"/>
                <a:gd name="T7" fmla="*/ 346 h 346"/>
                <a:gd name="T8" fmla="*/ 311 w 311"/>
                <a:gd name="T9" fmla="*/ 6 h 346"/>
                <a:gd name="T10" fmla="*/ 243 w 311"/>
                <a:gd name="T11" fmla="*/ 0 h 346"/>
              </a:gdLst>
              <a:ahLst/>
              <a:cxnLst>
                <a:cxn ang="0">
                  <a:pos x="T0" y="T1"/>
                </a:cxn>
                <a:cxn ang="0">
                  <a:pos x="T2" y="T3"/>
                </a:cxn>
                <a:cxn ang="0">
                  <a:pos x="T4" y="T5"/>
                </a:cxn>
                <a:cxn ang="0">
                  <a:pos x="T6" y="T7"/>
                </a:cxn>
                <a:cxn ang="0">
                  <a:pos x="T8" y="T9"/>
                </a:cxn>
                <a:cxn ang="0">
                  <a:pos x="T10" y="T11"/>
                </a:cxn>
              </a:cxnLst>
              <a:rect l="0" t="0" r="r" b="b"/>
              <a:pathLst>
                <a:path w="311" h="346">
                  <a:moveTo>
                    <a:pt x="243" y="0"/>
                  </a:moveTo>
                  <a:cubicBezTo>
                    <a:pt x="0" y="271"/>
                    <a:pt x="0" y="271"/>
                    <a:pt x="0" y="271"/>
                  </a:cubicBezTo>
                  <a:cubicBezTo>
                    <a:pt x="1" y="277"/>
                    <a:pt x="1" y="277"/>
                    <a:pt x="1" y="277"/>
                  </a:cubicBezTo>
                  <a:cubicBezTo>
                    <a:pt x="7" y="300"/>
                    <a:pt x="15" y="323"/>
                    <a:pt x="24" y="346"/>
                  </a:cubicBezTo>
                  <a:cubicBezTo>
                    <a:pt x="311" y="6"/>
                    <a:pt x="311" y="6"/>
                    <a:pt x="311" y="6"/>
                  </a:cubicBezTo>
                  <a:cubicBezTo>
                    <a:pt x="289" y="3"/>
                    <a:pt x="266" y="1"/>
                    <a:pt x="2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a:extLst>
                <a:ext uri="{FF2B5EF4-FFF2-40B4-BE49-F238E27FC236}">
                  <a16:creationId xmlns:a16="http://schemas.microsoft.com/office/drawing/2014/main" xmlns="" id="{9623383F-E505-48B8-806D-B0F0801CC4A4}"/>
                </a:ext>
              </a:extLst>
            </p:cNvPr>
            <p:cNvSpPr>
              <a:spLocks/>
            </p:cNvSpPr>
            <p:nvPr userDrawn="1"/>
          </p:nvSpPr>
          <p:spPr bwMode="auto">
            <a:xfrm>
              <a:off x="8031168" y="-1590677"/>
              <a:ext cx="1090613" cy="1349376"/>
            </a:xfrm>
            <a:custGeom>
              <a:avLst/>
              <a:gdLst>
                <a:gd name="T0" fmla="*/ 312 w 363"/>
                <a:gd name="T1" fmla="*/ 0 h 449"/>
                <a:gd name="T2" fmla="*/ 0 w 363"/>
                <a:gd name="T3" fmla="*/ 395 h 449"/>
                <a:gd name="T4" fmla="*/ 47 w 363"/>
                <a:gd name="T5" fmla="*/ 449 h 449"/>
                <a:gd name="T6" fmla="*/ 363 w 363"/>
                <a:gd name="T7" fmla="*/ 22 h 449"/>
                <a:gd name="T8" fmla="*/ 312 w 363"/>
                <a:gd name="T9" fmla="*/ 0 h 449"/>
              </a:gdLst>
              <a:ahLst/>
              <a:cxnLst>
                <a:cxn ang="0">
                  <a:pos x="T0" y="T1"/>
                </a:cxn>
                <a:cxn ang="0">
                  <a:pos x="T2" y="T3"/>
                </a:cxn>
                <a:cxn ang="0">
                  <a:pos x="T4" y="T5"/>
                </a:cxn>
                <a:cxn ang="0">
                  <a:pos x="T6" y="T7"/>
                </a:cxn>
                <a:cxn ang="0">
                  <a:pos x="T8" y="T9"/>
                </a:cxn>
              </a:cxnLst>
              <a:rect l="0" t="0" r="r" b="b"/>
              <a:pathLst>
                <a:path w="363" h="449">
                  <a:moveTo>
                    <a:pt x="312" y="0"/>
                  </a:moveTo>
                  <a:cubicBezTo>
                    <a:pt x="0" y="395"/>
                    <a:pt x="0" y="395"/>
                    <a:pt x="0" y="395"/>
                  </a:cubicBezTo>
                  <a:cubicBezTo>
                    <a:pt x="14" y="414"/>
                    <a:pt x="29" y="432"/>
                    <a:pt x="47" y="449"/>
                  </a:cubicBezTo>
                  <a:cubicBezTo>
                    <a:pt x="363" y="22"/>
                    <a:pt x="363" y="22"/>
                    <a:pt x="363" y="22"/>
                  </a:cubicBezTo>
                  <a:cubicBezTo>
                    <a:pt x="347" y="13"/>
                    <a:pt x="330" y="6"/>
                    <a:pt x="3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xmlns="" id="{C7DB2D9D-00A3-4BBD-B0DA-FA7B5A0ED9F4}"/>
                </a:ext>
              </a:extLst>
            </p:cNvPr>
            <p:cNvSpPr>
              <a:spLocks/>
            </p:cNvSpPr>
            <p:nvPr userDrawn="1"/>
          </p:nvSpPr>
          <p:spPr bwMode="auto">
            <a:xfrm>
              <a:off x="8348668" y="-1425577"/>
              <a:ext cx="1019176" cy="1389063"/>
            </a:xfrm>
            <a:custGeom>
              <a:avLst/>
              <a:gdLst>
                <a:gd name="T0" fmla="*/ 303 w 339"/>
                <a:gd name="T1" fmla="*/ 0 h 462"/>
                <a:gd name="T2" fmla="*/ 0 w 339"/>
                <a:gd name="T3" fmla="*/ 436 h 462"/>
                <a:gd name="T4" fmla="*/ 66 w 339"/>
                <a:gd name="T5" fmla="*/ 462 h 462"/>
                <a:gd name="T6" fmla="*/ 339 w 339"/>
                <a:gd name="T7" fmla="*/ 42 h 462"/>
                <a:gd name="T8" fmla="*/ 303 w 339"/>
                <a:gd name="T9" fmla="*/ 0 h 462"/>
              </a:gdLst>
              <a:ahLst/>
              <a:cxnLst>
                <a:cxn ang="0">
                  <a:pos x="T0" y="T1"/>
                </a:cxn>
                <a:cxn ang="0">
                  <a:pos x="T2" y="T3"/>
                </a:cxn>
                <a:cxn ang="0">
                  <a:pos x="T4" y="T5"/>
                </a:cxn>
                <a:cxn ang="0">
                  <a:pos x="T6" y="T7"/>
                </a:cxn>
                <a:cxn ang="0">
                  <a:pos x="T8" y="T9"/>
                </a:cxn>
              </a:cxnLst>
              <a:rect l="0" t="0" r="r" b="b"/>
              <a:pathLst>
                <a:path w="339" h="462">
                  <a:moveTo>
                    <a:pt x="303" y="0"/>
                  </a:moveTo>
                  <a:cubicBezTo>
                    <a:pt x="0" y="436"/>
                    <a:pt x="0" y="436"/>
                    <a:pt x="0" y="436"/>
                  </a:cubicBezTo>
                  <a:cubicBezTo>
                    <a:pt x="22" y="447"/>
                    <a:pt x="44" y="456"/>
                    <a:pt x="66" y="462"/>
                  </a:cubicBezTo>
                  <a:cubicBezTo>
                    <a:pt x="339" y="42"/>
                    <a:pt x="339" y="42"/>
                    <a:pt x="339" y="42"/>
                  </a:cubicBezTo>
                  <a:cubicBezTo>
                    <a:pt x="328" y="27"/>
                    <a:pt x="316" y="12"/>
                    <a:pt x="3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xmlns="" id="{FC433333-A35A-4EF0-92C8-0609AB23E5EE}"/>
                </a:ext>
              </a:extLst>
            </p:cNvPr>
            <p:cNvSpPr>
              <a:spLocks/>
            </p:cNvSpPr>
            <p:nvPr userDrawn="1"/>
          </p:nvSpPr>
          <p:spPr bwMode="auto">
            <a:xfrm>
              <a:off x="8778881" y="-1127126"/>
              <a:ext cx="768351" cy="1131888"/>
            </a:xfrm>
            <a:custGeom>
              <a:avLst/>
              <a:gdLst>
                <a:gd name="T0" fmla="*/ 229 w 256"/>
                <a:gd name="T1" fmla="*/ 0 h 377"/>
                <a:gd name="T2" fmla="*/ 0 w 256"/>
                <a:gd name="T3" fmla="*/ 376 h 377"/>
                <a:gd name="T4" fmla="*/ 27 w 256"/>
                <a:gd name="T5" fmla="*/ 377 h 377"/>
                <a:gd name="T6" fmla="*/ 67 w 256"/>
                <a:gd name="T7" fmla="*/ 375 h 377"/>
                <a:gd name="T8" fmla="*/ 78 w 256"/>
                <a:gd name="T9" fmla="*/ 374 h 377"/>
                <a:gd name="T10" fmla="*/ 256 w 256"/>
                <a:gd name="T11" fmla="*/ 63 h 377"/>
                <a:gd name="T12" fmla="*/ 229 w 256"/>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256" h="377">
                  <a:moveTo>
                    <a:pt x="229" y="0"/>
                  </a:moveTo>
                  <a:cubicBezTo>
                    <a:pt x="0" y="376"/>
                    <a:pt x="0" y="376"/>
                    <a:pt x="0" y="376"/>
                  </a:cubicBezTo>
                  <a:cubicBezTo>
                    <a:pt x="9" y="377"/>
                    <a:pt x="18" y="377"/>
                    <a:pt x="27" y="377"/>
                  </a:cubicBezTo>
                  <a:cubicBezTo>
                    <a:pt x="41" y="377"/>
                    <a:pt x="54" y="376"/>
                    <a:pt x="67" y="375"/>
                  </a:cubicBezTo>
                  <a:cubicBezTo>
                    <a:pt x="71" y="375"/>
                    <a:pt x="74" y="375"/>
                    <a:pt x="78" y="374"/>
                  </a:cubicBezTo>
                  <a:cubicBezTo>
                    <a:pt x="256" y="63"/>
                    <a:pt x="256" y="63"/>
                    <a:pt x="256" y="63"/>
                  </a:cubicBezTo>
                  <a:cubicBezTo>
                    <a:pt x="249" y="42"/>
                    <a:pt x="240" y="20"/>
                    <a:pt x="2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xmlns="" id="{9F79C730-18EE-44DF-877E-9E574633EB59}"/>
                </a:ext>
              </a:extLst>
            </p:cNvPr>
            <p:cNvSpPr>
              <a:spLocks/>
            </p:cNvSpPr>
            <p:nvPr userDrawn="1"/>
          </p:nvSpPr>
          <p:spPr bwMode="auto">
            <a:xfrm>
              <a:off x="9277356" y="-698501"/>
              <a:ext cx="411163" cy="646113"/>
            </a:xfrm>
            <a:custGeom>
              <a:avLst/>
              <a:gdLst>
                <a:gd name="T0" fmla="*/ 116 w 137"/>
                <a:gd name="T1" fmla="*/ 0 h 215"/>
                <a:gd name="T2" fmla="*/ 0 w 137"/>
                <a:gd name="T3" fmla="*/ 215 h 215"/>
                <a:gd name="T4" fmla="*/ 25 w 137"/>
                <a:gd name="T5" fmla="*/ 208 h 215"/>
                <a:gd name="T6" fmla="*/ 48 w 137"/>
                <a:gd name="T7" fmla="*/ 200 h 215"/>
                <a:gd name="T8" fmla="*/ 88 w 137"/>
                <a:gd name="T9" fmla="*/ 184 h 215"/>
                <a:gd name="T10" fmla="*/ 137 w 137"/>
                <a:gd name="T11" fmla="*/ 88 h 215"/>
                <a:gd name="T12" fmla="*/ 128 w 137"/>
                <a:gd name="T13" fmla="*/ 47 h 215"/>
                <a:gd name="T14" fmla="*/ 122 w 137"/>
                <a:gd name="T15" fmla="*/ 24 h 215"/>
                <a:gd name="T16" fmla="*/ 116 w 13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5">
                  <a:moveTo>
                    <a:pt x="116" y="0"/>
                  </a:moveTo>
                  <a:cubicBezTo>
                    <a:pt x="0" y="215"/>
                    <a:pt x="0" y="215"/>
                    <a:pt x="0" y="215"/>
                  </a:cubicBezTo>
                  <a:cubicBezTo>
                    <a:pt x="9" y="212"/>
                    <a:pt x="17" y="210"/>
                    <a:pt x="25" y="208"/>
                  </a:cubicBezTo>
                  <a:cubicBezTo>
                    <a:pt x="33" y="205"/>
                    <a:pt x="41" y="202"/>
                    <a:pt x="48" y="200"/>
                  </a:cubicBezTo>
                  <a:cubicBezTo>
                    <a:pt x="63" y="194"/>
                    <a:pt x="76" y="189"/>
                    <a:pt x="88" y="184"/>
                  </a:cubicBezTo>
                  <a:cubicBezTo>
                    <a:pt x="137" y="88"/>
                    <a:pt x="137" y="88"/>
                    <a:pt x="137" y="88"/>
                  </a:cubicBezTo>
                  <a:cubicBezTo>
                    <a:pt x="134" y="75"/>
                    <a:pt x="131" y="61"/>
                    <a:pt x="128" y="47"/>
                  </a:cubicBezTo>
                  <a:cubicBezTo>
                    <a:pt x="126" y="39"/>
                    <a:pt x="124" y="32"/>
                    <a:pt x="122" y="24"/>
                  </a:cubicBezTo>
                  <a:cubicBezTo>
                    <a:pt x="120" y="16"/>
                    <a:pt x="118"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xmlns="" id="{4D36F545-32E4-4224-8CF7-05996B6B9DA5}"/>
                </a:ext>
              </a:extLst>
            </p:cNvPr>
            <p:cNvSpPr>
              <a:spLocks noEditPoints="1"/>
            </p:cNvSpPr>
            <p:nvPr userDrawn="1"/>
          </p:nvSpPr>
          <p:spPr bwMode="auto">
            <a:xfrm>
              <a:off x="9802819" y="-746126"/>
              <a:ext cx="2751140" cy="2127251"/>
            </a:xfrm>
            <a:custGeom>
              <a:avLst/>
              <a:gdLst>
                <a:gd name="T0" fmla="*/ 462 w 916"/>
                <a:gd name="T1" fmla="*/ 74 h 708"/>
                <a:gd name="T2" fmla="*/ 536 w 916"/>
                <a:gd name="T3" fmla="*/ 84 h 708"/>
                <a:gd name="T4" fmla="*/ 606 w 916"/>
                <a:gd name="T5" fmla="*/ 115 h 708"/>
                <a:gd name="T6" fmla="*/ 721 w 916"/>
                <a:gd name="T7" fmla="*/ 222 h 708"/>
                <a:gd name="T8" fmla="*/ 786 w 916"/>
                <a:gd name="T9" fmla="*/ 314 h 708"/>
                <a:gd name="T10" fmla="*/ 831 w 916"/>
                <a:gd name="T11" fmla="*/ 393 h 708"/>
                <a:gd name="T12" fmla="*/ 793 w 916"/>
                <a:gd name="T13" fmla="*/ 498 h 708"/>
                <a:gd name="T14" fmla="*/ 724 w 916"/>
                <a:gd name="T15" fmla="*/ 549 h 708"/>
                <a:gd name="T16" fmla="*/ 575 w 916"/>
                <a:gd name="T17" fmla="*/ 617 h 708"/>
                <a:gd name="T18" fmla="*/ 528 w 916"/>
                <a:gd name="T19" fmla="*/ 628 h 708"/>
                <a:gd name="T20" fmla="*/ 467 w 916"/>
                <a:gd name="T21" fmla="*/ 633 h 708"/>
                <a:gd name="T22" fmla="*/ 352 w 916"/>
                <a:gd name="T23" fmla="*/ 611 h 708"/>
                <a:gd name="T24" fmla="*/ 268 w 916"/>
                <a:gd name="T25" fmla="*/ 561 h 708"/>
                <a:gd name="T26" fmla="*/ 182 w 916"/>
                <a:gd name="T27" fmla="*/ 467 h 708"/>
                <a:gd name="T28" fmla="*/ 98 w 916"/>
                <a:gd name="T29" fmla="*/ 298 h 708"/>
                <a:gd name="T30" fmla="*/ 78 w 916"/>
                <a:gd name="T31" fmla="*/ 217 h 708"/>
                <a:gd name="T32" fmla="*/ 123 w 916"/>
                <a:gd name="T33" fmla="*/ 190 h 708"/>
                <a:gd name="T34" fmla="*/ 204 w 916"/>
                <a:gd name="T35" fmla="*/ 147 h 708"/>
                <a:gd name="T36" fmla="*/ 237 w 916"/>
                <a:gd name="T37" fmla="*/ 132 h 708"/>
                <a:gd name="T38" fmla="*/ 384 w 916"/>
                <a:gd name="T39" fmla="*/ 82 h 708"/>
                <a:gd name="T40" fmla="*/ 460 w 916"/>
                <a:gd name="T41" fmla="*/ 74 h 708"/>
                <a:gd name="T42" fmla="*/ 340 w 916"/>
                <a:gd name="T43" fmla="*/ 16 h 708"/>
                <a:gd name="T44" fmla="*/ 260 w 916"/>
                <a:gd name="T45" fmla="*/ 41 h 708"/>
                <a:gd name="T46" fmla="*/ 184 w 916"/>
                <a:gd name="T47" fmla="*/ 70 h 708"/>
                <a:gd name="T48" fmla="*/ 136 w 916"/>
                <a:gd name="T49" fmla="*/ 91 h 708"/>
                <a:gd name="T50" fmla="*/ 66 w 916"/>
                <a:gd name="T51" fmla="*/ 125 h 708"/>
                <a:gd name="T52" fmla="*/ 0 w 916"/>
                <a:gd name="T53" fmla="*/ 270 h 708"/>
                <a:gd name="T54" fmla="*/ 40 w 916"/>
                <a:gd name="T55" fmla="*/ 380 h 708"/>
                <a:gd name="T56" fmla="*/ 84 w 916"/>
                <a:gd name="T57" fmla="*/ 463 h 708"/>
                <a:gd name="T58" fmla="*/ 112 w 916"/>
                <a:gd name="T59" fmla="*/ 505 h 708"/>
                <a:gd name="T60" fmla="*/ 152 w 916"/>
                <a:gd name="T61" fmla="*/ 556 h 708"/>
                <a:gd name="T62" fmla="*/ 180 w 916"/>
                <a:gd name="T63" fmla="*/ 584 h 708"/>
                <a:gd name="T64" fmla="*/ 241 w 916"/>
                <a:gd name="T65" fmla="*/ 635 h 708"/>
                <a:gd name="T66" fmla="*/ 312 w 916"/>
                <a:gd name="T67" fmla="*/ 675 h 708"/>
                <a:gd name="T68" fmla="*/ 389 w 916"/>
                <a:gd name="T69" fmla="*/ 700 h 708"/>
                <a:gd name="T70" fmla="*/ 469 w 916"/>
                <a:gd name="T71" fmla="*/ 708 h 708"/>
                <a:gd name="T72" fmla="*/ 496 w 916"/>
                <a:gd name="T73" fmla="*/ 708 h 708"/>
                <a:gd name="T74" fmla="*/ 522 w 916"/>
                <a:gd name="T75" fmla="*/ 705 h 708"/>
                <a:gd name="T76" fmla="*/ 624 w 916"/>
                <a:gd name="T77" fmla="*/ 683 h 708"/>
                <a:gd name="T78" fmla="*/ 717 w 916"/>
                <a:gd name="T79" fmla="*/ 645 h 708"/>
                <a:gd name="T80" fmla="*/ 760 w 916"/>
                <a:gd name="T81" fmla="*/ 622 h 708"/>
                <a:gd name="T82" fmla="*/ 863 w 916"/>
                <a:gd name="T83" fmla="*/ 551 h 708"/>
                <a:gd name="T84" fmla="*/ 890 w 916"/>
                <a:gd name="T85" fmla="*/ 529 h 708"/>
                <a:gd name="T86" fmla="*/ 916 w 916"/>
                <a:gd name="T87" fmla="*/ 371 h 708"/>
                <a:gd name="T88" fmla="*/ 875 w 916"/>
                <a:gd name="T89" fmla="*/ 304 h 708"/>
                <a:gd name="T90" fmla="*/ 740 w 916"/>
                <a:gd name="T91" fmla="*/ 130 h 708"/>
                <a:gd name="T92" fmla="*/ 677 w 916"/>
                <a:gd name="T93" fmla="*/ 74 h 708"/>
                <a:gd name="T94" fmla="*/ 654 w 916"/>
                <a:gd name="T95" fmla="*/ 58 h 708"/>
                <a:gd name="T96" fmla="*/ 464 w 916"/>
                <a:gd name="T9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6" h="708">
                  <a:moveTo>
                    <a:pt x="460" y="74"/>
                  </a:moveTo>
                  <a:cubicBezTo>
                    <a:pt x="461" y="74"/>
                    <a:pt x="461" y="74"/>
                    <a:pt x="462" y="74"/>
                  </a:cubicBezTo>
                  <a:cubicBezTo>
                    <a:pt x="474" y="74"/>
                    <a:pt x="486" y="75"/>
                    <a:pt x="498" y="76"/>
                  </a:cubicBezTo>
                  <a:cubicBezTo>
                    <a:pt x="511" y="78"/>
                    <a:pt x="523" y="80"/>
                    <a:pt x="536" y="84"/>
                  </a:cubicBezTo>
                  <a:cubicBezTo>
                    <a:pt x="548" y="87"/>
                    <a:pt x="560" y="92"/>
                    <a:pt x="572" y="97"/>
                  </a:cubicBezTo>
                  <a:cubicBezTo>
                    <a:pt x="583" y="102"/>
                    <a:pt x="595" y="108"/>
                    <a:pt x="606" y="115"/>
                  </a:cubicBezTo>
                  <a:cubicBezTo>
                    <a:pt x="627" y="129"/>
                    <a:pt x="648" y="145"/>
                    <a:pt x="667" y="163"/>
                  </a:cubicBezTo>
                  <a:cubicBezTo>
                    <a:pt x="686" y="181"/>
                    <a:pt x="704" y="201"/>
                    <a:pt x="721" y="222"/>
                  </a:cubicBezTo>
                  <a:cubicBezTo>
                    <a:pt x="737" y="242"/>
                    <a:pt x="752" y="263"/>
                    <a:pt x="766" y="283"/>
                  </a:cubicBezTo>
                  <a:cubicBezTo>
                    <a:pt x="773" y="294"/>
                    <a:pt x="780" y="304"/>
                    <a:pt x="786" y="314"/>
                  </a:cubicBezTo>
                  <a:cubicBezTo>
                    <a:pt x="792" y="324"/>
                    <a:pt x="798" y="334"/>
                    <a:pt x="803" y="343"/>
                  </a:cubicBezTo>
                  <a:cubicBezTo>
                    <a:pt x="814" y="362"/>
                    <a:pt x="824" y="379"/>
                    <a:pt x="831" y="393"/>
                  </a:cubicBezTo>
                  <a:cubicBezTo>
                    <a:pt x="847" y="423"/>
                    <a:pt x="855" y="442"/>
                    <a:pt x="855" y="442"/>
                  </a:cubicBezTo>
                  <a:cubicBezTo>
                    <a:pt x="855" y="442"/>
                    <a:pt x="832" y="466"/>
                    <a:pt x="793" y="498"/>
                  </a:cubicBezTo>
                  <a:cubicBezTo>
                    <a:pt x="784" y="506"/>
                    <a:pt x="773" y="514"/>
                    <a:pt x="761" y="523"/>
                  </a:cubicBezTo>
                  <a:cubicBezTo>
                    <a:pt x="750" y="532"/>
                    <a:pt x="737" y="540"/>
                    <a:pt x="724" y="549"/>
                  </a:cubicBezTo>
                  <a:cubicBezTo>
                    <a:pt x="697" y="565"/>
                    <a:pt x="666" y="582"/>
                    <a:pt x="634" y="596"/>
                  </a:cubicBezTo>
                  <a:cubicBezTo>
                    <a:pt x="615" y="604"/>
                    <a:pt x="595" y="611"/>
                    <a:pt x="575" y="617"/>
                  </a:cubicBezTo>
                  <a:cubicBezTo>
                    <a:pt x="565" y="620"/>
                    <a:pt x="554" y="623"/>
                    <a:pt x="544" y="625"/>
                  </a:cubicBezTo>
                  <a:cubicBezTo>
                    <a:pt x="539" y="626"/>
                    <a:pt x="533" y="627"/>
                    <a:pt x="528" y="628"/>
                  </a:cubicBezTo>
                  <a:cubicBezTo>
                    <a:pt x="523" y="629"/>
                    <a:pt x="518" y="629"/>
                    <a:pt x="512" y="630"/>
                  </a:cubicBezTo>
                  <a:cubicBezTo>
                    <a:pt x="497" y="632"/>
                    <a:pt x="482" y="633"/>
                    <a:pt x="467" y="633"/>
                  </a:cubicBezTo>
                  <a:cubicBezTo>
                    <a:pt x="439" y="633"/>
                    <a:pt x="411" y="629"/>
                    <a:pt x="383" y="621"/>
                  </a:cubicBezTo>
                  <a:cubicBezTo>
                    <a:pt x="373" y="618"/>
                    <a:pt x="362" y="615"/>
                    <a:pt x="352" y="611"/>
                  </a:cubicBezTo>
                  <a:cubicBezTo>
                    <a:pt x="342" y="607"/>
                    <a:pt x="332" y="602"/>
                    <a:pt x="322" y="597"/>
                  </a:cubicBezTo>
                  <a:cubicBezTo>
                    <a:pt x="303" y="586"/>
                    <a:pt x="285" y="574"/>
                    <a:pt x="268" y="561"/>
                  </a:cubicBezTo>
                  <a:cubicBezTo>
                    <a:pt x="251" y="548"/>
                    <a:pt x="236" y="532"/>
                    <a:pt x="221" y="516"/>
                  </a:cubicBezTo>
                  <a:cubicBezTo>
                    <a:pt x="207" y="501"/>
                    <a:pt x="194" y="484"/>
                    <a:pt x="182" y="467"/>
                  </a:cubicBezTo>
                  <a:cubicBezTo>
                    <a:pt x="161" y="438"/>
                    <a:pt x="144" y="407"/>
                    <a:pt x="130" y="379"/>
                  </a:cubicBezTo>
                  <a:cubicBezTo>
                    <a:pt x="117" y="350"/>
                    <a:pt x="106" y="322"/>
                    <a:pt x="98" y="298"/>
                  </a:cubicBezTo>
                  <a:cubicBezTo>
                    <a:pt x="91" y="274"/>
                    <a:pt x="85" y="254"/>
                    <a:pt x="82" y="240"/>
                  </a:cubicBezTo>
                  <a:cubicBezTo>
                    <a:pt x="79" y="226"/>
                    <a:pt x="78" y="217"/>
                    <a:pt x="78" y="217"/>
                  </a:cubicBezTo>
                  <a:cubicBezTo>
                    <a:pt x="78" y="217"/>
                    <a:pt x="82" y="215"/>
                    <a:pt x="90" y="210"/>
                  </a:cubicBezTo>
                  <a:cubicBezTo>
                    <a:pt x="98" y="205"/>
                    <a:pt x="109" y="198"/>
                    <a:pt x="123" y="190"/>
                  </a:cubicBezTo>
                  <a:cubicBezTo>
                    <a:pt x="138" y="182"/>
                    <a:pt x="155" y="172"/>
                    <a:pt x="174" y="162"/>
                  </a:cubicBezTo>
                  <a:cubicBezTo>
                    <a:pt x="184" y="157"/>
                    <a:pt x="194" y="152"/>
                    <a:pt x="204" y="147"/>
                  </a:cubicBezTo>
                  <a:cubicBezTo>
                    <a:pt x="209" y="145"/>
                    <a:pt x="215" y="142"/>
                    <a:pt x="220" y="140"/>
                  </a:cubicBezTo>
                  <a:cubicBezTo>
                    <a:pt x="226" y="137"/>
                    <a:pt x="231" y="135"/>
                    <a:pt x="237" y="132"/>
                  </a:cubicBezTo>
                  <a:cubicBezTo>
                    <a:pt x="260" y="122"/>
                    <a:pt x="284" y="112"/>
                    <a:pt x="308" y="104"/>
                  </a:cubicBezTo>
                  <a:cubicBezTo>
                    <a:pt x="333" y="95"/>
                    <a:pt x="358" y="88"/>
                    <a:pt x="384" y="82"/>
                  </a:cubicBezTo>
                  <a:cubicBezTo>
                    <a:pt x="409" y="78"/>
                    <a:pt x="434" y="74"/>
                    <a:pt x="460" y="74"/>
                  </a:cubicBezTo>
                  <a:cubicBezTo>
                    <a:pt x="460" y="74"/>
                    <a:pt x="460" y="74"/>
                    <a:pt x="460" y="74"/>
                  </a:cubicBezTo>
                  <a:moveTo>
                    <a:pt x="464" y="0"/>
                  </a:moveTo>
                  <a:cubicBezTo>
                    <a:pt x="423" y="0"/>
                    <a:pt x="382" y="6"/>
                    <a:pt x="340" y="16"/>
                  </a:cubicBezTo>
                  <a:cubicBezTo>
                    <a:pt x="323" y="21"/>
                    <a:pt x="305" y="26"/>
                    <a:pt x="287" y="32"/>
                  </a:cubicBezTo>
                  <a:cubicBezTo>
                    <a:pt x="278" y="34"/>
                    <a:pt x="269" y="38"/>
                    <a:pt x="260" y="41"/>
                  </a:cubicBezTo>
                  <a:cubicBezTo>
                    <a:pt x="251" y="44"/>
                    <a:pt x="243" y="47"/>
                    <a:pt x="234" y="50"/>
                  </a:cubicBezTo>
                  <a:cubicBezTo>
                    <a:pt x="217" y="56"/>
                    <a:pt x="200" y="63"/>
                    <a:pt x="184" y="70"/>
                  </a:cubicBezTo>
                  <a:cubicBezTo>
                    <a:pt x="176" y="74"/>
                    <a:pt x="168" y="77"/>
                    <a:pt x="160" y="81"/>
                  </a:cubicBezTo>
                  <a:cubicBezTo>
                    <a:pt x="152" y="84"/>
                    <a:pt x="144" y="88"/>
                    <a:pt x="136" y="91"/>
                  </a:cubicBezTo>
                  <a:cubicBezTo>
                    <a:pt x="111" y="103"/>
                    <a:pt x="87" y="115"/>
                    <a:pt x="66" y="125"/>
                  </a:cubicBezTo>
                  <a:cubicBezTo>
                    <a:pt x="66" y="125"/>
                    <a:pt x="66" y="125"/>
                    <a:pt x="66" y="125"/>
                  </a:cubicBezTo>
                  <a:cubicBezTo>
                    <a:pt x="0" y="270"/>
                    <a:pt x="0" y="270"/>
                    <a:pt x="0" y="270"/>
                  </a:cubicBezTo>
                  <a:cubicBezTo>
                    <a:pt x="0" y="270"/>
                    <a:pt x="0" y="270"/>
                    <a:pt x="0" y="270"/>
                  </a:cubicBezTo>
                  <a:cubicBezTo>
                    <a:pt x="6" y="292"/>
                    <a:pt x="14" y="315"/>
                    <a:pt x="24" y="341"/>
                  </a:cubicBezTo>
                  <a:cubicBezTo>
                    <a:pt x="29" y="354"/>
                    <a:pt x="34" y="367"/>
                    <a:pt x="40" y="380"/>
                  </a:cubicBezTo>
                  <a:cubicBezTo>
                    <a:pt x="46" y="393"/>
                    <a:pt x="53" y="407"/>
                    <a:pt x="60" y="420"/>
                  </a:cubicBezTo>
                  <a:cubicBezTo>
                    <a:pt x="67" y="434"/>
                    <a:pt x="75" y="449"/>
                    <a:pt x="84" y="463"/>
                  </a:cubicBezTo>
                  <a:cubicBezTo>
                    <a:pt x="88" y="470"/>
                    <a:pt x="93" y="477"/>
                    <a:pt x="97" y="484"/>
                  </a:cubicBezTo>
                  <a:cubicBezTo>
                    <a:pt x="102" y="491"/>
                    <a:pt x="107" y="498"/>
                    <a:pt x="112" y="505"/>
                  </a:cubicBezTo>
                  <a:cubicBezTo>
                    <a:pt x="122" y="519"/>
                    <a:pt x="132" y="533"/>
                    <a:pt x="144" y="546"/>
                  </a:cubicBezTo>
                  <a:cubicBezTo>
                    <a:pt x="147" y="549"/>
                    <a:pt x="149" y="553"/>
                    <a:pt x="152" y="556"/>
                  </a:cubicBezTo>
                  <a:cubicBezTo>
                    <a:pt x="155" y="559"/>
                    <a:pt x="158" y="562"/>
                    <a:pt x="161" y="566"/>
                  </a:cubicBezTo>
                  <a:cubicBezTo>
                    <a:pt x="167" y="572"/>
                    <a:pt x="174" y="578"/>
                    <a:pt x="180" y="584"/>
                  </a:cubicBezTo>
                  <a:cubicBezTo>
                    <a:pt x="193" y="597"/>
                    <a:pt x="206" y="608"/>
                    <a:pt x="220" y="619"/>
                  </a:cubicBezTo>
                  <a:cubicBezTo>
                    <a:pt x="227" y="625"/>
                    <a:pt x="234" y="630"/>
                    <a:pt x="241" y="635"/>
                  </a:cubicBezTo>
                  <a:cubicBezTo>
                    <a:pt x="249" y="640"/>
                    <a:pt x="256" y="645"/>
                    <a:pt x="264" y="650"/>
                  </a:cubicBezTo>
                  <a:cubicBezTo>
                    <a:pt x="279" y="659"/>
                    <a:pt x="295" y="667"/>
                    <a:pt x="312" y="675"/>
                  </a:cubicBezTo>
                  <a:cubicBezTo>
                    <a:pt x="328" y="682"/>
                    <a:pt x="345" y="688"/>
                    <a:pt x="363" y="693"/>
                  </a:cubicBezTo>
                  <a:cubicBezTo>
                    <a:pt x="372" y="696"/>
                    <a:pt x="380" y="698"/>
                    <a:pt x="389" y="700"/>
                  </a:cubicBezTo>
                  <a:cubicBezTo>
                    <a:pt x="398" y="702"/>
                    <a:pt x="407" y="704"/>
                    <a:pt x="416" y="705"/>
                  </a:cubicBezTo>
                  <a:cubicBezTo>
                    <a:pt x="434" y="707"/>
                    <a:pt x="452" y="708"/>
                    <a:pt x="469" y="708"/>
                  </a:cubicBezTo>
                  <a:cubicBezTo>
                    <a:pt x="470" y="708"/>
                    <a:pt x="472" y="708"/>
                    <a:pt x="473" y="708"/>
                  </a:cubicBezTo>
                  <a:cubicBezTo>
                    <a:pt x="481" y="708"/>
                    <a:pt x="488" y="708"/>
                    <a:pt x="496" y="708"/>
                  </a:cubicBezTo>
                  <a:cubicBezTo>
                    <a:pt x="500" y="707"/>
                    <a:pt x="505" y="707"/>
                    <a:pt x="509" y="707"/>
                  </a:cubicBezTo>
                  <a:cubicBezTo>
                    <a:pt x="513" y="706"/>
                    <a:pt x="518" y="706"/>
                    <a:pt x="522" y="705"/>
                  </a:cubicBezTo>
                  <a:cubicBezTo>
                    <a:pt x="540" y="703"/>
                    <a:pt x="557" y="700"/>
                    <a:pt x="574" y="697"/>
                  </a:cubicBezTo>
                  <a:cubicBezTo>
                    <a:pt x="591" y="693"/>
                    <a:pt x="608" y="688"/>
                    <a:pt x="624" y="683"/>
                  </a:cubicBezTo>
                  <a:cubicBezTo>
                    <a:pt x="640" y="678"/>
                    <a:pt x="656" y="672"/>
                    <a:pt x="672" y="665"/>
                  </a:cubicBezTo>
                  <a:cubicBezTo>
                    <a:pt x="687" y="659"/>
                    <a:pt x="703" y="652"/>
                    <a:pt x="717" y="645"/>
                  </a:cubicBezTo>
                  <a:cubicBezTo>
                    <a:pt x="725" y="641"/>
                    <a:pt x="732" y="638"/>
                    <a:pt x="739" y="634"/>
                  </a:cubicBezTo>
                  <a:cubicBezTo>
                    <a:pt x="746" y="630"/>
                    <a:pt x="753" y="626"/>
                    <a:pt x="760" y="622"/>
                  </a:cubicBezTo>
                  <a:cubicBezTo>
                    <a:pt x="786" y="606"/>
                    <a:pt x="810" y="590"/>
                    <a:pt x="832" y="575"/>
                  </a:cubicBezTo>
                  <a:cubicBezTo>
                    <a:pt x="843" y="567"/>
                    <a:pt x="853" y="559"/>
                    <a:pt x="863" y="551"/>
                  </a:cubicBezTo>
                  <a:cubicBezTo>
                    <a:pt x="873" y="543"/>
                    <a:pt x="882" y="536"/>
                    <a:pt x="890" y="529"/>
                  </a:cubicBezTo>
                  <a:cubicBezTo>
                    <a:pt x="890" y="529"/>
                    <a:pt x="890" y="529"/>
                    <a:pt x="890" y="529"/>
                  </a:cubicBezTo>
                  <a:cubicBezTo>
                    <a:pt x="890" y="529"/>
                    <a:pt x="890" y="529"/>
                    <a:pt x="890" y="529"/>
                  </a:cubicBezTo>
                  <a:cubicBezTo>
                    <a:pt x="916" y="371"/>
                    <a:pt x="916" y="371"/>
                    <a:pt x="916" y="371"/>
                  </a:cubicBezTo>
                  <a:cubicBezTo>
                    <a:pt x="910" y="361"/>
                    <a:pt x="903" y="350"/>
                    <a:pt x="897" y="339"/>
                  </a:cubicBezTo>
                  <a:cubicBezTo>
                    <a:pt x="890" y="328"/>
                    <a:pt x="883" y="316"/>
                    <a:pt x="875" y="304"/>
                  </a:cubicBezTo>
                  <a:cubicBezTo>
                    <a:pt x="857" y="275"/>
                    <a:pt x="836" y="246"/>
                    <a:pt x="813" y="216"/>
                  </a:cubicBezTo>
                  <a:cubicBezTo>
                    <a:pt x="791" y="186"/>
                    <a:pt x="766" y="157"/>
                    <a:pt x="740" y="130"/>
                  </a:cubicBezTo>
                  <a:cubicBezTo>
                    <a:pt x="726" y="116"/>
                    <a:pt x="713" y="103"/>
                    <a:pt x="698" y="91"/>
                  </a:cubicBezTo>
                  <a:cubicBezTo>
                    <a:pt x="691" y="85"/>
                    <a:pt x="684" y="80"/>
                    <a:pt x="677" y="74"/>
                  </a:cubicBezTo>
                  <a:cubicBezTo>
                    <a:pt x="673" y="71"/>
                    <a:pt x="669" y="69"/>
                    <a:pt x="666" y="66"/>
                  </a:cubicBezTo>
                  <a:cubicBezTo>
                    <a:pt x="662" y="63"/>
                    <a:pt x="658" y="61"/>
                    <a:pt x="654" y="58"/>
                  </a:cubicBezTo>
                  <a:cubicBezTo>
                    <a:pt x="624" y="37"/>
                    <a:pt x="591" y="22"/>
                    <a:pt x="556" y="12"/>
                  </a:cubicBezTo>
                  <a:cubicBezTo>
                    <a:pt x="526" y="3"/>
                    <a:pt x="495" y="0"/>
                    <a:pt x="4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xmlns="" id="{C17A53DE-D12C-4C74-8F1B-D9C4DDBC3087}"/>
                </a:ext>
              </a:extLst>
            </p:cNvPr>
            <p:cNvSpPr>
              <a:spLocks/>
            </p:cNvSpPr>
            <p:nvPr userDrawn="1"/>
          </p:nvSpPr>
          <p:spPr bwMode="auto">
            <a:xfrm>
              <a:off x="10139369" y="-304801"/>
              <a:ext cx="369888" cy="700088"/>
            </a:xfrm>
            <a:custGeom>
              <a:avLst/>
              <a:gdLst>
                <a:gd name="T0" fmla="*/ 123 w 123"/>
                <a:gd name="T1" fmla="*/ 0 h 233"/>
                <a:gd name="T2" fmla="*/ 101 w 123"/>
                <a:gd name="T3" fmla="*/ 10 h 233"/>
                <a:gd name="T4" fmla="*/ 80 w 123"/>
                <a:gd name="T5" fmla="*/ 21 h 233"/>
                <a:gd name="T6" fmla="*/ 43 w 123"/>
                <a:gd name="T7" fmla="*/ 40 h 233"/>
                <a:gd name="T8" fmla="*/ 0 w 123"/>
                <a:gd name="T9" fmla="*/ 147 h 233"/>
                <a:gd name="T10" fmla="*/ 14 w 123"/>
                <a:gd name="T11" fmla="*/ 188 h 233"/>
                <a:gd name="T12" fmla="*/ 23 w 123"/>
                <a:gd name="T13" fmla="*/ 210 h 233"/>
                <a:gd name="T14" fmla="*/ 34 w 123"/>
                <a:gd name="T15" fmla="*/ 233 h 233"/>
                <a:gd name="T16" fmla="*/ 123 w 123"/>
                <a:gd name="T1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33">
                  <a:moveTo>
                    <a:pt x="123" y="0"/>
                  </a:moveTo>
                  <a:cubicBezTo>
                    <a:pt x="116" y="3"/>
                    <a:pt x="108" y="7"/>
                    <a:pt x="101" y="10"/>
                  </a:cubicBezTo>
                  <a:cubicBezTo>
                    <a:pt x="94" y="14"/>
                    <a:pt x="87" y="17"/>
                    <a:pt x="80" y="21"/>
                  </a:cubicBezTo>
                  <a:cubicBezTo>
                    <a:pt x="67" y="27"/>
                    <a:pt x="55" y="34"/>
                    <a:pt x="43" y="40"/>
                  </a:cubicBezTo>
                  <a:cubicBezTo>
                    <a:pt x="0" y="147"/>
                    <a:pt x="0" y="147"/>
                    <a:pt x="0" y="147"/>
                  </a:cubicBezTo>
                  <a:cubicBezTo>
                    <a:pt x="4" y="160"/>
                    <a:pt x="8" y="174"/>
                    <a:pt x="14" y="188"/>
                  </a:cubicBezTo>
                  <a:cubicBezTo>
                    <a:pt x="17" y="195"/>
                    <a:pt x="20" y="203"/>
                    <a:pt x="23" y="210"/>
                  </a:cubicBezTo>
                  <a:cubicBezTo>
                    <a:pt x="26" y="218"/>
                    <a:pt x="30" y="225"/>
                    <a:pt x="34" y="233"/>
                  </a:cubicBezTo>
                  <a:cubicBezTo>
                    <a:pt x="123" y="0"/>
                    <a:pt x="123"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xmlns="" id="{FC168EEF-6528-4D50-A3CB-1E93DA07DD07}"/>
                </a:ext>
              </a:extLst>
            </p:cNvPr>
            <p:cNvSpPr>
              <a:spLocks/>
            </p:cNvSpPr>
            <p:nvPr userDrawn="1"/>
          </p:nvSpPr>
          <p:spPr bwMode="auto">
            <a:xfrm>
              <a:off x="10372732" y="-460376"/>
              <a:ext cx="571500" cy="1268413"/>
            </a:xfrm>
            <a:custGeom>
              <a:avLst/>
              <a:gdLst>
                <a:gd name="T0" fmla="*/ 190 w 190"/>
                <a:gd name="T1" fmla="*/ 0 h 422"/>
                <a:gd name="T2" fmla="*/ 123 w 190"/>
                <a:gd name="T3" fmla="*/ 20 h 422"/>
                <a:gd name="T4" fmla="*/ 0 w 190"/>
                <a:gd name="T5" fmla="*/ 362 h 422"/>
                <a:gd name="T6" fmla="*/ 4 w 190"/>
                <a:gd name="T7" fmla="*/ 368 h 422"/>
                <a:gd name="T8" fmla="*/ 49 w 190"/>
                <a:gd name="T9" fmla="*/ 422 h 422"/>
                <a:gd name="T10" fmla="*/ 190 w 190"/>
                <a:gd name="T11" fmla="*/ 0 h 422"/>
              </a:gdLst>
              <a:ahLst/>
              <a:cxnLst>
                <a:cxn ang="0">
                  <a:pos x="T0" y="T1"/>
                </a:cxn>
                <a:cxn ang="0">
                  <a:pos x="T2" y="T3"/>
                </a:cxn>
                <a:cxn ang="0">
                  <a:pos x="T4" y="T5"/>
                </a:cxn>
                <a:cxn ang="0">
                  <a:pos x="T6" y="T7"/>
                </a:cxn>
                <a:cxn ang="0">
                  <a:pos x="T8" y="T9"/>
                </a:cxn>
                <a:cxn ang="0">
                  <a:pos x="T10" y="T11"/>
                </a:cxn>
              </a:cxnLst>
              <a:rect l="0" t="0" r="r" b="b"/>
              <a:pathLst>
                <a:path w="190" h="422">
                  <a:moveTo>
                    <a:pt x="190" y="0"/>
                  </a:moveTo>
                  <a:cubicBezTo>
                    <a:pt x="167" y="5"/>
                    <a:pt x="145" y="12"/>
                    <a:pt x="123" y="20"/>
                  </a:cubicBezTo>
                  <a:cubicBezTo>
                    <a:pt x="0" y="362"/>
                    <a:pt x="0" y="362"/>
                    <a:pt x="0" y="362"/>
                  </a:cubicBezTo>
                  <a:cubicBezTo>
                    <a:pt x="4" y="368"/>
                    <a:pt x="4" y="368"/>
                    <a:pt x="4" y="368"/>
                  </a:cubicBezTo>
                  <a:cubicBezTo>
                    <a:pt x="17" y="386"/>
                    <a:pt x="32" y="405"/>
                    <a:pt x="49" y="422"/>
                  </a:cubicBezTo>
                  <a:cubicBezTo>
                    <a:pt x="190" y="0"/>
                    <a:pt x="190" y="0"/>
                    <a:pt x="1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xmlns="" id="{5D849BEB-426A-4E9C-B4E9-0D5FECF0655C}"/>
                </a:ext>
              </a:extLst>
            </p:cNvPr>
            <p:cNvSpPr>
              <a:spLocks/>
            </p:cNvSpPr>
            <p:nvPr userDrawn="1"/>
          </p:nvSpPr>
          <p:spPr bwMode="auto">
            <a:xfrm>
              <a:off x="10691820" y="-487364"/>
              <a:ext cx="627063" cy="1541463"/>
            </a:xfrm>
            <a:custGeom>
              <a:avLst/>
              <a:gdLst>
                <a:gd name="T0" fmla="*/ 164 w 209"/>
                <a:gd name="T1" fmla="*/ 0 h 513"/>
                <a:gd name="T2" fmla="*/ 151 w 209"/>
                <a:gd name="T3" fmla="*/ 0 h 513"/>
                <a:gd name="T4" fmla="*/ 0 w 209"/>
                <a:gd name="T5" fmla="*/ 480 h 513"/>
                <a:gd name="T6" fmla="*/ 28 w 209"/>
                <a:gd name="T7" fmla="*/ 498 h 513"/>
                <a:gd name="T8" fmla="*/ 44 w 209"/>
                <a:gd name="T9" fmla="*/ 506 h 513"/>
                <a:gd name="T10" fmla="*/ 59 w 209"/>
                <a:gd name="T11" fmla="*/ 513 h 513"/>
                <a:gd name="T12" fmla="*/ 209 w 209"/>
                <a:gd name="T13" fmla="*/ 3 h 513"/>
                <a:gd name="T14" fmla="*/ 194 w 209"/>
                <a:gd name="T15" fmla="*/ 1 h 513"/>
                <a:gd name="T16" fmla="*/ 180 w 209"/>
                <a:gd name="T17" fmla="*/ 0 h 513"/>
                <a:gd name="T18" fmla="*/ 164 w 209"/>
                <a:gd name="T19"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13">
                  <a:moveTo>
                    <a:pt x="164" y="0"/>
                  </a:moveTo>
                  <a:cubicBezTo>
                    <a:pt x="160" y="0"/>
                    <a:pt x="155" y="0"/>
                    <a:pt x="151" y="0"/>
                  </a:cubicBezTo>
                  <a:cubicBezTo>
                    <a:pt x="0" y="480"/>
                    <a:pt x="0" y="480"/>
                    <a:pt x="0" y="480"/>
                  </a:cubicBezTo>
                  <a:cubicBezTo>
                    <a:pt x="9" y="487"/>
                    <a:pt x="19" y="493"/>
                    <a:pt x="28" y="498"/>
                  </a:cubicBezTo>
                  <a:cubicBezTo>
                    <a:pt x="33" y="501"/>
                    <a:pt x="38" y="504"/>
                    <a:pt x="44" y="506"/>
                  </a:cubicBezTo>
                  <a:cubicBezTo>
                    <a:pt x="49" y="508"/>
                    <a:pt x="54" y="511"/>
                    <a:pt x="59" y="513"/>
                  </a:cubicBezTo>
                  <a:cubicBezTo>
                    <a:pt x="209" y="3"/>
                    <a:pt x="209" y="3"/>
                    <a:pt x="209" y="3"/>
                  </a:cubicBezTo>
                  <a:cubicBezTo>
                    <a:pt x="204" y="2"/>
                    <a:pt x="199" y="2"/>
                    <a:pt x="194" y="1"/>
                  </a:cubicBezTo>
                  <a:cubicBezTo>
                    <a:pt x="189" y="1"/>
                    <a:pt x="185" y="0"/>
                    <a:pt x="180" y="0"/>
                  </a:cubicBezTo>
                  <a:cubicBezTo>
                    <a:pt x="175" y="0"/>
                    <a:pt x="170" y="0"/>
                    <a:pt x="1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xmlns="" id="{724CA880-310A-403A-896D-B561D02CF793}"/>
                </a:ext>
              </a:extLst>
            </p:cNvPr>
            <p:cNvSpPr>
              <a:spLocks/>
            </p:cNvSpPr>
            <p:nvPr userDrawn="1"/>
          </p:nvSpPr>
          <p:spPr bwMode="auto">
            <a:xfrm>
              <a:off x="11069645" y="-427039"/>
              <a:ext cx="576263" cy="1546226"/>
            </a:xfrm>
            <a:custGeom>
              <a:avLst/>
              <a:gdLst>
                <a:gd name="T0" fmla="*/ 140 w 192"/>
                <a:gd name="T1" fmla="*/ 0 h 515"/>
                <a:gd name="T2" fmla="*/ 0 w 192"/>
                <a:gd name="T3" fmla="*/ 512 h 515"/>
                <a:gd name="T4" fmla="*/ 44 w 192"/>
                <a:gd name="T5" fmla="*/ 515 h 515"/>
                <a:gd name="T6" fmla="*/ 68 w 192"/>
                <a:gd name="T7" fmla="*/ 514 h 515"/>
                <a:gd name="T8" fmla="*/ 192 w 192"/>
                <a:gd name="T9" fmla="*/ 29 h 515"/>
                <a:gd name="T10" fmla="*/ 140 w 192"/>
                <a:gd name="T11" fmla="*/ 0 h 515"/>
              </a:gdLst>
              <a:ahLst/>
              <a:cxnLst>
                <a:cxn ang="0">
                  <a:pos x="T0" y="T1"/>
                </a:cxn>
                <a:cxn ang="0">
                  <a:pos x="T2" y="T3"/>
                </a:cxn>
                <a:cxn ang="0">
                  <a:pos x="T4" y="T5"/>
                </a:cxn>
                <a:cxn ang="0">
                  <a:pos x="T6" y="T7"/>
                </a:cxn>
                <a:cxn ang="0">
                  <a:pos x="T8" y="T9"/>
                </a:cxn>
                <a:cxn ang="0">
                  <a:pos x="T10" y="T11"/>
                </a:cxn>
              </a:cxnLst>
              <a:rect l="0" t="0" r="r" b="b"/>
              <a:pathLst>
                <a:path w="192" h="515">
                  <a:moveTo>
                    <a:pt x="140" y="0"/>
                  </a:moveTo>
                  <a:cubicBezTo>
                    <a:pt x="0" y="512"/>
                    <a:pt x="0" y="512"/>
                    <a:pt x="0" y="512"/>
                  </a:cubicBezTo>
                  <a:cubicBezTo>
                    <a:pt x="15" y="514"/>
                    <a:pt x="29" y="515"/>
                    <a:pt x="44" y="515"/>
                  </a:cubicBezTo>
                  <a:cubicBezTo>
                    <a:pt x="52" y="515"/>
                    <a:pt x="60" y="514"/>
                    <a:pt x="68" y="514"/>
                  </a:cubicBezTo>
                  <a:cubicBezTo>
                    <a:pt x="192" y="29"/>
                    <a:pt x="192" y="29"/>
                    <a:pt x="192" y="29"/>
                  </a:cubicBezTo>
                  <a:cubicBezTo>
                    <a:pt x="175" y="17"/>
                    <a:pt x="158" y="8"/>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xmlns="" id="{B64CF46E-882E-4C87-84B4-CA1AADF002DB}"/>
                </a:ext>
              </a:extLst>
            </p:cNvPr>
            <p:cNvSpPr>
              <a:spLocks/>
            </p:cNvSpPr>
            <p:nvPr userDrawn="1"/>
          </p:nvSpPr>
          <p:spPr bwMode="auto">
            <a:xfrm>
              <a:off x="11496683" y="-211139"/>
              <a:ext cx="447675" cy="1289051"/>
            </a:xfrm>
            <a:custGeom>
              <a:avLst/>
              <a:gdLst>
                <a:gd name="T0" fmla="*/ 102 w 149"/>
                <a:gd name="T1" fmla="*/ 0 h 429"/>
                <a:gd name="T2" fmla="*/ 0 w 149"/>
                <a:gd name="T3" fmla="*/ 429 h 429"/>
                <a:gd name="T4" fmla="*/ 62 w 149"/>
                <a:gd name="T5" fmla="*/ 408 h 429"/>
                <a:gd name="T6" fmla="*/ 72 w 149"/>
                <a:gd name="T7" fmla="*/ 404 h 429"/>
                <a:gd name="T8" fmla="*/ 149 w 149"/>
                <a:gd name="T9" fmla="*/ 54 h 429"/>
                <a:gd name="T10" fmla="*/ 102 w 149"/>
                <a:gd name="T11" fmla="*/ 0 h 429"/>
              </a:gdLst>
              <a:ahLst/>
              <a:cxnLst>
                <a:cxn ang="0">
                  <a:pos x="T0" y="T1"/>
                </a:cxn>
                <a:cxn ang="0">
                  <a:pos x="T2" y="T3"/>
                </a:cxn>
                <a:cxn ang="0">
                  <a:pos x="T4" y="T5"/>
                </a:cxn>
                <a:cxn ang="0">
                  <a:pos x="T6" y="T7"/>
                </a:cxn>
                <a:cxn ang="0">
                  <a:pos x="T8" y="T9"/>
                </a:cxn>
                <a:cxn ang="0">
                  <a:pos x="T10" y="T11"/>
                </a:cxn>
              </a:cxnLst>
              <a:rect l="0" t="0" r="r" b="b"/>
              <a:pathLst>
                <a:path w="149" h="429">
                  <a:moveTo>
                    <a:pt x="102" y="0"/>
                  </a:moveTo>
                  <a:cubicBezTo>
                    <a:pt x="0" y="429"/>
                    <a:pt x="0" y="429"/>
                    <a:pt x="0" y="429"/>
                  </a:cubicBezTo>
                  <a:cubicBezTo>
                    <a:pt x="21" y="423"/>
                    <a:pt x="42" y="416"/>
                    <a:pt x="62" y="408"/>
                  </a:cubicBezTo>
                  <a:cubicBezTo>
                    <a:pt x="65" y="407"/>
                    <a:pt x="69" y="405"/>
                    <a:pt x="72" y="404"/>
                  </a:cubicBezTo>
                  <a:cubicBezTo>
                    <a:pt x="149" y="54"/>
                    <a:pt x="149" y="54"/>
                    <a:pt x="149" y="54"/>
                  </a:cubicBezTo>
                  <a:cubicBezTo>
                    <a:pt x="134" y="35"/>
                    <a:pt x="119" y="17"/>
                    <a:pt x="1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xmlns="" id="{0B94C3FA-3FF6-47E2-A133-1072197A39EF}"/>
                </a:ext>
              </a:extLst>
            </p:cNvPr>
            <p:cNvSpPr>
              <a:spLocks/>
            </p:cNvSpPr>
            <p:nvPr userDrawn="1"/>
          </p:nvSpPr>
          <p:spPr bwMode="auto">
            <a:xfrm>
              <a:off x="11947533" y="155574"/>
              <a:ext cx="280988" cy="717550"/>
            </a:xfrm>
            <a:custGeom>
              <a:avLst/>
              <a:gdLst>
                <a:gd name="T0" fmla="*/ 48 w 94"/>
                <a:gd name="T1" fmla="*/ 0 h 239"/>
                <a:gd name="T2" fmla="*/ 0 w 94"/>
                <a:gd name="T3" fmla="*/ 239 h 239"/>
                <a:gd name="T4" fmla="*/ 41 w 94"/>
                <a:gd name="T5" fmla="*/ 211 h 239"/>
                <a:gd name="T6" fmla="*/ 74 w 94"/>
                <a:gd name="T7" fmla="*/ 184 h 239"/>
                <a:gd name="T8" fmla="*/ 94 w 94"/>
                <a:gd name="T9" fmla="*/ 79 h 239"/>
                <a:gd name="T10" fmla="*/ 74 w 94"/>
                <a:gd name="T11" fmla="*/ 42 h 239"/>
                <a:gd name="T12" fmla="*/ 48 w 94"/>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94" h="239">
                  <a:moveTo>
                    <a:pt x="48" y="0"/>
                  </a:moveTo>
                  <a:cubicBezTo>
                    <a:pt x="0" y="239"/>
                    <a:pt x="0" y="239"/>
                    <a:pt x="0" y="239"/>
                  </a:cubicBezTo>
                  <a:cubicBezTo>
                    <a:pt x="15" y="230"/>
                    <a:pt x="28" y="220"/>
                    <a:pt x="41" y="211"/>
                  </a:cubicBezTo>
                  <a:cubicBezTo>
                    <a:pt x="53" y="202"/>
                    <a:pt x="65" y="193"/>
                    <a:pt x="74" y="184"/>
                  </a:cubicBezTo>
                  <a:cubicBezTo>
                    <a:pt x="94" y="79"/>
                    <a:pt x="94" y="79"/>
                    <a:pt x="94" y="79"/>
                  </a:cubicBezTo>
                  <a:cubicBezTo>
                    <a:pt x="88" y="67"/>
                    <a:pt x="81" y="55"/>
                    <a:pt x="74" y="42"/>
                  </a:cubicBezTo>
                  <a:cubicBezTo>
                    <a:pt x="66" y="29"/>
                    <a:pt x="58" y="15"/>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a:extLst>
                <a:ext uri="{FF2B5EF4-FFF2-40B4-BE49-F238E27FC236}">
                  <a16:creationId xmlns:a16="http://schemas.microsoft.com/office/drawing/2014/main" xmlns="" id="{B1218152-271B-4D0C-9ADB-3BD66745B32E}"/>
                </a:ext>
              </a:extLst>
            </p:cNvPr>
            <p:cNvSpPr>
              <a:spLocks noEditPoints="1"/>
            </p:cNvSpPr>
            <p:nvPr userDrawn="1"/>
          </p:nvSpPr>
          <p:spPr bwMode="auto">
            <a:xfrm>
              <a:off x="12476171" y="-304801"/>
              <a:ext cx="2755902" cy="2130426"/>
            </a:xfrm>
            <a:custGeom>
              <a:avLst/>
              <a:gdLst>
                <a:gd name="T0" fmla="*/ 444 w 918"/>
                <a:gd name="T1" fmla="*/ 633 h 709"/>
                <a:gd name="T2" fmla="*/ 220 w 918"/>
                <a:gd name="T3" fmla="*/ 527 h 709"/>
                <a:gd name="T4" fmla="*/ 151 w 918"/>
                <a:gd name="T5" fmla="*/ 453 h 709"/>
                <a:gd name="T6" fmla="*/ 84 w 918"/>
                <a:gd name="T7" fmla="*/ 354 h 709"/>
                <a:gd name="T8" fmla="*/ 61 w 918"/>
                <a:gd name="T9" fmla="*/ 310 h 709"/>
                <a:gd name="T10" fmla="*/ 195 w 918"/>
                <a:gd name="T11" fmla="*/ 189 h 709"/>
                <a:gd name="T12" fmla="*/ 330 w 918"/>
                <a:gd name="T13" fmla="*/ 107 h 709"/>
                <a:gd name="T14" fmla="*/ 444 w 918"/>
                <a:gd name="T15" fmla="*/ 76 h 709"/>
                <a:gd name="T16" fmla="*/ 484 w 918"/>
                <a:gd name="T17" fmla="*/ 76 h 709"/>
                <a:gd name="T18" fmla="*/ 632 w 918"/>
                <a:gd name="T19" fmla="*/ 128 h 709"/>
                <a:gd name="T20" fmla="*/ 697 w 918"/>
                <a:gd name="T21" fmla="*/ 176 h 709"/>
                <a:gd name="T22" fmla="*/ 838 w 918"/>
                <a:gd name="T23" fmla="*/ 326 h 709"/>
                <a:gd name="T24" fmla="*/ 818 w 918"/>
                <a:gd name="T25" fmla="*/ 436 h 709"/>
                <a:gd name="T26" fmla="*/ 758 w 918"/>
                <a:gd name="T27" fmla="*/ 497 h 709"/>
                <a:gd name="T28" fmla="*/ 654 w 918"/>
                <a:gd name="T29" fmla="*/ 577 h 709"/>
                <a:gd name="T30" fmla="*/ 569 w 918"/>
                <a:gd name="T31" fmla="*/ 616 h 709"/>
                <a:gd name="T32" fmla="*/ 523 w 918"/>
                <a:gd name="T33" fmla="*/ 629 h 709"/>
                <a:gd name="T34" fmla="*/ 464 w 918"/>
                <a:gd name="T35" fmla="*/ 634 h 709"/>
                <a:gd name="T36" fmla="*/ 377 w 918"/>
                <a:gd name="T37" fmla="*/ 12 h 709"/>
                <a:gd name="T38" fmla="*/ 220 w 918"/>
                <a:gd name="T39" fmla="*/ 79 h 709"/>
                <a:gd name="T40" fmla="*/ 86 w 918"/>
                <a:gd name="T41" fmla="*/ 173 h 709"/>
                <a:gd name="T42" fmla="*/ 26 w 918"/>
                <a:gd name="T43" fmla="*/ 224 h 709"/>
                <a:gd name="T44" fmla="*/ 0 w 918"/>
                <a:gd name="T45" fmla="*/ 382 h 709"/>
                <a:gd name="T46" fmla="*/ 66 w 918"/>
                <a:gd name="T47" fmla="*/ 477 h 709"/>
                <a:gd name="T48" fmla="*/ 163 w 918"/>
                <a:gd name="T49" fmla="*/ 581 h 709"/>
                <a:gd name="T50" fmla="*/ 337 w 918"/>
                <a:gd name="T51" fmla="*/ 686 h 709"/>
                <a:gd name="T52" fmla="*/ 439 w 918"/>
                <a:gd name="T53" fmla="*/ 708 h 709"/>
                <a:gd name="T54" fmla="*/ 491 w 918"/>
                <a:gd name="T55" fmla="*/ 708 h 709"/>
                <a:gd name="T56" fmla="*/ 542 w 918"/>
                <a:gd name="T57" fmla="*/ 701 h 709"/>
                <a:gd name="T58" fmla="*/ 728 w 918"/>
                <a:gd name="T59" fmla="*/ 622 h 709"/>
                <a:gd name="T60" fmla="*/ 918 w 918"/>
                <a:gd name="T61" fmla="*/ 450 h 709"/>
                <a:gd name="T62" fmla="*/ 866 w 918"/>
                <a:gd name="T63" fmla="*/ 231 h 709"/>
                <a:gd name="T64" fmla="*/ 699 w 918"/>
                <a:gd name="T65" fmla="*/ 83 h 709"/>
                <a:gd name="T66" fmla="*/ 650 w 918"/>
                <a:gd name="T67" fmla="*/ 52 h 709"/>
                <a:gd name="T68" fmla="*/ 572 w 918"/>
                <a:gd name="T69" fmla="*/ 18 h 709"/>
                <a:gd name="T70" fmla="*/ 545 w 918"/>
                <a:gd name="T71" fmla="*/ 10 h 709"/>
                <a:gd name="T72" fmla="*/ 467 w 918"/>
                <a:gd name="T73"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8" h="709">
                  <a:moveTo>
                    <a:pt x="464" y="634"/>
                  </a:moveTo>
                  <a:cubicBezTo>
                    <a:pt x="458" y="634"/>
                    <a:pt x="451" y="634"/>
                    <a:pt x="444" y="633"/>
                  </a:cubicBezTo>
                  <a:cubicBezTo>
                    <a:pt x="401" y="631"/>
                    <a:pt x="360" y="617"/>
                    <a:pt x="322" y="598"/>
                  </a:cubicBezTo>
                  <a:cubicBezTo>
                    <a:pt x="285" y="580"/>
                    <a:pt x="251" y="554"/>
                    <a:pt x="220" y="527"/>
                  </a:cubicBezTo>
                  <a:cubicBezTo>
                    <a:pt x="207" y="515"/>
                    <a:pt x="195" y="503"/>
                    <a:pt x="183" y="491"/>
                  </a:cubicBezTo>
                  <a:cubicBezTo>
                    <a:pt x="172" y="479"/>
                    <a:pt x="161" y="466"/>
                    <a:pt x="151" y="453"/>
                  </a:cubicBezTo>
                  <a:cubicBezTo>
                    <a:pt x="131" y="428"/>
                    <a:pt x="115" y="404"/>
                    <a:pt x="101" y="383"/>
                  </a:cubicBezTo>
                  <a:cubicBezTo>
                    <a:pt x="95" y="373"/>
                    <a:pt x="89" y="363"/>
                    <a:pt x="84" y="354"/>
                  </a:cubicBezTo>
                  <a:cubicBezTo>
                    <a:pt x="79" y="345"/>
                    <a:pt x="74" y="337"/>
                    <a:pt x="71" y="331"/>
                  </a:cubicBezTo>
                  <a:cubicBezTo>
                    <a:pt x="64" y="318"/>
                    <a:pt x="61" y="310"/>
                    <a:pt x="61" y="310"/>
                  </a:cubicBezTo>
                  <a:cubicBezTo>
                    <a:pt x="61" y="310"/>
                    <a:pt x="75" y="295"/>
                    <a:pt x="98" y="272"/>
                  </a:cubicBezTo>
                  <a:cubicBezTo>
                    <a:pt x="122" y="249"/>
                    <a:pt x="156" y="218"/>
                    <a:pt x="195" y="189"/>
                  </a:cubicBezTo>
                  <a:cubicBezTo>
                    <a:pt x="215" y="174"/>
                    <a:pt x="237" y="158"/>
                    <a:pt x="259" y="144"/>
                  </a:cubicBezTo>
                  <a:cubicBezTo>
                    <a:pt x="282" y="130"/>
                    <a:pt x="305" y="117"/>
                    <a:pt x="330" y="107"/>
                  </a:cubicBezTo>
                  <a:cubicBezTo>
                    <a:pt x="354" y="96"/>
                    <a:pt x="379" y="87"/>
                    <a:pt x="405" y="82"/>
                  </a:cubicBezTo>
                  <a:cubicBezTo>
                    <a:pt x="418" y="79"/>
                    <a:pt x="431" y="77"/>
                    <a:pt x="444" y="76"/>
                  </a:cubicBezTo>
                  <a:cubicBezTo>
                    <a:pt x="452" y="76"/>
                    <a:pt x="459" y="75"/>
                    <a:pt x="467" y="75"/>
                  </a:cubicBezTo>
                  <a:cubicBezTo>
                    <a:pt x="473" y="75"/>
                    <a:pt x="478" y="75"/>
                    <a:pt x="484" y="76"/>
                  </a:cubicBezTo>
                  <a:cubicBezTo>
                    <a:pt x="510" y="78"/>
                    <a:pt x="536" y="84"/>
                    <a:pt x="561" y="93"/>
                  </a:cubicBezTo>
                  <a:cubicBezTo>
                    <a:pt x="586" y="102"/>
                    <a:pt x="610" y="114"/>
                    <a:pt x="632" y="128"/>
                  </a:cubicBezTo>
                  <a:cubicBezTo>
                    <a:pt x="644" y="135"/>
                    <a:pt x="655" y="143"/>
                    <a:pt x="666" y="151"/>
                  </a:cubicBezTo>
                  <a:cubicBezTo>
                    <a:pt x="676" y="159"/>
                    <a:pt x="687" y="167"/>
                    <a:pt x="697" y="176"/>
                  </a:cubicBezTo>
                  <a:cubicBezTo>
                    <a:pt x="718" y="193"/>
                    <a:pt x="737" y="211"/>
                    <a:pt x="754" y="229"/>
                  </a:cubicBezTo>
                  <a:cubicBezTo>
                    <a:pt x="789" y="265"/>
                    <a:pt x="818" y="300"/>
                    <a:pt x="838" y="326"/>
                  </a:cubicBezTo>
                  <a:cubicBezTo>
                    <a:pt x="858" y="352"/>
                    <a:pt x="869" y="370"/>
                    <a:pt x="869" y="370"/>
                  </a:cubicBezTo>
                  <a:cubicBezTo>
                    <a:pt x="869" y="370"/>
                    <a:pt x="851" y="398"/>
                    <a:pt x="818" y="436"/>
                  </a:cubicBezTo>
                  <a:cubicBezTo>
                    <a:pt x="810" y="445"/>
                    <a:pt x="801" y="455"/>
                    <a:pt x="791" y="466"/>
                  </a:cubicBezTo>
                  <a:cubicBezTo>
                    <a:pt x="781" y="476"/>
                    <a:pt x="770" y="487"/>
                    <a:pt x="758" y="497"/>
                  </a:cubicBezTo>
                  <a:cubicBezTo>
                    <a:pt x="735" y="519"/>
                    <a:pt x="709" y="541"/>
                    <a:pt x="680" y="560"/>
                  </a:cubicBezTo>
                  <a:cubicBezTo>
                    <a:pt x="671" y="566"/>
                    <a:pt x="662" y="572"/>
                    <a:pt x="654" y="577"/>
                  </a:cubicBezTo>
                  <a:cubicBezTo>
                    <a:pt x="645" y="582"/>
                    <a:pt x="636" y="587"/>
                    <a:pt x="626" y="592"/>
                  </a:cubicBezTo>
                  <a:cubicBezTo>
                    <a:pt x="608" y="601"/>
                    <a:pt x="589" y="609"/>
                    <a:pt x="569" y="616"/>
                  </a:cubicBezTo>
                  <a:cubicBezTo>
                    <a:pt x="559" y="619"/>
                    <a:pt x="549" y="622"/>
                    <a:pt x="539" y="625"/>
                  </a:cubicBezTo>
                  <a:cubicBezTo>
                    <a:pt x="534" y="626"/>
                    <a:pt x="528" y="628"/>
                    <a:pt x="523" y="629"/>
                  </a:cubicBezTo>
                  <a:cubicBezTo>
                    <a:pt x="518" y="629"/>
                    <a:pt x="513" y="630"/>
                    <a:pt x="508" y="631"/>
                  </a:cubicBezTo>
                  <a:cubicBezTo>
                    <a:pt x="493" y="633"/>
                    <a:pt x="479" y="634"/>
                    <a:pt x="464" y="634"/>
                  </a:cubicBezTo>
                  <a:moveTo>
                    <a:pt x="467" y="0"/>
                  </a:moveTo>
                  <a:cubicBezTo>
                    <a:pt x="437" y="0"/>
                    <a:pt x="407" y="4"/>
                    <a:pt x="377" y="12"/>
                  </a:cubicBezTo>
                  <a:cubicBezTo>
                    <a:pt x="341" y="21"/>
                    <a:pt x="305" y="35"/>
                    <a:pt x="271" y="52"/>
                  </a:cubicBezTo>
                  <a:cubicBezTo>
                    <a:pt x="254" y="60"/>
                    <a:pt x="237" y="70"/>
                    <a:pt x="220" y="79"/>
                  </a:cubicBezTo>
                  <a:cubicBezTo>
                    <a:pt x="204" y="89"/>
                    <a:pt x="188" y="99"/>
                    <a:pt x="172" y="109"/>
                  </a:cubicBezTo>
                  <a:cubicBezTo>
                    <a:pt x="141" y="130"/>
                    <a:pt x="112" y="153"/>
                    <a:pt x="86" y="173"/>
                  </a:cubicBezTo>
                  <a:cubicBezTo>
                    <a:pt x="63" y="191"/>
                    <a:pt x="43" y="208"/>
                    <a:pt x="26" y="224"/>
                  </a:cubicBezTo>
                  <a:cubicBezTo>
                    <a:pt x="26" y="224"/>
                    <a:pt x="26" y="224"/>
                    <a:pt x="26" y="224"/>
                  </a:cubicBezTo>
                  <a:cubicBezTo>
                    <a:pt x="26" y="224"/>
                    <a:pt x="26" y="224"/>
                    <a:pt x="26" y="224"/>
                  </a:cubicBezTo>
                  <a:cubicBezTo>
                    <a:pt x="0" y="382"/>
                    <a:pt x="0" y="382"/>
                    <a:pt x="0" y="382"/>
                  </a:cubicBezTo>
                  <a:cubicBezTo>
                    <a:pt x="11" y="400"/>
                    <a:pt x="25" y="421"/>
                    <a:pt x="41" y="444"/>
                  </a:cubicBezTo>
                  <a:cubicBezTo>
                    <a:pt x="48" y="455"/>
                    <a:pt x="57" y="466"/>
                    <a:pt x="66" y="477"/>
                  </a:cubicBezTo>
                  <a:cubicBezTo>
                    <a:pt x="74" y="489"/>
                    <a:pt x="84" y="500"/>
                    <a:pt x="94" y="511"/>
                  </a:cubicBezTo>
                  <a:cubicBezTo>
                    <a:pt x="115" y="535"/>
                    <a:pt x="137" y="558"/>
                    <a:pt x="163" y="581"/>
                  </a:cubicBezTo>
                  <a:cubicBezTo>
                    <a:pt x="188" y="603"/>
                    <a:pt x="215" y="623"/>
                    <a:pt x="244" y="641"/>
                  </a:cubicBezTo>
                  <a:cubicBezTo>
                    <a:pt x="273" y="660"/>
                    <a:pt x="304" y="675"/>
                    <a:pt x="337" y="686"/>
                  </a:cubicBezTo>
                  <a:cubicBezTo>
                    <a:pt x="353" y="692"/>
                    <a:pt x="370" y="697"/>
                    <a:pt x="387" y="701"/>
                  </a:cubicBezTo>
                  <a:cubicBezTo>
                    <a:pt x="404" y="705"/>
                    <a:pt x="421" y="707"/>
                    <a:pt x="439" y="708"/>
                  </a:cubicBezTo>
                  <a:cubicBezTo>
                    <a:pt x="448" y="709"/>
                    <a:pt x="456" y="709"/>
                    <a:pt x="465" y="709"/>
                  </a:cubicBezTo>
                  <a:cubicBezTo>
                    <a:pt x="474" y="709"/>
                    <a:pt x="482" y="709"/>
                    <a:pt x="491" y="708"/>
                  </a:cubicBezTo>
                  <a:cubicBezTo>
                    <a:pt x="500" y="708"/>
                    <a:pt x="508" y="707"/>
                    <a:pt x="517" y="706"/>
                  </a:cubicBezTo>
                  <a:cubicBezTo>
                    <a:pt x="525" y="704"/>
                    <a:pt x="534" y="703"/>
                    <a:pt x="542" y="701"/>
                  </a:cubicBezTo>
                  <a:cubicBezTo>
                    <a:pt x="576" y="694"/>
                    <a:pt x="609" y="683"/>
                    <a:pt x="640" y="670"/>
                  </a:cubicBezTo>
                  <a:cubicBezTo>
                    <a:pt x="671" y="657"/>
                    <a:pt x="700" y="640"/>
                    <a:pt x="728" y="622"/>
                  </a:cubicBezTo>
                  <a:cubicBezTo>
                    <a:pt x="756" y="603"/>
                    <a:pt x="782" y="584"/>
                    <a:pt x="806" y="563"/>
                  </a:cubicBezTo>
                  <a:cubicBezTo>
                    <a:pt x="851" y="524"/>
                    <a:pt x="889" y="484"/>
                    <a:pt x="918" y="450"/>
                  </a:cubicBezTo>
                  <a:cubicBezTo>
                    <a:pt x="918" y="291"/>
                    <a:pt x="918" y="291"/>
                    <a:pt x="918" y="291"/>
                  </a:cubicBezTo>
                  <a:cubicBezTo>
                    <a:pt x="903" y="272"/>
                    <a:pt x="885" y="252"/>
                    <a:pt x="866" y="231"/>
                  </a:cubicBezTo>
                  <a:cubicBezTo>
                    <a:pt x="843" y="206"/>
                    <a:pt x="817" y="180"/>
                    <a:pt x="789" y="154"/>
                  </a:cubicBezTo>
                  <a:cubicBezTo>
                    <a:pt x="762" y="129"/>
                    <a:pt x="731" y="104"/>
                    <a:pt x="699" y="83"/>
                  </a:cubicBezTo>
                  <a:cubicBezTo>
                    <a:pt x="691" y="77"/>
                    <a:pt x="683" y="72"/>
                    <a:pt x="675" y="67"/>
                  </a:cubicBezTo>
                  <a:cubicBezTo>
                    <a:pt x="667" y="62"/>
                    <a:pt x="659" y="57"/>
                    <a:pt x="650" y="52"/>
                  </a:cubicBezTo>
                  <a:cubicBezTo>
                    <a:pt x="634" y="43"/>
                    <a:pt x="616" y="35"/>
                    <a:pt x="599" y="28"/>
                  </a:cubicBezTo>
                  <a:cubicBezTo>
                    <a:pt x="590" y="24"/>
                    <a:pt x="581" y="21"/>
                    <a:pt x="572" y="18"/>
                  </a:cubicBezTo>
                  <a:cubicBezTo>
                    <a:pt x="568" y="16"/>
                    <a:pt x="563" y="15"/>
                    <a:pt x="559" y="14"/>
                  </a:cubicBezTo>
                  <a:cubicBezTo>
                    <a:pt x="554" y="13"/>
                    <a:pt x="550" y="11"/>
                    <a:pt x="545" y="10"/>
                  </a:cubicBezTo>
                  <a:cubicBezTo>
                    <a:pt x="527" y="6"/>
                    <a:pt x="508" y="2"/>
                    <a:pt x="489" y="1"/>
                  </a:cubicBezTo>
                  <a:cubicBezTo>
                    <a:pt x="482" y="1"/>
                    <a:pt x="474" y="0"/>
                    <a:pt x="4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a:extLst>
                <a:ext uri="{FF2B5EF4-FFF2-40B4-BE49-F238E27FC236}">
                  <a16:creationId xmlns:a16="http://schemas.microsoft.com/office/drawing/2014/main" xmlns="" id="{0A07D954-9CA7-44B1-98FC-FA33F992515E}"/>
                </a:ext>
              </a:extLst>
            </p:cNvPr>
            <p:cNvSpPr>
              <a:spLocks/>
            </p:cNvSpPr>
            <p:nvPr userDrawn="1"/>
          </p:nvSpPr>
          <p:spPr bwMode="auto">
            <a:xfrm>
              <a:off x="12814309" y="304799"/>
              <a:ext cx="252413" cy="746125"/>
            </a:xfrm>
            <a:custGeom>
              <a:avLst/>
              <a:gdLst>
                <a:gd name="T0" fmla="*/ 84 w 84"/>
                <a:gd name="T1" fmla="*/ 0 h 248"/>
                <a:gd name="T2" fmla="*/ 16 w 84"/>
                <a:gd name="T3" fmla="*/ 59 h 248"/>
                <a:gd name="T4" fmla="*/ 0 w 84"/>
                <a:gd name="T5" fmla="*/ 173 h 248"/>
                <a:gd name="T6" fmla="*/ 53 w 84"/>
                <a:gd name="T7" fmla="*/ 248 h 248"/>
                <a:gd name="T8" fmla="*/ 84 w 84"/>
                <a:gd name="T9" fmla="*/ 0 h 248"/>
              </a:gdLst>
              <a:ahLst/>
              <a:cxnLst>
                <a:cxn ang="0">
                  <a:pos x="T0" y="T1"/>
                </a:cxn>
                <a:cxn ang="0">
                  <a:pos x="T2" y="T3"/>
                </a:cxn>
                <a:cxn ang="0">
                  <a:pos x="T4" y="T5"/>
                </a:cxn>
                <a:cxn ang="0">
                  <a:pos x="T6" y="T7"/>
                </a:cxn>
                <a:cxn ang="0">
                  <a:pos x="T8" y="T9"/>
                </a:cxn>
              </a:cxnLst>
              <a:rect l="0" t="0" r="r" b="b"/>
              <a:pathLst>
                <a:path w="84" h="248">
                  <a:moveTo>
                    <a:pt x="84" y="0"/>
                  </a:moveTo>
                  <a:cubicBezTo>
                    <a:pt x="58" y="21"/>
                    <a:pt x="35" y="41"/>
                    <a:pt x="16" y="59"/>
                  </a:cubicBezTo>
                  <a:cubicBezTo>
                    <a:pt x="0" y="173"/>
                    <a:pt x="0" y="173"/>
                    <a:pt x="0" y="173"/>
                  </a:cubicBezTo>
                  <a:cubicBezTo>
                    <a:pt x="14" y="195"/>
                    <a:pt x="32" y="221"/>
                    <a:pt x="53" y="248"/>
                  </a:cubicBezTo>
                  <a:cubicBezTo>
                    <a:pt x="84" y="0"/>
                    <a:pt x="84" y="0"/>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a:extLst>
                <a:ext uri="{FF2B5EF4-FFF2-40B4-BE49-F238E27FC236}">
                  <a16:creationId xmlns:a16="http://schemas.microsoft.com/office/drawing/2014/main" xmlns="" id="{95AECA73-75E2-4BA5-86CD-54005B1BA22F}"/>
                </a:ext>
              </a:extLst>
            </p:cNvPr>
            <p:cNvSpPr>
              <a:spLocks/>
            </p:cNvSpPr>
            <p:nvPr userDrawn="1"/>
          </p:nvSpPr>
          <p:spPr bwMode="auto">
            <a:xfrm>
              <a:off x="13154034" y="55562"/>
              <a:ext cx="309563" cy="1331913"/>
            </a:xfrm>
            <a:custGeom>
              <a:avLst/>
              <a:gdLst>
                <a:gd name="T0" fmla="*/ 103 w 103"/>
                <a:gd name="T1" fmla="*/ 0 h 443"/>
                <a:gd name="T2" fmla="*/ 41 w 103"/>
                <a:gd name="T3" fmla="*/ 34 h 443"/>
                <a:gd name="T4" fmla="*/ 0 w 103"/>
                <a:gd name="T5" fmla="*/ 395 h 443"/>
                <a:gd name="T6" fmla="*/ 5 w 103"/>
                <a:gd name="T7" fmla="*/ 400 h 443"/>
                <a:gd name="T8" fmla="*/ 59 w 103"/>
                <a:gd name="T9" fmla="*/ 443 h 443"/>
                <a:gd name="T10" fmla="*/ 103 w 103"/>
                <a:gd name="T11" fmla="*/ 0 h 443"/>
              </a:gdLst>
              <a:ahLst/>
              <a:cxnLst>
                <a:cxn ang="0">
                  <a:pos x="T0" y="T1"/>
                </a:cxn>
                <a:cxn ang="0">
                  <a:pos x="T2" y="T3"/>
                </a:cxn>
                <a:cxn ang="0">
                  <a:pos x="T4" y="T5"/>
                </a:cxn>
                <a:cxn ang="0">
                  <a:pos x="T6" y="T7"/>
                </a:cxn>
                <a:cxn ang="0">
                  <a:pos x="T8" y="T9"/>
                </a:cxn>
                <a:cxn ang="0">
                  <a:pos x="T10" y="T11"/>
                </a:cxn>
              </a:cxnLst>
              <a:rect l="0" t="0" r="r" b="b"/>
              <a:pathLst>
                <a:path w="103" h="443">
                  <a:moveTo>
                    <a:pt x="103" y="0"/>
                  </a:moveTo>
                  <a:cubicBezTo>
                    <a:pt x="82" y="10"/>
                    <a:pt x="61" y="21"/>
                    <a:pt x="41" y="34"/>
                  </a:cubicBezTo>
                  <a:cubicBezTo>
                    <a:pt x="0" y="395"/>
                    <a:pt x="0" y="395"/>
                    <a:pt x="0" y="395"/>
                  </a:cubicBezTo>
                  <a:cubicBezTo>
                    <a:pt x="5" y="400"/>
                    <a:pt x="5" y="400"/>
                    <a:pt x="5" y="400"/>
                  </a:cubicBezTo>
                  <a:cubicBezTo>
                    <a:pt x="22" y="415"/>
                    <a:pt x="40" y="430"/>
                    <a:pt x="59" y="443"/>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a:extLst>
                <a:ext uri="{FF2B5EF4-FFF2-40B4-BE49-F238E27FC236}">
                  <a16:creationId xmlns:a16="http://schemas.microsoft.com/office/drawing/2014/main" xmlns="" id="{D70E65A8-0828-402B-A7A5-F25CA2034B1D}"/>
                </a:ext>
              </a:extLst>
            </p:cNvPr>
            <p:cNvSpPr>
              <a:spLocks/>
            </p:cNvSpPr>
            <p:nvPr userDrawn="1"/>
          </p:nvSpPr>
          <p:spPr bwMode="auto">
            <a:xfrm>
              <a:off x="13527097" y="-39688"/>
              <a:ext cx="307975" cy="1589088"/>
            </a:xfrm>
            <a:custGeom>
              <a:avLst/>
              <a:gdLst>
                <a:gd name="T0" fmla="*/ 103 w 103"/>
                <a:gd name="T1" fmla="*/ 0 h 529"/>
                <a:gd name="T2" fmla="*/ 74 w 103"/>
                <a:gd name="T3" fmla="*/ 3 h 529"/>
                <a:gd name="T4" fmla="*/ 44 w 103"/>
                <a:gd name="T5" fmla="*/ 9 h 529"/>
                <a:gd name="T6" fmla="*/ 0 w 103"/>
                <a:gd name="T7" fmla="*/ 510 h 529"/>
                <a:gd name="T8" fmla="*/ 31 w 103"/>
                <a:gd name="T9" fmla="*/ 521 h 529"/>
                <a:gd name="T10" fmla="*/ 63 w 103"/>
                <a:gd name="T11" fmla="*/ 529 h 529"/>
                <a:gd name="T12" fmla="*/ 103 w 103"/>
                <a:gd name="T13" fmla="*/ 0 h 529"/>
              </a:gdLst>
              <a:ahLst/>
              <a:cxnLst>
                <a:cxn ang="0">
                  <a:pos x="T0" y="T1"/>
                </a:cxn>
                <a:cxn ang="0">
                  <a:pos x="T2" y="T3"/>
                </a:cxn>
                <a:cxn ang="0">
                  <a:pos x="T4" y="T5"/>
                </a:cxn>
                <a:cxn ang="0">
                  <a:pos x="T6" y="T7"/>
                </a:cxn>
                <a:cxn ang="0">
                  <a:pos x="T8" y="T9"/>
                </a:cxn>
                <a:cxn ang="0">
                  <a:pos x="T10" y="T11"/>
                </a:cxn>
                <a:cxn ang="0">
                  <a:pos x="T12" y="T13"/>
                </a:cxn>
              </a:cxnLst>
              <a:rect l="0" t="0" r="r" b="b"/>
              <a:pathLst>
                <a:path w="103" h="529">
                  <a:moveTo>
                    <a:pt x="103" y="0"/>
                  </a:moveTo>
                  <a:cubicBezTo>
                    <a:pt x="93" y="0"/>
                    <a:pt x="83" y="1"/>
                    <a:pt x="74" y="3"/>
                  </a:cubicBezTo>
                  <a:cubicBezTo>
                    <a:pt x="64" y="4"/>
                    <a:pt x="54" y="6"/>
                    <a:pt x="44" y="9"/>
                  </a:cubicBezTo>
                  <a:cubicBezTo>
                    <a:pt x="0" y="510"/>
                    <a:pt x="0" y="510"/>
                    <a:pt x="0" y="510"/>
                  </a:cubicBezTo>
                  <a:cubicBezTo>
                    <a:pt x="10" y="514"/>
                    <a:pt x="20" y="518"/>
                    <a:pt x="31" y="521"/>
                  </a:cubicBezTo>
                  <a:cubicBezTo>
                    <a:pt x="41" y="525"/>
                    <a:pt x="52" y="527"/>
                    <a:pt x="63" y="529"/>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xmlns="" id="{B7A0C988-3B50-4D2B-8369-C75C967CDA63}"/>
                </a:ext>
              </a:extLst>
            </p:cNvPr>
            <p:cNvSpPr>
              <a:spLocks/>
            </p:cNvSpPr>
            <p:nvPr userDrawn="1"/>
          </p:nvSpPr>
          <p:spPr bwMode="auto">
            <a:xfrm>
              <a:off x="13919210" y="-28576"/>
              <a:ext cx="276225" cy="1592263"/>
            </a:xfrm>
            <a:custGeom>
              <a:avLst/>
              <a:gdLst>
                <a:gd name="T0" fmla="*/ 34 w 92"/>
                <a:gd name="T1" fmla="*/ 0 h 530"/>
                <a:gd name="T2" fmla="*/ 0 w 92"/>
                <a:gd name="T3" fmla="*/ 530 h 530"/>
                <a:gd name="T4" fmla="*/ 64 w 92"/>
                <a:gd name="T5" fmla="*/ 519 h 530"/>
                <a:gd name="T6" fmla="*/ 92 w 92"/>
                <a:gd name="T7" fmla="*/ 19 h 530"/>
                <a:gd name="T8" fmla="*/ 34 w 92"/>
                <a:gd name="T9" fmla="*/ 0 h 530"/>
              </a:gdLst>
              <a:ahLst/>
              <a:cxnLst>
                <a:cxn ang="0">
                  <a:pos x="T0" y="T1"/>
                </a:cxn>
                <a:cxn ang="0">
                  <a:pos x="T2" y="T3"/>
                </a:cxn>
                <a:cxn ang="0">
                  <a:pos x="T4" y="T5"/>
                </a:cxn>
                <a:cxn ang="0">
                  <a:pos x="T6" y="T7"/>
                </a:cxn>
                <a:cxn ang="0">
                  <a:pos x="T8" y="T9"/>
                </a:cxn>
              </a:cxnLst>
              <a:rect l="0" t="0" r="r" b="b"/>
              <a:pathLst>
                <a:path w="92" h="530">
                  <a:moveTo>
                    <a:pt x="34" y="0"/>
                  </a:moveTo>
                  <a:cubicBezTo>
                    <a:pt x="0" y="530"/>
                    <a:pt x="0" y="530"/>
                    <a:pt x="0" y="530"/>
                  </a:cubicBezTo>
                  <a:cubicBezTo>
                    <a:pt x="22" y="528"/>
                    <a:pt x="43" y="525"/>
                    <a:pt x="64" y="519"/>
                  </a:cubicBezTo>
                  <a:cubicBezTo>
                    <a:pt x="92" y="19"/>
                    <a:pt x="92" y="19"/>
                    <a:pt x="92" y="19"/>
                  </a:cubicBezTo>
                  <a:cubicBezTo>
                    <a:pt x="73" y="11"/>
                    <a:pt x="54" y="4"/>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xmlns="" id="{18F59FC5-2EFA-4AE9-AFF9-EE65175E3916}"/>
                </a:ext>
              </a:extLst>
            </p:cNvPr>
            <p:cNvSpPr>
              <a:spLocks/>
            </p:cNvSpPr>
            <p:nvPr userDrawn="1"/>
          </p:nvSpPr>
          <p:spPr bwMode="auto">
            <a:xfrm>
              <a:off x="14319260" y="128587"/>
              <a:ext cx="231775" cy="1322388"/>
            </a:xfrm>
            <a:custGeom>
              <a:avLst/>
              <a:gdLst>
                <a:gd name="T0" fmla="*/ 20 w 77"/>
                <a:gd name="T1" fmla="*/ 0 h 440"/>
                <a:gd name="T2" fmla="*/ 0 w 77"/>
                <a:gd name="T3" fmla="*/ 440 h 440"/>
                <a:gd name="T4" fmla="*/ 56 w 77"/>
                <a:gd name="T5" fmla="*/ 408 h 440"/>
                <a:gd name="T6" fmla="*/ 65 w 77"/>
                <a:gd name="T7" fmla="*/ 401 h 440"/>
                <a:gd name="T8" fmla="*/ 77 w 77"/>
                <a:gd name="T9" fmla="*/ 43 h 440"/>
                <a:gd name="T10" fmla="*/ 49 w 77"/>
                <a:gd name="T11" fmla="*/ 21 h 440"/>
                <a:gd name="T12" fmla="*/ 20 w 77"/>
                <a:gd name="T13" fmla="*/ 0 h 440"/>
              </a:gdLst>
              <a:ahLst/>
              <a:cxnLst>
                <a:cxn ang="0">
                  <a:pos x="T0" y="T1"/>
                </a:cxn>
                <a:cxn ang="0">
                  <a:pos x="T2" y="T3"/>
                </a:cxn>
                <a:cxn ang="0">
                  <a:pos x="T4" y="T5"/>
                </a:cxn>
                <a:cxn ang="0">
                  <a:pos x="T6" y="T7"/>
                </a:cxn>
                <a:cxn ang="0">
                  <a:pos x="T8" y="T9"/>
                </a:cxn>
                <a:cxn ang="0">
                  <a:pos x="T10" y="T11"/>
                </a:cxn>
                <a:cxn ang="0">
                  <a:pos x="T12" y="T13"/>
                </a:cxn>
              </a:cxnLst>
              <a:rect l="0" t="0" r="r" b="b"/>
              <a:pathLst>
                <a:path w="77" h="440">
                  <a:moveTo>
                    <a:pt x="20" y="0"/>
                  </a:moveTo>
                  <a:cubicBezTo>
                    <a:pt x="0" y="440"/>
                    <a:pt x="0" y="440"/>
                    <a:pt x="0" y="440"/>
                  </a:cubicBezTo>
                  <a:cubicBezTo>
                    <a:pt x="20" y="430"/>
                    <a:pt x="38" y="420"/>
                    <a:pt x="56" y="408"/>
                  </a:cubicBezTo>
                  <a:cubicBezTo>
                    <a:pt x="59" y="406"/>
                    <a:pt x="62" y="404"/>
                    <a:pt x="65" y="401"/>
                  </a:cubicBezTo>
                  <a:cubicBezTo>
                    <a:pt x="77" y="43"/>
                    <a:pt x="77" y="43"/>
                    <a:pt x="77" y="43"/>
                  </a:cubicBezTo>
                  <a:cubicBezTo>
                    <a:pt x="68" y="35"/>
                    <a:pt x="59" y="28"/>
                    <a:pt x="49" y="21"/>
                  </a:cubicBezTo>
                  <a:cubicBezTo>
                    <a:pt x="40" y="13"/>
                    <a:pt x="30" y="6"/>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xmlns="" id="{1E7B459D-63BE-43B5-B805-5EF643FE1451}"/>
                </a:ext>
              </a:extLst>
            </p:cNvPr>
            <p:cNvSpPr>
              <a:spLocks/>
            </p:cNvSpPr>
            <p:nvPr userDrawn="1"/>
          </p:nvSpPr>
          <p:spPr bwMode="auto">
            <a:xfrm>
              <a:off x="14719310" y="434974"/>
              <a:ext cx="193675" cy="733425"/>
            </a:xfrm>
            <a:custGeom>
              <a:avLst/>
              <a:gdLst>
                <a:gd name="T0" fmla="*/ 6 w 65"/>
                <a:gd name="T1" fmla="*/ 0 h 244"/>
                <a:gd name="T2" fmla="*/ 0 w 65"/>
                <a:gd name="T3" fmla="*/ 244 h 244"/>
                <a:gd name="T4" fmla="*/ 35 w 65"/>
                <a:gd name="T5" fmla="*/ 209 h 244"/>
                <a:gd name="T6" fmla="*/ 64 w 65"/>
                <a:gd name="T7" fmla="*/ 177 h 244"/>
                <a:gd name="T8" fmla="*/ 65 w 65"/>
                <a:gd name="T9" fmla="*/ 70 h 244"/>
                <a:gd name="T10" fmla="*/ 39 w 65"/>
                <a:gd name="T11" fmla="*/ 37 h 244"/>
                <a:gd name="T12" fmla="*/ 6 w 6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65" h="244">
                  <a:moveTo>
                    <a:pt x="6" y="0"/>
                  </a:moveTo>
                  <a:cubicBezTo>
                    <a:pt x="0" y="244"/>
                    <a:pt x="0" y="244"/>
                    <a:pt x="0" y="244"/>
                  </a:cubicBezTo>
                  <a:cubicBezTo>
                    <a:pt x="13" y="232"/>
                    <a:pt x="25" y="220"/>
                    <a:pt x="35" y="209"/>
                  </a:cubicBezTo>
                  <a:cubicBezTo>
                    <a:pt x="46" y="198"/>
                    <a:pt x="55" y="187"/>
                    <a:pt x="64" y="177"/>
                  </a:cubicBezTo>
                  <a:cubicBezTo>
                    <a:pt x="65" y="70"/>
                    <a:pt x="65" y="70"/>
                    <a:pt x="65" y="70"/>
                  </a:cubicBezTo>
                  <a:cubicBezTo>
                    <a:pt x="58" y="60"/>
                    <a:pt x="49" y="49"/>
                    <a:pt x="39" y="37"/>
                  </a:cubicBezTo>
                  <a:cubicBezTo>
                    <a:pt x="29" y="25"/>
                    <a:pt x="18" y="13"/>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6" name="Imagen 55">
            <a:extLst>
              <a:ext uri="{FF2B5EF4-FFF2-40B4-BE49-F238E27FC236}">
                <a16:creationId xmlns:a16="http://schemas.microsoft.com/office/drawing/2014/main" xmlns="" id="{2189F4B6-D90D-478A-88A9-1DA2FE22F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71"/>
            <a:ext cx="12192000" cy="4937760"/>
          </a:xfrm>
          <a:prstGeom prst="rect">
            <a:avLst/>
          </a:prstGeom>
        </p:spPr>
      </p:pic>
      <p:sp>
        <p:nvSpPr>
          <p:cNvPr id="57" name="Rectangle 11">
            <a:extLst>
              <a:ext uri="{FF2B5EF4-FFF2-40B4-BE49-F238E27FC236}">
                <a16:creationId xmlns:a16="http://schemas.microsoft.com/office/drawing/2014/main" xmlns="" id="{CDE0DA6E-4055-4A4A-B3F5-9C2C32AC2DF5}"/>
              </a:ext>
            </a:extLst>
          </p:cNvPr>
          <p:cNvSpPr/>
          <p:nvPr userDrawn="1"/>
        </p:nvSpPr>
        <p:spPr>
          <a:xfrm rot="5400000">
            <a:off x="2655275" y="-2678722"/>
            <a:ext cx="6858004" cy="12215447"/>
          </a:xfrm>
          <a:prstGeom prst="rect">
            <a:avLst/>
          </a:prstGeom>
          <a:gradFill flip="none" rotWithShape="1">
            <a:gsLst>
              <a:gs pos="0">
                <a:srgbClr val="29ABE2"/>
              </a:gs>
              <a:gs pos="38000">
                <a:srgbClr val="10BEB3"/>
              </a:gs>
              <a:gs pos="100000">
                <a:srgbClr val="03C99A">
                  <a:alpha val="83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2" name="Título 1">
            <a:extLst>
              <a:ext uri="{FF2B5EF4-FFF2-40B4-BE49-F238E27FC236}">
                <a16:creationId xmlns:a16="http://schemas.microsoft.com/office/drawing/2014/main" xmlns="" id="{E441B5CD-3325-4C6F-9D60-90DD032AA033}"/>
              </a:ext>
            </a:extLst>
          </p:cNvPr>
          <p:cNvSpPr>
            <a:spLocks noGrp="1"/>
          </p:cNvSpPr>
          <p:nvPr>
            <p:ph type="title" hasCustomPrompt="1"/>
          </p:nvPr>
        </p:nvSpPr>
        <p:spPr>
          <a:xfrm>
            <a:off x="457200" y="1743350"/>
            <a:ext cx="9440067" cy="1107996"/>
          </a:xfrm>
        </p:spPr>
        <p:txBody>
          <a:bodyPr vert="horz" wrap="square" lIns="0" tIns="0" rIns="0" bIns="0" rtlCol="0" anchor="t">
            <a:spAutoFit/>
          </a:bodyPr>
          <a:lstStyle>
            <a:lvl1pPr marL="0" indent="0" algn="l">
              <a:buFont typeface="Arial" panose="020B0604020202020204" pitchFamily="34" charset="0"/>
              <a:buNone/>
              <a:defRPr lang="en-US" sz="8000" dirty="0">
                <a:solidFill>
                  <a:schemeClr val="bg1"/>
                </a:solidFill>
                <a:latin typeface="+mn-lt"/>
              </a:defRPr>
            </a:lvl1pPr>
          </a:lstStyle>
          <a:p>
            <a:pPr marL="0" lvl="0" algn="l"/>
            <a:r>
              <a:rPr lang="es-ES" dirty="0" err="1"/>
              <a:t>Click</a:t>
            </a:r>
            <a:endParaRPr lang="en-US" dirty="0"/>
          </a:p>
        </p:txBody>
      </p:sp>
      <p:sp>
        <p:nvSpPr>
          <p:cNvPr id="63" name="Elipse 62">
            <a:extLst>
              <a:ext uri="{FF2B5EF4-FFF2-40B4-BE49-F238E27FC236}">
                <a16:creationId xmlns:a16="http://schemas.microsoft.com/office/drawing/2014/main" xmlns="" id="{059AD4D2-73A4-4ADB-8B24-5C301F4FCBD8}"/>
              </a:ext>
            </a:extLst>
          </p:cNvPr>
          <p:cNvSpPr/>
          <p:nvPr userDrawn="1"/>
        </p:nvSpPr>
        <p:spPr>
          <a:xfrm>
            <a:off x="177800" y="-685800"/>
            <a:ext cx="444500" cy="431800"/>
          </a:xfrm>
          <a:prstGeom prst="ellipse">
            <a:avLst/>
          </a:prstGeom>
          <a:solidFill>
            <a:srgbClr val="03C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lipse 63">
            <a:extLst>
              <a:ext uri="{FF2B5EF4-FFF2-40B4-BE49-F238E27FC236}">
                <a16:creationId xmlns:a16="http://schemas.microsoft.com/office/drawing/2014/main" xmlns="" id="{684CDA8A-0302-4F5F-AA16-F8F649082EE7}"/>
              </a:ext>
            </a:extLst>
          </p:cNvPr>
          <p:cNvSpPr/>
          <p:nvPr userDrawn="1"/>
        </p:nvSpPr>
        <p:spPr>
          <a:xfrm>
            <a:off x="3296242" y="-685800"/>
            <a:ext cx="444500" cy="431800"/>
          </a:xfrm>
          <a:prstGeom prst="ellipse">
            <a:avLst/>
          </a:prstGeom>
          <a:solidFill>
            <a:srgbClr val="03E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ángulo: esquinas redondeadas 46">
            <a:extLst>
              <a:ext uri="{FF2B5EF4-FFF2-40B4-BE49-F238E27FC236}">
                <a16:creationId xmlns:a16="http://schemas.microsoft.com/office/drawing/2014/main" xmlns="" id="{E6620F34-4CEB-4FC1-A320-5DF0A3C2F0B5}"/>
              </a:ext>
            </a:extLst>
          </p:cNvPr>
          <p:cNvSpPr/>
          <p:nvPr userDrawn="1"/>
        </p:nvSpPr>
        <p:spPr>
          <a:xfrm flipV="1">
            <a:off x="2883570" y="3988726"/>
            <a:ext cx="1638144" cy="7970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texto 2">
            <a:extLst>
              <a:ext uri="{FF2B5EF4-FFF2-40B4-BE49-F238E27FC236}">
                <a16:creationId xmlns:a16="http://schemas.microsoft.com/office/drawing/2014/main" xmlns="" id="{E35159D6-3396-451D-B696-CD044B012FCB}"/>
              </a:ext>
            </a:extLst>
          </p:cNvPr>
          <p:cNvSpPr>
            <a:spLocks noGrp="1"/>
          </p:cNvSpPr>
          <p:nvPr>
            <p:ph type="body" sz="quarter" idx="10" hasCustomPrompt="1"/>
          </p:nvPr>
        </p:nvSpPr>
        <p:spPr>
          <a:xfrm>
            <a:off x="487362" y="2889289"/>
            <a:ext cx="9409905" cy="1107996"/>
          </a:xfrm>
        </p:spPr>
        <p:txBody>
          <a:bodyPr vert="horz" lIns="0" tIns="0" rIns="0" bIns="0" rtlCol="0" anchor="ctr">
            <a:spAutoFit/>
          </a:bodyPr>
          <a:lstStyle>
            <a:lvl1pPr marL="914400" marR="0" indent="-1143000" algn="l" defTabSz="914400" rtl="0" eaLnBrk="1" fontAlgn="auto" latinLnBrk="0" hangingPunct="1">
              <a:lnSpc>
                <a:spcPct val="90000"/>
              </a:lnSpc>
              <a:spcBef>
                <a:spcPct val="0"/>
              </a:spcBef>
              <a:spcAft>
                <a:spcPts val="0"/>
              </a:spcAft>
              <a:buClrTx/>
              <a:buSzTx/>
              <a:buFont typeface="Arial" panose="020B0604020202020204" pitchFamily="34" charset="0"/>
              <a:buNone/>
              <a:tabLst/>
              <a:defRPr lang="en-US" sz="8000" b="1" dirty="0">
                <a:solidFill>
                  <a:srgbClr val="198AB7"/>
                </a:solidFill>
                <a:latin typeface="Segoe UI" panose="020B0502040204020203" pitchFamily="34" charset="0"/>
                <a:ea typeface="+mj-ea"/>
                <a:cs typeface="Segoe UI" panose="020B0502040204020203" pitchFamily="34" charset="0"/>
              </a:defRPr>
            </a:lvl1pPr>
          </a:lstStyle>
          <a:p>
            <a:pPr marL="914400" marR="0" lvl="0" indent="-114300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lang="es-ES" dirty="0"/>
              <a:t>Here</a:t>
            </a:r>
            <a:endParaRPr lang="en-US" dirty="0"/>
          </a:p>
        </p:txBody>
      </p:sp>
      <p:sp>
        <p:nvSpPr>
          <p:cNvPr id="55" name="Marcador de texto 2">
            <a:extLst>
              <a:ext uri="{FF2B5EF4-FFF2-40B4-BE49-F238E27FC236}">
                <a16:creationId xmlns:a16="http://schemas.microsoft.com/office/drawing/2014/main" xmlns="" id="{0E5973E2-6378-4EB0-8236-23A5C7E349F5}"/>
              </a:ext>
            </a:extLst>
          </p:cNvPr>
          <p:cNvSpPr>
            <a:spLocks noGrp="1"/>
          </p:cNvSpPr>
          <p:nvPr>
            <p:ph type="body" sz="quarter" idx="11" hasCustomPrompt="1"/>
          </p:nvPr>
        </p:nvSpPr>
        <p:spPr>
          <a:xfrm>
            <a:off x="487362" y="4260850"/>
            <a:ext cx="9409905" cy="360099"/>
          </a:xfrm>
          <a:noFill/>
        </p:spPr>
        <p:txBody>
          <a:bodyPr wrap="square" lIns="0" tIns="0" rIns="0" bIns="0" rtlCol="0">
            <a:spAutoFit/>
          </a:bodyPr>
          <a:lstStyle>
            <a:lvl1pPr marL="0" indent="0" algn="l">
              <a:buFont typeface="Arial" panose="020B0604020202020204" pitchFamily="34" charset="0"/>
              <a:buNone/>
              <a:defRPr lang="en-US" sz="2600" dirty="0">
                <a:solidFill>
                  <a:schemeClr val="bg1"/>
                </a:solidFill>
                <a:latin typeface="Segoe UI" panose="020B0502040204020203" pitchFamily="34" charset="0"/>
                <a:cs typeface="Segoe UI" panose="020B0502040204020203" pitchFamily="34" charset="0"/>
              </a:defRPr>
            </a:lvl1pPr>
          </a:lstStyle>
          <a:p>
            <a:pPr marL="0" lvl="0"/>
            <a:r>
              <a:rPr lang="es-ES" dirty="0" err="1"/>
              <a:t>Click</a:t>
            </a:r>
            <a:r>
              <a:rPr lang="es-ES" dirty="0"/>
              <a:t> Here</a:t>
            </a:r>
            <a:endParaRPr lang="en-US" dirty="0"/>
          </a:p>
        </p:txBody>
      </p:sp>
      <p:sp>
        <p:nvSpPr>
          <p:cNvPr id="43" name="Slide Number Placeholder 5">
            <a:extLst>
              <a:ext uri="{FF2B5EF4-FFF2-40B4-BE49-F238E27FC236}">
                <a16:creationId xmlns:a16="http://schemas.microsoft.com/office/drawing/2014/main" xmlns="" id="{2F3646AF-E532-42F9-8756-7CB59C7CF9F1}"/>
              </a:ext>
            </a:extLst>
          </p:cNvPr>
          <p:cNvSpPr>
            <a:spLocks noGrp="1"/>
          </p:cNvSpPr>
          <p:nvPr>
            <p:ph type="sldNum" sz="quarter" idx="4"/>
          </p:nvPr>
        </p:nvSpPr>
        <p:spPr>
          <a:xfrm>
            <a:off x="11492632" y="6400413"/>
            <a:ext cx="367408" cy="276999"/>
          </a:xfrm>
          <a:prstGeom prst="rect">
            <a:avLst/>
          </a:prstGeom>
        </p:spPr>
        <p:txBody>
          <a:bodyPr wrap="none" anchor="ctr">
            <a:spAutoFit/>
          </a:bodyPr>
          <a:lstStyle>
            <a:lvl1pPr algn="ctr">
              <a:defRPr sz="1200"/>
            </a:lvl1pPr>
          </a:lstStyle>
          <a:p>
            <a:fld id="{B84D2E29-67F4-44D8-B0E3-F54815B4F123}" type="slidenum">
              <a:rPr lang="en-US" smtClean="0"/>
              <a:pPr/>
              <a:t>‹#›</a:t>
            </a:fld>
            <a:endParaRPr lang="en-US" dirty="0"/>
          </a:p>
        </p:txBody>
      </p:sp>
      <p:sp>
        <p:nvSpPr>
          <p:cNvPr id="45" name="Rectángulo 44">
            <a:extLst>
              <a:ext uri="{FF2B5EF4-FFF2-40B4-BE49-F238E27FC236}">
                <a16:creationId xmlns:a16="http://schemas.microsoft.com/office/drawing/2014/main" xmlns="" id="{CB782BA6-E25B-4CEE-B6C9-DCE7263DBB4E}"/>
              </a:ext>
            </a:extLst>
          </p:cNvPr>
          <p:cNvSpPr/>
          <p:nvPr userDrawn="1"/>
        </p:nvSpPr>
        <p:spPr>
          <a:xfrm>
            <a:off x="9748911" y="-562122"/>
            <a:ext cx="2443089" cy="5486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ALTERNATIVE</a:t>
            </a:r>
            <a:endParaRPr lang="en-US" dirty="0"/>
          </a:p>
        </p:txBody>
      </p:sp>
    </p:spTree>
    <p:extLst>
      <p:ext uri="{BB962C8B-B14F-4D97-AF65-F5344CB8AC3E}">
        <p14:creationId xmlns:p14="http://schemas.microsoft.com/office/powerpoint/2010/main" val="208885113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3" name="Imagen 8">
            <a:extLst>
              <a:ext uri="{FF2B5EF4-FFF2-40B4-BE49-F238E27FC236}">
                <a16:creationId xmlns:a16="http://schemas.microsoft.com/office/drawing/2014/main" xmlns="" id="{710603C2-D62E-4A50-983A-18755D13679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085" t="14085" r="10615"/>
          <a:stretch/>
        </p:blipFill>
        <p:spPr>
          <a:xfrm>
            <a:off x="0" y="-1"/>
            <a:ext cx="6019800" cy="6858000"/>
          </a:xfrm>
          <a:prstGeom prst="rect">
            <a:avLst/>
          </a:prstGeom>
        </p:spPr>
      </p:pic>
      <p:sp>
        <p:nvSpPr>
          <p:cNvPr id="4" name="Rectangle 11">
            <a:extLst>
              <a:ext uri="{FF2B5EF4-FFF2-40B4-BE49-F238E27FC236}">
                <a16:creationId xmlns:a16="http://schemas.microsoft.com/office/drawing/2014/main" xmlns="" id="{183E62B4-614B-4DFE-87CE-04546D6A4E7F}"/>
              </a:ext>
            </a:extLst>
          </p:cNvPr>
          <p:cNvSpPr/>
          <p:nvPr userDrawn="1"/>
        </p:nvSpPr>
        <p:spPr>
          <a:xfrm>
            <a:off x="1" y="1"/>
            <a:ext cx="6024562" cy="6876660"/>
          </a:xfrm>
          <a:prstGeom prst="round2SameRect">
            <a:avLst>
              <a:gd name="adj1" fmla="val 0"/>
              <a:gd name="adj2" fmla="val 0"/>
            </a:avLst>
          </a:prstGeom>
          <a:gradFill flip="none" rotWithShape="1">
            <a:gsLst>
              <a:gs pos="0">
                <a:srgbClr val="126688"/>
              </a:gs>
              <a:gs pos="88000">
                <a:srgbClr val="28DBD3">
                  <a:alpha val="7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6" name="Conector recto 5">
            <a:extLst>
              <a:ext uri="{FF2B5EF4-FFF2-40B4-BE49-F238E27FC236}">
                <a16:creationId xmlns:a16="http://schemas.microsoft.com/office/drawing/2014/main" xmlns="" id="{DF3C88B1-C4A4-403D-8F3B-9737170DDAE8}"/>
              </a:ext>
            </a:extLst>
          </p:cNvPr>
          <p:cNvCxnSpPr/>
          <p:nvPr userDrawn="1"/>
        </p:nvCxnSpPr>
        <p:spPr>
          <a:xfrm>
            <a:off x="4200846" y="2079845"/>
            <a:ext cx="415149" cy="0"/>
          </a:xfrm>
          <a:prstGeom prst="line">
            <a:avLst/>
          </a:prstGeom>
          <a:ln w="88900">
            <a:solidFill>
              <a:srgbClr val="27FCC9"/>
            </a:solidFill>
          </a:ln>
        </p:spPr>
        <p:style>
          <a:lnRef idx="1">
            <a:schemeClr val="accent1"/>
          </a:lnRef>
          <a:fillRef idx="0">
            <a:schemeClr val="accent1"/>
          </a:fillRef>
          <a:effectRef idx="0">
            <a:schemeClr val="accent1"/>
          </a:effectRef>
          <a:fontRef idx="minor">
            <a:schemeClr val="tx1"/>
          </a:fontRef>
        </p:style>
      </p:cxnSp>
      <p:cxnSp>
        <p:nvCxnSpPr>
          <p:cNvPr id="11" name="Straight Connector 3">
            <a:extLst>
              <a:ext uri="{FF2B5EF4-FFF2-40B4-BE49-F238E27FC236}">
                <a16:creationId xmlns:a16="http://schemas.microsoft.com/office/drawing/2014/main" xmlns="" id="{A290B5EB-CA0E-497E-8C48-25F45527C4DD}"/>
              </a:ext>
            </a:extLst>
          </p:cNvPr>
          <p:cNvCxnSpPr/>
          <p:nvPr userDrawn="1"/>
        </p:nvCxnSpPr>
        <p:spPr>
          <a:xfrm>
            <a:off x="9840122" y="660679"/>
            <a:ext cx="0" cy="11371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7" name="Imagen 26">
            <a:extLst>
              <a:ext uri="{FF2B5EF4-FFF2-40B4-BE49-F238E27FC236}">
                <a16:creationId xmlns:a16="http://schemas.microsoft.com/office/drawing/2014/main" xmlns="" id="{397AC46E-39AB-4625-BC75-9A5A7BEA02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528" t="11088" r="-1"/>
          <a:stretch/>
        </p:blipFill>
        <p:spPr>
          <a:xfrm>
            <a:off x="-26699" y="125260"/>
            <a:ext cx="4936901" cy="6751402"/>
          </a:xfrm>
          <a:prstGeom prst="rect">
            <a:avLst/>
          </a:prstGeom>
        </p:spPr>
      </p:pic>
      <p:sp>
        <p:nvSpPr>
          <p:cNvPr id="30" name="Marcador de texto 29">
            <a:extLst>
              <a:ext uri="{FF2B5EF4-FFF2-40B4-BE49-F238E27FC236}">
                <a16:creationId xmlns:a16="http://schemas.microsoft.com/office/drawing/2014/main" xmlns="" id="{D063A530-75CD-492A-A41E-62F52401A28B}"/>
              </a:ext>
            </a:extLst>
          </p:cNvPr>
          <p:cNvSpPr>
            <a:spLocks noGrp="1"/>
          </p:cNvSpPr>
          <p:nvPr userDrawn="1">
            <p:ph type="body" sz="quarter" idx="10"/>
          </p:nvPr>
        </p:nvSpPr>
        <p:spPr>
          <a:xfrm>
            <a:off x="4178635" y="819918"/>
            <a:ext cx="4936891" cy="914400"/>
          </a:xfrm>
        </p:spPr>
        <p:txBody>
          <a:bodyPr anchor="ctr">
            <a:noAutofit/>
          </a:bodyPr>
          <a:lstStyle>
            <a:lvl1pPr marL="0" indent="0" algn="l" defTabSz="914400" rtl="0" eaLnBrk="1" latinLnBrk="0" hangingPunct="1">
              <a:lnSpc>
                <a:spcPct val="100000"/>
              </a:lnSpc>
              <a:spcBef>
                <a:spcPct val="0"/>
              </a:spcBef>
              <a:buNone/>
              <a:defRPr lang="es-ES" sz="3600" b="1" kern="1200" dirty="0" smtClean="0">
                <a:solidFill>
                  <a:srgbClr val="0E4E68"/>
                </a:solidFill>
                <a:latin typeface="Segoe UI" panose="020B0502040204020203" pitchFamily="34" charset="0"/>
                <a:ea typeface="+mj-ea"/>
                <a:cs typeface="Segoe UI" panose="020B0502040204020203" pitchFamily="34" charset="0"/>
              </a:defRPr>
            </a:lvl1pPr>
            <a:lvl2pPr>
              <a:defRPr sz="800"/>
            </a:lvl2pPr>
            <a:lvl3pPr>
              <a:defRPr sz="800"/>
            </a:lvl3pPr>
            <a:lvl4pPr>
              <a:defRPr sz="800"/>
            </a:lvl4pPr>
            <a:lvl5pPr>
              <a:defRPr sz="800"/>
            </a:lvl5pPr>
          </a:lstStyle>
          <a:p>
            <a:pPr lvl="0"/>
            <a:r>
              <a:rPr lang="es-ES" dirty="0"/>
              <a:t>Haga clic para modificar los estilos</a:t>
            </a:r>
            <a:endParaRPr lang="en-US" dirty="0"/>
          </a:p>
        </p:txBody>
      </p:sp>
      <p:sp>
        <p:nvSpPr>
          <p:cNvPr id="32" name="Marcador de posición de imagen 31">
            <a:extLst>
              <a:ext uri="{FF2B5EF4-FFF2-40B4-BE49-F238E27FC236}">
                <a16:creationId xmlns:a16="http://schemas.microsoft.com/office/drawing/2014/main" xmlns="" id="{7E400ED2-C52D-42E7-946F-F664724D9073}"/>
              </a:ext>
            </a:extLst>
          </p:cNvPr>
          <p:cNvSpPr>
            <a:spLocks noGrp="1"/>
          </p:cNvSpPr>
          <p:nvPr userDrawn="1">
            <p:ph type="pic" sz="quarter" idx="11"/>
          </p:nvPr>
        </p:nvSpPr>
        <p:spPr>
          <a:xfrm>
            <a:off x="10198434" y="819918"/>
            <a:ext cx="1498266" cy="914400"/>
          </a:xfrm>
        </p:spPr>
        <p:txBody>
          <a:bodyPr>
            <a:normAutofit/>
          </a:bodyPr>
          <a:lstStyle>
            <a:lvl1pPr>
              <a:defRPr sz="900"/>
            </a:lvl1pPr>
          </a:lstStyle>
          <a:p>
            <a:endParaRPr lang="en-US" dirty="0"/>
          </a:p>
        </p:txBody>
      </p:sp>
      <p:sp>
        <p:nvSpPr>
          <p:cNvPr id="34" name="Marcador de texto 33">
            <a:extLst>
              <a:ext uri="{FF2B5EF4-FFF2-40B4-BE49-F238E27FC236}">
                <a16:creationId xmlns:a16="http://schemas.microsoft.com/office/drawing/2014/main" xmlns="" id="{33CD56AC-0742-4006-B955-D7C0AEF2D434}"/>
              </a:ext>
            </a:extLst>
          </p:cNvPr>
          <p:cNvSpPr>
            <a:spLocks noGrp="1"/>
          </p:cNvSpPr>
          <p:nvPr userDrawn="1">
            <p:ph type="body" sz="quarter" idx="12"/>
          </p:nvPr>
        </p:nvSpPr>
        <p:spPr>
          <a:xfrm>
            <a:off x="5783263" y="2536124"/>
            <a:ext cx="4865610" cy="548640"/>
          </a:xfrm>
        </p:spPr>
        <p:txBody>
          <a:bodyPr anchor="ctr">
            <a:noAutofit/>
          </a:bodyPr>
          <a:lstStyle>
            <a:lvl1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4pPr>
            <a:lvl5pPr marL="1828800" indent="0">
              <a:buFontTx/>
              <a:buNone/>
              <a:defRPr sz="800"/>
            </a:lvl5pPr>
          </a:lstStyle>
          <a:p>
            <a:pPr lvl="0"/>
            <a:r>
              <a:rPr lang="es-ES" dirty="0"/>
              <a:t>Haga clic para modificar los estilos de texto del patrón</a:t>
            </a:r>
            <a:endParaRPr lang="en-US" dirty="0"/>
          </a:p>
        </p:txBody>
      </p:sp>
      <p:sp>
        <p:nvSpPr>
          <p:cNvPr id="36" name="Marcador de posición de imagen 35">
            <a:extLst>
              <a:ext uri="{FF2B5EF4-FFF2-40B4-BE49-F238E27FC236}">
                <a16:creationId xmlns:a16="http://schemas.microsoft.com/office/drawing/2014/main" xmlns="" id="{B93FBBC9-FBF6-48C1-890A-835199E967D8}"/>
              </a:ext>
            </a:extLst>
          </p:cNvPr>
          <p:cNvSpPr>
            <a:spLocks noGrp="1"/>
          </p:cNvSpPr>
          <p:nvPr userDrawn="1">
            <p:ph type="pic" sz="quarter" idx="13"/>
          </p:nvPr>
        </p:nvSpPr>
        <p:spPr>
          <a:xfrm>
            <a:off x="0" y="18664"/>
            <a:ext cx="6019800" cy="6857997"/>
          </a:xfrm>
        </p:spPr>
        <p:txBody>
          <a:bodyPr/>
          <a:lstStyle/>
          <a:p>
            <a:endParaRPr lang="en-US" dirty="0"/>
          </a:p>
        </p:txBody>
      </p:sp>
      <p:sp>
        <p:nvSpPr>
          <p:cNvPr id="38" name="Marcador de texto 37">
            <a:extLst>
              <a:ext uri="{FF2B5EF4-FFF2-40B4-BE49-F238E27FC236}">
                <a16:creationId xmlns:a16="http://schemas.microsoft.com/office/drawing/2014/main" xmlns="" id="{9FDD1A49-CE67-4989-8ECE-AB2CCDFDB4D1}"/>
              </a:ext>
            </a:extLst>
          </p:cNvPr>
          <p:cNvSpPr>
            <a:spLocks noGrp="1"/>
          </p:cNvSpPr>
          <p:nvPr userDrawn="1">
            <p:ph type="body" sz="quarter" idx="14"/>
          </p:nvPr>
        </p:nvSpPr>
        <p:spPr>
          <a:xfrm>
            <a:off x="5778500" y="3988843"/>
            <a:ext cx="4865610" cy="548640"/>
          </a:xfrm>
        </p:spPr>
        <p:txBody>
          <a:bodyPr anchor="ctr">
            <a:noAutofit/>
          </a:bodyPr>
          <a:lstStyle>
            <a:lvl1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4pPr>
            <a:lvl5pPr marL="0" indent="0" algn="l" defTabSz="914400" rtl="0" eaLnBrk="1" latinLnBrk="0" hangingPunct="1">
              <a:buFontTx/>
              <a:buNone/>
              <a:defRPr lang="en-US" sz="1600"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patrón</a:t>
            </a:r>
            <a:endParaRPr lang="en-US" dirty="0"/>
          </a:p>
        </p:txBody>
      </p:sp>
      <p:sp>
        <p:nvSpPr>
          <p:cNvPr id="40" name="Marcador de texto 39">
            <a:extLst>
              <a:ext uri="{FF2B5EF4-FFF2-40B4-BE49-F238E27FC236}">
                <a16:creationId xmlns:a16="http://schemas.microsoft.com/office/drawing/2014/main" xmlns="" id="{E50CC260-5E3A-4CC9-ADE4-A175283CBC95}"/>
              </a:ext>
            </a:extLst>
          </p:cNvPr>
          <p:cNvSpPr>
            <a:spLocks noGrp="1"/>
          </p:cNvSpPr>
          <p:nvPr userDrawn="1">
            <p:ph type="body" sz="quarter" idx="15"/>
          </p:nvPr>
        </p:nvSpPr>
        <p:spPr>
          <a:xfrm>
            <a:off x="5776119" y="5441562"/>
            <a:ext cx="4865610" cy="548640"/>
          </a:xfrm>
        </p:spPr>
        <p:txBody>
          <a:bodyPr anchor="ctr">
            <a:noAutofit/>
          </a:bodyPr>
          <a:lstStyle>
            <a:lvl1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FontTx/>
              <a:buNone/>
              <a:defRPr lang="es-ES" sz="1600" kern="1200" dirty="0" smtClean="0">
                <a:solidFill>
                  <a:schemeClr val="bg1"/>
                </a:solidFill>
                <a:latin typeface="Segoe UI" panose="020B0502040204020203" pitchFamily="34" charset="0"/>
                <a:ea typeface="+mn-ea"/>
                <a:cs typeface="Segoe UI" panose="020B0502040204020203" pitchFamily="34" charset="0"/>
              </a:defRPr>
            </a:lvl4pPr>
            <a:lvl5pPr marL="0" indent="0" algn="l" defTabSz="914400" rtl="0" eaLnBrk="1" latinLnBrk="0" hangingPunct="1">
              <a:buFontTx/>
              <a:buNone/>
              <a:defRPr lang="en-US" sz="1600"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patrón</a:t>
            </a:r>
            <a:endParaRPr lang="en-US" dirty="0"/>
          </a:p>
        </p:txBody>
      </p:sp>
    </p:spTree>
    <p:extLst>
      <p:ext uri="{BB962C8B-B14F-4D97-AF65-F5344CB8AC3E}">
        <p14:creationId xmlns:p14="http://schemas.microsoft.com/office/powerpoint/2010/main" val="299095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6AEADAB-2CE4-4FC4-86F7-31E83564F1BC}"/>
              </a:ext>
            </a:extLst>
          </p:cNvPr>
          <p:cNvSpPr>
            <a:spLocks noGrp="1"/>
          </p:cNvSpPr>
          <p:nvPr>
            <p:ph type="dt" sz="half" idx="10"/>
          </p:nvPr>
        </p:nvSpPr>
        <p:spPr>
          <a:xfrm>
            <a:off x="838200" y="6356350"/>
            <a:ext cx="2743200" cy="365125"/>
          </a:xfrm>
          <a:prstGeom prst="rect">
            <a:avLst/>
          </a:prstGeom>
        </p:spPr>
        <p:txBody>
          <a:bodyPr/>
          <a:lstStyle/>
          <a:p>
            <a:fld id="{A083609C-38F1-4E8A-8674-A7C038E218CF}" type="datetimeFigureOut">
              <a:rPr lang="en-US" smtClean="0"/>
              <a:t>11/23/2019</a:t>
            </a:fld>
            <a:endParaRPr lang="en-US"/>
          </a:p>
        </p:txBody>
      </p:sp>
      <p:sp>
        <p:nvSpPr>
          <p:cNvPr id="3" name="Marcador de pie de página 2">
            <a:extLst>
              <a:ext uri="{FF2B5EF4-FFF2-40B4-BE49-F238E27FC236}">
                <a16:creationId xmlns:a16="http://schemas.microsoft.com/office/drawing/2014/main" xmlns="" id="{2B9FEE26-7141-45F6-A857-D437DAFDA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Marcador de número de diapositiva 3">
            <a:extLst>
              <a:ext uri="{FF2B5EF4-FFF2-40B4-BE49-F238E27FC236}">
                <a16:creationId xmlns:a16="http://schemas.microsoft.com/office/drawing/2014/main" xmlns="" id="{B0ECD18C-7EDC-4589-BDA1-2923ECE2D95E}"/>
              </a:ext>
            </a:extLst>
          </p:cNvPr>
          <p:cNvSpPr>
            <a:spLocks noGrp="1"/>
          </p:cNvSpPr>
          <p:nvPr>
            <p:ph type="sldNum" sz="quarter" idx="12"/>
          </p:nvPr>
        </p:nvSpPr>
        <p:spPr>
          <a:xfrm>
            <a:off x="8610600" y="6356350"/>
            <a:ext cx="2743200" cy="365125"/>
          </a:xfrm>
          <a:prstGeom prst="rect">
            <a:avLst/>
          </a:prstGeom>
        </p:spPr>
        <p:txBody>
          <a:bodyPr/>
          <a:lstStyle/>
          <a:p>
            <a:fld id="{564EA1BC-EF64-42BE-86C7-55D24477E8F9}" type="slidenum">
              <a:rPr lang="en-US" smtClean="0"/>
              <a:t>‹#›</a:t>
            </a:fld>
            <a:endParaRPr lang="en-US"/>
          </a:p>
        </p:txBody>
      </p:sp>
      <p:sp>
        <p:nvSpPr>
          <p:cNvPr id="35" name="CuadroTexto 34">
            <a:extLst>
              <a:ext uri="{FF2B5EF4-FFF2-40B4-BE49-F238E27FC236}">
                <a16:creationId xmlns:a16="http://schemas.microsoft.com/office/drawing/2014/main" xmlns="" id="{47D9D6F9-8E7F-48AE-AADF-5C3DE157254A}"/>
              </a:ext>
            </a:extLst>
          </p:cNvPr>
          <p:cNvSpPr txBox="1"/>
          <p:nvPr userDrawn="1"/>
        </p:nvSpPr>
        <p:spPr>
          <a:xfrm>
            <a:off x="8153400" y="3625259"/>
            <a:ext cx="3639123" cy="1569660"/>
          </a:xfrm>
          <a:prstGeom prst="rect">
            <a:avLst/>
          </a:prstGeom>
          <a:noFill/>
        </p:spPr>
        <p:txBody>
          <a:bodyPr wrap="square" lIns="0" tIns="0" rIns="0" rtlCol="0" anchor="ctr">
            <a:spAutoFit/>
          </a:bodyPr>
          <a:lstStyle/>
          <a:p>
            <a:pPr algn="l"/>
            <a:r>
              <a:rPr lang="es-ES" sz="9600" b="1" dirty="0" err="1">
                <a:solidFill>
                  <a:schemeClr val="bg1"/>
                </a:solidFill>
                <a:latin typeface="Segoe UI" panose="020B0502040204020203" pitchFamily="34" charset="0"/>
                <a:cs typeface="Segoe UI" panose="020B0502040204020203" pitchFamily="34" charset="0"/>
              </a:rPr>
              <a:t>Thank</a:t>
            </a:r>
            <a:endParaRPr lang="es-ES" sz="9600" b="1" dirty="0">
              <a:solidFill>
                <a:schemeClr val="bg1"/>
              </a:solidFill>
              <a:latin typeface="Segoe UI" panose="020B0502040204020203" pitchFamily="34" charset="0"/>
              <a:cs typeface="Segoe UI" panose="020B0502040204020203" pitchFamily="34" charset="0"/>
            </a:endParaRPr>
          </a:p>
        </p:txBody>
      </p:sp>
      <p:sp>
        <p:nvSpPr>
          <p:cNvPr id="41" name="Rectángulo: esquinas redondeadas 40">
            <a:extLst>
              <a:ext uri="{FF2B5EF4-FFF2-40B4-BE49-F238E27FC236}">
                <a16:creationId xmlns:a16="http://schemas.microsoft.com/office/drawing/2014/main" xmlns="" id="{A7951885-68E4-4A07-A2E7-244DD752A0BD}"/>
              </a:ext>
            </a:extLst>
          </p:cNvPr>
          <p:cNvSpPr/>
          <p:nvPr userDrawn="1"/>
        </p:nvSpPr>
        <p:spPr>
          <a:xfrm flipV="1">
            <a:off x="8057577" y="5218770"/>
            <a:ext cx="997214" cy="45719"/>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ángulo 35">
            <a:extLst>
              <a:ext uri="{FF2B5EF4-FFF2-40B4-BE49-F238E27FC236}">
                <a16:creationId xmlns:a16="http://schemas.microsoft.com/office/drawing/2014/main" xmlns="" id="{FD19B847-85B4-4505-8840-AE3D1B8C98CA}"/>
              </a:ext>
            </a:extLst>
          </p:cNvPr>
          <p:cNvSpPr/>
          <p:nvPr userDrawn="1"/>
        </p:nvSpPr>
        <p:spPr>
          <a:xfrm>
            <a:off x="9166300" y="4885666"/>
            <a:ext cx="2641910" cy="1523494"/>
          </a:xfrm>
          <a:prstGeom prst="rect">
            <a:avLst/>
          </a:prstGeom>
        </p:spPr>
        <p:txBody>
          <a:bodyPr wrap="square" lIns="0" tIns="0" rIns="0">
            <a:spAutoFit/>
          </a:bodyPr>
          <a:lstStyle/>
          <a:p>
            <a:pPr algn="l"/>
            <a:r>
              <a:rPr lang="es-ES" sz="9600" b="1" dirty="0" err="1">
                <a:solidFill>
                  <a:schemeClr val="bg1"/>
                </a:solidFill>
                <a:latin typeface="Segoe UI" panose="020B0502040204020203" pitchFamily="34" charset="0"/>
                <a:cs typeface="Segoe UI" panose="020B0502040204020203" pitchFamily="34" charset="0"/>
              </a:rPr>
              <a:t>You</a:t>
            </a:r>
            <a:r>
              <a:rPr lang="es-ES" sz="9600" b="1" dirty="0">
                <a:solidFill>
                  <a:schemeClr val="bg1"/>
                </a:solidFill>
                <a:latin typeface="Segoe UI" panose="020B0502040204020203" pitchFamily="34" charset="0"/>
                <a:cs typeface="Segoe UI" panose="020B0502040204020203" pitchFamily="34" charset="0"/>
              </a:rPr>
              <a:t>!</a:t>
            </a:r>
            <a:endParaRPr lang="en-US" sz="96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90496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45" name="Imagen 39">
            <a:extLst>
              <a:ext uri="{FF2B5EF4-FFF2-40B4-BE49-F238E27FC236}">
                <a16:creationId xmlns:a16="http://schemas.microsoft.com/office/drawing/2014/main" xmlns="" id="{BADE82FD-421D-477D-A1AA-2F298567601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156" b="12483"/>
          <a:stretch/>
        </p:blipFill>
        <p:spPr>
          <a:xfrm>
            <a:off x="0" y="-1"/>
            <a:ext cx="12201484" cy="6858001"/>
          </a:xfrm>
          <a:prstGeom prst="rect">
            <a:avLst/>
          </a:prstGeom>
        </p:spPr>
      </p:pic>
      <p:sp>
        <p:nvSpPr>
          <p:cNvPr id="49" name="Rectangle 48"/>
          <p:cNvSpPr/>
          <p:nvPr userDrawn="1"/>
        </p:nvSpPr>
        <p:spPr>
          <a:xfrm>
            <a:off x="0" y="1"/>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posición de imagen 3">
            <a:extLst>
              <a:ext uri="{FF2B5EF4-FFF2-40B4-BE49-F238E27FC236}">
                <a16:creationId xmlns:a16="http://schemas.microsoft.com/office/drawing/2014/main" xmlns="" id="{C1744E6E-C1E3-4F2C-8041-B7E362875712}"/>
              </a:ext>
            </a:extLst>
          </p:cNvPr>
          <p:cNvSpPr>
            <a:spLocks noGrp="1"/>
          </p:cNvSpPr>
          <p:nvPr>
            <p:ph type="pic" sz="quarter" idx="10"/>
          </p:nvPr>
        </p:nvSpPr>
        <p:spPr>
          <a:xfrm>
            <a:off x="0" y="15112"/>
            <a:ext cx="12201484" cy="6857999"/>
          </a:xfrm>
        </p:spPr>
        <p:txBody>
          <a:bodyPr/>
          <a:lstStyle/>
          <a:p>
            <a:endParaRPr lang="en-US" dirty="0"/>
          </a:p>
        </p:txBody>
      </p:sp>
      <p:sp>
        <p:nvSpPr>
          <p:cNvPr id="47" name="Rectangle 11">
            <a:extLst>
              <a:ext uri="{FF2B5EF4-FFF2-40B4-BE49-F238E27FC236}">
                <a16:creationId xmlns:a16="http://schemas.microsoft.com/office/drawing/2014/main" xmlns="" id="{68242A3B-D6C4-47AB-AC62-5CBBC7FAEC11}"/>
              </a:ext>
            </a:extLst>
          </p:cNvPr>
          <p:cNvSpPr/>
          <p:nvPr userDrawn="1"/>
        </p:nvSpPr>
        <p:spPr>
          <a:xfrm rot="5400000">
            <a:off x="4680783" y="-1348500"/>
            <a:ext cx="2839917" cy="12201484"/>
          </a:xfrm>
          <a:prstGeom prst="rect">
            <a:avLst/>
          </a:prstGeom>
          <a:gradFill flip="none" rotWithShape="1">
            <a:gsLst>
              <a:gs pos="0">
                <a:srgbClr val="198AB7"/>
              </a:gs>
              <a:gs pos="100000">
                <a:srgbClr val="03C99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userDrawn="1"/>
        </p:nvSpPr>
        <p:spPr>
          <a:xfrm>
            <a:off x="1" y="0"/>
            <a:ext cx="6386732" cy="6858000"/>
          </a:xfrm>
          <a:prstGeom prst="rect">
            <a:avLst/>
          </a:prstGeom>
          <a:solidFill>
            <a:srgbClr val="0E4E68">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
            <a:extLst>
              <a:ext uri="{FF2B5EF4-FFF2-40B4-BE49-F238E27FC236}">
                <a16:creationId xmlns:a16="http://schemas.microsoft.com/office/drawing/2014/main" xmlns="" id="{114F105F-A5EF-4B80-95FA-013271531428}"/>
              </a:ext>
            </a:extLst>
          </p:cNvPr>
          <p:cNvSpPr/>
          <p:nvPr userDrawn="1"/>
        </p:nvSpPr>
        <p:spPr>
          <a:xfrm rot="5400000">
            <a:off x="2092952" y="2027592"/>
            <a:ext cx="498637" cy="4684542"/>
          </a:xfrm>
          <a:prstGeom prst="round2SameRect">
            <a:avLst>
              <a:gd name="adj1" fmla="val 50000"/>
              <a:gd name="adj2" fmla="val 0"/>
            </a:avLst>
          </a:prstGeom>
          <a:solidFill>
            <a:srgbClr val="03C99A"/>
          </a:soli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914400" rtlCol="0" anchor="ctr"/>
          <a:lstStyle/>
          <a:p>
            <a:pPr>
              <a:lnSpc>
                <a:spcPct val="100000"/>
              </a:lnSpc>
            </a:pPr>
            <a:endParaRPr lang="en-US" sz="1400" dirty="0">
              <a:solidFill>
                <a:schemeClr val="bg1"/>
              </a:solidFill>
            </a:endParaRPr>
          </a:p>
        </p:txBody>
      </p:sp>
      <p:sp>
        <p:nvSpPr>
          <p:cNvPr id="9" name="Rounded Rectangle 4">
            <a:extLst>
              <a:ext uri="{FF2B5EF4-FFF2-40B4-BE49-F238E27FC236}">
                <a16:creationId xmlns:a16="http://schemas.microsoft.com/office/drawing/2014/main" xmlns="" id="{644FD5BC-67B2-4C0D-8049-F90F4BE41C57}"/>
              </a:ext>
            </a:extLst>
          </p:cNvPr>
          <p:cNvSpPr/>
          <p:nvPr userDrawn="1"/>
        </p:nvSpPr>
        <p:spPr>
          <a:xfrm rot="5400000">
            <a:off x="2092952" y="3146081"/>
            <a:ext cx="498637" cy="4684542"/>
          </a:xfrm>
          <a:prstGeom prst="round2SameRect">
            <a:avLst>
              <a:gd name="adj1" fmla="val 50000"/>
              <a:gd name="adj2" fmla="val 0"/>
            </a:avLst>
          </a:prstGeom>
          <a:solidFill>
            <a:srgbClr val="03C99A"/>
          </a:soli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914400" rtlCol="0" anchor="ctr"/>
          <a:lstStyle/>
          <a:p>
            <a:pPr>
              <a:lnSpc>
                <a:spcPct val="100000"/>
              </a:lnSpc>
            </a:pPr>
            <a:endParaRPr lang="en-US" sz="1400" dirty="0">
              <a:solidFill>
                <a:schemeClr val="bg1"/>
              </a:solidFill>
            </a:endParaRPr>
          </a:p>
        </p:txBody>
      </p:sp>
      <p:cxnSp>
        <p:nvCxnSpPr>
          <p:cNvPr id="10" name="Conector recto 11">
            <a:extLst>
              <a:ext uri="{FF2B5EF4-FFF2-40B4-BE49-F238E27FC236}">
                <a16:creationId xmlns:a16="http://schemas.microsoft.com/office/drawing/2014/main" xmlns="" id="{D8412C04-B77C-4373-9AD2-DCF57B6CE929}"/>
              </a:ext>
            </a:extLst>
          </p:cNvPr>
          <p:cNvCxnSpPr/>
          <p:nvPr userDrawn="1"/>
        </p:nvCxnSpPr>
        <p:spPr>
          <a:xfrm>
            <a:off x="11092100" y="5580310"/>
            <a:ext cx="415149" cy="0"/>
          </a:xfrm>
          <a:prstGeom prst="line">
            <a:avLst/>
          </a:prstGeom>
          <a:ln w="88900">
            <a:solidFill>
              <a:srgbClr val="27FCC9"/>
            </a:solidFill>
          </a:ln>
        </p:spPr>
        <p:style>
          <a:lnRef idx="1">
            <a:schemeClr val="accent1"/>
          </a:lnRef>
          <a:fillRef idx="0">
            <a:schemeClr val="accent1"/>
          </a:fillRef>
          <a:effectRef idx="0">
            <a:schemeClr val="accent1"/>
          </a:effectRef>
          <a:fontRef idx="minor">
            <a:schemeClr val="tx1"/>
          </a:fontRef>
        </p:style>
      </p:cxnSp>
      <p:sp>
        <p:nvSpPr>
          <p:cNvPr id="11" name="Rounded Rectangle 2">
            <a:extLst>
              <a:ext uri="{FF2B5EF4-FFF2-40B4-BE49-F238E27FC236}">
                <a16:creationId xmlns:a16="http://schemas.microsoft.com/office/drawing/2014/main" xmlns="" id="{FB515AFC-473E-4B33-946F-CF4C43906076}"/>
              </a:ext>
            </a:extLst>
          </p:cNvPr>
          <p:cNvSpPr/>
          <p:nvPr userDrawn="1"/>
        </p:nvSpPr>
        <p:spPr>
          <a:xfrm rot="5400000">
            <a:off x="2092952" y="909103"/>
            <a:ext cx="498637" cy="4684542"/>
          </a:xfrm>
          <a:prstGeom prst="round2SameRect">
            <a:avLst>
              <a:gd name="adj1" fmla="val 50000"/>
              <a:gd name="adj2" fmla="val 0"/>
            </a:avLst>
          </a:prstGeom>
          <a:solidFill>
            <a:srgbClr val="03C99A"/>
          </a:soli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lIns="0" tIns="0" rIns="0" bIns="914400" rtlCol="0" anchor="ctr"/>
          <a:lstStyle/>
          <a:p>
            <a:pPr>
              <a:lnSpc>
                <a:spcPct val="100000"/>
              </a:lnSpc>
            </a:pPr>
            <a:endParaRPr lang="en-US" sz="1400" dirty="0">
              <a:solidFill>
                <a:schemeClr val="bg1"/>
              </a:solidFill>
            </a:endParaRPr>
          </a:p>
        </p:txBody>
      </p:sp>
      <p:sp>
        <p:nvSpPr>
          <p:cNvPr id="24" name="Marcador de texto 23">
            <a:extLst>
              <a:ext uri="{FF2B5EF4-FFF2-40B4-BE49-F238E27FC236}">
                <a16:creationId xmlns:a16="http://schemas.microsoft.com/office/drawing/2014/main" xmlns="" id="{BAFC41F4-6E5C-4D08-8F21-D4AACC2FD418}"/>
              </a:ext>
            </a:extLst>
          </p:cNvPr>
          <p:cNvSpPr>
            <a:spLocks noGrp="1"/>
          </p:cNvSpPr>
          <p:nvPr>
            <p:ph type="body" sz="quarter" idx="14"/>
          </p:nvPr>
        </p:nvSpPr>
        <p:spPr>
          <a:xfrm>
            <a:off x="1086499" y="3088572"/>
            <a:ext cx="3256901" cy="330201"/>
          </a:xfrm>
        </p:spPr>
        <p:txBody>
          <a:bodyPr anchor="ctr">
            <a:noAutofit/>
          </a:bodyPr>
          <a:lstStyle>
            <a:lvl1pPr marL="0" indent="0" algn="l" defTabSz="914400" rtl="0" eaLnBrk="1" latinLnBrk="0" hangingPunct="1">
              <a:lnSpc>
                <a:spcPct val="100000"/>
              </a:lnSpc>
              <a:buNone/>
              <a:defRPr lang="es-ES" sz="1400" kern="1200" dirty="0" smtClean="0">
                <a:solidFill>
                  <a:schemeClr val="bg1"/>
                </a:solidFill>
                <a:latin typeface="+mn-lt"/>
                <a:ea typeface="+mn-ea"/>
                <a:cs typeface="+mn-cs"/>
              </a:defRPr>
            </a:lvl1pPr>
            <a:lvl2pPr marL="0" indent="0" algn="l" defTabSz="914400" rtl="0" eaLnBrk="1" latinLnBrk="0" hangingPunct="1">
              <a:lnSpc>
                <a:spcPct val="100000"/>
              </a:lnSpc>
              <a:buNone/>
              <a:defRPr lang="es-ES" sz="1400" kern="1200" dirty="0" smtClean="0">
                <a:solidFill>
                  <a:schemeClr val="bg1"/>
                </a:solidFill>
                <a:latin typeface="+mn-lt"/>
                <a:ea typeface="+mn-ea"/>
                <a:cs typeface="+mn-cs"/>
              </a:defRPr>
            </a:lvl2pPr>
            <a:lvl3pPr marL="0" indent="0" algn="l" defTabSz="914400" rtl="0" eaLnBrk="1" latinLnBrk="0" hangingPunct="1">
              <a:lnSpc>
                <a:spcPct val="100000"/>
              </a:lnSpc>
              <a:buNone/>
              <a:defRPr lang="es-ES" sz="1400" kern="1200" dirty="0" smtClean="0">
                <a:solidFill>
                  <a:schemeClr val="bg1"/>
                </a:solidFill>
                <a:latin typeface="+mn-lt"/>
                <a:ea typeface="+mn-ea"/>
                <a:cs typeface="+mn-cs"/>
              </a:defRPr>
            </a:lvl3pPr>
            <a:lvl4pPr marL="0" indent="0" algn="l" defTabSz="914400" rtl="0" eaLnBrk="1" latinLnBrk="0" hangingPunct="1">
              <a:lnSpc>
                <a:spcPct val="100000"/>
              </a:lnSpc>
              <a:buNone/>
              <a:defRPr lang="es-ES" sz="1400" kern="1200" dirty="0" smtClean="0">
                <a:solidFill>
                  <a:schemeClr val="bg1"/>
                </a:solidFill>
                <a:latin typeface="+mn-lt"/>
                <a:ea typeface="+mn-ea"/>
                <a:cs typeface="+mn-cs"/>
              </a:defRPr>
            </a:lvl4pPr>
            <a:lvl5pPr marL="1828800" indent="0">
              <a:buNone/>
              <a:defRPr sz="800"/>
            </a:lvl5pPr>
          </a:lstStyle>
          <a:p>
            <a:pPr lvl="0"/>
            <a:r>
              <a:rPr lang="es-ES" dirty="0"/>
              <a:t>Haga clic para modificar los estilos </a:t>
            </a:r>
            <a:endParaRPr lang="en-US" dirty="0"/>
          </a:p>
        </p:txBody>
      </p:sp>
      <p:sp>
        <p:nvSpPr>
          <p:cNvPr id="26" name="Marcador de texto 25">
            <a:extLst>
              <a:ext uri="{FF2B5EF4-FFF2-40B4-BE49-F238E27FC236}">
                <a16:creationId xmlns:a16="http://schemas.microsoft.com/office/drawing/2014/main" xmlns="" id="{3E6C24BA-634D-47B6-A814-7852B051F729}"/>
              </a:ext>
            </a:extLst>
          </p:cNvPr>
          <p:cNvSpPr>
            <a:spLocks noGrp="1"/>
          </p:cNvSpPr>
          <p:nvPr>
            <p:ph type="body" sz="quarter" idx="15"/>
          </p:nvPr>
        </p:nvSpPr>
        <p:spPr>
          <a:xfrm>
            <a:off x="1124599" y="5335951"/>
            <a:ext cx="3256901" cy="330201"/>
          </a:xfrm>
        </p:spPr>
        <p:txBody>
          <a:bodyPr anchor="ctr">
            <a:noAutofit/>
          </a:bodyPr>
          <a:lstStyle>
            <a:lvl1pPr marL="0" indent="0" algn="l" defTabSz="914400" rtl="0" eaLnBrk="1" latinLnBrk="0" hangingPunct="1">
              <a:lnSpc>
                <a:spcPct val="100000"/>
              </a:lnSpc>
              <a:buNone/>
              <a:defRPr lang="es-ES" sz="1400" kern="1200" dirty="0" smtClean="0">
                <a:solidFill>
                  <a:schemeClr val="bg1"/>
                </a:solidFill>
                <a:latin typeface="+mn-lt"/>
                <a:ea typeface="+mn-ea"/>
                <a:cs typeface="+mn-cs"/>
              </a:defRPr>
            </a:lvl1pPr>
            <a:lvl2pPr marL="0" indent="0" algn="l" defTabSz="914400" rtl="0" eaLnBrk="1" latinLnBrk="0" hangingPunct="1">
              <a:lnSpc>
                <a:spcPct val="100000"/>
              </a:lnSpc>
              <a:buNone/>
              <a:defRPr lang="es-ES" sz="1400" kern="1200" dirty="0" smtClean="0">
                <a:solidFill>
                  <a:schemeClr val="bg1"/>
                </a:solidFill>
                <a:latin typeface="+mn-lt"/>
                <a:ea typeface="+mn-ea"/>
                <a:cs typeface="+mn-cs"/>
              </a:defRPr>
            </a:lvl2pPr>
            <a:lvl3pPr marL="0" indent="0" algn="l" defTabSz="914400" rtl="0" eaLnBrk="1" latinLnBrk="0" hangingPunct="1">
              <a:lnSpc>
                <a:spcPct val="100000"/>
              </a:lnSpc>
              <a:buNone/>
              <a:defRPr lang="es-ES" sz="1400" kern="1200" dirty="0" smtClean="0">
                <a:solidFill>
                  <a:schemeClr val="bg1"/>
                </a:solidFill>
                <a:latin typeface="+mn-lt"/>
                <a:ea typeface="+mn-ea"/>
                <a:cs typeface="+mn-cs"/>
              </a:defRPr>
            </a:lvl3pPr>
            <a:lvl4pPr marL="0" indent="0" algn="l" defTabSz="914400" rtl="0" eaLnBrk="1" latinLnBrk="0" hangingPunct="1">
              <a:lnSpc>
                <a:spcPct val="100000"/>
              </a:lnSpc>
              <a:buNone/>
              <a:defRPr lang="es-ES" sz="1400" kern="1200" dirty="0" smtClean="0">
                <a:solidFill>
                  <a:schemeClr val="bg1"/>
                </a:solidFill>
                <a:latin typeface="+mn-lt"/>
                <a:ea typeface="+mn-ea"/>
                <a:cs typeface="+mn-cs"/>
              </a:defRPr>
            </a:lvl4pPr>
            <a:lvl5pPr marL="0" indent="0" algn="l" defTabSz="914400" rtl="0" eaLnBrk="1" latinLnBrk="0" hangingPunct="1">
              <a:lnSpc>
                <a:spcPct val="100000"/>
              </a:lnSpc>
              <a:buNone/>
              <a:defRPr lang="en-US" sz="1400" kern="1200" dirty="0">
                <a:solidFill>
                  <a:schemeClr val="bg1"/>
                </a:solidFill>
                <a:latin typeface="+mn-lt"/>
                <a:ea typeface="+mn-ea"/>
                <a:cs typeface="+mn-cs"/>
              </a:defRPr>
            </a:lvl5pPr>
          </a:lstStyle>
          <a:p>
            <a:pPr lvl="0"/>
            <a:r>
              <a:rPr lang="es-ES" dirty="0"/>
              <a:t>Haga clic para modificar los estilos</a:t>
            </a:r>
            <a:endParaRPr lang="en-US" dirty="0"/>
          </a:p>
        </p:txBody>
      </p:sp>
      <p:sp>
        <p:nvSpPr>
          <p:cNvPr id="28" name="Marcador de texto 27">
            <a:extLst>
              <a:ext uri="{FF2B5EF4-FFF2-40B4-BE49-F238E27FC236}">
                <a16:creationId xmlns:a16="http://schemas.microsoft.com/office/drawing/2014/main" xmlns="" id="{91053CCB-ADB7-43F2-913C-7462D907E14D}"/>
              </a:ext>
            </a:extLst>
          </p:cNvPr>
          <p:cNvSpPr>
            <a:spLocks noGrp="1"/>
          </p:cNvSpPr>
          <p:nvPr>
            <p:ph type="body" sz="quarter" idx="16"/>
          </p:nvPr>
        </p:nvSpPr>
        <p:spPr>
          <a:xfrm>
            <a:off x="1086499" y="4212262"/>
            <a:ext cx="3256901" cy="330201"/>
          </a:xfrm>
        </p:spPr>
        <p:txBody>
          <a:bodyPr anchor="ctr">
            <a:noAutofit/>
          </a:bodyPr>
          <a:lstStyle>
            <a:lvl1pPr marL="0" indent="0" algn="l" defTabSz="914400" rtl="0" eaLnBrk="1" latinLnBrk="0" hangingPunct="1">
              <a:lnSpc>
                <a:spcPct val="100000"/>
              </a:lnSpc>
              <a:buNone/>
              <a:defRPr lang="es-ES" sz="1400" kern="1200" dirty="0" smtClean="0">
                <a:solidFill>
                  <a:schemeClr val="bg1"/>
                </a:solidFill>
                <a:latin typeface="+mn-lt"/>
                <a:ea typeface="+mn-ea"/>
                <a:cs typeface="+mn-cs"/>
              </a:defRPr>
            </a:lvl1pPr>
            <a:lvl2pPr marL="0" indent="0" algn="l" defTabSz="914400" rtl="0" eaLnBrk="1" latinLnBrk="0" hangingPunct="1">
              <a:lnSpc>
                <a:spcPct val="100000"/>
              </a:lnSpc>
              <a:buNone/>
              <a:defRPr lang="es-ES" sz="1400" kern="1200" dirty="0" smtClean="0">
                <a:solidFill>
                  <a:schemeClr val="bg1"/>
                </a:solidFill>
                <a:latin typeface="+mn-lt"/>
                <a:ea typeface="+mn-ea"/>
                <a:cs typeface="+mn-cs"/>
              </a:defRPr>
            </a:lvl2pPr>
            <a:lvl3pPr marL="0" indent="0" algn="l" defTabSz="914400" rtl="0" eaLnBrk="1" latinLnBrk="0" hangingPunct="1">
              <a:lnSpc>
                <a:spcPct val="100000"/>
              </a:lnSpc>
              <a:buNone/>
              <a:defRPr lang="es-ES" sz="1400" kern="1200" dirty="0" smtClean="0">
                <a:solidFill>
                  <a:schemeClr val="bg1"/>
                </a:solidFill>
                <a:latin typeface="+mn-lt"/>
                <a:ea typeface="+mn-ea"/>
                <a:cs typeface="+mn-cs"/>
              </a:defRPr>
            </a:lvl3pPr>
            <a:lvl4pPr marL="0" indent="0" algn="l" defTabSz="914400" rtl="0" eaLnBrk="1" latinLnBrk="0" hangingPunct="1">
              <a:lnSpc>
                <a:spcPct val="100000"/>
              </a:lnSpc>
              <a:buNone/>
              <a:defRPr lang="es-ES" sz="1400" kern="1200" dirty="0" smtClean="0">
                <a:solidFill>
                  <a:schemeClr val="bg1"/>
                </a:solidFill>
                <a:latin typeface="+mn-lt"/>
                <a:ea typeface="+mn-ea"/>
                <a:cs typeface="+mn-cs"/>
              </a:defRPr>
            </a:lvl4pPr>
            <a:lvl5pPr marL="0" indent="0" algn="l" defTabSz="914400" rtl="0" eaLnBrk="1" latinLnBrk="0" hangingPunct="1">
              <a:lnSpc>
                <a:spcPct val="100000"/>
              </a:lnSpc>
              <a:buNone/>
              <a:defRPr lang="es-ES" sz="1400" kern="1200" dirty="0" smtClean="0">
                <a:solidFill>
                  <a:schemeClr val="bg1"/>
                </a:solidFill>
                <a:latin typeface="+mn-lt"/>
                <a:ea typeface="+mn-ea"/>
                <a:cs typeface="+mn-cs"/>
              </a:defRPr>
            </a:lvl5pPr>
          </a:lstStyle>
          <a:p>
            <a:pPr lvl="0"/>
            <a:r>
              <a:rPr lang="es-ES" dirty="0"/>
              <a:t>Haga clic para modificar los estilos</a:t>
            </a:r>
            <a:endParaRPr lang="en-US" dirty="0"/>
          </a:p>
        </p:txBody>
      </p:sp>
      <p:sp>
        <p:nvSpPr>
          <p:cNvPr id="6" name="Marcador de posición de imagen 5">
            <a:extLst>
              <a:ext uri="{FF2B5EF4-FFF2-40B4-BE49-F238E27FC236}">
                <a16:creationId xmlns:a16="http://schemas.microsoft.com/office/drawing/2014/main" xmlns="" id="{4AF25749-B1DB-47C6-9224-9C1D4306FD8A}"/>
              </a:ext>
            </a:extLst>
          </p:cNvPr>
          <p:cNvSpPr>
            <a:spLocks noGrp="1"/>
          </p:cNvSpPr>
          <p:nvPr>
            <p:ph type="pic" sz="quarter" idx="11"/>
          </p:nvPr>
        </p:nvSpPr>
        <p:spPr>
          <a:xfrm>
            <a:off x="457200" y="3086099"/>
            <a:ext cx="355600" cy="355600"/>
          </a:xfrm>
        </p:spPr>
        <p:txBody>
          <a:bodyPr>
            <a:normAutofit/>
          </a:bodyPr>
          <a:lstStyle>
            <a:lvl1pPr>
              <a:defRPr sz="800"/>
            </a:lvl1pPr>
          </a:lstStyle>
          <a:p>
            <a:endParaRPr lang="en-US" dirty="0"/>
          </a:p>
        </p:txBody>
      </p:sp>
      <p:sp>
        <p:nvSpPr>
          <p:cNvPr id="20" name="Marcador de posición de imagen 19">
            <a:extLst>
              <a:ext uri="{FF2B5EF4-FFF2-40B4-BE49-F238E27FC236}">
                <a16:creationId xmlns:a16="http://schemas.microsoft.com/office/drawing/2014/main" xmlns="" id="{D34B774B-9241-43D6-AC40-7F871AA02483}"/>
              </a:ext>
            </a:extLst>
          </p:cNvPr>
          <p:cNvSpPr>
            <a:spLocks noGrp="1"/>
          </p:cNvSpPr>
          <p:nvPr>
            <p:ph type="pic" sz="quarter" idx="12"/>
          </p:nvPr>
        </p:nvSpPr>
        <p:spPr>
          <a:xfrm>
            <a:off x="469900" y="4186862"/>
            <a:ext cx="355600" cy="355600"/>
          </a:xfrm>
        </p:spPr>
        <p:txBody>
          <a:bodyPr>
            <a:normAutofit/>
          </a:bodyPr>
          <a:lstStyle>
            <a:lvl1pPr>
              <a:defRPr sz="800"/>
            </a:lvl1pPr>
          </a:lstStyle>
          <a:p>
            <a:endParaRPr lang="en-US" dirty="0"/>
          </a:p>
        </p:txBody>
      </p:sp>
      <p:sp>
        <p:nvSpPr>
          <p:cNvPr id="22" name="Marcador de posición de imagen 21">
            <a:extLst>
              <a:ext uri="{FF2B5EF4-FFF2-40B4-BE49-F238E27FC236}">
                <a16:creationId xmlns:a16="http://schemas.microsoft.com/office/drawing/2014/main" xmlns="" id="{06F12456-4566-4C9C-8812-089BE54DF5EB}"/>
              </a:ext>
            </a:extLst>
          </p:cNvPr>
          <p:cNvSpPr>
            <a:spLocks noGrp="1"/>
          </p:cNvSpPr>
          <p:nvPr>
            <p:ph type="pic" sz="quarter" idx="13"/>
          </p:nvPr>
        </p:nvSpPr>
        <p:spPr>
          <a:xfrm>
            <a:off x="452548" y="5297851"/>
            <a:ext cx="355600" cy="355600"/>
          </a:xfrm>
        </p:spPr>
        <p:txBody>
          <a:bodyPr>
            <a:normAutofit/>
          </a:bodyPr>
          <a:lstStyle>
            <a:lvl1pPr>
              <a:defRPr sz="800"/>
            </a:lvl1pPr>
          </a:lstStyle>
          <a:p>
            <a:endParaRPr lang="en-US" dirty="0"/>
          </a:p>
        </p:txBody>
      </p:sp>
      <p:sp>
        <p:nvSpPr>
          <p:cNvPr id="30" name="Marcador de texto 29">
            <a:extLst>
              <a:ext uri="{FF2B5EF4-FFF2-40B4-BE49-F238E27FC236}">
                <a16:creationId xmlns:a16="http://schemas.microsoft.com/office/drawing/2014/main" xmlns="" id="{8D6011D1-0C5F-44AD-8930-ABD36F8BAB30}"/>
              </a:ext>
            </a:extLst>
          </p:cNvPr>
          <p:cNvSpPr>
            <a:spLocks noGrp="1"/>
          </p:cNvSpPr>
          <p:nvPr>
            <p:ph type="body" sz="quarter" idx="17" hasCustomPrompt="1"/>
          </p:nvPr>
        </p:nvSpPr>
        <p:spPr>
          <a:xfrm>
            <a:off x="6386733" y="3803959"/>
            <a:ext cx="5290373" cy="1663699"/>
          </a:xfrm>
        </p:spPr>
        <p:txBody>
          <a:bodyPr/>
          <a:lstStyle>
            <a:lvl1pPr marL="0" indent="0" algn="r" defTabSz="914400" rtl="0" eaLnBrk="1" latinLnBrk="0" hangingPunct="1">
              <a:lnSpc>
                <a:spcPct val="90000"/>
              </a:lnSpc>
              <a:spcBef>
                <a:spcPct val="0"/>
              </a:spcBef>
              <a:buNone/>
              <a:defRPr lang="es-ES" sz="6600" b="1" kern="1200" dirty="0" smtClean="0">
                <a:solidFill>
                  <a:schemeClr val="bg1"/>
                </a:solidFill>
                <a:latin typeface="Segoe UI" panose="020B0502040204020203" pitchFamily="34" charset="0"/>
                <a:ea typeface="+mj-ea"/>
                <a:cs typeface="Segoe UI" panose="020B0502040204020203" pitchFamily="34" charset="0"/>
              </a:defRPr>
            </a:lvl1pPr>
            <a:lvl2pPr marL="457200" indent="0" algn="r" defTabSz="914400" rtl="0" eaLnBrk="1" latinLnBrk="0" hangingPunct="1">
              <a:lnSpc>
                <a:spcPct val="90000"/>
              </a:lnSpc>
              <a:spcBef>
                <a:spcPct val="0"/>
              </a:spcBef>
              <a:buNone/>
              <a:defRPr lang="es-ES" sz="6600" b="1" kern="1200" dirty="0" smtClean="0">
                <a:solidFill>
                  <a:schemeClr val="bg1"/>
                </a:solidFill>
                <a:latin typeface="Segoe UI" panose="020B0502040204020203" pitchFamily="34" charset="0"/>
                <a:ea typeface="+mj-ea"/>
                <a:cs typeface="Segoe UI" panose="020B0502040204020203" pitchFamily="34" charset="0"/>
              </a:defRPr>
            </a:lvl2pPr>
            <a:lvl3pPr marL="914400" indent="0" algn="r" defTabSz="914400" rtl="0" eaLnBrk="1" latinLnBrk="0" hangingPunct="1">
              <a:lnSpc>
                <a:spcPct val="90000"/>
              </a:lnSpc>
              <a:spcBef>
                <a:spcPct val="0"/>
              </a:spcBef>
              <a:buNone/>
              <a:defRPr lang="es-ES" sz="6600" b="1" kern="1200" dirty="0" smtClean="0">
                <a:solidFill>
                  <a:schemeClr val="bg1"/>
                </a:solidFill>
                <a:latin typeface="Segoe UI" panose="020B0502040204020203" pitchFamily="34" charset="0"/>
                <a:ea typeface="+mj-ea"/>
                <a:cs typeface="Segoe UI" panose="020B0502040204020203" pitchFamily="34" charset="0"/>
              </a:defRPr>
            </a:lvl3pPr>
          </a:lstStyle>
          <a:p>
            <a:pPr lvl="0"/>
            <a:r>
              <a:rPr lang="es-ES" dirty="0"/>
              <a:t>HAGA</a:t>
            </a:r>
          </a:p>
          <a:p>
            <a:pPr lvl="0"/>
            <a:r>
              <a:rPr lang="es-ES" dirty="0"/>
              <a:t>CLIC</a:t>
            </a:r>
            <a:endParaRPr lang="en-US" dirty="0"/>
          </a:p>
        </p:txBody>
      </p:sp>
    </p:spTree>
    <p:extLst>
      <p:ext uri="{BB962C8B-B14F-4D97-AF65-F5344CB8AC3E}">
        <p14:creationId xmlns:p14="http://schemas.microsoft.com/office/powerpoint/2010/main" val="4221854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337AF75B-148F-480B-9E17-DEDA462C0D67}"/>
              </a:ext>
            </a:extLst>
          </p:cNvPr>
          <p:cNvPicPr>
            <a:picLocks noChangeAspect="1"/>
          </p:cNvPicPr>
          <p:nvPr userDrawn="1"/>
        </p:nvPicPr>
        <p:blipFill rotWithShape="1">
          <a:blip r:embed="rId2">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3183" r="2146" b="13184"/>
          <a:stretch/>
        </p:blipFill>
        <p:spPr>
          <a:xfrm>
            <a:off x="0" y="0"/>
            <a:ext cx="12187988" cy="6858000"/>
          </a:xfrm>
          <a:prstGeom prst="rect">
            <a:avLst/>
          </a:prstGeom>
        </p:spPr>
      </p:pic>
      <p:sp>
        <p:nvSpPr>
          <p:cNvPr id="11" name="Rectangle 1">
            <a:extLst>
              <a:ext uri="{FF2B5EF4-FFF2-40B4-BE49-F238E27FC236}">
                <a16:creationId xmlns:a16="http://schemas.microsoft.com/office/drawing/2014/main" xmlns="" id="{2CD0B3EC-E61C-4EC7-A877-BF3EB0C08966}"/>
              </a:ext>
            </a:extLst>
          </p:cNvPr>
          <p:cNvSpPr/>
          <p:nvPr userDrawn="1"/>
        </p:nvSpPr>
        <p:spPr>
          <a:xfrm>
            <a:off x="4012" y="5609"/>
            <a:ext cx="12187988" cy="6852391"/>
          </a:xfrm>
          <a:prstGeom prst="rect">
            <a:avLst/>
          </a:prstGeom>
          <a:gradFill flip="none" rotWithShape="1">
            <a:gsLst>
              <a:gs pos="49000">
                <a:srgbClr val="1693B3">
                  <a:alpha val="73000"/>
                </a:srgbClr>
              </a:gs>
              <a:gs pos="6000">
                <a:srgbClr val="198AB7">
                  <a:alpha val="89000"/>
                </a:srgbClr>
              </a:gs>
              <a:gs pos="100000">
                <a:srgbClr val="03C99A">
                  <a:alpha val="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xmlns="" id="{1904EAFB-276B-44B3-A9EC-08EB3EA7775F}"/>
              </a:ext>
            </a:extLst>
          </p:cNvPr>
          <p:cNvSpPr txBox="1"/>
          <p:nvPr userDrawn="1"/>
        </p:nvSpPr>
        <p:spPr>
          <a:xfrm rot="10800000">
            <a:off x="10352384" y="536000"/>
            <a:ext cx="1467068" cy="3170099"/>
          </a:xfrm>
          <a:prstGeom prst="rect">
            <a:avLst/>
          </a:prstGeom>
          <a:noFill/>
        </p:spPr>
        <p:txBody>
          <a:bodyPr wrap="none" rtlCol="0">
            <a:spAutoFit/>
          </a:bodyPr>
          <a:lstStyle/>
          <a:p>
            <a:r>
              <a:rPr lang="es-ES" sz="20000" b="1" dirty="0">
                <a:gradFill>
                  <a:gsLst>
                    <a:gs pos="6000">
                      <a:srgbClr val="29ABE2"/>
                    </a:gs>
                    <a:gs pos="100000">
                      <a:srgbClr val="03C99A"/>
                    </a:gs>
                  </a:gsLst>
                  <a:lin ang="10800000" scaled="1"/>
                </a:gradFill>
                <a:latin typeface="Arial Black" panose="020B0A04020102020204" pitchFamily="34" charset="0"/>
                <a:cs typeface="Segoe UI" panose="020B0502040204020203" pitchFamily="34" charset="0"/>
              </a:rPr>
              <a:t>“</a:t>
            </a:r>
            <a:endParaRPr lang="en-US" sz="20000" b="1" dirty="0">
              <a:gradFill>
                <a:gsLst>
                  <a:gs pos="6000">
                    <a:srgbClr val="29ABE2"/>
                  </a:gs>
                  <a:gs pos="100000">
                    <a:srgbClr val="03C99A"/>
                  </a:gs>
                </a:gsLst>
                <a:lin ang="10800000" scaled="1"/>
              </a:gradFill>
              <a:latin typeface="Arial Black" panose="020B0A04020102020204" pitchFamily="34" charset="0"/>
              <a:cs typeface="Segoe UI" panose="020B0502040204020203" pitchFamily="34" charset="0"/>
            </a:endParaRPr>
          </a:p>
        </p:txBody>
      </p:sp>
      <p:sp>
        <p:nvSpPr>
          <p:cNvPr id="14" name="Rounded Rectangle 33">
            <a:extLst>
              <a:ext uri="{FF2B5EF4-FFF2-40B4-BE49-F238E27FC236}">
                <a16:creationId xmlns:a16="http://schemas.microsoft.com/office/drawing/2014/main" xmlns="" id="{91EF40C6-D14C-435F-BA3C-A0433FB2655E}"/>
              </a:ext>
            </a:extLst>
          </p:cNvPr>
          <p:cNvSpPr/>
          <p:nvPr userDrawn="1"/>
        </p:nvSpPr>
        <p:spPr>
          <a:xfrm>
            <a:off x="7350242" y="5580663"/>
            <a:ext cx="4347275" cy="499752"/>
          </a:xfrm>
          <a:prstGeom prst="roundRect">
            <a:avLst>
              <a:gd name="adj" fmla="val 50000"/>
            </a:avLst>
          </a:prstGeom>
          <a:solidFill>
            <a:srgbClr val="0E4E68"/>
          </a:solidFill>
          <a:ln>
            <a:noFill/>
          </a:ln>
          <a:effectLst>
            <a:outerShdw blurRad="50800" dist="254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ítulo 1">
            <a:extLst>
              <a:ext uri="{FF2B5EF4-FFF2-40B4-BE49-F238E27FC236}">
                <a16:creationId xmlns:a16="http://schemas.microsoft.com/office/drawing/2014/main" xmlns="" id="{943566E7-5EDA-4691-B0DF-07902AEFCD4E}"/>
              </a:ext>
            </a:extLst>
          </p:cNvPr>
          <p:cNvSpPr>
            <a:spLocks noGrp="1"/>
          </p:cNvSpPr>
          <p:nvPr>
            <p:ph type="title"/>
          </p:nvPr>
        </p:nvSpPr>
        <p:spPr>
          <a:xfrm>
            <a:off x="3835401" y="3186603"/>
            <a:ext cx="7823306" cy="1600200"/>
          </a:xfrm>
        </p:spPr>
        <p:txBody>
          <a:bodyPr anchor="ctr"/>
          <a:lstStyle>
            <a:lvl1pPr>
              <a:defRPr lang="en-US" sz="2400" b="0" kern="1200" dirty="0">
                <a:solidFill>
                  <a:schemeClr val="lt1"/>
                </a:solidFill>
                <a:latin typeface="Segoe UI" panose="020B0502040204020203" pitchFamily="34" charset="0"/>
                <a:ea typeface="+mn-ea"/>
                <a:cs typeface="Segoe UI" panose="020B0502040204020203" pitchFamily="34" charset="0"/>
              </a:defRPr>
            </a:lvl1pPr>
          </a:lstStyle>
          <a:p>
            <a:pPr marL="0" lvl="0" indent="0" algn="r" defTabSz="914400" rtl="0" eaLnBrk="1" latinLnBrk="0" hangingPunct="1">
              <a:lnSpc>
                <a:spcPct val="100000"/>
              </a:lnSpc>
              <a:spcBef>
                <a:spcPts val="1200"/>
              </a:spcBef>
              <a:buFont typeface="Arial" panose="020B0604020202020204" pitchFamily="34" charset="0"/>
              <a:buNone/>
            </a:pPr>
            <a:r>
              <a:rPr lang="es-ES" dirty="0"/>
              <a:t>Haga clic para modificar el estilo de título del patrón</a:t>
            </a:r>
            <a:endParaRPr lang="en-US" dirty="0"/>
          </a:p>
        </p:txBody>
      </p:sp>
      <p:sp>
        <p:nvSpPr>
          <p:cNvPr id="16" name="Marcador de texto 15">
            <a:extLst>
              <a:ext uri="{FF2B5EF4-FFF2-40B4-BE49-F238E27FC236}">
                <a16:creationId xmlns:a16="http://schemas.microsoft.com/office/drawing/2014/main" xmlns="" id="{42462CCD-88BA-4909-8CE7-DCC1685208F8}"/>
              </a:ext>
            </a:extLst>
          </p:cNvPr>
          <p:cNvSpPr>
            <a:spLocks noGrp="1"/>
          </p:cNvSpPr>
          <p:nvPr>
            <p:ph type="body" sz="quarter" idx="10"/>
          </p:nvPr>
        </p:nvSpPr>
        <p:spPr>
          <a:xfrm>
            <a:off x="7561729" y="5519389"/>
            <a:ext cx="3924300" cy="622300"/>
          </a:xfrm>
        </p:spPr>
        <p:txBody>
          <a:bodyPr anchor="ctr"/>
          <a:lstStyle>
            <a:lvl1pPr marL="0" indent="0" algn="ctr" defTabSz="914400" rtl="0" eaLnBrk="1" latinLnBrk="0" hangingPunct="1">
              <a:buFontTx/>
              <a:buNone/>
              <a:defRPr lang="es-ES" sz="1800" b="1" kern="1200" dirty="0" smtClean="0">
                <a:solidFill>
                  <a:schemeClr val="lt1"/>
                </a:solidFill>
                <a:latin typeface="+mn-lt"/>
                <a:ea typeface="+mn-ea"/>
                <a:cs typeface="+mn-cs"/>
              </a:defRPr>
            </a:lvl1pPr>
            <a:lvl2pPr marL="0" algn="ctr" defTabSz="914400" rtl="0" eaLnBrk="1" latinLnBrk="0" hangingPunct="1">
              <a:defRPr lang="es-ES" sz="1800" b="1" kern="1200" dirty="0" smtClean="0">
                <a:solidFill>
                  <a:schemeClr val="lt1"/>
                </a:solidFill>
                <a:latin typeface="+mn-lt"/>
                <a:ea typeface="+mn-ea"/>
                <a:cs typeface="+mn-cs"/>
              </a:defRPr>
            </a:lvl2pPr>
            <a:lvl3pPr marL="0" algn="ctr" defTabSz="914400" rtl="0" eaLnBrk="1" latinLnBrk="0" hangingPunct="1">
              <a:defRPr lang="es-ES" sz="1800" b="1" kern="1200" dirty="0" smtClean="0">
                <a:solidFill>
                  <a:schemeClr val="lt1"/>
                </a:solidFill>
                <a:latin typeface="+mn-lt"/>
                <a:ea typeface="+mn-ea"/>
                <a:cs typeface="+mn-cs"/>
              </a:defRPr>
            </a:lvl3pPr>
            <a:lvl4pPr marL="0" algn="ctr" defTabSz="914400" rtl="0" eaLnBrk="1" latinLnBrk="0" hangingPunct="1">
              <a:defRPr lang="es-ES" sz="1800" b="1" kern="1200" dirty="0" smtClean="0">
                <a:solidFill>
                  <a:schemeClr val="lt1"/>
                </a:solidFill>
                <a:latin typeface="+mn-lt"/>
                <a:ea typeface="+mn-ea"/>
                <a:cs typeface="+mn-cs"/>
              </a:defRPr>
            </a:lvl4pPr>
            <a:lvl5pPr marL="0" algn="ctr" defTabSz="914400" rtl="0" eaLnBrk="1" latinLnBrk="0" hangingPunct="1">
              <a:defRPr lang="en-US" sz="1800" b="1" kern="1200" dirty="0">
                <a:solidFill>
                  <a:schemeClr val="lt1"/>
                </a:solidFill>
                <a:latin typeface="+mn-lt"/>
                <a:ea typeface="+mn-ea"/>
                <a:cs typeface="+mn-cs"/>
              </a:defRPr>
            </a:lvl5pPr>
          </a:lstStyle>
          <a:p>
            <a:pPr lvl="0"/>
            <a:r>
              <a:rPr lang="es-ES" dirty="0"/>
              <a:t>Haga clic para modificar los estilos</a:t>
            </a:r>
            <a:endParaRPr lang="en-US" dirty="0"/>
          </a:p>
        </p:txBody>
      </p:sp>
    </p:spTree>
    <p:extLst>
      <p:ext uri="{BB962C8B-B14F-4D97-AF65-F5344CB8AC3E}">
        <p14:creationId xmlns:p14="http://schemas.microsoft.com/office/powerpoint/2010/main" val="2313342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4B8F74E-10C5-4B0B-A7E2-A05FF7CAA6B0}"/>
              </a:ext>
            </a:extLst>
          </p:cNvPr>
          <p:cNvSpPr>
            <a:spLocks noGrp="1"/>
          </p:cNvSpPr>
          <p:nvPr>
            <p:ph type="title"/>
          </p:nvPr>
        </p:nvSpPr>
        <p:spPr>
          <a:xfrm>
            <a:off x="457200" y="378918"/>
            <a:ext cx="11267121" cy="533213"/>
          </a:xfrm>
        </p:spPr>
        <p:txBody>
          <a:bodyPr anchor="ctr"/>
          <a:lstStyle>
            <a:lvl1pPr marL="0" algn="ctr" defTabSz="914400" rtl="0" eaLnBrk="1" latinLnBrk="0" hangingPunct="1">
              <a:lnSpc>
                <a:spcPct val="90000"/>
              </a:lnSpc>
              <a:spcBef>
                <a:spcPct val="0"/>
              </a:spcBef>
              <a:buNone/>
              <a:defRPr lang="en-US" sz="3600" b="1" kern="1200" dirty="0">
                <a:solidFill>
                  <a:srgbClr val="126688"/>
                </a:solidFill>
                <a:latin typeface="Segoe UI" panose="020B0502040204020203" pitchFamily="34" charset="0"/>
                <a:ea typeface="+mj-ea"/>
                <a:cs typeface="Segoe UI" panose="020B0502040204020203" pitchFamily="34" charset="0"/>
              </a:defRPr>
            </a:lvl1pPr>
          </a:lstStyle>
          <a:p>
            <a:r>
              <a:rPr lang="es-ES" dirty="0"/>
              <a:t>Haga clic para modificar el estilo de título</a:t>
            </a:r>
            <a:endParaRPr lang="en-US" dirty="0"/>
          </a:p>
        </p:txBody>
      </p:sp>
      <p:pic>
        <p:nvPicPr>
          <p:cNvPr id="35" name="Imagen 34">
            <a:extLst>
              <a:ext uri="{FF2B5EF4-FFF2-40B4-BE49-F238E27FC236}">
                <a16:creationId xmlns:a16="http://schemas.microsoft.com/office/drawing/2014/main" xmlns="" id="{2478BE19-CAD7-4C21-8EDE-62FE53C7847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4204" b="22492"/>
          <a:stretch/>
        </p:blipFill>
        <p:spPr>
          <a:xfrm>
            <a:off x="4168" y="2519838"/>
            <a:ext cx="12187831" cy="3442297"/>
          </a:xfrm>
          <a:prstGeom prst="rect">
            <a:avLst/>
          </a:prstGeom>
        </p:spPr>
      </p:pic>
      <p:sp>
        <p:nvSpPr>
          <p:cNvPr id="37" name="Rectángulo 36">
            <a:extLst>
              <a:ext uri="{FF2B5EF4-FFF2-40B4-BE49-F238E27FC236}">
                <a16:creationId xmlns:a16="http://schemas.microsoft.com/office/drawing/2014/main" xmlns="" id="{1B3169FB-7CB4-45DF-9515-4AEEB8E77901}"/>
              </a:ext>
            </a:extLst>
          </p:cNvPr>
          <p:cNvSpPr/>
          <p:nvPr userDrawn="1"/>
        </p:nvSpPr>
        <p:spPr>
          <a:xfrm>
            <a:off x="0" y="2514600"/>
            <a:ext cx="12191999" cy="3447535"/>
          </a:xfrm>
          <a:prstGeom prst="rect">
            <a:avLst/>
          </a:prstGeom>
          <a:solidFill>
            <a:srgbClr val="1266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ángulo: esquinas redondeadas 40">
            <a:extLst>
              <a:ext uri="{FF2B5EF4-FFF2-40B4-BE49-F238E27FC236}">
                <a16:creationId xmlns:a16="http://schemas.microsoft.com/office/drawing/2014/main" xmlns="" id="{E95212C7-D3E0-4986-B8AC-6656A16B595E}"/>
              </a:ext>
            </a:extLst>
          </p:cNvPr>
          <p:cNvSpPr/>
          <p:nvPr userDrawn="1"/>
        </p:nvSpPr>
        <p:spPr>
          <a:xfrm>
            <a:off x="1352991"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ángulo: esquinas redondeadas 41">
            <a:extLst>
              <a:ext uri="{FF2B5EF4-FFF2-40B4-BE49-F238E27FC236}">
                <a16:creationId xmlns:a16="http://schemas.microsoft.com/office/drawing/2014/main" xmlns="" id="{97538D2C-FCA3-4562-82D7-2DC6CEAC853A}"/>
              </a:ext>
            </a:extLst>
          </p:cNvPr>
          <p:cNvSpPr/>
          <p:nvPr userDrawn="1"/>
        </p:nvSpPr>
        <p:spPr>
          <a:xfrm>
            <a:off x="5418777"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ángulo: esquinas redondeadas 42">
            <a:extLst>
              <a:ext uri="{FF2B5EF4-FFF2-40B4-BE49-F238E27FC236}">
                <a16:creationId xmlns:a16="http://schemas.microsoft.com/office/drawing/2014/main" xmlns="" id="{6FE6B5CA-EE67-430A-AA0E-C4CBE9D79C24}"/>
              </a:ext>
            </a:extLst>
          </p:cNvPr>
          <p:cNvSpPr/>
          <p:nvPr userDrawn="1"/>
        </p:nvSpPr>
        <p:spPr>
          <a:xfrm>
            <a:off x="9484562"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Conector recto 43">
            <a:extLst>
              <a:ext uri="{FF2B5EF4-FFF2-40B4-BE49-F238E27FC236}">
                <a16:creationId xmlns:a16="http://schemas.microsoft.com/office/drawing/2014/main" xmlns="" id="{B616C7CC-EB92-47C1-BFB1-FA40188D9A39}"/>
              </a:ext>
            </a:extLst>
          </p:cNvPr>
          <p:cNvCxnSpPr/>
          <p:nvPr userDrawn="1"/>
        </p:nvCxnSpPr>
        <p:spPr>
          <a:xfrm>
            <a:off x="4015946"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xmlns="" id="{35D8484F-8D06-46F2-82AC-6A39121EF954}"/>
              </a:ext>
            </a:extLst>
          </p:cNvPr>
          <p:cNvCxnSpPr/>
          <p:nvPr userDrawn="1"/>
        </p:nvCxnSpPr>
        <p:spPr>
          <a:xfrm>
            <a:off x="8143103"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sp>
        <p:nvSpPr>
          <p:cNvPr id="46" name="Slide Number Placeholder 13">
            <a:extLst>
              <a:ext uri="{FF2B5EF4-FFF2-40B4-BE49-F238E27FC236}">
                <a16:creationId xmlns:a16="http://schemas.microsoft.com/office/drawing/2014/main" xmlns="" id="{A244C6AD-19FA-4977-AACD-07C0C372356E}"/>
              </a:ext>
            </a:extLst>
          </p:cNvPr>
          <p:cNvSpPr txBox="1">
            <a:spLocks/>
          </p:cNvSpPr>
          <p:nvPr userDrawn="1"/>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latin typeface="Segoe UI" panose="020B0502040204020203" pitchFamily="34" charset="0"/>
                <a:cs typeface="Segoe UI" panose="020B0502040204020203" pitchFamily="34" charset="0"/>
              </a:rPr>
              <a:t>1  2  3  4  5  6  7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a:t>
            </a:fld>
            <a:r>
              <a:rPr lang="en-ID" sz="1100" dirty="0">
                <a:latin typeface="Segoe UI" panose="020B0502040204020203" pitchFamily="34" charset="0"/>
                <a:cs typeface="Segoe UI" panose="020B0502040204020203" pitchFamily="34" charset="0"/>
              </a:rPr>
              <a:t>  9  10</a:t>
            </a:r>
          </a:p>
        </p:txBody>
      </p:sp>
      <p:cxnSp>
        <p:nvCxnSpPr>
          <p:cNvPr id="48" name="Conector recto 47">
            <a:extLst>
              <a:ext uri="{FF2B5EF4-FFF2-40B4-BE49-F238E27FC236}">
                <a16:creationId xmlns:a16="http://schemas.microsoft.com/office/drawing/2014/main" xmlns="" id="{09BE6F86-BD1B-41BB-AAB2-C098FE0BC1C0}"/>
              </a:ext>
            </a:extLst>
          </p:cNvPr>
          <p:cNvCxnSpPr/>
          <p:nvPr userDrawn="1"/>
        </p:nvCxnSpPr>
        <p:spPr>
          <a:xfrm>
            <a:off x="2679809"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xmlns="" id="{9A611CB9-EB8F-4A62-9513-92AC1DF341B2}"/>
              </a:ext>
            </a:extLst>
          </p:cNvPr>
          <p:cNvCxnSpPr/>
          <p:nvPr userDrawn="1"/>
        </p:nvCxnSpPr>
        <p:spPr>
          <a:xfrm>
            <a:off x="6746935"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xmlns="" id="{78F16E5B-5BA8-48F0-9208-30F3742D1B39}"/>
              </a:ext>
            </a:extLst>
          </p:cNvPr>
          <p:cNvCxnSpPr/>
          <p:nvPr userDrawn="1"/>
        </p:nvCxnSpPr>
        <p:spPr>
          <a:xfrm>
            <a:off x="10823737"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Marcador de posición de imagen 2">
            <a:extLst>
              <a:ext uri="{FF2B5EF4-FFF2-40B4-BE49-F238E27FC236}">
                <a16:creationId xmlns:a16="http://schemas.microsoft.com/office/drawing/2014/main" xmlns="" id="{AC8B7859-2E95-41CE-8EA7-12516B84D6D9}"/>
              </a:ext>
            </a:extLst>
          </p:cNvPr>
          <p:cNvSpPr>
            <a:spLocks noGrp="1"/>
          </p:cNvSpPr>
          <p:nvPr>
            <p:ph type="pic" idx="1"/>
          </p:nvPr>
        </p:nvSpPr>
        <p:spPr>
          <a:xfrm>
            <a:off x="2731362" y="1956955"/>
            <a:ext cx="773112" cy="503115"/>
          </a:xfrm>
        </p:spPr>
        <p:txBody>
          <a:bodyPr anchor="ctr">
            <a:normAutofit/>
          </a:bodyPr>
          <a:lstStyle>
            <a:lvl1pPr marL="0" indent="0">
              <a:buNone/>
              <a:defRPr sz="800">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6" name="Marcador de texto 95">
            <a:extLst>
              <a:ext uri="{FF2B5EF4-FFF2-40B4-BE49-F238E27FC236}">
                <a16:creationId xmlns:a16="http://schemas.microsoft.com/office/drawing/2014/main" xmlns="" id="{94AA5152-38C2-494B-A94D-1A749B6C9050}"/>
              </a:ext>
            </a:extLst>
          </p:cNvPr>
          <p:cNvSpPr>
            <a:spLocks noGrp="1"/>
          </p:cNvSpPr>
          <p:nvPr>
            <p:ph type="body" sz="quarter" idx="10" hasCustomPrompt="1"/>
          </p:nvPr>
        </p:nvSpPr>
        <p:spPr>
          <a:xfrm>
            <a:off x="703999" y="2156484"/>
            <a:ext cx="1799557" cy="193899"/>
          </a:xfrm>
        </p:spPr>
        <p:txBody>
          <a:bodyPr wrap="square" anchor="ctr">
            <a:spAutoFit/>
          </a:bodyPr>
          <a:lstStyle>
            <a:lvl1pPr marL="0" indent="0" algn="ctr"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4pPr>
            <a:lvl5pPr marL="0" indent="0" algn="l" defTabSz="914400" rtl="0" eaLnBrk="1" latinLnBrk="0" hangingPunct="1">
              <a:buNone/>
              <a:defRPr lang="en-US" sz="1400" b="1"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aquí</a:t>
            </a:r>
            <a:endParaRPr lang="en-US" dirty="0"/>
          </a:p>
        </p:txBody>
      </p:sp>
      <p:sp>
        <p:nvSpPr>
          <p:cNvPr id="98" name="Marcador de texto 97">
            <a:extLst>
              <a:ext uri="{FF2B5EF4-FFF2-40B4-BE49-F238E27FC236}">
                <a16:creationId xmlns:a16="http://schemas.microsoft.com/office/drawing/2014/main" xmlns="" id="{BD9D0172-98BE-41FC-9725-49A8610F1309}"/>
              </a:ext>
            </a:extLst>
          </p:cNvPr>
          <p:cNvSpPr>
            <a:spLocks noGrp="1"/>
          </p:cNvSpPr>
          <p:nvPr>
            <p:ph type="body" sz="quarter" idx="11" hasCustomPrompt="1"/>
          </p:nvPr>
        </p:nvSpPr>
        <p:spPr>
          <a:xfrm>
            <a:off x="4786672" y="2100378"/>
            <a:ext cx="1799557" cy="193899"/>
          </a:xfrm>
        </p:spPr>
        <p:txBody>
          <a:bodyPr wrap="square" anchor="ctr">
            <a:spAutoFit/>
          </a:bodyPr>
          <a:lstStyle>
            <a:lvl1pPr marL="0" indent="0" algn="ctr"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4pPr>
            <a:lvl5pPr marL="0" indent="0" algn="l" defTabSz="914400" rtl="0" eaLnBrk="1" latinLnBrk="0" hangingPunct="1">
              <a:buNone/>
              <a:defRPr lang="en-US" sz="1400" b="1"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aquí</a:t>
            </a:r>
            <a:endParaRPr lang="en-US" dirty="0"/>
          </a:p>
        </p:txBody>
      </p:sp>
      <p:sp>
        <p:nvSpPr>
          <p:cNvPr id="100" name="Marcador de texto 99">
            <a:extLst>
              <a:ext uri="{FF2B5EF4-FFF2-40B4-BE49-F238E27FC236}">
                <a16:creationId xmlns:a16="http://schemas.microsoft.com/office/drawing/2014/main" xmlns="" id="{7B5B064A-9C51-4738-AF47-19BE7BA102D8}"/>
              </a:ext>
            </a:extLst>
          </p:cNvPr>
          <p:cNvSpPr>
            <a:spLocks noGrp="1"/>
          </p:cNvSpPr>
          <p:nvPr>
            <p:ph type="body" sz="quarter" idx="12" hasCustomPrompt="1"/>
          </p:nvPr>
        </p:nvSpPr>
        <p:spPr>
          <a:xfrm>
            <a:off x="8814795" y="2100378"/>
            <a:ext cx="1799557" cy="193899"/>
          </a:xfrm>
        </p:spPr>
        <p:txBody>
          <a:bodyPr wrap="square" anchor="ctr">
            <a:spAutoFit/>
          </a:bodyPr>
          <a:lstStyle>
            <a:lvl1pPr marL="0" indent="0" algn="ctr"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2pPr>
            <a:lvl3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3pPr>
            <a:lvl4pPr marL="0" indent="0" algn="l" defTabSz="914400" rtl="0" eaLnBrk="1" latinLnBrk="0" hangingPunct="1">
              <a:buNone/>
              <a:defRPr lang="es-ES" sz="1400" b="1" kern="1200" dirty="0" smtClean="0">
                <a:solidFill>
                  <a:schemeClr val="bg1"/>
                </a:solidFill>
                <a:latin typeface="Segoe UI" panose="020B0502040204020203" pitchFamily="34" charset="0"/>
                <a:ea typeface="+mn-ea"/>
                <a:cs typeface="Segoe UI" panose="020B0502040204020203" pitchFamily="34" charset="0"/>
              </a:defRPr>
            </a:lvl4pPr>
            <a:lvl5pPr marL="0" indent="0" algn="l" defTabSz="914400" rtl="0" eaLnBrk="1" latinLnBrk="0" hangingPunct="1">
              <a:buNone/>
              <a:defRPr lang="en-US" sz="1400" b="1"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aquí</a:t>
            </a:r>
            <a:endParaRPr lang="en-US" dirty="0"/>
          </a:p>
        </p:txBody>
      </p:sp>
      <p:sp>
        <p:nvSpPr>
          <p:cNvPr id="106" name="Marcador de posición de imagen 105">
            <a:extLst>
              <a:ext uri="{FF2B5EF4-FFF2-40B4-BE49-F238E27FC236}">
                <a16:creationId xmlns:a16="http://schemas.microsoft.com/office/drawing/2014/main" xmlns="" id="{7BDB506E-74EE-4773-A73B-565584072741}"/>
              </a:ext>
            </a:extLst>
          </p:cNvPr>
          <p:cNvSpPr>
            <a:spLocks noGrp="1"/>
          </p:cNvSpPr>
          <p:nvPr>
            <p:ph type="pic" sz="quarter" idx="15"/>
          </p:nvPr>
        </p:nvSpPr>
        <p:spPr>
          <a:xfrm>
            <a:off x="6851087" y="1956255"/>
            <a:ext cx="654601" cy="533212"/>
          </a:xfrm>
        </p:spPr>
        <p:txBody>
          <a:bodyPr>
            <a:normAutofit/>
          </a:bodyPr>
          <a:lstStyle>
            <a:lvl1pPr>
              <a:defRPr sz="800"/>
            </a:lvl1pPr>
          </a:lstStyle>
          <a:p>
            <a:endParaRPr lang="en-US" dirty="0"/>
          </a:p>
        </p:txBody>
      </p:sp>
      <p:sp>
        <p:nvSpPr>
          <p:cNvPr id="108" name="Marcador de posición de imagen 107">
            <a:extLst>
              <a:ext uri="{FF2B5EF4-FFF2-40B4-BE49-F238E27FC236}">
                <a16:creationId xmlns:a16="http://schemas.microsoft.com/office/drawing/2014/main" xmlns="" id="{A5F67446-9F21-44D8-9CEA-D65F828FBBDB}"/>
              </a:ext>
            </a:extLst>
          </p:cNvPr>
          <p:cNvSpPr>
            <a:spLocks noGrp="1"/>
          </p:cNvSpPr>
          <p:nvPr>
            <p:ph type="pic" sz="quarter" idx="16"/>
          </p:nvPr>
        </p:nvSpPr>
        <p:spPr>
          <a:xfrm>
            <a:off x="10937667" y="1954122"/>
            <a:ext cx="654601" cy="533213"/>
          </a:xfrm>
        </p:spPr>
        <p:txBody>
          <a:bodyPr>
            <a:normAutofit/>
          </a:bodyPr>
          <a:lstStyle>
            <a:lvl1pPr>
              <a:defRPr sz="800"/>
            </a:lvl1pPr>
          </a:lstStyle>
          <a:p>
            <a:endParaRPr lang="en-US"/>
          </a:p>
        </p:txBody>
      </p:sp>
      <p:sp>
        <p:nvSpPr>
          <p:cNvPr id="110" name="Marcador de posición de imagen 109">
            <a:extLst>
              <a:ext uri="{FF2B5EF4-FFF2-40B4-BE49-F238E27FC236}">
                <a16:creationId xmlns:a16="http://schemas.microsoft.com/office/drawing/2014/main" xmlns="" id="{1E620ECA-5227-4C68-A6CE-DBDEC3C37F46}"/>
              </a:ext>
            </a:extLst>
          </p:cNvPr>
          <p:cNvSpPr>
            <a:spLocks noGrp="1"/>
          </p:cNvSpPr>
          <p:nvPr>
            <p:ph type="pic" sz="quarter" idx="17"/>
          </p:nvPr>
        </p:nvSpPr>
        <p:spPr>
          <a:xfrm>
            <a:off x="0" y="2514600"/>
            <a:ext cx="12196164" cy="3442296"/>
          </a:xfrm>
        </p:spPr>
        <p:txBody>
          <a:bodyPr/>
          <a:lstStyle/>
          <a:p>
            <a:endParaRPr lang="en-US" dirty="0"/>
          </a:p>
        </p:txBody>
      </p:sp>
      <p:sp>
        <p:nvSpPr>
          <p:cNvPr id="4" name="Marcador de texto 3">
            <a:extLst>
              <a:ext uri="{FF2B5EF4-FFF2-40B4-BE49-F238E27FC236}">
                <a16:creationId xmlns:a16="http://schemas.microsoft.com/office/drawing/2014/main" xmlns="" id="{4CD30CC9-A0D1-4E48-B01D-B237EFEA475F}"/>
              </a:ext>
            </a:extLst>
          </p:cNvPr>
          <p:cNvSpPr>
            <a:spLocks noGrp="1"/>
          </p:cNvSpPr>
          <p:nvPr>
            <p:ph type="body" sz="half" idx="2"/>
          </p:nvPr>
        </p:nvSpPr>
        <p:spPr>
          <a:xfrm>
            <a:off x="457200" y="3857726"/>
            <a:ext cx="2399505" cy="430887"/>
          </a:xfrm>
        </p:spPr>
        <p:txBody>
          <a:bodyPr anchor="ctr">
            <a:sp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lang="es-ES" sz="1400" kern="1200" dirty="0">
                <a:solidFill>
                  <a:schemeClr val="bg1"/>
                </a:solidFill>
                <a:latin typeface="Segoe UI" panose="020B0502040204020203" pitchFamily="34" charset="0"/>
                <a:ea typeface="+mn-ea"/>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Haga clic para modificar los estilos de texto del patrón</a:t>
            </a:r>
          </a:p>
        </p:txBody>
      </p:sp>
      <p:sp>
        <p:nvSpPr>
          <p:cNvPr id="102" name="Marcador de texto 101">
            <a:extLst>
              <a:ext uri="{FF2B5EF4-FFF2-40B4-BE49-F238E27FC236}">
                <a16:creationId xmlns:a16="http://schemas.microsoft.com/office/drawing/2014/main" xmlns="" id="{AD8FFFB1-CFDC-4060-8BCF-0E6FE2901D57}"/>
              </a:ext>
            </a:extLst>
          </p:cNvPr>
          <p:cNvSpPr>
            <a:spLocks noGrp="1"/>
          </p:cNvSpPr>
          <p:nvPr>
            <p:ph type="body" sz="quarter" idx="13"/>
          </p:nvPr>
        </p:nvSpPr>
        <p:spPr>
          <a:xfrm>
            <a:off x="4522985" y="3890289"/>
            <a:ext cx="2377440" cy="365760"/>
          </a:xfrm>
        </p:spPr>
        <p:txBody>
          <a:bodyPr>
            <a:noAutofit/>
          </a:bodyPr>
          <a:lstStyle>
            <a:lvl1pPr>
              <a:defRPr lang="en-US" sz="1400" kern="1200" dirty="0">
                <a:solidFill>
                  <a:schemeClr val="bg1"/>
                </a:solidFill>
                <a:latin typeface="Segoe UI" panose="020B0502040204020203" pitchFamily="34" charset="0"/>
                <a:ea typeface="+mn-ea"/>
                <a:cs typeface="Segoe UI" panose="020B0502040204020203" pitchFamily="34" charset="0"/>
              </a:defRPr>
            </a:lvl1pPr>
            <a:lvl2pPr>
              <a:defRPr sz="800"/>
            </a:lvl2pPr>
            <a:lvl3pPr>
              <a:defRPr sz="800"/>
            </a:lvl3pPr>
            <a:lvl4pPr>
              <a:defRPr sz="800"/>
            </a:lvl4pPr>
            <a:lvl5pPr>
              <a:defRPr sz="8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Haga clic para modificar los estilos de texto del patrón</a:t>
            </a:r>
            <a:endParaRPr lang="en-US" dirty="0"/>
          </a:p>
        </p:txBody>
      </p:sp>
      <p:sp>
        <p:nvSpPr>
          <p:cNvPr id="104" name="Marcador de texto 103">
            <a:extLst>
              <a:ext uri="{FF2B5EF4-FFF2-40B4-BE49-F238E27FC236}">
                <a16:creationId xmlns:a16="http://schemas.microsoft.com/office/drawing/2014/main" xmlns="" id="{F3A82230-0554-42C3-A7F6-F68F09161680}"/>
              </a:ext>
            </a:extLst>
          </p:cNvPr>
          <p:cNvSpPr>
            <a:spLocks noGrp="1"/>
          </p:cNvSpPr>
          <p:nvPr>
            <p:ph type="body" sz="quarter" idx="14"/>
          </p:nvPr>
        </p:nvSpPr>
        <p:spPr>
          <a:xfrm>
            <a:off x="8587741" y="3890289"/>
            <a:ext cx="2377440" cy="365760"/>
          </a:xfrm>
        </p:spPr>
        <p:txBody>
          <a:bodyPr>
            <a:noAutofit/>
          </a:bodyPr>
          <a:lstStyle>
            <a:lvl1pPr>
              <a:defRPr lang="en-US" sz="1400" kern="1200" dirty="0">
                <a:solidFill>
                  <a:schemeClr val="bg1"/>
                </a:solidFill>
                <a:latin typeface="Segoe UI" panose="020B0502040204020203" pitchFamily="34" charset="0"/>
                <a:ea typeface="+mn-ea"/>
                <a:cs typeface="Segoe UI" panose="020B0502040204020203" pitchFamily="34" charset="0"/>
              </a:defRPr>
            </a:lvl1pPr>
            <a:lvl2pPr>
              <a:defRPr sz="800"/>
            </a:lvl2pPr>
            <a:lvl3pPr>
              <a:defRPr sz="800"/>
            </a:lvl3pPr>
            <a:lvl4pPr>
              <a:defRPr sz="800"/>
            </a:lvl4pPr>
            <a:lvl5pPr>
              <a:defRPr sz="800"/>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Haga clic para modificar los estilos de texto del patrón</a:t>
            </a:r>
            <a:endParaRPr lang="en-US" dirty="0"/>
          </a:p>
        </p:txBody>
      </p:sp>
      <p:cxnSp>
        <p:nvCxnSpPr>
          <p:cNvPr id="111" name="Conector recto 110">
            <a:extLst>
              <a:ext uri="{FF2B5EF4-FFF2-40B4-BE49-F238E27FC236}">
                <a16:creationId xmlns:a16="http://schemas.microsoft.com/office/drawing/2014/main" xmlns="" id="{B2213529-3A18-4966-BA68-48951E17DD2D}"/>
              </a:ext>
            </a:extLst>
          </p:cNvPr>
          <p:cNvCxnSpPr/>
          <p:nvPr userDrawn="1"/>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020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xmlns="" id="{CB589CEB-ABA3-47A3-884A-59F4C6668363}"/>
              </a:ext>
            </a:extLst>
          </p:cNvPr>
          <p:cNvSpPr/>
          <p:nvPr userDrawn="1"/>
        </p:nvSpPr>
        <p:spPr>
          <a:xfrm>
            <a:off x="0" y="2184402"/>
            <a:ext cx="12192000" cy="2607492"/>
          </a:xfrm>
          <a:prstGeom prst="rect">
            <a:avLst/>
          </a:prstGeom>
          <a:solidFill>
            <a:srgbClr val="0E4E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ítulo 1">
            <a:extLst>
              <a:ext uri="{FF2B5EF4-FFF2-40B4-BE49-F238E27FC236}">
                <a16:creationId xmlns:a16="http://schemas.microsoft.com/office/drawing/2014/main" xmlns="" id="{B15A557D-B1AD-4708-B49E-597297E668F9}"/>
              </a:ext>
            </a:extLst>
          </p:cNvPr>
          <p:cNvSpPr>
            <a:spLocks noGrp="1"/>
          </p:cNvSpPr>
          <p:nvPr>
            <p:ph type="title"/>
          </p:nvPr>
        </p:nvSpPr>
        <p:spPr>
          <a:xfrm>
            <a:off x="990599" y="5167936"/>
            <a:ext cx="2381251" cy="569157"/>
          </a:xfrm>
        </p:spPr>
        <p:txBody>
          <a:bodyPr lIns="0" tIns="0" rIns="0" bIns="0" anchor="ctr"/>
          <a:lstStyle>
            <a:lvl1pPr marL="0" algn="ctr" defTabSz="914400" rtl="0" eaLnBrk="1" latinLnBrk="0" hangingPunct="1">
              <a:lnSpc>
                <a:spcPct val="90000"/>
              </a:lnSpc>
              <a:spcBef>
                <a:spcPct val="0"/>
              </a:spcBef>
              <a:buNone/>
              <a:defRPr lang="en-US" sz="1800" b="0" kern="1200" dirty="0">
                <a:solidFill>
                  <a:schemeClr val="tx1">
                    <a:lumMod val="75000"/>
                    <a:lumOff val="25000"/>
                  </a:schemeClr>
                </a:solidFill>
                <a:latin typeface="+mn-lt"/>
                <a:ea typeface="+mj-ea"/>
                <a:cs typeface="+mj-cs"/>
              </a:defRPr>
            </a:lvl1pPr>
          </a:lstStyle>
          <a:p>
            <a:r>
              <a:rPr lang="es-ES" dirty="0"/>
              <a:t>Haga clic para modificar el estilo</a:t>
            </a:r>
            <a:endParaRPr lang="en-US" dirty="0"/>
          </a:p>
        </p:txBody>
      </p:sp>
      <p:sp>
        <p:nvSpPr>
          <p:cNvPr id="3" name="Marcador de texto 2">
            <a:extLst>
              <a:ext uri="{FF2B5EF4-FFF2-40B4-BE49-F238E27FC236}">
                <a16:creationId xmlns:a16="http://schemas.microsoft.com/office/drawing/2014/main" xmlns="" id="{C2DD86FB-9236-4B98-867C-6A9B634CD01C}"/>
              </a:ext>
            </a:extLst>
          </p:cNvPr>
          <p:cNvSpPr>
            <a:spLocks noGrp="1"/>
          </p:cNvSpPr>
          <p:nvPr>
            <p:ph type="body" sz="quarter" idx="10"/>
          </p:nvPr>
        </p:nvSpPr>
        <p:spPr>
          <a:xfrm>
            <a:off x="457199" y="2514600"/>
            <a:ext cx="11239501" cy="447675"/>
          </a:xfrm>
        </p:spPr>
        <p:txBody>
          <a:bodyPr anchor="ctr"/>
          <a:lstStyle>
            <a:lvl1pPr marL="0" indent="0" algn="ctr" defTabSz="914400" rtl="0" eaLnBrk="1" latinLnBrk="0" hangingPunct="1">
              <a:lnSpc>
                <a:spcPct val="90000"/>
              </a:lnSpc>
              <a:spcBef>
                <a:spcPct val="0"/>
              </a:spcBef>
              <a:buNone/>
              <a:defRPr lang="es-ES" sz="3200" b="1" kern="1200" dirty="0" smtClean="0">
                <a:solidFill>
                  <a:schemeClr val="bg1"/>
                </a:solidFill>
                <a:latin typeface="Segoe UI" panose="020B0502040204020203" pitchFamily="34" charset="0"/>
                <a:ea typeface="+mj-ea"/>
                <a:cs typeface="Segoe UI" panose="020B0502040204020203" pitchFamily="34" charset="0"/>
              </a:defRPr>
            </a:lvl1pPr>
          </a:lstStyle>
          <a:p>
            <a:pPr lvl="0"/>
            <a:r>
              <a:rPr lang="es-ES" dirty="0"/>
              <a:t>Haga clic para modificar los estilos de texto del patrón</a:t>
            </a:r>
            <a:endParaRPr lang="en-US" dirty="0"/>
          </a:p>
        </p:txBody>
      </p:sp>
      <p:sp>
        <p:nvSpPr>
          <p:cNvPr id="6" name="Marcador de texto 5">
            <a:extLst>
              <a:ext uri="{FF2B5EF4-FFF2-40B4-BE49-F238E27FC236}">
                <a16:creationId xmlns:a16="http://schemas.microsoft.com/office/drawing/2014/main" xmlns="" id="{F03C3869-65D1-486D-8E31-815A1C493EE5}"/>
              </a:ext>
            </a:extLst>
          </p:cNvPr>
          <p:cNvSpPr>
            <a:spLocks noGrp="1"/>
          </p:cNvSpPr>
          <p:nvPr>
            <p:ph type="body" sz="quarter" idx="11"/>
          </p:nvPr>
        </p:nvSpPr>
        <p:spPr>
          <a:xfrm>
            <a:off x="4907280" y="5199262"/>
            <a:ext cx="2377440" cy="640080"/>
          </a:xfrm>
        </p:spPr>
        <p:txBody>
          <a:bodyPr>
            <a:noAutofit/>
          </a:bodyPr>
          <a:lstStyle>
            <a:lvl1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1pPr>
            <a:lvl2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2pPr>
            <a:lvl3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3pPr>
            <a:lvl4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4pPr>
            <a:lvl5pPr marL="0" indent="0" algn="ctr" defTabSz="914400" rtl="0" eaLnBrk="1" latinLnBrk="0" hangingPunct="1">
              <a:lnSpc>
                <a:spcPct val="90000"/>
              </a:lnSpc>
              <a:spcBef>
                <a:spcPct val="0"/>
              </a:spcBef>
              <a:buNone/>
              <a:defRPr lang="en-US" sz="1800" b="0" kern="1200" dirty="0">
                <a:solidFill>
                  <a:schemeClr val="tx1">
                    <a:lumMod val="75000"/>
                    <a:lumOff val="25000"/>
                  </a:schemeClr>
                </a:solidFill>
                <a:latin typeface="+mn-lt"/>
                <a:ea typeface="+mj-ea"/>
                <a:cs typeface="+mj-cs"/>
              </a:defRPr>
            </a:lvl5pPr>
          </a:lstStyle>
          <a:p>
            <a:pPr lvl="0"/>
            <a:r>
              <a:rPr lang="es-ES" dirty="0"/>
              <a:t>Haga clic para modificar los estilos</a:t>
            </a:r>
            <a:endParaRPr lang="en-US" dirty="0"/>
          </a:p>
        </p:txBody>
      </p:sp>
      <p:sp>
        <p:nvSpPr>
          <p:cNvPr id="11" name="Marcador de texto 10">
            <a:extLst>
              <a:ext uri="{FF2B5EF4-FFF2-40B4-BE49-F238E27FC236}">
                <a16:creationId xmlns:a16="http://schemas.microsoft.com/office/drawing/2014/main" xmlns="" id="{504D6F54-2007-45F3-99A5-67C4FFC41E6A}"/>
              </a:ext>
            </a:extLst>
          </p:cNvPr>
          <p:cNvSpPr>
            <a:spLocks noGrp="1"/>
          </p:cNvSpPr>
          <p:nvPr>
            <p:ph type="body" sz="quarter" idx="12"/>
          </p:nvPr>
        </p:nvSpPr>
        <p:spPr>
          <a:xfrm>
            <a:off x="8823961" y="5202957"/>
            <a:ext cx="2377440" cy="636385"/>
          </a:xfrm>
        </p:spPr>
        <p:txBody>
          <a:bodyPr anchor="ctr">
            <a:noAutofit/>
          </a:bodyPr>
          <a:lstStyle>
            <a:lvl1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1pPr>
            <a:lvl2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2pPr>
            <a:lvl3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3pPr>
            <a:lvl4pPr marL="0" indent="0" algn="ctr" defTabSz="914400" rtl="0" eaLnBrk="1" latinLnBrk="0" hangingPunct="1">
              <a:lnSpc>
                <a:spcPct val="90000"/>
              </a:lnSpc>
              <a:spcBef>
                <a:spcPct val="0"/>
              </a:spcBef>
              <a:buNone/>
              <a:defRPr lang="es-ES" sz="1800" b="0" kern="1200" dirty="0" smtClean="0">
                <a:solidFill>
                  <a:schemeClr val="tx1">
                    <a:lumMod val="75000"/>
                    <a:lumOff val="25000"/>
                  </a:schemeClr>
                </a:solidFill>
                <a:latin typeface="+mn-lt"/>
                <a:ea typeface="+mj-ea"/>
                <a:cs typeface="+mj-cs"/>
              </a:defRPr>
            </a:lvl4pPr>
            <a:lvl5pPr marL="0" indent="0" algn="ctr" defTabSz="914400" rtl="0" eaLnBrk="1" latinLnBrk="0" hangingPunct="1">
              <a:lnSpc>
                <a:spcPct val="90000"/>
              </a:lnSpc>
              <a:spcBef>
                <a:spcPct val="0"/>
              </a:spcBef>
              <a:buNone/>
              <a:defRPr lang="en-US" sz="1800" b="0" kern="1200" dirty="0">
                <a:solidFill>
                  <a:schemeClr val="tx1">
                    <a:lumMod val="75000"/>
                    <a:lumOff val="25000"/>
                  </a:schemeClr>
                </a:solidFill>
                <a:latin typeface="+mn-lt"/>
                <a:ea typeface="+mj-ea"/>
                <a:cs typeface="+mj-cs"/>
              </a:defRPr>
            </a:lvl5pPr>
          </a:lstStyle>
          <a:p>
            <a:pPr lvl="0"/>
            <a:r>
              <a:rPr lang="es-ES" dirty="0"/>
              <a:t>Haga clic para modificar los</a:t>
            </a:r>
            <a:endParaRPr lang="en-US" dirty="0"/>
          </a:p>
        </p:txBody>
      </p:sp>
    </p:spTree>
    <p:extLst>
      <p:ext uri="{BB962C8B-B14F-4D97-AF65-F5344CB8AC3E}">
        <p14:creationId xmlns:p14="http://schemas.microsoft.com/office/powerpoint/2010/main" val="401269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xmlns="" id="{2189F4B6-D90D-478A-88A9-1DA2FE22F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2901"/>
            <a:ext cx="12192000" cy="4937760"/>
          </a:xfrm>
          <a:prstGeom prst="rect">
            <a:avLst/>
          </a:prstGeom>
        </p:spPr>
      </p:pic>
      <p:sp>
        <p:nvSpPr>
          <p:cNvPr id="57" name="Rectangle 11">
            <a:extLst>
              <a:ext uri="{FF2B5EF4-FFF2-40B4-BE49-F238E27FC236}">
                <a16:creationId xmlns:a16="http://schemas.microsoft.com/office/drawing/2014/main" xmlns="" id="{CDE0DA6E-4055-4A4A-B3F5-9C2C32AC2DF5}"/>
              </a:ext>
            </a:extLst>
          </p:cNvPr>
          <p:cNvSpPr/>
          <p:nvPr userDrawn="1"/>
        </p:nvSpPr>
        <p:spPr>
          <a:xfrm rot="5400000">
            <a:off x="2655276" y="-2678721"/>
            <a:ext cx="6858004" cy="12215447"/>
          </a:xfrm>
          <a:prstGeom prst="rect">
            <a:avLst/>
          </a:prstGeom>
          <a:gradFill flip="none" rotWithShape="1">
            <a:gsLst>
              <a:gs pos="0">
                <a:srgbClr val="29ABE2"/>
              </a:gs>
              <a:gs pos="36000">
                <a:srgbClr val="28DBD3"/>
              </a:gs>
              <a:gs pos="100000">
                <a:srgbClr val="27FCC9">
                  <a:alpha val="83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2" name="Rectangle 7">
            <a:extLst>
              <a:ext uri="{FF2B5EF4-FFF2-40B4-BE49-F238E27FC236}">
                <a16:creationId xmlns:a16="http://schemas.microsoft.com/office/drawing/2014/main" xmlns="" id="{C0E7A090-5511-4BD6-8102-6EFD4066CF78}"/>
              </a:ext>
            </a:extLst>
          </p:cNvPr>
          <p:cNvSpPr/>
          <p:nvPr userDrawn="1"/>
        </p:nvSpPr>
        <p:spPr>
          <a:xfrm>
            <a:off x="1" y="0"/>
            <a:ext cx="12192000" cy="6858000"/>
          </a:xfrm>
          <a:prstGeom prst="rect">
            <a:avLst/>
          </a:prstGeom>
          <a:gradFill flip="none" rotWithShape="1">
            <a:gsLst>
              <a:gs pos="16000">
                <a:srgbClr val="126688">
                  <a:alpha val="59000"/>
                </a:srgbClr>
              </a:gs>
              <a:gs pos="100000">
                <a:srgbClr val="03C99A">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xmlns="" id="{8CF32E0D-8455-414F-A084-C56E54DBB2A1}"/>
              </a:ext>
            </a:extLst>
          </p:cNvPr>
          <p:cNvSpPr/>
          <p:nvPr userDrawn="1"/>
        </p:nvSpPr>
        <p:spPr>
          <a:xfrm>
            <a:off x="-3613" y="2140802"/>
            <a:ext cx="12213796" cy="2390660"/>
          </a:xfrm>
          <a:prstGeom prst="rect">
            <a:avLst/>
          </a:prstGeom>
          <a:solidFill>
            <a:srgbClr val="0E4E6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2">
            <a:extLst>
              <a:ext uri="{FF2B5EF4-FFF2-40B4-BE49-F238E27FC236}">
                <a16:creationId xmlns:a16="http://schemas.microsoft.com/office/drawing/2014/main" xmlns="" id="{32599844-80E7-4D4A-8D5F-069990B7E801}"/>
              </a:ext>
            </a:extLst>
          </p:cNvPr>
          <p:cNvSpPr/>
          <p:nvPr userDrawn="1"/>
        </p:nvSpPr>
        <p:spPr>
          <a:xfrm>
            <a:off x="-23446" y="2153174"/>
            <a:ext cx="12234498" cy="2390660"/>
          </a:xfrm>
          <a:prstGeom prst="rect">
            <a:avLst/>
          </a:prstGeom>
          <a:solidFill>
            <a:srgbClr val="0E4E6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ítulo 1">
            <a:extLst>
              <a:ext uri="{FF2B5EF4-FFF2-40B4-BE49-F238E27FC236}">
                <a16:creationId xmlns:a16="http://schemas.microsoft.com/office/drawing/2014/main" xmlns="" id="{3A736130-D031-4BC5-94AD-9867A8471755}"/>
              </a:ext>
            </a:extLst>
          </p:cNvPr>
          <p:cNvSpPr>
            <a:spLocks noGrp="1"/>
          </p:cNvSpPr>
          <p:nvPr>
            <p:ph type="title"/>
          </p:nvPr>
        </p:nvSpPr>
        <p:spPr>
          <a:xfrm>
            <a:off x="457200" y="2421934"/>
            <a:ext cx="7051386" cy="1790043"/>
          </a:xfrm>
        </p:spPr>
        <p:txBody>
          <a:bodyPr lIns="0" tIns="0" rIns="0" bIns="0" anchor="ctr"/>
          <a:lstStyle>
            <a:lvl1pPr algn="l">
              <a:defRPr sz="4000">
                <a:solidFill>
                  <a:schemeClr val="bg1"/>
                </a:solidFill>
                <a:latin typeface="Segoe UI" panose="020B0502040204020203" pitchFamily="34" charset="0"/>
                <a:cs typeface="Segoe UI" panose="020B0502040204020203" pitchFamily="34" charset="0"/>
              </a:defRPr>
            </a:lvl1pPr>
          </a:lstStyle>
          <a:p>
            <a:r>
              <a:rPr lang="es-ES" dirty="0"/>
              <a:t>Haga clic para modificar el estilo de título del patrón</a:t>
            </a:r>
            <a:endParaRPr lang="en-US" dirty="0"/>
          </a:p>
        </p:txBody>
      </p:sp>
      <p:sp>
        <p:nvSpPr>
          <p:cNvPr id="55" name="Rounded Rectangle 6">
            <a:extLst>
              <a:ext uri="{FF2B5EF4-FFF2-40B4-BE49-F238E27FC236}">
                <a16:creationId xmlns:a16="http://schemas.microsoft.com/office/drawing/2014/main" xmlns="" id="{350FF1B3-212A-4F4D-89C3-C8D0CE833B59}"/>
              </a:ext>
            </a:extLst>
          </p:cNvPr>
          <p:cNvSpPr/>
          <p:nvPr userDrawn="1"/>
        </p:nvSpPr>
        <p:spPr>
          <a:xfrm>
            <a:off x="6869624" y="4252395"/>
            <a:ext cx="4347275" cy="499752"/>
          </a:xfrm>
          <a:prstGeom prst="roundRect">
            <a:avLst>
              <a:gd name="adj" fmla="val 50000"/>
            </a:avLst>
          </a:prstGeom>
          <a:solidFill>
            <a:srgbClr val="03C99A"/>
          </a:solidFill>
          <a:ln>
            <a:noFill/>
          </a:ln>
          <a:effectLst>
            <a:outerShdw blurRad="50800" dist="254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Date  </a:t>
            </a:r>
            <a:r>
              <a:rPr lang="en-US" dirty="0">
                <a:solidFill>
                  <a:srgbClr val="27FCC9"/>
                </a:solidFill>
              </a:rPr>
              <a:t>|</a:t>
            </a:r>
            <a:r>
              <a:rPr lang="en-US" dirty="0"/>
              <a:t>  </a:t>
            </a:r>
            <a:r>
              <a:rPr lang="en-US" b="1" dirty="0"/>
              <a:t>Presenter Name</a:t>
            </a:r>
          </a:p>
        </p:txBody>
      </p:sp>
      <p:sp>
        <p:nvSpPr>
          <p:cNvPr id="63" name="Título 1">
            <a:extLst>
              <a:ext uri="{FF2B5EF4-FFF2-40B4-BE49-F238E27FC236}">
                <a16:creationId xmlns:a16="http://schemas.microsoft.com/office/drawing/2014/main" xmlns="" id="{1840210D-0928-47CE-82CB-28D3AA89C665}"/>
              </a:ext>
            </a:extLst>
          </p:cNvPr>
          <p:cNvSpPr txBox="1">
            <a:spLocks/>
          </p:cNvSpPr>
          <p:nvPr userDrawn="1"/>
        </p:nvSpPr>
        <p:spPr>
          <a:xfrm>
            <a:off x="457201" y="5555672"/>
            <a:ext cx="11239500" cy="6165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a:lstStyle>
          <a:p>
            <a:pPr marL="0" algn="ctr" defTabSz="914400" rtl="0" eaLnBrk="1" latinLnBrk="0" hangingPunct="1"/>
            <a:r>
              <a:rPr lang="es-ES" sz="2400" b="0" kern="1200" dirty="0">
                <a:solidFill>
                  <a:schemeClr val="bg1"/>
                </a:solidFill>
                <a:latin typeface="Segoe UI" panose="020B0502040204020203" pitchFamily="34" charset="0"/>
                <a:ea typeface="+mn-ea"/>
                <a:cs typeface="Segoe UI" panose="020B0502040204020203" pitchFamily="34" charset="0"/>
              </a:rPr>
              <a:t>Haga clic para modificar el estilo de título del patrón</a:t>
            </a:r>
            <a:endParaRPr lang="en-US" sz="2400" b="0" kern="1200" dirty="0">
              <a:solidFill>
                <a:schemeClr val="bg1"/>
              </a:solidFill>
              <a:latin typeface="Segoe UI" panose="020B0502040204020203" pitchFamily="34" charset="0"/>
              <a:ea typeface="+mn-ea"/>
              <a:cs typeface="Segoe UI" panose="020B0502040204020203" pitchFamily="34" charset="0"/>
            </a:endParaRPr>
          </a:p>
        </p:txBody>
      </p:sp>
      <p:sp>
        <p:nvSpPr>
          <p:cNvPr id="10" name="Elipse 9">
            <a:extLst>
              <a:ext uri="{FF2B5EF4-FFF2-40B4-BE49-F238E27FC236}">
                <a16:creationId xmlns:a16="http://schemas.microsoft.com/office/drawing/2014/main" xmlns="" id="{71662DAD-E168-4946-855A-3C4A6D882C35}"/>
              </a:ext>
            </a:extLst>
          </p:cNvPr>
          <p:cNvSpPr/>
          <p:nvPr userDrawn="1"/>
        </p:nvSpPr>
        <p:spPr>
          <a:xfrm>
            <a:off x="177800" y="-685800"/>
            <a:ext cx="444500" cy="431800"/>
          </a:xfrm>
          <a:prstGeom prst="ellipse">
            <a:avLst/>
          </a:prstGeom>
          <a:solidFill>
            <a:srgbClr val="03C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a:extLst>
              <a:ext uri="{FF2B5EF4-FFF2-40B4-BE49-F238E27FC236}">
                <a16:creationId xmlns:a16="http://schemas.microsoft.com/office/drawing/2014/main" xmlns="" id="{3BA2D64A-8F35-4340-8F62-B6B14D2A821C}"/>
              </a:ext>
            </a:extLst>
          </p:cNvPr>
          <p:cNvSpPr/>
          <p:nvPr userDrawn="1"/>
        </p:nvSpPr>
        <p:spPr>
          <a:xfrm>
            <a:off x="3296242" y="-685800"/>
            <a:ext cx="444500" cy="431800"/>
          </a:xfrm>
          <a:prstGeom prst="ellipse">
            <a:avLst/>
          </a:prstGeom>
          <a:solidFill>
            <a:srgbClr val="03E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55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a de título">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xmlns="" id="{2189F4B6-D90D-478A-88A9-1DA2FE22F9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2901"/>
            <a:ext cx="12192000" cy="4937760"/>
          </a:xfrm>
          <a:prstGeom prst="rect">
            <a:avLst/>
          </a:prstGeom>
        </p:spPr>
      </p:pic>
      <p:sp>
        <p:nvSpPr>
          <p:cNvPr id="57" name="Rectangle 11">
            <a:extLst>
              <a:ext uri="{FF2B5EF4-FFF2-40B4-BE49-F238E27FC236}">
                <a16:creationId xmlns:a16="http://schemas.microsoft.com/office/drawing/2014/main" xmlns="" id="{CDE0DA6E-4055-4A4A-B3F5-9C2C32AC2DF5}"/>
              </a:ext>
            </a:extLst>
          </p:cNvPr>
          <p:cNvSpPr/>
          <p:nvPr userDrawn="1"/>
        </p:nvSpPr>
        <p:spPr>
          <a:xfrm rot="5400000">
            <a:off x="2655276" y="-2678721"/>
            <a:ext cx="6858004" cy="12215447"/>
          </a:xfrm>
          <a:prstGeom prst="rect">
            <a:avLst/>
          </a:prstGeom>
          <a:gradFill flip="none" rotWithShape="1">
            <a:gsLst>
              <a:gs pos="0">
                <a:srgbClr val="29ABE2"/>
              </a:gs>
              <a:gs pos="36000">
                <a:srgbClr val="28DBD3"/>
              </a:gs>
              <a:gs pos="100000">
                <a:srgbClr val="27FCC9">
                  <a:alpha val="83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7">
            <a:extLst>
              <a:ext uri="{FF2B5EF4-FFF2-40B4-BE49-F238E27FC236}">
                <a16:creationId xmlns:a16="http://schemas.microsoft.com/office/drawing/2014/main" xmlns="" id="{D742BFB7-15B0-4ED1-A592-D16BB22BE866}"/>
              </a:ext>
            </a:extLst>
          </p:cNvPr>
          <p:cNvSpPr/>
          <p:nvPr userDrawn="1"/>
        </p:nvSpPr>
        <p:spPr>
          <a:xfrm>
            <a:off x="0" y="1"/>
            <a:ext cx="12192000" cy="6858000"/>
          </a:xfrm>
          <a:prstGeom prst="rect">
            <a:avLst/>
          </a:prstGeom>
          <a:gradFill flip="none" rotWithShape="1">
            <a:gsLst>
              <a:gs pos="16000">
                <a:srgbClr val="126688">
                  <a:alpha val="59000"/>
                </a:srgbClr>
              </a:gs>
              <a:gs pos="100000">
                <a:srgbClr val="03C99A">
                  <a:alpha val="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xmlns="" id="{D3F47CEE-E902-4AFD-8A84-F57101B50ECF}"/>
              </a:ext>
            </a:extLst>
          </p:cNvPr>
          <p:cNvSpPr/>
          <p:nvPr userDrawn="1"/>
        </p:nvSpPr>
        <p:spPr>
          <a:xfrm>
            <a:off x="457200" y="2085384"/>
            <a:ext cx="11239500" cy="239066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6">
            <a:extLst>
              <a:ext uri="{FF2B5EF4-FFF2-40B4-BE49-F238E27FC236}">
                <a16:creationId xmlns:a16="http://schemas.microsoft.com/office/drawing/2014/main" xmlns="" id="{DD3FC9A6-9381-4648-8867-B47AD3511171}"/>
              </a:ext>
            </a:extLst>
          </p:cNvPr>
          <p:cNvSpPr/>
          <p:nvPr userDrawn="1"/>
        </p:nvSpPr>
        <p:spPr>
          <a:xfrm>
            <a:off x="6869623" y="3986779"/>
            <a:ext cx="4347275" cy="499752"/>
          </a:xfrm>
          <a:prstGeom prst="round2SameRect">
            <a:avLst>
              <a:gd name="adj1" fmla="val 50000"/>
              <a:gd name="adj2" fmla="val 0"/>
            </a:avLst>
          </a:prstGeom>
          <a:solidFill>
            <a:srgbClr val="0E4E68"/>
          </a:solidFill>
          <a:ln>
            <a:noFill/>
          </a:ln>
          <a:effectLst>
            <a:outerShdw blurRad="50800" dist="254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Rectángulo: esquinas redondeadas 20">
            <a:extLst>
              <a:ext uri="{FF2B5EF4-FFF2-40B4-BE49-F238E27FC236}">
                <a16:creationId xmlns:a16="http://schemas.microsoft.com/office/drawing/2014/main" xmlns="" id="{5DB6F50A-B24F-468D-835F-922D776DD496}"/>
              </a:ext>
            </a:extLst>
          </p:cNvPr>
          <p:cNvSpPr/>
          <p:nvPr userDrawn="1"/>
        </p:nvSpPr>
        <p:spPr>
          <a:xfrm>
            <a:off x="7595461" y="4466923"/>
            <a:ext cx="2978728" cy="72819"/>
          </a:xfrm>
          <a:prstGeom prst="roundRect">
            <a:avLst/>
          </a:prstGeom>
          <a:solidFill>
            <a:srgbClr val="03E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rcador de posición de imagen 8">
            <a:extLst>
              <a:ext uri="{FF2B5EF4-FFF2-40B4-BE49-F238E27FC236}">
                <a16:creationId xmlns:a16="http://schemas.microsoft.com/office/drawing/2014/main" xmlns="" id="{9A427C1E-FDAD-4C69-9498-722F85C708C5}"/>
              </a:ext>
            </a:extLst>
          </p:cNvPr>
          <p:cNvSpPr>
            <a:spLocks noGrp="1"/>
          </p:cNvSpPr>
          <p:nvPr>
            <p:ph type="pic" sz="quarter" idx="13"/>
          </p:nvPr>
        </p:nvSpPr>
        <p:spPr>
          <a:xfrm>
            <a:off x="-11722" y="-3"/>
            <a:ext cx="12192000" cy="6855102"/>
          </a:xfrm>
        </p:spPr>
        <p:txBody>
          <a:bodyPr/>
          <a:lstStyle/>
          <a:p>
            <a:endParaRPr lang="en-US"/>
          </a:p>
        </p:txBody>
      </p:sp>
      <p:sp>
        <p:nvSpPr>
          <p:cNvPr id="3" name="Marcador de texto 2">
            <a:extLst>
              <a:ext uri="{FF2B5EF4-FFF2-40B4-BE49-F238E27FC236}">
                <a16:creationId xmlns:a16="http://schemas.microsoft.com/office/drawing/2014/main" xmlns="" id="{5430E085-4D47-45E1-B34B-12D115B23F9D}"/>
              </a:ext>
            </a:extLst>
          </p:cNvPr>
          <p:cNvSpPr>
            <a:spLocks noGrp="1"/>
          </p:cNvSpPr>
          <p:nvPr>
            <p:ph type="body" sz="quarter" idx="10"/>
          </p:nvPr>
        </p:nvSpPr>
        <p:spPr>
          <a:xfrm>
            <a:off x="7052918" y="4098408"/>
            <a:ext cx="3980684" cy="311777"/>
          </a:xfrm>
        </p:spPr>
        <p:txBody>
          <a:bodyPr anchor="ctr"/>
          <a:lstStyle>
            <a:lvl1pPr marL="0" indent="0" algn="ctr" defTabSz="914400" rtl="0" eaLnBrk="1" latinLnBrk="0" hangingPunct="1">
              <a:buNone/>
              <a:defRPr lang="es-ES" sz="1800" b="1" kern="1200" dirty="0" smtClean="0">
                <a:solidFill>
                  <a:schemeClr val="lt1"/>
                </a:solidFill>
                <a:latin typeface="+mn-lt"/>
                <a:ea typeface="+mn-ea"/>
                <a:cs typeface="+mn-cs"/>
              </a:defRPr>
            </a:lvl1pPr>
            <a:lvl2pPr marL="0" algn="ctr" defTabSz="914400" rtl="0" eaLnBrk="1" latinLnBrk="0" hangingPunct="1">
              <a:defRPr lang="es-ES" sz="1800" kern="1200" dirty="0" smtClean="0">
                <a:solidFill>
                  <a:schemeClr val="lt1"/>
                </a:solidFill>
                <a:latin typeface="+mn-lt"/>
                <a:ea typeface="+mn-ea"/>
                <a:cs typeface="+mn-cs"/>
              </a:defRPr>
            </a:lvl2pPr>
          </a:lstStyle>
          <a:p>
            <a:pPr lvl="0"/>
            <a:r>
              <a:rPr lang="es-ES" dirty="0"/>
              <a:t>Haga clic para modificar los estilos</a:t>
            </a:r>
            <a:endParaRPr lang="en-US" dirty="0"/>
          </a:p>
        </p:txBody>
      </p:sp>
      <p:sp>
        <p:nvSpPr>
          <p:cNvPr id="5" name="Marcador de texto 4">
            <a:extLst>
              <a:ext uri="{FF2B5EF4-FFF2-40B4-BE49-F238E27FC236}">
                <a16:creationId xmlns:a16="http://schemas.microsoft.com/office/drawing/2014/main" xmlns="" id="{AD499C9F-C585-4B18-8693-8B64B6F9D044}"/>
              </a:ext>
            </a:extLst>
          </p:cNvPr>
          <p:cNvSpPr>
            <a:spLocks noGrp="1"/>
          </p:cNvSpPr>
          <p:nvPr>
            <p:ph type="body" sz="quarter" idx="11"/>
          </p:nvPr>
        </p:nvSpPr>
        <p:spPr>
          <a:xfrm>
            <a:off x="761567" y="2374161"/>
            <a:ext cx="6625792" cy="1724243"/>
          </a:xfrm>
        </p:spPr>
        <p:txBody>
          <a:bodyPr anchor="ctr"/>
          <a:lstStyle>
            <a:lvl1pPr marL="0" indent="0" algn="ctr" defTabSz="914400" rtl="0" eaLnBrk="1" latinLnBrk="0" hangingPunct="1">
              <a:lnSpc>
                <a:spcPct val="90000"/>
              </a:lnSpc>
              <a:spcBef>
                <a:spcPct val="0"/>
              </a:spcBef>
              <a:buNone/>
              <a:defRPr lang="es-ES" sz="5400" b="1" kern="1200" dirty="0" smtClean="0">
                <a:solidFill>
                  <a:srgbClr val="0E4E68"/>
                </a:solidFill>
                <a:latin typeface="+mn-lt"/>
                <a:ea typeface="+mj-ea"/>
                <a:cs typeface="+mj-cs"/>
              </a:defRPr>
            </a:lvl1pPr>
          </a:lstStyle>
          <a:p>
            <a:pPr lvl="0"/>
            <a:r>
              <a:rPr lang="es-ES" dirty="0"/>
              <a:t>Haga clic para modificar los estilos</a:t>
            </a:r>
            <a:endParaRPr lang="en-US" dirty="0"/>
          </a:p>
        </p:txBody>
      </p:sp>
      <p:sp>
        <p:nvSpPr>
          <p:cNvPr id="11" name="Marcador de texto 10">
            <a:extLst>
              <a:ext uri="{FF2B5EF4-FFF2-40B4-BE49-F238E27FC236}">
                <a16:creationId xmlns:a16="http://schemas.microsoft.com/office/drawing/2014/main" xmlns="" id="{247D14D4-EE13-42F3-891B-8774E32E4608}"/>
              </a:ext>
            </a:extLst>
          </p:cNvPr>
          <p:cNvSpPr>
            <a:spLocks noGrp="1"/>
          </p:cNvSpPr>
          <p:nvPr>
            <p:ph type="body" sz="quarter" idx="14"/>
          </p:nvPr>
        </p:nvSpPr>
        <p:spPr>
          <a:xfrm>
            <a:off x="457201" y="5229439"/>
            <a:ext cx="11239500" cy="928248"/>
          </a:xfrm>
        </p:spPr>
        <p:txBody>
          <a:bodyPr anchor="ctr"/>
          <a:lstStyle>
            <a:lvl1pPr marL="0" indent="0" algn="ctr">
              <a:buNone/>
              <a:defRPr lang="es-ES" sz="2400" kern="1200" dirty="0" smtClean="0">
                <a:solidFill>
                  <a:schemeClr val="bg1"/>
                </a:solidFill>
                <a:latin typeface="Segoe UI" panose="020B0502040204020203" pitchFamily="34" charset="0"/>
                <a:ea typeface="+mn-ea"/>
                <a:cs typeface="Segoe UI" panose="020B0502040204020203" pitchFamily="34" charset="0"/>
              </a:defRPr>
            </a:lvl1pPr>
          </a:lstStyle>
          <a:p>
            <a:pPr lvl="0"/>
            <a:r>
              <a:rPr lang="es-ES" dirty="0"/>
              <a:t>Haga clic para modificar los estilos </a:t>
            </a:r>
            <a:endParaRPr lang="en-US" dirty="0"/>
          </a:p>
        </p:txBody>
      </p:sp>
    </p:spTree>
    <p:extLst>
      <p:ext uri="{BB962C8B-B14F-4D97-AF65-F5344CB8AC3E}">
        <p14:creationId xmlns:p14="http://schemas.microsoft.com/office/powerpoint/2010/main" val="108129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6DB84629-64C4-4A72-8543-403F8DCCC062}"/>
              </a:ext>
            </a:extLst>
          </p:cNvPr>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esquinas superiores redondeadas 4">
            <a:extLst>
              <a:ext uri="{FF2B5EF4-FFF2-40B4-BE49-F238E27FC236}">
                <a16:creationId xmlns:a16="http://schemas.microsoft.com/office/drawing/2014/main" xmlns="" id="{59B9D6C8-44C2-4261-BC67-35CCAAA15186}"/>
              </a:ext>
            </a:extLst>
          </p:cNvPr>
          <p:cNvSpPr/>
          <p:nvPr userDrawn="1"/>
        </p:nvSpPr>
        <p:spPr>
          <a:xfrm rot="16200000">
            <a:off x="-923247" y="3123394"/>
            <a:ext cx="2924567" cy="567995"/>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xmlns="" id="{2E53DE7D-30D2-44EB-9B4D-753096771566}"/>
              </a:ext>
            </a:extLst>
          </p:cNvPr>
          <p:cNvSpPr/>
          <p:nvPr userDrawn="1"/>
        </p:nvSpPr>
        <p:spPr>
          <a:xfrm>
            <a:off x="457200" y="460787"/>
            <a:ext cx="11277600" cy="5923563"/>
          </a:xfrm>
          <a:prstGeom prst="rect">
            <a:avLst/>
          </a:prstGeom>
          <a:solidFill>
            <a:schemeClr val="bg1"/>
          </a:soli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1">
            <a:extLst>
              <a:ext uri="{FF2B5EF4-FFF2-40B4-BE49-F238E27FC236}">
                <a16:creationId xmlns:a16="http://schemas.microsoft.com/office/drawing/2014/main" xmlns="" id="{CABAC7B3-F44A-4C92-AFAF-F02BADCEB5C6}"/>
              </a:ext>
            </a:extLst>
          </p:cNvPr>
          <p:cNvSpPr/>
          <p:nvPr userDrawn="1"/>
        </p:nvSpPr>
        <p:spPr>
          <a:xfrm rot="5400000">
            <a:off x="720269" y="1814581"/>
            <a:ext cx="2264229" cy="3204032"/>
          </a:xfrm>
          <a:prstGeom prst="round2SameRect">
            <a:avLst>
              <a:gd name="adj1" fmla="val 50000"/>
              <a:gd name="adj2" fmla="val 0"/>
            </a:avLst>
          </a:prstGeom>
          <a:gradFill flip="none" rotWithShape="1">
            <a:gsLst>
              <a:gs pos="0">
                <a:srgbClr val="198AB7"/>
              </a:gs>
              <a:gs pos="100000">
                <a:srgbClr val="03E7B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Marcador de texto 60">
            <a:extLst>
              <a:ext uri="{FF2B5EF4-FFF2-40B4-BE49-F238E27FC236}">
                <a16:creationId xmlns:a16="http://schemas.microsoft.com/office/drawing/2014/main" xmlns="" id="{7D2BB9C9-3B36-48A1-B2CF-AA489EEB768C}"/>
              </a:ext>
            </a:extLst>
          </p:cNvPr>
          <p:cNvSpPr>
            <a:spLocks noGrp="1"/>
          </p:cNvSpPr>
          <p:nvPr>
            <p:ph type="body" sz="quarter" idx="14"/>
          </p:nvPr>
        </p:nvSpPr>
        <p:spPr>
          <a:xfrm>
            <a:off x="4277850" y="1862782"/>
            <a:ext cx="1016668" cy="442211"/>
          </a:xfrm>
        </p:spPr>
        <p:txBody>
          <a:bodyPr>
            <a:noAutofit/>
          </a:bodyPr>
          <a:lstStyle>
            <a:lvl1pPr marL="0" indent="0" algn="ctr" defTabSz="914400" rtl="0" eaLnBrk="1" latinLnBrk="0" hangingPunct="1">
              <a:buNone/>
              <a:defRPr lang="en-US" sz="2800" b="1" kern="1200" dirty="0">
                <a:solidFill>
                  <a:schemeClr val="tx1">
                    <a:lumMod val="75000"/>
                    <a:lumOff val="25000"/>
                  </a:schemeClr>
                </a:solidFill>
                <a:latin typeface="Segoe UI" panose="020B0502040204020203" pitchFamily="34" charset="0"/>
                <a:ea typeface="+mn-ea"/>
                <a:cs typeface="Segoe UI" panose="020B0502040204020203" pitchFamily="34" charset="0"/>
              </a:defRPr>
            </a:lvl1pPr>
          </a:lstStyle>
          <a:p>
            <a:pPr lvl="0"/>
            <a:r>
              <a:rPr lang="es-ES" dirty="0"/>
              <a:t>Haga</a:t>
            </a:r>
            <a:endParaRPr lang="en-US" dirty="0"/>
          </a:p>
        </p:txBody>
      </p:sp>
      <p:sp>
        <p:nvSpPr>
          <p:cNvPr id="63" name="Marcador de texto 62">
            <a:extLst>
              <a:ext uri="{FF2B5EF4-FFF2-40B4-BE49-F238E27FC236}">
                <a16:creationId xmlns:a16="http://schemas.microsoft.com/office/drawing/2014/main" xmlns="" id="{01E4C9D5-8AC4-43B3-B1FC-DBCE691ED62E}"/>
              </a:ext>
            </a:extLst>
          </p:cNvPr>
          <p:cNvSpPr>
            <a:spLocks noGrp="1"/>
          </p:cNvSpPr>
          <p:nvPr>
            <p:ph type="body" sz="quarter" idx="15"/>
          </p:nvPr>
        </p:nvSpPr>
        <p:spPr>
          <a:xfrm>
            <a:off x="6116980" y="4609055"/>
            <a:ext cx="1067430" cy="442211"/>
          </a:xfrm>
        </p:spPr>
        <p:txBody>
          <a:bodyPr>
            <a:noAutofit/>
          </a:bodyPr>
          <a:lstStyle>
            <a:lvl1pPr marL="0" indent="0" algn="ctr" defTabSz="914400" rtl="0" eaLnBrk="1" latinLnBrk="0" hangingPunct="1">
              <a:buNone/>
              <a:defRPr lang="en-US" sz="2800" b="1" kern="1200" dirty="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algn="ctr" defTabSz="914400" rtl="0" eaLnBrk="1" latinLnBrk="0" hangingPunct="1">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0" algn="ctr" defTabSz="914400" rtl="0" eaLnBrk="1" latinLnBrk="0" hangingPunct="1">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stStyle>
          <a:p>
            <a:pPr lvl="0"/>
            <a:r>
              <a:rPr lang="es-ES" dirty="0"/>
              <a:t>Haga</a:t>
            </a:r>
            <a:endParaRPr lang="en-US" dirty="0"/>
          </a:p>
        </p:txBody>
      </p:sp>
      <p:sp>
        <p:nvSpPr>
          <p:cNvPr id="65" name="Marcador de texto 64">
            <a:extLst>
              <a:ext uri="{FF2B5EF4-FFF2-40B4-BE49-F238E27FC236}">
                <a16:creationId xmlns:a16="http://schemas.microsoft.com/office/drawing/2014/main" xmlns="" id="{02AE49BA-3635-4641-B2A7-841984797D8A}"/>
              </a:ext>
            </a:extLst>
          </p:cNvPr>
          <p:cNvSpPr>
            <a:spLocks noGrp="1"/>
          </p:cNvSpPr>
          <p:nvPr>
            <p:ph type="body" sz="quarter" idx="16"/>
          </p:nvPr>
        </p:nvSpPr>
        <p:spPr>
          <a:xfrm>
            <a:off x="8003828" y="1862782"/>
            <a:ext cx="905271" cy="442211"/>
          </a:xfrm>
        </p:spPr>
        <p:txBody>
          <a:bodyPr/>
          <a:lstStyle>
            <a:lvl1pPr marL="0" indent="0" algn="ctr" defTabSz="914400" rtl="0" eaLnBrk="1" latinLnBrk="0" hangingPunct="1">
              <a:buNone/>
              <a:defRPr lang="es-ES" sz="2800" b="1"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ctr" defTabSz="914400" rtl="0" eaLnBrk="1" latinLnBrk="0" hangingPunct="1">
              <a:buNone/>
              <a:defRPr lang="es-ES" sz="2800" b="1"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s-ES" dirty="0"/>
              <a:t>Haga </a:t>
            </a:r>
            <a:endParaRPr lang="en-US" dirty="0"/>
          </a:p>
        </p:txBody>
      </p:sp>
      <p:sp>
        <p:nvSpPr>
          <p:cNvPr id="67" name="Marcador de texto 66">
            <a:extLst>
              <a:ext uri="{FF2B5EF4-FFF2-40B4-BE49-F238E27FC236}">
                <a16:creationId xmlns:a16="http://schemas.microsoft.com/office/drawing/2014/main" xmlns="" id="{42D4D0AB-C507-4180-918E-D3C4EE540E5A}"/>
              </a:ext>
            </a:extLst>
          </p:cNvPr>
          <p:cNvSpPr>
            <a:spLocks noGrp="1"/>
          </p:cNvSpPr>
          <p:nvPr>
            <p:ph type="body" sz="quarter" idx="17"/>
          </p:nvPr>
        </p:nvSpPr>
        <p:spPr>
          <a:xfrm>
            <a:off x="9747257" y="4604532"/>
            <a:ext cx="1067430" cy="451256"/>
          </a:xfrm>
        </p:spPr>
        <p:txBody>
          <a:bodyPr/>
          <a:lstStyle>
            <a:lvl1pPr marL="0" indent="0" algn="ctr" defTabSz="914400" rtl="0" eaLnBrk="1" latinLnBrk="0" hangingPunct="1">
              <a:buNone/>
              <a:defRPr lang="es-ES" sz="2800" b="1"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ctr" defTabSz="914400" rtl="0" eaLnBrk="1" latinLnBrk="0" hangingPunct="1">
              <a:buNone/>
              <a:defRPr lang="es-ES" sz="2800" b="1"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914400" indent="0">
              <a:buNone/>
              <a:defRPr/>
            </a:lvl3pPr>
            <a:lvl4pPr marL="1371600" indent="0">
              <a:buNone/>
              <a:defRPr/>
            </a:lvl4pPr>
            <a:lvl5pPr marL="1828800" indent="0">
              <a:buNone/>
              <a:defRPr/>
            </a:lvl5pPr>
          </a:lstStyle>
          <a:p>
            <a:pPr lvl="0"/>
            <a:r>
              <a:rPr lang="es-ES" dirty="0"/>
              <a:t>Haga </a:t>
            </a:r>
            <a:endParaRPr lang="en-US" dirty="0"/>
          </a:p>
        </p:txBody>
      </p:sp>
      <p:sp>
        <p:nvSpPr>
          <p:cNvPr id="53" name="Marcador de texto 52">
            <a:extLst>
              <a:ext uri="{FF2B5EF4-FFF2-40B4-BE49-F238E27FC236}">
                <a16:creationId xmlns:a16="http://schemas.microsoft.com/office/drawing/2014/main" xmlns="" id="{63D01CA8-7350-463A-8189-B981121D47A0}"/>
              </a:ext>
            </a:extLst>
          </p:cNvPr>
          <p:cNvSpPr>
            <a:spLocks noGrp="1"/>
          </p:cNvSpPr>
          <p:nvPr>
            <p:ph type="body" sz="quarter" idx="10"/>
          </p:nvPr>
        </p:nvSpPr>
        <p:spPr>
          <a:xfrm>
            <a:off x="3797875" y="4807665"/>
            <a:ext cx="2046288" cy="369058"/>
          </a:xfrm>
        </p:spPr>
        <p:txBody>
          <a:bodyPr>
            <a:normAutofit/>
          </a:bodyPr>
          <a:lstStyle>
            <a:lvl1pPr marL="0" indent="0" algn="ctr"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stStyle>
          <a:p>
            <a:pPr lvl="0"/>
            <a:r>
              <a:rPr lang="es-ES" dirty="0"/>
              <a:t>Haga clic para modificar los estilos de texto del patrón</a:t>
            </a:r>
          </a:p>
        </p:txBody>
      </p:sp>
      <p:sp>
        <p:nvSpPr>
          <p:cNvPr id="9" name="Freeform 8">
            <a:extLst>
              <a:ext uri="{FF2B5EF4-FFF2-40B4-BE49-F238E27FC236}">
                <a16:creationId xmlns:a16="http://schemas.microsoft.com/office/drawing/2014/main" xmlns="" id="{7747E4F0-65DC-44D1-A2C3-E529A5A14858}"/>
              </a:ext>
            </a:extLst>
          </p:cNvPr>
          <p:cNvSpPr>
            <a:spLocks/>
          </p:cNvSpPr>
          <p:nvPr userDrawn="1"/>
        </p:nvSpPr>
        <p:spPr bwMode="auto">
          <a:xfrm>
            <a:off x="8900985" y="3422569"/>
            <a:ext cx="1395705" cy="1038246"/>
          </a:xfrm>
          <a:custGeom>
            <a:avLst/>
            <a:gdLst>
              <a:gd name="T0" fmla="*/ 200 w 200"/>
              <a:gd name="T1" fmla="*/ 148 h 148"/>
              <a:gd name="T2" fmla="*/ 200 w 200"/>
              <a:gd name="T3" fmla="*/ 92 h 148"/>
              <a:gd name="T4" fmla="*/ 108 w 200"/>
              <a:gd name="T5" fmla="*/ 0 h 148"/>
              <a:gd name="T6" fmla="*/ 0 w 200"/>
              <a:gd name="T7" fmla="*/ 0 h 148"/>
            </a:gdLst>
            <a:ahLst/>
            <a:cxnLst>
              <a:cxn ang="0">
                <a:pos x="T0" y="T1"/>
              </a:cxn>
              <a:cxn ang="0">
                <a:pos x="T2" y="T3"/>
              </a:cxn>
              <a:cxn ang="0">
                <a:pos x="T4" y="T5"/>
              </a:cxn>
              <a:cxn ang="0">
                <a:pos x="T6" y="T7"/>
              </a:cxn>
            </a:cxnLst>
            <a:rect l="0" t="0" r="r" b="b"/>
            <a:pathLst>
              <a:path w="200" h="148">
                <a:moveTo>
                  <a:pt x="200" y="148"/>
                </a:moveTo>
                <a:cubicBezTo>
                  <a:pt x="200" y="92"/>
                  <a:pt x="200" y="92"/>
                  <a:pt x="200" y="92"/>
                </a:cubicBezTo>
                <a:cubicBezTo>
                  <a:pt x="150" y="90"/>
                  <a:pt x="110" y="50"/>
                  <a:pt x="108" y="0"/>
                </a:cubicBezTo>
                <a:cubicBezTo>
                  <a:pt x="0" y="0"/>
                  <a:pt x="0" y="0"/>
                  <a:pt x="0" y="0"/>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xmlns="" id="{E67DC8B7-2626-4B07-8591-B1587F4364ED}"/>
              </a:ext>
            </a:extLst>
          </p:cNvPr>
          <p:cNvSpPr>
            <a:spLocks/>
          </p:cNvSpPr>
          <p:nvPr userDrawn="1"/>
        </p:nvSpPr>
        <p:spPr bwMode="auto">
          <a:xfrm>
            <a:off x="7099323" y="2357380"/>
            <a:ext cx="1395705" cy="1023875"/>
          </a:xfrm>
          <a:custGeom>
            <a:avLst/>
            <a:gdLst>
              <a:gd name="T0" fmla="*/ 200 w 200"/>
              <a:gd name="T1" fmla="*/ 0 h 146"/>
              <a:gd name="T2" fmla="*/ 200 w 200"/>
              <a:gd name="T3" fmla="*/ 55 h 146"/>
              <a:gd name="T4" fmla="*/ 108 w 200"/>
              <a:gd name="T5" fmla="*/ 146 h 146"/>
              <a:gd name="T6" fmla="*/ 0 w 200"/>
              <a:gd name="T7" fmla="*/ 146 h 146"/>
            </a:gdLst>
            <a:ahLst/>
            <a:cxnLst>
              <a:cxn ang="0">
                <a:pos x="T0" y="T1"/>
              </a:cxn>
              <a:cxn ang="0">
                <a:pos x="T2" y="T3"/>
              </a:cxn>
              <a:cxn ang="0">
                <a:pos x="T4" y="T5"/>
              </a:cxn>
              <a:cxn ang="0">
                <a:pos x="T6" y="T7"/>
              </a:cxn>
            </a:cxnLst>
            <a:rect l="0" t="0" r="r" b="b"/>
            <a:pathLst>
              <a:path w="200" h="146">
                <a:moveTo>
                  <a:pt x="200" y="0"/>
                </a:moveTo>
                <a:cubicBezTo>
                  <a:pt x="200" y="55"/>
                  <a:pt x="200" y="55"/>
                  <a:pt x="200" y="55"/>
                </a:cubicBezTo>
                <a:cubicBezTo>
                  <a:pt x="150" y="57"/>
                  <a:pt x="110" y="97"/>
                  <a:pt x="108" y="146"/>
                </a:cubicBezTo>
                <a:cubicBezTo>
                  <a:pt x="0" y="146"/>
                  <a:pt x="0" y="146"/>
                  <a:pt x="0" y="146"/>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xmlns="" id="{5F6C4783-5037-48B3-B3E9-1B2B15CC41EF}"/>
              </a:ext>
            </a:extLst>
          </p:cNvPr>
          <p:cNvSpPr>
            <a:spLocks/>
          </p:cNvSpPr>
          <p:nvPr userDrawn="1"/>
        </p:nvSpPr>
        <p:spPr bwMode="auto">
          <a:xfrm>
            <a:off x="7092138" y="3528550"/>
            <a:ext cx="1402890" cy="678991"/>
          </a:xfrm>
          <a:custGeom>
            <a:avLst/>
            <a:gdLst>
              <a:gd name="T0" fmla="*/ 0 w 201"/>
              <a:gd name="T1" fmla="*/ 0 h 97"/>
              <a:gd name="T2" fmla="*/ 118 w 201"/>
              <a:gd name="T3" fmla="*/ 0 h 97"/>
              <a:gd name="T4" fmla="*/ 201 w 201"/>
              <a:gd name="T5" fmla="*/ 71 h 97"/>
              <a:gd name="T6" fmla="*/ 201 w 201"/>
              <a:gd name="T7" fmla="*/ 97 h 97"/>
            </a:gdLst>
            <a:ahLst/>
            <a:cxnLst>
              <a:cxn ang="0">
                <a:pos x="T0" y="T1"/>
              </a:cxn>
              <a:cxn ang="0">
                <a:pos x="T2" y="T3"/>
              </a:cxn>
              <a:cxn ang="0">
                <a:pos x="T4" y="T5"/>
              </a:cxn>
              <a:cxn ang="0">
                <a:pos x="T6" y="T7"/>
              </a:cxn>
            </a:cxnLst>
            <a:rect l="0" t="0" r="r" b="b"/>
            <a:pathLst>
              <a:path w="201" h="97">
                <a:moveTo>
                  <a:pt x="0" y="0"/>
                </a:moveTo>
                <a:cubicBezTo>
                  <a:pt x="118" y="0"/>
                  <a:pt x="118" y="0"/>
                  <a:pt x="118" y="0"/>
                </a:cubicBezTo>
                <a:cubicBezTo>
                  <a:pt x="124" y="40"/>
                  <a:pt x="159" y="71"/>
                  <a:pt x="201" y="71"/>
                </a:cubicBezTo>
                <a:cubicBezTo>
                  <a:pt x="201" y="97"/>
                  <a:pt x="201" y="97"/>
                  <a:pt x="201" y="97"/>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xmlns="" id="{EC040267-BD90-45C5-886A-BC4EAEB8CA8A}"/>
              </a:ext>
            </a:extLst>
          </p:cNvPr>
          <p:cNvSpPr>
            <a:spLocks/>
          </p:cNvSpPr>
          <p:nvPr userDrawn="1"/>
        </p:nvSpPr>
        <p:spPr bwMode="auto">
          <a:xfrm>
            <a:off x="8893800" y="2581914"/>
            <a:ext cx="1402890" cy="693361"/>
          </a:xfrm>
          <a:custGeom>
            <a:avLst/>
            <a:gdLst>
              <a:gd name="T0" fmla="*/ 0 w 201"/>
              <a:gd name="T1" fmla="*/ 99 h 99"/>
              <a:gd name="T2" fmla="*/ 118 w 201"/>
              <a:gd name="T3" fmla="*/ 99 h 99"/>
              <a:gd name="T4" fmla="*/ 201 w 201"/>
              <a:gd name="T5" fmla="*/ 27 h 99"/>
              <a:gd name="T6" fmla="*/ 201 w 201"/>
              <a:gd name="T7" fmla="*/ 0 h 99"/>
            </a:gdLst>
            <a:ahLst/>
            <a:cxnLst>
              <a:cxn ang="0">
                <a:pos x="T0" y="T1"/>
              </a:cxn>
              <a:cxn ang="0">
                <a:pos x="T2" y="T3"/>
              </a:cxn>
              <a:cxn ang="0">
                <a:pos x="T4" y="T5"/>
              </a:cxn>
              <a:cxn ang="0">
                <a:pos x="T6" y="T7"/>
              </a:cxn>
            </a:cxnLst>
            <a:rect l="0" t="0" r="r" b="b"/>
            <a:pathLst>
              <a:path w="201" h="99">
                <a:moveTo>
                  <a:pt x="0" y="99"/>
                </a:moveTo>
                <a:cubicBezTo>
                  <a:pt x="118" y="99"/>
                  <a:pt x="118" y="99"/>
                  <a:pt x="118" y="99"/>
                </a:cubicBezTo>
                <a:cubicBezTo>
                  <a:pt x="124" y="58"/>
                  <a:pt x="159" y="27"/>
                  <a:pt x="201" y="27"/>
                </a:cubicBezTo>
                <a:cubicBezTo>
                  <a:pt x="201" y="0"/>
                  <a:pt x="201" y="0"/>
                  <a:pt x="201" y="0"/>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upo 12">
            <a:extLst>
              <a:ext uri="{FF2B5EF4-FFF2-40B4-BE49-F238E27FC236}">
                <a16:creationId xmlns:a16="http://schemas.microsoft.com/office/drawing/2014/main" xmlns="" id="{0A3614D0-C223-43AD-9AE8-426A0CA02489}"/>
              </a:ext>
            </a:extLst>
          </p:cNvPr>
          <p:cNvGrpSpPr/>
          <p:nvPr userDrawn="1"/>
        </p:nvGrpSpPr>
        <p:grpSpPr>
          <a:xfrm>
            <a:off x="8049552" y="2946558"/>
            <a:ext cx="907118" cy="910710"/>
            <a:chOff x="5005388" y="-1803400"/>
            <a:chExt cx="801688" cy="804862"/>
          </a:xfrm>
        </p:grpSpPr>
        <p:sp>
          <p:nvSpPr>
            <p:cNvPr id="14" name="Oval 6">
              <a:extLst>
                <a:ext uri="{FF2B5EF4-FFF2-40B4-BE49-F238E27FC236}">
                  <a16:creationId xmlns:a16="http://schemas.microsoft.com/office/drawing/2014/main" xmlns="" id="{1F50E3ED-0AAC-4481-B253-CC75FAA63D38}"/>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Oval 6">
              <a:extLst>
                <a:ext uri="{FF2B5EF4-FFF2-40B4-BE49-F238E27FC236}">
                  <a16:creationId xmlns:a16="http://schemas.microsoft.com/office/drawing/2014/main" xmlns="" id="{20617149-2FE1-4C3B-862A-E981D898DC83}"/>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16" name="Grupo 15">
            <a:extLst>
              <a:ext uri="{FF2B5EF4-FFF2-40B4-BE49-F238E27FC236}">
                <a16:creationId xmlns:a16="http://schemas.microsoft.com/office/drawing/2014/main" xmlns="" id="{C33A8360-349A-463C-A558-8CC0B5940707}"/>
              </a:ext>
            </a:extLst>
          </p:cNvPr>
          <p:cNvGrpSpPr/>
          <p:nvPr userDrawn="1"/>
        </p:nvGrpSpPr>
        <p:grpSpPr>
          <a:xfrm>
            <a:off x="9843130" y="2946558"/>
            <a:ext cx="907118" cy="910710"/>
            <a:chOff x="5005388" y="-1803400"/>
            <a:chExt cx="801688" cy="804862"/>
          </a:xfrm>
        </p:grpSpPr>
        <p:sp>
          <p:nvSpPr>
            <p:cNvPr id="17" name="Oval 6">
              <a:extLst>
                <a:ext uri="{FF2B5EF4-FFF2-40B4-BE49-F238E27FC236}">
                  <a16:creationId xmlns:a16="http://schemas.microsoft.com/office/drawing/2014/main" xmlns="" id="{F872B47A-0BC1-4915-9638-D0A4A152AE73}"/>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Oval 6">
              <a:extLst>
                <a:ext uri="{FF2B5EF4-FFF2-40B4-BE49-F238E27FC236}">
                  <a16:creationId xmlns:a16="http://schemas.microsoft.com/office/drawing/2014/main" xmlns="" id="{D2D6A8FE-7A87-4865-B1CC-6EC9253EFD0B}"/>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19" name="Freeform 8">
            <a:extLst>
              <a:ext uri="{FF2B5EF4-FFF2-40B4-BE49-F238E27FC236}">
                <a16:creationId xmlns:a16="http://schemas.microsoft.com/office/drawing/2014/main" xmlns="" id="{CB854EEE-5AA1-42AB-B036-79F15BE2ECBC}"/>
              </a:ext>
            </a:extLst>
          </p:cNvPr>
          <p:cNvSpPr>
            <a:spLocks/>
          </p:cNvSpPr>
          <p:nvPr userDrawn="1"/>
        </p:nvSpPr>
        <p:spPr bwMode="auto">
          <a:xfrm>
            <a:off x="5263247" y="3422569"/>
            <a:ext cx="1395705" cy="1038246"/>
          </a:xfrm>
          <a:custGeom>
            <a:avLst/>
            <a:gdLst>
              <a:gd name="T0" fmla="*/ 200 w 200"/>
              <a:gd name="T1" fmla="*/ 148 h 148"/>
              <a:gd name="T2" fmla="*/ 200 w 200"/>
              <a:gd name="T3" fmla="*/ 92 h 148"/>
              <a:gd name="T4" fmla="*/ 108 w 200"/>
              <a:gd name="T5" fmla="*/ 0 h 148"/>
              <a:gd name="T6" fmla="*/ 0 w 200"/>
              <a:gd name="T7" fmla="*/ 0 h 148"/>
            </a:gdLst>
            <a:ahLst/>
            <a:cxnLst>
              <a:cxn ang="0">
                <a:pos x="T0" y="T1"/>
              </a:cxn>
              <a:cxn ang="0">
                <a:pos x="T2" y="T3"/>
              </a:cxn>
              <a:cxn ang="0">
                <a:pos x="T4" y="T5"/>
              </a:cxn>
              <a:cxn ang="0">
                <a:pos x="T6" y="T7"/>
              </a:cxn>
            </a:cxnLst>
            <a:rect l="0" t="0" r="r" b="b"/>
            <a:pathLst>
              <a:path w="200" h="148">
                <a:moveTo>
                  <a:pt x="200" y="148"/>
                </a:moveTo>
                <a:cubicBezTo>
                  <a:pt x="200" y="92"/>
                  <a:pt x="200" y="92"/>
                  <a:pt x="200" y="92"/>
                </a:cubicBezTo>
                <a:cubicBezTo>
                  <a:pt x="150" y="90"/>
                  <a:pt x="110" y="50"/>
                  <a:pt x="108" y="0"/>
                </a:cubicBezTo>
                <a:cubicBezTo>
                  <a:pt x="0" y="0"/>
                  <a:pt x="0" y="0"/>
                  <a:pt x="0" y="0"/>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xmlns="" id="{C88C50CD-493F-46E6-A751-E977846AA061}"/>
              </a:ext>
            </a:extLst>
          </p:cNvPr>
          <p:cNvSpPr>
            <a:spLocks/>
          </p:cNvSpPr>
          <p:nvPr userDrawn="1"/>
        </p:nvSpPr>
        <p:spPr bwMode="auto">
          <a:xfrm>
            <a:off x="3461585" y="2357380"/>
            <a:ext cx="1395705" cy="1023875"/>
          </a:xfrm>
          <a:custGeom>
            <a:avLst/>
            <a:gdLst>
              <a:gd name="T0" fmla="*/ 200 w 200"/>
              <a:gd name="T1" fmla="*/ 0 h 146"/>
              <a:gd name="T2" fmla="*/ 200 w 200"/>
              <a:gd name="T3" fmla="*/ 55 h 146"/>
              <a:gd name="T4" fmla="*/ 108 w 200"/>
              <a:gd name="T5" fmla="*/ 146 h 146"/>
              <a:gd name="T6" fmla="*/ 0 w 200"/>
              <a:gd name="T7" fmla="*/ 146 h 146"/>
            </a:gdLst>
            <a:ahLst/>
            <a:cxnLst>
              <a:cxn ang="0">
                <a:pos x="T0" y="T1"/>
              </a:cxn>
              <a:cxn ang="0">
                <a:pos x="T2" y="T3"/>
              </a:cxn>
              <a:cxn ang="0">
                <a:pos x="T4" y="T5"/>
              </a:cxn>
              <a:cxn ang="0">
                <a:pos x="T6" y="T7"/>
              </a:cxn>
            </a:cxnLst>
            <a:rect l="0" t="0" r="r" b="b"/>
            <a:pathLst>
              <a:path w="200" h="146">
                <a:moveTo>
                  <a:pt x="200" y="0"/>
                </a:moveTo>
                <a:cubicBezTo>
                  <a:pt x="200" y="55"/>
                  <a:pt x="200" y="55"/>
                  <a:pt x="200" y="55"/>
                </a:cubicBezTo>
                <a:cubicBezTo>
                  <a:pt x="150" y="57"/>
                  <a:pt x="110" y="97"/>
                  <a:pt x="108" y="146"/>
                </a:cubicBezTo>
                <a:cubicBezTo>
                  <a:pt x="0" y="146"/>
                  <a:pt x="0" y="146"/>
                  <a:pt x="0" y="146"/>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xmlns="" id="{6CAEF7FC-8569-47EA-8C5A-155539CCA26C}"/>
              </a:ext>
            </a:extLst>
          </p:cNvPr>
          <p:cNvSpPr>
            <a:spLocks/>
          </p:cNvSpPr>
          <p:nvPr userDrawn="1"/>
        </p:nvSpPr>
        <p:spPr bwMode="auto">
          <a:xfrm>
            <a:off x="3454400" y="3528550"/>
            <a:ext cx="1402890" cy="678991"/>
          </a:xfrm>
          <a:custGeom>
            <a:avLst/>
            <a:gdLst>
              <a:gd name="T0" fmla="*/ 0 w 201"/>
              <a:gd name="T1" fmla="*/ 0 h 97"/>
              <a:gd name="T2" fmla="*/ 118 w 201"/>
              <a:gd name="T3" fmla="*/ 0 h 97"/>
              <a:gd name="T4" fmla="*/ 201 w 201"/>
              <a:gd name="T5" fmla="*/ 71 h 97"/>
              <a:gd name="T6" fmla="*/ 201 w 201"/>
              <a:gd name="T7" fmla="*/ 97 h 97"/>
            </a:gdLst>
            <a:ahLst/>
            <a:cxnLst>
              <a:cxn ang="0">
                <a:pos x="T0" y="T1"/>
              </a:cxn>
              <a:cxn ang="0">
                <a:pos x="T2" y="T3"/>
              </a:cxn>
              <a:cxn ang="0">
                <a:pos x="T4" y="T5"/>
              </a:cxn>
              <a:cxn ang="0">
                <a:pos x="T6" y="T7"/>
              </a:cxn>
            </a:cxnLst>
            <a:rect l="0" t="0" r="r" b="b"/>
            <a:pathLst>
              <a:path w="201" h="97">
                <a:moveTo>
                  <a:pt x="0" y="0"/>
                </a:moveTo>
                <a:cubicBezTo>
                  <a:pt x="118" y="0"/>
                  <a:pt x="118" y="0"/>
                  <a:pt x="118" y="0"/>
                </a:cubicBezTo>
                <a:cubicBezTo>
                  <a:pt x="124" y="40"/>
                  <a:pt x="159" y="71"/>
                  <a:pt x="201" y="71"/>
                </a:cubicBezTo>
                <a:cubicBezTo>
                  <a:pt x="201" y="97"/>
                  <a:pt x="201" y="97"/>
                  <a:pt x="201" y="97"/>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xmlns="" id="{24286863-7058-4140-87A7-CC9EE5466D76}"/>
              </a:ext>
            </a:extLst>
          </p:cNvPr>
          <p:cNvSpPr>
            <a:spLocks/>
          </p:cNvSpPr>
          <p:nvPr userDrawn="1"/>
        </p:nvSpPr>
        <p:spPr bwMode="auto">
          <a:xfrm>
            <a:off x="5256062" y="2581914"/>
            <a:ext cx="1402890" cy="693361"/>
          </a:xfrm>
          <a:custGeom>
            <a:avLst/>
            <a:gdLst>
              <a:gd name="T0" fmla="*/ 0 w 201"/>
              <a:gd name="T1" fmla="*/ 99 h 99"/>
              <a:gd name="T2" fmla="*/ 118 w 201"/>
              <a:gd name="T3" fmla="*/ 99 h 99"/>
              <a:gd name="T4" fmla="*/ 201 w 201"/>
              <a:gd name="T5" fmla="*/ 27 h 99"/>
              <a:gd name="T6" fmla="*/ 201 w 201"/>
              <a:gd name="T7" fmla="*/ 0 h 99"/>
            </a:gdLst>
            <a:ahLst/>
            <a:cxnLst>
              <a:cxn ang="0">
                <a:pos x="T0" y="T1"/>
              </a:cxn>
              <a:cxn ang="0">
                <a:pos x="T2" y="T3"/>
              </a:cxn>
              <a:cxn ang="0">
                <a:pos x="T4" y="T5"/>
              </a:cxn>
              <a:cxn ang="0">
                <a:pos x="T6" y="T7"/>
              </a:cxn>
            </a:cxnLst>
            <a:rect l="0" t="0" r="r" b="b"/>
            <a:pathLst>
              <a:path w="201" h="99">
                <a:moveTo>
                  <a:pt x="0" y="99"/>
                </a:moveTo>
                <a:cubicBezTo>
                  <a:pt x="118" y="99"/>
                  <a:pt x="118" y="99"/>
                  <a:pt x="118" y="99"/>
                </a:cubicBezTo>
                <a:cubicBezTo>
                  <a:pt x="124" y="58"/>
                  <a:pt x="159" y="27"/>
                  <a:pt x="201" y="27"/>
                </a:cubicBezTo>
                <a:cubicBezTo>
                  <a:pt x="201" y="0"/>
                  <a:pt x="201" y="0"/>
                  <a:pt x="201" y="0"/>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3" name="Grupo 22">
            <a:extLst>
              <a:ext uri="{FF2B5EF4-FFF2-40B4-BE49-F238E27FC236}">
                <a16:creationId xmlns:a16="http://schemas.microsoft.com/office/drawing/2014/main" xmlns="" id="{2D0B6928-6D33-4678-B13F-2510ED86E01E}"/>
              </a:ext>
            </a:extLst>
          </p:cNvPr>
          <p:cNvGrpSpPr/>
          <p:nvPr userDrawn="1"/>
        </p:nvGrpSpPr>
        <p:grpSpPr>
          <a:xfrm>
            <a:off x="4411814" y="2946558"/>
            <a:ext cx="907118" cy="910710"/>
            <a:chOff x="5005388" y="-1803400"/>
            <a:chExt cx="801688" cy="804862"/>
          </a:xfrm>
        </p:grpSpPr>
        <p:sp>
          <p:nvSpPr>
            <p:cNvPr id="24" name="Oval 6">
              <a:extLst>
                <a:ext uri="{FF2B5EF4-FFF2-40B4-BE49-F238E27FC236}">
                  <a16:creationId xmlns:a16="http://schemas.microsoft.com/office/drawing/2014/main" xmlns="" id="{584BB8A5-1333-48DD-BB14-6CF21F9B6E50}"/>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5" name="Oval 6">
              <a:extLst>
                <a:ext uri="{FF2B5EF4-FFF2-40B4-BE49-F238E27FC236}">
                  <a16:creationId xmlns:a16="http://schemas.microsoft.com/office/drawing/2014/main" xmlns="" id="{54CCE4D8-1FB4-400F-A2A0-4F3AB5BDA53E}"/>
                </a:ext>
              </a:extLst>
            </p:cNvPr>
            <p:cNvSpPr>
              <a:spLocks noChangeArrowheads="1"/>
            </p:cNvSpPr>
            <p:nvPr userDrawn="1"/>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26" name="Grupo 25">
            <a:extLst>
              <a:ext uri="{FF2B5EF4-FFF2-40B4-BE49-F238E27FC236}">
                <a16:creationId xmlns:a16="http://schemas.microsoft.com/office/drawing/2014/main" xmlns="" id="{29A8608B-127C-41DC-AC64-38613E707847}"/>
              </a:ext>
            </a:extLst>
          </p:cNvPr>
          <p:cNvGrpSpPr/>
          <p:nvPr userDrawn="1"/>
        </p:nvGrpSpPr>
        <p:grpSpPr>
          <a:xfrm>
            <a:off x="6205392" y="2946558"/>
            <a:ext cx="907118" cy="910710"/>
            <a:chOff x="5005388" y="-1803400"/>
            <a:chExt cx="801688" cy="804862"/>
          </a:xfrm>
        </p:grpSpPr>
        <p:sp>
          <p:nvSpPr>
            <p:cNvPr id="27" name="Oval 6">
              <a:extLst>
                <a:ext uri="{FF2B5EF4-FFF2-40B4-BE49-F238E27FC236}">
                  <a16:creationId xmlns:a16="http://schemas.microsoft.com/office/drawing/2014/main" xmlns="" id="{DA768312-BB8B-458B-9349-6DCFBD776FFF}"/>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8" name="Oval 6">
              <a:extLst>
                <a:ext uri="{FF2B5EF4-FFF2-40B4-BE49-F238E27FC236}">
                  <a16:creationId xmlns:a16="http://schemas.microsoft.com/office/drawing/2014/main" xmlns="" id="{5829938F-23C5-4F2B-9227-787C9A60B1FF}"/>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55" name="Marcador de texto 54">
            <a:extLst>
              <a:ext uri="{FF2B5EF4-FFF2-40B4-BE49-F238E27FC236}">
                <a16:creationId xmlns:a16="http://schemas.microsoft.com/office/drawing/2014/main" xmlns="" id="{C25CC544-82AB-43BB-967C-CCD05BBD2EC3}"/>
              </a:ext>
            </a:extLst>
          </p:cNvPr>
          <p:cNvSpPr>
            <a:spLocks noGrp="1"/>
          </p:cNvSpPr>
          <p:nvPr>
            <p:ph type="body" sz="quarter" idx="11"/>
          </p:nvPr>
        </p:nvSpPr>
        <p:spPr>
          <a:xfrm>
            <a:off x="7446458" y="4774442"/>
            <a:ext cx="2011680" cy="365760"/>
          </a:xfrm>
        </p:spPr>
        <p:txBody>
          <a:bodyPr anchor="ctr">
            <a:noAutofit/>
          </a:bodyPr>
          <a:lstStyle>
            <a:lvl1pPr marL="0" indent="0" algn="ctr"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dirty="0"/>
              <a:t>Haga clic para modificar los estilos de texto del patrón</a:t>
            </a:r>
            <a:endParaRPr lang="en-US" dirty="0"/>
          </a:p>
        </p:txBody>
      </p:sp>
      <p:sp>
        <p:nvSpPr>
          <p:cNvPr id="57" name="Marcador de texto 56">
            <a:extLst>
              <a:ext uri="{FF2B5EF4-FFF2-40B4-BE49-F238E27FC236}">
                <a16:creationId xmlns:a16="http://schemas.microsoft.com/office/drawing/2014/main" xmlns="" id="{DD340950-A346-483F-9E2C-3AAD62BADE79}"/>
              </a:ext>
            </a:extLst>
          </p:cNvPr>
          <p:cNvSpPr>
            <a:spLocks noGrp="1"/>
          </p:cNvSpPr>
          <p:nvPr>
            <p:ph type="body" sz="quarter" idx="12"/>
          </p:nvPr>
        </p:nvSpPr>
        <p:spPr>
          <a:xfrm>
            <a:off x="5621968" y="1526769"/>
            <a:ext cx="2011680" cy="365760"/>
          </a:xfrm>
        </p:spPr>
        <p:txBody>
          <a:bodyPr anchor="ctr">
            <a:noAutofit/>
          </a:bodyPr>
          <a:lstStyle>
            <a:lvl1pPr marL="0" indent="0" algn="ctr"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dirty="0"/>
              <a:t>Haga clic para modificar los estilos de texto del patrón</a:t>
            </a:r>
            <a:endParaRPr lang="en-US" dirty="0"/>
          </a:p>
        </p:txBody>
      </p:sp>
      <p:sp>
        <p:nvSpPr>
          <p:cNvPr id="59" name="Marcador de texto 58">
            <a:extLst>
              <a:ext uri="{FF2B5EF4-FFF2-40B4-BE49-F238E27FC236}">
                <a16:creationId xmlns:a16="http://schemas.microsoft.com/office/drawing/2014/main" xmlns="" id="{100E8D64-E4E1-4023-8A69-1F756F37230B}"/>
              </a:ext>
            </a:extLst>
          </p:cNvPr>
          <p:cNvSpPr>
            <a:spLocks noGrp="1"/>
          </p:cNvSpPr>
          <p:nvPr>
            <p:ph type="body" sz="quarter" idx="13"/>
          </p:nvPr>
        </p:nvSpPr>
        <p:spPr>
          <a:xfrm>
            <a:off x="9248754" y="1526769"/>
            <a:ext cx="2011680" cy="365760"/>
          </a:xfrm>
        </p:spPr>
        <p:txBody>
          <a:bodyPr anchor="ctr">
            <a:noAutofit/>
          </a:bodyPr>
          <a:lstStyle>
            <a:lvl1pPr marL="0" indent="0" algn="ctr"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s-ES" dirty="0"/>
              <a:t>Haga clic para modificar los estilos de texto del patrón</a:t>
            </a:r>
            <a:endParaRPr lang="en-US" dirty="0"/>
          </a:p>
        </p:txBody>
      </p:sp>
      <p:sp>
        <p:nvSpPr>
          <p:cNvPr id="70" name="Marcador de texto 69">
            <a:extLst>
              <a:ext uri="{FF2B5EF4-FFF2-40B4-BE49-F238E27FC236}">
                <a16:creationId xmlns:a16="http://schemas.microsoft.com/office/drawing/2014/main" xmlns="" id="{DDFC9B77-6315-4C30-A7C8-95C63AB22CFA}"/>
              </a:ext>
            </a:extLst>
          </p:cNvPr>
          <p:cNvSpPr>
            <a:spLocks noGrp="1"/>
          </p:cNvSpPr>
          <p:nvPr>
            <p:ph type="body" sz="quarter" idx="18" hasCustomPrompt="1"/>
          </p:nvPr>
        </p:nvSpPr>
        <p:spPr>
          <a:xfrm>
            <a:off x="601248" y="3214604"/>
            <a:ext cx="2511669" cy="498598"/>
          </a:xfrm>
        </p:spPr>
        <p:txBody>
          <a:bodyPr anchor="ctr">
            <a:spAutoFit/>
          </a:bodyPr>
          <a:lstStyle>
            <a:lvl1pPr marL="0" indent="0" algn="ctr" defTabSz="914400" rtl="0" eaLnBrk="1" latinLnBrk="0" hangingPunct="1">
              <a:lnSpc>
                <a:spcPct val="90000"/>
              </a:lnSpc>
              <a:spcBef>
                <a:spcPct val="0"/>
              </a:spcBef>
              <a:buNone/>
              <a:defRPr lang="es-ES" sz="3600" b="1" kern="1200" dirty="0" smtClean="0">
                <a:solidFill>
                  <a:schemeClr val="bg1"/>
                </a:solidFill>
                <a:latin typeface="Segoe UI" panose="020B0502040204020203" pitchFamily="34" charset="0"/>
                <a:ea typeface="+mj-ea"/>
                <a:cs typeface="Segoe UI" panose="020B0502040204020203" pitchFamily="34" charset="0"/>
              </a:defRPr>
            </a:lvl1pPr>
          </a:lstStyle>
          <a:p>
            <a:pPr lvl="0"/>
            <a:r>
              <a:rPr lang="es-ES" dirty="0"/>
              <a:t>HAGA CLIC</a:t>
            </a:r>
            <a:endParaRPr lang="en-US" dirty="0"/>
          </a:p>
        </p:txBody>
      </p:sp>
    </p:spTree>
    <p:extLst>
      <p:ext uri="{BB962C8B-B14F-4D97-AF65-F5344CB8AC3E}">
        <p14:creationId xmlns:p14="http://schemas.microsoft.com/office/powerpoint/2010/main" val="258226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CC2EE2CD-C279-4640-9E42-3A3A96A606F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085" t="14085"/>
          <a:stretch/>
        </p:blipFill>
        <p:spPr>
          <a:xfrm>
            <a:off x="5644896" y="0"/>
            <a:ext cx="6547104" cy="6858000"/>
          </a:xfrm>
          <a:prstGeom prst="rect">
            <a:avLst/>
          </a:prstGeom>
        </p:spPr>
      </p:pic>
      <p:sp>
        <p:nvSpPr>
          <p:cNvPr id="14" name="Rectangle 11">
            <a:extLst>
              <a:ext uri="{FF2B5EF4-FFF2-40B4-BE49-F238E27FC236}">
                <a16:creationId xmlns:a16="http://schemas.microsoft.com/office/drawing/2014/main" xmlns="" id="{CE25FD83-E3B8-4CE7-BBFC-34C05C578107}"/>
              </a:ext>
            </a:extLst>
          </p:cNvPr>
          <p:cNvSpPr/>
          <p:nvPr userDrawn="1"/>
        </p:nvSpPr>
        <p:spPr>
          <a:xfrm rot="10800000">
            <a:off x="5644896" y="0"/>
            <a:ext cx="6547104" cy="6872990"/>
          </a:xfrm>
          <a:prstGeom prst="rect">
            <a:avLst/>
          </a:prstGeom>
          <a:gradFill flip="none" rotWithShape="1">
            <a:gsLst>
              <a:gs pos="22000">
                <a:schemeClr val="bg1"/>
              </a:gs>
              <a:gs pos="100000">
                <a:schemeClr val="bg1">
                  <a:alpha val="49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6" name="Conector recto 5">
            <a:extLst>
              <a:ext uri="{FF2B5EF4-FFF2-40B4-BE49-F238E27FC236}">
                <a16:creationId xmlns:a16="http://schemas.microsoft.com/office/drawing/2014/main" xmlns="" id="{D9DC4BF0-C7EA-4BD6-9EA5-37C44F6442C8}"/>
              </a:ext>
            </a:extLst>
          </p:cNvPr>
          <p:cNvCxnSpPr/>
          <p:nvPr userDrawn="1"/>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3" name="Marcador de texto 2">
            <a:extLst>
              <a:ext uri="{FF2B5EF4-FFF2-40B4-BE49-F238E27FC236}">
                <a16:creationId xmlns:a16="http://schemas.microsoft.com/office/drawing/2014/main" xmlns="" id="{86250820-5380-4819-9DE6-836B74ED5F16}"/>
              </a:ext>
            </a:extLst>
          </p:cNvPr>
          <p:cNvSpPr>
            <a:spLocks noGrp="1"/>
          </p:cNvSpPr>
          <p:nvPr>
            <p:ph type="body" sz="quarter" idx="10"/>
          </p:nvPr>
        </p:nvSpPr>
        <p:spPr>
          <a:xfrm>
            <a:off x="457200" y="463050"/>
            <a:ext cx="11239500" cy="681037"/>
          </a:xfrm>
        </p:spPr>
        <p:txBody>
          <a:bodyPr anchor="ctr"/>
          <a:lstStyle>
            <a:lvl1pPr marL="0" indent="0" algn="ctr" defTabSz="914400" rtl="0" eaLnBrk="1" latinLnBrk="0" hangingPunct="1">
              <a:lnSpc>
                <a:spcPct val="90000"/>
              </a:lnSpc>
              <a:spcBef>
                <a:spcPct val="0"/>
              </a:spcBef>
              <a:buNone/>
              <a:defRPr lang="es-ES" sz="3600" b="1" kern="1200" dirty="0" smtClean="0">
                <a:solidFill>
                  <a:srgbClr val="0E4E68"/>
                </a:solidFill>
                <a:latin typeface="Segoe UI" panose="020B0502040204020203" pitchFamily="34" charset="0"/>
                <a:ea typeface="+mj-ea"/>
                <a:cs typeface="Segoe UI" panose="020B0502040204020203" pitchFamily="34" charset="0"/>
              </a:defRPr>
            </a:lvl1pPr>
            <a:lvl2pPr marL="0" indent="0" algn="ctr" defTabSz="914400" rtl="0" eaLnBrk="1" latinLnBrk="0" hangingPunct="1">
              <a:lnSpc>
                <a:spcPct val="90000"/>
              </a:lnSpc>
              <a:spcBef>
                <a:spcPct val="0"/>
              </a:spcBef>
              <a:buNone/>
              <a:defRPr lang="es-ES" sz="3600" b="1" kern="1200" dirty="0" smtClean="0">
                <a:solidFill>
                  <a:srgbClr val="0E4E68"/>
                </a:solidFill>
                <a:latin typeface="Segoe UI Semibold" panose="020B0702040204020203" pitchFamily="34" charset="0"/>
                <a:ea typeface="+mj-ea"/>
                <a:cs typeface="Segoe UI Semibold" panose="020B0702040204020203" pitchFamily="34" charset="0"/>
              </a:defRPr>
            </a:lvl2pPr>
            <a:lvl3pPr marL="0" indent="0" algn="ctr" defTabSz="914400" rtl="0" eaLnBrk="1" latinLnBrk="0" hangingPunct="1">
              <a:lnSpc>
                <a:spcPct val="90000"/>
              </a:lnSpc>
              <a:spcBef>
                <a:spcPct val="0"/>
              </a:spcBef>
              <a:buNone/>
              <a:defRPr lang="es-ES" sz="3600" b="1" kern="1200" dirty="0" smtClean="0">
                <a:solidFill>
                  <a:srgbClr val="0E4E68"/>
                </a:solidFill>
                <a:latin typeface="Segoe UI Semibold" panose="020B0702040204020203" pitchFamily="34" charset="0"/>
                <a:ea typeface="+mj-ea"/>
                <a:cs typeface="Segoe UI Semibold" panose="020B0702040204020203" pitchFamily="34" charset="0"/>
              </a:defRPr>
            </a:lvl3pPr>
            <a:lvl4pPr marL="0" indent="0" algn="ctr" defTabSz="914400" rtl="0" eaLnBrk="1" latinLnBrk="0" hangingPunct="1">
              <a:lnSpc>
                <a:spcPct val="90000"/>
              </a:lnSpc>
              <a:spcBef>
                <a:spcPct val="0"/>
              </a:spcBef>
              <a:buNone/>
              <a:defRPr lang="es-ES" sz="3600" b="1" kern="1200" dirty="0" smtClean="0">
                <a:solidFill>
                  <a:srgbClr val="0E4E68"/>
                </a:solidFill>
                <a:latin typeface="Segoe UI Semibold" panose="020B0702040204020203" pitchFamily="34" charset="0"/>
                <a:ea typeface="+mj-ea"/>
                <a:cs typeface="Segoe UI Semibold" panose="020B0702040204020203" pitchFamily="34" charset="0"/>
              </a:defRPr>
            </a:lvl4pPr>
            <a:lvl5pPr marL="0" indent="0" algn="ctr" defTabSz="914400" rtl="0" eaLnBrk="1" latinLnBrk="0" hangingPunct="1">
              <a:lnSpc>
                <a:spcPct val="90000"/>
              </a:lnSpc>
              <a:spcBef>
                <a:spcPct val="0"/>
              </a:spcBef>
              <a:buNone/>
              <a:defRPr lang="en-US" sz="3600" b="1" kern="1200" dirty="0">
                <a:solidFill>
                  <a:srgbClr val="0E4E68"/>
                </a:solidFill>
                <a:latin typeface="Segoe UI Semibold" panose="020B0702040204020203" pitchFamily="34" charset="0"/>
                <a:ea typeface="+mj-ea"/>
                <a:cs typeface="Segoe UI Semibold" panose="020B0702040204020203" pitchFamily="34" charset="0"/>
              </a:defRPr>
            </a:lvl5pPr>
          </a:lstStyle>
          <a:p>
            <a:pPr lvl="0"/>
            <a:r>
              <a:rPr lang="es-ES" dirty="0"/>
              <a:t>Haga clic para modificar los estilos de texto</a:t>
            </a:r>
            <a:endParaRPr lang="en-US" dirty="0"/>
          </a:p>
        </p:txBody>
      </p:sp>
    </p:spTree>
    <p:extLst>
      <p:ext uri="{BB962C8B-B14F-4D97-AF65-F5344CB8AC3E}">
        <p14:creationId xmlns:p14="http://schemas.microsoft.com/office/powerpoint/2010/main" val="17285501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grpSp>
        <p:nvGrpSpPr>
          <p:cNvPr id="47" name="Grupo 46">
            <a:extLst>
              <a:ext uri="{FF2B5EF4-FFF2-40B4-BE49-F238E27FC236}">
                <a16:creationId xmlns:a16="http://schemas.microsoft.com/office/drawing/2014/main" xmlns="" id="{8116DCEB-66B8-469E-AAD1-4D463EFDE821}"/>
              </a:ext>
            </a:extLst>
          </p:cNvPr>
          <p:cNvGrpSpPr/>
          <p:nvPr userDrawn="1"/>
        </p:nvGrpSpPr>
        <p:grpSpPr>
          <a:xfrm>
            <a:off x="0" y="820"/>
            <a:ext cx="5738191" cy="6872990"/>
            <a:chOff x="0" y="13520"/>
            <a:chExt cx="5738191" cy="6872990"/>
          </a:xfrm>
        </p:grpSpPr>
        <p:pic>
          <p:nvPicPr>
            <p:cNvPr id="9" name="Imagen 8">
              <a:extLst>
                <a:ext uri="{FF2B5EF4-FFF2-40B4-BE49-F238E27FC236}">
                  <a16:creationId xmlns:a16="http://schemas.microsoft.com/office/drawing/2014/main" xmlns="" id="{CC2EE2CD-C279-4640-9E42-3A3A96A606F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4085" t="14085" r="10615"/>
            <a:stretch/>
          </p:blipFill>
          <p:spPr>
            <a:xfrm>
              <a:off x="0" y="13520"/>
              <a:ext cx="5738191" cy="6858000"/>
            </a:xfrm>
            <a:prstGeom prst="rect">
              <a:avLst/>
            </a:prstGeom>
          </p:spPr>
        </p:pic>
        <p:sp>
          <p:nvSpPr>
            <p:cNvPr id="14" name="Rectangle 11">
              <a:extLst>
                <a:ext uri="{FF2B5EF4-FFF2-40B4-BE49-F238E27FC236}">
                  <a16:creationId xmlns:a16="http://schemas.microsoft.com/office/drawing/2014/main" xmlns="" id="{CE25FD83-E3B8-4CE7-BBFC-34C05C578107}"/>
                </a:ext>
              </a:extLst>
            </p:cNvPr>
            <p:cNvSpPr/>
            <p:nvPr userDrawn="1"/>
          </p:nvSpPr>
          <p:spPr>
            <a:xfrm>
              <a:off x="0" y="13520"/>
              <a:ext cx="5738191" cy="6872990"/>
            </a:xfrm>
            <a:prstGeom prst="rect">
              <a:avLst/>
            </a:prstGeom>
            <a:solidFill>
              <a:srgbClr val="0E4E6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 name="Marcador de posición de imagen 2">
            <a:extLst>
              <a:ext uri="{FF2B5EF4-FFF2-40B4-BE49-F238E27FC236}">
                <a16:creationId xmlns:a16="http://schemas.microsoft.com/office/drawing/2014/main" xmlns="" id="{C2F2D145-FDF8-44A8-8D6A-F5BCE5B4BCDE}"/>
              </a:ext>
            </a:extLst>
          </p:cNvPr>
          <p:cNvSpPr>
            <a:spLocks noGrp="1"/>
          </p:cNvSpPr>
          <p:nvPr>
            <p:ph type="pic" sz="quarter" idx="12"/>
          </p:nvPr>
        </p:nvSpPr>
        <p:spPr>
          <a:xfrm>
            <a:off x="0" y="0"/>
            <a:ext cx="5727700" cy="6858000"/>
          </a:xfrm>
        </p:spPr>
        <p:txBody>
          <a:bodyPr/>
          <a:lstStyle>
            <a:lvl1pPr marL="0" indent="0">
              <a:buNone/>
              <a:defRPr/>
            </a:lvl1pPr>
          </a:lstStyle>
          <a:p>
            <a:endParaRPr lang="en-US" dirty="0"/>
          </a:p>
        </p:txBody>
      </p:sp>
      <p:cxnSp>
        <p:nvCxnSpPr>
          <p:cNvPr id="8" name="Conector recto 7">
            <a:extLst>
              <a:ext uri="{FF2B5EF4-FFF2-40B4-BE49-F238E27FC236}">
                <a16:creationId xmlns:a16="http://schemas.microsoft.com/office/drawing/2014/main" xmlns="" id="{F809B2D8-6801-4DF8-8A55-947B8AFA7DD3}"/>
              </a:ext>
            </a:extLst>
          </p:cNvPr>
          <p:cNvCxnSpPr/>
          <p:nvPr userDrawn="1"/>
        </p:nvCxnSpPr>
        <p:spPr>
          <a:xfrm>
            <a:off x="6828004" y="3844403"/>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xmlns="" id="{DF2B88FD-37CB-4F0E-94F1-D61D949141A2}"/>
              </a:ext>
            </a:extLst>
          </p:cNvPr>
          <p:cNvCxnSpPr/>
          <p:nvPr userDrawn="1"/>
        </p:nvCxnSpPr>
        <p:spPr>
          <a:xfrm>
            <a:off x="6828004" y="540526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xmlns="" id="{F014B9D6-0363-47DD-91E4-A5161D443CCD}"/>
              </a:ext>
            </a:extLst>
          </p:cNvPr>
          <p:cNvCxnSpPr/>
          <p:nvPr userDrawn="1"/>
        </p:nvCxnSpPr>
        <p:spPr>
          <a:xfrm>
            <a:off x="6828004" y="72042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xmlns="" id="{85735A4B-DFB2-4CD4-8AFF-A91647ACAE38}"/>
              </a:ext>
            </a:extLst>
          </p:cNvPr>
          <p:cNvCxnSpPr/>
          <p:nvPr userDrawn="1"/>
        </p:nvCxnSpPr>
        <p:spPr>
          <a:xfrm>
            <a:off x="6828004" y="228237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xmlns="" id="{BDBE7BAA-ABDA-4CE0-B0B0-9D041E616EC5}"/>
              </a:ext>
            </a:extLst>
          </p:cNvPr>
          <p:cNvCxnSpPr/>
          <p:nvPr userDrawn="1"/>
        </p:nvCxnSpPr>
        <p:spPr>
          <a:xfrm>
            <a:off x="6828004" y="2279065"/>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xmlns="" id="{A2BC52DE-C277-4ABF-8698-5D3CC5E37C61}"/>
              </a:ext>
            </a:extLst>
          </p:cNvPr>
          <p:cNvCxnSpPr/>
          <p:nvPr userDrawn="1"/>
        </p:nvCxnSpPr>
        <p:spPr>
          <a:xfrm>
            <a:off x="6828004" y="3837702"/>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xmlns="" id="{9AF1D776-CFA6-4D28-B21D-62F33F929046}"/>
              </a:ext>
            </a:extLst>
          </p:cNvPr>
          <p:cNvCxnSpPr/>
          <p:nvPr userDrawn="1"/>
        </p:nvCxnSpPr>
        <p:spPr>
          <a:xfrm>
            <a:off x="6828004" y="539633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Marcador de texto 36">
            <a:extLst>
              <a:ext uri="{FF2B5EF4-FFF2-40B4-BE49-F238E27FC236}">
                <a16:creationId xmlns:a16="http://schemas.microsoft.com/office/drawing/2014/main" xmlns="" id="{1D0F0DC6-0F8C-4529-914C-F43209108014}"/>
              </a:ext>
            </a:extLst>
          </p:cNvPr>
          <p:cNvSpPr>
            <a:spLocks noGrp="1"/>
          </p:cNvSpPr>
          <p:nvPr>
            <p:ph type="body" sz="quarter" idx="13"/>
          </p:nvPr>
        </p:nvSpPr>
        <p:spPr>
          <a:xfrm>
            <a:off x="463933" y="3313113"/>
            <a:ext cx="3330575" cy="553998"/>
          </a:xfrm>
        </p:spPr>
        <p:txBody>
          <a:bodyPr wrap="square" lIns="0" tIns="0" rIns="0" bIns="0">
            <a:spAutoFit/>
          </a:bodyPr>
          <a:lstStyle>
            <a:lvl1pPr>
              <a:defRPr lang="en-US" sz="3600" b="1" dirty="0">
                <a:solidFill>
                  <a:srgbClr val="03E7B1"/>
                </a:solidFill>
                <a:latin typeface="Segoe UI" panose="020B0502040204020203" pitchFamily="34" charset="0"/>
                <a:ea typeface="+mj-ea"/>
                <a:cs typeface="Segoe UI" panose="020B0502040204020203" pitchFamily="34" charset="0"/>
              </a:defRPr>
            </a:lvl1pPr>
          </a:lstStyle>
          <a:p>
            <a:pPr marL="0" lvl="0">
              <a:lnSpc>
                <a:spcPct val="100000"/>
              </a:lnSpc>
              <a:spcBef>
                <a:spcPct val="0"/>
              </a:spcBef>
              <a:buNone/>
            </a:pPr>
            <a:r>
              <a:rPr lang="es-ES" dirty="0"/>
              <a:t>Haga clic</a:t>
            </a:r>
            <a:endParaRPr lang="en-US" dirty="0"/>
          </a:p>
        </p:txBody>
      </p:sp>
      <p:sp>
        <p:nvSpPr>
          <p:cNvPr id="39" name="Marcador de posición de imagen 38">
            <a:extLst>
              <a:ext uri="{FF2B5EF4-FFF2-40B4-BE49-F238E27FC236}">
                <a16:creationId xmlns:a16="http://schemas.microsoft.com/office/drawing/2014/main" xmlns="" id="{56FEB57D-FD14-44DF-8714-28DE04F0C06E}"/>
              </a:ext>
            </a:extLst>
          </p:cNvPr>
          <p:cNvSpPr>
            <a:spLocks noGrp="1"/>
          </p:cNvSpPr>
          <p:nvPr>
            <p:ph type="pic" sz="quarter" idx="14"/>
          </p:nvPr>
        </p:nvSpPr>
        <p:spPr>
          <a:xfrm>
            <a:off x="615950" y="2209800"/>
            <a:ext cx="935546" cy="933768"/>
          </a:xfrm>
        </p:spPr>
        <p:txBody>
          <a:bodyPr>
            <a:normAutofit/>
          </a:bodyPr>
          <a:lstStyle>
            <a:lvl1pPr marL="0" indent="0">
              <a:buNone/>
              <a:defRPr sz="1200"/>
            </a:lvl1pPr>
          </a:lstStyle>
          <a:p>
            <a:endParaRPr lang="en-US"/>
          </a:p>
        </p:txBody>
      </p:sp>
      <p:sp>
        <p:nvSpPr>
          <p:cNvPr id="43" name="Marcador de texto 42">
            <a:extLst>
              <a:ext uri="{FF2B5EF4-FFF2-40B4-BE49-F238E27FC236}">
                <a16:creationId xmlns:a16="http://schemas.microsoft.com/office/drawing/2014/main" xmlns="" id="{040DD2B1-83CC-4FB5-98D1-37FA40DF13FA}"/>
              </a:ext>
            </a:extLst>
          </p:cNvPr>
          <p:cNvSpPr>
            <a:spLocks noGrp="1"/>
          </p:cNvSpPr>
          <p:nvPr>
            <p:ph type="body" sz="quarter" idx="15"/>
          </p:nvPr>
        </p:nvSpPr>
        <p:spPr>
          <a:xfrm>
            <a:off x="7124700" y="709144"/>
            <a:ext cx="4038600" cy="564737"/>
          </a:xfrm>
          <a:noFill/>
        </p:spPr>
        <p:txBody>
          <a:bodyPr wrap="square" lIns="0" tIns="0" rIns="0" bIns="0" rtlCol="0" anchor="ctr">
            <a:noAutofit/>
          </a:bodyPr>
          <a:lstStyle>
            <a:lvl1pPr marL="0" indent="0">
              <a:buNone/>
              <a:defRPr lang="en-US" sz="1600" dirty="0">
                <a:solidFill>
                  <a:schemeClr val="bg1"/>
                </a:solidFill>
                <a:latin typeface="Segoe UI" panose="020B0502040204020203" pitchFamily="34" charset="0"/>
                <a:cs typeface="Segoe UI" panose="020B0502040204020203" pitchFamily="34" charset="0"/>
              </a:defRPr>
            </a:lvl1pPr>
          </a:lstStyle>
          <a:p>
            <a:pPr marL="0" lvl="0"/>
            <a:r>
              <a:rPr lang="es-ES" dirty="0"/>
              <a:t>Haga clic para modificar</a:t>
            </a:r>
            <a:endParaRPr lang="en-US" dirty="0"/>
          </a:p>
        </p:txBody>
      </p:sp>
      <p:sp>
        <p:nvSpPr>
          <p:cNvPr id="44" name="Marcador de texto 42">
            <a:extLst>
              <a:ext uri="{FF2B5EF4-FFF2-40B4-BE49-F238E27FC236}">
                <a16:creationId xmlns:a16="http://schemas.microsoft.com/office/drawing/2014/main" xmlns="" id="{AE2135B9-1DD8-4A0E-BCFF-9826B9EFBC49}"/>
              </a:ext>
            </a:extLst>
          </p:cNvPr>
          <p:cNvSpPr>
            <a:spLocks noGrp="1"/>
          </p:cNvSpPr>
          <p:nvPr>
            <p:ph type="body" sz="quarter" idx="16"/>
          </p:nvPr>
        </p:nvSpPr>
        <p:spPr>
          <a:xfrm>
            <a:off x="7124700" y="2321522"/>
            <a:ext cx="4038600" cy="564737"/>
          </a:xfrm>
          <a:noFill/>
        </p:spPr>
        <p:txBody>
          <a:bodyPr wrap="square" lIns="0" tIns="0" rIns="0" bIns="0" rtlCol="0" anchor="ctr">
            <a:noAutofit/>
          </a:bodyPr>
          <a:lstStyle>
            <a:lvl1pPr marL="0" indent="0">
              <a:buNone/>
              <a:defRPr lang="en-US" sz="1600" dirty="0">
                <a:solidFill>
                  <a:schemeClr val="bg1"/>
                </a:solidFill>
                <a:latin typeface="Segoe UI" panose="020B0502040204020203" pitchFamily="34" charset="0"/>
                <a:cs typeface="Segoe UI" panose="020B0502040204020203" pitchFamily="34" charset="0"/>
              </a:defRPr>
            </a:lvl1pPr>
          </a:lstStyle>
          <a:p>
            <a:pPr marL="0" lvl="0"/>
            <a:r>
              <a:rPr lang="es-ES" dirty="0"/>
              <a:t>Haga clic para modificar</a:t>
            </a:r>
            <a:endParaRPr lang="en-US" dirty="0"/>
          </a:p>
        </p:txBody>
      </p:sp>
      <p:sp>
        <p:nvSpPr>
          <p:cNvPr id="46" name="Marcador de posición de imagen 45">
            <a:extLst>
              <a:ext uri="{FF2B5EF4-FFF2-40B4-BE49-F238E27FC236}">
                <a16:creationId xmlns:a16="http://schemas.microsoft.com/office/drawing/2014/main" xmlns="" id="{E33D2738-1CCA-42E7-AE24-9D36522C704C}"/>
              </a:ext>
            </a:extLst>
          </p:cNvPr>
          <p:cNvSpPr>
            <a:spLocks noGrp="1"/>
          </p:cNvSpPr>
          <p:nvPr>
            <p:ph type="pic" sz="quarter" idx="17"/>
          </p:nvPr>
        </p:nvSpPr>
        <p:spPr>
          <a:xfrm>
            <a:off x="5873750" y="742950"/>
            <a:ext cx="482600" cy="482600"/>
          </a:xfrm>
        </p:spPr>
        <p:txBody>
          <a:bodyPr>
            <a:normAutofit/>
          </a:bodyPr>
          <a:lstStyle>
            <a:lvl1pPr marL="0" indent="0">
              <a:buNone/>
              <a:defRPr sz="600"/>
            </a:lvl1pPr>
          </a:lstStyle>
          <a:p>
            <a:endParaRPr lang="en-US"/>
          </a:p>
        </p:txBody>
      </p:sp>
      <p:sp>
        <p:nvSpPr>
          <p:cNvPr id="50" name="Marcador de texto 49">
            <a:extLst>
              <a:ext uri="{FF2B5EF4-FFF2-40B4-BE49-F238E27FC236}">
                <a16:creationId xmlns:a16="http://schemas.microsoft.com/office/drawing/2014/main" xmlns="" id="{1F809B0F-8CEB-47C7-B14C-CD9314DD3E13}"/>
              </a:ext>
            </a:extLst>
          </p:cNvPr>
          <p:cNvSpPr>
            <a:spLocks noGrp="1"/>
          </p:cNvSpPr>
          <p:nvPr>
            <p:ph type="body" sz="quarter" idx="18"/>
          </p:nvPr>
        </p:nvSpPr>
        <p:spPr>
          <a:xfrm>
            <a:off x="7124700" y="3869449"/>
            <a:ext cx="4038597" cy="553453"/>
          </a:xfrm>
        </p:spPr>
        <p:txBody>
          <a:bodyPr anchor="ctr">
            <a:noAutofit/>
          </a:bodyPr>
          <a:lstStyle>
            <a:lvl1pPr marL="228600" indent="-228600" algn="l" defTabSz="914400" rtl="0" eaLnBrk="1" latinLnBrk="0" hangingPunct="1">
              <a:lnSpc>
                <a:spcPct val="90000"/>
              </a:lnSpc>
              <a:buFont typeface="Arial" panose="020B0604020202020204" pitchFamily="34" charset="0"/>
              <a:buChar char="•"/>
              <a:defRPr lang="en-US" sz="1600" kern="1200" dirty="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buFont typeface="Arial" panose="020B0604020202020204" pitchFamily="34" charset="0"/>
              <a:buChar char="•"/>
              <a:defRPr lang="es-ES" sz="2800" kern="1200" dirty="0" smtClean="0">
                <a:solidFill>
                  <a:schemeClr val="tx1"/>
                </a:solidFill>
                <a:latin typeface="+mn-lt"/>
                <a:ea typeface="+mn-ea"/>
                <a:cs typeface="+mn-cs"/>
              </a:defRPr>
            </a:lvl2pPr>
            <a:lvl3pPr marL="1143000" indent="-228600" algn="l" defTabSz="914400" rtl="0" eaLnBrk="1" latinLnBrk="0" hangingPunct="1">
              <a:lnSpc>
                <a:spcPct val="90000"/>
              </a:lnSpc>
              <a:buFont typeface="Arial" panose="020B0604020202020204" pitchFamily="34" charset="0"/>
              <a:buChar char="•"/>
              <a:defRPr lang="es-ES" sz="2800" kern="1200" dirty="0" smtClean="0">
                <a:solidFill>
                  <a:schemeClr val="tx1"/>
                </a:solidFill>
                <a:latin typeface="+mn-lt"/>
                <a:ea typeface="+mn-ea"/>
                <a:cs typeface="+mn-cs"/>
              </a:defRPr>
            </a:lvl3pPr>
            <a:lvl4pPr marL="1600200" indent="-228600" algn="l" defTabSz="914400" rtl="0" eaLnBrk="1" latinLnBrk="0" hangingPunct="1">
              <a:lnSpc>
                <a:spcPct val="90000"/>
              </a:lnSpc>
              <a:buFont typeface="Arial" panose="020B0604020202020204" pitchFamily="34" charset="0"/>
              <a:buChar char="•"/>
              <a:defRPr lang="es-ES" sz="2800" kern="1200" dirty="0" smtClean="0">
                <a:solidFill>
                  <a:schemeClr val="tx1"/>
                </a:solidFill>
                <a:latin typeface="+mn-lt"/>
                <a:ea typeface="+mn-ea"/>
                <a:cs typeface="+mn-cs"/>
              </a:defRPr>
            </a:lvl4pPr>
            <a:lvl5pPr marL="2057400" indent="-228600" algn="l" defTabSz="914400" rtl="0" eaLnBrk="1" latinLnBrk="0" hangingPunct="1">
              <a:lnSpc>
                <a:spcPct val="90000"/>
              </a:lnSpc>
              <a:buFont typeface="Arial" panose="020B0604020202020204" pitchFamily="34" charset="0"/>
              <a:buChar char="•"/>
              <a:defRPr lang="en-US" sz="2800" kern="1200" dirty="0">
                <a:solidFill>
                  <a:schemeClr val="tx1"/>
                </a:solidFill>
                <a:latin typeface="+mn-lt"/>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s-ES" dirty="0"/>
              <a:t>Haga clic para modificar</a:t>
            </a:r>
            <a:endParaRPr lang="en-US" dirty="0"/>
          </a:p>
        </p:txBody>
      </p:sp>
      <p:sp>
        <p:nvSpPr>
          <p:cNvPr id="52" name="Marcador de posición de imagen 51">
            <a:extLst>
              <a:ext uri="{FF2B5EF4-FFF2-40B4-BE49-F238E27FC236}">
                <a16:creationId xmlns:a16="http://schemas.microsoft.com/office/drawing/2014/main" xmlns="" id="{260A0ADA-4C62-4DF6-A327-819AFFEE6D6C}"/>
              </a:ext>
            </a:extLst>
          </p:cNvPr>
          <p:cNvSpPr>
            <a:spLocks noGrp="1"/>
          </p:cNvSpPr>
          <p:nvPr>
            <p:ph type="pic" sz="quarter" idx="19"/>
          </p:nvPr>
        </p:nvSpPr>
        <p:spPr>
          <a:xfrm>
            <a:off x="5873750" y="2329164"/>
            <a:ext cx="516155" cy="469232"/>
          </a:xfrm>
        </p:spPr>
        <p:txBody>
          <a:bodyPr>
            <a:normAutofit/>
          </a:bodyPr>
          <a:lstStyle>
            <a:lvl1pPr>
              <a:defRPr sz="800"/>
            </a:lvl1pPr>
          </a:lstStyle>
          <a:p>
            <a:endParaRPr lang="en-US"/>
          </a:p>
        </p:txBody>
      </p:sp>
      <p:sp>
        <p:nvSpPr>
          <p:cNvPr id="54" name="Marcador de posición de imagen 53">
            <a:extLst>
              <a:ext uri="{FF2B5EF4-FFF2-40B4-BE49-F238E27FC236}">
                <a16:creationId xmlns:a16="http://schemas.microsoft.com/office/drawing/2014/main" xmlns="" id="{103437FE-A366-4E4E-A8C7-A4E80F921F42}"/>
              </a:ext>
            </a:extLst>
          </p:cNvPr>
          <p:cNvSpPr>
            <a:spLocks noGrp="1"/>
          </p:cNvSpPr>
          <p:nvPr>
            <p:ph type="pic" sz="quarter" idx="20"/>
          </p:nvPr>
        </p:nvSpPr>
        <p:spPr>
          <a:xfrm>
            <a:off x="5933555" y="3883876"/>
            <a:ext cx="516155" cy="469232"/>
          </a:xfrm>
        </p:spPr>
        <p:txBody>
          <a:bodyPr>
            <a:normAutofit/>
          </a:bodyPr>
          <a:lstStyle>
            <a:lvl1pPr>
              <a:defRPr sz="800"/>
            </a:lvl1pPr>
          </a:lstStyle>
          <a:p>
            <a:endParaRPr lang="en-US"/>
          </a:p>
        </p:txBody>
      </p:sp>
      <p:sp>
        <p:nvSpPr>
          <p:cNvPr id="56" name="Marcador de posición de imagen 55">
            <a:extLst>
              <a:ext uri="{FF2B5EF4-FFF2-40B4-BE49-F238E27FC236}">
                <a16:creationId xmlns:a16="http://schemas.microsoft.com/office/drawing/2014/main" xmlns="" id="{DB9068A8-7D95-4D49-BA4E-022D177B631E}"/>
              </a:ext>
            </a:extLst>
          </p:cNvPr>
          <p:cNvSpPr>
            <a:spLocks noGrp="1"/>
          </p:cNvSpPr>
          <p:nvPr>
            <p:ph type="pic" sz="quarter" idx="21"/>
          </p:nvPr>
        </p:nvSpPr>
        <p:spPr>
          <a:xfrm>
            <a:off x="5933555" y="5447377"/>
            <a:ext cx="516155" cy="469232"/>
          </a:xfrm>
        </p:spPr>
        <p:txBody>
          <a:bodyPr>
            <a:normAutofit/>
          </a:bodyPr>
          <a:lstStyle>
            <a:lvl1pPr>
              <a:defRPr sz="800"/>
            </a:lvl1pPr>
          </a:lstStyle>
          <a:p>
            <a:endParaRPr lang="en-US" dirty="0"/>
          </a:p>
        </p:txBody>
      </p:sp>
      <p:sp>
        <p:nvSpPr>
          <p:cNvPr id="58" name="Marcador de texto 57">
            <a:extLst>
              <a:ext uri="{FF2B5EF4-FFF2-40B4-BE49-F238E27FC236}">
                <a16:creationId xmlns:a16="http://schemas.microsoft.com/office/drawing/2014/main" xmlns="" id="{FDEF7E12-4F50-4A9A-A923-8DC66C8CEB42}"/>
              </a:ext>
            </a:extLst>
          </p:cNvPr>
          <p:cNvSpPr>
            <a:spLocks noGrp="1"/>
          </p:cNvSpPr>
          <p:nvPr>
            <p:ph type="body" sz="quarter" idx="22"/>
          </p:nvPr>
        </p:nvSpPr>
        <p:spPr>
          <a:xfrm>
            <a:off x="7124700" y="5422167"/>
            <a:ext cx="4038595" cy="553453"/>
          </a:xfrm>
        </p:spPr>
        <p:txBody>
          <a:bodyPr anchor="ctr"/>
          <a:lstStyle>
            <a:lvl1pPr>
              <a:defRPr lang="es-ES" sz="1600" kern="1200" dirty="0" smtClean="0">
                <a:solidFill>
                  <a:schemeClr val="bg1"/>
                </a:solidFill>
                <a:latin typeface="Segoe UI" panose="020B0502040204020203" pitchFamily="34" charset="0"/>
                <a:ea typeface="+mn-ea"/>
                <a:cs typeface="Segoe UI" panose="020B0502040204020203" pitchFamily="34" charset="0"/>
              </a:defRPr>
            </a:lvl1pPr>
            <a:lvl2pPr>
              <a:defRPr/>
            </a:lvl2pPr>
          </a:lstStyle>
          <a:p>
            <a:pPr marL="0" lvl="0" indent="0" algn="l" defTabSz="914400" rtl="0" eaLnBrk="1" latinLnBrk="0" hangingPunct="1">
              <a:lnSpc>
                <a:spcPct val="90000"/>
              </a:lnSpc>
              <a:spcBef>
                <a:spcPts val="1000"/>
              </a:spcBef>
              <a:buFont typeface="Arial" panose="020B0604020202020204" pitchFamily="34" charset="0"/>
              <a:buNone/>
            </a:pPr>
            <a:r>
              <a:rPr lang="es-ES" dirty="0"/>
              <a:t>Haga clic para modificar</a:t>
            </a:r>
            <a:endParaRPr lang="en-US" dirty="0"/>
          </a:p>
        </p:txBody>
      </p:sp>
    </p:spTree>
    <p:extLst>
      <p:ext uri="{BB962C8B-B14F-4D97-AF65-F5344CB8AC3E}">
        <p14:creationId xmlns:p14="http://schemas.microsoft.com/office/powerpoint/2010/main" val="363976459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71B61817-4469-4673-BBD7-3953A0F2754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163" b="14755"/>
          <a:stretch/>
        </p:blipFill>
        <p:spPr>
          <a:xfrm>
            <a:off x="0" y="-1"/>
            <a:ext cx="12192000" cy="3777521"/>
          </a:xfrm>
          <a:prstGeom prst="rect">
            <a:avLst/>
          </a:prstGeom>
        </p:spPr>
      </p:pic>
      <p:sp>
        <p:nvSpPr>
          <p:cNvPr id="10" name="Rectangle 11">
            <a:extLst>
              <a:ext uri="{FF2B5EF4-FFF2-40B4-BE49-F238E27FC236}">
                <a16:creationId xmlns:a16="http://schemas.microsoft.com/office/drawing/2014/main" xmlns="" id="{60120233-A012-4343-9941-3982BF18BF07}"/>
              </a:ext>
            </a:extLst>
          </p:cNvPr>
          <p:cNvSpPr/>
          <p:nvPr userDrawn="1"/>
        </p:nvSpPr>
        <p:spPr>
          <a:xfrm rot="5400000">
            <a:off x="4139771" y="-4139771"/>
            <a:ext cx="3912458" cy="12192000"/>
          </a:xfrm>
          <a:prstGeom prst="rect">
            <a:avLst/>
          </a:prstGeom>
          <a:gradFill flip="none" rotWithShape="1">
            <a:gsLst>
              <a:gs pos="71712">
                <a:srgbClr val="FFFFFF">
                  <a:alpha val="80000"/>
                </a:srgbClr>
              </a:gs>
              <a:gs pos="36000">
                <a:schemeClr val="bg1"/>
              </a:gs>
              <a:gs pos="100000">
                <a:schemeClr val="bg1">
                  <a:alpha val="2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56" name="Conector recto 55">
            <a:extLst>
              <a:ext uri="{FF2B5EF4-FFF2-40B4-BE49-F238E27FC236}">
                <a16:creationId xmlns:a16="http://schemas.microsoft.com/office/drawing/2014/main" xmlns="" id="{649C0004-F5FA-416B-B249-C70AF0BF9CAE}"/>
              </a:ext>
            </a:extLst>
          </p:cNvPr>
          <p:cNvCxnSpPr/>
          <p:nvPr userDrawn="1"/>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64" name="Título 1">
            <a:extLst>
              <a:ext uri="{FF2B5EF4-FFF2-40B4-BE49-F238E27FC236}">
                <a16:creationId xmlns:a16="http://schemas.microsoft.com/office/drawing/2014/main" xmlns="" id="{1BF4CA01-24CA-4559-98E5-3FD4A979F80C}"/>
              </a:ext>
            </a:extLst>
          </p:cNvPr>
          <p:cNvSpPr>
            <a:spLocks noGrp="1"/>
          </p:cNvSpPr>
          <p:nvPr>
            <p:ph type="title"/>
          </p:nvPr>
        </p:nvSpPr>
        <p:spPr>
          <a:xfrm>
            <a:off x="457199" y="480116"/>
            <a:ext cx="11239501" cy="681191"/>
          </a:xfrm>
        </p:spPr>
        <p:txBody>
          <a:bodyPr lIns="0" tIns="0" rIns="0" bIns="0" anchor="ctr"/>
          <a:lstStyle>
            <a:lvl1pPr marL="0" algn="ctr" defTabSz="914400" rtl="0" eaLnBrk="1" latinLnBrk="0" hangingPunct="1">
              <a:lnSpc>
                <a:spcPct val="90000"/>
              </a:lnSpc>
              <a:spcBef>
                <a:spcPct val="0"/>
              </a:spcBef>
              <a:buNone/>
              <a:defRPr lang="en-US" sz="3600" b="1" kern="1200" dirty="0">
                <a:solidFill>
                  <a:srgbClr val="0E4E68"/>
                </a:solidFill>
                <a:latin typeface="Segoe UI" panose="020B0502040204020203" pitchFamily="34" charset="0"/>
                <a:ea typeface="+mj-ea"/>
                <a:cs typeface="Segoe UI" panose="020B0502040204020203" pitchFamily="34" charset="0"/>
              </a:defRPr>
            </a:lvl1pPr>
          </a:lstStyle>
          <a:p>
            <a:r>
              <a:rPr lang="es-ES" dirty="0"/>
              <a:t>Haga clic para modificar el estilo</a:t>
            </a:r>
            <a:endParaRPr lang="en-US" dirty="0"/>
          </a:p>
        </p:txBody>
      </p:sp>
      <p:grpSp>
        <p:nvGrpSpPr>
          <p:cNvPr id="87" name="Grupo 86">
            <a:extLst>
              <a:ext uri="{FF2B5EF4-FFF2-40B4-BE49-F238E27FC236}">
                <a16:creationId xmlns:a16="http://schemas.microsoft.com/office/drawing/2014/main" xmlns="" id="{0D14305F-8509-4D39-96B7-61D607F1F99D}"/>
              </a:ext>
            </a:extLst>
          </p:cNvPr>
          <p:cNvGrpSpPr/>
          <p:nvPr userDrawn="1"/>
        </p:nvGrpSpPr>
        <p:grpSpPr>
          <a:xfrm>
            <a:off x="2451910" y="1814030"/>
            <a:ext cx="7288179" cy="4372907"/>
            <a:chOff x="2115192" y="1643988"/>
            <a:chExt cx="7961616" cy="4776969"/>
          </a:xfrm>
        </p:grpSpPr>
        <p:sp>
          <p:nvSpPr>
            <p:cNvPr id="88" name="Rectángulo 87">
              <a:extLst>
                <a:ext uri="{FF2B5EF4-FFF2-40B4-BE49-F238E27FC236}">
                  <a16:creationId xmlns:a16="http://schemas.microsoft.com/office/drawing/2014/main" xmlns="" id="{A9B92A23-ECB6-452E-AF32-D39D394118B2}"/>
                </a:ext>
              </a:extLst>
            </p:cNvPr>
            <p:cNvSpPr/>
            <p:nvPr/>
          </p:nvSpPr>
          <p:spPr>
            <a:xfrm>
              <a:off x="3195263" y="2054831"/>
              <a:ext cx="5784350" cy="3637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Imagen 88">
              <a:extLst>
                <a:ext uri="{FF2B5EF4-FFF2-40B4-BE49-F238E27FC236}">
                  <a16:creationId xmlns:a16="http://schemas.microsoft.com/office/drawing/2014/main" xmlns="" id="{0A45ACB5-BE28-4E84-A5B5-DCBF275EA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192" y="1643988"/>
              <a:ext cx="7961616" cy="4776969"/>
            </a:xfrm>
            <a:prstGeom prst="rect">
              <a:avLst/>
            </a:prstGeom>
          </p:spPr>
        </p:pic>
      </p:grpSp>
      <p:sp>
        <p:nvSpPr>
          <p:cNvPr id="102" name="Triángulo isósceles 76">
            <a:extLst>
              <a:ext uri="{FF2B5EF4-FFF2-40B4-BE49-F238E27FC236}">
                <a16:creationId xmlns:a16="http://schemas.microsoft.com/office/drawing/2014/main" xmlns="" id="{E3362BAC-6232-489D-8DAC-27A7B9D01271}"/>
              </a:ext>
            </a:extLst>
          </p:cNvPr>
          <p:cNvSpPr/>
          <p:nvPr userDrawn="1"/>
        </p:nvSpPr>
        <p:spPr>
          <a:xfrm rot="9499829">
            <a:off x="3987653" y="2152206"/>
            <a:ext cx="207729" cy="227245"/>
          </a:xfrm>
          <a:custGeom>
            <a:avLst/>
            <a:gdLst>
              <a:gd name="connsiteX0" fmla="*/ 0 w 117792"/>
              <a:gd name="connsiteY0" fmla="*/ 151681 h 151681"/>
              <a:gd name="connsiteX1" fmla="*/ 58896 w 117792"/>
              <a:gd name="connsiteY1" fmla="*/ 0 h 151681"/>
              <a:gd name="connsiteX2" fmla="*/ 117792 w 117792"/>
              <a:gd name="connsiteY2" fmla="*/ 151681 h 151681"/>
              <a:gd name="connsiteX3" fmla="*/ 0 w 117792"/>
              <a:gd name="connsiteY3" fmla="*/ 151681 h 151681"/>
              <a:gd name="connsiteX0" fmla="*/ 0 w 133420"/>
              <a:gd name="connsiteY0" fmla="*/ 151681 h 181411"/>
              <a:gd name="connsiteX1" fmla="*/ 58896 w 133420"/>
              <a:gd name="connsiteY1" fmla="*/ 0 h 181411"/>
              <a:gd name="connsiteX2" fmla="*/ 133420 w 133420"/>
              <a:gd name="connsiteY2" fmla="*/ 181411 h 181411"/>
              <a:gd name="connsiteX3" fmla="*/ 0 w 133420"/>
              <a:gd name="connsiteY3" fmla="*/ 151681 h 181411"/>
              <a:gd name="connsiteX0" fmla="*/ 0 w 131424"/>
              <a:gd name="connsiteY0" fmla="*/ 136794 h 181411"/>
              <a:gd name="connsiteX1" fmla="*/ 56900 w 131424"/>
              <a:gd name="connsiteY1" fmla="*/ 0 h 181411"/>
              <a:gd name="connsiteX2" fmla="*/ 131424 w 131424"/>
              <a:gd name="connsiteY2" fmla="*/ 181411 h 181411"/>
              <a:gd name="connsiteX3" fmla="*/ 0 w 131424"/>
              <a:gd name="connsiteY3" fmla="*/ 136794 h 181411"/>
              <a:gd name="connsiteX0" fmla="*/ 0 w 131424"/>
              <a:gd name="connsiteY0" fmla="*/ 152643 h 197260"/>
              <a:gd name="connsiteX1" fmla="*/ 54306 w 131424"/>
              <a:gd name="connsiteY1" fmla="*/ 0 h 197260"/>
              <a:gd name="connsiteX2" fmla="*/ 131424 w 131424"/>
              <a:gd name="connsiteY2" fmla="*/ 197260 h 197260"/>
              <a:gd name="connsiteX3" fmla="*/ 0 w 131424"/>
              <a:gd name="connsiteY3" fmla="*/ 152643 h 197260"/>
              <a:gd name="connsiteX0" fmla="*/ 0 w 144221"/>
              <a:gd name="connsiteY0" fmla="*/ 147558 h 197260"/>
              <a:gd name="connsiteX1" fmla="*/ 67103 w 144221"/>
              <a:gd name="connsiteY1" fmla="*/ 0 h 197260"/>
              <a:gd name="connsiteX2" fmla="*/ 144221 w 144221"/>
              <a:gd name="connsiteY2" fmla="*/ 197260 h 197260"/>
              <a:gd name="connsiteX3" fmla="*/ 0 w 144221"/>
              <a:gd name="connsiteY3" fmla="*/ 147558 h 197260"/>
              <a:gd name="connsiteX0" fmla="*/ 0 w 115768"/>
              <a:gd name="connsiteY0" fmla="*/ 151442 h 197260"/>
              <a:gd name="connsiteX1" fmla="*/ 38650 w 115768"/>
              <a:gd name="connsiteY1" fmla="*/ 0 h 197260"/>
              <a:gd name="connsiteX2" fmla="*/ 115768 w 115768"/>
              <a:gd name="connsiteY2" fmla="*/ 197260 h 197260"/>
              <a:gd name="connsiteX3" fmla="*/ 0 w 115768"/>
              <a:gd name="connsiteY3" fmla="*/ 151442 h 197260"/>
              <a:gd name="connsiteX0" fmla="*/ 0 w 140668"/>
              <a:gd name="connsiteY0" fmla="*/ 151442 h 227245"/>
              <a:gd name="connsiteX1" fmla="*/ 38650 w 140668"/>
              <a:gd name="connsiteY1" fmla="*/ 0 h 227245"/>
              <a:gd name="connsiteX2" fmla="*/ 140668 w 140668"/>
              <a:gd name="connsiteY2" fmla="*/ 227245 h 227245"/>
              <a:gd name="connsiteX3" fmla="*/ 0 w 140668"/>
              <a:gd name="connsiteY3" fmla="*/ 151442 h 227245"/>
            </a:gdLst>
            <a:ahLst/>
            <a:cxnLst>
              <a:cxn ang="0">
                <a:pos x="connsiteX0" y="connsiteY0"/>
              </a:cxn>
              <a:cxn ang="0">
                <a:pos x="connsiteX1" y="connsiteY1"/>
              </a:cxn>
              <a:cxn ang="0">
                <a:pos x="connsiteX2" y="connsiteY2"/>
              </a:cxn>
              <a:cxn ang="0">
                <a:pos x="connsiteX3" y="connsiteY3"/>
              </a:cxn>
            </a:cxnLst>
            <a:rect l="l" t="t" r="r" b="b"/>
            <a:pathLst>
              <a:path w="140668" h="227245">
                <a:moveTo>
                  <a:pt x="0" y="151442"/>
                </a:moveTo>
                <a:lnTo>
                  <a:pt x="38650" y="0"/>
                </a:lnTo>
                <a:lnTo>
                  <a:pt x="140668" y="227245"/>
                </a:lnTo>
                <a:lnTo>
                  <a:pt x="0" y="151442"/>
                </a:lnTo>
                <a:close/>
              </a:path>
            </a:pathLst>
          </a:cu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iángulo isósceles 76">
            <a:extLst>
              <a:ext uri="{FF2B5EF4-FFF2-40B4-BE49-F238E27FC236}">
                <a16:creationId xmlns:a16="http://schemas.microsoft.com/office/drawing/2014/main" xmlns="" id="{A33A4492-7796-4C1D-8163-51B961F615CB}"/>
              </a:ext>
            </a:extLst>
          </p:cNvPr>
          <p:cNvSpPr/>
          <p:nvPr userDrawn="1"/>
        </p:nvSpPr>
        <p:spPr>
          <a:xfrm rot="12338934" flipH="1">
            <a:off x="7997194" y="2150088"/>
            <a:ext cx="170411" cy="219757"/>
          </a:xfrm>
          <a:custGeom>
            <a:avLst/>
            <a:gdLst>
              <a:gd name="connsiteX0" fmla="*/ 0 w 117792"/>
              <a:gd name="connsiteY0" fmla="*/ 151681 h 151681"/>
              <a:gd name="connsiteX1" fmla="*/ 58896 w 117792"/>
              <a:gd name="connsiteY1" fmla="*/ 0 h 151681"/>
              <a:gd name="connsiteX2" fmla="*/ 117792 w 117792"/>
              <a:gd name="connsiteY2" fmla="*/ 151681 h 151681"/>
              <a:gd name="connsiteX3" fmla="*/ 0 w 117792"/>
              <a:gd name="connsiteY3" fmla="*/ 151681 h 151681"/>
              <a:gd name="connsiteX0" fmla="*/ 0 w 133420"/>
              <a:gd name="connsiteY0" fmla="*/ 151681 h 181411"/>
              <a:gd name="connsiteX1" fmla="*/ 58896 w 133420"/>
              <a:gd name="connsiteY1" fmla="*/ 0 h 181411"/>
              <a:gd name="connsiteX2" fmla="*/ 133420 w 133420"/>
              <a:gd name="connsiteY2" fmla="*/ 181411 h 181411"/>
              <a:gd name="connsiteX3" fmla="*/ 0 w 133420"/>
              <a:gd name="connsiteY3" fmla="*/ 151681 h 181411"/>
              <a:gd name="connsiteX0" fmla="*/ 0 w 131424"/>
              <a:gd name="connsiteY0" fmla="*/ 136794 h 181411"/>
              <a:gd name="connsiteX1" fmla="*/ 56900 w 131424"/>
              <a:gd name="connsiteY1" fmla="*/ 0 h 181411"/>
              <a:gd name="connsiteX2" fmla="*/ 131424 w 131424"/>
              <a:gd name="connsiteY2" fmla="*/ 181411 h 181411"/>
              <a:gd name="connsiteX3" fmla="*/ 0 w 131424"/>
              <a:gd name="connsiteY3" fmla="*/ 136794 h 181411"/>
              <a:gd name="connsiteX0" fmla="*/ 0 w 131424"/>
              <a:gd name="connsiteY0" fmla="*/ 152643 h 197260"/>
              <a:gd name="connsiteX1" fmla="*/ 54306 w 131424"/>
              <a:gd name="connsiteY1" fmla="*/ 0 h 197260"/>
              <a:gd name="connsiteX2" fmla="*/ 131424 w 131424"/>
              <a:gd name="connsiteY2" fmla="*/ 197260 h 197260"/>
              <a:gd name="connsiteX3" fmla="*/ 0 w 131424"/>
              <a:gd name="connsiteY3" fmla="*/ 152643 h 197260"/>
              <a:gd name="connsiteX0" fmla="*/ 0 w 144221"/>
              <a:gd name="connsiteY0" fmla="*/ 147558 h 197260"/>
              <a:gd name="connsiteX1" fmla="*/ 67103 w 144221"/>
              <a:gd name="connsiteY1" fmla="*/ 0 h 197260"/>
              <a:gd name="connsiteX2" fmla="*/ 144221 w 144221"/>
              <a:gd name="connsiteY2" fmla="*/ 197260 h 197260"/>
              <a:gd name="connsiteX3" fmla="*/ 0 w 144221"/>
              <a:gd name="connsiteY3" fmla="*/ 147558 h 197260"/>
              <a:gd name="connsiteX0" fmla="*/ 0 w 129578"/>
              <a:gd name="connsiteY0" fmla="*/ 144041 h 197260"/>
              <a:gd name="connsiteX1" fmla="*/ 52460 w 129578"/>
              <a:gd name="connsiteY1" fmla="*/ 0 h 197260"/>
              <a:gd name="connsiteX2" fmla="*/ 129578 w 129578"/>
              <a:gd name="connsiteY2" fmla="*/ 197260 h 197260"/>
              <a:gd name="connsiteX3" fmla="*/ 0 w 129578"/>
              <a:gd name="connsiteY3" fmla="*/ 144041 h 197260"/>
              <a:gd name="connsiteX0" fmla="*/ 0 w 123657"/>
              <a:gd name="connsiteY0" fmla="*/ 144041 h 219757"/>
              <a:gd name="connsiteX1" fmla="*/ 52460 w 123657"/>
              <a:gd name="connsiteY1" fmla="*/ 0 h 219757"/>
              <a:gd name="connsiteX2" fmla="*/ 123657 w 123657"/>
              <a:gd name="connsiteY2" fmla="*/ 219757 h 219757"/>
              <a:gd name="connsiteX3" fmla="*/ 0 w 123657"/>
              <a:gd name="connsiteY3" fmla="*/ 144041 h 219757"/>
            </a:gdLst>
            <a:ahLst/>
            <a:cxnLst>
              <a:cxn ang="0">
                <a:pos x="connsiteX0" y="connsiteY0"/>
              </a:cxn>
              <a:cxn ang="0">
                <a:pos x="connsiteX1" y="connsiteY1"/>
              </a:cxn>
              <a:cxn ang="0">
                <a:pos x="connsiteX2" y="connsiteY2"/>
              </a:cxn>
              <a:cxn ang="0">
                <a:pos x="connsiteX3" y="connsiteY3"/>
              </a:cxn>
            </a:cxnLst>
            <a:rect l="l" t="t" r="r" b="b"/>
            <a:pathLst>
              <a:path w="123657" h="219757">
                <a:moveTo>
                  <a:pt x="0" y="144041"/>
                </a:moveTo>
                <a:lnTo>
                  <a:pt x="52460" y="0"/>
                </a:lnTo>
                <a:lnTo>
                  <a:pt x="123657" y="219757"/>
                </a:lnTo>
                <a:lnTo>
                  <a:pt x="0" y="144041"/>
                </a:lnTo>
                <a:close/>
              </a:path>
            </a:pathLst>
          </a:cu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ángulo: esquinas superiores redondeadas 103">
            <a:extLst>
              <a:ext uri="{FF2B5EF4-FFF2-40B4-BE49-F238E27FC236}">
                <a16:creationId xmlns:a16="http://schemas.microsoft.com/office/drawing/2014/main" xmlns="" id="{0E36DBCD-FC35-4602-9D88-FCC5A9BB6581}"/>
              </a:ext>
            </a:extLst>
          </p:cNvPr>
          <p:cNvSpPr/>
          <p:nvPr userDrawn="1"/>
        </p:nvSpPr>
        <p:spPr>
          <a:xfrm>
            <a:off x="4164457" y="1783208"/>
            <a:ext cx="3863083" cy="571860"/>
          </a:xfrm>
          <a:prstGeom prst="round2SameRect">
            <a:avLst>
              <a:gd name="adj1" fmla="val 50000"/>
              <a:gd name="adj2" fmla="val 0"/>
            </a:avLst>
          </a:prstGeom>
          <a:gradFill flip="none" rotWithShape="1">
            <a:gsLst>
              <a:gs pos="0">
                <a:srgbClr val="29ABE2"/>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endParaRPr lang="en-US" dirty="0">
              <a:solidFill>
                <a:schemeClr val="bg1"/>
              </a:solidFill>
              <a:latin typeface="Segoe UI" panose="020B0502040204020203" pitchFamily="34" charset="0"/>
              <a:cs typeface="Segoe UI" panose="020B0502040204020203" pitchFamily="34" charset="0"/>
            </a:endParaRPr>
          </a:p>
        </p:txBody>
      </p:sp>
      <p:sp>
        <p:nvSpPr>
          <p:cNvPr id="3" name="Marcador de texto 2">
            <a:extLst>
              <a:ext uri="{FF2B5EF4-FFF2-40B4-BE49-F238E27FC236}">
                <a16:creationId xmlns:a16="http://schemas.microsoft.com/office/drawing/2014/main" xmlns="" id="{37D9BBFE-A2AC-4E85-A057-D2D6506C7F5A}"/>
              </a:ext>
            </a:extLst>
          </p:cNvPr>
          <p:cNvSpPr>
            <a:spLocks noGrp="1"/>
          </p:cNvSpPr>
          <p:nvPr>
            <p:ph type="body" sz="quarter" idx="10"/>
          </p:nvPr>
        </p:nvSpPr>
        <p:spPr>
          <a:xfrm>
            <a:off x="1068553" y="4897980"/>
            <a:ext cx="2011680" cy="332399"/>
          </a:xfrm>
        </p:spPr>
        <p:txBody>
          <a:bodyPr anchor="ctr">
            <a:spAutoFit/>
          </a:bodyPr>
          <a:lstStyle>
            <a:lvl1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0" indent="0" algn="l" defTabSz="914400" rtl="0" eaLnBrk="1" latinLnBrk="0" hangingPunct="1">
              <a:lnSpc>
                <a:spcPct val="90000"/>
              </a:lnSpc>
              <a:buFont typeface="Arial" panose="020B0604020202020204" pitchFamily="34" charset="0"/>
              <a:buNone/>
              <a:defRPr lang="en-U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patrón</a:t>
            </a:r>
          </a:p>
        </p:txBody>
      </p:sp>
      <p:sp>
        <p:nvSpPr>
          <p:cNvPr id="5" name="Marcador de texto 4">
            <a:extLst>
              <a:ext uri="{FF2B5EF4-FFF2-40B4-BE49-F238E27FC236}">
                <a16:creationId xmlns:a16="http://schemas.microsoft.com/office/drawing/2014/main" xmlns="" id="{0DF2DEEB-66FB-40A6-A7AA-55137EE9DB73}"/>
              </a:ext>
            </a:extLst>
          </p:cNvPr>
          <p:cNvSpPr>
            <a:spLocks noGrp="1"/>
          </p:cNvSpPr>
          <p:nvPr>
            <p:ph type="body" sz="quarter" idx="11" hasCustomPrompt="1"/>
          </p:nvPr>
        </p:nvSpPr>
        <p:spPr>
          <a:xfrm>
            <a:off x="1068553" y="2743272"/>
            <a:ext cx="2011680" cy="332399"/>
          </a:xfrm>
        </p:spPr>
        <p:txBody>
          <a:bodyPr anchor="ctr">
            <a:spAutoFit/>
          </a:bodyPr>
          <a:lstStyle>
            <a:lvl1pPr marL="0" indent="0" algn="l"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l"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0" indent="0" algn="l"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0" indent="0" algn="l" defTabSz="914400" rtl="0" eaLnBrk="1" latinLnBrk="0" hangingPunct="1">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0" indent="0" algn="l" defTabSz="914400" rtl="0" eaLnBrk="1" latinLnBrk="0" hangingPunct="1">
              <a:buNone/>
              <a:defRPr lang="en-US" sz="1200" kern="1200" dirty="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a:t>
            </a:r>
            <a:r>
              <a:rPr lang="es-ES" dirty="0" err="1"/>
              <a:t>patrn</a:t>
            </a:r>
            <a:endParaRPr lang="es-ES" dirty="0"/>
          </a:p>
        </p:txBody>
      </p:sp>
      <p:sp>
        <p:nvSpPr>
          <p:cNvPr id="109" name="Marcador de texto 108">
            <a:extLst>
              <a:ext uri="{FF2B5EF4-FFF2-40B4-BE49-F238E27FC236}">
                <a16:creationId xmlns:a16="http://schemas.microsoft.com/office/drawing/2014/main" xmlns="" id="{C69C0B1F-2DA0-4EB1-8439-E5814A5A99B4}"/>
              </a:ext>
            </a:extLst>
          </p:cNvPr>
          <p:cNvSpPr>
            <a:spLocks noGrp="1"/>
          </p:cNvSpPr>
          <p:nvPr>
            <p:ph type="body" sz="quarter" idx="12"/>
          </p:nvPr>
        </p:nvSpPr>
        <p:spPr>
          <a:xfrm>
            <a:off x="9091093" y="2738468"/>
            <a:ext cx="2011680" cy="332399"/>
          </a:xfrm>
        </p:spPr>
        <p:txBody>
          <a:bodyPr anchor="ctr">
            <a:spAutoFit/>
          </a:bodyPr>
          <a:lstStyle>
            <a:lvl1pPr marL="0" indent="0" algn="r"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0" indent="0" algn="l" defTabSz="914400" rtl="0" eaLnBrk="1" latinLnBrk="0" hangingPunct="1">
              <a:lnSpc>
                <a:spcPct val="90000"/>
              </a:lnSpc>
              <a:buFont typeface="Arial" panose="020B0604020202020204" pitchFamily="34" charset="0"/>
              <a:buNone/>
              <a:defRPr lang="en-U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patrón</a:t>
            </a:r>
          </a:p>
        </p:txBody>
      </p:sp>
      <p:sp>
        <p:nvSpPr>
          <p:cNvPr id="111" name="Marcador de texto 110">
            <a:extLst>
              <a:ext uri="{FF2B5EF4-FFF2-40B4-BE49-F238E27FC236}">
                <a16:creationId xmlns:a16="http://schemas.microsoft.com/office/drawing/2014/main" xmlns="" id="{0B7BB950-6C7D-4344-A66A-9583DCBA715C}"/>
              </a:ext>
            </a:extLst>
          </p:cNvPr>
          <p:cNvSpPr>
            <a:spLocks noGrp="1"/>
          </p:cNvSpPr>
          <p:nvPr>
            <p:ph type="body" sz="quarter" idx="13" hasCustomPrompt="1"/>
          </p:nvPr>
        </p:nvSpPr>
        <p:spPr>
          <a:xfrm>
            <a:off x="9091093" y="4849495"/>
            <a:ext cx="2011680" cy="332399"/>
          </a:xfrm>
        </p:spPr>
        <p:txBody>
          <a:bodyPr anchor="ctr">
            <a:spAutoFit/>
          </a:bodyPr>
          <a:lstStyle>
            <a:lvl1pPr marL="0" indent="0" algn="r"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marL="0" indent="0" algn="l" defTabSz="914400" rtl="0" eaLnBrk="1" latinLnBrk="0" hangingPunct="1">
              <a:lnSpc>
                <a:spcPct val="90000"/>
              </a:lnSpc>
              <a:buFont typeface="Arial" panose="020B0604020202020204" pitchFamily="34" charset="0"/>
              <a:buNone/>
              <a:defRPr lang="es-E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4pPr>
            <a:lvl5pPr marL="0" indent="0" algn="l" defTabSz="914400" rtl="0" eaLnBrk="1" latinLnBrk="0" hangingPunct="1">
              <a:lnSpc>
                <a:spcPct val="90000"/>
              </a:lnSpc>
              <a:buFont typeface="Arial" panose="020B0604020202020204" pitchFamily="34" charset="0"/>
              <a:buNone/>
              <a:defRPr lang="en-US" sz="12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5pPr>
          </a:lstStyle>
          <a:p>
            <a:pPr lvl="0"/>
            <a:r>
              <a:rPr lang="es-ES" dirty="0"/>
              <a:t>Haga clic para modificar los estilos de texto del patrón}</a:t>
            </a:r>
          </a:p>
        </p:txBody>
      </p:sp>
      <p:sp>
        <p:nvSpPr>
          <p:cNvPr id="113" name="Marcador de posición de imagen 112">
            <a:extLst>
              <a:ext uri="{FF2B5EF4-FFF2-40B4-BE49-F238E27FC236}">
                <a16:creationId xmlns:a16="http://schemas.microsoft.com/office/drawing/2014/main" xmlns="" id="{D96B1E1E-A569-42FB-A590-5E8DF3C143B9}"/>
              </a:ext>
            </a:extLst>
          </p:cNvPr>
          <p:cNvSpPr>
            <a:spLocks noGrp="1"/>
          </p:cNvSpPr>
          <p:nvPr>
            <p:ph type="pic" sz="quarter" idx="14"/>
          </p:nvPr>
        </p:nvSpPr>
        <p:spPr>
          <a:xfrm>
            <a:off x="567501" y="3889841"/>
            <a:ext cx="500546" cy="500547"/>
          </a:xfrm>
        </p:spPr>
        <p:txBody>
          <a:bodyPr>
            <a:normAutofit/>
          </a:bodyPr>
          <a:lstStyle>
            <a:lvl1pPr>
              <a:defRPr sz="800"/>
            </a:lvl1pPr>
          </a:lstStyle>
          <a:p>
            <a:endParaRPr lang="en-US"/>
          </a:p>
        </p:txBody>
      </p:sp>
      <p:sp>
        <p:nvSpPr>
          <p:cNvPr id="115" name="Marcador de posición de imagen 114">
            <a:extLst>
              <a:ext uri="{FF2B5EF4-FFF2-40B4-BE49-F238E27FC236}">
                <a16:creationId xmlns:a16="http://schemas.microsoft.com/office/drawing/2014/main" xmlns="" id="{FF284F3E-B6BD-48AC-9EC9-5ACF128DA3DB}"/>
              </a:ext>
            </a:extLst>
          </p:cNvPr>
          <p:cNvSpPr>
            <a:spLocks noGrp="1"/>
          </p:cNvSpPr>
          <p:nvPr>
            <p:ph type="pic" sz="quarter" idx="15"/>
          </p:nvPr>
        </p:nvSpPr>
        <p:spPr>
          <a:xfrm>
            <a:off x="11089561" y="1795038"/>
            <a:ext cx="421298" cy="421298"/>
          </a:xfrm>
        </p:spPr>
        <p:txBody>
          <a:bodyPr>
            <a:normAutofit/>
          </a:bodyPr>
          <a:lstStyle>
            <a:lvl1pPr>
              <a:defRPr sz="800"/>
            </a:lvl1pPr>
          </a:lstStyle>
          <a:p>
            <a:endParaRPr lang="en-US"/>
          </a:p>
        </p:txBody>
      </p:sp>
      <p:sp>
        <p:nvSpPr>
          <p:cNvPr id="117" name="Marcador de posición de imagen 116">
            <a:extLst>
              <a:ext uri="{FF2B5EF4-FFF2-40B4-BE49-F238E27FC236}">
                <a16:creationId xmlns:a16="http://schemas.microsoft.com/office/drawing/2014/main" xmlns="" id="{3FA162D2-0612-4149-9F24-4CCA84017469}"/>
              </a:ext>
            </a:extLst>
          </p:cNvPr>
          <p:cNvSpPr>
            <a:spLocks noGrp="1"/>
          </p:cNvSpPr>
          <p:nvPr>
            <p:ph type="pic" sz="quarter" idx="16"/>
          </p:nvPr>
        </p:nvSpPr>
        <p:spPr>
          <a:xfrm>
            <a:off x="11090199" y="3892102"/>
            <a:ext cx="421298" cy="421298"/>
          </a:xfrm>
        </p:spPr>
        <p:txBody>
          <a:bodyPr>
            <a:normAutofit/>
          </a:bodyPr>
          <a:lstStyle>
            <a:lvl1pPr>
              <a:defRPr sz="800"/>
            </a:lvl1pPr>
          </a:lstStyle>
          <a:p>
            <a:endParaRPr lang="en-US"/>
          </a:p>
        </p:txBody>
      </p:sp>
      <p:sp>
        <p:nvSpPr>
          <p:cNvPr id="119" name="Marcador de posición de imagen 118">
            <a:extLst>
              <a:ext uri="{FF2B5EF4-FFF2-40B4-BE49-F238E27FC236}">
                <a16:creationId xmlns:a16="http://schemas.microsoft.com/office/drawing/2014/main" xmlns="" id="{CDA1C1FD-63A8-4C81-8B25-9B5307C7EE43}"/>
              </a:ext>
            </a:extLst>
          </p:cNvPr>
          <p:cNvSpPr>
            <a:spLocks noGrp="1"/>
          </p:cNvSpPr>
          <p:nvPr>
            <p:ph type="pic" sz="quarter" idx="17"/>
          </p:nvPr>
        </p:nvSpPr>
        <p:spPr>
          <a:xfrm>
            <a:off x="634049" y="1804634"/>
            <a:ext cx="421298" cy="421298"/>
          </a:xfrm>
        </p:spPr>
        <p:txBody>
          <a:bodyPr>
            <a:normAutofit/>
          </a:bodyPr>
          <a:lstStyle>
            <a:lvl1pPr>
              <a:defRPr sz="800"/>
            </a:lvl1pPr>
          </a:lstStyle>
          <a:p>
            <a:endParaRPr lang="en-US" dirty="0"/>
          </a:p>
        </p:txBody>
      </p:sp>
      <p:sp>
        <p:nvSpPr>
          <p:cNvPr id="121" name="Marcador de texto 120">
            <a:extLst>
              <a:ext uri="{FF2B5EF4-FFF2-40B4-BE49-F238E27FC236}">
                <a16:creationId xmlns:a16="http://schemas.microsoft.com/office/drawing/2014/main" xmlns="" id="{4EBD59FB-3ED3-4CC5-8C59-C8152034E2B9}"/>
              </a:ext>
            </a:extLst>
          </p:cNvPr>
          <p:cNvSpPr>
            <a:spLocks noGrp="1"/>
          </p:cNvSpPr>
          <p:nvPr>
            <p:ph type="body" sz="quarter" idx="18"/>
          </p:nvPr>
        </p:nvSpPr>
        <p:spPr>
          <a:xfrm>
            <a:off x="4470400" y="1967675"/>
            <a:ext cx="3308350" cy="249299"/>
          </a:xfrm>
        </p:spPr>
        <p:txBody>
          <a:bodyPr anchor="ctr">
            <a:spAutoFit/>
          </a:bodyPr>
          <a:lstStyle>
            <a:lvl1pPr marL="0" indent="0" algn="ctr" defTabSz="914400" rtl="0" eaLnBrk="1" latinLnBrk="0" hangingPunct="1">
              <a:buNone/>
              <a:defRPr lang="es-ES" sz="1800" kern="1200" dirty="0" smtClean="0">
                <a:solidFill>
                  <a:schemeClr val="bg1"/>
                </a:solidFill>
                <a:latin typeface="Segoe UI" panose="020B0502040204020203" pitchFamily="34" charset="0"/>
                <a:ea typeface="+mn-ea"/>
                <a:cs typeface="Segoe UI" panose="020B0502040204020203" pitchFamily="34" charset="0"/>
              </a:defRPr>
            </a:lvl1pPr>
            <a:lvl2pPr marL="0" algn="ctr" defTabSz="914400" rtl="0" eaLnBrk="1" latinLnBrk="0" hangingPunct="1">
              <a:defRPr lang="es-ES" sz="1800" kern="1200" dirty="0" smtClean="0">
                <a:solidFill>
                  <a:schemeClr val="bg1"/>
                </a:solidFill>
                <a:latin typeface="Segoe UI" panose="020B0502040204020203" pitchFamily="34" charset="0"/>
                <a:ea typeface="+mn-ea"/>
                <a:cs typeface="Segoe UI" panose="020B0502040204020203" pitchFamily="34" charset="0"/>
              </a:defRPr>
            </a:lvl2pPr>
            <a:lvl3pPr marL="0" algn="ctr" defTabSz="914400" rtl="0" eaLnBrk="1" latinLnBrk="0" hangingPunct="1">
              <a:defRPr lang="es-ES" sz="1800" kern="1200" dirty="0" smtClean="0">
                <a:solidFill>
                  <a:schemeClr val="bg1"/>
                </a:solidFill>
                <a:latin typeface="Segoe UI" panose="020B0502040204020203" pitchFamily="34" charset="0"/>
                <a:ea typeface="+mn-ea"/>
                <a:cs typeface="Segoe UI" panose="020B0502040204020203" pitchFamily="34" charset="0"/>
              </a:defRPr>
            </a:lvl3pPr>
            <a:lvl4pPr marL="0" algn="ctr" defTabSz="914400" rtl="0" eaLnBrk="1" latinLnBrk="0" hangingPunct="1">
              <a:defRPr lang="es-ES" sz="1800" kern="1200" dirty="0" smtClean="0">
                <a:solidFill>
                  <a:schemeClr val="bg1"/>
                </a:solidFill>
                <a:latin typeface="Segoe UI" panose="020B0502040204020203" pitchFamily="34" charset="0"/>
                <a:ea typeface="+mn-ea"/>
                <a:cs typeface="Segoe UI" panose="020B0502040204020203" pitchFamily="34" charset="0"/>
              </a:defRPr>
            </a:lvl4pPr>
            <a:lvl5pPr marL="0" algn="ctr" defTabSz="914400" rtl="0" eaLnBrk="1" latinLnBrk="0" hangingPunct="1">
              <a:defRPr lang="en-US" sz="1800" kern="1200" dirty="0">
                <a:solidFill>
                  <a:schemeClr val="bg1"/>
                </a:solidFill>
                <a:latin typeface="Segoe UI" panose="020B0502040204020203" pitchFamily="34" charset="0"/>
                <a:ea typeface="+mn-ea"/>
                <a:cs typeface="Segoe UI" panose="020B0502040204020203" pitchFamily="34" charset="0"/>
              </a:defRPr>
            </a:lvl5pPr>
          </a:lstStyle>
          <a:p>
            <a:pPr lvl="0"/>
            <a:r>
              <a:rPr lang="es-ES" dirty="0"/>
              <a:t>Haga clic para modificar</a:t>
            </a:r>
            <a:endParaRPr lang="en-US" dirty="0"/>
          </a:p>
        </p:txBody>
      </p:sp>
    </p:spTree>
    <p:extLst>
      <p:ext uri="{BB962C8B-B14F-4D97-AF65-F5344CB8AC3E}">
        <p14:creationId xmlns:p14="http://schemas.microsoft.com/office/powerpoint/2010/main" val="195500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87A527B-71BF-4102-A4EB-D88CCA49CD9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0000" r="239"/>
          <a:stretch/>
        </p:blipFill>
        <p:spPr>
          <a:xfrm>
            <a:off x="-1" y="-1"/>
            <a:ext cx="12192001" cy="3590925"/>
          </a:xfrm>
          <a:prstGeom prst="rect">
            <a:avLst/>
          </a:prstGeom>
        </p:spPr>
      </p:pic>
      <p:sp>
        <p:nvSpPr>
          <p:cNvPr id="10" name="Rectangle 11">
            <a:extLst>
              <a:ext uri="{FF2B5EF4-FFF2-40B4-BE49-F238E27FC236}">
                <a16:creationId xmlns:a16="http://schemas.microsoft.com/office/drawing/2014/main" xmlns="" id="{60120233-A012-4343-9941-3982BF18BF07}"/>
              </a:ext>
            </a:extLst>
          </p:cNvPr>
          <p:cNvSpPr/>
          <p:nvPr userDrawn="1"/>
        </p:nvSpPr>
        <p:spPr>
          <a:xfrm rot="5400000">
            <a:off x="3517900" y="-3517900"/>
            <a:ext cx="5156200" cy="12192000"/>
          </a:xfrm>
          <a:prstGeom prst="rect">
            <a:avLst/>
          </a:prstGeom>
          <a:gradFill flip="none" rotWithShape="1">
            <a:gsLst>
              <a:gs pos="71712">
                <a:srgbClr val="FFFFFF">
                  <a:alpha val="80000"/>
                </a:srgbClr>
              </a:gs>
              <a:gs pos="36000">
                <a:schemeClr val="bg1"/>
              </a:gs>
              <a:gs pos="100000">
                <a:schemeClr val="bg1">
                  <a:alpha val="5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56" name="Conector recto 55">
            <a:extLst>
              <a:ext uri="{FF2B5EF4-FFF2-40B4-BE49-F238E27FC236}">
                <a16:creationId xmlns:a16="http://schemas.microsoft.com/office/drawing/2014/main" xmlns="" id="{649C0004-F5FA-416B-B249-C70AF0BF9CAE}"/>
              </a:ext>
            </a:extLst>
          </p:cNvPr>
          <p:cNvCxnSpPr/>
          <p:nvPr userDrawn="1"/>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64" name="Título 1">
            <a:extLst>
              <a:ext uri="{FF2B5EF4-FFF2-40B4-BE49-F238E27FC236}">
                <a16:creationId xmlns:a16="http://schemas.microsoft.com/office/drawing/2014/main" xmlns="" id="{1BF4CA01-24CA-4559-98E5-3FD4A979F80C}"/>
              </a:ext>
            </a:extLst>
          </p:cNvPr>
          <p:cNvSpPr>
            <a:spLocks noGrp="1"/>
          </p:cNvSpPr>
          <p:nvPr>
            <p:ph type="title"/>
          </p:nvPr>
        </p:nvSpPr>
        <p:spPr>
          <a:xfrm>
            <a:off x="457199" y="480116"/>
            <a:ext cx="11239501" cy="681191"/>
          </a:xfrm>
        </p:spPr>
        <p:txBody>
          <a:bodyPr lIns="0" tIns="0" rIns="0" bIns="0" anchor="ctr"/>
          <a:lstStyle>
            <a:lvl1pPr marL="0" algn="ctr" defTabSz="914400" rtl="0" eaLnBrk="1" latinLnBrk="0" hangingPunct="1">
              <a:lnSpc>
                <a:spcPct val="90000"/>
              </a:lnSpc>
              <a:spcBef>
                <a:spcPct val="0"/>
              </a:spcBef>
              <a:buNone/>
              <a:defRPr lang="en-US" sz="3600" b="1" kern="1200" dirty="0">
                <a:solidFill>
                  <a:srgbClr val="0E4E68"/>
                </a:solidFill>
                <a:latin typeface="Segoe UI" panose="020B0502040204020203" pitchFamily="34" charset="0"/>
                <a:ea typeface="+mj-ea"/>
                <a:cs typeface="Segoe UI" panose="020B0502040204020203" pitchFamily="34" charset="0"/>
              </a:defRPr>
            </a:lvl1pPr>
          </a:lstStyle>
          <a:p>
            <a:r>
              <a:rPr lang="es-ES" dirty="0"/>
              <a:t>Haga clic para modificar el estilo</a:t>
            </a:r>
            <a:endParaRPr lang="en-US" dirty="0"/>
          </a:p>
        </p:txBody>
      </p:sp>
    </p:spTree>
    <p:extLst>
      <p:ext uri="{BB962C8B-B14F-4D97-AF65-F5344CB8AC3E}">
        <p14:creationId xmlns:p14="http://schemas.microsoft.com/office/powerpoint/2010/main" val="4255861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85" name="Imagen 84">
            <a:extLst>
              <a:ext uri="{FF2B5EF4-FFF2-40B4-BE49-F238E27FC236}">
                <a16:creationId xmlns:a16="http://schemas.microsoft.com/office/drawing/2014/main" xmlns="" id="{CE52BEA1-36AE-4FFB-862D-A4B8E69DBCA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0000" r="239"/>
          <a:stretch/>
        </p:blipFill>
        <p:spPr>
          <a:xfrm>
            <a:off x="-1" y="-1"/>
            <a:ext cx="12192001" cy="3590925"/>
          </a:xfrm>
          <a:prstGeom prst="rect">
            <a:avLst/>
          </a:prstGeom>
        </p:spPr>
      </p:pic>
      <p:sp>
        <p:nvSpPr>
          <p:cNvPr id="86" name="Rectangle 11">
            <a:extLst>
              <a:ext uri="{FF2B5EF4-FFF2-40B4-BE49-F238E27FC236}">
                <a16:creationId xmlns:a16="http://schemas.microsoft.com/office/drawing/2014/main" xmlns="" id="{BA1D4ECD-E50F-4E72-9FED-7DA413685830}"/>
              </a:ext>
            </a:extLst>
          </p:cNvPr>
          <p:cNvSpPr/>
          <p:nvPr userDrawn="1"/>
        </p:nvSpPr>
        <p:spPr>
          <a:xfrm rot="5400000">
            <a:off x="3924299" y="-3924299"/>
            <a:ext cx="4343401" cy="12192000"/>
          </a:xfrm>
          <a:prstGeom prst="rect">
            <a:avLst/>
          </a:prstGeom>
          <a:gradFill flip="none" rotWithShape="1">
            <a:gsLst>
              <a:gs pos="71712">
                <a:srgbClr val="FFFFFF">
                  <a:alpha val="80000"/>
                </a:srgbClr>
              </a:gs>
              <a:gs pos="25000">
                <a:schemeClr val="bg1"/>
              </a:gs>
              <a:gs pos="100000">
                <a:schemeClr val="bg1">
                  <a:alpha val="8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87" name="Conector recto 86">
            <a:extLst>
              <a:ext uri="{FF2B5EF4-FFF2-40B4-BE49-F238E27FC236}">
                <a16:creationId xmlns:a16="http://schemas.microsoft.com/office/drawing/2014/main" xmlns="" id="{18592C16-C891-4AB8-82BB-3004690173AA}"/>
              </a:ext>
            </a:extLst>
          </p:cNvPr>
          <p:cNvCxnSpPr/>
          <p:nvPr userDrawn="1"/>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xmlns="" id="{7A49065B-226E-405F-A48C-316D853C392B}"/>
              </a:ext>
            </a:extLst>
          </p:cNvPr>
          <p:cNvSpPr/>
          <p:nvPr userDrawn="1"/>
        </p:nvSpPr>
        <p:spPr>
          <a:xfrm>
            <a:off x="4281208" y="1828800"/>
            <a:ext cx="3591485"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arcador de texto 67">
            <a:extLst>
              <a:ext uri="{FF2B5EF4-FFF2-40B4-BE49-F238E27FC236}">
                <a16:creationId xmlns:a16="http://schemas.microsoft.com/office/drawing/2014/main" xmlns="" id="{AAF82365-C9C3-4254-8106-22FF53F72984}"/>
              </a:ext>
            </a:extLst>
          </p:cNvPr>
          <p:cNvSpPr>
            <a:spLocks noGrp="1"/>
          </p:cNvSpPr>
          <p:nvPr>
            <p:ph type="body" sz="quarter" idx="13"/>
          </p:nvPr>
        </p:nvSpPr>
        <p:spPr>
          <a:xfrm>
            <a:off x="4572598" y="3014954"/>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stStyle>
          <a:p>
            <a:pPr lvl="0"/>
            <a:r>
              <a:rPr lang="es-ES" dirty="0"/>
              <a:t>Haga clic para modificar los estilos de texto del patrón</a:t>
            </a:r>
            <a:endParaRPr lang="en-US" dirty="0"/>
          </a:p>
        </p:txBody>
      </p:sp>
      <p:sp>
        <p:nvSpPr>
          <p:cNvPr id="70" name="Marcador de texto 69">
            <a:extLst>
              <a:ext uri="{FF2B5EF4-FFF2-40B4-BE49-F238E27FC236}">
                <a16:creationId xmlns:a16="http://schemas.microsoft.com/office/drawing/2014/main" xmlns="" id="{FAF86F20-9920-45DF-9613-267EFCEFE606}"/>
              </a:ext>
            </a:extLst>
          </p:cNvPr>
          <p:cNvSpPr>
            <a:spLocks noGrp="1"/>
          </p:cNvSpPr>
          <p:nvPr>
            <p:ph type="body" sz="quarter" idx="14"/>
          </p:nvPr>
        </p:nvSpPr>
        <p:spPr>
          <a:xfrm>
            <a:off x="4587300" y="4015979"/>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stStyle>
          <a:p>
            <a:pPr lvl="0"/>
            <a:r>
              <a:rPr lang="es-ES" dirty="0"/>
              <a:t>Haga clic para modificar los estilos de texto del patrón</a:t>
            </a:r>
          </a:p>
        </p:txBody>
      </p:sp>
      <p:sp>
        <p:nvSpPr>
          <p:cNvPr id="72" name="Marcador de texto 71">
            <a:extLst>
              <a:ext uri="{FF2B5EF4-FFF2-40B4-BE49-F238E27FC236}">
                <a16:creationId xmlns:a16="http://schemas.microsoft.com/office/drawing/2014/main" xmlns="" id="{7C2E5160-F8E5-43B5-8270-8A1BA4A5EAE5}"/>
              </a:ext>
            </a:extLst>
          </p:cNvPr>
          <p:cNvSpPr>
            <a:spLocks noGrp="1"/>
          </p:cNvSpPr>
          <p:nvPr>
            <p:ph type="body" sz="quarter" idx="15"/>
          </p:nvPr>
        </p:nvSpPr>
        <p:spPr>
          <a:xfrm>
            <a:off x="4568470" y="5129586"/>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stStyle>
          <a:p>
            <a:pPr lvl="0"/>
            <a:r>
              <a:rPr lang="es-ES" dirty="0"/>
              <a:t>Haga clic para modificar los estilos de texto del patrón</a:t>
            </a:r>
            <a:endParaRPr lang="en-US" dirty="0"/>
          </a:p>
        </p:txBody>
      </p:sp>
      <p:sp>
        <p:nvSpPr>
          <p:cNvPr id="9" name="Rectángulo 8">
            <a:extLst>
              <a:ext uri="{FF2B5EF4-FFF2-40B4-BE49-F238E27FC236}">
                <a16:creationId xmlns:a16="http://schemas.microsoft.com/office/drawing/2014/main" xmlns="" id="{4A573772-E9BB-4CCA-8140-2073EFAF87AC}"/>
              </a:ext>
            </a:extLst>
          </p:cNvPr>
          <p:cNvSpPr/>
          <p:nvPr userDrawn="1"/>
        </p:nvSpPr>
        <p:spPr>
          <a:xfrm>
            <a:off x="8105215" y="1828800"/>
            <a:ext cx="3591485"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esquinas superiores redondeadas 10">
            <a:extLst>
              <a:ext uri="{FF2B5EF4-FFF2-40B4-BE49-F238E27FC236}">
                <a16:creationId xmlns:a16="http://schemas.microsoft.com/office/drawing/2014/main" xmlns="" id="{EE22C028-EDEF-472E-92FA-3F4271B087DE}"/>
              </a:ext>
            </a:extLst>
          </p:cNvPr>
          <p:cNvSpPr/>
          <p:nvPr/>
        </p:nvSpPr>
        <p:spPr>
          <a:xfrm>
            <a:off x="4587300" y="1614276"/>
            <a:ext cx="1229693" cy="211477"/>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56E3207-C8FA-496B-BBD7-93E513E02CBC}"/>
              </a:ext>
            </a:extLst>
          </p:cNvPr>
          <p:cNvSpPr/>
          <p:nvPr/>
        </p:nvSpPr>
        <p:spPr>
          <a:xfrm rot="10800000">
            <a:off x="4722256" y="1612313"/>
            <a:ext cx="952041" cy="856570"/>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4" name="Rectángulo: esquinas superiores redondeadas 13">
            <a:extLst>
              <a:ext uri="{FF2B5EF4-FFF2-40B4-BE49-F238E27FC236}">
                <a16:creationId xmlns:a16="http://schemas.microsoft.com/office/drawing/2014/main" xmlns="" id="{70EF5972-BD73-4D31-8C2A-5D6F6B2E63A4}"/>
              </a:ext>
            </a:extLst>
          </p:cNvPr>
          <p:cNvSpPr/>
          <p:nvPr userDrawn="1"/>
        </p:nvSpPr>
        <p:spPr>
          <a:xfrm>
            <a:off x="8413884" y="1614276"/>
            <a:ext cx="1229693" cy="211477"/>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xmlns="" id="{FFF757FA-3B8D-49C8-96B7-81A81A168893}"/>
              </a:ext>
            </a:extLst>
          </p:cNvPr>
          <p:cNvSpPr/>
          <p:nvPr userDrawn="1"/>
        </p:nvSpPr>
        <p:spPr>
          <a:xfrm rot="10800000">
            <a:off x="8548840" y="1612313"/>
            <a:ext cx="952041" cy="856570"/>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cxnSp>
        <p:nvCxnSpPr>
          <p:cNvPr id="41" name="Conector recto 40">
            <a:extLst>
              <a:ext uri="{FF2B5EF4-FFF2-40B4-BE49-F238E27FC236}">
                <a16:creationId xmlns:a16="http://schemas.microsoft.com/office/drawing/2014/main" xmlns="" id="{233334E2-D86E-42CC-A76F-DBB392EE9E32}"/>
              </a:ext>
            </a:extLst>
          </p:cNvPr>
          <p:cNvCxnSpPr/>
          <p:nvPr userDrawn="1"/>
        </p:nvCxnSpPr>
        <p:spPr>
          <a:xfrm>
            <a:off x="475042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xmlns="" id="{1738C581-E272-4F73-B2BF-1B3F027B785A}"/>
              </a:ext>
            </a:extLst>
          </p:cNvPr>
          <p:cNvCxnSpPr/>
          <p:nvPr userDrawn="1"/>
        </p:nvCxnSpPr>
        <p:spPr>
          <a:xfrm>
            <a:off x="854884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xmlns="" id="{A4E79DDA-AB84-4144-B979-BA6D385B44EB}"/>
              </a:ext>
            </a:extLst>
          </p:cNvPr>
          <p:cNvCxnSpPr/>
          <p:nvPr userDrawn="1"/>
        </p:nvCxnSpPr>
        <p:spPr>
          <a:xfrm>
            <a:off x="475042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xmlns="" id="{88FB2323-8457-4EBE-9528-9BABF1F71CC6}"/>
              </a:ext>
            </a:extLst>
          </p:cNvPr>
          <p:cNvCxnSpPr/>
          <p:nvPr userDrawn="1"/>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xmlns="" id="{DD1C3896-FFAF-4861-93A6-E8A9CE5B3DCB}"/>
              </a:ext>
            </a:extLst>
          </p:cNvPr>
          <p:cNvCxnSpPr/>
          <p:nvPr userDrawn="1"/>
        </p:nvCxnSpPr>
        <p:spPr>
          <a:xfrm>
            <a:off x="5758764" y="1294423"/>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47" name="Rectángulo 46">
            <a:extLst>
              <a:ext uri="{FF2B5EF4-FFF2-40B4-BE49-F238E27FC236}">
                <a16:creationId xmlns:a16="http://schemas.microsoft.com/office/drawing/2014/main" xmlns="" id="{C7EED801-477A-42EC-BEC9-0AB66851018A}"/>
              </a:ext>
            </a:extLst>
          </p:cNvPr>
          <p:cNvSpPr/>
          <p:nvPr userDrawn="1"/>
        </p:nvSpPr>
        <p:spPr>
          <a:xfrm>
            <a:off x="-278779" y="1828800"/>
            <a:ext cx="4327464" cy="4343400"/>
          </a:xfrm>
          <a:prstGeom prst="rect">
            <a:avLst/>
          </a:prstGeom>
          <a:noFill/>
          <a:ln w="15875">
            <a:solidFill>
              <a:srgbClr val="198AB7">
                <a:alpha val="26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ítulo 1">
            <a:extLst>
              <a:ext uri="{FF2B5EF4-FFF2-40B4-BE49-F238E27FC236}">
                <a16:creationId xmlns:a16="http://schemas.microsoft.com/office/drawing/2014/main" xmlns="" id="{314E0C3C-0DD5-43D8-8071-3554E4F3CD71}"/>
              </a:ext>
            </a:extLst>
          </p:cNvPr>
          <p:cNvSpPr txBox="1">
            <a:spLocks/>
          </p:cNvSpPr>
          <p:nvPr userDrawn="1"/>
        </p:nvSpPr>
        <p:spPr>
          <a:xfrm>
            <a:off x="457199" y="480116"/>
            <a:ext cx="11239501" cy="681191"/>
          </a:xfrm>
          <a:prstGeom prst="rect">
            <a:avLst/>
          </a:prstGeom>
        </p:spPr>
        <p:txBody>
          <a:bodyPr vert="horz" lIns="0" tIns="0" rIns="0" bIns="0" rtlCol="0" anchor="ctr">
            <a:noAutofit/>
          </a:bodyPr>
          <a:lstStyle>
            <a:lvl1pPr marL="0" algn="ctr" defTabSz="914400" rtl="0" eaLnBrk="1" latinLnBrk="0" hangingPunct="1">
              <a:lnSpc>
                <a:spcPct val="90000"/>
              </a:lnSpc>
              <a:spcBef>
                <a:spcPct val="0"/>
              </a:spcBef>
              <a:buNone/>
              <a:defRPr lang="en-US" sz="3600" b="1" kern="1200" dirty="0">
                <a:solidFill>
                  <a:srgbClr val="0E4E68"/>
                </a:solidFill>
                <a:latin typeface="Segoe UI Semibold" panose="020B0702040204020203" pitchFamily="34" charset="0"/>
                <a:ea typeface="+mj-ea"/>
                <a:cs typeface="Segoe UI Semibold" panose="020B0702040204020203" pitchFamily="34" charset="0"/>
              </a:defRPr>
            </a:lvl1pPr>
          </a:lstStyle>
          <a:p>
            <a:pPr marL="0" algn="ctr" defTabSz="914400" rtl="0" eaLnBrk="1" latinLnBrk="0" hangingPunct="1">
              <a:lnSpc>
                <a:spcPct val="90000"/>
              </a:lnSpc>
              <a:spcBef>
                <a:spcPct val="0"/>
              </a:spcBef>
              <a:buNone/>
            </a:pPr>
            <a:r>
              <a:rPr lang="es-ES" sz="3600" b="1" kern="1200" dirty="0">
                <a:solidFill>
                  <a:srgbClr val="0E4E68"/>
                </a:solidFill>
                <a:latin typeface="+mn-lt"/>
                <a:ea typeface="+mj-ea"/>
                <a:cs typeface="+mj-cs"/>
              </a:rPr>
              <a:t>Haga clic para modificar el estilo</a:t>
            </a:r>
          </a:p>
        </p:txBody>
      </p:sp>
      <p:sp>
        <p:nvSpPr>
          <p:cNvPr id="61" name="Marcador de posición de imagen 60">
            <a:extLst>
              <a:ext uri="{FF2B5EF4-FFF2-40B4-BE49-F238E27FC236}">
                <a16:creationId xmlns:a16="http://schemas.microsoft.com/office/drawing/2014/main" xmlns="" id="{E0B72FF0-82BD-4E81-B792-29952233EB4E}"/>
              </a:ext>
            </a:extLst>
          </p:cNvPr>
          <p:cNvSpPr>
            <a:spLocks noGrp="1"/>
          </p:cNvSpPr>
          <p:nvPr>
            <p:ph type="pic" sz="quarter" idx="10"/>
          </p:nvPr>
        </p:nvSpPr>
        <p:spPr>
          <a:xfrm>
            <a:off x="4947592" y="1788867"/>
            <a:ext cx="551297" cy="551298"/>
          </a:xfrm>
        </p:spPr>
        <p:txBody>
          <a:bodyPr>
            <a:normAutofit/>
          </a:bodyPr>
          <a:lstStyle>
            <a:lvl1pPr>
              <a:defRPr sz="900"/>
            </a:lvl1pPr>
          </a:lstStyle>
          <a:p>
            <a:endParaRPr lang="en-US"/>
          </a:p>
        </p:txBody>
      </p:sp>
      <p:sp>
        <p:nvSpPr>
          <p:cNvPr id="63" name="Marcador de posición de imagen 62">
            <a:extLst>
              <a:ext uri="{FF2B5EF4-FFF2-40B4-BE49-F238E27FC236}">
                <a16:creationId xmlns:a16="http://schemas.microsoft.com/office/drawing/2014/main" xmlns="" id="{D6FA3D21-9AE8-4152-8C10-04718C692B70}"/>
              </a:ext>
            </a:extLst>
          </p:cNvPr>
          <p:cNvSpPr>
            <a:spLocks noGrp="1"/>
          </p:cNvSpPr>
          <p:nvPr>
            <p:ph type="pic" sz="quarter" idx="11"/>
          </p:nvPr>
        </p:nvSpPr>
        <p:spPr>
          <a:xfrm>
            <a:off x="8741155" y="1749354"/>
            <a:ext cx="551297" cy="551298"/>
          </a:xfrm>
        </p:spPr>
        <p:txBody>
          <a:bodyPr>
            <a:normAutofit/>
          </a:bodyPr>
          <a:lstStyle>
            <a:lvl1pPr>
              <a:defRPr sz="900"/>
            </a:lvl1pPr>
          </a:lstStyle>
          <a:p>
            <a:endParaRPr lang="en-US"/>
          </a:p>
        </p:txBody>
      </p:sp>
      <p:sp>
        <p:nvSpPr>
          <p:cNvPr id="66" name="Marcador de posición de imagen 65">
            <a:extLst>
              <a:ext uri="{FF2B5EF4-FFF2-40B4-BE49-F238E27FC236}">
                <a16:creationId xmlns:a16="http://schemas.microsoft.com/office/drawing/2014/main" xmlns="" id="{B49427A2-7B57-4177-B49B-1E7F25377A5B}"/>
              </a:ext>
            </a:extLst>
          </p:cNvPr>
          <p:cNvSpPr>
            <a:spLocks noGrp="1"/>
          </p:cNvSpPr>
          <p:nvPr>
            <p:ph type="pic" sz="quarter" idx="12"/>
          </p:nvPr>
        </p:nvSpPr>
        <p:spPr>
          <a:xfrm>
            <a:off x="0" y="2025650"/>
            <a:ext cx="3854450" cy="3962400"/>
          </a:xfrm>
        </p:spPr>
        <p:txBody>
          <a:bodyPr/>
          <a:lstStyle/>
          <a:p>
            <a:endParaRPr lang="en-US" dirty="0"/>
          </a:p>
        </p:txBody>
      </p:sp>
      <p:sp>
        <p:nvSpPr>
          <p:cNvPr id="74" name="Marcador de texto 73">
            <a:extLst>
              <a:ext uri="{FF2B5EF4-FFF2-40B4-BE49-F238E27FC236}">
                <a16:creationId xmlns:a16="http://schemas.microsoft.com/office/drawing/2014/main" xmlns="" id="{D6019B7B-4F74-479E-A109-941CB85C09CE}"/>
              </a:ext>
            </a:extLst>
          </p:cNvPr>
          <p:cNvSpPr>
            <a:spLocks noGrp="1"/>
          </p:cNvSpPr>
          <p:nvPr>
            <p:ph type="body" sz="quarter" idx="16"/>
          </p:nvPr>
        </p:nvSpPr>
        <p:spPr>
          <a:xfrm>
            <a:off x="8400990" y="3014954"/>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stStyle>
          <a:p>
            <a:pPr lvl="0"/>
            <a:r>
              <a:rPr lang="es-ES" dirty="0"/>
              <a:t>Haga clic para modificar los estilos de texto del patrón</a:t>
            </a:r>
          </a:p>
        </p:txBody>
      </p:sp>
      <p:sp>
        <p:nvSpPr>
          <p:cNvPr id="76" name="Marcador de texto 75">
            <a:extLst>
              <a:ext uri="{FF2B5EF4-FFF2-40B4-BE49-F238E27FC236}">
                <a16:creationId xmlns:a16="http://schemas.microsoft.com/office/drawing/2014/main" xmlns="" id="{C82BFF13-DBBF-4CD4-AEF0-46B76B7E3395}"/>
              </a:ext>
            </a:extLst>
          </p:cNvPr>
          <p:cNvSpPr>
            <a:spLocks noGrp="1"/>
          </p:cNvSpPr>
          <p:nvPr>
            <p:ph type="body" sz="quarter" idx="17"/>
          </p:nvPr>
        </p:nvSpPr>
        <p:spPr>
          <a:xfrm>
            <a:off x="8398528" y="4015979"/>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a:defRPr sz="900"/>
            </a:lvl4pPr>
            <a:lvl5pPr>
              <a:defRPr sz="900"/>
            </a:lvl5pPr>
          </a:lstStyle>
          <a:p>
            <a:pPr lvl="0"/>
            <a:r>
              <a:rPr lang="es-ES" dirty="0"/>
              <a:t>Haga clic para modificar los estilos de texto del patrón</a:t>
            </a:r>
          </a:p>
        </p:txBody>
      </p:sp>
      <p:sp>
        <p:nvSpPr>
          <p:cNvPr id="78" name="Marcador de texto 77">
            <a:extLst>
              <a:ext uri="{FF2B5EF4-FFF2-40B4-BE49-F238E27FC236}">
                <a16:creationId xmlns:a16="http://schemas.microsoft.com/office/drawing/2014/main" xmlns="" id="{E99C1F6A-90AE-4385-902E-993803F5FA42}"/>
              </a:ext>
            </a:extLst>
          </p:cNvPr>
          <p:cNvSpPr>
            <a:spLocks noGrp="1"/>
          </p:cNvSpPr>
          <p:nvPr>
            <p:ph type="body" sz="quarter" idx="18"/>
          </p:nvPr>
        </p:nvSpPr>
        <p:spPr>
          <a:xfrm>
            <a:off x="8405512" y="5129586"/>
            <a:ext cx="3017520" cy="640080"/>
          </a:xfrm>
        </p:spPr>
        <p:txBody>
          <a:bodyPr anchor="ctr">
            <a:noAutofit/>
          </a:bodyPr>
          <a:lstStyle>
            <a:lvl1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1pPr>
            <a:lvl2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2pPr>
            <a:lvl3pPr marL="171450" indent="-171450" algn="l" defTabSz="914400" rtl="0" eaLnBrk="1" latinLnBrk="0" hangingPunct="1">
              <a:buClr>
                <a:srgbClr val="198AB7"/>
              </a:buClr>
              <a:buFont typeface="Segoe UI" panose="020B0502040204020203" pitchFamily="34" charset="0"/>
              <a:buChar char="›"/>
              <a:defRPr lang="es-ES" sz="1400" kern="1200" dirty="0" smtClean="0">
                <a:solidFill>
                  <a:schemeClr val="tx1">
                    <a:lumMod val="75000"/>
                    <a:lumOff val="25000"/>
                  </a:schemeClr>
                </a:solidFill>
                <a:latin typeface="Segoe UI" panose="020B0502040204020203" pitchFamily="34" charset="0"/>
                <a:ea typeface="+mn-ea"/>
                <a:cs typeface="Segoe UI" panose="020B0502040204020203" pitchFamily="34" charset="0"/>
              </a:defRPr>
            </a:lvl3pPr>
            <a:lvl4pPr>
              <a:defRPr sz="900"/>
            </a:lvl4pPr>
            <a:lvl5pPr>
              <a:defRPr sz="900"/>
            </a:lvl5pPr>
          </a:lstStyle>
          <a:p>
            <a:pPr lvl="0"/>
            <a:r>
              <a:rPr lang="es-ES" dirty="0"/>
              <a:t>Haga clic para modificar los estilos de texto del patrón</a:t>
            </a:r>
          </a:p>
        </p:txBody>
      </p:sp>
    </p:spTree>
    <p:extLst>
      <p:ext uri="{BB962C8B-B14F-4D97-AF65-F5344CB8AC3E}">
        <p14:creationId xmlns:p14="http://schemas.microsoft.com/office/powerpoint/2010/main" val="710438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9924083-9FCE-490D-8786-A5F98D2B5166}"/>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s-ES" dirty="0"/>
              <a:t>Haga clic para modificar el estilo de título del patrón</a:t>
            </a:r>
            <a:endParaRPr lang="en-US" dirty="0"/>
          </a:p>
        </p:txBody>
      </p:sp>
      <p:sp>
        <p:nvSpPr>
          <p:cNvPr id="3" name="Marcador de texto 2">
            <a:extLst>
              <a:ext uri="{FF2B5EF4-FFF2-40B4-BE49-F238E27FC236}">
                <a16:creationId xmlns:a16="http://schemas.microsoft.com/office/drawing/2014/main" xmlns="" id="{0B5D0F4E-EE72-46C9-99EA-C3B8A790B3A7}"/>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7" name="Elipse 6">
            <a:extLst>
              <a:ext uri="{FF2B5EF4-FFF2-40B4-BE49-F238E27FC236}">
                <a16:creationId xmlns:a16="http://schemas.microsoft.com/office/drawing/2014/main" xmlns="" id="{83A1C17F-0BC6-4813-8C67-232DBD07B6D0}"/>
              </a:ext>
            </a:extLst>
          </p:cNvPr>
          <p:cNvSpPr/>
          <p:nvPr userDrawn="1"/>
        </p:nvSpPr>
        <p:spPr>
          <a:xfrm>
            <a:off x="838200" y="-674764"/>
            <a:ext cx="396608" cy="396608"/>
          </a:xfrm>
          <a:prstGeom prst="ellipse">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xmlns="" id="{5CA06EF2-1133-41F8-91D4-A20D6B93B496}"/>
              </a:ext>
            </a:extLst>
          </p:cNvPr>
          <p:cNvSpPr/>
          <p:nvPr userDrawn="1"/>
        </p:nvSpPr>
        <p:spPr>
          <a:xfrm>
            <a:off x="1433111" y="-674764"/>
            <a:ext cx="396608" cy="396608"/>
          </a:xfrm>
          <a:prstGeom prst="ellipse">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ipse 8">
            <a:extLst>
              <a:ext uri="{FF2B5EF4-FFF2-40B4-BE49-F238E27FC236}">
                <a16:creationId xmlns:a16="http://schemas.microsoft.com/office/drawing/2014/main" xmlns="" id="{82210D55-FC2B-4EAA-9FFC-0A5DB14B5D47}"/>
              </a:ext>
            </a:extLst>
          </p:cNvPr>
          <p:cNvSpPr/>
          <p:nvPr userDrawn="1"/>
        </p:nvSpPr>
        <p:spPr>
          <a:xfrm>
            <a:off x="2039957" y="-674764"/>
            <a:ext cx="396608" cy="396608"/>
          </a:xfrm>
          <a:prstGeom prst="ellipse">
            <a:avLst/>
          </a:prstGeom>
          <a:solidFill>
            <a:srgbClr val="29AB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ipse 19">
            <a:extLst>
              <a:ext uri="{FF2B5EF4-FFF2-40B4-BE49-F238E27FC236}">
                <a16:creationId xmlns:a16="http://schemas.microsoft.com/office/drawing/2014/main" xmlns="" id="{9ADDBC30-B47D-42A7-ABF9-DDFAB0086DCD}"/>
              </a:ext>
            </a:extLst>
          </p:cNvPr>
          <p:cNvSpPr/>
          <p:nvPr userDrawn="1"/>
        </p:nvSpPr>
        <p:spPr>
          <a:xfrm>
            <a:off x="2646803" y="-674764"/>
            <a:ext cx="396608" cy="396608"/>
          </a:xfrm>
          <a:prstGeom prst="ellipse">
            <a:avLst/>
          </a:prstGeom>
          <a:solidFill>
            <a:srgbClr val="198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ipse 9">
            <a:extLst>
              <a:ext uri="{FF2B5EF4-FFF2-40B4-BE49-F238E27FC236}">
                <a16:creationId xmlns:a16="http://schemas.microsoft.com/office/drawing/2014/main" xmlns="" id="{66B0EC96-633A-422D-BBB0-7C0CBCC5B07B}"/>
              </a:ext>
            </a:extLst>
          </p:cNvPr>
          <p:cNvSpPr/>
          <p:nvPr userDrawn="1"/>
        </p:nvSpPr>
        <p:spPr>
          <a:xfrm>
            <a:off x="177800" y="-685800"/>
            <a:ext cx="444500" cy="431800"/>
          </a:xfrm>
          <a:prstGeom prst="ellipse">
            <a:avLst/>
          </a:prstGeom>
          <a:solidFill>
            <a:srgbClr val="03C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a:extLst>
              <a:ext uri="{FF2B5EF4-FFF2-40B4-BE49-F238E27FC236}">
                <a16:creationId xmlns:a16="http://schemas.microsoft.com/office/drawing/2014/main" xmlns="" id="{8A16746D-1945-45E9-87B9-D8FC74CB97AD}"/>
              </a:ext>
            </a:extLst>
          </p:cNvPr>
          <p:cNvSpPr/>
          <p:nvPr userDrawn="1"/>
        </p:nvSpPr>
        <p:spPr>
          <a:xfrm>
            <a:off x="3296242" y="-685800"/>
            <a:ext cx="444500" cy="431800"/>
          </a:xfrm>
          <a:prstGeom prst="ellipse">
            <a:avLst/>
          </a:prstGeom>
          <a:solidFill>
            <a:srgbClr val="03E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146270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50" r:id="rId5"/>
    <p:sldLayoutId id="2147483660" r:id="rId6"/>
    <p:sldLayoutId id="2147483652" r:id="rId7"/>
    <p:sldLayoutId id="2147483665" r:id="rId8"/>
    <p:sldLayoutId id="2147483653" r:id="rId9"/>
    <p:sldLayoutId id="2147483654" r:id="rId10"/>
    <p:sldLayoutId id="2147483655" r:id="rId11"/>
    <p:sldLayoutId id="2147483662" r:id="rId12"/>
    <p:sldLayoutId id="2147483656" r:id="rId13"/>
    <p:sldLayoutId id="2147483657" r:id="rId14"/>
    <p:sldLayoutId id="2147483658" r:id="rId15"/>
  </p:sldLayoutIdLst>
  <p:hf hdr="0" ftr="0" dt="0"/>
  <p:txStyles>
    <p:title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7368" userDrawn="1">
          <p15:clr>
            <a:srgbClr val="F26B43"/>
          </p15:clr>
        </p15:guide>
        <p15:guide id="3" orient="horz" pos="1152" userDrawn="1">
          <p15:clr>
            <a:srgbClr val="F26B43"/>
          </p15:clr>
        </p15:guide>
        <p15:guide id="4" orient="horz" pos="3888" userDrawn="1">
          <p15:clr>
            <a:srgbClr val="F26B43"/>
          </p15:clr>
        </p15:guide>
        <p15:guide id="5"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NULL"/><Relationship Id="rId5" Type="http://schemas.openxmlformats.org/officeDocument/2006/relationships/image" Target="../media/image15.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comments" Target="../comments/comment2.xml"/><Relationship Id="rId4" Type="http://schemas.microsoft.com/office/2007/relationships/hdphoto" Target="../media/hdphoto5.wdp"/></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39.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6.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comments" Target="../comments/comment3.xml"/><Relationship Id="rId5" Type="http://schemas.openxmlformats.org/officeDocument/2006/relationships/image" Target="../media/image40.jpeg"/><Relationship Id="rId4" Type="http://schemas.microsoft.com/office/2007/relationships/hdphoto" Target="../media/hdphoto6.wdp"/></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6C66497C-FBA2-43C5-86D9-3D2956E37234}"/>
              </a:ext>
            </a:extLst>
          </p:cNvPr>
          <p:cNvSpPr>
            <a:spLocks noGrp="1"/>
          </p:cNvSpPr>
          <p:nvPr>
            <p:ph type="body" sz="quarter" idx="10"/>
          </p:nvPr>
        </p:nvSpPr>
        <p:spPr/>
        <p:txBody>
          <a:bodyPr/>
          <a:lstStyle/>
          <a:p>
            <a:r>
              <a:rPr lang="en-US" spc="225" dirty="0">
                <a:ea typeface="Roboto" charset="0"/>
                <a:cs typeface="Roboto" charset="0"/>
              </a:rPr>
              <a:t>Supervised by: Dr. Amr Jamal</a:t>
            </a:r>
          </a:p>
        </p:txBody>
      </p:sp>
      <p:sp>
        <p:nvSpPr>
          <p:cNvPr id="4" name="Marcador de texto 3">
            <a:extLst>
              <a:ext uri="{FF2B5EF4-FFF2-40B4-BE49-F238E27FC236}">
                <a16:creationId xmlns:a16="http://schemas.microsoft.com/office/drawing/2014/main" xmlns="" id="{7AE15C05-ECDE-404E-834A-1EF52FA9C28A}"/>
              </a:ext>
            </a:extLst>
          </p:cNvPr>
          <p:cNvSpPr>
            <a:spLocks noGrp="1"/>
          </p:cNvSpPr>
          <p:nvPr>
            <p:ph type="body" sz="quarter" idx="11"/>
          </p:nvPr>
        </p:nvSpPr>
        <p:spPr>
          <a:xfrm>
            <a:off x="765902" y="2685942"/>
            <a:ext cx="10680156" cy="1724243"/>
          </a:xfrm>
        </p:spPr>
        <p:txBody>
          <a:bodyPr>
            <a:normAutofit/>
          </a:bodyPr>
          <a:lstStyle/>
          <a:p>
            <a:r>
              <a:rPr lang="en-US" sz="4400" spc="85" dirty="0">
                <a:solidFill>
                  <a:schemeClr val="tx1"/>
                </a:solidFill>
                <a:latin typeface="Calibri" charset="0"/>
                <a:ea typeface="Calibri" charset="0"/>
                <a:cs typeface="Calibri" charset="0"/>
                <a:sym typeface="Bebas Neue" charset="0"/>
              </a:rPr>
              <a:t>Approach to </a:t>
            </a:r>
            <a:r>
              <a:rPr lang="en-US" sz="4400" spc="85" dirty="0" smtClean="0">
                <a:solidFill>
                  <a:schemeClr val="tx1"/>
                </a:solidFill>
                <a:latin typeface="Calibri" charset="0"/>
                <a:ea typeface="Calibri" charset="0"/>
                <a:cs typeface="Calibri" charset="0"/>
                <a:sym typeface="Bebas Neue" charset="0"/>
              </a:rPr>
              <a:t>patient with </a:t>
            </a:r>
            <a:r>
              <a:rPr lang="en-US" sz="4400" spc="85" dirty="0">
                <a:solidFill>
                  <a:schemeClr val="tx1"/>
                </a:solidFill>
                <a:latin typeface="Calibri" charset="0"/>
                <a:ea typeface="Calibri" charset="0"/>
                <a:cs typeface="Calibri" charset="0"/>
                <a:sym typeface="Bebas Neue" charset="0"/>
              </a:rPr>
              <a:t>Back pain</a:t>
            </a:r>
          </a:p>
          <a:p>
            <a:endParaRPr lang="en-US" dirty="0"/>
          </a:p>
        </p:txBody>
      </p:sp>
    </p:spTree>
    <p:extLst>
      <p:ext uri="{BB962C8B-B14F-4D97-AF65-F5344CB8AC3E}">
        <p14:creationId xmlns:p14="http://schemas.microsoft.com/office/powerpoint/2010/main" val="78059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nodeType="clickEffect">
                                  <p:stCondLst>
                                    <p:cond delay="0"/>
                                  </p:stCondLst>
                                  <p:childTnLst>
                                    <p:animClr clrSpc="rgb" dir="cw">
                                      <p:cBhvr override="childStyle">
                                        <p:cTn id="11" dur="2000" fill="hold"/>
                                        <p:tgtEl>
                                          <p:spTgt spid="3">
                                            <p:txEl>
                                              <p:pRg st="0" end="0"/>
                                            </p:txEl>
                                          </p:spTgt>
                                        </p:tgtEl>
                                        <p:attrNameLst>
                                          <p:attrName>style.color</p:attrName>
                                        </p:attrNameLst>
                                      </p:cBhvr>
                                      <p:to>
                                        <a:srgbClr val="03E7B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4" name="Google Shape;129;p18"/>
          <p:cNvSpPr txBox="1">
            <a:spLocks/>
          </p:cNvSpPr>
          <p:nvPr/>
        </p:nvSpPr>
        <p:spPr>
          <a:xfrm>
            <a:off x="785446" y="1654552"/>
            <a:ext cx="10911253"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a:solidFill>
                  <a:schemeClr val="tx1">
                    <a:lumMod val="85000"/>
                    <a:lumOff val="15000"/>
                  </a:schemeClr>
                </a:solidFill>
                <a:latin typeface="Calibri" charset="0"/>
                <a:ea typeface="Calibri" charset="0"/>
                <a:cs typeface="Calibri" charset="0"/>
              </a:rPr>
              <a:t>5- Positive Adams Forward bending test indicates …………. </a:t>
            </a:r>
            <a:r>
              <a:rPr lang="en-US" b="1" dirty="0" smtClean="0">
                <a:solidFill>
                  <a:schemeClr val="tx1">
                    <a:lumMod val="85000"/>
                    <a:lumOff val="15000"/>
                  </a:schemeClr>
                </a:solidFill>
                <a:latin typeface="Calibri" charset="0"/>
                <a:ea typeface="Calibri" charset="0"/>
                <a:cs typeface="Calibri" charset="0"/>
              </a:rPr>
              <a:t>?</a:t>
            </a:r>
            <a:endParaRPr lang="en-US" b="1" dirty="0">
              <a:solidFill>
                <a:schemeClr val="tx1">
                  <a:lumMod val="85000"/>
                  <a:lumOff val="15000"/>
                </a:schemeClr>
              </a:solidFill>
              <a:latin typeface="Calibri" charset="0"/>
              <a:ea typeface="Calibri" charset="0"/>
              <a:cs typeface="Calibri" charset="0"/>
            </a:endParaRPr>
          </a:p>
        </p:txBody>
      </p:sp>
      <p:sp>
        <p:nvSpPr>
          <p:cNvPr id="5" name="Google Shape;129;p18"/>
          <p:cNvSpPr txBox="1">
            <a:spLocks/>
          </p:cNvSpPr>
          <p:nvPr/>
        </p:nvSpPr>
        <p:spPr>
          <a:xfrm>
            <a:off x="1175661" y="2939422"/>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err="1" smtClean="0">
                <a:solidFill>
                  <a:schemeClr val="tx1"/>
                </a:solidFill>
                <a:latin typeface="Calibri" charset="0"/>
                <a:ea typeface="Calibri" charset="0"/>
                <a:cs typeface="Calibri" charset="0"/>
              </a:rPr>
              <a:t>a.Lordosis</a:t>
            </a:r>
            <a:r>
              <a:rPr lang="en-US" sz="1800" dirty="0" smtClean="0">
                <a:solidFill>
                  <a:schemeClr val="tx1"/>
                </a:solidFill>
                <a:latin typeface="Calibri" charset="0"/>
                <a:ea typeface="Calibri" charset="0"/>
                <a:cs typeface="Calibri" charset="0"/>
              </a:rPr>
              <a:t> </a:t>
            </a:r>
          </a:p>
          <a:p>
            <a:pPr>
              <a:lnSpc>
                <a:spcPct val="150000"/>
              </a:lnSpc>
            </a:pPr>
            <a:r>
              <a:rPr lang="en-US" sz="1800" dirty="0" smtClean="0">
                <a:solidFill>
                  <a:schemeClr val="tx1"/>
                </a:solidFill>
                <a:latin typeface="Calibri" charset="0"/>
                <a:ea typeface="Calibri" charset="0"/>
                <a:cs typeface="Calibri" charset="0"/>
              </a:rPr>
              <a:t>b. </a:t>
            </a:r>
            <a:r>
              <a:rPr lang="en-US" sz="1800" dirty="0">
                <a:solidFill>
                  <a:schemeClr val="tx1"/>
                </a:solidFill>
                <a:latin typeface="Calibri" charset="0"/>
                <a:ea typeface="Calibri" charset="0"/>
                <a:cs typeface="Calibri" charset="0"/>
              </a:rPr>
              <a:t>Kyphosis</a:t>
            </a:r>
          </a:p>
          <a:p>
            <a:pPr>
              <a:lnSpc>
                <a:spcPct val="150000"/>
              </a:lnSpc>
            </a:pPr>
            <a:r>
              <a:rPr lang="en-US" sz="1800" dirty="0" smtClean="0">
                <a:solidFill>
                  <a:schemeClr val="tx1"/>
                </a:solidFill>
                <a:latin typeface="Calibri" charset="0"/>
                <a:ea typeface="Calibri" charset="0"/>
                <a:cs typeface="Calibri" charset="0"/>
              </a:rPr>
              <a:t>c</a:t>
            </a:r>
            <a:r>
              <a:rPr lang="en-US" sz="1800" dirty="0">
                <a:solidFill>
                  <a:schemeClr val="tx1"/>
                </a:solidFill>
                <a:latin typeface="Calibri" charset="0"/>
                <a:ea typeface="Calibri" charset="0"/>
                <a:cs typeface="Calibri" charset="0"/>
              </a:rPr>
              <a:t>. Compression fracture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d</a:t>
            </a:r>
            <a:r>
              <a:rPr lang="en-US" sz="1800" dirty="0">
                <a:solidFill>
                  <a:schemeClr val="tx1"/>
                </a:solidFill>
                <a:latin typeface="Calibri" charset="0"/>
                <a:ea typeface="Calibri" charset="0"/>
                <a:cs typeface="Calibri" charset="0"/>
              </a:rPr>
              <a:t>. Scoliosis</a:t>
            </a:r>
            <a:endParaRPr lang="en-US" sz="18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30863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0268" y="3766856"/>
            <a:ext cx="11239501" cy="447675"/>
          </a:xfrm>
        </p:spPr>
        <p:txBody>
          <a:bodyPr>
            <a:noAutofit/>
          </a:bodyPr>
          <a:lstStyle/>
          <a:p>
            <a:r>
              <a:rPr lang="en-US" sz="7200" dirty="0"/>
              <a:t>How to </a:t>
            </a:r>
            <a:r>
              <a:rPr lang="en-US" sz="7200" dirty="0" smtClean="0"/>
              <a:t>approach LBP ?</a:t>
            </a:r>
            <a:endParaRPr lang="en-US" sz="7200" dirty="0"/>
          </a:p>
          <a:p>
            <a:endParaRPr lang="en-US" sz="7200" dirty="0"/>
          </a:p>
        </p:txBody>
      </p:sp>
      <p:sp>
        <p:nvSpPr>
          <p:cNvPr id="2" name="TextBox 1"/>
          <p:cNvSpPr txBox="1"/>
          <p:nvPr/>
        </p:nvSpPr>
        <p:spPr>
          <a:xfrm>
            <a:off x="1412510" y="5416062"/>
            <a:ext cx="9355015" cy="646331"/>
          </a:xfrm>
          <a:prstGeom prst="rect">
            <a:avLst/>
          </a:prstGeom>
          <a:noFill/>
        </p:spPr>
        <p:txBody>
          <a:bodyPr wrap="square" rtlCol="0">
            <a:spAutoFit/>
          </a:bodyPr>
          <a:lstStyle/>
          <a:p>
            <a:pPr algn="ctr"/>
            <a:r>
              <a:rPr lang="en-US" sz="3600" b="1" dirty="0">
                <a:solidFill>
                  <a:srgbClr val="0E4E68"/>
                </a:solidFill>
                <a:latin typeface="Segoe UI" panose="020B0502040204020203" pitchFamily="34" charset="0"/>
                <a:ea typeface="+mj-ea"/>
                <a:cs typeface="Segoe UI" panose="020B0502040204020203" pitchFamily="34" charset="0"/>
              </a:rPr>
              <a:t>History taking ?</a:t>
            </a:r>
          </a:p>
        </p:txBody>
      </p:sp>
    </p:spTree>
    <p:extLst>
      <p:ext uri="{BB962C8B-B14F-4D97-AF65-F5344CB8AC3E}">
        <p14:creationId xmlns:p14="http://schemas.microsoft.com/office/powerpoint/2010/main" val="25078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 xmlns:a16="http://schemas.microsoft.com/office/drawing/2014/main" id="{5303B4D0-20DD-40F9-8DCE-70B3BEA3B2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4204" b="22492"/>
          <a:stretch/>
        </p:blipFill>
        <p:spPr>
          <a:xfrm>
            <a:off x="4168" y="2519838"/>
            <a:ext cx="12187831" cy="3442297"/>
          </a:xfrm>
          <a:prstGeom prst="rect">
            <a:avLst/>
          </a:prstGeom>
        </p:spPr>
      </p:pic>
      <p:sp>
        <p:nvSpPr>
          <p:cNvPr id="7" name="Título 5">
            <a:extLst>
              <a:ext uri="{FF2B5EF4-FFF2-40B4-BE49-F238E27FC236}">
                <a16:creationId xmlns="" xmlns:a16="http://schemas.microsoft.com/office/drawing/2014/main" id="{7D287392-DB3C-413B-9506-C6CEB1EED7BB}"/>
              </a:ext>
            </a:extLst>
          </p:cNvPr>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126688"/>
                </a:solidFill>
                <a:latin typeface="Segoe UI" panose="020B0502040204020203" pitchFamily="34" charset="0"/>
                <a:cs typeface="Segoe UI" panose="020B0502040204020203" pitchFamily="34" charset="0"/>
              </a:rPr>
              <a:t>Main types of back pain</a:t>
            </a:r>
          </a:p>
        </p:txBody>
      </p:sp>
      <p:sp>
        <p:nvSpPr>
          <p:cNvPr id="8" name="Rectángulo 7">
            <a:extLst>
              <a:ext uri="{FF2B5EF4-FFF2-40B4-BE49-F238E27FC236}">
                <a16:creationId xmlns="" xmlns:a16="http://schemas.microsoft.com/office/drawing/2014/main" id="{46425264-36E3-4098-9A9B-A2E7F81E9EE9}"/>
              </a:ext>
            </a:extLst>
          </p:cNvPr>
          <p:cNvSpPr/>
          <p:nvPr/>
        </p:nvSpPr>
        <p:spPr>
          <a:xfrm>
            <a:off x="0" y="2514600"/>
            <a:ext cx="12191999" cy="3447535"/>
          </a:xfrm>
          <a:prstGeom prst="rect">
            <a:avLst/>
          </a:prstGeom>
          <a:solidFill>
            <a:srgbClr val="1266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ítulo 2">
            <a:extLst>
              <a:ext uri="{FF2B5EF4-FFF2-40B4-BE49-F238E27FC236}">
                <a16:creationId xmlns="" xmlns:a16="http://schemas.microsoft.com/office/drawing/2014/main" id="{072C8303-52BC-4879-9BE8-002325E5E740}"/>
              </a:ext>
            </a:extLst>
          </p:cNvPr>
          <p:cNvSpPr txBox="1">
            <a:spLocks/>
          </p:cNvSpPr>
          <p:nvPr/>
        </p:nvSpPr>
        <p:spPr>
          <a:xfrm>
            <a:off x="457199" y="2573304"/>
            <a:ext cx="3554628" cy="2903414"/>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None/>
            </a:pPr>
            <a:r>
              <a:rPr lang="en-US" sz="1400" b="1" dirty="0">
                <a:solidFill>
                  <a:schemeClr val="bg1"/>
                </a:solidFill>
              </a:rPr>
              <a:t>1. Fracture</a:t>
            </a:r>
          </a:p>
          <a:p>
            <a:pPr marL="0" indent="0">
              <a:lnSpc>
                <a:spcPct val="150000"/>
              </a:lnSpc>
              <a:spcBef>
                <a:spcPts val="0"/>
              </a:spcBef>
              <a:buNone/>
            </a:pPr>
            <a:r>
              <a:rPr lang="en-US" sz="1400" b="1" dirty="0">
                <a:solidFill>
                  <a:schemeClr val="bg1"/>
                </a:solidFill>
              </a:rPr>
              <a:t>2. Lumbar Strain/sprain</a:t>
            </a:r>
          </a:p>
          <a:p>
            <a:pPr marL="0" indent="0">
              <a:lnSpc>
                <a:spcPct val="150000"/>
              </a:lnSpc>
              <a:spcBef>
                <a:spcPts val="0"/>
              </a:spcBef>
              <a:buNone/>
            </a:pPr>
            <a:r>
              <a:rPr lang="en-US" sz="1400" b="1" dirty="0">
                <a:solidFill>
                  <a:schemeClr val="bg1"/>
                </a:solidFill>
              </a:rPr>
              <a:t>3. Herniated disc</a:t>
            </a:r>
          </a:p>
          <a:p>
            <a:pPr marL="0" indent="0">
              <a:lnSpc>
                <a:spcPct val="150000"/>
              </a:lnSpc>
              <a:spcBef>
                <a:spcPts val="0"/>
              </a:spcBef>
              <a:buNone/>
            </a:pPr>
            <a:r>
              <a:rPr lang="en-US" sz="1400" b="1" dirty="0">
                <a:solidFill>
                  <a:schemeClr val="bg1"/>
                </a:solidFill>
              </a:rPr>
              <a:t>4. Spinal stenosis</a:t>
            </a:r>
          </a:p>
          <a:p>
            <a:pPr marL="0" indent="0">
              <a:lnSpc>
                <a:spcPct val="150000"/>
              </a:lnSpc>
              <a:spcBef>
                <a:spcPts val="0"/>
              </a:spcBef>
              <a:buNone/>
            </a:pPr>
            <a:r>
              <a:rPr lang="en-US" sz="1400" b="1" dirty="0">
                <a:solidFill>
                  <a:schemeClr val="bg1"/>
                </a:solidFill>
              </a:rPr>
              <a:t>5. Spondylolysis</a:t>
            </a:r>
          </a:p>
          <a:p>
            <a:pPr marL="0" indent="0">
              <a:lnSpc>
                <a:spcPct val="150000"/>
              </a:lnSpc>
              <a:spcBef>
                <a:spcPts val="0"/>
              </a:spcBef>
              <a:buNone/>
            </a:pPr>
            <a:r>
              <a:rPr lang="en-US" sz="1400" b="1" dirty="0">
                <a:solidFill>
                  <a:schemeClr val="bg1"/>
                </a:solidFill>
              </a:rPr>
              <a:t>6. Spondylosis</a:t>
            </a:r>
          </a:p>
          <a:p>
            <a:pPr marL="0" indent="0">
              <a:lnSpc>
                <a:spcPct val="150000"/>
              </a:lnSpc>
              <a:spcBef>
                <a:spcPts val="0"/>
              </a:spcBef>
              <a:buNone/>
            </a:pPr>
            <a:r>
              <a:rPr lang="en-US" sz="1400" b="1" dirty="0">
                <a:solidFill>
                  <a:schemeClr val="bg1"/>
                </a:solidFill>
              </a:rPr>
              <a:t>7. Spondylolisthesis</a:t>
            </a:r>
          </a:p>
          <a:p>
            <a:pPr marL="0" indent="0">
              <a:lnSpc>
                <a:spcPct val="150000"/>
              </a:lnSpc>
              <a:spcBef>
                <a:spcPts val="0"/>
              </a:spcBef>
              <a:buNone/>
            </a:pPr>
            <a:r>
              <a:rPr lang="en-US" sz="1400" b="1" dirty="0">
                <a:solidFill>
                  <a:schemeClr val="bg1"/>
                </a:solidFill>
              </a:rPr>
              <a:t>8. Discs and/or facets degeneration</a:t>
            </a:r>
          </a:p>
        </p:txBody>
      </p:sp>
      <p:sp>
        <p:nvSpPr>
          <p:cNvPr id="11" name="Subtítulo 2">
            <a:extLst>
              <a:ext uri="{FF2B5EF4-FFF2-40B4-BE49-F238E27FC236}">
                <a16:creationId xmlns="" xmlns:a16="http://schemas.microsoft.com/office/drawing/2014/main" id="{89A60538-BD8F-443C-A011-7BE2D04BB087}"/>
              </a:ext>
            </a:extLst>
          </p:cNvPr>
          <p:cNvSpPr txBox="1">
            <a:spLocks/>
          </p:cNvSpPr>
          <p:nvPr/>
        </p:nvSpPr>
        <p:spPr>
          <a:xfrm>
            <a:off x="4094208" y="2702029"/>
            <a:ext cx="3932191" cy="3125539"/>
          </a:xfrm>
          <a:prstGeom prst="rect">
            <a:avLst/>
          </a:prstGeom>
        </p:spPr>
        <p:txBody>
          <a:bodyPr vert="horz" lIns="0" tIns="0" rIns="0" bIns="0" numCol="2"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pPr>
            <a:r>
              <a:rPr lang="en-US" sz="1400" b="1" dirty="0" smtClean="0">
                <a:solidFill>
                  <a:schemeClr val="bg2"/>
                </a:solidFill>
              </a:rPr>
              <a:t>Malignancy</a:t>
            </a:r>
          </a:p>
          <a:p>
            <a:pPr>
              <a:lnSpc>
                <a:spcPct val="100000"/>
              </a:lnSpc>
              <a:spcBef>
                <a:spcPts val="0"/>
              </a:spcBef>
            </a:pPr>
            <a:endParaRPr lang="en-US" sz="1400" b="1" dirty="0" smtClean="0">
              <a:solidFill>
                <a:schemeClr val="bg2"/>
              </a:solidFill>
            </a:endParaRPr>
          </a:p>
          <a:p>
            <a:pPr>
              <a:lnSpc>
                <a:spcPct val="100000"/>
              </a:lnSpc>
              <a:spcBef>
                <a:spcPts val="0"/>
              </a:spcBef>
            </a:pPr>
            <a:endParaRPr lang="en-US" sz="1400" b="1" dirty="0" smtClean="0">
              <a:solidFill>
                <a:schemeClr val="bg2"/>
              </a:solidFill>
            </a:endParaRPr>
          </a:p>
          <a:p>
            <a:pPr>
              <a:lnSpc>
                <a:spcPct val="100000"/>
              </a:lnSpc>
              <a:spcBef>
                <a:spcPts val="0"/>
              </a:spcBef>
            </a:pPr>
            <a:endParaRPr lang="en-US" sz="1400" b="1" dirty="0">
              <a:solidFill>
                <a:schemeClr val="bg2"/>
              </a:solidFill>
            </a:endParaRPr>
          </a:p>
          <a:p>
            <a:pPr>
              <a:lnSpc>
                <a:spcPct val="100000"/>
              </a:lnSpc>
              <a:spcBef>
                <a:spcPts val="0"/>
              </a:spcBef>
            </a:pPr>
            <a:endParaRPr lang="en-US" sz="1400" b="1" dirty="0" smtClean="0">
              <a:solidFill>
                <a:schemeClr val="bg2"/>
              </a:solidFill>
            </a:endParaRPr>
          </a:p>
          <a:p>
            <a:pPr>
              <a:lnSpc>
                <a:spcPct val="100000"/>
              </a:lnSpc>
              <a:spcBef>
                <a:spcPts val="0"/>
              </a:spcBef>
            </a:pPr>
            <a:r>
              <a:rPr lang="en-US" sz="1400" b="1" dirty="0" smtClean="0">
                <a:solidFill>
                  <a:schemeClr val="bg2"/>
                </a:solidFill>
              </a:rPr>
              <a:t>Infection</a:t>
            </a:r>
          </a:p>
          <a:p>
            <a:pPr marL="0" indent="0">
              <a:lnSpc>
                <a:spcPct val="100000"/>
              </a:lnSpc>
              <a:spcBef>
                <a:spcPts val="0"/>
              </a:spcBef>
              <a:buNone/>
            </a:pPr>
            <a:endParaRPr lang="en-US" sz="1400" b="1" dirty="0" smtClean="0">
              <a:solidFill>
                <a:schemeClr val="bg2"/>
              </a:solidFill>
            </a:endParaRPr>
          </a:p>
          <a:p>
            <a:pPr>
              <a:lnSpc>
                <a:spcPct val="100000"/>
              </a:lnSpc>
              <a:spcBef>
                <a:spcPts val="0"/>
              </a:spcBef>
            </a:pPr>
            <a:endParaRPr lang="en-US" sz="1400" b="1" dirty="0">
              <a:solidFill>
                <a:schemeClr val="bg2"/>
              </a:solidFill>
            </a:endParaRPr>
          </a:p>
          <a:p>
            <a:pPr>
              <a:lnSpc>
                <a:spcPct val="100000"/>
              </a:lnSpc>
              <a:spcBef>
                <a:spcPts val="0"/>
              </a:spcBef>
            </a:pPr>
            <a:endParaRPr lang="en-US" sz="1400" b="1" dirty="0" smtClean="0">
              <a:solidFill>
                <a:schemeClr val="bg2"/>
              </a:solidFill>
            </a:endParaRPr>
          </a:p>
          <a:p>
            <a:pPr>
              <a:lnSpc>
                <a:spcPct val="100000"/>
              </a:lnSpc>
              <a:spcBef>
                <a:spcPts val="0"/>
              </a:spcBef>
            </a:pPr>
            <a:endParaRPr lang="en-US" sz="1400" b="1" dirty="0" smtClean="0">
              <a:solidFill>
                <a:schemeClr val="bg2"/>
              </a:solidFill>
            </a:endParaRPr>
          </a:p>
          <a:p>
            <a:pPr>
              <a:lnSpc>
                <a:spcPct val="100000"/>
              </a:lnSpc>
              <a:spcBef>
                <a:spcPts val="0"/>
              </a:spcBef>
            </a:pPr>
            <a:endParaRPr lang="en-US" sz="1400" b="1" dirty="0" smtClean="0">
              <a:solidFill>
                <a:schemeClr val="bg2"/>
              </a:solidFill>
            </a:endParaRPr>
          </a:p>
          <a:p>
            <a:pPr>
              <a:lnSpc>
                <a:spcPct val="100000"/>
              </a:lnSpc>
              <a:spcBef>
                <a:spcPts val="0"/>
              </a:spcBef>
            </a:pPr>
            <a:r>
              <a:rPr lang="en-US" sz="1400" b="1" dirty="0" smtClean="0">
                <a:solidFill>
                  <a:schemeClr val="bg2"/>
                </a:solidFill>
              </a:rPr>
              <a:t>Inflammation</a:t>
            </a:r>
          </a:p>
          <a:p>
            <a:pPr>
              <a:lnSpc>
                <a:spcPct val="100000"/>
              </a:lnSpc>
              <a:spcBef>
                <a:spcPts val="0"/>
              </a:spcBef>
            </a:pPr>
            <a:endParaRPr lang="en-US" sz="1400" b="1" dirty="0" smtClean="0">
              <a:solidFill>
                <a:schemeClr val="bg1"/>
              </a:solidFill>
            </a:endParaRPr>
          </a:p>
          <a:p>
            <a:pPr marL="0" indent="0">
              <a:lnSpc>
                <a:spcPct val="100000"/>
              </a:lnSpc>
              <a:spcBef>
                <a:spcPts val="0"/>
              </a:spcBef>
              <a:buNone/>
            </a:pPr>
            <a:endParaRPr lang="en-US" sz="1400" b="1" dirty="0" smtClean="0">
              <a:solidFill>
                <a:schemeClr val="bg1"/>
              </a:solidFill>
            </a:endParaRPr>
          </a:p>
          <a:p>
            <a:pPr marL="0" indent="0">
              <a:buNone/>
            </a:pPr>
            <a:r>
              <a:rPr lang="en-US" sz="1400" b="1" dirty="0">
                <a:solidFill>
                  <a:schemeClr val="bg1"/>
                </a:solidFill>
              </a:rPr>
              <a:t>- Primary tumors</a:t>
            </a:r>
          </a:p>
          <a:p>
            <a:pPr marL="0" indent="0">
              <a:buNone/>
            </a:pPr>
            <a:r>
              <a:rPr lang="en-US" sz="1400" b="1" dirty="0">
                <a:solidFill>
                  <a:schemeClr val="bg1"/>
                </a:solidFill>
              </a:rPr>
              <a:t>- Secondary tumors: </a:t>
            </a:r>
            <a:r>
              <a:rPr lang="en-US" sz="1400" b="1" dirty="0" smtClean="0">
                <a:solidFill>
                  <a:schemeClr val="bg1"/>
                </a:solidFill>
              </a:rPr>
              <a:t>Metastatic</a:t>
            </a:r>
          </a:p>
          <a:p>
            <a:endParaRPr lang="en-US" sz="1400" b="1" dirty="0" smtClean="0">
              <a:solidFill>
                <a:schemeClr val="bg1"/>
              </a:solidFill>
            </a:endParaRPr>
          </a:p>
          <a:p>
            <a:pPr marL="0" indent="0">
              <a:buNone/>
            </a:pPr>
            <a:r>
              <a:rPr lang="en-US" sz="1400" b="1" dirty="0">
                <a:solidFill>
                  <a:schemeClr val="bg1"/>
                </a:solidFill>
              </a:rPr>
              <a:t>- Osteomyelitis</a:t>
            </a:r>
          </a:p>
          <a:p>
            <a:pPr marL="0" indent="0">
              <a:buNone/>
            </a:pPr>
            <a:r>
              <a:rPr lang="en-US" sz="1400" b="1" dirty="0">
                <a:solidFill>
                  <a:schemeClr val="bg1"/>
                </a:solidFill>
              </a:rPr>
              <a:t>- TB (Pott’s Spine)</a:t>
            </a:r>
          </a:p>
          <a:p>
            <a:pPr marL="0" indent="0">
              <a:buNone/>
            </a:pPr>
            <a:r>
              <a:rPr lang="en-US" sz="1400" b="1" dirty="0">
                <a:solidFill>
                  <a:schemeClr val="bg1"/>
                </a:solidFill>
              </a:rPr>
              <a:t>- </a:t>
            </a:r>
            <a:r>
              <a:rPr lang="en-US" sz="1400" b="1" dirty="0" smtClean="0">
                <a:solidFill>
                  <a:schemeClr val="bg1"/>
                </a:solidFill>
              </a:rPr>
              <a:t>Brucellosis</a:t>
            </a:r>
          </a:p>
          <a:p>
            <a:pPr marL="0" indent="0">
              <a:buNone/>
            </a:pPr>
            <a:endParaRPr lang="en-US" sz="1400" b="1" dirty="0" smtClean="0">
              <a:solidFill>
                <a:schemeClr val="bg1"/>
              </a:solidFill>
            </a:endParaRPr>
          </a:p>
          <a:p>
            <a:pPr marL="0" indent="0">
              <a:buNone/>
            </a:pPr>
            <a:r>
              <a:rPr lang="en-US" sz="1400" b="1" dirty="0" smtClean="0">
                <a:solidFill>
                  <a:schemeClr val="bg1"/>
                </a:solidFill>
              </a:rPr>
              <a:t>-Spondylitis</a:t>
            </a:r>
            <a:endParaRPr lang="en-US" sz="1400" b="1" dirty="0">
              <a:solidFill>
                <a:schemeClr val="bg1"/>
              </a:solidFill>
            </a:endParaRPr>
          </a:p>
        </p:txBody>
      </p:sp>
      <p:sp>
        <p:nvSpPr>
          <p:cNvPr id="12" name="Subtítulo 2">
            <a:extLst>
              <a:ext uri="{FF2B5EF4-FFF2-40B4-BE49-F238E27FC236}">
                <a16:creationId xmlns="" xmlns:a16="http://schemas.microsoft.com/office/drawing/2014/main" id="{EA3A39D3-1CA6-4C3C-B7AB-5F49C08128C7}"/>
              </a:ext>
            </a:extLst>
          </p:cNvPr>
          <p:cNvSpPr txBox="1">
            <a:spLocks/>
          </p:cNvSpPr>
          <p:nvPr/>
        </p:nvSpPr>
        <p:spPr>
          <a:xfrm>
            <a:off x="8407400" y="3007838"/>
            <a:ext cx="3543300" cy="246888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spcBef>
                <a:spcPts val="0"/>
              </a:spcBef>
            </a:pPr>
            <a:r>
              <a:rPr lang="en-US" sz="1400" b="1" dirty="0">
                <a:solidFill>
                  <a:schemeClr val="bg1"/>
                </a:solidFill>
              </a:rPr>
              <a:t>Ruptured Abdominal Aortic </a:t>
            </a:r>
            <a:r>
              <a:rPr lang="en-US" sz="1400" b="1" dirty="0" smtClean="0">
                <a:solidFill>
                  <a:schemeClr val="bg1"/>
                </a:solidFill>
              </a:rPr>
              <a:t>Aneurysm</a:t>
            </a:r>
          </a:p>
          <a:p>
            <a:r>
              <a:rPr lang="en-US" sz="1400" b="1" dirty="0">
                <a:solidFill>
                  <a:schemeClr val="bg1"/>
                </a:solidFill>
              </a:rPr>
              <a:t>Prostatitis</a:t>
            </a:r>
          </a:p>
          <a:p>
            <a:r>
              <a:rPr lang="en-US" sz="1400" b="1" dirty="0" smtClean="0">
                <a:solidFill>
                  <a:schemeClr val="bg1"/>
                </a:solidFill>
              </a:rPr>
              <a:t>Endometriosis</a:t>
            </a:r>
          </a:p>
          <a:p>
            <a:r>
              <a:rPr lang="en-US" sz="1400" b="1" dirty="0" smtClean="0">
                <a:solidFill>
                  <a:schemeClr val="bg1"/>
                </a:solidFill>
              </a:rPr>
              <a:t>Stones</a:t>
            </a:r>
            <a:endParaRPr lang="en-US" sz="1400" b="1" dirty="0">
              <a:solidFill>
                <a:schemeClr val="bg1"/>
              </a:solidFill>
            </a:endParaRPr>
          </a:p>
          <a:p>
            <a:r>
              <a:rPr lang="en-US" sz="1400" b="1" dirty="0" smtClean="0">
                <a:solidFill>
                  <a:schemeClr val="bg1"/>
                </a:solidFill>
              </a:rPr>
              <a:t>Pyelonephritis</a:t>
            </a:r>
            <a:endParaRPr lang="en-US" sz="1400" b="1" dirty="0">
              <a:solidFill>
                <a:schemeClr val="bg1"/>
              </a:solidFill>
            </a:endParaRPr>
          </a:p>
          <a:p>
            <a:r>
              <a:rPr lang="en-US" sz="1400" b="1" dirty="0" smtClean="0">
                <a:solidFill>
                  <a:schemeClr val="bg1"/>
                </a:solidFill>
              </a:rPr>
              <a:t>Pancreatitis</a:t>
            </a:r>
          </a:p>
          <a:p>
            <a:pPr marL="0" indent="0">
              <a:lnSpc>
                <a:spcPct val="100000"/>
              </a:lnSpc>
              <a:spcBef>
                <a:spcPts val="0"/>
              </a:spcBef>
              <a:buNone/>
            </a:pPr>
            <a:endParaRPr lang="en-US" sz="1400" dirty="0">
              <a:solidFill>
                <a:schemeClr val="bg1"/>
              </a:solidFill>
            </a:endParaRPr>
          </a:p>
        </p:txBody>
      </p:sp>
      <p:sp>
        <p:nvSpPr>
          <p:cNvPr id="23" name="Rectángulo: esquinas redondeadas 22">
            <a:extLst>
              <a:ext uri="{FF2B5EF4-FFF2-40B4-BE49-F238E27FC236}">
                <a16:creationId xmlns="" xmlns:a16="http://schemas.microsoft.com/office/drawing/2014/main" id="{53B31979-5D5C-41E6-BF07-FA860BA570C7}"/>
              </a:ext>
            </a:extLst>
          </p:cNvPr>
          <p:cNvSpPr/>
          <p:nvPr/>
        </p:nvSpPr>
        <p:spPr>
          <a:xfrm>
            <a:off x="1352991"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ángulo: esquinas redondeadas 26">
            <a:extLst>
              <a:ext uri="{FF2B5EF4-FFF2-40B4-BE49-F238E27FC236}">
                <a16:creationId xmlns="" xmlns:a16="http://schemas.microsoft.com/office/drawing/2014/main" id="{5097777C-EBDA-4DE8-B757-B8EB57E73892}"/>
              </a:ext>
            </a:extLst>
          </p:cNvPr>
          <p:cNvSpPr/>
          <p:nvPr/>
        </p:nvSpPr>
        <p:spPr>
          <a:xfrm>
            <a:off x="5418777"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ángulo: esquinas redondeadas 27">
            <a:extLst>
              <a:ext uri="{FF2B5EF4-FFF2-40B4-BE49-F238E27FC236}">
                <a16:creationId xmlns="" xmlns:a16="http://schemas.microsoft.com/office/drawing/2014/main" id="{0BA1A695-3500-4C40-8275-ACE35C984F84}"/>
              </a:ext>
            </a:extLst>
          </p:cNvPr>
          <p:cNvSpPr/>
          <p:nvPr/>
        </p:nvSpPr>
        <p:spPr>
          <a:xfrm>
            <a:off x="9484562"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Conector recto 54">
            <a:extLst>
              <a:ext uri="{FF2B5EF4-FFF2-40B4-BE49-F238E27FC236}">
                <a16:creationId xmlns="" xmlns:a16="http://schemas.microsoft.com/office/drawing/2014/main" id="{1C8475E0-93EA-4F34-9EFA-DCF8348A3D5A}"/>
              </a:ext>
            </a:extLst>
          </p:cNvPr>
          <p:cNvCxnSpPr/>
          <p:nvPr/>
        </p:nvCxnSpPr>
        <p:spPr>
          <a:xfrm>
            <a:off x="4015946"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 xmlns:a16="http://schemas.microsoft.com/office/drawing/2014/main" id="{E6AE453C-3661-411D-B7D9-BC9C8EA6137D}"/>
              </a:ext>
            </a:extLst>
          </p:cNvPr>
          <p:cNvCxnSpPr/>
          <p:nvPr/>
        </p:nvCxnSpPr>
        <p:spPr>
          <a:xfrm>
            <a:off x="8143103"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sp>
        <p:nvSpPr>
          <p:cNvPr id="58" name="Slide Number Placeholder 13">
            <a:extLst>
              <a:ext uri="{FF2B5EF4-FFF2-40B4-BE49-F238E27FC236}">
                <a16:creationId xmlns="" xmlns:a16="http://schemas.microsoft.com/office/drawing/2014/main" id="{70CC03B4-2BAB-4FCE-9F64-792D6CB2F846}"/>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1  2  3  4  5  6  7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12</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9  10</a:t>
            </a:r>
          </a:p>
        </p:txBody>
      </p:sp>
      <p:grpSp>
        <p:nvGrpSpPr>
          <p:cNvPr id="18" name="Grupo 17">
            <a:extLst>
              <a:ext uri="{FF2B5EF4-FFF2-40B4-BE49-F238E27FC236}">
                <a16:creationId xmlns="" xmlns:a16="http://schemas.microsoft.com/office/drawing/2014/main" id="{767F48B6-D4A6-444E-ADD4-0D372C25BE5F}"/>
              </a:ext>
            </a:extLst>
          </p:cNvPr>
          <p:cNvGrpSpPr/>
          <p:nvPr/>
        </p:nvGrpSpPr>
        <p:grpSpPr>
          <a:xfrm>
            <a:off x="467677" y="1828800"/>
            <a:ext cx="3108959" cy="852275"/>
            <a:chOff x="467677" y="1828800"/>
            <a:chExt cx="3108959" cy="852275"/>
          </a:xfrm>
        </p:grpSpPr>
        <p:sp>
          <p:nvSpPr>
            <p:cNvPr id="34" name="Forma libre: forma 33">
              <a:extLst>
                <a:ext uri="{FF2B5EF4-FFF2-40B4-BE49-F238E27FC236}">
                  <a16:creationId xmlns="" xmlns:a16="http://schemas.microsoft.com/office/drawing/2014/main" id="{C96627B0-6DB2-46E2-B3C1-B9CAEBA6C880}"/>
                </a:ext>
              </a:extLst>
            </p:cNvPr>
            <p:cNvSpPr/>
            <p:nvPr/>
          </p:nvSpPr>
          <p:spPr>
            <a:xfrm>
              <a:off x="467677"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b="1" dirty="0">
                  <a:solidFill>
                    <a:schemeClr val="bg1"/>
                  </a:solidFill>
                  <a:latin typeface="Segoe UI" panose="020B0502040204020203" pitchFamily="34" charset="0"/>
                  <a:cs typeface="Segoe UI" panose="020B0502040204020203" pitchFamily="34" charset="0"/>
                </a:rPr>
                <a:t>Mechanical Causes</a:t>
              </a:r>
            </a:p>
          </p:txBody>
        </p:sp>
        <p:cxnSp>
          <p:nvCxnSpPr>
            <p:cNvPr id="35" name="Conector recto 34">
              <a:extLst>
                <a:ext uri="{FF2B5EF4-FFF2-40B4-BE49-F238E27FC236}">
                  <a16:creationId xmlns="" xmlns:a16="http://schemas.microsoft.com/office/drawing/2014/main" id="{82D900A0-FF02-49A3-9CB0-CEDCF9BEEA22}"/>
                </a:ext>
              </a:extLst>
            </p:cNvPr>
            <p:cNvCxnSpPr/>
            <p:nvPr/>
          </p:nvCxnSpPr>
          <p:spPr>
            <a:xfrm>
              <a:off x="2679809"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Group 975">
              <a:extLst>
                <a:ext uri="{FF2B5EF4-FFF2-40B4-BE49-F238E27FC236}">
                  <a16:creationId xmlns="" xmlns:a16="http://schemas.microsoft.com/office/drawing/2014/main" id="{47B4936B-9474-4037-BA0E-8F5AFC4494D2}"/>
                </a:ext>
              </a:extLst>
            </p:cNvPr>
            <p:cNvGrpSpPr/>
            <p:nvPr/>
          </p:nvGrpSpPr>
          <p:grpSpPr>
            <a:xfrm>
              <a:off x="2913479" y="2054926"/>
              <a:ext cx="282893" cy="314325"/>
              <a:chOff x="7037388" y="1346200"/>
              <a:chExt cx="257175" cy="285750"/>
            </a:xfrm>
            <a:solidFill>
              <a:schemeClr val="bg1"/>
            </a:solidFill>
          </p:grpSpPr>
          <p:sp>
            <p:nvSpPr>
              <p:cNvPr id="41" name="Freeform 422">
                <a:extLst>
                  <a:ext uri="{FF2B5EF4-FFF2-40B4-BE49-F238E27FC236}">
                    <a16:creationId xmlns="" xmlns:a16="http://schemas.microsoft.com/office/drawing/2014/main" id="{E8AD28B2-D016-46E1-BBAF-7FDA3F0F0AFA}"/>
                  </a:ext>
                </a:extLst>
              </p:cNvPr>
              <p:cNvSpPr>
                <a:spLocks noEditPoints="1"/>
              </p:cNvSpPr>
              <p:nvPr/>
            </p:nvSpPr>
            <p:spPr bwMode="auto">
              <a:xfrm>
                <a:off x="7037388" y="1422400"/>
                <a:ext cx="257175" cy="209550"/>
              </a:xfrm>
              <a:custGeom>
                <a:avLst/>
                <a:gdLst>
                  <a:gd name="T0" fmla="*/ 90 w 810"/>
                  <a:gd name="T1" fmla="*/ 630 h 660"/>
                  <a:gd name="T2" fmla="*/ 67 w 810"/>
                  <a:gd name="T3" fmla="*/ 626 h 660"/>
                  <a:gd name="T4" fmla="*/ 48 w 810"/>
                  <a:gd name="T5" fmla="*/ 615 h 660"/>
                  <a:gd name="T6" fmla="*/ 35 w 810"/>
                  <a:gd name="T7" fmla="*/ 598 h 660"/>
                  <a:gd name="T8" fmla="*/ 32 w 810"/>
                  <a:gd name="T9" fmla="*/ 587 h 660"/>
                  <a:gd name="T10" fmla="*/ 30 w 810"/>
                  <a:gd name="T11" fmla="*/ 576 h 660"/>
                  <a:gd name="T12" fmla="*/ 631 w 810"/>
                  <a:gd name="T13" fmla="*/ 390 h 660"/>
                  <a:gd name="T14" fmla="*/ 778 w 810"/>
                  <a:gd name="T15" fmla="*/ 587 h 660"/>
                  <a:gd name="T16" fmla="*/ 768 w 810"/>
                  <a:gd name="T17" fmla="*/ 607 h 660"/>
                  <a:gd name="T18" fmla="*/ 752 w 810"/>
                  <a:gd name="T19" fmla="*/ 621 h 660"/>
                  <a:gd name="T20" fmla="*/ 732 w 810"/>
                  <a:gd name="T21" fmla="*/ 629 h 660"/>
                  <a:gd name="T22" fmla="*/ 326 w 810"/>
                  <a:gd name="T23" fmla="*/ 205 h 660"/>
                  <a:gd name="T24" fmla="*/ 329 w 810"/>
                  <a:gd name="T25" fmla="*/ 196 h 660"/>
                  <a:gd name="T26" fmla="*/ 479 w 810"/>
                  <a:gd name="T27" fmla="*/ 30 h 660"/>
                  <a:gd name="T28" fmla="*/ 480 w 810"/>
                  <a:gd name="T29" fmla="*/ 201 h 660"/>
                  <a:gd name="T30" fmla="*/ 608 w 810"/>
                  <a:gd name="T31" fmla="*/ 360 h 660"/>
                  <a:gd name="T32" fmla="*/ 326 w 810"/>
                  <a:gd name="T33" fmla="*/ 205 h 660"/>
                  <a:gd name="T34" fmla="*/ 509 w 810"/>
                  <a:gd name="T35" fmla="*/ 190 h 660"/>
                  <a:gd name="T36" fmla="*/ 539 w 810"/>
                  <a:gd name="T37" fmla="*/ 30 h 660"/>
                  <a:gd name="T38" fmla="*/ 546 w 810"/>
                  <a:gd name="T39" fmla="*/ 29 h 660"/>
                  <a:gd name="T40" fmla="*/ 550 w 810"/>
                  <a:gd name="T41" fmla="*/ 25 h 660"/>
                  <a:gd name="T42" fmla="*/ 553 w 810"/>
                  <a:gd name="T43" fmla="*/ 21 h 660"/>
                  <a:gd name="T44" fmla="*/ 554 w 810"/>
                  <a:gd name="T45" fmla="*/ 15 h 660"/>
                  <a:gd name="T46" fmla="*/ 553 w 810"/>
                  <a:gd name="T47" fmla="*/ 9 h 660"/>
                  <a:gd name="T48" fmla="*/ 550 w 810"/>
                  <a:gd name="T49" fmla="*/ 5 h 660"/>
                  <a:gd name="T50" fmla="*/ 546 w 810"/>
                  <a:gd name="T51" fmla="*/ 1 h 660"/>
                  <a:gd name="T52" fmla="*/ 539 w 810"/>
                  <a:gd name="T53" fmla="*/ 0 h 660"/>
                  <a:gd name="T54" fmla="*/ 314 w 810"/>
                  <a:gd name="T55" fmla="*/ 0 h 660"/>
                  <a:gd name="T56" fmla="*/ 266 w 810"/>
                  <a:gd name="T57" fmla="*/ 1 h 660"/>
                  <a:gd name="T58" fmla="*/ 261 w 810"/>
                  <a:gd name="T59" fmla="*/ 3 h 660"/>
                  <a:gd name="T60" fmla="*/ 257 w 810"/>
                  <a:gd name="T61" fmla="*/ 7 h 660"/>
                  <a:gd name="T62" fmla="*/ 254 w 810"/>
                  <a:gd name="T63" fmla="*/ 13 h 660"/>
                  <a:gd name="T64" fmla="*/ 254 w 810"/>
                  <a:gd name="T65" fmla="*/ 18 h 660"/>
                  <a:gd name="T66" fmla="*/ 257 w 810"/>
                  <a:gd name="T67" fmla="*/ 23 h 660"/>
                  <a:gd name="T68" fmla="*/ 261 w 810"/>
                  <a:gd name="T69" fmla="*/ 28 h 660"/>
                  <a:gd name="T70" fmla="*/ 266 w 810"/>
                  <a:gd name="T71" fmla="*/ 30 h 660"/>
                  <a:gd name="T72" fmla="*/ 299 w 810"/>
                  <a:gd name="T73" fmla="*/ 30 h 660"/>
                  <a:gd name="T74" fmla="*/ 3 w 810"/>
                  <a:gd name="T75" fmla="*/ 561 h 660"/>
                  <a:gd name="T76" fmla="*/ 0 w 810"/>
                  <a:gd name="T77" fmla="*/ 570 h 660"/>
                  <a:gd name="T78" fmla="*/ 1 w 810"/>
                  <a:gd name="T79" fmla="*/ 588 h 660"/>
                  <a:gd name="T80" fmla="*/ 6 w 810"/>
                  <a:gd name="T81" fmla="*/ 605 h 660"/>
                  <a:gd name="T82" fmla="*/ 15 w 810"/>
                  <a:gd name="T83" fmla="*/ 620 h 660"/>
                  <a:gd name="T84" fmla="*/ 26 w 810"/>
                  <a:gd name="T85" fmla="*/ 634 h 660"/>
                  <a:gd name="T86" fmla="*/ 39 w 810"/>
                  <a:gd name="T87" fmla="*/ 645 h 660"/>
                  <a:gd name="T88" fmla="*/ 54 w 810"/>
                  <a:gd name="T89" fmla="*/ 653 h 660"/>
                  <a:gd name="T90" fmla="*/ 72 w 810"/>
                  <a:gd name="T91" fmla="*/ 659 h 660"/>
                  <a:gd name="T92" fmla="*/ 90 w 810"/>
                  <a:gd name="T93" fmla="*/ 660 h 660"/>
                  <a:gd name="T94" fmla="*/ 728 w 810"/>
                  <a:gd name="T95" fmla="*/ 660 h 660"/>
                  <a:gd name="T96" fmla="*/ 747 w 810"/>
                  <a:gd name="T97" fmla="*/ 657 h 660"/>
                  <a:gd name="T98" fmla="*/ 763 w 810"/>
                  <a:gd name="T99" fmla="*/ 649 h 660"/>
                  <a:gd name="T100" fmla="*/ 777 w 810"/>
                  <a:gd name="T101" fmla="*/ 639 h 660"/>
                  <a:gd name="T102" fmla="*/ 789 w 810"/>
                  <a:gd name="T103" fmla="*/ 628 h 660"/>
                  <a:gd name="T104" fmla="*/ 799 w 810"/>
                  <a:gd name="T105" fmla="*/ 614 h 660"/>
                  <a:gd name="T106" fmla="*/ 806 w 810"/>
                  <a:gd name="T107" fmla="*/ 598 h 660"/>
                  <a:gd name="T108" fmla="*/ 809 w 810"/>
                  <a:gd name="T109" fmla="*/ 580 h 660"/>
                  <a:gd name="T110" fmla="*/ 809 w 810"/>
                  <a:gd name="T111" fmla="*/ 56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0" h="660">
                    <a:moveTo>
                      <a:pt x="720" y="630"/>
                    </a:moveTo>
                    <a:lnTo>
                      <a:pt x="90" y="630"/>
                    </a:lnTo>
                    <a:lnTo>
                      <a:pt x="78" y="629"/>
                    </a:lnTo>
                    <a:lnTo>
                      <a:pt x="67" y="626"/>
                    </a:lnTo>
                    <a:lnTo>
                      <a:pt x="57" y="621"/>
                    </a:lnTo>
                    <a:lnTo>
                      <a:pt x="48" y="615"/>
                    </a:lnTo>
                    <a:lnTo>
                      <a:pt x="42" y="607"/>
                    </a:lnTo>
                    <a:lnTo>
                      <a:pt x="35" y="598"/>
                    </a:lnTo>
                    <a:lnTo>
                      <a:pt x="33" y="592"/>
                    </a:lnTo>
                    <a:lnTo>
                      <a:pt x="32" y="587"/>
                    </a:lnTo>
                    <a:lnTo>
                      <a:pt x="30" y="582"/>
                    </a:lnTo>
                    <a:lnTo>
                      <a:pt x="30" y="576"/>
                    </a:lnTo>
                    <a:lnTo>
                      <a:pt x="177" y="390"/>
                    </a:lnTo>
                    <a:lnTo>
                      <a:pt x="631" y="390"/>
                    </a:lnTo>
                    <a:lnTo>
                      <a:pt x="780" y="576"/>
                    </a:lnTo>
                    <a:lnTo>
                      <a:pt x="778" y="587"/>
                    </a:lnTo>
                    <a:lnTo>
                      <a:pt x="773" y="598"/>
                    </a:lnTo>
                    <a:lnTo>
                      <a:pt x="768" y="607"/>
                    </a:lnTo>
                    <a:lnTo>
                      <a:pt x="761" y="615"/>
                    </a:lnTo>
                    <a:lnTo>
                      <a:pt x="752" y="621"/>
                    </a:lnTo>
                    <a:lnTo>
                      <a:pt x="742" y="626"/>
                    </a:lnTo>
                    <a:lnTo>
                      <a:pt x="732" y="629"/>
                    </a:lnTo>
                    <a:lnTo>
                      <a:pt x="720" y="630"/>
                    </a:lnTo>
                    <a:close/>
                    <a:moveTo>
                      <a:pt x="326" y="205"/>
                    </a:moveTo>
                    <a:lnTo>
                      <a:pt x="328" y="201"/>
                    </a:lnTo>
                    <a:lnTo>
                      <a:pt x="329" y="196"/>
                    </a:lnTo>
                    <a:lnTo>
                      <a:pt x="329" y="30"/>
                    </a:lnTo>
                    <a:lnTo>
                      <a:pt x="479" y="30"/>
                    </a:lnTo>
                    <a:lnTo>
                      <a:pt x="479" y="196"/>
                    </a:lnTo>
                    <a:lnTo>
                      <a:pt x="480" y="201"/>
                    </a:lnTo>
                    <a:lnTo>
                      <a:pt x="482" y="205"/>
                    </a:lnTo>
                    <a:lnTo>
                      <a:pt x="608" y="360"/>
                    </a:lnTo>
                    <a:lnTo>
                      <a:pt x="202" y="360"/>
                    </a:lnTo>
                    <a:lnTo>
                      <a:pt x="326" y="205"/>
                    </a:lnTo>
                    <a:close/>
                    <a:moveTo>
                      <a:pt x="807" y="561"/>
                    </a:moveTo>
                    <a:lnTo>
                      <a:pt x="509" y="190"/>
                    </a:lnTo>
                    <a:lnTo>
                      <a:pt x="509" y="30"/>
                    </a:lnTo>
                    <a:lnTo>
                      <a:pt x="539" y="30"/>
                    </a:lnTo>
                    <a:lnTo>
                      <a:pt x="542" y="30"/>
                    </a:lnTo>
                    <a:lnTo>
                      <a:pt x="546" y="29"/>
                    </a:lnTo>
                    <a:lnTo>
                      <a:pt x="548" y="28"/>
                    </a:lnTo>
                    <a:lnTo>
                      <a:pt x="550" y="25"/>
                    </a:lnTo>
                    <a:lnTo>
                      <a:pt x="552" y="23"/>
                    </a:lnTo>
                    <a:lnTo>
                      <a:pt x="553" y="21"/>
                    </a:lnTo>
                    <a:lnTo>
                      <a:pt x="554" y="18"/>
                    </a:lnTo>
                    <a:lnTo>
                      <a:pt x="554" y="15"/>
                    </a:lnTo>
                    <a:lnTo>
                      <a:pt x="554" y="13"/>
                    </a:lnTo>
                    <a:lnTo>
                      <a:pt x="553" y="9"/>
                    </a:lnTo>
                    <a:lnTo>
                      <a:pt x="552" y="7"/>
                    </a:lnTo>
                    <a:lnTo>
                      <a:pt x="550" y="5"/>
                    </a:lnTo>
                    <a:lnTo>
                      <a:pt x="548" y="3"/>
                    </a:lnTo>
                    <a:lnTo>
                      <a:pt x="546" y="1"/>
                    </a:lnTo>
                    <a:lnTo>
                      <a:pt x="542" y="1"/>
                    </a:lnTo>
                    <a:lnTo>
                      <a:pt x="539" y="0"/>
                    </a:lnTo>
                    <a:lnTo>
                      <a:pt x="494" y="0"/>
                    </a:lnTo>
                    <a:lnTo>
                      <a:pt x="314" y="0"/>
                    </a:lnTo>
                    <a:lnTo>
                      <a:pt x="269" y="0"/>
                    </a:lnTo>
                    <a:lnTo>
                      <a:pt x="266" y="1"/>
                    </a:lnTo>
                    <a:lnTo>
                      <a:pt x="264" y="1"/>
                    </a:lnTo>
                    <a:lnTo>
                      <a:pt x="261" y="3"/>
                    </a:lnTo>
                    <a:lnTo>
                      <a:pt x="259" y="5"/>
                    </a:lnTo>
                    <a:lnTo>
                      <a:pt x="257" y="7"/>
                    </a:lnTo>
                    <a:lnTo>
                      <a:pt x="256" y="9"/>
                    </a:lnTo>
                    <a:lnTo>
                      <a:pt x="254" y="13"/>
                    </a:lnTo>
                    <a:lnTo>
                      <a:pt x="254" y="15"/>
                    </a:lnTo>
                    <a:lnTo>
                      <a:pt x="254" y="18"/>
                    </a:lnTo>
                    <a:lnTo>
                      <a:pt x="256" y="21"/>
                    </a:lnTo>
                    <a:lnTo>
                      <a:pt x="257" y="23"/>
                    </a:lnTo>
                    <a:lnTo>
                      <a:pt x="259" y="25"/>
                    </a:lnTo>
                    <a:lnTo>
                      <a:pt x="261" y="28"/>
                    </a:lnTo>
                    <a:lnTo>
                      <a:pt x="264" y="29"/>
                    </a:lnTo>
                    <a:lnTo>
                      <a:pt x="266" y="30"/>
                    </a:lnTo>
                    <a:lnTo>
                      <a:pt x="269" y="30"/>
                    </a:lnTo>
                    <a:lnTo>
                      <a:pt x="299" y="30"/>
                    </a:lnTo>
                    <a:lnTo>
                      <a:pt x="299" y="190"/>
                    </a:lnTo>
                    <a:lnTo>
                      <a:pt x="3" y="561"/>
                    </a:lnTo>
                    <a:lnTo>
                      <a:pt x="0" y="566"/>
                    </a:lnTo>
                    <a:lnTo>
                      <a:pt x="0" y="570"/>
                    </a:lnTo>
                    <a:lnTo>
                      <a:pt x="0" y="580"/>
                    </a:lnTo>
                    <a:lnTo>
                      <a:pt x="1" y="588"/>
                    </a:lnTo>
                    <a:lnTo>
                      <a:pt x="3" y="597"/>
                    </a:lnTo>
                    <a:lnTo>
                      <a:pt x="6" y="605"/>
                    </a:lnTo>
                    <a:lnTo>
                      <a:pt x="11" y="613"/>
                    </a:lnTo>
                    <a:lnTo>
                      <a:pt x="15" y="620"/>
                    </a:lnTo>
                    <a:lnTo>
                      <a:pt x="20" y="628"/>
                    </a:lnTo>
                    <a:lnTo>
                      <a:pt x="26" y="634"/>
                    </a:lnTo>
                    <a:lnTo>
                      <a:pt x="32" y="639"/>
                    </a:lnTo>
                    <a:lnTo>
                      <a:pt x="39" y="645"/>
                    </a:lnTo>
                    <a:lnTo>
                      <a:pt x="47" y="649"/>
                    </a:lnTo>
                    <a:lnTo>
                      <a:pt x="54" y="653"/>
                    </a:lnTo>
                    <a:lnTo>
                      <a:pt x="63" y="655"/>
                    </a:lnTo>
                    <a:lnTo>
                      <a:pt x="72" y="659"/>
                    </a:lnTo>
                    <a:lnTo>
                      <a:pt x="80" y="660"/>
                    </a:lnTo>
                    <a:lnTo>
                      <a:pt x="90" y="660"/>
                    </a:lnTo>
                    <a:lnTo>
                      <a:pt x="720" y="660"/>
                    </a:lnTo>
                    <a:lnTo>
                      <a:pt x="728" y="660"/>
                    </a:lnTo>
                    <a:lnTo>
                      <a:pt x="738" y="659"/>
                    </a:lnTo>
                    <a:lnTo>
                      <a:pt x="747" y="657"/>
                    </a:lnTo>
                    <a:lnTo>
                      <a:pt x="755" y="653"/>
                    </a:lnTo>
                    <a:lnTo>
                      <a:pt x="763" y="649"/>
                    </a:lnTo>
                    <a:lnTo>
                      <a:pt x="770" y="645"/>
                    </a:lnTo>
                    <a:lnTo>
                      <a:pt x="777" y="639"/>
                    </a:lnTo>
                    <a:lnTo>
                      <a:pt x="783" y="634"/>
                    </a:lnTo>
                    <a:lnTo>
                      <a:pt x="789" y="628"/>
                    </a:lnTo>
                    <a:lnTo>
                      <a:pt x="795" y="621"/>
                    </a:lnTo>
                    <a:lnTo>
                      <a:pt x="799" y="614"/>
                    </a:lnTo>
                    <a:lnTo>
                      <a:pt x="802" y="605"/>
                    </a:lnTo>
                    <a:lnTo>
                      <a:pt x="806" y="598"/>
                    </a:lnTo>
                    <a:lnTo>
                      <a:pt x="808" y="588"/>
                    </a:lnTo>
                    <a:lnTo>
                      <a:pt x="809" y="580"/>
                    </a:lnTo>
                    <a:lnTo>
                      <a:pt x="810" y="570"/>
                    </a:lnTo>
                    <a:lnTo>
                      <a:pt x="809" y="566"/>
                    </a:lnTo>
                    <a:lnTo>
                      <a:pt x="807" y="5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23">
                <a:extLst>
                  <a:ext uri="{FF2B5EF4-FFF2-40B4-BE49-F238E27FC236}">
                    <a16:creationId xmlns="" xmlns:a16="http://schemas.microsoft.com/office/drawing/2014/main" id="{52C121C0-4121-4C02-BEC1-32EFAF863B9F}"/>
                  </a:ext>
                </a:extLst>
              </p:cNvPr>
              <p:cNvSpPr>
                <a:spLocks noEditPoints="1"/>
              </p:cNvSpPr>
              <p:nvPr/>
            </p:nvSpPr>
            <p:spPr bwMode="auto">
              <a:xfrm>
                <a:off x="7075488" y="1365250"/>
                <a:ext cx="38100" cy="38100"/>
              </a:xfrm>
              <a:custGeom>
                <a:avLst/>
                <a:gdLst>
                  <a:gd name="T0" fmla="*/ 65 w 120"/>
                  <a:gd name="T1" fmla="*/ 31 h 120"/>
                  <a:gd name="T2" fmla="*/ 76 w 120"/>
                  <a:gd name="T3" fmla="*/ 35 h 120"/>
                  <a:gd name="T4" fmla="*/ 84 w 120"/>
                  <a:gd name="T5" fmla="*/ 43 h 120"/>
                  <a:gd name="T6" fmla="*/ 88 w 120"/>
                  <a:gd name="T7" fmla="*/ 54 h 120"/>
                  <a:gd name="T8" fmla="*/ 88 w 120"/>
                  <a:gd name="T9" fmla="*/ 66 h 120"/>
                  <a:gd name="T10" fmla="*/ 84 w 120"/>
                  <a:gd name="T11" fmla="*/ 77 h 120"/>
                  <a:gd name="T12" fmla="*/ 76 w 120"/>
                  <a:gd name="T13" fmla="*/ 85 h 120"/>
                  <a:gd name="T14" fmla="*/ 65 w 120"/>
                  <a:gd name="T15" fmla="*/ 90 h 120"/>
                  <a:gd name="T16" fmla="*/ 53 w 120"/>
                  <a:gd name="T17" fmla="*/ 90 h 120"/>
                  <a:gd name="T18" fmla="*/ 42 w 120"/>
                  <a:gd name="T19" fmla="*/ 85 h 120"/>
                  <a:gd name="T20" fmla="*/ 35 w 120"/>
                  <a:gd name="T21" fmla="*/ 77 h 120"/>
                  <a:gd name="T22" fmla="*/ 30 w 120"/>
                  <a:gd name="T23" fmla="*/ 66 h 120"/>
                  <a:gd name="T24" fmla="*/ 30 w 120"/>
                  <a:gd name="T25" fmla="*/ 54 h 120"/>
                  <a:gd name="T26" fmla="*/ 35 w 120"/>
                  <a:gd name="T27" fmla="*/ 43 h 120"/>
                  <a:gd name="T28" fmla="*/ 42 w 120"/>
                  <a:gd name="T29" fmla="*/ 35 h 120"/>
                  <a:gd name="T30" fmla="*/ 53 w 120"/>
                  <a:gd name="T31" fmla="*/ 31 h 120"/>
                  <a:gd name="T32" fmla="*/ 60 w 120"/>
                  <a:gd name="T33" fmla="*/ 120 h 120"/>
                  <a:gd name="T34" fmla="*/ 71 w 120"/>
                  <a:gd name="T35" fmla="*/ 119 h 120"/>
                  <a:gd name="T36" fmla="*/ 83 w 120"/>
                  <a:gd name="T37" fmla="*/ 116 h 120"/>
                  <a:gd name="T38" fmla="*/ 93 w 120"/>
                  <a:gd name="T39" fmla="*/ 110 h 120"/>
                  <a:gd name="T40" fmla="*/ 101 w 120"/>
                  <a:gd name="T41" fmla="*/ 103 h 120"/>
                  <a:gd name="T42" fmla="*/ 109 w 120"/>
                  <a:gd name="T43" fmla="*/ 93 h 120"/>
                  <a:gd name="T44" fmla="*/ 115 w 120"/>
                  <a:gd name="T45" fmla="*/ 83 h 120"/>
                  <a:gd name="T46" fmla="*/ 118 w 120"/>
                  <a:gd name="T47" fmla="*/ 72 h 120"/>
                  <a:gd name="T48" fmla="*/ 120 w 120"/>
                  <a:gd name="T49" fmla="*/ 60 h 120"/>
                  <a:gd name="T50" fmla="*/ 118 w 120"/>
                  <a:gd name="T51" fmla="*/ 48 h 120"/>
                  <a:gd name="T52" fmla="*/ 115 w 120"/>
                  <a:gd name="T53" fmla="*/ 36 h 120"/>
                  <a:gd name="T54" fmla="*/ 109 w 120"/>
                  <a:gd name="T55" fmla="*/ 27 h 120"/>
                  <a:gd name="T56" fmla="*/ 101 w 120"/>
                  <a:gd name="T57" fmla="*/ 17 h 120"/>
                  <a:gd name="T58" fmla="*/ 93 w 120"/>
                  <a:gd name="T59" fmla="*/ 11 h 120"/>
                  <a:gd name="T60" fmla="*/ 83 w 120"/>
                  <a:gd name="T61" fmla="*/ 4 h 120"/>
                  <a:gd name="T62" fmla="*/ 71 w 120"/>
                  <a:gd name="T63" fmla="*/ 1 h 120"/>
                  <a:gd name="T64" fmla="*/ 60 w 120"/>
                  <a:gd name="T65" fmla="*/ 0 h 120"/>
                  <a:gd name="T66" fmla="*/ 48 w 120"/>
                  <a:gd name="T67" fmla="*/ 1 h 120"/>
                  <a:gd name="T68" fmla="*/ 36 w 120"/>
                  <a:gd name="T69" fmla="*/ 4 h 120"/>
                  <a:gd name="T70" fmla="*/ 25 w 120"/>
                  <a:gd name="T71" fmla="*/ 11 h 120"/>
                  <a:gd name="T72" fmla="*/ 17 w 120"/>
                  <a:gd name="T73" fmla="*/ 17 h 120"/>
                  <a:gd name="T74" fmla="*/ 9 w 120"/>
                  <a:gd name="T75" fmla="*/ 27 h 120"/>
                  <a:gd name="T76" fmla="*/ 4 w 120"/>
                  <a:gd name="T77" fmla="*/ 36 h 120"/>
                  <a:gd name="T78" fmla="*/ 1 w 120"/>
                  <a:gd name="T79" fmla="*/ 48 h 120"/>
                  <a:gd name="T80" fmla="*/ 0 w 120"/>
                  <a:gd name="T81" fmla="*/ 60 h 120"/>
                  <a:gd name="T82" fmla="*/ 1 w 120"/>
                  <a:gd name="T83" fmla="*/ 72 h 120"/>
                  <a:gd name="T84" fmla="*/ 4 w 120"/>
                  <a:gd name="T85" fmla="*/ 83 h 120"/>
                  <a:gd name="T86" fmla="*/ 9 w 120"/>
                  <a:gd name="T87" fmla="*/ 93 h 120"/>
                  <a:gd name="T88" fmla="*/ 17 w 120"/>
                  <a:gd name="T89" fmla="*/ 103 h 120"/>
                  <a:gd name="T90" fmla="*/ 25 w 120"/>
                  <a:gd name="T91" fmla="*/ 110 h 120"/>
                  <a:gd name="T92" fmla="*/ 36 w 120"/>
                  <a:gd name="T93" fmla="*/ 116 h 120"/>
                  <a:gd name="T94" fmla="*/ 48 w 120"/>
                  <a:gd name="T95" fmla="*/ 119 h 120"/>
                  <a:gd name="T96" fmla="*/ 60 w 120"/>
                  <a:gd name="T9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20">
                    <a:moveTo>
                      <a:pt x="60" y="30"/>
                    </a:moveTo>
                    <a:lnTo>
                      <a:pt x="65" y="31"/>
                    </a:lnTo>
                    <a:lnTo>
                      <a:pt x="71" y="32"/>
                    </a:lnTo>
                    <a:lnTo>
                      <a:pt x="76" y="35"/>
                    </a:lnTo>
                    <a:lnTo>
                      <a:pt x="81" y="39"/>
                    </a:lnTo>
                    <a:lnTo>
                      <a:pt x="84" y="43"/>
                    </a:lnTo>
                    <a:lnTo>
                      <a:pt x="87" y="48"/>
                    </a:lnTo>
                    <a:lnTo>
                      <a:pt x="88" y="54"/>
                    </a:lnTo>
                    <a:lnTo>
                      <a:pt x="90" y="60"/>
                    </a:lnTo>
                    <a:lnTo>
                      <a:pt x="88" y="66"/>
                    </a:lnTo>
                    <a:lnTo>
                      <a:pt x="87" y="72"/>
                    </a:lnTo>
                    <a:lnTo>
                      <a:pt x="84" y="77"/>
                    </a:lnTo>
                    <a:lnTo>
                      <a:pt x="81" y="81"/>
                    </a:lnTo>
                    <a:lnTo>
                      <a:pt x="76" y="85"/>
                    </a:lnTo>
                    <a:lnTo>
                      <a:pt x="71" y="88"/>
                    </a:lnTo>
                    <a:lnTo>
                      <a:pt x="65" y="90"/>
                    </a:lnTo>
                    <a:lnTo>
                      <a:pt x="60" y="90"/>
                    </a:lnTo>
                    <a:lnTo>
                      <a:pt x="53" y="90"/>
                    </a:lnTo>
                    <a:lnTo>
                      <a:pt x="48" y="88"/>
                    </a:lnTo>
                    <a:lnTo>
                      <a:pt x="42" y="85"/>
                    </a:lnTo>
                    <a:lnTo>
                      <a:pt x="38" y="81"/>
                    </a:lnTo>
                    <a:lnTo>
                      <a:pt x="35" y="77"/>
                    </a:lnTo>
                    <a:lnTo>
                      <a:pt x="32" y="72"/>
                    </a:lnTo>
                    <a:lnTo>
                      <a:pt x="30" y="66"/>
                    </a:lnTo>
                    <a:lnTo>
                      <a:pt x="30" y="60"/>
                    </a:lnTo>
                    <a:lnTo>
                      <a:pt x="30" y="54"/>
                    </a:lnTo>
                    <a:lnTo>
                      <a:pt x="32" y="48"/>
                    </a:lnTo>
                    <a:lnTo>
                      <a:pt x="35" y="43"/>
                    </a:lnTo>
                    <a:lnTo>
                      <a:pt x="38" y="39"/>
                    </a:lnTo>
                    <a:lnTo>
                      <a:pt x="42" y="35"/>
                    </a:lnTo>
                    <a:lnTo>
                      <a:pt x="48" y="32"/>
                    </a:lnTo>
                    <a:lnTo>
                      <a:pt x="53" y="31"/>
                    </a:lnTo>
                    <a:lnTo>
                      <a:pt x="60" y="30"/>
                    </a:lnTo>
                    <a:close/>
                    <a:moveTo>
                      <a:pt x="60" y="120"/>
                    </a:moveTo>
                    <a:lnTo>
                      <a:pt x="66" y="120"/>
                    </a:lnTo>
                    <a:lnTo>
                      <a:pt x="71" y="119"/>
                    </a:lnTo>
                    <a:lnTo>
                      <a:pt x="78" y="118"/>
                    </a:lnTo>
                    <a:lnTo>
                      <a:pt x="83" y="116"/>
                    </a:lnTo>
                    <a:lnTo>
                      <a:pt x="88" y="112"/>
                    </a:lnTo>
                    <a:lnTo>
                      <a:pt x="93" y="110"/>
                    </a:lnTo>
                    <a:lnTo>
                      <a:pt x="98" y="106"/>
                    </a:lnTo>
                    <a:lnTo>
                      <a:pt x="101" y="103"/>
                    </a:lnTo>
                    <a:lnTo>
                      <a:pt x="106" y="98"/>
                    </a:lnTo>
                    <a:lnTo>
                      <a:pt x="109" y="93"/>
                    </a:lnTo>
                    <a:lnTo>
                      <a:pt x="112" y="89"/>
                    </a:lnTo>
                    <a:lnTo>
                      <a:pt x="115" y="83"/>
                    </a:lnTo>
                    <a:lnTo>
                      <a:pt x="116" y="78"/>
                    </a:lnTo>
                    <a:lnTo>
                      <a:pt x="118" y="72"/>
                    </a:lnTo>
                    <a:lnTo>
                      <a:pt x="120" y="66"/>
                    </a:lnTo>
                    <a:lnTo>
                      <a:pt x="120" y="60"/>
                    </a:lnTo>
                    <a:lnTo>
                      <a:pt x="120" y="54"/>
                    </a:lnTo>
                    <a:lnTo>
                      <a:pt x="118" y="48"/>
                    </a:lnTo>
                    <a:lnTo>
                      <a:pt x="116" y="42"/>
                    </a:lnTo>
                    <a:lnTo>
                      <a:pt x="115" y="36"/>
                    </a:lnTo>
                    <a:lnTo>
                      <a:pt x="112" y="31"/>
                    </a:lnTo>
                    <a:lnTo>
                      <a:pt x="109" y="27"/>
                    </a:lnTo>
                    <a:lnTo>
                      <a:pt x="106" y="21"/>
                    </a:lnTo>
                    <a:lnTo>
                      <a:pt x="101" y="17"/>
                    </a:lnTo>
                    <a:lnTo>
                      <a:pt x="98" y="14"/>
                    </a:lnTo>
                    <a:lnTo>
                      <a:pt x="93" y="11"/>
                    </a:lnTo>
                    <a:lnTo>
                      <a:pt x="88" y="8"/>
                    </a:lnTo>
                    <a:lnTo>
                      <a:pt x="83" y="4"/>
                    </a:lnTo>
                    <a:lnTo>
                      <a:pt x="78" y="2"/>
                    </a:lnTo>
                    <a:lnTo>
                      <a:pt x="71" y="1"/>
                    </a:lnTo>
                    <a:lnTo>
                      <a:pt x="66" y="0"/>
                    </a:lnTo>
                    <a:lnTo>
                      <a:pt x="60" y="0"/>
                    </a:lnTo>
                    <a:lnTo>
                      <a:pt x="53" y="0"/>
                    </a:lnTo>
                    <a:lnTo>
                      <a:pt x="48" y="1"/>
                    </a:lnTo>
                    <a:lnTo>
                      <a:pt x="41" y="2"/>
                    </a:lnTo>
                    <a:lnTo>
                      <a:pt x="36" y="4"/>
                    </a:lnTo>
                    <a:lnTo>
                      <a:pt x="31" y="8"/>
                    </a:lnTo>
                    <a:lnTo>
                      <a:pt x="25" y="11"/>
                    </a:lnTo>
                    <a:lnTo>
                      <a:pt x="21" y="14"/>
                    </a:lnTo>
                    <a:lnTo>
                      <a:pt x="17" y="17"/>
                    </a:lnTo>
                    <a:lnTo>
                      <a:pt x="14" y="21"/>
                    </a:lnTo>
                    <a:lnTo>
                      <a:pt x="9" y="27"/>
                    </a:lnTo>
                    <a:lnTo>
                      <a:pt x="7" y="31"/>
                    </a:lnTo>
                    <a:lnTo>
                      <a:pt x="4" y="36"/>
                    </a:lnTo>
                    <a:lnTo>
                      <a:pt x="2" y="42"/>
                    </a:lnTo>
                    <a:lnTo>
                      <a:pt x="1" y="48"/>
                    </a:lnTo>
                    <a:lnTo>
                      <a:pt x="0" y="54"/>
                    </a:lnTo>
                    <a:lnTo>
                      <a:pt x="0" y="60"/>
                    </a:lnTo>
                    <a:lnTo>
                      <a:pt x="0" y="66"/>
                    </a:lnTo>
                    <a:lnTo>
                      <a:pt x="1" y="72"/>
                    </a:lnTo>
                    <a:lnTo>
                      <a:pt x="2" y="78"/>
                    </a:lnTo>
                    <a:lnTo>
                      <a:pt x="4" y="83"/>
                    </a:lnTo>
                    <a:lnTo>
                      <a:pt x="7" y="89"/>
                    </a:lnTo>
                    <a:lnTo>
                      <a:pt x="9" y="93"/>
                    </a:lnTo>
                    <a:lnTo>
                      <a:pt x="14" y="98"/>
                    </a:lnTo>
                    <a:lnTo>
                      <a:pt x="17" y="103"/>
                    </a:lnTo>
                    <a:lnTo>
                      <a:pt x="21" y="106"/>
                    </a:lnTo>
                    <a:lnTo>
                      <a:pt x="25" y="110"/>
                    </a:lnTo>
                    <a:lnTo>
                      <a:pt x="31" y="112"/>
                    </a:lnTo>
                    <a:lnTo>
                      <a:pt x="36" y="116"/>
                    </a:lnTo>
                    <a:lnTo>
                      <a:pt x="41" y="118"/>
                    </a:lnTo>
                    <a:lnTo>
                      <a:pt x="48" y="119"/>
                    </a:lnTo>
                    <a:lnTo>
                      <a:pt x="53" y="120"/>
                    </a:lnTo>
                    <a:lnTo>
                      <a:pt x="6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4">
                <a:extLst>
                  <a:ext uri="{FF2B5EF4-FFF2-40B4-BE49-F238E27FC236}">
                    <a16:creationId xmlns="" xmlns:a16="http://schemas.microsoft.com/office/drawing/2014/main" id="{F18A7A9E-F117-49E4-9387-6B1427E0D994}"/>
                  </a:ext>
                </a:extLst>
              </p:cNvPr>
              <p:cNvSpPr>
                <a:spLocks noEditPoints="1"/>
              </p:cNvSpPr>
              <p:nvPr/>
            </p:nvSpPr>
            <p:spPr bwMode="auto">
              <a:xfrm>
                <a:off x="7142163" y="1346200"/>
                <a:ext cx="57150" cy="57150"/>
              </a:xfrm>
              <a:custGeom>
                <a:avLst/>
                <a:gdLst>
                  <a:gd name="T0" fmla="*/ 102 w 180"/>
                  <a:gd name="T1" fmla="*/ 31 h 180"/>
                  <a:gd name="T2" fmla="*/ 119 w 180"/>
                  <a:gd name="T3" fmla="*/ 38 h 180"/>
                  <a:gd name="T4" fmla="*/ 133 w 180"/>
                  <a:gd name="T5" fmla="*/ 47 h 180"/>
                  <a:gd name="T6" fmla="*/ 143 w 180"/>
                  <a:gd name="T7" fmla="*/ 61 h 180"/>
                  <a:gd name="T8" fmla="*/ 149 w 180"/>
                  <a:gd name="T9" fmla="*/ 78 h 180"/>
                  <a:gd name="T10" fmla="*/ 150 w 180"/>
                  <a:gd name="T11" fmla="*/ 96 h 180"/>
                  <a:gd name="T12" fmla="*/ 146 w 180"/>
                  <a:gd name="T13" fmla="*/ 114 h 180"/>
                  <a:gd name="T14" fmla="*/ 136 w 180"/>
                  <a:gd name="T15" fmla="*/ 129 h 180"/>
                  <a:gd name="T16" fmla="*/ 125 w 180"/>
                  <a:gd name="T17" fmla="*/ 139 h 180"/>
                  <a:gd name="T18" fmla="*/ 108 w 180"/>
                  <a:gd name="T19" fmla="*/ 148 h 180"/>
                  <a:gd name="T20" fmla="*/ 90 w 180"/>
                  <a:gd name="T21" fmla="*/ 150 h 180"/>
                  <a:gd name="T22" fmla="*/ 72 w 180"/>
                  <a:gd name="T23" fmla="*/ 148 h 180"/>
                  <a:gd name="T24" fmla="*/ 57 w 180"/>
                  <a:gd name="T25" fmla="*/ 139 h 180"/>
                  <a:gd name="T26" fmla="*/ 44 w 180"/>
                  <a:gd name="T27" fmla="*/ 129 h 180"/>
                  <a:gd name="T28" fmla="*/ 35 w 180"/>
                  <a:gd name="T29" fmla="*/ 114 h 180"/>
                  <a:gd name="T30" fmla="*/ 30 w 180"/>
                  <a:gd name="T31" fmla="*/ 96 h 180"/>
                  <a:gd name="T32" fmla="*/ 31 w 180"/>
                  <a:gd name="T33" fmla="*/ 78 h 180"/>
                  <a:gd name="T34" fmla="*/ 38 w 180"/>
                  <a:gd name="T35" fmla="*/ 61 h 180"/>
                  <a:gd name="T36" fmla="*/ 49 w 180"/>
                  <a:gd name="T37" fmla="*/ 47 h 180"/>
                  <a:gd name="T38" fmla="*/ 61 w 180"/>
                  <a:gd name="T39" fmla="*/ 38 h 180"/>
                  <a:gd name="T40" fmla="*/ 78 w 180"/>
                  <a:gd name="T41" fmla="*/ 31 h 180"/>
                  <a:gd name="T42" fmla="*/ 90 w 180"/>
                  <a:gd name="T43" fmla="*/ 180 h 180"/>
                  <a:gd name="T44" fmla="*/ 117 w 180"/>
                  <a:gd name="T45" fmla="*/ 176 h 180"/>
                  <a:gd name="T46" fmla="*/ 141 w 180"/>
                  <a:gd name="T47" fmla="*/ 165 h 180"/>
                  <a:gd name="T48" fmla="*/ 160 w 180"/>
                  <a:gd name="T49" fmla="*/ 147 h 180"/>
                  <a:gd name="T50" fmla="*/ 174 w 180"/>
                  <a:gd name="T51" fmla="*/ 125 h 180"/>
                  <a:gd name="T52" fmla="*/ 180 w 180"/>
                  <a:gd name="T53" fmla="*/ 100 h 180"/>
                  <a:gd name="T54" fmla="*/ 179 w 180"/>
                  <a:gd name="T55" fmla="*/ 72 h 180"/>
                  <a:gd name="T56" fmla="*/ 169 w 180"/>
                  <a:gd name="T57" fmla="*/ 47 h 180"/>
                  <a:gd name="T58" fmla="*/ 154 w 180"/>
                  <a:gd name="T59" fmla="*/ 27 h 180"/>
                  <a:gd name="T60" fmla="*/ 133 w 180"/>
                  <a:gd name="T61" fmla="*/ 11 h 180"/>
                  <a:gd name="T62" fmla="*/ 108 w 180"/>
                  <a:gd name="T63" fmla="*/ 2 h 180"/>
                  <a:gd name="T64" fmla="*/ 82 w 180"/>
                  <a:gd name="T65" fmla="*/ 0 h 180"/>
                  <a:gd name="T66" fmla="*/ 55 w 180"/>
                  <a:gd name="T67" fmla="*/ 7 h 180"/>
                  <a:gd name="T68" fmla="*/ 34 w 180"/>
                  <a:gd name="T69" fmla="*/ 20 h 180"/>
                  <a:gd name="T70" fmla="*/ 15 w 180"/>
                  <a:gd name="T71" fmla="*/ 40 h 180"/>
                  <a:gd name="T72" fmla="*/ 5 w 180"/>
                  <a:gd name="T73" fmla="*/ 63 h 180"/>
                  <a:gd name="T74" fmla="*/ 0 w 180"/>
                  <a:gd name="T75" fmla="*/ 90 h 180"/>
                  <a:gd name="T76" fmla="*/ 5 w 180"/>
                  <a:gd name="T77" fmla="*/ 117 h 180"/>
                  <a:gd name="T78" fmla="*/ 15 w 180"/>
                  <a:gd name="T79" fmla="*/ 140 h 180"/>
                  <a:gd name="T80" fmla="*/ 34 w 180"/>
                  <a:gd name="T81" fmla="*/ 160 h 180"/>
                  <a:gd name="T82" fmla="*/ 55 w 180"/>
                  <a:gd name="T83" fmla="*/ 172 h 180"/>
                  <a:gd name="T84" fmla="*/ 82 w 180"/>
                  <a:gd name="T8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80">
                    <a:moveTo>
                      <a:pt x="90" y="30"/>
                    </a:moveTo>
                    <a:lnTo>
                      <a:pt x="97" y="30"/>
                    </a:lnTo>
                    <a:lnTo>
                      <a:pt x="102" y="31"/>
                    </a:lnTo>
                    <a:lnTo>
                      <a:pt x="108" y="32"/>
                    </a:lnTo>
                    <a:lnTo>
                      <a:pt x="114" y="34"/>
                    </a:lnTo>
                    <a:lnTo>
                      <a:pt x="119" y="38"/>
                    </a:lnTo>
                    <a:lnTo>
                      <a:pt x="125" y="41"/>
                    </a:lnTo>
                    <a:lnTo>
                      <a:pt x="129" y="44"/>
                    </a:lnTo>
                    <a:lnTo>
                      <a:pt x="133" y="47"/>
                    </a:lnTo>
                    <a:lnTo>
                      <a:pt x="136" y="52"/>
                    </a:lnTo>
                    <a:lnTo>
                      <a:pt x="141" y="57"/>
                    </a:lnTo>
                    <a:lnTo>
                      <a:pt x="143" y="61"/>
                    </a:lnTo>
                    <a:lnTo>
                      <a:pt x="146" y="66"/>
                    </a:lnTo>
                    <a:lnTo>
                      <a:pt x="148" y="72"/>
                    </a:lnTo>
                    <a:lnTo>
                      <a:pt x="149" y="78"/>
                    </a:lnTo>
                    <a:lnTo>
                      <a:pt x="150" y="84"/>
                    </a:lnTo>
                    <a:lnTo>
                      <a:pt x="150" y="90"/>
                    </a:lnTo>
                    <a:lnTo>
                      <a:pt x="150" y="96"/>
                    </a:lnTo>
                    <a:lnTo>
                      <a:pt x="149" y="102"/>
                    </a:lnTo>
                    <a:lnTo>
                      <a:pt x="148" y="108"/>
                    </a:lnTo>
                    <a:lnTo>
                      <a:pt x="146" y="114"/>
                    </a:lnTo>
                    <a:lnTo>
                      <a:pt x="143" y="119"/>
                    </a:lnTo>
                    <a:lnTo>
                      <a:pt x="141" y="123"/>
                    </a:lnTo>
                    <a:lnTo>
                      <a:pt x="136" y="129"/>
                    </a:lnTo>
                    <a:lnTo>
                      <a:pt x="133" y="133"/>
                    </a:lnTo>
                    <a:lnTo>
                      <a:pt x="129" y="136"/>
                    </a:lnTo>
                    <a:lnTo>
                      <a:pt x="125" y="139"/>
                    </a:lnTo>
                    <a:lnTo>
                      <a:pt x="119" y="142"/>
                    </a:lnTo>
                    <a:lnTo>
                      <a:pt x="114" y="146"/>
                    </a:lnTo>
                    <a:lnTo>
                      <a:pt x="108" y="148"/>
                    </a:lnTo>
                    <a:lnTo>
                      <a:pt x="102" y="149"/>
                    </a:lnTo>
                    <a:lnTo>
                      <a:pt x="97" y="150"/>
                    </a:lnTo>
                    <a:lnTo>
                      <a:pt x="90" y="150"/>
                    </a:lnTo>
                    <a:lnTo>
                      <a:pt x="84" y="150"/>
                    </a:lnTo>
                    <a:lnTo>
                      <a:pt x="78" y="149"/>
                    </a:lnTo>
                    <a:lnTo>
                      <a:pt x="72" y="148"/>
                    </a:lnTo>
                    <a:lnTo>
                      <a:pt x="67" y="146"/>
                    </a:lnTo>
                    <a:lnTo>
                      <a:pt x="61" y="142"/>
                    </a:lnTo>
                    <a:lnTo>
                      <a:pt x="57" y="139"/>
                    </a:lnTo>
                    <a:lnTo>
                      <a:pt x="52" y="136"/>
                    </a:lnTo>
                    <a:lnTo>
                      <a:pt x="49" y="133"/>
                    </a:lnTo>
                    <a:lnTo>
                      <a:pt x="44" y="129"/>
                    </a:lnTo>
                    <a:lnTo>
                      <a:pt x="41" y="123"/>
                    </a:lnTo>
                    <a:lnTo>
                      <a:pt x="38" y="119"/>
                    </a:lnTo>
                    <a:lnTo>
                      <a:pt x="35" y="114"/>
                    </a:lnTo>
                    <a:lnTo>
                      <a:pt x="34" y="108"/>
                    </a:lnTo>
                    <a:lnTo>
                      <a:pt x="31" y="102"/>
                    </a:lnTo>
                    <a:lnTo>
                      <a:pt x="30" y="96"/>
                    </a:lnTo>
                    <a:lnTo>
                      <a:pt x="30" y="90"/>
                    </a:lnTo>
                    <a:lnTo>
                      <a:pt x="30" y="84"/>
                    </a:lnTo>
                    <a:lnTo>
                      <a:pt x="31" y="78"/>
                    </a:lnTo>
                    <a:lnTo>
                      <a:pt x="34" y="72"/>
                    </a:lnTo>
                    <a:lnTo>
                      <a:pt x="35" y="66"/>
                    </a:lnTo>
                    <a:lnTo>
                      <a:pt x="38" y="61"/>
                    </a:lnTo>
                    <a:lnTo>
                      <a:pt x="41" y="57"/>
                    </a:lnTo>
                    <a:lnTo>
                      <a:pt x="44" y="52"/>
                    </a:lnTo>
                    <a:lnTo>
                      <a:pt x="49" y="47"/>
                    </a:lnTo>
                    <a:lnTo>
                      <a:pt x="52" y="44"/>
                    </a:lnTo>
                    <a:lnTo>
                      <a:pt x="57" y="41"/>
                    </a:lnTo>
                    <a:lnTo>
                      <a:pt x="61" y="38"/>
                    </a:lnTo>
                    <a:lnTo>
                      <a:pt x="67" y="34"/>
                    </a:lnTo>
                    <a:lnTo>
                      <a:pt x="72" y="32"/>
                    </a:lnTo>
                    <a:lnTo>
                      <a:pt x="78" y="31"/>
                    </a:lnTo>
                    <a:lnTo>
                      <a:pt x="84" y="30"/>
                    </a:lnTo>
                    <a:lnTo>
                      <a:pt x="90" y="30"/>
                    </a:lnTo>
                    <a:close/>
                    <a:moveTo>
                      <a:pt x="90" y="180"/>
                    </a:moveTo>
                    <a:lnTo>
                      <a:pt x="100" y="180"/>
                    </a:lnTo>
                    <a:lnTo>
                      <a:pt x="108" y="178"/>
                    </a:lnTo>
                    <a:lnTo>
                      <a:pt x="117" y="176"/>
                    </a:lnTo>
                    <a:lnTo>
                      <a:pt x="126" y="172"/>
                    </a:lnTo>
                    <a:lnTo>
                      <a:pt x="133" y="169"/>
                    </a:lnTo>
                    <a:lnTo>
                      <a:pt x="141" y="165"/>
                    </a:lnTo>
                    <a:lnTo>
                      <a:pt x="148" y="160"/>
                    </a:lnTo>
                    <a:lnTo>
                      <a:pt x="154" y="153"/>
                    </a:lnTo>
                    <a:lnTo>
                      <a:pt x="160" y="147"/>
                    </a:lnTo>
                    <a:lnTo>
                      <a:pt x="165" y="140"/>
                    </a:lnTo>
                    <a:lnTo>
                      <a:pt x="169" y="133"/>
                    </a:lnTo>
                    <a:lnTo>
                      <a:pt x="174" y="125"/>
                    </a:lnTo>
                    <a:lnTo>
                      <a:pt x="177" y="117"/>
                    </a:lnTo>
                    <a:lnTo>
                      <a:pt x="179" y="108"/>
                    </a:lnTo>
                    <a:lnTo>
                      <a:pt x="180" y="100"/>
                    </a:lnTo>
                    <a:lnTo>
                      <a:pt x="180" y="90"/>
                    </a:lnTo>
                    <a:lnTo>
                      <a:pt x="180" y="80"/>
                    </a:lnTo>
                    <a:lnTo>
                      <a:pt x="179" y="72"/>
                    </a:lnTo>
                    <a:lnTo>
                      <a:pt x="177" y="63"/>
                    </a:lnTo>
                    <a:lnTo>
                      <a:pt x="174" y="55"/>
                    </a:lnTo>
                    <a:lnTo>
                      <a:pt x="169" y="47"/>
                    </a:lnTo>
                    <a:lnTo>
                      <a:pt x="165" y="40"/>
                    </a:lnTo>
                    <a:lnTo>
                      <a:pt x="160" y="33"/>
                    </a:lnTo>
                    <a:lnTo>
                      <a:pt x="154" y="27"/>
                    </a:lnTo>
                    <a:lnTo>
                      <a:pt x="148" y="20"/>
                    </a:lnTo>
                    <a:lnTo>
                      <a:pt x="141" y="15"/>
                    </a:lnTo>
                    <a:lnTo>
                      <a:pt x="133" y="11"/>
                    </a:lnTo>
                    <a:lnTo>
                      <a:pt x="126" y="7"/>
                    </a:lnTo>
                    <a:lnTo>
                      <a:pt x="117" y="4"/>
                    </a:lnTo>
                    <a:lnTo>
                      <a:pt x="108" y="2"/>
                    </a:lnTo>
                    <a:lnTo>
                      <a:pt x="100" y="0"/>
                    </a:lnTo>
                    <a:lnTo>
                      <a:pt x="90" y="0"/>
                    </a:lnTo>
                    <a:lnTo>
                      <a:pt x="82" y="0"/>
                    </a:lnTo>
                    <a:lnTo>
                      <a:pt x="72" y="2"/>
                    </a:lnTo>
                    <a:lnTo>
                      <a:pt x="64" y="4"/>
                    </a:lnTo>
                    <a:lnTo>
                      <a:pt x="55" y="7"/>
                    </a:lnTo>
                    <a:lnTo>
                      <a:pt x="47" y="11"/>
                    </a:lnTo>
                    <a:lnTo>
                      <a:pt x="40" y="15"/>
                    </a:lnTo>
                    <a:lnTo>
                      <a:pt x="34" y="20"/>
                    </a:lnTo>
                    <a:lnTo>
                      <a:pt x="27" y="27"/>
                    </a:lnTo>
                    <a:lnTo>
                      <a:pt x="21" y="33"/>
                    </a:lnTo>
                    <a:lnTo>
                      <a:pt x="15" y="40"/>
                    </a:lnTo>
                    <a:lnTo>
                      <a:pt x="11" y="47"/>
                    </a:lnTo>
                    <a:lnTo>
                      <a:pt x="8" y="55"/>
                    </a:lnTo>
                    <a:lnTo>
                      <a:pt x="5" y="63"/>
                    </a:lnTo>
                    <a:lnTo>
                      <a:pt x="3" y="72"/>
                    </a:lnTo>
                    <a:lnTo>
                      <a:pt x="0" y="80"/>
                    </a:lnTo>
                    <a:lnTo>
                      <a:pt x="0" y="90"/>
                    </a:lnTo>
                    <a:lnTo>
                      <a:pt x="0" y="100"/>
                    </a:lnTo>
                    <a:lnTo>
                      <a:pt x="3" y="108"/>
                    </a:lnTo>
                    <a:lnTo>
                      <a:pt x="5" y="117"/>
                    </a:lnTo>
                    <a:lnTo>
                      <a:pt x="8" y="125"/>
                    </a:lnTo>
                    <a:lnTo>
                      <a:pt x="11" y="133"/>
                    </a:lnTo>
                    <a:lnTo>
                      <a:pt x="15" y="140"/>
                    </a:lnTo>
                    <a:lnTo>
                      <a:pt x="21" y="147"/>
                    </a:lnTo>
                    <a:lnTo>
                      <a:pt x="27" y="153"/>
                    </a:lnTo>
                    <a:lnTo>
                      <a:pt x="34" y="160"/>
                    </a:lnTo>
                    <a:lnTo>
                      <a:pt x="40" y="165"/>
                    </a:lnTo>
                    <a:lnTo>
                      <a:pt x="47" y="169"/>
                    </a:lnTo>
                    <a:lnTo>
                      <a:pt x="55" y="172"/>
                    </a:lnTo>
                    <a:lnTo>
                      <a:pt x="64" y="176"/>
                    </a:lnTo>
                    <a:lnTo>
                      <a:pt x="72" y="178"/>
                    </a:lnTo>
                    <a:lnTo>
                      <a:pt x="82" y="180"/>
                    </a:lnTo>
                    <a:lnTo>
                      <a:pt x="90"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25">
                <a:extLst>
                  <a:ext uri="{FF2B5EF4-FFF2-40B4-BE49-F238E27FC236}">
                    <a16:creationId xmlns="" xmlns:a16="http://schemas.microsoft.com/office/drawing/2014/main" id="{107B9E33-EE85-425F-8246-7BBD53AD6D30}"/>
                  </a:ext>
                </a:extLst>
              </p:cNvPr>
              <p:cNvSpPr>
                <a:spLocks noEditPoints="1"/>
              </p:cNvSpPr>
              <p:nvPr/>
            </p:nvSpPr>
            <p:spPr bwMode="auto">
              <a:xfrm>
                <a:off x="7227888" y="1374775"/>
                <a:ext cx="28575" cy="28575"/>
              </a:xfrm>
              <a:custGeom>
                <a:avLst/>
                <a:gdLst>
                  <a:gd name="T0" fmla="*/ 48 w 91"/>
                  <a:gd name="T1" fmla="*/ 30 h 90"/>
                  <a:gd name="T2" fmla="*/ 54 w 91"/>
                  <a:gd name="T3" fmla="*/ 33 h 90"/>
                  <a:gd name="T4" fmla="*/ 58 w 91"/>
                  <a:gd name="T5" fmla="*/ 37 h 90"/>
                  <a:gd name="T6" fmla="*/ 60 w 91"/>
                  <a:gd name="T7" fmla="*/ 42 h 90"/>
                  <a:gd name="T8" fmla="*/ 60 w 91"/>
                  <a:gd name="T9" fmla="*/ 48 h 90"/>
                  <a:gd name="T10" fmla="*/ 58 w 91"/>
                  <a:gd name="T11" fmla="*/ 53 h 90"/>
                  <a:gd name="T12" fmla="*/ 54 w 91"/>
                  <a:gd name="T13" fmla="*/ 58 h 90"/>
                  <a:gd name="T14" fmla="*/ 48 w 91"/>
                  <a:gd name="T15" fmla="*/ 60 h 90"/>
                  <a:gd name="T16" fmla="*/ 43 w 91"/>
                  <a:gd name="T17" fmla="*/ 60 h 90"/>
                  <a:gd name="T18" fmla="*/ 37 w 91"/>
                  <a:gd name="T19" fmla="*/ 58 h 90"/>
                  <a:gd name="T20" fmla="*/ 33 w 91"/>
                  <a:gd name="T21" fmla="*/ 53 h 90"/>
                  <a:gd name="T22" fmla="*/ 31 w 91"/>
                  <a:gd name="T23" fmla="*/ 48 h 90"/>
                  <a:gd name="T24" fmla="*/ 31 w 91"/>
                  <a:gd name="T25" fmla="*/ 42 h 90"/>
                  <a:gd name="T26" fmla="*/ 33 w 91"/>
                  <a:gd name="T27" fmla="*/ 37 h 90"/>
                  <a:gd name="T28" fmla="*/ 37 w 91"/>
                  <a:gd name="T29" fmla="*/ 33 h 90"/>
                  <a:gd name="T30" fmla="*/ 43 w 91"/>
                  <a:gd name="T31" fmla="*/ 30 h 90"/>
                  <a:gd name="T32" fmla="*/ 46 w 91"/>
                  <a:gd name="T33" fmla="*/ 90 h 90"/>
                  <a:gd name="T34" fmla="*/ 63 w 91"/>
                  <a:gd name="T35" fmla="*/ 87 h 90"/>
                  <a:gd name="T36" fmla="*/ 77 w 91"/>
                  <a:gd name="T37" fmla="*/ 77 h 90"/>
                  <a:gd name="T38" fmla="*/ 87 w 91"/>
                  <a:gd name="T39" fmla="*/ 63 h 90"/>
                  <a:gd name="T40" fmla="*/ 91 w 91"/>
                  <a:gd name="T41" fmla="*/ 45 h 90"/>
                  <a:gd name="T42" fmla="*/ 87 w 91"/>
                  <a:gd name="T43" fmla="*/ 28 h 90"/>
                  <a:gd name="T44" fmla="*/ 77 w 91"/>
                  <a:gd name="T45" fmla="*/ 14 h 90"/>
                  <a:gd name="T46" fmla="*/ 63 w 91"/>
                  <a:gd name="T47" fmla="*/ 3 h 90"/>
                  <a:gd name="T48" fmla="*/ 46 w 91"/>
                  <a:gd name="T49" fmla="*/ 0 h 90"/>
                  <a:gd name="T50" fmla="*/ 28 w 91"/>
                  <a:gd name="T51" fmla="*/ 3 h 90"/>
                  <a:gd name="T52" fmla="*/ 14 w 91"/>
                  <a:gd name="T53" fmla="*/ 14 h 90"/>
                  <a:gd name="T54" fmla="*/ 4 w 91"/>
                  <a:gd name="T55" fmla="*/ 28 h 90"/>
                  <a:gd name="T56" fmla="*/ 0 w 91"/>
                  <a:gd name="T57" fmla="*/ 45 h 90"/>
                  <a:gd name="T58" fmla="*/ 4 w 91"/>
                  <a:gd name="T59" fmla="*/ 63 h 90"/>
                  <a:gd name="T60" fmla="*/ 14 w 91"/>
                  <a:gd name="T61" fmla="*/ 77 h 90"/>
                  <a:gd name="T62" fmla="*/ 28 w 91"/>
                  <a:gd name="T63" fmla="*/ 87 h 90"/>
                  <a:gd name="T64" fmla="*/ 46 w 91"/>
                  <a:gd name="T6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90">
                    <a:moveTo>
                      <a:pt x="46" y="30"/>
                    </a:moveTo>
                    <a:lnTo>
                      <a:pt x="48" y="30"/>
                    </a:lnTo>
                    <a:lnTo>
                      <a:pt x="51" y="31"/>
                    </a:lnTo>
                    <a:lnTo>
                      <a:pt x="54" y="33"/>
                    </a:lnTo>
                    <a:lnTo>
                      <a:pt x="56" y="34"/>
                    </a:lnTo>
                    <a:lnTo>
                      <a:pt x="58" y="37"/>
                    </a:lnTo>
                    <a:lnTo>
                      <a:pt x="59" y="40"/>
                    </a:lnTo>
                    <a:lnTo>
                      <a:pt x="60" y="42"/>
                    </a:lnTo>
                    <a:lnTo>
                      <a:pt x="61" y="45"/>
                    </a:lnTo>
                    <a:lnTo>
                      <a:pt x="60" y="48"/>
                    </a:lnTo>
                    <a:lnTo>
                      <a:pt x="59" y="51"/>
                    </a:lnTo>
                    <a:lnTo>
                      <a:pt x="58" y="53"/>
                    </a:lnTo>
                    <a:lnTo>
                      <a:pt x="56" y="56"/>
                    </a:lnTo>
                    <a:lnTo>
                      <a:pt x="54" y="58"/>
                    </a:lnTo>
                    <a:lnTo>
                      <a:pt x="51" y="59"/>
                    </a:lnTo>
                    <a:lnTo>
                      <a:pt x="48" y="60"/>
                    </a:lnTo>
                    <a:lnTo>
                      <a:pt x="46" y="60"/>
                    </a:lnTo>
                    <a:lnTo>
                      <a:pt x="43" y="60"/>
                    </a:lnTo>
                    <a:lnTo>
                      <a:pt x="40" y="59"/>
                    </a:lnTo>
                    <a:lnTo>
                      <a:pt x="37" y="58"/>
                    </a:lnTo>
                    <a:lnTo>
                      <a:pt x="35" y="56"/>
                    </a:lnTo>
                    <a:lnTo>
                      <a:pt x="33" y="53"/>
                    </a:lnTo>
                    <a:lnTo>
                      <a:pt x="32" y="51"/>
                    </a:lnTo>
                    <a:lnTo>
                      <a:pt x="31" y="48"/>
                    </a:lnTo>
                    <a:lnTo>
                      <a:pt x="30" y="45"/>
                    </a:lnTo>
                    <a:lnTo>
                      <a:pt x="31" y="42"/>
                    </a:lnTo>
                    <a:lnTo>
                      <a:pt x="32" y="40"/>
                    </a:lnTo>
                    <a:lnTo>
                      <a:pt x="33" y="37"/>
                    </a:lnTo>
                    <a:lnTo>
                      <a:pt x="35" y="34"/>
                    </a:lnTo>
                    <a:lnTo>
                      <a:pt x="37" y="33"/>
                    </a:lnTo>
                    <a:lnTo>
                      <a:pt x="40" y="31"/>
                    </a:lnTo>
                    <a:lnTo>
                      <a:pt x="43" y="30"/>
                    </a:lnTo>
                    <a:lnTo>
                      <a:pt x="46" y="30"/>
                    </a:lnTo>
                    <a:close/>
                    <a:moveTo>
                      <a:pt x="46" y="90"/>
                    </a:moveTo>
                    <a:lnTo>
                      <a:pt x="55" y="89"/>
                    </a:lnTo>
                    <a:lnTo>
                      <a:pt x="63" y="87"/>
                    </a:lnTo>
                    <a:lnTo>
                      <a:pt x="71" y="82"/>
                    </a:lnTo>
                    <a:lnTo>
                      <a:pt x="77" y="77"/>
                    </a:lnTo>
                    <a:lnTo>
                      <a:pt x="82" y="71"/>
                    </a:lnTo>
                    <a:lnTo>
                      <a:pt x="87" y="63"/>
                    </a:lnTo>
                    <a:lnTo>
                      <a:pt x="90" y="55"/>
                    </a:lnTo>
                    <a:lnTo>
                      <a:pt x="91" y="45"/>
                    </a:lnTo>
                    <a:lnTo>
                      <a:pt x="90" y="36"/>
                    </a:lnTo>
                    <a:lnTo>
                      <a:pt x="87" y="28"/>
                    </a:lnTo>
                    <a:lnTo>
                      <a:pt x="82" y="20"/>
                    </a:lnTo>
                    <a:lnTo>
                      <a:pt x="77" y="14"/>
                    </a:lnTo>
                    <a:lnTo>
                      <a:pt x="71" y="8"/>
                    </a:lnTo>
                    <a:lnTo>
                      <a:pt x="63" y="3"/>
                    </a:lnTo>
                    <a:lnTo>
                      <a:pt x="55" y="1"/>
                    </a:lnTo>
                    <a:lnTo>
                      <a:pt x="46" y="0"/>
                    </a:lnTo>
                    <a:lnTo>
                      <a:pt x="36" y="1"/>
                    </a:lnTo>
                    <a:lnTo>
                      <a:pt x="28" y="3"/>
                    </a:lnTo>
                    <a:lnTo>
                      <a:pt x="20" y="8"/>
                    </a:lnTo>
                    <a:lnTo>
                      <a:pt x="14" y="14"/>
                    </a:lnTo>
                    <a:lnTo>
                      <a:pt x="9" y="20"/>
                    </a:lnTo>
                    <a:lnTo>
                      <a:pt x="4" y="28"/>
                    </a:lnTo>
                    <a:lnTo>
                      <a:pt x="1" y="36"/>
                    </a:lnTo>
                    <a:lnTo>
                      <a:pt x="0" y="45"/>
                    </a:lnTo>
                    <a:lnTo>
                      <a:pt x="1" y="55"/>
                    </a:lnTo>
                    <a:lnTo>
                      <a:pt x="4" y="63"/>
                    </a:lnTo>
                    <a:lnTo>
                      <a:pt x="9" y="71"/>
                    </a:lnTo>
                    <a:lnTo>
                      <a:pt x="14" y="77"/>
                    </a:lnTo>
                    <a:lnTo>
                      <a:pt x="20" y="82"/>
                    </a:lnTo>
                    <a:lnTo>
                      <a:pt x="28" y="87"/>
                    </a:lnTo>
                    <a:lnTo>
                      <a:pt x="36" y="89"/>
                    </a:lnTo>
                    <a:lnTo>
                      <a:pt x="46"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upo 19">
            <a:extLst>
              <a:ext uri="{FF2B5EF4-FFF2-40B4-BE49-F238E27FC236}">
                <a16:creationId xmlns="" xmlns:a16="http://schemas.microsoft.com/office/drawing/2014/main" id="{22EDCAE2-5D35-4A61-B351-FF2ECE1DAA3C}"/>
              </a:ext>
            </a:extLst>
          </p:cNvPr>
          <p:cNvGrpSpPr/>
          <p:nvPr/>
        </p:nvGrpSpPr>
        <p:grpSpPr>
          <a:xfrm>
            <a:off x="4539434" y="1828800"/>
            <a:ext cx="3108959" cy="852275"/>
            <a:chOff x="4539434" y="1828800"/>
            <a:chExt cx="3108959" cy="852275"/>
          </a:xfrm>
        </p:grpSpPr>
        <p:sp>
          <p:nvSpPr>
            <p:cNvPr id="33" name="Forma libre: forma 32">
              <a:extLst>
                <a:ext uri="{FF2B5EF4-FFF2-40B4-BE49-F238E27FC236}">
                  <a16:creationId xmlns="" xmlns:a16="http://schemas.microsoft.com/office/drawing/2014/main" id="{F2BEB362-4950-4E6D-9D5C-BE03E4B1AB71}"/>
                </a:ext>
              </a:extLst>
            </p:cNvPr>
            <p:cNvSpPr/>
            <p:nvPr/>
          </p:nvSpPr>
          <p:spPr>
            <a:xfrm>
              <a:off x="4539434"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b="1" dirty="0">
                  <a:solidFill>
                    <a:schemeClr val="bg1"/>
                  </a:solidFill>
                  <a:latin typeface="Segoe UI" panose="020B0502040204020203" pitchFamily="34" charset="0"/>
                  <a:cs typeface="Segoe UI" panose="020B0502040204020203" pitchFamily="34" charset="0"/>
                </a:rPr>
                <a:t>Systemic Causes</a:t>
              </a:r>
            </a:p>
          </p:txBody>
        </p:sp>
        <p:grpSp>
          <p:nvGrpSpPr>
            <p:cNvPr id="36" name="Group 900">
              <a:extLst>
                <a:ext uri="{FF2B5EF4-FFF2-40B4-BE49-F238E27FC236}">
                  <a16:creationId xmlns="" xmlns:a16="http://schemas.microsoft.com/office/drawing/2014/main" id="{27947A6C-2040-4363-B894-E620E60FF570}"/>
                </a:ext>
              </a:extLst>
            </p:cNvPr>
            <p:cNvGrpSpPr/>
            <p:nvPr/>
          </p:nvGrpSpPr>
          <p:grpSpPr>
            <a:xfrm>
              <a:off x="6992158" y="2054926"/>
              <a:ext cx="261938" cy="314325"/>
              <a:chOff x="9915525" y="1346200"/>
              <a:chExt cx="238125" cy="285750"/>
            </a:xfrm>
            <a:solidFill>
              <a:schemeClr val="bg1"/>
            </a:solidFill>
          </p:grpSpPr>
          <p:sp>
            <p:nvSpPr>
              <p:cNvPr id="37" name="Freeform 358">
                <a:extLst>
                  <a:ext uri="{FF2B5EF4-FFF2-40B4-BE49-F238E27FC236}">
                    <a16:creationId xmlns="" xmlns:a16="http://schemas.microsoft.com/office/drawing/2014/main" id="{19B6B7EE-A74B-4FA9-885B-833F4424DD0E}"/>
                  </a:ext>
                </a:extLst>
              </p:cNvPr>
              <p:cNvSpPr>
                <a:spLocks noEditPoints="1"/>
              </p:cNvSpPr>
              <p:nvPr/>
            </p:nvSpPr>
            <p:spPr bwMode="auto">
              <a:xfrm>
                <a:off x="9915525" y="1346200"/>
                <a:ext cx="238125" cy="285750"/>
              </a:xfrm>
              <a:custGeom>
                <a:avLst/>
                <a:gdLst>
                  <a:gd name="T0" fmla="*/ 30 w 750"/>
                  <a:gd name="T1" fmla="*/ 75 h 900"/>
                  <a:gd name="T2" fmla="*/ 38 w 750"/>
                  <a:gd name="T3" fmla="*/ 50 h 900"/>
                  <a:gd name="T4" fmla="*/ 57 w 750"/>
                  <a:gd name="T5" fmla="*/ 34 h 900"/>
                  <a:gd name="T6" fmla="*/ 677 w 750"/>
                  <a:gd name="T7" fmla="*/ 30 h 900"/>
                  <a:gd name="T8" fmla="*/ 701 w 750"/>
                  <a:gd name="T9" fmla="*/ 39 h 900"/>
                  <a:gd name="T10" fmla="*/ 717 w 750"/>
                  <a:gd name="T11" fmla="*/ 59 h 900"/>
                  <a:gd name="T12" fmla="*/ 720 w 750"/>
                  <a:gd name="T13" fmla="*/ 120 h 900"/>
                  <a:gd name="T14" fmla="*/ 688 w 750"/>
                  <a:gd name="T15" fmla="*/ 786 h 900"/>
                  <a:gd name="T16" fmla="*/ 677 w 750"/>
                  <a:gd name="T17" fmla="*/ 815 h 900"/>
                  <a:gd name="T18" fmla="*/ 659 w 750"/>
                  <a:gd name="T19" fmla="*/ 840 h 900"/>
                  <a:gd name="T20" fmla="*/ 635 w 750"/>
                  <a:gd name="T21" fmla="*/ 857 h 900"/>
                  <a:gd name="T22" fmla="*/ 606 w 750"/>
                  <a:gd name="T23" fmla="*/ 868 h 900"/>
                  <a:gd name="T24" fmla="*/ 164 w 750"/>
                  <a:gd name="T25" fmla="*/ 870 h 900"/>
                  <a:gd name="T26" fmla="*/ 133 w 750"/>
                  <a:gd name="T27" fmla="*/ 866 h 900"/>
                  <a:gd name="T28" fmla="*/ 106 w 750"/>
                  <a:gd name="T29" fmla="*/ 853 h 900"/>
                  <a:gd name="T30" fmla="*/ 83 w 750"/>
                  <a:gd name="T31" fmla="*/ 832 h 900"/>
                  <a:gd name="T32" fmla="*/ 68 w 750"/>
                  <a:gd name="T33" fmla="*/ 806 h 900"/>
                  <a:gd name="T34" fmla="*/ 60 w 750"/>
                  <a:gd name="T35" fmla="*/ 776 h 900"/>
                  <a:gd name="T36" fmla="*/ 690 w 750"/>
                  <a:gd name="T37" fmla="*/ 150 h 900"/>
                  <a:gd name="T38" fmla="*/ 75 w 750"/>
                  <a:gd name="T39" fmla="*/ 0 h 900"/>
                  <a:gd name="T40" fmla="*/ 53 w 750"/>
                  <a:gd name="T41" fmla="*/ 3 h 900"/>
                  <a:gd name="T42" fmla="*/ 33 w 750"/>
                  <a:gd name="T43" fmla="*/ 13 h 900"/>
                  <a:gd name="T44" fmla="*/ 17 w 750"/>
                  <a:gd name="T45" fmla="*/ 28 h 900"/>
                  <a:gd name="T46" fmla="*/ 6 w 750"/>
                  <a:gd name="T47" fmla="*/ 47 h 900"/>
                  <a:gd name="T48" fmla="*/ 0 w 750"/>
                  <a:gd name="T49" fmla="*/ 68 h 900"/>
                  <a:gd name="T50" fmla="*/ 0 w 750"/>
                  <a:gd name="T51" fmla="*/ 138 h 900"/>
                  <a:gd name="T52" fmla="*/ 4 w 750"/>
                  <a:gd name="T53" fmla="*/ 146 h 900"/>
                  <a:gd name="T54" fmla="*/ 11 w 750"/>
                  <a:gd name="T55" fmla="*/ 150 h 900"/>
                  <a:gd name="T56" fmla="*/ 30 w 750"/>
                  <a:gd name="T57" fmla="*/ 765 h 900"/>
                  <a:gd name="T58" fmla="*/ 36 w 750"/>
                  <a:gd name="T59" fmla="*/ 806 h 900"/>
                  <a:gd name="T60" fmla="*/ 53 w 750"/>
                  <a:gd name="T61" fmla="*/ 841 h 900"/>
                  <a:gd name="T62" fmla="*/ 79 w 750"/>
                  <a:gd name="T63" fmla="*/ 870 h 900"/>
                  <a:gd name="T64" fmla="*/ 112 w 750"/>
                  <a:gd name="T65" fmla="*/ 889 h 900"/>
                  <a:gd name="T66" fmla="*/ 151 w 750"/>
                  <a:gd name="T67" fmla="*/ 900 h 900"/>
                  <a:gd name="T68" fmla="*/ 599 w 750"/>
                  <a:gd name="T69" fmla="*/ 900 h 900"/>
                  <a:gd name="T70" fmla="*/ 637 w 750"/>
                  <a:gd name="T71" fmla="*/ 889 h 900"/>
                  <a:gd name="T72" fmla="*/ 671 w 750"/>
                  <a:gd name="T73" fmla="*/ 870 h 900"/>
                  <a:gd name="T74" fmla="*/ 696 w 750"/>
                  <a:gd name="T75" fmla="*/ 841 h 900"/>
                  <a:gd name="T76" fmla="*/ 713 w 750"/>
                  <a:gd name="T77" fmla="*/ 806 h 900"/>
                  <a:gd name="T78" fmla="*/ 720 w 750"/>
                  <a:gd name="T79" fmla="*/ 765 h 900"/>
                  <a:gd name="T80" fmla="*/ 738 w 750"/>
                  <a:gd name="T81" fmla="*/ 150 h 900"/>
                  <a:gd name="T82" fmla="*/ 745 w 750"/>
                  <a:gd name="T83" fmla="*/ 146 h 900"/>
                  <a:gd name="T84" fmla="*/ 750 w 750"/>
                  <a:gd name="T85" fmla="*/ 138 h 900"/>
                  <a:gd name="T86" fmla="*/ 750 w 750"/>
                  <a:gd name="T87" fmla="*/ 68 h 900"/>
                  <a:gd name="T88" fmla="*/ 743 w 750"/>
                  <a:gd name="T89" fmla="*/ 47 h 900"/>
                  <a:gd name="T90" fmla="*/ 733 w 750"/>
                  <a:gd name="T91" fmla="*/ 28 h 900"/>
                  <a:gd name="T92" fmla="*/ 717 w 750"/>
                  <a:gd name="T93" fmla="*/ 13 h 900"/>
                  <a:gd name="T94" fmla="*/ 698 w 750"/>
                  <a:gd name="T95" fmla="*/ 3 h 900"/>
                  <a:gd name="T96" fmla="*/ 677 w 750"/>
                  <a:gd name="T9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0" h="900">
                    <a:moveTo>
                      <a:pt x="720" y="120"/>
                    </a:moveTo>
                    <a:lnTo>
                      <a:pt x="30" y="120"/>
                    </a:lnTo>
                    <a:lnTo>
                      <a:pt x="30" y="75"/>
                    </a:lnTo>
                    <a:lnTo>
                      <a:pt x="31" y="66"/>
                    </a:lnTo>
                    <a:lnTo>
                      <a:pt x="33" y="59"/>
                    </a:lnTo>
                    <a:lnTo>
                      <a:pt x="38" y="50"/>
                    </a:lnTo>
                    <a:lnTo>
                      <a:pt x="44" y="44"/>
                    </a:lnTo>
                    <a:lnTo>
                      <a:pt x="50" y="39"/>
                    </a:lnTo>
                    <a:lnTo>
                      <a:pt x="57" y="34"/>
                    </a:lnTo>
                    <a:lnTo>
                      <a:pt x="66" y="31"/>
                    </a:lnTo>
                    <a:lnTo>
                      <a:pt x="75" y="30"/>
                    </a:lnTo>
                    <a:lnTo>
                      <a:pt x="677" y="30"/>
                    </a:lnTo>
                    <a:lnTo>
                      <a:pt x="684" y="31"/>
                    </a:lnTo>
                    <a:lnTo>
                      <a:pt x="693" y="34"/>
                    </a:lnTo>
                    <a:lnTo>
                      <a:pt x="701" y="39"/>
                    </a:lnTo>
                    <a:lnTo>
                      <a:pt x="707" y="44"/>
                    </a:lnTo>
                    <a:lnTo>
                      <a:pt x="712" y="50"/>
                    </a:lnTo>
                    <a:lnTo>
                      <a:pt x="717" y="59"/>
                    </a:lnTo>
                    <a:lnTo>
                      <a:pt x="719" y="66"/>
                    </a:lnTo>
                    <a:lnTo>
                      <a:pt x="720" y="75"/>
                    </a:lnTo>
                    <a:lnTo>
                      <a:pt x="720" y="120"/>
                    </a:lnTo>
                    <a:close/>
                    <a:moveTo>
                      <a:pt x="690" y="765"/>
                    </a:moveTo>
                    <a:lnTo>
                      <a:pt x="689" y="776"/>
                    </a:lnTo>
                    <a:lnTo>
                      <a:pt x="688" y="786"/>
                    </a:lnTo>
                    <a:lnTo>
                      <a:pt x="686" y="796"/>
                    </a:lnTo>
                    <a:lnTo>
                      <a:pt x="681" y="806"/>
                    </a:lnTo>
                    <a:lnTo>
                      <a:pt x="677" y="815"/>
                    </a:lnTo>
                    <a:lnTo>
                      <a:pt x="672" y="824"/>
                    </a:lnTo>
                    <a:lnTo>
                      <a:pt x="665" y="832"/>
                    </a:lnTo>
                    <a:lnTo>
                      <a:pt x="659" y="840"/>
                    </a:lnTo>
                    <a:lnTo>
                      <a:pt x="651" y="846"/>
                    </a:lnTo>
                    <a:lnTo>
                      <a:pt x="644" y="853"/>
                    </a:lnTo>
                    <a:lnTo>
                      <a:pt x="635" y="857"/>
                    </a:lnTo>
                    <a:lnTo>
                      <a:pt x="626" y="862"/>
                    </a:lnTo>
                    <a:lnTo>
                      <a:pt x="616" y="866"/>
                    </a:lnTo>
                    <a:lnTo>
                      <a:pt x="606" y="868"/>
                    </a:lnTo>
                    <a:lnTo>
                      <a:pt x="596" y="870"/>
                    </a:lnTo>
                    <a:lnTo>
                      <a:pt x="585" y="870"/>
                    </a:lnTo>
                    <a:lnTo>
                      <a:pt x="164" y="870"/>
                    </a:lnTo>
                    <a:lnTo>
                      <a:pt x="154" y="870"/>
                    </a:lnTo>
                    <a:lnTo>
                      <a:pt x="143" y="868"/>
                    </a:lnTo>
                    <a:lnTo>
                      <a:pt x="133" y="866"/>
                    </a:lnTo>
                    <a:lnTo>
                      <a:pt x="124" y="862"/>
                    </a:lnTo>
                    <a:lnTo>
                      <a:pt x="114" y="857"/>
                    </a:lnTo>
                    <a:lnTo>
                      <a:pt x="106" y="853"/>
                    </a:lnTo>
                    <a:lnTo>
                      <a:pt x="98" y="846"/>
                    </a:lnTo>
                    <a:lnTo>
                      <a:pt x="91" y="840"/>
                    </a:lnTo>
                    <a:lnTo>
                      <a:pt x="83" y="832"/>
                    </a:lnTo>
                    <a:lnTo>
                      <a:pt x="78" y="824"/>
                    </a:lnTo>
                    <a:lnTo>
                      <a:pt x="72" y="815"/>
                    </a:lnTo>
                    <a:lnTo>
                      <a:pt x="68" y="806"/>
                    </a:lnTo>
                    <a:lnTo>
                      <a:pt x="64" y="796"/>
                    </a:lnTo>
                    <a:lnTo>
                      <a:pt x="62" y="786"/>
                    </a:lnTo>
                    <a:lnTo>
                      <a:pt x="60" y="776"/>
                    </a:lnTo>
                    <a:lnTo>
                      <a:pt x="60" y="765"/>
                    </a:lnTo>
                    <a:lnTo>
                      <a:pt x="60" y="150"/>
                    </a:lnTo>
                    <a:lnTo>
                      <a:pt x="690" y="150"/>
                    </a:lnTo>
                    <a:lnTo>
                      <a:pt x="690" y="765"/>
                    </a:lnTo>
                    <a:close/>
                    <a:moveTo>
                      <a:pt x="677" y="0"/>
                    </a:moveTo>
                    <a:lnTo>
                      <a:pt x="75" y="0"/>
                    </a:lnTo>
                    <a:lnTo>
                      <a:pt x="67" y="0"/>
                    </a:lnTo>
                    <a:lnTo>
                      <a:pt x="60" y="1"/>
                    </a:lnTo>
                    <a:lnTo>
                      <a:pt x="53" y="3"/>
                    </a:lnTo>
                    <a:lnTo>
                      <a:pt x="46" y="7"/>
                    </a:lnTo>
                    <a:lnTo>
                      <a:pt x="39" y="10"/>
                    </a:lnTo>
                    <a:lnTo>
                      <a:pt x="33" y="13"/>
                    </a:lnTo>
                    <a:lnTo>
                      <a:pt x="27" y="18"/>
                    </a:lnTo>
                    <a:lnTo>
                      <a:pt x="22" y="23"/>
                    </a:lnTo>
                    <a:lnTo>
                      <a:pt x="17" y="28"/>
                    </a:lnTo>
                    <a:lnTo>
                      <a:pt x="12" y="34"/>
                    </a:lnTo>
                    <a:lnTo>
                      <a:pt x="9" y="41"/>
                    </a:lnTo>
                    <a:lnTo>
                      <a:pt x="6" y="47"/>
                    </a:lnTo>
                    <a:lnTo>
                      <a:pt x="3" y="54"/>
                    </a:lnTo>
                    <a:lnTo>
                      <a:pt x="1" y="60"/>
                    </a:lnTo>
                    <a:lnTo>
                      <a:pt x="0" y="68"/>
                    </a:lnTo>
                    <a:lnTo>
                      <a:pt x="0" y="75"/>
                    </a:lnTo>
                    <a:lnTo>
                      <a:pt x="0" y="135"/>
                    </a:lnTo>
                    <a:lnTo>
                      <a:pt x="0" y="138"/>
                    </a:lnTo>
                    <a:lnTo>
                      <a:pt x="1" y="141"/>
                    </a:lnTo>
                    <a:lnTo>
                      <a:pt x="2" y="143"/>
                    </a:lnTo>
                    <a:lnTo>
                      <a:pt x="4" y="146"/>
                    </a:lnTo>
                    <a:lnTo>
                      <a:pt x="6" y="148"/>
                    </a:lnTo>
                    <a:lnTo>
                      <a:pt x="8" y="149"/>
                    </a:lnTo>
                    <a:lnTo>
                      <a:pt x="11" y="150"/>
                    </a:lnTo>
                    <a:lnTo>
                      <a:pt x="15" y="150"/>
                    </a:lnTo>
                    <a:lnTo>
                      <a:pt x="30" y="150"/>
                    </a:lnTo>
                    <a:lnTo>
                      <a:pt x="30" y="765"/>
                    </a:lnTo>
                    <a:lnTo>
                      <a:pt x="31" y="779"/>
                    </a:lnTo>
                    <a:lnTo>
                      <a:pt x="33" y="793"/>
                    </a:lnTo>
                    <a:lnTo>
                      <a:pt x="36" y="806"/>
                    </a:lnTo>
                    <a:lnTo>
                      <a:pt x="40" y="817"/>
                    </a:lnTo>
                    <a:lnTo>
                      <a:pt x="46" y="829"/>
                    </a:lnTo>
                    <a:lnTo>
                      <a:pt x="53" y="841"/>
                    </a:lnTo>
                    <a:lnTo>
                      <a:pt x="61" y="851"/>
                    </a:lnTo>
                    <a:lnTo>
                      <a:pt x="69" y="860"/>
                    </a:lnTo>
                    <a:lnTo>
                      <a:pt x="79" y="870"/>
                    </a:lnTo>
                    <a:lnTo>
                      <a:pt x="90" y="877"/>
                    </a:lnTo>
                    <a:lnTo>
                      <a:pt x="100" y="884"/>
                    </a:lnTo>
                    <a:lnTo>
                      <a:pt x="112" y="889"/>
                    </a:lnTo>
                    <a:lnTo>
                      <a:pt x="125" y="894"/>
                    </a:lnTo>
                    <a:lnTo>
                      <a:pt x="138" y="898"/>
                    </a:lnTo>
                    <a:lnTo>
                      <a:pt x="151" y="900"/>
                    </a:lnTo>
                    <a:lnTo>
                      <a:pt x="164" y="900"/>
                    </a:lnTo>
                    <a:lnTo>
                      <a:pt x="585" y="900"/>
                    </a:lnTo>
                    <a:lnTo>
                      <a:pt x="599" y="900"/>
                    </a:lnTo>
                    <a:lnTo>
                      <a:pt x="612" y="898"/>
                    </a:lnTo>
                    <a:lnTo>
                      <a:pt x="625" y="894"/>
                    </a:lnTo>
                    <a:lnTo>
                      <a:pt x="637" y="889"/>
                    </a:lnTo>
                    <a:lnTo>
                      <a:pt x="649" y="884"/>
                    </a:lnTo>
                    <a:lnTo>
                      <a:pt x="660" y="877"/>
                    </a:lnTo>
                    <a:lnTo>
                      <a:pt x="671" y="870"/>
                    </a:lnTo>
                    <a:lnTo>
                      <a:pt x="680" y="860"/>
                    </a:lnTo>
                    <a:lnTo>
                      <a:pt x="689" y="851"/>
                    </a:lnTo>
                    <a:lnTo>
                      <a:pt x="696" y="841"/>
                    </a:lnTo>
                    <a:lnTo>
                      <a:pt x="704" y="829"/>
                    </a:lnTo>
                    <a:lnTo>
                      <a:pt x="709" y="817"/>
                    </a:lnTo>
                    <a:lnTo>
                      <a:pt x="713" y="806"/>
                    </a:lnTo>
                    <a:lnTo>
                      <a:pt x="717" y="793"/>
                    </a:lnTo>
                    <a:lnTo>
                      <a:pt x="719" y="779"/>
                    </a:lnTo>
                    <a:lnTo>
                      <a:pt x="720" y="765"/>
                    </a:lnTo>
                    <a:lnTo>
                      <a:pt x="720" y="150"/>
                    </a:lnTo>
                    <a:lnTo>
                      <a:pt x="735" y="150"/>
                    </a:lnTo>
                    <a:lnTo>
                      <a:pt x="738" y="150"/>
                    </a:lnTo>
                    <a:lnTo>
                      <a:pt x="740" y="149"/>
                    </a:lnTo>
                    <a:lnTo>
                      <a:pt x="743" y="148"/>
                    </a:lnTo>
                    <a:lnTo>
                      <a:pt x="745" y="146"/>
                    </a:lnTo>
                    <a:lnTo>
                      <a:pt x="748" y="143"/>
                    </a:lnTo>
                    <a:lnTo>
                      <a:pt x="749" y="141"/>
                    </a:lnTo>
                    <a:lnTo>
                      <a:pt x="750" y="138"/>
                    </a:lnTo>
                    <a:lnTo>
                      <a:pt x="750" y="135"/>
                    </a:lnTo>
                    <a:lnTo>
                      <a:pt x="750" y="75"/>
                    </a:lnTo>
                    <a:lnTo>
                      <a:pt x="750" y="68"/>
                    </a:lnTo>
                    <a:lnTo>
                      <a:pt x="749" y="60"/>
                    </a:lnTo>
                    <a:lnTo>
                      <a:pt x="747" y="54"/>
                    </a:lnTo>
                    <a:lnTo>
                      <a:pt x="743" y="47"/>
                    </a:lnTo>
                    <a:lnTo>
                      <a:pt x="740" y="41"/>
                    </a:lnTo>
                    <a:lnTo>
                      <a:pt x="737" y="34"/>
                    </a:lnTo>
                    <a:lnTo>
                      <a:pt x="733" y="28"/>
                    </a:lnTo>
                    <a:lnTo>
                      <a:pt x="727" y="23"/>
                    </a:lnTo>
                    <a:lnTo>
                      <a:pt x="723" y="18"/>
                    </a:lnTo>
                    <a:lnTo>
                      <a:pt x="717" y="13"/>
                    </a:lnTo>
                    <a:lnTo>
                      <a:pt x="711" y="10"/>
                    </a:lnTo>
                    <a:lnTo>
                      <a:pt x="705" y="7"/>
                    </a:lnTo>
                    <a:lnTo>
                      <a:pt x="698" y="3"/>
                    </a:lnTo>
                    <a:lnTo>
                      <a:pt x="691" y="1"/>
                    </a:lnTo>
                    <a:lnTo>
                      <a:pt x="683" y="0"/>
                    </a:lnTo>
                    <a:lnTo>
                      <a:pt x="6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9">
                <a:extLst>
                  <a:ext uri="{FF2B5EF4-FFF2-40B4-BE49-F238E27FC236}">
                    <a16:creationId xmlns="" xmlns:a16="http://schemas.microsoft.com/office/drawing/2014/main" id="{D4D76E25-1907-4FE5-AAB3-0E7E14C2D809}"/>
                  </a:ext>
                </a:extLst>
              </p:cNvPr>
              <p:cNvSpPr>
                <a:spLocks noEditPoints="1"/>
              </p:cNvSpPr>
              <p:nvPr/>
            </p:nvSpPr>
            <p:spPr bwMode="auto">
              <a:xfrm>
                <a:off x="9953625" y="1422400"/>
                <a:ext cx="161925" cy="161925"/>
              </a:xfrm>
              <a:custGeom>
                <a:avLst/>
                <a:gdLst>
                  <a:gd name="T0" fmla="*/ 30 w 511"/>
                  <a:gd name="T1" fmla="*/ 30 h 510"/>
                  <a:gd name="T2" fmla="*/ 481 w 511"/>
                  <a:gd name="T3" fmla="*/ 30 h 510"/>
                  <a:gd name="T4" fmla="*/ 481 w 511"/>
                  <a:gd name="T5" fmla="*/ 480 h 510"/>
                  <a:gd name="T6" fmla="*/ 30 w 511"/>
                  <a:gd name="T7" fmla="*/ 480 h 510"/>
                  <a:gd name="T8" fmla="*/ 30 w 511"/>
                  <a:gd name="T9" fmla="*/ 30 h 510"/>
                  <a:gd name="T10" fmla="*/ 15 w 511"/>
                  <a:gd name="T11" fmla="*/ 510 h 510"/>
                  <a:gd name="T12" fmla="*/ 496 w 511"/>
                  <a:gd name="T13" fmla="*/ 510 h 510"/>
                  <a:gd name="T14" fmla="*/ 499 w 511"/>
                  <a:gd name="T15" fmla="*/ 510 h 510"/>
                  <a:gd name="T16" fmla="*/ 501 w 511"/>
                  <a:gd name="T17" fmla="*/ 509 h 510"/>
                  <a:gd name="T18" fmla="*/ 504 w 511"/>
                  <a:gd name="T19" fmla="*/ 508 h 510"/>
                  <a:gd name="T20" fmla="*/ 507 w 511"/>
                  <a:gd name="T21" fmla="*/ 506 h 510"/>
                  <a:gd name="T22" fmla="*/ 508 w 511"/>
                  <a:gd name="T23" fmla="*/ 504 h 510"/>
                  <a:gd name="T24" fmla="*/ 510 w 511"/>
                  <a:gd name="T25" fmla="*/ 501 h 510"/>
                  <a:gd name="T26" fmla="*/ 511 w 511"/>
                  <a:gd name="T27" fmla="*/ 498 h 510"/>
                  <a:gd name="T28" fmla="*/ 511 w 511"/>
                  <a:gd name="T29" fmla="*/ 495 h 510"/>
                  <a:gd name="T30" fmla="*/ 511 w 511"/>
                  <a:gd name="T31" fmla="*/ 15 h 510"/>
                  <a:gd name="T32" fmla="*/ 511 w 511"/>
                  <a:gd name="T33" fmla="*/ 13 h 510"/>
                  <a:gd name="T34" fmla="*/ 510 w 511"/>
                  <a:gd name="T35" fmla="*/ 9 h 510"/>
                  <a:gd name="T36" fmla="*/ 508 w 511"/>
                  <a:gd name="T37" fmla="*/ 7 h 510"/>
                  <a:gd name="T38" fmla="*/ 507 w 511"/>
                  <a:gd name="T39" fmla="*/ 5 h 510"/>
                  <a:gd name="T40" fmla="*/ 504 w 511"/>
                  <a:gd name="T41" fmla="*/ 3 h 510"/>
                  <a:gd name="T42" fmla="*/ 501 w 511"/>
                  <a:gd name="T43" fmla="*/ 1 h 510"/>
                  <a:gd name="T44" fmla="*/ 499 w 511"/>
                  <a:gd name="T45" fmla="*/ 1 h 510"/>
                  <a:gd name="T46" fmla="*/ 496 w 511"/>
                  <a:gd name="T47" fmla="*/ 0 h 510"/>
                  <a:gd name="T48" fmla="*/ 15 w 511"/>
                  <a:gd name="T49" fmla="*/ 0 h 510"/>
                  <a:gd name="T50" fmla="*/ 12 w 511"/>
                  <a:gd name="T51" fmla="*/ 1 h 510"/>
                  <a:gd name="T52" fmla="*/ 10 w 511"/>
                  <a:gd name="T53" fmla="*/ 1 h 510"/>
                  <a:gd name="T54" fmla="*/ 7 w 511"/>
                  <a:gd name="T55" fmla="*/ 3 h 510"/>
                  <a:gd name="T56" fmla="*/ 5 w 511"/>
                  <a:gd name="T57" fmla="*/ 5 h 510"/>
                  <a:gd name="T58" fmla="*/ 3 w 511"/>
                  <a:gd name="T59" fmla="*/ 7 h 510"/>
                  <a:gd name="T60" fmla="*/ 2 w 511"/>
                  <a:gd name="T61" fmla="*/ 9 h 510"/>
                  <a:gd name="T62" fmla="*/ 0 w 511"/>
                  <a:gd name="T63" fmla="*/ 13 h 510"/>
                  <a:gd name="T64" fmla="*/ 0 w 511"/>
                  <a:gd name="T65" fmla="*/ 15 h 510"/>
                  <a:gd name="T66" fmla="*/ 0 w 511"/>
                  <a:gd name="T67" fmla="*/ 495 h 510"/>
                  <a:gd name="T68" fmla="*/ 0 w 511"/>
                  <a:gd name="T69" fmla="*/ 498 h 510"/>
                  <a:gd name="T70" fmla="*/ 2 w 511"/>
                  <a:gd name="T71" fmla="*/ 501 h 510"/>
                  <a:gd name="T72" fmla="*/ 3 w 511"/>
                  <a:gd name="T73" fmla="*/ 504 h 510"/>
                  <a:gd name="T74" fmla="*/ 5 w 511"/>
                  <a:gd name="T75" fmla="*/ 506 h 510"/>
                  <a:gd name="T76" fmla="*/ 7 w 511"/>
                  <a:gd name="T77" fmla="*/ 508 h 510"/>
                  <a:gd name="T78" fmla="*/ 10 w 511"/>
                  <a:gd name="T79" fmla="*/ 509 h 510"/>
                  <a:gd name="T80" fmla="*/ 12 w 511"/>
                  <a:gd name="T81" fmla="*/ 510 h 510"/>
                  <a:gd name="T82" fmla="*/ 15 w 511"/>
                  <a:gd name="T8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1" h="510">
                    <a:moveTo>
                      <a:pt x="30" y="30"/>
                    </a:moveTo>
                    <a:lnTo>
                      <a:pt x="481" y="30"/>
                    </a:lnTo>
                    <a:lnTo>
                      <a:pt x="481" y="480"/>
                    </a:lnTo>
                    <a:lnTo>
                      <a:pt x="30" y="480"/>
                    </a:lnTo>
                    <a:lnTo>
                      <a:pt x="30" y="30"/>
                    </a:lnTo>
                    <a:close/>
                    <a:moveTo>
                      <a:pt x="15" y="510"/>
                    </a:moveTo>
                    <a:lnTo>
                      <a:pt x="496" y="510"/>
                    </a:lnTo>
                    <a:lnTo>
                      <a:pt x="499" y="510"/>
                    </a:lnTo>
                    <a:lnTo>
                      <a:pt x="501" y="509"/>
                    </a:lnTo>
                    <a:lnTo>
                      <a:pt x="504" y="508"/>
                    </a:lnTo>
                    <a:lnTo>
                      <a:pt x="507" y="506"/>
                    </a:lnTo>
                    <a:lnTo>
                      <a:pt x="508" y="504"/>
                    </a:lnTo>
                    <a:lnTo>
                      <a:pt x="510" y="501"/>
                    </a:lnTo>
                    <a:lnTo>
                      <a:pt x="511" y="498"/>
                    </a:lnTo>
                    <a:lnTo>
                      <a:pt x="511" y="495"/>
                    </a:lnTo>
                    <a:lnTo>
                      <a:pt x="511" y="15"/>
                    </a:lnTo>
                    <a:lnTo>
                      <a:pt x="511" y="13"/>
                    </a:lnTo>
                    <a:lnTo>
                      <a:pt x="510" y="9"/>
                    </a:lnTo>
                    <a:lnTo>
                      <a:pt x="508" y="7"/>
                    </a:lnTo>
                    <a:lnTo>
                      <a:pt x="507" y="5"/>
                    </a:lnTo>
                    <a:lnTo>
                      <a:pt x="504" y="3"/>
                    </a:lnTo>
                    <a:lnTo>
                      <a:pt x="501" y="1"/>
                    </a:lnTo>
                    <a:lnTo>
                      <a:pt x="499" y="1"/>
                    </a:lnTo>
                    <a:lnTo>
                      <a:pt x="496" y="0"/>
                    </a:lnTo>
                    <a:lnTo>
                      <a:pt x="15" y="0"/>
                    </a:lnTo>
                    <a:lnTo>
                      <a:pt x="12" y="1"/>
                    </a:lnTo>
                    <a:lnTo>
                      <a:pt x="10" y="1"/>
                    </a:lnTo>
                    <a:lnTo>
                      <a:pt x="7" y="3"/>
                    </a:lnTo>
                    <a:lnTo>
                      <a:pt x="5" y="5"/>
                    </a:lnTo>
                    <a:lnTo>
                      <a:pt x="3" y="7"/>
                    </a:lnTo>
                    <a:lnTo>
                      <a:pt x="2" y="9"/>
                    </a:lnTo>
                    <a:lnTo>
                      <a:pt x="0" y="13"/>
                    </a:lnTo>
                    <a:lnTo>
                      <a:pt x="0" y="15"/>
                    </a:lnTo>
                    <a:lnTo>
                      <a:pt x="0" y="495"/>
                    </a:lnTo>
                    <a:lnTo>
                      <a:pt x="0" y="498"/>
                    </a:lnTo>
                    <a:lnTo>
                      <a:pt x="2" y="501"/>
                    </a:lnTo>
                    <a:lnTo>
                      <a:pt x="3" y="504"/>
                    </a:lnTo>
                    <a:lnTo>
                      <a:pt x="5" y="506"/>
                    </a:lnTo>
                    <a:lnTo>
                      <a:pt x="7" y="508"/>
                    </a:lnTo>
                    <a:lnTo>
                      <a:pt x="10" y="509"/>
                    </a:lnTo>
                    <a:lnTo>
                      <a:pt x="12" y="510"/>
                    </a:lnTo>
                    <a:lnTo>
                      <a:pt x="15"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0">
                <a:extLst>
                  <a:ext uri="{FF2B5EF4-FFF2-40B4-BE49-F238E27FC236}">
                    <a16:creationId xmlns="" xmlns:a16="http://schemas.microsoft.com/office/drawing/2014/main" id="{5C6CEA49-9225-4C93-9EE3-717CF8FB4150}"/>
                  </a:ext>
                </a:extLst>
              </p:cNvPr>
              <p:cNvSpPr>
                <a:spLocks noEditPoints="1"/>
              </p:cNvSpPr>
              <p:nvPr/>
            </p:nvSpPr>
            <p:spPr bwMode="auto">
              <a:xfrm>
                <a:off x="9972675" y="1441450"/>
                <a:ext cx="123825" cy="123825"/>
              </a:xfrm>
              <a:custGeom>
                <a:avLst/>
                <a:gdLst>
                  <a:gd name="T0" fmla="*/ 256 w 391"/>
                  <a:gd name="T1" fmla="*/ 240 h 390"/>
                  <a:gd name="T2" fmla="*/ 250 w 391"/>
                  <a:gd name="T3" fmla="*/ 241 h 390"/>
                  <a:gd name="T4" fmla="*/ 245 w 391"/>
                  <a:gd name="T5" fmla="*/ 245 h 390"/>
                  <a:gd name="T6" fmla="*/ 242 w 391"/>
                  <a:gd name="T7" fmla="*/ 250 h 390"/>
                  <a:gd name="T8" fmla="*/ 241 w 391"/>
                  <a:gd name="T9" fmla="*/ 255 h 390"/>
                  <a:gd name="T10" fmla="*/ 150 w 391"/>
                  <a:gd name="T11" fmla="*/ 360 h 390"/>
                  <a:gd name="T12" fmla="*/ 150 w 391"/>
                  <a:gd name="T13" fmla="*/ 252 h 390"/>
                  <a:gd name="T14" fmla="*/ 148 w 391"/>
                  <a:gd name="T15" fmla="*/ 247 h 390"/>
                  <a:gd name="T16" fmla="*/ 144 w 391"/>
                  <a:gd name="T17" fmla="*/ 242 h 390"/>
                  <a:gd name="T18" fmla="*/ 138 w 391"/>
                  <a:gd name="T19" fmla="*/ 240 h 390"/>
                  <a:gd name="T20" fmla="*/ 30 w 391"/>
                  <a:gd name="T21" fmla="*/ 240 h 390"/>
                  <a:gd name="T22" fmla="*/ 135 w 391"/>
                  <a:gd name="T23" fmla="*/ 150 h 390"/>
                  <a:gd name="T24" fmla="*/ 142 w 391"/>
                  <a:gd name="T25" fmla="*/ 149 h 390"/>
                  <a:gd name="T26" fmla="*/ 146 w 391"/>
                  <a:gd name="T27" fmla="*/ 146 h 390"/>
                  <a:gd name="T28" fmla="*/ 149 w 391"/>
                  <a:gd name="T29" fmla="*/ 141 h 390"/>
                  <a:gd name="T30" fmla="*/ 150 w 391"/>
                  <a:gd name="T31" fmla="*/ 136 h 390"/>
                  <a:gd name="T32" fmla="*/ 241 w 391"/>
                  <a:gd name="T33" fmla="*/ 30 h 390"/>
                  <a:gd name="T34" fmla="*/ 241 w 391"/>
                  <a:gd name="T35" fmla="*/ 139 h 390"/>
                  <a:gd name="T36" fmla="*/ 243 w 391"/>
                  <a:gd name="T37" fmla="*/ 144 h 390"/>
                  <a:gd name="T38" fmla="*/ 248 w 391"/>
                  <a:gd name="T39" fmla="*/ 147 h 390"/>
                  <a:gd name="T40" fmla="*/ 253 w 391"/>
                  <a:gd name="T41" fmla="*/ 149 h 390"/>
                  <a:gd name="T42" fmla="*/ 361 w 391"/>
                  <a:gd name="T43" fmla="*/ 150 h 390"/>
                  <a:gd name="T44" fmla="*/ 376 w 391"/>
                  <a:gd name="T45" fmla="*/ 119 h 390"/>
                  <a:gd name="T46" fmla="*/ 271 w 391"/>
                  <a:gd name="T47" fmla="*/ 15 h 390"/>
                  <a:gd name="T48" fmla="*/ 269 w 391"/>
                  <a:gd name="T49" fmla="*/ 9 h 390"/>
                  <a:gd name="T50" fmla="*/ 266 w 391"/>
                  <a:gd name="T51" fmla="*/ 5 h 390"/>
                  <a:gd name="T52" fmla="*/ 261 w 391"/>
                  <a:gd name="T53" fmla="*/ 2 h 390"/>
                  <a:gd name="T54" fmla="*/ 256 w 391"/>
                  <a:gd name="T55" fmla="*/ 0 h 390"/>
                  <a:gd name="T56" fmla="*/ 133 w 391"/>
                  <a:gd name="T57" fmla="*/ 1 h 390"/>
                  <a:gd name="T58" fmla="*/ 128 w 391"/>
                  <a:gd name="T59" fmla="*/ 3 h 390"/>
                  <a:gd name="T60" fmla="*/ 123 w 391"/>
                  <a:gd name="T61" fmla="*/ 7 h 390"/>
                  <a:gd name="T62" fmla="*/ 121 w 391"/>
                  <a:gd name="T63" fmla="*/ 13 h 390"/>
                  <a:gd name="T64" fmla="*/ 120 w 391"/>
                  <a:gd name="T65" fmla="*/ 119 h 390"/>
                  <a:gd name="T66" fmla="*/ 12 w 391"/>
                  <a:gd name="T67" fmla="*/ 121 h 390"/>
                  <a:gd name="T68" fmla="*/ 7 w 391"/>
                  <a:gd name="T69" fmla="*/ 123 h 390"/>
                  <a:gd name="T70" fmla="*/ 4 w 391"/>
                  <a:gd name="T71" fmla="*/ 127 h 390"/>
                  <a:gd name="T72" fmla="*/ 0 w 391"/>
                  <a:gd name="T73" fmla="*/ 132 h 390"/>
                  <a:gd name="T74" fmla="*/ 0 w 391"/>
                  <a:gd name="T75" fmla="*/ 255 h 390"/>
                  <a:gd name="T76" fmla="*/ 1 w 391"/>
                  <a:gd name="T77" fmla="*/ 261 h 390"/>
                  <a:gd name="T78" fmla="*/ 5 w 391"/>
                  <a:gd name="T79" fmla="*/ 266 h 390"/>
                  <a:gd name="T80" fmla="*/ 10 w 391"/>
                  <a:gd name="T81" fmla="*/ 269 h 390"/>
                  <a:gd name="T82" fmla="*/ 15 w 391"/>
                  <a:gd name="T83" fmla="*/ 270 h 390"/>
                  <a:gd name="T84" fmla="*/ 120 w 391"/>
                  <a:gd name="T85" fmla="*/ 375 h 390"/>
                  <a:gd name="T86" fmla="*/ 121 w 391"/>
                  <a:gd name="T87" fmla="*/ 382 h 390"/>
                  <a:gd name="T88" fmla="*/ 125 w 391"/>
                  <a:gd name="T89" fmla="*/ 386 h 390"/>
                  <a:gd name="T90" fmla="*/ 130 w 391"/>
                  <a:gd name="T91" fmla="*/ 389 h 390"/>
                  <a:gd name="T92" fmla="*/ 135 w 391"/>
                  <a:gd name="T93" fmla="*/ 390 h 390"/>
                  <a:gd name="T94" fmla="*/ 258 w 391"/>
                  <a:gd name="T95" fmla="*/ 390 h 390"/>
                  <a:gd name="T96" fmla="*/ 264 w 391"/>
                  <a:gd name="T97" fmla="*/ 388 h 390"/>
                  <a:gd name="T98" fmla="*/ 268 w 391"/>
                  <a:gd name="T99" fmla="*/ 384 h 390"/>
                  <a:gd name="T100" fmla="*/ 270 w 391"/>
                  <a:gd name="T101" fmla="*/ 378 h 390"/>
                  <a:gd name="T102" fmla="*/ 271 w 391"/>
                  <a:gd name="T103" fmla="*/ 270 h 390"/>
                  <a:gd name="T104" fmla="*/ 379 w 391"/>
                  <a:gd name="T105" fmla="*/ 269 h 390"/>
                  <a:gd name="T106" fmla="*/ 385 w 391"/>
                  <a:gd name="T107" fmla="*/ 268 h 390"/>
                  <a:gd name="T108" fmla="*/ 388 w 391"/>
                  <a:gd name="T109" fmla="*/ 264 h 390"/>
                  <a:gd name="T110" fmla="*/ 390 w 391"/>
                  <a:gd name="T111" fmla="*/ 259 h 390"/>
                  <a:gd name="T112" fmla="*/ 391 w 391"/>
                  <a:gd name="T113" fmla="*/ 136 h 390"/>
                  <a:gd name="T114" fmla="*/ 390 w 391"/>
                  <a:gd name="T115" fmla="*/ 129 h 390"/>
                  <a:gd name="T116" fmla="*/ 387 w 391"/>
                  <a:gd name="T117" fmla="*/ 125 h 390"/>
                  <a:gd name="T118" fmla="*/ 381 w 391"/>
                  <a:gd name="T119" fmla="*/ 122 h 390"/>
                  <a:gd name="T120" fmla="*/ 376 w 391"/>
                  <a:gd name="T121" fmla="*/ 11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90">
                    <a:moveTo>
                      <a:pt x="361" y="240"/>
                    </a:moveTo>
                    <a:lnTo>
                      <a:pt x="256" y="240"/>
                    </a:lnTo>
                    <a:lnTo>
                      <a:pt x="253" y="240"/>
                    </a:lnTo>
                    <a:lnTo>
                      <a:pt x="250" y="241"/>
                    </a:lnTo>
                    <a:lnTo>
                      <a:pt x="248" y="242"/>
                    </a:lnTo>
                    <a:lnTo>
                      <a:pt x="245" y="245"/>
                    </a:lnTo>
                    <a:lnTo>
                      <a:pt x="243" y="247"/>
                    </a:lnTo>
                    <a:lnTo>
                      <a:pt x="242" y="250"/>
                    </a:lnTo>
                    <a:lnTo>
                      <a:pt x="241" y="252"/>
                    </a:lnTo>
                    <a:lnTo>
                      <a:pt x="241" y="255"/>
                    </a:lnTo>
                    <a:lnTo>
                      <a:pt x="241" y="360"/>
                    </a:lnTo>
                    <a:lnTo>
                      <a:pt x="150" y="360"/>
                    </a:lnTo>
                    <a:lnTo>
                      <a:pt x="150" y="255"/>
                    </a:lnTo>
                    <a:lnTo>
                      <a:pt x="150" y="252"/>
                    </a:lnTo>
                    <a:lnTo>
                      <a:pt x="149" y="250"/>
                    </a:lnTo>
                    <a:lnTo>
                      <a:pt x="148" y="247"/>
                    </a:lnTo>
                    <a:lnTo>
                      <a:pt x="146" y="245"/>
                    </a:lnTo>
                    <a:lnTo>
                      <a:pt x="144" y="242"/>
                    </a:lnTo>
                    <a:lnTo>
                      <a:pt x="142" y="241"/>
                    </a:lnTo>
                    <a:lnTo>
                      <a:pt x="138" y="240"/>
                    </a:lnTo>
                    <a:lnTo>
                      <a:pt x="135" y="240"/>
                    </a:lnTo>
                    <a:lnTo>
                      <a:pt x="30" y="240"/>
                    </a:lnTo>
                    <a:lnTo>
                      <a:pt x="30" y="150"/>
                    </a:lnTo>
                    <a:lnTo>
                      <a:pt x="135" y="150"/>
                    </a:lnTo>
                    <a:lnTo>
                      <a:pt x="138" y="149"/>
                    </a:lnTo>
                    <a:lnTo>
                      <a:pt x="142" y="149"/>
                    </a:lnTo>
                    <a:lnTo>
                      <a:pt x="144" y="147"/>
                    </a:lnTo>
                    <a:lnTo>
                      <a:pt x="146" y="146"/>
                    </a:lnTo>
                    <a:lnTo>
                      <a:pt x="148" y="144"/>
                    </a:lnTo>
                    <a:lnTo>
                      <a:pt x="149" y="141"/>
                    </a:lnTo>
                    <a:lnTo>
                      <a:pt x="150" y="139"/>
                    </a:lnTo>
                    <a:lnTo>
                      <a:pt x="150" y="136"/>
                    </a:lnTo>
                    <a:lnTo>
                      <a:pt x="150" y="30"/>
                    </a:lnTo>
                    <a:lnTo>
                      <a:pt x="241" y="30"/>
                    </a:lnTo>
                    <a:lnTo>
                      <a:pt x="241" y="136"/>
                    </a:lnTo>
                    <a:lnTo>
                      <a:pt x="241" y="139"/>
                    </a:lnTo>
                    <a:lnTo>
                      <a:pt x="242" y="141"/>
                    </a:lnTo>
                    <a:lnTo>
                      <a:pt x="243" y="144"/>
                    </a:lnTo>
                    <a:lnTo>
                      <a:pt x="245" y="146"/>
                    </a:lnTo>
                    <a:lnTo>
                      <a:pt x="248" y="147"/>
                    </a:lnTo>
                    <a:lnTo>
                      <a:pt x="250" y="149"/>
                    </a:lnTo>
                    <a:lnTo>
                      <a:pt x="253" y="149"/>
                    </a:lnTo>
                    <a:lnTo>
                      <a:pt x="256" y="150"/>
                    </a:lnTo>
                    <a:lnTo>
                      <a:pt x="361" y="150"/>
                    </a:lnTo>
                    <a:lnTo>
                      <a:pt x="361" y="240"/>
                    </a:lnTo>
                    <a:close/>
                    <a:moveTo>
                      <a:pt x="376" y="119"/>
                    </a:moveTo>
                    <a:lnTo>
                      <a:pt x="271" y="119"/>
                    </a:lnTo>
                    <a:lnTo>
                      <a:pt x="271" y="15"/>
                    </a:lnTo>
                    <a:lnTo>
                      <a:pt x="270" y="13"/>
                    </a:lnTo>
                    <a:lnTo>
                      <a:pt x="269" y="9"/>
                    </a:lnTo>
                    <a:lnTo>
                      <a:pt x="268" y="7"/>
                    </a:lnTo>
                    <a:lnTo>
                      <a:pt x="266" y="5"/>
                    </a:lnTo>
                    <a:lnTo>
                      <a:pt x="264" y="3"/>
                    </a:lnTo>
                    <a:lnTo>
                      <a:pt x="261" y="2"/>
                    </a:lnTo>
                    <a:lnTo>
                      <a:pt x="258" y="1"/>
                    </a:lnTo>
                    <a:lnTo>
                      <a:pt x="256" y="0"/>
                    </a:lnTo>
                    <a:lnTo>
                      <a:pt x="135" y="0"/>
                    </a:lnTo>
                    <a:lnTo>
                      <a:pt x="133" y="1"/>
                    </a:lnTo>
                    <a:lnTo>
                      <a:pt x="130" y="2"/>
                    </a:lnTo>
                    <a:lnTo>
                      <a:pt x="128" y="3"/>
                    </a:lnTo>
                    <a:lnTo>
                      <a:pt x="125" y="5"/>
                    </a:lnTo>
                    <a:lnTo>
                      <a:pt x="123" y="7"/>
                    </a:lnTo>
                    <a:lnTo>
                      <a:pt x="121" y="9"/>
                    </a:lnTo>
                    <a:lnTo>
                      <a:pt x="121" y="13"/>
                    </a:lnTo>
                    <a:lnTo>
                      <a:pt x="120" y="15"/>
                    </a:lnTo>
                    <a:lnTo>
                      <a:pt x="120" y="119"/>
                    </a:lnTo>
                    <a:lnTo>
                      <a:pt x="15" y="119"/>
                    </a:lnTo>
                    <a:lnTo>
                      <a:pt x="12" y="121"/>
                    </a:lnTo>
                    <a:lnTo>
                      <a:pt x="10" y="122"/>
                    </a:lnTo>
                    <a:lnTo>
                      <a:pt x="7" y="123"/>
                    </a:lnTo>
                    <a:lnTo>
                      <a:pt x="5" y="125"/>
                    </a:lnTo>
                    <a:lnTo>
                      <a:pt x="4" y="127"/>
                    </a:lnTo>
                    <a:lnTo>
                      <a:pt x="1" y="129"/>
                    </a:lnTo>
                    <a:lnTo>
                      <a:pt x="0" y="132"/>
                    </a:lnTo>
                    <a:lnTo>
                      <a:pt x="0" y="136"/>
                    </a:lnTo>
                    <a:lnTo>
                      <a:pt x="0" y="255"/>
                    </a:lnTo>
                    <a:lnTo>
                      <a:pt x="0" y="259"/>
                    </a:lnTo>
                    <a:lnTo>
                      <a:pt x="1" y="261"/>
                    </a:lnTo>
                    <a:lnTo>
                      <a:pt x="4" y="264"/>
                    </a:lnTo>
                    <a:lnTo>
                      <a:pt x="5" y="266"/>
                    </a:lnTo>
                    <a:lnTo>
                      <a:pt x="7" y="268"/>
                    </a:lnTo>
                    <a:lnTo>
                      <a:pt x="10" y="269"/>
                    </a:lnTo>
                    <a:lnTo>
                      <a:pt x="12" y="269"/>
                    </a:lnTo>
                    <a:lnTo>
                      <a:pt x="15" y="270"/>
                    </a:lnTo>
                    <a:lnTo>
                      <a:pt x="120" y="270"/>
                    </a:lnTo>
                    <a:lnTo>
                      <a:pt x="120" y="375"/>
                    </a:lnTo>
                    <a:lnTo>
                      <a:pt x="121" y="378"/>
                    </a:lnTo>
                    <a:lnTo>
                      <a:pt x="121" y="382"/>
                    </a:lnTo>
                    <a:lnTo>
                      <a:pt x="123" y="384"/>
                    </a:lnTo>
                    <a:lnTo>
                      <a:pt x="125" y="386"/>
                    </a:lnTo>
                    <a:lnTo>
                      <a:pt x="128" y="388"/>
                    </a:lnTo>
                    <a:lnTo>
                      <a:pt x="130" y="389"/>
                    </a:lnTo>
                    <a:lnTo>
                      <a:pt x="133" y="390"/>
                    </a:lnTo>
                    <a:lnTo>
                      <a:pt x="135" y="390"/>
                    </a:lnTo>
                    <a:lnTo>
                      <a:pt x="256" y="390"/>
                    </a:lnTo>
                    <a:lnTo>
                      <a:pt x="258" y="390"/>
                    </a:lnTo>
                    <a:lnTo>
                      <a:pt x="261" y="389"/>
                    </a:lnTo>
                    <a:lnTo>
                      <a:pt x="264" y="388"/>
                    </a:lnTo>
                    <a:lnTo>
                      <a:pt x="266" y="386"/>
                    </a:lnTo>
                    <a:lnTo>
                      <a:pt x="268" y="384"/>
                    </a:lnTo>
                    <a:lnTo>
                      <a:pt x="269" y="382"/>
                    </a:lnTo>
                    <a:lnTo>
                      <a:pt x="270" y="378"/>
                    </a:lnTo>
                    <a:lnTo>
                      <a:pt x="271" y="375"/>
                    </a:lnTo>
                    <a:lnTo>
                      <a:pt x="271" y="270"/>
                    </a:lnTo>
                    <a:lnTo>
                      <a:pt x="376" y="270"/>
                    </a:lnTo>
                    <a:lnTo>
                      <a:pt x="379" y="269"/>
                    </a:lnTo>
                    <a:lnTo>
                      <a:pt x="381" y="269"/>
                    </a:lnTo>
                    <a:lnTo>
                      <a:pt x="385" y="268"/>
                    </a:lnTo>
                    <a:lnTo>
                      <a:pt x="387" y="266"/>
                    </a:lnTo>
                    <a:lnTo>
                      <a:pt x="388" y="264"/>
                    </a:lnTo>
                    <a:lnTo>
                      <a:pt x="390" y="261"/>
                    </a:lnTo>
                    <a:lnTo>
                      <a:pt x="390" y="259"/>
                    </a:lnTo>
                    <a:lnTo>
                      <a:pt x="391" y="255"/>
                    </a:lnTo>
                    <a:lnTo>
                      <a:pt x="391" y="136"/>
                    </a:lnTo>
                    <a:lnTo>
                      <a:pt x="390" y="132"/>
                    </a:lnTo>
                    <a:lnTo>
                      <a:pt x="390" y="129"/>
                    </a:lnTo>
                    <a:lnTo>
                      <a:pt x="388" y="127"/>
                    </a:lnTo>
                    <a:lnTo>
                      <a:pt x="387" y="125"/>
                    </a:lnTo>
                    <a:lnTo>
                      <a:pt x="385" y="123"/>
                    </a:lnTo>
                    <a:lnTo>
                      <a:pt x="381" y="122"/>
                    </a:lnTo>
                    <a:lnTo>
                      <a:pt x="379" y="121"/>
                    </a:lnTo>
                    <a:lnTo>
                      <a:pt x="376"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8" name="Conector recto 47">
              <a:extLst>
                <a:ext uri="{FF2B5EF4-FFF2-40B4-BE49-F238E27FC236}">
                  <a16:creationId xmlns="" xmlns:a16="http://schemas.microsoft.com/office/drawing/2014/main" id="{8812C50E-E33B-4386-9694-F3EC3E846CA7}"/>
                </a:ext>
              </a:extLst>
            </p:cNvPr>
            <p:cNvCxnSpPr/>
            <p:nvPr/>
          </p:nvCxnSpPr>
          <p:spPr>
            <a:xfrm>
              <a:off x="6746935"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upo 18">
            <a:extLst>
              <a:ext uri="{FF2B5EF4-FFF2-40B4-BE49-F238E27FC236}">
                <a16:creationId xmlns="" xmlns:a16="http://schemas.microsoft.com/office/drawing/2014/main" id="{3AFDBC8C-EB13-4EB0-8484-FE8840E6BA5A}"/>
              </a:ext>
            </a:extLst>
          </p:cNvPr>
          <p:cNvGrpSpPr/>
          <p:nvPr/>
        </p:nvGrpSpPr>
        <p:grpSpPr>
          <a:xfrm>
            <a:off x="8587741" y="1828800"/>
            <a:ext cx="3108959" cy="852275"/>
            <a:chOff x="8587741" y="1828800"/>
            <a:chExt cx="3108959" cy="852275"/>
          </a:xfrm>
        </p:grpSpPr>
        <p:sp>
          <p:nvSpPr>
            <p:cNvPr id="57" name="Forma libre: forma 56">
              <a:extLst>
                <a:ext uri="{FF2B5EF4-FFF2-40B4-BE49-F238E27FC236}">
                  <a16:creationId xmlns="" xmlns:a16="http://schemas.microsoft.com/office/drawing/2014/main" id="{175F90DE-1C89-40ED-98FF-3992651D8FEA}"/>
                </a:ext>
              </a:extLst>
            </p:cNvPr>
            <p:cNvSpPr/>
            <p:nvPr/>
          </p:nvSpPr>
          <p:spPr>
            <a:xfrm>
              <a:off x="8587741"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dirty="0"/>
                <a:t>Referred Back Pain</a:t>
              </a:r>
              <a:endParaRPr lang="en-US" sz="1400" b="1" dirty="0">
                <a:solidFill>
                  <a:schemeClr val="bg1"/>
                </a:solidFill>
                <a:latin typeface="Segoe UI" panose="020B0502040204020203" pitchFamily="34" charset="0"/>
                <a:cs typeface="Segoe UI" panose="020B0502040204020203" pitchFamily="34" charset="0"/>
              </a:endParaRPr>
            </a:p>
          </p:txBody>
        </p:sp>
        <p:grpSp>
          <p:nvGrpSpPr>
            <p:cNvPr id="45" name="Group 896">
              <a:extLst>
                <a:ext uri="{FF2B5EF4-FFF2-40B4-BE49-F238E27FC236}">
                  <a16:creationId xmlns="" xmlns:a16="http://schemas.microsoft.com/office/drawing/2014/main" id="{05167B2E-EAB2-46F1-90D6-11F6EFD303B1}"/>
                </a:ext>
              </a:extLst>
            </p:cNvPr>
            <p:cNvGrpSpPr/>
            <p:nvPr/>
          </p:nvGrpSpPr>
          <p:grpSpPr>
            <a:xfrm>
              <a:off x="11049952" y="2060164"/>
              <a:ext cx="303848" cy="303848"/>
              <a:chOff x="6461125" y="1350963"/>
              <a:chExt cx="276225" cy="276225"/>
            </a:xfrm>
            <a:solidFill>
              <a:schemeClr val="bg1"/>
            </a:solidFill>
          </p:grpSpPr>
          <p:sp>
            <p:nvSpPr>
              <p:cNvPr id="46" name="Freeform 355">
                <a:extLst>
                  <a:ext uri="{FF2B5EF4-FFF2-40B4-BE49-F238E27FC236}">
                    <a16:creationId xmlns="" xmlns:a16="http://schemas.microsoft.com/office/drawing/2014/main" id="{0B228E85-3406-47C5-B5EA-9B90489C0CA0}"/>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6">
                <a:extLst>
                  <a:ext uri="{FF2B5EF4-FFF2-40B4-BE49-F238E27FC236}">
                    <a16:creationId xmlns="" xmlns:a16="http://schemas.microsoft.com/office/drawing/2014/main" id="{23A31D3F-908F-4AFB-8038-920CC9742574}"/>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9" name="Conector recto 48">
              <a:extLst>
                <a:ext uri="{FF2B5EF4-FFF2-40B4-BE49-F238E27FC236}">
                  <a16:creationId xmlns="" xmlns:a16="http://schemas.microsoft.com/office/drawing/2014/main" id="{C2246870-6768-4ACF-9F08-7EFB68310E06}"/>
                </a:ext>
              </a:extLst>
            </p:cNvPr>
            <p:cNvCxnSpPr/>
            <p:nvPr/>
          </p:nvCxnSpPr>
          <p:spPr>
            <a:xfrm>
              <a:off x="10823737"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6706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500"/>
                                        <p:tgtEl>
                                          <p:spTgt spid="6">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fade">
                                      <p:cBhvr>
                                        <p:cTn id="53" dur="500"/>
                                        <p:tgtEl>
                                          <p:spTgt spid="6">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6">
                                            <p:txEl>
                                              <p:pRg st="6" end="6"/>
                                            </p:txEl>
                                          </p:spTgt>
                                        </p:tgtEl>
                                        <p:attrNameLst>
                                          <p:attrName>style.visibility</p:attrName>
                                        </p:attrNameLst>
                                      </p:cBhvr>
                                      <p:to>
                                        <p:strVal val="visible"/>
                                      </p:to>
                                    </p:set>
                                    <p:animEffect transition="in" filter="fade">
                                      <p:cBhvr>
                                        <p:cTn id="58" dur="500"/>
                                        <p:tgtEl>
                                          <p:spTgt spid="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500"/>
                                        <p:tgtEl>
                                          <p:spTgt spid="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xEl>
                                              <p:pRg st="0" end="0"/>
                                            </p:txEl>
                                          </p:spTgt>
                                        </p:tgtEl>
                                        <p:attrNameLst>
                                          <p:attrName>style.visibility</p:attrName>
                                        </p:attrNameLst>
                                      </p:cBhvr>
                                      <p:to>
                                        <p:strVal val="visible"/>
                                      </p:to>
                                    </p:set>
                                    <p:animEffect transition="in" filter="fade">
                                      <p:cBhvr>
                                        <p:cTn id="68" dur="500"/>
                                        <p:tgtEl>
                                          <p:spTgt spid="11">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Effect transition="in" filter="fade">
                                      <p:cBhvr>
                                        <p:cTn id="73" dur="500"/>
                                        <p:tgtEl>
                                          <p:spTgt spid="11">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1">
                                            <p:txEl>
                                              <p:pRg st="11" end="11"/>
                                            </p:txEl>
                                          </p:spTgt>
                                        </p:tgtEl>
                                        <p:attrNameLst>
                                          <p:attrName>style.visibility</p:attrName>
                                        </p:attrNameLst>
                                      </p:cBhvr>
                                      <p:to>
                                        <p:strVal val="visible"/>
                                      </p:to>
                                    </p:set>
                                    <p:animEffect transition="in" filter="fade">
                                      <p:cBhvr>
                                        <p:cTn id="78" dur="500"/>
                                        <p:tgtEl>
                                          <p:spTgt spid="11">
                                            <p:txEl>
                                              <p:pRg st="11" end="1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1">
                                            <p:txEl>
                                              <p:pRg st="14" end="14"/>
                                            </p:txEl>
                                          </p:spTgt>
                                        </p:tgtEl>
                                        <p:attrNameLst>
                                          <p:attrName>style.visibility</p:attrName>
                                        </p:attrNameLst>
                                      </p:cBhvr>
                                      <p:to>
                                        <p:strVal val="visible"/>
                                      </p:to>
                                    </p:set>
                                    <p:animEffect transition="in" filter="fade">
                                      <p:cBhvr>
                                        <p:cTn id="83" dur="500"/>
                                        <p:tgtEl>
                                          <p:spTgt spid="11">
                                            <p:txEl>
                                              <p:pRg st="14" end="14"/>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1">
                                            <p:txEl>
                                              <p:pRg st="15" end="15"/>
                                            </p:txEl>
                                          </p:spTgt>
                                        </p:tgtEl>
                                        <p:attrNameLst>
                                          <p:attrName>style.visibility</p:attrName>
                                        </p:attrNameLst>
                                      </p:cBhvr>
                                      <p:to>
                                        <p:strVal val="visible"/>
                                      </p:to>
                                    </p:set>
                                    <p:animEffect transition="in" filter="fade">
                                      <p:cBhvr>
                                        <p:cTn id="86" dur="500"/>
                                        <p:tgtEl>
                                          <p:spTgt spid="11">
                                            <p:txEl>
                                              <p:pRg st="15" end="15"/>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11">
                                            <p:txEl>
                                              <p:pRg st="17" end="17"/>
                                            </p:txEl>
                                          </p:spTgt>
                                        </p:tgtEl>
                                        <p:attrNameLst>
                                          <p:attrName>style.visibility</p:attrName>
                                        </p:attrNameLst>
                                      </p:cBhvr>
                                      <p:to>
                                        <p:strVal val="visible"/>
                                      </p:to>
                                    </p:set>
                                    <p:animEffect transition="in" filter="fade">
                                      <p:cBhvr>
                                        <p:cTn id="89" dur="500"/>
                                        <p:tgtEl>
                                          <p:spTgt spid="11">
                                            <p:txEl>
                                              <p:pRg st="17" end="17"/>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11">
                                            <p:txEl>
                                              <p:pRg st="18" end="18"/>
                                            </p:txEl>
                                          </p:spTgt>
                                        </p:tgtEl>
                                        <p:attrNameLst>
                                          <p:attrName>style.visibility</p:attrName>
                                        </p:attrNameLst>
                                      </p:cBhvr>
                                      <p:to>
                                        <p:strVal val="visible"/>
                                      </p:to>
                                    </p:set>
                                    <p:animEffect transition="in" filter="fade">
                                      <p:cBhvr>
                                        <p:cTn id="92" dur="500"/>
                                        <p:tgtEl>
                                          <p:spTgt spid="11">
                                            <p:txEl>
                                              <p:pRg st="18" end="18"/>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11">
                                            <p:txEl>
                                              <p:pRg st="19" end="19"/>
                                            </p:txEl>
                                          </p:spTgt>
                                        </p:tgtEl>
                                        <p:attrNameLst>
                                          <p:attrName>style.visibility</p:attrName>
                                        </p:attrNameLst>
                                      </p:cBhvr>
                                      <p:to>
                                        <p:strVal val="visible"/>
                                      </p:to>
                                    </p:set>
                                    <p:animEffect transition="in" filter="fade">
                                      <p:cBhvr>
                                        <p:cTn id="95" dur="500"/>
                                        <p:tgtEl>
                                          <p:spTgt spid="11">
                                            <p:txEl>
                                              <p:pRg st="19" end="19"/>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1">
                                            <p:txEl>
                                              <p:pRg st="21" end="21"/>
                                            </p:txEl>
                                          </p:spTgt>
                                        </p:tgtEl>
                                        <p:attrNameLst>
                                          <p:attrName>style.visibility</p:attrName>
                                        </p:attrNameLst>
                                      </p:cBhvr>
                                      <p:to>
                                        <p:strVal val="visible"/>
                                      </p:to>
                                    </p:set>
                                    <p:animEffect transition="in" filter="fade">
                                      <p:cBhvr>
                                        <p:cTn id="98" dur="500"/>
                                        <p:tgtEl>
                                          <p:spTgt spid="11">
                                            <p:txEl>
                                              <p:pRg st="21" end="21"/>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2">
                                            <p:txEl>
                                              <p:pRg st="0" end="0"/>
                                            </p:txEl>
                                          </p:spTgt>
                                        </p:tgtEl>
                                        <p:attrNameLst>
                                          <p:attrName>style.visibility</p:attrName>
                                        </p:attrNameLst>
                                      </p:cBhvr>
                                      <p:to>
                                        <p:strVal val="visible"/>
                                      </p:to>
                                    </p:set>
                                    <p:animEffect transition="in" filter="fade">
                                      <p:cBhvr>
                                        <p:cTn id="103" dur="500"/>
                                        <p:tgtEl>
                                          <p:spTgt spid="12">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2">
                                            <p:txEl>
                                              <p:pRg st="1" end="1"/>
                                            </p:txEl>
                                          </p:spTgt>
                                        </p:tgtEl>
                                        <p:attrNameLst>
                                          <p:attrName>style.visibility</p:attrName>
                                        </p:attrNameLst>
                                      </p:cBhvr>
                                      <p:to>
                                        <p:strVal val="visible"/>
                                      </p:to>
                                    </p:set>
                                    <p:animEffect transition="in" filter="fade">
                                      <p:cBhvr>
                                        <p:cTn id="106" dur="500"/>
                                        <p:tgtEl>
                                          <p:spTgt spid="12">
                                            <p:txEl>
                                              <p:pRg st="1" end="1"/>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2">
                                            <p:txEl>
                                              <p:pRg st="2" end="2"/>
                                            </p:txEl>
                                          </p:spTgt>
                                        </p:tgtEl>
                                        <p:attrNameLst>
                                          <p:attrName>style.visibility</p:attrName>
                                        </p:attrNameLst>
                                      </p:cBhvr>
                                      <p:to>
                                        <p:strVal val="visible"/>
                                      </p:to>
                                    </p:set>
                                    <p:animEffect transition="in" filter="fade">
                                      <p:cBhvr>
                                        <p:cTn id="109" dur="500"/>
                                        <p:tgtEl>
                                          <p:spTgt spid="12">
                                            <p:txEl>
                                              <p:pRg st="2" end="2"/>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2">
                                            <p:txEl>
                                              <p:pRg st="3" end="3"/>
                                            </p:txEl>
                                          </p:spTgt>
                                        </p:tgtEl>
                                        <p:attrNameLst>
                                          <p:attrName>style.visibility</p:attrName>
                                        </p:attrNameLst>
                                      </p:cBhvr>
                                      <p:to>
                                        <p:strVal val="visible"/>
                                      </p:to>
                                    </p:set>
                                    <p:animEffect transition="in" filter="fade">
                                      <p:cBhvr>
                                        <p:cTn id="112" dur="500"/>
                                        <p:tgtEl>
                                          <p:spTgt spid="12">
                                            <p:txEl>
                                              <p:pRg st="3" end="3"/>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2">
                                            <p:txEl>
                                              <p:pRg st="4" end="4"/>
                                            </p:txEl>
                                          </p:spTgt>
                                        </p:tgtEl>
                                        <p:attrNameLst>
                                          <p:attrName>style.visibility</p:attrName>
                                        </p:attrNameLst>
                                      </p:cBhvr>
                                      <p:to>
                                        <p:strVal val="visible"/>
                                      </p:to>
                                    </p:set>
                                    <p:animEffect transition="in" filter="fade">
                                      <p:cBhvr>
                                        <p:cTn id="115" dur="500"/>
                                        <p:tgtEl>
                                          <p:spTgt spid="12">
                                            <p:txEl>
                                              <p:pRg st="4" end="4"/>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2">
                                            <p:txEl>
                                              <p:pRg st="5" end="5"/>
                                            </p:txEl>
                                          </p:spTgt>
                                        </p:tgtEl>
                                        <p:attrNameLst>
                                          <p:attrName>style.visibility</p:attrName>
                                        </p:attrNameLst>
                                      </p:cBhvr>
                                      <p:to>
                                        <p:strVal val="visible"/>
                                      </p:to>
                                    </p:set>
                                    <p:animEffect transition="in" filter="fade">
                                      <p:cBhvr>
                                        <p:cTn id="118"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HISTORY TAKING OF BACK PAIN</a:t>
            </a:r>
          </a:p>
        </p:txBody>
      </p:sp>
      <p:sp>
        <p:nvSpPr>
          <p:cNvPr id="3" name="Rectangle 2"/>
          <p:cNvSpPr/>
          <p:nvPr/>
        </p:nvSpPr>
        <p:spPr>
          <a:xfrm>
            <a:off x="635000" y="1690187"/>
            <a:ext cx="11455400" cy="5632311"/>
          </a:xfrm>
          <a:prstGeom prst="rect">
            <a:avLst/>
          </a:prstGeom>
        </p:spPr>
        <p:txBody>
          <a:bodyPr wrap="square" numCol="2">
            <a:spAutoFit/>
          </a:bodyPr>
          <a:lstStyle/>
          <a:p>
            <a:pPr>
              <a:lnSpc>
                <a:spcPct val="150000"/>
              </a:lnSpc>
            </a:pPr>
            <a:r>
              <a:rPr lang="en-US" sz="2400" dirty="0"/>
              <a:t>1-Personal </a:t>
            </a:r>
            <a:r>
              <a:rPr lang="en-US" sz="2400" dirty="0" smtClean="0"/>
              <a:t>History </a:t>
            </a:r>
            <a:r>
              <a:rPr lang="en-US" sz="2400" dirty="0" smtClean="0">
                <a:latin typeface="Calibri" panose="020F0502020204030204" pitchFamily="34" charset="0"/>
              </a:rPr>
              <a:t>( </a:t>
            </a:r>
            <a:r>
              <a:rPr lang="en-US" sz="2400" dirty="0">
                <a:latin typeface="Calibri" panose="020F0502020204030204" pitchFamily="34" charset="0"/>
              </a:rPr>
              <a:t>Name - Age - Occupation </a:t>
            </a:r>
            <a:r>
              <a:rPr lang="en-US" sz="2400" dirty="0" smtClean="0">
                <a:latin typeface="Calibri" panose="020F0502020204030204" pitchFamily="34" charset="0"/>
              </a:rPr>
              <a:t>)</a:t>
            </a:r>
            <a:endParaRPr lang="en-US" dirty="0"/>
          </a:p>
          <a:p>
            <a:pPr>
              <a:lnSpc>
                <a:spcPct val="150000"/>
              </a:lnSpc>
            </a:pPr>
            <a:r>
              <a:rPr lang="en-US" sz="2400" dirty="0"/>
              <a:t>2-Chief complaints</a:t>
            </a:r>
          </a:p>
          <a:p>
            <a:pPr>
              <a:lnSpc>
                <a:spcPct val="150000"/>
              </a:lnSpc>
            </a:pPr>
            <a:r>
              <a:rPr lang="en-US" sz="2400" dirty="0"/>
              <a:t>3-History of presenting illness (SOCRATES)</a:t>
            </a:r>
          </a:p>
          <a:p>
            <a:pPr>
              <a:lnSpc>
                <a:spcPct val="150000"/>
              </a:lnSpc>
            </a:pPr>
            <a:r>
              <a:rPr lang="en-US" sz="2400" dirty="0"/>
              <a:t>4-Constitutional symptoms &amp; red flags</a:t>
            </a:r>
          </a:p>
          <a:p>
            <a:pPr>
              <a:lnSpc>
                <a:spcPct val="150000"/>
              </a:lnSpc>
            </a:pPr>
            <a:r>
              <a:rPr lang="en-US" sz="2400" dirty="0"/>
              <a:t>5-PMHx</a:t>
            </a:r>
          </a:p>
          <a:p>
            <a:pPr>
              <a:lnSpc>
                <a:spcPct val="150000"/>
              </a:lnSpc>
            </a:pPr>
            <a:endParaRPr lang="en-US" sz="2400" dirty="0" smtClean="0"/>
          </a:p>
          <a:p>
            <a:pPr>
              <a:lnSpc>
                <a:spcPct val="150000"/>
              </a:lnSpc>
            </a:pPr>
            <a:endParaRPr lang="en-US" sz="2400" dirty="0"/>
          </a:p>
          <a:p>
            <a:pPr>
              <a:lnSpc>
                <a:spcPct val="150000"/>
              </a:lnSpc>
            </a:pPr>
            <a:endParaRPr lang="en-US" sz="2400" dirty="0"/>
          </a:p>
          <a:p>
            <a:pPr>
              <a:lnSpc>
                <a:spcPct val="150000"/>
              </a:lnSpc>
            </a:pPr>
            <a:r>
              <a:rPr lang="en-US" sz="2400" dirty="0" smtClean="0"/>
              <a:t>6-PSHx</a:t>
            </a:r>
            <a:r>
              <a:rPr lang="en-US" sz="2400" dirty="0"/>
              <a:t>, trauma history and blood transfusion</a:t>
            </a:r>
          </a:p>
          <a:p>
            <a:pPr>
              <a:lnSpc>
                <a:spcPct val="150000"/>
              </a:lnSpc>
            </a:pPr>
            <a:r>
              <a:rPr lang="en-US" sz="2400" dirty="0" smtClean="0"/>
              <a:t>7-Medications </a:t>
            </a:r>
            <a:r>
              <a:rPr lang="en-US" sz="2400" dirty="0"/>
              <a:t>history and allergy</a:t>
            </a:r>
          </a:p>
          <a:p>
            <a:pPr>
              <a:lnSpc>
                <a:spcPct val="150000"/>
              </a:lnSpc>
            </a:pPr>
            <a:r>
              <a:rPr lang="en-US" sz="2400" dirty="0"/>
              <a:t>8-Family history</a:t>
            </a:r>
          </a:p>
          <a:p>
            <a:pPr>
              <a:lnSpc>
                <a:spcPct val="150000"/>
              </a:lnSpc>
            </a:pPr>
            <a:r>
              <a:rPr lang="en-US" sz="2400" dirty="0"/>
              <a:t>9-Social history</a:t>
            </a:r>
          </a:p>
          <a:p>
            <a:pPr>
              <a:lnSpc>
                <a:spcPct val="150000"/>
              </a:lnSpc>
            </a:pPr>
            <a:r>
              <a:rPr lang="en-US" sz="2400" dirty="0"/>
              <a:t>10-Systemic review</a:t>
            </a:r>
          </a:p>
        </p:txBody>
      </p:sp>
    </p:spTree>
    <p:extLst>
      <p:ext uri="{BB962C8B-B14F-4D97-AF65-F5344CB8AC3E}">
        <p14:creationId xmlns:p14="http://schemas.microsoft.com/office/powerpoint/2010/main" val="29826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8000" y="374150"/>
            <a:ext cx="11239500" cy="681037"/>
          </a:xfrm>
        </p:spPr>
        <p:txBody>
          <a:bodyPr/>
          <a:lstStyle/>
          <a:p>
            <a:r>
              <a:rPr lang="en-US" dirty="0"/>
              <a:t>HISTORY OF PRESENTING ILLNESS</a:t>
            </a:r>
          </a:p>
        </p:txBody>
      </p:sp>
      <p:sp>
        <p:nvSpPr>
          <p:cNvPr id="8" name="Rectangle 7"/>
          <p:cNvSpPr/>
          <p:nvPr/>
        </p:nvSpPr>
        <p:spPr>
          <a:xfrm>
            <a:off x="2462766" y="1872790"/>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Site?</a:t>
            </a:r>
            <a:endParaRPr lang="en-US" dirty="0">
              <a:solidFill>
                <a:schemeClr val="bg1"/>
              </a:solidFill>
            </a:endParaRPr>
          </a:p>
        </p:txBody>
      </p:sp>
      <p:sp>
        <p:nvSpPr>
          <p:cNvPr id="9" name="Rectangle 8"/>
          <p:cNvSpPr/>
          <p:nvPr/>
        </p:nvSpPr>
        <p:spPr>
          <a:xfrm>
            <a:off x="2462766" y="2821458"/>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Onset?</a:t>
            </a:r>
            <a:endParaRPr lang="en-US" dirty="0">
              <a:solidFill>
                <a:schemeClr val="bg1"/>
              </a:solidFill>
            </a:endParaRPr>
          </a:p>
        </p:txBody>
      </p:sp>
      <p:sp>
        <p:nvSpPr>
          <p:cNvPr id="10" name="Rectangle 9"/>
          <p:cNvSpPr/>
          <p:nvPr/>
        </p:nvSpPr>
        <p:spPr>
          <a:xfrm>
            <a:off x="2462766" y="3772286"/>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Character?</a:t>
            </a:r>
            <a:endParaRPr lang="en-US" dirty="0">
              <a:solidFill>
                <a:schemeClr val="bg1"/>
              </a:solidFill>
            </a:endParaRPr>
          </a:p>
        </p:txBody>
      </p:sp>
      <p:sp>
        <p:nvSpPr>
          <p:cNvPr id="11" name="Rectangle 10"/>
          <p:cNvSpPr/>
          <p:nvPr/>
        </p:nvSpPr>
        <p:spPr>
          <a:xfrm>
            <a:off x="2462766" y="4723432"/>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Radiation?</a:t>
            </a:r>
            <a:endParaRPr lang="en-US" dirty="0">
              <a:solidFill>
                <a:schemeClr val="bg1"/>
              </a:solidFill>
            </a:endParaRPr>
          </a:p>
        </p:txBody>
      </p:sp>
      <p:sp>
        <p:nvSpPr>
          <p:cNvPr id="12" name="Rectangle 11"/>
          <p:cNvSpPr/>
          <p:nvPr/>
        </p:nvSpPr>
        <p:spPr>
          <a:xfrm>
            <a:off x="7554395" y="1872790"/>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Associated?</a:t>
            </a:r>
            <a:endParaRPr lang="en-US" dirty="0">
              <a:solidFill>
                <a:schemeClr val="bg1"/>
              </a:solidFill>
            </a:endParaRPr>
          </a:p>
        </p:txBody>
      </p:sp>
      <p:sp>
        <p:nvSpPr>
          <p:cNvPr id="13" name="Rectangle 12"/>
          <p:cNvSpPr/>
          <p:nvPr/>
        </p:nvSpPr>
        <p:spPr>
          <a:xfrm>
            <a:off x="7554395" y="2820252"/>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Timing?</a:t>
            </a:r>
            <a:endParaRPr lang="en-US" dirty="0">
              <a:solidFill>
                <a:schemeClr val="bg1"/>
              </a:solidFill>
            </a:endParaRPr>
          </a:p>
        </p:txBody>
      </p:sp>
      <p:sp>
        <p:nvSpPr>
          <p:cNvPr id="14" name="Rectangle 13"/>
          <p:cNvSpPr/>
          <p:nvPr/>
        </p:nvSpPr>
        <p:spPr>
          <a:xfrm>
            <a:off x="7554395" y="3772286"/>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Exacerbating?</a:t>
            </a:r>
            <a:endParaRPr lang="en-US" dirty="0">
              <a:solidFill>
                <a:schemeClr val="bg1"/>
              </a:solidFill>
            </a:endParaRPr>
          </a:p>
        </p:txBody>
      </p:sp>
      <p:sp>
        <p:nvSpPr>
          <p:cNvPr id="15" name="Rectangle 14"/>
          <p:cNvSpPr/>
          <p:nvPr/>
        </p:nvSpPr>
        <p:spPr>
          <a:xfrm>
            <a:off x="7554395" y="4723432"/>
            <a:ext cx="2136520" cy="512064"/>
          </a:xfrm>
          <a:prstGeom prst="rect">
            <a:avLst/>
          </a:prstGeom>
          <a:solidFill>
            <a:srgbClr val="002060"/>
          </a:solidFill>
          <a:ln>
            <a:solidFill>
              <a:srgbClr val="27FC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Severity?</a:t>
            </a:r>
            <a:endParaRPr lang="en-US" dirty="0">
              <a:solidFill>
                <a:schemeClr val="bg1"/>
              </a:solidFill>
            </a:endParaRPr>
          </a:p>
        </p:txBody>
      </p:sp>
    </p:spTree>
    <p:extLst>
      <p:ext uri="{BB962C8B-B14F-4D97-AF65-F5344CB8AC3E}">
        <p14:creationId xmlns:p14="http://schemas.microsoft.com/office/powerpoint/2010/main" val="117302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PAST HISTORY</a:t>
            </a:r>
          </a:p>
        </p:txBody>
      </p:sp>
      <p:sp>
        <p:nvSpPr>
          <p:cNvPr id="3" name="Rectangle 2"/>
          <p:cNvSpPr/>
          <p:nvPr/>
        </p:nvSpPr>
        <p:spPr>
          <a:xfrm>
            <a:off x="1494972" y="1896071"/>
            <a:ext cx="8506278" cy="2308324"/>
          </a:xfrm>
          <a:prstGeom prst="rect">
            <a:avLst/>
          </a:prstGeom>
        </p:spPr>
        <p:txBody>
          <a:bodyPr wrap="square">
            <a:spAutoFit/>
          </a:bodyPr>
          <a:lstStyle/>
          <a:p>
            <a:pPr>
              <a:lnSpc>
                <a:spcPct val="150000"/>
              </a:lnSpc>
            </a:pPr>
            <a:r>
              <a:rPr lang="en-US" sz="2400" dirty="0" smtClean="0"/>
              <a:t>-</a:t>
            </a:r>
            <a:r>
              <a:rPr lang="en-US" sz="2400" dirty="0"/>
              <a:t>Past medical history (Including cancer and psychiatric issues) </a:t>
            </a:r>
          </a:p>
          <a:p>
            <a:pPr>
              <a:lnSpc>
                <a:spcPct val="150000"/>
              </a:lnSpc>
            </a:pPr>
            <a:r>
              <a:rPr lang="en-US" sz="2400" dirty="0"/>
              <a:t>-Past surgical History </a:t>
            </a:r>
          </a:p>
          <a:p>
            <a:pPr>
              <a:lnSpc>
                <a:spcPct val="150000"/>
              </a:lnSpc>
            </a:pPr>
            <a:r>
              <a:rPr lang="en-US" sz="2400" dirty="0"/>
              <a:t>-Past trauma </a:t>
            </a:r>
          </a:p>
          <a:p>
            <a:pPr>
              <a:lnSpc>
                <a:spcPct val="150000"/>
              </a:lnSpc>
            </a:pPr>
            <a:r>
              <a:rPr lang="en-US" sz="2400" dirty="0"/>
              <a:t>-History of blood transfusion </a:t>
            </a:r>
          </a:p>
        </p:txBody>
      </p:sp>
    </p:spTree>
    <p:extLst>
      <p:ext uri="{BB962C8B-B14F-4D97-AF65-F5344CB8AC3E}">
        <p14:creationId xmlns:p14="http://schemas.microsoft.com/office/powerpoint/2010/main" val="285763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RED </a:t>
            </a:r>
            <a:r>
              <a:rPr lang="en-US" dirty="0"/>
              <a:t>FLAGS </a:t>
            </a:r>
            <a:r>
              <a:rPr lang="en-US" dirty="0" smtClean="0"/>
              <a:t>&amp; CONSTITUTIONAL SYMPTOMS</a:t>
            </a:r>
            <a:endParaRPr lang="en-US" dirty="0"/>
          </a:p>
        </p:txBody>
      </p:sp>
      <p:pic>
        <p:nvPicPr>
          <p:cNvPr id="3" name="Picture 2"/>
          <p:cNvPicPr>
            <a:picLocks noChangeAspect="1"/>
          </p:cNvPicPr>
          <p:nvPr/>
        </p:nvPicPr>
        <p:blipFill>
          <a:blip r:embed="rId2"/>
          <a:stretch>
            <a:fillRect/>
          </a:stretch>
        </p:blipFill>
        <p:spPr>
          <a:xfrm>
            <a:off x="760088" y="1725031"/>
            <a:ext cx="3942540" cy="4190660"/>
          </a:xfrm>
          <a:prstGeom prst="rect">
            <a:avLst/>
          </a:prstGeom>
        </p:spPr>
      </p:pic>
      <p:sp>
        <p:nvSpPr>
          <p:cNvPr id="4" name="Rectangle 3"/>
          <p:cNvSpPr/>
          <p:nvPr/>
        </p:nvSpPr>
        <p:spPr>
          <a:xfrm>
            <a:off x="5820229" y="1592604"/>
            <a:ext cx="6096000" cy="4455515"/>
          </a:xfrm>
          <a:prstGeom prst="rect">
            <a:avLst/>
          </a:prstGeom>
        </p:spPr>
        <p:txBody>
          <a:bodyPr>
            <a:spAutoFit/>
          </a:bodyPr>
          <a:lstStyle/>
          <a:p>
            <a:pPr>
              <a:lnSpc>
                <a:spcPct val="150000"/>
              </a:lnSpc>
            </a:pPr>
            <a:r>
              <a:rPr lang="en-US" sz="2400" dirty="0"/>
              <a:t>-Fever</a:t>
            </a:r>
          </a:p>
          <a:p>
            <a:pPr>
              <a:lnSpc>
                <a:spcPct val="150000"/>
              </a:lnSpc>
            </a:pPr>
            <a:r>
              <a:rPr lang="en-US" sz="2400" dirty="0"/>
              <a:t>-Weight loss</a:t>
            </a:r>
          </a:p>
          <a:p>
            <a:pPr>
              <a:lnSpc>
                <a:spcPct val="150000"/>
              </a:lnSpc>
            </a:pPr>
            <a:r>
              <a:rPr lang="en-US" sz="2400" dirty="0"/>
              <a:t>-nausea &amp; vomiting</a:t>
            </a:r>
          </a:p>
          <a:p>
            <a:pPr>
              <a:lnSpc>
                <a:spcPct val="150000"/>
              </a:lnSpc>
            </a:pPr>
            <a:r>
              <a:rPr lang="en-US" sz="2400" dirty="0"/>
              <a:t>-Loss of appetite</a:t>
            </a:r>
          </a:p>
          <a:p>
            <a:pPr>
              <a:lnSpc>
                <a:spcPct val="150000"/>
              </a:lnSpc>
            </a:pPr>
            <a:r>
              <a:rPr lang="en-US" sz="2400" dirty="0"/>
              <a:t>-Night sweat</a:t>
            </a:r>
          </a:p>
          <a:p>
            <a:pPr>
              <a:lnSpc>
                <a:spcPct val="150000"/>
              </a:lnSpc>
            </a:pPr>
            <a:r>
              <a:rPr lang="en-US" sz="2400" dirty="0"/>
              <a:t>-Urinary retention or incontinence</a:t>
            </a:r>
          </a:p>
          <a:p>
            <a:pPr>
              <a:lnSpc>
                <a:spcPct val="150000"/>
              </a:lnSpc>
            </a:pPr>
            <a:r>
              <a:rPr lang="en-US" sz="2400" dirty="0"/>
              <a:t>-Fecal incontinence or urgency</a:t>
            </a:r>
          </a:p>
          <a:p>
            <a:pPr>
              <a:lnSpc>
                <a:spcPct val="150000"/>
              </a:lnSpc>
            </a:pPr>
            <a:r>
              <a:rPr lang="en-US" sz="2400" dirty="0"/>
              <a:t>-Impotence</a:t>
            </a:r>
          </a:p>
        </p:txBody>
      </p:sp>
    </p:spTree>
    <p:extLst>
      <p:ext uri="{BB962C8B-B14F-4D97-AF65-F5344CB8AC3E}">
        <p14:creationId xmlns:p14="http://schemas.microsoft.com/office/powerpoint/2010/main" val="19433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115" y="1347286"/>
            <a:ext cx="12496800" cy="3893374"/>
          </a:xfrm>
          <a:prstGeom prst="rect">
            <a:avLst/>
          </a:prstGeom>
        </p:spPr>
        <p:txBody>
          <a:bodyPr wrap="square" numCol="2">
            <a:spAutoFit/>
          </a:bodyPr>
          <a:lstStyle/>
          <a:p>
            <a:r>
              <a:rPr lang="en-US" sz="3100" b="1" dirty="0" smtClean="0">
                <a:solidFill>
                  <a:srgbClr val="0E4E68"/>
                </a:solidFill>
                <a:latin typeface="Segoe UI" panose="020B0502040204020203" pitchFamily="34" charset="0"/>
                <a:ea typeface="+mj-ea"/>
                <a:cs typeface="Segoe UI" panose="020B0502040204020203" pitchFamily="34" charset="0"/>
              </a:rPr>
              <a:t>FAMILY </a:t>
            </a:r>
            <a:r>
              <a:rPr lang="en-US" sz="3100" b="1" dirty="0">
                <a:solidFill>
                  <a:srgbClr val="0E4E68"/>
                </a:solidFill>
                <a:latin typeface="Segoe UI" panose="020B0502040204020203" pitchFamily="34" charset="0"/>
                <a:ea typeface="+mj-ea"/>
                <a:cs typeface="Segoe UI" panose="020B0502040204020203" pitchFamily="34" charset="0"/>
              </a:rPr>
              <a:t>HISTORY </a:t>
            </a:r>
          </a:p>
          <a:p>
            <a:pPr>
              <a:lnSpc>
                <a:spcPct val="150000"/>
              </a:lnSpc>
            </a:pPr>
            <a:r>
              <a:rPr lang="en-US" sz="2400" dirty="0"/>
              <a:t>-Of similar condition </a:t>
            </a:r>
          </a:p>
          <a:p>
            <a:pPr>
              <a:lnSpc>
                <a:spcPct val="150000"/>
              </a:lnSpc>
            </a:pPr>
            <a:r>
              <a:rPr lang="en-US" sz="2400" dirty="0"/>
              <a:t>-Any inherited diseases that run in the </a:t>
            </a:r>
            <a:r>
              <a:rPr lang="en-US" sz="2400" dirty="0" smtClean="0"/>
              <a:t>family. </a:t>
            </a:r>
            <a:endParaRPr lang="en-US" sz="2400" dirty="0"/>
          </a:p>
          <a:p>
            <a:pPr>
              <a:lnSpc>
                <a:spcPct val="150000"/>
              </a:lnSpc>
            </a:pPr>
            <a:r>
              <a:rPr lang="en-US" sz="2400" dirty="0"/>
              <a:t>-History of </a:t>
            </a:r>
            <a:r>
              <a:rPr lang="en-US" sz="2400" dirty="0" smtClean="0"/>
              <a:t>Cancer</a:t>
            </a:r>
          </a:p>
          <a:p>
            <a:endParaRPr lang="en-US" sz="2400" dirty="0"/>
          </a:p>
          <a:p>
            <a:pPr>
              <a:lnSpc>
                <a:spcPct val="150000"/>
              </a:lnSpc>
            </a:pPr>
            <a:r>
              <a:rPr lang="en-US" sz="3100" b="1" dirty="0">
                <a:solidFill>
                  <a:srgbClr val="0E4E68"/>
                </a:solidFill>
                <a:latin typeface="Segoe UI" panose="020B0502040204020203" pitchFamily="34" charset="0"/>
                <a:ea typeface="+mj-ea"/>
                <a:cs typeface="Segoe UI" panose="020B0502040204020203" pitchFamily="34" charset="0"/>
              </a:rPr>
              <a:t>MEDICATIONS </a:t>
            </a:r>
            <a:r>
              <a:rPr lang="en-US" sz="3100" b="1" dirty="0" smtClean="0">
                <a:solidFill>
                  <a:srgbClr val="0E4E68"/>
                </a:solidFill>
                <a:latin typeface="Segoe UI" panose="020B0502040204020203" pitchFamily="34" charset="0"/>
                <a:ea typeface="+mj-ea"/>
                <a:cs typeface="Segoe UI" panose="020B0502040204020203" pitchFamily="34" charset="0"/>
              </a:rPr>
              <a:t>HISTORY </a:t>
            </a:r>
            <a:endParaRPr lang="en-US" sz="3100" b="1" dirty="0">
              <a:solidFill>
                <a:srgbClr val="0E4E68"/>
              </a:solidFill>
              <a:latin typeface="Segoe UI" panose="020B0502040204020203" pitchFamily="34" charset="0"/>
              <a:ea typeface="+mj-ea"/>
              <a:cs typeface="Segoe UI" panose="020B0502040204020203" pitchFamily="34" charset="0"/>
            </a:endParaRPr>
          </a:p>
          <a:p>
            <a:pPr>
              <a:lnSpc>
                <a:spcPct val="150000"/>
              </a:lnSpc>
            </a:pPr>
            <a:r>
              <a:rPr lang="en-US" sz="2400" dirty="0"/>
              <a:t>-</a:t>
            </a:r>
            <a:r>
              <a:rPr lang="en-US" sz="2400" dirty="0" smtClean="0"/>
              <a:t>INCLUDING </a:t>
            </a:r>
            <a:r>
              <a:rPr lang="en-US" sz="2400" dirty="0"/>
              <a:t>ALLERGY OR STEROIDS </a:t>
            </a:r>
            <a:endParaRPr lang="en-US" dirty="0">
              <a:latin typeface="Tw Cen MT"/>
            </a:endParaRPr>
          </a:p>
          <a:p>
            <a:r>
              <a:rPr lang="en-US" sz="3100" b="1" dirty="0">
                <a:solidFill>
                  <a:srgbClr val="0E4E68"/>
                </a:solidFill>
                <a:latin typeface="Segoe UI" panose="020B0502040204020203" pitchFamily="34" charset="0"/>
                <a:ea typeface="+mj-ea"/>
                <a:cs typeface="Segoe UI" panose="020B0502040204020203" pitchFamily="34" charset="0"/>
              </a:rPr>
              <a:t>SOCIAL HISTORY </a:t>
            </a:r>
          </a:p>
          <a:p>
            <a:pPr>
              <a:lnSpc>
                <a:spcPct val="150000"/>
              </a:lnSpc>
            </a:pPr>
            <a:r>
              <a:rPr lang="en-US" sz="2400" dirty="0"/>
              <a:t>-Smoking </a:t>
            </a:r>
          </a:p>
          <a:p>
            <a:pPr>
              <a:lnSpc>
                <a:spcPct val="150000"/>
              </a:lnSpc>
            </a:pPr>
            <a:r>
              <a:rPr lang="en-US" sz="2400" dirty="0"/>
              <a:t>-Alcohol </a:t>
            </a:r>
          </a:p>
          <a:p>
            <a:pPr>
              <a:lnSpc>
                <a:spcPct val="150000"/>
              </a:lnSpc>
            </a:pPr>
            <a:r>
              <a:rPr lang="en-US" sz="2400" dirty="0"/>
              <a:t>-Illicit drug usage </a:t>
            </a:r>
          </a:p>
          <a:p>
            <a:pPr>
              <a:lnSpc>
                <a:spcPct val="150000"/>
              </a:lnSpc>
            </a:pPr>
            <a:r>
              <a:rPr lang="en-US" sz="2400" dirty="0"/>
              <a:t>-Recent Travel </a:t>
            </a:r>
          </a:p>
          <a:p>
            <a:pPr>
              <a:lnSpc>
                <a:spcPct val="150000"/>
              </a:lnSpc>
            </a:pPr>
            <a:r>
              <a:rPr lang="en-US" sz="2400" dirty="0"/>
              <a:t>-Contact with infected people </a:t>
            </a:r>
          </a:p>
          <a:p>
            <a:pPr>
              <a:lnSpc>
                <a:spcPct val="150000"/>
              </a:lnSpc>
            </a:pPr>
            <a:r>
              <a:rPr lang="en-US" sz="2400" dirty="0"/>
              <a:t>-Immunization history </a:t>
            </a:r>
          </a:p>
        </p:txBody>
      </p:sp>
    </p:spTree>
    <p:extLst>
      <p:ext uri="{BB962C8B-B14F-4D97-AF65-F5344CB8AC3E}">
        <p14:creationId xmlns:p14="http://schemas.microsoft.com/office/powerpoint/2010/main" val="126903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fade">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fade">
                                      <p:cBhvr>
                                        <p:cTn id="6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3182" y="3215313"/>
            <a:ext cx="11239501" cy="447675"/>
          </a:xfrm>
        </p:spPr>
        <p:txBody>
          <a:bodyPr>
            <a:noAutofit/>
          </a:bodyPr>
          <a:lstStyle/>
          <a:p>
            <a:r>
              <a:rPr lang="en-US" sz="7200" u="sng" dirty="0" smtClean="0"/>
              <a:t>Don’t</a:t>
            </a:r>
            <a:r>
              <a:rPr lang="en-US" sz="7200" dirty="0" smtClean="0"/>
              <a:t> </a:t>
            </a:r>
            <a:r>
              <a:rPr lang="en-US" sz="7200" dirty="0"/>
              <a:t>forget ICE </a:t>
            </a:r>
          </a:p>
        </p:txBody>
      </p:sp>
      <p:sp>
        <p:nvSpPr>
          <p:cNvPr id="4" name="Rectangle 3"/>
          <p:cNvSpPr/>
          <p:nvPr/>
        </p:nvSpPr>
        <p:spPr>
          <a:xfrm>
            <a:off x="1948959" y="5005630"/>
            <a:ext cx="9182003" cy="523220"/>
          </a:xfrm>
          <a:prstGeom prst="rect">
            <a:avLst/>
          </a:prstGeom>
        </p:spPr>
        <p:txBody>
          <a:bodyPr wrap="square" numCol="3">
            <a:spAutoFit/>
          </a:bodyPr>
          <a:lstStyle/>
          <a:p>
            <a:r>
              <a:rPr lang="en-US" sz="2800" dirty="0" smtClean="0">
                <a:latin typeface="Calibri" panose="020F0502020204030204" pitchFamily="34" charset="0"/>
              </a:rPr>
              <a:t>IDEAS </a:t>
            </a:r>
            <a:endParaRPr lang="en-US" sz="2800" dirty="0">
              <a:latin typeface="Calibri" panose="020F0502020204030204" pitchFamily="34" charset="0"/>
            </a:endParaRPr>
          </a:p>
          <a:p>
            <a:r>
              <a:rPr lang="en-US" sz="2800" dirty="0" smtClean="0">
                <a:latin typeface="Calibri" panose="020F0502020204030204" pitchFamily="34" charset="0"/>
              </a:rPr>
              <a:t>Concerns </a:t>
            </a:r>
            <a:endParaRPr lang="en-US" sz="2800" dirty="0">
              <a:latin typeface="Calibri" panose="020F0502020204030204" pitchFamily="34" charset="0"/>
            </a:endParaRPr>
          </a:p>
          <a:p>
            <a:r>
              <a:rPr lang="en-US" sz="2800" dirty="0" smtClean="0">
                <a:latin typeface="Calibri" panose="020F0502020204030204" pitchFamily="34" charset="0"/>
              </a:rPr>
              <a:t>Expectations </a:t>
            </a:r>
            <a:endParaRPr lang="en-US" sz="2800" dirty="0">
              <a:latin typeface="Calibri" panose="020F0502020204030204" pitchFamily="34" charset="0"/>
            </a:endParaRPr>
          </a:p>
        </p:txBody>
      </p:sp>
      <p:sp>
        <p:nvSpPr>
          <p:cNvPr id="5" name="Rectangle 4"/>
          <p:cNvSpPr/>
          <p:nvPr/>
        </p:nvSpPr>
        <p:spPr>
          <a:xfrm>
            <a:off x="1948959" y="5863771"/>
            <a:ext cx="8834387" cy="461665"/>
          </a:xfrm>
          <a:prstGeom prst="rect">
            <a:avLst/>
          </a:prstGeom>
        </p:spPr>
        <p:txBody>
          <a:bodyPr wrap="square">
            <a:spAutoFit/>
          </a:bodyPr>
          <a:lstStyle/>
          <a:p>
            <a:r>
              <a:rPr lang="en-US" sz="2400" dirty="0"/>
              <a:t>How does it affect the patient functionally and </a:t>
            </a:r>
            <a:r>
              <a:rPr lang="en-US" sz="2400" dirty="0" smtClean="0"/>
              <a:t>mentally?</a:t>
            </a:r>
            <a:endParaRPr lang="en-US" sz="2400" dirty="0"/>
          </a:p>
        </p:txBody>
      </p:sp>
    </p:spTree>
    <p:extLst>
      <p:ext uri="{BB962C8B-B14F-4D97-AF65-F5344CB8AC3E}">
        <p14:creationId xmlns:p14="http://schemas.microsoft.com/office/powerpoint/2010/main" val="247553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down)">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 xmlns:a16="http://schemas.microsoft.com/office/drawing/2014/main" id="{5C0BCB27-A926-4AB9-AF8A-0A942BC0D508}"/>
              </a:ext>
            </a:extLst>
          </p:cNvPr>
          <p:cNvSpPr>
            <a:spLocks noGrp="1"/>
          </p:cNvSpPr>
          <p:nvPr>
            <p:ph type="body" sz="quarter" idx="10"/>
          </p:nvPr>
        </p:nvSpPr>
        <p:spPr>
          <a:xfrm>
            <a:off x="457199" y="2514600"/>
            <a:ext cx="11239501" cy="1887718"/>
          </a:xfrm>
        </p:spPr>
        <p:txBody>
          <a:bodyPr>
            <a:normAutofit/>
          </a:bodyPr>
          <a:lstStyle/>
          <a:p>
            <a:r>
              <a:rPr lang="en-US" sz="5400" dirty="0"/>
              <a:t>What is our next step?</a:t>
            </a:r>
            <a:endParaRPr lang="ar-SA" sz="5400" dirty="0"/>
          </a:p>
        </p:txBody>
      </p:sp>
      <p:sp>
        <p:nvSpPr>
          <p:cNvPr id="4" name="عنصر نائب للنص 3">
            <a:extLst>
              <a:ext uri="{FF2B5EF4-FFF2-40B4-BE49-F238E27FC236}">
                <a16:creationId xmlns="" xmlns:a16="http://schemas.microsoft.com/office/drawing/2014/main" id="{4B655F55-3D02-4549-86C5-041313D6AD1D}"/>
              </a:ext>
            </a:extLst>
          </p:cNvPr>
          <p:cNvSpPr>
            <a:spLocks noGrp="1"/>
          </p:cNvSpPr>
          <p:nvPr>
            <p:ph type="body" sz="quarter" idx="11"/>
          </p:nvPr>
        </p:nvSpPr>
        <p:spPr>
          <a:xfrm>
            <a:off x="3291526" y="5199262"/>
            <a:ext cx="5608947" cy="640080"/>
          </a:xfrm>
        </p:spPr>
        <p:txBody>
          <a:bodyPr/>
          <a:lstStyle/>
          <a:p>
            <a:r>
              <a:rPr lang="en-US" sz="4400" dirty="0"/>
              <a:t>Physical examination</a:t>
            </a:r>
            <a:endParaRPr lang="ar-SA" sz="4400" dirty="0"/>
          </a:p>
        </p:txBody>
      </p:sp>
    </p:spTree>
    <p:extLst>
      <p:ext uri="{BB962C8B-B14F-4D97-AF65-F5344CB8AC3E}">
        <p14:creationId xmlns:p14="http://schemas.microsoft.com/office/powerpoint/2010/main" val="11240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630" y="2015031"/>
            <a:ext cx="10339755" cy="3323987"/>
          </a:xfrm>
          <a:prstGeom prst="rect">
            <a:avLst/>
          </a:prstGeom>
        </p:spPr>
        <p:txBody>
          <a:bodyPr wrap="square">
            <a:spAutoFit/>
          </a:bodyPr>
          <a:lstStyle/>
          <a:p>
            <a:pPr marL="571500" indent="-571500">
              <a:lnSpc>
                <a:spcPct val="150000"/>
              </a:lnSpc>
              <a:buFont typeface="Segoe UI" panose="020B0502040204020203" pitchFamily="34" charset="0"/>
              <a:buChar char="›"/>
            </a:pPr>
            <a:r>
              <a:rPr lang="en-US" sz="2800" dirty="0">
                <a:solidFill>
                  <a:schemeClr val="tx1">
                    <a:lumMod val="85000"/>
                    <a:lumOff val="15000"/>
                  </a:schemeClr>
                </a:solidFill>
              </a:rPr>
              <a:t>Rayan </a:t>
            </a:r>
            <a:r>
              <a:rPr lang="en-US" sz="2800" dirty="0" smtClean="0">
                <a:solidFill>
                  <a:schemeClr val="tx1">
                    <a:lumMod val="85000"/>
                    <a:lumOff val="15000"/>
                  </a:schemeClr>
                </a:solidFill>
              </a:rPr>
              <a:t>AL-Qarni</a:t>
            </a:r>
          </a:p>
          <a:p>
            <a:pPr marL="571500" indent="-571500">
              <a:lnSpc>
                <a:spcPct val="150000"/>
              </a:lnSpc>
              <a:buFont typeface="Segoe UI" panose="020B0502040204020203" pitchFamily="34" charset="0"/>
              <a:buChar char="›"/>
            </a:pPr>
            <a:r>
              <a:rPr lang="en-US" sz="2800" dirty="0" smtClean="0">
                <a:solidFill>
                  <a:schemeClr val="tx1">
                    <a:lumMod val="85000"/>
                    <a:lumOff val="15000"/>
                  </a:schemeClr>
                </a:solidFill>
              </a:rPr>
              <a:t>Ibrahim </a:t>
            </a:r>
            <a:r>
              <a:rPr lang="en-US" sz="2800" dirty="0" err="1" smtClean="0">
                <a:solidFill>
                  <a:schemeClr val="tx1">
                    <a:lumMod val="85000"/>
                    <a:lumOff val="15000"/>
                  </a:schemeClr>
                </a:solidFill>
              </a:rPr>
              <a:t>Fetyani</a:t>
            </a:r>
            <a:endParaRPr lang="en-US" sz="2800" dirty="0" smtClean="0">
              <a:solidFill>
                <a:schemeClr val="tx1">
                  <a:lumMod val="85000"/>
                  <a:lumOff val="15000"/>
                </a:schemeClr>
              </a:solidFill>
            </a:endParaRPr>
          </a:p>
          <a:p>
            <a:pPr marL="571500" indent="-571500">
              <a:lnSpc>
                <a:spcPct val="150000"/>
              </a:lnSpc>
              <a:buFont typeface="Segoe UI" panose="020B0502040204020203" pitchFamily="34" charset="0"/>
              <a:buChar char="›"/>
            </a:pPr>
            <a:r>
              <a:rPr lang="en-US" sz="2800" dirty="0" smtClean="0">
                <a:solidFill>
                  <a:schemeClr val="tx1">
                    <a:lumMod val="85000"/>
                    <a:lumOff val="15000"/>
                  </a:schemeClr>
                </a:solidFill>
              </a:rPr>
              <a:t>Fouad </a:t>
            </a:r>
            <a:r>
              <a:rPr lang="en-US" sz="2800" dirty="0" err="1" smtClean="0">
                <a:solidFill>
                  <a:schemeClr val="tx1">
                    <a:lumMod val="85000"/>
                    <a:lumOff val="15000"/>
                  </a:schemeClr>
                </a:solidFill>
              </a:rPr>
              <a:t>Bahgat</a:t>
            </a:r>
            <a:endParaRPr lang="en-US" sz="2800" dirty="0" smtClean="0">
              <a:solidFill>
                <a:schemeClr val="tx1">
                  <a:lumMod val="85000"/>
                  <a:lumOff val="15000"/>
                </a:schemeClr>
              </a:solidFill>
            </a:endParaRPr>
          </a:p>
          <a:p>
            <a:pPr marL="571500" indent="-571500">
              <a:lnSpc>
                <a:spcPct val="150000"/>
              </a:lnSpc>
              <a:buFont typeface="Segoe UI" panose="020B0502040204020203" pitchFamily="34" charset="0"/>
              <a:buChar char="›"/>
            </a:pPr>
            <a:r>
              <a:rPr lang="en-US" sz="2800" dirty="0" smtClean="0">
                <a:solidFill>
                  <a:schemeClr val="tx1">
                    <a:lumMod val="85000"/>
                    <a:lumOff val="15000"/>
                  </a:schemeClr>
                </a:solidFill>
              </a:rPr>
              <a:t>Abdullah </a:t>
            </a:r>
            <a:r>
              <a:rPr lang="en-US" sz="2800" dirty="0" err="1" smtClean="0">
                <a:solidFill>
                  <a:schemeClr val="tx1">
                    <a:lumMod val="85000"/>
                    <a:lumOff val="15000"/>
                  </a:schemeClr>
                </a:solidFill>
              </a:rPr>
              <a:t>Abuamarah</a:t>
            </a:r>
            <a:r>
              <a:rPr lang="en-US" sz="2800" dirty="0" smtClean="0">
                <a:solidFill>
                  <a:schemeClr val="tx1">
                    <a:lumMod val="85000"/>
                    <a:lumOff val="15000"/>
                  </a:schemeClr>
                </a:solidFill>
              </a:rPr>
              <a:t> </a:t>
            </a:r>
          </a:p>
          <a:p>
            <a:pPr marL="571500" indent="-571500">
              <a:lnSpc>
                <a:spcPct val="150000"/>
              </a:lnSpc>
              <a:buFont typeface="Segoe UI" panose="020B0502040204020203" pitchFamily="34" charset="0"/>
              <a:buChar char="›"/>
            </a:pPr>
            <a:r>
              <a:rPr lang="en-US" sz="2800" dirty="0" err="1" smtClean="0">
                <a:solidFill>
                  <a:schemeClr val="tx1">
                    <a:lumMod val="85000"/>
                    <a:lumOff val="15000"/>
                  </a:schemeClr>
                </a:solidFill>
              </a:rPr>
              <a:t>Abdulmajeed</a:t>
            </a:r>
            <a:r>
              <a:rPr lang="en-US" sz="2800" dirty="0" smtClean="0">
                <a:solidFill>
                  <a:schemeClr val="tx1">
                    <a:lumMod val="85000"/>
                    <a:lumOff val="15000"/>
                  </a:schemeClr>
                </a:solidFill>
              </a:rPr>
              <a:t> </a:t>
            </a:r>
            <a:r>
              <a:rPr lang="en-US" sz="2800" dirty="0" err="1" smtClean="0">
                <a:solidFill>
                  <a:schemeClr val="tx1">
                    <a:lumMod val="85000"/>
                    <a:lumOff val="15000"/>
                  </a:schemeClr>
                </a:solidFill>
              </a:rPr>
              <a:t>Alammar</a:t>
            </a:r>
            <a:endParaRPr lang="en-US" sz="2800" dirty="0">
              <a:solidFill>
                <a:schemeClr val="tx1">
                  <a:lumMod val="85000"/>
                  <a:lumOff val="15000"/>
                </a:schemeClr>
              </a:solidFill>
            </a:endParaRPr>
          </a:p>
        </p:txBody>
      </p:sp>
    </p:spTree>
    <p:extLst>
      <p:ext uri="{BB962C8B-B14F-4D97-AF65-F5344CB8AC3E}">
        <p14:creationId xmlns:p14="http://schemas.microsoft.com/office/powerpoint/2010/main" val="581174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 xmlns:a16="http://schemas.microsoft.com/office/drawing/2014/main" id="{1C838223-5C3C-4C55-AA9A-906F33660EC8}"/>
              </a:ext>
            </a:extLst>
          </p:cNvPr>
          <p:cNvSpPr txBox="1">
            <a:spLocks/>
          </p:cNvSpPr>
          <p:nvPr/>
        </p:nvSpPr>
        <p:spPr>
          <a:xfrm>
            <a:off x="620517" y="2466895"/>
            <a:ext cx="2736574" cy="1671369"/>
          </a:xfrm>
          <a:prstGeom prst="rect">
            <a:avLst/>
          </a:prstGeom>
        </p:spPr>
        <p:txBody>
          <a:bodyPr lIns="0" tIns="0" rIns="0" bIns="0"/>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lnSpc>
                <a:spcPct val="100000"/>
              </a:lnSpc>
            </a:pPr>
            <a:r>
              <a:rPr lang="en-US" dirty="0">
                <a:solidFill>
                  <a:srgbClr val="03E7B1"/>
                </a:solidFill>
                <a:latin typeface="Segoe UI" panose="020B0502040204020203" pitchFamily="34" charset="0"/>
                <a:cs typeface="Segoe UI" panose="020B0502040204020203" pitchFamily="34" charset="0"/>
              </a:rPr>
              <a:t>Physical examination has 4 parts</a:t>
            </a:r>
          </a:p>
        </p:txBody>
      </p:sp>
      <p:sp>
        <p:nvSpPr>
          <p:cNvPr id="9" name="Slide Number Placeholder 13">
            <a:extLst>
              <a:ext uri="{FF2B5EF4-FFF2-40B4-BE49-F238E27FC236}">
                <a16:creationId xmlns="" xmlns:a16="http://schemas.microsoft.com/office/drawing/2014/main" id="{BF644DE3-ED6E-411A-935D-0695A2D14FD7}"/>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2">
                    <a:lumMod val="90000"/>
                  </a:schemeClr>
                </a:solidFill>
                <a:latin typeface="Segoe UI" panose="020B0502040204020203" pitchFamily="34" charset="0"/>
                <a:cs typeface="Segoe UI" panose="020B0502040204020203" pitchFamily="34" charset="0"/>
              </a:rPr>
              <a:t>1 </a:t>
            </a:r>
            <a:r>
              <a:rPr lang="en-ID" sz="1100" dirty="0">
                <a:latin typeface="Segoe UI" panose="020B0502040204020203" pitchFamily="34" charset="0"/>
                <a:cs typeface="Segoe UI" panose="020B0502040204020203" pitchFamily="34" charset="0"/>
              </a:rPr>
              <a:t> </a:t>
            </a:r>
            <a:r>
              <a:rPr lang="en-ID" sz="1200" b="1" dirty="0">
                <a:solidFill>
                  <a:srgbClr val="198AB7"/>
                </a:solidFill>
                <a:latin typeface="Segoe UI" panose="020B0502040204020203" pitchFamily="34" charset="0"/>
                <a:cs typeface="Segoe UI" panose="020B0502040204020203" pitchFamily="34" charset="0"/>
              </a:rPr>
              <a:t>2</a:t>
            </a:r>
            <a:r>
              <a:rPr lang="en-ID" sz="1100" dirty="0">
                <a:latin typeface="Segoe UI" panose="020B0502040204020203" pitchFamily="34" charset="0"/>
                <a:cs typeface="Segoe UI" panose="020B0502040204020203" pitchFamily="34" charset="0"/>
              </a:rPr>
              <a:t>  </a:t>
            </a:r>
            <a:r>
              <a:rPr lang="en-ID" sz="1100" dirty="0">
                <a:solidFill>
                  <a:schemeClr val="bg2">
                    <a:lumMod val="90000"/>
                  </a:schemeClr>
                </a:solidFill>
                <a:latin typeface="Segoe UI" panose="020B0502040204020203" pitchFamily="34" charset="0"/>
                <a:cs typeface="Segoe UI" panose="020B0502040204020203" pitchFamily="34" charset="0"/>
              </a:rPr>
              <a:t>3  4  5  6  7  8  9  10</a:t>
            </a:r>
          </a:p>
        </p:txBody>
      </p:sp>
      <p:grpSp>
        <p:nvGrpSpPr>
          <p:cNvPr id="17" name="Grupo 16">
            <a:extLst>
              <a:ext uri="{FF2B5EF4-FFF2-40B4-BE49-F238E27FC236}">
                <a16:creationId xmlns="" xmlns:a16="http://schemas.microsoft.com/office/drawing/2014/main" id="{66033854-0E30-44DC-9AEE-61FCD81C44F2}"/>
              </a:ext>
            </a:extLst>
          </p:cNvPr>
          <p:cNvGrpSpPr/>
          <p:nvPr/>
        </p:nvGrpSpPr>
        <p:grpSpPr>
          <a:xfrm>
            <a:off x="5338901" y="358954"/>
            <a:ext cx="6207487" cy="1294258"/>
            <a:chOff x="5338901" y="358954"/>
            <a:chExt cx="6207487" cy="1294258"/>
          </a:xfrm>
        </p:grpSpPr>
        <p:sp>
          <p:nvSpPr>
            <p:cNvPr id="21" name="Rectángulo: esquinas superiores redondeadas 20">
              <a:extLst>
                <a:ext uri="{FF2B5EF4-FFF2-40B4-BE49-F238E27FC236}">
                  <a16:creationId xmlns="" xmlns:a16="http://schemas.microsoft.com/office/drawing/2014/main" id="{4B332D25-2EAE-473A-9B27-C80DF624084F}"/>
                </a:ext>
              </a:extLst>
            </p:cNvPr>
            <p:cNvSpPr/>
            <p:nvPr/>
          </p:nvSpPr>
          <p:spPr>
            <a:xfrm rot="5400000">
              <a:off x="4887860" y="809995"/>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a:extLst>
                <a:ext uri="{FF2B5EF4-FFF2-40B4-BE49-F238E27FC236}">
                  <a16:creationId xmlns="" xmlns:a16="http://schemas.microsoft.com/office/drawing/2014/main" id="{2A2243A7-47C4-49AF-BF62-F7C9D5098D35}"/>
                </a:ext>
              </a:extLst>
            </p:cNvPr>
            <p:cNvSpPr/>
            <p:nvPr/>
          </p:nvSpPr>
          <p:spPr>
            <a:xfrm rot="5400000">
              <a:off x="7935978" y="-2092624"/>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Conector recto 6">
              <a:extLst>
                <a:ext uri="{FF2B5EF4-FFF2-40B4-BE49-F238E27FC236}">
                  <a16:creationId xmlns="" xmlns:a16="http://schemas.microsoft.com/office/drawing/2014/main" id="{FE73F1F8-2464-4610-8AFE-4EC25DFE32D6}"/>
                </a:ext>
              </a:extLst>
            </p:cNvPr>
            <p:cNvCxnSpPr/>
            <p:nvPr/>
          </p:nvCxnSpPr>
          <p:spPr>
            <a:xfrm>
              <a:off x="6828004" y="72042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76">
              <a:extLst>
                <a:ext uri="{FF2B5EF4-FFF2-40B4-BE49-F238E27FC236}">
                  <a16:creationId xmlns="" xmlns:a16="http://schemas.microsoft.com/office/drawing/2014/main" id="{E5DEC0B4-7CAF-475E-A8A1-6280927EB676}"/>
                </a:ext>
              </a:extLst>
            </p:cNvPr>
            <p:cNvSpPr txBox="1"/>
            <p:nvPr/>
          </p:nvSpPr>
          <p:spPr>
            <a:xfrm>
              <a:off x="7180181" y="836325"/>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inspection</a:t>
              </a:r>
            </a:p>
          </p:txBody>
        </p:sp>
      </p:grpSp>
      <p:grpSp>
        <p:nvGrpSpPr>
          <p:cNvPr id="18" name="Grupo 17">
            <a:extLst>
              <a:ext uri="{FF2B5EF4-FFF2-40B4-BE49-F238E27FC236}">
                <a16:creationId xmlns="" xmlns:a16="http://schemas.microsoft.com/office/drawing/2014/main" id="{73BACE5C-2193-4524-B0D1-89F054ED5AF1}"/>
              </a:ext>
            </a:extLst>
          </p:cNvPr>
          <p:cNvGrpSpPr/>
          <p:nvPr/>
        </p:nvGrpSpPr>
        <p:grpSpPr>
          <a:xfrm>
            <a:off x="5338901" y="1917591"/>
            <a:ext cx="6207487" cy="1294258"/>
            <a:chOff x="5338901" y="1917591"/>
            <a:chExt cx="6207487" cy="1294258"/>
          </a:xfrm>
        </p:grpSpPr>
        <p:cxnSp>
          <p:nvCxnSpPr>
            <p:cNvPr id="65" name="Conector recto 64">
              <a:extLst>
                <a:ext uri="{FF2B5EF4-FFF2-40B4-BE49-F238E27FC236}">
                  <a16:creationId xmlns="" xmlns:a16="http://schemas.microsoft.com/office/drawing/2014/main" id="{C1838E23-0BC7-4BA4-B790-A0F855D11021}"/>
                </a:ext>
              </a:extLst>
            </p:cNvPr>
            <p:cNvCxnSpPr/>
            <p:nvPr/>
          </p:nvCxnSpPr>
          <p:spPr>
            <a:xfrm>
              <a:off x="6828004" y="228237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ángulo: esquinas superiores redondeadas 71">
              <a:extLst>
                <a:ext uri="{FF2B5EF4-FFF2-40B4-BE49-F238E27FC236}">
                  <a16:creationId xmlns="" xmlns:a16="http://schemas.microsoft.com/office/drawing/2014/main" id="{A97A3ED3-1704-4E75-9059-AF362F6A43B6}"/>
                </a:ext>
              </a:extLst>
            </p:cNvPr>
            <p:cNvSpPr/>
            <p:nvPr/>
          </p:nvSpPr>
          <p:spPr>
            <a:xfrm rot="5400000">
              <a:off x="4887860" y="2368632"/>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ángulo: esquinas superiores redondeadas 72">
              <a:extLst>
                <a:ext uri="{FF2B5EF4-FFF2-40B4-BE49-F238E27FC236}">
                  <a16:creationId xmlns="" xmlns:a16="http://schemas.microsoft.com/office/drawing/2014/main" id="{4979CA5A-AD5C-4710-BAA0-725D528C9F26}"/>
                </a:ext>
              </a:extLst>
            </p:cNvPr>
            <p:cNvSpPr/>
            <p:nvPr/>
          </p:nvSpPr>
          <p:spPr>
            <a:xfrm rot="5400000">
              <a:off x="7935978" y="-5339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Conector recto 74">
              <a:extLst>
                <a:ext uri="{FF2B5EF4-FFF2-40B4-BE49-F238E27FC236}">
                  <a16:creationId xmlns="" xmlns:a16="http://schemas.microsoft.com/office/drawing/2014/main" id="{5F43BD43-DA0B-4351-BF2C-3A472D94B3AA}"/>
                </a:ext>
              </a:extLst>
            </p:cNvPr>
            <p:cNvCxnSpPr/>
            <p:nvPr/>
          </p:nvCxnSpPr>
          <p:spPr>
            <a:xfrm>
              <a:off x="6828004" y="2279065"/>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CuadroTexto 76">
              <a:extLst>
                <a:ext uri="{FF2B5EF4-FFF2-40B4-BE49-F238E27FC236}">
                  <a16:creationId xmlns="" xmlns:a16="http://schemas.microsoft.com/office/drawing/2014/main" id="{5C9D916B-7BF5-4572-B8A7-D93222E3E7DD}"/>
                </a:ext>
              </a:extLst>
            </p:cNvPr>
            <p:cNvSpPr txBox="1"/>
            <p:nvPr/>
          </p:nvSpPr>
          <p:spPr>
            <a:xfrm>
              <a:off x="7180181" y="2394962"/>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palpation</a:t>
              </a:r>
              <a:endParaRPr lang="en-US" sz="1600" dirty="0">
                <a:solidFill>
                  <a:schemeClr val="bg1"/>
                </a:solidFill>
                <a:latin typeface="Segoe UI" panose="020B0502040204020203" pitchFamily="34" charset="0"/>
                <a:cs typeface="Segoe UI" panose="020B0502040204020203" pitchFamily="34" charset="0"/>
              </a:endParaRPr>
            </a:p>
          </p:txBody>
        </p:sp>
      </p:grpSp>
      <p:grpSp>
        <p:nvGrpSpPr>
          <p:cNvPr id="19" name="Grupo 18">
            <a:extLst>
              <a:ext uri="{FF2B5EF4-FFF2-40B4-BE49-F238E27FC236}">
                <a16:creationId xmlns="" xmlns:a16="http://schemas.microsoft.com/office/drawing/2014/main" id="{44BED638-CBD5-43D0-9548-D1C46F12276C}"/>
              </a:ext>
            </a:extLst>
          </p:cNvPr>
          <p:cNvGrpSpPr/>
          <p:nvPr/>
        </p:nvGrpSpPr>
        <p:grpSpPr>
          <a:xfrm>
            <a:off x="5338901" y="3476228"/>
            <a:ext cx="6207487" cy="1294258"/>
            <a:chOff x="5338901" y="3476228"/>
            <a:chExt cx="6207487" cy="1294258"/>
          </a:xfrm>
        </p:grpSpPr>
        <p:cxnSp>
          <p:nvCxnSpPr>
            <p:cNvPr id="66" name="Conector recto 65">
              <a:extLst>
                <a:ext uri="{FF2B5EF4-FFF2-40B4-BE49-F238E27FC236}">
                  <a16:creationId xmlns="" xmlns:a16="http://schemas.microsoft.com/office/drawing/2014/main" id="{5E979EDE-0482-4F1B-B139-FC7B42267A62}"/>
                </a:ext>
              </a:extLst>
            </p:cNvPr>
            <p:cNvCxnSpPr/>
            <p:nvPr/>
          </p:nvCxnSpPr>
          <p:spPr>
            <a:xfrm>
              <a:off x="6828004" y="3844403"/>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ectángulo: esquinas superiores redondeadas 77">
              <a:extLst>
                <a:ext uri="{FF2B5EF4-FFF2-40B4-BE49-F238E27FC236}">
                  <a16:creationId xmlns="" xmlns:a16="http://schemas.microsoft.com/office/drawing/2014/main" id="{BACE6CAF-4ECA-4A90-B20D-19BE5F672FFF}"/>
                </a:ext>
              </a:extLst>
            </p:cNvPr>
            <p:cNvSpPr/>
            <p:nvPr/>
          </p:nvSpPr>
          <p:spPr>
            <a:xfrm rot="5400000">
              <a:off x="4887860" y="3927269"/>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ángulo: esquinas superiores redondeadas 78">
              <a:extLst>
                <a:ext uri="{FF2B5EF4-FFF2-40B4-BE49-F238E27FC236}">
                  <a16:creationId xmlns="" xmlns:a16="http://schemas.microsoft.com/office/drawing/2014/main" id="{F7D3CA3A-1D17-4080-98A1-59D5C3A3CA0C}"/>
                </a:ext>
              </a:extLst>
            </p:cNvPr>
            <p:cNvSpPr/>
            <p:nvPr/>
          </p:nvSpPr>
          <p:spPr>
            <a:xfrm rot="5400000">
              <a:off x="7935978" y="1024650"/>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Conector recto 80">
              <a:extLst>
                <a:ext uri="{FF2B5EF4-FFF2-40B4-BE49-F238E27FC236}">
                  <a16:creationId xmlns="" xmlns:a16="http://schemas.microsoft.com/office/drawing/2014/main" id="{72A921B1-D066-40AD-90C9-F6B0A445FC47}"/>
                </a:ext>
              </a:extLst>
            </p:cNvPr>
            <p:cNvCxnSpPr/>
            <p:nvPr/>
          </p:nvCxnSpPr>
          <p:spPr>
            <a:xfrm>
              <a:off x="6828004" y="3837702"/>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CuadroTexto 76">
              <a:extLst>
                <a:ext uri="{FF2B5EF4-FFF2-40B4-BE49-F238E27FC236}">
                  <a16:creationId xmlns="" xmlns:a16="http://schemas.microsoft.com/office/drawing/2014/main" id="{9FEF41B0-C5F0-4C87-BB40-85071141C596}"/>
                </a:ext>
              </a:extLst>
            </p:cNvPr>
            <p:cNvSpPr txBox="1"/>
            <p:nvPr/>
          </p:nvSpPr>
          <p:spPr>
            <a:xfrm>
              <a:off x="7180181" y="3953599"/>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Movements</a:t>
              </a:r>
              <a:endParaRPr lang="en-US" sz="1600" dirty="0">
                <a:solidFill>
                  <a:schemeClr val="bg1"/>
                </a:solidFill>
                <a:latin typeface="Segoe UI" panose="020B0502040204020203" pitchFamily="34" charset="0"/>
                <a:cs typeface="Segoe UI" panose="020B0502040204020203" pitchFamily="34" charset="0"/>
              </a:endParaRPr>
            </a:p>
          </p:txBody>
        </p:sp>
      </p:grpSp>
      <p:grpSp>
        <p:nvGrpSpPr>
          <p:cNvPr id="20" name="Grupo 19">
            <a:extLst>
              <a:ext uri="{FF2B5EF4-FFF2-40B4-BE49-F238E27FC236}">
                <a16:creationId xmlns="" xmlns:a16="http://schemas.microsoft.com/office/drawing/2014/main" id="{19811395-AB40-4B57-BEBE-128F90F42C4E}"/>
              </a:ext>
            </a:extLst>
          </p:cNvPr>
          <p:cNvGrpSpPr/>
          <p:nvPr/>
        </p:nvGrpSpPr>
        <p:grpSpPr>
          <a:xfrm>
            <a:off x="5338901" y="5034865"/>
            <a:ext cx="6207487" cy="1294258"/>
            <a:chOff x="5338901" y="5034865"/>
            <a:chExt cx="6207487" cy="1294258"/>
          </a:xfrm>
        </p:grpSpPr>
        <p:cxnSp>
          <p:nvCxnSpPr>
            <p:cNvPr id="67" name="Conector recto 66">
              <a:extLst>
                <a:ext uri="{FF2B5EF4-FFF2-40B4-BE49-F238E27FC236}">
                  <a16:creationId xmlns="" xmlns:a16="http://schemas.microsoft.com/office/drawing/2014/main" id="{BE25566B-A26E-4976-A262-09D5AC026628}"/>
                </a:ext>
              </a:extLst>
            </p:cNvPr>
            <p:cNvCxnSpPr/>
            <p:nvPr/>
          </p:nvCxnSpPr>
          <p:spPr>
            <a:xfrm>
              <a:off x="6828004" y="540526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Rectángulo: esquinas superiores redondeadas 83">
              <a:extLst>
                <a:ext uri="{FF2B5EF4-FFF2-40B4-BE49-F238E27FC236}">
                  <a16:creationId xmlns="" xmlns:a16="http://schemas.microsoft.com/office/drawing/2014/main" id="{6AC5692A-6D74-4BB4-A5FC-01420D93A730}"/>
                </a:ext>
              </a:extLst>
            </p:cNvPr>
            <p:cNvSpPr/>
            <p:nvPr/>
          </p:nvSpPr>
          <p:spPr>
            <a:xfrm rot="5400000">
              <a:off x="4887860" y="5485906"/>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ángulo: esquinas superiores redondeadas 84">
              <a:extLst>
                <a:ext uri="{FF2B5EF4-FFF2-40B4-BE49-F238E27FC236}">
                  <a16:creationId xmlns="" xmlns:a16="http://schemas.microsoft.com/office/drawing/2014/main" id="{9574384B-3717-48AE-BECF-92499CE21022}"/>
                </a:ext>
              </a:extLst>
            </p:cNvPr>
            <p:cNvSpPr/>
            <p:nvPr/>
          </p:nvSpPr>
          <p:spPr>
            <a:xfrm rot="5400000">
              <a:off x="7935978" y="25832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Conector recto 86">
              <a:extLst>
                <a:ext uri="{FF2B5EF4-FFF2-40B4-BE49-F238E27FC236}">
                  <a16:creationId xmlns="" xmlns:a16="http://schemas.microsoft.com/office/drawing/2014/main" id="{F23175F8-F109-40B2-AD2A-CE0710A01686}"/>
                </a:ext>
              </a:extLst>
            </p:cNvPr>
            <p:cNvCxnSpPr/>
            <p:nvPr/>
          </p:nvCxnSpPr>
          <p:spPr>
            <a:xfrm>
              <a:off x="6828004" y="539633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CuadroTexto 76">
              <a:extLst>
                <a:ext uri="{FF2B5EF4-FFF2-40B4-BE49-F238E27FC236}">
                  <a16:creationId xmlns="" xmlns:a16="http://schemas.microsoft.com/office/drawing/2014/main" id="{C0AD1E85-AB35-45A3-9B57-1E450B2C4E92}"/>
                </a:ext>
              </a:extLst>
            </p:cNvPr>
            <p:cNvSpPr txBox="1"/>
            <p:nvPr/>
          </p:nvSpPr>
          <p:spPr>
            <a:xfrm>
              <a:off x="7180181" y="5543013"/>
              <a:ext cx="3969176" cy="307777"/>
            </a:xfrm>
            <a:prstGeom prst="rect">
              <a:avLst/>
            </a:prstGeom>
            <a:noFill/>
          </p:spPr>
          <p:txBody>
            <a:bodyPr wrap="square" lIns="0" tIns="0" rIns="0" bIns="0" rtlCol="0" anchor="ctr">
              <a:spAutoFit/>
            </a:bodyPr>
            <a:lstStyle/>
            <a:p>
              <a:r>
                <a:rPr lang="en-US" sz="2000" dirty="0">
                  <a:solidFill>
                    <a:schemeClr val="bg1"/>
                  </a:solidFill>
                  <a:latin typeface="Segoe UI" panose="020B0502040204020203" pitchFamily="34" charset="0"/>
                  <a:cs typeface="Segoe UI" panose="020B0502040204020203" pitchFamily="34" charset="0"/>
                </a:rPr>
                <a:t>Special tests</a:t>
              </a:r>
            </a:p>
          </p:txBody>
        </p:sp>
      </p:grpSp>
      <p:sp>
        <p:nvSpPr>
          <p:cNvPr id="35" name="مستطيل 34" descr="Magnifying glass">
            <a:extLst>
              <a:ext uri="{FF2B5EF4-FFF2-40B4-BE49-F238E27FC236}">
                <a16:creationId xmlns="" xmlns:a16="http://schemas.microsoft.com/office/drawing/2014/main" id="{DFB0FAB1-514E-463D-A0E4-13C6DC7A0747}"/>
              </a:ext>
            </a:extLst>
          </p:cNvPr>
          <p:cNvSpPr/>
          <p:nvPr/>
        </p:nvSpPr>
        <p:spPr>
          <a:xfrm>
            <a:off x="5875283" y="764223"/>
            <a:ext cx="441434" cy="441434"/>
          </a:xfrm>
          <a:prstGeom prst="rect">
            <a:avLst/>
          </a:prstGeom>
          <a: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3" name="مستطيل 42">
            <a:extLst>
              <a:ext uri="{FF2B5EF4-FFF2-40B4-BE49-F238E27FC236}">
                <a16:creationId xmlns="" xmlns:a16="http://schemas.microsoft.com/office/drawing/2014/main" id="{F98DA572-22FA-42AE-9CD4-C8E8D7E50F00}"/>
              </a:ext>
            </a:extLst>
          </p:cNvPr>
          <p:cNvSpPr/>
          <p:nvPr/>
        </p:nvSpPr>
        <p:spPr>
          <a:xfrm>
            <a:off x="5862536" y="2391084"/>
            <a:ext cx="441434" cy="441434"/>
          </a:xfrm>
          <a:prstGeom prst="rect">
            <a:avLst/>
          </a:prstGeom>
          <a: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5" name="مستطيل 44" descr="Dance Steps">
            <a:extLst>
              <a:ext uri="{FF2B5EF4-FFF2-40B4-BE49-F238E27FC236}">
                <a16:creationId xmlns="" xmlns:a16="http://schemas.microsoft.com/office/drawing/2014/main" id="{5BC034B8-5707-4ADF-95D6-9F02CC86D52A}"/>
              </a:ext>
            </a:extLst>
          </p:cNvPr>
          <p:cNvSpPr/>
          <p:nvPr/>
        </p:nvSpPr>
        <p:spPr>
          <a:xfrm>
            <a:off x="5875283" y="3907676"/>
            <a:ext cx="441434" cy="441434"/>
          </a:xfrm>
          <a:prstGeom prst="rect">
            <a:avLst/>
          </a:prstGeom>
          <a: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6" name="مستطيل 45" descr="Skeleton">
            <a:extLst>
              <a:ext uri="{FF2B5EF4-FFF2-40B4-BE49-F238E27FC236}">
                <a16:creationId xmlns="" xmlns:a16="http://schemas.microsoft.com/office/drawing/2014/main" id="{9A1CCA35-A217-4251-9E96-1C26CF8BA9D4}"/>
              </a:ext>
            </a:extLst>
          </p:cNvPr>
          <p:cNvSpPr/>
          <p:nvPr/>
        </p:nvSpPr>
        <p:spPr>
          <a:xfrm>
            <a:off x="5838106" y="5476184"/>
            <a:ext cx="441434" cy="441434"/>
          </a:xfrm>
          <a:prstGeom prst="rect">
            <a:avLst/>
          </a:prstGeom>
          <a: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033493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 xmlns:a16="http://schemas.microsoft.com/office/drawing/2014/main" id="{C962CFD6-26F8-4ADB-8645-A03234A925CD}"/>
              </a:ext>
            </a:extLst>
          </p:cNvPr>
          <p:cNvSpPr>
            <a:spLocks noGrp="1"/>
          </p:cNvSpPr>
          <p:nvPr>
            <p:ph type="pic" sz="quarter" idx="12"/>
          </p:nvPr>
        </p:nvSpPr>
        <p:spPr/>
      </p:sp>
      <p:sp>
        <p:nvSpPr>
          <p:cNvPr id="3" name="عنصر نائب للنص 2">
            <a:extLst>
              <a:ext uri="{FF2B5EF4-FFF2-40B4-BE49-F238E27FC236}">
                <a16:creationId xmlns="" xmlns:a16="http://schemas.microsoft.com/office/drawing/2014/main" id="{FB58D7FE-E2BF-4E63-861B-06100CF6AB93}"/>
              </a:ext>
            </a:extLst>
          </p:cNvPr>
          <p:cNvSpPr>
            <a:spLocks noGrp="1"/>
          </p:cNvSpPr>
          <p:nvPr>
            <p:ph type="body" sz="quarter" idx="13"/>
          </p:nvPr>
        </p:nvSpPr>
        <p:spPr>
          <a:xfrm>
            <a:off x="463932" y="2689507"/>
            <a:ext cx="3330575" cy="498598"/>
          </a:xfrm>
        </p:spPr>
        <p:txBody>
          <a:bodyPr/>
          <a:lstStyle/>
          <a:p>
            <a:r>
              <a:rPr lang="en-US" dirty="0"/>
              <a:t>inspection</a:t>
            </a:r>
            <a:endParaRPr lang="ar-SA" dirty="0"/>
          </a:p>
        </p:txBody>
      </p:sp>
      <p:sp>
        <p:nvSpPr>
          <p:cNvPr id="15" name="مربع نص 14">
            <a:extLst>
              <a:ext uri="{FF2B5EF4-FFF2-40B4-BE49-F238E27FC236}">
                <a16:creationId xmlns="" xmlns:a16="http://schemas.microsoft.com/office/drawing/2014/main" id="{9A062422-808F-4630-9642-D19885B5006B}"/>
              </a:ext>
            </a:extLst>
          </p:cNvPr>
          <p:cNvSpPr txBox="1"/>
          <p:nvPr/>
        </p:nvSpPr>
        <p:spPr>
          <a:xfrm>
            <a:off x="5976594" y="348792"/>
            <a:ext cx="6146276" cy="6186309"/>
          </a:xfrm>
          <a:prstGeom prst="rect">
            <a:avLst/>
          </a:prstGeom>
          <a:noFill/>
        </p:spPr>
        <p:txBody>
          <a:bodyPr wrap="square" rtlCol="1">
            <a:spAutoFit/>
          </a:bodyPr>
          <a:lstStyle/>
          <a:p>
            <a:r>
              <a:rPr lang="en-US" b="1" dirty="0"/>
              <a:t>Inspection:</a:t>
            </a:r>
          </a:p>
          <a:p>
            <a:endParaRPr lang="en-US" dirty="0"/>
          </a:p>
          <a:p>
            <a:r>
              <a:rPr lang="en-US" dirty="0"/>
              <a:t>Expose the trunk and lower limbs properly. </a:t>
            </a:r>
          </a:p>
          <a:p>
            <a:endParaRPr lang="en-US" dirty="0"/>
          </a:p>
          <a:p>
            <a:r>
              <a:rPr lang="en-US" dirty="0"/>
              <a:t>Examine front and back. </a:t>
            </a:r>
          </a:p>
          <a:p>
            <a:endParaRPr lang="en-US" dirty="0"/>
          </a:p>
          <a:p>
            <a:r>
              <a:rPr lang="en-US" dirty="0"/>
              <a:t>Alignment, Deformity (Kyphosis, Scoliosis, </a:t>
            </a:r>
            <a:r>
              <a:rPr lang="en-US" dirty="0" err="1"/>
              <a:t>Hyperlordosis</a:t>
            </a:r>
            <a:r>
              <a:rPr lang="en-US" dirty="0"/>
              <a:t>…), Muscle wasting, skin changes, swelling, scars, Hairy tuft, “cafe au lait” spots.  </a:t>
            </a:r>
          </a:p>
          <a:p>
            <a:endParaRPr lang="en-US" dirty="0"/>
          </a:p>
          <a:p>
            <a:r>
              <a:rPr lang="en-US" dirty="0"/>
              <a:t>Are shoulders and pelvis level symmetrical?</a:t>
            </a:r>
          </a:p>
          <a:p>
            <a:endParaRPr lang="en-US" dirty="0"/>
          </a:p>
          <a:p>
            <a:r>
              <a:rPr lang="en-US" b="1" dirty="0"/>
              <a:t>Gait: </a:t>
            </a:r>
          </a:p>
          <a:p>
            <a:endParaRPr lang="en-US" dirty="0"/>
          </a:p>
          <a:p>
            <a:r>
              <a:rPr lang="en-US" dirty="0"/>
              <a:t>Abnormal gait types: Antalgic, Trendelenburg, Waddling. </a:t>
            </a:r>
          </a:p>
          <a:p>
            <a:endParaRPr lang="en-US" dirty="0"/>
          </a:p>
          <a:p>
            <a:r>
              <a:rPr lang="en-US" dirty="0"/>
              <a:t>Heel and toe walking: For nerve roots. </a:t>
            </a:r>
          </a:p>
          <a:p>
            <a:endParaRPr lang="en-US" dirty="0"/>
          </a:p>
          <a:p>
            <a:r>
              <a:rPr lang="en-US" dirty="0"/>
              <a:t>Heel walk = Examining L4. </a:t>
            </a:r>
          </a:p>
          <a:p>
            <a:endParaRPr lang="en-US" dirty="0"/>
          </a:p>
          <a:p>
            <a:r>
              <a:rPr lang="en-US" dirty="0"/>
              <a:t>Toe walk = Examining S1.  </a:t>
            </a:r>
          </a:p>
          <a:p>
            <a:r>
              <a:rPr lang="en-US" dirty="0"/>
              <a:t> </a:t>
            </a:r>
            <a:endParaRPr lang="ar-SA" dirty="0"/>
          </a:p>
        </p:txBody>
      </p:sp>
      <p:sp>
        <p:nvSpPr>
          <p:cNvPr id="4" name="مستطيل 3">
            <a:extLst>
              <a:ext uri="{FF2B5EF4-FFF2-40B4-BE49-F238E27FC236}">
                <a16:creationId xmlns="" xmlns:a16="http://schemas.microsoft.com/office/drawing/2014/main" id="{99B4C86E-8F8E-4C0E-A58E-1FC8D5923991}"/>
              </a:ext>
            </a:extLst>
          </p:cNvPr>
          <p:cNvSpPr/>
          <p:nvPr/>
        </p:nvSpPr>
        <p:spPr>
          <a:xfrm>
            <a:off x="0" y="0"/>
            <a:ext cx="5727700" cy="6858000"/>
          </a:xfrm>
          <a:prstGeom prst="rect">
            <a:avLst/>
          </a:prstGeom>
          <a:solidFill>
            <a:srgbClr val="0E4E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 xmlns:a16="http://schemas.microsoft.com/office/drawing/2014/main" id="{1C2102FE-EF26-4A7B-947A-3298E3ABDA45}"/>
              </a:ext>
            </a:extLst>
          </p:cNvPr>
          <p:cNvSpPr txBox="1"/>
          <p:nvPr/>
        </p:nvSpPr>
        <p:spPr>
          <a:xfrm>
            <a:off x="1121790" y="2504840"/>
            <a:ext cx="3421930" cy="707886"/>
          </a:xfrm>
          <a:prstGeom prst="rect">
            <a:avLst/>
          </a:prstGeom>
          <a:noFill/>
        </p:spPr>
        <p:txBody>
          <a:bodyPr wrap="square" rtlCol="1">
            <a:spAutoFit/>
          </a:bodyPr>
          <a:lstStyle/>
          <a:p>
            <a:r>
              <a:rPr lang="en-US" sz="4000" b="1" dirty="0">
                <a:solidFill>
                  <a:schemeClr val="bg1"/>
                </a:solidFill>
              </a:rPr>
              <a:t>Inspection</a:t>
            </a:r>
            <a:endParaRPr lang="ar-SA" sz="4000" b="1" dirty="0">
              <a:solidFill>
                <a:schemeClr val="bg1"/>
              </a:solidFill>
            </a:endParaRPr>
          </a:p>
        </p:txBody>
      </p:sp>
    </p:spTree>
    <p:extLst>
      <p:ext uri="{BB962C8B-B14F-4D97-AF65-F5344CB8AC3E}">
        <p14:creationId xmlns:p14="http://schemas.microsoft.com/office/powerpoint/2010/main" val="126709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عنصر نائب للصورة 17" descr="صورة تحتوي على سيدة, تشبث, أسنان, ثابت&#10;&#10;تم إنشاء الوصف تلقائياً">
            <a:extLst>
              <a:ext uri="{FF2B5EF4-FFF2-40B4-BE49-F238E27FC236}">
                <a16:creationId xmlns="" xmlns:a16="http://schemas.microsoft.com/office/drawing/2014/main" id="{C5675D35-06D5-44EE-8EFE-E313AF3727E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797" b="9797"/>
          <a:stretch>
            <a:fillRect/>
          </a:stretch>
        </p:blipFill>
        <p:spPr>
          <a:xfrm>
            <a:off x="7933254" y="3703302"/>
            <a:ext cx="2310763" cy="2766767"/>
          </a:xfrm>
        </p:spPr>
      </p:pic>
      <p:sp>
        <p:nvSpPr>
          <p:cNvPr id="3" name="عنصر نائب للنص 2">
            <a:extLst>
              <a:ext uri="{FF2B5EF4-FFF2-40B4-BE49-F238E27FC236}">
                <a16:creationId xmlns="" xmlns:a16="http://schemas.microsoft.com/office/drawing/2014/main" id="{56D26EE1-A0B6-4985-BDA3-02B22EBDB545}"/>
              </a:ext>
            </a:extLst>
          </p:cNvPr>
          <p:cNvSpPr>
            <a:spLocks noGrp="1"/>
          </p:cNvSpPr>
          <p:nvPr>
            <p:ph type="body" sz="quarter" idx="13"/>
          </p:nvPr>
        </p:nvSpPr>
        <p:spPr>
          <a:xfrm>
            <a:off x="434720" y="2894269"/>
            <a:ext cx="3330575" cy="498598"/>
          </a:xfrm>
        </p:spPr>
        <p:txBody>
          <a:bodyPr/>
          <a:lstStyle/>
          <a:p>
            <a:r>
              <a:rPr lang="en-US" dirty="0"/>
              <a:t>Palpation</a:t>
            </a:r>
            <a:endParaRPr lang="ar-SA" dirty="0"/>
          </a:p>
        </p:txBody>
      </p:sp>
      <p:sp>
        <p:nvSpPr>
          <p:cNvPr id="4" name="عنصر نائب للصورة 3">
            <a:extLst>
              <a:ext uri="{FF2B5EF4-FFF2-40B4-BE49-F238E27FC236}">
                <a16:creationId xmlns="" xmlns:a16="http://schemas.microsoft.com/office/drawing/2014/main" id="{F9F5DEC9-2760-48EB-A6B8-C86A7D35CE2C}"/>
              </a:ext>
            </a:extLst>
          </p:cNvPr>
          <p:cNvSpPr>
            <a:spLocks noGrp="1"/>
          </p:cNvSpPr>
          <p:nvPr>
            <p:ph type="pic" sz="quarter" idx="14"/>
          </p:nvPr>
        </p:nvSpPr>
        <p:spPr/>
      </p:sp>
      <p:sp>
        <p:nvSpPr>
          <p:cNvPr id="16" name="مربع نص 15">
            <a:extLst>
              <a:ext uri="{FF2B5EF4-FFF2-40B4-BE49-F238E27FC236}">
                <a16:creationId xmlns="" xmlns:a16="http://schemas.microsoft.com/office/drawing/2014/main" id="{3B9139DD-9869-422B-84C8-CC871E4AF6D9}"/>
              </a:ext>
            </a:extLst>
          </p:cNvPr>
          <p:cNvSpPr txBox="1"/>
          <p:nvPr/>
        </p:nvSpPr>
        <p:spPr>
          <a:xfrm>
            <a:off x="6839745" y="835244"/>
            <a:ext cx="4317476" cy="2308324"/>
          </a:xfrm>
          <a:prstGeom prst="rect">
            <a:avLst/>
          </a:prstGeom>
          <a:noFill/>
        </p:spPr>
        <p:txBody>
          <a:bodyPr wrap="square" rtlCol="1">
            <a:spAutoFit/>
          </a:bodyPr>
          <a:lstStyle/>
          <a:p>
            <a:pPr marL="285750" indent="-285750">
              <a:buFont typeface="Arial" panose="020B0604020202020204" pitchFamily="34" charset="0"/>
              <a:buChar char="•"/>
            </a:pPr>
            <a:r>
              <a:rPr lang="en-US" dirty="0"/>
              <a:t>Palpate spinous processes for tenderness, steps or gaps. (Check for the spinous processes alignment if it is central). </a:t>
            </a:r>
          </a:p>
          <a:p>
            <a:pPr marL="285750" indent="-285750">
              <a:buFont typeface="Arial" panose="020B0604020202020204" pitchFamily="34" charset="0"/>
              <a:buChar char="•"/>
            </a:pPr>
            <a:endParaRPr lang="en-US" dirty="0"/>
          </a:p>
          <a:p>
            <a:endParaRPr lang="en-US" dirty="0"/>
          </a:p>
          <a:p>
            <a:pPr marL="285750" indent="-285750">
              <a:buFont typeface="Arial" panose="020B0604020202020204" pitchFamily="34" charset="0"/>
              <a:buChar char="•"/>
            </a:pPr>
            <a:r>
              <a:rPr lang="en-US" dirty="0"/>
              <a:t>Soft tissues: Temperature, tenderness</a:t>
            </a:r>
            <a:endParaRPr lang="ar-SA" dirty="0"/>
          </a:p>
          <a:p>
            <a:pPr marL="285750" indent="-285750">
              <a:buFont typeface="Arial" panose="020B0604020202020204" pitchFamily="34" charset="0"/>
              <a:buChar char="•"/>
            </a:pPr>
            <a:endParaRPr lang="ar-SA" dirty="0"/>
          </a:p>
        </p:txBody>
      </p:sp>
      <p:sp>
        <p:nvSpPr>
          <p:cNvPr id="6" name="مستطيل 5">
            <a:extLst>
              <a:ext uri="{FF2B5EF4-FFF2-40B4-BE49-F238E27FC236}">
                <a16:creationId xmlns="" xmlns:a16="http://schemas.microsoft.com/office/drawing/2014/main" id="{AA21A5B0-B4DF-4442-85A2-B64DF8BBB71F}"/>
              </a:ext>
            </a:extLst>
          </p:cNvPr>
          <p:cNvSpPr/>
          <p:nvPr/>
        </p:nvSpPr>
        <p:spPr>
          <a:xfrm>
            <a:off x="0" y="0"/>
            <a:ext cx="5727700" cy="6858000"/>
          </a:xfrm>
          <a:prstGeom prst="rect">
            <a:avLst/>
          </a:prstGeom>
          <a:solidFill>
            <a:srgbClr val="0E4E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 xmlns:a16="http://schemas.microsoft.com/office/drawing/2014/main" id="{D8A588CB-04DB-461C-B45D-031C1EB0F66C}"/>
              </a:ext>
            </a:extLst>
          </p:cNvPr>
          <p:cNvSpPr txBox="1"/>
          <p:nvPr/>
        </p:nvSpPr>
        <p:spPr>
          <a:xfrm>
            <a:off x="1121790" y="2504840"/>
            <a:ext cx="3421930" cy="707886"/>
          </a:xfrm>
          <a:prstGeom prst="rect">
            <a:avLst/>
          </a:prstGeom>
          <a:noFill/>
        </p:spPr>
        <p:txBody>
          <a:bodyPr wrap="square" rtlCol="1">
            <a:spAutoFit/>
          </a:bodyPr>
          <a:lstStyle/>
          <a:p>
            <a:r>
              <a:rPr lang="en-US" sz="4000" b="1" dirty="0">
                <a:solidFill>
                  <a:schemeClr val="bg1"/>
                </a:solidFill>
              </a:rPr>
              <a:t>Palpation</a:t>
            </a:r>
            <a:endParaRPr lang="ar-SA" sz="4000" b="1" dirty="0">
              <a:solidFill>
                <a:schemeClr val="bg1"/>
              </a:solidFill>
            </a:endParaRPr>
          </a:p>
        </p:txBody>
      </p:sp>
    </p:spTree>
    <p:extLst>
      <p:ext uri="{BB962C8B-B14F-4D97-AF65-F5344CB8AC3E}">
        <p14:creationId xmlns:p14="http://schemas.microsoft.com/office/powerpoint/2010/main" val="16217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 xmlns:a16="http://schemas.microsoft.com/office/drawing/2014/main" id="{E5119C99-F215-465E-B774-4924984513AC}"/>
              </a:ext>
            </a:extLst>
          </p:cNvPr>
          <p:cNvSpPr>
            <a:spLocks noGrp="1"/>
          </p:cNvSpPr>
          <p:nvPr>
            <p:ph type="body" sz="quarter" idx="13"/>
          </p:nvPr>
        </p:nvSpPr>
        <p:spPr>
          <a:xfrm>
            <a:off x="463933" y="3313113"/>
            <a:ext cx="3330575" cy="498598"/>
          </a:xfrm>
        </p:spPr>
        <p:txBody>
          <a:bodyPr/>
          <a:lstStyle/>
          <a:p>
            <a:r>
              <a:rPr lang="en-US" dirty="0" err="1"/>
              <a:t>Movments</a:t>
            </a:r>
            <a:endParaRPr lang="ar-SA" dirty="0"/>
          </a:p>
        </p:txBody>
      </p:sp>
      <p:sp>
        <p:nvSpPr>
          <p:cNvPr id="13" name="مربع نص 12">
            <a:extLst>
              <a:ext uri="{FF2B5EF4-FFF2-40B4-BE49-F238E27FC236}">
                <a16:creationId xmlns="" xmlns:a16="http://schemas.microsoft.com/office/drawing/2014/main" id="{D463632A-8869-48B4-9C8F-523552CBFDF5}"/>
              </a:ext>
            </a:extLst>
          </p:cNvPr>
          <p:cNvSpPr txBox="1"/>
          <p:nvPr/>
        </p:nvSpPr>
        <p:spPr>
          <a:xfrm>
            <a:off x="6096000" y="75414"/>
            <a:ext cx="5544083" cy="5078313"/>
          </a:xfrm>
          <a:prstGeom prst="rect">
            <a:avLst/>
          </a:prstGeom>
          <a:noFill/>
        </p:spPr>
        <p:txBody>
          <a:bodyPr wrap="square" rtlCol="1">
            <a:spAutoFit/>
          </a:bodyPr>
          <a:lstStyle/>
          <a:p>
            <a:r>
              <a:rPr lang="en-US" dirty="0"/>
              <a:t>Start with Active ROM in all 6-directions: </a:t>
            </a:r>
          </a:p>
          <a:p>
            <a:endParaRPr lang="en-US" dirty="0"/>
          </a:p>
          <a:p>
            <a:r>
              <a:rPr lang="en-US" dirty="0"/>
              <a:t> Flexion: Record as such (able to touch toes/shins/knee/thighs…) (Make sure the leg is straight/ knee extended)</a:t>
            </a:r>
          </a:p>
          <a:p>
            <a:r>
              <a:rPr lang="en-US" dirty="0"/>
              <a:t> </a:t>
            </a:r>
          </a:p>
          <a:p>
            <a:r>
              <a:rPr lang="en-US" dirty="0"/>
              <a:t>Extension: Normal around 30°. </a:t>
            </a:r>
          </a:p>
          <a:p>
            <a:endParaRPr lang="en-US" dirty="0"/>
          </a:p>
          <a:p>
            <a:r>
              <a:rPr lang="en-US" dirty="0"/>
              <a:t>Lateral bending: Normal around 30°. </a:t>
            </a:r>
          </a:p>
          <a:p>
            <a:endParaRPr lang="en-US" dirty="0"/>
          </a:p>
          <a:p>
            <a:r>
              <a:rPr lang="en-US" dirty="0"/>
              <a:t>Rotation: Normal around 40°. (When assessing rotation, it’s mandatory to put your hands on each side of the patient’s pelvis !!) </a:t>
            </a:r>
          </a:p>
          <a:p>
            <a:endParaRPr lang="en-US" dirty="0"/>
          </a:p>
          <a:p>
            <a:r>
              <a:rPr lang="en-US" dirty="0"/>
              <a:t>Note if Painful/Painless. Attempt passive ROM if Active is limited and painless, record. </a:t>
            </a:r>
          </a:p>
          <a:p>
            <a:endParaRPr lang="ar-SA" dirty="0"/>
          </a:p>
          <a:p>
            <a:endParaRPr lang="ar-SA" dirty="0"/>
          </a:p>
        </p:txBody>
      </p:sp>
      <p:sp>
        <p:nvSpPr>
          <p:cNvPr id="21" name="عنصر نائب للصورة 20">
            <a:extLst>
              <a:ext uri="{FF2B5EF4-FFF2-40B4-BE49-F238E27FC236}">
                <a16:creationId xmlns="" xmlns:a16="http://schemas.microsoft.com/office/drawing/2014/main" id="{094A8EEC-3702-4605-9C06-5369975231BA}"/>
              </a:ext>
            </a:extLst>
          </p:cNvPr>
          <p:cNvSpPr>
            <a:spLocks noGrp="1"/>
          </p:cNvSpPr>
          <p:nvPr>
            <p:ph type="pic" sz="quarter" idx="12"/>
          </p:nvPr>
        </p:nvSpPr>
        <p:spPr/>
      </p:sp>
      <p:pic>
        <p:nvPicPr>
          <p:cNvPr id="24" name="صورة 23" descr="صورة تحتوي على رسم&#10;&#10;تم إنشاء الوصف تلقائياً">
            <a:extLst>
              <a:ext uri="{FF2B5EF4-FFF2-40B4-BE49-F238E27FC236}">
                <a16:creationId xmlns="" xmlns:a16="http://schemas.microsoft.com/office/drawing/2014/main" id="{402C4137-D12C-40A0-8637-6C555C8E2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2878" y="4506012"/>
            <a:ext cx="5544083" cy="2292692"/>
          </a:xfrm>
          <a:prstGeom prst="rect">
            <a:avLst/>
          </a:prstGeom>
        </p:spPr>
      </p:pic>
      <p:sp>
        <p:nvSpPr>
          <p:cNvPr id="6" name="مستطيل 5">
            <a:extLst>
              <a:ext uri="{FF2B5EF4-FFF2-40B4-BE49-F238E27FC236}">
                <a16:creationId xmlns="" xmlns:a16="http://schemas.microsoft.com/office/drawing/2014/main" id="{F48E1D97-CF9E-4B12-806D-ADE35E892BFB}"/>
              </a:ext>
            </a:extLst>
          </p:cNvPr>
          <p:cNvSpPr/>
          <p:nvPr/>
        </p:nvSpPr>
        <p:spPr>
          <a:xfrm>
            <a:off x="0" y="0"/>
            <a:ext cx="5727700" cy="6858000"/>
          </a:xfrm>
          <a:prstGeom prst="rect">
            <a:avLst/>
          </a:prstGeom>
          <a:solidFill>
            <a:srgbClr val="0E4E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 xmlns:a16="http://schemas.microsoft.com/office/drawing/2014/main" id="{AE747A24-B945-4CB8-A336-34ADEDCB2695}"/>
              </a:ext>
            </a:extLst>
          </p:cNvPr>
          <p:cNvSpPr txBox="1"/>
          <p:nvPr/>
        </p:nvSpPr>
        <p:spPr>
          <a:xfrm>
            <a:off x="1121790" y="2504840"/>
            <a:ext cx="3421930" cy="707886"/>
          </a:xfrm>
          <a:prstGeom prst="rect">
            <a:avLst/>
          </a:prstGeom>
          <a:noFill/>
        </p:spPr>
        <p:txBody>
          <a:bodyPr wrap="square" rtlCol="1">
            <a:spAutoFit/>
          </a:bodyPr>
          <a:lstStyle/>
          <a:p>
            <a:r>
              <a:rPr lang="en-US" sz="4000" b="1" dirty="0">
                <a:solidFill>
                  <a:schemeClr val="bg1"/>
                </a:solidFill>
              </a:rPr>
              <a:t>Movement</a:t>
            </a:r>
            <a:endParaRPr lang="ar-SA" sz="4000" b="1" dirty="0">
              <a:solidFill>
                <a:schemeClr val="bg1"/>
              </a:solidFill>
            </a:endParaRPr>
          </a:p>
        </p:txBody>
      </p:sp>
    </p:spTree>
    <p:extLst>
      <p:ext uri="{BB962C8B-B14F-4D97-AF65-F5344CB8AC3E}">
        <p14:creationId xmlns:p14="http://schemas.microsoft.com/office/powerpoint/2010/main" val="361695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B5698455-CC15-4ABB-9611-4D925FE0EE5C}"/>
              </a:ext>
            </a:extLst>
          </p:cNvPr>
          <p:cNvSpPr>
            <a:spLocks noGrp="1"/>
          </p:cNvSpPr>
          <p:nvPr>
            <p:ph type="body" sz="quarter" idx="10"/>
          </p:nvPr>
        </p:nvSpPr>
        <p:spPr/>
        <p:txBody>
          <a:bodyPr/>
          <a:lstStyle/>
          <a:p>
            <a:r>
              <a:rPr lang="en-US" dirty="0"/>
              <a:t>Special tests</a:t>
            </a:r>
            <a:endParaRPr lang="ar-SA" dirty="0"/>
          </a:p>
        </p:txBody>
      </p:sp>
      <p:sp>
        <p:nvSpPr>
          <p:cNvPr id="3" name="مربع نص 2">
            <a:extLst>
              <a:ext uri="{FF2B5EF4-FFF2-40B4-BE49-F238E27FC236}">
                <a16:creationId xmlns="" xmlns:a16="http://schemas.microsoft.com/office/drawing/2014/main" id="{099FEFAC-C6BE-4F8E-BE68-736143151A1C}"/>
              </a:ext>
            </a:extLst>
          </p:cNvPr>
          <p:cNvSpPr txBox="1"/>
          <p:nvPr/>
        </p:nvSpPr>
        <p:spPr>
          <a:xfrm>
            <a:off x="311085" y="1583703"/>
            <a:ext cx="5674936" cy="2862322"/>
          </a:xfrm>
          <a:prstGeom prst="rect">
            <a:avLst/>
          </a:prstGeom>
          <a:noFill/>
        </p:spPr>
        <p:txBody>
          <a:bodyPr wrap="square" rtlCol="1">
            <a:spAutoFit/>
          </a:bodyPr>
          <a:lstStyle/>
          <a:p>
            <a:r>
              <a:rPr lang="en-US" b="1" dirty="0"/>
              <a:t>Adams forward bending test:  </a:t>
            </a:r>
          </a:p>
          <a:p>
            <a:r>
              <a:rPr lang="en-US" dirty="0"/>
              <a:t>(The examiner stands behind the patient to assess) </a:t>
            </a:r>
          </a:p>
          <a:p>
            <a:endParaRPr lang="en-US" dirty="0"/>
          </a:p>
          <a:p>
            <a:r>
              <a:rPr lang="en-US" dirty="0"/>
              <a:t>Full forward flexion until back is horizontal to the floor. (with complete knee extension and hands in the air not touching the knee). </a:t>
            </a:r>
          </a:p>
          <a:p>
            <a:endParaRPr lang="en-US" dirty="0"/>
          </a:p>
          <a:p>
            <a:r>
              <a:rPr lang="en-US" dirty="0"/>
              <a:t>If thoracic Scoliosis is present, then rib hump will become visible</a:t>
            </a:r>
            <a:endParaRPr lang="ar-SA" dirty="0"/>
          </a:p>
          <a:p>
            <a:endParaRPr lang="ar-SA" dirty="0"/>
          </a:p>
        </p:txBody>
      </p:sp>
      <p:sp>
        <p:nvSpPr>
          <p:cNvPr id="4" name="مربع نص 3">
            <a:extLst>
              <a:ext uri="{FF2B5EF4-FFF2-40B4-BE49-F238E27FC236}">
                <a16:creationId xmlns="" xmlns:a16="http://schemas.microsoft.com/office/drawing/2014/main" id="{BFA4BC29-6290-40EA-AEA8-5E7C5E4A6736}"/>
              </a:ext>
            </a:extLst>
          </p:cNvPr>
          <p:cNvSpPr txBox="1"/>
          <p:nvPr/>
        </p:nvSpPr>
        <p:spPr>
          <a:xfrm>
            <a:off x="6664751" y="1649691"/>
            <a:ext cx="4609707" cy="3333220"/>
          </a:xfrm>
          <a:prstGeom prst="rect">
            <a:avLst/>
          </a:prstGeom>
          <a:noFill/>
        </p:spPr>
        <p:txBody>
          <a:bodyPr wrap="square" rtlCol="1">
            <a:spAutoFit/>
          </a:bodyPr>
          <a:lstStyle/>
          <a:p>
            <a:pPr>
              <a:lnSpc>
                <a:spcPct val="90000"/>
              </a:lnSpc>
            </a:pPr>
            <a:r>
              <a:rPr lang="en-US" b="1" dirty="0"/>
              <a:t>Straight raise leg test:</a:t>
            </a:r>
          </a:p>
          <a:p>
            <a:pPr>
              <a:lnSpc>
                <a:spcPct val="90000"/>
              </a:lnSpc>
            </a:pPr>
            <a:r>
              <a:rPr lang="en-US" dirty="0"/>
              <a:t>With the patient supine, passively elevate the leg, the examiner’s hand behind the heel-with knee extended while observing the patient’s face for any signs of discomfort.</a:t>
            </a:r>
          </a:p>
          <a:p>
            <a:pPr>
              <a:lnSpc>
                <a:spcPct val="90000"/>
              </a:lnSpc>
            </a:pPr>
            <a:r>
              <a:rPr lang="en-US" dirty="0"/>
              <a:t> </a:t>
            </a:r>
          </a:p>
          <a:p>
            <a:pPr>
              <a:lnSpc>
                <a:spcPct val="90000"/>
              </a:lnSpc>
            </a:pPr>
            <a:r>
              <a:rPr lang="en-US" dirty="0"/>
              <a:t>A positive test is reproduction of sciatica (Sharp shooting pain radiating below knees- between 30° and 70° of hip flexion.</a:t>
            </a:r>
          </a:p>
          <a:p>
            <a:pPr>
              <a:lnSpc>
                <a:spcPct val="90000"/>
              </a:lnSpc>
            </a:pPr>
            <a:r>
              <a:rPr lang="en-US" dirty="0"/>
              <a:t> </a:t>
            </a:r>
          </a:p>
          <a:p>
            <a:pPr>
              <a:lnSpc>
                <a:spcPct val="90000"/>
              </a:lnSpc>
            </a:pPr>
            <a:r>
              <a:rPr lang="en-US" dirty="0"/>
              <a:t>The pain is aggravated with ankle dorsiflexion and relieved with knee flexion</a:t>
            </a:r>
          </a:p>
        </p:txBody>
      </p:sp>
    </p:spTree>
    <p:extLst>
      <p:ext uri="{BB962C8B-B14F-4D97-AF65-F5344CB8AC3E}">
        <p14:creationId xmlns:p14="http://schemas.microsoft.com/office/powerpoint/2010/main" val="8967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617C1DE0-D145-4C03-A3E0-ECBD2BCC7817}"/>
              </a:ext>
            </a:extLst>
          </p:cNvPr>
          <p:cNvSpPr>
            <a:spLocks noGrp="1"/>
          </p:cNvSpPr>
          <p:nvPr>
            <p:ph type="body" sz="quarter" idx="10"/>
          </p:nvPr>
        </p:nvSpPr>
        <p:spPr/>
        <p:txBody>
          <a:bodyPr/>
          <a:lstStyle/>
          <a:p>
            <a:r>
              <a:rPr lang="en-US" dirty="0"/>
              <a:t>Special tests </a:t>
            </a:r>
            <a:endParaRPr lang="ar-SA" dirty="0"/>
          </a:p>
        </p:txBody>
      </p:sp>
      <p:pic>
        <p:nvPicPr>
          <p:cNvPr id="4" name="صورة 3" descr="صورة تحتوي على ثياب&#10;&#10;تم إنشاء الوصف تلقائياً">
            <a:extLst>
              <a:ext uri="{FF2B5EF4-FFF2-40B4-BE49-F238E27FC236}">
                <a16:creationId xmlns="" xmlns:a16="http://schemas.microsoft.com/office/drawing/2014/main" id="{CD9FAB71-1B7A-4549-9E2E-FD53AC65E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04" y="1894787"/>
            <a:ext cx="4807608" cy="4028911"/>
          </a:xfrm>
          <a:prstGeom prst="rect">
            <a:avLst/>
          </a:prstGeom>
        </p:spPr>
      </p:pic>
      <p:pic>
        <p:nvPicPr>
          <p:cNvPr id="6" name="صورة 5" descr="صورة تحتوي على أثاث, شخص, جالس, تشبث&#10;&#10;تم إنشاء الوصف تلقائياً">
            <a:extLst>
              <a:ext uri="{FF2B5EF4-FFF2-40B4-BE49-F238E27FC236}">
                <a16:creationId xmlns="" xmlns:a16="http://schemas.microsoft.com/office/drawing/2014/main" id="{CF6597B3-4308-4BBA-AD0C-2B4F9DBE2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346" y="1894786"/>
            <a:ext cx="4532659" cy="4028911"/>
          </a:xfrm>
          <a:prstGeom prst="rect">
            <a:avLst/>
          </a:prstGeom>
        </p:spPr>
      </p:pic>
      <p:sp>
        <p:nvSpPr>
          <p:cNvPr id="7" name="مربع نص 6">
            <a:extLst>
              <a:ext uri="{FF2B5EF4-FFF2-40B4-BE49-F238E27FC236}">
                <a16:creationId xmlns="" xmlns:a16="http://schemas.microsoft.com/office/drawing/2014/main" id="{B27B33EE-7AD3-4021-AB3D-C213A0DA17A6}"/>
              </a:ext>
            </a:extLst>
          </p:cNvPr>
          <p:cNvSpPr txBox="1"/>
          <p:nvPr/>
        </p:nvSpPr>
        <p:spPr>
          <a:xfrm>
            <a:off x="737941" y="5934670"/>
            <a:ext cx="4619134" cy="923330"/>
          </a:xfrm>
          <a:prstGeom prst="rect">
            <a:avLst/>
          </a:prstGeom>
          <a:noFill/>
        </p:spPr>
        <p:txBody>
          <a:bodyPr wrap="square" rtlCol="1">
            <a:spAutoFit/>
          </a:bodyPr>
          <a:lstStyle/>
          <a:p>
            <a:r>
              <a:rPr lang="en-US" dirty="0"/>
              <a:t>Adams Forward bending Test</a:t>
            </a:r>
          </a:p>
          <a:p>
            <a:r>
              <a:rPr lang="en-US" dirty="0"/>
              <a:t>https://www.youtube.com/watch?v=JmvGHszR_X4</a:t>
            </a:r>
            <a:endParaRPr lang="ar-SA" dirty="0"/>
          </a:p>
        </p:txBody>
      </p:sp>
      <p:sp>
        <p:nvSpPr>
          <p:cNvPr id="8" name="مربع نص 7">
            <a:extLst>
              <a:ext uri="{FF2B5EF4-FFF2-40B4-BE49-F238E27FC236}">
                <a16:creationId xmlns="" xmlns:a16="http://schemas.microsoft.com/office/drawing/2014/main" id="{665150D5-C09C-4B5A-993D-D4181DB9C3C3}"/>
              </a:ext>
            </a:extLst>
          </p:cNvPr>
          <p:cNvSpPr txBox="1"/>
          <p:nvPr/>
        </p:nvSpPr>
        <p:spPr>
          <a:xfrm>
            <a:off x="7296346" y="5923697"/>
            <a:ext cx="4619134" cy="923330"/>
          </a:xfrm>
          <a:prstGeom prst="rect">
            <a:avLst/>
          </a:prstGeom>
          <a:noFill/>
        </p:spPr>
        <p:txBody>
          <a:bodyPr wrap="square" rtlCol="1">
            <a:spAutoFit/>
          </a:bodyPr>
          <a:lstStyle/>
          <a:p>
            <a:r>
              <a:rPr lang="en-US" dirty="0"/>
              <a:t>Straight leg raise test</a:t>
            </a:r>
          </a:p>
          <a:p>
            <a:r>
              <a:rPr lang="en-US" dirty="0"/>
              <a:t>https://www.youtube.com/watch?v=1EPii3Pz6V0</a:t>
            </a:r>
            <a:endParaRPr lang="ar-SA" dirty="0"/>
          </a:p>
        </p:txBody>
      </p:sp>
    </p:spTree>
    <p:extLst>
      <p:ext uri="{BB962C8B-B14F-4D97-AF65-F5344CB8AC3E}">
        <p14:creationId xmlns:p14="http://schemas.microsoft.com/office/powerpoint/2010/main" val="19417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عنصر نائب للصورة 14">
            <a:extLst>
              <a:ext uri="{FF2B5EF4-FFF2-40B4-BE49-F238E27FC236}">
                <a16:creationId xmlns="" xmlns:a16="http://schemas.microsoft.com/office/drawing/2014/main" id="{DE540869-A277-44E6-8ECD-40A2AF52897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162" b="11162"/>
          <a:stretch>
            <a:fillRect/>
          </a:stretch>
        </p:blipFill>
        <p:spPr>
          <a:xfrm>
            <a:off x="9068586" y="3074071"/>
            <a:ext cx="3123414" cy="3739786"/>
          </a:xfrm>
        </p:spPr>
      </p:pic>
      <p:sp>
        <p:nvSpPr>
          <p:cNvPr id="3" name="عنصر نائب للنص 2">
            <a:extLst>
              <a:ext uri="{FF2B5EF4-FFF2-40B4-BE49-F238E27FC236}">
                <a16:creationId xmlns="" xmlns:a16="http://schemas.microsoft.com/office/drawing/2014/main" id="{2F8217A4-B38B-45EA-8B40-F93B6448A611}"/>
              </a:ext>
            </a:extLst>
          </p:cNvPr>
          <p:cNvSpPr>
            <a:spLocks noGrp="1"/>
          </p:cNvSpPr>
          <p:nvPr>
            <p:ph type="body" sz="quarter" idx="13"/>
          </p:nvPr>
        </p:nvSpPr>
        <p:spPr>
          <a:xfrm>
            <a:off x="369665" y="2387661"/>
            <a:ext cx="3330575" cy="997196"/>
          </a:xfrm>
        </p:spPr>
        <p:txBody>
          <a:bodyPr/>
          <a:lstStyle/>
          <a:p>
            <a:r>
              <a:rPr lang="en-US" dirty="0"/>
              <a:t>Neurological examination</a:t>
            </a:r>
            <a:endParaRPr lang="ar-SA" dirty="0"/>
          </a:p>
        </p:txBody>
      </p:sp>
      <p:sp>
        <p:nvSpPr>
          <p:cNvPr id="4" name="عنصر نائب للصورة 3">
            <a:extLst>
              <a:ext uri="{FF2B5EF4-FFF2-40B4-BE49-F238E27FC236}">
                <a16:creationId xmlns="" xmlns:a16="http://schemas.microsoft.com/office/drawing/2014/main" id="{8BBFF4AC-E7BB-4076-9501-1B5CE74178EB}"/>
              </a:ext>
            </a:extLst>
          </p:cNvPr>
          <p:cNvSpPr>
            <a:spLocks noGrp="1"/>
          </p:cNvSpPr>
          <p:nvPr>
            <p:ph type="pic" sz="quarter" idx="14"/>
          </p:nvPr>
        </p:nvSpPr>
        <p:spPr/>
      </p:sp>
      <p:sp>
        <p:nvSpPr>
          <p:cNvPr id="13" name="مربع نص 12">
            <a:extLst>
              <a:ext uri="{FF2B5EF4-FFF2-40B4-BE49-F238E27FC236}">
                <a16:creationId xmlns="" xmlns:a16="http://schemas.microsoft.com/office/drawing/2014/main" id="{7D97C092-862B-44F5-A8BD-10CE5812F723}"/>
              </a:ext>
            </a:extLst>
          </p:cNvPr>
          <p:cNvSpPr txBox="1"/>
          <p:nvPr/>
        </p:nvSpPr>
        <p:spPr>
          <a:xfrm>
            <a:off x="5910606" y="1088912"/>
            <a:ext cx="6136849" cy="3970318"/>
          </a:xfrm>
          <a:prstGeom prst="rect">
            <a:avLst/>
          </a:prstGeom>
          <a:noFill/>
        </p:spPr>
        <p:txBody>
          <a:bodyPr wrap="square" rtlCol="1">
            <a:spAutoFit/>
          </a:bodyPr>
          <a:lstStyle/>
          <a:p>
            <a:pPr marL="285750" indent="-285750">
              <a:buFont typeface="Arial" panose="020B0604020202020204" pitchFamily="34" charset="0"/>
              <a:buChar char="•"/>
            </a:pPr>
            <a:endParaRPr lang="en-US" dirty="0"/>
          </a:p>
          <a:p>
            <a:r>
              <a:rPr lang="en-US" dirty="0"/>
              <a:t>1.Motor:  </a:t>
            </a:r>
          </a:p>
          <a:p>
            <a:pPr marL="285750" indent="-285750">
              <a:buFont typeface="Arial" panose="020B0604020202020204" pitchFamily="34" charset="0"/>
              <a:buChar char="•"/>
            </a:pPr>
            <a:r>
              <a:rPr lang="en-US" dirty="0"/>
              <a:t>Hip flexion=L2 </a:t>
            </a:r>
          </a:p>
          <a:p>
            <a:pPr marL="285750" indent="-285750">
              <a:buFont typeface="Arial" panose="020B0604020202020204" pitchFamily="34" charset="0"/>
              <a:buChar char="•"/>
            </a:pPr>
            <a:r>
              <a:rPr lang="en-US" dirty="0"/>
              <a:t> Knee extension=L3 </a:t>
            </a:r>
          </a:p>
          <a:p>
            <a:pPr marL="285750" indent="-285750">
              <a:buFont typeface="Arial" panose="020B0604020202020204" pitchFamily="34" charset="0"/>
              <a:buChar char="•"/>
            </a:pPr>
            <a:r>
              <a:rPr lang="en-US" dirty="0"/>
              <a:t>Ankle dorsiflexion=L4 </a:t>
            </a:r>
          </a:p>
          <a:p>
            <a:pPr marL="285750" indent="-285750">
              <a:buFont typeface="Arial" panose="020B0604020202020204" pitchFamily="34" charset="0"/>
              <a:buChar char="•"/>
            </a:pPr>
            <a:r>
              <a:rPr lang="en-US" dirty="0"/>
              <a:t>EHL (great toe extension-Extensor Hallucis Longus)=L5 </a:t>
            </a:r>
          </a:p>
          <a:p>
            <a:pPr marL="285750" indent="-285750">
              <a:buFont typeface="Arial" panose="020B0604020202020204" pitchFamily="34" charset="0"/>
              <a:buChar char="•"/>
            </a:pPr>
            <a:r>
              <a:rPr lang="en-US" dirty="0"/>
              <a:t>Ankle plantar flexion=S1 </a:t>
            </a:r>
          </a:p>
          <a:p>
            <a:endParaRPr lang="en-US" dirty="0"/>
          </a:p>
          <a:p>
            <a:r>
              <a:rPr lang="en-US" dirty="0"/>
              <a:t>2.Sensory: Dermatomes.  </a:t>
            </a:r>
          </a:p>
          <a:p>
            <a:endParaRPr lang="en-US" dirty="0"/>
          </a:p>
          <a:p>
            <a:r>
              <a:rPr lang="en-US" dirty="0"/>
              <a:t>3.Tone: Normal, Flaccid or rigid. </a:t>
            </a:r>
          </a:p>
          <a:p>
            <a:endParaRPr lang="en-US" dirty="0"/>
          </a:p>
          <a:p>
            <a:r>
              <a:rPr lang="en-US" dirty="0"/>
              <a:t>4.Reflexes: Knee &amp; ankle jerks. </a:t>
            </a:r>
            <a:endParaRPr lang="ar-SA" dirty="0"/>
          </a:p>
          <a:p>
            <a:pPr marL="285750" indent="-285750">
              <a:buFont typeface="Arial" panose="020B0604020202020204" pitchFamily="34" charset="0"/>
              <a:buChar char="•"/>
            </a:pPr>
            <a:endParaRPr lang="ar-SA" dirty="0"/>
          </a:p>
        </p:txBody>
      </p:sp>
      <p:sp>
        <p:nvSpPr>
          <p:cNvPr id="6" name="مستطيل 5">
            <a:extLst>
              <a:ext uri="{FF2B5EF4-FFF2-40B4-BE49-F238E27FC236}">
                <a16:creationId xmlns="" xmlns:a16="http://schemas.microsoft.com/office/drawing/2014/main" id="{54DCD84E-F53C-40CC-8EA6-43324E441EF9}"/>
              </a:ext>
            </a:extLst>
          </p:cNvPr>
          <p:cNvSpPr/>
          <p:nvPr/>
        </p:nvSpPr>
        <p:spPr>
          <a:xfrm>
            <a:off x="0" y="0"/>
            <a:ext cx="5727700" cy="6858000"/>
          </a:xfrm>
          <a:prstGeom prst="rect">
            <a:avLst/>
          </a:prstGeom>
          <a:solidFill>
            <a:srgbClr val="0E4E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 xmlns:a16="http://schemas.microsoft.com/office/drawing/2014/main" id="{CA3BDB30-B18C-48AF-9D1D-00AAF0E02CF9}"/>
              </a:ext>
            </a:extLst>
          </p:cNvPr>
          <p:cNvSpPr txBox="1"/>
          <p:nvPr/>
        </p:nvSpPr>
        <p:spPr>
          <a:xfrm>
            <a:off x="1121790" y="2504840"/>
            <a:ext cx="3770592" cy="1323439"/>
          </a:xfrm>
          <a:prstGeom prst="rect">
            <a:avLst/>
          </a:prstGeom>
          <a:noFill/>
        </p:spPr>
        <p:txBody>
          <a:bodyPr wrap="square" rtlCol="1">
            <a:spAutoFit/>
          </a:bodyPr>
          <a:lstStyle/>
          <a:p>
            <a:r>
              <a:rPr lang="en-US" sz="4000" b="1" dirty="0">
                <a:solidFill>
                  <a:schemeClr val="bg1"/>
                </a:solidFill>
              </a:rPr>
              <a:t>Neurological examination</a:t>
            </a:r>
            <a:endParaRPr lang="ar-SA" sz="4000" b="1" dirty="0">
              <a:solidFill>
                <a:schemeClr val="bg1"/>
              </a:solidFill>
            </a:endParaRPr>
          </a:p>
        </p:txBody>
      </p:sp>
    </p:spTree>
    <p:extLst>
      <p:ext uri="{BB962C8B-B14F-4D97-AF65-F5344CB8AC3E}">
        <p14:creationId xmlns:p14="http://schemas.microsoft.com/office/powerpoint/2010/main" val="412309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عنصر نائب للصورة 14" descr="صورة تحتوي على نص&#10;&#10;تم إنشاء الوصف تلقائياً">
            <a:extLst>
              <a:ext uri="{FF2B5EF4-FFF2-40B4-BE49-F238E27FC236}">
                <a16:creationId xmlns="" xmlns:a16="http://schemas.microsoft.com/office/drawing/2014/main" id="{8BAED3FA-24DC-4F3B-98FA-90C4C673422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681" r="18681"/>
          <a:stretch>
            <a:fillRect/>
          </a:stretch>
        </p:blipFill>
        <p:spPr>
          <a:xfrm>
            <a:off x="9483365" y="3614845"/>
            <a:ext cx="2708635" cy="3243155"/>
          </a:xfrm>
        </p:spPr>
      </p:pic>
      <p:sp>
        <p:nvSpPr>
          <p:cNvPr id="3" name="عنصر نائب للنص 2">
            <a:extLst>
              <a:ext uri="{FF2B5EF4-FFF2-40B4-BE49-F238E27FC236}">
                <a16:creationId xmlns="" xmlns:a16="http://schemas.microsoft.com/office/drawing/2014/main" id="{598D33D2-5183-473E-9CAC-80C3F4DDBD21}"/>
              </a:ext>
            </a:extLst>
          </p:cNvPr>
          <p:cNvSpPr>
            <a:spLocks noGrp="1"/>
          </p:cNvSpPr>
          <p:nvPr>
            <p:ph type="body" sz="quarter" idx="13"/>
          </p:nvPr>
        </p:nvSpPr>
        <p:spPr>
          <a:xfrm>
            <a:off x="322531" y="2321522"/>
            <a:ext cx="3330575" cy="997196"/>
          </a:xfrm>
        </p:spPr>
        <p:txBody>
          <a:bodyPr/>
          <a:lstStyle/>
          <a:p>
            <a:r>
              <a:rPr lang="en-US" dirty="0"/>
              <a:t>Vascular examination</a:t>
            </a:r>
            <a:endParaRPr lang="ar-SA" dirty="0"/>
          </a:p>
        </p:txBody>
      </p:sp>
      <p:pic>
        <p:nvPicPr>
          <p:cNvPr id="17" name="عنصر نائب للصورة 16" descr="صورة تحتوي على رسم&#10;&#10;تم إنشاء الوصف تلقائياً">
            <a:extLst>
              <a:ext uri="{FF2B5EF4-FFF2-40B4-BE49-F238E27FC236}">
                <a16:creationId xmlns="" xmlns:a16="http://schemas.microsoft.com/office/drawing/2014/main" id="{BDBF0319-E93C-47D0-A337-A3ED655C977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539" b="4539"/>
          <a:stretch>
            <a:fillRect/>
          </a:stretch>
        </p:blipFill>
        <p:spPr>
          <a:xfrm>
            <a:off x="5775498" y="3655852"/>
            <a:ext cx="3208246" cy="3202148"/>
          </a:xfrm>
        </p:spPr>
      </p:pic>
      <p:sp>
        <p:nvSpPr>
          <p:cNvPr id="13" name="مربع نص 12">
            <a:extLst>
              <a:ext uri="{FF2B5EF4-FFF2-40B4-BE49-F238E27FC236}">
                <a16:creationId xmlns="" xmlns:a16="http://schemas.microsoft.com/office/drawing/2014/main" id="{0A31457E-0169-4F11-9CA8-6B5987AE36D3}"/>
              </a:ext>
            </a:extLst>
          </p:cNvPr>
          <p:cNvSpPr txBox="1"/>
          <p:nvPr/>
        </p:nvSpPr>
        <p:spPr>
          <a:xfrm>
            <a:off x="5775498" y="1065794"/>
            <a:ext cx="6464300" cy="1754326"/>
          </a:xfrm>
          <a:prstGeom prst="rect">
            <a:avLst/>
          </a:prstGeom>
          <a:noFill/>
        </p:spPr>
        <p:txBody>
          <a:bodyPr wrap="square" rtlCol="1">
            <a:spAutoFit/>
          </a:bodyPr>
          <a:lstStyle/>
          <a:p>
            <a:r>
              <a:rPr lang="en-US" dirty="0"/>
              <a:t>Pedal pulses: Dorsalis Pedis , posterior Tibial arteries </a:t>
            </a:r>
          </a:p>
          <a:p>
            <a:r>
              <a:rPr lang="en-US" dirty="0"/>
              <a:t> </a:t>
            </a:r>
          </a:p>
          <a:p>
            <a:endParaRPr lang="en-US" dirty="0"/>
          </a:p>
          <a:p>
            <a:endParaRPr lang="en-US" dirty="0"/>
          </a:p>
          <a:p>
            <a:r>
              <a:rPr lang="en-US" dirty="0"/>
              <a:t>Capillary refill time: Normal &lt; 2 seconds </a:t>
            </a:r>
            <a:endParaRPr lang="ar-SA" dirty="0"/>
          </a:p>
          <a:p>
            <a:endParaRPr lang="ar-SA" dirty="0"/>
          </a:p>
        </p:txBody>
      </p:sp>
      <p:sp>
        <p:nvSpPr>
          <p:cNvPr id="6" name="مستطيل 5">
            <a:extLst>
              <a:ext uri="{FF2B5EF4-FFF2-40B4-BE49-F238E27FC236}">
                <a16:creationId xmlns="" xmlns:a16="http://schemas.microsoft.com/office/drawing/2014/main" id="{7E9C0B9B-836C-4865-BCFF-16371B992A9E}"/>
              </a:ext>
            </a:extLst>
          </p:cNvPr>
          <p:cNvSpPr/>
          <p:nvPr/>
        </p:nvSpPr>
        <p:spPr>
          <a:xfrm>
            <a:off x="0" y="0"/>
            <a:ext cx="5727700" cy="6858000"/>
          </a:xfrm>
          <a:prstGeom prst="rect">
            <a:avLst/>
          </a:prstGeom>
          <a:solidFill>
            <a:srgbClr val="0E4E68"/>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ربع نص 6">
            <a:extLst>
              <a:ext uri="{FF2B5EF4-FFF2-40B4-BE49-F238E27FC236}">
                <a16:creationId xmlns="" xmlns:a16="http://schemas.microsoft.com/office/drawing/2014/main" id="{4EED2BC8-FB7E-4B3F-BE66-8D8E0A4C74C6}"/>
              </a:ext>
            </a:extLst>
          </p:cNvPr>
          <p:cNvSpPr txBox="1"/>
          <p:nvPr/>
        </p:nvSpPr>
        <p:spPr>
          <a:xfrm>
            <a:off x="1121790" y="2504840"/>
            <a:ext cx="3421930" cy="707886"/>
          </a:xfrm>
          <a:prstGeom prst="rect">
            <a:avLst/>
          </a:prstGeom>
          <a:noFill/>
        </p:spPr>
        <p:txBody>
          <a:bodyPr wrap="square" rtlCol="1">
            <a:spAutoFit/>
          </a:bodyPr>
          <a:lstStyle/>
          <a:p>
            <a:r>
              <a:rPr lang="en-US" sz="4000" b="1" dirty="0">
                <a:solidFill>
                  <a:schemeClr val="bg1"/>
                </a:solidFill>
              </a:rPr>
              <a:t>pulses</a:t>
            </a:r>
            <a:endParaRPr lang="ar-SA" sz="4000" b="1" dirty="0">
              <a:solidFill>
                <a:schemeClr val="bg1"/>
              </a:solidFill>
            </a:endParaRPr>
          </a:p>
        </p:txBody>
      </p:sp>
    </p:spTree>
    <p:extLst>
      <p:ext uri="{BB962C8B-B14F-4D97-AF65-F5344CB8AC3E}">
        <p14:creationId xmlns:p14="http://schemas.microsoft.com/office/powerpoint/2010/main" val="23973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نص 2">
            <a:extLst>
              <a:ext uri="{FF2B5EF4-FFF2-40B4-BE49-F238E27FC236}">
                <a16:creationId xmlns="" xmlns:a16="http://schemas.microsoft.com/office/drawing/2014/main" id="{C8008E01-471A-49CC-8F1A-E82B99B9EDCD}"/>
              </a:ext>
            </a:extLst>
          </p:cNvPr>
          <p:cNvSpPr>
            <a:spLocks noGrp="1"/>
          </p:cNvSpPr>
          <p:nvPr>
            <p:ph type="body" sz="quarter" idx="10"/>
          </p:nvPr>
        </p:nvSpPr>
        <p:spPr>
          <a:xfrm>
            <a:off x="457199" y="2514600"/>
            <a:ext cx="11239501" cy="1454085"/>
          </a:xfrm>
        </p:spPr>
        <p:txBody>
          <a:bodyPr>
            <a:normAutofit/>
          </a:bodyPr>
          <a:lstStyle/>
          <a:p>
            <a:r>
              <a:rPr lang="en-US" dirty="0"/>
              <a:t>After completing History and Physical examination we move to our next step ……….</a:t>
            </a:r>
            <a:endParaRPr lang="ar-SA" dirty="0"/>
          </a:p>
        </p:txBody>
      </p:sp>
      <p:sp>
        <p:nvSpPr>
          <p:cNvPr id="6" name="مربع نص 5">
            <a:extLst>
              <a:ext uri="{FF2B5EF4-FFF2-40B4-BE49-F238E27FC236}">
                <a16:creationId xmlns="" xmlns:a16="http://schemas.microsoft.com/office/drawing/2014/main" id="{8A806B24-3204-40E0-82B0-49BD76EDEFF4}"/>
              </a:ext>
            </a:extLst>
          </p:cNvPr>
          <p:cNvSpPr txBox="1"/>
          <p:nvPr/>
        </p:nvSpPr>
        <p:spPr>
          <a:xfrm>
            <a:off x="1244338" y="5081047"/>
            <a:ext cx="9690755" cy="707886"/>
          </a:xfrm>
          <a:prstGeom prst="rect">
            <a:avLst/>
          </a:prstGeom>
          <a:noFill/>
        </p:spPr>
        <p:txBody>
          <a:bodyPr wrap="square" rtlCol="1">
            <a:spAutoFit/>
          </a:bodyPr>
          <a:lstStyle/>
          <a:p>
            <a:pPr algn="ctr"/>
            <a:r>
              <a:rPr lang="en-US" sz="4000" dirty="0"/>
              <a:t>investigations</a:t>
            </a:r>
            <a:endParaRPr lang="ar-SA" sz="4000" dirty="0"/>
          </a:p>
        </p:txBody>
      </p:sp>
    </p:spTree>
    <p:extLst>
      <p:ext uri="{BB962C8B-B14F-4D97-AF65-F5344CB8AC3E}">
        <p14:creationId xmlns:p14="http://schemas.microsoft.com/office/powerpoint/2010/main" val="12002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9080741E-74B8-4DEF-90EF-CEAE458D020B}"/>
              </a:ext>
            </a:extLst>
          </p:cNvPr>
          <p:cNvSpPr>
            <a:spLocks noGrp="1"/>
          </p:cNvSpPr>
          <p:nvPr>
            <p:ph type="body" sz="quarter" idx="10"/>
          </p:nvPr>
        </p:nvSpPr>
        <p:spPr/>
        <p:txBody>
          <a:bodyPr/>
          <a:lstStyle/>
          <a:p>
            <a:r>
              <a:rPr lang="en-US" dirty="0"/>
              <a:t>What are the available investigations</a:t>
            </a:r>
            <a:endParaRPr lang="ar-SA" dirty="0"/>
          </a:p>
        </p:txBody>
      </p:sp>
      <p:sp>
        <p:nvSpPr>
          <p:cNvPr id="3" name="مربع نص 2">
            <a:extLst>
              <a:ext uri="{FF2B5EF4-FFF2-40B4-BE49-F238E27FC236}">
                <a16:creationId xmlns="" xmlns:a16="http://schemas.microsoft.com/office/drawing/2014/main" id="{0C11CE6B-FE4A-4C3C-90BF-F3E76E65E0B6}"/>
              </a:ext>
            </a:extLst>
          </p:cNvPr>
          <p:cNvSpPr txBox="1"/>
          <p:nvPr/>
        </p:nvSpPr>
        <p:spPr>
          <a:xfrm>
            <a:off x="457200" y="1461155"/>
            <a:ext cx="10760697" cy="4801314"/>
          </a:xfrm>
          <a:prstGeom prst="rect">
            <a:avLst/>
          </a:prstGeom>
          <a:noFill/>
        </p:spPr>
        <p:txBody>
          <a:bodyPr wrap="square" rtlCol="1">
            <a:spAutoFit/>
          </a:bodyPr>
          <a:lstStyle/>
          <a:p>
            <a:pPr marL="285750" indent="-285750">
              <a:buFont typeface="Arial" panose="020B0604020202020204" pitchFamily="34" charset="0"/>
              <a:buChar char="•"/>
            </a:pPr>
            <a:r>
              <a:rPr lang="en-US" b="1" dirty="0">
                <a:solidFill>
                  <a:srgbClr val="111111"/>
                </a:solidFill>
                <a:latin typeface="Helvetica" panose="020B0604020202020204" pitchFamily="34" charset="0"/>
              </a:rPr>
              <a:t>X-ray.</a:t>
            </a:r>
            <a:r>
              <a:rPr lang="en-US" dirty="0">
                <a:solidFill>
                  <a:srgbClr val="111111"/>
                </a:solidFill>
                <a:latin typeface="Helvetica" panose="020B0604020202020204" pitchFamily="34" charset="0"/>
              </a:rPr>
              <a:t> These images show the alignment of your bones and whether you have arthritis or broken bones. These images alone won't show problems with your spinal cord, muscles, nerves or disks.</a:t>
            </a:r>
          </a:p>
          <a:p>
            <a:pPr marL="285750" indent="-285750">
              <a:buFont typeface="Arial" panose="020B0604020202020204" pitchFamily="34" charset="0"/>
              <a:buChar char="•"/>
            </a:pPr>
            <a:endParaRPr lang="en-US" dirty="0">
              <a:solidFill>
                <a:srgbClr val="111111"/>
              </a:solidFill>
              <a:latin typeface="Helvetica" panose="020B0604020202020204" pitchFamily="34" charset="0"/>
            </a:endParaRPr>
          </a:p>
          <a:p>
            <a:pPr marL="285750" indent="-285750">
              <a:buFont typeface="Arial" panose="020B0604020202020204" pitchFamily="34" charset="0"/>
              <a:buChar char="•"/>
            </a:pPr>
            <a:r>
              <a:rPr lang="en-US" b="1" dirty="0">
                <a:solidFill>
                  <a:srgbClr val="111111"/>
                </a:solidFill>
                <a:latin typeface="Helvetica" panose="020B0604020202020204" pitchFamily="34" charset="0"/>
              </a:rPr>
              <a:t>MRI or CT scans.</a:t>
            </a:r>
            <a:r>
              <a:rPr lang="en-US" dirty="0">
                <a:solidFill>
                  <a:srgbClr val="111111"/>
                </a:solidFill>
                <a:latin typeface="Helvetica" panose="020B0604020202020204" pitchFamily="34" charset="0"/>
              </a:rPr>
              <a:t> These scans generate images that can reveal herniated disks or problems with bones, muscles, tissue, tendons, nerves, ligaments and blood vessels.</a:t>
            </a:r>
          </a:p>
          <a:p>
            <a:pPr marL="285750" indent="-285750">
              <a:buFont typeface="Arial" panose="020B0604020202020204" pitchFamily="34" charset="0"/>
              <a:buChar char="•"/>
            </a:pPr>
            <a:endParaRPr lang="en-US" dirty="0">
              <a:solidFill>
                <a:srgbClr val="111111"/>
              </a:solidFill>
              <a:latin typeface="Helvetica" panose="020B0604020202020204" pitchFamily="34" charset="0"/>
            </a:endParaRPr>
          </a:p>
          <a:p>
            <a:pPr marL="285750" indent="-285750">
              <a:buFont typeface="Arial" panose="020B0604020202020204" pitchFamily="34" charset="0"/>
              <a:buChar char="•"/>
            </a:pPr>
            <a:r>
              <a:rPr lang="en-US" b="1" dirty="0">
                <a:solidFill>
                  <a:srgbClr val="111111"/>
                </a:solidFill>
                <a:latin typeface="Helvetica" panose="020B0604020202020204" pitchFamily="34" charset="0"/>
              </a:rPr>
              <a:t>Blood tests.</a:t>
            </a:r>
            <a:r>
              <a:rPr lang="en-US" dirty="0">
                <a:solidFill>
                  <a:srgbClr val="111111"/>
                </a:solidFill>
                <a:latin typeface="Helvetica" panose="020B0604020202020204" pitchFamily="34" charset="0"/>
              </a:rPr>
              <a:t> These can help determine whether you have an infection or other condition that might be causing your pain.</a:t>
            </a:r>
          </a:p>
          <a:p>
            <a:pPr marL="285750" indent="-285750">
              <a:buFont typeface="Arial" panose="020B0604020202020204" pitchFamily="34" charset="0"/>
              <a:buChar char="•"/>
            </a:pPr>
            <a:endParaRPr lang="en-US" dirty="0">
              <a:solidFill>
                <a:srgbClr val="111111"/>
              </a:solidFill>
              <a:latin typeface="Helvetica" panose="020B0604020202020204" pitchFamily="34" charset="0"/>
            </a:endParaRPr>
          </a:p>
          <a:p>
            <a:pPr marL="285750" indent="-285750">
              <a:buFont typeface="Arial" panose="020B0604020202020204" pitchFamily="34" charset="0"/>
              <a:buChar char="•"/>
            </a:pPr>
            <a:r>
              <a:rPr lang="en-US" b="1" dirty="0">
                <a:solidFill>
                  <a:srgbClr val="111111"/>
                </a:solidFill>
                <a:latin typeface="Helvetica" panose="020B0604020202020204" pitchFamily="34" charset="0"/>
              </a:rPr>
              <a:t>Bone scan.</a:t>
            </a:r>
            <a:r>
              <a:rPr lang="en-US" dirty="0">
                <a:solidFill>
                  <a:srgbClr val="111111"/>
                </a:solidFill>
                <a:latin typeface="Helvetica" panose="020B0604020202020204" pitchFamily="34" charset="0"/>
              </a:rPr>
              <a:t> In rare cases, your doctor might use a bone scan to look for bone tumors or compression fractures caused by osteoporosis.</a:t>
            </a:r>
          </a:p>
          <a:p>
            <a:pPr marL="285750" indent="-285750">
              <a:buFont typeface="Arial" panose="020B0604020202020204" pitchFamily="34" charset="0"/>
              <a:buChar char="•"/>
            </a:pPr>
            <a:endParaRPr lang="en-US" dirty="0">
              <a:solidFill>
                <a:srgbClr val="111111"/>
              </a:solidFill>
              <a:latin typeface="Helvetica" panose="020B0604020202020204" pitchFamily="34" charset="0"/>
            </a:endParaRPr>
          </a:p>
          <a:p>
            <a:pPr marL="285750" indent="-285750">
              <a:buFont typeface="Arial" panose="020B0604020202020204" pitchFamily="34" charset="0"/>
              <a:buChar char="•"/>
            </a:pPr>
            <a:r>
              <a:rPr lang="en-US" b="1" dirty="0">
                <a:solidFill>
                  <a:srgbClr val="111111"/>
                </a:solidFill>
                <a:latin typeface="Helvetica" panose="020B0604020202020204" pitchFamily="34" charset="0"/>
              </a:rPr>
              <a:t>Nerve studies.</a:t>
            </a:r>
            <a:r>
              <a:rPr lang="en-US" dirty="0">
                <a:solidFill>
                  <a:srgbClr val="111111"/>
                </a:solidFill>
                <a:latin typeface="Helvetica" panose="020B0604020202020204" pitchFamily="34" charset="0"/>
              </a:rPr>
              <a:t> Electromyography (EMG) measures the electrical impulses produced by the nerves and the responses of your muscles. This test can confirm nerve compression caused by herniated disks or narrowing of your spinal canal (spinal stenosis).</a:t>
            </a:r>
          </a:p>
          <a:p>
            <a:pPr marL="285750" indent="-285750">
              <a:buFont typeface="Arial" panose="020B0604020202020204" pitchFamily="34" charset="0"/>
              <a:buChar char="•"/>
            </a:pPr>
            <a:endParaRPr lang="ar-SA" dirty="0"/>
          </a:p>
          <a:p>
            <a:pPr marL="285750" indent="-285750">
              <a:buFont typeface="Arial" panose="020B0604020202020204" pitchFamily="34" charset="0"/>
              <a:buChar char="•"/>
            </a:pPr>
            <a:endParaRPr lang="ar-SA" dirty="0"/>
          </a:p>
        </p:txBody>
      </p:sp>
    </p:spTree>
    <p:extLst>
      <p:ext uri="{BB962C8B-B14F-4D97-AF65-F5344CB8AC3E}">
        <p14:creationId xmlns:p14="http://schemas.microsoft.com/office/powerpoint/2010/main" val="12544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1;p13"/>
          <p:cNvSpPr txBox="1">
            <a:spLocks noGrp="1"/>
          </p:cNvSpPr>
          <p:nvPr>
            <p:ph type="body" sz="quarter" idx="10"/>
          </p:nvPr>
        </p:nvSpPr>
        <p:spPr>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400" dirty="0">
                <a:solidFill>
                  <a:schemeClr val="accent6"/>
                </a:solidFill>
                <a:latin typeface="Calibri" charset="0"/>
                <a:ea typeface="Calibri" charset="0"/>
                <a:cs typeface="Calibri" charset="0"/>
              </a:rPr>
              <a:t>Objectives</a:t>
            </a:r>
            <a:endParaRPr dirty="0">
              <a:solidFill>
                <a:schemeClr val="accent6"/>
              </a:solidFill>
              <a:latin typeface="Calibri" charset="0"/>
              <a:ea typeface="Calibri" charset="0"/>
              <a:cs typeface="Calibri" charset="0"/>
            </a:endParaRPr>
          </a:p>
        </p:txBody>
      </p:sp>
      <p:sp>
        <p:nvSpPr>
          <p:cNvPr id="4" name="Google Shape;82;p13"/>
          <p:cNvSpPr txBox="1">
            <a:spLocks/>
          </p:cNvSpPr>
          <p:nvPr/>
        </p:nvSpPr>
        <p:spPr>
          <a:xfrm>
            <a:off x="457200" y="1523724"/>
            <a:ext cx="9891486" cy="567536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dirty="0">
                <a:solidFill>
                  <a:schemeClr val="tx1">
                    <a:lumMod val="85000"/>
                    <a:lumOff val="15000"/>
                  </a:schemeClr>
                </a:solidFill>
              </a:rPr>
              <a:t>Diagnosis including history, Red Flags, and Examination </a:t>
            </a:r>
          </a:p>
          <a:p>
            <a:pPr>
              <a:lnSpc>
                <a:spcPct val="150000"/>
              </a:lnSpc>
            </a:pPr>
            <a:r>
              <a:rPr lang="en-US" sz="2400" dirty="0">
                <a:solidFill>
                  <a:schemeClr val="tx1">
                    <a:lumMod val="85000"/>
                    <a:lumOff val="15000"/>
                  </a:schemeClr>
                </a:solidFill>
              </a:rPr>
              <a:t>Brief comment on Mechanical, Inflammatory, Root nerve compression, and </a:t>
            </a:r>
            <a:r>
              <a:rPr lang="en-US" sz="2400" dirty="0" smtClean="0">
                <a:solidFill>
                  <a:schemeClr val="tx1">
                    <a:lumMod val="85000"/>
                    <a:lumOff val="15000"/>
                  </a:schemeClr>
                </a:solidFill>
              </a:rPr>
              <a:t>Malignancy.</a:t>
            </a:r>
            <a:endParaRPr lang="en-US" sz="2400" dirty="0">
              <a:solidFill>
                <a:schemeClr val="tx1">
                  <a:lumMod val="85000"/>
                  <a:lumOff val="15000"/>
                </a:schemeClr>
              </a:solidFill>
            </a:endParaRPr>
          </a:p>
          <a:p>
            <a:pPr>
              <a:lnSpc>
                <a:spcPct val="150000"/>
              </a:lnSpc>
            </a:pPr>
            <a:r>
              <a:rPr lang="en-US" sz="2400" dirty="0">
                <a:solidFill>
                  <a:schemeClr val="tx1">
                    <a:lumMod val="85000"/>
                    <a:lumOff val="15000"/>
                  </a:schemeClr>
                </a:solidFill>
              </a:rPr>
              <a:t>Common causes </a:t>
            </a:r>
          </a:p>
          <a:p>
            <a:pPr>
              <a:lnSpc>
                <a:spcPct val="150000"/>
              </a:lnSpc>
            </a:pPr>
            <a:r>
              <a:rPr lang="en-US" sz="2400" dirty="0">
                <a:solidFill>
                  <a:schemeClr val="tx1">
                    <a:lumMod val="85000"/>
                    <a:lumOff val="15000"/>
                  </a:schemeClr>
                </a:solidFill>
              </a:rPr>
              <a:t>Role of primary health care in management </a:t>
            </a:r>
          </a:p>
          <a:p>
            <a:pPr>
              <a:lnSpc>
                <a:spcPct val="150000"/>
              </a:lnSpc>
            </a:pPr>
            <a:r>
              <a:rPr lang="en-US" sz="2400" dirty="0">
                <a:solidFill>
                  <a:schemeClr val="tx1">
                    <a:lumMod val="85000"/>
                    <a:lumOff val="15000"/>
                  </a:schemeClr>
                </a:solidFill>
              </a:rPr>
              <a:t>When to refer to a specialist </a:t>
            </a:r>
          </a:p>
          <a:p>
            <a:pPr>
              <a:lnSpc>
                <a:spcPct val="150000"/>
              </a:lnSpc>
            </a:pPr>
            <a:r>
              <a:rPr lang="en-US" sz="2400" dirty="0">
                <a:solidFill>
                  <a:schemeClr val="tx1">
                    <a:lumMod val="85000"/>
                    <a:lumOff val="15000"/>
                  </a:schemeClr>
                </a:solidFill>
              </a:rPr>
              <a:t>Prevention and Education </a:t>
            </a:r>
          </a:p>
        </p:txBody>
      </p:sp>
    </p:spTree>
    <p:extLst>
      <p:ext uri="{BB962C8B-B14F-4D97-AF65-F5344CB8AC3E}">
        <p14:creationId xmlns:p14="http://schemas.microsoft.com/office/powerpoint/2010/main" val="165816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A457950F-03BA-4F3C-B7C5-908C07D81BF5}"/>
              </a:ext>
            </a:extLst>
          </p:cNvPr>
          <p:cNvSpPr>
            <a:spLocks noGrp="1"/>
          </p:cNvSpPr>
          <p:nvPr>
            <p:ph type="body" sz="quarter" idx="10"/>
          </p:nvPr>
        </p:nvSpPr>
        <p:spPr/>
        <p:txBody>
          <a:bodyPr/>
          <a:lstStyle/>
          <a:p>
            <a:r>
              <a:rPr lang="en-US" dirty="0"/>
              <a:t>Laboratory investigations</a:t>
            </a:r>
            <a:endParaRPr lang="ar-SA" dirty="0"/>
          </a:p>
        </p:txBody>
      </p:sp>
      <p:sp>
        <p:nvSpPr>
          <p:cNvPr id="3" name="مربع نص 2">
            <a:extLst>
              <a:ext uri="{FF2B5EF4-FFF2-40B4-BE49-F238E27FC236}">
                <a16:creationId xmlns="" xmlns:a16="http://schemas.microsoft.com/office/drawing/2014/main" id="{32F31F8F-6088-437C-AB02-6F399E2AF9A2}"/>
              </a:ext>
            </a:extLst>
          </p:cNvPr>
          <p:cNvSpPr txBox="1"/>
          <p:nvPr/>
        </p:nvSpPr>
        <p:spPr>
          <a:xfrm>
            <a:off x="509047" y="1564849"/>
            <a:ext cx="11265031" cy="3693319"/>
          </a:xfrm>
          <a:prstGeom prst="rect">
            <a:avLst/>
          </a:prstGeom>
          <a:noFill/>
        </p:spPr>
        <p:txBody>
          <a:bodyPr wrap="square" rtlCol="1">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FBC – suspected infection, malignancy, non-spinal cause of back pain.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ESR – suspected infection, malignancy, ankylosing spondylitis.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Bloods cultures – febrile and suspected infection.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Coagulation studies – neurosurgery anticipated.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 pathology tests including UECs, LFTs, lipase, urinalysis etc. should be considered when suspecting a non-spinal cause of back pain.</a:t>
            </a:r>
          </a:p>
          <a:p>
            <a:pPr marL="285750" indent="-285750">
              <a:buFont typeface="Arial" panose="020B0604020202020204" pitchFamily="34" charset="0"/>
              <a:buChar char="•"/>
            </a:pPr>
            <a:endParaRPr lang="ar-SA" dirty="0"/>
          </a:p>
          <a:p>
            <a:pPr marL="285750" indent="-285750">
              <a:buFont typeface="Arial" panose="020B0604020202020204" pitchFamily="34" charset="0"/>
              <a:buChar char="•"/>
            </a:pPr>
            <a:endParaRPr lang="ar-SA" dirty="0"/>
          </a:p>
        </p:txBody>
      </p:sp>
    </p:spTree>
    <p:extLst>
      <p:ext uri="{BB962C8B-B14F-4D97-AF65-F5344CB8AC3E}">
        <p14:creationId xmlns:p14="http://schemas.microsoft.com/office/powerpoint/2010/main" val="27399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BA41B9DA-9236-48B8-8F4D-5CB38B6965BF}"/>
              </a:ext>
            </a:extLst>
          </p:cNvPr>
          <p:cNvSpPr>
            <a:spLocks noGrp="1"/>
          </p:cNvSpPr>
          <p:nvPr>
            <p:ph type="body" sz="quarter" idx="10"/>
          </p:nvPr>
        </p:nvSpPr>
        <p:spPr/>
        <p:txBody>
          <a:bodyPr/>
          <a:lstStyle/>
          <a:p>
            <a:r>
              <a:rPr lang="en-US" dirty="0"/>
              <a:t>Indications of different modalities</a:t>
            </a:r>
            <a:endParaRPr lang="ar-SA" dirty="0"/>
          </a:p>
        </p:txBody>
      </p:sp>
      <p:sp>
        <p:nvSpPr>
          <p:cNvPr id="3" name="مربع نص 2">
            <a:extLst>
              <a:ext uri="{FF2B5EF4-FFF2-40B4-BE49-F238E27FC236}">
                <a16:creationId xmlns="" xmlns:a16="http://schemas.microsoft.com/office/drawing/2014/main" id="{983E9B6E-CC9C-46B1-8BD4-35205963DBDC}"/>
              </a:ext>
            </a:extLst>
          </p:cNvPr>
          <p:cNvSpPr txBox="1"/>
          <p:nvPr/>
        </p:nvSpPr>
        <p:spPr>
          <a:xfrm>
            <a:off x="367645" y="1338606"/>
            <a:ext cx="11708091" cy="2031325"/>
          </a:xfrm>
          <a:prstGeom prst="rect">
            <a:avLst/>
          </a:prstGeom>
          <a:noFill/>
        </p:spPr>
        <p:txBody>
          <a:bodyPr wrap="square" rtlCol="1">
            <a:spAutoFit/>
          </a:bodyPr>
          <a:lstStyle/>
          <a:p>
            <a:r>
              <a:rPr lang="en-US" b="1" dirty="0"/>
              <a:t>MRI:</a:t>
            </a:r>
          </a:p>
          <a:p>
            <a:pPr marL="285750" indent="-285750">
              <a:buFont typeface="Arial" panose="020B0604020202020204" pitchFamily="34" charset="0"/>
              <a:buChar char="•"/>
            </a:pPr>
            <a:r>
              <a:rPr lang="en-US" dirty="0"/>
              <a:t>Major risk factors for cancer</a:t>
            </a:r>
          </a:p>
          <a:p>
            <a:pPr marL="285750" indent="-285750">
              <a:buFont typeface="Arial" panose="020B0604020202020204" pitchFamily="34" charset="0"/>
              <a:buChar char="•"/>
            </a:pPr>
            <a:r>
              <a:rPr lang="en-US" dirty="0"/>
              <a:t>signs of cauda equina syndrome(Urinary retention, </a:t>
            </a:r>
            <a:r>
              <a:rPr lang="en-US" dirty="0" err="1"/>
              <a:t>faecal</a:t>
            </a:r>
            <a:r>
              <a:rPr lang="en-US" dirty="0"/>
              <a:t> incontinence, saddle </a:t>
            </a:r>
            <a:r>
              <a:rPr lang="en-US" dirty="0" err="1"/>
              <a:t>anaesthesia</a:t>
            </a:r>
            <a:r>
              <a:rPr lang="en-US" dirty="0"/>
              <a:t>.)</a:t>
            </a:r>
          </a:p>
          <a:p>
            <a:pPr marL="285750" indent="-285750">
              <a:buFont typeface="Arial" panose="020B0604020202020204" pitchFamily="34" charset="0"/>
              <a:buChar char="•"/>
            </a:pPr>
            <a:r>
              <a:rPr lang="en-US" dirty="0"/>
              <a:t>Risk factors for spinal infection</a:t>
            </a:r>
          </a:p>
          <a:p>
            <a:pPr marL="285750" indent="-285750">
              <a:buFont typeface="Arial" panose="020B0604020202020204" pitchFamily="34" charset="0"/>
              <a:buChar char="•"/>
            </a:pPr>
            <a:r>
              <a:rPr lang="en-US" dirty="0"/>
              <a:t>Severe neurological deficits</a:t>
            </a:r>
          </a:p>
          <a:p>
            <a:pPr marL="285750" indent="-285750">
              <a:buFont typeface="Arial" panose="020B0604020202020204" pitchFamily="34" charset="0"/>
              <a:buChar char="•"/>
            </a:pPr>
            <a:r>
              <a:rPr lang="en-US" dirty="0"/>
              <a:t>Progressive motor weakness, motor deficits at multiple neurological levels.</a:t>
            </a:r>
          </a:p>
          <a:p>
            <a:endParaRPr lang="ar-SA" dirty="0"/>
          </a:p>
        </p:txBody>
      </p:sp>
      <p:sp>
        <p:nvSpPr>
          <p:cNvPr id="4" name="مربع نص 3">
            <a:extLst>
              <a:ext uri="{FF2B5EF4-FFF2-40B4-BE49-F238E27FC236}">
                <a16:creationId xmlns="" xmlns:a16="http://schemas.microsoft.com/office/drawing/2014/main" id="{38A13C7B-CE9A-4B1A-B291-9725E175674C}"/>
              </a:ext>
            </a:extLst>
          </p:cNvPr>
          <p:cNvSpPr txBox="1"/>
          <p:nvPr/>
        </p:nvSpPr>
        <p:spPr>
          <a:xfrm>
            <a:off x="367645" y="3271101"/>
            <a:ext cx="10939806" cy="1477328"/>
          </a:xfrm>
          <a:prstGeom prst="rect">
            <a:avLst/>
          </a:prstGeom>
          <a:noFill/>
        </p:spPr>
        <p:txBody>
          <a:bodyPr wrap="square" rtlCol="1">
            <a:spAutoFit/>
          </a:bodyPr>
          <a:lstStyle/>
          <a:p>
            <a:pPr marL="285750" indent="-285750">
              <a:buFont typeface="Arial" panose="020B0604020202020204" pitchFamily="34" charset="0"/>
              <a:buChar char="•"/>
            </a:pPr>
            <a:r>
              <a:rPr lang="en-US" b="1" dirty="0"/>
              <a:t>CT:</a:t>
            </a:r>
          </a:p>
          <a:p>
            <a:pPr marL="285750" indent="-285750">
              <a:buFont typeface="Arial" panose="020B0604020202020204" pitchFamily="34" charset="0"/>
              <a:buChar char="•"/>
            </a:pPr>
            <a:r>
              <a:rPr lang="en-US" dirty="0"/>
              <a:t>If an MRI is contra-indicated or unavailable and the above diagnoses are suspected a CT lumbar spine may be indicated after discussion with a neurosurgeon and radiologist.</a:t>
            </a:r>
            <a:endParaRPr lang="ar-SA" dirty="0"/>
          </a:p>
          <a:p>
            <a:pPr marL="285750" indent="-285750">
              <a:buFont typeface="Arial" panose="020B0604020202020204" pitchFamily="34" charset="0"/>
              <a:buChar char="•"/>
            </a:pPr>
            <a:r>
              <a:rPr lang="en-US" dirty="0"/>
              <a:t>Vertebral fracture suspected with significant trauma.</a:t>
            </a:r>
          </a:p>
          <a:p>
            <a:endParaRPr lang="ar-SA" dirty="0"/>
          </a:p>
        </p:txBody>
      </p:sp>
      <p:sp>
        <p:nvSpPr>
          <p:cNvPr id="6" name="مربع نص 5">
            <a:extLst>
              <a:ext uri="{FF2B5EF4-FFF2-40B4-BE49-F238E27FC236}">
                <a16:creationId xmlns="" xmlns:a16="http://schemas.microsoft.com/office/drawing/2014/main" id="{5B682118-95FC-4BCA-9B30-E9F22729712E}"/>
              </a:ext>
            </a:extLst>
          </p:cNvPr>
          <p:cNvSpPr txBox="1"/>
          <p:nvPr/>
        </p:nvSpPr>
        <p:spPr>
          <a:xfrm>
            <a:off x="367645" y="4600280"/>
            <a:ext cx="11038788" cy="1200329"/>
          </a:xfrm>
          <a:prstGeom prst="rect">
            <a:avLst/>
          </a:prstGeom>
          <a:noFill/>
        </p:spPr>
        <p:txBody>
          <a:bodyPr wrap="square" rtlCol="1">
            <a:spAutoFit/>
          </a:bodyPr>
          <a:lstStyle/>
          <a:p>
            <a:r>
              <a:rPr lang="en-US" b="1" dirty="0"/>
              <a:t>X-RAY</a:t>
            </a:r>
          </a:p>
          <a:p>
            <a:pPr marL="285750" indent="-285750">
              <a:buFont typeface="Arial" panose="020B0604020202020204" pitchFamily="34" charset="0"/>
              <a:buChar char="•"/>
            </a:pPr>
            <a:r>
              <a:rPr lang="en-US" dirty="0"/>
              <a:t>Vertebral fracture suspected in:</a:t>
            </a:r>
          </a:p>
          <a:p>
            <a:pPr lvl="1"/>
            <a:r>
              <a:rPr lang="en-US" dirty="0"/>
              <a:t>Osteoporotic bone (elderly, corticosteroid use) with minimal or no trauma</a:t>
            </a:r>
          </a:p>
          <a:p>
            <a:endParaRPr lang="ar-SA" b="1" dirty="0"/>
          </a:p>
        </p:txBody>
      </p:sp>
    </p:spTree>
    <p:extLst>
      <p:ext uri="{BB962C8B-B14F-4D97-AF65-F5344CB8AC3E}">
        <p14:creationId xmlns:p14="http://schemas.microsoft.com/office/powerpoint/2010/main" val="427515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rotWithShape="1">
          <a:blip r:embed="rId2"/>
          <a:srcRect l="1" t="12353" r="-2745" b="22353"/>
          <a:stretch/>
        </p:blipFill>
        <p:spPr>
          <a:xfrm>
            <a:off x="230467" y="463050"/>
            <a:ext cx="11961533" cy="5701132"/>
          </a:xfrm>
          <a:prstGeom prst="rect">
            <a:avLst/>
          </a:prstGeom>
        </p:spPr>
      </p:pic>
    </p:spTree>
    <p:extLst>
      <p:ext uri="{BB962C8B-B14F-4D97-AF65-F5344CB8AC3E}">
        <p14:creationId xmlns:p14="http://schemas.microsoft.com/office/powerpoint/2010/main" val="14295081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Image"/>
          <p:cNvSpPr>
            <a:spLocks noChangeAspect="1" noChangeArrowheads="1"/>
          </p:cNvSpPr>
          <p:nvPr/>
        </p:nvSpPr>
        <p:spPr bwMode="auto">
          <a:xfrm>
            <a:off x="155574" y="-144463"/>
            <a:ext cx="9902825" cy="99028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srcRect l="6475" t="12448" r="-133" b="16"/>
          <a:stretch/>
        </p:blipFill>
        <p:spPr>
          <a:xfrm>
            <a:off x="1181685" y="0"/>
            <a:ext cx="11165059" cy="6858000"/>
          </a:xfrm>
          <a:prstGeom prst="rect">
            <a:avLst/>
          </a:prstGeom>
        </p:spPr>
      </p:pic>
      <p:sp>
        <p:nvSpPr>
          <p:cNvPr id="7" name="Rectangle 6"/>
          <p:cNvSpPr/>
          <p:nvPr/>
        </p:nvSpPr>
        <p:spPr>
          <a:xfrm>
            <a:off x="4491318" y="5190564"/>
            <a:ext cx="2312894" cy="106231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3401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نص 1">
            <a:extLst>
              <a:ext uri="{FF2B5EF4-FFF2-40B4-BE49-F238E27FC236}">
                <a16:creationId xmlns="" xmlns:a16="http://schemas.microsoft.com/office/drawing/2014/main" id="{B912FB56-9CD4-4649-8BE5-0B698A062CC8}"/>
              </a:ext>
            </a:extLst>
          </p:cNvPr>
          <p:cNvSpPr>
            <a:spLocks noGrp="1"/>
          </p:cNvSpPr>
          <p:nvPr>
            <p:ph type="body" sz="quarter" idx="10"/>
          </p:nvPr>
        </p:nvSpPr>
        <p:spPr/>
        <p:txBody>
          <a:bodyPr/>
          <a:lstStyle/>
          <a:p>
            <a:r>
              <a:rPr lang="en-US" dirty="0"/>
              <a:t>Cases </a:t>
            </a:r>
            <a:endParaRPr lang="ar-SA" dirty="0"/>
          </a:p>
        </p:txBody>
      </p:sp>
      <p:sp>
        <p:nvSpPr>
          <p:cNvPr id="3" name="مربع نص 2">
            <a:extLst>
              <a:ext uri="{FF2B5EF4-FFF2-40B4-BE49-F238E27FC236}">
                <a16:creationId xmlns="" xmlns:a16="http://schemas.microsoft.com/office/drawing/2014/main" id="{75459092-C283-4978-B153-6F0AAFC14D1D}"/>
              </a:ext>
            </a:extLst>
          </p:cNvPr>
          <p:cNvSpPr txBox="1"/>
          <p:nvPr/>
        </p:nvSpPr>
        <p:spPr>
          <a:xfrm>
            <a:off x="791852" y="1517715"/>
            <a:ext cx="11048214" cy="2862322"/>
          </a:xfrm>
          <a:prstGeom prst="rect">
            <a:avLst/>
          </a:prstGeom>
          <a:noFill/>
        </p:spPr>
        <p:txBody>
          <a:bodyPr wrap="square" rtlCol="1">
            <a:spAutoFit/>
          </a:bodyPr>
          <a:lstStyle/>
          <a:p>
            <a:r>
              <a:rPr lang="en-US" dirty="0"/>
              <a:t>A 50-year-old man comes to the emergency department because of urinary incontinence for the past 5 hours. His past medical history is noncontributory. He says the onset was sudden and accompanied by worsening back pain. He now cannot feel anything as he wipes after voiding his bowel or bladder. He also feels "pins and needles,“ along both medial thighs. Which of the following is the most likely diagnosis?</a:t>
            </a:r>
          </a:p>
          <a:p>
            <a:endParaRPr lang="en-US" dirty="0"/>
          </a:p>
          <a:p>
            <a:r>
              <a:rPr lang="en-US" dirty="0" err="1"/>
              <a:t>A.cauda</a:t>
            </a:r>
            <a:r>
              <a:rPr lang="en-US" dirty="0"/>
              <a:t> equina</a:t>
            </a:r>
          </a:p>
          <a:p>
            <a:r>
              <a:rPr lang="en-US" dirty="0" err="1"/>
              <a:t>B.conus</a:t>
            </a:r>
            <a:r>
              <a:rPr lang="en-US" dirty="0"/>
              <a:t> medullaris</a:t>
            </a:r>
          </a:p>
          <a:p>
            <a:r>
              <a:rPr lang="en-US" dirty="0" err="1"/>
              <a:t>c.lumbar</a:t>
            </a:r>
            <a:r>
              <a:rPr lang="en-US" dirty="0"/>
              <a:t> disc herniation</a:t>
            </a:r>
          </a:p>
          <a:p>
            <a:endParaRPr lang="en-US" b="1" dirty="0"/>
          </a:p>
          <a:p>
            <a:endParaRPr lang="ar-SA" dirty="0"/>
          </a:p>
        </p:txBody>
      </p:sp>
      <p:sp>
        <p:nvSpPr>
          <p:cNvPr id="4" name="مربع نص 3">
            <a:extLst>
              <a:ext uri="{FF2B5EF4-FFF2-40B4-BE49-F238E27FC236}">
                <a16:creationId xmlns="" xmlns:a16="http://schemas.microsoft.com/office/drawing/2014/main" id="{2B09C1F1-B28D-4A8E-ABDA-39B44D02A3B4}"/>
              </a:ext>
            </a:extLst>
          </p:cNvPr>
          <p:cNvSpPr txBox="1"/>
          <p:nvPr/>
        </p:nvSpPr>
        <p:spPr>
          <a:xfrm>
            <a:off x="791852" y="4440122"/>
            <a:ext cx="10904848" cy="1754326"/>
          </a:xfrm>
          <a:prstGeom prst="rect">
            <a:avLst/>
          </a:prstGeom>
          <a:noFill/>
        </p:spPr>
        <p:txBody>
          <a:bodyPr wrap="square" rtlCol="1">
            <a:spAutoFit/>
          </a:bodyPr>
          <a:lstStyle/>
          <a:p>
            <a:r>
              <a:rPr lang="en-US" dirty="0"/>
              <a:t>What is the best investigation to confirm the diagnosis?</a:t>
            </a:r>
          </a:p>
          <a:p>
            <a:endParaRPr lang="en-US" dirty="0"/>
          </a:p>
          <a:p>
            <a:r>
              <a:rPr lang="en-US" dirty="0"/>
              <a:t>A.CT</a:t>
            </a:r>
          </a:p>
          <a:p>
            <a:r>
              <a:rPr lang="en-US" dirty="0"/>
              <a:t>B.MRI</a:t>
            </a:r>
          </a:p>
          <a:p>
            <a:r>
              <a:rPr lang="en-US" dirty="0"/>
              <a:t>C.X-RAY</a:t>
            </a:r>
          </a:p>
          <a:p>
            <a:endParaRPr lang="en-US" dirty="0"/>
          </a:p>
        </p:txBody>
      </p:sp>
      <p:sp>
        <p:nvSpPr>
          <p:cNvPr id="5" name="مربع نص 4">
            <a:extLst>
              <a:ext uri="{FF2B5EF4-FFF2-40B4-BE49-F238E27FC236}">
                <a16:creationId xmlns="" xmlns:a16="http://schemas.microsoft.com/office/drawing/2014/main" id="{62363AFB-5B24-4371-B85A-BD4CD149BFCE}"/>
              </a:ext>
            </a:extLst>
          </p:cNvPr>
          <p:cNvSpPr txBox="1"/>
          <p:nvPr/>
        </p:nvSpPr>
        <p:spPr>
          <a:xfrm>
            <a:off x="876693" y="3874416"/>
            <a:ext cx="2714919" cy="369332"/>
          </a:xfrm>
          <a:prstGeom prst="rect">
            <a:avLst/>
          </a:prstGeom>
          <a:noFill/>
        </p:spPr>
        <p:txBody>
          <a:bodyPr wrap="square" rtlCol="1">
            <a:spAutoFit/>
          </a:bodyPr>
          <a:lstStyle/>
          <a:p>
            <a:r>
              <a:rPr lang="en-US" dirty="0"/>
              <a:t>ANSWER:A</a:t>
            </a:r>
            <a:endParaRPr lang="ar-SA" dirty="0"/>
          </a:p>
        </p:txBody>
      </p:sp>
      <p:sp>
        <p:nvSpPr>
          <p:cNvPr id="6" name="مربع نص 5">
            <a:extLst>
              <a:ext uri="{FF2B5EF4-FFF2-40B4-BE49-F238E27FC236}">
                <a16:creationId xmlns="" xmlns:a16="http://schemas.microsoft.com/office/drawing/2014/main" id="{F085F44B-1E9F-44B4-B781-8F409111995A}"/>
              </a:ext>
            </a:extLst>
          </p:cNvPr>
          <p:cNvSpPr txBox="1"/>
          <p:nvPr/>
        </p:nvSpPr>
        <p:spPr>
          <a:xfrm>
            <a:off x="876693" y="6099142"/>
            <a:ext cx="2158738" cy="369332"/>
          </a:xfrm>
          <a:prstGeom prst="rect">
            <a:avLst/>
          </a:prstGeom>
          <a:noFill/>
        </p:spPr>
        <p:txBody>
          <a:bodyPr wrap="square" rtlCol="1">
            <a:spAutoFit/>
          </a:bodyPr>
          <a:lstStyle/>
          <a:p>
            <a:r>
              <a:rPr lang="en-US" dirty="0"/>
              <a:t>ANSWER:B</a:t>
            </a:r>
            <a:endParaRPr lang="ar-SA" dirty="0"/>
          </a:p>
        </p:txBody>
      </p:sp>
    </p:spTree>
    <p:extLst>
      <p:ext uri="{BB962C8B-B14F-4D97-AF65-F5344CB8AC3E}">
        <p14:creationId xmlns:p14="http://schemas.microsoft.com/office/powerpoint/2010/main" val="312708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476249" y="3124200"/>
            <a:ext cx="11239501" cy="447675"/>
          </a:xfrm>
        </p:spPr>
        <p:txBody>
          <a:bodyPr>
            <a:noAutofit/>
          </a:bodyPr>
          <a:lstStyle/>
          <a:p>
            <a:r>
              <a:rPr lang="en-US" sz="6000" dirty="0" smtClean="0"/>
              <a:t>Role play</a:t>
            </a:r>
            <a:endParaRPr lang="en-US" sz="6000" dirty="0"/>
          </a:p>
        </p:txBody>
      </p:sp>
      <p:sp>
        <p:nvSpPr>
          <p:cNvPr id="5" name="Text Placeholder 4"/>
          <p:cNvSpPr>
            <a:spLocks noGrp="1"/>
          </p:cNvSpPr>
          <p:nvPr>
            <p:ph type="body" sz="quarter" idx="12"/>
          </p:nvPr>
        </p:nvSpPr>
        <p:spPr/>
        <p:txBody>
          <a:bodyPr/>
          <a:lstStyle/>
          <a:p>
            <a:endParaRPr lang="en-US"/>
          </a:p>
        </p:txBody>
      </p:sp>
      <p:pic>
        <p:nvPicPr>
          <p:cNvPr id="6" name="Picture 5"/>
          <p:cNvPicPr>
            <a:picLocks noChangeAspect="1"/>
          </p:cNvPicPr>
          <p:nvPr/>
        </p:nvPicPr>
        <p:blipFill>
          <a:blip r:embed="rId3"/>
          <a:stretch>
            <a:fillRect/>
          </a:stretch>
        </p:blipFill>
        <p:spPr>
          <a:xfrm>
            <a:off x="8347711" y="4195712"/>
            <a:ext cx="3368039" cy="2662288"/>
          </a:xfrm>
          <a:prstGeom prst="rect">
            <a:avLst/>
          </a:prstGeom>
        </p:spPr>
      </p:pic>
      <p:pic>
        <p:nvPicPr>
          <p:cNvPr id="8" name="Picture 7"/>
          <p:cNvPicPr>
            <a:picLocks noChangeAspect="1"/>
          </p:cNvPicPr>
          <p:nvPr/>
        </p:nvPicPr>
        <p:blipFill>
          <a:blip r:embed="rId4"/>
          <a:stretch>
            <a:fillRect/>
          </a:stretch>
        </p:blipFill>
        <p:spPr>
          <a:xfrm>
            <a:off x="281354" y="4195712"/>
            <a:ext cx="3286492" cy="2646796"/>
          </a:xfrm>
          <a:prstGeom prst="rect">
            <a:avLst/>
          </a:prstGeom>
        </p:spPr>
      </p:pic>
    </p:spTree>
    <p:extLst>
      <p:ext uri="{BB962C8B-B14F-4D97-AF65-F5344CB8AC3E}">
        <p14:creationId xmlns:p14="http://schemas.microsoft.com/office/powerpoint/2010/main" val="11551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0"/>
                                        <p:tgtEl>
                                          <p:spTgt spid="8"/>
                                        </p:tgtEl>
                                      </p:cBhvr>
                                    </p:animEffect>
                                  </p:childTnLst>
                                </p:cTn>
                              </p:par>
                            </p:childTnLst>
                          </p:cTn>
                        </p:par>
                        <p:par>
                          <p:cTn id="8" fill="hold">
                            <p:stCondLst>
                              <p:cond delay="2500"/>
                            </p:stCondLst>
                            <p:childTnLst>
                              <p:par>
                                <p:cTn id="9" presetID="10" presetClass="exit" presetSubtype="0" fill="hold" nodeType="after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600"/>
                                        <p:tgtEl>
                                          <p:spTgt spid="6"/>
                                        </p:tgtEl>
                                      </p:cBhvr>
                                    </p:animEffect>
                                  </p:childTnLst>
                                </p:cTn>
                              </p:par>
                            </p:childTnLst>
                          </p:cTn>
                        </p:par>
                        <p:par>
                          <p:cTn id="16" fill="hold">
                            <p:stCondLst>
                              <p:cond delay="5600"/>
                            </p:stCondLst>
                            <p:childTnLst>
                              <p:par>
                                <p:cTn id="17" presetID="10" presetClass="exit" presetSubtype="0" fill="hold" nodeType="after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 xmlns:a16="http://schemas.microsoft.com/office/drawing/2014/main" id="{1C838223-5C3C-4C55-AA9A-906F33660EC8}"/>
              </a:ext>
            </a:extLst>
          </p:cNvPr>
          <p:cNvSpPr txBox="1">
            <a:spLocks/>
          </p:cNvSpPr>
          <p:nvPr/>
        </p:nvSpPr>
        <p:spPr>
          <a:xfrm>
            <a:off x="457200" y="3328198"/>
            <a:ext cx="2736574" cy="1671369"/>
          </a:xfrm>
          <a:prstGeom prst="rect">
            <a:avLst/>
          </a:prstGeom>
        </p:spPr>
        <p:txBody>
          <a:bodyPr lIns="0" tIns="0" rIns="0" bIns="0"/>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lnSpc>
                <a:spcPct val="100000"/>
              </a:lnSpc>
            </a:pPr>
            <a:endParaRPr lang="en-US" dirty="0">
              <a:solidFill>
                <a:srgbClr val="03E7B1"/>
              </a:solidFill>
              <a:latin typeface="Segoe UI" panose="020B0502040204020203" pitchFamily="34" charset="0"/>
              <a:cs typeface="Segoe UI" panose="020B0502040204020203" pitchFamily="34" charset="0"/>
            </a:endParaRPr>
          </a:p>
        </p:txBody>
      </p:sp>
      <p:sp>
        <p:nvSpPr>
          <p:cNvPr id="9" name="Slide Number Placeholder 13">
            <a:extLst>
              <a:ext uri="{FF2B5EF4-FFF2-40B4-BE49-F238E27FC236}">
                <a16:creationId xmlns="" xmlns:a16="http://schemas.microsoft.com/office/drawing/2014/main" id="{BF644DE3-ED6E-411A-935D-0695A2D14FD7}"/>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2">
                    <a:lumMod val="90000"/>
                  </a:schemeClr>
                </a:solidFill>
                <a:latin typeface="Segoe UI" panose="020B0502040204020203" pitchFamily="34" charset="0"/>
                <a:cs typeface="Segoe UI" panose="020B0502040204020203" pitchFamily="34" charset="0"/>
              </a:rPr>
              <a:t>1 </a:t>
            </a:r>
            <a:r>
              <a:rPr lang="en-ID" sz="1100" dirty="0">
                <a:latin typeface="Segoe UI" panose="020B0502040204020203" pitchFamily="34" charset="0"/>
                <a:cs typeface="Segoe UI" panose="020B0502040204020203" pitchFamily="34" charset="0"/>
              </a:rPr>
              <a:t> </a:t>
            </a:r>
            <a:r>
              <a:rPr lang="en-ID" sz="1200" b="1" dirty="0">
                <a:solidFill>
                  <a:srgbClr val="198AB7"/>
                </a:solidFill>
                <a:latin typeface="Segoe UI" panose="020B0502040204020203" pitchFamily="34" charset="0"/>
                <a:cs typeface="Segoe UI" panose="020B0502040204020203" pitchFamily="34" charset="0"/>
              </a:rPr>
              <a:t>2</a:t>
            </a:r>
            <a:r>
              <a:rPr lang="en-ID" sz="1100" dirty="0">
                <a:latin typeface="Segoe UI" panose="020B0502040204020203" pitchFamily="34" charset="0"/>
                <a:cs typeface="Segoe UI" panose="020B0502040204020203" pitchFamily="34" charset="0"/>
              </a:rPr>
              <a:t>  </a:t>
            </a:r>
            <a:r>
              <a:rPr lang="en-ID" sz="1100" dirty="0">
                <a:solidFill>
                  <a:schemeClr val="bg2">
                    <a:lumMod val="90000"/>
                  </a:schemeClr>
                </a:solidFill>
                <a:latin typeface="Segoe UI" panose="020B0502040204020203" pitchFamily="34" charset="0"/>
                <a:cs typeface="Segoe UI" panose="020B0502040204020203" pitchFamily="34" charset="0"/>
              </a:rPr>
              <a:t>3  4  5  6  7  8  9  10</a:t>
            </a:r>
          </a:p>
        </p:txBody>
      </p:sp>
      <p:grpSp>
        <p:nvGrpSpPr>
          <p:cNvPr id="17" name="Grupo 16">
            <a:extLst>
              <a:ext uri="{FF2B5EF4-FFF2-40B4-BE49-F238E27FC236}">
                <a16:creationId xmlns="" xmlns:a16="http://schemas.microsoft.com/office/drawing/2014/main" id="{66033854-0E30-44DC-9AEE-61FCD81C44F2}"/>
              </a:ext>
            </a:extLst>
          </p:cNvPr>
          <p:cNvGrpSpPr/>
          <p:nvPr/>
        </p:nvGrpSpPr>
        <p:grpSpPr>
          <a:xfrm>
            <a:off x="5338901" y="358954"/>
            <a:ext cx="6207487" cy="1294258"/>
            <a:chOff x="5338901" y="358954"/>
            <a:chExt cx="6207487" cy="1294258"/>
          </a:xfrm>
        </p:grpSpPr>
        <p:sp>
          <p:nvSpPr>
            <p:cNvPr id="21" name="Rectángulo: esquinas superiores redondeadas 20">
              <a:extLst>
                <a:ext uri="{FF2B5EF4-FFF2-40B4-BE49-F238E27FC236}">
                  <a16:creationId xmlns="" xmlns:a16="http://schemas.microsoft.com/office/drawing/2014/main" id="{4B332D25-2EAE-473A-9B27-C80DF624084F}"/>
                </a:ext>
              </a:extLst>
            </p:cNvPr>
            <p:cNvSpPr/>
            <p:nvPr/>
          </p:nvSpPr>
          <p:spPr>
            <a:xfrm rot="5400000">
              <a:off x="4887860" y="809995"/>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a:extLst>
                <a:ext uri="{FF2B5EF4-FFF2-40B4-BE49-F238E27FC236}">
                  <a16:creationId xmlns="" xmlns:a16="http://schemas.microsoft.com/office/drawing/2014/main" id="{2A2243A7-47C4-49AF-BF62-F7C9D5098D35}"/>
                </a:ext>
              </a:extLst>
            </p:cNvPr>
            <p:cNvSpPr/>
            <p:nvPr/>
          </p:nvSpPr>
          <p:spPr>
            <a:xfrm rot="5400000">
              <a:off x="7935978" y="-2092624"/>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Conector recto 6">
              <a:extLst>
                <a:ext uri="{FF2B5EF4-FFF2-40B4-BE49-F238E27FC236}">
                  <a16:creationId xmlns="" xmlns:a16="http://schemas.microsoft.com/office/drawing/2014/main" id="{FE73F1F8-2464-4610-8AFE-4EC25DFE32D6}"/>
                </a:ext>
              </a:extLst>
            </p:cNvPr>
            <p:cNvCxnSpPr/>
            <p:nvPr/>
          </p:nvCxnSpPr>
          <p:spPr>
            <a:xfrm>
              <a:off x="6828004" y="72042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76">
              <a:extLst>
                <a:ext uri="{FF2B5EF4-FFF2-40B4-BE49-F238E27FC236}">
                  <a16:creationId xmlns="" xmlns:a16="http://schemas.microsoft.com/office/drawing/2014/main" id="{E5DEC0B4-7CAF-475E-A8A1-6280927EB676}"/>
                </a:ext>
              </a:extLst>
            </p:cNvPr>
            <p:cNvSpPr txBox="1"/>
            <p:nvPr/>
          </p:nvSpPr>
          <p:spPr>
            <a:xfrm>
              <a:off x="7180181" y="836325"/>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Mechanical</a:t>
              </a:r>
              <a:r>
                <a:rPr lang="en-US" sz="1600" dirty="0">
                  <a:solidFill>
                    <a:schemeClr val="bg1"/>
                  </a:solidFill>
                  <a:latin typeface="Segoe UI" panose="020B0502040204020203" pitchFamily="34" charset="0"/>
                  <a:cs typeface="Segoe UI" panose="020B0502040204020203" pitchFamily="34" charset="0"/>
                </a:rPr>
                <a:t>.</a:t>
              </a:r>
            </a:p>
          </p:txBody>
        </p:sp>
      </p:grpSp>
      <p:grpSp>
        <p:nvGrpSpPr>
          <p:cNvPr id="18" name="Grupo 17">
            <a:extLst>
              <a:ext uri="{FF2B5EF4-FFF2-40B4-BE49-F238E27FC236}">
                <a16:creationId xmlns="" xmlns:a16="http://schemas.microsoft.com/office/drawing/2014/main" id="{73BACE5C-2193-4524-B0D1-89F054ED5AF1}"/>
              </a:ext>
            </a:extLst>
          </p:cNvPr>
          <p:cNvGrpSpPr/>
          <p:nvPr/>
        </p:nvGrpSpPr>
        <p:grpSpPr>
          <a:xfrm>
            <a:off x="5338901" y="1917591"/>
            <a:ext cx="6207487" cy="1294258"/>
            <a:chOff x="5338901" y="1917591"/>
            <a:chExt cx="6207487" cy="1294258"/>
          </a:xfrm>
        </p:grpSpPr>
        <p:cxnSp>
          <p:nvCxnSpPr>
            <p:cNvPr id="65" name="Conector recto 64">
              <a:extLst>
                <a:ext uri="{FF2B5EF4-FFF2-40B4-BE49-F238E27FC236}">
                  <a16:creationId xmlns="" xmlns:a16="http://schemas.microsoft.com/office/drawing/2014/main" id="{C1838E23-0BC7-4BA4-B790-A0F855D11021}"/>
                </a:ext>
              </a:extLst>
            </p:cNvPr>
            <p:cNvCxnSpPr/>
            <p:nvPr/>
          </p:nvCxnSpPr>
          <p:spPr>
            <a:xfrm>
              <a:off x="6828004" y="228237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ángulo: esquinas superiores redondeadas 71">
              <a:extLst>
                <a:ext uri="{FF2B5EF4-FFF2-40B4-BE49-F238E27FC236}">
                  <a16:creationId xmlns="" xmlns:a16="http://schemas.microsoft.com/office/drawing/2014/main" id="{A97A3ED3-1704-4E75-9059-AF362F6A43B6}"/>
                </a:ext>
              </a:extLst>
            </p:cNvPr>
            <p:cNvSpPr/>
            <p:nvPr/>
          </p:nvSpPr>
          <p:spPr>
            <a:xfrm rot="5400000">
              <a:off x="4887860" y="2368632"/>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ángulo: esquinas superiores redondeadas 72">
              <a:extLst>
                <a:ext uri="{FF2B5EF4-FFF2-40B4-BE49-F238E27FC236}">
                  <a16:creationId xmlns="" xmlns:a16="http://schemas.microsoft.com/office/drawing/2014/main" id="{4979CA5A-AD5C-4710-BAA0-725D528C9F26}"/>
                </a:ext>
              </a:extLst>
            </p:cNvPr>
            <p:cNvSpPr/>
            <p:nvPr/>
          </p:nvSpPr>
          <p:spPr>
            <a:xfrm rot="5400000">
              <a:off x="7935978" y="-5339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Conector recto 74">
              <a:extLst>
                <a:ext uri="{FF2B5EF4-FFF2-40B4-BE49-F238E27FC236}">
                  <a16:creationId xmlns="" xmlns:a16="http://schemas.microsoft.com/office/drawing/2014/main" id="{5F43BD43-DA0B-4351-BF2C-3A472D94B3AA}"/>
                </a:ext>
              </a:extLst>
            </p:cNvPr>
            <p:cNvCxnSpPr/>
            <p:nvPr/>
          </p:nvCxnSpPr>
          <p:spPr>
            <a:xfrm>
              <a:off x="6828004" y="2279065"/>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CuadroTexto 76">
              <a:extLst>
                <a:ext uri="{FF2B5EF4-FFF2-40B4-BE49-F238E27FC236}">
                  <a16:creationId xmlns="" xmlns:a16="http://schemas.microsoft.com/office/drawing/2014/main" id="{5C9D916B-7BF5-4572-B8A7-D93222E3E7DD}"/>
                </a:ext>
              </a:extLst>
            </p:cNvPr>
            <p:cNvSpPr txBox="1"/>
            <p:nvPr/>
          </p:nvSpPr>
          <p:spPr>
            <a:xfrm>
              <a:off x="7180181" y="2394962"/>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inflammatory. </a:t>
              </a:r>
            </a:p>
          </p:txBody>
        </p:sp>
      </p:grpSp>
      <p:grpSp>
        <p:nvGrpSpPr>
          <p:cNvPr id="19" name="Grupo 18">
            <a:extLst>
              <a:ext uri="{FF2B5EF4-FFF2-40B4-BE49-F238E27FC236}">
                <a16:creationId xmlns="" xmlns:a16="http://schemas.microsoft.com/office/drawing/2014/main" id="{44BED638-CBD5-43D0-9548-D1C46F12276C}"/>
              </a:ext>
            </a:extLst>
          </p:cNvPr>
          <p:cNvGrpSpPr/>
          <p:nvPr/>
        </p:nvGrpSpPr>
        <p:grpSpPr>
          <a:xfrm>
            <a:off x="5338901" y="3476228"/>
            <a:ext cx="6207487" cy="1294258"/>
            <a:chOff x="5338901" y="3476228"/>
            <a:chExt cx="6207487" cy="1294258"/>
          </a:xfrm>
        </p:grpSpPr>
        <p:cxnSp>
          <p:nvCxnSpPr>
            <p:cNvPr id="66" name="Conector recto 65">
              <a:extLst>
                <a:ext uri="{FF2B5EF4-FFF2-40B4-BE49-F238E27FC236}">
                  <a16:creationId xmlns="" xmlns:a16="http://schemas.microsoft.com/office/drawing/2014/main" id="{5E979EDE-0482-4F1B-B139-FC7B42267A62}"/>
                </a:ext>
              </a:extLst>
            </p:cNvPr>
            <p:cNvCxnSpPr/>
            <p:nvPr/>
          </p:nvCxnSpPr>
          <p:spPr>
            <a:xfrm>
              <a:off x="6828004" y="3844403"/>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8" name="Rectángulo: esquinas superiores redondeadas 77">
              <a:extLst>
                <a:ext uri="{FF2B5EF4-FFF2-40B4-BE49-F238E27FC236}">
                  <a16:creationId xmlns="" xmlns:a16="http://schemas.microsoft.com/office/drawing/2014/main" id="{BACE6CAF-4ECA-4A90-B20D-19BE5F672FFF}"/>
                </a:ext>
              </a:extLst>
            </p:cNvPr>
            <p:cNvSpPr/>
            <p:nvPr/>
          </p:nvSpPr>
          <p:spPr>
            <a:xfrm rot="5400000">
              <a:off x="4887860" y="3927269"/>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ángulo: esquinas superiores redondeadas 78">
              <a:extLst>
                <a:ext uri="{FF2B5EF4-FFF2-40B4-BE49-F238E27FC236}">
                  <a16:creationId xmlns="" xmlns:a16="http://schemas.microsoft.com/office/drawing/2014/main" id="{F7D3CA3A-1D17-4080-98A1-59D5C3A3CA0C}"/>
                </a:ext>
              </a:extLst>
            </p:cNvPr>
            <p:cNvSpPr/>
            <p:nvPr/>
          </p:nvSpPr>
          <p:spPr>
            <a:xfrm rot="5400000">
              <a:off x="7935978" y="1024650"/>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Conector recto 80">
              <a:extLst>
                <a:ext uri="{FF2B5EF4-FFF2-40B4-BE49-F238E27FC236}">
                  <a16:creationId xmlns="" xmlns:a16="http://schemas.microsoft.com/office/drawing/2014/main" id="{72A921B1-D066-40AD-90C9-F6B0A445FC47}"/>
                </a:ext>
              </a:extLst>
            </p:cNvPr>
            <p:cNvCxnSpPr/>
            <p:nvPr/>
          </p:nvCxnSpPr>
          <p:spPr>
            <a:xfrm>
              <a:off x="6828004" y="3837702"/>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CuadroTexto 76">
              <a:extLst>
                <a:ext uri="{FF2B5EF4-FFF2-40B4-BE49-F238E27FC236}">
                  <a16:creationId xmlns="" xmlns:a16="http://schemas.microsoft.com/office/drawing/2014/main" id="{9FEF41B0-C5F0-4C87-BB40-85071141C596}"/>
                </a:ext>
              </a:extLst>
            </p:cNvPr>
            <p:cNvSpPr txBox="1"/>
            <p:nvPr/>
          </p:nvSpPr>
          <p:spPr>
            <a:xfrm>
              <a:off x="7180181" y="3953599"/>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 Malignancy</a:t>
              </a:r>
            </a:p>
          </p:txBody>
        </p:sp>
      </p:grpSp>
      <p:grpSp>
        <p:nvGrpSpPr>
          <p:cNvPr id="20" name="Grupo 19">
            <a:extLst>
              <a:ext uri="{FF2B5EF4-FFF2-40B4-BE49-F238E27FC236}">
                <a16:creationId xmlns="" xmlns:a16="http://schemas.microsoft.com/office/drawing/2014/main" id="{19811395-AB40-4B57-BEBE-128F90F42C4E}"/>
              </a:ext>
            </a:extLst>
          </p:cNvPr>
          <p:cNvGrpSpPr/>
          <p:nvPr/>
        </p:nvGrpSpPr>
        <p:grpSpPr>
          <a:xfrm>
            <a:off x="5338901" y="5034865"/>
            <a:ext cx="6207487" cy="1294258"/>
            <a:chOff x="5338901" y="5034865"/>
            <a:chExt cx="6207487" cy="1294258"/>
          </a:xfrm>
        </p:grpSpPr>
        <p:cxnSp>
          <p:nvCxnSpPr>
            <p:cNvPr id="67" name="Conector recto 66">
              <a:extLst>
                <a:ext uri="{FF2B5EF4-FFF2-40B4-BE49-F238E27FC236}">
                  <a16:creationId xmlns="" xmlns:a16="http://schemas.microsoft.com/office/drawing/2014/main" id="{BE25566B-A26E-4976-A262-09D5AC026628}"/>
                </a:ext>
              </a:extLst>
            </p:cNvPr>
            <p:cNvCxnSpPr/>
            <p:nvPr/>
          </p:nvCxnSpPr>
          <p:spPr>
            <a:xfrm>
              <a:off x="6828004" y="540526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Rectángulo: esquinas superiores redondeadas 83">
              <a:extLst>
                <a:ext uri="{FF2B5EF4-FFF2-40B4-BE49-F238E27FC236}">
                  <a16:creationId xmlns="" xmlns:a16="http://schemas.microsoft.com/office/drawing/2014/main" id="{6AC5692A-6D74-4BB4-A5FC-01420D93A730}"/>
                </a:ext>
              </a:extLst>
            </p:cNvPr>
            <p:cNvSpPr/>
            <p:nvPr/>
          </p:nvSpPr>
          <p:spPr>
            <a:xfrm rot="5400000">
              <a:off x="4887860" y="5485906"/>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ángulo: esquinas superiores redondeadas 84">
              <a:extLst>
                <a:ext uri="{FF2B5EF4-FFF2-40B4-BE49-F238E27FC236}">
                  <a16:creationId xmlns="" xmlns:a16="http://schemas.microsoft.com/office/drawing/2014/main" id="{9574384B-3717-48AE-BECF-92499CE21022}"/>
                </a:ext>
              </a:extLst>
            </p:cNvPr>
            <p:cNvSpPr/>
            <p:nvPr/>
          </p:nvSpPr>
          <p:spPr>
            <a:xfrm rot="5400000">
              <a:off x="7935978" y="25832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Conector recto 86">
              <a:extLst>
                <a:ext uri="{FF2B5EF4-FFF2-40B4-BE49-F238E27FC236}">
                  <a16:creationId xmlns="" xmlns:a16="http://schemas.microsoft.com/office/drawing/2014/main" id="{F23175F8-F109-40B2-AD2A-CE0710A01686}"/>
                </a:ext>
              </a:extLst>
            </p:cNvPr>
            <p:cNvCxnSpPr/>
            <p:nvPr/>
          </p:nvCxnSpPr>
          <p:spPr>
            <a:xfrm>
              <a:off x="6828004" y="539633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CuadroTexto 76">
              <a:extLst>
                <a:ext uri="{FF2B5EF4-FFF2-40B4-BE49-F238E27FC236}">
                  <a16:creationId xmlns="" xmlns:a16="http://schemas.microsoft.com/office/drawing/2014/main" id="{C0AD1E85-AB35-45A3-9B57-1E450B2C4E92}"/>
                </a:ext>
              </a:extLst>
            </p:cNvPr>
            <p:cNvSpPr txBox="1"/>
            <p:nvPr/>
          </p:nvSpPr>
          <p:spPr>
            <a:xfrm>
              <a:off x="7180181" y="5512236"/>
              <a:ext cx="3969176" cy="369332"/>
            </a:xfrm>
            <a:prstGeom prst="rect">
              <a:avLst/>
            </a:prstGeom>
            <a:noFill/>
          </p:spPr>
          <p:txBody>
            <a:bodyPr wrap="square" lIns="0" tIns="0" rIns="0" bIns="0" rtlCol="0" anchor="ctr">
              <a:spAutoFit/>
            </a:bodyPr>
            <a:lstStyle/>
            <a:p>
              <a:r>
                <a:rPr lang="en-US" sz="2400" dirty="0">
                  <a:solidFill>
                    <a:schemeClr val="bg1"/>
                  </a:solidFill>
                  <a:latin typeface="Segoe UI" panose="020B0502040204020203" pitchFamily="34" charset="0"/>
                  <a:cs typeface="Segoe UI" panose="020B0502040204020203" pitchFamily="34" charset="0"/>
                </a:rPr>
                <a:t>root nerve compression. .</a:t>
              </a:r>
              <a:endParaRPr lang="en-US" sz="1600" dirty="0">
                <a:solidFill>
                  <a:schemeClr val="bg1"/>
                </a:solidFill>
                <a:latin typeface="Segoe UI" panose="020B0502040204020203" pitchFamily="34" charset="0"/>
                <a:cs typeface="Segoe UI" panose="020B0502040204020203" pitchFamily="34" charset="0"/>
              </a:endParaRPr>
            </a:p>
          </p:txBody>
        </p:sp>
      </p:grpSp>
      <p:sp>
        <p:nvSpPr>
          <p:cNvPr id="42" name="Freeform 446">
            <a:extLst>
              <a:ext uri="{FF2B5EF4-FFF2-40B4-BE49-F238E27FC236}">
                <a16:creationId xmlns="" xmlns:a16="http://schemas.microsoft.com/office/drawing/2014/main" id="{2680E624-266C-46A5-AABA-CAA4AF9FD868}"/>
              </a:ext>
            </a:extLst>
          </p:cNvPr>
          <p:cNvSpPr>
            <a:spLocks noEditPoints="1"/>
          </p:cNvSpPr>
          <p:nvPr/>
        </p:nvSpPr>
        <p:spPr bwMode="auto">
          <a:xfrm>
            <a:off x="6000390" y="3905411"/>
            <a:ext cx="232659" cy="460204"/>
          </a:xfrm>
          <a:custGeom>
            <a:avLst/>
            <a:gdLst>
              <a:gd name="T0" fmla="*/ 325 w 451"/>
              <a:gd name="T1" fmla="*/ 646 h 900"/>
              <a:gd name="T2" fmla="*/ 306 w 451"/>
              <a:gd name="T3" fmla="*/ 682 h 900"/>
              <a:gd name="T4" fmla="*/ 275 w 451"/>
              <a:gd name="T5" fmla="*/ 707 h 900"/>
              <a:gd name="T6" fmla="*/ 236 w 451"/>
              <a:gd name="T7" fmla="*/ 719 h 900"/>
              <a:gd name="T8" fmla="*/ 194 w 451"/>
              <a:gd name="T9" fmla="*/ 715 h 900"/>
              <a:gd name="T10" fmla="*/ 158 w 451"/>
              <a:gd name="T11" fmla="*/ 696 h 900"/>
              <a:gd name="T12" fmla="*/ 133 w 451"/>
              <a:gd name="T13" fmla="*/ 666 h 900"/>
              <a:gd name="T14" fmla="*/ 121 w 451"/>
              <a:gd name="T15" fmla="*/ 626 h 900"/>
              <a:gd name="T16" fmla="*/ 198 w 451"/>
              <a:gd name="T17" fmla="*/ 510 h 900"/>
              <a:gd name="T18" fmla="*/ 208 w 451"/>
              <a:gd name="T19" fmla="*/ 504 h 900"/>
              <a:gd name="T20" fmla="*/ 210 w 451"/>
              <a:gd name="T21" fmla="*/ 492 h 900"/>
              <a:gd name="T22" fmla="*/ 203 w 451"/>
              <a:gd name="T23" fmla="*/ 483 h 900"/>
              <a:gd name="T24" fmla="*/ 120 w 451"/>
              <a:gd name="T25" fmla="*/ 480 h 900"/>
              <a:gd name="T26" fmla="*/ 201 w 451"/>
              <a:gd name="T27" fmla="*/ 419 h 900"/>
              <a:gd name="T28" fmla="*/ 209 w 451"/>
              <a:gd name="T29" fmla="*/ 411 h 900"/>
              <a:gd name="T30" fmla="*/ 209 w 451"/>
              <a:gd name="T31" fmla="*/ 399 h 900"/>
              <a:gd name="T32" fmla="*/ 201 w 451"/>
              <a:gd name="T33" fmla="*/ 391 h 900"/>
              <a:gd name="T34" fmla="*/ 120 w 451"/>
              <a:gd name="T35" fmla="*/ 330 h 900"/>
              <a:gd name="T36" fmla="*/ 203 w 451"/>
              <a:gd name="T37" fmla="*/ 328 h 900"/>
              <a:gd name="T38" fmla="*/ 210 w 451"/>
              <a:gd name="T39" fmla="*/ 318 h 900"/>
              <a:gd name="T40" fmla="*/ 208 w 451"/>
              <a:gd name="T41" fmla="*/ 307 h 900"/>
              <a:gd name="T42" fmla="*/ 198 w 451"/>
              <a:gd name="T43" fmla="*/ 300 h 900"/>
              <a:gd name="T44" fmla="*/ 331 w 451"/>
              <a:gd name="T45" fmla="*/ 210 h 900"/>
              <a:gd name="T46" fmla="*/ 271 w 451"/>
              <a:gd name="T47" fmla="*/ 180 h 900"/>
              <a:gd name="T48" fmla="*/ 301 w 451"/>
              <a:gd name="T49" fmla="*/ 180 h 900"/>
              <a:gd name="T50" fmla="*/ 351 w 451"/>
              <a:gd name="T51" fmla="*/ 29 h 900"/>
              <a:gd name="T52" fmla="*/ 360 w 451"/>
              <a:gd name="T53" fmla="*/ 21 h 900"/>
              <a:gd name="T54" fmla="*/ 360 w 451"/>
              <a:gd name="T55" fmla="*/ 9 h 900"/>
              <a:gd name="T56" fmla="*/ 351 w 451"/>
              <a:gd name="T57" fmla="*/ 1 h 900"/>
              <a:gd name="T58" fmla="*/ 102 w 451"/>
              <a:gd name="T59" fmla="*/ 0 h 900"/>
              <a:gd name="T60" fmla="*/ 93 w 451"/>
              <a:gd name="T61" fmla="*/ 7 h 900"/>
              <a:gd name="T62" fmla="*/ 91 w 451"/>
              <a:gd name="T63" fmla="*/ 19 h 900"/>
              <a:gd name="T64" fmla="*/ 96 w 451"/>
              <a:gd name="T65" fmla="*/ 27 h 900"/>
              <a:gd name="T66" fmla="*/ 150 w 451"/>
              <a:gd name="T67" fmla="*/ 30 h 900"/>
              <a:gd name="T68" fmla="*/ 10 w 451"/>
              <a:gd name="T69" fmla="*/ 181 h 900"/>
              <a:gd name="T70" fmla="*/ 1 w 451"/>
              <a:gd name="T71" fmla="*/ 190 h 900"/>
              <a:gd name="T72" fmla="*/ 1 w 451"/>
              <a:gd name="T73" fmla="*/ 202 h 900"/>
              <a:gd name="T74" fmla="*/ 10 w 451"/>
              <a:gd name="T75" fmla="*/ 209 h 900"/>
              <a:gd name="T76" fmla="*/ 90 w 451"/>
              <a:gd name="T77" fmla="*/ 615 h 900"/>
              <a:gd name="T78" fmla="*/ 100 w 451"/>
              <a:gd name="T79" fmla="*/ 665 h 900"/>
              <a:gd name="T80" fmla="*/ 125 w 451"/>
              <a:gd name="T81" fmla="*/ 706 h 900"/>
              <a:gd name="T82" fmla="*/ 163 w 451"/>
              <a:gd name="T83" fmla="*/ 735 h 900"/>
              <a:gd name="T84" fmla="*/ 210 w 451"/>
              <a:gd name="T85" fmla="*/ 750 h 900"/>
              <a:gd name="T86" fmla="*/ 213 w 451"/>
              <a:gd name="T87" fmla="*/ 894 h 900"/>
              <a:gd name="T88" fmla="*/ 223 w 451"/>
              <a:gd name="T89" fmla="*/ 900 h 900"/>
              <a:gd name="T90" fmla="*/ 233 w 451"/>
              <a:gd name="T91" fmla="*/ 898 h 900"/>
              <a:gd name="T92" fmla="*/ 240 w 451"/>
              <a:gd name="T93" fmla="*/ 888 h 900"/>
              <a:gd name="T94" fmla="*/ 264 w 451"/>
              <a:gd name="T95" fmla="*/ 745 h 900"/>
              <a:gd name="T96" fmla="*/ 308 w 451"/>
              <a:gd name="T97" fmla="*/ 722 h 900"/>
              <a:gd name="T98" fmla="*/ 340 w 451"/>
              <a:gd name="T99" fmla="*/ 687 h 900"/>
              <a:gd name="T100" fmla="*/ 358 w 451"/>
              <a:gd name="T101" fmla="*/ 641 h 900"/>
              <a:gd name="T102" fmla="*/ 436 w 451"/>
              <a:gd name="T103" fmla="*/ 210 h 900"/>
              <a:gd name="T104" fmla="*/ 446 w 451"/>
              <a:gd name="T105" fmla="*/ 206 h 900"/>
              <a:gd name="T106" fmla="*/ 451 w 451"/>
              <a:gd name="T107" fmla="*/ 195 h 900"/>
              <a:gd name="T108" fmla="*/ 446 w 451"/>
              <a:gd name="T109" fmla="*/ 184 h 900"/>
              <a:gd name="T110" fmla="*/ 436 w 451"/>
              <a:gd name="T111" fmla="*/ 1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 h="900">
                <a:moveTo>
                  <a:pt x="331" y="615"/>
                </a:moveTo>
                <a:lnTo>
                  <a:pt x="330" y="626"/>
                </a:lnTo>
                <a:lnTo>
                  <a:pt x="329" y="636"/>
                </a:lnTo>
                <a:lnTo>
                  <a:pt x="325" y="646"/>
                </a:lnTo>
                <a:lnTo>
                  <a:pt x="322" y="656"/>
                </a:lnTo>
                <a:lnTo>
                  <a:pt x="318" y="666"/>
                </a:lnTo>
                <a:lnTo>
                  <a:pt x="313" y="674"/>
                </a:lnTo>
                <a:lnTo>
                  <a:pt x="306" y="682"/>
                </a:lnTo>
                <a:lnTo>
                  <a:pt x="300" y="689"/>
                </a:lnTo>
                <a:lnTo>
                  <a:pt x="292" y="696"/>
                </a:lnTo>
                <a:lnTo>
                  <a:pt x="284" y="702"/>
                </a:lnTo>
                <a:lnTo>
                  <a:pt x="275" y="707"/>
                </a:lnTo>
                <a:lnTo>
                  <a:pt x="267" y="712"/>
                </a:lnTo>
                <a:lnTo>
                  <a:pt x="257" y="715"/>
                </a:lnTo>
                <a:lnTo>
                  <a:pt x="246" y="718"/>
                </a:lnTo>
                <a:lnTo>
                  <a:pt x="236" y="719"/>
                </a:lnTo>
                <a:lnTo>
                  <a:pt x="225" y="720"/>
                </a:lnTo>
                <a:lnTo>
                  <a:pt x="214" y="719"/>
                </a:lnTo>
                <a:lnTo>
                  <a:pt x="205" y="718"/>
                </a:lnTo>
                <a:lnTo>
                  <a:pt x="194" y="715"/>
                </a:lnTo>
                <a:lnTo>
                  <a:pt x="184" y="712"/>
                </a:lnTo>
                <a:lnTo>
                  <a:pt x="176" y="707"/>
                </a:lnTo>
                <a:lnTo>
                  <a:pt x="167" y="702"/>
                </a:lnTo>
                <a:lnTo>
                  <a:pt x="158" y="696"/>
                </a:lnTo>
                <a:lnTo>
                  <a:pt x="151" y="689"/>
                </a:lnTo>
                <a:lnTo>
                  <a:pt x="145" y="682"/>
                </a:lnTo>
                <a:lnTo>
                  <a:pt x="138" y="674"/>
                </a:lnTo>
                <a:lnTo>
                  <a:pt x="133" y="666"/>
                </a:lnTo>
                <a:lnTo>
                  <a:pt x="129" y="656"/>
                </a:lnTo>
                <a:lnTo>
                  <a:pt x="125" y="646"/>
                </a:lnTo>
                <a:lnTo>
                  <a:pt x="122" y="636"/>
                </a:lnTo>
                <a:lnTo>
                  <a:pt x="121" y="626"/>
                </a:lnTo>
                <a:lnTo>
                  <a:pt x="120" y="615"/>
                </a:lnTo>
                <a:lnTo>
                  <a:pt x="120" y="510"/>
                </a:lnTo>
                <a:lnTo>
                  <a:pt x="195" y="510"/>
                </a:lnTo>
                <a:lnTo>
                  <a:pt x="198" y="510"/>
                </a:lnTo>
                <a:lnTo>
                  <a:pt x="201" y="509"/>
                </a:lnTo>
                <a:lnTo>
                  <a:pt x="203" y="507"/>
                </a:lnTo>
                <a:lnTo>
                  <a:pt x="206" y="506"/>
                </a:lnTo>
                <a:lnTo>
                  <a:pt x="208" y="504"/>
                </a:lnTo>
                <a:lnTo>
                  <a:pt x="209" y="501"/>
                </a:lnTo>
                <a:lnTo>
                  <a:pt x="210" y="498"/>
                </a:lnTo>
                <a:lnTo>
                  <a:pt x="210" y="495"/>
                </a:lnTo>
                <a:lnTo>
                  <a:pt x="210" y="492"/>
                </a:lnTo>
                <a:lnTo>
                  <a:pt x="209" y="489"/>
                </a:lnTo>
                <a:lnTo>
                  <a:pt x="208" y="487"/>
                </a:lnTo>
                <a:lnTo>
                  <a:pt x="206" y="485"/>
                </a:lnTo>
                <a:lnTo>
                  <a:pt x="203" y="483"/>
                </a:lnTo>
                <a:lnTo>
                  <a:pt x="201" y="482"/>
                </a:lnTo>
                <a:lnTo>
                  <a:pt x="198" y="481"/>
                </a:lnTo>
                <a:lnTo>
                  <a:pt x="195" y="480"/>
                </a:lnTo>
                <a:lnTo>
                  <a:pt x="120" y="480"/>
                </a:lnTo>
                <a:lnTo>
                  <a:pt x="120" y="420"/>
                </a:lnTo>
                <a:lnTo>
                  <a:pt x="195" y="420"/>
                </a:lnTo>
                <a:lnTo>
                  <a:pt x="198" y="420"/>
                </a:lnTo>
                <a:lnTo>
                  <a:pt x="201" y="419"/>
                </a:lnTo>
                <a:lnTo>
                  <a:pt x="203" y="418"/>
                </a:lnTo>
                <a:lnTo>
                  <a:pt x="206" y="415"/>
                </a:lnTo>
                <a:lnTo>
                  <a:pt x="208" y="413"/>
                </a:lnTo>
                <a:lnTo>
                  <a:pt x="209" y="411"/>
                </a:lnTo>
                <a:lnTo>
                  <a:pt x="210" y="408"/>
                </a:lnTo>
                <a:lnTo>
                  <a:pt x="210" y="405"/>
                </a:lnTo>
                <a:lnTo>
                  <a:pt x="210" y="403"/>
                </a:lnTo>
                <a:lnTo>
                  <a:pt x="209" y="399"/>
                </a:lnTo>
                <a:lnTo>
                  <a:pt x="208" y="397"/>
                </a:lnTo>
                <a:lnTo>
                  <a:pt x="206" y="395"/>
                </a:lnTo>
                <a:lnTo>
                  <a:pt x="203" y="393"/>
                </a:lnTo>
                <a:lnTo>
                  <a:pt x="201" y="391"/>
                </a:lnTo>
                <a:lnTo>
                  <a:pt x="198" y="391"/>
                </a:lnTo>
                <a:lnTo>
                  <a:pt x="195" y="390"/>
                </a:lnTo>
                <a:lnTo>
                  <a:pt x="120" y="390"/>
                </a:lnTo>
                <a:lnTo>
                  <a:pt x="120" y="330"/>
                </a:lnTo>
                <a:lnTo>
                  <a:pt x="195" y="330"/>
                </a:lnTo>
                <a:lnTo>
                  <a:pt x="198" y="330"/>
                </a:lnTo>
                <a:lnTo>
                  <a:pt x="201" y="329"/>
                </a:lnTo>
                <a:lnTo>
                  <a:pt x="203" y="328"/>
                </a:lnTo>
                <a:lnTo>
                  <a:pt x="206" y="326"/>
                </a:lnTo>
                <a:lnTo>
                  <a:pt x="208" y="323"/>
                </a:lnTo>
                <a:lnTo>
                  <a:pt x="209" y="321"/>
                </a:lnTo>
                <a:lnTo>
                  <a:pt x="210" y="318"/>
                </a:lnTo>
                <a:lnTo>
                  <a:pt x="210" y="315"/>
                </a:lnTo>
                <a:lnTo>
                  <a:pt x="210" y="312"/>
                </a:lnTo>
                <a:lnTo>
                  <a:pt x="209" y="310"/>
                </a:lnTo>
                <a:lnTo>
                  <a:pt x="208" y="307"/>
                </a:lnTo>
                <a:lnTo>
                  <a:pt x="206" y="304"/>
                </a:lnTo>
                <a:lnTo>
                  <a:pt x="203" y="303"/>
                </a:lnTo>
                <a:lnTo>
                  <a:pt x="201" y="301"/>
                </a:lnTo>
                <a:lnTo>
                  <a:pt x="198" y="300"/>
                </a:lnTo>
                <a:lnTo>
                  <a:pt x="195" y="300"/>
                </a:lnTo>
                <a:lnTo>
                  <a:pt x="120" y="300"/>
                </a:lnTo>
                <a:lnTo>
                  <a:pt x="120" y="210"/>
                </a:lnTo>
                <a:lnTo>
                  <a:pt x="331" y="210"/>
                </a:lnTo>
                <a:lnTo>
                  <a:pt x="331" y="615"/>
                </a:lnTo>
                <a:close/>
                <a:moveTo>
                  <a:pt x="180" y="30"/>
                </a:moveTo>
                <a:lnTo>
                  <a:pt x="271" y="30"/>
                </a:lnTo>
                <a:lnTo>
                  <a:pt x="271" y="180"/>
                </a:lnTo>
                <a:lnTo>
                  <a:pt x="180" y="180"/>
                </a:lnTo>
                <a:lnTo>
                  <a:pt x="180" y="30"/>
                </a:lnTo>
                <a:close/>
                <a:moveTo>
                  <a:pt x="436" y="180"/>
                </a:moveTo>
                <a:lnTo>
                  <a:pt x="301" y="180"/>
                </a:lnTo>
                <a:lnTo>
                  <a:pt x="301" y="30"/>
                </a:lnTo>
                <a:lnTo>
                  <a:pt x="346" y="30"/>
                </a:lnTo>
                <a:lnTo>
                  <a:pt x="348" y="29"/>
                </a:lnTo>
                <a:lnTo>
                  <a:pt x="351" y="29"/>
                </a:lnTo>
                <a:lnTo>
                  <a:pt x="353" y="27"/>
                </a:lnTo>
                <a:lnTo>
                  <a:pt x="356" y="26"/>
                </a:lnTo>
                <a:lnTo>
                  <a:pt x="358" y="24"/>
                </a:lnTo>
                <a:lnTo>
                  <a:pt x="360" y="21"/>
                </a:lnTo>
                <a:lnTo>
                  <a:pt x="360" y="19"/>
                </a:lnTo>
                <a:lnTo>
                  <a:pt x="361" y="15"/>
                </a:lnTo>
                <a:lnTo>
                  <a:pt x="360" y="12"/>
                </a:lnTo>
                <a:lnTo>
                  <a:pt x="360" y="9"/>
                </a:lnTo>
                <a:lnTo>
                  <a:pt x="358" y="7"/>
                </a:lnTo>
                <a:lnTo>
                  <a:pt x="356" y="5"/>
                </a:lnTo>
                <a:lnTo>
                  <a:pt x="353" y="3"/>
                </a:lnTo>
                <a:lnTo>
                  <a:pt x="351" y="1"/>
                </a:lnTo>
                <a:lnTo>
                  <a:pt x="348" y="0"/>
                </a:lnTo>
                <a:lnTo>
                  <a:pt x="346" y="0"/>
                </a:lnTo>
                <a:lnTo>
                  <a:pt x="105" y="0"/>
                </a:lnTo>
                <a:lnTo>
                  <a:pt x="102" y="0"/>
                </a:lnTo>
                <a:lnTo>
                  <a:pt x="100" y="1"/>
                </a:lnTo>
                <a:lnTo>
                  <a:pt x="96" y="3"/>
                </a:lnTo>
                <a:lnTo>
                  <a:pt x="94" y="5"/>
                </a:lnTo>
                <a:lnTo>
                  <a:pt x="93" y="7"/>
                </a:lnTo>
                <a:lnTo>
                  <a:pt x="91" y="9"/>
                </a:lnTo>
                <a:lnTo>
                  <a:pt x="91" y="12"/>
                </a:lnTo>
                <a:lnTo>
                  <a:pt x="90" y="15"/>
                </a:lnTo>
                <a:lnTo>
                  <a:pt x="91" y="19"/>
                </a:lnTo>
                <a:lnTo>
                  <a:pt x="91" y="21"/>
                </a:lnTo>
                <a:lnTo>
                  <a:pt x="93" y="24"/>
                </a:lnTo>
                <a:lnTo>
                  <a:pt x="94" y="26"/>
                </a:lnTo>
                <a:lnTo>
                  <a:pt x="96" y="27"/>
                </a:lnTo>
                <a:lnTo>
                  <a:pt x="100" y="29"/>
                </a:lnTo>
                <a:lnTo>
                  <a:pt x="102" y="29"/>
                </a:lnTo>
                <a:lnTo>
                  <a:pt x="105" y="30"/>
                </a:lnTo>
                <a:lnTo>
                  <a:pt x="150" y="30"/>
                </a:lnTo>
                <a:lnTo>
                  <a:pt x="150" y="180"/>
                </a:lnTo>
                <a:lnTo>
                  <a:pt x="15" y="180"/>
                </a:lnTo>
                <a:lnTo>
                  <a:pt x="12" y="180"/>
                </a:lnTo>
                <a:lnTo>
                  <a:pt x="10" y="181"/>
                </a:lnTo>
                <a:lnTo>
                  <a:pt x="7" y="182"/>
                </a:lnTo>
                <a:lnTo>
                  <a:pt x="4" y="184"/>
                </a:lnTo>
                <a:lnTo>
                  <a:pt x="3" y="187"/>
                </a:lnTo>
                <a:lnTo>
                  <a:pt x="1" y="190"/>
                </a:lnTo>
                <a:lnTo>
                  <a:pt x="0" y="192"/>
                </a:lnTo>
                <a:lnTo>
                  <a:pt x="0" y="195"/>
                </a:lnTo>
                <a:lnTo>
                  <a:pt x="0" y="198"/>
                </a:lnTo>
                <a:lnTo>
                  <a:pt x="1" y="202"/>
                </a:lnTo>
                <a:lnTo>
                  <a:pt x="3" y="204"/>
                </a:lnTo>
                <a:lnTo>
                  <a:pt x="4" y="206"/>
                </a:lnTo>
                <a:lnTo>
                  <a:pt x="7" y="208"/>
                </a:lnTo>
                <a:lnTo>
                  <a:pt x="10" y="209"/>
                </a:lnTo>
                <a:lnTo>
                  <a:pt x="12" y="210"/>
                </a:lnTo>
                <a:lnTo>
                  <a:pt x="15" y="210"/>
                </a:lnTo>
                <a:lnTo>
                  <a:pt x="90" y="210"/>
                </a:lnTo>
                <a:lnTo>
                  <a:pt x="90" y="615"/>
                </a:lnTo>
                <a:lnTo>
                  <a:pt x="91" y="628"/>
                </a:lnTo>
                <a:lnTo>
                  <a:pt x="92" y="641"/>
                </a:lnTo>
                <a:lnTo>
                  <a:pt x="95" y="653"/>
                </a:lnTo>
                <a:lnTo>
                  <a:pt x="100" y="665"/>
                </a:lnTo>
                <a:lnTo>
                  <a:pt x="105" y="676"/>
                </a:lnTo>
                <a:lnTo>
                  <a:pt x="110" y="687"/>
                </a:lnTo>
                <a:lnTo>
                  <a:pt x="118" y="697"/>
                </a:lnTo>
                <a:lnTo>
                  <a:pt x="125" y="706"/>
                </a:lnTo>
                <a:lnTo>
                  <a:pt x="134" y="715"/>
                </a:lnTo>
                <a:lnTo>
                  <a:pt x="142" y="722"/>
                </a:lnTo>
                <a:lnTo>
                  <a:pt x="153" y="730"/>
                </a:lnTo>
                <a:lnTo>
                  <a:pt x="163" y="735"/>
                </a:lnTo>
                <a:lnTo>
                  <a:pt x="175" y="741"/>
                </a:lnTo>
                <a:lnTo>
                  <a:pt x="186" y="745"/>
                </a:lnTo>
                <a:lnTo>
                  <a:pt x="198" y="748"/>
                </a:lnTo>
                <a:lnTo>
                  <a:pt x="210" y="750"/>
                </a:lnTo>
                <a:lnTo>
                  <a:pt x="210" y="885"/>
                </a:lnTo>
                <a:lnTo>
                  <a:pt x="211" y="888"/>
                </a:lnTo>
                <a:lnTo>
                  <a:pt x="212" y="891"/>
                </a:lnTo>
                <a:lnTo>
                  <a:pt x="213" y="894"/>
                </a:lnTo>
                <a:lnTo>
                  <a:pt x="215" y="896"/>
                </a:lnTo>
                <a:lnTo>
                  <a:pt x="217" y="898"/>
                </a:lnTo>
                <a:lnTo>
                  <a:pt x="219" y="899"/>
                </a:lnTo>
                <a:lnTo>
                  <a:pt x="223" y="900"/>
                </a:lnTo>
                <a:lnTo>
                  <a:pt x="225" y="900"/>
                </a:lnTo>
                <a:lnTo>
                  <a:pt x="228" y="900"/>
                </a:lnTo>
                <a:lnTo>
                  <a:pt x="231" y="899"/>
                </a:lnTo>
                <a:lnTo>
                  <a:pt x="233" y="898"/>
                </a:lnTo>
                <a:lnTo>
                  <a:pt x="236" y="896"/>
                </a:lnTo>
                <a:lnTo>
                  <a:pt x="238" y="894"/>
                </a:lnTo>
                <a:lnTo>
                  <a:pt x="239" y="891"/>
                </a:lnTo>
                <a:lnTo>
                  <a:pt x="240" y="888"/>
                </a:lnTo>
                <a:lnTo>
                  <a:pt x="240" y="885"/>
                </a:lnTo>
                <a:lnTo>
                  <a:pt x="240" y="750"/>
                </a:lnTo>
                <a:lnTo>
                  <a:pt x="253" y="748"/>
                </a:lnTo>
                <a:lnTo>
                  <a:pt x="264" y="745"/>
                </a:lnTo>
                <a:lnTo>
                  <a:pt x="276" y="741"/>
                </a:lnTo>
                <a:lnTo>
                  <a:pt x="288" y="735"/>
                </a:lnTo>
                <a:lnTo>
                  <a:pt x="298" y="730"/>
                </a:lnTo>
                <a:lnTo>
                  <a:pt x="308" y="722"/>
                </a:lnTo>
                <a:lnTo>
                  <a:pt x="317" y="715"/>
                </a:lnTo>
                <a:lnTo>
                  <a:pt x="325" y="706"/>
                </a:lnTo>
                <a:lnTo>
                  <a:pt x="333" y="697"/>
                </a:lnTo>
                <a:lnTo>
                  <a:pt x="340" y="687"/>
                </a:lnTo>
                <a:lnTo>
                  <a:pt x="346" y="676"/>
                </a:lnTo>
                <a:lnTo>
                  <a:pt x="351" y="665"/>
                </a:lnTo>
                <a:lnTo>
                  <a:pt x="355" y="653"/>
                </a:lnTo>
                <a:lnTo>
                  <a:pt x="358" y="641"/>
                </a:lnTo>
                <a:lnTo>
                  <a:pt x="360" y="628"/>
                </a:lnTo>
                <a:lnTo>
                  <a:pt x="361" y="615"/>
                </a:lnTo>
                <a:lnTo>
                  <a:pt x="361" y="210"/>
                </a:lnTo>
                <a:lnTo>
                  <a:pt x="436" y="210"/>
                </a:lnTo>
                <a:lnTo>
                  <a:pt x="439" y="210"/>
                </a:lnTo>
                <a:lnTo>
                  <a:pt x="441" y="209"/>
                </a:lnTo>
                <a:lnTo>
                  <a:pt x="444" y="208"/>
                </a:lnTo>
                <a:lnTo>
                  <a:pt x="446" y="206"/>
                </a:lnTo>
                <a:lnTo>
                  <a:pt x="447" y="204"/>
                </a:lnTo>
                <a:lnTo>
                  <a:pt x="450" y="202"/>
                </a:lnTo>
                <a:lnTo>
                  <a:pt x="450" y="198"/>
                </a:lnTo>
                <a:lnTo>
                  <a:pt x="451" y="195"/>
                </a:lnTo>
                <a:lnTo>
                  <a:pt x="450" y="192"/>
                </a:lnTo>
                <a:lnTo>
                  <a:pt x="450" y="190"/>
                </a:lnTo>
                <a:lnTo>
                  <a:pt x="447" y="187"/>
                </a:lnTo>
                <a:lnTo>
                  <a:pt x="446" y="184"/>
                </a:lnTo>
                <a:lnTo>
                  <a:pt x="444" y="182"/>
                </a:lnTo>
                <a:lnTo>
                  <a:pt x="441" y="181"/>
                </a:lnTo>
                <a:lnTo>
                  <a:pt x="439" y="180"/>
                </a:lnTo>
                <a:lnTo>
                  <a:pt x="436" y="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14">
            <a:extLst>
              <a:ext uri="{FF2B5EF4-FFF2-40B4-BE49-F238E27FC236}">
                <a16:creationId xmlns="" xmlns:a16="http://schemas.microsoft.com/office/drawing/2014/main" id="{B7E1A22E-D60A-4BEB-B216-BC6B1CBAAB49}"/>
              </a:ext>
            </a:extLst>
          </p:cNvPr>
          <p:cNvSpPr>
            <a:spLocks noEditPoints="1"/>
          </p:cNvSpPr>
          <p:nvPr/>
        </p:nvSpPr>
        <p:spPr bwMode="auto">
          <a:xfrm>
            <a:off x="5909628" y="5443225"/>
            <a:ext cx="414183" cy="460204"/>
          </a:xfrm>
          <a:custGeom>
            <a:avLst/>
            <a:gdLst>
              <a:gd name="T0" fmla="*/ 648 w 810"/>
              <a:gd name="T1" fmla="*/ 422 h 900"/>
              <a:gd name="T2" fmla="*/ 634 w 810"/>
              <a:gd name="T3" fmla="*/ 353 h 900"/>
              <a:gd name="T4" fmla="*/ 683 w 810"/>
              <a:gd name="T5" fmla="*/ 304 h 900"/>
              <a:gd name="T6" fmla="*/ 754 w 810"/>
              <a:gd name="T7" fmla="*/ 318 h 900"/>
              <a:gd name="T8" fmla="*/ 780 w 810"/>
              <a:gd name="T9" fmla="*/ 383 h 900"/>
              <a:gd name="T10" fmla="*/ 742 w 810"/>
              <a:gd name="T11" fmla="*/ 441 h 900"/>
              <a:gd name="T12" fmla="*/ 142 w 810"/>
              <a:gd name="T13" fmla="*/ 49 h 900"/>
              <a:gd name="T14" fmla="*/ 132 w 810"/>
              <a:gd name="T15" fmla="*/ 112 h 900"/>
              <a:gd name="T16" fmla="*/ 303 w 810"/>
              <a:gd name="T17" fmla="*/ 89 h 900"/>
              <a:gd name="T18" fmla="*/ 331 w 810"/>
              <a:gd name="T19" fmla="*/ 33 h 900"/>
              <a:gd name="T20" fmla="*/ 779 w 810"/>
              <a:gd name="T21" fmla="*/ 302 h 900"/>
              <a:gd name="T22" fmla="*/ 684 w 810"/>
              <a:gd name="T23" fmla="*/ 273 h 900"/>
              <a:gd name="T24" fmla="*/ 609 w 810"/>
              <a:gd name="T25" fmla="*/ 335 h 900"/>
              <a:gd name="T26" fmla="*/ 616 w 810"/>
              <a:gd name="T27" fmla="*/ 430 h 900"/>
              <a:gd name="T28" fmla="*/ 690 w 810"/>
              <a:gd name="T29" fmla="*/ 480 h 900"/>
              <a:gd name="T30" fmla="*/ 669 w 810"/>
              <a:gd name="T31" fmla="*/ 781 h 900"/>
              <a:gd name="T32" fmla="*/ 612 w 810"/>
              <a:gd name="T33" fmla="*/ 793 h 900"/>
              <a:gd name="T34" fmla="*/ 573 w 810"/>
              <a:gd name="T35" fmla="*/ 753 h 900"/>
              <a:gd name="T36" fmla="*/ 552 w 810"/>
              <a:gd name="T37" fmla="*/ 587 h 900"/>
              <a:gd name="T38" fmla="*/ 466 w 810"/>
              <a:gd name="T39" fmla="*/ 540 h 900"/>
              <a:gd name="T40" fmla="*/ 378 w 810"/>
              <a:gd name="T41" fmla="*/ 587 h 900"/>
              <a:gd name="T42" fmla="*/ 358 w 810"/>
              <a:gd name="T43" fmla="*/ 828 h 900"/>
              <a:gd name="T44" fmla="*/ 318 w 810"/>
              <a:gd name="T45" fmla="*/ 867 h 900"/>
              <a:gd name="T46" fmla="*/ 262 w 810"/>
              <a:gd name="T47" fmla="*/ 857 h 900"/>
              <a:gd name="T48" fmla="*/ 240 w 810"/>
              <a:gd name="T49" fmla="*/ 570 h 900"/>
              <a:gd name="T50" fmla="*/ 414 w 810"/>
              <a:gd name="T51" fmla="*/ 467 h 900"/>
              <a:gd name="T52" fmla="*/ 447 w 810"/>
              <a:gd name="T53" fmla="*/ 137 h 900"/>
              <a:gd name="T54" fmla="*/ 388 w 810"/>
              <a:gd name="T55" fmla="*/ 69 h 900"/>
              <a:gd name="T56" fmla="*/ 351 w 810"/>
              <a:gd name="T57" fmla="*/ 1 h 900"/>
              <a:gd name="T58" fmla="*/ 292 w 810"/>
              <a:gd name="T59" fmla="*/ 22 h 900"/>
              <a:gd name="T60" fmla="*/ 272 w 810"/>
              <a:gd name="T61" fmla="*/ 90 h 900"/>
              <a:gd name="T62" fmla="*/ 316 w 810"/>
              <a:gd name="T63" fmla="*/ 144 h 900"/>
              <a:gd name="T64" fmla="*/ 359 w 810"/>
              <a:gd name="T65" fmla="*/ 141 h 900"/>
              <a:gd name="T66" fmla="*/ 410 w 810"/>
              <a:gd name="T67" fmla="*/ 128 h 900"/>
              <a:gd name="T68" fmla="*/ 405 w 810"/>
              <a:gd name="T69" fmla="*/ 421 h 900"/>
              <a:gd name="T70" fmla="*/ 265 w 810"/>
              <a:gd name="T71" fmla="*/ 536 h 900"/>
              <a:gd name="T72" fmla="*/ 88 w 810"/>
              <a:gd name="T73" fmla="*/ 483 h 900"/>
              <a:gd name="T74" fmla="*/ 30 w 810"/>
              <a:gd name="T75" fmla="*/ 158 h 900"/>
              <a:gd name="T76" fmla="*/ 84 w 810"/>
              <a:gd name="T77" fmla="*/ 93 h 900"/>
              <a:gd name="T78" fmla="*/ 105 w 810"/>
              <a:gd name="T79" fmla="*/ 150 h 900"/>
              <a:gd name="T80" fmla="*/ 167 w 810"/>
              <a:gd name="T81" fmla="*/ 118 h 900"/>
              <a:gd name="T82" fmla="*/ 175 w 810"/>
              <a:gd name="T83" fmla="*/ 46 h 900"/>
              <a:gd name="T84" fmla="*/ 120 w 810"/>
              <a:gd name="T85" fmla="*/ 2 h 900"/>
              <a:gd name="T86" fmla="*/ 90 w 810"/>
              <a:gd name="T87" fmla="*/ 15 h 900"/>
              <a:gd name="T88" fmla="*/ 21 w 810"/>
              <a:gd name="T89" fmla="*/ 104 h 900"/>
              <a:gd name="T90" fmla="*/ 5 w 810"/>
              <a:gd name="T91" fmla="*/ 389 h 900"/>
              <a:gd name="T92" fmla="*/ 128 w 810"/>
              <a:gd name="T93" fmla="*/ 549 h 900"/>
              <a:gd name="T94" fmla="*/ 222 w 810"/>
              <a:gd name="T95" fmla="*/ 852 h 900"/>
              <a:gd name="T96" fmla="*/ 291 w 810"/>
              <a:gd name="T97" fmla="*/ 900 h 900"/>
              <a:gd name="T98" fmla="*/ 369 w 810"/>
              <a:gd name="T99" fmla="*/ 867 h 900"/>
              <a:gd name="T100" fmla="*/ 392 w 810"/>
              <a:gd name="T101" fmla="*/ 630 h 900"/>
              <a:gd name="T102" fmla="*/ 436 w 810"/>
              <a:gd name="T103" fmla="*/ 576 h 900"/>
              <a:gd name="T104" fmla="*/ 508 w 810"/>
              <a:gd name="T105" fmla="*/ 583 h 900"/>
              <a:gd name="T106" fmla="*/ 541 w 810"/>
              <a:gd name="T107" fmla="*/ 645 h 900"/>
              <a:gd name="T108" fmla="*/ 573 w 810"/>
              <a:gd name="T109" fmla="*/ 804 h 900"/>
              <a:gd name="T110" fmla="*/ 657 w 810"/>
              <a:gd name="T111" fmla="*/ 821 h 900"/>
              <a:gd name="T112" fmla="*/ 716 w 810"/>
              <a:gd name="T113" fmla="*/ 762 h 900"/>
              <a:gd name="T114" fmla="*/ 772 w 810"/>
              <a:gd name="T115" fmla="*/ 458 h 900"/>
              <a:gd name="T116" fmla="*/ 810 w 810"/>
              <a:gd name="T117" fmla="*/ 37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0" h="900">
                <a:moveTo>
                  <a:pt x="705" y="450"/>
                </a:moveTo>
                <a:lnTo>
                  <a:pt x="698" y="449"/>
                </a:lnTo>
                <a:lnTo>
                  <a:pt x="690" y="448"/>
                </a:lnTo>
                <a:lnTo>
                  <a:pt x="683" y="447"/>
                </a:lnTo>
                <a:lnTo>
                  <a:pt x="677" y="444"/>
                </a:lnTo>
                <a:lnTo>
                  <a:pt x="670" y="441"/>
                </a:lnTo>
                <a:lnTo>
                  <a:pt x="664" y="437"/>
                </a:lnTo>
                <a:lnTo>
                  <a:pt x="658" y="433"/>
                </a:lnTo>
                <a:lnTo>
                  <a:pt x="653" y="428"/>
                </a:lnTo>
                <a:lnTo>
                  <a:pt x="648" y="422"/>
                </a:lnTo>
                <a:lnTo>
                  <a:pt x="643" y="417"/>
                </a:lnTo>
                <a:lnTo>
                  <a:pt x="639" y="411"/>
                </a:lnTo>
                <a:lnTo>
                  <a:pt x="636" y="404"/>
                </a:lnTo>
                <a:lnTo>
                  <a:pt x="634" y="398"/>
                </a:lnTo>
                <a:lnTo>
                  <a:pt x="632" y="390"/>
                </a:lnTo>
                <a:lnTo>
                  <a:pt x="631" y="383"/>
                </a:lnTo>
                <a:lnTo>
                  <a:pt x="631" y="375"/>
                </a:lnTo>
                <a:lnTo>
                  <a:pt x="631" y="368"/>
                </a:lnTo>
                <a:lnTo>
                  <a:pt x="632" y="360"/>
                </a:lnTo>
                <a:lnTo>
                  <a:pt x="634" y="353"/>
                </a:lnTo>
                <a:lnTo>
                  <a:pt x="637" y="346"/>
                </a:lnTo>
                <a:lnTo>
                  <a:pt x="639" y="340"/>
                </a:lnTo>
                <a:lnTo>
                  <a:pt x="643" y="334"/>
                </a:lnTo>
                <a:lnTo>
                  <a:pt x="648" y="327"/>
                </a:lnTo>
                <a:lnTo>
                  <a:pt x="653" y="322"/>
                </a:lnTo>
                <a:lnTo>
                  <a:pt x="658" y="318"/>
                </a:lnTo>
                <a:lnTo>
                  <a:pt x="664" y="313"/>
                </a:lnTo>
                <a:lnTo>
                  <a:pt x="670" y="309"/>
                </a:lnTo>
                <a:lnTo>
                  <a:pt x="677" y="306"/>
                </a:lnTo>
                <a:lnTo>
                  <a:pt x="683" y="304"/>
                </a:lnTo>
                <a:lnTo>
                  <a:pt x="690" y="302"/>
                </a:lnTo>
                <a:lnTo>
                  <a:pt x="698" y="300"/>
                </a:lnTo>
                <a:lnTo>
                  <a:pt x="705" y="300"/>
                </a:lnTo>
                <a:lnTo>
                  <a:pt x="713" y="300"/>
                </a:lnTo>
                <a:lnTo>
                  <a:pt x="720" y="302"/>
                </a:lnTo>
                <a:lnTo>
                  <a:pt x="728" y="304"/>
                </a:lnTo>
                <a:lnTo>
                  <a:pt x="734" y="306"/>
                </a:lnTo>
                <a:lnTo>
                  <a:pt x="742" y="309"/>
                </a:lnTo>
                <a:lnTo>
                  <a:pt x="747" y="313"/>
                </a:lnTo>
                <a:lnTo>
                  <a:pt x="754" y="318"/>
                </a:lnTo>
                <a:lnTo>
                  <a:pt x="759" y="322"/>
                </a:lnTo>
                <a:lnTo>
                  <a:pt x="763" y="327"/>
                </a:lnTo>
                <a:lnTo>
                  <a:pt x="768" y="334"/>
                </a:lnTo>
                <a:lnTo>
                  <a:pt x="772" y="340"/>
                </a:lnTo>
                <a:lnTo>
                  <a:pt x="775" y="346"/>
                </a:lnTo>
                <a:lnTo>
                  <a:pt x="777" y="353"/>
                </a:lnTo>
                <a:lnTo>
                  <a:pt x="779" y="360"/>
                </a:lnTo>
                <a:lnTo>
                  <a:pt x="780" y="368"/>
                </a:lnTo>
                <a:lnTo>
                  <a:pt x="780" y="375"/>
                </a:lnTo>
                <a:lnTo>
                  <a:pt x="780" y="383"/>
                </a:lnTo>
                <a:lnTo>
                  <a:pt x="779" y="390"/>
                </a:lnTo>
                <a:lnTo>
                  <a:pt x="777" y="398"/>
                </a:lnTo>
                <a:lnTo>
                  <a:pt x="775" y="404"/>
                </a:lnTo>
                <a:lnTo>
                  <a:pt x="772" y="411"/>
                </a:lnTo>
                <a:lnTo>
                  <a:pt x="768" y="417"/>
                </a:lnTo>
                <a:lnTo>
                  <a:pt x="763" y="422"/>
                </a:lnTo>
                <a:lnTo>
                  <a:pt x="759" y="428"/>
                </a:lnTo>
                <a:lnTo>
                  <a:pt x="754" y="433"/>
                </a:lnTo>
                <a:lnTo>
                  <a:pt x="747" y="437"/>
                </a:lnTo>
                <a:lnTo>
                  <a:pt x="742" y="441"/>
                </a:lnTo>
                <a:lnTo>
                  <a:pt x="734" y="444"/>
                </a:lnTo>
                <a:lnTo>
                  <a:pt x="728" y="447"/>
                </a:lnTo>
                <a:lnTo>
                  <a:pt x="720" y="448"/>
                </a:lnTo>
                <a:lnTo>
                  <a:pt x="713" y="449"/>
                </a:lnTo>
                <a:lnTo>
                  <a:pt x="705" y="450"/>
                </a:lnTo>
                <a:close/>
                <a:moveTo>
                  <a:pt x="120" y="33"/>
                </a:moveTo>
                <a:lnTo>
                  <a:pt x="127" y="35"/>
                </a:lnTo>
                <a:lnTo>
                  <a:pt x="132" y="39"/>
                </a:lnTo>
                <a:lnTo>
                  <a:pt x="137" y="44"/>
                </a:lnTo>
                <a:lnTo>
                  <a:pt x="142" y="49"/>
                </a:lnTo>
                <a:lnTo>
                  <a:pt x="146" y="54"/>
                </a:lnTo>
                <a:lnTo>
                  <a:pt x="148" y="61"/>
                </a:lnTo>
                <a:lnTo>
                  <a:pt x="150" y="68"/>
                </a:lnTo>
                <a:lnTo>
                  <a:pt x="150" y="75"/>
                </a:lnTo>
                <a:lnTo>
                  <a:pt x="150" y="82"/>
                </a:lnTo>
                <a:lnTo>
                  <a:pt x="148" y="89"/>
                </a:lnTo>
                <a:lnTo>
                  <a:pt x="146" y="96"/>
                </a:lnTo>
                <a:lnTo>
                  <a:pt x="142" y="102"/>
                </a:lnTo>
                <a:lnTo>
                  <a:pt x="137" y="107"/>
                </a:lnTo>
                <a:lnTo>
                  <a:pt x="132" y="112"/>
                </a:lnTo>
                <a:lnTo>
                  <a:pt x="127" y="115"/>
                </a:lnTo>
                <a:lnTo>
                  <a:pt x="120" y="119"/>
                </a:lnTo>
                <a:lnTo>
                  <a:pt x="120" y="33"/>
                </a:lnTo>
                <a:close/>
                <a:moveTo>
                  <a:pt x="331" y="119"/>
                </a:moveTo>
                <a:lnTo>
                  <a:pt x="325" y="115"/>
                </a:lnTo>
                <a:lnTo>
                  <a:pt x="318" y="112"/>
                </a:lnTo>
                <a:lnTo>
                  <a:pt x="314" y="107"/>
                </a:lnTo>
                <a:lnTo>
                  <a:pt x="308" y="102"/>
                </a:lnTo>
                <a:lnTo>
                  <a:pt x="305" y="96"/>
                </a:lnTo>
                <a:lnTo>
                  <a:pt x="303" y="89"/>
                </a:lnTo>
                <a:lnTo>
                  <a:pt x="301" y="82"/>
                </a:lnTo>
                <a:lnTo>
                  <a:pt x="300" y="75"/>
                </a:lnTo>
                <a:lnTo>
                  <a:pt x="301" y="68"/>
                </a:lnTo>
                <a:lnTo>
                  <a:pt x="303" y="61"/>
                </a:lnTo>
                <a:lnTo>
                  <a:pt x="305" y="54"/>
                </a:lnTo>
                <a:lnTo>
                  <a:pt x="308" y="49"/>
                </a:lnTo>
                <a:lnTo>
                  <a:pt x="314" y="44"/>
                </a:lnTo>
                <a:lnTo>
                  <a:pt x="318" y="39"/>
                </a:lnTo>
                <a:lnTo>
                  <a:pt x="325" y="35"/>
                </a:lnTo>
                <a:lnTo>
                  <a:pt x="331" y="33"/>
                </a:lnTo>
                <a:lnTo>
                  <a:pt x="331" y="119"/>
                </a:lnTo>
                <a:close/>
                <a:moveTo>
                  <a:pt x="810" y="375"/>
                </a:moveTo>
                <a:lnTo>
                  <a:pt x="810" y="365"/>
                </a:lnTo>
                <a:lnTo>
                  <a:pt x="808" y="354"/>
                </a:lnTo>
                <a:lnTo>
                  <a:pt x="806" y="344"/>
                </a:lnTo>
                <a:lnTo>
                  <a:pt x="803" y="335"/>
                </a:lnTo>
                <a:lnTo>
                  <a:pt x="797" y="325"/>
                </a:lnTo>
                <a:lnTo>
                  <a:pt x="792" y="317"/>
                </a:lnTo>
                <a:lnTo>
                  <a:pt x="787" y="309"/>
                </a:lnTo>
                <a:lnTo>
                  <a:pt x="779" y="302"/>
                </a:lnTo>
                <a:lnTo>
                  <a:pt x="772" y="294"/>
                </a:lnTo>
                <a:lnTo>
                  <a:pt x="764" y="289"/>
                </a:lnTo>
                <a:lnTo>
                  <a:pt x="756" y="283"/>
                </a:lnTo>
                <a:lnTo>
                  <a:pt x="746" y="278"/>
                </a:lnTo>
                <a:lnTo>
                  <a:pt x="736" y="275"/>
                </a:lnTo>
                <a:lnTo>
                  <a:pt x="727" y="273"/>
                </a:lnTo>
                <a:lnTo>
                  <a:pt x="716" y="271"/>
                </a:lnTo>
                <a:lnTo>
                  <a:pt x="705" y="271"/>
                </a:lnTo>
                <a:lnTo>
                  <a:pt x="695" y="271"/>
                </a:lnTo>
                <a:lnTo>
                  <a:pt x="684" y="273"/>
                </a:lnTo>
                <a:lnTo>
                  <a:pt x="674" y="275"/>
                </a:lnTo>
                <a:lnTo>
                  <a:pt x="665" y="278"/>
                </a:lnTo>
                <a:lnTo>
                  <a:pt x="655" y="283"/>
                </a:lnTo>
                <a:lnTo>
                  <a:pt x="647" y="289"/>
                </a:lnTo>
                <a:lnTo>
                  <a:pt x="639" y="294"/>
                </a:lnTo>
                <a:lnTo>
                  <a:pt x="632" y="302"/>
                </a:lnTo>
                <a:lnTo>
                  <a:pt x="624" y="309"/>
                </a:lnTo>
                <a:lnTo>
                  <a:pt x="619" y="317"/>
                </a:lnTo>
                <a:lnTo>
                  <a:pt x="613" y="325"/>
                </a:lnTo>
                <a:lnTo>
                  <a:pt x="609" y="335"/>
                </a:lnTo>
                <a:lnTo>
                  <a:pt x="605" y="344"/>
                </a:lnTo>
                <a:lnTo>
                  <a:pt x="603" y="354"/>
                </a:lnTo>
                <a:lnTo>
                  <a:pt x="601" y="365"/>
                </a:lnTo>
                <a:lnTo>
                  <a:pt x="601" y="375"/>
                </a:lnTo>
                <a:lnTo>
                  <a:pt x="601" y="385"/>
                </a:lnTo>
                <a:lnTo>
                  <a:pt x="603" y="395"/>
                </a:lnTo>
                <a:lnTo>
                  <a:pt x="605" y="404"/>
                </a:lnTo>
                <a:lnTo>
                  <a:pt x="607" y="413"/>
                </a:lnTo>
                <a:lnTo>
                  <a:pt x="611" y="421"/>
                </a:lnTo>
                <a:lnTo>
                  <a:pt x="616" y="430"/>
                </a:lnTo>
                <a:lnTo>
                  <a:pt x="621" y="437"/>
                </a:lnTo>
                <a:lnTo>
                  <a:pt x="626" y="445"/>
                </a:lnTo>
                <a:lnTo>
                  <a:pt x="633" y="451"/>
                </a:lnTo>
                <a:lnTo>
                  <a:pt x="640" y="458"/>
                </a:lnTo>
                <a:lnTo>
                  <a:pt x="647" y="463"/>
                </a:lnTo>
                <a:lnTo>
                  <a:pt x="655" y="468"/>
                </a:lnTo>
                <a:lnTo>
                  <a:pt x="664" y="472"/>
                </a:lnTo>
                <a:lnTo>
                  <a:pt x="672" y="476"/>
                </a:lnTo>
                <a:lnTo>
                  <a:pt x="681" y="478"/>
                </a:lnTo>
                <a:lnTo>
                  <a:pt x="690" y="480"/>
                </a:lnTo>
                <a:lnTo>
                  <a:pt x="690" y="735"/>
                </a:lnTo>
                <a:lnTo>
                  <a:pt x="690" y="741"/>
                </a:lnTo>
                <a:lnTo>
                  <a:pt x="689" y="747"/>
                </a:lnTo>
                <a:lnTo>
                  <a:pt x="688" y="753"/>
                </a:lnTo>
                <a:lnTo>
                  <a:pt x="686" y="758"/>
                </a:lnTo>
                <a:lnTo>
                  <a:pt x="683" y="764"/>
                </a:lnTo>
                <a:lnTo>
                  <a:pt x="681" y="769"/>
                </a:lnTo>
                <a:lnTo>
                  <a:pt x="677" y="773"/>
                </a:lnTo>
                <a:lnTo>
                  <a:pt x="673" y="778"/>
                </a:lnTo>
                <a:lnTo>
                  <a:pt x="669" y="781"/>
                </a:lnTo>
                <a:lnTo>
                  <a:pt x="664" y="785"/>
                </a:lnTo>
                <a:lnTo>
                  <a:pt x="659" y="788"/>
                </a:lnTo>
                <a:lnTo>
                  <a:pt x="654" y="790"/>
                </a:lnTo>
                <a:lnTo>
                  <a:pt x="649" y="793"/>
                </a:lnTo>
                <a:lnTo>
                  <a:pt x="642" y="794"/>
                </a:lnTo>
                <a:lnTo>
                  <a:pt x="637" y="795"/>
                </a:lnTo>
                <a:lnTo>
                  <a:pt x="631" y="795"/>
                </a:lnTo>
                <a:lnTo>
                  <a:pt x="624" y="795"/>
                </a:lnTo>
                <a:lnTo>
                  <a:pt x="619" y="794"/>
                </a:lnTo>
                <a:lnTo>
                  <a:pt x="612" y="793"/>
                </a:lnTo>
                <a:lnTo>
                  <a:pt x="607" y="790"/>
                </a:lnTo>
                <a:lnTo>
                  <a:pt x="602" y="788"/>
                </a:lnTo>
                <a:lnTo>
                  <a:pt x="597" y="785"/>
                </a:lnTo>
                <a:lnTo>
                  <a:pt x="592" y="781"/>
                </a:lnTo>
                <a:lnTo>
                  <a:pt x="588" y="778"/>
                </a:lnTo>
                <a:lnTo>
                  <a:pt x="585" y="773"/>
                </a:lnTo>
                <a:lnTo>
                  <a:pt x="580" y="769"/>
                </a:lnTo>
                <a:lnTo>
                  <a:pt x="578" y="764"/>
                </a:lnTo>
                <a:lnTo>
                  <a:pt x="575" y="758"/>
                </a:lnTo>
                <a:lnTo>
                  <a:pt x="573" y="753"/>
                </a:lnTo>
                <a:lnTo>
                  <a:pt x="572" y="747"/>
                </a:lnTo>
                <a:lnTo>
                  <a:pt x="571" y="741"/>
                </a:lnTo>
                <a:lnTo>
                  <a:pt x="571" y="735"/>
                </a:lnTo>
                <a:lnTo>
                  <a:pt x="571" y="645"/>
                </a:lnTo>
                <a:lnTo>
                  <a:pt x="570" y="634"/>
                </a:lnTo>
                <a:lnTo>
                  <a:pt x="568" y="625"/>
                </a:lnTo>
                <a:lnTo>
                  <a:pt x="565" y="614"/>
                </a:lnTo>
                <a:lnTo>
                  <a:pt x="562" y="604"/>
                </a:lnTo>
                <a:lnTo>
                  <a:pt x="558" y="596"/>
                </a:lnTo>
                <a:lnTo>
                  <a:pt x="552" y="587"/>
                </a:lnTo>
                <a:lnTo>
                  <a:pt x="546" y="579"/>
                </a:lnTo>
                <a:lnTo>
                  <a:pt x="540" y="571"/>
                </a:lnTo>
                <a:lnTo>
                  <a:pt x="532" y="565"/>
                </a:lnTo>
                <a:lnTo>
                  <a:pt x="525" y="558"/>
                </a:lnTo>
                <a:lnTo>
                  <a:pt x="515" y="553"/>
                </a:lnTo>
                <a:lnTo>
                  <a:pt x="506" y="549"/>
                </a:lnTo>
                <a:lnTo>
                  <a:pt x="497" y="544"/>
                </a:lnTo>
                <a:lnTo>
                  <a:pt x="487" y="542"/>
                </a:lnTo>
                <a:lnTo>
                  <a:pt x="476" y="540"/>
                </a:lnTo>
                <a:lnTo>
                  <a:pt x="466" y="540"/>
                </a:lnTo>
                <a:lnTo>
                  <a:pt x="455" y="540"/>
                </a:lnTo>
                <a:lnTo>
                  <a:pt x="444" y="542"/>
                </a:lnTo>
                <a:lnTo>
                  <a:pt x="435" y="544"/>
                </a:lnTo>
                <a:lnTo>
                  <a:pt x="425" y="549"/>
                </a:lnTo>
                <a:lnTo>
                  <a:pt x="415" y="553"/>
                </a:lnTo>
                <a:lnTo>
                  <a:pt x="407" y="558"/>
                </a:lnTo>
                <a:lnTo>
                  <a:pt x="398" y="565"/>
                </a:lnTo>
                <a:lnTo>
                  <a:pt x="391" y="571"/>
                </a:lnTo>
                <a:lnTo>
                  <a:pt x="384" y="579"/>
                </a:lnTo>
                <a:lnTo>
                  <a:pt x="378" y="587"/>
                </a:lnTo>
                <a:lnTo>
                  <a:pt x="373" y="596"/>
                </a:lnTo>
                <a:lnTo>
                  <a:pt x="368" y="604"/>
                </a:lnTo>
                <a:lnTo>
                  <a:pt x="365" y="614"/>
                </a:lnTo>
                <a:lnTo>
                  <a:pt x="363" y="625"/>
                </a:lnTo>
                <a:lnTo>
                  <a:pt x="361" y="634"/>
                </a:lnTo>
                <a:lnTo>
                  <a:pt x="361" y="645"/>
                </a:lnTo>
                <a:lnTo>
                  <a:pt x="361" y="810"/>
                </a:lnTo>
                <a:lnTo>
                  <a:pt x="360" y="816"/>
                </a:lnTo>
                <a:lnTo>
                  <a:pt x="359" y="822"/>
                </a:lnTo>
                <a:lnTo>
                  <a:pt x="358" y="828"/>
                </a:lnTo>
                <a:lnTo>
                  <a:pt x="356" y="833"/>
                </a:lnTo>
                <a:lnTo>
                  <a:pt x="353" y="839"/>
                </a:lnTo>
                <a:lnTo>
                  <a:pt x="350" y="844"/>
                </a:lnTo>
                <a:lnTo>
                  <a:pt x="347" y="848"/>
                </a:lnTo>
                <a:lnTo>
                  <a:pt x="343" y="852"/>
                </a:lnTo>
                <a:lnTo>
                  <a:pt x="338" y="857"/>
                </a:lnTo>
                <a:lnTo>
                  <a:pt x="334" y="860"/>
                </a:lnTo>
                <a:lnTo>
                  <a:pt x="329" y="863"/>
                </a:lnTo>
                <a:lnTo>
                  <a:pt x="323" y="865"/>
                </a:lnTo>
                <a:lnTo>
                  <a:pt x="318" y="867"/>
                </a:lnTo>
                <a:lnTo>
                  <a:pt x="313" y="868"/>
                </a:lnTo>
                <a:lnTo>
                  <a:pt x="306" y="870"/>
                </a:lnTo>
                <a:lnTo>
                  <a:pt x="300" y="870"/>
                </a:lnTo>
                <a:lnTo>
                  <a:pt x="295" y="870"/>
                </a:lnTo>
                <a:lnTo>
                  <a:pt x="288" y="868"/>
                </a:lnTo>
                <a:lnTo>
                  <a:pt x="283" y="867"/>
                </a:lnTo>
                <a:lnTo>
                  <a:pt x="277" y="865"/>
                </a:lnTo>
                <a:lnTo>
                  <a:pt x="272" y="863"/>
                </a:lnTo>
                <a:lnTo>
                  <a:pt x="267" y="860"/>
                </a:lnTo>
                <a:lnTo>
                  <a:pt x="262" y="857"/>
                </a:lnTo>
                <a:lnTo>
                  <a:pt x="258" y="852"/>
                </a:lnTo>
                <a:lnTo>
                  <a:pt x="254" y="848"/>
                </a:lnTo>
                <a:lnTo>
                  <a:pt x="251" y="844"/>
                </a:lnTo>
                <a:lnTo>
                  <a:pt x="247" y="839"/>
                </a:lnTo>
                <a:lnTo>
                  <a:pt x="245" y="833"/>
                </a:lnTo>
                <a:lnTo>
                  <a:pt x="243" y="828"/>
                </a:lnTo>
                <a:lnTo>
                  <a:pt x="242" y="822"/>
                </a:lnTo>
                <a:lnTo>
                  <a:pt x="241" y="816"/>
                </a:lnTo>
                <a:lnTo>
                  <a:pt x="240" y="810"/>
                </a:lnTo>
                <a:lnTo>
                  <a:pt x="240" y="570"/>
                </a:lnTo>
                <a:lnTo>
                  <a:pt x="262" y="568"/>
                </a:lnTo>
                <a:lnTo>
                  <a:pt x="283" y="563"/>
                </a:lnTo>
                <a:lnTo>
                  <a:pt x="303" y="557"/>
                </a:lnTo>
                <a:lnTo>
                  <a:pt x="322" y="549"/>
                </a:lnTo>
                <a:lnTo>
                  <a:pt x="341" y="539"/>
                </a:lnTo>
                <a:lnTo>
                  <a:pt x="359" y="527"/>
                </a:lnTo>
                <a:lnTo>
                  <a:pt x="375" y="514"/>
                </a:lnTo>
                <a:lnTo>
                  <a:pt x="390" y="499"/>
                </a:lnTo>
                <a:lnTo>
                  <a:pt x="403" y="483"/>
                </a:lnTo>
                <a:lnTo>
                  <a:pt x="414" y="467"/>
                </a:lnTo>
                <a:lnTo>
                  <a:pt x="425" y="449"/>
                </a:lnTo>
                <a:lnTo>
                  <a:pt x="434" y="430"/>
                </a:lnTo>
                <a:lnTo>
                  <a:pt x="441" y="410"/>
                </a:lnTo>
                <a:lnTo>
                  <a:pt x="447" y="389"/>
                </a:lnTo>
                <a:lnTo>
                  <a:pt x="450" y="367"/>
                </a:lnTo>
                <a:lnTo>
                  <a:pt x="451" y="345"/>
                </a:lnTo>
                <a:lnTo>
                  <a:pt x="451" y="165"/>
                </a:lnTo>
                <a:lnTo>
                  <a:pt x="450" y="155"/>
                </a:lnTo>
                <a:lnTo>
                  <a:pt x="449" y="145"/>
                </a:lnTo>
                <a:lnTo>
                  <a:pt x="447" y="137"/>
                </a:lnTo>
                <a:lnTo>
                  <a:pt x="443" y="127"/>
                </a:lnTo>
                <a:lnTo>
                  <a:pt x="440" y="120"/>
                </a:lnTo>
                <a:lnTo>
                  <a:pt x="436" y="111"/>
                </a:lnTo>
                <a:lnTo>
                  <a:pt x="430" y="104"/>
                </a:lnTo>
                <a:lnTo>
                  <a:pt x="424" y="96"/>
                </a:lnTo>
                <a:lnTo>
                  <a:pt x="419" y="90"/>
                </a:lnTo>
                <a:lnTo>
                  <a:pt x="411" y="83"/>
                </a:lnTo>
                <a:lnTo>
                  <a:pt x="404" y="78"/>
                </a:lnTo>
                <a:lnTo>
                  <a:pt x="396" y="74"/>
                </a:lnTo>
                <a:lnTo>
                  <a:pt x="388" y="69"/>
                </a:lnTo>
                <a:lnTo>
                  <a:pt x="379" y="66"/>
                </a:lnTo>
                <a:lnTo>
                  <a:pt x="369" y="63"/>
                </a:lnTo>
                <a:lnTo>
                  <a:pt x="361" y="62"/>
                </a:lnTo>
                <a:lnTo>
                  <a:pt x="361" y="15"/>
                </a:lnTo>
                <a:lnTo>
                  <a:pt x="360" y="12"/>
                </a:lnTo>
                <a:lnTo>
                  <a:pt x="359" y="10"/>
                </a:lnTo>
                <a:lnTo>
                  <a:pt x="358" y="7"/>
                </a:lnTo>
                <a:lnTo>
                  <a:pt x="356" y="4"/>
                </a:lnTo>
                <a:lnTo>
                  <a:pt x="353" y="3"/>
                </a:lnTo>
                <a:lnTo>
                  <a:pt x="351" y="1"/>
                </a:lnTo>
                <a:lnTo>
                  <a:pt x="348" y="0"/>
                </a:lnTo>
                <a:lnTo>
                  <a:pt x="346" y="0"/>
                </a:lnTo>
                <a:lnTo>
                  <a:pt x="337" y="0"/>
                </a:lnTo>
                <a:lnTo>
                  <a:pt x="330" y="2"/>
                </a:lnTo>
                <a:lnTo>
                  <a:pt x="323" y="3"/>
                </a:lnTo>
                <a:lnTo>
                  <a:pt x="316" y="6"/>
                </a:lnTo>
                <a:lnTo>
                  <a:pt x="310" y="10"/>
                </a:lnTo>
                <a:lnTo>
                  <a:pt x="303" y="13"/>
                </a:lnTo>
                <a:lnTo>
                  <a:pt x="298" y="17"/>
                </a:lnTo>
                <a:lnTo>
                  <a:pt x="292" y="22"/>
                </a:lnTo>
                <a:lnTo>
                  <a:pt x="287" y="28"/>
                </a:lnTo>
                <a:lnTo>
                  <a:pt x="283" y="33"/>
                </a:lnTo>
                <a:lnTo>
                  <a:pt x="280" y="39"/>
                </a:lnTo>
                <a:lnTo>
                  <a:pt x="276" y="46"/>
                </a:lnTo>
                <a:lnTo>
                  <a:pt x="274" y="53"/>
                </a:lnTo>
                <a:lnTo>
                  <a:pt x="272" y="60"/>
                </a:lnTo>
                <a:lnTo>
                  <a:pt x="271" y="67"/>
                </a:lnTo>
                <a:lnTo>
                  <a:pt x="270" y="75"/>
                </a:lnTo>
                <a:lnTo>
                  <a:pt x="271" y="82"/>
                </a:lnTo>
                <a:lnTo>
                  <a:pt x="272" y="90"/>
                </a:lnTo>
                <a:lnTo>
                  <a:pt x="274" y="97"/>
                </a:lnTo>
                <a:lnTo>
                  <a:pt x="276" y="105"/>
                </a:lnTo>
                <a:lnTo>
                  <a:pt x="280" y="111"/>
                </a:lnTo>
                <a:lnTo>
                  <a:pt x="283" y="118"/>
                </a:lnTo>
                <a:lnTo>
                  <a:pt x="287" y="123"/>
                </a:lnTo>
                <a:lnTo>
                  <a:pt x="292" y="128"/>
                </a:lnTo>
                <a:lnTo>
                  <a:pt x="298" y="133"/>
                </a:lnTo>
                <a:lnTo>
                  <a:pt x="303" y="137"/>
                </a:lnTo>
                <a:lnTo>
                  <a:pt x="310" y="141"/>
                </a:lnTo>
                <a:lnTo>
                  <a:pt x="316" y="144"/>
                </a:lnTo>
                <a:lnTo>
                  <a:pt x="323" y="146"/>
                </a:lnTo>
                <a:lnTo>
                  <a:pt x="330" y="149"/>
                </a:lnTo>
                <a:lnTo>
                  <a:pt x="337" y="150"/>
                </a:lnTo>
                <a:lnTo>
                  <a:pt x="346" y="150"/>
                </a:lnTo>
                <a:lnTo>
                  <a:pt x="348" y="150"/>
                </a:lnTo>
                <a:lnTo>
                  <a:pt x="351" y="149"/>
                </a:lnTo>
                <a:lnTo>
                  <a:pt x="353" y="148"/>
                </a:lnTo>
                <a:lnTo>
                  <a:pt x="356" y="145"/>
                </a:lnTo>
                <a:lnTo>
                  <a:pt x="358" y="143"/>
                </a:lnTo>
                <a:lnTo>
                  <a:pt x="359" y="141"/>
                </a:lnTo>
                <a:lnTo>
                  <a:pt x="360" y="138"/>
                </a:lnTo>
                <a:lnTo>
                  <a:pt x="361" y="135"/>
                </a:lnTo>
                <a:lnTo>
                  <a:pt x="361" y="92"/>
                </a:lnTo>
                <a:lnTo>
                  <a:pt x="367" y="93"/>
                </a:lnTo>
                <a:lnTo>
                  <a:pt x="373" y="95"/>
                </a:lnTo>
                <a:lnTo>
                  <a:pt x="379" y="98"/>
                </a:lnTo>
                <a:lnTo>
                  <a:pt x="384" y="102"/>
                </a:lnTo>
                <a:lnTo>
                  <a:pt x="394" y="109"/>
                </a:lnTo>
                <a:lnTo>
                  <a:pt x="404" y="118"/>
                </a:lnTo>
                <a:lnTo>
                  <a:pt x="410" y="128"/>
                </a:lnTo>
                <a:lnTo>
                  <a:pt x="415" y="139"/>
                </a:lnTo>
                <a:lnTo>
                  <a:pt x="418" y="145"/>
                </a:lnTo>
                <a:lnTo>
                  <a:pt x="420" y="152"/>
                </a:lnTo>
                <a:lnTo>
                  <a:pt x="420" y="158"/>
                </a:lnTo>
                <a:lnTo>
                  <a:pt x="421" y="165"/>
                </a:lnTo>
                <a:lnTo>
                  <a:pt x="421" y="345"/>
                </a:lnTo>
                <a:lnTo>
                  <a:pt x="420" y="365"/>
                </a:lnTo>
                <a:lnTo>
                  <a:pt x="417" y="384"/>
                </a:lnTo>
                <a:lnTo>
                  <a:pt x="411" y="403"/>
                </a:lnTo>
                <a:lnTo>
                  <a:pt x="405" y="421"/>
                </a:lnTo>
                <a:lnTo>
                  <a:pt x="397" y="438"/>
                </a:lnTo>
                <a:lnTo>
                  <a:pt x="388" y="455"/>
                </a:lnTo>
                <a:lnTo>
                  <a:pt x="376" y="470"/>
                </a:lnTo>
                <a:lnTo>
                  <a:pt x="363" y="483"/>
                </a:lnTo>
                <a:lnTo>
                  <a:pt x="349" y="495"/>
                </a:lnTo>
                <a:lnTo>
                  <a:pt x="334" y="507"/>
                </a:lnTo>
                <a:lnTo>
                  <a:pt x="318" y="517"/>
                </a:lnTo>
                <a:lnTo>
                  <a:pt x="301" y="525"/>
                </a:lnTo>
                <a:lnTo>
                  <a:pt x="284" y="532"/>
                </a:lnTo>
                <a:lnTo>
                  <a:pt x="265" y="536"/>
                </a:lnTo>
                <a:lnTo>
                  <a:pt x="245" y="539"/>
                </a:lnTo>
                <a:lnTo>
                  <a:pt x="225" y="540"/>
                </a:lnTo>
                <a:lnTo>
                  <a:pt x="206" y="539"/>
                </a:lnTo>
                <a:lnTo>
                  <a:pt x="187" y="536"/>
                </a:lnTo>
                <a:lnTo>
                  <a:pt x="167" y="532"/>
                </a:lnTo>
                <a:lnTo>
                  <a:pt x="149" y="525"/>
                </a:lnTo>
                <a:lnTo>
                  <a:pt x="133" y="517"/>
                </a:lnTo>
                <a:lnTo>
                  <a:pt x="117" y="507"/>
                </a:lnTo>
                <a:lnTo>
                  <a:pt x="101" y="495"/>
                </a:lnTo>
                <a:lnTo>
                  <a:pt x="88" y="483"/>
                </a:lnTo>
                <a:lnTo>
                  <a:pt x="75" y="470"/>
                </a:lnTo>
                <a:lnTo>
                  <a:pt x="63" y="455"/>
                </a:lnTo>
                <a:lnTo>
                  <a:pt x="54" y="438"/>
                </a:lnTo>
                <a:lnTo>
                  <a:pt x="45" y="421"/>
                </a:lnTo>
                <a:lnTo>
                  <a:pt x="39" y="403"/>
                </a:lnTo>
                <a:lnTo>
                  <a:pt x="35" y="384"/>
                </a:lnTo>
                <a:lnTo>
                  <a:pt x="31" y="365"/>
                </a:lnTo>
                <a:lnTo>
                  <a:pt x="30" y="345"/>
                </a:lnTo>
                <a:lnTo>
                  <a:pt x="30" y="165"/>
                </a:lnTo>
                <a:lnTo>
                  <a:pt x="30" y="158"/>
                </a:lnTo>
                <a:lnTo>
                  <a:pt x="31" y="152"/>
                </a:lnTo>
                <a:lnTo>
                  <a:pt x="33" y="145"/>
                </a:lnTo>
                <a:lnTo>
                  <a:pt x="35" y="139"/>
                </a:lnTo>
                <a:lnTo>
                  <a:pt x="40" y="128"/>
                </a:lnTo>
                <a:lnTo>
                  <a:pt x="47" y="118"/>
                </a:lnTo>
                <a:lnTo>
                  <a:pt x="56" y="109"/>
                </a:lnTo>
                <a:lnTo>
                  <a:pt x="67" y="102"/>
                </a:lnTo>
                <a:lnTo>
                  <a:pt x="72" y="98"/>
                </a:lnTo>
                <a:lnTo>
                  <a:pt x="78" y="95"/>
                </a:lnTo>
                <a:lnTo>
                  <a:pt x="84" y="93"/>
                </a:lnTo>
                <a:lnTo>
                  <a:pt x="90" y="92"/>
                </a:lnTo>
                <a:lnTo>
                  <a:pt x="90" y="135"/>
                </a:lnTo>
                <a:lnTo>
                  <a:pt x="90" y="138"/>
                </a:lnTo>
                <a:lnTo>
                  <a:pt x="91" y="141"/>
                </a:lnTo>
                <a:lnTo>
                  <a:pt x="93" y="143"/>
                </a:lnTo>
                <a:lnTo>
                  <a:pt x="94" y="145"/>
                </a:lnTo>
                <a:lnTo>
                  <a:pt x="97" y="148"/>
                </a:lnTo>
                <a:lnTo>
                  <a:pt x="100" y="149"/>
                </a:lnTo>
                <a:lnTo>
                  <a:pt x="102" y="150"/>
                </a:lnTo>
                <a:lnTo>
                  <a:pt x="105" y="150"/>
                </a:lnTo>
                <a:lnTo>
                  <a:pt x="113" y="150"/>
                </a:lnTo>
                <a:lnTo>
                  <a:pt x="120" y="149"/>
                </a:lnTo>
                <a:lnTo>
                  <a:pt x="128" y="146"/>
                </a:lnTo>
                <a:lnTo>
                  <a:pt x="135" y="144"/>
                </a:lnTo>
                <a:lnTo>
                  <a:pt x="142" y="141"/>
                </a:lnTo>
                <a:lnTo>
                  <a:pt x="147" y="137"/>
                </a:lnTo>
                <a:lnTo>
                  <a:pt x="153" y="133"/>
                </a:lnTo>
                <a:lnTo>
                  <a:pt x="159" y="128"/>
                </a:lnTo>
                <a:lnTo>
                  <a:pt x="163" y="123"/>
                </a:lnTo>
                <a:lnTo>
                  <a:pt x="167" y="118"/>
                </a:lnTo>
                <a:lnTo>
                  <a:pt x="172" y="111"/>
                </a:lnTo>
                <a:lnTo>
                  <a:pt x="175" y="105"/>
                </a:lnTo>
                <a:lnTo>
                  <a:pt x="177" y="97"/>
                </a:lnTo>
                <a:lnTo>
                  <a:pt x="179" y="90"/>
                </a:lnTo>
                <a:lnTo>
                  <a:pt x="180" y="82"/>
                </a:lnTo>
                <a:lnTo>
                  <a:pt x="180" y="75"/>
                </a:lnTo>
                <a:lnTo>
                  <a:pt x="180" y="67"/>
                </a:lnTo>
                <a:lnTo>
                  <a:pt x="179" y="60"/>
                </a:lnTo>
                <a:lnTo>
                  <a:pt x="177" y="53"/>
                </a:lnTo>
                <a:lnTo>
                  <a:pt x="175" y="46"/>
                </a:lnTo>
                <a:lnTo>
                  <a:pt x="172" y="39"/>
                </a:lnTo>
                <a:lnTo>
                  <a:pt x="167" y="33"/>
                </a:lnTo>
                <a:lnTo>
                  <a:pt x="163" y="28"/>
                </a:lnTo>
                <a:lnTo>
                  <a:pt x="159" y="22"/>
                </a:lnTo>
                <a:lnTo>
                  <a:pt x="153" y="17"/>
                </a:lnTo>
                <a:lnTo>
                  <a:pt x="147" y="13"/>
                </a:lnTo>
                <a:lnTo>
                  <a:pt x="142" y="10"/>
                </a:lnTo>
                <a:lnTo>
                  <a:pt x="134" y="6"/>
                </a:lnTo>
                <a:lnTo>
                  <a:pt x="128" y="3"/>
                </a:lnTo>
                <a:lnTo>
                  <a:pt x="120" y="2"/>
                </a:lnTo>
                <a:lnTo>
                  <a:pt x="113" y="0"/>
                </a:lnTo>
                <a:lnTo>
                  <a:pt x="105" y="0"/>
                </a:lnTo>
                <a:lnTo>
                  <a:pt x="102" y="0"/>
                </a:lnTo>
                <a:lnTo>
                  <a:pt x="100" y="1"/>
                </a:lnTo>
                <a:lnTo>
                  <a:pt x="97" y="3"/>
                </a:lnTo>
                <a:lnTo>
                  <a:pt x="94" y="4"/>
                </a:lnTo>
                <a:lnTo>
                  <a:pt x="93" y="7"/>
                </a:lnTo>
                <a:lnTo>
                  <a:pt x="91" y="10"/>
                </a:lnTo>
                <a:lnTo>
                  <a:pt x="90" y="13"/>
                </a:lnTo>
                <a:lnTo>
                  <a:pt x="90" y="15"/>
                </a:lnTo>
                <a:lnTo>
                  <a:pt x="90" y="62"/>
                </a:lnTo>
                <a:lnTo>
                  <a:pt x="81" y="63"/>
                </a:lnTo>
                <a:lnTo>
                  <a:pt x="72" y="66"/>
                </a:lnTo>
                <a:lnTo>
                  <a:pt x="63" y="69"/>
                </a:lnTo>
                <a:lnTo>
                  <a:pt x="55" y="74"/>
                </a:lnTo>
                <a:lnTo>
                  <a:pt x="47" y="78"/>
                </a:lnTo>
                <a:lnTo>
                  <a:pt x="40" y="83"/>
                </a:lnTo>
                <a:lnTo>
                  <a:pt x="32" y="90"/>
                </a:lnTo>
                <a:lnTo>
                  <a:pt x="26" y="96"/>
                </a:lnTo>
                <a:lnTo>
                  <a:pt x="21" y="104"/>
                </a:lnTo>
                <a:lnTo>
                  <a:pt x="15" y="111"/>
                </a:lnTo>
                <a:lnTo>
                  <a:pt x="11" y="120"/>
                </a:lnTo>
                <a:lnTo>
                  <a:pt x="8" y="128"/>
                </a:lnTo>
                <a:lnTo>
                  <a:pt x="5" y="137"/>
                </a:lnTo>
                <a:lnTo>
                  <a:pt x="2" y="145"/>
                </a:lnTo>
                <a:lnTo>
                  <a:pt x="0" y="155"/>
                </a:lnTo>
                <a:lnTo>
                  <a:pt x="0" y="165"/>
                </a:lnTo>
                <a:lnTo>
                  <a:pt x="0" y="345"/>
                </a:lnTo>
                <a:lnTo>
                  <a:pt x="1" y="367"/>
                </a:lnTo>
                <a:lnTo>
                  <a:pt x="5" y="389"/>
                </a:lnTo>
                <a:lnTo>
                  <a:pt x="10" y="410"/>
                </a:lnTo>
                <a:lnTo>
                  <a:pt x="16" y="430"/>
                </a:lnTo>
                <a:lnTo>
                  <a:pt x="26" y="449"/>
                </a:lnTo>
                <a:lnTo>
                  <a:pt x="36" y="467"/>
                </a:lnTo>
                <a:lnTo>
                  <a:pt x="48" y="483"/>
                </a:lnTo>
                <a:lnTo>
                  <a:pt x="61" y="499"/>
                </a:lnTo>
                <a:lnTo>
                  <a:pt x="76" y="514"/>
                </a:lnTo>
                <a:lnTo>
                  <a:pt x="92" y="527"/>
                </a:lnTo>
                <a:lnTo>
                  <a:pt x="109" y="539"/>
                </a:lnTo>
                <a:lnTo>
                  <a:pt x="128" y="549"/>
                </a:lnTo>
                <a:lnTo>
                  <a:pt x="148" y="557"/>
                </a:lnTo>
                <a:lnTo>
                  <a:pt x="167" y="564"/>
                </a:lnTo>
                <a:lnTo>
                  <a:pt x="189" y="568"/>
                </a:lnTo>
                <a:lnTo>
                  <a:pt x="210" y="570"/>
                </a:lnTo>
                <a:lnTo>
                  <a:pt x="210" y="810"/>
                </a:lnTo>
                <a:lnTo>
                  <a:pt x="211" y="819"/>
                </a:lnTo>
                <a:lnTo>
                  <a:pt x="212" y="828"/>
                </a:lnTo>
                <a:lnTo>
                  <a:pt x="214" y="836"/>
                </a:lnTo>
                <a:lnTo>
                  <a:pt x="218" y="845"/>
                </a:lnTo>
                <a:lnTo>
                  <a:pt x="222" y="852"/>
                </a:lnTo>
                <a:lnTo>
                  <a:pt x="226" y="860"/>
                </a:lnTo>
                <a:lnTo>
                  <a:pt x="231" y="867"/>
                </a:lnTo>
                <a:lnTo>
                  <a:pt x="237" y="874"/>
                </a:lnTo>
                <a:lnTo>
                  <a:pt x="243" y="879"/>
                </a:lnTo>
                <a:lnTo>
                  <a:pt x="250" y="885"/>
                </a:lnTo>
                <a:lnTo>
                  <a:pt x="257" y="889"/>
                </a:lnTo>
                <a:lnTo>
                  <a:pt x="266" y="893"/>
                </a:lnTo>
                <a:lnTo>
                  <a:pt x="273" y="896"/>
                </a:lnTo>
                <a:lnTo>
                  <a:pt x="283" y="898"/>
                </a:lnTo>
                <a:lnTo>
                  <a:pt x="291" y="900"/>
                </a:lnTo>
                <a:lnTo>
                  <a:pt x="300" y="900"/>
                </a:lnTo>
                <a:lnTo>
                  <a:pt x="310" y="900"/>
                </a:lnTo>
                <a:lnTo>
                  <a:pt x="318" y="898"/>
                </a:lnTo>
                <a:lnTo>
                  <a:pt x="327" y="896"/>
                </a:lnTo>
                <a:lnTo>
                  <a:pt x="335" y="893"/>
                </a:lnTo>
                <a:lnTo>
                  <a:pt x="344" y="889"/>
                </a:lnTo>
                <a:lnTo>
                  <a:pt x="351" y="885"/>
                </a:lnTo>
                <a:lnTo>
                  <a:pt x="358" y="879"/>
                </a:lnTo>
                <a:lnTo>
                  <a:pt x="364" y="874"/>
                </a:lnTo>
                <a:lnTo>
                  <a:pt x="369" y="867"/>
                </a:lnTo>
                <a:lnTo>
                  <a:pt x="375" y="860"/>
                </a:lnTo>
                <a:lnTo>
                  <a:pt x="379" y="852"/>
                </a:lnTo>
                <a:lnTo>
                  <a:pt x="383" y="845"/>
                </a:lnTo>
                <a:lnTo>
                  <a:pt x="387" y="836"/>
                </a:lnTo>
                <a:lnTo>
                  <a:pt x="389" y="828"/>
                </a:lnTo>
                <a:lnTo>
                  <a:pt x="390" y="819"/>
                </a:lnTo>
                <a:lnTo>
                  <a:pt x="391" y="810"/>
                </a:lnTo>
                <a:lnTo>
                  <a:pt x="391" y="645"/>
                </a:lnTo>
                <a:lnTo>
                  <a:pt x="391" y="637"/>
                </a:lnTo>
                <a:lnTo>
                  <a:pt x="392" y="630"/>
                </a:lnTo>
                <a:lnTo>
                  <a:pt x="394" y="624"/>
                </a:lnTo>
                <a:lnTo>
                  <a:pt x="396" y="616"/>
                </a:lnTo>
                <a:lnTo>
                  <a:pt x="399" y="610"/>
                </a:lnTo>
                <a:lnTo>
                  <a:pt x="404" y="603"/>
                </a:lnTo>
                <a:lnTo>
                  <a:pt x="408" y="598"/>
                </a:lnTo>
                <a:lnTo>
                  <a:pt x="412" y="593"/>
                </a:lnTo>
                <a:lnTo>
                  <a:pt x="418" y="587"/>
                </a:lnTo>
                <a:lnTo>
                  <a:pt x="424" y="583"/>
                </a:lnTo>
                <a:lnTo>
                  <a:pt x="429" y="580"/>
                </a:lnTo>
                <a:lnTo>
                  <a:pt x="436" y="576"/>
                </a:lnTo>
                <a:lnTo>
                  <a:pt x="443" y="573"/>
                </a:lnTo>
                <a:lnTo>
                  <a:pt x="451" y="571"/>
                </a:lnTo>
                <a:lnTo>
                  <a:pt x="458" y="570"/>
                </a:lnTo>
                <a:lnTo>
                  <a:pt x="466" y="570"/>
                </a:lnTo>
                <a:lnTo>
                  <a:pt x="473" y="570"/>
                </a:lnTo>
                <a:lnTo>
                  <a:pt x="481" y="571"/>
                </a:lnTo>
                <a:lnTo>
                  <a:pt x="488" y="573"/>
                </a:lnTo>
                <a:lnTo>
                  <a:pt x="495" y="576"/>
                </a:lnTo>
                <a:lnTo>
                  <a:pt x="501" y="580"/>
                </a:lnTo>
                <a:lnTo>
                  <a:pt x="508" y="583"/>
                </a:lnTo>
                <a:lnTo>
                  <a:pt x="513" y="587"/>
                </a:lnTo>
                <a:lnTo>
                  <a:pt x="518" y="593"/>
                </a:lnTo>
                <a:lnTo>
                  <a:pt x="524" y="598"/>
                </a:lnTo>
                <a:lnTo>
                  <a:pt x="528" y="603"/>
                </a:lnTo>
                <a:lnTo>
                  <a:pt x="531" y="610"/>
                </a:lnTo>
                <a:lnTo>
                  <a:pt x="534" y="616"/>
                </a:lnTo>
                <a:lnTo>
                  <a:pt x="537" y="624"/>
                </a:lnTo>
                <a:lnTo>
                  <a:pt x="539" y="630"/>
                </a:lnTo>
                <a:lnTo>
                  <a:pt x="540" y="637"/>
                </a:lnTo>
                <a:lnTo>
                  <a:pt x="541" y="645"/>
                </a:lnTo>
                <a:lnTo>
                  <a:pt x="541" y="735"/>
                </a:lnTo>
                <a:lnTo>
                  <a:pt x="541" y="744"/>
                </a:lnTo>
                <a:lnTo>
                  <a:pt x="543" y="753"/>
                </a:lnTo>
                <a:lnTo>
                  <a:pt x="545" y="762"/>
                </a:lnTo>
                <a:lnTo>
                  <a:pt x="547" y="770"/>
                </a:lnTo>
                <a:lnTo>
                  <a:pt x="551" y="778"/>
                </a:lnTo>
                <a:lnTo>
                  <a:pt x="556" y="785"/>
                </a:lnTo>
                <a:lnTo>
                  <a:pt x="561" y="793"/>
                </a:lnTo>
                <a:lnTo>
                  <a:pt x="567" y="799"/>
                </a:lnTo>
                <a:lnTo>
                  <a:pt x="573" y="804"/>
                </a:lnTo>
                <a:lnTo>
                  <a:pt x="580" y="810"/>
                </a:lnTo>
                <a:lnTo>
                  <a:pt x="588" y="814"/>
                </a:lnTo>
                <a:lnTo>
                  <a:pt x="595" y="818"/>
                </a:lnTo>
                <a:lnTo>
                  <a:pt x="604" y="821"/>
                </a:lnTo>
                <a:lnTo>
                  <a:pt x="612" y="824"/>
                </a:lnTo>
                <a:lnTo>
                  <a:pt x="621" y="825"/>
                </a:lnTo>
                <a:lnTo>
                  <a:pt x="631" y="825"/>
                </a:lnTo>
                <a:lnTo>
                  <a:pt x="640" y="825"/>
                </a:lnTo>
                <a:lnTo>
                  <a:pt x="649" y="824"/>
                </a:lnTo>
                <a:lnTo>
                  <a:pt x="657" y="821"/>
                </a:lnTo>
                <a:lnTo>
                  <a:pt x="666" y="818"/>
                </a:lnTo>
                <a:lnTo>
                  <a:pt x="673" y="814"/>
                </a:lnTo>
                <a:lnTo>
                  <a:pt x="681" y="810"/>
                </a:lnTo>
                <a:lnTo>
                  <a:pt x="687" y="804"/>
                </a:lnTo>
                <a:lnTo>
                  <a:pt x="694" y="799"/>
                </a:lnTo>
                <a:lnTo>
                  <a:pt x="700" y="793"/>
                </a:lnTo>
                <a:lnTo>
                  <a:pt x="705" y="785"/>
                </a:lnTo>
                <a:lnTo>
                  <a:pt x="710" y="778"/>
                </a:lnTo>
                <a:lnTo>
                  <a:pt x="713" y="770"/>
                </a:lnTo>
                <a:lnTo>
                  <a:pt x="716" y="762"/>
                </a:lnTo>
                <a:lnTo>
                  <a:pt x="718" y="753"/>
                </a:lnTo>
                <a:lnTo>
                  <a:pt x="720" y="744"/>
                </a:lnTo>
                <a:lnTo>
                  <a:pt x="720" y="735"/>
                </a:lnTo>
                <a:lnTo>
                  <a:pt x="720" y="480"/>
                </a:lnTo>
                <a:lnTo>
                  <a:pt x="730" y="478"/>
                </a:lnTo>
                <a:lnTo>
                  <a:pt x="739" y="476"/>
                </a:lnTo>
                <a:lnTo>
                  <a:pt x="748" y="472"/>
                </a:lnTo>
                <a:lnTo>
                  <a:pt x="756" y="468"/>
                </a:lnTo>
                <a:lnTo>
                  <a:pt x="764" y="463"/>
                </a:lnTo>
                <a:lnTo>
                  <a:pt x="772" y="458"/>
                </a:lnTo>
                <a:lnTo>
                  <a:pt x="778" y="451"/>
                </a:lnTo>
                <a:lnTo>
                  <a:pt x="785" y="445"/>
                </a:lnTo>
                <a:lnTo>
                  <a:pt x="790" y="437"/>
                </a:lnTo>
                <a:lnTo>
                  <a:pt x="795" y="430"/>
                </a:lnTo>
                <a:lnTo>
                  <a:pt x="800" y="421"/>
                </a:lnTo>
                <a:lnTo>
                  <a:pt x="804" y="413"/>
                </a:lnTo>
                <a:lnTo>
                  <a:pt x="807" y="404"/>
                </a:lnTo>
                <a:lnTo>
                  <a:pt x="809" y="395"/>
                </a:lnTo>
                <a:lnTo>
                  <a:pt x="810" y="385"/>
                </a:lnTo>
                <a:lnTo>
                  <a:pt x="810" y="37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6" name="Group 900">
            <a:extLst>
              <a:ext uri="{FF2B5EF4-FFF2-40B4-BE49-F238E27FC236}">
                <a16:creationId xmlns="" xmlns:a16="http://schemas.microsoft.com/office/drawing/2014/main" id="{D96C49D7-D332-4249-8A21-63E80AACA68C}"/>
              </a:ext>
            </a:extLst>
          </p:cNvPr>
          <p:cNvGrpSpPr/>
          <p:nvPr/>
        </p:nvGrpSpPr>
        <p:grpSpPr>
          <a:xfrm>
            <a:off x="5924967" y="2333367"/>
            <a:ext cx="383504" cy="460204"/>
            <a:chOff x="9915525" y="1346200"/>
            <a:chExt cx="238125" cy="285750"/>
          </a:xfrm>
          <a:solidFill>
            <a:schemeClr val="bg1"/>
          </a:solidFill>
        </p:grpSpPr>
        <p:sp>
          <p:nvSpPr>
            <p:cNvPr id="37" name="Freeform 358">
              <a:extLst>
                <a:ext uri="{FF2B5EF4-FFF2-40B4-BE49-F238E27FC236}">
                  <a16:creationId xmlns="" xmlns:a16="http://schemas.microsoft.com/office/drawing/2014/main" id="{0ED3F0EB-0D0F-44BE-A843-C778803B99EC}"/>
                </a:ext>
              </a:extLst>
            </p:cNvPr>
            <p:cNvSpPr>
              <a:spLocks noEditPoints="1"/>
            </p:cNvSpPr>
            <p:nvPr/>
          </p:nvSpPr>
          <p:spPr bwMode="auto">
            <a:xfrm>
              <a:off x="9915525" y="1346200"/>
              <a:ext cx="238125" cy="285750"/>
            </a:xfrm>
            <a:custGeom>
              <a:avLst/>
              <a:gdLst>
                <a:gd name="T0" fmla="*/ 30 w 750"/>
                <a:gd name="T1" fmla="*/ 75 h 900"/>
                <a:gd name="T2" fmla="*/ 38 w 750"/>
                <a:gd name="T3" fmla="*/ 50 h 900"/>
                <a:gd name="T4" fmla="*/ 57 w 750"/>
                <a:gd name="T5" fmla="*/ 34 h 900"/>
                <a:gd name="T6" fmla="*/ 677 w 750"/>
                <a:gd name="T7" fmla="*/ 30 h 900"/>
                <a:gd name="T8" fmla="*/ 701 w 750"/>
                <a:gd name="T9" fmla="*/ 39 h 900"/>
                <a:gd name="T10" fmla="*/ 717 w 750"/>
                <a:gd name="T11" fmla="*/ 59 h 900"/>
                <a:gd name="T12" fmla="*/ 720 w 750"/>
                <a:gd name="T13" fmla="*/ 120 h 900"/>
                <a:gd name="T14" fmla="*/ 688 w 750"/>
                <a:gd name="T15" fmla="*/ 786 h 900"/>
                <a:gd name="T16" fmla="*/ 677 w 750"/>
                <a:gd name="T17" fmla="*/ 815 h 900"/>
                <a:gd name="T18" fmla="*/ 659 w 750"/>
                <a:gd name="T19" fmla="*/ 840 h 900"/>
                <a:gd name="T20" fmla="*/ 635 w 750"/>
                <a:gd name="T21" fmla="*/ 857 h 900"/>
                <a:gd name="T22" fmla="*/ 606 w 750"/>
                <a:gd name="T23" fmla="*/ 868 h 900"/>
                <a:gd name="T24" fmla="*/ 164 w 750"/>
                <a:gd name="T25" fmla="*/ 870 h 900"/>
                <a:gd name="T26" fmla="*/ 133 w 750"/>
                <a:gd name="T27" fmla="*/ 866 h 900"/>
                <a:gd name="T28" fmla="*/ 106 w 750"/>
                <a:gd name="T29" fmla="*/ 853 h 900"/>
                <a:gd name="T30" fmla="*/ 83 w 750"/>
                <a:gd name="T31" fmla="*/ 832 h 900"/>
                <a:gd name="T32" fmla="*/ 68 w 750"/>
                <a:gd name="T33" fmla="*/ 806 h 900"/>
                <a:gd name="T34" fmla="*/ 60 w 750"/>
                <a:gd name="T35" fmla="*/ 776 h 900"/>
                <a:gd name="T36" fmla="*/ 690 w 750"/>
                <a:gd name="T37" fmla="*/ 150 h 900"/>
                <a:gd name="T38" fmla="*/ 75 w 750"/>
                <a:gd name="T39" fmla="*/ 0 h 900"/>
                <a:gd name="T40" fmla="*/ 53 w 750"/>
                <a:gd name="T41" fmla="*/ 3 h 900"/>
                <a:gd name="T42" fmla="*/ 33 w 750"/>
                <a:gd name="T43" fmla="*/ 13 h 900"/>
                <a:gd name="T44" fmla="*/ 17 w 750"/>
                <a:gd name="T45" fmla="*/ 28 h 900"/>
                <a:gd name="T46" fmla="*/ 6 w 750"/>
                <a:gd name="T47" fmla="*/ 47 h 900"/>
                <a:gd name="T48" fmla="*/ 0 w 750"/>
                <a:gd name="T49" fmla="*/ 68 h 900"/>
                <a:gd name="T50" fmla="*/ 0 w 750"/>
                <a:gd name="T51" fmla="*/ 138 h 900"/>
                <a:gd name="T52" fmla="*/ 4 w 750"/>
                <a:gd name="T53" fmla="*/ 146 h 900"/>
                <a:gd name="T54" fmla="*/ 11 w 750"/>
                <a:gd name="T55" fmla="*/ 150 h 900"/>
                <a:gd name="T56" fmla="*/ 30 w 750"/>
                <a:gd name="T57" fmla="*/ 765 h 900"/>
                <a:gd name="T58" fmla="*/ 36 w 750"/>
                <a:gd name="T59" fmla="*/ 806 h 900"/>
                <a:gd name="T60" fmla="*/ 53 w 750"/>
                <a:gd name="T61" fmla="*/ 841 h 900"/>
                <a:gd name="T62" fmla="*/ 79 w 750"/>
                <a:gd name="T63" fmla="*/ 870 h 900"/>
                <a:gd name="T64" fmla="*/ 112 w 750"/>
                <a:gd name="T65" fmla="*/ 889 h 900"/>
                <a:gd name="T66" fmla="*/ 151 w 750"/>
                <a:gd name="T67" fmla="*/ 900 h 900"/>
                <a:gd name="T68" fmla="*/ 599 w 750"/>
                <a:gd name="T69" fmla="*/ 900 h 900"/>
                <a:gd name="T70" fmla="*/ 637 w 750"/>
                <a:gd name="T71" fmla="*/ 889 h 900"/>
                <a:gd name="T72" fmla="*/ 671 w 750"/>
                <a:gd name="T73" fmla="*/ 870 h 900"/>
                <a:gd name="T74" fmla="*/ 696 w 750"/>
                <a:gd name="T75" fmla="*/ 841 h 900"/>
                <a:gd name="T76" fmla="*/ 713 w 750"/>
                <a:gd name="T77" fmla="*/ 806 h 900"/>
                <a:gd name="T78" fmla="*/ 720 w 750"/>
                <a:gd name="T79" fmla="*/ 765 h 900"/>
                <a:gd name="T80" fmla="*/ 738 w 750"/>
                <a:gd name="T81" fmla="*/ 150 h 900"/>
                <a:gd name="T82" fmla="*/ 745 w 750"/>
                <a:gd name="T83" fmla="*/ 146 h 900"/>
                <a:gd name="T84" fmla="*/ 750 w 750"/>
                <a:gd name="T85" fmla="*/ 138 h 900"/>
                <a:gd name="T86" fmla="*/ 750 w 750"/>
                <a:gd name="T87" fmla="*/ 68 h 900"/>
                <a:gd name="T88" fmla="*/ 743 w 750"/>
                <a:gd name="T89" fmla="*/ 47 h 900"/>
                <a:gd name="T90" fmla="*/ 733 w 750"/>
                <a:gd name="T91" fmla="*/ 28 h 900"/>
                <a:gd name="T92" fmla="*/ 717 w 750"/>
                <a:gd name="T93" fmla="*/ 13 h 900"/>
                <a:gd name="T94" fmla="*/ 698 w 750"/>
                <a:gd name="T95" fmla="*/ 3 h 900"/>
                <a:gd name="T96" fmla="*/ 677 w 750"/>
                <a:gd name="T9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0" h="900">
                  <a:moveTo>
                    <a:pt x="720" y="120"/>
                  </a:moveTo>
                  <a:lnTo>
                    <a:pt x="30" y="120"/>
                  </a:lnTo>
                  <a:lnTo>
                    <a:pt x="30" y="75"/>
                  </a:lnTo>
                  <a:lnTo>
                    <a:pt x="31" y="66"/>
                  </a:lnTo>
                  <a:lnTo>
                    <a:pt x="33" y="59"/>
                  </a:lnTo>
                  <a:lnTo>
                    <a:pt x="38" y="50"/>
                  </a:lnTo>
                  <a:lnTo>
                    <a:pt x="44" y="44"/>
                  </a:lnTo>
                  <a:lnTo>
                    <a:pt x="50" y="39"/>
                  </a:lnTo>
                  <a:lnTo>
                    <a:pt x="57" y="34"/>
                  </a:lnTo>
                  <a:lnTo>
                    <a:pt x="66" y="31"/>
                  </a:lnTo>
                  <a:lnTo>
                    <a:pt x="75" y="30"/>
                  </a:lnTo>
                  <a:lnTo>
                    <a:pt x="677" y="30"/>
                  </a:lnTo>
                  <a:lnTo>
                    <a:pt x="684" y="31"/>
                  </a:lnTo>
                  <a:lnTo>
                    <a:pt x="693" y="34"/>
                  </a:lnTo>
                  <a:lnTo>
                    <a:pt x="701" y="39"/>
                  </a:lnTo>
                  <a:lnTo>
                    <a:pt x="707" y="44"/>
                  </a:lnTo>
                  <a:lnTo>
                    <a:pt x="712" y="50"/>
                  </a:lnTo>
                  <a:lnTo>
                    <a:pt x="717" y="59"/>
                  </a:lnTo>
                  <a:lnTo>
                    <a:pt x="719" y="66"/>
                  </a:lnTo>
                  <a:lnTo>
                    <a:pt x="720" y="75"/>
                  </a:lnTo>
                  <a:lnTo>
                    <a:pt x="720" y="120"/>
                  </a:lnTo>
                  <a:close/>
                  <a:moveTo>
                    <a:pt x="690" y="765"/>
                  </a:moveTo>
                  <a:lnTo>
                    <a:pt x="689" y="776"/>
                  </a:lnTo>
                  <a:lnTo>
                    <a:pt x="688" y="786"/>
                  </a:lnTo>
                  <a:lnTo>
                    <a:pt x="686" y="796"/>
                  </a:lnTo>
                  <a:lnTo>
                    <a:pt x="681" y="806"/>
                  </a:lnTo>
                  <a:lnTo>
                    <a:pt x="677" y="815"/>
                  </a:lnTo>
                  <a:lnTo>
                    <a:pt x="672" y="824"/>
                  </a:lnTo>
                  <a:lnTo>
                    <a:pt x="665" y="832"/>
                  </a:lnTo>
                  <a:lnTo>
                    <a:pt x="659" y="840"/>
                  </a:lnTo>
                  <a:lnTo>
                    <a:pt x="651" y="846"/>
                  </a:lnTo>
                  <a:lnTo>
                    <a:pt x="644" y="853"/>
                  </a:lnTo>
                  <a:lnTo>
                    <a:pt x="635" y="857"/>
                  </a:lnTo>
                  <a:lnTo>
                    <a:pt x="626" y="862"/>
                  </a:lnTo>
                  <a:lnTo>
                    <a:pt x="616" y="866"/>
                  </a:lnTo>
                  <a:lnTo>
                    <a:pt x="606" y="868"/>
                  </a:lnTo>
                  <a:lnTo>
                    <a:pt x="596" y="870"/>
                  </a:lnTo>
                  <a:lnTo>
                    <a:pt x="585" y="870"/>
                  </a:lnTo>
                  <a:lnTo>
                    <a:pt x="164" y="870"/>
                  </a:lnTo>
                  <a:lnTo>
                    <a:pt x="154" y="870"/>
                  </a:lnTo>
                  <a:lnTo>
                    <a:pt x="143" y="868"/>
                  </a:lnTo>
                  <a:lnTo>
                    <a:pt x="133" y="866"/>
                  </a:lnTo>
                  <a:lnTo>
                    <a:pt x="124" y="862"/>
                  </a:lnTo>
                  <a:lnTo>
                    <a:pt x="114" y="857"/>
                  </a:lnTo>
                  <a:lnTo>
                    <a:pt x="106" y="853"/>
                  </a:lnTo>
                  <a:lnTo>
                    <a:pt x="98" y="846"/>
                  </a:lnTo>
                  <a:lnTo>
                    <a:pt x="91" y="840"/>
                  </a:lnTo>
                  <a:lnTo>
                    <a:pt x="83" y="832"/>
                  </a:lnTo>
                  <a:lnTo>
                    <a:pt x="78" y="824"/>
                  </a:lnTo>
                  <a:lnTo>
                    <a:pt x="72" y="815"/>
                  </a:lnTo>
                  <a:lnTo>
                    <a:pt x="68" y="806"/>
                  </a:lnTo>
                  <a:lnTo>
                    <a:pt x="64" y="796"/>
                  </a:lnTo>
                  <a:lnTo>
                    <a:pt x="62" y="786"/>
                  </a:lnTo>
                  <a:lnTo>
                    <a:pt x="60" y="776"/>
                  </a:lnTo>
                  <a:lnTo>
                    <a:pt x="60" y="765"/>
                  </a:lnTo>
                  <a:lnTo>
                    <a:pt x="60" y="150"/>
                  </a:lnTo>
                  <a:lnTo>
                    <a:pt x="690" y="150"/>
                  </a:lnTo>
                  <a:lnTo>
                    <a:pt x="690" y="765"/>
                  </a:lnTo>
                  <a:close/>
                  <a:moveTo>
                    <a:pt x="677" y="0"/>
                  </a:moveTo>
                  <a:lnTo>
                    <a:pt x="75" y="0"/>
                  </a:lnTo>
                  <a:lnTo>
                    <a:pt x="67" y="0"/>
                  </a:lnTo>
                  <a:lnTo>
                    <a:pt x="60" y="1"/>
                  </a:lnTo>
                  <a:lnTo>
                    <a:pt x="53" y="3"/>
                  </a:lnTo>
                  <a:lnTo>
                    <a:pt x="46" y="7"/>
                  </a:lnTo>
                  <a:lnTo>
                    <a:pt x="39" y="10"/>
                  </a:lnTo>
                  <a:lnTo>
                    <a:pt x="33" y="13"/>
                  </a:lnTo>
                  <a:lnTo>
                    <a:pt x="27" y="18"/>
                  </a:lnTo>
                  <a:lnTo>
                    <a:pt x="22" y="23"/>
                  </a:lnTo>
                  <a:lnTo>
                    <a:pt x="17" y="28"/>
                  </a:lnTo>
                  <a:lnTo>
                    <a:pt x="12" y="34"/>
                  </a:lnTo>
                  <a:lnTo>
                    <a:pt x="9" y="41"/>
                  </a:lnTo>
                  <a:lnTo>
                    <a:pt x="6" y="47"/>
                  </a:lnTo>
                  <a:lnTo>
                    <a:pt x="3" y="54"/>
                  </a:lnTo>
                  <a:lnTo>
                    <a:pt x="1" y="60"/>
                  </a:lnTo>
                  <a:lnTo>
                    <a:pt x="0" y="68"/>
                  </a:lnTo>
                  <a:lnTo>
                    <a:pt x="0" y="75"/>
                  </a:lnTo>
                  <a:lnTo>
                    <a:pt x="0" y="135"/>
                  </a:lnTo>
                  <a:lnTo>
                    <a:pt x="0" y="138"/>
                  </a:lnTo>
                  <a:lnTo>
                    <a:pt x="1" y="141"/>
                  </a:lnTo>
                  <a:lnTo>
                    <a:pt x="2" y="143"/>
                  </a:lnTo>
                  <a:lnTo>
                    <a:pt x="4" y="146"/>
                  </a:lnTo>
                  <a:lnTo>
                    <a:pt x="6" y="148"/>
                  </a:lnTo>
                  <a:lnTo>
                    <a:pt x="8" y="149"/>
                  </a:lnTo>
                  <a:lnTo>
                    <a:pt x="11" y="150"/>
                  </a:lnTo>
                  <a:lnTo>
                    <a:pt x="15" y="150"/>
                  </a:lnTo>
                  <a:lnTo>
                    <a:pt x="30" y="150"/>
                  </a:lnTo>
                  <a:lnTo>
                    <a:pt x="30" y="765"/>
                  </a:lnTo>
                  <a:lnTo>
                    <a:pt x="31" y="779"/>
                  </a:lnTo>
                  <a:lnTo>
                    <a:pt x="33" y="793"/>
                  </a:lnTo>
                  <a:lnTo>
                    <a:pt x="36" y="806"/>
                  </a:lnTo>
                  <a:lnTo>
                    <a:pt x="40" y="817"/>
                  </a:lnTo>
                  <a:lnTo>
                    <a:pt x="46" y="829"/>
                  </a:lnTo>
                  <a:lnTo>
                    <a:pt x="53" y="841"/>
                  </a:lnTo>
                  <a:lnTo>
                    <a:pt x="61" y="851"/>
                  </a:lnTo>
                  <a:lnTo>
                    <a:pt x="69" y="860"/>
                  </a:lnTo>
                  <a:lnTo>
                    <a:pt x="79" y="870"/>
                  </a:lnTo>
                  <a:lnTo>
                    <a:pt x="90" y="877"/>
                  </a:lnTo>
                  <a:lnTo>
                    <a:pt x="100" y="884"/>
                  </a:lnTo>
                  <a:lnTo>
                    <a:pt x="112" y="889"/>
                  </a:lnTo>
                  <a:lnTo>
                    <a:pt x="125" y="894"/>
                  </a:lnTo>
                  <a:lnTo>
                    <a:pt x="138" y="898"/>
                  </a:lnTo>
                  <a:lnTo>
                    <a:pt x="151" y="900"/>
                  </a:lnTo>
                  <a:lnTo>
                    <a:pt x="164" y="900"/>
                  </a:lnTo>
                  <a:lnTo>
                    <a:pt x="585" y="900"/>
                  </a:lnTo>
                  <a:lnTo>
                    <a:pt x="599" y="900"/>
                  </a:lnTo>
                  <a:lnTo>
                    <a:pt x="612" y="898"/>
                  </a:lnTo>
                  <a:lnTo>
                    <a:pt x="625" y="894"/>
                  </a:lnTo>
                  <a:lnTo>
                    <a:pt x="637" y="889"/>
                  </a:lnTo>
                  <a:lnTo>
                    <a:pt x="649" y="884"/>
                  </a:lnTo>
                  <a:lnTo>
                    <a:pt x="660" y="877"/>
                  </a:lnTo>
                  <a:lnTo>
                    <a:pt x="671" y="870"/>
                  </a:lnTo>
                  <a:lnTo>
                    <a:pt x="680" y="860"/>
                  </a:lnTo>
                  <a:lnTo>
                    <a:pt x="689" y="851"/>
                  </a:lnTo>
                  <a:lnTo>
                    <a:pt x="696" y="841"/>
                  </a:lnTo>
                  <a:lnTo>
                    <a:pt x="704" y="829"/>
                  </a:lnTo>
                  <a:lnTo>
                    <a:pt x="709" y="817"/>
                  </a:lnTo>
                  <a:lnTo>
                    <a:pt x="713" y="806"/>
                  </a:lnTo>
                  <a:lnTo>
                    <a:pt x="717" y="793"/>
                  </a:lnTo>
                  <a:lnTo>
                    <a:pt x="719" y="779"/>
                  </a:lnTo>
                  <a:lnTo>
                    <a:pt x="720" y="765"/>
                  </a:lnTo>
                  <a:lnTo>
                    <a:pt x="720" y="150"/>
                  </a:lnTo>
                  <a:lnTo>
                    <a:pt x="735" y="150"/>
                  </a:lnTo>
                  <a:lnTo>
                    <a:pt x="738" y="150"/>
                  </a:lnTo>
                  <a:lnTo>
                    <a:pt x="740" y="149"/>
                  </a:lnTo>
                  <a:lnTo>
                    <a:pt x="743" y="148"/>
                  </a:lnTo>
                  <a:lnTo>
                    <a:pt x="745" y="146"/>
                  </a:lnTo>
                  <a:lnTo>
                    <a:pt x="748" y="143"/>
                  </a:lnTo>
                  <a:lnTo>
                    <a:pt x="749" y="141"/>
                  </a:lnTo>
                  <a:lnTo>
                    <a:pt x="750" y="138"/>
                  </a:lnTo>
                  <a:lnTo>
                    <a:pt x="750" y="135"/>
                  </a:lnTo>
                  <a:lnTo>
                    <a:pt x="750" y="75"/>
                  </a:lnTo>
                  <a:lnTo>
                    <a:pt x="750" y="68"/>
                  </a:lnTo>
                  <a:lnTo>
                    <a:pt x="749" y="60"/>
                  </a:lnTo>
                  <a:lnTo>
                    <a:pt x="747" y="54"/>
                  </a:lnTo>
                  <a:lnTo>
                    <a:pt x="743" y="47"/>
                  </a:lnTo>
                  <a:lnTo>
                    <a:pt x="740" y="41"/>
                  </a:lnTo>
                  <a:lnTo>
                    <a:pt x="737" y="34"/>
                  </a:lnTo>
                  <a:lnTo>
                    <a:pt x="733" y="28"/>
                  </a:lnTo>
                  <a:lnTo>
                    <a:pt x="727" y="23"/>
                  </a:lnTo>
                  <a:lnTo>
                    <a:pt x="723" y="18"/>
                  </a:lnTo>
                  <a:lnTo>
                    <a:pt x="717" y="13"/>
                  </a:lnTo>
                  <a:lnTo>
                    <a:pt x="711" y="10"/>
                  </a:lnTo>
                  <a:lnTo>
                    <a:pt x="705" y="7"/>
                  </a:lnTo>
                  <a:lnTo>
                    <a:pt x="698" y="3"/>
                  </a:lnTo>
                  <a:lnTo>
                    <a:pt x="691" y="1"/>
                  </a:lnTo>
                  <a:lnTo>
                    <a:pt x="683" y="0"/>
                  </a:lnTo>
                  <a:lnTo>
                    <a:pt x="6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59">
              <a:extLst>
                <a:ext uri="{FF2B5EF4-FFF2-40B4-BE49-F238E27FC236}">
                  <a16:creationId xmlns="" xmlns:a16="http://schemas.microsoft.com/office/drawing/2014/main" id="{C42FA736-D1AB-4AFB-8823-8706CA9E3E28}"/>
                </a:ext>
              </a:extLst>
            </p:cNvPr>
            <p:cNvSpPr>
              <a:spLocks noEditPoints="1"/>
            </p:cNvSpPr>
            <p:nvPr/>
          </p:nvSpPr>
          <p:spPr bwMode="auto">
            <a:xfrm>
              <a:off x="9953625" y="1422400"/>
              <a:ext cx="161925" cy="161925"/>
            </a:xfrm>
            <a:custGeom>
              <a:avLst/>
              <a:gdLst>
                <a:gd name="T0" fmla="*/ 30 w 511"/>
                <a:gd name="T1" fmla="*/ 30 h 510"/>
                <a:gd name="T2" fmla="*/ 481 w 511"/>
                <a:gd name="T3" fmla="*/ 30 h 510"/>
                <a:gd name="T4" fmla="*/ 481 w 511"/>
                <a:gd name="T5" fmla="*/ 480 h 510"/>
                <a:gd name="T6" fmla="*/ 30 w 511"/>
                <a:gd name="T7" fmla="*/ 480 h 510"/>
                <a:gd name="T8" fmla="*/ 30 w 511"/>
                <a:gd name="T9" fmla="*/ 30 h 510"/>
                <a:gd name="T10" fmla="*/ 15 w 511"/>
                <a:gd name="T11" fmla="*/ 510 h 510"/>
                <a:gd name="T12" fmla="*/ 496 w 511"/>
                <a:gd name="T13" fmla="*/ 510 h 510"/>
                <a:gd name="T14" fmla="*/ 499 w 511"/>
                <a:gd name="T15" fmla="*/ 510 h 510"/>
                <a:gd name="T16" fmla="*/ 501 w 511"/>
                <a:gd name="T17" fmla="*/ 509 h 510"/>
                <a:gd name="T18" fmla="*/ 504 w 511"/>
                <a:gd name="T19" fmla="*/ 508 h 510"/>
                <a:gd name="T20" fmla="*/ 507 w 511"/>
                <a:gd name="T21" fmla="*/ 506 h 510"/>
                <a:gd name="T22" fmla="*/ 508 w 511"/>
                <a:gd name="T23" fmla="*/ 504 h 510"/>
                <a:gd name="T24" fmla="*/ 510 w 511"/>
                <a:gd name="T25" fmla="*/ 501 h 510"/>
                <a:gd name="T26" fmla="*/ 511 w 511"/>
                <a:gd name="T27" fmla="*/ 498 h 510"/>
                <a:gd name="T28" fmla="*/ 511 w 511"/>
                <a:gd name="T29" fmla="*/ 495 h 510"/>
                <a:gd name="T30" fmla="*/ 511 w 511"/>
                <a:gd name="T31" fmla="*/ 15 h 510"/>
                <a:gd name="T32" fmla="*/ 511 w 511"/>
                <a:gd name="T33" fmla="*/ 13 h 510"/>
                <a:gd name="T34" fmla="*/ 510 w 511"/>
                <a:gd name="T35" fmla="*/ 9 h 510"/>
                <a:gd name="T36" fmla="*/ 508 w 511"/>
                <a:gd name="T37" fmla="*/ 7 h 510"/>
                <a:gd name="T38" fmla="*/ 507 w 511"/>
                <a:gd name="T39" fmla="*/ 5 h 510"/>
                <a:gd name="T40" fmla="*/ 504 w 511"/>
                <a:gd name="T41" fmla="*/ 3 h 510"/>
                <a:gd name="T42" fmla="*/ 501 w 511"/>
                <a:gd name="T43" fmla="*/ 1 h 510"/>
                <a:gd name="T44" fmla="*/ 499 w 511"/>
                <a:gd name="T45" fmla="*/ 1 h 510"/>
                <a:gd name="T46" fmla="*/ 496 w 511"/>
                <a:gd name="T47" fmla="*/ 0 h 510"/>
                <a:gd name="T48" fmla="*/ 15 w 511"/>
                <a:gd name="T49" fmla="*/ 0 h 510"/>
                <a:gd name="T50" fmla="*/ 12 w 511"/>
                <a:gd name="T51" fmla="*/ 1 h 510"/>
                <a:gd name="T52" fmla="*/ 10 w 511"/>
                <a:gd name="T53" fmla="*/ 1 h 510"/>
                <a:gd name="T54" fmla="*/ 7 w 511"/>
                <a:gd name="T55" fmla="*/ 3 h 510"/>
                <a:gd name="T56" fmla="*/ 5 w 511"/>
                <a:gd name="T57" fmla="*/ 5 h 510"/>
                <a:gd name="T58" fmla="*/ 3 w 511"/>
                <a:gd name="T59" fmla="*/ 7 h 510"/>
                <a:gd name="T60" fmla="*/ 2 w 511"/>
                <a:gd name="T61" fmla="*/ 9 h 510"/>
                <a:gd name="T62" fmla="*/ 0 w 511"/>
                <a:gd name="T63" fmla="*/ 13 h 510"/>
                <a:gd name="T64" fmla="*/ 0 w 511"/>
                <a:gd name="T65" fmla="*/ 15 h 510"/>
                <a:gd name="T66" fmla="*/ 0 w 511"/>
                <a:gd name="T67" fmla="*/ 495 h 510"/>
                <a:gd name="T68" fmla="*/ 0 w 511"/>
                <a:gd name="T69" fmla="*/ 498 h 510"/>
                <a:gd name="T70" fmla="*/ 2 w 511"/>
                <a:gd name="T71" fmla="*/ 501 h 510"/>
                <a:gd name="T72" fmla="*/ 3 w 511"/>
                <a:gd name="T73" fmla="*/ 504 h 510"/>
                <a:gd name="T74" fmla="*/ 5 w 511"/>
                <a:gd name="T75" fmla="*/ 506 h 510"/>
                <a:gd name="T76" fmla="*/ 7 w 511"/>
                <a:gd name="T77" fmla="*/ 508 h 510"/>
                <a:gd name="T78" fmla="*/ 10 w 511"/>
                <a:gd name="T79" fmla="*/ 509 h 510"/>
                <a:gd name="T80" fmla="*/ 12 w 511"/>
                <a:gd name="T81" fmla="*/ 510 h 510"/>
                <a:gd name="T82" fmla="*/ 15 w 511"/>
                <a:gd name="T8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1" h="510">
                  <a:moveTo>
                    <a:pt x="30" y="30"/>
                  </a:moveTo>
                  <a:lnTo>
                    <a:pt x="481" y="30"/>
                  </a:lnTo>
                  <a:lnTo>
                    <a:pt x="481" y="480"/>
                  </a:lnTo>
                  <a:lnTo>
                    <a:pt x="30" y="480"/>
                  </a:lnTo>
                  <a:lnTo>
                    <a:pt x="30" y="30"/>
                  </a:lnTo>
                  <a:close/>
                  <a:moveTo>
                    <a:pt x="15" y="510"/>
                  </a:moveTo>
                  <a:lnTo>
                    <a:pt x="496" y="510"/>
                  </a:lnTo>
                  <a:lnTo>
                    <a:pt x="499" y="510"/>
                  </a:lnTo>
                  <a:lnTo>
                    <a:pt x="501" y="509"/>
                  </a:lnTo>
                  <a:lnTo>
                    <a:pt x="504" y="508"/>
                  </a:lnTo>
                  <a:lnTo>
                    <a:pt x="507" y="506"/>
                  </a:lnTo>
                  <a:lnTo>
                    <a:pt x="508" y="504"/>
                  </a:lnTo>
                  <a:lnTo>
                    <a:pt x="510" y="501"/>
                  </a:lnTo>
                  <a:lnTo>
                    <a:pt x="511" y="498"/>
                  </a:lnTo>
                  <a:lnTo>
                    <a:pt x="511" y="495"/>
                  </a:lnTo>
                  <a:lnTo>
                    <a:pt x="511" y="15"/>
                  </a:lnTo>
                  <a:lnTo>
                    <a:pt x="511" y="13"/>
                  </a:lnTo>
                  <a:lnTo>
                    <a:pt x="510" y="9"/>
                  </a:lnTo>
                  <a:lnTo>
                    <a:pt x="508" y="7"/>
                  </a:lnTo>
                  <a:lnTo>
                    <a:pt x="507" y="5"/>
                  </a:lnTo>
                  <a:lnTo>
                    <a:pt x="504" y="3"/>
                  </a:lnTo>
                  <a:lnTo>
                    <a:pt x="501" y="1"/>
                  </a:lnTo>
                  <a:lnTo>
                    <a:pt x="499" y="1"/>
                  </a:lnTo>
                  <a:lnTo>
                    <a:pt x="496" y="0"/>
                  </a:lnTo>
                  <a:lnTo>
                    <a:pt x="15" y="0"/>
                  </a:lnTo>
                  <a:lnTo>
                    <a:pt x="12" y="1"/>
                  </a:lnTo>
                  <a:lnTo>
                    <a:pt x="10" y="1"/>
                  </a:lnTo>
                  <a:lnTo>
                    <a:pt x="7" y="3"/>
                  </a:lnTo>
                  <a:lnTo>
                    <a:pt x="5" y="5"/>
                  </a:lnTo>
                  <a:lnTo>
                    <a:pt x="3" y="7"/>
                  </a:lnTo>
                  <a:lnTo>
                    <a:pt x="2" y="9"/>
                  </a:lnTo>
                  <a:lnTo>
                    <a:pt x="0" y="13"/>
                  </a:lnTo>
                  <a:lnTo>
                    <a:pt x="0" y="15"/>
                  </a:lnTo>
                  <a:lnTo>
                    <a:pt x="0" y="495"/>
                  </a:lnTo>
                  <a:lnTo>
                    <a:pt x="0" y="498"/>
                  </a:lnTo>
                  <a:lnTo>
                    <a:pt x="2" y="501"/>
                  </a:lnTo>
                  <a:lnTo>
                    <a:pt x="3" y="504"/>
                  </a:lnTo>
                  <a:lnTo>
                    <a:pt x="5" y="506"/>
                  </a:lnTo>
                  <a:lnTo>
                    <a:pt x="7" y="508"/>
                  </a:lnTo>
                  <a:lnTo>
                    <a:pt x="10" y="509"/>
                  </a:lnTo>
                  <a:lnTo>
                    <a:pt x="12" y="510"/>
                  </a:lnTo>
                  <a:lnTo>
                    <a:pt x="15"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0">
              <a:extLst>
                <a:ext uri="{FF2B5EF4-FFF2-40B4-BE49-F238E27FC236}">
                  <a16:creationId xmlns="" xmlns:a16="http://schemas.microsoft.com/office/drawing/2014/main" id="{CC8ACCF7-250B-4375-B764-5B6B5BE30E74}"/>
                </a:ext>
              </a:extLst>
            </p:cNvPr>
            <p:cNvSpPr>
              <a:spLocks noEditPoints="1"/>
            </p:cNvSpPr>
            <p:nvPr/>
          </p:nvSpPr>
          <p:spPr bwMode="auto">
            <a:xfrm>
              <a:off x="9972675" y="1441450"/>
              <a:ext cx="123825" cy="123825"/>
            </a:xfrm>
            <a:custGeom>
              <a:avLst/>
              <a:gdLst>
                <a:gd name="T0" fmla="*/ 256 w 391"/>
                <a:gd name="T1" fmla="*/ 240 h 390"/>
                <a:gd name="T2" fmla="*/ 250 w 391"/>
                <a:gd name="T3" fmla="*/ 241 h 390"/>
                <a:gd name="T4" fmla="*/ 245 w 391"/>
                <a:gd name="T5" fmla="*/ 245 h 390"/>
                <a:gd name="T6" fmla="*/ 242 w 391"/>
                <a:gd name="T7" fmla="*/ 250 h 390"/>
                <a:gd name="T8" fmla="*/ 241 w 391"/>
                <a:gd name="T9" fmla="*/ 255 h 390"/>
                <a:gd name="T10" fmla="*/ 150 w 391"/>
                <a:gd name="T11" fmla="*/ 360 h 390"/>
                <a:gd name="T12" fmla="*/ 150 w 391"/>
                <a:gd name="T13" fmla="*/ 252 h 390"/>
                <a:gd name="T14" fmla="*/ 148 w 391"/>
                <a:gd name="T15" fmla="*/ 247 h 390"/>
                <a:gd name="T16" fmla="*/ 144 w 391"/>
                <a:gd name="T17" fmla="*/ 242 h 390"/>
                <a:gd name="T18" fmla="*/ 138 w 391"/>
                <a:gd name="T19" fmla="*/ 240 h 390"/>
                <a:gd name="T20" fmla="*/ 30 w 391"/>
                <a:gd name="T21" fmla="*/ 240 h 390"/>
                <a:gd name="T22" fmla="*/ 135 w 391"/>
                <a:gd name="T23" fmla="*/ 150 h 390"/>
                <a:gd name="T24" fmla="*/ 142 w 391"/>
                <a:gd name="T25" fmla="*/ 149 h 390"/>
                <a:gd name="T26" fmla="*/ 146 w 391"/>
                <a:gd name="T27" fmla="*/ 146 h 390"/>
                <a:gd name="T28" fmla="*/ 149 w 391"/>
                <a:gd name="T29" fmla="*/ 141 h 390"/>
                <a:gd name="T30" fmla="*/ 150 w 391"/>
                <a:gd name="T31" fmla="*/ 136 h 390"/>
                <a:gd name="T32" fmla="*/ 241 w 391"/>
                <a:gd name="T33" fmla="*/ 30 h 390"/>
                <a:gd name="T34" fmla="*/ 241 w 391"/>
                <a:gd name="T35" fmla="*/ 139 h 390"/>
                <a:gd name="T36" fmla="*/ 243 w 391"/>
                <a:gd name="T37" fmla="*/ 144 h 390"/>
                <a:gd name="T38" fmla="*/ 248 w 391"/>
                <a:gd name="T39" fmla="*/ 147 h 390"/>
                <a:gd name="T40" fmla="*/ 253 w 391"/>
                <a:gd name="T41" fmla="*/ 149 h 390"/>
                <a:gd name="T42" fmla="*/ 361 w 391"/>
                <a:gd name="T43" fmla="*/ 150 h 390"/>
                <a:gd name="T44" fmla="*/ 376 w 391"/>
                <a:gd name="T45" fmla="*/ 119 h 390"/>
                <a:gd name="T46" fmla="*/ 271 w 391"/>
                <a:gd name="T47" fmla="*/ 15 h 390"/>
                <a:gd name="T48" fmla="*/ 269 w 391"/>
                <a:gd name="T49" fmla="*/ 9 h 390"/>
                <a:gd name="T50" fmla="*/ 266 w 391"/>
                <a:gd name="T51" fmla="*/ 5 h 390"/>
                <a:gd name="T52" fmla="*/ 261 w 391"/>
                <a:gd name="T53" fmla="*/ 2 h 390"/>
                <a:gd name="T54" fmla="*/ 256 w 391"/>
                <a:gd name="T55" fmla="*/ 0 h 390"/>
                <a:gd name="T56" fmla="*/ 133 w 391"/>
                <a:gd name="T57" fmla="*/ 1 h 390"/>
                <a:gd name="T58" fmla="*/ 128 w 391"/>
                <a:gd name="T59" fmla="*/ 3 h 390"/>
                <a:gd name="T60" fmla="*/ 123 w 391"/>
                <a:gd name="T61" fmla="*/ 7 h 390"/>
                <a:gd name="T62" fmla="*/ 121 w 391"/>
                <a:gd name="T63" fmla="*/ 13 h 390"/>
                <a:gd name="T64" fmla="*/ 120 w 391"/>
                <a:gd name="T65" fmla="*/ 119 h 390"/>
                <a:gd name="T66" fmla="*/ 12 w 391"/>
                <a:gd name="T67" fmla="*/ 121 h 390"/>
                <a:gd name="T68" fmla="*/ 7 w 391"/>
                <a:gd name="T69" fmla="*/ 123 h 390"/>
                <a:gd name="T70" fmla="*/ 4 w 391"/>
                <a:gd name="T71" fmla="*/ 127 h 390"/>
                <a:gd name="T72" fmla="*/ 0 w 391"/>
                <a:gd name="T73" fmla="*/ 132 h 390"/>
                <a:gd name="T74" fmla="*/ 0 w 391"/>
                <a:gd name="T75" fmla="*/ 255 h 390"/>
                <a:gd name="T76" fmla="*/ 1 w 391"/>
                <a:gd name="T77" fmla="*/ 261 h 390"/>
                <a:gd name="T78" fmla="*/ 5 w 391"/>
                <a:gd name="T79" fmla="*/ 266 h 390"/>
                <a:gd name="T80" fmla="*/ 10 w 391"/>
                <a:gd name="T81" fmla="*/ 269 h 390"/>
                <a:gd name="T82" fmla="*/ 15 w 391"/>
                <a:gd name="T83" fmla="*/ 270 h 390"/>
                <a:gd name="T84" fmla="*/ 120 w 391"/>
                <a:gd name="T85" fmla="*/ 375 h 390"/>
                <a:gd name="T86" fmla="*/ 121 w 391"/>
                <a:gd name="T87" fmla="*/ 382 h 390"/>
                <a:gd name="T88" fmla="*/ 125 w 391"/>
                <a:gd name="T89" fmla="*/ 386 h 390"/>
                <a:gd name="T90" fmla="*/ 130 w 391"/>
                <a:gd name="T91" fmla="*/ 389 h 390"/>
                <a:gd name="T92" fmla="*/ 135 w 391"/>
                <a:gd name="T93" fmla="*/ 390 h 390"/>
                <a:gd name="T94" fmla="*/ 258 w 391"/>
                <a:gd name="T95" fmla="*/ 390 h 390"/>
                <a:gd name="T96" fmla="*/ 264 w 391"/>
                <a:gd name="T97" fmla="*/ 388 h 390"/>
                <a:gd name="T98" fmla="*/ 268 w 391"/>
                <a:gd name="T99" fmla="*/ 384 h 390"/>
                <a:gd name="T100" fmla="*/ 270 w 391"/>
                <a:gd name="T101" fmla="*/ 378 h 390"/>
                <a:gd name="T102" fmla="*/ 271 w 391"/>
                <a:gd name="T103" fmla="*/ 270 h 390"/>
                <a:gd name="T104" fmla="*/ 379 w 391"/>
                <a:gd name="T105" fmla="*/ 269 h 390"/>
                <a:gd name="T106" fmla="*/ 385 w 391"/>
                <a:gd name="T107" fmla="*/ 268 h 390"/>
                <a:gd name="T108" fmla="*/ 388 w 391"/>
                <a:gd name="T109" fmla="*/ 264 h 390"/>
                <a:gd name="T110" fmla="*/ 390 w 391"/>
                <a:gd name="T111" fmla="*/ 259 h 390"/>
                <a:gd name="T112" fmla="*/ 391 w 391"/>
                <a:gd name="T113" fmla="*/ 136 h 390"/>
                <a:gd name="T114" fmla="*/ 390 w 391"/>
                <a:gd name="T115" fmla="*/ 129 h 390"/>
                <a:gd name="T116" fmla="*/ 387 w 391"/>
                <a:gd name="T117" fmla="*/ 125 h 390"/>
                <a:gd name="T118" fmla="*/ 381 w 391"/>
                <a:gd name="T119" fmla="*/ 122 h 390"/>
                <a:gd name="T120" fmla="*/ 376 w 391"/>
                <a:gd name="T121" fmla="*/ 11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90">
                  <a:moveTo>
                    <a:pt x="361" y="240"/>
                  </a:moveTo>
                  <a:lnTo>
                    <a:pt x="256" y="240"/>
                  </a:lnTo>
                  <a:lnTo>
                    <a:pt x="253" y="240"/>
                  </a:lnTo>
                  <a:lnTo>
                    <a:pt x="250" y="241"/>
                  </a:lnTo>
                  <a:lnTo>
                    <a:pt x="248" y="242"/>
                  </a:lnTo>
                  <a:lnTo>
                    <a:pt x="245" y="245"/>
                  </a:lnTo>
                  <a:lnTo>
                    <a:pt x="243" y="247"/>
                  </a:lnTo>
                  <a:lnTo>
                    <a:pt x="242" y="250"/>
                  </a:lnTo>
                  <a:lnTo>
                    <a:pt x="241" y="252"/>
                  </a:lnTo>
                  <a:lnTo>
                    <a:pt x="241" y="255"/>
                  </a:lnTo>
                  <a:lnTo>
                    <a:pt x="241" y="360"/>
                  </a:lnTo>
                  <a:lnTo>
                    <a:pt x="150" y="360"/>
                  </a:lnTo>
                  <a:lnTo>
                    <a:pt x="150" y="255"/>
                  </a:lnTo>
                  <a:lnTo>
                    <a:pt x="150" y="252"/>
                  </a:lnTo>
                  <a:lnTo>
                    <a:pt x="149" y="250"/>
                  </a:lnTo>
                  <a:lnTo>
                    <a:pt x="148" y="247"/>
                  </a:lnTo>
                  <a:lnTo>
                    <a:pt x="146" y="245"/>
                  </a:lnTo>
                  <a:lnTo>
                    <a:pt x="144" y="242"/>
                  </a:lnTo>
                  <a:lnTo>
                    <a:pt x="142" y="241"/>
                  </a:lnTo>
                  <a:lnTo>
                    <a:pt x="138" y="240"/>
                  </a:lnTo>
                  <a:lnTo>
                    <a:pt x="135" y="240"/>
                  </a:lnTo>
                  <a:lnTo>
                    <a:pt x="30" y="240"/>
                  </a:lnTo>
                  <a:lnTo>
                    <a:pt x="30" y="150"/>
                  </a:lnTo>
                  <a:lnTo>
                    <a:pt x="135" y="150"/>
                  </a:lnTo>
                  <a:lnTo>
                    <a:pt x="138" y="149"/>
                  </a:lnTo>
                  <a:lnTo>
                    <a:pt x="142" y="149"/>
                  </a:lnTo>
                  <a:lnTo>
                    <a:pt x="144" y="147"/>
                  </a:lnTo>
                  <a:lnTo>
                    <a:pt x="146" y="146"/>
                  </a:lnTo>
                  <a:lnTo>
                    <a:pt x="148" y="144"/>
                  </a:lnTo>
                  <a:lnTo>
                    <a:pt x="149" y="141"/>
                  </a:lnTo>
                  <a:lnTo>
                    <a:pt x="150" y="139"/>
                  </a:lnTo>
                  <a:lnTo>
                    <a:pt x="150" y="136"/>
                  </a:lnTo>
                  <a:lnTo>
                    <a:pt x="150" y="30"/>
                  </a:lnTo>
                  <a:lnTo>
                    <a:pt x="241" y="30"/>
                  </a:lnTo>
                  <a:lnTo>
                    <a:pt x="241" y="136"/>
                  </a:lnTo>
                  <a:lnTo>
                    <a:pt x="241" y="139"/>
                  </a:lnTo>
                  <a:lnTo>
                    <a:pt x="242" y="141"/>
                  </a:lnTo>
                  <a:lnTo>
                    <a:pt x="243" y="144"/>
                  </a:lnTo>
                  <a:lnTo>
                    <a:pt x="245" y="146"/>
                  </a:lnTo>
                  <a:lnTo>
                    <a:pt x="248" y="147"/>
                  </a:lnTo>
                  <a:lnTo>
                    <a:pt x="250" y="149"/>
                  </a:lnTo>
                  <a:lnTo>
                    <a:pt x="253" y="149"/>
                  </a:lnTo>
                  <a:lnTo>
                    <a:pt x="256" y="150"/>
                  </a:lnTo>
                  <a:lnTo>
                    <a:pt x="361" y="150"/>
                  </a:lnTo>
                  <a:lnTo>
                    <a:pt x="361" y="240"/>
                  </a:lnTo>
                  <a:close/>
                  <a:moveTo>
                    <a:pt x="376" y="119"/>
                  </a:moveTo>
                  <a:lnTo>
                    <a:pt x="271" y="119"/>
                  </a:lnTo>
                  <a:lnTo>
                    <a:pt x="271" y="15"/>
                  </a:lnTo>
                  <a:lnTo>
                    <a:pt x="270" y="13"/>
                  </a:lnTo>
                  <a:lnTo>
                    <a:pt x="269" y="9"/>
                  </a:lnTo>
                  <a:lnTo>
                    <a:pt x="268" y="7"/>
                  </a:lnTo>
                  <a:lnTo>
                    <a:pt x="266" y="5"/>
                  </a:lnTo>
                  <a:lnTo>
                    <a:pt x="264" y="3"/>
                  </a:lnTo>
                  <a:lnTo>
                    <a:pt x="261" y="2"/>
                  </a:lnTo>
                  <a:lnTo>
                    <a:pt x="258" y="1"/>
                  </a:lnTo>
                  <a:lnTo>
                    <a:pt x="256" y="0"/>
                  </a:lnTo>
                  <a:lnTo>
                    <a:pt x="135" y="0"/>
                  </a:lnTo>
                  <a:lnTo>
                    <a:pt x="133" y="1"/>
                  </a:lnTo>
                  <a:lnTo>
                    <a:pt x="130" y="2"/>
                  </a:lnTo>
                  <a:lnTo>
                    <a:pt x="128" y="3"/>
                  </a:lnTo>
                  <a:lnTo>
                    <a:pt x="125" y="5"/>
                  </a:lnTo>
                  <a:lnTo>
                    <a:pt x="123" y="7"/>
                  </a:lnTo>
                  <a:lnTo>
                    <a:pt x="121" y="9"/>
                  </a:lnTo>
                  <a:lnTo>
                    <a:pt x="121" y="13"/>
                  </a:lnTo>
                  <a:lnTo>
                    <a:pt x="120" y="15"/>
                  </a:lnTo>
                  <a:lnTo>
                    <a:pt x="120" y="119"/>
                  </a:lnTo>
                  <a:lnTo>
                    <a:pt x="15" y="119"/>
                  </a:lnTo>
                  <a:lnTo>
                    <a:pt x="12" y="121"/>
                  </a:lnTo>
                  <a:lnTo>
                    <a:pt x="10" y="122"/>
                  </a:lnTo>
                  <a:lnTo>
                    <a:pt x="7" y="123"/>
                  </a:lnTo>
                  <a:lnTo>
                    <a:pt x="5" y="125"/>
                  </a:lnTo>
                  <a:lnTo>
                    <a:pt x="4" y="127"/>
                  </a:lnTo>
                  <a:lnTo>
                    <a:pt x="1" y="129"/>
                  </a:lnTo>
                  <a:lnTo>
                    <a:pt x="0" y="132"/>
                  </a:lnTo>
                  <a:lnTo>
                    <a:pt x="0" y="136"/>
                  </a:lnTo>
                  <a:lnTo>
                    <a:pt x="0" y="255"/>
                  </a:lnTo>
                  <a:lnTo>
                    <a:pt x="0" y="259"/>
                  </a:lnTo>
                  <a:lnTo>
                    <a:pt x="1" y="261"/>
                  </a:lnTo>
                  <a:lnTo>
                    <a:pt x="4" y="264"/>
                  </a:lnTo>
                  <a:lnTo>
                    <a:pt x="5" y="266"/>
                  </a:lnTo>
                  <a:lnTo>
                    <a:pt x="7" y="268"/>
                  </a:lnTo>
                  <a:lnTo>
                    <a:pt x="10" y="269"/>
                  </a:lnTo>
                  <a:lnTo>
                    <a:pt x="12" y="269"/>
                  </a:lnTo>
                  <a:lnTo>
                    <a:pt x="15" y="270"/>
                  </a:lnTo>
                  <a:lnTo>
                    <a:pt x="120" y="270"/>
                  </a:lnTo>
                  <a:lnTo>
                    <a:pt x="120" y="375"/>
                  </a:lnTo>
                  <a:lnTo>
                    <a:pt x="121" y="378"/>
                  </a:lnTo>
                  <a:lnTo>
                    <a:pt x="121" y="382"/>
                  </a:lnTo>
                  <a:lnTo>
                    <a:pt x="123" y="384"/>
                  </a:lnTo>
                  <a:lnTo>
                    <a:pt x="125" y="386"/>
                  </a:lnTo>
                  <a:lnTo>
                    <a:pt x="128" y="388"/>
                  </a:lnTo>
                  <a:lnTo>
                    <a:pt x="130" y="389"/>
                  </a:lnTo>
                  <a:lnTo>
                    <a:pt x="133" y="390"/>
                  </a:lnTo>
                  <a:lnTo>
                    <a:pt x="135" y="390"/>
                  </a:lnTo>
                  <a:lnTo>
                    <a:pt x="256" y="390"/>
                  </a:lnTo>
                  <a:lnTo>
                    <a:pt x="258" y="390"/>
                  </a:lnTo>
                  <a:lnTo>
                    <a:pt x="261" y="389"/>
                  </a:lnTo>
                  <a:lnTo>
                    <a:pt x="264" y="388"/>
                  </a:lnTo>
                  <a:lnTo>
                    <a:pt x="266" y="386"/>
                  </a:lnTo>
                  <a:lnTo>
                    <a:pt x="268" y="384"/>
                  </a:lnTo>
                  <a:lnTo>
                    <a:pt x="269" y="382"/>
                  </a:lnTo>
                  <a:lnTo>
                    <a:pt x="270" y="378"/>
                  </a:lnTo>
                  <a:lnTo>
                    <a:pt x="271" y="375"/>
                  </a:lnTo>
                  <a:lnTo>
                    <a:pt x="271" y="270"/>
                  </a:lnTo>
                  <a:lnTo>
                    <a:pt x="376" y="270"/>
                  </a:lnTo>
                  <a:lnTo>
                    <a:pt x="379" y="269"/>
                  </a:lnTo>
                  <a:lnTo>
                    <a:pt x="381" y="269"/>
                  </a:lnTo>
                  <a:lnTo>
                    <a:pt x="385" y="268"/>
                  </a:lnTo>
                  <a:lnTo>
                    <a:pt x="387" y="266"/>
                  </a:lnTo>
                  <a:lnTo>
                    <a:pt x="388" y="264"/>
                  </a:lnTo>
                  <a:lnTo>
                    <a:pt x="390" y="261"/>
                  </a:lnTo>
                  <a:lnTo>
                    <a:pt x="390" y="259"/>
                  </a:lnTo>
                  <a:lnTo>
                    <a:pt x="391" y="255"/>
                  </a:lnTo>
                  <a:lnTo>
                    <a:pt x="391" y="136"/>
                  </a:lnTo>
                  <a:lnTo>
                    <a:pt x="390" y="132"/>
                  </a:lnTo>
                  <a:lnTo>
                    <a:pt x="390" y="129"/>
                  </a:lnTo>
                  <a:lnTo>
                    <a:pt x="388" y="127"/>
                  </a:lnTo>
                  <a:lnTo>
                    <a:pt x="387" y="125"/>
                  </a:lnTo>
                  <a:lnTo>
                    <a:pt x="385" y="123"/>
                  </a:lnTo>
                  <a:lnTo>
                    <a:pt x="381" y="122"/>
                  </a:lnTo>
                  <a:lnTo>
                    <a:pt x="379" y="121"/>
                  </a:lnTo>
                  <a:lnTo>
                    <a:pt x="376"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Freeform 416">
            <a:extLst>
              <a:ext uri="{FF2B5EF4-FFF2-40B4-BE49-F238E27FC236}">
                <a16:creationId xmlns="" xmlns:a16="http://schemas.microsoft.com/office/drawing/2014/main" id="{29CB7BEC-10AB-4AC3-A954-7B6C245D4320}"/>
              </a:ext>
            </a:extLst>
          </p:cNvPr>
          <p:cNvSpPr>
            <a:spLocks noEditPoints="1"/>
          </p:cNvSpPr>
          <p:nvPr/>
        </p:nvSpPr>
        <p:spPr bwMode="auto">
          <a:xfrm>
            <a:off x="5940308" y="742989"/>
            <a:ext cx="352823" cy="460204"/>
          </a:xfrm>
          <a:custGeom>
            <a:avLst/>
            <a:gdLst>
              <a:gd name="T0" fmla="*/ 180 w 690"/>
              <a:gd name="T1" fmla="*/ 180 h 900"/>
              <a:gd name="T2" fmla="*/ 64 w 690"/>
              <a:gd name="T3" fmla="*/ 185 h 900"/>
              <a:gd name="T4" fmla="*/ 60 w 690"/>
              <a:gd name="T5" fmla="*/ 795 h 900"/>
              <a:gd name="T6" fmla="*/ 66 w 690"/>
              <a:gd name="T7" fmla="*/ 808 h 900"/>
              <a:gd name="T8" fmla="*/ 618 w 690"/>
              <a:gd name="T9" fmla="*/ 810 h 900"/>
              <a:gd name="T10" fmla="*/ 629 w 690"/>
              <a:gd name="T11" fmla="*/ 801 h 900"/>
              <a:gd name="T12" fmla="*/ 629 w 690"/>
              <a:gd name="T13" fmla="*/ 189 h 900"/>
              <a:gd name="T14" fmla="*/ 618 w 690"/>
              <a:gd name="T15" fmla="*/ 180 h 900"/>
              <a:gd name="T16" fmla="*/ 660 w 690"/>
              <a:gd name="T17" fmla="*/ 870 h 900"/>
              <a:gd name="T18" fmla="*/ 263 w 690"/>
              <a:gd name="T19" fmla="*/ 118 h 900"/>
              <a:gd name="T20" fmla="*/ 270 w 690"/>
              <a:gd name="T21" fmla="*/ 105 h 900"/>
              <a:gd name="T22" fmla="*/ 280 w 690"/>
              <a:gd name="T23" fmla="*/ 65 h 900"/>
              <a:gd name="T24" fmla="*/ 305 w 690"/>
              <a:gd name="T25" fmla="*/ 41 h 900"/>
              <a:gd name="T26" fmla="*/ 338 w 690"/>
              <a:gd name="T27" fmla="*/ 30 h 900"/>
              <a:gd name="T28" fmla="*/ 372 w 690"/>
              <a:gd name="T29" fmla="*/ 34 h 900"/>
              <a:gd name="T30" fmla="*/ 401 w 690"/>
              <a:gd name="T31" fmla="*/ 54 h 900"/>
              <a:gd name="T32" fmla="*/ 418 w 690"/>
              <a:gd name="T33" fmla="*/ 87 h 900"/>
              <a:gd name="T34" fmla="*/ 423 w 690"/>
              <a:gd name="T35" fmla="*/ 114 h 900"/>
              <a:gd name="T36" fmla="*/ 435 w 690"/>
              <a:gd name="T37" fmla="*/ 120 h 900"/>
              <a:gd name="T38" fmla="*/ 600 w 690"/>
              <a:gd name="T39" fmla="*/ 510 h 900"/>
              <a:gd name="T40" fmla="*/ 511 w 690"/>
              <a:gd name="T41" fmla="*/ 519 h 900"/>
              <a:gd name="T42" fmla="*/ 380 w 690"/>
              <a:gd name="T43" fmla="*/ 362 h 900"/>
              <a:gd name="T44" fmla="*/ 362 w 690"/>
              <a:gd name="T45" fmla="*/ 369 h 900"/>
              <a:gd name="T46" fmla="*/ 230 w 690"/>
              <a:gd name="T47" fmla="*/ 422 h 900"/>
              <a:gd name="T48" fmla="*/ 213 w 690"/>
              <a:gd name="T49" fmla="*/ 428 h 900"/>
              <a:gd name="T50" fmla="*/ 180 w 690"/>
              <a:gd name="T51" fmla="*/ 225 h 900"/>
              <a:gd name="T52" fmla="*/ 186 w 690"/>
              <a:gd name="T53" fmla="*/ 238 h 900"/>
              <a:gd name="T54" fmla="*/ 498 w 690"/>
              <a:gd name="T55" fmla="*/ 240 h 900"/>
              <a:gd name="T56" fmla="*/ 509 w 690"/>
              <a:gd name="T57" fmla="*/ 231 h 900"/>
              <a:gd name="T58" fmla="*/ 600 w 690"/>
              <a:gd name="T59" fmla="*/ 510 h 900"/>
              <a:gd name="T60" fmla="*/ 175 w 690"/>
              <a:gd name="T61" fmla="*/ 537 h 900"/>
              <a:gd name="T62" fmla="*/ 276 w 690"/>
              <a:gd name="T63" fmla="*/ 598 h 900"/>
              <a:gd name="T64" fmla="*/ 296 w 690"/>
              <a:gd name="T65" fmla="*/ 595 h 900"/>
              <a:gd name="T66" fmla="*/ 456 w 690"/>
              <a:gd name="T67" fmla="*/ 657 h 900"/>
              <a:gd name="T68" fmla="*/ 469 w 690"/>
              <a:gd name="T69" fmla="*/ 659 h 900"/>
              <a:gd name="T70" fmla="*/ 600 w 690"/>
              <a:gd name="T71" fmla="*/ 540 h 900"/>
              <a:gd name="T72" fmla="*/ 510 w 690"/>
              <a:gd name="T73" fmla="*/ 120 h 900"/>
              <a:gd name="T74" fmla="*/ 506 w 690"/>
              <a:gd name="T75" fmla="*/ 94 h 900"/>
              <a:gd name="T76" fmla="*/ 449 w 690"/>
              <a:gd name="T77" fmla="*/ 90 h 900"/>
              <a:gd name="T78" fmla="*/ 431 w 690"/>
              <a:gd name="T79" fmla="*/ 43 h 900"/>
              <a:gd name="T80" fmla="*/ 397 w 690"/>
              <a:gd name="T81" fmla="*/ 13 h 900"/>
              <a:gd name="T82" fmla="*/ 354 w 690"/>
              <a:gd name="T83" fmla="*/ 0 h 900"/>
              <a:gd name="T84" fmla="*/ 309 w 690"/>
              <a:gd name="T85" fmla="*/ 6 h 900"/>
              <a:gd name="T86" fmla="*/ 271 w 690"/>
              <a:gd name="T87" fmla="*/ 29 h 900"/>
              <a:gd name="T88" fmla="*/ 245 w 690"/>
              <a:gd name="T89" fmla="*/ 70 h 900"/>
              <a:gd name="T90" fmla="*/ 189 w 690"/>
              <a:gd name="T91" fmla="*/ 91 h 900"/>
              <a:gd name="T92" fmla="*/ 180 w 690"/>
              <a:gd name="T93" fmla="*/ 102 h 900"/>
              <a:gd name="T94" fmla="*/ 9 w 690"/>
              <a:gd name="T95" fmla="*/ 121 h 900"/>
              <a:gd name="T96" fmla="*/ 0 w 690"/>
              <a:gd name="T97" fmla="*/ 132 h 900"/>
              <a:gd name="T98" fmla="*/ 2 w 690"/>
              <a:gd name="T99" fmla="*/ 893 h 900"/>
              <a:gd name="T100" fmla="*/ 15 w 690"/>
              <a:gd name="T101" fmla="*/ 900 h 900"/>
              <a:gd name="T102" fmla="*/ 686 w 690"/>
              <a:gd name="T103" fmla="*/ 895 h 900"/>
              <a:gd name="T104" fmla="*/ 690 w 690"/>
              <a:gd name="T105" fmla="*/ 135 h 900"/>
              <a:gd name="T106" fmla="*/ 684 w 690"/>
              <a:gd name="T107" fmla="*/ 12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0" h="900">
                <a:moveTo>
                  <a:pt x="660" y="870"/>
                </a:moveTo>
                <a:lnTo>
                  <a:pt x="30" y="870"/>
                </a:lnTo>
                <a:lnTo>
                  <a:pt x="30" y="150"/>
                </a:lnTo>
                <a:lnTo>
                  <a:pt x="180" y="150"/>
                </a:lnTo>
                <a:lnTo>
                  <a:pt x="180" y="180"/>
                </a:lnTo>
                <a:lnTo>
                  <a:pt x="75" y="180"/>
                </a:lnTo>
                <a:lnTo>
                  <a:pt x="72" y="180"/>
                </a:lnTo>
                <a:lnTo>
                  <a:pt x="70" y="181"/>
                </a:lnTo>
                <a:lnTo>
                  <a:pt x="66" y="183"/>
                </a:lnTo>
                <a:lnTo>
                  <a:pt x="64" y="185"/>
                </a:lnTo>
                <a:lnTo>
                  <a:pt x="62" y="187"/>
                </a:lnTo>
                <a:lnTo>
                  <a:pt x="61" y="189"/>
                </a:lnTo>
                <a:lnTo>
                  <a:pt x="60" y="193"/>
                </a:lnTo>
                <a:lnTo>
                  <a:pt x="60" y="195"/>
                </a:lnTo>
                <a:lnTo>
                  <a:pt x="60" y="795"/>
                </a:lnTo>
                <a:lnTo>
                  <a:pt x="60" y="798"/>
                </a:lnTo>
                <a:lnTo>
                  <a:pt x="61" y="801"/>
                </a:lnTo>
                <a:lnTo>
                  <a:pt x="62" y="803"/>
                </a:lnTo>
                <a:lnTo>
                  <a:pt x="64" y="806"/>
                </a:lnTo>
                <a:lnTo>
                  <a:pt x="66" y="808"/>
                </a:lnTo>
                <a:lnTo>
                  <a:pt x="70" y="809"/>
                </a:lnTo>
                <a:lnTo>
                  <a:pt x="72" y="810"/>
                </a:lnTo>
                <a:lnTo>
                  <a:pt x="75" y="810"/>
                </a:lnTo>
                <a:lnTo>
                  <a:pt x="615" y="810"/>
                </a:lnTo>
                <a:lnTo>
                  <a:pt x="618" y="810"/>
                </a:lnTo>
                <a:lnTo>
                  <a:pt x="621" y="809"/>
                </a:lnTo>
                <a:lnTo>
                  <a:pt x="624" y="808"/>
                </a:lnTo>
                <a:lnTo>
                  <a:pt x="626" y="806"/>
                </a:lnTo>
                <a:lnTo>
                  <a:pt x="627" y="803"/>
                </a:lnTo>
                <a:lnTo>
                  <a:pt x="629" y="801"/>
                </a:lnTo>
                <a:lnTo>
                  <a:pt x="630" y="798"/>
                </a:lnTo>
                <a:lnTo>
                  <a:pt x="630" y="795"/>
                </a:lnTo>
                <a:lnTo>
                  <a:pt x="630" y="195"/>
                </a:lnTo>
                <a:lnTo>
                  <a:pt x="630" y="193"/>
                </a:lnTo>
                <a:lnTo>
                  <a:pt x="629" y="189"/>
                </a:lnTo>
                <a:lnTo>
                  <a:pt x="627" y="187"/>
                </a:lnTo>
                <a:lnTo>
                  <a:pt x="626" y="185"/>
                </a:lnTo>
                <a:lnTo>
                  <a:pt x="624" y="183"/>
                </a:lnTo>
                <a:lnTo>
                  <a:pt x="621" y="181"/>
                </a:lnTo>
                <a:lnTo>
                  <a:pt x="618" y="180"/>
                </a:lnTo>
                <a:lnTo>
                  <a:pt x="615" y="180"/>
                </a:lnTo>
                <a:lnTo>
                  <a:pt x="510" y="180"/>
                </a:lnTo>
                <a:lnTo>
                  <a:pt x="510" y="150"/>
                </a:lnTo>
                <a:lnTo>
                  <a:pt x="660" y="150"/>
                </a:lnTo>
                <a:lnTo>
                  <a:pt x="660" y="870"/>
                </a:lnTo>
                <a:close/>
                <a:moveTo>
                  <a:pt x="210" y="120"/>
                </a:moveTo>
                <a:lnTo>
                  <a:pt x="255" y="120"/>
                </a:lnTo>
                <a:lnTo>
                  <a:pt x="258" y="120"/>
                </a:lnTo>
                <a:lnTo>
                  <a:pt x="261" y="119"/>
                </a:lnTo>
                <a:lnTo>
                  <a:pt x="263" y="118"/>
                </a:lnTo>
                <a:lnTo>
                  <a:pt x="265" y="116"/>
                </a:lnTo>
                <a:lnTo>
                  <a:pt x="267" y="114"/>
                </a:lnTo>
                <a:lnTo>
                  <a:pt x="269" y="111"/>
                </a:lnTo>
                <a:lnTo>
                  <a:pt x="270" y="108"/>
                </a:lnTo>
                <a:lnTo>
                  <a:pt x="270" y="105"/>
                </a:lnTo>
                <a:lnTo>
                  <a:pt x="271" y="95"/>
                </a:lnTo>
                <a:lnTo>
                  <a:pt x="272" y="87"/>
                </a:lnTo>
                <a:lnTo>
                  <a:pt x="274" y="79"/>
                </a:lnTo>
                <a:lnTo>
                  <a:pt x="276" y="72"/>
                </a:lnTo>
                <a:lnTo>
                  <a:pt x="280" y="65"/>
                </a:lnTo>
                <a:lnTo>
                  <a:pt x="285" y="59"/>
                </a:lnTo>
                <a:lnTo>
                  <a:pt x="289" y="54"/>
                </a:lnTo>
                <a:lnTo>
                  <a:pt x="294" y="48"/>
                </a:lnTo>
                <a:lnTo>
                  <a:pt x="300" y="44"/>
                </a:lnTo>
                <a:lnTo>
                  <a:pt x="305" y="41"/>
                </a:lnTo>
                <a:lnTo>
                  <a:pt x="311" y="38"/>
                </a:lnTo>
                <a:lnTo>
                  <a:pt x="318" y="34"/>
                </a:lnTo>
                <a:lnTo>
                  <a:pt x="324" y="32"/>
                </a:lnTo>
                <a:lnTo>
                  <a:pt x="332" y="31"/>
                </a:lnTo>
                <a:lnTo>
                  <a:pt x="338" y="30"/>
                </a:lnTo>
                <a:lnTo>
                  <a:pt x="345" y="30"/>
                </a:lnTo>
                <a:lnTo>
                  <a:pt x="352" y="30"/>
                </a:lnTo>
                <a:lnTo>
                  <a:pt x="358" y="31"/>
                </a:lnTo>
                <a:lnTo>
                  <a:pt x="365" y="32"/>
                </a:lnTo>
                <a:lnTo>
                  <a:pt x="372" y="34"/>
                </a:lnTo>
                <a:lnTo>
                  <a:pt x="379" y="38"/>
                </a:lnTo>
                <a:lnTo>
                  <a:pt x="384" y="41"/>
                </a:lnTo>
                <a:lnTo>
                  <a:pt x="391" y="44"/>
                </a:lnTo>
                <a:lnTo>
                  <a:pt x="396" y="48"/>
                </a:lnTo>
                <a:lnTo>
                  <a:pt x="401" y="54"/>
                </a:lnTo>
                <a:lnTo>
                  <a:pt x="406" y="59"/>
                </a:lnTo>
                <a:lnTo>
                  <a:pt x="410" y="65"/>
                </a:lnTo>
                <a:lnTo>
                  <a:pt x="413" y="72"/>
                </a:lnTo>
                <a:lnTo>
                  <a:pt x="416" y="79"/>
                </a:lnTo>
                <a:lnTo>
                  <a:pt x="418" y="87"/>
                </a:lnTo>
                <a:lnTo>
                  <a:pt x="419" y="95"/>
                </a:lnTo>
                <a:lnTo>
                  <a:pt x="420" y="105"/>
                </a:lnTo>
                <a:lnTo>
                  <a:pt x="420" y="108"/>
                </a:lnTo>
                <a:lnTo>
                  <a:pt x="422" y="111"/>
                </a:lnTo>
                <a:lnTo>
                  <a:pt x="423" y="114"/>
                </a:lnTo>
                <a:lnTo>
                  <a:pt x="425" y="116"/>
                </a:lnTo>
                <a:lnTo>
                  <a:pt x="427" y="118"/>
                </a:lnTo>
                <a:lnTo>
                  <a:pt x="429" y="119"/>
                </a:lnTo>
                <a:lnTo>
                  <a:pt x="432" y="120"/>
                </a:lnTo>
                <a:lnTo>
                  <a:pt x="435" y="120"/>
                </a:lnTo>
                <a:lnTo>
                  <a:pt x="480" y="120"/>
                </a:lnTo>
                <a:lnTo>
                  <a:pt x="480" y="210"/>
                </a:lnTo>
                <a:lnTo>
                  <a:pt x="210" y="210"/>
                </a:lnTo>
                <a:lnTo>
                  <a:pt x="210" y="120"/>
                </a:lnTo>
                <a:close/>
                <a:moveTo>
                  <a:pt x="600" y="510"/>
                </a:moveTo>
                <a:lnTo>
                  <a:pt x="525" y="510"/>
                </a:lnTo>
                <a:lnTo>
                  <a:pt x="521" y="510"/>
                </a:lnTo>
                <a:lnTo>
                  <a:pt x="517" y="513"/>
                </a:lnTo>
                <a:lnTo>
                  <a:pt x="514" y="516"/>
                </a:lnTo>
                <a:lnTo>
                  <a:pt x="511" y="519"/>
                </a:lnTo>
                <a:lnTo>
                  <a:pt x="468" y="606"/>
                </a:lnTo>
                <a:lnTo>
                  <a:pt x="389" y="370"/>
                </a:lnTo>
                <a:lnTo>
                  <a:pt x="387" y="367"/>
                </a:lnTo>
                <a:lnTo>
                  <a:pt x="384" y="364"/>
                </a:lnTo>
                <a:lnTo>
                  <a:pt x="380" y="362"/>
                </a:lnTo>
                <a:lnTo>
                  <a:pt x="376" y="360"/>
                </a:lnTo>
                <a:lnTo>
                  <a:pt x="371" y="361"/>
                </a:lnTo>
                <a:lnTo>
                  <a:pt x="367" y="363"/>
                </a:lnTo>
                <a:lnTo>
                  <a:pt x="364" y="366"/>
                </a:lnTo>
                <a:lnTo>
                  <a:pt x="362" y="369"/>
                </a:lnTo>
                <a:lnTo>
                  <a:pt x="286" y="546"/>
                </a:lnTo>
                <a:lnTo>
                  <a:pt x="239" y="430"/>
                </a:lnTo>
                <a:lnTo>
                  <a:pt x="236" y="427"/>
                </a:lnTo>
                <a:lnTo>
                  <a:pt x="234" y="424"/>
                </a:lnTo>
                <a:lnTo>
                  <a:pt x="230" y="422"/>
                </a:lnTo>
                <a:lnTo>
                  <a:pt x="227" y="421"/>
                </a:lnTo>
                <a:lnTo>
                  <a:pt x="223" y="421"/>
                </a:lnTo>
                <a:lnTo>
                  <a:pt x="218" y="422"/>
                </a:lnTo>
                <a:lnTo>
                  <a:pt x="215" y="425"/>
                </a:lnTo>
                <a:lnTo>
                  <a:pt x="213" y="428"/>
                </a:lnTo>
                <a:lnTo>
                  <a:pt x="157" y="510"/>
                </a:lnTo>
                <a:lnTo>
                  <a:pt x="90" y="510"/>
                </a:lnTo>
                <a:lnTo>
                  <a:pt x="90" y="210"/>
                </a:lnTo>
                <a:lnTo>
                  <a:pt x="180" y="210"/>
                </a:lnTo>
                <a:lnTo>
                  <a:pt x="180" y="225"/>
                </a:lnTo>
                <a:lnTo>
                  <a:pt x="180" y="228"/>
                </a:lnTo>
                <a:lnTo>
                  <a:pt x="181" y="231"/>
                </a:lnTo>
                <a:lnTo>
                  <a:pt x="183" y="233"/>
                </a:lnTo>
                <a:lnTo>
                  <a:pt x="184" y="235"/>
                </a:lnTo>
                <a:lnTo>
                  <a:pt x="186" y="238"/>
                </a:lnTo>
                <a:lnTo>
                  <a:pt x="189" y="239"/>
                </a:lnTo>
                <a:lnTo>
                  <a:pt x="192" y="240"/>
                </a:lnTo>
                <a:lnTo>
                  <a:pt x="195" y="240"/>
                </a:lnTo>
                <a:lnTo>
                  <a:pt x="495" y="240"/>
                </a:lnTo>
                <a:lnTo>
                  <a:pt x="498" y="240"/>
                </a:lnTo>
                <a:lnTo>
                  <a:pt x="501" y="239"/>
                </a:lnTo>
                <a:lnTo>
                  <a:pt x="503" y="238"/>
                </a:lnTo>
                <a:lnTo>
                  <a:pt x="506" y="235"/>
                </a:lnTo>
                <a:lnTo>
                  <a:pt x="507" y="233"/>
                </a:lnTo>
                <a:lnTo>
                  <a:pt x="509" y="231"/>
                </a:lnTo>
                <a:lnTo>
                  <a:pt x="509" y="228"/>
                </a:lnTo>
                <a:lnTo>
                  <a:pt x="510" y="225"/>
                </a:lnTo>
                <a:lnTo>
                  <a:pt x="510" y="210"/>
                </a:lnTo>
                <a:lnTo>
                  <a:pt x="600" y="210"/>
                </a:lnTo>
                <a:lnTo>
                  <a:pt x="600" y="510"/>
                </a:lnTo>
                <a:close/>
                <a:moveTo>
                  <a:pt x="90" y="540"/>
                </a:moveTo>
                <a:lnTo>
                  <a:pt x="165" y="540"/>
                </a:lnTo>
                <a:lnTo>
                  <a:pt x="169" y="539"/>
                </a:lnTo>
                <a:lnTo>
                  <a:pt x="172" y="538"/>
                </a:lnTo>
                <a:lnTo>
                  <a:pt x="175" y="537"/>
                </a:lnTo>
                <a:lnTo>
                  <a:pt x="178" y="534"/>
                </a:lnTo>
                <a:lnTo>
                  <a:pt x="221" y="468"/>
                </a:lnTo>
                <a:lnTo>
                  <a:pt x="271" y="591"/>
                </a:lnTo>
                <a:lnTo>
                  <a:pt x="273" y="595"/>
                </a:lnTo>
                <a:lnTo>
                  <a:pt x="276" y="598"/>
                </a:lnTo>
                <a:lnTo>
                  <a:pt x="280" y="599"/>
                </a:lnTo>
                <a:lnTo>
                  <a:pt x="285" y="600"/>
                </a:lnTo>
                <a:lnTo>
                  <a:pt x="289" y="599"/>
                </a:lnTo>
                <a:lnTo>
                  <a:pt x="293" y="598"/>
                </a:lnTo>
                <a:lnTo>
                  <a:pt x="296" y="595"/>
                </a:lnTo>
                <a:lnTo>
                  <a:pt x="299" y="591"/>
                </a:lnTo>
                <a:lnTo>
                  <a:pt x="373" y="417"/>
                </a:lnTo>
                <a:lnTo>
                  <a:pt x="450" y="651"/>
                </a:lnTo>
                <a:lnTo>
                  <a:pt x="453" y="655"/>
                </a:lnTo>
                <a:lnTo>
                  <a:pt x="456" y="657"/>
                </a:lnTo>
                <a:lnTo>
                  <a:pt x="459" y="659"/>
                </a:lnTo>
                <a:lnTo>
                  <a:pt x="464" y="660"/>
                </a:lnTo>
                <a:lnTo>
                  <a:pt x="464" y="660"/>
                </a:lnTo>
                <a:lnTo>
                  <a:pt x="465" y="660"/>
                </a:lnTo>
                <a:lnTo>
                  <a:pt x="469" y="659"/>
                </a:lnTo>
                <a:lnTo>
                  <a:pt x="473" y="658"/>
                </a:lnTo>
                <a:lnTo>
                  <a:pt x="476" y="656"/>
                </a:lnTo>
                <a:lnTo>
                  <a:pt x="478" y="653"/>
                </a:lnTo>
                <a:lnTo>
                  <a:pt x="534" y="540"/>
                </a:lnTo>
                <a:lnTo>
                  <a:pt x="600" y="540"/>
                </a:lnTo>
                <a:lnTo>
                  <a:pt x="600" y="780"/>
                </a:lnTo>
                <a:lnTo>
                  <a:pt x="90" y="780"/>
                </a:lnTo>
                <a:lnTo>
                  <a:pt x="90" y="540"/>
                </a:lnTo>
                <a:close/>
                <a:moveTo>
                  <a:pt x="675" y="120"/>
                </a:moveTo>
                <a:lnTo>
                  <a:pt x="510" y="120"/>
                </a:lnTo>
                <a:lnTo>
                  <a:pt x="510" y="105"/>
                </a:lnTo>
                <a:lnTo>
                  <a:pt x="509" y="102"/>
                </a:lnTo>
                <a:lnTo>
                  <a:pt x="509" y="100"/>
                </a:lnTo>
                <a:lnTo>
                  <a:pt x="507" y="96"/>
                </a:lnTo>
                <a:lnTo>
                  <a:pt x="506" y="94"/>
                </a:lnTo>
                <a:lnTo>
                  <a:pt x="503" y="93"/>
                </a:lnTo>
                <a:lnTo>
                  <a:pt x="501" y="91"/>
                </a:lnTo>
                <a:lnTo>
                  <a:pt x="498" y="90"/>
                </a:lnTo>
                <a:lnTo>
                  <a:pt x="495" y="90"/>
                </a:lnTo>
                <a:lnTo>
                  <a:pt x="449" y="90"/>
                </a:lnTo>
                <a:lnTo>
                  <a:pt x="447" y="79"/>
                </a:lnTo>
                <a:lnTo>
                  <a:pt x="445" y="70"/>
                </a:lnTo>
                <a:lnTo>
                  <a:pt x="441" y="60"/>
                </a:lnTo>
                <a:lnTo>
                  <a:pt x="437" y="52"/>
                </a:lnTo>
                <a:lnTo>
                  <a:pt x="431" y="43"/>
                </a:lnTo>
                <a:lnTo>
                  <a:pt x="426" y="35"/>
                </a:lnTo>
                <a:lnTo>
                  <a:pt x="419" y="29"/>
                </a:lnTo>
                <a:lnTo>
                  <a:pt x="413" y="23"/>
                </a:lnTo>
                <a:lnTo>
                  <a:pt x="406" y="17"/>
                </a:lnTo>
                <a:lnTo>
                  <a:pt x="397" y="13"/>
                </a:lnTo>
                <a:lnTo>
                  <a:pt x="389" y="9"/>
                </a:lnTo>
                <a:lnTo>
                  <a:pt x="381" y="6"/>
                </a:lnTo>
                <a:lnTo>
                  <a:pt x="372" y="3"/>
                </a:lnTo>
                <a:lnTo>
                  <a:pt x="363" y="1"/>
                </a:lnTo>
                <a:lnTo>
                  <a:pt x="354" y="0"/>
                </a:lnTo>
                <a:lnTo>
                  <a:pt x="345" y="0"/>
                </a:lnTo>
                <a:lnTo>
                  <a:pt x="336" y="0"/>
                </a:lnTo>
                <a:lnTo>
                  <a:pt x="327" y="1"/>
                </a:lnTo>
                <a:lnTo>
                  <a:pt x="318" y="3"/>
                </a:lnTo>
                <a:lnTo>
                  <a:pt x="309" y="6"/>
                </a:lnTo>
                <a:lnTo>
                  <a:pt x="301" y="9"/>
                </a:lnTo>
                <a:lnTo>
                  <a:pt x="293" y="13"/>
                </a:lnTo>
                <a:lnTo>
                  <a:pt x="285" y="17"/>
                </a:lnTo>
                <a:lnTo>
                  <a:pt x="277" y="23"/>
                </a:lnTo>
                <a:lnTo>
                  <a:pt x="271" y="29"/>
                </a:lnTo>
                <a:lnTo>
                  <a:pt x="264" y="35"/>
                </a:lnTo>
                <a:lnTo>
                  <a:pt x="258" y="43"/>
                </a:lnTo>
                <a:lnTo>
                  <a:pt x="254" y="52"/>
                </a:lnTo>
                <a:lnTo>
                  <a:pt x="249" y="60"/>
                </a:lnTo>
                <a:lnTo>
                  <a:pt x="245" y="70"/>
                </a:lnTo>
                <a:lnTo>
                  <a:pt x="243" y="79"/>
                </a:lnTo>
                <a:lnTo>
                  <a:pt x="241" y="90"/>
                </a:lnTo>
                <a:lnTo>
                  <a:pt x="195" y="90"/>
                </a:lnTo>
                <a:lnTo>
                  <a:pt x="192" y="90"/>
                </a:lnTo>
                <a:lnTo>
                  <a:pt x="189" y="91"/>
                </a:lnTo>
                <a:lnTo>
                  <a:pt x="186" y="93"/>
                </a:lnTo>
                <a:lnTo>
                  <a:pt x="184" y="94"/>
                </a:lnTo>
                <a:lnTo>
                  <a:pt x="183" y="96"/>
                </a:lnTo>
                <a:lnTo>
                  <a:pt x="181" y="100"/>
                </a:lnTo>
                <a:lnTo>
                  <a:pt x="180" y="102"/>
                </a:lnTo>
                <a:lnTo>
                  <a:pt x="180" y="105"/>
                </a:lnTo>
                <a:lnTo>
                  <a:pt x="180" y="120"/>
                </a:lnTo>
                <a:lnTo>
                  <a:pt x="15" y="120"/>
                </a:lnTo>
                <a:lnTo>
                  <a:pt x="12" y="120"/>
                </a:lnTo>
                <a:lnTo>
                  <a:pt x="9" y="121"/>
                </a:lnTo>
                <a:lnTo>
                  <a:pt x="6" y="123"/>
                </a:lnTo>
                <a:lnTo>
                  <a:pt x="4" y="124"/>
                </a:lnTo>
                <a:lnTo>
                  <a:pt x="2" y="127"/>
                </a:lnTo>
                <a:lnTo>
                  <a:pt x="1" y="130"/>
                </a:lnTo>
                <a:lnTo>
                  <a:pt x="0" y="132"/>
                </a:lnTo>
                <a:lnTo>
                  <a:pt x="0" y="135"/>
                </a:lnTo>
                <a:lnTo>
                  <a:pt x="0" y="885"/>
                </a:lnTo>
                <a:lnTo>
                  <a:pt x="0" y="888"/>
                </a:lnTo>
                <a:lnTo>
                  <a:pt x="1" y="891"/>
                </a:lnTo>
                <a:lnTo>
                  <a:pt x="2" y="893"/>
                </a:lnTo>
                <a:lnTo>
                  <a:pt x="4" y="895"/>
                </a:lnTo>
                <a:lnTo>
                  <a:pt x="6" y="898"/>
                </a:lnTo>
                <a:lnTo>
                  <a:pt x="9" y="899"/>
                </a:lnTo>
                <a:lnTo>
                  <a:pt x="12" y="900"/>
                </a:lnTo>
                <a:lnTo>
                  <a:pt x="15" y="900"/>
                </a:lnTo>
                <a:lnTo>
                  <a:pt x="675" y="900"/>
                </a:lnTo>
                <a:lnTo>
                  <a:pt x="678" y="900"/>
                </a:lnTo>
                <a:lnTo>
                  <a:pt x="680" y="899"/>
                </a:lnTo>
                <a:lnTo>
                  <a:pt x="684" y="898"/>
                </a:lnTo>
                <a:lnTo>
                  <a:pt x="686" y="895"/>
                </a:lnTo>
                <a:lnTo>
                  <a:pt x="688" y="893"/>
                </a:lnTo>
                <a:lnTo>
                  <a:pt x="689" y="891"/>
                </a:lnTo>
                <a:lnTo>
                  <a:pt x="690" y="888"/>
                </a:lnTo>
                <a:lnTo>
                  <a:pt x="690" y="885"/>
                </a:lnTo>
                <a:lnTo>
                  <a:pt x="690" y="135"/>
                </a:lnTo>
                <a:lnTo>
                  <a:pt x="690" y="132"/>
                </a:lnTo>
                <a:lnTo>
                  <a:pt x="689" y="130"/>
                </a:lnTo>
                <a:lnTo>
                  <a:pt x="687" y="127"/>
                </a:lnTo>
                <a:lnTo>
                  <a:pt x="686" y="124"/>
                </a:lnTo>
                <a:lnTo>
                  <a:pt x="684" y="123"/>
                </a:lnTo>
                <a:lnTo>
                  <a:pt x="680" y="121"/>
                </a:lnTo>
                <a:lnTo>
                  <a:pt x="678" y="120"/>
                </a:lnTo>
                <a:lnTo>
                  <a:pt x="675"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 xmlns:a16="http://schemas.microsoft.com/office/drawing/2014/main" id="{D62B928D-D2C3-42C6-89E7-F552581BCF2F}"/>
              </a:ext>
            </a:extLst>
          </p:cNvPr>
          <p:cNvSpPr txBox="1"/>
          <p:nvPr/>
        </p:nvSpPr>
        <p:spPr>
          <a:xfrm>
            <a:off x="785091" y="1517787"/>
            <a:ext cx="4201634" cy="646331"/>
          </a:xfrm>
          <a:prstGeom prst="rect">
            <a:avLst/>
          </a:prstGeom>
          <a:noFill/>
        </p:spPr>
        <p:txBody>
          <a:bodyPr wrap="square" rtlCol="0">
            <a:spAutoFit/>
          </a:bodyPr>
          <a:lstStyle/>
          <a:p>
            <a:r>
              <a:rPr lang="en-US" sz="3600" dirty="0">
                <a:solidFill>
                  <a:schemeClr val="bg1"/>
                </a:solidFill>
              </a:rPr>
              <a:t>Brief comment on:</a:t>
            </a:r>
          </a:p>
        </p:txBody>
      </p:sp>
    </p:spTree>
    <p:extLst>
      <p:ext uri="{BB962C8B-B14F-4D97-AF65-F5344CB8AC3E}">
        <p14:creationId xmlns:p14="http://schemas.microsoft.com/office/powerpoint/2010/main" val="254223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Mechanical pain </a:t>
            </a:r>
            <a:r>
              <a:rPr lang="en-US" dirty="0" err="1">
                <a:solidFill>
                  <a:srgbClr val="126688"/>
                </a:solidFill>
              </a:rPr>
              <a:t>Sx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1036508" y="1749451"/>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a:p>
          <a:p>
            <a:r>
              <a:rPr lang="en-US" dirty="0"/>
              <a:t>\</a:t>
            </a:r>
          </a:p>
          <a:p>
            <a:endParaRPr lang="en-US" dirty="0"/>
          </a:p>
          <a:p>
            <a:pPr>
              <a:lnSpc>
                <a:spcPct val="150000"/>
              </a:lnSpc>
            </a:pPr>
            <a:r>
              <a:rPr lang="en-US" sz="2400" dirty="0">
                <a:solidFill>
                  <a:schemeClr val="tx1"/>
                </a:solidFill>
              </a:rPr>
              <a:t>1- better or worse depending on position</a:t>
            </a:r>
          </a:p>
          <a:p>
            <a:pPr>
              <a:lnSpc>
                <a:spcPct val="150000"/>
              </a:lnSpc>
            </a:pPr>
            <a:r>
              <a:rPr lang="en-US" sz="2400" dirty="0">
                <a:solidFill>
                  <a:schemeClr val="tx1"/>
                </a:solidFill>
              </a:rPr>
              <a:t>2-worse during activity and movement</a:t>
            </a:r>
          </a:p>
          <a:p>
            <a:pPr>
              <a:lnSpc>
                <a:spcPct val="150000"/>
              </a:lnSpc>
            </a:pPr>
            <a:r>
              <a:rPr lang="en-US" sz="2400" dirty="0">
                <a:solidFill>
                  <a:schemeClr val="tx1"/>
                </a:solidFill>
              </a:rPr>
              <a:t>3-can be sudden or gradual</a:t>
            </a:r>
          </a:p>
          <a:p>
            <a:pPr>
              <a:lnSpc>
                <a:spcPct val="150000"/>
              </a:lnSpc>
            </a:pPr>
            <a:r>
              <a:rPr lang="en-US" sz="2400" dirty="0">
                <a:solidFill>
                  <a:schemeClr val="tx1"/>
                </a:solidFill>
              </a:rPr>
              <a:t>4-poor posture or lifting something heavy with bad posture</a:t>
            </a:r>
          </a:p>
          <a:p>
            <a:pPr>
              <a:lnSpc>
                <a:spcPct val="150000"/>
              </a:lnSpc>
            </a:pPr>
            <a:r>
              <a:rPr lang="en-US" sz="2400" dirty="0">
                <a:solidFill>
                  <a:schemeClr val="tx1"/>
                </a:solidFill>
              </a:rPr>
              <a:t>5-minor injury</a:t>
            </a:r>
          </a:p>
          <a:p>
            <a:pPr algn="ctr"/>
            <a:endParaRPr lang="en-US" sz="2800" dirty="0">
              <a:solidFill>
                <a:schemeClr val="tx1"/>
              </a:solidFill>
            </a:endParaRPr>
          </a:p>
          <a:p>
            <a:endParaRPr lang="en-US" dirty="0"/>
          </a:p>
          <a:p>
            <a:endParaRPr lang="en-US" sz="2800" dirty="0">
              <a:solidFill>
                <a:schemeClr val="tx1"/>
              </a:solidFill>
            </a:endParaRP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141218" y="1462776"/>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37</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spTree>
    <p:extLst>
      <p:ext uri="{BB962C8B-B14F-4D97-AF65-F5344CB8AC3E}">
        <p14:creationId xmlns:p14="http://schemas.microsoft.com/office/powerpoint/2010/main" val="3027837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Mechanical pain </a:t>
            </a:r>
            <a:r>
              <a:rPr lang="en-US" dirty="0" err="1">
                <a:solidFill>
                  <a:srgbClr val="126688"/>
                </a:solidFill>
              </a:rPr>
              <a:t>DDx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831127" y="1749451"/>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                 </a:t>
            </a:r>
          </a:p>
          <a:p>
            <a:endParaRPr lang="en-US" dirty="0"/>
          </a:p>
          <a:p>
            <a:pPr marL="285750" indent="-285750">
              <a:lnSpc>
                <a:spcPct val="150000"/>
              </a:lnSpc>
              <a:buFont typeface="Arial" panose="020B0604020202020204" pitchFamily="34" charset="0"/>
              <a:buChar char="•"/>
            </a:pPr>
            <a:r>
              <a:rPr lang="en-US" sz="2400" dirty="0">
                <a:solidFill>
                  <a:schemeClr val="tx1"/>
                </a:solidFill>
              </a:rPr>
              <a:t>Spinal stenosis</a:t>
            </a:r>
          </a:p>
          <a:p>
            <a:pPr marL="285750" indent="-285750">
              <a:lnSpc>
                <a:spcPct val="150000"/>
              </a:lnSpc>
              <a:buFont typeface="Arial" panose="020B0604020202020204" pitchFamily="34" charset="0"/>
              <a:buChar char="•"/>
            </a:pPr>
            <a:r>
              <a:rPr lang="en-US" sz="2400" dirty="0">
                <a:solidFill>
                  <a:schemeClr val="tx1"/>
                </a:solidFill>
              </a:rPr>
              <a:t>Degenerative processes of disks and facets.</a:t>
            </a:r>
          </a:p>
          <a:p>
            <a:pPr marL="285750" indent="-285750">
              <a:lnSpc>
                <a:spcPct val="150000"/>
              </a:lnSpc>
              <a:buFont typeface="Arial" panose="020B0604020202020204" pitchFamily="34" charset="0"/>
              <a:buChar char="•"/>
            </a:pPr>
            <a:r>
              <a:rPr lang="en-US" sz="2400" dirty="0">
                <a:solidFill>
                  <a:schemeClr val="tx1"/>
                </a:solidFill>
              </a:rPr>
              <a:t>Herniated disc</a:t>
            </a:r>
          </a:p>
          <a:p>
            <a:pPr marL="285750" indent="-285750">
              <a:lnSpc>
                <a:spcPct val="150000"/>
              </a:lnSpc>
              <a:buFont typeface="Arial" panose="020B0604020202020204" pitchFamily="34" charset="0"/>
              <a:buChar char="•"/>
            </a:pPr>
            <a:r>
              <a:rPr lang="en-US" sz="2400" dirty="0">
                <a:solidFill>
                  <a:schemeClr val="tx1"/>
                </a:solidFill>
              </a:rPr>
              <a:t>Osteoporotic fracture</a:t>
            </a:r>
          </a:p>
          <a:p>
            <a:pPr marL="285750" indent="-285750">
              <a:lnSpc>
                <a:spcPct val="150000"/>
              </a:lnSpc>
              <a:buFont typeface="Arial" panose="020B0604020202020204" pitchFamily="34" charset="0"/>
              <a:buChar char="•"/>
            </a:pPr>
            <a:r>
              <a:rPr lang="en-US" sz="2400" dirty="0">
                <a:solidFill>
                  <a:schemeClr val="tx1"/>
                </a:solidFill>
              </a:rPr>
              <a:t>Traumatic fracture</a:t>
            </a:r>
          </a:p>
          <a:p>
            <a:pPr marL="285750" indent="-285750">
              <a:lnSpc>
                <a:spcPct val="150000"/>
              </a:lnSpc>
              <a:buFont typeface="Arial" panose="020B0604020202020204" pitchFamily="34" charset="0"/>
              <a:buChar char="•"/>
            </a:pPr>
            <a:r>
              <a:rPr lang="en-US" sz="2400" dirty="0">
                <a:solidFill>
                  <a:schemeClr val="tx1"/>
                </a:solidFill>
              </a:rPr>
              <a:t>Transitional vertebrae spondylosis</a:t>
            </a:r>
          </a:p>
          <a:p>
            <a:pPr marL="285750" indent="-285750">
              <a:lnSpc>
                <a:spcPct val="150000"/>
              </a:lnSpc>
              <a:buFont typeface="Arial" panose="020B0604020202020204" pitchFamily="34" charset="0"/>
              <a:buChar char="•"/>
            </a:pPr>
            <a:r>
              <a:rPr lang="en-US" sz="2400" dirty="0">
                <a:solidFill>
                  <a:schemeClr val="tx1"/>
                </a:solidFill>
              </a:rPr>
              <a:t>Congenital disease - severe scoliosis and kyphosis</a:t>
            </a:r>
            <a:r>
              <a:rPr lang="en-US" dirty="0"/>
              <a:t>.</a:t>
            </a: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7" name="Conector recto 26">
            <a:extLst>
              <a:ext uri="{FF2B5EF4-FFF2-40B4-BE49-F238E27FC236}">
                <a16:creationId xmlns="" xmlns:a16="http://schemas.microsoft.com/office/drawing/2014/main" id="{363D6423-4099-4DBE-A184-AB36ADD1C949}"/>
              </a:ext>
            </a:extLst>
          </p:cNvPr>
          <p:cNvCxnSpPr/>
          <p:nvPr/>
        </p:nvCxnSpPr>
        <p:spPr>
          <a:xfrm>
            <a:off x="475042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 xmlns:a16="http://schemas.microsoft.com/office/drawing/2014/main" id="{104C25DD-1A50-4DE9-AA25-7466F70C15FE}"/>
              </a:ext>
            </a:extLst>
          </p:cNvPr>
          <p:cNvCxnSpPr/>
          <p:nvPr/>
        </p:nvCxnSpPr>
        <p:spPr>
          <a:xfrm>
            <a:off x="475042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38</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7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Inflammatory pain </a:t>
            </a:r>
            <a:r>
              <a:rPr lang="en-US" dirty="0" err="1">
                <a:solidFill>
                  <a:srgbClr val="126688"/>
                </a:solidFill>
              </a:rPr>
              <a:t>Sx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4" y="1720014"/>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tx1"/>
                </a:solidFill>
              </a:rPr>
              <a:t>“I’m pain”</a:t>
            </a:r>
          </a:p>
          <a:p>
            <a:pPr algn="ctr"/>
            <a:endParaRPr lang="en-US" sz="3200" dirty="0">
              <a:solidFill>
                <a:schemeClr val="tx1"/>
              </a:solidFill>
            </a:endParaRPr>
          </a:p>
          <a:p>
            <a:pPr marL="514350" indent="-514350">
              <a:buFont typeface="+mj-lt"/>
              <a:buAutoNum type="arabicPeriod"/>
            </a:pPr>
            <a:r>
              <a:rPr lang="en-US" sz="3200" dirty="0">
                <a:solidFill>
                  <a:schemeClr val="tx1"/>
                </a:solidFill>
              </a:rPr>
              <a:t>Back pain &gt;3months</a:t>
            </a:r>
          </a:p>
          <a:p>
            <a:pPr marL="514350" indent="-514350">
              <a:buFont typeface="+mj-lt"/>
              <a:buAutoNum type="arabicPeriod"/>
            </a:pPr>
            <a:r>
              <a:rPr lang="en-US" sz="3200" dirty="0">
                <a:solidFill>
                  <a:schemeClr val="tx1"/>
                </a:solidFill>
              </a:rPr>
              <a:t>Early morning pain &amp;</a:t>
            </a:r>
          </a:p>
          <a:p>
            <a:r>
              <a:rPr lang="en-US" sz="3200" dirty="0">
                <a:solidFill>
                  <a:schemeClr val="tx1"/>
                </a:solidFill>
              </a:rPr>
              <a:t>Stiffness.</a:t>
            </a:r>
          </a:p>
          <a:p>
            <a:pPr marL="514350" indent="-514350">
              <a:buAutoNum type="arabicPeriod" startAt="4"/>
            </a:pPr>
            <a:r>
              <a:rPr lang="en-US" sz="3200" dirty="0">
                <a:solidFill>
                  <a:schemeClr val="tx1"/>
                </a:solidFill>
              </a:rPr>
              <a:t>Tenderness over the joint</a:t>
            </a:r>
          </a:p>
          <a:p>
            <a:pPr marL="514350" indent="-514350">
              <a:buAutoNum type="arabicPeriod" startAt="4"/>
            </a:pPr>
            <a:endParaRPr lang="en-US" sz="3200" dirty="0">
              <a:solidFill>
                <a:schemeClr val="tx1"/>
              </a:solidFill>
            </a:endParaRPr>
          </a:p>
          <a:p>
            <a:pPr marL="514350" indent="-514350">
              <a:buFont typeface="+mj-lt"/>
              <a:buAutoNum type="arabicPeriod"/>
            </a:pPr>
            <a:endParaRPr lang="en-US" sz="3200" dirty="0">
              <a:solidFill>
                <a:schemeClr val="tx1"/>
              </a:solidFill>
            </a:endParaRPr>
          </a:p>
          <a:p>
            <a:endParaRPr lang="en-US" sz="3200" dirty="0">
              <a:solidFill>
                <a:schemeClr val="tx1"/>
              </a:solidFill>
            </a:endParaRPr>
          </a:p>
          <a:p>
            <a:pPr marL="514350" indent="-514350">
              <a:buFont typeface="+mj-lt"/>
              <a:buAutoNum type="arabicPeriod"/>
            </a:pPr>
            <a:endParaRPr lang="en-US" sz="3200" dirty="0">
              <a:solidFill>
                <a:schemeClr val="tx1"/>
              </a:solidFill>
            </a:endParaRP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7" name="Conector recto 26">
            <a:extLst>
              <a:ext uri="{FF2B5EF4-FFF2-40B4-BE49-F238E27FC236}">
                <a16:creationId xmlns="" xmlns:a16="http://schemas.microsoft.com/office/drawing/2014/main" id="{363D6423-4099-4DBE-A184-AB36ADD1C949}"/>
              </a:ext>
            </a:extLst>
          </p:cNvPr>
          <p:cNvCxnSpPr/>
          <p:nvPr/>
        </p:nvCxnSpPr>
        <p:spPr>
          <a:xfrm>
            <a:off x="475042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 xmlns:a16="http://schemas.microsoft.com/office/drawing/2014/main" id="{104C25DD-1A50-4DE9-AA25-7466F70C15FE}"/>
              </a:ext>
            </a:extLst>
          </p:cNvPr>
          <p:cNvCxnSpPr/>
          <p:nvPr/>
        </p:nvCxnSpPr>
        <p:spPr>
          <a:xfrm>
            <a:off x="475042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39</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 xmlns:a16="http://schemas.microsoft.com/office/drawing/2014/main" id="{FBFE1525-C741-40D6-85F8-C4FA288445EB}"/>
              </a:ext>
            </a:extLst>
          </p:cNvPr>
          <p:cNvPicPr>
            <a:picLocks noChangeAspect="1"/>
          </p:cNvPicPr>
          <p:nvPr/>
        </p:nvPicPr>
        <p:blipFill>
          <a:blip r:embed="rId3"/>
          <a:stretch>
            <a:fillRect/>
          </a:stretch>
        </p:blipFill>
        <p:spPr>
          <a:xfrm>
            <a:off x="6578120" y="2479717"/>
            <a:ext cx="5260355" cy="3583697"/>
          </a:xfrm>
          <a:prstGeom prst="rect">
            <a:avLst/>
          </a:prstGeom>
        </p:spPr>
      </p:pic>
    </p:spTree>
    <p:extLst>
      <p:ext uri="{BB962C8B-B14F-4D97-AF65-F5344CB8AC3E}">
        <p14:creationId xmlns:p14="http://schemas.microsoft.com/office/powerpoint/2010/main" val="164342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Back pain</a:t>
            </a:r>
            <a:endParaRPr lang="en-US" dirty="0"/>
          </a:p>
        </p:txBody>
      </p:sp>
      <p:sp>
        <p:nvSpPr>
          <p:cNvPr id="3" name="Rectangle 2"/>
          <p:cNvSpPr/>
          <p:nvPr/>
        </p:nvSpPr>
        <p:spPr>
          <a:xfrm>
            <a:off x="-39975" y="0"/>
            <a:ext cx="12231974" cy="6828020"/>
          </a:xfrm>
          <a:prstGeom prst="rect">
            <a:avLst/>
          </a:prstGeom>
          <a:blipFill dpi="0" rotWithShape="1">
            <a:blip r:embed="rId2">
              <a:alphaModFix amt="41000"/>
            </a:blip>
            <a:srcRect/>
            <a:stretch>
              <a:fillRect/>
            </a:stretch>
          </a:blipFill>
          <a:effectLst>
            <a:reflection stA="0" endPos="65000" dist="1016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470631" y="3615622"/>
            <a:ext cx="7637489" cy="1692771"/>
          </a:xfrm>
          <a:prstGeom prst="rect">
            <a:avLst/>
          </a:prstGeom>
        </p:spPr>
        <p:txBody>
          <a:bodyPr wrap="square">
            <a:spAutoFit/>
          </a:bodyPr>
          <a:lstStyle/>
          <a:p>
            <a:endParaRPr lang="en-US" sz="2400" dirty="0">
              <a:latin typeface="Tw Cen MT"/>
            </a:endParaRPr>
          </a:p>
          <a:p>
            <a:endParaRPr lang="en-US" sz="2000" b="1" dirty="0">
              <a:latin typeface="Tw Cen MT"/>
            </a:endParaRPr>
          </a:p>
          <a:p>
            <a:endParaRPr lang="en-US" sz="2000" b="1" dirty="0">
              <a:latin typeface="Tw Cen MT"/>
            </a:endParaRPr>
          </a:p>
          <a:p>
            <a:r>
              <a:rPr lang="en-US" sz="2000" dirty="0">
                <a:latin typeface="Tw Cen MT"/>
              </a:rPr>
              <a:t>In </a:t>
            </a:r>
            <a:r>
              <a:rPr lang="en-US" sz="2000" b="1" dirty="0">
                <a:latin typeface="Tw Cen MT"/>
              </a:rPr>
              <a:t>Saudi Arabia </a:t>
            </a:r>
            <a:r>
              <a:rPr lang="en-US" sz="2000" dirty="0">
                <a:latin typeface="Tw Cen MT"/>
              </a:rPr>
              <a:t>Seven studies were cross-sectional and found a prevalence and pattern ranging from </a:t>
            </a:r>
            <a:r>
              <a:rPr lang="en-US" sz="2000" b="1" dirty="0">
                <a:latin typeface="Tw Cen MT"/>
              </a:rPr>
              <a:t>53.2% to 79.17%. </a:t>
            </a:r>
          </a:p>
        </p:txBody>
      </p:sp>
      <p:graphicFrame>
        <p:nvGraphicFramePr>
          <p:cNvPr id="5" name="Chart 4"/>
          <p:cNvGraphicFramePr/>
          <p:nvPr>
            <p:extLst>
              <p:ext uri="{D42A27DB-BD31-4B8C-83A1-F6EECF244321}">
                <p14:modId xmlns:p14="http://schemas.microsoft.com/office/powerpoint/2010/main" val="3976231774"/>
              </p:ext>
            </p:extLst>
          </p:nvPr>
        </p:nvGraphicFramePr>
        <p:xfrm>
          <a:off x="3569731" y="2084718"/>
          <a:ext cx="1863944" cy="1638102"/>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3895836" y="2314429"/>
            <a:ext cx="1211734" cy="117868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charset="0"/>
                <a:ea typeface="Calibri" charset="0"/>
                <a:cs typeface="Calibri" charset="0"/>
              </a:rPr>
              <a:t>53.2%</a:t>
            </a:r>
            <a:endParaRPr lang="en-US" sz="2400" dirty="0">
              <a:solidFill>
                <a:srgbClr val="FF0000"/>
              </a:solidFill>
              <a:latin typeface="Calibri" charset="0"/>
              <a:ea typeface="Calibri" charset="0"/>
              <a:cs typeface="Calibri" charset="0"/>
            </a:endParaRPr>
          </a:p>
        </p:txBody>
      </p:sp>
      <p:sp>
        <p:nvSpPr>
          <p:cNvPr id="7" name="Oval 6"/>
          <p:cNvSpPr/>
          <p:nvPr/>
        </p:nvSpPr>
        <p:spPr>
          <a:xfrm>
            <a:off x="6593994" y="2209527"/>
            <a:ext cx="1680946" cy="163509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charset="0"/>
                <a:ea typeface="Calibri" charset="0"/>
                <a:cs typeface="Calibri" charset="0"/>
              </a:rPr>
              <a:t>79.2%</a:t>
            </a:r>
            <a:endParaRPr lang="en-US" sz="2400" dirty="0">
              <a:solidFill>
                <a:srgbClr val="FF0000"/>
              </a:solidFill>
              <a:latin typeface="Calibri" charset="0"/>
              <a:ea typeface="Calibri" charset="0"/>
              <a:cs typeface="Calibri" charset="0"/>
            </a:endParaRPr>
          </a:p>
        </p:txBody>
      </p:sp>
      <p:graphicFrame>
        <p:nvGraphicFramePr>
          <p:cNvPr id="8" name="Chart 7">
            <a:extLst>
              <a:ext uri="{FF2B5EF4-FFF2-40B4-BE49-F238E27FC236}">
                <a16:creationId xmlns:a16="http://schemas.microsoft.com/office/drawing/2014/main" xmlns="" id="{214A8A07-8066-7947-A12A-E2EA24FD3BCA}"/>
              </a:ext>
            </a:extLst>
          </p:cNvPr>
          <p:cNvGraphicFramePr>
            <a:graphicFrameLocks/>
          </p:cNvGraphicFramePr>
          <p:nvPr>
            <p:extLst>
              <p:ext uri="{D42A27DB-BD31-4B8C-83A1-F6EECF244321}">
                <p14:modId xmlns:p14="http://schemas.microsoft.com/office/powerpoint/2010/main" val="597195675"/>
              </p:ext>
            </p:extLst>
          </p:nvPr>
        </p:nvGraphicFramePr>
        <p:xfrm>
          <a:off x="6289376" y="1706996"/>
          <a:ext cx="2871216" cy="26401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75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smtClean="0">
                <a:solidFill>
                  <a:srgbClr val="126688"/>
                </a:solidFill>
              </a:rPr>
              <a:t>Inflammatory pain </a:t>
            </a:r>
            <a:r>
              <a:rPr lang="en-US" dirty="0" err="1">
                <a:solidFill>
                  <a:srgbClr val="126688"/>
                </a:solidFill>
              </a:rPr>
              <a:t>DDx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4" y="1720014"/>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2800" dirty="0">
              <a:solidFill>
                <a:schemeClr val="tx1"/>
              </a:solidFill>
            </a:endParaRPr>
          </a:p>
          <a:p>
            <a:pPr marL="457200" indent="-457200">
              <a:lnSpc>
                <a:spcPct val="150000"/>
              </a:lnSpc>
              <a:buFont typeface="Arial" panose="020B0604020202020204" pitchFamily="34" charset="0"/>
              <a:buChar char="•"/>
            </a:pPr>
            <a:r>
              <a:rPr lang="en-US" sz="2800" dirty="0">
                <a:solidFill>
                  <a:schemeClr val="tx1"/>
                </a:solidFill>
              </a:rPr>
              <a:t>Inflammatory arthritis </a:t>
            </a:r>
          </a:p>
          <a:p>
            <a:pPr marL="457200" indent="-457200">
              <a:lnSpc>
                <a:spcPct val="150000"/>
              </a:lnSpc>
              <a:buFont typeface="Arial" panose="020B0604020202020204" pitchFamily="34" charset="0"/>
              <a:buChar char="•"/>
            </a:pPr>
            <a:r>
              <a:rPr lang="en-US" sz="2800" dirty="0">
                <a:solidFill>
                  <a:schemeClr val="tx1"/>
                </a:solidFill>
              </a:rPr>
              <a:t>Ankylosing spondylitis </a:t>
            </a:r>
          </a:p>
          <a:p>
            <a:pPr marL="457200" indent="-457200">
              <a:lnSpc>
                <a:spcPct val="150000"/>
              </a:lnSpc>
              <a:buFont typeface="Arial" panose="020B0604020202020204" pitchFamily="34" charset="0"/>
              <a:buChar char="•"/>
            </a:pPr>
            <a:r>
              <a:rPr lang="en-US" sz="2800" dirty="0">
                <a:solidFill>
                  <a:schemeClr val="tx1"/>
                </a:solidFill>
              </a:rPr>
              <a:t>Psoriatic spondylitis </a:t>
            </a:r>
          </a:p>
          <a:p>
            <a:pPr marL="457200" indent="-457200">
              <a:lnSpc>
                <a:spcPct val="150000"/>
              </a:lnSpc>
              <a:buFont typeface="Arial" panose="020B0604020202020204" pitchFamily="34" charset="0"/>
              <a:buChar char="•"/>
            </a:pPr>
            <a:r>
              <a:rPr lang="en-US" sz="2800" dirty="0">
                <a:solidFill>
                  <a:schemeClr val="tx1"/>
                </a:solidFill>
              </a:rPr>
              <a:t>Reiter syndrome </a:t>
            </a:r>
          </a:p>
          <a:p>
            <a:pPr marL="457200" indent="-457200">
              <a:lnSpc>
                <a:spcPct val="150000"/>
              </a:lnSpc>
              <a:buFont typeface="Arial" panose="020B0604020202020204" pitchFamily="34" charset="0"/>
              <a:buChar char="•"/>
            </a:pPr>
            <a:r>
              <a:rPr lang="en-US" sz="2800" dirty="0">
                <a:solidFill>
                  <a:schemeClr val="tx1"/>
                </a:solidFill>
              </a:rPr>
              <a:t>IBD </a:t>
            </a:r>
          </a:p>
          <a:p>
            <a:pPr marL="285750" indent="-285750">
              <a:buFont typeface="Arial" panose="020B0604020202020204" pitchFamily="34" charset="0"/>
              <a:buChar char="•"/>
            </a:pPr>
            <a:endParaRPr lang="en-US" dirty="0"/>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7" name="Conector recto 26">
            <a:extLst>
              <a:ext uri="{FF2B5EF4-FFF2-40B4-BE49-F238E27FC236}">
                <a16:creationId xmlns="" xmlns:a16="http://schemas.microsoft.com/office/drawing/2014/main" id="{363D6423-4099-4DBE-A184-AB36ADD1C949}"/>
              </a:ext>
            </a:extLst>
          </p:cNvPr>
          <p:cNvCxnSpPr/>
          <p:nvPr/>
        </p:nvCxnSpPr>
        <p:spPr>
          <a:xfrm>
            <a:off x="475042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 xmlns:a16="http://schemas.microsoft.com/office/drawing/2014/main" id="{104C25DD-1A50-4DE9-AA25-7466F70C15FE}"/>
              </a:ext>
            </a:extLst>
          </p:cNvPr>
          <p:cNvCxnSpPr/>
          <p:nvPr/>
        </p:nvCxnSpPr>
        <p:spPr>
          <a:xfrm>
            <a:off x="475042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40</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84244"/>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Malignancy pain </a:t>
            </a:r>
            <a:r>
              <a:rPr lang="en-US" dirty="0" err="1">
                <a:solidFill>
                  <a:srgbClr val="126688"/>
                </a:solidFill>
              </a:rPr>
              <a:t>Sx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4" y="1720014"/>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endParaRPr>
          </a:p>
          <a:p>
            <a:endParaRPr lang="en-US" sz="2800" dirty="0">
              <a:solidFill>
                <a:schemeClr val="tx1"/>
              </a:solidFill>
            </a:endParaRPr>
          </a:p>
          <a:p>
            <a:pPr marL="514350" indent="-514350">
              <a:buFont typeface="+mj-lt"/>
              <a:buAutoNum type="arabicPeriod"/>
            </a:pPr>
            <a:r>
              <a:rPr lang="en-US" sz="2800" dirty="0">
                <a:solidFill>
                  <a:schemeClr val="tx1"/>
                </a:solidFill>
              </a:rPr>
              <a:t>History of malignancy is important (male/female).</a:t>
            </a:r>
          </a:p>
          <a:p>
            <a:pPr marL="514350" indent="-514350">
              <a:buFont typeface="+mj-lt"/>
              <a:buAutoNum type="arabicPeriod"/>
            </a:pPr>
            <a:r>
              <a:rPr lang="en-US" sz="2800" dirty="0">
                <a:solidFill>
                  <a:schemeClr val="tx1"/>
                </a:solidFill>
              </a:rPr>
              <a:t>Patient  presents with </a:t>
            </a:r>
            <a:r>
              <a:rPr lang="en-US" sz="2800" dirty="0">
                <a:solidFill>
                  <a:srgbClr val="FF0000"/>
                </a:solidFill>
              </a:rPr>
              <a:t>pain at night and rest</a:t>
            </a:r>
            <a:r>
              <a:rPr lang="en-US" sz="2800" dirty="0">
                <a:solidFill>
                  <a:schemeClr val="tx1"/>
                </a:solidFill>
              </a:rPr>
              <a:t>, fever, weight loss, loss of appetite and N/V.</a:t>
            </a:r>
          </a:p>
          <a:p>
            <a:pPr marL="514350" indent="-514350">
              <a:buFont typeface="+mj-lt"/>
              <a:buAutoNum type="arabicPeriod"/>
            </a:pPr>
            <a:r>
              <a:rPr lang="en-US" sz="2800" dirty="0">
                <a:solidFill>
                  <a:schemeClr val="tx1"/>
                </a:solidFill>
              </a:rPr>
              <a:t>Neurological deficits if the tumor destruction is extensive or causing compression.</a:t>
            </a: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41</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078463"/>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smtClean="0">
                <a:solidFill>
                  <a:srgbClr val="126688"/>
                </a:solidFill>
              </a:rPr>
              <a:t>Malignancy </a:t>
            </a:r>
            <a:r>
              <a:rPr lang="en-US" dirty="0">
                <a:solidFill>
                  <a:srgbClr val="126688"/>
                </a:solidFill>
              </a:rPr>
              <a:t>pain </a:t>
            </a:r>
            <a:r>
              <a:rPr lang="en-US" dirty="0" err="1">
                <a:solidFill>
                  <a:srgbClr val="126688"/>
                </a:solidFill>
              </a:rPr>
              <a:t>DDx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4" y="1720014"/>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p>
          <a:p>
            <a:pPr>
              <a:lnSpc>
                <a:spcPct val="150000"/>
              </a:lnSpc>
            </a:pPr>
            <a:endParaRPr lang="en-US" sz="2400" dirty="0">
              <a:solidFill>
                <a:schemeClr val="tx1"/>
              </a:solidFill>
            </a:endParaRPr>
          </a:p>
          <a:p>
            <a:pPr marL="342900" indent="-342900">
              <a:lnSpc>
                <a:spcPct val="150000"/>
              </a:lnSpc>
              <a:buFont typeface="Arial" panose="020B0604020202020204" pitchFamily="34" charset="0"/>
              <a:buChar char="•"/>
            </a:pPr>
            <a:r>
              <a:rPr lang="en-US" sz="2400" dirty="0">
                <a:solidFill>
                  <a:schemeClr val="tx1"/>
                </a:solidFill>
              </a:rPr>
              <a:t>Multiple myeloma. </a:t>
            </a:r>
          </a:p>
          <a:p>
            <a:pPr marL="342900" indent="-342900">
              <a:lnSpc>
                <a:spcPct val="150000"/>
              </a:lnSpc>
              <a:buFont typeface="Arial" panose="020B0604020202020204" pitchFamily="34" charset="0"/>
              <a:buChar char="•"/>
            </a:pPr>
            <a:r>
              <a:rPr lang="en-US" sz="2400" dirty="0">
                <a:solidFill>
                  <a:schemeClr val="tx1"/>
                </a:solidFill>
              </a:rPr>
              <a:t>Metastatic carcinoma. </a:t>
            </a:r>
          </a:p>
          <a:p>
            <a:pPr marL="342900" indent="-342900">
              <a:lnSpc>
                <a:spcPct val="150000"/>
              </a:lnSpc>
              <a:buFont typeface="Arial" panose="020B0604020202020204" pitchFamily="34" charset="0"/>
              <a:buChar char="•"/>
            </a:pPr>
            <a:r>
              <a:rPr lang="en-US" sz="2400" dirty="0">
                <a:solidFill>
                  <a:schemeClr val="tx1"/>
                </a:solidFill>
              </a:rPr>
              <a:t>Lymphoma and leukemia. </a:t>
            </a:r>
          </a:p>
          <a:p>
            <a:pPr marL="342900" indent="-342900">
              <a:lnSpc>
                <a:spcPct val="150000"/>
              </a:lnSpc>
              <a:buFont typeface="Arial" panose="020B0604020202020204" pitchFamily="34" charset="0"/>
              <a:buChar char="•"/>
            </a:pPr>
            <a:r>
              <a:rPr lang="en-US" sz="2400" dirty="0">
                <a:solidFill>
                  <a:schemeClr val="tx1"/>
                </a:solidFill>
              </a:rPr>
              <a:t>Spinal cord tumor.</a:t>
            </a:r>
          </a:p>
          <a:p>
            <a:pPr marL="342900" indent="-342900">
              <a:lnSpc>
                <a:spcPct val="150000"/>
              </a:lnSpc>
              <a:buFont typeface="Arial" panose="020B0604020202020204" pitchFamily="34" charset="0"/>
              <a:buChar char="•"/>
            </a:pPr>
            <a:r>
              <a:rPr lang="en-US" sz="2400" dirty="0">
                <a:solidFill>
                  <a:schemeClr val="tx1"/>
                </a:solidFill>
              </a:rPr>
              <a:t>Retroperitoneal tumors.</a:t>
            </a:r>
          </a:p>
          <a:p>
            <a:pPr marL="342900" indent="-342900">
              <a:lnSpc>
                <a:spcPct val="150000"/>
              </a:lnSpc>
              <a:buFont typeface="Arial" panose="020B0604020202020204" pitchFamily="34" charset="0"/>
              <a:buChar char="•"/>
            </a:pPr>
            <a:r>
              <a:rPr lang="en-US" sz="2400" dirty="0">
                <a:solidFill>
                  <a:schemeClr val="tx1"/>
                </a:solidFill>
              </a:rPr>
              <a:t>Primary vertebral tumors. </a:t>
            </a:r>
          </a:p>
          <a:p>
            <a:endParaRPr lang="en-US" dirty="0"/>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7" name="Conector recto 26">
            <a:extLst>
              <a:ext uri="{FF2B5EF4-FFF2-40B4-BE49-F238E27FC236}">
                <a16:creationId xmlns="" xmlns:a16="http://schemas.microsoft.com/office/drawing/2014/main" id="{363D6423-4099-4DBE-A184-AB36ADD1C949}"/>
              </a:ext>
            </a:extLst>
          </p:cNvPr>
          <p:cNvCxnSpPr/>
          <p:nvPr/>
        </p:nvCxnSpPr>
        <p:spPr>
          <a:xfrm>
            <a:off x="4750420" y="3799234"/>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Conector recto 156">
            <a:extLst>
              <a:ext uri="{FF2B5EF4-FFF2-40B4-BE49-F238E27FC236}">
                <a16:creationId xmlns="" xmlns:a16="http://schemas.microsoft.com/office/drawing/2014/main" id="{104C25DD-1A50-4DE9-AA25-7466F70C15FE}"/>
              </a:ext>
            </a:extLst>
          </p:cNvPr>
          <p:cNvCxnSpPr/>
          <p:nvPr/>
        </p:nvCxnSpPr>
        <p:spPr>
          <a:xfrm>
            <a:off x="475042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42</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310536"/>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Nerve root Compression </a:t>
            </a:r>
            <a:r>
              <a:rPr lang="en-US" dirty="0" err="1">
                <a:solidFill>
                  <a:srgbClr val="126688"/>
                </a:solidFill>
              </a:rPr>
              <a:t>Sx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3" y="1749451"/>
            <a:ext cx="10865573"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400" dirty="0">
              <a:solidFill>
                <a:schemeClr val="tx1"/>
              </a:solidFill>
            </a:endParaRPr>
          </a:p>
          <a:p>
            <a:pPr marL="285750" indent="-285750">
              <a:buFont typeface="Arial" panose="020B0604020202020204" pitchFamily="34" charset="0"/>
              <a:buChar char="•"/>
            </a:pPr>
            <a:endParaRPr lang="en-US" sz="2400" dirty="0">
              <a:solidFill>
                <a:schemeClr val="tx1"/>
              </a:solidFill>
            </a:endParaRPr>
          </a:p>
          <a:p>
            <a:pPr marL="285750" indent="-285750">
              <a:lnSpc>
                <a:spcPct val="150000"/>
              </a:lnSpc>
              <a:buFont typeface="Arial" panose="020B0604020202020204" pitchFamily="34" charset="0"/>
              <a:buChar char="•"/>
            </a:pPr>
            <a:r>
              <a:rPr lang="en-US" sz="2400" dirty="0">
                <a:solidFill>
                  <a:schemeClr val="tx1"/>
                </a:solidFill>
              </a:rPr>
              <a:t>Characterized by radicular pain arising from nerve root impingement due to herniated discs. </a:t>
            </a:r>
          </a:p>
          <a:p>
            <a:pPr marL="285750" indent="-285750">
              <a:lnSpc>
                <a:spcPct val="150000"/>
              </a:lnSpc>
              <a:buFont typeface="Arial" panose="020B0604020202020204" pitchFamily="34" charset="0"/>
              <a:buChar char="•"/>
            </a:pPr>
            <a:r>
              <a:rPr lang="en-US" sz="2400" dirty="0">
                <a:solidFill>
                  <a:schemeClr val="tx1"/>
                </a:solidFill>
              </a:rPr>
              <a:t>Radicular pain: Pain that radiates into the lower extremity directly along the course of a spinal nerve root. </a:t>
            </a:r>
          </a:p>
          <a:p>
            <a:pPr marL="285750" indent="-285750">
              <a:buFont typeface="Arial" panose="020B0604020202020204" pitchFamily="34" charset="0"/>
              <a:buChar char="•"/>
            </a:pPr>
            <a:endParaRPr lang="en-US" sz="2400" dirty="0">
              <a:solidFill>
                <a:schemeClr val="tx1"/>
              </a:solidFill>
            </a:endParaRP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43</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183568"/>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83BBBA4D-5DBD-46FE-BC0E-3A5B431BEEB6}"/>
              </a:ext>
            </a:extLst>
          </p:cNvPr>
          <p:cNvSpPr>
            <a:spLocks noGrp="1"/>
          </p:cNvSpPr>
          <p:nvPr>
            <p:ph type="body" sz="quarter" idx="10"/>
          </p:nvPr>
        </p:nvSpPr>
        <p:spPr/>
        <p:txBody>
          <a:bodyPr/>
          <a:lstStyle/>
          <a:p>
            <a:r>
              <a:rPr lang="en-US" dirty="0"/>
              <a:t>Nerve root innervation </a:t>
            </a:r>
          </a:p>
        </p:txBody>
      </p:sp>
      <p:graphicFrame>
        <p:nvGraphicFramePr>
          <p:cNvPr id="3" name="Table 3">
            <a:extLst>
              <a:ext uri="{FF2B5EF4-FFF2-40B4-BE49-F238E27FC236}">
                <a16:creationId xmlns="" xmlns:a16="http://schemas.microsoft.com/office/drawing/2014/main" id="{C8D584F9-C67C-4025-B85D-6347B19BE3B4}"/>
              </a:ext>
            </a:extLst>
          </p:cNvPr>
          <p:cNvGraphicFramePr>
            <a:graphicFrameLocks noGrp="1"/>
          </p:cNvGraphicFramePr>
          <p:nvPr>
            <p:extLst/>
          </p:nvPr>
        </p:nvGraphicFramePr>
        <p:xfrm>
          <a:off x="1108364" y="1616365"/>
          <a:ext cx="9217888" cy="4886037"/>
        </p:xfrm>
        <a:graphic>
          <a:graphicData uri="http://schemas.openxmlformats.org/drawingml/2006/table">
            <a:tbl>
              <a:tblPr firstRow="1" bandRow="1">
                <a:tableStyleId>{5C22544A-7EE6-4342-B048-85BDC9FD1C3A}</a:tableStyleId>
              </a:tblPr>
              <a:tblGrid>
                <a:gridCol w="2304472">
                  <a:extLst>
                    <a:ext uri="{9D8B030D-6E8A-4147-A177-3AD203B41FA5}">
                      <a16:colId xmlns="" xmlns:a16="http://schemas.microsoft.com/office/drawing/2014/main" val="3555290688"/>
                    </a:ext>
                  </a:extLst>
                </a:gridCol>
                <a:gridCol w="2304472">
                  <a:extLst>
                    <a:ext uri="{9D8B030D-6E8A-4147-A177-3AD203B41FA5}">
                      <a16:colId xmlns="" xmlns:a16="http://schemas.microsoft.com/office/drawing/2014/main" val="1158783086"/>
                    </a:ext>
                  </a:extLst>
                </a:gridCol>
                <a:gridCol w="2304472">
                  <a:extLst>
                    <a:ext uri="{9D8B030D-6E8A-4147-A177-3AD203B41FA5}">
                      <a16:colId xmlns="" xmlns:a16="http://schemas.microsoft.com/office/drawing/2014/main" val="3755944566"/>
                    </a:ext>
                  </a:extLst>
                </a:gridCol>
                <a:gridCol w="2304472">
                  <a:extLst>
                    <a:ext uri="{9D8B030D-6E8A-4147-A177-3AD203B41FA5}">
                      <a16:colId xmlns="" xmlns:a16="http://schemas.microsoft.com/office/drawing/2014/main" val="1407336898"/>
                    </a:ext>
                  </a:extLst>
                </a:gridCol>
              </a:tblGrid>
              <a:tr h="1256409">
                <a:tc>
                  <a:txBody>
                    <a:bodyPr/>
                    <a:lstStyle/>
                    <a:p>
                      <a:r>
                        <a:rPr lang="en-US" dirty="0"/>
                        <a:t>Nerve root</a:t>
                      </a:r>
                    </a:p>
                  </a:txBody>
                  <a:tcPr/>
                </a:tc>
                <a:tc>
                  <a:txBody>
                    <a:bodyPr/>
                    <a:lstStyle/>
                    <a:p>
                      <a:r>
                        <a:rPr lang="en-US" dirty="0"/>
                        <a:t>Motor deficit</a:t>
                      </a:r>
                    </a:p>
                  </a:txBody>
                  <a:tcPr/>
                </a:tc>
                <a:tc>
                  <a:txBody>
                    <a:bodyPr/>
                    <a:lstStyle/>
                    <a:p>
                      <a:r>
                        <a:rPr lang="en-US" dirty="0"/>
                        <a:t>Reflex affected</a:t>
                      </a:r>
                    </a:p>
                  </a:txBody>
                  <a:tcPr/>
                </a:tc>
                <a:tc>
                  <a:txBody>
                    <a:bodyPr/>
                    <a:lstStyle/>
                    <a:p>
                      <a:r>
                        <a:rPr lang="en-US" dirty="0"/>
                        <a:t>Sensory area affected</a:t>
                      </a:r>
                    </a:p>
                  </a:txBody>
                  <a:tcPr/>
                </a:tc>
                <a:extLst>
                  <a:ext uri="{0D108BD9-81ED-4DB2-BD59-A6C34878D82A}">
                    <a16:rowId xmlns="" xmlns:a16="http://schemas.microsoft.com/office/drawing/2014/main" val="3160013804"/>
                  </a:ext>
                </a:extLst>
              </a:tr>
              <a:tr h="1209876">
                <a:tc>
                  <a:txBody>
                    <a:bodyPr/>
                    <a:lstStyle/>
                    <a:p>
                      <a:r>
                        <a:rPr lang="en-US" dirty="0"/>
                        <a:t>L4</a:t>
                      </a:r>
                    </a:p>
                  </a:txBody>
                  <a:tcPr/>
                </a:tc>
                <a:tc>
                  <a:txBody>
                    <a:bodyPr/>
                    <a:lstStyle/>
                    <a:p>
                      <a:r>
                        <a:rPr lang="en-US" dirty="0"/>
                        <a:t>Dorsiflexion of the foot</a:t>
                      </a:r>
                    </a:p>
                  </a:txBody>
                  <a:tcPr/>
                </a:tc>
                <a:tc>
                  <a:txBody>
                    <a:bodyPr/>
                    <a:lstStyle/>
                    <a:p>
                      <a:r>
                        <a:rPr lang="en-US" dirty="0"/>
                        <a:t>Knee jerk</a:t>
                      </a:r>
                    </a:p>
                  </a:txBody>
                  <a:tcPr/>
                </a:tc>
                <a:tc>
                  <a:txBody>
                    <a:bodyPr/>
                    <a:lstStyle/>
                    <a:p>
                      <a:r>
                        <a:rPr lang="en-US" dirty="0"/>
                        <a:t>Inner calf</a:t>
                      </a:r>
                    </a:p>
                  </a:txBody>
                  <a:tcPr/>
                </a:tc>
                <a:extLst>
                  <a:ext uri="{0D108BD9-81ED-4DB2-BD59-A6C34878D82A}">
                    <a16:rowId xmlns="" xmlns:a16="http://schemas.microsoft.com/office/drawing/2014/main" val="368324704"/>
                  </a:ext>
                </a:extLst>
              </a:tr>
              <a:tr h="1209876">
                <a:tc>
                  <a:txBody>
                    <a:bodyPr/>
                    <a:lstStyle/>
                    <a:p>
                      <a:r>
                        <a:rPr lang="en-US" dirty="0"/>
                        <a:t>L5</a:t>
                      </a:r>
                    </a:p>
                  </a:txBody>
                  <a:tcPr/>
                </a:tc>
                <a:tc>
                  <a:txBody>
                    <a:bodyPr/>
                    <a:lstStyle/>
                    <a:p>
                      <a:r>
                        <a:rPr lang="en-US" dirty="0"/>
                        <a:t>Dorsiflexion of the toe</a:t>
                      </a:r>
                    </a:p>
                  </a:txBody>
                  <a:tcPr/>
                </a:tc>
                <a:tc>
                  <a:txBody>
                    <a:bodyPr/>
                    <a:lstStyle/>
                    <a:p>
                      <a:r>
                        <a:rPr lang="en-US" dirty="0"/>
                        <a:t>None</a:t>
                      </a:r>
                    </a:p>
                  </a:txBody>
                  <a:tcPr/>
                </a:tc>
                <a:tc>
                  <a:txBody>
                    <a:bodyPr/>
                    <a:lstStyle/>
                    <a:p>
                      <a:r>
                        <a:rPr lang="en-US" dirty="0"/>
                        <a:t>Inner forefoot</a:t>
                      </a:r>
                    </a:p>
                  </a:txBody>
                  <a:tcPr/>
                </a:tc>
                <a:extLst>
                  <a:ext uri="{0D108BD9-81ED-4DB2-BD59-A6C34878D82A}">
                    <a16:rowId xmlns="" xmlns:a16="http://schemas.microsoft.com/office/drawing/2014/main" val="1031569316"/>
                  </a:ext>
                </a:extLst>
              </a:tr>
              <a:tr h="1209876">
                <a:tc>
                  <a:txBody>
                    <a:bodyPr/>
                    <a:lstStyle/>
                    <a:p>
                      <a:r>
                        <a:rPr lang="en-US" dirty="0"/>
                        <a:t>S1</a:t>
                      </a:r>
                    </a:p>
                  </a:txBody>
                  <a:tcPr/>
                </a:tc>
                <a:tc>
                  <a:txBody>
                    <a:bodyPr/>
                    <a:lstStyle/>
                    <a:p>
                      <a:r>
                        <a:rPr lang="en-US" dirty="0"/>
                        <a:t>Eversion of foot</a:t>
                      </a:r>
                    </a:p>
                  </a:txBody>
                  <a:tcPr/>
                </a:tc>
                <a:tc>
                  <a:txBody>
                    <a:bodyPr/>
                    <a:lstStyle/>
                    <a:p>
                      <a:r>
                        <a:rPr lang="en-US" dirty="0"/>
                        <a:t>Ankle jerk</a:t>
                      </a:r>
                    </a:p>
                  </a:txBody>
                  <a:tcPr/>
                </a:tc>
                <a:tc>
                  <a:txBody>
                    <a:bodyPr/>
                    <a:lstStyle/>
                    <a:p>
                      <a:r>
                        <a:rPr lang="en-US" dirty="0"/>
                        <a:t>Outer foot</a:t>
                      </a:r>
                    </a:p>
                  </a:txBody>
                  <a:tcPr/>
                </a:tc>
                <a:extLst>
                  <a:ext uri="{0D108BD9-81ED-4DB2-BD59-A6C34878D82A}">
                    <a16:rowId xmlns="" xmlns:a16="http://schemas.microsoft.com/office/drawing/2014/main" val="2335023540"/>
                  </a:ext>
                </a:extLst>
              </a:tr>
            </a:tbl>
          </a:graphicData>
        </a:graphic>
      </p:graphicFrame>
    </p:spTree>
    <p:extLst>
      <p:ext uri="{BB962C8B-B14F-4D97-AF65-F5344CB8AC3E}">
        <p14:creationId xmlns:p14="http://schemas.microsoft.com/office/powerpoint/2010/main" val="1308287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 xmlns:a16="http://schemas.microsoft.com/office/drawing/2014/main" id="{F0DF9EF8-18EC-492E-9010-8EDD167DE173}"/>
              </a:ext>
            </a:extLst>
          </p:cNvPr>
          <p:cNvSpPr>
            <a:spLocks noGrp="1"/>
          </p:cNvSpPr>
          <p:nvPr>
            <p:ph type="title" idx="4294967295"/>
          </p:nvPr>
        </p:nvSpPr>
        <p:spPr>
          <a:xfrm>
            <a:off x="457199" y="480116"/>
            <a:ext cx="11239501" cy="681191"/>
          </a:xfrm>
        </p:spPr>
        <p:txBody>
          <a:bodyPr lIns="0" tIns="0" rIns="0" bIns="0"/>
          <a:lstStyle/>
          <a:p>
            <a:r>
              <a:rPr lang="en-US" dirty="0">
                <a:solidFill>
                  <a:srgbClr val="126688"/>
                </a:solidFill>
              </a:rPr>
              <a:t>Nerve root compression </a:t>
            </a:r>
            <a:r>
              <a:rPr lang="en-US" dirty="0" err="1">
                <a:solidFill>
                  <a:srgbClr val="126688"/>
                </a:solidFill>
              </a:rPr>
              <a:t>DDx</a:t>
            </a:r>
            <a:endParaRPr lang="en-US" dirty="0">
              <a:solidFill>
                <a:srgbClr val="126688"/>
              </a:solidFill>
            </a:endParaRPr>
          </a:p>
        </p:txBody>
      </p:sp>
      <p:sp>
        <p:nvSpPr>
          <p:cNvPr id="6" name="Rectángulo 5">
            <a:extLst>
              <a:ext uri="{FF2B5EF4-FFF2-40B4-BE49-F238E27FC236}">
                <a16:creationId xmlns="" xmlns:a16="http://schemas.microsoft.com/office/drawing/2014/main" id="{50CFAEA5-2965-4A87-B28E-EBDF770E31F0}"/>
              </a:ext>
            </a:extLst>
          </p:cNvPr>
          <p:cNvSpPr/>
          <p:nvPr/>
        </p:nvSpPr>
        <p:spPr>
          <a:xfrm>
            <a:off x="901555" y="1720014"/>
            <a:ext cx="4857210"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a:solidFill>
                  <a:schemeClr val="tx1"/>
                </a:solidFill>
              </a:rPr>
              <a:t>Causes</a:t>
            </a:r>
          </a:p>
          <a:p>
            <a:endParaRPr lang="en-US" sz="3600" dirty="0">
              <a:solidFill>
                <a:schemeClr val="tx1"/>
              </a:solidFill>
            </a:endParaRPr>
          </a:p>
          <a:p>
            <a:pPr marL="971550" lvl="1" indent="-514350">
              <a:buFont typeface="+mj-lt"/>
              <a:buAutoNum type="arabicPeriod"/>
            </a:pPr>
            <a:r>
              <a:rPr lang="en-US" sz="3200" dirty="0">
                <a:solidFill>
                  <a:schemeClr val="tx1"/>
                </a:solidFill>
              </a:rPr>
              <a:t>Trauma /injury to the disc</a:t>
            </a:r>
          </a:p>
          <a:p>
            <a:pPr marL="971550" lvl="1" indent="-514350">
              <a:buFont typeface="+mj-lt"/>
              <a:buAutoNum type="arabicPeriod"/>
            </a:pPr>
            <a:r>
              <a:rPr lang="en-US" sz="3200" dirty="0">
                <a:solidFill>
                  <a:schemeClr val="tx1"/>
                </a:solidFill>
              </a:rPr>
              <a:t>Degeneration</a:t>
            </a:r>
          </a:p>
          <a:p>
            <a:pPr marL="971550" lvl="1" indent="-514350">
              <a:buFont typeface="+mj-lt"/>
              <a:buAutoNum type="arabicPeriod"/>
            </a:pPr>
            <a:r>
              <a:rPr lang="en-US" sz="3200" dirty="0">
                <a:solidFill>
                  <a:schemeClr val="tx1"/>
                </a:solidFill>
              </a:rPr>
              <a:t>Congenital</a:t>
            </a:r>
          </a:p>
          <a:p>
            <a:pPr marL="971550" lvl="1" indent="-514350">
              <a:buFont typeface="+mj-lt"/>
              <a:buAutoNum type="arabicPeriod"/>
            </a:pPr>
            <a:endParaRPr lang="en-US" sz="3200" dirty="0">
              <a:solidFill>
                <a:schemeClr val="tx1"/>
              </a:solidFill>
            </a:endParaRPr>
          </a:p>
        </p:txBody>
      </p:sp>
      <p:grpSp>
        <p:nvGrpSpPr>
          <p:cNvPr id="14" name="Grupo 13">
            <a:extLst>
              <a:ext uri="{FF2B5EF4-FFF2-40B4-BE49-F238E27FC236}">
                <a16:creationId xmlns="" xmlns:a16="http://schemas.microsoft.com/office/drawing/2014/main" id="{588B6260-CE5E-4D3B-9551-6DA17100A4A3}"/>
              </a:ext>
            </a:extLst>
          </p:cNvPr>
          <p:cNvGrpSpPr/>
          <p:nvPr/>
        </p:nvGrpSpPr>
        <p:grpSpPr>
          <a:xfrm rot="5400000">
            <a:off x="1088115" y="1455188"/>
            <a:ext cx="856570" cy="1229693"/>
            <a:chOff x="250367" y="1945112"/>
            <a:chExt cx="2037172" cy="2924567"/>
          </a:xfrm>
        </p:grpSpPr>
        <p:sp>
          <p:nvSpPr>
            <p:cNvPr id="12" name="Rectángulo: esquinas superiores redondeadas 11">
              <a:extLst>
                <a:ext uri="{FF2B5EF4-FFF2-40B4-BE49-F238E27FC236}">
                  <a16:creationId xmlns="" xmlns:a16="http://schemas.microsoft.com/office/drawing/2014/main" id="{1ECCF802-53F5-4125-B0B5-465DAC64C277}"/>
                </a:ext>
              </a:extLst>
            </p:cNvPr>
            <p:cNvSpPr/>
            <p:nvPr/>
          </p:nvSpPr>
          <p:spPr>
            <a:xfrm rot="16200000">
              <a:off x="-955769" y="3155919"/>
              <a:ext cx="2924567" cy="502954"/>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 xmlns:a16="http://schemas.microsoft.com/office/drawing/2014/main" id="{2973F4B2-5532-4918-9E3B-357D34A65949}"/>
                </a:ext>
              </a:extLst>
            </p:cNvPr>
            <p:cNvSpPr/>
            <p:nvPr/>
          </p:nvSpPr>
          <p:spPr>
            <a:xfrm rot="5400000">
              <a:off x="136838" y="2398014"/>
              <a:ext cx="2264230" cy="2037172"/>
            </a:xfrm>
            <a:prstGeom prst="round2SameRect">
              <a:avLst>
                <a:gd name="adj1" fmla="val 22255"/>
                <a:gd name="adj2" fmla="val 0"/>
              </a:avLst>
            </a:prstGeom>
            <a:gradFill flip="none" rotWithShape="1">
              <a:gsLst>
                <a:gs pos="39000">
                  <a:srgbClr val="198AB7"/>
                </a:gs>
                <a:gs pos="100000">
                  <a:srgbClr val="28DBD3"/>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29" name="Group 896">
            <a:extLst>
              <a:ext uri="{FF2B5EF4-FFF2-40B4-BE49-F238E27FC236}">
                <a16:creationId xmlns="" xmlns:a16="http://schemas.microsoft.com/office/drawing/2014/main" id="{AE8D0000-3E43-46B9-BA1C-32F281568EB4}"/>
              </a:ext>
            </a:extLst>
          </p:cNvPr>
          <p:cNvGrpSpPr/>
          <p:nvPr/>
        </p:nvGrpSpPr>
        <p:grpSpPr>
          <a:xfrm>
            <a:off x="1285711" y="1855190"/>
            <a:ext cx="444864" cy="444864"/>
            <a:chOff x="6461125" y="1350963"/>
            <a:chExt cx="276225" cy="276225"/>
          </a:xfrm>
          <a:solidFill>
            <a:schemeClr val="bg1"/>
          </a:solidFill>
        </p:grpSpPr>
        <p:sp>
          <p:nvSpPr>
            <p:cNvPr id="130" name="Freeform 355">
              <a:extLst>
                <a:ext uri="{FF2B5EF4-FFF2-40B4-BE49-F238E27FC236}">
                  <a16:creationId xmlns="" xmlns:a16="http://schemas.microsoft.com/office/drawing/2014/main" id="{C32847FB-6BD6-492C-8DB0-DD28EDE721CB}"/>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56">
              <a:extLst>
                <a:ext uri="{FF2B5EF4-FFF2-40B4-BE49-F238E27FC236}">
                  <a16:creationId xmlns="" xmlns:a16="http://schemas.microsoft.com/office/drawing/2014/main" id="{4CF0C7A5-D21D-4128-A58F-D2849D465DE6}"/>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8" name="Conector recto 157">
            <a:extLst>
              <a:ext uri="{FF2B5EF4-FFF2-40B4-BE49-F238E27FC236}">
                <a16:creationId xmlns="" xmlns:a16="http://schemas.microsoft.com/office/drawing/2014/main" id="{ED2E1748-A8C4-4DDE-91D8-DB866F5D5E0A}"/>
              </a:ext>
            </a:extLst>
          </p:cNvPr>
          <p:cNvCxnSpPr/>
          <p:nvPr/>
        </p:nvCxnSpPr>
        <p:spPr>
          <a:xfrm>
            <a:off x="8548840" y="4825146"/>
            <a:ext cx="27208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8" name="Slide Number Placeholder 13">
            <a:extLst>
              <a:ext uri="{FF2B5EF4-FFF2-40B4-BE49-F238E27FC236}">
                <a16:creationId xmlns="" xmlns:a16="http://schemas.microsoft.com/office/drawing/2014/main" id="{F7DE2951-832A-4A35-A9F9-B017C9CA87A1}"/>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45</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5  6  7  8  9  10</a:t>
            </a:r>
          </a:p>
        </p:txBody>
      </p:sp>
      <p:cxnSp>
        <p:nvCxnSpPr>
          <p:cNvPr id="179" name="Conector recto 178">
            <a:extLst>
              <a:ext uri="{FF2B5EF4-FFF2-40B4-BE49-F238E27FC236}">
                <a16:creationId xmlns="" xmlns:a16="http://schemas.microsoft.com/office/drawing/2014/main" id="{B06D3F6B-5454-4652-912A-9772D8BC6635}"/>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sp>
        <p:nvSpPr>
          <p:cNvPr id="15" name="Rectángulo 5">
            <a:extLst>
              <a:ext uri="{FF2B5EF4-FFF2-40B4-BE49-F238E27FC236}">
                <a16:creationId xmlns="" xmlns:a16="http://schemas.microsoft.com/office/drawing/2014/main" id="{CA92F849-830B-4017-A2B3-6A1591B8ADF9}"/>
              </a:ext>
            </a:extLst>
          </p:cNvPr>
          <p:cNvSpPr/>
          <p:nvPr/>
        </p:nvSpPr>
        <p:spPr>
          <a:xfrm>
            <a:off x="6298282" y="1828800"/>
            <a:ext cx="4857210" cy="4343400"/>
          </a:xfrm>
          <a:prstGeom prst="rect">
            <a:avLst/>
          </a:prstGeom>
          <a:solidFill>
            <a:schemeClr val="bg1"/>
          </a:solidFill>
          <a:ln>
            <a:noFill/>
          </a:ln>
          <a:effectLst>
            <a:outerShdw blurRad="1270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dirty="0">
                <a:solidFill>
                  <a:schemeClr val="tx1"/>
                </a:solidFill>
              </a:rPr>
              <a:t>Risk factors</a:t>
            </a:r>
          </a:p>
          <a:p>
            <a:pPr marL="514350" indent="-514350">
              <a:buAutoNum type="arabicPeriod"/>
            </a:pPr>
            <a:r>
              <a:rPr lang="en-US" sz="3200" dirty="0">
                <a:solidFill>
                  <a:schemeClr val="tx1"/>
                </a:solidFill>
              </a:rPr>
              <a:t>Age</a:t>
            </a:r>
          </a:p>
          <a:p>
            <a:pPr marL="514350" indent="-514350">
              <a:buAutoNum type="arabicPeriod"/>
            </a:pPr>
            <a:r>
              <a:rPr lang="en-US" sz="3200" dirty="0">
                <a:solidFill>
                  <a:schemeClr val="tx1"/>
                </a:solidFill>
              </a:rPr>
              <a:t>Smoking</a:t>
            </a:r>
          </a:p>
          <a:p>
            <a:pPr marL="514350" indent="-514350">
              <a:buAutoNum type="arabicPeriod"/>
            </a:pPr>
            <a:r>
              <a:rPr lang="en-US" sz="3200" dirty="0">
                <a:solidFill>
                  <a:schemeClr val="tx1"/>
                </a:solidFill>
              </a:rPr>
              <a:t>Obesity</a:t>
            </a:r>
          </a:p>
          <a:p>
            <a:pPr marL="514350" indent="-514350">
              <a:buAutoNum type="arabicPeriod"/>
            </a:pPr>
            <a:r>
              <a:rPr lang="en-US" sz="3200" dirty="0">
                <a:solidFill>
                  <a:schemeClr val="tx1"/>
                </a:solidFill>
              </a:rPr>
              <a:t>Trauma</a:t>
            </a:r>
          </a:p>
          <a:p>
            <a:pPr marL="514350" indent="-514350">
              <a:buAutoNum type="arabicPeriod"/>
            </a:pPr>
            <a:r>
              <a:rPr lang="en-US" sz="3200" dirty="0">
                <a:solidFill>
                  <a:schemeClr val="tx1"/>
                </a:solidFill>
              </a:rPr>
              <a:t>Work</a:t>
            </a:r>
          </a:p>
          <a:p>
            <a:pPr marL="514350" indent="-514350">
              <a:buAutoNum type="arabicPeriod"/>
            </a:pPr>
            <a:endParaRPr lang="en-US" sz="3200" dirty="0">
              <a:solidFill>
                <a:schemeClr val="tx1"/>
              </a:solidFill>
            </a:endParaRPr>
          </a:p>
        </p:txBody>
      </p:sp>
    </p:spTree>
    <p:extLst>
      <p:ext uri="{BB962C8B-B14F-4D97-AF65-F5344CB8AC3E}">
        <p14:creationId xmlns:p14="http://schemas.microsoft.com/office/powerpoint/2010/main" val="1433558569"/>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a:xfrm>
            <a:off x="476249" y="2616200"/>
            <a:ext cx="11239501" cy="2057400"/>
          </a:xfrm>
        </p:spPr>
        <p:txBody>
          <a:bodyPr>
            <a:normAutofit/>
          </a:bodyPr>
          <a:lstStyle/>
          <a:p>
            <a:r>
              <a:rPr lang="en-US" sz="4400" dirty="0"/>
              <a:t>Common causes of back pain</a:t>
            </a:r>
            <a:r>
              <a:rPr lang="en-US" dirty="0"/>
              <a:t/>
            </a:r>
            <a:br>
              <a:rPr lang="en-US" dirty="0"/>
            </a:br>
            <a:endParaRPr lang="en-US" dirty="0"/>
          </a:p>
          <a:p>
            <a:endParaRPr lang="en-US" dirty="0"/>
          </a:p>
        </p:txBody>
      </p:sp>
      <p:sp>
        <p:nvSpPr>
          <p:cNvPr id="4" name="Text Placeholder 3"/>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669327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CB233CF-93FC-45BB-AD6C-67EB15034C96}"/>
              </a:ext>
            </a:extLst>
          </p:cNvPr>
          <p:cNvSpPr>
            <a:spLocks noGrp="1"/>
          </p:cNvSpPr>
          <p:nvPr>
            <p:ph type="body" sz="quarter" idx="10"/>
          </p:nvPr>
        </p:nvSpPr>
        <p:spPr/>
        <p:txBody>
          <a:bodyPr/>
          <a:lstStyle/>
          <a:p>
            <a:r>
              <a:rPr lang="en-US" dirty="0"/>
              <a:t>Case scenario</a:t>
            </a:r>
          </a:p>
        </p:txBody>
      </p:sp>
      <p:sp>
        <p:nvSpPr>
          <p:cNvPr id="3" name="Rectangle 2">
            <a:extLst>
              <a:ext uri="{FF2B5EF4-FFF2-40B4-BE49-F238E27FC236}">
                <a16:creationId xmlns="" xmlns:a16="http://schemas.microsoft.com/office/drawing/2014/main" id="{C6EEB366-5932-4C07-BDB1-86EFD496A340}"/>
              </a:ext>
            </a:extLst>
          </p:cNvPr>
          <p:cNvSpPr/>
          <p:nvPr/>
        </p:nvSpPr>
        <p:spPr>
          <a:xfrm>
            <a:off x="560614" y="1436638"/>
            <a:ext cx="11136086" cy="4409605"/>
          </a:xfrm>
          <a:prstGeom prst="rect">
            <a:avLst/>
          </a:prstGeom>
        </p:spPr>
        <p:txBody>
          <a:bodyPr wrap="square">
            <a:spAutoFit/>
          </a:bodyPr>
          <a:lstStyle/>
          <a:p>
            <a:pPr>
              <a:lnSpc>
                <a:spcPct val="200000"/>
              </a:lnSpc>
            </a:pPr>
            <a:r>
              <a:rPr lang="en-US" sz="2400" dirty="0">
                <a:latin typeface="Cambria" charset="0"/>
                <a:ea typeface="ＭＳ Ｐゴシック" charset="-128"/>
              </a:rPr>
              <a:t>A 51-year-old woman presents to your clinic with a complaint of low back pain, which began acutely 2 weeks earlier, 1 day after a 10-km run. The pain is described as achy, intermittent, and located in the central region of her low back. It is associated with an occasional electrical sensation shooting down her left leg. The pain is aggravated by rolling over in bed, prolonged sitting, and running; it is relieved by rest, changing positions, and ibuprofen</a:t>
            </a:r>
          </a:p>
        </p:txBody>
      </p:sp>
    </p:spTree>
    <p:extLst>
      <p:ext uri="{BB962C8B-B14F-4D97-AF65-F5344CB8AC3E}">
        <p14:creationId xmlns:p14="http://schemas.microsoft.com/office/powerpoint/2010/main" val="28820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82BC62-C507-46D6-8E35-8E09F29FBB7E}"/>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5600" dirty="0">
                <a:solidFill>
                  <a:schemeClr val="tx1"/>
                </a:solidFill>
                <a:latin typeface="+mj-lt"/>
              </a:rPr>
              <a:t>Lumbar muscle strain/sprain</a:t>
            </a:r>
          </a:p>
        </p:txBody>
      </p:sp>
      <p:sp>
        <p:nvSpPr>
          <p:cNvPr id="12" name="Freeform: Shape 11">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text on a white background&#10;&#10;Description automatically generated">
            <a:extLst>
              <a:ext uri="{FF2B5EF4-FFF2-40B4-BE49-F238E27FC236}">
                <a16:creationId xmlns="" xmlns:a16="http://schemas.microsoft.com/office/drawing/2014/main" id="{FFCED145-E562-4519-8F95-F4F9EECB4B78}"/>
              </a:ext>
            </a:extLst>
          </p:cNvPr>
          <p:cNvPicPr>
            <a:picLocks noChangeAspect="1"/>
          </p:cNvPicPr>
          <p:nvPr/>
        </p:nvPicPr>
        <p:blipFill rotWithShape="1">
          <a:blip r:embed="rId2">
            <a:extLst>
              <a:ext uri="{28A0092B-C50C-407E-A947-70E740481C1C}">
                <a14:useLocalDpi xmlns:a14="http://schemas.microsoft.com/office/drawing/2010/main" val="0"/>
              </a:ext>
            </a:extLst>
          </a:blip>
          <a:srcRect l="7556" r="4603"/>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Slide Number Placeholder 4">
            <a:extLst>
              <a:ext uri="{FF2B5EF4-FFF2-40B4-BE49-F238E27FC236}">
                <a16:creationId xmlns="" xmlns:a16="http://schemas.microsoft.com/office/drawing/2014/main" id="{CAB1EC91-0BEC-4DE6-99D5-EDDA5CB9E82A}"/>
              </a:ext>
            </a:extLst>
          </p:cNvPr>
          <p:cNvSpPr>
            <a:spLocks noGrp="1"/>
          </p:cNvSpPr>
          <p:nvPr>
            <p:ph type="sldNum" sz="quarter" idx="4"/>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spcAft>
                <a:spcPts val="600"/>
              </a:spcAft>
              <a:defRPr/>
            </a:pPr>
            <a:fld id="{B84D2E29-67F4-44D8-B0E3-F54815B4F123}" type="slidenum">
              <a:rPr lang="en-US" sz="1500">
                <a:solidFill>
                  <a:srgbClr val="FFFFFF"/>
                </a:solidFill>
                <a:latin typeface="Calibri" panose="020F0502020204030204"/>
              </a:rPr>
              <a:pPr>
                <a:spcAft>
                  <a:spcPts val="600"/>
                </a:spcAft>
                <a:defRPr/>
              </a:pPr>
              <a:t>48</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14535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9DE4E38-1D9B-47E6-AD28-B4AFD97217EF}"/>
              </a:ext>
            </a:extLst>
          </p:cNvPr>
          <p:cNvSpPr>
            <a:spLocks noGrp="1"/>
          </p:cNvSpPr>
          <p:nvPr>
            <p:ph type="body" sz="quarter" idx="10"/>
          </p:nvPr>
        </p:nvSpPr>
        <p:spPr>
          <a:xfrm>
            <a:off x="457200" y="528364"/>
            <a:ext cx="11239500" cy="681037"/>
          </a:xfrm>
        </p:spPr>
        <p:txBody>
          <a:bodyPr>
            <a:normAutofit fontScale="85000" lnSpcReduction="20000"/>
          </a:bodyPr>
          <a:lstStyle/>
          <a:p>
            <a:r>
              <a:rPr lang="en-US" dirty="0">
                <a:latin typeface="Times New Roman" charset="0"/>
                <a:ea typeface="Times New Roman" charset="0"/>
                <a:cs typeface="Times New Roman" charset="0"/>
              </a:rPr>
              <a:t>Clinical presentation, Risk factors, Investigations and Management</a:t>
            </a:r>
          </a:p>
          <a:p>
            <a:endParaRPr lang="en-US" dirty="0"/>
          </a:p>
        </p:txBody>
      </p:sp>
      <p:sp>
        <p:nvSpPr>
          <p:cNvPr id="4" name="Rectangle 3">
            <a:extLst>
              <a:ext uri="{FF2B5EF4-FFF2-40B4-BE49-F238E27FC236}">
                <a16:creationId xmlns="" xmlns:a16="http://schemas.microsoft.com/office/drawing/2014/main" id="{1195F015-354F-415A-87EC-8F7292AB0416}"/>
              </a:ext>
            </a:extLst>
          </p:cNvPr>
          <p:cNvSpPr/>
          <p:nvPr/>
        </p:nvSpPr>
        <p:spPr>
          <a:xfrm>
            <a:off x="351340" y="1493134"/>
            <a:ext cx="11451220" cy="5632311"/>
          </a:xfrm>
          <a:prstGeom prst="rect">
            <a:avLst/>
          </a:prstGeom>
        </p:spPr>
        <p:txBody>
          <a:bodyPr wrap="square">
            <a:spAutoFit/>
          </a:bodyPr>
          <a:lstStyle/>
          <a:p>
            <a:pPr marL="342900" indent="-342900">
              <a:buFont typeface="Arial" panose="020B0604020202020204" pitchFamily="34" charset="0"/>
              <a:buChar char="•"/>
            </a:pPr>
            <a:r>
              <a:rPr lang="en-US" sz="2800" b="1" dirty="0">
                <a:latin typeface="Times New Roman" charset="0"/>
                <a:ea typeface="Times New Roman" charset="0"/>
                <a:cs typeface="Times New Roman" charset="0"/>
              </a:rPr>
              <a:t>The </a:t>
            </a:r>
            <a:r>
              <a:rPr lang="en-US" sz="2800" b="1" dirty="0">
                <a:solidFill>
                  <a:srgbClr val="FF0000"/>
                </a:solidFill>
                <a:latin typeface="Times New Roman" charset="0"/>
                <a:ea typeface="Times New Roman" charset="0"/>
                <a:cs typeface="Times New Roman" charset="0"/>
              </a:rPr>
              <a:t>most common </a:t>
            </a:r>
            <a:r>
              <a:rPr lang="en-US" sz="2800" b="1" dirty="0">
                <a:latin typeface="Times New Roman" charset="0"/>
                <a:ea typeface="Times New Roman" charset="0"/>
                <a:cs typeface="Times New Roman" charset="0"/>
              </a:rPr>
              <a:t>source of back pain</a:t>
            </a:r>
          </a:p>
          <a:p>
            <a:endParaRPr lang="en-US" sz="2000" b="1" dirty="0">
              <a:latin typeface="Times New Roman" charset="0"/>
              <a:ea typeface="Times New Roman" charset="0"/>
              <a:cs typeface="Times New Roman" charset="0"/>
            </a:endParaRPr>
          </a:p>
          <a:p>
            <a:pPr marL="342900" indent="-342900">
              <a:buFont typeface="Arial" panose="020B0604020202020204" pitchFamily="34" charset="0"/>
              <a:buChar char="•"/>
            </a:pPr>
            <a:r>
              <a:rPr lang="en-US" sz="2400" b="1" dirty="0">
                <a:latin typeface="Times New Roman" charset="0"/>
                <a:ea typeface="Times New Roman" charset="0"/>
                <a:cs typeface="Times New Roman" charset="0"/>
              </a:rPr>
              <a:t>Clinical presentation</a:t>
            </a:r>
          </a:p>
          <a:p>
            <a:r>
              <a:rPr lang="en-US" sz="2400" dirty="0">
                <a:latin typeface="Times New Roman" charset="0"/>
                <a:ea typeface="Times New Roman" charset="0"/>
                <a:cs typeface="Times New Roman" charset="0"/>
              </a:rPr>
              <a:t>-Sharp intense pain for 1 to 2 days; muscle spasm; most patients recover within 3 months</a:t>
            </a:r>
          </a:p>
          <a:p>
            <a:r>
              <a:rPr lang="en-US" sz="2400" dirty="0">
                <a:latin typeface="Times New Roman" charset="0"/>
                <a:cs typeface="Times New Roman" charset="0"/>
              </a:rPr>
              <a:t>-</a:t>
            </a:r>
            <a:r>
              <a:rPr lang="en-US" sz="2400" dirty="0">
                <a:latin typeface="Times New Roman" charset="0"/>
                <a:ea typeface="Times New Roman" charset="0"/>
                <a:cs typeface="Times New Roman" charset="0"/>
              </a:rPr>
              <a:t>Stiffness, and/or soreness of the lumbosacral region (underneath the twelfth rib and above the gluteal folds) persisting for &lt;12 weeks</a:t>
            </a:r>
            <a:r>
              <a:rPr lang="en-US" dirty="0">
                <a:latin typeface="Times New Roman" charset="0"/>
                <a:ea typeface="Times New Roman" charset="0"/>
                <a:cs typeface="Times New Roman" charset="0"/>
              </a:rPr>
              <a:t>.</a:t>
            </a:r>
          </a:p>
          <a:p>
            <a:endParaRPr lang="en-US" dirty="0">
              <a:latin typeface="Times New Roman" charset="0"/>
              <a:cs typeface="Times New Roman" charset="0"/>
            </a:endParaRPr>
          </a:p>
          <a:p>
            <a:pPr marL="285750" indent="-285750">
              <a:buFont typeface="Arial" panose="020B0604020202020204" pitchFamily="34" charset="0"/>
              <a:buChar char="•"/>
            </a:pPr>
            <a:r>
              <a:rPr lang="en-US" sz="2400" b="1" dirty="0">
                <a:latin typeface="Times New Roman" charset="0"/>
                <a:ea typeface="Times New Roman" charset="0"/>
                <a:cs typeface="Times New Roman" charset="0"/>
              </a:rPr>
              <a:t>Risk factors</a:t>
            </a:r>
          </a:p>
          <a:p>
            <a:pPr marL="533400" lvl="0" indent="-457200">
              <a:buFont typeface="+mj-lt"/>
              <a:buAutoNum type="arabicPeriod"/>
            </a:pPr>
            <a:r>
              <a:rPr lang="en-US" sz="2400" dirty="0"/>
              <a:t>Lifting a heavy object, or twisting the spine while lifting</a:t>
            </a:r>
          </a:p>
          <a:p>
            <a:pPr marL="533400" lvl="0" indent="-457200">
              <a:buFont typeface="+mj-lt"/>
              <a:buAutoNum type="arabicPeriod"/>
            </a:pPr>
            <a:r>
              <a:rPr lang="en-US" sz="2400" dirty="0"/>
              <a:t>Sudden movements that place too much stress on the low back, such as a fall</a:t>
            </a:r>
          </a:p>
          <a:p>
            <a:pPr marL="533400" lvl="0" indent="-457200">
              <a:buFont typeface="+mj-lt"/>
              <a:buAutoNum type="arabicPeriod"/>
            </a:pPr>
            <a:r>
              <a:rPr lang="en-US" sz="2400" dirty="0"/>
              <a:t>Poor posture over time</a:t>
            </a:r>
          </a:p>
          <a:p>
            <a:pPr marL="533400" lvl="0" indent="-457200">
              <a:buFont typeface="+mj-lt"/>
              <a:buAutoNum type="arabicPeriod"/>
            </a:pPr>
            <a:r>
              <a:rPr lang="en-US" sz="2400" dirty="0"/>
              <a:t>Sports injuries, especially in sports that involve twisting or large forces of impact</a:t>
            </a:r>
          </a:p>
          <a:p>
            <a:pPr marL="533400" lvl="0" indent="-457200">
              <a:buFont typeface="+mj-lt"/>
              <a:buAutoNum type="arabicPeriod"/>
            </a:pPr>
            <a:endParaRPr lang="en-US" dirty="0">
              <a:latin typeface="Times New Roman" charset="0"/>
              <a:ea typeface="Times New Roman" charset="0"/>
              <a:cs typeface="Times New Roman" charset="0"/>
            </a:endParaRPr>
          </a:p>
          <a:p>
            <a:pPr marL="76200" lvl="0"/>
            <a:endParaRPr lang="en-US" dirty="0">
              <a:latin typeface="Times New Roman" charset="0"/>
              <a:ea typeface="Times New Roman" charset="0"/>
              <a:cs typeface="Times New Roman" charset="0"/>
            </a:endParaRPr>
          </a:p>
          <a:p>
            <a:endParaRPr lang="en-US" dirty="0"/>
          </a:p>
        </p:txBody>
      </p:sp>
      <p:sp>
        <p:nvSpPr>
          <p:cNvPr id="5" name="Rectangle 4">
            <a:extLst>
              <a:ext uri="{FF2B5EF4-FFF2-40B4-BE49-F238E27FC236}">
                <a16:creationId xmlns="" xmlns:a16="http://schemas.microsoft.com/office/drawing/2014/main" id="{FC856D6F-D657-49D5-AFE2-C2316F94D8B9}"/>
              </a:ext>
            </a:extLst>
          </p:cNvPr>
          <p:cNvSpPr/>
          <p:nvPr/>
        </p:nvSpPr>
        <p:spPr>
          <a:xfrm>
            <a:off x="1883539" y="6133340"/>
            <a:ext cx="8120122" cy="523220"/>
          </a:xfrm>
          <a:prstGeom prst="rect">
            <a:avLst/>
          </a:prstGeom>
        </p:spPr>
        <p:txBody>
          <a:bodyPr wrap="square">
            <a:spAutoFit/>
          </a:bodyPr>
          <a:lstStyle/>
          <a:p>
            <a:pPr marL="342900" indent="-342900">
              <a:buFont typeface="Wingdings" panose="05000000000000000000" pitchFamily="2" charset="2"/>
              <a:buChar char="v"/>
            </a:pPr>
            <a:r>
              <a:rPr lang="en-US" sz="2800" b="1" dirty="0">
                <a:highlight>
                  <a:srgbClr val="FFFF00"/>
                </a:highlight>
                <a:latin typeface="Times New Roman" charset="0"/>
                <a:ea typeface="Times New Roman" charset="0"/>
                <a:cs typeface="Times New Roman" charset="0"/>
              </a:rPr>
              <a:t>What is the difference between </a:t>
            </a:r>
            <a:r>
              <a:rPr lang="en-US" sz="2800" b="1" u="sng" dirty="0">
                <a:solidFill>
                  <a:srgbClr val="FF0000"/>
                </a:solidFill>
                <a:highlight>
                  <a:srgbClr val="FFFF00"/>
                </a:highlight>
                <a:latin typeface="Times New Roman" charset="0"/>
                <a:ea typeface="Times New Roman" charset="0"/>
                <a:cs typeface="Times New Roman" charset="0"/>
              </a:rPr>
              <a:t>strain</a:t>
            </a:r>
            <a:r>
              <a:rPr lang="en-US" sz="2800" b="1" dirty="0">
                <a:solidFill>
                  <a:schemeClr val="accent3"/>
                </a:solidFill>
                <a:highlight>
                  <a:srgbClr val="FFFF00"/>
                </a:highlight>
                <a:latin typeface="Times New Roman" charset="0"/>
                <a:ea typeface="Times New Roman" charset="0"/>
                <a:cs typeface="Times New Roman" charset="0"/>
              </a:rPr>
              <a:t> </a:t>
            </a:r>
            <a:r>
              <a:rPr lang="en-US" sz="2800" b="1" dirty="0">
                <a:highlight>
                  <a:srgbClr val="FFFF00"/>
                </a:highlight>
                <a:latin typeface="Times New Roman" charset="0"/>
                <a:ea typeface="Times New Roman" charset="0"/>
                <a:cs typeface="Times New Roman" charset="0"/>
              </a:rPr>
              <a:t>and </a:t>
            </a:r>
            <a:r>
              <a:rPr lang="en-US" sz="2800" b="1" u="sng" dirty="0">
                <a:solidFill>
                  <a:srgbClr val="FF0000"/>
                </a:solidFill>
                <a:highlight>
                  <a:srgbClr val="FFFF00"/>
                </a:highlight>
                <a:latin typeface="Times New Roman" charset="0"/>
                <a:ea typeface="Times New Roman" charset="0"/>
                <a:cs typeface="Times New Roman" charset="0"/>
              </a:rPr>
              <a:t>sprain</a:t>
            </a:r>
            <a:r>
              <a:rPr lang="en-US" sz="2800" b="1" dirty="0">
                <a:highlight>
                  <a:srgbClr val="FFFF00"/>
                </a:highlight>
                <a:latin typeface="Times New Roman" charset="0"/>
                <a:ea typeface="Times New Roman" charset="0"/>
                <a:cs typeface="Times New Roman" charset="0"/>
              </a:rPr>
              <a:t>?</a:t>
            </a:r>
          </a:p>
        </p:txBody>
      </p:sp>
    </p:spTree>
    <p:extLst>
      <p:ext uri="{BB962C8B-B14F-4D97-AF65-F5344CB8AC3E}">
        <p14:creationId xmlns:p14="http://schemas.microsoft.com/office/powerpoint/2010/main" val="28755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500"/>
                                        <p:tgtEl>
                                          <p:spTgt spid="4">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fade">
                                      <p:cBhvr>
                                        <p:cTn id="39" dur="500"/>
                                        <p:tgtEl>
                                          <p:spTgt spid="4">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500"/>
                                        <p:tgtEl>
                                          <p:spTgt spid="4">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
        <p:nvSpPr>
          <p:cNvPr id="3" name="Text Placeholder 2"/>
          <p:cNvSpPr>
            <a:spLocks noGrp="1"/>
          </p:cNvSpPr>
          <p:nvPr>
            <p:ph type="body" sz="quarter" idx="10"/>
          </p:nvPr>
        </p:nvSpPr>
        <p:spPr>
          <a:xfrm>
            <a:off x="-3162924" y="3632772"/>
            <a:ext cx="9905141" cy="447675"/>
          </a:xfrm>
        </p:spPr>
        <p:txBody>
          <a:bodyPr>
            <a:noAutofit/>
          </a:bodyPr>
          <a:lstStyle/>
          <a:p>
            <a:r>
              <a:rPr lang="en-US" sz="7200" dirty="0" smtClean="0"/>
              <a:t>MCQ’s</a:t>
            </a:r>
            <a:endParaRPr lang="en-US" sz="7200" dirty="0"/>
          </a:p>
        </p:txBody>
      </p:sp>
    </p:spTree>
    <p:extLst>
      <p:ext uri="{BB962C8B-B14F-4D97-AF65-F5344CB8AC3E}">
        <p14:creationId xmlns:p14="http://schemas.microsoft.com/office/powerpoint/2010/main" val="2064418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CB076C5-3CA6-4360-AE56-3F804CDFF70F}"/>
              </a:ext>
            </a:extLst>
          </p:cNvPr>
          <p:cNvSpPr/>
          <p:nvPr/>
        </p:nvSpPr>
        <p:spPr>
          <a:xfrm>
            <a:off x="513615" y="1298911"/>
            <a:ext cx="11002721" cy="3016210"/>
          </a:xfrm>
          <a:prstGeom prst="rect">
            <a:avLst/>
          </a:prstGeom>
        </p:spPr>
        <p:txBody>
          <a:bodyPr wrap="square">
            <a:spAutoFit/>
          </a:bodyPr>
          <a:lstStyle/>
          <a:p>
            <a:pPr marL="342900" indent="-342900">
              <a:buFont typeface="Arial" panose="020B0604020202020204" pitchFamily="34" charset="0"/>
              <a:buChar char="•"/>
            </a:pPr>
            <a:r>
              <a:rPr lang="en-US" sz="2400" b="1" dirty="0">
                <a:latin typeface="Times New Roman" charset="0"/>
                <a:ea typeface="Times New Roman" charset="0"/>
                <a:cs typeface="Times New Roman" charset="0"/>
              </a:rPr>
              <a:t>Investigations:</a:t>
            </a:r>
          </a:p>
          <a:p>
            <a:r>
              <a:rPr lang="en-US" sz="2400" dirty="0"/>
              <a:t>&lt;4 Weeks</a:t>
            </a:r>
            <a:r>
              <a:rPr lang="en-US" sz="1400" dirty="0"/>
              <a:t> ….. </a:t>
            </a:r>
            <a:r>
              <a:rPr lang="en-US" sz="2400" dirty="0"/>
              <a:t>Clinical diagnosis</a:t>
            </a:r>
          </a:p>
          <a:p>
            <a:pPr algn="ctr"/>
            <a:endParaRPr lang="en-US" sz="1400" dirty="0"/>
          </a:p>
          <a:p>
            <a:r>
              <a:rPr lang="en-US" sz="3200" dirty="0"/>
              <a:t>&gt;</a:t>
            </a:r>
            <a:r>
              <a:rPr lang="en-US" sz="2400" dirty="0"/>
              <a:t>6 Weeks …. Lumbar Spine X-Ray, MRI, CT and Labs</a:t>
            </a:r>
            <a:r>
              <a:rPr lang="en-US" dirty="0"/>
              <a:t>.</a:t>
            </a:r>
          </a:p>
          <a:p>
            <a:endParaRPr lang="en-US" dirty="0"/>
          </a:p>
          <a:p>
            <a:pPr marL="342900" indent="-342900">
              <a:buFont typeface="Arial" panose="020B0604020202020204" pitchFamily="34" charset="0"/>
              <a:buChar char="•"/>
            </a:pPr>
            <a:r>
              <a:rPr lang="en-US" sz="2400" b="1" dirty="0">
                <a:latin typeface="Times New Roman" charset="0"/>
                <a:cs typeface="Times New Roman" charset="0"/>
              </a:rPr>
              <a:t>Management</a:t>
            </a:r>
            <a:r>
              <a:rPr lang="en-US" sz="2400" b="1" dirty="0"/>
              <a:t>:</a:t>
            </a:r>
          </a:p>
          <a:p>
            <a:endParaRPr lang="en-US" dirty="0"/>
          </a:p>
          <a:p>
            <a:pPr algn="ctr"/>
            <a:endParaRPr lang="en-US" dirty="0"/>
          </a:p>
          <a:p>
            <a:endParaRPr lang="en-US" dirty="0"/>
          </a:p>
        </p:txBody>
      </p:sp>
      <p:graphicFrame>
        <p:nvGraphicFramePr>
          <p:cNvPr id="4" name="Table 3">
            <a:extLst>
              <a:ext uri="{FF2B5EF4-FFF2-40B4-BE49-F238E27FC236}">
                <a16:creationId xmlns="" xmlns:a16="http://schemas.microsoft.com/office/drawing/2014/main" id="{F31441F5-CD1C-42E2-920E-4C29849CA145}"/>
              </a:ext>
            </a:extLst>
          </p:cNvPr>
          <p:cNvGraphicFramePr>
            <a:graphicFrameLocks noGrp="1"/>
          </p:cNvGraphicFramePr>
          <p:nvPr>
            <p:extLst/>
          </p:nvPr>
        </p:nvGraphicFramePr>
        <p:xfrm>
          <a:off x="1525690" y="3637344"/>
          <a:ext cx="9140620" cy="3117611"/>
        </p:xfrm>
        <a:graphic>
          <a:graphicData uri="http://schemas.openxmlformats.org/drawingml/2006/table">
            <a:tbl>
              <a:tblPr firstRow="1" bandRow="1"/>
              <a:tblGrid>
                <a:gridCol w="3077876">
                  <a:extLst>
                    <a:ext uri="{9D8B030D-6E8A-4147-A177-3AD203B41FA5}">
                      <a16:colId xmlns="" xmlns:a16="http://schemas.microsoft.com/office/drawing/2014/main" val="20000"/>
                    </a:ext>
                  </a:extLst>
                </a:gridCol>
                <a:gridCol w="3179604">
                  <a:extLst>
                    <a:ext uri="{9D8B030D-6E8A-4147-A177-3AD203B41FA5}">
                      <a16:colId xmlns="" xmlns:a16="http://schemas.microsoft.com/office/drawing/2014/main" val="20001"/>
                    </a:ext>
                  </a:extLst>
                </a:gridCol>
                <a:gridCol w="2883140">
                  <a:extLst>
                    <a:ext uri="{9D8B030D-6E8A-4147-A177-3AD203B41FA5}">
                      <a16:colId xmlns="" xmlns:a16="http://schemas.microsoft.com/office/drawing/2014/main" val="20002"/>
                    </a:ext>
                  </a:extLst>
                </a:gridCol>
              </a:tblGrid>
              <a:tr h="374727">
                <a:tc>
                  <a:txBody>
                    <a:bodyPr/>
                    <a:lstStyle/>
                    <a:p>
                      <a:pPr algn="ctr"/>
                      <a:r>
                        <a:rPr lang="en-US" sz="1800" b="1" dirty="0">
                          <a:solidFill>
                            <a:schemeClr val="bg1"/>
                          </a:solidFill>
                        </a:rPr>
                        <a:t>Acute (&lt;</a:t>
                      </a:r>
                      <a:r>
                        <a:rPr lang="en-US" sz="1800" b="1" baseline="0" dirty="0">
                          <a:solidFill>
                            <a:schemeClr val="bg1"/>
                          </a:solidFill>
                        </a:rPr>
                        <a:t> 4 Weeks)</a:t>
                      </a:r>
                      <a:endParaRPr lang="en-US" sz="1800" b="1" dirty="0">
                        <a:solidFill>
                          <a:schemeClr val="bg1"/>
                        </a:solidFill>
                      </a:endParaRPr>
                    </a:p>
                  </a:txBody>
                  <a:tcPr>
                    <a:solidFill>
                      <a:schemeClr val="accent3"/>
                    </a:solidFill>
                  </a:tcPr>
                </a:tc>
                <a:tc>
                  <a:txBody>
                    <a:bodyPr/>
                    <a:lstStyle/>
                    <a:p>
                      <a:pPr algn="ctr"/>
                      <a:r>
                        <a:rPr lang="en-US" sz="1800" b="1" dirty="0">
                          <a:solidFill>
                            <a:schemeClr val="bg1"/>
                          </a:solidFill>
                        </a:rPr>
                        <a:t>Subacute (4-12 Weeks)</a:t>
                      </a:r>
                    </a:p>
                  </a:txBody>
                  <a:tcPr>
                    <a:solidFill>
                      <a:schemeClr val="accent4"/>
                    </a:solidFill>
                  </a:tcPr>
                </a:tc>
                <a:tc>
                  <a:txBody>
                    <a:bodyPr/>
                    <a:lstStyle/>
                    <a:p>
                      <a:pPr algn="ctr"/>
                      <a:r>
                        <a:rPr lang="en-US" sz="1800" b="1" dirty="0">
                          <a:solidFill>
                            <a:schemeClr val="bg1"/>
                          </a:solidFill>
                        </a:rPr>
                        <a:t>Chronic (&gt; 12 Week)</a:t>
                      </a:r>
                    </a:p>
                  </a:txBody>
                  <a:tcPr>
                    <a:solidFill>
                      <a:schemeClr val="accent6"/>
                    </a:solidFill>
                  </a:tcPr>
                </a:tc>
                <a:extLst>
                  <a:ext uri="{0D108BD9-81ED-4DB2-BD59-A6C34878D82A}">
                    <a16:rowId xmlns="" xmlns:a16="http://schemas.microsoft.com/office/drawing/2014/main" val="10000"/>
                  </a:ext>
                </a:extLst>
              </a:tr>
              <a:tr h="1078662">
                <a:tc>
                  <a:txBody>
                    <a:bodyPr/>
                    <a:lstStyle/>
                    <a:p>
                      <a:r>
                        <a:rPr lang="en-US" sz="1600" b="1" dirty="0"/>
                        <a:t>1</a:t>
                      </a:r>
                      <a:r>
                        <a:rPr lang="en-US" sz="1600" b="1" baseline="30000" dirty="0"/>
                        <a:t>st</a:t>
                      </a:r>
                      <a:r>
                        <a:rPr lang="en-US" sz="1600" b="1" dirty="0"/>
                        <a:t> Line: Patient Education + Normal Activity.</a:t>
                      </a:r>
                    </a:p>
                    <a:p>
                      <a:endParaRPr lang="en-US" sz="1600" dirty="0"/>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1</a:t>
                      </a:r>
                      <a:r>
                        <a:rPr lang="en-US" sz="1600" b="1" baseline="30000" dirty="0"/>
                        <a:t>st</a:t>
                      </a:r>
                      <a:r>
                        <a:rPr lang="en-US" sz="1600" b="1" dirty="0"/>
                        <a:t> Line: Patient Education + Normal Activity.</a:t>
                      </a:r>
                    </a:p>
                  </a:txBody>
                  <a:tcPr/>
                </a:tc>
                <a:tc>
                  <a:txBody>
                    <a:bodyPr/>
                    <a:lstStyle/>
                    <a:p>
                      <a:r>
                        <a:rPr lang="en-US" sz="1600" b="1" dirty="0"/>
                        <a:t>1</a:t>
                      </a:r>
                      <a:r>
                        <a:rPr lang="en-US" sz="1600" b="1" baseline="30000" dirty="0"/>
                        <a:t>st</a:t>
                      </a:r>
                      <a:r>
                        <a:rPr lang="en-US" sz="1600" b="1" dirty="0"/>
                        <a:t> Line: CBT</a:t>
                      </a:r>
                    </a:p>
                  </a:txBody>
                  <a:tcPr/>
                </a:tc>
                <a:extLst>
                  <a:ext uri="{0D108BD9-81ED-4DB2-BD59-A6C34878D82A}">
                    <a16:rowId xmlns="" xmlns:a16="http://schemas.microsoft.com/office/drawing/2014/main" val="10001"/>
                  </a:ext>
                </a:extLst>
              </a:tr>
              <a:tr h="1078662">
                <a:tc>
                  <a:txBody>
                    <a:bodyPr/>
                    <a:lstStyle/>
                    <a:p>
                      <a:r>
                        <a:rPr lang="en-US" sz="1600" b="1" dirty="0"/>
                        <a:t>+: Self care</a:t>
                      </a:r>
                      <a:r>
                        <a:rPr lang="en-US" sz="1600" b="1" baseline="0" dirty="0"/>
                        <a:t> temp. treatment Heat ,Ice</a:t>
                      </a:r>
                    </a:p>
                    <a:p>
                      <a:endParaRPr lang="en-US" sz="1600" baseline="0" dirty="0"/>
                    </a:p>
                    <a:p>
                      <a:endParaRPr lang="en-US" sz="1600" dirty="0"/>
                    </a:p>
                  </a:txBody>
                  <a:tcPr/>
                </a:tc>
                <a:tc rowSpan="2">
                  <a:txBody>
                    <a:bodyPr/>
                    <a:lstStyle/>
                    <a:p>
                      <a:r>
                        <a:rPr lang="en-US" sz="1600" b="1" dirty="0"/>
                        <a:t>Adjunctive: Active physiotherapy and</a:t>
                      </a:r>
                      <a:r>
                        <a:rPr lang="en-US" sz="1600" b="1" baseline="0" dirty="0"/>
                        <a:t> exercise therapy.</a:t>
                      </a:r>
                      <a:endParaRPr lang="en-US" sz="1600" b="1" dirty="0"/>
                    </a:p>
                  </a:txBody>
                  <a:tcPr/>
                </a:tc>
                <a:tc rowSpan="2">
                  <a:txBody>
                    <a:bodyPr/>
                    <a:lstStyle/>
                    <a:p>
                      <a:r>
                        <a:rPr lang="en-US" sz="1600" b="1" dirty="0"/>
                        <a:t>Adjunctive:</a:t>
                      </a:r>
                      <a:r>
                        <a:rPr lang="en-US" sz="1600" b="1" baseline="0" dirty="0"/>
                        <a:t> Rehabilitation/TCA/Opioid/Surgery.</a:t>
                      </a:r>
                      <a:endParaRPr lang="en-US" sz="1600" b="1" dirty="0"/>
                    </a:p>
                  </a:txBody>
                  <a:tcPr/>
                </a:tc>
                <a:extLst>
                  <a:ext uri="{0D108BD9-81ED-4DB2-BD59-A6C34878D82A}">
                    <a16:rowId xmlns="" xmlns:a16="http://schemas.microsoft.com/office/drawing/2014/main" val="10002"/>
                  </a:ext>
                </a:extLst>
              </a:tr>
              <a:tr h="585560">
                <a:tc>
                  <a:txBody>
                    <a:bodyPr/>
                    <a:lstStyle/>
                    <a:p>
                      <a:r>
                        <a:rPr lang="en-US" sz="1600" b="1" dirty="0"/>
                        <a:t>Adjunctive: Analgesics/Muscle relaxant.</a:t>
                      </a:r>
                    </a:p>
                  </a:txBody>
                  <a:tcPr/>
                </a:tc>
                <a:tc vMerge="1">
                  <a:txBody>
                    <a:bodyPr/>
                    <a:lstStyle/>
                    <a:p>
                      <a:endParaRPr lang="en-US" sz="1600" dirty="0"/>
                    </a:p>
                  </a:txBody>
                  <a:tcPr/>
                </a:tc>
                <a:tc vMerge="1">
                  <a:txBody>
                    <a:bodyPr/>
                    <a:lstStyle/>
                    <a:p>
                      <a:endParaRPr lang="en-US" sz="1600" dirty="0"/>
                    </a:p>
                  </a:txBody>
                  <a:tcPr/>
                </a:tc>
                <a:extLst>
                  <a:ext uri="{0D108BD9-81ED-4DB2-BD59-A6C34878D82A}">
                    <a16:rowId xmlns="" xmlns:a16="http://schemas.microsoft.com/office/drawing/2014/main" val="10003"/>
                  </a:ext>
                </a:extLst>
              </a:tr>
            </a:tbl>
          </a:graphicData>
        </a:graphic>
      </p:graphicFrame>
      <p:sp>
        <p:nvSpPr>
          <p:cNvPr id="6" name="Rectangle 5">
            <a:extLst>
              <a:ext uri="{FF2B5EF4-FFF2-40B4-BE49-F238E27FC236}">
                <a16:creationId xmlns="" xmlns:a16="http://schemas.microsoft.com/office/drawing/2014/main" id="{D81CC206-FB8D-419E-BCDA-0B66EC24B330}"/>
              </a:ext>
            </a:extLst>
          </p:cNvPr>
          <p:cNvSpPr/>
          <p:nvPr/>
        </p:nvSpPr>
        <p:spPr>
          <a:xfrm>
            <a:off x="976131" y="209382"/>
            <a:ext cx="10077691" cy="1089529"/>
          </a:xfrm>
          <a:prstGeom prst="rect">
            <a:avLst/>
          </a:prstGeom>
        </p:spPr>
        <p:txBody>
          <a:bodyPr wrap="square">
            <a:spAutoFit/>
          </a:bodyPr>
          <a:lstStyle/>
          <a:p>
            <a:pPr lvl="0" algn="ctr">
              <a:lnSpc>
                <a:spcPct val="90000"/>
              </a:lnSpc>
              <a:spcBef>
                <a:spcPct val="0"/>
              </a:spcBef>
            </a:pPr>
            <a:r>
              <a:rPr lang="en-US" sz="3600" b="1" dirty="0">
                <a:solidFill>
                  <a:srgbClr val="0E4E68"/>
                </a:solidFill>
                <a:latin typeface="Times New Roman" charset="0"/>
                <a:ea typeface="Times New Roman" charset="0"/>
                <a:cs typeface="Times New Roman" charset="0"/>
              </a:rPr>
              <a:t>Clinical presentation, Risk factors, Investigations</a:t>
            </a:r>
          </a:p>
          <a:p>
            <a:pPr lvl="0" algn="ctr">
              <a:lnSpc>
                <a:spcPct val="90000"/>
              </a:lnSpc>
              <a:spcBef>
                <a:spcPct val="0"/>
              </a:spcBef>
            </a:pPr>
            <a:r>
              <a:rPr lang="en-US" sz="3600" b="1" dirty="0">
                <a:solidFill>
                  <a:srgbClr val="0E4E68"/>
                </a:solidFill>
                <a:latin typeface="Times New Roman" charset="0"/>
                <a:ea typeface="Times New Roman" charset="0"/>
                <a:cs typeface="Times New Roman" charset="0"/>
              </a:rPr>
              <a:t>Management</a:t>
            </a:r>
            <a:endParaRPr lang="en-US" sz="3600" b="1" dirty="0">
              <a:solidFill>
                <a:srgbClr val="0E4E68"/>
              </a:solidFill>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91750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CB233CF-93FC-45BB-AD6C-67EB15034C96}"/>
              </a:ext>
            </a:extLst>
          </p:cNvPr>
          <p:cNvSpPr>
            <a:spLocks noGrp="1"/>
          </p:cNvSpPr>
          <p:nvPr>
            <p:ph type="body" sz="quarter" idx="10"/>
          </p:nvPr>
        </p:nvSpPr>
        <p:spPr/>
        <p:txBody>
          <a:bodyPr/>
          <a:lstStyle/>
          <a:p>
            <a:r>
              <a:rPr lang="en-US" dirty="0"/>
              <a:t>Case scenario</a:t>
            </a:r>
          </a:p>
        </p:txBody>
      </p:sp>
      <p:sp>
        <p:nvSpPr>
          <p:cNvPr id="3" name="Rectangle 2">
            <a:extLst>
              <a:ext uri="{FF2B5EF4-FFF2-40B4-BE49-F238E27FC236}">
                <a16:creationId xmlns="" xmlns:a16="http://schemas.microsoft.com/office/drawing/2014/main" id="{D0137724-AC5F-4557-9783-334704E7EF49}"/>
              </a:ext>
            </a:extLst>
          </p:cNvPr>
          <p:cNvSpPr/>
          <p:nvPr/>
        </p:nvSpPr>
        <p:spPr>
          <a:xfrm>
            <a:off x="370114" y="1338666"/>
            <a:ext cx="11636828" cy="3670877"/>
          </a:xfrm>
          <a:prstGeom prst="rect">
            <a:avLst/>
          </a:prstGeom>
        </p:spPr>
        <p:txBody>
          <a:bodyPr wrap="square">
            <a:spAutoFit/>
          </a:bodyPr>
          <a:lstStyle/>
          <a:p>
            <a:pPr>
              <a:lnSpc>
                <a:spcPct val="200000"/>
              </a:lnSpc>
            </a:pPr>
            <a:r>
              <a:rPr lang="en-US" altLang="en-US" sz="2400" dirty="0">
                <a:latin typeface="Cambria" charset="0"/>
                <a:ea typeface="ＭＳ Ｐゴシック" charset="-128"/>
              </a:rPr>
              <a:t> A 45-year-old man without significant past medical history presents with severe back pain after lifting boxes at work two days ago. Other than his back pain his review of symptoms is negative, the pain radiates from his lower back down his posterior thigh to his great toe, when you perform both a straight leg raise test and a contralateral leg raise are positives. His strength sensation, and reflexes are preserved</a:t>
            </a:r>
            <a:endParaRPr lang="en-US" sz="2400" dirty="0"/>
          </a:p>
        </p:txBody>
      </p:sp>
    </p:spTree>
    <p:extLst>
      <p:ext uri="{BB962C8B-B14F-4D97-AF65-F5344CB8AC3E}">
        <p14:creationId xmlns:p14="http://schemas.microsoft.com/office/powerpoint/2010/main" val="8849807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82BC62-C507-46D6-8E35-8E09F29FBB7E}"/>
              </a:ext>
            </a:extLst>
          </p:cNvPr>
          <p:cNvSpPr>
            <a:spLocks noGrp="1"/>
          </p:cNvSpPr>
          <p:nvPr>
            <p:ph type="title"/>
          </p:nvPr>
        </p:nvSpPr>
        <p:spPr>
          <a:xfrm>
            <a:off x="6746627" y="1783959"/>
            <a:ext cx="5249429" cy="2889114"/>
          </a:xfrm>
        </p:spPr>
        <p:txBody>
          <a:bodyPr vert="horz" lIns="91440" tIns="45720" rIns="91440" bIns="45720" rtlCol="0" anchor="b">
            <a:normAutofit fontScale="90000"/>
          </a:bodyPr>
          <a:lstStyle/>
          <a:p>
            <a:r>
              <a:rPr lang="en-US" sz="5600" dirty="0">
                <a:latin typeface="+mj-lt"/>
              </a:rPr>
              <a:t>Herniated nucleus pulposus (herniated disc)</a:t>
            </a:r>
          </a:p>
        </p:txBody>
      </p:sp>
      <p:sp>
        <p:nvSpPr>
          <p:cNvPr id="5" name="Slide Number Placeholder 4">
            <a:extLst>
              <a:ext uri="{FF2B5EF4-FFF2-40B4-BE49-F238E27FC236}">
                <a16:creationId xmlns="" xmlns:a16="http://schemas.microsoft.com/office/drawing/2014/main" id="{CAB1EC91-0BEC-4DE6-99D5-EDDA5CB9E82A}"/>
              </a:ext>
            </a:extLst>
          </p:cNvPr>
          <p:cNvSpPr>
            <a:spLocks noGrp="1"/>
          </p:cNvSpPr>
          <p:nvPr>
            <p:ph type="sldNum" sz="quarter" idx="4"/>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spcAft>
                <a:spcPts val="600"/>
              </a:spcAft>
              <a:defRPr/>
            </a:pPr>
            <a:fld id="{B84D2E29-67F4-44D8-B0E3-F54815B4F123}" type="slidenum">
              <a:rPr lang="en-US" sz="1500">
                <a:solidFill>
                  <a:srgbClr val="FFFFFF"/>
                </a:solidFill>
                <a:latin typeface="Calibri" panose="020F0502020204030204"/>
              </a:rPr>
              <a:pPr>
                <a:spcAft>
                  <a:spcPts val="600"/>
                </a:spcAft>
                <a:defRPr/>
              </a:pPr>
              <a:t>52</a:t>
            </a:fld>
            <a:endParaRPr lang="en-US" sz="1500">
              <a:solidFill>
                <a:srgbClr val="FFFFFF"/>
              </a:solidFill>
              <a:latin typeface="Calibri" panose="020F0502020204030204"/>
            </a:endParaRPr>
          </a:p>
        </p:txBody>
      </p:sp>
      <p:pic>
        <p:nvPicPr>
          <p:cNvPr id="4" name="Picture 3" descr="A picture containing bottle, table&#10;&#10;Description automatically generated">
            <a:extLst>
              <a:ext uri="{FF2B5EF4-FFF2-40B4-BE49-F238E27FC236}">
                <a16:creationId xmlns="" xmlns:a16="http://schemas.microsoft.com/office/drawing/2014/main" id="{E067AE90-8090-44A0-8B51-2FC83DAF26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9" y="-1"/>
            <a:ext cx="5316947" cy="6858001"/>
          </a:xfrm>
          <a:prstGeom prst="rect">
            <a:avLst/>
          </a:prstGeom>
        </p:spPr>
      </p:pic>
    </p:spTree>
    <p:extLst>
      <p:ext uri="{BB962C8B-B14F-4D97-AF65-F5344CB8AC3E}">
        <p14:creationId xmlns:p14="http://schemas.microsoft.com/office/powerpoint/2010/main" val="9725924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4B3003F-15D7-408B-BB91-E7D8A00AA670}"/>
              </a:ext>
            </a:extLst>
          </p:cNvPr>
          <p:cNvSpPr>
            <a:spLocks noGrp="1"/>
          </p:cNvSpPr>
          <p:nvPr>
            <p:ph type="body" sz="quarter" idx="10"/>
          </p:nvPr>
        </p:nvSpPr>
        <p:spPr/>
        <p:txBody>
          <a:bodyPr>
            <a:normAutofit fontScale="85000" lnSpcReduction="20000"/>
          </a:bodyPr>
          <a:lstStyle/>
          <a:p>
            <a:r>
              <a:rPr lang="en-US" dirty="0">
                <a:latin typeface="Times New Roman" charset="0"/>
                <a:ea typeface="Times New Roman" charset="0"/>
                <a:cs typeface="Times New Roman" charset="0"/>
              </a:rPr>
              <a:t>Clinical presentation, Risk factors, Investigations</a:t>
            </a:r>
          </a:p>
          <a:p>
            <a:r>
              <a:rPr lang="en-US" dirty="0">
                <a:latin typeface="Times New Roman" charset="0"/>
                <a:ea typeface="Times New Roman" charset="0"/>
                <a:cs typeface="Times New Roman" charset="0"/>
              </a:rPr>
              <a:t>Management</a:t>
            </a:r>
            <a:endParaRPr lang="en-US" dirty="0"/>
          </a:p>
          <a:p>
            <a:endParaRPr lang="en-US" dirty="0"/>
          </a:p>
        </p:txBody>
      </p:sp>
      <p:sp>
        <p:nvSpPr>
          <p:cNvPr id="3" name="Rectangle 2">
            <a:extLst>
              <a:ext uri="{FF2B5EF4-FFF2-40B4-BE49-F238E27FC236}">
                <a16:creationId xmlns="" xmlns:a16="http://schemas.microsoft.com/office/drawing/2014/main" id="{DE286D96-17E6-4A53-B806-815707C4AAA1}"/>
              </a:ext>
            </a:extLst>
          </p:cNvPr>
          <p:cNvSpPr/>
          <p:nvPr/>
        </p:nvSpPr>
        <p:spPr>
          <a:xfrm>
            <a:off x="751113" y="1560960"/>
            <a:ext cx="11157857" cy="2308324"/>
          </a:xfrm>
          <a:prstGeom prst="rect">
            <a:avLst/>
          </a:prstGeom>
        </p:spPr>
        <p:txBody>
          <a:bodyPr wrap="square">
            <a:spAutoFit/>
          </a:bodyPr>
          <a:lstStyle/>
          <a:p>
            <a:pPr marL="342900" indent="-342900">
              <a:buFont typeface="Arial" panose="020B0604020202020204" pitchFamily="34" charset="0"/>
              <a:buChar char="•"/>
            </a:pPr>
            <a:r>
              <a:rPr lang="en-US" sz="2400" b="1" dirty="0">
                <a:latin typeface="Times New Roman" charset="0"/>
                <a:cs typeface="Times New Roman" charset="0"/>
              </a:rPr>
              <a:t>Clinical presentation:</a:t>
            </a:r>
          </a:p>
          <a:p>
            <a:r>
              <a:rPr lang="en-US" sz="2400" dirty="0">
                <a:latin typeface="Times New Roman" charset="0"/>
                <a:cs typeface="Times New Roman" charset="0"/>
              </a:rPr>
              <a:t>-Low back pain with or without the concurrence of radicular lower limb symptoms in the presence of radiologically-confirmed degenerative disc disease. </a:t>
            </a:r>
          </a:p>
          <a:p>
            <a:endParaRPr lang="en-US" sz="2400" dirty="0">
              <a:latin typeface="Times New Roman" charset="0"/>
              <a:cs typeface="Times New Roman" charset="0"/>
            </a:endParaRPr>
          </a:p>
          <a:p>
            <a:r>
              <a:rPr lang="en-US" sz="2400" dirty="0">
                <a:latin typeface="Times New Roman" charset="0"/>
                <a:cs typeface="Times New Roman" charset="0"/>
              </a:rPr>
              <a:t>-The pain is exacerbated by activity, but may be present in certain positions, such as sitting.</a:t>
            </a:r>
          </a:p>
        </p:txBody>
      </p:sp>
      <p:sp>
        <p:nvSpPr>
          <p:cNvPr id="4" name="Rectangle 3">
            <a:extLst>
              <a:ext uri="{FF2B5EF4-FFF2-40B4-BE49-F238E27FC236}">
                <a16:creationId xmlns="" xmlns:a16="http://schemas.microsoft.com/office/drawing/2014/main" id="{96BE5A26-C26D-47DE-97DB-ADFBA5D3D1F0}"/>
              </a:ext>
            </a:extLst>
          </p:cNvPr>
          <p:cNvSpPr/>
          <p:nvPr/>
        </p:nvSpPr>
        <p:spPr>
          <a:xfrm>
            <a:off x="732063" y="4051154"/>
            <a:ext cx="10689774" cy="2677656"/>
          </a:xfrm>
          <a:prstGeom prst="rect">
            <a:avLst/>
          </a:prstGeom>
        </p:spPr>
        <p:txBody>
          <a:bodyPr wrap="square">
            <a:spAutoFit/>
          </a:bodyPr>
          <a:lstStyle/>
          <a:p>
            <a:r>
              <a:rPr lang="en-US" sz="2400" dirty="0">
                <a:latin typeface="Times New Roman" charset="0"/>
                <a:cs typeface="Times New Roman" charset="0"/>
              </a:rPr>
              <a:t>-It is associated with radiating lower extremity pain in a dermatomal distribution</a:t>
            </a:r>
          </a:p>
          <a:p>
            <a:endParaRPr lang="en-US" sz="2400" dirty="0">
              <a:latin typeface="Times New Roman" charset="0"/>
              <a:cs typeface="Times New Roman" charset="0"/>
            </a:endParaRPr>
          </a:p>
          <a:p>
            <a:r>
              <a:rPr lang="en-US" sz="2400" dirty="0">
                <a:latin typeface="Times New Roman" charset="0"/>
                <a:cs typeface="Times New Roman" charset="0"/>
              </a:rPr>
              <a:t>-History of bowel or bladder dysfunction, bilateral sciatica, and saddle anesthesia may be symptoms of </a:t>
            </a:r>
            <a:r>
              <a:rPr lang="en-US" sz="2400" b="1" dirty="0">
                <a:latin typeface="Times New Roman" charset="0"/>
                <a:cs typeface="Times New Roman" charset="0"/>
              </a:rPr>
              <a:t>severe</a:t>
            </a:r>
            <a:r>
              <a:rPr lang="en-US" sz="2400" dirty="0">
                <a:latin typeface="Times New Roman" charset="0"/>
                <a:cs typeface="Times New Roman" charset="0"/>
              </a:rPr>
              <a:t> compression of the cauda equine.</a:t>
            </a:r>
          </a:p>
          <a:p>
            <a:endParaRPr lang="en-US" sz="2400" dirty="0">
              <a:latin typeface="Times New Roman" charset="0"/>
              <a:cs typeface="Times New Roman" charset="0"/>
            </a:endParaRPr>
          </a:p>
          <a:p>
            <a:r>
              <a:rPr lang="en-US" sz="2400" dirty="0">
                <a:latin typeface="Times New Roman" charset="0"/>
                <a:cs typeface="Times New Roman" charset="0"/>
              </a:rPr>
              <a:t>-Positive straight-leg raise or contralateral straight leg (reproduced below 60° of hip flexion); positive femoral stretch test may suggest upper lumbar disc herniation.</a:t>
            </a:r>
          </a:p>
        </p:txBody>
      </p:sp>
    </p:spTree>
    <p:extLst>
      <p:ext uri="{BB962C8B-B14F-4D97-AF65-F5344CB8AC3E}">
        <p14:creationId xmlns:p14="http://schemas.microsoft.com/office/powerpoint/2010/main" val="39296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55941C1B-3587-47BD-A45E-8066CC6A9ECE}"/>
              </a:ext>
            </a:extLst>
          </p:cNvPr>
          <p:cNvSpPr>
            <a:spLocks noGrp="1"/>
          </p:cNvSpPr>
          <p:nvPr>
            <p:ph type="body" sz="quarter" idx="10"/>
          </p:nvPr>
        </p:nvSpPr>
        <p:spPr/>
        <p:txBody>
          <a:bodyPr>
            <a:normAutofit fontScale="85000" lnSpcReduction="20000"/>
          </a:bodyPr>
          <a:lstStyle/>
          <a:p>
            <a:r>
              <a:rPr lang="en-US" dirty="0">
                <a:latin typeface="Times New Roman" charset="0"/>
                <a:ea typeface="Times New Roman" charset="0"/>
                <a:cs typeface="Times New Roman" charset="0"/>
              </a:rPr>
              <a:t>Clinical presentation, Risk factors, Investigations</a:t>
            </a:r>
          </a:p>
          <a:p>
            <a:r>
              <a:rPr lang="en-US" dirty="0">
                <a:latin typeface="Times New Roman" charset="0"/>
                <a:ea typeface="Times New Roman" charset="0"/>
                <a:cs typeface="Times New Roman" charset="0"/>
              </a:rPr>
              <a:t>Management</a:t>
            </a:r>
            <a:endParaRPr lang="en-US" dirty="0"/>
          </a:p>
          <a:p>
            <a:endParaRPr lang="en-US" dirty="0"/>
          </a:p>
        </p:txBody>
      </p:sp>
      <p:sp>
        <p:nvSpPr>
          <p:cNvPr id="3" name="Rectangle 2">
            <a:extLst>
              <a:ext uri="{FF2B5EF4-FFF2-40B4-BE49-F238E27FC236}">
                <a16:creationId xmlns="" xmlns:a16="http://schemas.microsoft.com/office/drawing/2014/main" id="{FF970CDE-EA2D-4504-97A8-F657B97AA574}"/>
              </a:ext>
            </a:extLst>
          </p:cNvPr>
          <p:cNvSpPr/>
          <p:nvPr/>
        </p:nvSpPr>
        <p:spPr>
          <a:xfrm>
            <a:off x="457200" y="1538292"/>
            <a:ext cx="8134982" cy="3693319"/>
          </a:xfrm>
          <a:prstGeom prst="rect">
            <a:avLst/>
          </a:prstGeom>
        </p:spPr>
        <p:txBody>
          <a:bodyPr wrap="square">
            <a:spAutoFit/>
          </a:bodyPr>
          <a:lstStyle/>
          <a:p>
            <a:pPr marL="342900" indent="-342900">
              <a:buFont typeface="Arial" panose="020B0604020202020204" pitchFamily="34" charset="0"/>
              <a:buChar char="•"/>
            </a:pPr>
            <a:r>
              <a:rPr lang="en-US" sz="2400" b="1" dirty="0">
                <a:latin typeface="Times New Roman" charset="0"/>
                <a:cs typeface="Times New Roman" charset="0"/>
              </a:rPr>
              <a:t>Investigations</a:t>
            </a:r>
            <a:r>
              <a:rPr lang="en-US" b="1" dirty="0">
                <a:latin typeface="Times New Roman" charset="0"/>
                <a:ea typeface="Times New Roman" charset="0"/>
                <a:cs typeface="Times New Roman" charset="0"/>
              </a:rPr>
              <a:t>: </a:t>
            </a:r>
          </a:p>
          <a:p>
            <a:r>
              <a:rPr lang="en-US" b="1" dirty="0">
                <a:latin typeface="Times New Roman" charset="0"/>
                <a:ea typeface="Times New Roman" charset="0"/>
                <a:cs typeface="Times New Roman" charset="0"/>
              </a:rPr>
              <a:t>MRI:</a:t>
            </a:r>
            <a:r>
              <a:rPr lang="en-US" dirty="0">
                <a:latin typeface="Times New Roman" charset="0"/>
                <a:ea typeface="Times New Roman" charset="0"/>
                <a:cs typeface="Times New Roman" charset="0"/>
              </a:rPr>
              <a:t> herniated disc</a:t>
            </a:r>
          </a:p>
          <a:p>
            <a:endParaRPr lang="en-US" dirty="0">
              <a:latin typeface="Times New Roman" charset="0"/>
              <a:ea typeface="Times New Roman" charset="0"/>
              <a:cs typeface="Times New Roman" charset="0"/>
            </a:endParaRPr>
          </a:p>
          <a:p>
            <a:pPr marL="342900" indent="-342900">
              <a:buFont typeface="Arial" panose="020B0604020202020204" pitchFamily="34" charset="0"/>
              <a:buChar char="•"/>
            </a:pPr>
            <a:r>
              <a:rPr lang="en-US" sz="2400" b="1" dirty="0">
                <a:latin typeface="Times New Roman" charset="0"/>
                <a:cs typeface="Times New Roman" charset="0"/>
              </a:rPr>
              <a:t>Management</a:t>
            </a:r>
            <a:r>
              <a:rPr lang="en-US" b="1" dirty="0">
                <a:latin typeface="Times New Roman" charset="0"/>
                <a:ea typeface="Times New Roman" charset="0"/>
                <a:cs typeface="Times New Roman" charset="0"/>
              </a:rPr>
              <a:t>:</a:t>
            </a:r>
          </a:p>
          <a:p>
            <a:r>
              <a:rPr lang="en-US" sz="2400" dirty="0">
                <a:latin typeface="Times New Roman" charset="0"/>
                <a:cs typeface="Times New Roman" charset="0"/>
                <a:sym typeface="Source Sans Pro"/>
              </a:rPr>
              <a:t>Saddle anesthesia, sphincter dysfunction, bladder retention, and leg weakness = Cauda Equina Syndrome (CES) </a:t>
            </a:r>
          </a:p>
          <a:p>
            <a:r>
              <a:rPr lang="en-US" sz="2400" dirty="0">
                <a:latin typeface="Times New Roman" charset="0"/>
                <a:cs typeface="Times New Roman" charset="0"/>
              </a:rPr>
              <a:t>Urgent referral to the hospital with </a:t>
            </a:r>
            <a:r>
              <a:rPr lang="en-US" sz="2400" dirty="0">
                <a:latin typeface="Times New Roman" charset="0"/>
                <a:cs typeface="Times New Roman" charset="0"/>
                <a:sym typeface="Source Sans Pro"/>
              </a:rPr>
              <a:t>emergency decompression of the spinal canal within 48 hours after the onset of symptoms</a:t>
            </a:r>
          </a:p>
          <a:p>
            <a:endParaRPr lang="en-US" dirty="0">
              <a:solidFill>
                <a:srgbClr val="415665"/>
              </a:solidFill>
              <a:latin typeface="Times New Roman" charset="0"/>
              <a:ea typeface="Times New Roman" charset="0"/>
              <a:cs typeface="Times New Roman" charset="0"/>
              <a:sym typeface="Source Sans Pro"/>
            </a:endParaRPr>
          </a:p>
          <a:p>
            <a:endParaRPr lang="en-US" dirty="0">
              <a:solidFill>
                <a:srgbClr val="415665"/>
              </a:solidFill>
              <a:latin typeface="Times New Roman" charset="0"/>
              <a:ea typeface="Times New Roman" charset="0"/>
              <a:cs typeface="Times New Roman" charset="0"/>
              <a:sym typeface="Source Sans Pro"/>
            </a:endParaRPr>
          </a:p>
          <a:p>
            <a:endParaRPr lang="en-US" dirty="0">
              <a:latin typeface="Times New Roman" charset="0"/>
              <a:ea typeface="Times New Roman" charset="0"/>
              <a:cs typeface="Times New Roman" charset="0"/>
            </a:endParaRPr>
          </a:p>
        </p:txBody>
      </p:sp>
      <p:graphicFrame>
        <p:nvGraphicFramePr>
          <p:cNvPr id="4" name="Table 3">
            <a:extLst>
              <a:ext uri="{FF2B5EF4-FFF2-40B4-BE49-F238E27FC236}">
                <a16:creationId xmlns="" xmlns:a16="http://schemas.microsoft.com/office/drawing/2014/main" id="{F53D8F92-B08B-4699-89C9-37892B51A6ED}"/>
              </a:ext>
            </a:extLst>
          </p:cNvPr>
          <p:cNvGraphicFramePr>
            <a:graphicFrameLocks noGrp="1"/>
          </p:cNvGraphicFramePr>
          <p:nvPr>
            <p:extLst/>
          </p:nvPr>
        </p:nvGraphicFramePr>
        <p:xfrm>
          <a:off x="1813831" y="4666471"/>
          <a:ext cx="8134982" cy="1925320"/>
        </p:xfrm>
        <a:graphic>
          <a:graphicData uri="http://schemas.openxmlformats.org/drawingml/2006/table">
            <a:tbl>
              <a:tblPr firstRow="1" bandRow="1"/>
              <a:tblGrid>
                <a:gridCol w="4067491">
                  <a:extLst>
                    <a:ext uri="{9D8B030D-6E8A-4147-A177-3AD203B41FA5}">
                      <a16:colId xmlns="" xmlns:a16="http://schemas.microsoft.com/office/drawing/2014/main" val="20000"/>
                    </a:ext>
                  </a:extLst>
                </a:gridCol>
                <a:gridCol w="4067491">
                  <a:extLst>
                    <a:ext uri="{9D8B030D-6E8A-4147-A177-3AD203B41FA5}">
                      <a16:colId xmlns="" xmlns:a16="http://schemas.microsoft.com/office/drawing/2014/main" val="20001"/>
                    </a:ext>
                  </a:extLst>
                </a:gridCol>
              </a:tblGrid>
              <a:tr h="370840">
                <a:tc>
                  <a:txBody>
                    <a:bodyPr/>
                    <a:lstStyle/>
                    <a:p>
                      <a:pPr algn="ctr"/>
                      <a:r>
                        <a:rPr lang="en-US" sz="1800" b="1" dirty="0"/>
                        <a:t>&lt;</a:t>
                      </a:r>
                      <a:r>
                        <a:rPr lang="en-US" sz="1800" b="1" baseline="0" dirty="0"/>
                        <a:t> 3 Months</a:t>
                      </a:r>
                      <a:endParaRPr lang="en-US" sz="1800" b="1" dirty="0"/>
                    </a:p>
                  </a:txBody>
                  <a:tcPr>
                    <a:solidFill>
                      <a:schemeClr val="accent3"/>
                    </a:solidFill>
                  </a:tcPr>
                </a:tc>
                <a:tc>
                  <a:txBody>
                    <a:bodyPr/>
                    <a:lstStyle/>
                    <a:p>
                      <a:pPr algn="ctr"/>
                      <a:r>
                        <a:rPr lang="en-US" sz="1800" b="1" dirty="0"/>
                        <a:t>&gt; 3 Months</a:t>
                      </a:r>
                    </a:p>
                  </a:txBody>
                  <a:tcPr>
                    <a:solidFill>
                      <a:schemeClr val="accent6"/>
                    </a:solidFill>
                  </a:tcPr>
                </a:tc>
                <a:extLst>
                  <a:ext uri="{0D108BD9-81ED-4DB2-BD59-A6C34878D82A}">
                    <a16:rowId xmlns="" xmlns:a16="http://schemas.microsoft.com/office/drawing/2014/main" val="10000"/>
                  </a:ext>
                </a:extLst>
              </a:tr>
              <a:tr h="370840">
                <a:tc>
                  <a:txBody>
                    <a:bodyPr/>
                    <a:lstStyle/>
                    <a:p>
                      <a:r>
                        <a:rPr lang="en-US" sz="1800" b="1" dirty="0"/>
                        <a:t>1</a:t>
                      </a:r>
                      <a:r>
                        <a:rPr lang="en-US" sz="1800" b="1" baseline="30000" dirty="0"/>
                        <a:t>st</a:t>
                      </a:r>
                      <a:r>
                        <a:rPr lang="en-US" sz="1800" b="1" dirty="0"/>
                        <a:t> Line:</a:t>
                      </a:r>
                      <a:r>
                        <a:rPr lang="en-US" sz="1800" b="1" baseline="0" dirty="0"/>
                        <a:t> Paracetamol</a:t>
                      </a:r>
                      <a:endParaRPr lang="en-US" sz="1800" b="1" dirty="0"/>
                    </a:p>
                  </a:txBody>
                  <a:tcPr/>
                </a:tc>
                <a:tc>
                  <a:txBody>
                    <a:bodyPr/>
                    <a:lstStyle/>
                    <a:p>
                      <a:r>
                        <a:rPr lang="en-US" sz="1800" b="1" dirty="0"/>
                        <a:t>1st</a:t>
                      </a:r>
                      <a:r>
                        <a:rPr lang="en-US" sz="1800" b="1" baseline="0" dirty="0"/>
                        <a:t> Line: Continue pain management</a:t>
                      </a:r>
                      <a:endParaRPr lang="en-US" sz="1800" b="1" dirty="0"/>
                    </a:p>
                  </a:txBody>
                  <a:tcPr/>
                </a:tc>
                <a:extLst>
                  <a:ext uri="{0D108BD9-81ED-4DB2-BD59-A6C34878D82A}">
                    <a16:rowId xmlns="" xmlns:a16="http://schemas.microsoft.com/office/drawing/2014/main" val="10001"/>
                  </a:ext>
                </a:extLst>
              </a:tr>
              <a:tr h="370840">
                <a:tc>
                  <a:txBody>
                    <a:bodyPr/>
                    <a:lstStyle/>
                    <a:p>
                      <a:r>
                        <a:rPr lang="en-US" sz="1800" b="1" dirty="0"/>
                        <a:t>Adjunctive: Topical</a:t>
                      </a:r>
                      <a:r>
                        <a:rPr lang="en-US" sz="1800" b="1" baseline="0" dirty="0"/>
                        <a:t> analgesics/Opioid/Muscle Relaxant</a:t>
                      </a:r>
                      <a:endParaRPr lang="en-US" sz="1800" b="1" dirty="0"/>
                    </a:p>
                  </a:txBody>
                  <a:tcPr/>
                </a:tc>
                <a:tc>
                  <a:txBody>
                    <a:bodyPr/>
                    <a:lstStyle/>
                    <a:p>
                      <a:r>
                        <a:rPr lang="en-US" sz="1800" b="1" dirty="0"/>
                        <a:t>Refer to pain clinic.</a:t>
                      </a:r>
                    </a:p>
                    <a:p>
                      <a:r>
                        <a:rPr lang="en-US" sz="1800" b="1" dirty="0"/>
                        <a:t>If with Axial back pain:</a:t>
                      </a:r>
                      <a:r>
                        <a:rPr lang="en-US" sz="1800" b="1" baseline="0" dirty="0"/>
                        <a:t> </a:t>
                      </a:r>
                      <a:r>
                        <a:rPr lang="en-US" sz="1800" b="1" dirty="0"/>
                        <a:t>+Physiotherapy.</a:t>
                      </a:r>
                    </a:p>
                  </a:txBody>
                  <a:tcPr/>
                </a:tc>
                <a:extLst>
                  <a:ext uri="{0D108BD9-81ED-4DB2-BD59-A6C34878D82A}">
                    <a16:rowId xmlns="" xmlns:a16="http://schemas.microsoft.com/office/drawing/2014/main" val="10002"/>
                  </a:ext>
                </a:extLst>
              </a:tr>
            </a:tbl>
          </a:graphicData>
        </a:graphic>
      </p:graphicFrame>
      <p:pic>
        <p:nvPicPr>
          <p:cNvPr id="5" name="Picture 4">
            <a:extLst>
              <a:ext uri="{FF2B5EF4-FFF2-40B4-BE49-F238E27FC236}">
                <a16:creationId xmlns="" xmlns:a16="http://schemas.microsoft.com/office/drawing/2014/main" id="{44FED9B8-4B2C-44E7-8E40-CEF1EE712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771" y="1079829"/>
            <a:ext cx="3407229" cy="3504057"/>
          </a:xfrm>
          <a:prstGeom prst="rect">
            <a:avLst/>
          </a:prstGeom>
        </p:spPr>
      </p:pic>
    </p:spTree>
    <p:extLst>
      <p:ext uri="{BB962C8B-B14F-4D97-AF65-F5344CB8AC3E}">
        <p14:creationId xmlns:p14="http://schemas.microsoft.com/office/powerpoint/2010/main" val="8099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96A90298-4B5F-444B-A767-74E7CE9B70BC}"/>
              </a:ext>
            </a:extLst>
          </p:cNvPr>
          <p:cNvSpPr>
            <a:spLocks noGrp="1"/>
          </p:cNvSpPr>
          <p:nvPr>
            <p:ph type="body" sz="quarter" idx="10"/>
          </p:nvPr>
        </p:nvSpPr>
        <p:spPr/>
        <p:txBody>
          <a:bodyPr/>
          <a:lstStyle/>
          <a:p>
            <a:r>
              <a:rPr lang="en-US" dirty="0"/>
              <a:t>Case scenario</a:t>
            </a:r>
          </a:p>
        </p:txBody>
      </p:sp>
      <p:sp>
        <p:nvSpPr>
          <p:cNvPr id="3" name="Rectangle 2">
            <a:extLst>
              <a:ext uri="{FF2B5EF4-FFF2-40B4-BE49-F238E27FC236}">
                <a16:creationId xmlns="" xmlns:a16="http://schemas.microsoft.com/office/drawing/2014/main" id="{54DAC093-05AF-4C1E-97DA-219D7484EC27}"/>
              </a:ext>
            </a:extLst>
          </p:cNvPr>
          <p:cNvSpPr/>
          <p:nvPr/>
        </p:nvSpPr>
        <p:spPr>
          <a:xfrm>
            <a:off x="876300" y="1246681"/>
            <a:ext cx="10820400" cy="4409605"/>
          </a:xfrm>
          <a:prstGeom prst="rect">
            <a:avLst/>
          </a:prstGeom>
        </p:spPr>
        <p:txBody>
          <a:bodyPr wrap="square">
            <a:spAutoFit/>
          </a:bodyPr>
          <a:lstStyle/>
          <a:p>
            <a:pPr>
              <a:lnSpc>
                <a:spcPct val="200000"/>
              </a:lnSpc>
            </a:pPr>
            <a:r>
              <a:rPr lang="en-US" sz="2400" dirty="0">
                <a:latin typeface="Cambria" charset="0"/>
                <a:ea typeface="ＭＳ Ｐゴシック" charset="-128"/>
              </a:rPr>
              <a:t>A 63-year-old woman presents with low back pain and cramping in both posterior thighs and numb- ness radiating into the feet with ambulation. It worsens with standing and walking and improves with sit- ting and bending forward. She has no bowel or bladder complaints. </a:t>
            </a:r>
          </a:p>
          <a:p>
            <a:pPr>
              <a:lnSpc>
                <a:spcPct val="200000"/>
              </a:lnSpc>
            </a:pPr>
            <a:r>
              <a:rPr lang="en-US" sz="2400" dirty="0">
                <a:latin typeface="Cambria" charset="0"/>
                <a:ea typeface="ＭＳ Ｐゴシック" charset="-128"/>
              </a:rPr>
              <a:t>On examination, she has full strength, normal sensation, reflexes are symmetric, and she has 2+ peripheral pulses. Straight leg raise is negative. </a:t>
            </a:r>
          </a:p>
        </p:txBody>
      </p:sp>
    </p:spTree>
    <p:extLst>
      <p:ext uri="{BB962C8B-B14F-4D97-AF65-F5344CB8AC3E}">
        <p14:creationId xmlns:p14="http://schemas.microsoft.com/office/powerpoint/2010/main" val="32031734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82BC62-C507-46D6-8E35-8E09F29FBB7E}"/>
              </a:ext>
            </a:extLst>
          </p:cNvPr>
          <p:cNvSpPr>
            <a:spLocks noGrp="1"/>
          </p:cNvSpPr>
          <p:nvPr>
            <p:ph type="title"/>
          </p:nvPr>
        </p:nvSpPr>
        <p:spPr>
          <a:xfrm>
            <a:off x="6332970" y="877824"/>
            <a:ext cx="5673973" cy="2889114"/>
          </a:xfrm>
        </p:spPr>
        <p:txBody>
          <a:bodyPr vert="horz" lIns="91440" tIns="45720" rIns="91440" bIns="45720" rtlCol="0" anchor="b">
            <a:normAutofit/>
          </a:bodyPr>
          <a:lstStyle/>
          <a:p>
            <a:r>
              <a:rPr lang="en-US" sz="6000" dirty="0"/>
              <a:t>Spinal stenosis   </a:t>
            </a:r>
          </a:p>
        </p:txBody>
      </p:sp>
      <p:sp>
        <p:nvSpPr>
          <p:cNvPr id="5" name="Slide Number Placeholder 4">
            <a:extLst>
              <a:ext uri="{FF2B5EF4-FFF2-40B4-BE49-F238E27FC236}">
                <a16:creationId xmlns="" xmlns:a16="http://schemas.microsoft.com/office/drawing/2014/main" id="{CAB1EC91-0BEC-4DE6-99D5-EDDA5CB9E82A}"/>
              </a:ext>
            </a:extLst>
          </p:cNvPr>
          <p:cNvSpPr>
            <a:spLocks noGrp="1"/>
          </p:cNvSpPr>
          <p:nvPr>
            <p:ph type="sldNum" sz="quarter" idx="4"/>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spcAft>
                <a:spcPts val="600"/>
              </a:spcAft>
              <a:defRPr/>
            </a:pPr>
            <a:fld id="{B84D2E29-67F4-44D8-B0E3-F54815B4F123}" type="slidenum">
              <a:rPr lang="en-US" sz="1500">
                <a:solidFill>
                  <a:srgbClr val="FFFFFF"/>
                </a:solidFill>
                <a:latin typeface="Calibri" panose="020F0502020204030204"/>
              </a:rPr>
              <a:pPr>
                <a:spcAft>
                  <a:spcPts val="600"/>
                </a:spcAft>
                <a:defRPr/>
              </a:pPr>
              <a:t>56</a:t>
            </a:fld>
            <a:endParaRPr lang="en-US" sz="1500">
              <a:solidFill>
                <a:srgbClr val="FFFFFF"/>
              </a:solidFill>
              <a:latin typeface="Calibri" panose="020F0502020204030204"/>
            </a:endParaRPr>
          </a:p>
        </p:txBody>
      </p:sp>
      <p:pic>
        <p:nvPicPr>
          <p:cNvPr id="6" name="Picture 5">
            <a:extLst>
              <a:ext uri="{FF2B5EF4-FFF2-40B4-BE49-F238E27FC236}">
                <a16:creationId xmlns="" xmlns:a16="http://schemas.microsoft.com/office/drawing/2014/main" id="{31B56887-FCBB-42BE-8B50-8CA6C29C96FD}"/>
              </a:ext>
            </a:extLst>
          </p:cNvPr>
          <p:cNvPicPr>
            <a:picLocks noChangeAspect="1"/>
          </p:cNvPicPr>
          <p:nvPr/>
        </p:nvPicPr>
        <p:blipFill rotWithShape="1">
          <a:blip r:embed="rId3">
            <a:extLst>
              <a:ext uri="{28A0092B-C50C-407E-A947-70E740481C1C}">
                <a14:useLocalDpi xmlns:a14="http://schemas.microsoft.com/office/drawing/2010/main" val="0"/>
              </a:ext>
            </a:extLst>
          </a:blip>
          <a:srcRect l="37645" b="4065"/>
          <a:stretch/>
        </p:blipFill>
        <p:spPr>
          <a:xfrm>
            <a:off x="0" y="0"/>
            <a:ext cx="5347399" cy="6858000"/>
          </a:xfrm>
          <a:prstGeom prst="rect">
            <a:avLst/>
          </a:prstGeom>
        </p:spPr>
      </p:pic>
    </p:spTree>
    <p:extLst>
      <p:ext uri="{BB962C8B-B14F-4D97-AF65-F5344CB8AC3E}">
        <p14:creationId xmlns:p14="http://schemas.microsoft.com/office/powerpoint/2010/main" val="13488818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4CF864F1-78A0-43E6-9E8C-1ADF0ACA9F8D}"/>
              </a:ext>
            </a:extLst>
          </p:cNvPr>
          <p:cNvSpPr>
            <a:spLocks noGrp="1"/>
          </p:cNvSpPr>
          <p:nvPr>
            <p:ph type="body" sz="quarter" idx="10"/>
          </p:nvPr>
        </p:nvSpPr>
        <p:spPr/>
        <p:txBody>
          <a:bodyPr>
            <a:normAutofit fontScale="85000" lnSpcReduction="20000"/>
          </a:bodyPr>
          <a:lstStyle/>
          <a:p>
            <a:r>
              <a:rPr lang="en-US" dirty="0">
                <a:latin typeface="Times New Roman" charset="0"/>
                <a:ea typeface="Times New Roman" charset="0"/>
                <a:cs typeface="Times New Roman" charset="0"/>
              </a:rPr>
              <a:t>Clinical presentation, Risk factors, Investigations</a:t>
            </a:r>
          </a:p>
          <a:p>
            <a:r>
              <a:rPr lang="en-US" dirty="0">
                <a:latin typeface="Times New Roman" charset="0"/>
                <a:ea typeface="Times New Roman" charset="0"/>
                <a:cs typeface="Times New Roman" charset="0"/>
              </a:rPr>
              <a:t>Management</a:t>
            </a:r>
            <a:endParaRPr lang="en-US" dirty="0"/>
          </a:p>
          <a:p>
            <a:endParaRPr lang="en-US" dirty="0"/>
          </a:p>
        </p:txBody>
      </p:sp>
      <p:sp>
        <p:nvSpPr>
          <p:cNvPr id="3" name="Rectangle 2">
            <a:extLst>
              <a:ext uri="{FF2B5EF4-FFF2-40B4-BE49-F238E27FC236}">
                <a16:creationId xmlns="" xmlns:a16="http://schemas.microsoft.com/office/drawing/2014/main" id="{4AE005E7-3E66-44B4-8C88-7EFC6A079F3F}"/>
              </a:ext>
            </a:extLst>
          </p:cNvPr>
          <p:cNvSpPr/>
          <p:nvPr/>
        </p:nvSpPr>
        <p:spPr>
          <a:xfrm>
            <a:off x="315685" y="1357424"/>
            <a:ext cx="11734800" cy="5170646"/>
          </a:xfrm>
          <a:prstGeom prst="rect">
            <a:avLst/>
          </a:prstGeom>
        </p:spPr>
        <p:txBody>
          <a:bodyPr wrap="square">
            <a:spAutoFit/>
          </a:bodyPr>
          <a:lstStyle/>
          <a:p>
            <a:r>
              <a:rPr lang="en-US" sz="2400" b="1" dirty="0">
                <a:latin typeface="Times New Roman" charset="0"/>
                <a:ea typeface="Times New Roman" charset="0"/>
                <a:cs typeface="Times New Roman" charset="0"/>
              </a:rPr>
              <a:t>Clinical presentation: </a:t>
            </a:r>
            <a:r>
              <a:rPr lang="en-US" sz="2400" dirty="0">
                <a:latin typeface="Times New Roman" charset="0"/>
                <a:ea typeface="Times New Roman" charset="0"/>
                <a:cs typeface="Times New Roman" charset="0"/>
              </a:rPr>
              <a:t>symptoms result from neural compression of the cauda equina, exiting nerve roots, or both. </a:t>
            </a:r>
          </a:p>
          <a:p>
            <a:endParaRPr lang="en-US" sz="2400" dirty="0">
              <a:latin typeface="Times New Roman" charset="0"/>
              <a:ea typeface="Times New Roman" charset="0"/>
              <a:cs typeface="Times New Roman" charset="0"/>
            </a:endParaRPr>
          </a:p>
          <a:p>
            <a:r>
              <a:rPr lang="en-US" sz="2400" b="1" dirty="0">
                <a:latin typeface="Times New Roman" charset="0"/>
                <a:ea typeface="Times New Roman" charset="0"/>
                <a:cs typeface="Times New Roman" charset="0"/>
              </a:rPr>
              <a:t>Intermittent pain radiating </a:t>
            </a:r>
            <a:r>
              <a:rPr lang="en-US" sz="2400" dirty="0">
                <a:latin typeface="Times New Roman" charset="0"/>
                <a:ea typeface="Times New Roman" charset="0"/>
                <a:cs typeface="Times New Roman" charset="0"/>
              </a:rPr>
              <a:t>to the thigh or legs, </a:t>
            </a:r>
            <a:r>
              <a:rPr lang="en-US" sz="2400" b="1" dirty="0">
                <a:latin typeface="Times New Roman" charset="0"/>
                <a:ea typeface="Times New Roman" charset="0"/>
                <a:cs typeface="Times New Roman" charset="0"/>
              </a:rPr>
              <a:t>Worse with prolonged standing</a:t>
            </a:r>
            <a:r>
              <a:rPr lang="en-US" sz="2400" dirty="0">
                <a:latin typeface="Times New Roman" charset="0"/>
                <a:ea typeface="Times New Roman" charset="0"/>
                <a:cs typeface="Times New Roman" charset="0"/>
              </a:rPr>
              <a:t>, activity, or lumbar extension.</a:t>
            </a:r>
          </a:p>
          <a:p>
            <a:endParaRPr lang="en-US" sz="2400" dirty="0">
              <a:latin typeface="Times New Roman" charset="0"/>
              <a:ea typeface="Times New Roman" charset="0"/>
              <a:cs typeface="Times New Roman" charset="0"/>
            </a:endParaRPr>
          </a:p>
          <a:p>
            <a:r>
              <a:rPr lang="en-US" sz="2400" dirty="0">
                <a:latin typeface="Times New Roman" charset="0"/>
                <a:ea typeface="Times New Roman" charset="0"/>
                <a:cs typeface="Times New Roman" charset="0"/>
              </a:rPr>
              <a:t>Pain is typically </a:t>
            </a:r>
            <a:r>
              <a:rPr lang="en-US" sz="2400" b="1" dirty="0">
                <a:latin typeface="Times New Roman" charset="0"/>
                <a:ea typeface="Times New Roman" charset="0"/>
                <a:cs typeface="Times New Roman" charset="0"/>
              </a:rPr>
              <a:t>relieved by sitting, lying down</a:t>
            </a:r>
            <a:r>
              <a:rPr lang="en-US" sz="2400" dirty="0">
                <a:latin typeface="Times New Roman" charset="0"/>
                <a:ea typeface="Times New Roman" charset="0"/>
                <a:cs typeface="Times New Roman" charset="0"/>
              </a:rPr>
              <a:t>, and/or lumbar flexion; patient may describe intermittent burning, numbness, heaviness, or weakness in their legs, unilateral or bilateral radicular pain, motor deficits, bowel and bladder dysfunction, and back and buttock pain with standing and ambulation. </a:t>
            </a:r>
          </a:p>
          <a:p>
            <a:endParaRPr lang="en-US" sz="2400" dirty="0">
              <a:latin typeface="Times New Roman" charset="0"/>
              <a:ea typeface="Times New Roman" charset="0"/>
              <a:cs typeface="Times New Roman" charset="0"/>
            </a:endParaRPr>
          </a:p>
          <a:p>
            <a:r>
              <a:rPr lang="en-US" sz="2400" dirty="0">
                <a:latin typeface="Times New Roman" charset="0"/>
                <a:ea typeface="Times New Roman" charset="0"/>
                <a:cs typeface="Times New Roman" charset="0"/>
              </a:rPr>
              <a:t>Patients walk with a forward flexed gait; patients with vascular claudication have diminished pulses and typical skin changes, such as mottled discoloration, thinning and shiny skin</a:t>
            </a:r>
          </a:p>
          <a:p>
            <a:endParaRPr lang="en-US"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695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CF65EC1E-4C78-4501-80A5-3AAE9452981D}"/>
              </a:ext>
            </a:extLst>
          </p:cNvPr>
          <p:cNvSpPr>
            <a:spLocks noGrp="1"/>
          </p:cNvSpPr>
          <p:nvPr>
            <p:ph type="body" sz="quarter" idx="10"/>
          </p:nvPr>
        </p:nvSpPr>
        <p:spPr/>
        <p:txBody>
          <a:bodyPr>
            <a:normAutofit fontScale="85000" lnSpcReduction="20000"/>
          </a:bodyPr>
          <a:lstStyle/>
          <a:p>
            <a:r>
              <a:rPr lang="en-US" dirty="0">
                <a:latin typeface="Times New Roman" charset="0"/>
                <a:ea typeface="Times New Roman" charset="0"/>
                <a:cs typeface="Times New Roman" charset="0"/>
              </a:rPr>
              <a:t>Clinical presentation, Risk factors, Investigations</a:t>
            </a:r>
          </a:p>
          <a:p>
            <a:r>
              <a:rPr lang="en-US" dirty="0">
                <a:latin typeface="Times New Roman" charset="0"/>
                <a:ea typeface="Times New Roman" charset="0"/>
                <a:cs typeface="Times New Roman" charset="0"/>
              </a:rPr>
              <a:t>Management</a:t>
            </a:r>
            <a:endParaRPr lang="en-US" dirty="0"/>
          </a:p>
          <a:p>
            <a:endParaRPr lang="en-US" dirty="0"/>
          </a:p>
        </p:txBody>
      </p:sp>
      <p:sp>
        <p:nvSpPr>
          <p:cNvPr id="3" name="Rectangle 2">
            <a:extLst>
              <a:ext uri="{FF2B5EF4-FFF2-40B4-BE49-F238E27FC236}">
                <a16:creationId xmlns="" xmlns:a16="http://schemas.microsoft.com/office/drawing/2014/main" id="{6D762D58-3314-4DAE-BD90-03EBB431DB45}"/>
              </a:ext>
            </a:extLst>
          </p:cNvPr>
          <p:cNvSpPr/>
          <p:nvPr/>
        </p:nvSpPr>
        <p:spPr>
          <a:xfrm>
            <a:off x="243496" y="925344"/>
            <a:ext cx="13039367" cy="1477328"/>
          </a:xfrm>
          <a:prstGeom prst="rect">
            <a:avLst/>
          </a:prstGeom>
        </p:spPr>
        <p:txBody>
          <a:bodyPr wrap="square">
            <a:spAutoFit/>
          </a:bodyPr>
          <a:lstStyle/>
          <a:p>
            <a:pPr marL="285750" indent="-285750">
              <a:buFont typeface="Arial" panose="020B0604020202020204" pitchFamily="34" charset="0"/>
              <a:buChar char="•"/>
            </a:pPr>
            <a:r>
              <a:rPr lang="en-US" sz="2400" b="1" dirty="0">
                <a:latin typeface="Times New Roman" charset="0"/>
                <a:cs typeface="Times New Roman" charset="0"/>
              </a:rPr>
              <a:t>Investigations</a:t>
            </a:r>
            <a:r>
              <a:rPr lang="en-US" b="1"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 </a:t>
            </a:r>
            <a:r>
              <a:rPr lang="en-US" sz="2400" b="1" dirty="0">
                <a:latin typeface="Times New Roman" charset="0"/>
                <a:ea typeface="Times New Roman" charset="0"/>
                <a:cs typeface="Times New Roman" charset="0"/>
              </a:rPr>
              <a:t>MRI</a:t>
            </a:r>
            <a:endParaRPr lang="en-US" b="1" dirty="0">
              <a:latin typeface="Times New Roman" charset="0"/>
              <a:ea typeface="Times New Roman" charset="0"/>
              <a:cs typeface="Times New Roman" charset="0"/>
            </a:endParaRPr>
          </a:p>
          <a:p>
            <a:endParaRPr lang="en-US" sz="2400" b="1" dirty="0">
              <a:latin typeface="Times New Roman" charset="0"/>
              <a:cs typeface="Times New Roman" charset="0"/>
            </a:endParaRPr>
          </a:p>
          <a:p>
            <a:pPr marL="285750" indent="-285750">
              <a:buFont typeface="Arial" panose="020B0604020202020204" pitchFamily="34" charset="0"/>
              <a:buChar char="•"/>
            </a:pPr>
            <a:r>
              <a:rPr lang="en-US" sz="2400" b="1" dirty="0">
                <a:latin typeface="Times New Roman" charset="0"/>
                <a:cs typeface="Times New Roman" charset="0"/>
              </a:rPr>
              <a:t>Management</a:t>
            </a:r>
            <a:r>
              <a:rPr lang="en-US" b="1" dirty="0">
                <a:latin typeface="Times New Roman" charset="0"/>
                <a:ea typeface="Times New Roman" charset="0"/>
                <a:cs typeface="Times New Roman" charset="0"/>
              </a:rPr>
              <a:t>: </a:t>
            </a:r>
          </a:p>
          <a:p>
            <a:endParaRPr lang="en-US" dirty="0">
              <a:latin typeface="Times New Roman" charset="0"/>
              <a:ea typeface="Times New Roman" charset="0"/>
              <a:cs typeface="Times New Roman" charset="0"/>
            </a:endParaRPr>
          </a:p>
        </p:txBody>
      </p:sp>
      <p:graphicFrame>
        <p:nvGraphicFramePr>
          <p:cNvPr id="4" name="Table 3">
            <a:extLst>
              <a:ext uri="{FF2B5EF4-FFF2-40B4-BE49-F238E27FC236}">
                <a16:creationId xmlns="" xmlns:a16="http://schemas.microsoft.com/office/drawing/2014/main" id="{7451260B-3C3F-46E7-82A9-832A972091A4}"/>
              </a:ext>
            </a:extLst>
          </p:cNvPr>
          <p:cNvGraphicFramePr>
            <a:graphicFrameLocks noGrp="1"/>
          </p:cNvGraphicFramePr>
          <p:nvPr>
            <p:extLst/>
          </p:nvPr>
        </p:nvGraphicFramePr>
        <p:xfrm>
          <a:off x="718458" y="2183929"/>
          <a:ext cx="10493829" cy="3339724"/>
        </p:xfrm>
        <a:graphic>
          <a:graphicData uri="http://schemas.openxmlformats.org/drawingml/2006/table">
            <a:tbl>
              <a:tblPr firstRow="1" bandRow="1"/>
              <a:tblGrid>
                <a:gridCol w="2129001">
                  <a:extLst>
                    <a:ext uri="{9D8B030D-6E8A-4147-A177-3AD203B41FA5}">
                      <a16:colId xmlns="" xmlns:a16="http://schemas.microsoft.com/office/drawing/2014/main" val="20000"/>
                    </a:ext>
                  </a:extLst>
                </a:gridCol>
                <a:gridCol w="5109998">
                  <a:extLst>
                    <a:ext uri="{9D8B030D-6E8A-4147-A177-3AD203B41FA5}">
                      <a16:colId xmlns="" xmlns:a16="http://schemas.microsoft.com/office/drawing/2014/main" val="20001"/>
                    </a:ext>
                  </a:extLst>
                </a:gridCol>
                <a:gridCol w="3254830">
                  <a:extLst>
                    <a:ext uri="{9D8B030D-6E8A-4147-A177-3AD203B41FA5}">
                      <a16:colId xmlns="" xmlns:a16="http://schemas.microsoft.com/office/drawing/2014/main" val="20002"/>
                    </a:ext>
                  </a:extLst>
                </a:gridCol>
              </a:tblGrid>
              <a:tr h="711671">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a:solidFill>
                            <a:schemeClr val="bg1"/>
                          </a:solidFill>
                          <a:effectLst/>
                          <a:latin typeface="Arial"/>
                          <a:ea typeface="+mn-ea"/>
                          <a:cs typeface="Arial"/>
                          <a:sym typeface="Arial"/>
                        </a:rPr>
                        <a:t>significant acute neurological deficit </a:t>
                      </a:r>
                      <a:endParaRPr lang="en-US" sz="1400" b="1" dirty="0">
                        <a:solidFill>
                          <a:schemeClr val="bg1"/>
                        </a:solidFill>
                      </a:endParaRPr>
                    </a:p>
                  </a:txBody>
                  <a:tcPr anchor="ctr">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a:solidFill>
                            <a:schemeClr val="bg1"/>
                          </a:solidFill>
                          <a:effectLst/>
                          <a:latin typeface="Arial"/>
                          <a:ea typeface="Arial"/>
                          <a:cs typeface="Arial"/>
                          <a:sym typeface="Arial"/>
                        </a:rPr>
                        <a:t>No significant acute neurological deficit: pain affecting quality of life and/or functional activities </a:t>
                      </a:r>
                      <a:endParaRPr lang="en-US" sz="1400" b="1" dirty="0">
                        <a:solidFill>
                          <a:schemeClr val="bg1"/>
                        </a:solidFill>
                      </a:endParaRPr>
                    </a:p>
                  </a:txBody>
                  <a:tcPr anchor="ctr">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a:solidFill>
                            <a:schemeClr val="bg1"/>
                          </a:solidFill>
                          <a:effectLst/>
                          <a:latin typeface="Arial"/>
                          <a:ea typeface="Arial"/>
                          <a:cs typeface="Arial"/>
                          <a:sym typeface="Arial"/>
                        </a:rPr>
                        <a:t>Chronic symptoms </a:t>
                      </a:r>
                      <a:endParaRPr lang="en-US" sz="1400" b="1" dirty="0">
                        <a:solidFill>
                          <a:schemeClr val="bg1"/>
                        </a:solidFill>
                      </a:endParaRPr>
                    </a:p>
                  </a:txBody>
                  <a:tcPr anchor="ctr">
                    <a:solidFill>
                      <a:schemeClr val="accent6"/>
                    </a:solidFill>
                  </a:tcPr>
                </a:tc>
                <a:extLst>
                  <a:ext uri="{0D108BD9-81ED-4DB2-BD59-A6C34878D82A}">
                    <a16:rowId xmlns="" xmlns:a16="http://schemas.microsoft.com/office/drawing/2014/main" val="10000"/>
                  </a:ext>
                </a:extLst>
              </a:tr>
              <a:tr h="766807">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rgbClr val="000000"/>
                          </a:solidFill>
                          <a:effectLst/>
                          <a:latin typeface="Arial"/>
                          <a:ea typeface="+mn-ea"/>
                          <a:cs typeface="Arial"/>
                          <a:sym typeface="Arial"/>
                        </a:rPr>
                        <a:t>1</a:t>
                      </a:r>
                      <a:r>
                        <a:rPr lang="en-US" sz="1600" b="1" i="0" u="none" strike="noStrike" cap="none" baseline="30000" dirty="0">
                          <a:solidFill>
                            <a:srgbClr val="000000"/>
                          </a:solidFill>
                          <a:effectLst/>
                          <a:latin typeface="Arial"/>
                          <a:ea typeface="+mn-ea"/>
                          <a:cs typeface="Arial"/>
                          <a:sym typeface="Arial"/>
                        </a:rPr>
                        <a:t>st</a:t>
                      </a:r>
                      <a:r>
                        <a:rPr lang="en-US" sz="1600" b="1" i="0" u="none" strike="noStrike" cap="none" dirty="0">
                          <a:solidFill>
                            <a:srgbClr val="000000"/>
                          </a:solidFill>
                          <a:effectLst/>
                          <a:latin typeface="Arial"/>
                          <a:ea typeface="+mn-ea"/>
                          <a:cs typeface="Arial"/>
                          <a:sym typeface="Arial"/>
                        </a:rPr>
                        <a:t> Line:  surgical</a:t>
                      </a:r>
                      <a:r>
                        <a:rPr lang="en-US" sz="1600" b="1" i="0" u="none" strike="noStrike" cap="none" baseline="0" dirty="0">
                          <a:solidFill>
                            <a:srgbClr val="000000"/>
                          </a:solidFill>
                          <a:effectLst/>
                          <a:latin typeface="Arial"/>
                          <a:ea typeface="+mn-ea"/>
                          <a:cs typeface="Arial"/>
                          <a:sym typeface="Arial"/>
                        </a:rPr>
                        <a:t> </a:t>
                      </a:r>
                      <a:r>
                        <a:rPr lang="en-US" sz="1600" b="1" i="0" u="none" strike="noStrike" cap="none" dirty="0">
                          <a:solidFill>
                            <a:srgbClr val="000000"/>
                          </a:solidFill>
                          <a:effectLst/>
                          <a:latin typeface="Arial"/>
                          <a:ea typeface="+mn-ea"/>
                          <a:cs typeface="Arial"/>
                          <a:sym typeface="Arial"/>
                        </a:rPr>
                        <a:t>decompression </a:t>
                      </a:r>
                      <a:endParaRPr lang="en-US" sz="1600" b="1" dirty="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rgbClr val="000000"/>
                          </a:solidFill>
                          <a:effectLst/>
                          <a:latin typeface="Arial"/>
                          <a:ea typeface="Arial"/>
                          <a:cs typeface="Arial"/>
                          <a:sym typeface="Arial"/>
                        </a:rPr>
                        <a:t>1st Line: analgesics (NSAIDs) </a:t>
                      </a:r>
                      <a:endParaRPr lang="en-US" sz="1600" b="1" dirty="0"/>
                    </a:p>
                    <a:p>
                      <a:pPr algn="ctr"/>
                      <a:endParaRPr lang="en-US" sz="1600" b="1" dirty="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rgbClr val="000000"/>
                          </a:solidFill>
                          <a:effectLst/>
                          <a:latin typeface="Arial"/>
                          <a:ea typeface="Arial"/>
                          <a:cs typeface="Arial"/>
                          <a:sym typeface="Arial"/>
                        </a:rPr>
                        <a:t>1st analgesics</a:t>
                      </a:r>
                      <a:br>
                        <a:rPr lang="en-US" sz="1600" b="1" i="0" u="none" strike="noStrike" cap="none" dirty="0">
                          <a:solidFill>
                            <a:srgbClr val="000000"/>
                          </a:solidFill>
                          <a:effectLst/>
                          <a:latin typeface="Arial"/>
                          <a:ea typeface="Arial"/>
                          <a:cs typeface="Arial"/>
                          <a:sym typeface="Arial"/>
                        </a:rPr>
                      </a:br>
                      <a:endParaRPr lang="en-US" sz="1600" b="1" dirty="0"/>
                    </a:p>
                    <a:p>
                      <a:pPr algn="ctr"/>
                      <a:endParaRPr lang="en-US" sz="1600" b="1" dirty="0"/>
                    </a:p>
                  </a:txBody>
                  <a:tcPr anchor="ctr"/>
                </a:tc>
                <a:extLst>
                  <a:ext uri="{0D108BD9-81ED-4DB2-BD59-A6C34878D82A}">
                    <a16:rowId xmlns="" xmlns:a16="http://schemas.microsoft.com/office/drawing/2014/main" val="10001"/>
                  </a:ext>
                </a:extLst>
              </a:tr>
              <a:tr h="766807">
                <a:tc>
                  <a:txBody>
                    <a:bodyPr/>
                    <a:lstStyle/>
                    <a:p>
                      <a:pPr algn="ctr"/>
                      <a:endParaRPr lang="en-US" sz="1600" b="1" dirty="0"/>
                    </a:p>
                  </a:txBody>
                  <a:tcPr anchor="ctr"/>
                </a:tc>
                <a:tc>
                  <a:txBody>
                    <a:bodyPr/>
                    <a:lstStyle/>
                    <a:p>
                      <a:pPr algn="ctr"/>
                      <a:r>
                        <a:rPr lang="en-US" sz="1600" b="1" i="0" u="none" strike="noStrike" cap="none" dirty="0">
                          <a:solidFill>
                            <a:srgbClr val="000000"/>
                          </a:solidFill>
                          <a:effectLst/>
                          <a:latin typeface="Arial"/>
                          <a:ea typeface="Arial"/>
                          <a:cs typeface="Arial"/>
                          <a:sym typeface="Arial"/>
                        </a:rPr>
                        <a:t>Adjunct: non-pharmaceutical measures*/Oral corticosteroids</a:t>
                      </a:r>
                      <a:endParaRPr lang="en-US" sz="1600" b="1" dirty="0"/>
                    </a:p>
                  </a:txBody>
                  <a:tcPr anchor="ctr"/>
                </a:tc>
                <a:tc>
                  <a:txBody>
                    <a:bodyPr/>
                    <a:lstStyle/>
                    <a:p>
                      <a:pPr algn="ctr"/>
                      <a:r>
                        <a:rPr lang="en-US" sz="1600" b="1" i="0" u="none" strike="noStrike" cap="none" dirty="0">
                          <a:solidFill>
                            <a:srgbClr val="000000"/>
                          </a:solidFill>
                          <a:effectLst/>
                          <a:latin typeface="Arial"/>
                          <a:ea typeface="Arial"/>
                          <a:cs typeface="Arial"/>
                          <a:sym typeface="Arial"/>
                        </a:rPr>
                        <a:t>Adjunct: Non-pharmaceutical measures* / Chronic pain agents /</a:t>
                      </a:r>
                      <a:r>
                        <a:rPr lang="en-US" sz="1600" b="1" i="0" u="none" strike="noStrike" cap="none" baseline="0" dirty="0">
                          <a:solidFill>
                            <a:srgbClr val="000000"/>
                          </a:solidFill>
                          <a:effectLst/>
                          <a:latin typeface="Arial"/>
                          <a:ea typeface="Arial"/>
                          <a:cs typeface="Arial"/>
                          <a:sym typeface="Arial"/>
                        </a:rPr>
                        <a:t> </a:t>
                      </a:r>
                      <a:r>
                        <a:rPr lang="en-US" sz="1600" b="1" i="0" u="none" strike="noStrike" cap="none" dirty="0">
                          <a:solidFill>
                            <a:srgbClr val="000000"/>
                          </a:solidFill>
                          <a:effectLst/>
                          <a:latin typeface="Arial"/>
                          <a:ea typeface="Arial"/>
                          <a:cs typeface="Arial"/>
                          <a:sym typeface="Arial"/>
                        </a:rPr>
                        <a:t>Surgery </a:t>
                      </a:r>
                      <a:endParaRPr lang="en-US" sz="1600" b="1" dirty="0"/>
                    </a:p>
                  </a:txBody>
                  <a:tcPr anchor="ctr"/>
                </a:tc>
                <a:extLst>
                  <a:ext uri="{0D108BD9-81ED-4DB2-BD59-A6C34878D82A}">
                    <a16:rowId xmlns="" xmlns:a16="http://schemas.microsoft.com/office/drawing/2014/main" val="10002"/>
                  </a:ext>
                </a:extLst>
              </a:tr>
              <a:tr h="982133">
                <a:tc>
                  <a:txBody>
                    <a:bodyPr/>
                    <a:lstStyle/>
                    <a:p>
                      <a:pPr algn="ctr"/>
                      <a:endParaRPr lang="en-US" sz="1600" b="1" dirty="0"/>
                    </a:p>
                  </a:txBody>
                  <a:tcPr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i="0" u="none" strike="noStrike" cap="none" dirty="0">
                          <a:solidFill>
                            <a:srgbClr val="000000"/>
                          </a:solidFill>
                          <a:effectLst/>
                          <a:latin typeface="Arial"/>
                          <a:ea typeface="Arial"/>
                          <a:cs typeface="Arial"/>
                          <a:sym typeface="Arial"/>
                        </a:rPr>
                        <a:t/>
                      </a:r>
                      <a:br>
                        <a:rPr lang="en-US" sz="1600" b="1" i="0" u="none" strike="noStrike" cap="none" dirty="0">
                          <a:solidFill>
                            <a:srgbClr val="000000"/>
                          </a:solidFill>
                          <a:effectLst/>
                          <a:latin typeface="Arial"/>
                          <a:ea typeface="Arial"/>
                          <a:cs typeface="Arial"/>
                          <a:sym typeface="Arial"/>
                        </a:rPr>
                      </a:br>
                      <a:r>
                        <a:rPr lang="en-US" sz="1600" b="1" i="0" u="none" strike="noStrike" cap="none" dirty="0">
                          <a:solidFill>
                            <a:srgbClr val="000000"/>
                          </a:solidFill>
                          <a:effectLst/>
                          <a:latin typeface="Arial"/>
                          <a:ea typeface="Arial"/>
                          <a:cs typeface="Arial"/>
                          <a:sym typeface="Arial"/>
                        </a:rPr>
                        <a:t>2</a:t>
                      </a:r>
                      <a:r>
                        <a:rPr lang="en-US" sz="1600" b="1" i="0" u="none" strike="noStrike" cap="none" baseline="30000" dirty="0">
                          <a:solidFill>
                            <a:srgbClr val="000000"/>
                          </a:solidFill>
                          <a:effectLst/>
                          <a:latin typeface="Arial"/>
                          <a:ea typeface="Arial"/>
                          <a:cs typeface="Arial"/>
                          <a:sym typeface="Arial"/>
                        </a:rPr>
                        <a:t>nd</a:t>
                      </a:r>
                      <a:r>
                        <a:rPr lang="en-US" sz="1600" b="1" i="0" u="none" strike="noStrike" cap="none" dirty="0">
                          <a:solidFill>
                            <a:srgbClr val="000000"/>
                          </a:solidFill>
                          <a:effectLst/>
                          <a:latin typeface="Arial"/>
                          <a:ea typeface="Arial"/>
                          <a:cs typeface="Arial"/>
                          <a:sym typeface="Arial"/>
                        </a:rPr>
                        <a:t> Line: epidural corticosteroid injection </a:t>
                      </a:r>
                      <a:endParaRPr lang="en-US" sz="1600" b="1" dirty="0"/>
                    </a:p>
                  </a:txBody>
                  <a:tcPr anchor="ctr"/>
                </a:tc>
                <a:tc>
                  <a:txBody>
                    <a:bodyPr/>
                    <a:lstStyle/>
                    <a:p>
                      <a:pPr algn="ctr"/>
                      <a:endParaRPr lang="en-US" sz="1600" b="1" dirty="0"/>
                    </a:p>
                  </a:txBody>
                  <a:tcPr anchor="ctr"/>
                </a:tc>
                <a:extLst>
                  <a:ext uri="{0D108BD9-81ED-4DB2-BD59-A6C34878D82A}">
                    <a16:rowId xmlns="" xmlns:a16="http://schemas.microsoft.com/office/drawing/2014/main" val="10003"/>
                  </a:ext>
                </a:extLst>
              </a:tr>
            </a:tbl>
          </a:graphicData>
        </a:graphic>
      </p:graphicFrame>
      <p:sp>
        <p:nvSpPr>
          <p:cNvPr id="5" name="Rectangle 4">
            <a:extLst>
              <a:ext uri="{FF2B5EF4-FFF2-40B4-BE49-F238E27FC236}">
                <a16:creationId xmlns="" xmlns:a16="http://schemas.microsoft.com/office/drawing/2014/main" id="{E66136A9-CD3E-49F3-9F3B-F76B21ECFA7E}"/>
              </a:ext>
            </a:extLst>
          </p:cNvPr>
          <p:cNvSpPr/>
          <p:nvPr/>
        </p:nvSpPr>
        <p:spPr>
          <a:xfrm>
            <a:off x="544286" y="5534561"/>
            <a:ext cx="11277600" cy="1323439"/>
          </a:xfrm>
          <a:prstGeom prst="rect">
            <a:avLst/>
          </a:prstGeom>
        </p:spPr>
        <p:txBody>
          <a:bodyPr wrap="square">
            <a:spAutoFit/>
          </a:bodyPr>
          <a:lstStyle/>
          <a:p>
            <a:r>
              <a:rPr lang="en-US" sz="1600" dirty="0">
                <a:latin typeface="Times New Roman" charset="0"/>
                <a:ea typeface="Times New Roman" charset="0"/>
                <a:cs typeface="Times New Roman" charset="0"/>
              </a:rPr>
              <a:t>**</a:t>
            </a:r>
            <a:r>
              <a:rPr lang="en-US" sz="1600" dirty="0">
                <a:solidFill>
                  <a:srgbClr val="FF0000"/>
                </a:solidFill>
                <a:latin typeface="Times New Roman" charset="0"/>
                <a:ea typeface="Times New Roman" charset="0"/>
                <a:cs typeface="Times New Roman" charset="0"/>
              </a:rPr>
              <a:t>Non-Pharmaceutical measures</a:t>
            </a:r>
            <a:r>
              <a:rPr lang="en-US" sz="1600" dirty="0">
                <a:latin typeface="Times New Roman" charset="0"/>
                <a:ea typeface="Times New Roman" charset="0"/>
                <a:cs typeface="Times New Roman" charset="0"/>
              </a:rPr>
              <a:t>:</a:t>
            </a:r>
          </a:p>
          <a:p>
            <a:r>
              <a:rPr lang="en-US" sz="1600" dirty="0">
                <a:latin typeface="Times New Roman" charset="0"/>
                <a:ea typeface="Times New Roman" charset="0"/>
                <a:cs typeface="Times New Roman" charset="0"/>
              </a:rPr>
              <a:t>-Temporary reduction in physical activity is recommended; patients should be careful to avoid </a:t>
            </a:r>
            <a:r>
              <a:rPr lang="en-US" sz="1600" dirty="0">
                <a:solidFill>
                  <a:srgbClr val="FF0000"/>
                </a:solidFill>
                <a:latin typeface="Times New Roman" charset="0"/>
                <a:ea typeface="Times New Roman" charset="0"/>
                <a:cs typeface="Times New Roman" charset="0"/>
              </a:rPr>
              <a:t>bending</a:t>
            </a:r>
            <a:r>
              <a:rPr lang="en-US" sz="1600" dirty="0">
                <a:latin typeface="Times New Roman" charset="0"/>
                <a:ea typeface="Times New Roman" charset="0"/>
                <a:cs typeface="Times New Roman" charset="0"/>
              </a:rPr>
              <a:t>, </a:t>
            </a:r>
            <a:r>
              <a:rPr lang="en-US" sz="1600" dirty="0">
                <a:solidFill>
                  <a:srgbClr val="FF0000"/>
                </a:solidFill>
                <a:latin typeface="Times New Roman" charset="0"/>
                <a:cs typeface="Times New Roman" charset="0"/>
              </a:rPr>
              <a:t>lifting</a:t>
            </a:r>
            <a:r>
              <a:rPr lang="en-US" sz="1600" dirty="0">
                <a:latin typeface="Times New Roman" charset="0"/>
                <a:ea typeface="Times New Roman" charset="0"/>
                <a:cs typeface="Times New Roman" charset="0"/>
              </a:rPr>
              <a:t>, or </a:t>
            </a:r>
            <a:r>
              <a:rPr lang="en-US" sz="1600" dirty="0">
                <a:solidFill>
                  <a:srgbClr val="FF0000"/>
                </a:solidFill>
                <a:latin typeface="Times New Roman" charset="0"/>
                <a:cs typeface="Times New Roman" charset="0"/>
              </a:rPr>
              <a:t>twisting</a:t>
            </a:r>
            <a:r>
              <a:rPr lang="en-US" sz="1600" dirty="0">
                <a:latin typeface="Times New Roman" charset="0"/>
                <a:ea typeface="Times New Roman" charset="0"/>
                <a:cs typeface="Times New Roman" charset="0"/>
              </a:rPr>
              <a:t> movements until the pain subsides.</a:t>
            </a:r>
          </a:p>
          <a:p>
            <a:r>
              <a:rPr lang="en-US" sz="1600" dirty="0">
                <a:latin typeface="Times New Roman" charset="0"/>
                <a:ea typeface="Times New Roman" charset="0"/>
                <a:cs typeface="Times New Roman" charset="0"/>
              </a:rPr>
              <a:t>-</a:t>
            </a:r>
            <a:r>
              <a:rPr lang="en-US" sz="1600" dirty="0">
                <a:solidFill>
                  <a:srgbClr val="FF0000"/>
                </a:solidFill>
                <a:latin typeface="Times New Roman" charset="0"/>
                <a:cs typeface="Times New Roman" charset="0"/>
              </a:rPr>
              <a:t>Bed rest </a:t>
            </a:r>
            <a:r>
              <a:rPr lang="en-US" sz="1600" dirty="0">
                <a:latin typeface="Times New Roman" charset="0"/>
                <a:ea typeface="Times New Roman" charset="0"/>
                <a:cs typeface="Times New Roman" charset="0"/>
              </a:rPr>
              <a:t>is </a:t>
            </a:r>
            <a:r>
              <a:rPr lang="en-US" sz="1600" b="1" dirty="0">
                <a:solidFill>
                  <a:srgbClr val="FF0000"/>
                </a:solidFill>
                <a:latin typeface="Times New Roman" charset="0"/>
                <a:cs typeface="Times New Roman" charset="0"/>
              </a:rPr>
              <a:t>not recommended</a:t>
            </a:r>
            <a:r>
              <a:rPr lang="en-US" sz="1600" dirty="0">
                <a:latin typeface="Times New Roman" charset="0"/>
                <a:ea typeface="Times New Roman" charset="0"/>
                <a:cs typeface="Times New Roman" charset="0"/>
              </a:rPr>
              <a:t>. Prolonged bed rest (&gt;4 days) is contra-indicated, especially in older patients as it may lead to rapid de-conditioning and increased risk of </a:t>
            </a:r>
            <a:r>
              <a:rPr lang="en-US" sz="1600" dirty="0">
                <a:solidFill>
                  <a:srgbClr val="FF0000"/>
                </a:solidFill>
                <a:latin typeface="Times New Roman" charset="0"/>
                <a:cs typeface="Times New Roman" charset="0"/>
              </a:rPr>
              <a:t>DVT</a:t>
            </a:r>
            <a:r>
              <a:rPr lang="en-US" sz="1600" dirty="0">
                <a:latin typeface="Times New Roman" charset="0"/>
                <a:ea typeface="Times New Roman" charset="0"/>
                <a:cs typeface="Times New Roman" charset="0"/>
              </a:rPr>
              <a:t>.</a:t>
            </a:r>
          </a:p>
        </p:txBody>
      </p:sp>
    </p:spTree>
    <p:extLst>
      <p:ext uri="{BB962C8B-B14F-4D97-AF65-F5344CB8AC3E}">
        <p14:creationId xmlns:p14="http://schemas.microsoft.com/office/powerpoint/2010/main" val="33620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B5EC57D-64FD-4907-B469-AC89A3DC1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741" y="445894"/>
            <a:ext cx="5933859" cy="5810148"/>
          </a:xfrm>
          <a:prstGeom prst="rect">
            <a:avLst/>
          </a:prstGeom>
        </p:spPr>
      </p:pic>
    </p:spTree>
    <p:extLst>
      <p:ext uri="{BB962C8B-B14F-4D97-AF65-F5344CB8AC3E}">
        <p14:creationId xmlns:p14="http://schemas.microsoft.com/office/powerpoint/2010/main" val="298154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304248" y="2896559"/>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smtClean="0">
                <a:solidFill>
                  <a:schemeClr val="tx1"/>
                </a:solidFill>
                <a:latin typeface="Calibri" charset="0"/>
                <a:ea typeface="Calibri" charset="0"/>
                <a:cs typeface="Calibri" charset="0"/>
              </a:rPr>
              <a:t>a. Metastatic bone disease</a:t>
            </a:r>
          </a:p>
          <a:p>
            <a:pPr>
              <a:lnSpc>
                <a:spcPct val="150000"/>
              </a:lnSpc>
            </a:pPr>
            <a:r>
              <a:rPr lang="en-US" sz="1800" dirty="0" smtClean="0">
                <a:solidFill>
                  <a:schemeClr val="tx1"/>
                </a:solidFill>
                <a:latin typeface="Calibri" charset="0"/>
                <a:ea typeface="Calibri" charset="0"/>
                <a:cs typeface="Calibri" charset="0"/>
              </a:rPr>
              <a:t>b. Inflammatory back pain</a:t>
            </a:r>
          </a:p>
          <a:p>
            <a:pPr>
              <a:lnSpc>
                <a:spcPct val="150000"/>
              </a:lnSpc>
            </a:pPr>
            <a:r>
              <a:rPr lang="en-US" sz="1800" dirty="0" smtClean="0">
                <a:solidFill>
                  <a:schemeClr val="tx1"/>
                </a:solidFill>
                <a:latin typeface="Calibri" charset="0"/>
                <a:ea typeface="Calibri" charset="0"/>
                <a:cs typeface="Calibri" charset="0"/>
              </a:rPr>
              <a:t>c</a:t>
            </a:r>
            <a:r>
              <a:rPr lang="en-US" sz="1800" dirty="0">
                <a:solidFill>
                  <a:schemeClr val="tx1"/>
                </a:solidFill>
                <a:latin typeface="Calibri" charset="0"/>
                <a:ea typeface="Calibri" charset="0"/>
                <a:cs typeface="Calibri" charset="0"/>
              </a:rPr>
              <a:t>. Lumbosacral sprain or </a:t>
            </a:r>
            <a:r>
              <a:rPr lang="en-US" sz="1800" dirty="0" smtClean="0">
                <a:solidFill>
                  <a:schemeClr val="tx1"/>
                </a:solidFill>
                <a:latin typeface="Calibri" charset="0"/>
                <a:ea typeface="Calibri" charset="0"/>
                <a:cs typeface="Calibri" charset="0"/>
              </a:rPr>
              <a:t>strain</a:t>
            </a:r>
          </a:p>
          <a:p>
            <a:pPr>
              <a:lnSpc>
                <a:spcPct val="150000"/>
              </a:lnSpc>
            </a:pPr>
            <a:r>
              <a:rPr lang="en-US" sz="1800" dirty="0" smtClean="0">
                <a:solidFill>
                  <a:schemeClr val="tx1"/>
                </a:solidFill>
                <a:latin typeface="Calibri" charset="0"/>
                <a:ea typeface="Calibri" charset="0"/>
                <a:cs typeface="Calibri" charset="0"/>
              </a:rPr>
              <a:t>d</a:t>
            </a:r>
            <a:r>
              <a:rPr lang="en-US" sz="1800" dirty="0">
                <a:solidFill>
                  <a:schemeClr val="tx1"/>
                </a:solidFill>
                <a:latin typeface="Calibri" charset="0"/>
                <a:ea typeface="Calibri" charset="0"/>
                <a:cs typeface="Calibri" charset="0"/>
              </a:rPr>
              <a:t>. </a:t>
            </a:r>
            <a:r>
              <a:rPr lang="en-US" sz="1800" dirty="0" smtClean="0">
                <a:solidFill>
                  <a:schemeClr val="tx1"/>
                </a:solidFill>
                <a:latin typeface="Calibri" charset="0"/>
                <a:ea typeface="Calibri" charset="0"/>
                <a:cs typeface="Calibri" charset="0"/>
              </a:rPr>
              <a:t>Herniation</a:t>
            </a:r>
            <a:endParaRPr lang="en-US" sz="1800" dirty="0">
              <a:solidFill>
                <a:schemeClr val="tx1"/>
              </a:solidFill>
              <a:latin typeface="Calibri" charset="0"/>
              <a:ea typeface="Calibri" charset="0"/>
              <a:cs typeface="Calibri" charset="0"/>
            </a:endParaRPr>
          </a:p>
        </p:txBody>
      </p:sp>
      <p:sp>
        <p:nvSpPr>
          <p:cNvPr id="4" name="Google Shape;129;p18"/>
          <p:cNvSpPr txBox="1">
            <a:spLocks/>
          </p:cNvSpPr>
          <p:nvPr/>
        </p:nvSpPr>
        <p:spPr>
          <a:xfrm>
            <a:off x="328613" y="1370072"/>
            <a:ext cx="10399486"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gn="ctr"/>
            <a:r>
              <a:rPr lang="en-US" b="1" dirty="0" smtClean="0">
                <a:solidFill>
                  <a:schemeClr val="tx1">
                    <a:lumMod val="85000"/>
                    <a:lumOff val="15000"/>
                  </a:schemeClr>
                </a:solidFill>
                <a:latin typeface="Calibri" charset="0"/>
                <a:ea typeface="Calibri" charset="0"/>
                <a:cs typeface="Calibri" charset="0"/>
              </a:rPr>
              <a:t>1- </a:t>
            </a:r>
            <a:r>
              <a:rPr lang="en-US" b="1" dirty="0">
                <a:solidFill>
                  <a:schemeClr val="tx1">
                    <a:lumMod val="85000"/>
                    <a:lumOff val="15000"/>
                  </a:schemeClr>
                </a:solidFill>
                <a:latin typeface="Calibri" charset="0"/>
                <a:ea typeface="Calibri" charset="0"/>
                <a:cs typeface="Calibri" charset="0"/>
              </a:rPr>
              <a:t>Which of the following is the most common cause of </a:t>
            </a:r>
            <a:r>
              <a:rPr lang="en-US" b="1" dirty="0" smtClean="0">
                <a:solidFill>
                  <a:schemeClr val="tx1">
                    <a:lumMod val="85000"/>
                    <a:lumOff val="15000"/>
                  </a:schemeClr>
                </a:solidFill>
                <a:latin typeface="Calibri" charset="0"/>
                <a:ea typeface="Calibri" charset="0"/>
                <a:cs typeface="Calibri" charset="0"/>
              </a:rPr>
              <a:t>Lower Back Pain ?</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28600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5151" y="416659"/>
            <a:ext cx="11207261" cy="6117765"/>
          </a:xfrm>
          <a:prstGeom prst="rect">
            <a:avLst/>
          </a:prstGeom>
        </p:spPr>
        <p:txBody>
          <a:bodyPr wrap="square">
            <a:spAutoFit/>
          </a:bodyPr>
          <a:lstStyle/>
          <a:p>
            <a:pPr>
              <a:lnSpc>
                <a:spcPct val="150000"/>
              </a:lnSpc>
            </a:pPr>
            <a:r>
              <a:rPr lang="en-US" sz="2400" dirty="0">
                <a:latin typeface="Cambria" charset="0"/>
                <a:ea typeface="ＭＳ Ｐゴシック" charset="-128"/>
              </a:rPr>
              <a:t>A 72-year-old male smoker with chronic obstructive pulmonary disease presents to your clinic with severe low back pain. The pain began acutely yesterday after moving furniture in his living room. It is located in the central aspect of the upper lumbar spine and is described as sharp and intermittent. It is aggravated by walking, standing, and moving from a sitting to a standing position. It is relieved with rest. He used the clinic wheelchair to come to your office because the pain is limiting ambulation. On examination, he is a thin male having sharp bursts of pain with movement, although he is comfortable while sitting still between these episodes. He has severe tenderness to palpation over the L1 spinal process with milder pain to palpation over the </a:t>
            </a:r>
            <a:r>
              <a:rPr lang="en-US" sz="2400" dirty="0" err="1">
                <a:latin typeface="Cambria" charset="0"/>
                <a:ea typeface="ＭＳ Ｐゴシック" charset="-128"/>
              </a:rPr>
              <a:t>paraspinous</a:t>
            </a:r>
            <a:r>
              <a:rPr lang="en-US" sz="2400" dirty="0">
                <a:latin typeface="Cambria" charset="0"/>
                <a:ea typeface="ＭＳ Ｐゴシック" charset="-128"/>
              </a:rPr>
              <a:t> muscles. </a:t>
            </a:r>
          </a:p>
          <a:p>
            <a:pPr>
              <a:lnSpc>
                <a:spcPct val="150000"/>
              </a:lnSpc>
            </a:pPr>
            <a:r>
              <a:rPr lang="en-US" sz="2400" dirty="0">
                <a:latin typeface="Cambria" charset="0"/>
                <a:ea typeface="ＭＳ Ｐゴシック" charset="-128"/>
              </a:rPr>
              <a:t>What is your leading diagnosis?</a:t>
            </a:r>
          </a:p>
        </p:txBody>
      </p:sp>
    </p:spTree>
    <p:extLst>
      <p:ext uri="{BB962C8B-B14F-4D97-AF65-F5344CB8AC3E}">
        <p14:creationId xmlns:p14="http://schemas.microsoft.com/office/powerpoint/2010/main" val="34064058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10;&#10;Description automatically generated">
            <a:extLst>
              <a:ext uri="{FF2B5EF4-FFF2-40B4-BE49-F238E27FC236}">
                <a16:creationId xmlns="" xmlns:a16="http://schemas.microsoft.com/office/drawing/2014/main" id="{F35E5D54-FEB8-4002-BC37-6CED2A2ED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536873" y="1254264"/>
            <a:ext cx="3667124" cy="5140686"/>
          </a:xfrm>
          <a:prstGeom prst="rect">
            <a:avLst/>
          </a:prstGeom>
        </p:spPr>
      </p:pic>
      <p:sp>
        <p:nvSpPr>
          <p:cNvPr id="2" name="Text Placeholder 1">
            <a:extLst>
              <a:ext uri="{FF2B5EF4-FFF2-40B4-BE49-F238E27FC236}">
                <a16:creationId xmlns="" xmlns:a16="http://schemas.microsoft.com/office/drawing/2014/main" id="{2FAD87D6-CC76-44A2-9125-FB966F9981C3}"/>
              </a:ext>
            </a:extLst>
          </p:cNvPr>
          <p:cNvSpPr>
            <a:spLocks noGrp="1"/>
          </p:cNvSpPr>
          <p:nvPr>
            <p:ph type="body" sz="quarter" idx="10"/>
          </p:nvPr>
        </p:nvSpPr>
        <p:spPr/>
        <p:txBody>
          <a:bodyPr/>
          <a:lstStyle/>
          <a:p>
            <a:r>
              <a:rPr lang="en-US" dirty="0"/>
              <a:t>Vertebral Compression fracture</a:t>
            </a:r>
          </a:p>
        </p:txBody>
      </p:sp>
      <p:sp>
        <p:nvSpPr>
          <p:cNvPr id="3" name="TextBox 2">
            <a:extLst>
              <a:ext uri="{FF2B5EF4-FFF2-40B4-BE49-F238E27FC236}">
                <a16:creationId xmlns="" xmlns:a16="http://schemas.microsoft.com/office/drawing/2014/main" id="{6B8896F4-427A-4D9A-A8A6-E234FA20178E}"/>
              </a:ext>
            </a:extLst>
          </p:cNvPr>
          <p:cNvSpPr txBox="1"/>
          <p:nvPr/>
        </p:nvSpPr>
        <p:spPr>
          <a:xfrm>
            <a:off x="570922" y="1345674"/>
            <a:ext cx="636558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charset="0"/>
                <a:ea typeface="Times New Roman" charset="0"/>
                <a:cs typeface="Times New Roman" charset="0"/>
              </a:rPr>
              <a:t>Most osteoporotic spinal compression fractures represent an isolated failure of the </a:t>
            </a:r>
            <a:r>
              <a:rPr lang="en-US" sz="2400" b="1" dirty="0">
                <a:latin typeface="Times New Roman" charset="0"/>
                <a:ea typeface="Times New Roman" charset="0"/>
                <a:cs typeface="Times New Roman" charset="0"/>
              </a:rPr>
              <a:t>anterior spinal column </a:t>
            </a:r>
            <a:r>
              <a:rPr lang="en-US" sz="2400" dirty="0">
                <a:latin typeface="Times New Roman" charset="0"/>
                <a:ea typeface="Times New Roman" charset="0"/>
                <a:cs typeface="Times New Roman" charset="0"/>
              </a:rPr>
              <a:t>due to a combination of flexion and axial compression loading. </a:t>
            </a:r>
          </a:p>
          <a:p>
            <a:pPr marL="342900" indent="-342900">
              <a:buFont typeface="Arial" panose="020B0604020202020204" pitchFamily="34" charset="0"/>
              <a:buChar char="•"/>
            </a:pPr>
            <a:endParaRPr lang="en-US" sz="2400" dirty="0">
              <a:latin typeface="Times New Roman" charset="0"/>
              <a:ea typeface="Times New Roman" charset="0"/>
              <a:cs typeface="Times New Roman" charset="0"/>
            </a:endParaRPr>
          </a:p>
          <a:p>
            <a:pPr marL="342900" indent="-342900">
              <a:buFont typeface="Arial" panose="020B0604020202020204" pitchFamily="34" charset="0"/>
              <a:buChar char="•"/>
            </a:pPr>
            <a:r>
              <a:rPr lang="en-US" sz="2400" dirty="0">
                <a:latin typeface="Times New Roman" charset="0"/>
                <a:ea typeface="Times New Roman" charset="0"/>
                <a:cs typeface="Times New Roman" charset="0"/>
              </a:rPr>
              <a:t>The stability of the spine is not compromised with this type of fracture. </a:t>
            </a:r>
            <a:r>
              <a:rPr lang="en-US" sz="2400" b="1" dirty="0">
                <a:latin typeface="Times New Roman" charset="0"/>
                <a:ea typeface="Times New Roman" charset="0"/>
                <a:cs typeface="Times New Roman" charset="0"/>
              </a:rPr>
              <a:t>These fractures are traditionally considered benign injuries that heal without complications.</a:t>
            </a:r>
          </a:p>
          <a:p>
            <a:pPr fontAlgn="base"/>
            <a:endParaRPr lang="en-US" sz="2400" dirty="0"/>
          </a:p>
        </p:txBody>
      </p:sp>
    </p:spTree>
    <p:extLst>
      <p:ext uri="{BB962C8B-B14F-4D97-AF65-F5344CB8AC3E}">
        <p14:creationId xmlns:p14="http://schemas.microsoft.com/office/powerpoint/2010/main" val="3843914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2FAD87D6-CC76-44A2-9125-FB966F9981C3}"/>
              </a:ext>
            </a:extLst>
          </p:cNvPr>
          <p:cNvSpPr>
            <a:spLocks noGrp="1"/>
          </p:cNvSpPr>
          <p:nvPr>
            <p:ph type="body" sz="quarter" idx="10"/>
          </p:nvPr>
        </p:nvSpPr>
        <p:spPr/>
        <p:txBody>
          <a:bodyPr/>
          <a:lstStyle/>
          <a:p>
            <a:r>
              <a:rPr lang="en-US" dirty="0"/>
              <a:t>Vertebral Compression fracture</a:t>
            </a:r>
          </a:p>
        </p:txBody>
      </p:sp>
      <p:sp>
        <p:nvSpPr>
          <p:cNvPr id="3" name="TextBox 2">
            <a:extLst>
              <a:ext uri="{FF2B5EF4-FFF2-40B4-BE49-F238E27FC236}">
                <a16:creationId xmlns="" xmlns:a16="http://schemas.microsoft.com/office/drawing/2014/main" id="{6B8896F4-427A-4D9A-A8A6-E234FA20178E}"/>
              </a:ext>
            </a:extLst>
          </p:cNvPr>
          <p:cNvSpPr txBox="1"/>
          <p:nvPr/>
        </p:nvSpPr>
        <p:spPr>
          <a:xfrm>
            <a:off x="543213" y="1144087"/>
            <a:ext cx="11153487" cy="4801314"/>
          </a:xfrm>
          <a:prstGeom prst="rect">
            <a:avLst/>
          </a:prstGeom>
          <a:noFill/>
        </p:spPr>
        <p:txBody>
          <a:bodyPr wrap="square" rtlCol="0">
            <a:spAutoFit/>
          </a:bodyPr>
          <a:lstStyle/>
          <a:p>
            <a:pPr fontAlgn="base"/>
            <a:endParaRPr lang="en-US" sz="2400" dirty="0"/>
          </a:p>
          <a:p>
            <a:pPr fontAlgn="base"/>
            <a:endParaRPr lang="en-US" sz="2400" dirty="0"/>
          </a:p>
          <a:p>
            <a:pPr fontAlgn="base"/>
            <a:r>
              <a:rPr lang="en-US" sz="2400" dirty="0"/>
              <a:t>Epidemiology incidence:</a:t>
            </a:r>
          </a:p>
          <a:p>
            <a:pPr marL="800100" lvl="1" indent="-342900" fontAlgn="base">
              <a:buFont typeface="Arial" panose="020B0604020202020204" pitchFamily="34" charset="0"/>
              <a:buChar char="•"/>
            </a:pPr>
            <a:r>
              <a:rPr lang="en-US" sz="2400" dirty="0"/>
              <a:t>vertebral compression fractures (VCF) are the most common fragility fracture</a:t>
            </a:r>
          </a:p>
          <a:p>
            <a:pPr marL="800100" lvl="1" indent="-342900" fontAlgn="base">
              <a:buFont typeface="Arial" panose="020B0604020202020204" pitchFamily="34" charset="0"/>
              <a:buChar char="•"/>
            </a:pPr>
            <a:r>
              <a:rPr lang="en-US" sz="2400" dirty="0"/>
              <a:t>700,000 VCF per year in US</a:t>
            </a:r>
          </a:p>
          <a:p>
            <a:pPr marL="800100" lvl="1" indent="-342900" fontAlgn="base">
              <a:buFont typeface="Arial" panose="020B0604020202020204" pitchFamily="34" charset="0"/>
              <a:buChar char="•"/>
            </a:pPr>
            <a:r>
              <a:rPr lang="en-US" sz="2400" dirty="0"/>
              <a:t>70,000 hospitalizations annually</a:t>
            </a:r>
          </a:p>
          <a:p>
            <a:pPr marL="800100" lvl="1" indent="-342900" fontAlgn="base">
              <a:buFont typeface="Arial" panose="020B0604020202020204" pitchFamily="34" charset="0"/>
              <a:buChar char="•"/>
            </a:pPr>
            <a:r>
              <a:rPr lang="en-US" sz="2400" dirty="0"/>
              <a:t>15 billion in annual costs</a:t>
            </a:r>
          </a:p>
          <a:p>
            <a:pPr fontAlgn="base"/>
            <a:r>
              <a:rPr lang="en-US" sz="2400" dirty="0"/>
              <a:t>Demographics:</a:t>
            </a:r>
          </a:p>
          <a:p>
            <a:pPr lvl="1" fontAlgn="base"/>
            <a:r>
              <a:rPr lang="en-US" sz="2400" dirty="0"/>
              <a:t>affects up to:</a:t>
            </a:r>
          </a:p>
          <a:p>
            <a:pPr marL="1257300" lvl="2" indent="-342900" fontAlgn="base">
              <a:buFont typeface="Arial" panose="020B0604020202020204" pitchFamily="34" charset="0"/>
              <a:buChar char="•"/>
            </a:pPr>
            <a:r>
              <a:rPr lang="en-US" sz="2400" dirty="0"/>
              <a:t>25% people over 70 years</a:t>
            </a:r>
          </a:p>
          <a:p>
            <a:pPr marL="1257300" lvl="2" indent="-342900" fontAlgn="base">
              <a:buFont typeface="Arial" panose="020B0604020202020204" pitchFamily="34" charset="0"/>
              <a:buChar char="•"/>
            </a:pPr>
            <a:r>
              <a:rPr lang="en-US" sz="2400" dirty="0"/>
              <a:t>50% people over 80 years</a:t>
            </a:r>
          </a:p>
          <a:p>
            <a:endParaRPr lang="en-US" dirty="0"/>
          </a:p>
        </p:txBody>
      </p:sp>
    </p:spTree>
    <p:extLst>
      <p:ext uri="{BB962C8B-B14F-4D97-AF65-F5344CB8AC3E}">
        <p14:creationId xmlns:p14="http://schemas.microsoft.com/office/powerpoint/2010/main" val="572099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319E525D-C47E-4AA9-BD2A-81B8E71CB988}"/>
              </a:ext>
            </a:extLst>
          </p:cNvPr>
          <p:cNvSpPr>
            <a:spLocks noGrp="1"/>
          </p:cNvSpPr>
          <p:nvPr>
            <p:ph type="body" sz="quarter" idx="10"/>
          </p:nvPr>
        </p:nvSpPr>
        <p:spPr/>
        <p:txBody>
          <a:bodyPr/>
          <a:lstStyle/>
          <a:p>
            <a:r>
              <a:rPr lang="en-US" dirty="0"/>
              <a:t>Continue..</a:t>
            </a:r>
          </a:p>
        </p:txBody>
      </p:sp>
      <p:sp>
        <p:nvSpPr>
          <p:cNvPr id="3" name="TextBox 2">
            <a:extLst>
              <a:ext uri="{FF2B5EF4-FFF2-40B4-BE49-F238E27FC236}">
                <a16:creationId xmlns="" xmlns:a16="http://schemas.microsoft.com/office/drawing/2014/main" id="{C6B55D25-EA98-48C5-9CC0-1F76E8B8BFC3}"/>
              </a:ext>
            </a:extLst>
          </p:cNvPr>
          <p:cNvSpPr txBox="1"/>
          <p:nvPr/>
        </p:nvSpPr>
        <p:spPr>
          <a:xfrm>
            <a:off x="529359" y="1418883"/>
            <a:ext cx="11133282" cy="4678204"/>
          </a:xfrm>
          <a:prstGeom prst="rect">
            <a:avLst/>
          </a:prstGeom>
          <a:noFill/>
        </p:spPr>
        <p:txBody>
          <a:bodyPr wrap="square" rtlCol="0">
            <a:spAutoFit/>
          </a:bodyPr>
          <a:lstStyle/>
          <a:p>
            <a:r>
              <a:rPr lang="en-US" sz="2800" dirty="0"/>
              <a:t>Risk factors:</a:t>
            </a:r>
          </a:p>
          <a:p>
            <a:pPr marL="514350" indent="-514350">
              <a:buFont typeface="+mj-lt"/>
              <a:buAutoNum type="arabicPeriod"/>
            </a:pPr>
            <a:r>
              <a:rPr lang="en-US" sz="2800" dirty="0"/>
              <a:t>Previous history of 2 compression fractures the strongest predictor.</a:t>
            </a:r>
          </a:p>
          <a:p>
            <a:pPr marL="514350" indent="-514350">
              <a:buFont typeface="+mj-lt"/>
              <a:buAutoNum type="arabicPeriod"/>
            </a:pPr>
            <a:r>
              <a:rPr lang="en-US" sz="2800" dirty="0"/>
              <a:t>Osteoporosis.</a:t>
            </a:r>
          </a:p>
          <a:p>
            <a:pPr marL="514350" indent="-514350">
              <a:buFont typeface="+mj-lt"/>
              <a:buAutoNum type="arabicPeriod"/>
            </a:pPr>
            <a:r>
              <a:rPr lang="en-US" sz="2800" dirty="0"/>
              <a:t>Age.</a:t>
            </a:r>
          </a:p>
          <a:p>
            <a:pPr marL="514350" indent="-514350">
              <a:buFont typeface="+mj-lt"/>
              <a:buAutoNum type="arabicPeriod"/>
            </a:pPr>
            <a:r>
              <a:rPr lang="en-US" sz="2800" dirty="0"/>
              <a:t>Trauma.</a:t>
            </a:r>
          </a:p>
          <a:p>
            <a:pPr marL="514350" indent="-514350">
              <a:buFont typeface="+mj-lt"/>
              <a:buAutoNum type="arabicPeriod"/>
            </a:pPr>
            <a:r>
              <a:rPr lang="en-US" sz="2800" dirty="0"/>
              <a:t>Female</a:t>
            </a:r>
          </a:p>
          <a:p>
            <a:endParaRPr lang="en-US" sz="2800" dirty="0"/>
          </a:p>
          <a:p>
            <a:endParaRPr lang="en-US" sz="2800" dirty="0"/>
          </a:p>
          <a:p>
            <a:r>
              <a:rPr lang="en-US" sz="2800" dirty="0"/>
              <a:t>        	</a:t>
            </a:r>
          </a:p>
          <a:p>
            <a:endParaRPr lang="en-US" dirty="0"/>
          </a:p>
        </p:txBody>
      </p:sp>
    </p:spTree>
    <p:extLst>
      <p:ext uri="{BB962C8B-B14F-4D97-AF65-F5344CB8AC3E}">
        <p14:creationId xmlns:p14="http://schemas.microsoft.com/office/powerpoint/2010/main" val="2503265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0752D4DB-9D50-4A47-BD27-036672F19D10}"/>
              </a:ext>
            </a:extLst>
          </p:cNvPr>
          <p:cNvSpPr>
            <a:spLocks noGrp="1"/>
          </p:cNvSpPr>
          <p:nvPr>
            <p:ph type="body" sz="quarter" idx="10"/>
          </p:nvPr>
        </p:nvSpPr>
        <p:spPr/>
        <p:txBody>
          <a:bodyPr/>
          <a:lstStyle/>
          <a:p>
            <a:r>
              <a:rPr lang="en-US" dirty="0"/>
              <a:t>Symptoms and signs of compression fracture</a:t>
            </a:r>
          </a:p>
        </p:txBody>
      </p:sp>
      <p:sp>
        <p:nvSpPr>
          <p:cNvPr id="3" name="TextBox 2">
            <a:extLst>
              <a:ext uri="{FF2B5EF4-FFF2-40B4-BE49-F238E27FC236}">
                <a16:creationId xmlns="" xmlns:a16="http://schemas.microsoft.com/office/drawing/2014/main" id="{14F73434-1244-42E4-8A30-C5EB1691A313}"/>
              </a:ext>
            </a:extLst>
          </p:cNvPr>
          <p:cNvSpPr txBox="1"/>
          <p:nvPr/>
        </p:nvSpPr>
        <p:spPr>
          <a:xfrm>
            <a:off x="581890" y="1465467"/>
            <a:ext cx="4969164" cy="4832092"/>
          </a:xfrm>
          <a:prstGeom prst="rect">
            <a:avLst/>
          </a:prstGeom>
          <a:noFill/>
        </p:spPr>
        <p:txBody>
          <a:bodyPr wrap="square" rtlCol="0">
            <a:spAutoFit/>
          </a:bodyPr>
          <a:lstStyle/>
          <a:p>
            <a:r>
              <a:rPr lang="en-US" sz="2800" dirty="0">
                <a:solidFill>
                  <a:srgbClr val="FF0000"/>
                </a:solidFill>
              </a:rPr>
              <a:t>Symptoms</a:t>
            </a:r>
            <a:r>
              <a:rPr lang="en-US" sz="2800" dirty="0"/>
              <a:t>:</a:t>
            </a:r>
          </a:p>
          <a:p>
            <a:pPr marL="457200" indent="-457200">
              <a:buFont typeface="Arial" panose="020B0604020202020204" pitchFamily="34" charset="0"/>
              <a:buChar char="•"/>
            </a:pPr>
            <a:r>
              <a:rPr lang="en-US" sz="2800" dirty="0"/>
              <a:t>Pain usually at area of fracture,25% of patients with VCF seek medical attention due to pain.</a:t>
            </a:r>
          </a:p>
          <a:p>
            <a:pPr marL="457200" indent="-457200">
              <a:buFont typeface="Arial" panose="020B0604020202020204" pitchFamily="34" charset="0"/>
              <a:buChar char="•"/>
            </a:pPr>
            <a:r>
              <a:rPr lang="en-US" sz="2800" dirty="0"/>
              <a:t>From the kyphosis can affect the pulmonary condition.</a:t>
            </a:r>
          </a:p>
          <a:p>
            <a:endParaRPr lang="en-US" sz="2800" dirty="0"/>
          </a:p>
          <a:p>
            <a:pPr marL="514350" indent="-514350">
              <a:buFont typeface="+mj-lt"/>
              <a:buAutoNum type="arabicPeriod"/>
            </a:pPr>
            <a:endParaRPr lang="en-US" sz="2800" dirty="0"/>
          </a:p>
          <a:p>
            <a:pPr marL="514350" indent="-514350">
              <a:buFont typeface="+mj-lt"/>
              <a:buAutoNum type="arabicPeriod"/>
            </a:pPr>
            <a:endParaRPr lang="en-US" sz="2800" dirty="0"/>
          </a:p>
        </p:txBody>
      </p:sp>
      <p:sp>
        <p:nvSpPr>
          <p:cNvPr id="4" name="TextBox 3">
            <a:extLst>
              <a:ext uri="{FF2B5EF4-FFF2-40B4-BE49-F238E27FC236}">
                <a16:creationId xmlns="" xmlns:a16="http://schemas.microsoft.com/office/drawing/2014/main" id="{B83068AE-8CA7-4488-B561-784D9DA206C0}"/>
              </a:ext>
            </a:extLst>
          </p:cNvPr>
          <p:cNvSpPr txBox="1"/>
          <p:nvPr/>
        </p:nvSpPr>
        <p:spPr>
          <a:xfrm>
            <a:off x="5829300" y="1465467"/>
            <a:ext cx="5867400" cy="2523768"/>
          </a:xfrm>
          <a:prstGeom prst="rect">
            <a:avLst/>
          </a:prstGeom>
          <a:noFill/>
        </p:spPr>
        <p:txBody>
          <a:bodyPr wrap="square" rtlCol="0">
            <a:spAutoFit/>
          </a:bodyPr>
          <a:lstStyle/>
          <a:p>
            <a:r>
              <a:rPr lang="en-US" sz="2800" dirty="0">
                <a:solidFill>
                  <a:srgbClr val="FF0000"/>
                </a:solidFill>
              </a:rPr>
              <a:t>Signs</a:t>
            </a:r>
            <a:r>
              <a:rPr lang="en-US" sz="2800" dirty="0"/>
              <a:t>:</a:t>
            </a:r>
          </a:p>
          <a:p>
            <a:pPr marL="457200" indent="-457200">
              <a:buFont typeface="Arial" panose="020B0604020202020204" pitchFamily="34" charset="0"/>
              <a:buChar char="•"/>
            </a:pPr>
            <a:r>
              <a:rPr lang="en-US" sz="2800" dirty="0"/>
              <a:t>focal tenderness</a:t>
            </a:r>
          </a:p>
          <a:p>
            <a:pPr marL="457200" indent="-457200">
              <a:buFont typeface="Arial" panose="020B0604020202020204" pitchFamily="34" charset="0"/>
              <a:buChar char="•"/>
            </a:pPr>
            <a:r>
              <a:rPr lang="en-US" sz="2800" dirty="0"/>
              <a:t>Local kyphosis</a:t>
            </a:r>
          </a:p>
          <a:p>
            <a:pPr marL="457200" indent="-457200">
              <a:buFont typeface="Arial" panose="020B0604020202020204" pitchFamily="34" charset="0"/>
              <a:buChar char="•"/>
            </a:pPr>
            <a:r>
              <a:rPr lang="en-US" sz="2800" dirty="0"/>
              <a:t>Spinal cord injury</a:t>
            </a:r>
          </a:p>
          <a:p>
            <a:pPr marL="457200" indent="-457200">
              <a:buFont typeface="Arial" panose="020B0604020202020204" pitchFamily="34" charset="0"/>
              <a:buChar char="•"/>
            </a:pPr>
            <a:r>
              <a:rPr lang="en-US" sz="2800" dirty="0"/>
              <a:t>Nerve root deficits </a:t>
            </a:r>
          </a:p>
          <a:p>
            <a:endParaRPr lang="en-US" dirty="0"/>
          </a:p>
        </p:txBody>
      </p:sp>
    </p:spTree>
    <p:extLst>
      <p:ext uri="{BB962C8B-B14F-4D97-AF65-F5344CB8AC3E}">
        <p14:creationId xmlns:p14="http://schemas.microsoft.com/office/powerpoint/2010/main" val="1086266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A77D83D6-BB7B-4BB7-A912-F224DB73C461}"/>
              </a:ext>
            </a:extLst>
          </p:cNvPr>
          <p:cNvSpPr>
            <a:spLocks noGrp="1"/>
          </p:cNvSpPr>
          <p:nvPr>
            <p:ph type="body" sz="quarter" idx="10"/>
          </p:nvPr>
        </p:nvSpPr>
        <p:spPr/>
        <p:txBody>
          <a:bodyPr/>
          <a:lstStyle/>
          <a:p>
            <a:r>
              <a:rPr lang="en-US" dirty="0"/>
              <a:t>Management:</a:t>
            </a:r>
          </a:p>
        </p:txBody>
      </p:sp>
      <p:sp>
        <p:nvSpPr>
          <p:cNvPr id="3" name="TextBox 2">
            <a:extLst>
              <a:ext uri="{FF2B5EF4-FFF2-40B4-BE49-F238E27FC236}">
                <a16:creationId xmlns="" xmlns:a16="http://schemas.microsoft.com/office/drawing/2014/main" id="{715399D1-FFF8-43D3-B963-A00F9CA8711B}"/>
              </a:ext>
            </a:extLst>
          </p:cNvPr>
          <p:cNvSpPr txBox="1"/>
          <p:nvPr/>
        </p:nvSpPr>
        <p:spPr>
          <a:xfrm>
            <a:off x="364838" y="1376219"/>
            <a:ext cx="5905498" cy="3600986"/>
          </a:xfrm>
          <a:prstGeom prst="rect">
            <a:avLst/>
          </a:prstGeom>
          <a:noFill/>
        </p:spPr>
        <p:txBody>
          <a:bodyPr wrap="square" rtlCol="0">
            <a:spAutoFit/>
          </a:bodyPr>
          <a:lstStyle/>
          <a:p>
            <a:pPr algn="ctr"/>
            <a:r>
              <a:rPr lang="en-US" sz="3200" dirty="0">
                <a:solidFill>
                  <a:srgbClr val="FF0000"/>
                </a:solidFill>
              </a:rPr>
              <a:t>Non operative</a:t>
            </a:r>
            <a:r>
              <a:rPr lang="en-US" sz="3200" dirty="0"/>
              <a:t>:</a:t>
            </a:r>
          </a:p>
          <a:p>
            <a:pPr marL="457200" indent="-457200">
              <a:buFont typeface="Arial" panose="020B0604020202020204" pitchFamily="34" charset="0"/>
              <a:buChar char="•"/>
            </a:pPr>
            <a:r>
              <a:rPr lang="en-US" sz="2800" dirty="0"/>
              <a:t>Observation</a:t>
            </a:r>
          </a:p>
          <a:p>
            <a:pPr marL="457200" indent="-457200">
              <a:buFont typeface="Arial" panose="020B0604020202020204" pitchFamily="34" charset="0"/>
              <a:buChar char="•"/>
            </a:pPr>
            <a:r>
              <a:rPr lang="en-US" sz="2800" dirty="0"/>
              <a:t>Bracing</a:t>
            </a:r>
          </a:p>
          <a:p>
            <a:pPr marL="457200" indent="-457200">
              <a:buFont typeface="Arial" panose="020B0604020202020204" pitchFamily="34" charset="0"/>
              <a:buChar char="•"/>
            </a:pPr>
            <a:r>
              <a:rPr lang="en-US" sz="2800" dirty="0"/>
              <a:t>Medical management:</a:t>
            </a:r>
          </a:p>
          <a:p>
            <a:r>
              <a:rPr lang="en-US" sz="2800" dirty="0"/>
              <a:t>      calcitonin (&lt;5days)</a:t>
            </a:r>
          </a:p>
          <a:p>
            <a:r>
              <a:rPr lang="en-US" sz="2800" dirty="0"/>
              <a:t>      Bisphosphonates</a:t>
            </a:r>
          </a:p>
          <a:p>
            <a:r>
              <a:rPr lang="en-US" sz="2800" dirty="0"/>
              <a:t>      Extension orthosis.(compliance) </a:t>
            </a:r>
          </a:p>
          <a:p>
            <a:pPr marL="457200" indent="-457200">
              <a:buFont typeface="Arial" panose="020B0604020202020204" pitchFamily="34" charset="0"/>
              <a:buChar char="•"/>
            </a:pPr>
            <a:endParaRPr lang="en-US" sz="2800" dirty="0"/>
          </a:p>
        </p:txBody>
      </p:sp>
      <p:sp>
        <p:nvSpPr>
          <p:cNvPr id="4" name="TextBox 3">
            <a:extLst>
              <a:ext uri="{FF2B5EF4-FFF2-40B4-BE49-F238E27FC236}">
                <a16:creationId xmlns="" xmlns:a16="http://schemas.microsoft.com/office/drawing/2014/main" id="{640638A6-5D79-44CD-80E3-AAC47EBEB901}"/>
              </a:ext>
            </a:extLst>
          </p:cNvPr>
          <p:cNvSpPr txBox="1"/>
          <p:nvPr/>
        </p:nvSpPr>
        <p:spPr>
          <a:xfrm>
            <a:off x="5829300" y="1376219"/>
            <a:ext cx="5905499" cy="3046988"/>
          </a:xfrm>
          <a:prstGeom prst="rect">
            <a:avLst/>
          </a:prstGeom>
          <a:noFill/>
        </p:spPr>
        <p:txBody>
          <a:bodyPr wrap="square" rtlCol="0">
            <a:spAutoFit/>
          </a:bodyPr>
          <a:lstStyle/>
          <a:p>
            <a:pPr algn="ctr"/>
            <a:r>
              <a:rPr lang="en-US" sz="3200" dirty="0">
                <a:solidFill>
                  <a:srgbClr val="FF0000"/>
                </a:solidFill>
              </a:rPr>
              <a:t>Operative</a:t>
            </a:r>
            <a:r>
              <a:rPr lang="en-US" sz="3200" dirty="0"/>
              <a:t>:</a:t>
            </a:r>
          </a:p>
          <a:p>
            <a:pPr marL="457200" indent="-457200">
              <a:buFont typeface="Arial" panose="020B0604020202020204" pitchFamily="34" charset="0"/>
              <a:buChar char="•"/>
            </a:pPr>
            <a:r>
              <a:rPr lang="en-US" sz="3200" dirty="0"/>
              <a:t>Vertebroplasty</a:t>
            </a:r>
          </a:p>
          <a:p>
            <a:pPr marL="457200" indent="-457200">
              <a:buFont typeface="Arial" panose="020B0604020202020204" pitchFamily="34" charset="0"/>
              <a:buChar char="•"/>
            </a:pPr>
            <a:r>
              <a:rPr lang="en-US" sz="3200" dirty="0"/>
              <a:t>Kyphoplasty</a:t>
            </a:r>
          </a:p>
          <a:p>
            <a:pPr marL="457200" indent="-457200">
              <a:buFont typeface="Arial" panose="020B0604020202020204" pitchFamily="34" charset="0"/>
              <a:buChar char="•"/>
            </a:pPr>
            <a:r>
              <a:rPr lang="en-US" sz="3200" dirty="0"/>
              <a:t>Surgical decompression and stabilization.</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426959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a:extLst>
              <a:ext uri="{FF2B5EF4-FFF2-40B4-BE49-F238E27FC236}">
                <a16:creationId xmlns="" xmlns:a16="http://schemas.microsoft.com/office/drawing/2014/main" id="{1C838223-5C3C-4C55-AA9A-906F33660EC8}"/>
              </a:ext>
            </a:extLst>
          </p:cNvPr>
          <p:cNvSpPr txBox="1">
            <a:spLocks/>
          </p:cNvSpPr>
          <p:nvPr/>
        </p:nvSpPr>
        <p:spPr>
          <a:xfrm>
            <a:off x="295275" y="3211849"/>
            <a:ext cx="3524250" cy="1671369"/>
          </a:xfrm>
          <a:prstGeom prst="rect">
            <a:avLst/>
          </a:prstGeom>
        </p:spPr>
        <p:txBody>
          <a:bodyPr lIns="0" tIns="0" rIns="0" bIns="0"/>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l">
              <a:lnSpc>
                <a:spcPct val="100000"/>
              </a:lnSpc>
            </a:pPr>
            <a:r>
              <a:rPr lang="en-US" sz="4400" dirty="0">
                <a:solidFill>
                  <a:srgbClr val="03E7B1"/>
                </a:solidFill>
                <a:latin typeface="Segoe UI" panose="020B0502040204020203" pitchFamily="34" charset="0"/>
                <a:cs typeface="Segoe UI" panose="020B0502040204020203" pitchFamily="34" charset="0"/>
              </a:rPr>
              <a:t>Role of PHC</a:t>
            </a:r>
          </a:p>
        </p:txBody>
      </p:sp>
      <p:sp>
        <p:nvSpPr>
          <p:cNvPr id="9" name="Slide Number Placeholder 13">
            <a:extLst>
              <a:ext uri="{FF2B5EF4-FFF2-40B4-BE49-F238E27FC236}">
                <a16:creationId xmlns="" xmlns:a16="http://schemas.microsoft.com/office/drawing/2014/main" id="{BF644DE3-ED6E-411A-935D-0695A2D14FD7}"/>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2">
                    <a:lumMod val="90000"/>
                  </a:schemeClr>
                </a:solidFill>
                <a:latin typeface="Segoe UI" panose="020B0502040204020203" pitchFamily="34" charset="0"/>
                <a:cs typeface="Segoe UI" panose="020B0502040204020203" pitchFamily="34" charset="0"/>
              </a:rPr>
              <a:t>1 </a:t>
            </a:r>
            <a:r>
              <a:rPr lang="en-ID" sz="1100" dirty="0">
                <a:latin typeface="Segoe UI" panose="020B0502040204020203" pitchFamily="34" charset="0"/>
                <a:cs typeface="Segoe UI" panose="020B0502040204020203" pitchFamily="34" charset="0"/>
              </a:rPr>
              <a:t> </a:t>
            </a:r>
            <a:r>
              <a:rPr lang="en-ID" sz="1200" b="1" dirty="0">
                <a:solidFill>
                  <a:srgbClr val="198AB7"/>
                </a:solidFill>
                <a:latin typeface="Segoe UI" panose="020B0502040204020203" pitchFamily="34" charset="0"/>
                <a:cs typeface="Segoe UI" panose="020B0502040204020203" pitchFamily="34" charset="0"/>
              </a:rPr>
              <a:t>2</a:t>
            </a:r>
            <a:r>
              <a:rPr lang="en-ID" sz="1100" dirty="0">
                <a:latin typeface="Segoe UI" panose="020B0502040204020203" pitchFamily="34" charset="0"/>
                <a:cs typeface="Segoe UI" panose="020B0502040204020203" pitchFamily="34" charset="0"/>
              </a:rPr>
              <a:t>  </a:t>
            </a:r>
            <a:r>
              <a:rPr lang="en-ID" sz="1100" dirty="0">
                <a:solidFill>
                  <a:schemeClr val="bg2">
                    <a:lumMod val="90000"/>
                  </a:schemeClr>
                </a:solidFill>
                <a:latin typeface="Segoe UI" panose="020B0502040204020203" pitchFamily="34" charset="0"/>
                <a:cs typeface="Segoe UI" panose="020B0502040204020203" pitchFamily="34" charset="0"/>
              </a:rPr>
              <a:t>3  4  5  6  7  8  9  10</a:t>
            </a:r>
          </a:p>
        </p:txBody>
      </p:sp>
      <p:grpSp>
        <p:nvGrpSpPr>
          <p:cNvPr id="17" name="Grupo 16">
            <a:extLst>
              <a:ext uri="{FF2B5EF4-FFF2-40B4-BE49-F238E27FC236}">
                <a16:creationId xmlns="" xmlns:a16="http://schemas.microsoft.com/office/drawing/2014/main" id="{66033854-0E30-44DC-9AEE-61FCD81C44F2}"/>
              </a:ext>
            </a:extLst>
          </p:cNvPr>
          <p:cNvGrpSpPr/>
          <p:nvPr/>
        </p:nvGrpSpPr>
        <p:grpSpPr>
          <a:xfrm>
            <a:off x="5338901" y="1150444"/>
            <a:ext cx="6207487" cy="1294258"/>
            <a:chOff x="5338901" y="358954"/>
            <a:chExt cx="6207487" cy="1294258"/>
          </a:xfrm>
        </p:grpSpPr>
        <p:sp>
          <p:nvSpPr>
            <p:cNvPr id="21" name="Rectángulo: esquinas superiores redondeadas 20">
              <a:extLst>
                <a:ext uri="{FF2B5EF4-FFF2-40B4-BE49-F238E27FC236}">
                  <a16:creationId xmlns="" xmlns:a16="http://schemas.microsoft.com/office/drawing/2014/main" id="{4B332D25-2EAE-473A-9B27-C80DF624084F}"/>
                </a:ext>
              </a:extLst>
            </p:cNvPr>
            <p:cNvSpPr/>
            <p:nvPr/>
          </p:nvSpPr>
          <p:spPr>
            <a:xfrm rot="5400000">
              <a:off x="4887860" y="809995"/>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ángulo: esquinas superiores redondeadas 21">
              <a:extLst>
                <a:ext uri="{FF2B5EF4-FFF2-40B4-BE49-F238E27FC236}">
                  <a16:creationId xmlns="" xmlns:a16="http://schemas.microsoft.com/office/drawing/2014/main" id="{2A2243A7-47C4-49AF-BF62-F7C9D5098D35}"/>
                </a:ext>
              </a:extLst>
            </p:cNvPr>
            <p:cNvSpPr/>
            <p:nvPr/>
          </p:nvSpPr>
          <p:spPr>
            <a:xfrm rot="5400000">
              <a:off x="7935978" y="-2092624"/>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ector recto 6">
              <a:extLst>
                <a:ext uri="{FF2B5EF4-FFF2-40B4-BE49-F238E27FC236}">
                  <a16:creationId xmlns="" xmlns:a16="http://schemas.microsoft.com/office/drawing/2014/main" id="{FE73F1F8-2464-4610-8AFE-4EC25DFE32D6}"/>
                </a:ext>
              </a:extLst>
            </p:cNvPr>
            <p:cNvCxnSpPr/>
            <p:nvPr/>
          </p:nvCxnSpPr>
          <p:spPr>
            <a:xfrm>
              <a:off x="6828004" y="720428"/>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76">
              <a:extLst>
                <a:ext uri="{FF2B5EF4-FFF2-40B4-BE49-F238E27FC236}">
                  <a16:creationId xmlns="" xmlns:a16="http://schemas.microsoft.com/office/drawing/2014/main" id="{E5DEC0B4-7CAF-475E-A8A1-6280927EB676}"/>
                </a:ext>
              </a:extLst>
            </p:cNvPr>
            <p:cNvSpPr txBox="1"/>
            <p:nvPr/>
          </p:nvSpPr>
          <p:spPr>
            <a:xfrm>
              <a:off x="7180181" y="651659"/>
              <a:ext cx="3969176" cy="738664"/>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Low back pain (LBP) is a common clinical problem with major socioeconomic importance.</a:t>
              </a:r>
            </a:p>
          </p:txBody>
        </p:sp>
      </p:grpSp>
      <p:grpSp>
        <p:nvGrpSpPr>
          <p:cNvPr id="18" name="Grupo 17">
            <a:extLst>
              <a:ext uri="{FF2B5EF4-FFF2-40B4-BE49-F238E27FC236}">
                <a16:creationId xmlns="" xmlns:a16="http://schemas.microsoft.com/office/drawing/2014/main" id="{73BACE5C-2193-4524-B0D1-89F054ED5AF1}"/>
              </a:ext>
            </a:extLst>
          </p:cNvPr>
          <p:cNvGrpSpPr/>
          <p:nvPr/>
        </p:nvGrpSpPr>
        <p:grpSpPr>
          <a:xfrm>
            <a:off x="5338901" y="2709081"/>
            <a:ext cx="6207487" cy="1294258"/>
            <a:chOff x="5338901" y="1917591"/>
            <a:chExt cx="6207487" cy="1294258"/>
          </a:xfrm>
        </p:grpSpPr>
        <p:cxnSp>
          <p:nvCxnSpPr>
            <p:cNvPr id="65" name="Conector recto 64">
              <a:extLst>
                <a:ext uri="{FF2B5EF4-FFF2-40B4-BE49-F238E27FC236}">
                  <a16:creationId xmlns="" xmlns:a16="http://schemas.microsoft.com/office/drawing/2014/main" id="{C1838E23-0BC7-4BA4-B790-A0F855D11021}"/>
                </a:ext>
              </a:extLst>
            </p:cNvPr>
            <p:cNvCxnSpPr/>
            <p:nvPr/>
          </p:nvCxnSpPr>
          <p:spPr>
            <a:xfrm>
              <a:off x="6828004" y="228237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ángulo: esquinas superiores redondeadas 71">
              <a:extLst>
                <a:ext uri="{FF2B5EF4-FFF2-40B4-BE49-F238E27FC236}">
                  <a16:creationId xmlns="" xmlns:a16="http://schemas.microsoft.com/office/drawing/2014/main" id="{A97A3ED3-1704-4E75-9059-AF362F6A43B6}"/>
                </a:ext>
              </a:extLst>
            </p:cNvPr>
            <p:cNvSpPr/>
            <p:nvPr/>
          </p:nvSpPr>
          <p:spPr>
            <a:xfrm rot="5400000">
              <a:off x="4887860" y="2368632"/>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ángulo: esquinas superiores redondeadas 72">
              <a:extLst>
                <a:ext uri="{FF2B5EF4-FFF2-40B4-BE49-F238E27FC236}">
                  <a16:creationId xmlns="" xmlns:a16="http://schemas.microsoft.com/office/drawing/2014/main" id="{4979CA5A-AD5C-4710-BAA0-725D528C9F26}"/>
                </a:ext>
              </a:extLst>
            </p:cNvPr>
            <p:cNvSpPr/>
            <p:nvPr/>
          </p:nvSpPr>
          <p:spPr>
            <a:xfrm rot="5400000">
              <a:off x="7935978" y="-5339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Conector recto 74">
              <a:extLst>
                <a:ext uri="{FF2B5EF4-FFF2-40B4-BE49-F238E27FC236}">
                  <a16:creationId xmlns="" xmlns:a16="http://schemas.microsoft.com/office/drawing/2014/main" id="{5F43BD43-DA0B-4351-BF2C-3A472D94B3AA}"/>
                </a:ext>
              </a:extLst>
            </p:cNvPr>
            <p:cNvCxnSpPr/>
            <p:nvPr/>
          </p:nvCxnSpPr>
          <p:spPr>
            <a:xfrm>
              <a:off x="6828004" y="2279065"/>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CuadroTexto 76">
              <a:extLst>
                <a:ext uri="{FF2B5EF4-FFF2-40B4-BE49-F238E27FC236}">
                  <a16:creationId xmlns="" xmlns:a16="http://schemas.microsoft.com/office/drawing/2014/main" id="{5C9D916B-7BF5-4572-B8A7-D93222E3E7DD}"/>
                </a:ext>
              </a:extLst>
            </p:cNvPr>
            <p:cNvSpPr txBox="1"/>
            <p:nvPr/>
          </p:nvSpPr>
          <p:spPr>
            <a:xfrm>
              <a:off x="7180181" y="2210296"/>
              <a:ext cx="3969176" cy="738664"/>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Approximately 70% to 85% of adults are affected by LBP at some point during their lifetime.</a:t>
              </a:r>
            </a:p>
          </p:txBody>
        </p:sp>
      </p:grpSp>
      <p:sp>
        <p:nvSpPr>
          <p:cNvPr id="42" name="Freeform 446">
            <a:extLst>
              <a:ext uri="{FF2B5EF4-FFF2-40B4-BE49-F238E27FC236}">
                <a16:creationId xmlns="" xmlns:a16="http://schemas.microsoft.com/office/drawing/2014/main" id="{2680E624-266C-46A5-AABA-CAA4AF9FD868}"/>
              </a:ext>
            </a:extLst>
          </p:cNvPr>
          <p:cNvSpPr>
            <a:spLocks noEditPoints="1"/>
          </p:cNvSpPr>
          <p:nvPr/>
        </p:nvSpPr>
        <p:spPr bwMode="auto">
          <a:xfrm>
            <a:off x="6000390" y="3153851"/>
            <a:ext cx="232659" cy="460204"/>
          </a:xfrm>
          <a:custGeom>
            <a:avLst/>
            <a:gdLst>
              <a:gd name="T0" fmla="*/ 325 w 451"/>
              <a:gd name="T1" fmla="*/ 646 h 900"/>
              <a:gd name="T2" fmla="*/ 306 w 451"/>
              <a:gd name="T3" fmla="*/ 682 h 900"/>
              <a:gd name="T4" fmla="*/ 275 w 451"/>
              <a:gd name="T5" fmla="*/ 707 h 900"/>
              <a:gd name="T6" fmla="*/ 236 w 451"/>
              <a:gd name="T7" fmla="*/ 719 h 900"/>
              <a:gd name="T8" fmla="*/ 194 w 451"/>
              <a:gd name="T9" fmla="*/ 715 h 900"/>
              <a:gd name="T10" fmla="*/ 158 w 451"/>
              <a:gd name="T11" fmla="*/ 696 h 900"/>
              <a:gd name="T12" fmla="*/ 133 w 451"/>
              <a:gd name="T13" fmla="*/ 666 h 900"/>
              <a:gd name="T14" fmla="*/ 121 w 451"/>
              <a:gd name="T15" fmla="*/ 626 h 900"/>
              <a:gd name="T16" fmla="*/ 198 w 451"/>
              <a:gd name="T17" fmla="*/ 510 h 900"/>
              <a:gd name="T18" fmla="*/ 208 w 451"/>
              <a:gd name="T19" fmla="*/ 504 h 900"/>
              <a:gd name="T20" fmla="*/ 210 w 451"/>
              <a:gd name="T21" fmla="*/ 492 h 900"/>
              <a:gd name="T22" fmla="*/ 203 w 451"/>
              <a:gd name="T23" fmla="*/ 483 h 900"/>
              <a:gd name="T24" fmla="*/ 120 w 451"/>
              <a:gd name="T25" fmla="*/ 480 h 900"/>
              <a:gd name="T26" fmla="*/ 201 w 451"/>
              <a:gd name="T27" fmla="*/ 419 h 900"/>
              <a:gd name="T28" fmla="*/ 209 w 451"/>
              <a:gd name="T29" fmla="*/ 411 h 900"/>
              <a:gd name="T30" fmla="*/ 209 w 451"/>
              <a:gd name="T31" fmla="*/ 399 h 900"/>
              <a:gd name="T32" fmla="*/ 201 w 451"/>
              <a:gd name="T33" fmla="*/ 391 h 900"/>
              <a:gd name="T34" fmla="*/ 120 w 451"/>
              <a:gd name="T35" fmla="*/ 330 h 900"/>
              <a:gd name="T36" fmla="*/ 203 w 451"/>
              <a:gd name="T37" fmla="*/ 328 h 900"/>
              <a:gd name="T38" fmla="*/ 210 w 451"/>
              <a:gd name="T39" fmla="*/ 318 h 900"/>
              <a:gd name="T40" fmla="*/ 208 w 451"/>
              <a:gd name="T41" fmla="*/ 307 h 900"/>
              <a:gd name="T42" fmla="*/ 198 w 451"/>
              <a:gd name="T43" fmla="*/ 300 h 900"/>
              <a:gd name="T44" fmla="*/ 331 w 451"/>
              <a:gd name="T45" fmla="*/ 210 h 900"/>
              <a:gd name="T46" fmla="*/ 271 w 451"/>
              <a:gd name="T47" fmla="*/ 180 h 900"/>
              <a:gd name="T48" fmla="*/ 301 w 451"/>
              <a:gd name="T49" fmla="*/ 180 h 900"/>
              <a:gd name="T50" fmla="*/ 351 w 451"/>
              <a:gd name="T51" fmla="*/ 29 h 900"/>
              <a:gd name="T52" fmla="*/ 360 w 451"/>
              <a:gd name="T53" fmla="*/ 21 h 900"/>
              <a:gd name="T54" fmla="*/ 360 w 451"/>
              <a:gd name="T55" fmla="*/ 9 h 900"/>
              <a:gd name="T56" fmla="*/ 351 w 451"/>
              <a:gd name="T57" fmla="*/ 1 h 900"/>
              <a:gd name="T58" fmla="*/ 102 w 451"/>
              <a:gd name="T59" fmla="*/ 0 h 900"/>
              <a:gd name="T60" fmla="*/ 93 w 451"/>
              <a:gd name="T61" fmla="*/ 7 h 900"/>
              <a:gd name="T62" fmla="*/ 91 w 451"/>
              <a:gd name="T63" fmla="*/ 19 h 900"/>
              <a:gd name="T64" fmla="*/ 96 w 451"/>
              <a:gd name="T65" fmla="*/ 27 h 900"/>
              <a:gd name="T66" fmla="*/ 150 w 451"/>
              <a:gd name="T67" fmla="*/ 30 h 900"/>
              <a:gd name="T68" fmla="*/ 10 w 451"/>
              <a:gd name="T69" fmla="*/ 181 h 900"/>
              <a:gd name="T70" fmla="*/ 1 w 451"/>
              <a:gd name="T71" fmla="*/ 190 h 900"/>
              <a:gd name="T72" fmla="*/ 1 w 451"/>
              <a:gd name="T73" fmla="*/ 202 h 900"/>
              <a:gd name="T74" fmla="*/ 10 w 451"/>
              <a:gd name="T75" fmla="*/ 209 h 900"/>
              <a:gd name="T76" fmla="*/ 90 w 451"/>
              <a:gd name="T77" fmla="*/ 615 h 900"/>
              <a:gd name="T78" fmla="*/ 100 w 451"/>
              <a:gd name="T79" fmla="*/ 665 h 900"/>
              <a:gd name="T80" fmla="*/ 125 w 451"/>
              <a:gd name="T81" fmla="*/ 706 h 900"/>
              <a:gd name="T82" fmla="*/ 163 w 451"/>
              <a:gd name="T83" fmla="*/ 735 h 900"/>
              <a:gd name="T84" fmla="*/ 210 w 451"/>
              <a:gd name="T85" fmla="*/ 750 h 900"/>
              <a:gd name="T86" fmla="*/ 213 w 451"/>
              <a:gd name="T87" fmla="*/ 894 h 900"/>
              <a:gd name="T88" fmla="*/ 223 w 451"/>
              <a:gd name="T89" fmla="*/ 900 h 900"/>
              <a:gd name="T90" fmla="*/ 233 w 451"/>
              <a:gd name="T91" fmla="*/ 898 h 900"/>
              <a:gd name="T92" fmla="*/ 240 w 451"/>
              <a:gd name="T93" fmla="*/ 888 h 900"/>
              <a:gd name="T94" fmla="*/ 264 w 451"/>
              <a:gd name="T95" fmla="*/ 745 h 900"/>
              <a:gd name="T96" fmla="*/ 308 w 451"/>
              <a:gd name="T97" fmla="*/ 722 h 900"/>
              <a:gd name="T98" fmla="*/ 340 w 451"/>
              <a:gd name="T99" fmla="*/ 687 h 900"/>
              <a:gd name="T100" fmla="*/ 358 w 451"/>
              <a:gd name="T101" fmla="*/ 641 h 900"/>
              <a:gd name="T102" fmla="*/ 436 w 451"/>
              <a:gd name="T103" fmla="*/ 210 h 900"/>
              <a:gd name="T104" fmla="*/ 446 w 451"/>
              <a:gd name="T105" fmla="*/ 206 h 900"/>
              <a:gd name="T106" fmla="*/ 451 w 451"/>
              <a:gd name="T107" fmla="*/ 195 h 900"/>
              <a:gd name="T108" fmla="*/ 446 w 451"/>
              <a:gd name="T109" fmla="*/ 184 h 900"/>
              <a:gd name="T110" fmla="*/ 436 w 451"/>
              <a:gd name="T111" fmla="*/ 1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 h="900">
                <a:moveTo>
                  <a:pt x="331" y="615"/>
                </a:moveTo>
                <a:lnTo>
                  <a:pt x="330" y="626"/>
                </a:lnTo>
                <a:lnTo>
                  <a:pt x="329" y="636"/>
                </a:lnTo>
                <a:lnTo>
                  <a:pt x="325" y="646"/>
                </a:lnTo>
                <a:lnTo>
                  <a:pt x="322" y="656"/>
                </a:lnTo>
                <a:lnTo>
                  <a:pt x="318" y="666"/>
                </a:lnTo>
                <a:lnTo>
                  <a:pt x="313" y="674"/>
                </a:lnTo>
                <a:lnTo>
                  <a:pt x="306" y="682"/>
                </a:lnTo>
                <a:lnTo>
                  <a:pt x="300" y="689"/>
                </a:lnTo>
                <a:lnTo>
                  <a:pt x="292" y="696"/>
                </a:lnTo>
                <a:lnTo>
                  <a:pt x="284" y="702"/>
                </a:lnTo>
                <a:lnTo>
                  <a:pt x="275" y="707"/>
                </a:lnTo>
                <a:lnTo>
                  <a:pt x="267" y="712"/>
                </a:lnTo>
                <a:lnTo>
                  <a:pt x="257" y="715"/>
                </a:lnTo>
                <a:lnTo>
                  <a:pt x="246" y="718"/>
                </a:lnTo>
                <a:lnTo>
                  <a:pt x="236" y="719"/>
                </a:lnTo>
                <a:lnTo>
                  <a:pt x="225" y="720"/>
                </a:lnTo>
                <a:lnTo>
                  <a:pt x="214" y="719"/>
                </a:lnTo>
                <a:lnTo>
                  <a:pt x="205" y="718"/>
                </a:lnTo>
                <a:lnTo>
                  <a:pt x="194" y="715"/>
                </a:lnTo>
                <a:lnTo>
                  <a:pt x="184" y="712"/>
                </a:lnTo>
                <a:lnTo>
                  <a:pt x="176" y="707"/>
                </a:lnTo>
                <a:lnTo>
                  <a:pt x="167" y="702"/>
                </a:lnTo>
                <a:lnTo>
                  <a:pt x="158" y="696"/>
                </a:lnTo>
                <a:lnTo>
                  <a:pt x="151" y="689"/>
                </a:lnTo>
                <a:lnTo>
                  <a:pt x="145" y="682"/>
                </a:lnTo>
                <a:lnTo>
                  <a:pt x="138" y="674"/>
                </a:lnTo>
                <a:lnTo>
                  <a:pt x="133" y="666"/>
                </a:lnTo>
                <a:lnTo>
                  <a:pt x="129" y="656"/>
                </a:lnTo>
                <a:lnTo>
                  <a:pt x="125" y="646"/>
                </a:lnTo>
                <a:lnTo>
                  <a:pt x="122" y="636"/>
                </a:lnTo>
                <a:lnTo>
                  <a:pt x="121" y="626"/>
                </a:lnTo>
                <a:lnTo>
                  <a:pt x="120" y="615"/>
                </a:lnTo>
                <a:lnTo>
                  <a:pt x="120" y="510"/>
                </a:lnTo>
                <a:lnTo>
                  <a:pt x="195" y="510"/>
                </a:lnTo>
                <a:lnTo>
                  <a:pt x="198" y="510"/>
                </a:lnTo>
                <a:lnTo>
                  <a:pt x="201" y="509"/>
                </a:lnTo>
                <a:lnTo>
                  <a:pt x="203" y="507"/>
                </a:lnTo>
                <a:lnTo>
                  <a:pt x="206" y="506"/>
                </a:lnTo>
                <a:lnTo>
                  <a:pt x="208" y="504"/>
                </a:lnTo>
                <a:lnTo>
                  <a:pt x="209" y="501"/>
                </a:lnTo>
                <a:lnTo>
                  <a:pt x="210" y="498"/>
                </a:lnTo>
                <a:lnTo>
                  <a:pt x="210" y="495"/>
                </a:lnTo>
                <a:lnTo>
                  <a:pt x="210" y="492"/>
                </a:lnTo>
                <a:lnTo>
                  <a:pt x="209" y="489"/>
                </a:lnTo>
                <a:lnTo>
                  <a:pt x="208" y="487"/>
                </a:lnTo>
                <a:lnTo>
                  <a:pt x="206" y="485"/>
                </a:lnTo>
                <a:lnTo>
                  <a:pt x="203" y="483"/>
                </a:lnTo>
                <a:lnTo>
                  <a:pt x="201" y="482"/>
                </a:lnTo>
                <a:lnTo>
                  <a:pt x="198" y="481"/>
                </a:lnTo>
                <a:lnTo>
                  <a:pt x="195" y="480"/>
                </a:lnTo>
                <a:lnTo>
                  <a:pt x="120" y="480"/>
                </a:lnTo>
                <a:lnTo>
                  <a:pt x="120" y="420"/>
                </a:lnTo>
                <a:lnTo>
                  <a:pt x="195" y="420"/>
                </a:lnTo>
                <a:lnTo>
                  <a:pt x="198" y="420"/>
                </a:lnTo>
                <a:lnTo>
                  <a:pt x="201" y="419"/>
                </a:lnTo>
                <a:lnTo>
                  <a:pt x="203" y="418"/>
                </a:lnTo>
                <a:lnTo>
                  <a:pt x="206" y="415"/>
                </a:lnTo>
                <a:lnTo>
                  <a:pt x="208" y="413"/>
                </a:lnTo>
                <a:lnTo>
                  <a:pt x="209" y="411"/>
                </a:lnTo>
                <a:lnTo>
                  <a:pt x="210" y="408"/>
                </a:lnTo>
                <a:lnTo>
                  <a:pt x="210" y="405"/>
                </a:lnTo>
                <a:lnTo>
                  <a:pt x="210" y="403"/>
                </a:lnTo>
                <a:lnTo>
                  <a:pt x="209" y="399"/>
                </a:lnTo>
                <a:lnTo>
                  <a:pt x="208" y="397"/>
                </a:lnTo>
                <a:lnTo>
                  <a:pt x="206" y="395"/>
                </a:lnTo>
                <a:lnTo>
                  <a:pt x="203" y="393"/>
                </a:lnTo>
                <a:lnTo>
                  <a:pt x="201" y="391"/>
                </a:lnTo>
                <a:lnTo>
                  <a:pt x="198" y="391"/>
                </a:lnTo>
                <a:lnTo>
                  <a:pt x="195" y="390"/>
                </a:lnTo>
                <a:lnTo>
                  <a:pt x="120" y="390"/>
                </a:lnTo>
                <a:lnTo>
                  <a:pt x="120" y="330"/>
                </a:lnTo>
                <a:lnTo>
                  <a:pt x="195" y="330"/>
                </a:lnTo>
                <a:lnTo>
                  <a:pt x="198" y="330"/>
                </a:lnTo>
                <a:lnTo>
                  <a:pt x="201" y="329"/>
                </a:lnTo>
                <a:lnTo>
                  <a:pt x="203" y="328"/>
                </a:lnTo>
                <a:lnTo>
                  <a:pt x="206" y="326"/>
                </a:lnTo>
                <a:lnTo>
                  <a:pt x="208" y="323"/>
                </a:lnTo>
                <a:lnTo>
                  <a:pt x="209" y="321"/>
                </a:lnTo>
                <a:lnTo>
                  <a:pt x="210" y="318"/>
                </a:lnTo>
                <a:lnTo>
                  <a:pt x="210" y="315"/>
                </a:lnTo>
                <a:lnTo>
                  <a:pt x="210" y="312"/>
                </a:lnTo>
                <a:lnTo>
                  <a:pt x="209" y="310"/>
                </a:lnTo>
                <a:lnTo>
                  <a:pt x="208" y="307"/>
                </a:lnTo>
                <a:lnTo>
                  <a:pt x="206" y="304"/>
                </a:lnTo>
                <a:lnTo>
                  <a:pt x="203" y="303"/>
                </a:lnTo>
                <a:lnTo>
                  <a:pt x="201" y="301"/>
                </a:lnTo>
                <a:lnTo>
                  <a:pt x="198" y="300"/>
                </a:lnTo>
                <a:lnTo>
                  <a:pt x="195" y="300"/>
                </a:lnTo>
                <a:lnTo>
                  <a:pt x="120" y="300"/>
                </a:lnTo>
                <a:lnTo>
                  <a:pt x="120" y="210"/>
                </a:lnTo>
                <a:lnTo>
                  <a:pt x="331" y="210"/>
                </a:lnTo>
                <a:lnTo>
                  <a:pt x="331" y="615"/>
                </a:lnTo>
                <a:close/>
                <a:moveTo>
                  <a:pt x="180" y="30"/>
                </a:moveTo>
                <a:lnTo>
                  <a:pt x="271" y="30"/>
                </a:lnTo>
                <a:lnTo>
                  <a:pt x="271" y="180"/>
                </a:lnTo>
                <a:lnTo>
                  <a:pt x="180" y="180"/>
                </a:lnTo>
                <a:lnTo>
                  <a:pt x="180" y="30"/>
                </a:lnTo>
                <a:close/>
                <a:moveTo>
                  <a:pt x="436" y="180"/>
                </a:moveTo>
                <a:lnTo>
                  <a:pt x="301" y="180"/>
                </a:lnTo>
                <a:lnTo>
                  <a:pt x="301" y="30"/>
                </a:lnTo>
                <a:lnTo>
                  <a:pt x="346" y="30"/>
                </a:lnTo>
                <a:lnTo>
                  <a:pt x="348" y="29"/>
                </a:lnTo>
                <a:lnTo>
                  <a:pt x="351" y="29"/>
                </a:lnTo>
                <a:lnTo>
                  <a:pt x="353" y="27"/>
                </a:lnTo>
                <a:lnTo>
                  <a:pt x="356" y="26"/>
                </a:lnTo>
                <a:lnTo>
                  <a:pt x="358" y="24"/>
                </a:lnTo>
                <a:lnTo>
                  <a:pt x="360" y="21"/>
                </a:lnTo>
                <a:lnTo>
                  <a:pt x="360" y="19"/>
                </a:lnTo>
                <a:lnTo>
                  <a:pt x="361" y="15"/>
                </a:lnTo>
                <a:lnTo>
                  <a:pt x="360" y="12"/>
                </a:lnTo>
                <a:lnTo>
                  <a:pt x="360" y="9"/>
                </a:lnTo>
                <a:lnTo>
                  <a:pt x="358" y="7"/>
                </a:lnTo>
                <a:lnTo>
                  <a:pt x="356" y="5"/>
                </a:lnTo>
                <a:lnTo>
                  <a:pt x="353" y="3"/>
                </a:lnTo>
                <a:lnTo>
                  <a:pt x="351" y="1"/>
                </a:lnTo>
                <a:lnTo>
                  <a:pt x="348" y="0"/>
                </a:lnTo>
                <a:lnTo>
                  <a:pt x="346" y="0"/>
                </a:lnTo>
                <a:lnTo>
                  <a:pt x="105" y="0"/>
                </a:lnTo>
                <a:lnTo>
                  <a:pt x="102" y="0"/>
                </a:lnTo>
                <a:lnTo>
                  <a:pt x="100" y="1"/>
                </a:lnTo>
                <a:lnTo>
                  <a:pt x="96" y="3"/>
                </a:lnTo>
                <a:lnTo>
                  <a:pt x="94" y="5"/>
                </a:lnTo>
                <a:lnTo>
                  <a:pt x="93" y="7"/>
                </a:lnTo>
                <a:lnTo>
                  <a:pt x="91" y="9"/>
                </a:lnTo>
                <a:lnTo>
                  <a:pt x="91" y="12"/>
                </a:lnTo>
                <a:lnTo>
                  <a:pt x="90" y="15"/>
                </a:lnTo>
                <a:lnTo>
                  <a:pt x="91" y="19"/>
                </a:lnTo>
                <a:lnTo>
                  <a:pt x="91" y="21"/>
                </a:lnTo>
                <a:lnTo>
                  <a:pt x="93" y="24"/>
                </a:lnTo>
                <a:lnTo>
                  <a:pt x="94" y="26"/>
                </a:lnTo>
                <a:lnTo>
                  <a:pt x="96" y="27"/>
                </a:lnTo>
                <a:lnTo>
                  <a:pt x="100" y="29"/>
                </a:lnTo>
                <a:lnTo>
                  <a:pt x="102" y="29"/>
                </a:lnTo>
                <a:lnTo>
                  <a:pt x="105" y="30"/>
                </a:lnTo>
                <a:lnTo>
                  <a:pt x="150" y="30"/>
                </a:lnTo>
                <a:lnTo>
                  <a:pt x="150" y="180"/>
                </a:lnTo>
                <a:lnTo>
                  <a:pt x="15" y="180"/>
                </a:lnTo>
                <a:lnTo>
                  <a:pt x="12" y="180"/>
                </a:lnTo>
                <a:lnTo>
                  <a:pt x="10" y="181"/>
                </a:lnTo>
                <a:lnTo>
                  <a:pt x="7" y="182"/>
                </a:lnTo>
                <a:lnTo>
                  <a:pt x="4" y="184"/>
                </a:lnTo>
                <a:lnTo>
                  <a:pt x="3" y="187"/>
                </a:lnTo>
                <a:lnTo>
                  <a:pt x="1" y="190"/>
                </a:lnTo>
                <a:lnTo>
                  <a:pt x="0" y="192"/>
                </a:lnTo>
                <a:lnTo>
                  <a:pt x="0" y="195"/>
                </a:lnTo>
                <a:lnTo>
                  <a:pt x="0" y="198"/>
                </a:lnTo>
                <a:lnTo>
                  <a:pt x="1" y="202"/>
                </a:lnTo>
                <a:lnTo>
                  <a:pt x="3" y="204"/>
                </a:lnTo>
                <a:lnTo>
                  <a:pt x="4" y="206"/>
                </a:lnTo>
                <a:lnTo>
                  <a:pt x="7" y="208"/>
                </a:lnTo>
                <a:lnTo>
                  <a:pt x="10" y="209"/>
                </a:lnTo>
                <a:lnTo>
                  <a:pt x="12" y="210"/>
                </a:lnTo>
                <a:lnTo>
                  <a:pt x="15" y="210"/>
                </a:lnTo>
                <a:lnTo>
                  <a:pt x="90" y="210"/>
                </a:lnTo>
                <a:lnTo>
                  <a:pt x="90" y="615"/>
                </a:lnTo>
                <a:lnTo>
                  <a:pt x="91" y="628"/>
                </a:lnTo>
                <a:lnTo>
                  <a:pt x="92" y="641"/>
                </a:lnTo>
                <a:lnTo>
                  <a:pt x="95" y="653"/>
                </a:lnTo>
                <a:lnTo>
                  <a:pt x="100" y="665"/>
                </a:lnTo>
                <a:lnTo>
                  <a:pt x="105" y="676"/>
                </a:lnTo>
                <a:lnTo>
                  <a:pt x="110" y="687"/>
                </a:lnTo>
                <a:lnTo>
                  <a:pt x="118" y="697"/>
                </a:lnTo>
                <a:lnTo>
                  <a:pt x="125" y="706"/>
                </a:lnTo>
                <a:lnTo>
                  <a:pt x="134" y="715"/>
                </a:lnTo>
                <a:lnTo>
                  <a:pt x="142" y="722"/>
                </a:lnTo>
                <a:lnTo>
                  <a:pt x="153" y="730"/>
                </a:lnTo>
                <a:lnTo>
                  <a:pt x="163" y="735"/>
                </a:lnTo>
                <a:lnTo>
                  <a:pt x="175" y="741"/>
                </a:lnTo>
                <a:lnTo>
                  <a:pt x="186" y="745"/>
                </a:lnTo>
                <a:lnTo>
                  <a:pt x="198" y="748"/>
                </a:lnTo>
                <a:lnTo>
                  <a:pt x="210" y="750"/>
                </a:lnTo>
                <a:lnTo>
                  <a:pt x="210" y="885"/>
                </a:lnTo>
                <a:lnTo>
                  <a:pt x="211" y="888"/>
                </a:lnTo>
                <a:lnTo>
                  <a:pt x="212" y="891"/>
                </a:lnTo>
                <a:lnTo>
                  <a:pt x="213" y="894"/>
                </a:lnTo>
                <a:lnTo>
                  <a:pt x="215" y="896"/>
                </a:lnTo>
                <a:lnTo>
                  <a:pt x="217" y="898"/>
                </a:lnTo>
                <a:lnTo>
                  <a:pt x="219" y="899"/>
                </a:lnTo>
                <a:lnTo>
                  <a:pt x="223" y="900"/>
                </a:lnTo>
                <a:lnTo>
                  <a:pt x="225" y="900"/>
                </a:lnTo>
                <a:lnTo>
                  <a:pt x="228" y="900"/>
                </a:lnTo>
                <a:lnTo>
                  <a:pt x="231" y="899"/>
                </a:lnTo>
                <a:lnTo>
                  <a:pt x="233" y="898"/>
                </a:lnTo>
                <a:lnTo>
                  <a:pt x="236" y="896"/>
                </a:lnTo>
                <a:lnTo>
                  <a:pt x="238" y="894"/>
                </a:lnTo>
                <a:lnTo>
                  <a:pt x="239" y="891"/>
                </a:lnTo>
                <a:lnTo>
                  <a:pt x="240" y="888"/>
                </a:lnTo>
                <a:lnTo>
                  <a:pt x="240" y="885"/>
                </a:lnTo>
                <a:lnTo>
                  <a:pt x="240" y="750"/>
                </a:lnTo>
                <a:lnTo>
                  <a:pt x="253" y="748"/>
                </a:lnTo>
                <a:lnTo>
                  <a:pt x="264" y="745"/>
                </a:lnTo>
                <a:lnTo>
                  <a:pt x="276" y="741"/>
                </a:lnTo>
                <a:lnTo>
                  <a:pt x="288" y="735"/>
                </a:lnTo>
                <a:lnTo>
                  <a:pt x="298" y="730"/>
                </a:lnTo>
                <a:lnTo>
                  <a:pt x="308" y="722"/>
                </a:lnTo>
                <a:lnTo>
                  <a:pt x="317" y="715"/>
                </a:lnTo>
                <a:lnTo>
                  <a:pt x="325" y="706"/>
                </a:lnTo>
                <a:lnTo>
                  <a:pt x="333" y="697"/>
                </a:lnTo>
                <a:lnTo>
                  <a:pt x="340" y="687"/>
                </a:lnTo>
                <a:lnTo>
                  <a:pt x="346" y="676"/>
                </a:lnTo>
                <a:lnTo>
                  <a:pt x="351" y="665"/>
                </a:lnTo>
                <a:lnTo>
                  <a:pt x="355" y="653"/>
                </a:lnTo>
                <a:lnTo>
                  <a:pt x="358" y="641"/>
                </a:lnTo>
                <a:lnTo>
                  <a:pt x="360" y="628"/>
                </a:lnTo>
                <a:lnTo>
                  <a:pt x="361" y="615"/>
                </a:lnTo>
                <a:lnTo>
                  <a:pt x="361" y="210"/>
                </a:lnTo>
                <a:lnTo>
                  <a:pt x="436" y="210"/>
                </a:lnTo>
                <a:lnTo>
                  <a:pt x="439" y="210"/>
                </a:lnTo>
                <a:lnTo>
                  <a:pt x="441" y="209"/>
                </a:lnTo>
                <a:lnTo>
                  <a:pt x="444" y="208"/>
                </a:lnTo>
                <a:lnTo>
                  <a:pt x="446" y="206"/>
                </a:lnTo>
                <a:lnTo>
                  <a:pt x="447" y="204"/>
                </a:lnTo>
                <a:lnTo>
                  <a:pt x="450" y="202"/>
                </a:lnTo>
                <a:lnTo>
                  <a:pt x="450" y="198"/>
                </a:lnTo>
                <a:lnTo>
                  <a:pt x="451" y="195"/>
                </a:lnTo>
                <a:lnTo>
                  <a:pt x="450" y="192"/>
                </a:lnTo>
                <a:lnTo>
                  <a:pt x="450" y="190"/>
                </a:lnTo>
                <a:lnTo>
                  <a:pt x="447" y="187"/>
                </a:lnTo>
                <a:lnTo>
                  <a:pt x="446" y="184"/>
                </a:lnTo>
                <a:lnTo>
                  <a:pt x="444" y="182"/>
                </a:lnTo>
                <a:lnTo>
                  <a:pt x="441" y="181"/>
                </a:lnTo>
                <a:lnTo>
                  <a:pt x="439" y="180"/>
                </a:lnTo>
                <a:lnTo>
                  <a:pt x="436" y="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16">
            <a:extLst>
              <a:ext uri="{FF2B5EF4-FFF2-40B4-BE49-F238E27FC236}">
                <a16:creationId xmlns="" xmlns:a16="http://schemas.microsoft.com/office/drawing/2014/main" id="{29CB7BEC-10AB-4AC3-A954-7B6C245D4320}"/>
              </a:ext>
            </a:extLst>
          </p:cNvPr>
          <p:cNvSpPr>
            <a:spLocks noEditPoints="1"/>
          </p:cNvSpPr>
          <p:nvPr/>
        </p:nvSpPr>
        <p:spPr bwMode="auto">
          <a:xfrm>
            <a:off x="5940308" y="1534479"/>
            <a:ext cx="352823" cy="460204"/>
          </a:xfrm>
          <a:custGeom>
            <a:avLst/>
            <a:gdLst>
              <a:gd name="T0" fmla="*/ 180 w 690"/>
              <a:gd name="T1" fmla="*/ 180 h 900"/>
              <a:gd name="T2" fmla="*/ 64 w 690"/>
              <a:gd name="T3" fmla="*/ 185 h 900"/>
              <a:gd name="T4" fmla="*/ 60 w 690"/>
              <a:gd name="T5" fmla="*/ 795 h 900"/>
              <a:gd name="T6" fmla="*/ 66 w 690"/>
              <a:gd name="T7" fmla="*/ 808 h 900"/>
              <a:gd name="T8" fmla="*/ 618 w 690"/>
              <a:gd name="T9" fmla="*/ 810 h 900"/>
              <a:gd name="T10" fmla="*/ 629 w 690"/>
              <a:gd name="T11" fmla="*/ 801 h 900"/>
              <a:gd name="T12" fmla="*/ 629 w 690"/>
              <a:gd name="T13" fmla="*/ 189 h 900"/>
              <a:gd name="T14" fmla="*/ 618 w 690"/>
              <a:gd name="T15" fmla="*/ 180 h 900"/>
              <a:gd name="T16" fmla="*/ 660 w 690"/>
              <a:gd name="T17" fmla="*/ 870 h 900"/>
              <a:gd name="T18" fmla="*/ 263 w 690"/>
              <a:gd name="T19" fmla="*/ 118 h 900"/>
              <a:gd name="T20" fmla="*/ 270 w 690"/>
              <a:gd name="T21" fmla="*/ 105 h 900"/>
              <a:gd name="T22" fmla="*/ 280 w 690"/>
              <a:gd name="T23" fmla="*/ 65 h 900"/>
              <a:gd name="T24" fmla="*/ 305 w 690"/>
              <a:gd name="T25" fmla="*/ 41 h 900"/>
              <a:gd name="T26" fmla="*/ 338 w 690"/>
              <a:gd name="T27" fmla="*/ 30 h 900"/>
              <a:gd name="T28" fmla="*/ 372 w 690"/>
              <a:gd name="T29" fmla="*/ 34 h 900"/>
              <a:gd name="T30" fmla="*/ 401 w 690"/>
              <a:gd name="T31" fmla="*/ 54 h 900"/>
              <a:gd name="T32" fmla="*/ 418 w 690"/>
              <a:gd name="T33" fmla="*/ 87 h 900"/>
              <a:gd name="T34" fmla="*/ 423 w 690"/>
              <a:gd name="T35" fmla="*/ 114 h 900"/>
              <a:gd name="T36" fmla="*/ 435 w 690"/>
              <a:gd name="T37" fmla="*/ 120 h 900"/>
              <a:gd name="T38" fmla="*/ 600 w 690"/>
              <a:gd name="T39" fmla="*/ 510 h 900"/>
              <a:gd name="T40" fmla="*/ 511 w 690"/>
              <a:gd name="T41" fmla="*/ 519 h 900"/>
              <a:gd name="T42" fmla="*/ 380 w 690"/>
              <a:gd name="T43" fmla="*/ 362 h 900"/>
              <a:gd name="T44" fmla="*/ 362 w 690"/>
              <a:gd name="T45" fmla="*/ 369 h 900"/>
              <a:gd name="T46" fmla="*/ 230 w 690"/>
              <a:gd name="T47" fmla="*/ 422 h 900"/>
              <a:gd name="T48" fmla="*/ 213 w 690"/>
              <a:gd name="T49" fmla="*/ 428 h 900"/>
              <a:gd name="T50" fmla="*/ 180 w 690"/>
              <a:gd name="T51" fmla="*/ 225 h 900"/>
              <a:gd name="T52" fmla="*/ 186 w 690"/>
              <a:gd name="T53" fmla="*/ 238 h 900"/>
              <a:gd name="T54" fmla="*/ 498 w 690"/>
              <a:gd name="T55" fmla="*/ 240 h 900"/>
              <a:gd name="T56" fmla="*/ 509 w 690"/>
              <a:gd name="T57" fmla="*/ 231 h 900"/>
              <a:gd name="T58" fmla="*/ 600 w 690"/>
              <a:gd name="T59" fmla="*/ 510 h 900"/>
              <a:gd name="T60" fmla="*/ 175 w 690"/>
              <a:gd name="T61" fmla="*/ 537 h 900"/>
              <a:gd name="T62" fmla="*/ 276 w 690"/>
              <a:gd name="T63" fmla="*/ 598 h 900"/>
              <a:gd name="T64" fmla="*/ 296 w 690"/>
              <a:gd name="T65" fmla="*/ 595 h 900"/>
              <a:gd name="T66" fmla="*/ 456 w 690"/>
              <a:gd name="T67" fmla="*/ 657 h 900"/>
              <a:gd name="T68" fmla="*/ 469 w 690"/>
              <a:gd name="T69" fmla="*/ 659 h 900"/>
              <a:gd name="T70" fmla="*/ 600 w 690"/>
              <a:gd name="T71" fmla="*/ 540 h 900"/>
              <a:gd name="T72" fmla="*/ 510 w 690"/>
              <a:gd name="T73" fmla="*/ 120 h 900"/>
              <a:gd name="T74" fmla="*/ 506 w 690"/>
              <a:gd name="T75" fmla="*/ 94 h 900"/>
              <a:gd name="T76" fmla="*/ 449 w 690"/>
              <a:gd name="T77" fmla="*/ 90 h 900"/>
              <a:gd name="T78" fmla="*/ 431 w 690"/>
              <a:gd name="T79" fmla="*/ 43 h 900"/>
              <a:gd name="T80" fmla="*/ 397 w 690"/>
              <a:gd name="T81" fmla="*/ 13 h 900"/>
              <a:gd name="T82" fmla="*/ 354 w 690"/>
              <a:gd name="T83" fmla="*/ 0 h 900"/>
              <a:gd name="T84" fmla="*/ 309 w 690"/>
              <a:gd name="T85" fmla="*/ 6 h 900"/>
              <a:gd name="T86" fmla="*/ 271 w 690"/>
              <a:gd name="T87" fmla="*/ 29 h 900"/>
              <a:gd name="T88" fmla="*/ 245 w 690"/>
              <a:gd name="T89" fmla="*/ 70 h 900"/>
              <a:gd name="T90" fmla="*/ 189 w 690"/>
              <a:gd name="T91" fmla="*/ 91 h 900"/>
              <a:gd name="T92" fmla="*/ 180 w 690"/>
              <a:gd name="T93" fmla="*/ 102 h 900"/>
              <a:gd name="T94" fmla="*/ 9 w 690"/>
              <a:gd name="T95" fmla="*/ 121 h 900"/>
              <a:gd name="T96" fmla="*/ 0 w 690"/>
              <a:gd name="T97" fmla="*/ 132 h 900"/>
              <a:gd name="T98" fmla="*/ 2 w 690"/>
              <a:gd name="T99" fmla="*/ 893 h 900"/>
              <a:gd name="T100" fmla="*/ 15 w 690"/>
              <a:gd name="T101" fmla="*/ 900 h 900"/>
              <a:gd name="T102" fmla="*/ 686 w 690"/>
              <a:gd name="T103" fmla="*/ 895 h 900"/>
              <a:gd name="T104" fmla="*/ 690 w 690"/>
              <a:gd name="T105" fmla="*/ 135 h 900"/>
              <a:gd name="T106" fmla="*/ 684 w 690"/>
              <a:gd name="T107" fmla="*/ 12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0" h="900">
                <a:moveTo>
                  <a:pt x="660" y="870"/>
                </a:moveTo>
                <a:lnTo>
                  <a:pt x="30" y="870"/>
                </a:lnTo>
                <a:lnTo>
                  <a:pt x="30" y="150"/>
                </a:lnTo>
                <a:lnTo>
                  <a:pt x="180" y="150"/>
                </a:lnTo>
                <a:lnTo>
                  <a:pt x="180" y="180"/>
                </a:lnTo>
                <a:lnTo>
                  <a:pt x="75" y="180"/>
                </a:lnTo>
                <a:lnTo>
                  <a:pt x="72" y="180"/>
                </a:lnTo>
                <a:lnTo>
                  <a:pt x="70" y="181"/>
                </a:lnTo>
                <a:lnTo>
                  <a:pt x="66" y="183"/>
                </a:lnTo>
                <a:lnTo>
                  <a:pt x="64" y="185"/>
                </a:lnTo>
                <a:lnTo>
                  <a:pt x="62" y="187"/>
                </a:lnTo>
                <a:lnTo>
                  <a:pt x="61" y="189"/>
                </a:lnTo>
                <a:lnTo>
                  <a:pt x="60" y="193"/>
                </a:lnTo>
                <a:lnTo>
                  <a:pt x="60" y="195"/>
                </a:lnTo>
                <a:lnTo>
                  <a:pt x="60" y="795"/>
                </a:lnTo>
                <a:lnTo>
                  <a:pt x="60" y="798"/>
                </a:lnTo>
                <a:lnTo>
                  <a:pt x="61" y="801"/>
                </a:lnTo>
                <a:lnTo>
                  <a:pt x="62" y="803"/>
                </a:lnTo>
                <a:lnTo>
                  <a:pt x="64" y="806"/>
                </a:lnTo>
                <a:lnTo>
                  <a:pt x="66" y="808"/>
                </a:lnTo>
                <a:lnTo>
                  <a:pt x="70" y="809"/>
                </a:lnTo>
                <a:lnTo>
                  <a:pt x="72" y="810"/>
                </a:lnTo>
                <a:lnTo>
                  <a:pt x="75" y="810"/>
                </a:lnTo>
                <a:lnTo>
                  <a:pt x="615" y="810"/>
                </a:lnTo>
                <a:lnTo>
                  <a:pt x="618" y="810"/>
                </a:lnTo>
                <a:lnTo>
                  <a:pt x="621" y="809"/>
                </a:lnTo>
                <a:lnTo>
                  <a:pt x="624" y="808"/>
                </a:lnTo>
                <a:lnTo>
                  <a:pt x="626" y="806"/>
                </a:lnTo>
                <a:lnTo>
                  <a:pt x="627" y="803"/>
                </a:lnTo>
                <a:lnTo>
                  <a:pt x="629" y="801"/>
                </a:lnTo>
                <a:lnTo>
                  <a:pt x="630" y="798"/>
                </a:lnTo>
                <a:lnTo>
                  <a:pt x="630" y="795"/>
                </a:lnTo>
                <a:lnTo>
                  <a:pt x="630" y="195"/>
                </a:lnTo>
                <a:lnTo>
                  <a:pt x="630" y="193"/>
                </a:lnTo>
                <a:lnTo>
                  <a:pt x="629" y="189"/>
                </a:lnTo>
                <a:lnTo>
                  <a:pt x="627" y="187"/>
                </a:lnTo>
                <a:lnTo>
                  <a:pt x="626" y="185"/>
                </a:lnTo>
                <a:lnTo>
                  <a:pt x="624" y="183"/>
                </a:lnTo>
                <a:lnTo>
                  <a:pt x="621" y="181"/>
                </a:lnTo>
                <a:lnTo>
                  <a:pt x="618" y="180"/>
                </a:lnTo>
                <a:lnTo>
                  <a:pt x="615" y="180"/>
                </a:lnTo>
                <a:lnTo>
                  <a:pt x="510" y="180"/>
                </a:lnTo>
                <a:lnTo>
                  <a:pt x="510" y="150"/>
                </a:lnTo>
                <a:lnTo>
                  <a:pt x="660" y="150"/>
                </a:lnTo>
                <a:lnTo>
                  <a:pt x="660" y="870"/>
                </a:lnTo>
                <a:close/>
                <a:moveTo>
                  <a:pt x="210" y="120"/>
                </a:moveTo>
                <a:lnTo>
                  <a:pt x="255" y="120"/>
                </a:lnTo>
                <a:lnTo>
                  <a:pt x="258" y="120"/>
                </a:lnTo>
                <a:lnTo>
                  <a:pt x="261" y="119"/>
                </a:lnTo>
                <a:lnTo>
                  <a:pt x="263" y="118"/>
                </a:lnTo>
                <a:lnTo>
                  <a:pt x="265" y="116"/>
                </a:lnTo>
                <a:lnTo>
                  <a:pt x="267" y="114"/>
                </a:lnTo>
                <a:lnTo>
                  <a:pt x="269" y="111"/>
                </a:lnTo>
                <a:lnTo>
                  <a:pt x="270" y="108"/>
                </a:lnTo>
                <a:lnTo>
                  <a:pt x="270" y="105"/>
                </a:lnTo>
                <a:lnTo>
                  <a:pt x="271" y="95"/>
                </a:lnTo>
                <a:lnTo>
                  <a:pt x="272" y="87"/>
                </a:lnTo>
                <a:lnTo>
                  <a:pt x="274" y="79"/>
                </a:lnTo>
                <a:lnTo>
                  <a:pt x="276" y="72"/>
                </a:lnTo>
                <a:lnTo>
                  <a:pt x="280" y="65"/>
                </a:lnTo>
                <a:lnTo>
                  <a:pt x="285" y="59"/>
                </a:lnTo>
                <a:lnTo>
                  <a:pt x="289" y="54"/>
                </a:lnTo>
                <a:lnTo>
                  <a:pt x="294" y="48"/>
                </a:lnTo>
                <a:lnTo>
                  <a:pt x="300" y="44"/>
                </a:lnTo>
                <a:lnTo>
                  <a:pt x="305" y="41"/>
                </a:lnTo>
                <a:lnTo>
                  <a:pt x="311" y="38"/>
                </a:lnTo>
                <a:lnTo>
                  <a:pt x="318" y="34"/>
                </a:lnTo>
                <a:lnTo>
                  <a:pt x="324" y="32"/>
                </a:lnTo>
                <a:lnTo>
                  <a:pt x="332" y="31"/>
                </a:lnTo>
                <a:lnTo>
                  <a:pt x="338" y="30"/>
                </a:lnTo>
                <a:lnTo>
                  <a:pt x="345" y="30"/>
                </a:lnTo>
                <a:lnTo>
                  <a:pt x="352" y="30"/>
                </a:lnTo>
                <a:lnTo>
                  <a:pt x="358" y="31"/>
                </a:lnTo>
                <a:lnTo>
                  <a:pt x="365" y="32"/>
                </a:lnTo>
                <a:lnTo>
                  <a:pt x="372" y="34"/>
                </a:lnTo>
                <a:lnTo>
                  <a:pt x="379" y="38"/>
                </a:lnTo>
                <a:lnTo>
                  <a:pt x="384" y="41"/>
                </a:lnTo>
                <a:lnTo>
                  <a:pt x="391" y="44"/>
                </a:lnTo>
                <a:lnTo>
                  <a:pt x="396" y="48"/>
                </a:lnTo>
                <a:lnTo>
                  <a:pt x="401" y="54"/>
                </a:lnTo>
                <a:lnTo>
                  <a:pt x="406" y="59"/>
                </a:lnTo>
                <a:lnTo>
                  <a:pt x="410" y="65"/>
                </a:lnTo>
                <a:lnTo>
                  <a:pt x="413" y="72"/>
                </a:lnTo>
                <a:lnTo>
                  <a:pt x="416" y="79"/>
                </a:lnTo>
                <a:lnTo>
                  <a:pt x="418" y="87"/>
                </a:lnTo>
                <a:lnTo>
                  <a:pt x="419" y="95"/>
                </a:lnTo>
                <a:lnTo>
                  <a:pt x="420" y="105"/>
                </a:lnTo>
                <a:lnTo>
                  <a:pt x="420" y="108"/>
                </a:lnTo>
                <a:lnTo>
                  <a:pt x="422" y="111"/>
                </a:lnTo>
                <a:lnTo>
                  <a:pt x="423" y="114"/>
                </a:lnTo>
                <a:lnTo>
                  <a:pt x="425" y="116"/>
                </a:lnTo>
                <a:lnTo>
                  <a:pt x="427" y="118"/>
                </a:lnTo>
                <a:lnTo>
                  <a:pt x="429" y="119"/>
                </a:lnTo>
                <a:lnTo>
                  <a:pt x="432" y="120"/>
                </a:lnTo>
                <a:lnTo>
                  <a:pt x="435" y="120"/>
                </a:lnTo>
                <a:lnTo>
                  <a:pt x="480" y="120"/>
                </a:lnTo>
                <a:lnTo>
                  <a:pt x="480" y="210"/>
                </a:lnTo>
                <a:lnTo>
                  <a:pt x="210" y="210"/>
                </a:lnTo>
                <a:lnTo>
                  <a:pt x="210" y="120"/>
                </a:lnTo>
                <a:close/>
                <a:moveTo>
                  <a:pt x="600" y="510"/>
                </a:moveTo>
                <a:lnTo>
                  <a:pt x="525" y="510"/>
                </a:lnTo>
                <a:lnTo>
                  <a:pt x="521" y="510"/>
                </a:lnTo>
                <a:lnTo>
                  <a:pt x="517" y="513"/>
                </a:lnTo>
                <a:lnTo>
                  <a:pt x="514" y="516"/>
                </a:lnTo>
                <a:lnTo>
                  <a:pt x="511" y="519"/>
                </a:lnTo>
                <a:lnTo>
                  <a:pt x="468" y="606"/>
                </a:lnTo>
                <a:lnTo>
                  <a:pt x="389" y="370"/>
                </a:lnTo>
                <a:lnTo>
                  <a:pt x="387" y="367"/>
                </a:lnTo>
                <a:lnTo>
                  <a:pt x="384" y="364"/>
                </a:lnTo>
                <a:lnTo>
                  <a:pt x="380" y="362"/>
                </a:lnTo>
                <a:lnTo>
                  <a:pt x="376" y="360"/>
                </a:lnTo>
                <a:lnTo>
                  <a:pt x="371" y="361"/>
                </a:lnTo>
                <a:lnTo>
                  <a:pt x="367" y="363"/>
                </a:lnTo>
                <a:lnTo>
                  <a:pt x="364" y="366"/>
                </a:lnTo>
                <a:lnTo>
                  <a:pt x="362" y="369"/>
                </a:lnTo>
                <a:lnTo>
                  <a:pt x="286" y="546"/>
                </a:lnTo>
                <a:lnTo>
                  <a:pt x="239" y="430"/>
                </a:lnTo>
                <a:lnTo>
                  <a:pt x="236" y="427"/>
                </a:lnTo>
                <a:lnTo>
                  <a:pt x="234" y="424"/>
                </a:lnTo>
                <a:lnTo>
                  <a:pt x="230" y="422"/>
                </a:lnTo>
                <a:lnTo>
                  <a:pt x="227" y="421"/>
                </a:lnTo>
                <a:lnTo>
                  <a:pt x="223" y="421"/>
                </a:lnTo>
                <a:lnTo>
                  <a:pt x="218" y="422"/>
                </a:lnTo>
                <a:lnTo>
                  <a:pt x="215" y="425"/>
                </a:lnTo>
                <a:lnTo>
                  <a:pt x="213" y="428"/>
                </a:lnTo>
                <a:lnTo>
                  <a:pt x="157" y="510"/>
                </a:lnTo>
                <a:lnTo>
                  <a:pt x="90" y="510"/>
                </a:lnTo>
                <a:lnTo>
                  <a:pt x="90" y="210"/>
                </a:lnTo>
                <a:lnTo>
                  <a:pt x="180" y="210"/>
                </a:lnTo>
                <a:lnTo>
                  <a:pt x="180" y="225"/>
                </a:lnTo>
                <a:lnTo>
                  <a:pt x="180" y="228"/>
                </a:lnTo>
                <a:lnTo>
                  <a:pt x="181" y="231"/>
                </a:lnTo>
                <a:lnTo>
                  <a:pt x="183" y="233"/>
                </a:lnTo>
                <a:lnTo>
                  <a:pt x="184" y="235"/>
                </a:lnTo>
                <a:lnTo>
                  <a:pt x="186" y="238"/>
                </a:lnTo>
                <a:lnTo>
                  <a:pt x="189" y="239"/>
                </a:lnTo>
                <a:lnTo>
                  <a:pt x="192" y="240"/>
                </a:lnTo>
                <a:lnTo>
                  <a:pt x="195" y="240"/>
                </a:lnTo>
                <a:lnTo>
                  <a:pt x="495" y="240"/>
                </a:lnTo>
                <a:lnTo>
                  <a:pt x="498" y="240"/>
                </a:lnTo>
                <a:lnTo>
                  <a:pt x="501" y="239"/>
                </a:lnTo>
                <a:lnTo>
                  <a:pt x="503" y="238"/>
                </a:lnTo>
                <a:lnTo>
                  <a:pt x="506" y="235"/>
                </a:lnTo>
                <a:lnTo>
                  <a:pt x="507" y="233"/>
                </a:lnTo>
                <a:lnTo>
                  <a:pt x="509" y="231"/>
                </a:lnTo>
                <a:lnTo>
                  <a:pt x="509" y="228"/>
                </a:lnTo>
                <a:lnTo>
                  <a:pt x="510" y="225"/>
                </a:lnTo>
                <a:lnTo>
                  <a:pt x="510" y="210"/>
                </a:lnTo>
                <a:lnTo>
                  <a:pt x="600" y="210"/>
                </a:lnTo>
                <a:lnTo>
                  <a:pt x="600" y="510"/>
                </a:lnTo>
                <a:close/>
                <a:moveTo>
                  <a:pt x="90" y="540"/>
                </a:moveTo>
                <a:lnTo>
                  <a:pt x="165" y="540"/>
                </a:lnTo>
                <a:lnTo>
                  <a:pt x="169" y="539"/>
                </a:lnTo>
                <a:lnTo>
                  <a:pt x="172" y="538"/>
                </a:lnTo>
                <a:lnTo>
                  <a:pt x="175" y="537"/>
                </a:lnTo>
                <a:lnTo>
                  <a:pt x="178" y="534"/>
                </a:lnTo>
                <a:lnTo>
                  <a:pt x="221" y="468"/>
                </a:lnTo>
                <a:lnTo>
                  <a:pt x="271" y="591"/>
                </a:lnTo>
                <a:lnTo>
                  <a:pt x="273" y="595"/>
                </a:lnTo>
                <a:lnTo>
                  <a:pt x="276" y="598"/>
                </a:lnTo>
                <a:lnTo>
                  <a:pt x="280" y="599"/>
                </a:lnTo>
                <a:lnTo>
                  <a:pt x="285" y="600"/>
                </a:lnTo>
                <a:lnTo>
                  <a:pt x="289" y="599"/>
                </a:lnTo>
                <a:lnTo>
                  <a:pt x="293" y="598"/>
                </a:lnTo>
                <a:lnTo>
                  <a:pt x="296" y="595"/>
                </a:lnTo>
                <a:lnTo>
                  <a:pt x="299" y="591"/>
                </a:lnTo>
                <a:lnTo>
                  <a:pt x="373" y="417"/>
                </a:lnTo>
                <a:lnTo>
                  <a:pt x="450" y="651"/>
                </a:lnTo>
                <a:lnTo>
                  <a:pt x="453" y="655"/>
                </a:lnTo>
                <a:lnTo>
                  <a:pt x="456" y="657"/>
                </a:lnTo>
                <a:lnTo>
                  <a:pt x="459" y="659"/>
                </a:lnTo>
                <a:lnTo>
                  <a:pt x="464" y="660"/>
                </a:lnTo>
                <a:lnTo>
                  <a:pt x="464" y="660"/>
                </a:lnTo>
                <a:lnTo>
                  <a:pt x="465" y="660"/>
                </a:lnTo>
                <a:lnTo>
                  <a:pt x="469" y="659"/>
                </a:lnTo>
                <a:lnTo>
                  <a:pt x="473" y="658"/>
                </a:lnTo>
                <a:lnTo>
                  <a:pt x="476" y="656"/>
                </a:lnTo>
                <a:lnTo>
                  <a:pt x="478" y="653"/>
                </a:lnTo>
                <a:lnTo>
                  <a:pt x="534" y="540"/>
                </a:lnTo>
                <a:lnTo>
                  <a:pt x="600" y="540"/>
                </a:lnTo>
                <a:lnTo>
                  <a:pt x="600" y="780"/>
                </a:lnTo>
                <a:lnTo>
                  <a:pt x="90" y="780"/>
                </a:lnTo>
                <a:lnTo>
                  <a:pt x="90" y="540"/>
                </a:lnTo>
                <a:close/>
                <a:moveTo>
                  <a:pt x="675" y="120"/>
                </a:moveTo>
                <a:lnTo>
                  <a:pt x="510" y="120"/>
                </a:lnTo>
                <a:lnTo>
                  <a:pt x="510" y="105"/>
                </a:lnTo>
                <a:lnTo>
                  <a:pt x="509" y="102"/>
                </a:lnTo>
                <a:lnTo>
                  <a:pt x="509" y="100"/>
                </a:lnTo>
                <a:lnTo>
                  <a:pt x="507" y="96"/>
                </a:lnTo>
                <a:lnTo>
                  <a:pt x="506" y="94"/>
                </a:lnTo>
                <a:lnTo>
                  <a:pt x="503" y="93"/>
                </a:lnTo>
                <a:lnTo>
                  <a:pt x="501" y="91"/>
                </a:lnTo>
                <a:lnTo>
                  <a:pt x="498" y="90"/>
                </a:lnTo>
                <a:lnTo>
                  <a:pt x="495" y="90"/>
                </a:lnTo>
                <a:lnTo>
                  <a:pt x="449" y="90"/>
                </a:lnTo>
                <a:lnTo>
                  <a:pt x="447" y="79"/>
                </a:lnTo>
                <a:lnTo>
                  <a:pt x="445" y="70"/>
                </a:lnTo>
                <a:lnTo>
                  <a:pt x="441" y="60"/>
                </a:lnTo>
                <a:lnTo>
                  <a:pt x="437" y="52"/>
                </a:lnTo>
                <a:lnTo>
                  <a:pt x="431" y="43"/>
                </a:lnTo>
                <a:lnTo>
                  <a:pt x="426" y="35"/>
                </a:lnTo>
                <a:lnTo>
                  <a:pt x="419" y="29"/>
                </a:lnTo>
                <a:lnTo>
                  <a:pt x="413" y="23"/>
                </a:lnTo>
                <a:lnTo>
                  <a:pt x="406" y="17"/>
                </a:lnTo>
                <a:lnTo>
                  <a:pt x="397" y="13"/>
                </a:lnTo>
                <a:lnTo>
                  <a:pt x="389" y="9"/>
                </a:lnTo>
                <a:lnTo>
                  <a:pt x="381" y="6"/>
                </a:lnTo>
                <a:lnTo>
                  <a:pt x="372" y="3"/>
                </a:lnTo>
                <a:lnTo>
                  <a:pt x="363" y="1"/>
                </a:lnTo>
                <a:lnTo>
                  <a:pt x="354" y="0"/>
                </a:lnTo>
                <a:lnTo>
                  <a:pt x="345" y="0"/>
                </a:lnTo>
                <a:lnTo>
                  <a:pt x="336" y="0"/>
                </a:lnTo>
                <a:lnTo>
                  <a:pt x="327" y="1"/>
                </a:lnTo>
                <a:lnTo>
                  <a:pt x="318" y="3"/>
                </a:lnTo>
                <a:lnTo>
                  <a:pt x="309" y="6"/>
                </a:lnTo>
                <a:lnTo>
                  <a:pt x="301" y="9"/>
                </a:lnTo>
                <a:lnTo>
                  <a:pt x="293" y="13"/>
                </a:lnTo>
                <a:lnTo>
                  <a:pt x="285" y="17"/>
                </a:lnTo>
                <a:lnTo>
                  <a:pt x="277" y="23"/>
                </a:lnTo>
                <a:lnTo>
                  <a:pt x="271" y="29"/>
                </a:lnTo>
                <a:lnTo>
                  <a:pt x="264" y="35"/>
                </a:lnTo>
                <a:lnTo>
                  <a:pt x="258" y="43"/>
                </a:lnTo>
                <a:lnTo>
                  <a:pt x="254" y="52"/>
                </a:lnTo>
                <a:lnTo>
                  <a:pt x="249" y="60"/>
                </a:lnTo>
                <a:lnTo>
                  <a:pt x="245" y="70"/>
                </a:lnTo>
                <a:lnTo>
                  <a:pt x="243" y="79"/>
                </a:lnTo>
                <a:lnTo>
                  <a:pt x="241" y="90"/>
                </a:lnTo>
                <a:lnTo>
                  <a:pt x="195" y="90"/>
                </a:lnTo>
                <a:lnTo>
                  <a:pt x="192" y="90"/>
                </a:lnTo>
                <a:lnTo>
                  <a:pt x="189" y="91"/>
                </a:lnTo>
                <a:lnTo>
                  <a:pt x="186" y="93"/>
                </a:lnTo>
                <a:lnTo>
                  <a:pt x="184" y="94"/>
                </a:lnTo>
                <a:lnTo>
                  <a:pt x="183" y="96"/>
                </a:lnTo>
                <a:lnTo>
                  <a:pt x="181" y="100"/>
                </a:lnTo>
                <a:lnTo>
                  <a:pt x="180" y="102"/>
                </a:lnTo>
                <a:lnTo>
                  <a:pt x="180" y="105"/>
                </a:lnTo>
                <a:lnTo>
                  <a:pt x="180" y="120"/>
                </a:lnTo>
                <a:lnTo>
                  <a:pt x="15" y="120"/>
                </a:lnTo>
                <a:lnTo>
                  <a:pt x="12" y="120"/>
                </a:lnTo>
                <a:lnTo>
                  <a:pt x="9" y="121"/>
                </a:lnTo>
                <a:lnTo>
                  <a:pt x="6" y="123"/>
                </a:lnTo>
                <a:lnTo>
                  <a:pt x="4" y="124"/>
                </a:lnTo>
                <a:lnTo>
                  <a:pt x="2" y="127"/>
                </a:lnTo>
                <a:lnTo>
                  <a:pt x="1" y="130"/>
                </a:lnTo>
                <a:lnTo>
                  <a:pt x="0" y="132"/>
                </a:lnTo>
                <a:lnTo>
                  <a:pt x="0" y="135"/>
                </a:lnTo>
                <a:lnTo>
                  <a:pt x="0" y="885"/>
                </a:lnTo>
                <a:lnTo>
                  <a:pt x="0" y="888"/>
                </a:lnTo>
                <a:lnTo>
                  <a:pt x="1" y="891"/>
                </a:lnTo>
                <a:lnTo>
                  <a:pt x="2" y="893"/>
                </a:lnTo>
                <a:lnTo>
                  <a:pt x="4" y="895"/>
                </a:lnTo>
                <a:lnTo>
                  <a:pt x="6" y="898"/>
                </a:lnTo>
                <a:lnTo>
                  <a:pt x="9" y="899"/>
                </a:lnTo>
                <a:lnTo>
                  <a:pt x="12" y="900"/>
                </a:lnTo>
                <a:lnTo>
                  <a:pt x="15" y="900"/>
                </a:lnTo>
                <a:lnTo>
                  <a:pt x="675" y="900"/>
                </a:lnTo>
                <a:lnTo>
                  <a:pt x="678" y="900"/>
                </a:lnTo>
                <a:lnTo>
                  <a:pt x="680" y="899"/>
                </a:lnTo>
                <a:lnTo>
                  <a:pt x="684" y="898"/>
                </a:lnTo>
                <a:lnTo>
                  <a:pt x="686" y="895"/>
                </a:lnTo>
                <a:lnTo>
                  <a:pt x="688" y="893"/>
                </a:lnTo>
                <a:lnTo>
                  <a:pt x="689" y="891"/>
                </a:lnTo>
                <a:lnTo>
                  <a:pt x="690" y="888"/>
                </a:lnTo>
                <a:lnTo>
                  <a:pt x="690" y="885"/>
                </a:lnTo>
                <a:lnTo>
                  <a:pt x="690" y="135"/>
                </a:lnTo>
                <a:lnTo>
                  <a:pt x="690" y="132"/>
                </a:lnTo>
                <a:lnTo>
                  <a:pt x="689" y="130"/>
                </a:lnTo>
                <a:lnTo>
                  <a:pt x="687" y="127"/>
                </a:lnTo>
                <a:lnTo>
                  <a:pt x="686" y="124"/>
                </a:lnTo>
                <a:lnTo>
                  <a:pt x="684" y="123"/>
                </a:lnTo>
                <a:lnTo>
                  <a:pt x="680" y="121"/>
                </a:lnTo>
                <a:lnTo>
                  <a:pt x="678" y="120"/>
                </a:lnTo>
                <a:lnTo>
                  <a:pt x="675"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9" name="Grupo 17">
            <a:extLst>
              <a:ext uri="{FF2B5EF4-FFF2-40B4-BE49-F238E27FC236}">
                <a16:creationId xmlns="" xmlns:a16="http://schemas.microsoft.com/office/drawing/2014/main" id="{B43ADE5B-B30F-45CD-9C63-988F38CE3D2A}"/>
              </a:ext>
            </a:extLst>
          </p:cNvPr>
          <p:cNvGrpSpPr/>
          <p:nvPr/>
        </p:nvGrpSpPr>
        <p:grpSpPr>
          <a:xfrm>
            <a:off x="5338901" y="4219315"/>
            <a:ext cx="6207487" cy="1294258"/>
            <a:chOff x="5338901" y="1917591"/>
            <a:chExt cx="6207487" cy="1294258"/>
          </a:xfrm>
        </p:grpSpPr>
        <p:cxnSp>
          <p:nvCxnSpPr>
            <p:cNvPr id="20" name="Conector recto 64">
              <a:extLst>
                <a:ext uri="{FF2B5EF4-FFF2-40B4-BE49-F238E27FC236}">
                  <a16:creationId xmlns="" xmlns:a16="http://schemas.microsoft.com/office/drawing/2014/main" id="{C5871F76-70D8-494A-B1D5-57158AF131DD}"/>
                </a:ext>
              </a:extLst>
            </p:cNvPr>
            <p:cNvCxnSpPr/>
            <p:nvPr/>
          </p:nvCxnSpPr>
          <p:spPr>
            <a:xfrm>
              <a:off x="6828004" y="2282379"/>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ángulo: esquinas superiores redondeadas 71">
              <a:extLst>
                <a:ext uri="{FF2B5EF4-FFF2-40B4-BE49-F238E27FC236}">
                  <a16:creationId xmlns="" xmlns:a16="http://schemas.microsoft.com/office/drawing/2014/main" id="{35538E36-F2E2-40FF-BE54-50410EF00675}"/>
                </a:ext>
              </a:extLst>
            </p:cNvPr>
            <p:cNvSpPr/>
            <p:nvPr/>
          </p:nvSpPr>
          <p:spPr>
            <a:xfrm rot="5400000">
              <a:off x="4887860" y="2368632"/>
              <a:ext cx="1294258" cy="392175"/>
            </a:xfrm>
            <a:prstGeom prst="round2SameRect">
              <a:avLst>
                <a:gd name="adj1" fmla="val 0"/>
                <a:gd name="adj2" fmla="val 5000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ángulo: esquinas superiores redondeadas 72">
              <a:extLst>
                <a:ext uri="{FF2B5EF4-FFF2-40B4-BE49-F238E27FC236}">
                  <a16:creationId xmlns="" xmlns:a16="http://schemas.microsoft.com/office/drawing/2014/main" id="{08A79FB2-FA1F-4433-B302-64EE83933FA2}"/>
                </a:ext>
              </a:extLst>
            </p:cNvPr>
            <p:cNvSpPr/>
            <p:nvPr/>
          </p:nvSpPr>
          <p:spPr>
            <a:xfrm rot="5400000">
              <a:off x="7935978" y="-533987"/>
              <a:ext cx="1013334" cy="6207487"/>
            </a:xfrm>
            <a:prstGeom prst="round2SameRect">
              <a:avLst>
                <a:gd name="adj1" fmla="val 50000"/>
                <a:gd name="adj2" fmla="val 0"/>
              </a:avLst>
            </a:prstGeom>
            <a:gradFill>
              <a:gsLst>
                <a:gs pos="15000">
                  <a:srgbClr val="198AB7"/>
                </a:gs>
                <a:gs pos="77000">
                  <a:srgbClr val="0FB5B4"/>
                </a:gs>
                <a:gs pos="100000">
                  <a:srgbClr val="03E7B1"/>
                </a:gs>
              </a:gsLst>
              <a:lin ang="16200000" scaled="1"/>
            </a:gra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Conector recto 74">
              <a:extLst>
                <a:ext uri="{FF2B5EF4-FFF2-40B4-BE49-F238E27FC236}">
                  <a16:creationId xmlns="" xmlns:a16="http://schemas.microsoft.com/office/drawing/2014/main" id="{3CCB9CA3-1938-497C-B2CA-E34B4A1F53A2}"/>
                </a:ext>
              </a:extLst>
            </p:cNvPr>
            <p:cNvCxnSpPr/>
            <p:nvPr/>
          </p:nvCxnSpPr>
          <p:spPr>
            <a:xfrm>
              <a:off x="6828004" y="2279065"/>
              <a:ext cx="0" cy="55345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76">
              <a:extLst>
                <a:ext uri="{FF2B5EF4-FFF2-40B4-BE49-F238E27FC236}">
                  <a16:creationId xmlns="" xmlns:a16="http://schemas.microsoft.com/office/drawing/2014/main" id="{ACECFE07-290E-44E7-A28D-F308DD380BDB}"/>
                </a:ext>
              </a:extLst>
            </p:cNvPr>
            <p:cNvSpPr txBox="1"/>
            <p:nvPr/>
          </p:nvSpPr>
          <p:spPr>
            <a:xfrm>
              <a:off x="7180181" y="2456518"/>
              <a:ext cx="3969176" cy="246221"/>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90% of patients recover without sequelae.</a:t>
              </a:r>
            </a:p>
          </p:txBody>
        </p:sp>
      </p:grpSp>
      <p:sp>
        <p:nvSpPr>
          <p:cNvPr id="27" name="Freeform 446">
            <a:extLst>
              <a:ext uri="{FF2B5EF4-FFF2-40B4-BE49-F238E27FC236}">
                <a16:creationId xmlns="" xmlns:a16="http://schemas.microsoft.com/office/drawing/2014/main" id="{2555331C-CBF3-4A99-AF8D-BB67CA38054E}"/>
              </a:ext>
            </a:extLst>
          </p:cNvPr>
          <p:cNvSpPr>
            <a:spLocks noEditPoints="1"/>
          </p:cNvSpPr>
          <p:nvPr/>
        </p:nvSpPr>
        <p:spPr bwMode="auto">
          <a:xfrm rot="16200000">
            <a:off x="6000390" y="4664085"/>
            <a:ext cx="232659" cy="460204"/>
          </a:xfrm>
          <a:custGeom>
            <a:avLst/>
            <a:gdLst>
              <a:gd name="T0" fmla="*/ 325 w 451"/>
              <a:gd name="T1" fmla="*/ 646 h 900"/>
              <a:gd name="T2" fmla="*/ 306 w 451"/>
              <a:gd name="T3" fmla="*/ 682 h 900"/>
              <a:gd name="T4" fmla="*/ 275 w 451"/>
              <a:gd name="T5" fmla="*/ 707 h 900"/>
              <a:gd name="T6" fmla="*/ 236 w 451"/>
              <a:gd name="T7" fmla="*/ 719 h 900"/>
              <a:gd name="T8" fmla="*/ 194 w 451"/>
              <a:gd name="T9" fmla="*/ 715 h 900"/>
              <a:gd name="T10" fmla="*/ 158 w 451"/>
              <a:gd name="T11" fmla="*/ 696 h 900"/>
              <a:gd name="T12" fmla="*/ 133 w 451"/>
              <a:gd name="T13" fmla="*/ 666 h 900"/>
              <a:gd name="T14" fmla="*/ 121 w 451"/>
              <a:gd name="T15" fmla="*/ 626 h 900"/>
              <a:gd name="T16" fmla="*/ 198 w 451"/>
              <a:gd name="T17" fmla="*/ 510 h 900"/>
              <a:gd name="T18" fmla="*/ 208 w 451"/>
              <a:gd name="T19" fmla="*/ 504 h 900"/>
              <a:gd name="T20" fmla="*/ 210 w 451"/>
              <a:gd name="T21" fmla="*/ 492 h 900"/>
              <a:gd name="T22" fmla="*/ 203 w 451"/>
              <a:gd name="T23" fmla="*/ 483 h 900"/>
              <a:gd name="T24" fmla="*/ 120 w 451"/>
              <a:gd name="T25" fmla="*/ 480 h 900"/>
              <a:gd name="T26" fmla="*/ 201 w 451"/>
              <a:gd name="T27" fmla="*/ 419 h 900"/>
              <a:gd name="T28" fmla="*/ 209 w 451"/>
              <a:gd name="T29" fmla="*/ 411 h 900"/>
              <a:gd name="T30" fmla="*/ 209 w 451"/>
              <a:gd name="T31" fmla="*/ 399 h 900"/>
              <a:gd name="T32" fmla="*/ 201 w 451"/>
              <a:gd name="T33" fmla="*/ 391 h 900"/>
              <a:gd name="T34" fmla="*/ 120 w 451"/>
              <a:gd name="T35" fmla="*/ 330 h 900"/>
              <a:gd name="T36" fmla="*/ 203 w 451"/>
              <a:gd name="T37" fmla="*/ 328 h 900"/>
              <a:gd name="T38" fmla="*/ 210 w 451"/>
              <a:gd name="T39" fmla="*/ 318 h 900"/>
              <a:gd name="T40" fmla="*/ 208 w 451"/>
              <a:gd name="T41" fmla="*/ 307 h 900"/>
              <a:gd name="T42" fmla="*/ 198 w 451"/>
              <a:gd name="T43" fmla="*/ 300 h 900"/>
              <a:gd name="T44" fmla="*/ 331 w 451"/>
              <a:gd name="T45" fmla="*/ 210 h 900"/>
              <a:gd name="T46" fmla="*/ 271 w 451"/>
              <a:gd name="T47" fmla="*/ 180 h 900"/>
              <a:gd name="T48" fmla="*/ 301 w 451"/>
              <a:gd name="T49" fmla="*/ 180 h 900"/>
              <a:gd name="T50" fmla="*/ 351 w 451"/>
              <a:gd name="T51" fmla="*/ 29 h 900"/>
              <a:gd name="T52" fmla="*/ 360 w 451"/>
              <a:gd name="T53" fmla="*/ 21 h 900"/>
              <a:gd name="T54" fmla="*/ 360 w 451"/>
              <a:gd name="T55" fmla="*/ 9 h 900"/>
              <a:gd name="T56" fmla="*/ 351 w 451"/>
              <a:gd name="T57" fmla="*/ 1 h 900"/>
              <a:gd name="T58" fmla="*/ 102 w 451"/>
              <a:gd name="T59" fmla="*/ 0 h 900"/>
              <a:gd name="T60" fmla="*/ 93 w 451"/>
              <a:gd name="T61" fmla="*/ 7 h 900"/>
              <a:gd name="T62" fmla="*/ 91 w 451"/>
              <a:gd name="T63" fmla="*/ 19 h 900"/>
              <a:gd name="T64" fmla="*/ 96 w 451"/>
              <a:gd name="T65" fmla="*/ 27 h 900"/>
              <a:gd name="T66" fmla="*/ 150 w 451"/>
              <a:gd name="T67" fmla="*/ 30 h 900"/>
              <a:gd name="T68" fmla="*/ 10 w 451"/>
              <a:gd name="T69" fmla="*/ 181 h 900"/>
              <a:gd name="T70" fmla="*/ 1 w 451"/>
              <a:gd name="T71" fmla="*/ 190 h 900"/>
              <a:gd name="T72" fmla="*/ 1 w 451"/>
              <a:gd name="T73" fmla="*/ 202 h 900"/>
              <a:gd name="T74" fmla="*/ 10 w 451"/>
              <a:gd name="T75" fmla="*/ 209 h 900"/>
              <a:gd name="T76" fmla="*/ 90 w 451"/>
              <a:gd name="T77" fmla="*/ 615 h 900"/>
              <a:gd name="T78" fmla="*/ 100 w 451"/>
              <a:gd name="T79" fmla="*/ 665 h 900"/>
              <a:gd name="T80" fmla="*/ 125 w 451"/>
              <a:gd name="T81" fmla="*/ 706 h 900"/>
              <a:gd name="T82" fmla="*/ 163 w 451"/>
              <a:gd name="T83" fmla="*/ 735 h 900"/>
              <a:gd name="T84" fmla="*/ 210 w 451"/>
              <a:gd name="T85" fmla="*/ 750 h 900"/>
              <a:gd name="T86" fmla="*/ 213 w 451"/>
              <a:gd name="T87" fmla="*/ 894 h 900"/>
              <a:gd name="T88" fmla="*/ 223 w 451"/>
              <a:gd name="T89" fmla="*/ 900 h 900"/>
              <a:gd name="T90" fmla="*/ 233 w 451"/>
              <a:gd name="T91" fmla="*/ 898 h 900"/>
              <a:gd name="T92" fmla="*/ 240 w 451"/>
              <a:gd name="T93" fmla="*/ 888 h 900"/>
              <a:gd name="T94" fmla="*/ 264 w 451"/>
              <a:gd name="T95" fmla="*/ 745 h 900"/>
              <a:gd name="T96" fmla="*/ 308 w 451"/>
              <a:gd name="T97" fmla="*/ 722 h 900"/>
              <a:gd name="T98" fmla="*/ 340 w 451"/>
              <a:gd name="T99" fmla="*/ 687 h 900"/>
              <a:gd name="T100" fmla="*/ 358 w 451"/>
              <a:gd name="T101" fmla="*/ 641 h 900"/>
              <a:gd name="T102" fmla="*/ 436 w 451"/>
              <a:gd name="T103" fmla="*/ 210 h 900"/>
              <a:gd name="T104" fmla="*/ 446 w 451"/>
              <a:gd name="T105" fmla="*/ 206 h 900"/>
              <a:gd name="T106" fmla="*/ 451 w 451"/>
              <a:gd name="T107" fmla="*/ 195 h 900"/>
              <a:gd name="T108" fmla="*/ 446 w 451"/>
              <a:gd name="T109" fmla="*/ 184 h 900"/>
              <a:gd name="T110" fmla="*/ 436 w 451"/>
              <a:gd name="T111" fmla="*/ 1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 h="900">
                <a:moveTo>
                  <a:pt x="331" y="615"/>
                </a:moveTo>
                <a:lnTo>
                  <a:pt x="330" y="626"/>
                </a:lnTo>
                <a:lnTo>
                  <a:pt x="329" y="636"/>
                </a:lnTo>
                <a:lnTo>
                  <a:pt x="325" y="646"/>
                </a:lnTo>
                <a:lnTo>
                  <a:pt x="322" y="656"/>
                </a:lnTo>
                <a:lnTo>
                  <a:pt x="318" y="666"/>
                </a:lnTo>
                <a:lnTo>
                  <a:pt x="313" y="674"/>
                </a:lnTo>
                <a:lnTo>
                  <a:pt x="306" y="682"/>
                </a:lnTo>
                <a:lnTo>
                  <a:pt x="300" y="689"/>
                </a:lnTo>
                <a:lnTo>
                  <a:pt x="292" y="696"/>
                </a:lnTo>
                <a:lnTo>
                  <a:pt x="284" y="702"/>
                </a:lnTo>
                <a:lnTo>
                  <a:pt x="275" y="707"/>
                </a:lnTo>
                <a:lnTo>
                  <a:pt x="267" y="712"/>
                </a:lnTo>
                <a:lnTo>
                  <a:pt x="257" y="715"/>
                </a:lnTo>
                <a:lnTo>
                  <a:pt x="246" y="718"/>
                </a:lnTo>
                <a:lnTo>
                  <a:pt x="236" y="719"/>
                </a:lnTo>
                <a:lnTo>
                  <a:pt x="225" y="720"/>
                </a:lnTo>
                <a:lnTo>
                  <a:pt x="214" y="719"/>
                </a:lnTo>
                <a:lnTo>
                  <a:pt x="205" y="718"/>
                </a:lnTo>
                <a:lnTo>
                  <a:pt x="194" y="715"/>
                </a:lnTo>
                <a:lnTo>
                  <a:pt x="184" y="712"/>
                </a:lnTo>
                <a:lnTo>
                  <a:pt x="176" y="707"/>
                </a:lnTo>
                <a:lnTo>
                  <a:pt x="167" y="702"/>
                </a:lnTo>
                <a:lnTo>
                  <a:pt x="158" y="696"/>
                </a:lnTo>
                <a:lnTo>
                  <a:pt x="151" y="689"/>
                </a:lnTo>
                <a:lnTo>
                  <a:pt x="145" y="682"/>
                </a:lnTo>
                <a:lnTo>
                  <a:pt x="138" y="674"/>
                </a:lnTo>
                <a:lnTo>
                  <a:pt x="133" y="666"/>
                </a:lnTo>
                <a:lnTo>
                  <a:pt x="129" y="656"/>
                </a:lnTo>
                <a:lnTo>
                  <a:pt x="125" y="646"/>
                </a:lnTo>
                <a:lnTo>
                  <a:pt x="122" y="636"/>
                </a:lnTo>
                <a:lnTo>
                  <a:pt x="121" y="626"/>
                </a:lnTo>
                <a:lnTo>
                  <a:pt x="120" y="615"/>
                </a:lnTo>
                <a:lnTo>
                  <a:pt x="120" y="510"/>
                </a:lnTo>
                <a:lnTo>
                  <a:pt x="195" y="510"/>
                </a:lnTo>
                <a:lnTo>
                  <a:pt x="198" y="510"/>
                </a:lnTo>
                <a:lnTo>
                  <a:pt x="201" y="509"/>
                </a:lnTo>
                <a:lnTo>
                  <a:pt x="203" y="507"/>
                </a:lnTo>
                <a:lnTo>
                  <a:pt x="206" y="506"/>
                </a:lnTo>
                <a:lnTo>
                  <a:pt x="208" y="504"/>
                </a:lnTo>
                <a:lnTo>
                  <a:pt x="209" y="501"/>
                </a:lnTo>
                <a:lnTo>
                  <a:pt x="210" y="498"/>
                </a:lnTo>
                <a:lnTo>
                  <a:pt x="210" y="495"/>
                </a:lnTo>
                <a:lnTo>
                  <a:pt x="210" y="492"/>
                </a:lnTo>
                <a:lnTo>
                  <a:pt x="209" y="489"/>
                </a:lnTo>
                <a:lnTo>
                  <a:pt x="208" y="487"/>
                </a:lnTo>
                <a:lnTo>
                  <a:pt x="206" y="485"/>
                </a:lnTo>
                <a:lnTo>
                  <a:pt x="203" y="483"/>
                </a:lnTo>
                <a:lnTo>
                  <a:pt x="201" y="482"/>
                </a:lnTo>
                <a:lnTo>
                  <a:pt x="198" y="481"/>
                </a:lnTo>
                <a:lnTo>
                  <a:pt x="195" y="480"/>
                </a:lnTo>
                <a:lnTo>
                  <a:pt x="120" y="480"/>
                </a:lnTo>
                <a:lnTo>
                  <a:pt x="120" y="420"/>
                </a:lnTo>
                <a:lnTo>
                  <a:pt x="195" y="420"/>
                </a:lnTo>
                <a:lnTo>
                  <a:pt x="198" y="420"/>
                </a:lnTo>
                <a:lnTo>
                  <a:pt x="201" y="419"/>
                </a:lnTo>
                <a:lnTo>
                  <a:pt x="203" y="418"/>
                </a:lnTo>
                <a:lnTo>
                  <a:pt x="206" y="415"/>
                </a:lnTo>
                <a:lnTo>
                  <a:pt x="208" y="413"/>
                </a:lnTo>
                <a:lnTo>
                  <a:pt x="209" y="411"/>
                </a:lnTo>
                <a:lnTo>
                  <a:pt x="210" y="408"/>
                </a:lnTo>
                <a:lnTo>
                  <a:pt x="210" y="405"/>
                </a:lnTo>
                <a:lnTo>
                  <a:pt x="210" y="403"/>
                </a:lnTo>
                <a:lnTo>
                  <a:pt x="209" y="399"/>
                </a:lnTo>
                <a:lnTo>
                  <a:pt x="208" y="397"/>
                </a:lnTo>
                <a:lnTo>
                  <a:pt x="206" y="395"/>
                </a:lnTo>
                <a:lnTo>
                  <a:pt x="203" y="393"/>
                </a:lnTo>
                <a:lnTo>
                  <a:pt x="201" y="391"/>
                </a:lnTo>
                <a:lnTo>
                  <a:pt x="198" y="391"/>
                </a:lnTo>
                <a:lnTo>
                  <a:pt x="195" y="390"/>
                </a:lnTo>
                <a:lnTo>
                  <a:pt x="120" y="390"/>
                </a:lnTo>
                <a:lnTo>
                  <a:pt x="120" y="330"/>
                </a:lnTo>
                <a:lnTo>
                  <a:pt x="195" y="330"/>
                </a:lnTo>
                <a:lnTo>
                  <a:pt x="198" y="330"/>
                </a:lnTo>
                <a:lnTo>
                  <a:pt x="201" y="329"/>
                </a:lnTo>
                <a:lnTo>
                  <a:pt x="203" y="328"/>
                </a:lnTo>
                <a:lnTo>
                  <a:pt x="206" y="326"/>
                </a:lnTo>
                <a:lnTo>
                  <a:pt x="208" y="323"/>
                </a:lnTo>
                <a:lnTo>
                  <a:pt x="209" y="321"/>
                </a:lnTo>
                <a:lnTo>
                  <a:pt x="210" y="318"/>
                </a:lnTo>
                <a:lnTo>
                  <a:pt x="210" y="315"/>
                </a:lnTo>
                <a:lnTo>
                  <a:pt x="210" y="312"/>
                </a:lnTo>
                <a:lnTo>
                  <a:pt x="209" y="310"/>
                </a:lnTo>
                <a:lnTo>
                  <a:pt x="208" y="307"/>
                </a:lnTo>
                <a:lnTo>
                  <a:pt x="206" y="304"/>
                </a:lnTo>
                <a:lnTo>
                  <a:pt x="203" y="303"/>
                </a:lnTo>
                <a:lnTo>
                  <a:pt x="201" y="301"/>
                </a:lnTo>
                <a:lnTo>
                  <a:pt x="198" y="300"/>
                </a:lnTo>
                <a:lnTo>
                  <a:pt x="195" y="300"/>
                </a:lnTo>
                <a:lnTo>
                  <a:pt x="120" y="300"/>
                </a:lnTo>
                <a:lnTo>
                  <a:pt x="120" y="210"/>
                </a:lnTo>
                <a:lnTo>
                  <a:pt x="331" y="210"/>
                </a:lnTo>
                <a:lnTo>
                  <a:pt x="331" y="615"/>
                </a:lnTo>
                <a:close/>
                <a:moveTo>
                  <a:pt x="180" y="30"/>
                </a:moveTo>
                <a:lnTo>
                  <a:pt x="271" y="30"/>
                </a:lnTo>
                <a:lnTo>
                  <a:pt x="271" y="180"/>
                </a:lnTo>
                <a:lnTo>
                  <a:pt x="180" y="180"/>
                </a:lnTo>
                <a:lnTo>
                  <a:pt x="180" y="30"/>
                </a:lnTo>
                <a:close/>
                <a:moveTo>
                  <a:pt x="436" y="180"/>
                </a:moveTo>
                <a:lnTo>
                  <a:pt x="301" y="180"/>
                </a:lnTo>
                <a:lnTo>
                  <a:pt x="301" y="30"/>
                </a:lnTo>
                <a:lnTo>
                  <a:pt x="346" y="30"/>
                </a:lnTo>
                <a:lnTo>
                  <a:pt x="348" y="29"/>
                </a:lnTo>
                <a:lnTo>
                  <a:pt x="351" y="29"/>
                </a:lnTo>
                <a:lnTo>
                  <a:pt x="353" y="27"/>
                </a:lnTo>
                <a:lnTo>
                  <a:pt x="356" y="26"/>
                </a:lnTo>
                <a:lnTo>
                  <a:pt x="358" y="24"/>
                </a:lnTo>
                <a:lnTo>
                  <a:pt x="360" y="21"/>
                </a:lnTo>
                <a:lnTo>
                  <a:pt x="360" y="19"/>
                </a:lnTo>
                <a:lnTo>
                  <a:pt x="361" y="15"/>
                </a:lnTo>
                <a:lnTo>
                  <a:pt x="360" y="12"/>
                </a:lnTo>
                <a:lnTo>
                  <a:pt x="360" y="9"/>
                </a:lnTo>
                <a:lnTo>
                  <a:pt x="358" y="7"/>
                </a:lnTo>
                <a:lnTo>
                  <a:pt x="356" y="5"/>
                </a:lnTo>
                <a:lnTo>
                  <a:pt x="353" y="3"/>
                </a:lnTo>
                <a:lnTo>
                  <a:pt x="351" y="1"/>
                </a:lnTo>
                <a:lnTo>
                  <a:pt x="348" y="0"/>
                </a:lnTo>
                <a:lnTo>
                  <a:pt x="346" y="0"/>
                </a:lnTo>
                <a:lnTo>
                  <a:pt x="105" y="0"/>
                </a:lnTo>
                <a:lnTo>
                  <a:pt x="102" y="0"/>
                </a:lnTo>
                <a:lnTo>
                  <a:pt x="100" y="1"/>
                </a:lnTo>
                <a:lnTo>
                  <a:pt x="96" y="3"/>
                </a:lnTo>
                <a:lnTo>
                  <a:pt x="94" y="5"/>
                </a:lnTo>
                <a:lnTo>
                  <a:pt x="93" y="7"/>
                </a:lnTo>
                <a:lnTo>
                  <a:pt x="91" y="9"/>
                </a:lnTo>
                <a:lnTo>
                  <a:pt x="91" y="12"/>
                </a:lnTo>
                <a:lnTo>
                  <a:pt x="90" y="15"/>
                </a:lnTo>
                <a:lnTo>
                  <a:pt x="91" y="19"/>
                </a:lnTo>
                <a:lnTo>
                  <a:pt x="91" y="21"/>
                </a:lnTo>
                <a:lnTo>
                  <a:pt x="93" y="24"/>
                </a:lnTo>
                <a:lnTo>
                  <a:pt x="94" y="26"/>
                </a:lnTo>
                <a:lnTo>
                  <a:pt x="96" y="27"/>
                </a:lnTo>
                <a:lnTo>
                  <a:pt x="100" y="29"/>
                </a:lnTo>
                <a:lnTo>
                  <a:pt x="102" y="29"/>
                </a:lnTo>
                <a:lnTo>
                  <a:pt x="105" y="30"/>
                </a:lnTo>
                <a:lnTo>
                  <a:pt x="150" y="30"/>
                </a:lnTo>
                <a:lnTo>
                  <a:pt x="150" y="180"/>
                </a:lnTo>
                <a:lnTo>
                  <a:pt x="15" y="180"/>
                </a:lnTo>
                <a:lnTo>
                  <a:pt x="12" y="180"/>
                </a:lnTo>
                <a:lnTo>
                  <a:pt x="10" y="181"/>
                </a:lnTo>
                <a:lnTo>
                  <a:pt x="7" y="182"/>
                </a:lnTo>
                <a:lnTo>
                  <a:pt x="4" y="184"/>
                </a:lnTo>
                <a:lnTo>
                  <a:pt x="3" y="187"/>
                </a:lnTo>
                <a:lnTo>
                  <a:pt x="1" y="190"/>
                </a:lnTo>
                <a:lnTo>
                  <a:pt x="0" y="192"/>
                </a:lnTo>
                <a:lnTo>
                  <a:pt x="0" y="195"/>
                </a:lnTo>
                <a:lnTo>
                  <a:pt x="0" y="198"/>
                </a:lnTo>
                <a:lnTo>
                  <a:pt x="1" y="202"/>
                </a:lnTo>
                <a:lnTo>
                  <a:pt x="3" y="204"/>
                </a:lnTo>
                <a:lnTo>
                  <a:pt x="4" y="206"/>
                </a:lnTo>
                <a:lnTo>
                  <a:pt x="7" y="208"/>
                </a:lnTo>
                <a:lnTo>
                  <a:pt x="10" y="209"/>
                </a:lnTo>
                <a:lnTo>
                  <a:pt x="12" y="210"/>
                </a:lnTo>
                <a:lnTo>
                  <a:pt x="15" y="210"/>
                </a:lnTo>
                <a:lnTo>
                  <a:pt x="90" y="210"/>
                </a:lnTo>
                <a:lnTo>
                  <a:pt x="90" y="615"/>
                </a:lnTo>
                <a:lnTo>
                  <a:pt x="91" y="628"/>
                </a:lnTo>
                <a:lnTo>
                  <a:pt x="92" y="641"/>
                </a:lnTo>
                <a:lnTo>
                  <a:pt x="95" y="653"/>
                </a:lnTo>
                <a:lnTo>
                  <a:pt x="100" y="665"/>
                </a:lnTo>
                <a:lnTo>
                  <a:pt x="105" y="676"/>
                </a:lnTo>
                <a:lnTo>
                  <a:pt x="110" y="687"/>
                </a:lnTo>
                <a:lnTo>
                  <a:pt x="118" y="697"/>
                </a:lnTo>
                <a:lnTo>
                  <a:pt x="125" y="706"/>
                </a:lnTo>
                <a:lnTo>
                  <a:pt x="134" y="715"/>
                </a:lnTo>
                <a:lnTo>
                  <a:pt x="142" y="722"/>
                </a:lnTo>
                <a:lnTo>
                  <a:pt x="153" y="730"/>
                </a:lnTo>
                <a:lnTo>
                  <a:pt x="163" y="735"/>
                </a:lnTo>
                <a:lnTo>
                  <a:pt x="175" y="741"/>
                </a:lnTo>
                <a:lnTo>
                  <a:pt x="186" y="745"/>
                </a:lnTo>
                <a:lnTo>
                  <a:pt x="198" y="748"/>
                </a:lnTo>
                <a:lnTo>
                  <a:pt x="210" y="750"/>
                </a:lnTo>
                <a:lnTo>
                  <a:pt x="210" y="885"/>
                </a:lnTo>
                <a:lnTo>
                  <a:pt x="211" y="888"/>
                </a:lnTo>
                <a:lnTo>
                  <a:pt x="212" y="891"/>
                </a:lnTo>
                <a:lnTo>
                  <a:pt x="213" y="894"/>
                </a:lnTo>
                <a:lnTo>
                  <a:pt x="215" y="896"/>
                </a:lnTo>
                <a:lnTo>
                  <a:pt x="217" y="898"/>
                </a:lnTo>
                <a:lnTo>
                  <a:pt x="219" y="899"/>
                </a:lnTo>
                <a:lnTo>
                  <a:pt x="223" y="900"/>
                </a:lnTo>
                <a:lnTo>
                  <a:pt x="225" y="900"/>
                </a:lnTo>
                <a:lnTo>
                  <a:pt x="228" y="900"/>
                </a:lnTo>
                <a:lnTo>
                  <a:pt x="231" y="899"/>
                </a:lnTo>
                <a:lnTo>
                  <a:pt x="233" y="898"/>
                </a:lnTo>
                <a:lnTo>
                  <a:pt x="236" y="896"/>
                </a:lnTo>
                <a:lnTo>
                  <a:pt x="238" y="894"/>
                </a:lnTo>
                <a:lnTo>
                  <a:pt x="239" y="891"/>
                </a:lnTo>
                <a:lnTo>
                  <a:pt x="240" y="888"/>
                </a:lnTo>
                <a:lnTo>
                  <a:pt x="240" y="885"/>
                </a:lnTo>
                <a:lnTo>
                  <a:pt x="240" y="750"/>
                </a:lnTo>
                <a:lnTo>
                  <a:pt x="253" y="748"/>
                </a:lnTo>
                <a:lnTo>
                  <a:pt x="264" y="745"/>
                </a:lnTo>
                <a:lnTo>
                  <a:pt x="276" y="741"/>
                </a:lnTo>
                <a:lnTo>
                  <a:pt x="288" y="735"/>
                </a:lnTo>
                <a:lnTo>
                  <a:pt x="298" y="730"/>
                </a:lnTo>
                <a:lnTo>
                  <a:pt x="308" y="722"/>
                </a:lnTo>
                <a:lnTo>
                  <a:pt x="317" y="715"/>
                </a:lnTo>
                <a:lnTo>
                  <a:pt x="325" y="706"/>
                </a:lnTo>
                <a:lnTo>
                  <a:pt x="333" y="697"/>
                </a:lnTo>
                <a:lnTo>
                  <a:pt x="340" y="687"/>
                </a:lnTo>
                <a:lnTo>
                  <a:pt x="346" y="676"/>
                </a:lnTo>
                <a:lnTo>
                  <a:pt x="351" y="665"/>
                </a:lnTo>
                <a:lnTo>
                  <a:pt x="355" y="653"/>
                </a:lnTo>
                <a:lnTo>
                  <a:pt x="358" y="641"/>
                </a:lnTo>
                <a:lnTo>
                  <a:pt x="360" y="628"/>
                </a:lnTo>
                <a:lnTo>
                  <a:pt x="361" y="615"/>
                </a:lnTo>
                <a:lnTo>
                  <a:pt x="361" y="210"/>
                </a:lnTo>
                <a:lnTo>
                  <a:pt x="436" y="210"/>
                </a:lnTo>
                <a:lnTo>
                  <a:pt x="439" y="210"/>
                </a:lnTo>
                <a:lnTo>
                  <a:pt x="441" y="209"/>
                </a:lnTo>
                <a:lnTo>
                  <a:pt x="444" y="208"/>
                </a:lnTo>
                <a:lnTo>
                  <a:pt x="446" y="206"/>
                </a:lnTo>
                <a:lnTo>
                  <a:pt x="447" y="204"/>
                </a:lnTo>
                <a:lnTo>
                  <a:pt x="450" y="202"/>
                </a:lnTo>
                <a:lnTo>
                  <a:pt x="450" y="198"/>
                </a:lnTo>
                <a:lnTo>
                  <a:pt x="451" y="195"/>
                </a:lnTo>
                <a:lnTo>
                  <a:pt x="450" y="192"/>
                </a:lnTo>
                <a:lnTo>
                  <a:pt x="450" y="190"/>
                </a:lnTo>
                <a:lnTo>
                  <a:pt x="447" y="187"/>
                </a:lnTo>
                <a:lnTo>
                  <a:pt x="446" y="184"/>
                </a:lnTo>
                <a:lnTo>
                  <a:pt x="444" y="182"/>
                </a:lnTo>
                <a:lnTo>
                  <a:pt x="441" y="181"/>
                </a:lnTo>
                <a:lnTo>
                  <a:pt x="439" y="180"/>
                </a:lnTo>
                <a:lnTo>
                  <a:pt x="436" y="1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2079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500" fill="hold"/>
                                        <p:tgtEl>
                                          <p:spTgt spid="42"/>
                                        </p:tgtEl>
                                        <p:attrNameLst>
                                          <p:attrName>ppt_w</p:attrName>
                                        </p:attrNameLst>
                                      </p:cBhvr>
                                      <p:tavLst>
                                        <p:tav tm="0">
                                          <p:val>
                                            <p:fltVal val="0"/>
                                          </p:val>
                                        </p:tav>
                                        <p:tav tm="100000">
                                          <p:val>
                                            <p:strVal val="#ppt_w"/>
                                          </p:val>
                                        </p:tav>
                                      </p:tavLst>
                                    </p:anim>
                                    <p:anim calcmode="lin" valueType="num">
                                      <p:cBhvr>
                                        <p:cTn id="34" dur="500" fill="hold"/>
                                        <p:tgtEl>
                                          <p:spTgt spid="42"/>
                                        </p:tgtEl>
                                        <p:attrNameLst>
                                          <p:attrName>ppt_h</p:attrName>
                                        </p:attrNameLst>
                                      </p:cBhvr>
                                      <p:tavLst>
                                        <p:tav tm="0">
                                          <p:val>
                                            <p:fltVal val="0"/>
                                          </p:val>
                                        </p:tav>
                                        <p:tav tm="100000">
                                          <p:val>
                                            <p:strVal val="#ppt_h"/>
                                          </p:val>
                                        </p:tav>
                                      </p:tavLst>
                                    </p:anim>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P spid="41" grpId="0" animBg="1"/>
      <p:bldP spid="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BD10B610-8A45-4C8D-BEB2-183D61F04EF3}"/>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ángulo: esquinas superiores redondeadas 82">
            <a:extLst>
              <a:ext uri="{FF2B5EF4-FFF2-40B4-BE49-F238E27FC236}">
                <a16:creationId xmlns="" xmlns:a16="http://schemas.microsoft.com/office/drawing/2014/main" id="{23DDCBAB-EBE7-4FF3-B059-5429D97F8FB6}"/>
              </a:ext>
            </a:extLst>
          </p:cNvPr>
          <p:cNvSpPr/>
          <p:nvPr/>
        </p:nvSpPr>
        <p:spPr>
          <a:xfrm rot="16200000">
            <a:off x="-923247" y="3123394"/>
            <a:ext cx="2924567" cy="567995"/>
          </a:xfrm>
          <a:prstGeom prst="round2SameRect">
            <a:avLst>
              <a:gd name="adj1" fmla="val 50000"/>
              <a:gd name="adj2" fmla="val 0"/>
            </a:avLst>
          </a:prstGeom>
          <a:solidFill>
            <a:srgbClr val="12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 xmlns:a16="http://schemas.microsoft.com/office/drawing/2014/main" id="{30F1C749-0577-4D23-91D0-2E0CAC8E30A5}"/>
              </a:ext>
            </a:extLst>
          </p:cNvPr>
          <p:cNvSpPr/>
          <p:nvPr/>
        </p:nvSpPr>
        <p:spPr>
          <a:xfrm>
            <a:off x="457200" y="461666"/>
            <a:ext cx="11277600" cy="5923563"/>
          </a:xfrm>
          <a:prstGeom prst="rect">
            <a:avLst/>
          </a:prstGeom>
          <a:solidFill>
            <a:schemeClr val="bg1"/>
          </a:solidFill>
          <a:ln>
            <a:noFill/>
          </a:ln>
          <a:effectLst>
            <a:outerShdw blurRad="50800" dist="25400" dir="2700000" algn="ctr"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1">
            <a:extLst>
              <a:ext uri="{FF2B5EF4-FFF2-40B4-BE49-F238E27FC236}">
                <a16:creationId xmlns="" xmlns:a16="http://schemas.microsoft.com/office/drawing/2014/main" id="{D66C091A-A677-40DB-86A3-F5A8AA6D618E}"/>
              </a:ext>
            </a:extLst>
          </p:cNvPr>
          <p:cNvSpPr/>
          <p:nvPr/>
        </p:nvSpPr>
        <p:spPr>
          <a:xfrm rot="5400000">
            <a:off x="720269" y="1814581"/>
            <a:ext cx="2264229" cy="3204032"/>
          </a:xfrm>
          <a:prstGeom prst="round2SameRect">
            <a:avLst>
              <a:gd name="adj1" fmla="val 50000"/>
              <a:gd name="adj2" fmla="val 0"/>
            </a:avLst>
          </a:prstGeom>
          <a:gradFill flip="none" rotWithShape="1">
            <a:gsLst>
              <a:gs pos="0">
                <a:srgbClr val="198AB7"/>
              </a:gs>
              <a:gs pos="100000">
                <a:srgbClr val="03E7B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Título 1">
            <a:extLst>
              <a:ext uri="{FF2B5EF4-FFF2-40B4-BE49-F238E27FC236}">
                <a16:creationId xmlns="" xmlns:a16="http://schemas.microsoft.com/office/drawing/2014/main" id="{8EC4CEF6-77C4-4067-B9CD-D7CBD3F515EA}"/>
              </a:ext>
            </a:extLst>
          </p:cNvPr>
          <p:cNvSpPr txBox="1">
            <a:spLocks/>
          </p:cNvSpPr>
          <p:nvPr/>
        </p:nvSpPr>
        <p:spPr>
          <a:xfrm>
            <a:off x="668179" y="2665709"/>
            <a:ext cx="2343156" cy="150237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kern="1200">
                <a:solidFill>
                  <a:srgbClr val="29ABE2"/>
                </a:solidFill>
                <a:latin typeface="Segoe UI" panose="020B0502040204020203" pitchFamily="34" charset="0"/>
                <a:ea typeface="+mj-ea"/>
                <a:cs typeface="Segoe UI" panose="020B0502040204020203" pitchFamily="34" charset="0"/>
              </a:defRPr>
            </a:lvl1pPr>
          </a:lstStyle>
          <a:p>
            <a:pPr algn="ctr"/>
            <a:r>
              <a:rPr lang="en-US" sz="3600" dirty="0">
                <a:solidFill>
                  <a:schemeClr val="bg1"/>
                </a:solidFill>
              </a:rPr>
              <a:t>Role of PHC</a:t>
            </a:r>
            <a:endParaRPr lang="en-ID" sz="3600" dirty="0">
              <a:solidFill>
                <a:schemeClr val="bg1"/>
              </a:solidFill>
            </a:endParaRPr>
          </a:p>
        </p:txBody>
      </p:sp>
      <p:sp>
        <p:nvSpPr>
          <p:cNvPr id="58" name="Freeform 5">
            <a:extLst>
              <a:ext uri="{FF2B5EF4-FFF2-40B4-BE49-F238E27FC236}">
                <a16:creationId xmlns="" xmlns:a16="http://schemas.microsoft.com/office/drawing/2014/main" id="{7AE5DBF2-45C2-46C0-985B-793E6DB06930}"/>
              </a:ext>
            </a:extLst>
          </p:cNvPr>
          <p:cNvSpPr>
            <a:spLocks/>
          </p:cNvSpPr>
          <p:nvPr/>
        </p:nvSpPr>
        <p:spPr bwMode="auto">
          <a:xfrm>
            <a:off x="7099323" y="2357380"/>
            <a:ext cx="1395705" cy="1023875"/>
          </a:xfrm>
          <a:custGeom>
            <a:avLst/>
            <a:gdLst>
              <a:gd name="T0" fmla="*/ 200 w 200"/>
              <a:gd name="T1" fmla="*/ 0 h 146"/>
              <a:gd name="T2" fmla="*/ 200 w 200"/>
              <a:gd name="T3" fmla="*/ 55 h 146"/>
              <a:gd name="T4" fmla="*/ 108 w 200"/>
              <a:gd name="T5" fmla="*/ 146 h 146"/>
              <a:gd name="T6" fmla="*/ 0 w 200"/>
              <a:gd name="T7" fmla="*/ 146 h 146"/>
            </a:gdLst>
            <a:ahLst/>
            <a:cxnLst>
              <a:cxn ang="0">
                <a:pos x="T0" y="T1"/>
              </a:cxn>
              <a:cxn ang="0">
                <a:pos x="T2" y="T3"/>
              </a:cxn>
              <a:cxn ang="0">
                <a:pos x="T4" y="T5"/>
              </a:cxn>
              <a:cxn ang="0">
                <a:pos x="T6" y="T7"/>
              </a:cxn>
            </a:cxnLst>
            <a:rect l="0" t="0" r="r" b="b"/>
            <a:pathLst>
              <a:path w="200" h="146">
                <a:moveTo>
                  <a:pt x="200" y="0"/>
                </a:moveTo>
                <a:cubicBezTo>
                  <a:pt x="200" y="55"/>
                  <a:pt x="200" y="55"/>
                  <a:pt x="200" y="55"/>
                </a:cubicBezTo>
                <a:cubicBezTo>
                  <a:pt x="150" y="57"/>
                  <a:pt x="110" y="97"/>
                  <a:pt x="108" y="146"/>
                </a:cubicBezTo>
                <a:cubicBezTo>
                  <a:pt x="0" y="146"/>
                  <a:pt x="0" y="146"/>
                  <a:pt x="0" y="146"/>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
            <a:extLst>
              <a:ext uri="{FF2B5EF4-FFF2-40B4-BE49-F238E27FC236}">
                <a16:creationId xmlns="" xmlns:a16="http://schemas.microsoft.com/office/drawing/2014/main" id="{F201FDDA-2817-416E-8E0F-332E48DC1544}"/>
              </a:ext>
            </a:extLst>
          </p:cNvPr>
          <p:cNvSpPr>
            <a:spLocks/>
          </p:cNvSpPr>
          <p:nvPr/>
        </p:nvSpPr>
        <p:spPr bwMode="auto">
          <a:xfrm>
            <a:off x="7092138" y="3528550"/>
            <a:ext cx="1402890" cy="678991"/>
          </a:xfrm>
          <a:custGeom>
            <a:avLst/>
            <a:gdLst>
              <a:gd name="T0" fmla="*/ 0 w 201"/>
              <a:gd name="T1" fmla="*/ 0 h 97"/>
              <a:gd name="T2" fmla="*/ 118 w 201"/>
              <a:gd name="T3" fmla="*/ 0 h 97"/>
              <a:gd name="T4" fmla="*/ 201 w 201"/>
              <a:gd name="T5" fmla="*/ 71 h 97"/>
              <a:gd name="T6" fmla="*/ 201 w 201"/>
              <a:gd name="T7" fmla="*/ 97 h 97"/>
            </a:gdLst>
            <a:ahLst/>
            <a:cxnLst>
              <a:cxn ang="0">
                <a:pos x="T0" y="T1"/>
              </a:cxn>
              <a:cxn ang="0">
                <a:pos x="T2" y="T3"/>
              </a:cxn>
              <a:cxn ang="0">
                <a:pos x="T4" y="T5"/>
              </a:cxn>
              <a:cxn ang="0">
                <a:pos x="T6" y="T7"/>
              </a:cxn>
            </a:cxnLst>
            <a:rect l="0" t="0" r="r" b="b"/>
            <a:pathLst>
              <a:path w="201" h="97">
                <a:moveTo>
                  <a:pt x="0" y="0"/>
                </a:moveTo>
                <a:cubicBezTo>
                  <a:pt x="118" y="0"/>
                  <a:pt x="118" y="0"/>
                  <a:pt x="118" y="0"/>
                </a:cubicBezTo>
                <a:cubicBezTo>
                  <a:pt x="124" y="40"/>
                  <a:pt x="159" y="71"/>
                  <a:pt x="201" y="71"/>
                </a:cubicBezTo>
                <a:cubicBezTo>
                  <a:pt x="201" y="97"/>
                  <a:pt x="201" y="97"/>
                  <a:pt x="201" y="97"/>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8">
            <a:extLst>
              <a:ext uri="{FF2B5EF4-FFF2-40B4-BE49-F238E27FC236}">
                <a16:creationId xmlns="" xmlns:a16="http://schemas.microsoft.com/office/drawing/2014/main" id="{5D8A7A13-5C98-4900-9F6E-70401E27CDBD}"/>
              </a:ext>
            </a:extLst>
          </p:cNvPr>
          <p:cNvSpPr>
            <a:spLocks/>
          </p:cNvSpPr>
          <p:nvPr/>
        </p:nvSpPr>
        <p:spPr bwMode="auto">
          <a:xfrm>
            <a:off x="5263247" y="3422569"/>
            <a:ext cx="1395705" cy="1038246"/>
          </a:xfrm>
          <a:custGeom>
            <a:avLst/>
            <a:gdLst>
              <a:gd name="T0" fmla="*/ 200 w 200"/>
              <a:gd name="T1" fmla="*/ 148 h 148"/>
              <a:gd name="T2" fmla="*/ 200 w 200"/>
              <a:gd name="T3" fmla="*/ 92 h 148"/>
              <a:gd name="T4" fmla="*/ 108 w 200"/>
              <a:gd name="T5" fmla="*/ 0 h 148"/>
              <a:gd name="T6" fmla="*/ 0 w 200"/>
              <a:gd name="T7" fmla="*/ 0 h 148"/>
            </a:gdLst>
            <a:ahLst/>
            <a:cxnLst>
              <a:cxn ang="0">
                <a:pos x="T0" y="T1"/>
              </a:cxn>
              <a:cxn ang="0">
                <a:pos x="T2" y="T3"/>
              </a:cxn>
              <a:cxn ang="0">
                <a:pos x="T4" y="T5"/>
              </a:cxn>
              <a:cxn ang="0">
                <a:pos x="T6" y="T7"/>
              </a:cxn>
            </a:cxnLst>
            <a:rect l="0" t="0" r="r" b="b"/>
            <a:pathLst>
              <a:path w="200" h="148">
                <a:moveTo>
                  <a:pt x="200" y="148"/>
                </a:moveTo>
                <a:cubicBezTo>
                  <a:pt x="200" y="92"/>
                  <a:pt x="200" y="92"/>
                  <a:pt x="200" y="92"/>
                </a:cubicBezTo>
                <a:cubicBezTo>
                  <a:pt x="150" y="90"/>
                  <a:pt x="110" y="50"/>
                  <a:pt x="108" y="0"/>
                </a:cubicBezTo>
                <a:cubicBezTo>
                  <a:pt x="0" y="0"/>
                  <a:pt x="0" y="0"/>
                  <a:pt x="0" y="0"/>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 xmlns:a16="http://schemas.microsoft.com/office/drawing/2014/main" id="{AD2E86A6-7CF5-4928-85B5-EA4E725FE56D}"/>
              </a:ext>
            </a:extLst>
          </p:cNvPr>
          <p:cNvSpPr>
            <a:spLocks/>
          </p:cNvSpPr>
          <p:nvPr/>
        </p:nvSpPr>
        <p:spPr bwMode="auto">
          <a:xfrm>
            <a:off x="3461585" y="2357380"/>
            <a:ext cx="1395705" cy="1023875"/>
          </a:xfrm>
          <a:custGeom>
            <a:avLst/>
            <a:gdLst>
              <a:gd name="T0" fmla="*/ 200 w 200"/>
              <a:gd name="T1" fmla="*/ 0 h 146"/>
              <a:gd name="T2" fmla="*/ 200 w 200"/>
              <a:gd name="T3" fmla="*/ 55 h 146"/>
              <a:gd name="T4" fmla="*/ 108 w 200"/>
              <a:gd name="T5" fmla="*/ 146 h 146"/>
              <a:gd name="T6" fmla="*/ 0 w 200"/>
              <a:gd name="T7" fmla="*/ 146 h 146"/>
            </a:gdLst>
            <a:ahLst/>
            <a:cxnLst>
              <a:cxn ang="0">
                <a:pos x="T0" y="T1"/>
              </a:cxn>
              <a:cxn ang="0">
                <a:pos x="T2" y="T3"/>
              </a:cxn>
              <a:cxn ang="0">
                <a:pos x="T4" y="T5"/>
              </a:cxn>
              <a:cxn ang="0">
                <a:pos x="T6" y="T7"/>
              </a:cxn>
            </a:cxnLst>
            <a:rect l="0" t="0" r="r" b="b"/>
            <a:pathLst>
              <a:path w="200" h="146">
                <a:moveTo>
                  <a:pt x="200" y="0"/>
                </a:moveTo>
                <a:cubicBezTo>
                  <a:pt x="200" y="55"/>
                  <a:pt x="200" y="55"/>
                  <a:pt x="200" y="55"/>
                </a:cubicBezTo>
                <a:cubicBezTo>
                  <a:pt x="150" y="57"/>
                  <a:pt x="110" y="97"/>
                  <a:pt x="108" y="146"/>
                </a:cubicBezTo>
                <a:cubicBezTo>
                  <a:pt x="0" y="146"/>
                  <a:pt x="0" y="146"/>
                  <a:pt x="0" y="146"/>
                </a:cubicBezTo>
              </a:path>
            </a:pathLst>
          </a:custGeom>
          <a:noFill/>
          <a:ln w="69850"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7">
            <a:extLst>
              <a:ext uri="{FF2B5EF4-FFF2-40B4-BE49-F238E27FC236}">
                <a16:creationId xmlns="" xmlns:a16="http://schemas.microsoft.com/office/drawing/2014/main" id="{52899937-0E3D-4446-ADFB-B1E49A10ABAF}"/>
              </a:ext>
            </a:extLst>
          </p:cNvPr>
          <p:cNvSpPr>
            <a:spLocks/>
          </p:cNvSpPr>
          <p:nvPr/>
        </p:nvSpPr>
        <p:spPr bwMode="auto">
          <a:xfrm>
            <a:off x="3454400" y="3528550"/>
            <a:ext cx="1402890" cy="678991"/>
          </a:xfrm>
          <a:custGeom>
            <a:avLst/>
            <a:gdLst>
              <a:gd name="T0" fmla="*/ 0 w 201"/>
              <a:gd name="T1" fmla="*/ 0 h 97"/>
              <a:gd name="T2" fmla="*/ 118 w 201"/>
              <a:gd name="T3" fmla="*/ 0 h 97"/>
              <a:gd name="T4" fmla="*/ 201 w 201"/>
              <a:gd name="T5" fmla="*/ 71 h 97"/>
              <a:gd name="T6" fmla="*/ 201 w 201"/>
              <a:gd name="T7" fmla="*/ 97 h 97"/>
            </a:gdLst>
            <a:ahLst/>
            <a:cxnLst>
              <a:cxn ang="0">
                <a:pos x="T0" y="T1"/>
              </a:cxn>
              <a:cxn ang="0">
                <a:pos x="T2" y="T3"/>
              </a:cxn>
              <a:cxn ang="0">
                <a:pos x="T4" y="T5"/>
              </a:cxn>
              <a:cxn ang="0">
                <a:pos x="T6" y="T7"/>
              </a:cxn>
            </a:cxnLst>
            <a:rect l="0" t="0" r="r" b="b"/>
            <a:pathLst>
              <a:path w="201" h="97">
                <a:moveTo>
                  <a:pt x="0" y="0"/>
                </a:moveTo>
                <a:cubicBezTo>
                  <a:pt x="118" y="0"/>
                  <a:pt x="118" y="0"/>
                  <a:pt x="118" y="0"/>
                </a:cubicBezTo>
                <a:cubicBezTo>
                  <a:pt x="124" y="40"/>
                  <a:pt x="159" y="71"/>
                  <a:pt x="201" y="71"/>
                </a:cubicBezTo>
                <a:cubicBezTo>
                  <a:pt x="201" y="97"/>
                  <a:pt x="201" y="97"/>
                  <a:pt x="201" y="97"/>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0">
            <a:extLst>
              <a:ext uri="{FF2B5EF4-FFF2-40B4-BE49-F238E27FC236}">
                <a16:creationId xmlns="" xmlns:a16="http://schemas.microsoft.com/office/drawing/2014/main" id="{C6FEC04F-36B2-4AD2-B623-41B4DC8178B2}"/>
              </a:ext>
            </a:extLst>
          </p:cNvPr>
          <p:cNvSpPr>
            <a:spLocks/>
          </p:cNvSpPr>
          <p:nvPr/>
        </p:nvSpPr>
        <p:spPr bwMode="auto">
          <a:xfrm>
            <a:off x="5256062" y="2581914"/>
            <a:ext cx="1402890" cy="693361"/>
          </a:xfrm>
          <a:custGeom>
            <a:avLst/>
            <a:gdLst>
              <a:gd name="T0" fmla="*/ 0 w 201"/>
              <a:gd name="T1" fmla="*/ 99 h 99"/>
              <a:gd name="T2" fmla="*/ 118 w 201"/>
              <a:gd name="T3" fmla="*/ 99 h 99"/>
              <a:gd name="T4" fmla="*/ 201 w 201"/>
              <a:gd name="T5" fmla="*/ 27 h 99"/>
              <a:gd name="T6" fmla="*/ 201 w 201"/>
              <a:gd name="T7" fmla="*/ 0 h 99"/>
            </a:gdLst>
            <a:ahLst/>
            <a:cxnLst>
              <a:cxn ang="0">
                <a:pos x="T0" y="T1"/>
              </a:cxn>
              <a:cxn ang="0">
                <a:pos x="T2" y="T3"/>
              </a:cxn>
              <a:cxn ang="0">
                <a:pos x="T4" y="T5"/>
              </a:cxn>
              <a:cxn ang="0">
                <a:pos x="T6" y="T7"/>
              </a:cxn>
            </a:cxnLst>
            <a:rect l="0" t="0" r="r" b="b"/>
            <a:pathLst>
              <a:path w="201" h="99">
                <a:moveTo>
                  <a:pt x="0" y="99"/>
                </a:moveTo>
                <a:cubicBezTo>
                  <a:pt x="118" y="99"/>
                  <a:pt x="118" y="99"/>
                  <a:pt x="118" y="99"/>
                </a:cubicBezTo>
                <a:cubicBezTo>
                  <a:pt x="124" y="58"/>
                  <a:pt x="159" y="27"/>
                  <a:pt x="201" y="27"/>
                </a:cubicBezTo>
                <a:cubicBezTo>
                  <a:pt x="201" y="0"/>
                  <a:pt x="201" y="0"/>
                  <a:pt x="201" y="0"/>
                </a:cubicBezTo>
              </a:path>
            </a:pathLst>
          </a:custGeom>
          <a:noFill/>
          <a:ln w="19050" cap="flat">
            <a:solidFill>
              <a:srgbClr val="198AB7"/>
            </a:solidFill>
            <a:prstDash val="solid"/>
            <a:miter lim="800000"/>
            <a:headEnd/>
            <a:tailEnd type="ova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CuadroTexto 55">
            <a:extLst>
              <a:ext uri="{FF2B5EF4-FFF2-40B4-BE49-F238E27FC236}">
                <a16:creationId xmlns="" xmlns:a16="http://schemas.microsoft.com/office/drawing/2014/main" id="{6C8588E2-7E4B-4745-840E-0F90515E7D6F}"/>
              </a:ext>
            </a:extLst>
          </p:cNvPr>
          <p:cNvSpPr txBox="1"/>
          <p:nvPr/>
        </p:nvSpPr>
        <p:spPr>
          <a:xfrm>
            <a:off x="3768092" y="4458916"/>
            <a:ext cx="2194560" cy="738664"/>
          </a:xfrm>
          <a:prstGeom prst="rect">
            <a:avLst/>
          </a:prstGeom>
          <a:noFill/>
        </p:spPr>
        <p:txBody>
          <a:bodyPr wrap="square" lIns="0" tIns="0" rIns="0" bIns="0" rtlCol="0" anchor="ctr">
            <a:spAutoFit/>
          </a:bodyPr>
          <a:lstStyle/>
          <a:p>
            <a:pPr algn="ctr"/>
            <a:r>
              <a:rPr lang="en-US" sz="2400" b="1" dirty="0">
                <a:solidFill>
                  <a:srgbClr val="03E7B1"/>
                </a:solidFill>
                <a:latin typeface="Segoe UI" panose="020B0502040204020203" pitchFamily="34" charset="0"/>
                <a:ea typeface="+mj-ea"/>
                <a:cs typeface="Segoe UI" panose="020B0502040204020203" pitchFamily="34" charset="0"/>
              </a:rPr>
              <a:t>Educate</a:t>
            </a:r>
          </a:p>
          <a:p>
            <a:pPr algn="ctr"/>
            <a:r>
              <a:rPr lang="en-US" sz="1200" dirty="0">
                <a:solidFill>
                  <a:schemeClr val="tx1">
                    <a:lumMod val="75000"/>
                    <a:lumOff val="25000"/>
                  </a:schemeClr>
                </a:solidFill>
                <a:latin typeface="Segoe UI" panose="020B0502040204020203" pitchFamily="34" charset="0"/>
                <a:cs typeface="Segoe UI" panose="020B0502040204020203" pitchFamily="34" charset="0"/>
              </a:rPr>
              <a:t> patient about the natural history of back pain. </a:t>
            </a:r>
          </a:p>
        </p:txBody>
      </p:sp>
      <p:sp>
        <p:nvSpPr>
          <p:cNvPr id="76" name="CuadroTexto 75">
            <a:extLst>
              <a:ext uri="{FF2B5EF4-FFF2-40B4-BE49-F238E27FC236}">
                <a16:creationId xmlns="" xmlns:a16="http://schemas.microsoft.com/office/drawing/2014/main" id="{5AB34527-B73A-4463-96E2-7868269FBC81}"/>
              </a:ext>
            </a:extLst>
          </p:cNvPr>
          <p:cNvSpPr txBox="1"/>
          <p:nvPr/>
        </p:nvSpPr>
        <p:spPr>
          <a:xfrm>
            <a:off x="7345807" y="4498201"/>
            <a:ext cx="2194560" cy="923330"/>
          </a:xfrm>
          <a:prstGeom prst="rect">
            <a:avLst/>
          </a:prstGeom>
          <a:noFill/>
        </p:spPr>
        <p:txBody>
          <a:bodyPr wrap="square" lIns="0" tIns="0" rIns="0" bIns="0" rtlCol="0" anchor="ctr">
            <a:spAutoFit/>
          </a:bodyPr>
          <a:lstStyle/>
          <a:p>
            <a:pPr algn="ctr"/>
            <a:r>
              <a:rPr lang="en-US" sz="2400" b="1" dirty="0">
                <a:solidFill>
                  <a:srgbClr val="03E7B1"/>
                </a:solidFill>
                <a:latin typeface="Segoe UI" panose="020B0502040204020203" pitchFamily="34" charset="0"/>
                <a:cs typeface="Segoe UI" panose="020B0502040204020203" pitchFamily="34" charset="0"/>
              </a:rPr>
              <a:t>Improve</a:t>
            </a:r>
          </a:p>
          <a:p>
            <a:pPr algn="ctr"/>
            <a:r>
              <a:rPr lang="en-US" sz="1200" dirty="0">
                <a:solidFill>
                  <a:schemeClr val="tx1">
                    <a:lumMod val="75000"/>
                    <a:lumOff val="25000"/>
                  </a:schemeClr>
                </a:solidFill>
                <a:latin typeface="Segoe UI" panose="020B0502040204020203" pitchFamily="34" charset="0"/>
                <a:cs typeface="Segoe UI" panose="020B0502040204020203" pitchFamily="34" charset="0"/>
              </a:rPr>
              <a:t> associated symptoms, such as sleep or mood disturbances or fatigue. </a:t>
            </a:r>
          </a:p>
        </p:txBody>
      </p:sp>
      <p:sp>
        <p:nvSpPr>
          <p:cNvPr id="77" name="CuadroTexto 76">
            <a:extLst>
              <a:ext uri="{FF2B5EF4-FFF2-40B4-BE49-F238E27FC236}">
                <a16:creationId xmlns="" xmlns:a16="http://schemas.microsoft.com/office/drawing/2014/main" id="{E5DEC0B4-7CAF-475E-A8A1-6280927EB676}"/>
              </a:ext>
            </a:extLst>
          </p:cNvPr>
          <p:cNvSpPr txBox="1"/>
          <p:nvPr/>
        </p:nvSpPr>
        <p:spPr>
          <a:xfrm>
            <a:off x="5521982" y="1837922"/>
            <a:ext cx="2194560" cy="369332"/>
          </a:xfrm>
          <a:prstGeom prst="rect">
            <a:avLst/>
          </a:prstGeom>
          <a:noFill/>
        </p:spPr>
        <p:txBody>
          <a:bodyPr wrap="square" lIns="0" tIns="0" rIns="0" bIns="0" rtlCol="0" anchor="ctr">
            <a:spAutoFit/>
          </a:bodyPr>
          <a:lstStyle/>
          <a:p>
            <a:pPr algn="ctr"/>
            <a:r>
              <a:rPr lang="en-US" sz="2400" b="1" dirty="0">
                <a:solidFill>
                  <a:srgbClr val="03E7B1"/>
                </a:solidFill>
                <a:latin typeface="Segoe UI" panose="020B0502040204020203" pitchFamily="34" charset="0"/>
                <a:cs typeface="Segoe UI" panose="020B0502040204020203" pitchFamily="34" charset="0"/>
              </a:rPr>
              <a:t>Relief pain</a:t>
            </a:r>
            <a:endParaRPr lang="en-US" sz="1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CuadroTexto 77">
            <a:extLst>
              <a:ext uri="{FF2B5EF4-FFF2-40B4-BE49-F238E27FC236}">
                <a16:creationId xmlns="" xmlns:a16="http://schemas.microsoft.com/office/drawing/2014/main" id="{C9318F06-56CD-4063-8D46-875ACAD9F1E5}"/>
              </a:ext>
            </a:extLst>
          </p:cNvPr>
          <p:cNvSpPr txBox="1"/>
          <p:nvPr/>
        </p:nvSpPr>
        <p:spPr>
          <a:xfrm>
            <a:off x="9645603" y="3185895"/>
            <a:ext cx="2194560" cy="369332"/>
          </a:xfrm>
          <a:prstGeom prst="rect">
            <a:avLst/>
          </a:prstGeom>
          <a:noFill/>
        </p:spPr>
        <p:txBody>
          <a:bodyPr wrap="square" lIns="0" tIns="0" rIns="0" bIns="0" rtlCol="0" anchor="ctr">
            <a:spAutoFit/>
          </a:bodyPr>
          <a:lstStyle/>
          <a:p>
            <a:pPr algn="ctr"/>
            <a:r>
              <a:rPr lang="en-US" sz="2400" b="1" dirty="0">
                <a:solidFill>
                  <a:srgbClr val="03E7B1"/>
                </a:solidFill>
                <a:latin typeface="Segoe UI" panose="020B0502040204020203" pitchFamily="34" charset="0"/>
                <a:cs typeface="Segoe UI" panose="020B0502040204020203" pitchFamily="34" charset="0"/>
              </a:rPr>
              <a:t>Prevention</a:t>
            </a:r>
            <a:endParaRPr lang="en-US" sz="1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9" name="CuadroTexto 78">
            <a:extLst>
              <a:ext uri="{FF2B5EF4-FFF2-40B4-BE49-F238E27FC236}">
                <a16:creationId xmlns="" xmlns:a16="http://schemas.microsoft.com/office/drawing/2014/main" id="{DBA5EA8C-A93E-452F-8431-B1CBDE749E5E}"/>
              </a:ext>
            </a:extLst>
          </p:cNvPr>
          <p:cNvSpPr txBox="1"/>
          <p:nvPr/>
        </p:nvSpPr>
        <p:spPr>
          <a:xfrm>
            <a:off x="3633070" y="1328390"/>
            <a:ext cx="2441629" cy="1446550"/>
          </a:xfrm>
          <a:prstGeom prst="rect">
            <a:avLst/>
          </a:prstGeom>
          <a:noFill/>
        </p:spPr>
        <p:txBody>
          <a:bodyPr wrap="square" rtlCol="0">
            <a:spAutoFit/>
          </a:bodyPr>
          <a:lstStyle/>
          <a:p>
            <a:pPr lvl="0" algn="ctr"/>
            <a:r>
              <a:rPr lang="en-US" sz="2400" b="1" dirty="0">
                <a:solidFill>
                  <a:srgbClr val="03E7B1"/>
                </a:solidFill>
                <a:latin typeface="Segoe UI" panose="020B0502040204020203" pitchFamily="34" charset="0"/>
                <a:cs typeface="Segoe UI" panose="020B0502040204020203" pitchFamily="34" charset="0"/>
              </a:rPr>
              <a:t>Ask</a:t>
            </a:r>
          </a:p>
          <a:p>
            <a:pPr lvl="0" algn="ctr"/>
            <a:r>
              <a:rPr lang="en-US" sz="1200" dirty="0">
                <a:solidFill>
                  <a:prstClr val="black">
                    <a:lumMod val="75000"/>
                    <a:lumOff val="25000"/>
                  </a:prstClr>
                </a:solidFill>
                <a:latin typeface="Segoe UI" panose="020B0502040204020203" pitchFamily="34" charset="0"/>
                <a:cs typeface="Segoe UI" panose="020B0502040204020203" pitchFamily="34" charset="0"/>
              </a:rPr>
              <a:t> about and address the patient’s </a:t>
            </a:r>
          </a:p>
          <a:p>
            <a:pPr lvl="0" algn="ctr"/>
            <a:r>
              <a:rPr lang="en-US" sz="1200" dirty="0">
                <a:solidFill>
                  <a:prstClr val="black">
                    <a:lumMod val="75000"/>
                    <a:lumOff val="25000"/>
                  </a:prstClr>
                </a:solidFill>
                <a:latin typeface="Segoe UI" panose="020B0502040204020203" pitchFamily="34" charset="0"/>
                <a:cs typeface="Segoe UI" panose="020B0502040204020203" pitchFamily="34" charset="0"/>
              </a:rPr>
              <a:t>concerns and goals.</a:t>
            </a:r>
          </a:p>
          <a:p>
            <a:pPr lvl="0" algn="ctr"/>
            <a:r>
              <a:rPr lang="en-US" sz="1200" dirty="0">
                <a:solidFill>
                  <a:prstClr val="black">
                    <a:lumMod val="75000"/>
                    <a:lumOff val="25000"/>
                  </a:prstClr>
                </a:solidFill>
                <a:latin typeface="Segoe UI" panose="020B0502040204020203" pitchFamily="34" charset="0"/>
                <a:cs typeface="Segoe UI" panose="020B0502040204020203" pitchFamily="34" charset="0"/>
              </a:rPr>
              <a:t> (patient centered care)</a:t>
            </a:r>
          </a:p>
          <a:p>
            <a:pPr algn="ctr"/>
            <a:endParaRPr lang="en-US" sz="28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80" name="CuadroTexto 79">
            <a:extLst>
              <a:ext uri="{FF2B5EF4-FFF2-40B4-BE49-F238E27FC236}">
                <a16:creationId xmlns="" xmlns:a16="http://schemas.microsoft.com/office/drawing/2014/main" id="{731C7946-EAEC-432C-A086-1CF97B673E74}"/>
              </a:ext>
            </a:extLst>
          </p:cNvPr>
          <p:cNvSpPr txBox="1"/>
          <p:nvPr/>
        </p:nvSpPr>
        <p:spPr>
          <a:xfrm>
            <a:off x="7825970" y="1776274"/>
            <a:ext cx="1326324" cy="461665"/>
          </a:xfrm>
          <a:prstGeom prst="rect">
            <a:avLst/>
          </a:prstGeom>
          <a:noFill/>
        </p:spPr>
        <p:txBody>
          <a:bodyPr wrap="none" rtlCol="0">
            <a:spAutoFit/>
          </a:bodyPr>
          <a:lstStyle/>
          <a:p>
            <a:pPr lvl="0" algn="ctr"/>
            <a:r>
              <a:rPr lang="en-US" sz="2400" b="1" dirty="0">
                <a:solidFill>
                  <a:srgbClr val="03E7B1"/>
                </a:solidFill>
                <a:latin typeface="Segoe UI" panose="020B0502040204020203" pitchFamily="34" charset="0"/>
                <a:cs typeface="Segoe UI" panose="020B0502040204020203" pitchFamily="34" charset="0"/>
              </a:rPr>
              <a:t>Referral</a:t>
            </a:r>
          </a:p>
        </p:txBody>
      </p:sp>
      <p:sp>
        <p:nvSpPr>
          <p:cNvPr id="81" name="CuadroTexto 80">
            <a:extLst>
              <a:ext uri="{FF2B5EF4-FFF2-40B4-BE49-F238E27FC236}">
                <a16:creationId xmlns="" xmlns:a16="http://schemas.microsoft.com/office/drawing/2014/main" id="{4358DAB8-596A-4E47-AB28-B6630313E6DB}"/>
              </a:ext>
            </a:extLst>
          </p:cNvPr>
          <p:cNvSpPr txBox="1"/>
          <p:nvPr/>
        </p:nvSpPr>
        <p:spPr>
          <a:xfrm>
            <a:off x="5902154" y="4458916"/>
            <a:ext cx="1587294" cy="646331"/>
          </a:xfrm>
          <a:prstGeom prst="rect">
            <a:avLst/>
          </a:prstGeom>
          <a:noFill/>
        </p:spPr>
        <p:txBody>
          <a:bodyPr wrap="none" rtlCol="0">
            <a:spAutoFit/>
          </a:bodyPr>
          <a:lstStyle/>
          <a:p>
            <a:pPr lvl="0" algn="ctr"/>
            <a:r>
              <a:rPr lang="en-US" sz="2400" b="1" dirty="0">
                <a:solidFill>
                  <a:srgbClr val="03E7B1"/>
                </a:solidFill>
                <a:latin typeface="Segoe UI" panose="020B0502040204020203" pitchFamily="34" charset="0"/>
                <a:cs typeface="Segoe UI" panose="020B0502040204020203" pitchFamily="34" charset="0"/>
              </a:rPr>
              <a:t>Maximize</a:t>
            </a:r>
          </a:p>
          <a:p>
            <a:pPr lvl="0" algn="ctr"/>
            <a:r>
              <a:rPr lang="en-US" sz="1200" dirty="0">
                <a:solidFill>
                  <a:prstClr val="black">
                    <a:lumMod val="75000"/>
                    <a:lumOff val="25000"/>
                  </a:prstClr>
                </a:solidFill>
                <a:latin typeface="Segoe UI" panose="020B0502040204020203" pitchFamily="34" charset="0"/>
                <a:cs typeface="Segoe UI" panose="020B0502040204020203" pitchFamily="34" charset="0"/>
              </a:rPr>
              <a:t>functional status. </a:t>
            </a:r>
          </a:p>
        </p:txBody>
      </p:sp>
      <p:grpSp>
        <p:nvGrpSpPr>
          <p:cNvPr id="3" name="Grupo 2">
            <a:extLst>
              <a:ext uri="{FF2B5EF4-FFF2-40B4-BE49-F238E27FC236}">
                <a16:creationId xmlns="" xmlns:a16="http://schemas.microsoft.com/office/drawing/2014/main" id="{70C9EB4D-9843-4639-A6A1-EED7AD421379}"/>
              </a:ext>
            </a:extLst>
          </p:cNvPr>
          <p:cNvGrpSpPr/>
          <p:nvPr/>
        </p:nvGrpSpPr>
        <p:grpSpPr>
          <a:xfrm>
            <a:off x="4411814" y="2946558"/>
            <a:ext cx="907118" cy="910710"/>
            <a:chOff x="4411814" y="2946558"/>
            <a:chExt cx="907118" cy="910710"/>
          </a:xfrm>
        </p:grpSpPr>
        <p:grpSp>
          <p:nvGrpSpPr>
            <p:cNvPr id="49" name="Grupo 48">
              <a:extLst>
                <a:ext uri="{FF2B5EF4-FFF2-40B4-BE49-F238E27FC236}">
                  <a16:creationId xmlns="" xmlns:a16="http://schemas.microsoft.com/office/drawing/2014/main" id="{ACF7C339-020C-472E-B1C4-9B4BC878D5D7}"/>
                </a:ext>
              </a:extLst>
            </p:cNvPr>
            <p:cNvGrpSpPr/>
            <p:nvPr/>
          </p:nvGrpSpPr>
          <p:grpSpPr>
            <a:xfrm>
              <a:off x="4411814" y="2946558"/>
              <a:ext cx="907118" cy="910710"/>
              <a:chOff x="5005388" y="-1803400"/>
              <a:chExt cx="801688" cy="804862"/>
            </a:xfrm>
          </p:grpSpPr>
          <p:sp>
            <p:nvSpPr>
              <p:cNvPr id="37" name="Oval 6">
                <a:extLst>
                  <a:ext uri="{FF2B5EF4-FFF2-40B4-BE49-F238E27FC236}">
                    <a16:creationId xmlns="" xmlns:a16="http://schemas.microsoft.com/office/drawing/2014/main" id="{8B3D52F8-4344-41B4-B5DA-E8B08EE7D419}"/>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44" name="Oval 6">
                <a:extLst>
                  <a:ext uri="{FF2B5EF4-FFF2-40B4-BE49-F238E27FC236}">
                    <a16:creationId xmlns="" xmlns:a16="http://schemas.microsoft.com/office/drawing/2014/main" id="{51FD2832-E1CE-45F0-BDE9-1BBC10AE34AB}"/>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84" name="Group 896">
              <a:extLst>
                <a:ext uri="{FF2B5EF4-FFF2-40B4-BE49-F238E27FC236}">
                  <a16:creationId xmlns="" xmlns:a16="http://schemas.microsoft.com/office/drawing/2014/main" id="{00233E9B-2862-43A5-A1B2-EFF38E783004}"/>
                </a:ext>
              </a:extLst>
            </p:cNvPr>
            <p:cNvGrpSpPr/>
            <p:nvPr/>
          </p:nvGrpSpPr>
          <p:grpSpPr>
            <a:xfrm>
              <a:off x="4699348" y="3251379"/>
              <a:ext cx="303848" cy="303848"/>
              <a:chOff x="6461125" y="1350963"/>
              <a:chExt cx="276225" cy="276225"/>
            </a:xfrm>
            <a:gradFill>
              <a:gsLst>
                <a:gs pos="39000">
                  <a:srgbClr val="198AB7"/>
                </a:gs>
                <a:gs pos="75000">
                  <a:srgbClr val="29ABE2"/>
                </a:gs>
              </a:gsLst>
              <a:lin ang="16200000" scaled="1"/>
            </a:gradFill>
          </p:grpSpPr>
          <p:sp>
            <p:nvSpPr>
              <p:cNvPr id="85" name="Freeform 355">
                <a:extLst>
                  <a:ext uri="{FF2B5EF4-FFF2-40B4-BE49-F238E27FC236}">
                    <a16:creationId xmlns="" xmlns:a16="http://schemas.microsoft.com/office/drawing/2014/main" id="{B286FA3C-0145-4B34-B74F-F0AE24502504}"/>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56">
                <a:extLst>
                  <a:ext uri="{FF2B5EF4-FFF2-40B4-BE49-F238E27FC236}">
                    <a16:creationId xmlns="" xmlns:a16="http://schemas.microsoft.com/office/drawing/2014/main" id="{82AF537F-A246-4648-A378-5DBF3394DE35}"/>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 name="Grupo 4">
            <a:extLst>
              <a:ext uri="{FF2B5EF4-FFF2-40B4-BE49-F238E27FC236}">
                <a16:creationId xmlns="" xmlns:a16="http://schemas.microsoft.com/office/drawing/2014/main" id="{1E01B8F7-329B-45BC-8469-27922458C0B0}"/>
              </a:ext>
            </a:extLst>
          </p:cNvPr>
          <p:cNvGrpSpPr/>
          <p:nvPr/>
        </p:nvGrpSpPr>
        <p:grpSpPr>
          <a:xfrm>
            <a:off x="8049552" y="2946558"/>
            <a:ext cx="907118" cy="910710"/>
            <a:chOff x="8049552" y="2946558"/>
            <a:chExt cx="907118" cy="910710"/>
          </a:xfrm>
        </p:grpSpPr>
        <p:grpSp>
          <p:nvGrpSpPr>
            <p:cNvPr id="61" name="Grupo 60">
              <a:extLst>
                <a:ext uri="{FF2B5EF4-FFF2-40B4-BE49-F238E27FC236}">
                  <a16:creationId xmlns="" xmlns:a16="http://schemas.microsoft.com/office/drawing/2014/main" id="{3484217E-2306-4A56-9A37-CBAB8BB7D9D2}"/>
                </a:ext>
              </a:extLst>
            </p:cNvPr>
            <p:cNvGrpSpPr/>
            <p:nvPr/>
          </p:nvGrpSpPr>
          <p:grpSpPr>
            <a:xfrm>
              <a:off x="8049552" y="2946558"/>
              <a:ext cx="907118" cy="910710"/>
              <a:chOff x="5005388" y="-1803400"/>
              <a:chExt cx="801688" cy="804862"/>
            </a:xfrm>
          </p:grpSpPr>
          <p:sp>
            <p:nvSpPr>
              <p:cNvPr id="62" name="Oval 6">
                <a:extLst>
                  <a:ext uri="{FF2B5EF4-FFF2-40B4-BE49-F238E27FC236}">
                    <a16:creationId xmlns="" xmlns:a16="http://schemas.microsoft.com/office/drawing/2014/main" id="{F6067753-E97D-4F69-8EA7-327B47B91F87}"/>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63" name="Oval 6">
                <a:extLst>
                  <a:ext uri="{FF2B5EF4-FFF2-40B4-BE49-F238E27FC236}">
                    <a16:creationId xmlns="" xmlns:a16="http://schemas.microsoft.com/office/drawing/2014/main" id="{714727FF-C3B8-4788-AD99-234061B11174}"/>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87" name="Group 900">
              <a:extLst>
                <a:ext uri="{FF2B5EF4-FFF2-40B4-BE49-F238E27FC236}">
                  <a16:creationId xmlns="" xmlns:a16="http://schemas.microsoft.com/office/drawing/2014/main" id="{A13B83D6-2BE5-45DD-AEDC-DBD014D0F882}"/>
                </a:ext>
              </a:extLst>
            </p:cNvPr>
            <p:cNvGrpSpPr/>
            <p:nvPr/>
          </p:nvGrpSpPr>
          <p:grpSpPr>
            <a:xfrm>
              <a:off x="8350581" y="3246141"/>
              <a:ext cx="261938" cy="314325"/>
              <a:chOff x="9915525" y="1346200"/>
              <a:chExt cx="238125" cy="285750"/>
            </a:xfrm>
            <a:gradFill>
              <a:gsLst>
                <a:gs pos="39000">
                  <a:srgbClr val="198AB7"/>
                </a:gs>
                <a:gs pos="75000">
                  <a:srgbClr val="29ABE2"/>
                </a:gs>
              </a:gsLst>
              <a:lin ang="16200000" scaled="1"/>
            </a:gradFill>
          </p:grpSpPr>
          <p:sp>
            <p:nvSpPr>
              <p:cNvPr id="88" name="Freeform 358">
                <a:extLst>
                  <a:ext uri="{FF2B5EF4-FFF2-40B4-BE49-F238E27FC236}">
                    <a16:creationId xmlns="" xmlns:a16="http://schemas.microsoft.com/office/drawing/2014/main" id="{29F2E1A9-E810-44C7-A6B2-67A3E373086F}"/>
                  </a:ext>
                </a:extLst>
              </p:cNvPr>
              <p:cNvSpPr>
                <a:spLocks noEditPoints="1"/>
              </p:cNvSpPr>
              <p:nvPr/>
            </p:nvSpPr>
            <p:spPr bwMode="auto">
              <a:xfrm>
                <a:off x="9915525" y="1346200"/>
                <a:ext cx="238125" cy="285750"/>
              </a:xfrm>
              <a:custGeom>
                <a:avLst/>
                <a:gdLst>
                  <a:gd name="T0" fmla="*/ 30 w 750"/>
                  <a:gd name="T1" fmla="*/ 75 h 900"/>
                  <a:gd name="T2" fmla="*/ 38 w 750"/>
                  <a:gd name="T3" fmla="*/ 50 h 900"/>
                  <a:gd name="T4" fmla="*/ 57 w 750"/>
                  <a:gd name="T5" fmla="*/ 34 h 900"/>
                  <a:gd name="T6" fmla="*/ 677 w 750"/>
                  <a:gd name="T7" fmla="*/ 30 h 900"/>
                  <a:gd name="T8" fmla="*/ 701 w 750"/>
                  <a:gd name="T9" fmla="*/ 39 h 900"/>
                  <a:gd name="T10" fmla="*/ 717 w 750"/>
                  <a:gd name="T11" fmla="*/ 59 h 900"/>
                  <a:gd name="T12" fmla="*/ 720 w 750"/>
                  <a:gd name="T13" fmla="*/ 120 h 900"/>
                  <a:gd name="T14" fmla="*/ 688 w 750"/>
                  <a:gd name="T15" fmla="*/ 786 h 900"/>
                  <a:gd name="T16" fmla="*/ 677 w 750"/>
                  <a:gd name="T17" fmla="*/ 815 h 900"/>
                  <a:gd name="T18" fmla="*/ 659 w 750"/>
                  <a:gd name="T19" fmla="*/ 840 h 900"/>
                  <a:gd name="T20" fmla="*/ 635 w 750"/>
                  <a:gd name="T21" fmla="*/ 857 h 900"/>
                  <a:gd name="T22" fmla="*/ 606 w 750"/>
                  <a:gd name="T23" fmla="*/ 868 h 900"/>
                  <a:gd name="T24" fmla="*/ 164 w 750"/>
                  <a:gd name="T25" fmla="*/ 870 h 900"/>
                  <a:gd name="T26" fmla="*/ 133 w 750"/>
                  <a:gd name="T27" fmla="*/ 866 h 900"/>
                  <a:gd name="T28" fmla="*/ 106 w 750"/>
                  <a:gd name="T29" fmla="*/ 853 h 900"/>
                  <a:gd name="T30" fmla="*/ 83 w 750"/>
                  <a:gd name="T31" fmla="*/ 832 h 900"/>
                  <a:gd name="T32" fmla="*/ 68 w 750"/>
                  <a:gd name="T33" fmla="*/ 806 h 900"/>
                  <a:gd name="T34" fmla="*/ 60 w 750"/>
                  <a:gd name="T35" fmla="*/ 776 h 900"/>
                  <a:gd name="T36" fmla="*/ 690 w 750"/>
                  <a:gd name="T37" fmla="*/ 150 h 900"/>
                  <a:gd name="T38" fmla="*/ 75 w 750"/>
                  <a:gd name="T39" fmla="*/ 0 h 900"/>
                  <a:gd name="T40" fmla="*/ 53 w 750"/>
                  <a:gd name="T41" fmla="*/ 3 h 900"/>
                  <a:gd name="T42" fmla="*/ 33 w 750"/>
                  <a:gd name="T43" fmla="*/ 13 h 900"/>
                  <a:gd name="T44" fmla="*/ 17 w 750"/>
                  <a:gd name="T45" fmla="*/ 28 h 900"/>
                  <a:gd name="T46" fmla="*/ 6 w 750"/>
                  <a:gd name="T47" fmla="*/ 47 h 900"/>
                  <a:gd name="T48" fmla="*/ 0 w 750"/>
                  <a:gd name="T49" fmla="*/ 68 h 900"/>
                  <a:gd name="T50" fmla="*/ 0 w 750"/>
                  <a:gd name="T51" fmla="*/ 138 h 900"/>
                  <a:gd name="T52" fmla="*/ 4 w 750"/>
                  <a:gd name="T53" fmla="*/ 146 h 900"/>
                  <a:gd name="T54" fmla="*/ 11 w 750"/>
                  <a:gd name="T55" fmla="*/ 150 h 900"/>
                  <a:gd name="T56" fmla="*/ 30 w 750"/>
                  <a:gd name="T57" fmla="*/ 765 h 900"/>
                  <a:gd name="T58" fmla="*/ 36 w 750"/>
                  <a:gd name="T59" fmla="*/ 806 h 900"/>
                  <a:gd name="T60" fmla="*/ 53 w 750"/>
                  <a:gd name="T61" fmla="*/ 841 h 900"/>
                  <a:gd name="T62" fmla="*/ 79 w 750"/>
                  <a:gd name="T63" fmla="*/ 870 h 900"/>
                  <a:gd name="T64" fmla="*/ 112 w 750"/>
                  <a:gd name="T65" fmla="*/ 889 h 900"/>
                  <a:gd name="T66" fmla="*/ 151 w 750"/>
                  <a:gd name="T67" fmla="*/ 900 h 900"/>
                  <a:gd name="T68" fmla="*/ 599 w 750"/>
                  <a:gd name="T69" fmla="*/ 900 h 900"/>
                  <a:gd name="T70" fmla="*/ 637 w 750"/>
                  <a:gd name="T71" fmla="*/ 889 h 900"/>
                  <a:gd name="T72" fmla="*/ 671 w 750"/>
                  <a:gd name="T73" fmla="*/ 870 h 900"/>
                  <a:gd name="T74" fmla="*/ 696 w 750"/>
                  <a:gd name="T75" fmla="*/ 841 h 900"/>
                  <a:gd name="T76" fmla="*/ 713 w 750"/>
                  <a:gd name="T77" fmla="*/ 806 h 900"/>
                  <a:gd name="T78" fmla="*/ 720 w 750"/>
                  <a:gd name="T79" fmla="*/ 765 h 900"/>
                  <a:gd name="T80" fmla="*/ 738 w 750"/>
                  <a:gd name="T81" fmla="*/ 150 h 900"/>
                  <a:gd name="T82" fmla="*/ 745 w 750"/>
                  <a:gd name="T83" fmla="*/ 146 h 900"/>
                  <a:gd name="T84" fmla="*/ 750 w 750"/>
                  <a:gd name="T85" fmla="*/ 138 h 900"/>
                  <a:gd name="T86" fmla="*/ 750 w 750"/>
                  <a:gd name="T87" fmla="*/ 68 h 900"/>
                  <a:gd name="T88" fmla="*/ 743 w 750"/>
                  <a:gd name="T89" fmla="*/ 47 h 900"/>
                  <a:gd name="T90" fmla="*/ 733 w 750"/>
                  <a:gd name="T91" fmla="*/ 28 h 900"/>
                  <a:gd name="T92" fmla="*/ 717 w 750"/>
                  <a:gd name="T93" fmla="*/ 13 h 900"/>
                  <a:gd name="T94" fmla="*/ 698 w 750"/>
                  <a:gd name="T95" fmla="*/ 3 h 900"/>
                  <a:gd name="T96" fmla="*/ 677 w 750"/>
                  <a:gd name="T9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0" h="900">
                    <a:moveTo>
                      <a:pt x="720" y="120"/>
                    </a:moveTo>
                    <a:lnTo>
                      <a:pt x="30" y="120"/>
                    </a:lnTo>
                    <a:lnTo>
                      <a:pt x="30" y="75"/>
                    </a:lnTo>
                    <a:lnTo>
                      <a:pt x="31" y="66"/>
                    </a:lnTo>
                    <a:lnTo>
                      <a:pt x="33" y="59"/>
                    </a:lnTo>
                    <a:lnTo>
                      <a:pt x="38" y="50"/>
                    </a:lnTo>
                    <a:lnTo>
                      <a:pt x="44" y="44"/>
                    </a:lnTo>
                    <a:lnTo>
                      <a:pt x="50" y="39"/>
                    </a:lnTo>
                    <a:lnTo>
                      <a:pt x="57" y="34"/>
                    </a:lnTo>
                    <a:lnTo>
                      <a:pt x="66" y="31"/>
                    </a:lnTo>
                    <a:lnTo>
                      <a:pt x="75" y="30"/>
                    </a:lnTo>
                    <a:lnTo>
                      <a:pt x="677" y="30"/>
                    </a:lnTo>
                    <a:lnTo>
                      <a:pt x="684" y="31"/>
                    </a:lnTo>
                    <a:lnTo>
                      <a:pt x="693" y="34"/>
                    </a:lnTo>
                    <a:lnTo>
                      <a:pt x="701" y="39"/>
                    </a:lnTo>
                    <a:lnTo>
                      <a:pt x="707" y="44"/>
                    </a:lnTo>
                    <a:lnTo>
                      <a:pt x="712" y="50"/>
                    </a:lnTo>
                    <a:lnTo>
                      <a:pt x="717" y="59"/>
                    </a:lnTo>
                    <a:lnTo>
                      <a:pt x="719" y="66"/>
                    </a:lnTo>
                    <a:lnTo>
                      <a:pt x="720" y="75"/>
                    </a:lnTo>
                    <a:lnTo>
                      <a:pt x="720" y="120"/>
                    </a:lnTo>
                    <a:close/>
                    <a:moveTo>
                      <a:pt x="690" y="765"/>
                    </a:moveTo>
                    <a:lnTo>
                      <a:pt x="689" y="776"/>
                    </a:lnTo>
                    <a:lnTo>
                      <a:pt x="688" y="786"/>
                    </a:lnTo>
                    <a:lnTo>
                      <a:pt x="686" y="796"/>
                    </a:lnTo>
                    <a:lnTo>
                      <a:pt x="681" y="806"/>
                    </a:lnTo>
                    <a:lnTo>
                      <a:pt x="677" y="815"/>
                    </a:lnTo>
                    <a:lnTo>
                      <a:pt x="672" y="824"/>
                    </a:lnTo>
                    <a:lnTo>
                      <a:pt x="665" y="832"/>
                    </a:lnTo>
                    <a:lnTo>
                      <a:pt x="659" y="840"/>
                    </a:lnTo>
                    <a:lnTo>
                      <a:pt x="651" y="846"/>
                    </a:lnTo>
                    <a:lnTo>
                      <a:pt x="644" y="853"/>
                    </a:lnTo>
                    <a:lnTo>
                      <a:pt x="635" y="857"/>
                    </a:lnTo>
                    <a:lnTo>
                      <a:pt x="626" y="862"/>
                    </a:lnTo>
                    <a:lnTo>
                      <a:pt x="616" y="866"/>
                    </a:lnTo>
                    <a:lnTo>
                      <a:pt x="606" y="868"/>
                    </a:lnTo>
                    <a:lnTo>
                      <a:pt x="596" y="870"/>
                    </a:lnTo>
                    <a:lnTo>
                      <a:pt x="585" y="870"/>
                    </a:lnTo>
                    <a:lnTo>
                      <a:pt x="164" y="870"/>
                    </a:lnTo>
                    <a:lnTo>
                      <a:pt x="154" y="870"/>
                    </a:lnTo>
                    <a:lnTo>
                      <a:pt x="143" y="868"/>
                    </a:lnTo>
                    <a:lnTo>
                      <a:pt x="133" y="866"/>
                    </a:lnTo>
                    <a:lnTo>
                      <a:pt x="124" y="862"/>
                    </a:lnTo>
                    <a:lnTo>
                      <a:pt x="114" y="857"/>
                    </a:lnTo>
                    <a:lnTo>
                      <a:pt x="106" y="853"/>
                    </a:lnTo>
                    <a:lnTo>
                      <a:pt x="98" y="846"/>
                    </a:lnTo>
                    <a:lnTo>
                      <a:pt x="91" y="840"/>
                    </a:lnTo>
                    <a:lnTo>
                      <a:pt x="83" y="832"/>
                    </a:lnTo>
                    <a:lnTo>
                      <a:pt x="78" y="824"/>
                    </a:lnTo>
                    <a:lnTo>
                      <a:pt x="72" y="815"/>
                    </a:lnTo>
                    <a:lnTo>
                      <a:pt x="68" y="806"/>
                    </a:lnTo>
                    <a:lnTo>
                      <a:pt x="64" y="796"/>
                    </a:lnTo>
                    <a:lnTo>
                      <a:pt x="62" y="786"/>
                    </a:lnTo>
                    <a:lnTo>
                      <a:pt x="60" y="776"/>
                    </a:lnTo>
                    <a:lnTo>
                      <a:pt x="60" y="765"/>
                    </a:lnTo>
                    <a:lnTo>
                      <a:pt x="60" y="150"/>
                    </a:lnTo>
                    <a:lnTo>
                      <a:pt x="690" y="150"/>
                    </a:lnTo>
                    <a:lnTo>
                      <a:pt x="690" y="765"/>
                    </a:lnTo>
                    <a:close/>
                    <a:moveTo>
                      <a:pt x="677" y="0"/>
                    </a:moveTo>
                    <a:lnTo>
                      <a:pt x="75" y="0"/>
                    </a:lnTo>
                    <a:lnTo>
                      <a:pt x="67" y="0"/>
                    </a:lnTo>
                    <a:lnTo>
                      <a:pt x="60" y="1"/>
                    </a:lnTo>
                    <a:lnTo>
                      <a:pt x="53" y="3"/>
                    </a:lnTo>
                    <a:lnTo>
                      <a:pt x="46" y="7"/>
                    </a:lnTo>
                    <a:lnTo>
                      <a:pt x="39" y="10"/>
                    </a:lnTo>
                    <a:lnTo>
                      <a:pt x="33" y="13"/>
                    </a:lnTo>
                    <a:lnTo>
                      <a:pt x="27" y="18"/>
                    </a:lnTo>
                    <a:lnTo>
                      <a:pt x="22" y="23"/>
                    </a:lnTo>
                    <a:lnTo>
                      <a:pt x="17" y="28"/>
                    </a:lnTo>
                    <a:lnTo>
                      <a:pt x="12" y="34"/>
                    </a:lnTo>
                    <a:lnTo>
                      <a:pt x="9" y="41"/>
                    </a:lnTo>
                    <a:lnTo>
                      <a:pt x="6" y="47"/>
                    </a:lnTo>
                    <a:lnTo>
                      <a:pt x="3" y="54"/>
                    </a:lnTo>
                    <a:lnTo>
                      <a:pt x="1" y="60"/>
                    </a:lnTo>
                    <a:lnTo>
                      <a:pt x="0" y="68"/>
                    </a:lnTo>
                    <a:lnTo>
                      <a:pt x="0" y="75"/>
                    </a:lnTo>
                    <a:lnTo>
                      <a:pt x="0" y="135"/>
                    </a:lnTo>
                    <a:lnTo>
                      <a:pt x="0" y="138"/>
                    </a:lnTo>
                    <a:lnTo>
                      <a:pt x="1" y="141"/>
                    </a:lnTo>
                    <a:lnTo>
                      <a:pt x="2" y="143"/>
                    </a:lnTo>
                    <a:lnTo>
                      <a:pt x="4" y="146"/>
                    </a:lnTo>
                    <a:lnTo>
                      <a:pt x="6" y="148"/>
                    </a:lnTo>
                    <a:lnTo>
                      <a:pt x="8" y="149"/>
                    </a:lnTo>
                    <a:lnTo>
                      <a:pt x="11" y="150"/>
                    </a:lnTo>
                    <a:lnTo>
                      <a:pt x="15" y="150"/>
                    </a:lnTo>
                    <a:lnTo>
                      <a:pt x="30" y="150"/>
                    </a:lnTo>
                    <a:lnTo>
                      <a:pt x="30" y="765"/>
                    </a:lnTo>
                    <a:lnTo>
                      <a:pt x="31" y="779"/>
                    </a:lnTo>
                    <a:lnTo>
                      <a:pt x="33" y="793"/>
                    </a:lnTo>
                    <a:lnTo>
                      <a:pt x="36" y="806"/>
                    </a:lnTo>
                    <a:lnTo>
                      <a:pt x="40" y="817"/>
                    </a:lnTo>
                    <a:lnTo>
                      <a:pt x="46" y="829"/>
                    </a:lnTo>
                    <a:lnTo>
                      <a:pt x="53" y="841"/>
                    </a:lnTo>
                    <a:lnTo>
                      <a:pt x="61" y="851"/>
                    </a:lnTo>
                    <a:lnTo>
                      <a:pt x="69" y="860"/>
                    </a:lnTo>
                    <a:lnTo>
                      <a:pt x="79" y="870"/>
                    </a:lnTo>
                    <a:lnTo>
                      <a:pt x="90" y="877"/>
                    </a:lnTo>
                    <a:lnTo>
                      <a:pt x="100" y="884"/>
                    </a:lnTo>
                    <a:lnTo>
                      <a:pt x="112" y="889"/>
                    </a:lnTo>
                    <a:lnTo>
                      <a:pt x="125" y="894"/>
                    </a:lnTo>
                    <a:lnTo>
                      <a:pt x="138" y="898"/>
                    </a:lnTo>
                    <a:lnTo>
                      <a:pt x="151" y="900"/>
                    </a:lnTo>
                    <a:lnTo>
                      <a:pt x="164" y="900"/>
                    </a:lnTo>
                    <a:lnTo>
                      <a:pt x="585" y="900"/>
                    </a:lnTo>
                    <a:lnTo>
                      <a:pt x="599" y="900"/>
                    </a:lnTo>
                    <a:lnTo>
                      <a:pt x="612" y="898"/>
                    </a:lnTo>
                    <a:lnTo>
                      <a:pt x="625" y="894"/>
                    </a:lnTo>
                    <a:lnTo>
                      <a:pt x="637" y="889"/>
                    </a:lnTo>
                    <a:lnTo>
                      <a:pt x="649" y="884"/>
                    </a:lnTo>
                    <a:lnTo>
                      <a:pt x="660" y="877"/>
                    </a:lnTo>
                    <a:lnTo>
                      <a:pt x="671" y="870"/>
                    </a:lnTo>
                    <a:lnTo>
                      <a:pt x="680" y="860"/>
                    </a:lnTo>
                    <a:lnTo>
                      <a:pt x="689" y="851"/>
                    </a:lnTo>
                    <a:lnTo>
                      <a:pt x="696" y="841"/>
                    </a:lnTo>
                    <a:lnTo>
                      <a:pt x="704" y="829"/>
                    </a:lnTo>
                    <a:lnTo>
                      <a:pt x="709" y="817"/>
                    </a:lnTo>
                    <a:lnTo>
                      <a:pt x="713" y="806"/>
                    </a:lnTo>
                    <a:lnTo>
                      <a:pt x="717" y="793"/>
                    </a:lnTo>
                    <a:lnTo>
                      <a:pt x="719" y="779"/>
                    </a:lnTo>
                    <a:lnTo>
                      <a:pt x="720" y="765"/>
                    </a:lnTo>
                    <a:lnTo>
                      <a:pt x="720" y="150"/>
                    </a:lnTo>
                    <a:lnTo>
                      <a:pt x="735" y="150"/>
                    </a:lnTo>
                    <a:lnTo>
                      <a:pt x="738" y="150"/>
                    </a:lnTo>
                    <a:lnTo>
                      <a:pt x="740" y="149"/>
                    </a:lnTo>
                    <a:lnTo>
                      <a:pt x="743" y="148"/>
                    </a:lnTo>
                    <a:lnTo>
                      <a:pt x="745" y="146"/>
                    </a:lnTo>
                    <a:lnTo>
                      <a:pt x="748" y="143"/>
                    </a:lnTo>
                    <a:lnTo>
                      <a:pt x="749" y="141"/>
                    </a:lnTo>
                    <a:lnTo>
                      <a:pt x="750" y="138"/>
                    </a:lnTo>
                    <a:lnTo>
                      <a:pt x="750" y="135"/>
                    </a:lnTo>
                    <a:lnTo>
                      <a:pt x="750" y="75"/>
                    </a:lnTo>
                    <a:lnTo>
                      <a:pt x="750" y="68"/>
                    </a:lnTo>
                    <a:lnTo>
                      <a:pt x="749" y="60"/>
                    </a:lnTo>
                    <a:lnTo>
                      <a:pt x="747" y="54"/>
                    </a:lnTo>
                    <a:lnTo>
                      <a:pt x="743" y="47"/>
                    </a:lnTo>
                    <a:lnTo>
                      <a:pt x="740" y="41"/>
                    </a:lnTo>
                    <a:lnTo>
                      <a:pt x="737" y="34"/>
                    </a:lnTo>
                    <a:lnTo>
                      <a:pt x="733" y="28"/>
                    </a:lnTo>
                    <a:lnTo>
                      <a:pt x="727" y="23"/>
                    </a:lnTo>
                    <a:lnTo>
                      <a:pt x="723" y="18"/>
                    </a:lnTo>
                    <a:lnTo>
                      <a:pt x="717" y="13"/>
                    </a:lnTo>
                    <a:lnTo>
                      <a:pt x="711" y="10"/>
                    </a:lnTo>
                    <a:lnTo>
                      <a:pt x="705" y="7"/>
                    </a:lnTo>
                    <a:lnTo>
                      <a:pt x="698" y="3"/>
                    </a:lnTo>
                    <a:lnTo>
                      <a:pt x="691" y="1"/>
                    </a:lnTo>
                    <a:lnTo>
                      <a:pt x="683" y="0"/>
                    </a:lnTo>
                    <a:lnTo>
                      <a:pt x="6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359">
                <a:extLst>
                  <a:ext uri="{FF2B5EF4-FFF2-40B4-BE49-F238E27FC236}">
                    <a16:creationId xmlns="" xmlns:a16="http://schemas.microsoft.com/office/drawing/2014/main" id="{46938B0B-B2EE-408C-AFE3-2DDFC76EF83F}"/>
                  </a:ext>
                </a:extLst>
              </p:cNvPr>
              <p:cNvSpPr>
                <a:spLocks noEditPoints="1"/>
              </p:cNvSpPr>
              <p:nvPr/>
            </p:nvSpPr>
            <p:spPr bwMode="auto">
              <a:xfrm>
                <a:off x="9953625" y="1422400"/>
                <a:ext cx="161925" cy="161925"/>
              </a:xfrm>
              <a:custGeom>
                <a:avLst/>
                <a:gdLst>
                  <a:gd name="T0" fmla="*/ 30 w 511"/>
                  <a:gd name="T1" fmla="*/ 30 h 510"/>
                  <a:gd name="T2" fmla="*/ 481 w 511"/>
                  <a:gd name="T3" fmla="*/ 30 h 510"/>
                  <a:gd name="T4" fmla="*/ 481 w 511"/>
                  <a:gd name="T5" fmla="*/ 480 h 510"/>
                  <a:gd name="T6" fmla="*/ 30 w 511"/>
                  <a:gd name="T7" fmla="*/ 480 h 510"/>
                  <a:gd name="T8" fmla="*/ 30 w 511"/>
                  <a:gd name="T9" fmla="*/ 30 h 510"/>
                  <a:gd name="T10" fmla="*/ 15 w 511"/>
                  <a:gd name="T11" fmla="*/ 510 h 510"/>
                  <a:gd name="T12" fmla="*/ 496 w 511"/>
                  <a:gd name="T13" fmla="*/ 510 h 510"/>
                  <a:gd name="T14" fmla="*/ 499 w 511"/>
                  <a:gd name="T15" fmla="*/ 510 h 510"/>
                  <a:gd name="T16" fmla="*/ 501 w 511"/>
                  <a:gd name="T17" fmla="*/ 509 h 510"/>
                  <a:gd name="T18" fmla="*/ 504 w 511"/>
                  <a:gd name="T19" fmla="*/ 508 h 510"/>
                  <a:gd name="T20" fmla="*/ 507 w 511"/>
                  <a:gd name="T21" fmla="*/ 506 h 510"/>
                  <a:gd name="T22" fmla="*/ 508 w 511"/>
                  <a:gd name="T23" fmla="*/ 504 h 510"/>
                  <a:gd name="T24" fmla="*/ 510 w 511"/>
                  <a:gd name="T25" fmla="*/ 501 h 510"/>
                  <a:gd name="T26" fmla="*/ 511 w 511"/>
                  <a:gd name="T27" fmla="*/ 498 h 510"/>
                  <a:gd name="T28" fmla="*/ 511 w 511"/>
                  <a:gd name="T29" fmla="*/ 495 h 510"/>
                  <a:gd name="T30" fmla="*/ 511 w 511"/>
                  <a:gd name="T31" fmla="*/ 15 h 510"/>
                  <a:gd name="T32" fmla="*/ 511 w 511"/>
                  <a:gd name="T33" fmla="*/ 13 h 510"/>
                  <a:gd name="T34" fmla="*/ 510 w 511"/>
                  <a:gd name="T35" fmla="*/ 9 h 510"/>
                  <a:gd name="T36" fmla="*/ 508 w 511"/>
                  <a:gd name="T37" fmla="*/ 7 h 510"/>
                  <a:gd name="T38" fmla="*/ 507 w 511"/>
                  <a:gd name="T39" fmla="*/ 5 h 510"/>
                  <a:gd name="T40" fmla="*/ 504 w 511"/>
                  <a:gd name="T41" fmla="*/ 3 h 510"/>
                  <a:gd name="T42" fmla="*/ 501 w 511"/>
                  <a:gd name="T43" fmla="*/ 1 h 510"/>
                  <a:gd name="T44" fmla="*/ 499 w 511"/>
                  <a:gd name="T45" fmla="*/ 1 h 510"/>
                  <a:gd name="T46" fmla="*/ 496 w 511"/>
                  <a:gd name="T47" fmla="*/ 0 h 510"/>
                  <a:gd name="T48" fmla="*/ 15 w 511"/>
                  <a:gd name="T49" fmla="*/ 0 h 510"/>
                  <a:gd name="T50" fmla="*/ 12 w 511"/>
                  <a:gd name="T51" fmla="*/ 1 h 510"/>
                  <a:gd name="T52" fmla="*/ 10 w 511"/>
                  <a:gd name="T53" fmla="*/ 1 h 510"/>
                  <a:gd name="T54" fmla="*/ 7 w 511"/>
                  <a:gd name="T55" fmla="*/ 3 h 510"/>
                  <a:gd name="T56" fmla="*/ 5 w 511"/>
                  <a:gd name="T57" fmla="*/ 5 h 510"/>
                  <a:gd name="T58" fmla="*/ 3 w 511"/>
                  <a:gd name="T59" fmla="*/ 7 h 510"/>
                  <a:gd name="T60" fmla="*/ 2 w 511"/>
                  <a:gd name="T61" fmla="*/ 9 h 510"/>
                  <a:gd name="T62" fmla="*/ 0 w 511"/>
                  <a:gd name="T63" fmla="*/ 13 h 510"/>
                  <a:gd name="T64" fmla="*/ 0 w 511"/>
                  <a:gd name="T65" fmla="*/ 15 h 510"/>
                  <a:gd name="T66" fmla="*/ 0 w 511"/>
                  <a:gd name="T67" fmla="*/ 495 h 510"/>
                  <a:gd name="T68" fmla="*/ 0 w 511"/>
                  <a:gd name="T69" fmla="*/ 498 h 510"/>
                  <a:gd name="T70" fmla="*/ 2 w 511"/>
                  <a:gd name="T71" fmla="*/ 501 h 510"/>
                  <a:gd name="T72" fmla="*/ 3 w 511"/>
                  <a:gd name="T73" fmla="*/ 504 h 510"/>
                  <a:gd name="T74" fmla="*/ 5 w 511"/>
                  <a:gd name="T75" fmla="*/ 506 h 510"/>
                  <a:gd name="T76" fmla="*/ 7 w 511"/>
                  <a:gd name="T77" fmla="*/ 508 h 510"/>
                  <a:gd name="T78" fmla="*/ 10 w 511"/>
                  <a:gd name="T79" fmla="*/ 509 h 510"/>
                  <a:gd name="T80" fmla="*/ 12 w 511"/>
                  <a:gd name="T81" fmla="*/ 510 h 510"/>
                  <a:gd name="T82" fmla="*/ 15 w 511"/>
                  <a:gd name="T8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1" h="510">
                    <a:moveTo>
                      <a:pt x="30" y="30"/>
                    </a:moveTo>
                    <a:lnTo>
                      <a:pt x="481" y="30"/>
                    </a:lnTo>
                    <a:lnTo>
                      <a:pt x="481" y="480"/>
                    </a:lnTo>
                    <a:lnTo>
                      <a:pt x="30" y="480"/>
                    </a:lnTo>
                    <a:lnTo>
                      <a:pt x="30" y="30"/>
                    </a:lnTo>
                    <a:close/>
                    <a:moveTo>
                      <a:pt x="15" y="510"/>
                    </a:moveTo>
                    <a:lnTo>
                      <a:pt x="496" y="510"/>
                    </a:lnTo>
                    <a:lnTo>
                      <a:pt x="499" y="510"/>
                    </a:lnTo>
                    <a:lnTo>
                      <a:pt x="501" y="509"/>
                    </a:lnTo>
                    <a:lnTo>
                      <a:pt x="504" y="508"/>
                    </a:lnTo>
                    <a:lnTo>
                      <a:pt x="507" y="506"/>
                    </a:lnTo>
                    <a:lnTo>
                      <a:pt x="508" y="504"/>
                    </a:lnTo>
                    <a:lnTo>
                      <a:pt x="510" y="501"/>
                    </a:lnTo>
                    <a:lnTo>
                      <a:pt x="511" y="498"/>
                    </a:lnTo>
                    <a:lnTo>
                      <a:pt x="511" y="495"/>
                    </a:lnTo>
                    <a:lnTo>
                      <a:pt x="511" y="15"/>
                    </a:lnTo>
                    <a:lnTo>
                      <a:pt x="511" y="13"/>
                    </a:lnTo>
                    <a:lnTo>
                      <a:pt x="510" y="9"/>
                    </a:lnTo>
                    <a:lnTo>
                      <a:pt x="508" y="7"/>
                    </a:lnTo>
                    <a:lnTo>
                      <a:pt x="507" y="5"/>
                    </a:lnTo>
                    <a:lnTo>
                      <a:pt x="504" y="3"/>
                    </a:lnTo>
                    <a:lnTo>
                      <a:pt x="501" y="1"/>
                    </a:lnTo>
                    <a:lnTo>
                      <a:pt x="499" y="1"/>
                    </a:lnTo>
                    <a:lnTo>
                      <a:pt x="496" y="0"/>
                    </a:lnTo>
                    <a:lnTo>
                      <a:pt x="15" y="0"/>
                    </a:lnTo>
                    <a:lnTo>
                      <a:pt x="12" y="1"/>
                    </a:lnTo>
                    <a:lnTo>
                      <a:pt x="10" y="1"/>
                    </a:lnTo>
                    <a:lnTo>
                      <a:pt x="7" y="3"/>
                    </a:lnTo>
                    <a:lnTo>
                      <a:pt x="5" y="5"/>
                    </a:lnTo>
                    <a:lnTo>
                      <a:pt x="3" y="7"/>
                    </a:lnTo>
                    <a:lnTo>
                      <a:pt x="2" y="9"/>
                    </a:lnTo>
                    <a:lnTo>
                      <a:pt x="0" y="13"/>
                    </a:lnTo>
                    <a:lnTo>
                      <a:pt x="0" y="15"/>
                    </a:lnTo>
                    <a:lnTo>
                      <a:pt x="0" y="495"/>
                    </a:lnTo>
                    <a:lnTo>
                      <a:pt x="0" y="498"/>
                    </a:lnTo>
                    <a:lnTo>
                      <a:pt x="2" y="501"/>
                    </a:lnTo>
                    <a:lnTo>
                      <a:pt x="3" y="504"/>
                    </a:lnTo>
                    <a:lnTo>
                      <a:pt x="5" y="506"/>
                    </a:lnTo>
                    <a:lnTo>
                      <a:pt x="7" y="508"/>
                    </a:lnTo>
                    <a:lnTo>
                      <a:pt x="10" y="509"/>
                    </a:lnTo>
                    <a:lnTo>
                      <a:pt x="12" y="510"/>
                    </a:lnTo>
                    <a:lnTo>
                      <a:pt x="15"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60">
                <a:extLst>
                  <a:ext uri="{FF2B5EF4-FFF2-40B4-BE49-F238E27FC236}">
                    <a16:creationId xmlns="" xmlns:a16="http://schemas.microsoft.com/office/drawing/2014/main" id="{F0F6A051-DD81-45A9-839A-24D4998287F5}"/>
                  </a:ext>
                </a:extLst>
              </p:cNvPr>
              <p:cNvSpPr>
                <a:spLocks noEditPoints="1"/>
              </p:cNvSpPr>
              <p:nvPr/>
            </p:nvSpPr>
            <p:spPr bwMode="auto">
              <a:xfrm>
                <a:off x="9972675" y="1441450"/>
                <a:ext cx="123825" cy="123825"/>
              </a:xfrm>
              <a:custGeom>
                <a:avLst/>
                <a:gdLst>
                  <a:gd name="T0" fmla="*/ 256 w 391"/>
                  <a:gd name="T1" fmla="*/ 240 h 390"/>
                  <a:gd name="T2" fmla="*/ 250 w 391"/>
                  <a:gd name="T3" fmla="*/ 241 h 390"/>
                  <a:gd name="T4" fmla="*/ 245 w 391"/>
                  <a:gd name="T5" fmla="*/ 245 h 390"/>
                  <a:gd name="T6" fmla="*/ 242 w 391"/>
                  <a:gd name="T7" fmla="*/ 250 h 390"/>
                  <a:gd name="T8" fmla="*/ 241 w 391"/>
                  <a:gd name="T9" fmla="*/ 255 h 390"/>
                  <a:gd name="T10" fmla="*/ 150 w 391"/>
                  <a:gd name="T11" fmla="*/ 360 h 390"/>
                  <a:gd name="T12" fmla="*/ 150 w 391"/>
                  <a:gd name="T13" fmla="*/ 252 h 390"/>
                  <a:gd name="T14" fmla="*/ 148 w 391"/>
                  <a:gd name="T15" fmla="*/ 247 h 390"/>
                  <a:gd name="T16" fmla="*/ 144 w 391"/>
                  <a:gd name="T17" fmla="*/ 242 h 390"/>
                  <a:gd name="T18" fmla="*/ 138 w 391"/>
                  <a:gd name="T19" fmla="*/ 240 h 390"/>
                  <a:gd name="T20" fmla="*/ 30 w 391"/>
                  <a:gd name="T21" fmla="*/ 240 h 390"/>
                  <a:gd name="T22" fmla="*/ 135 w 391"/>
                  <a:gd name="T23" fmla="*/ 150 h 390"/>
                  <a:gd name="T24" fmla="*/ 142 w 391"/>
                  <a:gd name="T25" fmla="*/ 149 h 390"/>
                  <a:gd name="T26" fmla="*/ 146 w 391"/>
                  <a:gd name="T27" fmla="*/ 146 h 390"/>
                  <a:gd name="T28" fmla="*/ 149 w 391"/>
                  <a:gd name="T29" fmla="*/ 141 h 390"/>
                  <a:gd name="T30" fmla="*/ 150 w 391"/>
                  <a:gd name="T31" fmla="*/ 136 h 390"/>
                  <a:gd name="T32" fmla="*/ 241 w 391"/>
                  <a:gd name="T33" fmla="*/ 30 h 390"/>
                  <a:gd name="T34" fmla="*/ 241 w 391"/>
                  <a:gd name="T35" fmla="*/ 139 h 390"/>
                  <a:gd name="T36" fmla="*/ 243 w 391"/>
                  <a:gd name="T37" fmla="*/ 144 h 390"/>
                  <a:gd name="T38" fmla="*/ 248 w 391"/>
                  <a:gd name="T39" fmla="*/ 147 h 390"/>
                  <a:gd name="T40" fmla="*/ 253 w 391"/>
                  <a:gd name="T41" fmla="*/ 149 h 390"/>
                  <a:gd name="T42" fmla="*/ 361 w 391"/>
                  <a:gd name="T43" fmla="*/ 150 h 390"/>
                  <a:gd name="T44" fmla="*/ 376 w 391"/>
                  <a:gd name="T45" fmla="*/ 119 h 390"/>
                  <a:gd name="T46" fmla="*/ 271 w 391"/>
                  <a:gd name="T47" fmla="*/ 15 h 390"/>
                  <a:gd name="T48" fmla="*/ 269 w 391"/>
                  <a:gd name="T49" fmla="*/ 9 h 390"/>
                  <a:gd name="T50" fmla="*/ 266 w 391"/>
                  <a:gd name="T51" fmla="*/ 5 h 390"/>
                  <a:gd name="T52" fmla="*/ 261 w 391"/>
                  <a:gd name="T53" fmla="*/ 2 h 390"/>
                  <a:gd name="T54" fmla="*/ 256 w 391"/>
                  <a:gd name="T55" fmla="*/ 0 h 390"/>
                  <a:gd name="T56" fmla="*/ 133 w 391"/>
                  <a:gd name="T57" fmla="*/ 1 h 390"/>
                  <a:gd name="T58" fmla="*/ 128 w 391"/>
                  <a:gd name="T59" fmla="*/ 3 h 390"/>
                  <a:gd name="T60" fmla="*/ 123 w 391"/>
                  <a:gd name="T61" fmla="*/ 7 h 390"/>
                  <a:gd name="T62" fmla="*/ 121 w 391"/>
                  <a:gd name="T63" fmla="*/ 13 h 390"/>
                  <a:gd name="T64" fmla="*/ 120 w 391"/>
                  <a:gd name="T65" fmla="*/ 119 h 390"/>
                  <a:gd name="T66" fmla="*/ 12 w 391"/>
                  <a:gd name="T67" fmla="*/ 121 h 390"/>
                  <a:gd name="T68" fmla="*/ 7 w 391"/>
                  <a:gd name="T69" fmla="*/ 123 h 390"/>
                  <a:gd name="T70" fmla="*/ 4 w 391"/>
                  <a:gd name="T71" fmla="*/ 127 h 390"/>
                  <a:gd name="T72" fmla="*/ 0 w 391"/>
                  <a:gd name="T73" fmla="*/ 132 h 390"/>
                  <a:gd name="T74" fmla="*/ 0 w 391"/>
                  <a:gd name="T75" fmla="*/ 255 h 390"/>
                  <a:gd name="T76" fmla="*/ 1 w 391"/>
                  <a:gd name="T77" fmla="*/ 261 h 390"/>
                  <a:gd name="T78" fmla="*/ 5 w 391"/>
                  <a:gd name="T79" fmla="*/ 266 h 390"/>
                  <a:gd name="T80" fmla="*/ 10 w 391"/>
                  <a:gd name="T81" fmla="*/ 269 h 390"/>
                  <a:gd name="T82" fmla="*/ 15 w 391"/>
                  <a:gd name="T83" fmla="*/ 270 h 390"/>
                  <a:gd name="T84" fmla="*/ 120 w 391"/>
                  <a:gd name="T85" fmla="*/ 375 h 390"/>
                  <a:gd name="T86" fmla="*/ 121 w 391"/>
                  <a:gd name="T87" fmla="*/ 382 h 390"/>
                  <a:gd name="T88" fmla="*/ 125 w 391"/>
                  <a:gd name="T89" fmla="*/ 386 h 390"/>
                  <a:gd name="T90" fmla="*/ 130 w 391"/>
                  <a:gd name="T91" fmla="*/ 389 h 390"/>
                  <a:gd name="T92" fmla="*/ 135 w 391"/>
                  <a:gd name="T93" fmla="*/ 390 h 390"/>
                  <a:gd name="T94" fmla="*/ 258 w 391"/>
                  <a:gd name="T95" fmla="*/ 390 h 390"/>
                  <a:gd name="T96" fmla="*/ 264 w 391"/>
                  <a:gd name="T97" fmla="*/ 388 h 390"/>
                  <a:gd name="T98" fmla="*/ 268 w 391"/>
                  <a:gd name="T99" fmla="*/ 384 h 390"/>
                  <a:gd name="T100" fmla="*/ 270 w 391"/>
                  <a:gd name="T101" fmla="*/ 378 h 390"/>
                  <a:gd name="T102" fmla="*/ 271 w 391"/>
                  <a:gd name="T103" fmla="*/ 270 h 390"/>
                  <a:gd name="T104" fmla="*/ 379 w 391"/>
                  <a:gd name="T105" fmla="*/ 269 h 390"/>
                  <a:gd name="T106" fmla="*/ 385 w 391"/>
                  <a:gd name="T107" fmla="*/ 268 h 390"/>
                  <a:gd name="T108" fmla="*/ 388 w 391"/>
                  <a:gd name="T109" fmla="*/ 264 h 390"/>
                  <a:gd name="T110" fmla="*/ 390 w 391"/>
                  <a:gd name="T111" fmla="*/ 259 h 390"/>
                  <a:gd name="T112" fmla="*/ 391 w 391"/>
                  <a:gd name="T113" fmla="*/ 136 h 390"/>
                  <a:gd name="T114" fmla="*/ 390 w 391"/>
                  <a:gd name="T115" fmla="*/ 129 h 390"/>
                  <a:gd name="T116" fmla="*/ 387 w 391"/>
                  <a:gd name="T117" fmla="*/ 125 h 390"/>
                  <a:gd name="T118" fmla="*/ 381 w 391"/>
                  <a:gd name="T119" fmla="*/ 122 h 390"/>
                  <a:gd name="T120" fmla="*/ 376 w 391"/>
                  <a:gd name="T121" fmla="*/ 11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90">
                    <a:moveTo>
                      <a:pt x="361" y="240"/>
                    </a:moveTo>
                    <a:lnTo>
                      <a:pt x="256" y="240"/>
                    </a:lnTo>
                    <a:lnTo>
                      <a:pt x="253" y="240"/>
                    </a:lnTo>
                    <a:lnTo>
                      <a:pt x="250" y="241"/>
                    </a:lnTo>
                    <a:lnTo>
                      <a:pt x="248" y="242"/>
                    </a:lnTo>
                    <a:lnTo>
                      <a:pt x="245" y="245"/>
                    </a:lnTo>
                    <a:lnTo>
                      <a:pt x="243" y="247"/>
                    </a:lnTo>
                    <a:lnTo>
                      <a:pt x="242" y="250"/>
                    </a:lnTo>
                    <a:lnTo>
                      <a:pt x="241" y="252"/>
                    </a:lnTo>
                    <a:lnTo>
                      <a:pt x="241" y="255"/>
                    </a:lnTo>
                    <a:lnTo>
                      <a:pt x="241" y="360"/>
                    </a:lnTo>
                    <a:lnTo>
                      <a:pt x="150" y="360"/>
                    </a:lnTo>
                    <a:lnTo>
                      <a:pt x="150" y="255"/>
                    </a:lnTo>
                    <a:lnTo>
                      <a:pt x="150" y="252"/>
                    </a:lnTo>
                    <a:lnTo>
                      <a:pt x="149" y="250"/>
                    </a:lnTo>
                    <a:lnTo>
                      <a:pt x="148" y="247"/>
                    </a:lnTo>
                    <a:lnTo>
                      <a:pt x="146" y="245"/>
                    </a:lnTo>
                    <a:lnTo>
                      <a:pt x="144" y="242"/>
                    </a:lnTo>
                    <a:lnTo>
                      <a:pt x="142" y="241"/>
                    </a:lnTo>
                    <a:lnTo>
                      <a:pt x="138" y="240"/>
                    </a:lnTo>
                    <a:lnTo>
                      <a:pt x="135" y="240"/>
                    </a:lnTo>
                    <a:lnTo>
                      <a:pt x="30" y="240"/>
                    </a:lnTo>
                    <a:lnTo>
                      <a:pt x="30" y="150"/>
                    </a:lnTo>
                    <a:lnTo>
                      <a:pt x="135" y="150"/>
                    </a:lnTo>
                    <a:lnTo>
                      <a:pt x="138" y="149"/>
                    </a:lnTo>
                    <a:lnTo>
                      <a:pt x="142" y="149"/>
                    </a:lnTo>
                    <a:lnTo>
                      <a:pt x="144" y="147"/>
                    </a:lnTo>
                    <a:lnTo>
                      <a:pt x="146" y="146"/>
                    </a:lnTo>
                    <a:lnTo>
                      <a:pt x="148" y="144"/>
                    </a:lnTo>
                    <a:lnTo>
                      <a:pt x="149" y="141"/>
                    </a:lnTo>
                    <a:lnTo>
                      <a:pt x="150" y="139"/>
                    </a:lnTo>
                    <a:lnTo>
                      <a:pt x="150" y="136"/>
                    </a:lnTo>
                    <a:lnTo>
                      <a:pt x="150" y="30"/>
                    </a:lnTo>
                    <a:lnTo>
                      <a:pt x="241" y="30"/>
                    </a:lnTo>
                    <a:lnTo>
                      <a:pt x="241" y="136"/>
                    </a:lnTo>
                    <a:lnTo>
                      <a:pt x="241" y="139"/>
                    </a:lnTo>
                    <a:lnTo>
                      <a:pt x="242" y="141"/>
                    </a:lnTo>
                    <a:lnTo>
                      <a:pt x="243" y="144"/>
                    </a:lnTo>
                    <a:lnTo>
                      <a:pt x="245" y="146"/>
                    </a:lnTo>
                    <a:lnTo>
                      <a:pt x="248" y="147"/>
                    </a:lnTo>
                    <a:lnTo>
                      <a:pt x="250" y="149"/>
                    </a:lnTo>
                    <a:lnTo>
                      <a:pt x="253" y="149"/>
                    </a:lnTo>
                    <a:lnTo>
                      <a:pt x="256" y="150"/>
                    </a:lnTo>
                    <a:lnTo>
                      <a:pt x="361" y="150"/>
                    </a:lnTo>
                    <a:lnTo>
                      <a:pt x="361" y="240"/>
                    </a:lnTo>
                    <a:close/>
                    <a:moveTo>
                      <a:pt x="376" y="119"/>
                    </a:moveTo>
                    <a:lnTo>
                      <a:pt x="271" y="119"/>
                    </a:lnTo>
                    <a:lnTo>
                      <a:pt x="271" y="15"/>
                    </a:lnTo>
                    <a:lnTo>
                      <a:pt x="270" y="13"/>
                    </a:lnTo>
                    <a:lnTo>
                      <a:pt x="269" y="9"/>
                    </a:lnTo>
                    <a:lnTo>
                      <a:pt x="268" y="7"/>
                    </a:lnTo>
                    <a:lnTo>
                      <a:pt x="266" y="5"/>
                    </a:lnTo>
                    <a:lnTo>
                      <a:pt x="264" y="3"/>
                    </a:lnTo>
                    <a:lnTo>
                      <a:pt x="261" y="2"/>
                    </a:lnTo>
                    <a:lnTo>
                      <a:pt x="258" y="1"/>
                    </a:lnTo>
                    <a:lnTo>
                      <a:pt x="256" y="0"/>
                    </a:lnTo>
                    <a:lnTo>
                      <a:pt x="135" y="0"/>
                    </a:lnTo>
                    <a:lnTo>
                      <a:pt x="133" y="1"/>
                    </a:lnTo>
                    <a:lnTo>
                      <a:pt x="130" y="2"/>
                    </a:lnTo>
                    <a:lnTo>
                      <a:pt x="128" y="3"/>
                    </a:lnTo>
                    <a:lnTo>
                      <a:pt x="125" y="5"/>
                    </a:lnTo>
                    <a:lnTo>
                      <a:pt x="123" y="7"/>
                    </a:lnTo>
                    <a:lnTo>
                      <a:pt x="121" y="9"/>
                    </a:lnTo>
                    <a:lnTo>
                      <a:pt x="121" y="13"/>
                    </a:lnTo>
                    <a:lnTo>
                      <a:pt x="120" y="15"/>
                    </a:lnTo>
                    <a:lnTo>
                      <a:pt x="120" y="119"/>
                    </a:lnTo>
                    <a:lnTo>
                      <a:pt x="15" y="119"/>
                    </a:lnTo>
                    <a:lnTo>
                      <a:pt x="12" y="121"/>
                    </a:lnTo>
                    <a:lnTo>
                      <a:pt x="10" y="122"/>
                    </a:lnTo>
                    <a:lnTo>
                      <a:pt x="7" y="123"/>
                    </a:lnTo>
                    <a:lnTo>
                      <a:pt x="5" y="125"/>
                    </a:lnTo>
                    <a:lnTo>
                      <a:pt x="4" y="127"/>
                    </a:lnTo>
                    <a:lnTo>
                      <a:pt x="1" y="129"/>
                    </a:lnTo>
                    <a:lnTo>
                      <a:pt x="0" y="132"/>
                    </a:lnTo>
                    <a:lnTo>
                      <a:pt x="0" y="136"/>
                    </a:lnTo>
                    <a:lnTo>
                      <a:pt x="0" y="255"/>
                    </a:lnTo>
                    <a:lnTo>
                      <a:pt x="0" y="259"/>
                    </a:lnTo>
                    <a:lnTo>
                      <a:pt x="1" y="261"/>
                    </a:lnTo>
                    <a:lnTo>
                      <a:pt x="4" y="264"/>
                    </a:lnTo>
                    <a:lnTo>
                      <a:pt x="5" y="266"/>
                    </a:lnTo>
                    <a:lnTo>
                      <a:pt x="7" y="268"/>
                    </a:lnTo>
                    <a:lnTo>
                      <a:pt x="10" y="269"/>
                    </a:lnTo>
                    <a:lnTo>
                      <a:pt x="12" y="269"/>
                    </a:lnTo>
                    <a:lnTo>
                      <a:pt x="15" y="270"/>
                    </a:lnTo>
                    <a:lnTo>
                      <a:pt x="120" y="270"/>
                    </a:lnTo>
                    <a:lnTo>
                      <a:pt x="120" y="375"/>
                    </a:lnTo>
                    <a:lnTo>
                      <a:pt x="121" y="378"/>
                    </a:lnTo>
                    <a:lnTo>
                      <a:pt x="121" y="382"/>
                    </a:lnTo>
                    <a:lnTo>
                      <a:pt x="123" y="384"/>
                    </a:lnTo>
                    <a:lnTo>
                      <a:pt x="125" y="386"/>
                    </a:lnTo>
                    <a:lnTo>
                      <a:pt x="128" y="388"/>
                    </a:lnTo>
                    <a:lnTo>
                      <a:pt x="130" y="389"/>
                    </a:lnTo>
                    <a:lnTo>
                      <a:pt x="133" y="390"/>
                    </a:lnTo>
                    <a:lnTo>
                      <a:pt x="135" y="390"/>
                    </a:lnTo>
                    <a:lnTo>
                      <a:pt x="256" y="390"/>
                    </a:lnTo>
                    <a:lnTo>
                      <a:pt x="258" y="390"/>
                    </a:lnTo>
                    <a:lnTo>
                      <a:pt x="261" y="389"/>
                    </a:lnTo>
                    <a:lnTo>
                      <a:pt x="264" y="388"/>
                    </a:lnTo>
                    <a:lnTo>
                      <a:pt x="266" y="386"/>
                    </a:lnTo>
                    <a:lnTo>
                      <a:pt x="268" y="384"/>
                    </a:lnTo>
                    <a:lnTo>
                      <a:pt x="269" y="382"/>
                    </a:lnTo>
                    <a:lnTo>
                      <a:pt x="270" y="378"/>
                    </a:lnTo>
                    <a:lnTo>
                      <a:pt x="271" y="375"/>
                    </a:lnTo>
                    <a:lnTo>
                      <a:pt x="271" y="270"/>
                    </a:lnTo>
                    <a:lnTo>
                      <a:pt x="376" y="270"/>
                    </a:lnTo>
                    <a:lnTo>
                      <a:pt x="379" y="269"/>
                    </a:lnTo>
                    <a:lnTo>
                      <a:pt x="381" y="269"/>
                    </a:lnTo>
                    <a:lnTo>
                      <a:pt x="385" y="268"/>
                    </a:lnTo>
                    <a:lnTo>
                      <a:pt x="387" y="266"/>
                    </a:lnTo>
                    <a:lnTo>
                      <a:pt x="388" y="264"/>
                    </a:lnTo>
                    <a:lnTo>
                      <a:pt x="390" y="261"/>
                    </a:lnTo>
                    <a:lnTo>
                      <a:pt x="390" y="259"/>
                    </a:lnTo>
                    <a:lnTo>
                      <a:pt x="391" y="255"/>
                    </a:lnTo>
                    <a:lnTo>
                      <a:pt x="391" y="136"/>
                    </a:lnTo>
                    <a:lnTo>
                      <a:pt x="390" y="132"/>
                    </a:lnTo>
                    <a:lnTo>
                      <a:pt x="390" y="129"/>
                    </a:lnTo>
                    <a:lnTo>
                      <a:pt x="388" y="127"/>
                    </a:lnTo>
                    <a:lnTo>
                      <a:pt x="387" y="125"/>
                    </a:lnTo>
                    <a:lnTo>
                      <a:pt x="385" y="123"/>
                    </a:lnTo>
                    <a:lnTo>
                      <a:pt x="381" y="122"/>
                    </a:lnTo>
                    <a:lnTo>
                      <a:pt x="379" y="121"/>
                    </a:lnTo>
                    <a:lnTo>
                      <a:pt x="376"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 name="Grupo 3">
            <a:extLst>
              <a:ext uri="{FF2B5EF4-FFF2-40B4-BE49-F238E27FC236}">
                <a16:creationId xmlns="" xmlns:a16="http://schemas.microsoft.com/office/drawing/2014/main" id="{F1C464B4-E00D-439F-98D8-348E1B74FBE4}"/>
              </a:ext>
            </a:extLst>
          </p:cNvPr>
          <p:cNvGrpSpPr/>
          <p:nvPr/>
        </p:nvGrpSpPr>
        <p:grpSpPr>
          <a:xfrm>
            <a:off x="6205392" y="2946558"/>
            <a:ext cx="907118" cy="910710"/>
            <a:chOff x="6205392" y="2946558"/>
            <a:chExt cx="907118" cy="910710"/>
          </a:xfrm>
        </p:grpSpPr>
        <p:grpSp>
          <p:nvGrpSpPr>
            <p:cNvPr id="50" name="Grupo 49">
              <a:extLst>
                <a:ext uri="{FF2B5EF4-FFF2-40B4-BE49-F238E27FC236}">
                  <a16:creationId xmlns="" xmlns:a16="http://schemas.microsoft.com/office/drawing/2014/main" id="{88649B49-F770-44A8-AA72-9F864D7E4CDE}"/>
                </a:ext>
              </a:extLst>
            </p:cNvPr>
            <p:cNvGrpSpPr/>
            <p:nvPr/>
          </p:nvGrpSpPr>
          <p:grpSpPr>
            <a:xfrm>
              <a:off x="6205392" y="2946558"/>
              <a:ext cx="907118" cy="910710"/>
              <a:chOff x="5005388" y="-1803400"/>
              <a:chExt cx="801688" cy="804862"/>
            </a:xfrm>
          </p:grpSpPr>
          <p:sp>
            <p:nvSpPr>
              <p:cNvPr id="51" name="Oval 6">
                <a:extLst>
                  <a:ext uri="{FF2B5EF4-FFF2-40B4-BE49-F238E27FC236}">
                    <a16:creationId xmlns="" xmlns:a16="http://schemas.microsoft.com/office/drawing/2014/main" id="{5549B108-2516-4CC8-88F5-CC9B12EEA59D}"/>
                  </a:ext>
                </a:extLst>
              </p:cNvPr>
              <p:cNvSpPr>
                <a:spLocks noChangeArrowheads="1"/>
              </p:cNvSpPr>
              <p:nvPr/>
            </p:nvSpPr>
            <p:spPr bwMode="auto">
              <a:xfrm>
                <a:off x="5005388" y="-1803400"/>
                <a:ext cx="801688" cy="804862"/>
              </a:xfrm>
              <a:prstGeom prst="ellipse">
                <a:avLst/>
              </a:prstGeom>
              <a:solidFill>
                <a:schemeClr val="bg1"/>
              </a:solidFill>
              <a:ln w="25400" cap="flat">
                <a:noFill/>
                <a:prstDash val="solid"/>
                <a:miter lim="800000"/>
                <a:headEnd/>
                <a:tailEnd/>
              </a:ln>
              <a:effectLst>
                <a:outerShdw blurRad="215900" dist="165100" dir="2700000" algn="tl" rotWithShape="0">
                  <a:prstClr val="black">
                    <a:alpha val="27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2" name="Oval 6">
                <a:extLst>
                  <a:ext uri="{FF2B5EF4-FFF2-40B4-BE49-F238E27FC236}">
                    <a16:creationId xmlns="" xmlns:a16="http://schemas.microsoft.com/office/drawing/2014/main" id="{1720AA94-99F4-43DF-A1FA-6C6104E4868F}"/>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grpSp>
        <p:grpSp>
          <p:nvGrpSpPr>
            <p:cNvPr id="91" name="Group 975">
              <a:extLst>
                <a:ext uri="{FF2B5EF4-FFF2-40B4-BE49-F238E27FC236}">
                  <a16:creationId xmlns="" xmlns:a16="http://schemas.microsoft.com/office/drawing/2014/main" id="{DEBFA8ED-F6AC-4733-A460-99A0EE4A0A4A}"/>
                </a:ext>
              </a:extLst>
            </p:cNvPr>
            <p:cNvGrpSpPr/>
            <p:nvPr/>
          </p:nvGrpSpPr>
          <p:grpSpPr>
            <a:xfrm>
              <a:off x="6535442" y="3246141"/>
              <a:ext cx="282893" cy="314325"/>
              <a:chOff x="7037388" y="1346200"/>
              <a:chExt cx="257175" cy="285750"/>
            </a:xfrm>
            <a:gradFill>
              <a:gsLst>
                <a:gs pos="39000">
                  <a:srgbClr val="198AB7"/>
                </a:gs>
                <a:gs pos="75000">
                  <a:srgbClr val="29ABE2"/>
                </a:gs>
              </a:gsLst>
              <a:lin ang="16200000" scaled="1"/>
            </a:gradFill>
          </p:grpSpPr>
          <p:sp>
            <p:nvSpPr>
              <p:cNvPr id="92" name="Freeform 422">
                <a:extLst>
                  <a:ext uri="{FF2B5EF4-FFF2-40B4-BE49-F238E27FC236}">
                    <a16:creationId xmlns="" xmlns:a16="http://schemas.microsoft.com/office/drawing/2014/main" id="{E516E0A2-DBA1-4AC6-B7C1-AD4FC4A31B51}"/>
                  </a:ext>
                </a:extLst>
              </p:cNvPr>
              <p:cNvSpPr>
                <a:spLocks noEditPoints="1"/>
              </p:cNvSpPr>
              <p:nvPr/>
            </p:nvSpPr>
            <p:spPr bwMode="auto">
              <a:xfrm>
                <a:off x="7037388" y="1422400"/>
                <a:ext cx="257175" cy="209550"/>
              </a:xfrm>
              <a:custGeom>
                <a:avLst/>
                <a:gdLst>
                  <a:gd name="T0" fmla="*/ 90 w 810"/>
                  <a:gd name="T1" fmla="*/ 630 h 660"/>
                  <a:gd name="T2" fmla="*/ 67 w 810"/>
                  <a:gd name="T3" fmla="*/ 626 h 660"/>
                  <a:gd name="T4" fmla="*/ 48 w 810"/>
                  <a:gd name="T5" fmla="*/ 615 h 660"/>
                  <a:gd name="T6" fmla="*/ 35 w 810"/>
                  <a:gd name="T7" fmla="*/ 598 h 660"/>
                  <a:gd name="T8" fmla="*/ 32 w 810"/>
                  <a:gd name="T9" fmla="*/ 587 h 660"/>
                  <a:gd name="T10" fmla="*/ 30 w 810"/>
                  <a:gd name="T11" fmla="*/ 576 h 660"/>
                  <a:gd name="T12" fmla="*/ 631 w 810"/>
                  <a:gd name="T13" fmla="*/ 390 h 660"/>
                  <a:gd name="T14" fmla="*/ 778 w 810"/>
                  <a:gd name="T15" fmla="*/ 587 h 660"/>
                  <a:gd name="T16" fmla="*/ 768 w 810"/>
                  <a:gd name="T17" fmla="*/ 607 h 660"/>
                  <a:gd name="T18" fmla="*/ 752 w 810"/>
                  <a:gd name="T19" fmla="*/ 621 h 660"/>
                  <a:gd name="T20" fmla="*/ 732 w 810"/>
                  <a:gd name="T21" fmla="*/ 629 h 660"/>
                  <a:gd name="T22" fmla="*/ 326 w 810"/>
                  <a:gd name="T23" fmla="*/ 205 h 660"/>
                  <a:gd name="T24" fmla="*/ 329 w 810"/>
                  <a:gd name="T25" fmla="*/ 196 h 660"/>
                  <a:gd name="T26" fmla="*/ 479 w 810"/>
                  <a:gd name="T27" fmla="*/ 30 h 660"/>
                  <a:gd name="T28" fmla="*/ 480 w 810"/>
                  <a:gd name="T29" fmla="*/ 201 h 660"/>
                  <a:gd name="T30" fmla="*/ 608 w 810"/>
                  <a:gd name="T31" fmla="*/ 360 h 660"/>
                  <a:gd name="T32" fmla="*/ 326 w 810"/>
                  <a:gd name="T33" fmla="*/ 205 h 660"/>
                  <a:gd name="T34" fmla="*/ 509 w 810"/>
                  <a:gd name="T35" fmla="*/ 190 h 660"/>
                  <a:gd name="T36" fmla="*/ 539 w 810"/>
                  <a:gd name="T37" fmla="*/ 30 h 660"/>
                  <a:gd name="T38" fmla="*/ 546 w 810"/>
                  <a:gd name="T39" fmla="*/ 29 h 660"/>
                  <a:gd name="T40" fmla="*/ 550 w 810"/>
                  <a:gd name="T41" fmla="*/ 25 h 660"/>
                  <a:gd name="T42" fmla="*/ 553 w 810"/>
                  <a:gd name="T43" fmla="*/ 21 h 660"/>
                  <a:gd name="T44" fmla="*/ 554 w 810"/>
                  <a:gd name="T45" fmla="*/ 15 h 660"/>
                  <a:gd name="T46" fmla="*/ 553 w 810"/>
                  <a:gd name="T47" fmla="*/ 9 h 660"/>
                  <a:gd name="T48" fmla="*/ 550 w 810"/>
                  <a:gd name="T49" fmla="*/ 5 h 660"/>
                  <a:gd name="T50" fmla="*/ 546 w 810"/>
                  <a:gd name="T51" fmla="*/ 1 h 660"/>
                  <a:gd name="T52" fmla="*/ 539 w 810"/>
                  <a:gd name="T53" fmla="*/ 0 h 660"/>
                  <a:gd name="T54" fmla="*/ 314 w 810"/>
                  <a:gd name="T55" fmla="*/ 0 h 660"/>
                  <a:gd name="T56" fmla="*/ 266 w 810"/>
                  <a:gd name="T57" fmla="*/ 1 h 660"/>
                  <a:gd name="T58" fmla="*/ 261 w 810"/>
                  <a:gd name="T59" fmla="*/ 3 h 660"/>
                  <a:gd name="T60" fmla="*/ 257 w 810"/>
                  <a:gd name="T61" fmla="*/ 7 h 660"/>
                  <a:gd name="T62" fmla="*/ 254 w 810"/>
                  <a:gd name="T63" fmla="*/ 13 h 660"/>
                  <a:gd name="T64" fmla="*/ 254 w 810"/>
                  <a:gd name="T65" fmla="*/ 18 h 660"/>
                  <a:gd name="T66" fmla="*/ 257 w 810"/>
                  <a:gd name="T67" fmla="*/ 23 h 660"/>
                  <a:gd name="T68" fmla="*/ 261 w 810"/>
                  <a:gd name="T69" fmla="*/ 28 h 660"/>
                  <a:gd name="T70" fmla="*/ 266 w 810"/>
                  <a:gd name="T71" fmla="*/ 30 h 660"/>
                  <a:gd name="T72" fmla="*/ 299 w 810"/>
                  <a:gd name="T73" fmla="*/ 30 h 660"/>
                  <a:gd name="T74" fmla="*/ 3 w 810"/>
                  <a:gd name="T75" fmla="*/ 561 h 660"/>
                  <a:gd name="T76" fmla="*/ 0 w 810"/>
                  <a:gd name="T77" fmla="*/ 570 h 660"/>
                  <a:gd name="T78" fmla="*/ 1 w 810"/>
                  <a:gd name="T79" fmla="*/ 588 h 660"/>
                  <a:gd name="T80" fmla="*/ 6 w 810"/>
                  <a:gd name="T81" fmla="*/ 605 h 660"/>
                  <a:gd name="T82" fmla="*/ 15 w 810"/>
                  <a:gd name="T83" fmla="*/ 620 h 660"/>
                  <a:gd name="T84" fmla="*/ 26 w 810"/>
                  <a:gd name="T85" fmla="*/ 634 h 660"/>
                  <a:gd name="T86" fmla="*/ 39 w 810"/>
                  <a:gd name="T87" fmla="*/ 645 h 660"/>
                  <a:gd name="T88" fmla="*/ 54 w 810"/>
                  <a:gd name="T89" fmla="*/ 653 h 660"/>
                  <a:gd name="T90" fmla="*/ 72 w 810"/>
                  <a:gd name="T91" fmla="*/ 659 h 660"/>
                  <a:gd name="T92" fmla="*/ 90 w 810"/>
                  <a:gd name="T93" fmla="*/ 660 h 660"/>
                  <a:gd name="T94" fmla="*/ 728 w 810"/>
                  <a:gd name="T95" fmla="*/ 660 h 660"/>
                  <a:gd name="T96" fmla="*/ 747 w 810"/>
                  <a:gd name="T97" fmla="*/ 657 h 660"/>
                  <a:gd name="T98" fmla="*/ 763 w 810"/>
                  <a:gd name="T99" fmla="*/ 649 h 660"/>
                  <a:gd name="T100" fmla="*/ 777 w 810"/>
                  <a:gd name="T101" fmla="*/ 639 h 660"/>
                  <a:gd name="T102" fmla="*/ 789 w 810"/>
                  <a:gd name="T103" fmla="*/ 628 h 660"/>
                  <a:gd name="T104" fmla="*/ 799 w 810"/>
                  <a:gd name="T105" fmla="*/ 614 h 660"/>
                  <a:gd name="T106" fmla="*/ 806 w 810"/>
                  <a:gd name="T107" fmla="*/ 598 h 660"/>
                  <a:gd name="T108" fmla="*/ 809 w 810"/>
                  <a:gd name="T109" fmla="*/ 580 h 660"/>
                  <a:gd name="T110" fmla="*/ 809 w 810"/>
                  <a:gd name="T111" fmla="*/ 56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0" h="660">
                    <a:moveTo>
                      <a:pt x="720" y="630"/>
                    </a:moveTo>
                    <a:lnTo>
                      <a:pt x="90" y="630"/>
                    </a:lnTo>
                    <a:lnTo>
                      <a:pt x="78" y="629"/>
                    </a:lnTo>
                    <a:lnTo>
                      <a:pt x="67" y="626"/>
                    </a:lnTo>
                    <a:lnTo>
                      <a:pt x="57" y="621"/>
                    </a:lnTo>
                    <a:lnTo>
                      <a:pt x="48" y="615"/>
                    </a:lnTo>
                    <a:lnTo>
                      <a:pt x="42" y="607"/>
                    </a:lnTo>
                    <a:lnTo>
                      <a:pt x="35" y="598"/>
                    </a:lnTo>
                    <a:lnTo>
                      <a:pt x="33" y="592"/>
                    </a:lnTo>
                    <a:lnTo>
                      <a:pt x="32" y="587"/>
                    </a:lnTo>
                    <a:lnTo>
                      <a:pt x="30" y="582"/>
                    </a:lnTo>
                    <a:lnTo>
                      <a:pt x="30" y="576"/>
                    </a:lnTo>
                    <a:lnTo>
                      <a:pt x="177" y="390"/>
                    </a:lnTo>
                    <a:lnTo>
                      <a:pt x="631" y="390"/>
                    </a:lnTo>
                    <a:lnTo>
                      <a:pt x="780" y="576"/>
                    </a:lnTo>
                    <a:lnTo>
                      <a:pt x="778" y="587"/>
                    </a:lnTo>
                    <a:lnTo>
                      <a:pt x="773" y="598"/>
                    </a:lnTo>
                    <a:lnTo>
                      <a:pt x="768" y="607"/>
                    </a:lnTo>
                    <a:lnTo>
                      <a:pt x="761" y="615"/>
                    </a:lnTo>
                    <a:lnTo>
                      <a:pt x="752" y="621"/>
                    </a:lnTo>
                    <a:lnTo>
                      <a:pt x="742" y="626"/>
                    </a:lnTo>
                    <a:lnTo>
                      <a:pt x="732" y="629"/>
                    </a:lnTo>
                    <a:lnTo>
                      <a:pt x="720" y="630"/>
                    </a:lnTo>
                    <a:close/>
                    <a:moveTo>
                      <a:pt x="326" y="205"/>
                    </a:moveTo>
                    <a:lnTo>
                      <a:pt x="328" y="201"/>
                    </a:lnTo>
                    <a:lnTo>
                      <a:pt x="329" y="196"/>
                    </a:lnTo>
                    <a:lnTo>
                      <a:pt x="329" y="30"/>
                    </a:lnTo>
                    <a:lnTo>
                      <a:pt x="479" y="30"/>
                    </a:lnTo>
                    <a:lnTo>
                      <a:pt x="479" y="196"/>
                    </a:lnTo>
                    <a:lnTo>
                      <a:pt x="480" y="201"/>
                    </a:lnTo>
                    <a:lnTo>
                      <a:pt x="482" y="205"/>
                    </a:lnTo>
                    <a:lnTo>
                      <a:pt x="608" y="360"/>
                    </a:lnTo>
                    <a:lnTo>
                      <a:pt x="202" y="360"/>
                    </a:lnTo>
                    <a:lnTo>
                      <a:pt x="326" y="205"/>
                    </a:lnTo>
                    <a:close/>
                    <a:moveTo>
                      <a:pt x="807" y="561"/>
                    </a:moveTo>
                    <a:lnTo>
                      <a:pt x="509" y="190"/>
                    </a:lnTo>
                    <a:lnTo>
                      <a:pt x="509" y="30"/>
                    </a:lnTo>
                    <a:lnTo>
                      <a:pt x="539" y="30"/>
                    </a:lnTo>
                    <a:lnTo>
                      <a:pt x="542" y="30"/>
                    </a:lnTo>
                    <a:lnTo>
                      <a:pt x="546" y="29"/>
                    </a:lnTo>
                    <a:lnTo>
                      <a:pt x="548" y="28"/>
                    </a:lnTo>
                    <a:lnTo>
                      <a:pt x="550" y="25"/>
                    </a:lnTo>
                    <a:lnTo>
                      <a:pt x="552" y="23"/>
                    </a:lnTo>
                    <a:lnTo>
                      <a:pt x="553" y="21"/>
                    </a:lnTo>
                    <a:lnTo>
                      <a:pt x="554" y="18"/>
                    </a:lnTo>
                    <a:lnTo>
                      <a:pt x="554" y="15"/>
                    </a:lnTo>
                    <a:lnTo>
                      <a:pt x="554" y="13"/>
                    </a:lnTo>
                    <a:lnTo>
                      <a:pt x="553" y="9"/>
                    </a:lnTo>
                    <a:lnTo>
                      <a:pt x="552" y="7"/>
                    </a:lnTo>
                    <a:lnTo>
                      <a:pt x="550" y="5"/>
                    </a:lnTo>
                    <a:lnTo>
                      <a:pt x="548" y="3"/>
                    </a:lnTo>
                    <a:lnTo>
                      <a:pt x="546" y="1"/>
                    </a:lnTo>
                    <a:lnTo>
                      <a:pt x="542" y="1"/>
                    </a:lnTo>
                    <a:lnTo>
                      <a:pt x="539" y="0"/>
                    </a:lnTo>
                    <a:lnTo>
                      <a:pt x="494" y="0"/>
                    </a:lnTo>
                    <a:lnTo>
                      <a:pt x="314" y="0"/>
                    </a:lnTo>
                    <a:lnTo>
                      <a:pt x="269" y="0"/>
                    </a:lnTo>
                    <a:lnTo>
                      <a:pt x="266" y="1"/>
                    </a:lnTo>
                    <a:lnTo>
                      <a:pt x="264" y="1"/>
                    </a:lnTo>
                    <a:lnTo>
                      <a:pt x="261" y="3"/>
                    </a:lnTo>
                    <a:lnTo>
                      <a:pt x="259" y="5"/>
                    </a:lnTo>
                    <a:lnTo>
                      <a:pt x="257" y="7"/>
                    </a:lnTo>
                    <a:lnTo>
                      <a:pt x="256" y="9"/>
                    </a:lnTo>
                    <a:lnTo>
                      <a:pt x="254" y="13"/>
                    </a:lnTo>
                    <a:lnTo>
                      <a:pt x="254" y="15"/>
                    </a:lnTo>
                    <a:lnTo>
                      <a:pt x="254" y="18"/>
                    </a:lnTo>
                    <a:lnTo>
                      <a:pt x="256" y="21"/>
                    </a:lnTo>
                    <a:lnTo>
                      <a:pt x="257" y="23"/>
                    </a:lnTo>
                    <a:lnTo>
                      <a:pt x="259" y="25"/>
                    </a:lnTo>
                    <a:lnTo>
                      <a:pt x="261" y="28"/>
                    </a:lnTo>
                    <a:lnTo>
                      <a:pt x="264" y="29"/>
                    </a:lnTo>
                    <a:lnTo>
                      <a:pt x="266" y="30"/>
                    </a:lnTo>
                    <a:lnTo>
                      <a:pt x="269" y="30"/>
                    </a:lnTo>
                    <a:lnTo>
                      <a:pt x="299" y="30"/>
                    </a:lnTo>
                    <a:lnTo>
                      <a:pt x="299" y="190"/>
                    </a:lnTo>
                    <a:lnTo>
                      <a:pt x="3" y="561"/>
                    </a:lnTo>
                    <a:lnTo>
                      <a:pt x="0" y="566"/>
                    </a:lnTo>
                    <a:lnTo>
                      <a:pt x="0" y="570"/>
                    </a:lnTo>
                    <a:lnTo>
                      <a:pt x="0" y="580"/>
                    </a:lnTo>
                    <a:lnTo>
                      <a:pt x="1" y="588"/>
                    </a:lnTo>
                    <a:lnTo>
                      <a:pt x="3" y="597"/>
                    </a:lnTo>
                    <a:lnTo>
                      <a:pt x="6" y="605"/>
                    </a:lnTo>
                    <a:lnTo>
                      <a:pt x="11" y="613"/>
                    </a:lnTo>
                    <a:lnTo>
                      <a:pt x="15" y="620"/>
                    </a:lnTo>
                    <a:lnTo>
                      <a:pt x="20" y="628"/>
                    </a:lnTo>
                    <a:lnTo>
                      <a:pt x="26" y="634"/>
                    </a:lnTo>
                    <a:lnTo>
                      <a:pt x="32" y="639"/>
                    </a:lnTo>
                    <a:lnTo>
                      <a:pt x="39" y="645"/>
                    </a:lnTo>
                    <a:lnTo>
                      <a:pt x="47" y="649"/>
                    </a:lnTo>
                    <a:lnTo>
                      <a:pt x="54" y="653"/>
                    </a:lnTo>
                    <a:lnTo>
                      <a:pt x="63" y="655"/>
                    </a:lnTo>
                    <a:lnTo>
                      <a:pt x="72" y="659"/>
                    </a:lnTo>
                    <a:lnTo>
                      <a:pt x="80" y="660"/>
                    </a:lnTo>
                    <a:lnTo>
                      <a:pt x="90" y="660"/>
                    </a:lnTo>
                    <a:lnTo>
                      <a:pt x="720" y="660"/>
                    </a:lnTo>
                    <a:lnTo>
                      <a:pt x="728" y="660"/>
                    </a:lnTo>
                    <a:lnTo>
                      <a:pt x="738" y="659"/>
                    </a:lnTo>
                    <a:lnTo>
                      <a:pt x="747" y="657"/>
                    </a:lnTo>
                    <a:lnTo>
                      <a:pt x="755" y="653"/>
                    </a:lnTo>
                    <a:lnTo>
                      <a:pt x="763" y="649"/>
                    </a:lnTo>
                    <a:lnTo>
                      <a:pt x="770" y="645"/>
                    </a:lnTo>
                    <a:lnTo>
                      <a:pt x="777" y="639"/>
                    </a:lnTo>
                    <a:lnTo>
                      <a:pt x="783" y="634"/>
                    </a:lnTo>
                    <a:lnTo>
                      <a:pt x="789" y="628"/>
                    </a:lnTo>
                    <a:lnTo>
                      <a:pt x="795" y="621"/>
                    </a:lnTo>
                    <a:lnTo>
                      <a:pt x="799" y="614"/>
                    </a:lnTo>
                    <a:lnTo>
                      <a:pt x="802" y="605"/>
                    </a:lnTo>
                    <a:lnTo>
                      <a:pt x="806" y="598"/>
                    </a:lnTo>
                    <a:lnTo>
                      <a:pt x="808" y="588"/>
                    </a:lnTo>
                    <a:lnTo>
                      <a:pt x="809" y="580"/>
                    </a:lnTo>
                    <a:lnTo>
                      <a:pt x="810" y="570"/>
                    </a:lnTo>
                    <a:lnTo>
                      <a:pt x="809" y="566"/>
                    </a:lnTo>
                    <a:lnTo>
                      <a:pt x="807" y="5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423">
                <a:extLst>
                  <a:ext uri="{FF2B5EF4-FFF2-40B4-BE49-F238E27FC236}">
                    <a16:creationId xmlns="" xmlns:a16="http://schemas.microsoft.com/office/drawing/2014/main" id="{25263331-865B-4302-854D-7B7DBA1A35B1}"/>
                  </a:ext>
                </a:extLst>
              </p:cNvPr>
              <p:cNvSpPr>
                <a:spLocks noEditPoints="1"/>
              </p:cNvSpPr>
              <p:nvPr/>
            </p:nvSpPr>
            <p:spPr bwMode="auto">
              <a:xfrm>
                <a:off x="7075488" y="1365250"/>
                <a:ext cx="38100" cy="38100"/>
              </a:xfrm>
              <a:custGeom>
                <a:avLst/>
                <a:gdLst>
                  <a:gd name="T0" fmla="*/ 65 w 120"/>
                  <a:gd name="T1" fmla="*/ 31 h 120"/>
                  <a:gd name="T2" fmla="*/ 76 w 120"/>
                  <a:gd name="T3" fmla="*/ 35 h 120"/>
                  <a:gd name="T4" fmla="*/ 84 w 120"/>
                  <a:gd name="T5" fmla="*/ 43 h 120"/>
                  <a:gd name="T6" fmla="*/ 88 w 120"/>
                  <a:gd name="T7" fmla="*/ 54 h 120"/>
                  <a:gd name="T8" fmla="*/ 88 w 120"/>
                  <a:gd name="T9" fmla="*/ 66 h 120"/>
                  <a:gd name="T10" fmla="*/ 84 w 120"/>
                  <a:gd name="T11" fmla="*/ 77 h 120"/>
                  <a:gd name="T12" fmla="*/ 76 w 120"/>
                  <a:gd name="T13" fmla="*/ 85 h 120"/>
                  <a:gd name="T14" fmla="*/ 65 w 120"/>
                  <a:gd name="T15" fmla="*/ 90 h 120"/>
                  <a:gd name="T16" fmla="*/ 53 w 120"/>
                  <a:gd name="T17" fmla="*/ 90 h 120"/>
                  <a:gd name="T18" fmla="*/ 42 w 120"/>
                  <a:gd name="T19" fmla="*/ 85 h 120"/>
                  <a:gd name="T20" fmla="*/ 35 w 120"/>
                  <a:gd name="T21" fmla="*/ 77 h 120"/>
                  <a:gd name="T22" fmla="*/ 30 w 120"/>
                  <a:gd name="T23" fmla="*/ 66 h 120"/>
                  <a:gd name="T24" fmla="*/ 30 w 120"/>
                  <a:gd name="T25" fmla="*/ 54 h 120"/>
                  <a:gd name="T26" fmla="*/ 35 w 120"/>
                  <a:gd name="T27" fmla="*/ 43 h 120"/>
                  <a:gd name="T28" fmla="*/ 42 w 120"/>
                  <a:gd name="T29" fmla="*/ 35 h 120"/>
                  <a:gd name="T30" fmla="*/ 53 w 120"/>
                  <a:gd name="T31" fmla="*/ 31 h 120"/>
                  <a:gd name="T32" fmla="*/ 60 w 120"/>
                  <a:gd name="T33" fmla="*/ 120 h 120"/>
                  <a:gd name="T34" fmla="*/ 71 w 120"/>
                  <a:gd name="T35" fmla="*/ 119 h 120"/>
                  <a:gd name="T36" fmla="*/ 83 w 120"/>
                  <a:gd name="T37" fmla="*/ 116 h 120"/>
                  <a:gd name="T38" fmla="*/ 93 w 120"/>
                  <a:gd name="T39" fmla="*/ 110 h 120"/>
                  <a:gd name="T40" fmla="*/ 101 w 120"/>
                  <a:gd name="T41" fmla="*/ 103 h 120"/>
                  <a:gd name="T42" fmla="*/ 109 w 120"/>
                  <a:gd name="T43" fmla="*/ 93 h 120"/>
                  <a:gd name="T44" fmla="*/ 115 w 120"/>
                  <a:gd name="T45" fmla="*/ 83 h 120"/>
                  <a:gd name="T46" fmla="*/ 118 w 120"/>
                  <a:gd name="T47" fmla="*/ 72 h 120"/>
                  <a:gd name="T48" fmla="*/ 120 w 120"/>
                  <a:gd name="T49" fmla="*/ 60 h 120"/>
                  <a:gd name="T50" fmla="*/ 118 w 120"/>
                  <a:gd name="T51" fmla="*/ 48 h 120"/>
                  <a:gd name="T52" fmla="*/ 115 w 120"/>
                  <a:gd name="T53" fmla="*/ 36 h 120"/>
                  <a:gd name="T54" fmla="*/ 109 w 120"/>
                  <a:gd name="T55" fmla="*/ 27 h 120"/>
                  <a:gd name="T56" fmla="*/ 101 w 120"/>
                  <a:gd name="T57" fmla="*/ 17 h 120"/>
                  <a:gd name="T58" fmla="*/ 93 w 120"/>
                  <a:gd name="T59" fmla="*/ 11 h 120"/>
                  <a:gd name="T60" fmla="*/ 83 w 120"/>
                  <a:gd name="T61" fmla="*/ 4 h 120"/>
                  <a:gd name="T62" fmla="*/ 71 w 120"/>
                  <a:gd name="T63" fmla="*/ 1 h 120"/>
                  <a:gd name="T64" fmla="*/ 60 w 120"/>
                  <a:gd name="T65" fmla="*/ 0 h 120"/>
                  <a:gd name="T66" fmla="*/ 48 w 120"/>
                  <a:gd name="T67" fmla="*/ 1 h 120"/>
                  <a:gd name="T68" fmla="*/ 36 w 120"/>
                  <a:gd name="T69" fmla="*/ 4 h 120"/>
                  <a:gd name="T70" fmla="*/ 25 w 120"/>
                  <a:gd name="T71" fmla="*/ 11 h 120"/>
                  <a:gd name="T72" fmla="*/ 17 w 120"/>
                  <a:gd name="T73" fmla="*/ 17 h 120"/>
                  <a:gd name="T74" fmla="*/ 9 w 120"/>
                  <a:gd name="T75" fmla="*/ 27 h 120"/>
                  <a:gd name="T76" fmla="*/ 4 w 120"/>
                  <a:gd name="T77" fmla="*/ 36 h 120"/>
                  <a:gd name="T78" fmla="*/ 1 w 120"/>
                  <a:gd name="T79" fmla="*/ 48 h 120"/>
                  <a:gd name="T80" fmla="*/ 0 w 120"/>
                  <a:gd name="T81" fmla="*/ 60 h 120"/>
                  <a:gd name="T82" fmla="*/ 1 w 120"/>
                  <a:gd name="T83" fmla="*/ 72 h 120"/>
                  <a:gd name="T84" fmla="*/ 4 w 120"/>
                  <a:gd name="T85" fmla="*/ 83 h 120"/>
                  <a:gd name="T86" fmla="*/ 9 w 120"/>
                  <a:gd name="T87" fmla="*/ 93 h 120"/>
                  <a:gd name="T88" fmla="*/ 17 w 120"/>
                  <a:gd name="T89" fmla="*/ 103 h 120"/>
                  <a:gd name="T90" fmla="*/ 25 w 120"/>
                  <a:gd name="T91" fmla="*/ 110 h 120"/>
                  <a:gd name="T92" fmla="*/ 36 w 120"/>
                  <a:gd name="T93" fmla="*/ 116 h 120"/>
                  <a:gd name="T94" fmla="*/ 48 w 120"/>
                  <a:gd name="T95" fmla="*/ 119 h 120"/>
                  <a:gd name="T96" fmla="*/ 60 w 120"/>
                  <a:gd name="T9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20">
                    <a:moveTo>
                      <a:pt x="60" y="30"/>
                    </a:moveTo>
                    <a:lnTo>
                      <a:pt x="65" y="31"/>
                    </a:lnTo>
                    <a:lnTo>
                      <a:pt x="71" y="32"/>
                    </a:lnTo>
                    <a:lnTo>
                      <a:pt x="76" y="35"/>
                    </a:lnTo>
                    <a:lnTo>
                      <a:pt x="81" y="39"/>
                    </a:lnTo>
                    <a:lnTo>
                      <a:pt x="84" y="43"/>
                    </a:lnTo>
                    <a:lnTo>
                      <a:pt x="87" y="48"/>
                    </a:lnTo>
                    <a:lnTo>
                      <a:pt x="88" y="54"/>
                    </a:lnTo>
                    <a:lnTo>
                      <a:pt x="90" y="60"/>
                    </a:lnTo>
                    <a:lnTo>
                      <a:pt x="88" y="66"/>
                    </a:lnTo>
                    <a:lnTo>
                      <a:pt x="87" y="72"/>
                    </a:lnTo>
                    <a:lnTo>
                      <a:pt x="84" y="77"/>
                    </a:lnTo>
                    <a:lnTo>
                      <a:pt x="81" y="81"/>
                    </a:lnTo>
                    <a:lnTo>
                      <a:pt x="76" y="85"/>
                    </a:lnTo>
                    <a:lnTo>
                      <a:pt x="71" y="88"/>
                    </a:lnTo>
                    <a:lnTo>
                      <a:pt x="65" y="90"/>
                    </a:lnTo>
                    <a:lnTo>
                      <a:pt x="60" y="90"/>
                    </a:lnTo>
                    <a:lnTo>
                      <a:pt x="53" y="90"/>
                    </a:lnTo>
                    <a:lnTo>
                      <a:pt x="48" y="88"/>
                    </a:lnTo>
                    <a:lnTo>
                      <a:pt x="42" y="85"/>
                    </a:lnTo>
                    <a:lnTo>
                      <a:pt x="38" y="81"/>
                    </a:lnTo>
                    <a:lnTo>
                      <a:pt x="35" y="77"/>
                    </a:lnTo>
                    <a:lnTo>
                      <a:pt x="32" y="72"/>
                    </a:lnTo>
                    <a:lnTo>
                      <a:pt x="30" y="66"/>
                    </a:lnTo>
                    <a:lnTo>
                      <a:pt x="30" y="60"/>
                    </a:lnTo>
                    <a:lnTo>
                      <a:pt x="30" y="54"/>
                    </a:lnTo>
                    <a:lnTo>
                      <a:pt x="32" y="48"/>
                    </a:lnTo>
                    <a:lnTo>
                      <a:pt x="35" y="43"/>
                    </a:lnTo>
                    <a:lnTo>
                      <a:pt x="38" y="39"/>
                    </a:lnTo>
                    <a:lnTo>
                      <a:pt x="42" y="35"/>
                    </a:lnTo>
                    <a:lnTo>
                      <a:pt x="48" y="32"/>
                    </a:lnTo>
                    <a:lnTo>
                      <a:pt x="53" y="31"/>
                    </a:lnTo>
                    <a:lnTo>
                      <a:pt x="60" y="30"/>
                    </a:lnTo>
                    <a:close/>
                    <a:moveTo>
                      <a:pt x="60" y="120"/>
                    </a:moveTo>
                    <a:lnTo>
                      <a:pt x="66" y="120"/>
                    </a:lnTo>
                    <a:lnTo>
                      <a:pt x="71" y="119"/>
                    </a:lnTo>
                    <a:lnTo>
                      <a:pt x="78" y="118"/>
                    </a:lnTo>
                    <a:lnTo>
                      <a:pt x="83" y="116"/>
                    </a:lnTo>
                    <a:lnTo>
                      <a:pt x="88" y="112"/>
                    </a:lnTo>
                    <a:lnTo>
                      <a:pt x="93" y="110"/>
                    </a:lnTo>
                    <a:lnTo>
                      <a:pt x="98" y="106"/>
                    </a:lnTo>
                    <a:lnTo>
                      <a:pt x="101" y="103"/>
                    </a:lnTo>
                    <a:lnTo>
                      <a:pt x="106" y="98"/>
                    </a:lnTo>
                    <a:lnTo>
                      <a:pt x="109" y="93"/>
                    </a:lnTo>
                    <a:lnTo>
                      <a:pt x="112" y="89"/>
                    </a:lnTo>
                    <a:lnTo>
                      <a:pt x="115" y="83"/>
                    </a:lnTo>
                    <a:lnTo>
                      <a:pt x="116" y="78"/>
                    </a:lnTo>
                    <a:lnTo>
                      <a:pt x="118" y="72"/>
                    </a:lnTo>
                    <a:lnTo>
                      <a:pt x="120" y="66"/>
                    </a:lnTo>
                    <a:lnTo>
                      <a:pt x="120" y="60"/>
                    </a:lnTo>
                    <a:lnTo>
                      <a:pt x="120" y="54"/>
                    </a:lnTo>
                    <a:lnTo>
                      <a:pt x="118" y="48"/>
                    </a:lnTo>
                    <a:lnTo>
                      <a:pt x="116" y="42"/>
                    </a:lnTo>
                    <a:lnTo>
                      <a:pt x="115" y="36"/>
                    </a:lnTo>
                    <a:lnTo>
                      <a:pt x="112" y="31"/>
                    </a:lnTo>
                    <a:lnTo>
                      <a:pt x="109" y="27"/>
                    </a:lnTo>
                    <a:lnTo>
                      <a:pt x="106" y="21"/>
                    </a:lnTo>
                    <a:lnTo>
                      <a:pt x="101" y="17"/>
                    </a:lnTo>
                    <a:lnTo>
                      <a:pt x="98" y="14"/>
                    </a:lnTo>
                    <a:lnTo>
                      <a:pt x="93" y="11"/>
                    </a:lnTo>
                    <a:lnTo>
                      <a:pt x="88" y="8"/>
                    </a:lnTo>
                    <a:lnTo>
                      <a:pt x="83" y="4"/>
                    </a:lnTo>
                    <a:lnTo>
                      <a:pt x="78" y="2"/>
                    </a:lnTo>
                    <a:lnTo>
                      <a:pt x="71" y="1"/>
                    </a:lnTo>
                    <a:lnTo>
                      <a:pt x="66" y="0"/>
                    </a:lnTo>
                    <a:lnTo>
                      <a:pt x="60" y="0"/>
                    </a:lnTo>
                    <a:lnTo>
                      <a:pt x="53" y="0"/>
                    </a:lnTo>
                    <a:lnTo>
                      <a:pt x="48" y="1"/>
                    </a:lnTo>
                    <a:lnTo>
                      <a:pt x="41" y="2"/>
                    </a:lnTo>
                    <a:lnTo>
                      <a:pt x="36" y="4"/>
                    </a:lnTo>
                    <a:lnTo>
                      <a:pt x="31" y="8"/>
                    </a:lnTo>
                    <a:lnTo>
                      <a:pt x="25" y="11"/>
                    </a:lnTo>
                    <a:lnTo>
                      <a:pt x="21" y="14"/>
                    </a:lnTo>
                    <a:lnTo>
                      <a:pt x="17" y="17"/>
                    </a:lnTo>
                    <a:lnTo>
                      <a:pt x="14" y="21"/>
                    </a:lnTo>
                    <a:lnTo>
                      <a:pt x="9" y="27"/>
                    </a:lnTo>
                    <a:lnTo>
                      <a:pt x="7" y="31"/>
                    </a:lnTo>
                    <a:lnTo>
                      <a:pt x="4" y="36"/>
                    </a:lnTo>
                    <a:lnTo>
                      <a:pt x="2" y="42"/>
                    </a:lnTo>
                    <a:lnTo>
                      <a:pt x="1" y="48"/>
                    </a:lnTo>
                    <a:lnTo>
                      <a:pt x="0" y="54"/>
                    </a:lnTo>
                    <a:lnTo>
                      <a:pt x="0" y="60"/>
                    </a:lnTo>
                    <a:lnTo>
                      <a:pt x="0" y="66"/>
                    </a:lnTo>
                    <a:lnTo>
                      <a:pt x="1" y="72"/>
                    </a:lnTo>
                    <a:lnTo>
                      <a:pt x="2" y="78"/>
                    </a:lnTo>
                    <a:lnTo>
                      <a:pt x="4" y="83"/>
                    </a:lnTo>
                    <a:lnTo>
                      <a:pt x="7" y="89"/>
                    </a:lnTo>
                    <a:lnTo>
                      <a:pt x="9" y="93"/>
                    </a:lnTo>
                    <a:lnTo>
                      <a:pt x="14" y="98"/>
                    </a:lnTo>
                    <a:lnTo>
                      <a:pt x="17" y="103"/>
                    </a:lnTo>
                    <a:lnTo>
                      <a:pt x="21" y="106"/>
                    </a:lnTo>
                    <a:lnTo>
                      <a:pt x="25" y="110"/>
                    </a:lnTo>
                    <a:lnTo>
                      <a:pt x="31" y="112"/>
                    </a:lnTo>
                    <a:lnTo>
                      <a:pt x="36" y="116"/>
                    </a:lnTo>
                    <a:lnTo>
                      <a:pt x="41" y="118"/>
                    </a:lnTo>
                    <a:lnTo>
                      <a:pt x="48" y="119"/>
                    </a:lnTo>
                    <a:lnTo>
                      <a:pt x="53" y="120"/>
                    </a:lnTo>
                    <a:lnTo>
                      <a:pt x="6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424">
                <a:extLst>
                  <a:ext uri="{FF2B5EF4-FFF2-40B4-BE49-F238E27FC236}">
                    <a16:creationId xmlns="" xmlns:a16="http://schemas.microsoft.com/office/drawing/2014/main" id="{6B9A0D3F-DE9D-492D-93E9-6EB1DFC4159A}"/>
                  </a:ext>
                </a:extLst>
              </p:cNvPr>
              <p:cNvSpPr>
                <a:spLocks noEditPoints="1"/>
              </p:cNvSpPr>
              <p:nvPr/>
            </p:nvSpPr>
            <p:spPr bwMode="auto">
              <a:xfrm>
                <a:off x="7142163" y="1346200"/>
                <a:ext cx="57150" cy="57150"/>
              </a:xfrm>
              <a:custGeom>
                <a:avLst/>
                <a:gdLst>
                  <a:gd name="T0" fmla="*/ 102 w 180"/>
                  <a:gd name="T1" fmla="*/ 31 h 180"/>
                  <a:gd name="T2" fmla="*/ 119 w 180"/>
                  <a:gd name="T3" fmla="*/ 38 h 180"/>
                  <a:gd name="T4" fmla="*/ 133 w 180"/>
                  <a:gd name="T5" fmla="*/ 47 h 180"/>
                  <a:gd name="T6" fmla="*/ 143 w 180"/>
                  <a:gd name="T7" fmla="*/ 61 h 180"/>
                  <a:gd name="T8" fmla="*/ 149 w 180"/>
                  <a:gd name="T9" fmla="*/ 78 h 180"/>
                  <a:gd name="T10" fmla="*/ 150 w 180"/>
                  <a:gd name="T11" fmla="*/ 96 h 180"/>
                  <a:gd name="T12" fmla="*/ 146 w 180"/>
                  <a:gd name="T13" fmla="*/ 114 h 180"/>
                  <a:gd name="T14" fmla="*/ 136 w 180"/>
                  <a:gd name="T15" fmla="*/ 129 h 180"/>
                  <a:gd name="T16" fmla="*/ 125 w 180"/>
                  <a:gd name="T17" fmla="*/ 139 h 180"/>
                  <a:gd name="T18" fmla="*/ 108 w 180"/>
                  <a:gd name="T19" fmla="*/ 148 h 180"/>
                  <a:gd name="T20" fmla="*/ 90 w 180"/>
                  <a:gd name="T21" fmla="*/ 150 h 180"/>
                  <a:gd name="T22" fmla="*/ 72 w 180"/>
                  <a:gd name="T23" fmla="*/ 148 h 180"/>
                  <a:gd name="T24" fmla="*/ 57 w 180"/>
                  <a:gd name="T25" fmla="*/ 139 h 180"/>
                  <a:gd name="T26" fmla="*/ 44 w 180"/>
                  <a:gd name="T27" fmla="*/ 129 h 180"/>
                  <a:gd name="T28" fmla="*/ 35 w 180"/>
                  <a:gd name="T29" fmla="*/ 114 h 180"/>
                  <a:gd name="T30" fmla="*/ 30 w 180"/>
                  <a:gd name="T31" fmla="*/ 96 h 180"/>
                  <a:gd name="T32" fmla="*/ 31 w 180"/>
                  <a:gd name="T33" fmla="*/ 78 h 180"/>
                  <a:gd name="T34" fmla="*/ 38 w 180"/>
                  <a:gd name="T35" fmla="*/ 61 h 180"/>
                  <a:gd name="T36" fmla="*/ 49 w 180"/>
                  <a:gd name="T37" fmla="*/ 47 h 180"/>
                  <a:gd name="T38" fmla="*/ 61 w 180"/>
                  <a:gd name="T39" fmla="*/ 38 h 180"/>
                  <a:gd name="T40" fmla="*/ 78 w 180"/>
                  <a:gd name="T41" fmla="*/ 31 h 180"/>
                  <a:gd name="T42" fmla="*/ 90 w 180"/>
                  <a:gd name="T43" fmla="*/ 180 h 180"/>
                  <a:gd name="T44" fmla="*/ 117 w 180"/>
                  <a:gd name="T45" fmla="*/ 176 h 180"/>
                  <a:gd name="T46" fmla="*/ 141 w 180"/>
                  <a:gd name="T47" fmla="*/ 165 h 180"/>
                  <a:gd name="T48" fmla="*/ 160 w 180"/>
                  <a:gd name="T49" fmla="*/ 147 h 180"/>
                  <a:gd name="T50" fmla="*/ 174 w 180"/>
                  <a:gd name="T51" fmla="*/ 125 h 180"/>
                  <a:gd name="T52" fmla="*/ 180 w 180"/>
                  <a:gd name="T53" fmla="*/ 100 h 180"/>
                  <a:gd name="T54" fmla="*/ 179 w 180"/>
                  <a:gd name="T55" fmla="*/ 72 h 180"/>
                  <a:gd name="T56" fmla="*/ 169 w 180"/>
                  <a:gd name="T57" fmla="*/ 47 h 180"/>
                  <a:gd name="T58" fmla="*/ 154 w 180"/>
                  <a:gd name="T59" fmla="*/ 27 h 180"/>
                  <a:gd name="T60" fmla="*/ 133 w 180"/>
                  <a:gd name="T61" fmla="*/ 11 h 180"/>
                  <a:gd name="T62" fmla="*/ 108 w 180"/>
                  <a:gd name="T63" fmla="*/ 2 h 180"/>
                  <a:gd name="T64" fmla="*/ 82 w 180"/>
                  <a:gd name="T65" fmla="*/ 0 h 180"/>
                  <a:gd name="T66" fmla="*/ 55 w 180"/>
                  <a:gd name="T67" fmla="*/ 7 h 180"/>
                  <a:gd name="T68" fmla="*/ 34 w 180"/>
                  <a:gd name="T69" fmla="*/ 20 h 180"/>
                  <a:gd name="T70" fmla="*/ 15 w 180"/>
                  <a:gd name="T71" fmla="*/ 40 h 180"/>
                  <a:gd name="T72" fmla="*/ 5 w 180"/>
                  <a:gd name="T73" fmla="*/ 63 h 180"/>
                  <a:gd name="T74" fmla="*/ 0 w 180"/>
                  <a:gd name="T75" fmla="*/ 90 h 180"/>
                  <a:gd name="T76" fmla="*/ 5 w 180"/>
                  <a:gd name="T77" fmla="*/ 117 h 180"/>
                  <a:gd name="T78" fmla="*/ 15 w 180"/>
                  <a:gd name="T79" fmla="*/ 140 h 180"/>
                  <a:gd name="T80" fmla="*/ 34 w 180"/>
                  <a:gd name="T81" fmla="*/ 160 h 180"/>
                  <a:gd name="T82" fmla="*/ 55 w 180"/>
                  <a:gd name="T83" fmla="*/ 172 h 180"/>
                  <a:gd name="T84" fmla="*/ 82 w 180"/>
                  <a:gd name="T8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80">
                    <a:moveTo>
                      <a:pt x="90" y="30"/>
                    </a:moveTo>
                    <a:lnTo>
                      <a:pt x="97" y="30"/>
                    </a:lnTo>
                    <a:lnTo>
                      <a:pt x="102" y="31"/>
                    </a:lnTo>
                    <a:lnTo>
                      <a:pt x="108" y="32"/>
                    </a:lnTo>
                    <a:lnTo>
                      <a:pt x="114" y="34"/>
                    </a:lnTo>
                    <a:lnTo>
                      <a:pt x="119" y="38"/>
                    </a:lnTo>
                    <a:lnTo>
                      <a:pt x="125" y="41"/>
                    </a:lnTo>
                    <a:lnTo>
                      <a:pt x="129" y="44"/>
                    </a:lnTo>
                    <a:lnTo>
                      <a:pt x="133" y="47"/>
                    </a:lnTo>
                    <a:lnTo>
                      <a:pt x="136" y="52"/>
                    </a:lnTo>
                    <a:lnTo>
                      <a:pt x="141" y="57"/>
                    </a:lnTo>
                    <a:lnTo>
                      <a:pt x="143" y="61"/>
                    </a:lnTo>
                    <a:lnTo>
                      <a:pt x="146" y="66"/>
                    </a:lnTo>
                    <a:lnTo>
                      <a:pt x="148" y="72"/>
                    </a:lnTo>
                    <a:lnTo>
                      <a:pt x="149" y="78"/>
                    </a:lnTo>
                    <a:lnTo>
                      <a:pt x="150" y="84"/>
                    </a:lnTo>
                    <a:lnTo>
                      <a:pt x="150" y="90"/>
                    </a:lnTo>
                    <a:lnTo>
                      <a:pt x="150" y="96"/>
                    </a:lnTo>
                    <a:lnTo>
                      <a:pt x="149" y="102"/>
                    </a:lnTo>
                    <a:lnTo>
                      <a:pt x="148" y="108"/>
                    </a:lnTo>
                    <a:lnTo>
                      <a:pt x="146" y="114"/>
                    </a:lnTo>
                    <a:lnTo>
                      <a:pt x="143" y="119"/>
                    </a:lnTo>
                    <a:lnTo>
                      <a:pt x="141" y="123"/>
                    </a:lnTo>
                    <a:lnTo>
                      <a:pt x="136" y="129"/>
                    </a:lnTo>
                    <a:lnTo>
                      <a:pt x="133" y="133"/>
                    </a:lnTo>
                    <a:lnTo>
                      <a:pt x="129" y="136"/>
                    </a:lnTo>
                    <a:lnTo>
                      <a:pt x="125" y="139"/>
                    </a:lnTo>
                    <a:lnTo>
                      <a:pt x="119" y="142"/>
                    </a:lnTo>
                    <a:lnTo>
                      <a:pt x="114" y="146"/>
                    </a:lnTo>
                    <a:lnTo>
                      <a:pt x="108" y="148"/>
                    </a:lnTo>
                    <a:lnTo>
                      <a:pt x="102" y="149"/>
                    </a:lnTo>
                    <a:lnTo>
                      <a:pt x="97" y="150"/>
                    </a:lnTo>
                    <a:lnTo>
                      <a:pt x="90" y="150"/>
                    </a:lnTo>
                    <a:lnTo>
                      <a:pt x="84" y="150"/>
                    </a:lnTo>
                    <a:lnTo>
                      <a:pt x="78" y="149"/>
                    </a:lnTo>
                    <a:lnTo>
                      <a:pt x="72" y="148"/>
                    </a:lnTo>
                    <a:lnTo>
                      <a:pt x="67" y="146"/>
                    </a:lnTo>
                    <a:lnTo>
                      <a:pt x="61" y="142"/>
                    </a:lnTo>
                    <a:lnTo>
                      <a:pt x="57" y="139"/>
                    </a:lnTo>
                    <a:lnTo>
                      <a:pt x="52" y="136"/>
                    </a:lnTo>
                    <a:lnTo>
                      <a:pt x="49" y="133"/>
                    </a:lnTo>
                    <a:lnTo>
                      <a:pt x="44" y="129"/>
                    </a:lnTo>
                    <a:lnTo>
                      <a:pt x="41" y="123"/>
                    </a:lnTo>
                    <a:lnTo>
                      <a:pt x="38" y="119"/>
                    </a:lnTo>
                    <a:lnTo>
                      <a:pt x="35" y="114"/>
                    </a:lnTo>
                    <a:lnTo>
                      <a:pt x="34" y="108"/>
                    </a:lnTo>
                    <a:lnTo>
                      <a:pt x="31" y="102"/>
                    </a:lnTo>
                    <a:lnTo>
                      <a:pt x="30" y="96"/>
                    </a:lnTo>
                    <a:lnTo>
                      <a:pt x="30" y="90"/>
                    </a:lnTo>
                    <a:lnTo>
                      <a:pt x="30" y="84"/>
                    </a:lnTo>
                    <a:lnTo>
                      <a:pt x="31" y="78"/>
                    </a:lnTo>
                    <a:lnTo>
                      <a:pt x="34" y="72"/>
                    </a:lnTo>
                    <a:lnTo>
                      <a:pt x="35" y="66"/>
                    </a:lnTo>
                    <a:lnTo>
                      <a:pt x="38" y="61"/>
                    </a:lnTo>
                    <a:lnTo>
                      <a:pt x="41" y="57"/>
                    </a:lnTo>
                    <a:lnTo>
                      <a:pt x="44" y="52"/>
                    </a:lnTo>
                    <a:lnTo>
                      <a:pt x="49" y="47"/>
                    </a:lnTo>
                    <a:lnTo>
                      <a:pt x="52" y="44"/>
                    </a:lnTo>
                    <a:lnTo>
                      <a:pt x="57" y="41"/>
                    </a:lnTo>
                    <a:lnTo>
                      <a:pt x="61" y="38"/>
                    </a:lnTo>
                    <a:lnTo>
                      <a:pt x="67" y="34"/>
                    </a:lnTo>
                    <a:lnTo>
                      <a:pt x="72" y="32"/>
                    </a:lnTo>
                    <a:lnTo>
                      <a:pt x="78" y="31"/>
                    </a:lnTo>
                    <a:lnTo>
                      <a:pt x="84" y="30"/>
                    </a:lnTo>
                    <a:lnTo>
                      <a:pt x="90" y="30"/>
                    </a:lnTo>
                    <a:close/>
                    <a:moveTo>
                      <a:pt x="90" y="180"/>
                    </a:moveTo>
                    <a:lnTo>
                      <a:pt x="100" y="180"/>
                    </a:lnTo>
                    <a:lnTo>
                      <a:pt x="108" y="178"/>
                    </a:lnTo>
                    <a:lnTo>
                      <a:pt x="117" y="176"/>
                    </a:lnTo>
                    <a:lnTo>
                      <a:pt x="126" y="172"/>
                    </a:lnTo>
                    <a:lnTo>
                      <a:pt x="133" y="169"/>
                    </a:lnTo>
                    <a:lnTo>
                      <a:pt x="141" y="165"/>
                    </a:lnTo>
                    <a:lnTo>
                      <a:pt x="148" y="160"/>
                    </a:lnTo>
                    <a:lnTo>
                      <a:pt x="154" y="153"/>
                    </a:lnTo>
                    <a:lnTo>
                      <a:pt x="160" y="147"/>
                    </a:lnTo>
                    <a:lnTo>
                      <a:pt x="165" y="140"/>
                    </a:lnTo>
                    <a:lnTo>
                      <a:pt x="169" y="133"/>
                    </a:lnTo>
                    <a:lnTo>
                      <a:pt x="174" y="125"/>
                    </a:lnTo>
                    <a:lnTo>
                      <a:pt x="177" y="117"/>
                    </a:lnTo>
                    <a:lnTo>
                      <a:pt x="179" y="108"/>
                    </a:lnTo>
                    <a:lnTo>
                      <a:pt x="180" y="100"/>
                    </a:lnTo>
                    <a:lnTo>
                      <a:pt x="180" y="90"/>
                    </a:lnTo>
                    <a:lnTo>
                      <a:pt x="180" y="80"/>
                    </a:lnTo>
                    <a:lnTo>
                      <a:pt x="179" y="72"/>
                    </a:lnTo>
                    <a:lnTo>
                      <a:pt x="177" y="63"/>
                    </a:lnTo>
                    <a:lnTo>
                      <a:pt x="174" y="55"/>
                    </a:lnTo>
                    <a:lnTo>
                      <a:pt x="169" y="47"/>
                    </a:lnTo>
                    <a:lnTo>
                      <a:pt x="165" y="40"/>
                    </a:lnTo>
                    <a:lnTo>
                      <a:pt x="160" y="33"/>
                    </a:lnTo>
                    <a:lnTo>
                      <a:pt x="154" y="27"/>
                    </a:lnTo>
                    <a:lnTo>
                      <a:pt x="148" y="20"/>
                    </a:lnTo>
                    <a:lnTo>
                      <a:pt x="141" y="15"/>
                    </a:lnTo>
                    <a:lnTo>
                      <a:pt x="133" y="11"/>
                    </a:lnTo>
                    <a:lnTo>
                      <a:pt x="126" y="7"/>
                    </a:lnTo>
                    <a:lnTo>
                      <a:pt x="117" y="4"/>
                    </a:lnTo>
                    <a:lnTo>
                      <a:pt x="108" y="2"/>
                    </a:lnTo>
                    <a:lnTo>
                      <a:pt x="100" y="0"/>
                    </a:lnTo>
                    <a:lnTo>
                      <a:pt x="90" y="0"/>
                    </a:lnTo>
                    <a:lnTo>
                      <a:pt x="82" y="0"/>
                    </a:lnTo>
                    <a:lnTo>
                      <a:pt x="72" y="2"/>
                    </a:lnTo>
                    <a:lnTo>
                      <a:pt x="64" y="4"/>
                    </a:lnTo>
                    <a:lnTo>
                      <a:pt x="55" y="7"/>
                    </a:lnTo>
                    <a:lnTo>
                      <a:pt x="47" y="11"/>
                    </a:lnTo>
                    <a:lnTo>
                      <a:pt x="40" y="15"/>
                    </a:lnTo>
                    <a:lnTo>
                      <a:pt x="34" y="20"/>
                    </a:lnTo>
                    <a:lnTo>
                      <a:pt x="27" y="27"/>
                    </a:lnTo>
                    <a:lnTo>
                      <a:pt x="21" y="33"/>
                    </a:lnTo>
                    <a:lnTo>
                      <a:pt x="15" y="40"/>
                    </a:lnTo>
                    <a:lnTo>
                      <a:pt x="11" y="47"/>
                    </a:lnTo>
                    <a:lnTo>
                      <a:pt x="8" y="55"/>
                    </a:lnTo>
                    <a:lnTo>
                      <a:pt x="5" y="63"/>
                    </a:lnTo>
                    <a:lnTo>
                      <a:pt x="3" y="72"/>
                    </a:lnTo>
                    <a:lnTo>
                      <a:pt x="0" y="80"/>
                    </a:lnTo>
                    <a:lnTo>
                      <a:pt x="0" y="90"/>
                    </a:lnTo>
                    <a:lnTo>
                      <a:pt x="0" y="100"/>
                    </a:lnTo>
                    <a:lnTo>
                      <a:pt x="3" y="108"/>
                    </a:lnTo>
                    <a:lnTo>
                      <a:pt x="5" y="117"/>
                    </a:lnTo>
                    <a:lnTo>
                      <a:pt x="8" y="125"/>
                    </a:lnTo>
                    <a:lnTo>
                      <a:pt x="11" y="133"/>
                    </a:lnTo>
                    <a:lnTo>
                      <a:pt x="15" y="140"/>
                    </a:lnTo>
                    <a:lnTo>
                      <a:pt x="21" y="147"/>
                    </a:lnTo>
                    <a:lnTo>
                      <a:pt x="27" y="153"/>
                    </a:lnTo>
                    <a:lnTo>
                      <a:pt x="34" y="160"/>
                    </a:lnTo>
                    <a:lnTo>
                      <a:pt x="40" y="165"/>
                    </a:lnTo>
                    <a:lnTo>
                      <a:pt x="47" y="169"/>
                    </a:lnTo>
                    <a:lnTo>
                      <a:pt x="55" y="172"/>
                    </a:lnTo>
                    <a:lnTo>
                      <a:pt x="64" y="176"/>
                    </a:lnTo>
                    <a:lnTo>
                      <a:pt x="72" y="178"/>
                    </a:lnTo>
                    <a:lnTo>
                      <a:pt x="82" y="180"/>
                    </a:lnTo>
                    <a:lnTo>
                      <a:pt x="90"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425">
                <a:extLst>
                  <a:ext uri="{FF2B5EF4-FFF2-40B4-BE49-F238E27FC236}">
                    <a16:creationId xmlns="" xmlns:a16="http://schemas.microsoft.com/office/drawing/2014/main" id="{2088ABAB-FDCD-427C-B8BB-261011DEB869}"/>
                  </a:ext>
                </a:extLst>
              </p:cNvPr>
              <p:cNvSpPr>
                <a:spLocks noEditPoints="1"/>
              </p:cNvSpPr>
              <p:nvPr/>
            </p:nvSpPr>
            <p:spPr bwMode="auto">
              <a:xfrm>
                <a:off x="7227888" y="1374775"/>
                <a:ext cx="28575" cy="28575"/>
              </a:xfrm>
              <a:custGeom>
                <a:avLst/>
                <a:gdLst>
                  <a:gd name="T0" fmla="*/ 48 w 91"/>
                  <a:gd name="T1" fmla="*/ 30 h 90"/>
                  <a:gd name="T2" fmla="*/ 54 w 91"/>
                  <a:gd name="T3" fmla="*/ 33 h 90"/>
                  <a:gd name="T4" fmla="*/ 58 w 91"/>
                  <a:gd name="T5" fmla="*/ 37 h 90"/>
                  <a:gd name="T6" fmla="*/ 60 w 91"/>
                  <a:gd name="T7" fmla="*/ 42 h 90"/>
                  <a:gd name="T8" fmla="*/ 60 w 91"/>
                  <a:gd name="T9" fmla="*/ 48 h 90"/>
                  <a:gd name="T10" fmla="*/ 58 w 91"/>
                  <a:gd name="T11" fmla="*/ 53 h 90"/>
                  <a:gd name="T12" fmla="*/ 54 w 91"/>
                  <a:gd name="T13" fmla="*/ 58 h 90"/>
                  <a:gd name="T14" fmla="*/ 48 w 91"/>
                  <a:gd name="T15" fmla="*/ 60 h 90"/>
                  <a:gd name="T16" fmla="*/ 43 w 91"/>
                  <a:gd name="T17" fmla="*/ 60 h 90"/>
                  <a:gd name="T18" fmla="*/ 37 w 91"/>
                  <a:gd name="T19" fmla="*/ 58 h 90"/>
                  <a:gd name="T20" fmla="*/ 33 w 91"/>
                  <a:gd name="T21" fmla="*/ 53 h 90"/>
                  <a:gd name="T22" fmla="*/ 31 w 91"/>
                  <a:gd name="T23" fmla="*/ 48 h 90"/>
                  <a:gd name="T24" fmla="*/ 31 w 91"/>
                  <a:gd name="T25" fmla="*/ 42 h 90"/>
                  <a:gd name="T26" fmla="*/ 33 w 91"/>
                  <a:gd name="T27" fmla="*/ 37 h 90"/>
                  <a:gd name="T28" fmla="*/ 37 w 91"/>
                  <a:gd name="T29" fmla="*/ 33 h 90"/>
                  <a:gd name="T30" fmla="*/ 43 w 91"/>
                  <a:gd name="T31" fmla="*/ 30 h 90"/>
                  <a:gd name="T32" fmla="*/ 46 w 91"/>
                  <a:gd name="T33" fmla="*/ 90 h 90"/>
                  <a:gd name="T34" fmla="*/ 63 w 91"/>
                  <a:gd name="T35" fmla="*/ 87 h 90"/>
                  <a:gd name="T36" fmla="*/ 77 w 91"/>
                  <a:gd name="T37" fmla="*/ 77 h 90"/>
                  <a:gd name="T38" fmla="*/ 87 w 91"/>
                  <a:gd name="T39" fmla="*/ 63 h 90"/>
                  <a:gd name="T40" fmla="*/ 91 w 91"/>
                  <a:gd name="T41" fmla="*/ 45 h 90"/>
                  <a:gd name="T42" fmla="*/ 87 w 91"/>
                  <a:gd name="T43" fmla="*/ 28 h 90"/>
                  <a:gd name="T44" fmla="*/ 77 w 91"/>
                  <a:gd name="T45" fmla="*/ 14 h 90"/>
                  <a:gd name="T46" fmla="*/ 63 w 91"/>
                  <a:gd name="T47" fmla="*/ 3 h 90"/>
                  <a:gd name="T48" fmla="*/ 46 w 91"/>
                  <a:gd name="T49" fmla="*/ 0 h 90"/>
                  <a:gd name="T50" fmla="*/ 28 w 91"/>
                  <a:gd name="T51" fmla="*/ 3 h 90"/>
                  <a:gd name="T52" fmla="*/ 14 w 91"/>
                  <a:gd name="T53" fmla="*/ 14 h 90"/>
                  <a:gd name="T54" fmla="*/ 4 w 91"/>
                  <a:gd name="T55" fmla="*/ 28 h 90"/>
                  <a:gd name="T56" fmla="*/ 0 w 91"/>
                  <a:gd name="T57" fmla="*/ 45 h 90"/>
                  <a:gd name="T58" fmla="*/ 4 w 91"/>
                  <a:gd name="T59" fmla="*/ 63 h 90"/>
                  <a:gd name="T60" fmla="*/ 14 w 91"/>
                  <a:gd name="T61" fmla="*/ 77 h 90"/>
                  <a:gd name="T62" fmla="*/ 28 w 91"/>
                  <a:gd name="T63" fmla="*/ 87 h 90"/>
                  <a:gd name="T64" fmla="*/ 46 w 91"/>
                  <a:gd name="T6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90">
                    <a:moveTo>
                      <a:pt x="46" y="30"/>
                    </a:moveTo>
                    <a:lnTo>
                      <a:pt x="48" y="30"/>
                    </a:lnTo>
                    <a:lnTo>
                      <a:pt x="51" y="31"/>
                    </a:lnTo>
                    <a:lnTo>
                      <a:pt x="54" y="33"/>
                    </a:lnTo>
                    <a:lnTo>
                      <a:pt x="56" y="34"/>
                    </a:lnTo>
                    <a:lnTo>
                      <a:pt x="58" y="37"/>
                    </a:lnTo>
                    <a:lnTo>
                      <a:pt x="59" y="40"/>
                    </a:lnTo>
                    <a:lnTo>
                      <a:pt x="60" y="42"/>
                    </a:lnTo>
                    <a:lnTo>
                      <a:pt x="61" y="45"/>
                    </a:lnTo>
                    <a:lnTo>
                      <a:pt x="60" y="48"/>
                    </a:lnTo>
                    <a:lnTo>
                      <a:pt x="59" y="51"/>
                    </a:lnTo>
                    <a:lnTo>
                      <a:pt x="58" y="53"/>
                    </a:lnTo>
                    <a:lnTo>
                      <a:pt x="56" y="56"/>
                    </a:lnTo>
                    <a:lnTo>
                      <a:pt x="54" y="58"/>
                    </a:lnTo>
                    <a:lnTo>
                      <a:pt x="51" y="59"/>
                    </a:lnTo>
                    <a:lnTo>
                      <a:pt x="48" y="60"/>
                    </a:lnTo>
                    <a:lnTo>
                      <a:pt x="46" y="60"/>
                    </a:lnTo>
                    <a:lnTo>
                      <a:pt x="43" y="60"/>
                    </a:lnTo>
                    <a:lnTo>
                      <a:pt x="40" y="59"/>
                    </a:lnTo>
                    <a:lnTo>
                      <a:pt x="37" y="58"/>
                    </a:lnTo>
                    <a:lnTo>
                      <a:pt x="35" y="56"/>
                    </a:lnTo>
                    <a:lnTo>
                      <a:pt x="33" y="53"/>
                    </a:lnTo>
                    <a:lnTo>
                      <a:pt x="32" y="51"/>
                    </a:lnTo>
                    <a:lnTo>
                      <a:pt x="31" y="48"/>
                    </a:lnTo>
                    <a:lnTo>
                      <a:pt x="30" y="45"/>
                    </a:lnTo>
                    <a:lnTo>
                      <a:pt x="31" y="42"/>
                    </a:lnTo>
                    <a:lnTo>
                      <a:pt x="32" y="40"/>
                    </a:lnTo>
                    <a:lnTo>
                      <a:pt x="33" y="37"/>
                    </a:lnTo>
                    <a:lnTo>
                      <a:pt x="35" y="34"/>
                    </a:lnTo>
                    <a:lnTo>
                      <a:pt x="37" y="33"/>
                    </a:lnTo>
                    <a:lnTo>
                      <a:pt x="40" y="31"/>
                    </a:lnTo>
                    <a:lnTo>
                      <a:pt x="43" y="30"/>
                    </a:lnTo>
                    <a:lnTo>
                      <a:pt x="46" y="30"/>
                    </a:lnTo>
                    <a:close/>
                    <a:moveTo>
                      <a:pt x="46" y="90"/>
                    </a:moveTo>
                    <a:lnTo>
                      <a:pt x="55" y="89"/>
                    </a:lnTo>
                    <a:lnTo>
                      <a:pt x="63" y="87"/>
                    </a:lnTo>
                    <a:lnTo>
                      <a:pt x="71" y="82"/>
                    </a:lnTo>
                    <a:lnTo>
                      <a:pt x="77" y="77"/>
                    </a:lnTo>
                    <a:lnTo>
                      <a:pt x="82" y="71"/>
                    </a:lnTo>
                    <a:lnTo>
                      <a:pt x="87" y="63"/>
                    </a:lnTo>
                    <a:lnTo>
                      <a:pt x="90" y="55"/>
                    </a:lnTo>
                    <a:lnTo>
                      <a:pt x="91" y="45"/>
                    </a:lnTo>
                    <a:lnTo>
                      <a:pt x="90" y="36"/>
                    </a:lnTo>
                    <a:lnTo>
                      <a:pt x="87" y="28"/>
                    </a:lnTo>
                    <a:lnTo>
                      <a:pt x="82" y="20"/>
                    </a:lnTo>
                    <a:lnTo>
                      <a:pt x="77" y="14"/>
                    </a:lnTo>
                    <a:lnTo>
                      <a:pt x="71" y="8"/>
                    </a:lnTo>
                    <a:lnTo>
                      <a:pt x="63" y="3"/>
                    </a:lnTo>
                    <a:lnTo>
                      <a:pt x="55" y="1"/>
                    </a:lnTo>
                    <a:lnTo>
                      <a:pt x="46" y="0"/>
                    </a:lnTo>
                    <a:lnTo>
                      <a:pt x="36" y="1"/>
                    </a:lnTo>
                    <a:lnTo>
                      <a:pt x="28" y="3"/>
                    </a:lnTo>
                    <a:lnTo>
                      <a:pt x="20" y="8"/>
                    </a:lnTo>
                    <a:lnTo>
                      <a:pt x="14" y="14"/>
                    </a:lnTo>
                    <a:lnTo>
                      <a:pt x="9" y="20"/>
                    </a:lnTo>
                    <a:lnTo>
                      <a:pt x="4" y="28"/>
                    </a:lnTo>
                    <a:lnTo>
                      <a:pt x="1" y="36"/>
                    </a:lnTo>
                    <a:lnTo>
                      <a:pt x="0" y="45"/>
                    </a:lnTo>
                    <a:lnTo>
                      <a:pt x="1" y="55"/>
                    </a:lnTo>
                    <a:lnTo>
                      <a:pt x="4" y="63"/>
                    </a:lnTo>
                    <a:lnTo>
                      <a:pt x="9" y="71"/>
                    </a:lnTo>
                    <a:lnTo>
                      <a:pt x="14" y="77"/>
                    </a:lnTo>
                    <a:lnTo>
                      <a:pt x="20" y="82"/>
                    </a:lnTo>
                    <a:lnTo>
                      <a:pt x="28" y="87"/>
                    </a:lnTo>
                    <a:lnTo>
                      <a:pt x="36" y="89"/>
                    </a:lnTo>
                    <a:lnTo>
                      <a:pt x="46"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2" name="Slide Number Placeholder 13">
            <a:extLst>
              <a:ext uri="{FF2B5EF4-FFF2-40B4-BE49-F238E27FC236}">
                <a16:creationId xmlns="" xmlns:a16="http://schemas.microsoft.com/office/drawing/2014/main" id="{AEE90D2A-3F13-4CB4-B759-75ABED89E81B}"/>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solidFill>
                <a:latin typeface="Segoe UI" panose="020B0502040204020203" pitchFamily="34" charset="0"/>
                <a:cs typeface="Segoe UI" panose="020B0502040204020203" pitchFamily="34" charset="0"/>
              </a:rPr>
              <a:t>1  2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67</a:t>
            </a:fld>
            <a:r>
              <a:rPr lang="en-ID" sz="1100" dirty="0">
                <a:solidFill>
                  <a:schemeClr val="tx1">
                    <a:lumMod val="75000"/>
                    <a:lumOff val="25000"/>
                  </a:schemeClr>
                </a:solidFill>
                <a:latin typeface="Segoe UI" panose="020B0502040204020203" pitchFamily="34" charset="0"/>
                <a:cs typeface="Segoe UI" panose="020B0502040204020203" pitchFamily="34" charset="0"/>
              </a:rPr>
              <a:t>  </a:t>
            </a:r>
            <a:r>
              <a:rPr lang="en-ID" sz="1100" dirty="0">
                <a:solidFill>
                  <a:schemeClr val="bg1"/>
                </a:solidFill>
                <a:latin typeface="Segoe UI" panose="020B0502040204020203" pitchFamily="34" charset="0"/>
                <a:cs typeface="Segoe UI" panose="020B0502040204020203" pitchFamily="34" charset="0"/>
              </a:rPr>
              <a:t>4  5  6  7  8  9  10</a:t>
            </a:r>
          </a:p>
        </p:txBody>
      </p:sp>
      <p:cxnSp>
        <p:nvCxnSpPr>
          <p:cNvPr id="12" name="Straight Arrow Connector 11">
            <a:extLst>
              <a:ext uri="{FF2B5EF4-FFF2-40B4-BE49-F238E27FC236}">
                <a16:creationId xmlns="" xmlns:a16="http://schemas.microsoft.com/office/drawing/2014/main" id="{28327D41-173E-4F93-948A-9AE1C520B4C2}"/>
              </a:ext>
            </a:extLst>
          </p:cNvPr>
          <p:cNvCxnSpPr>
            <a:cxnSpLocks/>
            <a:stCxn id="62" idx="6"/>
          </p:cNvCxnSpPr>
          <p:nvPr/>
        </p:nvCxnSpPr>
        <p:spPr>
          <a:xfrm>
            <a:off x="8956670" y="3401913"/>
            <a:ext cx="937042" cy="0"/>
          </a:xfrm>
          <a:prstGeom prst="straightConnector1">
            <a:avLst/>
          </a:prstGeom>
          <a:ln>
            <a:solidFill>
              <a:srgbClr val="198AB7"/>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0011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down)">
                                      <p:cBhvr>
                                        <p:cTn id="17" dur="500"/>
                                        <p:tgtEl>
                                          <p:spTgt spid="56"/>
                                        </p:tgtEl>
                                      </p:cBhvr>
                                    </p:animEffect>
                                  </p:childTnLst>
                                </p:cTn>
                              </p:par>
                              <p:par>
                                <p:cTn id="18" presetID="26" presetClass="emph" presetSubtype="0" fill="hold" grpId="1" nodeType="withEffect">
                                  <p:stCondLst>
                                    <p:cond delay="0"/>
                                  </p:stCondLst>
                                  <p:childTnLst>
                                    <p:animEffect transition="out" filter="fade">
                                      <p:cBhvr>
                                        <p:cTn id="19" dur="500" tmFilter="0, 0; .2, .5; .8, .5; 1, 0"/>
                                        <p:tgtEl>
                                          <p:spTgt spid="56"/>
                                        </p:tgtEl>
                                      </p:cBhvr>
                                    </p:animEffect>
                                    <p:animScale>
                                      <p:cBhvr>
                                        <p:cTn id="20" dur="250" autoRev="1" fill="hold"/>
                                        <p:tgtEl>
                                          <p:spTgt spid="5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wipe(down)">
                                      <p:cBhvr>
                                        <p:cTn id="30" dur="500"/>
                                        <p:tgtEl>
                                          <p:spTgt spid="79"/>
                                        </p:tgtEl>
                                      </p:cBhvr>
                                    </p:animEffect>
                                  </p:childTnLst>
                                </p:cTn>
                              </p:par>
                            </p:childTnLst>
                          </p:cTn>
                        </p:par>
                        <p:par>
                          <p:cTn id="31" fill="hold">
                            <p:stCondLst>
                              <p:cond delay="500"/>
                            </p:stCondLst>
                            <p:childTnLst>
                              <p:par>
                                <p:cTn id="32" presetID="26" presetClass="emph" presetSubtype="0" fill="hold" grpId="1" nodeType="afterEffect">
                                  <p:stCondLst>
                                    <p:cond delay="0"/>
                                  </p:stCondLst>
                                  <p:childTnLst>
                                    <p:animEffect transition="out" filter="fade">
                                      <p:cBhvr>
                                        <p:cTn id="33" dur="500" tmFilter="0, 0; .2, .5; .8, .5; 1, 0"/>
                                        <p:tgtEl>
                                          <p:spTgt spid="79"/>
                                        </p:tgtEl>
                                      </p:cBhvr>
                                    </p:animEffect>
                                    <p:animScale>
                                      <p:cBhvr>
                                        <p:cTn id="34" dur="250" autoRev="1" fill="hold"/>
                                        <p:tgtEl>
                                          <p:spTgt spid="7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wipe(up)">
                                      <p:cBhvr>
                                        <p:cTn id="44" dur="500"/>
                                        <p:tgtEl>
                                          <p:spTgt spid="77"/>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77"/>
                                        </p:tgtEl>
                                      </p:cBhvr>
                                    </p:animEffect>
                                    <p:animScale>
                                      <p:cBhvr>
                                        <p:cTn id="47" dur="250" autoRev="1" fill="hold"/>
                                        <p:tgtEl>
                                          <p:spTgt spid="77"/>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wipe(down)">
                                      <p:cBhvr>
                                        <p:cTn id="56" dur="500"/>
                                        <p:tgtEl>
                                          <p:spTgt spid="81"/>
                                        </p:tgtEl>
                                      </p:cBhvr>
                                    </p:animEffect>
                                  </p:childTnLst>
                                </p:cTn>
                              </p:par>
                            </p:childTnLst>
                          </p:cTn>
                        </p:par>
                        <p:par>
                          <p:cTn id="57" fill="hold">
                            <p:stCondLst>
                              <p:cond delay="500"/>
                            </p:stCondLst>
                            <p:childTnLst>
                              <p:par>
                                <p:cTn id="58" presetID="26" presetClass="emph" presetSubtype="0" fill="hold" grpId="1" nodeType="afterEffect">
                                  <p:stCondLst>
                                    <p:cond delay="0"/>
                                  </p:stCondLst>
                                  <p:childTnLst>
                                    <p:animEffect transition="out" filter="fade">
                                      <p:cBhvr>
                                        <p:cTn id="59" dur="500" tmFilter="0, 0; .2, .5; .8, .5; 1, 0"/>
                                        <p:tgtEl>
                                          <p:spTgt spid="81"/>
                                        </p:tgtEl>
                                      </p:cBhvr>
                                    </p:animEffect>
                                    <p:animScale>
                                      <p:cBhvr>
                                        <p:cTn id="60" dur="250" autoRev="1" fill="hold"/>
                                        <p:tgtEl>
                                          <p:spTgt spid="81"/>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down)">
                                      <p:cBhvr>
                                        <p:cTn id="65" dur="500"/>
                                        <p:tgtEl>
                                          <p:spTgt spid="5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wipe(down)">
                                      <p:cBhvr>
                                        <p:cTn id="70" dur="500"/>
                                        <p:tgtEl>
                                          <p:spTgt spid="76"/>
                                        </p:tgtEl>
                                      </p:cBhvr>
                                    </p:animEffect>
                                  </p:childTnLst>
                                </p:cTn>
                              </p:par>
                              <p:par>
                                <p:cTn id="71" presetID="26" presetClass="emph" presetSubtype="0" fill="hold" grpId="1" nodeType="withEffect">
                                  <p:stCondLst>
                                    <p:cond delay="0"/>
                                  </p:stCondLst>
                                  <p:childTnLst>
                                    <p:animEffect transition="out" filter="fade">
                                      <p:cBhvr>
                                        <p:cTn id="72" dur="500" tmFilter="0, 0; .2, .5; .8, .5; 1, 0"/>
                                        <p:tgtEl>
                                          <p:spTgt spid="76"/>
                                        </p:tgtEl>
                                      </p:cBhvr>
                                    </p:animEffect>
                                    <p:animScale>
                                      <p:cBhvr>
                                        <p:cTn id="73" dur="250" autoRev="1" fill="hold"/>
                                        <p:tgtEl>
                                          <p:spTgt spid="76"/>
                                        </p:tgtEl>
                                      </p:cBhvr>
                                      <p:by x="105000" y="105000"/>
                                    </p:animScale>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animEffect transition="in" filter="wipe(down)">
                                      <p:cBhvr>
                                        <p:cTn id="83" dur="500"/>
                                        <p:tgtEl>
                                          <p:spTgt spid="80"/>
                                        </p:tgtEl>
                                      </p:cBhvr>
                                    </p:animEffect>
                                  </p:childTnLst>
                                </p:cTn>
                              </p:par>
                            </p:childTnLst>
                          </p:cTn>
                        </p:par>
                        <p:par>
                          <p:cTn id="84" fill="hold">
                            <p:stCondLst>
                              <p:cond delay="500"/>
                            </p:stCondLst>
                            <p:childTnLst>
                              <p:par>
                                <p:cTn id="85" presetID="26" presetClass="emph" presetSubtype="0" fill="hold" grpId="1" nodeType="afterEffect">
                                  <p:stCondLst>
                                    <p:cond delay="0"/>
                                  </p:stCondLst>
                                  <p:childTnLst>
                                    <p:animEffect transition="out" filter="fade">
                                      <p:cBhvr>
                                        <p:cTn id="86" dur="500" tmFilter="0, 0; .2, .5; .8, .5; 1, 0"/>
                                        <p:tgtEl>
                                          <p:spTgt spid="80"/>
                                        </p:tgtEl>
                                      </p:cBhvr>
                                    </p:animEffect>
                                    <p:animScale>
                                      <p:cBhvr>
                                        <p:cTn id="87" dur="250" autoRev="1" fill="hold"/>
                                        <p:tgtEl>
                                          <p:spTgt spid="80"/>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500"/>
                                        <p:tgtEl>
                                          <p:spTgt spid="1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8" grpId="0" animBg="1"/>
      <p:bldP spid="59" grpId="0" animBg="1"/>
      <p:bldP spid="39" grpId="0" animBg="1"/>
      <p:bldP spid="36" grpId="0" animBg="1"/>
      <p:bldP spid="38" grpId="0" animBg="1"/>
      <p:bldP spid="41" grpId="0" animBg="1"/>
      <p:bldP spid="56" grpId="0"/>
      <p:bldP spid="56" grpId="1"/>
      <p:bldP spid="76" grpId="0"/>
      <p:bldP spid="76" grpId="1"/>
      <p:bldP spid="77" grpId="0"/>
      <p:bldP spid="77" grpId="1"/>
      <p:bldP spid="78" grpId="0"/>
      <p:bldP spid="79" grpId="0"/>
      <p:bldP spid="79" grpId="1"/>
      <p:bldP spid="80" grpId="0"/>
      <p:bldP spid="80" grpId="1"/>
      <p:bldP spid="81" grpId="0"/>
      <p:bldP spid="81"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3824F6C1-5A7A-4871-B024-74DD6975D788}"/>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183" r="2146" b="13184"/>
          <a:stretch/>
        </p:blipFill>
        <p:spPr>
          <a:xfrm>
            <a:off x="0" y="0"/>
            <a:ext cx="12187988" cy="6858000"/>
          </a:xfrm>
          <a:prstGeom prst="rect">
            <a:avLst/>
          </a:prstGeom>
        </p:spPr>
      </p:pic>
      <p:sp>
        <p:nvSpPr>
          <p:cNvPr id="2" name="Rectangle 1"/>
          <p:cNvSpPr/>
          <p:nvPr/>
        </p:nvSpPr>
        <p:spPr>
          <a:xfrm>
            <a:off x="4012" y="5609"/>
            <a:ext cx="12187988" cy="6852391"/>
          </a:xfrm>
          <a:prstGeom prst="rect">
            <a:avLst/>
          </a:prstGeom>
          <a:gradFill flip="none" rotWithShape="1">
            <a:gsLst>
              <a:gs pos="49000">
                <a:srgbClr val="1693B3">
                  <a:alpha val="73000"/>
                </a:srgbClr>
              </a:gs>
              <a:gs pos="6000">
                <a:srgbClr val="198AB7">
                  <a:alpha val="89000"/>
                </a:srgbClr>
              </a:gs>
              <a:gs pos="100000">
                <a:srgbClr val="03C99A">
                  <a:alpha val="7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adroTexto 16">
            <a:extLst>
              <a:ext uri="{FF2B5EF4-FFF2-40B4-BE49-F238E27FC236}">
                <a16:creationId xmlns="" xmlns:a16="http://schemas.microsoft.com/office/drawing/2014/main" id="{9C48706A-6D6B-461E-9EFE-522CAF8D7BA0}"/>
              </a:ext>
            </a:extLst>
          </p:cNvPr>
          <p:cNvSpPr txBox="1"/>
          <p:nvPr/>
        </p:nvSpPr>
        <p:spPr>
          <a:xfrm rot="10800000">
            <a:off x="10352384" y="536000"/>
            <a:ext cx="1467068" cy="3170099"/>
          </a:xfrm>
          <a:prstGeom prst="rect">
            <a:avLst/>
          </a:prstGeom>
          <a:noFill/>
        </p:spPr>
        <p:txBody>
          <a:bodyPr wrap="none" rtlCol="0">
            <a:spAutoFit/>
          </a:bodyPr>
          <a:lstStyle/>
          <a:p>
            <a:r>
              <a:rPr lang="es-ES" sz="20000" b="1" dirty="0">
                <a:gradFill>
                  <a:gsLst>
                    <a:gs pos="6000">
                      <a:srgbClr val="29ABE2"/>
                    </a:gs>
                    <a:gs pos="100000">
                      <a:srgbClr val="03C99A"/>
                    </a:gs>
                  </a:gsLst>
                  <a:lin ang="10800000" scaled="1"/>
                </a:gradFill>
                <a:latin typeface="Arial Black" panose="020B0A04020102020204" pitchFamily="34" charset="0"/>
                <a:cs typeface="Segoe UI" panose="020B0502040204020203" pitchFamily="34" charset="0"/>
              </a:rPr>
              <a:t>“</a:t>
            </a:r>
            <a:endParaRPr lang="en-US" sz="20000" b="1" dirty="0">
              <a:gradFill>
                <a:gsLst>
                  <a:gs pos="6000">
                    <a:srgbClr val="29ABE2"/>
                  </a:gs>
                  <a:gs pos="100000">
                    <a:srgbClr val="03C99A"/>
                  </a:gs>
                </a:gsLst>
                <a:lin ang="10800000" scaled="1"/>
              </a:gradFill>
              <a:latin typeface="Arial Black" panose="020B0A04020102020204" pitchFamily="34" charset="0"/>
              <a:cs typeface="Segoe UI" panose="020B0502040204020203" pitchFamily="34" charset="0"/>
            </a:endParaRPr>
          </a:p>
        </p:txBody>
      </p:sp>
      <p:sp>
        <p:nvSpPr>
          <p:cNvPr id="19" name="Subtítulo 2">
            <a:extLst>
              <a:ext uri="{FF2B5EF4-FFF2-40B4-BE49-F238E27FC236}">
                <a16:creationId xmlns="" xmlns:a16="http://schemas.microsoft.com/office/drawing/2014/main" id="{2F214067-E65E-4141-89DD-A26112DA3AEF}"/>
              </a:ext>
            </a:extLst>
          </p:cNvPr>
          <p:cNvSpPr txBox="1">
            <a:spLocks/>
          </p:cNvSpPr>
          <p:nvPr/>
        </p:nvSpPr>
        <p:spPr>
          <a:xfrm>
            <a:off x="3048000" y="3332477"/>
            <a:ext cx="8623353" cy="1955866"/>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en-US" sz="2400" dirty="0">
                <a:solidFill>
                  <a:schemeClr val="lt1"/>
                </a:solidFill>
                <a:latin typeface="Segoe UI" panose="020B0502040204020203" pitchFamily="34" charset="0"/>
                <a:cs typeface="Segoe UI" panose="020B0502040204020203" pitchFamily="34" charset="0"/>
              </a:rPr>
              <a:t>Patients in CORE group had a two-fold sustained improvement in pain and function status. And had used 3x less specialized imaging tests at 3 months. </a:t>
            </a:r>
          </a:p>
        </p:txBody>
      </p:sp>
      <p:sp>
        <p:nvSpPr>
          <p:cNvPr id="37" name="Slide Number Placeholder 13">
            <a:extLst>
              <a:ext uri="{FF2B5EF4-FFF2-40B4-BE49-F238E27FC236}">
                <a16:creationId xmlns="" xmlns:a16="http://schemas.microsoft.com/office/drawing/2014/main" id="{55819419-D6E0-46D3-A058-88367FC748B7}"/>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alpha val="39000"/>
                  </a:schemeClr>
                </a:solidFill>
                <a:latin typeface="Segoe UI" panose="020B0502040204020203" pitchFamily="34" charset="0"/>
                <a:cs typeface="Segoe UI" panose="020B0502040204020203" pitchFamily="34" charset="0"/>
              </a:rPr>
              <a:t>1  2  3  4  5  </a:t>
            </a:r>
            <a:fld id="{D22807A5-47C3-4D75-A73A-1A4F2D9B8EC1}" type="slidenum">
              <a:rPr lang="en-ID" sz="1200" b="1" smtClean="0">
                <a:solidFill>
                  <a:srgbClr val="27FCC9"/>
                </a:solidFill>
                <a:latin typeface="Segoe UI" panose="020B0502040204020203" pitchFamily="34" charset="0"/>
                <a:cs typeface="Segoe UI" panose="020B0502040204020203" pitchFamily="34" charset="0"/>
              </a:rPr>
              <a:pPr algn="ctr"/>
              <a:t>68</a:t>
            </a:fld>
            <a:r>
              <a:rPr lang="en-ID" sz="1100" dirty="0">
                <a:solidFill>
                  <a:schemeClr val="bg1"/>
                </a:solidFill>
                <a:latin typeface="Segoe UI" panose="020B0502040204020203" pitchFamily="34" charset="0"/>
                <a:cs typeface="Segoe UI" panose="020B0502040204020203" pitchFamily="34" charset="0"/>
              </a:rPr>
              <a:t>  </a:t>
            </a:r>
            <a:r>
              <a:rPr lang="en-ID" sz="1100" dirty="0">
                <a:solidFill>
                  <a:schemeClr val="bg1">
                    <a:alpha val="39000"/>
                  </a:schemeClr>
                </a:solidFill>
                <a:latin typeface="Segoe UI" panose="020B0502040204020203" pitchFamily="34" charset="0"/>
                <a:cs typeface="Segoe UI" panose="020B0502040204020203" pitchFamily="34" charset="0"/>
              </a:rPr>
              <a:t>7  8  9  10</a:t>
            </a:r>
          </a:p>
        </p:txBody>
      </p:sp>
    </p:spTree>
    <p:extLst>
      <p:ext uri="{BB962C8B-B14F-4D97-AF65-F5344CB8AC3E}">
        <p14:creationId xmlns:p14="http://schemas.microsoft.com/office/powerpoint/2010/main" val="1842156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26" presetClass="emph" presetSubtype="0" fill="hold" grpId="1" nodeType="with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9"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C8D73DE6-E6F6-4359-8216-D1EB946C5327}"/>
              </a:ext>
            </a:extLst>
          </p:cNvPr>
          <p:cNvSpPr>
            <a:spLocks noGrp="1"/>
          </p:cNvSpPr>
          <p:nvPr>
            <p:ph type="sldNum" sz="quarter" idx="4294967295"/>
          </p:nvPr>
        </p:nvSpPr>
        <p:spPr>
          <a:xfrm>
            <a:off x="11823700" y="6400800"/>
            <a:ext cx="368300" cy="276225"/>
          </a:xfrm>
          <a:prstGeom prst="rect">
            <a:avLst/>
          </a:prstGeom>
        </p:spPr>
        <p:txBody>
          <a:bodyPr/>
          <a:lstStyle/>
          <a:p>
            <a:fld id="{B84D2E29-67F4-44D8-B0E3-F54815B4F123}" type="slidenum">
              <a:rPr lang="en-US" smtClean="0"/>
              <a:pPr/>
              <a:t>69</a:t>
            </a:fld>
            <a:endParaRPr lang="en-US" dirty="0"/>
          </a:p>
        </p:txBody>
      </p:sp>
      <p:pic>
        <p:nvPicPr>
          <p:cNvPr id="7" name="Picture 6">
            <a:extLst>
              <a:ext uri="{FF2B5EF4-FFF2-40B4-BE49-F238E27FC236}">
                <a16:creationId xmlns="" xmlns:a16="http://schemas.microsoft.com/office/drawing/2014/main" id="{DCBC5306-2DEF-4739-8F81-E330F94A2DD9}"/>
              </a:ext>
            </a:extLst>
          </p:cNvPr>
          <p:cNvPicPr>
            <a:picLocks noChangeAspect="1"/>
          </p:cNvPicPr>
          <p:nvPr/>
        </p:nvPicPr>
        <p:blipFill>
          <a:blip r:embed="rId2"/>
          <a:stretch>
            <a:fillRect/>
          </a:stretch>
        </p:blipFill>
        <p:spPr>
          <a:xfrm>
            <a:off x="1343144" y="635696"/>
            <a:ext cx="9505712" cy="5586608"/>
          </a:xfrm>
          <a:prstGeom prst="rect">
            <a:avLst/>
          </a:prstGeom>
        </p:spPr>
      </p:pic>
    </p:spTree>
    <p:extLst>
      <p:ext uri="{BB962C8B-B14F-4D97-AF65-F5344CB8AC3E}">
        <p14:creationId xmlns:p14="http://schemas.microsoft.com/office/powerpoint/2010/main" val="35958534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4" name="Google Shape;129;p18"/>
          <p:cNvSpPr txBox="1">
            <a:spLocks/>
          </p:cNvSpPr>
          <p:nvPr/>
        </p:nvSpPr>
        <p:spPr>
          <a:xfrm>
            <a:off x="457200" y="1360775"/>
            <a:ext cx="9696734"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gn="ctr"/>
            <a:r>
              <a:rPr lang="en-US" b="1" dirty="0" smtClean="0">
                <a:solidFill>
                  <a:schemeClr val="tx1">
                    <a:lumMod val="85000"/>
                    <a:lumOff val="15000"/>
                  </a:schemeClr>
                </a:solidFill>
                <a:latin typeface="Calibri" charset="0"/>
                <a:ea typeface="Calibri" charset="0"/>
                <a:cs typeface="Calibri" charset="0"/>
              </a:rPr>
              <a:t>2- </a:t>
            </a:r>
            <a:r>
              <a:rPr lang="en-US" b="1" dirty="0">
                <a:solidFill>
                  <a:schemeClr val="tx1">
                    <a:lumMod val="85000"/>
                    <a:lumOff val="15000"/>
                  </a:schemeClr>
                </a:solidFill>
                <a:latin typeface="Calibri" charset="0"/>
                <a:ea typeface="Calibri" charset="0"/>
                <a:cs typeface="Calibri" charset="0"/>
              </a:rPr>
              <a:t>Which of the following is </a:t>
            </a:r>
            <a:r>
              <a:rPr lang="en-US" b="1" dirty="0" smtClean="0">
                <a:solidFill>
                  <a:schemeClr val="tx1">
                    <a:lumMod val="85000"/>
                    <a:lumOff val="15000"/>
                  </a:schemeClr>
                </a:solidFill>
                <a:latin typeface="Calibri" charset="0"/>
                <a:ea typeface="Calibri" charset="0"/>
                <a:cs typeface="Calibri" charset="0"/>
              </a:rPr>
              <a:t>considered as </a:t>
            </a:r>
            <a:r>
              <a:rPr lang="en-US" b="1" dirty="0" smtClean="0">
                <a:solidFill>
                  <a:srgbClr val="FF0000"/>
                </a:solidFill>
                <a:latin typeface="Calibri" charset="0"/>
                <a:ea typeface="Calibri" charset="0"/>
                <a:cs typeface="Calibri" charset="0"/>
              </a:rPr>
              <a:t>Red flag </a:t>
            </a:r>
            <a:r>
              <a:rPr lang="en-US" b="1" dirty="0" smtClean="0">
                <a:solidFill>
                  <a:schemeClr val="tx1">
                    <a:lumMod val="85000"/>
                    <a:lumOff val="15000"/>
                  </a:schemeClr>
                </a:solidFill>
                <a:latin typeface="Calibri" charset="0"/>
                <a:ea typeface="Calibri" charset="0"/>
                <a:cs typeface="Calibri" charset="0"/>
              </a:rPr>
              <a:t>in Lower Back Pain?</a:t>
            </a:r>
            <a:endParaRPr lang="en-US" b="1" dirty="0">
              <a:solidFill>
                <a:schemeClr val="tx1">
                  <a:lumMod val="85000"/>
                  <a:lumOff val="15000"/>
                </a:schemeClr>
              </a:solidFill>
              <a:latin typeface="Calibri" charset="0"/>
              <a:ea typeface="Calibri" charset="0"/>
              <a:cs typeface="Calibri" charset="0"/>
            </a:endParaRPr>
          </a:p>
        </p:txBody>
      </p:sp>
      <p:sp>
        <p:nvSpPr>
          <p:cNvPr id="5" name="Google Shape;129;p18"/>
          <p:cNvSpPr txBox="1">
            <a:spLocks/>
          </p:cNvSpPr>
          <p:nvPr/>
        </p:nvSpPr>
        <p:spPr>
          <a:xfrm>
            <a:off x="1247098" y="2939422"/>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smtClean="0">
                <a:solidFill>
                  <a:schemeClr val="tx1"/>
                </a:solidFill>
                <a:latin typeface="Calibri" charset="0"/>
                <a:ea typeface="Calibri" charset="0"/>
                <a:cs typeface="Calibri" charset="0"/>
              </a:rPr>
              <a:t>a. History </a:t>
            </a:r>
            <a:r>
              <a:rPr lang="en-US" sz="1800" dirty="0">
                <a:solidFill>
                  <a:schemeClr val="tx1"/>
                </a:solidFill>
                <a:latin typeface="Calibri" charset="0"/>
                <a:ea typeface="Calibri" charset="0"/>
                <a:cs typeface="Calibri" charset="0"/>
              </a:rPr>
              <a:t>of dysmenorrhea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b</a:t>
            </a:r>
            <a:r>
              <a:rPr lang="en-US" sz="1800" dirty="0">
                <a:solidFill>
                  <a:schemeClr val="tx1"/>
                </a:solidFill>
                <a:latin typeface="Calibri" charset="0"/>
                <a:ea typeface="Calibri" charset="0"/>
                <a:cs typeface="Calibri" charset="0"/>
              </a:rPr>
              <a:t>. Steroid use</a:t>
            </a:r>
          </a:p>
          <a:p>
            <a:pPr>
              <a:lnSpc>
                <a:spcPct val="150000"/>
              </a:lnSpc>
            </a:pPr>
            <a:r>
              <a:rPr lang="en-US" sz="1800" dirty="0" smtClean="0">
                <a:solidFill>
                  <a:schemeClr val="tx1"/>
                </a:solidFill>
                <a:latin typeface="Calibri" charset="0"/>
                <a:ea typeface="Calibri" charset="0"/>
                <a:cs typeface="Calibri" charset="0"/>
              </a:rPr>
              <a:t>c</a:t>
            </a:r>
            <a:r>
              <a:rPr lang="en-US" sz="1800" dirty="0">
                <a:solidFill>
                  <a:schemeClr val="tx1"/>
                </a:solidFill>
                <a:latin typeface="Calibri" charset="0"/>
                <a:ea typeface="Calibri" charset="0"/>
                <a:cs typeface="Calibri" charset="0"/>
              </a:rPr>
              <a:t>. </a:t>
            </a:r>
            <a:r>
              <a:rPr lang="en-US" sz="1800" dirty="0">
                <a:solidFill>
                  <a:schemeClr val="tx1"/>
                </a:solidFill>
                <a:latin typeface="Calibri" charset="0"/>
                <a:ea typeface="Calibri" charset="0"/>
                <a:cs typeface="Calibri" charset="0"/>
              </a:rPr>
              <a:t>Night pain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d</a:t>
            </a:r>
            <a:r>
              <a:rPr lang="en-US" sz="1800" dirty="0" smtClean="0">
                <a:solidFill>
                  <a:schemeClr val="tx1"/>
                </a:solidFill>
                <a:latin typeface="Calibri" charset="0"/>
                <a:ea typeface="Calibri" charset="0"/>
                <a:cs typeface="Calibri" charset="0"/>
              </a:rPr>
              <a:t>. </a:t>
            </a:r>
            <a:r>
              <a:rPr lang="en-US" sz="1800" dirty="0" smtClean="0">
                <a:solidFill>
                  <a:schemeClr val="tx1"/>
                </a:solidFill>
                <a:latin typeface="Calibri" charset="0"/>
                <a:ea typeface="Calibri" charset="0"/>
                <a:cs typeface="Calibri" charset="0"/>
              </a:rPr>
              <a:t>Age more than 40</a:t>
            </a:r>
            <a:endParaRPr lang="en-US" sz="18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392783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C8D73DE6-E6F6-4359-8216-D1EB946C5327}"/>
              </a:ext>
            </a:extLst>
          </p:cNvPr>
          <p:cNvSpPr>
            <a:spLocks noGrp="1"/>
          </p:cNvSpPr>
          <p:nvPr>
            <p:ph type="sldNum" sz="quarter" idx="4294967295"/>
          </p:nvPr>
        </p:nvSpPr>
        <p:spPr>
          <a:xfrm>
            <a:off x="11823700" y="6400800"/>
            <a:ext cx="368300" cy="276225"/>
          </a:xfrm>
          <a:prstGeom prst="rect">
            <a:avLst/>
          </a:prstGeom>
        </p:spPr>
        <p:txBody>
          <a:bodyPr/>
          <a:lstStyle/>
          <a:p>
            <a:fld id="{B84D2E29-67F4-44D8-B0E3-F54815B4F123}" type="slidenum">
              <a:rPr lang="en-US" smtClean="0"/>
              <a:pPr/>
              <a:t>70</a:t>
            </a:fld>
            <a:endParaRPr lang="en-US" dirty="0"/>
          </a:p>
        </p:txBody>
      </p:sp>
      <p:pic>
        <p:nvPicPr>
          <p:cNvPr id="2" name="Picture 1">
            <a:extLst>
              <a:ext uri="{FF2B5EF4-FFF2-40B4-BE49-F238E27FC236}">
                <a16:creationId xmlns="" xmlns:a16="http://schemas.microsoft.com/office/drawing/2014/main" id="{D6AE25C8-4218-4768-8A8E-DA7954644160}"/>
              </a:ext>
            </a:extLst>
          </p:cNvPr>
          <p:cNvPicPr>
            <a:picLocks noChangeAspect="1"/>
          </p:cNvPicPr>
          <p:nvPr/>
        </p:nvPicPr>
        <p:blipFill>
          <a:blip r:embed="rId2"/>
          <a:stretch>
            <a:fillRect/>
          </a:stretch>
        </p:blipFill>
        <p:spPr>
          <a:xfrm>
            <a:off x="1556183" y="569312"/>
            <a:ext cx="9079633" cy="5719376"/>
          </a:xfrm>
          <a:prstGeom prst="rect">
            <a:avLst/>
          </a:prstGeom>
        </p:spPr>
      </p:pic>
    </p:spTree>
    <p:extLst>
      <p:ext uri="{BB962C8B-B14F-4D97-AF65-F5344CB8AC3E}">
        <p14:creationId xmlns:p14="http://schemas.microsoft.com/office/powerpoint/2010/main" val="8681596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C8D73DE6-E6F6-4359-8216-D1EB946C5327}"/>
              </a:ext>
            </a:extLst>
          </p:cNvPr>
          <p:cNvSpPr>
            <a:spLocks noGrp="1"/>
          </p:cNvSpPr>
          <p:nvPr>
            <p:ph type="sldNum" sz="quarter" idx="4294967295"/>
          </p:nvPr>
        </p:nvSpPr>
        <p:spPr>
          <a:xfrm>
            <a:off x="11823700" y="6400800"/>
            <a:ext cx="368300" cy="276225"/>
          </a:xfrm>
          <a:prstGeom prst="rect">
            <a:avLst/>
          </a:prstGeom>
        </p:spPr>
        <p:txBody>
          <a:bodyPr/>
          <a:lstStyle/>
          <a:p>
            <a:fld id="{B84D2E29-67F4-44D8-B0E3-F54815B4F123}" type="slidenum">
              <a:rPr lang="en-US" smtClean="0"/>
              <a:pPr/>
              <a:t>71</a:t>
            </a:fld>
            <a:endParaRPr lang="en-US" dirty="0"/>
          </a:p>
        </p:txBody>
      </p:sp>
      <p:pic>
        <p:nvPicPr>
          <p:cNvPr id="3" name="Picture 2">
            <a:extLst>
              <a:ext uri="{FF2B5EF4-FFF2-40B4-BE49-F238E27FC236}">
                <a16:creationId xmlns="" xmlns:a16="http://schemas.microsoft.com/office/drawing/2014/main" id="{D69E333B-EF79-465C-9093-2B56A7D39429}"/>
              </a:ext>
            </a:extLst>
          </p:cNvPr>
          <p:cNvPicPr>
            <a:picLocks noChangeAspect="1"/>
          </p:cNvPicPr>
          <p:nvPr/>
        </p:nvPicPr>
        <p:blipFill>
          <a:blip r:embed="rId2"/>
          <a:stretch>
            <a:fillRect/>
          </a:stretch>
        </p:blipFill>
        <p:spPr>
          <a:xfrm>
            <a:off x="2507994" y="0"/>
            <a:ext cx="8602592" cy="6858000"/>
          </a:xfrm>
          <a:prstGeom prst="rect">
            <a:avLst/>
          </a:prstGeom>
        </p:spPr>
      </p:pic>
    </p:spTree>
    <p:extLst>
      <p:ext uri="{BB962C8B-B14F-4D97-AF65-F5344CB8AC3E}">
        <p14:creationId xmlns:p14="http://schemas.microsoft.com/office/powerpoint/2010/main" val="27107052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C8D73DE6-E6F6-4359-8216-D1EB946C5327}"/>
              </a:ext>
            </a:extLst>
          </p:cNvPr>
          <p:cNvSpPr>
            <a:spLocks noGrp="1"/>
          </p:cNvSpPr>
          <p:nvPr>
            <p:ph type="sldNum" sz="quarter" idx="4294967295"/>
          </p:nvPr>
        </p:nvSpPr>
        <p:spPr>
          <a:xfrm>
            <a:off x="11823700" y="6400800"/>
            <a:ext cx="368300" cy="276225"/>
          </a:xfrm>
          <a:prstGeom prst="rect">
            <a:avLst/>
          </a:prstGeom>
        </p:spPr>
        <p:txBody>
          <a:bodyPr/>
          <a:lstStyle/>
          <a:p>
            <a:fld id="{B84D2E29-67F4-44D8-B0E3-F54815B4F123}" type="slidenum">
              <a:rPr lang="en-US" smtClean="0"/>
              <a:pPr/>
              <a:t>72</a:t>
            </a:fld>
            <a:endParaRPr lang="en-US" dirty="0"/>
          </a:p>
        </p:txBody>
      </p:sp>
      <p:pic>
        <p:nvPicPr>
          <p:cNvPr id="4" name="Picture 3">
            <a:extLst>
              <a:ext uri="{FF2B5EF4-FFF2-40B4-BE49-F238E27FC236}">
                <a16:creationId xmlns="" xmlns:a16="http://schemas.microsoft.com/office/drawing/2014/main" id="{8E285FE4-4303-41BB-99E9-D408BC5CC1D7}"/>
              </a:ext>
            </a:extLst>
          </p:cNvPr>
          <p:cNvPicPr>
            <a:picLocks noChangeAspect="1"/>
          </p:cNvPicPr>
          <p:nvPr/>
        </p:nvPicPr>
        <p:blipFill rotWithShape="1">
          <a:blip r:embed="rId2"/>
          <a:srcRect l="1103" t="2991" r="1733"/>
          <a:stretch/>
        </p:blipFill>
        <p:spPr>
          <a:xfrm>
            <a:off x="914400" y="288099"/>
            <a:ext cx="10296395" cy="6481631"/>
          </a:xfrm>
          <a:prstGeom prst="rect">
            <a:avLst/>
          </a:prstGeom>
        </p:spPr>
      </p:pic>
    </p:spTree>
    <p:extLst>
      <p:ext uri="{BB962C8B-B14F-4D97-AF65-F5344CB8AC3E}">
        <p14:creationId xmlns:p14="http://schemas.microsoft.com/office/powerpoint/2010/main" val="35285961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8">
            <a:extLst>
              <a:ext uri="{FF2B5EF4-FFF2-40B4-BE49-F238E27FC236}">
                <a16:creationId xmlns="" xmlns:a16="http://schemas.microsoft.com/office/drawing/2014/main" id="{CC2EE2CD-C279-4640-9E42-3A3A96A606F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085" t="14085" r="10615"/>
          <a:stretch/>
        </p:blipFill>
        <p:spPr>
          <a:xfrm>
            <a:off x="0" y="-1"/>
            <a:ext cx="6019800" cy="6858000"/>
          </a:xfrm>
          <a:prstGeom prst="rect">
            <a:avLst/>
          </a:prstGeom>
        </p:spPr>
      </p:pic>
      <p:sp>
        <p:nvSpPr>
          <p:cNvPr id="8" name="Rectangle 11">
            <a:extLst>
              <a:ext uri="{FF2B5EF4-FFF2-40B4-BE49-F238E27FC236}">
                <a16:creationId xmlns="" xmlns:a16="http://schemas.microsoft.com/office/drawing/2014/main" id="{D66C091A-A677-40DB-86A3-F5A8AA6D618E}"/>
              </a:ext>
            </a:extLst>
          </p:cNvPr>
          <p:cNvSpPr/>
          <p:nvPr/>
        </p:nvSpPr>
        <p:spPr>
          <a:xfrm>
            <a:off x="1" y="1"/>
            <a:ext cx="6024562" cy="6876660"/>
          </a:xfrm>
          <a:prstGeom prst="round2SameRect">
            <a:avLst>
              <a:gd name="adj1" fmla="val 0"/>
              <a:gd name="adj2" fmla="val 0"/>
            </a:avLst>
          </a:prstGeom>
          <a:gradFill flip="none" rotWithShape="1">
            <a:gsLst>
              <a:gs pos="0">
                <a:srgbClr val="126688"/>
              </a:gs>
              <a:gs pos="88000">
                <a:srgbClr val="28DBD3">
                  <a:alpha val="7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Slide Number Placeholder 13">
            <a:extLst>
              <a:ext uri="{FF2B5EF4-FFF2-40B4-BE49-F238E27FC236}">
                <a16:creationId xmlns="" xmlns:a16="http://schemas.microsoft.com/office/drawing/2014/main" id="{ABFA7892-481E-4E68-ACB5-3415E20704B0}"/>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1  2  3  4  5  6  7  8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73</a:t>
            </a:fld>
            <a:r>
              <a:rPr lang="en-ID" sz="1200" b="1" dirty="0">
                <a:solidFill>
                  <a:srgbClr val="198AB7"/>
                </a:solidFill>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10</a:t>
            </a:r>
            <a:r>
              <a:rPr lang="en-ID" sz="1200" b="1" dirty="0">
                <a:solidFill>
                  <a:schemeClr val="bg1">
                    <a:lumMod val="85000"/>
                  </a:schemeClr>
                </a:solidFill>
                <a:latin typeface="Segoe UI" panose="020B0502040204020203" pitchFamily="34" charset="0"/>
                <a:cs typeface="Segoe UI" panose="020B0502040204020203" pitchFamily="34" charset="0"/>
              </a:rPr>
              <a:t> </a:t>
            </a:r>
            <a:endParaRPr lang="en-ID" sz="1100" dirty="0">
              <a:solidFill>
                <a:schemeClr val="bg1">
                  <a:lumMod val="85000"/>
                </a:schemeClr>
              </a:solidFill>
              <a:latin typeface="Segoe UI" panose="020B0502040204020203" pitchFamily="34" charset="0"/>
              <a:cs typeface="Segoe UI" panose="020B0502040204020203" pitchFamily="34" charset="0"/>
            </a:endParaRPr>
          </a:p>
        </p:txBody>
      </p:sp>
      <p:cxnSp>
        <p:nvCxnSpPr>
          <p:cNvPr id="12" name="Conector recto 11">
            <a:extLst>
              <a:ext uri="{FF2B5EF4-FFF2-40B4-BE49-F238E27FC236}">
                <a16:creationId xmlns="" xmlns:a16="http://schemas.microsoft.com/office/drawing/2014/main" id="{8AF7D004-1C8B-48D7-A143-BF078761CBCB}"/>
              </a:ext>
            </a:extLst>
          </p:cNvPr>
          <p:cNvCxnSpPr/>
          <p:nvPr/>
        </p:nvCxnSpPr>
        <p:spPr>
          <a:xfrm>
            <a:off x="4200846" y="2079845"/>
            <a:ext cx="415149" cy="0"/>
          </a:xfrm>
          <a:prstGeom prst="line">
            <a:avLst/>
          </a:prstGeom>
          <a:ln w="88900">
            <a:solidFill>
              <a:srgbClr val="27FCC9"/>
            </a:solidFill>
          </a:ln>
        </p:spPr>
        <p:style>
          <a:lnRef idx="1">
            <a:schemeClr val="accent1"/>
          </a:lnRef>
          <a:fillRef idx="0">
            <a:schemeClr val="accent1"/>
          </a:fillRef>
          <a:effectRef idx="0">
            <a:schemeClr val="accent1"/>
          </a:effectRef>
          <a:fontRef idx="minor">
            <a:schemeClr val="tx1"/>
          </a:fontRef>
        </p:style>
      </p:cxnSp>
      <p:grpSp>
        <p:nvGrpSpPr>
          <p:cNvPr id="13" name="Group 475">
            <a:extLst>
              <a:ext uri="{FF2B5EF4-FFF2-40B4-BE49-F238E27FC236}">
                <a16:creationId xmlns="" xmlns:a16="http://schemas.microsoft.com/office/drawing/2014/main" id="{F1DC2D47-ABD8-4CD8-A61D-596C36138254}"/>
              </a:ext>
            </a:extLst>
          </p:cNvPr>
          <p:cNvGrpSpPr/>
          <p:nvPr/>
        </p:nvGrpSpPr>
        <p:grpSpPr>
          <a:xfrm>
            <a:off x="10418090" y="711200"/>
            <a:ext cx="1000311" cy="1000311"/>
            <a:chOff x="11601450" y="1933576"/>
            <a:chExt cx="285750" cy="285750"/>
          </a:xfrm>
          <a:gradFill>
            <a:gsLst>
              <a:gs pos="0">
                <a:srgbClr val="198AB7"/>
              </a:gs>
              <a:gs pos="88000">
                <a:srgbClr val="28DBD3"/>
              </a:gs>
            </a:gsLst>
            <a:lin ang="16200000" scaled="1"/>
          </a:gradFill>
        </p:grpSpPr>
        <p:sp>
          <p:nvSpPr>
            <p:cNvPr id="14" name="Freeform 293">
              <a:extLst>
                <a:ext uri="{FF2B5EF4-FFF2-40B4-BE49-F238E27FC236}">
                  <a16:creationId xmlns="" xmlns:a16="http://schemas.microsoft.com/office/drawing/2014/main" id="{76C64489-26E0-4BDF-9F15-9AFD12903B08}"/>
                </a:ext>
              </a:extLst>
            </p:cNvPr>
            <p:cNvSpPr>
              <a:spLocks noEditPoints="1"/>
            </p:cNvSpPr>
            <p:nvPr/>
          </p:nvSpPr>
          <p:spPr bwMode="auto">
            <a:xfrm>
              <a:off x="11744325" y="1933576"/>
              <a:ext cx="142875" cy="190500"/>
            </a:xfrm>
            <a:custGeom>
              <a:avLst/>
              <a:gdLst>
                <a:gd name="T0" fmla="*/ 29 w 450"/>
                <a:gd name="T1" fmla="*/ 570 h 600"/>
                <a:gd name="T2" fmla="*/ 29 w 450"/>
                <a:gd name="T3" fmla="*/ 30 h 600"/>
                <a:gd name="T4" fmla="*/ 270 w 450"/>
                <a:gd name="T5" fmla="*/ 30 h 600"/>
                <a:gd name="T6" fmla="*/ 270 w 450"/>
                <a:gd name="T7" fmla="*/ 165 h 600"/>
                <a:gd name="T8" fmla="*/ 270 w 450"/>
                <a:gd name="T9" fmla="*/ 168 h 600"/>
                <a:gd name="T10" fmla="*/ 271 w 450"/>
                <a:gd name="T11" fmla="*/ 171 h 600"/>
                <a:gd name="T12" fmla="*/ 272 w 450"/>
                <a:gd name="T13" fmla="*/ 173 h 600"/>
                <a:gd name="T14" fmla="*/ 275 w 450"/>
                <a:gd name="T15" fmla="*/ 175 h 600"/>
                <a:gd name="T16" fmla="*/ 277 w 450"/>
                <a:gd name="T17" fmla="*/ 178 h 600"/>
                <a:gd name="T18" fmla="*/ 279 w 450"/>
                <a:gd name="T19" fmla="*/ 179 h 600"/>
                <a:gd name="T20" fmla="*/ 282 w 450"/>
                <a:gd name="T21" fmla="*/ 180 h 600"/>
                <a:gd name="T22" fmla="*/ 285 w 450"/>
                <a:gd name="T23" fmla="*/ 180 h 600"/>
                <a:gd name="T24" fmla="*/ 420 w 450"/>
                <a:gd name="T25" fmla="*/ 180 h 600"/>
                <a:gd name="T26" fmla="*/ 420 w 450"/>
                <a:gd name="T27" fmla="*/ 570 h 600"/>
                <a:gd name="T28" fmla="*/ 29 w 450"/>
                <a:gd name="T29" fmla="*/ 570 h 600"/>
                <a:gd name="T30" fmla="*/ 300 w 450"/>
                <a:gd name="T31" fmla="*/ 52 h 600"/>
                <a:gd name="T32" fmla="*/ 399 w 450"/>
                <a:gd name="T33" fmla="*/ 150 h 600"/>
                <a:gd name="T34" fmla="*/ 300 w 450"/>
                <a:gd name="T35" fmla="*/ 150 h 600"/>
                <a:gd name="T36" fmla="*/ 300 w 450"/>
                <a:gd name="T37" fmla="*/ 52 h 600"/>
                <a:gd name="T38" fmla="*/ 446 w 450"/>
                <a:gd name="T39" fmla="*/ 154 h 600"/>
                <a:gd name="T40" fmla="*/ 296 w 450"/>
                <a:gd name="T41" fmla="*/ 4 h 600"/>
                <a:gd name="T42" fmla="*/ 293 w 450"/>
                <a:gd name="T43" fmla="*/ 2 h 600"/>
                <a:gd name="T44" fmla="*/ 291 w 450"/>
                <a:gd name="T45" fmla="*/ 1 h 600"/>
                <a:gd name="T46" fmla="*/ 287 w 450"/>
                <a:gd name="T47" fmla="*/ 0 h 600"/>
                <a:gd name="T48" fmla="*/ 285 w 450"/>
                <a:gd name="T49" fmla="*/ 0 h 600"/>
                <a:gd name="T50" fmla="*/ 15 w 450"/>
                <a:gd name="T51" fmla="*/ 0 h 600"/>
                <a:gd name="T52" fmla="*/ 11 w 450"/>
                <a:gd name="T53" fmla="*/ 0 h 600"/>
                <a:gd name="T54" fmla="*/ 8 w 450"/>
                <a:gd name="T55" fmla="*/ 1 h 600"/>
                <a:gd name="T56" fmla="*/ 6 w 450"/>
                <a:gd name="T57" fmla="*/ 2 h 600"/>
                <a:gd name="T58" fmla="*/ 4 w 450"/>
                <a:gd name="T59" fmla="*/ 4 h 600"/>
                <a:gd name="T60" fmla="*/ 2 w 450"/>
                <a:gd name="T61" fmla="*/ 6 h 600"/>
                <a:gd name="T62" fmla="*/ 1 w 450"/>
                <a:gd name="T63" fmla="*/ 10 h 600"/>
                <a:gd name="T64" fmla="*/ 0 w 450"/>
                <a:gd name="T65" fmla="*/ 12 h 600"/>
                <a:gd name="T66" fmla="*/ 0 w 450"/>
                <a:gd name="T67" fmla="*/ 15 h 600"/>
                <a:gd name="T68" fmla="*/ 0 w 450"/>
                <a:gd name="T69" fmla="*/ 585 h 600"/>
                <a:gd name="T70" fmla="*/ 0 w 450"/>
                <a:gd name="T71" fmla="*/ 589 h 600"/>
                <a:gd name="T72" fmla="*/ 1 w 450"/>
                <a:gd name="T73" fmla="*/ 592 h 600"/>
                <a:gd name="T74" fmla="*/ 2 w 450"/>
                <a:gd name="T75" fmla="*/ 594 h 600"/>
                <a:gd name="T76" fmla="*/ 4 w 450"/>
                <a:gd name="T77" fmla="*/ 596 h 600"/>
                <a:gd name="T78" fmla="*/ 6 w 450"/>
                <a:gd name="T79" fmla="*/ 598 h 600"/>
                <a:gd name="T80" fmla="*/ 8 w 450"/>
                <a:gd name="T81" fmla="*/ 599 h 600"/>
                <a:gd name="T82" fmla="*/ 11 w 450"/>
                <a:gd name="T83" fmla="*/ 600 h 600"/>
                <a:gd name="T84" fmla="*/ 15 w 450"/>
                <a:gd name="T85" fmla="*/ 600 h 600"/>
                <a:gd name="T86" fmla="*/ 435 w 450"/>
                <a:gd name="T87" fmla="*/ 600 h 600"/>
                <a:gd name="T88" fmla="*/ 438 w 450"/>
                <a:gd name="T89" fmla="*/ 600 h 600"/>
                <a:gd name="T90" fmla="*/ 440 w 450"/>
                <a:gd name="T91" fmla="*/ 599 h 600"/>
                <a:gd name="T92" fmla="*/ 444 w 450"/>
                <a:gd name="T93" fmla="*/ 598 h 600"/>
                <a:gd name="T94" fmla="*/ 446 w 450"/>
                <a:gd name="T95" fmla="*/ 596 h 600"/>
                <a:gd name="T96" fmla="*/ 448 w 450"/>
                <a:gd name="T97" fmla="*/ 594 h 600"/>
                <a:gd name="T98" fmla="*/ 449 w 450"/>
                <a:gd name="T99" fmla="*/ 592 h 600"/>
                <a:gd name="T100" fmla="*/ 450 w 450"/>
                <a:gd name="T101" fmla="*/ 589 h 600"/>
                <a:gd name="T102" fmla="*/ 450 w 450"/>
                <a:gd name="T103" fmla="*/ 585 h 600"/>
                <a:gd name="T104" fmla="*/ 450 w 450"/>
                <a:gd name="T105" fmla="*/ 165 h 600"/>
                <a:gd name="T106" fmla="*/ 449 w 450"/>
                <a:gd name="T107" fmla="*/ 159 h 600"/>
                <a:gd name="T108" fmla="*/ 446 w 450"/>
                <a:gd name="T109" fmla="*/ 15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600">
                  <a:moveTo>
                    <a:pt x="29" y="570"/>
                  </a:moveTo>
                  <a:lnTo>
                    <a:pt x="29" y="30"/>
                  </a:lnTo>
                  <a:lnTo>
                    <a:pt x="270" y="30"/>
                  </a:lnTo>
                  <a:lnTo>
                    <a:pt x="270" y="165"/>
                  </a:lnTo>
                  <a:lnTo>
                    <a:pt x="270" y="168"/>
                  </a:lnTo>
                  <a:lnTo>
                    <a:pt x="271" y="171"/>
                  </a:lnTo>
                  <a:lnTo>
                    <a:pt x="272" y="173"/>
                  </a:lnTo>
                  <a:lnTo>
                    <a:pt x="275" y="175"/>
                  </a:lnTo>
                  <a:lnTo>
                    <a:pt x="277" y="178"/>
                  </a:lnTo>
                  <a:lnTo>
                    <a:pt x="279" y="179"/>
                  </a:lnTo>
                  <a:lnTo>
                    <a:pt x="282" y="180"/>
                  </a:lnTo>
                  <a:lnTo>
                    <a:pt x="285" y="180"/>
                  </a:lnTo>
                  <a:lnTo>
                    <a:pt x="420" y="180"/>
                  </a:lnTo>
                  <a:lnTo>
                    <a:pt x="420" y="570"/>
                  </a:lnTo>
                  <a:lnTo>
                    <a:pt x="29" y="570"/>
                  </a:lnTo>
                  <a:close/>
                  <a:moveTo>
                    <a:pt x="300" y="52"/>
                  </a:moveTo>
                  <a:lnTo>
                    <a:pt x="399" y="150"/>
                  </a:lnTo>
                  <a:lnTo>
                    <a:pt x="300" y="150"/>
                  </a:lnTo>
                  <a:lnTo>
                    <a:pt x="300" y="52"/>
                  </a:lnTo>
                  <a:close/>
                  <a:moveTo>
                    <a:pt x="446" y="154"/>
                  </a:moveTo>
                  <a:lnTo>
                    <a:pt x="296" y="4"/>
                  </a:lnTo>
                  <a:lnTo>
                    <a:pt x="293" y="2"/>
                  </a:lnTo>
                  <a:lnTo>
                    <a:pt x="291" y="1"/>
                  </a:lnTo>
                  <a:lnTo>
                    <a:pt x="287" y="0"/>
                  </a:lnTo>
                  <a:lnTo>
                    <a:pt x="285" y="0"/>
                  </a:lnTo>
                  <a:lnTo>
                    <a:pt x="15" y="0"/>
                  </a:lnTo>
                  <a:lnTo>
                    <a:pt x="11" y="0"/>
                  </a:lnTo>
                  <a:lnTo>
                    <a:pt x="8" y="1"/>
                  </a:lnTo>
                  <a:lnTo>
                    <a:pt x="6" y="2"/>
                  </a:lnTo>
                  <a:lnTo>
                    <a:pt x="4" y="4"/>
                  </a:lnTo>
                  <a:lnTo>
                    <a:pt x="2" y="6"/>
                  </a:lnTo>
                  <a:lnTo>
                    <a:pt x="1" y="10"/>
                  </a:lnTo>
                  <a:lnTo>
                    <a:pt x="0" y="12"/>
                  </a:lnTo>
                  <a:lnTo>
                    <a:pt x="0" y="15"/>
                  </a:lnTo>
                  <a:lnTo>
                    <a:pt x="0" y="585"/>
                  </a:lnTo>
                  <a:lnTo>
                    <a:pt x="0" y="589"/>
                  </a:lnTo>
                  <a:lnTo>
                    <a:pt x="1" y="592"/>
                  </a:lnTo>
                  <a:lnTo>
                    <a:pt x="2" y="594"/>
                  </a:lnTo>
                  <a:lnTo>
                    <a:pt x="4" y="596"/>
                  </a:lnTo>
                  <a:lnTo>
                    <a:pt x="6" y="598"/>
                  </a:lnTo>
                  <a:lnTo>
                    <a:pt x="8" y="599"/>
                  </a:lnTo>
                  <a:lnTo>
                    <a:pt x="11" y="600"/>
                  </a:lnTo>
                  <a:lnTo>
                    <a:pt x="15" y="600"/>
                  </a:lnTo>
                  <a:lnTo>
                    <a:pt x="435" y="600"/>
                  </a:lnTo>
                  <a:lnTo>
                    <a:pt x="438" y="600"/>
                  </a:lnTo>
                  <a:lnTo>
                    <a:pt x="440" y="599"/>
                  </a:lnTo>
                  <a:lnTo>
                    <a:pt x="444" y="598"/>
                  </a:lnTo>
                  <a:lnTo>
                    <a:pt x="446" y="596"/>
                  </a:lnTo>
                  <a:lnTo>
                    <a:pt x="448" y="594"/>
                  </a:lnTo>
                  <a:lnTo>
                    <a:pt x="449" y="592"/>
                  </a:lnTo>
                  <a:lnTo>
                    <a:pt x="450" y="589"/>
                  </a:lnTo>
                  <a:lnTo>
                    <a:pt x="450" y="585"/>
                  </a:lnTo>
                  <a:lnTo>
                    <a:pt x="450" y="165"/>
                  </a:lnTo>
                  <a:lnTo>
                    <a:pt x="449" y="159"/>
                  </a:lnTo>
                  <a:lnTo>
                    <a:pt x="44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94">
              <a:extLst>
                <a:ext uri="{FF2B5EF4-FFF2-40B4-BE49-F238E27FC236}">
                  <a16:creationId xmlns="" xmlns:a16="http://schemas.microsoft.com/office/drawing/2014/main" id="{87D1959D-039E-4472-9FF0-A189DAAE4484}"/>
                </a:ext>
              </a:extLst>
            </p:cNvPr>
            <p:cNvSpPr>
              <a:spLocks noEditPoints="1"/>
            </p:cNvSpPr>
            <p:nvPr/>
          </p:nvSpPr>
          <p:spPr bwMode="auto">
            <a:xfrm>
              <a:off x="11601450" y="2124076"/>
              <a:ext cx="261938" cy="95250"/>
            </a:xfrm>
            <a:custGeom>
              <a:avLst/>
              <a:gdLst>
                <a:gd name="T0" fmla="*/ 298 w 825"/>
                <a:gd name="T1" fmla="*/ 60 h 301"/>
                <a:gd name="T2" fmla="*/ 354 w 825"/>
                <a:gd name="T3" fmla="*/ 77 h 301"/>
                <a:gd name="T4" fmla="*/ 396 w 825"/>
                <a:gd name="T5" fmla="*/ 103 h 301"/>
                <a:gd name="T6" fmla="*/ 261 w 825"/>
                <a:gd name="T7" fmla="*/ 120 h 301"/>
                <a:gd name="T8" fmla="*/ 253 w 825"/>
                <a:gd name="T9" fmla="*/ 123 h 301"/>
                <a:gd name="T10" fmla="*/ 247 w 825"/>
                <a:gd name="T11" fmla="*/ 130 h 301"/>
                <a:gd name="T12" fmla="*/ 246 w 825"/>
                <a:gd name="T13" fmla="*/ 138 h 301"/>
                <a:gd name="T14" fmla="*/ 250 w 825"/>
                <a:gd name="T15" fmla="*/ 147 h 301"/>
                <a:gd name="T16" fmla="*/ 258 w 825"/>
                <a:gd name="T17" fmla="*/ 150 h 301"/>
                <a:gd name="T18" fmla="*/ 546 w 825"/>
                <a:gd name="T19" fmla="*/ 151 h 301"/>
                <a:gd name="T20" fmla="*/ 604 w 825"/>
                <a:gd name="T21" fmla="*/ 155 h 301"/>
                <a:gd name="T22" fmla="*/ 658 w 825"/>
                <a:gd name="T23" fmla="*/ 165 h 301"/>
                <a:gd name="T24" fmla="*/ 706 w 825"/>
                <a:gd name="T25" fmla="*/ 180 h 301"/>
                <a:gd name="T26" fmla="*/ 747 w 825"/>
                <a:gd name="T27" fmla="*/ 199 h 301"/>
                <a:gd name="T28" fmla="*/ 777 w 825"/>
                <a:gd name="T29" fmla="*/ 221 h 301"/>
                <a:gd name="T30" fmla="*/ 182 w 825"/>
                <a:gd name="T31" fmla="*/ 241 h 301"/>
                <a:gd name="T32" fmla="*/ 30 w 825"/>
                <a:gd name="T33" fmla="*/ 30 h 301"/>
                <a:gd name="T34" fmla="*/ 532 w 825"/>
                <a:gd name="T35" fmla="*/ 120 h 301"/>
                <a:gd name="T36" fmla="*/ 458 w 825"/>
                <a:gd name="T37" fmla="*/ 120 h 301"/>
                <a:gd name="T38" fmla="*/ 444 w 825"/>
                <a:gd name="T39" fmla="*/ 107 h 301"/>
                <a:gd name="T40" fmla="*/ 401 w 825"/>
                <a:gd name="T41" fmla="*/ 70 h 301"/>
                <a:gd name="T42" fmla="*/ 369 w 825"/>
                <a:gd name="T43" fmla="*/ 52 h 301"/>
                <a:gd name="T44" fmla="*/ 331 w 825"/>
                <a:gd name="T45" fmla="*/ 37 h 301"/>
                <a:gd name="T46" fmla="*/ 300 w 825"/>
                <a:gd name="T47" fmla="*/ 30 h 301"/>
                <a:gd name="T48" fmla="*/ 182 w 825"/>
                <a:gd name="T49" fmla="*/ 15 h 301"/>
                <a:gd name="T50" fmla="*/ 179 w 825"/>
                <a:gd name="T51" fmla="*/ 8 h 301"/>
                <a:gd name="T52" fmla="*/ 172 w 825"/>
                <a:gd name="T53" fmla="*/ 1 h 301"/>
                <a:gd name="T54" fmla="*/ 15 w 825"/>
                <a:gd name="T55" fmla="*/ 0 h 301"/>
                <a:gd name="T56" fmla="*/ 6 w 825"/>
                <a:gd name="T57" fmla="*/ 3 h 301"/>
                <a:gd name="T58" fmla="*/ 1 w 825"/>
                <a:gd name="T59" fmla="*/ 10 h 301"/>
                <a:gd name="T60" fmla="*/ 0 w 825"/>
                <a:gd name="T61" fmla="*/ 286 h 301"/>
                <a:gd name="T62" fmla="*/ 2 w 825"/>
                <a:gd name="T63" fmla="*/ 295 h 301"/>
                <a:gd name="T64" fmla="*/ 9 w 825"/>
                <a:gd name="T65" fmla="*/ 300 h 301"/>
                <a:gd name="T66" fmla="*/ 167 w 825"/>
                <a:gd name="T67" fmla="*/ 301 h 301"/>
                <a:gd name="T68" fmla="*/ 174 w 825"/>
                <a:gd name="T69" fmla="*/ 299 h 301"/>
                <a:gd name="T70" fmla="*/ 180 w 825"/>
                <a:gd name="T71" fmla="*/ 292 h 301"/>
                <a:gd name="T72" fmla="*/ 182 w 825"/>
                <a:gd name="T73" fmla="*/ 271 h 301"/>
                <a:gd name="T74" fmla="*/ 816 w 825"/>
                <a:gd name="T75" fmla="*/ 270 h 301"/>
                <a:gd name="T76" fmla="*/ 823 w 825"/>
                <a:gd name="T77" fmla="*/ 265 h 301"/>
                <a:gd name="T78" fmla="*/ 825 w 825"/>
                <a:gd name="T79" fmla="*/ 256 h 301"/>
                <a:gd name="T80" fmla="*/ 822 w 825"/>
                <a:gd name="T81" fmla="*/ 235 h 301"/>
                <a:gd name="T82" fmla="*/ 810 w 825"/>
                <a:gd name="T83" fmla="*/ 213 h 301"/>
                <a:gd name="T84" fmla="*/ 789 w 825"/>
                <a:gd name="T85" fmla="*/ 192 h 301"/>
                <a:gd name="T86" fmla="*/ 752 w 825"/>
                <a:gd name="T87" fmla="*/ 167 h 301"/>
                <a:gd name="T88" fmla="*/ 706 w 825"/>
                <a:gd name="T89" fmla="*/ 148 h 301"/>
                <a:gd name="T90" fmla="*/ 653 w 825"/>
                <a:gd name="T91" fmla="*/ 133 h 301"/>
                <a:gd name="T92" fmla="*/ 594 w 825"/>
                <a:gd name="T93" fmla="*/ 123 h 301"/>
                <a:gd name="T94" fmla="*/ 532 w 825"/>
                <a:gd name="T95"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5" h="301">
                  <a:moveTo>
                    <a:pt x="182" y="241"/>
                  </a:moveTo>
                  <a:lnTo>
                    <a:pt x="182" y="60"/>
                  </a:lnTo>
                  <a:lnTo>
                    <a:pt x="298" y="60"/>
                  </a:lnTo>
                  <a:lnTo>
                    <a:pt x="319" y="65"/>
                  </a:lnTo>
                  <a:lnTo>
                    <a:pt x="337" y="71"/>
                  </a:lnTo>
                  <a:lnTo>
                    <a:pt x="354" y="77"/>
                  </a:lnTo>
                  <a:lnTo>
                    <a:pt x="370" y="86"/>
                  </a:lnTo>
                  <a:lnTo>
                    <a:pt x="384" y="94"/>
                  </a:lnTo>
                  <a:lnTo>
                    <a:pt x="396" y="103"/>
                  </a:lnTo>
                  <a:lnTo>
                    <a:pt x="407" y="112"/>
                  </a:lnTo>
                  <a:lnTo>
                    <a:pt x="416" y="120"/>
                  </a:lnTo>
                  <a:lnTo>
                    <a:pt x="261" y="120"/>
                  </a:lnTo>
                  <a:lnTo>
                    <a:pt x="258" y="121"/>
                  </a:lnTo>
                  <a:lnTo>
                    <a:pt x="255" y="122"/>
                  </a:lnTo>
                  <a:lnTo>
                    <a:pt x="253" y="123"/>
                  </a:lnTo>
                  <a:lnTo>
                    <a:pt x="250" y="126"/>
                  </a:lnTo>
                  <a:lnTo>
                    <a:pt x="248" y="128"/>
                  </a:lnTo>
                  <a:lnTo>
                    <a:pt x="247" y="130"/>
                  </a:lnTo>
                  <a:lnTo>
                    <a:pt x="246" y="133"/>
                  </a:lnTo>
                  <a:lnTo>
                    <a:pt x="246" y="135"/>
                  </a:lnTo>
                  <a:lnTo>
                    <a:pt x="246" y="138"/>
                  </a:lnTo>
                  <a:lnTo>
                    <a:pt x="247" y="142"/>
                  </a:lnTo>
                  <a:lnTo>
                    <a:pt x="248" y="145"/>
                  </a:lnTo>
                  <a:lnTo>
                    <a:pt x="250" y="147"/>
                  </a:lnTo>
                  <a:lnTo>
                    <a:pt x="253" y="148"/>
                  </a:lnTo>
                  <a:lnTo>
                    <a:pt x="255" y="149"/>
                  </a:lnTo>
                  <a:lnTo>
                    <a:pt x="258" y="150"/>
                  </a:lnTo>
                  <a:lnTo>
                    <a:pt x="261" y="151"/>
                  </a:lnTo>
                  <a:lnTo>
                    <a:pt x="527" y="150"/>
                  </a:lnTo>
                  <a:lnTo>
                    <a:pt x="546" y="151"/>
                  </a:lnTo>
                  <a:lnTo>
                    <a:pt x="565" y="151"/>
                  </a:lnTo>
                  <a:lnTo>
                    <a:pt x="584" y="153"/>
                  </a:lnTo>
                  <a:lnTo>
                    <a:pt x="604" y="155"/>
                  </a:lnTo>
                  <a:lnTo>
                    <a:pt x="623" y="158"/>
                  </a:lnTo>
                  <a:lnTo>
                    <a:pt x="641" y="161"/>
                  </a:lnTo>
                  <a:lnTo>
                    <a:pt x="658" y="165"/>
                  </a:lnTo>
                  <a:lnTo>
                    <a:pt x="675" y="169"/>
                  </a:lnTo>
                  <a:lnTo>
                    <a:pt x="691" y="175"/>
                  </a:lnTo>
                  <a:lnTo>
                    <a:pt x="706" y="180"/>
                  </a:lnTo>
                  <a:lnTo>
                    <a:pt x="721" y="185"/>
                  </a:lnTo>
                  <a:lnTo>
                    <a:pt x="735" y="192"/>
                  </a:lnTo>
                  <a:lnTo>
                    <a:pt x="747" y="199"/>
                  </a:lnTo>
                  <a:lnTo>
                    <a:pt x="759" y="206"/>
                  </a:lnTo>
                  <a:lnTo>
                    <a:pt x="768" y="213"/>
                  </a:lnTo>
                  <a:lnTo>
                    <a:pt x="777" y="221"/>
                  </a:lnTo>
                  <a:lnTo>
                    <a:pt x="785" y="231"/>
                  </a:lnTo>
                  <a:lnTo>
                    <a:pt x="792" y="241"/>
                  </a:lnTo>
                  <a:lnTo>
                    <a:pt x="182" y="241"/>
                  </a:lnTo>
                  <a:close/>
                  <a:moveTo>
                    <a:pt x="151" y="271"/>
                  </a:moveTo>
                  <a:lnTo>
                    <a:pt x="30" y="271"/>
                  </a:lnTo>
                  <a:lnTo>
                    <a:pt x="30" y="30"/>
                  </a:lnTo>
                  <a:lnTo>
                    <a:pt x="151" y="30"/>
                  </a:lnTo>
                  <a:lnTo>
                    <a:pt x="151" y="271"/>
                  </a:lnTo>
                  <a:close/>
                  <a:moveTo>
                    <a:pt x="532" y="120"/>
                  </a:moveTo>
                  <a:lnTo>
                    <a:pt x="529" y="120"/>
                  </a:lnTo>
                  <a:lnTo>
                    <a:pt x="527" y="120"/>
                  </a:lnTo>
                  <a:lnTo>
                    <a:pt x="458" y="120"/>
                  </a:lnTo>
                  <a:lnTo>
                    <a:pt x="456" y="119"/>
                  </a:lnTo>
                  <a:lnTo>
                    <a:pt x="454" y="118"/>
                  </a:lnTo>
                  <a:lnTo>
                    <a:pt x="444" y="107"/>
                  </a:lnTo>
                  <a:lnTo>
                    <a:pt x="432" y="96"/>
                  </a:lnTo>
                  <a:lnTo>
                    <a:pt x="418" y="83"/>
                  </a:lnTo>
                  <a:lnTo>
                    <a:pt x="401" y="70"/>
                  </a:lnTo>
                  <a:lnTo>
                    <a:pt x="392" y="63"/>
                  </a:lnTo>
                  <a:lnTo>
                    <a:pt x="381" y="58"/>
                  </a:lnTo>
                  <a:lnTo>
                    <a:pt x="369" y="52"/>
                  </a:lnTo>
                  <a:lnTo>
                    <a:pt x="357" y="46"/>
                  </a:lnTo>
                  <a:lnTo>
                    <a:pt x="345" y="42"/>
                  </a:lnTo>
                  <a:lnTo>
                    <a:pt x="331" y="37"/>
                  </a:lnTo>
                  <a:lnTo>
                    <a:pt x="317" y="33"/>
                  </a:lnTo>
                  <a:lnTo>
                    <a:pt x="301" y="30"/>
                  </a:lnTo>
                  <a:lnTo>
                    <a:pt x="300" y="30"/>
                  </a:lnTo>
                  <a:lnTo>
                    <a:pt x="299" y="30"/>
                  </a:lnTo>
                  <a:lnTo>
                    <a:pt x="182" y="30"/>
                  </a:lnTo>
                  <a:lnTo>
                    <a:pt x="182" y="15"/>
                  </a:lnTo>
                  <a:lnTo>
                    <a:pt x="181" y="13"/>
                  </a:lnTo>
                  <a:lnTo>
                    <a:pt x="180" y="10"/>
                  </a:lnTo>
                  <a:lnTo>
                    <a:pt x="179" y="8"/>
                  </a:lnTo>
                  <a:lnTo>
                    <a:pt x="177" y="6"/>
                  </a:lnTo>
                  <a:lnTo>
                    <a:pt x="174" y="3"/>
                  </a:lnTo>
                  <a:lnTo>
                    <a:pt x="172" y="1"/>
                  </a:lnTo>
                  <a:lnTo>
                    <a:pt x="169" y="0"/>
                  </a:lnTo>
                  <a:lnTo>
                    <a:pt x="167" y="0"/>
                  </a:lnTo>
                  <a:lnTo>
                    <a:pt x="15" y="0"/>
                  </a:lnTo>
                  <a:lnTo>
                    <a:pt x="12" y="0"/>
                  </a:lnTo>
                  <a:lnTo>
                    <a:pt x="9" y="1"/>
                  </a:lnTo>
                  <a:lnTo>
                    <a:pt x="6" y="3"/>
                  </a:lnTo>
                  <a:lnTo>
                    <a:pt x="4" y="6"/>
                  </a:lnTo>
                  <a:lnTo>
                    <a:pt x="2" y="8"/>
                  </a:lnTo>
                  <a:lnTo>
                    <a:pt x="1" y="10"/>
                  </a:lnTo>
                  <a:lnTo>
                    <a:pt x="0" y="13"/>
                  </a:lnTo>
                  <a:lnTo>
                    <a:pt x="0" y="15"/>
                  </a:lnTo>
                  <a:lnTo>
                    <a:pt x="0" y="286"/>
                  </a:lnTo>
                  <a:lnTo>
                    <a:pt x="0" y="289"/>
                  </a:lnTo>
                  <a:lnTo>
                    <a:pt x="1" y="292"/>
                  </a:lnTo>
                  <a:lnTo>
                    <a:pt x="2" y="295"/>
                  </a:lnTo>
                  <a:lnTo>
                    <a:pt x="4" y="297"/>
                  </a:lnTo>
                  <a:lnTo>
                    <a:pt x="6" y="299"/>
                  </a:lnTo>
                  <a:lnTo>
                    <a:pt x="9" y="300"/>
                  </a:lnTo>
                  <a:lnTo>
                    <a:pt x="12" y="301"/>
                  </a:lnTo>
                  <a:lnTo>
                    <a:pt x="15" y="301"/>
                  </a:lnTo>
                  <a:lnTo>
                    <a:pt x="167" y="301"/>
                  </a:lnTo>
                  <a:lnTo>
                    <a:pt x="169" y="301"/>
                  </a:lnTo>
                  <a:lnTo>
                    <a:pt x="172" y="300"/>
                  </a:lnTo>
                  <a:lnTo>
                    <a:pt x="174" y="299"/>
                  </a:lnTo>
                  <a:lnTo>
                    <a:pt x="177" y="297"/>
                  </a:lnTo>
                  <a:lnTo>
                    <a:pt x="179" y="295"/>
                  </a:lnTo>
                  <a:lnTo>
                    <a:pt x="180" y="292"/>
                  </a:lnTo>
                  <a:lnTo>
                    <a:pt x="181" y="289"/>
                  </a:lnTo>
                  <a:lnTo>
                    <a:pt x="182" y="286"/>
                  </a:lnTo>
                  <a:lnTo>
                    <a:pt x="182" y="271"/>
                  </a:lnTo>
                  <a:lnTo>
                    <a:pt x="810" y="271"/>
                  </a:lnTo>
                  <a:lnTo>
                    <a:pt x="813" y="271"/>
                  </a:lnTo>
                  <a:lnTo>
                    <a:pt x="816" y="270"/>
                  </a:lnTo>
                  <a:lnTo>
                    <a:pt x="819" y="269"/>
                  </a:lnTo>
                  <a:lnTo>
                    <a:pt x="821" y="267"/>
                  </a:lnTo>
                  <a:lnTo>
                    <a:pt x="823" y="265"/>
                  </a:lnTo>
                  <a:lnTo>
                    <a:pt x="824" y="261"/>
                  </a:lnTo>
                  <a:lnTo>
                    <a:pt x="825" y="259"/>
                  </a:lnTo>
                  <a:lnTo>
                    <a:pt x="825" y="256"/>
                  </a:lnTo>
                  <a:lnTo>
                    <a:pt x="825" y="249"/>
                  </a:lnTo>
                  <a:lnTo>
                    <a:pt x="824" y="241"/>
                  </a:lnTo>
                  <a:lnTo>
                    <a:pt x="822" y="235"/>
                  </a:lnTo>
                  <a:lnTo>
                    <a:pt x="819" y="227"/>
                  </a:lnTo>
                  <a:lnTo>
                    <a:pt x="814" y="221"/>
                  </a:lnTo>
                  <a:lnTo>
                    <a:pt x="810" y="213"/>
                  </a:lnTo>
                  <a:lnTo>
                    <a:pt x="805" y="207"/>
                  </a:lnTo>
                  <a:lnTo>
                    <a:pt x="798" y="200"/>
                  </a:lnTo>
                  <a:lnTo>
                    <a:pt x="789" y="192"/>
                  </a:lnTo>
                  <a:lnTo>
                    <a:pt x="778" y="183"/>
                  </a:lnTo>
                  <a:lnTo>
                    <a:pt x="765" y="175"/>
                  </a:lnTo>
                  <a:lnTo>
                    <a:pt x="752" y="167"/>
                  </a:lnTo>
                  <a:lnTo>
                    <a:pt x="738" y="161"/>
                  </a:lnTo>
                  <a:lnTo>
                    <a:pt x="722" y="154"/>
                  </a:lnTo>
                  <a:lnTo>
                    <a:pt x="706" y="148"/>
                  </a:lnTo>
                  <a:lnTo>
                    <a:pt x="689" y="143"/>
                  </a:lnTo>
                  <a:lnTo>
                    <a:pt x="671" y="137"/>
                  </a:lnTo>
                  <a:lnTo>
                    <a:pt x="653" y="133"/>
                  </a:lnTo>
                  <a:lnTo>
                    <a:pt x="634" y="130"/>
                  </a:lnTo>
                  <a:lnTo>
                    <a:pt x="613" y="127"/>
                  </a:lnTo>
                  <a:lnTo>
                    <a:pt x="594" y="123"/>
                  </a:lnTo>
                  <a:lnTo>
                    <a:pt x="574" y="122"/>
                  </a:lnTo>
                  <a:lnTo>
                    <a:pt x="552" y="121"/>
                  </a:lnTo>
                  <a:lnTo>
                    <a:pt x="53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95">
              <a:extLst>
                <a:ext uri="{FF2B5EF4-FFF2-40B4-BE49-F238E27FC236}">
                  <a16:creationId xmlns="" xmlns:a16="http://schemas.microsoft.com/office/drawing/2014/main" id="{C78CC9B4-671C-4BDE-83BC-D7CA20DE758B}"/>
                </a:ext>
              </a:extLst>
            </p:cNvPr>
            <p:cNvSpPr>
              <a:spLocks/>
            </p:cNvSpPr>
            <p:nvPr/>
          </p:nvSpPr>
          <p:spPr bwMode="auto">
            <a:xfrm>
              <a:off x="11623675" y="2184401"/>
              <a:ext cx="12700" cy="12700"/>
            </a:xfrm>
            <a:custGeom>
              <a:avLst/>
              <a:gdLst>
                <a:gd name="T0" fmla="*/ 19 w 37"/>
                <a:gd name="T1" fmla="*/ 0 h 39"/>
                <a:gd name="T2" fmla="*/ 15 w 37"/>
                <a:gd name="T3" fmla="*/ 1 h 39"/>
                <a:gd name="T4" fmla="*/ 12 w 37"/>
                <a:gd name="T5" fmla="*/ 2 h 39"/>
                <a:gd name="T6" fmla="*/ 8 w 37"/>
                <a:gd name="T7" fmla="*/ 4 h 39"/>
                <a:gd name="T8" fmla="*/ 5 w 37"/>
                <a:gd name="T9" fmla="*/ 6 h 39"/>
                <a:gd name="T10" fmla="*/ 3 w 37"/>
                <a:gd name="T11" fmla="*/ 9 h 39"/>
                <a:gd name="T12" fmla="*/ 1 w 37"/>
                <a:gd name="T13" fmla="*/ 13 h 39"/>
                <a:gd name="T14" fmla="*/ 0 w 37"/>
                <a:gd name="T15" fmla="*/ 16 h 39"/>
                <a:gd name="T16" fmla="*/ 0 w 37"/>
                <a:gd name="T17" fmla="*/ 20 h 39"/>
                <a:gd name="T18" fmla="*/ 0 w 37"/>
                <a:gd name="T19" fmla="*/ 23 h 39"/>
                <a:gd name="T20" fmla="*/ 1 w 37"/>
                <a:gd name="T21" fmla="*/ 28 h 39"/>
                <a:gd name="T22" fmla="*/ 3 w 37"/>
                <a:gd name="T23" fmla="*/ 31 h 39"/>
                <a:gd name="T24" fmla="*/ 5 w 37"/>
                <a:gd name="T25" fmla="*/ 33 h 39"/>
                <a:gd name="T26" fmla="*/ 8 w 37"/>
                <a:gd name="T27" fmla="*/ 36 h 39"/>
                <a:gd name="T28" fmla="*/ 12 w 37"/>
                <a:gd name="T29" fmla="*/ 37 h 39"/>
                <a:gd name="T30" fmla="*/ 15 w 37"/>
                <a:gd name="T31" fmla="*/ 39 h 39"/>
                <a:gd name="T32" fmla="*/ 19 w 37"/>
                <a:gd name="T33" fmla="*/ 39 h 39"/>
                <a:gd name="T34" fmla="*/ 22 w 37"/>
                <a:gd name="T35" fmla="*/ 38 h 39"/>
                <a:gd name="T36" fmla="*/ 27 w 37"/>
                <a:gd name="T37" fmla="*/ 37 h 39"/>
                <a:gd name="T38" fmla="*/ 30 w 37"/>
                <a:gd name="T39" fmla="*/ 36 h 39"/>
                <a:gd name="T40" fmla="*/ 32 w 37"/>
                <a:gd name="T41" fmla="*/ 33 h 39"/>
                <a:gd name="T42" fmla="*/ 34 w 37"/>
                <a:gd name="T43" fmla="*/ 31 h 39"/>
                <a:gd name="T44" fmla="*/ 36 w 37"/>
                <a:gd name="T45" fmla="*/ 28 h 39"/>
                <a:gd name="T46" fmla="*/ 37 w 37"/>
                <a:gd name="T47" fmla="*/ 23 h 39"/>
                <a:gd name="T48" fmla="*/ 37 w 37"/>
                <a:gd name="T49" fmla="*/ 20 h 39"/>
                <a:gd name="T50" fmla="*/ 37 w 37"/>
                <a:gd name="T51" fmla="*/ 16 h 39"/>
                <a:gd name="T52" fmla="*/ 36 w 37"/>
                <a:gd name="T53" fmla="*/ 13 h 39"/>
                <a:gd name="T54" fmla="*/ 34 w 37"/>
                <a:gd name="T55" fmla="*/ 9 h 39"/>
                <a:gd name="T56" fmla="*/ 32 w 37"/>
                <a:gd name="T57" fmla="*/ 6 h 39"/>
                <a:gd name="T58" fmla="*/ 30 w 37"/>
                <a:gd name="T59" fmla="*/ 4 h 39"/>
                <a:gd name="T60" fmla="*/ 27 w 37"/>
                <a:gd name="T61" fmla="*/ 2 h 39"/>
                <a:gd name="T62" fmla="*/ 22 w 37"/>
                <a:gd name="T63" fmla="*/ 1 h 39"/>
                <a:gd name="T64" fmla="*/ 19 w 37"/>
                <a:gd name="T6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9">
                  <a:moveTo>
                    <a:pt x="19" y="0"/>
                  </a:moveTo>
                  <a:lnTo>
                    <a:pt x="15" y="1"/>
                  </a:lnTo>
                  <a:lnTo>
                    <a:pt x="12" y="2"/>
                  </a:lnTo>
                  <a:lnTo>
                    <a:pt x="8" y="4"/>
                  </a:lnTo>
                  <a:lnTo>
                    <a:pt x="5" y="6"/>
                  </a:lnTo>
                  <a:lnTo>
                    <a:pt x="3" y="9"/>
                  </a:lnTo>
                  <a:lnTo>
                    <a:pt x="1" y="13"/>
                  </a:lnTo>
                  <a:lnTo>
                    <a:pt x="0" y="16"/>
                  </a:lnTo>
                  <a:lnTo>
                    <a:pt x="0" y="20"/>
                  </a:lnTo>
                  <a:lnTo>
                    <a:pt x="0" y="23"/>
                  </a:lnTo>
                  <a:lnTo>
                    <a:pt x="1" y="28"/>
                  </a:lnTo>
                  <a:lnTo>
                    <a:pt x="3" y="31"/>
                  </a:lnTo>
                  <a:lnTo>
                    <a:pt x="5" y="33"/>
                  </a:lnTo>
                  <a:lnTo>
                    <a:pt x="8" y="36"/>
                  </a:lnTo>
                  <a:lnTo>
                    <a:pt x="12" y="37"/>
                  </a:lnTo>
                  <a:lnTo>
                    <a:pt x="15" y="39"/>
                  </a:lnTo>
                  <a:lnTo>
                    <a:pt x="19" y="39"/>
                  </a:lnTo>
                  <a:lnTo>
                    <a:pt x="22" y="38"/>
                  </a:lnTo>
                  <a:lnTo>
                    <a:pt x="27" y="37"/>
                  </a:lnTo>
                  <a:lnTo>
                    <a:pt x="30" y="36"/>
                  </a:lnTo>
                  <a:lnTo>
                    <a:pt x="32" y="33"/>
                  </a:lnTo>
                  <a:lnTo>
                    <a:pt x="34" y="31"/>
                  </a:lnTo>
                  <a:lnTo>
                    <a:pt x="36" y="28"/>
                  </a:lnTo>
                  <a:lnTo>
                    <a:pt x="37" y="23"/>
                  </a:lnTo>
                  <a:lnTo>
                    <a:pt x="37" y="20"/>
                  </a:lnTo>
                  <a:lnTo>
                    <a:pt x="37" y="16"/>
                  </a:lnTo>
                  <a:lnTo>
                    <a:pt x="36" y="13"/>
                  </a:lnTo>
                  <a:lnTo>
                    <a:pt x="34" y="9"/>
                  </a:lnTo>
                  <a:lnTo>
                    <a:pt x="32" y="6"/>
                  </a:lnTo>
                  <a:lnTo>
                    <a:pt x="30" y="4"/>
                  </a:lnTo>
                  <a:lnTo>
                    <a:pt x="27" y="2"/>
                  </a:lnTo>
                  <a:lnTo>
                    <a:pt x="22" y="1"/>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a:off x="5519059" y="1922505"/>
            <a:ext cx="5363971" cy="1128254"/>
            <a:chOff x="5516671" y="2838321"/>
            <a:chExt cx="5363971" cy="1128254"/>
          </a:xfrm>
        </p:grpSpPr>
        <p:sp>
          <p:nvSpPr>
            <p:cNvPr id="17" name="Round Same Side Corner Rectangle 16"/>
            <p:cNvSpPr/>
            <p:nvPr/>
          </p:nvSpPr>
          <p:spPr>
            <a:xfrm rot="16200000">
              <a:off x="5430033" y="3376808"/>
              <a:ext cx="676405"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516671" y="2838321"/>
              <a:ext cx="5363971" cy="898563"/>
              <a:chOff x="6175513" y="-880079"/>
              <a:chExt cx="5363971" cy="898563"/>
            </a:xfrm>
          </p:grpSpPr>
          <p:sp>
            <p:nvSpPr>
              <p:cNvPr id="52" name="Round Same Side Corner Rectangle 51"/>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adroTexto 76">
                <a:extLst>
                  <a:ext uri="{FF2B5EF4-FFF2-40B4-BE49-F238E27FC236}">
                    <a16:creationId xmlns="" xmlns:a16="http://schemas.microsoft.com/office/drawing/2014/main" id="{E5DEC0B4-7CAF-475E-A8A1-6280927EB676}"/>
                  </a:ext>
                </a:extLst>
              </p:cNvPr>
              <p:cNvSpPr txBox="1"/>
              <p:nvPr/>
            </p:nvSpPr>
            <p:spPr>
              <a:xfrm>
                <a:off x="6693176" y="-567962"/>
                <a:ext cx="3969176" cy="246221"/>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Cauda equina.	</a:t>
                </a:r>
              </a:p>
            </p:txBody>
          </p:sp>
        </p:grpSp>
      </p:grpSp>
      <p:grpSp>
        <p:nvGrpSpPr>
          <p:cNvPr id="56" name="Group 55"/>
          <p:cNvGrpSpPr/>
          <p:nvPr/>
        </p:nvGrpSpPr>
        <p:grpSpPr>
          <a:xfrm>
            <a:off x="5525071" y="2924481"/>
            <a:ext cx="5363971" cy="1128254"/>
            <a:chOff x="5516671" y="2838321"/>
            <a:chExt cx="5363971" cy="1128254"/>
          </a:xfrm>
        </p:grpSpPr>
        <p:sp>
          <p:nvSpPr>
            <p:cNvPr id="57" name="Round Same Side Corner Rectangle 56"/>
            <p:cNvSpPr/>
            <p:nvPr/>
          </p:nvSpPr>
          <p:spPr>
            <a:xfrm rot="16200000">
              <a:off x="5430033" y="3376808"/>
              <a:ext cx="676405"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5516671" y="2838321"/>
              <a:ext cx="5363971" cy="898563"/>
              <a:chOff x="6175513" y="-880079"/>
              <a:chExt cx="5363971" cy="898563"/>
            </a:xfrm>
          </p:grpSpPr>
          <p:sp>
            <p:nvSpPr>
              <p:cNvPr id="59" name="Round Same Side Corner Rectangle 58"/>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adroTexto 76">
                <a:extLst>
                  <a:ext uri="{FF2B5EF4-FFF2-40B4-BE49-F238E27FC236}">
                    <a16:creationId xmlns="" xmlns:a16="http://schemas.microsoft.com/office/drawing/2014/main" id="{E5DEC0B4-7CAF-475E-A8A1-6280927EB676}"/>
                  </a:ext>
                </a:extLst>
              </p:cNvPr>
              <p:cNvSpPr txBox="1"/>
              <p:nvPr/>
            </p:nvSpPr>
            <p:spPr>
              <a:xfrm>
                <a:off x="6693176" y="-567962"/>
                <a:ext cx="3969176" cy="246221"/>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Severe or progressive neurological defect.</a:t>
                </a:r>
              </a:p>
            </p:txBody>
          </p:sp>
        </p:grpSp>
      </p:grpSp>
      <p:grpSp>
        <p:nvGrpSpPr>
          <p:cNvPr id="61" name="Group 60"/>
          <p:cNvGrpSpPr/>
          <p:nvPr/>
        </p:nvGrpSpPr>
        <p:grpSpPr>
          <a:xfrm>
            <a:off x="5519413" y="3933742"/>
            <a:ext cx="5363971" cy="2474936"/>
            <a:chOff x="5516671" y="2838321"/>
            <a:chExt cx="5363971" cy="996251"/>
          </a:xfrm>
        </p:grpSpPr>
        <p:sp>
          <p:nvSpPr>
            <p:cNvPr id="62" name="Round Same Side Corner Rectangle 61"/>
            <p:cNvSpPr/>
            <p:nvPr/>
          </p:nvSpPr>
          <p:spPr>
            <a:xfrm rot="16200000">
              <a:off x="5496035" y="3310806"/>
              <a:ext cx="544402"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516671" y="2838321"/>
              <a:ext cx="5363971" cy="898563"/>
              <a:chOff x="6175513" y="-880079"/>
              <a:chExt cx="5363971" cy="898563"/>
            </a:xfrm>
          </p:grpSpPr>
          <p:sp>
            <p:nvSpPr>
              <p:cNvPr id="64" name="Round Same Side Corner Rectangle 63"/>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adroTexto 76">
                <a:extLst>
                  <a:ext uri="{FF2B5EF4-FFF2-40B4-BE49-F238E27FC236}">
                    <a16:creationId xmlns="" xmlns:a16="http://schemas.microsoft.com/office/drawing/2014/main" id="{E5DEC0B4-7CAF-475E-A8A1-6280927EB676}"/>
                  </a:ext>
                </a:extLst>
              </p:cNvPr>
              <p:cNvSpPr txBox="1"/>
              <p:nvPr/>
            </p:nvSpPr>
            <p:spPr>
              <a:xfrm>
                <a:off x="6693176" y="-841301"/>
                <a:ext cx="3969176" cy="792903"/>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Meets 4 of the criteria :</a:t>
                </a:r>
              </a:p>
              <a:p>
                <a:r>
                  <a:rPr lang="en-US" sz="1600" dirty="0">
                    <a:solidFill>
                      <a:schemeClr val="bg1"/>
                    </a:solidFill>
                    <a:latin typeface="Segoe UI" panose="020B0502040204020203" pitchFamily="34" charset="0"/>
                    <a:cs typeface="Segoe UI" panose="020B0502040204020203" pitchFamily="34" charset="0"/>
                  </a:rPr>
                  <a:t>1- Leg pain is equal to or worse than back pain.</a:t>
                </a:r>
              </a:p>
              <a:p>
                <a:r>
                  <a:rPr lang="en-US" sz="1600" dirty="0">
                    <a:solidFill>
                      <a:schemeClr val="bg1"/>
                    </a:solidFill>
                    <a:latin typeface="Segoe UI" panose="020B0502040204020203" pitchFamily="34" charset="0"/>
                    <a:cs typeface="Segoe UI" panose="020B0502040204020203" pitchFamily="34" charset="0"/>
                  </a:rPr>
                  <a:t>2- +SLRT.</a:t>
                </a:r>
              </a:p>
              <a:p>
                <a:r>
                  <a:rPr lang="en-US" sz="1600" dirty="0">
                    <a:solidFill>
                      <a:schemeClr val="bg1"/>
                    </a:solidFill>
                    <a:latin typeface="Segoe UI" panose="020B0502040204020203" pitchFamily="34" charset="0"/>
                    <a:cs typeface="Segoe UI" panose="020B0502040204020203" pitchFamily="34" charset="0"/>
                  </a:rPr>
                  <a:t>3- No response to conservative therapy for 4 to 6 weeks in disc herniation.</a:t>
                </a:r>
              </a:p>
              <a:p>
                <a:r>
                  <a:rPr lang="en-US" sz="1600" dirty="0">
                    <a:solidFill>
                      <a:schemeClr val="bg1"/>
                    </a:solidFill>
                    <a:latin typeface="Segoe UI" panose="020B0502040204020203" pitchFamily="34" charset="0"/>
                    <a:cs typeface="Segoe UI" panose="020B0502040204020203" pitchFamily="34" charset="0"/>
                  </a:rPr>
                  <a:t>4- Imaging shows lesion corresponding to symptoms.</a:t>
                </a:r>
              </a:p>
            </p:txBody>
          </p:sp>
        </p:grpSp>
      </p:grpSp>
      <p:grpSp>
        <p:nvGrpSpPr>
          <p:cNvPr id="66" name="Grupo 41">
            <a:extLst>
              <a:ext uri="{FF2B5EF4-FFF2-40B4-BE49-F238E27FC236}">
                <a16:creationId xmlns="" xmlns:a16="http://schemas.microsoft.com/office/drawing/2014/main" id="{E2DBBAD0-35F0-4A5F-8B19-FC2EA3F87345}"/>
              </a:ext>
            </a:extLst>
          </p:cNvPr>
          <p:cNvGrpSpPr/>
          <p:nvPr/>
        </p:nvGrpSpPr>
        <p:grpSpPr>
          <a:xfrm rot="17100000">
            <a:off x="-138321" y="669717"/>
            <a:ext cx="6738710" cy="4351321"/>
            <a:chOff x="5884863" y="-4210050"/>
            <a:chExt cx="9347195" cy="6035675"/>
          </a:xfrm>
          <a:solidFill>
            <a:srgbClr val="0E4E68">
              <a:alpha val="13000"/>
            </a:srgbClr>
          </a:solidFill>
        </p:grpSpPr>
        <p:sp>
          <p:nvSpPr>
            <p:cNvPr id="67" name="Freeform 5">
              <a:extLst>
                <a:ext uri="{FF2B5EF4-FFF2-40B4-BE49-F238E27FC236}">
                  <a16:creationId xmlns="" xmlns:a16="http://schemas.microsoft.com/office/drawing/2014/main" id="{C4B3488D-203C-4354-BE2B-E2AFE7BC34EE}"/>
                </a:ext>
              </a:extLst>
            </p:cNvPr>
            <p:cNvSpPr>
              <a:spLocks noEditPoints="1"/>
            </p:cNvSpPr>
            <p:nvPr userDrawn="1"/>
          </p:nvSpPr>
          <p:spPr bwMode="auto">
            <a:xfrm>
              <a:off x="5884863" y="-4210050"/>
              <a:ext cx="2146301" cy="2616200"/>
            </a:xfrm>
            <a:custGeom>
              <a:avLst/>
              <a:gdLst>
                <a:gd name="T0" fmla="*/ 530 w 715"/>
                <a:gd name="T1" fmla="*/ 784 h 871"/>
                <a:gd name="T2" fmla="*/ 454 w 715"/>
                <a:gd name="T3" fmla="*/ 779 h 871"/>
                <a:gd name="T4" fmla="*/ 384 w 715"/>
                <a:gd name="T5" fmla="*/ 765 h 871"/>
                <a:gd name="T6" fmla="*/ 334 w 715"/>
                <a:gd name="T7" fmla="*/ 749 h 871"/>
                <a:gd name="T8" fmla="*/ 309 w 715"/>
                <a:gd name="T9" fmla="*/ 738 h 871"/>
                <a:gd name="T10" fmla="*/ 222 w 715"/>
                <a:gd name="T11" fmla="*/ 689 h 871"/>
                <a:gd name="T12" fmla="*/ 183 w 715"/>
                <a:gd name="T13" fmla="*/ 655 h 871"/>
                <a:gd name="T14" fmla="*/ 148 w 715"/>
                <a:gd name="T15" fmla="*/ 616 h 871"/>
                <a:gd name="T16" fmla="*/ 82 w 715"/>
                <a:gd name="T17" fmla="*/ 417 h 871"/>
                <a:gd name="T18" fmla="*/ 144 w 715"/>
                <a:gd name="T19" fmla="*/ 186 h 871"/>
                <a:gd name="T20" fmla="*/ 234 w 715"/>
                <a:gd name="T21" fmla="*/ 67 h 871"/>
                <a:gd name="T22" fmla="*/ 251 w 715"/>
                <a:gd name="T23" fmla="*/ 51 h 871"/>
                <a:gd name="T24" fmla="*/ 298 w 715"/>
                <a:gd name="T25" fmla="*/ 76 h 871"/>
                <a:gd name="T26" fmla="*/ 531 w 715"/>
                <a:gd name="T27" fmla="*/ 217 h 871"/>
                <a:gd name="T28" fmla="*/ 642 w 715"/>
                <a:gd name="T29" fmla="*/ 460 h 871"/>
                <a:gd name="T30" fmla="*/ 635 w 715"/>
                <a:gd name="T31" fmla="*/ 535 h 871"/>
                <a:gd name="T32" fmla="*/ 622 w 715"/>
                <a:gd name="T33" fmla="*/ 608 h 871"/>
                <a:gd name="T34" fmla="*/ 608 w 715"/>
                <a:gd name="T35" fmla="*/ 675 h 871"/>
                <a:gd name="T36" fmla="*/ 583 w 715"/>
                <a:gd name="T37" fmla="*/ 768 h 871"/>
                <a:gd name="T38" fmla="*/ 556 w 715"/>
                <a:gd name="T39" fmla="*/ 784 h 871"/>
                <a:gd name="T40" fmla="*/ 326 w 715"/>
                <a:gd name="T41" fmla="*/ 0 h 871"/>
                <a:gd name="T42" fmla="*/ 142 w 715"/>
                <a:gd name="T43" fmla="*/ 35 h 871"/>
                <a:gd name="T44" fmla="*/ 117 w 715"/>
                <a:gd name="T45" fmla="*/ 68 h 871"/>
                <a:gd name="T46" fmla="*/ 29 w 715"/>
                <a:gd name="T47" fmla="*/ 244 h 871"/>
                <a:gd name="T48" fmla="*/ 44 w 715"/>
                <a:gd name="T49" fmla="*/ 586 h 871"/>
                <a:gd name="T50" fmla="*/ 387 w 715"/>
                <a:gd name="T51" fmla="*/ 851 h 871"/>
                <a:gd name="T52" fmla="*/ 474 w 715"/>
                <a:gd name="T53" fmla="*/ 867 h 871"/>
                <a:gd name="T54" fmla="*/ 549 w 715"/>
                <a:gd name="T55" fmla="*/ 871 h 871"/>
                <a:gd name="T56" fmla="*/ 671 w 715"/>
                <a:gd name="T57" fmla="*/ 768 h 871"/>
                <a:gd name="T58" fmla="*/ 685 w 715"/>
                <a:gd name="T59" fmla="*/ 692 h 871"/>
                <a:gd name="T60" fmla="*/ 709 w 715"/>
                <a:gd name="T61" fmla="*/ 537 h 871"/>
                <a:gd name="T62" fmla="*/ 715 w 715"/>
                <a:gd name="T63" fmla="*/ 458 h 871"/>
                <a:gd name="T64" fmla="*/ 715 w 715"/>
                <a:gd name="T65" fmla="*/ 432 h 871"/>
                <a:gd name="T66" fmla="*/ 712 w 715"/>
                <a:gd name="T67" fmla="*/ 383 h 871"/>
                <a:gd name="T68" fmla="*/ 709 w 715"/>
                <a:gd name="T69" fmla="*/ 359 h 871"/>
                <a:gd name="T70" fmla="*/ 688 w 715"/>
                <a:gd name="T71" fmla="*/ 291 h 871"/>
                <a:gd name="T72" fmla="*/ 561 w 715"/>
                <a:gd name="T73" fmla="*/ 149 h 871"/>
                <a:gd name="T74" fmla="*/ 389 w 715"/>
                <a:gd name="T75" fmla="*/ 37 h 871"/>
                <a:gd name="T76" fmla="*/ 326 w 715"/>
                <a:gd name="T77"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871">
                  <a:moveTo>
                    <a:pt x="532" y="784"/>
                  </a:moveTo>
                  <a:cubicBezTo>
                    <a:pt x="531" y="784"/>
                    <a:pt x="530" y="784"/>
                    <a:pt x="530" y="784"/>
                  </a:cubicBezTo>
                  <a:cubicBezTo>
                    <a:pt x="519" y="784"/>
                    <a:pt x="508" y="784"/>
                    <a:pt x="495" y="783"/>
                  </a:cubicBezTo>
                  <a:cubicBezTo>
                    <a:pt x="483" y="782"/>
                    <a:pt x="469" y="781"/>
                    <a:pt x="454" y="779"/>
                  </a:cubicBezTo>
                  <a:cubicBezTo>
                    <a:pt x="440" y="777"/>
                    <a:pt x="425" y="774"/>
                    <a:pt x="409" y="771"/>
                  </a:cubicBezTo>
                  <a:cubicBezTo>
                    <a:pt x="401" y="769"/>
                    <a:pt x="393" y="767"/>
                    <a:pt x="384" y="765"/>
                  </a:cubicBezTo>
                  <a:cubicBezTo>
                    <a:pt x="376" y="763"/>
                    <a:pt x="368" y="760"/>
                    <a:pt x="359" y="758"/>
                  </a:cubicBezTo>
                  <a:cubicBezTo>
                    <a:pt x="351" y="755"/>
                    <a:pt x="343" y="752"/>
                    <a:pt x="334" y="749"/>
                  </a:cubicBezTo>
                  <a:cubicBezTo>
                    <a:pt x="330" y="747"/>
                    <a:pt x="326" y="746"/>
                    <a:pt x="321" y="744"/>
                  </a:cubicBezTo>
                  <a:cubicBezTo>
                    <a:pt x="317" y="742"/>
                    <a:pt x="313" y="740"/>
                    <a:pt x="309" y="738"/>
                  </a:cubicBezTo>
                  <a:cubicBezTo>
                    <a:pt x="289" y="730"/>
                    <a:pt x="269" y="720"/>
                    <a:pt x="250" y="708"/>
                  </a:cubicBezTo>
                  <a:cubicBezTo>
                    <a:pt x="241" y="702"/>
                    <a:pt x="232" y="695"/>
                    <a:pt x="222" y="689"/>
                  </a:cubicBezTo>
                  <a:cubicBezTo>
                    <a:pt x="213" y="682"/>
                    <a:pt x="205" y="675"/>
                    <a:pt x="196" y="667"/>
                  </a:cubicBezTo>
                  <a:cubicBezTo>
                    <a:pt x="192" y="663"/>
                    <a:pt x="187" y="659"/>
                    <a:pt x="183" y="655"/>
                  </a:cubicBezTo>
                  <a:cubicBezTo>
                    <a:pt x="179" y="651"/>
                    <a:pt x="175" y="647"/>
                    <a:pt x="171" y="643"/>
                  </a:cubicBezTo>
                  <a:cubicBezTo>
                    <a:pt x="163" y="634"/>
                    <a:pt x="156" y="625"/>
                    <a:pt x="148" y="616"/>
                  </a:cubicBezTo>
                  <a:cubicBezTo>
                    <a:pt x="134" y="597"/>
                    <a:pt x="122" y="577"/>
                    <a:pt x="112" y="555"/>
                  </a:cubicBezTo>
                  <a:cubicBezTo>
                    <a:pt x="92" y="511"/>
                    <a:pt x="82" y="463"/>
                    <a:pt x="82" y="417"/>
                  </a:cubicBezTo>
                  <a:cubicBezTo>
                    <a:pt x="81" y="370"/>
                    <a:pt x="89" y="325"/>
                    <a:pt x="102" y="284"/>
                  </a:cubicBezTo>
                  <a:cubicBezTo>
                    <a:pt x="113" y="248"/>
                    <a:pt x="128" y="215"/>
                    <a:pt x="144" y="186"/>
                  </a:cubicBezTo>
                  <a:cubicBezTo>
                    <a:pt x="160" y="157"/>
                    <a:pt x="177" y="132"/>
                    <a:pt x="193" y="112"/>
                  </a:cubicBezTo>
                  <a:cubicBezTo>
                    <a:pt x="209" y="92"/>
                    <a:pt x="223" y="77"/>
                    <a:pt x="234" y="67"/>
                  </a:cubicBezTo>
                  <a:cubicBezTo>
                    <a:pt x="239" y="62"/>
                    <a:pt x="243" y="58"/>
                    <a:pt x="246" y="55"/>
                  </a:cubicBezTo>
                  <a:cubicBezTo>
                    <a:pt x="249" y="53"/>
                    <a:pt x="251" y="51"/>
                    <a:pt x="251" y="51"/>
                  </a:cubicBezTo>
                  <a:cubicBezTo>
                    <a:pt x="251" y="51"/>
                    <a:pt x="255" y="54"/>
                    <a:pt x="264" y="58"/>
                  </a:cubicBezTo>
                  <a:cubicBezTo>
                    <a:pt x="272" y="62"/>
                    <a:pt x="284" y="68"/>
                    <a:pt x="298" y="76"/>
                  </a:cubicBezTo>
                  <a:cubicBezTo>
                    <a:pt x="327" y="91"/>
                    <a:pt x="366" y="112"/>
                    <a:pt x="408" y="136"/>
                  </a:cubicBezTo>
                  <a:cubicBezTo>
                    <a:pt x="449" y="160"/>
                    <a:pt x="493" y="186"/>
                    <a:pt x="531" y="217"/>
                  </a:cubicBezTo>
                  <a:cubicBezTo>
                    <a:pt x="569" y="247"/>
                    <a:pt x="601" y="281"/>
                    <a:pt x="620" y="323"/>
                  </a:cubicBezTo>
                  <a:cubicBezTo>
                    <a:pt x="639" y="364"/>
                    <a:pt x="644" y="411"/>
                    <a:pt x="642" y="460"/>
                  </a:cubicBezTo>
                  <a:cubicBezTo>
                    <a:pt x="642" y="472"/>
                    <a:pt x="641" y="485"/>
                    <a:pt x="640" y="497"/>
                  </a:cubicBezTo>
                  <a:cubicBezTo>
                    <a:pt x="639" y="510"/>
                    <a:pt x="637" y="522"/>
                    <a:pt x="635" y="535"/>
                  </a:cubicBezTo>
                  <a:cubicBezTo>
                    <a:pt x="633" y="547"/>
                    <a:pt x="632" y="560"/>
                    <a:pt x="629" y="572"/>
                  </a:cubicBezTo>
                  <a:cubicBezTo>
                    <a:pt x="627" y="584"/>
                    <a:pt x="625" y="597"/>
                    <a:pt x="622" y="608"/>
                  </a:cubicBezTo>
                  <a:cubicBezTo>
                    <a:pt x="620" y="620"/>
                    <a:pt x="618" y="632"/>
                    <a:pt x="615" y="643"/>
                  </a:cubicBezTo>
                  <a:cubicBezTo>
                    <a:pt x="613" y="654"/>
                    <a:pt x="610" y="665"/>
                    <a:pt x="608" y="675"/>
                  </a:cubicBezTo>
                  <a:cubicBezTo>
                    <a:pt x="603" y="696"/>
                    <a:pt x="598" y="715"/>
                    <a:pt x="594" y="731"/>
                  </a:cubicBezTo>
                  <a:cubicBezTo>
                    <a:pt x="589" y="747"/>
                    <a:pt x="586" y="760"/>
                    <a:pt x="583" y="768"/>
                  </a:cubicBezTo>
                  <a:cubicBezTo>
                    <a:pt x="581" y="777"/>
                    <a:pt x="579" y="782"/>
                    <a:pt x="579" y="782"/>
                  </a:cubicBezTo>
                  <a:cubicBezTo>
                    <a:pt x="579" y="782"/>
                    <a:pt x="571" y="783"/>
                    <a:pt x="556" y="784"/>
                  </a:cubicBezTo>
                  <a:cubicBezTo>
                    <a:pt x="549" y="784"/>
                    <a:pt x="541" y="784"/>
                    <a:pt x="532" y="784"/>
                  </a:cubicBezTo>
                  <a:moveTo>
                    <a:pt x="326" y="0"/>
                  </a:moveTo>
                  <a:cubicBezTo>
                    <a:pt x="167" y="6"/>
                    <a:pt x="167" y="6"/>
                    <a:pt x="167" y="6"/>
                  </a:cubicBezTo>
                  <a:cubicBezTo>
                    <a:pt x="158" y="16"/>
                    <a:pt x="150" y="25"/>
                    <a:pt x="142" y="35"/>
                  </a:cubicBezTo>
                  <a:cubicBezTo>
                    <a:pt x="138" y="41"/>
                    <a:pt x="134" y="46"/>
                    <a:pt x="130" y="51"/>
                  </a:cubicBezTo>
                  <a:cubicBezTo>
                    <a:pt x="125" y="57"/>
                    <a:pt x="121" y="62"/>
                    <a:pt x="117" y="68"/>
                  </a:cubicBezTo>
                  <a:cubicBezTo>
                    <a:pt x="100" y="91"/>
                    <a:pt x="84" y="118"/>
                    <a:pt x="69" y="146"/>
                  </a:cubicBezTo>
                  <a:cubicBezTo>
                    <a:pt x="54" y="176"/>
                    <a:pt x="40" y="209"/>
                    <a:pt x="29" y="244"/>
                  </a:cubicBezTo>
                  <a:cubicBezTo>
                    <a:pt x="19" y="279"/>
                    <a:pt x="11" y="316"/>
                    <a:pt x="7" y="354"/>
                  </a:cubicBezTo>
                  <a:cubicBezTo>
                    <a:pt x="0" y="430"/>
                    <a:pt x="9" y="512"/>
                    <a:pt x="44" y="586"/>
                  </a:cubicBezTo>
                  <a:cubicBezTo>
                    <a:pt x="77" y="660"/>
                    <a:pt x="132" y="720"/>
                    <a:pt x="193" y="764"/>
                  </a:cubicBezTo>
                  <a:cubicBezTo>
                    <a:pt x="255" y="807"/>
                    <a:pt x="323" y="835"/>
                    <a:pt x="387" y="851"/>
                  </a:cubicBezTo>
                  <a:cubicBezTo>
                    <a:pt x="402" y="855"/>
                    <a:pt x="417" y="858"/>
                    <a:pt x="432" y="861"/>
                  </a:cubicBezTo>
                  <a:cubicBezTo>
                    <a:pt x="446" y="863"/>
                    <a:pt x="461" y="865"/>
                    <a:pt x="474" y="867"/>
                  </a:cubicBezTo>
                  <a:cubicBezTo>
                    <a:pt x="501" y="870"/>
                    <a:pt x="527" y="871"/>
                    <a:pt x="549" y="871"/>
                  </a:cubicBezTo>
                  <a:cubicBezTo>
                    <a:pt x="549" y="871"/>
                    <a:pt x="549" y="871"/>
                    <a:pt x="549" y="871"/>
                  </a:cubicBezTo>
                  <a:cubicBezTo>
                    <a:pt x="671" y="768"/>
                    <a:pt x="671" y="768"/>
                    <a:pt x="671" y="768"/>
                  </a:cubicBezTo>
                  <a:cubicBezTo>
                    <a:pt x="671" y="768"/>
                    <a:pt x="671" y="768"/>
                    <a:pt x="671" y="768"/>
                  </a:cubicBezTo>
                  <a:cubicBezTo>
                    <a:pt x="673" y="757"/>
                    <a:pt x="675" y="745"/>
                    <a:pt x="678" y="732"/>
                  </a:cubicBezTo>
                  <a:cubicBezTo>
                    <a:pt x="680" y="719"/>
                    <a:pt x="683" y="706"/>
                    <a:pt x="685" y="692"/>
                  </a:cubicBezTo>
                  <a:cubicBezTo>
                    <a:pt x="691" y="660"/>
                    <a:pt x="697" y="625"/>
                    <a:pt x="702" y="590"/>
                  </a:cubicBezTo>
                  <a:cubicBezTo>
                    <a:pt x="704" y="572"/>
                    <a:pt x="707" y="554"/>
                    <a:pt x="709" y="537"/>
                  </a:cubicBezTo>
                  <a:cubicBezTo>
                    <a:pt x="711" y="519"/>
                    <a:pt x="712" y="501"/>
                    <a:pt x="713" y="484"/>
                  </a:cubicBezTo>
                  <a:cubicBezTo>
                    <a:pt x="714" y="475"/>
                    <a:pt x="714" y="466"/>
                    <a:pt x="715" y="458"/>
                  </a:cubicBezTo>
                  <a:cubicBezTo>
                    <a:pt x="715" y="445"/>
                    <a:pt x="715" y="445"/>
                    <a:pt x="715" y="445"/>
                  </a:cubicBezTo>
                  <a:cubicBezTo>
                    <a:pt x="715" y="441"/>
                    <a:pt x="715" y="436"/>
                    <a:pt x="715" y="432"/>
                  </a:cubicBezTo>
                  <a:cubicBezTo>
                    <a:pt x="715" y="424"/>
                    <a:pt x="715" y="415"/>
                    <a:pt x="714" y="407"/>
                  </a:cubicBezTo>
                  <a:cubicBezTo>
                    <a:pt x="714" y="399"/>
                    <a:pt x="713" y="391"/>
                    <a:pt x="712" y="383"/>
                  </a:cubicBezTo>
                  <a:cubicBezTo>
                    <a:pt x="712" y="379"/>
                    <a:pt x="711" y="375"/>
                    <a:pt x="710" y="371"/>
                  </a:cubicBezTo>
                  <a:cubicBezTo>
                    <a:pt x="710" y="367"/>
                    <a:pt x="709" y="363"/>
                    <a:pt x="709" y="359"/>
                  </a:cubicBezTo>
                  <a:cubicBezTo>
                    <a:pt x="707" y="351"/>
                    <a:pt x="706" y="343"/>
                    <a:pt x="704" y="336"/>
                  </a:cubicBezTo>
                  <a:cubicBezTo>
                    <a:pt x="700" y="320"/>
                    <a:pt x="695" y="306"/>
                    <a:pt x="688" y="291"/>
                  </a:cubicBezTo>
                  <a:cubicBezTo>
                    <a:pt x="675" y="263"/>
                    <a:pt x="657" y="238"/>
                    <a:pt x="635" y="214"/>
                  </a:cubicBezTo>
                  <a:cubicBezTo>
                    <a:pt x="614" y="191"/>
                    <a:pt x="588" y="170"/>
                    <a:pt x="561" y="149"/>
                  </a:cubicBezTo>
                  <a:cubicBezTo>
                    <a:pt x="533" y="129"/>
                    <a:pt x="504" y="109"/>
                    <a:pt x="475" y="90"/>
                  </a:cubicBezTo>
                  <a:cubicBezTo>
                    <a:pt x="446" y="72"/>
                    <a:pt x="416" y="54"/>
                    <a:pt x="389" y="37"/>
                  </a:cubicBezTo>
                  <a:cubicBezTo>
                    <a:pt x="378" y="30"/>
                    <a:pt x="367" y="23"/>
                    <a:pt x="356" y="17"/>
                  </a:cubicBezTo>
                  <a:cubicBezTo>
                    <a:pt x="345" y="11"/>
                    <a:pt x="335" y="4"/>
                    <a:pt x="3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
              <a:extLst>
                <a:ext uri="{FF2B5EF4-FFF2-40B4-BE49-F238E27FC236}">
                  <a16:creationId xmlns="" xmlns:a16="http://schemas.microsoft.com/office/drawing/2014/main" id="{D9A81496-49B2-4256-9160-B736C7CC180D}"/>
                </a:ext>
              </a:extLst>
            </p:cNvPr>
            <p:cNvSpPr>
              <a:spLocks/>
            </p:cNvSpPr>
            <p:nvPr userDrawn="1"/>
          </p:nvSpPr>
          <p:spPr bwMode="auto">
            <a:xfrm>
              <a:off x="6337299" y="-3906836"/>
              <a:ext cx="733425" cy="296863"/>
            </a:xfrm>
            <a:custGeom>
              <a:avLst/>
              <a:gdLst>
                <a:gd name="T0" fmla="*/ 166 w 244"/>
                <a:gd name="T1" fmla="*/ 0 h 99"/>
                <a:gd name="T2" fmla="*/ 52 w 244"/>
                <a:gd name="T3" fmla="*/ 21 h 99"/>
                <a:gd name="T4" fmla="*/ 0 w 244"/>
                <a:gd name="T5" fmla="*/ 99 h 99"/>
                <a:gd name="T6" fmla="*/ 244 w 244"/>
                <a:gd name="T7" fmla="*/ 41 h 99"/>
                <a:gd name="T8" fmla="*/ 166 w 244"/>
                <a:gd name="T9" fmla="*/ 0 h 99"/>
              </a:gdLst>
              <a:ahLst/>
              <a:cxnLst>
                <a:cxn ang="0">
                  <a:pos x="T0" y="T1"/>
                </a:cxn>
                <a:cxn ang="0">
                  <a:pos x="T2" y="T3"/>
                </a:cxn>
                <a:cxn ang="0">
                  <a:pos x="T4" y="T5"/>
                </a:cxn>
                <a:cxn ang="0">
                  <a:pos x="T6" y="T7"/>
                </a:cxn>
                <a:cxn ang="0">
                  <a:pos x="T8" y="T9"/>
                </a:cxn>
              </a:cxnLst>
              <a:rect l="0" t="0" r="r" b="b"/>
              <a:pathLst>
                <a:path w="244" h="99">
                  <a:moveTo>
                    <a:pt x="166" y="0"/>
                  </a:moveTo>
                  <a:cubicBezTo>
                    <a:pt x="52" y="21"/>
                    <a:pt x="52" y="21"/>
                    <a:pt x="52" y="21"/>
                  </a:cubicBezTo>
                  <a:cubicBezTo>
                    <a:pt x="36" y="42"/>
                    <a:pt x="17" y="68"/>
                    <a:pt x="0" y="99"/>
                  </a:cubicBezTo>
                  <a:cubicBezTo>
                    <a:pt x="244" y="41"/>
                    <a:pt x="244" y="41"/>
                    <a:pt x="244" y="41"/>
                  </a:cubicBezTo>
                  <a:cubicBezTo>
                    <a:pt x="215" y="25"/>
                    <a:pt x="189" y="11"/>
                    <a:pt x="1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
              <a:extLst>
                <a:ext uri="{FF2B5EF4-FFF2-40B4-BE49-F238E27FC236}">
                  <a16:creationId xmlns="" xmlns:a16="http://schemas.microsoft.com/office/drawing/2014/main" id="{1D8C858A-3C5C-4B37-A92B-09CBD634603A}"/>
                </a:ext>
              </a:extLst>
            </p:cNvPr>
            <p:cNvSpPr>
              <a:spLocks/>
            </p:cNvSpPr>
            <p:nvPr userDrawn="1"/>
          </p:nvSpPr>
          <p:spPr bwMode="auto">
            <a:xfrm>
              <a:off x="6175375" y="-3657599"/>
              <a:ext cx="1266825" cy="541338"/>
            </a:xfrm>
            <a:custGeom>
              <a:avLst/>
              <a:gdLst>
                <a:gd name="T0" fmla="*/ 367 w 422"/>
                <a:gd name="T1" fmla="*/ 0 h 180"/>
                <a:gd name="T2" fmla="*/ 18 w 422"/>
                <a:gd name="T3" fmla="*/ 101 h 180"/>
                <a:gd name="T4" fmla="*/ 16 w 422"/>
                <a:gd name="T5" fmla="*/ 108 h 180"/>
                <a:gd name="T6" fmla="*/ 7 w 422"/>
                <a:gd name="T7" fmla="*/ 143 h 180"/>
                <a:gd name="T8" fmla="*/ 0 w 422"/>
                <a:gd name="T9" fmla="*/ 180 h 180"/>
                <a:gd name="T10" fmla="*/ 422 w 422"/>
                <a:gd name="T11" fmla="*/ 38 h 180"/>
                <a:gd name="T12" fmla="*/ 395 w 422"/>
                <a:gd name="T13" fmla="*/ 18 h 180"/>
                <a:gd name="T14" fmla="*/ 367 w 42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180">
                  <a:moveTo>
                    <a:pt x="367" y="0"/>
                  </a:moveTo>
                  <a:cubicBezTo>
                    <a:pt x="18" y="101"/>
                    <a:pt x="18" y="101"/>
                    <a:pt x="18" y="101"/>
                  </a:cubicBezTo>
                  <a:cubicBezTo>
                    <a:pt x="16" y="108"/>
                    <a:pt x="16" y="108"/>
                    <a:pt x="16" y="108"/>
                  </a:cubicBezTo>
                  <a:cubicBezTo>
                    <a:pt x="12" y="119"/>
                    <a:pt x="9" y="131"/>
                    <a:pt x="7" y="143"/>
                  </a:cubicBezTo>
                  <a:cubicBezTo>
                    <a:pt x="4" y="155"/>
                    <a:pt x="2" y="167"/>
                    <a:pt x="0" y="180"/>
                  </a:cubicBezTo>
                  <a:cubicBezTo>
                    <a:pt x="422" y="38"/>
                    <a:pt x="422" y="38"/>
                    <a:pt x="422" y="38"/>
                  </a:cubicBezTo>
                  <a:cubicBezTo>
                    <a:pt x="413" y="31"/>
                    <a:pt x="404" y="24"/>
                    <a:pt x="395" y="18"/>
                  </a:cubicBezTo>
                  <a:cubicBezTo>
                    <a:pt x="386" y="12"/>
                    <a:pt x="377" y="6"/>
                    <a:pt x="3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
              <a:extLst>
                <a:ext uri="{FF2B5EF4-FFF2-40B4-BE49-F238E27FC236}">
                  <a16:creationId xmlns="" xmlns:a16="http://schemas.microsoft.com/office/drawing/2014/main" id="{EC0BBFFA-EAFC-43C6-B5FF-2494DF9CD2DB}"/>
                </a:ext>
              </a:extLst>
            </p:cNvPr>
            <p:cNvSpPr>
              <a:spLocks/>
            </p:cNvSpPr>
            <p:nvPr userDrawn="1"/>
          </p:nvSpPr>
          <p:spPr bwMode="auto">
            <a:xfrm>
              <a:off x="6169025" y="-3419475"/>
              <a:ext cx="1508125" cy="758825"/>
            </a:xfrm>
            <a:custGeom>
              <a:avLst/>
              <a:gdLst>
                <a:gd name="T0" fmla="*/ 470 w 502"/>
                <a:gd name="T1" fmla="*/ 0 h 253"/>
                <a:gd name="T2" fmla="*/ 0 w 502"/>
                <a:gd name="T3" fmla="*/ 181 h 253"/>
                <a:gd name="T4" fmla="*/ 14 w 502"/>
                <a:gd name="T5" fmla="*/ 253 h 253"/>
                <a:gd name="T6" fmla="*/ 502 w 502"/>
                <a:gd name="T7" fmla="*/ 42 h 253"/>
                <a:gd name="T8" fmla="*/ 470 w 502"/>
                <a:gd name="T9" fmla="*/ 0 h 253"/>
              </a:gdLst>
              <a:ahLst/>
              <a:cxnLst>
                <a:cxn ang="0">
                  <a:pos x="T0" y="T1"/>
                </a:cxn>
                <a:cxn ang="0">
                  <a:pos x="T2" y="T3"/>
                </a:cxn>
                <a:cxn ang="0">
                  <a:pos x="T4" y="T5"/>
                </a:cxn>
                <a:cxn ang="0">
                  <a:pos x="T6" y="T7"/>
                </a:cxn>
                <a:cxn ang="0">
                  <a:pos x="T8" y="T9"/>
                </a:cxn>
              </a:cxnLst>
              <a:rect l="0" t="0" r="r" b="b"/>
              <a:pathLst>
                <a:path w="502" h="253">
                  <a:moveTo>
                    <a:pt x="470" y="0"/>
                  </a:moveTo>
                  <a:cubicBezTo>
                    <a:pt x="0" y="181"/>
                    <a:pt x="0" y="181"/>
                    <a:pt x="0" y="181"/>
                  </a:cubicBezTo>
                  <a:cubicBezTo>
                    <a:pt x="2" y="205"/>
                    <a:pt x="7" y="230"/>
                    <a:pt x="14" y="253"/>
                  </a:cubicBezTo>
                  <a:cubicBezTo>
                    <a:pt x="502" y="42"/>
                    <a:pt x="502" y="42"/>
                    <a:pt x="502" y="42"/>
                  </a:cubicBezTo>
                  <a:cubicBezTo>
                    <a:pt x="493" y="27"/>
                    <a:pt x="482" y="13"/>
                    <a:pt x="4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9">
              <a:extLst>
                <a:ext uri="{FF2B5EF4-FFF2-40B4-BE49-F238E27FC236}">
                  <a16:creationId xmlns="" xmlns:a16="http://schemas.microsoft.com/office/drawing/2014/main" id="{607BAA9C-9304-4DA5-85D8-785C4CBEBFDB}"/>
                </a:ext>
              </a:extLst>
            </p:cNvPr>
            <p:cNvSpPr>
              <a:spLocks/>
            </p:cNvSpPr>
            <p:nvPr userDrawn="1"/>
          </p:nvSpPr>
          <p:spPr bwMode="auto">
            <a:xfrm>
              <a:off x="6310312" y="-3146424"/>
              <a:ext cx="1462088" cy="865187"/>
            </a:xfrm>
            <a:custGeom>
              <a:avLst/>
              <a:gdLst>
                <a:gd name="T0" fmla="*/ 477 w 487"/>
                <a:gd name="T1" fmla="*/ 0 h 288"/>
                <a:gd name="T2" fmla="*/ 0 w 487"/>
                <a:gd name="T3" fmla="*/ 231 h 288"/>
                <a:gd name="T4" fmla="*/ 21 w 487"/>
                <a:gd name="T5" fmla="*/ 261 h 288"/>
                <a:gd name="T6" fmla="*/ 45 w 487"/>
                <a:gd name="T7" fmla="*/ 288 h 288"/>
                <a:gd name="T8" fmla="*/ 487 w 487"/>
                <a:gd name="T9" fmla="*/ 53 h 288"/>
                <a:gd name="T10" fmla="*/ 483 w 487"/>
                <a:gd name="T11" fmla="*/ 26 h 288"/>
                <a:gd name="T12" fmla="*/ 477 w 487"/>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487" h="288">
                  <a:moveTo>
                    <a:pt x="477" y="0"/>
                  </a:moveTo>
                  <a:cubicBezTo>
                    <a:pt x="0" y="231"/>
                    <a:pt x="0" y="231"/>
                    <a:pt x="0" y="231"/>
                  </a:cubicBezTo>
                  <a:cubicBezTo>
                    <a:pt x="6" y="241"/>
                    <a:pt x="13" y="251"/>
                    <a:pt x="21" y="261"/>
                  </a:cubicBezTo>
                  <a:cubicBezTo>
                    <a:pt x="28" y="270"/>
                    <a:pt x="37" y="279"/>
                    <a:pt x="45" y="288"/>
                  </a:cubicBezTo>
                  <a:cubicBezTo>
                    <a:pt x="487" y="53"/>
                    <a:pt x="487" y="53"/>
                    <a:pt x="487" y="53"/>
                  </a:cubicBezTo>
                  <a:cubicBezTo>
                    <a:pt x="486" y="43"/>
                    <a:pt x="485" y="35"/>
                    <a:pt x="483" y="26"/>
                  </a:cubicBezTo>
                  <a:cubicBezTo>
                    <a:pt x="482" y="17"/>
                    <a:pt x="480" y="8"/>
                    <a:pt x="4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0">
              <a:extLst>
                <a:ext uri="{FF2B5EF4-FFF2-40B4-BE49-F238E27FC236}">
                  <a16:creationId xmlns="" xmlns:a16="http://schemas.microsoft.com/office/drawing/2014/main" id="{B5AD785F-A358-4000-A735-9503B42CE7CE}"/>
                </a:ext>
              </a:extLst>
            </p:cNvPr>
            <p:cNvSpPr>
              <a:spLocks/>
            </p:cNvSpPr>
            <p:nvPr userDrawn="1"/>
          </p:nvSpPr>
          <p:spPr bwMode="auto">
            <a:xfrm>
              <a:off x="6634164" y="-2800350"/>
              <a:ext cx="1141412" cy="782638"/>
            </a:xfrm>
            <a:custGeom>
              <a:avLst/>
              <a:gdLst>
                <a:gd name="T0" fmla="*/ 380 w 380"/>
                <a:gd name="T1" fmla="*/ 0 h 261"/>
                <a:gd name="T2" fmla="*/ 0 w 380"/>
                <a:gd name="T3" fmla="*/ 223 h 261"/>
                <a:gd name="T4" fmla="*/ 29 w 380"/>
                <a:gd name="T5" fmla="*/ 241 h 261"/>
                <a:gd name="T6" fmla="*/ 60 w 380"/>
                <a:gd name="T7" fmla="*/ 256 h 261"/>
                <a:gd name="T8" fmla="*/ 71 w 380"/>
                <a:gd name="T9" fmla="*/ 261 h 261"/>
                <a:gd name="T10" fmla="*/ 373 w 380"/>
                <a:gd name="T11" fmla="*/ 68 h 261"/>
                <a:gd name="T12" fmla="*/ 377 w 380"/>
                <a:gd name="T13" fmla="*/ 34 h 261"/>
                <a:gd name="T14" fmla="*/ 380 w 380"/>
                <a:gd name="T15" fmla="*/ 0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261">
                  <a:moveTo>
                    <a:pt x="380" y="0"/>
                  </a:moveTo>
                  <a:cubicBezTo>
                    <a:pt x="0" y="223"/>
                    <a:pt x="0" y="223"/>
                    <a:pt x="0" y="223"/>
                  </a:cubicBezTo>
                  <a:cubicBezTo>
                    <a:pt x="9" y="230"/>
                    <a:pt x="19" y="236"/>
                    <a:pt x="29" y="241"/>
                  </a:cubicBezTo>
                  <a:cubicBezTo>
                    <a:pt x="40" y="246"/>
                    <a:pt x="50" y="251"/>
                    <a:pt x="60" y="256"/>
                  </a:cubicBezTo>
                  <a:cubicBezTo>
                    <a:pt x="64" y="258"/>
                    <a:pt x="67" y="259"/>
                    <a:pt x="71" y="261"/>
                  </a:cubicBezTo>
                  <a:cubicBezTo>
                    <a:pt x="373" y="68"/>
                    <a:pt x="373" y="68"/>
                    <a:pt x="373" y="68"/>
                  </a:cubicBezTo>
                  <a:cubicBezTo>
                    <a:pt x="375" y="57"/>
                    <a:pt x="376" y="45"/>
                    <a:pt x="377" y="34"/>
                  </a:cubicBezTo>
                  <a:cubicBezTo>
                    <a:pt x="378" y="23"/>
                    <a:pt x="380" y="12"/>
                    <a:pt x="3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
              <a:extLst>
                <a:ext uri="{FF2B5EF4-FFF2-40B4-BE49-F238E27FC236}">
                  <a16:creationId xmlns="" xmlns:a16="http://schemas.microsoft.com/office/drawing/2014/main" id="{CC1ECF0B-509E-4F4D-A22A-42E4735AF8AA}"/>
                </a:ext>
              </a:extLst>
            </p:cNvPr>
            <p:cNvSpPr>
              <a:spLocks/>
            </p:cNvSpPr>
            <p:nvPr userDrawn="1"/>
          </p:nvSpPr>
          <p:spPr bwMode="auto">
            <a:xfrm>
              <a:off x="7108825" y="-2352674"/>
              <a:ext cx="601663" cy="452437"/>
            </a:xfrm>
            <a:custGeom>
              <a:avLst/>
              <a:gdLst>
                <a:gd name="T0" fmla="*/ 200 w 200"/>
                <a:gd name="T1" fmla="*/ 0 h 151"/>
                <a:gd name="T2" fmla="*/ 0 w 200"/>
                <a:gd name="T3" fmla="*/ 139 h 151"/>
                <a:gd name="T4" fmla="*/ 50 w 200"/>
                <a:gd name="T5" fmla="*/ 147 h 151"/>
                <a:gd name="T6" fmla="*/ 93 w 200"/>
                <a:gd name="T7" fmla="*/ 151 h 151"/>
                <a:gd name="T8" fmla="*/ 179 w 200"/>
                <a:gd name="T9" fmla="*/ 87 h 151"/>
                <a:gd name="T10" fmla="*/ 189 w 200"/>
                <a:gd name="T11" fmla="*/ 46 h 151"/>
                <a:gd name="T12" fmla="*/ 200 w 200"/>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200" h="151">
                  <a:moveTo>
                    <a:pt x="200" y="0"/>
                  </a:moveTo>
                  <a:cubicBezTo>
                    <a:pt x="0" y="139"/>
                    <a:pt x="0" y="139"/>
                    <a:pt x="0" y="139"/>
                  </a:cubicBezTo>
                  <a:cubicBezTo>
                    <a:pt x="17" y="143"/>
                    <a:pt x="34" y="145"/>
                    <a:pt x="50" y="147"/>
                  </a:cubicBezTo>
                  <a:cubicBezTo>
                    <a:pt x="65" y="150"/>
                    <a:pt x="80" y="151"/>
                    <a:pt x="93" y="151"/>
                  </a:cubicBezTo>
                  <a:cubicBezTo>
                    <a:pt x="179" y="87"/>
                    <a:pt x="179" y="87"/>
                    <a:pt x="179" y="87"/>
                  </a:cubicBezTo>
                  <a:cubicBezTo>
                    <a:pt x="182" y="74"/>
                    <a:pt x="185" y="61"/>
                    <a:pt x="189" y="46"/>
                  </a:cubicBezTo>
                  <a:cubicBezTo>
                    <a:pt x="193" y="32"/>
                    <a:pt x="196" y="16"/>
                    <a:pt x="20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2">
              <a:extLst>
                <a:ext uri="{FF2B5EF4-FFF2-40B4-BE49-F238E27FC236}">
                  <a16:creationId xmlns="" xmlns:a16="http://schemas.microsoft.com/office/drawing/2014/main" id="{50ED8570-8F04-4AD9-B2A7-E037B9F10A65}"/>
                </a:ext>
              </a:extLst>
            </p:cNvPr>
            <p:cNvSpPr>
              <a:spLocks noEditPoints="1"/>
            </p:cNvSpPr>
            <p:nvPr userDrawn="1"/>
          </p:nvSpPr>
          <p:spPr bwMode="auto">
            <a:xfrm>
              <a:off x="7508876" y="-1911351"/>
              <a:ext cx="2492375" cy="2189163"/>
            </a:xfrm>
            <a:custGeom>
              <a:avLst/>
              <a:gdLst>
                <a:gd name="T0" fmla="*/ 430 w 830"/>
                <a:gd name="T1" fmla="*/ 650 h 729"/>
                <a:gd name="T2" fmla="*/ 365 w 830"/>
                <a:gd name="T3" fmla="*/ 641 h 729"/>
                <a:gd name="T4" fmla="*/ 301 w 830"/>
                <a:gd name="T5" fmla="*/ 621 h 729"/>
                <a:gd name="T6" fmla="*/ 241 w 830"/>
                <a:gd name="T7" fmla="*/ 587 h 729"/>
                <a:gd name="T8" fmla="*/ 190 w 830"/>
                <a:gd name="T9" fmla="*/ 541 h 729"/>
                <a:gd name="T10" fmla="*/ 149 w 830"/>
                <a:gd name="T11" fmla="*/ 486 h 729"/>
                <a:gd name="T12" fmla="*/ 109 w 830"/>
                <a:gd name="T13" fmla="*/ 395 h 729"/>
                <a:gd name="T14" fmla="*/ 90 w 830"/>
                <a:gd name="T15" fmla="*/ 312 h 729"/>
                <a:gd name="T16" fmla="*/ 85 w 830"/>
                <a:gd name="T17" fmla="*/ 261 h 729"/>
                <a:gd name="T18" fmla="*/ 87 w 830"/>
                <a:gd name="T19" fmla="*/ 174 h 729"/>
                <a:gd name="T20" fmla="*/ 96 w 830"/>
                <a:gd name="T21" fmla="*/ 114 h 729"/>
                <a:gd name="T22" fmla="*/ 116 w 830"/>
                <a:gd name="T23" fmla="*/ 89 h 729"/>
                <a:gd name="T24" fmla="*/ 211 w 830"/>
                <a:gd name="T25" fmla="*/ 80 h 729"/>
                <a:gd name="T26" fmla="*/ 280 w 830"/>
                <a:gd name="T27" fmla="*/ 76 h 729"/>
                <a:gd name="T28" fmla="*/ 431 w 830"/>
                <a:gd name="T29" fmla="*/ 83 h 729"/>
                <a:gd name="T30" fmla="*/ 581 w 830"/>
                <a:gd name="T31" fmla="*/ 144 h 729"/>
                <a:gd name="T32" fmla="*/ 594 w 830"/>
                <a:gd name="T33" fmla="*/ 156 h 729"/>
                <a:gd name="T34" fmla="*/ 640 w 830"/>
                <a:gd name="T35" fmla="*/ 214 h 729"/>
                <a:gd name="T36" fmla="*/ 689 w 830"/>
                <a:gd name="T37" fmla="*/ 317 h 729"/>
                <a:gd name="T38" fmla="*/ 718 w 830"/>
                <a:gd name="T39" fmla="*/ 407 h 729"/>
                <a:gd name="T40" fmla="*/ 731 w 830"/>
                <a:gd name="T41" fmla="*/ 456 h 729"/>
                <a:gd name="T42" fmla="*/ 753 w 830"/>
                <a:gd name="T43" fmla="*/ 565 h 729"/>
                <a:gd name="T44" fmla="*/ 709 w 830"/>
                <a:gd name="T45" fmla="*/ 588 h 729"/>
                <a:gd name="T46" fmla="*/ 596 w 830"/>
                <a:gd name="T47" fmla="*/ 631 h 729"/>
                <a:gd name="T48" fmla="*/ 521 w 830"/>
                <a:gd name="T49" fmla="*/ 646 h 729"/>
                <a:gd name="T50" fmla="*/ 453 w 830"/>
                <a:gd name="T51" fmla="*/ 650 h 729"/>
                <a:gd name="T52" fmla="*/ 258 w 830"/>
                <a:gd name="T53" fmla="*/ 0 h 729"/>
                <a:gd name="T54" fmla="*/ 167 w 830"/>
                <a:gd name="T55" fmla="*/ 2 h 729"/>
                <a:gd name="T56" fmla="*/ 130 w 830"/>
                <a:gd name="T57" fmla="*/ 3 h 729"/>
                <a:gd name="T58" fmla="*/ 8 w 830"/>
                <a:gd name="T59" fmla="*/ 106 h 729"/>
                <a:gd name="T60" fmla="*/ 1 w 830"/>
                <a:gd name="T61" fmla="*/ 181 h 729"/>
                <a:gd name="T62" fmla="*/ 3 w 830"/>
                <a:gd name="T63" fmla="*/ 270 h 729"/>
                <a:gd name="T64" fmla="*/ 9 w 830"/>
                <a:gd name="T65" fmla="*/ 320 h 729"/>
                <a:gd name="T66" fmla="*/ 35 w 830"/>
                <a:gd name="T67" fmla="*/ 422 h 729"/>
                <a:gd name="T68" fmla="*/ 55 w 830"/>
                <a:gd name="T69" fmla="*/ 473 h 729"/>
                <a:gd name="T70" fmla="*/ 75 w 830"/>
                <a:gd name="T71" fmla="*/ 511 h 729"/>
                <a:gd name="T72" fmla="*/ 114 w 830"/>
                <a:gd name="T73" fmla="*/ 569 h 729"/>
                <a:gd name="T74" fmla="*/ 221 w 830"/>
                <a:gd name="T75" fmla="*/ 664 h 729"/>
                <a:gd name="T76" fmla="*/ 298 w 830"/>
                <a:gd name="T77" fmla="*/ 701 h 729"/>
                <a:gd name="T78" fmla="*/ 379 w 830"/>
                <a:gd name="T79" fmla="*/ 722 h 729"/>
                <a:gd name="T80" fmla="*/ 459 w 830"/>
                <a:gd name="T81" fmla="*/ 729 h 729"/>
                <a:gd name="T82" fmla="*/ 512 w 830"/>
                <a:gd name="T83" fmla="*/ 727 h 729"/>
                <a:gd name="T84" fmla="*/ 563 w 830"/>
                <a:gd name="T85" fmla="*/ 721 h 729"/>
                <a:gd name="T86" fmla="*/ 655 w 830"/>
                <a:gd name="T87" fmla="*/ 700 h 729"/>
                <a:gd name="T88" fmla="*/ 764 w 830"/>
                <a:gd name="T89" fmla="*/ 658 h 729"/>
                <a:gd name="T90" fmla="*/ 764 w 830"/>
                <a:gd name="T91" fmla="*/ 658 h 729"/>
                <a:gd name="T92" fmla="*/ 810 w 830"/>
                <a:gd name="T93" fmla="*/ 438 h 729"/>
                <a:gd name="T94" fmla="*/ 710 w 830"/>
                <a:gd name="T95" fmla="*/ 188 h 729"/>
                <a:gd name="T96" fmla="*/ 681 w 830"/>
                <a:gd name="T97" fmla="*/ 144 h 729"/>
                <a:gd name="T98" fmla="*/ 648 w 830"/>
                <a:gd name="T99" fmla="*/ 105 h 729"/>
                <a:gd name="T100" fmla="*/ 610 w 830"/>
                <a:gd name="T101" fmla="*/ 72 h 729"/>
                <a:gd name="T102" fmla="*/ 567 w 830"/>
                <a:gd name="T103" fmla="*/ 47 h 729"/>
                <a:gd name="T104" fmla="*/ 521 w 830"/>
                <a:gd name="T105" fmla="*/ 29 h 729"/>
                <a:gd name="T106" fmla="*/ 445 w 830"/>
                <a:gd name="T107" fmla="*/ 12 h 729"/>
                <a:gd name="T108" fmla="*/ 365 w 830"/>
                <a:gd name="T109" fmla="*/ 3 h 729"/>
                <a:gd name="T110" fmla="*/ 265 w 830"/>
                <a:gd name="T111" fmla="*/ 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0" h="729">
                  <a:moveTo>
                    <a:pt x="453" y="650"/>
                  </a:moveTo>
                  <a:cubicBezTo>
                    <a:pt x="446" y="650"/>
                    <a:pt x="438" y="650"/>
                    <a:pt x="430" y="650"/>
                  </a:cubicBezTo>
                  <a:cubicBezTo>
                    <a:pt x="419" y="649"/>
                    <a:pt x="408" y="648"/>
                    <a:pt x="398" y="647"/>
                  </a:cubicBezTo>
                  <a:cubicBezTo>
                    <a:pt x="387" y="645"/>
                    <a:pt x="376" y="643"/>
                    <a:pt x="365" y="641"/>
                  </a:cubicBezTo>
                  <a:cubicBezTo>
                    <a:pt x="354" y="639"/>
                    <a:pt x="343" y="636"/>
                    <a:pt x="332" y="633"/>
                  </a:cubicBezTo>
                  <a:cubicBezTo>
                    <a:pt x="322" y="629"/>
                    <a:pt x="311" y="625"/>
                    <a:pt x="301" y="621"/>
                  </a:cubicBezTo>
                  <a:cubicBezTo>
                    <a:pt x="290" y="616"/>
                    <a:pt x="280" y="611"/>
                    <a:pt x="270" y="606"/>
                  </a:cubicBezTo>
                  <a:cubicBezTo>
                    <a:pt x="260" y="600"/>
                    <a:pt x="250" y="594"/>
                    <a:pt x="241" y="587"/>
                  </a:cubicBezTo>
                  <a:cubicBezTo>
                    <a:pt x="231" y="580"/>
                    <a:pt x="222" y="573"/>
                    <a:pt x="214" y="566"/>
                  </a:cubicBezTo>
                  <a:cubicBezTo>
                    <a:pt x="205" y="558"/>
                    <a:pt x="197" y="549"/>
                    <a:pt x="190" y="541"/>
                  </a:cubicBezTo>
                  <a:cubicBezTo>
                    <a:pt x="182" y="532"/>
                    <a:pt x="175" y="524"/>
                    <a:pt x="168" y="515"/>
                  </a:cubicBezTo>
                  <a:cubicBezTo>
                    <a:pt x="161" y="506"/>
                    <a:pt x="155" y="496"/>
                    <a:pt x="149" y="486"/>
                  </a:cubicBezTo>
                  <a:cubicBezTo>
                    <a:pt x="138" y="467"/>
                    <a:pt x="128" y="447"/>
                    <a:pt x="120" y="426"/>
                  </a:cubicBezTo>
                  <a:cubicBezTo>
                    <a:pt x="116" y="416"/>
                    <a:pt x="112" y="406"/>
                    <a:pt x="109" y="395"/>
                  </a:cubicBezTo>
                  <a:cubicBezTo>
                    <a:pt x="106" y="385"/>
                    <a:pt x="103" y="375"/>
                    <a:pt x="100" y="364"/>
                  </a:cubicBezTo>
                  <a:cubicBezTo>
                    <a:pt x="96" y="347"/>
                    <a:pt x="93" y="329"/>
                    <a:pt x="90" y="312"/>
                  </a:cubicBezTo>
                  <a:cubicBezTo>
                    <a:pt x="89" y="303"/>
                    <a:pt x="88" y="295"/>
                    <a:pt x="87" y="286"/>
                  </a:cubicBezTo>
                  <a:cubicBezTo>
                    <a:pt x="86" y="278"/>
                    <a:pt x="86" y="269"/>
                    <a:pt x="85" y="261"/>
                  </a:cubicBezTo>
                  <a:cubicBezTo>
                    <a:pt x="85" y="245"/>
                    <a:pt x="84" y="230"/>
                    <a:pt x="85" y="215"/>
                  </a:cubicBezTo>
                  <a:cubicBezTo>
                    <a:pt x="85" y="200"/>
                    <a:pt x="86" y="186"/>
                    <a:pt x="87" y="174"/>
                  </a:cubicBezTo>
                  <a:cubicBezTo>
                    <a:pt x="89" y="161"/>
                    <a:pt x="90" y="150"/>
                    <a:pt x="91" y="140"/>
                  </a:cubicBezTo>
                  <a:cubicBezTo>
                    <a:pt x="93" y="130"/>
                    <a:pt x="95" y="121"/>
                    <a:pt x="96" y="114"/>
                  </a:cubicBezTo>
                  <a:cubicBezTo>
                    <a:pt x="99" y="99"/>
                    <a:pt x="101" y="91"/>
                    <a:pt x="101" y="91"/>
                  </a:cubicBezTo>
                  <a:cubicBezTo>
                    <a:pt x="101" y="91"/>
                    <a:pt x="106" y="90"/>
                    <a:pt x="116" y="89"/>
                  </a:cubicBezTo>
                  <a:cubicBezTo>
                    <a:pt x="125" y="88"/>
                    <a:pt x="138" y="87"/>
                    <a:pt x="154" y="85"/>
                  </a:cubicBezTo>
                  <a:cubicBezTo>
                    <a:pt x="171" y="83"/>
                    <a:pt x="190" y="82"/>
                    <a:pt x="211" y="80"/>
                  </a:cubicBezTo>
                  <a:cubicBezTo>
                    <a:pt x="222" y="79"/>
                    <a:pt x="233" y="79"/>
                    <a:pt x="245" y="78"/>
                  </a:cubicBezTo>
                  <a:cubicBezTo>
                    <a:pt x="256" y="77"/>
                    <a:pt x="268" y="77"/>
                    <a:pt x="280" y="76"/>
                  </a:cubicBezTo>
                  <a:cubicBezTo>
                    <a:pt x="293" y="76"/>
                    <a:pt x="307" y="76"/>
                    <a:pt x="321" y="76"/>
                  </a:cubicBezTo>
                  <a:cubicBezTo>
                    <a:pt x="357" y="76"/>
                    <a:pt x="395" y="78"/>
                    <a:pt x="431" y="83"/>
                  </a:cubicBezTo>
                  <a:cubicBezTo>
                    <a:pt x="481" y="90"/>
                    <a:pt x="527" y="105"/>
                    <a:pt x="567" y="133"/>
                  </a:cubicBezTo>
                  <a:cubicBezTo>
                    <a:pt x="572" y="137"/>
                    <a:pt x="576" y="140"/>
                    <a:pt x="581" y="144"/>
                  </a:cubicBezTo>
                  <a:cubicBezTo>
                    <a:pt x="583" y="146"/>
                    <a:pt x="585" y="148"/>
                    <a:pt x="588" y="150"/>
                  </a:cubicBezTo>
                  <a:cubicBezTo>
                    <a:pt x="590" y="152"/>
                    <a:pt x="592" y="154"/>
                    <a:pt x="594" y="156"/>
                  </a:cubicBezTo>
                  <a:cubicBezTo>
                    <a:pt x="603" y="165"/>
                    <a:pt x="611" y="174"/>
                    <a:pt x="619" y="183"/>
                  </a:cubicBezTo>
                  <a:cubicBezTo>
                    <a:pt x="626" y="193"/>
                    <a:pt x="633" y="203"/>
                    <a:pt x="640" y="214"/>
                  </a:cubicBezTo>
                  <a:cubicBezTo>
                    <a:pt x="646" y="224"/>
                    <a:pt x="653" y="235"/>
                    <a:pt x="658" y="247"/>
                  </a:cubicBezTo>
                  <a:cubicBezTo>
                    <a:pt x="670" y="269"/>
                    <a:pt x="681" y="293"/>
                    <a:pt x="689" y="317"/>
                  </a:cubicBezTo>
                  <a:cubicBezTo>
                    <a:pt x="699" y="341"/>
                    <a:pt x="707" y="365"/>
                    <a:pt x="713" y="389"/>
                  </a:cubicBezTo>
                  <a:cubicBezTo>
                    <a:pt x="715" y="395"/>
                    <a:pt x="717" y="401"/>
                    <a:pt x="718" y="407"/>
                  </a:cubicBezTo>
                  <a:cubicBezTo>
                    <a:pt x="720" y="412"/>
                    <a:pt x="721" y="418"/>
                    <a:pt x="723" y="424"/>
                  </a:cubicBezTo>
                  <a:cubicBezTo>
                    <a:pt x="726" y="435"/>
                    <a:pt x="729" y="446"/>
                    <a:pt x="731" y="456"/>
                  </a:cubicBezTo>
                  <a:cubicBezTo>
                    <a:pt x="736" y="477"/>
                    <a:pt x="740" y="496"/>
                    <a:pt x="744" y="512"/>
                  </a:cubicBezTo>
                  <a:cubicBezTo>
                    <a:pt x="750" y="544"/>
                    <a:pt x="753" y="565"/>
                    <a:pt x="753" y="565"/>
                  </a:cubicBezTo>
                  <a:cubicBezTo>
                    <a:pt x="753" y="565"/>
                    <a:pt x="746" y="569"/>
                    <a:pt x="733" y="576"/>
                  </a:cubicBezTo>
                  <a:cubicBezTo>
                    <a:pt x="727" y="580"/>
                    <a:pt x="719" y="584"/>
                    <a:pt x="709" y="588"/>
                  </a:cubicBezTo>
                  <a:cubicBezTo>
                    <a:pt x="700" y="593"/>
                    <a:pt x="690" y="597"/>
                    <a:pt x="678" y="602"/>
                  </a:cubicBezTo>
                  <a:cubicBezTo>
                    <a:pt x="655" y="612"/>
                    <a:pt x="627" y="622"/>
                    <a:pt x="596" y="631"/>
                  </a:cubicBezTo>
                  <a:cubicBezTo>
                    <a:pt x="581" y="635"/>
                    <a:pt x="564" y="638"/>
                    <a:pt x="547" y="642"/>
                  </a:cubicBezTo>
                  <a:cubicBezTo>
                    <a:pt x="539" y="643"/>
                    <a:pt x="530" y="645"/>
                    <a:pt x="521" y="646"/>
                  </a:cubicBezTo>
                  <a:cubicBezTo>
                    <a:pt x="512" y="647"/>
                    <a:pt x="503" y="648"/>
                    <a:pt x="494" y="649"/>
                  </a:cubicBezTo>
                  <a:cubicBezTo>
                    <a:pt x="481" y="650"/>
                    <a:pt x="467" y="650"/>
                    <a:pt x="453" y="650"/>
                  </a:cubicBezTo>
                  <a:moveTo>
                    <a:pt x="265" y="0"/>
                  </a:moveTo>
                  <a:cubicBezTo>
                    <a:pt x="262" y="0"/>
                    <a:pt x="260" y="0"/>
                    <a:pt x="258" y="0"/>
                  </a:cubicBezTo>
                  <a:cubicBezTo>
                    <a:pt x="240" y="1"/>
                    <a:pt x="223" y="1"/>
                    <a:pt x="207" y="1"/>
                  </a:cubicBezTo>
                  <a:cubicBezTo>
                    <a:pt x="193" y="1"/>
                    <a:pt x="180" y="1"/>
                    <a:pt x="167" y="2"/>
                  </a:cubicBezTo>
                  <a:cubicBezTo>
                    <a:pt x="154" y="2"/>
                    <a:pt x="141" y="3"/>
                    <a:pt x="130" y="3"/>
                  </a:cubicBezTo>
                  <a:cubicBezTo>
                    <a:pt x="130" y="3"/>
                    <a:pt x="130" y="3"/>
                    <a:pt x="130" y="3"/>
                  </a:cubicBezTo>
                  <a:cubicBezTo>
                    <a:pt x="8" y="106"/>
                    <a:pt x="8" y="106"/>
                    <a:pt x="8" y="106"/>
                  </a:cubicBezTo>
                  <a:cubicBezTo>
                    <a:pt x="8" y="106"/>
                    <a:pt x="8" y="106"/>
                    <a:pt x="8" y="106"/>
                  </a:cubicBezTo>
                  <a:cubicBezTo>
                    <a:pt x="7" y="118"/>
                    <a:pt x="5" y="129"/>
                    <a:pt x="4" y="142"/>
                  </a:cubicBezTo>
                  <a:cubicBezTo>
                    <a:pt x="3" y="154"/>
                    <a:pt x="2" y="168"/>
                    <a:pt x="1" y="181"/>
                  </a:cubicBezTo>
                  <a:cubicBezTo>
                    <a:pt x="0" y="195"/>
                    <a:pt x="0" y="210"/>
                    <a:pt x="0" y="224"/>
                  </a:cubicBezTo>
                  <a:cubicBezTo>
                    <a:pt x="1" y="239"/>
                    <a:pt x="1" y="254"/>
                    <a:pt x="3" y="270"/>
                  </a:cubicBezTo>
                  <a:cubicBezTo>
                    <a:pt x="3" y="278"/>
                    <a:pt x="4" y="287"/>
                    <a:pt x="5" y="295"/>
                  </a:cubicBezTo>
                  <a:cubicBezTo>
                    <a:pt x="6" y="303"/>
                    <a:pt x="7" y="311"/>
                    <a:pt x="9" y="320"/>
                  </a:cubicBezTo>
                  <a:cubicBezTo>
                    <a:pt x="12" y="337"/>
                    <a:pt x="15" y="354"/>
                    <a:pt x="19" y="371"/>
                  </a:cubicBezTo>
                  <a:cubicBezTo>
                    <a:pt x="24" y="388"/>
                    <a:pt x="29" y="405"/>
                    <a:pt x="35" y="422"/>
                  </a:cubicBezTo>
                  <a:cubicBezTo>
                    <a:pt x="38" y="431"/>
                    <a:pt x="41" y="440"/>
                    <a:pt x="44" y="448"/>
                  </a:cubicBezTo>
                  <a:cubicBezTo>
                    <a:pt x="48" y="457"/>
                    <a:pt x="52" y="465"/>
                    <a:pt x="55" y="473"/>
                  </a:cubicBezTo>
                  <a:cubicBezTo>
                    <a:pt x="59" y="482"/>
                    <a:pt x="64" y="490"/>
                    <a:pt x="68" y="498"/>
                  </a:cubicBezTo>
                  <a:cubicBezTo>
                    <a:pt x="70" y="502"/>
                    <a:pt x="72" y="506"/>
                    <a:pt x="75" y="511"/>
                  </a:cubicBezTo>
                  <a:cubicBezTo>
                    <a:pt x="77" y="515"/>
                    <a:pt x="79" y="519"/>
                    <a:pt x="82" y="523"/>
                  </a:cubicBezTo>
                  <a:cubicBezTo>
                    <a:pt x="92" y="538"/>
                    <a:pt x="103" y="554"/>
                    <a:pt x="114" y="569"/>
                  </a:cubicBezTo>
                  <a:cubicBezTo>
                    <a:pt x="138" y="598"/>
                    <a:pt x="165" y="626"/>
                    <a:pt x="197" y="648"/>
                  </a:cubicBezTo>
                  <a:cubicBezTo>
                    <a:pt x="205" y="654"/>
                    <a:pt x="213" y="659"/>
                    <a:pt x="221" y="664"/>
                  </a:cubicBezTo>
                  <a:cubicBezTo>
                    <a:pt x="229" y="669"/>
                    <a:pt x="238" y="674"/>
                    <a:pt x="246" y="678"/>
                  </a:cubicBezTo>
                  <a:cubicBezTo>
                    <a:pt x="263" y="687"/>
                    <a:pt x="281" y="694"/>
                    <a:pt x="298" y="701"/>
                  </a:cubicBezTo>
                  <a:cubicBezTo>
                    <a:pt x="316" y="707"/>
                    <a:pt x="334" y="712"/>
                    <a:pt x="352" y="716"/>
                  </a:cubicBezTo>
                  <a:cubicBezTo>
                    <a:pt x="361" y="718"/>
                    <a:pt x="369" y="720"/>
                    <a:pt x="379" y="722"/>
                  </a:cubicBezTo>
                  <a:cubicBezTo>
                    <a:pt x="388" y="723"/>
                    <a:pt x="397" y="724"/>
                    <a:pt x="406" y="725"/>
                  </a:cubicBezTo>
                  <a:cubicBezTo>
                    <a:pt x="424" y="727"/>
                    <a:pt x="442" y="729"/>
                    <a:pt x="459" y="729"/>
                  </a:cubicBezTo>
                  <a:cubicBezTo>
                    <a:pt x="460" y="729"/>
                    <a:pt x="460" y="729"/>
                    <a:pt x="461" y="729"/>
                  </a:cubicBezTo>
                  <a:cubicBezTo>
                    <a:pt x="478" y="729"/>
                    <a:pt x="495" y="728"/>
                    <a:pt x="512" y="727"/>
                  </a:cubicBezTo>
                  <a:cubicBezTo>
                    <a:pt x="521" y="726"/>
                    <a:pt x="529" y="726"/>
                    <a:pt x="538" y="725"/>
                  </a:cubicBezTo>
                  <a:cubicBezTo>
                    <a:pt x="546" y="724"/>
                    <a:pt x="554" y="723"/>
                    <a:pt x="563" y="721"/>
                  </a:cubicBezTo>
                  <a:cubicBezTo>
                    <a:pt x="579" y="718"/>
                    <a:pt x="596" y="715"/>
                    <a:pt x="611" y="712"/>
                  </a:cubicBezTo>
                  <a:cubicBezTo>
                    <a:pt x="626" y="708"/>
                    <a:pt x="641" y="704"/>
                    <a:pt x="655" y="700"/>
                  </a:cubicBezTo>
                  <a:cubicBezTo>
                    <a:pt x="669" y="696"/>
                    <a:pt x="682" y="691"/>
                    <a:pt x="695" y="687"/>
                  </a:cubicBezTo>
                  <a:cubicBezTo>
                    <a:pt x="721" y="677"/>
                    <a:pt x="744" y="668"/>
                    <a:pt x="764" y="658"/>
                  </a:cubicBezTo>
                  <a:cubicBezTo>
                    <a:pt x="764" y="658"/>
                    <a:pt x="764" y="658"/>
                    <a:pt x="764" y="658"/>
                  </a:cubicBezTo>
                  <a:cubicBezTo>
                    <a:pt x="764" y="658"/>
                    <a:pt x="764" y="658"/>
                    <a:pt x="764" y="658"/>
                  </a:cubicBezTo>
                  <a:cubicBezTo>
                    <a:pt x="830" y="513"/>
                    <a:pt x="830" y="513"/>
                    <a:pt x="830" y="513"/>
                  </a:cubicBezTo>
                  <a:cubicBezTo>
                    <a:pt x="824" y="491"/>
                    <a:pt x="818" y="465"/>
                    <a:pt x="810" y="438"/>
                  </a:cubicBezTo>
                  <a:cubicBezTo>
                    <a:pt x="791" y="374"/>
                    <a:pt x="767" y="301"/>
                    <a:pt x="735" y="236"/>
                  </a:cubicBezTo>
                  <a:cubicBezTo>
                    <a:pt x="727" y="219"/>
                    <a:pt x="719" y="203"/>
                    <a:pt x="710" y="188"/>
                  </a:cubicBezTo>
                  <a:cubicBezTo>
                    <a:pt x="705" y="180"/>
                    <a:pt x="701" y="173"/>
                    <a:pt x="696" y="165"/>
                  </a:cubicBezTo>
                  <a:cubicBezTo>
                    <a:pt x="691" y="158"/>
                    <a:pt x="686" y="151"/>
                    <a:pt x="681" y="144"/>
                  </a:cubicBezTo>
                  <a:cubicBezTo>
                    <a:pt x="676" y="137"/>
                    <a:pt x="671" y="130"/>
                    <a:pt x="665" y="124"/>
                  </a:cubicBezTo>
                  <a:cubicBezTo>
                    <a:pt x="660" y="117"/>
                    <a:pt x="654" y="111"/>
                    <a:pt x="648" y="105"/>
                  </a:cubicBezTo>
                  <a:cubicBezTo>
                    <a:pt x="642" y="99"/>
                    <a:pt x="636" y="93"/>
                    <a:pt x="630" y="88"/>
                  </a:cubicBezTo>
                  <a:cubicBezTo>
                    <a:pt x="624" y="82"/>
                    <a:pt x="617" y="77"/>
                    <a:pt x="610" y="72"/>
                  </a:cubicBezTo>
                  <a:cubicBezTo>
                    <a:pt x="603" y="67"/>
                    <a:pt x="596" y="63"/>
                    <a:pt x="589" y="59"/>
                  </a:cubicBezTo>
                  <a:cubicBezTo>
                    <a:pt x="582" y="54"/>
                    <a:pt x="575" y="50"/>
                    <a:pt x="567" y="47"/>
                  </a:cubicBezTo>
                  <a:cubicBezTo>
                    <a:pt x="560" y="43"/>
                    <a:pt x="552" y="40"/>
                    <a:pt x="544" y="37"/>
                  </a:cubicBezTo>
                  <a:cubicBezTo>
                    <a:pt x="536" y="34"/>
                    <a:pt x="529" y="31"/>
                    <a:pt x="521" y="29"/>
                  </a:cubicBezTo>
                  <a:cubicBezTo>
                    <a:pt x="505" y="23"/>
                    <a:pt x="488" y="20"/>
                    <a:pt x="471" y="16"/>
                  </a:cubicBezTo>
                  <a:cubicBezTo>
                    <a:pt x="462" y="14"/>
                    <a:pt x="454" y="13"/>
                    <a:pt x="445" y="12"/>
                  </a:cubicBezTo>
                  <a:cubicBezTo>
                    <a:pt x="436" y="10"/>
                    <a:pt x="427" y="9"/>
                    <a:pt x="419" y="8"/>
                  </a:cubicBezTo>
                  <a:cubicBezTo>
                    <a:pt x="401" y="6"/>
                    <a:pt x="383" y="4"/>
                    <a:pt x="365" y="3"/>
                  </a:cubicBezTo>
                  <a:cubicBezTo>
                    <a:pt x="347" y="2"/>
                    <a:pt x="329" y="1"/>
                    <a:pt x="311" y="1"/>
                  </a:cubicBezTo>
                  <a:cubicBezTo>
                    <a:pt x="295" y="1"/>
                    <a:pt x="280" y="0"/>
                    <a:pt x="2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3">
              <a:extLst>
                <a:ext uri="{FF2B5EF4-FFF2-40B4-BE49-F238E27FC236}">
                  <a16:creationId xmlns="" xmlns:a16="http://schemas.microsoft.com/office/drawing/2014/main" id="{41A01EB7-D7BD-49B9-BB38-8CB40D847961}"/>
                </a:ext>
              </a:extLst>
            </p:cNvPr>
            <p:cNvSpPr>
              <a:spLocks/>
            </p:cNvSpPr>
            <p:nvPr userDrawn="1"/>
          </p:nvSpPr>
          <p:spPr bwMode="auto">
            <a:xfrm>
              <a:off x="7799387" y="-1644651"/>
              <a:ext cx="528637" cy="541338"/>
            </a:xfrm>
            <a:custGeom>
              <a:avLst/>
              <a:gdLst>
                <a:gd name="T0" fmla="*/ 176 w 176"/>
                <a:gd name="T1" fmla="*/ 0 h 180"/>
                <a:gd name="T2" fmla="*/ 87 w 176"/>
                <a:gd name="T3" fmla="*/ 6 h 180"/>
                <a:gd name="T4" fmla="*/ 4 w 176"/>
                <a:gd name="T5" fmla="*/ 87 h 180"/>
                <a:gd name="T6" fmla="*/ 2 w 176"/>
                <a:gd name="T7" fmla="*/ 180 h 180"/>
                <a:gd name="T8" fmla="*/ 176 w 176"/>
                <a:gd name="T9" fmla="*/ 0 h 180"/>
              </a:gdLst>
              <a:ahLst/>
              <a:cxnLst>
                <a:cxn ang="0">
                  <a:pos x="T0" y="T1"/>
                </a:cxn>
                <a:cxn ang="0">
                  <a:pos x="T2" y="T3"/>
                </a:cxn>
                <a:cxn ang="0">
                  <a:pos x="T4" y="T5"/>
                </a:cxn>
                <a:cxn ang="0">
                  <a:pos x="T6" y="T7"/>
                </a:cxn>
                <a:cxn ang="0">
                  <a:pos x="T8" y="T9"/>
                </a:cxn>
              </a:cxnLst>
              <a:rect l="0" t="0" r="r" b="b"/>
              <a:pathLst>
                <a:path w="176" h="180">
                  <a:moveTo>
                    <a:pt x="176" y="0"/>
                  </a:moveTo>
                  <a:cubicBezTo>
                    <a:pt x="143" y="1"/>
                    <a:pt x="112" y="4"/>
                    <a:pt x="87" y="6"/>
                  </a:cubicBezTo>
                  <a:cubicBezTo>
                    <a:pt x="4" y="87"/>
                    <a:pt x="4" y="87"/>
                    <a:pt x="4" y="87"/>
                  </a:cubicBezTo>
                  <a:cubicBezTo>
                    <a:pt x="1" y="113"/>
                    <a:pt x="0" y="145"/>
                    <a:pt x="2" y="180"/>
                  </a:cubicBezTo>
                  <a:cubicBezTo>
                    <a:pt x="176" y="0"/>
                    <a:pt x="176" y="0"/>
                    <a:pt x="1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4">
              <a:extLst>
                <a:ext uri="{FF2B5EF4-FFF2-40B4-BE49-F238E27FC236}">
                  <a16:creationId xmlns="" xmlns:a16="http://schemas.microsoft.com/office/drawing/2014/main" id="{23C02D6A-C812-4E0B-A437-ED6CEB7ACE06}"/>
                </a:ext>
              </a:extLst>
            </p:cNvPr>
            <p:cNvSpPr>
              <a:spLocks/>
            </p:cNvSpPr>
            <p:nvPr userDrawn="1"/>
          </p:nvSpPr>
          <p:spPr bwMode="auto">
            <a:xfrm>
              <a:off x="7845426" y="-1647826"/>
              <a:ext cx="933450" cy="1039813"/>
            </a:xfrm>
            <a:custGeom>
              <a:avLst/>
              <a:gdLst>
                <a:gd name="T0" fmla="*/ 243 w 311"/>
                <a:gd name="T1" fmla="*/ 0 h 346"/>
                <a:gd name="T2" fmla="*/ 0 w 311"/>
                <a:gd name="T3" fmla="*/ 271 h 346"/>
                <a:gd name="T4" fmla="*/ 1 w 311"/>
                <a:gd name="T5" fmla="*/ 277 h 346"/>
                <a:gd name="T6" fmla="*/ 24 w 311"/>
                <a:gd name="T7" fmla="*/ 346 h 346"/>
                <a:gd name="T8" fmla="*/ 311 w 311"/>
                <a:gd name="T9" fmla="*/ 6 h 346"/>
                <a:gd name="T10" fmla="*/ 243 w 311"/>
                <a:gd name="T11" fmla="*/ 0 h 346"/>
              </a:gdLst>
              <a:ahLst/>
              <a:cxnLst>
                <a:cxn ang="0">
                  <a:pos x="T0" y="T1"/>
                </a:cxn>
                <a:cxn ang="0">
                  <a:pos x="T2" y="T3"/>
                </a:cxn>
                <a:cxn ang="0">
                  <a:pos x="T4" y="T5"/>
                </a:cxn>
                <a:cxn ang="0">
                  <a:pos x="T6" y="T7"/>
                </a:cxn>
                <a:cxn ang="0">
                  <a:pos x="T8" y="T9"/>
                </a:cxn>
                <a:cxn ang="0">
                  <a:pos x="T10" y="T11"/>
                </a:cxn>
              </a:cxnLst>
              <a:rect l="0" t="0" r="r" b="b"/>
              <a:pathLst>
                <a:path w="311" h="346">
                  <a:moveTo>
                    <a:pt x="243" y="0"/>
                  </a:moveTo>
                  <a:cubicBezTo>
                    <a:pt x="0" y="271"/>
                    <a:pt x="0" y="271"/>
                    <a:pt x="0" y="271"/>
                  </a:cubicBezTo>
                  <a:cubicBezTo>
                    <a:pt x="1" y="277"/>
                    <a:pt x="1" y="277"/>
                    <a:pt x="1" y="277"/>
                  </a:cubicBezTo>
                  <a:cubicBezTo>
                    <a:pt x="7" y="300"/>
                    <a:pt x="15" y="323"/>
                    <a:pt x="24" y="346"/>
                  </a:cubicBezTo>
                  <a:cubicBezTo>
                    <a:pt x="311" y="6"/>
                    <a:pt x="311" y="6"/>
                    <a:pt x="311" y="6"/>
                  </a:cubicBezTo>
                  <a:cubicBezTo>
                    <a:pt x="289" y="3"/>
                    <a:pt x="266" y="1"/>
                    <a:pt x="2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5">
              <a:extLst>
                <a:ext uri="{FF2B5EF4-FFF2-40B4-BE49-F238E27FC236}">
                  <a16:creationId xmlns="" xmlns:a16="http://schemas.microsoft.com/office/drawing/2014/main" id="{9623383F-E505-48B8-806D-B0F0801CC4A4}"/>
                </a:ext>
              </a:extLst>
            </p:cNvPr>
            <p:cNvSpPr>
              <a:spLocks/>
            </p:cNvSpPr>
            <p:nvPr userDrawn="1"/>
          </p:nvSpPr>
          <p:spPr bwMode="auto">
            <a:xfrm>
              <a:off x="8031163" y="-1590675"/>
              <a:ext cx="1090613" cy="1349375"/>
            </a:xfrm>
            <a:custGeom>
              <a:avLst/>
              <a:gdLst>
                <a:gd name="T0" fmla="*/ 312 w 363"/>
                <a:gd name="T1" fmla="*/ 0 h 449"/>
                <a:gd name="T2" fmla="*/ 0 w 363"/>
                <a:gd name="T3" fmla="*/ 395 h 449"/>
                <a:gd name="T4" fmla="*/ 47 w 363"/>
                <a:gd name="T5" fmla="*/ 449 h 449"/>
                <a:gd name="T6" fmla="*/ 363 w 363"/>
                <a:gd name="T7" fmla="*/ 22 h 449"/>
                <a:gd name="T8" fmla="*/ 312 w 363"/>
                <a:gd name="T9" fmla="*/ 0 h 449"/>
              </a:gdLst>
              <a:ahLst/>
              <a:cxnLst>
                <a:cxn ang="0">
                  <a:pos x="T0" y="T1"/>
                </a:cxn>
                <a:cxn ang="0">
                  <a:pos x="T2" y="T3"/>
                </a:cxn>
                <a:cxn ang="0">
                  <a:pos x="T4" y="T5"/>
                </a:cxn>
                <a:cxn ang="0">
                  <a:pos x="T6" y="T7"/>
                </a:cxn>
                <a:cxn ang="0">
                  <a:pos x="T8" y="T9"/>
                </a:cxn>
              </a:cxnLst>
              <a:rect l="0" t="0" r="r" b="b"/>
              <a:pathLst>
                <a:path w="363" h="449">
                  <a:moveTo>
                    <a:pt x="312" y="0"/>
                  </a:moveTo>
                  <a:cubicBezTo>
                    <a:pt x="0" y="395"/>
                    <a:pt x="0" y="395"/>
                    <a:pt x="0" y="395"/>
                  </a:cubicBezTo>
                  <a:cubicBezTo>
                    <a:pt x="14" y="414"/>
                    <a:pt x="29" y="432"/>
                    <a:pt x="47" y="449"/>
                  </a:cubicBezTo>
                  <a:cubicBezTo>
                    <a:pt x="363" y="22"/>
                    <a:pt x="363" y="22"/>
                    <a:pt x="363" y="22"/>
                  </a:cubicBezTo>
                  <a:cubicBezTo>
                    <a:pt x="347" y="13"/>
                    <a:pt x="330" y="6"/>
                    <a:pt x="3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6">
              <a:extLst>
                <a:ext uri="{FF2B5EF4-FFF2-40B4-BE49-F238E27FC236}">
                  <a16:creationId xmlns="" xmlns:a16="http://schemas.microsoft.com/office/drawing/2014/main" id="{C7DB2D9D-00A3-4BBD-B0DA-FA7B5A0ED9F4}"/>
                </a:ext>
              </a:extLst>
            </p:cNvPr>
            <p:cNvSpPr>
              <a:spLocks/>
            </p:cNvSpPr>
            <p:nvPr userDrawn="1"/>
          </p:nvSpPr>
          <p:spPr bwMode="auto">
            <a:xfrm>
              <a:off x="8348662" y="-1425575"/>
              <a:ext cx="1019175" cy="1389063"/>
            </a:xfrm>
            <a:custGeom>
              <a:avLst/>
              <a:gdLst>
                <a:gd name="T0" fmla="*/ 303 w 339"/>
                <a:gd name="T1" fmla="*/ 0 h 462"/>
                <a:gd name="T2" fmla="*/ 0 w 339"/>
                <a:gd name="T3" fmla="*/ 436 h 462"/>
                <a:gd name="T4" fmla="*/ 66 w 339"/>
                <a:gd name="T5" fmla="*/ 462 h 462"/>
                <a:gd name="T6" fmla="*/ 339 w 339"/>
                <a:gd name="T7" fmla="*/ 42 h 462"/>
                <a:gd name="T8" fmla="*/ 303 w 339"/>
                <a:gd name="T9" fmla="*/ 0 h 462"/>
              </a:gdLst>
              <a:ahLst/>
              <a:cxnLst>
                <a:cxn ang="0">
                  <a:pos x="T0" y="T1"/>
                </a:cxn>
                <a:cxn ang="0">
                  <a:pos x="T2" y="T3"/>
                </a:cxn>
                <a:cxn ang="0">
                  <a:pos x="T4" y="T5"/>
                </a:cxn>
                <a:cxn ang="0">
                  <a:pos x="T6" y="T7"/>
                </a:cxn>
                <a:cxn ang="0">
                  <a:pos x="T8" y="T9"/>
                </a:cxn>
              </a:cxnLst>
              <a:rect l="0" t="0" r="r" b="b"/>
              <a:pathLst>
                <a:path w="339" h="462">
                  <a:moveTo>
                    <a:pt x="303" y="0"/>
                  </a:moveTo>
                  <a:cubicBezTo>
                    <a:pt x="0" y="436"/>
                    <a:pt x="0" y="436"/>
                    <a:pt x="0" y="436"/>
                  </a:cubicBezTo>
                  <a:cubicBezTo>
                    <a:pt x="22" y="447"/>
                    <a:pt x="44" y="456"/>
                    <a:pt x="66" y="462"/>
                  </a:cubicBezTo>
                  <a:cubicBezTo>
                    <a:pt x="339" y="42"/>
                    <a:pt x="339" y="42"/>
                    <a:pt x="339" y="42"/>
                  </a:cubicBezTo>
                  <a:cubicBezTo>
                    <a:pt x="328" y="27"/>
                    <a:pt x="316" y="12"/>
                    <a:pt x="3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7">
              <a:extLst>
                <a:ext uri="{FF2B5EF4-FFF2-40B4-BE49-F238E27FC236}">
                  <a16:creationId xmlns="" xmlns:a16="http://schemas.microsoft.com/office/drawing/2014/main" id="{FC433333-A35A-4EF0-92C8-0609AB23E5EE}"/>
                </a:ext>
              </a:extLst>
            </p:cNvPr>
            <p:cNvSpPr>
              <a:spLocks/>
            </p:cNvSpPr>
            <p:nvPr userDrawn="1"/>
          </p:nvSpPr>
          <p:spPr bwMode="auto">
            <a:xfrm>
              <a:off x="8778876" y="-1127125"/>
              <a:ext cx="768350" cy="1131887"/>
            </a:xfrm>
            <a:custGeom>
              <a:avLst/>
              <a:gdLst>
                <a:gd name="T0" fmla="*/ 229 w 256"/>
                <a:gd name="T1" fmla="*/ 0 h 377"/>
                <a:gd name="T2" fmla="*/ 0 w 256"/>
                <a:gd name="T3" fmla="*/ 376 h 377"/>
                <a:gd name="T4" fmla="*/ 27 w 256"/>
                <a:gd name="T5" fmla="*/ 377 h 377"/>
                <a:gd name="T6" fmla="*/ 67 w 256"/>
                <a:gd name="T7" fmla="*/ 375 h 377"/>
                <a:gd name="T8" fmla="*/ 78 w 256"/>
                <a:gd name="T9" fmla="*/ 374 h 377"/>
                <a:gd name="T10" fmla="*/ 256 w 256"/>
                <a:gd name="T11" fmla="*/ 63 h 377"/>
                <a:gd name="T12" fmla="*/ 229 w 256"/>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256" h="377">
                  <a:moveTo>
                    <a:pt x="229" y="0"/>
                  </a:moveTo>
                  <a:cubicBezTo>
                    <a:pt x="0" y="376"/>
                    <a:pt x="0" y="376"/>
                    <a:pt x="0" y="376"/>
                  </a:cubicBezTo>
                  <a:cubicBezTo>
                    <a:pt x="9" y="377"/>
                    <a:pt x="18" y="377"/>
                    <a:pt x="27" y="377"/>
                  </a:cubicBezTo>
                  <a:cubicBezTo>
                    <a:pt x="41" y="377"/>
                    <a:pt x="54" y="376"/>
                    <a:pt x="67" y="375"/>
                  </a:cubicBezTo>
                  <a:cubicBezTo>
                    <a:pt x="71" y="375"/>
                    <a:pt x="74" y="375"/>
                    <a:pt x="78" y="374"/>
                  </a:cubicBezTo>
                  <a:cubicBezTo>
                    <a:pt x="256" y="63"/>
                    <a:pt x="256" y="63"/>
                    <a:pt x="256" y="63"/>
                  </a:cubicBezTo>
                  <a:cubicBezTo>
                    <a:pt x="249" y="42"/>
                    <a:pt x="240" y="20"/>
                    <a:pt x="2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8">
              <a:extLst>
                <a:ext uri="{FF2B5EF4-FFF2-40B4-BE49-F238E27FC236}">
                  <a16:creationId xmlns="" xmlns:a16="http://schemas.microsoft.com/office/drawing/2014/main" id="{9F79C730-18EE-44DF-877E-9E574633EB59}"/>
                </a:ext>
              </a:extLst>
            </p:cNvPr>
            <p:cNvSpPr>
              <a:spLocks/>
            </p:cNvSpPr>
            <p:nvPr userDrawn="1"/>
          </p:nvSpPr>
          <p:spPr bwMode="auto">
            <a:xfrm>
              <a:off x="9277350" y="-698500"/>
              <a:ext cx="411163" cy="646113"/>
            </a:xfrm>
            <a:custGeom>
              <a:avLst/>
              <a:gdLst>
                <a:gd name="T0" fmla="*/ 116 w 137"/>
                <a:gd name="T1" fmla="*/ 0 h 215"/>
                <a:gd name="T2" fmla="*/ 0 w 137"/>
                <a:gd name="T3" fmla="*/ 215 h 215"/>
                <a:gd name="T4" fmla="*/ 25 w 137"/>
                <a:gd name="T5" fmla="*/ 208 h 215"/>
                <a:gd name="T6" fmla="*/ 48 w 137"/>
                <a:gd name="T7" fmla="*/ 200 h 215"/>
                <a:gd name="T8" fmla="*/ 88 w 137"/>
                <a:gd name="T9" fmla="*/ 184 h 215"/>
                <a:gd name="T10" fmla="*/ 137 w 137"/>
                <a:gd name="T11" fmla="*/ 88 h 215"/>
                <a:gd name="T12" fmla="*/ 128 w 137"/>
                <a:gd name="T13" fmla="*/ 47 h 215"/>
                <a:gd name="T14" fmla="*/ 122 w 137"/>
                <a:gd name="T15" fmla="*/ 24 h 215"/>
                <a:gd name="T16" fmla="*/ 116 w 13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5">
                  <a:moveTo>
                    <a:pt x="116" y="0"/>
                  </a:moveTo>
                  <a:cubicBezTo>
                    <a:pt x="0" y="215"/>
                    <a:pt x="0" y="215"/>
                    <a:pt x="0" y="215"/>
                  </a:cubicBezTo>
                  <a:cubicBezTo>
                    <a:pt x="9" y="212"/>
                    <a:pt x="17" y="210"/>
                    <a:pt x="25" y="208"/>
                  </a:cubicBezTo>
                  <a:cubicBezTo>
                    <a:pt x="33" y="205"/>
                    <a:pt x="41" y="202"/>
                    <a:pt x="48" y="200"/>
                  </a:cubicBezTo>
                  <a:cubicBezTo>
                    <a:pt x="63" y="194"/>
                    <a:pt x="76" y="189"/>
                    <a:pt x="88" y="184"/>
                  </a:cubicBezTo>
                  <a:cubicBezTo>
                    <a:pt x="137" y="88"/>
                    <a:pt x="137" y="88"/>
                    <a:pt x="137" y="88"/>
                  </a:cubicBezTo>
                  <a:cubicBezTo>
                    <a:pt x="134" y="75"/>
                    <a:pt x="131" y="61"/>
                    <a:pt x="128" y="47"/>
                  </a:cubicBezTo>
                  <a:cubicBezTo>
                    <a:pt x="126" y="39"/>
                    <a:pt x="124" y="32"/>
                    <a:pt x="122" y="24"/>
                  </a:cubicBezTo>
                  <a:cubicBezTo>
                    <a:pt x="120" y="16"/>
                    <a:pt x="118"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9">
              <a:extLst>
                <a:ext uri="{FF2B5EF4-FFF2-40B4-BE49-F238E27FC236}">
                  <a16:creationId xmlns="" xmlns:a16="http://schemas.microsoft.com/office/drawing/2014/main" id="{4D36F545-32E4-4224-8CF7-05996B6B9DA5}"/>
                </a:ext>
              </a:extLst>
            </p:cNvPr>
            <p:cNvSpPr>
              <a:spLocks noEditPoints="1"/>
            </p:cNvSpPr>
            <p:nvPr userDrawn="1"/>
          </p:nvSpPr>
          <p:spPr bwMode="auto">
            <a:xfrm>
              <a:off x="9802813" y="-746124"/>
              <a:ext cx="2751138" cy="2127251"/>
            </a:xfrm>
            <a:custGeom>
              <a:avLst/>
              <a:gdLst>
                <a:gd name="T0" fmla="*/ 462 w 916"/>
                <a:gd name="T1" fmla="*/ 74 h 708"/>
                <a:gd name="T2" fmla="*/ 536 w 916"/>
                <a:gd name="T3" fmla="*/ 84 h 708"/>
                <a:gd name="T4" fmla="*/ 606 w 916"/>
                <a:gd name="T5" fmla="*/ 115 h 708"/>
                <a:gd name="T6" fmla="*/ 721 w 916"/>
                <a:gd name="T7" fmla="*/ 222 h 708"/>
                <a:gd name="T8" fmla="*/ 786 w 916"/>
                <a:gd name="T9" fmla="*/ 314 h 708"/>
                <a:gd name="T10" fmla="*/ 831 w 916"/>
                <a:gd name="T11" fmla="*/ 393 h 708"/>
                <a:gd name="T12" fmla="*/ 793 w 916"/>
                <a:gd name="T13" fmla="*/ 498 h 708"/>
                <a:gd name="T14" fmla="*/ 724 w 916"/>
                <a:gd name="T15" fmla="*/ 549 h 708"/>
                <a:gd name="T16" fmla="*/ 575 w 916"/>
                <a:gd name="T17" fmla="*/ 617 h 708"/>
                <a:gd name="T18" fmla="*/ 528 w 916"/>
                <a:gd name="T19" fmla="*/ 628 h 708"/>
                <a:gd name="T20" fmla="*/ 467 w 916"/>
                <a:gd name="T21" fmla="*/ 633 h 708"/>
                <a:gd name="T22" fmla="*/ 352 w 916"/>
                <a:gd name="T23" fmla="*/ 611 h 708"/>
                <a:gd name="T24" fmla="*/ 268 w 916"/>
                <a:gd name="T25" fmla="*/ 561 h 708"/>
                <a:gd name="T26" fmla="*/ 182 w 916"/>
                <a:gd name="T27" fmla="*/ 467 h 708"/>
                <a:gd name="T28" fmla="*/ 98 w 916"/>
                <a:gd name="T29" fmla="*/ 298 h 708"/>
                <a:gd name="T30" fmla="*/ 78 w 916"/>
                <a:gd name="T31" fmla="*/ 217 h 708"/>
                <a:gd name="T32" fmla="*/ 123 w 916"/>
                <a:gd name="T33" fmla="*/ 190 h 708"/>
                <a:gd name="T34" fmla="*/ 204 w 916"/>
                <a:gd name="T35" fmla="*/ 147 h 708"/>
                <a:gd name="T36" fmla="*/ 237 w 916"/>
                <a:gd name="T37" fmla="*/ 132 h 708"/>
                <a:gd name="T38" fmla="*/ 384 w 916"/>
                <a:gd name="T39" fmla="*/ 82 h 708"/>
                <a:gd name="T40" fmla="*/ 460 w 916"/>
                <a:gd name="T41" fmla="*/ 74 h 708"/>
                <a:gd name="T42" fmla="*/ 340 w 916"/>
                <a:gd name="T43" fmla="*/ 16 h 708"/>
                <a:gd name="T44" fmla="*/ 260 w 916"/>
                <a:gd name="T45" fmla="*/ 41 h 708"/>
                <a:gd name="T46" fmla="*/ 184 w 916"/>
                <a:gd name="T47" fmla="*/ 70 h 708"/>
                <a:gd name="T48" fmla="*/ 136 w 916"/>
                <a:gd name="T49" fmla="*/ 91 h 708"/>
                <a:gd name="T50" fmla="*/ 66 w 916"/>
                <a:gd name="T51" fmla="*/ 125 h 708"/>
                <a:gd name="T52" fmla="*/ 0 w 916"/>
                <a:gd name="T53" fmla="*/ 270 h 708"/>
                <a:gd name="T54" fmla="*/ 40 w 916"/>
                <a:gd name="T55" fmla="*/ 380 h 708"/>
                <a:gd name="T56" fmla="*/ 84 w 916"/>
                <a:gd name="T57" fmla="*/ 463 h 708"/>
                <a:gd name="T58" fmla="*/ 112 w 916"/>
                <a:gd name="T59" fmla="*/ 505 h 708"/>
                <a:gd name="T60" fmla="*/ 152 w 916"/>
                <a:gd name="T61" fmla="*/ 556 h 708"/>
                <a:gd name="T62" fmla="*/ 180 w 916"/>
                <a:gd name="T63" fmla="*/ 584 h 708"/>
                <a:gd name="T64" fmla="*/ 241 w 916"/>
                <a:gd name="T65" fmla="*/ 635 h 708"/>
                <a:gd name="T66" fmla="*/ 312 w 916"/>
                <a:gd name="T67" fmla="*/ 675 h 708"/>
                <a:gd name="T68" fmla="*/ 389 w 916"/>
                <a:gd name="T69" fmla="*/ 700 h 708"/>
                <a:gd name="T70" fmla="*/ 469 w 916"/>
                <a:gd name="T71" fmla="*/ 708 h 708"/>
                <a:gd name="T72" fmla="*/ 496 w 916"/>
                <a:gd name="T73" fmla="*/ 708 h 708"/>
                <a:gd name="T74" fmla="*/ 522 w 916"/>
                <a:gd name="T75" fmla="*/ 705 h 708"/>
                <a:gd name="T76" fmla="*/ 624 w 916"/>
                <a:gd name="T77" fmla="*/ 683 h 708"/>
                <a:gd name="T78" fmla="*/ 717 w 916"/>
                <a:gd name="T79" fmla="*/ 645 h 708"/>
                <a:gd name="T80" fmla="*/ 760 w 916"/>
                <a:gd name="T81" fmla="*/ 622 h 708"/>
                <a:gd name="T82" fmla="*/ 863 w 916"/>
                <a:gd name="T83" fmla="*/ 551 h 708"/>
                <a:gd name="T84" fmla="*/ 890 w 916"/>
                <a:gd name="T85" fmla="*/ 529 h 708"/>
                <a:gd name="T86" fmla="*/ 916 w 916"/>
                <a:gd name="T87" fmla="*/ 371 h 708"/>
                <a:gd name="T88" fmla="*/ 875 w 916"/>
                <a:gd name="T89" fmla="*/ 304 h 708"/>
                <a:gd name="T90" fmla="*/ 740 w 916"/>
                <a:gd name="T91" fmla="*/ 130 h 708"/>
                <a:gd name="T92" fmla="*/ 677 w 916"/>
                <a:gd name="T93" fmla="*/ 74 h 708"/>
                <a:gd name="T94" fmla="*/ 654 w 916"/>
                <a:gd name="T95" fmla="*/ 58 h 708"/>
                <a:gd name="T96" fmla="*/ 464 w 916"/>
                <a:gd name="T9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6" h="708">
                  <a:moveTo>
                    <a:pt x="460" y="74"/>
                  </a:moveTo>
                  <a:cubicBezTo>
                    <a:pt x="461" y="74"/>
                    <a:pt x="461" y="74"/>
                    <a:pt x="462" y="74"/>
                  </a:cubicBezTo>
                  <a:cubicBezTo>
                    <a:pt x="474" y="74"/>
                    <a:pt x="486" y="75"/>
                    <a:pt x="498" y="76"/>
                  </a:cubicBezTo>
                  <a:cubicBezTo>
                    <a:pt x="511" y="78"/>
                    <a:pt x="523" y="80"/>
                    <a:pt x="536" y="84"/>
                  </a:cubicBezTo>
                  <a:cubicBezTo>
                    <a:pt x="548" y="87"/>
                    <a:pt x="560" y="92"/>
                    <a:pt x="572" y="97"/>
                  </a:cubicBezTo>
                  <a:cubicBezTo>
                    <a:pt x="583" y="102"/>
                    <a:pt x="595" y="108"/>
                    <a:pt x="606" y="115"/>
                  </a:cubicBezTo>
                  <a:cubicBezTo>
                    <a:pt x="627" y="129"/>
                    <a:pt x="648" y="145"/>
                    <a:pt x="667" y="163"/>
                  </a:cubicBezTo>
                  <a:cubicBezTo>
                    <a:pt x="686" y="181"/>
                    <a:pt x="704" y="201"/>
                    <a:pt x="721" y="222"/>
                  </a:cubicBezTo>
                  <a:cubicBezTo>
                    <a:pt x="737" y="242"/>
                    <a:pt x="752" y="263"/>
                    <a:pt x="766" y="283"/>
                  </a:cubicBezTo>
                  <a:cubicBezTo>
                    <a:pt x="773" y="294"/>
                    <a:pt x="780" y="304"/>
                    <a:pt x="786" y="314"/>
                  </a:cubicBezTo>
                  <a:cubicBezTo>
                    <a:pt x="792" y="324"/>
                    <a:pt x="798" y="334"/>
                    <a:pt x="803" y="343"/>
                  </a:cubicBezTo>
                  <a:cubicBezTo>
                    <a:pt x="814" y="362"/>
                    <a:pt x="824" y="379"/>
                    <a:pt x="831" y="393"/>
                  </a:cubicBezTo>
                  <a:cubicBezTo>
                    <a:pt x="847" y="423"/>
                    <a:pt x="855" y="442"/>
                    <a:pt x="855" y="442"/>
                  </a:cubicBezTo>
                  <a:cubicBezTo>
                    <a:pt x="855" y="442"/>
                    <a:pt x="832" y="466"/>
                    <a:pt x="793" y="498"/>
                  </a:cubicBezTo>
                  <a:cubicBezTo>
                    <a:pt x="784" y="506"/>
                    <a:pt x="773" y="514"/>
                    <a:pt x="761" y="523"/>
                  </a:cubicBezTo>
                  <a:cubicBezTo>
                    <a:pt x="750" y="532"/>
                    <a:pt x="737" y="540"/>
                    <a:pt x="724" y="549"/>
                  </a:cubicBezTo>
                  <a:cubicBezTo>
                    <a:pt x="697" y="565"/>
                    <a:pt x="666" y="582"/>
                    <a:pt x="634" y="596"/>
                  </a:cubicBezTo>
                  <a:cubicBezTo>
                    <a:pt x="615" y="604"/>
                    <a:pt x="595" y="611"/>
                    <a:pt x="575" y="617"/>
                  </a:cubicBezTo>
                  <a:cubicBezTo>
                    <a:pt x="565" y="620"/>
                    <a:pt x="554" y="623"/>
                    <a:pt x="544" y="625"/>
                  </a:cubicBezTo>
                  <a:cubicBezTo>
                    <a:pt x="539" y="626"/>
                    <a:pt x="533" y="627"/>
                    <a:pt x="528" y="628"/>
                  </a:cubicBezTo>
                  <a:cubicBezTo>
                    <a:pt x="523" y="629"/>
                    <a:pt x="518" y="629"/>
                    <a:pt x="512" y="630"/>
                  </a:cubicBezTo>
                  <a:cubicBezTo>
                    <a:pt x="497" y="632"/>
                    <a:pt x="482" y="633"/>
                    <a:pt x="467" y="633"/>
                  </a:cubicBezTo>
                  <a:cubicBezTo>
                    <a:pt x="439" y="633"/>
                    <a:pt x="411" y="629"/>
                    <a:pt x="383" y="621"/>
                  </a:cubicBezTo>
                  <a:cubicBezTo>
                    <a:pt x="373" y="618"/>
                    <a:pt x="362" y="615"/>
                    <a:pt x="352" y="611"/>
                  </a:cubicBezTo>
                  <a:cubicBezTo>
                    <a:pt x="342" y="607"/>
                    <a:pt x="332" y="602"/>
                    <a:pt x="322" y="597"/>
                  </a:cubicBezTo>
                  <a:cubicBezTo>
                    <a:pt x="303" y="586"/>
                    <a:pt x="285" y="574"/>
                    <a:pt x="268" y="561"/>
                  </a:cubicBezTo>
                  <a:cubicBezTo>
                    <a:pt x="251" y="548"/>
                    <a:pt x="236" y="532"/>
                    <a:pt x="221" y="516"/>
                  </a:cubicBezTo>
                  <a:cubicBezTo>
                    <a:pt x="207" y="501"/>
                    <a:pt x="194" y="484"/>
                    <a:pt x="182" y="467"/>
                  </a:cubicBezTo>
                  <a:cubicBezTo>
                    <a:pt x="161" y="438"/>
                    <a:pt x="144" y="407"/>
                    <a:pt x="130" y="379"/>
                  </a:cubicBezTo>
                  <a:cubicBezTo>
                    <a:pt x="117" y="350"/>
                    <a:pt x="106" y="322"/>
                    <a:pt x="98" y="298"/>
                  </a:cubicBezTo>
                  <a:cubicBezTo>
                    <a:pt x="91" y="274"/>
                    <a:pt x="85" y="254"/>
                    <a:pt x="82" y="240"/>
                  </a:cubicBezTo>
                  <a:cubicBezTo>
                    <a:pt x="79" y="226"/>
                    <a:pt x="78" y="217"/>
                    <a:pt x="78" y="217"/>
                  </a:cubicBezTo>
                  <a:cubicBezTo>
                    <a:pt x="78" y="217"/>
                    <a:pt x="82" y="215"/>
                    <a:pt x="90" y="210"/>
                  </a:cubicBezTo>
                  <a:cubicBezTo>
                    <a:pt x="98" y="205"/>
                    <a:pt x="109" y="198"/>
                    <a:pt x="123" y="190"/>
                  </a:cubicBezTo>
                  <a:cubicBezTo>
                    <a:pt x="138" y="182"/>
                    <a:pt x="155" y="172"/>
                    <a:pt x="174" y="162"/>
                  </a:cubicBezTo>
                  <a:cubicBezTo>
                    <a:pt x="184" y="157"/>
                    <a:pt x="194" y="152"/>
                    <a:pt x="204" y="147"/>
                  </a:cubicBezTo>
                  <a:cubicBezTo>
                    <a:pt x="209" y="145"/>
                    <a:pt x="215" y="142"/>
                    <a:pt x="220" y="140"/>
                  </a:cubicBezTo>
                  <a:cubicBezTo>
                    <a:pt x="226" y="137"/>
                    <a:pt x="231" y="135"/>
                    <a:pt x="237" y="132"/>
                  </a:cubicBezTo>
                  <a:cubicBezTo>
                    <a:pt x="260" y="122"/>
                    <a:pt x="284" y="112"/>
                    <a:pt x="308" y="104"/>
                  </a:cubicBezTo>
                  <a:cubicBezTo>
                    <a:pt x="333" y="95"/>
                    <a:pt x="358" y="88"/>
                    <a:pt x="384" y="82"/>
                  </a:cubicBezTo>
                  <a:cubicBezTo>
                    <a:pt x="409" y="78"/>
                    <a:pt x="434" y="74"/>
                    <a:pt x="460" y="74"/>
                  </a:cubicBezTo>
                  <a:cubicBezTo>
                    <a:pt x="460" y="74"/>
                    <a:pt x="460" y="74"/>
                    <a:pt x="460" y="74"/>
                  </a:cubicBezTo>
                  <a:moveTo>
                    <a:pt x="464" y="0"/>
                  </a:moveTo>
                  <a:cubicBezTo>
                    <a:pt x="423" y="0"/>
                    <a:pt x="382" y="6"/>
                    <a:pt x="340" y="16"/>
                  </a:cubicBezTo>
                  <a:cubicBezTo>
                    <a:pt x="323" y="21"/>
                    <a:pt x="305" y="26"/>
                    <a:pt x="287" y="32"/>
                  </a:cubicBezTo>
                  <a:cubicBezTo>
                    <a:pt x="278" y="34"/>
                    <a:pt x="269" y="38"/>
                    <a:pt x="260" y="41"/>
                  </a:cubicBezTo>
                  <a:cubicBezTo>
                    <a:pt x="251" y="44"/>
                    <a:pt x="243" y="47"/>
                    <a:pt x="234" y="50"/>
                  </a:cubicBezTo>
                  <a:cubicBezTo>
                    <a:pt x="217" y="56"/>
                    <a:pt x="200" y="63"/>
                    <a:pt x="184" y="70"/>
                  </a:cubicBezTo>
                  <a:cubicBezTo>
                    <a:pt x="176" y="74"/>
                    <a:pt x="168" y="77"/>
                    <a:pt x="160" y="81"/>
                  </a:cubicBezTo>
                  <a:cubicBezTo>
                    <a:pt x="152" y="84"/>
                    <a:pt x="144" y="88"/>
                    <a:pt x="136" y="91"/>
                  </a:cubicBezTo>
                  <a:cubicBezTo>
                    <a:pt x="111" y="103"/>
                    <a:pt x="87" y="115"/>
                    <a:pt x="66" y="125"/>
                  </a:cubicBezTo>
                  <a:cubicBezTo>
                    <a:pt x="66" y="125"/>
                    <a:pt x="66" y="125"/>
                    <a:pt x="66" y="125"/>
                  </a:cubicBezTo>
                  <a:cubicBezTo>
                    <a:pt x="0" y="270"/>
                    <a:pt x="0" y="270"/>
                    <a:pt x="0" y="270"/>
                  </a:cubicBezTo>
                  <a:cubicBezTo>
                    <a:pt x="0" y="270"/>
                    <a:pt x="0" y="270"/>
                    <a:pt x="0" y="270"/>
                  </a:cubicBezTo>
                  <a:cubicBezTo>
                    <a:pt x="6" y="292"/>
                    <a:pt x="14" y="315"/>
                    <a:pt x="24" y="341"/>
                  </a:cubicBezTo>
                  <a:cubicBezTo>
                    <a:pt x="29" y="354"/>
                    <a:pt x="34" y="367"/>
                    <a:pt x="40" y="380"/>
                  </a:cubicBezTo>
                  <a:cubicBezTo>
                    <a:pt x="46" y="393"/>
                    <a:pt x="53" y="407"/>
                    <a:pt x="60" y="420"/>
                  </a:cubicBezTo>
                  <a:cubicBezTo>
                    <a:pt x="67" y="434"/>
                    <a:pt x="75" y="449"/>
                    <a:pt x="84" y="463"/>
                  </a:cubicBezTo>
                  <a:cubicBezTo>
                    <a:pt x="88" y="470"/>
                    <a:pt x="93" y="477"/>
                    <a:pt x="97" y="484"/>
                  </a:cubicBezTo>
                  <a:cubicBezTo>
                    <a:pt x="102" y="491"/>
                    <a:pt x="107" y="498"/>
                    <a:pt x="112" y="505"/>
                  </a:cubicBezTo>
                  <a:cubicBezTo>
                    <a:pt x="122" y="519"/>
                    <a:pt x="132" y="533"/>
                    <a:pt x="144" y="546"/>
                  </a:cubicBezTo>
                  <a:cubicBezTo>
                    <a:pt x="147" y="549"/>
                    <a:pt x="149" y="553"/>
                    <a:pt x="152" y="556"/>
                  </a:cubicBezTo>
                  <a:cubicBezTo>
                    <a:pt x="155" y="559"/>
                    <a:pt x="158" y="562"/>
                    <a:pt x="161" y="566"/>
                  </a:cubicBezTo>
                  <a:cubicBezTo>
                    <a:pt x="167" y="572"/>
                    <a:pt x="174" y="578"/>
                    <a:pt x="180" y="584"/>
                  </a:cubicBezTo>
                  <a:cubicBezTo>
                    <a:pt x="193" y="597"/>
                    <a:pt x="206" y="608"/>
                    <a:pt x="220" y="619"/>
                  </a:cubicBezTo>
                  <a:cubicBezTo>
                    <a:pt x="227" y="625"/>
                    <a:pt x="234" y="630"/>
                    <a:pt x="241" y="635"/>
                  </a:cubicBezTo>
                  <a:cubicBezTo>
                    <a:pt x="249" y="640"/>
                    <a:pt x="256" y="645"/>
                    <a:pt x="264" y="650"/>
                  </a:cubicBezTo>
                  <a:cubicBezTo>
                    <a:pt x="279" y="659"/>
                    <a:pt x="295" y="667"/>
                    <a:pt x="312" y="675"/>
                  </a:cubicBezTo>
                  <a:cubicBezTo>
                    <a:pt x="328" y="682"/>
                    <a:pt x="345" y="688"/>
                    <a:pt x="363" y="693"/>
                  </a:cubicBezTo>
                  <a:cubicBezTo>
                    <a:pt x="372" y="696"/>
                    <a:pt x="380" y="698"/>
                    <a:pt x="389" y="700"/>
                  </a:cubicBezTo>
                  <a:cubicBezTo>
                    <a:pt x="398" y="702"/>
                    <a:pt x="407" y="704"/>
                    <a:pt x="416" y="705"/>
                  </a:cubicBezTo>
                  <a:cubicBezTo>
                    <a:pt x="434" y="707"/>
                    <a:pt x="452" y="708"/>
                    <a:pt x="469" y="708"/>
                  </a:cubicBezTo>
                  <a:cubicBezTo>
                    <a:pt x="470" y="708"/>
                    <a:pt x="472" y="708"/>
                    <a:pt x="473" y="708"/>
                  </a:cubicBezTo>
                  <a:cubicBezTo>
                    <a:pt x="481" y="708"/>
                    <a:pt x="488" y="708"/>
                    <a:pt x="496" y="708"/>
                  </a:cubicBezTo>
                  <a:cubicBezTo>
                    <a:pt x="500" y="707"/>
                    <a:pt x="505" y="707"/>
                    <a:pt x="509" y="707"/>
                  </a:cubicBezTo>
                  <a:cubicBezTo>
                    <a:pt x="513" y="706"/>
                    <a:pt x="518" y="706"/>
                    <a:pt x="522" y="705"/>
                  </a:cubicBezTo>
                  <a:cubicBezTo>
                    <a:pt x="540" y="703"/>
                    <a:pt x="557" y="700"/>
                    <a:pt x="574" y="697"/>
                  </a:cubicBezTo>
                  <a:cubicBezTo>
                    <a:pt x="591" y="693"/>
                    <a:pt x="608" y="688"/>
                    <a:pt x="624" y="683"/>
                  </a:cubicBezTo>
                  <a:cubicBezTo>
                    <a:pt x="640" y="678"/>
                    <a:pt x="656" y="672"/>
                    <a:pt x="672" y="665"/>
                  </a:cubicBezTo>
                  <a:cubicBezTo>
                    <a:pt x="687" y="659"/>
                    <a:pt x="703" y="652"/>
                    <a:pt x="717" y="645"/>
                  </a:cubicBezTo>
                  <a:cubicBezTo>
                    <a:pt x="725" y="641"/>
                    <a:pt x="732" y="638"/>
                    <a:pt x="739" y="634"/>
                  </a:cubicBezTo>
                  <a:cubicBezTo>
                    <a:pt x="746" y="630"/>
                    <a:pt x="753" y="626"/>
                    <a:pt x="760" y="622"/>
                  </a:cubicBezTo>
                  <a:cubicBezTo>
                    <a:pt x="786" y="606"/>
                    <a:pt x="810" y="590"/>
                    <a:pt x="832" y="575"/>
                  </a:cubicBezTo>
                  <a:cubicBezTo>
                    <a:pt x="843" y="567"/>
                    <a:pt x="853" y="559"/>
                    <a:pt x="863" y="551"/>
                  </a:cubicBezTo>
                  <a:cubicBezTo>
                    <a:pt x="873" y="543"/>
                    <a:pt x="882" y="536"/>
                    <a:pt x="890" y="529"/>
                  </a:cubicBezTo>
                  <a:cubicBezTo>
                    <a:pt x="890" y="529"/>
                    <a:pt x="890" y="529"/>
                    <a:pt x="890" y="529"/>
                  </a:cubicBezTo>
                  <a:cubicBezTo>
                    <a:pt x="890" y="529"/>
                    <a:pt x="890" y="529"/>
                    <a:pt x="890" y="529"/>
                  </a:cubicBezTo>
                  <a:cubicBezTo>
                    <a:pt x="916" y="371"/>
                    <a:pt x="916" y="371"/>
                    <a:pt x="916" y="371"/>
                  </a:cubicBezTo>
                  <a:cubicBezTo>
                    <a:pt x="910" y="361"/>
                    <a:pt x="903" y="350"/>
                    <a:pt x="897" y="339"/>
                  </a:cubicBezTo>
                  <a:cubicBezTo>
                    <a:pt x="890" y="328"/>
                    <a:pt x="883" y="316"/>
                    <a:pt x="875" y="304"/>
                  </a:cubicBezTo>
                  <a:cubicBezTo>
                    <a:pt x="857" y="275"/>
                    <a:pt x="836" y="246"/>
                    <a:pt x="813" y="216"/>
                  </a:cubicBezTo>
                  <a:cubicBezTo>
                    <a:pt x="791" y="186"/>
                    <a:pt x="766" y="157"/>
                    <a:pt x="740" y="130"/>
                  </a:cubicBezTo>
                  <a:cubicBezTo>
                    <a:pt x="726" y="116"/>
                    <a:pt x="713" y="103"/>
                    <a:pt x="698" y="91"/>
                  </a:cubicBezTo>
                  <a:cubicBezTo>
                    <a:pt x="691" y="85"/>
                    <a:pt x="684" y="80"/>
                    <a:pt x="677" y="74"/>
                  </a:cubicBezTo>
                  <a:cubicBezTo>
                    <a:pt x="673" y="71"/>
                    <a:pt x="669" y="69"/>
                    <a:pt x="666" y="66"/>
                  </a:cubicBezTo>
                  <a:cubicBezTo>
                    <a:pt x="662" y="63"/>
                    <a:pt x="658" y="61"/>
                    <a:pt x="654" y="58"/>
                  </a:cubicBezTo>
                  <a:cubicBezTo>
                    <a:pt x="624" y="37"/>
                    <a:pt x="591" y="22"/>
                    <a:pt x="556" y="12"/>
                  </a:cubicBezTo>
                  <a:cubicBezTo>
                    <a:pt x="526" y="3"/>
                    <a:pt x="495" y="0"/>
                    <a:pt x="4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0">
              <a:extLst>
                <a:ext uri="{FF2B5EF4-FFF2-40B4-BE49-F238E27FC236}">
                  <a16:creationId xmlns="" xmlns:a16="http://schemas.microsoft.com/office/drawing/2014/main" id="{C17A53DE-D12C-4C74-8F1B-D9C4DDBC3087}"/>
                </a:ext>
              </a:extLst>
            </p:cNvPr>
            <p:cNvSpPr>
              <a:spLocks/>
            </p:cNvSpPr>
            <p:nvPr userDrawn="1"/>
          </p:nvSpPr>
          <p:spPr bwMode="auto">
            <a:xfrm>
              <a:off x="10139361" y="-304800"/>
              <a:ext cx="369888" cy="700088"/>
            </a:xfrm>
            <a:custGeom>
              <a:avLst/>
              <a:gdLst>
                <a:gd name="T0" fmla="*/ 123 w 123"/>
                <a:gd name="T1" fmla="*/ 0 h 233"/>
                <a:gd name="T2" fmla="*/ 101 w 123"/>
                <a:gd name="T3" fmla="*/ 10 h 233"/>
                <a:gd name="T4" fmla="*/ 80 w 123"/>
                <a:gd name="T5" fmla="*/ 21 h 233"/>
                <a:gd name="T6" fmla="*/ 43 w 123"/>
                <a:gd name="T7" fmla="*/ 40 h 233"/>
                <a:gd name="T8" fmla="*/ 0 w 123"/>
                <a:gd name="T9" fmla="*/ 147 h 233"/>
                <a:gd name="T10" fmla="*/ 14 w 123"/>
                <a:gd name="T11" fmla="*/ 188 h 233"/>
                <a:gd name="T12" fmla="*/ 23 w 123"/>
                <a:gd name="T13" fmla="*/ 210 h 233"/>
                <a:gd name="T14" fmla="*/ 34 w 123"/>
                <a:gd name="T15" fmla="*/ 233 h 233"/>
                <a:gd name="T16" fmla="*/ 123 w 123"/>
                <a:gd name="T1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33">
                  <a:moveTo>
                    <a:pt x="123" y="0"/>
                  </a:moveTo>
                  <a:cubicBezTo>
                    <a:pt x="116" y="3"/>
                    <a:pt x="108" y="7"/>
                    <a:pt x="101" y="10"/>
                  </a:cubicBezTo>
                  <a:cubicBezTo>
                    <a:pt x="94" y="14"/>
                    <a:pt x="87" y="17"/>
                    <a:pt x="80" y="21"/>
                  </a:cubicBezTo>
                  <a:cubicBezTo>
                    <a:pt x="67" y="27"/>
                    <a:pt x="55" y="34"/>
                    <a:pt x="43" y="40"/>
                  </a:cubicBezTo>
                  <a:cubicBezTo>
                    <a:pt x="0" y="147"/>
                    <a:pt x="0" y="147"/>
                    <a:pt x="0" y="147"/>
                  </a:cubicBezTo>
                  <a:cubicBezTo>
                    <a:pt x="4" y="160"/>
                    <a:pt x="8" y="174"/>
                    <a:pt x="14" y="188"/>
                  </a:cubicBezTo>
                  <a:cubicBezTo>
                    <a:pt x="17" y="195"/>
                    <a:pt x="20" y="203"/>
                    <a:pt x="23" y="210"/>
                  </a:cubicBezTo>
                  <a:cubicBezTo>
                    <a:pt x="26" y="218"/>
                    <a:pt x="30" y="225"/>
                    <a:pt x="34" y="233"/>
                  </a:cubicBezTo>
                  <a:cubicBezTo>
                    <a:pt x="123" y="0"/>
                    <a:pt x="123"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1">
              <a:extLst>
                <a:ext uri="{FF2B5EF4-FFF2-40B4-BE49-F238E27FC236}">
                  <a16:creationId xmlns="" xmlns:a16="http://schemas.microsoft.com/office/drawing/2014/main" id="{FC168EEF-6528-4D50-A3CB-1E93DA07DD07}"/>
                </a:ext>
              </a:extLst>
            </p:cNvPr>
            <p:cNvSpPr>
              <a:spLocks/>
            </p:cNvSpPr>
            <p:nvPr userDrawn="1"/>
          </p:nvSpPr>
          <p:spPr bwMode="auto">
            <a:xfrm>
              <a:off x="10372724" y="-460374"/>
              <a:ext cx="571500" cy="1268413"/>
            </a:xfrm>
            <a:custGeom>
              <a:avLst/>
              <a:gdLst>
                <a:gd name="T0" fmla="*/ 190 w 190"/>
                <a:gd name="T1" fmla="*/ 0 h 422"/>
                <a:gd name="T2" fmla="*/ 123 w 190"/>
                <a:gd name="T3" fmla="*/ 20 h 422"/>
                <a:gd name="T4" fmla="*/ 0 w 190"/>
                <a:gd name="T5" fmla="*/ 362 h 422"/>
                <a:gd name="T6" fmla="*/ 4 w 190"/>
                <a:gd name="T7" fmla="*/ 368 h 422"/>
                <a:gd name="T8" fmla="*/ 49 w 190"/>
                <a:gd name="T9" fmla="*/ 422 h 422"/>
                <a:gd name="T10" fmla="*/ 190 w 190"/>
                <a:gd name="T11" fmla="*/ 0 h 422"/>
              </a:gdLst>
              <a:ahLst/>
              <a:cxnLst>
                <a:cxn ang="0">
                  <a:pos x="T0" y="T1"/>
                </a:cxn>
                <a:cxn ang="0">
                  <a:pos x="T2" y="T3"/>
                </a:cxn>
                <a:cxn ang="0">
                  <a:pos x="T4" y="T5"/>
                </a:cxn>
                <a:cxn ang="0">
                  <a:pos x="T6" y="T7"/>
                </a:cxn>
                <a:cxn ang="0">
                  <a:pos x="T8" y="T9"/>
                </a:cxn>
                <a:cxn ang="0">
                  <a:pos x="T10" y="T11"/>
                </a:cxn>
              </a:cxnLst>
              <a:rect l="0" t="0" r="r" b="b"/>
              <a:pathLst>
                <a:path w="190" h="422">
                  <a:moveTo>
                    <a:pt x="190" y="0"/>
                  </a:moveTo>
                  <a:cubicBezTo>
                    <a:pt x="167" y="5"/>
                    <a:pt x="145" y="12"/>
                    <a:pt x="123" y="20"/>
                  </a:cubicBezTo>
                  <a:cubicBezTo>
                    <a:pt x="0" y="362"/>
                    <a:pt x="0" y="362"/>
                    <a:pt x="0" y="362"/>
                  </a:cubicBezTo>
                  <a:cubicBezTo>
                    <a:pt x="4" y="368"/>
                    <a:pt x="4" y="368"/>
                    <a:pt x="4" y="368"/>
                  </a:cubicBezTo>
                  <a:cubicBezTo>
                    <a:pt x="17" y="386"/>
                    <a:pt x="32" y="405"/>
                    <a:pt x="49" y="422"/>
                  </a:cubicBezTo>
                  <a:cubicBezTo>
                    <a:pt x="190" y="0"/>
                    <a:pt x="190" y="0"/>
                    <a:pt x="1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2">
              <a:extLst>
                <a:ext uri="{FF2B5EF4-FFF2-40B4-BE49-F238E27FC236}">
                  <a16:creationId xmlns="" xmlns:a16="http://schemas.microsoft.com/office/drawing/2014/main" id="{5D849BEB-426A-4E9C-B4E9-0D5FECF0655C}"/>
                </a:ext>
              </a:extLst>
            </p:cNvPr>
            <p:cNvSpPr>
              <a:spLocks/>
            </p:cNvSpPr>
            <p:nvPr userDrawn="1"/>
          </p:nvSpPr>
          <p:spPr bwMode="auto">
            <a:xfrm>
              <a:off x="10691812" y="-487363"/>
              <a:ext cx="627062" cy="1541463"/>
            </a:xfrm>
            <a:custGeom>
              <a:avLst/>
              <a:gdLst>
                <a:gd name="T0" fmla="*/ 164 w 209"/>
                <a:gd name="T1" fmla="*/ 0 h 513"/>
                <a:gd name="T2" fmla="*/ 151 w 209"/>
                <a:gd name="T3" fmla="*/ 0 h 513"/>
                <a:gd name="T4" fmla="*/ 0 w 209"/>
                <a:gd name="T5" fmla="*/ 480 h 513"/>
                <a:gd name="T6" fmla="*/ 28 w 209"/>
                <a:gd name="T7" fmla="*/ 498 h 513"/>
                <a:gd name="T8" fmla="*/ 44 w 209"/>
                <a:gd name="T9" fmla="*/ 506 h 513"/>
                <a:gd name="T10" fmla="*/ 59 w 209"/>
                <a:gd name="T11" fmla="*/ 513 h 513"/>
                <a:gd name="T12" fmla="*/ 209 w 209"/>
                <a:gd name="T13" fmla="*/ 3 h 513"/>
                <a:gd name="T14" fmla="*/ 194 w 209"/>
                <a:gd name="T15" fmla="*/ 1 h 513"/>
                <a:gd name="T16" fmla="*/ 180 w 209"/>
                <a:gd name="T17" fmla="*/ 0 h 513"/>
                <a:gd name="T18" fmla="*/ 164 w 209"/>
                <a:gd name="T19"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13">
                  <a:moveTo>
                    <a:pt x="164" y="0"/>
                  </a:moveTo>
                  <a:cubicBezTo>
                    <a:pt x="160" y="0"/>
                    <a:pt x="155" y="0"/>
                    <a:pt x="151" y="0"/>
                  </a:cubicBezTo>
                  <a:cubicBezTo>
                    <a:pt x="0" y="480"/>
                    <a:pt x="0" y="480"/>
                    <a:pt x="0" y="480"/>
                  </a:cubicBezTo>
                  <a:cubicBezTo>
                    <a:pt x="9" y="487"/>
                    <a:pt x="19" y="493"/>
                    <a:pt x="28" y="498"/>
                  </a:cubicBezTo>
                  <a:cubicBezTo>
                    <a:pt x="33" y="501"/>
                    <a:pt x="38" y="504"/>
                    <a:pt x="44" y="506"/>
                  </a:cubicBezTo>
                  <a:cubicBezTo>
                    <a:pt x="49" y="508"/>
                    <a:pt x="54" y="511"/>
                    <a:pt x="59" y="513"/>
                  </a:cubicBezTo>
                  <a:cubicBezTo>
                    <a:pt x="209" y="3"/>
                    <a:pt x="209" y="3"/>
                    <a:pt x="209" y="3"/>
                  </a:cubicBezTo>
                  <a:cubicBezTo>
                    <a:pt x="204" y="2"/>
                    <a:pt x="199" y="2"/>
                    <a:pt x="194" y="1"/>
                  </a:cubicBezTo>
                  <a:cubicBezTo>
                    <a:pt x="189" y="1"/>
                    <a:pt x="185" y="0"/>
                    <a:pt x="180" y="0"/>
                  </a:cubicBezTo>
                  <a:cubicBezTo>
                    <a:pt x="175" y="0"/>
                    <a:pt x="170" y="0"/>
                    <a:pt x="1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3">
              <a:extLst>
                <a:ext uri="{FF2B5EF4-FFF2-40B4-BE49-F238E27FC236}">
                  <a16:creationId xmlns="" xmlns:a16="http://schemas.microsoft.com/office/drawing/2014/main" id="{724CA880-310A-403A-896D-B561D02CF793}"/>
                </a:ext>
              </a:extLst>
            </p:cNvPr>
            <p:cNvSpPr>
              <a:spLocks/>
            </p:cNvSpPr>
            <p:nvPr userDrawn="1"/>
          </p:nvSpPr>
          <p:spPr bwMode="auto">
            <a:xfrm>
              <a:off x="11069636" y="-427039"/>
              <a:ext cx="576263" cy="1546226"/>
            </a:xfrm>
            <a:custGeom>
              <a:avLst/>
              <a:gdLst>
                <a:gd name="T0" fmla="*/ 140 w 192"/>
                <a:gd name="T1" fmla="*/ 0 h 515"/>
                <a:gd name="T2" fmla="*/ 0 w 192"/>
                <a:gd name="T3" fmla="*/ 512 h 515"/>
                <a:gd name="T4" fmla="*/ 44 w 192"/>
                <a:gd name="T5" fmla="*/ 515 h 515"/>
                <a:gd name="T6" fmla="*/ 68 w 192"/>
                <a:gd name="T7" fmla="*/ 514 h 515"/>
                <a:gd name="T8" fmla="*/ 192 w 192"/>
                <a:gd name="T9" fmla="*/ 29 h 515"/>
                <a:gd name="T10" fmla="*/ 140 w 192"/>
                <a:gd name="T11" fmla="*/ 0 h 515"/>
              </a:gdLst>
              <a:ahLst/>
              <a:cxnLst>
                <a:cxn ang="0">
                  <a:pos x="T0" y="T1"/>
                </a:cxn>
                <a:cxn ang="0">
                  <a:pos x="T2" y="T3"/>
                </a:cxn>
                <a:cxn ang="0">
                  <a:pos x="T4" y="T5"/>
                </a:cxn>
                <a:cxn ang="0">
                  <a:pos x="T6" y="T7"/>
                </a:cxn>
                <a:cxn ang="0">
                  <a:pos x="T8" y="T9"/>
                </a:cxn>
                <a:cxn ang="0">
                  <a:pos x="T10" y="T11"/>
                </a:cxn>
              </a:cxnLst>
              <a:rect l="0" t="0" r="r" b="b"/>
              <a:pathLst>
                <a:path w="192" h="515">
                  <a:moveTo>
                    <a:pt x="140" y="0"/>
                  </a:moveTo>
                  <a:cubicBezTo>
                    <a:pt x="0" y="512"/>
                    <a:pt x="0" y="512"/>
                    <a:pt x="0" y="512"/>
                  </a:cubicBezTo>
                  <a:cubicBezTo>
                    <a:pt x="15" y="514"/>
                    <a:pt x="29" y="515"/>
                    <a:pt x="44" y="515"/>
                  </a:cubicBezTo>
                  <a:cubicBezTo>
                    <a:pt x="52" y="515"/>
                    <a:pt x="60" y="514"/>
                    <a:pt x="68" y="514"/>
                  </a:cubicBezTo>
                  <a:cubicBezTo>
                    <a:pt x="192" y="29"/>
                    <a:pt x="192" y="29"/>
                    <a:pt x="192" y="29"/>
                  </a:cubicBezTo>
                  <a:cubicBezTo>
                    <a:pt x="175" y="17"/>
                    <a:pt x="158" y="8"/>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
              <a:extLst>
                <a:ext uri="{FF2B5EF4-FFF2-40B4-BE49-F238E27FC236}">
                  <a16:creationId xmlns="" xmlns:a16="http://schemas.microsoft.com/office/drawing/2014/main" id="{B64CF46E-882E-4C87-84B4-CA1AADF002DB}"/>
                </a:ext>
              </a:extLst>
            </p:cNvPr>
            <p:cNvSpPr>
              <a:spLocks/>
            </p:cNvSpPr>
            <p:nvPr userDrawn="1"/>
          </p:nvSpPr>
          <p:spPr bwMode="auto">
            <a:xfrm>
              <a:off x="11496673" y="-211138"/>
              <a:ext cx="447674" cy="1289050"/>
            </a:xfrm>
            <a:custGeom>
              <a:avLst/>
              <a:gdLst>
                <a:gd name="T0" fmla="*/ 102 w 149"/>
                <a:gd name="T1" fmla="*/ 0 h 429"/>
                <a:gd name="T2" fmla="*/ 0 w 149"/>
                <a:gd name="T3" fmla="*/ 429 h 429"/>
                <a:gd name="T4" fmla="*/ 62 w 149"/>
                <a:gd name="T5" fmla="*/ 408 h 429"/>
                <a:gd name="T6" fmla="*/ 72 w 149"/>
                <a:gd name="T7" fmla="*/ 404 h 429"/>
                <a:gd name="T8" fmla="*/ 149 w 149"/>
                <a:gd name="T9" fmla="*/ 54 h 429"/>
                <a:gd name="T10" fmla="*/ 102 w 149"/>
                <a:gd name="T11" fmla="*/ 0 h 429"/>
              </a:gdLst>
              <a:ahLst/>
              <a:cxnLst>
                <a:cxn ang="0">
                  <a:pos x="T0" y="T1"/>
                </a:cxn>
                <a:cxn ang="0">
                  <a:pos x="T2" y="T3"/>
                </a:cxn>
                <a:cxn ang="0">
                  <a:pos x="T4" y="T5"/>
                </a:cxn>
                <a:cxn ang="0">
                  <a:pos x="T6" y="T7"/>
                </a:cxn>
                <a:cxn ang="0">
                  <a:pos x="T8" y="T9"/>
                </a:cxn>
                <a:cxn ang="0">
                  <a:pos x="T10" y="T11"/>
                </a:cxn>
              </a:cxnLst>
              <a:rect l="0" t="0" r="r" b="b"/>
              <a:pathLst>
                <a:path w="149" h="429">
                  <a:moveTo>
                    <a:pt x="102" y="0"/>
                  </a:moveTo>
                  <a:cubicBezTo>
                    <a:pt x="0" y="429"/>
                    <a:pt x="0" y="429"/>
                    <a:pt x="0" y="429"/>
                  </a:cubicBezTo>
                  <a:cubicBezTo>
                    <a:pt x="21" y="423"/>
                    <a:pt x="42" y="416"/>
                    <a:pt x="62" y="408"/>
                  </a:cubicBezTo>
                  <a:cubicBezTo>
                    <a:pt x="65" y="407"/>
                    <a:pt x="69" y="405"/>
                    <a:pt x="72" y="404"/>
                  </a:cubicBezTo>
                  <a:cubicBezTo>
                    <a:pt x="149" y="54"/>
                    <a:pt x="149" y="54"/>
                    <a:pt x="149" y="54"/>
                  </a:cubicBezTo>
                  <a:cubicBezTo>
                    <a:pt x="134" y="35"/>
                    <a:pt x="119" y="17"/>
                    <a:pt x="1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5">
              <a:extLst>
                <a:ext uri="{FF2B5EF4-FFF2-40B4-BE49-F238E27FC236}">
                  <a16:creationId xmlns="" xmlns:a16="http://schemas.microsoft.com/office/drawing/2014/main" id="{0B94C3FA-3FF6-47E2-A133-1072197A39EF}"/>
                </a:ext>
              </a:extLst>
            </p:cNvPr>
            <p:cNvSpPr>
              <a:spLocks/>
            </p:cNvSpPr>
            <p:nvPr userDrawn="1"/>
          </p:nvSpPr>
          <p:spPr bwMode="auto">
            <a:xfrm>
              <a:off x="11947523" y="155574"/>
              <a:ext cx="280988" cy="717550"/>
            </a:xfrm>
            <a:custGeom>
              <a:avLst/>
              <a:gdLst>
                <a:gd name="T0" fmla="*/ 48 w 94"/>
                <a:gd name="T1" fmla="*/ 0 h 239"/>
                <a:gd name="T2" fmla="*/ 0 w 94"/>
                <a:gd name="T3" fmla="*/ 239 h 239"/>
                <a:gd name="T4" fmla="*/ 41 w 94"/>
                <a:gd name="T5" fmla="*/ 211 h 239"/>
                <a:gd name="T6" fmla="*/ 74 w 94"/>
                <a:gd name="T7" fmla="*/ 184 h 239"/>
                <a:gd name="T8" fmla="*/ 94 w 94"/>
                <a:gd name="T9" fmla="*/ 79 h 239"/>
                <a:gd name="T10" fmla="*/ 74 w 94"/>
                <a:gd name="T11" fmla="*/ 42 h 239"/>
                <a:gd name="T12" fmla="*/ 48 w 94"/>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94" h="239">
                  <a:moveTo>
                    <a:pt x="48" y="0"/>
                  </a:moveTo>
                  <a:cubicBezTo>
                    <a:pt x="0" y="239"/>
                    <a:pt x="0" y="239"/>
                    <a:pt x="0" y="239"/>
                  </a:cubicBezTo>
                  <a:cubicBezTo>
                    <a:pt x="15" y="230"/>
                    <a:pt x="28" y="220"/>
                    <a:pt x="41" y="211"/>
                  </a:cubicBezTo>
                  <a:cubicBezTo>
                    <a:pt x="53" y="202"/>
                    <a:pt x="65" y="193"/>
                    <a:pt x="74" y="184"/>
                  </a:cubicBezTo>
                  <a:cubicBezTo>
                    <a:pt x="94" y="79"/>
                    <a:pt x="94" y="79"/>
                    <a:pt x="94" y="79"/>
                  </a:cubicBezTo>
                  <a:cubicBezTo>
                    <a:pt x="88" y="67"/>
                    <a:pt x="81" y="55"/>
                    <a:pt x="74" y="42"/>
                  </a:cubicBezTo>
                  <a:cubicBezTo>
                    <a:pt x="66" y="29"/>
                    <a:pt x="58" y="15"/>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6">
              <a:extLst>
                <a:ext uri="{FF2B5EF4-FFF2-40B4-BE49-F238E27FC236}">
                  <a16:creationId xmlns="" xmlns:a16="http://schemas.microsoft.com/office/drawing/2014/main" id="{B1218152-271B-4D0C-9ADB-3BD66745B32E}"/>
                </a:ext>
              </a:extLst>
            </p:cNvPr>
            <p:cNvSpPr>
              <a:spLocks noEditPoints="1"/>
            </p:cNvSpPr>
            <p:nvPr userDrawn="1"/>
          </p:nvSpPr>
          <p:spPr bwMode="auto">
            <a:xfrm>
              <a:off x="12476159" y="-304801"/>
              <a:ext cx="2755899" cy="2130426"/>
            </a:xfrm>
            <a:custGeom>
              <a:avLst/>
              <a:gdLst>
                <a:gd name="T0" fmla="*/ 444 w 918"/>
                <a:gd name="T1" fmla="*/ 633 h 709"/>
                <a:gd name="T2" fmla="*/ 220 w 918"/>
                <a:gd name="T3" fmla="*/ 527 h 709"/>
                <a:gd name="T4" fmla="*/ 151 w 918"/>
                <a:gd name="T5" fmla="*/ 453 h 709"/>
                <a:gd name="T6" fmla="*/ 84 w 918"/>
                <a:gd name="T7" fmla="*/ 354 h 709"/>
                <a:gd name="T8" fmla="*/ 61 w 918"/>
                <a:gd name="T9" fmla="*/ 310 h 709"/>
                <a:gd name="T10" fmla="*/ 195 w 918"/>
                <a:gd name="T11" fmla="*/ 189 h 709"/>
                <a:gd name="T12" fmla="*/ 330 w 918"/>
                <a:gd name="T13" fmla="*/ 107 h 709"/>
                <a:gd name="T14" fmla="*/ 444 w 918"/>
                <a:gd name="T15" fmla="*/ 76 h 709"/>
                <a:gd name="T16" fmla="*/ 484 w 918"/>
                <a:gd name="T17" fmla="*/ 76 h 709"/>
                <a:gd name="T18" fmla="*/ 632 w 918"/>
                <a:gd name="T19" fmla="*/ 128 h 709"/>
                <a:gd name="T20" fmla="*/ 697 w 918"/>
                <a:gd name="T21" fmla="*/ 176 h 709"/>
                <a:gd name="T22" fmla="*/ 838 w 918"/>
                <a:gd name="T23" fmla="*/ 326 h 709"/>
                <a:gd name="T24" fmla="*/ 818 w 918"/>
                <a:gd name="T25" fmla="*/ 436 h 709"/>
                <a:gd name="T26" fmla="*/ 758 w 918"/>
                <a:gd name="T27" fmla="*/ 497 h 709"/>
                <a:gd name="T28" fmla="*/ 654 w 918"/>
                <a:gd name="T29" fmla="*/ 577 h 709"/>
                <a:gd name="T30" fmla="*/ 569 w 918"/>
                <a:gd name="T31" fmla="*/ 616 h 709"/>
                <a:gd name="T32" fmla="*/ 523 w 918"/>
                <a:gd name="T33" fmla="*/ 629 h 709"/>
                <a:gd name="T34" fmla="*/ 464 w 918"/>
                <a:gd name="T35" fmla="*/ 634 h 709"/>
                <a:gd name="T36" fmla="*/ 377 w 918"/>
                <a:gd name="T37" fmla="*/ 12 h 709"/>
                <a:gd name="T38" fmla="*/ 220 w 918"/>
                <a:gd name="T39" fmla="*/ 79 h 709"/>
                <a:gd name="T40" fmla="*/ 86 w 918"/>
                <a:gd name="T41" fmla="*/ 173 h 709"/>
                <a:gd name="T42" fmla="*/ 26 w 918"/>
                <a:gd name="T43" fmla="*/ 224 h 709"/>
                <a:gd name="T44" fmla="*/ 0 w 918"/>
                <a:gd name="T45" fmla="*/ 382 h 709"/>
                <a:gd name="T46" fmla="*/ 66 w 918"/>
                <a:gd name="T47" fmla="*/ 477 h 709"/>
                <a:gd name="T48" fmla="*/ 163 w 918"/>
                <a:gd name="T49" fmla="*/ 581 h 709"/>
                <a:gd name="T50" fmla="*/ 337 w 918"/>
                <a:gd name="T51" fmla="*/ 686 h 709"/>
                <a:gd name="T52" fmla="*/ 439 w 918"/>
                <a:gd name="T53" fmla="*/ 708 h 709"/>
                <a:gd name="T54" fmla="*/ 491 w 918"/>
                <a:gd name="T55" fmla="*/ 708 h 709"/>
                <a:gd name="T56" fmla="*/ 542 w 918"/>
                <a:gd name="T57" fmla="*/ 701 h 709"/>
                <a:gd name="T58" fmla="*/ 728 w 918"/>
                <a:gd name="T59" fmla="*/ 622 h 709"/>
                <a:gd name="T60" fmla="*/ 918 w 918"/>
                <a:gd name="T61" fmla="*/ 450 h 709"/>
                <a:gd name="T62" fmla="*/ 866 w 918"/>
                <a:gd name="T63" fmla="*/ 231 h 709"/>
                <a:gd name="T64" fmla="*/ 699 w 918"/>
                <a:gd name="T65" fmla="*/ 83 h 709"/>
                <a:gd name="T66" fmla="*/ 650 w 918"/>
                <a:gd name="T67" fmla="*/ 52 h 709"/>
                <a:gd name="T68" fmla="*/ 572 w 918"/>
                <a:gd name="T69" fmla="*/ 18 h 709"/>
                <a:gd name="T70" fmla="*/ 545 w 918"/>
                <a:gd name="T71" fmla="*/ 10 h 709"/>
                <a:gd name="T72" fmla="*/ 467 w 918"/>
                <a:gd name="T73"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8" h="709">
                  <a:moveTo>
                    <a:pt x="464" y="634"/>
                  </a:moveTo>
                  <a:cubicBezTo>
                    <a:pt x="458" y="634"/>
                    <a:pt x="451" y="634"/>
                    <a:pt x="444" y="633"/>
                  </a:cubicBezTo>
                  <a:cubicBezTo>
                    <a:pt x="401" y="631"/>
                    <a:pt x="360" y="617"/>
                    <a:pt x="322" y="598"/>
                  </a:cubicBezTo>
                  <a:cubicBezTo>
                    <a:pt x="285" y="580"/>
                    <a:pt x="251" y="554"/>
                    <a:pt x="220" y="527"/>
                  </a:cubicBezTo>
                  <a:cubicBezTo>
                    <a:pt x="207" y="515"/>
                    <a:pt x="195" y="503"/>
                    <a:pt x="183" y="491"/>
                  </a:cubicBezTo>
                  <a:cubicBezTo>
                    <a:pt x="172" y="479"/>
                    <a:pt x="161" y="466"/>
                    <a:pt x="151" y="453"/>
                  </a:cubicBezTo>
                  <a:cubicBezTo>
                    <a:pt x="131" y="428"/>
                    <a:pt x="115" y="404"/>
                    <a:pt x="101" y="383"/>
                  </a:cubicBezTo>
                  <a:cubicBezTo>
                    <a:pt x="95" y="373"/>
                    <a:pt x="89" y="363"/>
                    <a:pt x="84" y="354"/>
                  </a:cubicBezTo>
                  <a:cubicBezTo>
                    <a:pt x="79" y="345"/>
                    <a:pt x="74" y="337"/>
                    <a:pt x="71" y="331"/>
                  </a:cubicBezTo>
                  <a:cubicBezTo>
                    <a:pt x="64" y="318"/>
                    <a:pt x="61" y="310"/>
                    <a:pt x="61" y="310"/>
                  </a:cubicBezTo>
                  <a:cubicBezTo>
                    <a:pt x="61" y="310"/>
                    <a:pt x="75" y="295"/>
                    <a:pt x="98" y="272"/>
                  </a:cubicBezTo>
                  <a:cubicBezTo>
                    <a:pt x="122" y="249"/>
                    <a:pt x="156" y="218"/>
                    <a:pt x="195" y="189"/>
                  </a:cubicBezTo>
                  <a:cubicBezTo>
                    <a:pt x="215" y="174"/>
                    <a:pt x="237" y="158"/>
                    <a:pt x="259" y="144"/>
                  </a:cubicBezTo>
                  <a:cubicBezTo>
                    <a:pt x="282" y="130"/>
                    <a:pt x="305" y="117"/>
                    <a:pt x="330" y="107"/>
                  </a:cubicBezTo>
                  <a:cubicBezTo>
                    <a:pt x="354" y="96"/>
                    <a:pt x="379" y="87"/>
                    <a:pt x="405" y="82"/>
                  </a:cubicBezTo>
                  <a:cubicBezTo>
                    <a:pt x="418" y="79"/>
                    <a:pt x="431" y="77"/>
                    <a:pt x="444" y="76"/>
                  </a:cubicBezTo>
                  <a:cubicBezTo>
                    <a:pt x="452" y="76"/>
                    <a:pt x="459" y="75"/>
                    <a:pt x="467" y="75"/>
                  </a:cubicBezTo>
                  <a:cubicBezTo>
                    <a:pt x="473" y="75"/>
                    <a:pt x="478" y="75"/>
                    <a:pt x="484" y="76"/>
                  </a:cubicBezTo>
                  <a:cubicBezTo>
                    <a:pt x="510" y="78"/>
                    <a:pt x="536" y="84"/>
                    <a:pt x="561" y="93"/>
                  </a:cubicBezTo>
                  <a:cubicBezTo>
                    <a:pt x="586" y="102"/>
                    <a:pt x="610" y="114"/>
                    <a:pt x="632" y="128"/>
                  </a:cubicBezTo>
                  <a:cubicBezTo>
                    <a:pt x="644" y="135"/>
                    <a:pt x="655" y="143"/>
                    <a:pt x="666" y="151"/>
                  </a:cubicBezTo>
                  <a:cubicBezTo>
                    <a:pt x="676" y="159"/>
                    <a:pt x="687" y="167"/>
                    <a:pt x="697" y="176"/>
                  </a:cubicBezTo>
                  <a:cubicBezTo>
                    <a:pt x="718" y="193"/>
                    <a:pt x="737" y="211"/>
                    <a:pt x="754" y="229"/>
                  </a:cubicBezTo>
                  <a:cubicBezTo>
                    <a:pt x="789" y="265"/>
                    <a:pt x="818" y="300"/>
                    <a:pt x="838" y="326"/>
                  </a:cubicBezTo>
                  <a:cubicBezTo>
                    <a:pt x="858" y="352"/>
                    <a:pt x="869" y="370"/>
                    <a:pt x="869" y="370"/>
                  </a:cubicBezTo>
                  <a:cubicBezTo>
                    <a:pt x="869" y="370"/>
                    <a:pt x="851" y="398"/>
                    <a:pt x="818" y="436"/>
                  </a:cubicBezTo>
                  <a:cubicBezTo>
                    <a:pt x="810" y="445"/>
                    <a:pt x="801" y="455"/>
                    <a:pt x="791" y="466"/>
                  </a:cubicBezTo>
                  <a:cubicBezTo>
                    <a:pt x="781" y="476"/>
                    <a:pt x="770" y="487"/>
                    <a:pt x="758" y="497"/>
                  </a:cubicBezTo>
                  <a:cubicBezTo>
                    <a:pt x="735" y="519"/>
                    <a:pt x="709" y="541"/>
                    <a:pt x="680" y="560"/>
                  </a:cubicBezTo>
                  <a:cubicBezTo>
                    <a:pt x="671" y="566"/>
                    <a:pt x="662" y="572"/>
                    <a:pt x="654" y="577"/>
                  </a:cubicBezTo>
                  <a:cubicBezTo>
                    <a:pt x="645" y="582"/>
                    <a:pt x="636" y="587"/>
                    <a:pt x="626" y="592"/>
                  </a:cubicBezTo>
                  <a:cubicBezTo>
                    <a:pt x="608" y="601"/>
                    <a:pt x="589" y="609"/>
                    <a:pt x="569" y="616"/>
                  </a:cubicBezTo>
                  <a:cubicBezTo>
                    <a:pt x="559" y="619"/>
                    <a:pt x="549" y="622"/>
                    <a:pt x="539" y="625"/>
                  </a:cubicBezTo>
                  <a:cubicBezTo>
                    <a:pt x="534" y="626"/>
                    <a:pt x="528" y="628"/>
                    <a:pt x="523" y="629"/>
                  </a:cubicBezTo>
                  <a:cubicBezTo>
                    <a:pt x="518" y="629"/>
                    <a:pt x="513" y="630"/>
                    <a:pt x="508" y="631"/>
                  </a:cubicBezTo>
                  <a:cubicBezTo>
                    <a:pt x="493" y="633"/>
                    <a:pt x="479" y="634"/>
                    <a:pt x="464" y="634"/>
                  </a:cubicBezTo>
                  <a:moveTo>
                    <a:pt x="467" y="0"/>
                  </a:moveTo>
                  <a:cubicBezTo>
                    <a:pt x="437" y="0"/>
                    <a:pt x="407" y="4"/>
                    <a:pt x="377" y="12"/>
                  </a:cubicBezTo>
                  <a:cubicBezTo>
                    <a:pt x="341" y="21"/>
                    <a:pt x="305" y="35"/>
                    <a:pt x="271" y="52"/>
                  </a:cubicBezTo>
                  <a:cubicBezTo>
                    <a:pt x="254" y="60"/>
                    <a:pt x="237" y="70"/>
                    <a:pt x="220" y="79"/>
                  </a:cubicBezTo>
                  <a:cubicBezTo>
                    <a:pt x="204" y="89"/>
                    <a:pt x="188" y="99"/>
                    <a:pt x="172" y="109"/>
                  </a:cubicBezTo>
                  <a:cubicBezTo>
                    <a:pt x="141" y="130"/>
                    <a:pt x="112" y="153"/>
                    <a:pt x="86" y="173"/>
                  </a:cubicBezTo>
                  <a:cubicBezTo>
                    <a:pt x="63" y="191"/>
                    <a:pt x="43" y="208"/>
                    <a:pt x="26" y="224"/>
                  </a:cubicBezTo>
                  <a:cubicBezTo>
                    <a:pt x="26" y="224"/>
                    <a:pt x="26" y="224"/>
                    <a:pt x="26" y="224"/>
                  </a:cubicBezTo>
                  <a:cubicBezTo>
                    <a:pt x="26" y="224"/>
                    <a:pt x="26" y="224"/>
                    <a:pt x="26" y="224"/>
                  </a:cubicBezTo>
                  <a:cubicBezTo>
                    <a:pt x="0" y="382"/>
                    <a:pt x="0" y="382"/>
                    <a:pt x="0" y="382"/>
                  </a:cubicBezTo>
                  <a:cubicBezTo>
                    <a:pt x="11" y="400"/>
                    <a:pt x="25" y="421"/>
                    <a:pt x="41" y="444"/>
                  </a:cubicBezTo>
                  <a:cubicBezTo>
                    <a:pt x="48" y="455"/>
                    <a:pt x="57" y="466"/>
                    <a:pt x="66" y="477"/>
                  </a:cubicBezTo>
                  <a:cubicBezTo>
                    <a:pt x="74" y="489"/>
                    <a:pt x="84" y="500"/>
                    <a:pt x="94" y="511"/>
                  </a:cubicBezTo>
                  <a:cubicBezTo>
                    <a:pt x="115" y="535"/>
                    <a:pt x="137" y="558"/>
                    <a:pt x="163" y="581"/>
                  </a:cubicBezTo>
                  <a:cubicBezTo>
                    <a:pt x="188" y="603"/>
                    <a:pt x="215" y="623"/>
                    <a:pt x="244" y="641"/>
                  </a:cubicBezTo>
                  <a:cubicBezTo>
                    <a:pt x="273" y="660"/>
                    <a:pt x="304" y="675"/>
                    <a:pt x="337" y="686"/>
                  </a:cubicBezTo>
                  <a:cubicBezTo>
                    <a:pt x="353" y="692"/>
                    <a:pt x="370" y="697"/>
                    <a:pt x="387" y="701"/>
                  </a:cubicBezTo>
                  <a:cubicBezTo>
                    <a:pt x="404" y="705"/>
                    <a:pt x="421" y="707"/>
                    <a:pt x="439" y="708"/>
                  </a:cubicBezTo>
                  <a:cubicBezTo>
                    <a:pt x="448" y="709"/>
                    <a:pt x="456" y="709"/>
                    <a:pt x="465" y="709"/>
                  </a:cubicBezTo>
                  <a:cubicBezTo>
                    <a:pt x="474" y="709"/>
                    <a:pt x="482" y="709"/>
                    <a:pt x="491" y="708"/>
                  </a:cubicBezTo>
                  <a:cubicBezTo>
                    <a:pt x="500" y="708"/>
                    <a:pt x="508" y="707"/>
                    <a:pt x="517" y="706"/>
                  </a:cubicBezTo>
                  <a:cubicBezTo>
                    <a:pt x="525" y="704"/>
                    <a:pt x="534" y="703"/>
                    <a:pt x="542" y="701"/>
                  </a:cubicBezTo>
                  <a:cubicBezTo>
                    <a:pt x="576" y="694"/>
                    <a:pt x="609" y="683"/>
                    <a:pt x="640" y="670"/>
                  </a:cubicBezTo>
                  <a:cubicBezTo>
                    <a:pt x="671" y="657"/>
                    <a:pt x="700" y="640"/>
                    <a:pt x="728" y="622"/>
                  </a:cubicBezTo>
                  <a:cubicBezTo>
                    <a:pt x="756" y="603"/>
                    <a:pt x="782" y="584"/>
                    <a:pt x="806" y="563"/>
                  </a:cubicBezTo>
                  <a:cubicBezTo>
                    <a:pt x="851" y="524"/>
                    <a:pt x="889" y="484"/>
                    <a:pt x="918" y="450"/>
                  </a:cubicBezTo>
                  <a:cubicBezTo>
                    <a:pt x="918" y="291"/>
                    <a:pt x="918" y="291"/>
                    <a:pt x="918" y="291"/>
                  </a:cubicBezTo>
                  <a:cubicBezTo>
                    <a:pt x="903" y="272"/>
                    <a:pt x="885" y="252"/>
                    <a:pt x="866" y="231"/>
                  </a:cubicBezTo>
                  <a:cubicBezTo>
                    <a:pt x="843" y="206"/>
                    <a:pt x="817" y="180"/>
                    <a:pt x="789" y="154"/>
                  </a:cubicBezTo>
                  <a:cubicBezTo>
                    <a:pt x="762" y="129"/>
                    <a:pt x="731" y="104"/>
                    <a:pt x="699" y="83"/>
                  </a:cubicBezTo>
                  <a:cubicBezTo>
                    <a:pt x="691" y="77"/>
                    <a:pt x="683" y="72"/>
                    <a:pt x="675" y="67"/>
                  </a:cubicBezTo>
                  <a:cubicBezTo>
                    <a:pt x="667" y="62"/>
                    <a:pt x="659" y="57"/>
                    <a:pt x="650" y="52"/>
                  </a:cubicBezTo>
                  <a:cubicBezTo>
                    <a:pt x="634" y="43"/>
                    <a:pt x="616" y="35"/>
                    <a:pt x="599" y="28"/>
                  </a:cubicBezTo>
                  <a:cubicBezTo>
                    <a:pt x="590" y="24"/>
                    <a:pt x="581" y="21"/>
                    <a:pt x="572" y="18"/>
                  </a:cubicBezTo>
                  <a:cubicBezTo>
                    <a:pt x="568" y="16"/>
                    <a:pt x="563" y="15"/>
                    <a:pt x="559" y="14"/>
                  </a:cubicBezTo>
                  <a:cubicBezTo>
                    <a:pt x="554" y="13"/>
                    <a:pt x="550" y="11"/>
                    <a:pt x="545" y="10"/>
                  </a:cubicBezTo>
                  <a:cubicBezTo>
                    <a:pt x="527" y="6"/>
                    <a:pt x="508" y="2"/>
                    <a:pt x="489" y="1"/>
                  </a:cubicBezTo>
                  <a:cubicBezTo>
                    <a:pt x="482" y="1"/>
                    <a:pt x="474" y="0"/>
                    <a:pt x="4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7">
              <a:extLst>
                <a:ext uri="{FF2B5EF4-FFF2-40B4-BE49-F238E27FC236}">
                  <a16:creationId xmlns="" xmlns:a16="http://schemas.microsoft.com/office/drawing/2014/main" id="{0A07D954-9CA7-44B1-98FC-FA33F992515E}"/>
                </a:ext>
              </a:extLst>
            </p:cNvPr>
            <p:cNvSpPr>
              <a:spLocks/>
            </p:cNvSpPr>
            <p:nvPr userDrawn="1"/>
          </p:nvSpPr>
          <p:spPr bwMode="auto">
            <a:xfrm>
              <a:off x="12814295" y="304799"/>
              <a:ext cx="252413" cy="746125"/>
            </a:xfrm>
            <a:custGeom>
              <a:avLst/>
              <a:gdLst>
                <a:gd name="T0" fmla="*/ 84 w 84"/>
                <a:gd name="T1" fmla="*/ 0 h 248"/>
                <a:gd name="T2" fmla="*/ 16 w 84"/>
                <a:gd name="T3" fmla="*/ 59 h 248"/>
                <a:gd name="T4" fmla="*/ 0 w 84"/>
                <a:gd name="T5" fmla="*/ 173 h 248"/>
                <a:gd name="T6" fmla="*/ 53 w 84"/>
                <a:gd name="T7" fmla="*/ 248 h 248"/>
                <a:gd name="T8" fmla="*/ 84 w 84"/>
                <a:gd name="T9" fmla="*/ 0 h 248"/>
              </a:gdLst>
              <a:ahLst/>
              <a:cxnLst>
                <a:cxn ang="0">
                  <a:pos x="T0" y="T1"/>
                </a:cxn>
                <a:cxn ang="0">
                  <a:pos x="T2" y="T3"/>
                </a:cxn>
                <a:cxn ang="0">
                  <a:pos x="T4" y="T5"/>
                </a:cxn>
                <a:cxn ang="0">
                  <a:pos x="T6" y="T7"/>
                </a:cxn>
                <a:cxn ang="0">
                  <a:pos x="T8" y="T9"/>
                </a:cxn>
              </a:cxnLst>
              <a:rect l="0" t="0" r="r" b="b"/>
              <a:pathLst>
                <a:path w="84" h="248">
                  <a:moveTo>
                    <a:pt x="84" y="0"/>
                  </a:moveTo>
                  <a:cubicBezTo>
                    <a:pt x="58" y="21"/>
                    <a:pt x="35" y="41"/>
                    <a:pt x="16" y="59"/>
                  </a:cubicBezTo>
                  <a:cubicBezTo>
                    <a:pt x="0" y="173"/>
                    <a:pt x="0" y="173"/>
                    <a:pt x="0" y="173"/>
                  </a:cubicBezTo>
                  <a:cubicBezTo>
                    <a:pt x="14" y="195"/>
                    <a:pt x="32" y="221"/>
                    <a:pt x="53" y="248"/>
                  </a:cubicBezTo>
                  <a:cubicBezTo>
                    <a:pt x="84" y="0"/>
                    <a:pt x="84" y="0"/>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8">
              <a:extLst>
                <a:ext uri="{FF2B5EF4-FFF2-40B4-BE49-F238E27FC236}">
                  <a16:creationId xmlns="" xmlns:a16="http://schemas.microsoft.com/office/drawing/2014/main" id="{95AECA73-75E2-4BA5-86CD-54005B1BA22F}"/>
                </a:ext>
              </a:extLst>
            </p:cNvPr>
            <p:cNvSpPr>
              <a:spLocks/>
            </p:cNvSpPr>
            <p:nvPr userDrawn="1"/>
          </p:nvSpPr>
          <p:spPr bwMode="auto">
            <a:xfrm>
              <a:off x="13154019" y="55562"/>
              <a:ext cx="309563" cy="1331913"/>
            </a:xfrm>
            <a:custGeom>
              <a:avLst/>
              <a:gdLst>
                <a:gd name="T0" fmla="*/ 103 w 103"/>
                <a:gd name="T1" fmla="*/ 0 h 443"/>
                <a:gd name="T2" fmla="*/ 41 w 103"/>
                <a:gd name="T3" fmla="*/ 34 h 443"/>
                <a:gd name="T4" fmla="*/ 0 w 103"/>
                <a:gd name="T5" fmla="*/ 395 h 443"/>
                <a:gd name="T6" fmla="*/ 5 w 103"/>
                <a:gd name="T7" fmla="*/ 400 h 443"/>
                <a:gd name="T8" fmla="*/ 59 w 103"/>
                <a:gd name="T9" fmla="*/ 443 h 443"/>
                <a:gd name="T10" fmla="*/ 103 w 103"/>
                <a:gd name="T11" fmla="*/ 0 h 443"/>
              </a:gdLst>
              <a:ahLst/>
              <a:cxnLst>
                <a:cxn ang="0">
                  <a:pos x="T0" y="T1"/>
                </a:cxn>
                <a:cxn ang="0">
                  <a:pos x="T2" y="T3"/>
                </a:cxn>
                <a:cxn ang="0">
                  <a:pos x="T4" y="T5"/>
                </a:cxn>
                <a:cxn ang="0">
                  <a:pos x="T6" y="T7"/>
                </a:cxn>
                <a:cxn ang="0">
                  <a:pos x="T8" y="T9"/>
                </a:cxn>
                <a:cxn ang="0">
                  <a:pos x="T10" y="T11"/>
                </a:cxn>
              </a:cxnLst>
              <a:rect l="0" t="0" r="r" b="b"/>
              <a:pathLst>
                <a:path w="103" h="443">
                  <a:moveTo>
                    <a:pt x="103" y="0"/>
                  </a:moveTo>
                  <a:cubicBezTo>
                    <a:pt x="82" y="10"/>
                    <a:pt x="61" y="21"/>
                    <a:pt x="41" y="34"/>
                  </a:cubicBezTo>
                  <a:cubicBezTo>
                    <a:pt x="0" y="395"/>
                    <a:pt x="0" y="395"/>
                    <a:pt x="0" y="395"/>
                  </a:cubicBezTo>
                  <a:cubicBezTo>
                    <a:pt x="5" y="400"/>
                    <a:pt x="5" y="400"/>
                    <a:pt x="5" y="400"/>
                  </a:cubicBezTo>
                  <a:cubicBezTo>
                    <a:pt x="22" y="415"/>
                    <a:pt x="40" y="430"/>
                    <a:pt x="59" y="443"/>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9">
              <a:extLst>
                <a:ext uri="{FF2B5EF4-FFF2-40B4-BE49-F238E27FC236}">
                  <a16:creationId xmlns="" xmlns:a16="http://schemas.microsoft.com/office/drawing/2014/main" id="{D70E65A8-0828-402B-A7A5-F25CA2034B1D}"/>
                </a:ext>
              </a:extLst>
            </p:cNvPr>
            <p:cNvSpPr>
              <a:spLocks/>
            </p:cNvSpPr>
            <p:nvPr userDrawn="1"/>
          </p:nvSpPr>
          <p:spPr bwMode="auto">
            <a:xfrm>
              <a:off x="13527081" y="-39688"/>
              <a:ext cx="307975" cy="1589088"/>
            </a:xfrm>
            <a:custGeom>
              <a:avLst/>
              <a:gdLst>
                <a:gd name="T0" fmla="*/ 103 w 103"/>
                <a:gd name="T1" fmla="*/ 0 h 529"/>
                <a:gd name="T2" fmla="*/ 74 w 103"/>
                <a:gd name="T3" fmla="*/ 3 h 529"/>
                <a:gd name="T4" fmla="*/ 44 w 103"/>
                <a:gd name="T5" fmla="*/ 9 h 529"/>
                <a:gd name="T6" fmla="*/ 0 w 103"/>
                <a:gd name="T7" fmla="*/ 510 h 529"/>
                <a:gd name="T8" fmla="*/ 31 w 103"/>
                <a:gd name="T9" fmla="*/ 521 h 529"/>
                <a:gd name="T10" fmla="*/ 63 w 103"/>
                <a:gd name="T11" fmla="*/ 529 h 529"/>
                <a:gd name="T12" fmla="*/ 103 w 103"/>
                <a:gd name="T13" fmla="*/ 0 h 529"/>
              </a:gdLst>
              <a:ahLst/>
              <a:cxnLst>
                <a:cxn ang="0">
                  <a:pos x="T0" y="T1"/>
                </a:cxn>
                <a:cxn ang="0">
                  <a:pos x="T2" y="T3"/>
                </a:cxn>
                <a:cxn ang="0">
                  <a:pos x="T4" y="T5"/>
                </a:cxn>
                <a:cxn ang="0">
                  <a:pos x="T6" y="T7"/>
                </a:cxn>
                <a:cxn ang="0">
                  <a:pos x="T8" y="T9"/>
                </a:cxn>
                <a:cxn ang="0">
                  <a:pos x="T10" y="T11"/>
                </a:cxn>
                <a:cxn ang="0">
                  <a:pos x="T12" y="T13"/>
                </a:cxn>
              </a:cxnLst>
              <a:rect l="0" t="0" r="r" b="b"/>
              <a:pathLst>
                <a:path w="103" h="529">
                  <a:moveTo>
                    <a:pt x="103" y="0"/>
                  </a:moveTo>
                  <a:cubicBezTo>
                    <a:pt x="93" y="0"/>
                    <a:pt x="83" y="1"/>
                    <a:pt x="74" y="3"/>
                  </a:cubicBezTo>
                  <a:cubicBezTo>
                    <a:pt x="64" y="4"/>
                    <a:pt x="54" y="6"/>
                    <a:pt x="44" y="9"/>
                  </a:cubicBezTo>
                  <a:cubicBezTo>
                    <a:pt x="0" y="510"/>
                    <a:pt x="0" y="510"/>
                    <a:pt x="0" y="510"/>
                  </a:cubicBezTo>
                  <a:cubicBezTo>
                    <a:pt x="10" y="514"/>
                    <a:pt x="20" y="518"/>
                    <a:pt x="31" y="521"/>
                  </a:cubicBezTo>
                  <a:cubicBezTo>
                    <a:pt x="41" y="525"/>
                    <a:pt x="52" y="527"/>
                    <a:pt x="63" y="529"/>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0">
              <a:extLst>
                <a:ext uri="{FF2B5EF4-FFF2-40B4-BE49-F238E27FC236}">
                  <a16:creationId xmlns="" xmlns:a16="http://schemas.microsoft.com/office/drawing/2014/main" id="{B7A0C988-3B50-4D2B-8369-C75C967CDA63}"/>
                </a:ext>
              </a:extLst>
            </p:cNvPr>
            <p:cNvSpPr>
              <a:spLocks/>
            </p:cNvSpPr>
            <p:nvPr userDrawn="1"/>
          </p:nvSpPr>
          <p:spPr bwMode="auto">
            <a:xfrm>
              <a:off x="13919191" y="-28576"/>
              <a:ext cx="276224" cy="1592263"/>
            </a:xfrm>
            <a:custGeom>
              <a:avLst/>
              <a:gdLst>
                <a:gd name="T0" fmla="*/ 34 w 92"/>
                <a:gd name="T1" fmla="*/ 0 h 530"/>
                <a:gd name="T2" fmla="*/ 0 w 92"/>
                <a:gd name="T3" fmla="*/ 530 h 530"/>
                <a:gd name="T4" fmla="*/ 64 w 92"/>
                <a:gd name="T5" fmla="*/ 519 h 530"/>
                <a:gd name="T6" fmla="*/ 92 w 92"/>
                <a:gd name="T7" fmla="*/ 19 h 530"/>
                <a:gd name="T8" fmla="*/ 34 w 92"/>
                <a:gd name="T9" fmla="*/ 0 h 530"/>
              </a:gdLst>
              <a:ahLst/>
              <a:cxnLst>
                <a:cxn ang="0">
                  <a:pos x="T0" y="T1"/>
                </a:cxn>
                <a:cxn ang="0">
                  <a:pos x="T2" y="T3"/>
                </a:cxn>
                <a:cxn ang="0">
                  <a:pos x="T4" y="T5"/>
                </a:cxn>
                <a:cxn ang="0">
                  <a:pos x="T6" y="T7"/>
                </a:cxn>
                <a:cxn ang="0">
                  <a:pos x="T8" y="T9"/>
                </a:cxn>
              </a:cxnLst>
              <a:rect l="0" t="0" r="r" b="b"/>
              <a:pathLst>
                <a:path w="92" h="530">
                  <a:moveTo>
                    <a:pt x="34" y="0"/>
                  </a:moveTo>
                  <a:cubicBezTo>
                    <a:pt x="0" y="530"/>
                    <a:pt x="0" y="530"/>
                    <a:pt x="0" y="530"/>
                  </a:cubicBezTo>
                  <a:cubicBezTo>
                    <a:pt x="22" y="528"/>
                    <a:pt x="43" y="525"/>
                    <a:pt x="64" y="519"/>
                  </a:cubicBezTo>
                  <a:cubicBezTo>
                    <a:pt x="92" y="19"/>
                    <a:pt x="92" y="19"/>
                    <a:pt x="92" y="19"/>
                  </a:cubicBezTo>
                  <a:cubicBezTo>
                    <a:pt x="73" y="11"/>
                    <a:pt x="54" y="4"/>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1">
              <a:extLst>
                <a:ext uri="{FF2B5EF4-FFF2-40B4-BE49-F238E27FC236}">
                  <a16:creationId xmlns="" xmlns:a16="http://schemas.microsoft.com/office/drawing/2014/main" id="{18F59FC5-2EFA-4AE9-AFF9-EE65175E3916}"/>
                </a:ext>
              </a:extLst>
            </p:cNvPr>
            <p:cNvSpPr>
              <a:spLocks/>
            </p:cNvSpPr>
            <p:nvPr userDrawn="1"/>
          </p:nvSpPr>
          <p:spPr bwMode="auto">
            <a:xfrm>
              <a:off x="14319239" y="128587"/>
              <a:ext cx="231775" cy="1322388"/>
            </a:xfrm>
            <a:custGeom>
              <a:avLst/>
              <a:gdLst>
                <a:gd name="T0" fmla="*/ 20 w 77"/>
                <a:gd name="T1" fmla="*/ 0 h 440"/>
                <a:gd name="T2" fmla="*/ 0 w 77"/>
                <a:gd name="T3" fmla="*/ 440 h 440"/>
                <a:gd name="T4" fmla="*/ 56 w 77"/>
                <a:gd name="T5" fmla="*/ 408 h 440"/>
                <a:gd name="T6" fmla="*/ 65 w 77"/>
                <a:gd name="T7" fmla="*/ 401 h 440"/>
                <a:gd name="T8" fmla="*/ 77 w 77"/>
                <a:gd name="T9" fmla="*/ 43 h 440"/>
                <a:gd name="T10" fmla="*/ 49 w 77"/>
                <a:gd name="T11" fmla="*/ 21 h 440"/>
                <a:gd name="T12" fmla="*/ 20 w 77"/>
                <a:gd name="T13" fmla="*/ 0 h 440"/>
              </a:gdLst>
              <a:ahLst/>
              <a:cxnLst>
                <a:cxn ang="0">
                  <a:pos x="T0" y="T1"/>
                </a:cxn>
                <a:cxn ang="0">
                  <a:pos x="T2" y="T3"/>
                </a:cxn>
                <a:cxn ang="0">
                  <a:pos x="T4" y="T5"/>
                </a:cxn>
                <a:cxn ang="0">
                  <a:pos x="T6" y="T7"/>
                </a:cxn>
                <a:cxn ang="0">
                  <a:pos x="T8" y="T9"/>
                </a:cxn>
                <a:cxn ang="0">
                  <a:pos x="T10" y="T11"/>
                </a:cxn>
                <a:cxn ang="0">
                  <a:pos x="T12" y="T13"/>
                </a:cxn>
              </a:cxnLst>
              <a:rect l="0" t="0" r="r" b="b"/>
              <a:pathLst>
                <a:path w="77" h="440">
                  <a:moveTo>
                    <a:pt x="20" y="0"/>
                  </a:moveTo>
                  <a:cubicBezTo>
                    <a:pt x="0" y="440"/>
                    <a:pt x="0" y="440"/>
                    <a:pt x="0" y="440"/>
                  </a:cubicBezTo>
                  <a:cubicBezTo>
                    <a:pt x="20" y="430"/>
                    <a:pt x="38" y="420"/>
                    <a:pt x="56" y="408"/>
                  </a:cubicBezTo>
                  <a:cubicBezTo>
                    <a:pt x="59" y="406"/>
                    <a:pt x="62" y="404"/>
                    <a:pt x="65" y="401"/>
                  </a:cubicBezTo>
                  <a:cubicBezTo>
                    <a:pt x="77" y="43"/>
                    <a:pt x="77" y="43"/>
                    <a:pt x="77" y="43"/>
                  </a:cubicBezTo>
                  <a:cubicBezTo>
                    <a:pt x="68" y="35"/>
                    <a:pt x="59" y="28"/>
                    <a:pt x="49" y="21"/>
                  </a:cubicBezTo>
                  <a:cubicBezTo>
                    <a:pt x="40" y="13"/>
                    <a:pt x="30" y="6"/>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2">
              <a:extLst>
                <a:ext uri="{FF2B5EF4-FFF2-40B4-BE49-F238E27FC236}">
                  <a16:creationId xmlns="" xmlns:a16="http://schemas.microsoft.com/office/drawing/2014/main" id="{1E7B459D-63BE-43B5-B805-5EF643FE1451}"/>
                </a:ext>
              </a:extLst>
            </p:cNvPr>
            <p:cNvSpPr>
              <a:spLocks/>
            </p:cNvSpPr>
            <p:nvPr userDrawn="1"/>
          </p:nvSpPr>
          <p:spPr bwMode="auto">
            <a:xfrm>
              <a:off x="14719310" y="434974"/>
              <a:ext cx="193675" cy="733425"/>
            </a:xfrm>
            <a:custGeom>
              <a:avLst/>
              <a:gdLst>
                <a:gd name="T0" fmla="*/ 6 w 65"/>
                <a:gd name="T1" fmla="*/ 0 h 244"/>
                <a:gd name="T2" fmla="*/ 0 w 65"/>
                <a:gd name="T3" fmla="*/ 244 h 244"/>
                <a:gd name="T4" fmla="*/ 35 w 65"/>
                <a:gd name="T5" fmla="*/ 209 h 244"/>
                <a:gd name="T6" fmla="*/ 64 w 65"/>
                <a:gd name="T7" fmla="*/ 177 h 244"/>
                <a:gd name="T8" fmla="*/ 65 w 65"/>
                <a:gd name="T9" fmla="*/ 70 h 244"/>
                <a:gd name="T10" fmla="*/ 39 w 65"/>
                <a:gd name="T11" fmla="*/ 37 h 244"/>
                <a:gd name="T12" fmla="*/ 6 w 6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65" h="244">
                  <a:moveTo>
                    <a:pt x="6" y="0"/>
                  </a:moveTo>
                  <a:cubicBezTo>
                    <a:pt x="0" y="244"/>
                    <a:pt x="0" y="244"/>
                    <a:pt x="0" y="244"/>
                  </a:cubicBezTo>
                  <a:cubicBezTo>
                    <a:pt x="13" y="232"/>
                    <a:pt x="25" y="220"/>
                    <a:pt x="35" y="209"/>
                  </a:cubicBezTo>
                  <a:cubicBezTo>
                    <a:pt x="46" y="198"/>
                    <a:pt x="55" y="187"/>
                    <a:pt x="64" y="177"/>
                  </a:cubicBezTo>
                  <a:cubicBezTo>
                    <a:pt x="65" y="70"/>
                    <a:pt x="65" y="70"/>
                    <a:pt x="65" y="70"/>
                  </a:cubicBezTo>
                  <a:cubicBezTo>
                    <a:pt x="58" y="60"/>
                    <a:pt x="49" y="49"/>
                    <a:pt x="39" y="37"/>
                  </a:cubicBezTo>
                  <a:cubicBezTo>
                    <a:pt x="29" y="25"/>
                    <a:pt x="18" y="13"/>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ítulo 1">
            <a:extLst>
              <a:ext uri="{FF2B5EF4-FFF2-40B4-BE49-F238E27FC236}">
                <a16:creationId xmlns="" xmlns:a16="http://schemas.microsoft.com/office/drawing/2014/main" id="{8EC4CEF6-77C4-4067-B9CD-D7CBD3F515EA}"/>
              </a:ext>
            </a:extLst>
          </p:cNvPr>
          <p:cNvSpPr txBox="1">
            <a:spLocks/>
          </p:cNvSpPr>
          <p:nvPr/>
        </p:nvSpPr>
        <p:spPr>
          <a:xfrm>
            <a:off x="4150742" y="443112"/>
            <a:ext cx="5338651" cy="161472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kern="1200">
                <a:solidFill>
                  <a:srgbClr val="29ABE2"/>
                </a:solidFill>
                <a:latin typeface="Segoe UI" panose="020B0502040204020203" pitchFamily="34" charset="0"/>
                <a:ea typeface="+mj-ea"/>
                <a:cs typeface="Segoe UI" panose="020B0502040204020203" pitchFamily="34" charset="0"/>
              </a:defRPr>
            </a:lvl1pPr>
          </a:lstStyle>
          <a:p>
            <a:pPr>
              <a:lnSpc>
                <a:spcPct val="100000"/>
              </a:lnSpc>
            </a:pPr>
            <a:r>
              <a:rPr lang="en-US" sz="3600" dirty="0">
                <a:solidFill>
                  <a:schemeClr val="bg1"/>
                </a:solidFill>
              </a:rPr>
              <a:t>When to </a:t>
            </a:r>
            <a:r>
              <a:rPr lang="en-US" sz="3600" dirty="0">
                <a:solidFill>
                  <a:srgbClr val="0E4E68"/>
                </a:solidFill>
              </a:rPr>
              <a:t>refer surgical?</a:t>
            </a:r>
          </a:p>
        </p:txBody>
      </p:sp>
      <p:pic>
        <p:nvPicPr>
          <p:cNvPr id="110" name="Picture 109" descr="A picture containing person, grass, outdoor, baseball&#10;&#10;Description automatically generated">
            <a:extLst>
              <a:ext uri="{FF2B5EF4-FFF2-40B4-BE49-F238E27FC236}">
                <a16:creationId xmlns="" xmlns:a16="http://schemas.microsoft.com/office/drawing/2014/main" id="{DA7D328C-6536-498B-8E1F-187CF823004C}"/>
              </a:ext>
            </a:extLst>
          </p:cNvPr>
          <p:cNvPicPr>
            <a:picLocks noChangeAspect="1"/>
          </p:cNvPicPr>
          <p:nvPr/>
        </p:nvPicPr>
        <p:blipFill rotWithShape="1">
          <a:blip r:embed="rId5">
            <a:extLst>
              <a:ext uri="{28A0092B-C50C-407E-A947-70E740481C1C}">
                <a14:useLocalDpi xmlns:a14="http://schemas.microsoft.com/office/drawing/2010/main" val="0"/>
              </a:ext>
            </a:extLst>
          </a:blip>
          <a:srcRect l="20490"/>
          <a:stretch/>
        </p:blipFill>
        <p:spPr>
          <a:xfrm>
            <a:off x="16008" y="1268168"/>
            <a:ext cx="5137291" cy="5603067"/>
          </a:xfrm>
          <a:prstGeom prst="rect">
            <a:avLst/>
          </a:prstGeom>
        </p:spPr>
      </p:pic>
    </p:spTree>
    <p:extLst>
      <p:ext uri="{BB962C8B-B14F-4D97-AF65-F5344CB8AC3E}">
        <p14:creationId xmlns:p14="http://schemas.microsoft.com/office/powerpoint/2010/main" val="986153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1+#ppt_w/2"/>
                                          </p:val>
                                        </p:tav>
                                        <p:tav tm="100000">
                                          <p:val>
                                            <p:strVal val="#ppt_x"/>
                                          </p:val>
                                        </p:tav>
                                      </p:tavLst>
                                    </p:anim>
                                    <p:anim calcmode="lin" valueType="num">
                                      <p:cBhvr additive="base">
                                        <p:cTn id="16"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1+#ppt_w/2"/>
                                          </p:val>
                                        </p:tav>
                                        <p:tav tm="100000">
                                          <p:val>
                                            <p:strVal val="#ppt_x"/>
                                          </p:val>
                                        </p:tav>
                                      </p:tavLst>
                                    </p:anim>
                                    <p:anim calcmode="lin" valueType="num">
                                      <p:cBhvr additive="base">
                                        <p:cTn id="2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1+#ppt_w/2"/>
                                          </p:val>
                                        </p:tav>
                                        <p:tav tm="100000">
                                          <p:val>
                                            <p:strVal val="#ppt_x"/>
                                          </p:val>
                                        </p:tav>
                                      </p:tavLst>
                                    </p:anim>
                                    <p:anim calcmode="lin" valueType="num">
                                      <p:cBhvr additive="base">
                                        <p:cTn id="28"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n 8">
            <a:extLst>
              <a:ext uri="{FF2B5EF4-FFF2-40B4-BE49-F238E27FC236}">
                <a16:creationId xmlns="" xmlns:a16="http://schemas.microsoft.com/office/drawing/2014/main" id="{CC2EE2CD-C279-4640-9E42-3A3A96A606F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085" t="14085" r="10615"/>
          <a:stretch/>
        </p:blipFill>
        <p:spPr>
          <a:xfrm>
            <a:off x="0" y="-1"/>
            <a:ext cx="6019800" cy="6858000"/>
          </a:xfrm>
          <a:prstGeom prst="rect">
            <a:avLst/>
          </a:prstGeom>
        </p:spPr>
      </p:pic>
      <p:sp>
        <p:nvSpPr>
          <p:cNvPr id="8" name="Rectangle 11">
            <a:extLst>
              <a:ext uri="{FF2B5EF4-FFF2-40B4-BE49-F238E27FC236}">
                <a16:creationId xmlns="" xmlns:a16="http://schemas.microsoft.com/office/drawing/2014/main" id="{D66C091A-A677-40DB-86A3-F5A8AA6D618E}"/>
              </a:ext>
            </a:extLst>
          </p:cNvPr>
          <p:cNvSpPr/>
          <p:nvPr/>
        </p:nvSpPr>
        <p:spPr>
          <a:xfrm>
            <a:off x="1" y="1"/>
            <a:ext cx="6024562" cy="6876660"/>
          </a:xfrm>
          <a:prstGeom prst="round2SameRect">
            <a:avLst>
              <a:gd name="adj1" fmla="val 0"/>
              <a:gd name="adj2" fmla="val 0"/>
            </a:avLst>
          </a:prstGeom>
          <a:gradFill flip="none" rotWithShape="1">
            <a:gsLst>
              <a:gs pos="0">
                <a:srgbClr val="126688"/>
              </a:gs>
              <a:gs pos="88000">
                <a:srgbClr val="28DBD3">
                  <a:alpha val="7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Slide Number Placeholder 13">
            <a:extLst>
              <a:ext uri="{FF2B5EF4-FFF2-40B4-BE49-F238E27FC236}">
                <a16:creationId xmlns="" xmlns:a16="http://schemas.microsoft.com/office/drawing/2014/main" id="{ABFA7892-481E-4E68-ACB5-3415E20704B0}"/>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1  2  3  4  5  6  7  8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74</a:t>
            </a:fld>
            <a:r>
              <a:rPr lang="en-ID" sz="1200" b="1" dirty="0">
                <a:solidFill>
                  <a:srgbClr val="198AB7"/>
                </a:solidFill>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10</a:t>
            </a:r>
            <a:r>
              <a:rPr lang="en-ID" sz="1200" b="1" dirty="0">
                <a:solidFill>
                  <a:schemeClr val="bg1">
                    <a:lumMod val="85000"/>
                  </a:schemeClr>
                </a:solidFill>
                <a:latin typeface="Segoe UI" panose="020B0502040204020203" pitchFamily="34" charset="0"/>
                <a:cs typeface="Segoe UI" panose="020B0502040204020203" pitchFamily="34" charset="0"/>
              </a:rPr>
              <a:t> </a:t>
            </a:r>
            <a:endParaRPr lang="en-ID" sz="1100" dirty="0">
              <a:solidFill>
                <a:schemeClr val="bg1">
                  <a:lumMod val="85000"/>
                </a:schemeClr>
              </a:solidFill>
              <a:latin typeface="Segoe UI" panose="020B0502040204020203" pitchFamily="34" charset="0"/>
              <a:cs typeface="Segoe UI" panose="020B0502040204020203" pitchFamily="34" charset="0"/>
            </a:endParaRPr>
          </a:p>
        </p:txBody>
      </p:sp>
      <p:cxnSp>
        <p:nvCxnSpPr>
          <p:cNvPr id="12" name="Conector recto 11">
            <a:extLst>
              <a:ext uri="{FF2B5EF4-FFF2-40B4-BE49-F238E27FC236}">
                <a16:creationId xmlns="" xmlns:a16="http://schemas.microsoft.com/office/drawing/2014/main" id="{8AF7D004-1C8B-48D7-A143-BF078761CBCB}"/>
              </a:ext>
            </a:extLst>
          </p:cNvPr>
          <p:cNvCxnSpPr/>
          <p:nvPr/>
        </p:nvCxnSpPr>
        <p:spPr>
          <a:xfrm>
            <a:off x="4200846" y="2079845"/>
            <a:ext cx="415149" cy="0"/>
          </a:xfrm>
          <a:prstGeom prst="line">
            <a:avLst/>
          </a:prstGeom>
          <a:ln w="88900">
            <a:solidFill>
              <a:srgbClr val="27FCC9"/>
            </a:solidFill>
          </a:ln>
        </p:spPr>
        <p:style>
          <a:lnRef idx="1">
            <a:schemeClr val="accent1"/>
          </a:lnRef>
          <a:fillRef idx="0">
            <a:schemeClr val="accent1"/>
          </a:fillRef>
          <a:effectRef idx="0">
            <a:schemeClr val="accent1"/>
          </a:effectRef>
          <a:fontRef idx="minor">
            <a:schemeClr val="tx1"/>
          </a:fontRef>
        </p:style>
      </p:cxnSp>
      <p:grpSp>
        <p:nvGrpSpPr>
          <p:cNvPr id="13" name="Group 475">
            <a:extLst>
              <a:ext uri="{FF2B5EF4-FFF2-40B4-BE49-F238E27FC236}">
                <a16:creationId xmlns="" xmlns:a16="http://schemas.microsoft.com/office/drawing/2014/main" id="{F1DC2D47-ABD8-4CD8-A61D-596C36138254}"/>
              </a:ext>
            </a:extLst>
          </p:cNvPr>
          <p:cNvGrpSpPr/>
          <p:nvPr/>
        </p:nvGrpSpPr>
        <p:grpSpPr>
          <a:xfrm>
            <a:off x="10418090" y="711200"/>
            <a:ext cx="1000311" cy="1000311"/>
            <a:chOff x="11601450" y="1933576"/>
            <a:chExt cx="285750" cy="285750"/>
          </a:xfrm>
          <a:gradFill>
            <a:gsLst>
              <a:gs pos="0">
                <a:srgbClr val="198AB7"/>
              </a:gs>
              <a:gs pos="88000">
                <a:srgbClr val="28DBD3"/>
              </a:gs>
            </a:gsLst>
            <a:lin ang="16200000" scaled="1"/>
          </a:gradFill>
        </p:grpSpPr>
        <p:sp>
          <p:nvSpPr>
            <p:cNvPr id="14" name="Freeform 293">
              <a:extLst>
                <a:ext uri="{FF2B5EF4-FFF2-40B4-BE49-F238E27FC236}">
                  <a16:creationId xmlns="" xmlns:a16="http://schemas.microsoft.com/office/drawing/2014/main" id="{76C64489-26E0-4BDF-9F15-9AFD12903B08}"/>
                </a:ext>
              </a:extLst>
            </p:cNvPr>
            <p:cNvSpPr>
              <a:spLocks noEditPoints="1"/>
            </p:cNvSpPr>
            <p:nvPr/>
          </p:nvSpPr>
          <p:spPr bwMode="auto">
            <a:xfrm>
              <a:off x="11744325" y="1933576"/>
              <a:ext cx="142875" cy="190500"/>
            </a:xfrm>
            <a:custGeom>
              <a:avLst/>
              <a:gdLst>
                <a:gd name="T0" fmla="*/ 29 w 450"/>
                <a:gd name="T1" fmla="*/ 570 h 600"/>
                <a:gd name="T2" fmla="*/ 29 w 450"/>
                <a:gd name="T3" fmla="*/ 30 h 600"/>
                <a:gd name="T4" fmla="*/ 270 w 450"/>
                <a:gd name="T5" fmla="*/ 30 h 600"/>
                <a:gd name="T6" fmla="*/ 270 w 450"/>
                <a:gd name="T7" fmla="*/ 165 h 600"/>
                <a:gd name="T8" fmla="*/ 270 w 450"/>
                <a:gd name="T9" fmla="*/ 168 h 600"/>
                <a:gd name="T10" fmla="*/ 271 w 450"/>
                <a:gd name="T11" fmla="*/ 171 h 600"/>
                <a:gd name="T12" fmla="*/ 272 w 450"/>
                <a:gd name="T13" fmla="*/ 173 h 600"/>
                <a:gd name="T14" fmla="*/ 275 w 450"/>
                <a:gd name="T15" fmla="*/ 175 h 600"/>
                <a:gd name="T16" fmla="*/ 277 w 450"/>
                <a:gd name="T17" fmla="*/ 178 h 600"/>
                <a:gd name="T18" fmla="*/ 279 w 450"/>
                <a:gd name="T19" fmla="*/ 179 h 600"/>
                <a:gd name="T20" fmla="*/ 282 w 450"/>
                <a:gd name="T21" fmla="*/ 180 h 600"/>
                <a:gd name="T22" fmla="*/ 285 w 450"/>
                <a:gd name="T23" fmla="*/ 180 h 600"/>
                <a:gd name="T24" fmla="*/ 420 w 450"/>
                <a:gd name="T25" fmla="*/ 180 h 600"/>
                <a:gd name="T26" fmla="*/ 420 w 450"/>
                <a:gd name="T27" fmla="*/ 570 h 600"/>
                <a:gd name="T28" fmla="*/ 29 w 450"/>
                <a:gd name="T29" fmla="*/ 570 h 600"/>
                <a:gd name="T30" fmla="*/ 300 w 450"/>
                <a:gd name="T31" fmla="*/ 52 h 600"/>
                <a:gd name="T32" fmla="*/ 399 w 450"/>
                <a:gd name="T33" fmla="*/ 150 h 600"/>
                <a:gd name="T34" fmla="*/ 300 w 450"/>
                <a:gd name="T35" fmla="*/ 150 h 600"/>
                <a:gd name="T36" fmla="*/ 300 w 450"/>
                <a:gd name="T37" fmla="*/ 52 h 600"/>
                <a:gd name="T38" fmla="*/ 446 w 450"/>
                <a:gd name="T39" fmla="*/ 154 h 600"/>
                <a:gd name="T40" fmla="*/ 296 w 450"/>
                <a:gd name="T41" fmla="*/ 4 h 600"/>
                <a:gd name="T42" fmla="*/ 293 w 450"/>
                <a:gd name="T43" fmla="*/ 2 h 600"/>
                <a:gd name="T44" fmla="*/ 291 w 450"/>
                <a:gd name="T45" fmla="*/ 1 h 600"/>
                <a:gd name="T46" fmla="*/ 287 w 450"/>
                <a:gd name="T47" fmla="*/ 0 h 600"/>
                <a:gd name="T48" fmla="*/ 285 w 450"/>
                <a:gd name="T49" fmla="*/ 0 h 600"/>
                <a:gd name="T50" fmla="*/ 15 w 450"/>
                <a:gd name="T51" fmla="*/ 0 h 600"/>
                <a:gd name="T52" fmla="*/ 11 w 450"/>
                <a:gd name="T53" fmla="*/ 0 h 600"/>
                <a:gd name="T54" fmla="*/ 8 w 450"/>
                <a:gd name="T55" fmla="*/ 1 h 600"/>
                <a:gd name="T56" fmla="*/ 6 w 450"/>
                <a:gd name="T57" fmla="*/ 2 h 600"/>
                <a:gd name="T58" fmla="*/ 4 w 450"/>
                <a:gd name="T59" fmla="*/ 4 h 600"/>
                <a:gd name="T60" fmla="*/ 2 w 450"/>
                <a:gd name="T61" fmla="*/ 6 h 600"/>
                <a:gd name="T62" fmla="*/ 1 w 450"/>
                <a:gd name="T63" fmla="*/ 10 h 600"/>
                <a:gd name="T64" fmla="*/ 0 w 450"/>
                <a:gd name="T65" fmla="*/ 12 h 600"/>
                <a:gd name="T66" fmla="*/ 0 w 450"/>
                <a:gd name="T67" fmla="*/ 15 h 600"/>
                <a:gd name="T68" fmla="*/ 0 w 450"/>
                <a:gd name="T69" fmla="*/ 585 h 600"/>
                <a:gd name="T70" fmla="*/ 0 w 450"/>
                <a:gd name="T71" fmla="*/ 589 h 600"/>
                <a:gd name="T72" fmla="*/ 1 w 450"/>
                <a:gd name="T73" fmla="*/ 592 h 600"/>
                <a:gd name="T74" fmla="*/ 2 w 450"/>
                <a:gd name="T75" fmla="*/ 594 h 600"/>
                <a:gd name="T76" fmla="*/ 4 w 450"/>
                <a:gd name="T77" fmla="*/ 596 h 600"/>
                <a:gd name="T78" fmla="*/ 6 w 450"/>
                <a:gd name="T79" fmla="*/ 598 h 600"/>
                <a:gd name="T80" fmla="*/ 8 w 450"/>
                <a:gd name="T81" fmla="*/ 599 h 600"/>
                <a:gd name="T82" fmla="*/ 11 w 450"/>
                <a:gd name="T83" fmla="*/ 600 h 600"/>
                <a:gd name="T84" fmla="*/ 15 w 450"/>
                <a:gd name="T85" fmla="*/ 600 h 600"/>
                <a:gd name="T86" fmla="*/ 435 w 450"/>
                <a:gd name="T87" fmla="*/ 600 h 600"/>
                <a:gd name="T88" fmla="*/ 438 w 450"/>
                <a:gd name="T89" fmla="*/ 600 h 600"/>
                <a:gd name="T90" fmla="*/ 440 w 450"/>
                <a:gd name="T91" fmla="*/ 599 h 600"/>
                <a:gd name="T92" fmla="*/ 444 w 450"/>
                <a:gd name="T93" fmla="*/ 598 h 600"/>
                <a:gd name="T94" fmla="*/ 446 w 450"/>
                <a:gd name="T95" fmla="*/ 596 h 600"/>
                <a:gd name="T96" fmla="*/ 448 w 450"/>
                <a:gd name="T97" fmla="*/ 594 h 600"/>
                <a:gd name="T98" fmla="*/ 449 w 450"/>
                <a:gd name="T99" fmla="*/ 592 h 600"/>
                <a:gd name="T100" fmla="*/ 450 w 450"/>
                <a:gd name="T101" fmla="*/ 589 h 600"/>
                <a:gd name="T102" fmla="*/ 450 w 450"/>
                <a:gd name="T103" fmla="*/ 585 h 600"/>
                <a:gd name="T104" fmla="*/ 450 w 450"/>
                <a:gd name="T105" fmla="*/ 165 h 600"/>
                <a:gd name="T106" fmla="*/ 449 w 450"/>
                <a:gd name="T107" fmla="*/ 159 h 600"/>
                <a:gd name="T108" fmla="*/ 446 w 450"/>
                <a:gd name="T109" fmla="*/ 15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600">
                  <a:moveTo>
                    <a:pt x="29" y="570"/>
                  </a:moveTo>
                  <a:lnTo>
                    <a:pt x="29" y="30"/>
                  </a:lnTo>
                  <a:lnTo>
                    <a:pt x="270" y="30"/>
                  </a:lnTo>
                  <a:lnTo>
                    <a:pt x="270" y="165"/>
                  </a:lnTo>
                  <a:lnTo>
                    <a:pt x="270" y="168"/>
                  </a:lnTo>
                  <a:lnTo>
                    <a:pt x="271" y="171"/>
                  </a:lnTo>
                  <a:lnTo>
                    <a:pt x="272" y="173"/>
                  </a:lnTo>
                  <a:lnTo>
                    <a:pt x="275" y="175"/>
                  </a:lnTo>
                  <a:lnTo>
                    <a:pt x="277" y="178"/>
                  </a:lnTo>
                  <a:lnTo>
                    <a:pt x="279" y="179"/>
                  </a:lnTo>
                  <a:lnTo>
                    <a:pt x="282" y="180"/>
                  </a:lnTo>
                  <a:lnTo>
                    <a:pt x="285" y="180"/>
                  </a:lnTo>
                  <a:lnTo>
                    <a:pt x="420" y="180"/>
                  </a:lnTo>
                  <a:lnTo>
                    <a:pt x="420" y="570"/>
                  </a:lnTo>
                  <a:lnTo>
                    <a:pt x="29" y="570"/>
                  </a:lnTo>
                  <a:close/>
                  <a:moveTo>
                    <a:pt x="300" y="52"/>
                  </a:moveTo>
                  <a:lnTo>
                    <a:pt x="399" y="150"/>
                  </a:lnTo>
                  <a:lnTo>
                    <a:pt x="300" y="150"/>
                  </a:lnTo>
                  <a:lnTo>
                    <a:pt x="300" y="52"/>
                  </a:lnTo>
                  <a:close/>
                  <a:moveTo>
                    <a:pt x="446" y="154"/>
                  </a:moveTo>
                  <a:lnTo>
                    <a:pt x="296" y="4"/>
                  </a:lnTo>
                  <a:lnTo>
                    <a:pt x="293" y="2"/>
                  </a:lnTo>
                  <a:lnTo>
                    <a:pt x="291" y="1"/>
                  </a:lnTo>
                  <a:lnTo>
                    <a:pt x="287" y="0"/>
                  </a:lnTo>
                  <a:lnTo>
                    <a:pt x="285" y="0"/>
                  </a:lnTo>
                  <a:lnTo>
                    <a:pt x="15" y="0"/>
                  </a:lnTo>
                  <a:lnTo>
                    <a:pt x="11" y="0"/>
                  </a:lnTo>
                  <a:lnTo>
                    <a:pt x="8" y="1"/>
                  </a:lnTo>
                  <a:lnTo>
                    <a:pt x="6" y="2"/>
                  </a:lnTo>
                  <a:lnTo>
                    <a:pt x="4" y="4"/>
                  </a:lnTo>
                  <a:lnTo>
                    <a:pt x="2" y="6"/>
                  </a:lnTo>
                  <a:lnTo>
                    <a:pt x="1" y="10"/>
                  </a:lnTo>
                  <a:lnTo>
                    <a:pt x="0" y="12"/>
                  </a:lnTo>
                  <a:lnTo>
                    <a:pt x="0" y="15"/>
                  </a:lnTo>
                  <a:lnTo>
                    <a:pt x="0" y="585"/>
                  </a:lnTo>
                  <a:lnTo>
                    <a:pt x="0" y="589"/>
                  </a:lnTo>
                  <a:lnTo>
                    <a:pt x="1" y="592"/>
                  </a:lnTo>
                  <a:lnTo>
                    <a:pt x="2" y="594"/>
                  </a:lnTo>
                  <a:lnTo>
                    <a:pt x="4" y="596"/>
                  </a:lnTo>
                  <a:lnTo>
                    <a:pt x="6" y="598"/>
                  </a:lnTo>
                  <a:lnTo>
                    <a:pt x="8" y="599"/>
                  </a:lnTo>
                  <a:lnTo>
                    <a:pt x="11" y="600"/>
                  </a:lnTo>
                  <a:lnTo>
                    <a:pt x="15" y="600"/>
                  </a:lnTo>
                  <a:lnTo>
                    <a:pt x="435" y="600"/>
                  </a:lnTo>
                  <a:lnTo>
                    <a:pt x="438" y="600"/>
                  </a:lnTo>
                  <a:lnTo>
                    <a:pt x="440" y="599"/>
                  </a:lnTo>
                  <a:lnTo>
                    <a:pt x="444" y="598"/>
                  </a:lnTo>
                  <a:lnTo>
                    <a:pt x="446" y="596"/>
                  </a:lnTo>
                  <a:lnTo>
                    <a:pt x="448" y="594"/>
                  </a:lnTo>
                  <a:lnTo>
                    <a:pt x="449" y="592"/>
                  </a:lnTo>
                  <a:lnTo>
                    <a:pt x="450" y="589"/>
                  </a:lnTo>
                  <a:lnTo>
                    <a:pt x="450" y="585"/>
                  </a:lnTo>
                  <a:lnTo>
                    <a:pt x="450" y="165"/>
                  </a:lnTo>
                  <a:lnTo>
                    <a:pt x="449" y="159"/>
                  </a:lnTo>
                  <a:lnTo>
                    <a:pt x="44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94">
              <a:extLst>
                <a:ext uri="{FF2B5EF4-FFF2-40B4-BE49-F238E27FC236}">
                  <a16:creationId xmlns="" xmlns:a16="http://schemas.microsoft.com/office/drawing/2014/main" id="{87D1959D-039E-4472-9FF0-A189DAAE4484}"/>
                </a:ext>
              </a:extLst>
            </p:cNvPr>
            <p:cNvSpPr>
              <a:spLocks noEditPoints="1"/>
            </p:cNvSpPr>
            <p:nvPr/>
          </p:nvSpPr>
          <p:spPr bwMode="auto">
            <a:xfrm>
              <a:off x="11601450" y="2124076"/>
              <a:ext cx="261938" cy="95250"/>
            </a:xfrm>
            <a:custGeom>
              <a:avLst/>
              <a:gdLst>
                <a:gd name="T0" fmla="*/ 298 w 825"/>
                <a:gd name="T1" fmla="*/ 60 h 301"/>
                <a:gd name="T2" fmla="*/ 354 w 825"/>
                <a:gd name="T3" fmla="*/ 77 h 301"/>
                <a:gd name="T4" fmla="*/ 396 w 825"/>
                <a:gd name="T5" fmla="*/ 103 h 301"/>
                <a:gd name="T6" fmla="*/ 261 w 825"/>
                <a:gd name="T7" fmla="*/ 120 h 301"/>
                <a:gd name="T8" fmla="*/ 253 w 825"/>
                <a:gd name="T9" fmla="*/ 123 h 301"/>
                <a:gd name="T10" fmla="*/ 247 w 825"/>
                <a:gd name="T11" fmla="*/ 130 h 301"/>
                <a:gd name="T12" fmla="*/ 246 w 825"/>
                <a:gd name="T13" fmla="*/ 138 h 301"/>
                <a:gd name="T14" fmla="*/ 250 w 825"/>
                <a:gd name="T15" fmla="*/ 147 h 301"/>
                <a:gd name="T16" fmla="*/ 258 w 825"/>
                <a:gd name="T17" fmla="*/ 150 h 301"/>
                <a:gd name="T18" fmla="*/ 546 w 825"/>
                <a:gd name="T19" fmla="*/ 151 h 301"/>
                <a:gd name="T20" fmla="*/ 604 w 825"/>
                <a:gd name="T21" fmla="*/ 155 h 301"/>
                <a:gd name="T22" fmla="*/ 658 w 825"/>
                <a:gd name="T23" fmla="*/ 165 h 301"/>
                <a:gd name="T24" fmla="*/ 706 w 825"/>
                <a:gd name="T25" fmla="*/ 180 h 301"/>
                <a:gd name="T26" fmla="*/ 747 w 825"/>
                <a:gd name="T27" fmla="*/ 199 h 301"/>
                <a:gd name="T28" fmla="*/ 777 w 825"/>
                <a:gd name="T29" fmla="*/ 221 h 301"/>
                <a:gd name="T30" fmla="*/ 182 w 825"/>
                <a:gd name="T31" fmla="*/ 241 h 301"/>
                <a:gd name="T32" fmla="*/ 30 w 825"/>
                <a:gd name="T33" fmla="*/ 30 h 301"/>
                <a:gd name="T34" fmla="*/ 532 w 825"/>
                <a:gd name="T35" fmla="*/ 120 h 301"/>
                <a:gd name="T36" fmla="*/ 458 w 825"/>
                <a:gd name="T37" fmla="*/ 120 h 301"/>
                <a:gd name="T38" fmla="*/ 444 w 825"/>
                <a:gd name="T39" fmla="*/ 107 h 301"/>
                <a:gd name="T40" fmla="*/ 401 w 825"/>
                <a:gd name="T41" fmla="*/ 70 h 301"/>
                <a:gd name="T42" fmla="*/ 369 w 825"/>
                <a:gd name="T43" fmla="*/ 52 h 301"/>
                <a:gd name="T44" fmla="*/ 331 w 825"/>
                <a:gd name="T45" fmla="*/ 37 h 301"/>
                <a:gd name="T46" fmla="*/ 300 w 825"/>
                <a:gd name="T47" fmla="*/ 30 h 301"/>
                <a:gd name="T48" fmla="*/ 182 w 825"/>
                <a:gd name="T49" fmla="*/ 15 h 301"/>
                <a:gd name="T50" fmla="*/ 179 w 825"/>
                <a:gd name="T51" fmla="*/ 8 h 301"/>
                <a:gd name="T52" fmla="*/ 172 w 825"/>
                <a:gd name="T53" fmla="*/ 1 h 301"/>
                <a:gd name="T54" fmla="*/ 15 w 825"/>
                <a:gd name="T55" fmla="*/ 0 h 301"/>
                <a:gd name="T56" fmla="*/ 6 w 825"/>
                <a:gd name="T57" fmla="*/ 3 h 301"/>
                <a:gd name="T58" fmla="*/ 1 w 825"/>
                <a:gd name="T59" fmla="*/ 10 h 301"/>
                <a:gd name="T60" fmla="*/ 0 w 825"/>
                <a:gd name="T61" fmla="*/ 286 h 301"/>
                <a:gd name="T62" fmla="*/ 2 w 825"/>
                <a:gd name="T63" fmla="*/ 295 h 301"/>
                <a:gd name="T64" fmla="*/ 9 w 825"/>
                <a:gd name="T65" fmla="*/ 300 h 301"/>
                <a:gd name="T66" fmla="*/ 167 w 825"/>
                <a:gd name="T67" fmla="*/ 301 h 301"/>
                <a:gd name="T68" fmla="*/ 174 w 825"/>
                <a:gd name="T69" fmla="*/ 299 h 301"/>
                <a:gd name="T70" fmla="*/ 180 w 825"/>
                <a:gd name="T71" fmla="*/ 292 h 301"/>
                <a:gd name="T72" fmla="*/ 182 w 825"/>
                <a:gd name="T73" fmla="*/ 271 h 301"/>
                <a:gd name="T74" fmla="*/ 816 w 825"/>
                <a:gd name="T75" fmla="*/ 270 h 301"/>
                <a:gd name="T76" fmla="*/ 823 w 825"/>
                <a:gd name="T77" fmla="*/ 265 h 301"/>
                <a:gd name="T78" fmla="*/ 825 w 825"/>
                <a:gd name="T79" fmla="*/ 256 h 301"/>
                <a:gd name="T80" fmla="*/ 822 w 825"/>
                <a:gd name="T81" fmla="*/ 235 h 301"/>
                <a:gd name="T82" fmla="*/ 810 w 825"/>
                <a:gd name="T83" fmla="*/ 213 h 301"/>
                <a:gd name="T84" fmla="*/ 789 w 825"/>
                <a:gd name="T85" fmla="*/ 192 h 301"/>
                <a:gd name="T86" fmla="*/ 752 w 825"/>
                <a:gd name="T87" fmla="*/ 167 h 301"/>
                <a:gd name="T88" fmla="*/ 706 w 825"/>
                <a:gd name="T89" fmla="*/ 148 h 301"/>
                <a:gd name="T90" fmla="*/ 653 w 825"/>
                <a:gd name="T91" fmla="*/ 133 h 301"/>
                <a:gd name="T92" fmla="*/ 594 w 825"/>
                <a:gd name="T93" fmla="*/ 123 h 301"/>
                <a:gd name="T94" fmla="*/ 532 w 825"/>
                <a:gd name="T95" fmla="*/ 12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5" h="301">
                  <a:moveTo>
                    <a:pt x="182" y="241"/>
                  </a:moveTo>
                  <a:lnTo>
                    <a:pt x="182" y="60"/>
                  </a:lnTo>
                  <a:lnTo>
                    <a:pt x="298" y="60"/>
                  </a:lnTo>
                  <a:lnTo>
                    <a:pt x="319" y="65"/>
                  </a:lnTo>
                  <a:lnTo>
                    <a:pt x="337" y="71"/>
                  </a:lnTo>
                  <a:lnTo>
                    <a:pt x="354" y="77"/>
                  </a:lnTo>
                  <a:lnTo>
                    <a:pt x="370" y="86"/>
                  </a:lnTo>
                  <a:lnTo>
                    <a:pt x="384" y="94"/>
                  </a:lnTo>
                  <a:lnTo>
                    <a:pt x="396" y="103"/>
                  </a:lnTo>
                  <a:lnTo>
                    <a:pt x="407" y="112"/>
                  </a:lnTo>
                  <a:lnTo>
                    <a:pt x="416" y="120"/>
                  </a:lnTo>
                  <a:lnTo>
                    <a:pt x="261" y="120"/>
                  </a:lnTo>
                  <a:lnTo>
                    <a:pt x="258" y="121"/>
                  </a:lnTo>
                  <a:lnTo>
                    <a:pt x="255" y="122"/>
                  </a:lnTo>
                  <a:lnTo>
                    <a:pt x="253" y="123"/>
                  </a:lnTo>
                  <a:lnTo>
                    <a:pt x="250" y="126"/>
                  </a:lnTo>
                  <a:lnTo>
                    <a:pt x="248" y="128"/>
                  </a:lnTo>
                  <a:lnTo>
                    <a:pt x="247" y="130"/>
                  </a:lnTo>
                  <a:lnTo>
                    <a:pt x="246" y="133"/>
                  </a:lnTo>
                  <a:lnTo>
                    <a:pt x="246" y="135"/>
                  </a:lnTo>
                  <a:lnTo>
                    <a:pt x="246" y="138"/>
                  </a:lnTo>
                  <a:lnTo>
                    <a:pt x="247" y="142"/>
                  </a:lnTo>
                  <a:lnTo>
                    <a:pt x="248" y="145"/>
                  </a:lnTo>
                  <a:lnTo>
                    <a:pt x="250" y="147"/>
                  </a:lnTo>
                  <a:lnTo>
                    <a:pt x="253" y="148"/>
                  </a:lnTo>
                  <a:lnTo>
                    <a:pt x="255" y="149"/>
                  </a:lnTo>
                  <a:lnTo>
                    <a:pt x="258" y="150"/>
                  </a:lnTo>
                  <a:lnTo>
                    <a:pt x="261" y="151"/>
                  </a:lnTo>
                  <a:lnTo>
                    <a:pt x="527" y="150"/>
                  </a:lnTo>
                  <a:lnTo>
                    <a:pt x="546" y="151"/>
                  </a:lnTo>
                  <a:lnTo>
                    <a:pt x="565" y="151"/>
                  </a:lnTo>
                  <a:lnTo>
                    <a:pt x="584" y="153"/>
                  </a:lnTo>
                  <a:lnTo>
                    <a:pt x="604" y="155"/>
                  </a:lnTo>
                  <a:lnTo>
                    <a:pt x="623" y="158"/>
                  </a:lnTo>
                  <a:lnTo>
                    <a:pt x="641" y="161"/>
                  </a:lnTo>
                  <a:lnTo>
                    <a:pt x="658" y="165"/>
                  </a:lnTo>
                  <a:lnTo>
                    <a:pt x="675" y="169"/>
                  </a:lnTo>
                  <a:lnTo>
                    <a:pt x="691" y="175"/>
                  </a:lnTo>
                  <a:lnTo>
                    <a:pt x="706" y="180"/>
                  </a:lnTo>
                  <a:lnTo>
                    <a:pt x="721" y="185"/>
                  </a:lnTo>
                  <a:lnTo>
                    <a:pt x="735" y="192"/>
                  </a:lnTo>
                  <a:lnTo>
                    <a:pt x="747" y="199"/>
                  </a:lnTo>
                  <a:lnTo>
                    <a:pt x="759" y="206"/>
                  </a:lnTo>
                  <a:lnTo>
                    <a:pt x="768" y="213"/>
                  </a:lnTo>
                  <a:lnTo>
                    <a:pt x="777" y="221"/>
                  </a:lnTo>
                  <a:lnTo>
                    <a:pt x="785" y="231"/>
                  </a:lnTo>
                  <a:lnTo>
                    <a:pt x="792" y="241"/>
                  </a:lnTo>
                  <a:lnTo>
                    <a:pt x="182" y="241"/>
                  </a:lnTo>
                  <a:close/>
                  <a:moveTo>
                    <a:pt x="151" y="271"/>
                  </a:moveTo>
                  <a:lnTo>
                    <a:pt x="30" y="271"/>
                  </a:lnTo>
                  <a:lnTo>
                    <a:pt x="30" y="30"/>
                  </a:lnTo>
                  <a:lnTo>
                    <a:pt x="151" y="30"/>
                  </a:lnTo>
                  <a:lnTo>
                    <a:pt x="151" y="271"/>
                  </a:lnTo>
                  <a:close/>
                  <a:moveTo>
                    <a:pt x="532" y="120"/>
                  </a:moveTo>
                  <a:lnTo>
                    <a:pt x="529" y="120"/>
                  </a:lnTo>
                  <a:lnTo>
                    <a:pt x="527" y="120"/>
                  </a:lnTo>
                  <a:lnTo>
                    <a:pt x="458" y="120"/>
                  </a:lnTo>
                  <a:lnTo>
                    <a:pt x="456" y="119"/>
                  </a:lnTo>
                  <a:lnTo>
                    <a:pt x="454" y="118"/>
                  </a:lnTo>
                  <a:lnTo>
                    <a:pt x="444" y="107"/>
                  </a:lnTo>
                  <a:lnTo>
                    <a:pt x="432" y="96"/>
                  </a:lnTo>
                  <a:lnTo>
                    <a:pt x="418" y="83"/>
                  </a:lnTo>
                  <a:lnTo>
                    <a:pt x="401" y="70"/>
                  </a:lnTo>
                  <a:lnTo>
                    <a:pt x="392" y="63"/>
                  </a:lnTo>
                  <a:lnTo>
                    <a:pt x="381" y="58"/>
                  </a:lnTo>
                  <a:lnTo>
                    <a:pt x="369" y="52"/>
                  </a:lnTo>
                  <a:lnTo>
                    <a:pt x="357" y="46"/>
                  </a:lnTo>
                  <a:lnTo>
                    <a:pt x="345" y="42"/>
                  </a:lnTo>
                  <a:lnTo>
                    <a:pt x="331" y="37"/>
                  </a:lnTo>
                  <a:lnTo>
                    <a:pt x="317" y="33"/>
                  </a:lnTo>
                  <a:lnTo>
                    <a:pt x="301" y="30"/>
                  </a:lnTo>
                  <a:lnTo>
                    <a:pt x="300" y="30"/>
                  </a:lnTo>
                  <a:lnTo>
                    <a:pt x="299" y="30"/>
                  </a:lnTo>
                  <a:lnTo>
                    <a:pt x="182" y="30"/>
                  </a:lnTo>
                  <a:lnTo>
                    <a:pt x="182" y="15"/>
                  </a:lnTo>
                  <a:lnTo>
                    <a:pt x="181" y="13"/>
                  </a:lnTo>
                  <a:lnTo>
                    <a:pt x="180" y="10"/>
                  </a:lnTo>
                  <a:lnTo>
                    <a:pt x="179" y="8"/>
                  </a:lnTo>
                  <a:lnTo>
                    <a:pt x="177" y="6"/>
                  </a:lnTo>
                  <a:lnTo>
                    <a:pt x="174" y="3"/>
                  </a:lnTo>
                  <a:lnTo>
                    <a:pt x="172" y="1"/>
                  </a:lnTo>
                  <a:lnTo>
                    <a:pt x="169" y="0"/>
                  </a:lnTo>
                  <a:lnTo>
                    <a:pt x="167" y="0"/>
                  </a:lnTo>
                  <a:lnTo>
                    <a:pt x="15" y="0"/>
                  </a:lnTo>
                  <a:lnTo>
                    <a:pt x="12" y="0"/>
                  </a:lnTo>
                  <a:lnTo>
                    <a:pt x="9" y="1"/>
                  </a:lnTo>
                  <a:lnTo>
                    <a:pt x="6" y="3"/>
                  </a:lnTo>
                  <a:lnTo>
                    <a:pt x="4" y="6"/>
                  </a:lnTo>
                  <a:lnTo>
                    <a:pt x="2" y="8"/>
                  </a:lnTo>
                  <a:lnTo>
                    <a:pt x="1" y="10"/>
                  </a:lnTo>
                  <a:lnTo>
                    <a:pt x="0" y="13"/>
                  </a:lnTo>
                  <a:lnTo>
                    <a:pt x="0" y="15"/>
                  </a:lnTo>
                  <a:lnTo>
                    <a:pt x="0" y="286"/>
                  </a:lnTo>
                  <a:lnTo>
                    <a:pt x="0" y="289"/>
                  </a:lnTo>
                  <a:lnTo>
                    <a:pt x="1" y="292"/>
                  </a:lnTo>
                  <a:lnTo>
                    <a:pt x="2" y="295"/>
                  </a:lnTo>
                  <a:lnTo>
                    <a:pt x="4" y="297"/>
                  </a:lnTo>
                  <a:lnTo>
                    <a:pt x="6" y="299"/>
                  </a:lnTo>
                  <a:lnTo>
                    <a:pt x="9" y="300"/>
                  </a:lnTo>
                  <a:lnTo>
                    <a:pt x="12" y="301"/>
                  </a:lnTo>
                  <a:lnTo>
                    <a:pt x="15" y="301"/>
                  </a:lnTo>
                  <a:lnTo>
                    <a:pt x="167" y="301"/>
                  </a:lnTo>
                  <a:lnTo>
                    <a:pt x="169" y="301"/>
                  </a:lnTo>
                  <a:lnTo>
                    <a:pt x="172" y="300"/>
                  </a:lnTo>
                  <a:lnTo>
                    <a:pt x="174" y="299"/>
                  </a:lnTo>
                  <a:lnTo>
                    <a:pt x="177" y="297"/>
                  </a:lnTo>
                  <a:lnTo>
                    <a:pt x="179" y="295"/>
                  </a:lnTo>
                  <a:lnTo>
                    <a:pt x="180" y="292"/>
                  </a:lnTo>
                  <a:lnTo>
                    <a:pt x="181" y="289"/>
                  </a:lnTo>
                  <a:lnTo>
                    <a:pt x="182" y="286"/>
                  </a:lnTo>
                  <a:lnTo>
                    <a:pt x="182" y="271"/>
                  </a:lnTo>
                  <a:lnTo>
                    <a:pt x="810" y="271"/>
                  </a:lnTo>
                  <a:lnTo>
                    <a:pt x="813" y="271"/>
                  </a:lnTo>
                  <a:lnTo>
                    <a:pt x="816" y="270"/>
                  </a:lnTo>
                  <a:lnTo>
                    <a:pt x="819" y="269"/>
                  </a:lnTo>
                  <a:lnTo>
                    <a:pt x="821" y="267"/>
                  </a:lnTo>
                  <a:lnTo>
                    <a:pt x="823" y="265"/>
                  </a:lnTo>
                  <a:lnTo>
                    <a:pt x="824" y="261"/>
                  </a:lnTo>
                  <a:lnTo>
                    <a:pt x="825" y="259"/>
                  </a:lnTo>
                  <a:lnTo>
                    <a:pt x="825" y="256"/>
                  </a:lnTo>
                  <a:lnTo>
                    <a:pt x="825" y="249"/>
                  </a:lnTo>
                  <a:lnTo>
                    <a:pt x="824" y="241"/>
                  </a:lnTo>
                  <a:lnTo>
                    <a:pt x="822" y="235"/>
                  </a:lnTo>
                  <a:lnTo>
                    <a:pt x="819" y="227"/>
                  </a:lnTo>
                  <a:lnTo>
                    <a:pt x="814" y="221"/>
                  </a:lnTo>
                  <a:lnTo>
                    <a:pt x="810" y="213"/>
                  </a:lnTo>
                  <a:lnTo>
                    <a:pt x="805" y="207"/>
                  </a:lnTo>
                  <a:lnTo>
                    <a:pt x="798" y="200"/>
                  </a:lnTo>
                  <a:lnTo>
                    <a:pt x="789" y="192"/>
                  </a:lnTo>
                  <a:lnTo>
                    <a:pt x="778" y="183"/>
                  </a:lnTo>
                  <a:lnTo>
                    <a:pt x="765" y="175"/>
                  </a:lnTo>
                  <a:lnTo>
                    <a:pt x="752" y="167"/>
                  </a:lnTo>
                  <a:lnTo>
                    <a:pt x="738" y="161"/>
                  </a:lnTo>
                  <a:lnTo>
                    <a:pt x="722" y="154"/>
                  </a:lnTo>
                  <a:lnTo>
                    <a:pt x="706" y="148"/>
                  </a:lnTo>
                  <a:lnTo>
                    <a:pt x="689" y="143"/>
                  </a:lnTo>
                  <a:lnTo>
                    <a:pt x="671" y="137"/>
                  </a:lnTo>
                  <a:lnTo>
                    <a:pt x="653" y="133"/>
                  </a:lnTo>
                  <a:lnTo>
                    <a:pt x="634" y="130"/>
                  </a:lnTo>
                  <a:lnTo>
                    <a:pt x="613" y="127"/>
                  </a:lnTo>
                  <a:lnTo>
                    <a:pt x="594" y="123"/>
                  </a:lnTo>
                  <a:lnTo>
                    <a:pt x="574" y="122"/>
                  </a:lnTo>
                  <a:lnTo>
                    <a:pt x="552" y="121"/>
                  </a:lnTo>
                  <a:lnTo>
                    <a:pt x="53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95">
              <a:extLst>
                <a:ext uri="{FF2B5EF4-FFF2-40B4-BE49-F238E27FC236}">
                  <a16:creationId xmlns="" xmlns:a16="http://schemas.microsoft.com/office/drawing/2014/main" id="{C78CC9B4-671C-4BDE-83BC-D7CA20DE758B}"/>
                </a:ext>
              </a:extLst>
            </p:cNvPr>
            <p:cNvSpPr>
              <a:spLocks/>
            </p:cNvSpPr>
            <p:nvPr/>
          </p:nvSpPr>
          <p:spPr bwMode="auto">
            <a:xfrm>
              <a:off x="11623675" y="2184401"/>
              <a:ext cx="12700" cy="12700"/>
            </a:xfrm>
            <a:custGeom>
              <a:avLst/>
              <a:gdLst>
                <a:gd name="T0" fmla="*/ 19 w 37"/>
                <a:gd name="T1" fmla="*/ 0 h 39"/>
                <a:gd name="T2" fmla="*/ 15 w 37"/>
                <a:gd name="T3" fmla="*/ 1 h 39"/>
                <a:gd name="T4" fmla="*/ 12 w 37"/>
                <a:gd name="T5" fmla="*/ 2 h 39"/>
                <a:gd name="T6" fmla="*/ 8 w 37"/>
                <a:gd name="T7" fmla="*/ 4 h 39"/>
                <a:gd name="T8" fmla="*/ 5 w 37"/>
                <a:gd name="T9" fmla="*/ 6 h 39"/>
                <a:gd name="T10" fmla="*/ 3 w 37"/>
                <a:gd name="T11" fmla="*/ 9 h 39"/>
                <a:gd name="T12" fmla="*/ 1 w 37"/>
                <a:gd name="T13" fmla="*/ 13 h 39"/>
                <a:gd name="T14" fmla="*/ 0 w 37"/>
                <a:gd name="T15" fmla="*/ 16 h 39"/>
                <a:gd name="T16" fmla="*/ 0 w 37"/>
                <a:gd name="T17" fmla="*/ 20 h 39"/>
                <a:gd name="T18" fmla="*/ 0 w 37"/>
                <a:gd name="T19" fmla="*/ 23 h 39"/>
                <a:gd name="T20" fmla="*/ 1 w 37"/>
                <a:gd name="T21" fmla="*/ 28 h 39"/>
                <a:gd name="T22" fmla="*/ 3 w 37"/>
                <a:gd name="T23" fmla="*/ 31 h 39"/>
                <a:gd name="T24" fmla="*/ 5 w 37"/>
                <a:gd name="T25" fmla="*/ 33 h 39"/>
                <a:gd name="T26" fmla="*/ 8 w 37"/>
                <a:gd name="T27" fmla="*/ 36 h 39"/>
                <a:gd name="T28" fmla="*/ 12 w 37"/>
                <a:gd name="T29" fmla="*/ 37 h 39"/>
                <a:gd name="T30" fmla="*/ 15 w 37"/>
                <a:gd name="T31" fmla="*/ 39 h 39"/>
                <a:gd name="T32" fmla="*/ 19 w 37"/>
                <a:gd name="T33" fmla="*/ 39 h 39"/>
                <a:gd name="T34" fmla="*/ 22 w 37"/>
                <a:gd name="T35" fmla="*/ 38 h 39"/>
                <a:gd name="T36" fmla="*/ 27 w 37"/>
                <a:gd name="T37" fmla="*/ 37 h 39"/>
                <a:gd name="T38" fmla="*/ 30 w 37"/>
                <a:gd name="T39" fmla="*/ 36 h 39"/>
                <a:gd name="T40" fmla="*/ 32 w 37"/>
                <a:gd name="T41" fmla="*/ 33 h 39"/>
                <a:gd name="T42" fmla="*/ 34 w 37"/>
                <a:gd name="T43" fmla="*/ 31 h 39"/>
                <a:gd name="T44" fmla="*/ 36 w 37"/>
                <a:gd name="T45" fmla="*/ 28 h 39"/>
                <a:gd name="T46" fmla="*/ 37 w 37"/>
                <a:gd name="T47" fmla="*/ 23 h 39"/>
                <a:gd name="T48" fmla="*/ 37 w 37"/>
                <a:gd name="T49" fmla="*/ 20 h 39"/>
                <a:gd name="T50" fmla="*/ 37 w 37"/>
                <a:gd name="T51" fmla="*/ 16 h 39"/>
                <a:gd name="T52" fmla="*/ 36 w 37"/>
                <a:gd name="T53" fmla="*/ 13 h 39"/>
                <a:gd name="T54" fmla="*/ 34 w 37"/>
                <a:gd name="T55" fmla="*/ 9 h 39"/>
                <a:gd name="T56" fmla="*/ 32 w 37"/>
                <a:gd name="T57" fmla="*/ 6 h 39"/>
                <a:gd name="T58" fmla="*/ 30 w 37"/>
                <a:gd name="T59" fmla="*/ 4 h 39"/>
                <a:gd name="T60" fmla="*/ 27 w 37"/>
                <a:gd name="T61" fmla="*/ 2 h 39"/>
                <a:gd name="T62" fmla="*/ 22 w 37"/>
                <a:gd name="T63" fmla="*/ 1 h 39"/>
                <a:gd name="T64" fmla="*/ 19 w 37"/>
                <a:gd name="T6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39">
                  <a:moveTo>
                    <a:pt x="19" y="0"/>
                  </a:moveTo>
                  <a:lnTo>
                    <a:pt x="15" y="1"/>
                  </a:lnTo>
                  <a:lnTo>
                    <a:pt x="12" y="2"/>
                  </a:lnTo>
                  <a:lnTo>
                    <a:pt x="8" y="4"/>
                  </a:lnTo>
                  <a:lnTo>
                    <a:pt x="5" y="6"/>
                  </a:lnTo>
                  <a:lnTo>
                    <a:pt x="3" y="9"/>
                  </a:lnTo>
                  <a:lnTo>
                    <a:pt x="1" y="13"/>
                  </a:lnTo>
                  <a:lnTo>
                    <a:pt x="0" y="16"/>
                  </a:lnTo>
                  <a:lnTo>
                    <a:pt x="0" y="20"/>
                  </a:lnTo>
                  <a:lnTo>
                    <a:pt x="0" y="23"/>
                  </a:lnTo>
                  <a:lnTo>
                    <a:pt x="1" y="28"/>
                  </a:lnTo>
                  <a:lnTo>
                    <a:pt x="3" y="31"/>
                  </a:lnTo>
                  <a:lnTo>
                    <a:pt x="5" y="33"/>
                  </a:lnTo>
                  <a:lnTo>
                    <a:pt x="8" y="36"/>
                  </a:lnTo>
                  <a:lnTo>
                    <a:pt x="12" y="37"/>
                  </a:lnTo>
                  <a:lnTo>
                    <a:pt x="15" y="39"/>
                  </a:lnTo>
                  <a:lnTo>
                    <a:pt x="19" y="39"/>
                  </a:lnTo>
                  <a:lnTo>
                    <a:pt x="22" y="38"/>
                  </a:lnTo>
                  <a:lnTo>
                    <a:pt x="27" y="37"/>
                  </a:lnTo>
                  <a:lnTo>
                    <a:pt x="30" y="36"/>
                  </a:lnTo>
                  <a:lnTo>
                    <a:pt x="32" y="33"/>
                  </a:lnTo>
                  <a:lnTo>
                    <a:pt x="34" y="31"/>
                  </a:lnTo>
                  <a:lnTo>
                    <a:pt x="36" y="28"/>
                  </a:lnTo>
                  <a:lnTo>
                    <a:pt x="37" y="23"/>
                  </a:lnTo>
                  <a:lnTo>
                    <a:pt x="37" y="20"/>
                  </a:lnTo>
                  <a:lnTo>
                    <a:pt x="37" y="16"/>
                  </a:lnTo>
                  <a:lnTo>
                    <a:pt x="36" y="13"/>
                  </a:lnTo>
                  <a:lnTo>
                    <a:pt x="34" y="9"/>
                  </a:lnTo>
                  <a:lnTo>
                    <a:pt x="32" y="6"/>
                  </a:lnTo>
                  <a:lnTo>
                    <a:pt x="30" y="4"/>
                  </a:lnTo>
                  <a:lnTo>
                    <a:pt x="27" y="2"/>
                  </a:lnTo>
                  <a:lnTo>
                    <a:pt x="22" y="1"/>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p:cNvGrpSpPr/>
          <p:nvPr/>
        </p:nvGrpSpPr>
        <p:grpSpPr>
          <a:xfrm>
            <a:off x="5519059" y="2360915"/>
            <a:ext cx="5363971" cy="1128254"/>
            <a:chOff x="5516671" y="2838321"/>
            <a:chExt cx="5363971" cy="1128254"/>
          </a:xfrm>
        </p:grpSpPr>
        <p:sp>
          <p:nvSpPr>
            <p:cNvPr id="17" name="Round Same Side Corner Rectangle 16"/>
            <p:cNvSpPr/>
            <p:nvPr/>
          </p:nvSpPr>
          <p:spPr>
            <a:xfrm rot="16200000">
              <a:off x="5430033" y="3376808"/>
              <a:ext cx="676405"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516671" y="2838321"/>
              <a:ext cx="5363971" cy="898563"/>
              <a:chOff x="6175513" y="-880079"/>
              <a:chExt cx="5363971" cy="898563"/>
            </a:xfrm>
          </p:grpSpPr>
          <p:sp>
            <p:nvSpPr>
              <p:cNvPr id="52" name="Round Same Side Corner Rectangle 51"/>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adroTexto 76">
                <a:extLst>
                  <a:ext uri="{FF2B5EF4-FFF2-40B4-BE49-F238E27FC236}">
                    <a16:creationId xmlns="" xmlns:a16="http://schemas.microsoft.com/office/drawing/2014/main" id="{E5DEC0B4-7CAF-475E-A8A1-6280927EB676}"/>
                  </a:ext>
                </a:extLst>
              </p:cNvPr>
              <p:cNvSpPr txBox="1"/>
              <p:nvPr/>
            </p:nvSpPr>
            <p:spPr>
              <a:xfrm>
                <a:off x="6693176" y="-691073"/>
                <a:ext cx="3969176" cy="492443"/>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No improvement with conservative therapy in sciatica patients.</a:t>
                </a:r>
              </a:p>
            </p:txBody>
          </p:sp>
        </p:grpSp>
      </p:grpSp>
      <p:grpSp>
        <p:nvGrpSpPr>
          <p:cNvPr id="56" name="Group 55"/>
          <p:cNvGrpSpPr/>
          <p:nvPr/>
        </p:nvGrpSpPr>
        <p:grpSpPr>
          <a:xfrm>
            <a:off x="5525071" y="3688567"/>
            <a:ext cx="5363971" cy="1128254"/>
            <a:chOff x="5516671" y="2838321"/>
            <a:chExt cx="5363971" cy="1128254"/>
          </a:xfrm>
        </p:grpSpPr>
        <p:sp>
          <p:nvSpPr>
            <p:cNvPr id="57" name="Round Same Side Corner Rectangle 56"/>
            <p:cNvSpPr/>
            <p:nvPr/>
          </p:nvSpPr>
          <p:spPr>
            <a:xfrm rot="16200000">
              <a:off x="5430033" y="3376808"/>
              <a:ext cx="676405"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5516671" y="2838321"/>
              <a:ext cx="5363971" cy="898563"/>
              <a:chOff x="6175513" y="-880079"/>
              <a:chExt cx="5363971" cy="898563"/>
            </a:xfrm>
          </p:grpSpPr>
          <p:sp>
            <p:nvSpPr>
              <p:cNvPr id="59" name="Round Same Side Corner Rectangle 58"/>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adroTexto 76">
                <a:extLst>
                  <a:ext uri="{FF2B5EF4-FFF2-40B4-BE49-F238E27FC236}">
                    <a16:creationId xmlns="" xmlns:a16="http://schemas.microsoft.com/office/drawing/2014/main" id="{E5DEC0B4-7CAF-475E-A8A1-6280927EB676}"/>
                  </a:ext>
                </a:extLst>
              </p:cNvPr>
              <p:cNvSpPr txBox="1"/>
              <p:nvPr/>
            </p:nvSpPr>
            <p:spPr>
              <a:xfrm>
                <a:off x="6693176" y="-567962"/>
                <a:ext cx="3969176" cy="246221"/>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Suspicion of fracture, infection and tumors.</a:t>
                </a:r>
              </a:p>
            </p:txBody>
          </p:sp>
        </p:grpSp>
      </p:grpSp>
      <p:grpSp>
        <p:nvGrpSpPr>
          <p:cNvPr id="61" name="Group 60"/>
          <p:cNvGrpSpPr/>
          <p:nvPr/>
        </p:nvGrpSpPr>
        <p:grpSpPr>
          <a:xfrm>
            <a:off x="5519058" y="4958342"/>
            <a:ext cx="5363971" cy="1128254"/>
            <a:chOff x="5516671" y="2838321"/>
            <a:chExt cx="5363971" cy="1128254"/>
          </a:xfrm>
        </p:grpSpPr>
        <p:sp>
          <p:nvSpPr>
            <p:cNvPr id="62" name="Round Same Side Corner Rectangle 61"/>
            <p:cNvSpPr/>
            <p:nvPr/>
          </p:nvSpPr>
          <p:spPr>
            <a:xfrm rot="16200000">
              <a:off x="5430033" y="3376808"/>
              <a:ext cx="676405" cy="503129"/>
            </a:xfrm>
            <a:prstGeom prst="round2SameRect">
              <a:avLst>
                <a:gd name="adj1" fmla="val 50000"/>
                <a:gd name="adj2" fmla="val 0"/>
              </a:avLst>
            </a:prstGeom>
            <a:solidFill>
              <a:srgbClr val="0E4E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5516671" y="2838321"/>
              <a:ext cx="5363971" cy="898563"/>
              <a:chOff x="6175513" y="-880079"/>
              <a:chExt cx="5363971" cy="898563"/>
            </a:xfrm>
          </p:grpSpPr>
          <p:sp>
            <p:nvSpPr>
              <p:cNvPr id="64" name="Round Same Side Corner Rectangle 63"/>
              <p:cNvSpPr/>
              <p:nvPr/>
            </p:nvSpPr>
            <p:spPr>
              <a:xfrm rot="5400000">
                <a:off x="8408217" y="-3112783"/>
                <a:ext cx="898563" cy="5363971"/>
              </a:xfrm>
              <a:prstGeom prst="round2SameRect">
                <a:avLst>
                  <a:gd name="adj1" fmla="val 50000"/>
                  <a:gd name="adj2" fmla="val 0"/>
                </a:avLst>
              </a:prstGeom>
              <a:gradFill>
                <a:gsLst>
                  <a:gs pos="0">
                    <a:srgbClr val="198AB7"/>
                  </a:gs>
                  <a:gs pos="100000">
                    <a:srgbClr val="03C99A"/>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adroTexto 76">
                <a:extLst>
                  <a:ext uri="{FF2B5EF4-FFF2-40B4-BE49-F238E27FC236}">
                    <a16:creationId xmlns="" xmlns:a16="http://schemas.microsoft.com/office/drawing/2014/main" id="{E5DEC0B4-7CAF-475E-A8A1-6280927EB676}"/>
                  </a:ext>
                </a:extLst>
              </p:cNvPr>
              <p:cNvSpPr txBox="1"/>
              <p:nvPr/>
            </p:nvSpPr>
            <p:spPr>
              <a:xfrm>
                <a:off x="6693176" y="-691073"/>
                <a:ext cx="3969176" cy="492443"/>
              </a:xfrm>
              <a:prstGeom prst="rect">
                <a:avLst/>
              </a:prstGeom>
              <a:noFill/>
            </p:spPr>
            <p:txBody>
              <a:bodyPr wrap="square" lIns="0" tIns="0" rIns="0" bIns="0" rtlCol="0" anchor="ctr">
                <a:spAutoFit/>
              </a:bodyPr>
              <a:lstStyle/>
              <a:p>
                <a:r>
                  <a:rPr lang="en-US" sz="1600" dirty="0">
                    <a:solidFill>
                      <a:schemeClr val="bg1"/>
                    </a:solidFill>
                    <a:latin typeface="Segoe UI" panose="020B0502040204020203" pitchFamily="34" charset="0"/>
                    <a:cs typeface="Segoe UI" panose="020B0502040204020203" pitchFamily="34" charset="0"/>
                  </a:rPr>
                  <a:t>Sometimes referral is simply to provide reassurance.</a:t>
                </a:r>
              </a:p>
            </p:txBody>
          </p:sp>
        </p:grpSp>
      </p:grpSp>
      <p:grpSp>
        <p:nvGrpSpPr>
          <p:cNvPr id="66" name="Grupo 41">
            <a:extLst>
              <a:ext uri="{FF2B5EF4-FFF2-40B4-BE49-F238E27FC236}">
                <a16:creationId xmlns="" xmlns:a16="http://schemas.microsoft.com/office/drawing/2014/main" id="{E2DBBAD0-35F0-4A5F-8B19-FC2EA3F87345}"/>
              </a:ext>
            </a:extLst>
          </p:cNvPr>
          <p:cNvGrpSpPr/>
          <p:nvPr/>
        </p:nvGrpSpPr>
        <p:grpSpPr>
          <a:xfrm rot="17100000">
            <a:off x="-138321" y="669717"/>
            <a:ext cx="6738710" cy="4351321"/>
            <a:chOff x="5884863" y="-4210050"/>
            <a:chExt cx="9347195" cy="6035675"/>
          </a:xfrm>
          <a:solidFill>
            <a:srgbClr val="0E4E68">
              <a:alpha val="13000"/>
            </a:srgbClr>
          </a:solidFill>
        </p:grpSpPr>
        <p:sp>
          <p:nvSpPr>
            <p:cNvPr id="67" name="Freeform 5">
              <a:extLst>
                <a:ext uri="{FF2B5EF4-FFF2-40B4-BE49-F238E27FC236}">
                  <a16:creationId xmlns="" xmlns:a16="http://schemas.microsoft.com/office/drawing/2014/main" id="{C4B3488D-203C-4354-BE2B-E2AFE7BC34EE}"/>
                </a:ext>
              </a:extLst>
            </p:cNvPr>
            <p:cNvSpPr>
              <a:spLocks noEditPoints="1"/>
            </p:cNvSpPr>
            <p:nvPr userDrawn="1"/>
          </p:nvSpPr>
          <p:spPr bwMode="auto">
            <a:xfrm>
              <a:off x="5884863" y="-4210050"/>
              <a:ext cx="2146301" cy="2616200"/>
            </a:xfrm>
            <a:custGeom>
              <a:avLst/>
              <a:gdLst>
                <a:gd name="T0" fmla="*/ 530 w 715"/>
                <a:gd name="T1" fmla="*/ 784 h 871"/>
                <a:gd name="T2" fmla="*/ 454 w 715"/>
                <a:gd name="T3" fmla="*/ 779 h 871"/>
                <a:gd name="T4" fmla="*/ 384 w 715"/>
                <a:gd name="T5" fmla="*/ 765 h 871"/>
                <a:gd name="T6" fmla="*/ 334 w 715"/>
                <a:gd name="T7" fmla="*/ 749 h 871"/>
                <a:gd name="T8" fmla="*/ 309 w 715"/>
                <a:gd name="T9" fmla="*/ 738 h 871"/>
                <a:gd name="T10" fmla="*/ 222 w 715"/>
                <a:gd name="T11" fmla="*/ 689 h 871"/>
                <a:gd name="T12" fmla="*/ 183 w 715"/>
                <a:gd name="T13" fmla="*/ 655 h 871"/>
                <a:gd name="T14" fmla="*/ 148 w 715"/>
                <a:gd name="T15" fmla="*/ 616 h 871"/>
                <a:gd name="T16" fmla="*/ 82 w 715"/>
                <a:gd name="T17" fmla="*/ 417 h 871"/>
                <a:gd name="T18" fmla="*/ 144 w 715"/>
                <a:gd name="T19" fmla="*/ 186 h 871"/>
                <a:gd name="T20" fmla="*/ 234 w 715"/>
                <a:gd name="T21" fmla="*/ 67 h 871"/>
                <a:gd name="T22" fmla="*/ 251 w 715"/>
                <a:gd name="T23" fmla="*/ 51 h 871"/>
                <a:gd name="T24" fmla="*/ 298 w 715"/>
                <a:gd name="T25" fmla="*/ 76 h 871"/>
                <a:gd name="T26" fmla="*/ 531 w 715"/>
                <a:gd name="T27" fmla="*/ 217 h 871"/>
                <a:gd name="T28" fmla="*/ 642 w 715"/>
                <a:gd name="T29" fmla="*/ 460 h 871"/>
                <a:gd name="T30" fmla="*/ 635 w 715"/>
                <a:gd name="T31" fmla="*/ 535 h 871"/>
                <a:gd name="T32" fmla="*/ 622 w 715"/>
                <a:gd name="T33" fmla="*/ 608 h 871"/>
                <a:gd name="T34" fmla="*/ 608 w 715"/>
                <a:gd name="T35" fmla="*/ 675 h 871"/>
                <a:gd name="T36" fmla="*/ 583 w 715"/>
                <a:gd name="T37" fmla="*/ 768 h 871"/>
                <a:gd name="T38" fmla="*/ 556 w 715"/>
                <a:gd name="T39" fmla="*/ 784 h 871"/>
                <a:gd name="T40" fmla="*/ 326 w 715"/>
                <a:gd name="T41" fmla="*/ 0 h 871"/>
                <a:gd name="T42" fmla="*/ 142 w 715"/>
                <a:gd name="T43" fmla="*/ 35 h 871"/>
                <a:gd name="T44" fmla="*/ 117 w 715"/>
                <a:gd name="T45" fmla="*/ 68 h 871"/>
                <a:gd name="T46" fmla="*/ 29 w 715"/>
                <a:gd name="T47" fmla="*/ 244 h 871"/>
                <a:gd name="T48" fmla="*/ 44 w 715"/>
                <a:gd name="T49" fmla="*/ 586 h 871"/>
                <a:gd name="T50" fmla="*/ 387 w 715"/>
                <a:gd name="T51" fmla="*/ 851 h 871"/>
                <a:gd name="T52" fmla="*/ 474 w 715"/>
                <a:gd name="T53" fmla="*/ 867 h 871"/>
                <a:gd name="T54" fmla="*/ 549 w 715"/>
                <a:gd name="T55" fmla="*/ 871 h 871"/>
                <a:gd name="T56" fmla="*/ 671 w 715"/>
                <a:gd name="T57" fmla="*/ 768 h 871"/>
                <a:gd name="T58" fmla="*/ 685 w 715"/>
                <a:gd name="T59" fmla="*/ 692 h 871"/>
                <a:gd name="T60" fmla="*/ 709 w 715"/>
                <a:gd name="T61" fmla="*/ 537 h 871"/>
                <a:gd name="T62" fmla="*/ 715 w 715"/>
                <a:gd name="T63" fmla="*/ 458 h 871"/>
                <a:gd name="T64" fmla="*/ 715 w 715"/>
                <a:gd name="T65" fmla="*/ 432 h 871"/>
                <a:gd name="T66" fmla="*/ 712 w 715"/>
                <a:gd name="T67" fmla="*/ 383 h 871"/>
                <a:gd name="T68" fmla="*/ 709 w 715"/>
                <a:gd name="T69" fmla="*/ 359 h 871"/>
                <a:gd name="T70" fmla="*/ 688 w 715"/>
                <a:gd name="T71" fmla="*/ 291 h 871"/>
                <a:gd name="T72" fmla="*/ 561 w 715"/>
                <a:gd name="T73" fmla="*/ 149 h 871"/>
                <a:gd name="T74" fmla="*/ 389 w 715"/>
                <a:gd name="T75" fmla="*/ 37 h 871"/>
                <a:gd name="T76" fmla="*/ 326 w 715"/>
                <a:gd name="T77"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5" h="871">
                  <a:moveTo>
                    <a:pt x="532" y="784"/>
                  </a:moveTo>
                  <a:cubicBezTo>
                    <a:pt x="531" y="784"/>
                    <a:pt x="530" y="784"/>
                    <a:pt x="530" y="784"/>
                  </a:cubicBezTo>
                  <a:cubicBezTo>
                    <a:pt x="519" y="784"/>
                    <a:pt x="508" y="784"/>
                    <a:pt x="495" y="783"/>
                  </a:cubicBezTo>
                  <a:cubicBezTo>
                    <a:pt x="483" y="782"/>
                    <a:pt x="469" y="781"/>
                    <a:pt x="454" y="779"/>
                  </a:cubicBezTo>
                  <a:cubicBezTo>
                    <a:pt x="440" y="777"/>
                    <a:pt x="425" y="774"/>
                    <a:pt x="409" y="771"/>
                  </a:cubicBezTo>
                  <a:cubicBezTo>
                    <a:pt x="401" y="769"/>
                    <a:pt x="393" y="767"/>
                    <a:pt x="384" y="765"/>
                  </a:cubicBezTo>
                  <a:cubicBezTo>
                    <a:pt x="376" y="763"/>
                    <a:pt x="368" y="760"/>
                    <a:pt x="359" y="758"/>
                  </a:cubicBezTo>
                  <a:cubicBezTo>
                    <a:pt x="351" y="755"/>
                    <a:pt x="343" y="752"/>
                    <a:pt x="334" y="749"/>
                  </a:cubicBezTo>
                  <a:cubicBezTo>
                    <a:pt x="330" y="747"/>
                    <a:pt x="326" y="746"/>
                    <a:pt x="321" y="744"/>
                  </a:cubicBezTo>
                  <a:cubicBezTo>
                    <a:pt x="317" y="742"/>
                    <a:pt x="313" y="740"/>
                    <a:pt x="309" y="738"/>
                  </a:cubicBezTo>
                  <a:cubicBezTo>
                    <a:pt x="289" y="730"/>
                    <a:pt x="269" y="720"/>
                    <a:pt x="250" y="708"/>
                  </a:cubicBezTo>
                  <a:cubicBezTo>
                    <a:pt x="241" y="702"/>
                    <a:pt x="232" y="695"/>
                    <a:pt x="222" y="689"/>
                  </a:cubicBezTo>
                  <a:cubicBezTo>
                    <a:pt x="213" y="682"/>
                    <a:pt x="205" y="675"/>
                    <a:pt x="196" y="667"/>
                  </a:cubicBezTo>
                  <a:cubicBezTo>
                    <a:pt x="192" y="663"/>
                    <a:pt x="187" y="659"/>
                    <a:pt x="183" y="655"/>
                  </a:cubicBezTo>
                  <a:cubicBezTo>
                    <a:pt x="179" y="651"/>
                    <a:pt x="175" y="647"/>
                    <a:pt x="171" y="643"/>
                  </a:cubicBezTo>
                  <a:cubicBezTo>
                    <a:pt x="163" y="634"/>
                    <a:pt x="156" y="625"/>
                    <a:pt x="148" y="616"/>
                  </a:cubicBezTo>
                  <a:cubicBezTo>
                    <a:pt x="134" y="597"/>
                    <a:pt x="122" y="577"/>
                    <a:pt x="112" y="555"/>
                  </a:cubicBezTo>
                  <a:cubicBezTo>
                    <a:pt x="92" y="511"/>
                    <a:pt x="82" y="463"/>
                    <a:pt x="82" y="417"/>
                  </a:cubicBezTo>
                  <a:cubicBezTo>
                    <a:pt x="81" y="370"/>
                    <a:pt x="89" y="325"/>
                    <a:pt x="102" y="284"/>
                  </a:cubicBezTo>
                  <a:cubicBezTo>
                    <a:pt x="113" y="248"/>
                    <a:pt x="128" y="215"/>
                    <a:pt x="144" y="186"/>
                  </a:cubicBezTo>
                  <a:cubicBezTo>
                    <a:pt x="160" y="157"/>
                    <a:pt x="177" y="132"/>
                    <a:pt x="193" y="112"/>
                  </a:cubicBezTo>
                  <a:cubicBezTo>
                    <a:pt x="209" y="92"/>
                    <a:pt x="223" y="77"/>
                    <a:pt x="234" y="67"/>
                  </a:cubicBezTo>
                  <a:cubicBezTo>
                    <a:pt x="239" y="62"/>
                    <a:pt x="243" y="58"/>
                    <a:pt x="246" y="55"/>
                  </a:cubicBezTo>
                  <a:cubicBezTo>
                    <a:pt x="249" y="53"/>
                    <a:pt x="251" y="51"/>
                    <a:pt x="251" y="51"/>
                  </a:cubicBezTo>
                  <a:cubicBezTo>
                    <a:pt x="251" y="51"/>
                    <a:pt x="255" y="54"/>
                    <a:pt x="264" y="58"/>
                  </a:cubicBezTo>
                  <a:cubicBezTo>
                    <a:pt x="272" y="62"/>
                    <a:pt x="284" y="68"/>
                    <a:pt x="298" y="76"/>
                  </a:cubicBezTo>
                  <a:cubicBezTo>
                    <a:pt x="327" y="91"/>
                    <a:pt x="366" y="112"/>
                    <a:pt x="408" y="136"/>
                  </a:cubicBezTo>
                  <a:cubicBezTo>
                    <a:pt x="449" y="160"/>
                    <a:pt x="493" y="186"/>
                    <a:pt x="531" y="217"/>
                  </a:cubicBezTo>
                  <a:cubicBezTo>
                    <a:pt x="569" y="247"/>
                    <a:pt x="601" y="281"/>
                    <a:pt x="620" y="323"/>
                  </a:cubicBezTo>
                  <a:cubicBezTo>
                    <a:pt x="639" y="364"/>
                    <a:pt x="644" y="411"/>
                    <a:pt x="642" y="460"/>
                  </a:cubicBezTo>
                  <a:cubicBezTo>
                    <a:pt x="642" y="472"/>
                    <a:pt x="641" y="485"/>
                    <a:pt x="640" y="497"/>
                  </a:cubicBezTo>
                  <a:cubicBezTo>
                    <a:pt x="639" y="510"/>
                    <a:pt x="637" y="522"/>
                    <a:pt x="635" y="535"/>
                  </a:cubicBezTo>
                  <a:cubicBezTo>
                    <a:pt x="633" y="547"/>
                    <a:pt x="632" y="560"/>
                    <a:pt x="629" y="572"/>
                  </a:cubicBezTo>
                  <a:cubicBezTo>
                    <a:pt x="627" y="584"/>
                    <a:pt x="625" y="597"/>
                    <a:pt x="622" y="608"/>
                  </a:cubicBezTo>
                  <a:cubicBezTo>
                    <a:pt x="620" y="620"/>
                    <a:pt x="618" y="632"/>
                    <a:pt x="615" y="643"/>
                  </a:cubicBezTo>
                  <a:cubicBezTo>
                    <a:pt x="613" y="654"/>
                    <a:pt x="610" y="665"/>
                    <a:pt x="608" y="675"/>
                  </a:cubicBezTo>
                  <a:cubicBezTo>
                    <a:pt x="603" y="696"/>
                    <a:pt x="598" y="715"/>
                    <a:pt x="594" y="731"/>
                  </a:cubicBezTo>
                  <a:cubicBezTo>
                    <a:pt x="589" y="747"/>
                    <a:pt x="586" y="760"/>
                    <a:pt x="583" y="768"/>
                  </a:cubicBezTo>
                  <a:cubicBezTo>
                    <a:pt x="581" y="777"/>
                    <a:pt x="579" y="782"/>
                    <a:pt x="579" y="782"/>
                  </a:cubicBezTo>
                  <a:cubicBezTo>
                    <a:pt x="579" y="782"/>
                    <a:pt x="571" y="783"/>
                    <a:pt x="556" y="784"/>
                  </a:cubicBezTo>
                  <a:cubicBezTo>
                    <a:pt x="549" y="784"/>
                    <a:pt x="541" y="784"/>
                    <a:pt x="532" y="784"/>
                  </a:cubicBezTo>
                  <a:moveTo>
                    <a:pt x="326" y="0"/>
                  </a:moveTo>
                  <a:cubicBezTo>
                    <a:pt x="167" y="6"/>
                    <a:pt x="167" y="6"/>
                    <a:pt x="167" y="6"/>
                  </a:cubicBezTo>
                  <a:cubicBezTo>
                    <a:pt x="158" y="16"/>
                    <a:pt x="150" y="25"/>
                    <a:pt x="142" y="35"/>
                  </a:cubicBezTo>
                  <a:cubicBezTo>
                    <a:pt x="138" y="41"/>
                    <a:pt x="134" y="46"/>
                    <a:pt x="130" y="51"/>
                  </a:cubicBezTo>
                  <a:cubicBezTo>
                    <a:pt x="125" y="57"/>
                    <a:pt x="121" y="62"/>
                    <a:pt x="117" y="68"/>
                  </a:cubicBezTo>
                  <a:cubicBezTo>
                    <a:pt x="100" y="91"/>
                    <a:pt x="84" y="118"/>
                    <a:pt x="69" y="146"/>
                  </a:cubicBezTo>
                  <a:cubicBezTo>
                    <a:pt x="54" y="176"/>
                    <a:pt x="40" y="209"/>
                    <a:pt x="29" y="244"/>
                  </a:cubicBezTo>
                  <a:cubicBezTo>
                    <a:pt x="19" y="279"/>
                    <a:pt x="11" y="316"/>
                    <a:pt x="7" y="354"/>
                  </a:cubicBezTo>
                  <a:cubicBezTo>
                    <a:pt x="0" y="430"/>
                    <a:pt x="9" y="512"/>
                    <a:pt x="44" y="586"/>
                  </a:cubicBezTo>
                  <a:cubicBezTo>
                    <a:pt x="77" y="660"/>
                    <a:pt x="132" y="720"/>
                    <a:pt x="193" y="764"/>
                  </a:cubicBezTo>
                  <a:cubicBezTo>
                    <a:pt x="255" y="807"/>
                    <a:pt x="323" y="835"/>
                    <a:pt x="387" y="851"/>
                  </a:cubicBezTo>
                  <a:cubicBezTo>
                    <a:pt x="402" y="855"/>
                    <a:pt x="417" y="858"/>
                    <a:pt x="432" y="861"/>
                  </a:cubicBezTo>
                  <a:cubicBezTo>
                    <a:pt x="446" y="863"/>
                    <a:pt x="461" y="865"/>
                    <a:pt x="474" y="867"/>
                  </a:cubicBezTo>
                  <a:cubicBezTo>
                    <a:pt x="501" y="870"/>
                    <a:pt x="527" y="871"/>
                    <a:pt x="549" y="871"/>
                  </a:cubicBezTo>
                  <a:cubicBezTo>
                    <a:pt x="549" y="871"/>
                    <a:pt x="549" y="871"/>
                    <a:pt x="549" y="871"/>
                  </a:cubicBezTo>
                  <a:cubicBezTo>
                    <a:pt x="671" y="768"/>
                    <a:pt x="671" y="768"/>
                    <a:pt x="671" y="768"/>
                  </a:cubicBezTo>
                  <a:cubicBezTo>
                    <a:pt x="671" y="768"/>
                    <a:pt x="671" y="768"/>
                    <a:pt x="671" y="768"/>
                  </a:cubicBezTo>
                  <a:cubicBezTo>
                    <a:pt x="673" y="757"/>
                    <a:pt x="675" y="745"/>
                    <a:pt x="678" y="732"/>
                  </a:cubicBezTo>
                  <a:cubicBezTo>
                    <a:pt x="680" y="719"/>
                    <a:pt x="683" y="706"/>
                    <a:pt x="685" y="692"/>
                  </a:cubicBezTo>
                  <a:cubicBezTo>
                    <a:pt x="691" y="660"/>
                    <a:pt x="697" y="625"/>
                    <a:pt x="702" y="590"/>
                  </a:cubicBezTo>
                  <a:cubicBezTo>
                    <a:pt x="704" y="572"/>
                    <a:pt x="707" y="554"/>
                    <a:pt x="709" y="537"/>
                  </a:cubicBezTo>
                  <a:cubicBezTo>
                    <a:pt x="711" y="519"/>
                    <a:pt x="712" y="501"/>
                    <a:pt x="713" y="484"/>
                  </a:cubicBezTo>
                  <a:cubicBezTo>
                    <a:pt x="714" y="475"/>
                    <a:pt x="714" y="466"/>
                    <a:pt x="715" y="458"/>
                  </a:cubicBezTo>
                  <a:cubicBezTo>
                    <a:pt x="715" y="445"/>
                    <a:pt x="715" y="445"/>
                    <a:pt x="715" y="445"/>
                  </a:cubicBezTo>
                  <a:cubicBezTo>
                    <a:pt x="715" y="441"/>
                    <a:pt x="715" y="436"/>
                    <a:pt x="715" y="432"/>
                  </a:cubicBezTo>
                  <a:cubicBezTo>
                    <a:pt x="715" y="424"/>
                    <a:pt x="715" y="415"/>
                    <a:pt x="714" y="407"/>
                  </a:cubicBezTo>
                  <a:cubicBezTo>
                    <a:pt x="714" y="399"/>
                    <a:pt x="713" y="391"/>
                    <a:pt x="712" y="383"/>
                  </a:cubicBezTo>
                  <a:cubicBezTo>
                    <a:pt x="712" y="379"/>
                    <a:pt x="711" y="375"/>
                    <a:pt x="710" y="371"/>
                  </a:cubicBezTo>
                  <a:cubicBezTo>
                    <a:pt x="710" y="367"/>
                    <a:pt x="709" y="363"/>
                    <a:pt x="709" y="359"/>
                  </a:cubicBezTo>
                  <a:cubicBezTo>
                    <a:pt x="707" y="351"/>
                    <a:pt x="706" y="343"/>
                    <a:pt x="704" y="336"/>
                  </a:cubicBezTo>
                  <a:cubicBezTo>
                    <a:pt x="700" y="320"/>
                    <a:pt x="695" y="306"/>
                    <a:pt x="688" y="291"/>
                  </a:cubicBezTo>
                  <a:cubicBezTo>
                    <a:pt x="675" y="263"/>
                    <a:pt x="657" y="238"/>
                    <a:pt x="635" y="214"/>
                  </a:cubicBezTo>
                  <a:cubicBezTo>
                    <a:pt x="614" y="191"/>
                    <a:pt x="588" y="170"/>
                    <a:pt x="561" y="149"/>
                  </a:cubicBezTo>
                  <a:cubicBezTo>
                    <a:pt x="533" y="129"/>
                    <a:pt x="504" y="109"/>
                    <a:pt x="475" y="90"/>
                  </a:cubicBezTo>
                  <a:cubicBezTo>
                    <a:pt x="446" y="72"/>
                    <a:pt x="416" y="54"/>
                    <a:pt x="389" y="37"/>
                  </a:cubicBezTo>
                  <a:cubicBezTo>
                    <a:pt x="378" y="30"/>
                    <a:pt x="367" y="23"/>
                    <a:pt x="356" y="17"/>
                  </a:cubicBezTo>
                  <a:cubicBezTo>
                    <a:pt x="345" y="11"/>
                    <a:pt x="335" y="4"/>
                    <a:pt x="3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
              <a:extLst>
                <a:ext uri="{FF2B5EF4-FFF2-40B4-BE49-F238E27FC236}">
                  <a16:creationId xmlns="" xmlns:a16="http://schemas.microsoft.com/office/drawing/2014/main" id="{D9A81496-49B2-4256-9160-B736C7CC180D}"/>
                </a:ext>
              </a:extLst>
            </p:cNvPr>
            <p:cNvSpPr>
              <a:spLocks/>
            </p:cNvSpPr>
            <p:nvPr userDrawn="1"/>
          </p:nvSpPr>
          <p:spPr bwMode="auto">
            <a:xfrm>
              <a:off x="6337299" y="-3906836"/>
              <a:ext cx="733425" cy="296863"/>
            </a:xfrm>
            <a:custGeom>
              <a:avLst/>
              <a:gdLst>
                <a:gd name="T0" fmla="*/ 166 w 244"/>
                <a:gd name="T1" fmla="*/ 0 h 99"/>
                <a:gd name="T2" fmla="*/ 52 w 244"/>
                <a:gd name="T3" fmla="*/ 21 h 99"/>
                <a:gd name="T4" fmla="*/ 0 w 244"/>
                <a:gd name="T5" fmla="*/ 99 h 99"/>
                <a:gd name="T6" fmla="*/ 244 w 244"/>
                <a:gd name="T7" fmla="*/ 41 h 99"/>
                <a:gd name="T8" fmla="*/ 166 w 244"/>
                <a:gd name="T9" fmla="*/ 0 h 99"/>
              </a:gdLst>
              <a:ahLst/>
              <a:cxnLst>
                <a:cxn ang="0">
                  <a:pos x="T0" y="T1"/>
                </a:cxn>
                <a:cxn ang="0">
                  <a:pos x="T2" y="T3"/>
                </a:cxn>
                <a:cxn ang="0">
                  <a:pos x="T4" y="T5"/>
                </a:cxn>
                <a:cxn ang="0">
                  <a:pos x="T6" y="T7"/>
                </a:cxn>
                <a:cxn ang="0">
                  <a:pos x="T8" y="T9"/>
                </a:cxn>
              </a:cxnLst>
              <a:rect l="0" t="0" r="r" b="b"/>
              <a:pathLst>
                <a:path w="244" h="99">
                  <a:moveTo>
                    <a:pt x="166" y="0"/>
                  </a:moveTo>
                  <a:cubicBezTo>
                    <a:pt x="52" y="21"/>
                    <a:pt x="52" y="21"/>
                    <a:pt x="52" y="21"/>
                  </a:cubicBezTo>
                  <a:cubicBezTo>
                    <a:pt x="36" y="42"/>
                    <a:pt x="17" y="68"/>
                    <a:pt x="0" y="99"/>
                  </a:cubicBezTo>
                  <a:cubicBezTo>
                    <a:pt x="244" y="41"/>
                    <a:pt x="244" y="41"/>
                    <a:pt x="244" y="41"/>
                  </a:cubicBezTo>
                  <a:cubicBezTo>
                    <a:pt x="215" y="25"/>
                    <a:pt x="189" y="11"/>
                    <a:pt x="1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
              <a:extLst>
                <a:ext uri="{FF2B5EF4-FFF2-40B4-BE49-F238E27FC236}">
                  <a16:creationId xmlns="" xmlns:a16="http://schemas.microsoft.com/office/drawing/2014/main" id="{1D8C858A-3C5C-4B37-A92B-09CBD634603A}"/>
                </a:ext>
              </a:extLst>
            </p:cNvPr>
            <p:cNvSpPr>
              <a:spLocks/>
            </p:cNvSpPr>
            <p:nvPr userDrawn="1"/>
          </p:nvSpPr>
          <p:spPr bwMode="auto">
            <a:xfrm>
              <a:off x="6175375" y="-3657599"/>
              <a:ext cx="1266825" cy="541338"/>
            </a:xfrm>
            <a:custGeom>
              <a:avLst/>
              <a:gdLst>
                <a:gd name="T0" fmla="*/ 367 w 422"/>
                <a:gd name="T1" fmla="*/ 0 h 180"/>
                <a:gd name="T2" fmla="*/ 18 w 422"/>
                <a:gd name="T3" fmla="*/ 101 h 180"/>
                <a:gd name="T4" fmla="*/ 16 w 422"/>
                <a:gd name="T5" fmla="*/ 108 h 180"/>
                <a:gd name="T6" fmla="*/ 7 w 422"/>
                <a:gd name="T7" fmla="*/ 143 h 180"/>
                <a:gd name="T8" fmla="*/ 0 w 422"/>
                <a:gd name="T9" fmla="*/ 180 h 180"/>
                <a:gd name="T10" fmla="*/ 422 w 422"/>
                <a:gd name="T11" fmla="*/ 38 h 180"/>
                <a:gd name="T12" fmla="*/ 395 w 422"/>
                <a:gd name="T13" fmla="*/ 18 h 180"/>
                <a:gd name="T14" fmla="*/ 367 w 42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2" h="180">
                  <a:moveTo>
                    <a:pt x="367" y="0"/>
                  </a:moveTo>
                  <a:cubicBezTo>
                    <a:pt x="18" y="101"/>
                    <a:pt x="18" y="101"/>
                    <a:pt x="18" y="101"/>
                  </a:cubicBezTo>
                  <a:cubicBezTo>
                    <a:pt x="16" y="108"/>
                    <a:pt x="16" y="108"/>
                    <a:pt x="16" y="108"/>
                  </a:cubicBezTo>
                  <a:cubicBezTo>
                    <a:pt x="12" y="119"/>
                    <a:pt x="9" y="131"/>
                    <a:pt x="7" y="143"/>
                  </a:cubicBezTo>
                  <a:cubicBezTo>
                    <a:pt x="4" y="155"/>
                    <a:pt x="2" y="167"/>
                    <a:pt x="0" y="180"/>
                  </a:cubicBezTo>
                  <a:cubicBezTo>
                    <a:pt x="422" y="38"/>
                    <a:pt x="422" y="38"/>
                    <a:pt x="422" y="38"/>
                  </a:cubicBezTo>
                  <a:cubicBezTo>
                    <a:pt x="413" y="31"/>
                    <a:pt x="404" y="24"/>
                    <a:pt x="395" y="18"/>
                  </a:cubicBezTo>
                  <a:cubicBezTo>
                    <a:pt x="386" y="12"/>
                    <a:pt x="377" y="6"/>
                    <a:pt x="3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8">
              <a:extLst>
                <a:ext uri="{FF2B5EF4-FFF2-40B4-BE49-F238E27FC236}">
                  <a16:creationId xmlns="" xmlns:a16="http://schemas.microsoft.com/office/drawing/2014/main" id="{EC0BBFFA-EAFC-43C6-B5FF-2494DF9CD2DB}"/>
                </a:ext>
              </a:extLst>
            </p:cNvPr>
            <p:cNvSpPr>
              <a:spLocks/>
            </p:cNvSpPr>
            <p:nvPr userDrawn="1"/>
          </p:nvSpPr>
          <p:spPr bwMode="auto">
            <a:xfrm>
              <a:off x="6169025" y="-3419475"/>
              <a:ext cx="1508125" cy="758825"/>
            </a:xfrm>
            <a:custGeom>
              <a:avLst/>
              <a:gdLst>
                <a:gd name="T0" fmla="*/ 470 w 502"/>
                <a:gd name="T1" fmla="*/ 0 h 253"/>
                <a:gd name="T2" fmla="*/ 0 w 502"/>
                <a:gd name="T3" fmla="*/ 181 h 253"/>
                <a:gd name="T4" fmla="*/ 14 w 502"/>
                <a:gd name="T5" fmla="*/ 253 h 253"/>
                <a:gd name="T6" fmla="*/ 502 w 502"/>
                <a:gd name="T7" fmla="*/ 42 h 253"/>
                <a:gd name="T8" fmla="*/ 470 w 502"/>
                <a:gd name="T9" fmla="*/ 0 h 253"/>
              </a:gdLst>
              <a:ahLst/>
              <a:cxnLst>
                <a:cxn ang="0">
                  <a:pos x="T0" y="T1"/>
                </a:cxn>
                <a:cxn ang="0">
                  <a:pos x="T2" y="T3"/>
                </a:cxn>
                <a:cxn ang="0">
                  <a:pos x="T4" y="T5"/>
                </a:cxn>
                <a:cxn ang="0">
                  <a:pos x="T6" y="T7"/>
                </a:cxn>
                <a:cxn ang="0">
                  <a:pos x="T8" y="T9"/>
                </a:cxn>
              </a:cxnLst>
              <a:rect l="0" t="0" r="r" b="b"/>
              <a:pathLst>
                <a:path w="502" h="253">
                  <a:moveTo>
                    <a:pt x="470" y="0"/>
                  </a:moveTo>
                  <a:cubicBezTo>
                    <a:pt x="0" y="181"/>
                    <a:pt x="0" y="181"/>
                    <a:pt x="0" y="181"/>
                  </a:cubicBezTo>
                  <a:cubicBezTo>
                    <a:pt x="2" y="205"/>
                    <a:pt x="7" y="230"/>
                    <a:pt x="14" y="253"/>
                  </a:cubicBezTo>
                  <a:cubicBezTo>
                    <a:pt x="502" y="42"/>
                    <a:pt x="502" y="42"/>
                    <a:pt x="502" y="42"/>
                  </a:cubicBezTo>
                  <a:cubicBezTo>
                    <a:pt x="493" y="27"/>
                    <a:pt x="482" y="13"/>
                    <a:pt x="47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9">
              <a:extLst>
                <a:ext uri="{FF2B5EF4-FFF2-40B4-BE49-F238E27FC236}">
                  <a16:creationId xmlns="" xmlns:a16="http://schemas.microsoft.com/office/drawing/2014/main" id="{607BAA9C-9304-4DA5-85D8-785C4CBEBFDB}"/>
                </a:ext>
              </a:extLst>
            </p:cNvPr>
            <p:cNvSpPr>
              <a:spLocks/>
            </p:cNvSpPr>
            <p:nvPr userDrawn="1"/>
          </p:nvSpPr>
          <p:spPr bwMode="auto">
            <a:xfrm>
              <a:off x="6310312" y="-3146424"/>
              <a:ext cx="1462088" cy="865187"/>
            </a:xfrm>
            <a:custGeom>
              <a:avLst/>
              <a:gdLst>
                <a:gd name="T0" fmla="*/ 477 w 487"/>
                <a:gd name="T1" fmla="*/ 0 h 288"/>
                <a:gd name="T2" fmla="*/ 0 w 487"/>
                <a:gd name="T3" fmla="*/ 231 h 288"/>
                <a:gd name="T4" fmla="*/ 21 w 487"/>
                <a:gd name="T5" fmla="*/ 261 h 288"/>
                <a:gd name="T6" fmla="*/ 45 w 487"/>
                <a:gd name="T7" fmla="*/ 288 h 288"/>
                <a:gd name="T8" fmla="*/ 487 w 487"/>
                <a:gd name="T9" fmla="*/ 53 h 288"/>
                <a:gd name="T10" fmla="*/ 483 w 487"/>
                <a:gd name="T11" fmla="*/ 26 h 288"/>
                <a:gd name="T12" fmla="*/ 477 w 487"/>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487" h="288">
                  <a:moveTo>
                    <a:pt x="477" y="0"/>
                  </a:moveTo>
                  <a:cubicBezTo>
                    <a:pt x="0" y="231"/>
                    <a:pt x="0" y="231"/>
                    <a:pt x="0" y="231"/>
                  </a:cubicBezTo>
                  <a:cubicBezTo>
                    <a:pt x="6" y="241"/>
                    <a:pt x="13" y="251"/>
                    <a:pt x="21" y="261"/>
                  </a:cubicBezTo>
                  <a:cubicBezTo>
                    <a:pt x="28" y="270"/>
                    <a:pt x="37" y="279"/>
                    <a:pt x="45" y="288"/>
                  </a:cubicBezTo>
                  <a:cubicBezTo>
                    <a:pt x="487" y="53"/>
                    <a:pt x="487" y="53"/>
                    <a:pt x="487" y="53"/>
                  </a:cubicBezTo>
                  <a:cubicBezTo>
                    <a:pt x="486" y="43"/>
                    <a:pt x="485" y="35"/>
                    <a:pt x="483" y="26"/>
                  </a:cubicBezTo>
                  <a:cubicBezTo>
                    <a:pt x="482" y="17"/>
                    <a:pt x="480" y="8"/>
                    <a:pt x="47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0">
              <a:extLst>
                <a:ext uri="{FF2B5EF4-FFF2-40B4-BE49-F238E27FC236}">
                  <a16:creationId xmlns="" xmlns:a16="http://schemas.microsoft.com/office/drawing/2014/main" id="{B5AD785F-A358-4000-A735-9503B42CE7CE}"/>
                </a:ext>
              </a:extLst>
            </p:cNvPr>
            <p:cNvSpPr>
              <a:spLocks/>
            </p:cNvSpPr>
            <p:nvPr userDrawn="1"/>
          </p:nvSpPr>
          <p:spPr bwMode="auto">
            <a:xfrm>
              <a:off x="6634164" y="-2800350"/>
              <a:ext cx="1141412" cy="782638"/>
            </a:xfrm>
            <a:custGeom>
              <a:avLst/>
              <a:gdLst>
                <a:gd name="T0" fmla="*/ 380 w 380"/>
                <a:gd name="T1" fmla="*/ 0 h 261"/>
                <a:gd name="T2" fmla="*/ 0 w 380"/>
                <a:gd name="T3" fmla="*/ 223 h 261"/>
                <a:gd name="T4" fmla="*/ 29 w 380"/>
                <a:gd name="T5" fmla="*/ 241 h 261"/>
                <a:gd name="T6" fmla="*/ 60 w 380"/>
                <a:gd name="T7" fmla="*/ 256 h 261"/>
                <a:gd name="T8" fmla="*/ 71 w 380"/>
                <a:gd name="T9" fmla="*/ 261 h 261"/>
                <a:gd name="T10" fmla="*/ 373 w 380"/>
                <a:gd name="T11" fmla="*/ 68 h 261"/>
                <a:gd name="T12" fmla="*/ 377 w 380"/>
                <a:gd name="T13" fmla="*/ 34 h 261"/>
                <a:gd name="T14" fmla="*/ 380 w 380"/>
                <a:gd name="T15" fmla="*/ 0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261">
                  <a:moveTo>
                    <a:pt x="380" y="0"/>
                  </a:moveTo>
                  <a:cubicBezTo>
                    <a:pt x="0" y="223"/>
                    <a:pt x="0" y="223"/>
                    <a:pt x="0" y="223"/>
                  </a:cubicBezTo>
                  <a:cubicBezTo>
                    <a:pt x="9" y="230"/>
                    <a:pt x="19" y="236"/>
                    <a:pt x="29" y="241"/>
                  </a:cubicBezTo>
                  <a:cubicBezTo>
                    <a:pt x="40" y="246"/>
                    <a:pt x="50" y="251"/>
                    <a:pt x="60" y="256"/>
                  </a:cubicBezTo>
                  <a:cubicBezTo>
                    <a:pt x="64" y="258"/>
                    <a:pt x="67" y="259"/>
                    <a:pt x="71" y="261"/>
                  </a:cubicBezTo>
                  <a:cubicBezTo>
                    <a:pt x="373" y="68"/>
                    <a:pt x="373" y="68"/>
                    <a:pt x="373" y="68"/>
                  </a:cubicBezTo>
                  <a:cubicBezTo>
                    <a:pt x="375" y="57"/>
                    <a:pt x="376" y="45"/>
                    <a:pt x="377" y="34"/>
                  </a:cubicBezTo>
                  <a:cubicBezTo>
                    <a:pt x="378" y="23"/>
                    <a:pt x="380" y="12"/>
                    <a:pt x="38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
              <a:extLst>
                <a:ext uri="{FF2B5EF4-FFF2-40B4-BE49-F238E27FC236}">
                  <a16:creationId xmlns="" xmlns:a16="http://schemas.microsoft.com/office/drawing/2014/main" id="{CC1ECF0B-509E-4F4D-A22A-42E4735AF8AA}"/>
                </a:ext>
              </a:extLst>
            </p:cNvPr>
            <p:cNvSpPr>
              <a:spLocks/>
            </p:cNvSpPr>
            <p:nvPr userDrawn="1"/>
          </p:nvSpPr>
          <p:spPr bwMode="auto">
            <a:xfrm>
              <a:off x="7108825" y="-2352674"/>
              <a:ext cx="601663" cy="452437"/>
            </a:xfrm>
            <a:custGeom>
              <a:avLst/>
              <a:gdLst>
                <a:gd name="T0" fmla="*/ 200 w 200"/>
                <a:gd name="T1" fmla="*/ 0 h 151"/>
                <a:gd name="T2" fmla="*/ 0 w 200"/>
                <a:gd name="T3" fmla="*/ 139 h 151"/>
                <a:gd name="T4" fmla="*/ 50 w 200"/>
                <a:gd name="T5" fmla="*/ 147 h 151"/>
                <a:gd name="T6" fmla="*/ 93 w 200"/>
                <a:gd name="T7" fmla="*/ 151 h 151"/>
                <a:gd name="T8" fmla="*/ 179 w 200"/>
                <a:gd name="T9" fmla="*/ 87 h 151"/>
                <a:gd name="T10" fmla="*/ 189 w 200"/>
                <a:gd name="T11" fmla="*/ 46 h 151"/>
                <a:gd name="T12" fmla="*/ 200 w 200"/>
                <a:gd name="T13" fmla="*/ 0 h 151"/>
              </a:gdLst>
              <a:ahLst/>
              <a:cxnLst>
                <a:cxn ang="0">
                  <a:pos x="T0" y="T1"/>
                </a:cxn>
                <a:cxn ang="0">
                  <a:pos x="T2" y="T3"/>
                </a:cxn>
                <a:cxn ang="0">
                  <a:pos x="T4" y="T5"/>
                </a:cxn>
                <a:cxn ang="0">
                  <a:pos x="T6" y="T7"/>
                </a:cxn>
                <a:cxn ang="0">
                  <a:pos x="T8" y="T9"/>
                </a:cxn>
                <a:cxn ang="0">
                  <a:pos x="T10" y="T11"/>
                </a:cxn>
                <a:cxn ang="0">
                  <a:pos x="T12" y="T13"/>
                </a:cxn>
              </a:cxnLst>
              <a:rect l="0" t="0" r="r" b="b"/>
              <a:pathLst>
                <a:path w="200" h="151">
                  <a:moveTo>
                    <a:pt x="200" y="0"/>
                  </a:moveTo>
                  <a:cubicBezTo>
                    <a:pt x="0" y="139"/>
                    <a:pt x="0" y="139"/>
                    <a:pt x="0" y="139"/>
                  </a:cubicBezTo>
                  <a:cubicBezTo>
                    <a:pt x="17" y="143"/>
                    <a:pt x="34" y="145"/>
                    <a:pt x="50" y="147"/>
                  </a:cubicBezTo>
                  <a:cubicBezTo>
                    <a:pt x="65" y="150"/>
                    <a:pt x="80" y="151"/>
                    <a:pt x="93" y="151"/>
                  </a:cubicBezTo>
                  <a:cubicBezTo>
                    <a:pt x="179" y="87"/>
                    <a:pt x="179" y="87"/>
                    <a:pt x="179" y="87"/>
                  </a:cubicBezTo>
                  <a:cubicBezTo>
                    <a:pt x="182" y="74"/>
                    <a:pt x="185" y="61"/>
                    <a:pt x="189" y="46"/>
                  </a:cubicBezTo>
                  <a:cubicBezTo>
                    <a:pt x="193" y="32"/>
                    <a:pt x="196" y="16"/>
                    <a:pt x="20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2">
              <a:extLst>
                <a:ext uri="{FF2B5EF4-FFF2-40B4-BE49-F238E27FC236}">
                  <a16:creationId xmlns="" xmlns:a16="http://schemas.microsoft.com/office/drawing/2014/main" id="{50ED8570-8F04-4AD9-B2A7-E037B9F10A65}"/>
                </a:ext>
              </a:extLst>
            </p:cNvPr>
            <p:cNvSpPr>
              <a:spLocks noEditPoints="1"/>
            </p:cNvSpPr>
            <p:nvPr userDrawn="1"/>
          </p:nvSpPr>
          <p:spPr bwMode="auto">
            <a:xfrm>
              <a:off x="7508876" y="-1911351"/>
              <a:ext cx="2492375" cy="2189163"/>
            </a:xfrm>
            <a:custGeom>
              <a:avLst/>
              <a:gdLst>
                <a:gd name="T0" fmla="*/ 430 w 830"/>
                <a:gd name="T1" fmla="*/ 650 h 729"/>
                <a:gd name="T2" fmla="*/ 365 w 830"/>
                <a:gd name="T3" fmla="*/ 641 h 729"/>
                <a:gd name="T4" fmla="*/ 301 w 830"/>
                <a:gd name="T5" fmla="*/ 621 h 729"/>
                <a:gd name="T6" fmla="*/ 241 w 830"/>
                <a:gd name="T7" fmla="*/ 587 h 729"/>
                <a:gd name="T8" fmla="*/ 190 w 830"/>
                <a:gd name="T9" fmla="*/ 541 h 729"/>
                <a:gd name="T10" fmla="*/ 149 w 830"/>
                <a:gd name="T11" fmla="*/ 486 h 729"/>
                <a:gd name="T12" fmla="*/ 109 w 830"/>
                <a:gd name="T13" fmla="*/ 395 h 729"/>
                <a:gd name="T14" fmla="*/ 90 w 830"/>
                <a:gd name="T15" fmla="*/ 312 h 729"/>
                <a:gd name="T16" fmla="*/ 85 w 830"/>
                <a:gd name="T17" fmla="*/ 261 h 729"/>
                <a:gd name="T18" fmla="*/ 87 w 830"/>
                <a:gd name="T19" fmla="*/ 174 h 729"/>
                <a:gd name="T20" fmla="*/ 96 w 830"/>
                <a:gd name="T21" fmla="*/ 114 h 729"/>
                <a:gd name="T22" fmla="*/ 116 w 830"/>
                <a:gd name="T23" fmla="*/ 89 h 729"/>
                <a:gd name="T24" fmla="*/ 211 w 830"/>
                <a:gd name="T25" fmla="*/ 80 h 729"/>
                <a:gd name="T26" fmla="*/ 280 w 830"/>
                <a:gd name="T27" fmla="*/ 76 h 729"/>
                <a:gd name="T28" fmla="*/ 431 w 830"/>
                <a:gd name="T29" fmla="*/ 83 h 729"/>
                <a:gd name="T30" fmla="*/ 581 w 830"/>
                <a:gd name="T31" fmla="*/ 144 h 729"/>
                <a:gd name="T32" fmla="*/ 594 w 830"/>
                <a:gd name="T33" fmla="*/ 156 h 729"/>
                <a:gd name="T34" fmla="*/ 640 w 830"/>
                <a:gd name="T35" fmla="*/ 214 h 729"/>
                <a:gd name="T36" fmla="*/ 689 w 830"/>
                <a:gd name="T37" fmla="*/ 317 h 729"/>
                <a:gd name="T38" fmla="*/ 718 w 830"/>
                <a:gd name="T39" fmla="*/ 407 h 729"/>
                <a:gd name="T40" fmla="*/ 731 w 830"/>
                <a:gd name="T41" fmla="*/ 456 h 729"/>
                <a:gd name="T42" fmla="*/ 753 w 830"/>
                <a:gd name="T43" fmla="*/ 565 h 729"/>
                <a:gd name="T44" fmla="*/ 709 w 830"/>
                <a:gd name="T45" fmla="*/ 588 h 729"/>
                <a:gd name="T46" fmla="*/ 596 w 830"/>
                <a:gd name="T47" fmla="*/ 631 h 729"/>
                <a:gd name="T48" fmla="*/ 521 w 830"/>
                <a:gd name="T49" fmla="*/ 646 h 729"/>
                <a:gd name="T50" fmla="*/ 453 w 830"/>
                <a:gd name="T51" fmla="*/ 650 h 729"/>
                <a:gd name="T52" fmla="*/ 258 w 830"/>
                <a:gd name="T53" fmla="*/ 0 h 729"/>
                <a:gd name="T54" fmla="*/ 167 w 830"/>
                <a:gd name="T55" fmla="*/ 2 h 729"/>
                <a:gd name="T56" fmla="*/ 130 w 830"/>
                <a:gd name="T57" fmla="*/ 3 h 729"/>
                <a:gd name="T58" fmla="*/ 8 w 830"/>
                <a:gd name="T59" fmla="*/ 106 h 729"/>
                <a:gd name="T60" fmla="*/ 1 w 830"/>
                <a:gd name="T61" fmla="*/ 181 h 729"/>
                <a:gd name="T62" fmla="*/ 3 w 830"/>
                <a:gd name="T63" fmla="*/ 270 h 729"/>
                <a:gd name="T64" fmla="*/ 9 w 830"/>
                <a:gd name="T65" fmla="*/ 320 h 729"/>
                <a:gd name="T66" fmla="*/ 35 w 830"/>
                <a:gd name="T67" fmla="*/ 422 h 729"/>
                <a:gd name="T68" fmla="*/ 55 w 830"/>
                <a:gd name="T69" fmla="*/ 473 h 729"/>
                <a:gd name="T70" fmla="*/ 75 w 830"/>
                <a:gd name="T71" fmla="*/ 511 h 729"/>
                <a:gd name="T72" fmla="*/ 114 w 830"/>
                <a:gd name="T73" fmla="*/ 569 h 729"/>
                <a:gd name="T74" fmla="*/ 221 w 830"/>
                <a:gd name="T75" fmla="*/ 664 h 729"/>
                <a:gd name="T76" fmla="*/ 298 w 830"/>
                <a:gd name="T77" fmla="*/ 701 h 729"/>
                <a:gd name="T78" fmla="*/ 379 w 830"/>
                <a:gd name="T79" fmla="*/ 722 h 729"/>
                <a:gd name="T80" fmla="*/ 459 w 830"/>
                <a:gd name="T81" fmla="*/ 729 h 729"/>
                <a:gd name="T82" fmla="*/ 512 w 830"/>
                <a:gd name="T83" fmla="*/ 727 h 729"/>
                <a:gd name="T84" fmla="*/ 563 w 830"/>
                <a:gd name="T85" fmla="*/ 721 h 729"/>
                <a:gd name="T86" fmla="*/ 655 w 830"/>
                <a:gd name="T87" fmla="*/ 700 h 729"/>
                <a:gd name="T88" fmla="*/ 764 w 830"/>
                <a:gd name="T89" fmla="*/ 658 h 729"/>
                <a:gd name="T90" fmla="*/ 764 w 830"/>
                <a:gd name="T91" fmla="*/ 658 h 729"/>
                <a:gd name="T92" fmla="*/ 810 w 830"/>
                <a:gd name="T93" fmla="*/ 438 h 729"/>
                <a:gd name="T94" fmla="*/ 710 w 830"/>
                <a:gd name="T95" fmla="*/ 188 h 729"/>
                <a:gd name="T96" fmla="*/ 681 w 830"/>
                <a:gd name="T97" fmla="*/ 144 h 729"/>
                <a:gd name="T98" fmla="*/ 648 w 830"/>
                <a:gd name="T99" fmla="*/ 105 h 729"/>
                <a:gd name="T100" fmla="*/ 610 w 830"/>
                <a:gd name="T101" fmla="*/ 72 h 729"/>
                <a:gd name="T102" fmla="*/ 567 w 830"/>
                <a:gd name="T103" fmla="*/ 47 h 729"/>
                <a:gd name="T104" fmla="*/ 521 w 830"/>
                <a:gd name="T105" fmla="*/ 29 h 729"/>
                <a:gd name="T106" fmla="*/ 445 w 830"/>
                <a:gd name="T107" fmla="*/ 12 h 729"/>
                <a:gd name="T108" fmla="*/ 365 w 830"/>
                <a:gd name="T109" fmla="*/ 3 h 729"/>
                <a:gd name="T110" fmla="*/ 265 w 830"/>
                <a:gd name="T111" fmla="*/ 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0" h="729">
                  <a:moveTo>
                    <a:pt x="453" y="650"/>
                  </a:moveTo>
                  <a:cubicBezTo>
                    <a:pt x="446" y="650"/>
                    <a:pt x="438" y="650"/>
                    <a:pt x="430" y="650"/>
                  </a:cubicBezTo>
                  <a:cubicBezTo>
                    <a:pt x="419" y="649"/>
                    <a:pt x="408" y="648"/>
                    <a:pt x="398" y="647"/>
                  </a:cubicBezTo>
                  <a:cubicBezTo>
                    <a:pt x="387" y="645"/>
                    <a:pt x="376" y="643"/>
                    <a:pt x="365" y="641"/>
                  </a:cubicBezTo>
                  <a:cubicBezTo>
                    <a:pt x="354" y="639"/>
                    <a:pt x="343" y="636"/>
                    <a:pt x="332" y="633"/>
                  </a:cubicBezTo>
                  <a:cubicBezTo>
                    <a:pt x="322" y="629"/>
                    <a:pt x="311" y="625"/>
                    <a:pt x="301" y="621"/>
                  </a:cubicBezTo>
                  <a:cubicBezTo>
                    <a:pt x="290" y="616"/>
                    <a:pt x="280" y="611"/>
                    <a:pt x="270" y="606"/>
                  </a:cubicBezTo>
                  <a:cubicBezTo>
                    <a:pt x="260" y="600"/>
                    <a:pt x="250" y="594"/>
                    <a:pt x="241" y="587"/>
                  </a:cubicBezTo>
                  <a:cubicBezTo>
                    <a:pt x="231" y="580"/>
                    <a:pt x="222" y="573"/>
                    <a:pt x="214" y="566"/>
                  </a:cubicBezTo>
                  <a:cubicBezTo>
                    <a:pt x="205" y="558"/>
                    <a:pt x="197" y="549"/>
                    <a:pt x="190" y="541"/>
                  </a:cubicBezTo>
                  <a:cubicBezTo>
                    <a:pt x="182" y="532"/>
                    <a:pt x="175" y="524"/>
                    <a:pt x="168" y="515"/>
                  </a:cubicBezTo>
                  <a:cubicBezTo>
                    <a:pt x="161" y="506"/>
                    <a:pt x="155" y="496"/>
                    <a:pt x="149" y="486"/>
                  </a:cubicBezTo>
                  <a:cubicBezTo>
                    <a:pt x="138" y="467"/>
                    <a:pt x="128" y="447"/>
                    <a:pt x="120" y="426"/>
                  </a:cubicBezTo>
                  <a:cubicBezTo>
                    <a:pt x="116" y="416"/>
                    <a:pt x="112" y="406"/>
                    <a:pt x="109" y="395"/>
                  </a:cubicBezTo>
                  <a:cubicBezTo>
                    <a:pt x="106" y="385"/>
                    <a:pt x="103" y="375"/>
                    <a:pt x="100" y="364"/>
                  </a:cubicBezTo>
                  <a:cubicBezTo>
                    <a:pt x="96" y="347"/>
                    <a:pt x="93" y="329"/>
                    <a:pt x="90" y="312"/>
                  </a:cubicBezTo>
                  <a:cubicBezTo>
                    <a:pt x="89" y="303"/>
                    <a:pt x="88" y="295"/>
                    <a:pt x="87" y="286"/>
                  </a:cubicBezTo>
                  <a:cubicBezTo>
                    <a:pt x="86" y="278"/>
                    <a:pt x="86" y="269"/>
                    <a:pt x="85" y="261"/>
                  </a:cubicBezTo>
                  <a:cubicBezTo>
                    <a:pt x="85" y="245"/>
                    <a:pt x="84" y="230"/>
                    <a:pt x="85" y="215"/>
                  </a:cubicBezTo>
                  <a:cubicBezTo>
                    <a:pt x="85" y="200"/>
                    <a:pt x="86" y="186"/>
                    <a:pt x="87" y="174"/>
                  </a:cubicBezTo>
                  <a:cubicBezTo>
                    <a:pt x="89" y="161"/>
                    <a:pt x="90" y="150"/>
                    <a:pt x="91" y="140"/>
                  </a:cubicBezTo>
                  <a:cubicBezTo>
                    <a:pt x="93" y="130"/>
                    <a:pt x="95" y="121"/>
                    <a:pt x="96" y="114"/>
                  </a:cubicBezTo>
                  <a:cubicBezTo>
                    <a:pt x="99" y="99"/>
                    <a:pt x="101" y="91"/>
                    <a:pt x="101" y="91"/>
                  </a:cubicBezTo>
                  <a:cubicBezTo>
                    <a:pt x="101" y="91"/>
                    <a:pt x="106" y="90"/>
                    <a:pt x="116" y="89"/>
                  </a:cubicBezTo>
                  <a:cubicBezTo>
                    <a:pt x="125" y="88"/>
                    <a:pt x="138" y="87"/>
                    <a:pt x="154" y="85"/>
                  </a:cubicBezTo>
                  <a:cubicBezTo>
                    <a:pt x="171" y="83"/>
                    <a:pt x="190" y="82"/>
                    <a:pt x="211" y="80"/>
                  </a:cubicBezTo>
                  <a:cubicBezTo>
                    <a:pt x="222" y="79"/>
                    <a:pt x="233" y="79"/>
                    <a:pt x="245" y="78"/>
                  </a:cubicBezTo>
                  <a:cubicBezTo>
                    <a:pt x="256" y="77"/>
                    <a:pt x="268" y="77"/>
                    <a:pt x="280" y="76"/>
                  </a:cubicBezTo>
                  <a:cubicBezTo>
                    <a:pt x="293" y="76"/>
                    <a:pt x="307" y="76"/>
                    <a:pt x="321" y="76"/>
                  </a:cubicBezTo>
                  <a:cubicBezTo>
                    <a:pt x="357" y="76"/>
                    <a:pt x="395" y="78"/>
                    <a:pt x="431" y="83"/>
                  </a:cubicBezTo>
                  <a:cubicBezTo>
                    <a:pt x="481" y="90"/>
                    <a:pt x="527" y="105"/>
                    <a:pt x="567" y="133"/>
                  </a:cubicBezTo>
                  <a:cubicBezTo>
                    <a:pt x="572" y="137"/>
                    <a:pt x="576" y="140"/>
                    <a:pt x="581" y="144"/>
                  </a:cubicBezTo>
                  <a:cubicBezTo>
                    <a:pt x="583" y="146"/>
                    <a:pt x="585" y="148"/>
                    <a:pt x="588" y="150"/>
                  </a:cubicBezTo>
                  <a:cubicBezTo>
                    <a:pt x="590" y="152"/>
                    <a:pt x="592" y="154"/>
                    <a:pt x="594" y="156"/>
                  </a:cubicBezTo>
                  <a:cubicBezTo>
                    <a:pt x="603" y="165"/>
                    <a:pt x="611" y="174"/>
                    <a:pt x="619" y="183"/>
                  </a:cubicBezTo>
                  <a:cubicBezTo>
                    <a:pt x="626" y="193"/>
                    <a:pt x="633" y="203"/>
                    <a:pt x="640" y="214"/>
                  </a:cubicBezTo>
                  <a:cubicBezTo>
                    <a:pt x="646" y="224"/>
                    <a:pt x="653" y="235"/>
                    <a:pt x="658" y="247"/>
                  </a:cubicBezTo>
                  <a:cubicBezTo>
                    <a:pt x="670" y="269"/>
                    <a:pt x="681" y="293"/>
                    <a:pt x="689" y="317"/>
                  </a:cubicBezTo>
                  <a:cubicBezTo>
                    <a:pt x="699" y="341"/>
                    <a:pt x="707" y="365"/>
                    <a:pt x="713" y="389"/>
                  </a:cubicBezTo>
                  <a:cubicBezTo>
                    <a:pt x="715" y="395"/>
                    <a:pt x="717" y="401"/>
                    <a:pt x="718" y="407"/>
                  </a:cubicBezTo>
                  <a:cubicBezTo>
                    <a:pt x="720" y="412"/>
                    <a:pt x="721" y="418"/>
                    <a:pt x="723" y="424"/>
                  </a:cubicBezTo>
                  <a:cubicBezTo>
                    <a:pt x="726" y="435"/>
                    <a:pt x="729" y="446"/>
                    <a:pt x="731" y="456"/>
                  </a:cubicBezTo>
                  <a:cubicBezTo>
                    <a:pt x="736" y="477"/>
                    <a:pt x="740" y="496"/>
                    <a:pt x="744" y="512"/>
                  </a:cubicBezTo>
                  <a:cubicBezTo>
                    <a:pt x="750" y="544"/>
                    <a:pt x="753" y="565"/>
                    <a:pt x="753" y="565"/>
                  </a:cubicBezTo>
                  <a:cubicBezTo>
                    <a:pt x="753" y="565"/>
                    <a:pt x="746" y="569"/>
                    <a:pt x="733" y="576"/>
                  </a:cubicBezTo>
                  <a:cubicBezTo>
                    <a:pt x="727" y="580"/>
                    <a:pt x="719" y="584"/>
                    <a:pt x="709" y="588"/>
                  </a:cubicBezTo>
                  <a:cubicBezTo>
                    <a:pt x="700" y="593"/>
                    <a:pt x="690" y="597"/>
                    <a:pt x="678" y="602"/>
                  </a:cubicBezTo>
                  <a:cubicBezTo>
                    <a:pt x="655" y="612"/>
                    <a:pt x="627" y="622"/>
                    <a:pt x="596" y="631"/>
                  </a:cubicBezTo>
                  <a:cubicBezTo>
                    <a:pt x="581" y="635"/>
                    <a:pt x="564" y="638"/>
                    <a:pt x="547" y="642"/>
                  </a:cubicBezTo>
                  <a:cubicBezTo>
                    <a:pt x="539" y="643"/>
                    <a:pt x="530" y="645"/>
                    <a:pt x="521" y="646"/>
                  </a:cubicBezTo>
                  <a:cubicBezTo>
                    <a:pt x="512" y="647"/>
                    <a:pt x="503" y="648"/>
                    <a:pt x="494" y="649"/>
                  </a:cubicBezTo>
                  <a:cubicBezTo>
                    <a:pt x="481" y="650"/>
                    <a:pt x="467" y="650"/>
                    <a:pt x="453" y="650"/>
                  </a:cubicBezTo>
                  <a:moveTo>
                    <a:pt x="265" y="0"/>
                  </a:moveTo>
                  <a:cubicBezTo>
                    <a:pt x="262" y="0"/>
                    <a:pt x="260" y="0"/>
                    <a:pt x="258" y="0"/>
                  </a:cubicBezTo>
                  <a:cubicBezTo>
                    <a:pt x="240" y="1"/>
                    <a:pt x="223" y="1"/>
                    <a:pt x="207" y="1"/>
                  </a:cubicBezTo>
                  <a:cubicBezTo>
                    <a:pt x="193" y="1"/>
                    <a:pt x="180" y="1"/>
                    <a:pt x="167" y="2"/>
                  </a:cubicBezTo>
                  <a:cubicBezTo>
                    <a:pt x="154" y="2"/>
                    <a:pt x="141" y="3"/>
                    <a:pt x="130" y="3"/>
                  </a:cubicBezTo>
                  <a:cubicBezTo>
                    <a:pt x="130" y="3"/>
                    <a:pt x="130" y="3"/>
                    <a:pt x="130" y="3"/>
                  </a:cubicBezTo>
                  <a:cubicBezTo>
                    <a:pt x="8" y="106"/>
                    <a:pt x="8" y="106"/>
                    <a:pt x="8" y="106"/>
                  </a:cubicBezTo>
                  <a:cubicBezTo>
                    <a:pt x="8" y="106"/>
                    <a:pt x="8" y="106"/>
                    <a:pt x="8" y="106"/>
                  </a:cubicBezTo>
                  <a:cubicBezTo>
                    <a:pt x="7" y="118"/>
                    <a:pt x="5" y="129"/>
                    <a:pt x="4" y="142"/>
                  </a:cubicBezTo>
                  <a:cubicBezTo>
                    <a:pt x="3" y="154"/>
                    <a:pt x="2" y="168"/>
                    <a:pt x="1" y="181"/>
                  </a:cubicBezTo>
                  <a:cubicBezTo>
                    <a:pt x="0" y="195"/>
                    <a:pt x="0" y="210"/>
                    <a:pt x="0" y="224"/>
                  </a:cubicBezTo>
                  <a:cubicBezTo>
                    <a:pt x="1" y="239"/>
                    <a:pt x="1" y="254"/>
                    <a:pt x="3" y="270"/>
                  </a:cubicBezTo>
                  <a:cubicBezTo>
                    <a:pt x="3" y="278"/>
                    <a:pt x="4" y="287"/>
                    <a:pt x="5" y="295"/>
                  </a:cubicBezTo>
                  <a:cubicBezTo>
                    <a:pt x="6" y="303"/>
                    <a:pt x="7" y="311"/>
                    <a:pt x="9" y="320"/>
                  </a:cubicBezTo>
                  <a:cubicBezTo>
                    <a:pt x="12" y="337"/>
                    <a:pt x="15" y="354"/>
                    <a:pt x="19" y="371"/>
                  </a:cubicBezTo>
                  <a:cubicBezTo>
                    <a:pt x="24" y="388"/>
                    <a:pt x="29" y="405"/>
                    <a:pt x="35" y="422"/>
                  </a:cubicBezTo>
                  <a:cubicBezTo>
                    <a:pt x="38" y="431"/>
                    <a:pt x="41" y="440"/>
                    <a:pt x="44" y="448"/>
                  </a:cubicBezTo>
                  <a:cubicBezTo>
                    <a:pt x="48" y="457"/>
                    <a:pt x="52" y="465"/>
                    <a:pt x="55" y="473"/>
                  </a:cubicBezTo>
                  <a:cubicBezTo>
                    <a:pt x="59" y="482"/>
                    <a:pt x="64" y="490"/>
                    <a:pt x="68" y="498"/>
                  </a:cubicBezTo>
                  <a:cubicBezTo>
                    <a:pt x="70" y="502"/>
                    <a:pt x="72" y="506"/>
                    <a:pt x="75" y="511"/>
                  </a:cubicBezTo>
                  <a:cubicBezTo>
                    <a:pt x="77" y="515"/>
                    <a:pt x="79" y="519"/>
                    <a:pt x="82" y="523"/>
                  </a:cubicBezTo>
                  <a:cubicBezTo>
                    <a:pt x="92" y="538"/>
                    <a:pt x="103" y="554"/>
                    <a:pt x="114" y="569"/>
                  </a:cubicBezTo>
                  <a:cubicBezTo>
                    <a:pt x="138" y="598"/>
                    <a:pt x="165" y="626"/>
                    <a:pt x="197" y="648"/>
                  </a:cubicBezTo>
                  <a:cubicBezTo>
                    <a:pt x="205" y="654"/>
                    <a:pt x="213" y="659"/>
                    <a:pt x="221" y="664"/>
                  </a:cubicBezTo>
                  <a:cubicBezTo>
                    <a:pt x="229" y="669"/>
                    <a:pt x="238" y="674"/>
                    <a:pt x="246" y="678"/>
                  </a:cubicBezTo>
                  <a:cubicBezTo>
                    <a:pt x="263" y="687"/>
                    <a:pt x="281" y="694"/>
                    <a:pt x="298" y="701"/>
                  </a:cubicBezTo>
                  <a:cubicBezTo>
                    <a:pt x="316" y="707"/>
                    <a:pt x="334" y="712"/>
                    <a:pt x="352" y="716"/>
                  </a:cubicBezTo>
                  <a:cubicBezTo>
                    <a:pt x="361" y="718"/>
                    <a:pt x="369" y="720"/>
                    <a:pt x="379" y="722"/>
                  </a:cubicBezTo>
                  <a:cubicBezTo>
                    <a:pt x="388" y="723"/>
                    <a:pt x="397" y="724"/>
                    <a:pt x="406" y="725"/>
                  </a:cubicBezTo>
                  <a:cubicBezTo>
                    <a:pt x="424" y="727"/>
                    <a:pt x="442" y="729"/>
                    <a:pt x="459" y="729"/>
                  </a:cubicBezTo>
                  <a:cubicBezTo>
                    <a:pt x="460" y="729"/>
                    <a:pt x="460" y="729"/>
                    <a:pt x="461" y="729"/>
                  </a:cubicBezTo>
                  <a:cubicBezTo>
                    <a:pt x="478" y="729"/>
                    <a:pt x="495" y="728"/>
                    <a:pt x="512" y="727"/>
                  </a:cubicBezTo>
                  <a:cubicBezTo>
                    <a:pt x="521" y="726"/>
                    <a:pt x="529" y="726"/>
                    <a:pt x="538" y="725"/>
                  </a:cubicBezTo>
                  <a:cubicBezTo>
                    <a:pt x="546" y="724"/>
                    <a:pt x="554" y="723"/>
                    <a:pt x="563" y="721"/>
                  </a:cubicBezTo>
                  <a:cubicBezTo>
                    <a:pt x="579" y="718"/>
                    <a:pt x="596" y="715"/>
                    <a:pt x="611" y="712"/>
                  </a:cubicBezTo>
                  <a:cubicBezTo>
                    <a:pt x="626" y="708"/>
                    <a:pt x="641" y="704"/>
                    <a:pt x="655" y="700"/>
                  </a:cubicBezTo>
                  <a:cubicBezTo>
                    <a:pt x="669" y="696"/>
                    <a:pt x="682" y="691"/>
                    <a:pt x="695" y="687"/>
                  </a:cubicBezTo>
                  <a:cubicBezTo>
                    <a:pt x="721" y="677"/>
                    <a:pt x="744" y="668"/>
                    <a:pt x="764" y="658"/>
                  </a:cubicBezTo>
                  <a:cubicBezTo>
                    <a:pt x="764" y="658"/>
                    <a:pt x="764" y="658"/>
                    <a:pt x="764" y="658"/>
                  </a:cubicBezTo>
                  <a:cubicBezTo>
                    <a:pt x="764" y="658"/>
                    <a:pt x="764" y="658"/>
                    <a:pt x="764" y="658"/>
                  </a:cubicBezTo>
                  <a:cubicBezTo>
                    <a:pt x="830" y="513"/>
                    <a:pt x="830" y="513"/>
                    <a:pt x="830" y="513"/>
                  </a:cubicBezTo>
                  <a:cubicBezTo>
                    <a:pt x="824" y="491"/>
                    <a:pt x="818" y="465"/>
                    <a:pt x="810" y="438"/>
                  </a:cubicBezTo>
                  <a:cubicBezTo>
                    <a:pt x="791" y="374"/>
                    <a:pt x="767" y="301"/>
                    <a:pt x="735" y="236"/>
                  </a:cubicBezTo>
                  <a:cubicBezTo>
                    <a:pt x="727" y="219"/>
                    <a:pt x="719" y="203"/>
                    <a:pt x="710" y="188"/>
                  </a:cubicBezTo>
                  <a:cubicBezTo>
                    <a:pt x="705" y="180"/>
                    <a:pt x="701" y="173"/>
                    <a:pt x="696" y="165"/>
                  </a:cubicBezTo>
                  <a:cubicBezTo>
                    <a:pt x="691" y="158"/>
                    <a:pt x="686" y="151"/>
                    <a:pt x="681" y="144"/>
                  </a:cubicBezTo>
                  <a:cubicBezTo>
                    <a:pt x="676" y="137"/>
                    <a:pt x="671" y="130"/>
                    <a:pt x="665" y="124"/>
                  </a:cubicBezTo>
                  <a:cubicBezTo>
                    <a:pt x="660" y="117"/>
                    <a:pt x="654" y="111"/>
                    <a:pt x="648" y="105"/>
                  </a:cubicBezTo>
                  <a:cubicBezTo>
                    <a:pt x="642" y="99"/>
                    <a:pt x="636" y="93"/>
                    <a:pt x="630" y="88"/>
                  </a:cubicBezTo>
                  <a:cubicBezTo>
                    <a:pt x="624" y="82"/>
                    <a:pt x="617" y="77"/>
                    <a:pt x="610" y="72"/>
                  </a:cubicBezTo>
                  <a:cubicBezTo>
                    <a:pt x="603" y="67"/>
                    <a:pt x="596" y="63"/>
                    <a:pt x="589" y="59"/>
                  </a:cubicBezTo>
                  <a:cubicBezTo>
                    <a:pt x="582" y="54"/>
                    <a:pt x="575" y="50"/>
                    <a:pt x="567" y="47"/>
                  </a:cubicBezTo>
                  <a:cubicBezTo>
                    <a:pt x="560" y="43"/>
                    <a:pt x="552" y="40"/>
                    <a:pt x="544" y="37"/>
                  </a:cubicBezTo>
                  <a:cubicBezTo>
                    <a:pt x="536" y="34"/>
                    <a:pt x="529" y="31"/>
                    <a:pt x="521" y="29"/>
                  </a:cubicBezTo>
                  <a:cubicBezTo>
                    <a:pt x="505" y="23"/>
                    <a:pt x="488" y="20"/>
                    <a:pt x="471" y="16"/>
                  </a:cubicBezTo>
                  <a:cubicBezTo>
                    <a:pt x="462" y="14"/>
                    <a:pt x="454" y="13"/>
                    <a:pt x="445" y="12"/>
                  </a:cubicBezTo>
                  <a:cubicBezTo>
                    <a:pt x="436" y="10"/>
                    <a:pt x="427" y="9"/>
                    <a:pt x="419" y="8"/>
                  </a:cubicBezTo>
                  <a:cubicBezTo>
                    <a:pt x="401" y="6"/>
                    <a:pt x="383" y="4"/>
                    <a:pt x="365" y="3"/>
                  </a:cubicBezTo>
                  <a:cubicBezTo>
                    <a:pt x="347" y="2"/>
                    <a:pt x="329" y="1"/>
                    <a:pt x="311" y="1"/>
                  </a:cubicBezTo>
                  <a:cubicBezTo>
                    <a:pt x="295" y="1"/>
                    <a:pt x="280" y="0"/>
                    <a:pt x="2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3">
              <a:extLst>
                <a:ext uri="{FF2B5EF4-FFF2-40B4-BE49-F238E27FC236}">
                  <a16:creationId xmlns="" xmlns:a16="http://schemas.microsoft.com/office/drawing/2014/main" id="{41A01EB7-D7BD-49B9-BB38-8CB40D847961}"/>
                </a:ext>
              </a:extLst>
            </p:cNvPr>
            <p:cNvSpPr>
              <a:spLocks/>
            </p:cNvSpPr>
            <p:nvPr userDrawn="1"/>
          </p:nvSpPr>
          <p:spPr bwMode="auto">
            <a:xfrm>
              <a:off x="7799387" y="-1644651"/>
              <a:ext cx="528637" cy="541338"/>
            </a:xfrm>
            <a:custGeom>
              <a:avLst/>
              <a:gdLst>
                <a:gd name="T0" fmla="*/ 176 w 176"/>
                <a:gd name="T1" fmla="*/ 0 h 180"/>
                <a:gd name="T2" fmla="*/ 87 w 176"/>
                <a:gd name="T3" fmla="*/ 6 h 180"/>
                <a:gd name="T4" fmla="*/ 4 w 176"/>
                <a:gd name="T5" fmla="*/ 87 h 180"/>
                <a:gd name="T6" fmla="*/ 2 w 176"/>
                <a:gd name="T7" fmla="*/ 180 h 180"/>
                <a:gd name="T8" fmla="*/ 176 w 176"/>
                <a:gd name="T9" fmla="*/ 0 h 180"/>
              </a:gdLst>
              <a:ahLst/>
              <a:cxnLst>
                <a:cxn ang="0">
                  <a:pos x="T0" y="T1"/>
                </a:cxn>
                <a:cxn ang="0">
                  <a:pos x="T2" y="T3"/>
                </a:cxn>
                <a:cxn ang="0">
                  <a:pos x="T4" y="T5"/>
                </a:cxn>
                <a:cxn ang="0">
                  <a:pos x="T6" y="T7"/>
                </a:cxn>
                <a:cxn ang="0">
                  <a:pos x="T8" y="T9"/>
                </a:cxn>
              </a:cxnLst>
              <a:rect l="0" t="0" r="r" b="b"/>
              <a:pathLst>
                <a:path w="176" h="180">
                  <a:moveTo>
                    <a:pt x="176" y="0"/>
                  </a:moveTo>
                  <a:cubicBezTo>
                    <a:pt x="143" y="1"/>
                    <a:pt x="112" y="4"/>
                    <a:pt x="87" y="6"/>
                  </a:cubicBezTo>
                  <a:cubicBezTo>
                    <a:pt x="4" y="87"/>
                    <a:pt x="4" y="87"/>
                    <a:pt x="4" y="87"/>
                  </a:cubicBezTo>
                  <a:cubicBezTo>
                    <a:pt x="1" y="113"/>
                    <a:pt x="0" y="145"/>
                    <a:pt x="2" y="180"/>
                  </a:cubicBezTo>
                  <a:cubicBezTo>
                    <a:pt x="176" y="0"/>
                    <a:pt x="176" y="0"/>
                    <a:pt x="17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4">
              <a:extLst>
                <a:ext uri="{FF2B5EF4-FFF2-40B4-BE49-F238E27FC236}">
                  <a16:creationId xmlns="" xmlns:a16="http://schemas.microsoft.com/office/drawing/2014/main" id="{23C02D6A-C812-4E0B-A437-ED6CEB7ACE06}"/>
                </a:ext>
              </a:extLst>
            </p:cNvPr>
            <p:cNvSpPr>
              <a:spLocks/>
            </p:cNvSpPr>
            <p:nvPr userDrawn="1"/>
          </p:nvSpPr>
          <p:spPr bwMode="auto">
            <a:xfrm>
              <a:off x="7845426" y="-1647826"/>
              <a:ext cx="933450" cy="1039813"/>
            </a:xfrm>
            <a:custGeom>
              <a:avLst/>
              <a:gdLst>
                <a:gd name="T0" fmla="*/ 243 w 311"/>
                <a:gd name="T1" fmla="*/ 0 h 346"/>
                <a:gd name="T2" fmla="*/ 0 w 311"/>
                <a:gd name="T3" fmla="*/ 271 h 346"/>
                <a:gd name="T4" fmla="*/ 1 w 311"/>
                <a:gd name="T5" fmla="*/ 277 h 346"/>
                <a:gd name="T6" fmla="*/ 24 w 311"/>
                <a:gd name="T7" fmla="*/ 346 h 346"/>
                <a:gd name="T8" fmla="*/ 311 w 311"/>
                <a:gd name="T9" fmla="*/ 6 h 346"/>
                <a:gd name="T10" fmla="*/ 243 w 311"/>
                <a:gd name="T11" fmla="*/ 0 h 346"/>
              </a:gdLst>
              <a:ahLst/>
              <a:cxnLst>
                <a:cxn ang="0">
                  <a:pos x="T0" y="T1"/>
                </a:cxn>
                <a:cxn ang="0">
                  <a:pos x="T2" y="T3"/>
                </a:cxn>
                <a:cxn ang="0">
                  <a:pos x="T4" y="T5"/>
                </a:cxn>
                <a:cxn ang="0">
                  <a:pos x="T6" y="T7"/>
                </a:cxn>
                <a:cxn ang="0">
                  <a:pos x="T8" y="T9"/>
                </a:cxn>
                <a:cxn ang="0">
                  <a:pos x="T10" y="T11"/>
                </a:cxn>
              </a:cxnLst>
              <a:rect l="0" t="0" r="r" b="b"/>
              <a:pathLst>
                <a:path w="311" h="346">
                  <a:moveTo>
                    <a:pt x="243" y="0"/>
                  </a:moveTo>
                  <a:cubicBezTo>
                    <a:pt x="0" y="271"/>
                    <a:pt x="0" y="271"/>
                    <a:pt x="0" y="271"/>
                  </a:cubicBezTo>
                  <a:cubicBezTo>
                    <a:pt x="1" y="277"/>
                    <a:pt x="1" y="277"/>
                    <a:pt x="1" y="277"/>
                  </a:cubicBezTo>
                  <a:cubicBezTo>
                    <a:pt x="7" y="300"/>
                    <a:pt x="15" y="323"/>
                    <a:pt x="24" y="346"/>
                  </a:cubicBezTo>
                  <a:cubicBezTo>
                    <a:pt x="311" y="6"/>
                    <a:pt x="311" y="6"/>
                    <a:pt x="311" y="6"/>
                  </a:cubicBezTo>
                  <a:cubicBezTo>
                    <a:pt x="289" y="3"/>
                    <a:pt x="266" y="1"/>
                    <a:pt x="2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5">
              <a:extLst>
                <a:ext uri="{FF2B5EF4-FFF2-40B4-BE49-F238E27FC236}">
                  <a16:creationId xmlns="" xmlns:a16="http://schemas.microsoft.com/office/drawing/2014/main" id="{9623383F-E505-48B8-806D-B0F0801CC4A4}"/>
                </a:ext>
              </a:extLst>
            </p:cNvPr>
            <p:cNvSpPr>
              <a:spLocks/>
            </p:cNvSpPr>
            <p:nvPr userDrawn="1"/>
          </p:nvSpPr>
          <p:spPr bwMode="auto">
            <a:xfrm>
              <a:off x="8031163" y="-1590675"/>
              <a:ext cx="1090613" cy="1349375"/>
            </a:xfrm>
            <a:custGeom>
              <a:avLst/>
              <a:gdLst>
                <a:gd name="T0" fmla="*/ 312 w 363"/>
                <a:gd name="T1" fmla="*/ 0 h 449"/>
                <a:gd name="T2" fmla="*/ 0 w 363"/>
                <a:gd name="T3" fmla="*/ 395 h 449"/>
                <a:gd name="T4" fmla="*/ 47 w 363"/>
                <a:gd name="T5" fmla="*/ 449 h 449"/>
                <a:gd name="T6" fmla="*/ 363 w 363"/>
                <a:gd name="T7" fmla="*/ 22 h 449"/>
                <a:gd name="T8" fmla="*/ 312 w 363"/>
                <a:gd name="T9" fmla="*/ 0 h 449"/>
              </a:gdLst>
              <a:ahLst/>
              <a:cxnLst>
                <a:cxn ang="0">
                  <a:pos x="T0" y="T1"/>
                </a:cxn>
                <a:cxn ang="0">
                  <a:pos x="T2" y="T3"/>
                </a:cxn>
                <a:cxn ang="0">
                  <a:pos x="T4" y="T5"/>
                </a:cxn>
                <a:cxn ang="0">
                  <a:pos x="T6" y="T7"/>
                </a:cxn>
                <a:cxn ang="0">
                  <a:pos x="T8" y="T9"/>
                </a:cxn>
              </a:cxnLst>
              <a:rect l="0" t="0" r="r" b="b"/>
              <a:pathLst>
                <a:path w="363" h="449">
                  <a:moveTo>
                    <a:pt x="312" y="0"/>
                  </a:moveTo>
                  <a:cubicBezTo>
                    <a:pt x="0" y="395"/>
                    <a:pt x="0" y="395"/>
                    <a:pt x="0" y="395"/>
                  </a:cubicBezTo>
                  <a:cubicBezTo>
                    <a:pt x="14" y="414"/>
                    <a:pt x="29" y="432"/>
                    <a:pt x="47" y="449"/>
                  </a:cubicBezTo>
                  <a:cubicBezTo>
                    <a:pt x="363" y="22"/>
                    <a:pt x="363" y="22"/>
                    <a:pt x="363" y="22"/>
                  </a:cubicBezTo>
                  <a:cubicBezTo>
                    <a:pt x="347" y="13"/>
                    <a:pt x="330" y="6"/>
                    <a:pt x="3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6">
              <a:extLst>
                <a:ext uri="{FF2B5EF4-FFF2-40B4-BE49-F238E27FC236}">
                  <a16:creationId xmlns="" xmlns:a16="http://schemas.microsoft.com/office/drawing/2014/main" id="{C7DB2D9D-00A3-4BBD-B0DA-FA7B5A0ED9F4}"/>
                </a:ext>
              </a:extLst>
            </p:cNvPr>
            <p:cNvSpPr>
              <a:spLocks/>
            </p:cNvSpPr>
            <p:nvPr userDrawn="1"/>
          </p:nvSpPr>
          <p:spPr bwMode="auto">
            <a:xfrm>
              <a:off x="8348662" y="-1425575"/>
              <a:ext cx="1019175" cy="1389063"/>
            </a:xfrm>
            <a:custGeom>
              <a:avLst/>
              <a:gdLst>
                <a:gd name="T0" fmla="*/ 303 w 339"/>
                <a:gd name="T1" fmla="*/ 0 h 462"/>
                <a:gd name="T2" fmla="*/ 0 w 339"/>
                <a:gd name="T3" fmla="*/ 436 h 462"/>
                <a:gd name="T4" fmla="*/ 66 w 339"/>
                <a:gd name="T5" fmla="*/ 462 h 462"/>
                <a:gd name="T6" fmla="*/ 339 w 339"/>
                <a:gd name="T7" fmla="*/ 42 h 462"/>
                <a:gd name="T8" fmla="*/ 303 w 339"/>
                <a:gd name="T9" fmla="*/ 0 h 462"/>
              </a:gdLst>
              <a:ahLst/>
              <a:cxnLst>
                <a:cxn ang="0">
                  <a:pos x="T0" y="T1"/>
                </a:cxn>
                <a:cxn ang="0">
                  <a:pos x="T2" y="T3"/>
                </a:cxn>
                <a:cxn ang="0">
                  <a:pos x="T4" y="T5"/>
                </a:cxn>
                <a:cxn ang="0">
                  <a:pos x="T6" y="T7"/>
                </a:cxn>
                <a:cxn ang="0">
                  <a:pos x="T8" y="T9"/>
                </a:cxn>
              </a:cxnLst>
              <a:rect l="0" t="0" r="r" b="b"/>
              <a:pathLst>
                <a:path w="339" h="462">
                  <a:moveTo>
                    <a:pt x="303" y="0"/>
                  </a:moveTo>
                  <a:cubicBezTo>
                    <a:pt x="0" y="436"/>
                    <a:pt x="0" y="436"/>
                    <a:pt x="0" y="436"/>
                  </a:cubicBezTo>
                  <a:cubicBezTo>
                    <a:pt x="22" y="447"/>
                    <a:pt x="44" y="456"/>
                    <a:pt x="66" y="462"/>
                  </a:cubicBezTo>
                  <a:cubicBezTo>
                    <a:pt x="339" y="42"/>
                    <a:pt x="339" y="42"/>
                    <a:pt x="339" y="42"/>
                  </a:cubicBezTo>
                  <a:cubicBezTo>
                    <a:pt x="328" y="27"/>
                    <a:pt x="316" y="12"/>
                    <a:pt x="3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7">
              <a:extLst>
                <a:ext uri="{FF2B5EF4-FFF2-40B4-BE49-F238E27FC236}">
                  <a16:creationId xmlns="" xmlns:a16="http://schemas.microsoft.com/office/drawing/2014/main" id="{FC433333-A35A-4EF0-92C8-0609AB23E5EE}"/>
                </a:ext>
              </a:extLst>
            </p:cNvPr>
            <p:cNvSpPr>
              <a:spLocks/>
            </p:cNvSpPr>
            <p:nvPr userDrawn="1"/>
          </p:nvSpPr>
          <p:spPr bwMode="auto">
            <a:xfrm>
              <a:off x="8778876" y="-1127125"/>
              <a:ext cx="768350" cy="1131887"/>
            </a:xfrm>
            <a:custGeom>
              <a:avLst/>
              <a:gdLst>
                <a:gd name="T0" fmla="*/ 229 w 256"/>
                <a:gd name="T1" fmla="*/ 0 h 377"/>
                <a:gd name="T2" fmla="*/ 0 w 256"/>
                <a:gd name="T3" fmla="*/ 376 h 377"/>
                <a:gd name="T4" fmla="*/ 27 w 256"/>
                <a:gd name="T5" fmla="*/ 377 h 377"/>
                <a:gd name="T6" fmla="*/ 67 w 256"/>
                <a:gd name="T7" fmla="*/ 375 h 377"/>
                <a:gd name="T8" fmla="*/ 78 w 256"/>
                <a:gd name="T9" fmla="*/ 374 h 377"/>
                <a:gd name="T10" fmla="*/ 256 w 256"/>
                <a:gd name="T11" fmla="*/ 63 h 377"/>
                <a:gd name="T12" fmla="*/ 229 w 256"/>
                <a:gd name="T13" fmla="*/ 0 h 377"/>
              </a:gdLst>
              <a:ahLst/>
              <a:cxnLst>
                <a:cxn ang="0">
                  <a:pos x="T0" y="T1"/>
                </a:cxn>
                <a:cxn ang="0">
                  <a:pos x="T2" y="T3"/>
                </a:cxn>
                <a:cxn ang="0">
                  <a:pos x="T4" y="T5"/>
                </a:cxn>
                <a:cxn ang="0">
                  <a:pos x="T6" y="T7"/>
                </a:cxn>
                <a:cxn ang="0">
                  <a:pos x="T8" y="T9"/>
                </a:cxn>
                <a:cxn ang="0">
                  <a:pos x="T10" y="T11"/>
                </a:cxn>
                <a:cxn ang="0">
                  <a:pos x="T12" y="T13"/>
                </a:cxn>
              </a:cxnLst>
              <a:rect l="0" t="0" r="r" b="b"/>
              <a:pathLst>
                <a:path w="256" h="377">
                  <a:moveTo>
                    <a:pt x="229" y="0"/>
                  </a:moveTo>
                  <a:cubicBezTo>
                    <a:pt x="0" y="376"/>
                    <a:pt x="0" y="376"/>
                    <a:pt x="0" y="376"/>
                  </a:cubicBezTo>
                  <a:cubicBezTo>
                    <a:pt x="9" y="377"/>
                    <a:pt x="18" y="377"/>
                    <a:pt x="27" y="377"/>
                  </a:cubicBezTo>
                  <a:cubicBezTo>
                    <a:pt x="41" y="377"/>
                    <a:pt x="54" y="376"/>
                    <a:pt x="67" y="375"/>
                  </a:cubicBezTo>
                  <a:cubicBezTo>
                    <a:pt x="71" y="375"/>
                    <a:pt x="74" y="375"/>
                    <a:pt x="78" y="374"/>
                  </a:cubicBezTo>
                  <a:cubicBezTo>
                    <a:pt x="256" y="63"/>
                    <a:pt x="256" y="63"/>
                    <a:pt x="256" y="63"/>
                  </a:cubicBezTo>
                  <a:cubicBezTo>
                    <a:pt x="249" y="42"/>
                    <a:pt x="240" y="20"/>
                    <a:pt x="2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8">
              <a:extLst>
                <a:ext uri="{FF2B5EF4-FFF2-40B4-BE49-F238E27FC236}">
                  <a16:creationId xmlns="" xmlns:a16="http://schemas.microsoft.com/office/drawing/2014/main" id="{9F79C730-18EE-44DF-877E-9E574633EB59}"/>
                </a:ext>
              </a:extLst>
            </p:cNvPr>
            <p:cNvSpPr>
              <a:spLocks/>
            </p:cNvSpPr>
            <p:nvPr userDrawn="1"/>
          </p:nvSpPr>
          <p:spPr bwMode="auto">
            <a:xfrm>
              <a:off x="9277350" y="-698500"/>
              <a:ext cx="411163" cy="646113"/>
            </a:xfrm>
            <a:custGeom>
              <a:avLst/>
              <a:gdLst>
                <a:gd name="T0" fmla="*/ 116 w 137"/>
                <a:gd name="T1" fmla="*/ 0 h 215"/>
                <a:gd name="T2" fmla="*/ 0 w 137"/>
                <a:gd name="T3" fmla="*/ 215 h 215"/>
                <a:gd name="T4" fmla="*/ 25 w 137"/>
                <a:gd name="T5" fmla="*/ 208 h 215"/>
                <a:gd name="T6" fmla="*/ 48 w 137"/>
                <a:gd name="T7" fmla="*/ 200 h 215"/>
                <a:gd name="T8" fmla="*/ 88 w 137"/>
                <a:gd name="T9" fmla="*/ 184 h 215"/>
                <a:gd name="T10" fmla="*/ 137 w 137"/>
                <a:gd name="T11" fmla="*/ 88 h 215"/>
                <a:gd name="T12" fmla="*/ 128 w 137"/>
                <a:gd name="T13" fmla="*/ 47 h 215"/>
                <a:gd name="T14" fmla="*/ 122 w 137"/>
                <a:gd name="T15" fmla="*/ 24 h 215"/>
                <a:gd name="T16" fmla="*/ 116 w 137"/>
                <a:gd name="T17"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215">
                  <a:moveTo>
                    <a:pt x="116" y="0"/>
                  </a:moveTo>
                  <a:cubicBezTo>
                    <a:pt x="0" y="215"/>
                    <a:pt x="0" y="215"/>
                    <a:pt x="0" y="215"/>
                  </a:cubicBezTo>
                  <a:cubicBezTo>
                    <a:pt x="9" y="212"/>
                    <a:pt x="17" y="210"/>
                    <a:pt x="25" y="208"/>
                  </a:cubicBezTo>
                  <a:cubicBezTo>
                    <a:pt x="33" y="205"/>
                    <a:pt x="41" y="202"/>
                    <a:pt x="48" y="200"/>
                  </a:cubicBezTo>
                  <a:cubicBezTo>
                    <a:pt x="63" y="194"/>
                    <a:pt x="76" y="189"/>
                    <a:pt x="88" y="184"/>
                  </a:cubicBezTo>
                  <a:cubicBezTo>
                    <a:pt x="137" y="88"/>
                    <a:pt x="137" y="88"/>
                    <a:pt x="137" y="88"/>
                  </a:cubicBezTo>
                  <a:cubicBezTo>
                    <a:pt x="134" y="75"/>
                    <a:pt x="131" y="61"/>
                    <a:pt x="128" y="47"/>
                  </a:cubicBezTo>
                  <a:cubicBezTo>
                    <a:pt x="126" y="39"/>
                    <a:pt x="124" y="32"/>
                    <a:pt x="122" y="24"/>
                  </a:cubicBezTo>
                  <a:cubicBezTo>
                    <a:pt x="120" y="16"/>
                    <a:pt x="118"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9">
              <a:extLst>
                <a:ext uri="{FF2B5EF4-FFF2-40B4-BE49-F238E27FC236}">
                  <a16:creationId xmlns="" xmlns:a16="http://schemas.microsoft.com/office/drawing/2014/main" id="{4D36F545-32E4-4224-8CF7-05996B6B9DA5}"/>
                </a:ext>
              </a:extLst>
            </p:cNvPr>
            <p:cNvSpPr>
              <a:spLocks noEditPoints="1"/>
            </p:cNvSpPr>
            <p:nvPr userDrawn="1"/>
          </p:nvSpPr>
          <p:spPr bwMode="auto">
            <a:xfrm>
              <a:off x="9802813" y="-746124"/>
              <a:ext cx="2751138" cy="2127251"/>
            </a:xfrm>
            <a:custGeom>
              <a:avLst/>
              <a:gdLst>
                <a:gd name="T0" fmla="*/ 462 w 916"/>
                <a:gd name="T1" fmla="*/ 74 h 708"/>
                <a:gd name="T2" fmla="*/ 536 w 916"/>
                <a:gd name="T3" fmla="*/ 84 h 708"/>
                <a:gd name="T4" fmla="*/ 606 w 916"/>
                <a:gd name="T5" fmla="*/ 115 h 708"/>
                <a:gd name="T6" fmla="*/ 721 w 916"/>
                <a:gd name="T7" fmla="*/ 222 h 708"/>
                <a:gd name="T8" fmla="*/ 786 w 916"/>
                <a:gd name="T9" fmla="*/ 314 h 708"/>
                <a:gd name="T10" fmla="*/ 831 w 916"/>
                <a:gd name="T11" fmla="*/ 393 h 708"/>
                <a:gd name="T12" fmla="*/ 793 w 916"/>
                <a:gd name="T13" fmla="*/ 498 h 708"/>
                <a:gd name="T14" fmla="*/ 724 w 916"/>
                <a:gd name="T15" fmla="*/ 549 h 708"/>
                <a:gd name="T16" fmla="*/ 575 w 916"/>
                <a:gd name="T17" fmla="*/ 617 h 708"/>
                <a:gd name="T18" fmla="*/ 528 w 916"/>
                <a:gd name="T19" fmla="*/ 628 h 708"/>
                <a:gd name="T20" fmla="*/ 467 w 916"/>
                <a:gd name="T21" fmla="*/ 633 h 708"/>
                <a:gd name="T22" fmla="*/ 352 w 916"/>
                <a:gd name="T23" fmla="*/ 611 h 708"/>
                <a:gd name="T24" fmla="*/ 268 w 916"/>
                <a:gd name="T25" fmla="*/ 561 h 708"/>
                <a:gd name="T26" fmla="*/ 182 w 916"/>
                <a:gd name="T27" fmla="*/ 467 h 708"/>
                <a:gd name="T28" fmla="*/ 98 w 916"/>
                <a:gd name="T29" fmla="*/ 298 h 708"/>
                <a:gd name="T30" fmla="*/ 78 w 916"/>
                <a:gd name="T31" fmla="*/ 217 h 708"/>
                <a:gd name="T32" fmla="*/ 123 w 916"/>
                <a:gd name="T33" fmla="*/ 190 h 708"/>
                <a:gd name="T34" fmla="*/ 204 w 916"/>
                <a:gd name="T35" fmla="*/ 147 h 708"/>
                <a:gd name="T36" fmla="*/ 237 w 916"/>
                <a:gd name="T37" fmla="*/ 132 h 708"/>
                <a:gd name="T38" fmla="*/ 384 w 916"/>
                <a:gd name="T39" fmla="*/ 82 h 708"/>
                <a:gd name="T40" fmla="*/ 460 w 916"/>
                <a:gd name="T41" fmla="*/ 74 h 708"/>
                <a:gd name="T42" fmla="*/ 340 w 916"/>
                <a:gd name="T43" fmla="*/ 16 h 708"/>
                <a:gd name="T44" fmla="*/ 260 w 916"/>
                <a:gd name="T45" fmla="*/ 41 h 708"/>
                <a:gd name="T46" fmla="*/ 184 w 916"/>
                <a:gd name="T47" fmla="*/ 70 h 708"/>
                <a:gd name="T48" fmla="*/ 136 w 916"/>
                <a:gd name="T49" fmla="*/ 91 h 708"/>
                <a:gd name="T50" fmla="*/ 66 w 916"/>
                <a:gd name="T51" fmla="*/ 125 h 708"/>
                <a:gd name="T52" fmla="*/ 0 w 916"/>
                <a:gd name="T53" fmla="*/ 270 h 708"/>
                <a:gd name="T54" fmla="*/ 40 w 916"/>
                <a:gd name="T55" fmla="*/ 380 h 708"/>
                <a:gd name="T56" fmla="*/ 84 w 916"/>
                <a:gd name="T57" fmla="*/ 463 h 708"/>
                <a:gd name="T58" fmla="*/ 112 w 916"/>
                <a:gd name="T59" fmla="*/ 505 h 708"/>
                <a:gd name="T60" fmla="*/ 152 w 916"/>
                <a:gd name="T61" fmla="*/ 556 h 708"/>
                <a:gd name="T62" fmla="*/ 180 w 916"/>
                <a:gd name="T63" fmla="*/ 584 h 708"/>
                <a:gd name="T64" fmla="*/ 241 w 916"/>
                <a:gd name="T65" fmla="*/ 635 h 708"/>
                <a:gd name="T66" fmla="*/ 312 w 916"/>
                <a:gd name="T67" fmla="*/ 675 h 708"/>
                <a:gd name="T68" fmla="*/ 389 w 916"/>
                <a:gd name="T69" fmla="*/ 700 h 708"/>
                <a:gd name="T70" fmla="*/ 469 w 916"/>
                <a:gd name="T71" fmla="*/ 708 h 708"/>
                <a:gd name="T72" fmla="*/ 496 w 916"/>
                <a:gd name="T73" fmla="*/ 708 h 708"/>
                <a:gd name="T74" fmla="*/ 522 w 916"/>
                <a:gd name="T75" fmla="*/ 705 h 708"/>
                <a:gd name="T76" fmla="*/ 624 w 916"/>
                <a:gd name="T77" fmla="*/ 683 h 708"/>
                <a:gd name="T78" fmla="*/ 717 w 916"/>
                <a:gd name="T79" fmla="*/ 645 h 708"/>
                <a:gd name="T80" fmla="*/ 760 w 916"/>
                <a:gd name="T81" fmla="*/ 622 h 708"/>
                <a:gd name="T82" fmla="*/ 863 w 916"/>
                <a:gd name="T83" fmla="*/ 551 h 708"/>
                <a:gd name="T84" fmla="*/ 890 w 916"/>
                <a:gd name="T85" fmla="*/ 529 h 708"/>
                <a:gd name="T86" fmla="*/ 916 w 916"/>
                <a:gd name="T87" fmla="*/ 371 h 708"/>
                <a:gd name="T88" fmla="*/ 875 w 916"/>
                <a:gd name="T89" fmla="*/ 304 h 708"/>
                <a:gd name="T90" fmla="*/ 740 w 916"/>
                <a:gd name="T91" fmla="*/ 130 h 708"/>
                <a:gd name="T92" fmla="*/ 677 w 916"/>
                <a:gd name="T93" fmla="*/ 74 h 708"/>
                <a:gd name="T94" fmla="*/ 654 w 916"/>
                <a:gd name="T95" fmla="*/ 58 h 708"/>
                <a:gd name="T96" fmla="*/ 464 w 916"/>
                <a:gd name="T97" fmla="*/ 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6" h="708">
                  <a:moveTo>
                    <a:pt x="460" y="74"/>
                  </a:moveTo>
                  <a:cubicBezTo>
                    <a:pt x="461" y="74"/>
                    <a:pt x="461" y="74"/>
                    <a:pt x="462" y="74"/>
                  </a:cubicBezTo>
                  <a:cubicBezTo>
                    <a:pt x="474" y="74"/>
                    <a:pt x="486" y="75"/>
                    <a:pt x="498" y="76"/>
                  </a:cubicBezTo>
                  <a:cubicBezTo>
                    <a:pt x="511" y="78"/>
                    <a:pt x="523" y="80"/>
                    <a:pt x="536" y="84"/>
                  </a:cubicBezTo>
                  <a:cubicBezTo>
                    <a:pt x="548" y="87"/>
                    <a:pt x="560" y="92"/>
                    <a:pt x="572" y="97"/>
                  </a:cubicBezTo>
                  <a:cubicBezTo>
                    <a:pt x="583" y="102"/>
                    <a:pt x="595" y="108"/>
                    <a:pt x="606" y="115"/>
                  </a:cubicBezTo>
                  <a:cubicBezTo>
                    <a:pt x="627" y="129"/>
                    <a:pt x="648" y="145"/>
                    <a:pt x="667" y="163"/>
                  </a:cubicBezTo>
                  <a:cubicBezTo>
                    <a:pt x="686" y="181"/>
                    <a:pt x="704" y="201"/>
                    <a:pt x="721" y="222"/>
                  </a:cubicBezTo>
                  <a:cubicBezTo>
                    <a:pt x="737" y="242"/>
                    <a:pt x="752" y="263"/>
                    <a:pt x="766" y="283"/>
                  </a:cubicBezTo>
                  <a:cubicBezTo>
                    <a:pt x="773" y="294"/>
                    <a:pt x="780" y="304"/>
                    <a:pt x="786" y="314"/>
                  </a:cubicBezTo>
                  <a:cubicBezTo>
                    <a:pt x="792" y="324"/>
                    <a:pt x="798" y="334"/>
                    <a:pt x="803" y="343"/>
                  </a:cubicBezTo>
                  <a:cubicBezTo>
                    <a:pt x="814" y="362"/>
                    <a:pt x="824" y="379"/>
                    <a:pt x="831" y="393"/>
                  </a:cubicBezTo>
                  <a:cubicBezTo>
                    <a:pt x="847" y="423"/>
                    <a:pt x="855" y="442"/>
                    <a:pt x="855" y="442"/>
                  </a:cubicBezTo>
                  <a:cubicBezTo>
                    <a:pt x="855" y="442"/>
                    <a:pt x="832" y="466"/>
                    <a:pt x="793" y="498"/>
                  </a:cubicBezTo>
                  <a:cubicBezTo>
                    <a:pt x="784" y="506"/>
                    <a:pt x="773" y="514"/>
                    <a:pt x="761" y="523"/>
                  </a:cubicBezTo>
                  <a:cubicBezTo>
                    <a:pt x="750" y="532"/>
                    <a:pt x="737" y="540"/>
                    <a:pt x="724" y="549"/>
                  </a:cubicBezTo>
                  <a:cubicBezTo>
                    <a:pt x="697" y="565"/>
                    <a:pt x="666" y="582"/>
                    <a:pt x="634" y="596"/>
                  </a:cubicBezTo>
                  <a:cubicBezTo>
                    <a:pt x="615" y="604"/>
                    <a:pt x="595" y="611"/>
                    <a:pt x="575" y="617"/>
                  </a:cubicBezTo>
                  <a:cubicBezTo>
                    <a:pt x="565" y="620"/>
                    <a:pt x="554" y="623"/>
                    <a:pt x="544" y="625"/>
                  </a:cubicBezTo>
                  <a:cubicBezTo>
                    <a:pt x="539" y="626"/>
                    <a:pt x="533" y="627"/>
                    <a:pt x="528" y="628"/>
                  </a:cubicBezTo>
                  <a:cubicBezTo>
                    <a:pt x="523" y="629"/>
                    <a:pt x="518" y="629"/>
                    <a:pt x="512" y="630"/>
                  </a:cubicBezTo>
                  <a:cubicBezTo>
                    <a:pt x="497" y="632"/>
                    <a:pt x="482" y="633"/>
                    <a:pt x="467" y="633"/>
                  </a:cubicBezTo>
                  <a:cubicBezTo>
                    <a:pt x="439" y="633"/>
                    <a:pt x="411" y="629"/>
                    <a:pt x="383" y="621"/>
                  </a:cubicBezTo>
                  <a:cubicBezTo>
                    <a:pt x="373" y="618"/>
                    <a:pt x="362" y="615"/>
                    <a:pt x="352" y="611"/>
                  </a:cubicBezTo>
                  <a:cubicBezTo>
                    <a:pt x="342" y="607"/>
                    <a:pt x="332" y="602"/>
                    <a:pt x="322" y="597"/>
                  </a:cubicBezTo>
                  <a:cubicBezTo>
                    <a:pt x="303" y="586"/>
                    <a:pt x="285" y="574"/>
                    <a:pt x="268" y="561"/>
                  </a:cubicBezTo>
                  <a:cubicBezTo>
                    <a:pt x="251" y="548"/>
                    <a:pt x="236" y="532"/>
                    <a:pt x="221" y="516"/>
                  </a:cubicBezTo>
                  <a:cubicBezTo>
                    <a:pt x="207" y="501"/>
                    <a:pt x="194" y="484"/>
                    <a:pt x="182" y="467"/>
                  </a:cubicBezTo>
                  <a:cubicBezTo>
                    <a:pt x="161" y="438"/>
                    <a:pt x="144" y="407"/>
                    <a:pt x="130" y="379"/>
                  </a:cubicBezTo>
                  <a:cubicBezTo>
                    <a:pt x="117" y="350"/>
                    <a:pt x="106" y="322"/>
                    <a:pt x="98" y="298"/>
                  </a:cubicBezTo>
                  <a:cubicBezTo>
                    <a:pt x="91" y="274"/>
                    <a:pt x="85" y="254"/>
                    <a:pt x="82" y="240"/>
                  </a:cubicBezTo>
                  <a:cubicBezTo>
                    <a:pt x="79" y="226"/>
                    <a:pt x="78" y="217"/>
                    <a:pt x="78" y="217"/>
                  </a:cubicBezTo>
                  <a:cubicBezTo>
                    <a:pt x="78" y="217"/>
                    <a:pt x="82" y="215"/>
                    <a:pt x="90" y="210"/>
                  </a:cubicBezTo>
                  <a:cubicBezTo>
                    <a:pt x="98" y="205"/>
                    <a:pt x="109" y="198"/>
                    <a:pt x="123" y="190"/>
                  </a:cubicBezTo>
                  <a:cubicBezTo>
                    <a:pt x="138" y="182"/>
                    <a:pt x="155" y="172"/>
                    <a:pt x="174" y="162"/>
                  </a:cubicBezTo>
                  <a:cubicBezTo>
                    <a:pt x="184" y="157"/>
                    <a:pt x="194" y="152"/>
                    <a:pt x="204" y="147"/>
                  </a:cubicBezTo>
                  <a:cubicBezTo>
                    <a:pt x="209" y="145"/>
                    <a:pt x="215" y="142"/>
                    <a:pt x="220" y="140"/>
                  </a:cubicBezTo>
                  <a:cubicBezTo>
                    <a:pt x="226" y="137"/>
                    <a:pt x="231" y="135"/>
                    <a:pt x="237" y="132"/>
                  </a:cubicBezTo>
                  <a:cubicBezTo>
                    <a:pt x="260" y="122"/>
                    <a:pt x="284" y="112"/>
                    <a:pt x="308" y="104"/>
                  </a:cubicBezTo>
                  <a:cubicBezTo>
                    <a:pt x="333" y="95"/>
                    <a:pt x="358" y="88"/>
                    <a:pt x="384" y="82"/>
                  </a:cubicBezTo>
                  <a:cubicBezTo>
                    <a:pt x="409" y="78"/>
                    <a:pt x="434" y="74"/>
                    <a:pt x="460" y="74"/>
                  </a:cubicBezTo>
                  <a:cubicBezTo>
                    <a:pt x="460" y="74"/>
                    <a:pt x="460" y="74"/>
                    <a:pt x="460" y="74"/>
                  </a:cubicBezTo>
                  <a:moveTo>
                    <a:pt x="464" y="0"/>
                  </a:moveTo>
                  <a:cubicBezTo>
                    <a:pt x="423" y="0"/>
                    <a:pt x="382" y="6"/>
                    <a:pt x="340" y="16"/>
                  </a:cubicBezTo>
                  <a:cubicBezTo>
                    <a:pt x="323" y="21"/>
                    <a:pt x="305" y="26"/>
                    <a:pt x="287" y="32"/>
                  </a:cubicBezTo>
                  <a:cubicBezTo>
                    <a:pt x="278" y="34"/>
                    <a:pt x="269" y="38"/>
                    <a:pt x="260" y="41"/>
                  </a:cubicBezTo>
                  <a:cubicBezTo>
                    <a:pt x="251" y="44"/>
                    <a:pt x="243" y="47"/>
                    <a:pt x="234" y="50"/>
                  </a:cubicBezTo>
                  <a:cubicBezTo>
                    <a:pt x="217" y="56"/>
                    <a:pt x="200" y="63"/>
                    <a:pt x="184" y="70"/>
                  </a:cubicBezTo>
                  <a:cubicBezTo>
                    <a:pt x="176" y="74"/>
                    <a:pt x="168" y="77"/>
                    <a:pt x="160" y="81"/>
                  </a:cubicBezTo>
                  <a:cubicBezTo>
                    <a:pt x="152" y="84"/>
                    <a:pt x="144" y="88"/>
                    <a:pt x="136" y="91"/>
                  </a:cubicBezTo>
                  <a:cubicBezTo>
                    <a:pt x="111" y="103"/>
                    <a:pt x="87" y="115"/>
                    <a:pt x="66" y="125"/>
                  </a:cubicBezTo>
                  <a:cubicBezTo>
                    <a:pt x="66" y="125"/>
                    <a:pt x="66" y="125"/>
                    <a:pt x="66" y="125"/>
                  </a:cubicBezTo>
                  <a:cubicBezTo>
                    <a:pt x="0" y="270"/>
                    <a:pt x="0" y="270"/>
                    <a:pt x="0" y="270"/>
                  </a:cubicBezTo>
                  <a:cubicBezTo>
                    <a:pt x="0" y="270"/>
                    <a:pt x="0" y="270"/>
                    <a:pt x="0" y="270"/>
                  </a:cubicBezTo>
                  <a:cubicBezTo>
                    <a:pt x="6" y="292"/>
                    <a:pt x="14" y="315"/>
                    <a:pt x="24" y="341"/>
                  </a:cubicBezTo>
                  <a:cubicBezTo>
                    <a:pt x="29" y="354"/>
                    <a:pt x="34" y="367"/>
                    <a:pt x="40" y="380"/>
                  </a:cubicBezTo>
                  <a:cubicBezTo>
                    <a:pt x="46" y="393"/>
                    <a:pt x="53" y="407"/>
                    <a:pt x="60" y="420"/>
                  </a:cubicBezTo>
                  <a:cubicBezTo>
                    <a:pt x="67" y="434"/>
                    <a:pt x="75" y="449"/>
                    <a:pt x="84" y="463"/>
                  </a:cubicBezTo>
                  <a:cubicBezTo>
                    <a:pt x="88" y="470"/>
                    <a:pt x="93" y="477"/>
                    <a:pt x="97" y="484"/>
                  </a:cubicBezTo>
                  <a:cubicBezTo>
                    <a:pt x="102" y="491"/>
                    <a:pt x="107" y="498"/>
                    <a:pt x="112" y="505"/>
                  </a:cubicBezTo>
                  <a:cubicBezTo>
                    <a:pt x="122" y="519"/>
                    <a:pt x="132" y="533"/>
                    <a:pt x="144" y="546"/>
                  </a:cubicBezTo>
                  <a:cubicBezTo>
                    <a:pt x="147" y="549"/>
                    <a:pt x="149" y="553"/>
                    <a:pt x="152" y="556"/>
                  </a:cubicBezTo>
                  <a:cubicBezTo>
                    <a:pt x="155" y="559"/>
                    <a:pt x="158" y="562"/>
                    <a:pt x="161" y="566"/>
                  </a:cubicBezTo>
                  <a:cubicBezTo>
                    <a:pt x="167" y="572"/>
                    <a:pt x="174" y="578"/>
                    <a:pt x="180" y="584"/>
                  </a:cubicBezTo>
                  <a:cubicBezTo>
                    <a:pt x="193" y="597"/>
                    <a:pt x="206" y="608"/>
                    <a:pt x="220" y="619"/>
                  </a:cubicBezTo>
                  <a:cubicBezTo>
                    <a:pt x="227" y="625"/>
                    <a:pt x="234" y="630"/>
                    <a:pt x="241" y="635"/>
                  </a:cubicBezTo>
                  <a:cubicBezTo>
                    <a:pt x="249" y="640"/>
                    <a:pt x="256" y="645"/>
                    <a:pt x="264" y="650"/>
                  </a:cubicBezTo>
                  <a:cubicBezTo>
                    <a:pt x="279" y="659"/>
                    <a:pt x="295" y="667"/>
                    <a:pt x="312" y="675"/>
                  </a:cubicBezTo>
                  <a:cubicBezTo>
                    <a:pt x="328" y="682"/>
                    <a:pt x="345" y="688"/>
                    <a:pt x="363" y="693"/>
                  </a:cubicBezTo>
                  <a:cubicBezTo>
                    <a:pt x="372" y="696"/>
                    <a:pt x="380" y="698"/>
                    <a:pt x="389" y="700"/>
                  </a:cubicBezTo>
                  <a:cubicBezTo>
                    <a:pt x="398" y="702"/>
                    <a:pt x="407" y="704"/>
                    <a:pt x="416" y="705"/>
                  </a:cubicBezTo>
                  <a:cubicBezTo>
                    <a:pt x="434" y="707"/>
                    <a:pt x="452" y="708"/>
                    <a:pt x="469" y="708"/>
                  </a:cubicBezTo>
                  <a:cubicBezTo>
                    <a:pt x="470" y="708"/>
                    <a:pt x="472" y="708"/>
                    <a:pt x="473" y="708"/>
                  </a:cubicBezTo>
                  <a:cubicBezTo>
                    <a:pt x="481" y="708"/>
                    <a:pt x="488" y="708"/>
                    <a:pt x="496" y="708"/>
                  </a:cubicBezTo>
                  <a:cubicBezTo>
                    <a:pt x="500" y="707"/>
                    <a:pt x="505" y="707"/>
                    <a:pt x="509" y="707"/>
                  </a:cubicBezTo>
                  <a:cubicBezTo>
                    <a:pt x="513" y="706"/>
                    <a:pt x="518" y="706"/>
                    <a:pt x="522" y="705"/>
                  </a:cubicBezTo>
                  <a:cubicBezTo>
                    <a:pt x="540" y="703"/>
                    <a:pt x="557" y="700"/>
                    <a:pt x="574" y="697"/>
                  </a:cubicBezTo>
                  <a:cubicBezTo>
                    <a:pt x="591" y="693"/>
                    <a:pt x="608" y="688"/>
                    <a:pt x="624" y="683"/>
                  </a:cubicBezTo>
                  <a:cubicBezTo>
                    <a:pt x="640" y="678"/>
                    <a:pt x="656" y="672"/>
                    <a:pt x="672" y="665"/>
                  </a:cubicBezTo>
                  <a:cubicBezTo>
                    <a:pt x="687" y="659"/>
                    <a:pt x="703" y="652"/>
                    <a:pt x="717" y="645"/>
                  </a:cubicBezTo>
                  <a:cubicBezTo>
                    <a:pt x="725" y="641"/>
                    <a:pt x="732" y="638"/>
                    <a:pt x="739" y="634"/>
                  </a:cubicBezTo>
                  <a:cubicBezTo>
                    <a:pt x="746" y="630"/>
                    <a:pt x="753" y="626"/>
                    <a:pt x="760" y="622"/>
                  </a:cubicBezTo>
                  <a:cubicBezTo>
                    <a:pt x="786" y="606"/>
                    <a:pt x="810" y="590"/>
                    <a:pt x="832" y="575"/>
                  </a:cubicBezTo>
                  <a:cubicBezTo>
                    <a:pt x="843" y="567"/>
                    <a:pt x="853" y="559"/>
                    <a:pt x="863" y="551"/>
                  </a:cubicBezTo>
                  <a:cubicBezTo>
                    <a:pt x="873" y="543"/>
                    <a:pt x="882" y="536"/>
                    <a:pt x="890" y="529"/>
                  </a:cubicBezTo>
                  <a:cubicBezTo>
                    <a:pt x="890" y="529"/>
                    <a:pt x="890" y="529"/>
                    <a:pt x="890" y="529"/>
                  </a:cubicBezTo>
                  <a:cubicBezTo>
                    <a:pt x="890" y="529"/>
                    <a:pt x="890" y="529"/>
                    <a:pt x="890" y="529"/>
                  </a:cubicBezTo>
                  <a:cubicBezTo>
                    <a:pt x="916" y="371"/>
                    <a:pt x="916" y="371"/>
                    <a:pt x="916" y="371"/>
                  </a:cubicBezTo>
                  <a:cubicBezTo>
                    <a:pt x="910" y="361"/>
                    <a:pt x="903" y="350"/>
                    <a:pt x="897" y="339"/>
                  </a:cubicBezTo>
                  <a:cubicBezTo>
                    <a:pt x="890" y="328"/>
                    <a:pt x="883" y="316"/>
                    <a:pt x="875" y="304"/>
                  </a:cubicBezTo>
                  <a:cubicBezTo>
                    <a:pt x="857" y="275"/>
                    <a:pt x="836" y="246"/>
                    <a:pt x="813" y="216"/>
                  </a:cubicBezTo>
                  <a:cubicBezTo>
                    <a:pt x="791" y="186"/>
                    <a:pt x="766" y="157"/>
                    <a:pt x="740" y="130"/>
                  </a:cubicBezTo>
                  <a:cubicBezTo>
                    <a:pt x="726" y="116"/>
                    <a:pt x="713" y="103"/>
                    <a:pt x="698" y="91"/>
                  </a:cubicBezTo>
                  <a:cubicBezTo>
                    <a:pt x="691" y="85"/>
                    <a:pt x="684" y="80"/>
                    <a:pt x="677" y="74"/>
                  </a:cubicBezTo>
                  <a:cubicBezTo>
                    <a:pt x="673" y="71"/>
                    <a:pt x="669" y="69"/>
                    <a:pt x="666" y="66"/>
                  </a:cubicBezTo>
                  <a:cubicBezTo>
                    <a:pt x="662" y="63"/>
                    <a:pt x="658" y="61"/>
                    <a:pt x="654" y="58"/>
                  </a:cubicBezTo>
                  <a:cubicBezTo>
                    <a:pt x="624" y="37"/>
                    <a:pt x="591" y="22"/>
                    <a:pt x="556" y="12"/>
                  </a:cubicBezTo>
                  <a:cubicBezTo>
                    <a:pt x="526" y="3"/>
                    <a:pt x="495" y="0"/>
                    <a:pt x="4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0">
              <a:extLst>
                <a:ext uri="{FF2B5EF4-FFF2-40B4-BE49-F238E27FC236}">
                  <a16:creationId xmlns="" xmlns:a16="http://schemas.microsoft.com/office/drawing/2014/main" id="{C17A53DE-D12C-4C74-8F1B-D9C4DDBC3087}"/>
                </a:ext>
              </a:extLst>
            </p:cNvPr>
            <p:cNvSpPr>
              <a:spLocks/>
            </p:cNvSpPr>
            <p:nvPr userDrawn="1"/>
          </p:nvSpPr>
          <p:spPr bwMode="auto">
            <a:xfrm>
              <a:off x="10139361" y="-304800"/>
              <a:ext cx="369888" cy="700088"/>
            </a:xfrm>
            <a:custGeom>
              <a:avLst/>
              <a:gdLst>
                <a:gd name="T0" fmla="*/ 123 w 123"/>
                <a:gd name="T1" fmla="*/ 0 h 233"/>
                <a:gd name="T2" fmla="*/ 101 w 123"/>
                <a:gd name="T3" fmla="*/ 10 h 233"/>
                <a:gd name="T4" fmla="*/ 80 w 123"/>
                <a:gd name="T5" fmla="*/ 21 h 233"/>
                <a:gd name="T6" fmla="*/ 43 w 123"/>
                <a:gd name="T7" fmla="*/ 40 h 233"/>
                <a:gd name="T8" fmla="*/ 0 w 123"/>
                <a:gd name="T9" fmla="*/ 147 h 233"/>
                <a:gd name="T10" fmla="*/ 14 w 123"/>
                <a:gd name="T11" fmla="*/ 188 h 233"/>
                <a:gd name="T12" fmla="*/ 23 w 123"/>
                <a:gd name="T13" fmla="*/ 210 h 233"/>
                <a:gd name="T14" fmla="*/ 34 w 123"/>
                <a:gd name="T15" fmla="*/ 233 h 233"/>
                <a:gd name="T16" fmla="*/ 123 w 123"/>
                <a:gd name="T1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33">
                  <a:moveTo>
                    <a:pt x="123" y="0"/>
                  </a:moveTo>
                  <a:cubicBezTo>
                    <a:pt x="116" y="3"/>
                    <a:pt x="108" y="7"/>
                    <a:pt x="101" y="10"/>
                  </a:cubicBezTo>
                  <a:cubicBezTo>
                    <a:pt x="94" y="14"/>
                    <a:pt x="87" y="17"/>
                    <a:pt x="80" y="21"/>
                  </a:cubicBezTo>
                  <a:cubicBezTo>
                    <a:pt x="67" y="27"/>
                    <a:pt x="55" y="34"/>
                    <a:pt x="43" y="40"/>
                  </a:cubicBezTo>
                  <a:cubicBezTo>
                    <a:pt x="0" y="147"/>
                    <a:pt x="0" y="147"/>
                    <a:pt x="0" y="147"/>
                  </a:cubicBezTo>
                  <a:cubicBezTo>
                    <a:pt x="4" y="160"/>
                    <a:pt x="8" y="174"/>
                    <a:pt x="14" y="188"/>
                  </a:cubicBezTo>
                  <a:cubicBezTo>
                    <a:pt x="17" y="195"/>
                    <a:pt x="20" y="203"/>
                    <a:pt x="23" y="210"/>
                  </a:cubicBezTo>
                  <a:cubicBezTo>
                    <a:pt x="26" y="218"/>
                    <a:pt x="30" y="225"/>
                    <a:pt x="34" y="233"/>
                  </a:cubicBezTo>
                  <a:cubicBezTo>
                    <a:pt x="123" y="0"/>
                    <a:pt x="123"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1">
              <a:extLst>
                <a:ext uri="{FF2B5EF4-FFF2-40B4-BE49-F238E27FC236}">
                  <a16:creationId xmlns="" xmlns:a16="http://schemas.microsoft.com/office/drawing/2014/main" id="{FC168EEF-6528-4D50-A3CB-1E93DA07DD07}"/>
                </a:ext>
              </a:extLst>
            </p:cNvPr>
            <p:cNvSpPr>
              <a:spLocks/>
            </p:cNvSpPr>
            <p:nvPr userDrawn="1"/>
          </p:nvSpPr>
          <p:spPr bwMode="auto">
            <a:xfrm>
              <a:off x="10372724" y="-460374"/>
              <a:ext cx="571500" cy="1268413"/>
            </a:xfrm>
            <a:custGeom>
              <a:avLst/>
              <a:gdLst>
                <a:gd name="T0" fmla="*/ 190 w 190"/>
                <a:gd name="T1" fmla="*/ 0 h 422"/>
                <a:gd name="T2" fmla="*/ 123 w 190"/>
                <a:gd name="T3" fmla="*/ 20 h 422"/>
                <a:gd name="T4" fmla="*/ 0 w 190"/>
                <a:gd name="T5" fmla="*/ 362 h 422"/>
                <a:gd name="T6" fmla="*/ 4 w 190"/>
                <a:gd name="T7" fmla="*/ 368 h 422"/>
                <a:gd name="T8" fmla="*/ 49 w 190"/>
                <a:gd name="T9" fmla="*/ 422 h 422"/>
                <a:gd name="T10" fmla="*/ 190 w 190"/>
                <a:gd name="T11" fmla="*/ 0 h 422"/>
              </a:gdLst>
              <a:ahLst/>
              <a:cxnLst>
                <a:cxn ang="0">
                  <a:pos x="T0" y="T1"/>
                </a:cxn>
                <a:cxn ang="0">
                  <a:pos x="T2" y="T3"/>
                </a:cxn>
                <a:cxn ang="0">
                  <a:pos x="T4" y="T5"/>
                </a:cxn>
                <a:cxn ang="0">
                  <a:pos x="T6" y="T7"/>
                </a:cxn>
                <a:cxn ang="0">
                  <a:pos x="T8" y="T9"/>
                </a:cxn>
                <a:cxn ang="0">
                  <a:pos x="T10" y="T11"/>
                </a:cxn>
              </a:cxnLst>
              <a:rect l="0" t="0" r="r" b="b"/>
              <a:pathLst>
                <a:path w="190" h="422">
                  <a:moveTo>
                    <a:pt x="190" y="0"/>
                  </a:moveTo>
                  <a:cubicBezTo>
                    <a:pt x="167" y="5"/>
                    <a:pt x="145" y="12"/>
                    <a:pt x="123" y="20"/>
                  </a:cubicBezTo>
                  <a:cubicBezTo>
                    <a:pt x="0" y="362"/>
                    <a:pt x="0" y="362"/>
                    <a:pt x="0" y="362"/>
                  </a:cubicBezTo>
                  <a:cubicBezTo>
                    <a:pt x="4" y="368"/>
                    <a:pt x="4" y="368"/>
                    <a:pt x="4" y="368"/>
                  </a:cubicBezTo>
                  <a:cubicBezTo>
                    <a:pt x="17" y="386"/>
                    <a:pt x="32" y="405"/>
                    <a:pt x="49" y="422"/>
                  </a:cubicBezTo>
                  <a:cubicBezTo>
                    <a:pt x="190" y="0"/>
                    <a:pt x="190" y="0"/>
                    <a:pt x="19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2">
              <a:extLst>
                <a:ext uri="{FF2B5EF4-FFF2-40B4-BE49-F238E27FC236}">
                  <a16:creationId xmlns="" xmlns:a16="http://schemas.microsoft.com/office/drawing/2014/main" id="{5D849BEB-426A-4E9C-B4E9-0D5FECF0655C}"/>
                </a:ext>
              </a:extLst>
            </p:cNvPr>
            <p:cNvSpPr>
              <a:spLocks/>
            </p:cNvSpPr>
            <p:nvPr userDrawn="1"/>
          </p:nvSpPr>
          <p:spPr bwMode="auto">
            <a:xfrm>
              <a:off x="10691812" y="-487363"/>
              <a:ext cx="627062" cy="1541463"/>
            </a:xfrm>
            <a:custGeom>
              <a:avLst/>
              <a:gdLst>
                <a:gd name="T0" fmla="*/ 164 w 209"/>
                <a:gd name="T1" fmla="*/ 0 h 513"/>
                <a:gd name="T2" fmla="*/ 151 w 209"/>
                <a:gd name="T3" fmla="*/ 0 h 513"/>
                <a:gd name="T4" fmla="*/ 0 w 209"/>
                <a:gd name="T5" fmla="*/ 480 h 513"/>
                <a:gd name="T6" fmla="*/ 28 w 209"/>
                <a:gd name="T7" fmla="*/ 498 h 513"/>
                <a:gd name="T8" fmla="*/ 44 w 209"/>
                <a:gd name="T9" fmla="*/ 506 h 513"/>
                <a:gd name="T10" fmla="*/ 59 w 209"/>
                <a:gd name="T11" fmla="*/ 513 h 513"/>
                <a:gd name="T12" fmla="*/ 209 w 209"/>
                <a:gd name="T13" fmla="*/ 3 h 513"/>
                <a:gd name="T14" fmla="*/ 194 w 209"/>
                <a:gd name="T15" fmla="*/ 1 h 513"/>
                <a:gd name="T16" fmla="*/ 180 w 209"/>
                <a:gd name="T17" fmla="*/ 0 h 513"/>
                <a:gd name="T18" fmla="*/ 164 w 209"/>
                <a:gd name="T19" fmla="*/ 0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13">
                  <a:moveTo>
                    <a:pt x="164" y="0"/>
                  </a:moveTo>
                  <a:cubicBezTo>
                    <a:pt x="160" y="0"/>
                    <a:pt x="155" y="0"/>
                    <a:pt x="151" y="0"/>
                  </a:cubicBezTo>
                  <a:cubicBezTo>
                    <a:pt x="0" y="480"/>
                    <a:pt x="0" y="480"/>
                    <a:pt x="0" y="480"/>
                  </a:cubicBezTo>
                  <a:cubicBezTo>
                    <a:pt x="9" y="487"/>
                    <a:pt x="19" y="493"/>
                    <a:pt x="28" y="498"/>
                  </a:cubicBezTo>
                  <a:cubicBezTo>
                    <a:pt x="33" y="501"/>
                    <a:pt x="38" y="504"/>
                    <a:pt x="44" y="506"/>
                  </a:cubicBezTo>
                  <a:cubicBezTo>
                    <a:pt x="49" y="508"/>
                    <a:pt x="54" y="511"/>
                    <a:pt x="59" y="513"/>
                  </a:cubicBezTo>
                  <a:cubicBezTo>
                    <a:pt x="209" y="3"/>
                    <a:pt x="209" y="3"/>
                    <a:pt x="209" y="3"/>
                  </a:cubicBezTo>
                  <a:cubicBezTo>
                    <a:pt x="204" y="2"/>
                    <a:pt x="199" y="2"/>
                    <a:pt x="194" y="1"/>
                  </a:cubicBezTo>
                  <a:cubicBezTo>
                    <a:pt x="189" y="1"/>
                    <a:pt x="185" y="0"/>
                    <a:pt x="180" y="0"/>
                  </a:cubicBezTo>
                  <a:cubicBezTo>
                    <a:pt x="175" y="0"/>
                    <a:pt x="170" y="0"/>
                    <a:pt x="1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3">
              <a:extLst>
                <a:ext uri="{FF2B5EF4-FFF2-40B4-BE49-F238E27FC236}">
                  <a16:creationId xmlns="" xmlns:a16="http://schemas.microsoft.com/office/drawing/2014/main" id="{724CA880-310A-403A-896D-B561D02CF793}"/>
                </a:ext>
              </a:extLst>
            </p:cNvPr>
            <p:cNvSpPr>
              <a:spLocks/>
            </p:cNvSpPr>
            <p:nvPr userDrawn="1"/>
          </p:nvSpPr>
          <p:spPr bwMode="auto">
            <a:xfrm>
              <a:off x="11069636" y="-427039"/>
              <a:ext cx="576263" cy="1546226"/>
            </a:xfrm>
            <a:custGeom>
              <a:avLst/>
              <a:gdLst>
                <a:gd name="T0" fmla="*/ 140 w 192"/>
                <a:gd name="T1" fmla="*/ 0 h 515"/>
                <a:gd name="T2" fmla="*/ 0 w 192"/>
                <a:gd name="T3" fmla="*/ 512 h 515"/>
                <a:gd name="T4" fmla="*/ 44 w 192"/>
                <a:gd name="T5" fmla="*/ 515 h 515"/>
                <a:gd name="T6" fmla="*/ 68 w 192"/>
                <a:gd name="T7" fmla="*/ 514 h 515"/>
                <a:gd name="T8" fmla="*/ 192 w 192"/>
                <a:gd name="T9" fmla="*/ 29 h 515"/>
                <a:gd name="T10" fmla="*/ 140 w 192"/>
                <a:gd name="T11" fmla="*/ 0 h 515"/>
              </a:gdLst>
              <a:ahLst/>
              <a:cxnLst>
                <a:cxn ang="0">
                  <a:pos x="T0" y="T1"/>
                </a:cxn>
                <a:cxn ang="0">
                  <a:pos x="T2" y="T3"/>
                </a:cxn>
                <a:cxn ang="0">
                  <a:pos x="T4" y="T5"/>
                </a:cxn>
                <a:cxn ang="0">
                  <a:pos x="T6" y="T7"/>
                </a:cxn>
                <a:cxn ang="0">
                  <a:pos x="T8" y="T9"/>
                </a:cxn>
                <a:cxn ang="0">
                  <a:pos x="T10" y="T11"/>
                </a:cxn>
              </a:cxnLst>
              <a:rect l="0" t="0" r="r" b="b"/>
              <a:pathLst>
                <a:path w="192" h="515">
                  <a:moveTo>
                    <a:pt x="140" y="0"/>
                  </a:moveTo>
                  <a:cubicBezTo>
                    <a:pt x="0" y="512"/>
                    <a:pt x="0" y="512"/>
                    <a:pt x="0" y="512"/>
                  </a:cubicBezTo>
                  <a:cubicBezTo>
                    <a:pt x="15" y="514"/>
                    <a:pt x="29" y="515"/>
                    <a:pt x="44" y="515"/>
                  </a:cubicBezTo>
                  <a:cubicBezTo>
                    <a:pt x="52" y="515"/>
                    <a:pt x="60" y="514"/>
                    <a:pt x="68" y="514"/>
                  </a:cubicBezTo>
                  <a:cubicBezTo>
                    <a:pt x="192" y="29"/>
                    <a:pt x="192" y="29"/>
                    <a:pt x="192" y="29"/>
                  </a:cubicBezTo>
                  <a:cubicBezTo>
                    <a:pt x="175" y="17"/>
                    <a:pt x="158" y="8"/>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4">
              <a:extLst>
                <a:ext uri="{FF2B5EF4-FFF2-40B4-BE49-F238E27FC236}">
                  <a16:creationId xmlns="" xmlns:a16="http://schemas.microsoft.com/office/drawing/2014/main" id="{B64CF46E-882E-4C87-84B4-CA1AADF002DB}"/>
                </a:ext>
              </a:extLst>
            </p:cNvPr>
            <p:cNvSpPr>
              <a:spLocks/>
            </p:cNvSpPr>
            <p:nvPr userDrawn="1"/>
          </p:nvSpPr>
          <p:spPr bwMode="auto">
            <a:xfrm>
              <a:off x="11496673" y="-211138"/>
              <a:ext cx="447674" cy="1289050"/>
            </a:xfrm>
            <a:custGeom>
              <a:avLst/>
              <a:gdLst>
                <a:gd name="T0" fmla="*/ 102 w 149"/>
                <a:gd name="T1" fmla="*/ 0 h 429"/>
                <a:gd name="T2" fmla="*/ 0 w 149"/>
                <a:gd name="T3" fmla="*/ 429 h 429"/>
                <a:gd name="T4" fmla="*/ 62 w 149"/>
                <a:gd name="T5" fmla="*/ 408 h 429"/>
                <a:gd name="T6" fmla="*/ 72 w 149"/>
                <a:gd name="T7" fmla="*/ 404 h 429"/>
                <a:gd name="T8" fmla="*/ 149 w 149"/>
                <a:gd name="T9" fmla="*/ 54 h 429"/>
                <a:gd name="T10" fmla="*/ 102 w 149"/>
                <a:gd name="T11" fmla="*/ 0 h 429"/>
              </a:gdLst>
              <a:ahLst/>
              <a:cxnLst>
                <a:cxn ang="0">
                  <a:pos x="T0" y="T1"/>
                </a:cxn>
                <a:cxn ang="0">
                  <a:pos x="T2" y="T3"/>
                </a:cxn>
                <a:cxn ang="0">
                  <a:pos x="T4" y="T5"/>
                </a:cxn>
                <a:cxn ang="0">
                  <a:pos x="T6" y="T7"/>
                </a:cxn>
                <a:cxn ang="0">
                  <a:pos x="T8" y="T9"/>
                </a:cxn>
                <a:cxn ang="0">
                  <a:pos x="T10" y="T11"/>
                </a:cxn>
              </a:cxnLst>
              <a:rect l="0" t="0" r="r" b="b"/>
              <a:pathLst>
                <a:path w="149" h="429">
                  <a:moveTo>
                    <a:pt x="102" y="0"/>
                  </a:moveTo>
                  <a:cubicBezTo>
                    <a:pt x="0" y="429"/>
                    <a:pt x="0" y="429"/>
                    <a:pt x="0" y="429"/>
                  </a:cubicBezTo>
                  <a:cubicBezTo>
                    <a:pt x="21" y="423"/>
                    <a:pt x="42" y="416"/>
                    <a:pt x="62" y="408"/>
                  </a:cubicBezTo>
                  <a:cubicBezTo>
                    <a:pt x="65" y="407"/>
                    <a:pt x="69" y="405"/>
                    <a:pt x="72" y="404"/>
                  </a:cubicBezTo>
                  <a:cubicBezTo>
                    <a:pt x="149" y="54"/>
                    <a:pt x="149" y="54"/>
                    <a:pt x="149" y="54"/>
                  </a:cubicBezTo>
                  <a:cubicBezTo>
                    <a:pt x="134" y="35"/>
                    <a:pt x="119" y="17"/>
                    <a:pt x="10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5">
              <a:extLst>
                <a:ext uri="{FF2B5EF4-FFF2-40B4-BE49-F238E27FC236}">
                  <a16:creationId xmlns="" xmlns:a16="http://schemas.microsoft.com/office/drawing/2014/main" id="{0B94C3FA-3FF6-47E2-A133-1072197A39EF}"/>
                </a:ext>
              </a:extLst>
            </p:cNvPr>
            <p:cNvSpPr>
              <a:spLocks/>
            </p:cNvSpPr>
            <p:nvPr userDrawn="1"/>
          </p:nvSpPr>
          <p:spPr bwMode="auto">
            <a:xfrm>
              <a:off x="11947523" y="155574"/>
              <a:ext cx="280988" cy="717550"/>
            </a:xfrm>
            <a:custGeom>
              <a:avLst/>
              <a:gdLst>
                <a:gd name="T0" fmla="*/ 48 w 94"/>
                <a:gd name="T1" fmla="*/ 0 h 239"/>
                <a:gd name="T2" fmla="*/ 0 w 94"/>
                <a:gd name="T3" fmla="*/ 239 h 239"/>
                <a:gd name="T4" fmla="*/ 41 w 94"/>
                <a:gd name="T5" fmla="*/ 211 h 239"/>
                <a:gd name="T6" fmla="*/ 74 w 94"/>
                <a:gd name="T7" fmla="*/ 184 h 239"/>
                <a:gd name="T8" fmla="*/ 94 w 94"/>
                <a:gd name="T9" fmla="*/ 79 h 239"/>
                <a:gd name="T10" fmla="*/ 74 w 94"/>
                <a:gd name="T11" fmla="*/ 42 h 239"/>
                <a:gd name="T12" fmla="*/ 48 w 94"/>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94" h="239">
                  <a:moveTo>
                    <a:pt x="48" y="0"/>
                  </a:moveTo>
                  <a:cubicBezTo>
                    <a:pt x="0" y="239"/>
                    <a:pt x="0" y="239"/>
                    <a:pt x="0" y="239"/>
                  </a:cubicBezTo>
                  <a:cubicBezTo>
                    <a:pt x="15" y="230"/>
                    <a:pt x="28" y="220"/>
                    <a:pt x="41" y="211"/>
                  </a:cubicBezTo>
                  <a:cubicBezTo>
                    <a:pt x="53" y="202"/>
                    <a:pt x="65" y="193"/>
                    <a:pt x="74" y="184"/>
                  </a:cubicBezTo>
                  <a:cubicBezTo>
                    <a:pt x="94" y="79"/>
                    <a:pt x="94" y="79"/>
                    <a:pt x="94" y="79"/>
                  </a:cubicBezTo>
                  <a:cubicBezTo>
                    <a:pt x="88" y="67"/>
                    <a:pt x="81" y="55"/>
                    <a:pt x="74" y="42"/>
                  </a:cubicBezTo>
                  <a:cubicBezTo>
                    <a:pt x="66" y="29"/>
                    <a:pt x="58" y="15"/>
                    <a:pt x="4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6">
              <a:extLst>
                <a:ext uri="{FF2B5EF4-FFF2-40B4-BE49-F238E27FC236}">
                  <a16:creationId xmlns="" xmlns:a16="http://schemas.microsoft.com/office/drawing/2014/main" id="{B1218152-271B-4D0C-9ADB-3BD66745B32E}"/>
                </a:ext>
              </a:extLst>
            </p:cNvPr>
            <p:cNvSpPr>
              <a:spLocks noEditPoints="1"/>
            </p:cNvSpPr>
            <p:nvPr userDrawn="1"/>
          </p:nvSpPr>
          <p:spPr bwMode="auto">
            <a:xfrm>
              <a:off x="12476159" y="-304801"/>
              <a:ext cx="2755899" cy="2130426"/>
            </a:xfrm>
            <a:custGeom>
              <a:avLst/>
              <a:gdLst>
                <a:gd name="T0" fmla="*/ 444 w 918"/>
                <a:gd name="T1" fmla="*/ 633 h 709"/>
                <a:gd name="T2" fmla="*/ 220 w 918"/>
                <a:gd name="T3" fmla="*/ 527 h 709"/>
                <a:gd name="T4" fmla="*/ 151 w 918"/>
                <a:gd name="T5" fmla="*/ 453 h 709"/>
                <a:gd name="T6" fmla="*/ 84 w 918"/>
                <a:gd name="T7" fmla="*/ 354 h 709"/>
                <a:gd name="T8" fmla="*/ 61 w 918"/>
                <a:gd name="T9" fmla="*/ 310 h 709"/>
                <a:gd name="T10" fmla="*/ 195 w 918"/>
                <a:gd name="T11" fmla="*/ 189 h 709"/>
                <a:gd name="T12" fmla="*/ 330 w 918"/>
                <a:gd name="T13" fmla="*/ 107 h 709"/>
                <a:gd name="T14" fmla="*/ 444 w 918"/>
                <a:gd name="T15" fmla="*/ 76 h 709"/>
                <a:gd name="T16" fmla="*/ 484 w 918"/>
                <a:gd name="T17" fmla="*/ 76 h 709"/>
                <a:gd name="T18" fmla="*/ 632 w 918"/>
                <a:gd name="T19" fmla="*/ 128 h 709"/>
                <a:gd name="T20" fmla="*/ 697 w 918"/>
                <a:gd name="T21" fmla="*/ 176 h 709"/>
                <a:gd name="T22" fmla="*/ 838 w 918"/>
                <a:gd name="T23" fmla="*/ 326 h 709"/>
                <a:gd name="T24" fmla="*/ 818 w 918"/>
                <a:gd name="T25" fmla="*/ 436 h 709"/>
                <a:gd name="T26" fmla="*/ 758 w 918"/>
                <a:gd name="T27" fmla="*/ 497 h 709"/>
                <a:gd name="T28" fmla="*/ 654 w 918"/>
                <a:gd name="T29" fmla="*/ 577 h 709"/>
                <a:gd name="T30" fmla="*/ 569 w 918"/>
                <a:gd name="T31" fmla="*/ 616 h 709"/>
                <a:gd name="T32" fmla="*/ 523 w 918"/>
                <a:gd name="T33" fmla="*/ 629 h 709"/>
                <a:gd name="T34" fmla="*/ 464 w 918"/>
                <a:gd name="T35" fmla="*/ 634 h 709"/>
                <a:gd name="T36" fmla="*/ 377 w 918"/>
                <a:gd name="T37" fmla="*/ 12 h 709"/>
                <a:gd name="T38" fmla="*/ 220 w 918"/>
                <a:gd name="T39" fmla="*/ 79 h 709"/>
                <a:gd name="T40" fmla="*/ 86 w 918"/>
                <a:gd name="T41" fmla="*/ 173 h 709"/>
                <a:gd name="T42" fmla="*/ 26 w 918"/>
                <a:gd name="T43" fmla="*/ 224 h 709"/>
                <a:gd name="T44" fmla="*/ 0 w 918"/>
                <a:gd name="T45" fmla="*/ 382 h 709"/>
                <a:gd name="T46" fmla="*/ 66 w 918"/>
                <a:gd name="T47" fmla="*/ 477 h 709"/>
                <a:gd name="T48" fmla="*/ 163 w 918"/>
                <a:gd name="T49" fmla="*/ 581 h 709"/>
                <a:gd name="T50" fmla="*/ 337 w 918"/>
                <a:gd name="T51" fmla="*/ 686 h 709"/>
                <a:gd name="T52" fmla="*/ 439 w 918"/>
                <a:gd name="T53" fmla="*/ 708 h 709"/>
                <a:gd name="T54" fmla="*/ 491 w 918"/>
                <a:gd name="T55" fmla="*/ 708 h 709"/>
                <a:gd name="T56" fmla="*/ 542 w 918"/>
                <a:gd name="T57" fmla="*/ 701 h 709"/>
                <a:gd name="T58" fmla="*/ 728 w 918"/>
                <a:gd name="T59" fmla="*/ 622 h 709"/>
                <a:gd name="T60" fmla="*/ 918 w 918"/>
                <a:gd name="T61" fmla="*/ 450 h 709"/>
                <a:gd name="T62" fmla="*/ 866 w 918"/>
                <a:gd name="T63" fmla="*/ 231 h 709"/>
                <a:gd name="T64" fmla="*/ 699 w 918"/>
                <a:gd name="T65" fmla="*/ 83 h 709"/>
                <a:gd name="T66" fmla="*/ 650 w 918"/>
                <a:gd name="T67" fmla="*/ 52 h 709"/>
                <a:gd name="T68" fmla="*/ 572 w 918"/>
                <a:gd name="T69" fmla="*/ 18 h 709"/>
                <a:gd name="T70" fmla="*/ 545 w 918"/>
                <a:gd name="T71" fmla="*/ 10 h 709"/>
                <a:gd name="T72" fmla="*/ 467 w 918"/>
                <a:gd name="T73"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8" h="709">
                  <a:moveTo>
                    <a:pt x="464" y="634"/>
                  </a:moveTo>
                  <a:cubicBezTo>
                    <a:pt x="458" y="634"/>
                    <a:pt x="451" y="634"/>
                    <a:pt x="444" y="633"/>
                  </a:cubicBezTo>
                  <a:cubicBezTo>
                    <a:pt x="401" y="631"/>
                    <a:pt x="360" y="617"/>
                    <a:pt x="322" y="598"/>
                  </a:cubicBezTo>
                  <a:cubicBezTo>
                    <a:pt x="285" y="580"/>
                    <a:pt x="251" y="554"/>
                    <a:pt x="220" y="527"/>
                  </a:cubicBezTo>
                  <a:cubicBezTo>
                    <a:pt x="207" y="515"/>
                    <a:pt x="195" y="503"/>
                    <a:pt x="183" y="491"/>
                  </a:cubicBezTo>
                  <a:cubicBezTo>
                    <a:pt x="172" y="479"/>
                    <a:pt x="161" y="466"/>
                    <a:pt x="151" y="453"/>
                  </a:cubicBezTo>
                  <a:cubicBezTo>
                    <a:pt x="131" y="428"/>
                    <a:pt x="115" y="404"/>
                    <a:pt x="101" y="383"/>
                  </a:cubicBezTo>
                  <a:cubicBezTo>
                    <a:pt x="95" y="373"/>
                    <a:pt x="89" y="363"/>
                    <a:pt x="84" y="354"/>
                  </a:cubicBezTo>
                  <a:cubicBezTo>
                    <a:pt x="79" y="345"/>
                    <a:pt x="74" y="337"/>
                    <a:pt x="71" y="331"/>
                  </a:cubicBezTo>
                  <a:cubicBezTo>
                    <a:pt x="64" y="318"/>
                    <a:pt x="61" y="310"/>
                    <a:pt x="61" y="310"/>
                  </a:cubicBezTo>
                  <a:cubicBezTo>
                    <a:pt x="61" y="310"/>
                    <a:pt x="75" y="295"/>
                    <a:pt x="98" y="272"/>
                  </a:cubicBezTo>
                  <a:cubicBezTo>
                    <a:pt x="122" y="249"/>
                    <a:pt x="156" y="218"/>
                    <a:pt x="195" y="189"/>
                  </a:cubicBezTo>
                  <a:cubicBezTo>
                    <a:pt x="215" y="174"/>
                    <a:pt x="237" y="158"/>
                    <a:pt x="259" y="144"/>
                  </a:cubicBezTo>
                  <a:cubicBezTo>
                    <a:pt x="282" y="130"/>
                    <a:pt x="305" y="117"/>
                    <a:pt x="330" y="107"/>
                  </a:cubicBezTo>
                  <a:cubicBezTo>
                    <a:pt x="354" y="96"/>
                    <a:pt x="379" y="87"/>
                    <a:pt x="405" y="82"/>
                  </a:cubicBezTo>
                  <a:cubicBezTo>
                    <a:pt x="418" y="79"/>
                    <a:pt x="431" y="77"/>
                    <a:pt x="444" y="76"/>
                  </a:cubicBezTo>
                  <a:cubicBezTo>
                    <a:pt x="452" y="76"/>
                    <a:pt x="459" y="75"/>
                    <a:pt x="467" y="75"/>
                  </a:cubicBezTo>
                  <a:cubicBezTo>
                    <a:pt x="473" y="75"/>
                    <a:pt x="478" y="75"/>
                    <a:pt x="484" y="76"/>
                  </a:cubicBezTo>
                  <a:cubicBezTo>
                    <a:pt x="510" y="78"/>
                    <a:pt x="536" y="84"/>
                    <a:pt x="561" y="93"/>
                  </a:cubicBezTo>
                  <a:cubicBezTo>
                    <a:pt x="586" y="102"/>
                    <a:pt x="610" y="114"/>
                    <a:pt x="632" y="128"/>
                  </a:cubicBezTo>
                  <a:cubicBezTo>
                    <a:pt x="644" y="135"/>
                    <a:pt x="655" y="143"/>
                    <a:pt x="666" y="151"/>
                  </a:cubicBezTo>
                  <a:cubicBezTo>
                    <a:pt x="676" y="159"/>
                    <a:pt x="687" y="167"/>
                    <a:pt x="697" y="176"/>
                  </a:cubicBezTo>
                  <a:cubicBezTo>
                    <a:pt x="718" y="193"/>
                    <a:pt x="737" y="211"/>
                    <a:pt x="754" y="229"/>
                  </a:cubicBezTo>
                  <a:cubicBezTo>
                    <a:pt x="789" y="265"/>
                    <a:pt x="818" y="300"/>
                    <a:pt x="838" y="326"/>
                  </a:cubicBezTo>
                  <a:cubicBezTo>
                    <a:pt x="858" y="352"/>
                    <a:pt x="869" y="370"/>
                    <a:pt x="869" y="370"/>
                  </a:cubicBezTo>
                  <a:cubicBezTo>
                    <a:pt x="869" y="370"/>
                    <a:pt x="851" y="398"/>
                    <a:pt x="818" y="436"/>
                  </a:cubicBezTo>
                  <a:cubicBezTo>
                    <a:pt x="810" y="445"/>
                    <a:pt x="801" y="455"/>
                    <a:pt x="791" y="466"/>
                  </a:cubicBezTo>
                  <a:cubicBezTo>
                    <a:pt x="781" y="476"/>
                    <a:pt x="770" y="487"/>
                    <a:pt x="758" y="497"/>
                  </a:cubicBezTo>
                  <a:cubicBezTo>
                    <a:pt x="735" y="519"/>
                    <a:pt x="709" y="541"/>
                    <a:pt x="680" y="560"/>
                  </a:cubicBezTo>
                  <a:cubicBezTo>
                    <a:pt x="671" y="566"/>
                    <a:pt x="662" y="572"/>
                    <a:pt x="654" y="577"/>
                  </a:cubicBezTo>
                  <a:cubicBezTo>
                    <a:pt x="645" y="582"/>
                    <a:pt x="636" y="587"/>
                    <a:pt x="626" y="592"/>
                  </a:cubicBezTo>
                  <a:cubicBezTo>
                    <a:pt x="608" y="601"/>
                    <a:pt x="589" y="609"/>
                    <a:pt x="569" y="616"/>
                  </a:cubicBezTo>
                  <a:cubicBezTo>
                    <a:pt x="559" y="619"/>
                    <a:pt x="549" y="622"/>
                    <a:pt x="539" y="625"/>
                  </a:cubicBezTo>
                  <a:cubicBezTo>
                    <a:pt x="534" y="626"/>
                    <a:pt x="528" y="628"/>
                    <a:pt x="523" y="629"/>
                  </a:cubicBezTo>
                  <a:cubicBezTo>
                    <a:pt x="518" y="629"/>
                    <a:pt x="513" y="630"/>
                    <a:pt x="508" y="631"/>
                  </a:cubicBezTo>
                  <a:cubicBezTo>
                    <a:pt x="493" y="633"/>
                    <a:pt x="479" y="634"/>
                    <a:pt x="464" y="634"/>
                  </a:cubicBezTo>
                  <a:moveTo>
                    <a:pt x="467" y="0"/>
                  </a:moveTo>
                  <a:cubicBezTo>
                    <a:pt x="437" y="0"/>
                    <a:pt x="407" y="4"/>
                    <a:pt x="377" y="12"/>
                  </a:cubicBezTo>
                  <a:cubicBezTo>
                    <a:pt x="341" y="21"/>
                    <a:pt x="305" y="35"/>
                    <a:pt x="271" y="52"/>
                  </a:cubicBezTo>
                  <a:cubicBezTo>
                    <a:pt x="254" y="60"/>
                    <a:pt x="237" y="70"/>
                    <a:pt x="220" y="79"/>
                  </a:cubicBezTo>
                  <a:cubicBezTo>
                    <a:pt x="204" y="89"/>
                    <a:pt x="188" y="99"/>
                    <a:pt x="172" y="109"/>
                  </a:cubicBezTo>
                  <a:cubicBezTo>
                    <a:pt x="141" y="130"/>
                    <a:pt x="112" y="153"/>
                    <a:pt x="86" y="173"/>
                  </a:cubicBezTo>
                  <a:cubicBezTo>
                    <a:pt x="63" y="191"/>
                    <a:pt x="43" y="208"/>
                    <a:pt x="26" y="224"/>
                  </a:cubicBezTo>
                  <a:cubicBezTo>
                    <a:pt x="26" y="224"/>
                    <a:pt x="26" y="224"/>
                    <a:pt x="26" y="224"/>
                  </a:cubicBezTo>
                  <a:cubicBezTo>
                    <a:pt x="26" y="224"/>
                    <a:pt x="26" y="224"/>
                    <a:pt x="26" y="224"/>
                  </a:cubicBezTo>
                  <a:cubicBezTo>
                    <a:pt x="0" y="382"/>
                    <a:pt x="0" y="382"/>
                    <a:pt x="0" y="382"/>
                  </a:cubicBezTo>
                  <a:cubicBezTo>
                    <a:pt x="11" y="400"/>
                    <a:pt x="25" y="421"/>
                    <a:pt x="41" y="444"/>
                  </a:cubicBezTo>
                  <a:cubicBezTo>
                    <a:pt x="48" y="455"/>
                    <a:pt x="57" y="466"/>
                    <a:pt x="66" y="477"/>
                  </a:cubicBezTo>
                  <a:cubicBezTo>
                    <a:pt x="74" y="489"/>
                    <a:pt x="84" y="500"/>
                    <a:pt x="94" y="511"/>
                  </a:cubicBezTo>
                  <a:cubicBezTo>
                    <a:pt x="115" y="535"/>
                    <a:pt x="137" y="558"/>
                    <a:pt x="163" y="581"/>
                  </a:cubicBezTo>
                  <a:cubicBezTo>
                    <a:pt x="188" y="603"/>
                    <a:pt x="215" y="623"/>
                    <a:pt x="244" y="641"/>
                  </a:cubicBezTo>
                  <a:cubicBezTo>
                    <a:pt x="273" y="660"/>
                    <a:pt x="304" y="675"/>
                    <a:pt x="337" y="686"/>
                  </a:cubicBezTo>
                  <a:cubicBezTo>
                    <a:pt x="353" y="692"/>
                    <a:pt x="370" y="697"/>
                    <a:pt x="387" y="701"/>
                  </a:cubicBezTo>
                  <a:cubicBezTo>
                    <a:pt x="404" y="705"/>
                    <a:pt x="421" y="707"/>
                    <a:pt x="439" y="708"/>
                  </a:cubicBezTo>
                  <a:cubicBezTo>
                    <a:pt x="448" y="709"/>
                    <a:pt x="456" y="709"/>
                    <a:pt x="465" y="709"/>
                  </a:cubicBezTo>
                  <a:cubicBezTo>
                    <a:pt x="474" y="709"/>
                    <a:pt x="482" y="709"/>
                    <a:pt x="491" y="708"/>
                  </a:cubicBezTo>
                  <a:cubicBezTo>
                    <a:pt x="500" y="708"/>
                    <a:pt x="508" y="707"/>
                    <a:pt x="517" y="706"/>
                  </a:cubicBezTo>
                  <a:cubicBezTo>
                    <a:pt x="525" y="704"/>
                    <a:pt x="534" y="703"/>
                    <a:pt x="542" y="701"/>
                  </a:cubicBezTo>
                  <a:cubicBezTo>
                    <a:pt x="576" y="694"/>
                    <a:pt x="609" y="683"/>
                    <a:pt x="640" y="670"/>
                  </a:cubicBezTo>
                  <a:cubicBezTo>
                    <a:pt x="671" y="657"/>
                    <a:pt x="700" y="640"/>
                    <a:pt x="728" y="622"/>
                  </a:cubicBezTo>
                  <a:cubicBezTo>
                    <a:pt x="756" y="603"/>
                    <a:pt x="782" y="584"/>
                    <a:pt x="806" y="563"/>
                  </a:cubicBezTo>
                  <a:cubicBezTo>
                    <a:pt x="851" y="524"/>
                    <a:pt x="889" y="484"/>
                    <a:pt x="918" y="450"/>
                  </a:cubicBezTo>
                  <a:cubicBezTo>
                    <a:pt x="918" y="291"/>
                    <a:pt x="918" y="291"/>
                    <a:pt x="918" y="291"/>
                  </a:cubicBezTo>
                  <a:cubicBezTo>
                    <a:pt x="903" y="272"/>
                    <a:pt x="885" y="252"/>
                    <a:pt x="866" y="231"/>
                  </a:cubicBezTo>
                  <a:cubicBezTo>
                    <a:pt x="843" y="206"/>
                    <a:pt x="817" y="180"/>
                    <a:pt x="789" y="154"/>
                  </a:cubicBezTo>
                  <a:cubicBezTo>
                    <a:pt x="762" y="129"/>
                    <a:pt x="731" y="104"/>
                    <a:pt x="699" y="83"/>
                  </a:cubicBezTo>
                  <a:cubicBezTo>
                    <a:pt x="691" y="77"/>
                    <a:pt x="683" y="72"/>
                    <a:pt x="675" y="67"/>
                  </a:cubicBezTo>
                  <a:cubicBezTo>
                    <a:pt x="667" y="62"/>
                    <a:pt x="659" y="57"/>
                    <a:pt x="650" y="52"/>
                  </a:cubicBezTo>
                  <a:cubicBezTo>
                    <a:pt x="634" y="43"/>
                    <a:pt x="616" y="35"/>
                    <a:pt x="599" y="28"/>
                  </a:cubicBezTo>
                  <a:cubicBezTo>
                    <a:pt x="590" y="24"/>
                    <a:pt x="581" y="21"/>
                    <a:pt x="572" y="18"/>
                  </a:cubicBezTo>
                  <a:cubicBezTo>
                    <a:pt x="568" y="16"/>
                    <a:pt x="563" y="15"/>
                    <a:pt x="559" y="14"/>
                  </a:cubicBezTo>
                  <a:cubicBezTo>
                    <a:pt x="554" y="13"/>
                    <a:pt x="550" y="11"/>
                    <a:pt x="545" y="10"/>
                  </a:cubicBezTo>
                  <a:cubicBezTo>
                    <a:pt x="527" y="6"/>
                    <a:pt x="508" y="2"/>
                    <a:pt x="489" y="1"/>
                  </a:cubicBezTo>
                  <a:cubicBezTo>
                    <a:pt x="482" y="1"/>
                    <a:pt x="474" y="0"/>
                    <a:pt x="46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7">
              <a:extLst>
                <a:ext uri="{FF2B5EF4-FFF2-40B4-BE49-F238E27FC236}">
                  <a16:creationId xmlns="" xmlns:a16="http://schemas.microsoft.com/office/drawing/2014/main" id="{0A07D954-9CA7-44B1-98FC-FA33F992515E}"/>
                </a:ext>
              </a:extLst>
            </p:cNvPr>
            <p:cNvSpPr>
              <a:spLocks/>
            </p:cNvSpPr>
            <p:nvPr userDrawn="1"/>
          </p:nvSpPr>
          <p:spPr bwMode="auto">
            <a:xfrm>
              <a:off x="12814295" y="304799"/>
              <a:ext cx="252413" cy="746125"/>
            </a:xfrm>
            <a:custGeom>
              <a:avLst/>
              <a:gdLst>
                <a:gd name="T0" fmla="*/ 84 w 84"/>
                <a:gd name="T1" fmla="*/ 0 h 248"/>
                <a:gd name="T2" fmla="*/ 16 w 84"/>
                <a:gd name="T3" fmla="*/ 59 h 248"/>
                <a:gd name="T4" fmla="*/ 0 w 84"/>
                <a:gd name="T5" fmla="*/ 173 h 248"/>
                <a:gd name="T6" fmla="*/ 53 w 84"/>
                <a:gd name="T7" fmla="*/ 248 h 248"/>
                <a:gd name="T8" fmla="*/ 84 w 84"/>
                <a:gd name="T9" fmla="*/ 0 h 248"/>
              </a:gdLst>
              <a:ahLst/>
              <a:cxnLst>
                <a:cxn ang="0">
                  <a:pos x="T0" y="T1"/>
                </a:cxn>
                <a:cxn ang="0">
                  <a:pos x="T2" y="T3"/>
                </a:cxn>
                <a:cxn ang="0">
                  <a:pos x="T4" y="T5"/>
                </a:cxn>
                <a:cxn ang="0">
                  <a:pos x="T6" y="T7"/>
                </a:cxn>
                <a:cxn ang="0">
                  <a:pos x="T8" y="T9"/>
                </a:cxn>
              </a:cxnLst>
              <a:rect l="0" t="0" r="r" b="b"/>
              <a:pathLst>
                <a:path w="84" h="248">
                  <a:moveTo>
                    <a:pt x="84" y="0"/>
                  </a:moveTo>
                  <a:cubicBezTo>
                    <a:pt x="58" y="21"/>
                    <a:pt x="35" y="41"/>
                    <a:pt x="16" y="59"/>
                  </a:cubicBezTo>
                  <a:cubicBezTo>
                    <a:pt x="0" y="173"/>
                    <a:pt x="0" y="173"/>
                    <a:pt x="0" y="173"/>
                  </a:cubicBezTo>
                  <a:cubicBezTo>
                    <a:pt x="14" y="195"/>
                    <a:pt x="32" y="221"/>
                    <a:pt x="53" y="248"/>
                  </a:cubicBezTo>
                  <a:cubicBezTo>
                    <a:pt x="84" y="0"/>
                    <a:pt x="84" y="0"/>
                    <a:pt x="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8">
              <a:extLst>
                <a:ext uri="{FF2B5EF4-FFF2-40B4-BE49-F238E27FC236}">
                  <a16:creationId xmlns="" xmlns:a16="http://schemas.microsoft.com/office/drawing/2014/main" id="{95AECA73-75E2-4BA5-86CD-54005B1BA22F}"/>
                </a:ext>
              </a:extLst>
            </p:cNvPr>
            <p:cNvSpPr>
              <a:spLocks/>
            </p:cNvSpPr>
            <p:nvPr userDrawn="1"/>
          </p:nvSpPr>
          <p:spPr bwMode="auto">
            <a:xfrm>
              <a:off x="13154019" y="55562"/>
              <a:ext cx="309563" cy="1331913"/>
            </a:xfrm>
            <a:custGeom>
              <a:avLst/>
              <a:gdLst>
                <a:gd name="T0" fmla="*/ 103 w 103"/>
                <a:gd name="T1" fmla="*/ 0 h 443"/>
                <a:gd name="T2" fmla="*/ 41 w 103"/>
                <a:gd name="T3" fmla="*/ 34 h 443"/>
                <a:gd name="T4" fmla="*/ 0 w 103"/>
                <a:gd name="T5" fmla="*/ 395 h 443"/>
                <a:gd name="T6" fmla="*/ 5 w 103"/>
                <a:gd name="T7" fmla="*/ 400 h 443"/>
                <a:gd name="T8" fmla="*/ 59 w 103"/>
                <a:gd name="T9" fmla="*/ 443 h 443"/>
                <a:gd name="T10" fmla="*/ 103 w 103"/>
                <a:gd name="T11" fmla="*/ 0 h 443"/>
              </a:gdLst>
              <a:ahLst/>
              <a:cxnLst>
                <a:cxn ang="0">
                  <a:pos x="T0" y="T1"/>
                </a:cxn>
                <a:cxn ang="0">
                  <a:pos x="T2" y="T3"/>
                </a:cxn>
                <a:cxn ang="0">
                  <a:pos x="T4" y="T5"/>
                </a:cxn>
                <a:cxn ang="0">
                  <a:pos x="T6" y="T7"/>
                </a:cxn>
                <a:cxn ang="0">
                  <a:pos x="T8" y="T9"/>
                </a:cxn>
                <a:cxn ang="0">
                  <a:pos x="T10" y="T11"/>
                </a:cxn>
              </a:cxnLst>
              <a:rect l="0" t="0" r="r" b="b"/>
              <a:pathLst>
                <a:path w="103" h="443">
                  <a:moveTo>
                    <a:pt x="103" y="0"/>
                  </a:moveTo>
                  <a:cubicBezTo>
                    <a:pt x="82" y="10"/>
                    <a:pt x="61" y="21"/>
                    <a:pt x="41" y="34"/>
                  </a:cubicBezTo>
                  <a:cubicBezTo>
                    <a:pt x="0" y="395"/>
                    <a:pt x="0" y="395"/>
                    <a:pt x="0" y="395"/>
                  </a:cubicBezTo>
                  <a:cubicBezTo>
                    <a:pt x="5" y="400"/>
                    <a:pt x="5" y="400"/>
                    <a:pt x="5" y="400"/>
                  </a:cubicBezTo>
                  <a:cubicBezTo>
                    <a:pt x="22" y="415"/>
                    <a:pt x="40" y="430"/>
                    <a:pt x="59" y="443"/>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9">
              <a:extLst>
                <a:ext uri="{FF2B5EF4-FFF2-40B4-BE49-F238E27FC236}">
                  <a16:creationId xmlns="" xmlns:a16="http://schemas.microsoft.com/office/drawing/2014/main" id="{D70E65A8-0828-402B-A7A5-F25CA2034B1D}"/>
                </a:ext>
              </a:extLst>
            </p:cNvPr>
            <p:cNvSpPr>
              <a:spLocks/>
            </p:cNvSpPr>
            <p:nvPr userDrawn="1"/>
          </p:nvSpPr>
          <p:spPr bwMode="auto">
            <a:xfrm>
              <a:off x="13527081" y="-39688"/>
              <a:ext cx="307975" cy="1589088"/>
            </a:xfrm>
            <a:custGeom>
              <a:avLst/>
              <a:gdLst>
                <a:gd name="T0" fmla="*/ 103 w 103"/>
                <a:gd name="T1" fmla="*/ 0 h 529"/>
                <a:gd name="T2" fmla="*/ 74 w 103"/>
                <a:gd name="T3" fmla="*/ 3 h 529"/>
                <a:gd name="T4" fmla="*/ 44 w 103"/>
                <a:gd name="T5" fmla="*/ 9 h 529"/>
                <a:gd name="T6" fmla="*/ 0 w 103"/>
                <a:gd name="T7" fmla="*/ 510 h 529"/>
                <a:gd name="T8" fmla="*/ 31 w 103"/>
                <a:gd name="T9" fmla="*/ 521 h 529"/>
                <a:gd name="T10" fmla="*/ 63 w 103"/>
                <a:gd name="T11" fmla="*/ 529 h 529"/>
                <a:gd name="T12" fmla="*/ 103 w 103"/>
                <a:gd name="T13" fmla="*/ 0 h 529"/>
              </a:gdLst>
              <a:ahLst/>
              <a:cxnLst>
                <a:cxn ang="0">
                  <a:pos x="T0" y="T1"/>
                </a:cxn>
                <a:cxn ang="0">
                  <a:pos x="T2" y="T3"/>
                </a:cxn>
                <a:cxn ang="0">
                  <a:pos x="T4" y="T5"/>
                </a:cxn>
                <a:cxn ang="0">
                  <a:pos x="T6" y="T7"/>
                </a:cxn>
                <a:cxn ang="0">
                  <a:pos x="T8" y="T9"/>
                </a:cxn>
                <a:cxn ang="0">
                  <a:pos x="T10" y="T11"/>
                </a:cxn>
                <a:cxn ang="0">
                  <a:pos x="T12" y="T13"/>
                </a:cxn>
              </a:cxnLst>
              <a:rect l="0" t="0" r="r" b="b"/>
              <a:pathLst>
                <a:path w="103" h="529">
                  <a:moveTo>
                    <a:pt x="103" y="0"/>
                  </a:moveTo>
                  <a:cubicBezTo>
                    <a:pt x="93" y="0"/>
                    <a:pt x="83" y="1"/>
                    <a:pt x="74" y="3"/>
                  </a:cubicBezTo>
                  <a:cubicBezTo>
                    <a:pt x="64" y="4"/>
                    <a:pt x="54" y="6"/>
                    <a:pt x="44" y="9"/>
                  </a:cubicBezTo>
                  <a:cubicBezTo>
                    <a:pt x="0" y="510"/>
                    <a:pt x="0" y="510"/>
                    <a:pt x="0" y="510"/>
                  </a:cubicBezTo>
                  <a:cubicBezTo>
                    <a:pt x="10" y="514"/>
                    <a:pt x="20" y="518"/>
                    <a:pt x="31" y="521"/>
                  </a:cubicBezTo>
                  <a:cubicBezTo>
                    <a:pt x="41" y="525"/>
                    <a:pt x="52" y="527"/>
                    <a:pt x="63" y="529"/>
                  </a:cubicBezTo>
                  <a:cubicBezTo>
                    <a:pt x="103" y="0"/>
                    <a:pt x="103" y="0"/>
                    <a:pt x="10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0">
              <a:extLst>
                <a:ext uri="{FF2B5EF4-FFF2-40B4-BE49-F238E27FC236}">
                  <a16:creationId xmlns="" xmlns:a16="http://schemas.microsoft.com/office/drawing/2014/main" id="{B7A0C988-3B50-4D2B-8369-C75C967CDA63}"/>
                </a:ext>
              </a:extLst>
            </p:cNvPr>
            <p:cNvSpPr>
              <a:spLocks/>
            </p:cNvSpPr>
            <p:nvPr userDrawn="1"/>
          </p:nvSpPr>
          <p:spPr bwMode="auto">
            <a:xfrm>
              <a:off x="13919191" y="-28576"/>
              <a:ext cx="276224" cy="1592263"/>
            </a:xfrm>
            <a:custGeom>
              <a:avLst/>
              <a:gdLst>
                <a:gd name="T0" fmla="*/ 34 w 92"/>
                <a:gd name="T1" fmla="*/ 0 h 530"/>
                <a:gd name="T2" fmla="*/ 0 w 92"/>
                <a:gd name="T3" fmla="*/ 530 h 530"/>
                <a:gd name="T4" fmla="*/ 64 w 92"/>
                <a:gd name="T5" fmla="*/ 519 h 530"/>
                <a:gd name="T6" fmla="*/ 92 w 92"/>
                <a:gd name="T7" fmla="*/ 19 h 530"/>
                <a:gd name="T8" fmla="*/ 34 w 92"/>
                <a:gd name="T9" fmla="*/ 0 h 530"/>
              </a:gdLst>
              <a:ahLst/>
              <a:cxnLst>
                <a:cxn ang="0">
                  <a:pos x="T0" y="T1"/>
                </a:cxn>
                <a:cxn ang="0">
                  <a:pos x="T2" y="T3"/>
                </a:cxn>
                <a:cxn ang="0">
                  <a:pos x="T4" y="T5"/>
                </a:cxn>
                <a:cxn ang="0">
                  <a:pos x="T6" y="T7"/>
                </a:cxn>
                <a:cxn ang="0">
                  <a:pos x="T8" y="T9"/>
                </a:cxn>
              </a:cxnLst>
              <a:rect l="0" t="0" r="r" b="b"/>
              <a:pathLst>
                <a:path w="92" h="530">
                  <a:moveTo>
                    <a:pt x="34" y="0"/>
                  </a:moveTo>
                  <a:cubicBezTo>
                    <a:pt x="0" y="530"/>
                    <a:pt x="0" y="530"/>
                    <a:pt x="0" y="530"/>
                  </a:cubicBezTo>
                  <a:cubicBezTo>
                    <a:pt x="22" y="528"/>
                    <a:pt x="43" y="525"/>
                    <a:pt x="64" y="519"/>
                  </a:cubicBezTo>
                  <a:cubicBezTo>
                    <a:pt x="92" y="19"/>
                    <a:pt x="92" y="19"/>
                    <a:pt x="92" y="19"/>
                  </a:cubicBezTo>
                  <a:cubicBezTo>
                    <a:pt x="73" y="11"/>
                    <a:pt x="54" y="4"/>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1">
              <a:extLst>
                <a:ext uri="{FF2B5EF4-FFF2-40B4-BE49-F238E27FC236}">
                  <a16:creationId xmlns="" xmlns:a16="http://schemas.microsoft.com/office/drawing/2014/main" id="{18F59FC5-2EFA-4AE9-AFF9-EE65175E3916}"/>
                </a:ext>
              </a:extLst>
            </p:cNvPr>
            <p:cNvSpPr>
              <a:spLocks/>
            </p:cNvSpPr>
            <p:nvPr userDrawn="1"/>
          </p:nvSpPr>
          <p:spPr bwMode="auto">
            <a:xfrm>
              <a:off x="14319239" y="128587"/>
              <a:ext cx="231775" cy="1322388"/>
            </a:xfrm>
            <a:custGeom>
              <a:avLst/>
              <a:gdLst>
                <a:gd name="T0" fmla="*/ 20 w 77"/>
                <a:gd name="T1" fmla="*/ 0 h 440"/>
                <a:gd name="T2" fmla="*/ 0 w 77"/>
                <a:gd name="T3" fmla="*/ 440 h 440"/>
                <a:gd name="T4" fmla="*/ 56 w 77"/>
                <a:gd name="T5" fmla="*/ 408 h 440"/>
                <a:gd name="T6" fmla="*/ 65 w 77"/>
                <a:gd name="T7" fmla="*/ 401 h 440"/>
                <a:gd name="T8" fmla="*/ 77 w 77"/>
                <a:gd name="T9" fmla="*/ 43 h 440"/>
                <a:gd name="T10" fmla="*/ 49 w 77"/>
                <a:gd name="T11" fmla="*/ 21 h 440"/>
                <a:gd name="T12" fmla="*/ 20 w 77"/>
                <a:gd name="T13" fmla="*/ 0 h 440"/>
              </a:gdLst>
              <a:ahLst/>
              <a:cxnLst>
                <a:cxn ang="0">
                  <a:pos x="T0" y="T1"/>
                </a:cxn>
                <a:cxn ang="0">
                  <a:pos x="T2" y="T3"/>
                </a:cxn>
                <a:cxn ang="0">
                  <a:pos x="T4" y="T5"/>
                </a:cxn>
                <a:cxn ang="0">
                  <a:pos x="T6" y="T7"/>
                </a:cxn>
                <a:cxn ang="0">
                  <a:pos x="T8" y="T9"/>
                </a:cxn>
                <a:cxn ang="0">
                  <a:pos x="T10" y="T11"/>
                </a:cxn>
                <a:cxn ang="0">
                  <a:pos x="T12" y="T13"/>
                </a:cxn>
              </a:cxnLst>
              <a:rect l="0" t="0" r="r" b="b"/>
              <a:pathLst>
                <a:path w="77" h="440">
                  <a:moveTo>
                    <a:pt x="20" y="0"/>
                  </a:moveTo>
                  <a:cubicBezTo>
                    <a:pt x="0" y="440"/>
                    <a:pt x="0" y="440"/>
                    <a:pt x="0" y="440"/>
                  </a:cubicBezTo>
                  <a:cubicBezTo>
                    <a:pt x="20" y="430"/>
                    <a:pt x="38" y="420"/>
                    <a:pt x="56" y="408"/>
                  </a:cubicBezTo>
                  <a:cubicBezTo>
                    <a:pt x="59" y="406"/>
                    <a:pt x="62" y="404"/>
                    <a:pt x="65" y="401"/>
                  </a:cubicBezTo>
                  <a:cubicBezTo>
                    <a:pt x="77" y="43"/>
                    <a:pt x="77" y="43"/>
                    <a:pt x="77" y="43"/>
                  </a:cubicBezTo>
                  <a:cubicBezTo>
                    <a:pt x="68" y="35"/>
                    <a:pt x="59" y="28"/>
                    <a:pt x="49" y="21"/>
                  </a:cubicBezTo>
                  <a:cubicBezTo>
                    <a:pt x="40" y="13"/>
                    <a:pt x="30" y="6"/>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2">
              <a:extLst>
                <a:ext uri="{FF2B5EF4-FFF2-40B4-BE49-F238E27FC236}">
                  <a16:creationId xmlns="" xmlns:a16="http://schemas.microsoft.com/office/drawing/2014/main" id="{1E7B459D-63BE-43B5-B805-5EF643FE1451}"/>
                </a:ext>
              </a:extLst>
            </p:cNvPr>
            <p:cNvSpPr>
              <a:spLocks/>
            </p:cNvSpPr>
            <p:nvPr userDrawn="1"/>
          </p:nvSpPr>
          <p:spPr bwMode="auto">
            <a:xfrm>
              <a:off x="14719310" y="434974"/>
              <a:ext cx="193675" cy="733425"/>
            </a:xfrm>
            <a:custGeom>
              <a:avLst/>
              <a:gdLst>
                <a:gd name="T0" fmla="*/ 6 w 65"/>
                <a:gd name="T1" fmla="*/ 0 h 244"/>
                <a:gd name="T2" fmla="*/ 0 w 65"/>
                <a:gd name="T3" fmla="*/ 244 h 244"/>
                <a:gd name="T4" fmla="*/ 35 w 65"/>
                <a:gd name="T5" fmla="*/ 209 h 244"/>
                <a:gd name="T6" fmla="*/ 64 w 65"/>
                <a:gd name="T7" fmla="*/ 177 h 244"/>
                <a:gd name="T8" fmla="*/ 65 w 65"/>
                <a:gd name="T9" fmla="*/ 70 h 244"/>
                <a:gd name="T10" fmla="*/ 39 w 65"/>
                <a:gd name="T11" fmla="*/ 37 h 244"/>
                <a:gd name="T12" fmla="*/ 6 w 65"/>
                <a:gd name="T13" fmla="*/ 0 h 244"/>
              </a:gdLst>
              <a:ahLst/>
              <a:cxnLst>
                <a:cxn ang="0">
                  <a:pos x="T0" y="T1"/>
                </a:cxn>
                <a:cxn ang="0">
                  <a:pos x="T2" y="T3"/>
                </a:cxn>
                <a:cxn ang="0">
                  <a:pos x="T4" y="T5"/>
                </a:cxn>
                <a:cxn ang="0">
                  <a:pos x="T6" y="T7"/>
                </a:cxn>
                <a:cxn ang="0">
                  <a:pos x="T8" y="T9"/>
                </a:cxn>
                <a:cxn ang="0">
                  <a:pos x="T10" y="T11"/>
                </a:cxn>
                <a:cxn ang="0">
                  <a:pos x="T12" y="T13"/>
                </a:cxn>
              </a:cxnLst>
              <a:rect l="0" t="0" r="r" b="b"/>
              <a:pathLst>
                <a:path w="65" h="244">
                  <a:moveTo>
                    <a:pt x="6" y="0"/>
                  </a:moveTo>
                  <a:cubicBezTo>
                    <a:pt x="0" y="244"/>
                    <a:pt x="0" y="244"/>
                    <a:pt x="0" y="244"/>
                  </a:cubicBezTo>
                  <a:cubicBezTo>
                    <a:pt x="13" y="232"/>
                    <a:pt x="25" y="220"/>
                    <a:pt x="35" y="209"/>
                  </a:cubicBezTo>
                  <a:cubicBezTo>
                    <a:pt x="46" y="198"/>
                    <a:pt x="55" y="187"/>
                    <a:pt x="64" y="177"/>
                  </a:cubicBezTo>
                  <a:cubicBezTo>
                    <a:pt x="65" y="70"/>
                    <a:pt x="65" y="70"/>
                    <a:pt x="65" y="70"/>
                  </a:cubicBezTo>
                  <a:cubicBezTo>
                    <a:pt x="58" y="60"/>
                    <a:pt x="49" y="49"/>
                    <a:pt x="39" y="37"/>
                  </a:cubicBezTo>
                  <a:cubicBezTo>
                    <a:pt x="29" y="25"/>
                    <a:pt x="18" y="13"/>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50528" t="11088" r="-1"/>
          <a:stretch/>
        </p:blipFill>
        <p:spPr>
          <a:xfrm>
            <a:off x="-26699" y="125260"/>
            <a:ext cx="4936901" cy="6751402"/>
          </a:xfrm>
          <a:prstGeom prst="rect">
            <a:avLst/>
          </a:prstGeom>
        </p:spPr>
      </p:pic>
      <p:sp>
        <p:nvSpPr>
          <p:cNvPr id="11" name="Título 1">
            <a:extLst>
              <a:ext uri="{FF2B5EF4-FFF2-40B4-BE49-F238E27FC236}">
                <a16:creationId xmlns="" xmlns:a16="http://schemas.microsoft.com/office/drawing/2014/main" id="{8EC4CEF6-77C4-4067-B9CD-D7CBD3F515EA}"/>
              </a:ext>
            </a:extLst>
          </p:cNvPr>
          <p:cNvSpPr txBox="1">
            <a:spLocks/>
          </p:cNvSpPr>
          <p:nvPr/>
        </p:nvSpPr>
        <p:spPr>
          <a:xfrm>
            <a:off x="4113876" y="443112"/>
            <a:ext cx="5613511" cy="161472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800" b="1" kern="1200">
                <a:solidFill>
                  <a:srgbClr val="29ABE2"/>
                </a:solidFill>
                <a:latin typeface="Segoe UI" panose="020B0502040204020203" pitchFamily="34" charset="0"/>
                <a:ea typeface="+mj-ea"/>
                <a:cs typeface="Segoe UI" panose="020B0502040204020203" pitchFamily="34" charset="0"/>
              </a:defRPr>
            </a:lvl1pPr>
          </a:lstStyle>
          <a:p>
            <a:pPr>
              <a:lnSpc>
                <a:spcPct val="100000"/>
              </a:lnSpc>
            </a:pPr>
            <a:r>
              <a:rPr lang="en-US" sz="3600" dirty="0">
                <a:solidFill>
                  <a:schemeClr val="bg1"/>
                </a:solidFill>
              </a:rPr>
              <a:t>When to </a:t>
            </a:r>
            <a:r>
              <a:rPr lang="en-US" sz="3600" dirty="0">
                <a:solidFill>
                  <a:srgbClr val="0E4E68"/>
                </a:solidFill>
              </a:rPr>
              <a:t>refer diagnostic?</a:t>
            </a:r>
          </a:p>
        </p:txBody>
      </p:sp>
    </p:spTree>
    <p:extLst>
      <p:ext uri="{BB962C8B-B14F-4D97-AF65-F5344CB8AC3E}">
        <p14:creationId xmlns:p14="http://schemas.microsoft.com/office/powerpoint/2010/main" val="338659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1+#ppt_w/2"/>
                                          </p:val>
                                        </p:tav>
                                        <p:tav tm="100000">
                                          <p:val>
                                            <p:strVal val="#ppt_x"/>
                                          </p:val>
                                        </p:tav>
                                      </p:tavLst>
                                    </p:anim>
                                    <p:anim calcmode="lin" valueType="num">
                                      <p:cBhvr additive="base">
                                        <p:cTn id="21"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1+#ppt_w/2"/>
                                          </p:val>
                                        </p:tav>
                                        <p:tav tm="100000">
                                          <p:val>
                                            <p:strVal val="#ppt_x"/>
                                          </p:val>
                                        </p:tav>
                                      </p:tavLst>
                                    </p:anim>
                                    <p:anim calcmode="lin" valueType="num">
                                      <p:cBhvr additive="base">
                                        <p:cTn id="27"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 calcmode="lin" valueType="num">
                                      <p:cBhvr additive="base">
                                        <p:cTn id="32" dur="500" fill="hold"/>
                                        <p:tgtEl>
                                          <p:spTgt spid="61"/>
                                        </p:tgtEl>
                                        <p:attrNameLst>
                                          <p:attrName>ppt_x</p:attrName>
                                        </p:attrNameLst>
                                      </p:cBhvr>
                                      <p:tavLst>
                                        <p:tav tm="0">
                                          <p:val>
                                            <p:strVal val="1+#ppt_w/2"/>
                                          </p:val>
                                        </p:tav>
                                        <p:tav tm="100000">
                                          <p:val>
                                            <p:strVal val="#ppt_x"/>
                                          </p:val>
                                        </p:tav>
                                      </p:tavLst>
                                    </p:anim>
                                    <p:anim calcmode="lin" valueType="num">
                                      <p:cBhvr additive="base">
                                        <p:cTn id="33"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 xmlns:a16="http://schemas.microsoft.com/office/drawing/2014/main" id="{5303B4D0-20DD-40F9-8DCE-70B3BEA3B2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4204" b="22492"/>
          <a:stretch/>
        </p:blipFill>
        <p:spPr>
          <a:xfrm>
            <a:off x="4168" y="2519838"/>
            <a:ext cx="12187831" cy="3442297"/>
          </a:xfrm>
          <a:prstGeom prst="rect">
            <a:avLst/>
          </a:prstGeom>
        </p:spPr>
      </p:pic>
      <p:sp>
        <p:nvSpPr>
          <p:cNvPr id="7" name="Título 5">
            <a:extLst>
              <a:ext uri="{FF2B5EF4-FFF2-40B4-BE49-F238E27FC236}">
                <a16:creationId xmlns="" xmlns:a16="http://schemas.microsoft.com/office/drawing/2014/main" id="{7D287392-DB3C-413B-9506-C6CEB1EED7BB}"/>
              </a:ext>
            </a:extLst>
          </p:cNvPr>
          <p:cNvSpPr txBox="1">
            <a:spLocks/>
          </p:cNvSpPr>
          <p:nvPr/>
        </p:nvSpPr>
        <p:spPr>
          <a:xfrm>
            <a:off x="838200" y="365125"/>
            <a:ext cx="10515600" cy="1325563"/>
          </a:xfrm>
          <a:prstGeom prst="rect">
            <a:avLst/>
          </a:prstGeom>
        </p:spPr>
        <p:txBody>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126688"/>
                </a:solidFill>
                <a:latin typeface="Segoe UI" panose="020B0502040204020203" pitchFamily="34" charset="0"/>
                <a:cs typeface="Segoe UI" panose="020B0502040204020203" pitchFamily="34" charset="0"/>
              </a:rPr>
              <a:t>Prevention and education</a:t>
            </a:r>
          </a:p>
        </p:txBody>
      </p:sp>
      <p:sp>
        <p:nvSpPr>
          <p:cNvPr id="8" name="Rectángulo 7">
            <a:extLst>
              <a:ext uri="{FF2B5EF4-FFF2-40B4-BE49-F238E27FC236}">
                <a16:creationId xmlns="" xmlns:a16="http://schemas.microsoft.com/office/drawing/2014/main" id="{46425264-36E3-4098-9A9B-A2E7F81E9EE9}"/>
              </a:ext>
            </a:extLst>
          </p:cNvPr>
          <p:cNvSpPr/>
          <p:nvPr/>
        </p:nvSpPr>
        <p:spPr>
          <a:xfrm>
            <a:off x="0" y="2514600"/>
            <a:ext cx="12191999" cy="3447535"/>
          </a:xfrm>
          <a:prstGeom prst="rect">
            <a:avLst/>
          </a:prstGeom>
          <a:solidFill>
            <a:srgbClr val="12668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ítulo 2">
            <a:extLst>
              <a:ext uri="{FF2B5EF4-FFF2-40B4-BE49-F238E27FC236}">
                <a16:creationId xmlns="" xmlns:a16="http://schemas.microsoft.com/office/drawing/2014/main" id="{072C8303-52BC-4879-9BE8-002325E5E740}"/>
              </a:ext>
            </a:extLst>
          </p:cNvPr>
          <p:cNvSpPr txBox="1">
            <a:spLocks/>
          </p:cNvSpPr>
          <p:nvPr/>
        </p:nvSpPr>
        <p:spPr>
          <a:xfrm>
            <a:off x="457199" y="3007838"/>
            <a:ext cx="3108960" cy="246888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Obese women and men had an approximately 20% increased risk of chronic pain in both the low back and the neck/shoulders. Exercising for 1 or more hours per week compensated, to some extent, for the adverse effect of high BMI on risk of chronic pain.</a:t>
            </a:r>
          </a:p>
        </p:txBody>
      </p:sp>
      <p:sp>
        <p:nvSpPr>
          <p:cNvPr id="12" name="Subtítulo 2">
            <a:extLst>
              <a:ext uri="{FF2B5EF4-FFF2-40B4-BE49-F238E27FC236}">
                <a16:creationId xmlns="" xmlns:a16="http://schemas.microsoft.com/office/drawing/2014/main" id="{EA3A39D3-1CA6-4C3C-B7AB-5F49C08128C7}"/>
              </a:ext>
            </a:extLst>
          </p:cNvPr>
          <p:cNvSpPr txBox="1">
            <a:spLocks/>
          </p:cNvSpPr>
          <p:nvPr/>
        </p:nvSpPr>
        <p:spPr>
          <a:xfrm>
            <a:off x="8588770" y="3007838"/>
            <a:ext cx="3108960" cy="246888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buNone/>
            </a:pPr>
            <a:r>
              <a:rPr lang="en-US" sz="1600" dirty="0">
                <a:solidFill>
                  <a:schemeClr val="bg1"/>
                </a:solidFill>
              </a:rPr>
              <a:t>Flat foot and hyper-pronation/ Hyper-supination can lead to back pain so proper footwear/orthotics can help in these cases. </a:t>
            </a:r>
          </a:p>
          <a:p>
            <a:pPr marL="0" indent="0">
              <a:lnSpc>
                <a:spcPct val="100000"/>
              </a:lnSpc>
              <a:spcBef>
                <a:spcPts val="0"/>
              </a:spcBef>
              <a:buNone/>
            </a:pPr>
            <a:endParaRPr lang="en-US" sz="1600" dirty="0">
              <a:solidFill>
                <a:schemeClr val="bg1"/>
              </a:solidFill>
            </a:endParaRPr>
          </a:p>
        </p:txBody>
      </p:sp>
      <p:sp>
        <p:nvSpPr>
          <p:cNvPr id="23" name="Rectángulo: esquinas redondeadas 22">
            <a:extLst>
              <a:ext uri="{FF2B5EF4-FFF2-40B4-BE49-F238E27FC236}">
                <a16:creationId xmlns="" xmlns:a16="http://schemas.microsoft.com/office/drawing/2014/main" id="{53B31979-5D5C-41E6-BF07-FA860BA570C7}"/>
              </a:ext>
            </a:extLst>
          </p:cNvPr>
          <p:cNvSpPr/>
          <p:nvPr/>
        </p:nvSpPr>
        <p:spPr>
          <a:xfrm>
            <a:off x="1352991"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ángulo: esquinas redondeadas 26">
            <a:extLst>
              <a:ext uri="{FF2B5EF4-FFF2-40B4-BE49-F238E27FC236}">
                <a16:creationId xmlns="" xmlns:a16="http://schemas.microsoft.com/office/drawing/2014/main" id="{5097777C-EBDA-4DE8-B757-B8EB57E73892}"/>
              </a:ext>
            </a:extLst>
          </p:cNvPr>
          <p:cNvSpPr/>
          <p:nvPr/>
        </p:nvSpPr>
        <p:spPr>
          <a:xfrm>
            <a:off x="5418777"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ángulo: esquinas redondeadas 27">
            <a:extLst>
              <a:ext uri="{FF2B5EF4-FFF2-40B4-BE49-F238E27FC236}">
                <a16:creationId xmlns="" xmlns:a16="http://schemas.microsoft.com/office/drawing/2014/main" id="{0BA1A695-3500-4C40-8275-ACE35C984F84}"/>
              </a:ext>
            </a:extLst>
          </p:cNvPr>
          <p:cNvSpPr/>
          <p:nvPr/>
        </p:nvSpPr>
        <p:spPr>
          <a:xfrm>
            <a:off x="9484562" y="5888674"/>
            <a:ext cx="1317374" cy="134566"/>
          </a:xfrm>
          <a:prstGeom prst="roundRect">
            <a:avLst/>
          </a:prstGeom>
          <a:solidFill>
            <a:srgbClr val="27F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Conector recto 54">
            <a:extLst>
              <a:ext uri="{FF2B5EF4-FFF2-40B4-BE49-F238E27FC236}">
                <a16:creationId xmlns="" xmlns:a16="http://schemas.microsoft.com/office/drawing/2014/main" id="{1C8475E0-93EA-4F34-9EFA-DCF8348A3D5A}"/>
              </a:ext>
            </a:extLst>
          </p:cNvPr>
          <p:cNvCxnSpPr/>
          <p:nvPr/>
        </p:nvCxnSpPr>
        <p:spPr>
          <a:xfrm>
            <a:off x="4015946"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 xmlns:a16="http://schemas.microsoft.com/office/drawing/2014/main" id="{E6AE453C-3661-411D-B7D9-BC9C8EA6137D}"/>
              </a:ext>
            </a:extLst>
          </p:cNvPr>
          <p:cNvCxnSpPr/>
          <p:nvPr/>
        </p:nvCxnSpPr>
        <p:spPr>
          <a:xfrm>
            <a:off x="8143103" y="2971801"/>
            <a:ext cx="0" cy="2483709"/>
          </a:xfrm>
          <a:prstGeom prst="line">
            <a:avLst/>
          </a:prstGeom>
          <a:ln w="15875">
            <a:solidFill>
              <a:schemeClr val="bg1">
                <a:lumMod val="95000"/>
                <a:alpha val="26000"/>
              </a:schemeClr>
            </a:solidFill>
          </a:ln>
        </p:spPr>
        <p:style>
          <a:lnRef idx="1">
            <a:schemeClr val="accent1"/>
          </a:lnRef>
          <a:fillRef idx="0">
            <a:schemeClr val="accent1"/>
          </a:fillRef>
          <a:effectRef idx="0">
            <a:schemeClr val="accent1"/>
          </a:effectRef>
          <a:fontRef idx="minor">
            <a:schemeClr val="tx1"/>
          </a:fontRef>
        </p:style>
      </p:cxnSp>
      <p:sp>
        <p:nvSpPr>
          <p:cNvPr id="58" name="Slide Number Placeholder 13">
            <a:extLst>
              <a:ext uri="{FF2B5EF4-FFF2-40B4-BE49-F238E27FC236}">
                <a16:creationId xmlns="" xmlns:a16="http://schemas.microsoft.com/office/drawing/2014/main" id="{70CC03B4-2BAB-4FCE-9F64-792D6CB2F846}"/>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1  2  3  4  5  6  7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75</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9  10</a:t>
            </a:r>
          </a:p>
        </p:txBody>
      </p:sp>
      <p:grpSp>
        <p:nvGrpSpPr>
          <p:cNvPr id="18" name="Grupo 17">
            <a:extLst>
              <a:ext uri="{FF2B5EF4-FFF2-40B4-BE49-F238E27FC236}">
                <a16:creationId xmlns="" xmlns:a16="http://schemas.microsoft.com/office/drawing/2014/main" id="{767F48B6-D4A6-444E-ADD4-0D372C25BE5F}"/>
              </a:ext>
            </a:extLst>
          </p:cNvPr>
          <p:cNvGrpSpPr/>
          <p:nvPr/>
        </p:nvGrpSpPr>
        <p:grpSpPr>
          <a:xfrm>
            <a:off x="467677" y="1828800"/>
            <a:ext cx="3108959" cy="852275"/>
            <a:chOff x="467677" y="1828800"/>
            <a:chExt cx="3108959" cy="852275"/>
          </a:xfrm>
        </p:grpSpPr>
        <p:sp>
          <p:nvSpPr>
            <p:cNvPr id="34" name="Forma libre: forma 33">
              <a:extLst>
                <a:ext uri="{FF2B5EF4-FFF2-40B4-BE49-F238E27FC236}">
                  <a16:creationId xmlns="" xmlns:a16="http://schemas.microsoft.com/office/drawing/2014/main" id="{C96627B0-6DB2-46E2-B3C1-B9CAEBA6C880}"/>
                </a:ext>
              </a:extLst>
            </p:cNvPr>
            <p:cNvSpPr/>
            <p:nvPr/>
          </p:nvSpPr>
          <p:spPr>
            <a:xfrm>
              <a:off x="467677"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b="1" dirty="0">
                  <a:solidFill>
                    <a:schemeClr val="bg1"/>
                  </a:solidFill>
                  <a:latin typeface="Segoe UI" panose="020B0502040204020203" pitchFamily="34" charset="0"/>
                  <a:cs typeface="Segoe UI" panose="020B0502040204020203" pitchFamily="34" charset="0"/>
                </a:rPr>
                <a:t>Weight loss + exercise </a:t>
              </a:r>
            </a:p>
          </p:txBody>
        </p:sp>
        <p:cxnSp>
          <p:nvCxnSpPr>
            <p:cNvPr id="35" name="Conector recto 34">
              <a:extLst>
                <a:ext uri="{FF2B5EF4-FFF2-40B4-BE49-F238E27FC236}">
                  <a16:creationId xmlns="" xmlns:a16="http://schemas.microsoft.com/office/drawing/2014/main" id="{82D900A0-FF02-49A3-9CB0-CEDCF9BEEA22}"/>
                </a:ext>
              </a:extLst>
            </p:cNvPr>
            <p:cNvCxnSpPr/>
            <p:nvPr/>
          </p:nvCxnSpPr>
          <p:spPr>
            <a:xfrm>
              <a:off x="2805069"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Group 975">
              <a:extLst>
                <a:ext uri="{FF2B5EF4-FFF2-40B4-BE49-F238E27FC236}">
                  <a16:creationId xmlns="" xmlns:a16="http://schemas.microsoft.com/office/drawing/2014/main" id="{47B4936B-9474-4037-BA0E-8F5AFC4494D2}"/>
                </a:ext>
              </a:extLst>
            </p:cNvPr>
            <p:cNvGrpSpPr/>
            <p:nvPr/>
          </p:nvGrpSpPr>
          <p:grpSpPr>
            <a:xfrm>
              <a:off x="2913481" y="2054926"/>
              <a:ext cx="282893" cy="314325"/>
              <a:chOff x="7037390" y="1346200"/>
              <a:chExt cx="257175" cy="285750"/>
            </a:xfrm>
            <a:solidFill>
              <a:schemeClr val="bg1"/>
            </a:solidFill>
          </p:grpSpPr>
          <p:sp>
            <p:nvSpPr>
              <p:cNvPr id="41" name="Freeform 422">
                <a:extLst>
                  <a:ext uri="{FF2B5EF4-FFF2-40B4-BE49-F238E27FC236}">
                    <a16:creationId xmlns="" xmlns:a16="http://schemas.microsoft.com/office/drawing/2014/main" id="{E8AD28B2-D016-46E1-BBAF-7FDA3F0F0AFA}"/>
                  </a:ext>
                </a:extLst>
              </p:cNvPr>
              <p:cNvSpPr>
                <a:spLocks noEditPoints="1"/>
              </p:cNvSpPr>
              <p:nvPr/>
            </p:nvSpPr>
            <p:spPr bwMode="auto">
              <a:xfrm>
                <a:off x="7037390" y="1422400"/>
                <a:ext cx="257175" cy="209550"/>
              </a:xfrm>
              <a:custGeom>
                <a:avLst/>
                <a:gdLst>
                  <a:gd name="T0" fmla="*/ 90 w 810"/>
                  <a:gd name="T1" fmla="*/ 630 h 660"/>
                  <a:gd name="T2" fmla="*/ 67 w 810"/>
                  <a:gd name="T3" fmla="*/ 626 h 660"/>
                  <a:gd name="T4" fmla="*/ 48 w 810"/>
                  <a:gd name="T5" fmla="*/ 615 h 660"/>
                  <a:gd name="T6" fmla="*/ 35 w 810"/>
                  <a:gd name="T7" fmla="*/ 598 h 660"/>
                  <a:gd name="T8" fmla="*/ 32 w 810"/>
                  <a:gd name="T9" fmla="*/ 587 h 660"/>
                  <a:gd name="T10" fmla="*/ 30 w 810"/>
                  <a:gd name="T11" fmla="*/ 576 h 660"/>
                  <a:gd name="T12" fmla="*/ 631 w 810"/>
                  <a:gd name="T13" fmla="*/ 390 h 660"/>
                  <a:gd name="T14" fmla="*/ 778 w 810"/>
                  <a:gd name="T15" fmla="*/ 587 h 660"/>
                  <a:gd name="T16" fmla="*/ 768 w 810"/>
                  <a:gd name="T17" fmla="*/ 607 h 660"/>
                  <a:gd name="T18" fmla="*/ 752 w 810"/>
                  <a:gd name="T19" fmla="*/ 621 h 660"/>
                  <a:gd name="T20" fmla="*/ 732 w 810"/>
                  <a:gd name="T21" fmla="*/ 629 h 660"/>
                  <a:gd name="T22" fmla="*/ 326 w 810"/>
                  <a:gd name="T23" fmla="*/ 205 h 660"/>
                  <a:gd name="T24" fmla="*/ 329 w 810"/>
                  <a:gd name="T25" fmla="*/ 196 h 660"/>
                  <a:gd name="T26" fmla="*/ 479 w 810"/>
                  <a:gd name="T27" fmla="*/ 30 h 660"/>
                  <a:gd name="T28" fmla="*/ 480 w 810"/>
                  <a:gd name="T29" fmla="*/ 201 h 660"/>
                  <a:gd name="T30" fmla="*/ 608 w 810"/>
                  <a:gd name="T31" fmla="*/ 360 h 660"/>
                  <a:gd name="T32" fmla="*/ 326 w 810"/>
                  <a:gd name="T33" fmla="*/ 205 h 660"/>
                  <a:gd name="T34" fmla="*/ 509 w 810"/>
                  <a:gd name="T35" fmla="*/ 190 h 660"/>
                  <a:gd name="T36" fmla="*/ 539 w 810"/>
                  <a:gd name="T37" fmla="*/ 30 h 660"/>
                  <a:gd name="T38" fmla="*/ 546 w 810"/>
                  <a:gd name="T39" fmla="*/ 29 h 660"/>
                  <a:gd name="T40" fmla="*/ 550 w 810"/>
                  <a:gd name="T41" fmla="*/ 25 h 660"/>
                  <a:gd name="T42" fmla="*/ 553 w 810"/>
                  <a:gd name="T43" fmla="*/ 21 h 660"/>
                  <a:gd name="T44" fmla="*/ 554 w 810"/>
                  <a:gd name="T45" fmla="*/ 15 h 660"/>
                  <a:gd name="T46" fmla="*/ 553 w 810"/>
                  <a:gd name="T47" fmla="*/ 9 h 660"/>
                  <a:gd name="T48" fmla="*/ 550 w 810"/>
                  <a:gd name="T49" fmla="*/ 5 h 660"/>
                  <a:gd name="T50" fmla="*/ 546 w 810"/>
                  <a:gd name="T51" fmla="*/ 1 h 660"/>
                  <a:gd name="T52" fmla="*/ 539 w 810"/>
                  <a:gd name="T53" fmla="*/ 0 h 660"/>
                  <a:gd name="T54" fmla="*/ 314 w 810"/>
                  <a:gd name="T55" fmla="*/ 0 h 660"/>
                  <a:gd name="T56" fmla="*/ 266 w 810"/>
                  <a:gd name="T57" fmla="*/ 1 h 660"/>
                  <a:gd name="T58" fmla="*/ 261 w 810"/>
                  <a:gd name="T59" fmla="*/ 3 h 660"/>
                  <a:gd name="T60" fmla="*/ 257 w 810"/>
                  <a:gd name="T61" fmla="*/ 7 h 660"/>
                  <a:gd name="T62" fmla="*/ 254 w 810"/>
                  <a:gd name="T63" fmla="*/ 13 h 660"/>
                  <a:gd name="T64" fmla="*/ 254 w 810"/>
                  <a:gd name="T65" fmla="*/ 18 h 660"/>
                  <a:gd name="T66" fmla="*/ 257 w 810"/>
                  <a:gd name="T67" fmla="*/ 23 h 660"/>
                  <a:gd name="T68" fmla="*/ 261 w 810"/>
                  <a:gd name="T69" fmla="*/ 28 h 660"/>
                  <a:gd name="T70" fmla="*/ 266 w 810"/>
                  <a:gd name="T71" fmla="*/ 30 h 660"/>
                  <a:gd name="T72" fmla="*/ 299 w 810"/>
                  <a:gd name="T73" fmla="*/ 30 h 660"/>
                  <a:gd name="T74" fmla="*/ 3 w 810"/>
                  <a:gd name="T75" fmla="*/ 561 h 660"/>
                  <a:gd name="T76" fmla="*/ 0 w 810"/>
                  <a:gd name="T77" fmla="*/ 570 h 660"/>
                  <a:gd name="T78" fmla="*/ 1 w 810"/>
                  <a:gd name="T79" fmla="*/ 588 h 660"/>
                  <a:gd name="T80" fmla="*/ 6 w 810"/>
                  <a:gd name="T81" fmla="*/ 605 h 660"/>
                  <a:gd name="T82" fmla="*/ 15 w 810"/>
                  <a:gd name="T83" fmla="*/ 620 h 660"/>
                  <a:gd name="T84" fmla="*/ 26 w 810"/>
                  <a:gd name="T85" fmla="*/ 634 h 660"/>
                  <a:gd name="T86" fmla="*/ 39 w 810"/>
                  <a:gd name="T87" fmla="*/ 645 h 660"/>
                  <a:gd name="T88" fmla="*/ 54 w 810"/>
                  <a:gd name="T89" fmla="*/ 653 h 660"/>
                  <a:gd name="T90" fmla="*/ 72 w 810"/>
                  <a:gd name="T91" fmla="*/ 659 h 660"/>
                  <a:gd name="T92" fmla="*/ 90 w 810"/>
                  <a:gd name="T93" fmla="*/ 660 h 660"/>
                  <a:gd name="T94" fmla="*/ 728 w 810"/>
                  <a:gd name="T95" fmla="*/ 660 h 660"/>
                  <a:gd name="T96" fmla="*/ 747 w 810"/>
                  <a:gd name="T97" fmla="*/ 657 h 660"/>
                  <a:gd name="T98" fmla="*/ 763 w 810"/>
                  <a:gd name="T99" fmla="*/ 649 h 660"/>
                  <a:gd name="T100" fmla="*/ 777 w 810"/>
                  <a:gd name="T101" fmla="*/ 639 h 660"/>
                  <a:gd name="T102" fmla="*/ 789 w 810"/>
                  <a:gd name="T103" fmla="*/ 628 h 660"/>
                  <a:gd name="T104" fmla="*/ 799 w 810"/>
                  <a:gd name="T105" fmla="*/ 614 h 660"/>
                  <a:gd name="T106" fmla="*/ 806 w 810"/>
                  <a:gd name="T107" fmla="*/ 598 h 660"/>
                  <a:gd name="T108" fmla="*/ 809 w 810"/>
                  <a:gd name="T109" fmla="*/ 580 h 660"/>
                  <a:gd name="T110" fmla="*/ 809 w 810"/>
                  <a:gd name="T111" fmla="*/ 56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0" h="660">
                    <a:moveTo>
                      <a:pt x="720" y="630"/>
                    </a:moveTo>
                    <a:lnTo>
                      <a:pt x="90" y="630"/>
                    </a:lnTo>
                    <a:lnTo>
                      <a:pt x="78" y="629"/>
                    </a:lnTo>
                    <a:lnTo>
                      <a:pt x="67" y="626"/>
                    </a:lnTo>
                    <a:lnTo>
                      <a:pt x="57" y="621"/>
                    </a:lnTo>
                    <a:lnTo>
                      <a:pt x="48" y="615"/>
                    </a:lnTo>
                    <a:lnTo>
                      <a:pt x="42" y="607"/>
                    </a:lnTo>
                    <a:lnTo>
                      <a:pt x="35" y="598"/>
                    </a:lnTo>
                    <a:lnTo>
                      <a:pt x="33" y="592"/>
                    </a:lnTo>
                    <a:lnTo>
                      <a:pt x="32" y="587"/>
                    </a:lnTo>
                    <a:lnTo>
                      <a:pt x="30" y="582"/>
                    </a:lnTo>
                    <a:lnTo>
                      <a:pt x="30" y="576"/>
                    </a:lnTo>
                    <a:lnTo>
                      <a:pt x="177" y="390"/>
                    </a:lnTo>
                    <a:lnTo>
                      <a:pt x="631" y="390"/>
                    </a:lnTo>
                    <a:lnTo>
                      <a:pt x="780" y="576"/>
                    </a:lnTo>
                    <a:lnTo>
                      <a:pt x="778" y="587"/>
                    </a:lnTo>
                    <a:lnTo>
                      <a:pt x="773" y="598"/>
                    </a:lnTo>
                    <a:lnTo>
                      <a:pt x="768" y="607"/>
                    </a:lnTo>
                    <a:lnTo>
                      <a:pt x="761" y="615"/>
                    </a:lnTo>
                    <a:lnTo>
                      <a:pt x="752" y="621"/>
                    </a:lnTo>
                    <a:lnTo>
                      <a:pt x="742" y="626"/>
                    </a:lnTo>
                    <a:lnTo>
                      <a:pt x="732" y="629"/>
                    </a:lnTo>
                    <a:lnTo>
                      <a:pt x="720" y="630"/>
                    </a:lnTo>
                    <a:close/>
                    <a:moveTo>
                      <a:pt x="326" y="205"/>
                    </a:moveTo>
                    <a:lnTo>
                      <a:pt x="328" y="201"/>
                    </a:lnTo>
                    <a:lnTo>
                      <a:pt x="329" y="196"/>
                    </a:lnTo>
                    <a:lnTo>
                      <a:pt x="329" y="30"/>
                    </a:lnTo>
                    <a:lnTo>
                      <a:pt x="479" y="30"/>
                    </a:lnTo>
                    <a:lnTo>
                      <a:pt x="479" y="196"/>
                    </a:lnTo>
                    <a:lnTo>
                      <a:pt x="480" y="201"/>
                    </a:lnTo>
                    <a:lnTo>
                      <a:pt x="482" y="205"/>
                    </a:lnTo>
                    <a:lnTo>
                      <a:pt x="608" y="360"/>
                    </a:lnTo>
                    <a:lnTo>
                      <a:pt x="202" y="360"/>
                    </a:lnTo>
                    <a:lnTo>
                      <a:pt x="326" y="205"/>
                    </a:lnTo>
                    <a:close/>
                    <a:moveTo>
                      <a:pt x="807" y="561"/>
                    </a:moveTo>
                    <a:lnTo>
                      <a:pt x="509" y="190"/>
                    </a:lnTo>
                    <a:lnTo>
                      <a:pt x="509" y="30"/>
                    </a:lnTo>
                    <a:lnTo>
                      <a:pt x="539" y="30"/>
                    </a:lnTo>
                    <a:lnTo>
                      <a:pt x="542" y="30"/>
                    </a:lnTo>
                    <a:lnTo>
                      <a:pt x="546" y="29"/>
                    </a:lnTo>
                    <a:lnTo>
                      <a:pt x="548" y="28"/>
                    </a:lnTo>
                    <a:lnTo>
                      <a:pt x="550" y="25"/>
                    </a:lnTo>
                    <a:lnTo>
                      <a:pt x="552" y="23"/>
                    </a:lnTo>
                    <a:lnTo>
                      <a:pt x="553" y="21"/>
                    </a:lnTo>
                    <a:lnTo>
                      <a:pt x="554" y="18"/>
                    </a:lnTo>
                    <a:lnTo>
                      <a:pt x="554" y="15"/>
                    </a:lnTo>
                    <a:lnTo>
                      <a:pt x="554" y="13"/>
                    </a:lnTo>
                    <a:lnTo>
                      <a:pt x="553" y="9"/>
                    </a:lnTo>
                    <a:lnTo>
                      <a:pt x="552" y="7"/>
                    </a:lnTo>
                    <a:lnTo>
                      <a:pt x="550" y="5"/>
                    </a:lnTo>
                    <a:lnTo>
                      <a:pt x="548" y="3"/>
                    </a:lnTo>
                    <a:lnTo>
                      <a:pt x="546" y="1"/>
                    </a:lnTo>
                    <a:lnTo>
                      <a:pt x="542" y="1"/>
                    </a:lnTo>
                    <a:lnTo>
                      <a:pt x="539" y="0"/>
                    </a:lnTo>
                    <a:lnTo>
                      <a:pt x="494" y="0"/>
                    </a:lnTo>
                    <a:lnTo>
                      <a:pt x="314" y="0"/>
                    </a:lnTo>
                    <a:lnTo>
                      <a:pt x="269" y="0"/>
                    </a:lnTo>
                    <a:lnTo>
                      <a:pt x="266" y="1"/>
                    </a:lnTo>
                    <a:lnTo>
                      <a:pt x="264" y="1"/>
                    </a:lnTo>
                    <a:lnTo>
                      <a:pt x="261" y="3"/>
                    </a:lnTo>
                    <a:lnTo>
                      <a:pt x="259" y="5"/>
                    </a:lnTo>
                    <a:lnTo>
                      <a:pt x="257" y="7"/>
                    </a:lnTo>
                    <a:lnTo>
                      <a:pt x="256" y="9"/>
                    </a:lnTo>
                    <a:lnTo>
                      <a:pt x="254" y="13"/>
                    </a:lnTo>
                    <a:lnTo>
                      <a:pt x="254" y="15"/>
                    </a:lnTo>
                    <a:lnTo>
                      <a:pt x="254" y="18"/>
                    </a:lnTo>
                    <a:lnTo>
                      <a:pt x="256" y="21"/>
                    </a:lnTo>
                    <a:lnTo>
                      <a:pt x="257" y="23"/>
                    </a:lnTo>
                    <a:lnTo>
                      <a:pt x="259" y="25"/>
                    </a:lnTo>
                    <a:lnTo>
                      <a:pt x="261" y="28"/>
                    </a:lnTo>
                    <a:lnTo>
                      <a:pt x="264" y="29"/>
                    </a:lnTo>
                    <a:lnTo>
                      <a:pt x="266" y="30"/>
                    </a:lnTo>
                    <a:lnTo>
                      <a:pt x="269" y="30"/>
                    </a:lnTo>
                    <a:lnTo>
                      <a:pt x="299" y="30"/>
                    </a:lnTo>
                    <a:lnTo>
                      <a:pt x="299" y="190"/>
                    </a:lnTo>
                    <a:lnTo>
                      <a:pt x="3" y="561"/>
                    </a:lnTo>
                    <a:lnTo>
                      <a:pt x="0" y="566"/>
                    </a:lnTo>
                    <a:lnTo>
                      <a:pt x="0" y="570"/>
                    </a:lnTo>
                    <a:lnTo>
                      <a:pt x="0" y="580"/>
                    </a:lnTo>
                    <a:lnTo>
                      <a:pt x="1" y="588"/>
                    </a:lnTo>
                    <a:lnTo>
                      <a:pt x="3" y="597"/>
                    </a:lnTo>
                    <a:lnTo>
                      <a:pt x="6" y="605"/>
                    </a:lnTo>
                    <a:lnTo>
                      <a:pt x="11" y="613"/>
                    </a:lnTo>
                    <a:lnTo>
                      <a:pt x="15" y="620"/>
                    </a:lnTo>
                    <a:lnTo>
                      <a:pt x="20" y="628"/>
                    </a:lnTo>
                    <a:lnTo>
                      <a:pt x="26" y="634"/>
                    </a:lnTo>
                    <a:lnTo>
                      <a:pt x="32" y="639"/>
                    </a:lnTo>
                    <a:lnTo>
                      <a:pt x="39" y="645"/>
                    </a:lnTo>
                    <a:lnTo>
                      <a:pt x="47" y="649"/>
                    </a:lnTo>
                    <a:lnTo>
                      <a:pt x="54" y="653"/>
                    </a:lnTo>
                    <a:lnTo>
                      <a:pt x="63" y="655"/>
                    </a:lnTo>
                    <a:lnTo>
                      <a:pt x="72" y="659"/>
                    </a:lnTo>
                    <a:lnTo>
                      <a:pt x="80" y="660"/>
                    </a:lnTo>
                    <a:lnTo>
                      <a:pt x="90" y="660"/>
                    </a:lnTo>
                    <a:lnTo>
                      <a:pt x="720" y="660"/>
                    </a:lnTo>
                    <a:lnTo>
                      <a:pt x="728" y="660"/>
                    </a:lnTo>
                    <a:lnTo>
                      <a:pt x="738" y="659"/>
                    </a:lnTo>
                    <a:lnTo>
                      <a:pt x="747" y="657"/>
                    </a:lnTo>
                    <a:lnTo>
                      <a:pt x="755" y="653"/>
                    </a:lnTo>
                    <a:lnTo>
                      <a:pt x="763" y="649"/>
                    </a:lnTo>
                    <a:lnTo>
                      <a:pt x="770" y="645"/>
                    </a:lnTo>
                    <a:lnTo>
                      <a:pt x="777" y="639"/>
                    </a:lnTo>
                    <a:lnTo>
                      <a:pt x="783" y="634"/>
                    </a:lnTo>
                    <a:lnTo>
                      <a:pt x="789" y="628"/>
                    </a:lnTo>
                    <a:lnTo>
                      <a:pt x="795" y="621"/>
                    </a:lnTo>
                    <a:lnTo>
                      <a:pt x="799" y="614"/>
                    </a:lnTo>
                    <a:lnTo>
                      <a:pt x="802" y="605"/>
                    </a:lnTo>
                    <a:lnTo>
                      <a:pt x="806" y="598"/>
                    </a:lnTo>
                    <a:lnTo>
                      <a:pt x="808" y="588"/>
                    </a:lnTo>
                    <a:lnTo>
                      <a:pt x="809" y="580"/>
                    </a:lnTo>
                    <a:lnTo>
                      <a:pt x="810" y="570"/>
                    </a:lnTo>
                    <a:lnTo>
                      <a:pt x="809" y="566"/>
                    </a:lnTo>
                    <a:lnTo>
                      <a:pt x="807" y="5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23">
                <a:extLst>
                  <a:ext uri="{FF2B5EF4-FFF2-40B4-BE49-F238E27FC236}">
                    <a16:creationId xmlns="" xmlns:a16="http://schemas.microsoft.com/office/drawing/2014/main" id="{52C121C0-4121-4C02-BEC1-32EFAF863B9F}"/>
                  </a:ext>
                </a:extLst>
              </p:cNvPr>
              <p:cNvSpPr>
                <a:spLocks noEditPoints="1"/>
              </p:cNvSpPr>
              <p:nvPr/>
            </p:nvSpPr>
            <p:spPr bwMode="auto">
              <a:xfrm>
                <a:off x="7075488" y="1365250"/>
                <a:ext cx="38100" cy="38100"/>
              </a:xfrm>
              <a:custGeom>
                <a:avLst/>
                <a:gdLst>
                  <a:gd name="T0" fmla="*/ 65 w 120"/>
                  <a:gd name="T1" fmla="*/ 31 h 120"/>
                  <a:gd name="T2" fmla="*/ 76 w 120"/>
                  <a:gd name="T3" fmla="*/ 35 h 120"/>
                  <a:gd name="T4" fmla="*/ 84 w 120"/>
                  <a:gd name="T5" fmla="*/ 43 h 120"/>
                  <a:gd name="T6" fmla="*/ 88 w 120"/>
                  <a:gd name="T7" fmla="*/ 54 h 120"/>
                  <a:gd name="T8" fmla="*/ 88 w 120"/>
                  <a:gd name="T9" fmla="*/ 66 h 120"/>
                  <a:gd name="T10" fmla="*/ 84 w 120"/>
                  <a:gd name="T11" fmla="*/ 77 h 120"/>
                  <a:gd name="T12" fmla="*/ 76 w 120"/>
                  <a:gd name="T13" fmla="*/ 85 h 120"/>
                  <a:gd name="T14" fmla="*/ 65 w 120"/>
                  <a:gd name="T15" fmla="*/ 90 h 120"/>
                  <a:gd name="T16" fmla="*/ 53 w 120"/>
                  <a:gd name="T17" fmla="*/ 90 h 120"/>
                  <a:gd name="T18" fmla="*/ 42 w 120"/>
                  <a:gd name="T19" fmla="*/ 85 h 120"/>
                  <a:gd name="T20" fmla="*/ 35 w 120"/>
                  <a:gd name="T21" fmla="*/ 77 h 120"/>
                  <a:gd name="T22" fmla="*/ 30 w 120"/>
                  <a:gd name="T23" fmla="*/ 66 h 120"/>
                  <a:gd name="T24" fmla="*/ 30 w 120"/>
                  <a:gd name="T25" fmla="*/ 54 h 120"/>
                  <a:gd name="T26" fmla="*/ 35 w 120"/>
                  <a:gd name="T27" fmla="*/ 43 h 120"/>
                  <a:gd name="T28" fmla="*/ 42 w 120"/>
                  <a:gd name="T29" fmla="*/ 35 h 120"/>
                  <a:gd name="T30" fmla="*/ 53 w 120"/>
                  <a:gd name="T31" fmla="*/ 31 h 120"/>
                  <a:gd name="T32" fmla="*/ 60 w 120"/>
                  <a:gd name="T33" fmla="*/ 120 h 120"/>
                  <a:gd name="T34" fmla="*/ 71 w 120"/>
                  <a:gd name="T35" fmla="*/ 119 h 120"/>
                  <a:gd name="T36" fmla="*/ 83 w 120"/>
                  <a:gd name="T37" fmla="*/ 116 h 120"/>
                  <a:gd name="T38" fmla="*/ 93 w 120"/>
                  <a:gd name="T39" fmla="*/ 110 h 120"/>
                  <a:gd name="T40" fmla="*/ 101 w 120"/>
                  <a:gd name="T41" fmla="*/ 103 h 120"/>
                  <a:gd name="T42" fmla="*/ 109 w 120"/>
                  <a:gd name="T43" fmla="*/ 93 h 120"/>
                  <a:gd name="T44" fmla="*/ 115 w 120"/>
                  <a:gd name="T45" fmla="*/ 83 h 120"/>
                  <a:gd name="T46" fmla="*/ 118 w 120"/>
                  <a:gd name="T47" fmla="*/ 72 h 120"/>
                  <a:gd name="T48" fmla="*/ 120 w 120"/>
                  <a:gd name="T49" fmla="*/ 60 h 120"/>
                  <a:gd name="T50" fmla="*/ 118 w 120"/>
                  <a:gd name="T51" fmla="*/ 48 h 120"/>
                  <a:gd name="T52" fmla="*/ 115 w 120"/>
                  <a:gd name="T53" fmla="*/ 36 h 120"/>
                  <a:gd name="T54" fmla="*/ 109 w 120"/>
                  <a:gd name="T55" fmla="*/ 27 h 120"/>
                  <a:gd name="T56" fmla="*/ 101 w 120"/>
                  <a:gd name="T57" fmla="*/ 17 h 120"/>
                  <a:gd name="T58" fmla="*/ 93 w 120"/>
                  <a:gd name="T59" fmla="*/ 11 h 120"/>
                  <a:gd name="T60" fmla="*/ 83 w 120"/>
                  <a:gd name="T61" fmla="*/ 4 h 120"/>
                  <a:gd name="T62" fmla="*/ 71 w 120"/>
                  <a:gd name="T63" fmla="*/ 1 h 120"/>
                  <a:gd name="T64" fmla="*/ 60 w 120"/>
                  <a:gd name="T65" fmla="*/ 0 h 120"/>
                  <a:gd name="T66" fmla="*/ 48 w 120"/>
                  <a:gd name="T67" fmla="*/ 1 h 120"/>
                  <a:gd name="T68" fmla="*/ 36 w 120"/>
                  <a:gd name="T69" fmla="*/ 4 h 120"/>
                  <a:gd name="T70" fmla="*/ 25 w 120"/>
                  <a:gd name="T71" fmla="*/ 11 h 120"/>
                  <a:gd name="T72" fmla="*/ 17 w 120"/>
                  <a:gd name="T73" fmla="*/ 17 h 120"/>
                  <a:gd name="T74" fmla="*/ 9 w 120"/>
                  <a:gd name="T75" fmla="*/ 27 h 120"/>
                  <a:gd name="T76" fmla="*/ 4 w 120"/>
                  <a:gd name="T77" fmla="*/ 36 h 120"/>
                  <a:gd name="T78" fmla="*/ 1 w 120"/>
                  <a:gd name="T79" fmla="*/ 48 h 120"/>
                  <a:gd name="T80" fmla="*/ 0 w 120"/>
                  <a:gd name="T81" fmla="*/ 60 h 120"/>
                  <a:gd name="T82" fmla="*/ 1 w 120"/>
                  <a:gd name="T83" fmla="*/ 72 h 120"/>
                  <a:gd name="T84" fmla="*/ 4 w 120"/>
                  <a:gd name="T85" fmla="*/ 83 h 120"/>
                  <a:gd name="T86" fmla="*/ 9 w 120"/>
                  <a:gd name="T87" fmla="*/ 93 h 120"/>
                  <a:gd name="T88" fmla="*/ 17 w 120"/>
                  <a:gd name="T89" fmla="*/ 103 h 120"/>
                  <a:gd name="T90" fmla="*/ 25 w 120"/>
                  <a:gd name="T91" fmla="*/ 110 h 120"/>
                  <a:gd name="T92" fmla="*/ 36 w 120"/>
                  <a:gd name="T93" fmla="*/ 116 h 120"/>
                  <a:gd name="T94" fmla="*/ 48 w 120"/>
                  <a:gd name="T95" fmla="*/ 119 h 120"/>
                  <a:gd name="T96" fmla="*/ 60 w 120"/>
                  <a:gd name="T9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20">
                    <a:moveTo>
                      <a:pt x="60" y="30"/>
                    </a:moveTo>
                    <a:lnTo>
                      <a:pt x="65" y="31"/>
                    </a:lnTo>
                    <a:lnTo>
                      <a:pt x="71" y="32"/>
                    </a:lnTo>
                    <a:lnTo>
                      <a:pt x="76" y="35"/>
                    </a:lnTo>
                    <a:lnTo>
                      <a:pt x="81" y="39"/>
                    </a:lnTo>
                    <a:lnTo>
                      <a:pt x="84" y="43"/>
                    </a:lnTo>
                    <a:lnTo>
                      <a:pt x="87" y="48"/>
                    </a:lnTo>
                    <a:lnTo>
                      <a:pt x="88" y="54"/>
                    </a:lnTo>
                    <a:lnTo>
                      <a:pt x="90" y="60"/>
                    </a:lnTo>
                    <a:lnTo>
                      <a:pt x="88" y="66"/>
                    </a:lnTo>
                    <a:lnTo>
                      <a:pt x="87" y="72"/>
                    </a:lnTo>
                    <a:lnTo>
                      <a:pt x="84" y="77"/>
                    </a:lnTo>
                    <a:lnTo>
                      <a:pt x="81" y="81"/>
                    </a:lnTo>
                    <a:lnTo>
                      <a:pt x="76" y="85"/>
                    </a:lnTo>
                    <a:lnTo>
                      <a:pt x="71" y="88"/>
                    </a:lnTo>
                    <a:lnTo>
                      <a:pt x="65" y="90"/>
                    </a:lnTo>
                    <a:lnTo>
                      <a:pt x="60" y="90"/>
                    </a:lnTo>
                    <a:lnTo>
                      <a:pt x="53" y="90"/>
                    </a:lnTo>
                    <a:lnTo>
                      <a:pt x="48" y="88"/>
                    </a:lnTo>
                    <a:lnTo>
                      <a:pt x="42" y="85"/>
                    </a:lnTo>
                    <a:lnTo>
                      <a:pt x="38" y="81"/>
                    </a:lnTo>
                    <a:lnTo>
                      <a:pt x="35" y="77"/>
                    </a:lnTo>
                    <a:lnTo>
                      <a:pt x="32" y="72"/>
                    </a:lnTo>
                    <a:lnTo>
                      <a:pt x="30" y="66"/>
                    </a:lnTo>
                    <a:lnTo>
                      <a:pt x="30" y="60"/>
                    </a:lnTo>
                    <a:lnTo>
                      <a:pt x="30" y="54"/>
                    </a:lnTo>
                    <a:lnTo>
                      <a:pt x="32" y="48"/>
                    </a:lnTo>
                    <a:lnTo>
                      <a:pt x="35" y="43"/>
                    </a:lnTo>
                    <a:lnTo>
                      <a:pt x="38" y="39"/>
                    </a:lnTo>
                    <a:lnTo>
                      <a:pt x="42" y="35"/>
                    </a:lnTo>
                    <a:lnTo>
                      <a:pt x="48" y="32"/>
                    </a:lnTo>
                    <a:lnTo>
                      <a:pt x="53" y="31"/>
                    </a:lnTo>
                    <a:lnTo>
                      <a:pt x="60" y="30"/>
                    </a:lnTo>
                    <a:close/>
                    <a:moveTo>
                      <a:pt x="60" y="120"/>
                    </a:moveTo>
                    <a:lnTo>
                      <a:pt x="66" y="120"/>
                    </a:lnTo>
                    <a:lnTo>
                      <a:pt x="71" y="119"/>
                    </a:lnTo>
                    <a:lnTo>
                      <a:pt x="78" y="118"/>
                    </a:lnTo>
                    <a:lnTo>
                      <a:pt x="83" y="116"/>
                    </a:lnTo>
                    <a:lnTo>
                      <a:pt x="88" y="112"/>
                    </a:lnTo>
                    <a:lnTo>
                      <a:pt x="93" y="110"/>
                    </a:lnTo>
                    <a:lnTo>
                      <a:pt x="98" y="106"/>
                    </a:lnTo>
                    <a:lnTo>
                      <a:pt x="101" y="103"/>
                    </a:lnTo>
                    <a:lnTo>
                      <a:pt x="106" y="98"/>
                    </a:lnTo>
                    <a:lnTo>
                      <a:pt x="109" y="93"/>
                    </a:lnTo>
                    <a:lnTo>
                      <a:pt x="112" y="89"/>
                    </a:lnTo>
                    <a:lnTo>
                      <a:pt x="115" y="83"/>
                    </a:lnTo>
                    <a:lnTo>
                      <a:pt x="116" y="78"/>
                    </a:lnTo>
                    <a:lnTo>
                      <a:pt x="118" y="72"/>
                    </a:lnTo>
                    <a:lnTo>
                      <a:pt x="120" y="66"/>
                    </a:lnTo>
                    <a:lnTo>
                      <a:pt x="120" y="60"/>
                    </a:lnTo>
                    <a:lnTo>
                      <a:pt x="120" y="54"/>
                    </a:lnTo>
                    <a:lnTo>
                      <a:pt x="118" y="48"/>
                    </a:lnTo>
                    <a:lnTo>
                      <a:pt x="116" y="42"/>
                    </a:lnTo>
                    <a:lnTo>
                      <a:pt x="115" y="36"/>
                    </a:lnTo>
                    <a:lnTo>
                      <a:pt x="112" y="31"/>
                    </a:lnTo>
                    <a:lnTo>
                      <a:pt x="109" y="27"/>
                    </a:lnTo>
                    <a:lnTo>
                      <a:pt x="106" y="21"/>
                    </a:lnTo>
                    <a:lnTo>
                      <a:pt x="101" y="17"/>
                    </a:lnTo>
                    <a:lnTo>
                      <a:pt x="98" y="14"/>
                    </a:lnTo>
                    <a:lnTo>
                      <a:pt x="93" y="11"/>
                    </a:lnTo>
                    <a:lnTo>
                      <a:pt x="88" y="8"/>
                    </a:lnTo>
                    <a:lnTo>
                      <a:pt x="83" y="4"/>
                    </a:lnTo>
                    <a:lnTo>
                      <a:pt x="78" y="2"/>
                    </a:lnTo>
                    <a:lnTo>
                      <a:pt x="71" y="1"/>
                    </a:lnTo>
                    <a:lnTo>
                      <a:pt x="66" y="0"/>
                    </a:lnTo>
                    <a:lnTo>
                      <a:pt x="60" y="0"/>
                    </a:lnTo>
                    <a:lnTo>
                      <a:pt x="53" y="0"/>
                    </a:lnTo>
                    <a:lnTo>
                      <a:pt x="48" y="1"/>
                    </a:lnTo>
                    <a:lnTo>
                      <a:pt x="41" y="2"/>
                    </a:lnTo>
                    <a:lnTo>
                      <a:pt x="36" y="4"/>
                    </a:lnTo>
                    <a:lnTo>
                      <a:pt x="31" y="8"/>
                    </a:lnTo>
                    <a:lnTo>
                      <a:pt x="25" y="11"/>
                    </a:lnTo>
                    <a:lnTo>
                      <a:pt x="21" y="14"/>
                    </a:lnTo>
                    <a:lnTo>
                      <a:pt x="17" y="17"/>
                    </a:lnTo>
                    <a:lnTo>
                      <a:pt x="14" y="21"/>
                    </a:lnTo>
                    <a:lnTo>
                      <a:pt x="9" y="27"/>
                    </a:lnTo>
                    <a:lnTo>
                      <a:pt x="7" y="31"/>
                    </a:lnTo>
                    <a:lnTo>
                      <a:pt x="4" y="36"/>
                    </a:lnTo>
                    <a:lnTo>
                      <a:pt x="2" y="42"/>
                    </a:lnTo>
                    <a:lnTo>
                      <a:pt x="1" y="48"/>
                    </a:lnTo>
                    <a:lnTo>
                      <a:pt x="0" y="54"/>
                    </a:lnTo>
                    <a:lnTo>
                      <a:pt x="0" y="60"/>
                    </a:lnTo>
                    <a:lnTo>
                      <a:pt x="0" y="66"/>
                    </a:lnTo>
                    <a:lnTo>
                      <a:pt x="1" y="72"/>
                    </a:lnTo>
                    <a:lnTo>
                      <a:pt x="2" y="78"/>
                    </a:lnTo>
                    <a:lnTo>
                      <a:pt x="4" y="83"/>
                    </a:lnTo>
                    <a:lnTo>
                      <a:pt x="7" y="89"/>
                    </a:lnTo>
                    <a:lnTo>
                      <a:pt x="9" y="93"/>
                    </a:lnTo>
                    <a:lnTo>
                      <a:pt x="14" y="98"/>
                    </a:lnTo>
                    <a:lnTo>
                      <a:pt x="17" y="103"/>
                    </a:lnTo>
                    <a:lnTo>
                      <a:pt x="21" y="106"/>
                    </a:lnTo>
                    <a:lnTo>
                      <a:pt x="25" y="110"/>
                    </a:lnTo>
                    <a:lnTo>
                      <a:pt x="31" y="112"/>
                    </a:lnTo>
                    <a:lnTo>
                      <a:pt x="36" y="116"/>
                    </a:lnTo>
                    <a:lnTo>
                      <a:pt x="41" y="118"/>
                    </a:lnTo>
                    <a:lnTo>
                      <a:pt x="48" y="119"/>
                    </a:lnTo>
                    <a:lnTo>
                      <a:pt x="53" y="120"/>
                    </a:lnTo>
                    <a:lnTo>
                      <a:pt x="60"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4">
                <a:extLst>
                  <a:ext uri="{FF2B5EF4-FFF2-40B4-BE49-F238E27FC236}">
                    <a16:creationId xmlns="" xmlns:a16="http://schemas.microsoft.com/office/drawing/2014/main" id="{F18A7A9E-F117-49E4-9387-6B1427E0D994}"/>
                  </a:ext>
                </a:extLst>
              </p:cNvPr>
              <p:cNvSpPr>
                <a:spLocks noEditPoints="1"/>
              </p:cNvSpPr>
              <p:nvPr/>
            </p:nvSpPr>
            <p:spPr bwMode="auto">
              <a:xfrm>
                <a:off x="7142163" y="1346200"/>
                <a:ext cx="57150" cy="57150"/>
              </a:xfrm>
              <a:custGeom>
                <a:avLst/>
                <a:gdLst>
                  <a:gd name="T0" fmla="*/ 102 w 180"/>
                  <a:gd name="T1" fmla="*/ 31 h 180"/>
                  <a:gd name="T2" fmla="*/ 119 w 180"/>
                  <a:gd name="T3" fmla="*/ 38 h 180"/>
                  <a:gd name="T4" fmla="*/ 133 w 180"/>
                  <a:gd name="T5" fmla="*/ 47 h 180"/>
                  <a:gd name="T6" fmla="*/ 143 w 180"/>
                  <a:gd name="T7" fmla="*/ 61 h 180"/>
                  <a:gd name="T8" fmla="*/ 149 w 180"/>
                  <a:gd name="T9" fmla="*/ 78 h 180"/>
                  <a:gd name="T10" fmla="*/ 150 w 180"/>
                  <a:gd name="T11" fmla="*/ 96 h 180"/>
                  <a:gd name="T12" fmla="*/ 146 w 180"/>
                  <a:gd name="T13" fmla="*/ 114 h 180"/>
                  <a:gd name="T14" fmla="*/ 136 w 180"/>
                  <a:gd name="T15" fmla="*/ 129 h 180"/>
                  <a:gd name="T16" fmla="*/ 125 w 180"/>
                  <a:gd name="T17" fmla="*/ 139 h 180"/>
                  <a:gd name="T18" fmla="*/ 108 w 180"/>
                  <a:gd name="T19" fmla="*/ 148 h 180"/>
                  <a:gd name="T20" fmla="*/ 90 w 180"/>
                  <a:gd name="T21" fmla="*/ 150 h 180"/>
                  <a:gd name="T22" fmla="*/ 72 w 180"/>
                  <a:gd name="T23" fmla="*/ 148 h 180"/>
                  <a:gd name="T24" fmla="*/ 57 w 180"/>
                  <a:gd name="T25" fmla="*/ 139 h 180"/>
                  <a:gd name="T26" fmla="*/ 44 w 180"/>
                  <a:gd name="T27" fmla="*/ 129 h 180"/>
                  <a:gd name="T28" fmla="*/ 35 w 180"/>
                  <a:gd name="T29" fmla="*/ 114 h 180"/>
                  <a:gd name="T30" fmla="*/ 30 w 180"/>
                  <a:gd name="T31" fmla="*/ 96 h 180"/>
                  <a:gd name="T32" fmla="*/ 31 w 180"/>
                  <a:gd name="T33" fmla="*/ 78 h 180"/>
                  <a:gd name="T34" fmla="*/ 38 w 180"/>
                  <a:gd name="T35" fmla="*/ 61 h 180"/>
                  <a:gd name="T36" fmla="*/ 49 w 180"/>
                  <a:gd name="T37" fmla="*/ 47 h 180"/>
                  <a:gd name="T38" fmla="*/ 61 w 180"/>
                  <a:gd name="T39" fmla="*/ 38 h 180"/>
                  <a:gd name="T40" fmla="*/ 78 w 180"/>
                  <a:gd name="T41" fmla="*/ 31 h 180"/>
                  <a:gd name="T42" fmla="*/ 90 w 180"/>
                  <a:gd name="T43" fmla="*/ 180 h 180"/>
                  <a:gd name="T44" fmla="*/ 117 w 180"/>
                  <a:gd name="T45" fmla="*/ 176 h 180"/>
                  <a:gd name="T46" fmla="*/ 141 w 180"/>
                  <a:gd name="T47" fmla="*/ 165 h 180"/>
                  <a:gd name="T48" fmla="*/ 160 w 180"/>
                  <a:gd name="T49" fmla="*/ 147 h 180"/>
                  <a:gd name="T50" fmla="*/ 174 w 180"/>
                  <a:gd name="T51" fmla="*/ 125 h 180"/>
                  <a:gd name="T52" fmla="*/ 180 w 180"/>
                  <a:gd name="T53" fmla="*/ 100 h 180"/>
                  <a:gd name="T54" fmla="*/ 179 w 180"/>
                  <a:gd name="T55" fmla="*/ 72 h 180"/>
                  <a:gd name="T56" fmla="*/ 169 w 180"/>
                  <a:gd name="T57" fmla="*/ 47 h 180"/>
                  <a:gd name="T58" fmla="*/ 154 w 180"/>
                  <a:gd name="T59" fmla="*/ 27 h 180"/>
                  <a:gd name="T60" fmla="*/ 133 w 180"/>
                  <a:gd name="T61" fmla="*/ 11 h 180"/>
                  <a:gd name="T62" fmla="*/ 108 w 180"/>
                  <a:gd name="T63" fmla="*/ 2 h 180"/>
                  <a:gd name="T64" fmla="*/ 82 w 180"/>
                  <a:gd name="T65" fmla="*/ 0 h 180"/>
                  <a:gd name="T66" fmla="*/ 55 w 180"/>
                  <a:gd name="T67" fmla="*/ 7 h 180"/>
                  <a:gd name="T68" fmla="*/ 34 w 180"/>
                  <a:gd name="T69" fmla="*/ 20 h 180"/>
                  <a:gd name="T70" fmla="*/ 15 w 180"/>
                  <a:gd name="T71" fmla="*/ 40 h 180"/>
                  <a:gd name="T72" fmla="*/ 5 w 180"/>
                  <a:gd name="T73" fmla="*/ 63 h 180"/>
                  <a:gd name="T74" fmla="*/ 0 w 180"/>
                  <a:gd name="T75" fmla="*/ 90 h 180"/>
                  <a:gd name="T76" fmla="*/ 5 w 180"/>
                  <a:gd name="T77" fmla="*/ 117 h 180"/>
                  <a:gd name="T78" fmla="*/ 15 w 180"/>
                  <a:gd name="T79" fmla="*/ 140 h 180"/>
                  <a:gd name="T80" fmla="*/ 34 w 180"/>
                  <a:gd name="T81" fmla="*/ 160 h 180"/>
                  <a:gd name="T82" fmla="*/ 55 w 180"/>
                  <a:gd name="T83" fmla="*/ 172 h 180"/>
                  <a:gd name="T84" fmla="*/ 82 w 180"/>
                  <a:gd name="T8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80">
                    <a:moveTo>
                      <a:pt x="90" y="30"/>
                    </a:moveTo>
                    <a:lnTo>
                      <a:pt x="97" y="30"/>
                    </a:lnTo>
                    <a:lnTo>
                      <a:pt x="102" y="31"/>
                    </a:lnTo>
                    <a:lnTo>
                      <a:pt x="108" y="32"/>
                    </a:lnTo>
                    <a:lnTo>
                      <a:pt x="114" y="34"/>
                    </a:lnTo>
                    <a:lnTo>
                      <a:pt x="119" y="38"/>
                    </a:lnTo>
                    <a:lnTo>
                      <a:pt x="125" y="41"/>
                    </a:lnTo>
                    <a:lnTo>
                      <a:pt x="129" y="44"/>
                    </a:lnTo>
                    <a:lnTo>
                      <a:pt x="133" y="47"/>
                    </a:lnTo>
                    <a:lnTo>
                      <a:pt x="136" y="52"/>
                    </a:lnTo>
                    <a:lnTo>
                      <a:pt x="141" y="57"/>
                    </a:lnTo>
                    <a:lnTo>
                      <a:pt x="143" y="61"/>
                    </a:lnTo>
                    <a:lnTo>
                      <a:pt x="146" y="66"/>
                    </a:lnTo>
                    <a:lnTo>
                      <a:pt x="148" y="72"/>
                    </a:lnTo>
                    <a:lnTo>
                      <a:pt x="149" y="78"/>
                    </a:lnTo>
                    <a:lnTo>
                      <a:pt x="150" y="84"/>
                    </a:lnTo>
                    <a:lnTo>
                      <a:pt x="150" y="90"/>
                    </a:lnTo>
                    <a:lnTo>
                      <a:pt x="150" y="96"/>
                    </a:lnTo>
                    <a:lnTo>
                      <a:pt x="149" y="102"/>
                    </a:lnTo>
                    <a:lnTo>
                      <a:pt x="148" y="108"/>
                    </a:lnTo>
                    <a:lnTo>
                      <a:pt x="146" y="114"/>
                    </a:lnTo>
                    <a:lnTo>
                      <a:pt x="143" y="119"/>
                    </a:lnTo>
                    <a:lnTo>
                      <a:pt x="141" y="123"/>
                    </a:lnTo>
                    <a:lnTo>
                      <a:pt x="136" y="129"/>
                    </a:lnTo>
                    <a:lnTo>
                      <a:pt x="133" y="133"/>
                    </a:lnTo>
                    <a:lnTo>
                      <a:pt x="129" y="136"/>
                    </a:lnTo>
                    <a:lnTo>
                      <a:pt x="125" y="139"/>
                    </a:lnTo>
                    <a:lnTo>
                      <a:pt x="119" y="142"/>
                    </a:lnTo>
                    <a:lnTo>
                      <a:pt x="114" y="146"/>
                    </a:lnTo>
                    <a:lnTo>
                      <a:pt x="108" y="148"/>
                    </a:lnTo>
                    <a:lnTo>
                      <a:pt x="102" y="149"/>
                    </a:lnTo>
                    <a:lnTo>
                      <a:pt x="97" y="150"/>
                    </a:lnTo>
                    <a:lnTo>
                      <a:pt x="90" y="150"/>
                    </a:lnTo>
                    <a:lnTo>
                      <a:pt x="84" y="150"/>
                    </a:lnTo>
                    <a:lnTo>
                      <a:pt x="78" y="149"/>
                    </a:lnTo>
                    <a:lnTo>
                      <a:pt x="72" y="148"/>
                    </a:lnTo>
                    <a:lnTo>
                      <a:pt x="67" y="146"/>
                    </a:lnTo>
                    <a:lnTo>
                      <a:pt x="61" y="142"/>
                    </a:lnTo>
                    <a:lnTo>
                      <a:pt x="57" y="139"/>
                    </a:lnTo>
                    <a:lnTo>
                      <a:pt x="52" y="136"/>
                    </a:lnTo>
                    <a:lnTo>
                      <a:pt x="49" y="133"/>
                    </a:lnTo>
                    <a:lnTo>
                      <a:pt x="44" y="129"/>
                    </a:lnTo>
                    <a:lnTo>
                      <a:pt x="41" y="123"/>
                    </a:lnTo>
                    <a:lnTo>
                      <a:pt x="38" y="119"/>
                    </a:lnTo>
                    <a:lnTo>
                      <a:pt x="35" y="114"/>
                    </a:lnTo>
                    <a:lnTo>
                      <a:pt x="34" y="108"/>
                    </a:lnTo>
                    <a:lnTo>
                      <a:pt x="31" y="102"/>
                    </a:lnTo>
                    <a:lnTo>
                      <a:pt x="30" y="96"/>
                    </a:lnTo>
                    <a:lnTo>
                      <a:pt x="30" y="90"/>
                    </a:lnTo>
                    <a:lnTo>
                      <a:pt x="30" y="84"/>
                    </a:lnTo>
                    <a:lnTo>
                      <a:pt x="31" y="78"/>
                    </a:lnTo>
                    <a:lnTo>
                      <a:pt x="34" y="72"/>
                    </a:lnTo>
                    <a:lnTo>
                      <a:pt x="35" y="66"/>
                    </a:lnTo>
                    <a:lnTo>
                      <a:pt x="38" y="61"/>
                    </a:lnTo>
                    <a:lnTo>
                      <a:pt x="41" y="57"/>
                    </a:lnTo>
                    <a:lnTo>
                      <a:pt x="44" y="52"/>
                    </a:lnTo>
                    <a:lnTo>
                      <a:pt x="49" y="47"/>
                    </a:lnTo>
                    <a:lnTo>
                      <a:pt x="52" y="44"/>
                    </a:lnTo>
                    <a:lnTo>
                      <a:pt x="57" y="41"/>
                    </a:lnTo>
                    <a:lnTo>
                      <a:pt x="61" y="38"/>
                    </a:lnTo>
                    <a:lnTo>
                      <a:pt x="67" y="34"/>
                    </a:lnTo>
                    <a:lnTo>
                      <a:pt x="72" y="32"/>
                    </a:lnTo>
                    <a:lnTo>
                      <a:pt x="78" y="31"/>
                    </a:lnTo>
                    <a:lnTo>
                      <a:pt x="84" y="30"/>
                    </a:lnTo>
                    <a:lnTo>
                      <a:pt x="90" y="30"/>
                    </a:lnTo>
                    <a:close/>
                    <a:moveTo>
                      <a:pt x="90" y="180"/>
                    </a:moveTo>
                    <a:lnTo>
                      <a:pt x="100" y="180"/>
                    </a:lnTo>
                    <a:lnTo>
                      <a:pt x="108" y="178"/>
                    </a:lnTo>
                    <a:lnTo>
                      <a:pt x="117" y="176"/>
                    </a:lnTo>
                    <a:lnTo>
                      <a:pt x="126" y="172"/>
                    </a:lnTo>
                    <a:lnTo>
                      <a:pt x="133" y="169"/>
                    </a:lnTo>
                    <a:lnTo>
                      <a:pt x="141" y="165"/>
                    </a:lnTo>
                    <a:lnTo>
                      <a:pt x="148" y="160"/>
                    </a:lnTo>
                    <a:lnTo>
                      <a:pt x="154" y="153"/>
                    </a:lnTo>
                    <a:lnTo>
                      <a:pt x="160" y="147"/>
                    </a:lnTo>
                    <a:lnTo>
                      <a:pt x="165" y="140"/>
                    </a:lnTo>
                    <a:lnTo>
                      <a:pt x="169" y="133"/>
                    </a:lnTo>
                    <a:lnTo>
                      <a:pt x="174" y="125"/>
                    </a:lnTo>
                    <a:lnTo>
                      <a:pt x="177" y="117"/>
                    </a:lnTo>
                    <a:lnTo>
                      <a:pt x="179" y="108"/>
                    </a:lnTo>
                    <a:lnTo>
                      <a:pt x="180" y="100"/>
                    </a:lnTo>
                    <a:lnTo>
                      <a:pt x="180" y="90"/>
                    </a:lnTo>
                    <a:lnTo>
                      <a:pt x="180" y="80"/>
                    </a:lnTo>
                    <a:lnTo>
                      <a:pt x="179" y="72"/>
                    </a:lnTo>
                    <a:lnTo>
                      <a:pt x="177" y="63"/>
                    </a:lnTo>
                    <a:lnTo>
                      <a:pt x="174" y="55"/>
                    </a:lnTo>
                    <a:lnTo>
                      <a:pt x="169" y="47"/>
                    </a:lnTo>
                    <a:lnTo>
                      <a:pt x="165" y="40"/>
                    </a:lnTo>
                    <a:lnTo>
                      <a:pt x="160" y="33"/>
                    </a:lnTo>
                    <a:lnTo>
                      <a:pt x="154" y="27"/>
                    </a:lnTo>
                    <a:lnTo>
                      <a:pt x="148" y="20"/>
                    </a:lnTo>
                    <a:lnTo>
                      <a:pt x="141" y="15"/>
                    </a:lnTo>
                    <a:lnTo>
                      <a:pt x="133" y="11"/>
                    </a:lnTo>
                    <a:lnTo>
                      <a:pt x="126" y="7"/>
                    </a:lnTo>
                    <a:lnTo>
                      <a:pt x="117" y="4"/>
                    </a:lnTo>
                    <a:lnTo>
                      <a:pt x="108" y="2"/>
                    </a:lnTo>
                    <a:lnTo>
                      <a:pt x="100" y="0"/>
                    </a:lnTo>
                    <a:lnTo>
                      <a:pt x="90" y="0"/>
                    </a:lnTo>
                    <a:lnTo>
                      <a:pt x="82" y="0"/>
                    </a:lnTo>
                    <a:lnTo>
                      <a:pt x="72" y="2"/>
                    </a:lnTo>
                    <a:lnTo>
                      <a:pt x="64" y="4"/>
                    </a:lnTo>
                    <a:lnTo>
                      <a:pt x="55" y="7"/>
                    </a:lnTo>
                    <a:lnTo>
                      <a:pt x="47" y="11"/>
                    </a:lnTo>
                    <a:lnTo>
                      <a:pt x="40" y="15"/>
                    </a:lnTo>
                    <a:lnTo>
                      <a:pt x="34" y="20"/>
                    </a:lnTo>
                    <a:lnTo>
                      <a:pt x="27" y="27"/>
                    </a:lnTo>
                    <a:lnTo>
                      <a:pt x="21" y="33"/>
                    </a:lnTo>
                    <a:lnTo>
                      <a:pt x="15" y="40"/>
                    </a:lnTo>
                    <a:lnTo>
                      <a:pt x="11" y="47"/>
                    </a:lnTo>
                    <a:lnTo>
                      <a:pt x="8" y="55"/>
                    </a:lnTo>
                    <a:lnTo>
                      <a:pt x="5" y="63"/>
                    </a:lnTo>
                    <a:lnTo>
                      <a:pt x="3" y="72"/>
                    </a:lnTo>
                    <a:lnTo>
                      <a:pt x="0" y="80"/>
                    </a:lnTo>
                    <a:lnTo>
                      <a:pt x="0" y="90"/>
                    </a:lnTo>
                    <a:lnTo>
                      <a:pt x="0" y="100"/>
                    </a:lnTo>
                    <a:lnTo>
                      <a:pt x="3" y="108"/>
                    </a:lnTo>
                    <a:lnTo>
                      <a:pt x="5" y="117"/>
                    </a:lnTo>
                    <a:lnTo>
                      <a:pt x="8" y="125"/>
                    </a:lnTo>
                    <a:lnTo>
                      <a:pt x="11" y="133"/>
                    </a:lnTo>
                    <a:lnTo>
                      <a:pt x="15" y="140"/>
                    </a:lnTo>
                    <a:lnTo>
                      <a:pt x="21" y="147"/>
                    </a:lnTo>
                    <a:lnTo>
                      <a:pt x="27" y="153"/>
                    </a:lnTo>
                    <a:lnTo>
                      <a:pt x="34" y="160"/>
                    </a:lnTo>
                    <a:lnTo>
                      <a:pt x="40" y="165"/>
                    </a:lnTo>
                    <a:lnTo>
                      <a:pt x="47" y="169"/>
                    </a:lnTo>
                    <a:lnTo>
                      <a:pt x="55" y="172"/>
                    </a:lnTo>
                    <a:lnTo>
                      <a:pt x="64" y="176"/>
                    </a:lnTo>
                    <a:lnTo>
                      <a:pt x="72" y="178"/>
                    </a:lnTo>
                    <a:lnTo>
                      <a:pt x="82" y="180"/>
                    </a:lnTo>
                    <a:lnTo>
                      <a:pt x="90"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25">
                <a:extLst>
                  <a:ext uri="{FF2B5EF4-FFF2-40B4-BE49-F238E27FC236}">
                    <a16:creationId xmlns="" xmlns:a16="http://schemas.microsoft.com/office/drawing/2014/main" id="{107B9E33-EE85-425F-8246-7BBD53AD6D30}"/>
                  </a:ext>
                </a:extLst>
              </p:cNvPr>
              <p:cNvSpPr>
                <a:spLocks noEditPoints="1"/>
              </p:cNvSpPr>
              <p:nvPr/>
            </p:nvSpPr>
            <p:spPr bwMode="auto">
              <a:xfrm>
                <a:off x="7227888" y="1374775"/>
                <a:ext cx="28575" cy="28575"/>
              </a:xfrm>
              <a:custGeom>
                <a:avLst/>
                <a:gdLst>
                  <a:gd name="T0" fmla="*/ 48 w 91"/>
                  <a:gd name="T1" fmla="*/ 30 h 90"/>
                  <a:gd name="T2" fmla="*/ 54 w 91"/>
                  <a:gd name="T3" fmla="*/ 33 h 90"/>
                  <a:gd name="T4" fmla="*/ 58 w 91"/>
                  <a:gd name="T5" fmla="*/ 37 h 90"/>
                  <a:gd name="T6" fmla="*/ 60 w 91"/>
                  <a:gd name="T7" fmla="*/ 42 h 90"/>
                  <a:gd name="T8" fmla="*/ 60 w 91"/>
                  <a:gd name="T9" fmla="*/ 48 h 90"/>
                  <a:gd name="T10" fmla="*/ 58 w 91"/>
                  <a:gd name="T11" fmla="*/ 53 h 90"/>
                  <a:gd name="T12" fmla="*/ 54 w 91"/>
                  <a:gd name="T13" fmla="*/ 58 h 90"/>
                  <a:gd name="T14" fmla="*/ 48 w 91"/>
                  <a:gd name="T15" fmla="*/ 60 h 90"/>
                  <a:gd name="T16" fmla="*/ 43 w 91"/>
                  <a:gd name="T17" fmla="*/ 60 h 90"/>
                  <a:gd name="T18" fmla="*/ 37 w 91"/>
                  <a:gd name="T19" fmla="*/ 58 h 90"/>
                  <a:gd name="T20" fmla="*/ 33 w 91"/>
                  <a:gd name="T21" fmla="*/ 53 h 90"/>
                  <a:gd name="T22" fmla="*/ 31 w 91"/>
                  <a:gd name="T23" fmla="*/ 48 h 90"/>
                  <a:gd name="T24" fmla="*/ 31 w 91"/>
                  <a:gd name="T25" fmla="*/ 42 h 90"/>
                  <a:gd name="T26" fmla="*/ 33 w 91"/>
                  <a:gd name="T27" fmla="*/ 37 h 90"/>
                  <a:gd name="T28" fmla="*/ 37 w 91"/>
                  <a:gd name="T29" fmla="*/ 33 h 90"/>
                  <a:gd name="T30" fmla="*/ 43 w 91"/>
                  <a:gd name="T31" fmla="*/ 30 h 90"/>
                  <a:gd name="T32" fmla="*/ 46 w 91"/>
                  <a:gd name="T33" fmla="*/ 90 h 90"/>
                  <a:gd name="T34" fmla="*/ 63 w 91"/>
                  <a:gd name="T35" fmla="*/ 87 h 90"/>
                  <a:gd name="T36" fmla="*/ 77 w 91"/>
                  <a:gd name="T37" fmla="*/ 77 h 90"/>
                  <a:gd name="T38" fmla="*/ 87 w 91"/>
                  <a:gd name="T39" fmla="*/ 63 h 90"/>
                  <a:gd name="T40" fmla="*/ 91 w 91"/>
                  <a:gd name="T41" fmla="*/ 45 h 90"/>
                  <a:gd name="T42" fmla="*/ 87 w 91"/>
                  <a:gd name="T43" fmla="*/ 28 h 90"/>
                  <a:gd name="T44" fmla="*/ 77 w 91"/>
                  <a:gd name="T45" fmla="*/ 14 h 90"/>
                  <a:gd name="T46" fmla="*/ 63 w 91"/>
                  <a:gd name="T47" fmla="*/ 3 h 90"/>
                  <a:gd name="T48" fmla="*/ 46 w 91"/>
                  <a:gd name="T49" fmla="*/ 0 h 90"/>
                  <a:gd name="T50" fmla="*/ 28 w 91"/>
                  <a:gd name="T51" fmla="*/ 3 h 90"/>
                  <a:gd name="T52" fmla="*/ 14 w 91"/>
                  <a:gd name="T53" fmla="*/ 14 h 90"/>
                  <a:gd name="T54" fmla="*/ 4 w 91"/>
                  <a:gd name="T55" fmla="*/ 28 h 90"/>
                  <a:gd name="T56" fmla="*/ 0 w 91"/>
                  <a:gd name="T57" fmla="*/ 45 h 90"/>
                  <a:gd name="T58" fmla="*/ 4 w 91"/>
                  <a:gd name="T59" fmla="*/ 63 h 90"/>
                  <a:gd name="T60" fmla="*/ 14 w 91"/>
                  <a:gd name="T61" fmla="*/ 77 h 90"/>
                  <a:gd name="T62" fmla="*/ 28 w 91"/>
                  <a:gd name="T63" fmla="*/ 87 h 90"/>
                  <a:gd name="T64" fmla="*/ 46 w 91"/>
                  <a:gd name="T6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90">
                    <a:moveTo>
                      <a:pt x="46" y="30"/>
                    </a:moveTo>
                    <a:lnTo>
                      <a:pt x="48" y="30"/>
                    </a:lnTo>
                    <a:lnTo>
                      <a:pt x="51" y="31"/>
                    </a:lnTo>
                    <a:lnTo>
                      <a:pt x="54" y="33"/>
                    </a:lnTo>
                    <a:lnTo>
                      <a:pt x="56" y="34"/>
                    </a:lnTo>
                    <a:lnTo>
                      <a:pt x="58" y="37"/>
                    </a:lnTo>
                    <a:lnTo>
                      <a:pt x="59" y="40"/>
                    </a:lnTo>
                    <a:lnTo>
                      <a:pt x="60" y="42"/>
                    </a:lnTo>
                    <a:lnTo>
                      <a:pt x="61" y="45"/>
                    </a:lnTo>
                    <a:lnTo>
                      <a:pt x="60" y="48"/>
                    </a:lnTo>
                    <a:lnTo>
                      <a:pt x="59" y="51"/>
                    </a:lnTo>
                    <a:lnTo>
                      <a:pt x="58" y="53"/>
                    </a:lnTo>
                    <a:lnTo>
                      <a:pt x="56" y="56"/>
                    </a:lnTo>
                    <a:lnTo>
                      <a:pt x="54" y="58"/>
                    </a:lnTo>
                    <a:lnTo>
                      <a:pt x="51" y="59"/>
                    </a:lnTo>
                    <a:lnTo>
                      <a:pt x="48" y="60"/>
                    </a:lnTo>
                    <a:lnTo>
                      <a:pt x="46" y="60"/>
                    </a:lnTo>
                    <a:lnTo>
                      <a:pt x="43" y="60"/>
                    </a:lnTo>
                    <a:lnTo>
                      <a:pt x="40" y="59"/>
                    </a:lnTo>
                    <a:lnTo>
                      <a:pt x="37" y="58"/>
                    </a:lnTo>
                    <a:lnTo>
                      <a:pt x="35" y="56"/>
                    </a:lnTo>
                    <a:lnTo>
                      <a:pt x="33" y="53"/>
                    </a:lnTo>
                    <a:lnTo>
                      <a:pt x="32" y="51"/>
                    </a:lnTo>
                    <a:lnTo>
                      <a:pt x="31" y="48"/>
                    </a:lnTo>
                    <a:lnTo>
                      <a:pt x="30" y="45"/>
                    </a:lnTo>
                    <a:lnTo>
                      <a:pt x="31" y="42"/>
                    </a:lnTo>
                    <a:lnTo>
                      <a:pt x="32" y="40"/>
                    </a:lnTo>
                    <a:lnTo>
                      <a:pt x="33" y="37"/>
                    </a:lnTo>
                    <a:lnTo>
                      <a:pt x="35" y="34"/>
                    </a:lnTo>
                    <a:lnTo>
                      <a:pt x="37" y="33"/>
                    </a:lnTo>
                    <a:lnTo>
                      <a:pt x="40" y="31"/>
                    </a:lnTo>
                    <a:lnTo>
                      <a:pt x="43" y="30"/>
                    </a:lnTo>
                    <a:lnTo>
                      <a:pt x="46" y="30"/>
                    </a:lnTo>
                    <a:close/>
                    <a:moveTo>
                      <a:pt x="46" y="90"/>
                    </a:moveTo>
                    <a:lnTo>
                      <a:pt x="55" y="89"/>
                    </a:lnTo>
                    <a:lnTo>
                      <a:pt x="63" y="87"/>
                    </a:lnTo>
                    <a:lnTo>
                      <a:pt x="71" y="82"/>
                    </a:lnTo>
                    <a:lnTo>
                      <a:pt x="77" y="77"/>
                    </a:lnTo>
                    <a:lnTo>
                      <a:pt x="82" y="71"/>
                    </a:lnTo>
                    <a:lnTo>
                      <a:pt x="87" y="63"/>
                    </a:lnTo>
                    <a:lnTo>
                      <a:pt x="90" y="55"/>
                    </a:lnTo>
                    <a:lnTo>
                      <a:pt x="91" y="45"/>
                    </a:lnTo>
                    <a:lnTo>
                      <a:pt x="90" y="36"/>
                    </a:lnTo>
                    <a:lnTo>
                      <a:pt x="87" y="28"/>
                    </a:lnTo>
                    <a:lnTo>
                      <a:pt x="82" y="20"/>
                    </a:lnTo>
                    <a:lnTo>
                      <a:pt x="77" y="14"/>
                    </a:lnTo>
                    <a:lnTo>
                      <a:pt x="71" y="8"/>
                    </a:lnTo>
                    <a:lnTo>
                      <a:pt x="63" y="3"/>
                    </a:lnTo>
                    <a:lnTo>
                      <a:pt x="55" y="1"/>
                    </a:lnTo>
                    <a:lnTo>
                      <a:pt x="46" y="0"/>
                    </a:lnTo>
                    <a:lnTo>
                      <a:pt x="36" y="1"/>
                    </a:lnTo>
                    <a:lnTo>
                      <a:pt x="28" y="3"/>
                    </a:lnTo>
                    <a:lnTo>
                      <a:pt x="20" y="8"/>
                    </a:lnTo>
                    <a:lnTo>
                      <a:pt x="14" y="14"/>
                    </a:lnTo>
                    <a:lnTo>
                      <a:pt x="9" y="20"/>
                    </a:lnTo>
                    <a:lnTo>
                      <a:pt x="4" y="28"/>
                    </a:lnTo>
                    <a:lnTo>
                      <a:pt x="1" y="36"/>
                    </a:lnTo>
                    <a:lnTo>
                      <a:pt x="0" y="45"/>
                    </a:lnTo>
                    <a:lnTo>
                      <a:pt x="1" y="55"/>
                    </a:lnTo>
                    <a:lnTo>
                      <a:pt x="4" y="63"/>
                    </a:lnTo>
                    <a:lnTo>
                      <a:pt x="9" y="71"/>
                    </a:lnTo>
                    <a:lnTo>
                      <a:pt x="14" y="77"/>
                    </a:lnTo>
                    <a:lnTo>
                      <a:pt x="20" y="82"/>
                    </a:lnTo>
                    <a:lnTo>
                      <a:pt x="28" y="87"/>
                    </a:lnTo>
                    <a:lnTo>
                      <a:pt x="36" y="89"/>
                    </a:lnTo>
                    <a:lnTo>
                      <a:pt x="46"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20" name="Grupo 19">
            <a:extLst>
              <a:ext uri="{FF2B5EF4-FFF2-40B4-BE49-F238E27FC236}">
                <a16:creationId xmlns="" xmlns:a16="http://schemas.microsoft.com/office/drawing/2014/main" id="{22EDCAE2-5D35-4A61-B351-FF2ECE1DAA3C}"/>
              </a:ext>
            </a:extLst>
          </p:cNvPr>
          <p:cNvGrpSpPr/>
          <p:nvPr/>
        </p:nvGrpSpPr>
        <p:grpSpPr>
          <a:xfrm>
            <a:off x="4539434" y="1828800"/>
            <a:ext cx="3108959" cy="852275"/>
            <a:chOff x="4539434" y="1828800"/>
            <a:chExt cx="3108959" cy="852275"/>
          </a:xfrm>
        </p:grpSpPr>
        <p:sp>
          <p:nvSpPr>
            <p:cNvPr id="33" name="Forma libre: forma 32">
              <a:extLst>
                <a:ext uri="{FF2B5EF4-FFF2-40B4-BE49-F238E27FC236}">
                  <a16:creationId xmlns="" xmlns:a16="http://schemas.microsoft.com/office/drawing/2014/main" id="{F2BEB362-4950-4E6D-9D5C-BE03E4B1AB71}"/>
                </a:ext>
              </a:extLst>
            </p:cNvPr>
            <p:cNvSpPr/>
            <p:nvPr/>
          </p:nvSpPr>
          <p:spPr>
            <a:xfrm>
              <a:off x="4539434"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b="1" dirty="0">
                  <a:solidFill>
                    <a:schemeClr val="bg1"/>
                  </a:solidFill>
                  <a:latin typeface="Segoe UI" panose="020B0502040204020203" pitchFamily="34" charset="0"/>
                  <a:cs typeface="Segoe UI" panose="020B0502040204020203" pitchFamily="34" charset="0"/>
                </a:rPr>
                <a:t>            Sleep</a:t>
              </a:r>
            </a:p>
          </p:txBody>
        </p:sp>
        <p:grpSp>
          <p:nvGrpSpPr>
            <p:cNvPr id="36" name="Group 900">
              <a:extLst>
                <a:ext uri="{FF2B5EF4-FFF2-40B4-BE49-F238E27FC236}">
                  <a16:creationId xmlns="" xmlns:a16="http://schemas.microsoft.com/office/drawing/2014/main" id="{27947A6C-2040-4363-B894-E620E60FF570}"/>
                </a:ext>
              </a:extLst>
            </p:cNvPr>
            <p:cNvGrpSpPr/>
            <p:nvPr/>
          </p:nvGrpSpPr>
          <p:grpSpPr>
            <a:xfrm>
              <a:off x="6992158" y="2054926"/>
              <a:ext cx="261938" cy="314325"/>
              <a:chOff x="9915525" y="1346200"/>
              <a:chExt cx="238125" cy="285750"/>
            </a:xfrm>
            <a:solidFill>
              <a:schemeClr val="bg1"/>
            </a:solidFill>
          </p:grpSpPr>
          <p:sp>
            <p:nvSpPr>
              <p:cNvPr id="37" name="Freeform 358">
                <a:extLst>
                  <a:ext uri="{FF2B5EF4-FFF2-40B4-BE49-F238E27FC236}">
                    <a16:creationId xmlns="" xmlns:a16="http://schemas.microsoft.com/office/drawing/2014/main" id="{19B6B7EE-A74B-4FA9-885B-833F4424DD0E}"/>
                  </a:ext>
                </a:extLst>
              </p:cNvPr>
              <p:cNvSpPr>
                <a:spLocks noEditPoints="1"/>
              </p:cNvSpPr>
              <p:nvPr/>
            </p:nvSpPr>
            <p:spPr bwMode="auto">
              <a:xfrm>
                <a:off x="9915525" y="1346200"/>
                <a:ext cx="238125" cy="285750"/>
              </a:xfrm>
              <a:custGeom>
                <a:avLst/>
                <a:gdLst>
                  <a:gd name="T0" fmla="*/ 30 w 750"/>
                  <a:gd name="T1" fmla="*/ 75 h 900"/>
                  <a:gd name="T2" fmla="*/ 38 w 750"/>
                  <a:gd name="T3" fmla="*/ 50 h 900"/>
                  <a:gd name="T4" fmla="*/ 57 w 750"/>
                  <a:gd name="T5" fmla="*/ 34 h 900"/>
                  <a:gd name="T6" fmla="*/ 677 w 750"/>
                  <a:gd name="T7" fmla="*/ 30 h 900"/>
                  <a:gd name="T8" fmla="*/ 701 w 750"/>
                  <a:gd name="T9" fmla="*/ 39 h 900"/>
                  <a:gd name="T10" fmla="*/ 717 w 750"/>
                  <a:gd name="T11" fmla="*/ 59 h 900"/>
                  <a:gd name="T12" fmla="*/ 720 w 750"/>
                  <a:gd name="T13" fmla="*/ 120 h 900"/>
                  <a:gd name="T14" fmla="*/ 688 w 750"/>
                  <a:gd name="T15" fmla="*/ 786 h 900"/>
                  <a:gd name="T16" fmla="*/ 677 w 750"/>
                  <a:gd name="T17" fmla="*/ 815 h 900"/>
                  <a:gd name="T18" fmla="*/ 659 w 750"/>
                  <a:gd name="T19" fmla="*/ 840 h 900"/>
                  <a:gd name="T20" fmla="*/ 635 w 750"/>
                  <a:gd name="T21" fmla="*/ 857 h 900"/>
                  <a:gd name="T22" fmla="*/ 606 w 750"/>
                  <a:gd name="T23" fmla="*/ 868 h 900"/>
                  <a:gd name="T24" fmla="*/ 164 w 750"/>
                  <a:gd name="T25" fmla="*/ 870 h 900"/>
                  <a:gd name="T26" fmla="*/ 133 w 750"/>
                  <a:gd name="T27" fmla="*/ 866 h 900"/>
                  <a:gd name="T28" fmla="*/ 106 w 750"/>
                  <a:gd name="T29" fmla="*/ 853 h 900"/>
                  <a:gd name="T30" fmla="*/ 83 w 750"/>
                  <a:gd name="T31" fmla="*/ 832 h 900"/>
                  <a:gd name="T32" fmla="*/ 68 w 750"/>
                  <a:gd name="T33" fmla="*/ 806 h 900"/>
                  <a:gd name="T34" fmla="*/ 60 w 750"/>
                  <a:gd name="T35" fmla="*/ 776 h 900"/>
                  <a:gd name="T36" fmla="*/ 690 w 750"/>
                  <a:gd name="T37" fmla="*/ 150 h 900"/>
                  <a:gd name="T38" fmla="*/ 75 w 750"/>
                  <a:gd name="T39" fmla="*/ 0 h 900"/>
                  <a:gd name="T40" fmla="*/ 53 w 750"/>
                  <a:gd name="T41" fmla="*/ 3 h 900"/>
                  <a:gd name="T42" fmla="*/ 33 w 750"/>
                  <a:gd name="T43" fmla="*/ 13 h 900"/>
                  <a:gd name="T44" fmla="*/ 17 w 750"/>
                  <a:gd name="T45" fmla="*/ 28 h 900"/>
                  <a:gd name="T46" fmla="*/ 6 w 750"/>
                  <a:gd name="T47" fmla="*/ 47 h 900"/>
                  <a:gd name="T48" fmla="*/ 0 w 750"/>
                  <a:gd name="T49" fmla="*/ 68 h 900"/>
                  <a:gd name="T50" fmla="*/ 0 w 750"/>
                  <a:gd name="T51" fmla="*/ 138 h 900"/>
                  <a:gd name="T52" fmla="*/ 4 w 750"/>
                  <a:gd name="T53" fmla="*/ 146 h 900"/>
                  <a:gd name="T54" fmla="*/ 11 w 750"/>
                  <a:gd name="T55" fmla="*/ 150 h 900"/>
                  <a:gd name="T56" fmla="*/ 30 w 750"/>
                  <a:gd name="T57" fmla="*/ 765 h 900"/>
                  <a:gd name="T58" fmla="*/ 36 w 750"/>
                  <a:gd name="T59" fmla="*/ 806 h 900"/>
                  <a:gd name="T60" fmla="*/ 53 w 750"/>
                  <a:gd name="T61" fmla="*/ 841 h 900"/>
                  <a:gd name="T62" fmla="*/ 79 w 750"/>
                  <a:gd name="T63" fmla="*/ 870 h 900"/>
                  <a:gd name="T64" fmla="*/ 112 w 750"/>
                  <a:gd name="T65" fmla="*/ 889 h 900"/>
                  <a:gd name="T66" fmla="*/ 151 w 750"/>
                  <a:gd name="T67" fmla="*/ 900 h 900"/>
                  <a:gd name="T68" fmla="*/ 599 w 750"/>
                  <a:gd name="T69" fmla="*/ 900 h 900"/>
                  <a:gd name="T70" fmla="*/ 637 w 750"/>
                  <a:gd name="T71" fmla="*/ 889 h 900"/>
                  <a:gd name="T72" fmla="*/ 671 w 750"/>
                  <a:gd name="T73" fmla="*/ 870 h 900"/>
                  <a:gd name="T74" fmla="*/ 696 w 750"/>
                  <a:gd name="T75" fmla="*/ 841 h 900"/>
                  <a:gd name="T76" fmla="*/ 713 w 750"/>
                  <a:gd name="T77" fmla="*/ 806 h 900"/>
                  <a:gd name="T78" fmla="*/ 720 w 750"/>
                  <a:gd name="T79" fmla="*/ 765 h 900"/>
                  <a:gd name="T80" fmla="*/ 738 w 750"/>
                  <a:gd name="T81" fmla="*/ 150 h 900"/>
                  <a:gd name="T82" fmla="*/ 745 w 750"/>
                  <a:gd name="T83" fmla="*/ 146 h 900"/>
                  <a:gd name="T84" fmla="*/ 750 w 750"/>
                  <a:gd name="T85" fmla="*/ 138 h 900"/>
                  <a:gd name="T86" fmla="*/ 750 w 750"/>
                  <a:gd name="T87" fmla="*/ 68 h 900"/>
                  <a:gd name="T88" fmla="*/ 743 w 750"/>
                  <a:gd name="T89" fmla="*/ 47 h 900"/>
                  <a:gd name="T90" fmla="*/ 733 w 750"/>
                  <a:gd name="T91" fmla="*/ 28 h 900"/>
                  <a:gd name="T92" fmla="*/ 717 w 750"/>
                  <a:gd name="T93" fmla="*/ 13 h 900"/>
                  <a:gd name="T94" fmla="*/ 698 w 750"/>
                  <a:gd name="T95" fmla="*/ 3 h 900"/>
                  <a:gd name="T96" fmla="*/ 677 w 750"/>
                  <a:gd name="T97" fmla="*/ 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0" h="900">
                    <a:moveTo>
                      <a:pt x="720" y="120"/>
                    </a:moveTo>
                    <a:lnTo>
                      <a:pt x="30" y="120"/>
                    </a:lnTo>
                    <a:lnTo>
                      <a:pt x="30" y="75"/>
                    </a:lnTo>
                    <a:lnTo>
                      <a:pt x="31" y="66"/>
                    </a:lnTo>
                    <a:lnTo>
                      <a:pt x="33" y="59"/>
                    </a:lnTo>
                    <a:lnTo>
                      <a:pt x="38" y="50"/>
                    </a:lnTo>
                    <a:lnTo>
                      <a:pt x="44" y="44"/>
                    </a:lnTo>
                    <a:lnTo>
                      <a:pt x="50" y="39"/>
                    </a:lnTo>
                    <a:lnTo>
                      <a:pt x="57" y="34"/>
                    </a:lnTo>
                    <a:lnTo>
                      <a:pt x="66" y="31"/>
                    </a:lnTo>
                    <a:lnTo>
                      <a:pt x="75" y="30"/>
                    </a:lnTo>
                    <a:lnTo>
                      <a:pt x="677" y="30"/>
                    </a:lnTo>
                    <a:lnTo>
                      <a:pt x="684" y="31"/>
                    </a:lnTo>
                    <a:lnTo>
                      <a:pt x="693" y="34"/>
                    </a:lnTo>
                    <a:lnTo>
                      <a:pt x="701" y="39"/>
                    </a:lnTo>
                    <a:lnTo>
                      <a:pt x="707" y="44"/>
                    </a:lnTo>
                    <a:lnTo>
                      <a:pt x="712" y="50"/>
                    </a:lnTo>
                    <a:lnTo>
                      <a:pt x="717" y="59"/>
                    </a:lnTo>
                    <a:lnTo>
                      <a:pt x="719" y="66"/>
                    </a:lnTo>
                    <a:lnTo>
                      <a:pt x="720" y="75"/>
                    </a:lnTo>
                    <a:lnTo>
                      <a:pt x="720" y="120"/>
                    </a:lnTo>
                    <a:close/>
                    <a:moveTo>
                      <a:pt x="690" y="765"/>
                    </a:moveTo>
                    <a:lnTo>
                      <a:pt x="689" y="776"/>
                    </a:lnTo>
                    <a:lnTo>
                      <a:pt x="688" y="786"/>
                    </a:lnTo>
                    <a:lnTo>
                      <a:pt x="686" y="796"/>
                    </a:lnTo>
                    <a:lnTo>
                      <a:pt x="681" y="806"/>
                    </a:lnTo>
                    <a:lnTo>
                      <a:pt x="677" y="815"/>
                    </a:lnTo>
                    <a:lnTo>
                      <a:pt x="672" y="824"/>
                    </a:lnTo>
                    <a:lnTo>
                      <a:pt x="665" y="832"/>
                    </a:lnTo>
                    <a:lnTo>
                      <a:pt x="659" y="840"/>
                    </a:lnTo>
                    <a:lnTo>
                      <a:pt x="651" y="846"/>
                    </a:lnTo>
                    <a:lnTo>
                      <a:pt x="644" y="853"/>
                    </a:lnTo>
                    <a:lnTo>
                      <a:pt x="635" y="857"/>
                    </a:lnTo>
                    <a:lnTo>
                      <a:pt x="626" y="862"/>
                    </a:lnTo>
                    <a:lnTo>
                      <a:pt x="616" y="866"/>
                    </a:lnTo>
                    <a:lnTo>
                      <a:pt x="606" y="868"/>
                    </a:lnTo>
                    <a:lnTo>
                      <a:pt x="596" y="870"/>
                    </a:lnTo>
                    <a:lnTo>
                      <a:pt x="585" y="870"/>
                    </a:lnTo>
                    <a:lnTo>
                      <a:pt x="164" y="870"/>
                    </a:lnTo>
                    <a:lnTo>
                      <a:pt x="154" y="870"/>
                    </a:lnTo>
                    <a:lnTo>
                      <a:pt x="143" y="868"/>
                    </a:lnTo>
                    <a:lnTo>
                      <a:pt x="133" y="866"/>
                    </a:lnTo>
                    <a:lnTo>
                      <a:pt x="124" y="862"/>
                    </a:lnTo>
                    <a:lnTo>
                      <a:pt x="114" y="857"/>
                    </a:lnTo>
                    <a:lnTo>
                      <a:pt x="106" y="853"/>
                    </a:lnTo>
                    <a:lnTo>
                      <a:pt x="98" y="846"/>
                    </a:lnTo>
                    <a:lnTo>
                      <a:pt x="91" y="840"/>
                    </a:lnTo>
                    <a:lnTo>
                      <a:pt x="83" y="832"/>
                    </a:lnTo>
                    <a:lnTo>
                      <a:pt x="78" y="824"/>
                    </a:lnTo>
                    <a:lnTo>
                      <a:pt x="72" y="815"/>
                    </a:lnTo>
                    <a:lnTo>
                      <a:pt x="68" y="806"/>
                    </a:lnTo>
                    <a:lnTo>
                      <a:pt x="64" y="796"/>
                    </a:lnTo>
                    <a:lnTo>
                      <a:pt x="62" y="786"/>
                    </a:lnTo>
                    <a:lnTo>
                      <a:pt x="60" y="776"/>
                    </a:lnTo>
                    <a:lnTo>
                      <a:pt x="60" y="765"/>
                    </a:lnTo>
                    <a:lnTo>
                      <a:pt x="60" y="150"/>
                    </a:lnTo>
                    <a:lnTo>
                      <a:pt x="690" y="150"/>
                    </a:lnTo>
                    <a:lnTo>
                      <a:pt x="690" y="765"/>
                    </a:lnTo>
                    <a:close/>
                    <a:moveTo>
                      <a:pt x="677" y="0"/>
                    </a:moveTo>
                    <a:lnTo>
                      <a:pt x="75" y="0"/>
                    </a:lnTo>
                    <a:lnTo>
                      <a:pt x="67" y="0"/>
                    </a:lnTo>
                    <a:lnTo>
                      <a:pt x="60" y="1"/>
                    </a:lnTo>
                    <a:lnTo>
                      <a:pt x="53" y="3"/>
                    </a:lnTo>
                    <a:lnTo>
                      <a:pt x="46" y="7"/>
                    </a:lnTo>
                    <a:lnTo>
                      <a:pt x="39" y="10"/>
                    </a:lnTo>
                    <a:lnTo>
                      <a:pt x="33" y="13"/>
                    </a:lnTo>
                    <a:lnTo>
                      <a:pt x="27" y="18"/>
                    </a:lnTo>
                    <a:lnTo>
                      <a:pt x="22" y="23"/>
                    </a:lnTo>
                    <a:lnTo>
                      <a:pt x="17" y="28"/>
                    </a:lnTo>
                    <a:lnTo>
                      <a:pt x="12" y="34"/>
                    </a:lnTo>
                    <a:lnTo>
                      <a:pt x="9" y="41"/>
                    </a:lnTo>
                    <a:lnTo>
                      <a:pt x="6" y="47"/>
                    </a:lnTo>
                    <a:lnTo>
                      <a:pt x="3" y="54"/>
                    </a:lnTo>
                    <a:lnTo>
                      <a:pt x="1" y="60"/>
                    </a:lnTo>
                    <a:lnTo>
                      <a:pt x="0" y="68"/>
                    </a:lnTo>
                    <a:lnTo>
                      <a:pt x="0" y="75"/>
                    </a:lnTo>
                    <a:lnTo>
                      <a:pt x="0" y="135"/>
                    </a:lnTo>
                    <a:lnTo>
                      <a:pt x="0" y="138"/>
                    </a:lnTo>
                    <a:lnTo>
                      <a:pt x="1" y="141"/>
                    </a:lnTo>
                    <a:lnTo>
                      <a:pt x="2" y="143"/>
                    </a:lnTo>
                    <a:lnTo>
                      <a:pt x="4" y="146"/>
                    </a:lnTo>
                    <a:lnTo>
                      <a:pt x="6" y="148"/>
                    </a:lnTo>
                    <a:lnTo>
                      <a:pt x="8" y="149"/>
                    </a:lnTo>
                    <a:lnTo>
                      <a:pt x="11" y="150"/>
                    </a:lnTo>
                    <a:lnTo>
                      <a:pt x="15" y="150"/>
                    </a:lnTo>
                    <a:lnTo>
                      <a:pt x="30" y="150"/>
                    </a:lnTo>
                    <a:lnTo>
                      <a:pt x="30" y="765"/>
                    </a:lnTo>
                    <a:lnTo>
                      <a:pt x="31" y="779"/>
                    </a:lnTo>
                    <a:lnTo>
                      <a:pt x="33" y="793"/>
                    </a:lnTo>
                    <a:lnTo>
                      <a:pt x="36" y="806"/>
                    </a:lnTo>
                    <a:lnTo>
                      <a:pt x="40" y="817"/>
                    </a:lnTo>
                    <a:lnTo>
                      <a:pt x="46" y="829"/>
                    </a:lnTo>
                    <a:lnTo>
                      <a:pt x="53" y="841"/>
                    </a:lnTo>
                    <a:lnTo>
                      <a:pt x="61" y="851"/>
                    </a:lnTo>
                    <a:lnTo>
                      <a:pt x="69" y="860"/>
                    </a:lnTo>
                    <a:lnTo>
                      <a:pt x="79" y="870"/>
                    </a:lnTo>
                    <a:lnTo>
                      <a:pt x="90" y="877"/>
                    </a:lnTo>
                    <a:lnTo>
                      <a:pt x="100" y="884"/>
                    </a:lnTo>
                    <a:lnTo>
                      <a:pt x="112" y="889"/>
                    </a:lnTo>
                    <a:lnTo>
                      <a:pt x="125" y="894"/>
                    </a:lnTo>
                    <a:lnTo>
                      <a:pt x="138" y="898"/>
                    </a:lnTo>
                    <a:lnTo>
                      <a:pt x="151" y="900"/>
                    </a:lnTo>
                    <a:lnTo>
                      <a:pt x="164" y="900"/>
                    </a:lnTo>
                    <a:lnTo>
                      <a:pt x="585" y="900"/>
                    </a:lnTo>
                    <a:lnTo>
                      <a:pt x="599" y="900"/>
                    </a:lnTo>
                    <a:lnTo>
                      <a:pt x="612" y="898"/>
                    </a:lnTo>
                    <a:lnTo>
                      <a:pt x="625" y="894"/>
                    </a:lnTo>
                    <a:lnTo>
                      <a:pt x="637" y="889"/>
                    </a:lnTo>
                    <a:lnTo>
                      <a:pt x="649" y="884"/>
                    </a:lnTo>
                    <a:lnTo>
                      <a:pt x="660" y="877"/>
                    </a:lnTo>
                    <a:lnTo>
                      <a:pt x="671" y="870"/>
                    </a:lnTo>
                    <a:lnTo>
                      <a:pt x="680" y="860"/>
                    </a:lnTo>
                    <a:lnTo>
                      <a:pt x="689" y="851"/>
                    </a:lnTo>
                    <a:lnTo>
                      <a:pt x="696" y="841"/>
                    </a:lnTo>
                    <a:lnTo>
                      <a:pt x="704" y="829"/>
                    </a:lnTo>
                    <a:lnTo>
                      <a:pt x="709" y="817"/>
                    </a:lnTo>
                    <a:lnTo>
                      <a:pt x="713" y="806"/>
                    </a:lnTo>
                    <a:lnTo>
                      <a:pt x="717" y="793"/>
                    </a:lnTo>
                    <a:lnTo>
                      <a:pt x="719" y="779"/>
                    </a:lnTo>
                    <a:lnTo>
                      <a:pt x="720" y="765"/>
                    </a:lnTo>
                    <a:lnTo>
                      <a:pt x="720" y="150"/>
                    </a:lnTo>
                    <a:lnTo>
                      <a:pt x="735" y="150"/>
                    </a:lnTo>
                    <a:lnTo>
                      <a:pt x="738" y="150"/>
                    </a:lnTo>
                    <a:lnTo>
                      <a:pt x="740" y="149"/>
                    </a:lnTo>
                    <a:lnTo>
                      <a:pt x="743" y="148"/>
                    </a:lnTo>
                    <a:lnTo>
                      <a:pt x="745" y="146"/>
                    </a:lnTo>
                    <a:lnTo>
                      <a:pt x="748" y="143"/>
                    </a:lnTo>
                    <a:lnTo>
                      <a:pt x="749" y="141"/>
                    </a:lnTo>
                    <a:lnTo>
                      <a:pt x="750" y="138"/>
                    </a:lnTo>
                    <a:lnTo>
                      <a:pt x="750" y="135"/>
                    </a:lnTo>
                    <a:lnTo>
                      <a:pt x="750" y="75"/>
                    </a:lnTo>
                    <a:lnTo>
                      <a:pt x="750" y="68"/>
                    </a:lnTo>
                    <a:lnTo>
                      <a:pt x="749" y="60"/>
                    </a:lnTo>
                    <a:lnTo>
                      <a:pt x="747" y="54"/>
                    </a:lnTo>
                    <a:lnTo>
                      <a:pt x="743" y="47"/>
                    </a:lnTo>
                    <a:lnTo>
                      <a:pt x="740" y="41"/>
                    </a:lnTo>
                    <a:lnTo>
                      <a:pt x="737" y="34"/>
                    </a:lnTo>
                    <a:lnTo>
                      <a:pt x="733" y="28"/>
                    </a:lnTo>
                    <a:lnTo>
                      <a:pt x="727" y="23"/>
                    </a:lnTo>
                    <a:lnTo>
                      <a:pt x="723" y="18"/>
                    </a:lnTo>
                    <a:lnTo>
                      <a:pt x="717" y="13"/>
                    </a:lnTo>
                    <a:lnTo>
                      <a:pt x="711" y="10"/>
                    </a:lnTo>
                    <a:lnTo>
                      <a:pt x="705" y="7"/>
                    </a:lnTo>
                    <a:lnTo>
                      <a:pt x="698" y="3"/>
                    </a:lnTo>
                    <a:lnTo>
                      <a:pt x="691" y="1"/>
                    </a:lnTo>
                    <a:lnTo>
                      <a:pt x="683" y="0"/>
                    </a:lnTo>
                    <a:lnTo>
                      <a:pt x="6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9">
                <a:extLst>
                  <a:ext uri="{FF2B5EF4-FFF2-40B4-BE49-F238E27FC236}">
                    <a16:creationId xmlns="" xmlns:a16="http://schemas.microsoft.com/office/drawing/2014/main" id="{D4D76E25-1907-4FE5-AAB3-0E7E14C2D809}"/>
                  </a:ext>
                </a:extLst>
              </p:cNvPr>
              <p:cNvSpPr>
                <a:spLocks noEditPoints="1"/>
              </p:cNvSpPr>
              <p:nvPr/>
            </p:nvSpPr>
            <p:spPr bwMode="auto">
              <a:xfrm>
                <a:off x="9953625" y="1422400"/>
                <a:ext cx="161925" cy="161925"/>
              </a:xfrm>
              <a:custGeom>
                <a:avLst/>
                <a:gdLst>
                  <a:gd name="T0" fmla="*/ 30 w 511"/>
                  <a:gd name="T1" fmla="*/ 30 h 510"/>
                  <a:gd name="T2" fmla="*/ 481 w 511"/>
                  <a:gd name="T3" fmla="*/ 30 h 510"/>
                  <a:gd name="T4" fmla="*/ 481 w 511"/>
                  <a:gd name="T5" fmla="*/ 480 h 510"/>
                  <a:gd name="T6" fmla="*/ 30 w 511"/>
                  <a:gd name="T7" fmla="*/ 480 h 510"/>
                  <a:gd name="T8" fmla="*/ 30 w 511"/>
                  <a:gd name="T9" fmla="*/ 30 h 510"/>
                  <a:gd name="T10" fmla="*/ 15 w 511"/>
                  <a:gd name="T11" fmla="*/ 510 h 510"/>
                  <a:gd name="T12" fmla="*/ 496 w 511"/>
                  <a:gd name="T13" fmla="*/ 510 h 510"/>
                  <a:gd name="T14" fmla="*/ 499 w 511"/>
                  <a:gd name="T15" fmla="*/ 510 h 510"/>
                  <a:gd name="T16" fmla="*/ 501 w 511"/>
                  <a:gd name="T17" fmla="*/ 509 h 510"/>
                  <a:gd name="T18" fmla="*/ 504 w 511"/>
                  <a:gd name="T19" fmla="*/ 508 h 510"/>
                  <a:gd name="T20" fmla="*/ 507 w 511"/>
                  <a:gd name="T21" fmla="*/ 506 h 510"/>
                  <a:gd name="T22" fmla="*/ 508 w 511"/>
                  <a:gd name="T23" fmla="*/ 504 h 510"/>
                  <a:gd name="T24" fmla="*/ 510 w 511"/>
                  <a:gd name="T25" fmla="*/ 501 h 510"/>
                  <a:gd name="T26" fmla="*/ 511 w 511"/>
                  <a:gd name="T27" fmla="*/ 498 h 510"/>
                  <a:gd name="T28" fmla="*/ 511 w 511"/>
                  <a:gd name="T29" fmla="*/ 495 h 510"/>
                  <a:gd name="T30" fmla="*/ 511 w 511"/>
                  <a:gd name="T31" fmla="*/ 15 h 510"/>
                  <a:gd name="T32" fmla="*/ 511 w 511"/>
                  <a:gd name="T33" fmla="*/ 13 h 510"/>
                  <a:gd name="T34" fmla="*/ 510 w 511"/>
                  <a:gd name="T35" fmla="*/ 9 h 510"/>
                  <a:gd name="T36" fmla="*/ 508 w 511"/>
                  <a:gd name="T37" fmla="*/ 7 h 510"/>
                  <a:gd name="T38" fmla="*/ 507 w 511"/>
                  <a:gd name="T39" fmla="*/ 5 h 510"/>
                  <a:gd name="T40" fmla="*/ 504 w 511"/>
                  <a:gd name="T41" fmla="*/ 3 h 510"/>
                  <a:gd name="T42" fmla="*/ 501 w 511"/>
                  <a:gd name="T43" fmla="*/ 1 h 510"/>
                  <a:gd name="T44" fmla="*/ 499 w 511"/>
                  <a:gd name="T45" fmla="*/ 1 h 510"/>
                  <a:gd name="T46" fmla="*/ 496 w 511"/>
                  <a:gd name="T47" fmla="*/ 0 h 510"/>
                  <a:gd name="T48" fmla="*/ 15 w 511"/>
                  <a:gd name="T49" fmla="*/ 0 h 510"/>
                  <a:gd name="T50" fmla="*/ 12 w 511"/>
                  <a:gd name="T51" fmla="*/ 1 h 510"/>
                  <a:gd name="T52" fmla="*/ 10 w 511"/>
                  <a:gd name="T53" fmla="*/ 1 h 510"/>
                  <a:gd name="T54" fmla="*/ 7 w 511"/>
                  <a:gd name="T55" fmla="*/ 3 h 510"/>
                  <a:gd name="T56" fmla="*/ 5 w 511"/>
                  <a:gd name="T57" fmla="*/ 5 h 510"/>
                  <a:gd name="T58" fmla="*/ 3 w 511"/>
                  <a:gd name="T59" fmla="*/ 7 h 510"/>
                  <a:gd name="T60" fmla="*/ 2 w 511"/>
                  <a:gd name="T61" fmla="*/ 9 h 510"/>
                  <a:gd name="T62" fmla="*/ 0 w 511"/>
                  <a:gd name="T63" fmla="*/ 13 h 510"/>
                  <a:gd name="T64" fmla="*/ 0 w 511"/>
                  <a:gd name="T65" fmla="*/ 15 h 510"/>
                  <a:gd name="T66" fmla="*/ 0 w 511"/>
                  <a:gd name="T67" fmla="*/ 495 h 510"/>
                  <a:gd name="T68" fmla="*/ 0 w 511"/>
                  <a:gd name="T69" fmla="*/ 498 h 510"/>
                  <a:gd name="T70" fmla="*/ 2 w 511"/>
                  <a:gd name="T71" fmla="*/ 501 h 510"/>
                  <a:gd name="T72" fmla="*/ 3 w 511"/>
                  <a:gd name="T73" fmla="*/ 504 h 510"/>
                  <a:gd name="T74" fmla="*/ 5 w 511"/>
                  <a:gd name="T75" fmla="*/ 506 h 510"/>
                  <a:gd name="T76" fmla="*/ 7 w 511"/>
                  <a:gd name="T77" fmla="*/ 508 h 510"/>
                  <a:gd name="T78" fmla="*/ 10 w 511"/>
                  <a:gd name="T79" fmla="*/ 509 h 510"/>
                  <a:gd name="T80" fmla="*/ 12 w 511"/>
                  <a:gd name="T81" fmla="*/ 510 h 510"/>
                  <a:gd name="T82" fmla="*/ 15 w 511"/>
                  <a:gd name="T8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1" h="510">
                    <a:moveTo>
                      <a:pt x="30" y="30"/>
                    </a:moveTo>
                    <a:lnTo>
                      <a:pt x="481" y="30"/>
                    </a:lnTo>
                    <a:lnTo>
                      <a:pt x="481" y="480"/>
                    </a:lnTo>
                    <a:lnTo>
                      <a:pt x="30" y="480"/>
                    </a:lnTo>
                    <a:lnTo>
                      <a:pt x="30" y="30"/>
                    </a:lnTo>
                    <a:close/>
                    <a:moveTo>
                      <a:pt x="15" y="510"/>
                    </a:moveTo>
                    <a:lnTo>
                      <a:pt x="496" y="510"/>
                    </a:lnTo>
                    <a:lnTo>
                      <a:pt x="499" y="510"/>
                    </a:lnTo>
                    <a:lnTo>
                      <a:pt x="501" y="509"/>
                    </a:lnTo>
                    <a:lnTo>
                      <a:pt x="504" y="508"/>
                    </a:lnTo>
                    <a:lnTo>
                      <a:pt x="507" y="506"/>
                    </a:lnTo>
                    <a:lnTo>
                      <a:pt x="508" y="504"/>
                    </a:lnTo>
                    <a:lnTo>
                      <a:pt x="510" y="501"/>
                    </a:lnTo>
                    <a:lnTo>
                      <a:pt x="511" y="498"/>
                    </a:lnTo>
                    <a:lnTo>
                      <a:pt x="511" y="495"/>
                    </a:lnTo>
                    <a:lnTo>
                      <a:pt x="511" y="15"/>
                    </a:lnTo>
                    <a:lnTo>
                      <a:pt x="511" y="13"/>
                    </a:lnTo>
                    <a:lnTo>
                      <a:pt x="510" y="9"/>
                    </a:lnTo>
                    <a:lnTo>
                      <a:pt x="508" y="7"/>
                    </a:lnTo>
                    <a:lnTo>
                      <a:pt x="507" y="5"/>
                    </a:lnTo>
                    <a:lnTo>
                      <a:pt x="504" y="3"/>
                    </a:lnTo>
                    <a:lnTo>
                      <a:pt x="501" y="1"/>
                    </a:lnTo>
                    <a:lnTo>
                      <a:pt x="499" y="1"/>
                    </a:lnTo>
                    <a:lnTo>
                      <a:pt x="496" y="0"/>
                    </a:lnTo>
                    <a:lnTo>
                      <a:pt x="15" y="0"/>
                    </a:lnTo>
                    <a:lnTo>
                      <a:pt x="12" y="1"/>
                    </a:lnTo>
                    <a:lnTo>
                      <a:pt x="10" y="1"/>
                    </a:lnTo>
                    <a:lnTo>
                      <a:pt x="7" y="3"/>
                    </a:lnTo>
                    <a:lnTo>
                      <a:pt x="5" y="5"/>
                    </a:lnTo>
                    <a:lnTo>
                      <a:pt x="3" y="7"/>
                    </a:lnTo>
                    <a:lnTo>
                      <a:pt x="2" y="9"/>
                    </a:lnTo>
                    <a:lnTo>
                      <a:pt x="0" y="13"/>
                    </a:lnTo>
                    <a:lnTo>
                      <a:pt x="0" y="15"/>
                    </a:lnTo>
                    <a:lnTo>
                      <a:pt x="0" y="495"/>
                    </a:lnTo>
                    <a:lnTo>
                      <a:pt x="0" y="498"/>
                    </a:lnTo>
                    <a:lnTo>
                      <a:pt x="2" y="501"/>
                    </a:lnTo>
                    <a:lnTo>
                      <a:pt x="3" y="504"/>
                    </a:lnTo>
                    <a:lnTo>
                      <a:pt x="5" y="506"/>
                    </a:lnTo>
                    <a:lnTo>
                      <a:pt x="7" y="508"/>
                    </a:lnTo>
                    <a:lnTo>
                      <a:pt x="10" y="509"/>
                    </a:lnTo>
                    <a:lnTo>
                      <a:pt x="12" y="510"/>
                    </a:lnTo>
                    <a:lnTo>
                      <a:pt x="15"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0">
                <a:extLst>
                  <a:ext uri="{FF2B5EF4-FFF2-40B4-BE49-F238E27FC236}">
                    <a16:creationId xmlns="" xmlns:a16="http://schemas.microsoft.com/office/drawing/2014/main" id="{5C6CEA49-9225-4C93-9EE3-717CF8FB4150}"/>
                  </a:ext>
                </a:extLst>
              </p:cNvPr>
              <p:cNvSpPr>
                <a:spLocks noEditPoints="1"/>
              </p:cNvSpPr>
              <p:nvPr/>
            </p:nvSpPr>
            <p:spPr bwMode="auto">
              <a:xfrm>
                <a:off x="9972675" y="1441450"/>
                <a:ext cx="123825" cy="123825"/>
              </a:xfrm>
              <a:custGeom>
                <a:avLst/>
                <a:gdLst>
                  <a:gd name="T0" fmla="*/ 256 w 391"/>
                  <a:gd name="T1" fmla="*/ 240 h 390"/>
                  <a:gd name="T2" fmla="*/ 250 w 391"/>
                  <a:gd name="T3" fmla="*/ 241 h 390"/>
                  <a:gd name="T4" fmla="*/ 245 w 391"/>
                  <a:gd name="T5" fmla="*/ 245 h 390"/>
                  <a:gd name="T6" fmla="*/ 242 w 391"/>
                  <a:gd name="T7" fmla="*/ 250 h 390"/>
                  <a:gd name="T8" fmla="*/ 241 w 391"/>
                  <a:gd name="T9" fmla="*/ 255 h 390"/>
                  <a:gd name="T10" fmla="*/ 150 w 391"/>
                  <a:gd name="T11" fmla="*/ 360 h 390"/>
                  <a:gd name="T12" fmla="*/ 150 w 391"/>
                  <a:gd name="T13" fmla="*/ 252 h 390"/>
                  <a:gd name="T14" fmla="*/ 148 w 391"/>
                  <a:gd name="T15" fmla="*/ 247 h 390"/>
                  <a:gd name="T16" fmla="*/ 144 w 391"/>
                  <a:gd name="T17" fmla="*/ 242 h 390"/>
                  <a:gd name="T18" fmla="*/ 138 w 391"/>
                  <a:gd name="T19" fmla="*/ 240 h 390"/>
                  <a:gd name="T20" fmla="*/ 30 w 391"/>
                  <a:gd name="T21" fmla="*/ 240 h 390"/>
                  <a:gd name="T22" fmla="*/ 135 w 391"/>
                  <a:gd name="T23" fmla="*/ 150 h 390"/>
                  <a:gd name="T24" fmla="*/ 142 w 391"/>
                  <a:gd name="T25" fmla="*/ 149 h 390"/>
                  <a:gd name="T26" fmla="*/ 146 w 391"/>
                  <a:gd name="T27" fmla="*/ 146 h 390"/>
                  <a:gd name="T28" fmla="*/ 149 w 391"/>
                  <a:gd name="T29" fmla="*/ 141 h 390"/>
                  <a:gd name="T30" fmla="*/ 150 w 391"/>
                  <a:gd name="T31" fmla="*/ 136 h 390"/>
                  <a:gd name="T32" fmla="*/ 241 w 391"/>
                  <a:gd name="T33" fmla="*/ 30 h 390"/>
                  <a:gd name="T34" fmla="*/ 241 w 391"/>
                  <a:gd name="T35" fmla="*/ 139 h 390"/>
                  <a:gd name="T36" fmla="*/ 243 w 391"/>
                  <a:gd name="T37" fmla="*/ 144 h 390"/>
                  <a:gd name="T38" fmla="*/ 248 w 391"/>
                  <a:gd name="T39" fmla="*/ 147 h 390"/>
                  <a:gd name="T40" fmla="*/ 253 w 391"/>
                  <a:gd name="T41" fmla="*/ 149 h 390"/>
                  <a:gd name="T42" fmla="*/ 361 w 391"/>
                  <a:gd name="T43" fmla="*/ 150 h 390"/>
                  <a:gd name="T44" fmla="*/ 376 w 391"/>
                  <a:gd name="T45" fmla="*/ 119 h 390"/>
                  <a:gd name="T46" fmla="*/ 271 w 391"/>
                  <a:gd name="T47" fmla="*/ 15 h 390"/>
                  <a:gd name="T48" fmla="*/ 269 w 391"/>
                  <a:gd name="T49" fmla="*/ 9 h 390"/>
                  <a:gd name="T50" fmla="*/ 266 w 391"/>
                  <a:gd name="T51" fmla="*/ 5 h 390"/>
                  <a:gd name="T52" fmla="*/ 261 w 391"/>
                  <a:gd name="T53" fmla="*/ 2 h 390"/>
                  <a:gd name="T54" fmla="*/ 256 w 391"/>
                  <a:gd name="T55" fmla="*/ 0 h 390"/>
                  <a:gd name="T56" fmla="*/ 133 w 391"/>
                  <a:gd name="T57" fmla="*/ 1 h 390"/>
                  <a:gd name="T58" fmla="*/ 128 w 391"/>
                  <a:gd name="T59" fmla="*/ 3 h 390"/>
                  <a:gd name="T60" fmla="*/ 123 w 391"/>
                  <a:gd name="T61" fmla="*/ 7 h 390"/>
                  <a:gd name="T62" fmla="*/ 121 w 391"/>
                  <a:gd name="T63" fmla="*/ 13 h 390"/>
                  <a:gd name="T64" fmla="*/ 120 w 391"/>
                  <a:gd name="T65" fmla="*/ 119 h 390"/>
                  <a:gd name="T66" fmla="*/ 12 w 391"/>
                  <a:gd name="T67" fmla="*/ 121 h 390"/>
                  <a:gd name="T68" fmla="*/ 7 w 391"/>
                  <a:gd name="T69" fmla="*/ 123 h 390"/>
                  <a:gd name="T70" fmla="*/ 4 w 391"/>
                  <a:gd name="T71" fmla="*/ 127 h 390"/>
                  <a:gd name="T72" fmla="*/ 0 w 391"/>
                  <a:gd name="T73" fmla="*/ 132 h 390"/>
                  <a:gd name="T74" fmla="*/ 0 w 391"/>
                  <a:gd name="T75" fmla="*/ 255 h 390"/>
                  <a:gd name="T76" fmla="*/ 1 w 391"/>
                  <a:gd name="T77" fmla="*/ 261 h 390"/>
                  <a:gd name="T78" fmla="*/ 5 w 391"/>
                  <a:gd name="T79" fmla="*/ 266 h 390"/>
                  <a:gd name="T80" fmla="*/ 10 w 391"/>
                  <a:gd name="T81" fmla="*/ 269 h 390"/>
                  <a:gd name="T82" fmla="*/ 15 w 391"/>
                  <a:gd name="T83" fmla="*/ 270 h 390"/>
                  <a:gd name="T84" fmla="*/ 120 w 391"/>
                  <a:gd name="T85" fmla="*/ 375 h 390"/>
                  <a:gd name="T86" fmla="*/ 121 w 391"/>
                  <a:gd name="T87" fmla="*/ 382 h 390"/>
                  <a:gd name="T88" fmla="*/ 125 w 391"/>
                  <a:gd name="T89" fmla="*/ 386 h 390"/>
                  <a:gd name="T90" fmla="*/ 130 w 391"/>
                  <a:gd name="T91" fmla="*/ 389 h 390"/>
                  <a:gd name="T92" fmla="*/ 135 w 391"/>
                  <a:gd name="T93" fmla="*/ 390 h 390"/>
                  <a:gd name="T94" fmla="*/ 258 w 391"/>
                  <a:gd name="T95" fmla="*/ 390 h 390"/>
                  <a:gd name="T96" fmla="*/ 264 w 391"/>
                  <a:gd name="T97" fmla="*/ 388 h 390"/>
                  <a:gd name="T98" fmla="*/ 268 w 391"/>
                  <a:gd name="T99" fmla="*/ 384 h 390"/>
                  <a:gd name="T100" fmla="*/ 270 w 391"/>
                  <a:gd name="T101" fmla="*/ 378 h 390"/>
                  <a:gd name="T102" fmla="*/ 271 w 391"/>
                  <a:gd name="T103" fmla="*/ 270 h 390"/>
                  <a:gd name="T104" fmla="*/ 379 w 391"/>
                  <a:gd name="T105" fmla="*/ 269 h 390"/>
                  <a:gd name="T106" fmla="*/ 385 w 391"/>
                  <a:gd name="T107" fmla="*/ 268 h 390"/>
                  <a:gd name="T108" fmla="*/ 388 w 391"/>
                  <a:gd name="T109" fmla="*/ 264 h 390"/>
                  <a:gd name="T110" fmla="*/ 390 w 391"/>
                  <a:gd name="T111" fmla="*/ 259 h 390"/>
                  <a:gd name="T112" fmla="*/ 391 w 391"/>
                  <a:gd name="T113" fmla="*/ 136 h 390"/>
                  <a:gd name="T114" fmla="*/ 390 w 391"/>
                  <a:gd name="T115" fmla="*/ 129 h 390"/>
                  <a:gd name="T116" fmla="*/ 387 w 391"/>
                  <a:gd name="T117" fmla="*/ 125 h 390"/>
                  <a:gd name="T118" fmla="*/ 381 w 391"/>
                  <a:gd name="T119" fmla="*/ 122 h 390"/>
                  <a:gd name="T120" fmla="*/ 376 w 391"/>
                  <a:gd name="T121" fmla="*/ 11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1" h="390">
                    <a:moveTo>
                      <a:pt x="361" y="240"/>
                    </a:moveTo>
                    <a:lnTo>
                      <a:pt x="256" y="240"/>
                    </a:lnTo>
                    <a:lnTo>
                      <a:pt x="253" y="240"/>
                    </a:lnTo>
                    <a:lnTo>
                      <a:pt x="250" y="241"/>
                    </a:lnTo>
                    <a:lnTo>
                      <a:pt x="248" y="242"/>
                    </a:lnTo>
                    <a:lnTo>
                      <a:pt x="245" y="245"/>
                    </a:lnTo>
                    <a:lnTo>
                      <a:pt x="243" y="247"/>
                    </a:lnTo>
                    <a:lnTo>
                      <a:pt x="242" y="250"/>
                    </a:lnTo>
                    <a:lnTo>
                      <a:pt x="241" y="252"/>
                    </a:lnTo>
                    <a:lnTo>
                      <a:pt x="241" y="255"/>
                    </a:lnTo>
                    <a:lnTo>
                      <a:pt x="241" y="360"/>
                    </a:lnTo>
                    <a:lnTo>
                      <a:pt x="150" y="360"/>
                    </a:lnTo>
                    <a:lnTo>
                      <a:pt x="150" y="255"/>
                    </a:lnTo>
                    <a:lnTo>
                      <a:pt x="150" y="252"/>
                    </a:lnTo>
                    <a:lnTo>
                      <a:pt x="149" y="250"/>
                    </a:lnTo>
                    <a:lnTo>
                      <a:pt x="148" y="247"/>
                    </a:lnTo>
                    <a:lnTo>
                      <a:pt x="146" y="245"/>
                    </a:lnTo>
                    <a:lnTo>
                      <a:pt x="144" y="242"/>
                    </a:lnTo>
                    <a:lnTo>
                      <a:pt x="142" y="241"/>
                    </a:lnTo>
                    <a:lnTo>
                      <a:pt x="138" y="240"/>
                    </a:lnTo>
                    <a:lnTo>
                      <a:pt x="135" y="240"/>
                    </a:lnTo>
                    <a:lnTo>
                      <a:pt x="30" y="240"/>
                    </a:lnTo>
                    <a:lnTo>
                      <a:pt x="30" y="150"/>
                    </a:lnTo>
                    <a:lnTo>
                      <a:pt x="135" y="150"/>
                    </a:lnTo>
                    <a:lnTo>
                      <a:pt x="138" y="149"/>
                    </a:lnTo>
                    <a:lnTo>
                      <a:pt x="142" y="149"/>
                    </a:lnTo>
                    <a:lnTo>
                      <a:pt x="144" y="147"/>
                    </a:lnTo>
                    <a:lnTo>
                      <a:pt x="146" y="146"/>
                    </a:lnTo>
                    <a:lnTo>
                      <a:pt x="148" y="144"/>
                    </a:lnTo>
                    <a:lnTo>
                      <a:pt x="149" y="141"/>
                    </a:lnTo>
                    <a:lnTo>
                      <a:pt x="150" y="139"/>
                    </a:lnTo>
                    <a:lnTo>
                      <a:pt x="150" y="136"/>
                    </a:lnTo>
                    <a:lnTo>
                      <a:pt x="150" y="30"/>
                    </a:lnTo>
                    <a:lnTo>
                      <a:pt x="241" y="30"/>
                    </a:lnTo>
                    <a:lnTo>
                      <a:pt x="241" y="136"/>
                    </a:lnTo>
                    <a:lnTo>
                      <a:pt x="241" y="139"/>
                    </a:lnTo>
                    <a:lnTo>
                      <a:pt x="242" y="141"/>
                    </a:lnTo>
                    <a:lnTo>
                      <a:pt x="243" y="144"/>
                    </a:lnTo>
                    <a:lnTo>
                      <a:pt x="245" y="146"/>
                    </a:lnTo>
                    <a:lnTo>
                      <a:pt x="248" y="147"/>
                    </a:lnTo>
                    <a:lnTo>
                      <a:pt x="250" y="149"/>
                    </a:lnTo>
                    <a:lnTo>
                      <a:pt x="253" y="149"/>
                    </a:lnTo>
                    <a:lnTo>
                      <a:pt x="256" y="150"/>
                    </a:lnTo>
                    <a:lnTo>
                      <a:pt x="361" y="150"/>
                    </a:lnTo>
                    <a:lnTo>
                      <a:pt x="361" y="240"/>
                    </a:lnTo>
                    <a:close/>
                    <a:moveTo>
                      <a:pt x="376" y="119"/>
                    </a:moveTo>
                    <a:lnTo>
                      <a:pt x="271" y="119"/>
                    </a:lnTo>
                    <a:lnTo>
                      <a:pt x="271" y="15"/>
                    </a:lnTo>
                    <a:lnTo>
                      <a:pt x="270" y="13"/>
                    </a:lnTo>
                    <a:lnTo>
                      <a:pt x="269" y="9"/>
                    </a:lnTo>
                    <a:lnTo>
                      <a:pt x="268" y="7"/>
                    </a:lnTo>
                    <a:lnTo>
                      <a:pt x="266" y="5"/>
                    </a:lnTo>
                    <a:lnTo>
                      <a:pt x="264" y="3"/>
                    </a:lnTo>
                    <a:lnTo>
                      <a:pt x="261" y="2"/>
                    </a:lnTo>
                    <a:lnTo>
                      <a:pt x="258" y="1"/>
                    </a:lnTo>
                    <a:lnTo>
                      <a:pt x="256" y="0"/>
                    </a:lnTo>
                    <a:lnTo>
                      <a:pt x="135" y="0"/>
                    </a:lnTo>
                    <a:lnTo>
                      <a:pt x="133" y="1"/>
                    </a:lnTo>
                    <a:lnTo>
                      <a:pt x="130" y="2"/>
                    </a:lnTo>
                    <a:lnTo>
                      <a:pt x="128" y="3"/>
                    </a:lnTo>
                    <a:lnTo>
                      <a:pt x="125" y="5"/>
                    </a:lnTo>
                    <a:lnTo>
                      <a:pt x="123" y="7"/>
                    </a:lnTo>
                    <a:lnTo>
                      <a:pt x="121" y="9"/>
                    </a:lnTo>
                    <a:lnTo>
                      <a:pt x="121" y="13"/>
                    </a:lnTo>
                    <a:lnTo>
                      <a:pt x="120" y="15"/>
                    </a:lnTo>
                    <a:lnTo>
                      <a:pt x="120" y="119"/>
                    </a:lnTo>
                    <a:lnTo>
                      <a:pt x="15" y="119"/>
                    </a:lnTo>
                    <a:lnTo>
                      <a:pt x="12" y="121"/>
                    </a:lnTo>
                    <a:lnTo>
                      <a:pt x="10" y="122"/>
                    </a:lnTo>
                    <a:lnTo>
                      <a:pt x="7" y="123"/>
                    </a:lnTo>
                    <a:lnTo>
                      <a:pt x="5" y="125"/>
                    </a:lnTo>
                    <a:lnTo>
                      <a:pt x="4" y="127"/>
                    </a:lnTo>
                    <a:lnTo>
                      <a:pt x="1" y="129"/>
                    </a:lnTo>
                    <a:lnTo>
                      <a:pt x="0" y="132"/>
                    </a:lnTo>
                    <a:lnTo>
                      <a:pt x="0" y="136"/>
                    </a:lnTo>
                    <a:lnTo>
                      <a:pt x="0" y="255"/>
                    </a:lnTo>
                    <a:lnTo>
                      <a:pt x="0" y="259"/>
                    </a:lnTo>
                    <a:lnTo>
                      <a:pt x="1" y="261"/>
                    </a:lnTo>
                    <a:lnTo>
                      <a:pt x="4" y="264"/>
                    </a:lnTo>
                    <a:lnTo>
                      <a:pt x="5" y="266"/>
                    </a:lnTo>
                    <a:lnTo>
                      <a:pt x="7" y="268"/>
                    </a:lnTo>
                    <a:lnTo>
                      <a:pt x="10" y="269"/>
                    </a:lnTo>
                    <a:lnTo>
                      <a:pt x="12" y="269"/>
                    </a:lnTo>
                    <a:lnTo>
                      <a:pt x="15" y="270"/>
                    </a:lnTo>
                    <a:lnTo>
                      <a:pt x="120" y="270"/>
                    </a:lnTo>
                    <a:lnTo>
                      <a:pt x="120" y="375"/>
                    </a:lnTo>
                    <a:lnTo>
                      <a:pt x="121" y="378"/>
                    </a:lnTo>
                    <a:lnTo>
                      <a:pt x="121" y="382"/>
                    </a:lnTo>
                    <a:lnTo>
                      <a:pt x="123" y="384"/>
                    </a:lnTo>
                    <a:lnTo>
                      <a:pt x="125" y="386"/>
                    </a:lnTo>
                    <a:lnTo>
                      <a:pt x="128" y="388"/>
                    </a:lnTo>
                    <a:lnTo>
                      <a:pt x="130" y="389"/>
                    </a:lnTo>
                    <a:lnTo>
                      <a:pt x="133" y="390"/>
                    </a:lnTo>
                    <a:lnTo>
                      <a:pt x="135" y="390"/>
                    </a:lnTo>
                    <a:lnTo>
                      <a:pt x="256" y="390"/>
                    </a:lnTo>
                    <a:lnTo>
                      <a:pt x="258" y="390"/>
                    </a:lnTo>
                    <a:lnTo>
                      <a:pt x="261" y="389"/>
                    </a:lnTo>
                    <a:lnTo>
                      <a:pt x="264" y="388"/>
                    </a:lnTo>
                    <a:lnTo>
                      <a:pt x="266" y="386"/>
                    </a:lnTo>
                    <a:lnTo>
                      <a:pt x="268" y="384"/>
                    </a:lnTo>
                    <a:lnTo>
                      <a:pt x="269" y="382"/>
                    </a:lnTo>
                    <a:lnTo>
                      <a:pt x="270" y="378"/>
                    </a:lnTo>
                    <a:lnTo>
                      <a:pt x="271" y="375"/>
                    </a:lnTo>
                    <a:lnTo>
                      <a:pt x="271" y="270"/>
                    </a:lnTo>
                    <a:lnTo>
                      <a:pt x="376" y="270"/>
                    </a:lnTo>
                    <a:lnTo>
                      <a:pt x="379" y="269"/>
                    </a:lnTo>
                    <a:lnTo>
                      <a:pt x="381" y="269"/>
                    </a:lnTo>
                    <a:lnTo>
                      <a:pt x="385" y="268"/>
                    </a:lnTo>
                    <a:lnTo>
                      <a:pt x="387" y="266"/>
                    </a:lnTo>
                    <a:lnTo>
                      <a:pt x="388" y="264"/>
                    </a:lnTo>
                    <a:lnTo>
                      <a:pt x="390" y="261"/>
                    </a:lnTo>
                    <a:lnTo>
                      <a:pt x="390" y="259"/>
                    </a:lnTo>
                    <a:lnTo>
                      <a:pt x="391" y="255"/>
                    </a:lnTo>
                    <a:lnTo>
                      <a:pt x="391" y="136"/>
                    </a:lnTo>
                    <a:lnTo>
                      <a:pt x="390" y="132"/>
                    </a:lnTo>
                    <a:lnTo>
                      <a:pt x="390" y="129"/>
                    </a:lnTo>
                    <a:lnTo>
                      <a:pt x="388" y="127"/>
                    </a:lnTo>
                    <a:lnTo>
                      <a:pt x="387" y="125"/>
                    </a:lnTo>
                    <a:lnTo>
                      <a:pt x="385" y="123"/>
                    </a:lnTo>
                    <a:lnTo>
                      <a:pt x="381" y="122"/>
                    </a:lnTo>
                    <a:lnTo>
                      <a:pt x="379" y="121"/>
                    </a:lnTo>
                    <a:lnTo>
                      <a:pt x="376"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8" name="Conector recto 47">
              <a:extLst>
                <a:ext uri="{FF2B5EF4-FFF2-40B4-BE49-F238E27FC236}">
                  <a16:creationId xmlns="" xmlns:a16="http://schemas.microsoft.com/office/drawing/2014/main" id="{8812C50E-E33B-4386-9694-F3EC3E846CA7}"/>
                </a:ext>
              </a:extLst>
            </p:cNvPr>
            <p:cNvCxnSpPr/>
            <p:nvPr/>
          </p:nvCxnSpPr>
          <p:spPr>
            <a:xfrm>
              <a:off x="6746935"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upo 18">
            <a:extLst>
              <a:ext uri="{FF2B5EF4-FFF2-40B4-BE49-F238E27FC236}">
                <a16:creationId xmlns="" xmlns:a16="http://schemas.microsoft.com/office/drawing/2014/main" id="{3AFDBC8C-EB13-4EB0-8484-FE8840E6BA5A}"/>
              </a:ext>
            </a:extLst>
          </p:cNvPr>
          <p:cNvGrpSpPr/>
          <p:nvPr/>
        </p:nvGrpSpPr>
        <p:grpSpPr>
          <a:xfrm>
            <a:off x="8587741" y="1828800"/>
            <a:ext cx="3108959" cy="852275"/>
            <a:chOff x="8587741" y="1828800"/>
            <a:chExt cx="3108959" cy="852275"/>
          </a:xfrm>
        </p:grpSpPr>
        <p:sp>
          <p:nvSpPr>
            <p:cNvPr id="57" name="Forma libre: forma 56">
              <a:extLst>
                <a:ext uri="{FF2B5EF4-FFF2-40B4-BE49-F238E27FC236}">
                  <a16:creationId xmlns="" xmlns:a16="http://schemas.microsoft.com/office/drawing/2014/main" id="{175F90DE-1C89-40ED-98FF-3992651D8FEA}"/>
                </a:ext>
              </a:extLst>
            </p:cNvPr>
            <p:cNvSpPr/>
            <p:nvPr/>
          </p:nvSpPr>
          <p:spPr>
            <a:xfrm>
              <a:off x="8587741" y="1828800"/>
              <a:ext cx="3108959" cy="852275"/>
            </a:xfrm>
            <a:custGeom>
              <a:avLst/>
              <a:gdLst>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843841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265118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995577"/>
                <a:gd name="connsiteX1" fmla="*/ 2766059 w 3108959"/>
                <a:gd name="connsiteY1" fmla="*/ 0 h 995577"/>
                <a:gd name="connsiteX2" fmla="*/ 3108959 w 3108959"/>
                <a:gd name="connsiteY2" fmla="*/ 342900 h 995577"/>
                <a:gd name="connsiteX3" fmla="*/ 3108959 w 3108959"/>
                <a:gd name="connsiteY3" fmla="*/ 685800 h 995577"/>
                <a:gd name="connsiteX4" fmla="*/ 1700540 w 3108959"/>
                <a:gd name="connsiteY4" fmla="*/ 685800 h 995577"/>
                <a:gd name="connsiteX5" fmla="*/ 1554479 w 3108959"/>
                <a:gd name="connsiteY5" fmla="*/ 995577 h 995577"/>
                <a:gd name="connsiteX6" fmla="*/ 1428891 w 3108959"/>
                <a:gd name="connsiteY6" fmla="*/ 685800 h 995577"/>
                <a:gd name="connsiteX7" fmla="*/ 0 w 3108959"/>
                <a:gd name="connsiteY7" fmla="*/ 685800 h 995577"/>
                <a:gd name="connsiteX8" fmla="*/ 0 w 3108959"/>
                <a:gd name="connsiteY8" fmla="*/ 342900 h 995577"/>
                <a:gd name="connsiteX9" fmla="*/ 342900 w 3108959"/>
                <a:gd name="connsiteY9" fmla="*/ 0 h 995577"/>
                <a:gd name="connsiteX0" fmla="*/ 342900 w 3108959"/>
                <a:gd name="connsiteY0" fmla="*/ 0 h 852275"/>
                <a:gd name="connsiteX1" fmla="*/ 2766059 w 3108959"/>
                <a:gd name="connsiteY1" fmla="*/ 0 h 852275"/>
                <a:gd name="connsiteX2" fmla="*/ 3108959 w 3108959"/>
                <a:gd name="connsiteY2" fmla="*/ 342900 h 852275"/>
                <a:gd name="connsiteX3" fmla="*/ 3108959 w 3108959"/>
                <a:gd name="connsiteY3" fmla="*/ 685800 h 852275"/>
                <a:gd name="connsiteX4" fmla="*/ 1700540 w 3108959"/>
                <a:gd name="connsiteY4" fmla="*/ 685800 h 852275"/>
                <a:gd name="connsiteX5" fmla="*/ 1554479 w 3108959"/>
                <a:gd name="connsiteY5" fmla="*/ 852275 h 852275"/>
                <a:gd name="connsiteX6" fmla="*/ 1428891 w 3108959"/>
                <a:gd name="connsiteY6" fmla="*/ 685800 h 852275"/>
                <a:gd name="connsiteX7" fmla="*/ 0 w 3108959"/>
                <a:gd name="connsiteY7" fmla="*/ 685800 h 852275"/>
                <a:gd name="connsiteX8" fmla="*/ 0 w 3108959"/>
                <a:gd name="connsiteY8" fmla="*/ 342900 h 852275"/>
                <a:gd name="connsiteX9" fmla="*/ 342900 w 3108959"/>
                <a:gd name="connsiteY9" fmla="*/ 0 h 85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8959" h="852275">
                  <a:moveTo>
                    <a:pt x="342900" y="0"/>
                  </a:moveTo>
                  <a:lnTo>
                    <a:pt x="2766059" y="0"/>
                  </a:lnTo>
                  <a:cubicBezTo>
                    <a:pt x="2955437" y="0"/>
                    <a:pt x="3108959" y="153522"/>
                    <a:pt x="3108959" y="342900"/>
                  </a:cubicBezTo>
                  <a:lnTo>
                    <a:pt x="3108959" y="685800"/>
                  </a:lnTo>
                  <a:lnTo>
                    <a:pt x="1700540" y="685800"/>
                  </a:lnTo>
                  <a:lnTo>
                    <a:pt x="1554479" y="852275"/>
                  </a:lnTo>
                  <a:lnTo>
                    <a:pt x="1428891" y="685800"/>
                  </a:lnTo>
                  <a:lnTo>
                    <a:pt x="0" y="685800"/>
                  </a:lnTo>
                  <a:lnTo>
                    <a:pt x="0" y="342900"/>
                  </a:lnTo>
                  <a:cubicBezTo>
                    <a:pt x="0" y="153522"/>
                    <a:pt x="153522" y="0"/>
                    <a:pt x="342900" y="0"/>
                  </a:cubicBezTo>
                  <a:close/>
                </a:path>
              </a:pathLst>
            </a:custGeom>
            <a:gradFill>
              <a:gsLst>
                <a:gs pos="0">
                  <a:srgbClr val="198AB7"/>
                </a:gs>
                <a:gs pos="100000">
                  <a:srgbClr val="28DBD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tIns="91440" rIns="0" bIns="274320" rtlCol="0" anchor="ctr">
              <a:noAutofit/>
            </a:bodyPr>
            <a:lstStyle/>
            <a:p>
              <a:r>
                <a:rPr lang="en-US" sz="1400" b="1" dirty="0">
                  <a:solidFill>
                    <a:schemeClr val="bg1"/>
                  </a:solidFill>
                  <a:latin typeface="Segoe UI" panose="020B0502040204020203" pitchFamily="34" charset="0"/>
                  <a:cs typeface="Segoe UI" panose="020B0502040204020203" pitchFamily="34" charset="0"/>
                </a:rPr>
                <a:t>          Footwear</a:t>
              </a:r>
            </a:p>
          </p:txBody>
        </p:sp>
        <p:grpSp>
          <p:nvGrpSpPr>
            <p:cNvPr id="45" name="Group 896">
              <a:extLst>
                <a:ext uri="{FF2B5EF4-FFF2-40B4-BE49-F238E27FC236}">
                  <a16:creationId xmlns="" xmlns:a16="http://schemas.microsoft.com/office/drawing/2014/main" id="{05167B2E-EAB2-46F1-90D6-11F6EFD303B1}"/>
                </a:ext>
              </a:extLst>
            </p:cNvPr>
            <p:cNvGrpSpPr/>
            <p:nvPr/>
          </p:nvGrpSpPr>
          <p:grpSpPr>
            <a:xfrm>
              <a:off x="11049952" y="2060164"/>
              <a:ext cx="303848" cy="303848"/>
              <a:chOff x="6461125" y="1350963"/>
              <a:chExt cx="276225" cy="276225"/>
            </a:xfrm>
            <a:solidFill>
              <a:schemeClr val="bg1"/>
            </a:solidFill>
          </p:grpSpPr>
          <p:sp>
            <p:nvSpPr>
              <p:cNvPr id="46" name="Freeform 355">
                <a:extLst>
                  <a:ext uri="{FF2B5EF4-FFF2-40B4-BE49-F238E27FC236}">
                    <a16:creationId xmlns="" xmlns:a16="http://schemas.microsoft.com/office/drawing/2014/main" id="{0B228E85-3406-47C5-B5EA-9B90489C0CA0}"/>
                  </a:ext>
                </a:extLst>
              </p:cNvPr>
              <p:cNvSpPr>
                <a:spLocks noEditPoints="1"/>
              </p:cNvSpPr>
              <p:nvPr/>
            </p:nvSpPr>
            <p:spPr bwMode="auto">
              <a:xfrm>
                <a:off x="6461125" y="1350963"/>
                <a:ext cx="276225" cy="276225"/>
              </a:xfrm>
              <a:custGeom>
                <a:avLst/>
                <a:gdLst>
                  <a:gd name="T0" fmla="*/ 833 w 868"/>
                  <a:gd name="T1" fmla="*/ 295 h 868"/>
                  <a:gd name="T2" fmla="*/ 819 w 868"/>
                  <a:gd name="T3" fmla="*/ 341 h 868"/>
                  <a:gd name="T4" fmla="*/ 796 w 868"/>
                  <a:gd name="T5" fmla="*/ 385 h 868"/>
                  <a:gd name="T6" fmla="*/ 614 w 868"/>
                  <a:gd name="T7" fmla="*/ 578 h 868"/>
                  <a:gd name="T8" fmla="*/ 454 w 868"/>
                  <a:gd name="T9" fmla="*/ 93 h 868"/>
                  <a:gd name="T10" fmla="*/ 498 w 868"/>
                  <a:gd name="T11" fmla="*/ 63 h 868"/>
                  <a:gd name="T12" fmla="*/ 546 w 868"/>
                  <a:gd name="T13" fmla="*/ 43 h 868"/>
                  <a:gd name="T14" fmla="*/ 596 w 868"/>
                  <a:gd name="T15" fmla="*/ 32 h 868"/>
                  <a:gd name="T16" fmla="*/ 666 w 868"/>
                  <a:gd name="T17" fmla="*/ 34 h 868"/>
                  <a:gd name="T18" fmla="*/ 744 w 868"/>
                  <a:gd name="T19" fmla="*/ 65 h 868"/>
                  <a:gd name="T20" fmla="*/ 791 w 868"/>
                  <a:gd name="T21" fmla="*/ 109 h 868"/>
                  <a:gd name="T22" fmla="*/ 815 w 868"/>
                  <a:gd name="T23" fmla="*/ 147 h 868"/>
                  <a:gd name="T24" fmla="*/ 830 w 868"/>
                  <a:gd name="T25" fmla="*/ 188 h 868"/>
                  <a:gd name="T26" fmla="*/ 838 w 868"/>
                  <a:gd name="T27" fmla="*/ 234 h 868"/>
                  <a:gd name="T28" fmla="*/ 425 w 868"/>
                  <a:gd name="T29" fmla="*/ 767 h 868"/>
                  <a:gd name="T30" fmla="*/ 382 w 868"/>
                  <a:gd name="T31" fmla="*/ 799 h 868"/>
                  <a:gd name="T32" fmla="*/ 335 w 868"/>
                  <a:gd name="T33" fmla="*/ 822 h 868"/>
                  <a:gd name="T34" fmla="*/ 285 w 868"/>
                  <a:gd name="T35" fmla="*/ 835 h 868"/>
                  <a:gd name="T36" fmla="*/ 224 w 868"/>
                  <a:gd name="T37" fmla="*/ 837 h 868"/>
                  <a:gd name="T38" fmla="*/ 152 w 868"/>
                  <a:gd name="T39" fmla="*/ 817 h 868"/>
                  <a:gd name="T40" fmla="*/ 116 w 868"/>
                  <a:gd name="T41" fmla="*/ 797 h 868"/>
                  <a:gd name="T42" fmla="*/ 84 w 868"/>
                  <a:gd name="T43" fmla="*/ 767 h 868"/>
                  <a:gd name="T44" fmla="*/ 58 w 868"/>
                  <a:gd name="T45" fmla="*/ 730 h 868"/>
                  <a:gd name="T46" fmla="*/ 40 w 868"/>
                  <a:gd name="T47" fmla="*/ 688 h 868"/>
                  <a:gd name="T48" fmla="*/ 31 w 868"/>
                  <a:gd name="T49" fmla="*/ 643 h 868"/>
                  <a:gd name="T50" fmla="*/ 31 w 868"/>
                  <a:gd name="T51" fmla="*/ 597 h 868"/>
                  <a:gd name="T52" fmla="*/ 41 w 868"/>
                  <a:gd name="T53" fmla="*/ 551 h 868"/>
                  <a:gd name="T54" fmla="*/ 58 w 868"/>
                  <a:gd name="T55" fmla="*/ 506 h 868"/>
                  <a:gd name="T56" fmla="*/ 85 w 868"/>
                  <a:gd name="T57" fmla="*/ 463 h 868"/>
                  <a:gd name="T58" fmla="*/ 269 w 868"/>
                  <a:gd name="T59" fmla="*/ 276 h 868"/>
                  <a:gd name="T60" fmla="*/ 789 w 868"/>
                  <a:gd name="T61" fmla="*/ 62 h 868"/>
                  <a:gd name="T62" fmla="*/ 750 w 868"/>
                  <a:gd name="T63" fmla="*/ 34 h 868"/>
                  <a:gd name="T64" fmla="*/ 706 w 868"/>
                  <a:gd name="T65" fmla="*/ 14 h 868"/>
                  <a:gd name="T66" fmla="*/ 659 w 868"/>
                  <a:gd name="T67" fmla="*/ 3 h 868"/>
                  <a:gd name="T68" fmla="*/ 608 w 868"/>
                  <a:gd name="T69" fmla="*/ 1 h 868"/>
                  <a:gd name="T70" fmla="*/ 551 w 868"/>
                  <a:gd name="T71" fmla="*/ 10 h 868"/>
                  <a:gd name="T72" fmla="*/ 497 w 868"/>
                  <a:gd name="T73" fmla="*/ 30 h 868"/>
                  <a:gd name="T74" fmla="*/ 446 w 868"/>
                  <a:gd name="T75" fmla="*/ 61 h 868"/>
                  <a:gd name="T76" fmla="*/ 89 w 868"/>
                  <a:gd name="T77" fmla="*/ 413 h 868"/>
                  <a:gd name="T78" fmla="*/ 53 w 868"/>
                  <a:gd name="T79" fmla="*/ 457 h 868"/>
                  <a:gd name="T80" fmla="*/ 26 w 868"/>
                  <a:gd name="T81" fmla="*/ 506 h 868"/>
                  <a:gd name="T82" fmla="*/ 8 w 868"/>
                  <a:gd name="T83" fmla="*/ 556 h 868"/>
                  <a:gd name="T84" fmla="*/ 0 w 868"/>
                  <a:gd name="T85" fmla="*/ 609 h 868"/>
                  <a:gd name="T86" fmla="*/ 3 w 868"/>
                  <a:gd name="T87" fmla="*/ 660 h 868"/>
                  <a:gd name="T88" fmla="*/ 15 w 868"/>
                  <a:gd name="T89" fmla="*/ 710 h 868"/>
                  <a:gd name="T90" fmla="*/ 38 w 868"/>
                  <a:gd name="T91" fmla="*/ 756 h 868"/>
                  <a:gd name="T92" fmla="*/ 71 w 868"/>
                  <a:gd name="T93" fmla="*/ 797 h 868"/>
                  <a:gd name="T94" fmla="*/ 108 w 868"/>
                  <a:gd name="T95" fmla="*/ 828 h 868"/>
                  <a:gd name="T96" fmla="*/ 150 w 868"/>
                  <a:gd name="T97" fmla="*/ 850 h 868"/>
                  <a:gd name="T98" fmla="*/ 197 w 868"/>
                  <a:gd name="T99" fmla="*/ 863 h 868"/>
                  <a:gd name="T100" fmla="*/ 246 w 868"/>
                  <a:gd name="T101" fmla="*/ 868 h 868"/>
                  <a:gd name="T102" fmla="*/ 303 w 868"/>
                  <a:gd name="T103" fmla="*/ 861 h 868"/>
                  <a:gd name="T104" fmla="*/ 359 w 868"/>
                  <a:gd name="T105" fmla="*/ 844 h 868"/>
                  <a:gd name="T106" fmla="*/ 410 w 868"/>
                  <a:gd name="T107" fmla="*/ 816 h 868"/>
                  <a:gd name="T108" fmla="*/ 456 w 868"/>
                  <a:gd name="T109" fmla="*/ 779 h 868"/>
                  <a:gd name="T110" fmla="*/ 807 w 868"/>
                  <a:gd name="T111" fmla="*/ 425 h 868"/>
                  <a:gd name="T112" fmla="*/ 836 w 868"/>
                  <a:gd name="T113" fmla="*/ 378 h 868"/>
                  <a:gd name="T114" fmla="*/ 856 w 868"/>
                  <a:gd name="T115" fmla="*/ 328 h 868"/>
                  <a:gd name="T116" fmla="*/ 867 w 868"/>
                  <a:gd name="T117" fmla="*/ 274 h 868"/>
                  <a:gd name="T118" fmla="*/ 867 w 868"/>
                  <a:gd name="T119" fmla="*/ 221 h 868"/>
                  <a:gd name="T120" fmla="*/ 856 w 868"/>
                  <a:gd name="T121" fmla="*/ 169 h 868"/>
                  <a:gd name="T122" fmla="*/ 836 w 868"/>
                  <a:gd name="T123" fmla="*/ 122 h 868"/>
                  <a:gd name="T124" fmla="*/ 806 w 868"/>
                  <a:gd name="T125" fmla="*/ 8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868">
                    <a:moveTo>
                      <a:pt x="837" y="258"/>
                    </a:moveTo>
                    <a:lnTo>
                      <a:pt x="837" y="271"/>
                    </a:lnTo>
                    <a:lnTo>
                      <a:pt x="835" y="283"/>
                    </a:lnTo>
                    <a:lnTo>
                      <a:pt x="833" y="295"/>
                    </a:lnTo>
                    <a:lnTo>
                      <a:pt x="830" y="307"/>
                    </a:lnTo>
                    <a:lnTo>
                      <a:pt x="827" y="319"/>
                    </a:lnTo>
                    <a:lnTo>
                      <a:pt x="823" y="331"/>
                    </a:lnTo>
                    <a:lnTo>
                      <a:pt x="819" y="341"/>
                    </a:lnTo>
                    <a:lnTo>
                      <a:pt x="814" y="353"/>
                    </a:lnTo>
                    <a:lnTo>
                      <a:pt x="809" y="364"/>
                    </a:lnTo>
                    <a:lnTo>
                      <a:pt x="803" y="376"/>
                    </a:lnTo>
                    <a:lnTo>
                      <a:pt x="796" y="385"/>
                    </a:lnTo>
                    <a:lnTo>
                      <a:pt x="790" y="396"/>
                    </a:lnTo>
                    <a:lnTo>
                      <a:pt x="775" y="416"/>
                    </a:lnTo>
                    <a:lnTo>
                      <a:pt x="758" y="436"/>
                    </a:lnTo>
                    <a:lnTo>
                      <a:pt x="614" y="578"/>
                    </a:lnTo>
                    <a:lnTo>
                      <a:pt x="290" y="254"/>
                    </a:lnTo>
                    <a:lnTo>
                      <a:pt x="433" y="111"/>
                    </a:lnTo>
                    <a:lnTo>
                      <a:pt x="443" y="102"/>
                    </a:lnTo>
                    <a:lnTo>
                      <a:pt x="454" y="93"/>
                    </a:lnTo>
                    <a:lnTo>
                      <a:pt x="464" y="85"/>
                    </a:lnTo>
                    <a:lnTo>
                      <a:pt x="475" y="77"/>
                    </a:lnTo>
                    <a:lnTo>
                      <a:pt x="486" y="70"/>
                    </a:lnTo>
                    <a:lnTo>
                      <a:pt x="498" y="63"/>
                    </a:lnTo>
                    <a:lnTo>
                      <a:pt x="509" y="57"/>
                    </a:lnTo>
                    <a:lnTo>
                      <a:pt x="521" y="52"/>
                    </a:lnTo>
                    <a:lnTo>
                      <a:pt x="533" y="47"/>
                    </a:lnTo>
                    <a:lnTo>
                      <a:pt x="546" y="43"/>
                    </a:lnTo>
                    <a:lnTo>
                      <a:pt x="558" y="39"/>
                    </a:lnTo>
                    <a:lnTo>
                      <a:pt x="570" y="36"/>
                    </a:lnTo>
                    <a:lnTo>
                      <a:pt x="583" y="33"/>
                    </a:lnTo>
                    <a:lnTo>
                      <a:pt x="596" y="32"/>
                    </a:lnTo>
                    <a:lnTo>
                      <a:pt x="609" y="31"/>
                    </a:lnTo>
                    <a:lnTo>
                      <a:pt x="622" y="30"/>
                    </a:lnTo>
                    <a:lnTo>
                      <a:pt x="644" y="31"/>
                    </a:lnTo>
                    <a:lnTo>
                      <a:pt x="666" y="34"/>
                    </a:lnTo>
                    <a:lnTo>
                      <a:pt x="686" y="40"/>
                    </a:lnTo>
                    <a:lnTo>
                      <a:pt x="706" y="46"/>
                    </a:lnTo>
                    <a:lnTo>
                      <a:pt x="726" y="56"/>
                    </a:lnTo>
                    <a:lnTo>
                      <a:pt x="744" y="65"/>
                    </a:lnTo>
                    <a:lnTo>
                      <a:pt x="761" y="78"/>
                    </a:lnTo>
                    <a:lnTo>
                      <a:pt x="776" y="92"/>
                    </a:lnTo>
                    <a:lnTo>
                      <a:pt x="783" y="101"/>
                    </a:lnTo>
                    <a:lnTo>
                      <a:pt x="791" y="109"/>
                    </a:lnTo>
                    <a:lnTo>
                      <a:pt x="798" y="118"/>
                    </a:lnTo>
                    <a:lnTo>
                      <a:pt x="804" y="127"/>
                    </a:lnTo>
                    <a:lnTo>
                      <a:pt x="810" y="137"/>
                    </a:lnTo>
                    <a:lnTo>
                      <a:pt x="815" y="147"/>
                    </a:lnTo>
                    <a:lnTo>
                      <a:pt x="820" y="157"/>
                    </a:lnTo>
                    <a:lnTo>
                      <a:pt x="824" y="167"/>
                    </a:lnTo>
                    <a:lnTo>
                      <a:pt x="827" y="178"/>
                    </a:lnTo>
                    <a:lnTo>
                      <a:pt x="830" y="188"/>
                    </a:lnTo>
                    <a:lnTo>
                      <a:pt x="834" y="200"/>
                    </a:lnTo>
                    <a:lnTo>
                      <a:pt x="835" y="211"/>
                    </a:lnTo>
                    <a:lnTo>
                      <a:pt x="837" y="223"/>
                    </a:lnTo>
                    <a:lnTo>
                      <a:pt x="838" y="234"/>
                    </a:lnTo>
                    <a:lnTo>
                      <a:pt x="838" y="246"/>
                    </a:lnTo>
                    <a:lnTo>
                      <a:pt x="837" y="258"/>
                    </a:lnTo>
                    <a:close/>
                    <a:moveTo>
                      <a:pt x="435" y="758"/>
                    </a:moveTo>
                    <a:lnTo>
                      <a:pt x="425" y="767"/>
                    </a:lnTo>
                    <a:lnTo>
                      <a:pt x="414" y="776"/>
                    </a:lnTo>
                    <a:lnTo>
                      <a:pt x="403" y="784"/>
                    </a:lnTo>
                    <a:lnTo>
                      <a:pt x="393" y="792"/>
                    </a:lnTo>
                    <a:lnTo>
                      <a:pt x="382" y="799"/>
                    </a:lnTo>
                    <a:lnTo>
                      <a:pt x="370" y="806"/>
                    </a:lnTo>
                    <a:lnTo>
                      <a:pt x="359" y="811"/>
                    </a:lnTo>
                    <a:lnTo>
                      <a:pt x="347" y="816"/>
                    </a:lnTo>
                    <a:lnTo>
                      <a:pt x="335" y="822"/>
                    </a:lnTo>
                    <a:lnTo>
                      <a:pt x="322" y="826"/>
                    </a:lnTo>
                    <a:lnTo>
                      <a:pt x="310" y="829"/>
                    </a:lnTo>
                    <a:lnTo>
                      <a:pt x="298" y="832"/>
                    </a:lnTo>
                    <a:lnTo>
                      <a:pt x="285" y="835"/>
                    </a:lnTo>
                    <a:lnTo>
                      <a:pt x="272" y="837"/>
                    </a:lnTo>
                    <a:lnTo>
                      <a:pt x="259" y="837"/>
                    </a:lnTo>
                    <a:lnTo>
                      <a:pt x="246" y="838"/>
                    </a:lnTo>
                    <a:lnTo>
                      <a:pt x="224" y="837"/>
                    </a:lnTo>
                    <a:lnTo>
                      <a:pt x="202" y="833"/>
                    </a:lnTo>
                    <a:lnTo>
                      <a:pt x="182" y="829"/>
                    </a:lnTo>
                    <a:lnTo>
                      <a:pt x="162" y="822"/>
                    </a:lnTo>
                    <a:lnTo>
                      <a:pt x="152" y="817"/>
                    </a:lnTo>
                    <a:lnTo>
                      <a:pt x="142" y="813"/>
                    </a:lnTo>
                    <a:lnTo>
                      <a:pt x="134" y="808"/>
                    </a:lnTo>
                    <a:lnTo>
                      <a:pt x="124" y="802"/>
                    </a:lnTo>
                    <a:lnTo>
                      <a:pt x="116" y="797"/>
                    </a:lnTo>
                    <a:lnTo>
                      <a:pt x="108" y="791"/>
                    </a:lnTo>
                    <a:lnTo>
                      <a:pt x="100" y="783"/>
                    </a:lnTo>
                    <a:lnTo>
                      <a:pt x="92" y="776"/>
                    </a:lnTo>
                    <a:lnTo>
                      <a:pt x="84" y="767"/>
                    </a:lnTo>
                    <a:lnTo>
                      <a:pt x="76" y="759"/>
                    </a:lnTo>
                    <a:lnTo>
                      <a:pt x="70" y="749"/>
                    </a:lnTo>
                    <a:lnTo>
                      <a:pt x="63" y="740"/>
                    </a:lnTo>
                    <a:lnTo>
                      <a:pt x="58" y="730"/>
                    </a:lnTo>
                    <a:lnTo>
                      <a:pt x="53" y="720"/>
                    </a:lnTo>
                    <a:lnTo>
                      <a:pt x="47" y="709"/>
                    </a:lnTo>
                    <a:lnTo>
                      <a:pt x="43" y="699"/>
                    </a:lnTo>
                    <a:lnTo>
                      <a:pt x="40" y="688"/>
                    </a:lnTo>
                    <a:lnTo>
                      <a:pt x="36" y="677"/>
                    </a:lnTo>
                    <a:lnTo>
                      <a:pt x="34" y="667"/>
                    </a:lnTo>
                    <a:lnTo>
                      <a:pt x="32" y="655"/>
                    </a:lnTo>
                    <a:lnTo>
                      <a:pt x="31" y="643"/>
                    </a:lnTo>
                    <a:lnTo>
                      <a:pt x="30" y="632"/>
                    </a:lnTo>
                    <a:lnTo>
                      <a:pt x="30" y="621"/>
                    </a:lnTo>
                    <a:lnTo>
                      <a:pt x="30" y="609"/>
                    </a:lnTo>
                    <a:lnTo>
                      <a:pt x="31" y="597"/>
                    </a:lnTo>
                    <a:lnTo>
                      <a:pt x="33" y="585"/>
                    </a:lnTo>
                    <a:lnTo>
                      <a:pt x="34" y="574"/>
                    </a:lnTo>
                    <a:lnTo>
                      <a:pt x="38" y="563"/>
                    </a:lnTo>
                    <a:lnTo>
                      <a:pt x="41" y="551"/>
                    </a:lnTo>
                    <a:lnTo>
                      <a:pt x="44" y="539"/>
                    </a:lnTo>
                    <a:lnTo>
                      <a:pt x="48" y="528"/>
                    </a:lnTo>
                    <a:lnTo>
                      <a:pt x="54" y="517"/>
                    </a:lnTo>
                    <a:lnTo>
                      <a:pt x="58" y="506"/>
                    </a:lnTo>
                    <a:lnTo>
                      <a:pt x="64" y="494"/>
                    </a:lnTo>
                    <a:lnTo>
                      <a:pt x="71" y="484"/>
                    </a:lnTo>
                    <a:lnTo>
                      <a:pt x="77" y="473"/>
                    </a:lnTo>
                    <a:lnTo>
                      <a:pt x="85" y="463"/>
                    </a:lnTo>
                    <a:lnTo>
                      <a:pt x="93" y="453"/>
                    </a:lnTo>
                    <a:lnTo>
                      <a:pt x="102" y="443"/>
                    </a:lnTo>
                    <a:lnTo>
                      <a:pt x="110" y="434"/>
                    </a:lnTo>
                    <a:lnTo>
                      <a:pt x="269" y="276"/>
                    </a:lnTo>
                    <a:lnTo>
                      <a:pt x="593" y="599"/>
                    </a:lnTo>
                    <a:lnTo>
                      <a:pt x="435" y="758"/>
                    </a:lnTo>
                    <a:close/>
                    <a:moveTo>
                      <a:pt x="797" y="71"/>
                    </a:moveTo>
                    <a:lnTo>
                      <a:pt x="789" y="62"/>
                    </a:lnTo>
                    <a:lnTo>
                      <a:pt x="779" y="55"/>
                    </a:lnTo>
                    <a:lnTo>
                      <a:pt x="771" y="47"/>
                    </a:lnTo>
                    <a:lnTo>
                      <a:pt x="760" y="41"/>
                    </a:lnTo>
                    <a:lnTo>
                      <a:pt x="750" y="34"/>
                    </a:lnTo>
                    <a:lnTo>
                      <a:pt x="739" y="29"/>
                    </a:lnTo>
                    <a:lnTo>
                      <a:pt x="729" y="24"/>
                    </a:lnTo>
                    <a:lnTo>
                      <a:pt x="718" y="18"/>
                    </a:lnTo>
                    <a:lnTo>
                      <a:pt x="706" y="14"/>
                    </a:lnTo>
                    <a:lnTo>
                      <a:pt x="695" y="11"/>
                    </a:lnTo>
                    <a:lnTo>
                      <a:pt x="684" y="8"/>
                    </a:lnTo>
                    <a:lnTo>
                      <a:pt x="671" y="6"/>
                    </a:lnTo>
                    <a:lnTo>
                      <a:pt x="659" y="3"/>
                    </a:lnTo>
                    <a:lnTo>
                      <a:pt x="646" y="1"/>
                    </a:lnTo>
                    <a:lnTo>
                      <a:pt x="635" y="1"/>
                    </a:lnTo>
                    <a:lnTo>
                      <a:pt x="622" y="0"/>
                    </a:lnTo>
                    <a:lnTo>
                      <a:pt x="608" y="1"/>
                    </a:lnTo>
                    <a:lnTo>
                      <a:pt x="593" y="2"/>
                    </a:lnTo>
                    <a:lnTo>
                      <a:pt x="579" y="3"/>
                    </a:lnTo>
                    <a:lnTo>
                      <a:pt x="565" y="7"/>
                    </a:lnTo>
                    <a:lnTo>
                      <a:pt x="551" y="10"/>
                    </a:lnTo>
                    <a:lnTo>
                      <a:pt x="537" y="14"/>
                    </a:lnTo>
                    <a:lnTo>
                      <a:pt x="523" y="18"/>
                    </a:lnTo>
                    <a:lnTo>
                      <a:pt x="509" y="24"/>
                    </a:lnTo>
                    <a:lnTo>
                      <a:pt x="497" y="30"/>
                    </a:lnTo>
                    <a:lnTo>
                      <a:pt x="484" y="37"/>
                    </a:lnTo>
                    <a:lnTo>
                      <a:pt x="471" y="44"/>
                    </a:lnTo>
                    <a:lnTo>
                      <a:pt x="458" y="53"/>
                    </a:lnTo>
                    <a:lnTo>
                      <a:pt x="446" y="61"/>
                    </a:lnTo>
                    <a:lnTo>
                      <a:pt x="435" y="70"/>
                    </a:lnTo>
                    <a:lnTo>
                      <a:pt x="423" y="80"/>
                    </a:lnTo>
                    <a:lnTo>
                      <a:pt x="412" y="90"/>
                    </a:lnTo>
                    <a:lnTo>
                      <a:pt x="89" y="413"/>
                    </a:lnTo>
                    <a:lnTo>
                      <a:pt x="79" y="424"/>
                    </a:lnTo>
                    <a:lnTo>
                      <a:pt x="70" y="434"/>
                    </a:lnTo>
                    <a:lnTo>
                      <a:pt x="61" y="446"/>
                    </a:lnTo>
                    <a:lnTo>
                      <a:pt x="53" y="457"/>
                    </a:lnTo>
                    <a:lnTo>
                      <a:pt x="45" y="469"/>
                    </a:lnTo>
                    <a:lnTo>
                      <a:pt x="38" y="482"/>
                    </a:lnTo>
                    <a:lnTo>
                      <a:pt x="31" y="493"/>
                    </a:lnTo>
                    <a:lnTo>
                      <a:pt x="26" y="506"/>
                    </a:lnTo>
                    <a:lnTo>
                      <a:pt x="20" y="518"/>
                    </a:lnTo>
                    <a:lnTo>
                      <a:pt x="15" y="531"/>
                    </a:lnTo>
                    <a:lnTo>
                      <a:pt x="11" y="544"/>
                    </a:lnTo>
                    <a:lnTo>
                      <a:pt x="8" y="556"/>
                    </a:lnTo>
                    <a:lnTo>
                      <a:pt x="5" y="569"/>
                    </a:lnTo>
                    <a:lnTo>
                      <a:pt x="3" y="583"/>
                    </a:lnTo>
                    <a:lnTo>
                      <a:pt x="1" y="596"/>
                    </a:lnTo>
                    <a:lnTo>
                      <a:pt x="0" y="609"/>
                    </a:lnTo>
                    <a:lnTo>
                      <a:pt x="0" y="622"/>
                    </a:lnTo>
                    <a:lnTo>
                      <a:pt x="0" y="635"/>
                    </a:lnTo>
                    <a:lnTo>
                      <a:pt x="1" y="647"/>
                    </a:lnTo>
                    <a:lnTo>
                      <a:pt x="3" y="660"/>
                    </a:lnTo>
                    <a:lnTo>
                      <a:pt x="5" y="673"/>
                    </a:lnTo>
                    <a:lnTo>
                      <a:pt x="8" y="686"/>
                    </a:lnTo>
                    <a:lnTo>
                      <a:pt x="12" y="698"/>
                    </a:lnTo>
                    <a:lnTo>
                      <a:pt x="15" y="710"/>
                    </a:lnTo>
                    <a:lnTo>
                      <a:pt x="20" y="722"/>
                    </a:lnTo>
                    <a:lnTo>
                      <a:pt x="26" y="734"/>
                    </a:lnTo>
                    <a:lnTo>
                      <a:pt x="31" y="745"/>
                    </a:lnTo>
                    <a:lnTo>
                      <a:pt x="38" y="756"/>
                    </a:lnTo>
                    <a:lnTo>
                      <a:pt x="45" y="767"/>
                    </a:lnTo>
                    <a:lnTo>
                      <a:pt x="54" y="778"/>
                    </a:lnTo>
                    <a:lnTo>
                      <a:pt x="61" y="787"/>
                    </a:lnTo>
                    <a:lnTo>
                      <a:pt x="71" y="797"/>
                    </a:lnTo>
                    <a:lnTo>
                      <a:pt x="79" y="806"/>
                    </a:lnTo>
                    <a:lnTo>
                      <a:pt x="89" y="813"/>
                    </a:lnTo>
                    <a:lnTo>
                      <a:pt x="99" y="821"/>
                    </a:lnTo>
                    <a:lnTo>
                      <a:pt x="108" y="828"/>
                    </a:lnTo>
                    <a:lnTo>
                      <a:pt x="118" y="833"/>
                    </a:lnTo>
                    <a:lnTo>
                      <a:pt x="129" y="840"/>
                    </a:lnTo>
                    <a:lnTo>
                      <a:pt x="139" y="845"/>
                    </a:lnTo>
                    <a:lnTo>
                      <a:pt x="150" y="850"/>
                    </a:lnTo>
                    <a:lnTo>
                      <a:pt x="162" y="854"/>
                    </a:lnTo>
                    <a:lnTo>
                      <a:pt x="173" y="857"/>
                    </a:lnTo>
                    <a:lnTo>
                      <a:pt x="184" y="860"/>
                    </a:lnTo>
                    <a:lnTo>
                      <a:pt x="197" y="863"/>
                    </a:lnTo>
                    <a:lnTo>
                      <a:pt x="209" y="864"/>
                    </a:lnTo>
                    <a:lnTo>
                      <a:pt x="222" y="867"/>
                    </a:lnTo>
                    <a:lnTo>
                      <a:pt x="233" y="868"/>
                    </a:lnTo>
                    <a:lnTo>
                      <a:pt x="246" y="868"/>
                    </a:lnTo>
                    <a:lnTo>
                      <a:pt x="260" y="867"/>
                    </a:lnTo>
                    <a:lnTo>
                      <a:pt x="275" y="866"/>
                    </a:lnTo>
                    <a:lnTo>
                      <a:pt x="289" y="864"/>
                    </a:lnTo>
                    <a:lnTo>
                      <a:pt x="303" y="861"/>
                    </a:lnTo>
                    <a:lnTo>
                      <a:pt x="317" y="858"/>
                    </a:lnTo>
                    <a:lnTo>
                      <a:pt x="331" y="855"/>
                    </a:lnTo>
                    <a:lnTo>
                      <a:pt x="345" y="850"/>
                    </a:lnTo>
                    <a:lnTo>
                      <a:pt x="359" y="844"/>
                    </a:lnTo>
                    <a:lnTo>
                      <a:pt x="371" y="839"/>
                    </a:lnTo>
                    <a:lnTo>
                      <a:pt x="384" y="832"/>
                    </a:lnTo>
                    <a:lnTo>
                      <a:pt x="397" y="825"/>
                    </a:lnTo>
                    <a:lnTo>
                      <a:pt x="410" y="816"/>
                    </a:lnTo>
                    <a:lnTo>
                      <a:pt x="422" y="808"/>
                    </a:lnTo>
                    <a:lnTo>
                      <a:pt x="433" y="799"/>
                    </a:lnTo>
                    <a:lnTo>
                      <a:pt x="444" y="790"/>
                    </a:lnTo>
                    <a:lnTo>
                      <a:pt x="456" y="779"/>
                    </a:lnTo>
                    <a:lnTo>
                      <a:pt x="779" y="457"/>
                    </a:lnTo>
                    <a:lnTo>
                      <a:pt x="789" y="446"/>
                    </a:lnTo>
                    <a:lnTo>
                      <a:pt x="798" y="436"/>
                    </a:lnTo>
                    <a:lnTo>
                      <a:pt x="807" y="425"/>
                    </a:lnTo>
                    <a:lnTo>
                      <a:pt x="814" y="413"/>
                    </a:lnTo>
                    <a:lnTo>
                      <a:pt x="822" y="401"/>
                    </a:lnTo>
                    <a:lnTo>
                      <a:pt x="829" y="390"/>
                    </a:lnTo>
                    <a:lnTo>
                      <a:pt x="836" y="378"/>
                    </a:lnTo>
                    <a:lnTo>
                      <a:pt x="842" y="366"/>
                    </a:lnTo>
                    <a:lnTo>
                      <a:pt x="848" y="353"/>
                    </a:lnTo>
                    <a:lnTo>
                      <a:pt x="852" y="340"/>
                    </a:lnTo>
                    <a:lnTo>
                      <a:pt x="856" y="328"/>
                    </a:lnTo>
                    <a:lnTo>
                      <a:pt x="859" y="314"/>
                    </a:lnTo>
                    <a:lnTo>
                      <a:pt x="863" y="301"/>
                    </a:lnTo>
                    <a:lnTo>
                      <a:pt x="865" y="287"/>
                    </a:lnTo>
                    <a:lnTo>
                      <a:pt x="867" y="274"/>
                    </a:lnTo>
                    <a:lnTo>
                      <a:pt x="867" y="260"/>
                    </a:lnTo>
                    <a:lnTo>
                      <a:pt x="868" y="246"/>
                    </a:lnTo>
                    <a:lnTo>
                      <a:pt x="868" y="233"/>
                    </a:lnTo>
                    <a:lnTo>
                      <a:pt x="867" y="221"/>
                    </a:lnTo>
                    <a:lnTo>
                      <a:pt x="865" y="207"/>
                    </a:lnTo>
                    <a:lnTo>
                      <a:pt x="863" y="194"/>
                    </a:lnTo>
                    <a:lnTo>
                      <a:pt x="859" y="182"/>
                    </a:lnTo>
                    <a:lnTo>
                      <a:pt x="856" y="169"/>
                    </a:lnTo>
                    <a:lnTo>
                      <a:pt x="852" y="157"/>
                    </a:lnTo>
                    <a:lnTo>
                      <a:pt x="848" y="146"/>
                    </a:lnTo>
                    <a:lnTo>
                      <a:pt x="842" y="134"/>
                    </a:lnTo>
                    <a:lnTo>
                      <a:pt x="836" y="122"/>
                    </a:lnTo>
                    <a:lnTo>
                      <a:pt x="829" y="111"/>
                    </a:lnTo>
                    <a:lnTo>
                      <a:pt x="822" y="101"/>
                    </a:lnTo>
                    <a:lnTo>
                      <a:pt x="814" y="90"/>
                    </a:lnTo>
                    <a:lnTo>
                      <a:pt x="806" y="80"/>
                    </a:lnTo>
                    <a:lnTo>
                      <a:pt x="79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6">
                <a:extLst>
                  <a:ext uri="{FF2B5EF4-FFF2-40B4-BE49-F238E27FC236}">
                    <a16:creationId xmlns="" xmlns:a16="http://schemas.microsoft.com/office/drawing/2014/main" id="{23A31D3F-908F-4AFB-8038-920CC9742574}"/>
                  </a:ext>
                </a:extLst>
              </p:cNvPr>
              <p:cNvSpPr>
                <a:spLocks/>
              </p:cNvSpPr>
              <p:nvPr/>
            </p:nvSpPr>
            <p:spPr bwMode="auto">
              <a:xfrm>
                <a:off x="6584950" y="1379538"/>
                <a:ext cx="104775" cy="52388"/>
              </a:xfrm>
              <a:custGeom>
                <a:avLst/>
                <a:gdLst>
                  <a:gd name="T0" fmla="*/ 5 w 330"/>
                  <a:gd name="T1" fmla="*/ 138 h 164"/>
                  <a:gd name="T2" fmla="*/ 1 w 330"/>
                  <a:gd name="T3" fmla="*/ 143 h 164"/>
                  <a:gd name="T4" fmla="*/ 0 w 330"/>
                  <a:gd name="T5" fmla="*/ 150 h 164"/>
                  <a:gd name="T6" fmla="*/ 1 w 330"/>
                  <a:gd name="T7" fmla="*/ 155 h 164"/>
                  <a:gd name="T8" fmla="*/ 5 w 330"/>
                  <a:gd name="T9" fmla="*/ 159 h 164"/>
                  <a:gd name="T10" fmla="*/ 9 w 330"/>
                  <a:gd name="T11" fmla="*/ 163 h 164"/>
                  <a:gd name="T12" fmla="*/ 14 w 330"/>
                  <a:gd name="T13" fmla="*/ 164 h 164"/>
                  <a:gd name="T14" fmla="*/ 21 w 330"/>
                  <a:gd name="T15" fmla="*/ 163 h 164"/>
                  <a:gd name="T16" fmla="*/ 25 w 330"/>
                  <a:gd name="T17" fmla="*/ 159 h 164"/>
                  <a:gd name="T18" fmla="*/ 126 w 330"/>
                  <a:gd name="T19" fmla="*/ 60 h 164"/>
                  <a:gd name="T20" fmla="*/ 148 w 330"/>
                  <a:gd name="T21" fmla="*/ 45 h 164"/>
                  <a:gd name="T22" fmla="*/ 172 w 330"/>
                  <a:gd name="T23" fmla="*/ 35 h 164"/>
                  <a:gd name="T24" fmla="*/ 197 w 330"/>
                  <a:gd name="T25" fmla="*/ 31 h 164"/>
                  <a:gd name="T26" fmla="*/ 223 w 330"/>
                  <a:gd name="T27" fmla="*/ 31 h 164"/>
                  <a:gd name="T28" fmla="*/ 248 w 330"/>
                  <a:gd name="T29" fmla="*/ 35 h 164"/>
                  <a:gd name="T30" fmla="*/ 272 w 330"/>
                  <a:gd name="T31" fmla="*/ 45 h 164"/>
                  <a:gd name="T32" fmla="*/ 294 w 330"/>
                  <a:gd name="T33" fmla="*/ 60 h 164"/>
                  <a:gd name="T34" fmla="*/ 307 w 330"/>
                  <a:gd name="T35" fmla="*/ 72 h 164"/>
                  <a:gd name="T36" fmla="*/ 312 w 330"/>
                  <a:gd name="T37" fmla="*/ 74 h 164"/>
                  <a:gd name="T38" fmla="*/ 318 w 330"/>
                  <a:gd name="T39" fmla="*/ 74 h 164"/>
                  <a:gd name="T40" fmla="*/ 324 w 330"/>
                  <a:gd name="T41" fmla="*/ 72 h 164"/>
                  <a:gd name="T42" fmla="*/ 328 w 330"/>
                  <a:gd name="T43" fmla="*/ 67 h 164"/>
                  <a:gd name="T44" fmla="*/ 330 w 330"/>
                  <a:gd name="T45" fmla="*/ 62 h 164"/>
                  <a:gd name="T46" fmla="*/ 330 w 330"/>
                  <a:gd name="T47" fmla="*/ 57 h 164"/>
                  <a:gd name="T48" fmla="*/ 328 w 330"/>
                  <a:gd name="T49" fmla="*/ 51 h 164"/>
                  <a:gd name="T50" fmla="*/ 313 w 330"/>
                  <a:gd name="T51" fmla="*/ 37 h 164"/>
                  <a:gd name="T52" fmla="*/ 286 w 330"/>
                  <a:gd name="T53" fmla="*/ 19 h 164"/>
                  <a:gd name="T54" fmla="*/ 256 w 330"/>
                  <a:gd name="T55" fmla="*/ 6 h 164"/>
                  <a:gd name="T56" fmla="*/ 225 w 330"/>
                  <a:gd name="T57" fmla="*/ 1 h 164"/>
                  <a:gd name="T58" fmla="*/ 194 w 330"/>
                  <a:gd name="T59" fmla="*/ 1 h 164"/>
                  <a:gd name="T60" fmla="*/ 163 w 330"/>
                  <a:gd name="T61" fmla="*/ 6 h 164"/>
                  <a:gd name="T62" fmla="*/ 134 w 330"/>
                  <a:gd name="T63" fmla="*/ 19 h 164"/>
                  <a:gd name="T64" fmla="*/ 107 w 330"/>
                  <a:gd name="T65" fmla="*/ 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64">
                    <a:moveTo>
                      <a:pt x="95" y="48"/>
                    </a:moveTo>
                    <a:lnTo>
                      <a:pt x="5" y="138"/>
                    </a:lnTo>
                    <a:lnTo>
                      <a:pt x="3" y="141"/>
                    </a:lnTo>
                    <a:lnTo>
                      <a:pt x="1" y="143"/>
                    </a:lnTo>
                    <a:lnTo>
                      <a:pt x="1" y="147"/>
                    </a:lnTo>
                    <a:lnTo>
                      <a:pt x="0" y="150"/>
                    </a:lnTo>
                    <a:lnTo>
                      <a:pt x="1" y="152"/>
                    </a:lnTo>
                    <a:lnTo>
                      <a:pt x="1" y="155"/>
                    </a:lnTo>
                    <a:lnTo>
                      <a:pt x="3" y="157"/>
                    </a:lnTo>
                    <a:lnTo>
                      <a:pt x="5" y="159"/>
                    </a:lnTo>
                    <a:lnTo>
                      <a:pt x="7" y="162"/>
                    </a:lnTo>
                    <a:lnTo>
                      <a:pt x="9" y="163"/>
                    </a:lnTo>
                    <a:lnTo>
                      <a:pt x="12" y="164"/>
                    </a:lnTo>
                    <a:lnTo>
                      <a:pt x="14" y="164"/>
                    </a:lnTo>
                    <a:lnTo>
                      <a:pt x="18" y="164"/>
                    </a:lnTo>
                    <a:lnTo>
                      <a:pt x="21" y="163"/>
                    </a:lnTo>
                    <a:lnTo>
                      <a:pt x="23" y="162"/>
                    </a:lnTo>
                    <a:lnTo>
                      <a:pt x="25" y="159"/>
                    </a:lnTo>
                    <a:lnTo>
                      <a:pt x="116" y="70"/>
                    </a:lnTo>
                    <a:lnTo>
                      <a:pt x="126" y="60"/>
                    </a:lnTo>
                    <a:lnTo>
                      <a:pt x="136" y="52"/>
                    </a:lnTo>
                    <a:lnTo>
                      <a:pt x="148" y="45"/>
                    </a:lnTo>
                    <a:lnTo>
                      <a:pt x="160" y="40"/>
                    </a:lnTo>
                    <a:lnTo>
                      <a:pt x="172" y="35"/>
                    </a:lnTo>
                    <a:lnTo>
                      <a:pt x="185" y="32"/>
                    </a:lnTo>
                    <a:lnTo>
                      <a:pt x="197" y="31"/>
                    </a:lnTo>
                    <a:lnTo>
                      <a:pt x="210" y="30"/>
                    </a:lnTo>
                    <a:lnTo>
                      <a:pt x="223" y="31"/>
                    </a:lnTo>
                    <a:lnTo>
                      <a:pt x="235" y="32"/>
                    </a:lnTo>
                    <a:lnTo>
                      <a:pt x="248" y="35"/>
                    </a:lnTo>
                    <a:lnTo>
                      <a:pt x="260" y="40"/>
                    </a:lnTo>
                    <a:lnTo>
                      <a:pt x="272" y="45"/>
                    </a:lnTo>
                    <a:lnTo>
                      <a:pt x="283" y="52"/>
                    </a:lnTo>
                    <a:lnTo>
                      <a:pt x="294" y="60"/>
                    </a:lnTo>
                    <a:lnTo>
                      <a:pt x="304" y="70"/>
                    </a:lnTo>
                    <a:lnTo>
                      <a:pt x="307" y="72"/>
                    </a:lnTo>
                    <a:lnTo>
                      <a:pt x="310" y="73"/>
                    </a:lnTo>
                    <a:lnTo>
                      <a:pt x="312" y="74"/>
                    </a:lnTo>
                    <a:lnTo>
                      <a:pt x="315" y="74"/>
                    </a:lnTo>
                    <a:lnTo>
                      <a:pt x="318" y="74"/>
                    </a:lnTo>
                    <a:lnTo>
                      <a:pt x="321" y="73"/>
                    </a:lnTo>
                    <a:lnTo>
                      <a:pt x="324" y="72"/>
                    </a:lnTo>
                    <a:lnTo>
                      <a:pt x="326" y="70"/>
                    </a:lnTo>
                    <a:lnTo>
                      <a:pt x="328" y="67"/>
                    </a:lnTo>
                    <a:lnTo>
                      <a:pt x="329" y="65"/>
                    </a:lnTo>
                    <a:lnTo>
                      <a:pt x="330" y="62"/>
                    </a:lnTo>
                    <a:lnTo>
                      <a:pt x="330" y="60"/>
                    </a:lnTo>
                    <a:lnTo>
                      <a:pt x="330" y="57"/>
                    </a:lnTo>
                    <a:lnTo>
                      <a:pt x="329" y="54"/>
                    </a:lnTo>
                    <a:lnTo>
                      <a:pt x="328" y="51"/>
                    </a:lnTo>
                    <a:lnTo>
                      <a:pt x="326" y="48"/>
                    </a:lnTo>
                    <a:lnTo>
                      <a:pt x="313" y="37"/>
                    </a:lnTo>
                    <a:lnTo>
                      <a:pt x="300" y="27"/>
                    </a:lnTo>
                    <a:lnTo>
                      <a:pt x="286" y="19"/>
                    </a:lnTo>
                    <a:lnTo>
                      <a:pt x="271" y="12"/>
                    </a:lnTo>
                    <a:lnTo>
                      <a:pt x="256" y="6"/>
                    </a:lnTo>
                    <a:lnTo>
                      <a:pt x="241" y="3"/>
                    </a:lnTo>
                    <a:lnTo>
                      <a:pt x="225" y="1"/>
                    </a:lnTo>
                    <a:lnTo>
                      <a:pt x="210" y="0"/>
                    </a:lnTo>
                    <a:lnTo>
                      <a:pt x="194" y="1"/>
                    </a:lnTo>
                    <a:lnTo>
                      <a:pt x="179" y="3"/>
                    </a:lnTo>
                    <a:lnTo>
                      <a:pt x="163" y="6"/>
                    </a:lnTo>
                    <a:lnTo>
                      <a:pt x="148" y="12"/>
                    </a:lnTo>
                    <a:lnTo>
                      <a:pt x="134" y="19"/>
                    </a:lnTo>
                    <a:lnTo>
                      <a:pt x="120" y="27"/>
                    </a:lnTo>
                    <a:lnTo>
                      <a:pt x="107" y="37"/>
                    </a:lnTo>
                    <a:lnTo>
                      <a:pt x="9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49" name="Conector recto 48">
              <a:extLst>
                <a:ext uri="{FF2B5EF4-FFF2-40B4-BE49-F238E27FC236}">
                  <a16:creationId xmlns="" xmlns:a16="http://schemas.microsoft.com/office/drawing/2014/main" id="{C2246870-6768-4ACF-9F08-7EFB68310E06}"/>
                </a:ext>
              </a:extLst>
            </p:cNvPr>
            <p:cNvCxnSpPr/>
            <p:nvPr/>
          </p:nvCxnSpPr>
          <p:spPr>
            <a:xfrm>
              <a:off x="10823737" y="1995615"/>
              <a:ext cx="0" cy="4108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descr="A screenshot of a cell phone&#10;&#10;Description automatically generated">
            <a:extLst>
              <a:ext uri="{FF2B5EF4-FFF2-40B4-BE49-F238E27FC236}">
                <a16:creationId xmlns="" xmlns:a16="http://schemas.microsoft.com/office/drawing/2014/main" id="{EF1F1960-BA74-40FA-8A9D-B0E5F2F37C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43" t="12062" r="9141" b="40091"/>
          <a:stretch/>
        </p:blipFill>
        <p:spPr>
          <a:xfrm>
            <a:off x="4408924" y="2946923"/>
            <a:ext cx="3369977" cy="2535835"/>
          </a:xfrm>
          <a:prstGeom prst="rect">
            <a:avLst/>
          </a:prstGeom>
        </p:spPr>
      </p:pic>
    </p:spTree>
    <p:extLst>
      <p:ext uri="{BB962C8B-B14F-4D97-AF65-F5344CB8AC3E}">
        <p14:creationId xmlns:p14="http://schemas.microsoft.com/office/powerpoint/2010/main" val="411556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 xmlns:a16="http://schemas.microsoft.com/office/drawing/2014/main" id="{DC3C69DE-2CA0-4565-8988-86A18A371783}"/>
              </a:ext>
            </a:extLst>
          </p:cNvPr>
          <p:cNvGrpSpPr/>
          <p:nvPr/>
        </p:nvGrpSpPr>
        <p:grpSpPr>
          <a:xfrm>
            <a:off x="838198" y="2416712"/>
            <a:ext cx="2470301" cy="1124254"/>
            <a:chOff x="838198" y="2416712"/>
            <a:chExt cx="2470301" cy="1124254"/>
          </a:xfrm>
        </p:grpSpPr>
        <p:cxnSp>
          <p:nvCxnSpPr>
            <p:cNvPr id="136" name="Conector recto 135">
              <a:extLst>
                <a:ext uri="{FF2B5EF4-FFF2-40B4-BE49-F238E27FC236}">
                  <a16:creationId xmlns="" xmlns:a16="http://schemas.microsoft.com/office/drawing/2014/main" id="{F2D8AC0A-18B4-4F45-8E7A-B44DB28A2758}"/>
                </a:ext>
              </a:extLst>
            </p:cNvPr>
            <p:cNvCxnSpPr>
              <a:cxnSpLocks/>
            </p:cNvCxnSpPr>
            <p:nvPr/>
          </p:nvCxnSpPr>
          <p:spPr>
            <a:xfrm>
              <a:off x="838198" y="3540966"/>
              <a:ext cx="2470301" cy="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cxnSp>
          <p:nvCxnSpPr>
            <p:cNvPr id="144" name="Conector recto 143">
              <a:extLst>
                <a:ext uri="{FF2B5EF4-FFF2-40B4-BE49-F238E27FC236}">
                  <a16:creationId xmlns="" xmlns:a16="http://schemas.microsoft.com/office/drawing/2014/main" id="{C49FA26F-C22D-4580-9953-521AF5F8D80B}"/>
                </a:ext>
              </a:extLst>
            </p:cNvPr>
            <p:cNvCxnSpPr>
              <a:cxnSpLocks/>
              <a:stCxn id="128" idx="4"/>
            </p:cNvCxnSpPr>
            <p:nvPr/>
          </p:nvCxnSpPr>
          <p:spPr>
            <a:xfrm flipH="1">
              <a:off x="838201" y="2416712"/>
              <a:ext cx="12994" cy="111398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Grupo 33">
            <a:extLst>
              <a:ext uri="{FF2B5EF4-FFF2-40B4-BE49-F238E27FC236}">
                <a16:creationId xmlns="" xmlns:a16="http://schemas.microsoft.com/office/drawing/2014/main" id="{1F2055A8-4739-4BB6-9788-64273EAEAB9D}"/>
              </a:ext>
            </a:extLst>
          </p:cNvPr>
          <p:cNvGrpSpPr/>
          <p:nvPr/>
        </p:nvGrpSpPr>
        <p:grpSpPr>
          <a:xfrm>
            <a:off x="838198" y="4513405"/>
            <a:ext cx="2470301" cy="1112153"/>
            <a:chOff x="838198" y="4513405"/>
            <a:chExt cx="2470301" cy="1112153"/>
          </a:xfrm>
        </p:grpSpPr>
        <p:cxnSp>
          <p:nvCxnSpPr>
            <p:cNvPr id="137" name="Conector recto 136">
              <a:extLst>
                <a:ext uri="{FF2B5EF4-FFF2-40B4-BE49-F238E27FC236}">
                  <a16:creationId xmlns="" xmlns:a16="http://schemas.microsoft.com/office/drawing/2014/main" id="{B44FFEA7-9A57-4A8A-801A-562BECAAF8F1}"/>
                </a:ext>
              </a:extLst>
            </p:cNvPr>
            <p:cNvCxnSpPr>
              <a:cxnSpLocks/>
            </p:cNvCxnSpPr>
            <p:nvPr/>
          </p:nvCxnSpPr>
          <p:spPr>
            <a:xfrm>
              <a:off x="838198" y="5625558"/>
              <a:ext cx="2470301" cy="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cxnSp>
          <p:nvCxnSpPr>
            <p:cNvPr id="145" name="Conector recto 144">
              <a:extLst>
                <a:ext uri="{FF2B5EF4-FFF2-40B4-BE49-F238E27FC236}">
                  <a16:creationId xmlns="" xmlns:a16="http://schemas.microsoft.com/office/drawing/2014/main" id="{2B74DE67-5A87-42F9-B6CE-CF648583D31D}"/>
                </a:ext>
              </a:extLst>
            </p:cNvPr>
            <p:cNvCxnSpPr>
              <a:cxnSpLocks/>
              <a:stCxn id="134" idx="4"/>
            </p:cNvCxnSpPr>
            <p:nvPr/>
          </p:nvCxnSpPr>
          <p:spPr>
            <a:xfrm flipH="1">
              <a:off x="838201" y="4513405"/>
              <a:ext cx="12994" cy="1108842"/>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grpSp>
      <p:grpSp>
        <p:nvGrpSpPr>
          <p:cNvPr id="36" name="Grupo 35">
            <a:extLst>
              <a:ext uri="{FF2B5EF4-FFF2-40B4-BE49-F238E27FC236}">
                <a16:creationId xmlns="" xmlns:a16="http://schemas.microsoft.com/office/drawing/2014/main" id="{E1CAC01C-5DFE-40AF-9EAF-2F6B5E52617D}"/>
              </a:ext>
            </a:extLst>
          </p:cNvPr>
          <p:cNvGrpSpPr/>
          <p:nvPr/>
        </p:nvGrpSpPr>
        <p:grpSpPr>
          <a:xfrm>
            <a:off x="8907694" y="2416712"/>
            <a:ext cx="2398801" cy="1124254"/>
            <a:chOff x="8907694" y="2416712"/>
            <a:chExt cx="2398801" cy="1124254"/>
          </a:xfrm>
        </p:grpSpPr>
        <p:cxnSp>
          <p:nvCxnSpPr>
            <p:cNvPr id="138" name="Conector recto 137">
              <a:extLst>
                <a:ext uri="{FF2B5EF4-FFF2-40B4-BE49-F238E27FC236}">
                  <a16:creationId xmlns="" xmlns:a16="http://schemas.microsoft.com/office/drawing/2014/main" id="{FC61A07A-0730-4CAD-A72D-BD8DAAA7E26C}"/>
                </a:ext>
              </a:extLst>
            </p:cNvPr>
            <p:cNvCxnSpPr>
              <a:cxnSpLocks/>
            </p:cNvCxnSpPr>
            <p:nvPr/>
          </p:nvCxnSpPr>
          <p:spPr>
            <a:xfrm>
              <a:off x="8907694" y="3540966"/>
              <a:ext cx="2398801" cy="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cxnSp>
          <p:nvCxnSpPr>
            <p:cNvPr id="146" name="Conector recto 145">
              <a:extLst>
                <a:ext uri="{FF2B5EF4-FFF2-40B4-BE49-F238E27FC236}">
                  <a16:creationId xmlns="" xmlns:a16="http://schemas.microsoft.com/office/drawing/2014/main" id="{1EF0F17A-9B6B-47EC-A8F5-188EAFE4FFDF}"/>
                </a:ext>
              </a:extLst>
            </p:cNvPr>
            <p:cNvCxnSpPr>
              <a:cxnSpLocks/>
              <a:stCxn id="130" idx="4"/>
            </p:cNvCxnSpPr>
            <p:nvPr/>
          </p:nvCxnSpPr>
          <p:spPr>
            <a:xfrm flipH="1">
              <a:off x="11300848" y="2416712"/>
              <a:ext cx="1858" cy="111398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upo 58">
            <a:extLst>
              <a:ext uri="{FF2B5EF4-FFF2-40B4-BE49-F238E27FC236}">
                <a16:creationId xmlns="" xmlns:a16="http://schemas.microsoft.com/office/drawing/2014/main" id="{C713C3F1-EE40-4C27-9982-7272F6C934FC}"/>
              </a:ext>
            </a:extLst>
          </p:cNvPr>
          <p:cNvGrpSpPr/>
          <p:nvPr/>
        </p:nvGrpSpPr>
        <p:grpSpPr>
          <a:xfrm>
            <a:off x="8907694" y="4506079"/>
            <a:ext cx="2398801" cy="1119479"/>
            <a:chOff x="8907694" y="4506079"/>
            <a:chExt cx="2398801" cy="1119479"/>
          </a:xfrm>
        </p:grpSpPr>
        <p:cxnSp>
          <p:nvCxnSpPr>
            <p:cNvPr id="139" name="Conector recto 138">
              <a:extLst>
                <a:ext uri="{FF2B5EF4-FFF2-40B4-BE49-F238E27FC236}">
                  <a16:creationId xmlns="" xmlns:a16="http://schemas.microsoft.com/office/drawing/2014/main" id="{CC92D91B-7036-45A6-8206-2ECD2AD363DA}"/>
                </a:ext>
              </a:extLst>
            </p:cNvPr>
            <p:cNvCxnSpPr>
              <a:cxnSpLocks/>
            </p:cNvCxnSpPr>
            <p:nvPr/>
          </p:nvCxnSpPr>
          <p:spPr>
            <a:xfrm>
              <a:off x="8907694" y="5625558"/>
              <a:ext cx="2398801" cy="0"/>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cxnSp>
          <p:nvCxnSpPr>
            <p:cNvPr id="147" name="Conector recto 146">
              <a:extLst>
                <a:ext uri="{FF2B5EF4-FFF2-40B4-BE49-F238E27FC236}">
                  <a16:creationId xmlns="" xmlns:a16="http://schemas.microsoft.com/office/drawing/2014/main" id="{5755E834-07BF-4907-8A41-C0F52A7C0314}"/>
                </a:ext>
              </a:extLst>
            </p:cNvPr>
            <p:cNvCxnSpPr>
              <a:cxnSpLocks/>
              <a:stCxn id="132" idx="4"/>
            </p:cNvCxnSpPr>
            <p:nvPr/>
          </p:nvCxnSpPr>
          <p:spPr>
            <a:xfrm flipH="1">
              <a:off x="11300848" y="4506079"/>
              <a:ext cx="1858" cy="1102243"/>
            </a:xfrm>
            <a:prstGeom prst="line">
              <a:avLst/>
            </a:prstGeom>
            <a:ln w="9525">
              <a:solidFill>
                <a:srgbClr val="198AB7"/>
              </a:solidFill>
              <a:prstDash val="sysDash"/>
            </a:ln>
          </p:spPr>
          <p:style>
            <a:lnRef idx="1">
              <a:schemeClr val="accent1"/>
            </a:lnRef>
            <a:fillRef idx="0">
              <a:schemeClr val="accent1"/>
            </a:fillRef>
            <a:effectRef idx="0">
              <a:schemeClr val="accent1"/>
            </a:effectRef>
            <a:fontRef idx="minor">
              <a:schemeClr val="tx1"/>
            </a:fontRef>
          </p:style>
        </p:cxnSp>
      </p:grpSp>
      <p:sp>
        <p:nvSpPr>
          <p:cNvPr id="6" name="Título 5">
            <a:extLst>
              <a:ext uri="{FF2B5EF4-FFF2-40B4-BE49-F238E27FC236}">
                <a16:creationId xmlns="" xmlns:a16="http://schemas.microsoft.com/office/drawing/2014/main" id="{ACBB4864-05AD-4C20-A280-FAB1B9833834}"/>
              </a:ext>
            </a:extLst>
          </p:cNvPr>
          <p:cNvSpPr>
            <a:spLocks noGrp="1"/>
          </p:cNvSpPr>
          <p:nvPr>
            <p:ph type="title"/>
          </p:nvPr>
        </p:nvSpPr>
        <p:spPr/>
        <p:txBody>
          <a:bodyPr/>
          <a:lstStyle/>
          <a:p>
            <a:r>
              <a:rPr lang="en-US" dirty="0">
                <a:solidFill>
                  <a:srgbClr val="126688"/>
                </a:solidFill>
              </a:rPr>
              <a:t>Lifting and carrying</a:t>
            </a:r>
            <a:endParaRPr lang="en-US" dirty="0"/>
          </a:p>
        </p:txBody>
      </p:sp>
      <p:sp>
        <p:nvSpPr>
          <p:cNvPr id="14" name="Marcador de texto 13">
            <a:extLst>
              <a:ext uri="{FF2B5EF4-FFF2-40B4-BE49-F238E27FC236}">
                <a16:creationId xmlns="" xmlns:a16="http://schemas.microsoft.com/office/drawing/2014/main" id="{FEF7441B-3781-44CD-AA6B-7549A37C879E}"/>
              </a:ext>
            </a:extLst>
          </p:cNvPr>
          <p:cNvSpPr>
            <a:spLocks noGrp="1"/>
          </p:cNvSpPr>
          <p:nvPr>
            <p:ph type="body" sz="quarter" idx="10"/>
          </p:nvPr>
        </p:nvSpPr>
        <p:spPr>
          <a:xfrm>
            <a:off x="1068553" y="4648681"/>
            <a:ext cx="2011680" cy="830997"/>
          </a:xfrm>
        </p:spPr>
        <p:txBody>
          <a:bodyPr/>
          <a:lstStyle/>
          <a:p>
            <a:r>
              <a:rPr lang="en-US" b="1" dirty="0"/>
              <a:t>Repeated heavy lifting or a sudden awkward movement can strain back muscles and spinal ligaments.</a:t>
            </a:r>
          </a:p>
        </p:txBody>
      </p:sp>
      <p:sp>
        <p:nvSpPr>
          <p:cNvPr id="18" name="Marcador de texto 17">
            <a:extLst>
              <a:ext uri="{FF2B5EF4-FFF2-40B4-BE49-F238E27FC236}">
                <a16:creationId xmlns="" xmlns:a16="http://schemas.microsoft.com/office/drawing/2014/main" id="{D00F95AC-0393-49EE-80B5-AD6D7A5B7131}"/>
              </a:ext>
            </a:extLst>
          </p:cNvPr>
          <p:cNvSpPr>
            <a:spLocks noGrp="1"/>
          </p:cNvSpPr>
          <p:nvPr>
            <p:ph type="body" sz="quarter" idx="11"/>
          </p:nvPr>
        </p:nvSpPr>
        <p:spPr>
          <a:xfrm>
            <a:off x="1068553" y="2577073"/>
            <a:ext cx="2011680" cy="664797"/>
          </a:xfrm>
        </p:spPr>
        <p:txBody>
          <a:bodyPr/>
          <a:lstStyle/>
          <a:p>
            <a:r>
              <a:rPr lang="en-US" b="1" dirty="0"/>
              <a:t>One of the biggest causes of back injury is lifting or handling objects incorrectly. </a:t>
            </a:r>
          </a:p>
        </p:txBody>
      </p:sp>
      <p:sp>
        <p:nvSpPr>
          <p:cNvPr id="19" name="Marcador de texto 18">
            <a:extLst>
              <a:ext uri="{FF2B5EF4-FFF2-40B4-BE49-F238E27FC236}">
                <a16:creationId xmlns="" xmlns:a16="http://schemas.microsoft.com/office/drawing/2014/main" id="{D19F280A-9678-4AC9-8FEE-70E6E4AD0F74}"/>
              </a:ext>
            </a:extLst>
          </p:cNvPr>
          <p:cNvSpPr>
            <a:spLocks noGrp="1"/>
          </p:cNvSpPr>
          <p:nvPr>
            <p:ph type="body" sz="quarter" idx="12"/>
          </p:nvPr>
        </p:nvSpPr>
        <p:spPr>
          <a:xfrm>
            <a:off x="9091093" y="2489169"/>
            <a:ext cx="2011680" cy="830997"/>
          </a:xfrm>
        </p:spPr>
        <p:txBody>
          <a:bodyPr/>
          <a:lstStyle/>
          <a:p>
            <a:pPr algn="l"/>
            <a:r>
              <a:rPr lang="en-US" b="1" dirty="0"/>
              <a:t>Push rather than pull – if you must move a heavy object across the floor, it is better to push it rather than pull it.</a:t>
            </a:r>
          </a:p>
        </p:txBody>
      </p:sp>
      <p:sp>
        <p:nvSpPr>
          <p:cNvPr id="20" name="Marcador de texto 19">
            <a:extLst>
              <a:ext uri="{FF2B5EF4-FFF2-40B4-BE49-F238E27FC236}">
                <a16:creationId xmlns="" xmlns:a16="http://schemas.microsoft.com/office/drawing/2014/main" id="{AE89DFD0-954B-4C81-AED6-57785313B377}"/>
              </a:ext>
            </a:extLst>
          </p:cNvPr>
          <p:cNvSpPr>
            <a:spLocks noGrp="1"/>
          </p:cNvSpPr>
          <p:nvPr>
            <p:ph type="body" sz="quarter" idx="13"/>
          </p:nvPr>
        </p:nvSpPr>
        <p:spPr>
          <a:xfrm>
            <a:off x="9091093" y="4766395"/>
            <a:ext cx="2011680" cy="498598"/>
          </a:xfrm>
        </p:spPr>
        <p:txBody>
          <a:bodyPr/>
          <a:lstStyle/>
          <a:p>
            <a:pPr algn="l"/>
            <a:r>
              <a:rPr lang="en-US" b="1" dirty="0"/>
              <a:t>constant strain on the back can cause painful muscle spasms.</a:t>
            </a:r>
          </a:p>
        </p:txBody>
      </p:sp>
      <p:grpSp>
        <p:nvGrpSpPr>
          <p:cNvPr id="63" name="Grupo 62">
            <a:extLst>
              <a:ext uri="{FF2B5EF4-FFF2-40B4-BE49-F238E27FC236}">
                <a16:creationId xmlns="" xmlns:a16="http://schemas.microsoft.com/office/drawing/2014/main" id="{6AC09E9A-D281-49F3-86A0-B3A0758E03E5}"/>
              </a:ext>
            </a:extLst>
          </p:cNvPr>
          <p:cNvGrpSpPr/>
          <p:nvPr/>
        </p:nvGrpSpPr>
        <p:grpSpPr>
          <a:xfrm>
            <a:off x="10829016" y="3618786"/>
            <a:ext cx="950834" cy="967374"/>
            <a:chOff x="10829016" y="3618786"/>
            <a:chExt cx="950834" cy="967374"/>
          </a:xfrm>
        </p:grpSpPr>
        <p:sp>
          <p:nvSpPr>
            <p:cNvPr id="132" name="Oval 6">
              <a:extLst>
                <a:ext uri="{FF2B5EF4-FFF2-40B4-BE49-F238E27FC236}">
                  <a16:creationId xmlns="" xmlns:a16="http://schemas.microsoft.com/office/drawing/2014/main" id="{4B755026-E3D9-4B8B-898F-DF233FABB5F8}"/>
                </a:ext>
              </a:extLst>
            </p:cNvPr>
            <p:cNvSpPr>
              <a:spLocks noChangeArrowheads="1"/>
            </p:cNvSpPr>
            <p:nvPr/>
          </p:nvSpPr>
          <p:spPr bwMode="auto">
            <a:xfrm>
              <a:off x="10908711" y="3714969"/>
              <a:ext cx="787989" cy="791110"/>
            </a:xfrm>
            <a:prstGeom prst="ellipse">
              <a:avLst/>
            </a:prstGeom>
            <a:gradFill>
              <a:gsLst>
                <a:gs pos="0">
                  <a:srgbClr val="198AB7"/>
                </a:gs>
                <a:gs pos="72000">
                  <a:srgbClr val="28DBD3"/>
                </a:gs>
              </a:gsLst>
              <a:lin ang="16200000" scaled="1"/>
            </a:gradFill>
            <a:ln w="25400" cap="flat">
              <a:noFill/>
              <a:prstDash val="solid"/>
              <a:miter lim="800000"/>
              <a:headEnd/>
              <a:tailEnd/>
            </a:ln>
            <a:effectLst>
              <a:outerShdw blurRad="177800" dist="50800" dir="2880000" algn="tl" rotWithShape="0">
                <a:prstClr val="black">
                  <a:alpha val="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33" name="Oval 6">
              <a:extLst>
                <a:ext uri="{FF2B5EF4-FFF2-40B4-BE49-F238E27FC236}">
                  <a16:creationId xmlns="" xmlns:a16="http://schemas.microsoft.com/office/drawing/2014/main" id="{4A4953A8-E396-44C0-9B85-61C4C75B446D}"/>
                </a:ext>
              </a:extLst>
            </p:cNvPr>
            <p:cNvSpPr>
              <a:spLocks noChangeArrowheads="1"/>
            </p:cNvSpPr>
            <p:nvPr/>
          </p:nvSpPr>
          <p:spPr bwMode="auto">
            <a:xfrm>
              <a:off x="11006692" y="3813338"/>
              <a:ext cx="592028" cy="594373"/>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42" name="Arco 141">
              <a:extLst>
                <a:ext uri="{FF2B5EF4-FFF2-40B4-BE49-F238E27FC236}">
                  <a16:creationId xmlns="" xmlns:a16="http://schemas.microsoft.com/office/drawing/2014/main" id="{55E5C5B3-44CB-4D78-A7BD-CEE3B5EAD49B}"/>
                </a:ext>
              </a:extLst>
            </p:cNvPr>
            <p:cNvSpPr/>
            <p:nvPr/>
          </p:nvSpPr>
          <p:spPr>
            <a:xfrm rot="10800000">
              <a:off x="10829016" y="3618786"/>
              <a:ext cx="950834" cy="967374"/>
            </a:xfrm>
            <a:prstGeom prst="arc">
              <a:avLst>
                <a:gd name="adj1" fmla="val 5359811"/>
                <a:gd name="adj2" fmla="val 16142642"/>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a:p>
              <a:pPr algn="ctr"/>
              <a:endParaRPr lang="en-US" dirty="0"/>
            </a:p>
            <a:p>
              <a:pPr algn="ctr"/>
              <a:endParaRPr lang="en-US" dirty="0"/>
            </a:p>
            <a:p>
              <a:pPr algn="ctr"/>
              <a:endParaRPr lang="en-US" dirty="0"/>
            </a:p>
          </p:txBody>
        </p:sp>
        <p:grpSp>
          <p:nvGrpSpPr>
            <p:cNvPr id="45" name="Group 968">
              <a:extLst>
                <a:ext uri="{FF2B5EF4-FFF2-40B4-BE49-F238E27FC236}">
                  <a16:creationId xmlns="" xmlns:a16="http://schemas.microsoft.com/office/drawing/2014/main" id="{FCF8A366-9BCE-4FE3-B348-3ED51F8E05E2}"/>
                </a:ext>
              </a:extLst>
            </p:cNvPr>
            <p:cNvGrpSpPr/>
            <p:nvPr/>
          </p:nvGrpSpPr>
          <p:grpSpPr>
            <a:xfrm>
              <a:off x="11132055" y="3889314"/>
              <a:ext cx="345758" cy="341916"/>
              <a:chOff x="9315450" y="1349375"/>
              <a:chExt cx="285750" cy="282575"/>
            </a:xfrm>
            <a:solidFill>
              <a:schemeClr val="tx1">
                <a:lumMod val="50000"/>
                <a:lumOff val="50000"/>
              </a:schemeClr>
            </a:solidFill>
          </p:grpSpPr>
          <p:sp>
            <p:nvSpPr>
              <p:cNvPr id="46" name="Freeform 417">
                <a:extLst>
                  <a:ext uri="{FF2B5EF4-FFF2-40B4-BE49-F238E27FC236}">
                    <a16:creationId xmlns="" xmlns:a16="http://schemas.microsoft.com/office/drawing/2014/main" id="{222EEBAE-878C-4181-87BB-1FDCBBF9EC2D}"/>
                  </a:ext>
                </a:extLst>
              </p:cNvPr>
              <p:cNvSpPr>
                <a:spLocks noEditPoints="1"/>
              </p:cNvSpPr>
              <p:nvPr/>
            </p:nvSpPr>
            <p:spPr bwMode="auto">
              <a:xfrm>
                <a:off x="9315450" y="1450975"/>
                <a:ext cx="285750" cy="180975"/>
              </a:xfrm>
              <a:custGeom>
                <a:avLst/>
                <a:gdLst>
                  <a:gd name="T0" fmla="*/ 801 w 900"/>
                  <a:gd name="T1" fmla="*/ 93 h 570"/>
                  <a:gd name="T2" fmla="*/ 795 w 900"/>
                  <a:gd name="T3" fmla="*/ 106 h 570"/>
                  <a:gd name="T4" fmla="*/ 789 w 900"/>
                  <a:gd name="T5" fmla="*/ 175 h 570"/>
                  <a:gd name="T6" fmla="*/ 767 w 900"/>
                  <a:gd name="T7" fmla="*/ 240 h 570"/>
                  <a:gd name="T8" fmla="*/ 709 w 900"/>
                  <a:gd name="T9" fmla="*/ 332 h 570"/>
                  <a:gd name="T10" fmla="*/ 649 w 900"/>
                  <a:gd name="T11" fmla="*/ 388 h 570"/>
                  <a:gd name="T12" fmla="*/ 590 w 900"/>
                  <a:gd name="T13" fmla="*/ 422 h 570"/>
                  <a:gd name="T14" fmla="*/ 542 w 900"/>
                  <a:gd name="T15" fmla="*/ 441 h 570"/>
                  <a:gd name="T16" fmla="*/ 546 w 900"/>
                  <a:gd name="T17" fmla="*/ 463 h 570"/>
                  <a:gd name="T18" fmla="*/ 624 w 900"/>
                  <a:gd name="T19" fmla="*/ 495 h 570"/>
                  <a:gd name="T20" fmla="*/ 212 w 900"/>
                  <a:gd name="T21" fmla="*/ 540 h 570"/>
                  <a:gd name="T22" fmla="*/ 294 w 900"/>
                  <a:gd name="T23" fmla="*/ 486 h 570"/>
                  <a:gd name="T24" fmla="*/ 358 w 900"/>
                  <a:gd name="T25" fmla="*/ 460 h 570"/>
                  <a:gd name="T26" fmla="*/ 355 w 900"/>
                  <a:gd name="T27" fmla="*/ 438 h 570"/>
                  <a:gd name="T28" fmla="*/ 298 w 900"/>
                  <a:gd name="T29" fmla="*/ 416 h 570"/>
                  <a:gd name="T30" fmla="*/ 241 w 900"/>
                  <a:gd name="T31" fmla="*/ 379 h 570"/>
                  <a:gd name="T32" fmla="*/ 173 w 900"/>
                  <a:gd name="T33" fmla="*/ 311 h 570"/>
                  <a:gd name="T34" fmla="*/ 127 w 900"/>
                  <a:gd name="T35" fmla="*/ 227 h 570"/>
                  <a:gd name="T36" fmla="*/ 110 w 900"/>
                  <a:gd name="T37" fmla="*/ 161 h 570"/>
                  <a:gd name="T38" fmla="*/ 105 w 900"/>
                  <a:gd name="T39" fmla="*/ 102 h 570"/>
                  <a:gd name="T40" fmla="*/ 96 w 900"/>
                  <a:gd name="T41" fmla="*/ 92 h 570"/>
                  <a:gd name="T42" fmla="*/ 48 w 900"/>
                  <a:gd name="T43" fmla="*/ 87 h 570"/>
                  <a:gd name="T44" fmla="*/ 31 w 900"/>
                  <a:gd name="T45" fmla="*/ 66 h 570"/>
                  <a:gd name="T46" fmla="*/ 38 w 900"/>
                  <a:gd name="T47" fmla="*/ 39 h 570"/>
                  <a:gd name="T48" fmla="*/ 840 w 900"/>
                  <a:gd name="T49" fmla="*/ 30 h 570"/>
                  <a:gd name="T50" fmla="*/ 866 w 900"/>
                  <a:gd name="T51" fmla="*/ 43 h 570"/>
                  <a:gd name="T52" fmla="*/ 868 w 900"/>
                  <a:gd name="T53" fmla="*/ 71 h 570"/>
                  <a:gd name="T54" fmla="*/ 846 w 900"/>
                  <a:gd name="T55" fmla="*/ 89 h 570"/>
                  <a:gd name="T56" fmla="*/ 48 w 900"/>
                  <a:gd name="T57" fmla="*/ 2 h 570"/>
                  <a:gd name="T58" fmla="*/ 22 w 900"/>
                  <a:gd name="T59" fmla="*/ 14 h 570"/>
                  <a:gd name="T60" fmla="*/ 5 w 900"/>
                  <a:gd name="T61" fmla="*/ 37 h 570"/>
                  <a:gd name="T62" fmla="*/ 0 w 900"/>
                  <a:gd name="T63" fmla="*/ 66 h 570"/>
                  <a:gd name="T64" fmla="*/ 11 w 900"/>
                  <a:gd name="T65" fmla="*/ 94 h 570"/>
                  <a:gd name="T66" fmla="*/ 31 w 900"/>
                  <a:gd name="T67" fmla="*/ 113 h 570"/>
                  <a:gd name="T68" fmla="*/ 60 w 900"/>
                  <a:gd name="T69" fmla="*/ 120 h 570"/>
                  <a:gd name="T70" fmla="*/ 95 w 900"/>
                  <a:gd name="T71" fmla="*/ 224 h 570"/>
                  <a:gd name="T72" fmla="*/ 157 w 900"/>
                  <a:gd name="T73" fmla="*/ 339 h 570"/>
                  <a:gd name="T74" fmla="*/ 255 w 900"/>
                  <a:gd name="T75" fmla="*/ 425 h 570"/>
                  <a:gd name="T76" fmla="*/ 245 w 900"/>
                  <a:gd name="T77" fmla="*/ 479 h 570"/>
                  <a:gd name="T78" fmla="*/ 165 w 900"/>
                  <a:gd name="T79" fmla="*/ 546 h 570"/>
                  <a:gd name="T80" fmla="*/ 164 w 900"/>
                  <a:gd name="T81" fmla="*/ 564 h 570"/>
                  <a:gd name="T82" fmla="*/ 725 w 900"/>
                  <a:gd name="T83" fmla="*/ 570 h 570"/>
                  <a:gd name="T84" fmla="*/ 736 w 900"/>
                  <a:gd name="T85" fmla="*/ 565 h 570"/>
                  <a:gd name="T86" fmla="*/ 740 w 900"/>
                  <a:gd name="T87" fmla="*/ 552 h 570"/>
                  <a:gd name="T88" fmla="*/ 704 w 900"/>
                  <a:gd name="T89" fmla="*/ 514 h 570"/>
                  <a:gd name="T90" fmla="*/ 617 w 900"/>
                  <a:gd name="T91" fmla="*/ 459 h 570"/>
                  <a:gd name="T92" fmla="*/ 688 w 900"/>
                  <a:gd name="T93" fmla="*/ 394 h 570"/>
                  <a:gd name="T94" fmla="*/ 773 w 900"/>
                  <a:gd name="T95" fmla="*/ 296 h 570"/>
                  <a:gd name="T96" fmla="*/ 819 w 900"/>
                  <a:gd name="T97" fmla="*/ 173 h 570"/>
                  <a:gd name="T98" fmla="*/ 853 w 900"/>
                  <a:gd name="T99" fmla="*/ 118 h 570"/>
                  <a:gd name="T100" fmla="*/ 878 w 900"/>
                  <a:gd name="T101" fmla="*/ 107 h 570"/>
                  <a:gd name="T102" fmla="*/ 896 w 900"/>
                  <a:gd name="T103" fmla="*/ 83 h 570"/>
                  <a:gd name="T104" fmla="*/ 900 w 900"/>
                  <a:gd name="T105" fmla="*/ 54 h 570"/>
                  <a:gd name="T106" fmla="*/ 890 w 900"/>
                  <a:gd name="T107" fmla="*/ 26 h 570"/>
                  <a:gd name="T108" fmla="*/ 869 w 900"/>
                  <a:gd name="T109" fmla="*/ 7 h 570"/>
                  <a:gd name="T110" fmla="*/ 840 w 900"/>
                  <a:gd name="T111"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0" h="570">
                    <a:moveTo>
                      <a:pt x="840" y="89"/>
                    </a:moveTo>
                    <a:lnTo>
                      <a:pt x="810" y="89"/>
                    </a:lnTo>
                    <a:lnTo>
                      <a:pt x="807" y="91"/>
                    </a:lnTo>
                    <a:lnTo>
                      <a:pt x="805" y="92"/>
                    </a:lnTo>
                    <a:lnTo>
                      <a:pt x="801" y="93"/>
                    </a:lnTo>
                    <a:lnTo>
                      <a:pt x="799" y="95"/>
                    </a:lnTo>
                    <a:lnTo>
                      <a:pt x="798" y="97"/>
                    </a:lnTo>
                    <a:lnTo>
                      <a:pt x="796" y="99"/>
                    </a:lnTo>
                    <a:lnTo>
                      <a:pt x="796" y="102"/>
                    </a:lnTo>
                    <a:lnTo>
                      <a:pt x="795" y="106"/>
                    </a:lnTo>
                    <a:lnTo>
                      <a:pt x="795" y="119"/>
                    </a:lnTo>
                    <a:lnTo>
                      <a:pt x="794" y="133"/>
                    </a:lnTo>
                    <a:lnTo>
                      <a:pt x="793" y="147"/>
                    </a:lnTo>
                    <a:lnTo>
                      <a:pt x="791" y="161"/>
                    </a:lnTo>
                    <a:lnTo>
                      <a:pt x="789" y="175"/>
                    </a:lnTo>
                    <a:lnTo>
                      <a:pt x="785" y="188"/>
                    </a:lnTo>
                    <a:lnTo>
                      <a:pt x="781" y="202"/>
                    </a:lnTo>
                    <a:lnTo>
                      <a:pt x="777" y="215"/>
                    </a:lnTo>
                    <a:lnTo>
                      <a:pt x="773" y="227"/>
                    </a:lnTo>
                    <a:lnTo>
                      <a:pt x="767" y="240"/>
                    </a:lnTo>
                    <a:lnTo>
                      <a:pt x="762" y="253"/>
                    </a:lnTo>
                    <a:lnTo>
                      <a:pt x="755" y="265"/>
                    </a:lnTo>
                    <a:lnTo>
                      <a:pt x="743" y="288"/>
                    </a:lnTo>
                    <a:lnTo>
                      <a:pt x="726" y="311"/>
                    </a:lnTo>
                    <a:lnTo>
                      <a:pt x="709" y="332"/>
                    </a:lnTo>
                    <a:lnTo>
                      <a:pt x="691" y="353"/>
                    </a:lnTo>
                    <a:lnTo>
                      <a:pt x="682" y="362"/>
                    </a:lnTo>
                    <a:lnTo>
                      <a:pt x="671" y="371"/>
                    </a:lnTo>
                    <a:lnTo>
                      <a:pt x="660" y="379"/>
                    </a:lnTo>
                    <a:lnTo>
                      <a:pt x="649" y="388"/>
                    </a:lnTo>
                    <a:lnTo>
                      <a:pt x="638" y="395"/>
                    </a:lnTo>
                    <a:lnTo>
                      <a:pt x="626" y="403"/>
                    </a:lnTo>
                    <a:lnTo>
                      <a:pt x="614" y="409"/>
                    </a:lnTo>
                    <a:lnTo>
                      <a:pt x="602" y="416"/>
                    </a:lnTo>
                    <a:lnTo>
                      <a:pt x="590" y="422"/>
                    </a:lnTo>
                    <a:lnTo>
                      <a:pt x="577" y="427"/>
                    </a:lnTo>
                    <a:lnTo>
                      <a:pt x="563" y="432"/>
                    </a:lnTo>
                    <a:lnTo>
                      <a:pt x="550" y="436"/>
                    </a:lnTo>
                    <a:lnTo>
                      <a:pt x="546" y="438"/>
                    </a:lnTo>
                    <a:lnTo>
                      <a:pt x="542" y="441"/>
                    </a:lnTo>
                    <a:lnTo>
                      <a:pt x="540" y="446"/>
                    </a:lnTo>
                    <a:lnTo>
                      <a:pt x="539" y="450"/>
                    </a:lnTo>
                    <a:lnTo>
                      <a:pt x="540" y="455"/>
                    </a:lnTo>
                    <a:lnTo>
                      <a:pt x="542" y="460"/>
                    </a:lnTo>
                    <a:lnTo>
                      <a:pt x="546" y="463"/>
                    </a:lnTo>
                    <a:lnTo>
                      <a:pt x="550" y="465"/>
                    </a:lnTo>
                    <a:lnTo>
                      <a:pt x="569" y="471"/>
                    </a:lnTo>
                    <a:lnTo>
                      <a:pt x="587" y="478"/>
                    </a:lnTo>
                    <a:lnTo>
                      <a:pt x="606" y="486"/>
                    </a:lnTo>
                    <a:lnTo>
                      <a:pt x="624" y="495"/>
                    </a:lnTo>
                    <a:lnTo>
                      <a:pt x="641" y="506"/>
                    </a:lnTo>
                    <a:lnTo>
                      <a:pt x="657" y="516"/>
                    </a:lnTo>
                    <a:lnTo>
                      <a:pt x="673" y="527"/>
                    </a:lnTo>
                    <a:lnTo>
                      <a:pt x="688" y="540"/>
                    </a:lnTo>
                    <a:lnTo>
                      <a:pt x="212" y="540"/>
                    </a:lnTo>
                    <a:lnTo>
                      <a:pt x="228" y="527"/>
                    </a:lnTo>
                    <a:lnTo>
                      <a:pt x="243" y="516"/>
                    </a:lnTo>
                    <a:lnTo>
                      <a:pt x="260" y="506"/>
                    </a:lnTo>
                    <a:lnTo>
                      <a:pt x="277" y="495"/>
                    </a:lnTo>
                    <a:lnTo>
                      <a:pt x="294" y="486"/>
                    </a:lnTo>
                    <a:lnTo>
                      <a:pt x="312" y="478"/>
                    </a:lnTo>
                    <a:lnTo>
                      <a:pt x="332" y="471"/>
                    </a:lnTo>
                    <a:lnTo>
                      <a:pt x="351" y="465"/>
                    </a:lnTo>
                    <a:lnTo>
                      <a:pt x="355" y="463"/>
                    </a:lnTo>
                    <a:lnTo>
                      <a:pt x="358" y="460"/>
                    </a:lnTo>
                    <a:lnTo>
                      <a:pt x="361" y="455"/>
                    </a:lnTo>
                    <a:lnTo>
                      <a:pt x="362" y="450"/>
                    </a:lnTo>
                    <a:lnTo>
                      <a:pt x="361" y="446"/>
                    </a:lnTo>
                    <a:lnTo>
                      <a:pt x="358" y="441"/>
                    </a:lnTo>
                    <a:lnTo>
                      <a:pt x="355" y="438"/>
                    </a:lnTo>
                    <a:lnTo>
                      <a:pt x="351" y="436"/>
                    </a:lnTo>
                    <a:lnTo>
                      <a:pt x="337" y="432"/>
                    </a:lnTo>
                    <a:lnTo>
                      <a:pt x="324" y="427"/>
                    </a:lnTo>
                    <a:lnTo>
                      <a:pt x="311" y="422"/>
                    </a:lnTo>
                    <a:lnTo>
                      <a:pt x="298" y="416"/>
                    </a:lnTo>
                    <a:lnTo>
                      <a:pt x="287" y="409"/>
                    </a:lnTo>
                    <a:lnTo>
                      <a:pt x="274" y="403"/>
                    </a:lnTo>
                    <a:lnTo>
                      <a:pt x="262" y="395"/>
                    </a:lnTo>
                    <a:lnTo>
                      <a:pt x="251" y="388"/>
                    </a:lnTo>
                    <a:lnTo>
                      <a:pt x="241" y="379"/>
                    </a:lnTo>
                    <a:lnTo>
                      <a:pt x="230" y="371"/>
                    </a:lnTo>
                    <a:lnTo>
                      <a:pt x="219" y="362"/>
                    </a:lnTo>
                    <a:lnTo>
                      <a:pt x="210" y="353"/>
                    </a:lnTo>
                    <a:lnTo>
                      <a:pt x="190" y="332"/>
                    </a:lnTo>
                    <a:lnTo>
                      <a:pt x="173" y="311"/>
                    </a:lnTo>
                    <a:lnTo>
                      <a:pt x="158" y="288"/>
                    </a:lnTo>
                    <a:lnTo>
                      <a:pt x="144" y="265"/>
                    </a:lnTo>
                    <a:lnTo>
                      <a:pt x="139" y="253"/>
                    </a:lnTo>
                    <a:lnTo>
                      <a:pt x="133" y="240"/>
                    </a:lnTo>
                    <a:lnTo>
                      <a:pt x="127" y="227"/>
                    </a:lnTo>
                    <a:lnTo>
                      <a:pt x="123" y="215"/>
                    </a:lnTo>
                    <a:lnTo>
                      <a:pt x="119" y="202"/>
                    </a:lnTo>
                    <a:lnTo>
                      <a:pt x="116" y="188"/>
                    </a:lnTo>
                    <a:lnTo>
                      <a:pt x="112" y="175"/>
                    </a:lnTo>
                    <a:lnTo>
                      <a:pt x="110" y="161"/>
                    </a:lnTo>
                    <a:lnTo>
                      <a:pt x="108" y="147"/>
                    </a:lnTo>
                    <a:lnTo>
                      <a:pt x="106" y="133"/>
                    </a:lnTo>
                    <a:lnTo>
                      <a:pt x="106" y="119"/>
                    </a:lnTo>
                    <a:lnTo>
                      <a:pt x="105" y="106"/>
                    </a:lnTo>
                    <a:lnTo>
                      <a:pt x="105" y="102"/>
                    </a:lnTo>
                    <a:lnTo>
                      <a:pt x="104" y="99"/>
                    </a:lnTo>
                    <a:lnTo>
                      <a:pt x="103" y="97"/>
                    </a:lnTo>
                    <a:lnTo>
                      <a:pt x="101" y="95"/>
                    </a:lnTo>
                    <a:lnTo>
                      <a:pt x="98" y="93"/>
                    </a:lnTo>
                    <a:lnTo>
                      <a:pt x="96" y="92"/>
                    </a:lnTo>
                    <a:lnTo>
                      <a:pt x="93" y="91"/>
                    </a:lnTo>
                    <a:lnTo>
                      <a:pt x="90" y="91"/>
                    </a:lnTo>
                    <a:lnTo>
                      <a:pt x="60" y="89"/>
                    </a:lnTo>
                    <a:lnTo>
                      <a:pt x="55" y="89"/>
                    </a:lnTo>
                    <a:lnTo>
                      <a:pt x="48" y="87"/>
                    </a:lnTo>
                    <a:lnTo>
                      <a:pt x="44" y="85"/>
                    </a:lnTo>
                    <a:lnTo>
                      <a:pt x="38" y="81"/>
                    </a:lnTo>
                    <a:lnTo>
                      <a:pt x="35" y="77"/>
                    </a:lnTo>
                    <a:lnTo>
                      <a:pt x="32" y="71"/>
                    </a:lnTo>
                    <a:lnTo>
                      <a:pt x="31" y="66"/>
                    </a:lnTo>
                    <a:lnTo>
                      <a:pt x="30" y="60"/>
                    </a:lnTo>
                    <a:lnTo>
                      <a:pt x="31" y="54"/>
                    </a:lnTo>
                    <a:lnTo>
                      <a:pt x="32" y="49"/>
                    </a:lnTo>
                    <a:lnTo>
                      <a:pt x="35" y="43"/>
                    </a:lnTo>
                    <a:lnTo>
                      <a:pt x="38" y="39"/>
                    </a:lnTo>
                    <a:lnTo>
                      <a:pt x="44" y="35"/>
                    </a:lnTo>
                    <a:lnTo>
                      <a:pt x="48" y="33"/>
                    </a:lnTo>
                    <a:lnTo>
                      <a:pt x="55" y="31"/>
                    </a:lnTo>
                    <a:lnTo>
                      <a:pt x="60" y="30"/>
                    </a:lnTo>
                    <a:lnTo>
                      <a:pt x="840" y="30"/>
                    </a:lnTo>
                    <a:lnTo>
                      <a:pt x="846" y="31"/>
                    </a:lnTo>
                    <a:lnTo>
                      <a:pt x="852" y="33"/>
                    </a:lnTo>
                    <a:lnTo>
                      <a:pt x="857" y="35"/>
                    </a:lnTo>
                    <a:lnTo>
                      <a:pt x="861" y="39"/>
                    </a:lnTo>
                    <a:lnTo>
                      <a:pt x="866" y="43"/>
                    </a:lnTo>
                    <a:lnTo>
                      <a:pt x="868" y="49"/>
                    </a:lnTo>
                    <a:lnTo>
                      <a:pt x="870" y="54"/>
                    </a:lnTo>
                    <a:lnTo>
                      <a:pt x="870" y="60"/>
                    </a:lnTo>
                    <a:lnTo>
                      <a:pt x="870" y="66"/>
                    </a:lnTo>
                    <a:lnTo>
                      <a:pt x="868" y="71"/>
                    </a:lnTo>
                    <a:lnTo>
                      <a:pt x="866" y="77"/>
                    </a:lnTo>
                    <a:lnTo>
                      <a:pt x="861" y="81"/>
                    </a:lnTo>
                    <a:lnTo>
                      <a:pt x="857" y="85"/>
                    </a:lnTo>
                    <a:lnTo>
                      <a:pt x="852" y="87"/>
                    </a:lnTo>
                    <a:lnTo>
                      <a:pt x="846" y="89"/>
                    </a:lnTo>
                    <a:lnTo>
                      <a:pt x="840" y="89"/>
                    </a:lnTo>
                    <a:close/>
                    <a:moveTo>
                      <a:pt x="840" y="0"/>
                    </a:moveTo>
                    <a:lnTo>
                      <a:pt x="60" y="0"/>
                    </a:lnTo>
                    <a:lnTo>
                      <a:pt x="53" y="1"/>
                    </a:lnTo>
                    <a:lnTo>
                      <a:pt x="48" y="2"/>
                    </a:lnTo>
                    <a:lnTo>
                      <a:pt x="43" y="3"/>
                    </a:lnTo>
                    <a:lnTo>
                      <a:pt x="36" y="5"/>
                    </a:lnTo>
                    <a:lnTo>
                      <a:pt x="31" y="7"/>
                    </a:lnTo>
                    <a:lnTo>
                      <a:pt x="27" y="10"/>
                    </a:lnTo>
                    <a:lnTo>
                      <a:pt x="22" y="14"/>
                    </a:lnTo>
                    <a:lnTo>
                      <a:pt x="18" y="18"/>
                    </a:lnTo>
                    <a:lnTo>
                      <a:pt x="14" y="22"/>
                    </a:lnTo>
                    <a:lnTo>
                      <a:pt x="11" y="26"/>
                    </a:lnTo>
                    <a:lnTo>
                      <a:pt x="7" y="32"/>
                    </a:lnTo>
                    <a:lnTo>
                      <a:pt x="5" y="37"/>
                    </a:lnTo>
                    <a:lnTo>
                      <a:pt x="3" y="42"/>
                    </a:lnTo>
                    <a:lnTo>
                      <a:pt x="1" y="48"/>
                    </a:lnTo>
                    <a:lnTo>
                      <a:pt x="0" y="54"/>
                    </a:lnTo>
                    <a:lnTo>
                      <a:pt x="0" y="60"/>
                    </a:lnTo>
                    <a:lnTo>
                      <a:pt x="0" y="66"/>
                    </a:lnTo>
                    <a:lnTo>
                      <a:pt x="1" y="72"/>
                    </a:lnTo>
                    <a:lnTo>
                      <a:pt x="3" y="78"/>
                    </a:lnTo>
                    <a:lnTo>
                      <a:pt x="5" y="83"/>
                    </a:lnTo>
                    <a:lnTo>
                      <a:pt x="7" y="88"/>
                    </a:lnTo>
                    <a:lnTo>
                      <a:pt x="11" y="94"/>
                    </a:lnTo>
                    <a:lnTo>
                      <a:pt x="14" y="98"/>
                    </a:lnTo>
                    <a:lnTo>
                      <a:pt x="18" y="102"/>
                    </a:lnTo>
                    <a:lnTo>
                      <a:pt x="22" y="107"/>
                    </a:lnTo>
                    <a:lnTo>
                      <a:pt x="27" y="110"/>
                    </a:lnTo>
                    <a:lnTo>
                      <a:pt x="31" y="113"/>
                    </a:lnTo>
                    <a:lnTo>
                      <a:pt x="36" y="115"/>
                    </a:lnTo>
                    <a:lnTo>
                      <a:pt x="43" y="117"/>
                    </a:lnTo>
                    <a:lnTo>
                      <a:pt x="48" y="118"/>
                    </a:lnTo>
                    <a:lnTo>
                      <a:pt x="53" y="119"/>
                    </a:lnTo>
                    <a:lnTo>
                      <a:pt x="60" y="120"/>
                    </a:lnTo>
                    <a:lnTo>
                      <a:pt x="76" y="120"/>
                    </a:lnTo>
                    <a:lnTo>
                      <a:pt x="77" y="147"/>
                    </a:lnTo>
                    <a:lnTo>
                      <a:pt x="81" y="173"/>
                    </a:lnTo>
                    <a:lnTo>
                      <a:pt x="88" y="199"/>
                    </a:lnTo>
                    <a:lnTo>
                      <a:pt x="95" y="224"/>
                    </a:lnTo>
                    <a:lnTo>
                      <a:pt x="104" y="249"/>
                    </a:lnTo>
                    <a:lnTo>
                      <a:pt x="116" y="272"/>
                    </a:lnTo>
                    <a:lnTo>
                      <a:pt x="127" y="296"/>
                    </a:lnTo>
                    <a:lnTo>
                      <a:pt x="141" y="317"/>
                    </a:lnTo>
                    <a:lnTo>
                      <a:pt x="157" y="339"/>
                    </a:lnTo>
                    <a:lnTo>
                      <a:pt x="174" y="359"/>
                    </a:lnTo>
                    <a:lnTo>
                      <a:pt x="193" y="377"/>
                    </a:lnTo>
                    <a:lnTo>
                      <a:pt x="212" y="394"/>
                    </a:lnTo>
                    <a:lnTo>
                      <a:pt x="233" y="410"/>
                    </a:lnTo>
                    <a:lnTo>
                      <a:pt x="255" y="425"/>
                    </a:lnTo>
                    <a:lnTo>
                      <a:pt x="278" y="438"/>
                    </a:lnTo>
                    <a:lnTo>
                      <a:pt x="302" y="450"/>
                    </a:lnTo>
                    <a:lnTo>
                      <a:pt x="282" y="459"/>
                    </a:lnTo>
                    <a:lnTo>
                      <a:pt x="263" y="468"/>
                    </a:lnTo>
                    <a:lnTo>
                      <a:pt x="245" y="479"/>
                    </a:lnTo>
                    <a:lnTo>
                      <a:pt x="228" y="491"/>
                    </a:lnTo>
                    <a:lnTo>
                      <a:pt x="211" y="502"/>
                    </a:lnTo>
                    <a:lnTo>
                      <a:pt x="195" y="516"/>
                    </a:lnTo>
                    <a:lnTo>
                      <a:pt x="179" y="530"/>
                    </a:lnTo>
                    <a:lnTo>
                      <a:pt x="165" y="546"/>
                    </a:lnTo>
                    <a:lnTo>
                      <a:pt x="162" y="549"/>
                    </a:lnTo>
                    <a:lnTo>
                      <a:pt x="160" y="553"/>
                    </a:lnTo>
                    <a:lnTo>
                      <a:pt x="160" y="557"/>
                    </a:lnTo>
                    <a:lnTo>
                      <a:pt x="162" y="561"/>
                    </a:lnTo>
                    <a:lnTo>
                      <a:pt x="164" y="564"/>
                    </a:lnTo>
                    <a:lnTo>
                      <a:pt x="167" y="568"/>
                    </a:lnTo>
                    <a:lnTo>
                      <a:pt x="171" y="570"/>
                    </a:lnTo>
                    <a:lnTo>
                      <a:pt x="175" y="570"/>
                    </a:lnTo>
                    <a:lnTo>
                      <a:pt x="725" y="570"/>
                    </a:lnTo>
                    <a:lnTo>
                      <a:pt x="725" y="570"/>
                    </a:lnTo>
                    <a:lnTo>
                      <a:pt x="725" y="570"/>
                    </a:lnTo>
                    <a:lnTo>
                      <a:pt x="729" y="570"/>
                    </a:lnTo>
                    <a:lnTo>
                      <a:pt x="731" y="569"/>
                    </a:lnTo>
                    <a:lnTo>
                      <a:pt x="734" y="568"/>
                    </a:lnTo>
                    <a:lnTo>
                      <a:pt x="736" y="565"/>
                    </a:lnTo>
                    <a:lnTo>
                      <a:pt x="738" y="563"/>
                    </a:lnTo>
                    <a:lnTo>
                      <a:pt x="739" y="561"/>
                    </a:lnTo>
                    <a:lnTo>
                      <a:pt x="740" y="558"/>
                    </a:lnTo>
                    <a:lnTo>
                      <a:pt x="740" y="555"/>
                    </a:lnTo>
                    <a:lnTo>
                      <a:pt x="740" y="552"/>
                    </a:lnTo>
                    <a:lnTo>
                      <a:pt x="738" y="548"/>
                    </a:lnTo>
                    <a:lnTo>
                      <a:pt x="737" y="545"/>
                    </a:lnTo>
                    <a:lnTo>
                      <a:pt x="734" y="543"/>
                    </a:lnTo>
                    <a:lnTo>
                      <a:pt x="720" y="528"/>
                    </a:lnTo>
                    <a:lnTo>
                      <a:pt x="704" y="514"/>
                    </a:lnTo>
                    <a:lnTo>
                      <a:pt x="688" y="501"/>
                    </a:lnTo>
                    <a:lnTo>
                      <a:pt x="672" y="490"/>
                    </a:lnTo>
                    <a:lnTo>
                      <a:pt x="654" y="478"/>
                    </a:lnTo>
                    <a:lnTo>
                      <a:pt x="636" y="468"/>
                    </a:lnTo>
                    <a:lnTo>
                      <a:pt x="617" y="459"/>
                    </a:lnTo>
                    <a:lnTo>
                      <a:pt x="598" y="450"/>
                    </a:lnTo>
                    <a:lnTo>
                      <a:pt x="623" y="438"/>
                    </a:lnTo>
                    <a:lnTo>
                      <a:pt x="645" y="425"/>
                    </a:lnTo>
                    <a:lnTo>
                      <a:pt x="668" y="410"/>
                    </a:lnTo>
                    <a:lnTo>
                      <a:pt x="688" y="394"/>
                    </a:lnTo>
                    <a:lnTo>
                      <a:pt x="708" y="377"/>
                    </a:lnTo>
                    <a:lnTo>
                      <a:pt x="726" y="359"/>
                    </a:lnTo>
                    <a:lnTo>
                      <a:pt x="744" y="339"/>
                    </a:lnTo>
                    <a:lnTo>
                      <a:pt x="759" y="317"/>
                    </a:lnTo>
                    <a:lnTo>
                      <a:pt x="773" y="296"/>
                    </a:lnTo>
                    <a:lnTo>
                      <a:pt x="785" y="272"/>
                    </a:lnTo>
                    <a:lnTo>
                      <a:pt x="796" y="249"/>
                    </a:lnTo>
                    <a:lnTo>
                      <a:pt x="806" y="224"/>
                    </a:lnTo>
                    <a:lnTo>
                      <a:pt x="813" y="199"/>
                    </a:lnTo>
                    <a:lnTo>
                      <a:pt x="819" y="173"/>
                    </a:lnTo>
                    <a:lnTo>
                      <a:pt x="823" y="147"/>
                    </a:lnTo>
                    <a:lnTo>
                      <a:pt x="825" y="120"/>
                    </a:lnTo>
                    <a:lnTo>
                      <a:pt x="840" y="120"/>
                    </a:lnTo>
                    <a:lnTo>
                      <a:pt x="846" y="119"/>
                    </a:lnTo>
                    <a:lnTo>
                      <a:pt x="853" y="118"/>
                    </a:lnTo>
                    <a:lnTo>
                      <a:pt x="858" y="117"/>
                    </a:lnTo>
                    <a:lnTo>
                      <a:pt x="863" y="115"/>
                    </a:lnTo>
                    <a:lnTo>
                      <a:pt x="869" y="113"/>
                    </a:lnTo>
                    <a:lnTo>
                      <a:pt x="874" y="110"/>
                    </a:lnTo>
                    <a:lnTo>
                      <a:pt x="878" y="107"/>
                    </a:lnTo>
                    <a:lnTo>
                      <a:pt x="883" y="102"/>
                    </a:lnTo>
                    <a:lnTo>
                      <a:pt x="887" y="98"/>
                    </a:lnTo>
                    <a:lnTo>
                      <a:pt x="890" y="94"/>
                    </a:lnTo>
                    <a:lnTo>
                      <a:pt x="893" y="88"/>
                    </a:lnTo>
                    <a:lnTo>
                      <a:pt x="896" y="83"/>
                    </a:lnTo>
                    <a:lnTo>
                      <a:pt x="898" y="78"/>
                    </a:lnTo>
                    <a:lnTo>
                      <a:pt x="899" y="72"/>
                    </a:lnTo>
                    <a:lnTo>
                      <a:pt x="900" y="66"/>
                    </a:lnTo>
                    <a:lnTo>
                      <a:pt x="900" y="60"/>
                    </a:lnTo>
                    <a:lnTo>
                      <a:pt x="900" y="54"/>
                    </a:lnTo>
                    <a:lnTo>
                      <a:pt x="899" y="48"/>
                    </a:lnTo>
                    <a:lnTo>
                      <a:pt x="898" y="42"/>
                    </a:lnTo>
                    <a:lnTo>
                      <a:pt x="896" y="37"/>
                    </a:lnTo>
                    <a:lnTo>
                      <a:pt x="893" y="32"/>
                    </a:lnTo>
                    <a:lnTo>
                      <a:pt x="890" y="26"/>
                    </a:lnTo>
                    <a:lnTo>
                      <a:pt x="887" y="22"/>
                    </a:lnTo>
                    <a:lnTo>
                      <a:pt x="883" y="18"/>
                    </a:lnTo>
                    <a:lnTo>
                      <a:pt x="878" y="14"/>
                    </a:lnTo>
                    <a:lnTo>
                      <a:pt x="874" y="10"/>
                    </a:lnTo>
                    <a:lnTo>
                      <a:pt x="869" y="7"/>
                    </a:lnTo>
                    <a:lnTo>
                      <a:pt x="863" y="5"/>
                    </a:lnTo>
                    <a:lnTo>
                      <a:pt x="858" y="3"/>
                    </a:lnTo>
                    <a:lnTo>
                      <a:pt x="853" y="2"/>
                    </a:lnTo>
                    <a:lnTo>
                      <a:pt x="846" y="1"/>
                    </a:lnTo>
                    <a:lnTo>
                      <a:pt x="8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18">
                <a:extLst>
                  <a:ext uri="{FF2B5EF4-FFF2-40B4-BE49-F238E27FC236}">
                    <a16:creationId xmlns="" xmlns:a16="http://schemas.microsoft.com/office/drawing/2014/main" id="{48461D27-2724-459F-9B0B-D37D46F6B70C}"/>
                  </a:ext>
                </a:extLst>
              </p:cNvPr>
              <p:cNvSpPr>
                <a:spLocks/>
              </p:cNvSpPr>
              <p:nvPr/>
            </p:nvSpPr>
            <p:spPr bwMode="auto">
              <a:xfrm>
                <a:off x="9377363" y="1512888"/>
                <a:ext cx="52388" cy="52388"/>
              </a:xfrm>
              <a:custGeom>
                <a:avLst/>
                <a:gdLst>
                  <a:gd name="T0" fmla="*/ 157 w 166"/>
                  <a:gd name="T1" fmla="*/ 136 h 165"/>
                  <a:gd name="T2" fmla="*/ 137 w 166"/>
                  <a:gd name="T3" fmla="*/ 126 h 165"/>
                  <a:gd name="T4" fmla="*/ 117 w 166"/>
                  <a:gd name="T5" fmla="*/ 113 h 165"/>
                  <a:gd name="T6" fmla="*/ 99 w 166"/>
                  <a:gd name="T7" fmla="*/ 99 h 165"/>
                  <a:gd name="T8" fmla="*/ 83 w 166"/>
                  <a:gd name="T9" fmla="*/ 83 h 165"/>
                  <a:gd name="T10" fmla="*/ 67 w 166"/>
                  <a:gd name="T11" fmla="*/ 66 h 165"/>
                  <a:gd name="T12" fmla="*/ 52 w 166"/>
                  <a:gd name="T13" fmla="*/ 47 h 165"/>
                  <a:gd name="T14" fmla="*/ 39 w 166"/>
                  <a:gd name="T15" fmla="*/ 29 h 165"/>
                  <a:gd name="T16" fmla="*/ 29 w 166"/>
                  <a:gd name="T17" fmla="*/ 9 h 165"/>
                  <a:gd name="T18" fmla="*/ 26 w 166"/>
                  <a:gd name="T19" fmla="*/ 7 h 165"/>
                  <a:gd name="T20" fmla="*/ 24 w 166"/>
                  <a:gd name="T21" fmla="*/ 5 h 165"/>
                  <a:gd name="T22" fmla="*/ 22 w 166"/>
                  <a:gd name="T23" fmla="*/ 3 h 165"/>
                  <a:gd name="T24" fmla="*/ 20 w 166"/>
                  <a:gd name="T25" fmla="*/ 1 h 165"/>
                  <a:gd name="T26" fmla="*/ 14 w 166"/>
                  <a:gd name="T27" fmla="*/ 0 h 165"/>
                  <a:gd name="T28" fmla="*/ 8 w 166"/>
                  <a:gd name="T29" fmla="*/ 1 h 165"/>
                  <a:gd name="T30" fmla="*/ 6 w 166"/>
                  <a:gd name="T31" fmla="*/ 4 h 165"/>
                  <a:gd name="T32" fmla="*/ 4 w 166"/>
                  <a:gd name="T33" fmla="*/ 6 h 165"/>
                  <a:gd name="T34" fmla="*/ 2 w 166"/>
                  <a:gd name="T35" fmla="*/ 8 h 165"/>
                  <a:gd name="T36" fmla="*/ 1 w 166"/>
                  <a:gd name="T37" fmla="*/ 11 h 165"/>
                  <a:gd name="T38" fmla="*/ 0 w 166"/>
                  <a:gd name="T39" fmla="*/ 14 h 165"/>
                  <a:gd name="T40" fmla="*/ 0 w 166"/>
                  <a:gd name="T41" fmla="*/ 16 h 165"/>
                  <a:gd name="T42" fmla="*/ 1 w 166"/>
                  <a:gd name="T43" fmla="*/ 20 h 165"/>
                  <a:gd name="T44" fmla="*/ 2 w 166"/>
                  <a:gd name="T45" fmla="*/ 23 h 165"/>
                  <a:gd name="T46" fmla="*/ 14 w 166"/>
                  <a:gd name="T47" fmla="*/ 44 h 165"/>
                  <a:gd name="T48" fmla="*/ 29 w 166"/>
                  <a:gd name="T49" fmla="*/ 66 h 165"/>
                  <a:gd name="T50" fmla="*/ 45 w 166"/>
                  <a:gd name="T51" fmla="*/ 86 h 165"/>
                  <a:gd name="T52" fmla="*/ 62 w 166"/>
                  <a:gd name="T53" fmla="*/ 104 h 165"/>
                  <a:gd name="T54" fmla="*/ 80 w 166"/>
                  <a:gd name="T55" fmla="*/ 121 h 165"/>
                  <a:gd name="T56" fmla="*/ 100 w 166"/>
                  <a:gd name="T57" fmla="*/ 137 h 165"/>
                  <a:gd name="T58" fmla="*/ 122 w 166"/>
                  <a:gd name="T59" fmla="*/ 151 h 165"/>
                  <a:gd name="T60" fmla="*/ 143 w 166"/>
                  <a:gd name="T61" fmla="*/ 164 h 165"/>
                  <a:gd name="T62" fmla="*/ 146 w 166"/>
                  <a:gd name="T63" fmla="*/ 165 h 165"/>
                  <a:gd name="T64" fmla="*/ 151 w 166"/>
                  <a:gd name="T65" fmla="*/ 165 h 165"/>
                  <a:gd name="T66" fmla="*/ 154 w 166"/>
                  <a:gd name="T67" fmla="*/ 164 h 165"/>
                  <a:gd name="T68" fmla="*/ 158 w 166"/>
                  <a:gd name="T69" fmla="*/ 163 h 165"/>
                  <a:gd name="T70" fmla="*/ 161 w 166"/>
                  <a:gd name="T71" fmla="*/ 161 h 165"/>
                  <a:gd name="T72" fmla="*/ 163 w 166"/>
                  <a:gd name="T73" fmla="*/ 158 h 165"/>
                  <a:gd name="T74" fmla="*/ 164 w 166"/>
                  <a:gd name="T75" fmla="*/ 154 h 165"/>
                  <a:gd name="T76" fmla="*/ 166 w 166"/>
                  <a:gd name="T77" fmla="*/ 151 h 165"/>
                  <a:gd name="T78" fmla="*/ 164 w 166"/>
                  <a:gd name="T79" fmla="*/ 149 h 165"/>
                  <a:gd name="T80" fmla="*/ 164 w 166"/>
                  <a:gd name="T81" fmla="*/ 146 h 165"/>
                  <a:gd name="T82" fmla="*/ 163 w 166"/>
                  <a:gd name="T83" fmla="*/ 143 h 165"/>
                  <a:gd name="T84" fmla="*/ 161 w 166"/>
                  <a:gd name="T85" fmla="*/ 140 h 165"/>
                  <a:gd name="T86" fmla="*/ 159 w 166"/>
                  <a:gd name="T87" fmla="*/ 138 h 165"/>
                  <a:gd name="T88" fmla="*/ 157 w 166"/>
                  <a:gd name="T89" fmla="*/ 13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165">
                    <a:moveTo>
                      <a:pt x="157" y="136"/>
                    </a:moveTo>
                    <a:lnTo>
                      <a:pt x="137" y="126"/>
                    </a:lnTo>
                    <a:lnTo>
                      <a:pt x="117" y="113"/>
                    </a:lnTo>
                    <a:lnTo>
                      <a:pt x="99" y="99"/>
                    </a:lnTo>
                    <a:lnTo>
                      <a:pt x="83" y="83"/>
                    </a:lnTo>
                    <a:lnTo>
                      <a:pt x="67" y="66"/>
                    </a:lnTo>
                    <a:lnTo>
                      <a:pt x="52" y="47"/>
                    </a:lnTo>
                    <a:lnTo>
                      <a:pt x="39" y="29"/>
                    </a:lnTo>
                    <a:lnTo>
                      <a:pt x="29" y="9"/>
                    </a:lnTo>
                    <a:lnTo>
                      <a:pt x="26" y="7"/>
                    </a:lnTo>
                    <a:lnTo>
                      <a:pt x="24" y="5"/>
                    </a:lnTo>
                    <a:lnTo>
                      <a:pt x="22" y="3"/>
                    </a:lnTo>
                    <a:lnTo>
                      <a:pt x="20" y="1"/>
                    </a:lnTo>
                    <a:lnTo>
                      <a:pt x="14" y="0"/>
                    </a:lnTo>
                    <a:lnTo>
                      <a:pt x="8" y="1"/>
                    </a:lnTo>
                    <a:lnTo>
                      <a:pt x="6" y="4"/>
                    </a:lnTo>
                    <a:lnTo>
                      <a:pt x="4" y="6"/>
                    </a:lnTo>
                    <a:lnTo>
                      <a:pt x="2" y="8"/>
                    </a:lnTo>
                    <a:lnTo>
                      <a:pt x="1" y="11"/>
                    </a:lnTo>
                    <a:lnTo>
                      <a:pt x="0" y="14"/>
                    </a:lnTo>
                    <a:lnTo>
                      <a:pt x="0" y="16"/>
                    </a:lnTo>
                    <a:lnTo>
                      <a:pt x="1" y="20"/>
                    </a:lnTo>
                    <a:lnTo>
                      <a:pt x="2" y="23"/>
                    </a:lnTo>
                    <a:lnTo>
                      <a:pt x="14" y="44"/>
                    </a:lnTo>
                    <a:lnTo>
                      <a:pt x="29" y="66"/>
                    </a:lnTo>
                    <a:lnTo>
                      <a:pt x="45" y="86"/>
                    </a:lnTo>
                    <a:lnTo>
                      <a:pt x="62" y="104"/>
                    </a:lnTo>
                    <a:lnTo>
                      <a:pt x="80" y="121"/>
                    </a:lnTo>
                    <a:lnTo>
                      <a:pt x="100" y="137"/>
                    </a:lnTo>
                    <a:lnTo>
                      <a:pt x="122" y="151"/>
                    </a:lnTo>
                    <a:lnTo>
                      <a:pt x="143" y="164"/>
                    </a:lnTo>
                    <a:lnTo>
                      <a:pt x="146" y="165"/>
                    </a:lnTo>
                    <a:lnTo>
                      <a:pt x="151" y="165"/>
                    </a:lnTo>
                    <a:lnTo>
                      <a:pt x="154" y="164"/>
                    </a:lnTo>
                    <a:lnTo>
                      <a:pt x="158" y="163"/>
                    </a:lnTo>
                    <a:lnTo>
                      <a:pt x="161" y="161"/>
                    </a:lnTo>
                    <a:lnTo>
                      <a:pt x="163" y="158"/>
                    </a:lnTo>
                    <a:lnTo>
                      <a:pt x="164" y="154"/>
                    </a:lnTo>
                    <a:lnTo>
                      <a:pt x="166" y="151"/>
                    </a:lnTo>
                    <a:lnTo>
                      <a:pt x="164" y="149"/>
                    </a:lnTo>
                    <a:lnTo>
                      <a:pt x="164" y="146"/>
                    </a:lnTo>
                    <a:lnTo>
                      <a:pt x="163" y="143"/>
                    </a:lnTo>
                    <a:lnTo>
                      <a:pt x="161" y="140"/>
                    </a:lnTo>
                    <a:lnTo>
                      <a:pt x="159" y="138"/>
                    </a:lnTo>
                    <a:lnTo>
                      <a:pt x="15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9">
                <a:extLst>
                  <a:ext uri="{FF2B5EF4-FFF2-40B4-BE49-F238E27FC236}">
                    <a16:creationId xmlns="" xmlns:a16="http://schemas.microsoft.com/office/drawing/2014/main" id="{D2ADB528-97C7-4807-84A3-F45EFC071A67}"/>
                  </a:ext>
                </a:extLst>
              </p:cNvPr>
              <p:cNvSpPr>
                <a:spLocks/>
              </p:cNvSpPr>
              <p:nvPr/>
            </p:nvSpPr>
            <p:spPr bwMode="auto">
              <a:xfrm>
                <a:off x="9477375" y="1349375"/>
                <a:ext cx="103188" cy="92075"/>
              </a:xfrm>
              <a:custGeom>
                <a:avLst/>
                <a:gdLst>
                  <a:gd name="T0" fmla="*/ 98 w 329"/>
                  <a:gd name="T1" fmla="*/ 207 h 289"/>
                  <a:gd name="T2" fmla="*/ 198 w 329"/>
                  <a:gd name="T3" fmla="*/ 101 h 289"/>
                  <a:gd name="T4" fmla="*/ 243 w 329"/>
                  <a:gd name="T5" fmla="*/ 57 h 289"/>
                  <a:gd name="T6" fmla="*/ 264 w 329"/>
                  <a:gd name="T7" fmla="*/ 41 h 289"/>
                  <a:gd name="T8" fmla="*/ 277 w 329"/>
                  <a:gd name="T9" fmla="*/ 33 h 289"/>
                  <a:gd name="T10" fmla="*/ 286 w 329"/>
                  <a:gd name="T11" fmla="*/ 33 h 289"/>
                  <a:gd name="T12" fmla="*/ 294 w 329"/>
                  <a:gd name="T13" fmla="*/ 38 h 289"/>
                  <a:gd name="T14" fmla="*/ 297 w 329"/>
                  <a:gd name="T15" fmla="*/ 45 h 289"/>
                  <a:gd name="T16" fmla="*/ 298 w 329"/>
                  <a:gd name="T17" fmla="*/ 55 h 289"/>
                  <a:gd name="T18" fmla="*/ 292 w 329"/>
                  <a:gd name="T19" fmla="*/ 73 h 289"/>
                  <a:gd name="T20" fmla="*/ 281 w 329"/>
                  <a:gd name="T21" fmla="*/ 96 h 289"/>
                  <a:gd name="T22" fmla="*/ 261 w 329"/>
                  <a:gd name="T23" fmla="*/ 129 h 289"/>
                  <a:gd name="T24" fmla="*/ 214 w 329"/>
                  <a:gd name="T25" fmla="*/ 201 h 289"/>
                  <a:gd name="T26" fmla="*/ 166 w 329"/>
                  <a:gd name="T27" fmla="*/ 269 h 289"/>
                  <a:gd name="T28" fmla="*/ 165 w 329"/>
                  <a:gd name="T29" fmla="*/ 274 h 289"/>
                  <a:gd name="T30" fmla="*/ 167 w 329"/>
                  <a:gd name="T31" fmla="*/ 282 h 289"/>
                  <a:gd name="T32" fmla="*/ 176 w 329"/>
                  <a:gd name="T33" fmla="*/ 289 h 289"/>
                  <a:gd name="T34" fmla="*/ 183 w 329"/>
                  <a:gd name="T35" fmla="*/ 289 h 289"/>
                  <a:gd name="T36" fmla="*/ 190 w 329"/>
                  <a:gd name="T37" fmla="*/ 285 h 289"/>
                  <a:gd name="T38" fmla="*/ 241 w 329"/>
                  <a:gd name="T39" fmla="*/ 214 h 289"/>
                  <a:gd name="T40" fmla="*/ 292 w 329"/>
                  <a:gd name="T41" fmla="*/ 137 h 289"/>
                  <a:gd name="T42" fmla="*/ 314 w 329"/>
                  <a:gd name="T43" fmla="*/ 98 h 289"/>
                  <a:gd name="T44" fmla="*/ 326 w 329"/>
                  <a:gd name="T45" fmla="*/ 69 h 289"/>
                  <a:gd name="T46" fmla="*/ 329 w 329"/>
                  <a:gd name="T47" fmla="*/ 48 h 289"/>
                  <a:gd name="T48" fmla="*/ 326 w 329"/>
                  <a:gd name="T49" fmla="*/ 31 h 289"/>
                  <a:gd name="T50" fmla="*/ 316 w 329"/>
                  <a:gd name="T51" fmla="*/ 18 h 289"/>
                  <a:gd name="T52" fmla="*/ 302 w 329"/>
                  <a:gd name="T53" fmla="*/ 6 h 289"/>
                  <a:gd name="T54" fmla="*/ 290 w 329"/>
                  <a:gd name="T55" fmla="*/ 1 h 289"/>
                  <a:gd name="T56" fmla="*/ 283 w 329"/>
                  <a:gd name="T57" fmla="*/ 0 h 289"/>
                  <a:gd name="T58" fmla="*/ 270 w 329"/>
                  <a:gd name="T59" fmla="*/ 2 h 289"/>
                  <a:gd name="T60" fmla="*/ 248 w 329"/>
                  <a:gd name="T61" fmla="*/ 15 h 289"/>
                  <a:gd name="T62" fmla="*/ 216 w 329"/>
                  <a:gd name="T63" fmla="*/ 41 h 289"/>
                  <a:gd name="T64" fmla="*/ 175 w 329"/>
                  <a:gd name="T65" fmla="*/ 82 h 289"/>
                  <a:gd name="T66" fmla="*/ 86 w 329"/>
                  <a:gd name="T67" fmla="*/ 176 h 289"/>
                  <a:gd name="T68" fmla="*/ 2 w 329"/>
                  <a:gd name="T69" fmla="*/ 267 h 289"/>
                  <a:gd name="T70" fmla="*/ 0 w 329"/>
                  <a:gd name="T71" fmla="*/ 273 h 289"/>
                  <a:gd name="T72" fmla="*/ 0 w 329"/>
                  <a:gd name="T73" fmla="*/ 278 h 289"/>
                  <a:gd name="T74" fmla="*/ 2 w 329"/>
                  <a:gd name="T75" fmla="*/ 283 h 289"/>
                  <a:gd name="T76" fmla="*/ 10 w 329"/>
                  <a:gd name="T77" fmla="*/ 289 h 289"/>
                  <a:gd name="T78" fmla="*/ 19 w 329"/>
                  <a:gd name="T79" fmla="*/ 289 h 289"/>
                  <a:gd name="T80" fmla="*/ 24 w 329"/>
                  <a:gd name="T81" fmla="*/ 287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9" h="289">
                    <a:moveTo>
                      <a:pt x="26" y="284"/>
                    </a:moveTo>
                    <a:lnTo>
                      <a:pt x="98" y="207"/>
                    </a:lnTo>
                    <a:lnTo>
                      <a:pt x="154" y="147"/>
                    </a:lnTo>
                    <a:lnTo>
                      <a:pt x="198" y="101"/>
                    </a:lnTo>
                    <a:lnTo>
                      <a:pt x="230" y="69"/>
                    </a:lnTo>
                    <a:lnTo>
                      <a:pt x="243" y="57"/>
                    </a:lnTo>
                    <a:lnTo>
                      <a:pt x="255" y="48"/>
                    </a:lnTo>
                    <a:lnTo>
                      <a:pt x="264" y="41"/>
                    </a:lnTo>
                    <a:lnTo>
                      <a:pt x="271" y="36"/>
                    </a:lnTo>
                    <a:lnTo>
                      <a:pt x="277" y="33"/>
                    </a:lnTo>
                    <a:lnTo>
                      <a:pt x="283" y="33"/>
                    </a:lnTo>
                    <a:lnTo>
                      <a:pt x="286" y="33"/>
                    </a:lnTo>
                    <a:lnTo>
                      <a:pt x="290" y="35"/>
                    </a:lnTo>
                    <a:lnTo>
                      <a:pt x="294" y="38"/>
                    </a:lnTo>
                    <a:lnTo>
                      <a:pt x="296" y="42"/>
                    </a:lnTo>
                    <a:lnTo>
                      <a:pt x="297" y="45"/>
                    </a:lnTo>
                    <a:lnTo>
                      <a:pt x="298" y="50"/>
                    </a:lnTo>
                    <a:lnTo>
                      <a:pt x="298" y="55"/>
                    </a:lnTo>
                    <a:lnTo>
                      <a:pt x="296" y="63"/>
                    </a:lnTo>
                    <a:lnTo>
                      <a:pt x="292" y="73"/>
                    </a:lnTo>
                    <a:lnTo>
                      <a:pt x="288" y="83"/>
                    </a:lnTo>
                    <a:lnTo>
                      <a:pt x="281" y="96"/>
                    </a:lnTo>
                    <a:lnTo>
                      <a:pt x="272" y="111"/>
                    </a:lnTo>
                    <a:lnTo>
                      <a:pt x="261" y="129"/>
                    </a:lnTo>
                    <a:lnTo>
                      <a:pt x="249" y="150"/>
                    </a:lnTo>
                    <a:lnTo>
                      <a:pt x="214" y="201"/>
                    </a:lnTo>
                    <a:lnTo>
                      <a:pt x="168" y="266"/>
                    </a:lnTo>
                    <a:lnTo>
                      <a:pt x="166" y="269"/>
                    </a:lnTo>
                    <a:lnTo>
                      <a:pt x="165" y="272"/>
                    </a:lnTo>
                    <a:lnTo>
                      <a:pt x="165" y="274"/>
                    </a:lnTo>
                    <a:lnTo>
                      <a:pt x="165" y="277"/>
                    </a:lnTo>
                    <a:lnTo>
                      <a:pt x="167" y="282"/>
                    </a:lnTo>
                    <a:lnTo>
                      <a:pt x="172" y="288"/>
                    </a:lnTo>
                    <a:lnTo>
                      <a:pt x="176" y="289"/>
                    </a:lnTo>
                    <a:lnTo>
                      <a:pt x="180" y="289"/>
                    </a:lnTo>
                    <a:lnTo>
                      <a:pt x="183" y="289"/>
                    </a:lnTo>
                    <a:lnTo>
                      <a:pt x="187" y="288"/>
                    </a:lnTo>
                    <a:lnTo>
                      <a:pt x="190" y="285"/>
                    </a:lnTo>
                    <a:lnTo>
                      <a:pt x="192" y="283"/>
                    </a:lnTo>
                    <a:lnTo>
                      <a:pt x="241" y="214"/>
                    </a:lnTo>
                    <a:lnTo>
                      <a:pt x="277" y="159"/>
                    </a:lnTo>
                    <a:lnTo>
                      <a:pt x="292" y="137"/>
                    </a:lnTo>
                    <a:lnTo>
                      <a:pt x="304" y="116"/>
                    </a:lnTo>
                    <a:lnTo>
                      <a:pt x="314" y="98"/>
                    </a:lnTo>
                    <a:lnTo>
                      <a:pt x="320" y="83"/>
                    </a:lnTo>
                    <a:lnTo>
                      <a:pt x="326" y="69"/>
                    </a:lnTo>
                    <a:lnTo>
                      <a:pt x="328" y="58"/>
                    </a:lnTo>
                    <a:lnTo>
                      <a:pt x="329" y="48"/>
                    </a:lnTo>
                    <a:lnTo>
                      <a:pt x="328" y="39"/>
                    </a:lnTo>
                    <a:lnTo>
                      <a:pt x="326" y="31"/>
                    </a:lnTo>
                    <a:lnTo>
                      <a:pt x="321" y="24"/>
                    </a:lnTo>
                    <a:lnTo>
                      <a:pt x="316" y="18"/>
                    </a:lnTo>
                    <a:lnTo>
                      <a:pt x="310" y="12"/>
                    </a:lnTo>
                    <a:lnTo>
                      <a:pt x="302" y="6"/>
                    </a:lnTo>
                    <a:lnTo>
                      <a:pt x="295" y="2"/>
                    </a:lnTo>
                    <a:lnTo>
                      <a:pt x="290" y="1"/>
                    </a:lnTo>
                    <a:lnTo>
                      <a:pt x="287" y="0"/>
                    </a:lnTo>
                    <a:lnTo>
                      <a:pt x="283" y="0"/>
                    </a:lnTo>
                    <a:lnTo>
                      <a:pt x="279" y="0"/>
                    </a:lnTo>
                    <a:lnTo>
                      <a:pt x="270" y="2"/>
                    </a:lnTo>
                    <a:lnTo>
                      <a:pt x="259" y="7"/>
                    </a:lnTo>
                    <a:lnTo>
                      <a:pt x="248" y="15"/>
                    </a:lnTo>
                    <a:lnTo>
                      <a:pt x="233" y="27"/>
                    </a:lnTo>
                    <a:lnTo>
                      <a:pt x="216" y="41"/>
                    </a:lnTo>
                    <a:lnTo>
                      <a:pt x="197" y="60"/>
                    </a:lnTo>
                    <a:lnTo>
                      <a:pt x="175" y="82"/>
                    </a:lnTo>
                    <a:lnTo>
                      <a:pt x="149" y="109"/>
                    </a:lnTo>
                    <a:lnTo>
                      <a:pt x="86" y="176"/>
                    </a:lnTo>
                    <a:lnTo>
                      <a:pt x="5" y="265"/>
                    </a:lnTo>
                    <a:lnTo>
                      <a:pt x="2" y="267"/>
                    </a:lnTo>
                    <a:lnTo>
                      <a:pt x="1" y="270"/>
                    </a:lnTo>
                    <a:lnTo>
                      <a:pt x="0" y="273"/>
                    </a:lnTo>
                    <a:lnTo>
                      <a:pt x="0" y="276"/>
                    </a:lnTo>
                    <a:lnTo>
                      <a:pt x="0" y="278"/>
                    </a:lnTo>
                    <a:lnTo>
                      <a:pt x="1" y="281"/>
                    </a:lnTo>
                    <a:lnTo>
                      <a:pt x="2" y="283"/>
                    </a:lnTo>
                    <a:lnTo>
                      <a:pt x="5" y="287"/>
                    </a:lnTo>
                    <a:lnTo>
                      <a:pt x="10" y="289"/>
                    </a:lnTo>
                    <a:lnTo>
                      <a:pt x="15" y="289"/>
                    </a:lnTo>
                    <a:lnTo>
                      <a:pt x="19" y="289"/>
                    </a:lnTo>
                    <a:lnTo>
                      <a:pt x="22" y="288"/>
                    </a:lnTo>
                    <a:lnTo>
                      <a:pt x="24" y="287"/>
                    </a:lnTo>
                    <a:lnTo>
                      <a:pt x="26"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upo 61">
            <a:extLst>
              <a:ext uri="{FF2B5EF4-FFF2-40B4-BE49-F238E27FC236}">
                <a16:creationId xmlns="" xmlns:a16="http://schemas.microsoft.com/office/drawing/2014/main" id="{3DCC93BF-0CE5-4B3C-A1F3-905549D3D12C}"/>
              </a:ext>
            </a:extLst>
          </p:cNvPr>
          <p:cNvGrpSpPr/>
          <p:nvPr/>
        </p:nvGrpSpPr>
        <p:grpSpPr>
          <a:xfrm>
            <a:off x="10829016" y="1533509"/>
            <a:ext cx="950834" cy="967374"/>
            <a:chOff x="10829016" y="1533509"/>
            <a:chExt cx="950834" cy="967374"/>
          </a:xfrm>
        </p:grpSpPr>
        <p:sp>
          <p:nvSpPr>
            <p:cNvPr id="130" name="Oval 6">
              <a:extLst>
                <a:ext uri="{FF2B5EF4-FFF2-40B4-BE49-F238E27FC236}">
                  <a16:creationId xmlns="" xmlns:a16="http://schemas.microsoft.com/office/drawing/2014/main" id="{749F9ABA-E0C8-47E8-8908-7E0A172C1C8E}"/>
                </a:ext>
              </a:extLst>
            </p:cNvPr>
            <p:cNvSpPr>
              <a:spLocks noChangeArrowheads="1"/>
            </p:cNvSpPr>
            <p:nvPr/>
          </p:nvSpPr>
          <p:spPr bwMode="auto">
            <a:xfrm>
              <a:off x="10908711" y="1625602"/>
              <a:ext cx="787989" cy="791110"/>
            </a:xfrm>
            <a:prstGeom prst="ellipse">
              <a:avLst/>
            </a:prstGeom>
            <a:gradFill>
              <a:gsLst>
                <a:gs pos="0">
                  <a:srgbClr val="198AB7"/>
                </a:gs>
                <a:gs pos="72000">
                  <a:srgbClr val="28DBD3"/>
                </a:gs>
              </a:gsLst>
              <a:lin ang="16200000" scaled="1"/>
            </a:gradFill>
            <a:ln w="25400" cap="flat">
              <a:noFill/>
              <a:prstDash val="solid"/>
              <a:miter lim="800000"/>
              <a:headEnd/>
              <a:tailEnd/>
            </a:ln>
            <a:effectLst>
              <a:outerShdw blurRad="177800" dist="50800" dir="2880000" algn="tl" rotWithShape="0">
                <a:prstClr val="black">
                  <a:alpha val="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31" name="Oval 6">
              <a:extLst>
                <a:ext uri="{FF2B5EF4-FFF2-40B4-BE49-F238E27FC236}">
                  <a16:creationId xmlns="" xmlns:a16="http://schemas.microsoft.com/office/drawing/2014/main" id="{A2EBBC39-9F2D-4FAE-8220-AD2D6FDDBD97}"/>
                </a:ext>
              </a:extLst>
            </p:cNvPr>
            <p:cNvSpPr>
              <a:spLocks noChangeArrowheads="1"/>
            </p:cNvSpPr>
            <p:nvPr/>
          </p:nvSpPr>
          <p:spPr bwMode="auto">
            <a:xfrm>
              <a:off x="11006692" y="1723971"/>
              <a:ext cx="592028" cy="594373"/>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43" name="Arco 142">
              <a:extLst>
                <a:ext uri="{FF2B5EF4-FFF2-40B4-BE49-F238E27FC236}">
                  <a16:creationId xmlns="" xmlns:a16="http://schemas.microsoft.com/office/drawing/2014/main" id="{7B9B91A7-C93C-4434-A135-6CF2524D1BA6}"/>
                </a:ext>
              </a:extLst>
            </p:cNvPr>
            <p:cNvSpPr/>
            <p:nvPr/>
          </p:nvSpPr>
          <p:spPr>
            <a:xfrm rot="10800000">
              <a:off x="10829016" y="1533509"/>
              <a:ext cx="950834" cy="967374"/>
            </a:xfrm>
            <a:prstGeom prst="arc">
              <a:avLst>
                <a:gd name="adj1" fmla="val 5359811"/>
                <a:gd name="adj2" fmla="val 161414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446">
              <a:extLst>
                <a:ext uri="{FF2B5EF4-FFF2-40B4-BE49-F238E27FC236}">
                  <a16:creationId xmlns="" xmlns:a16="http://schemas.microsoft.com/office/drawing/2014/main" id="{CF55C74A-3250-49D1-8334-C28B59E7D292}"/>
                </a:ext>
              </a:extLst>
            </p:cNvPr>
            <p:cNvSpPr>
              <a:spLocks noEditPoints="1"/>
            </p:cNvSpPr>
            <p:nvPr/>
          </p:nvSpPr>
          <p:spPr bwMode="auto">
            <a:xfrm>
              <a:off x="11224663" y="1844836"/>
              <a:ext cx="174800" cy="345758"/>
            </a:xfrm>
            <a:custGeom>
              <a:avLst/>
              <a:gdLst>
                <a:gd name="T0" fmla="*/ 325 w 451"/>
                <a:gd name="T1" fmla="*/ 646 h 900"/>
                <a:gd name="T2" fmla="*/ 306 w 451"/>
                <a:gd name="T3" fmla="*/ 682 h 900"/>
                <a:gd name="T4" fmla="*/ 275 w 451"/>
                <a:gd name="T5" fmla="*/ 707 h 900"/>
                <a:gd name="T6" fmla="*/ 236 w 451"/>
                <a:gd name="T7" fmla="*/ 719 h 900"/>
                <a:gd name="T8" fmla="*/ 194 w 451"/>
                <a:gd name="T9" fmla="*/ 715 h 900"/>
                <a:gd name="T10" fmla="*/ 158 w 451"/>
                <a:gd name="T11" fmla="*/ 696 h 900"/>
                <a:gd name="T12" fmla="*/ 133 w 451"/>
                <a:gd name="T13" fmla="*/ 666 h 900"/>
                <a:gd name="T14" fmla="*/ 121 w 451"/>
                <a:gd name="T15" fmla="*/ 626 h 900"/>
                <a:gd name="T16" fmla="*/ 198 w 451"/>
                <a:gd name="T17" fmla="*/ 510 h 900"/>
                <a:gd name="T18" fmla="*/ 208 w 451"/>
                <a:gd name="T19" fmla="*/ 504 h 900"/>
                <a:gd name="T20" fmla="*/ 210 w 451"/>
                <a:gd name="T21" fmla="*/ 492 h 900"/>
                <a:gd name="T22" fmla="*/ 203 w 451"/>
                <a:gd name="T23" fmla="*/ 483 h 900"/>
                <a:gd name="T24" fmla="*/ 120 w 451"/>
                <a:gd name="T25" fmla="*/ 480 h 900"/>
                <a:gd name="T26" fmla="*/ 201 w 451"/>
                <a:gd name="T27" fmla="*/ 419 h 900"/>
                <a:gd name="T28" fmla="*/ 209 w 451"/>
                <a:gd name="T29" fmla="*/ 411 h 900"/>
                <a:gd name="T30" fmla="*/ 209 w 451"/>
                <a:gd name="T31" fmla="*/ 399 h 900"/>
                <a:gd name="T32" fmla="*/ 201 w 451"/>
                <a:gd name="T33" fmla="*/ 391 h 900"/>
                <a:gd name="T34" fmla="*/ 120 w 451"/>
                <a:gd name="T35" fmla="*/ 330 h 900"/>
                <a:gd name="T36" fmla="*/ 203 w 451"/>
                <a:gd name="T37" fmla="*/ 328 h 900"/>
                <a:gd name="T38" fmla="*/ 210 w 451"/>
                <a:gd name="T39" fmla="*/ 318 h 900"/>
                <a:gd name="T40" fmla="*/ 208 w 451"/>
                <a:gd name="T41" fmla="*/ 307 h 900"/>
                <a:gd name="T42" fmla="*/ 198 w 451"/>
                <a:gd name="T43" fmla="*/ 300 h 900"/>
                <a:gd name="T44" fmla="*/ 331 w 451"/>
                <a:gd name="T45" fmla="*/ 210 h 900"/>
                <a:gd name="T46" fmla="*/ 271 w 451"/>
                <a:gd name="T47" fmla="*/ 180 h 900"/>
                <a:gd name="T48" fmla="*/ 301 w 451"/>
                <a:gd name="T49" fmla="*/ 180 h 900"/>
                <a:gd name="T50" fmla="*/ 351 w 451"/>
                <a:gd name="T51" fmla="*/ 29 h 900"/>
                <a:gd name="T52" fmla="*/ 360 w 451"/>
                <a:gd name="T53" fmla="*/ 21 h 900"/>
                <a:gd name="T54" fmla="*/ 360 w 451"/>
                <a:gd name="T55" fmla="*/ 9 h 900"/>
                <a:gd name="T56" fmla="*/ 351 w 451"/>
                <a:gd name="T57" fmla="*/ 1 h 900"/>
                <a:gd name="T58" fmla="*/ 102 w 451"/>
                <a:gd name="T59" fmla="*/ 0 h 900"/>
                <a:gd name="T60" fmla="*/ 93 w 451"/>
                <a:gd name="T61" fmla="*/ 7 h 900"/>
                <a:gd name="T62" fmla="*/ 91 w 451"/>
                <a:gd name="T63" fmla="*/ 19 h 900"/>
                <a:gd name="T64" fmla="*/ 96 w 451"/>
                <a:gd name="T65" fmla="*/ 27 h 900"/>
                <a:gd name="T66" fmla="*/ 150 w 451"/>
                <a:gd name="T67" fmla="*/ 30 h 900"/>
                <a:gd name="T68" fmla="*/ 10 w 451"/>
                <a:gd name="T69" fmla="*/ 181 h 900"/>
                <a:gd name="T70" fmla="*/ 1 w 451"/>
                <a:gd name="T71" fmla="*/ 190 h 900"/>
                <a:gd name="T72" fmla="*/ 1 w 451"/>
                <a:gd name="T73" fmla="*/ 202 h 900"/>
                <a:gd name="T74" fmla="*/ 10 w 451"/>
                <a:gd name="T75" fmla="*/ 209 h 900"/>
                <a:gd name="T76" fmla="*/ 90 w 451"/>
                <a:gd name="T77" fmla="*/ 615 h 900"/>
                <a:gd name="T78" fmla="*/ 100 w 451"/>
                <a:gd name="T79" fmla="*/ 665 h 900"/>
                <a:gd name="T80" fmla="*/ 125 w 451"/>
                <a:gd name="T81" fmla="*/ 706 h 900"/>
                <a:gd name="T82" fmla="*/ 163 w 451"/>
                <a:gd name="T83" fmla="*/ 735 h 900"/>
                <a:gd name="T84" fmla="*/ 210 w 451"/>
                <a:gd name="T85" fmla="*/ 750 h 900"/>
                <a:gd name="T86" fmla="*/ 213 w 451"/>
                <a:gd name="T87" fmla="*/ 894 h 900"/>
                <a:gd name="T88" fmla="*/ 223 w 451"/>
                <a:gd name="T89" fmla="*/ 900 h 900"/>
                <a:gd name="T90" fmla="*/ 233 w 451"/>
                <a:gd name="T91" fmla="*/ 898 h 900"/>
                <a:gd name="T92" fmla="*/ 240 w 451"/>
                <a:gd name="T93" fmla="*/ 888 h 900"/>
                <a:gd name="T94" fmla="*/ 264 w 451"/>
                <a:gd name="T95" fmla="*/ 745 h 900"/>
                <a:gd name="T96" fmla="*/ 308 w 451"/>
                <a:gd name="T97" fmla="*/ 722 h 900"/>
                <a:gd name="T98" fmla="*/ 340 w 451"/>
                <a:gd name="T99" fmla="*/ 687 h 900"/>
                <a:gd name="T100" fmla="*/ 358 w 451"/>
                <a:gd name="T101" fmla="*/ 641 h 900"/>
                <a:gd name="T102" fmla="*/ 436 w 451"/>
                <a:gd name="T103" fmla="*/ 210 h 900"/>
                <a:gd name="T104" fmla="*/ 446 w 451"/>
                <a:gd name="T105" fmla="*/ 206 h 900"/>
                <a:gd name="T106" fmla="*/ 451 w 451"/>
                <a:gd name="T107" fmla="*/ 195 h 900"/>
                <a:gd name="T108" fmla="*/ 446 w 451"/>
                <a:gd name="T109" fmla="*/ 184 h 900"/>
                <a:gd name="T110" fmla="*/ 436 w 451"/>
                <a:gd name="T111" fmla="*/ 18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1" h="900">
                  <a:moveTo>
                    <a:pt x="331" y="615"/>
                  </a:moveTo>
                  <a:lnTo>
                    <a:pt x="330" y="626"/>
                  </a:lnTo>
                  <a:lnTo>
                    <a:pt x="329" y="636"/>
                  </a:lnTo>
                  <a:lnTo>
                    <a:pt x="325" y="646"/>
                  </a:lnTo>
                  <a:lnTo>
                    <a:pt x="322" y="656"/>
                  </a:lnTo>
                  <a:lnTo>
                    <a:pt x="318" y="666"/>
                  </a:lnTo>
                  <a:lnTo>
                    <a:pt x="313" y="674"/>
                  </a:lnTo>
                  <a:lnTo>
                    <a:pt x="306" y="682"/>
                  </a:lnTo>
                  <a:lnTo>
                    <a:pt x="300" y="689"/>
                  </a:lnTo>
                  <a:lnTo>
                    <a:pt x="292" y="696"/>
                  </a:lnTo>
                  <a:lnTo>
                    <a:pt x="284" y="702"/>
                  </a:lnTo>
                  <a:lnTo>
                    <a:pt x="275" y="707"/>
                  </a:lnTo>
                  <a:lnTo>
                    <a:pt x="267" y="712"/>
                  </a:lnTo>
                  <a:lnTo>
                    <a:pt x="257" y="715"/>
                  </a:lnTo>
                  <a:lnTo>
                    <a:pt x="246" y="718"/>
                  </a:lnTo>
                  <a:lnTo>
                    <a:pt x="236" y="719"/>
                  </a:lnTo>
                  <a:lnTo>
                    <a:pt x="225" y="720"/>
                  </a:lnTo>
                  <a:lnTo>
                    <a:pt x="214" y="719"/>
                  </a:lnTo>
                  <a:lnTo>
                    <a:pt x="205" y="718"/>
                  </a:lnTo>
                  <a:lnTo>
                    <a:pt x="194" y="715"/>
                  </a:lnTo>
                  <a:lnTo>
                    <a:pt x="184" y="712"/>
                  </a:lnTo>
                  <a:lnTo>
                    <a:pt x="176" y="707"/>
                  </a:lnTo>
                  <a:lnTo>
                    <a:pt x="167" y="702"/>
                  </a:lnTo>
                  <a:lnTo>
                    <a:pt x="158" y="696"/>
                  </a:lnTo>
                  <a:lnTo>
                    <a:pt x="151" y="689"/>
                  </a:lnTo>
                  <a:lnTo>
                    <a:pt x="145" y="682"/>
                  </a:lnTo>
                  <a:lnTo>
                    <a:pt x="138" y="674"/>
                  </a:lnTo>
                  <a:lnTo>
                    <a:pt x="133" y="666"/>
                  </a:lnTo>
                  <a:lnTo>
                    <a:pt x="129" y="656"/>
                  </a:lnTo>
                  <a:lnTo>
                    <a:pt x="125" y="646"/>
                  </a:lnTo>
                  <a:lnTo>
                    <a:pt x="122" y="636"/>
                  </a:lnTo>
                  <a:lnTo>
                    <a:pt x="121" y="626"/>
                  </a:lnTo>
                  <a:lnTo>
                    <a:pt x="120" y="615"/>
                  </a:lnTo>
                  <a:lnTo>
                    <a:pt x="120" y="510"/>
                  </a:lnTo>
                  <a:lnTo>
                    <a:pt x="195" y="510"/>
                  </a:lnTo>
                  <a:lnTo>
                    <a:pt x="198" y="510"/>
                  </a:lnTo>
                  <a:lnTo>
                    <a:pt x="201" y="509"/>
                  </a:lnTo>
                  <a:lnTo>
                    <a:pt x="203" y="507"/>
                  </a:lnTo>
                  <a:lnTo>
                    <a:pt x="206" y="506"/>
                  </a:lnTo>
                  <a:lnTo>
                    <a:pt x="208" y="504"/>
                  </a:lnTo>
                  <a:lnTo>
                    <a:pt x="209" y="501"/>
                  </a:lnTo>
                  <a:lnTo>
                    <a:pt x="210" y="498"/>
                  </a:lnTo>
                  <a:lnTo>
                    <a:pt x="210" y="495"/>
                  </a:lnTo>
                  <a:lnTo>
                    <a:pt x="210" y="492"/>
                  </a:lnTo>
                  <a:lnTo>
                    <a:pt x="209" y="489"/>
                  </a:lnTo>
                  <a:lnTo>
                    <a:pt x="208" y="487"/>
                  </a:lnTo>
                  <a:lnTo>
                    <a:pt x="206" y="485"/>
                  </a:lnTo>
                  <a:lnTo>
                    <a:pt x="203" y="483"/>
                  </a:lnTo>
                  <a:lnTo>
                    <a:pt x="201" y="482"/>
                  </a:lnTo>
                  <a:lnTo>
                    <a:pt x="198" y="481"/>
                  </a:lnTo>
                  <a:lnTo>
                    <a:pt x="195" y="480"/>
                  </a:lnTo>
                  <a:lnTo>
                    <a:pt x="120" y="480"/>
                  </a:lnTo>
                  <a:lnTo>
                    <a:pt x="120" y="420"/>
                  </a:lnTo>
                  <a:lnTo>
                    <a:pt x="195" y="420"/>
                  </a:lnTo>
                  <a:lnTo>
                    <a:pt x="198" y="420"/>
                  </a:lnTo>
                  <a:lnTo>
                    <a:pt x="201" y="419"/>
                  </a:lnTo>
                  <a:lnTo>
                    <a:pt x="203" y="418"/>
                  </a:lnTo>
                  <a:lnTo>
                    <a:pt x="206" y="415"/>
                  </a:lnTo>
                  <a:lnTo>
                    <a:pt x="208" y="413"/>
                  </a:lnTo>
                  <a:lnTo>
                    <a:pt x="209" y="411"/>
                  </a:lnTo>
                  <a:lnTo>
                    <a:pt x="210" y="408"/>
                  </a:lnTo>
                  <a:lnTo>
                    <a:pt x="210" y="405"/>
                  </a:lnTo>
                  <a:lnTo>
                    <a:pt x="210" y="403"/>
                  </a:lnTo>
                  <a:lnTo>
                    <a:pt x="209" y="399"/>
                  </a:lnTo>
                  <a:lnTo>
                    <a:pt x="208" y="397"/>
                  </a:lnTo>
                  <a:lnTo>
                    <a:pt x="206" y="395"/>
                  </a:lnTo>
                  <a:lnTo>
                    <a:pt x="203" y="393"/>
                  </a:lnTo>
                  <a:lnTo>
                    <a:pt x="201" y="391"/>
                  </a:lnTo>
                  <a:lnTo>
                    <a:pt x="198" y="391"/>
                  </a:lnTo>
                  <a:lnTo>
                    <a:pt x="195" y="390"/>
                  </a:lnTo>
                  <a:lnTo>
                    <a:pt x="120" y="390"/>
                  </a:lnTo>
                  <a:lnTo>
                    <a:pt x="120" y="330"/>
                  </a:lnTo>
                  <a:lnTo>
                    <a:pt x="195" y="330"/>
                  </a:lnTo>
                  <a:lnTo>
                    <a:pt x="198" y="330"/>
                  </a:lnTo>
                  <a:lnTo>
                    <a:pt x="201" y="329"/>
                  </a:lnTo>
                  <a:lnTo>
                    <a:pt x="203" y="328"/>
                  </a:lnTo>
                  <a:lnTo>
                    <a:pt x="206" y="326"/>
                  </a:lnTo>
                  <a:lnTo>
                    <a:pt x="208" y="323"/>
                  </a:lnTo>
                  <a:lnTo>
                    <a:pt x="209" y="321"/>
                  </a:lnTo>
                  <a:lnTo>
                    <a:pt x="210" y="318"/>
                  </a:lnTo>
                  <a:lnTo>
                    <a:pt x="210" y="315"/>
                  </a:lnTo>
                  <a:lnTo>
                    <a:pt x="210" y="312"/>
                  </a:lnTo>
                  <a:lnTo>
                    <a:pt x="209" y="310"/>
                  </a:lnTo>
                  <a:lnTo>
                    <a:pt x="208" y="307"/>
                  </a:lnTo>
                  <a:lnTo>
                    <a:pt x="206" y="304"/>
                  </a:lnTo>
                  <a:lnTo>
                    <a:pt x="203" y="303"/>
                  </a:lnTo>
                  <a:lnTo>
                    <a:pt x="201" y="301"/>
                  </a:lnTo>
                  <a:lnTo>
                    <a:pt x="198" y="300"/>
                  </a:lnTo>
                  <a:lnTo>
                    <a:pt x="195" y="300"/>
                  </a:lnTo>
                  <a:lnTo>
                    <a:pt x="120" y="300"/>
                  </a:lnTo>
                  <a:lnTo>
                    <a:pt x="120" y="210"/>
                  </a:lnTo>
                  <a:lnTo>
                    <a:pt x="331" y="210"/>
                  </a:lnTo>
                  <a:lnTo>
                    <a:pt x="331" y="615"/>
                  </a:lnTo>
                  <a:close/>
                  <a:moveTo>
                    <a:pt x="180" y="30"/>
                  </a:moveTo>
                  <a:lnTo>
                    <a:pt x="271" y="30"/>
                  </a:lnTo>
                  <a:lnTo>
                    <a:pt x="271" y="180"/>
                  </a:lnTo>
                  <a:lnTo>
                    <a:pt x="180" y="180"/>
                  </a:lnTo>
                  <a:lnTo>
                    <a:pt x="180" y="30"/>
                  </a:lnTo>
                  <a:close/>
                  <a:moveTo>
                    <a:pt x="436" y="180"/>
                  </a:moveTo>
                  <a:lnTo>
                    <a:pt x="301" y="180"/>
                  </a:lnTo>
                  <a:lnTo>
                    <a:pt x="301" y="30"/>
                  </a:lnTo>
                  <a:lnTo>
                    <a:pt x="346" y="30"/>
                  </a:lnTo>
                  <a:lnTo>
                    <a:pt x="348" y="29"/>
                  </a:lnTo>
                  <a:lnTo>
                    <a:pt x="351" y="29"/>
                  </a:lnTo>
                  <a:lnTo>
                    <a:pt x="353" y="27"/>
                  </a:lnTo>
                  <a:lnTo>
                    <a:pt x="356" y="26"/>
                  </a:lnTo>
                  <a:lnTo>
                    <a:pt x="358" y="24"/>
                  </a:lnTo>
                  <a:lnTo>
                    <a:pt x="360" y="21"/>
                  </a:lnTo>
                  <a:lnTo>
                    <a:pt x="360" y="19"/>
                  </a:lnTo>
                  <a:lnTo>
                    <a:pt x="361" y="15"/>
                  </a:lnTo>
                  <a:lnTo>
                    <a:pt x="360" y="12"/>
                  </a:lnTo>
                  <a:lnTo>
                    <a:pt x="360" y="9"/>
                  </a:lnTo>
                  <a:lnTo>
                    <a:pt x="358" y="7"/>
                  </a:lnTo>
                  <a:lnTo>
                    <a:pt x="356" y="5"/>
                  </a:lnTo>
                  <a:lnTo>
                    <a:pt x="353" y="3"/>
                  </a:lnTo>
                  <a:lnTo>
                    <a:pt x="351" y="1"/>
                  </a:lnTo>
                  <a:lnTo>
                    <a:pt x="348" y="0"/>
                  </a:lnTo>
                  <a:lnTo>
                    <a:pt x="346" y="0"/>
                  </a:lnTo>
                  <a:lnTo>
                    <a:pt x="105" y="0"/>
                  </a:lnTo>
                  <a:lnTo>
                    <a:pt x="102" y="0"/>
                  </a:lnTo>
                  <a:lnTo>
                    <a:pt x="100" y="1"/>
                  </a:lnTo>
                  <a:lnTo>
                    <a:pt x="96" y="3"/>
                  </a:lnTo>
                  <a:lnTo>
                    <a:pt x="94" y="5"/>
                  </a:lnTo>
                  <a:lnTo>
                    <a:pt x="93" y="7"/>
                  </a:lnTo>
                  <a:lnTo>
                    <a:pt x="91" y="9"/>
                  </a:lnTo>
                  <a:lnTo>
                    <a:pt x="91" y="12"/>
                  </a:lnTo>
                  <a:lnTo>
                    <a:pt x="90" y="15"/>
                  </a:lnTo>
                  <a:lnTo>
                    <a:pt x="91" y="19"/>
                  </a:lnTo>
                  <a:lnTo>
                    <a:pt x="91" y="21"/>
                  </a:lnTo>
                  <a:lnTo>
                    <a:pt x="93" y="24"/>
                  </a:lnTo>
                  <a:lnTo>
                    <a:pt x="94" y="26"/>
                  </a:lnTo>
                  <a:lnTo>
                    <a:pt x="96" y="27"/>
                  </a:lnTo>
                  <a:lnTo>
                    <a:pt x="100" y="29"/>
                  </a:lnTo>
                  <a:lnTo>
                    <a:pt x="102" y="29"/>
                  </a:lnTo>
                  <a:lnTo>
                    <a:pt x="105" y="30"/>
                  </a:lnTo>
                  <a:lnTo>
                    <a:pt x="150" y="30"/>
                  </a:lnTo>
                  <a:lnTo>
                    <a:pt x="150" y="180"/>
                  </a:lnTo>
                  <a:lnTo>
                    <a:pt x="15" y="180"/>
                  </a:lnTo>
                  <a:lnTo>
                    <a:pt x="12" y="180"/>
                  </a:lnTo>
                  <a:lnTo>
                    <a:pt x="10" y="181"/>
                  </a:lnTo>
                  <a:lnTo>
                    <a:pt x="7" y="182"/>
                  </a:lnTo>
                  <a:lnTo>
                    <a:pt x="4" y="184"/>
                  </a:lnTo>
                  <a:lnTo>
                    <a:pt x="3" y="187"/>
                  </a:lnTo>
                  <a:lnTo>
                    <a:pt x="1" y="190"/>
                  </a:lnTo>
                  <a:lnTo>
                    <a:pt x="0" y="192"/>
                  </a:lnTo>
                  <a:lnTo>
                    <a:pt x="0" y="195"/>
                  </a:lnTo>
                  <a:lnTo>
                    <a:pt x="0" y="198"/>
                  </a:lnTo>
                  <a:lnTo>
                    <a:pt x="1" y="202"/>
                  </a:lnTo>
                  <a:lnTo>
                    <a:pt x="3" y="204"/>
                  </a:lnTo>
                  <a:lnTo>
                    <a:pt x="4" y="206"/>
                  </a:lnTo>
                  <a:lnTo>
                    <a:pt x="7" y="208"/>
                  </a:lnTo>
                  <a:lnTo>
                    <a:pt x="10" y="209"/>
                  </a:lnTo>
                  <a:lnTo>
                    <a:pt x="12" y="210"/>
                  </a:lnTo>
                  <a:lnTo>
                    <a:pt x="15" y="210"/>
                  </a:lnTo>
                  <a:lnTo>
                    <a:pt x="90" y="210"/>
                  </a:lnTo>
                  <a:lnTo>
                    <a:pt x="90" y="615"/>
                  </a:lnTo>
                  <a:lnTo>
                    <a:pt x="91" y="628"/>
                  </a:lnTo>
                  <a:lnTo>
                    <a:pt x="92" y="641"/>
                  </a:lnTo>
                  <a:lnTo>
                    <a:pt x="95" y="653"/>
                  </a:lnTo>
                  <a:lnTo>
                    <a:pt x="100" y="665"/>
                  </a:lnTo>
                  <a:lnTo>
                    <a:pt x="105" y="676"/>
                  </a:lnTo>
                  <a:lnTo>
                    <a:pt x="110" y="687"/>
                  </a:lnTo>
                  <a:lnTo>
                    <a:pt x="118" y="697"/>
                  </a:lnTo>
                  <a:lnTo>
                    <a:pt x="125" y="706"/>
                  </a:lnTo>
                  <a:lnTo>
                    <a:pt x="134" y="715"/>
                  </a:lnTo>
                  <a:lnTo>
                    <a:pt x="142" y="722"/>
                  </a:lnTo>
                  <a:lnTo>
                    <a:pt x="153" y="730"/>
                  </a:lnTo>
                  <a:lnTo>
                    <a:pt x="163" y="735"/>
                  </a:lnTo>
                  <a:lnTo>
                    <a:pt x="175" y="741"/>
                  </a:lnTo>
                  <a:lnTo>
                    <a:pt x="186" y="745"/>
                  </a:lnTo>
                  <a:lnTo>
                    <a:pt x="198" y="748"/>
                  </a:lnTo>
                  <a:lnTo>
                    <a:pt x="210" y="750"/>
                  </a:lnTo>
                  <a:lnTo>
                    <a:pt x="210" y="885"/>
                  </a:lnTo>
                  <a:lnTo>
                    <a:pt x="211" y="888"/>
                  </a:lnTo>
                  <a:lnTo>
                    <a:pt x="212" y="891"/>
                  </a:lnTo>
                  <a:lnTo>
                    <a:pt x="213" y="894"/>
                  </a:lnTo>
                  <a:lnTo>
                    <a:pt x="215" y="896"/>
                  </a:lnTo>
                  <a:lnTo>
                    <a:pt x="217" y="898"/>
                  </a:lnTo>
                  <a:lnTo>
                    <a:pt x="219" y="899"/>
                  </a:lnTo>
                  <a:lnTo>
                    <a:pt x="223" y="900"/>
                  </a:lnTo>
                  <a:lnTo>
                    <a:pt x="225" y="900"/>
                  </a:lnTo>
                  <a:lnTo>
                    <a:pt x="228" y="900"/>
                  </a:lnTo>
                  <a:lnTo>
                    <a:pt x="231" y="899"/>
                  </a:lnTo>
                  <a:lnTo>
                    <a:pt x="233" y="898"/>
                  </a:lnTo>
                  <a:lnTo>
                    <a:pt x="236" y="896"/>
                  </a:lnTo>
                  <a:lnTo>
                    <a:pt x="238" y="894"/>
                  </a:lnTo>
                  <a:lnTo>
                    <a:pt x="239" y="891"/>
                  </a:lnTo>
                  <a:lnTo>
                    <a:pt x="240" y="888"/>
                  </a:lnTo>
                  <a:lnTo>
                    <a:pt x="240" y="885"/>
                  </a:lnTo>
                  <a:lnTo>
                    <a:pt x="240" y="750"/>
                  </a:lnTo>
                  <a:lnTo>
                    <a:pt x="253" y="748"/>
                  </a:lnTo>
                  <a:lnTo>
                    <a:pt x="264" y="745"/>
                  </a:lnTo>
                  <a:lnTo>
                    <a:pt x="276" y="741"/>
                  </a:lnTo>
                  <a:lnTo>
                    <a:pt x="288" y="735"/>
                  </a:lnTo>
                  <a:lnTo>
                    <a:pt x="298" y="730"/>
                  </a:lnTo>
                  <a:lnTo>
                    <a:pt x="308" y="722"/>
                  </a:lnTo>
                  <a:lnTo>
                    <a:pt x="317" y="715"/>
                  </a:lnTo>
                  <a:lnTo>
                    <a:pt x="325" y="706"/>
                  </a:lnTo>
                  <a:lnTo>
                    <a:pt x="333" y="697"/>
                  </a:lnTo>
                  <a:lnTo>
                    <a:pt x="340" y="687"/>
                  </a:lnTo>
                  <a:lnTo>
                    <a:pt x="346" y="676"/>
                  </a:lnTo>
                  <a:lnTo>
                    <a:pt x="351" y="665"/>
                  </a:lnTo>
                  <a:lnTo>
                    <a:pt x="355" y="653"/>
                  </a:lnTo>
                  <a:lnTo>
                    <a:pt x="358" y="641"/>
                  </a:lnTo>
                  <a:lnTo>
                    <a:pt x="360" y="628"/>
                  </a:lnTo>
                  <a:lnTo>
                    <a:pt x="361" y="615"/>
                  </a:lnTo>
                  <a:lnTo>
                    <a:pt x="361" y="210"/>
                  </a:lnTo>
                  <a:lnTo>
                    <a:pt x="436" y="210"/>
                  </a:lnTo>
                  <a:lnTo>
                    <a:pt x="439" y="210"/>
                  </a:lnTo>
                  <a:lnTo>
                    <a:pt x="441" y="209"/>
                  </a:lnTo>
                  <a:lnTo>
                    <a:pt x="444" y="208"/>
                  </a:lnTo>
                  <a:lnTo>
                    <a:pt x="446" y="206"/>
                  </a:lnTo>
                  <a:lnTo>
                    <a:pt x="447" y="204"/>
                  </a:lnTo>
                  <a:lnTo>
                    <a:pt x="450" y="202"/>
                  </a:lnTo>
                  <a:lnTo>
                    <a:pt x="450" y="198"/>
                  </a:lnTo>
                  <a:lnTo>
                    <a:pt x="451" y="195"/>
                  </a:lnTo>
                  <a:lnTo>
                    <a:pt x="450" y="192"/>
                  </a:lnTo>
                  <a:lnTo>
                    <a:pt x="450" y="190"/>
                  </a:lnTo>
                  <a:lnTo>
                    <a:pt x="447" y="187"/>
                  </a:lnTo>
                  <a:lnTo>
                    <a:pt x="446" y="184"/>
                  </a:lnTo>
                  <a:lnTo>
                    <a:pt x="444" y="182"/>
                  </a:lnTo>
                  <a:lnTo>
                    <a:pt x="441" y="181"/>
                  </a:lnTo>
                  <a:lnTo>
                    <a:pt x="439" y="180"/>
                  </a:lnTo>
                  <a:lnTo>
                    <a:pt x="436" y="180"/>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9" name="Slide Number Placeholder 13">
            <a:extLst>
              <a:ext uri="{FF2B5EF4-FFF2-40B4-BE49-F238E27FC236}">
                <a16:creationId xmlns="" xmlns:a16="http://schemas.microsoft.com/office/drawing/2014/main" id="{830117DD-621E-418A-BE3C-ADC39C20DB10}"/>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76</a:t>
            </a:fld>
            <a:r>
              <a:rPr lang="en-ID" sz="1100" dirty="0">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6  7  8  9  10</a:t>
            </a:r>
          </a:p>
        </p:txBody>
      </p:sp>
      <p:cxnSp>
        <p:nvCxnSpPr>
          <p:cNvPr id="80" name="Conector recto 79">
            <a:extLst>
              <a:ext uri="{FF2B5EF4-FFF2-40B4-BE49-F238E27FC236}">
                <a16:creationId xmlns="" xmlns:a16="http://schemas.microsoft.com/office/drawing/2014/main" id="{32A6E159-8E26-41B7-BF32-1E7312D6237B}"/>
              </a:ext>
            </a:extLst>
          </p:cNvPr>
          <p:cNvCxnSpPr/>
          <p:nvPr/>
        </p:nvCxnSpPr>
        <p:spPr>
          <a:xfrm>
            <a:off x="5758764" y="1306949"/>
            <a:ext cx="674473" cy="0"/>
          </a:xfrm>
          <a:prstGeom prst="line">
            <a:avLst/>
          </a:prstGeom>
          <a:ln w="25400">
            <a:solidFill>
              <a:srgbClr val="03E7B1"/>
            </a:solidFill>
          </a:ln>
        </p:spPr>
        <p:style>
          <a:lnRef idx="1">
            <a:schemeClr val="accent1"/>
          </a:lnRef>
          <a:fillRef idx="0">
            <a:schemeClr val="accent1"/>
          </a:fillRef>
          <a:effectRef idx="0">
            <a:schemeClr val="accent1"/>
          </a:effectRef>
          <a:fontRef idx="minor">
            <a:schemeClr val="tx1"/>
          </a:fontRef>
        </p:style>
      </p:cxnSp>
      <p:grpSp>
        <p:nvGrpSpPr>
          <p:cNvPr id="61" name="Grupo 60">
            <a:extLst>
              <a:ext uri="{FF2B5EF4-FFF2-40B4-BE49-F238E27FC236}">
                <a16:creationId xmlns="" xmlns:a16="http://schemas.microsoft.com/office/drawing/2014/main" id="{F10C5027-77D3-4C28-8F25-8A82709971F4}"/>
              </a:ext>
            </a:extLst>
          </p:cNvPr>
          <p:cNvGrpSpPr/>
          <p:nvPr/>
        </p:nvGrpSpPr>
        <p:grpSpPr>
          <a:xfrm>
            <a:off x="361764" y="3639335"/>
            <a:ext cx="967374" cy="967374"/>
            <a:chOff x="361764" y="3639335"/>
            <a:chExt cx="967374" cy="967374"/>
          </a:xfrm>
        </p:grpSpPr>
        <p:sp>
          <p:nvSpPr>
            <p:cNvPr id="134" name="Oval 6">
              <a:extLst>
                <a:ext uri="{FF2B5EF4-FFF2-40B4-BE49-F238E27FC236}">
                  <a16:creationId xmlns="" xmlns:a16="http://schemas.microsoft.com/office/drawing/2014/main" id="{0A7A6F5C-5979-42FD-BAF6-22D4FC8B4092}"/>
                </a:ext>
              </a:extLst>
            </p:cNvPr>
            <p:cNvSpPr>
              <a:spLocks noChangeArrowheads="1"/>
            </p:cNvSpPr>
            <p:nvPr/>
          </p:nvSpPr>
          <p:spPr bwMode="auto">
            <a:xfrm>
              <a:off x="457200" y="3722295"/>
              <a:ext cx="787989" cy="791110"/>
            </a:xfrm>
            <a:prstGeom prst="ellipse">
              <a:avLst/>
            </a:prstGeom>
            <a:gradFill>
              <a:gsLst>
                <a:gs pos="0">
                  <a:srgbClr val="198AB7"/>
                </a:gs>
                <a:gs pos="72000">
                  <a:srgbClr val="28DBD3"/>
                </a:gs>
              </a:gsLst>
              <a:lin ang="16200000" scaled="1"/>
            </a:gradFill>
            <a:ln w="25400" cap="flat">
              <a:noFill/>
              <a:prstDash val="solid"/>
              <a:miter lim="800000"/>
              <a:headEnd/>
              <a:tailEnd/>
            </a:ln>
            <a:effectLst>
              <a:outerShdw blurRad="177800" dist="50800" dir="2880000" algn="tl" rotWithShape="0">
                <a:prstClr val="black">
                  <a:alpha val="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35" name="Oval 6">
              <a:extLst>
                <a:ext uri="{FF2B5EF4-FFF2-40B4-BE49-F238E27FC236}">
                  <a16:creationId xmlns="" xmlns:a16="http://schemas.microsoft.com/office/drawing/2014/main" id="{3E7C1BE5-02D6-4B8A-955D-86DE3CB7B22F}"/>
                </a:ext>
              </a:extLst>
            </p:cNvPr>
            <p:cNvSpPr>
              <a:spLocks noChangeArrowheads="1"/>
            </p:cNvSpPr>
            <p:nvPr/>
          </p:nvSpPr>
          <p:spPr bwMode="auto">
            <a:xfrm>
              <a:off x="555181" y="3820664"/>
              <a:ext cx="592028" cy="594373"/>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dirty="0"/>
            </a:p>
          </p:txBody>
        </p:sp>
        <p:sp>
          <p:nvSpPr>
            <p:cNvPr id="141" name="Arco 140">
              <a:extLst>
                <a:ext uri="{FF2B5EF4-FFF2-40B4-BE49-F238E27FC236}">
                  <a16:creationId xmlns="" xmlns:a16="http://schemas.microsoft.com/office/drawing/2014/main" id="{0548E238-18C3-4B04-820A-1C4B80B0EED0}"/>
                </a:ext>
              </a:extLst>
            </p:cNvPr>
            <p:cNvSpPr/>
            <p:nvPr/>
          </p:nvSpPr>
          <p:spPr>
            <a:xfrm>
              <a:off x="361764" y="3639335"/>
              <a:ext cx="967374" cy="967374"/>
            </a:xfrm>
            <a:prstGeom prst="arc">
              <a:avLst>
                <a:gd name="adj1" fmla="val 5359811"/>
                <a:gd name="adj2" fmla="val 1650722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 name="Group 893">
              <a:extLst>
                <a:ext uri="{FF2B5EF4-FFF2-40B4-BE49-F238E27FC236}">
                  <a16:creationId xmlns="" xmlns:a16="http://schemas.microsoft.com/office/drawing/2014/main" id="{9C22B22E-2B64-4192-A9A5-791161F0B53A}"/>
                </a:ext>
              </a:extLst>
            </p:cNvPr>
            <p:cNvGrpSpPr/>
            <p:nvPr/>
          </p:nvGrpSpPr>
          <p:grpSpPr>
            <a:xfrm>
              <a:off x="674166" y="3949596"/>
              <a:ext cx="347679" cy="345758"/>
              <a:chOff x="8742363" y="774700"/>
              <a:chExt cx="287338" cy="285750"/>
            </a:xfrm>
            <a:solidFill>
              <a:schemeClr val="tx1">
                <a:lumMod val="50000"/>
                <a:lumOff val="50000"/>
              </a:schemeClr>
            </a:solidFill>
          </p:grpSpPr>
          <p:sp>
            <p:nvSpPr>
              <p:cNvPr id="43" name="Freeform 353">
                <a:extLst>
                  <a:ext uri="{FF2B5EF4-FFF2-40B4-BE49-F238E27FC236}">
                    <a16:creationId xmlns="" xmlns:a16="http://schemas.microsoft.com/office/drawing/2014/main" id="{92DB5061-46AB-4F4A-8AED-989E65DA07B1}"/>
                  </a:ext>
                </a:extLst>
              </p:cNvPr>
              <p:cNvSpPr>
                <a:spLocks noEditPoints="1"/>
              </p:cNvSpPr>
              <p:nvPr/>
            </p:nvSpPr>
            <p:spPr bwMode="auto">
              <a:xfrm>
                <a:off x="8820150" y="850900"/>
                <a:ext cx="131763" cy="133350"/>
              </a:xfrm>
              <a:custGeom>
                <a:avLst/>
                <a:gdLst>
                  <a:gd name="T0" fmla="*/ 270 w 419"/>
                  <a:gd name="T1" fmla="*/ 390 h 420"/>
                  <a:gd name="T2" fmla="*/ 270 w 419"/>
                  <a:gd name="T3" fmla="*/ 282 h 420"/>
                  <a:gd name="T4" fmla="*/ 267 w 419"/>
                  <a:gd name="T5" fmla="*/ 277 h 420"/>
                  <a:gd name="T6" fmla="*/ 263 w 419"/>
                  <a:gd name="T7" fmla="*/ 272 h 420"/>
                  <a:gd name="T8" fmla="*/ 258 w 419"/>
                  <a:gd name="T9" fmla="*/ 270 h 420"/>
                  <a:gd name="T10" fmla="*/ 165 w 419"/>
                  <a:gd name="T11" fmla="*/ 270 h 420"/>
                  <a:gd name="T12" fmla="*/ 159 w 419"/>
                  <a:gd name="T13" fmla="*/ 271 h 420"/>
                  <a:gd name="T14" fmla="*/ 154 w 419"/>
                  <a:gd name="T15" fmla="*/ 274 h 420"/>
                  <a:gd name="T16" fmla="*/ 151 w 419"/>
                  <a:gd name="T17" fmla="*/ 280 h 420"/>
                  <a:gd name="T18" fmla="*/ 150 w 419"/>
                  <a:gd name="T19" fmla="*/ 285 h 420"/>
                  <a:gd name="T20" fmla="*/ 30 w 419"/>
                  <a:gd name="T21" fmla="*/ 390 h 420"/>
                  <a:gd name="T22" fmla="*/ 150 w 419"/>
                  <a:gd name="T23" fmla="*/ 29 h 420"/>
                  <a:gd name="T24" fmla="*/ 150 w 419"/>
                  <a:gd name="T25" fmla="*/ 139 h 420"/>
                  <a:gd name="T26" fmla="*/ 152 w 419"/>
                  <a:gd name="T27" fmla="*/ 144 h 420"/>
                  <a:gd name="T28" fmla="*/ 156 w 419"/>
                  <a:gd name="T29" fmla="*/ 147 h 420"/>
                  <a:gd name="T30" fmla="*/ 161 w 419"/>
                  <a:gd name="T31" fmla="*/ 149 h 420"/>
                  <a:gd name="T32" fmla="*/ 255 w 419"/>
                  <a:gd name="T33" fmla="*/ 150 h 420"/>
                  <a:gd name="T34" fmla="*/ 261 w 419"/>
                  <a:gd name="T35" fmla="*/ 149 h 420"/>
                  <a:gd name="T36" fmla="*/ 265 w 419"/>
                  <a:gd name="T37" fmla="*/ 146 h 420"/>
                  <a:gd name="T38" fmla="*/ 268 w 419"/>
                  <a:gd name="T39" fmla="*/ 141 h 420"/>
                  <a:gd name="T40" fmla="*/ 270 w 419"/>
                  <a:gd name="T41" fmla="*/ 135 h 420"/>
                  <a:gd name="T42" fmla="*/ 389 w 419"/>
                  <a:gd name="T43" fmla="*/ 29 h 420"/>
                  <a:gd name="T44" fmla="*/ 404 w 419"/>
                  <a:gd name="T45" fmla="*/ 0 h 420"/>
                  <a:gd name="T46" fmla="*/ 251 w 419"/>
                  <a:gd name="T47" fmla="*/ 1 h 420"/>
                  <a:gd name="T48" fmla="*/ 246 w 419"/>
                  <a:gd name="T49" fmla="*/ 3 h 420"/>
                  <a:gd name="T50" fmla="*/ 243 w 419"/>
                  <a:gd name="T51" fmla="*/ 7 h 420"/>
                  <a:gd name="T52" fmla="*/ 240 w 419"/>
                  <a:gd name="T53" fmla="*/ 12 h 420"/>
                  <a:gd name="T54" fmla="*/ 240 w 419"/>
                  <a:gd name="T55" fmla="*/ 120 h 420"/>
                  <a:gd name="T56" fmla="*/ 180 w 419"/>
                  <a:gd name="T57" fmla="*/ 14 h 420"/>
                  <a:gd name="T58" fmla="*/ 179 w 419"/>
                  <a:gd name="T59" fmla="*/ 9 h 420"/>
                  <a:gd name="T60" fmla="*/ 175 w 419"/>
                  <a:gd name="T61" fmla="*/ 5 h 420"/>
                  <a:gd name="T62" fmla="*/ 170 w 419"/>
                  <a:gd name="T63" fmla="*/ 2 h 420"/>
                  <a:gd name="T64" fmla="*/ 165 w 419"/>
                  <a:gd name="T65" fmla="*/ 0 h 420"/>
                  <a:gd name="T66" fmla="*/ 12 w 419"/>
                  <a:gd name="T67" fmla="*/ 1 h 420"/>
                  <a:gd name="T68" fmla="*/ 6 w 419"/>
                  <a:gd name="T69" fmla="*/ 3 h 420"/>
                  <a:gd name="T70" fmla="*/ 2 w 419"/>
                  <a:gd name="T71" fmla="*/ 7 h 420"/>
                  <a:gd name="T72" fmla="*/ 0 w 419"/>
                  <a:gd name="T73" fmla="*/ 12 h 420"/>
                  <a:gd name="T74" fmla="*/ 0 w 419"/>
                  <a:gd name="T75" fmla="*/ 405 h 420"/>
                  <a:gd name="T76" fmla="*/ 1 w 419"/>
                  <a:gd name="T77" fmla="*/ 411 h 420"/>
                  <a:gd name="T78" fmla="*/ 4 w 419"/>
                  <a:gd name="T79" fmla="*/ 416 h 420"/>
                  <a:gd name="T80" fmla="*/ 8 w 419"/>
                  <a:gd name="T81" fmla="*/ 419 h 420"/>
                  <a:gd name="T82" fmla="*/ 15 w 419"/>
                  <a:gd name="T83" fmla="*/ 420 h 420"/>
                  <a:gd name="T84" fmla="*/ 168 w 419"/>
                  <a:gd name="T85" fmla="*/ 420 h 420"/>
                  <a:gd name="T86" fmla="*/ 173 w 419"/>
                  <a:gd name="T87" fmla="*/ 418 h 420"/>
                  <a:gd name="T88" fmla="*/ 178 w 419"/>
                  <a:gd name="T89" fmla="*/ 413 h 420"/>
                  <a:gd name="T90" fmla="*/ 180 w 419"/>
                  <a:gd name="T91" fmla="*/ 408 h 420"/>
                  <a:gd name="T92" fmla="*/ 180 w 419"/>
                  <a:gd name="T93" fmla="*/ 300 h 420"/>
                  <a:gd name="T94" fmla="*/ 240 w 419"/>
                  <a:gd name="T95" fmla="*/ 405 h 420"/>
                  <a:gd name="T96" fmla="*/ 241 w 419"/>
                  <a:gd name="T97" fmla="*/ 411 h 420"/>
                  <a:gd name="T98" fmla="*/ 244 w 419"/>
                  <a:gd name="T99" fmla="*/ 416 h 420"/>
                  <a:gd name="T100" fmla="*/ 249 w 419"/>
                  <a:gd name="T101" fmla="*/ 419 h 420"/>
                  <a:gd name="T102" fmla="*/ 255 w 419"/>
                  <a:gd name="T103" fmla="*/ 420 h 420"/>
                  <a:gd name="T104" fmla="*/ 408 w 419"/>
                  <a:gd name="T105" fmla="*/ 420 h 420"/>
                  <a:gd name="T106" fmla="*/ 413 w 419"/>
                  <a:gd name="T107" fmla="*/ 418 h 420"/>
                  <a:gd name="T108" fmla="*/ 417 w 419"/>
                  <a:gd name="T109" fmla="*/ 413 h 420"/>
                  <a:gd name="T110" fmla="*/ 419 w 419"/>
                  <a:gd name="T111" fmla="*/ 408 h 420"/>
                  <a:gd name="T112" fmla="*/ 419 w 419"/>
                  <a:gd name="T113" fmla="*/ 14 h 420"/>
                  <a:gd name="T114" fmla="*/ 418 w 419"/>
                  <a:gd name="T115" fmla="*/ 9 h 420"/>
                  <a:gd name="T116" fmla="*/ 415 w 419"/>
                  <a:gd name="T117" fmla="*/ 5 h 420"/>
                  <a:gd name="T118" fmla="*/ 411 w 419"/>
                  <a:gd name="T119" fmla="*/ 2 h 420"/>
                  <a:gd name="T120" fmla="*/ 404 w 419"/>
                  <a:gd name="T121" fmla="*/ 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9" h="420">
                    <a:moveTo>
                      <a:pt x="389" y="390"/>
                    </a:moveTo>
                    <a:lnTo>
                      <a:pt x="270" y="390"/>
                    </a:lnTo>
                    <a:lnTo>
                      <a:pt x="270" y="285"/>
                    </a:lnTo>
                    <a:lnTo>
                      <a:pt x="270" y="282"/>
                    </a:lnTo>
                    <a:lnTo>
                      <a:pt x="268" y="280"/>
                    </a:lnTo>
                    <a:lnTo>
                      <a:pt x="267" y="277"/>
                    </a:lnTo>
                    <a:lnTo>
                      <a:pt x="265" y="274"/>
                    </a:lnTo>
                    <a:lnTo>
                      <a:pt x="263" y="272"/>
                    </a:lnTo>
                    <a:lnTo>
                      <a:pt x="261" y="271"/>
                    </a:lnTo>
                    <a:lnTo>
                      <a:pt x="258" y="270"/>
                    </a:lnTo>
                    <a:lnTo>
                      <a:pt x="255" y="270"/>
                    </a:lnTo>
                    <a:lnTo>
                      <a:pt x="165" y="270"/>
                    </a:lnTo>
                    <a:lnTo>
                      <a:pt x="161" y="270"/>
                    </a:lnTo>
                    <a:lnTo>
                      <a:pt x="159" y="271"/>
                    </a:lnTo>
                    <a:lnTo>
                      <a:pt x="156" y="272"/>
                    </a:lnTo>
                    <a:lnTo>
                      <a:pt x="154" y="274"/>
                    </a:lnTo>
                    <a:lnTo>
                      <a:pt x="152" y="277"/>
                    </a:lnTo>
                    <a:lnTo>
                      <a:pt x="151" y="280"/>
                    </a:lnTo>
                    <a:lnTo>
                      <a:pt x="150" y="282"/>
                    </a:lnTo>
                    <a:lnTo>
                      <a:pt x="150" y="285"/>
                    </a:lnTo>
                    <a:lnTo>
                      <a:pt x="150" y="390"/>
                    </a:lnTo>
                    <a:lnTo>
                      <a:pt x="30" y="390"/>
                    </a:lnTo>
                    <a:lnTo>
                      <a:pt x="30" y="29"/>
                    </a:lnTo>
                    <a:lnTo>
                      <a:pt x="150" y="29"/>
                    </a:lnTo>
                    <a:lnTo>
                      <a:pt x="150" y="135"/>
                    </a:lnTo>
                    <a:lnTo>
                      <a:pt x="150" y="139"/>
                    </a:lnTo>
                    <a:lnTo>
                      <a:pt x="151" y="141"/>
                    </a:lnTo>
                    <a:lnTo>
                      <a:pt x="152" y="144"/>
                    </a:lnTo>
                    <a:lnTo>
                      <a:pt x="154" y="146"/>
                    </a:lnTo>
                    <a:lnTo>
                      <a:pt x="156" y="147"/>
                    </a:lnTo>
                    <a:lnTo>
                      <a:pt x="159" y="149"/>
                    </a:lnTo>
                    <a:lnTo>
                      <a:pt x="161" y="149"/>
                    </a:lnTo>
                    <a:lnTo>
                      <a:pt x="165" y="150"/>
                    </a:lnTo>
                    <a:lnTo>
                      <a:pt x="255" y="150"/>
                    </a:lnTo>
                    <a:lnTo>
                      <a:pt x="258" y="149"/>
                    </a:lnTo>
                    <a:lnTo>
                      <a:pt x="261" y="149"/>
                    </a:lnTo>
                    <a:lnTo>
                      <a:pt x="263" y="147"/>
                    </a:lnTo>
                    <a:lnTo>
                      <a:pt x="265" y="146"/>
                    </a:lnTo>
                    <a:lnTo>
                      <a:pt x="267" y="144"/>
                    </a:lnTo>
                    <a:lnTo>
                      <a:pt x="268" y="141"/>
                    </a:lnTo>
                    <a:lnTo>
                      <a:pt x="270" y="139"/>
                    </a:lnTo>
                    <a:lnTo>
                      <a:pt x="270" y="135"/>
                    </a:lnTo>
                    <a:lnTo>
                      <a:pt x="270" y="29"/>
                    </a:lnTo>
                    <a:lnTo>
                      <a:pt x="389" y="29"/>
                    </a:lnTo>
                    <a:lnTo>
                      <a:pt x="389" y="390"/>
                    </a:lnTo>
                    <a:close/>
                    <a:moveTo>
                      <a:pt x="404" y="0"/>
                    </a:moveTo>
                    <a:lnTo>
                      <a:pt x="255" y="0"/>
                    </a:lnTo>
                    <a:lnTo>
                      <a:pt x="251" y="1"/>
                    </a:lnTo>
                    <a:lnTo>
                      <a:pt x="249" y="2"/>
                    </a:lnTo>
                    <a:lnTo>
                      <a:pt x="246" y="3"/>
                    </a:lnTo>
                    <a:lnTo>
                      <a:pt x="244" y="5"/>
                    </a:lnTo>
                    <a:lnTo>
                      <a:pt x="243" y="7"/>
                    </a:lnTo>
                    <a:lnTo>
                      <a:pt x="241" y="9"/>
                    </a:lnTo>
                    <a:lnTo>
                      <a:pt x="240" y="12"/>
                    </a:lnTo>
                    <a:lnTo>
                      <a:pt x="240" y="14"/>
                    </a:lnTo>
                    <a:lnTo>
                      <a:pt x="240" y="120"/>
                    </a:lnTo>
                    <a:lnTo>
                      <a:pt x="180" y="120"/>
                    </a:lnTo>
                    <a:lnTo>
                      <a:pt x="180" y="14"/>
                    </a:lnTo>
                    <a:lnTo>
                      <a:pt x="180" y="12"/>
                    </a:lnTo>
                    <a:lnTo>
                      <a:pt x="179" y="9"/>
                    </a:lnTo>
                    <a:lnTo>
                      <a:pt x="178" y="7"/>
                    </a:lnTo>
                    <a:lnTo>
                      <a:pt x="175" y="5"/>
                    </a:lnTo>
                    <a:lnTo>
                      <a:pt x="173" y="3"/>
                    </a:lnTo>
                    <a:lnTo>
                      <a:pt x="170" y="2"/>
                    </a:lnTo>
                    <a:lnTo>
                      <a:pt x="168" y="1"/>
                    </a:lnTo>
                    <a:lnTo>
                      <a:pt x="165" y="0"/>
                    </a:lnTo>
                    <a:lnTo>
                      <a:pt x="15" y="0"/>
                    </a:lnTo>
                    <a:lnTo>
                      <a:pt x="12" y="1"/>
                    </a:lnTo>
                    <a:lnTo>
                      <a:pt x="8" y="2"/>
                    </a:lnTo>
                    <a:lnTo>
                      <a:pt x="6" y="3"/>
                    </a:lnTo>
                    <a:lnTo>
                      <a:pt x="4" y="5"/>
                    </a:lnTo>
                    <a:lnTo>
                      <a:pt x="2" y="7"/>
                    </a:lnTo>
                    <a:lnTo>
                      <a:pt x="1" y="9"/>
                    </a:lnTo>
                    <a:lnTo>
                      <a:pt x="0" y="12"/>
                    </a:lnTo>
                    <a:lnTo>
                      <a:pt x="0" y="14"/>
                    </a:lnTo>
                    <a:lnTo>
                      <a:pt x="0" y="405"/>
                    </a:lnTo>
                    <a:lnTo>
                      <a:pt x="0" y="408"/>
                    </a:lnTo>
                    <a:lnTo>
                      <a:pt x="1" y="411"/>
                    </a:lnTo>
                    <a:lnTo>
                      <a:pt x="2" y="413"/>
                    </a:lnTo>
                    <a:lnTo>
                      <a:pt x="4" y="416"/>
                    </a:lnTo>
                    <a:lnTo>
                      <a:pt x="6" y="418"/>
                    </a:lnTo>
                    <a:lnTo>
                      <a:pt x="8" y="419"/>
                    </a:lnTo>
                    <a:lnTo>
                      <a:pt x="12" y="420"/>
                    </a:lnTo>
                    <a:lnTo>
                      <a:pt x="15" y="420"/>
                    </a:lnTo>
                    <a:lnTo>
                      <a:pt x="165" y="420"/>
                    </a:lnTo>
                    <a:lnTo>
                      <a:pt x="168" y="420"/>
                    </a:lnTo>
                    <a:lnTo>
                      <a:pt x="171" y="419"/>
                    </a:lnTo>
                    <a:lnTo>
                      <a:pt x="173" y="418"/>
                    </a:lnTo>
                    <a:lnTo>
                      <a:pt x="175" y="416"/>
                    </a:lnTo>
                    <a:lnTo>
                      <a:pt x="178" y="413"/>
                    </a:lnTo>
                    <a:lnTo>
                      <a:pt x="179" y="411"/>
                    </a:lnTo>
                    <a:lnTo>
                      <a:pt x="180" y="408"/>
                    </a:lnTo>
                    <a:lnTo>
                      <a:pt x="180" y="405"/>
                    </a:lnTo>
                    <a:lnTo>
                      <a:pt x="180" y="300"/>
                    </a:lnTo>
                    <a:lnTo>
                      <a:pt x="240" y="300"/>
                    </a:lnTo>
                    <a:lnTo>
                      <a:pt x="240" y="405"/>
                    </a:lnTo>
                    <a:lnTo>
                      <a:pt x="240" y="408"/>
                    </a:lnTo>
                    <a:lnTo>
                      <a:pt x="241" y="411"/>
                    </a:lnTo>
                    <a:lnTo>
                      <a:pt x="243" y="413"/>
                    </a:lnTo>
                    <a:lnTo>
                      <a:pt x="244" y="416"/>
                    </a:lnTo>
                    <a:lnTo>
                      <a:pt x="246" y="418"/>
                    </a:lnTo>
                    <a:lnTo>
                      <a:pt x="249" y="419"/>
                    </a:lnTo>
                    <a:lnTo>
                      <a:pt x="251" y="420"/>
                    </a:lnTo>
                    <a:lnTo>
                      <a:pt x="255" y="420"/>
                    </a:lnTo>
                    <a:lnTo>
                      <a:pt x="404" y="420"/>
                    </a:lnTo>
                    <a:lnTo>
                      <a:pt x="408" y="420"/>
                    </a:lnTo>
                    <a:lnTo>
                      <a:pt x="411" y="419"/>
                    </a:lnTo>
                    <a:lnTo>
                      <a:pt x="413" y="418"/>
                    </a:lnTo>
                    <a:lnTo>
                      <a:pt x="415" y="416"/>
                    </a:lnTo>
                    <a:lnTo>
                      <a:pt x="417" y="413"/>
                    </a:lnTo>
                    <a:lnTo>
                      <a:pt x="418" y="411"/>
                    </a:lnTo>
                    <a:lnTo>
                      <a:pt x="419" y="408"/>
                    </a:lnTo>
                    <a:lnTo>
                      <a:pt x="419" y="405"/>
                    </a:lnTo>
                    <a:lnTo>
                      <a:pt x="419" y="14"/>
                    </a:lnTo>
                    <a:lnTo>
                      <a:pt x="419" y="12"/>
                    </a:lnTo>
                    <a:lnTo>
                      <a:pt x="418" y="9"/>
                    </a:lnTo>
                    <a:lnTo>
                      <a:pt x="417" y="7"/>
                    </a:lnTo>
                    <a:lnTo>
                      <a:pt x="415" y="5"/>
                    </a:lnTo>
                    <a:lnTo>
                      <a:pt x="413" y="3"/>
                    </a:lnTo>
                    <a:lnTo>
                      <a:pt x="411" y="2"/>
                    </a:lnTo>
                    <a:lnTo>
                      <a:pt x="408" y="1"/>
                    </a:lnTo>
                    <a:lnTo>
                      <a:pt x="40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4">
                <a:extLst>
                  <a:ext uri="{FF2B5EF4-FFF2-40B4-BE49-F238E27FC236}">
                    <a16:creationId xmlns="" xmlns:a16="http://schemas.microsoft.com/office/drawing/2014/main" id="{62FBE44A-ABC6-41C5-AC25-B7C234A33306}"/>
                  </a:ext>
                </a:extLst>
              </p:cNvPr>
              <p:cNvSpPr>
                <a:spLocks noEditPoints="1"/>
              </p:cNvSpPr>
              <p:nvPr/>
            </p:nvSpPr>
            <p:spPr bwMode="auto">
              <a:xfrm>
                <a:off x="8742363" y="774700"/>
                <a:ext cx="287338" cy="285750"/>
              </a:xfrm>
              <a:custGeom>
                <a:avLst/>
                <a:gdLst>
                  <a:gd name="T0" fmla="*/ 366 w 901"/>
                  <a:gd name="T1" fmla="*/ 861 h 900"/>
                  <a:gd name="T2" fmla="*/ 269 w 901"/>
                  <a:gd name="T3" fmla="*/ 829 h 900"/>
                  <a:gd name="T4" fmla="*/ 184 w 901"/>
                  <a:gd name="T5" fmla="*/ 774 h 900"/>
                  <a:gd name="T6" fmla="*/ 115 w 901"/>
                  <a:gd name="T7" fmla="*/ 702 h 900"/>
                  <a:gd name="T8" fmla="*/ 63 w 901"/>
                  <a:gd name="T9" fmla="*/ 614 h 900"/>
                  <a:gd name="T10" fmla="*/ 35 w 901"/>
                  <a:gd name="T11" fmla="*/ 514 h 900"/>
                  <a:gd name="T12" fmla="*/ 33 w 901"/>
                  <a:gd name="T13" fmla="*/ 407 h 900"/>
                  <a:gd name="T14" fmla="*/ 56 w 901"/>
                  <a:gd name="T15" fmla="*/ 306 h 900"/>
                  <a:gd name="T16" fmla="*/ 103 w 901"/>
                  <a:gd name="T17" fmla="*/ 216 h 900"/>
                  <a:gd name="T18" fmla="*/ 168 w 901"/>
                  <a:gd name="T19" fmla="*/ 139 h 900"/>
                  <a:gd name="T20" fmla="*/ 251 w 901"/>
                  <a:gd name="T21" fmla="*/ 81 h 900"/>
                  <a:gd name="T22" fmla="*/ 346 w 901"/>
                  <a:gd name="T23" fmla="*/ 44 h 900"/>
                  <a:gd name="T24" fmla="*/ 451 w 901"/>
                  <a:gd name="T25" fmla="*/ 30 h 900"/>
                  <a:gd name="T26" fmla="*/ 555 w 901"/>
                  <a:gd name="T27" fmla="*/ 44 h 900"/>
                  <a:gd name="T28" fmla="*/ 651 w 901"/>
                  <a:gd name="T29" fmla="*/ 81 h 900"/>
                  <a:gd name="T30" fmla="*/ 733 w 901"/>
                  <a:gd name="T31" fmla="*/ 139 h 900"/>
                  <a:gd name="T32" fmla="*/ 799 w 901"/>
                  <a:gd name="T33" fmla="*/ 216 h 900"/>
                  <a:gd name="T34" fmla="*/ 845 w 901"/>
                  <a:gd name="T35" fmla="*/ 306 h 900"/>
                  <a:gd name="T36" fmla="*/ 869 w 901"/>
                  <a:gd name="T37" fmla="*/ 407 h 900"/>
                  <a:gd name="T38" fmla="*/ 866 w 901"/>
                  <a:gd name="T39" fmla="*/ 514 h 900"/>
                  <a:gd name="T40" fmla="*/ 838 w 901"/>
                  <a:gd name="T41" fmla="*/ 614 h 900"/>
                  <a:gd name="T42" fmla="*/ 788 w 901"/>
                  <a:gd name="T43" fmla="*/ 702 h 900"/>
                  <a:gd name="T44" fmla="*/ 718 w 901"/>
                  <a:gd name="T45" fmla="*/ 774 h 900"/>
                  <a:gd name="T46" fmla="*/ 633 w 901"/>
                  <a:gd name="T47" fmla="*/ 829 h 900"/>
                  <a:gd name="T48" fmla="*/ 535 w 901"/>
                  <a:gd name="T49" fmla="*/ 861 h 900"/>
                  <a:gd name="T50" fmla="*/ 451 w 901"/>
                  <a:gd name="T51" fmla="*/ 0 h 900"/>
                  <a:gd name="T52" fmla="*/ 338 w 901"/>
                  <a:gd name="T53" fmla="*/ 14 h 900"/>
                  <a:gd name="T54" fmla="*/ 237 w 901"/>
                  <a:gd name="T55" fmla="*/ 54 h 900"/>
                  <a:gd name="T56" fmla="*/ 148 w 901"/>
                  <a:gd name="T57" fmla="*/ 118 h 900"/>
                  <a:gd name="T58" fmla="*/ 77 w 901"/>
                  <a:gd name="T59" fmla="*/ 199 h 900"/>
                  <a:gd name="T60" fmla="*/ 28 w 901"/>
                  <a:gd name="T61" fmla="*/ 296 h 900"/>
                  <a:gd name="T62" fmla="*/ 3 w 901"/>
                  <a:gd name="T63" fmla="*/ 404 h 900"/>
                  <a:gd name="T64" fmla="*/ 6 w 901"/>
                  <a:gd name="T65" fmla="*/ 519 h 900"/>
                  <a:gd name="T66" fmla="*/ 37 w 901"/>
                  <a:gd name="T67" fmla="*/ 626 h 900"/>
                  <a:gd name="T68" fmla="*/ 90 w 901"/>
                  <a:gd name="T69" fmla="*/ 720 h 900"/>
                  <a:gd name="T70" fmla="*/ 165 w 901"/>
                  <a:gd name="T71" fmla="*/ 798 h 900"/>
                  <a:gd name="T72" fmla="*/ 256 w 901"/>
                  <a:gd name="T73" fmla="*/ 856 h 900"/>
                  <a:gd name="T74" fmla="*/ 360 w 901"/>
                  <a:gd name="T75" fmla="*/ 891 h 900"/>
                  <a:gd name="T76" fmla="*/ 474 w 901"/>
                  <a:gd name="T77" fmla="*/ 900 h 900"/>
                  <a:gd name="T78" fmla="*/ 584 w 901"/>
                  <a:gd name="T79" fmla="*/ 880 h 900"/>
                  <a:gd name="T80" fmla="*/ 684 w 901"/>
                  <a:gd name="T81" fmla="*/ 835 h 900"/>
                  <a:gd name="T82" fmla="*/ 768 w 901"/>
                  <a:gd name="T83" fmla="*/ 768 h 900"/>
                  <a:gd name="T84" fmla="*/ 836 w 901"/>
                  <a:gd name="T85" fmla="*/ 683 h 900"/>
                  <a:gd name="T86" fmla="*/ 881 w 901"/>
                  <a:gd name="T87" fmla="*/ 584 h 900"/>
                  <a:gd name="T88" fmla="*/ 900 w 901"/>
                  <a:gd name="T89" fmla="*/ 473 h 900"/>
                  <a:gd name="T90" fmla="*/ 891 w 901"/>
                  <a:gd name="T91" fmla="*/ 359 h 900"/>
                  <a:gd name="T92" fmla="*/ 856 w 901"/>
                  <a:gd name="T93" fmla="*/ 256 h 900"/>
                  <a:gd name="T94" fmla="*/ 798 w 901"/>
                  <a:gd name="T95" fmla="*/ 165 h 900"/>
                  <a:gd name="T96" fmla="*/ 720 w 901"/>
                  <a:gd name="T97" fmla="*/ 90 h 900"/>
                  <a:gd name="T98" fmla="*/ 626 w 901"/>
                  <a:gd name="T99" fmla="*/ 35 h 900"/>
                  <a:gd name="T100" fmla="*/ 519 w 901"/>
                  <a:gd name="T101" fmla="*/ 5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1" h="900">
                    <a:moveTo>
                      <a:pt x="451" y="870"/>
                    </a:moveTo>
                    <a:lnTo>
                      <a:pt x="429" y="870"/>
                    </a:lnTo>
                    <a:lnTo>
                      <a:pt x="408" y="867"/>
                    </a:lnTo>
                    <a:lnTo>
                      <a:pt x="386" y="865"/>
                    </a:lnTo>
                    <a:lnTo>
                      <a:pt x="366" y="861"/>
                    </a:lnTo>
                    <a:lnTo>
                      <a:pt x="346" y="857"/>
                    </a:lnTo>
                    <a:lnTo>
                      <a:pt x="325" y="851"/>
                    </a:lnTo>
                    <a:lnTo>
                      <a:pt x="306" y="845"/>
                    </a:lnTo>
                    <a:lnTo>
                      <a:pt x="287" y="837"/>
                    </a:lnTo>
                    <a:lnTo>
                      <a:pt x="269" y="829"/>
                    </a:lnTo>
                    <a:lnTo>
                      <a:pt x="251" y="819"/>
                    </a:lnTo>
                    <a:lnTo>
                      <a:pt x="233" y="810"/>
                    </a:lnTo>
                    <a:lnTo>
                      <a:pt x="216" y="798"/>
                    </a:lnTo>
                    <a:lnTo>
                      <a:pt x="199" y="787"/>
                    </a:lnTo>
                    <a:lnTo>
                      <a:pt x="184" y="774"/>
                    </a:lnTo>
                    <a:lnTo>
                      <a:pt x="168" y="762"/>
                    </a:lnTo>
                    <a:lnTo>
                      <a:pt x="154" y="748"/>
                    </a:lnTo>
                    <a:lnTo>
                      <a:pt x="140" y="733"/>
                    </a:lnTo>
                    <a:lnTo>
                      <a:pt x="126" y="718"/>
                    </a:lnTo>
                    <a:lnTo>
                      <a:pt x="115" y="702"/>
                    </a:lnTo>
                    <a:lnTo>
                      <a:pt x="103" y="686"/>
                    </a:lnTo>
                    <a:lnTo>
                      <a:pt x="91" y="668"/>
                    </a:lnTo>
                    <a:lnTo>
                      <a:pt x="81" y="650"/>
                    </a:lnTo>
                    <a:lnTo>
                      <a:pt x="72" y="632"/>
                    </a:lnTo>
                    <a:lnTo>
                      <a:pt x="63" y="614"/>
                    </a:lnTo>
                    <a:lnTo>
                      <a:pt x="56" y="595"/>
                    </a:lnTo>
                    <a:lnTo>
                      <a:pt x="49" y="575"/>
                    </a:lnTo>
                    <a:lnTo>
                      <a:pt x="44" y="555"/>
                    </a:lnTo>
                    <a:lnTo>
                      <a:pt x="39" y="535"/>
                    </a:lnTo>
                    <a:lnTo>
                      <a:pt x="35" y="514"/>
                    </a:lnTo>
                    <a:lnTo>
                      <a:pt x="33" y="493"/>
                    </a:lnTo>
                    <a:lnTo>
                      <a:pt x="31" y="472"/>
                    </a:lnTo>
                    <a:lnTo>
                      <a:pt x="31" y="450"/>
                    </a:lnTo>
                    <a:lnTo>
                      <a:pt x="31" y="429"/>
                    </a:lnTo>
                    <a:lnTo>
                      <a:pt x="33" y="407"/>
                    </a:lnTo>
                    <a:lnTo>
                      <a:pt x="35" y="386"/>
                    </a:lnTo>
                    <a:lnTo>
                      <a:pt x="39" y="366"/>
                    </a:lnTo>
                    <a:lnTo>
                      <a:pt x="44" y="345"/>
                    </a:lnTo>
                    <a:lnTo>
                      <a:pt x="49" y="325"/>
                    </a:lnTo>
                    <a:lnTo>
                      <a:pt x="56" y="306"/>
                    </a:lnTo>
                    <a:lnTo>
                      <a:pt x="63" y="287"/>
                    </a:lnTo>
                    <a:lnTo>
                      <a:pt x="72" y="268"/>
                    </a:lnTo>
                    <a:lnTo>
                      <a:pt x="81" y="250"/>
                    </a:lnTo>
                    <a:lnTo>
                      <a:pt x="91" y="233"/>
                    </a:lnTo>
                    <a:lnTo>
                      <a:pt x="103" y="216"/>
                    </a:lnTo>
                    <a:lnTo>
                      <a:pt x="115" y="199"/>
                    </a:lnTo>
                    <a:lnTo>
                      <a:pt x="126" y="183"/>
                    </a:lnTo>
                    <a:lnTo>
                      <a:pt x="140" y="168"/>
                    </a:lnTo>
                    <a:lnTo>
                      <a:pt x="154" y="153"/>
                    </a:lnTo>
                    <a:lnTo>
                      <a:pt x="168" y="139"/>
                    </a:lnTo>
                    <a:lnTo>
                      <a:pt x="184" y="126"/>
                    </a:lnTo>
                    <a:lnTo>
                      <a:pt x="199" y="113"/>
                    </a:lnTo>
                    <a:lnTo>
                      <a:pt x="216" y="102"/>
                    </a:lnTo>
                    <a:lnTo>
                      <a:pt x="233" y="91"/>
                    </a:lnTo>
                    <a:lnTo>
                      <a:pt x="251" y="81"/>
                    </a:lnTo>
                    <a:lnTo>
                      <a:pt x="269" y="72"/>
                    </a:lnTo>
                    <a:lnTo>
                      <a:pt x="287" y="63"/>
                    </a:lnTo>
                    <a:lnTo>
                      <a:pt x="306" y="56"/>
                    </a:lnTo>
                    <a:lnTo>
                      <a:pt x="325" y="49"/>
                    </a:lnTo>
                    <a:lnTo>
                      <a:pt x="346" y="44"/>
                    </a:lnTo>
                    <a:lnTo>
                      <a:pt x="366" y="38"/>
                    </a:lnTo>
                    <a:lnTo>
                      <a:pt x="386" y="35"/>
                    </a:lnTo>
                    <a:lnTo>
                      <a:pt x="408" y="32"/>
                    </a:lnTo>
                    <a:lnTo>
                      <a:pt x="429" y="31"/>
                    </a:lnTo>
                    <a:lnTo>
                      <a:pt x="451" y="30"/>
                    </a:lnTo>
                    <a:lnTo>
                      <a:pt x="472" y="31"/>
                    </a:lnTo>
                    <a:lnTo>
                      <a:pt x="493" y="32"/>
                    </a:lnTo>
                    <a:lnTo>
                      <a:pt x="515" y="35"/>
                    </a:lnTo>
                    <a:lnTo>
                      <a:pt x="535" y="38"/>
                    </a:lnTo>
                    <a:lnTo>
                      <a:pt x="555" y="44"/>
                    </a:lnTo>
                    <a:lnTo>
                      <a:pt x="576" y="49"/>
                    </a:lnTo>
                    <a:lnTo>
                      <a:pt x="595" y="56"/>
                    </a:lnTo>
                    <a:lnTo>
                      <a:pt x="614" y="63"/>
                    </a:lnTo>
                    <a:lnTo>
                      <a:pt x="633" y="72"/>
                    </a:lnTo>
                    <a:lnTo>
                      <a:pt x="651" y="81"/>
                    </a:lnTo>
                    <a:lnTo>
                      <a:pt x="669" y="91"/>
                    </a:lnTo>
                    <a:lnTo>
                      <a:pt x="685" y="102"/>
                    </a:lnTo>
                    <a:lnTo>
                      <a:pt x="702" y="113"/>
                    </a:lnTo>
                    <a:lnTo>
                      <a:pt x="718" y="126"/>
                    </a:lnTo>
                    <a:lnTo>
                      <a:pt x="733" y="139"/>
                    </a:lnTo>
                    <a:lnTo>
                      <a:pt x="748" y="153"/>
                    </a:lnTo>
                    <a:lnTo>
                      <a:pt x="762" y="168"/>
                    </a:lnTo>
                    <a:lnTo>
                      <a:pt x="775" y="183"/>
                    </a:lnTo>
                    <a:lnTo>
                      <a:pt x="788" y="199"/>
                    </a:lnTo>
                    <a:lnTo>
                      <a:pt x="799" y="216"/>
                    </a:lnTo>
                    <a:lnTo>
                      <a:pt x="810" y="233"/>
                    </a:lnTo>
                    <a:lnTo>
                      <a:pt x="820" y="250"/>
                    </a:lnTo>
                    <a:lnTo>
                      <a:pt x="829" y="268"/>
                    </a:lnTo>
                    <a:lnTo>
                      <a:pt x="838" y="287"/>
                    </a:lnTo>
                    <a:lnTo>
                      <a:pt x="845" y="306"/>
                    </a:lnTo>
                    <a:lnTo>
                      <a:pt x="852" y="325"/>
                    </a:lnTo>
                    <a:lnTo>
                      <a:pt x="857" y="345"/>
                    </a:lnTo>
                    <a:lnTo>
                      <a:pt x="863" y="366"/>
                    </a:lnTo>
                    <a:lnTo>
                      <a:pt x="866" y="386"/>
                    </a:lnTo>
                    <a:lnTo>
                      <a:pt x="869" y="407"/>
                    </a:lnTo>
                    <a:lnTo>
                      <a:pt x="870" y="429"/>
                    </a:lnTo>
                    <a:lnTo>
                      <a:pt x="871" y="450"/>
                    </a:lnTo>
                    <a:lnTo>
                      <a:pt x="870" y="472"/>
                    </a:lnTo>
                    <a:lnTo>
                      <a:pt x="869" y="493"/>
                    </a:lnTo>
                    <a:lnTo>
                      <a:pt x="866" y="514"/>
                    </a:lnTo>
                    <a:lnTo>
                      <a:pt x="863" y="535"/>
                    </a:lnTo>
                    <a:lnTo>
                      <a:pt x="857" y="555"/>
                    </a:lnTo>
                    <a:lnTo>
                      <a:pt x="852" y="575"/>
                    </a:lnTo>
                    <a:lnTo>
                      <a:pt x="845" y="595"/>
                    </a:lnTo>
                    <a:lnTo>
                      <a:pt x="838" y="614"/>
                    </a:lnTo>
                    <a:lnTo>
                      <a:pt x="829" y="632"/>
                    </a:lnTo>
                    <a:lnTo>
                      <a:pt x="820" y="650"/>
                    </a:lnTo>
                    <a:lnTo>
                      <a:pt x="810" y="668"/>
                    </a:lnTo>
                    <a:lnTo>
                      <a:pt x="799" y="686"/>
                    </a:lnTo>
                    <a:lnTo>
                      <a:pt x="788" y="702"/>
                    </a:lnTo>
                    <a:lnTo>
                      <a:pt x="775" y="718"/>
                    </a:lnTo>
                    <a:lnTo>
                      <a:pt x="762" y="733"/>
                    </a:lnTo>
                    <a:lnTo>
                      <a:pt x="748" y="748"/>
                    </a:lnTo>
                    <a:lnTo>
                      <a:pt x="733" y="762"/>
                    </a:lnTo>
                    <a:lnTo>
                      <a:pt x="718" y="774"/>
                    </a:lnTo>
                    <a:lnTo>
                      <a:pt x="702" y="787"/>
                    </a:lnTo>
                    <a:lnTo>
                      <a:pt x="685" y="798"/>
                    </a:lnTo>
                    <a:lnTo>
                      <a:pt x="669" y="810"/>
                    </a:lnTo>
                    <a:lnTo>
                      <a:pt x="651" y="819"/>
                    </a:lnTo>
                    <a:lnTo>
                      <a:pt x="633" y="829"/>
                    </a:lnTo>
                    <a:lnTo>
                      <a:pt x="614" y="837"/>
                    </a:lnTo>
                    <a:lnTo>
                      <a:pt x="595" y="845"/>
                    </a:lnTo>
                    <a:lnTo>
                      <a:pt x="576" y="851"/>
                    </a:lnTo>
                    <a:lnTo>
                      <a:pt x="555" y="857"/>
                    </a:lnTo>
                    <a:lnTo>
                      <a:pt x="535" y="861"/>
                    </a:lnTo>
                    <a:lnTo>
                      <a:pt x="515" y="865"/>
                    </a:lnTo>
                    <a:lnTo>
                      <a:pt x="493" y="867"/>
                    </a:lnTo>
                    <a:lnTo>
                      <a:pt x="472" y="870"/>
                    </a:lnTo>
                    <a:lnTo>
                      <a:pt x="451" y="870"/>
                    </a:lnTo>
                    <a:close/>
                    <a:moveTo>
                      <a:pt x="451" y="0"/>
                    </a:moveTo>
                    <a:lnTo>
                      <a:pt x="428" y="1"/>
                    </a:lnTo>
                    <a:lnTo>
                      <a:pt x="405" y="2"/>
                    </a:lnTo>
                    <a:lnTo>
                      <a:pt x="382" y="5"/>
                    </a:lnTo>
                    <a:lnTo>
                      <a:pt x="360" y="10"/>
                    </a:lnTo>
                    <a:lnTo>
                      <a:pt x="338" y="14"/>
                    </a:lnTo>
                    <a:lnTo>
                      <a:pt x="317" y="20"/>
                    </a:lnTo>
                    <a:lnTo>
                      <a:pt x="297" y="28"/>
                    </a:lnTo>
                    <a:lnTo>
                      <a:pt x="276" y="35"/>
                    </a:lnTo>
                    <a:lnTo>
                      <a:pt x="256" y="45"/>
                    </a:lnTo>
                    <a:lnTo>
                      <a:pt x="237" y="54"/>
                    </a:lnTo>
                    <a:lnTo>
                      <a:pt x="217" y="65"/>
                    </a:lnTo>
                    <a:lnTo>
                      <a:pt x="199" y="77"/>
                    </a:lnTo>
                    <a:lnTo>
                      <a:pt x="182" y="90"/>
                    </a:lnTo>
                    <a:lnTo>
                      <a:pt x="165" y="103"/>
                    </a:lnTo>
                    <a:lnTo>
                      <a:pt x="148" y="118"/>
                    </a:lnTo>
                    <a:lnTo>
                      <a:pt x="133" y="133"/>
                    </a:lnTo>
                    <a:lnTo>
                      <a:pt x="118" y="148"/>
                    </a:lnTo>
                    <a:lnTo>
                      <a:pt x="104" y="165"/>
                    </a:lnTo>
                    <a:lnTo>
                      <a:pt x="90" y="181"/>
                    </a:lnTo>
                    <a:lnTo>
                      <a:pt x="77" y="199"/>
                    </a:lnTo>
                    <a:lnTo>
                      <a:pt x="65" y="217"/>
                    </a:lnTo>
                    <a:lnTo>
                      <a:pt x="55" y="236"/>
                    </a:lnTo>
                    <a:lnTo>
                      <a:pt x="45" y="256"/>
                    </a:lnTo>
                    <a:lnTo>
                      <a:pt x="37" y="275"/>
                    </a:lnTo>
                    <a:lnTo>
                      <a:pt x="28" y="296"/>
                    </a:lnTo>
                    <a:lnTo>
                      <a:pt x="20" y="317"/>
                    </a:lnTo>
                    <a:lnTo>
                      <a:pt x="15" y="338"/>
                    </a:lnTo>
                    <a:lnTo>
                      <a:pt x="10" y="359"/>
                    </a:lnTo>
                    <a:lnTo>
                      <a:pt x="6" y="382"/>
                    </a:lnTo>
                    <a:lnTo>
                      <a:pt x="3" y="404"/>
                    </a:lnTo>
                    <a:lnTo>
                      <a:pt x="1" y="427"/>
                    </a:lnTo>
                    <a:lnTo>
                      <a:pt x="0" y="450"/>
                    </a:lnTo>
                    <a:lnTo>
                      <a:pt x="1" y="473"/>
                    </a:lnTo>
                    <a:lnTo>
                      <a:pt x="3" y="496"/>
                    </a:lnTo>
                    <a:lnTo>
                      <a:pt x="6" y="519"/>
                    </a:lnTo>
                    <a:lnTo>
                      <a:pt x="10" y="541"/>
                    </a:lnTo>
                    <a:lnTo>
                      <a:pt x="15" y="563"/>
                    </a:lnTo>
                    <a:lnTo>
                      <a:pt x="20" y="584"/>
                    </a:lnTo>
                    <a:lnTo>
                      <a:pt x="28" y="605"/>
                    </a:lnTo>
                    <a:lnTo>
                      <a:pt x="37" y="626"/>
                    </a:lnTo>
                    <a:lnTo>
                      <a:pt x="45" y="645"/>
                    </a:lnTo>
                    <a:lnTo>
                      <a:pt x="55" y="664"/>
                    </a:lnTo>
                    <a:lnTo>
                      <a:pt x="65" y="683"/>
                    </a:lnTo>
                    <a:lnTo>
                      <a:pt x="77" y="702"/>
                    </a:lnTo>
                    <a:lnTo>
                      <a:pt x="90" y="720"/>
                    </a:lnTo>
                    <a:lnTo>
                      <a:pt x="104" y="737"/>
                    </a:lnTo>
                    <a:lnTo>
                      <a:pt x="118" y="753"/>
                    </a:lnTo>
                    <a:lnTo>
                      <a:pt x="133" y="768"/>
                    </a:lnTo>
                    <a:lnTo>
                      <a:pt x="148" y="783"/>
                    </a:lnTo>
                    <a:lnTo>
                      <a:pt x="165" y="798"/>
                    </a:lnTo>
                    <a:lnTo>
                      <a:pt x="182" y="811"/>
                    </a:lnTo>
                    <a:lnTo>
                      <a:pt x="199" y="824"/>
                    </a:lnTo>
                    <a:lnTo>
                      <a:pt x="217" y="835"/>
                    </a:lnTo>
                    <a:lnTo>
                      <a:pt x="237" y="846"/>
                    </a:lnTo>
                    <a:lnTo>
                      <a:pt x="256" y="856"/>
                    </a:lnTo>
                    <a:lnTo>
                      <a:pt x="276" y="864"/>
                    </a:lnTo>
                    <a:lnTo>
                      <a:pt x="297" y="873"/>
                    </a:lnTo>
                    <a:lnTo>
                      <a:pt x="317" y="880"/>
                    </a:lnTo>
                    <a:lnTo>
                      <a:pt x="338" y="886"/>
                    </a:lnTo>
                    <a:lnTo>
                      <a:pt x="360" y="891"/>
                    </a:lnTo>
                    <a:lnTo>
                      <a:pt x="382" y="895"/>
                    </a:lnTo>
                    <a:lnTo>
                      <a:pt x="405" y="897"/>
                    </a:lnTo>
                    <a:lnTo>
                      <a:pt x="428" y="900"/>
                    </a:lnTo>
                    <a:lnTo>
                      <a:pt x="451" y="900"/>
                    </a:lnTo>
                    <a:lnTo>
                      <a:pt x="474" y="900"/>
                    </a:lnTo>
                    <a:lnTo>
                      <a:pt x="497" y="897"/>
                    </a:lnTo>
                    <a:lnTo>
                      <a:pt x="519" y="895"/>
                    </a:lnTo>
                    <a:lnTo>
                      <a:pt x="542" y="891"/>
                    </a:lnTo>
                    <a:lnTo>
                      <a:pt x="563" y="886"/>
                    </a:lnTo>
                    <a:lnTo>
                      <a:pt x="584" y="880"/>
                    </a:lnTo>
                    <a:lnTo>
                      <a:pt x="606" y="873"/>
                    </a:lnTo>
                    <a:lnTo>
                      <a:pt x="626" y="864"/>
                    </a:lnTo>
                    <a:lnTo>
                      <a:pt x="645" y="856"/>
                    </a:lnTo>
                    <a:lnTo>
                      <a:pt x="665" y="846"/>
                    </a:lnTo>
                    <a:lnTo>
                      <a:pt x="684" y="835"/>
                    </a:lnTo>
                    <a:lnTo>
                      <a:pt x="702" y="824"/>
                    </a:lnTo>
                    <a:lnTo>
                      <a:pt x="720" y="811"/>
                    </a:lnTo>
                    <a:lnTo>
                      <a:pt x="737" y="798"/>
                    </a:lnTo>
                    <a:lnTo>
                      <a:pt x="753" y="783"/>
                    </a:lnTo>
                    <a:lnTo>
                      <a:pt x="768" y="768"/>
                    </a:lnTo>
                    <a:lnTo>
                      <a:pt x="783" y="753"/>
                    </a:lnTo>
                    <a:lnTo>
                      <a:pt x="798" y="737"/>
                    </a:lnTo>
                    <a:lnTo>
                      <a:pt x="811" y="720"/>
                    </a:lnTo>
                    <a:lnTo>
                      <a:pt x="824" y="702"/>
                    </a:lnTo>
                    <a:lnTo>
                      <a:pt x="836" y="683"/>
                    </a:lnTo>
                    <a:lnTo>
                      <a:pt x="847" y="665"/>
                    </a:lnTo>
                    <a:lnTo>
                      <a:pt x="856" y="645"/>
                    </a:lnTo>
                    <a:lnTo>
                      <a:pt x="866" y="626"/>
                    </a:lnTo>
                    <a:lnTo>
                      <a:pt x="873" y="605"/>
                    </a:lnTo>
                    <a:lnTo>
                      <a:pt x="881" y="584"/>
                    </a:lnTo>
                    <a:lnTo>
                      <a:pt x="887" y="563"/>
                    </a:lnTo>
                    <a:lnTo>
                      <a:pt x="891" y="541"/>
                    </a:lnTo>
                    <a:lnTo>
                      <a:pt x="896" y="519"/>
                    </a:lnTo>
                    <a:lnTo>
                      <a:pt x="899" y="496"/>
                    </a:lnTo>
                    <a:lnTo>
                      <a:pt x="900" y="473"/>
                    </a:lnTo>
                    <a:lnTo>
                      <a:pt x="901" y="450"/>
                    </a:lnTo>
                    <a:lnTo>
                      <a:pt x="900" y="427"/>
                    </a:lnTo>
                    <a:lnTo>
                      <a:pt x="899" y="404"/>
                    </a:lnTo>
                    <a:lnTo>
                      <a:pt x="896" y="382"/>
                    </a:lnTo>
                    <a:lnTo>
                      <a:pt x="891" y="359"/>
                    </a:lnTo>
                    <a:lnTo>
                      <a:pt x="887" y="338"/>
                    </a:lnTo>
                    <a:lnTo>
                      <a:pt x="881" y="317"/>
                    </a:lnTo>
                    <a:lnTo>
                      <a:pt x="873" y="296"/>
                    </a:lnTo>
                    <a:lnTo>
                      <a:pt x="866" y="275"/>
                    </a:lnTo>
                    <a:lnTo>
                      <a:pt x="856" y="256"/>
                    </a:lnTo>
                    <a:lnTo>
                      <a:pt x="847" y="236"/>
                    </a:lnTo>
                    <a:lnTo>
                      <a:pt x="836" y="217"/>
                    </a:lnTo>
                    <a:lnTo>
                      <a:pt x="824" y="199"/>
                    </a:lnTo>
                    <a:lnTo>
                      <a:pt x="811" y="181"/>
                    </a:lnTo>
                    <a:lnTo>
                      <a:pt x="798" y="165"/>
                    </a:lnTo>
                    <a:lnTo>
                      <a:pt x="783" y="148"/>
                    </a:lnTo>
                    <a:lnTo>
                      <a:pt x="768" y="133"/>
                    </a:lnTo>
                    <a:lnTo>
                      <a:pt x="753" y="118"/>
                    </a:lnTo>
                    <a:lnTo>
                      <a:pt x="737" y="103"/>
                    </a:lnTo>
                    <a:lnTo>
                      <a:pt x="720" y="90"/>
                    </a:lnTo>
                    <a:lnTo>
                      <a:pt x="702" y="77"/>
                    </a:lnTo>
                    <a:lnTo>
                      <a:pt x="684" y="65"/>
                    </a:lnTo>
                    <a:lnTo>
                      <a:pt x="665" y="54"/>
                    </a:lnTo>
                    <a:lnTo>
                      <a:pt x="645" y="45"/>
                    </a:lnTo>
                    <a:lnTo>
                      <a:pt x="626" y="35"/>
                    </a:lnTo>
                    <a:lnTo>
                      <a:pt x="606" y="28"/>
                    </a:lnTo>
                    <a:lnTo>
                      <a:pt x="584" y="20"/>
                    </a:lnTo>
                    <a:lnTo>
                      <a:pt x="563" y="14"/>
                    </a:lnTo>
                    <a:lnTo>
                      <a:pt x="542" y="10"/>
                    </a:lnTo>
                    <a:lnTo>
                      <a:pt x="519" y="5"/>
                    </a:lnTo>
                    <a:lnTo>
                      <a:pt x="497" y="2"/>
                    </a:lnTo>
                    <a:lnTo>
                      <a:pt x="474" y="1"/>
                    </a:lnTo>
                    <a:lnTo>
                      <a:pt x="4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0" name="Grupo 59">
            <a:extLst>
              <a:ext uri="{FF2B5EF4-FFF2-40B4-BE49-F238E27FC236}">
                <a16:creationId xmlns="" xmlns:a16="http://schemas.microsoft.com/office/drawing/2014/main" id="{918AC77E-18E1-4E0C-8E1D-F76C64529633}"/>
              </a:ext>
            </a:extLst>
          </p:cNvPr>
          <p:cNvGrpSpPr/>
          <p:nvPr/>
        </p:nvGrpSpPr>
        <p:grpSpPr>
          <a:xfrm>
            <a:off x="361764" y="1542868"/>
            <a:ext cx="967374" cy="967374"/>
            <a:chOff x="361764" y="1542868"/>
            <a:chExt cx="967374" cy="967374"/>
          </a:xfrm>
        </p:grpSpPr>
        <p:grpSp>
          <p:nvGrpSpPr>
            <p:cNvPr id="127" name="Grupo 126">
              <a:extLst>
                <a:ext uri="{FF2B5EF4-FFF2-40B4-BE49-F238E27FC236}">
                  <a16:creationId xmlns="" xmlns:a16="http://schemas.microsoft.com/office/drawing/2014/main" id="{155482B8-46F8-4A2E-A5C4-E1604D22B27B}"/>
                </a:ext>
              </a:extLst>
            </p:cNvPr>
            <p:cNvGrpSpPr/>
            <p:nvPr/>
          </p:nvGrpSpPr>
          <p:grpSpPr>
            <a:xfrm>
              <a:off x="457200" y="1625602"/>
              <a:ext cx="787989" cy="791110"/>
              <a:chOff x="5005388" y="-1803400"/>
              <a:chExt cx="801688" cy="804862"/>
            </a:xfrm>
          </p:grpSpPr>
          <p:sp>
            <p:nvSpPr>
              <p:cNvPr id="128" name="Oval 6">
                <a:extLst>
                  <a:ext uri="{FF2B5EF4-FFF2-40B4-BE49-F238E27FC236}">
                    <a16:creationId xmlns="" xmlns:a16="http://schemas.microsoft.com/office/drawing/2014/main" id="{CFDD69E2-72F6-46B0-8E5B-853E4B3CF285}"/>
                  </a:ext>
                </a:extLst>
              </p:cNvPr>
              <p:cNvSpPr>
                <a:spLocks noChangeArrowheads="1"/>
              </p:cNvSpPr>
              <p:nvPr/>
            </p:nvSpPr>
            <p:spPr bwMode="auto">
              <a:xfrm>
                <a:off x="5005388" y="-1803400"/>
                <a:ext cx="801688" cy="804862"/>
              </a:xfrm>
              <a:prstGeom prst="ellipse">
                <a:avLst/>
              </a:prstGeom>
              <a:gradFill>
                <a:gsLst>
                  <a:gs pos="0">
                    <a:srgbClr val="198AB7"/>
                  </a:gs>
                  <a:gs pos="72000">
                    <a:srgbClr val="28DBD3"/>
                  </a:gs>
                </a:gsLst>
                <a:lin ang="16200000" scaled="1"/>
              </a:gradFill>
              <a:ln w="25400" cap="flat">
                <a:noFill/>
                <a:prstDash val="solid"/>
                <a:miter lim="800000"/>
                <a:headEnd/>
                <a:tailEnd/>
              </a:ln>
              <a:effectLst>
                <a:outerShdw blurRad="177800" dist="50800" dir="2880000" algn="tl" rotWithShape="0">
                  <a:prstClr val="black">
                    <a:alpha val="9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29" name="Oval 6">
                <a:extLst>
                  <a:ext uri="{FF2B5EF4-FFF2-40B4-BE49-F238E27FC236}">
                    <a16:creationId xmlns="" xmlns:a16="http://schemas.microsoft.com/office/drawing/2014/main" id="{BF9219B6-9E8D-46C5-A43B-DFBD05687049}"/>
                  </a:ext>
                </a:extLst>
              </p:cNvPr>
              <p:cNvSpPr>
                <a:spLocks noChangeArrowheads="1"/>
              </p:cNvSpPr>
              <p:nvPr/>
            </p:nvSpPr>
            <p:spPr bwMode="auto">
              <a:xfrm>
                <a:off x="5105072" y="-1703321"/>
                <a:ext cx="602320" cy="604705"/>
              </a:xfrm>
              <a:prstGeom prst="ellipse">
                <a:avLst/>
              </a:prstGeom>
              <a:solidFill>
                <a:schemeClr val="bg1"/>
              </a:solidFill>
              <a:ln w="25400" cap="flat">
                <a:noFill/>
                <a:prstDash val="solid"/>
                <a:miter lim="800000"/>
                <a:headEnd/>
                <a:tailEnd/>
              </a:ln>
              <a:effectLst>
                <a:innerShdw blurRad="63500" dist="50800" dir="13500000">
                  <a:prstClr val="black">
                    <a:alpha val="7000"/>
                  </a:prstClr>
                </a:innerShdw>
              </a:effectLst>
            </p:spPr>
            <p:txBody>
              <a:bodyPr vert="horz" wrap="square" lIns="91440" tIns="45720" rIns="91440" bIns="45720" numCol="1" anchor="t" anchorCtr="0" compatLnSpc="1">
                <a:prstTxWarp prst="textNoShape">
                  <a:avLst/>
                </a:prstTxWarp>
              </a:bodyPr>
              <a:lstStyle/>
              <a:p>
                <a:endParaRPr lang="en-US" dirty="0"/>
              </a:p>
            </p:txBody>
          </p:sp>
        </p:grpSp>
        <p:sp>
          <p:nvSpPr>
            <p:cNvPr id="140" name="Arco 139">
              <a:extLst>
                <a:ext uri="{FF2B5EF4-FFF2-40B4-BE49-F238E27FC236}">
                  <a16:creationId xmlns="" xmlns:a16="http://schemas.microsoft.com/office/drawing/2014/main" id="{746B3E0D-332C-4229-B08C-73E501B115F9}"/>
                </a:ext>
              </a:extLst>
            </p:cNvPr>
            <p:cNvSpPr/>
            <p:nvPr/>
          </p:nvSpPr>
          <p:spPr>
            <a:xfrm>
              <a:off x="361764" y="1542868"/>
              <a:ext cx="967374" cy="967374"/>
            </a:xfrm>
            <a:prstGeom prst="arc">
              <a:avLst>
                <a:gd name="adj1" fmla="val 5359811"/>
                <a:gd name="adj2" fmla="val 1650722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9" name="Group 972">
              <a:extLst>
                <a:ext uri="{FF2B5EF4-FFF2-40B4-BE49-F238E27FC236}">
                  <a16:creationId xmlns="" xmlns:a16="http://schemas.microsoft.com/office/drawing/2014/main" id="{B20C7DC0-E775-433E-94A7-B25D1F6DDECC}"/>
                </a:ext>
              </a:extLst>
            </p:cNvPr>
            <p:cNvGrpSpPr/>
            <p:nvPr/>
          </p:nvGrpSpPr>
          <p:grpSpPr>
            <a:xfrm>
              <a:off x="755607" y="1857627"/>
              <a:ext cx="172879" cy="345758"/>
              <a:chOff x="7666038" y="1346200"/>
              <a:chExt cx="142875" cy="285750"/>
            </a:xfrm>
            <a:solidFill>
              <a:schemeClr val="tx1">
                <a:lumMod val="50000"/>
                <a:lumOff val="50000"/>
              </a:schemeClr>
            </a:solidFill>
          </p:grpSpPr>
          <p:sp>
            <p:nvSpPr>
              <p:cNvPr id="50" name="Freeform 420">
                <a:extLst>
                  <a:ext uri="{FF2B5EF4-FFF2-40B4-BE49-F238E27FC236}">
                    <a16:creationId xmlns="" xmlns:a16="http://schemas.microsoft.com/office/drawing/2014/main" id="{C7E68CD2-B035-4048-B0DA-465D503B81FF}"/>
                  </a:ext>
                </a:extLst>
              </p:cNvPr>
              <p:cNvSpPr>
                <a:spLocks noEditPoints="1"/>
              </p:cNvSpPr>
              <p:nvPr/>
            </p:nvSpPr>
            <p:spPr bwMode="auto">
              <a:xfrm>
                <a:off x="7666038" y="1346200"/>
                <a:ext cx="142875" cy="285750"/>
              </a:xfrm>
              <a:custGeom>
                <a:avLst/>
                <a:gdLst>
                  <a:gd name="T0" fmla="*/ 358 w 451"/>
                  <a:gd name="T1" fmla="*/ 763 h 900"/>
                  <a:gd name="T2" fmla="*/ 345 w 451"/>
                  <a:gd name="T3" fmla="*/ 799 h 900"/>
                  <a:gd name="T4" fmla="*/ 321 w 451"/>
                  <a:gd name="T5" fmla="*/ 830 h 900"/>
                  <a:gd name="T6" fmla="*/ 290 w 451"/>
                  <a:gd name="T7" fmla="*/ 854 h 900"/>
                  <a:gd name="T8" fmla="*/ 253 w 451"/>
                  <a:gd name="T9" fmla="*/ 868 h 900"/>
                  <a:gd name="T10" fmla="*/ 212 w 451"/>
                  <a:gd name="T11" fmla="*/ 870 h 900"/>
                  <a:gd name="T12" fmla="*/ 174 w 451"/>
                  <a:gd name="T13" fmla="*/ 859 h 900"/>
                  <a:gd name="T14" fmla="*/ 140 w 451"/>
                  <a:gd name="T15" fmla="*/ 840 h 900"/>
                  <a:gd name="T16" fmla="*/ 114 w 451"/>
                  <a:gd name="T17" fmla="*/ 811 h 900"/>
                  <a:gd name="T18" fmla="*/ 97 w 451"/>
                  <a:gd name="T19" fmla="*/ 776 h 900"/>
                  <a:gd name="T20" fmla="*/ 91 w 451"/>
                  <a:gd name="T21" fmla="*/ 735 h 900"/>
                  <a:gd name="T22" fmla="*/ 138 w 451"/>
                  <a:gd name="T23" fmla="*/ 539 h 900"/>
                  <a:gd name="T24" fmla="*/ 147 w 451"/>
                  <a:gd name="T25" fmla="*/ 536 h 900"/>
                  <a:gd name="T26" fmla="*/ 150 w 451"/>
                  <a:gd name="T27" fmla="*/ 529 h 900"/>
                  <a:gd name="T28" fmla="*/ 150 w 451"/>
                  <a:gd name="T29" fmla="*/ 520 h 900"/>
                  <a:gd name="T30" fmla="*/ 144 w 451"/>
                  <a:gd name="T31" fmla="*/ 513 h 900"/>
                  <a:gd name="T32" fmla="*/ 136 w 451"/>
                  <a:gd name="T33" fmla="*/ 510 h 900"/>
                  <a:gd name="T34" fmla="*/ 196 w 451"/>
                  <a:gd name="T35" fmla="*/ 419 h 900"/>
                  <a:gd name="T36" fmla="*/ 205 w 451"/>
                  <a:gd name="T37" fmla="*/ 417 h 900"/>
                  <a:gd name="T38" fmla="*/ 210 w 451"/>
                  <a:gd name="T39" fmla="*/ 411 h 900"/>
                  <a:gd name="T40" fmla="*/ 210 w 451"/>
                  <a:gd name="T41" fmla="*/ 402 h 900"/>
                  <a:gd name="T42" fmla="*/ 207 w 451"/>
                  <a:gd name="T43" fmla="*/ 395 h 900"/>
                  <a:gd name="T44" fmla="*/ 199 w 451"/>
                  <a:gd name="T45" fmla="*/ 391 h 900"/>
                  <a:gd name="T46" fmla="*/ 91 w 451"/>
                  <a:gd name="T47" fmla="*/ 300 h 900"/>
                  <a:gd name="T48" fmla="*/ 142 w 451"/>
                  <a:gd name="T49" fmla="*/ 299 h 900"/>
                  <a:gd name="T50" fmla="*/ 148 w 451"/>
                  <a:gd name="T51" fmla="*/ 293 h 900"/>
                  <a:gd name="T52" fmla="*/ 151 w 451"/>
                  <a:gd name="T53" fmla="*/ 285 h 900"/>
                  <a:gd name="T54" fmla="*/ 148 w 451"/>
                  <a:gd name="T55" fmla="*/ 277 h 900"/>
                  <a:gd name="T56" fmla="*/ 142 w 451"/>
                  <a:gd name="T57" fmla="*/ 271 h 900"/>
                  <a:gd name="T58" fmla="*/ 91 w 451"/>
                  <a:gd name="T59" fmla="*/ 270 h 900"/>
                  <a:gd name="T60" fmla="*/ 199 w 451"/>
                  <a:gd name="T61" fmla="*/ 180 h 900"/>
                  <a:gd name="T62" fmla="*/ 207 w 451"/>
                  <a:gd name="T63" fmla="*/ 176 h 900"/>
                  <a:gd name="T64" fmla="*/ 210 w 451"/>
                  <a:gd name="T65" fmla="*/ 168 h 900"/>
                  <a:gd name="T66" fmla="*/ 210 w 451"/>
                  <a:gd name="T67" fmla="*/ 160 h 900"/>
                  <a:gd name="T68" fmla="*/ 205 w 451"/>
                  <a:gd name="T69" fmla="*/ 153 h 900"/>
                  <a:gd name="T70" fmla="*/ 196 w 451"/>
                  <a:gd name="T71" fmla="*/ 150 h 900"/>
                  <a:gd name="T72" fmla="*/ 361 w 451"/>
                  <a:gd name="T73" fmla="*/ 30 h 900"/>
                  <a:gd name="T74" fmla="*/ 15 w 451"/>
                  <a:gd name="T75" fmla="*/ 0 h 900"/>
                  <a:gd name="T76" fmla="*/ 8 w 451"/>
                  <a:gd name="T77" fmla="*/ 2 h 900"/>
                  <a:gd name="T78" fmla="*/ 2 w 451"/>
                  <a:gd name="T79" fmla="*/ 10 h 900"/>
                  <a:gd name="T80" fmla="*/ 1 w 451"/>
                  <a:gd name="T81" fmla="*/ 18 h 900"/>
                  <a:gd name="T82" fmla="*/ 6 w 451"/>
                  <a:gd name="T83" fmla="*/ 26 h 900"/>
                  <a:gd name="T84" fmla="*/ 13 w 451"/>
                  <a:gd name="T85" fmla="*/ 30 h 900"/>
                  <a:gd name="T86" fmla="*/ 61 w 451"/>
                  <a:gd name="T87" fmla="*/ 735 h 900"/>
                  <a:gd name="T88" fmla="*/ 69 w 451"/>
                  <a:gd name="T89" fmla="*/ 784 h 900"/>
                  <a:gd name="T90" fmla="*/ 89 w 451"/>
                  <a:gd name="T91" fmla="*/ 827 h 900"/>
                  <a:gd name="T92" fmla="*/ 121 w 451"/>
                  <a:gd name="T93" fmla="*/ 862 h 900"/>
                  <a:gd name="T94" fmla="*/ 162 w 451"/>
                  <a:gd name="T95" fmla="*/ 887 h 900"/>
                  <a:gd name="T96" fmla="*/ 209 w 451"/>
                  <a:gd name="T97" fmla="*/ 899 h 900"/>
                  <a:gd name="T98" fmla="*/ 259 w 451"/>
                  <a:gd name="T99" fmla="*/ 897 h 900"/>
                  <a:gd name="T100" fmla="*/ 304 w 451"/>
                  <a:gd name="T101" fmla="*/ 880 h 900"/>
                  <a:gd name="T102" fmla="*/ 343 w 451"/>
                  <a:gd name="T103" fmla="*/ 852 h 900"/>
                  <a:gd name="T104" fmla="*/ 371 w 451"/>
                  <a:gd name="T105" fmla="*/ 814 h 900"/>
                  <a:gd name="T106" fmla="*/ 388 w 451"/>
                  <a:gd name="T107" fmla="*/ 768 h 900"/>
                  <a:gd name="T108" fmla="*/ 391 w 451"/>
                  <a:gd name="T109" fmla="*/ 30 h 900"/>
                  <a:gd name="T110" fmla="*/ 442 w 451"/>
                  <a:gd name="T111" fmla="*/ 29 h 900"/>
                  <a:gd name="T112" fmla="*/ 449 w 451"/>
                  <a:gd name="T113" fmla="*/ 24 h 900"/>
                  <a:gd name="T114" fmla="*/ 451 w 451"/>
                  <a:gd name="T115" fmla="*/ 15 h 900"/>
                  <a:gd name="T116" fmla="*/ 449 w 451"/>
                  <a:gd name="T117" fmla="*/ 7 h 900"/>
                  <a:gd name="T118" fmla="*/ 442 w 451"/>
                  <a:gd name="T119" fmla="*/ 1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1" h="900">
                    <a:moveTo>
                      <a:pt x="361" y="735"/>
                    </a:moveTo>
                    <a:lnTo>
                      <a:pt x="360" y="749"/>
                    </a:lnTo>
                    <a:lnTo>
                      <a:pt x="358" y="763"/>
                    </a:lnTo>
                    <a:lnTo>
                      <a:pt x="354" y="776"/>
                    </a:lnTo>
                    <a:lnTo>
                      <a:pt x="350" y="787"/>
                    </a:lnTo>
                    <a:lnTo>
                      <a:pt x="345" y="799"/>
                    </a:lnTo>
                    <a:lnTo>
                      <a:pt x="337" y="811"/>
                    </a:lnTo>
                    <a:lnTo>
                      <a:pt x="330" y="821"/>
                    </a:lnTo>
                    <a:lnTo>
                      <a:pt x="321" y="830"/>
                    </a:lnTo>
                    <a:lnTo>
                      <a:pt x="312" y="840"/>
                    </a:lnTo>
                    <a:lnTo>
                      <a:pt x="301" y="847"/>
                    </a:lnTo>
                    <a:lnTo>
                      <a:pt x="290" y="854"/>
                    </a:lnTo>
                    <a:lnTo>
                      <a:pt x="279" y="859"/>
                    </a:lnTo>
                    <a:lnTo>
                      <a:pt x="266" y="864"/>
                    </a:lnTo>
                    <a:lnTo>
                      <a:pt x="253" y="868"/>
                    </a:lnTo>
                    <a:lnTo>
                      <a:pt x="240" y="870"/>
                    </a:lnTo>
                    <a:lnTo>
                      <a:pt x="226" y="870"/>
                    </a:lnTo>
                    <a:lnTo>
                      <a:pt x="212" y="870"/>
                    </a:lnTo>
                    <a:lnTo>
                      <a:pt x="198" y="868"/>
                    </a:lnTo>
                    <a:lnTo>
                      <a:pt x="185" y="864"/>
                    </a:lnTo>
                    <a:lnTo>
                      <a:pt x="174" y="859"/>
                    </a:lnTo>
                    <a:lnTo>
                      <a:pt x="162" y="854"/>
                    </a:lnTo>
                    <a:lnTo>
                      <a:pt x="150" y="847"/>
                    </a:lnTo>
                    <a:lnTo>
                      <a:pt x="140" y="840"/>
                    </a:lnTo>
                    <a:lnTo>
                      <a:pt x="131" y="830"/>
                    </a:lnTo>
                    <a:lnTo>
                      <a:pt x="121" y="821"/>
                    </a:lnTo>
                    <a:lnTo>
                      <a:pt x="114" y="811"/>
                    </a:lnTo>
                    <a:lnTo>
                      <a:pt x="107" y="799"/>
                    </a:lnTo>
                    <a:lnTo>
                      <a:pt x="102" y="787"/>
                    </a:lnTo>
                    <a:lnTo>
                      <a:pt x="97" y="776"/>
                    </a:lnTo>
                    <a:lnTo>
                      <a:pt x="93" y="763"/>
                    </a:lnTo>
                    <a:lnTo>
                      <a:pt x="91" y="749"/>
                    </a:lnTo>
                    <a:lnTo>
                      <a:pt x="91" y="735"/>
                    </a:lnTo>
                    <a:lnTo>
                      <a:pt x="91" y="540"/>
                    </a:lnTo>
                    <a:lnTo>
                      <a:pt x="136" y="540"/>
                    </a:lnTo>
                    <a:lnTo>
                      <a:pt x="138" y="539"/>
                    </a:lnTo>
                    <a:lnTo>
                      <a:pt x="142" y="539"/>
                    </a:lnTo>
                    <a:lnTo>
                      <a:pt x="144" y="537"/>
                    </a:lnTo>
                    <a:lnTo>
                      <a:pt x="147" y="536"/>
                    </a:lnTo>
                    <a:lnTo>
                      <a:pt x="148" y="534"/>
                    </a:lnTo>
                    <a:lnTo>
                      <a:pt x="150" y="531"/>
                    </a:lnTo>
                    <a:lnTo>
                      <a:pt x="150" y="529"/>
                    </a:lnTo>
                    <a:lnTo>
                      <a:pt x="151" y="525"/>
                    </a:lnTo>
                    <a:lnTo>
                      <a:pt x="150" y="522"/>
                    </a:lnTo>
                    <a:lnTo>
                      <a:pt x="150" y="520"/>
                    </a:lnTo>
                    <a:lnTo>
                      <a:pt x="148" y="517"/>
                    </a:lnTo>
                    <a:lnTo>
                      <a:pt x="147" y="515"/>
                    </a:lnTo>
                    <a:lnTo>
                      <a:pt x="144" y="513"/>
                    </a:lnTo>
                    <a:lnTo>
                      <a:pt x="142" y="511"/>
                    </a:lnTo>
                    <a:lnTo>
                      <a:pt x="138" y="510"/>
                    </a:lnTo>
                    <a:lnTo>
                      <a:pt x="136" y="510"/>
                    </a:lnTo>
                    <a:lnTo>
                      <a:pt x="91" y="510"/>
                    </a:lnTo>
                    <a:lnTo>
                      <a:pt x="91" y="419"/>
                    </a:lnTo>
                    <a:lnTo>
                      <a:pt x="196" y="419"/>
                    </a:lnTo>
                    <a:lnTo>
                      <a:pt x="199" y="419"/>
                    </a:lnTo>
                    <a:lnTo>
                      <a:pt x="201" y="418"/>
                    </a:lnTo>
                    <a:lnTo>
                      <a:pt x="205" y="417"/>
                    </a:lnTo>
                    <a:lnTo>
                      <a:pt x="207" y="416"/>
                    </a:lnTo>
                    <a:lnTo>
                      <a:pt x="208" y="414"/>
                    </a:lnTo>
                    <a:lnTo>
                      <a:pt x="210" y="411"/>
                    </a:lnTo>
                    <a:lnTo>
                      <a:pt x="210" y="408"/>
                    </a:lnTo>
                    <a:lnTo>
                      <a:pt x="211" y="404"/>
                    </a:lnTo>
                    <a:lnTo>
                      <a:pt x="210" y="402"/>
                    </a:lnTo>
                    <a:lnTo>
                      <a:pt x="210" y="399"/>
                    </a:lnTo>
                    <a:lnTo>
                      <a:pt x="208" y="397"/>
                    </a:lnTo>
                    <a:lnTo>
                      <a:pt x="207" y="395"/>
                    </a:lnTo>
                    <a:lnTo>
                      <a:pt x="205" y="393"/>
                    </a:lnTo>
                    <a:lnTo>
                      <a:pt x="201" y="392"/>
                    </a:lnTo>
                    <a:lnTo>
                      <a:pt x="199" y="391"/>
                    </a:lnTo>
                    <a:lnTo>
                      <a:pt x="196" y="390"/>
                    </a:lnTo>
                    <a:lnTo>
                      <a:pt x="91" y="390"/>
                    </a:lnTo>
                    <a:lnTo>
                      <a:pt x="91" y="300"/>
                    </a:lnTo>
                    <a:lnTo>
                      <a:pt x="136" y="300"/>
                    </a:lnTo>
                    <a:lnTo>
                      <a:pt x="138" y="300"/>
                    </a:lnTo>
                    <a:lnTo>
                      <a:pt x="142" y="299"/>
                    </a:lnTo>
                    <a:lnTo>
                      <a:pt x="144" y="298"/>
                    </a:lnTo>
                    <a:lnTo>
                      <a:pt x="147" y="295"/>
                    </a:lnTo>
                    <a:lnTo>
                      <a:pt x="148" y="293"/>
                    </a:lnTo>
                    <a:lnTo>
                      <a:pt x="150" y="291"/>
                    </a:lnTo>
                    <a:lnTo>
                      <a:pt x="150" y="288"/>
                    </a:lnTo>
                    <a:lnTo>
                      <a:pt x="151" y="285"/>
                    </a:lnTo>
                    <a:lnTo>
                      <a:pt x="150" y="283"/>
                    </a:lnTo>
                    <a:lnTo>
                      <a:pt x="150" y="279"/>
                    </a:lnTo>
                    <a:lnTo>
                      <a:pt x="148" y="277"/>
                    </a:lnTo>
                    <a:lnTo>
                      <a:pt x="147" y="275"/>
                    </a:lnTo>
                    <a:lnTo>
                      <a:pt x="144" y="273"/>
                    </a:lnTo>
                    <a:lnTo>
                      <a:pt x="142" y="271"/>
                    </a:lnTo>
                    <a:lnTo>
                      <a:pt x="138" y="271"/>
                    </a:lnTo>
                    <a:lnTo>
                      <a:pt x="136" y="270"/>
                    </a:lnTo>
                    <a:lnTo>
                      <a:pt x="91" y="270"/>
                    </a:lnTo>
                    <a:lnTo>
                      <a:pt x="91" y="180"/>
                    </a:lnTo>
                    <a:lnTo>
                      <a:pt x="196" y="180"/>
                    </a:lnTo>
                    <a:lnTo>
                      <a:pt x="199" y="180"/>
                    </a:lnTo>
                    <a:lnTo>
                      <a:pt x="201" y="179"/>
                    </a:lnTo>
                    <a:lnTo>
                      <a:pt x="205" y="178"/>
                    </a:lnTo>
                    <a:lnTo>
                      <a:pt x="207" y="176"/>
                    </a:lnTo>
                    <a:lnTo>
                      <a:pt x="208" y="173"/>
                    </a:lnTo>
                    <a:lnTo>
                      <a:pt x="210" y="171"/>
                    </a:lnTo>
                    <a:lnTo>
                      <a:pt x="210" y="168"/>
                    </a:lnTo>
                    <a:lnTo>
                      <a:pt x="211" y="165"/>
                    </a:lnTo>
                    <a:lnTo>
                      <a:pt x="210" y="162"/>
                    </a:lnTo>
                    <a:lnTo>
                      <a:pt x="210" y="160"/>
                    </a:lnTo>
                    <a:lnTo>
                      <a:pt x="208" y="157"/>
                    </a:lnTo>
                    <a:lnTo>
                      <a:pt x="207" y="154"/>
                    </a:lnTo>
                    <a:lnTo>
                      <a:pt x="205" y="153"/>
                    </a:lnTo>
                    <a:lnTo>
                      <a:pt x="201" y="151"/>
                    </a:lnTo>
                    <a:lnTo>
                      <a:pt x="199" y="150"/>
                    </a:lnTo>
                    <a:lnTo>
                      <a:pt x="196" y="150"/>
                    </a:lnTo>
                    <a:lnTo>
                      <a:pt x="91" y="150"/>
                    </a:lnTo>
                    <a:lnTo>
                      <a:pt x="91" y="30"/>
                    </a:lnTo>
                    <a:lnTo>
                      <a:pt x="361" y="30"/>
                    </a:lnTo>
                    <a:lnTo>
                      <a:pt x="361" y="735"/>
                    </a:lnTo>
                    <a:close/>
                    <a:moveTo>
                      <a:pt x="436" y="0"/>
                    </a:moveTo>
                    <a:lnTo>
                      <a:pt x="15" y="0"/>
                    </a:lnTo>
                    <a:lnTo>
                      <a:pt x="13" y="0"/>
                    </a:lnTo>
                    <a:lnTo>
                      <a:pt x="10" y="1"/>
                    </a:lnTo>
                    <a:lnTo>
                      <a:pt x="8" y="2"/>
                    </a:lnTo>
                    <a:lnTo>
                      <a:pt x="6" y="4"/>
                    </a:lnTo>
                    <a:lnTo>
                      <a:pt x="4" y="7"/>
                    </a:lnTo>
                    <a:lnTo>
                      <a:pt x="2" y="10"/>
                    </a:lnTo>
                    <a:lnTo>
                      <a:pt x="1" y="12"/>
                    </a:lnTo>
                    <a:lnTo>
                      <a:pt x="0" y="15"/>
                    </a:lnTo>
                    <a:lnTo>
                      <a:pt x="1" y="18"/>
                    </a:lnTo>
                    <a:lnTo>
                      <a:pt x="2" y="22"/>
                    </a:lnTo>
                    <a:lnTo>
                      <a:pt x="4" y="24"/>
                    </a:lnTo>
                    <a:lnTo>
                      <a:pt x="6" y="26"/>
                    </a:lnTo>
                    <a:lnTo>
                      <a:pt x="8" y="28"/>
                    </a:lnTo>
                    <a:lnTo>
                      <a:pt x="10" y="29"/>
                    </a:lnTo>
                    <a:lnTo>
                      <a:pt x="13" y="30"/>
                    </a:lnTo>
                    <a:lnTo>
                      <a:pt x="15" y="30"/>
                    </a:lnTo>
                    <a:lnTo>
                      <a:pt x="61" y="30"/>
                    </a:lnTo>
                    <a:lnTo>
                      <a:pt x="61" y="735"/>
                    </a:lnTo>
                    <a:lnTo>
                      <a:pt x="61" y="752"/>
                    </a:lnTo>
                    <a:lnTo>
                      <a:pt x="65" y="768"/>
                    </a:lnTo>
                    <a:lnTo>
                      <a:pt x="69" y="784"/>
                    </a:lnTo>
                    <a:lnTo>
                      <a:pt x="74" y="799"/>
                    </a:lnTo>
                    <a:lnTo>
                      <a:pt x="81" y="814"/>
                    </a:lnTo>
                    <a:lnTo>
                      <a:pt x="89" y="827"/>
                    </a:lnTo>
                    <a:lnTo>
                      <a:pt x="99" y="840"/>
                    </a:lnTo>
                    <a:lnTo>
                      <a:pt x="109" y="852"/>
                    </a:lnTo>
                    <a:lnTo>
                      <a:pt x="121" y="862"/>
                    </a:lnTo>
                    <a:lnTo>
                      <a:pt x="134" y="872"/>
                    </a:lnTo>
                    <a:lnTo>
                      <a:pt x="147" y="880"/>
                    </a:lnTo>
                    <a:lnTo>
                      <a:pt x="162" y="887"/>
                    </a:lnTo>
                    <a:lnTo>
                      <a:pt x="177" y="892"/>
                    </a:lnTo>
                    <a:lnTo>
                      <a:pt x="193" y="897"/>
                    </a:lnTo>
                    <a:lnTo>
                      <a:pt x="209" y="899"/>
                    </a:lnTo>
                    <a:lnTo>
                      <a:pt x="226" y="900"/>
                    </a:lnTo>
                    <a:lnTo>
                      <a:pt x="243" y="899"/>
                    </a:lnTo>
                    <a:lnTo>
                      <a:pt x="259" y="897"/>
                    </a:lnTo>
                    <a:lnTo>
                      <a:pt x="275" y="892"/>
                    </a:lnTo>
                    <a:lnTo>
                      <a:pt x="290" y="887"/>
                    </a:lnTo>
                    <a:lnTo>
                      <a:pt x="304" y="880"/>
                    </a:lnTo>
                    <a:lnTo>
                      <a:pt x="318" y="872"/>
                    </a:lnTo>
                    <a:lnTo>
                      <a:pt x="331" y="862"/>
                    </a:lnTo>
                    <a:lnTo>
                      <a:pt x="343" y="852"/>
                    </a:lnTo>
                    <a:lnTo>
                      <a:pt x="353" y="840"/>
                    </a:lnTo>
                    <a:lnTo>
                      <a:pt x="363" y="827"/>
                    </a:lnTo>
                    <a:lnTo>
                      <a:pt x="371" y="814"/>
                    </a:lnTo>
                    <a:lnTo>
                      <a:pt x="378" y="799"/>
                    </a:lnTo>
                    <a:lnTo>
                      <a:pt x="383" y="784"/>
                    </a:lnTo>
                    <a:lnTo>
                      <a:pt x="388" y="768"/>
                    </a:lnTo>
                    <a:lnTo>
                      <a:pt x="390" y="752"/>
                    </a:lnTo>
                    <a:lnTo>
                      <a:pt x="391" y="735"/>
                    </a:lnTo>
                    <a:lnTo>
                      <a:pt x="391" y="30"/>
                    </a:lnTo>
                    <a:lnTo>
                      <a:pt x="436" y="30"/>
                    </a:lnTo>
                    <a:lnTo>
                      <a:pt x="439" y="30"/>
                    </a:lnTo>
                    <a:lnTo>
                      <a:pt x="442" y="29"/>
                    </a:lnTo>
                    <a:lnTo>
                      <a:pt x="444" y="28"/>
                    </a:lnTo>
                    <a:lnTo>
                      <a:pt x="447" y="26"/>
                    </a:lnTo>
                    <a:lnTo>
                      <a:pt x="449" y="24"/>
                    </a:lnTo>
                    <a:lnTo>
                      <a:pt x="450" y="22"/>
                    </a:lnTo>
                    <a:lnTo>
                      <a:pt x="451" y="18"/>
                    </a:lnTo>
                    <a:lnTo>
                      <a:pt x="451" y="15"/>
                    </a:lnTo>
                    <a:lnTo>
                      <a:pt x="451" y="12"/>
                    </a:lnTo>
                    <a:lnTo>
                      <a:pt x="450" y="10"/>
                    </a:lnTo>
                    <a:lnTo>
                      <a:pt x="449" y="7"/>
                    </a:lnTo>
                    <a:lnTo>
                      <a:pt x="447" y="4"/>
                    </a:lnTo>
                    <a:lnTo>
                      <a:pt x="444" y="2"/>
                    </a:lnTo>
                    <a:lnTo>
                      <a:pt x="442" y="1"/>
                    </a:lnTo>
                    <a:lnTo>
                      <a:pt x="439" y="0"/>
                    </a:lnTo>
                    <a:lnTo>
                      <a:pt x="4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21">
                <a:extLst>
                  <a:ext uri="{FF2B5EF4-FFF2-40B4-BE49-F238E27FC236}">
                    <a16:creationId xmlns="" xmlns:a16="http://schemas.microsoft.com/office/drawing/2014/main" id="{55EC4404-0234-45CD-96FD-24D49AE2F0C7}"/>
                  </a:ext>
                </a:extLst>
              </p:cNvPr>
              <p:cNvSpPr>
                <a:spLocks/>
              </p:cNvSpPr>
              <p:nvPr/>
            </p:nvSpPr>
            <p:spPr bwMode="auto">
              <a:xfrm>
                <a:off x="7732713" y="1574800"/>
                <a:ext cx="38100" cy="38100"/>
              </a:xfrm>
              <a:custGeom>
                <a:avLst/>
                <a:gdLst>
                  <a:gd name="T0" fmla="*/ 26 w 120"/>
                  <a:gd name="T1" fmla="*/ 120 h 120"/>
                  <a:gd name="T2" fmla="*/ 46 w 120"/>
                  <a:gd name="T3" fmla="*/ 116 h 120"/>
                  <a:gd name="T4" fmla="*/ 65 w 120"/>
                  <a:gd name="T5" fmla="*/ 107 h 120"/>
                  <a:gd name="T6" fmla="*/ 81 w 120"/>
                  <a:gd name="T7" fmla="*/ 96 h 120"/>
                  <a:gd name="T8" fmla="*/ 96 w 120"/>
                  <a:gd name="T9" fmla="*/ 82 h 120"/>
                  <a:gd name="T10" fmla="*/ 107 w 120"/>
                  <a:gd name="T11" fmla="*/ 65 h 120"/>
                  <a:gd name="T12" fmla="*/ 116 w 120"/>
                  <a:gd name="T13" fmla="*/ 46 h 120"/>
                  <a:gd name="T14" fmla="*/ 119 w 120"/>
                  <a:gd name="T15" fmla="*/ 26 h 120"/>
                  <a:gd name="T16" fmla="*/ 120 w 120"/>
                  <a:gd name="T17" fmla="*/ 12 h 120"/>
                  <a:gd name="T18" fmla="*/ 118 w 120"/>
                  <a:gd name="T19" fmla="*/ 6 h 120"/>
                  <a:gd name="T20" fmla="*/ 114 w 120"/>
                  <a:gd name="T21" fmla="*/ 3 h 120"/>
                  <a:gd name="T22" fmla="*/ 108 w 120"/>
                  <a:gd name="T23" fmla="*/ 0 h 120"/>
                  <a:gd name="T24" fmla="*/ 102 w 120"/>
                  <a:gd name="T25" fmla="*/ 0 h 120"/>
                  <a:gd name="T26" fmla="*/ 96 w 120"/>
                  <a:gd name="T27" fmla="*/ 3 h 120"/>
                  <a:gd name="T28" fmla="*/ 92 w 120"/>
                  <a:gd name="T29" fmla="*/ 6 h 120"/>
                  <a:gd name="T30" fmla="*/ 90 w 120"/>
                  <a:gd name="T31" fmla="*/ 12 h 120"/>
                  <a:gd name="T32" fmla="*/ 90 w 120"/>
                  <a:gd name="T33" fmla="*/ 23 h 120"/>
                  <a:gd name="T34" fmla="*/ 87 w 120"/>
                  <a:gd name="T35" fmla="*/ 37 h 120"/>
                  <a:gd name="T36" fmla="*/ 80 w 120"/>
                  <a:gd name="T37" fmla="*/ 51 h 120"/>
                  <a:gd name="T38" fmla="*/ 73 w 120"/>
                  <a:gd name="T39" fmla="*/ 63 h 120"/>
                  <a:gd name="T40" fmla="*/ 62 w 120"/>
                  <a:gd name="T41" fmla="*/ 73 h 120"/>
                  <a:gd name="T42" fmla="*/ 50 w 120"/>
                  <a:gd name="T43" fmla="*/ 81 h 120"/>
                  <a:gd name="T44" fmla="*/ 38 w 120"/>
                  <a:gd name="T45" fmla="*/ 87 h 120"/>
                  <a:gd name="T46" fmla="*/ 23 w 120"/>
                  <a:gd name="T47" fmla="*/ 90 h 120"/>
                  <a:gd name="T48" fmla="*/ 12 w 120"/>
                  <a:gd name="T49" fmla="*/ 90 h 120"/>
                  <a:gd name="T50" fmla="*/ 7 w 120"/>
                  <a:gd name="T51" fmla="*/ 93 h 120"/>
                  <a:gd name="T52" fmla="*/ 2 w 120"/>
                  <a:gd name="T53" fmla="*/ 97 h 120"/>
                  <a:gd name="T54" fmla="*/ 0 w 120"/>
                  <a:gd name="T55" fmla="*/ 103 h 120"/>
                  <a:gd name="T56" fmla="*/ 0 w 120"/>
                  <a:gd name="T57" fmla="*/ 108 h 120"/>
                  <a:gd name="T58" fmla="*/ 2 w 120"/>
                  <a:gd name="T59" fmla="*/ 113 h 120"/>
                  <a:gd name="T60" fmla="*/ 7 w 120"/>
                  <a:gd name="T61" fmla="*/ 118 h 120"/>
                  <a:gd name="T62" fmla="*/ 12 w 120"/>
                  <a:gd name="T63"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120">
                    <a:moveTo>
                      <a:pt x="15" y="120"/>
                    </a:moveTo>
                    <a:lnTo>
                      <a:pt x="26" y="120"/>
                    </a:lnTo>
                    <a:lnTo>
                      <a:pt x="36" y="118"/>
                    </a:lnTo>
                    <a:lnTo>
                      <a:pt x="46" y="116"/>
                    </a:lnTo>
                    <a:lnTo>
                      <a:pt x="56" y="111"/>
                    </a:lnTo>
                    <a:lnTo>
                      <a:pt x="65" y="107"/>
                    </a:lnTo>
                    <a:lnTo>
                      <a:pt x="74" y="103"/>
                    </a:lnTo>
                    <a:lnTo>
                      <a:pt x="81" y="96"/>
                    </a:lnTo>
                    <a:lnTo>
                      <a:pt x="89" y="90"/>
                    </a:lnTo>
                    <a:lnTo>
                      <a:pt x="96" y="82"/>
                    </a:lnTo>
                    <a:lnTo>
                      <a:pt x="102" y="74"/>
                    </a:lnTo>
                    <a:lnTo>
                      <a:pt x="107" y="65"/>
                    </a:lnTo>
                    <a:lnTo>
                      <a:pt x="111" y="56"/>
                    </a:lnTo>
                    <a:lnTo>
                      <a:pt x="116" y="46"/>
                    </a:lnTo>
                    <a:lnTo>
                      <a:pt x="118" y="36"/>
                    </a:lnTo>
                    <a:lnTo>
                      <a:pt x="119" y="26"/>
                    </a:lnTo>
                    <a:lnTo>
                      <a:pt x="120" y="15"/>
                    </a:lnTo>
                    <a:lnTo>
                      <a:pt x="120" y="12"/>
                    </a:lnTo>
                    <a:lnTo>
                      <a:pt x="119" y="10"/>
                    </a:lnTo>
                    <a:lnTo>
                      <a:pt x="118" y="6"/>
                    </a:lnTo>
                    <a:lnTo>
                      <a:pt x="116" y="4"/>
                    </a:lnTo>
                    <a:lnTo>
                      <a:pt x="114" y="3"/>
                    </a:lnTo>
                    <a:lnTo>
                      <a:pt x="110" y="1"/>
                    </a:lnTo>
                    <a:lnTo>
                      <a:pt x="108" y="0"/>
                    </a:lnTo>
                    <a:lnTo>
                      <a:pt x="105" y="0"/>
                    </a:lnTo>
                    <a:lnTo>
                      <a:pt x="102" y="0"/>
                    </a:lnTo>
                    <a:lnTo>
                      <a:pt x="99" y="1"/>
                    </a:lnTo>
                    <a:lnTo>
                      <a:pt x="96" y="3"/>
                    </a:lnTo>
                    <a:lnTo>
                      <a:pt x="94" y="4"/>
                    </a:lnTo>
                    <a:lnTo>
                      <a:pt x="92" y="6"/>
                    </a:lnTo>
                    <a:lnTo>
                      <a:pt x="91" y="10"/>
                    </a:lnTo>
                    <a:lnTo>
                      <a:pt x="90" y="12"/>
                    </a:lnTo>
                    <a:lnTo>
                      <a:pt x="90" y="15"/>
                    </a:lnTo>
                    <a:lnTo>
                      <a:pt x="90" y="23"/>
                    </a:lnTo>
                    <a:lnTo>
                      <a:pt x="88" y="30"/>
                    </a:lnTo>
                    <a:lnTo>
                      <a:pt x="87" y="37"/>
                    </a:lnTo>
                    <a:lnTo>
                      <a:pt x="84" y="44"/>
                    </a:lnTo>
                    <a:lnTo>
                      <a:pt x="80" y="51"/>
                    </a:lnTo>
                    <a:lnTo>
                      <a:pt x="77" y="57"/>
                    </a:lnTo>
                    <a:lnTo>
                      <a:pt x="73" y="63"/>
                    </a:lnTo>
                    <a:lnTo>
                      <a:pt x="68" y="69"/>
                    </a:lnTo>
                    <a:lnTo>
                      <a:pt x="62" y="73"/>
                    </a:lnTo>
                    <a:lnTo>
                      <a:pt x="57" y="77"/>
                    </a:lnTo>
                    <a:lnTo>
                      <a:pt x="50" y="81"/>
                    </a:lnTo>
                    <a:lnTo>
                      <a:pt x="44" y="85"/>
                    </a:lnTo>
                    <a:lnTo>
                      <a:pt x="38" y="87"/>
                    </a:lnTo>
                    <a:lnTo>
                      <a:pt x="30" y="89"/>
                    </a:lnTo>
                    <a:lnTo>
                      <a:pt x="23" y="90"/>
                    </a:lnTo>
                    <a:lnTo>
                      <a:pt x="15" y="90"/>
                    </a:lnTo>
                    <a:lnTo>
                      <a:pt x="12" y="90"/>
                    </a:lnTo>
                    <a:lnTo>
                      <a:pt x="9" y="91"/>
                    </a:lnTo>
                    <a:lnTo>
                      <a:pt x="7" y="93"/>
                    </a:lnTo>
                    <a:lnTo>
                      <a:pt x="4" y="94"/>
                    </a:lnTo>
                    <a:lnTo>
                      <a:pt x="2" y="97"/>
                    </a:lnTo>
                    <a:lnTo>
                      <a:pt x="1" y="100"/>
                    </a:lnTo>
                    <a:lnTo>
                      <a:pt x="0" y="103"/>
                    </a:lnTo>
                    <a:lnTo>
                      <a:pt x="0" y="105"/>
                    </a:lnTo>
                    <a:lnTo>
                      <a:pt x="0" y="108"/>
                    </a:lnTo>
                    <a:lnTo>
                      <a:pt x="1" y="111"/>
                    </a:lnTo>
                    <a:lnTo>
                      <a:pt x="2" y="113"/>
                    </a:lnTo>
                    <a:lnTo>
                      <a:pt x="4" y="116"/>
                    </a:lnTo>
                    <a:lnTo>
                      <a:pt x="7" y="118"/>
                    </a:lnTo>
                    <a:lnTo>
                      <a:pt x="9" y="119"/>
                    </a:lnTo>
                    <a:lnTo>
                      <a:pt x="12" y="120"/>
                    </a:lnTo>
                    <a:lnTo>
                      <a:pt x="15"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 name="Picture 4" descr="A screenshot of a cell phone&#10;&#10;Description automatically generated">
            <a:extLst>
              <a:ext uri="{FF2B5EF4-FFF2-40B4-BE49-F238E27FC236}">
                <a16:creationId xmlns="" xmlns:a16="http://schemas.microsoft.com/office/drawing/2014/main" id="{2A12A9B3-98B4-4A15-A860-B3E7276F0EC1}"/>
              </a:ext>
            </a:extLst>
          </p:cNvPr>
          <p:cNvPicPr>
            <a:picLocks noChangeAspect="1"/>
          </p:cNvPicPr>
          <p:nvPr/>
        </p:nvPicPr>
        <p:blipFill rotWithShape="1">
          <a:blip r:embed="rId3">
            <a:extLst>
              <a:ext uri="{28A0092B-C50C-407E-A947-70E740481C1C}">
                <a14:useLocalDpi xmlns:a14="http://schemas.microsoft.com/office/drawing/2010/main" val="0"/>
              </a:ext>
            </a:extLst>
          </a:blip>
          <a:srcRect l="3576" t="24118" r="1847" b="5913"/>
          <a:stretch/>
        </p:blipFill>
        <p:spPr>
          <a:xfrm>
            <a:off x="3440508" y="2203384"/>
            <a:ext cx="5306457" cy="3347654"/>
          </a:xfrm>
          <a:prstGeom prst="rect">
            <a:avLst/>
          </a:prstGeom>
        </p:spPr>
      </p:pic>
    </p:spTree>
    <p:extLst>
      <p:ext uri="{BB962C8B-B14F-4D97-AF65-F5344CB8AC3E}">
        <p14:creationId xmlns:p14="http://schemas.microsoft.com/office/powerpoint/2010/main" val="3815065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anim calcmode="lin" valueType="num">
                                      <p:cBhvr>
                                        <p:cTn id="18" dur="500" fill="hold"/>
                                        <p:tgtEl>
                                          <p:spTgt spid="60"/>
                                        </p:tgtEl>
                                        <p:attrNameLst>
                                          <p:attrName>ppt_w</p:attrName>
                                        </p:attrNameLst>
                                      </p:cBhvr>
                                      <p:tavLst>
                                        <p:tav tm="0" fmla="#ppt_w*sin(2.5*pi*$)">
                                          <p:val>
                                            <p:fltVal val="0"/>
                                          </p:val>
                                        </p:tav>
                                        <p:tav tm="100000">
                                          <p:val>
                                            <p:fltVal val="1"/>
                                          </p:val>
                                        </p:tav>
                                      </p:tavLst>
                                    </p:anim>
                                    <p:anim calcmode="lin" valueType="num">
                                      <p:cBhvr>
                                        <p:cTn id="19" dur="5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down)">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2000"/>
                                        <p:tgtEl>
                                          <p:spTgt spid="61"/>
                                        </p:tgtEl>
                                      </p:cBhvr>
                                    </p:animEffect>
                                    <p:anim calcmode="lin" valueType="num">
                                      <p:cBhvr>
                                        <p:cTn id="35" dur="2000" fill="hold"/>
                                        <p:tgtEl>
                                          <p:spTgt spid="61"/>
                                        </p:tgtEl>
                                        <p:attrNameLst>
                                          <p:attrName>ppt_w</p:attrName>
                                        </p:attrNameLst>
                                      </p:cBhvr>
                                      <p:tavLst>
                                        <p:tav tm="0" fmla="#ppt_w*sin(2.5*pi*$)">
                                          <p:val>
                                            <p:fltVal val="0"/>
                                          </p:val>
                                        </p:tav>
                                        <p:tav tm="100000">
                                          <p:val>
                                            <p:fltVal val="1"/>
                                          </p:val>
                                        </p:tav>
                                      </p:tavLst>
                                    </p:anim>
                                    <p:anim calcmode="lin" valueType="num">
                                      <p:cBhvr>
                                        <p:cTn id="36" dur="20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wipe(down)">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2000"/>
                                        <p:tgtEl>
                                          <p:spTgt spid="62"/>
                                        </p:tgtEl>
                                      </p:cBhvr>
                                    </p:animEffect>
                                    <p:anim calcmode="lin" valueType="num">
                                      <p:cBhvr>
                                        <p:cTn id="52" dur="2000" fill="hold"/>
                                        <p:tgtEl>
                                          <p:spTgt spid="62"/>
                                        </p:tgtEl>
                                        <p:attrNameLst>
                                          <p:attrName>ppt_w</p:attrName>
                                        </p:attrNameLst>
                                      </p:cBhvr>
                                      <p:tavLst>
                                        <p:tav tm="0" fmla="#ppt_w*sin(2.5*pi*$)">
                                          <p:val>
                                            <p:fltVal val="0"/>
                                          </p:val>
                                        </p:tav>
                                        <p:tav tm="100000">
                                          <p:val>
                                            <p:fltVal val="1"/>
                                          </p:val>
                                        </p:tav>
                                      </p:tavLst>
                                    </p:anim>
                                    <p:anim calcmode="lin" valueType="num">
                                      <p:cBhvr>
                                        <p:cTn id="53" dur="2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Effect transition="in" filter="wipe(down)">
                                      <p:cBhvr>
                                        <p:cTn id="58" dur="500"/>
                                        <p:tgtEl>
                                          <p:spTgt spid="2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left)">
                                      <p:cBhvr>
                                        <p:cTn id="63" dur="500"/>
                                        <p:tgtEl>
                                          <p:spTgt spid="59"/>
                                        </p:tgtEl>
                                      </p:cBhvr>
                                    </p:animEffect>
                                  </p:childTnLst>
                                </p:cTn>
                              </p:par>
                            </p:childTnLst>
                          </p:cTn>
                        </p:par>
                      </p:childTnLst>
                    </p:cTn>
                  </p:par>
                  <p:par>
                    <p:cTn id="64" fill="hold">
                      <p:stCondLst>
                        <p:cond delay="indefinite"/>
                      </p:stCondLst>
                      <p:childTnLst>
                        <p:par>
                          <p:cTn id="65" fill="hold">
                            <p:stCondLst>
                              <p:cond delay="0"/>
                            </p:stCondLst>
                            <p:childTnLst>
                              <p:par>
                                <p:cTn id="66" presetID="45" presetClass="entr" presetSubtype="0" fill="hold" nodeType="click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2000"/>
                                        <p:tgtEl>
                                          <p:spTgt spid="63"/>
                                        </p:tgtEl>
                                      </p:cBhvr>
                                    </p:animEffect>
                                    <p:anim calcmode="lin" valueType="num">
                                      <p:cBhvr>
                                        <p:cTn id="69" dur="2000" fill="hold"/>
                                        <p:tgtEl>
                                          <p:spTgt spid="63"/>
                                        </p:tgtEl>
                                        <p:attrNameLst>
                                          <p:attrName>ppt_w</p:attrName>
                                        </p:attrNameLst>
                                      </p:cBhvr>
                                      <p:tavLst>
                                        <p:tav tm="0" fmla="#ppt_w*sin(2.5*pi*$)">
                                          <p:val>
                                            <p:fltVal val="0"/>
                                          </p:val>
                                        </p:tav>
                                        <p:tav tm="100000">
                                          <p:val>
                                            <p:fltVal val="1"/>
                                          </p:val>
                                        </p:tav>
                                      </p:tavLst>
                                    </p:anim>
                                    <p:anim calcmode="lin" valueType="num">
                                      <p:cBhvr>
                                        <p:cTn id="70" dur="200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8" grpId="0" build="p"/>
      <p:bldP spid="19" grpId="0" build="p"/>
      <p:bldP spid="20"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1">
            <a:extLst>
              <a:ext uri="{FF2B5EF4-FFF2-40B4-BE49-F238E27FC236}">
                <a16:creationId xmlns="" xmlns:a16="http://schemas.microsoft.com/office/drawing/2014/main" id="{D66C091A-A677-40DB-86A3-F5A8AA6D618E}"/>
              </a:ext>
            </a:extLst>
          </p:cNvPr>
          <p:cNvSpPr/>
          <p:nvPr/>
        </p:nvSpPr>
        <p:spPr>
          <a:xfrm>
            <a:off x="-4126" y="-1"/>
            <a:ext cx="12192000" cy="6858000"/>
          </a:xfrm>
          <a:prstGeom prst="round2SameRect">
            <a:avLst>
              <a:gd name="adj1" fmla="val 0"/>
              <a:gd name="adj2" fmla="val 0"/>
            </a:avLst>
          </a:prstGeom>
          <a:gradFill flip="none" rotWithShape="1">
            <a:gsLst>
              <a:gs pos="0">
                <a:srgbClr val="198AB7">
                  <a:alpha val="46000"/>
                </a:srgbClr>
              </a:gs>
              <a:gs pos="88000">
                <a:srgbClr val="28DBD3">
                  <a:alpha val="57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Rectangle 1"/>
          <p:cNvSpPr/>
          <p:nvPr/>
        </p:nvSpPr>
        <p:spPr>
          <a:xfrm>
            <a:off x="-112735" y="0"/>
            <a:ext cx="12413293" cy="2607492"/>
          </a:xfrm>
          <a:prstGeom prst="rect">
            <a:avLst/>
          </a:prstGeom>
          <a:solidFill>
            <a:srgbClr val="0E4E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ítulo 5">
            <a:extLst>
              <a:ext uri="{FF2B5EF4-FFF2-40B4-BE49-F238E27FC236}">
                <a16:creationId xmlns="" xmlns:a16="http://schemas.microsoft.com/office/drawing/2014/main" id="{ACBB4864-05AD-4C20-A280-FAB1B9833834}"/>
              </a:ext>
            </a:extLst>
          </p:cNvPr>
          <p:cNvSpPr txBox="1">
            <a:spLocks/>
          </p:cNvSpPr>
          <p:nvPr/>
        </p:nvSpPr>
        <p:spPr>
          <a:xfrm>
            <a:off x="440549" y="917867"/>
            <a:ext cx="11239500" cy="687009"/>
          </a:xfrm>
          <a:prstGeom prst="rect">
            <a:avLst/>
          </a:prstGeom>
        </p:spPr>
        <p:txBody>
          <a:bodyPr lIns="0" tIns="0" rIns="0" bIns="0" anchor="ctr">
            <a:no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4400" dirty="0">
                <a:solidFill>
                  <a:schemeClr val="bg1"/>
                </a:solidFill>
                <a:latin typeface="Segoe UI" panose="020B0502040204020203" pitchFamily="34" charset="0"/>
                <a:cs typeface="Segoe UI" panose="020B0502040204020203" pitchFamily="34" charset="0"/>
              </a:rPr>
              <a:t>Posture</a:t>
            </a:r>
            <a:endParaRPr lang="en-US" sz="4400" dirty="0">
              <a:solidFill>
                <a:srgbClr val="27FCC9"/>
              </a:solidFill>
              <a:latin typeface="Segoe UI" panose="020B0502040204020203" pitchFamily="34" charset="0"/>
              <a:cs typeface="Segoe UI" panose="020B0502040204020203" pitchFamily="34" charset="0"/>
            </a:endParaRPr>
          </a:p>
        </p:txBody>
      </p:sp>
      <p:sp>
        <p:nvSpPr>
          <p:cNvPr id="4" name="Slide Number Placeholder 13">
            <a:extLst>
              <a:ext uri="{FF2B5EF4-FFF2-40B4-BE49-F238E27FC236}">
                <a16:creationId xmlns="" xmlns:a16="http://schemas.microsoft.com/office/drawing/2014/main" id="{04C683DA-F4AF-43C3-BECE-CCAE91F90DC0}"/>
              </a:ext>
            </a:extLst>
          </p:cNvPr>
          <p:cNvSpPr txBox="1">
            <a:spLocks/>
          </p:cNvSpPr>
          <p:nvPr/>
        </p:nvSpPr>
        <p:spPr>
          <a:xfrm>
            <a:off x="10064584" y="6492874"/>
            <a:ext cx="1632116"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lumMod val="85000"/>
                  </a:schemeClr>
                </a:solidFill>
                <a:latin typeface="Segoe UI" panose="020B0502040204020203" pitchFamily="34" charset="0"/>
                <a:cs typeface="Segoe UI" panose="020B0502040204020203" pitchFamily="34" charset="0"/>
              </a:rPr>
              <a:t>1  2  3  4  5  6  </a:t>
            </a:r>
            <a:fld id="{D22807A5-47C3-4D75-A73A-1A4F2D9B8EC1}" type="slidenum">
              <a:rPr lang="en-ID" sz="1200" b="1" smtClean="0">
                <a:solidFill>
                  <a:srgbClr val="198AB7"/>
                </a:solidFill>
                <a:latin typeface="Segoe UI" panose="020B0502040204020203" pitchFamily="34" charset="0"/>
                <a:cs typeface="Segoe UI" panose="020B0502040204020203" pitchFamily="34" charset="0"/>
              </a:rPr>
              <a:pPr algn="ctr"/>
              <a:t>77</a:t>
            </a:fld>
            <a:r>
              <a:rPr lang="en-ID" sz="1100" dirty="0">
                <a:solidFill>
                  <a:schemeClr val="tx1">
                    <a:lumMod val="75000"/>
                    <a:lumOff val="25000"/>
                  </a:schemeClr>
                </a:solidFill>
                <a:latin typeface="Segoe UI" panose="020B0502040204020203" pitchFamily="34" charset="0"/>
                <a:cs typeface="Segoe UI" panose="020B0502040204020203" pitchFamily="34" charset="0"/>
              </a:rPr>
              <a:t>  </a:t>
            </a:r>
            <a:r>
              <a:rPr lang="en-ID" sz="1100" dirty="0">
                <a:solidFill>
                  <a:schemeClr val="bg1">
                    <a:lumMod val="85000"/>
                  </a:schemeClr>
                </a:solidFill>
                <a:latin typeface="Segoe UI" panose="020B0502040204020203" pitchFamily="34" charset="0"/>
                <a:cs typeface="Segoe UI" panose="020B0502040204020203" pitchFamily="34" charset="0"/>
              </a:rPr>
              <a:t>8  9  10</a:t>
            </a:r>
          </a:p>
        </p:txBody>
      </p:sp>
      <p:pic>
        <p:nvPicPr>
          <p:cNvPr id="35" name="Picture 34">
            <a:extLst>
              <a:ext uri="{FF2B5EF4-FFF2-40B4-BE49-F238E27FC236}">
                <a16:creationId xmlns="" xmlns:a16="http://schemas.microsoft.com/office/drawing/2014/main" id="{372DA64B-D95D-4FC0-BC81-E8012E3926CD}"/>
              </a:ext>
            </a:extLst>
          </p:cNvPr>
          <p:cNvPicPr>
            <a:picLocks noChangeAspect="1"/>
          </p:cNvPicPr>
          <p:nvPr/>
        </p:nvPicPr>
        <p:blipFill>
          <a:blip r:embed="rId3"/>
          <a:stretch>
            <a:fillRect/>
          </a:stretch>
        </p:blipFill>
        <p:spPr>
          <a:xfrm>
            <a:off x="-16653" y="2346915"/>
            <a:ext cx="12208651" cy="4145958"/>
          </a:xfrm>
          <a:prstGeom prst="rect">
            <a:avLst/>
          </a:prstGeom>
        </p:spPr>
      </p:pic>
    </p:spTree>
    <p:extLst>
      <p:ext uri="{BB962C8B-B14F-4D97-AF65-F5344CB8AC3E}">
        <p14:creationId xmlns:p14="http://schemas.microsoft.com/office/powerpoint/2010/main" val="19802098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332822" y="2996571"/>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a:solidFill>
                  <a:schemeClr val="tx1"/>
                </a:solidFill>
                <a:latin typeface="Calibri" charset="0"/>
                <a:ea typeface="Calibri" charset="0"/>
                <a:cs typeface="Calibri" charset="0"/>
              </a:rPr>
              <a:t>a. Metastatic bone disease</a:t>
            </a:r>
            <a:br>
              <a:rPr lang="en-US" sz="1800" dirty="0">
                <a:solidFill>
                  <a:schemeClr val="tx1"/>
                </a:solidFill>
                <a:latin typeface="Calibri" charset="0"/>
                <a:ea typeface="Calibri" charset="0"/>
                <a:cs typeface="Calibri" charset="0"/>
              </a:rPr>
            </a:br>
            <a:r>
              <a:rPr lang="en-US" sz="1800" dirty="0">
                <a:solidFill>
                  <a:schemeClr val="tx1"/>
                </a:solidFill>
                <a:latin typeface="Calibri" charset="0"/>
                <a:ea typeface="Calibri" charset="0"/>
                <a:cs typeface="Calibri" charset="0"/>
              </a:rPr>
              <a:t>b. Inflammatory back pain</a:t>
            </a:r>
          </a:p>
          <a:p>
            <a:pPr>
              <a:lnSpc>
                <a:spcPct val="150000"/>
              </a:lnSpc>
            </a:pPr>
            <a:r>
              <a:rPr lang="en-US" sz="1800" dirty="0">
                <a:solidFill>
                  <a:schemeClr val="accent6">
                    <a:lumMod val="75000"/>
                  </a:schemeClr>
                </a:solidFill>
                <a:latin typeface="Calibri" charset="0"/>
                <a:ea typeface="Calibri" charset="0"/>
                <a:cs typeface="Calibri" charset="0"/>
              </a:rPr>
              <a:t>c. Lumbosacral sprain or strain</a:t>
            </a:r>
            <a:r>
              <a:rPr lang="en-US" sz="1800" dirty="0">
                <a:solidFill>
                  <a:schemeClr val="tx1"/>
                </a:solidFill>
                <a:latin typeface="Calibri" charset="0"/>
                <a:ea typeface="Calibri" charset="0"/>
                <a:cs typeface="Calibri" charset="0"/>
              </a:rPr>
              <a:t/>
            </a:r>
            <a:br>
              <a:rPr lang="en-US" sz="1800" dirty="0">
                <a:solidFill>
                  <a:schemeClr val="tx1"/>
                </a:solidFill>
                <a:latin typeface="Calibri" charset="0"/>
                <a:ea typeface="Calibri" charset="0"/>
                <a:cs typeface="Calibri" charset="0"/>
              </a:rPr>
            </a:br>
            <a:r>
              <a:rPr lang="en-US" sz="1800" dirty="0">
                <a:solidFill>
                  <a:schemeClr val="tx1"/>
                </a:solidFill>
                <a:latin typeface="Calibri" charset="0"/>
                <a:ea typeface="Calibri" charset="0"/>
                <a:cs typeface="Calibri" charset="0"/>
              </a:rPr>
              <a:t>d. </a:t>
            </a:r>
            <a:r>
              <a:rPr lang="en-US" sz="1800" dirty="0" smtClean="0">
                <a:solidFill>
                  <a:schemeClr val="tx1"/>
                </a:solidFill>
                <a:latin typeface="Calibri" charset="0"/>
                <a:ea typeface="Calibri" charset="0"/>
                <a:cs typeface="Calibri" charset="0"/>
              </a:rPr>
              <a:t>Herniation</a:t>
            </a:r>
            <a:endParaRPr lang="en-US" sz="1800" dirty="0">
              <a:solidFill>
                <a:schemeClr val="tx1"/>
              </a:solidFill>
              <a:latin typeface="Calibri" charset="0"/>
              <a:ea typeface="Calibri" charset="0"/>
              <a:cs typeface="Calibri" charset="0"/>
            </a:endParaRPr>
          </a:p>
        </p:txBody>
      </p:sp>
      <p:sp>
        <p:nvSpPr>
          <p:cNvPr id="4" name="Google Shape;129;p18"/>
          <p:cNvSpPr txBox="1">
            <a:spLocks/>
          </p:cNvSpPr>
          <p:nvPr/>
        </p:nvSpPr>
        <p:spPr>
          <a:xfrm>
            <a:off x="457200" y="1360775"/>
            <a:ext cx="10399486"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gn="ctr"/>
            <a:r>
              <a:rPr lang="en-US" b="1" dirty="0" smtClean="0">
                <a:solidFill>
                  <a:schemeClr val="tx1">
                    <a:lumMod val="85000"/>
                    <a:lumOff val="15000"/>
                  </a:schemeClr>
                </a:solidFill>
                <a:latin typeface="Calibri" charset="0"/>
                <a:ea typeface="Calibri" charset="0"/>
                <a:cs typeface="Calibri" charset="0"/>
              </a:rPr>
              <a:t>1- </a:t>
            </a:r>
            <a:r>
              <a:rPr lang="en-US" b="1" dirty="0">
                <a:solidFill>
                  <a:schemeClr val="tx1">
                    <a:lumMod val="85000"/>
                    <a:lumOff val="15000"/>
                  </a:schemeClr>
                </a:solidFill>
                <a:latin typeface="Calibri" charset="0"/>
                <a:ea typeface="Calibri" charset="0"/>
                <a:cs typeface="Calibri" charset="0"/>
              </a:rPr>
              <a:t>Which of the following is the most common cause of </a:t>
            </a:r>
            <a:r>
              <a:rPr lang="en-US" b="1" dirty="0" smtClean="0">
                <a:solidFill>
                  <a:schemeClr val="tx1">
                    <a:lumMod val="85000"/>
                    <a:lumOff val="15000"/>
                  </a:schemeClr>
                </a:solidFill>
                <a:latin typeface="Calibri" charset="0"/>
                <a:ea typeface="Calibri" charset="0"/>
                <a:cs typeface="Calibri" charset="0"/>
              </a:rPr>
              <a:t>Lower Back Pain ?</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290049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332822" y="2996571"/>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2000" dirty="0">
                <a:solidFill>
                  <a:schemeClr val="tx1"/>
                </a:solidFill>
                <a:latin typeface="Calibri" charset="0"/>
                <a:ea typeface="Calibri" charset="0"/>
                <a:cs typeface="Calibri" charset="0"/>
              </a:rPr>
              <a:t>a. </a:t>
            </a:r>
            <a:r>
              <a:rPr lang="en-US" sz="2000" dirty="0" smtClean="0">
                <a:solidFill>
                  <a:schemeClr val="tx1"/>
                </a:solidFill>
                <a:latin typeface="Calibri" charset="0"/>
                <a:ea typeface="Calibri" charset="0"/>
                <a:cs typeface="Calibri" charset="0"/>
              </a:rPr>
              <a:t>History of dysmenorrhea</a:t>
            </a:r>
            <a:r>
              <a:rPr lang="en-US" sz="2000" dirty="0">
                <a:solidFill>
                  <a:schemeClr val="tx1"/>
                </a:solidFill>
                <a:latin typeface="Calibri" charset="0"/>
                <a:ea typeface="Calibri" charset="0"/>
                <a:cs typeface="Calibri" charset="0"/>
              </a:rPr>
              <a:t/>
            </a:r>
            <a:br>
              <a:rPr lang="en-US" sz="2000" dirty="0">
                <a:solidFill>
                  <a:schemeClr val="tx1"/>
                </a:solidFill>
                <a:latin typeface="Calibri" charset="0"/>
                <a:ea typeface="Calibri" charset="0"/>
                <a:cs typeface="Calibri" charset="0"/>
              </a:rPr>
            </a:br>
            <a:r>
              <a:rPr lang="en-US" sz="2000" dirty="0">
                <a:solidFill>
                  <a:schemeClr val="accent6">
                    <a:lumMod val="75000"/>
                  </a:schemeClr>
                </a:solidFill>
                <a:latin typeface="Calibri" charset="0"/>
                <a:ea typeface="Calibri" charset="0"/>
                <a:cs typeface="Calibri" charset="0"/>
              </a:rPr>
              <a:t>b. </a:t>
            </a:r>
            <a:r>
              <a:rPr lang="en-US" sz="2000" dirty="0" smtClean="0">
                <a:solidFill>
                  <a:schemeClr val="accent6">
                    <a:lumMod val="75000"/>
                  </a:schemeClr>
                </a:solidFill>
                <a:latin typeface="Calibri" charset="0"/>
                <a:ea typeface="Calibri" charset="0"/>
                <a:cs typeface="Calibri" charset="0"/>
              </a:rPr>
              <a:t>Steroid use</a:t>
            </a:r>
            <a:endParaRPr lang="en-US" sz="2000" dirty="0">
              <a:solidFill>
                <a:schemeClr val="accent6">
                  <a:lumMod val="75000"/>
                </a:schemeClr>
              </a:solidFill>
              <a:latin typeface="Calibri" charset="0"/>
              <a:ea typeface="Calibri" charset="0"/>
              <a:cs typeface="Calibri" charset="0"/>
            </a:endParaRPr>
          </a:p>
          <a:p>
            <a:pPr>
              <a:lnSpc>
                <a:spcPct val="150000"/>
              </a:lnSpc>
            </a:pPr>
            <a:r>
              <a:rPr lang="en-US" sz="2000" dirty="0">
                <a:solidFill>
                  <a:schemeClr val="tx1"/>
                </a:solidFill>
                <a:latin typeface="Calibri" charset="0"/>
                <a:ea typeface="Calibri" charset="0"/>
                <a:cs typeface="Calibri" charset="0"/>
              </a:rPr>
              <a:t>c. </a:t>
            </a:r>
            <a:r>
              <a:rPr lang="en-US" sz="2000" dirty="0" smtClean="0">
                <a:solidFill>
                  <a:schemeClr val="tx1"/>
                </a:solidFill>
                <a:latin typeface="Calibri" charset="0"/>
                <a:ea typeface="Calibri" charset="0"/>
                <a:cs typeface="Calibri" charset="0"/>
              </a:rPr>
              <a:t>Night pain</a:t>
            </a:r>
            <a:r>
              <a:rPr lang="en-US" sz="2000" dirty="0">
                <a:solidFill>
                  <a:schemeClr val="tx1"/>
                </a:solidFill>
                <a:latin typeface="Calibri" charset="0"/>
                <a:ea typeface="Calibri" charset="0"/>
                <a:cs typeface="Calibri" charset="0"/>
              </a:rPr>
              <a:t/>
            </a:r>
            <a:br>
              <a:rPr lang="en-US" sz="2000" dirty="0">
                <a:solidFill>
                  <a:schemeClr val="tx1"/>
                </a:solidFill>
                <a:latin typeface="Calibri" charset="0"/>
                <a:ea typeface="Calibri" charset="0"/>
                <a:cs typeface="Calibri" charset="0"/>
              </a:rPr>
            </a:br>
            <a:r>
              <a:rPr lang="en-US" sz="2000" dirty="0">
                <a:solidFill>
                  <a:schemeClr val="tx1"/>
                </a:solidFill>
                <a:latin typeface="Calibri" charset="0"/>
                <a:ea typeface="Calibri" charset="0"/>
                <a:cs typeface="Calibri" charset="0"/>
              </a:rPr>
              <a:t>d. </a:t>
            </a:r>
            <a:r>
              <a:rPr lang="en-US" sz="2000" dirty="0" smtClean="0">
                <a:solidFill>
                  <a:schemeClr val="tx1"/>
                </a:solidFill>
                <a:latin typeface="Calibri" charset="0"/>
                <a:ea typeface="Calibri" charset="0"/>
                <a:cs typeface="Calibri" charset="0"/>
              </a:rPr>
              <a:t>Age more than 40</a:t>
            </a:r>
            <a:endParaRPr lang="en-US" sz="2000" dirty="0">
              <a:solidFill>
                <a:schemeClr val="tx1"/>
              </a:solidFill>
              <a:latin typeface="Calibri" charset="0"/>
              <a:ea typeface="Calibri" charset="0"/>
              <a:cs typeface="Calibri" charset="0"/>
            </a:endParaRPr>
          </a:p>
        </p:txBody>
      </p:sp>
      <p:sp>
        <p:nvSpPr>
          <p:cNvPr id="4" name="Google Shape;129;p18"/>
          <p:cNvSpPr txBox="1">
            <a:spLocks/>
          </p:cNvSpPr>
          <p:nvPr/>
        </p:nvSpPr>
        <p:spPr>
          <a:xfrm>
            <a:off x="457200" y="1360775"/>
            <a:ext cx="9696734"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gn="ctr"/>
            <a:r>
              <a:rPr lang="en-US" b="1" dirty="0" smtClean="0">
                <a:solidFill>
                  <a:schemeClr val="tx1">
                    <a:lumMod val="85000"/>
                    <a:lumOff val="15000"/>
                  </a:schemeClr>
                </a:solidFill>
                <a:latin typeface="Calibri" charset="0"/>
                <a:ea typeface="Calibri" charset="0"/>
                <a:cs typeface="Calibri" charset="0"/>
              </a:rPr>
              <a:t>2- </a:t>
            </a:r>
            <a:r>
              <a:rPr lang="en-US" b="1" dirty="0">
                <a:solidFill>
                  <a:schemeClr val="tx1">
                    <a:lumMod val="85000"/>
                    <a:lumOff val="15000"/>
                  </a:schemeClr>
                </a:solidFill>
                <a:latin typeface="Calibri" charset="0"/>
                <a:ea typeface="Calibri" charset="0"/>
                <a:cs typeface="Calibri" charset="0"/>
              </a:rPr>
              <a:t>Which of the following is </a:t>
            </a:r>
            <a:r>
              <a:rPr lang="en-US" b="1" dirty="0" smtClean="0">
                <a:solidFill>
                  <a:schemeClr val="tx1">
                    <a:lumMod val="85000"/>
                    <a:lumOff val="15000"/>
                  </a:schemeClr>
                </a:solidFill>
                <a:latin typeface="Calibri" charset="0"/>
                <a:ea typeface="Calibri" charset="0"/>
                <a:cs typeface="Calibri" charset="0"/>
              </a:rPr>
              <a:t>considered as </a:t>
            </a:r>
            <a:r>
              <a:rPr lang="en-US" b="1" dirty="0" smtClean="0">
                <a:solidFill>
                  <a:srgbClr val="FF0000"/>
                </a:solidFill>
                <a:latin typeface="Calibri" charset="0"/>
                <a:ea typeface="Calibri" charset="0"/>
                <a:cs typeface="Calibri" charset="0"/>
              </a:rPr>
              <a:t>Red flag </a:t>
            </a:r>
            <a:r>
              <a:rPr lang="en-US" b="1" dirty="0" smtClean="0">
                <a:solidFill>
                  <a:schemeClr val="tx1">
                    <a:lumMod val="85000"/>
                    <a:lumOff val="15000"/>
                  </a:schemeClr>
                </a:solidFill>
                <a:latin typeface="Calibri" charset="0"/>
                <a:ea typeface="Calibri" charset="0"/>
                <a:cs typeface="Calibri" charset="0"/>
              </a:rPr>
              <a:t>in Lower Back Pain?</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23211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4" name="Google Shape;129;p18"/>
          <p:cNvSpPr txBox="1">
            <a:spLocks/>
          </p:cNvSpPr>
          <p:nvPr/>
        </p:nvSpPr>
        <p:spPr>
          <a:xfrm>
            <a:off x="757237" y="1318979"/>
            <a:ext cx="9696734"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smtClean="0">
                <a:solidFill>
                  <a:schemeClr val="tx1">
                    <a:lumMod val="85000"/>
                    <a:lumOff val="15000"/>
                  </a:schemeClr>
                </a:solidFill>
                <a:latin typeface="Calibri" charset="0"/>
                <a:ea typeface="Calibri" charset="0"/>
                <a:cs typeface="Calibri" charset="0"/>
              </a:rPr>
              <a:t>3- Which of the following is a feature of inflammatory process?</a:t>
            </a:r>
            <a:endParaRPr lang="en-US" b="1" dirty="0">
              <a:solidFill>
                <a:schemeClr val="tx1">
                  <a:lumMod val="85000"/>
                  <a:lumOff val="15000"/>
                </a:schemeClr>
              </a:solidFill>
              <a:latin typeface="Calibri" charset="0"/>
              <a:ea typeface="Calibri" charset="0"/>
              <a:cs typeface="Calibri" charset="0"/>
            </a:endParaRPr>
          </a:p>
        </p:txBody>
      </p:sp>
      <p:sp>
        <p:nvSpPr>
          <p:cNvPr id="5" name="Google Shape;129;p18"/>
          <p:cNvSpPr txBox="1">
            <a:spLocks/>
          </p:cNvSpPr>
          <p:nvPr/>
        </p:nvSpPr>
        <p:spPr>
          <a:xfrm>
            <a:off x="1175661" y="2939422"/>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smtClean="0">
                <a:solidFill>
                  <a:schemeClr val="tx1"/>
                </a:solidFill>
                <a:latin typeface="Calibri" charset="0"/>
                <a:ea typeface="Calibri" charset="0"/>
                <a:cs typeface="Calibri" charset="0"/>
              </a:rPr>
              <a:t>a. </a:t>
            </a:r>
            <a:r>
              <a:rPr lang="en-US" sz="1800" dirty="0">
                <a:solidFill>
                  <a:schemeClr val="tx1"/>
                </a:solidFill>
                <a:latin typeface="Calibri" charset="0"/>
                <a:ea typeface="Calibri" charset="0"/>
                <a:cs typeface="Calibri" charset="0"/>
              </a:rPr>
              <a:t>Usually acute in progression</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b. </a:t>
            </a:r>
            <a:r>
              <a:rPr lang="en-US" sz="1800" dirty="0">
                <a:solidFill>
                  <a:schemeClr val="tx1"/>
                </a:solidFill>
                <a:latin typeface="Calibri" charset="0"/>
                <a:ea typeface="Calibri" charset="0"/>
                <a:cs typeface="Calibri" charset="0"/>
              </a:rPr>
              <a:t>Worse while exercise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c</a:t>
            </a:r>
            <a:r>
              <a:rPr lang="en-US" sz="1800" dirty="0">
                <a:solidFill>
                  <a:schemeClr val="tx1"/>
                </a:solidFill>
                <a:latin typeface="Calibri" charset="0"/>
                <a:ea typeface="Calibri" charset="0"/>
                <a:cs typeface="Calibri" charset="0"/>
              </a:rPr>
              <a:t>. 60 minutes of morning stiffness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d</a:t>
            </a:r>
            <a:r>
              <a:rPr lang="en-US" sz="1800" dirty="0" smtClean="0">
                <a:solidFill>
                  <a:schemeClr val="tx1"/>
                </a:solidFill>
                <a:latin typeface="Calibri" charset="0"/>
                <a:ea typeface="Calibri" charset="0"/>
                <a:cs typeface="Calibri" charset="0"/>
              </a:rPr>
              <a:t>. </a:t>
            </a:r>
            <a:r>
              <a:rPr lang="en-US" sz="1800" dirty="0" smtClean="0">
                <a:solidFill>
                  <a:schemeClr val="tx1"/>
                </a:solidFill>
                <a:latin typeface="Calibri" charset="0"/>
                <a:ea typeface="Calibri" charset="0"/>
                <a:cs typeface="Calibri" charset="0"/>
              </a:rPr>
              <a:t>Age more than 50</a:t>
            </a:r>
            <a:endParaRPr lang="en-US" sz="18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21845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332822" y="2996571"/>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2000" dirty="0" smtClean="0">
                <a:solidFill>
                  <a:schemeClr val="tx1"/>
                </a:solidFill>
                <a:latin typeface="Calibri" charset="0"/>
                <a:ea typeface="Calibri" charset="0"/>
                <a:cs typeface="Calibri" charset="0"/>
              </a:rPr>
              <a:t>a. Usually acute in progression</a:t>
            </a:r>
            <a:br>
              <a:rPr lang="en-US" sz="2000" dirty="0" smtClean="0">
                <a:solidFill>
                  <a:schemeClr val="tx1"/>
                </a:solidFill>
                <a:latin typeface="Calibri" charset="0"/>
                <a:ea typeface="Calibri" charset="0"/>
                <a:cs typeface="Calibri" charset="0"/>
              </a:rPr>
            </a:br>
            <a:r>
              <a:rPr lang="en-US" sz="2000" dirty="0" smtClean="0">
                <a:solidFill>
                  <a:schemeClr val="tx1"/>
                </a:solidFill>
                <a:latin typeface="Calibri" charset="0"/>
                <a:ea typeface="Calibri" charset="0"/>
                <a:cs typeface="Calibri" charset="0"/>
              </a:rPr>
              <a:t>b. Worse while exercise </a:t>
            </a:r>
          </a:p>
          <a:p>
            <a:pPr>
              <a:lnSpc>
                <a:spcPct val="150000"/>
              </a:lnSpc>
            </a:pPr>
            <a:r>
              <a:rPr lang="en-US" sz="2000" dirty="0" smtClean="0">
                <a:solidFill>
                  <a:schemeClr val="accent6">
                    <a:lumMod val="75000"/>
                  </a:schemeClr>
                </a:solidFill>
                <a:latin typeface="Calibri" charset="0"/>
                <a:ea typeface="Calibri" charset="0"/>
                <a:cs typeface="Calibri" charset="0"/>
              </a:rPr>
              <a:t>c. 60 minutes of morning stiffness</a:t>
            </a:r>
            <a:r>
              <a:rPr lang="en-US" sz="2000" dirty="0" smtClean="0">
                <a:solidFill>
                  <a:schemeClr val="tx1"/>
                </a:solidFill>
                <a:latin typeface="Calibri" charset="0"/>
                <a:ea typeface="Calibri" charset="0"/>
                <a:cs typeface="Calibri" charset="0"/>
              </a:rPr>
              <a:t/>
            </a:r>
            <a:br>
              <a:rPr lang="en-US" sz="2000" dirty="0" smtClean="0">
                <a:solidFill>
                  <a:schemeClr val="tx1"/>
                </a:solidFill>
                <a:latin typeface="Calibri" charset="0"/>
                <a:ea typeface="Calibri" charset="0"/>
                <a:cs typeface="Calibri" charset="0"/>
              </a:rPr>
            </a:br>
            <a:r>
              <a:rPr lang="en-US" sz="2000" dirty="0" smtClean="0">
                <a:solidFill>
                  <a:schemeClr val="tx1"/>
                </a:solidFill>
                <a:latin typeface="Calibri" charset="0"/>
                <a:ea typeface="Calibri" charset="0"/>
                <a:cs typeface="Calibri" charset="0"/>
              </a:rPr>
              <a:t>d. Age more than 50</a:t>
            </a:r>
            <a:endParaRPr lang="en-US" sz="2000" dirty="0">
              <a:solidFill>
                <a:schemeClr val="tx1"/>
              </a:solidFill>
              <a:latin typeface="Calibri" charset="0"/>
              <a:ea typeface="Calibri" charset="0"/>
              <a:cs typeface="Calibri" charset="0"/>
            </a:endParaRPr>
          </a:p>
        </p:txBody>
      </p:sp>
      <p:sp>
        <p:nvSpPr>
          <p:cNvPr id="4" name="Google Shape;129;p18"/>
          <p:cNvSpPr txBox="1">
            <a:spLocks/>
          </p:cNvSpPr>
          <p:nvPr/>
        </p:nvSpPr>
        <p:spPr>
          <a:xfrm>
            <a:off x="457200" y="1360775"/>
            <a:ext cx="9696734"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smtClean="0">
                <a:solidFill>
                  <a:schemeClr val="tx1">
                    <a:lumMod val="85000"/>
                    <a:lumOff val="15000"/>
                  </a:schemeClr>
                </a:solidFill>
                <a:latin typeface="Calibri" charset="0"/>
                <a:ea typeface="Calibri" charset="0"/>
                <a:cs typeface="Calibri" charset="0"/>
              </a:rPr>
              <a:t>3- Which of the following is a feature of inflammatory process?</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426085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566322" y="3653064"/>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2000" dirty="0" smtClean="0">
                <a:solidFill>
                  <a:schemeClr val="tx1"/>
                </a:solidFill>
                <a:latin typeface="Calibri" charset="0"/>
                <a:ea typeface="Calibri" charset="0"/>
                <a:cs typeface="Calibri" charset="0"/>
              </a:rPr>
              <a:t>a. </a:t>
            </a:r>
            <a:r>
              <a:rPr lang="en-US" sz="2000" dirty="0">
                <a:solidFill>
                  <a:schemeClr val="tx1"/>
                </a:solidFill>
                <a:latin typeface="Calibri" charset="0"/>
                <a:ea typeface="Calibri" charset="0"/>
                <a:cs typeface="Calibri" charset="0"/>
              </a:rPr>
              <a:t>Increase physical activity time </a:t>
            </a:r>
            <a:br>
              <a:rPr lang="en-US" sz="2000" dirty="0">
                <a:solidFill>
                  <a:schemeClr val="tx1"/>
                </a:solidFill>
                <a:latin typeface="Calibri" charset="0"/>
                <a:ea typeface="Calibri" charset="0"/>
                <a:cs typeface="Calibri" charset="0"/>
              </a:rPr>
            </a:br>
            <a:r>
              <a:rPr lang="en-US" sz="2000" dirty="0">
                <a:solidFill>
                  <a:schemeClr val="tx1"/>
                </a:solidFill>
                <a:latin typeface="Calibri" charset="0"/>
                <a:ea typeface="Calibri" charset="0"/>
                <a:cs typeface="Calibri" charset="0"/>
              </a:rPr>
              <a:t>b. Bed rest</a:t>
            </a:r>
          </a:p>
          <a:p>
            <a:pPr>
              <a:lnSpc>
                <a:spcPct val="150000"/>
              </a:lnSpc>
            </a:pPr>
            <a:r>
              <a:rPr lang="en-US" sz="2000" dirty="0">
                <a:solidFill>
                  <a:schemeClr val="accent6">
                    <a:lumMod val="75000"/>
                  </a:schemeClr>
                </a:solidFill>
                <a:latin typeface="Calibri" charset="0"/>
                <a:ea typeface="Calibri" charset="0"/>
                <a:cs typeface="Calibri" charset="0"/>
              </a:rPr>
              <a:t>c. </a:t>
            </a:r>
            <a:r>
              <a:rPr lang="en-US" sz="2000" dirty="0">
                <a:solidFill>
                  <a:schemeClr val="accent6">
                    <a:lumMod val="75000"/>
                  </a:schemeClr>
                </a:solidFill>
                <a:latin typeface="Calibri" charset="0"/>
                <a:ea typeface="Calibri" charset="0"/>
                <a:cs typeface="Calibri" charset="0"/>
                <a:sym typeface="Arial"/>
              </a:rPr>
              <a:t>Analgesia (NSAIDS)</a:t>
            </a:r>
            <a:r>
              <a:rPr lang="en-US" sz="2000" dirty="0">
                <a:solidFill>
                  <a:schemeClr val="tx1"/>
                </a:solidFill>
                <a:latin typeface="Calibri" charset="0"/>
                <a:ea typeface="Calibri" charset="0"/>
                <a:cs typeface="Calibri" charset="0"/>
              </a:rPr>
              <a:t/>
            </a:r>
            <a:br>
              <a:rPr lang="en-US" sz="2000" dirty="0">
                <a:solidFill>
                  <a:schemeClr val="tx1"/>
                </a:solidFill>
                <a:latin typeface="Calibri" charset="0"/>
                <a:ea typeface="Calibri" charset="0"/>
                <a:cs typeface="Calibri" charset="0"/>
              </a:rPr>
            </a:br>
            <a:r>
              <a:rPr lang="en-US" sz="2000" dirty="0">
                <a:solidFill>
                  <a:schemeClr val="tx1"/>
                </a:solidFill>
                <a:latin typeface="Calibri" charset="0"/>
                <a:ea typeface="Calibri" charset="0"/>
                <a:cs typeface="Calibri" charset="0"/>
              </a:rPr>
              <a:t>d. Refer to neurology</a:t>
            </a:r>
          </a:p>
        </p:txBody>
      </p:sp>
      <p:sp>
        <p:nvSpPr>
          <p:cNvPr id="4" name="Google Shape;129;p18"/>
          <p:cNvSpPr txBox="1">
            <a:spLocks/>
          </p:cNvSpPr>
          <p:nvPr/>
        </p:nvSpPr>
        <p:spPr>
          <a:xfrm>
            <a:off x="785446" y="1654552"/>
            <a:ext cx="10911253"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smtClean="0">
                <a:solidFill>
                  <a:schemeClr val="tx1">
                    <a:lumMod val="85000"/>
                    <a:lumOff val="15000"/>
                  </a:schemeClr>
                </a:solidFill>
                <a:latin typeface="Calibri" charset="0"/>
                <a:ea typeface="Calibri" charset="0"/>
                <a:cs typeface="Calibri" charset="0"/>
              </a:rPr>
              <a:t>4- Patient came to FM clinic complaining of </a:t>
            </a:r>
            <a:r>
              <a:rPr lang="en-US" b="1" dirty="0" err="1" smtClean="0">
                <a:solidFill>
                  <a:schemeClr val="tx1">
                    <a:lumMod val="85000"/>
                    <a:lumOff val="15000"/>
                  </a:schemeClr>
                </a:solidFill>
                <a:latin typeface="Calibri" charset="0"/>
                <a:ea typeface="Calibri" charset="0"/>
                <a:cs typeface="Calibri" charset="0"/>
              </a:rPr>
              <a:t>intermittet</a:t>
            </a:r>
            <a:r>
              <a:rPr lang="en-US" b="1" dirty="0" smtClean="0">
                <a:solidFill>
                  <a:schemeClr val="tx1">
                    <a:lumMod val="85000"/>
                    <a:lumOff val="15000"/>
                  </a:schemeClr>
                </a:solidFill>
                <a:latin typeface="Calibri" charset="0"/>
                <a:ea typeface="Calibri" charset="0"/>
                <a:cs typeface="Calibri" charset="0"/>
              </a:rPr>
              <a:t> LBP for 2 years that radiates to thigh and legs, it gets worse with prolonged standing and relived by forward flexion. No motor deficits or any other worrisome symptoms.</a:t>
            </a:r>
          </a:p>
          <a:p>
            <a:r>
              <a:rPr lang="en-US" b="1" dirty="0" smtClean="0">
                <a:solidFill>
                  <a:schemeClr val="tx1">
                    <a:lumMod val="85000"/>
                    <a:lumOff val="15000"/>
                  </a:schemeClr>
                </a:solidFill>
                <a:latin typeface="Calibri" charset="0"/>
                <a:ea typeface="Calibri" charset="0"/>
                <a:cs typeface="Calibri" charset="0"/>
              </a:rPr>
              <a:t>How would you manage this patient ?</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392739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3" name="Google Shape;129;p18"/>
          <p:cNvSpPr txBox="1">
            <a:spLocks/>
          </p:cNvSpPr>
          <p:nvPr/>
        </p:nvSpPr>
        <p:spPr>
          <a:xfrm>
            <a:off x="1566322" y="3653064"/>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2000" dirty="0">
                <a:solidFill>
                  <a:schemeClr val="tx1"/>
                </a:solidFill>
                <a:latin typeface="Calibri" charset="0"/>
                <a:ea typeface="Calibri" charset="0"/>
                <a:cs typeface="Calibri" charset="0"/>
              </a:rPr>
              <a:t>a. Lordosis</a:t>
            </a:r>
            <a:br>
              <a:rPr lang="en-US" sz="2000" dirty="0">
                <a:solidFill>
                  <a:schemeClr val="tx1"/>
                </a:solidFill>
                <a:latin typeface="Calibri" charset="0"/>
                <a:ea typeface="Calibri" charset="0"/>
                <a:cs typeface="Calibri" charset="0"/>
              </a:rPr>
            </a:br>
            <a:r>
              <a:rPr lang="en-US" sz="2000" dirty="0">
                <a:solidFill>
                  <a:schemeClr val="tx1"/>
                </a:solidFill>
                <a:latin typeface="Calibri" charset="0"/>
                <a:ea typeface="Calibri" charset="0"/>
                <a:cs typeface="Calibri" charset="0"/>
              </a:rPr>
              <a:t>b. Kyphosis</a:t>
            </a:r>
          </a:p>
          <a:p>
            <a:pPr>
              <a:lnSpc>
                <a:spcPct val="150000"/>
              </a:lnSpc>
            </a:pPr>
            <a:r>
              <a:rPr lang="en-US" sz="2000" dirty="0">
                <a:solidFill>
                  <a:schemeClr val="tx1"/>
                </a:solidFill>
                <a:latin typeface="Calibri" charset="0"/>
                <a:ea typeface="Calibri" charset="0"/>
                <a:cs typeface="Calibri" charset="0"/>
              </a:rPr>
              <a:t>c. Compression fracture</a:t>
            </a:r>
            <a:br>
              <a:rPr lang="en-US" sz="2000" dirty="0">
                <a:solidFill>
                  <a:schemeClr val="tx1"/>
                </a:solidFill>
                <a:latin typeface="Calibri" charset="0"/>
                <a:ea typeface="Calibri" charset="0"/>
                <a:cs typeface="Calibri" charset="0"/>
              </a:rPr>
            </a:br>
            <a:r>
              <a:rPr lang="en-US" sz="2000" dirty="0">
                <a:solidFill>
                  <a:schemeClr val="accent6">
                    <a:lumMod val="75000"/>
                  </a:schemeClr>
                </a:solidFill>
                <a:latin typeface="Calibri" charset="0"/>
                <a:ea typeface="Calibri" charset="0"/>
                <a:cs typeface="Calibri" charset="0"/>
              </a:rPr>
              <a:t>d. Scoliosis</a:t>
            </a:r>
          </a:p>
        </p:txBody>
      </p:sp>
      <p:sp>
        <p:nvSpPr>
          <p:cNvPr id="4" name="Google Shape;129;p18"/>
          <p:cNvSpPr txBox="1">
            <a:spLocks/>
          </p:cNvSpPr>
          <p:nvPr/>
        </p:nvSpPr>
        <p:spPr>
          <a:xfrm>
            <a:off x="785446" y="1654552"/>
            <a:ext cx="10911253"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a:solidFill>
                  <a:schemeClr val="tx1">
                    <a:lumMod val="85000"/>
                    <a:lumOff val="15000"/>
                  </a:schemeClr>
                </a:solidFill>
                <a:latin typeface="Calibri" charset="0"/>
                <a:ea typeface="Calibri" charset="0"/>
                <a:cs typeface="Calibri" charset="0"/>
              </a:rPr>
              <a:t>5- Positive Adams Forward bending test indicates …………. </a:t>
            </a:r>
            <a:r>
              <a:rPr lang="en-US" b="1" dirty="0" smtClean="0">
                <a:solidFill>
                  <a:schemeClr val="tx1">
                    <a:lumMod val="85000"/>
                    <a:lumOff val="15000"/>
                  </a:schemeClr>
                </a:solidFill>
                <a:latin typeface="Calibri" charset="0"/>
                <a:ea typeface="Calibri" charset="0"/>
                <a:cs typeface="Calibri" charset="0"/>
              </a:rPr>
              <a:t>?</a:t>
            </a:r>
            <a:endParaRPr lang="en-US" b="1" dirty="0">
              <a:solidFill>
                <a:schemeClr val="tx1">
                  <a:lumMod val="85000"/>
                  <a:lumOff val="15000"/>
                </a:schemeClr>
              </a:solidFill>
              <a:latin typeface="Calibri" charset="0"/>
              <a:ea typeface="Calibri" charset="0"/>
              <a:cs typeface="Calibri" charset="0"/>
            </a:endParaRPr>
          </a:p>
        </p:txBody>
      </p:sp>
    </p:spTree>
    <p:extLst>
      <p:ext uri="{BB962C8B-B14F-4D97-AF65-F5344CB8AC3E}">
        <p14:creationId xmlns:p14="http://schemas.microsoft.com/office/powerpoint/2010/main" val="308250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57289" y="3812307"/>
            <a:ext cx="5618629" cy="1634963"/>
          </a:xfrm>
        </p:spPr>
        <p:txBody>
          <a:bodyPr/>
          <a:lstStyle/>
          <a:p>
            <a:pPr algn="r"/>
            <a:r>
              <a:rPr lang="en-US" sz="7200" dirty="0">
                <a:solidFill>
                  <a:schemeClr val="bg1"/>
                </a:solidFill>
                <a:latin typeface="+mn-lt"/>
              </a:rPr>
              <a:t>THANK</a:t>
            </a:r>
            <a:br>
              <a:rPr lang="en-US" sz="7200" dirty="0">
                <a:solidFill>
                  <a:schemeClr val="bg1"/>
                </a:solidFill>
                <a:latin typeface="+mn-lt"/>
              </a:rPr>
            </a:br>
            <a:r>
              <a:rPr lang="en-US" sz="7200" dirty="0">
                <a:solidFill>
                  <a:schemeClr val="bg1"/>
                </a:solidFill>
                <a:latin typeface="+mn-lt"/>
              </a:rPr>
              <a:t>YOU</a:t>
            </a:r>
          </a:p>
        </p:txBody>
      </p:sp>
      <p:cxnSp>
        <p:nvCxnSpPr>
          <p:cNvPr id="7" name="Conector recto 11">
            <a:extLst>
              <a:ext uri="{FF2B5EF4-FFF2-40B4-BE49-F238E27FC236}">
                <a16:creationId xmlns="" xmlns:a16="http://schemas.microsoft.com/office/drawing/2014/main" id="{8AF7D004-1C8B-48D7-A143-BF078761CBCB}"/>
              </a:ext>
            </a:extLst>
          </p:cNvPr>
          <p:cNvCxnSpPr/>
          <p:nvPr/>
        </p:nvCxnSpPr>
        <p:spPr>
          <a:xfrm>
            <a:off x="11092100" y="5580310"/>
            <a:ext cx="415149" cy="0"/>
          </a:xfrm>
          <a:prstGeom prst="line">
            <a:avLst/>
          </a:prstGeom>
          <a:ln w="88900">
            <a:solidFill>
              <a:srgbClr val="27FCC9"/>
            </a:solidFill>
          </a:ln>
        </p:spPr>
        <p:style>
          <a:lnRef idx="1">
            <a:schemeClr val="accent1"/>
          </a:lnRef>
          <a:fillRef idx="0">
            <a:schemeClr val="accent1"/>
          </a:fillRef>
          <a:effectRef idx="0">
            <a:schemeClr val="accent1"/>
          </a:effectRef>
          <a:fontRef idx="minor">
            <a:schemeClr val="tx1"/>
          </a:fontRef>
        </p:style>
      </p:cxnSp>
      <p:sp>
        <p:nvSpPr>
          <p:cNvPr id="11" name="Freeform 26">
            <a:extLst>
              <a:ext uri="{FF2B5EF4-FFF2-40B4-BE49-F238E27FC236}">
                <a16:creationId xmlns="" xmlns:a16="http://schemas.microsoft.com/office/drawing/2014/main" id="{AD6A2286-9D9C-4F77-8D44-2EF544B1CA8D}"/>
              </a:ext>
            </a:extLst>
          </p:cNvPr>
          <p:cNvSpPr>
            <a:spLocks noEditPoints="1"/>
          </p:cNvSpPr>
          <p:nvPr/>
        </p:nvSpPr>
        <p:spPr bwMode="auto">
          <a:xfrm>
            <a:off x="457200" y="5350236"/>
            <a:ext cx="276225" cy="276225"/>
          </a:xfrm>
          <a:custGeom>
            <a:avLst/>
            <a:gdLst>
              <a:gd name="T0" fmla="*/ 738 w 869"/>
              <a:gd name="T1" fmla="*/ 825 h 869"/>
              <a:gd name="T2" fmla="*/ 684 w 869"/>
              <a:gd name="T3" fmla="*/ 839 h 869"/>
              <a:gd name="T4" fmla="*/ 642 w 869"/>
              <a:gd name="T5" fmla="*/ 831 h 869"/>
              <a:gd name="T6" fmla="*/ 536 w 869"/>
              <a:gd name="T7" fmla="*/ 761 h 869"/>
              <a:gd name="T8" fmla="*/ 343 w 869"/>
              <a:gd name="T9" fmla="*/ 599 h 869"/>
              <a:gd name="T10" fmla="*/ 169 w 869"/>
              <a:gd name="T11" fmla="*/ 412 h 869"/>
              <a:gd name="T12" fmla="*/ 44 w 869"/>
              <a:gd name="T13" fmla="*/ 241 h 869"/>
              <a:gd name="T14" fmla="*/ 30 w 869"/>
              <a:gd name="T15" fmla="*/ 193 h 869"/>
              <a:gd name="T16" fmla="*/ 38 w 869"/>
              <a:gd name="T17" fmla="*/ 145 h 869"/>
              <a:gd name="T18" fmla="*/ 64 w 869"/>
              <a:gd name="T19" fmla="*/ 102 h 869"/>
              <a:gd name="T20" fmla="*/ 139 w 869"/>
              <a:gd name="T21" fmla="*/ 35 h 869"/>
              <a:gd name="T22" fmla="*/ 175 w 869"/>
              <a:gd name="T23" fmla="*/ 31 h 869"/>
              <a:gd name="T24" fmla="*/ 208 w 869"/>
              <a:gd name="T25" fmla="*/ 42 h 869"/>
              <a:gd name="T26" fmla="*/ 322 w 869"/>
              <a:gd name="T27" fmla="*/ 156 h 869"/>
              <a:gd name="T28" fmla="*/ 334 w 869"/>
              <a:gd name="T29" fmla="*/ 190 h 869"/>
              <a:gd name="T30" fmla="*/ 329 w 869"/>
              <a:gd name="T31" fmla="*/ 224 h 869"/>
              <a:gd name="T32" fmla="*/ 282 w 869"/>
              <a:gd name="T33" fmla="*/ 280 h 869"/>
              <a:gd name="T34" fmla="*/ 314 w 869"/>
              <a:gd name="T35" fmla="*/ 339 h 869"/>
              <a:gd name="T36" fmla="*/ 492 w 869"/>
              <a:gd name="T37" fmla="*/ 522 h 869"/>
              <a:gd name="T38" fmla="*/ 585 w 869"/>
              <a:gd name="T39" fmla="*/ 590 h 869"/>
              <a:gd name="T40" fmla="*/ 638 w 869"/>
              <a:gd name="T41" fmla="*/ 543 h 869"/>
              <a:gd name="T42" fmla="*/ 672 w 869"/>
              <a:gd name="T43" fmla="*/ 534 h 869"/>
              <a:gd name="T44" fmla="*/ 707 w 869"/>
              <a:gd name="T45" fmla="*/ 543 h 869"/>
              <a:gd name="T46" fmla="*/ 823 w 869"/>
              <a:gd name="T47" fmla="*/ 655 h 869"/>
              <a:gd name="T48" fmla="*/ 838 w 869"/>
              <a:gd name="T49" fmla="*/ 687 h 869"/>
              <a:gd name="T50" fmla="*/ 837 w 869"/>
              <a:gd name="T51" fmla="*/ 723 h 869"/>
              <a:gd name="T52" fmla="*/ 818 w 869"/>
              <a:gd name="T53" fmla="*/ 754 h 869"/>
              <a:gd name="T54" fmla="*/ 730 w 869"/>
              <a:gd name="T55" fmla="*/ 522 h 869"/>
              <a:gd name="T56" fmla="*/ 683 w 869"/>
              <a:gd name="T57" fmla="*/ 506 h 869"/>
              <a:gd name="T58" fmla="*/ 632 w 869"/>
              <a:gd name="T59" fmla="*/ 513 h 869"/>
              <a:gd name="T60" fmla="*/ 578 w 869"/>
              <a:gd name="T61" fmla="*/ 557 h 869"/>
              <a:gd name="T62" fmla="*/ 406 w 869"/>
              <a:gd name="T63" fmla="*/ 396 h 869"/>
              <a:gd name="T64" fmla="*/ 342 w 869"/>
              <a:gd name="T65" fmla="*/ 262 h 869"/>
              <a:gd name="T66" fmla="*/ 363 w 869"/>
              <a:gd name="T67" fmla="*/ 217 h 869"/>
              <a:gd name="T68" fmla="*/ 360 w 869"/>
              <a:gd name="T69" fmla="*/ 168 h 869"/>
              <a:gd name="T70" fmla="*/ 334 w 869"/>
              <a:gd name="T71" fmla="*/ 124 h 869"/>
              <a:gd name="T72" fmla="*/ 207 w 869"/>
              <a:gd name="T73" fmla="*/ 8 h 869"/>
              <a:gd name="T74" fmla="*/ 158 w 869"/>
              <a:gd name="T75" fmla="*/ 1 h 869"/>
              <a:gd name="T76" fmla="*/ 110 w 869"/>
              <a:gd name="T77" fmla="*/ 17 h 869"/>
              <a:gd name="T78" fmla="*/ 27 w 869"/>
              <a:gd name="T79" fmla="*/ 101 h 869"/>
              <a:gd name="T80" fmla="*/ 2 w 869"/>
              <a:gd name="T81" fmla="*/ 159 h 869"/>
              <a:gd name="T82" fmla="*/ 5 w 869"/>
              <a:gd name="T83" fmla="*/ 220 h 869"/>
              <a:gd name="T84" fmla="*/ 54 w 869"/>
              <a:gd name="T85" fmla="*/ 309 h 869"/>
              <a:gd name="T86" fmla="*/ 213 w 869"/>
              <a:gd name="T87" fmla="*/ 510 h 869"/>
              <a:gd name="T88" fmla="*/ 398 w 869"/>
              <a:gd name="T89" fmla="*/ 690 h 869"/>
              <a:gd name="T90" fmla="*/ 603 w 869"/>
              <a:gd name="T91" fmla="*/ 845 h 869"/>
              <a:gd name="T92" fmla="*/ 652 w 869"/>
              <a:gd name="T93" fmla="*/ 865 h 869"/>
              <a:gd name="T94" fmla="*/ 713 w 869"/>
              <a:gd name="T95" fmla="*/ 866 h 869"/>
              <a:gd name="T96" fmla="*/ 777 w 869"/>
              <a:gd name="T97" fmla="*/ 836 h 869"/>
              <a:gd name="T98" fmla="*/ 857 w 869"/>
              <a:gd name="T99" fmla="*/ 749 h 869"/>
              <a:gd name="T100" fmla="*/ 869 w 869"/>
              <a:gd name="T101" fmla="*/ 701 h 869"/>
              <a:gd name="T102" fmla="*/ 857 w 869"/>
              <a:gd name="T103" fmla="*/ 653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69" h="869">
                <a:moveTo>
                  <a:pt x="818" y="754"/>
                </a:moveTo>
                <a:lnTo>
                  <a:pt x="766" y="805"/>
                </a:lnTo>
                <a:lnTo>
                  <a:pt x="758" y="813"/>
                </a:lnTo>
                <a:lnTo>
                  <a:pt x="749" y="819"/>
                </a:lnTo>
                <a:lnTo>
                  <a:pt x="738" y="825"/>
                </a:lnTo>
                <a:lnTo>
                  <a:pt x="729" y="830"/>
                </a:lnTo>
                <a:lnTo>
                  <a:pt x="718" y="834"/>
                </a:lnTo>
                <a:lnTo>
                  <a:pt x="706" y="837"/>
                </a:lnTo>
                <a:lnTo>
                  <a:pt x="696" y="838"/>
                </a:lnTo>
                <a:lnTo>
                  <a:pt x="684" y="839"/>
                </a:lnTo>
                <a:lnTo>
                  <a:pt x="675" y="838"/>
                </a:lnTo>
                <a:lnTo>
                  <a:pt x="667" y="837"/>
                </a:lnTo>
                <a:lnTo>
                  <a:pt x="658" y="836"/>
                </a:lnTo>
                <a:lnTo>
                  <a:pt x="650" y="834"/>
                </a:lnTo>
                <a:lnTo>
                  <a:pt x="642" y="831"/>
                </a:lnTo>
                <a:lnTo>
                  <a:pt x="634" y="828"/>
                </a:lnTo>
                <a:lnTo>
                  <a:pt x="626" y="824"/>
                </a:lnTo>
                <a:lnTo>
                  <a:pt x="619" y="819"/>
                </a:lnTo>
                <a:lnTo>
                  <a:pt x="577" y="791"/>
                </a:lnTo>
                <a:lnTo>
                  <a:pt x="536" y="761"/>
                </a:lnTo>
                <a:lnTo>
                  <a:pt x="496" y="731"/>
                </a:lnTo>
                <a:lnTo>
                  <a:pt x="456" y="699"/>
                </a:lnTo>
                <a:lnTo>
                  <a:pt x="417" y="667"/>
                </a:lnTo>
                <a:lnTo>
                  <a:pt x="379" y="633"/>
                </a:lnTo>
                <a:lnTo>
                  <a:pt x="343" y="599"/>
                </a:lnTo>
                <a:lnTo>
                  <a:pt x="306" y="563"/>
                </a:lnTo>
                <a:lnTo>
                  <a:pt x="270" y="527"/>
                </a:lnTo>
                <a:lnTo>
                  <a:pt x="236" y="489"/>
                </a:lnTo>
                <a:lnTo>
                  <a:pt x="202" y="452"/>
                </a:lnTo>
                <a:lnTo>
                  <a:pt x="169" y="412"/>
                </a:lnTo>
                <a:lnTo>
                  <a:pt x="138" y="373"/>
                </a:lnTo>
                <a:lnTo>
                  <a:pt x="107" y="333"/>
                </a:lnTo>
                <a:lnTo>
                  <a:pt x="78" y="292"/>
                </a:lnTo>
                <a:lnTo>
                  <a:pt x="50" y="250"/>
                </a:lnTo>
                <a:lnTo>
                  <a:pt x="44" y="241"/>
                </a:lnTo>
                <a:lnTo>
                  <a:pt x="40" y="232"/>
                </a:lnTo>
                <a:lnTo>
                  <a:pt x="37" y="223"/>
                </a:lnTo>
                <a:lnTo>
                  <a:pt x="33" y="213"/>
                </a:lnTo>
                <a:lnTo>
                  <a:pt x="31" y="203"/>
                </a:lnTo>
                <a:lnTo>
                  <a:pt x="30" y="193"/>
                </a:lnTo>
                <a:lnTo>
                  <a:pt x="30" y="184"/>
                </a:lnTo>
                <a:lnTo>
                  <a:pt x="31" y="174"/>
                </a:lnTo>
                <a:lnTo>
                  <a:pt x="32" y="164"/>
                </a:lnTo>
                <a:lnTo>
                  <a:pt x="35" y="155"/>
                </a:lnTo>
                <a:lnTo>
                  <a:pt x="38" y="145"/>
                </a:lnTo>
                <a:lnTo>
                  <a:pt x="41" y="135"/>
                </a:lnTo>
                <a:lnTo>
                  <a:pt x="46" y="127"/>
                </a:lnTo>
                <a:lnTo>
                  <a:pt x="52" y="118"/>
                </a:lnTo>
                <a:lnTo>
                  <a:pt x="57" y="110"/>
                </a:lnTo>
                <a:lnTo>
                  <a:pt x="64" y="102"/>
                </a:lnTo>
                <a:lnTo>
                  <a:pt x="116" y="51"/>
                </a:lnTo>
                <a:lnTo>
                  <a:pt x="121" y="47"/>
                </a:lnTo>
                <a:lnTo>
                  <a:pt x="127" y="42"/>
                </a:lnTo>
                <a:lnTo>
                  <a:pt x="133" y="38"/>
                </a:lnTo>
                <a:lnTo>
                  <a:pt x="139" y="35"/>
                </a:lnTo>
                <a:lnTo>
                  <a:pt x="146" y="33"/>
                </a:lnTo>
                <a:lnTo>
                  <a:pt x="153" y="32"/>
                </a:lnTo>
                <a:lnTo>
                  <a:pt x="161" y="31"/>
                </a:lnTo>
                <a:lnTo>
                  <a:pt x="167" y="30"/>
                </a:lnTo>
                <a:lnTo>
                  <a:pt x="175" y="31"/>
                </a:lnTo>
                <a:lnTo>
                  <a:pt x="182" y="32"/>
                </a:lnTo>
                <a:lnTo>
                  <a:pt x="189" y="33"/>
                </a:lnTo>
                <a:lnTo>
                  <a:pt x="196" y="35"/>
                </a:lnTo>
                <a:lnTo>
                  <a:pt x="202" y="38"/>
                </a:lnTo>
                <a:lnTo>
                  <a:pt x="208" y="42"/>
                </a:lnTo>
                <a:lnTo>
                  <a:pt x="214" y="47"/>
                </a:lnTo>
                <a:lnTo>
                  <a:pt x="220" y="51"/>
                </a:lnTo>
                <a:lnTo>
                  <a:pt x="313" y="145"/>
                </a:lnTo>
                <a:lnTo>
                  <a:pt x="318" y="150"/>
                </a:lnTo>
                <a:lnTo>
                  <a:pt x="322" y="156"/>
                </a:lnTo>
                <a:lnTo>
                  <a:pt x="325" y="162"/>
                </a:lnTo>
                <a:lnTo>
                  <a:pt x="329" y="169"/>
                </a:lnTo>
                <a:lnTo>
                  <a:pt x="331" y="176"/>
                </a:lnTo>
                <a:lnTo>
                  <a:pt x="333" y="182"/>
                </a:lnTo>
                <a:lnTo>
                  <a:pt x="334" y="190"/>
                </a:lnTo>
                <a:lnTo>
                  <a:pt x="334" y="196"/>
                </a:lnTo>
                <a:lnTo>
                  <a:pt x="334" y="204"/>
                </a:lnTo>
                <a:lnTo>
                  <a:pt x="333" y="210"/>
                </a:lnTo>
                <a:lnTo>
                  <a:pt x="331" y="218"/>
                </a:lnTo>
                <a:lnTo>
                  <a:pt x="329" y="224"/>
                </a:lnTo>
                <a:lnTo>
                  <a:pt x="325" y="231"/>
                </a:lnTo>
                <a:lnTo>
                  <a:pt x="322" y="237"/>
                </a:lnTo>
                <a:lnTo>
                  <a:pt x="318" y="243"/>
                </a:lnTo>
                <a:lnTo>
                  <a:pt x="313" y="249"/>
                </a:lnTo>
                <a:lnTo>
                  <a:pt x="282" y="280"/>
                </a:lnTo>
                <a:lnTo>
                  <a:pt x="278" y="284"/>
                </a:lnTo>
                <a:lnTo>
                  <a:pt x="277" y="289"/>
                </a:lnTo>
                <a:lnTo>
                  <a:pt x="278" y="295"/>
                </a:lnTo>
                <a:lnTo>
                  <a:pt x="281" y="300"/>
                </a:lnTo>
                <a:lnTo>
                  <a:pt x="314" y="339"/>
                </a:lnTo>
                <a:lnTo>
                  <a:pt x="347" y="376"/>
                </a:lnTo>
                <a:lnTo>
                  <a:pt x="382" y="415"/>
                </a:lnTo>
                <a:lnTo>
                  <a:pt x="417" y="451"/>
                </a:lnTo>
                <a:lnTo>
                  <a:pt x="455" y="487"/>
                </a:lnTo>
                <a:lnTo>
                  <a:pt x="492" y="522"/>
                </a:lnTo>
                <a:lnTo>
                  <a:pt x="531" y="556"/>
                </a:lnTo>
                <a:lnTo>
                  <a:pt x="569" y="588"/>
                </a:lnTo>
                <a:lnTo>
                  <a:pt x="575" y="591"/>
                </a:lnTo>
                <a:lnTo>
                  <a:pt x="580" y="592"/>
                </a:lnTo>
                <a:lnTo>
                  <a:pt x="585" y="590"/>
                </a:lnTo>
                <a:lnTo>
                  <a:pt x="590" y="588"/>
                </a:lnTo>
                <a:lnTo>
                  <a:pt x="621" y="556"/>
                </a:lnTo>
                <a:lnTo>
                  <a:pt x="626" y="552"/>
                </a:lnTo>
                <a:lnTo>
                  <a:pt x="631" y="547"/>
                </a:lnTo>
                <a:lnTo>
                  <a:pt x="638" y="543"/>
                </a:lnTo>
                <a:lnTo>
                  <a:pt x="644" y="540"/>
                </a:lnTo>
                <a:lnTo>
                  <a:pt x="651" y="538"/>
                </a:lnTo>
                <a:lnTo>
                  <a:pt x="658" y="537"/>
                </a:lnTo>
                <a:lnTo>
                  <a:pt x="666" y="535"/>
                </a:lnTo>
                <a:lnTo>
                  <a:pt x="672" y="534"/>
                </a:lnTo>
                <a:lnTo>
                  <a:pt x="680" y="535"/>
                </a:lnTo>
                <a:lnTo>
                  <a:pt x="687" y="537"/>
                </a:lnTo>
                <a:lnTo>
                  <a:pt x="693" y="538"/>
                </a:lnTo>
                <a:lnTo>
                  <a:pt x="701" y="540"/>
                </a:lnTo>
                <a:lnTo>
                  <a:pt x="707" y="543"/>
                </a:lnTo>
                <a:lnTo>
                  <a:pt x="713" y="547"/>
                </a:lnTo>
                <a:lnTo>
                  <a:pt x="719" y="552"/>
                </a:lnTo>
                <a:lnTo>
                  <a:pt x="724" y="556"/>
                </a:lnTo>
                <a:lnTo>
                  <a:pt x="818" y="650"/>
                </a:lnTo>
                <a:lnTo>
                  <a:pt x="823" y="655"/>
                </a:lnTo>
                <a:lnTo>
                  <a:pt x="827" y="662"/>
                </a:lnTo>
                <a:lnTo>
                  <a:pt x="831" y="667"/>
                </a:lnTo>
                <a:lnTo>
                  <a:pt x="834" y="673"/>
                </a:lnTo>
                <a:lnTo>
                  <a:pt x="837" y="681"/>
                </a:lnTo>
                <a:lnTo>
                  <a:pt x="838" y="687"/>
                </a:lnTo>
                <a:lnTo>
                  <a:pt x="839" y="695"/>
                </a:lnTo>
                <a:lnTo>
                  <a:pt x="839" y="701"/>
                </a:lnTo>
                <a:lnTo>
                  <a:pt x="839" y="709"/>
                </a:lnTo>
                <a:lnTo>
                  <a:pt x="838" y="715"/>
                </a:lnTo>
                <a:lnTo>
                  <a:pt x="837" y="723"/>
                </a:lnTo>
                <a:lnTo>
                  <a:pt x="834" y="729"/>
                </a:lnTo>
                <a:lnTo>
                  <a:pt x="831" y="736"/>
                </a:lnTo>
                <a:lnTo>
                  <a:pt x="827" y="742"/>
                </a:lnTo>
                <a:lnTo>
                  <a:pt x="823" y="747"/>
                </a:lnTo>
                <a:lnTo>
                  <a:pt x="818" y="754"/>
                </a:lnTo>
                <a:lnTo>
                  <a:pt x="818" y="754"/>
                </a:lnTo>
                <a:close/>
                <a:moveTo>
                  <a:pt x="839" y="629"/>
                </a:moveTo>
                <a:lnTo>
                  <a:pt x="746" y="535"/>
                </a:lnTo>
                <a:lnTo>
                  <a:pt x="738" y="528"/>
                </a:lnTo>
                <a:lnTo>
                  <a:pt x="730" y="522"/>
                </a:lnTo>
                <a:lnTo>
                  <a:pt x="721" y="517"/>
                </a:lnTo>
                <a:lnTo>
                  <a:pt x="712" y="513"/>
                </a:lnTo>
                <a:lnTo>
                  <a:pt x="703" y="509"/>
                </a:lnTo>
                <a:lnTo>
                  <a:pt x="692" y="507"/>
                </a:lnTo>
                <a:lnTo>
                  <a:pt x="683" y="506"/>
                </a:lnTo>
                <a:lnTo>
                  <a:pt x="672" y="504"/>
                </a:lnTo>
                <a:lnTo>
                  <a:pt x="662" y="506"/>
                </a:lnTo>
                <a:lnTo>
                  <a:pt x="652" y="507"/>
                </a:lnTo>
                <a:lnTo>
                  <a:pt x="642" y="509"/>
                </a:lnTo>
                <a:lnTo>
                  <a:pt x="632" y="513"/>
                </a:lnTo>
                <a:lnTo>
                  <a:pt x="624" y="517"/>
                </a:lnTo>
                <a:lnTo>
                  <a:pt x="615" y="522"/>
                </a:lnTo>
                <a:lnTo>
                  <a:pt x="607" y="528"/>
                </a:lnTo>
                <a:lnTo>
                  <a:pt x="599" y="535"/>
                </a:lnTo>
                <a:lnTo>
                  <a:pt x="578" y="557"/>
                </a:lnTo>
                <a:lnTo>
                  <a:pt x="543" y="526"/>
                </a:lnTo>
                <a:lnTo>
                  <a:pt x="507" y="495"/>
                </a:lnTo>
                <a:lnTo>
                  <a:pt x="473" y="463"/>
                </a:lnTo>
                <a:lnTo>
                  <a:pt x="439" y="430"/>
                </a:lnTo>
                <a:lnTo>
                  <a:pt x="406" y="396"/>
                </a:lnTo>
                <a:lnTo>
                  <a:pt x="374" y="361"/>
                </a:lnTo>
                <a:lnTo>
                  <a:pt x="343" y="327"/>
                </a:lnTo>
                <a:lnTo>
                  <a:pt x="313" y="292"/>
                </a:lnTo>
                <a:lnTo>
                  <a:pt x="334" y="269"/>
                </a:lnTo>
                <a:lnTo>
                  <a:pt x="342" y="262"/>
                </a:lnTo>
                <a:lnTo>
                  <a:pt x="347" y="253"/>
                </a:lnTo>
                <a:lnTo>
                  <a:pt x="352" y="245"/>
                </a:lnTo>
                <a:lnTo>
                  <a:pt x="357" y="235"/>
                </a:lnTo>
                <a:lnTo>
                  <a:pt x="360" y="226"/>
                </a:lnTo>
                <a:lnTo>
                  <a:pt x="363" y="217"/>
                </a:lnTo>
                <a:lnTo>
                  <a:pt x="364" y="206"/>
                </a:lnTo>
                <a:lnTo>
                  <a:pt x="364" y="196"/>
                </a:lnTo>
                <a:lnTo>
                  <a:pt x="364" y="187"/>
                </a:lnTo>
                <a:lnTo>
                  <a:pt x="363" y="177"/>
                </a:lnTo>
                <a:lnTo>
                  <a:pt x="360" y="168"/>
                </a:lnTo>
                <a:lnTo>
                  <a:pt x="357" y="158"/>
                </a:lnTo>
                <a:lnTo>
                  <a:pt x="352" y="148"/>
                </a:lnTo>
                <a:lnTo>
                  <a:pt x="347" y="140"/>
                </a:lnTo>
                <a:lnTo>
                  <a:pt x="342" y="131"/>
                </a:lnTo>
                <a:lnTo>
                  <a:pt x="334" y="124"/>
                </a:lnTo>
                <a:lnTo>
                  <a:pt x="241" y="30"/>
                </a:lnTo>
                <a:lnTo>
                  <a:pt x="232" y="23"/>
                </a:lnTo>
                <a:lnTo>
                  <a:pt x="225" y="17"/>
                </a:lnTo>
                <a:lnTo>
                  <a:pt x="216" y="12"/>
                </a:lnTo>
                <a:lnTo>
                  <a:pt x="207" y="8"/>
                </a:lnTo>
                <a:lnTo>
                  <a:pt x="197" y="4"/>
                </a:lnTo>
                <a:lnTo>
                  <a:pt x="187" y="2"/>
                </a:lnTo>
                <a:lnTo>
                  <a:pt x="178" y="1"/>
                </a:lnTo>
                <a:lnTo>
                  <a:pt x="167" y="0"/>
                </a:lnTo>
                <a:lnTo>
                  <a:pt x="158" y="1"/>
                </a:lnTo>
                <a:lnTo>
                  <a:pt x="147" y="2"/>
                </a:lnTo>
                <a:lnTo>
                  <a:pt x="137" y="4"/>
                </a:lnTo>
                <a:lnTo>
                  <a:pt x="128" y="8"/>
                </a:lnTo>
                <a:lnTo>
                  <a:pt x="119" y="12"/>
                </a:lnTo>
                <a:lnTo>
                  <a:pt x="110" y="17"/>
                </a:lnTo>
                <a:lnTo>
                  <a:pt x="102" y="23"/>
                </a:lnTo>
                <a:lnTo>
                  <a:pt x="94" y="30"/>
                </a:lnTo>
                <a:lnTo>
                  <a:pt x="43" y="81"/>
                </a:lnTo>
                <a:lnTo>
                  <a:pt x="35" y="90"/>
                </a:lnTo>
                <a:lnTo>
                  <a:pt x="27" y="101"/>
                </a:lnTo>
                <a:lnTo>
                  <a:pt x="20" y="112"/>
                </a:lnTo>
                <a:lnTo>
                  <a:pt x="14" y="123"/>
                </a:lnTo>
                <a:lnTo>
                  <a:pt x="9" y="134"/>
                </a:lnTo>
                <a:lnTo>
                  <a:pt x="6" y="146"/>
                </a:lnTo>
                <a:lnTo>
                  <a:pt x="2" y="159"/>
                </a:lnTo>
                <a:lnTo>
                  <a:pt x="1" y="171"/>
                </a:lnTo>
                <a:lnTo>
                  <a:pt x="0" y="184"/>
                </a:lnTo>
                <a:lnTo>
                  <a:pt x="0" y="195"/>
                </a:lnTo>
                <a:lnTo>
                  <a:pt x="2" y="208"/>
                </a:lnTo>
                <a:lnTo>
                  <a:pt x="5" y="220"/>
                </a:lnTo>
                <a:lnTo>
                  <a:pt x="8" y="233"/>
                </a:lnTo>
                <a:lnTo>
                  <a:pt x="12" y="245"/>
                </a:lnTo>
                <a:lnTo>
                  <a:pt x="18" y="255"/>
                </a:lnTo>
                <a:lnTo>
                  <a:pt x="25" y="267"/>
                </a:lnTo>
                <a:lnTo>
                  <a:pt x="54" y="309"/>
                </a:lnTo>
                <a:lnTo>
                  <a:pt x="84" y="350"/>
                </a:lnTo>
                <a:lnTo>
                  <a:pt x="115" y="392"/>
                </a:lnTo>
                <a:lnTo>
                  <a:pt x="147" y="432"/>
                </a:lnTo>
                <a:lnTo>
                  <a:pt x="180" y="471"/>
                </a:lnTo>
                <a:lnTo>
                  <a:pt x="213" y="510"/>
                </a:lnTo>
                <a:lnTo>
                  <a:pt x="248" y="547"/>
                </a:lnTo>
                <a:lnTo>
                  <a:pt x="285" y="585"/>
                </a:lnTo>
                <a:lnTo>
                  <a:pt x="321" y="620"/>
                </a:lnTo>
                <a:lnTo>
                  <a:pt x="360" y="655"/>
                </a:lnTo>
                <a:lnTo>
                  <a:pt x="398" y="690"/>
                </a:lnTo>
                <a:lnTo>
                  <a:pt x="438" y="723"/>
                </a:lnTo>
                <a:lnTo>
                  <a:pt x="477" y="755"/>
                </a:lnTo>
                <a:lnTo>
                  <a:pt x="518" y="786"/>
                </a:lnTo>
                <a:lnTo>
                  <a:pt x="560" y="816"/>
                </a:lnTo>
                <a:lnTo>
                  <a:pt x="603" y="845"/>
                </a:lnTo>
                <a:lnTo>
                  <a:pt x="612" y="850"/>
                </a:lnTo>
                <a:lnTo>
                  <a:pt x="621" y="855"/>
                </a:lnTo>
                <a:lnTo>
                  <a:pt x="631" y="860"/>
                </a:lnTo>
                <a:lnTo>
                  <a:pt x="641" y="863"/>
                </a:lnTo>
                <a:lnTo>
                  <a:pt x="652" y="865"/>
                </a:lnTo>
                <a:lnTo>
                  <a:pt x="662" y="867"/>
                </a:lnTo>
                <a:lnTo>
                  <a:pt x="673" y="868"/>
                </a:lnTo>
                <a:lnTo>
                  <a:pt x="684" y="869"/>
                </a:lnTo>
                <a:lnTo>
                  <a:pt x="699" y="868"/>
                </a:lnTo>
                <a:lnTo>
                  <a:pt x="713" y="866"/>
                </a:lnTo>
                <a:lnTo>
                  <a:pt x="727" y="863"/>
                </a:lnTo>
                <a:lnTo>
                  <a:pt x="741" y="857"/>
                </a:lnTo>
                <a:lnTo>
                  <a:pt x="753" y="852"/>
                </a:lnTo>
                <a:lnTo>
                  <a:pt x="765" y="845"/>
                </a:lnTo>
                <a:lnTo>
                  <a:pt x="777" y="836"/>
                </a:lnTo>
                <a:lnTo>
                  <a:pt x="788" y="825"/>
                </a:lnTo>
                <a:lnTo>
                  <a:pt x="839" y="774"/>
                </a:lnTo>
                <a:lnTo>
                  <a:pt x="846" y="767"/>
                </a:lnTo>
                <a:lnTo>
                  <a:pt x="852" y="758"/>
                </a:lnTo>
                <a:lnTo>
                  <a:pt x="857" y="749"/>
                </a:lnTo>
                <a:lnTo>
                  <a:pt x="861" y="740"/>
                </a:lnTo>
                <a:lnTo>
                  <a:pt x="865" y="731"/>
                </a:lnTo>
                <a:lnTo>
                  <a:pt x="868" y="722"/>
                </a:lnTo>
                <a:lnTo>
                  <a:pt x="869" y="711"/>
                </a:lnTo>
                <a:lnTo>
                  <a:pt x="869" y="701"/>
                </a:lnTo>
                <a:lnTo>
                  <a:pt x="869" y="692"/>
                </a:lnTo>
                <a:lnTo>
                  <a:pt x="868" y="682"/>
                </a:lnTo>
                <a:lnTo>
                  <a:pt x="865" y="672"/>
                </a:lnTo>
                <a:lnTo>
                  <a:pt x="861" y="663"/>
                </a:lnTo>
                <a:lnTo>
                  <a:pt x="857" y="653"/>
                </a:lnTo>
                <a:lnTo>
                  <a:pt x="852" y="645"/>
                </a:lnTo>
                <a:lnTo>
                  <a:pt x="846" y="636"/>
                </a:lnTo>
                <a:lnTo>
                  <a:pt x="839" y="629"/>
                </a:lnTo>
                <a:close/>
              </a:path>
            </a:pathLst>
          </a:custGeom>
          <a:solidFill>
            <a:srgbClr val="126688"/>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Slide Number Placeholder 13">
            <a:extLst>
              <a:ext uri="{FF2B5EF4-FFF2-40B4-BE49-F238E27FC236}">
                <a16:creationId xmlns="" xmlns:a16="http://schemas.microsoft.com/office/drawing/2014/main" id="{7BFA129A-4F19-45F0-A090-14D2DD5B6991}"/>
              </a:ext>
            </a:extLst>
          </p:cNvPr>
          <p:cNvSpPr txBox="1">
            <a:spLocks/>
          </p:cNvSpPr>
          <p:nvPr/>
        </p:nvSpPr>
        <p:spPr>
          <a:xfrm>
            <a:off x="9741647" y="6492874"/>
            <a:ext cx="1955053" cy="365125"/>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D" sz="1100" dirty="0">
                <a:solidFill>
                  <a:schemeClr val="bg1">
                    <a:alpha val="39000"/>
                  </a:schemeClr>
                </a:solidFill>
                <a:latin typeface="Segoe UI" panose="020B0502040204020203" pitchFamily="34" charset="0"/>
                <a:cs typeface="Segoe UI" panose="020B0502040204020203" pitchFamily="34" charset="0"/>
              </a:rPr>
              <a:t>1   2   3   4   5    6   7   8   9   </a:t>
            </a:r>
            <a:fld id="{D22807A5-47C3-4D75-A73A-1A4F2D9B8EC1}" type="slidenum">
              <a:rPr lang="en-ID" sz="1200" b="1" smtClean="0">
                <a:solidFill>
                  <a:srgbClr val="27FCC9"/>
                </a:solidFill>
                <a:latin typeface="Segoe UI" panose="020B0502040204020203" pitchFamily="34" charset="0"/>
                <a:cs typeface="Segoe UI" panose="020B0502040204020203" pitchFamily="34" charset="0"/>
              </a:rPr>
              <a:pPr algn="ctr"/>
              <a:t>83</a:t>
            </a:fld>
            <a:endParaRPr lang="en-ID" sz="1100" dirty="0">
              <a:solidFill>
                <a:schemeClr val="bg1">
                  <a:alpha val="39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70532071"/>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9;p18"/>
          <p:cNvSpPr txBox="1">
            <a:spLocks/>
          </p:cNvSpPr>
          <p:nvPr/>
        </p:nvSpPr>
        <p:spPr>
          <a:xfrm>
            <a:off x="892701" y="0"/>
            <a:ext cx="10846644" cy="15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sz="6400" dirty="0"/>
              <a:t>References</a:t>
            </a:r>
          </a:p>
        </p:txBody>
      </p:sp>
      <p:sp>
        <p:nvSpPr>
          <p:cNvPr id="5" name="Rectangle 4"/>
          <p:cNvSpPr/>
          <p:nvPr/>
        </p:nvSpPr>
        <p:spPr>
          <a:xfrm>
            <a:off x="1342247" y="1596576"/>
            <a:ext cx="10540680" cy="923330"/>
          </a:xfrm>
          <a:prstGeom prst="rect">
            <a:avLst/>
          </a:prstGeom>
        </p:spPr>
        <p:txBody>
          <a:bodyPr wrap="square">
            <a:spAutoFit/>
          </a:bodyPr>
          <a:lstStyle/>
          <a:p>
            <a:pPr marL="186262">
              <a:buSzPts val="1400"/>
              <a:defRPr/>
            </a:pPr>
            <a:r>
              <a:rPr lang="en-US" dirty="0" err="1" smtClean="0"/>
              <a:t>Hengel</a:t>
            </a:r>
            <a:r>
              <a:rPr lang="en-US" dirty="0" smtClean="0"/>
              <a:t> </a:t>
            </a:r>
            <a:r>
              <a:rPr lang="en-US" dirty="0"/>
              <a:t>KM, </a:t>
            </a:r>
            <a:r>
              <a:rPr lang="en-US" dirty="0" err="1"/>
              <a:t>Visser</a:t>
            </a:r>
            <a:r>
              <a:rPr lang="en-US" dirty="0"/>
              <a:t> B, </a:t>
            </a:r>
            <a:r>
              <a:rPr lang="en-US" dirty="0" err="1"/>
              <a:t>Sluiter</a:t>
            </a:r>
            <a:r>
              <a:rPr lang="en-US" dirty="0"/>
              <a:t> JK. The prevalence and incidence of musculoskeletal symptoms among hospital physicians: A systematic review. International Archives of Occupational and Environmental Health. 2011;84(2):115-9. </a:t>
            </a:r>
          </a:p>
        </p:txBody>
      </p:sp>
      <p:sp>
        <p:nvSpPr>
          <p:cNvPr id="7" name="Rectangle 6"/>
          <p:cNvSpPr/>
          <p:nvPr/>
        </p:nvSpPr>
        <p:spPr>
          <a:xfrm>
            <a:off x="1342248" y="2930925"/>
            <a:ext cx="10233841" cy="646331"/>
          </a:xfrm>
          <a:prstGeom prst="rect">
            <a:avLst/>
          </a:prstGeom>
        </p:spPr>
        <p:txBody>
          <a:bodyPr wrap="square">
            <a:spAutoFit/>
          </a:bodyPr>
          <a:lstStyle/>
          <a:p>
            <a:pPr marL="186262">
              <a:buSzPts val="1400"/>
              <a:defRPr/>
            </a:pPr>
            <a:r>
              <a:rPr lang="en-US" dirty="0" smtClean="0"/>
              <a:t>Awaji </a:t>
            </a:r>
            <a:r>
              <a:rPr lang="en-US" dirty="0"/>
              <a:t>M. Epidemiology of Low Back Pain in Saudi Arabia. J </a:t>
            </a:r>
            <a:r>
              <a:rPr lang="en-US" dirty="0" err="1"/>
              <a:t>Adv</a:t>
            </a:r>
            <a:r>
              <a:rPr lang="en-US" dirty="0"/>
              <a:t> Med Pharm </a:t>
            </a:r>
            <a:r>
              <a:rPr lang="en-US" dirty="0" err="1"/>
              <a:t>Sci</a:t>
            </a:r>
            <a:r>
              <a:rPr lang="en-US" dirty="0"/>
              <a:t> [Internet]. 2016;6(4):1–9. Available from: http://</a:t>
            </a:r>
            <a:r>
              <a:rPr lang="en-US" dirty="0" err="1"/>
              <a:t>sciencedomain.org</a:t>
            </a:r>
            <a:r>
              <a:rPr lang="en-US" dirty="0"/>
              <a:t>/abstract/13544 </a:t>
            </a:r>
          </a:p>
        </p:txBody>
      </p:sp>
      <p:sp>
        <p:nvSpPr>
          <p:cNvPr id="9" name="Rectangle 8"/>
          <p:cNvSpPr/>
          <p:nvPr/>
        </p:nvSpPr>
        <p:spPr>
          <a:xfrm>
            <a:off x="1342247" y="4737850"/>
            <a:ext cx="10348324" cy="369332"/>
          </a:xfrm>
          <a:prstGeom prst="rect">
            <a:avLst/>
          </a:prstGeom>
        </p:spPr>
        <p:txBody>
          <a:bodyPr wrap="square">
            <a:spAutoFit/>
          </a:bodyPr>
          <a:lstStyle/>
          <a:p>
            <a:pPr marL="186262">
              <a:buSzPts val="1400"/>
              <a:defRPr/>
            </a:pPr>
            <a:r>
              <a:rPr lang="en-US" dirty="0" smtClean="0"/>
              <a:t>Henderson </a:t>
            </a:r>
            <a:r>
              <a:rPr lang="en-US" dirty="0"/>
              <a:t>M, Tierney L, Smetana G. The patient history. New York: McGraw-Hill Medical; 2012.</a:t>
            </a:r>
          </a:p>
        </p:txBody>
      </p:sp>
      <p:sp>
        <p:nvSpPr>
          <p:cNvPr id="2" name="Rectangle 1"/>
          <p:cNvSpPr/>
          <p:nvPr/>
        </p:nvSpPr>
        <p:spPr>
          <a:xfrm>
            <a:off x="1342248" y="3978017"/>
            <a:ext cx="9118489" cy="369332"/>
          </a:xfrm>
          <a:prstGeom prst="rect">
            <a:avLst/>
          </a:prstGeom>
        </p:spPr>
        <p:txBody>
          <a:bodyPr wrap="square">
            <a:spAutoFit/>
          </a:bodyPr>
          <a:lstStyle/>
          <a:p>
            <a:pPr marL="186262">
              <a:buSzPts val="1400"/>
              <a:defRPr/>
            </a:pPr>
            <a:r>
              <a:rPr lang="en-US" dirty="0" smtClean="0"/>
              <a:t>Swanson’s </a:t>
            </a:r>
            <a:r>
              <a:rPr lang="en-US" dirty="0"/>
              <a:t>Family Medicine Review (7th Ed.)</a:t>
            </a:r>
          </a:p>
        </p:txBody>
      </p:sp>
      <p:sp>
        <p:nvSpPr>
          <p:cNvPr id="8" name="Rectangle 7">
            <a:extLst>
              <a:ext uri="{FF2B5EF4-FFF2-40B4-BE49-F238E27FC236}">
                <a16:creationId xmlns="" xmlns:a16="http://schemas.microsoft.com/office/drawing/2014/main" id="{9A3350E8-0395-9D4F-AB74-60C53EAB25C9}"/>
              </a:ext>
            </a:extLst>
          </p:cNvPr>
          <p:cNvSpPr/>
          <p:nvPr/>
        </p:nvSpPr>
        <p:spPr>
          <a:xfrm>
            <a:off x="1342247" y="5497683"/>
            <a:ext cx="10373840" cy="646331"/>
          </a:xfrm>
          <a:prstGeom prst="rect">
            <a:avLst/>
          </a:prstGeom>
        </p:spPr>
        <p:txBody>
          <a:bodyPr wrap="square">
            <a:spAutoFit/>
          </a:bodyPr>
          <a:lstStyle/>
          <a:p>
            <a:pPr marL="186262">
              <a:buSzPts val="1400"/>
              <a:defRPr/>
            </a:pPr>
            <a:r>
              <a:rPr lang="en-US" dirty="0" smtClean="0"/>
              <a:t>Assessment </a:t>
            </a:r>
            <a:r>
              <a:rPr lang="en-US" dirty="0"/>
              <a:t>of back pain [Internet]. BMJ Best Practice; 2018 [cited 4 September 2018]. Available from: https://</a:t>
            </a:r>
            <a:r>
              <a:rPr lang="en-US" dirty="0" err="1"/>
              <a:t>bestpractice.bmj.com</a:t>
            </a:r>
            <a:r>
              <a:rPr lang="en-US" dirty="0"/>
              <a:t>/topics/</a:t>
            </a:r>
            <a:r>
              <a:rPr lang="en-US" dirty="0" err="1"/>
              <a:t>en-gb</a:t>
            </a:r>
            <a:r>
              <a:rPr lang="en-US" dirty="0"/>
              <a:t>/189/pdf/189.pdf</a:t>
            </a:r>
          </a:p>
        </p:txBody>
      </p:sp>
    </p:spTree>
    <p:extLst>
      <p:ext uri="{BB962C8B-B14F-4D97-AF65-F5344CB8AC3E}">
        <p14:creationId xmlns:p14="http://schemas.microsoft.com/office/powerpoint/2010/main" val="12105114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9;p18"/>
          <p:cNvSpPr txBox="1">
            <a:spLocks/>
          </p:cNvSpPr>
          <p:nvPr/>
        </p:nvSpPr>
        <p:spPr>
          <a:xfrm>
            <a:off x="892701" y="0"/>
            <a:ext cx="10846644" cy="15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sz="6400" dirty="0"/>
              <a:t>References</a:t>
            </a:r>
          </a:p>
        </p:txBody>
      </p:sp>
      <p:sp>
        <p:nvSpPr>
          <p:cNvPr id="10" name="Rectangle 9"/>
          <p:cNvSpPr/>
          <p:nvPr/>
        </p:nvSpPr>
        <p:spPr>
          <a:xfrm>
            <a:off x="892701" y="1724954"/>
            <a:ext cx="10631424" cy="369332"/>
          </a:xfrm>
          <a:prstGeom prst="rect">
            <a:avLst/>
          </a:prstGeom>
        </p:spPr>
        <p:txBody>
          <a:bodyPr wrap="square">
            <a:spAutoFit/>
          </a:bodyPr>
          <a:lstStyle/>
          <a:p>
            <a:pPr marL="186262">
              <a:buSzPts val="1400"/>
              <a:defRPr/>
            </a:pPr>
            <a:r>
              <a:rPr lang="en-US" dirty="0" smtClean="0"/>
              <a:t>Low </a:t>
            </a:r>
            <a:r>
              <a:rPr lang="en-US" dirty="0"/>
              <a:t>back pain and sciatica in over 16s: assessment and management. NICE guideline; 2016.</a:t>
            </a:r>
          </a:p>
        </p:txBody>
      </p:sp>
      <p:sp>
        <p:nvSpPr>
          <p:cNvPr id="4" name="Rectangle 3"/>
          <p:cNvSpPr/>
          <p:nvPr/>
        </p:nvSpPr>
        <p:spPr>
          <a:xfrm>
            <a:off x="892701" y="2446805"/>
            <a:ext cx="10373840" cy="1200329"/>
          </a:xfrm>
          <a:prstGeom prst="rect">
            <a:avLst/>
          </a:prstGeom>
        </p:spPr>
        <p:txBody>
          <a:bodyPr wrap="square">
            <a:spAutoFit/>
          </a:bodyPr>
          <a:lstStyle/>
          <a:p>
            <a:pPr marL="186262">
              <a:buSzPts val="1400"/>
              <a:defRPr/>
            </a:pPr>
            <a:r>
              <a:rPr lang="en-US" dirty="0" smtClean="0"/>
              <a:t>Evaluation </a:t>
            </a:r>
            <a:r>
              <a:rPr lang="en-US" dirty="0"/>
              <a:t>of low back pain in adults [Internet]. </a:t>
            </a:r>
            <a:r>
              <a:rPr lang="en-US" dirty="0" err="1"/>
              <a:t>Uptodate.com</a:t>
            </a:r>
            <a:r>
              <a:rPr lang="en-US" dirty="0"/>
              <a:t>. 2018 [cited 4 September 2018]. Available from: https://</a:t>
            </a:r>
            <a:r>
              <a:rPr lang="en-US" dirty="0" err="1"/>
              <a:t>www.uptodate.com</a:t>
            </a:r>
            <a:r>
              <a:rPr lang="en-US" dirty="0"/>
              <a:t>/contents/</a:t>
            </a:r>
            <a:r>
              <a:rPr lang="en-US" dirty="0" err="1"/>
              <a:t>evaluation-of-low-back-pain-in-adults?search</a:t>
            </a:r>
            <a:r>
              <a:rPr lang="en-US" dirty="0"/>
              <a:t>=evalu%20ation-of-low-back-pain-in </a:t>
            </a:r>
            <a:r>
              <a:rPr lang="en-US" dirty="0" err="1"/>
              <a:t>adults&amp;source</a:t>
            </a:r>
            <a:r>
              <a:rPr lang="en-US" dirty="0"/>
              <a:t>=</a:t>
            </a:r>
            <a:r>
              <a:rPr lang="en-US" dirty="0" err="1"/>
              <a:t>search_result&amp;selectedTitle</a:t>
            </a:r>
            <a:r>
              <a:rPr lang="en-US" dirty="0"/>
              <a:t>=1~150&amp;usage_type=</a:t>
            </a:r>
            <a:r>
              <a:rPr lang="en-US" dirty="0" err="1"/>
              <a:t>default&amp;display_rank</a:t>
            </a:r>
            <a:r>
              <a:rPr lang="en-US" dirty="0"/>
              <a:t>=1</a:t>
            </a:r>
          </a:p>
        </p:txBody>
      </p:sp>
      <p:sp>
        <p:nvSpPr>
          <p:cNvPr id="7" name="Rectangle 6"/>
          <p:cNvSpPr/>
          <p:nvPr/>
        </p:nvSpPr>
        <p:spPr>
          <a:xfrm>
            <a:off x="892701" y="4030431"/>
            <a:ext cx="10593296" cy="923330"/>
          </a:xfrm>
          <a:prstGeom prst="rect">
            <a:avLst/>
          </a:prstGeom>
        </p:spPr>
        <p:txBody>
          <a:bodyPr wrap="square">
            <a:spAutoFit/>
          </a:bodyPr>
          <a:lstStyle/>
          <a:p>
            <a:pPr marL="186262">
              <a:buSzPts val="1400"/>
              <a:defRPr/>
            </a:pPr>
            <a:r>
              <a:rPr lang="en-US" dirty="0" smtClean="0"/>
              <a:t>Dog </a:t>
            </a:r>
            <a:r>
              <a:rPr lang="en-US" dirty="0"/>
              <a:t>and Rooster I. Disc Herniation Case Studies| Spine Institute of San Diego : Center for Spinal [Internet]. </a:t>
            </a:r>
            <a:r>
              <a:rPr lang="en-US" dirty="0" err="1"/>
              <a:t>Sdspineinstitute.com</a:t>
            </a:r>
            <a:r>
              <a:rPr lang="en-US" dirty="0"/>
              <a:t>. 2018 [cited 6 September 2018]. Available from: http://</a:t>
            </a:r>
            <a:r>
              <a:rPr lang="en-US" dirty="0" err="1"/>
              <a:t>www.sdspineinstitute.com</a:t>
            </a:r>
            <a:r>
              <a:rPr lang="en-US" dirty="0"/>
              <a:t>/case-studies/disc-herniations/</a:t>
            </a:r>
            <a:r>
              <a:rPr lang="en-US" dirty="0" err="1"/>
              <a:t>lumbar.html</a:t>
            </a:r>
            <a:endParaRPr lang="en-US" dirty="0"/>
          </a:p>
        </p:txBody>
      </p:sp>
      <p:sp>
        <p:nvSpPr>
          <p:cNvPr id="8" name="Rectangle 7">
            <a:extLst>
              <a:ext uri="{FF2B5EF4-FFF2-40B4-BE49-F238E27FC236}">
                <a16:creationId xmlns="" xmlns:a16="http://schemas.microsoft.com/office/drawing/2014/main" id="{D2E8F65D-35A2-5943-BCA8-208612850285}"/>
              </a:ext>
            </a:extLst>
          </p:cNvPr>
          <p:cNvSpPr/>
          <p:nvPr/>
        </p:nvSpPr>
        <p:spPr>
          <a:xfrm>
            <a:off x="892702" y="5326798"/>
            <a:ext cx="10390220" cy="923330"/>
          </a:xfrm>
          <a:prstGeom prst="rect">
            <a:avLst/>
          </a:prstGeom>
        </p:spPr>
        <p:txBody>
          <a:bodyPr wrap="square">
            <a:spAutoFit/>
          </a:bodyPr>
          <a:lstStyle/>
          <a:p>
            <a:pPr marL="186262">
              <a:buSzPts val="1400"/>
              <a:defRPr/>
            </a:pPr>
            <a:r>
              <a:rPr lang="en-US" dirty="0" smtClean="0"/>
              <a:t>Practitioners </a:t>
            </a:r>
            <a:r>
              <a:rPr lang="en-US" dirty="0"/>
              <a:t>T. RACGP - Back pain in a cancer patient: a case study [Internet]. </a:t>
            </a:r>
            <a:r>
              <a:rPr lang="en-US" dirty="0" err="1"/>
              <a:t>Racgp.org.au</a:t>
            </a:r>
            <a:r>
              <a:rPr lang="en-US" dirty="0"/>
              <a:t>. 2018 [cited 6 September 2018]. Available from: https://</a:t>
            </a:r>
            <a:r>
              <a:rPr lang="en-US" dirty="0" err="1"/>
              <a:t>www.racgp.org.au</a:t>
            </a:r>
            <a:r>
              <a:rPr lang="en-US" dirty="0"/>
              <a:t>/</a:t>
            </a:r>
            <a:r>
              <a:rPr lang="en-US" dirty="0" err="1"/>
              <a:t>afp</a:t>
            </a:r>
            <a:r>
              <a:rPr lang="en-US" dirty="0"/>
              <a:t>/2014/august/back-pain-in-a-cancer-patient/</a:t>
            </a:r>
          </a:p>
        </p:txBody>
      </p:sp>
    </p:spTree>
    <p:extLst>
      <p:ext uri="{BB962C8B-B14F-4D97-AF65-F5344CB8AC3E}">
        <p14:creationId xmlns:p14="http://schemas.microsoft.com/office/powerpoint/2010/main" val="349935496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9;p18"/>
          <p:cNvSpPr txBox="1">
            <a:spLocks/>
          </p:cNvSpPr>
          <p:nvPr/>
        </p:nvSpPr>
        <p:spPr>
          <a:xfrm>
            <a:off x="892701" y="0"/>
            <a:ext cx="10846644" cy="15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sz="6400" dirty="0"/>
              <a:t>References</a:t>
            </a:r>
          </a:p>
        </p:txBody>
      </p:sp>
      <p:sp>
        <p:nvSpPr>
          <p:cNvPr id="6" name="Rectangle 5"/>
          <p:cNvSpPr/>
          <p:nvPr/>
        </p:nvSpPr>
        <p:spPr>
          <a:xfrm>
            <a:off x="892701" y="2757084"/>
            <a:ext cx="10066027" cy="646331"/>
          </a:xfrm>
          <a:prstGeom prst="rect">
            <a:avLst/>
          </a:prstGeom>
        </p:spPr>
        <p:txBody>
          <a:bodyPr wrap="square">
            <a:spAutoFit/>
          </a:bodyPr>
          <a:lstStyle/>
          <a:p>
            <a:pPr marL="186262">
              <a:buSzPts val="1400"/>
              <a:defRPr/>
            </a:pPr>
            <a:r>
              <a:rPr lang="en-US" dirty="0" err="1" smtClean="0"/>
              <a:t>Kleiber</a:t>
            </a:r>
            <a:r>
              <a:rPr lang="en-US" dirty="0" smtClean="0"/>
              <a:t> </a:t>
            </a:r>
            <a:r>
              <a:rPr lang="en-US" dirty="0"/>
              <a:t>B, Jain S, Trivedi MH. Depression and Pain: Implications for Symptomatic Presentation and Pharmacological Treatments. Psychiatry (</a:t>
            </a:r>
            <a:r>
              <a:rPr lang="en-US" dirty="0" err="1"/>
              <a:t>Edgmont</a:t>
            </a:r>
            <a:r>
              <a:rPr lang="en-US" dirty="0"/>
              <a:t>). 2005;2(5):12-18.</a:t>
            </a:r>
          </a:p>
        </p:txBody>
      </p:sp>
      <p:sp>
        <p:nvSpPr>
          <p:cNvPr id="11" name="Rectangle 10"/>
          <p:cNvSpPr/>
          <p:nvPr/>
        </p:nvSpPr>
        <p:spPr>
          <a:xfrm>
            <a:off x="892701" y="3799818"/>
            <a:ext cx="10373840" cy="646331"/>
          </a:xfrm>
          <a:prstGeom prst="rect">
            <a:avLst/>
          </a:prstGeom>
        </p:spPr>
        <p:txBody>
          <a:bodyPr wrap="square">
            <a:spAutoFit/>
          </a:bodyPr>
          <a:lstStyle/>
          <a:p>
            <a:pPr marL="186262">
              <a:buSzPts val="1400"/>
              <a:defRPr/>
            </a:pPr>
            <a:r>
              <a:rPr lang="en-US" dirty="0" smtClean="0"/>
              <a:t>Musculoskeletal </a:t>
            </a:r>
            <a:r>
              <a:rPr lang="en-US" dirty="0"/>
              <a:t>lower back pain [Internet]. BMJ Best Practice. 2018 [cited 4 September 2018]. Available from: https://</a:t>
            </a:r>
            <a:r>
              <a:rPr lang="en-US" dirty="0" err="1"/>
              <a:t>bestpractice.bmj.com</a:t>
            </a:r>
            <a:r>
              <a:rPr lang="en-US" dirty="0"/>
              <a:t>/topics/</a:t>
            </a:r>
            <a:r>
              <a:rPr lang="en-US" dirty="0" err="1"/>
              <a:t>en-gb</a:t>
            </a:r>
            <a:r>
              <a:rPr lang="en-US" dirty="0"/>
              <a:t>/778</a:t>
            </a:r>
          </a:p>
        </p:txBody>
      </p:sp>
      <p:sp>
        <p:nvSpPr>
          <p:cNvPr id="7" name="Rectangle 6">
            <a:extLst>
              <a:ext uri="{FF2B5EF4-FFF2-40B4-BE49-F238E27FC236}">
                <a16:creationId xmlns="" xmlns:a16="http://schemas.microsoft.com/office/drawing/2014/main" id="{B3EF9BFB-B55C-4246-AFF9-80E720C614EA}"/>
              </a:ext>
            </a:extLst>
          </p:cNvPr>
          <p:cNvSpPr/>
          <p:nvPr/>
        </p:nvSpPr>
        <p:spPr>
          <a:xfrm>
            <a:off x="892701" y="1714351"/>
            <a:ext cx="10066027" cy="646331"/>
          </a:xfrm>
          <a:prstGeom prst="rect">
            <a:avLst/>
          </a:prstGeom>
        </p:spPr>
        <p:txBody>
          <a:bodyPr wrap="square">
            <a:spAutoFit/>
          </a:bodyPr>
          <a:lstStyle/>
          <a:p>
            <a:pPr marL="186262">
              <a:buSzPts val="1400"/>
              <a:defRPr/>
            </a:pPr>
            <a:r>
              <a:rPr lang="en-US" dirty="0" smtClean="0"/>
              <a:t>Evaluation of the child with back pain [Internet]. Uptodate.com. 2018 [cited 4 September 2018]. Available from: https://</a:t>
            </a:r>
            <a:r>
              <a:rPr lang="en-US" dirty="0"/>
              <a:t>www.uptodate.com/contents/evaluation-of-the-child-with-back-pain</a:t>
            </a:r>
          </a:p>
        </p:txBody>
      </p:sp>
      <p:sp>
        <p:nvSpPr>
          <p:cNvPr id="8" name="Rectangle 7">
            <a:extLst>
              <a:ext uri="{FF2B5EF4-FFF2-40B4-BE49-F238E27FC236}">
                <a16:creationId xmlns="" xmlns:a16="http://schemas.microsoft.com/office/drawing/2014/main" id="{F86533DC-3ECF-E44E-8BB4-D49132915D6F}"/>
              </a:ext>
            </a:extLst>
          </p:cNvPr>
          <p:cNvSpPr/>
          <p:nvPr/>
        </p:nvSpPr>
        <p:spPr>
          <a:xfrm>
            <a:off x="892701" y="4842551"/>
            <a:ext cx="10568912" cy="923330"/>
          </a:xfrm>
          <a:prstGeom prst="rect">
            <a:avLst/>
          </a:prstGeom>
        </p:spPr>
        <p:txBody>
          <a:bodyPr wrap="square">
            <a:spAutoFit/>
          </a:bodyPr>
          <a:lstStyle/>
          <a:p>
            <a:pPr marL="186262">
              <a:buSzPts val="1400"/>
              <a:defRPr/>
            </a:pPr>
            <a:r>
              <a:rPr lang="en-US" dirty="0" smtClean="0"/>
              <a:t>Osteoporosis </a:t>
            </a:r>
            <a:r>
              <a:rPr lang="en-US" dirty="0"/>
              <a:t>- Symptoms, diagnosis and treatment | BMJ Best Practice [Internet]. </a:t>
            </a:r>
            <a:r>
              <a:rPr lang="en-US" dirty="0" err="1"/>
              <a:t>Bestpractice.bmj.com</a:t>
            </a:r>
            <a:r>
              <a:rPr lang="en-US" dirty="0"/>
              <a:t>. 2018 [cited 6 September 2018]. Available from: https://</a:t>
            </a:r>
            <a:r>
              <a:rPr lang="en-US" dirty="0" err="1"/>
              <a:t>bestpractice.bmj.com</a:t>
            </a:r>
            <a:r>
              <a:rPr lang="en-US" dirty="0"/>
              <a:t>/topics/</a:t>
            </a:r>
            <a:r>
              <a:rPr lang="en-US" dirty="0" err="1"/>
              <a:t>en</a:t>
            </a:r>
            <a:r>
              <a:rPr lang="en-US" dirty="0"/>
              <a:t>-us/85/case-history</a:t>
            </a:r>
          </a:p>
        </p:txBody>
      </p:sp>
    </p:spTree>
    <p:extLst>
      <p:ext uri="{BB962C8B-B14F-4D97-AF65-F5344CB8AC3E}">
        <p14:creationId xmlns:p14="http://schemas.microsoft.com/office/powerpoint/2010/main" val="172525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9;p18"/>
          <p:cNvSpPr txBox="1">
            <a:spLocks/>
          </p:cNvSpPr>
          <p:nvPr/>
        </p:nvSpPr>
        <p:spPr>
          <a:xfrm>
            <a:off x="892701" y="0"/>
            <a:ext cx="10846644" cy="15464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sz="6400" dirty="0"/>
              <a:t>References</a:t>
            </a:r>
          </a:p>
        </p:txBody>
      </p:sp>
      <p:sp>
        <p:nvSpPr>
          <p:cNvPr id="2" name="Rectangle 1"/>
          <p:cNvSpPr/>
          <p:nvPr/>
        </p:nvSpPr>
        <p:spPr>
          <a:xfrm>
            <a:off x="892701" y="2045064"/>
            <a:ext cx="10846644" cy="646331"/>
          </a:xfrm>
          <a:prstGeom prst="rect">
            <a:avLst/>
          </a:prstGeom>
        </p:spPr>
        <p:txBody>
          <a:bodyPr wrap="square">
            <a:spAutoFit/>
          </a:bodyPr>
          <a:lstStyle/>
          <a:p>
            <a:r>
              <a:rPr lang="en-US" dirty="0"/>
              <a:t>Rossignol, M., </a:t>
            </a:r>
            <a:r>
              <a:rPr lang="en-US" dirty="0" err="1"/>
              <a:t>Abenhaim</a:t>
            </a:r>
            <a:r>
              <a:rPr lang="en-US" dirty="0"/>
              <a:t>, L., </a:t>
            </a:r>
            <a:r>
              <a:rPr lang="en-US" dirty="0" err="1"/>
              <a:t>Séguin</a:t>
            </a:r>
            <a:r>
              <a:rPr lang="en-US" dirty="0"/>
              <a:t>, P., </a:t>
            </a:r>
            <a:r>
              <a:rPr lang="en-US" dirty="0" err="1"/>
              <a:t>Neveu</a:t>
            </a:r>
            <a:r>
              <a:rPr lang="en-US" dirty="0"/>
              <a:t>, A., Collet, J. P., </a:t>
            </a:r>
            <a:r>
              <a:rPr lang="en-US" dirty="0" err="1"/>
              <a:t>Ducruet</a:t>
            </a:r>
            <a:r>
              <a:rPr lang="en-US" dirty="0"/>
              <a:t>, T., &amp; Shapiro, S. (2000, January 15). Coordination of primary health care for back pain. A randomized controlled trial.</a:t>
            </a:r>
          </a:p>
        </p:txBody>
      </p:sp>
      <p:sp>
        <p:nvSpPr>
          <p:cNvPr id="4" name="Rectangle 3"/>
          <p:cNvSpPr/>
          <p:nvPr/>
        </p:nvSpPr>
        <p:spPr>
          <a:xfrm>
            <a:off x="892700" y="2835496"/>
            <a:ext cx="10846645" cy="369332"/>
          </a:xfrm>
          <a:prstGeom prst="rect">
            <a:avLst/>
          </a:prstGeom>
        </p:spPr>
        <p:txBody>
          <a:bodyPr wrap="square">
            <a:spAutoFit/>
          </a:bodyPr>
          <a:lstStyle/>
          <a:p>
            <a:r>
              <a:rPr lang="en-US" dirty="0" err="1"/>
              <a:t>Carragee</a:t>
            </a:r>
            <a:r>
              <a:rPr lang="en-US" dirty="0"/>
              <a:t> EJ, Hannibal M. Diagnostic evaluation of back pain. </a:t>
            </a:r>
            <a:r>
              <a:rPr lang="en-US" dirty="0" err="1"/>
              <a:t>Orthop</a:t>
            </a:r>
            <a:r>
              <a:rPr lang="en-US" dirty="0"/>
              <a:t> </a:t>
            </a:r>
            <a:r>
              <a:rPr lang="en-US" dirty="0" err="1"/>
              <a:t>Clin</a:t>
            </a:r>
            <a:r>
              <a:rPr lang="en-US" dirty="0"/>
              <a:t> North Am. 2004 Jan;35(1):7-16.</a:t>
            </a:r>
          </a:p>
        </p:txBody>
      </p:sp>
      <p:sp>
        <p:nvSpPr>
          <p:cNvPr id="9" name="Rectangle 8"/>
          <p:cNvSpPr/>
          <p:nvPr/>
        </p:nvSpPr>
        <p:spPr>
          <a:xfrm>
            <a:off x="892700" y="3446414"/>
            <a:ext cx="10714582" cy="923330"/>
          </a:xfrm>
          <a:prstGeom prst="rect">
            <a:avLst/>
          </a:prstGeom>
        </p:spPr>
        <p:txBody>
          <a:bodyPr wrap="square">
            <a:spAutoFit/>
          </a:bodyPr>
          <a:lstStyle/>
          <a:p>
            <a:r>
              <a:rPr lang="en-US" dirty="0"/>
              <a:t>Tom Ivar Lund Nilsen, Andreas </a:t>
            </a:r>
            <a:r>
              <a:rPr lang="en-US" dirty="0" err="1"/>
              <a:t>Holtermann</a:t>
            </a:r>
            <a:r>
              <a:rPr lang="en-US" dirty="0"/>
              <a:t>, Paul J. </a:t>
            </a:r>
            <a:r>
              <a:rPr lang="en-US" dirty="0" err="1"/>
              <a:t>Mork</a:t>
            </a:r>
            <a:r>
              <a:rPr lang="en-US" dirty="0"/>
              <a:t>, Physical Exercise, Body Mass Index, and Risk of Chronic Pain in the Low Back and Neck/Shoulders: Longitudinal Data From the Nord-</a:t>
            </a:r>
            <a:r>
              <a:rPr lang="en-US" dirty="0" err="1"/>
              <a:t>Trøndelag</a:t>
            </a:r>
            <a:r>
              <a:rPr lang="en-US" dirty="0"/>
              <a:t> Health Study, American Journal of Epidemiology, Volume 174, Issue 3, 1 August 2011, Pages 267–273,</a:t>
            </a:r>
          </a:p>
        </p:txBody>
      </p:sp>
    </p:spTree>
    <p:extLst>
      <p:ext uri="{BB962C8B-B14F-4D97-AF65-F5344CB8AC3E}">
        <p14:creationId xmlns:p14="http://schemas.microsoft.com/office/powerpoint/2010/main" val="1788030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MCQ</a:t>
            </a:r>
            <a:endParaRPr lang="en-US" dirty="0"/>
          </a:p>
        </p:txBody>
      </p:sp>
      <p:sp>
        <p:nvSpPr>
          <p:cNvPr id="4" name="Google Shape;129;p18"/>
          <p:cNvSpPr txBox="1">
            <a:spLocks/>
          </p:cNvSpPr>
          <p:nvPr/>
        </p:nvSpPr>
        <p:spPr>
          <a:xfrm>
            <a:off x="785446" y="1654552"/>
            <a:ext cx="10911253"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r>
              <a:rPr lang="en-US" b="1" dirty="0" smtClean="0">
                <a:solidFill>
                  <a:schemeClr val="tx1">
                    <a:lumMod val="85000"/>
                    <a:lumOff val="15000"/>
                  </a:schemeClr>
                </a:solidFill>
                <a:latin typeface="Calibri" charset="0"/>
                <a:ea typeface="Calibri" charset="0"/>
                <a:cs typeface="Calibri" charset="0"/>
              </a:rPr>
              <a:t>4- Patient came to FM clinic complaining of </a:t>
            </a:r>
            <a:r>
              <a:rPr lang="en-US" b="1" dirty="0" err="1" smtClean="0">
                <a:solidFill>
                  <a:schemeClr val="tx1">
                    <a:lumMod val="85000"/>
                    <a:lumOff val="15000"/>
                  </a:schemeClr>
                </a:solidFill>
                <a:latin typeface="Calibri" charset="0"/>
                <a:ea typeface="Calibri" charset="0"/>
                <a:cs typeface="Calibri" charset="0"/>
              </a:rPr>
              <a:t>intermittet</a:t>
            </a:r>
            <a:r>
              <a:rPr lang="en-US" b="1" dirty="0" smtClean="0">
                <a:solidFill>
                  <a:schemeClr val="tx1">
                    <a:lumMod val="85000"/>
                    <a:lumOff val="15000"/>
                  </a:schemeClr>
                </a:solidFill>
                <a:latin typeface="Calibri" charset="0"/>
                <a:ea typeface="Calibri" charset="0"/>
                <a:cs typeface="Calibri" charset="0"/>
              </a:rPr>
              <a:t> LBP for 2 years that radiates to thigh and legs, it gets worse with prolonged standing and relived by forward flexion. No motor deficits or any other worrisome symptoms.</a:t>
            </a:r>
          </a:p>
          <a:p>
            <a:r>
              <a:rPr lang="en-US" b="1" dirty="0" smtClean="0">
                <a:solidFill>
                  <a:schemeClr val="tx1">
                    <a:lumMod val="85000"/>
                    <a:lumOff val="15000"/>
                  </a:schemeClr>
                </a:solidFill>
                <a:latin typeface="Calibri" charset="0"/>
                <a:ea typeface="Calibri" charset="0"/>
                <a:cs typeface="Calibri" charset="0"/>
              </a:rPr>
              <a:t>How would you manage this patient ?</a:t>
            </a:r>
            <a:endParaRPr lang="en-US" b="1" dirty="0">
              <a:solidFill>
                <a:schemeClr val="tx1">
                  <a:lumMod val="85000"/>
                  <a:lumOff val="15000"/>
                </a:schemeClr>
              </a:solidFill>
              <a:latin typeface="Calibri" charset="0"/>
              <a:ea typeface="Calibri" charset="0"/>
              <a:cs typeface="Calibri" charset="0"/>
            </a:endParaRPr>
          </a:p>
        </p:txBody>
      </p:sp>
      <p:sp>
        <p:nvSpPr>
          <p:cNvPr id="5" name="Google Shape;129;p18"/>
          <p:cNvSpPr txBox="1">
            <a:spLocks/>
          </p:cNvSpPr>
          <p:nvPr/>
        </p:nvSpPr>
        <p:spPr>
          <a:xfrm>
            <a:off x="1347111" y="3639509"/>
            <a:ext cx="8134983" cy="163588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1pPr>
            <a:lvl2pPr marR="0" lvl="1"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2pPr>
            <a:lvl3pPr marR="0" lvl="2"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3pPr>
            <a:lvl4pPr marR="0" lvl="3"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4pPr>
            <a:lvl5pPr marR="0" lvl="4"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5pPr>
            <a:lvl6pPr marR="0" lvl="5"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6pPr>
            <a:lvl7pPr marR="0" lvl="6"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7pPr>
            <a:lvl8pPr marR="0" lvl="7"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8pPr>
            <a:lvl9pPr marR="0" lvl="8" algn="l" rtl="0">
              <a:lnSpc>
                <a:spcPct val="100000"/>
              </a:lnSpc>
              <a:spcBef>
                <a:spcPts val="0"/>
              </a:spcBef>
              <a:spcAft>
                <a:spcPts val="0"/>
              </a:spcAft>
              <a:buClr>
                <a:srgbClr val="0DB7C4"/>
              </a:buClr>
              <a:buSzPts val="2400"/>
              <a:buFont typeface="Dosis"/>
              <a:buNone/>
              <a:defRPr sz="2400" b="0" i="0" u="none" strike="noStrike" cap="none">
                <a:solidFill>
                  <a:srgbClr val="0DB7C4"/>
                </a:solidFill>
                <a:latin typeface="Dosis"/>
                <a:ea typeface="Dosis"/>
                <a:cs typeface="Dosis"/>
                <a:sym typeface="Dosis"/>
              </a:defRPr>
            </a:lvl9pPr>
          </a:lstStyle>
          <a:p>
            <a:pPr>
              <a:lnSpc>
                <a:spcPct val="150000"/>
              </a:lnSpc>
            </a:pPr>
            <a:r>
              <a:rPr lang="en-US" sz="1800" dirty="0" smtClean="0">
                <a:solidFill>
                  <a:schemeClr val="tx1"/>
                </a:solidFill>
                <a:latin typeface="Calibri" charset="0"/>
                <a:ea typeface="Calibri" charset="0"/>
                <a:cs typeface="Calibri" charset="0"/>
              </a:rPr>
              <a:t>a. Increase </a:t>
            </a:r>
            <a:r>
              <a:rPr lang="en-US" sz="1800" dirty="0">
                <a:solidFill>
                  <a:schemeClr val="tx1"/>
                </a:solidFill>
                <a:latin typeface="Calibri" charset="0"/>
                <a:ea typeface="Calibri" charset="0"/>
                <a:cs typeface="Calibri" charset="0"/>
              </a:rPr>
              <a:t>physical activity time </a:t>
            </a:r>
            <a:endParaRPr lang="en-US" sz="1800" dirty="0" smtClean="0">
              <a:solidFill>
                <a:schemeClr val="tx1"/>
              </a:solidFill>
              <a:latin typeface="Calibri" charset="0"/>
              <a:ea typeface="Calibri" charset="0"/>
              <a:cs typeface="Calibri" charset="0"/>
            </a:endParaRPr>
          </a:p>
          <a:p>
            <a:pPr>
              <a:lnSpc>
                <a:spcPct val="150000"/>
              </a:lnSpc>
            </a:pPr>
            <a:r>
              <a:rPr lang="en-US" sz="1800" dirty="0" smtClean="0">
                <a:solidFill>
                  <a:schemeClr val="tx1"/>
                </a:solidFill>
                <a:latin typeface="Calibri" charset="0"/>
                <a:ea typeface="Calibri" charset="0"/>
                <a:cs typeface="Calibri" charset="0"/>
              </a:rPr>
              <a:t>b. </a:t>
            </a:r>
            <a:r>
              <a:rPr lang="en-US" sz="1800" dirty="0">
                <a:solidFill>
                  <a:schemeClr val="tx1"/>
                </a:solidFill>
                <a:latin typeface="Calibri" charset="0"/>
                <a:ea typeface="Calibri" charset="0"/>
                <a:cs typeface="Calibri" charset="0"/>
              </a:rPr>
              <a:t>Bed rest</a:t>
            </a:r>
          </a:p>
          <a:p>
            <a:pPr>
              <a:lnSpc>
                <a:spcPct val="150000"/>
              </a:lnSpc>
            </a:pPr>
            <a:r>
              <a:rPr lang="en-US" sz="1800" dirty="0" smtClean="0">
                <a:solidFill>
                  <a:schemeClr val="tx1"/>
                </a:solidFill>
                <a:latin typeface="Calibri" charset="0"/>
                <a:ea typeface="Calibri" charset="0"/>
                <a:cs typeface="Calibri" charset="0"/>
              </a:rPr>
              <a:t>c</a:t>
            </a:r>
            <a:r>
              <a:rPr lang="en-US" sz="1800" dirty="0">
                <a:solidFill>
                  <a:schemeClr val="tx1"/>
                </a:solidFill>
                <a:latin typeface="Calibri" charset="0"/>
                <a:ea typeface="Calibri" charset="0"/>
                <a:cs typeface="Calibri" charset="0"/>
              </a:rPr>
              <a:t>. </a:t>
            </a:r>
            <a:r>
              <a:rPr lang="en-US" sz="1800" dirty="0">
                <a:solidFill>
                  <a:schemeClr val="tx1"/>
                </a:solidFill>
                <a:latin typeface="Calibri" charset="0"/>
                <a:ea typeface="Calibri" charset="0"/>
                <a:cs typeface="Calibri" charset="0"/>
                <a:sym typeface="Arial"/>
              </a:rPr>
              <a:t>Analgesia (NSAIDS) </a:t>
            </a:r>
            <a:endParaRPr lang="en-US" sz="1800" dirty="0" smtClean="0">
              <a:solidFill>
                <a:schemeClr val="tx1"/>
              </a:solidFill>
              <a:latin typeface="Calibri" charset="0"/>
              <a:ea typeface="Calibri" charset="0"/>
              <a:cs typeface="Calibri" charset="0"/>
              <a:sym typeface="Arial"/>
            </a:endParaRPr>
          </a:p>
          <a:p>
            <a:pPr>
              <a:lnSpc>
                <a:spcPct val="150000"/>
              </a:lnSpc>
            </a:pPr>
            <a:r>
              <a:rPr lang="en-US" sz="1800" dirty="0" smtClean="0">
                <a:solidFill>
                  <a:schemeClr val="tx1"/>
                </a:solidFill>
                <a:latin typeface="Calibri" charset="0"/>
                <a:ea typeface="Calibri" charset="0"/>
                <a:cs typeface="Calibri" charset="0"/>
              </a:rPr>
              <a:t>d</a:t>
            </a:r>
            <a:r>
              <a:rPr lang="en-US" sz="1800" dirty="0">
                <a:solidFill>
                  <a:schemeClr val="tx1"/>
                </a:solidFill>
                <a:latin typeface="Calibri" charset="0"/>
                <a:ea typeface="Calibri" charset="0"/>
                <a:cs typeface="Calibri" charset="0"/>
              </a:rPr>
              <a:t>. Refer to neurology</a:t>
            </a:r>
            <a:endParaRPr lang="en-US" sz="1800"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3586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C00000"/>
      </a:folHlink>
    </a:clrScheme>
    <a:fontScheme name="Personalizado 3">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3353</TotalTime>
  <Words>4179</Words>
  <Application>Microsoft Office PowerPoint</Application>
  <PresentationFormat>Widescreen</PresentationFormat>
  <Paragraphs>722</Paragraphs>
  <Slides>87</Slides>
  <Notes>27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87</vt:i4>
      </vt:variant>
    </vt:vector>
  </HeadingPairs>
  <TitlesOfParts>
    <vt:vector size="103" baseType="lpstr">
      <vt:lpstr>ＭＳ Ｐゴシック</vt:lpstr>
      <vt:lpstr>Arial</vt:lpstr>
      <vt:lpstr>Arial Black</vt:lpstr>
      <vt:lpstr>Bebas Neue</vt:lpstr>
      <vt:lpstr>Calibri</vt:lpstr>
      <vt:lpstr>Cambria</vt:lpstr>
      <vt:lpstr>Dosis</vt:lpstr>
      <vt:lpstr>Helvetica</vt:lpstr>
      <vt:lpstr>Roboto</vt:lpstr>
      <vt:lpstr>Segoe UI</vt:lpstr>
      <vt:lpstr>Segoe UI Semibold</vt:lpstr>
      <vt:lpstr>Source Sans Pro</vt:lpstr>
      <vt:lpstr>Times New Roman</vt:lpstr>
      <vt:lpstr>Tw Cen MT</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Mechanical pain Sx</vt:lpstr>
      <vt:lpstr>Mechanical pain DDx</vt:lpstr>
      <vt:lpstr>Inflammatory pain Sx</vt:lpstr>
      <vt:lpstr>Inflammatory pain DDx</vt:lpstr>
      <vt:lpstr>Malignancy pain Sx</vt:lpstr>
      <vt:lpstr>Malignancy pain DDx</vt:lpstr>
      <vt:lpstr>Nerve root Compression Sx</vt:lpstr>
      <vt:lpstr>PowerPoint Presentation</vt:lpstr>
      <vt:lpstr>Nerve root compression DDx</vt:lpstr>
      <vt:lpstr>PowerPoint Presentation</vt:lpstr>
      <vt:lpstr>PowerPoint Presentation</vt:lpstr>
      <vt:lpstr>Lumbar muscle strain/sprain</vt:lpstr>
      <vt:lpstr>PowerPoint Presentation</vt:lpstr>
      <vt:lpstr>PowerPoint Presentation</vt:lpstr>
      <vt:lpstr>PowerPoint Presentation</vt:lpstr>
      <vt:lpstr>Herniated nucleus pulposus (herniated disc)</vt:lpstr>
      <vt:lpstr>PowerPoint Presentation</vt:lpstr>
      <vt:lpstr>PowerPoint Presentation</vt:lpstr>
      <vt:lpstr>PowerPoint Presentation</vt:lpstr>
      <vt:lpstr>Spinal stenosis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Lifting and carrying</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USUARIO4</dc:creator>
  <cp:lastModifiedBy>Rayan AL-Qarni</cp:lastModifiedBy>
  <cp:revision>263</cp:revision>
  <dcterms:created xsi:type="dcterms:W3CDTF">2019-05-28T15:15:07Z</dcterms:created>
  <dcterms:modified xsi:type="dcterms:W3CDTF">2019-11-23T16:04:30Z</dcterms:modified>
</cp:coreProperties>
</file>