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317" r:id="rId4"/>
    <p:sldId id="343" r:id="rId5"/>
    <p:sldId id="319" r:id="rId6"/>
    <p:sldId id="344" r:id="rId7"/>
    <p:sldId id="321" r:id="rId8"/>
    <p:sldId id="330" r:id="rId9"/>
    <p:sldId id="300" r:id="rId10"/>
    <p:sldId id="308" r:id="rId11"/>
    <p:sldId id="309" r:id="rId12"/>
    <p:sldId id="310" r:id="rId13"/>
    <p:sldId id="306" r:id="rId14"/>
    <p:sldId id="258" r:id="rId15"/>
    <p:sldId id="259" r:id="rId16"/>
    <p:sldId id="260" r:id="rId17"/>
    <p:sldId id="261" r:id="rId18"/>
    <p:sldId id="313" r:id="rId19"/>
    <p:sldId id="301" r:id="rId20"/>
    <p:sldId id="337" r:id="rId21"/>
    <p:sldId id="328" r:id="rId22"/>
    <p:sldId id="329" r:id="rId23"/>
    <p:sldId id="262" r:id="rId24"/>
    <p:sldId id="263" r:id="rId25"/>
    <p:sldId id="302" r:id="rId26"/>
    <p:sldId id="267" r:id="rId27"/>
    <p:sldId id="268" r:id="rId28"/>
    <p:sldId id="269" r:id="rId29"/>
    <p:sldId id="270" r:id="rId30"/>
    <p:sldId id="315" r:id="rId31"/>
    <p:sldId id="316" r:id="rId32"/>
    <p:sldId id="349" r:id="rId33"/>
    <p:sldId id="350" r:id="rId34"/>
    <p:sldId id="305" r:id="rId35"/>
    <p:sldId id="284" r:id="rId36"/>
    <p:sldId id="285" r:id="rId37"/>
    <p:sldId id="286" r:id="rId38"/>
    <p:sldId id="287" r:id="rId39"/>
    <p:sldId id="288" r:id="rId40"/>
    <p:sldId id="289" r:id="rId41"/>
    <p:sldId id="335" r:id="rId42"/>
    <p:sldId id="336" r:id="rId43"/>
    <p:sldId id="303" r:id="rId44"/>
    <p:sldId id="271" r:id="rId45"/>
    <p:sldId id="272" r:id="rId46"/>
    <p:sldId id="273" r:id="rId47"/>
    <p:sldId id="274" r:id="rId48"/>
    <p:sldId id="275" r:id="rId49"/>
    <p:sldId id="276" r:id="rId50"/>
    <p:sldId id="314" r:id="rId51"/>
    <p:sldId id="304" r:id="rId52"/>
    <p:sldId id="277" r:id="rId53"/>
    <p:sldId id="278" r:id="rId54"/>
    <p:sldId id="307" r:id="rId55"/>
    <p:sldId id="293" r:id="rId56"/>
    <p:sldId id="294" r:id="rId57"/>
    <p:sldId id="295" r:id="rId58"/>
    <p:sldId id="322" r:id="rId59"/>
    <p:sldId id="345" r:id="rId60"/>
    <p:sldId id="346" r:id="rId61"/>
    <p:sldId id="324" r:id="rId62"/>
    <p:sldId id="339" r:id="rId63"/>
    <p:sldId id="347" r:id="rId64"/>
    <p:sldId id="348" r:id="rId65"/>
    <p:sldId id="326" r:id="rId66"/>
    <p:sldId id="341" r:id="rId67"/>
    <p:sldId id="332" r:id="rId68"/>
    <p:sldId id="342" r:id="rId69"/>
    <p:sldId id="351" r:id="rId70"/>
    <p:sldId id="352" r:id="rId71"/>
    <p:sldId id="327" r:id="rId72"/>
    <p:sldId id="311" r:id="rId73"/>
    <p:sldId id="312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9AFD56-0569-B843-9E81-73FF6DF2ABB4}">
          <p14:sldIdLst>
            <p14:sldId id="256"/>
            <p14:sldId id="257"/>
            <p14:sldId id="317"/>
            <p14:sldId id="343"/>
            <p14:sldId id="319"/>
            <p14:sldId id="344"/>
            <p14:sldId id="321"/>
            <p14:sldId id="330"/>
            <p14:sldId id="300"/>
            <p14:sldId id="308"/>
            <p14:sldId id="309"/>
            <p14:sldId id="310"/>
            <p14:sldId id="306"/>
            <p14:sldId id="258"/>
            <p14:sldId id="259"/>
            <p14:sldId id="260"/>
            <p14:sldId id="261"/>
            <p14:sldId id="313"/>
            <p14:sldId id="301"/>
            <p14:sldId id="337"/>
            <p14:sldId id="328"/>
            <p14:sldId id="329"/>
            <p14:sldId id="262"/>
            <p14:sldId id="263"/>
            <p14:sldId id="302"/>
            <p14:sldId id="267"/>
            <p14:sldId id="268"/>
            <p14:sldId id="269"/>
            <p14:sldId id="270"/>
            <p14:sldId id="315"/>
            <p14:sldId id="316"/>
            <p14:sldId id="349"/>
            <p14:sldId id="350"/>
            <p14:sldId id="305"/>
            <p14:sldId id="284"/>
            <p14:sldId id="285"/>
            <p14:sldId id="286"/>
            <p14:sldId id="287"/>
            <p14:sldId id="288"/>
            <p14:sldId id="289"/>
            <p14:sldId id="335"/>
            <p14:sldId id="336"/>
            <p14:sldId id="303"/>
            <p14:sldId id="271"/>
            <p14:sldId id="272"/>
            <p14:sldId id="273"/>
            <p14:sldId id="274"/>
            <p14:sldId id="275"/>
            <p14:sldId id="276"/>
            <p14:sldId id="314"/>
            <p14:sldId id="304"/>
            <p14:sldId id="277"/>
            <p14:sldId id="278"/>
            <p14:sldId id="307"/>
            <p14:sldId id="293"/>
            <p14:sldId id="294"/>
            <p14:sldId id="295"/>
            <p14:sldId id="322"/>
            <p14:sldId id="345"/>
            <p14:sldId id="346"/>
            <p14:sldId id="324"/>
            <p14:sldId id="339"/>
            <p14:sldId id="347"/>
            <p14:sldId id="348"/>
            <p14:sldId id="326"/>
            <p14:sldId id="341"/>
            <p14:sldId id="332"/>
            <p14:sldId id="342"/>
            <p14:sldId id="351"/>
            <p14:sldId id="352"/>
            <p14:sldId id="327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704"/>
  </p:normalViewPr>
  <p:slideViewPr>
    <p:cSldViewPr snapToGrid="0" snapToObjects="1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10" Type="http://schemas.openxmlformats.org/officeDocument/2006/relationships/image" Target="../media/image69.svg"/><Relationship Id="rId4" Type="http://schemas.openxmlformats.org/officeDocument/2006/relationships/image" Target="../media/image63.svg"/><Relationship Id="rId9" Type="http://schemas.openxmlformats.org/officeDocument/2006/relationships/image" Target="../media/image68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28.svg"/><Relationship Id="rId4" Type="http://schemas.openxmlformats.org/officeDocument/2006/relationships/image" Target="../media/image26.svg"/><Relationship Id="rId9" Type="http://schemas.openxmlformats.org/officeDocument/2006/relationships/image" Target="../media/image27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10" Type="http://schemas.openxmlformats.org/officeDocument/2006/relationships/image" Target="../media/image69.svg"/><Relationship Id="rId4" Type="http://schemas.openxmlformats.org/officeDocument/2006/relationships/image" Target="../media/image63.svg"/><Relationship Id="rId9" Type="http://schemas.openxmlformats.org/officeDocument/2006/relationships/image" Target="../media/image68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28.svg"/><Relationship Id="rId4" Type="http://schemas.openxmlformats.org/officeDocument/2006/relationships/image" Target="../media/image26.svg"/><Relationship Id="rId9" Type="http://schemas.openxmlformats.org/officeDocument/2006/relationships/image" Target="../media/image27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E471E-DCB0-44BE-9141-BEC5BCB2675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D639CF-489C-4712-9321-DC4D091A6C68}">
      <dgm:prSet custT="1"/>
      <dgm:spPr/>
      <dgm:t>
        <a:bodyPr/>
        <a:lstStyle/>
        <a:p>
          <a:pPr algn="l" rtl="0"/>
          <a:r>
            <a:rPr lang="en-US" sz="1800" dirty="0"/>
            <a:t>Define screening / prevention and its use in family medicine. </a:t>
          </a:r>
        </a:p>
      </dgm:t>
    </dgm:pt>
    <dgm:pt modelId="{361F33DE-B8A9-48BE-90F0-845EC1AD693B}" type="parTrans" cxnId="{86B83793-D0B6-4ABB-ABBC-18FB432036A6}">
      <dgm:prSet/>
      <dgm:spPr/>
      <dgm:t>
        <a:bodyPr/>
        <a:lstStyle/>
        <a:p>
          <a:endParaRPr lang="en-US"/>
        </a:p>
      </dgm:t>
    </dgm:pt>
    <dgm:pt modelId="{24A68F2C-AEE9-4156-9CA3-5490D75F6639}" type="sibTrans" cxnId="{86B83793-D0B6-4ABB-ABBC-18FB432036A6}">
      <dgm:prSet/>
      <dgm:spPr/>
      <dgm:t>
        <a:bodyPr/>
        <a:lstStyle/>
        <a:p>
          <a:endParaRPr lang="en-US"/>
        </a:p>
      </dgm:t>
    </dgm:pt>
    <dgm:pt modelId="{223C62FD-98C9-4942-BEF0-54900A3F0729}">
      <dgm:prSet custT="1"/>
      <dgm:spPr/>
      <dgm:t>
        <a:bodyPr/>
        <a:lstStyle/>
        <a:p>
          <a:pPr algn="l" rtl="0"/>
          <a:r>
            <a:rPr lang="en-US" sz="1800"/>
            <a:t>Identify levels of prevention in primary care practice.</a:t>
          </a:r>
        </a:p>
      </dgm:t>
    </dgm:pt>
    <dgm:pt modelId="{1566DB72-F3F7-4CAB-AB35-FE1155ADE8DD}" type="parTrans" cxnId="{2C77D5F7-A1E9-4F2E-BD36-E6154D538199}">
      <dgm:prSet/>
      <dgm:spPr/>
      <dgm:t>
        <a:bodyPr/>
        <a:lstStyle/>
        <a:p>
          <a:endParaRPr lang="en-US"/>
        </a:p>
      </dgm:t>
    </dgm:pt>
    <dgm:pt modelId="{44A1E117-B5DB-48F0-88EA-55BEFCA3016B}" type="sibTrans" cxnId="{2C77D5F7-A1E9-4F2E-BD36-E6154D538199}">
      <dgm:prSet/>
      <dgm:spPr/>
      <dgm:t>
        <a:bodyPr/>
        <a:lstStyle/>
        <a:p>
          <a:endParaRPr lang="en-US"/>
        </a:p>
      </dgm:t>
    </dgm:pt>
    <dgm:pt modelId="{5419161A-E10F-4B94-9D0D-5ED16025492F}">
      <dgm:prSet custT="1"/>
      <dgm:spPr/>
      <dgm:t>
        <a:bodyPr/>
        <a:lstStyle/>
        <a:p>
          <a:pPr algn="l" rtl="0"/>
          <a:r>
            <a:rPr lang="en-US" sz="1800"/>
            <a:t>Recognize the criteria of screening test.</a:t>
          </a:r>
        </a:p>
      </dgm:t>
    </dgm:pt>
    <dgm:pt modelId="{96413B41-EF96-45FE-A88B-D988F1482342}" type="parTrans" cxnId="{6F25C608-4FBE-4458-81FE-5AAD24719FC7}">
      <dgm:prSet/>
      <dgm:spPr/>
      <dgm:t>
        <a:bodyPr/>
        <a:lstStyle/>
        <a:p>
          <a:endParaRPr lang="en-US"/>
        </a:p>
      </dgm:t>
    </dgm:pt>
    <dgm:pt modelId="{C0909F38-9AE1-49D7-B416-B719CFA409A8}" type="sibTrans" cxnId="{6F25C608-4FBE-4458-81FE-5AAD24719FC7}">
      <dgm:prSet/>
      <dgm:spPr/>
      <dgm:t>
        <a:bodyPr/>
        <a:lstStyle/>
        <a:p>
          <a:endParaRPr lang="en-US"/>
        </a:p>
      </dgm:t>
    </dgm:pt>
    <dgm:pt modelId="{6991932B-9BD0-4DE6-A959-50C9059C3E70}">
      <dgm:prSet custT="1"/>
      <dgm:spPr/>
      <dgm:t>
        <a:bodyPr/>
        <a:lstStyle/>
        <a:p>
          <a:pPr algn="l" rtl="0"/>
          <a:r>
            <a:rPr lang="en-US" sz="1800"/>
            <a:t>Identify screening types and illustrate examples of targeted people. </a:t>
          </a:r>
        </a:p>
      </dgm:t>
    </dgm:pt>
    <dgm:pt modelId="{C82357C9-BA0F-43C7-B0F9-00DAA28F0088}" type="parTrans" cxnId="{199A64DD-FF49-4260-9827-25BCB0D63BFB}">
      <dgm:prSet/>
      <dgm:spPr/>
      <dgm:t>
        <a:bodyPr/>
        <a:lstStyle/>
        <a:p>
          <a:endParaRPr lang="en-US"/>
        </a:p>
      </dgm:t>
    </dgm:pt>
    <dgm:pt modelId="{BC0B4F66-E521-482C-AAFE-448BA98CC8B6}" type="sibTrans" cxnId="{199A64DD-FF49-4260-9827-25BCB0D63BFB}">
      <dgm:prSet/>
      <dgm:spPr/>
      <dgm:t>
        <a:bodyPr/>
        <a:lstStyle/>
        <a:p>
          <a:endParaRPr lang="en-US"/>
        </a:p>
      </dgm:t>
    </dgm:pt>
    <dgm:pt modelId="{4E9E72E4-0959-416F-92F0-D1B3C9041958}">
      <dgm:prSet custT="1"/>
      <dgm:spPr/>
      <dgm:t>
        <a:bodyPr/>
        <a:lstStyle/>
        <a:p>
          <a:pPr algn="l" rtl="0"/>
          <a:r>
            <a:rPr lang="en-US" sz="1800" dirty="0"/>
            <a:t>Explain appropriate approach for prevention and screening of common problems in primary care. </a:t>
          </a:r>
        </a:p>
      </dgm:t>
    </dgm:pt>
    <dgm:pt modelId="{6346689F-E5BF-49C3-84C4-611355B833FE}" type="parTrans" cxnId="{B69E6AD0-917F-42A7-9368-C575E4F52009}">
      <dgm:prSet/>
      <dgm:spPr/>
      <dgm:t>
        <a:bodyPr/>
        <a:lstStyle/>
        <a:p>
          <a:endParaRPr lang="en-US"/>
        </a:p>
      </dgm:t>
    </dgm:pt>
    <dgm:pt modelId="{A16C292B-DF8A-41A4-A2B3-4F37F130FA10}" type="sibTrans" cxnId="{B69E6AD0-917F-42A7-9368-C575E4F52009}">
      <dgm:prSet/>
      <dgm:spPr/>
      <dgm:t>
        <a:bodyPr/>
        <a:lstStyle/>
        <a:p>
          <a:endParaRPr lang="en-US"/>
        </a:p>
      </dgm:t>
    </dgm:pt>
    <dgm:pt modelId="{25F6A861-B97A-4EED-B9D8-988D9A6C1DC6}">
      <dgm:prSet custT="1"/>
      <dgm:spPr/>
      <dgm:t>
        <a:bodyPr/>
        <a:lstStyle/>
        <a:p>
          <a:pPr algn="l" rtl="0"/>
          <a:r>
            <a:rPr lang="en-US" sz="1800" dirty="0"/>
            <a:t>Indicate the pros and cons of screening.</a:t>
          </a:r>
        </a:p>
      </dgm:t>
    </dgm:pt>
    <dgm:pt modelId="{8E01D19B-2205-4D51-A8EF-BA56CA57F17F}" type="parTrans" cxnId="{2185B1E3-0A9F-4921-B293-22A91813418E}">
      <dgm:prSet/>
      <dgm:spPr/>
      <dgm:t>
        <a:bodyPr/>
        <a:lstStyle/>
        <a:p>
          <a:endParaRPr lang="en-US"/>
        </a:p>
      </dgm:t>
    </dgm:pt>
    <dgm:pt modelId="{493B4061-F566-429B-B20C-CC8B2754C1D5}" type="sibTrans" cxnId="{2185B1E3-0A9F-4921-B293-22A91813418E}">
      <dgm:prSet/>
      <dgm:spPr/>
      <dgm:t>
        <a:bodyPr/>
        <a:lstStyle/>
        <a:p>
          <a:endParaRPr lang="en-US"/>
        </a:p>
      </dgm:t>
    </dgm:pt>
    <dgm:pt modelId="{D2A6F483-4779-4F94-AB0A-B06AC9AC8EDD}">
      <dgm:prSet custT="1"/>
      <dgm:spPr/>
      <dgm:t>
        <a:bodyPr/>
        <a:lstStyle/>
        <a:p>
          <a:pPr algn="l" rtl="0"/>
          <a:r>
            <a:rPr lang="en-US" sz="1800" dirty="0"/>
            <a:t>Summaries the recommendations for screening programs in adults e.g. Breast cancer, Colorectal ca, cervical ca, Prostate ca, osteoporosis…etc.</a:t>
          </a:r>
        </a:p>
      </dgm:t>
    </dgm:pt>
    <dgm:pt modelId="{A6A0D6F1-C595-4F03-A319-C2DDBB1A38DB}" type="parTrans" cxnId="{2AD9A6F9-7B61-4320-AACE-EC24E621EF34}">
      <dgm:prSet/>
      <dgm:spPr/>
      <dgm:t>
        <a:bodyPr/>
        <a:lstStyle/>
        <a:p>
          <a:endParaRPr lang="en-US"/>
        </a:p>
      </dgm:t>
    </dgm:pt>
    <dgm:pt modelId="{DB998565-FB8D-4837-A9CB-1A3A0FF2B792}" type="sibTrans" cxnId="{2AD9A6F9-7B61-4320-AACE-EC24E621EF34}">
      <dgm:prSet/>
      <dgm:spPr/>
      <dgm:t>
        <a:bodyPr/>
        <a:lstStyle/>
        <a:p>
          <a:endParaRPr lang="en-US"/>
        </a:p>
      </dgm:t>
    </dgm:pt>
    <dgm:pt modelId="{7CD2293E-4A60-4A48-A061-06B646F7325F}">
      <dgm:prSet custT="1"/>
      <dgm:spPr/>
      <dgm:t>
        <a:bodyPr/>
        <a:lstStyle/>
        <a:p>
          <a:pPr algn="l" rtl="0"/>
          <a:r>
            <a:rPr lang="en-US" sz="1800"/>
            <a:t>Review the local vaccination schedule from Saudi M.O.H.</a:t>
          </a:r>
        </a:p>
      </dgm:t>
    </dgm:pt>
    <dgm:pt modelId="{2CC165F1-2B18-4835-B47E-BA7DF57B05E3}" type="parTrans" cxnId="{23F1F949-CED4-40B8-A158-9DD29D8FB9C7}">
      <dgm:prSet/>
      <dgm:spPr/>
      <dgm:t>
        <a:bodyPr/>
        <a:lstStyle/>
        <a:p>
          <a:endParaRPr lang="en-US"/>
        </a:p>
      </dgm:t>
    </dgm:pt>
    <dgm:pt modelId="{77046FCB-338D-481F-B2AA-28C2D61BA78F}" type="sibTrans" cxnId="{23F1F949-CED4-40B8-A158-9DD29D8FB9C7}">
      <dgm:prSet/>
      <dgm:spPr/>
      <dgm:t>
        <a:bodyPr/>
        <a:lstStyle/>
        <a:p>
          <a:endParaRPr lang="en-US"/>
        </a:p>
      </dgm:t>
    </dgm:pt>
    <dgm:pt modelId="{08891D85-5961-4040-B93D-33FC83DB4D96}" type="pres">
      <dgm:prSet presAssocID="{656E471E-DCB0-44BE-9141-BEC5BCB26759}" presName="linear" presStyleCnt="0">
        <dgm:presLayoutVars>
          <dgm:animLvl val="lvl"/>
          <dgm:resizeHandles val="exact"/>
        </dgm:presLayoutVars>
      </dgm:prSet>
      <dgm:spPr/>
    </dgm:pt>
    <dgm:pt modelId="{43B9F919-9C30-40D7-A3FD-27D272D3D3B8}" type="pres">
      <dgm:prSet presAssocID="{C3D639CF-489C-4712-9321-DC4D091A6C6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1DB670F0-D3A8-4E0B-9E06-1BFD69D963CF}" type="pres">
      <dgm:prSet presAssocID="{24A68F2C-AEE9-4156-9CA3-5490D75F6639}" presName="spacer" presStyleCnt="0"/>
      <dgm:spPr/>
    </dgm:pt>
    <dgm:pt modelId="{4A619344-D7A5-4E01-9052-47C57797FA1D}" type="pres">
      <dgm:prSet presAssocID="{223C62FD-98C9-4942-BEF0-54900A3F0729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DC2305C-BD52-4234-BEF2-76D3724D25E0}" type="pres">
      <dgm:prSet presAssocID="{44A1E117-B5DB-48F0-88EA-55BEFCA3016B}" presName="spacer" presStyleCnt="0"/>
      <dgm:spPr/>
    </dgm:pt>
    <dgm:pt modelId="{A38FC7A6-D0E8-4410-B347-2FB3EE69F931}" type="pres">
      <dgm:prSet presAssocID="{5419161A-E10F-4B94-9D0D-5ED16025492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666F7B3-9834-4B6E-9540-FC672CD77930}" type="pres">
      <dgm:prSet presAssocID="{C0909F38-9AE1-49D7-B416-B719CFA409A8}" presName="spacer" presStyleCnt="0"/>
      <dgm:spPr/>
    </dgm:pt>
    <dgm:pt modelId="{08E48FDD-ECAF-4850-954E-03103AE822C6}" type="pres">
      <dgm:prSet presAssocID="{6991932B-9BD0-4DE6-A959-50C9059C3E7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03D585AE-F7DA-4EBD-A0B8-0D7EE5F883F3}" type="pres">
      <dgm:prSet presAssocID="{BC0B4F66-E521-482C-AAFE-448BA98CC8B6}" presName="spacer" presStyleCnt="0"/>
      <dgm:spPr/>
    </dgm:pt>
    <dgm:pt modelId="{5FD3A21C-70EF-4EC1-ADC0-0CC44642D3E9}" type="pres">
      <dgm:prSet presAssocID="{4E9E72E4-0959-416F-92F0-D1B3C904195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1E978DB-54B3-48E7-8198-C64114697871}" type="pres">
      <dgm:prSet presAssocID="{A16C292B-DF8A-41A4-A2B3-4F37F130FA10}" presName="spacer" presStyleCnt="0"/>
      <dgm:spPr/>
    </dgm:pt>
    <dgm:pt modelId="{E6C7AA15-3DD3-49B3-8D0E-9A6FF21012C1}" type="pres">
      <dgm:prSet presAssocID="{25F6A861-B97A-4EED-B9D8-988D9A6C1DC6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325ADCA-EF50-44C3-9855-D8778491DED7}" type="pres">
      <dgm:prSet presAssocID="{493B4061-F566-429B-B20C-CC8B2754C1D5}" presName="spacer" presStyleCnt="0"/>
      <dgm:spPr/>
    </dgm:pt>
    <dgm:pt modelId="{873A07A1-6F76-478A-8262-52D4BD57F38F}" type="pres">
      <dgm:prSet presAssocID="{D2A6F483-4779-4F94-AB0A-B06AC9AC8EDD}" presName="parentText" presStyleLbl="node1" presStyleIdx="6" presStyleCnt="8" custScaleY="130987">
        <dgm:presLayoutVars>
          <dgm:chMax val="0"/>
          <dgm:bulletEnabled val="1"/>
        </dgm:presLayoutVars>
      </dgm:prSet>
      <dgm:spPr/>
    </dgm:pt>
    <dgm:pt modelId="{AC926444-A8F4-4126-AE25-249F1D8FE0C6}" type="pres">
      <dgm:prSet presAssocID="{DB998565-FB8D-4837-A9CB-1A3A0FF2B792}" presName="spacer" presStyleCnt="0"/>
      <dgm:spPr/>
    </dgm:pt>
    <dgm:pt modelId="{7514700B-0A0F-4F97-AB41-D415018C929A}" type="pres">
      <dgm:prSet presAssocID="{7CD2293E-4A60-4A48-A061-06B646F7325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D8F6CB05-2040-4898-A6E5-BC0AA34AF71A}" type="presOf" srcId="{5419161A-E10F-4B94-9D0D-5ED16025492F}" destId="{A38FC7A6-D0E8-4410-B347-2FB3EE69F931}" srcOrd="0" destOrd="0" presId="urn:microsoft.com/office/officeart/2005/8/layout/vList2"/>
    <dgm:cxn modelId="{C5E92106-7B0E-43DA-AA70-7BF33D611C70}" type="presOf" srcId="{6991932B-9BD0-4DE6-A959-50C9059C3E70}" destId="{08E48FDD-ECAF-4850-954E-03103AE822C6}" srcOrd="0" destOrd="0" presId="urn:microsoft.com/office/officeart/2005/8/layout/vList2"/>
    <dgm:cxn modelId="{6F25C608-4FBE-4458-81FE-5AAD24719FC7}" srcId="{656E471E-DCB0-44BE-9141-BEC5BCB26759}" destId="{5419161A-E10F-4B94-9D0D-5ED16025492F}" srcOrd="2" destOrd="0" parTransId="{96413B41-EF96-45FE-A88B-D988F1482342}" sibTransId="{C0909F38-9AE1-49D7-B416-B719CFA409A8}"/>
    <dgm:cxn modelId="{FB43E62B-28CC-4638-9479-3C80DA8C38A9}" type="presOf" srcId="{223C62FD-98C9-4942-BEF0-54900A3F0729}" destId="{4A619344-D7A5-4E01-9052-47C57797FA1D}" srcOrd="0" destOrd="0" presId="urn:microsoft.com/office/officeart/2005/8/layout/vList2"/>
    <dgm:cxn modelId="{23F1F949-CED4-40B8-A158-9DD29D8FB9C7}" srcId="{656E471E-DCB0-44BE-9141-BEC5BCB26759}" destId="{7CD2293E-4A60-4A48-A061-06B646F7325F}" srcOrd="7" destOrd="0" parTransId="{2CC165F1-2B18-4835-B47E-BA7DF57B05E3}" sibTransId="{77046FCB-338D-481F-B2AA-28C2D61BA78F}"/>
    <dgm:cxn modelId="{D3C6AA6C-03EA-4F07-80A2-1E8CEA92DAF8}" type="presOf" srcId="{656E471E-DCB0-44BE-9141-BEC5BCB26759}" destId="{08891D85-5961-4040-B93D-33FC83DB4D96}" srcOrd="0" destOrd="0" presId="urn:microsoft.com/office/officeart/2005/8/layout/vList2"/>
    <dgm:cxn modelId="{86B83793-D0B6-4ABB-ABBC-18FB432036A6}" srcId="{656E471E-DCB0-44BE-9141-BEC5BCB26759}" destId="{C3D639CF-489C-4712-9321-DC4D091A6C68}" srcOrd="0" destOrd="0" parTransId="{361F33DE-B8A9-48BE-90F0-845EC1AD693B}" sibTransId="{24A68F2C-AEE9-4156-9CA3-5490D75F6639}"/>
    <dgm:cxn modelId="{A65E6FAC-E812-4D1C-9F16-115BC4A5FDBE}" type="presOf" srcId="{D2A6F483-4779-4F94-AB0A-B06AC9AC8EDD}" destId="{873A07A1-6F76-478A-8262-52D4BD57F38F}" srcOrd="0" destOrd="0" presId="urn:microsoft.com/office/officeart/2005/8/layout/vList2"/>
    <dgm:cxn modelId="{B69E6AD0-917F-42A7-9368-C575E4F52009}" srcId="{656E471E-DCB0-44BE-9141-BEC5BCB26759}" destId="{4E9E72E4-0959-416F-92F0-D1B3C9041958}" srcOrd="4" destOrd="0" parTransId="{6346689F-E5BF-49C3-84C4-611355B833FE}" sibTransId="{A16C292B-DF8A-41A4-A2B3-4F37F130FA10}"/>
    <dgm:cxn modelId="{13C9DAD8-B304-4D51-939D-1B1E23D8A809}" type="presOf" srcId="{25F6A861-B97A-4EED-B9D8-988D9A6C1DC6}" destId="{E6C7AA15-3DD3-49B3-8D0E-9A6FF21012C1}" srcOrd="0" destOrd="0" presId="urn:microsoft.com/office/officeart/2005/8/layout/vList2"/>
    <dgm:cxn modelId="{199A64DD-FF49-4260-9827-25BCB0D63BFB}" srcId="{656E471E-DCB0-44BE-9141-BEC5BCB26759}" destId="{6991932B-9BD0-4DE6-A959-50C9059C3E70}" srcOrd="3" destOrd="0" parTransId="{C82357C9-BA0F-43C7-B0F9-00DAA28F0088}" sibTransId="{BC0B4F66-E521-482C-AAFE-448BA98CC8B6}"/>
    <dgm:cxn modelId="{2185B1E3-0A9F-4921-B293-22A91813418E}" srcId="{656E471E-DCB0-44BE-9141-BEC5BCB26759}" destId="{25F6A861-B97A-4EED-B9D8-988D9A6C1DC6}" srcOrd="5" destOrd="0" parTransId="{8E01D19B-2205-4D51-A8EF-BA56CA57F17F}" sibTransId="{493B4061-F566-429B-B20C-CC8B2754C1D5}"/>
    <dgm:cxn modelId="{D3A0BFF4-AF5C-46B2-A699-9A551B422036}" type="presOf" srcId="{C3D639CF-489C-4712-9321-DC4D091A6C68}" destId="{43B9F919-9C30-40D7-A3FD-27D272D3D3B8}" srcOrd="0" destOrd="0" presId="urn:microsoft.com/office/officeart/2005/8/layout/vList2"/>
    <dgm:cxn modelId="{F4FF4EF6-7E12-4E2D-A7F9-A2E0DCE5E4D0}" type="presOf" srcId="{4E9E72E4-0959-416F-92F0-D1B3C9041958}" destId="{5FD3A21C-70EF-4EC1-ADC0-0CC44642D3E9}" srcOrd="0" destOrd="0" presId="urn:microsoft.com/office/officeart/2005/8/layout/vList2"/>
    <dgm:cxn modelId="{2C77D5F7-A1E9-4F2E-BD36-E6154D538199}" srcId="{656E471E-DCB0-44BE-9141-BEC5BCB26759}" destId="{223C62FD-98C9-4942-BEF0-54900A3F0729}" srcOrd="1" destOrd="0" parTransId="{1566DB72-F3F7-4CAB-AB35-FE1155ADE8DD}" sibTransId="{44A1E117-B5DB-48F0-88EA-55BEFCA3016B}"/>
    <dgm:cxn modelId="{2AD9A6F9-7B61-4320-AACE-EC24E621EF34}" srcId="{656E471E-DCB0-44BE-9141-BEC5BCB26759}" destId="{D2A6F483-4779-4F94-AB0A-B06AC9AC8EDD}" srcOrd="6" destOrd="0" parTransId="{A6A0D6F1-C595-4F03-A319-C2DDBB1A38DB}" sibTransId="{DB998565-FB8D-4837-A9CB-1A3A0FF2B792}"/>
    <dgm:cxn modelId="{857493FD-DBC8-46F1-8D55-2DDC87FC6F0A}" type="presOf" srcId="{7CD2293E-4A60-4A48-A061-06B646F7325F}" destId="{7514700B-0A0F-4F97-AB41-D415018C929A}" srcOrd="0" destOrd="0" presId="urn:microsoft.com/office/officeart/2005/8/layout/vList2"/>
    <dgm:cxn modelId="{A4579896-D1D5-47AF-8C64-9C126D29DF6E}" type="presParOf" srcId="{08891D85-5961-4040-B93D-33FC83DB4D96}" destId="{43B9F919-9C30-40D7-A3FD-27D272D3D3B8}" srcOrd="0" destOrd="0" presId="urn:microsoft.com/office/officeart/2005/8/layout/vList2"/>
    <dgm:cxn modelId="{2E582D78-51E8-4146-B1DE-40A66C3146F9}" type="presParOf" srcId="{08891D85-5961-4040-B93D-33FC83DB4D96}" destId="{1DB670F0-D3A8-4E0B-9E06-1BFD69D963CF}" srcOrd="1" destOrd="0" presId="urn:microsoft.com/office/officeart/2005/8/layout/vList2"/>
    <dgm:cxn modelId="{EF211BEF-2C09-40D4-B80A-6E2302BC869F}" type="presParOf" srcId="{08891D85-5961-4040-B93D-33FC83DB4D96}" destId="{4A619344-D7A5-4E01-9052-47C57797FA1D}" srcOrd="2" destOrd="0" presId="urn:microsoft.com/office/officeart/2005/8/layout/vList2"/>
    <dgm:cxn modelId="{661C1A36-4CB7-4061-8EBD-B9192310DB77}" type="presParOf" srcId="{08891D85-5961-4040-B93D-33FC83DB4D96}" destId="{ADC2305C-BD52-4234-BEF2-76D3724D25E0}" srcOrd="3" destOrd="0" presId="urn:microsoft.com/office/officeart/2005/8/layout/vList2"/>
    <dgm:cxn modelId="{526CF106-A366-4B4C-90D8-483656792825}" type="presParOf" srcId="{08891D85-5961-4040-B93D-33FC83DB4D96}" destId="{A38FC7A6-D0E8-4410-B347-2FB3EE69F931}" srcOrd="4" destOrd="0" presId="urn:microsoft.com/office/officeart/2005/8/layout/vList2"/>
    <dgm:cxn modelId="{565F208F-4B66-4498-82C6-1DD8227F8834}" type="presParOf" srcId="{08891D85-5961-4040-B93D-33FC83DB4D96}" destId="{4666F7B3-9834-4B6E-9540-FC672CD77930}" srcOrd="5" destOrd="0" presId="urn:microsoft.com/office/officeart/2005/8/layout/vList2"/>
    <dgm:cxn modelId="{3B93B5A6-A098-4AC6-8E21-7C337B54066E}" type="presParOf" srcId="{08891D85-5961-4040-B93D-33FC83DB4D96}" destId="{08E48FDD-ECAF-4850-954E-03103AE822C6}" srcOrd="6" destOrd="0" presId="urn:microsoft.com/office/officeart/2005/8/layout/vList2"/>
    <dgm:cxn modelId="{CD33D9AA-E138-4079-8566-B1897432FF0E}" type="presParOf" srcId="{08891D85-5961-4040-B93D-33FC83DB4D96}" destId="{03D585AE-F7DA-4EBD-A0B8-0D7EE5F883F3}" srcOrd="7" destOrd="0" presId="urn:microsoft.com/office/officeart/2005/8/layout/vList2"/>
    <dgm:cxn modelId="{5A89A658-6A2D-4526-967C-4ECBBADA7189}" type="presParOf" srcId="{08891D85-5961-4040-B93D-33FC83DB4D96}" destId="{5FD3A21C-70EF-4EC1-ADC0-0CC44642D3E9}" srcOrd="8" destOrd="0" presId="urn:microsoft.com/office/officeart/2005/8/layout/vList2"/>
    <dgm:cxn modelId="{7C26F9A9-AF90-4614-8D55-4E93F33B3B94}" type="presParOf" srcId="{08891D85-5961-4040-B93D-33FC83DB4D96}" destId="{D1E978DB-54B3-48E7-8198-C64114697871}" srcOrd="9" destOrd="0" presId="urn:microsoft.com/office/officeart/2005/8/layout/vList2"/>
    <dgm:cxn modelId="{1CBDDE78-8606-4425-9371-EF538F1F859C}" type="presParOf" srcId="{08891D85-5961-4040-B93D-33FC83DB4D96}" destId="{E6C7AA15-3DD3-49B3-8D0E-9A6FF21012C1}" srcOrd="10" destOrd="0" presId="urn:microsoft.com/office/officeart/2005/8/layout/vList2"/>
    <dgm:cxn modelId="{7C42351D-7B7C-4BCF-B92C-E50C3E8A9384}" type="presParOf" srcId="{08891D85-5961-4040-B93D-33FC83DB4D96}" destId="{F325ADCA-EF50-44C3-9855-D8778491DED7}" srcOrd="11" destOrd="0" presId="urn:microsoft.com/office/officeart/2005/8/layout/vList2"/>
    <dgm:cxn modelId="{F236243C-EB9D-47EA-A439-8484688B509C}" type="presParOf" srcId="{08891D85-5961-4040-B93D-33FC83DB4D96}" destId="{873A07A1-6F76-478A-8262-52D4BD57F38F}" srcOrd="12" destOrd="0" presId="urn:microsoft.com/office/officeart/2005/8/layout/vList2"/>
    <dgm:cxn modelId="{48CB6181-1EB6-42E3-8122-1E92696D3EED}" type="presParOf" srcId="{08891D85-5961-4040-B93D-33FC83DB4D96}" destId="{AC926444-A8F4-4126-AE25-249F1D8FE0C6}" srcOrd="13" destOrd="0" presId="urn:microsoft.com/office/officeart/2005/8/layout/vList2"/>
    <dgm:cxn modelId="{D5DDFE41-8ED3-45B6-968E-999D1517BD0D}" type="presParOf" srcId="{08891D85-5961-4040-B93D-33FC83DB4D96}" destId="{7514700B-0A0F-4F97-AB41-D415018C929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7C3218-8CAF-48AF-8E74-24999C6D465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412C32A-9263-49AC-935E-E752C78FB3C9}">
      <dgm:prSet/>
      <dgm:spPr/>
      <dgm:t>
        <a:bodyPr/>
        <a:lstStyle/>
        <a:p>
          <a:pPr algn="l" rtl="0">
            <a:lnSpc>
              <a:spcPct val="100000"/>
            </a:lnSpc>
            <a:defRPr b="1"/>
          </a:pPr>
          <a:r>
            <a:rPr lang="en-US" b="1" dirty="0"/>
            <a:t>No </a:t>
          </a:r>
          <a:r>
            <a:rPr lang="en-US" dirty="0"/>
            <a:t>Screening test or procedure.</a:t>
          </a:r>
        </a:p>
      </dgm:t>
    </dgm:pt>
    <dgm:pt modelId="{8015D76A-B6E6-4DEE-A4DF-29092E83FDB9}" type="parTrans" cxnId="{C18A306C-6B02-4886-B3A8-78895DDB7E0F}">
      <dgm:prSet/>
      <dgm:spPr/>
      <dgm:t>
        <a:bodyPr/>
        <a:lstStyle/>
        <a:p>
          <a:endParaRPr lang="en-US"/>
        </a:p>
      </dgm:t>
    </dgm:pt>
    <dgm:pt modelId="{76659CD3-AFEE-4F9C-80AC-ED6CED73B642}" type="sibTrans" cxnId="{C18A306C-6B02-4886-B3A8-78895DDB7E0F}">
      <dgm:prSet/>
      <dgm:spPr/>
      <dgm:t>
        <a:bodyPr/>
        <a:lstStyle/>
        <a:p>
          <a:endParaRPr lang="en-US"/>
        </a:p>
      </dgm:t>
    </dgm:pt>
    <dgm:pt modelId="{E8EAC25C-E332-45D1-900D-72035338A1F8}">
      <dgm:prSet/>
      <dgm:spPr/>
      <dgm:t>
        <a:bodyPr/>
        <a:lstStyle/>
        <a:p>
          <a:pPr algn="l" rtl="0">
            <a:lnSpc>
              <a:spcPct val="100000"/>
            </a:lnSpc>
            <a:defRPr b="1"/>
          </a:pPr>
          <a:r>
            <a:rPr lang="en-US" dirty="0"/>
            <a:t>Targeted population:</a:t>
          </a:r>
        </a:p>
        <a:p>
          <a:pPr algn="l" rtl="0">
            <a:lnSpc>
              <a:spcPct val="100000"/>
            </a:lnSpc>
            <a:defRPr b="1"/>
          </a:pPr>
          <a:r>
            <a:rPr lang="en-US" b="0" dirty="0"/>
            <a:t>women, at menopause. </a:t>
          </a:r>
        </a:p>
      </dgm:t>
    </dgm:pt>
    <dgm:pt modelId="{BE3B9490-CC95-4AFC-B6E7-176F53437A82}" type="parTrans" cxnId="{644DF3E0-4D79-4A65-9942-2C3955AB3838}">
      <dgm:prSet/>
      <dgm:spPr/>
      <dgm:t>
        <a:bodyPr/>
        <a:lstStyle/>
        <a:p>
          <a:endParaRPr lang="en-US"/>
        </a:p>
      </dgm:t>
    </dgm:pt>
    <dgm:pt modelId="{F7E3142C-41D9-4141-8732-DDC87838D464}" type="sibTrans" cxnId="{644DF3E0-4D79-4A65-9942-2C3955AB3838}">
      <dgm:prSet/>
      <dgm:spPr/>
      <dgm:t>
        <a:bodyPr/>
        <a:lstStyle/>
        <a:p>
          <a:endParaRPr lang="en-US"/>
        </a:p>
      </dgm:t>
    </dgm:pt>
    <dgm:pt modelId="{C259044E-566A-48F9-964B-6557011AFDA5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26512AD3-7FBD-4B6A-983C-77C3A27BC94C}" type="parTrans" cxnId="{E101046F-3E50-45CC-9D09-A131ACC12D74}">
      <dgm:prSet/>
      <dgm:spPr/>
      <dgm:t>
        <a:bodyPr/>
        <a:lstStyle/>
        <a:p>
          <a:endParaRPr lang="en-US"/>
        </a:p>
      </dgm:t>
    </dgm:pt>
    <dgm:pt modelId="{FE5FDDF3-7B1D-4708-9C6C-285A1DF2CFAF}" type="sibTrans" cxnId="{E101046F-3E50-45CC-9D09-A131ACC12D74}">
      <dgm:prSet/>
      <dgm:spPr/>
      <dgm:t>
        <a:bodyPr/>
        <a:lstStyle/>
        <a:p>
          <a:endParaRPr lang="en-US"/>
        </a:p>
      </dgm:t>
    </dgm:pt>
    <dgm:pt modelId="{CA9640C9-2A3E-485E-87B2-4F79295CDBE6}">
      <dgm:prSet/>
      <dgm:spPr/>
      <dgm:t>
        <a:bodyPr/>
        <a:lstStyle/>
        <a:p>
          <a:pPr algn="l" rtl="0">
            <a:lnSpc>
              <a:spcPct val="100000"/>
            </a:lnSpc>
            <a:defRPr b="1"/>
          </a:pPr>
          <a:r>
            <a:rPr lang="en-US" b="0" dirty="0"/>
            <a:t>At the time of </a:t>
          </a:r>
          <a:r>
            <a:rPr lang="en-US" b="1" dirty="0"/>
            <a:t>menopause</a:t>
          </a:r>
          <a:r>
            <a:rPr lang="en-US" b="0" dirty="0"/>
            <a:t>, </a:t>
          </a:r>
          <a:r>
            <a:rPr lang="en-US" b="1" dirty="0"/>
            <a:t>women</a:t>
          </a:r>
          <a:r>
            <a:rPr lang="en-US" b="0" dirty="0"/>
            <a:t> should be informed about </a:t>
          </a:r>
          <a:r>
            <a:rPr lang="en-US" b="1" dirty="0"/>
            <a:t>risks</a:t>
          </a:r>
          <a:r>
            <a:rPr lang="en-US" b="0" dirty="0"/>
            <a:t> and</a:t>
          </a:r>
          <a:br>
            <a:rPr lang="en-US" b="0" dirty="0"/>
          </a:br>
          <a:r>
            <a:rPr lang="en-US" b="1" dirty="0"/>
            <a:t>symptoms</a:t>
          </a:r>
          <a:r>
            <a:rPr lang="en-US" b="0" dirty="0"/>
            <a:t> of endometrial cancer and </a:t>
          </a:r>
          <a:r>
            <a:rPr lang="en-US" b="1" dirty="0"/>
            <a:t>strongly</a:t>
          </a:r>
          <a:r>
            <a:rPr lang="en-US" b="0" dirty="0"/>
            <a:t> encouraged to </a:t>
          </a:r>
          <a:r>
            <a:rPr lang="en-US" b="1" dirty="0"/>
            <a:t>report</a:t>
          </a:r>
          <a:r>
            <a:rPr lang="en-US" b="0" dirty="0"/>
            <a:t> any</a:t>
          </a:r>
          <a:br>
            <a:rPr lang="en-US" b="0" dirty="0"/>
          </a:br>
          <a:r>
            <a:rPr lang="en-US" b="1" dirty="0"/>
            <a:t>unexpected</a:t>
          </a:r>
          <a:r>
            <a:rPr lang="en-US" b="0" dirty="0"/>
            <a:t> </a:t>
          </a:r>
          <a:r>
            <a:rPr lang="en-US" b="1" dirty="0"/>
            <a:t>bleeding</a:t>
          </a:r>
          <a:r>
            <a:rPr lang="en-US" b="0" dirty="0"/>
            <a:t> or </a:t>
          </a:r>
          <a:r>
            <a:rPr lang="en-US" b="1" dirty="0"/>
            <a:t>spotting</a:t>
          </a:r>
          <a:r>
            <a:rPr lang="en-US" b="0" dirty="0"/>
            <a:t> to their physicians.</a:t>
          </a:r>
          <a:br>
            <a:rPr lang="en-US" dirty="0"/>
          </a:br>
          <a:endParaRPr lang="en-US" dirty="0"/>
        </a:p>
      </dgm:t>
    </dgm:pt>
    <dgm:pt modelId="{D49CD0C6-7CB9-4FAF-A31E-8800A1BBABA3}" type="parTrans" cxnId="{DF45CF2F-24B6-4F9E-B161-2048127098F7}">
      <dgm:prSet/>
      <dgm:spPr/>
      <dgm:t>
        <a:bodyPr/>
        <a:lstStyle/>
        <a:p>
          <a:endParaRPr lang="en-US"/>
        </a:p>
      </dgm:t>
    </dgm:pt>
    <dgm:pt modelId="{F893BC78-B58A-42C7-93FB-4A265071ACBD}" type="sibTrans" cxnId="{DF45CF2F-24B6-4F9E-B161-2048127098F7}">
      <dgm:prSet/>
      <dgm:spPr/>
      <dgm:t>
        <a:bodyPr/>
        <a:lstStyle/>
        <a:p>
          <a:endParaRPr lang="en-US"/>
        </a:p>
      </dgm:t>
    </dgm:pt>
    <dgm:pt modelId="{5C3525BB-4DB6-4CA4-B751-2EBD5728FC80}" type="pres">
      <dgm:prSet presAssocID="{3F7C3218-8CAF-48AF-8E74-24999C6D4655}" presName="root" presStyleCnt="0">
        <dgm:presLayoutVars>
          <dgm:dir/>
          <dgm:resizeHandles val="exact"/>
        </dgm:presLayoutVars>
      </dgm:prSet>
      <dgm:spPr/>
    </dgm:pt>
    <dgm:pt modelId="{281B5413-B83C-4FBC-BE7E-CDE1EE7C48DA}" type="pres">
      <dgm:prSet presAssocID="{2412C32A-9263-49AC-935E-E752C78FB3C9}" presName="compNode" presStyleCnt="0"/>
      <dgm:spPr/>
    </dgm:pt>
    <dgm:pt modelId="{E46AA1A7-348D-46E5-9795-1AC4E829F45A}" type="pres">
      <dgm:prSet presAssocID="{2412C32A-9263-49AC-935E-E752C78FB3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FE299B4E-F104-44E3-8C91-6187AC11AE65}" type="pres">
      <dgm:prSet presAssocID="{2412C32A-9263-49AC-935E-E752C78FB3C9}" presName="iconSpace" presStyleCnt="0"/>
      <dgm:spPr/>
    </dgm:pt>
    <dgm:pt modelId="{FCDCBD34-E924-49E6-B715-A8E4E101BE25}" type="pres">
      <dgm:prSet presAssocID="{2412C32A-9263-49AC-935E-E752C78FB3C9}" presName="parTx" presStyleLbl="revTx" presStyleIdx="0" presStyleCnt="6">
        <dgm:presLayoutVars>
          <dgm:chMax val="0"/>
          <dgm:chPref val="0"/>
        </dgm:presLayoutVars>
      </dgm:prSet>
      <dgm:spPr/>
    </dgm:pt>
    <dgm:pt modelId="{9E240873-0AB3-4CE5-9DD0-D3217CE4FFDC}" type="pres">
      <dgm:prSet presAssocID="{2412C32A-9263-49AC-935E-E752C78FB3C9}" presName="txSpace" presStyleCnt="0"/>
      <dgm:spPr/>
    </dgm:pt>
    <dgm:pt modelId="{70D21975-A88D-474F-A190-E201A9B03846}" type="pres">
      <dgm:prSet presAssocID="{2412C32A-9263-49AC-935E-E752C78FB3C9}" presName="desTx" presStyleLbl="revTx" presStyleIdx="1" presStyleCnt="6">
        <dgm:presLayoutVars/>
      </dgm:prSet>
      <dgm:spPr/>
    </dgm:pt>
    <dgm:pt modelId="{B3D32430-911E-46F8-8E04-E04E3C279652}" type="pres">
      <dgm:prSet presAssocID="{76659CD3-AFEE-4F9C-80AC-ED6CED73B642}" presName="sibTrans" presStyleCnt="0"/>
      <dgm:spPr/>
    </dgm:pt>
    <dgm:pt modelId="{B26C8C9A-88D9-4F5D-AF38-FA5EB7CEFEF0}" type="pres">
      <dgm:prSet presAssocID="{E8EAC25C-E332-45D1-900D-72035338A1F8}" presName="compNode" presStyleCnt="0"/>
      <dgm:spPr/>
    </dgm:pt>
    <dgm:pt modelId="{06710C16-AD3C-41E6-BF1E-0B049030ADBF}" type="pres">
      <dgm:prSet presAssocID="{E8EAC25C-E332-45D1-900D-72035338A1F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mono"/>
        </a:ext>
      </dgm:extLst>
    </dgm:pt>
    <dgm:pt modelId="{3AD64B09-4B2E-46D2-9AA6-F116965A8C5B}" type="pres">
      <dgm:prSet presAssocID="{E8EAC25C-E332-45D1-900D-72035338A1F8}" presName="iconSpace" presStyleCnt="0"/>
      <dgm:spPr/>
    </dgm:pt>
    <dgm:pt modelId="{1634CB2D-F3B1-44DA-B42B-587E766565B0}" type="pres">
      <dgm:prSet presAssocID="{E8EAC25C-E332-45D1-900D-72035338A1F8}" presName="parTx" presStyleLbl="revTx" presStyleIdx="2" presStyleCnt="6">
        <dgm:presLayoutVars>
          <dgm:chMax val="0"/>
          <dgm:chPref val="0"/>
        </dgm:presLayoutVars>
      </dgm:prSet>
      <dgm:spPr/>
    </dgm:pt>
    <dgm:pt modelId="{0149DC34-D1F9-4664-9640-EDF1DE122FF1}" type="pres">
      <dgm:prSet presAssocID="{E8EAC25C-E332-45D1-900D-72035338A1F8}" presName="txSpace" presStyleCnt="0"/>
      <dgm:spPr/>
    </dgm:pt>
    <dgm:pt modelId="{3DBE45D8-7E3C-4036-834E-B3C5129BB448}" type="pres">
      <dgm:prSet presAssocID="{E8EAC25C-E332-45D1-900D-72035338A1F8}" presName="desTx" presStyleLbl="revTx" presStyleIdx="3" presStyleCnt="6">
        <dgm:presLayoutVars/>
      </dgm:prSet>
      <dgm:spPr/>
    </dgm:pt>
    <dgm:pt modelId="{D761815A-8E9A-4E5F-91D9-0223A9A51387}" type="pres">
      <dgm:prSet presAssocID="{F7E3142C-41D9-4141-8732-DDC87838D464}" presName="sibTrans" presStyleCnt="0"/>
      <dgm:spPr/>
    </dgm:pt>
    <dgm:pt modelId="{F70A5576-9C6E-4544-B399-F993AA7222B5}" type="pres">
      <dgm:prSet presAssocID="{CA9640C9-2A3E-485E-87B2-4F79295CDBE6}" presName="compNode" presStyleCnt="0"/>
      <dgm:spPr/>
    </dgm:pt>
    <dgm:pt modelId="{753A9B51-655A-416F-9AAF-CA0D88EA5CE3}" type="pres">
      <dgm:prSet presAssocID="{CA9640C9-2A3E-485E-87B2-4F79295CDBE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FAEF6E45-D7DC-4E87-ABB9-01FA3EC7F05B}" type="pres">
      <dgm:prSet presAssocID="{CA9640C9-2A3E-485E-87B2-4F79295CDBE6}" presName="iconSpace" presStyleCnt="0"/>
      <dgm:spPr/>
    </dgm:pt>
    <dgm:pt modelId="{987C0FBC-9AC2-463F-AECD-BB61ECAF1C81}" type="pres">
      <dgm:prSet presAssocID="{CA9640C9-2A3E-485E-87B2-4F79295CDBE6}" presName="parTx" presStyleLbl="revTx" presStyleIdx="4" presStyleCnt="6">
        <dgm:presLayoutVars>
          <dgm:chMax val="0"/>
          <dgm:chPref val="0"/>
        </dgm:presLayoutVars>
      </dgm:prSet>
      <dgm:spPr/>
    </dgm:pt>
    <dgm:pt modelId="{CC6850E8-0CCD-4C99-994E-DA026D937180}" type="pres">
      <dgm:prSet presAssocID="{CA9640C9-2A3E-485E-87B2-4F79295CDBE6}" presName="txSpace" presStyleCnt="0"/>
      <dgm:spPr/>
    </dgm:pt>
    <dgm:pt modelId="{3CF78C87-A6C6-41B6-A59A-BD8A844E87C2}" type="pres">
      <dgm:prSet presAssocID="{CA9640C9-2A3E-485E-87B2-4F79295CDBE6}" presName="desTx" presStyleLbl="revTx" presStyleIdx="5" presStyleCnt="6">
        <dgm:presLayoutVars/>
      </dgm:prSet>
      <dgm:spPr/>
    </dgm:pt>
  </dgm:ptLst>
  <dgm:cxnLst>
    <dgm:cxn modelId="{80989013-012E-4B49-9119-6540A5750449}" type="presOf" srcId="{2412C32A-9263-49AC-935E-E752C78FB3C9}" destId="{FCDCBD34-E924-49E6-B715-A8E4E101BE25}" srcOrd="0" destOrd="0" presId="urn:microsoft.com/office/officeart/2018/5/layout/CenteredIconLabelDescriptionList"/>
    <dgm:cxn modelId="{DF45CF2F-24B6-4F9E-B161-2048127098F7}" srcId="{3F7C3218-8CAF-48AF-8E74-24999C6D4655}" destId="{CA9640C9-2A3E-485E-87B2-4F79295CDBE6}" srcOrd="2" destOrd="0" parTransId="{D49CD0C6-7CB9-4FAF-A31E-8800A1BBABA3}" sibTransId="{F893BC78-B58A-42C7-93FB-4A265071ACBD}"/>
    <dgm:cxn modelId="{BAF1745B-25DD-4971-A82F-8F7F73A0E500}" type="presOf" srcId="{3F7C3218-8CAF-48AF-8E74-24999C6D4655}" destId="{5C3525BB-4DB6-4CA4-B751-2EBD5728FC80}" srcOrd="0" destOrd="0" presId="urn:microsoft.com/office/officeart/2018/5/layout/CenteredIconLabelDescriptionList"/>
    <dgm:cxn modelId="{C18A306C-6B02-4886-B3A8-78895DDB7E0F}" srcId="{3F7C3218-8CAF-48AF-8E74-24999C6D4655}" destId="{2412C32A-9263-49AC-935E-E752C78FB3C9}" srcOrd="0" destOrd="0" parTransId="{8015D76A-B6E6-4DEE-A4DF-29092E83FDB9}" sibTransId="{76659CD3-AFEE-4F9C-80AC-ED6CED73B642}"/>
    <dgm:cxn modelId="{E101046F-3E50-45CC-9D09-A131ACC12D74}" srcId="{E8EAC25C-E332-45D1-900D-72035338A1F8}" destId="{C259044E-566A-48F9-964B-6557011AFDA5}" srcOrd="0" destOrd="0" parTransId="{26512AD3-7FBD-4B6A-983C-77C3A27BC94C}" sibTransId="{FE5FDDF3-7B1D-4708-9C6C-285A1DF2CFAF}"/>
    <dgm:cxn modelId="{433BC0AB-FC37-455B-A115-89521691B3ED}" type="presOf" srcId="{CA9640C9-2A3E-485E-87B2-4F79295CDBE6}" destId="{987C0FBC-9AC2-463F-AECD-BB61ECAF1C81}" srcOrd="0" destOrd="0" presId="urn:microsoft.com/office/officeart/2018/5/layout/CenteredIconLabelDescriptionList"/>
    <dgm:cxn modelId="{C745A1D2-3AE0-4390-97ED-01C055BD784B}" type="presOf" srcId="{E8EAC25C-E332-45D1-900D-72035338A1F8}" destId="{1634CB2D-F3B1-44DA-B42B-587E766565B0}" srcOrd="0" destOrd="0" presId="urn:microsoft.com/office/officeart/2018/5/layout/CenteredIconLabelDescriptionList"/>
    <dgm:cxn modelId="{B9073EDC-2F8F-4A70-9A0C-0B4E6D82502E}" type="presOf" srcId="{C259044E-566A-48F9-964B-6557011AFDA5}" destId="{3DBE45D8-7E3C-4036-834E-B3C5129BB448}" srcOrd="0" destOrd="0" presId="urn:microsoft.com/office/officeart/2018/5/layout/CenteredIconLabelDescriptionList"/>
    <dgm:cxn modelId="{644DF3E0-4D79-4A65-9942-2C3955AB3838}" srcId="{3F7C3218-8CAF-48AF-8E74-24999C6D4655}" destId="{E8EAC25C-E332-45D1-900D-72035338A1F8}" srcOrd="1" destOrd="0" parTransId="{BE3B9490-CC95-4AFC-B6E7-176F53437A82}" sibTransId="{F7E3142C-41D9-4141-8732-DDC87838D464}"/>
    <dgm:cxn modelId="{8DB4ACC0-8BE6-42BA-A47A-D2B87FA16BA3}" type="presParOf" srcId="{5C3525BB-4DB6-4CA4-B751-2EBD5728FC80}" destId="{281B5413-B83C-4FBC-BE7E-CDE1EE7C48DA}" srcOrd="0" destOrd="0" presId="urn:microsoft.com/office/officeart/2018/5/layout/CenteredIconLabelDescriptionList"/>
    <dgm:cxn modelId="{4F1D462D-0B25-46E3-80BE-C49D616CE37D}" type="presParOf" srcId="{281B5413-B83C-4FBC-BE7E-CDE1EE7C48DA}" destId="{E46AA1A7-348D-46E5-9795-1AC4E829F45A}" srcOrd="0" destOrd="0" presId="urn:microsoft.com/office/officeart/2018/5/layout/CenteredIconLabelDescriptionList"/>
    <dgm:cxn modelId="{D56712D8-8F4D-47DA-BADE-EF2F43EF80EA}" type="presParOf" srcId="{281B5413-B83C-4FBC-BE7E-CDE1EE7C48DA}" destId="{FE299B4E-F104-44E3-8C91-6187AC11AE65}" srcOrd="1" destOrd="0" presId="urn:microsoft.com/office/officeart/2018/5/layout/CenteredIconLabelDescriptionList"/>
    <dgm:cxn modelId="{349ED172-D5AF-4253-B2E3-F6B2C2963E7B}" type="presParOf" srcId="{281B5413-B83C-4FBC-BE7E-CDE1EE7C48DA}" destId="{FCDCBD34-E924-49E6-B715-A8E4E101BE25}" srcOrd="2" destOrd="0" presId="urn:microsoft.com/office/officeart/2018/5/layout/CenteredIconLabelDescriptionList"/>
    <dgm:cxn modelId="{841CFC01-F872-46B2-9D20-9E0385BA5DBD}" type="presParOf" srcId="{281B5413-B83C-4FBC-BE7E-CDE1EE7C48DA}" destId="{9E240873-0AB3-4CE5-9DD0-D3217CE4FFDC}" srcOrd="3" destOrd="0" presId="urn:microsoft.com/office/officeart/2018/5/layout/CenteredIconLabelDescriptionList"/>
    <dgm:cxn modelId="{D84E5533-6DE7-4FA6-A51D-EFD0398CB68C}" type="presParOf" srcId="{281B5413-B83C-4FBC-BE7E-CDE1EE7C48DA}" destId="{70D21975-A88D-474F-A190-E201A9B03846}" srcOrd="4" destOrd="0" presId="urn:microsoft.com/office/officeart/2018/5/layout/CenteredIconLabelDescriptionList"/>
    <dgm:cxn modelId="{90E177B5-5D77-4D4F-AF8B-85F1041D66DF}" type="presParOf" srcId="{5C3525BB-4DB6-4CA4-B751-2EBD5728FC80}" destId="{B3D32430-911E-46F8-8E04-E04E3C279652}" srcOrd="1" destOrd="0" presId="urn:microsoft.com/office/officeart/2018/5/layout/CenteredIconLabelDescriptionList"/>
    <dgm:cxn modelId="{D8F7D39F-D25C-4984-B0C3-7E8A2DF2FA27}" type="presParOf" srcId="{5C3525BB-4DB6-4CA4-B751-2EBD5728FC80}" destId="{B26C8C9A-88D9-4F5D-AF38-FA5EB7CEFEF0}" srcOrd="2" destOrd="0" presId="urn:microsoft.com/office/officeart/2018/5/layout/CenteredIconLabelDescriptionList"/>
    <dgm:cxn modelId="{3E78422B-2F1F-41FD-A150-4AE6A5E14FCA}" type="presParOf" srcId="{B26C8C9A-88D9-4F5D-AF38-FA5EB7CEFEF0}" destId="{06710C16-AD3C-41E6-BF1E-0B049030ADBF}" srcOrd="0" destOrd="0" presId="urn:microsoft.com/office/officeart/2018/5/layout/CenteredIconLabelDescriptionList"/>
    <dgm:cxn modelId="{72A83705-6F84-4919-8950-8B604EE88F94}" type="presParOf" srcId="{B26C8C9A-88D9-4F5D-AF38-FA5EB7CEFEF0}" destId="{3AD64B09-4B2E-46D2-9AA6-F116965A8C5B}" srcOrd="1" destOrd="0" presId="urn:microsoft.com/office/officeart/2018/5/layout/CenteredIconLabelDescriptionList"/>
    <dgm:cxn modelId="{C5F4C6FA-10CA-4C4E-86BD-ADE54CEA9E12}" type="presParOf" srcId="{B26C8C9A-88D9-4F5D-AF38-FA5EB7CEFEF0}" destId="{1634CB2D-F3B1-44DA-B42B-587E766565B0}" srcOrd="2" destOrd="0" presId="urn:microsoft.com/office/officeart/2018/5/layout/CenteredIconLabelDescriptionList"/>
    <dgm:cxn modelId="{4F309709-28A7-47D7-BD4A-0F05F6E64A09}" type="presParOf" srcId="{B26C8C9A-88D9-4F5D-AF38-FA5EB7CEFEF0}" destId="{0149DC34-D1F9-4664-9640-EDF1DE122FF1}" srcOrd="3" destOrd="0" presId="urn:microsoft.com/office/officeart/2018/5/layout/CenteredIconLabelDescriptionList"/>
    <dgm:cxn modelId="{469948D5-5F07-491D-BD88-09D4FBC1BC2E}" type="presParOf" srcId="{B26C8C9A-88D9-4F5D-AF38-FA5EB7CEFEF0}" destId="{3DBE45D8-7E3C-4036-834E-B3C5129BB448}" srcOrd="4" destOrd="0" presId="urn:microsoft.com/office/officeart/2018/5/layout/CenteredIconLabelDescriptionList"/>
    <dgm:cxn modelId="{DECEFACB-EAF6-4D95-8FFE-68CED0AD6150}" type="presParOf" srcId="{5C3525BB-4DB6-4CA4-B751-2EBD5728FC80}" destId="{D761815A-8E9A-4E5F-91D9-0223A9A51387}" srcOrd="3" destOrd="0" presId="urn:microsoft.com/office/officeart/2018/5/layout/CenteredIconLabelDescriptionList"/>
    <dgm:cxn modelId="{C344F2E7-4C60-4604-A3FB-C200EB779E33}" type="presParOf" srcId="{5C3525BB-4DB6-4CA4-B751-2EBD5728FC80}" destId="{F70A5576-9C6E-4544-B399-F993AA7222B5}" srcOrd="4" destOrd="0" presId="urn:microsoft.com/office/officeart/2018/5/layout/CenteredIconLabelDescriptionList"/>
    <dgm:cxn modelId="{2A3B5E53-184B-48D9-9166-4B68DBCE5128}" type="presParOf" srcId="{F70A5576-9C6E-4544-B399-F993AA7222B5}" destId="{753A9B51-655A-416F-9AAF-CA0D88EA5CE3}" srcOrd="0" destOrd="0" presId="urn:microsoft.com/office/officeart/2018/5/layout/CenteredIconLabelDescriptionList"/>
    <dgm:cxn modelId="{D55BFC11-CF6F-4DA2-B27E-D16CF6B2470C}" type="presParOf" srcId="{F70A5576-9C6E-4544-B399-F993AA7222B5}" destId="{FAEF6E45-D7DC-4E87-ABB9-01FA3EC7F05B}" srcOrd="1" destOrd="0" presId="urn:microsoft.com/office/officeart/2018/5/layout/CenteredIconLabelDescriptionList"/>
    <dgm:cxn modelId="{4A331002-8CEB-407A-8689-E257C6030C2E}" type="presParOf" srcId="{F70A5576-9C6E-4544-B399-F993AA7222B5}" destId="{987C0FBC-9AC2-463F-AECD-BB61ECAF1C81}" srcOrd="2" destOrd="0" presId="urn:microsoft.com/office/officeart/2018/5/layout/CenteredIconLabelDescriptionList"/>
    <dgm:cxn modelId="{18E8E0AD-1FEC-4A49-878D-25C3DFFE9BF3}" type="presParOf" srcId="{F70A5576-9C6E-4544-B399-F993AA7222B5}" destId="{CC6850E8-0CCD-4C99-994E-DA026D937180}" srcOrd="3" destOrd="0" presId="urn:microsoft.com/office/officeart/2018/5/layout/CenteredIconLabelDescriptionList"/>
    <dgm:cxn modelId="{CEA9B0C0-6552-45C9-84A9-0ADA7EDC77FC}" type="presParOf" srcId="{F70A5576-9C6E-4544-B399-F993AA7222B5}" destId="{3CF78C87-A6C6-41B6-A59A-BD8A844E87C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727458D-7AA5-4DF9-AB9C-81DB6EBC14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130EE74-3B5C-4E52-B218-742ED06420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Screening test or procedure:</a:t>
          </a:r>
        </a:p>
        <a:p>
          <a:pPr>
            <a:lnSpc>
              <a:spcPct val="100000"/>
            </a:lnSpc>
          </a:pPr>
          <a:r>
            <a:rPr lang="en-US" dirty="0"/>
            <a:t>Low dose CT chest.  </a:t>
          </a:r>
        </a:p>
      </dgm:t>
    </dgm:pt>
    <dgm:pt modelId="{F246427F-14C5-4B05-A34B-7CB3B53B6B69}" type="parTrans" cxnId="{1FE78AB4-DE8A-4FF8-9830-B52C7F071E5D}">
      <dgm:prSet/>
      <dgm:spPr/>
      <dgm:t>
        <a:bodyPr/>
        <a:lstStyle/>
        <a:p>
          <a:endParaRPr lang="en-US"/>
        </a:p>
      </dgm:t>
    </dgm:pt>
    <dgm:pt modelId="{39A8C3A1-94C4-451E-89BA-15457C0978EC}" type="sibTrans" cxnId="{1FE78AB4-DE8A-4FF8-9830-B52C7F071E5D}">
      <dgm:prSet/>
      <dgm:spPr/>
      <dgm:t>
        <a:bodyPr/>
        <a:lstStyle/>
        <a:p>
          <a:endParaRPr lang="en-US"/>
        </a:p>
      </dgm:t>
    </dgm:pt>
    <dgm:pt modelId="{E1621A1C-BE78-4231-A540-60ABE767BBC0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817397E1-2C00-4257-82B7-E8CADBEC7345}" type="parTrans" cxnId="{5DEF1930-811A-4A3C-AA84-F74C58328B30}">
      <dgm:prSet/>
      <dgm:spPr/>
      <dgm:t>
        <a:bodyPr/>
        <a:lstStyle/>
        <a:p>
          <a:endParaRPr lang="en-US"/>
        </a:p>
      </dgm:t>
    </dgm:pt>
    <dgm:pt modelId="{D16B6F06-F0F4-4CDB-987D-D5BF036C6802}" type="sibTrans" cxnId="{5DEF1930-811A-4A3C-AA84-F74C58328B30}">
      <dgm:prSet/>
      <dgm:spPr/>
      <dgm:t>
        <a:bodyPr/>
        <a:lstStyle/>
        <a:p>
          <a:endParaRPr lang="en-US"/>
        </a:p>
      </dgm:t>
    </dgm:pt>
    <dgm:pt modelId="{5E5AF30B-1288-4007-A397-4E0ED0871CA3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1" dirty="0"/>
            <a:t>Targeted population:</a:t>
          </a:r>
        </a:p>
        <a:p>
          <a:pPr rtl="0">
            <a:lnSpc>
              <a:spcPct val="100000"/>
            </a:lnSpc>
          </a:pPr>
          <a:r>
            <a:rPr lang="en-US" dirty="0"/>
            <a:t>Current or former </a:t>
          </a:r>
          <a:r>
            <a:rPr lang="en-US" b="1" dirty="0"/>
            <a:t>smokers 55</a:t>
          </a:r>
          <a:r>
            <a:rPr lang="en-US" dirty="0"/>
            <a:t> to </a:t>
          </a:r>
          <a:r>
            <a:rPr lang="en-US" b="1" dirty="0"/>
            <a:t>74</a:t>
          </a:r>
          <a:r>
            <a:rPr lang="en-US" dirty="0"/>
            <a:t> years of age in good health with </a:t>
          </a:r>
          <a:r>
            <a:rPr lang="en-US" b="1" dirty="0"/>
            <a:t>at least a 30 pack-year history.</a:t>
          </a:r>
          <a:r>
            <a:rPr lang="en-US" dirty="0"/>
            <a:t> </a:t>
          </a:r>
        </a:p>
      </dgm:t>
    </dgm:pt>
    <dgm:pt modelId="{F99851AF-4072-4323-8C56-40C6C1020FF7}" type="parTrans" cxnId="{92F05006-959F-495B-8900-7625A57124DC}">
      <dgm:prSet/>
      <dgm:spPr/>
      <dgm:t>
        <a:bodyPr/>
        <a:lstStyle/>
        <a:p>
          <a:endParaRPr lang="en-US"/>
        </a:p>
      </dgm:t>
    </dgm:pt>
    <dgm:pt modelId="{9BA6B3B2-29E0-4000-B37A-7111212FF928}" type="sibTrans" cxnId="{92F05006-959F-495B-8900-7625A57124DC}">
      <dgm:prSet/>
      <dgm:spPr/>
      <dgm:t>
        <a:bodyPr/>
        <a:lstStyle/>
        <a:p>
          <a:endParaRPr lang="en-US"/>
        </a:p>
      </dgm:t>
    </dgm:pt>
    <dgm:pt modelId="{A0373221-9F64-4FD8-BE5F-8FF13001F8E7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9BEEBD31-4D85-47EC-80A7-8779BA30FE5A}" type="parTrans" cxnId="{2718FA9A-E983-4DC6-9120-7200707C18E4}">
      <dgm:prSet/>
      <dgm:spPr/>
      <dgm:t>
        <a:bodyPr/>
        <a:lstStyle/>
        <a:p>
          <a:endParaRPr lang="en-US"/>
        </a:p>
      </dgm:t>
    </dgm:pt>
    <dgm:pt modelId="{762A0702-F846-4F1B-ACD2-510BB33C9FA4}" type="sibTrans" cxnId="{2718FA9A-E983-4DC6-9120-7200707C18E4}">
      <dgm:prSet/>
      <dgm:spPr/>
      <dgm:t>
        <a:bodyPr/>
        <a:lstStyle/>
        <a:p>
          <a:endParaRPr lang="en-US"/>
        </a:p>
      </dgm:t>
    </dgm:pt>
    <dgm:pt modelId="{9343A050-F6A6-45DD-A404-B6A3E040DD0C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200" dirty="0">
              <a:solidFill>
                <a:schemeClr val="bg1"/>
              </a:solidFill>
            </a:rPr>
            <a:t>Clinicians should initiate a discussion about </a:t>
          </a:r>
          <a:r>
            <a:rPr lang="en-US" sz="1200" b="1" dirty="0">
              <a:solidFill>
                <a:schemeClr val="bg1"/>
              </a:solidFill>
            </a:rPr>
            <a:t>annual </a:t>
          </a:r>
          <a:r>
            <a:rPr lang="en-US" sz="1200" dirty="0">
              <a:solidFill>
                <a:schemeClr val="bg1"/>
              </a:solidFill>
            </a:rPr>
            <a:t>lung cancer screening</a:t>
          </a:r>
          <a:br>
            <a:rPr lang="en-US" sz="1200" dirty="0">
              <a:solidFill>
                <a:schemeClr val="bg1"/>
              </a:solidFill>
            </a:rPr>
          </a:br>
          <a:r>
            <a:rPr lang="en-US" sz="1200" dirty="0">
              <a:solidFill>
                <a:schemeClr val="bg1"/>
              </a:solidFill>
            </a:rPr>
            <a:t>with apparently healthy patients </a:t>
          </a:r>
          <a:r>
            <a:rPr lang="en-US" sz="1200" b="1" dirty="0">
              <a:solidFill>
                <a:schemeClr val="bg1"/>
              </a:solidFill>
            </a:rPr>
            <a:t>55</a:t>
          </a:r>
          <a:r>
            <a:rPr lang="en-US" sz="1200" dirty="0">
              <a:solidFill>
                <a:schemeClr val="bg1"/>
              </a:solidFill>
            </a:rPr>
            <a:t> to </a:t>
          </a:r>
          <a:r>
            <a:rPr lang="en-US" sz="1200" b="1" dirty="0">
              <a:solidFill>
                <a:schemeClr val="bg1"/>
              </a:solidFill>
            </a:rPr>
            <a:t>74</a:t>
          </a:r>
          <a:r>
            <a:rPr lang="en-US" sz="1200" dirty="0">
              <a:solidFill>
                <a:schemeClr val="bg1"/>
              </a:solidFill>
            </a:rPr>
            <a:t> years of age who have at least a 30</a:t>
          </a:r>
          <a:br>
            <a:rPr lang="en-US" sz="1200" dirty="0">
              <a:solidFill>
                <a:schemeClr val="bg1"/>
              </a:solidFill>
            </a:rPr>
          </a:br>
          <a:r>
            <a:rPr lang="en-US" sz="1200" dirty="0">
              <a:solidFill>
                <a:schemeClr val="bg1"/>
              </a:solidFill>
            </a:rPr>
            <a:t>pack-year smoking history and who currently smoke or have quit within the</a:t>
          </a:r>
          <a:br>
            <a:rPr lang="en-US" sz="1200" dirty="0">
              <a:solidFill>
                <a:schemeClr val="bg1"/>
              </a:solidFill>
            </a:rPr>
          </a:br>
          <a:r>
            <a:rPr lang="en-US" sz="1200" dirty="0">
              <a:solidFill>
                <a:schemeClr val="bg1"/>
              </a:solidFill>
            </a:rPr>
            <a:t>past 15 years; a process of informed and shared decision making with a</a:t>
          </a:r>
          <a:br>
            <a:rPr lang="en-US" sz="1200" dirty="0">
              <a:solidFill>
                <a:schemeClr val="bg1"/>
              </a:solidFill>
            </a:rPr>
          </a:br>
          <a:r>
            <a:rPr lang="en-US" sz="1200" dirty="0">
              <a:solidFill>
                <a:schemeClr val="bg1"/>
              </a:solidFill>
            </a:rPr>
            <a:t>clinician related.</a:t>
          </a:r>
        </a:p>
      </dgm:t>
    </dgm:pt>
    <dgm:pt modelId="{40BBF309-16F5-4BFA-83B0-72CB0358304D}" type="parTrans" cxnId="{EFF9CE81-6494-4ED2-A687-887C9C785F6C}">
      <dgm:prSet/>
      <dgm:spPr/>
      <dgm:t>
        <a:bodyPr/>
        <a:lstStyle/>
        <a:p>
          <a:endParaRPr lang="en-US"/>
        </a:p>
      </dgm:t>
    </dgm:pt>
    <dgm:pt modelId="{4BC38776-C621-467E-8993-27518F78F403}" type="sibTrans" cxnId="{EFF9CE81-6494-4ED2-A687-887C9C785F6C}">
      <dgm:prSet/>
      <dgm:spPr/>
      <dgm:t>
        <a:bodyPr/>
        <a:lstStyle/>
        <a:p>
          <a:endParaRPr lang="en-US"/>
        </a:p>
      </dgm:t>
    </dgm:pt>
    <dgm:pt modelId="{EEF8E345-C528-4EAE-9AF9-A4AC2FC9ACF8}" type="pres">
      <dgm:prSet presAssocID="{C727458D-7AA5-4DF9-AB9C-81DB6EBC14A3}" presName="root" presStyleCnt="0">
        <dgm:presLayoutVars>
          <dgm:dir/>
          <dgm:resizeHandles val="exact"/>
        </dgm:presLayoutVars>
      </dgm:prSet>
      <dgm:spPr/>
    </dgm:pt>
    <dgm:pt modelId="{22018A09-71ED-494C-A060-70990C3B6ED3}" type="pres">
      <dgm:prSet presAssocID="{3130EE74-3B5C-4E52-B218-742ED064204C}" presName="compNode" presStyleCnt="0"/>
      <dgm:spPr/>
    </dgm:pt>
    <dgm:pt modelId="{880AB0D1-E77D-4DF7-AD96-E0FA2161337D}" type="pres">
      <dgm:prSet presAssocID="{3130EE74-3B5C-4E52-B218-742ED064204C}" presName="bgRect" presStyleLbl="bgShp" presStyleIdx="0" presStyleCnt="3"/>
      <dgm:spPr/>
    </dgm:pt>
    <dgm:pt modelId="{CBD9B460-69CB-4FB0-9A0D-8FE548195F33}" type="pres">
      <dgm:prSet presAssocID="{3130EE74-3B5C-4E52-B218-742ED064204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F9A5939-91BE-45C6-ADC7-38B00971A480}" type="pres">
      <dgm:prSet presAssocID="{3130EE74-3B5C-4E52-B218-742ED064204C}" presName="spaceRect" presStyleCnt="0"/>
      <dgm:spPr/>
    </dgm:pt>
    <dgm:pt modelId="{1792BEB7-46F1-4911-A0E4-79474F73E404}" type="pres">
      <dgm:prSet presAssocID="{3130EE74-3B5C-4E52-B218-742ED064204C}" presName="parTx" presStyleLbl="revTx" presStyleIdx="0" presStyleCnt="5">
        <dgm:presLayoutVars>
          <dgm:chMax val="0"/>
          <dgm:chPref val="0"/>
        </dgm:presLayoutVars>
      </dgm:prSet>
      <dgm:spPr/>
    </dgm:pt>
    <dgm:pt modelId="{FA552B44-56FD-4852-A7D5-EA5732D478C2}" type="pres">
      <dgm:prSet presAssocID="{3130EE74-3B5C-4E52-B218-742ED064204C}" presName="desTx" presStyleLbl="revTx" presStyleIdx="1" presStyleCnt="5">
        <dgm:presLayoutVars/>
      </dgm:prSet>
      <dgm:spPr/>
    </dgm:pt>
    <dgm:pt modelId="{4DD15CA8-3111-43E2-8CBF-877BBF5FDBC7}" type="pres">
      <dgm:prSet presAssocID="{39A8C3A1-94C4-451E-89BA-15457C0978EC}" presName="sibTrans" presStyleCnt="0"/>
      <dgm:spPr/>
    </dgm:pt>
    <dgm:pt modelId="{6AFA1BF4-7F89-4BEF-B6BB-9C57A080CB0B}" type="pres">
      <dgm:prSet presAssocID="{5E5AF30B-1288-4007-A397-4E0ED0871CA3}" presName="compNode" presStyleCnt="0"/>
      <dgm:spPr/>
    </dgm:pt>
    <dgm:pt modelId="{580971CC-693A-4372-8586-EB59E5B36FC2}" type="pres">
      <dgm:prSet presAssocID="{5E5AF30B-1288-4007-A397-4E0ED0871CA3}" presName="bgRect" presStyleLbl="bgShp" presStyleIdx="1" presStyleCnt="3"/>
      <dgm:spPr/>
    </dgm:pt>
    <dgm:pt modelId="{5147BADA-9789-4623-97B1-CC8B338160BA}" type="pres">
      <dgm:prSet presAssocID="{5E5AF30B-1288-4007-A397-4E0ED0871CA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075EA8E-277D-44A8-B369-B2FF1496433B}" type="pres">
      <dgm:prSet presAssocID="{5E5AF30B-1288-4007-A397-4E0ED0871CA3}" presName="spaceRect" presStyleCnt="0"/>
      <dgm:spPr/>
    </dgm:pt>
    <dgm:pt modelId="{198B6390-A311-42DE-88FF-C08D1DA12E38}" type="pres">
      <dgm:prSet presAssocID="{5E5AF30B-1288-4007-A397-4E0ED0871CA3}" presName="parTx" presStyleLbl="revTx" presStyleIdx="2" presStyleCnt="5">
        <dgm:presLayoutVars>
          <dgm:chMax val="0"/>
          <dgm:chPref val="0"/>
        </dgm:presLayoutVars>
      </dgm:prSet>
      <dgm:spPr/>
    </dgm:pt>
    <dgm:pt modelId="{FA591EC0-8AE6-4AA9-99F8-CEAB9E409D6B}" type="pres">
      <dgm:prSet presAssocID="{5E5AF30B-1288-4007-A397-4E0ED0871CA3}" presName="desTx" presStyleLbl="revTx" presStyleIdx="3" presStyleCnt="5">
        <dgm:presLayoutVars/>
      </dgm:prSet>
      <dgm:spPr/>
    </dgm:pt>
    <dgm:pt modelId="{3C3A577E-5210-4776-885F-CC94D5F9E871}" type="pres">
      <dgm:prSet presAssocID="{9BA6B3B2-29E0-4000-B37A-7111212FF928}" presName="sibTrans" presStyleCnt="0"/>
      <dgm:spPr/>
    </dgm:pt>
    <dgm:pt modelId="{99DAEA67-D2EE-4F13-9EE2-19A365588492}" type="pres">
      <dgm:prSet presAssocID="{9343A050-F6A6-45DD-A404-B6A3E040DD0C}" presName="compNode" presStyleCnt="0"/>
      <dgm:spPr/>
    </dgm:pt>
    <dgm:pt modelId="{1E120BED-4763-426A-A065-DE66D6D86AB4}" type="pres">
      <dgm:prSet presAssocID="{9343A050-F6A6-45DD-A404-B6A3E040DD0C}" presName="bgRect" presStyleLbl="bgShp" presStyleIdx="2" presStyleCnt="3"/>
      <dgm:spPr/>
    </dgm:pt>
    <dgm:pt modelId="{3FF8AD14-9A6F-4BF8-8F75-AC05943A05E4}" type="pres">
      <dgm:prSet presAssocID="{9343A050-F6A6-45DD-A404-B6A3E040DD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oking"/>
        </a:ext>
      </dgm:extLst>
    </dgm:pt>
    <dgm:pt modelId="{5C1AE73E-A298-468C-A76E-6B579DB007AD}" type="pres">
      <dgm:prSet presAssocID="{9343A050-F6A6-45DD-A404-B6A3E040DD0C}" presName="spaceRect" presStyleCnt="0"/>
      <dgm:spPr/>
    </dgm:pt>
    <dgm:pt modelId="{9D0455C7-71BC-4486-892A-8FE4E4715B4A}" type="pres">
      <dgm:prSet presAssocID="{9343A050-F6A6-45DD-A404-B6A3E040DD0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2F05006-959F-495B-8900-7625A57124DC}" srcId="{C727458D-7AA5-4DF9-AB9C-81DB6EBC14A3}" destId="{5E5AF30B-1288-4007-A397-4E0ED0871CA3}" srcOrd="1" destOrd="0" parTransId="{F99851AF-4072-4323-8C56-40C6C1020FF7}" sibTransId="{9BA6B3B2-29E0-4000-B37A-7111212FF928}"/>
    <dgm:cxn modelId="{2C6E681D-0303-4453-A503-48362116210D}" type="presOf" srcId="{3130EE74-3B5C-4E52-B218-742ED064204C}" destId="{1792BEB7-46F1-4911-A0E4-79474F73E404}" srcOrd="0" destOrd="0" presId="urn:microsoft.com/office/officeart/2018/2/layout/IconVerticalSolidList"/>
    <dgm:cxn modelId="{C50B891E-672A-4FDE-9054-84C6EA3DDBBC}" type="presOf" srcId="{A0373221-9F64-4FD8-BE5F-8FF13001F8E7}" destId="{FA591EC0-8AE6-4AA9-99F8-CEAB9E409D6B}" srcOrd="0" destOrd="0" presId="urn:microsoft.com/office/officeart/2018/2/layout/IconVerticalSolidList"/>
    <dgm:cxn modelId="{BD33AC27-7271-4957-AE01-627A00BD577A}" type="presOf" srcId="{C727458D-7AA5-4DF9-AB9C-81DB6EBC14A3}" destId="{EEF8E345-C528-4EAE-9AF9-A4AC2FC9ACF8}" srcOrd="0" destOrd="0" presId="urn:microsoft.com/office/officeart/2018/2/layout/IconVerticalSolidList"/>
    <dgm:cxn modelId="{5DEF1930-811A-4A3C-AA84-F74C58328B30}" srcId="{3130EE74-3B5C-4E52-B218-742ED064204C}" destId="{E1621A1C-BE78-4231-A540-60ABE767BBC0}" srcOrd="0" destOrd="0" parTransId="{817397E1-2C00-4257-82B7-E8CADBEC7345}" sibTransId="{D16B6F06-F0F4-4CDB-987D-D5BF036C6802}"/>
    <dgm:cxn modelId="{9BF50535-C29A-4885-AF6F-A6D3E6E51369}" type="presOf" srcId="{9343A050-F6A6-45DD-A404-B6A3E040DD0C}" destId="{9D0455C7-71BC-4486-892A-8FE4E4715B4A}" srcOrd="0" destOrd="0" presId="urn:microsoft.com/office/officeart/2018/2/layout/IconVerticalSolidList"/>
    <dgm:cxn modelId="{EFF9CE81-6494-4ED2-A687-887C9C785F6C}" srcId="{C727458D-7AA5-4DF9-AB9C-81DB6EBC14A3}" destId="{9343A050-F6A6-45DD-A404-B6A3E040DD0C}" srcOrd="2" destOrd="0" parTransId="{40BBF309-16F5-4BFA-83B0-72CB0358304D}" sibTransId="{4BC38776-C621-467E-8993-27518F78F403}"/>
    <dgm:cxn modelId="{2718FA9A-E983-4DC6-9120-7200707C18E4}" srcId="{5E5AF30B-1288-4007-A397-4E0ED0871CA3}" destId="{A0373221-9F64-4FD8-BE5F-8FF13001F8E7}" srcOrd="0" destOrd="0" parTransId="{9BEEBD31-4D85-47EC-80A7-8779BA30FE5A}" sibTransId="{762A0702-F846-4F1B-ACD2-510BB33C9FA4}"/>
    <dgm:cxn modelId="{1F2443A2-FB6F-46D0-A5DC-D197242D8A9F}" type="presOf" srcId="{5E5AF30B-1288-4007-A397-4E0ED0871CA3}" destId="{198B6390-A311-42DE-88FF-C08D1DA12E38}" srcOrd="0" destOrd="0" presId="urn:microsoft.com/office/officeart/2018/2/layout/IconVerticalSolidList"/>
    <dgm:cxn modelId="{1FE78AB4-DE8A-4FF8-9830-B52C7F071E5D}" srcId="{C727458D-7AA5-4DF9-AB9C-81DB6EBC14A3}" destId="{3130EE74-3B5C-4E52-B218-742ED064204C}" srcOrd="0" destOrd="0" parTransId="{F246427F-14C5-4B05-A34B-7CB3B53B6B69}" sibTransId="{39A8C3A1-94C4-451E-89BA-15457C0978EC}"/>
    <dgm:cxn modelId="{EC153CF9-039B-4594-8CAA-18386D816554}" type="presOf" srcId="{E1621A1C-BE78-4231-A540-60ABE767BBC0}" destId="{FA552B44-56FD-4852-A7D5-EA5732D478C2}" srcOrd="0" destOrd="0" presId="urn:microsoft.com/office/officeart/2018/2/layout/IconVerticalSolidList"/>
    <dgm:cxn modelId="{9981A6C7-AC25-44A1-A83A-D4109B62EC73}" type="presParOf" srcId="{EEF8E345-C528-4EAE-9AF9-A4AC2FC9ACF8}" destId="{22018A09-71ED-494C-A060-70990C3B6ED3}" srcOrd="0" destOrd="0" presId="urn:microsoft.com/office/officeart/2018/2/layout/IconVerticalSolidList"/>
    <dgm:cxn modelId="{52A67CBD-0611-4923-BFB9-CD13DE29CBFF}" type="presParOf" srcId="{22018A09-71ED-494C-A060-70990C3B6ED3}" destId="{880AB0D1-E77D-4DF7-AD96-E0FA2161337D}" srcOrd="0" destOrd="0" presId="urn:microsoft.com/office/officeart/2018/2/layout/IconVerticalSolidList"/>
    <dgm:cxn modelId="{9EE67868-67A2-47B0-9F23-77A565A22DD6}" type="presParOf" srcId="{22018A09-71ED-494C-A060-70990C3B6ED3}" destId="{CBD9B460-69CB-4FB0-9A0D-8FE548195F33}" srcOrd="1" destOrd="0" presId="urn:microsoft.com/office/officeart/2018/2/layout/IconVerticalSolidList"/>
    <dgm:cxn modelId="{953BDE4E-05C4-4D5F-BB1F-ED9B1FF99A32}" type="presParOf" srcId="{22018A09-71ED-494C-A060-70990C3B6ED3}" destId="{FF9A5939-91BE-45C6-ADC7-38B00971A480}" srcOrd="2" destOrd="0" presId="urn:microsoft.com/office/officeart/2018/2/layout/IconVerticalSolidList"/>
    <dgm:cxn modelId="{500C5C86-1A20-42E3-AB5F-649B6EE270D7}" type="presParOf" srcId="{22018A09-71ED-494C-A060-70990C3B6ED3}" destId="{1792BEB7-46F1-4911-A0E4-79474F73E404}" srcOrd="3" destOrd="0" presId="urn:microsoft.com/office/officeart/2018/2/layout/IconVerticalSolidList"/>
    <dgm:cxn modelId="{71393F3A-80CE-4B20-9F6C-168F569F76B2}" type="presParOf" srcId="{22018A09-71ED-494C-A060-70990C3B6ED3}" destId="{FA552B44-56FD-4852-A7D5-EA5732D478C2}" srcOrd="4" destOrd="0" presId="urn:microsoft.com/office/officeart/2018/2/layout/IconVerticalSolidList"/>
    <dgm:cxn modelId="{E2FFA7A0-6B6B-42D8-8512-96175D902736}" type="presParOf" srcId="{EEF8E345-C528-4EAE-9AF9-A4AC2FC9ACF8}" destId="{4DD15CA8-3111-43E2-8CBF-877BBF5FDBC7}" srcOrd="1" destOrd="0" presId="urn:microsoft.com/office/officeart/2018/2/layout/IconVerticalSolidList"/>
    <dgm:cxn modelId="{277DFADA-BEA3-4E37-B3E8-25B42EF35FE4}" type="presParOf" srcId="{EEF8E345-C528-4EAE-9AF9-A4AC2FC9ACF8}" destId="{6AFA1BF4-7F89-4BEF-B6BB-9C57A080CB0B}" srcOrd="2" destOrd="0" presId="urn:microsoft.com/office/officeart/2018/2/layout/IconVerticalSolidList"/>
    <dgm:cxn modelId="{A21EC69D-92C7-4536-ABB0-AA4BAA76891D}" type="presParOf" srcId="{6AFA1BF4-7F89-4BEF-B6BB-9C57A080CB0B}" destId="{580971CC-693A-4372-8586-EB59E5B36FC2}" srcOrd="0" destOrd="0" presId="urn:microsoft.com/office/officeart/2018/2/layout/IconVerticalSolidList"/>
    <dgm:cxn modelId="{38B49868-8035-468D-ADA6-6AA03EA56D9A}" type="presParOf" srcId="{6AFA1BF4-7F89-4BEF-B6BB-9C57A080CB0B}" destId="{5147BADA-9789-4623-97B1-CC8B338160BA}" srcOrd="1" destOrd="0" presId="urn:microsoft.com/office/officeart/2018/2/layout/IconVerticalSolidList"/>
    <dgm:cxn modelId="{6C3F2183-6F8B-4728-8C3B-CA1D7ACB6902}" type="presParOf" srcId="{6AFA1BF4-7F89-4BEF-B6BB-9C57A080CB0B}" destId="{0075EA8E-277D-44A8-B369-B2FF1496433B}" srcOrd="2" destOrd="0" presId="urn:microsoft.com/office/officeart/2018/2/layout/IconVerticalSolidList"/>
    <dgm:cxn modelId="{C1D28A9C-76DA-407B-9BFB-4A0336C28BC7}" type="presParOf" srcId="{6AFA1BF4-7F89-4BEF-B6BB-9C57A080CB0B}" destId="{198B6390-A311-42DE-88FF-C08D1DA12E38}" srcOrd="3" destOrd="0" presId="urn:microsoft.com/office/officeart/2018/2/layout/IconVerticalSolidList"/>
    <dgm:cxn modelId="{E7F0E03E-4EBC-40AB-BD11-725A7AC4A657}" type="presParOf" srcId="{6AFA1BF4-7F89-4BEF-B6BB-9C57A080CB0B}" destId="{FA591EC0-8AE6-4AA9-99F8-CEAB9E409D6B}" srcOrd="4" destOrd="0" presId="urn:microsoft.com/office/officeart/2018/2/layout/IconVerticalSolidList"/>
    <dgm:cxn modelId="{D493A08C-ECAB-429E-A047-6FF14E1B9C23}" type="presParOf" srcId="{EEF8E345-C528-4EAE-9AF9-A4AC2FC9ACF8}" destId="{3C3A577E-5210-4776-885F-CC94D5F9E871}" srcOrd="3" destOrd="0" presId="urn:microsoft.com/office/officeart/2018/2/layout/IconVerticalSolidList"/>
    <dgm:cxn modelId="{874395E6-6946-4411-9E2A-659553A226CC}" type="presParOf" srcId="{EEF8E345-C528-4EAE-9AF9-A4AC2FC9ACF8}" destId="{99DAEA67-D2EE-4F13-9EE2-19A365588492}" srcOrd="4" destOrd="0" presId="urn:microsoft.com/office/officeart/2018/2/layout/IconVerticalSolidList"/>
    <dgm:cxn modelId="{03366727-2BC7-48A1-8A0D-67111189C257}" type="presParOf" srcId="{99DAEA67-D2EE-4F13-9EE2-19A365588492}" destId="{1E120BED-4763-426A-A065-DE66D6D86AB4}" srcOrd="0" destOrd="0" presId="urn:microsoft.com/office/officeart/2018/2/layout/IconVerticalSolidList"/>
    <dgm:cxn modelId="{0CF642E6-D7CC-4B61-B3AF-BD296BA81F0A}" type="presParOf" srcId="{99DAEA67-D2EE-4F13-9EE2-19A365588492}" destId="{3FF8AD14-9A6F-4BF8-8F75-AC05943A05E4}" srcOrd="1" destOrd="0" presId="urn:microsoft.com/office/officeart/2018/2/layout/IconVerticalSolidList"/>
    <dgm:cxn modelId="{C882AE09-D0DC-475F-A39C-8EA2861FF834}" type="presParOf" srcId="{99DAEA67-D2EE-4F13-9EE2-19A365588492}" destId="{5C1AE73E-A298-468C-A76E-6B579DB007AD}" srcOrd="2" destOrd="0" presId="urn:microsoft.com/office/officeart/2018/2/layout/IconVerticalSolidList"/>
    <dgm:cxn modelId="{06C3D9B8-29E1-4B55-86A8-F5AB3875CA4B}" type="presParOf" srcId="{99DAEA67-D2EE-4F13-9EE2-19A365588492}" destId="{9D0455C7-71BC-4486-892A-8FE4E4715B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995D0C-345F-4A16-B3D2-7C24E4EAC3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0549B2B-8236-4D90-8807-F75704EEFBA5}">
      <dgm:prSet/>
      <dgm:spPr/>
      <dgm:t>
        <a:bodyPr/>
        <a:lstStyle/>
        <a:p>
          <a:pPr rtl="0"/>
          <a:r>
            <a:rPr lang="en-US" dirty="0"/>
            <a:t>Screening test or procedure: </a:t>
          </a:r>
        </a:p>
      </dgm:t>
    </dgm:pt>
    <dgm:pt modelId="{39E4D717-3B41-4F4C-B2D9-0CB71AE82D23}" type="parTrans" cxnId="{B98826C0-361E-4C7D-A8A4-711E3299E016}">
      <dgm:prSet/>
      <dgm:spPr/>
      <dgm:t>
        <a:bodyPr/>
        <a:lstStyle/>
        <a:p>
          <a:endParaRPr lang="en-US"/>
        </a:p>
      </dgm:t>
    </dgm:pt>
    <dgm:pt modelId="{DE8BFE9C-35BF-447E-AD35-ECD2444A7DE2}" type="sibTrans" cxnId="{B98826C0-361E-4C7D-A8A4-711E3299E016}">
      <dgm:prSet/>
      <dgm:spPr/>
      <dgm:t>
        <a:bodyPr/>
        <a:lstStyle/>
        <a:p>
          <a:endParaRPr lang="en-US"/>
        </a:p>
      </dgm:t>
    </dgm:pt>
    <dgm:pt modelId="{2B4DCE97-A870-45BD-BAFF-C8A44B94B7A0}">
      <dgm:prSet/>
      <dgm:spPr/>
      <dgm:t>
        <a:bodyPr/>
        <a:lstStyle/>
        <a:p>
          <a:pPr rtl="0"/>
          <a:r>
            <a:rPr lang="en-US" dirty="0"/>
            <a:t>See Next slide. </a:t>
          </a:r>
        </a:p>
      </dgm:t>
    </dgm:pt>
    <dgm:pt modelId="{B1C6F470-8FBE-449D-A0D6-29FEF5D9145E}" type="parTrans" cxnId="{43B2B098-3CEF-4A73-8D53-26D378DBA7E2}">
      <dgm:prSet/>
      <dgm:spPr/>
      <dgm:t>
        <a:bodyPr/>
        <a:lstStyle/>
        <a:p>
          <a:endParaRPr lang="en-US"/>
        </a:p>
      </dgm:t>
    </dgm:pt>
    <dgm:pt modelId="{E954A6D8-59BF-4CBE-A722-D707734A3F81}" type="sibTrans" cxnId="{43B2B098-3CEF-4A73-8D53-26D378DBA7E2}">
      <dgm:prSet/>
      <dgm:spPr/>
      <dgm:t>
        <a:bodyPr/>
        <a:lstStyle/>
        <a:p>
          <a:endParaRPr lang="en-US"/>
        </a:p>
      </dgm:t>
    </dgm:pt>
    <dgm:pt modelId="{0286B62B-4321-4D3A-AAEC-35C56D2538BD}">
      <dgm:prSet/>
      <dgm:spPr/>
      <dgm:t>
        <a:bodyPr/>
        <a:lstStyle/>
        <a:p>
          <a:pPr rtl="0"/>
          <a:r>
            <a:rPr lang="en-US" dirty="0"/>
            <a:t>Targeted population: </a:t>
          </a:r>
        </a:p>
      </dgm:t>
    </dgm:pt>
    <dgm:pt modelId="{1943EA49-7E1D-44E7-9A18-94006A5D1DDA}" type="parTrans" cxnId="{2D2D3131-C36B-4389-85EC-721FA1E95F84}">
      <dgm:prSet/>
      <dgm:spPr/>
      <dgm:t>
        <a:bodyPr/>
        <a:lstStyle/>
        <a:p>
          <a:endParaRPr lang="en-US"/>
        </a:p>
      </dgm:t>
    </dgm:pt>
    <dgm:pt modelId="{0C4AE6DC-3B50-40D1-98CA-82BC33F5EAAA}" type="sibTrans" cxnId="{2D2D3131-C36B-4389-85EC-721FA1E95F84}">
      <dgm:prSet/>
      <dgm:spPr/>
      <dgm:t>
        <a:bodyPr/>
        <a:lstStyle/>
        <a:p>
          <a:endParaRPr lang="en-US"/>
        </a:p>
      </dgm:t>
    </dgm:pt>
    <dgm:pt modelId="{1D4B9196-8413-49C5-9E4C-970A29A2B20C}">
      <dgm:prSet/>
      <dgm:spPr/>
      <dgm:t>
        <a:bodyPr/>
        <a:lstStyle/>
        <a:p>
          <a:pPr rtl="0"/>
          <a:r>
            <a:rPr lang="en-US" b="1" dirty="0"/>
            <a:t>Men and women</a:t>
          </a:r>
          <a:r>
            <a:rPr lang="en-US" dirty="0"/>
            <a:t>, </a:t>
          </a:r>
          <a:r>
            <a:rPr lang="en-US" b="1" dirty="0"/>
            <a:t>45 to 85 years.</a:t>
          </a:r>
          <a:endParaRPr lang="en-US" dirty="0"/>
        </a:p>
      </dgm:t>
    </dgm:pt>
    <dgm:pt modelId="{0F9A9BC0-685F-4A98-BCBE-7522865D866B}" type="parTrans" cxnId="{DD4E0679-DED8-4349-9CFF-9ED6DBDD1B4B}">
      <dgm:prSet/>
      <dgm:spPr/>
      <dgm:t>
        <a:bodyPr/>
        <a:lstStyle/>
        <a:p>
          <a:endParaRPr lang="en-US"/>
        </a:p>
      </dgm:t>
    </dgm:pt>
    <dgm:pt modelId="{9950E31D-95C1-44A9-8F47-99AF4B3465C1}" type="sibTrans" cxnId="{DD4E0679-DED8-4349-9CFF-9ED6DBDD1B4B}">
      <dgm:prSet/>
      <dgm:spPr/>
      <dgm:t>
        <a:bodyPr/>
        <a:lstStyle/>
        <a:p>
          <a:endParaRPr lang="en-US"/>
        </a:p>
      </dgm:t>
    </dgm:pt>
    <dgm:pt modelId="{BE88AC95-E38C-49F1-A896-EF28560DBE4E}">
      <dgm:prSet/>
      <dgm:spPr/>
      <dgm:t>
        <a:bodyPr/>
        <a:lstStyle/>
        <a:p>
          <a:pPr rtl="0"/>
          <a:r>
            <a:rPr lang="en-US" dirty="0"/>
            <a:t>From </a:t>
          </a:r>
          <a:r>
            <a:rPr lang="en-US" b="1" i="1" dirty="0"/>
            <a:t>76 to 85 </a:t>
          </a:r>
          <a:r>
            <a:rPr lang="en-US" dirty="0"/>
            <a:t>screening should be based on Patient’s preference, Life expectancy, Health and Screening history.</a:t>
          </a:r>
        </a:p>
      </dgm:t>
    </dgm:pt>
    <dgm:pt modelId="{DEA7748C-6F88-46B8-B5AC-F6FE9888BECE}" type="parTrans" cxnId="{24668CFA-DC3D-44D6-8437-FFBD64B6509E}">
      <dgm:prSet/>
      <dgm:spPr/>
      <dgm:t>
        <a:bodyPr/>
        <a:lstStyle/>
        <a:p>
          <a:endParaRPr lang="en-US"/>
        </a:p>
      </dgm:t>
    </dgm:pt>
    <dgm:pt modelId="{19A213F0-1C23-492B-A744-E8ED7E4C0F47}" type="sibTrans" cxnId="{24668CFA-DC3D-44D6-8437-FFBD64B6509E}">
      <dgm:prSet/>
      <dgm:spPr/>
      <dgm:t>
        <a:bodyPr/>
        <a:lstStyle/>
        <a:p>
          <a:endParaRPr lang="en-US"/>
        </a:p>
      </dgm:t>
    </dgm:pt>
    <dgm:pt modelId="{B3C08480-FFA9-4128-B341-ECB4F038E752}">
      <dgm:prSet/>
      <dgm:spPr/>
      <dgm:t>
        <a:bodyPr/>
        <a:lstStyle/>
        <a:p>
          <a:pPr rtl="0"/>
          <a:r>
            <a:rPr lang="en-US" dirty="0"/>
            <a:t>Screening is discouraged after the age of </a:t>
          </a:r>
          <a:r>
            <a:rPr lang="en-US" b="1" i="1" dirty="0"/>
            <a:t>85</a:t>
          </a:r>
          <a:r>
            <a:rPr lang="en-US" dirty="0"/>
            <a:t> due to risk of </a:t>
          </a:r>
          <a:r>
            <a:rPr lang="en-US" b="1" i="1" dirty="0"/>
            <a:t>increased mortality &amp; screening complication</a:t>
          </a:r>
          <a:r>
            <a:rPr lang="en-US" dirty="0"/>
            <a:t>.</a:t>
          </a:r>
        </a:p>
      </dgm:t>
    </dgm:pt>
    <dgm:pt modelId="{894C4174-AFD8-4AB0-AF59-2C7341100770}" type="parTrans" cxnId="{FCB4A67D-3DA1-41C1-BF6D-AA1E9DB35357}">
      <dgm:prSet/>
      <dgm:spPr/>
      <dgm:t>
        <a:bodyPr/>
        <a:lstStyle/>
        <a:p>
          <a:endParaRPr lang="en-US"/>
        </a:p>
      </dgm:t>
    </dgm:pt>
    <dgm:pt modelId="{1462EA5A-5A0F-4A3A-A5F1-3257C0018D38}" type="sibTrans" cxnId="{FCB4A67D-3DA1-41C1-BF6D-AA1E9DB35357}">
      <dgm:prSet/>
      <dgm:spPr/>
      <dgm:t>
        <a:bodyPr/>
        <a:lstStyle/>
        <a:p>
          <a:endParaRPr lang="en-US"/>
        </a:p>
      </dgm:t>
    </dgm:pt>
    <dgm:pt modelId="{E09B0C47-70FD-4CA0-8C1E-093ED9D05C29}" type="pres">
      <dgm:prSet presAssocID="{81995D0C-345F-4A16-B3D2-7C24E4EAC3DA}" presName="root" presStyleCnt="0">
        <dgm:presLayoutVars>
          <dgm:dir/>
          <dgm:resizeHandles val="exact"/>
        </dgm:presLayoutVars>
      </dgm:prSet>
      <dgm:spPr/>
    </dgm:pt>
    <dgm:pt modelId="{9F94D8EB-B910-408D-80A0-FAD76C4B788F}" type="pres">
      <dgm:prSet presAssocID="{20549B2B-8236-4D90-8807-F75704EEFBA5}" presName="compNode" presStyleCnt="0"/>
      <dgm:spPr/>
    </dgm:pt>
    <dgm:pt modelId="{77F3165A-BAF6-432C-AC34-0E7E5DD11F50}" type="pres">
      <dgm:prSet presAssocID="{20549B2B-8236-4D90-8807-F75704EEFBA5}" presName="bgRect" presStyleLbl="bgShp" presStyleIdx="0" presStyleCnt="4"/>
      <dgm:spPr/>
    </dgm:pt>
    <dgm:pt modelId="{E0F14B9A-7B31-467D-B809-5192CF99B2CA}" type="pres">
      <dgm:prSet presAssocID="{20549B2B-8236-4D90-8807-F75704EEFBA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Plan"/>
        </a:ext>
      </dgm:extLst>
    </dgm:pt>
    <dgm:pt modelId="{76EBB808-AFA3-42A7-96A2-7B3A3C4238FD}" type="pres">
      <dgm:prSet presAssocID="{20549B2B-8236-4D90-8807-F75704EEFBA5}" presName="spaceRect" presStyleCnt="0"/>
      <dgm:spPr/>
    </dgm:pt>
    <dgm:pt modelId="{0BB23F66-FFF1-4203-AFA4-08FF3EE42170}" type="pres">
      <dgm:prSet presAssocID="{20549B2B-8236-4D90-8807-F75704EEFBA5}" presName="parTx" presStyleLbl="revTx" presStyleIdx="0" presStyleCnt="6">
        <dgm:presLayoutVars>
          <dgm:chMax val="0"/>
          <dgm:chPref val="0"/>
        </dgm:presLayoutVars>
      </dgm:prSet>
      <dgm:spPr/>
    </dgm:pt>
    <dgm:pt modelId="{20A70272-3060-4F01-A183-1F47D40BD17F}" type="pres">
      <dgm:prSet presAssocID="{20549B2B-8236-4D90-8807-F75704EEFBA5}" presName="desTx" presStyleLbl="revTx" presStyleIdx="1" presStyleCnt="6">
        <dgm:presLayoutVars/>
      </dgm:prSet>
      <dgm:spPr/>
    </dgm:pt>
    <dgm:pt modelId="{98948E61-A3A3-4827-8966-329001EF2A50}" type="pres">
      <dgm:prSet presAssocID="{DE8BFE9C-35BF-447E-AD35-ECD2444A7DE2}" presName="sibTrans" presStyleCnt="0"/>
      <dgm:spPr/>
    </dgm:pt>
    <dgm:pt modelId="{53522917-6681-483F-B4C5-AFA0B56EDEC1}" type="pres">
      <dgm:prSet presAssocID="{0286B62B-4321-4D3A-AAEC-35C56D2538BD}" presName="compNode" presStyleCnt="0"/>
      <dgm:spPr/>
    </dgm:pt>
    <dgm:pt modelId="{0D9FA6E8-BE0F-4B8B-96CE-C8823E7FDA6C}" type="pres">
      <dgm:prSet presAssocID="{0286B62B-4321-4D3A-AAEC-35C56D2538BD}" presName="bgRect" presStyleLbl="bgShp" presStyleIdx="1" presStyleCnt="4"/>
      <dgm:spPr/>
    </dgm:pt>
    <dgm:pt modelId="{AF9FC658-8E0F-495D-A829-3CBD15857961}" type="pres">
      <dgm:prSet presAssocID="{0286B62B-4321-4D3A-AAEC-35C56D2538B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4EBD2AF5-EDA2-462C-886B-DB31C5AA8E17}" type="pres">
      <dgm:prSet presAssocID="{0286B62B-4321-4D3A-AAEC-35C56D2538BD}" presName="spaceRect" presStyleCnt="0"/>
      <dgm:spPr/>
    </dgm:pt>
    <dgm:pt modelId="{E71E344A-4962-41FA-AADE-6D4F6E280CE4}" type="pres">
      <dgm:prSet presAssocID="{0286B62B-4321-4D3A-AAEC-35C56D2538BD}" presName="parTx" presStyleLbl="revTx" presStyleIdx="2" presStyleCnt="6">
        <dgm:presLayoutVars>
          <dgm:chMax val="0"/>
          <dgm:chPref val="0"/>
        </dgm:presLayoutVars>
      </dgm:prSet>
      <dgm:spPr/>
    </dgm:pt>
    <dgm:pt modelId="{A25DBC29-3B12-4DA9-B193-7510B8CF5DCD}" type="pres">
      <dgm:prSet presAssocID="{0286B62B-4321-4D3A-AAEC-35C56D2538BD}" presName="desTx" presStyleLbl="revTx" presStyleIdx="3" presStyleCnt="6">
        <dgm:presLayoutVars/>
      </dgm:prSet>
      <dgm:spPr/>
    </dgm:pt>
    <dgm:pt modelId="{222E7B9B-719D-492E-AAE7-CD4259C24BD6}" type="pres">
      <dgm:prSet presAssocID="{0C4AE6DC-3B50-40D1-98CA-82BC33F5EAAA}" presName="sibTrans" presStyleCnt="0"/>
      <dgm:spPr/>
    </dgm:pt>
    <dgm:pt modelId="{1863DFD5-807B-426F-A4C9-1D8A4FAE6D7F}" type="pres">
      <dgm:prSet presAssocID="{BE88AC95-E38C-49F1-A896-EF28560DBE4E}" presName="compNode" presStyleCnt="0"/>
      <dgm:spPr/>
    </dgm:pt>
    <dgm:pt modelId="{D4A802D8-9C8C-418A-ACFC-A951C395B32A}" type="pres">
      <dgm:prSet presAssocID="{BE88AC95-E38C-49F1-A896-EF28560DBE4E}" presName="bgRect" presStyleLbl="bgShp" presStyleIdx="2" presStyleCnt="4"/>
      <dgm:spPr/>
    </dgm:pt>
    <dgm:pt modelId="{442C2785-7D09-4BF2-8E64-936C912DD3A5}" type="pres">
      <dgm:prSet presAssocID="{BE88AC95-E38C-49F1-A896-EF28560DBE4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lth"/>
        </a:ext>
      </dgm:extLst>
    </dgm:pt>
    <dgm:pt modelId="{DD8DE845-ECF2-4964-81F5-2651B48DD211}" type="pres">
      <dgm:prSet presAssocID="{BE88AC95-E38C-49F1-A896-EF28560DBE4E}" presName="spaceRect" presStyleCnt="0"/>
      <dgm:spPr/>
    </dgm:pt>
    <dgm:pt modelId="{55A0F5CA-0737-4791-8E99-C41D64632EA7}" type="pres">
      <dgm:prSet presAssocID="{BE88AC95-E38C-49F1-A896-EF28560DBE4E}" presName="parTx" presStyleLbl="revTx" presStyleIdx="4" presStyleCnt="6">
        <dgm:presLayoutVars>
          <dgm:chMax val="0"/>
          <dgm:chPref val="0"/>
        </dgm:presLayoutVars>
      </dgm:prSet>
      <dgm:spPr/>
    </dgm:pt>
    <dgm:pt modelId="{7A0854C7-C888-4AE0-B472-1686CF68C61D}" type="pres">
      <dgm:prSet presAssocID="{19A213F0-1C23-492B-A744-E8ED7E4C0F47}" presName="sibTrans" presStyleCnt="0"/>
      <dgm:spPr/>
    </dgm:pt>
    <dgm:pt modelId="{58C73E81-4EE7-4A9B-A7C7-52ECB5684E63}" type="pres">
      <dgm:prSet presAssocID="{B3C08480-FFA9-4128-B341-ECB4F038E752}" presName="compNode" presStyleCnt="0"/>
      <dgm:spPr/>
    </dgm:pt>
    <dgm:pt modelId="{D31EE5E5-E776-41CF-BAE6-71954895B714}" type="pres">
      <dgm:prSet presAssocID="{B3C08480-FFA9-4128-B341-ECB4F038E752}" presName="bgRect" presStyleLbl="bgShp" presStyleIdx="3" presStyleCnt="4"/>
      <dgm:spPr/>
    </dgm:pt>
    <dgm:pt modelId="{4450F957-EFA0-4737-A36B-AD2B42207E3E}" type="pres">
      <dgm:prSet presAssocID="{B3C08480-FFA9-4128-B341-ECB4F038E75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B3F779E0-51B6-4856-A6D0-E0B83B1F6B6E}" type="pres">
      <dgm:prSet presAssocID="{B3C08480-FFA9-4128-B341-ECB4F038E752}" presName="spaceRect" presStyleCnt="0"/>
      <dgm:spPr/>
    </dgm:pt>
    <dgm:pt modelId="{6A5EF5CA-4310-4359-8FB5-DBD21CCCA2BA}" type="pres">
      <dgm:prSet presAssocID="{B3C08480-FFA9-4128-B341-ECB4F038E75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D2D3131-C36B-4389-85EC-721FA1E95F84}" srcId="{81995D0C-345F-4A16-B3D2-7C24E4EAC3DA}" destId="{0286B62B-4321-4D3A-AAEC-35C56D2538BD}" srcOrd="1" destOrd="0" parTransId="{1943EA49-7E1D-44E7-9A18-94006A5D1DDA}" sibTransId="{0C4AE6DC-3B50-40D1-98CA-82BC33F5EAAA}"/>
    <dgm:cxn modelId="{F51A7933-FE73-4DD1-9B73-E19BEC8DE998}" type="presOf" srcId="{1D4B9196-8413-49C5-9E4C-970A29A2B20C}" destId="{A25DBC29-3B12-4DA9-B193-7510B8CF5DCD}" srcOrd="0" destOrd="0" presId="urn:microsoft.com/office/officeart/2018/2/layout/IconVerticalSolidList"/>
    <dgm:cxn modelId="{EE964B6B-D9C3-4B26-950F-AA2FD155D352}" type="presOf" srcId="{BE88AC95-E38C-49F1-A896-EF28560DBE4E}" destId="{55A0F5CA-0737-4791-8E99-C41D64632EA7}" srcOrd="0" destOrd="0" presId="urn:microsoft.com/office/officeart/2018/2/layout/IconVerticalSolidList"/>
    <dgm:cxn modelId="{FFD45A53-FFDC-48E1-A262-23AD7AEC8046}" type="presOf" srcId="{B3C08480-FFA9-4128-B341-ECB4F038E752}" destId="{6A5EF5CA-4310-4359-8FB5-DBD21CCCA2BA}" srcOrd="0" destOrd="0" presId="urn:microsoft.com/office/officeart/2018/2/layout/IconVerticalSolidList"/>
    <dgm:cxn modelId="{DD4E0679-DED8-4349-9CFF-9ED6DBDD1B4B}" srcId="{0286B62B-4321-4D3A-AAEC-35C56D2538BD}" destId="{1D4B9196-8413-49C5-9E4C-970A29A2B20C}" srcOrd="0" destOrd="0" parTransId="{0F9A9BC0-685F-4A98-BCBE-7522865D866B}" sibTransId="{9950E31D-95C1-44A9-8F47-99AF4B3465C1}"/>
    <dgm:cxn modelId="{C144EE59-D381-40BA-A6F2-629BEF521116}" type="presOf" srcId="{2B4DCE97-A870-45BD-BAFF-C8A44B94B7A0}" destId="{20A70272-3060-4F01-A183-1F47D40BD17F}" srcOrd="0" destOrd="0" presId="urn:microsoft.com/office/officeart/2018/2/layout/IconVerticalSolidList"/>
    <dgm:cxn modelId="{FCB4A67D-3DA1-41C1-BF6D-AA1E9DB35357}" srcId="{81995D0C-345F-4A16-B3D2-7C24E4EAC3DA}" destId="{B3C08480-FFA9-4128-B341-ECB4F038E752}" srcOrd="3" destOrd="0" parTransId="{894C4174-AFD8-4AB0-AF59-2C7341100770}" sibTransId="{1462EA5A-5A0F-4A3A-A5F1-3257C0018D38}"/>
    <dgm:cxn modelId="{F38E837E-ECAC-4415-A891-5D9B485B3A17}" type="presOf" srcId="{81995D0C-345F-4A16-B3D2-7C24E4EAC3DA}" destId="{E09B0C47-70FD-4CA0-8C1E-093ED9D05C29}" srcOrd="0" destOrd="0" presId="urn:microsoft.com/office/officeart/2018/2/layout/IconVerticalSolidList"/>
    <dgm:cxn modelId="{43B2B098-3CEF-4A73-8D53-26D378DBA7E2}" srcId="{20549B2B-8236-4D90-8807-F75704EEFBA5}" destId="{2B4DCE97-A870-45BD-BAFF-C8A44B94B7A0}" srcOrd="0" destOrd="0" parTransId="{B1C6F470-8FBE-449D-A0D6-29FEF5D9145E}" sibTransId="{E954A6D8-59BF-4CBE-A722-D707734A3F81}"/>
    <dgm:cxn modelId="{76F70EA1-C2FA-4D10-83DE-F743779827E7}" type="presOf" srcId="{20549B2B-8236-4D90-8807-F75704EEFBA5}" destId="{0BB23F66-FFF1-4203-AFA4-08FF3EE42170}" srcOrd="0" destOrd="0" presId="urn:microsoft.com/office/officeart/2018/2/layout/IconVerticalSolidList"/>
    <dgm:cxn modelId="{B98826C0-361E-4C7D-A8A4-711E3299E016}" srcId="{81995D0C-345F-4A16-B3D2-7C24E4EAC3DA}" destId="{20549B2B-8236-4D90-8807-F75704EEFBA5}" srcOrd="0" destOrd="0" parTransId="{39E4D717-3B41-4F4C-B2D9-0CB71AE82D23}" sibTransId="{DE8BFE9C-35BF-447E-AD35-ECD2444A7DE2}"/>
    <dgm:cxn modelId="{BA404CE8-795B-4B55-81EF-C5A3B665E84F}" type="presOf" srcId="{0286B62B-4321-4D3A-AAEC-35C56D2538BD}" destId="{E71E344A-4962-41FA-AADE-6D4F6E280CE4}" srcOrd="0" destOrd="0" presId="urn:microsoft.com/office/officeart/2018/2/layout/IconVerticalSolidList"/>
    <dgm:cxn modelId="{24668CFA-DC3D-44D6-8437-FFBD64B6509E}" srcId="{81995D0C-345F-4A16-B3D2-7C24E4EAC3DA}" destId="{BE88AC95-E38C-49F1-A896-EF28560DBE4E}" srcOrd="2" destOrd="0" parTransId="{DEA7748C-6F88-46B8-B5AC-F6FE9888BECE}" sibTransId="{19A213F0-1C23-492B-A744-E8ED7E4C0F47}"/>
    <dgm:cxn modelId="{B1D4FE69-5B69-4C86-9844-839590930F11}" type="presParOf" srcId="{E09B0C47-70FD-4CA0-8C1E-093ED9D05C29}" destId="{9F94D8EB-B910-408D-80A0-FAD76C4B788F}" srcOrd="0" destOrd="0" presId="urn:microsoft.com/office/officeart/2018/2/layout/IconVerticalSolidList"/>
    <dgm:cxn modelId="{B686D8D4-D81C-4A80-BF0E-D159142054C6}" type="presParOf" srcId="{9F94D8EB-B910-408D-80A0-FAD76C4B788F}" destId="{77F3165A-BAF6-432C-AC34-0E7E5DD11F50}" srcOrd="0" destOrd="0" presId="urn:microsoft.com/office/officeart/2018/2/layout/IconVerticalSolidList"/>
    <dgm:cxn modelId="{6B41392D-B4E8-4245-8EC9-F301544CEFA4}" type="presParOf" srcId="{9F94D8EB-B910-408D-80A0-FAD76C4B788F}" destId="{E0F14B9A-7B31-467D-B809-5192CF99B2CA}" srcOrd="1" destOrd="0" presId="urn:microsoft.com/office/officeart/2018/2/layout/IconVerticalSolidList"/>
    <dgm:cxn modelId="{BB7513DC-F55A-450C-9A78-A85F48060FDB}" type="presParOf" srcId="{9F94D8EB-B910-408D-80A0-FAD76C4B788F}" destId="{76EBB808-AFA3-42A7-96A2-7B3A3C4238FD}" srcOrd="2" destOrd="0" presId="urn:microsoft.com/office/officeart/2018/2/layout/IconVerticalSolidList"/>
    <dgm:cxn modelId="{4AC28940-52BC-47B3-A8D1-AB80187D7A19}" type="presParOf" srcId="{9F94D8EB-B910-408D-80A0-FAD76C4B788F}" destId="{0BB23F66-FFF1-4203-AFA4-08FF3EE42170}" srcOrd="3" destOrd="0" presId="urn:microsoft.com/office/officeart/2018/2/layout/IconVerticalSolidList"/>
    <dgm:cxn modelId="{1A7DE00E-54D1-4F10-8350-24E1C8265937}" type="presParOf" srcId="{9F94D8EB-B910-408D-80A0-FAD76C4B788F}" destId="{20A70272-3060-4F01-A183-1F47D40BD17F}" srcOrd="4" destOrd="0" presId="urn:microsoft.com/office/officeart/2018/2/layout/IconVerticalSolidList"/>
    <dgm:cxn modelId="{CE68D526-D90B-4D48-AF1D-4E4E51E034F6}" type="presParOf" srcId="{E09B0C47-70FD-4CA0-8C1E-093ED9D05C29}" destId="{98948E61-A3A3-4827-8966-329001EF2A50}" srcOrd="1" destOrd="0" presId="urn:microsoft.com/office/officeart/2018/2/layout/IconVerticalSolidList"/>
    <dgm:cxn modelId="{E31E8CA8-738B-49FC-8CEA-135C21605048}" type="presParOf" srcId="{E09B0C47-70FD-4CA0-8C1E-093ED9D05C29}" destId="{53522917-6681-483F-B4C5-AFA0B56EDEC1}" srcOrd="2" destOrd="0" presId="urn:microsoft.com/office/officeart/2018/2/layout/IconVerticalSolidList"/>
    <dgm:cxn modelId="{0D6C5424-7740-42B4-A09E-6E74502250CB}" type="presParOf" srcId="{53522917-6681-483F-B4C5-AFA0B56EDEC1}" destId="{0D9FA6E8-BE0F-4B8B-96CE-C8823E7FDA6C}" srcOrd="0" destOrd="0" presId="urn:microsoft.com/office/officeart/2018/2/layout/IconVerticalSolidList"/>
    <dgm:cxn modelId="{26282A43-97BE-4020-8983-F4C47461A0C4}" type="presParOf" srcId="{53522917-6681-483F-B4C5-AFA0B56EDEC1}" destId="{AF9FC658-8E0F-495D-A829-3CBD15857961}" srcOrd="1" destOrd="0" presId="urn:microsoft.com/office/officeart/2018/2/layout/IconVerticalSolidList"/>
    <dgm:cxn modelId="{135DC59A-DA33-4465-82F7-AFED0C113B6A}" type="presParOf" srcId="{53522917-6681-483F-B4C5-AFA0B56EDEC1}" destId="{4EBD2AF5-EDA2-462C-886B-DB31C5AA8E17}" srcOrd="2" destOrd="0" presId="urn:microsoft.com/office/officeart/2018/2/layout/IconVerticalSolidList"/>
    <dgm:cxn modelId="{23981CB2-32DD-43E2-B830-F85432933F00}" type="presParOf" srcId="{53522917-6681-483F-B4C5-AFA0B56EDEC1}" destId="{E71E344A-4962-41FA-AADE-6D4F6E280CE4}" srcOrd="3" destOrd="0" presId="urn:microsoft.com/office/officeart/2018/2/layout/IconVerticalSolidList"/>
    <dgm:cxn modelId="{464E28B0-85B5-44C7-A5E5-A166F5861716}" type="presParOf" srcId="{53522917-6681-483F-B4C5-AFA0B56EDEC1}" destId="{A25DBC29-3B12-4DA9-B193-7510B8CF5DCD}" srcOrd="4" destOrd="0" presId="urn:microsoft.com/office/officeart/2018/2/layout/IconVerticalSolidList"/>
    <dgm:cxn modelId="{CC014AB5-7E50-4856-B562-F4BD3CDCDED9}" type="presParOf" srcId="{E09B0C47-70FD-4CA0-8C1E-093ED9D05C29}" destId="{222E7B9B-719D-492E-AAE7-CD4259C24BD6}" srcOrd="3" destOrd="0" presId="urn:microsoft.com/office/officeart/2018/2/layout/IconVerticalSolidList"/>
    <dgm:cxn modelId="{38430A8B-7591-4063-9B65-F5918215FCAD}" type="presParOf" srcId="{E09B0C47-70FD-4CA0-8C1E-093ED9D05C29}" destId="{1863DFD5-807B-426F-A4C9-1D8A4FAE6D7F}" srcOrd="4" destOrd="0" presId="urn:microsoft.com/office/officeart/2018/2/layout/IconVerticalSolidList"/>
    <dgm:cxn modelId="{CF65FDE6-DE36-4484-83F6-D3FFBD91C2DB}" type="presParOf" srcId="{1863DFD5-807B-426F-A4C9-1D8A4FAE6D7F}" destId="{D4A802D8-9C8C-418A-ACFC-A951C395B32A}" srcOrd="0" destOrd="0" presId="urn:microsoft.com/office/officeart/2018/2/layout/IconVerticalSolidList"/>
    <dgm:cxn modelId="{466AC87E-23A5-4183-99CC-C55B2DD3A5E5}" type="presParOf" srcId="{1863DFD5-807B-426F-A4C9-1D8A4FAE6D7F}" destId="{442C2785-7D09-4BF2-8E64-936C912DD3A5}" srcOrd="1" destOrd="0" presId="urn:microsoft.com/office/officeart/2018/2/layout/IconVerticalSolidList"/>
    <dgm:cxn modelId="{1E56EDB6-217A-492A-B1A9-54787782C370}" type="presParOf" srcId="{1863DFD5-807B-426F-A4C9-1D8A4FAE6D7F}" destId="{DD8DE845-ECF2-4964-81F5-2651B48DD211}" srcOrd="2" destOrd="0" presId="urn:microsoft.com/office/officeart/2018/2/layout/IconVerticalSolidList"/>
    <dgm:cxn modelId="{5E85171A-79B4-48E3-B1A3-55EB01D59246}" type="presParOf" srcId="{1863DFD5-807B-426F-A4C9-1D8A4FAE6D7F}" destId="{55A0F5CA-0737-4791-8E99-C41D64632EA7}" srcOrd="3" destOrd="0" presId="urn:microsoft.com/office/officeart/2018/2/layout/IconVerticalSolidList"/>
    <dgm:cxn modelId="{27B1865E-E061-4978-8FAB-0DBD0CAB3594}" type="presParOf" srcId="{E09B0C47-70FD-4CA0-8C1E-093ED9D05C29}" destId="{7A0854C7-C888-4AE0-B472-1686CF68C61D}" srcOrd="5" destOrd="0" presId="urn:microsoft.com/office/officeart/2018/2/layout/IconVerticalSolidList"/>
    <dgm:cxn modelId="{9C7EC597-E927-4F16-8E8A-3655F1B4DBE7}" type="presParOf" srcId="{E09B0C47-70FD-4CA0-8C1E-093ED9D05C29}" destId="{58C73E81-4EE7-4A9B-A7C7-52ECB5684E63}" srcOrd="6" destOrd="0" presId="urn:microsoft.com/office/officeart/2018/2/layout/IconVerticalSolidList"/>
    <dgm:cxn modelId="{2314E984-389D-4AE6-8CD6-9A99A1F1A19E}" type="presParOf" srcId="{58C73E81-4EE7-4A9B-A7C7-52ECB5684E63}" destId="{D31EE5E5-E776-41CF-BAE6-71954895B714}" srcOrd="0" destOrd="0" presId="urn:microsoft.com/office/officeart/2018/2/layout/IconVerticalSolidList"/>
    <dgm:cxn modelId="{B5642D45-8694-40E5-AC79-8AE5551A2E46}" type="presParOf" srcId="{58C73E81-4EE7-4A9B-A7C7-52ECB5684E63}" destId="{4450F957-EFA0-4737-A36B-AD2B42207E3E}" srcOrd="1" destOrd="0" presId="urn:microsoft.com/office/officeart/2018/2/layout/IconVerticalSolidList"/>
    <dgm:cxn modelId="{9E6AECCA-BE52-42D5-AC2E-67CD42AC5422}" type="presParOf" srcId="{58C73E81-4EE7-4A9B-A7C7-52ECB5684E63}" destId="{B3F779E0-51B6-4856-A6D0-E0B83B1F6B6E}" srcOrd="2" destOrd="0" presId="urn:microsoft.com/office/officeart/2018/2/layout/IconVerticalSolidList"/>
    <dgm:cxn modelId="{09638E32-9BA3-4F6C-981A-778C0802E92B}" type="presParOf" srcId="{58C73E81-4EE7-4A9B-A7C7-52ECB5684E63}" destId="{6A5EF5CA-4310-4359-8FB5-DBD21CCCA2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210F960-89B6-4C9B-BF78-E66186E06FD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6145D8B-D675-4C8E-A652-7BDC685FBD9D}">
      <dgm:prSet/>
      <dgm:spPr/>
      <dgm:t>
        <a:bodyPr/>
        <a:lstStyle/>
        <a:p>
          <a:pPr algn="l" rtl="0"/>
          <a:r>
            <a:rPr lang="en-US" dirty="0"/>
            <a:t>Screening test or procedure: </a:t>
          </a:r>
        </a:p>
      </dgm:t>
    </dgm:pt>
    <dgm:pt modelId="{59CB51F4-B35C-47AA-A070-53FB422C569D}" type="parTrans" cxnId="{9A527EF1-FF13-43D7-A845-C127E102F426}">
      <dgm:prSet/>
      <dgm:spPr/>
      <dgm:t>
        <a:bodyPr/>
        <a:lstStyle/>
        <a:p>
          <a:endParaRPr lang="en-US"/>
        </a:p>
      </dgm:t>
    </dgm:pt>
    <dgm:pt modelId="{52DBEE69-635A-4DF2-8417-AA4F39534DFD}" type="sibTrans" cxnId="{9A527EF1-FF13-43D7-A845-C127E102F426}">
      <dgm:prSet/>
      <dgm:spPr/>
      <dgm:t>
        <a:bodyPr/>
        <a:lstStyle/>
        <a:p>
          <a:endParaRPr lang="en-US"/>
        </a:p>
      </dgm:t>
    </dgm:pt>
    <dgm:pt modelId="{2BB630C7-EB42-4DE3-8BCD-B07CC073F43C}">
      <dgm:prSet/>
      <dgm:spPr/>
      <dgm:t>
        <a:bodyPr/>
        <a:lstStyle/>
        <a:p>
          <a:pPr rtl="0"/>
          <a:r>
            <a:rPr lang="en-US" b="1" dirty="0"/>
            <a:t>Prostate specific antigen test with or without digital rectal examination.</a:t>
          </a:r>
          <a:endParaRPr lang="en-US" dirty="0"/>
        </a:p>
      </dgm:t>
    </dgm:pt>
    <dgm:pt modelId="{67321952-7CB1-4884-936F-1E9F66B1E187}" type="parTrans" cxnId="{57D1E405-668C-4161-9152-CEC64E643831}">
      <dgm:prSet/>
      <dgm:spPr/>
      <dgm:t>
        <a:bodyPr/>
        <a:lstStyle/>
        <a:p>
          <a:endParaRPr lang="en-US"/>
        </a:p>
      </dgm:t>
    </dgm:pt>
    <dgm:pt modelId="{ADBE6D8D-913D-44AB-93B6-69A9671D0D4C}" type="sibTrans" cxnId="{57D1E405-668C-4161-9152-CEC64E643831}">
      <dgm:prSet/>
      <dgm:spPr/>
      <dgm:t>
        <a:bodyPr/>
        <a:lstStyle/>
        <a:p>
          <a:endParaRPr lang="en-US"/>
        </a:p>
      </dgm:t>
    </dgm:pt>
    <dgm:pt modelId="{A217E841-4431-4A13-A4A6-2A0AC9CAE6D7}">
      <dgm:prSet/>
      <dgm:spPr/>
      <dgm:t>
        <a:bodyPr/>
        <a:lstStyle/>
        <a:p>
          <a:pPr rtl="0"/>
          <a:r>
            <a:rPr lang="en-US" dirty="0"/>
            <a:t>Targeted population: </a:t>
          </a:r>
        </a:p>
      </dgm:t>
    </dgm:pt>
    <dgm:pt modelId="{426E3401-4E8A-41CA-BBD3-E58C189C441C}" type="parTrans" cxnId="{5D1C1D12-9F81-479E-8DAD-28B2A09E4A12}">
      <dgm:prSet/>
      <dgm:spPr/>
      <dgm:t>
        <a:bodyPr/>
        <a:lstStyle/>
        <a:p>
          <a:endParaRPr lang="en-US"/>
        </a:p>
      </dgm:t>
    </dgm:pt>
    <dgm:pt modelId="{D96ED540-1C98-40A5-B35B-F9D08C7F0E19}" type="sibTrans" cxnId="{5D1C1D12-9F81-479E-8DAD-28B2A09E4A12}">
      <dgm:prSet/>
      <dgm:spPr/>
      <dgm:t>
        <a:bodyPr/>
        <a:lstStyle/>
        <a:p>
          <a:endParaRPr lang="en-US"/>
        </a:p>
      </dgm:t>
    </dgm:pt>
    <dgm:pt modelId="{11496FD9-EA5A-40EE-82C2-FF1ED1985501}">
      <dgm:prSet/>
      <dgm:spPr/>
      <dgm:t>
        <a:bodyPr/>
        <a:lstStyle/>
        <a:p>
          <a:pPr rtl="0"/>
          <a:r>
            <a:rPr lang="en-US" b="1" dirty="0"/>
            <a:t>Men from</a:t>
          </a:r>
          <a:r>
            <a:rPr lang="en-US" dirty="0"/>
            <a:t> </a:t>
          </a:r>
          <a:r>
            <a:rPr lang="en-US" b="1" dirty="0"/>
            <a:t>55 to 69 years of age. </a:t>
          </a:r>
          <a:endParaRPr lang="en-US" dirty="0"/>
        </a:p>
      </dgm:t>
    </dgm:pt>
    <dgm:pt modelId="{CDE963A4-F160-4E5C-B63B-C9CE9DA3DF5F}" type="parTrans" cxnId="{DA6307D4-3216-45CE-ACF6-64457D30F53F}">
      <dgm:prSet/>
      <dgm:spPr/>
      <dgm:t>
        <a:bodyPr/>
        <a:lstStyle/>
        <a:p>
          <a:endParaRPr lang="en-US"/>
        </a:p>
      </dgm:t>
    </dgm:pt>
    <dgm:pt modelId="{C5AAFC10-22AC-4167-8387-7131811EEF3A}" type="sibTrans" cxnId="{DA6307D4-3216-45CE-ACF6-64457D30F53F}">
      <dgm:prSet/>
      <dgm:spPr/>
      <dgm:t>
        <a:bodyPr/>
        <a:lstStyle/>
        <a:p>
          <a:endParaRPr lang="en-US"/>
        </a:p>
      </dgm:t>
    </dgm:pt>
    <dgm:pt modelId="{5A64633F-D49A-413B-BDFD-7C4EA5B79BBE}">
      <dgm:prSet/>
      <dgm:spPr/>
      <dgm:t>
        <a:bodyPr/>
        <a:lstStyle/>
        <a:p>
          <a:pPr rtl="0"/>
          <a:r>
            <a:rPr lang="en-US" dirty="0"/>
            <a:t>Men who have at least a 10-year life expectancy, screening should not occur without an informed decision-making process due to the potential benefits, risks and uncertainties associated with the screening.</a:t>
          </a:r>
        </a:p>
      </dgm:t>
    </dgm:pt>
    <dgm:pt modelId="{580CD74D-C655-480A-8CC0-E1DBAE543F9E}" type="parTrans" cxnId="{67E7F824-3E75-4610-BC0C-8ACCFFB75CEE}">
      <dgm:prSet/>
      <dgm:spPr/>
      <dgm:t>
        <a:bodyPr/>
        <a:lstStyle/>
        <a:p>
          <a:endParaRPr lang="en-US"/>
        </a:p>
      </dgm:t>
    </dgm:pt>
    <dgm:pt modelId="{36CB7E33-0A88-45AC-A216-1DF8B87C893F}" type="sibTrans" cxnId="{67E7F824-3E75-4610-BC0C-8ACCFFB75CEE}">
      <dgm:prSet/>
      <dgm:spPr/>
      <dgm:t>
        <a:bodyPr/>
        <a:lstStyle/>
        <a:p>
          <a:endParaRPr lang="en-US"/>
        </a:p>
      </dgm:t>
    </dgm:pt>
    <dgm:pt modelId="{6DC7084A-747C-409C-8607-00E5D8F6596A}" type="pres">
      <dgm:prSet presAssocID="{6210F960-89B6-4C9B-BF78-E66186E06FD0}" presName="root" presStyleCnt="0">
        <dgm:presLayoutVars>
          <dgm:dir/>
          <dgm:resizeHandles val="exact"/>
        </dgm:presLayoutVars>
      </dgm:prSet>
      <dgm:spPr/>
    </dgm:pt>
    <dgm:pt modelId="{4E81358E-D8BB-43E4-A81A-D0024C793B22}" type="pres">
      <dgm:prSet presAssocID="{86145D8B-D675-4C8E-A652-7BDC685FBD9D}" presName="compNode" presStyleCnt="0"/>
      <dgm:spPr/>
    </dgm:pt>
    <dgm:pt modelId="{D3D1F219-B816-4692-9EA1-EA41472F0575}" type="pres">
      <dgm:prSet presAssocID="{86145D8B-D675-4C8E-A652-7BDC685FBD9D}" presName="bgRect" presStyleLbl="bgShp" presStyleIdx="0" presStyleCnt="3"/>
      <dgm:spPr/>
    </dgm:pt>
    <dgm:pt modelId="{618ED23F-6EBE-4AC9-8A2D-F19DF5091049}" type="pres">
      <dgm:prSet presAssocID="{86145D8B-D675-4C8E-A652-7BDC685FBD9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2026096C-A912-411B-A5DC-EE25516DBFCE}" type="pres">
      <dgm:prSet presAssocID="{86145D8B-D675-4C8E-A652-7BDC685FBD9D}" presName="spaceRect" presStyleCnt="0"/>
      <dgm:spPr/>
    </dgm:pt>
    <dgm:pt modelId="{95B45FEB-18CB-4263-B681-F540B9E4298D}" type="pres">
      <dgm:prSet presAssocID="{86145D8B-D675-4C8E-A652-7BDC685FBD9D}" presName="parTx" presStyleLbl="revTx" presStyleIdx="0" presStyleCnt="5">
        <dgm:presLayoutVars>
          <dgm:chMax val="0"/>
          <dgm:chPref val="0"/>
        </dgm:presLayoutVars>
      </dgm:prSet>
      <dgm:spPr/>
    </dgm:pt>
    <dgm:pt modelId="{CEEB2C58-7C93-4651-9901-4951BEE92C7B}" type="pres">
      <dgm:prSet presAssocID="{86145D8B-D675-4C8E-A652-7BDC685FBD9D}" presName="desTx" presStyleLbl="revTx" presStyleIdx="1" presStyleCnt="5">
        <dgm:presLayoutVars/>
      </dgm:prSet>
      <dgm:spPr/>
    </dgm:pt>
    <dgm:pt modelId="{C8C58668-1625-4289-9CD9-C8C2CEAE5A74}" type="pres">
      <dgm:prSet presAssocID="{52DBEE69-635A-4DF2-8417-AA4F39534DFD}" presName="sibTrans" presStyleCnt="0"/>
      <dgm:spPr/>
    </dgm:pt>
    <dgm:pt modelId="{D9217DDE-82D7-4DB8-AD4F-B4DDFA79BCEA}" type="pres">
      <dgm:prSet presAssocID="{A217E841-4431-4A13-A4A6-2A0AC9CAE6D7}" presName="compNode" presStyleCnt="0"/>
      <dgm:spPr/>
    </dgm:pt>
    <dgm:pt modelId="{C7F7F31C-DD3F-4F9E-9C19-1AE08610BEC4}" type="pres">
      <dgm:prSet presAssocID="{A217E841-4431-4A13-A4A6-2A0AC9CAE6D7}" presName="bgRect" presStyleLbl="bgShp" presStyleIdx="1" presStyleCnt="3"/>
      <dgm:spPr/>
    </dgm:pt>
    <dgm:pt modelId="{0E2810AB-8C57-473A-BB97-D9BCB9035CA4}" type="pres">
      <dgm:prSet presAssocID="{A217E841-4431-4A13-A4A6-2A0AC9CAE6D7}" presName="iconRect" presStyleLbl="node1" presStyleIdx="1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mono"/>
        </a:ext>
      </dgm:extLst>
    </dgm:pt>
    <dgm:pt modelId="{54F50F29-F719-4EB7-BA67-71AE362EE0DF}" type="pres">
      <dgm:prSet presAssocID="{A217E841-4431-4A13-A4A6-2A0AC9CAE6D7}" presName="spaceRect" presStyleCnt="0"/>
      <dgm:spPr/>
    </dgm:pt>
    <dgm:pt modelId="{D3BA229C-2E16-4995-8238-40457BAFF2F1}" type="pres">
      <dgm:prSet presAssocID="{A217E841-4431-4A13-A4A6-2A0AC9CAE6D7}" presName="parTx" presStyleLbl="revTx" presStyleIdx="2" presStyleCnt="5">
        <dgm:presLayoutVars>
          <dgm:chMax val="0"/>
          <dgm:chPref val="0"/>
        </dgm:presLayoutVars>
      </dgm:prSet>
      <dgm:spPr/>
    </dgm:pt>
    <dgm:pt modelId="{D513EDC7-60F0-486A-9722-9C48641256E1}" type="pres">
      <dgm:prSet presAssocID="{A217E841-4431-4A13-A4A6-2A0AC9CAE6D7}" presName="desTx" presStyleLbl="revTx" presStyleIdx="3" presStyleCnt="5">
        <dgm:presLayoutVars/>
      </dgm:prSet>
      <dgm:spPr/>
    </dgm:pt>
    <dgm:pt modelId="{30024BCB-45C2-49C3-91C2-6EFCBEE87409}" type="pres">
      <dgm:prSet presAssocID="{D96ED540-1C98-40A5-B35B-F9D08C7F0E19}" presName="sibTrans" presStyleCnt="0"/>
      <dgm:spPr/>
    </dgm:pt>
    <dgm:pt modelId="{81754436-E49C-492C-BF11-A3792896810E}" type="pres">
      <dgm:prSet presAssocID="{5A64633F-D49A-413B-BDFD-7C4EA5B79BBE}" presName="compNode" presStyleCnt="0"/>
      <dgm:spPr/>
    </dgm:pt>
    <dgm:pt modelId="{508BB908-43B5-4F24-AAD6-08EC3D63ED89}" type="pres">
      <dgm:prSet presAssocID="{5A64633F-D49A-413B-BDFD-7C4EA5B79BBE}" presName="bgRect" presStyleLbl="bgShp" presStyleIdx="2" presStyleCnt="3"/>
      <dgm:spPr/>
    </dgm:pt>
    <dgm:pt modelId="{31BBC483-21E9-4A6F-A0A1-A07D067FD4BC}" type="pres">
      <dgm:prSet presAssocID="{5A64633F-D49A-413B-BDFD-7C4EA5B79BBE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018C99B-5689-4D5E-B8FF-4D61E61E7DC4}" type="pres">
      <dgm:prSet presAssocID="{5A64633F-D49A-413B-BDFD-7C4EA5B79BBE}" presName="spaceRect" presStyleCnt="0"/>
      <dgm:spPr/>
    </dgm:pt>
    <dgm:pt modelId="{1E866E54-F620-43D3-9A3F-4C25816B6E35}" type="pres">
      <dgm:prSet presAssocID="{5A64633F-D49A-413B-BDFD-7C4EA5B79BB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E8A2F01-DD54-4E5D-B1C7-F9745E0606D3}" type="presOf" srcId="{86145D8B-D675-4C8E-A652-7BDC685FBD9D}" destId="{95B45FEB-18CB-4263-B681-F540B9E4298D}" srcOrd="0" destOrd="0" presId="urn:microsoft.com/office/officeart/2018/2/layout/IconVerticalSolidList"/>
    <dgm:cxn modelId="{57D1E405-668C-4161-9152-CEC64E643831}" srcId="{86145D8B-D675-4C8E-A652-7BDC685FBD9D}" destId="{2BB630C7-EB42-4DE3-8BCD-B07CC073F43C}" srcOrd="0" destOrd="0" parTransId="{67321952-7CB1-4884-936F-1E9F66B1E187}" sibTransId="{ADBE6D8D-913D-44AB-93B6-69A9671D0D4C}"/>
    <dgm:cxn modelId="{5D1C1D12-9F81-479E-8DAD-28B2A09E4A12}" srcId="{6210F960-89B6-4C9B-BF78-E66186E06FD0}" destId="{A217E841-4431-4A13-A4A6-2A0AC9CAE6D7}" srcOrd="1" destOrd="0" parTransId="{426E3401-4E8A-41CA-BBD3-E58C189C441C}" sibTransId="{D96ED540-1C98-40A5-B35B-F9D08C7F0E19}"/>
    <dgm:cxn modelId="{993B821C-C4B7-421F-9B76-A1CAADBF26B4}" type="presOf" srcId="{5A64633F-D49A-413B-BDFD-7C4EA5B79BBE}" destId="{1E866E54-F620-43D3-9A3F-4C25816B6E35}" srcOrd="0" destOrd="0" presId="urn:microsoft.com/office/officeart/2018/2/layout/IconVerticalSolidList"/>
    <dgm:cxn modelId="{67E7F824-3E75-4610-BC0C-8ACCFFB75CEE}" srcId="{6210F960-89B6-4C9B-BF78-E66186E06FD0}" destId="{5A64633F-D49A-413B-BDFD-7C4EA5B79BBE}" srcOrd="2" destOrd="0" parTransId="{580CD74D-C655-480A-8CC0-E1DBAE543F9E}" sibTransId="{36CB7E33-0A88-45AC-A216-1DF8B87C893F}"/>
    <dgm:cxn modelId="{7EA7AA7E-3DED-418B-9CF3-438E25CFF3E7}" type="presOf" srcId="{A217E841-4431-4A13-A4A6-2A0AC9CAE6D7}" destId="{D3BA229C-2E16-4995-8238-40457BAFF2F1}" srcOrd="0" destOrd="0" presId="urn:microsoft.com/office/officeart/2018/2/layout/IconVerticalSolidList"/>
    <dgm:cxn modelId="{9E6FC880-0C40-4A61-975F-8EFDC49230BE}" type="presOf" srcId="{6210F960-89B6-4C9B-BF78-E66186E06FD0}" destId="{6DC7084A-747C-409C-8607-00E5D8F6596A}" srcOrd="0" destOrd="0" presId="urn:microsoft.com/office/officeart/2018/2/layout/IconVerticalSolidList"/>
    <dgm:cxn modelId="{A2461C8D-EF97-4185-9626-CDB9F3845698}" type="presOf" srcId="{11496FD9-EA5A-40EE-82C2-FF1ED1985501}" destId="{D513EDC7-60F0-486A-9722-9C48641256E1}" srcOrd="0" destOrd="0" presId="urn:microsoft.com/office/officeart/2018/2/layout/IconVerticalSolidList"/>
    <dgm:cxn modelId="{DA6307D4-3216-45CE-ACF6-64457D30F53F}" srcId="{A217E841-4431-4A13-A4A6-2A0AC9CAE6D7}" destId="{11496FD9-EA5A-40EE-82C2-FF1ED1985501}" srcOrd="0" destOrd="0" parTransId="{CDE963A4-F160-4E5C-B63B-C9CE9DA3DF5F}" sibTransId="{C5AAFC10-22AC-4167-8387-7131811EEF3A}"/>
    <dgm:cxn modelId="{9A527EF1-FF13-43D7-A845-C127E102F426}" srcId="{6210F960-89B6-4C9B-BF78-E66186E06FD0}" destId="{86145D8B-D675-4C8E-A652-7BDC685FBD9D}" srcOrd="0" destOrd="0" parTransId="{59CB51F4-B35C-47AA-A070-53FB422C569D}" sibTransId="{52DBEE69-635A-4DF2-8417-AA4F39534DFD}"/>
    <dgm:cxn modelId="{7490F4F8-188D-4334-A88B-B80E9854E0D8}" type="presOf" srcId="{2BB630C7-EB42-4DE3-8BCD-B07CC073F43C}" destId="{CEEB2C58-7C93-4651-9901-4951BEE92C7B}" srcOrd="0" destOrd="0" presId="urn:microsoft.com/office/officeart/2018/2/layout/IconVerticalSolidList"/>
    <dgm:cxn modelId="{DA8194AB-F5DE-44F9-BF4E-591F40FFE916}" type="presParOf" srcId="{6DC7084A-747C-409C-8607-00E5D8F6596A}" destId="{4E81358E-D8BB-43E4-A81A-D0024C793B22}" srcOrd="0" destOrd="0" presId="urn:microsoft.com/office/officeart/2018/2/layout/IconVerticalSolidList"/>
    <dgm:cxn modelId="{04E0F0E8-A5A9-40ED-83C5-C48652C255F2}" type="presParOf" srcId="{4E81358E-D8BB-43E4-A81A-D0024C793B22}" destId="{D3D1F219-B816-4692-9EA1-EA41472F0575}" srcOrd="0" destOrd="0" presId="urn:microsoft.com/office/officeart/2018/2/layout/IconVerticalSolidList"/>
    <dgm:cxn modelId="{8A0741FE-FCB6-45EF-90C4-A3E0C8E8B71B}" type="presParOf" srcId="{4E81358E-D8BB-43E4-A81A-D0024C793B22}" destId="{618ED23F-6EBE-4AC9-8A2D-F19DF5091049}" srcOrd="1" destOrd="0" presId="urn:microsoft.com/office/officeart/2018/2/layout/IconVerticalSolidList"/>
    <dgm:cxn modelId="{21FFED2B-2BCE-41E9-B083-423AECE08001}" type="presParOf" srcId="{4E81358E-D8BB-43E4-A81A-D0024C793B22}" destId="{2026096C-A912-411B-A5DC-EE25516DBFCE}" srcOrd="2" destOrd="0" presId="urn:microsoft.com/office/officeart/2018/2/layout/IconVerticalSolidList"/>
    <dgm:cxn modelId="{39569241-7164-4749-917B-1F57AFD25548}" type="presParOf" srcId="{4E81358E-D8BB-43E4-A81A-D0024C793B22}" destId="{95B45FEB-18CB-4263-B681-F540B9E4298D}" srcOrd="3" destOrd="0" presId="urn:microsoft.com/office/officeart/2018/2/layout/IconVerticalSolidList"/>
    <dgm:cxn modelId="{85E7A9EC-2067-4466-BAA4-E0B65A755703}" type="presParOf" srcId="{4E81358E-D8BB-43E4-A81A-D0024C793B22}" destId="{CEEB2C58-7C93-4651-9901-4951BEE92C7B}" srcOrd="4" destOrd="0" presId="urn:microsoft.com/office/officeart/2018/2/layout/IconVerticalSolidList"/>
    <dgm:cxn modelId="{4193D42F-B178-4401-AD3A-6310A7C12D32}" type="presParOf" srcId="{6DC7084A-747C-409C-8607-00E5D8F6596A}" destId="{C8C58668-1625-4289-9CD9-C8C2CEAE5A74}" srcOrd="1" destOrd="0" presId="urn:microsoft.com/office/officeart/2018/2/layout/IconVerticalSolidList"/>
    <dgm:cxn modelId="{C9C8C1AC-9CC0-4EB7-9C80-BDD4B1A034B5}" type="presParOf" srcId="{6DC7084A-747C-409C-8607-00E5D8F6596A}" destId="{D9217DDE-82D7-4DB8-AD4F-B4DDFA79BCEA}" srcOrd="2" destOrd="0" presId="urn:microsoft.com/office/officeart/2018/2/layout/IconVerticalSolidList"/>
    <dgm:cxn modelId="{08A8C3B2-4CC6-455F-B111-3731EF1177B8}" type="presParOf" srcId="{D9217DDE-82D7-4DB8-AD4F-B4DDFA79BCEA}" destId="{C7F7F31C-DD3F-4F9E-9C19-1AE08610BEC4}" srcOrd="0" destOrd="0" presId="urn:microsoft.com/office/officeart/2018/2/layout/IconVerticalSolidList"/>
    <dgm:cxn modelId="{C926FB86-2607-4209-A897-1015E2CA5D5D}" type="presParOf" srcId="{D9217DDE-82D7-4DB8-AD4F-B4DDFA79BCEA}" destId="{0E2810AB-8C57-473A-BB97-D9BCB9035CA4}" srcOrd="1" destOrd="0" presId="urn:microsoft.com/office/officeart/2018/2/layout/IconVerticalSolidList"/>
    <dgm:cxn modelId="{8A6D137E-3D55-4737-BE24-935296360025}" type="presParOf" srcId="{D9217DDE-82D7-4DB8-AD4F-B4DDFA79BCEA}" destId="{54F50F29-F719-4EB7-BA67-71AE362EE0DF}" srcOrd="2" destOrd="0" presId="urn:microsoft.com/office/officeart/2018/2/layout/IconVerticalSolidList"/>
    <dgm:cxn modelId="{BABFA438-C593-4738-9647-D337CA48CFEE}" type="presParOf" srcId="{D9217DDE-82D7-4DB8-AD4F-B4DDFA79BCEA}" destId="{D3BA229C-2E16-4995-8238-40457BAFF2F1}" srcOrd="3" destOrd="0" presId="urn:microsoft.com/office/officeart/2018/2/layout/IconVerticalSolidList"/>
    <dgm:cxn modelId="{16DD2A05-1307-4AE1-8C83-353EE0406C0A}" type="presParOf" srcId="{D9217DDE-82D7-4DB8-AD4F-B4DDFA79BCEA}" destId="{D513EDC7-60F0-486A-9722-9C48641256E1}" srcOrd="4" destOrd="0" presId="urn:microsoft.com/office/officeart/2018/2/layout/IconVerticalSolidList"/>
    <dgm:cxn modelId="{272B451E-5463-4A0D-AFDD-EF3EDC86E9F2}" type="presParOf" srcId="{6DC7084A-747C-409C-8607-00E5D8F6596A}" destId="{30024BCB-45C2-49C3-91C2-6EFCBEE87409}" srcOrd="3" destOrd="0" presId="urn:microsoft.com/office/officeart/2018/2/layout/IconVerticalSolidList"/>
    <dgm:cxn modelId="{A1D541EA-B452-436C-95F6-85D7A9A7E701}" type="presParOf" srcId="{6DC7084A-747C-409C-8607-00E5D8F6596A}" destId="{81754436-E49C-492C-BF11-A3792896810E}" srcOrd="4" destOrd="0" presId="urn:microsoft.com/office/officeart/2018/2/layout/IconVerticalSolidList"/>
    <dgm:cxn modelId="{8CCC5AF1-B8ED-4FDB-A68D-2077410FDE7C}" type="presParOf" srcId="{81754436-E49C-492C-BF11-A3792896810E}" destId="{508BB908-43B5-4F24-AAD6-08EC3D63ED89}" srcOrd="0" destOrd="0" presId="urn:microsoft.com/office/officeart/2018/2/layout/IconVerticalSolidList"/>
    <dgm:cxn modelId="{31DB2F35-0842-437B-91DF-61C3BD53E533}" type="presParOf" srcId="{81754436-E49C-492C-BF11-A3792896810E}" destId="{31BBC483-21E9-4A6F-A0A1-A07D067FD4BC}" srcOrd="1" destOrd="0" presId="urn:microsoft.com/office/officeart/2018/2/layout/IconVerticalSolidList"/>
    <dgm:cxn modelId="{D6064E3C-D0F7-4EC9-AD0D-0DA53C7F8B51}" type="presParOf" srcId="{81754436-E49C-492C-BF11-A3792896810E}" destId="{E018C99B-5689-4D5E-B8FF-4D61E61E7DC4}" srcOrd="2" destOrd="0" presId="urn:microsoft.com/office/officeart/2018/2/layout/IconVerticalSolidList"/>
    <dgm:cxn modelId="{DDFA7CF7-7CDA-487F-8490-EE6B03CAD357}" type="presParOf" srcId="{81754436-E49C-492C-BF11-A3792896810E}" destId="{1E866E54-F620-43D3-9A3F-4C25816B6E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DF10F8-A76C-4700-B45D-6C0E76B0BDA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7052935-14A0-4155-A328-6C2BC38455A1}">
      <dgm:prSet/>
      <dgm:spPr/>
      <dgm:t>
        <a:bodyPr/>
        <a:lstStyle/>
        <a:p>
          <a:pPr rtl="0"/>
          <a:r>
            <a:rPr lang="en-US" b="1" i="1"/>
            <a:t>Improved prognosis </a:t>
          </a:r>
          <a:r>
            <a:rPr lang="en-US"/>
            <a:t>for some cases detected by screening.</a:t>
          </a:r>
        </a:p>
      </dgm:t>
    </dgm:pt>
    <dgm:pt modelId="{90787446-32DE-4542-BFD6-73608ED5D7D5}" type="parTrans" cxnId="{634D0BD1-9884-4571-B6D2-4D16DC2B2A83}">
      <dgm:prSet/>
      <dgm:spPr/>
      <dgm:t>
        <a:bodyPr/>
        <a:lstStyle/>
        <a:p>
          <a:endParaRPr lang="en-US"/>
        </a:p>
      </dgm:t>
    </dgm:pt>
    <dgm:pt modelId="{FD8F5EC7-3774-42EC-A519-65504D3DB611}" type="sibTrans" cxnId="{634D0BD1-9884-4571-B6D2-4D16DC2B2A83}">
      <dgm:prSet/>
      <dgm:spPr/>
      <dgm:t>
        <a:bodyPr/>
        <a:lstStyle/>
        <a:p>
          <a:endParaRPr lang="en-US"/>
        </a:p>
      </dgm:t>
    </dgm:pt>
    <dgm:pt modelId="{5EAC1C37-9A69-44B9-B9CA-90F85F2D9965}">
      <dgm:prSet/>
      <dgm:spPr/>
      <dgm:t>
        <a:bodyPr/>
        <a:lstStyle/>
        <a:p>
          <a:pPr rtl="0"/>
          <a:r>
            <a:rPr lang="en-US" b="1" i="1"/>
            <a:t>Less radical treatment</a:t>
          </a:r>
          <a:r>
            <a:rPr lang="en-US" i="1"/>
            <a:t> </a:t>
          </a:r>
          <a:r>
            <a:rPr lang="en-US"/>
            <a:t>for some early cases.</a:t>
          </a:r>
        </a:p>
      </dgm:t>
    </dgm:pt>
    <dgm:pt modelId="{84C410F3-4315-46E6-A49D-D5AC173F4F47}" type="parTrans" cxnId="{768803BE-2F91-4A1C-9BB0-122089C1561D}">
      <dgm:prSet/>
      <dgm:spPr/>
      <dgm:t>
        <a:bodyPr/>
        <a:lstStyle/>
        <a:p>
          <a:endParaRPr lang="en-US"/>
        </a:p>
      </dgm:t>
    </dgm:pt>
    <dgm:pt modelId="{DDB2CCF6-CDB4-43E4-8B99-EBE837C3BD2A}" type="sibTrans" cxnId="{768803BE-2F91-4A1C-9BB0-122089C1561D}">
      <dgm:prSet/>
      <dgm:spPr/>
      <dgm:t>
        <a:bodyPr/>
        <a:lstStyle/>
        <a:p>
          <a:endParaRPr lang="en-US"/>
        </a:p>
      </dgm:t>
    </dgm:pt>
    <dgm:pt modelId="{4478B277-8694-496E-A2E0-1352F762FE37}">
      <dgm:prSet/>
      <dgm:spPr/>
      <dgm:t>
        <a:bodyPr/>
        <a:lstStyle/>
        <a:p>
          <a:pPr rtl="0"/>
          <a:r>
            <a:rPr lang="en-US" b="1" i="1"/>
            <a:t>Reassurance</a:t>
          </a:r>
          <a:r>
            <a:rPr lang="en-US"/>
            <a:t> for those with negative test results.</a:t>
          </a:r>
        </a:p>
      </dgm:t>
    </dgm:pt>
    <dgm:pt modelId="{1627D0E9-C6A8-428D-B621-6D31F91B93F7}" type="parTrans" cxnId="{129EC3A9-DD80-4A7D-9AAF-FD8CE8697389}">
      <dgm:prSet/>
      <dgm:spPr/>
      <dgm:t>
        <a:bodyPr/>
        <a:lstStyle/>
        <a:p>
          <a:endParaRPr lang="en-US"/>
        </a:p>
      </dgm:t>
    </dgm:pt>
    <dgm:pt modelId="{B68C6C35-E100-4CE7-B285-F403F9396B7C}" type="sibTrans" cxnId="{129EC3A9-DD80-4A7D-9AAF-FD8CE8697389}">
      <dgm:prSet/>
      <dgm:spPr/>
      <dgm:t>
        <a:bodyPr/>
        <a:lstStyle/>
        <a:p>
          <a:endParaRPr lang="en-US"/>
        </a:p>
      </dgm:t>
    </dgm:pt>
    <dgm:pt modelId="{347BE3AF-55F8-49E5-A292-276AC990BEC5}">
      <dgm:prSet/>
      <dgm:spPr/>
      <dgm:t>
        <a:bodyPr/>
        <a:lstStyle/>
        <a:p>
          <a:pPr rtl="0"/>
          <a:r>
            <a:rPr lang="en-US" b="1" i="1"/>
            <a:t>Increased information</a:t>
          </a:r>
          <a:r>
            <a:rPr lang="en-US" b="1"/>
            <a:t> </a:t>
          </a:r>
          <a:r>
            <a:rPr lang="en-US"/>
            <a:t>on natural history of disease and benefits of treatment at early stage.</a:t>
          </a:r>
        </a:p>
      </dgm:t>
    </dgm:pt>
    <dgm:pt modelId="{5E174AE4-2EDF-4F3D-B05D-C31B53F8FB5E}" type="parTrans" cxnId="{CDF37478-6372-4698-A1CC-D623302B8FF3}">
      <dgm:prSet/>
      <dgm:spPr/>
      <dgm:t>
        <a:bodyPr/>
        <a:lstStyle/>
        <a:p>
          <a:endParaRPr lang="en-US"/>
        </a:p>
      </dgm:t>
    </dgm:pt>
    <dgm:pt modelId="{CF8769AA-D262-4FA5-A578-70D5899F1627}" type="sibTrans" cxnId="{CDF37478-6372-4698-A1CC-D623302B8FF3}">
      <dgm:prSet/>
      <dgm:spPr/>
      <dgm:t>
        <a:bodyPr/>
        <a:lstStyle/>
        <a:p>
          <a:endParaRPr lang="en-US"/>
        </a:p>
      </dgm:t>
    </dgm:pt>
    <dgm:pt modelId="{FCB1DDAC-1DE8-4761-8431-76F04E9EC7B5}">
      <dgm:prSet/>
      <dgm:spPr/>
      <dgm:t>
        <a:bodyPr/>
        <a:lstStyle/>
        <a:p>
          <a:pPr rtl="0"/>
          <a:r>
            <a:rPr lang="en-US" b="1" i="1"/>
            <a:t>Economical saving</a:t>
          </a:r>
          <a:r>
            <a:rPr lang="en-US" i="1"/>
            <a:t> </a:t>
          </a:r>
          <a:r>
            <a:rPr lang="en-US"/>
            <a:t>on future treatment.</a:t>
          </a:r>
        </a:p>
      </dgm:t>
    </dgm:pt>
    <dgm:pt modelId="{9792E3E4-B14E-44A9-A9D8-72D0677B0ACA}" type="parTrans" cxnId="{C4CDA009-4422-4C5F-A8C8-B848CF76A8CF}">
      <dgm:prSet/>
      <dgm:spPr/>
      <dgm:t>
        <a:bodyPr/>
        <a:lstStyle/>
        <a:p>
          <a:endParaRPr lang="en-US"/>
        </a:p>
      </dgm:t>
    </dgm:pt>
    <dgm:pt modelId="{8F0C1A55-0792-4F8B-806D-D8F2FEB865E4}" type="sibTrans" cxnId="{C4CDA009-4422-4C5F-A8C8-B848CF76A8CF}">
      <dgm:prSet/>
      <dgm:spPr/>
      <dgm:t>
        <a:bodyPr/>
        <a:lstStyle/>
        <a:p>
          <a:endParaRPr lang="en-US"/>
        </a:p>
      </dgm:t>
    </dgm:pt>
    <dgm:pt modelId="{268AFB94-670A-4D45-9819-6E09E4FA6BD7}" type="pres">
      <dgm:prSet presAssocID="{2CDF10F8-A76C-4700-B45D-6C0E76B0BDAA}" presName="root" presStyleCnt="0">
        <dgm:presLayoutVars>
          <dgm:dir/>
          <dgm:resizeHandles val="exact"/>
        </dgm:presLayoutVars>
      </dgm:prSet>
      <dgm:spPr/>
    </dgm:pt>
    <dgm:pt modelId="{428B223A-BDC5-48BB-B009-3FD8A6E49B18}" type="pres">
      <dgm:prSet presAssocID="{2CDF10F8-A76C-4700-B45D-6C0E76B0BDAA}" presName="container" presStyleCnt="0">
        <dgm:presLayoutVars>
          <dgm:dir/>
          <dgm:resizeHandles val="exact"/>
        </dgm:presLayoutVars>
      </dgm:prSet>
      <dgm:spPr/>
    </dgm:pt>
    <dgm:pt modelId="{DA988747-CA39-42EA-9A52-5374AD5938E3}" type="pres">
      <dgm:prSet presAssocID="{07052935-14A0-4155-A328-6C2BC38455A1}" presName="compNode" presStyleCnt="0"/>
      <dgm:spPr/>
    </dgm:pt>
    <dgm:pt modelId="{CA0F0BE5-C3E8-442B-A972-F7D56552A343}" type="pres">
      <dgm:prSet presAssocID="{07052935-14A0-4155-A328-6C2BC38455A1}" presName="iconBgRect" presStyleLbl="bgShp" presStyleIdx="0" presStyleCnt="5"/>
      <dgm:spPr/>
    </dgm:pt>
    <dgm:pt modelId="{E046DE28-E25E-40D9-8FC5-29BDEF4DF9E0}" type="pres">
      <dgm:prSet presAssocID="{07052935-14A0-4155-A328-6C2BC38455A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A330D77-3DBF-4675-9F96-421D76E8D4E2}" type="pres">
      <dgm:prSet presAssocID="{07052935-14A0-4155-A328-6C2BC38455A1}" presName="spaceRect" presStyleCnt="0"/>
      <dgm:spPr/>
    </dgm:pt>
    <dgm:pt modelId="{D9C8195F-A9B1-421E-B771-DE5D1FE20EE2}" type="pres">
      <dgm:prSet presAssocID="{07052935-14A0-4155-A328-6C2BC38455A1}" presName="textRect" presStyleLbl="revTx" presStyleIdx="0" presStyleCnt="5">
        <dgm:presLayoutVars>
          <dgm:chMax val="1"/>
          <dgm:chPref val="1"/>
        </dgm:presLayoutVars>
      </dgm:prSet>
      <dgm:spPr/>
    </dgm:pt>
    <dgm:pt modelId="{889C32A2-2E4A-4C60-BDCB-9A81A45439A2}" type="pres">
      <dgm:prSet presAssocID="{FD8F5EC7-3774-42EC-A519-65504D3DB611}" presName="sibTrans" presStyleLbl="sibTrans2D1" presStyleIdx="0" presStyleCnt="0"/>
      <dgm:spPr/>
    </dgm:pt>
    <dgm:pt modelId="{C0452E06-972F-419D-9FFF-E1CDD05304B2}" type="pres">
      <dgm:prSet presAssocID="{5EAC1C37-9A69-44B9-B9CA-90F85F2D9965}" presName="compNode" presStyleCnt="0"/>
      <dgm:spPr/>
    </dgm:pt>
    <dgm:pt modelId="{726ECBEB-A9EA-4D6F-85AE-5A86C894479F}" type="pres">
      <dgm:prSet presAssocID="{5EAC1C37-9A69-44B9-B9CA-90F85F2D9965}" presName="iconBgRect" presStyleLbl="bgShp" presStyleIdx="1" presStyleCnt="5"/>
      <dgm:spPr/>
    </dgm:pt>
    <dgm:pt modelId="{4E9509D5-CDBE-4B06-AE57-3328E6428466}" type="pres">
      <dgm:prSet presAssocID="{5EAC1C37-9A69-44B9-B9CA-90F85F2D996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B5D2D204-9F24-495E-B270-18C597796BE5}" type="pres">
      <dgm:prSet presAssocID="{5EAC1C37-9A69-44B9-B9CA-90F85F2D9965}" presName="spaceRect" presStyleCnt="0"/>
      <dgm:spPr/>
    </dgm:pt>
    <dgm:pt modelId="{2801FF03-9E11-41AD-80D8-EC30811F1DC7}" type="pres">
      <dgm:prSet presAssocID="{5EAC1C37-9A69-44B9-B9CA-90F85F2D9965}" presName="textRect" presStyleLbl="revTx" presStyleIdx="1" presStyleCnt="5">
        <dgm:presLayoutVars>
          <dgm:chMax val="1"/>
          <dgm:chPref val="1"/>
        </dgm:presLayoutVars>
      </dgm:prSet>
      <dgm:spPr/>
    </dgm:pt>
    <dgm:pt modelId="{78766252-A5EB-4B44-AF5F-50403A08947B}" type="pres">
      <dgm:prSet presAssocID="{DDB2CCF6-CDB4-43E4-8B99-EBE837C3BD2A}" presName="sibTrans" presStyleLbl="sibTrans2D1" presStyleIdx="0" presStyleCnt="0"/>
      <dgm:spPr/>
    </dgm:pt>
    <dgm:pt modelId="{523A2173-B5D8-451D-8D3B-0E6626E2511F}" type="pres">
      <dgm:prSet presAssocID="{4478B277-8694-496E-A2E0-1352F762FE37}" presName="compNode" presStyleCnt="0"/>
      <dgm:spPr/>
    </dgm:pt>
    <dgm:pt modelId="{D4F06770-003D-4D0A-8FF7-788800A8D3E9}" type="pres">
      <dgm:prSet presAssocID="{4478B277-8694-496E-A2E0-1352F762FE37}" presName="iconBgRect" presStyleLbl="bgShp" presStyleIdx="2" presStyleCnt="5"/>
      <dgm:spPr/>
    </dgm:pt>
    <dgm:pt modelId="{02A1F476-E650-4A04-81C4-C740EB71D7DF}" type="pres">
      <dgm:prSet presAssocID="{4478B277-8694-496E-A2E0-1352F762FE3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2B44D5F6-1B87-4ABB-8BA7-7AE47F735D0E}" type="pres">
      <dgm:prSet presAssocID="{4478B277-8694-496E-A2E0-1352F762FE37}" presName="spaceRect" presStyleCnt="0"/>
      <dgm:spPr/>
    </dgm:pt>
    <dgm:pt modelId="{B0C2920A-E775-4746-997A-00E92AFF54BC}" type="pres">
      <dgm:prSet presAssocID="{4478B277-8694-496E-A2E0-1352F762FE37}" presName="textRect" presStyleLbl="revTx" presStyleIdx="2" presStyleCnt="5">
        <dgm:presLayoutVars>
          <dgm:chMax val="1"/>
          <dgm:chPref val="1"/>
        </dgm:presLayoutVars>
      </dgm:prSet>
      <dgm:spPr/>
    </dgm:pt>
    <dgm:pt modelId="{F7356957-45FF-46BE-804F-DA2407554761}" type="pres">
      <dgm:prSet presAssocID="{B68C6C35-E100-4CE7-B285-F403F9396B7C}" presName="sibTrans" presStyleLbl="sibTrans2D1" presStyleIdx="0" presStyleCnt="0"/>
      <dgm:spPr/>
    </dgm:pt>
    <dgm:pt modelId="{4AE86F69-B798-4F3E-9F82-16ADA141507A}" type="pres">
      <dgm:prSet presAssocID="{347BE3AF-55F8-49E5-A292-276AC990BEC5}" presName="compNode" presStyleCnt="0"/>
      <dgm:spPr/>
    </dgm:pt>
    <dgm:pt modelId="{7FCD3189-0F2B-496B-B413-F8E82D13EDDE}" type="pres">
      <dgm:prSet presAssocID="{347BE3AF-55F8-49E5-A292-276AC990BEC5}" presName="iconBgRect" presStyleLbl="bgShp" presStyleIdx="3" presStyleCnt="5"/>
      <dgm:spPr/>
    </dgm:pt>
    <dgm:pt modelId="{557C8FFA-4D09-42A3-A2C9-CAE4809CFCD7}" type="pres">
      <dgm:prSet presAssocID="{347BE3AF-55F8-49E5-A292-276AC990BEC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CBC4BE0-FD12-49B2-9704-EC01EF3D52D4}" type="pres">
      <dgm:prSet presAssocID="{347BE3AF-55F8-49E5-A292-276AC990BEC5}" presName="spaceRect" presStyleCnt="0"/>
      <dgm:spPr/>
    </dgm:pt>
    <dgm:pt modelId="{7EBA083E-8686-49CD-8FD0-5D55595F7202}" type="pres">
      <dgm:prSet presAssocID="{347BE3AF-55F8-49E5-A292-276AC990BEC5}" presName="textRect" presStyleLbl="revTx" presStyleIdx="3" presStyleCnt="5">
        <dgm:presLayoutVars>
          <dgm:chMax val="1"/>
          <dgm:chPref val="1"/>
        </dgm:presLayoutVars>
      </dgm:prSet>
      <dgm:spPr/>
    </dgm:pt>
    <dgm:pt modelId="{9EAFB51E-E5AB-4B01-9DC0-51663F92AF42}" type="pres">
      <dgm:prSet presAssocID="{CF8769AA-D262-4FA5-A578-70D5899F1627}" presName="sibTrans" presStyleLbl="sibTrans2D1" presStyleIdx="0" presStyleCnt="0"/>
      <dgm:spPr/>
    </dgm:pt>
    <dgm:pt modelId="{C4C6BA37-3360-4992-A3B3-0F0A29AE16BC}" type="pres">
      <dgm:prSet presAssocID="{FCB1DDAC-1DE8-4761-8431-76F04E9EC7B5}" presName="compNode" presStyleCnt="0"/>
      <dgm:spPr/>
    </dgm:pt>
    <dgm:pt modelId="{AC9CEFE3-A488-4B74-9747-62A97636ECF0}" type="pres">
      <dgm:prSet presAssocID="{FCB1DDAC-1DE8-4761-8431-76F04E9EC7B5}" presName="iconBgRect" presStyleLbl="bgShp" presStyleIdx="4" presStyleCnt="5"/>
      <dgm:spPr/>
    </dgm:pt>
    <dgm:pt modelId="{E13D3EF2-063E-47EC-AB1F-3B30033CF911}" type="pres">
      <dgm:prSet presAssocID="{FCB1DDAC-1DE8-4761-8431-76F04E9EC7B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DAA58C05-6ADB-4E18-918C-3B8EA33838AB}" type="pres">
      <dgm:prSet presAssocID="{FCB1DDAC-1DE8-4761-8431-76F04E9EC7B5}" presName="spaceRect" presStyleCnt="0"/>
      <dgm:spPr/>
    </dgm:pt>
    <dgm:pt modelId="{7443B824-D55D-4415-A849-4941016AB564}" type="pres">
      <dgm:prSet presAssocID="{FCB1DDAC-1DE8-4761-8431-76F04E9EC7B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1818B04-CC93-4B5B-BFF5-1AABA3DB79E2}" type="presOf" srcId="{4478B277-8694-496E-A2E0-1352F762FE37}" destId="{B0C2920A-E775-4746-997A-00E92AFF54BC}" srcOrd="0" destOrd="0" presId="urn:microsoft.com/office/officeart/2018/2/layout/IconCircleList"/>
    <dgm:cxn modelId="{C4CDA009-4422-4C5F-A8C8-B848CF76A8CF}" srcId="{2CDF10F8-A76C-4700-B45D-6C0E76B0BDAA}" destId="{FCB1DDAC-1DE8-4761-8431-76F04E9EC7B5}" srcOrd="4" destOrd="0" parTransId="{9792E3E4-B14E-44A9-A9D8-72D0677B0ACA}" sibTransId="{8F0C1A55-0792-4F8B-806D-D8F2FEB865E4}"/>
    <dgm:cxn modelId="{93C57A15-1F33-43F7-83EC-F6A06ABE5112}" type="presOf" srcId="{07052935-14A0-4155-A328-6C2BC38455A1}" destId="{D9C8195F-A9B1-421E-B771-DE5D1FE20EE2}" srcOrd="0" destOrd="0" presId="urn:microsoft.com/office/officeart/2018/2/layout/IconCircleList"/>
    <dgm:cxn modelId="{8EFC1C63-CDAF-4A8F-90ED-797FBA38BFE6}" type="presOf" srcId="{FCB1DDAC-1DE8-4761-8431-76F04E9EC7B5}" destId="{7443B824-D55D-4415-A849-4941016AB564}" srcOrd="0" destOrd="0" presId="urn:microsoft.com/office/officeart/2018/2/layout/IconCircleList"/>
    <dgm:cxn modelId="{AD27BF71-1872-4D2D-B6B6-978F596B0D95}" type="presOf" srcId="{FD8F5EC7-3774-42EC-A519-65504D3DB611}" destId="{889C32A2-2E4A-4C60-BDCB-9A81A45439A2}" srcOrd="0" destOrd="0" presId="urn:microsoft.com/office/officeart/2018/2/layout/IconCircleList"/>
    <dgm:cxn modelId="{CDF37478-6372-4698-A1CC-D623302B8FF3}" srcId="{2CDF10F8-A76C-4700-B45D-6C0E76B0BDAA}" destId="{347BE3AF-55F8-49E5-A292-276AC990BEC5}" srcOrd="3" destOrd="0" parTransId="{5E174AE4-2EDF-4F3D-B05D-C31B53F8FB5E}" sibTransId="{CF8769AA-D262-4FA5-A578-70D5899F1627}"/>
    <dgm:cxn modelId="{1B2D1D83-38A6-4382-8A7E-82A34976BFAD}" type="presOf" srcId="{5EAC1C37-9A69-44B9-B9CA-90F85F2D9965}" destId="{2801FF03-9E11-41AD-80D8-EC30811F1DC7}" srcOrd="0" destOrd="0" presId="urn:microsoft.com/office/officeart/2018/2/layout/IconCircleList"/>
    <dgm:cxn modelId="{C35A0A8B-4889-4181-A514-FF39616AF1ED}" type="presOf" srcId="{CF8769AA-D262-4FA5-A578-70D5899F1627}" destId="{9EAFB51E-E5AB-4B01-9DC0-51663F92AF42}" srcOrd="0" destOrd="0" presId="urn:microsoft.com/office/officeart/2018/2/layout/IconCircleList"/>
    <dgm:cxn modelId="{129EC3A9-DD80-4A7D-9AAF-FD8CE8697389}" srcId="{2CDF10F8-A76C-4700-B45D-6C0E76B0BDAA}" destId="{4478B277-8694-496E-A2E0-1352F762FE37}" srcOrd="2" destOrd="0" parTransId="{1627D0E9-C6A8-428D-B621-6D31F91B93F7}" sibTransId="{B68C6C35-E100-4CE7-B285-F403F9396B7C}"/>
    <dgm:cxn modelId="{768803BE-2F91-4A1C-9BB0-122089C1561D}" srcId="{2CDF10F8-A76C-4700-B45D-6C0E76B0BDAA}" destId="{5EAC1C37-9A69-44B9-B9CA-90F85F2D9965}" srcOrd="1" destOrd="0" parTransId="{84C410F3-4315-46E6-A49D-D5AC173F4F47}" sibTransId="{DDB2CCF6-CDB4-43E4-8B99-EBE837C3BD2A}"/>
    <dgm:cxn modelId="{634D0BD1-9884-4571-B6D2-4D16DC2B2A83}" srcId="{2CDF10F8-A76C-4700-B45D-6C0E76B0BDAA}" destId="{07052935-14A0-4155-A328-6C2BC38455A1}" srcOrd="0" destOrd="0" parTransId="{90787446-32DE-4542-BFD6-73608ED5D7D5}" sibTransId="{FD8F5EC7-3774-42EC-A519-65504D3DB611}"/>
    <dgm:cxn modelId="{7C6231D9-FD75-4A9F-98BA-36F3F7CCA531}" type="presOf" srcId="{DDB2CCF6-CDB4-43E4-8B99-EBE837C3BD2A}" destId="{78766252-A5EB-4B44-AF5F-50403A08947B}" srcOrd="0" destOrd="0" presId="urn:microsoft.com/office/officeart/2018/2/layout/IconCircleList"/>
    <dgm:cxn modelId="{723409DA-9737-46A8-BDF3-43E97B81384E}" type="presOf" srcId="{347BE3AF-55F8-49E5-A292-276AC990BEC5}" destId="{7EBA083E-8686-49CD-8FD0-5D55595F7202}" srcOrd="0" destOrd="0" presId="urn:microsoft.com/office/officeart/2018/2/layout/IconCircleList"/>
    <dgm:cxn modelId="{5257B6DE-CDCF-4A16-9D5E-41A0168313D9}" type="presOf" srcId="{B68C6C35-E100-4CE7-B285-F403F9396B7C}" destId="{F7356957-45FF-46BE-804F-DA2407554761}" srcOrd="0" destOrd="0" presId="urn:microsoft.com/office/officeart/2018/2/layout/IconCircleList"/>
    <dgm:cxn modelId="{EDB9F4E5-EE5D-438C-ACB4-2A07238DF3B4}" type="presOf" srcId="{2CDF10F8-A76C-4700-B45D-6C0E76B0BDAA}" destId="{268AFB94-670A-4D45-9819-6E09E4FA6BD7}" srcOrd="0" destOrd="0" presId="urn:microsoft.com/office/officeart/2018/2/layout/IconCircleList"/>
    <dgm:cxn modelId="{7166724A-0C6C-4E33-A557-796F27DAB932}" type="presParOf" srcId="{268AFB94-670A-4D45-9819-6E09E4FA6BD7}" destId="{428B223A-BDC5-48BB-B009-3FD8A6E49B18}" srcOrd="0" destOrd="0" presId="urn:microsoft.com/office/officeart/2018/2/layout/IconCircleList"/>
    <dgm:cxn modelId="{CC1878D1-9862-4BD0-A7E8-9F66728AF57F}" type="presParOf" srcId="{428B223A-BDC5-48BB-B009-3FD8A6E49B18}" destId="{DA988747-CA39-42EA-9A52-5374AD5938E3}" srcOrd="0" destOrd="0" presId="urn:microsoft.com/office/officeart/2018/2/layout/IconCircleList"/>
    <dgm:cxn modelId="{1FE69C5E-76FA-4FC6-8E06-77E0E47599DC}" type="presParOf" srcId="{DA988747-CA39-42EA-9A52-5374AD5938E3}" destId="{CA0F0BE5-C3E8-442B-A972-F7D56552A343}" srcOrd="0" destOrd="0" presId="urn:microsoft.com/office/officeart/2018/2/layout/IconCircleList"/>
    <dgm:cxn modelId="{1A17AA83-2ECA-4295-B3F5-71CC5C37C13E}" type="presParOf" srcId="{DA988747-CA39-42EA-9A52-5374AD5938E3}" destId="{E046DE28-E25E-40D9-8FC5-29BDEF4DF9E0}" srcOrd="1" destOrd="0" presId="urn:microsoft.com/office/officeart/2018/2/layout/IconCircleList"/>
    <dgm:cxn modelId="{5956D558-23D5-4D7B-9244-1901E1C48750}" type="presParOf" srcId="{DA988747-CA39-42EA-9A52-5374AD5938E3}" destId="{2A330D77-3DBF-4675-9F96-421D76E8D4E2}" srcOrd="2" destOrd="0" presId="urn:microsoft.com/office/officeart/2018/2/layout/IconCircleList"/>
    <dgm:cxn modelId="{18486307-02B9-427F-97B9-28D199B539A7}" type="presParOf" srcId="{DA988747-CA39-42EA-9A52-5374AD5938E3}" destId="{D9C8195F-A9B1-421E-B771-DE5D1FE20EE2}" srcOrd="3" destOrd="0" presId="urn:microsoft.com/office/officeart/2018/2/layout/IconCircleList"/>
    <dgm:cxn modelId="{0D858C98-D002-4B65-A9DB-2F7F049121AE}" type="presParOf" srcId="{428B223A-BDC5-48BB-B009-3FD8A6E49B18}" destId="{889C32A2-2E4A-4C60-BDCB-9A81A45439A2}" srcOrd="1" destOrd="0" presId="urn:microsoft.com/office/officeart/2018/2/layout/IconCircleList"/>
    <dgm:cxn modelId="{FD2EB971-587E-438E-A4D6-F3309A212624}" type="presParOf" srcId="{428B223A-BDC5-48BB-B009-3FD8A6E49B18}" destId="{C0452E06-972F-419D-9FFF-E1CDD05304B2}" srcOrd="2" destOrd="0" presId="urn:microsoft.com/office/officeart/2018/2/layout/IconCircleList"/>
    <dgm:cxn modelId="{789DDA59-58DD-4B33-A366-651D62B495F5}" type="presParOf" srcId="{C0452E06-972F-419D-9FFF-E1CDD05304B2}" destId="{726ECBEB-A9EA-4D6F-85AE-5A86C894479F}" srcOrd="0" destOrd="0" presId="urn:microsoft.com/office/officeart/2018/2/layout/IconCircleList"/>
    <dgm:cxn modelId="{C169E5A6-4969-4940-B4D1-03BB3301D510}" type="presParOf" srcId="{C0452E06-972F-419D-9FFF-E1CDD05304B2}" destId="{4E9509D5-CDBE-4B06-AE57-3328E6428466}" srcOrd="1" destOrd="0" presId="urn:microsoft.com/office/officeart/2018/2/layout/IconCircleList"/>
    <dgm:cxn modelId="{C31343FD-E6DA-4E2B-A37B-1BD862BEC316}" type="presParOf" srcId="{C0452E06-972F-419D-9FFF-E1CDD05304B2}" destId="{B5D2D204-9F24-495E-B270-18C597796BE5}" srcOrd="2" destOrd="0" presId="urn:microsoft.com/office/officeart/2018/2/layout/IconCircleList"/>
    <dgm:cxn modelId="{295D7516-7111-49A3-8F98-C11C1876EDA2}" type="presParOf" srcId="{C0452E06-972F-419D-9FFF-E1CDD05304B2}" destId="{2801FF03-9E11-41AD-80D8-EC30811F1DC7}" srcOrd="3" destOrd="0" presId="urn:microsoft.com/office/officeart/2018/2/layout/IconCircleList"/>
    <dgm:cxn modelId="{F7C8CC52-6C99-4994-B17B-9A4A6A3C0131}" type="presParOf" srcId="{428B223A-BDC5-48BB-B009-3FD8A6E49B18}" destId="{78766252-A5EB-4B44-AF5F-50403A08947B}" srcOrd="3" destOrd="0" presId="urn:microsoft.com/office/officeart/2018/2/layout/IconCircleList"/>
    <dgm:cxn modelId="{9D8EECBD-D15E-4FE9-8F39-A2F91196020F}" type="presParOf" srcId="{428B223A-BDC5-48BB-B009-3FD8A6E49B18}" destId="{523A2173-B5D8-451D-8D3B-0E6626E2511F}" srcOrd="4" destOrd="0" presId="urn:microsoft.com/office/officeart/2018/2/layout/IconCircleList"/>
    <dgm:cxn modelId="{5870DF36-8F2A-4EDC-A709-7ACECCE539DE}" type="presParOf" srcId="{523A2173-B5D8-451D-8D3B-0E6626E2511F}" destId="{D4F06770-003D-4D0A-8FF7-788800A8D3E9}" srcOrd="0" destOrd="0" presId="urn:microsoft.com/office/officeart/2018/2/layout/IconCircleList"/>
    <dgm:cxn modelId="{CADE5C7D-8131-4D10-B34B-4A5DFB1EB0D5}" type="presParOf" srcId="{523A2173-B5D8-451D-8D3B-0E6626E2511F}" destId="{02A1F476-E650-4A04-81C4-C740EB71D7DF}" srcOrd="1" destOrd="0" presId="urn:microsoft.com/office/officeart/2018/2/layout/IconCircleList"/>
    <dgm:cxn modelId="{0B2AE922-3C83-470F-B9FF-B87F1A9EC6AD}" type="presParOf" srcId="{523A2173-B5D8-451D-8D3B-0E6626E2511F}" destId="{2B44D5F6-1B87-4ABB-8BA7-7AE47F735D0E}" srcOrd="2" destOrd="0" presId="urn:microsoft.com/office/officeart/2018/2/layout/IconCircleList"/>
    <dgm:cxn modelId="{7D60F03B-01A8-4CF0-96A0-E9678E6FC1AB}" type="presParOf" srcId="{523A2173-B5D8-451D-8D3B-0E6626E2511F}" destId="{B0C2920A-E775-4746-997A-00E92AFF54BC}" srcOrd="3" destOrd="0" presId="urn:microsoft.com/office/officeart/2018/2/layout/IconCircleList"/>
    <dgm:cxn modelId="{289744C1-4801-4612-BB42-2514E0FEFA30}" type="presParOf" srcId="{428B223A-BDC5-48BB-B009-3FD8A6E49B18}" destId="{F7356957-45FF-46BE-804F-DA2407554761}" srcOrd="5" destOrd="0" presId="urn:microsoft.com/office/officeart/2018/2/layout/IconCircleList"/>
    <dgm:cxn modelId="{E3DBDA03-3234-4A88-BFFE-3CAB03DF1060}" type="presParOf" srcId="{428B223A-BDC5-48BB-B009-3FD8A6E49B18}" destId="{4AE86F69-B798-4F3E-9F82-16ADA141507A}" srcOrd="6" destOrd="0" presId="urn:microsoft.com/office/officeart/2018/2/layout/IconCircleList"/>
    <dgm:cxn modelId="{3631BBD4-FAD3-4922-B0C7-313E5C222824}" type="presParOf" srcId="{4AE86F69-B798-4F3E-9F82-16ADA141507A}" destId="{7FCD3189-0F2B-496B-B413-F8E82D13EDDE}" srcOrd="0" destOrd="0" presId="urn:microsoft.com/office/officeart/2018/2/layout/IconCircleList"/>
    <dgm:cxn modelId="{44860BF5-4A9E-4D9B-936C-30D243238E89}" type="presParOf" srcId="{4AE86F69-B798-4F3E-9F82-16ADA141507A}" destId="{557C8FFA-4D09-42A3-A2C9-CAE4809CFCD7}" srcOrd="1" destOrd="0" presId="urn:microsoft.com/office/officeart/2018/2/layout/IconCircleList"/>
    <dgm:cxn modelId="{114837B3-A7A8-4FD8-A1A6-FBA79CFFA9BA}" type="presParOf" srcId="{4AE86F69-B798-4F3E-9F82-16ADA141507A}" destId="{2CBC4BE0-FD12-49B2-9704-EC01EF3D52D4}" srcOrd="2" destOrd="0" presId="urn:microsoft.com/office/officeart/2018/2/layout/IconCircleList"/>
    <dgm:cxn modelId="{5275A62A-BEB4-411B-9BFD-43897396E4C0}" type="presParOf" srcId="{4AE86F69-B798-4F3E-9F82-16ADA141507A}" destId="{7EBA083E-8686-49CD-8FD0-5D55595F7202}" srcOrd="3" destOrd="0" presId="urn:microsoft.com/office/officeart/2018/2/layout/IconCircleList"/>
    <dgm:cxn modelId="{5F62BD1D-2946-45A4-8850-37CC88F95531}" type="presParOf" srcId="{428B223A-BDC5-48BB-B009-3FD8A6E49B18}" destId="{9EAFB51E-E5AB-4B01-9DC0-51663F92AF42}" srcOrd="7" destOrd="0" presId="urn:microsoft.com/office/officeart/2018/2/layout/IconCircleList"/>
    <dgm:cxn modelId="{2E32B491-5C13-4307-BF62-30529F80155A}" type="presParOf" srcId="{428B223A-BDC5-48BB-B009-3FD8A6E49B18}" destId="{C4C6BA37-3360-4992-A3B3-0F0A29AE16BC}" srcOrd="8" destOrd="0" presId="urn:microsoft.com/office/officeart/2018/2/layout/IconCircleList"/>
    <dgm:cxn modelId="{57658B18-013F-4953-B5BB-CFC5F8E4F8E6}" type="presParOf" srcId="{C4C6BA37-3360-4992-A3B3-0F0A29AE16BC}" destId="{AC9CEFE3-A488-4B74-9747-62A97636ECF0}" srcOrd="0" destOrd="0" presId="urn:microsoft.com/office/officeart/2018/2/layout/IconCircleList"/>
    <dgm:cxn modelId="{171D85C6-2AC1-4C12-8272-DACF5528C27B}" type="presParOf" srcId="{C4C6BA37-3360-4992-A3B3-0F0A29AE16BC}" destId="{E13D3EF2-063E-47EC-AB1F-3B30033CF911}" srcOrd="1" destOrd="0" presId="urn:microsoft.com/office/officeart/2018/2/layout/IconCircleList"/>
    <dgm:cxn modelId="{0DD1309F-978D-4AEB-9679-AE2A7B277E72}" type="presParOf" srcId="{C4C6BA37-3360-4992-A3B3-0F0A29AE16BC}" destId="{DAA58C05-6ADB-4E18-918C-3B8EA33838AB}" srcOrd="2" destOrd="0" presId="urn:microsoft.com/office/officeart/2018/2/layout/IconCircleList"/>
    <dgm:cxn modelId="{542011E1-F595-4596-924A-8E83A75AD9EE}" type="presParOf" srcId="{C4C6BA37-3360-4992-A3B3-0F0A29AE16BC}" destId="{7443B824-D55D-4415-A849-4941016AB56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C364E9E-E6D4-4852-869C-D367E0E12D0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EF22D482-4687-45EB-9D50-B67DFB3CF3DE}">
      <dgm:prSet/>
      <dgm:spPr/>
      <dgm:t>
        <a:bodyPr/>
        <a:lstStyle/>
        <a:p>
          <a:pPr rtl="0"/>
          <a:r>
            <a:rPr lang="en-US" b="1" i="1"/>
            <a:t>Longer morbidity </a:t>
          </a:r>
          <a:r>
            <a:rPr lang="en-US"/>
            <a:t>in cases where prognosis is unaltered.</a:t>
          </a:r>
        </a:p>
      </dgm:t>
    </dgm:pt>
    <dgm:pt modelId="{7164628C-9C98-42C0-A0C6-16209B5472BA}" type="parTrans" cxnId="{4447848D-6EF3-41A0-BF17-7E1C49C9DE52}">
      <dgm:prSet/>
      <dgm:spPr/>
      <dgm:t>
        <a:bodyPr/>
        <a:lstStyle/>
        <a:p>
          <a:endParaRPr lang="en-US"/>
        </a:p>
      </dgm:t>
    </dgm:pt>
    <dgm:pt modelId="{95A0F23C-A2B1-4CEE-B10B-4FAC477A6D6C}" type="sibTrans" cxnId="{4447848D-6EF3-41A0-BF17-7E1C49C9DE52}">
      <dgm:prSet/>
      <dgm:spPr/>
      <dgm:t>
        <a:bodyPr/>
        <a:lstStyle/>
        <a:p>
          <a:endParaRPr lang="en-US"/>
        </a:p>
      </dgm:t>
    </dgm:pt>
    <dgm:pt modelId="{D8788774-7159-4083-95E9-A249E72CE72B}">
      <dgm:prSet/>
      <dgm:spPr/>
      <dgm:t>
        <a:bodyPr/>
        <a:lstStyle/>
        <a:p>
          <a:pPr rtl="0"/>
          <a:r>
            <a:rPr lang="en-US" b="1" i="1"/>
            <a:t>False reassurance </a:t>
          </a:r>
          <a:r>
            <a:rPr lang="en-US"/>
            <a:t>for those with false-negative results.</a:t>
          </a:r>
        </a:p>
      </dgm:t>
    </dgm:pt>
    <dgm:pt modelId="{6FC81B96-98F1-498A-9010-792CB7F58A61}" type="parTrans" cxnId="{ECF12CEA-ABAF-4784-A0F6-10151CF1EE3F}">
      <dgm:prSet/>
      <dgm:spPr/>
      <dgm:t>
        <a:bodyPr/>
        <a:lstStyle/>
        <a:p>
          <a:endParaRPr lang="en-US"/>
        </a:p>
      </dgm:t>
    </dgm:pt>
    <dgm:pt modelId="{2CEC9E6E-FBE2-46AB-9F67-DB508D56985C}" type="sibTrans" cxnId="{ECF12CEA-ABAF-4784-A0F6-10151CF1EE3F}">
      <dgm:prSet/>
      <dgm:spPr/>
      <dgm:t>
        <a:bodyPr/>
        <a:lstStyle/>
        <a:p>
          <a:endParaRPr lang="en-US"/>
        </a:p>
      </dgm:t>
    </dgm:pt>
    <dgm:pt modelId="{E5DA3EC8-503A-4776-B1D5-72C496D101C0}">
      <dgm:prSet/>
      <dgm:spPr/>
      <dgm:t>
        <a:bodyPr/>
        <a:lstStyle/>
        <a:p>
          <a:pPr rtl="0"/>
          <a:r>
            <a:rPr lang="en-US" b="1" i="1" dirty="0"/>
            <a:t>Anxiety</a:t>
          </a:r>
          <a:r>
            <a:rPr lang="en-US" i="1" dirty="0"/>
            <a:t>, </a:t>
          </a:r>
          <a:r>
            <a:rPr lang="en-US" b="1" i="1" dirty="0"/>
            <a:t>Unnecessary intervention </a:t>
          </a:r>
          <a:r>
            <a:rPr lang="en-US" dirty="0"/>
            <a:t>and sometimes morbidity for those with false -positive results.</a:t>
          </a:r>
        </a:p>
      </dgm:t>
    </dgm:pt>
    <dgm:pt modelId="{13042A70-B88A-43BF-BF1C-45B905675804}" type="parTrans" cxnId="{F215E201-FFD5-419F-AAA8-FE16D49350B3}">
      <dgm:prSet/>
      <dgm:spPr/>
      <dgm:t>
        <a:bodyPr/>
        <a:lstStyle/>
        <a:p>
          <a:endParaRPr lang="en-US"/>
        </a:p>
      </dgm:t>
    </dgm:pt>
    <dgm:pt modelId="{FC1CD660-2A1D-4855-B5E1-17C885B40015}" type="sibTrans" cxnId="{F215E201-FFD5-419F-AAA8-FE16D49350B3}">
      <dgm:prSet/>
      <dgm:spPr/>
      <dgm:t>
        <a:bodyPr/>
        <a:lstStyle/>
        <a:p>
          <a:endParaRPr lang="en-US"/>
        </a:p>
      </dgm:t>
    </dgm:pt>
    <dgm:pt modelId="{E0343B4B-FD56-44A4-B3C5-207A451D64FE}" type="pres">
      <dgm:prSet presAssocID="{DC364E9E-E6D4-4852-869C-D367E0E12D00}" presName="root" presStyleCnt="0">
        <dgm:presLayoutVars>
          <dgm:dir/>
          <dgm:resizeHandles val="exact"/>
        </dgm:presLayoutVars>
      </dgm:prSet>
      <dgm:spPr/>
    </dgm:pt>
    <dgm:pt modelId="{7097A6E1-26B6-44DA-BE5D-D5275402C3AA}" type="pres">
      <dgm:prSet presAssocID="{DC364E9E-E6D4-4852-869C-D367E0E12D00}" presName="container" presStyleCnt="0">
        <dgm:presLayoutVars>
          <dgm:dir/>
          <dgm:resizeHandles val="exact"/>
        </dgm:presLayoutVars>
      </dgm:prSet>
      <dgm:spPr/>
    </dgm:pt>
    <dgm:pt modelId="{E86D9258-CE21-43C4-9E91-B5D8CA4234CD}" type="pres">
      <dgm:prSet presAssocID="{EF22D482-4687-45EB-9D50-B67DFB3CF3DE}" presName="compNode" presStyleCnt="0"/>
      <dgm:spPr/>
    </dgm:pt>
    <dgm:pt modelId="{DA9A0986-862D-4AAB-B2F1-5E177CA04DEB}" type="pres">
      <dgm:prSet presAssocID="{EF22D482-4687-45EB-9D50-B67DFB3CF3DE}" presName="iconBgRect" presStyleLbl="bgShp" presStyleIdx="0" presStyleCnt="3"/>
      <dgm:spPr/>
    </dgm:pt>
    <dgm:pt modelId="{C322B437-B407-48E6-A866-2BC65D56947E}" type="pres">
      <dgm:prSet presAssocID="{EF22D482-4687-45EB-9D50-B67DFB3CF3D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4C78D652-EBA6-4FCE-A9B5-78F7FC24E505}" type="pres">
      <dgm:prSet presAssocID="{EF22D482-4687-45EB-9D50-B67DFB3CF3DE}" presName="spaceRect" presStyleCnt="0"/>
      <dgm:spPr/>
    </dgm:pt>
    <dgm:pt modelId="{44BCAE2A-7FF3-465E-B3B5-781A6CA334FF}" type="pres">
      <dgm:prSet presAssocID="{EF22D482-4687-45EB-9D50-B67DFB3CF3DE}" presName="textRect" presStyleLbl="revTx" presStyleIdx="0" presStyleCnt="3">
        <dgm:presLayoutVars>
          <dgm:chMax val="1"/>
          <dgm:chPref val="1"/>
        </dgm:presLayoutVars>
      </dgm:prSet>
      <dgm:spPr/>
    </dgm:pt>
    <dgm:pt modelId="{5C220532-49E6-4369-B3B9-AB30A8D5A2DF}" type="pres">
      <dgm:prSet presAssocID="{95A0F23C-A2B1-4CEE-B10B-4FAC477A6D6C}" presName="sibTrans" presStyleLbl="sibTrans2D1" presStyleIdx="0" presStyleCnt="0"/>
      <dgm:spPr/>
    </dgm:pt>
    <dgm:pt modelId="{FE3B48C1-74F3-4AD8-9EB3-11C07ACF505B}" type="pres">
      <dgm:prSet presAssocID="{D8788774-7159-4083-95E9-A249E72CE72B}" presName="compNode" presStyleCnt="0"/>
      <dgm:spPr/>
    </dgm:pt>
    <dgm:pt modelId="{5CB36539-9DB4-4455-934C-4E236BC4766C}" type="pres">
      <dgm:prSet presAssocID="{D8788774-7159-4083-95E9-A249E72CE72B}" presName="iconBgRect" presStyleLbl="bgShp" presStyleIdx="1" presStyleCnt="3"/>
      <dgm:spPr/>
    </dgm:pt>
    <dgm:pt modelId="{D0EE27B1-63B2-489B-81BB-8AE5705772F1}" type="pres">
      <dgm:prSet presAssocID="{D8788774-7159-4083-95E9-A249E72CE72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12B43C8B-3DA0-4EA7-ACA6-805C2C2E9F0C}" type="pres">
      <dgm:prSet presAssocID="{D8788774-7159-4083-95E9-A249E72CE72B}" presName="spaceRect" presStyleCnt="0"/>
      <dgm:spPr/>
    </dgm:pt>
    <dgm:pt modelId="{22920409-965D-4B4D-9FF8-0C3209567B42}" type="pres">
      <dgm:prSet presAssocID="{D8788774-7159-4083-95E9-A249E72CE72B}" presName="textRect" presStyleLbl="revTx" presStyleIdx="1" presStyleCnt="3">
        <dgm:presLayoutVars>
          <dgm:chMax val="1"/>
          <dgm:chPref val="1"/>
        </dgm:presLayoutVars>
      </dgm:prSet>
      <dgm:spPr/>
    </dgm:pt>
    <dgm:pt modelId="{88616630-FFC6-448D-BD7F-6C708B40D081}" type="pres">
      <dgm:prSet presAssocID="{2CEC9E6E-FBE2-46AB-9F67-DB508D56985C}" presName="sibTrans" presStyleLbl="sibTrans2D1" presStyleIdx="0" presStyleCnt="0"/>
      <dgm:spPr/>
    </dgm:pt>
    <dgm:pt modelId="{E789DDB8-0D9F-4E49-AE77-3251EBF01F88}" type="pres">
      <dgm:prSet presAssocID="{E5DA3EC8-503A-4776-B1D5-72C496D101C0}" presName="compNode" presStyleCnt="0"/>
      <dgm:spPr/>
    </dgm:pt>
    <dgm:pt modelId="{520216F0-5E80-4DCA-BDFA-EB8D4477C4D0}" type="pres">
      <dgm:prSet presAssocID="{E5DA3EC8-503A-4776-B1D5-72C496D101C0}" presName="iconBgRect" presStyleLbl="bgShp" presStyleIdx="2" presStyleCnt="3"/>
      <dgm:spPr/>
    </dgm:pt>
    <dgm:pt modelId="{94C7A815-DB29-46A9-92CB-B7D900E37249}" type="pres">
      <dgm:prSet presAssocID="{E5DA3EC8-503A-4776-B1D5-72C496D101C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15DFB51-673E-46F6-A84F-90F25FAD201E}" type="pres">
      <dgm:prSet presAssocID="{E5DA3EC8-503A-4776-B1D5-72C496D101C0}" presName="spaceRect" presStyleCnt="0"/>
      <dgm:spPr/>
    </dgm:pt>
    <dgm:pt modelId="{8BA8A338-8A65-4401-8192-F0FF147095DA}" type="pres">
      <dgm:prSet presAssocID="{E5DA3EC8-503A-4776-B1D5-72C496D101C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215E201-FFD5-419F-AAA8-FE16D49350B3}" srcId="{DC364E9E-E6D4-4852-869C-D367E0E12D00}" destId="{E5DA3EC8-503A-4776-B1D5-72C496D101C0}" srcOrd="2" destOrd="0" parTransId="{13042A70-B88A-43BF-BF1C-45B905675804}" sibTransId="{FC1CD660-2A1D-4855-B5E1-17C885B40015}"/>
    <dgm:cxn modelId="{BE26AA28-758E-47F8-A5F9-A81398C41115}" type="presOf" srcId="{2CEC9E6E-FBE2-46AB-9F67-DB508D56985C}" destId="{88616630-FFC6-448D-BD7F-6C708B40D081}" srcOrd="0" destOrd="0" presId="urn:microsoft.com/office/officeart/2018/2/layout/IconCircleList"/>
    <dgm:cxn modelId="{B060BC34-3658-4CB4-B505-9026980679AE}" type="presOf" srcId="{DC364E9E-E6D4-4852-869C-D367E0E12D00}" destId="{E0343B4B-FD56-44A4-B3C5-207A451D64FE}" srcOrd="0" destOrd="0" presId="urn:microsoft.com/office/officeart/2018/2/layout/IconCircleList"/>
    <dgm:cxn modelId="{802EB942-27F1-4F2D-AEBD-38B4451A72DF}" type="presOf" srcId="{D8788774-7159-4083-95E9-A249E72CE72B}" destId="{22920409-965D-4B4D-9FF8-0C3209567B42}" srcOrd="0" destOrd="0" presId="urn:microsoft.com/office/officeart/2018/2/layout/IconCircleList"/>
    <dgm:cxn modelId="{E67AD377-DF6D-4ED7-A82E-86055CF688D1}" type="presOf" srcId="{95A0F23C-A2B1-4CEE-B10B-4FAC477A6D6C}" destId="{5C220532-49E6-4369-B3B9-AB30A8D5A2DF}" srcOrd="0" destOrd="0" presId="urn:microsoft.com/office/officeart/2018/2/layout/IconCircleList"/>
    <dgm:cxn modelId="{73584E87-71D7-4EB2-A66C-A8EE8A9EC930}" type="presOf" srcId="{EF22D482-4687-45EB-9D50-B67DFB3CF3DE}" destId="{44BCAE2A-7FF3-465E-B3B5-781A6CA334FF}" srcOrd="0" destOrd="0" presId="urn:microsoft.com/office/officeart/2018/2/layout/IconCircleList"/>
    <dgm:cxn modelId="{4447848D-6EF3-41A0-BF17-7E1C49C9DE52}" srcId="{DC364E9E-E6D4-4852-869C-D367E0E12D00}" destId="{EF22D482-4687-45EB-9D50-B67DFB3CF3DE}" srcOrd="0" destOrd="0" parTransId="{7164628C-9C98-42C0-A0C6-16209B5472BA}" sibTransId="{95A0F23C-A2B1-4CEE-B10B-4FAC477A6D6C}"/>
    <dgm:cxn modelId="{7DF129B1-1F19-4669-974B-EABF16CB4BAF}" type="presOf" srcId="{E5DA3EC8-503A-4776-B1D5-72C496D101C0}" destId="{8BA8A338-8A65-4401-8192-F0FF147095DA}" srcOrd="0" destOrd="0" presId="urn:microsoft.com/office/officeart/2018/2/layout/IconCircleList"/>
    <dgm:cxn modelId="{ECF12CEA-ABAF-4784-A0F6-10151CF1EE3F}" srcId="{DC364E9E-E6D4-4852-869C-D367E0E12D00}" destId="{D8788774-7159-4083-95E9-A249E72CE72B}" srcOrd="1" destOrd="0" parTransId="{6FC81B96-98F1-498A-9010-792CB7F58A61}" sibTransId="{2CEC9E6E-FBE2-46AB-9F67-DB508D56985C}"/>
    <dgm:cxn modelId="{FFDF4AEF-1E1F-446E-B245-20B225BBA861}" type="presParOf" srcId="{E0343B4B-FD56-44A4-B3C5-207A451D64FE}" destId="{7097A6E1-26B6-44DA-BE5D-D5275402C3AA}" srcOrd="0" destOrd="0" presId="urn:microsoft.com/office/officeart/2018/2/layout/IconCircleList"/>
    <dgm:cxn modelId="{CB064B5D-67BC-4C99-9BD3-4D9755D1AE54}" type="presParOf" srcId="{7097A6E1-26B6-44DA-BE5D-D5275402C3AA}" destId="{E86D9258-CE21-43C4-9E91-B5D8CA4234CD}" srcOrd="0" destOrd="0" presId="urn:microsoft.com/office/officeart/2018/2/layout/IconCircleList"/>
    <dgm:cxn modelId="{7F0E4706-8A3C-4E9D-A361-2A1F8ABDE4DB}" type="presParOf" srcId="{E86D9258-CE21-43C4-9E91-B5D8CA4234CD}" destId="{DA9A0986-862D-4AAB-B2F1-5E177CA04DEB}" srcOrd="0" destOrd="0" presId="urn:microsoft.com/office/officeart/2018/2/layout/IconCircleList"/>
    <dgm:cxn modelId="{1AEC8EA0-6D97-4128-929D-F33FDB3D2F5E}" type="presParOf" srcId="{E86D9258-CE21-43C4-9E91-B5D8CA4234CD}" destId="{C322B437-B407-48E6-A866-2BC65D56947E}" srcOrd="1" destOrd="0" presId="urn:microsoft.com/office/officeart/2018/2/layout/IconCircleList"/>
    <dgm:cxn modelId="{56AA7EC3-762F-4597-90A0-C9E5475446F4}" type="presParOf" srcId="{E86D9258-CE21-43C4-9E91-B5D8CA4234CD}" destId="{4C78D652-EBA6-4FCE-A9B5-78F7FC24E505}" srcOrd="2" destOrd="0" presId="urn:microsoft.com/office/officeart/2018/2/layout/IconCircleList"/>
    <dgm:cxn modelId="{B6DFA230-EFB5-440B-AA92-F7EAC82DDC09}" type="presParOf" srcId="{E86D9258-CE21-43C4-9E91-B5D8CA4234CD}" destId="{44BCAE2A-7FF3-465E-B3B5-781A6CA334FF}" srcOrd="3" destOrd="0" presId="urn:microsoft.com/office/officeart/2018/2/layout/IconCircleList"/>
    <dgm:cxn modelId="{FFF5B736-CA85-43F0-986D-12528D0464AA}" type="presParOf" srcId="{7097A6E1-26B6-44DA-BE5D-D5275402C3AA}" destId="{5C220532-49E6-4369-B3B9-AB30A8D5A2DF}" srcOrd="1" destOrd="0" presId="urn:microsoft.com/office/officeart/2018/2/layout/IconCircleList"/>
    <dgm:cxn modelId="{5F9CAC07-DB1A-4BB0-8E8D-7B3B27D5D05A}" type="presParOf" srcId="{7097A6E1-26B6-44DA-BE5D-D5275402C3AA}" destId="{FE3B48C1-74F3-4AD8-9EB3-11C07ACF505B}" srcOrd="2" destOrd="0" presId="urn:microsoft.com/office/officeart/2018/2/layout/IconCircleList"/>
    <dgm:cxn modelId="{9EF214B5-F545-4778-B0A8-70E1201EE5FE}" type="presParOf" srcId="{FE3B48C1-74F3-4AD8-9EB3-11C07ACF505B}" destId="{5CB36539-9DB4-4455-934C-4E236BC4766C}" srcOrd="0" destOrd="0" presId="urn:microsoft.com/office/officeart/2018/2/layout/IconCircleList"/>
    <dgm:cxn modelId="{FF7664B2-DB43-41C3-8E3E-6E7CBCAF0039}" type="presParOf" srcId="{FE3B48C1-74F3-4AD8-9EB3-11C07ACF505B}" destId="{D0EE27B1-63B2-489B-81BB-8AE5705772F1}" srcOrd="1" destOrd="0" presId="urn:microsoft.com/office/officeart/2018/2/layout/IconCircleList"/>
    <dgm:cxn modelId="{F203BABE-215A-4636-8619-C1E1DC6B1B5E}" type="presParOf" srcId="{FE3B48C1-74F3-4AD8-9EB3-11C07ACF505B}" destId="{12B43C8B-3DA0-4EA7-ACA6-805C2C2E9F0C}" srcOrd="2" destOrd="0" presId="urn:microsoft.com/office/officeart/2018/2/layout/IconCircleList"/>
    <dgm:cxn modelId="{D3293CD5-2CA7-44A7-A501-8CA6E58CECBE}" type="presParOf" srcId="{FE3B48C1-74F3-4AD8-9EB3-11C07ACF505B}" destId="{22920409-965D-4B4D-9FF8-0C3209567B42}" srcOrd="3" destOrd="0" presId="urn:microsoft.com/office/officeart/2018/2/layout/IconCircleList"/>
    <dgm:cxn modelId="{3C25B2A9-B439-49F9-9141-FE74E2F5F2B4}" type="presParOf" srcId="{7097A6E1-26B6-44DA-BE5D-D5275402C3AA}" destId="{88616630-FFC6-448D-BD7F-6C708B40D081}" srcOrd="3" destOrd="0" presId="urn:microsoft.com/office/officeart/2018/2/layout/IconCircleList"/>
    <dgm:cxn modelId="{0B751DC3-3CC2-4968-A6AB-AD4465E55845}" type="presParOf" srcId="{7097A6E1-26B6-44DA-BE5D-D5275402C3AA}" destId="{E789DDB8-0D9F-4E49-AE77-3251EBF01F88}" srcOrd="4" destOrd="0" presId="urn:microsoft.com/office/officeart/2018/2/layout/IconCircleList"/>
    <dgm:cxn modelId="{EF1302AF-53DB-4BFE-BC4F-9B3EF63B89FB}" type="presParOf" srcId="{E789DDB8-0D9F-4E49-AE77-3251EBF01F88}" destId="{520216F0-5E80-4DCA-BDFA-EB8D4477C4D0}" srcOrd="0" destOrd="0" presId="urn:microsoft.com/office/officeart/2018/2/layout/IconCircleList"/>
    <dgm:cxn modelId="{F979C9A5-2DBA-4F25-8E35-D8D5230C0531}" type="presParOf" srcId="{E789DDB8-0D9F-4E49-AE77-3251EBF01F88}" destId="{94C7A815-DB29-46A9-92CB-B7D900E37249}" srcOrd="1" destOrd="0" presId="urn:microsoft.com/office/officeart/2018/2/layout/IconCircleList"/>
    <dgm:cxn modelId="{0DC4B508-2608-4905-80C8-53197200AF76}" type="presParOf" srcId="{E789DDB8-0D9F-4E49-AE77-3251EBF01F88}" destId="{515DFB51-673E-46F6-A84F-90F25FAD201E}" srcOrd="2" destOrd="0" presId="urn:microsoft.com/office/officeart/2018/2/layout/IconCircleList"/>
    <dgm:cxn modelId="{1B18002A-C2D8-4C01-835B-A727D57D3893}" type="presParOf" srcId="{E789DDB8-0D9F-4E49-AE77-3251EBF01F88}" destId="{8BA8A338-8A65-4401-8192-F0FF147095D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F4F2E65-13DA-496A-B1B5-0AC6A944C4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652BEDF-D987-4F50-AC45-7CB2D3914E05}">
      <dgm:prSet/>
      <dgm:spPr/>
      <dgm:t>
        <a:bodyPr/>
        <a:lstStyle/>
        <a:p>
          <a:pPr rtl="0"/>
          <a:r>
            <a:rPr lang="en-US" dirty="0"/>
            <a:t>To protect </a:t>
          </a:r>
          <a:r>
            <a:rPr lang="en-US" b="1" dirty="0"/>
            <a:t>children</a:t>
          </a:r>
          <a:r>
            <a:rPr lang="en-US" dirty="0"/>
            <a:t> in the Kingdom and </a:t>
          </a:r>
          <a:r>
            <a:rPr lang="en-US" b="1" dirty="0"/>
            <a:t>all target groups </a:t>
          </a:r>
          <a:r>
            <a:rPr lang="en-US" dirty="0"/>
            <a:t>in the </a:t>
          </a:r>
          <a:r>
            <a:rPr lang="en-US" dirty="0" err="1"/>
            <a:t>the</a:t>
          </a:r>
          <a:r>
            <a:rPr lang="en-US" dirty="0"/>
            <a:t> community against diseases targeted by </a:t>
          </a:r>
          <a:r>
            <a:rPr lang="en-US" b="1" dirty="0"/>
            <a:t>immunization</a:t>
          </a:r>
          <a:r>
            <a:rPr lang="en-US" dirty="0"/>
            <a:t>.</a:t>
          </a:r>
        </a:p>
      </dgm:t>
    </dgm:pt>
    <dgm:pt modelId="{99D70025-A2C7-4686-AB97-3AC991B125BE}" type="parTrans" cxnId="{EF8F0AA0-D828-404A-B01E-9248B4AD2DFC}">
      <dgm:prSet/>
      <dgm:spPr/>
      <dgm:t>
        <a:bodyPr/>
        <a:lstStyle/>
        <a:p>
          <a:endParaRPr lang="en-US"/>
        </a:p>
      </dgm:t>
    </dgm:pt>
    <dgm:pt modelId="{33211FB9-62EB-4295-A938-0592863A3D74}" type="sibTrans" cxnId="{EF8F0AA0-D828-404A-B01E-9248B4AD2DFC}">
      <dgm:prSet/>
      <dgm:spPr/>
      <dgm:t>
        <a:bodyPr/>
        <a:lstStyle/>
        <a:p>
          <a:endParaRPr lang="en-US"/>
        </a:p>
      </dgm:t>
    </dgm:pt>
    <dgm:pt modelId="{BE4617FD-5141-4D74-85A8-7171FEBA2147}">
      <dgm:prSet/>
      <dgm:spPr/>
      <dgm:t>
        <a:bodyPr/>
        <a:lstStyle/>
        <a:p>
          <a:pPr rtl="0"/>
          <a:r>
            <a:rPr lang="en-US" dirty="0"/>
            <a:t>To maintain the Kingdom </a:t>
          </a:r>
          <a:r>
            <a:rPr lang="en-US" b="1" dirty="0"/>
            <a:t>polio-free</a:t>
          </a:r>
          <a:r>
            <a:rPr lang="en-US" dirty="0"/>
            <a:t> and to get rid of </a:t>
          </a:r>
          <a:r>
            <a:rPr lang="en-US" b="1" dirty="0"/>
            <a:t>measles</a:t>
          </a:r>
          <a:r>
            <a:rPr lang="en-US" dirty="0"/>
            <a:t>, </a:t>
          </a:r>
          <a:r>
            <a:rPr lang="en-US" b="1" dirty="0"/>
            <a:t>rubella</a:t>
          </a:r>
          <a:r>
            <a:rPr lang="en-US" dirty="0"/>
            <a:t> and </a:t>
          </a:r>
          <a:r>
            <a:rPr lang="en-US" b="1" dirty="0"/>
            <a:t>mumps</a:t>
          </a:r>
          <a:r>
            <a:rPr lang="en-US" dirty="0"/>
            <a:t>.</a:t>
          </a:r>
        </a:p>
      </dgm:t>
    </dgm:pt>
    <dgm:pt modelId="{EB5B3AD8-56ED-4C9B-AF33-78890D0E7A7E}" type="parTrans" cxnId="{7E2D451C-6382-4008-832A-7CBE92EF1369}">
      <dgm:prSet/>
      <dgm:spPr/>
      <dgm:t>
        <a:bodyPr/>
        <a:lstStyle/>
        <a:p>
          <a:endParaRPr lang="en-US"/>
        </a:p>
      </dgm:t>
    </dgm:pt>
    <dgm:pt modelId="{936EA006-95CB-4406-95E3-A57316698BA8}" type="sibTrans" cxnId="{7E2D451C-6382-4008-832A-7CBE92EF1369}">
      <dgm:prSet/>
      <dgm:spPr/>
      <dgm:t>
        <a:bodyPr/>
        <a:lstStyle/>
        <a:p>
          <a:endParaRPr lang="en-US"/>
        </a:p>
      </dgm:t>
    </dgm:pt>
    <dgm:pt modelId="{1D5B713A-2D1E-4EEA-9C8B-95F1AD6C1F49}">
      <dgm:prSet/>
      <dgm:spPr/>
      <dgm:t>
        <a:bodyPr/>
        <a:lstStyle/>
        <a:p>
          <a:pPr rtl="0"/>
          <a:r>
            <a:rPr lang="en-US" dirty="0"/>
            <a:t>To </a:t>
          </a:r>
          <a:r>
            <a:rPr lang="en-US" b="1" dirty="0"/>
            <a:t>reducing</a:t>
          </a:r>
          <a:r>
            <a:rPr lang="en-US" dirty="0"/>
            <a:t> the </a:t>
          </a:r>
          <a:r>
            <a:rPr lang="en-US" b="1" dirty="0"/>
            <a:t>infection</a:t>
          </a:r>
          <a:r>
            <a:rPr lang="en-US" dirty="0"/>
            <a:t> rates of other diseases targeted by immunization.</a:t>
          </a:r>
        </a:p>
      </dgm:t>
    </dgm:pt>
    <dgm:pt modelId="{E416EA84-533D-4809-BDC2-A5D6CD1B3350}" type="parTrans" cxnId="{3CA6A2B6-6B63-49D8-A298-60B2D4FD3CCC}">
      <dgm:prSet/>
      <dgm:spPr/>
      <dgm:t>
        <a:bodyPr/>
        <a:lstStyle/>
        <a:p>
          <a:endParaRPr lang="en-US"/>
        </a:p>
      </dgm:t>
    </dgm:pt>
    <dgm:pt modelId="{AF3CD7B7-F4C6-4358-B6DA-5021D1A24DF6}" type="sibTrans" cxnId="{3CA6A2B6-6B63-49D8-A298-60B2D4FD3CCC}">
      <dgm:prSet/>
      <dgm:spPr/>
      <dgm:t>
        <a:bodyPr/>
        <a:lstStyle/>
        <a:p>
          <a:endParaRPr lang="en-US"/>
        </a:p>
      </dgm:t>
    </dgm:pt>
    <dgm:pt modelId="{F937C27D-6ADE-4B4C-BF26-83168562F1C2}" type="pres">
      <dgm:prSet presAssocID="{2F4F2E65-13DA-496A-B1B5-0AC6A944C4DB}" presName="root" presStyleCnt="0">
        <dgm:presLayoutVars>
          <dgm:dir/>
          <dgm:resizeHandles val="exact"/>
        </dgm:presLayoutVars>
      </dgm:prSet>
      <dgm:spPr/>
    </dgm:pt>
    <dgm:pt modelId="{E435546E-FEE0-4F23-A93E-D5A1AACE0F58}" type="pres">
      <dgm:prSet presAssocID="{B652BEDF-D987-4F50-AC45-7CB2D3914E05}" presName="compNode" presStyleCnt="0"/>
      <dgm:spPr/>
    </dgm:pt>
    <dgm:pt modelId="{9DF371B4-FC42-4D22-AA2B-9AB1E197B09E}" type="pres">
      <dgm:prSet presAssocID="{B652BEDF-D987-4F50-AC45-7CB2D3914E05}" presName="bgRect" presStyleLbl="bgShp" presStyleIdx="0" presStyleCnt="3"/>
      <dgm:spPr/>
    </dgm:pt>
    <dgm:pt modelId="{CD65C3B3-5A17-4ED6-A072-2258E4DC5743}" type="pres">
      <dgm:prSet presAssocID="{B652BEDF-D987-4F50-AC45-7CB2D3914E0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601CE457-E1B5-402B-A0E3-FDCA3CA4B285}" type="pres">
      <dgm:prSet presAssocID="{B652BEDF-D987-4F50-AC45-7CB2D3914E05}" presName="spaceRect" presStyleCnt="0"/>
      <dgm:spPr/>
    </dgm:pt>
    <dgm:pt modelId="{AF7B8212-A472-4705-AF4B-AC5BF2899486}" type="pres">
      <dgm:prSet presAssocID="{B652BEDF-D987-4F50-AC45-7CB2D3914E05}" presName="parTx" presStyleLbl="revTx" presStyleIdx="0" presStyleCnt="3">
        <dgm:presLayoutVars>
          <dgm:chMax val="0"/>
          <dgm:chPref val="0"/>
        </dgm:presLayoutVars>
      </dgm:prSet>
      <dgm:spPr/>
    </dgm:pt>
    <dgm:pt modelId="{FA3C9D3A-1D82-4694-9429-CFA25BFD6769}" type="pres">
      <dgm:prSet presAssocID="{33211FB9-62EB-4295-A938-0592863A3D74}" presName="sibTrans" presStyleCnt="0"/>
      <dgm:spPr/>
    </dgm:pt>
    <dgm:pt modelId="{8060CC4B-F6BB-4C4C-AB64-2533639024E5}" type="pres">
      <dgm:prSet presAssocID="{BE4617FD-5141-4D74-85A8-7171FEBA2147}" presName="compNode" presStyleCnt="0"/>
      <dgm:spPr/>
    </dgm:pt>
    <dgm:pt modelId="{17BD62E4-BAE8-4CE2-B3CC-F60E0E44CC14}" type="pres">
      <dgm:prSet presAssocID="{BE4617FD-5141-4D74-85A8-7171FEBA2147}" presName="bgRect" presStyleLbl="bgShp" presStyleIdx="1" presStyleCnt="3"/>
      <dgm:spPr/>
    </dgm:pt>
    <dgm:pt modelId="{13D70989-F5C8-441E-86EE-EFF0E3E7E98C}" type="pres">
      <dgm:prSet presAssocID="{BE4617FD-5141-4D74-85A8-7171FEBA214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DAAB19E9-FA4D-4542-BA01-A3AF5C7606B2}" type="pres">
      <dgm:prSet presAssocID="{BE4617FD-5141-4D74-85A8-7171FEBA2147}" presName="spaceRect" presStyleCnt="0"/>
      <dgm:spPr/>
    </dgm:pt>
    <dgm:pt modelId="{81DEDF1A-12D8-4F62-A675-4F642580C13C}" type="pres">
      <dgm:prSet presAssocID="{BE4617FD-5141-4D74-85A8-7171FEBA2147}" presName="parTx" presStyleLbl="revTx" presStyleIdx="1" presStyleCnt="3">
        <dgm:presLayoutVars>
          <dgm:chMax val="0"/>
          <dgm:chPref val="0"/>
        </dgm:presLayoutVars>
      </dgm:prSet>
      <dgm:spPr/>
    </dgm:pt>
    <dgm:pt modelId="{F91CF9CB-747A-4132-8557-6C9C190942FB}" type="pres">
      <dgm:prSet presAssocID="{936EA006-95CB-4406-95E3-A57316698BA8}" presName="sibTrans" presStyleCnt="0"/>
      <dgm:spPr/>
    </dgm:pt>
    <dgm:pt modelId="{C6A898BE-E25A-4189-A4BA-3A5925405727}" type="pres">
      <dgm:prSet presAssocID="{1D5B713A-2D1E-4EEA-9C8B-95F1AD6C1F49}" presName="compNode" presStyleCnt="0"/>
      <dgm:spPr/>
    </dgm:pt>
    <dgm:pt modelId="{3D75FBBF-07CF-41A4-AA07-798DF1E1EFE6}" type="pres">
      <dgm:prSet presAssocID="{1D5B713A-2D1E-4EEA-9C8B-95F1AD6C1F49}" presName="bgRect" presStyleLbl="bgShp" presStyleIdx="2" presStyleCnt="3"/>
      <dgm:spPr/>
    </dgm:pt>
    <dgm:pt modelId="{58CD4332-6BC2-402C-9CA9-D59A1CDACC9B}" type="pres">
      <dgm:prSet presAssocID="{1D5B713A-2D1E-4EEA-9C8B-95F1AD6C1F4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585267C4-2D20-414C-B72C-635FA6E90385}" type="pres">
      <dgm:prSet presAssocID="{1D5B713A-2D1E-4EEA-9C8B-95F1AD6C1F49}" presName="spaceRect" presStyleCnt="0"/>
      <dgm:spPr/>
    </dgm:pt>
    <dgm:pt modelId="{6E03D7FA-6A23-4E11-ABAD-704495D0E3EF}" type="pres">
      <dgm:prSet presAssocID="{1D5B713A-2D1E-4EEA-9C8B-95F1AD6C1F4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E2D451C-6382-4008-832A-7CBE92EF1369}" srcId="{2F4F2E65-13DA-496A-B1B5-0AC6A944C4DB}" destId="{BE4617FD-5141-4D74-85A8-7171FEBA2147}" srcOrd="1" destOrd="0" parTransId="{EB5B3AD8-56ED-4C9B-AF33-78890D0E7A7E}" sibTransId="{936EA006-95CB-4406-95E3-A57316698BA8}"/>
    <dgm:cxn modelId="{2433A272-443D-4B59-8B9B-F91023D2A5D1}" type="presOf" srcId="{1D5B713A-2D1E-4EEA-9C8B-95F1AD6C1F49}" destId="{6E03D7FA-6A23-4E11-ABAD-704495D0E3EF}" srcOrd="0" destOrd="0" presId="urn:microsoft.com/office/officeart/2018/2/layout/IconVerticalSolidList"/>
    <dgm:cxn modelId="{EF8F0AA0-D828-404A-B01E-9248B4AD2DFC}" srcId="{2F4F2E65-13DA-496A-B1B5-0AC6A944C4DB}" destId="{B652BEDF-D987-4F50-AC45-7CB2D3914E05}" srcOrd="0" destOrd="0" parTransId="{99D70025-A2C7-4686-AB97-3AC991B125BE}" sibTransId="{33211FB9-62EB-4295-A938-0592863A3D74}"/>
    <dgm:cxn modelId="{3CA6A2B6-6B63-49D8-A298-60B2D4FD3CCC}" srcId="{2F4F2E65-13DA-496A-B1B5-0AC6A944C4DB}" destId="{1D5B713A-2D1E-4EEA-9C8B-95F1AD6C1F49}" srcOrd="2" destOrd="0" parTransId="{E416EA84-533D-4809-BDC2-A5D6CD1B3350}" sibTransId="{AF3CD7B7-F4C6-4358-B6DA-5021D1A24DF6}"/>
    <dgm:cxn modelId="{F3F492D9-6F31-4174-8DCA-5C5AADDCF0B9}" type="presOf" srcId="{B652BEDF-D987-4F50-AC45-7CB2D3914E05}" destId="{AF7B8212-A472-4705-AF4B-AC5BF2899486}" srcOrd="0" destOrd="0" presId="urn:microsoft.com/office/officeart/2018/2/layout/IconVerticalSolidList"/>
    <dgm:cxn modelId="{7B131FDD-8543-4448-A231-2C39A532F703}" type="presOf" srcId="{BE4617FD-5141-4D74-85A8-7171FEBA2147}" destId="{81DEDF1A-12D8-4F62-A675-4F642580C13C}" srcOrd="0" destOrd="0" presId="urn:microsoft.com/office/officeart/2018/2/layout/IconVerticalSolidList"/>
    <dgm:cxn modelId="{36F0A3F0-1FB6-4D5C-9C4D-10433E36779D}" type="presOf" srcId="{2F4F2E65-13DA-496A-B1B5-0AC6A944C4DB}" destId="{F937C27D-6ADE-4B4C-BF26-83168562F1C2}" srcOrd="0" destOrd="0" presId="urn:microsoft.com/office/officeart/2018/2/layout/IconVerticalSolidList"/>
    <dgm:cxn modelId="{DC52B1D3-938C-47A3-8968-DB154DA3FAD1}" type="presParOf" srcId="{F937C27D-6ADE-4B4C-BF26-83168562F1C2}" destId="{E435546E-FEE0-4F23-A93E-D5A1AACE0F58}" srcOrd="0" destOrd="0" presId="urn:microsoft.com/office/officeart/2018/2/layout/IconVerticalSolidList"/>
    <dgm:cxn modelId="{6F0F24C3-5651-4CFB-84DB-ACBBACD0163D}" type="presParOf" srcId="{E435546E-FEE0-4F23-A93E-D5A1AACE0F58}" destId="{9DF371B4-FC42-4D22-AA2B-9AB1E197B09E}" srcOrd="0" destOrd="0" presId="urn:microsoft.com/office/officeart/2018/2/layout/IconVerticalSolidList"/>
    <dgm:cxn modelId="{14468845-4875-497A-8168-45AC893A7AC2}" type="presParOf" srcId="{E435546E-FEE0-4F23-A93E-D5A1AACE0F58}" destId="{CD65C3B3-5A17-4ED6-A072-2258E4DC5743}" srcOrd="1" destOrd="0" presId="urn:microsoft.com/office/officeart/2018/2/layout/IconVerticalSolidList"/>
    <dgm:cxn modelId="{D5A0E869-7B12-4E73-A4FD-347DB72984E6}" type="presParOf" srcId="{E435546E-FEE0-4F23-A93E-D5A1AACE0F58}" destId="{601CE457-E1B5-402B-A0E3-FDCA3CA4B285}" srcOrd="2" destOrd="0" presId="urn:microsoft.com/office/officeart/2018/2/layout/IconVerticalSolidList"/>
    <dgm:cxn modelId="{5A57E794-4A75-4B87-8A62-F2935A5C0104}" type="presParOf" srcId="{E435546E-FEE0-4F23-A93E-D5A1AACE0F58}" destId="{AF7B8212-A472-4705-AF4B-AC5BF2899486}" srcOrd="3" destOrd="0" presId="urn:microsoft.com/office/officeart/2018/2/layout/IconVerticalSolidList"/>
    <dgm:cxn modelId="{6E356890-84B8-46B0-8111-95FB4603F201}" type="presParOf" srcId="{F937C27D-6ADE-4B4C-BF26-83168562F1C2}" destId="{FA3C9D3A-1D82-4694-9429-CFA25BFD6769}" srcOrd="1" destOrd="0" presId="urn:microsoft.com/office/officeart/2018/2/layout/IconVerticalSolidList"/>
    <dgm:cxn modelId="{EE7500D0-E5A5-464E-9E3D-3A022840A563}" type="presParOf" srcId="{F937C27D-6ADE-4B4C-BF26-83168562F1C2}" destId="{8060CC4B-F6BB-4C4C-AB64-2533639024E5}" srcOrd="2" destOrd="0" presId="urn:microsoft.com/office/officeart/2018/2/layout/IconVerticalSolidList"/>
    <dgm:cxn modelId="{7BB5B3D2-9BDB-43D6-B178-81F6717F0A30}" type="presParOf" srcId="{8060CC4B-F6BB-4C4C-AB64-2533639024E5}" destId="{17BD62E4-BAE8-4CE2-B3CC-F60E0E44CC14}" srcOrd="0" destOrd="0" presId="urn:microsoft.com/office/officeart/2018/2/layout/IconVerticalSolidList"/>
    <dgm:cxn modelId="{EA9BE642-2415-4305-B517-F44F233D4525}" type="presParOf" srcId="{8060CC4B-F6BB-4C4C-AB64-2533639024E5}" destId="{13D70989-F5C8-441E-86EE-EFF0E3E7E98C}" srcOrd="1" destOrd="0" presId="urn:microsoft.com/office/officeart/2018/2/layout/IconVerticalSolidList"/>
    <dgm:cxn modelId="{22444E6E-17E0-4FAE-BFCE-65FCB896CB7C}" type="presParOf" srcId="{8060CC4B-F6BB-4C4C-AB64-2533639024E5}" destId="{DAAB19E9-FA4D-4542-BA01-A3AF5C7606B2}" srcOrd="2" destOrd="0" presId="urn:microsoft.com/office/officeart/2018/2/layout/IconVerticalSolidList"/>
    <dgm:cxn modelId="{B8F168DA-FF25-4A06-8F04-11C7BA754D1B}" type="presParOf" srcId="{8060CC4B-F6BB-4C4C-AB64-2533639024E5}" destId="{81DEDF1A-12D8-4F62-A675-4F642580C13C}" srcOrd="3" destOrd="0" presId="urn:microsoft.com/office/officeart/2018/2/layout/IconVerticalSolidList"/>
    <dgm:cxn modelId="{B1840EB6-4E9C-470E-AA49-4E0AF41522EA}" type="presParOf" srcId="{F937C27D-6ADE-4B4C-BF26-83168562F1C2}" destId="{F91CF9CB-747A-4132-8557-6C9C190942FB}" srcOrd="3" destOrd="0" presId="urn:microsoft.com/office/officeart/2018/2/layout/IconVerticalSolidList"/>
    <dgm:cxn modelId="{AC786809-388D-467A-9C13-2586EE4A7919}" type="presParOf" srcId="{F937C27D-6ADE-4B4C-BF26-83168562F1C2}" destId="{C6A898BE-E25A-4189-A4BA-3A5925405727}" srcOrd="4" destOrd="0" presId="urn:microsoft.com/office/officeart/2018/2/layout/IconVerticalSolidList"/>
    <dgm:cxn modelId="{F290304B-2CD4-4FB7-AA7A-68E9CAE9F93A}" type="presParOf" srcId="{C6A898BE-E25A-4189-A4BA-3A5925405727}" destId="{3D75FBBF-07CF-41A4-AA07-798DF1E1EFE6}" srcOrd="0" destOrd="0" presId="urn:microsoft.com/office/officeart/2018/2/layout/IconVerticalSolidList"/>
    <dgm:cxn modelId="{D69B5B48-ECA6-4D30-ACAE-CC7106B78A4D}" type="presParOf" srcId="{C6A898BE-E25A-4189-A4BA-3A5925405727}" destId="{58CD4332-6BC2-402C-9CA9-D59A1CDACC9B}" srcOrd="1" destOrd="0" presId="urn:microsoft.com/office/officeart/2018/2/layout/IconVerticalSolidList"/>
    <dgm:cxn modelId="{A7C77A7C-163F-4F92-BB65-56C0E2C71084}" type="presParOf" srcId="{C6A898BE-E25A-4189-A4BA-3A5925405727}" destId="{585267C4-2D20-414C-B72C-635FA6E90385}" srcOrd="2" destOrd="0" presId="urn:microsoft.com/office/officeart/2018/2/layout/IconVerticalSolidList"/>
    <dgm:cxn modelId="{FF12C697-FA99-4694-9031-254BA03D406B}" type="presParOf" srcId="{C6A898BE-E25A-4189-A4BA-3A5925405727}" destId="{6E03D7FA-6A23-4E11-ABAD-704495D0E3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805683-4660-4426-9B01-70DC51CC767C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52EC36C-C504-4AE1-9725-EEB1120485A7}">
      <dgm:prSet custT="1"/>
      <dgm:spPr/>
      <dgm:t>
        <a:bodyPr/>
        <a:lstStyle/>
        <a:p>
          <a:pPr rtl="0">
            <a:defRPr b="1"/>
          </a:pPr>
          <a:r>
            <a:rPr lang="en-US" sz="2000" dirty="0"/>
            <a:t>according to WHO:</a:t>
          </a:r>
        </a:p>
      </dgm:t>
    </dgm:pt>
    <dgm:pt modelId="{B767A036-118E-4C9C-B927-D0EDCF046572}" type="parTrans" cxnId="{03F1B8D9-F702-45E6-8981-0B3AB5983227}">
      <dgm:prSet/>
      <dgm:spPr/>
      <dgm:t>
        <a:bodyPr/>
        <a:lstStyle/>
        <a:p>
          <a:endParaRPr lang="en-US"/>
        </a:p>
      </dgm:t>
    </dgm:pt>
    <dgm:pt modelId="{5F70E380-78FE-4555-8F71-796E0DB07E57}" type="sibTrans" cxnId="{03F1B8D9-F702-45E6-8981-0B3AB5983227}">
      <dgm:prSet/>
      <dgm:spPr/>
      <dgm:t>
        <a:bodyPr/>
        <a:lstStyle/>
        <a:p>
          <a:endParaRPr lang="en-US"/>
        </a:p>
      </dgm:t>
    </dgm:pt>
    <dgm:pt modelId="{7F3730C1-1C27-46DA-997F-8057306AE963}">
      <dgm:prSet custT="1"/>
      <dgm:spPr/>
      <dgm:t>
        <a:bodyPr/>
        <a:lstStyle/>
        <a:p>
          <a:pPr rtl="0"/>
          <a:r>
            <a:rPr lang="en-US" sz="2000" b="1" dirty="0"/>
            <a:t>Screening</a:t>
          </a:r>
          <a:r>
            <a:rPr lang="en-US" sz="2000" dirty="0"/>
            <a:t> is defined as the presumptive identification of unrecognized disease in an apparently </a:t>
          </a:r>
          <a:r>
            <a:rPr lang="en-US" sz="2000" b="1" dirty="0"/>
            <a:t>healthy</a:t>
          </a:r>
          <a:r>
            <a:rPr lang="en-US" sz="2000" dirty="0"/>
            <a:t>, </a:t>
          </a:r>
          <a:r>
            <a:rPr lang="en-US" sz="2000" b="1" dirty="0"/>
            <a:t>asymptomatic</a:t>
          </a:r>
          <a:r>
            <a:rPr lang="en-US" sz="2000" dirty="0"/>
            <a:t> population by means of tests, examinations or other procedures that can be applied rapidly and easily to the </a:t>
          </a:r>
          <a:r>
            <a:rPr lang="en-US" sz="2000" b="1" dirty="0"/>
            <a:t>target</a:t>
          </a:r>
          <a:r>
            <a:rPr lang="en-US" sz="2000" dirty="0"/>
            <a:t> </a:t>
          </a:r>
          <a:r>
            <a:rPr lang="en-US" sz="2000" b="1" dirty="0"/>
            <a:t>population</a:t>
          </a:r>
          <a:r>
            <a:rPr lang="en-US" sz="2000" dirty="0"/>
            <a:t>.</a:t>
          </a:r>
        </a:p>
      </dgm:t>
    </dgm:pt>
    <dgm:pt modelId="{0BE35DDD-3825-45B0-8BEC-D5634212E07D}" type="parTrans" cxnId="{CA422859-6794-4A7E-853B-6DB9CD446713}">
      <dgm:prSet/>
      <dgm:spPr/>
      <dgm:t>
        <a:bodyPr/>
        <a:lstStyle/>
        <a:p>
          <a:endParaRPr lang="en-US"/>
        </a:p>
      </dgm:t>
    </dgm:pt>
    <dgm:pt modelId="{1667A9EB-7F39-4766-A1A2-9998E848555B}" type="sibTrans" cxnId="{CA422859-6794-4A7E-853B-6DB9CD446713}">
      <dgm:prSet/>
      <dgm:spPr/>
      <dgm:t>
        <a:bodyPr/>
        <a:lstStyle/>
        <a:p>
          <a:endParaRPr lang="en-US"/>
        </a:p>
      </dgm:t>
    </dgm:pt>
    <dgm:pt modelId="{8449D210-1EAA-4960-82D4-AFCB021BCA13}">
      <dgm:prSet custT="1"/>
      <dgm:spPr/>
      <dgm:t>
        <a:bodyPr/>
        <a:lstStyle/>
        <a:p>
          <a:pPr rtl="0">
            <a:defRPr b="1"/>
          </a:pPr>
          <a:r>
            <a:rPr lang="en-US" sz="2000" dirty="0"/>
            <a:t>According to Oxford handbook of general practice: </a:t>
          </a:r>
        </a:p>
      </dgm:t>
    </dgm:pt>
    <dgm:pt modelId="{0744812F-FFD7-4750-8621-14C880FB8429}" type="parTrans" cxnId="{7E11746C-3B8E-41C2-820E-C8E48B84BABE}">
      <dgm:prSet/>
      <dgm:spPr/>
      <dgm:t>
        <a:bodyPr/>
        <a:lstStyle/>
        <a:p>
          <a:endParaRPr lang="en-US"/>
        </a:p>
      </dgm:t>
    </dgm:pt>
    <dgm:pt modelId="{4B5A0CC4-EDB7-465D-B67C-FD0B79D4E604}" type="sibTrans" cxnId="{7E11746C-3B8E-41C2-820E-C8E48B84BABE}">
      <dgm:prSet/>
      <dgm:spPr/>
      <dgm:t>
        <a:bodyPr/>
        <a:lstStyle/>
        <a:p>
          <a:endParaRPr lang="en-US"/>
        </a:p>
      </dgm:t>
    </dgm:pt>
    <dgm:pt modelId="{89491B55-3593-43F5-BC4A-3FEBBC82D295}">
      <dgm:prSet custT="1"/>
      <dgm:spPr/>
      <dgm:t>
        <a:bodyPr/>
        <a:lstStyle/>
        <a:p>
          <a:pPr algn="l" rtl="0"/>
          <a:r>
            <a:rPr lang="en-US" sz="2000" dirty="0"/>
            <a:t>The ability to diagnose and treat a potentially </a:t>
          </a:r>
          <a:r>
            <a:rPr lang="en-US" sz="2000" b="1" dirty="0"/>
            <a:t>serious condition </a:t>
          </a:r>
          <a:r>
            <a:rPr lang="en-US" sz="2000" dirty="0"/>
            <a:t>at an early stage when it is still </a:t>
          </a:r>
          <a:r>
            <a:rPr lang="en-US" sz="2000" b="1" dirty="0"/>
            <a:t>treatable</a:t>
          </a:r>
          <a:r>
            <a:rPr lang="en-US" sz="2000" dirty="0"/>
            <a:t>.</a:t>
          </a:r>
        </a:p>
      </dgm:t>
    </dgm:pt>
    <dgm:pt modelId="{59F1A2EC-7429-4E6A-BFB1-79141B902DEE}" type="parTrans" cxnId="{1D6107DC-C850-46C6-9AFE-AA696E899959}">
      <dgm:prSet/>
      <dgm:spPr/>
      <dgm:t>
        <a:bodyPr/>
        <a:lstStyle/>
        <a:p>
          <a:endParaRPr lang="en-US"/>
        </a:p>
      </dgm:t>
    </dgm:pt>
    <dgm:pt modelId="{CB0A6203-70D4-4484-9C7B-C8DF0D87F675}" type="sibTrans" cxnId="{1D6107DC-C850-46C6-9AFE-AA696E899959}">
      <dgm:prSet/>
      <dgm:spPr/>
      <dgm:t>
        <a:bodyPr/>
        <a:lstStyle/>
        <a:p>
          <a:endParaRPr lang="en-US"/>
        </a:p>
      </dgm:t>
    </dgm:pt>
    <dgm:pt modelId="{324DF461-1FD9-4224-BFA9-93986EB02791}">
      <dgm:prSet custT="1"/>
      <dgm:spPr/>
      <dgm:t>
        <a:bodyPr/>
        <a:lstStyle/>
        <a:p>
          <a:pPr algn="l" rtl="0"/>
          <a:r>
            <a:rPr lang="en-US" sz="2000" dirty="0"/>
            <a:t>An early disease detection or </a:t>
          </a:r>
          <a:r>
            <a:rPr lang="en-US" sz="2000" b="1" u="sng" dirty="0"/>
            <a:t>Secondary Prevention</a:t>
          </a:r>
          <a:r>
            <a:rPr lang="en-US" sz="2000" dirty="0"/>
            <a:t>.</a:t>
          </a:r>
        </a:p>
      </dgm:t>
    </dgm:pt>
    <dgm:pt modelId="{F72478EE-21F2-4F4B-85AD-6860049921D1}" type="parTrans" cxnId="{6736C95A-522C-410E-93E6-6883C07A8BFD}">
      <dgm:prSet/>
      <dgm:spPr/>
      <dgm:t>
        <a:bodyPr/>
        <a:lstStyle/>
        <a:p>
          <a:endParaRPr lang="en-US"/>
        </a:p>
      </dgm:t>
    </dgm:pt>
    <dgm:pt modelId="{7EF2D7AE-FE7B-4616-B499-86D4F79ED64B}" type="sibTrans" cxnId="{6736C95A-522C-410E-93E6-6883C07A8BFD}">
      <dgm:prSet/>
      <dgm:spPr/>
      <dgm:t>
        <a:bodyPr/>
        <a:lstStyle/>
        <a:p>
          <a:endParaRPr lang="en-US"/>
        </a:p>
      </dgm:t>
    </dgm:pt>
    <dgm:pt modelId="{A7F15BB0-249D-406A-BD5E-3EE97E0C0CC6}" type="pres">
      <dgm:prSet presAssocID="{70805683-4660-4426-9B01-70DC51CC767C}" presName="root" presStyleCnt="0">
        <dgm:presLayoutVars>
          <dgm:dir/>
          <dgm:resizeHandles val="exact"/>
        </dgm:presLayoutVars>
      </dgm:prSet>
      <dgm:spPr/>
    </dgm:pt>
    <dgm:pt modelId="{BE309614-74BE-45E8-8821-4C7B0323CC23}" type="pres">
      <dgm:prSet presAssocID="{A52EC36C-C504-4AE1-9725-EEB1120485A7}" presName="compNode" presStyleCnt="0"/>
      <dgm:spPr/>
    </dgm:pt>
    <dgm:pt modelId="{CC143518-CE0A-40AA-93CE-6209B780BDA5}" type="pres">
      <dgm:prSet presAssocID="{A52EC36C-C504-4AE1-9725-EEB1120485A7}" presName="iconRect" presStyleLbl="node1" presStyleIdx="0" presStyleCnt="2" custLinFactNeighborY="24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1BBF33C2-B457-4940-A992-DA9A8857C00E}" type="pres">
      <dgm:prSet presAssocID="{A52EC36C-C504-4AE1-9725-EEB1120485A7}" presName="iconSpace" presStyleCnt="0"/>
      <dgm:spPr/>
    </dgm:pt>
    <dgm:pt modelId="{520DE0DE-AB7A-4818-BD29-BCF7A2AEB12C}" type="pres">
      <dgm:prSet presAssocID="{A52EC36C-C504-4AE1-9725-EEB1120485A7}" presName="parTx" presStyleLbl="revTx" presStyleIdx="0" presStyleCnt="4">
        <dgm:presLayoutVars>
          <dgm:chMax val="0"/>
          <dgm:chPref val="0"/>
        </dgm:presLayoutVars>
      </dgm:prSet>
      <dgm:spPr/>
    </dgm:pt>
    <dgm:pt modelId="{FEC323ED-85F7-430A-ADE3-EFABE81D9E97}" type="pres">
      <dgm:prSet presAssocID="{A52EC36C-C504-4AE1-9725-EEB1120485A7}" presName="txSpace" presStyleCnt="0"/>
      <dgm:spPr/>
    </dgm:pt>
    <dgm:pt modelId="{88083E0C-888A-4908-9428-8F23151DFC23}" type="pres">
      <dgm:prSet presAssocID="{A52EC36C-C504-4AE1-9725-EEB1120485A7}" presName="desTx" presStyleLbl="revTx" presStyleIdx="1" presStyleCnt="4" custLinFactNeighborY="-7665">
        <dgm:presLayoutVars/>
      </dgm:prSet>
      <dgm:spPr/>
    </dgm:pt>
    <dgm:pt modelId="{9C596806-C259-4D9E-BE96-2667099A7BDA}" type="pres">
      <dgm:prSet presAssocID="{5F70E380-78FE-4555-8F71-796E0DB07E57}" presName="sibTrans" presStyleCnt="0"/>
      <dgm:spPr/>
    </dgm:pt>
    <dgm:pt modelId="{C34471CA-980F-485B-956E-5748C917F344}" type="pres">
      <dgm:prSet presAssocID="{8449D210-1EAA-4960-82D4-AFCB021BCA13}" presName="compNode" presStyleCnt="0"/>
      <dgm:spPr/>
    </dgm:pt>
    <dgm:pt modelId="{299D43CA-E65E-4D3A-B1EB-E12ECE2ACEB9}" type="pres">
      <dgm:prSet presAssocID="{8449D210-1EAA-4960-82D4-AFCB021BCA1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265B525-4E57-4EEC-BB10-E07F312D9E18}" type="pres">
      <dgm:prSet presAssocID="{8449D210-1EAA-4960-82D4-AFCB021BCA13}" presName="iconSpace" presStyleCnt="0"/>
      <dgm:spPr/>
    </dgm:pt>
    <dgm:pt modelId="{17028AA5-A0A1-412A-BF29-41C62D391675}" type="pres">
      <dgm:prSet presAssocID="{8449D210-1EAA-4960-82D4-AFCB021BCA13}" presName="parTx" presStyleLbl="revTx" presStyleIdx="2" presStyleCnt="4">
        <dgm:presLayoutVars>
          <dgm:chMax val="0"/>
          <dgm:chPref val="0"/>
        </dgm:presLayoutVars>
      </dgm:prSet>
      <dgm:spPr/>
    </dgm:pt>
    <dgm:pt modelId="{8916D700-EF02-454D-B9D5-ECEC6142035A}" type="pres">
      <dgm:prSet presAssocID="{8449D210-1EAA-4960-82D4-AFCB021BCA13}" presName="txSpace" presStyleCnt="0"/>
      <dgm:spPr/>
    </dgm:pt>
    <dgm:pt modelId="{2AFE7032-8049-4A83-83BE-E8F1253DB07E}" type="pres">
      <dgm:prSet presAssocID="{8449D210-1EAA-4960-82D4-AFCB021BCA13}" presName="desTx" presStyleLbl="revTx" presStyleIdx="3" presStyleCnt="4" custLinFactNeighborX="1483" custLinFactNeighborY="6819">
        <dgm:presLayoutVars/>
      </dgm:prSet>
      <dgm:spPr/>
    </dgm:pt>
  </dgm:ptLst>
  <dgm:cxnLst>
    <dgm:cxn modelId="{A7371925-4A1A-4EB2-9436-4561601299B4}" type="presOf" srcId="{324DF461-1FD9-4224-BFA9-93986EB02791}" destId="{2AFE7032-8049-4A83-83BE-E8F1253DB07E}" srcOrd="0" destOrd="1" presId="urn:microsoft.com/office/officeart/2018/2/layout/IconLabelDescriptionList"/>
    <dgm:cxn modelId="{B64AC235-FCF0-4214-9744-56E09F6F85EA}" type="presOf" srcId="{8449D210-1EAA-4960-82D4-AFCB021BCA13}" destId="{17028AA5-A0A1-412A-BF29-41C62D391675}" srcOrd="0" destOrd="0" presId="urn:microsoft.com/office/officeart/2018/2/layout/IconLabelDescriptionList"/>
    <dgm:cxn modelId="{4EF9F035-1B62-4BBC-A8A4-B4771160305E}" type="presOf" srcId="{7F3730C1-1C27-46DA-997F-8057306AE963}" destId="{88083E0C-888A-4908-9428-8F23151DFC23}" srcOrd="0" destOrd="0" presId="urn:microsoft.com/office/officeart/2018/2/layout/IconLabelDescriptionList"/>
    <dgm:cxn modelId="{C353F263-A664-4A67-A4E2-1ABBAB6369DC}" type="presOf" srcId="{70805683-4660-4426-9B01-70DC51CC767C}" destId="{A7F15BB0-249D-406A-BD5E-3EE97E0C0CC6}" srcOrd="0" destOrd="0" presId="urn:microsoft.com/office/officeart/2018/2/layout/IconLabelDescriptionList"/>
    <dgm:cxn modelId="{7E11746C-3B8E-41C2-820E-C8E48B84BABE}" srcId="{70805683-4660-4426-9B01-70DC51CC767C}" destId="{8449D210-1EAA-4960-82D4-AFCB021BCA13}" srcOrd="1" destOrd="0" parTransId="{0744812F-FFD7-4750-8621-14C880FB8429}" sibTransId="{4B5A0CC4-EDB7-465D-B67C-FD0B79D4E604}"/>
    <dgm:cxn modelId="{2E6BF951-5F08-4C0A-A5A4-CF09343788F3}" type="presOf" srcId="{A52EC36C-C504-4AE1-9725-EEB1120485A7}" destId="{520DE0DE-AB7A-4818-BD29-BCF7A2AEB12C}" srcOrd="0" destOrd="0" presId="urn:microsoft.com/office/officeart/2018/2/layout/IconLabelDescriptionList"/>
    <dgm:cxn modelId="{CA422859-6794-4A7E-853B-6DB9CD446713}" srcId="{A52EC36C-C504-4AE1-9725-EEB1120485A7}" destId="{7F3730C1-1C27-46DA-997F-8057306AE963}" srcOrd="0" destOrd="0" parTransId="{0BE35DDD-3825-45B0-8BEC-D5634212E07D}" sibTransId="{1667A9EB-7F39-4766-A1A2-9998E848555B}"/>
    <dgm:cxn modelId="{6736C95A-522C-410E-93E6-6883C07A8BFD}" srcId="{8449D210-1EAA-4960-82D4-AFCB021BCA13}" destId="{324DF461-1FD9-4224-BFA9-93986EB02791}" srcOrd="1" destOrd="0" parTransId="{F72478EE-21F2-4F4B-85AD-6860049921D1}" sibTransId="{7EF2D7AE-FE7B-4616-B499-86D4F79ED64B}"/>
    <dgm:cxn modelId="{03F1B8D9-F702-45E6-8981-0B3AB5983227}" srcId="{70805683-4660-4426-9B01-70DC51CC767C}" destId="{A52EC36C-C504-4AE1-9725-EEB1120485A7}" srcOrd="0" destOrd="0" parTransId="{B767A036-118E-4C9C-B927-D0EDCF046572}" sibTransId="{5F70E380-78FE-4555-8F71-796E0DB07E57}"/>
    <dgm:cxn modelId="{1D6107DC-C850-46C6-9AFE-AA696E899959}" srcId="{8449D210-1EAA-4960-82D4-AFCB021BCA13}" destId="{89491B55-3593-43F5-BC4A-3FEBBC82D295}" srcOrd="0" destOrd="0" parTransId="{59F1A2EC-7429-4E6A-BFB1-79141B902DEE}" sibTransId="{CB0A6203-70D4-4484-9C7B-C8DF0D87F675}"/>
    <dgm:cxn modelId="{2FDD01E0-8A96-448D-938B-A02487F4CDF5}" type="presOf" srcId="{89491B55-3593-43F5-BC4A-3FEBBC82D295}" destId="{2AFE7032-8049-4A83-83BE-E8F1253DB07E}" srcOrd="0" destOrd="0" presId="urn:microsoft.com/office/officeart/2018/2/layout/IconLabelDescriptionList"/>
    <dgm:cxn modelId="{43437EEB-BA46-4F31-9EDA-5A52153DF814}" type="presParOf" srcId="{A7F15BB0-249D-406A-BD5E-3EE97E0C0CC6}" destId="{BE309614-74BE-45E8-8821-4C7B0323CC23}" srcOrd="0" destOrd="0" presId="urn:microsoft.com/office/officeart/2018/2/layout/IconLabelDescriptionList"/>
    <dgm:cxn modelId="{4464967D-DABB-4FFB-82DE-E7195F08F963}" type="presParOf" srcId="{BE309614-74BE-45E8-8821-4C7B0323CC23}" destId="{CC143518-CE0A-40AA-93CE-6209B780BDA5}" srcOrd="0" destOrd="0" presId="urn:microsoft.com/office/officeart/2018/2/layout/IconLabelDescriptionList"/>
    <dgm:cxn modelId="{F63C4733-B636-4D09-B9B1-5A8182906ED1}" type="presParOf" srcId="{BE309614-74BE-45E8-8821-4C7B0323CC23}" destId="{1BBF33C2-B457-4940-A992-DA9A8857C00E}" srcOrd="1" destOrd="0" presId="urn:microsoft.com/office/officeart/2018/2/layout/IconLabelDescriptionList"/>
    <dgm:cxn modelId="{31E0E5D0-1E78-4A31-A5E3-5E36E332B691}" type="presParOf" srcId="{BE309614-74BE-45E8-8821-4C7B0323CC23}" destId="{520DE0DE-AB7A-4818-BD29-BCF7A2AEB12C}" srcOrd="2" destOrd="0" presId="urn:microsoft.com/office/officeart/2018/2/layout/IconLabelDescriptionList"/>
    <dgm:cxn modelId="{AFBEE6F9-E95B-42FA-8077-A860B19AED71}" type="presParOf" srcId="{BE309614-74BE-45E8-8821-4C7B0323CC23}" destId="{FEC323ED-85F7-430A-ADE3-EFABE81D9E97}" srcOrd="3" destOrd="0" presId="urn:microsoft.com/office/officeart/2018/2/layout/IconLabelDescriptionList"/>
    <dgm:cxn modelId="{F8AA06CA-BC8E-4C2D-ABB6-0727EE4B3E23}" type="presParOf" srcId="{BE309614-74BE-45E8-8821-4C7B0323CC23}" destId="{88083E0C-888A-4908-9428-8F23151DFC23}" srcOrd="4" destOrd="0" presId="urn:microsoft.com/office/officeart/2018/2/layout/IconLabelDescriptionList"/>
    <dgm:cxn modelId="{E9433493-262F-4BEF-B58D-3AE9D53B5825}" type="presParOf" srcId="{A7F15BB0-249D-406A-BD5E-3EE97E0C0CC6}" destId="{9C596806-C259-4D9E-BE96-2667099A7BDA}" srcOrd="1" destOrd="0" presId="urn:microsoft.com/office/officeart/2018/2/layout/IconLabelDescriptionList"/>
    <dgm:cxn modelId="{8A3D7D81-A771-4A62-9534-FFCE70991D9A}" type="presParOf" srcId="{A7F15BB0-249D-406A-BD5E-3EE97E0C0CC6}" destId="{C34471CA-980F-485B-956E-5748C917F344}" srcOrd="2" destOrd="0" presId="urn:microsoft.com/office/officeart/2018/2/layout/IconLabelDescriptionList"/>
    <dgm:cxn modelId="{3817AABD-1E22-48E8-BF02-BF8CD2CD200D}" type="presParOf" srcId="{C34471CA-980F-485B-956E-5748C917F344}" destId="{299D43CA-E65E-4D3A-B1EB-E12ECE2ACEB9}" srcOrd="0" destOrd="0" presId="urn:microsoft.com/office/officeart/2018/2/layout/IconLabelDescriptionList"/>
    <dgm:cxn modelId="{A00C37B7-BDA9-4DC0-AA89-D833D28359CF}" type="presParOf" srcId="{C34471CA-980F-485B-956E-5748C917F344}" destId="{1265B525-4E57-4EEC-BB10-E07F312D9E18}" srcOrd="1" destOrd="0" presId="urn:microsoft.com/office/officeart/2018/2/layout/IconLabelDescriptionList"/>
    <dgm:cxn modelId="{DE6B2940-FE98-471E-AB91-0C5B463F3572}" type="presParOf" srcId="{C34471CA-980F-485B-956E-5748C917F344}" destId="{17028AA5-A0A1-412A-BF29-41C62D391675}" srcOrd="2" destOrd="0" presId="urn:microsoft.com/office/officeart/2018/2/layout/IconLabelDescriptionList"/>
    <dgm:cxn modelId="{150421F9-ED42-43F1-B293-28789E9E7A97}" type="presParOf" srcId="{C34471CA-980F-485B-956E-5748C917F344}" destId="{8916D700-EF02-454D-B9D5-ECEC6142035A}" srcOrd="3" destOrd="0" presId="urn:microsoft.com/office/officeart/2018/2/layout/IconLabelDescriptionList"/>
    <dgm:cxn modelId="{F87E44AE-3D34-4949-8482-84726CDBB611}" type="presParOf" srcId="{C34471CA-980F-485B-956E-5748C917F344}" destId="{2AFE7032-8049-4A83-83BE-E8F1253DB07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5E1B8B-ECA1-4BDF-9EA5-9982BD2BC70A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60D380-B722-4193-A7DF-3C99F80A2A1B}">
      <dgm:prSet/>
      <dgm:spPr/>
      <dgm:t>
        <a:bodyPr/>
        <a:lstStyle/>
        <a:p>
          <a:pPr algn="l" rtl="0"/>
          <a:r>
            <a:rPr lang="en-US" dirty="0"/>
            <a:t>To be able to </a:t>
          </a:r>
          <a:r>
            <a:rPr lang="en-US" b="1" i="1" dirty="0"/>
            <a:t>diagnose</a:t>
          </a:r>
          <a:r>
            <a:rPr lang="en-US" dirty="0"/>
            <a:t> and </a:t>
          </a:r>
          <a:r>
            <a:rPr lang="en-US" b="1" i="1" dirty="0"/>
            <a:t>treat</a:t>
          </a:r>
          <a:r>
            <a:rPr lang="en-US" dirty="0"/>
            <a:t> a potentially serious condition at an </a:t>
          </a:r>
          <a:r>
            <a:rPr lang="en-US" b="1" i="1" dirty="0"/>
            <a:t>early stage </a:t>
          </a:r>
          <a:r>
            <a:rPr lang="en-US" dirty="0"/>
            <a:t>when it is still treatable.</a:t>
          </a:r>
        </a:p>
      </dgm:t>
    </dgm:pt>
    <dgm:pt modelId="{A06B599B-9D97-4E1E-8167-7FA758332A07}" type="parTrans" cxnId="{A4A594DE-9CD0-4C15-B9B6-22C1FF42C2CB}">
      <dgm:prSet/>
      <dgm:spPr/>
      <dgm:t>
        <a:bodyPr/>
        <a:lstStyle/>
        <a:p>
          <a:endParaRPr lang="en-US"/>
        </a:p>
      </dgm:t>
    </dgm:pt>
    <dgm:pt modelId="{0AD2F8AD-62C2-467C-BD6A-97D7B589FFB2}" type="sibTrans" cxnId="{A4A594DE-9CD0-4C15-B9B6-22C1FF42C2CB}">
      <dgm:prSet/>
      <dgm:spPr/>
      <dgm:t>
        <a:bodyPr/>
        <a:lstStyle/>
        <a:p>
          <a:endParaRPr lang="en-US"/>
        </a:p>
      </dgm:t>
    </dgm:pt>
    <dgm:pt modelId="{A06C3690-9223-44B4-83E6-CF57E1A783BB}">
      <dgm:prSet/>
      <dgm:spPr/>
      <dgm:t>
        <a:bodyPr/>
        <a:lstStyle/>
        <a:p>
          <a:pPr algn="l" rtl="0"/>
          <a:r>
            <a:rPr lang="en-US" dirty="0"/>
            <a:t>To </a:t>
          </a:r>
          <a:r>
            <a:rPr lang="en-US" b="1" i="1" dirty="0"/>
            <a:t>prevent</a:t>
          </a:r>
          <a:r>
            <a:rPr lang="en-US" dirty="0"/>
            <a:t> or </a:t>
          </a:r>
          <a:r>
            <a:rPr lang="en-US" b="1" i="1" dirty="0"/>
            <a:t>delay</a:t>
          </a:r>
          <a:r>
            <a:rPr lang="en-US" dirty="0"/>
            <a:t> the development of advanced disease in the subset with </a:t>
          </a:r>
          <a:r>
            <a:rPr lang="en-US" b="1" i="1" dirty="0"/>
            <a:t>preclinical disease</a:t>
          </a:r>
          <a:r>
            <a:rPr lang="en-US" dirty="0"/>
            <a:t>.</a:t>
          </a:r>
        </a:p>
      </dgm:t>
    </dgm:pt>
    <dgm:pt modelId="{74F8FC61-206E-47AA-9705-1E351C295869}" type="parTrans" cxnId="{02A4799C-D7D2-462D-A6C1-F8353C65A162}">
      <dgm:prSet/>
      <dgm:spPr/>
      <dgm:t>
        <a:bodyPr/>
        <a:lstStyle/>
        <a:p>
          <a:endParaRPr lang="en-US"/>
        </a:p>
      </dgm:t>
    </dgm:pt>
    <dgm:pt modelId="{2BD69448-DA47-4377-B567-5A67980081FD}" type="sibTrans" cxnId="{02A4799C-D7D2-462D-A6C1-F8353C65A162}">
      <dgm:prSet/>
      <dgm:spPr/>
      <dgm:t>
        <a:bodyPr/>
        <a:lstStyle/>
        <a:p>
          <a:endParaRPr lang="en-US"/>
        </a:p>
      </dgm:t>
    </dgm:pt>
    <dgm:pt modelId="{4B78531D-531C-4FEB-BE31-47904823B8A5}" type="pres">
      <dgm:prSet presAssocID="{6F5E1B8B-ECA1-4BDF-9EA5-9982BD2BC7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7963C6-3DF6-416B-9FCE-CCF0DB658ED6}" type="pres">
      <dgm:prSet presAssocID="{1860D380-B722-4193-A7DF-3C99F80A2A1B}" presName="hierRoot1" presStyleCnt="0"/>
      <dgm:spPr/>
    </dgm:pt>
    <dgm:pt modelId="{89CB8010-299E-48A5-AFCF-B6E9973D0AD8}" type="pres">
      <dgm:prSet presAssocID="{1860D380-B722-4193-A7DF-3C99F80A2A1B}" presName="composite" presStyleCnt="0"/>
      <dgm:spPr/>
    </dgm:pt>
    <dgm:pt modelId="{F78D06E2-2F5C-40F0-B36D-0FAB1674BE5A}" type="pres">
      <dgm:prSet presAssocID="{1860D380-B722-4193-A7DF-3C99F80A2A1B}" presName="background" presStyleLbl="node0" presStyleIdx="0" presStyleCnt="2"/>
      <dgm:spPr/>
    </dgm:pt>
    <dgm:pt modelId="{581447BC-CA11-4985-9218-2263BB6C8992}" type="pres">
      <dgm:prSet presAssocID="{1860D380-B722-4193-A7DF-3C99F80A2A1B}" presName="text" presStyleLbl="fgAcc0" presStyleIdx="0" presStyleCnt="2">
        <dgm:presLayoutVars>
          <dgm:chPref val="3"/>
        </dgm:presLayoutVars>
      </dgm:prSet>
      <dgm:spPr/>
    </dgm:pt>
    <dgm:pt modelId="{2373A14D-9630-4C09-9E28-A36D3C4BCBFF}" type="pres">
      <dgm:prSet presAssocID="{1860D380-B722-4193-A7DF-3C99F80A2A1B}" presName="hierChild2" presStyleCnt="0"/>
      <dgm:spPr/>
    </dgm:pt>
    <dgm:pt modelId="{197FF8CF-5D41-4611-9E18-C21099B8B109}" type="pres">
      <dgm:prSet presAssocID="{A06C3690-9223-44B4-83E6-CF57E1A783BB}" presName="hierRoot1" presStyleCnt="0"/>
      <dgm:spPr/>
    </dgm:pt>
    <dgm:pt modelId="{D90D88C5-17F4-4CDC-B9E6-9E1FC945D8E8}" type="pres">
      <dgm:prSet presAssocID="{A06C3690-9223-44B4-83E6-CF57E1A783BB}" presName="composite" presStyleCnt="0"/>
      <dgm:spPr/>
    </dgm:pt>
    <dgm:pt modelId="{1225F5CB-04CF-43FC-B810-E2E69CFF30D5}" type="pres">
      <dgm:prSet presAssocID="{A06C3690-9223-44B4-83E6-CF57E1A783BB}" presName="background" presStyleLbl="node0" presStyleIdx="1" presStyleCnt="2"/>
      <dgm:spPr/>
    </dgm:pt>
    <dgm:pt modelId="{F20B18D2-CFA3-4456-8683-D258A966C256}" type="pres">
      <dgm:prSet presAssocID="{A06C3690-9223-44B4-83E6-CF57E1A783BB}" presName="text" presStyleLbl="fgAcc0" presStyleIdx="1" presStyleCnt="2">
        <dgm:presLayoutVars>
          <dgm:chPref val="3"/>
        </dgm:presLayoutVars>
      </dgm:prSet>
      <dgm:spPr/>
    </dgm:pt>
    <dgm:pt modelId="{77274C50-4326-45C7-9029-B00384DA406C}" type="pres">
      <dgm:prSet presAssocID="{A06C3690-9223-44B4-83E6-CF57E1A783BB}" presName="hierChild2" presStyleCnt="0"/>
      <dgm:spPr/>
    </dgm:pt>
  </dgm:ptLst>
  <dgm:cxnLst>
    <dgm:cxn modelId="{7EC3801C-03FC-4C41-8937-D793C029C340}" type="presOf" srcId="{1860D380-B722-4193-A7DF-3C99F80A2A1B}" destId="{581447BC-CA11-4985-9218-2263BB6C8992}" srcOrd="0" destOrd="0" presId="urn:microsoft.com/office/officeart/2005/8/layout/hierarchy1"/>
    <dgm:cxn modelId="{ED1B7E84-4EA5-4DC1-99A6-9C06DC188826}" type="presOf" srcId="{A06C3690-9223-44B4-83E6-CF57E1A783BB}" destId="{F20B18D2-CFA3-4456-8683-D258A966C256}" srcOrd="0" destOrd="0" presId="urn:microsoft.com/office/officeart/2005/8/layout/hierarchy1"/>
    <dgm:cxn modelId="{02A4799C-D7D2-462D-A6C1-F8353C65A162}" srcId="{6F5E1B8B-ECA1-4BDF-9EA5-9982BD2BC70A}" destId="{A06C3690-9223-44B4-83E6-CF57E1A783BB}" srcOrd="1" destOrd="0" parTransId="{74F8FC61-206E-47AA-9705-1E351C295869}" sibTransId="{2BD69448-DA47-4377-B567-5A67980081FD}"/>
    <dgm:cxn modelId="{4DFF159D-B946-4BE3-A5D6-FE304B8E0D22}" type="presOf" srcId="{6F5E1B8B-ECA1-4BDF-9EA5-9982BD2BC70A}" destId="{4B78531D-531C-4FEB-BE31-47904823B8A5}" srcOrd="0" destOrd="0" presId="urn:microsoft.com/office/officeart/2005/8/layout/hierarchy1"/>
    <dgm:cxn modelId="{A4A594DE-9CD0-4C15-B9B6-22C1FF42C2CB}" srcId="{6F5E1B8B-ECA1-4BDF-9EA5-9982BD2BC70A}" destId="{1860D380-B722-4193-A7DF-3C99F80A2A1B}" srcOrd="0" destOrd="0" parTransId="{A06B599B-9D97-4E1E-8167-7FA758332A07}" sibTransId="{0AD2F8AD-62C2-467C-BD6A-97D7B589FFB2}"/>
    <dgm:cxn modelId="{8A1C1438-B4D8-4172-8775-CA1470D8E4A6}" type="presParOf" srcId="{4B78531D-531C-4FEB-BE31-47904823B8A5}" destId="{1C7963C6-3DF6-416B-9FCE-CCF0DB658ED6}" srcOrd="0" destOrd="0" presId="urn:microsoft.com/office/officeart/2005/8/layout/hierarchy1"/>
    <dgm:cxn modelId="{786857EC-9783-40AC-8E56-2924B3E1FF4D}" type="presParOf" srcId="{1C7963C6-3DF6-416B-9FCE-CCF0DB658ED6}" destId="{89CB8010-299E-48A5-AFCF-B6E9973D0AD8}" srcOrd="0" destOrd="0" presId="urn:microsoft.com/office/officeart/2005/8/layout/hierarchy1"/>
    <dgm:cxn modelId="{3D0FF372-0E5D-4A14-A1D7-80152CE97625}" type="presParOf" srcId="{89CB8010-299E-48A5-AFCF-B6E9973D0AD8}" destId="{F78D06E2-2F5C-40F0-B36D-0FAB1674BE5A}" srcOrd="0" destOrd="0" presId="urn:microsoft.com/office/officeart/2005/8/layout/hierarchy1"/>
    <dgm:cxn modelId="{545C90E4-D4FD-432A-886E-B97D64AACCEB}" type="presParOf" srcId="{89CB8010-299E-48A5-AFCF-B6E9973D0AD8}" destId="{581447BC-CA11-4985-9218-2263BB6C8992}" srcOrd="1" destOrd="0" presId="urn:microsoft.com/office/officeart/2005/8/layout/hierarchy1"/>
    <dgm:cxn modelId="{7B0437F0-1A52-4A57-958B-E0B063C48FAA}" type="presParOf" srcId="{1C7963C6-3DF6-416B-9FCE-CCF0DB658ED6}" destId="{2373A14D-9630-4C09-9E28-A36D3C4BCBFF}" srcOrd="1" destOrd="0" presId="urn:microsoft.com/office/officeart/2005/8/layout/hierarchy1"/>
    <dgm:cxn modelId="{16443E69-0E89-43A4-85C8-6E64D0D2B015}" type="presParOf" srcId="{4B78531D-531C-4FEB-BE31-47904823B8A5}" destId="{197FF8CF-5D41-4611-9E18-C21099B8B109}" srcOrd="1" destOrd="0" presId="urn:microsoft.com/office/officeart/2005/8/layout/hierarchy1"/>
    <dgm:cxn modelId="{67E377EF-4A59-4F23-AADA-FB99B2892D44}" type="presParOf" srcId="{197FF8CF-5D41-4611-9E18-C21099B8B109}" destId="{D90D88C5-17F4-4CDC-B9E6-9E1FC945D8E8}" srcOrd="0" destOrd="0" presId="urn:microsoft.com/office/officeart/2005/8/layout/hierarchy1"/>
    <dgm:cxn modelId="{4AD960CC-3EAD-4779-BD7B-7B5EFC1BF177}" type="presParOf" srcId="{D90D88C5-17F4-4CDC-B9E6-9E1FC945D8E8}" destId="{1225F5CB-04CF-43FC-B810-E2E69CFF30D5}" srcOrd="0" destOrd="0" presId="urn:microsoft.com/office/officeart/2005/8/layout/hierarchy1"/>
    <dgm:cxn modelId="{E0F41022-D7C4-4BE4-99F9-C6EF61E9C07E}" type="presParOf" srcId="{D90D88C5-17F4-4CDC-B9E6-9E1FC945D8E8}" destId="{F20B18D2-CFA3-4456-8683-D258A966C256}" srcOrd="1" destOrd="0" presId="urn:microsoft.com/office/officeart/2005/8/layout/hierarchy1"/>
    <dgm:cxn modelId="{094E6251-9852-4AE6-8BE6-A3FCF1D67393}" type="presParOf" srcId="{197FF8CF-5D41-4611-9E18-C21099B8B109}" destId="{77274C50-4326-45C7-9029-B00384DA40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3E4F48-A1EC-4180-BCC1-EC7635153C6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3FE3C7-9330-47E8-AD28-32D713E4E3EB}">
      <dgm:prSet/>
      <dgm:spPr/>
      <dgm:t>
        <a:bodyPr/>
        <a:lstStyle/>
        <a:p>
          <a:pPr rtl="0"/>
          <a:r>
            <a:rPr lang="en-US" dirty="0"/>
            <a:t>Merriam-Webster’s dictionary defines prevention as “the act of preventing or hindering” and “the act or practice of keeping something from happening.</a:t>
          </a:r>
        </a:p>
      </dgm:t>
    </dgm:pt>
    <dgm:pt modelId="{C685792B-A0A1-4356-B7FE-AF21871E510C}" type="parTrans" cxnId="{CA059F1E-1A7D-45B2-A608-3FD923B2FCA8}">
      <dgm:prSet/>
      <dgm:spPr/>
      <dgm:t>
        <a:bodyPr/>
        <a:lstStyle/>
        <a:p>
          <a:endParaRPr lang="en-US"/>
        </a:p>
      </dgm:t>
    </dgm:pt>
    <dgm:pt modelId="{0E35BCCA-A10D-4F1B-B14B-01E1F180CA1A}" type="sibTrans" cxnId="{CA059F1E-1A7D-45B2-A608-3FD923B2FCA8}">
      <dgm:prSet/>
      <dgm:spPr/>
      <dgm:t>
        <a:bodyPr/>
        <a:lstStyle/>
        <a:p>
          <a:endParaRPr lang="en-US"/>
        </a:p>
      </dgm:t>
    </dgm:pt>
    <dgm:pt modelId="{DD6A5E35-1C8C-44A1-8166-2C0D46F049E5}">
      <dgm:prSet/>
      <dgm:spPr/>
      <dgm:t>
        <a:bodyPr/>
        <a:lstStyle/>
        <a:p>
          <a:pPr rtl="0"/>
          <a:r>
            <a:rPr lang="en-US" dirty="0"/>
            <a:t>Physicians efforts are aimed at preventing the untimely occurrences of the 5 Ds: death, disease, disability, discomfort, and dissatisfaction.</a:t>
          </a:r>
          <a:br>
            <a:rPr lang="en-US" dirty="0"/>
          </a:br>
          <a:endParaRPr lang="en-US" dirty="0"/>
        </a:p>
      </dgm:t>
    </dgm:pt>
    <dgm:pt modelId="{4093A933-3525-4643-BA24-0A0652CA49A4}" type="parTrans" cxnId="{9A87F759-DDE0-4CFB-8C36-C19285ECB55E}">
      <dgm:prSet/>
      <dgm:spPr/>
      <dgm:t>
        <a:bodyPr/>
        <a:lstStyle/>
        <a:p>
          <a:endParaRPr lang="en-US"/>
        </a:p>
      </dgm:t>
    </dgm:pt>
    <dgm:pt modelId="{CD62B2FB-BFDF-4826-9025-F6732D665680}" type="sibTrans" cxnId="{9A87F759-DDE0-4CFB-8C36-C19285ECB55E}">
      <dgm:prSet/>
      <dgm:spPr/>
      <dgm:t>
        <a:bodyPr/>
        <a:lstStyle/>
        <a:p>
          <a:endParaRPr lang="en-US"/>
        </a:p>
      </dgm:t>
    </dgm:pt>
    <dgm:pt modelId="{A2A176CF-B875-41B5-B514-1D01095BD6AF}" type="pres">
      <dgm:prSet presAssocID="{A63E4F48-A1EC-4180-BCC1-EC7635153C60}" presName="linear" presStyleCnt="0">
        <dgm:presLayoutVars>
          <dgm:animLvl val="lvl"/>
          <dgm:resizeHandles val="exact"/>
        </dgm:presLayoutVars>
      </dgm:prSet>
      <dgm:spPr/>
    </dgm:pt>
    <dgm:pt modelId="{D6D5D1F7-989F-411A-8B39-1F7EF9CB02B3}" type="pres">
      <dgm:prSet presAssocID="{F43FE3C7-9330-47E8-AD28-32D713E4E3E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02713B-1828-434A-A5D2-FC31F5DA0B55}" type="pres">
      <dgm:prSet presAssocID="{0E35BCCA-A10D-4F1B-B14B-01E1F180CA1A}" presName="spacer" presStyleCnt="0"/>
      <dgm:spPr/>
    </dgm:pt>
    <dgm:pt modelId="{A8A8BEB9-9782-44C9-BB37-57BF0418A794}" type="pres">
      <dgm:prSet presAssocID="{DD6A5E35-1C8C-44A1-8166-2C0D46F049E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BB4131C-6FD0-4478-8BDF-14226763F041}" type="presOf" srcId="{DD6A5E35-1C8C-44A1-8166-2C0D46F049E5}" destId="{A8A8BEB9-9782-44C9-BB37-57BF0418A794}" srcOrd="0" destOrd="0" presId="urn:microsoft.com/office/officeart/2005/8/layout/vList2"/>
    <dgm:cxn modelId="{CA059F1E-1A7D-45B2-A608-3FD923B2FCA8}" srcId="{A63E4F48-A1EC-4180-BCC1-EC7635153C60}" destId="{F43FE3C7-9330-47E8-AD28-32D713E4E3EB}" srcOrd="0" destOrd="0" parTransId="{C685792B-A0A1-4356-B7FE-AF21871E510C}" sibTransId="{0E35BCCA-A10D-4F1B-B14B-01E1F180CA1A}"/>
    <dgm:cxn modelId="{9A87F759-DDE0-4CFB-8C36-C19285ECB55E}" srcId="{A63E4F48-A1EC-4180-BCC1-EC7635153C60}" destId="{DD6A5E35-1C8C-44A1-8166-2C0D46F049E5}" srcOrd="1" destOrd="0" parTransId="{4093A933-3525-4643-BA24-0A0652CA49A4}" sibTransId="{CD62B2FB-BFDF-4826-9025-F6732D665680}"/>
    <dgm:cxn modelId="{507C4E94-5A8B-430D-BC3C-AD7C81C56EAB}" type="presOf" srcId="{F43FE3C7-9330-47E8-AD28-32D713E4E3EB}" destId="{D6D5D1F7-989F-411A-8B39-1F7EF9CB02B3}" srcOrd="0" destOrd="0" presId="urn:microsoft.com/office/officeart/2005/8/layout/vList2"/>
    <dgm:cxn modelId="{F6B34BCD-D216-4870-8EE2-904F1E8F13B2}" type="presOf" srcId="{A63E4F48-A1EC-4180-BCC1-EC7635153C60}" destId="{A2A176CF-B875-41B5-B514-1D01095BD6AF}" srcOrd="0" destOrd="0" presId="urn:microsoft.com/office/officeart/2005/8/layout/vList2"/>
    <dgm:cxn modelId="{33EFEFA7-B794-4B91-9141-12B39D41DCBD}" type="presParOf" srcId="{A2A176CF-B875-41B5-B514-1D01095BD6AF}" destId="{D6D5D1F7-989F-411A-8B39-1F7EF9CB02B3}" srcOrd="0" destOrd="0" presId="urn:microsoft.com/office/officeart/2005/8/layout/vList2"/>
    <dgm:cxn modelId="{5CA60C08-DB28-4ED5-B96C-A7AB6C66DEC6}" type="presParOf" srcId="{A2A176CF-B875-41B5-B514-1D01095BD6AF}" destId="{3F02713B-1828-434A-A5D2-FC31F5DA0B55}" srcOrd="1" destOrd="0" presId="urn:microsoft.com/office/officeart/2005/8/layout/vList2"/>
    <dgm:cxn modelId="{B5D386C9-81B9-4CBB-BDE5-9A4A7ACA5045}" type="presParOf" srcId="{A2A176CF-B875-41B5-B514-1D01095BD6AF}" destId="{A8A8BEB9-9782-44C9-BB37-57BF0418A79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C795AE-FF38-7340-8FC1-6161423EA6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</dgm:pt>
    <dgm:pt modelId="{458AACBE-D6BA-444C-939A-17A14AE37ACD}">
      <dgm:prSet phldrT="[Text]"/>
      <dgm:spPr/>
      <dgm:t>
        <a:bodyPr/>
        <a:lstStyle/>
        <a:p>
          <a:pPr algn="l" rtl="0">
            <a:lnSpc>
              <a:spcPct val="100000"/>
            </a:lnSpc>
          </a:pPr>
          <a:r>
            <a:rPr lang="en-US"/>
            <a:t>Primary prevention</a:t>
          </a:r>
        </a:p>
      </dgm:t>
    </dgm:pt>
    <dgm:pt modelId="{1E035CB1-0852-3841-AC84-6D47D8E75D06}" type="parTrans" cxnId="{AD058D56-F67A-C749-A23F-6E3571E9F2D0}">
      <dgm:prSet/>
      <dgm:spPr/>
      <dgm:t>
        <a:bodyPr/>
        <a:lstStyle/>
        <a:p>
          <a:endParaRPr lang="en-US"/>
        </a:p>
      </dgm:t>
    </dgm:pt>
    <dgm:pt modelId="{4A10B7ED-EDE8-2948-91B1-6A8714636515}" type="sibTrans" cxnId="{AD058D56-F67A-C749-A23F-6E3571E9F2D0}">
      <dgm:prSet/>
      <dgm:spPr/>
      <dgm:t>
        <a:bodyPr/>
        <a:lstStyle/>
        <a:p>
          <a:endParaRPr lang="en-US"/>
        </a:p>
      </dgm:t>
    </dgm:pt>
    <dgm:pt modelId="{29E1D327-EE4C-E740-9F75-F13720A0B6AA}">
      <dgm:prSet phldrT="[Text]"/>
      <dgm:spPr/>
      <dgm:t>
        <a:bodyPr/>
        <a:lstStyle/>
        <a:p>
          <a:pPr algn="l" rtl="0">
            <a:lnSpc>
              <a:spcPct val="100000"/>
            </a:lnSpc>
          </a:pPr>
          <a:r>
            <a:rPr lang="en-US"/>
            <a:t>Secondary prevention </a:t>
          </a:r>
        </a:p>
      </dgm:t>
    </dgm:pt>
    <dgm:pt modelId="{F5C3CC85-4644-5B47-A753-379A9778B214}" type="parTrans" cxnId="{665F3D96-E860-7D43-BD51-F00AD22F6263}">
      <dgm:prSet/>
      <dgm:spPr/>
      <dgm:t>
        <a:bodyPr/>
        <a:lstStyle/>
        <a:p>
          <a:endParaRPr lang="en-US"/>
        </a:p>
      </dgm:t>
    </dgm:pt>
    <dgm:pt modelId="{B4FD4AAE-4F08-2646-8928-9D10C840D914}" type="sibTrans" cxnId="{665F3D96-E860-7D43-BD51-F00AD22F6263}">
      <dgm:prSet/>
      <dgm:spPr/>
      <dgm:t>
        <a:bodyPr/>
        <a:lstStyle/>
        <a:p>
          <a:endParaRPr lang="en-US"/>
        </a:p>
      </dgm:t>
    </dgm:pt>
    <dgm:pt modelId="{6E942AA4-0952-0A40-A191-1A637700B9F1}">
      <dgm:prSet phldrT="[Text]"/>
      <dgm:spPr/>
      <dgm:t>
        <a:bodyPr/>
        <a:lstStyle/>
        <a:p>
          <a:pPr algn="l" rtl="0">
            <a:lnSpc>
              <a:spcPct val="100000"/>
            </a:lnSpc>
          </a:pPr>
          <a:r>
            <a:rPr lang="en-US"/>
            <a:t>Tertiary prevention</a:t>
          </a:r>
        </a:p>
      </dgm:t>
    </dgm:pt>
    <dgm:pt modelId="{78588F6A-A854-6A40-B581-C91DCFCFA3DE}" type="parTrans" cxnId="{04F2CF1B-2E86-C245-8B9F-E83B73BBE56D}">
      <dgm:prSet/>
      <dgm:spPr/>
      <dgm:t>
        <a:bodyPr/>
        <a:lstStyle/>
        <a:p>
          <a:endParaRPr lang="en-US"/>
        </a:p>
      </dgm:t>
    </dgm:pt>
    <dgm:pt modelId="{5A881632-0607-484D-8AF1-A3F608EE4236}" type="sibTrans" cxnId="{04F2CF1B-2E86-C245-8B9F-E83B73BBE56D}">
      <dgm:prSet/>
      <dgm:spPr/>
      <dgm:t>
        <a:bodyPr/>
        <a:lstStyle/>
        <a:p>
          <a:endParaRPr lang="en-US"/>
        </a:p>
      </dgm:t>
    </dgm:pt>
    <dgm:pt modelId="{4A5BD40A-85B9-4F44-92D6-004165F30DB1}" type="pres">
      <dgm:prSet presAssocID="{DCC795AE-FF38-7340-8FC1-6161423EA60A}" presName="root" presStyleCnt="0">
        <dgm:presLayoutVars>
          <dgm:dir/>
          <dgm:resizeHandles val="exact"/>
        </dgm:presLayoutVars>
      </dgm:prSet>
      <dgm:spPr/>
    </dgm:pt>
    <dgm:pt modelId="{A4F449CC-8AB2-44F1-8606-36ACC03DA474}" type="pres">
      <dgm:prSet presAssocID="{458AACBE-D6BA-444C-939A-17A14AE37ACD}" presName="compNode" presStyleCnt="0"/>
      <dgm:spPr/>
    </dgm:pt>
    <dgm:pt modelId="{A9208D05-968A-42C5-B790-CA5DE7EDB326}" type="pres">
      <dgm:prSet presAssocID="{458AACBE-D6BA-444C-939A-17A14AE37ACD}" presName="bgRect" presStyleLbl="bgShp" presStyleIdx="0" presStyleCnt="3"/>
      <dgm:spPr/>
    </dgm:pt>
    <dgm:pt modelId="{5DB4AE55-C5F3-4554-9A85-37F45439ADDB}" type="pres">
      <dgm:prSet presAssocID="{458AACBE-D6BA-444C-939A-17A14AE37AC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58222CE-7A6F-45DD-8DDE-CEB4331E8FC2}" type="pres">
      <dgm:prSet presAssocID="{458AACBE-D6BA-444C-939A-17A14AE37ACD}" presName="spaceRect" presStyleCnt="0"/>
      <dgm:spPr/>
    </dgm:pt>
    <dgm:pt modelId="{4F64CD95-8547-493E-99A5-C333512C8F40}" type="pres">
      <dgm:prSet presAssocID="{458AACBE-D6BA-444C-939A-17A14AE37ACD}" presName="parTx" presStyleLbl="revTx" presStyleIdx="0" presStyleCnt="3">
        <dgm:presLayoutVars>
          <dgm:chMax val="0"/>
          <dgm:chPref val="0"/>
        </dgm:presLayoutVars>
      </dgm:prSet>
      <dgm:spPr/>
    </dgm:pt>
    <dgm:pt modelId="{7DC26AD2-6CD3-4128-A601-A436A85FDFCE}" type="pres">
      <dgm:prSet presAssocID="{4A10B7ED-EDE8-2948-91B1-6A8714636515}" presName="sibTrans" presStyleCnt="0"/>
      <dgm:spPr/>
    </dgm:pt>
    <dgm:pt modelId="{DDB8090F-8A43-427F-B664-B7541190B373}" type="pres">
      <dgm:prSet presAssocID="{29E1D327-EE4C-E740-9F75-F13720A0B6AA}" presName="compNode" presStyleCnt="0"/>
      <dgm:spPr/>
    </dgm:pt>
    <dgm:pt modelId="{8FCFEE07-F796-4616-9260-F9C2398E41EE}" type="pres">
      <dgm:prSet presAssocID="{29E1D327-EE4C-E740-9F75-F13720A0B6AA}" presName="bgRect" presStyleLbl="bgShp" presStyleIdx="1" presStyleCnt="3"/>
      <dgm:spPr/>
    </dgm:pt>
    <dgm:pt modelId="{5A3A4FE7-55C5-47D6-A051-1EB91630CB55}" type="pres">
      <dgm:prSet presAssocID="{29E1D327-EE4C-E740-9F75-F13720A0B6A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10EDD0A2-95F5-41DF-811A-90434F4DBF92}" type="pres">
      <dgm:prSet presAssocID="{29E1D327-EE4C-E740-9F75-F13720A0B6AA}" presName="spaceRect" presStyleCnt="0"/>
      <dgm:spPr/>
    </dgm:pt>
    <dgm:pt modelId="{57F5E779-289C-4626-AD67-1F8570FB3D0E}" type="pres">
      <dgm:prSet presAssocID="{29E1D327-EE4C-E740-9F75-F13720A0B6AA}" presName="parTx" presStyleLbl="revTx" presStyleIdx="1" presStyleCnt="3">
        <dgm:presLayoutVars>
          <dgm:chMax val="0"/>
          <dgm:chPref val="0"/>
        </dgm:presLayoutVars>
      </dgm:prSet>
      <dgm:spPr/>
    </dgm:pt>
    <dgm:pt modelId="{D321D80C-A577-4F07-87C3-B3EBC844671F}" type="pres">
      <dgm:prSet presAssocID="{B4FD4AAE-4F08-2646-8928-9D10C840D914}" presName="sibTrans" presStyleCnt="0"/>
      <dgm:spPr/>
    </dgm:pt>
    <dgm:pt modelId="{0B1E5900-8800-4F5E-94FA-DCBD0AF5EB69}" type="pres">
      <dgm:prSet presAssocID="{6E942AA4-0952-0A40-A191-1A637700B9F1}" presName="compNode" presStyleCnt="0"/>
      <dgm:spPr/>
    </dgm:pt>
    <dgm:pt modelId="{6E1B30C4-EC17-4A79-861E-B203FDC2D971}" type="pres">
      <dgm:prSet presAssocID="{6E942AA4-0952-0A40-A191-1A637700B9F1}" presName="bgRect" presStyleLbl="bgShp" presStyleIdx="2" presStyleCnt="3"/>
      <dgm:spPr/>
    </dgm:pt>
    <dgm:pt modelId="{DCBAA084-FC4D-45CC-A047-67B5D1342865}" type="pres">
      <dgm:prSet presAssocID="{6E942AA4-0952-0A40-A191-1A637700B9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46D53557-566C-41E2-9521-BA868F892176}" type="pres">
      <dgm:prSet presAssocID="{6E942AA4-0952-0A40-A191-1A637700B9F1}" presName="spaceRect" presStyleCnt="0"/>
      <dgm:spPr/>
    </dgm:pt>
    <dgm:pt modelId="{1D134CFF-C7EE-44FE-962F-CBFA0CFA0D11}" type="pres">
      <dgm:prSet presAssocID="{6E942AA4-0952-0A40-A191-1A637700B9F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44E0F09-F003-4196-A7D4-4605EA201DD6}" type="presOf" srcId="{29E1D327-EE4C-E740-9F75-F13720A0B6AA}" destId="{57F5E779-289C-4626-AD67-1F8570FB3D0E}" srcOrd="0" destOrd="0" presId="urn:microsoft.com/office/officeart/2018/2/layout/IconVerticalSolidList"/>
    <dgm:cxn modelId="{04F2CF1B-2E86-C245-8B9F-E83B73BBE56D}" srcId="{DCC795AE-FF38-7340-8FC1-6161423EA60A}" destId="{6E942AA4-0952-0A40-A191-1A637700B9F1}" srcOrd="2" destOrd="0" parTransId="{78588F6A-A854-6A40-B581-C91DCFCFA3DE}" sibTransId="{5A881632-0607-484D-8AF1-A3F608EE4236}"/>
    <dgm:cxn modelId="{45C9602B-12C5-418E-B118-909A21E8267B}" type="presOf" srcId="{458AACBE-D6BA-444C-939A-17A14AE37ACD}" destId="{4F64CD95-8547-493E-99A5-C333512C8F40}" srcOrd="0" destOrd="0" presId="urn:microsoft.com/office/officeart/2018/2/layout/IconVerticalSolidList"/>
    <dgm:cxn modelId="{C692C764-4198-4673-9871-27FDFDA9B580}" type="presOf" srcId="{DCC795AE-FF38-7340-8FC1-6161423EA60A}" destId="{4A5BD40A-85B9-4F44-92D6-004165F30DB1}" srcOrd="0" destOrd="0" presId="urn:microsoft.com/office/officeart/2018/2/layout/IconVerticalSolidList"/>
    <dgm:cxn modelId="{AD058D56-F67A-C749-A23F-6E3571E9F2D0}" srcId="{DCC795AE-FF38-7340-8FC1-6161423EA60A}" destId="{458AACBE-D6BA-444C-939A-17A14AE37ACD}" srcOrd="0" destOrd="0" parTransId="{1E035CB1-0852-3841-AC84-6D47D8E75D06}" sibTransId="{4A10B7ED-EDE8-2948-91B1-6A8714636515}"/>
    <dgm:cxn modelId="{665F3D96-E860-7D43-BD51-F00AD22F6263}" srcId="{DCC795AE-FF38-7340-8FC1-6161423EA60A}" destId="{29E1D327-EE4C-E740-9F75-F13720A0B6AA}" srcOrd="1" destOrd="0" parTransId="{F5C3CC85-4644-5B47-A753-379A9778B214}" sibTransId="{B4FD4AAE-4F08-2646-8928-9D10C840D914}"/>
    <dgm:cxn modelId="{FF7059EB-C180-416B-8500-232AC85EF211}" type="presOf" srcId="{6E942AA4-0952-0A40-A191-1A637700B9F1}" destId="{1D134CFF-C7EE-44FE-962F-CBFA0CFA0D11}" srcOrd="0" destOrd="0" presId="urn:microsoft.com/office/officeart/2018/2/layout/IconVerticalSolidList"/>
    <dgm:cxn modelId="{D22733FA-2BC2-4A31-A0E6-D3069E224B88}" type="presParOf" srcId="{4A5BD40A-85B9-4F44-92D6-004165F30DB1}" destId="{A4F449CC-8AB2-44F1-8606-36ACC03DA474}" srcOrd="0" destOrd="0" presId="urn:microsoft.com/office/officeart/2018/2/layout/IconVerticalSolidList"/>
    <dgm:cxn modelId="{8AF96EEC-A431-48A4-A8F4-8698FC2BF908}" type="presParOf" srcId="{A4F449CC-8AB2-44F1-8606-36ACC03DA474}" destId="{A9208D05-968A-42C5-B790-CA5DE7EDB326}" srcOrd="0" destOrd="0" presId="urn:microsoft.com/office/officeart/2018/2/layout/IconVerticalSolidList"/>
    <dgm:cxn modelId="{2E1A224D-B16C-497F-94DB-DF3E2DB5433E}" type="presParOf" srcId="{A4F449CC-8AB2-44F1-8606-36ACC03DA474}" destId="{5DB4AE55-C5F3-4554-9A85-37F45439ADDB}" srcOrd="1" destOrd="0" presId="urn:microsoft.com/office/officeart/2018/2/layout/IconVerticalSolidList"/>
    <dgm:cxn modelId="{2D2E318A-3BCE-4953-8EFA-3C4669472EAF}" type="presParOf" srcId="{A4F449CC-8AB2-44F1-8606-36ACC03DA474}" destId="{A58222CE-7A6F-45DD-8DDE-CEB4331E8FC2}" srcOrd="2" destOrd="0" presId="urn:microsoft.com/office/officeart/2018/2/layout/IconVerticalSolidList"/>
    <dgm:cxn modelId="{D6E704C7-4C64-4DE0-8738-9FB22242ACD4}" type="presParOf" srcId="{A4F449CC-8AB2-44F1-8606-36ACC03DA474}" destId="{4F64CD95-8547-493E-99A5-C333512C8F40}" srcOrd="3" destOrd="0" presId="urn:microsoft.com/office/officeart/2018/2/layout/IconVerticalSolidList"/>
    <dgm:cxn modelId="{6841B0BE-D369-4028-8E0B-70654EDC20EC}" type="presParOf" srcId="{4A5BD40A-85B9-4F44-92D6-004165F30DB1}" destId="{7DC26AD2-6CD3-4128-A601-A436A85FDFCE}" srcOrd="1" destOrd="0" presId="urn:microsoft.com/office/officeart/2018/2/layout/IconVerticalSolidList"/>
    <dgm:cxn modelId="{B288F660-2C41-4954-A9B2-513D535E1E88}" type="presParOf" srcId="{4A5BD40A-85B9-4F44-92D6-004165F30DB1}" destId="{DDB8090F-8A43-427F-B664-B7541190B373}" srcOrd="2" destOrd="0" presId="urn:microsoft.com/office/officeart/2018/2/layout/IconVerticalSolidList"/>
    <dgm:cxn modelId="{BC4E38E3-6DA7-476E-886D-EDC9AE273671}" type="presParOf" srcId="{DDB8090F-8A43-427F-B664-B7541190B373}" destId="{8FCFEE07-F796-4616-9260-F9C2398E41EE}" srcOrd="0" destOrd="0" presId="urn:microsoft.com/office/officeart/2018/2/layout/IconVerticalSolidList"/>
    <dgm:cxn modelId="{1EAB2E39-FA5C-46F5-AFA7-99D38CE95DF6}" type="presParOf" srcId="{DDB8090F-8A43-427F-B664-B7541190B373}" destId="{5A3A4FE7-55C5-47D6-A051-1EB91630CB55}" srcOrd="1" destOrd="0" presId="urn:microsoft.com/office/officeart/2018/2/layout/IconVerticalSolidList"/>
    <dgm:cxn modelId="{185424C8-10A1-4486-AD00-91276854CBEB}" type="presParOf" srcId="{DDB8090F-8A43-427F-B664-B7541190B373}" destId="{10EDD0A2-95F5-41DF-811A-90434F4DBF92}" srcOrd="2" destOrd="0" presId="urn:microsoft.com/office/officeart/2018/2/layout/IconVerticalSolidList"/>
    <dgm:cxn modelId="{3D92E586-4F7F-4095-9B16-97485D082A77}" type="presParOf" srcId="{DDB8090F-8A43-427F-B664-B7541190B373}" destId="{57F5E779-289C-4626-AD67-1F8570FB3D0E}" srcOrd="3" destOrd="0" presId="urn:microsoft.com/office/officeart/2018/2/layout/IconVerticalSolidList"/>
    <dgm:cxn modelId="{6F46F55F-0174-4F31-8070-462325FF14E2}" type="presParOf" srcId="{4A5BD40A-85B9-4F44-92D6-004165F30DB1}" destId="{D321D80C-A577-4F07-87C3-B3EBC844671F}" srcOrd="3" destOrd="0" presId="urn:microsoft.com/office/officeart/2018/2/layout/IconVerticalSolidList"/>
    <dgm:cxn modelId="{1AD269B9-265C-4130-84E4-52BCF87EEE70}" type="presParOf" srcId="{4A5BD40A-85B9-4F44-92D6-004165F30DB1}" destId="{0B1E5900-8800-4F5E-94FA-DCBD0AF5EB69}" srcOrd="4" destOrd="0" presId="urn:microsoft.com/office/officeart/2018/2/layout/IconVerticalSolidList"/>
    <dgm:cxn modelId="{D9A6EF02-D107-4A3D-914E-9D84B828F760}" type="presParOf" srcId="{0B1E5900-8800-4F5E-94FA-DCBD0AF5EB69}" destId="{6E1B30C4-EC17-4A79-861E-B203FDC2D971}" srcOrd="0" destOrd="0" presId="urn:microsoft.com/office/officeart/2018/2/layout/IconVerticalSolidList"/>
    <dgm:cxn modelId="{B632D416-E1A7-400B-97D2-34A3E71C5EE9}" type="presParOf" srcId="{0B1E5900-8800-4F5E-94FA-DCBD0AF5EB69}" destId="{DCBAA084-FC4D-45CC-A047-67B5D1342865}" srcOrd="1" destOrd="0" presId="urn:microsoft.com/office/officeart/2018/2/layout/IconVerticalSolidList"/>
    <dgm:cxn modelId="{DCAE1555-E9AD-41B0-ADAF-430C1D2E67B6}" type="presParOf" srcId="{0B1E5900-8800-4F5E-94FA-DCBD0AF5EB69}" destId="{46D53557-566C-41E2-9521-BA868F892176}" srcOrd="2" destOrd="0" presId="urn:microsoft.com/office/officeart/2018/2/layout/IconVerticalSolidList"/>
    <dgm:cxn modelId="{FBB5EDAE-229D-4488-A9D9-F0F1C10D25F8}" type="presParOf" srcId="{0B1E5900-8800-4F5E-94FA-DCBD0AF5EB69}" destId="{1D134CFF-C7EE-44FE-962F-CBFA0CFA0D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160251-43D0-4FEA-B9AC-FEC73486501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34D070B-5A87-4745-8307-06F711EAE7F6}">
      <dgm:prSet/>
      <dgm:spPr/>
      <dgm:t>
        <a:bodyPr/>
        <a:lstStyle/>
        <a:p>
          <a:pPr rtl="0"/>
          <a:r>
            <a:rPr lang="en-US" dirty="0"/>
            <a:t>The condition being screened for </a:t>
          </a:r>
          <a:r>
            <a:rPr lang="en-US" b="1" i="1" dirty="0"/>
            <a:t>should be an important health problem.</a:t>
          </a:r>
          <a:endParaRPr lang="en-US" dirty="0"/>
        </a:p>
      </dgm:t>
    </dgm:pt>
    <dgm:pt modelId="{9EFBAC39-4E0C-4C05-9CAA-19B278EA8EDA}" type="parTrans" cxnId="{BBBB25DF-D15B-42CC-9EE9-5A1E2F6556AF}">
      <dgm:prSet/>
      <dgm:spPr/>
      <dgm:t>
        <a:bodyPr/>
        <a:lstStyle/>
        <a:p>
          <a:endParaRPr lang="en-US"/>
        </a:p>
      </dgm:t>
    </dgm:pt>
    <dgm:pt modelId="{7567C64C-6C3A-419B-B811-E5178A4D349C}" type="sibTrans" cxnId="{BBBB25DF-D15B-42CC-9EE9-5A1E2F6556AF}">
      <dgm:prSet/>
      <dgm:spPr/>
      <dgm:t>
        <a:bodyPr/>
        <a:lstStyle/>
        <a:p>
          <a:endParaRPr lang="en-US"/>
        </a:p>
      </dgm:t>
    </dgm:pt>
    <dgm:pt modelId="{DE7E73B7-CB78-4C81-884B-BC376AF98F4F}">
      <dgm:prSet/>
      <dgm:spPr/>
      <dgm:t>
        <a:bodyPr/>
        <a:lstStyle/>
        <a:p>
          <a:pPr rtl="0"/>
          <a:r>
            <a:rPr lang="en-US"/>
            <a:t>The natural history of the condition should be </a:t>
          </a:r>
          <a:r>
            <a:rPr lang="en-US" b="1" i="1"/>
            <a:t>well understood.</a:t>
          </a:r>
          <a:endParaRPr lang="en-US"/>
        </a:p>
      </dgm:t>
    </dgm:pt>
    <dgm:pt modelId="{CED0E78C-72DD-476B-BB95-8372F76FBB0E}" type="parTrans" cxnId="{A7D72F23-8E8A-49AE-94BF-D65C38DA3946}">
      <dgm:prSet/>
      <dgm:spPr/>
      <dgm:t>
        <a:bodyPr/>
        <a:lstStyle/>
        <a:p>
          <a:endParaRPr lang="en-US"/>
        </a:p>
      </dgm:t>
    </dgm:pt>
    <dgm:pt modelId="{ADBE56DF-3C39-4282-9C32-9F2D707ABF33}" type="sibTrans" cxnId="{A7D72F23-8E8A-49AE-94BF-D65C38DA3946}">
      <dgm:prSet/>
      <dgm:spPr/>
      <dgm:t>
        <a:bodyPr/>
        <a:lstStyle/>
        <a:p>
          <a:endParaRPr lang="en-US"/>
        </a:p>
      </dgm:t>
    </dgm:pt>
    <dgm:pt modelId="{DC1E693C-6A03-4822-9F76-8FB7892AACF1}">
      <dgm:prSet/>
      <dgm:spPr/>
      <dgm:t>
        <a:bodyPr/>
        <a:lstStyle/>
        <a:p>
          <a:pPr rtl="0"/>
          <a:r>
            <a:rPr lang="en-US"/>
            <a:t>There should be a </a:t>
          </a:r>
          <a:r>
            <a:rPr lang="en-US" b="1" i="1"/>
            <a:t>detectable early stage.</a:t>
          </a:r>
          <a:endParaRPr lang="en-US"/>
        </a:p>
      </dgm:t>
    </dgm:pt>
    <dgm:pt modelId="{B261FD51-4EC3-4023-8D31-CBAAA488FF20}" type="parTrans" cxnId="{9A1A8638-C302-4B32-8F40-CE7A8B8B4FA6}">
      <dgm:prSet/>
      <dgm:spPr/>
      <dgm:t>
        <a:bodyPr/>
        <a:lstStyle/>
        <a:p>
          <a:endParaRPr lang="en-US"/>
        </a:p>
      </dgm:t>
    </dgm:pt>
    <dgm:pt modelId="{F16DA89A-F680-47F5-98DE-FA0B8B190B60}" type="sibTrans" cxnId="{9A1A8638-C302-4B32-8F40-CE7A8B8B4FA6}">
      <dgm:prSet/>
      <dgm:spPr/>
      <dgm:t>
        <a:bodyPr/>
        <a:lstStyle/>
        <a:p>
          <a:endParaRPr lang="en-US"/>
        </a:p>
      </dgm:t>
    </dgm:pt>
    <dgm:pt modelId="{055ECB51-CA10-4175-99BF-4B231AFE3D47}">
      <dgm:prSet/>
      <dgm:spPr/>
      <dgm:t>
        <a:bodyPr/>
        <a:lstStyle/>
        <a:p>
          <a:pPr rtl="0"/>
          <a:r>
            <a:rPr lang="en-US"/>
            <a:t>Treatment at an early stage should be of </a:t>
          </a:r>
          <a:r>
            <a:rPr lang="en-US" b="1" i="1"/>
            <a:t>more benefit than at a later stage.</a:t>
          </a:r>
          <a:endParaRPr lang="en-US"/>
        </a:p>
      </dgm:t>
    </dgm:pt>
    <dgm:pt modelId="{D54A5B7F-7291-4481-9B84-1FC2EA9C749C}" type="parTrans" cxnId="{2BB28AE1-2FB9-4452-B040-9D3D74177E31}">
      <dgm:prSet/>
      <dgm:spPr/>
      <dgm:t>
        <a:bodyPr/>
        <a:lstStyle/>
        <a:p>
          <a:endParaRPr lang="en-US"/>
        </a:p>
      </dgm:t>
    </dgm:pt>
    <dgm:pt modelId="{564E78FA-14DA-4631-A3ED-4D4AE227406D}" type="sibTrans" cxnId="{2BB28AE1-2FB9-4452-B040-9D3D74177E31}">
      <dgm:prSet/>
      <dgm:spPr/>
      <dgm:t>
        <a:bodyPr/>
        <a:lstStyle/>
        <a:p>
          <a:endParaRPr lang="en-US"/>
        </a:p>
      </dgm:t>
    </dgm:pt>
    <dgm:pt modelId="{FEB7125F-053B-4742-8B47-E9A69DE9340D}">
      <dgm:prSet/>
      <dgm:spPr/>
      <dgm:t>
        <a:bodyPr/>
        <a:lstStyle/>
        <a:p>
          <a:pPr rtl="0"/>
          <a:r>
            <a:rPr lang="en-US" dirty="0"/>
            <a:t>A </a:t>
          </a:r>
          <a:r>
            <a:rPr lang="en-US" b="1" i="1" dirty="0"/>
            <a:t>suitable test </a:t>
          </a:r>
          <a:r>
            <a:rPr lang="en-US" dirty="0"/>
            <a:t>should be devised for the early stage.</a:t>
          </a:r>
        </a:p>
      </dgm:t>
    </dgm:pt>
    <dgm:pt modelId="{50C15B6B-BAA2-4559-B668-6EC81F6E1E3A}" type="parTrans" cxnId="{67A534B7-EABD-4914-BC31-D4FEEDD3C813}">
      <dgm:prSet/>
      <dgm:spPr/>
      <dgm:t>
        <a:bodyPr/>
        <a:lstStyle/>
        <a:p>
          <a:endParaRPr lang="en-US"/>
        </a:p>
      </dgm:t>
    </dgm:pt>
    <dgm:pt modelId="{E9E3ACA7-9D28-46CE-B321-3FB2952587DA}" type="sibTrans" cxnId="{67A534B7-EABD-4914-BC31-D4FEEDD3C813}">
      <dgm:prSet/>
      <dgm:spPr/>
      <dgm:t>
        <a:bodyPr/>
        <a:lstStyle/>
        <a:p>
          <a:endParaRPr lang="en-US"/>
        </a:p>
      </dgm:t>
    </dgm:pt>
    <dgm:pt modelId="{F9E3433A-A919-4D25-94EF-13A1F0C6A24A}" type="pres">
      <dgm:prSet presAssocID="{7D160251-43D0-4FEA-B9AC-FEC73486501D}" presName="root" presStyleCnt="0">
        <dgm:presLayoutVars>
          <dgm:dir/>
          <dgm:resizeHandles val="exact"/>
        </dgm:presLayoutVars>
      </dgm:prSet>
      <dgm:spPr/>
    </dgm:pt>
    <dgm:pt modelId="{313FC607-1905-48EB-9223-328333FD9116}" type="pres">
      <dgm:prSet presAssocID="{D34D070B-5A87-4745-8307-06F711EAE7F6}" presName="compNode" presStyleCnt="0"/>
      <dgm:spPr/>
    </dgm:pt>
    <dgm:pt modelId="{631D9565-A333-488D-AA03-C09188E533C1}" type="pres">
      <dgm:prSet presAssocID="{D34D070B-5A87-4745-8307-06F711EAE7F6}" presName="bgRect" presStyleLbl="bgShp" presStyleIdx="0" presStyleCnt="5"/>
      <dgm:spPr/>
    </dgm:pt>
    <dgm:pt modelId="{711C6C2E-1925-4393-878C-C476160D7530}" type="pres">
      <dgm:prSet presAssocID="{D34D070B-5A87-4745-8307-06F711EAE7F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5C23847-23C5-4883-8917-756F2557778C}" type="pres">
      <dgm:prSet presAssocID="{D34D070B-5A87-4745-8307-06F711EAE7F6}" presName="spaceRect" presStyleCnt="0"/>
      <dgm:spPr/>
    </dgm:pt>
    <dgm:pt modelId="{A3013F5E-181D-4E64-8815-C49A3EBD0EB0}" type="pres">
      <dgm:prSet presAssocID="{D34D070B-5A87-4745-8307-06F711EAE7F6}" presName="parTx" presStyleLbl="revTx" presStyleIdx="0" presStyleCnt="5">
        <dgm:presLayoutVars>
          <dgm:chMax val="0"/>
          <dgm:chPref val="0"/>
        </dgm:presLayoutVars>
      </dgm:prSet>
      <dgm:spPr/>
    </dgm:pt>
    <dgm:pt modelId="{A6556738-719E-48D1-85F8-7242CE838ECC}" type="pres">
      <dgm:prSet presAssocID="{7567C64C-6C3A-419B-B811-E5178A4D349C}" presName="sibTrans" presStyleCnt="0"/>
      <dgm:spPr/>
    </dgm:pt>
    <dgm:pt modelId="{D332989B-22A0-4F68-AC4E-8B8114979D3F}" type="pres">
      <dgm:prSet presAssocID="{DE7E73B7-CB78-4C81-884B-BC376AF98F4F}" presName="compNode" presStyleCnt="0"/>
      <dgm:spPr/>
    </dgm:pt>
    <dgm:pt modelId="{8E5CC757-EEA9-4F17-89CB-25CC0839BBC7}" type="pres">
      <dgm:prSet presAssocID="{DE7E73B7-CB78-4C81-884B-BC376AF98F4F}" presName="bgRect" presStyleLbl="bgShp" presStyleIdx="1" presStyleCnt="5"/>
      <dgm:spPr/>
    </dgm:pt>
    <dgm:pt modelId="{D449B811-C519-4F34-8C20-937EE72433E3}" type="pres">
      <dgm:prSet presAssocID="{DE7E73B7-CB78-4C81-884B-BC376AF98F4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7717019-CD24-40FD-9B09-3330C0BAAD5A}" type="pres">
      <dgm:prSet presAssocID="{DE7E73B7-CB78-4C81-884B-BC376AF98F4F}" presName="spaceRect" presStyleCnt="0"/>
      <dgm:spPr/>
    </dgm:pt>
    <dgm:pt modelId="{3F632D55-2071-4F1E-A8E5-3715BB00A3DA}" type="pres">
      <dgm:prSet presAssocID="{DE7E73B7-CB78-4C81-884B-BC376AF98F4F}" presName="parTx" presStyleLbl="revTx" presStyleIdx="1" presStyleCnt="5">
        <dgm:presLayoutVars>
          <dgm:chMax val="0"/>
          <dgm:chPref val="0"/>
        </dgm:presLayoutVars>
      </dgm:prSet>
      <dgm:spPr/>
    </dgm:pt>
    <dgm:pt modelId="{3D3C5D16-2B83-4F8D-871B-EC3B2EA33786}" type="pres">
      <dgm:prSet presAssocID="{ADBE56DF-3C39-4282-9C32-9F2D707ABF33}" presName="sibTrans" presStyleCnt="0"/>
      <dgm:spPr/>
    </dgm:pt>
    <dgm:pt modelId="{AB4676FE-DD42-428F-AD23-C10F23481635}" type="pres">
      <dgm:prSet presAssocID="{DC1E693C-6A03-4822-9F76-8FB7892AACF1}" presName="compNode" presStyleCnt="0"/>
      <dgm:spPr/>
    </dgm:pt>
    <dgm:pt modelId="{A93A89FA-D41E-4132-A49F-52F4324EFA10}" type="pres">
      <dgm:prSet presAssocID="{DC1E693C-6A03-4822-9F76-8FB7892AACF1}" presName="bgRect" presStyleLbl="bgShp" presStyleIdx="2" presStyleCnt="5"/>
      <dgm:spPr/>
    </dgm:pt>
    <dgm:pt modelId="{9FC0483A-5C39-4DE7-A716-E844553A6F3E}" type="pres">
      <dgm:prSet presAssocID="{DC1E693C-6A03-4822-9F76-8FB7892AACF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67D090DD-6771-4C39-8BDA-D30AEE7C3CC2}" type="pres">
      <dgm:prSet presAssocID="{DC1E693C-6A03-4822-9F76-8FB7892AACF1}" presName="spaceRect" presStyleCnt="0"/>
      <dgm:spPr/>
    </dgm:pt>
    <dgm:pt modelId="{2C41F083-60A4-45BC-A7EB-34C5361896F8}" type="pres">
      <dgm:prSet presAssocID="{DC1E693C-6A03-4822-9F76-8FB7892AACF1}" presName="parTx" presStyleLbl="revTx" presStyleIdx="2" presStyleCnt="5">
        <dgm:presLayoutVars>
          <dgm:chMax val="0"/>
          <dgm:chPref val="0"/>
        </dgm:presLayoutVars>
      </dgm:prSet>
      <dgm:spPr/>
    </dgm:pt>
    <dgm:pt modelId="{73D27640-2C79-4206-AE42-174DE4BEDA4E}" type="pres">
      <dgm:prSet presAssocID="{F16DA89A-F680-47F5-98DE-FA0B8B190B60}" presName="sibTrans" presStyleCnt="0"/>
      <dgm:spPr/>
    </dgm:pt>
    <dgm:pt modelId="{2B1829ED-C3E5-4BC1-90D8-004D39DE6764}" type="pres">
      <dgm:prSet presAssocID="{055ECB51-CA10-4175-99BF-4B231AFE3D47}" presName="compNode" presStyleCnt="0"/>
      <dgm:spPr/>
    </dgm:pt>
    <dgm:pt modelId="{CCE0F3F6-270C-40A5-AAB5-C6F68093D8F6}" type="pres">
      <dgm:prSet presAssocID="{055ECB51-CA10-4175-99BF-4B231AFE3D47}" presName="bgRect" presStyleLbl="bgShp" presStyleIdx="3" presStyleCnt="5"/>
      <dgm:spPr/>
    </dgm:pt>
    <dgm:pt modelId="{F3C812AF-7DAC-4DD1-810C-AD00423C46B2}" type="pres">
      <dgm:prSet presAssocID="{055ECB51-CA10-4175-99BF-4B231AFE3D4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4DB370AD-2CC8-4F7C-919E-AF3174DE8A6C}" type="pres">
      <dgm:prSet presAssocID="{055ECB51-CA10-4175-99BF-4B231AFE3D47}" presName="spaceRect" presStyleCnt="0"/>
      <dgm:spPr/>
    </dgm:pt>
    <dgm:pt modelId="{4A770678-1135-4321-9EDF-34F04C365AE0}" type="pres">
      <dgm:prSet presAssocID="{055ECB51-CA10-4175-99BF-4B231AFE3D47}" presName="parTx" presStyleLbl="revTx" presStyleIdx="3" presStyleCnt="5">
        <dgm:presLayoutVars>
          <dgm:chMax val="0"/>
          <dgm:chPref val="0"/>
        </dgm:presLayoutVars>
      </dgm:prSet>
      <dgm:spPr/>
    </dgm:pt>
    <dgm:pt modelId="{3A55E925-D7C1-471A-8EA8-2CC0D0810121}" type="pres">
      <dgm:prSet presAssocID="{564E78FA-14DA-4631-A3ED-4D4AE227406D}" presName="sibTrans" presStyleCnt="0"/>
      <dgm:spPr/>
    </dgm:pt>
    <dgm:pt modelId="{B2826D65-9C77-452A-830C-286EC0EA35B4}" type="pres">
      <dgm:prSet presAssocID="{FEB7125F-053B-4742-8B47-E9A69DE9340D}" presName="compNode" presStyleCnt="0"/>
      <dgm:spPr/>
    </dgm:pt>
    <dgm:pt modelId="{A4C4EB3E-C0C4-44E9-8DF1-DCA1EB53BC4C}" type="pres">
      <dgm:prSet presAssocID="{FEB7125F-053B-4742-8B47-E9A69DE9340D}" presName="bgRect" presStyleLbl="bgShp" presStyleIdx="4" presStyleCnt="5"/>
      <dgm:spPr/>
    </dgm:pt>
    <dgm:pt modelId="{A8831284-7AC6-4F4F-ABE9-FEE263833422}" type="pres">
      <dgm:prSet presAssocID="{FEB7125F-053B-4742-8B47-E9A69DE9340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A64AF4E5-D446-46F3-844B-A872A982B762}" type="pres">
      <dgm:prSet presAssocID="{FEB7125F-053B-4742-8B47-E9A69DE9340D}" presName="spaceRect" presStyleCnt="0"/>
      <dgm:spPr/>
    </dgm:pt>
    <dgm:pt modelId="{FF8A8FF4-7693-44AA-970F-FD679B93B7D7}" type="pres">
      <dgm:prSet presAssocID="{FEB7125F-053B-4742-8B47-E9A69DE9340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7D72F23-8E8A-49AE-94BF-D65C38DA3946}" srcId="{7D160251-43D0-4FEA-B9AC-FEC73486501D}" destId="{DE7E73B7-CB78-4C81-884B-BC376AF98F4F}" srcOrd="1" destOrd="0" parTransId="{CED0E78C-72DD-476B-BB95-8372F76FBB0E}" sibTransId="{ADBE56DF-3C39-4282-9C32-9F2D707ABF33}"/>
    <dgm:cxn modelId="{9A1A8638-C302-4B32-8F40-CE7A8B8B4FA6}" srcId="{7D160251-43D0-4FEA-B9AC-FEC73486501D}" destId="{DC1E693C-6A03-4822-9F76-8FB7892AACF1}" srcOrd="2" destOrd="0" parTransId="{B261FD51-4EC3-4023-8D31-CBAAA488FF20}" sibTransId="{F16DA89A-F680-47F5-98DE-FA0B8B190B60}"/>
    <dgm:cxn modelId="{3FF72380-0B15-4CDE-A34A-8302A55E8712}" type="presOf" srcId="{FEB7125F-053B-4742-8B47-E9A69DE9340D}" destId="{FF8A8FF4-7693-44AA-970F-FD679B93B7D7}" srcOrd="0" destOrd="0" presId="urn:microsoft.com/office/officeart/2018/2/layout/IconVerticalSolidList"/>
    <dgm:cxn modelId="{2C3D06AE-8FFB-4DBF-9FDD-13D1077B68D8}" type="presOf" srcId="{DE7E73B7-CB78-4C81-884B-BC376AF98F4F}" destId="{3F632D55-2071-4F1E-A8E5-3715BB00A3DA}" srcOrd="0" destOrd="0" presId="urn:microsoft.com/office/officeart/2018/2/layout/IconVerticalSolidList"/>
    <dgm:cxn modelId="{BFF661AF-70C1-4211-8A1F-6971B2AD5F97}" type="presOf" srcId="{7D160251-43D0-4FEA-B9AC-FEC73486501D}" destId="{F9E3433A-A919-4D25-94EF-13A1F0C6A24A}" srcOrd="0" destOrd="0" presId="urn:microsoft.com/office/officeart/2018/2/layout/IconVerticalSolidList"/>
    <dgm:cxn modelId="{67A534B7-EABD-4914-BC31-D4FEEDD3C813}" srcId="{7D160251-43D0-4FEA-B9AC-FEC73486501D}" destId="{FEB7125F-053B-4742-8B47-E9A69DE9340D}" srcOrd="4" destOrd="0" parTransId="{50C15B6B-BAA2-4559-B668-6EC81F6E1E3A}" sibTransId="{E9E3ACA7-9D28-46CE-B321-3FB2952587DA}"/>
    <dgm:cxn modelId="{7E3757D1-C56C-44D0-BFC3-FB0D07448673}" type="presOf" srcId="{D34D070B-5A87-4745-8307-06F711EAE7F6}" destId="{A3013F5E-181D-4E64-8815-C49A3EBD0EB0}" srcOrd="0" destOrd="0" presId="urn:microsoft.com/office/officeart/2018/2/layout/IconVerticalSolidList"/>
    <dgm:cxn modelId="{4E19A6D8-58DA-44FF-8AAA-E10F52198CE3}" type="presOf" srcId="{DC1E693C-6A03-4822-9F76-8FB7892AACF1}" destId="{2C41F083-60A4-45BC-A7EB-34C5361896F8}" srcOrd="0" destOrd="0" presId="urn:microsoft.com/office/officeart/2018/2/layout/IconVerticalSolidList"/>
    <dgm:cxn modelId="{AB9E06DB-A60E-4430-A9AE-A0C2D5696395}" type="presOf" srcId="{055ECB51-CA10-4175-99BF-4B231AFE3D47}" destId="{4A770678-1135-4321-9EDF-34F04C365AE0}" srcOrd="0" destOrd="0" presId="urn:microsoft.com/office/officeart/2018/2/layout/IconVerticalSolidList"/>
    <dgm:cxn modelId="{BBBB25DF-D15B-42CC-9EE9-5A1E2F6556AF}" srcId="{7D160251-43D0-4FEA-B9AC-FEC73486501D}" destId="{D34D070B-5A87-4745-8307-06F711EAE7F6}" srcOrd="0" destOrd="0" parTransId="{9EFBAC39-4E0C-4C05-9CAA-19B278EA8EDA}" sibTransId="{7567C64C-6C3A-419B-B811-E5178A4D349C}"/>
    <dgm:cxn modelId="{2BB28AE1-2FB9-4452-B040-9D3D74177E31}" srcId="{7D160251-43D0-4FEA-B9AC-FEC73486501D}" destId="{055ECB51-CA10-4175-99BF-4B231AFE3D47}" srcOrd="3" destOrd="0" parTransId="{D54A5B7F-7291-4481-9B84-1FC2EA9C749C}" sibTransId="{564E78FA-14DA-4631-A3ED-4D4AE227406D}"/>
    <dgm:cxn modelId="{6DFC4E46-561B-423D-BC3D-C6C9FB6EBDEA}" type="presParOf" srcId="{F9E3433A-A919-4D25-94EF-13A1F0C6A24A}" destId="{313FC607-1905-48EB-9223-328333FD9116}" srcOrd="0" destOrd="0" presId="urn:microsoft.com/office/officeart/2018/2/layout/IconVerticalSolidList"/>
    <dgm:cxn modelId="{196D3578-ECE5-437F-88D2-A94AEB1DE1E8}" type="presParOf" srcId="{313FC607-1905-48EB-9223-328333FD9116}" destId="{631D9565-A333-488D-AA03-C09188E533C1}" srcOrd="0" destOrd="0" presId="urn:microsoft.com/office/officeart/2018/2/layout/IconVerticalSolidList"/>
    <dgm:cxn modelId="{9306A13C-AF29-4E86-BA26-70048238C02E}" type="presParOf" srcId="{313FC607-1905-48EB-9223-328333FD9116}" destId="{711C6C2E-1925-4393-878C-C476160D7530}" srcOrd="1" destOrd="0" presId="urn:microsoft.com/office/officeart/2018/2/layout/IconVerticalSolidList"/>
    <dgm:cxn modelId="{E8057EB9-B3DB-4129-97D4-9378363C57BA}" type="presParOf" srcId="{313FC607-1905-48EB-9223-328333FD9116}" destId="{95C23847-23C5-4883-8917-756F2557778C}" srcOrd="2" destOrd="0" presId="urn:microsoft.com/office/officeart/2018/2/layout/IconVerticalSolidList"/>
    <dgm:cxn modelId="{FCC11AB6-6423-49B7-9636-F292E748028A}" type="presParOf" srcId="{313FC607-1905-48EB-9223-328333FD9116}" destId="{A3013F5E-181D-4E64-8815-C49A3EBD0EB0}" srcOrd="3" destOrd="0" presId="urn:microsoft.com/office/officeart/2018/2/layout/IconVerticalSolidList"/>
    <dgm:cxn modelId="{815A4DFE-2DDA-4034-A99A-B4743C6C07D1}" type="presParOf" srcId="{F9E3433A-A919-4D25-94EF-13A1F0C6A24A}" destId="{A6556738-719E-48D1-85F8-7242CE838ECC}" srcOrd="1" destOrd="0" presId="urn:microsoft.com/office/officeart/2018/2/layout/IconVerticalSolidList"/>
    <dgm:cxn modelId="{DD3651AD-B6FF-4E0C-9F5C-53E531CAE74D}" type="presParOf" srcId="{F9E3433A-A919-4D25-94EF-13A1F0C6A24A}" destId="{D332989B-22A0-4F68-AC4E-8B8114979D3F}" srcOrd="2" destOrd="0" presId="urn:microsoft.com/office/officeart/2018/2/layout/IconVerticalSolidList"/>
    <dgm:cxn modelId="{049CA17E-0AEF-467F-B97C-FBDC0AEFB5DE}" type="presParOf" srcId="{D332989B-22A0-4F68-AC4E-8B8114979D3F}" destId="{8E5CC757-EEA9-4F17-89CB-25CC0839BBC7}" srcOrd="0" destOrd="0" presId="urn:microsoft.com/office/officeart/2018/2/layout/IconVerticalSolidList"/>
    <dgm:cxn modelId="{ABDE7DE5-FB89-419F-BFF6-B3A34099074F}" type="presParOf" srcId="{D332989B-22A0-4F68-AC4E-8B8114979D3F}" destId="{D449B811-C519-4F34-8C20-937EE72433E3}" srcOrd="1" destOrd="0" presId="urn:microsoft.com/office/officeart/2018/2/layout/IconVerticalSolidList"/>
    <dgm:cxn modelId="{2BE02C85-189A-465B-B655-CA50FC12B275}" type="presParOf" srcId="{D332989B-22A0-4F68-AC4E-8B8114979D3F}" destId="{A7717019-CD24-40FD-9B09-3330C0BAAD5A}" srcOrd="2" destOrd="0" presId="urn:microsoft.com/office/officeart/2018/2/layout/IconVerticalSolidList"/>
    <dgm:cxn modelId="{1F3FD43E-938D-4DF7-8944-5E1D92A815D7}" type="presParOf" srcId="{D332989B-22A0-4F68-AC4E-8B8114979D3F}" destId="{3F632D55-2071-4F1E-A8E5-3715BB00A3DA}" srcOrd="3" destOrd="0" presId="urn:microsoft.com/office/officeart/2018/2/layout/IconVerticalSolidList"/>
    <dgm:cxn modelId="{E516E796-B193-484B-9AE5-1714782845F8}" type="presParOf" srcId="{F9E3433A-A919-4D25-94EF-13A1F0C6A24A}" destId="{3D3C5D16-2B83-4F8D-871B-EC3B2EA33786}" srcOrd="3" destOrd="0" presId="urn:microsoft.com/office/officeart/2018/2/layout/IconVerticalSolidList"/>
    <dgm:cxn modelId="{54BAC034-6DB9-40A2-B84B-EAB45F6C9D6B}" type="presParOf" srcId="{F9E3433A-A919-4D25-94EF-13A1F0C6A24A}" destId="{AB4676FE-DD42-428F-AD23-C10F23481635}" srcOrd="4" destOrd="0" presId="urn:microsoft.com/office/officeart/2018/2/layout/IconVerticalSolidList"/>
    <dgm:cxn modelId="{24E39A5A-2EB6-40A7-8D1E-779158E5A066}" type="presParOf" srcId="{AB4676FE-DD42-428F-AD23-C10F23481635}" destId="{A93A89FA-D41E-4132-A49F-52F4324EFA10}" srcOrd="0" destOrd="0" presId="urn:microsoft.com/office/officeart/2018/2/layout/IconVerticalSolidList"/>
    <dgm:cxn modelId="{15AA1DAC-5046-4050-AC46-418D65DCB5EE}" type="presParOf" srcId="{AB4676FE-DD42-428F-AD23-C10F23481635}" destId="{9FC0483A-5C39-4DE7-A716-E844553A6F3E}" srcOrd="1" destOrd="0" presId="urn:microsoft.com/office/officeart/2018/2/layout/IconVerticalSolidList"/>
    <dgm:cxn modelId="{181AF2D2-7BE7-4D18-91B5-50B6F23F17A2}" type="presParOf" srcId="{AB4676FE-DD42-428F-AD23-C10F23481635}" destId="{67D090DD-6771-4C39-8BDA-D30AEE7C3CC2}" srcOrd="2" destOrd="0" presId="urn:microsoft.com/office/officeart/2018/2/layout/IconVerticalSolidList"/>
    <dgm:cxn modelId="{DB595010-C8DE-436D-A05B-400BC898D2D1}" type="presParOf" srcId="{AB4676FE-DD42-428F-AD23-C10F23481635}" destId="{2C41F083-60A4-45BC-A7EB-34C5361896F8}" srcOrd="3" destOrd="0" presId="urn:microsoft.com/office/officeart/2018/2/layout/IconVerticalSolidList"/>
    <dgm:cxn modelId="{542AAA10-89C6-4900-A08A-D3D0D4FA6250}" type="presParOf" srcId="{F9E3433A-A919-4D25-94EF-13A1F0C6A24A}" destId="{73D27640-2C79-4206-AE42-174DE4BEDA4E}" srcOrd="5" destOrd="0" presId="urn:microsoft.com/office/officeart/2018/2/layout/IconVerticalSolidList"/>
    <dgm:cxn modelId="{3F95E080-266E-443C-BEC2-D631FEE6035E}" type="presParOf" srcId="{F9E3433A-A919-4D25-94EF-13A1F0C6A24A}" destId="{2B1829ED-C3E5-4BC1-90D8-004D39DE6764}" srcOrd="6" destOrd="0" presId="urn:microsoft.com/office/officeart/2018/2/layout/IconVerticalSolidList"/>
    <dgm:cxn modelId="{B2C85A08-22C6-47F2-B928-265D7190F35B}" type="presParOf" srcId="{2B1829ED-C3E5-4BC1-90D8-004D39DE6764}" destId="{CCE0F3F6-270C-40A5-AAB5-C6F68093D8F6}" srcOrd="0" destOrd="0" presId="urn:microsoft.com/office/officeart/2018/2/layout/IconVerticalSolidList"/>
    <dgm:cxn modelId="{B80052F2-F89F-4523-94E6-08B27FCBE07C}" type="presParOf" srcId="{2B1829ED-C3E5-4BC1-90D8-004D39DE6764}" destId="{F3C812AF-7DAC-4DD1-810C-AD00423C46B2}" srcOrd="1" destOrd="0" presId="urn:microsoft.com/office/officeart/2018/2/layout/IconVerticalSolidList"/>
    <dgm:cxn modelId="{AA929994-C2A5-4EC5-B16F-F02373A743B5}" type="presParOf" srcId="{2B1829ED-C3E5-4BC1-90D8-004D39DE6764}" destId="{4DB370AD-2CC8-4F7C-919E-AF3174DE8A6C}" srcOrd="2" destOrd="0" presId="urn:microsoft.com/office/officeart/2018/2/layout/IconVerticalSolidList"/>
    <dgm:cxn modelId="{02BFF359-FE8C-4DBC-8AD1-640C0FC48F01}" type="presParOf" srcId="{2B1829ED-C3E5-4BC1-90D8-004D39DE6764}" destId="{4A770678-1135-4321-9EDF-34F04C365AE0}" srcOrd="3" destOrd="0" presId="urn:microsoft.com/office/officeart/2018/2/layout/IconVerticalSolidList"/>
    <dgm:cxn modelId="{255CB457-D18A-4903-92C1-BD3FFFFCB482}" type="presParOf" srcId="{F9E3433A-A919-4D25-94EF-13A1F0C6A24A}" destId="{3A55E925-D7C1-471A-8EA8-2CC0D0810121}" srcOrd="7" destOrd="0" presId="urn:microsoft.com/office/officeart/2018/2/layout/IconVerticalSolidList"/>
    <dgm:cxn modelId="{F192BFCA-801C-4C36-8628-0ADBD51CA449}" type="presParOf" srcId="{F9E3433A-A919-4D25-94EF-13A1F0C6A24A}" destId="{B2826D65-9C77-452A-830C-286EC0EA35B4}" srcOrd="8" destOrd="0" presId="urn:microsoft.com/office/officeart/2018/2/layout/IconVerticalSolidList"/>
    <dgm:cxn modelId="{0C3402D2-47E8-44AD-BE0E-C4EC1A3F252C}" type="presParOf" srcId="{B2826D65-9C77-452A-830C-286EC0EA35B4}" destId="{A4C4EB3E-C0C4-44E9-8DF1-DCA1EB53BC4C}" srcOrd="0" destOrd="0" presId="urn:microsoft.com/office/officeart/2018/2/layout/IconVerticalSolidList"/>
    <dgm:cxn modelId="{CCD74D1A-4DDD-47F7-A94F-27EF89E89BB7}" type="presParOf" srcId="{B2826D65-9C77-452A-830C-286EC0EA35B4}" destId="{A8831284-7AC6-4F4F-ABE9-FEE263833422}" srcOrd="1" destOrd="0" presId="urn:microsoft.com/office/officeart/2018/2/layout/IconVerticalSolidList"/>
    <dgm:cxn modelId="{B7E50B3F-A327-4E3D-832C-33456DDBC7FE}" type="presParOf" srcId="{B2826D65-9C77-452A-830C-286EC0EA35B4}" destId="{A64AF4E5-D446-46F3-844B-A872A982B762}" srcOrd="2" destOrd="0" presId="urn:microsoft.com/office/officeart/2018/2/layout/IconVerticalSolidList"/>
    <dgm:cxn modelId="{5B7E8C61-DA14-4A4C-9108-30EC31B60335}" type="presParOf" srcId="{B2826D65-9C77-452A-830C-286EC0EA35B4}" destId="{FF8A8FF4-7693-44AA-970F-FD679B93B7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D88899-967C-416A-AA80-38F8E7F712E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8BA2A27-B3C1-452F-9EB9-8A3AB22167BD}">
      <dgm:prSet/>
      <dgm:spPr/>
      <dgm:t>
        <a:bodyPr/>
        <a:lstStyle/>
        <a:p>
          <a:pPr rtl="0"/>
          <a:r>
            <a:rPr lang="en-US"/>
            <a:t>The test should be </a:t>
          </a:r>
          <a:r>
            <a:rPr lang="en-US" b="1" i="1"/>
            <a:t>acceptable</a:t>
          </a:r>
          <a:r>
            <a:rPr lang="en-US"/>
            <a:t>.</a:t>
          </a:r>
        </a:p>
      </dgm:t>
    </dgm:pt>
    <dgm:pt modelId="{DAB4B76A-7314-4D24-BA0B-9A73F9FCA53C}" type="parTrans" cxnId="{E089A93C-B61D-45F2-82F6-1DC6F87A052E}">
      <dgm:prSet/>
      <dgm:spPr/>
      <dgm:t>
        <a:bodyPr/>
        <a:lstStyle/>
        <a:p>
          <a:endParaRPr lang="en-US"/>
        </a:p>
      </dgm:t>
    </dgm:pt>
    <dgm:pt modelId="{84372D4E-BDEC-40D5-A8B9-7550038FFDE5}" type="sibTrans" cxnId="{E089A93C-B61D-45F2-82F6-1DC6F87A052E}">
      <dgm:prSet/>
      <dgm:spPr/>
      <dgm:t>
        <a:bodyPr/>
        <a:lstStyle/>
        <a:p>
          <a:endParaRPr lang="en-US"/>
        </a:p>
      </dgm:t>
    </dgm:pt>
    <dgm:pt modelId="{D7F8FB98-7CF3-46CC-AEC4-79D200329DAE}">
      <dgm:prSet/>
      <dgm:spPr/>
      <dgm:t>
        <a:bodyPr/>
        <a:lstStyle/>
        <a:p>
          <a:pPr rtl="0"/>
          <a:r>
            <a:rPr lang="en-US" b="1" i="1"/>
            <a:t>Intervals for repeating </a:t>
          </a:r>
          <a:r>
            <a:rPr lang="en-US"/>
            <a:t>the test should be determined.</a:t>
          </a:r>
        </a:p>
      </dgm:t>
    </dgm:pt>
    <dgm:pt modelId="{C35767CF-27FC-4AF1-9797-403BA3218E5F}" type="parTrans" cxnId="{1175DBC2-C4A5-4645-B4B4-60841317CCE5}">
      <dgm:prSet/>
      <dgm:spPr/>
      <dgm:t>
        <a:bodyPr/>
        <a:lstStyle/>
        <a:p>
          <a:endParaRPr lang="en-US"/>
        </a:p>
      </dgm:t>
    </dgm:pt>
    <dgm:pt modelId="{9314AF6E-ACAE-4D53-A774-8F56BD91F3A5}" type="sibTrans" cxnId="{1175DBC2-C4A5-4645-B4B4-60841317CCE5}">
      <dgm:prSet/>
      <dgm:spPr/>
      <dgm:t>
        <a:bodyPr/>
        <a:lstStyle/>
        <a:p>
          <a:endParaRPr lang="en-US"/>
        </a:p>
      </dgm:t>
    </dgm:pt>
    <dgm:pt modelId="{53DAA422-01A9-450E-A44F-3E604E790B94}">
      <dgm:prSet/>
      <dgm:spPr/>
      <dgm:t>
        <a:bodyPr/>
        <a:lstStyle/>
        <a:p>
          <a:pPr rtl="0"/>
          <a:r>
            <a:rPr lang="en-US" b="1" i="1"/>
            <a:t>Adequate health service </a:t>
          </a:r>
          <a:r>
            <a:rPr lang="en-US"/>
            <a:t>provision should be made for the extra clinical workload resulting from screening.</a:t>
          </a:r>
        </a:p>
      </dgm:t>
    </dgm:pt>
    <dgm:pt modelId="{80DD8EF5-40A6-4BED-87C2-D87D6312D217}" type="parTrans" cxnId="{CE078B41-B689-422C-AE29-49DA92F334E4}">
      <dgm:prSet/>
      <dgm:spPr/>
      <dgm:t>
        <a:bodyPr/>
        <a:lstStyle/>
        <a:p>
          <a:endParaRPr lang="en-US"/>
        </a:p>
      </dgm:t>
    </dgm:pt>
    <dgm:pt modelId="{48CDB81C-10B8-4E3F-A5A7-E8F9E4D4821A}" type="sibTrans" cxnId="{CE078B41-B689-422C-AE29-49DA92F334E4}">
      <dgm:prSet/>
      <dgm:spPr/>
      <dgm:t>
        <a:bodyPr/>
        <a:lstStyle/>
        <a:p>
          <a:endParaRPr lang="en-US"/>
        </a:p>
      </dgm:t>
    </dgm:pt>
    <dgm:pt modelId="{E6956F04-D41F-4796-9898-25D7BE23CC03}">
      <dgm:prSet/>
      <dgm:spPr/>
      <dgm:t>
        <a:bodyPr/>
        <a:lstStyle/>
        <a:p>
          <a:pPr rtl="0"/>
          <a:r>
            <a:rPr lang="en-US" b="1" i="1"/>
            <a:t>The risks, both physical and psychological</a:t>
          </a:r>
          <a:r>
            <a:rPr lang="en-US"/>
            <a:t>, should be less than the benefits.</a:t>
          </a:r>
        </a:p>
      </dgm:t>
    </dgm:pt>
    <dgm:pt modelId="{6FE1980F-1DEE-4BBB-9E48-4F6CDE6DD282}" type="parTrans" cxnId="{6EE77E5C-8D47-4CA5-8ACC-1C81596C1393}">
      <dgm:prSet/>
      <dgm:spPr/>
      <dgm:t>
        <a:bodyPr/>
        <a:lstStyle/>
        <a:p>
          <a:endParaRPr lang="en-US"/>
        </a:p>
      </dgm:t>
    </dgm:pt>
    <dgm:pt modelId="{7354F413-1E55-40D2-A73A-581B85054273}" type="sibTrans" cxnId="{6EE77E5C-8D47-4CA5-8ACC-1C81596C1393}">
      <dgm:prSet/>
      <dgm:spPr/>
      <dgm:t>
        <a:bodyPr/>
        <a:lstStyle/>
        <a:p>
          <a:endParaRPr lang="en-US"/>
        </a:p>
      </dgm:t>
    </dgm:pt>
    <dgm:pt modelId="{50BECEBE-97F4-4679-B3E9-9C0AF376FB02}">
      <dgm:prSet/>
      <dgm:spPr/>
      <dgm:t>
        <a:bodyPr/>
        <a:lstStyle/>
        <a:p>
          <a:pPr rtl="0"/>
          <a:r>
            <a:rPr lang="en-US"/>
            <a:t>The </a:t>
          </a:r>
          <a:r>
            <a:rPr lang="en-US" b="1" i="1"/>
            <a:t>costs should be balanced </a:t>
          </a:r>
          <a:r>
            <a:rPr lang="en-US"/>
            <a:t>against the benefits.</a:t>
          </a:r>
        </a:p>
      </dgm:t>
    </dgm:pt>
    <dgm:pt modelId="{FEEF7C74-598B-48FE-B304-7E49B2E34906}" type="parTrans" cxnId="{17D4DACB-EA2D-48DD-98D6-A0A8B2DF3793}">
      <dgm:prSet/>
      <dgm:spPr/>
      <dgm:t>
        <a:bodyPr/>
        <a:lstStyle/>
        <a:p>
          <a:endParaRPr lang="en-US"/>
        </a:p>
      </dgm:t>
    </dgm:pt>
    <dgm:pt modelId="{B40C173C-02E1-4DFB-86EA-B0A4EB85DDFB}" type="sibTrans" cxnId="{17D4DACB-EA2D-48DD-98D6-A0A8B2DF3793}">
      <dgm:prSet/>
      <dgm:spPr/>
      <dgm:t>
        <a:bodyPr/>
        <a:lstStyle/>
        <a:p>
          <a:endParaRPr lang="en-US"/>
        </a:p>
      </dgm:t>
    </dgm:pt>
    <dgm:pt modelId="{245F3E1E-51A4-4090-B401-DA5453C3111D}" type="pres">
      <dgm:prSet presAssocID="{D7D88899-967C-416A-AA80-38F8E7F712EC}" presName="root" presStyleCnt="0">
        <dgm:presLayoutVars>
          <dgm:dir/>
          <dgm:resizeHandles val="exact"/>
        </dgm:presLayoutVars>
      </dgm:prSet>
      <dgm:spPr/>
    </dgm:pt>
    <dgm:pt modelId="{7A2B396C-2276-4107-A2EC-8EDB520F6196}" type="pres">
      <dgm:prSet presAssocID="{88BA2A27-B3C1-452F-9EB9-8A3AB22167BD}" presName="compNode" presStyleCnt="0"/>
      <dgm:spPr/>
    </dgm:pt>
    <dgm:pt modelId="{3BFED562-DE33-4029-911B-7269D63E0E05}" type="pres">
      <dgm:prSet presAssocID="{88BA2A27-B3C1-452F-9EB9-8A3AB22167BD}" presName="bgRect" presStyleLbl="bgShp" presStyleIdx="0" presStyleCnt="5"/>
      <dgm:spPr/>
    </dgm:pt>
    <dgm:pt modelId="{BD7BAABF-83C8-4470-9CF5-4CC31AE678DB}" type="pres">
      <dgm:prSet presAssocID="{88BA2A27-B3C1-452F-9EB9-8A3AB22167B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74204D5-A045-48B0-86A4-AEAD37500F35}" type="pres">
      <dgm:prSet presAssocID="{88BA2A27-B3C1-452F-9EB9-8A3AB22167BD}" presName="spaceRect" presStyleCnt="0"/>
      <dgm:spPr/>
    </dgm:pt>
    <dgm:pt modelId="{32CEF010-9D12-430D-9F7C-DF2622620C9B}" type="pres">
      <dgm:prSet presAssocID="{88BA2A27-B3C1-452F-9EB9-8A3AB22167BD}" presName="parTx" presStyleLbl="revTx" presStyleIdx="0" presStyleCnt="5">
        <dgm:presLayoutVars>
          <dgm:chMax val="0"/>
          <dgm:chPref val="0"/>
        </dgm:presLayoutVars>
      </dgm:prSet>
      <dgm:spPr/>
    </dgm:pt>
    <dgm:pt modelId="{2BCD3EC9-F035-49AA-93F8-EDADBEDA8404}" type="pres">
      <dgm:prSet presAssocID="{84372D4E-BDEC-40D5-A8B9-7550038FFDE5}" presName="sibTrans" presStyleCnt="0"/>
      <dgm:spPr/>
    </dgm:pt>
    <dgm:pt modelId="{140B9E49-2C8F-4C5C-B5BC-27E29A191A5B}" type="pres">
      <dgm:prSet presAssocID="{D7F8FB98-7CF3-46CC-AEC4-79D200329DAE}" presName="compNode" presStyleCnt="0"/>
      <dgm:spPr/>
    </dgm:pt>
    <dgm:pt modelId="{41849FF9-E5D4-485E-9386-22058F99D230}" type="pres">
      <dgm:prSet presAssocID="{D7F8FB98-7CF3-46CC-AEC4-79D200329DAE}" presName="bgRect" presStyleLbl="bgShp" presStyleIdx="1" presStyleCnt="5"/>
      <dgm:spPr/>
    </dgm:pt>
    <dgm:pt modelId="{3234BDD4-BDC7-4EC1-A234-612D5C96C5F4}" type="pres">
      <dgm:prSet presAssocID="{D7F8FB98-7CF3-46CC-AEC4-79D200329DA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D3BEE71E-87B8-49D6-9A34-BAB5F29D960D}" type="pres">
      <dgm:prSet presAssocID="{D7F8FB98-7CF3-46CC-AEC4-79D200329DAE}" presName="spaceRect" presStyleCnt="0"/>
      <dgm:spPr/>
    </dgm:pt>
    <dgm:pt modelId="{CD01050F-01D0-4E08-A671-BB9B6EAD71BE}" type="pres">
      <dgm:prSet presAssocID="{D7F8FB98-7CF3-46CC-AEC4-79D200329DAE}" presName="parTx" presStyleLbl="revTx" presStyleIdx="1" presStyleCnt="5">
        <dgm:presLayoutVars>
          <dgm:chMax val="0"/>
          <dgm:chPref val="0"/>
        </dgm:presLayoutVars>
      </dgm:prSet>
      <dgm:spPr/>
    </dgm:pt>
    <dgm:pt modelId="{57C54641-B114-4D83-AE53-EE14F5A5EA39}" type="pres">
      <dgm:prSet presAssocID="{9314AF6E-ACAE-4D53-A774-8F56BD91F3A5}" presName="sibTrans" presStyleCnt="0"/>
      <dgm:spPr/>
    </dgm:pt>
    <dgm:pt modelId="{FED1E990-A187-46B7-A164-FB7DE0F5CFD1}" type="pres">
      <dgm:prSet presAssocID="{53DAA422-01A9-450E-A44F-3E604E790B94}" presName="compNode" presStyleCnt="0"/>
      <dgm:spPr/>
    </dgm:pt>
    <dgm:pt modelId="{D8910F43-2B05-4933-9F76-2FA94B08A6BF}" type="pres">
      <dgm:prSet presAssocID="{53DAA422-01A9-450E-A44F-3E604E790B94}" presName="bgRect" presStyleLbl="bgShp" presStyleIdx="2" presStyleCnt="5"/>
      <dgm:spPr/>
    </dgm:pt>
    <dgm:pt modelId="{E14C25CD-BF9C-4C39-AE0C-E12E47D6E460}" type="pres">
      <dgm:prSet presAssocID="{53DAA422-01A9-450E-A44F-3E604E790B9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8488CF4-26E8-4902-9B0F-992229CF9FC2}" type="pres">
      <dgm:prSet presAssocID="{53DAA422-01A9-450E-A44F-3E604E790B94}" presName="spaceRect" presStyleCnt="0"/>
      <dgm:spPr/>
    </dgm:pt>
    <dgm:pt modelId="{9BB744FA-09E7-4B74-9CF7-3D4FE7CBFE5F}" type="pres">
      <dgm:prSet presAssocID="{53DAA422-01A9-450E-A44F-3E604E790B94}" presName="parTx" presStyleLbl="revTx" presStyleIdx="2" presStyleCnt="5">
        <dgm:presLayoutVars>
          <dgm:chMax val="0"/>
          <dgm:chPref val="0"/>
        </dgm:presLayoutVars>
      </dgm:prSet>
      <dgm:spPr/>
    </dgm:pt>
    <dgm:pt modelId="{A7E0347D-8DB5-4249-BD62-4A37A0491F9C}" type="pres">
      <dgm:prSet presAssocID="{48CDB81C-10B8-4E3F-A5A7-E8F9E4D4821A}" presName="sibTrans" presStyleCnt="0"/>
      <dgm:spPr/>
    </dgm:pt>
    <dgm:pt modelId="{094F37DC-023D-4A2E-ABF5-86FF7E63ACF9}" type="pres">
      <dgm:prSet presAssocID="{E6956F04-D41F-4796-9898-25D7BE23CC03}" presName="compNode" presStyleCnt="0"/>
      <dgm:spPr/>
    </dgm:pt>
    <dgm:pt modelId="{27563E24-8A10-4FC9-A760-DCF28B0F75E3}" type="pres">
      <dgm:prSet presAssocID="{E6956F04-D41F-4796-9898-25D7BE23CC03}" presName="bgRect" presStyleLbl="bgShp" presStyleIdx="3" presStyleCnt="5"/>
      <dgm:spPr/>
    </dgm:pt>
    <dgm:pt modelId="{2D9A5955-C163-4550-BF23-572246DA7E4E}" type="pres">
      <dgm:prSet presAssocID="{E6956F04-D41F-4796-9898-25D7BE23CC0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F92A0EA-7549-47D2-96F3-FDDA561137CB}" type="pres">
      <dgm:prSet presAssocID="{E6956F04-D41F-4796-9898-25D7BE23CC03}" presName="spaceRect" presStyleCnt="0"/>
      <dgm:spPr/>
    </dgm:pt>
    <dgm:pt modelId="{C1A5356E-439A-4137-B485-1CDA9CDFDC6C}" type="pres">
      <dgm:prSet presAssocID="{E6956F04-D41F-4796-9898-25D7BE23CC03}" presName="parTx" presStyleLbl="revTx" presStyleIdx="3" presStyleCnt="5">
        <dgm:presLayoutVars>
          <dgm:chMax val="0"/>
          <dgm:chPref val="0"/>
        </dgm:presLayoutVars>
      </dgm:prSet>
      <dgm:spPr/>
    </dgm:pt>
    <dgm:pt modelId="{958FD903-6E6E-45ED-9E82-BC9BC773CC61}" type="pres">
      <dgm:prSet presAssocID="{7354F413-1E55-40D2-A73A-581B85054273}" presName="sibTrans" presStyleCnt="0"/>
      <dgm:spPr/>
    </dgm:pt>
    <dgm:pt modelId="{B26BF07D-97E0-4942-88FC-907309C23F33}" type="pres">
      <dgm:prSet presAssocID="{50BECEBE-97F4-4679-B3E9-9C0AF376FB02}" presName="compNode" presStyleCnt="0"/>
      <dgm:spPr/>
    </dgm:pt>
    <dgm:pt modelId="{381AAAF0-5EB9-4385-91F2-9F927B48403D}" type="pres">
      <dgm:prSet presAssocID="{50BECEBE-97F4-4679-B3E9-9C0AF376FB02}" presName="bgRect" presStyleLbl="bgShp" presStyleIdx="4" presStyleCnt="5"/>
      <dgm:spPr/>
    </dgm:pt>
    <dgm:pt modelId="{477CF0FA-B109-48D4-850C-FE101A366E5C}" type="pres">
      <dgm:prSet presAssocID="{50BECEBE-97F4-4679-B3E9-9C0AF376FB0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3314225E-395F-4E7B-BA61-733CFA96FD7F}" type="pres">
      <dgm:prSet presAssocID="{50BECEBE-97F4-4679-B3E9-9C0AF376FB02}" presName="spaceRect" presStyleCnt="0"/>
      <dgm:spPr/>
    </dgm:pt>
    <dgm:pt modelId="{3A291085-E3CD-4463-AAA7-8E974414915C}" type="pres">
      <dgm:prSet presAssocID="{50BECEBE-97F4-4679-B3E9-9C0AF376FB0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089A93C-B61D-45F2-82F6-1DC6F87A052E}" srcId="{D7D88899-967C-416A-AA80-38F8E7F712EC}" destId="{88BA2A27-B3C1-452F-9EB9-8A3AB22167BD}" srcOrd="0" destOrd="0" parTransId="{DAB4B76A-7314-4D24-BA0B-9A73F9FCA53C}" sibTransId="{84372D4E-BDEC-40D5-A8B9-7550038FFDE5}"/>
    <dgm:cxn modelId="{6EE77E5C-8D47-4CA5-8ACC-1C81596C1393}" srcId="{D7D88899-967C-416A-AA80-38F8E7F712EC}" destId="{E6956F04-D41F-4796-9898-25D7BE23CC03}" srcOrd="3" destOrd="0" parTransId="{6FE1980F-1DEE-4BBB-9E48-4F6CDE6DD282}" sibTransId="{7354F413-1E55-40D2-A73A-581B85054273}"/>
    <dgm:cxn modelId="{CE078B41-B689-422C-AE29-49DA92F334E4}" srcId="{D7D88899-967C-416A-AA80-38F8E7F712EC}" destId="{53DAA422-01A9-450E-A44F-3E604E790B94}" srcOrd="2" destOrd="0" parTransId="{80DD8EF5-40A6-4BED-87C2-D87D6312D217}" sibTransId="{48CDB81C-10B8-4E3F-A5A7-E8F9E4D4821A}"/>
    <dgm:cxn modelId="{9F13D665-AEAA-48D7-A503-4FFF63566754}" type="presOf" srcId="{E6956F04-D41F-4796-9898-25D7BE23CC03}" destId="{C1A5356E-439A-4137-B485-1CDA9CDFDC6C}" srcOrd="0" destOrd="0" presId="urn:microsoft.com/office/officeart/2018/2/layout/IconVerticalSolidList"/>
    <dgm:cxn modelId="{64D9B347-768E-4A7B-880E-8E5B925BC137}" type="presOf" srcId="{88BA2A27-B3C1-452F-9EB9-8A3AB22167BD}" destId="{32CEF010-9D12-430D-9F7C-DF2622620C9B}" srcOrd="0" destOrd="0" presId="urn:microsoft.com/office/officeart/2018/2/layout/IconVerticalSolidList"/>
    <dgm:cxn modelId="{18119F77-4323-4F18-89FD-196562DE7019}" type="presOf" srcId="{53DAA422-01A9-450E-A44F-3E604E790B94}" destId="{9BB744FA-09E7-4B74-9CF7-3D4FE7CBFE5F}" srcOrd="0" destOrd="0" presId="urn:microsoft.com/office/officeart/2018/2/layout/IconVerticalSolidList"/>
    <dgm:cxn modelId="{ED8EDA93-EE84-4C26-9DF9-4433C258EAEF}" type="presOf" srcId="{50BECEBE-97F4-4679-B3E9-9C0AF376FB02}" destId="{3A291085-E3CD-4463-AAA7-8E974414915C}" srcOrd="0" destOrd="0" presId="urn:microsoft.com/office/officeart/2018/2/layout/IconVerticalSolidList"/>
    <dgm:cxn modelId="{1175DBC2-C4A5-4645-B4B4-60841317CCE5}" srcId="{D7D88899-967C-416A-AA80-38F8E7F712EC}" destId="{D7F8FB98-7CF3-46CC-AEC4-79D200329DAE}" srcOrd="1" destOrd="0" parTransId="{C35767CF-27FC-4AF1-9797-403BA3218E5F}" sibTransId="{9314AF6E-ACAE-4D53-A774-8F56BD91F3A5}"/>
    <dgm:cxn modelId="{661170CB-2C53-4696-956C-B93172D26E0B}" type="presOf" srcId="{D7F8FB98-7CF3-46CC-AEC4-79D200329DAE}" destId="{CD01050F-01D0-4E08-A671-BB9B6EAD71BE}" srcOrd="0" destOrd="0" presId="urn:microsoft.com/office/officeart/2018/2/layout/IconVerticalSolidList"/>
    <dgm:cxn modelId="{17D4DACB-EA2D-48DD-98D6-A0A8B2DF3793}" srcId="{D7D88899-967C-416A-AA80-38F8E7F712EC}" destId="{50BECEBE-97F4-4679-B3E9-9C0AF376FB02}" srcOrd="4" destOrd="0" parTransId="{FEEF7C74-598B-48FE-B304-7E49B2E34906}" sibTransId="{B40C173C-02E1-4DFB-86EA-B0A4EB85DDFB}"/>
    <dgm:cxn modelId="{782947E1-A522-4C72-B196-21EC6D3E5335}" type="presOf" srcId="{D7D88899-967C-416A-AA80-38F8E7F712EC}" destId="{245F3E1E-51A4-4090-B401-DA5453C3111D}" srcOrd="0" destOrd="0" presId="urn:microsoft.com/office/officeart/2018/2/layout/IconVerticalSolidList"/>
    <dgm:cxn modelId="{9FBFB42D-9B2C-4344-8FD5-4DDD8D614F63}" type="presParOf" srcId="{245F3E1E-51A4-4090-B401-DA5453C3111D}" destId="{7A2B396C-2276-4107-A2EC-8EDB520F6196}" srcOrd="0" destOrd="0" presId="urn:microsoft.com/office/officeart/2018/2/layout/IconVerticalSolidList"/>
    <dgm:cxn modelId="{AB57B29B-8B32-466B-8CE4-DC94DEF8B1E5}" type="presParOf" srcId="{7A2B396C-2276-4107-A2EC-8EDB520F6196}" destId="{3BFED562-DE33-4029-911B-7269D63E0E05}" srcOrd="0" destOrd="0" presId="urn:microsoft.com/office/officeart/2018/2/layout/IconVerticalSolidList"/>
    <dgm:cxn modelId="{CA9FB09B-BDD9-4A72-8703-FEE1D3FB2A95}" type="presParOf" srcId="{7A2B396C-2276-4107-A2EC-8EDB520F6196}" destId="{BD7BAABF-83C8-4470-9CF5-4CC31AE678DB}" srcOrd="1" destOrd="0" presId="urn:microsoft.com/office/officeart/2018/2/layout/IconVerticalSolidList"/>
    <dgm:cxn modelId="{9DDAB433-ABD7-4A7A-9296-DA2C0BC1D831}" type="presParOf" srcId="{7A2B396C-2276-4107-A2EC-8EDB520F6196}" destId="{A74204D5-A045-48B0-86A4-AEAD37500F35}" srcOrd="2" destOrd="0" presId="urn:microsoft.com/office/officeart/2018/2/layout/IconVerticalSolidList"/>
    <dgm:cxn modelId="{15D9C6B3-486D-4302-853E-608926DD30DE}" type="presParOf" srcId="{7A2B396C-2276-4107-A2EC-8EDB520F6196}" destId="{32CEF010-9D12-430D-9F7C-DF2622620C9B}" srcOrd="3" destOrd="0" presId="urn:microsoft.com/office/officeart/2018/2/layout/IconVerticalSolidList"/>
    <dgm:cxn modelId="{C442A13D-6B1B-43EE-A2C6-79758A4D0C8C}" type="presParOf" srcId="{245F3E1E-51A4-4090-B401-DA5453C3111D}" destId="{2BCD3EC9-F035-49AA-93F8-EDADBEDA8404}" srcOrd="1" destOrd="0" presId="urn:microsoft.com/office/officeart/2018/2/layout/IconVerticalSolidList"/>
    <dgm:cxn modelId="{5D69A342-17AA-45AA-9A37-623FC434316F}" type="presParOf" srcId="{245F3E1E-51A4-4090-B401-DA5453C3111D}" destId="{140B9E49-2C8F-4C5C-B5BC-27E29A191A5B}" srcOrd="2" destOrd="0" presId="urn:microsoft.com/office/officeart/2018/2/layout/IconVerticalSolidList"/>
    <dgm:cxn modelId="{CC9EDD39-48C1-4045-9B8C-7574FB975F5F}" type="presParOf" srcId="{140B9E49-2C8F-4C5C-B5BC-27E29A191A5B}" destId="{41849FF9-E5D4-485E-9386-22058F99D230}" srcOrd="0" destOrd="0" presId="urn:microsoft.com/office/officeart/2018/2/layout/IconVerticalSolidList"/>
    <dgm:cxn modelId="{8B8831DA-F1C3-458C-AD84-02B6194B4B82}" type="presParOf" srcId="{140B9E49-2C8F-4C5C-B5BC-27E29A191A5B}" destId="{3234BDD4-BDC7-4EC1-A234-612D5C96C5F4}" srcOrd="1" destOrd="0" presId="urn:microsoft.com/office/officeart/2018/2/layout/IconVerticalSolidList"/>
    <dgm:cxn modelId="{90FD4C56-62E5-4BB4-8B05-6FC663A8819B}" type="presParOf" srcId="{140B9E49-2C8F-4C5C-B5BC-27E29A191A5B}" destId="{D3BEE71E-87B8-49D6-9A34-BAB5F29D960D}" srcOrd="2" destOrd="0" presId="urn:microsoft.com/office/officeart/2018/2/layout/IconVerticalSolidList"/>
    <dgm:cxn modelId="{1C445D54-53CD-4ACA-A2C8-2356001B0842}" type="presParOf" srcId="{140B9E49-2C8F-4C5C-B5BC-27E29A191A5B}" destId="{CD01050F-01D0-4E08-A671-BB9B6EAD71BE}" srcOrd="3" destOrd="0" presId="urn:microsoft.com/office/officeart/2018/2/layout/IconVerticalSolidList"/>
    <dgm:cxn modelId="{E13BA58C-697D-48FA-A96C-3613187AF9E9}" type="presParOf" srcId="{245F3E1E-51A4-4090-B401-DA5453C3111D}" destId="{57C54641-B114-4D83-AE53-EE14F5A5EA39}" srcOrd="3" destOrd="0" presId="urn:microsoft.com/office/officeart/2018/2/layout/IconVerticalSolidList"/>
    <dgm:cxn modelId="{EEF05A58-D4B1-4677-A967-0F5D2B391CF0}" type="presParOf" srcId="{245F3E1E-51A4-4090-B401-DA5453C3111D}" destId="{FED1E990-A187-46B7-A164-FB7DE0F5CFD1}" srcOrd="4" destOrd="0" presId="urn:microsoft.com/office/officeart/2018/2/layout/IconVerticalSolidList"/>
    <dgm:cxn modelId="{344FE502-CECC-46EC-9D1B-A410E6590C32}" type="presParOf" srcId="{FED1E990-A187-46B7-A164-FB7DE0F5CFD1}" destId="{D8910F43-2B05-4933-9F76-2FA94B08A6BF}" srcOrd="0" destOrd="0" presId="urn:microsoft.com/office/officeart/2018/2/layout/IconVerticalSolidList"/>
    <dgm:cxn modelId="{D42F5C63-4169-4AC8-B3A7-BA06B5DAB054}" type="presParOf" srcId="{FED1E990-A187-46B7-A164-FB7DE0F5CFD1}" destId="{E14C25CD-BF9C-4C39-AE0C-E12E47D6E460}" srcOrd="1" destOrd="0" presId="urn:microsoft.com/office/officeart/2018/2/layout/IconVerticalSolidList"/>
    <dgm:cxn modelId="{DC929DBB-40EF-47FD-B0F6-0E5C06711E43}" type="presParOf" srcId="{FED1E990-A187-46B7-A164-FB7DE0F5CFD1}" destId="{18488CF4-26E8-4902-9B0F-992229CF9FC2}" srcOrd="2" destOrd="0" presId="urn:microsoft.com/office/officeart/2018/2/layout/IconVerticalSolidList"/>
    <dgm:cxn modelId="{A2C5C712-2EA5-45B1-B609-1594039BC19F}" type="presParOf" srcId="{FED1E990-A187-46B7-A164-FB7DE0F5CFD1}" destId="{9BB744FA-09E7-4B74-9CF7-3D4FE7CBFE5F}" srcOrd="3" destOrd="0" presId="urn:microsoft.com/office/officeart/2018/2/layout/IconVerticalSolidList"/>
    <dgm:cxn modelId="{3D086225-4F14-41A4-9421-4803E554EA75}" type="presParOf" srcId="{245F3E1E-51A4-4090-B401-DA5453C3111D}" destId="{A7E0347D-8DB5-4249-BD62-4A37A0491F9C}" srcOrd="5" destOrd="0" presId="urn:microsoft.com/office/officeart/2018/2/layout/IconVerticalSolidList"/>
    <dgm:cxn modelId="{C28780BC-57DE-4132-9BE3-0AC041A7CCEC}" type="presParOf" srcId="{245F3E1E-51A4-4090-B401-DA5453C3111D}" destId="{094F37DC-023D-4A2E-ABF5-86FF7E63ACF9}" srcOrd="6" destOrd="0" presId="urn:microsoft.com/office/officeart/2018/2/layout/IconVerticalSolidList"/>
    <dgm:cxn modelId="{51D01FC3-8028-4843-AE96-634BE57BA154}" type="presParOf" srcId="{094F37DC-023D-4A2E-ABF5-86FF7E63ACF9}" destId="{27563E24-8A10-4FC9-A760-DCF28B0F75E3}" srcOrd="0" destOrd="0" presId="urn:microsoft.com/office/officeart/2018/2/layout/IconVerticalSolidList"/>
    <dgm:cxn modelId="{59407B50-11B8-4FBC-93E5-C8EE93605B5A}" type="presParOf" srcId="{094F37DC-023D-4A2E-ABF5-86FF7E63ACF9}" destId="{2D9A5955-C163-4550-BF23-572246DA7E4E}" srcOrd="1" destOrd="0" presId="urn:microsoft.com/office/officeart/2018/2/layout/IconVerticalSolidList"/>
    <dgm:cxn modelId="{92CE8E66-ADB1-499E-86AC-25A8FFBCD041}" type="presParOf" srcId="{094F37DC-023D-4A2E-ABF5-86FF7E63ACF9}" destId="{1F92A0EA-7549-47D2-96F3-FDDA561137CB}" srcOrd="2" destOrd="0" presId="urn:microsoft.com/office/officeart/2018/2/layout/IconVerticalSolidList"/>
    <dgm:cxn modelId="{C2D5DFBF-AE64-4CE7-B278-B89AC64E90B2}" type="presParOf" srcId="{094F37DC-023D-4A2E-ABF5-86FF7E63ACF9}" destId="{C1A5356E-439A-4137-B485-1CDA9CDFDC6C}" srcOrd="3" destOrd="0" presId="urn:microsoft.com/office/officeart/2018/2/layout/IconVerticalSolidList"/>
    <dgm:cxn modelId="{B1C6D2F5-AC11-452E-9739-D36744AA2D6B}" type="presParOf" srcId="{245F3E1E-51A4-4090-B401-DA5453C3111D}" destId="{958FD903-6E6E-45ED-9E82-BC9BC773CC61}" srcOrd="7" destOrd="0" presId="urn:microsoft.com/office/officeart/2018/2/layout/IconVerticalSolidList"/>
    <dgm:cxn modelId="{B8180589-69D1-4ADA-8F78-7B310963B818}" type="presParOf" srcId="{245F3E1E-51A4-4090-B401-DA5453C3111D}" destId="{B26BF07D-97E0-4942-88FC-907309C23F33}" srcOrd="8" destOrd="0" presId="urn:microsoft.com/office/officeart/2018/2/layout/IconVerticalSolidList"/>
    <dgm:cxn modelId="{C1ADEC71-2F3F-4C17-B03C-C336BAB30A94}" type="presParOf" srcId="{B26BF07D-97E0-4942-88FC-907309C23F33}" destId="{381AAAF0-5EB9-4385-91F2-9F927B48403D}" srcOrd="0" destOrd="0" presId="urn:microsoft.com/office/officeart/2018/2/layout/IconVerticalSolidList"/>
    <dgm:cxn modelId="{E0D0847E-241B-46A1-BBF6-875ABFCED8A9}" type="presParOf" srcId="{B26BF07D-97E0-4942-88FC-907309C23F33}" destId="{477CF0FA-B109-48D4-850C-FE101A366E5C}" srcOrd="1" destOrd="0" presId="urn:microsoft.com/office/officeart/2018/2/layout/IconVerticalSolidList"/>
    <dgm:cxn modelId="{48D37532-4F34-4D30-869B-F7578B370AC5}" type="presParOf" srcId="{B26BF07D-97E0-4942-88FC-907309C23F33}" destId="{3314225E-395F-4E7B-BA61-733CFA96FD7F}" srcOrd="2" destOrd="0" presId="urn:microsoft.com/office/officeart/2018/2/layout/IconVerticalSolidList"/>
    <dgm:cxn modelId="{9BC9A119-25CD-4C65-A3F1-72388BCD76E0}" type="presParOf" srcId="{B26BF07D-97E0-4942-88FC-907309C23F33}" destId="{3A291085-E3CD-4463-AAA7-8E97441491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028277-DC18-45C3-AC83-C2846127686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0927966-20C8-4B17-8E10-B882B35086A1}">
      <dgm:prSet/>
      <dgm:spPr/>
      <dgm:t>
        <a:bodyPr/>
        <a:lstStyle/>
        <a:p>
          <a:pPr rtl="0"/>
          <a:r>
            <a:rPr lang="en-US"/>
            <a:t>Mass screening. </a:t>
          </a:r>
        </a:p>
      </dgm:t>
    </dgm:pt>
    <dgm:pt modelId="{825F78FF-4F8D-4F80-87A8-B6B2DDDB0BA2}" type="parTrans" cxnId="{A15FAE12-C7FB-45BB-B12C-C8413B90CEDB}">
      <dgm:prSet/>
      <dgm:spPr/>
      <dgm:t>
        <a:bodyPr/>
        <a:lstStyle/>
        <a:p>
          <a:endParaRPr lang="en-US"/>
        </a:p>
      </dgm:t>
    </dgm:pt>
    <dgm:pt modelId="{C5DF7CF1-8D01-4A31-8DE1-8310C952B78A}" type="sibTrans" cxnId="{A15FAE12-C7FB-45BB-B12C-C8413B90CEDB}">
      <dgm:prSet/>
      <dgm:spPr/>
      <dgm:t>
        <a:bodyPr/>
        <a:lstStyle/>
        <a:p>
          <a:endParaRPr lang="en-US"/>
        </a:p>
      </dgm:t>
    </dgm:pt>
    <dgm:pt modelId="{BB8E546A-B14B-4D96-A664-3FD441A02CE9}">
      <dgm:prSet/>
      <dgm:spPr/>
      <dgm:t>
        <a:bodyPr/>
        <a:lstStyle/>
        <a:p>
          <a:pPr rtl="0"/>
          <a:r>
            <a:rPr lang="en-US"/>
            <a:t>Selective or high risk targeted screening. </a:t>
          </a:r>
        </a:p>
      </dgm:t>
    </dgm:pt>
    <dgm:pt modelId="{8BFDCCE8-6AFB-40D8-8F01-DDA73FB23B68}" type="parTrans" cxnId="{10473232-5CDE-43AC-BDAF-D1F6207A6181}">
      <dgm:prSet/>
      <dgm:spPr/>
      <dgm:t>
        <a:bodyPr/>
        <a:lstStyle/>
        <a:p>
          <a:endParaRPr lang="en-US"/>
        </a:p>
      </dgm:t>
    </dgm:pt>
    <dgm:pt modelId="{09562B26-B3CD-4C6F-9B20-0F62814B6312}" type="sibTrans" cxnId="{10473232-5CDE-43AC-BDAF-D1F6207A6181}">
      <dgm:prSet/>
      <dgm:spPr/>
      <dgm:t>
        <a:bodyPr/>
        <a:lstStyle/>
        <a:p>
          <a:endParaRPr lang="en-US"/>
        </a:p>
      </dgm:t>
    </dgm:pt>
    <dgm:pt modelId="{BA3ADF49-62F7-4463-95A0-E50E4644366A}">
      <dgm:prSet/>
      <dgm:spPr/>
      <dgm:t>
        <a:bodyPr/>
        <a:lstStyle/>
        <a:p>
          <a:pPr rtl="0"/>
          <a:r>
            <a:rPr lang="en-US"/>
            <a:t>Multiphasic screening.</a:t>
          </a:r>
        </a:p>
      </dgm:t>
    </dgm:pt>
    <dgm:pt modelId="{75AC126F-40D8-4430-8D60-D989DD45CCC3}" type="parTrans" cxnId="{0D40458E-39EF-49C6-ABBF-D405EA50365F}">
      <dgm:prSet/>
      <dgm:spPr/>
      <dgm:t>
        <a:bodyPr/>
        <a:lstStyle/>
        <a:p>
          <a:endParaRPr lang="en-US"/>
        </a:p>
      </dgm:t>
    </dgm:pt>
    <dgm:pt modelId="{6AE2C0A2-1B8C-4AAC-B881-8AE83B9CDDCF}" type="sibTrans" cxnId="{0D40458E-39EF-49C6-ABBF-D405EA50365F}">
      <dgm:prSet/>
      <dgm:spPr/>
      <dgm:t>
        <a:bodyPr/>
        <a:lstStyle/>
        <a:p>
          <a:endParaRPr lang="en-US"/>
        </a:p>
      </dgm:t>
    </dgm:pt>
    <dgm:pt modelId="{7328AF91-62C8-4A84-B0CD-F8A01FFC5F3F}">
      <dgm:prSet/>
      <dgm:spPr/>
      <dgm:t>
        <a:bodyPr/>
        <a:lstStyle/>
        <a:p>
          <a:pPr rtl="0"/>
          <a:r>
            <a:rPr lang="en-US"/>
            <a:t>Multipurpose screening. </a:t>
          </a:r>
        </a:p>
      </dgm:t>
    </dgm:pt>
    <dgm:pt modelId="{05F90808-175F-4561-A791-7E2F63FE840C}" type="parTrans" cxnId="{BDAD1048-A3FB-4066-8990-63C1A56C3E16}">
      <dgm:prSet/>
      <dgm:spPr/>
      <dgm:t>
        <a:bodyPr/>
        <a:lstStyle/>
        <a:p>
          <a:endParaRPr lang="en-US"/>
        </a:p>
      </dgm:t>
    </dgm:pt>
    <dgm:pt modelId="{31D75D16-FD59-46A2-BDF2-1F45B34F1252}" type="sibTrans" cxnId="{BDAD1048-A3FB-4066-8990-63C1A56C3E16}">
      <dgm:prSet/>
      <dgm:spPr/>
      <dgm:t>
        <a:bodyPr/>
        <a:lstStyle/>
        <a:p>
          <a:endParaRPr lang="en-US"/>
        </a:p>
      </dgm:t>
    </dgm:pt>
    <dgm:pt modelId="{4AB2BFBA-5E6C-43AA-856C-F1FA5ED9F0D8}">
      <dgm:prSet/>
      <dgm:spPr/>
      <dgm:t>
        <a:bodyPr/>
        <a:lstStyle/>
        <a:p>
          <a:pPr rtl="0"/>
          <a:r>
            <a:rPr lang="en-US"/>
            <a:t>Case finding or opportunistic screening.</a:t>
          </a:r>
        </a:p>
      </dgm:t>
    </dgm:pt>
    <dgm:pt modelId="{3AB50FCD-0BE7-4CC1-BDFC-9234E990D75B}" type="parTrans" cxnId="{2A227DF2-1ABF-47B0-9319-6BF21EF51AD4}">
      <dgm:prSet/>
      <dgm:spPr/>
      <dgm:t>
        <a:bodyPr/>
        <a:lstStyle/>
        <a:p>
          <a:endParaRPr lang="en-US"/>
        </a:p>
      </dgm:t>
    </dgm:pt>
    <dgm:pt modelId="{88BDD756-FC1E-45E9-8212-63CC59777DF5}" type="sibTrans" cxnId="{2A227DF2-1ABF-47B0-9319-6BF21EF51AD4}">
      <dgm:prSet/>
      <dgm:spPr/>
      <dgm:t>
        <a:bodyPr/>
        <a:lstStyle/>
        <a:p>
          <a:endParaRPr lang="en-US"/>
        </a:p>
      </dgm:t>
    </dgm:pt>
    <dgm:pt modelId="{54610039-B34B-40DF-9172-6D24ECFA86B9}" type="pres">
      <dgm:prSet presAssocID="{E2028277-DC18-45C3-AC83-C2846127686A}" presName="root" presStyleCnt="0">
        <dgm:presLayoutVars>
          <dgm:dir/>
          <dgm:resizeHandles val="exact"/>
        </dgm:presLayoutVars>
      </dgm:prSet>
      <dgm:spPr/>
    </dgm:pt>
    <dgm:pt modelId="{8E57C3C1-0A7B-45DD-BC55-32DBDA50F715}" type="pres">
      <dgm:prSet presAssocID="{E2028277-DC18-45C3-AC83-C2846127686A}" presName="container" presStyleCnt="0">
        <dgm:presLayoutVars>
          <dgm:dir/>
          <dgm:resizeHandles val="exact"/>
        </dgm:presLayoutVars>
      </dgm:prSet>
      <dgm:spPr/>
    </dgm:pt>
    <dgm:pt modelId="{A5D06126-DC63-4710-89E5-03429D35B37B}" type="pres">
      <dgm:prSet presAssocID="{20927966-20C8-4B17-8E10-B882B35086A1}" presName="compNode" presStyleCnt="0"/>
      <dgm:spPr/>
    </dgm:pt>
    <dgm:pt modelId="{52B5EAE9-6582-449B-9CAD-0F58209AC61E}" type="pres">
      <dgm:prSet presAssocID="{20927966-20C8-4B17-8E10-B882B35086A1}" presName="iconBgRect" presStyleLbl="bgShp" presStyleIdx="0" presStyleCnt="5"/>
      <dgm:spPr/>
    </dgm:pt>
    <dgm:pt modelId="{728C2398-4D52-460E-B0CE-63BFF9865C36}" type="pres">
      <dgm:prSet presAssocID="{20927966-20C8-4B17-8E10-B882B35086A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65176CD2-E0D2-4414-81CA-D00F2EDFD688}" type="pres">
      <dgm:prSet presAssocID="{20927966-20C8-4B17-8E10-B882B35086A1}" presName="spaceRect" presStyleCnt="0"/>
      <dgm:spPr/>
    </dgm:pt>
    <dgm:pt modelId="{CEA0B4B4-A012-4611-99BC-BF4C92B2FE24}" type="pres">
      <dgm:prSet presAssocID="{20927966-20C8-4B17-8E10-B882B35086A1}" presName="textRect" presStyleLbl="revTx" presStyleIdx="0" presStyleCnt="5">
        <dgm:presLayoutVars>
          <dgm:chMax val="1"/>
          <dgm:chPref val="1"/>
        </dgm:presLayoutVars>
      </dgm:prSet>
      <dgm:spPr/>
    </dgm:pt>
    <dgm:pt modelId="{A57EB1E8-EF83-4682-B3E4-2F74A6282C81}" type="pres">
      <dgm:prSet presAssocID="{C5DF7CF1-8D01-4A31-8DE1-8310C952B78A}" presName="sibTrans" presStyleLbl="sibTrans2D1" presStyleIdx="0" presStyleCnt="0"/>
      <dgm:spPr/>
    </dgm:pt>
    <dgm:pt modelId="{065A2E07-B498-439B-B2CE-0249FD9168E3}" type="pres">
      <dgm:prSet presAssocID="{BB8E546A-B14B-4D96-A664-3FD441A02CE9}" presName="compNode" presStyleCnt="0"/>
      <dgm:spPr/>
    </dgm:pt>
    <dgm:pt modelId="{7E1749B6-A9DE-40CE-A2B8-371619638BFB}" type="pres">
      <dgm:prSet presAssocID="{BB8E546A-B14B-4D96-A664-3FD441A02CE9}" presName="iconBgRect" presStyleLbl="bgShp" presStyleIdx="1" presStyleCnt="5"/>
      <dgm:spPr/>
    </dgm:pt>
    <dgm:pt modelId="{6728572B-B659-47FE-B77B-1C6D0546A5EC}" type="pres">
      <dgm:prSet presAssocID="{BB8E546A-B14B-4D96-A664-3FD441A02CE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3524C2BC-80BF-45F0-B76D-A38CA6D1C30F}" type="pres">
      <dgm:prSet presAssocID="{BB8E546A-B14B-4D96-A664-3FD441A02CE9}" presName="spaceRect" presStyleCnt="0"/>
      <dgm:spPr/>
    </dgm:pt>
    <dgm:pt modelId="{80DDE242-D02A-4924-AB7A-7E33DCBFB937}" type="pres">
      <dgm:prSet presAssocID="{BB8E546A-B14B-4D96-A664-3FD441A02CE9}" presName="textRect" presStyleLbl="revTx" presStyleIdx="1" presStyleCnt="5">
        <dgm:presLayoutVars>
          <dgm:chMax val="1"/>
          <dgm:chPref val="1"/>
        </dgm:presLayoutVars>
      </dgm:prSet>
      <dgm:spPr/>
    </dgm:pt>
    <dgm:pt modelId="{B4B55465-7DED-4955-8B32-D9D72DD3B9B4}" type="pres">
      <dgm:prSet presAssocID="{09562B26-B3CD-4C6F-9B20-0F62814B6312}" presName="sibTrans" presStyleLbl="sibTrans2D1" presStyleIdx="0" presStyleCnt="0"/>
      <dgm:spPr/>
    </dgm:pt>
    <dgm:pt modelId="{BE8D5C67-F37D-4A97-9AC2-2312DE65E5B9}" type="pres">
      <dgm:prSet presAssocID="{BA3ADF49-62F7-4463-95A0-E50E4644366A}" presName="compNode" presStyleCnt="0"/>
      <dgm:spPr/>
    </dgm:pt>
    <dgm:pt modelId="{543AD774-3192-4487-81CF-99084797DF67}" type="pres">
      <dgm:prSet presAssocID="{BA3ADF49-62F7-4463-95A0-E50E4644366A}" presName="iconBgRect" presStyleLbl="bgShp" presStyleIdx="2" presStyleCnt="5"/>
      <dgm:spPr/>
    </dgm:pt>
    <dgm:pt modelId="{CEBDCCB2-80A3-48AA-9391-C32EA518DB31}" type="pres">
      <dgm:prSet presAssocID="{BA3ADF49-62F7-4463-95A0-E50E4644366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68D85BA2-969C-4CE4-AD0E-427A6602D079}" type="pres">
      <dgm:prSet presAssocID="{BA3ADF49-62F7-4463-95A0-E50E4644366A}" presName="spaceRect" presStyleCnt="0"/>
      <dgm:spPr/>
    </dgm:pt>
    <dgm:pt modelId="{D7503703-866B-40D1-AA9A-3418C50F542E}" type="pres">
      <dgm:prSet presAssocID="{BA3ADF49-62F7-4463-95A0-E50E4644366A}" presName="textRect" presStyleLbl="revTx" presStyleIdx="2" presStyleCnt="5">
        <dgm:presLayoutVars>
          <dgm:chMax val="1"/>
          <dgm:chPref val="1"/>
        </dgm:presLayoutVars>
      </dgm:prSet>
      <dgm:spPr/>
    </dgm:pt>
    <dgm:pt modelId="{57393722-611B-4F65-A5ED-8E9CFC923D18}" type="pres">
      <dgm:prSet presAssocID="{6AE2C0A2-1B8C-4AAC-B881-8AE83B9CDDCF}" presName="sibTrans" presStyleLbl="sibTrans2D1" presStyleIdx="0" presStyleCnt="0"/>
      <dgm:spPr/>
    </dgm:pt>
    <dgm:pt modelId="{594074E6-9D36-45FB-983D-C86FDF6E9E26}" type="pres">
      <dgm:prSet presAssocID="{7328AF91-62C8-4A84-B0CD-F8A01FFC5F3F}" presName="compNode" presStyleCnt="0"/>
      <dgm:spPr/>
    </dgm:pt>
    <dgm:pt modelId="{70257478-C160-4BE2-A01C-AE90901BC4F9}" type="pres">
      <dgm:prSet presAssocID="{7328AF91-62C8-4A84-B0CD-F8A01FFC5F3F}" presName="iconBgRect" presStyleLbl="bgShp" presStyleIdx="3" presStyleCnt="5"/>
      <dgm:spPr/>
    </dgm:pt>
    <dgm:pt modelId="{00A9304B-5D01-4FAF-8C3D-D2F4117DA278}" type="pres">
      <dgm:prSet presAssocID="{7328AF91-62C8-4A84-B0CD-F8A01FFC5F3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58BAA0C-8EE2-4C2A-A0F9-49BB05BDF30F}" type="pres">
      <dgm:prSet presAssocID="{7328AF91-62C8-4A84-B0CD-F8A01FFC5F3F}" presName="spaceRect" presStyleCnt="0"/>
      <dgm:spPr/>
    </dgm:pt>
    <dgm:pt modelId="{5A4ACE60-2408-4232-957A-1B5AACE0441D}" type="pres">
      <dgm:prSet presAssocID="{7328AF91-62C8-4A84-B0CD-F8A01FFC5F3F}" presName="textRect" presStyleLbl="revTx" presStyleIdx="3" presStyleCnt="5">
        <dgm:presLayoutVars>
          <dgm:chMax val="1"/>
          <dgm:chPref val="1"/>
        </dgm:presLayoutVars>
      </dgm:prSet>
      <dgm:spPr/>
    </dgm:pt>
    <dgm:pt modelId="{AB536A54-5B35-4C46-8F40-40D05C6EE249}" type="pres">
      <dgm:prSet presAssocID="{31D75D16-FD59-46A2-BDF2-1F45B34F1252}" presName="sibTrans" presStyleLbl="sibTrans2D1" presStyleIdx="0" presStyleCnt="0"/>
      <dgm:spPr/>
    </dgm:pt>
    <dgm:pt modelId="{BD7A8B54-E6AF-4AC0-9936-C02E285203DB}" type="pres">
      <dgm:prSet presAssocID="{4AB2BFBA-5E6C-43AA-856C-F1FA5ED9F0D8}" presName="compNode" presStyleCnt="0"/>
      <dgm:spPr/>
    </dgm:pt>
    <dgm:pt modelId="{D9F4A494-C168-4780-9484-E70DD1375B86}" type="pres">
      <dgm:prSet presAssocID="{4AB2BFBA-5E6C-43AA-856C-F1FA5ED9F0D8}" presName="iconBgRect" presStyleLbl="bgShp" presStyleIdx="4" presStyleCnt="5"/>
      <dgm:spPr/>
    </dgm:pt>
    <dgm:pt modelId="{3AEB9B2D-8293-494F-8790-67A6B7C695C0}" type="pres">
      <dgm:prSet presAssocID="{4AB2BFBA-5E6C-43AA-856C-F1FA5ED9F0D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2F457AC-FDF5-4F80-A80E-5E0C2DD8679E}" type="pres">
      <dgm:prSet presAssocID="{4AB2BFBA-5E6C-43AA-856C-F1FA5ED9F0D8}" presName="spaceRect" presStyleCnt="0"/>
      <dgm:spPr/>
    </dgm:pt>
    <dgm:pt modelId="{FCB54BC0-E006-46AE-BABD-E2F6482BCE3E}" type="pres">
      <dgm:prSet presAssocID="{4AB2BFBA-5E6C-43AA-856C-F1FA5ED9F0D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6B17307-AAD8-45B9-B59B-AF563960C6C7}" type="presOf" srcId="{BA3ADF49-62F7-4463-95A0-E50E4644366A}" destId="{D7503703-866B-40D1-AA9A-3418C50F542E}" srcOrd="0" destOrd="0" presId="urn:microsoft.com/office/officeart/2018/2/layout/IconCircleList"/>
    <dgm:cxn modelId="{A15FAE12-C7FB-45BB-B12C-C8413B90CEDB}" srcId="{E2028277-DC18-45C3-AC83-C2846127686A}" destId="{20927966-20C8-4B17-8E10-B882B35086A1}" srcOrd="0" destOrd="0" parTransId="{825F78FF-4F8D-4F80-87A8-B6B2DDDB0BA2}" sibTransId="{C5DF7CF1-8D01-4A31-8DE1-8310C952B78A}"/>
    <dgm:cxn modelId="{10473232-5CDE-43AC-BDAF-D1F6207A6181}" srcId="{E2028277-DC18-45C3-AC83-C2846127686A}" destId="{BB8E546A-B14B-4D96-A664-3FD441A02CE9}" srcOrd="1" destOrd="0" parTransId="{8BFDCCE8-6AFB-40D8-8F01-DDA73FB23B68}" sibTransId="{09562B26-B3CD-4C6F-9B20-0F62814B6312}"/>
    <dgm:cxn modelId="{79A40037-2C4F-4716-AF50-E7E61B700D90}" type="presOf" srcId="{31D75D16-FD59-46A2-BDF2-1F45B34F1252}" destId="{AB536A54-5B35-4C46-8F40-40D05C6EE249}" srcOrd="0" destOrd="0" presId="urn:microsoft.com/office/officeart/2018/2/layout/IconCircleList"/>
    <dgm:cxn modelId="{BDAD1048-A3FB-4066-8990-63C1A56C3E16}" srcId="{E2028277-DC18-45C3-AC83-C2846127686A}" destId="{7328AF91-62C8-4A84-B0CD-F8A01FFC5F3F}" srcOrd="3" destOrd="0" parTransId="{05F90808-175F-4561-A791-7E2F63FE840C}" sibTransId="{31D75D16-FD59-46A2-BDF2-1F45B34F1252}"/>
    <dgm:cxn modelId="{F5EC244C-15B4-427A-9F05-8DDF9A5BD6E4}" type="presOf" srcId="{7328AF91-62C8-4A84-B0CD-F8A01FFC5F3F}" destId="{5A4ACE60-2408-4232-957A-1B5AACE0441D}" srcOrd="0" destOrd="0" presId="urn:microsoft.com/office/officeart/2018/2/layout/IconCircleList"/>
    <dgm:cxn modelId="{67F8F655-AE12-4844-B1FE-3CA27D44E435}" type="presOf" srcId="{4AB2BFBA-5E6C-43AA-856C-F1FA5ED9F0D8}" destId="{FCB54BC0-E006-46AE-BABD-E2F6482BCE3E}" srcOrd="0" destOrd="0" presId="urn:microsoft.com/office/officeart/2018/2/layout/IconCircleList"/>
    <dgm:cxn modelId="{E116707F-230F-4002-B1F7-9821F7518229}" type="presOf" srcId="{09562B26-B3CD-4C6F-9B20-0F62814B6312}" destId="{B4B55465-7DED-4955-8B32-D9D72DD3B9B4}" srcOrd="0" destOrd="0" presId="urn:microsoft.com/office/officeart/2018/2/layout/IconCircleList"/>
    <dgm:cxn modelId="{B736EF80-8153-467D-8EFD-F0EA654AA8C3}" type="presOf" srcId="{20927966-20C8-4B17-8E10-B882B35086A1}" destId="{CEA0B4B4-A012-4611-99BC-BF4C92B2FE24}" srcOrd="0" destOrd="0" presId="urn:microsoft.com/office/officeart/2018/2/layout/IconCircleList"/>
    <dgm:cxn modelId="{0D40458E-39EF-49C6-ABBF-D405EA50365F}" srcId="{E2028277-DC18-45C3-AC83-C2846127686A}" destId="{BA3ADF49-62F7-4463-95A0-E50E4644366A}" srcOrd="2" destOrd="0" parTransId="{75AC126F-40D8-4430-8D60-D989DD45CCC3}" sibTransId="{6AE2C0A2-1B8C-4AAC-B881-8AE83B9CDDCF}"/>
    <dgm:cxn modelId="{43758FBE-CCD1-4C50-8EA8-AE0CF6A7239A}" type="presOf" srcId="{6AE2C0A2-1B8C-4AAC-B881-8AE83B9CDDCF}" destId="{57393722-611B-4F65-A5ED-8E9CFC923D18}" srcOrd="0" destOrd="0" presId="urn:microsoft.com/office/officeart/2018/2/layout/IconCircleList"/>
    <dgm:cxn modelId="{4B62F0C2-77FC-41CC-A5B6-504BC002DA20}" type="presOf" srcId="{BB8E546A-B14B-4D96-A664-3FD441A02CE9}" destId="{80DDE242-D02A-4924-AB7A-7E33DCBFB937}" srcOrd="0" destOrd="0" presId="urn:microsoft.com/office/officeart/2018/2/layout/IconCircleList"/>
    <dgm:cxn modelId="{9FC4A3DA-1A4E-45FB-99D5-1D4419FAD21B}" type="presOf" srcId="{C5DF7CF1-8D01-4A31-8DE1-8310C952B78A}" destId="{A57EB1E8-EF83-4682-B3E4-2F74A6282C81}" srcOrd="0" destOrd="0" presId="urn:microsoft.com/office/officeart/2018/2/layout/IconCircleList"/>
    <dgm:cxn modelId="{CDCAE3EB-078F-4540-9A10-5D3C1FA6BB3A}" type="presOf" srcId="{E2028277-DC18-45C3-AC83-C2846127686A}" destId="{54610039-B34B-40DF-9172-6D24ECFA86B9}" srcOrd="0" destOrd="0" presId="urn:microsoft.com/office/officeart/2018/2/layout/IconCircleList"/>
    <dgm:cxn modelId="{2A227DF2-1ABF-47B0-9319-6BF21EF51AD4}" srcId="{E2028277-DC18-45C3-AC83-C2846127686A}" destId="{4AB2BFBA-5E6C-43AA-856C-F1FA5ED9F0D8}" srcOrd="4" destOrd="0" parTransId="{3AB50FCD-0BE7-4CC1-BDFC-9234E990D75B}" sibTransId="{88BDD756-FC1E-45E9-8212-63CC59777DF5}"/>
    <dgm:cxn modelId="{6AB3B40E-4CFC-4B07-9236-A84E67A90964}" type="presParOf" srcId="{54610039-B34B-40DF-9172-6D24ECFA86B9}" destId="{8E57C3C1-0A7B-45DD-BC55-32DBDA50F715}" srcOrd="0" destOrd="0" presId="urn:microsoft.com/office/officeart/2018/2/layout/IconCircleList"/>
    <dgm:cxn modelId="{2822C3CE-F5D0-4D61-B995-7B08965A0218}" type="presParOf" srcId="{8E57C3C1-0A7B-45DD-BC55-32DBDA50F715}" destId="{A5D06126-DC63-4710-89E5-03429D35B37B}" srcOrd="0" destOrd="0" presId="urn:microsoft.com/office/officeart/2018/2/layout/IconCircleList"/>
    <dgm:cxn modelId="{E5F747D8-F687-4785-BD8F-34D80D29DCE6}" type="presParOf" srcId="{A5D06126-DC63-4710-89E5-03429D35B37B}" destId="{52B5EAE9-6582-449B-9CAD-0F58209AC61E}" srcOrd="0" destOrd="0" presId="urn:microsoft.com/office/officeart/2018/2/layout/IconCircleList"/>
    <dgm:cxn modelId="{D2196B40-5875-4327-8697-667370895CDD}" type="presParOf" srcId="{A5D06126-DC63-4710-89E5-03429D35B37B}" destId="{728C2398-4D52-460E-B0CE-63BFF9865C36}" srcOrd="1" destOrd="0" presId="urn:microsoft.com/office/officeart/2018/2/layout/IconCircleList"/>
    <dgm:cxn modelId="{778DC7CF-EA2F-4C07-9A46-76EE41619320}" type="presParOf" srcId="{A5D06126-DC63-4710-89E5-03429D35B37B}" destId="{65176CD2-E0D2-4414-81CA-D00F2EDFD688}" srcOrd="2" destOrd="0" presId="urn:microsoft.com/office/officeart/2018/2/layout/IconCircleList"/>
    <dgm:cxn modelId="{B7F7334E-EA20-46D0-B8F7-C7CC55CA0B57}" type="presParOf" srcId="{A5D06126-DC63-4710-89E5-03429D35B37B}" destId="{CEA0B4B4-A012-4611-99BC-BF4C92B2FE24}" srcOrd="3" destOrd="0" presId="urn:microsoft.com/office/officeart/2018/2/layout/IconCircleList"/>
    <dgm:cxn modelId="{2D09FFB8-0407-45E1-904B-91D2A4630420}" type="presParOf" srcId="{8E57C3C1-0A7B-45DD-BC55-32DBDA50F715}" destId="{A57EB1E8-EF83-4682-B3E4-2F74A6282C81}" srcOrd="1" destOrd="0" presId="urn:microsoft.com/office/officeart/2018/2/layout/IconCircleList"/>
    <dgm:cxn modelId="{1883D566-DB61-4A79-A9A7-F6A38C152933}" type="presParOf" srcId="{8E57C3C1-0A7B-45DD-BC55-32DBDA50F715}" destId="{065A2E07-B498-439B-B2CE-0249FD9168E3}" srcOrd="2" destOrd="0" presId="urn:microsoft.com/office/officeart/2018/2/layout/IconCircleList"/>
    <dgm:cxn modelId="{C4C230E1-F2F5-4CC8-BFD4-546A38F5D07E}" type="presParOf" srcId="{065A2E07-B498-439B-B2CE-0249FD9168E3}" destId="{7E1749B6-A9DE-40CE-A2B8-371619638BFB}" srcOrd="0" destOrd="0" presId="urn:microsoft.com/office/officeart/2018/2/layout/IconCircleList"/>
    <dgm:cxn modelId="{8217AFF7-1F57-47A9-9AA3-1DCE7F2F0292}" type="presParOf" srcId="{065A2E07-B498-439B-B2CE-0249FD9168E3}" destId="{6728572B-B659-47FE-B77B-1C6D0546A5EC}" srcOrd="1" destOrd="0" presId="urn:microsoft.com/office/officeart/2018/2/layout/IconCircleList"/>
    <dgm:cxn modelId="{F6ED9B58-2CA0-4681-A28E-0635A8D2B963}" type="presParOf" srcId="{065A2E07-B498-439B-B2CE-0249FD9168E3}" destId="{3524C2BC-80BF-45F0-B76D-A38CA6D1C30F}" srcOrd="2" destOrd="0" presId="urn:microsoft.com/office/officeart/2018/2/layout/IconCircleList"/>
    <dgm:cxn modelId="{8A715136-B51F-4E28-B32E-DFE9356AFB0D}" type="presParOf" srcId="{065A2E07-B498-439B-B2CE-0249FD9168E3}" destId="{80DDE242-D02A-4924-AB7A-7E33DCBFB937}" srcOrd="3" destOrd="0" presId="urn:microsoft.com/office/officeart/2018/2/layout/IconCircleList"/>
    <dgm:cxn modelId="{35F79F86-FD5B-436E-B2E0-C6C6A5614446}" type="presParOf" srcId="{8E57C3C1-0A7B-45DD-BC55-32DBDA50F715}" destId="{B4B55465-7DED-4955-8B32-D9D72DD3B9B4}" srcOrd="3" destOrd="0" presId="urn:microsoft.com/office/officeart/2018/2/layout/IconCircleList"/>
    <dgm:cxn modelId="{E1E13B8B-E543-49C8-A8C8-4D27993CB946}" type="presParOf" srcId="{8E57C3C1-0A7B-45DD-BC55-32DBDA50F715}" destId="{BE8D5C67-F37D-4A97-9AC2-2312DE65E5B9}" srcOrd="4" destOrd="0" presId="urn:microsoft.com/office/officeart/2018/2/layout/IconCircleList"/>
    <dgm:cxn modelId="{695D0169-41C4-4F3C-AD4D-9E61FA03B2FE}" type="presParOf" srcId="{BE8D5C67-F37D-4A97-9AC2-2312DE65E5B9}" destId="{543AD774-3192-4487-81CF-99084797DF67}" srcOrd="0" destOrd="0" presId="urn:microsoft.com/office/officeart/2018/2/layout/IconCircleList"/>
    <dgm:cxn modelId="{75833D11-75CF-4F20-A858-916669E06367}" type="presParOf" srcId="{BE8D5C67-F37D-4A97-9AC2-2312DE65E5B9}" destId="{CEBDCCB2-80A3-48AA-9391-C32EA518DB31}" srcOrd="1" destOrd="0" presId="urn:microsoft.com/office/officeart/2018/2/layout/IconCircleList"/>
    <dgm:cxn modelId="{FC2C1E64-CDD5-4041-8289-5EFA751FFEFD}" type="presParOf" srcId="{BE8D5C67-F37D-4A97-9AC2-2312DE65E5B9}" destId="{68D85BA2-969C-4CE4-AD0E-427A6602D079}" srcOrd="2" destOrd="0" presId="urn:microsoft.com/office/officeart/2018/2/layout/IconCircleList"/>
    <dgm:cxn modelId="{514A9310-D64D-4CEB-95C3-5B1C0CBAAB64}" type="presParOf" srcId="{BE8D5C67-F37D-4A97-9AC2-2312DE65E5B9}" destId="{D7503703-866B-40D1-AA9A-3418C50F542E}" srcOrd="3" destOrd="0" presId="urn:microsoft.com/office/officeart/2018/2/layout/IconCircleList"/>
    <dgm:cxn modelId="{188C5885-3784-4DE8-B4EE-E9A9E05E4362}" type="presParOf" srcId="{8E57C3C1-0A7B-45DD-BC55-32DBDA50F715}" destId="{57393722-611B-4F65-A5ED-8E9CFC923D18}" srcOrd="5" destOrd="0" presId="urn:microsoft.com/office/officeart/2018/2/layout/IconCircleList"/>
    <dgm:cxn modelId="{BAA5E345-A4BF-4E67-9A4E-347D5917AE3A}" type="presParOf" srcId="{8E57C3C1-0A7B-45DD-BC55-32DBDA50F715}" destId="{594074E6-9D36-45FB-983D-C86FDF6E9E26}" srcOrd="6" destOrd="0" presId="urn:microsoft.com/office/officeart/2018/2/layout/IconCircleList"/>
    <dgm:cxn modelId="{31840F53-E11A-49A3-84C3-1ABD22450057}" type="presParOf" srcId="{594074E6-9D36-45FB-983D-C86FDF6E9E26}" destId="{70257478-C160-4BE2-A01C-AE90901BC4F9}" srcOrd="0" destOrd="0" presId="urn:microsoft.com/office/officeart/2018/2/layout/IconCircleList"/>
    <dgm:cxn modelId="{92F7A436-09A8-459C-BDF0-F534F4147753}" type="presParOf" srcId="{594074E6-9D36-45FB-983D-C86FDF6E9E26}" destId="{00A9304B-5D01-4FAF-8C3D-D2F4117DA278}" srcOrd="1" destOrd="0" presId="urn:microsoft.com/office/officeart/2018/2/layout/IconCircleList"/>
    <dgm:cxn modelId="{1965821C-8A15-44AE-9064-949A31D749D5}" type="presParOf" srcId="{594074E6-9D36-45FB-983D-C86FDF6E9E26}" destId="{A58BAA0C-8EE2-4C2A-A0F9-49BB05BDF30F}" srcOrd="2" destOrd="0" presId="urn:microsoft.com/office/officeart/2018/2/layout/IconCircleList"/>
    <dgm:cxn modelId="{69EB3CC2-B790-4708-9CB5-CCCD2AB6A216}" type="presParOf" srcId="{594074E6-9D36-45FB-983D-C86FDF6E9E26}" destId="{5A4ACE60-2408-4232-957A-1B5AACE0441D}" srcOrd="3" destOrd="0" presId="urn:microsoft.com/office/officeart/2018/2/layout/IconCircleList"/>
    <dgm:cxn modelId="{DB19A639-901C-4E74-AD3E-A93AC9FE96C3}" type="presParOf" srcId="{8E57C3C1-0A7B-45DD-BC55-32DBDA50F715}" destId="{AB536A54-5B35-4C46-8F40-40D05C6EE249}" srcOrd="7" destOrd="0" presId="urn:microsoft.com/office/officeart/2018/2/layout/IconCircleList"/>
    <dgm:cxn modelId="{DCBE68D6-E3FC-4246-B4B3-1761B62CABC2}" type="presParOf" srcId="{8E57C3C1-0A7B-45DD-BC55-32DBDA50F715}" destId="{BD7A8B54-E6AF-4AC0-9936-C02E285203DB}" srcOrd="8" destOrd="0" presId="urn:microsoft.com/office/officeart/2018/2/layout/IconCircleList"/>
    <dgm:cxn modelId="{960C2383-8131-41AB-93EB-2FF791EFB891}" type="presParOf" srcId="{BD7A8B54-E6AF-4AC0-9936-C02E285203DB}" destId="{D9F4A494-C168-4780-9484-E70DD1375B86}" srcOrd="0" destOrd="0" presId="urn:microsoft.com/office/officeart/2018/2/layout/IconCircleList"/>
    <dgm:cxn modelId="{E210D551-76E1-4A43-911D-F1D1A184AE90}" type="presParOf" srcId="{BD7A8B54-E6AF-4AC0-9936-C02E285203DB}" destId="{3AEB9B2D-8293-494F-8790-67A6B7C695C0}" srcOrd="1" destOrd="0" presId="urn:microsoft.com/office/officeart/2018/2/layout/IconCircleList"/>
    <dgm:cxn modelId="{B2ABB22E-B288-45FA-AD60-A83239C0F786}" type="presParOf" srcId="{BD7A8B54-E6AF-4AC0-9936-C02E285203DB}" destId="{02F457AC-FDF5-4F80-A80E-5E0C2DD8679E}" srcOrd="2" destOrd="0" presId="urn:microsoft.com/office/officeart/2018/2/layout/IconCircleList"/>
    <dgm:cxn modelId="{5CB3F9DE-84C3-48B8-A5C3-22F6DC7FE448}" type="presParOf" srcId="{BD7A8B54-E6AF-4AC0-9936-C02E285203DB}" destId="{FCB54BC0-E006-46AE-BABD-E2F6482BCE3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B836D5-DA71-4549-9D4F-A9DC8985507A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5AEE407-CDFF-415B-941B-17AA526BB4BC}">
      <dgm:prSet/>
      <dgm:spPr/>
      <dgm:t>
        <a:bodyPr/>
        <a:lstStyle/>
        <a:p>
          <a:pPr rtl="0"/>
          <a:r>
            <a:rPr lang="en-US" dirty="0"/>
            <a:t>Screening and Prevention method:</a:t>
          </a:r>
        </a:p>
      </dgm:t>
    </dgm:pt>
    <dgm:pt modelId="{F528BB70-2D27-4E1C-8C64-7603C37F5C03}" type="parTrans" cxnId="{7DC3B8CA-CE54-4867-B905-4DFA6C60481C}">
      <dgm:prSet/>
      <dgm:spPr/>
      <dgm:t>
        <a:bodyPr/>
        <a:lstStyle/>
        <a:p>
          <a:endParaRPr lang="en-US"/>
        </a:p>
      </dgm:t>
    </dgm:pt>
    <dgm:pt modelId="{F1CB4A3B-5FC4-401C-BBEB-03DC320A20A9}" type="sibTrans" cxnId="{7DC3B8CA-CE54-4867-B905-4DFA6C60481C}">
      <dgm:prSet/>
      <dgm:spPr/>
      <dgm:t>
        <a:bodyPr/>
        <a:lstStyle/>
        <a:p>
          <a:endParaRPr lang="en-US"/>
        </a:p>
      </dgm:t>
    </dgm:pt>
    <dgm:pt modelId="{6C67684B-ECB1-4522-886D-61C78A459991}">
      <dgm:prSet/>
      <dgm:spPr/>
      <dgm:t>
        <a:bodyPr/>
        <a:lstStyle/>
        <a:p>
          <a:pPr rtl="0"/>
          <a:r>
            <a:rPr lang="en-US" b="1" dirty="0"/>
            <a:t>Conventional Digital Mammography.</a:t>
          </a:r>
          <a:endParaRPr lang="en-US" dirty="0"/>
        </a:p>
      </dgm:t>
    </dgm:pt>
    <dgm:pt modelId="{E4EE6AD2-ECC8-44D9-94E5-296516264801}" type="parTrans" cxnId="{CEED56D9-103F-4E63-AE2D-A097185976FF}">
      <dgm:prSet/>
      <dgm:spPr/>
      <dgm:t>
        <a:bodyPr/>
        <a:lstStyle/>
        <a:p>
          <a:endParaRPr lang="en-US"/>
        </a:p>
      </dgm:t>
    </dgm:pt>
    <dgm:pt modelId="{EDFA5F3E-3F67-4078-9AD7-BA0C4C4357CE}" type="sibTrans" cxnId="{CEED56D9-103F-4E63-AE2D-A097185976FF}">
      <dgm:prSet/>
      <dgm:spPr/>
      <dgm:t>
        <a:bodyPr/>
        <a:lstStyle/>
        <a:p>
          <a:endParaRPr lang="en-US"/>
        </a:p>
      </dgm:t>
    </dgm:pt>
    <dgm:pt modelId="{98133719-27D8-4398-96BE-A3F2125F18E1}">
      <dgm:prSet/>
      <dgm:spPr/>
      <dgm:t>
        <a:bodyPr/>
        <a:lstStyle/>
        <a:p>
          <a:pPr rtl="0"/>
          <a:r>
            <a:rPr lang="en-US" dirty="0"/>
            <a:t>Population: </a:t>
          </a:r>
        </a:p>
      </dgm:t>
    </dgm:pt>
    <dgm:pt modelId="{BC570D5D-3F59-4951-B194-1B9E2AB5D2CB}" type="parTrans" cxnId="{93652111-882C-4874-BD75-C14BB59164CB}">
      <dgm:prSet/>
      <dgm:spPr/>
      <dgm:t>
        <a:bodyPr/>
        <a:lstStyle/>
        <a:p>
          <a:endParaRPr lang="en-US"/>
        </a:p>
      </dgm:t>
    </dgm:pt>
    <dgm:pt modelId="{74B682E8-F910-42AE-B8A3-A30E6E081A59}" type="sibTrans" cxnId="{93652111-882C-4874-BD75-C14BB59164CB}">
      <dgm:prSet/>
      <dgm:spPr/>
      <dgm:t>
        <a:bodyPr/>
        <a:lstStyle/>
        <a:p>
          <a:endParaRPr lang="en-US"/>
        </a:p>
      </dgm:t>
    </dgm:pt>
    <dgm:pt modelId="{00F5EAB0-B5E3-4B07-8BCB-2280929FE59E}">
      <dgm:prSet/>
      <dgm:spPr/>
      <dgm:t>
        <a:bodyPr/>
        <a:lstStyle/>
        <a:p>
          <a:pPr rtl="0"/>
          <a:r>
            <a:rPr lang="en-US" b="1" dirty="0"/>
            <a:t>Women above 40 years of age.</a:t>
          </a:r>
          <a:endParaRPr lang="en-US" dirty="0"/>
        </a:p>
      </dgm:t>
    </dgm:pt>
    <dgm:pt modelId="{2188111F-78E6-4E90-A5FA-FC3C74AE4BA3}" type="parTrans" cxnId="{2F925C44-D3A6-420E-B9DA-0A1911F47552}">
      <dgm:prSet/>
      <dgm:spPr/>
      <dgm:t>
        <a:bodyPr/>
        <a:lstStyle/>
        <a:p>
          <a:endParaRPr lang="en-US"/>
        </a:p>
      </dgm:t>
    </dgm:pt>
    <dgm:pt modelId="{6DF57341-CA22-4808-BEFC-03FC06249A1D}" type="sibTrans" cxnId="{2F925C44-D3A6-420E-B9DA-0A1911F47552}">
      <dgm:prSet/>
      <dgm:spPr/>
      <dgm:t>
        <a:bodyPr/>
        <a:lstStyle/>
        <a:p>
          <a:endParaRPr lang="en-US"/>
        </a:p>
      </dgm:t>
    </dgm:pt>
    <dgm:pt modelId="{A926CF92-A849-4878-AADF-BEF71C9EA365}">
      <dgm:prSet/>
      <dgm:spPr/>
      <dgm:t>
        <a:bodyPr/>
        <a:lstStyle/>
        <a:p>
          <a:pPr rtl="0"/>
          <a:r>
            <a:rPr lang="en-US" dirty="0"/>
            <a:t>Screening intervals: </a:t>
          </a:r>
        </a:p>
      </dgm:t>
    </dgm:pt>
    <dgm:pt modelId="{0E284E9F-67E5-4B57-9A5B-C8371F29428C}" type="parTrans" cxnId="{46C24357-5414-400F-98E5-E081C787CCAF}">
      <dgm:prSet/>
      <dgm:spPr/>
      <dgm:t>
        <a:bodyPr/>
        <a:lstStyle/>
        <a:p>
          <a:endParaRPr lang="en-US"/>
        </a:p>
      </dgm:t>
    </dgm:pt>
    <dgm:pt modelId="{383B6E54-80CF-4E72-9582-7AAFE75D4A68}" type="sibTrans" cxnId="{46C24357-5414-400F-98E5-E081C787CCAF}">
      <dgm:prSet/>
      <dgm:spPr/>
      <dgm:t>
        <a:bodyPr/>
        <a:lstStyle/>
        <a:p>
          <a:endParaRPr lang="en-US"/>
        </a:p>
      </dgm:t>
    </dgm:pt>
    <dgm:pt modelId="{EB855573-AB6E-4F42-9790-2E7B7B2B2A57}">
      <dgm:prSet/>
      <dgm:spPr/>
      <dgm:t>
        <a:bodyPr/>
        <a:lstStyle/>
        <a:p>
          <a:pPr rtl="0"/>
          <a:r>
            <a:rPr lang="en-US" b="1" dirty="0"/>
            <a:t>Annual </a:t>
          </a:r>
          <a:r>
            <a:rPr lang="en-US" dirty="0"/>
            <a:t>screening </a:t>
          </a:r>
          <a:r>
            <a:rPr lang="en-US" b="1" dirty="0"/>
            <a:t>mammography</a:t>
          </a:r>
          <a:r>
            <a:rPr lang="en-US" dirty="0"/>
            <a:t> should be </a:t>
          </a:r>
          <a:r>
            <a:rPr lang="en-US" b="1" u="sng" dirty="0"/>
            <a:t>offered</a:t>
          </a:r>
          <a:r>
            <a:rPr lang="en-US" b="1" dirty="0"/>
            <a:t> </a:t>
          </a:r>
          <a:r>
            <a:rPr lang="en-US" dirty="0"/>
            <a:t>to women between </a:t>
          </a:r>
          <a:r>
            <a:rPr lang="en-US" b="1" dirty="0"/>
            <a:t>40</a:t>
          </a:r>
          <a:r>
            <a:rPr lang="en-US" dirty="0"/>
            <a:t> and </a:t>
          </a:r>
          <a:r>
            <a:rPr lang="en-US" b="1" dirty="0"/>
            <a:t>44</a:t>
          </a:r>
          <a:r>
            <a:rPr lang="en-US" dirty="0"/>
            <a:t> years of age. </a:t>
          </a:r>
        </a:p>
      </dgm:t>
    </dgm:pt>
    <dgm:pt modelId="{6498384C-D312-4446-B5C0-CB9700DFCA70}" type="parTrans" cxnId="{6E22A243-92C4-40CD-A2D2-FEBDA1BA04D5}">
      <dgm:prSet/>
      <dgm:spPr/>
      <dgm:t>
        <a:bodyPr/>
        <a:lstStyle/>
        <a:p>
          <a:endParaRPr lang="en-US"/>
        </a:p>
      </dgm:t>
    </dgm:pt>
    <dgm:pt modelId="{989C008D-24FC-49B7-AD20-12C12347F094}" type="sibTrans" cxnId="{6E22A243-92C4-40CD-A2D2-FEBDA1BA04D5}">
      <dgm:prSet/>
      <dgm:spPr/>
      <dgm:t>
        <a:bodyPr/>
        <a:lstStyle/>
        <a:p>
          <a:endParaRPr lang="en-US"/>
        </a:p>
      </dgm:t>
    </dgm:pt>
    <dgm:pt modelId="{4B695900-FB54-432F-9A20-69C3810885F8}">
      <dgm:prSet/>
      <dgm:spPr/>
      <dgm:t>
        <a:bodyPr/>
        <a:lstStyle/>
        <a:p>
          <a:pPr rtl="0"/>
          <a:r>
            <a:rPr lang="en-US" b="1" dirty="0"/>
            <a:t>Annual </a:t>
          </a:r>
          <a:r>
            <a:rPr lang="en-US" dirty="0"/>
            <a:t>screening with </a:t>
          </a:r>
          <a:r>
            <a:rPr lang="en-US" b="1" dirty="0"/>
            <a:t>mammography</a:t>
          </a:r>
          <a:r>
            <a:rPr lang="en-US" dirty="0"/>
            <a:t> should be </a:t>
          </a:r>
          <a:r>
            <a:rPr lang="en-US" b="1" u="sng" dirty="0"/>
            <a:t>initiated</a:t>
          </a:r>
          <a:r>
            <a:rPr lang="en-US" b="1" dirty="0"/>
            <a:t> </a:t>
          </a:r>
          <a:r>
            <a:rPr lang="en-US" dirty="0"/>
            <a:t>at </a:t>
          </a:r>
          <a:r>
            <a:rPr lang="en-US" b="1" dirty="0"/>
            <a:t>45</a:t>
          </a:r>
          <a:r>
            <a:rPr lang="en-US" dirty="0"/>
            <a:t> years of age in women at average risk.</a:t>
          </a:r>
        </a:p>
      </dgm:t>
    </dgm:pt>
    <dgm:pt modelId="{90DA955E-E7C5-4052-BE4B-F56371F036F1}" type="parTrans" cxnId="{50DB7369-B395-4BA9-A1B7-EB7351F0654E}">
      <dgm:prSet/>
      <dgm:spPr/>
      <dgm:t>
        <a:bodyPr/>
        <a:lstStyle/>
        <a:p>
          <a:endParaRPr lang="en-US"/>
        </a:p>
      </dgm:t>
    </dgm:pt>
    <dgm:pt modelId="{3A120473-B515-4B65-8BF1-2573E935C39B}" type="sibTrans" cxnId="{50DB7369-B395-4BA9-A1B7-EB7351F0654E}">
      <dgm:prSet/>
      <dgm:spPr/>
      <dgm:t>
        <a:bodyPr/>
        <a:lstStyle/>
        <a:p>
          <a:endParaRPr lang="en-US"/>
        </a:p>
      </dgm:t>
    </dgm:pt>
    <dgm:pt modelId="{C1E3F1ED-32D2-4D49-ABF5-E0735A62769D}">
      <dgm:prSet/>
      <dgm:spPr/>
      <dgm:t>
        <a:bodyPr/>
        <a:lstStyle/>
        <a:p>
          <a:pPr rtl="0"/>
          <a:r>
            <a:rPr lang="en-US" dirty="0"/>
            <a:t>For women </a:t>
          </a:r>
          <a:r>
            <a:rPr lang="en-US" b="1" dirty="0"/>
            <a:t>55</a:t>
          </a:r>
          <a:r>
            <a:rPr lang="en-US" dirty="0"/>
            <a:t> years and </a:t>
          </a:r>
          <a:r>
            <a:rPr lang="en-US" b="1" dirty="0"/>
            <a:t>older</a:t>
          </a:r>
          <a:r>
            <a:rPr lang="en-US" dirty="0"/>
            <a:t>, </a:t>
          </a:r>
          <a:r>
            <a:rPr lang="en-US" b="1" u="sng" dirty="0"/>
            <a:t>biennial</a:t>
          </a:r>
          <a:r>
            <a:rPr lang="en-US" b="1" dirty="0"/>
            <a:t> </a:t>
          </a:r>
          <a:r>
            <a:rPr lang="en-US" dirty="0"/>
            <a:t>screening is the preferred approach, with the option to screen </a:t>
          </a:r>
          <a:r>
            <a:rPr lang="en-US" b="1" dirty="0"/>
            <a:t>annually</a:t>
          </a:r>
          <a:r>
            <a:rPr lang="en-US" dirty="0"/>
            <a:t>.</a:t>
          </a:r>
        </a:p>
      </dgm:t>
    </dgm:pt>
    <dgm:pt modelId="{688F1F61-D521-4059-AB1B-A0B1B5A69ADE}" type="parTrans" cxnId="{4F69243C-7DB1-42C9-BA63-0F2C164E762D}">
      <dgm:prSet/>
      <dgm:spPr/>
      <dgm:t>
        <a:bodyPr/>
        <a:lstStyle/>
        <a:p>
          <a:endParaRPr lang="en-US"/>
        </a:p>
      </dgm:t>
    </dgm:pt>
    <dgm:pt modelId="{0D87D5FA-904E-44B7-B32A-B4DF40258620}" type="sibTrans" cxnId="{4F69243C-7DB1-42C9-BA63-0F2C164E762D}">
      <dgm:prSet/>
      <dgm:spPr/>
      <dgm:t>
        <a:bodyPr/>
        <a:lstStyle/>
        <a:p>
          <a:endParaRPr lang="en-US"/>
        </a:p>
      </dgm:t>
    </dgm:pt>
    <dgm:pt modelId="{E75020E3-1002-4709-953A-B894F3CC0C7E}">
      <dgm:prSet/>
      <dgm:spPr/>
      <dgm:t>
        <a:bodyPr/>
        <a:lstStyle/>
        <a:p>
          <a:pPr rtl="0"/>
          <a:r>
            <a:rPr lang="en-US" dirty="0"/>
            <a:t>Women should continue screening </a:t>
          </a:r>
          <a:r>
            <a:rPr lang="en-US" b="1" dirty="0"/>
            <a:t>mammography</a:t>
          </a:r>
          <a:r>
            <a:rPr lang="en-US" dirty="0"/>
            <a:t> as long as their overall health is </a:t>
          </a:r>
          <a:r>
            <a:rPr lang="en-US" b="1" dirty="0"/>
            <a:t>good</a:t>
          </a:r>
          <a:r>
            <a:rPr lang="en-US" dirty="0"/>
            <a:t> and they have a </a:t>
          </a:r>
          <a:r>
            <a:rPr lang="en-US" b="1" dirty="0"/>
            <a:t>life expectancy of 10 years or more</a:t>
          </a:r>
          <a:r>
            <a:rPr lang="en-US" dirty="0"/>
            <a:t>.</a:t>
          </a:r>
        </a:p>
      </dgm:t>
    </dgm:pt>
    <dgm:pt modelId="{56466DC7-8EA0-4E2F-A591-A6F35E62C318}" type="parTrans" cxnId="{94580C55-CA2F-4949-BF9D-556BF6894EEF}">
      <dgm:prSet/>
      <dgm:spPr/>
      <dgm:t>
        <a:bodyPr/>
        <a:lstStyle/>
        <a:p>
          <a:endParaRPr lang="en-US"/>
        </a:p>
      </dgm:t>
    </dgm:pt>
    <dgm:pt modelId="{1DA7C5CC-481F-4BB5-B286-9AE5F03345D0}" type="sibTrans" cxnId="{94580C55-CA2F-4949-BF9D-556BF6894EEF}">
      <dgm:prSet/>
      <dgm:spPr/>
      <dgm:t>
        <a:bodyPr/>
        <a:lstStyle/>
        <a:p>
          <a:endParaRPr lang="en-US"/>
        </a:p>
      </dgm:t>
    </dgm:pt>
    <dgm:pt modelId="{6A420A09-9F6A-4698-A61E-3AB35B930C0B}" type="pres">
      <dgm:prSet presAssocID="{07B836D5-DA71-4549-9D4F-A9DC8985507A}" presName="linear" presStyleCnt="0">
        <dgm:presLayoutVars>
          <dgm:dir/>
          <dgm:animLvl val="lvl"/>
          <dgm:resizeHandles val="exact"/>
        </dgm:presLayoutVars>
      </dgm:prSet>
      <dgm:spPr/>
    </dgm:pt>
    <dgm:pt modelId="{2DBF194A-38C4-4CBD-B8C1-99024960F764}" type="pres">
      <dgm:prSet presAssocID="{45AEE407-CDFF-415B-941B-17AA526BB4BC}" presName="parentLin" presStyleCnt="0"/>
      <dgm:spPr/>
    </dgm:pt>
    <dgm:pt modelId="{374E2F0E-B6CC-49BB-848B-69D18A87C226}" type="pres">
      <dgm:prSet presAssocID="{45AEE407-CDFF-415B-941B-17AA526BB4BC}" presName="parentLeftMargin" presStyleLbl="node1" presStyleIdx="0" presStyleCnt="3"/>
      <dgm:spPr/>
    </dgm:pt>
    <dgm:pt modelId="{6B9D164A-5CF4-411E-AFB5-7C4797BA471C}" type="pres">
      <dgm:prSet presAssocID="{45AEE407-CDFF-415B-941B-17AA526BB4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ECEFFD-B571-4FE9-AAA3-1B69EB372851}" type="pres">
      <dgm:prSet presAssocID="{45AEE407-CDFF-415B-941B-17AA526BB4BC}" presName="negativeSpace" presStyleCnt="0"/>
      <dgm:spPr/>
    </dgm:pt>
    <dgm:pt modelId="{3E77DAB1-6810-4A4C-8A24-BED9C5F3E786}" type="pres">
      <dgm:prSet presAssocID="{45AEE407-CDFF-415B-941B-17AA526BB4BC}" presName="childText" presStyleLbl="conFgAcc1" presStyleIdx="0" presStyleCnt="3">
        <dgm:presLayoutVars>
          <dgm:bulletEnabled val="1"/>
        </dgm:presLayoutVars>
      </dgm:prSet>
      <dgm:spPr/>
    </dgm:pt>
    <dgm:pt modelId="{EC5CEB7E-E9E3-4881-B433-0B47D666775B}" type="pres">
      <dgm:prSet presAssocID="{F1CB4A3B-5FC4-401C-BBEB-03DC320A20A9}" presName="spaceBetweenRectangles" presStyleCnt="0"/>
      <dgm:spPr/>
    </dgm:pt>
    <dgm:pt modelId="{D5A95969-51F4-4838-A2E1-C2CFD6649BAB}" type="pres">
      <dgm:prSet presAssocID="{98133719-27D8-4398-96BE-A3F2125F18E1}" presName="parentLin" presStyleCnt="0"/>
      <dgm:spPr/>
    </dgm:pt>
    <dgm:pt modelId="{7A5DD5DF-0475-4E9C-B30C-3CE57370AF08}" type="pres">
      <dgm:prSet presAssocID="{98133719-27D8-4398-96BE-A3F2125F18E1}" presName="parentLeftMargin" presStyleLbl="node1" presStyleIdx="0" presStyleCnt="3"/>
      <dgm:spPr/>
    </dgm:pt>
    <dgm:pt modelId="{35C611E8-2BD9-42D7-8D27-D05AD6402C2B}" type="pres">
      <dgm:prSet presAssocID="{98133719-27D8-4398-96BE-A3F2125F18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48C0C9-D09A-4686-9215-79204890E689}" type="pres">
      <dgm:prSet presAssocID="{98133719-27D8-4398-96BE-A3F2125F18E1}" presName="negativeSpace" presStyleCnt="0"/>
      <dgm:spPr/>
    </dgm:pt>
    <dgm:pt modelId="{ADCDBCB2-5293-4ED7-85A2-E5442F3DBC9D}" type="pres">
      <dgm:prSet presAssocID="{98133719-27D8-4398-96BE-A3F2125F18E1}" presName="childText" presStyleLbl="conFgAcc1" presStyleIdx="1" presStyleCnt="3">
        <dgm:presLayoutVars>
          <dgm:bulletEnabled val="1"/>
        </dgm:presLayoutVars>
      </dgm:prSet>
      <dgm:spPr/>
    </dgm:pt>
    <dgm:pt modelId="{52B7C897-8316-4BBD-9724-17601000EDD6}" type="pres">
      <dgm:prSet presAssocID="{74B682E8-F910-42AE-B8A3-A30E6E081A59}" presName="spaceBetweenRectangles" presStyleCnt="0"/>
      <dgm:spPr/>
    </dgm:pt>
    <dgm:pt modelId="{63A999A2-17BC-4E66-B9BF-E3F1064F4C46}" type="pres">
      <dgm:prSet presAssocID="{A926CF92-A849-4878-AADF-BEF71C9EA365}" presName="parentLin" presStyleCnt="0"/>
      <dgm:spPr/>
    </dgm:pt>
    <dgm:pt modelId="{94448743-4D5E-4FCC-8482-5C3697507805}" type="pres">
      <dgm:prSet presAssocID="{A926CF92-A849-4878-AADF-BEF71C9EA365}" presName="parentLeftMargin" presStyleLbl="node1" presStyleIdx="1" presStyleCnt="3"/>
      <dgm:spPr/>
    </dgm:pt>
    <dgm:pt modelId="{C9C141AC-92C5-4CE8-BA81-9E7B89E0B34C}" type="pres">
      <dgm:prSet presAssocID="{A926CF92-A849-4878-AADF-BEF71C9EA3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F111F88-9CE3-4172-ABD3-E2C17EF613DB}" type="pres">
      <dgm:prSet presAssocID="{A926CF92-A849-4878-AADF-BEF71C9EA365}" presName="negativeSpace" presStyleCnt="0"/>
      <dgm:spPr/>
    </dgm:pt>
    <dgm:pt modelId="{AF380D07-9725-4396-B0C0-EE61865240D2}" type="pres">
      <dgm:prSet presAssocID="{A926CF92-A849-4878-AADF-BEF71C9EA3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B78B202-CDD6-4DF5-A4E4-2FC8F9953250}" type="presOf" srcId="{6C67684B-ECB1-4522-886D-61C78A459991}" destId="{3E77DAB1-6810-4A4C-8A24-BED9C5F3E786}" srcOrd="0" destOrd="0" presId="urn:microsoft.com/office/officeart/2005/8/layout/list1"/>
    <dgm:cxn modelId="{93652111-882C-4874-BD75-C14BB59164CB}" srcId="{07B836D5-DA71-4549-9D4F-A9DC8985507A}" destId="{98133719-27D8-4398-96BE-A3F2125F18E1}" srcOrd="1" destOrd="0" parTransId="{BC570D5D-3F59-4951-B194-1B9E2AB5D2CB}" sibTransId="{74B682E8-F910-42AE-B8A3-A30E6E081A59}"/>
    <dgm:cxn modelId="{A6CB9326-A6E5-4F23-885B-2E00D8A75714}" type="presOf" srcId="{EB855573-AB6E-4F42-9790-2E7B7B2B2A57}" destId="{AF380D07-9725-4396-B0C0-EE61865240D2}" srcOrd="0" destOrd="0" presId="urn:microsoft.com/office/officeart/2005/8/layout/list1"/>
    <dgm:cxn modelId="{4F69243C-7DB1-42C9-BA63-0F2C164E762D}" srcId="{A926CF92-A849-4878-AADF-BEF71C9EA365}" destId="{C1E3F1ED-32D2-4D49-ABF5-E0735A62769D}" srcOrd="2" destOrd="0" parTransId="{688F1F61-D521-4059-AB1B-A0B1B5A69ADE}" sibTransId="{0D87D5FA-904E-44B7-B32A-B4DF40258620}"/>
    <dgm:cxn modelId="{6E22A243-92C4-40CD-A2D2-FEBDA1BA04D5}" srcId="{A926CF92-A849-4878-AADF-BEF71C9EA365}" destId="{EB855573-AB6E-4F42-9790-2E7B7B2B2A57}" srcOrd="0" destOrd="0" parTransId="{6498384C-D312-4446-B5C0-CB9700DFCA70}" sibTransId="{989C008D-24FC-49B7-AD20-12C12347F094}"/>
    <dgm:cxn modelId="{2F925C44-D3A6-420E-B9DA-0A1911F47552}" srcId="{98133719-27D8-4398-96BE-A3F2125F18E1}" destId="{00F5EAB0-B5E3-4B07-8BCB-2280929FE59E}" srcOrd="0" destOrd="0" parTransId="{2188111F-78E6-4E90-A5FA-FC3C74AE4BA3}" sibTransId="{6DF57341-CA22-4808-BEFC-03FC06249A1D}"/>
    <dgm:cxn modelId="{C3224867-CE42-41D1-97FB-2DB102C7DB1B}" type="presOf" srcId="{00F5EAB0-B5E3-4B07-8BCB-2280929FE59E}" destId="{ADCDBCB2-5293-4ED7-85A2-E5442F3DBC9D}" srcOrd="0" destOrd="0" presId="urn:microsoft.com/office/officeart/2005/8/layout/list1"/>
    <dgm:cxn modelId="{58DAAF48-691D-4EB0-B8C2-BBAC3848F0B5}" type="presOf" srcId="{E75020E3-1002-4709-953A-B894F3CC0C7E}" destId="{AF380D07-9725-4396-B0C0-EE61865240D2}" srcOrd="0" destOrd="3" presId="urn:microsoft.com/office/officeart/2005/8/layout/list1"/>
    <dgm:cxn modelId="{50DB7369-B395-4BA9-A1B7-EB7351F0654E}" srcId="{A926CF92-A849-4878-AADF-BEF71C9EA365}" destId="{4B695900-FB54-432F-9A20-69C3810885F8}" srcOrd="1" destOrd="0" parTransId="{90DA955E-E7C5-4052-BE4B-F56371F036F1}" sibTransId="{3A120473-B515-4B65-8BF1-2573E935C39B}"/>
    <dgm:cxn modelId="{B60EB94D-6C71-4212-A41B-009FC9444694}" type="presOf" srcId="{98133719-27D8-4398-96BE-A3F2125F18E1}" destId="{35C611E8-2BD9-42D7-8D27-D05AD6402C2B}" srcOrd="1" destOrd="0" presId="urn:microsoft.com/office/officeart/2005/8/layout/list1"/>
    <dgm:cxn modelId="{CA9A614F-05B2-460B-8BB3-4BD1FC59C38E}" type="presOf" srcId="{45AEE407-CDFF-415B-941B-17AA526BB4BC}" destId="{6B9D164A-5CF4-411E-AFB5-7C4797BA471C}" srcOrd="1" destOrd="0" presId="urn:microsoft.com/office/officeart/2005/8/layout/list1"/>
    <dgm:cxn modelId="{94580C55-CA2F-4949-BF9D-556BF6894EEF}" srcId="{A926CF92-A849-4878-AADF-BEF71C9EA365}" destId="{E75020E3-1002-4709-953A-B894F3CC0C7E}" srcOrd="3" destOrd="0" parTransId="{56466DC7-8EA0-4E2F-A591-A6F35E62C318}" sibTransId="{1DA7C5CC-481F-4BB5-B286-9AE5F03345D0}"/>
    <dgm:cxn modelId="{46C24357-5414-400F-98E5-E081C787CCAF}" srcId="{07B836D5-DA71-4549-9D4F-A9DC8985507A}" destId="{A926CF92-A849-4878-AADF-BEF71C9EA365}" srcOrd="2" destOrd="0" parTransId="{0E284E9F-67E5-4B57-9A5B-C8371F29428C}" sibTransId="{383B6E54-80CF-4E72-9582-7AAFE75D4A68}"/>
    <dgm:cxn modelId="{AD8E5558-5E20-4D9B-A396-BFDBED7B9DC6}" type="presOf" srcId="{A926CF92-A849-4878-AADF-BEF71C9EA365}" destId="{C9C141AC-92C5-4CE8-BA81-9E7B89E0B34C}" srcOrd="1" destOrd="0" presId="urn:microsoft.com/office/officeart/2005/8/layout/list1"/>
    <dgm:cxn modelId="{551CF358-23BE-41FB-BD3C-5D4941F9DC8B}" type="presOf" srcId="{A926CF92-A849-4878-AADF-BEF71C9EA365}" destId="{94448743-4D5E-4FCC-8482-5C3697507805}" srcOrd="0" destOrd="0" presId="urn:microsoft.com/office/officeart/2005/8/layout/list1"/>
    <dgm:cxn modelId="{54242C94-E336-4D62-95F9-3AD82F651617}" type="presOf" srcId="{98133719-27D8-4398-96BE-A3F2125F18E1}" destId="{7A5DD5DF-0475-4E9C-B30C-3CE57370AF08}" srcOrd="0" destOrd="0" presId="urn:microsoft.com/office/officeart/2005/8/layout/list1"/>
    <dgm:cxn modelId="{57345F9A-D44B-48B3-82B6-4ACF704F0786}" type="presOf" srcId="{C1E3F1ED-32D2-4D49-ABF5-E0735A62769D}" destId="{AF380D07-9725-4396-B0C0-EE61865240D2}" srcOrd="0" destOrd="2" presId="urn:microsoft.com/office/officeart/2005/8/layout/list1"/>
    <dgm:cxn modelId="{9BB93DAD-4FCB-444C-8836-C181E28AD06B}" type="presOf" srcId="{4B695900-FB54-432F-9A20-69C3810885F8}" destId="{AF380D07-9725-4396-B0C0-EE61865240D2}" srcOrd="0" destOrd="1" presId="urn:microsoft.com/office/officeart/2005/8/layout/list1"/>
    <dgm:cxn modelId="{7DC3B8CA-CE54-4867-B905-4DFA6C60481C}" srcId="{07B836D5-DA71-4549-9D4F-A9DC8985507A}" destId="{45AEE407-CDFF-415B-941B-17AA526BB4BC}" srcOrd="0" destOrd="0" parTransId="{F528BB70-2D27-4E1C-8C64-7603C37F5C03}" sibTransId="{F1CB4A3B-5FC4-401C-BBEB-03DC320A20A9}"/>
    <dgm:cxn modelId="{97B81DD5-0ADF-4165-912F-96BB8035EAA2}" type="presOf" srcId="{45AEE407-CDFF-415B-941B-17AA526BB4BC}" destId="{374E2F0E-B6CC-49BB-848B-69D18A87C226}" srcOrd="0" destOrd="0" presId="urn:microsoft.com/office/officeart/2005/8/layout/list1"/>
    <dgm:cxn modelId="{CEED56D9-103F-4E63-AE2D-A097185976FF}" srcId="{45AEE407-CDFF-415B-941B-17AA526BB4BC}" destId="{6C67684B-ECB1-4522-886D-61C78A459991}" srcOrd="0" destOrd="0" parTransId="{E4EE6AD2-ECC8-44D9-94E5-296516264801}" sibTransId="{EDFA5F3E-3F67-4078-9AD7-BA0C4C4357CE}"/>
    <dgm:cxn modelId="{A43326EF-4241-4934-9DD4-BEB35581D019}" type="presOf" srcId="{07B836D5-DA71-4549-9D4F-A9DC8985507A}" destId="{6A420A09-9F6A-4698-A61E-3AB35B930C0B}" srcOrd="0" destOrd="0" presId="urn:microsoft.com/office/officeart/2005/8/layout/list1"/>
    <dgm:cxn modelId="{700159E4-30FC-4D9B-921D-9E7185538AE0}" type="presParOf" srcId="{6A420A09-9F6A-4698-A61E-3AB35B930C0B}" destId="{2DBF194A-38C4-4CBD-B8C1-99024960F764}" srcOrd="0" destOrd="0" presId="urn:microsoft.com/office/officeart/2005/8/layout/list1"/>
    <dgm:cxn modelId="{80716A92-1AAB-4EB6-960D-70F2101E9C88}" type="presParOf" srcId="{2DBF194A-38C4-4CBD-B8C1-99024960F764}" destId="{374E2F0E-B6CC-49BB-848B-69D18A87C226}" srcOrd="0" destOrd="0" presId="urn:microsoft.com/office/officeart/2005/8/layout/list1"/>
    <dgm:cxn modelId="{AB4A12E1-EFEE-49F5-AAD3-1F5CBA46D186}" type="presParOf" srcId="{2DBF194A-38C4-4CBD-B8C1-99024960F764}" destId="{6B9D164A-5CF4-411E-AFB5-7C4797BA471C}" srcOrd="1" destOrd="0" presId="urn:microsoft.com/office/officeart/2005/8/layout/list1"/>
    <dgm:cxn modelId="{61AB4860-2013-4AAD-8322-81F08CB067AC}" type="presParOf" srcId="{6A420A09-9F6A-4698-A61E-3AB35B930C0B}" destId="{78ECEFFD-B571-4FE9-AAA3-1B69EB372851}" srcOrd="1" destOrd="0" presId="urn:microsoft.com/office/officeart/2005/8/layout/list1"/>
    <dgm:cxn modelId="{921E480E-9059-4160-980D-8E8488F3AE43}" type="presParOf" srcId="{6A420A09-9F6A-4698-A61E-3AB35B930C0B}" destId="{3E77DAB1-6810-4A4C-8A24-BED9C5F3E786}" srcOrd="2" destOrd="0" presId="urn:microsoft.com/office/officeart/2005/8/layout/list1"/>
    <dgm:cxn modelId="{32CD2F17-4373-42EF-BC0E-068BBA707EDB}" type="presParOf" srcId="{6A420A09-9F6A-4698-A61E-3AB35B930C0B}" destId="{EC5CEB7E-E9E3-4881-B433-0B47D666775B}" srcOrd="3" destOrd="0" presId="urn:microsoft.com/office/officeart/2005/8/layout/list1"/>
    <dgm:cxn modelId="{75B01B4D-1AAD-4091-86E8-3F44636D060E}" type="presParOf" srcId="{6A420A09-9F6A-4698-A61E-3AB35B930C0B}" destId="{D5A95969-51F4-4838-A2E1-C2CFD6649BAB}" srcOrd="4" destOrd="0" presId="urn:microsoft.com/office/officeart/2005/8/layout/list1"/>
    <dgm:cxn modelId="{90B60FD0-474F-4912-8464-C24466A8CB5A}" type="presParOf" srcId="{D5A95969-51F4-4838-A2E1-C2CFD6649BAB}" destId="{7A5DD5DF-0475-4E9C-B30C-3CE57370AF08}" srcOrd="0" destOrd="0" presId="urn:microsoft.com/office/officeart/2005/8/layout/list1"/>
    <dgm:cxn modelId="{18CBF554-168D-406E-A6B5-F6CB6DFA4F54}" type="presParOf" srcId="{D5A95969-51F4-4838-A2E1-C2CFD6649BAB}" destId="{35C611E8-2BD9-42D7-8D27-D05AD6402C2B}" srcOrd="1" destOrd="0" presId="urn:microsoft.com/office/officeart/2005/8/layout/list1"/>
    <dgm:cxn modelId="{8BBFDC07-6D83-467B-95B6-DB991A2021E3}" type="presParOf" srcId="{6A420A09-9F6A-4698-A61E-3AB35B930C0B}" destId="{BD48C0C9-D09A-4686-9215-79204890E689}" srcOrd="5" destOrd="0" presId="urn:microsoft.com/office/officeart/2005/8/layout/list1"/>
    <dgm:cxn modelId="{C17184B6-0549-4D8B-ABBF-4CEB641FC573}" type="presParOf" srcId="{6A420A09-9F6A-4698-A61E-3AB35B930C0B}" destId="{ADCDBCB2-5293-4ED7-85A2-E5442F3DBC9D}" srcOrd="6" destOrd="0" presId="urn:microsoft.com/office/officeart/2005/8/layout/list1"/>
    <dgm:cxn modelId="{50257789-8217-4D51-90AA-7F55DA31C5DC}" type="presParOf" srcId="{6A420A09-9F6A-4698-A61E-3AB35B930C0B}" destId="{52B7C897-8316-4BBD-9724-17601000EDD6}" srcOrd="7" destOrd="0" presId="urn:microsoft.com/office/officeart/2005/8/layout/list1"/>
    <dgm:cxn modelId="{ACA42249-1E93-40EB-84A1-E9B7B6D3E81B}" type="presParOf" srcId="{6A420A09-9F6A-4698-A61E-3AB35B930C0B}" destId="{63A999A2-17BC-4E66-B9BF-E3F1064F4C46}" srcOrd="8" destOrd="0" presId="urn:microsoft.com/office/officeart/2005/8/layout/list1"/>
    <dgm:cxn modelId="{53FAB858-B469-422F-8D58-437BFAA34756}" type="presParOf" srcId="{63A999A2-17BC-4E66-B9BF-E3F1064F4C46}" destId="{94448743-4D5E-4FCC-8482-5C3697507805}" srcOrd="0" destOrd="0" presId="urn:microsoft.com/office/officeart/2005/8/layout/list1"/>
    <dgm:cxn modelId="{DE2DA0AE-2FF2-4635-A470-943DBFFC305A}" type="presParOf" srcId="{63A999A2-17BC-4E66-B9BF-E3F1064F4C46}" destId="{C9C141AC-92C5-4CE8-BA81-9E7B89E0B34C}" srcOrd="1" destOrd="0" presId="urn:microsoft.com/office/officeart/2005/8/layout/list1"/>
    <dgm:cxn modelId="{4E48B1AD-C7E2-48C2-80D7-B734ED1D40C8}" type="presParOf" srcId="{6A420A09-9F6A-4698-A61E-3AB35B930C0B}" destId="{AF111F88-9CE3-4172-ABD3-E2C17EF613DB}" srcOrd="9" destOrd="0" presId="urn:microsoft.com/office/officeart/2005/8/layout/list1"/>
    <dgm:cxn modelId="{ED5D03E5-06AD-4493-9F58-7B8DA43869BA}" type="presParOf" srcId="{6A420A09-9F6A-4698-A61E-3AB35B930C0B}" destId="{AF380D07-9725-4396-B0C0-EE61865240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9F919-9C30-40D7-A3FD-27D272D3D3B8}">
      <dsp:nvSpPr>
        <dsp:cNvPr id="0" name=""/>
        <dsp:cNvSpPr/>
      </dsp:nvSpPr>
      <dsp:spPr>
        <a:xfrm>
          <a:off x="0" y="662317"/>
          <a:ext cx="6832212" cy="5133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Define screening / prevention and its use in family medicine. </a:t>
          </a:r>
        </a:p>
      </dsp:txBody>
      <dsp:txXfrm>
        <a:off x="25057" y="687374"/>
        <a:ext cx="6782098" cy="463189"/>
      </dsp:txXfrm>
    </dsp:sp>
    <dsp:sp modelId="{4A619344-D7A5-4E01-9052-47C57797FA1D}">
      <dsp:nvSpPr>
        <dsp:cNvPr id="0" name=""/>
        <dsp:cNvSpPr/>
      </dsp:nvSpPr>
      <dsp:spPr>
        <a:xfrm>
          <a:off x="0" y="1185268"/>
          <a:ext cx="6832212" cy="513303"/>
        </a:xfrm>
        <a:prstGeom prst="roundRect">
          <a:avLst/>
        </a:prstGeom>
        <a:gradFill rotWithShape="0">
          <a:gsLst>
            <a:gs pos="0">
              <a:schemeClr val="accent2">
                <a:hueOff val="127084"/>
                <a:satOff val="-2840"/>
                <a:lumOff val="-2689"/>
                <a:alphaOff val="0"/>
                <a:tint val="96000"/>
                <a:lumMod val="104000"/>
              </a:schemeClr>
            </a:gs>
            <a:gs pos="100000">
              <a:schemeClr val="accent2">
                <a:hueOff val="127084"/>
                <a:satOff val="-2840"/>
                <a:lumOff val="-268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Identify levels of prevention in primary care practice.</a:t>
          </a:r>
        </a:p>
      </dsp:txBody>
      <dsp:txXfrm>
        <a:off x="25057" y="1210325"/>
        <a:ext cx="6782098" cy="463189"/>
      </dsp:txXfrm>
    </dsp:sp>
    <dsp:sp modelId="{A38FC7A6-D0E8-4410-B347-2FB3EE69F931}">
      <dsp:nvSpPr>
        <dsp:cNvPr id="0" name=""/>
        <dsp:cNvSpPr/>
      </dsp:nvSpPr>
      <dsp:spPr>
        <a:xfrm>
          <a:off x="0" y="1708218"/>
          <a:ext cx="6832212" cy="513303"/>
        </a:xfrm>
        <a:prstGeom prst="roundRect">
          <a:avLst/>
        </a:prstGeom>
        <a:gradFill rotWithShape="0">
          <a:gsLst>
            <a:gs pos="0">
              <a:schemeClr val="accent2">
                <a:hueOff val="254167"/>
                <a:satOff val="-5681"/>
                <a:lumOff val="-5378"/>
                <a:alphaOff val="0"/>
                <a:tint val="96000"/>
                <a:lumMod val="104000"/>
              </a:schemeClr>
            </a:gs>
            <a:gs pos="100000">
              <a:schemeClr val="accent2">
                <a:hueOff val="254167"/>
                <a:satOff val="-5681"/>
                <a:lumOff val="-537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Recognize the criteria of screening test.</a:t>
          </a:r>
        </a:p>
      </dsp:txBody>
      <dsp:txXfrm>
        <a:off x="25057" y="1733275"/>
        <a:ext cx="6782098" cy="463189"/>
      </dsp:txXfrm>
    </dsp:sp>
    <dsp:sp modelId="{08E48FDD-ECAF-4850-954E-03103AE822C6}">
      <dsp:nvSpPr>
        <dsp:cNvPr id="0" name=""/>
        <dsp:cNvSpPr/>
      </dsp:nvSpPr>
      <dsp:spPr>
        <a:xfrm>
          <a:off x="0" y="2231168"/>
          <a:ext cx="6832212" cy="513303"/>
        </a:xfrm>
        <a:prstGeom prst="roundRect">
          <a:avLst/>
        </a:prstGeom>
        <a:gradFill rotWithShape="0">
          <a:gsLst>
            <a:gs pos="0">
              <a:schemeClr val="accent2">
                <a:hueOff val="381251"/>
                <a:satOff val="-8521"/>
                <a:lumOff val="-8067"/>
                <a:alphaOff val="0"/>
                <a:tint val="96000"/>
                <a:lumMod val="104000"/>
              </a:schemeClr>
            </a:gs>
            <a:gs pos="100000">
              <a:schemeClr val="accent2">
                <a:hueOff val="381251"/>
                <a:satOff val="-8521"/>
                <a:lumOff val="-806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Identify screening types and illustrate examples of targeted people. </a:t>
          </a:r>
        </a:p>
      </dsp:txBody>
      <dsp:txXfrm>
        <a:off x="25057" y="2256225"/>
        <a:ext cx="6782098" cy="463189"/>
      </dsp:txXfrm>
    </dsp:sp>
    <dsp:sp modelId="{5FD3A21C-70EF-4EC1-ADC0-0CC44642D3E9}">
      <dsp:nvSpPr>
        <dsp:cNvPr id="0" name=""/>
        <dsp:cNvSpPr/>
      </dsp:nvSpPr>
      <dsp:spPr>
        <a:xfrm>
          <a:off x="0" y="2754119"/>
          <a:ext cx="6832212" cy="513303"/>
        </a:xfrm>
        <a:prstGeom prst="roundRect">
          <a:avLst/>
        </a:prstGeom>
        <a:gradFill rotWithShape="0">
          <a:gsLst>
            <a:gs pos="0">
              <a:schemeClr val="accent2">
                <a:hueOff val="508335"/>
                <a:satOff val="-11362"/>
                <a:lumOff val="-10756"/>
                <a:alphaOff val="0"/>
                <a:tint val="96000"/>
                <a:lumMod val="104000"/>
              </a:schemeClr>
            </a:gs>
            <a:gs pos="100000">
              <a:schemeClr val="accent2">
                <a:hueOff val="508335"/>
                <a:satOff val="-11362"/>
                <a:lumOff val="-1075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Explain appropriate approach for prevention and screening of common problems in primary care. </a:t>
          </a:r>
        </a:p>
      </dsp:txBody>
      <dsp:txXfrm>
        <a:off x="25057" y="2779176"/>
        <a:ext cx="6782098" cy="463189"/>
      </dsp:txXfrm>
    </dsp:sp>
    <dsp:sp modelId="{E6C7AA15-3DD3-49B3-8D0E-9A6FF21012C1}">
      <dsp:nvSpPr>
        <dsp:cNvPr id="0" name=""/>
        <dsp:cNvSpPr/>
      </dsp:nvSpPr>
      <dsp:spPr>
        <a:xfrm>
          <a:off x="0" y="3277069"/>
          <a:ext cx="6832212" cy="513303"/>
        </a:xfrm>
        <a:prstGeom prst="roundRect">
          <a:avLst/>
        </a:prstGeom>
        <a:gradFill rotWithShape="0">
          <a:gsLst>
            <a:gs pos="0">
              <a:schemeClr val="accent2">
                <a:hueOff val="635418"/>
                <a:satOff val="-14202"/>
                <a:lumOff val="-13445"/>
                <a:alphaOff val="0"/>
                <a:tint val="96000"/>
                <a:lumMod val="104000"/>
              </a:schemeClr>
            </a:gs>
            <a:gs pos="100000">
              <a:schemeClr val="accent2">
                <a:hueOff val="635418"/>
                <a:satOff val="-14202"/>
                <a:lumOff val="-1344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Indicate the pros and cons of screening.</a:t>
          </a:r>
        </a:p>
      </dsp:txBody>
      <dsp:txXfrm>
        <a:off x="25057" y="3302126"/>
        <a:ext cx="6782098" cy="463189"/>
      </dsp:txXfrm>
    </dsp:sp>
    <dsp:sp modelId="{873A07A1-6F76-478A-8262-52D4BD57F38F}">
      <dsp:nvSpPr>
        <dsp:cNvPr id="0" name=""/>
        <dsp:cNvSpPr/>
      </dsp:nvSpPr>
      <dsp:spPr>
        <a:xfrm>
          <a:off x="0" y="3800019"/>
          <a:ext cx="6832212" cy="672360"/>
        </a:xfrm>
        <a:prstGeom prst="roundRect">
          <a:avLst/>
        </a:prstGeom>
        <a:gradFill rotWithShape="0">
          <a:gsLst>
            <a:gs pos="0">
              <a:schemeClr val="accent2">
                <a:hueOff val="762502"/>
                <a:satOff val="-17043"/>
                <a:lumOff val="-16134"/>
                <a:alphaOff val="0"/>
                <a:tint val="96000"/>
                <a:lumMod val="104000"/>
              </a:schemeClr>
            </a:gs>
            <a:gs pos="100000">
              <a:schemeClr val="accent2">
                <a:hueOff val="762502"/>
                <a:satOff val="-17043"/>
                <a:lumOff val="-1613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Summaries the recommendations for screening programs in adults e.g. Breast cancer, Colorectal ca, cervical ca, Prostate ca, osteoporosis…etc.</a:t>
          </a:r>
        </a:p>
      </dsp:txBody>
      <dsp:txXfrm>
        <a:off x="32822" y="3832841"/>
        <a:ext cx="6766568" cy="606716"/>
      </dsp:txXfrm>
    </dsp:sp>
    <dsp:sp modelId="{7514700B-0A0F-4F97-AB41-D415018C929A}">
      <dsp:nvSpPr>
        <dsp:cNvPr id="0" name=""/>
        <dsp:cNvSpPr/>
      </dsp:nvSpPr>
      <dsp:spPr>
        <a:xfrm>
          <a:off x="0" y="4482027"/>
          <a:ext cx="6832212" cy="513303"/>
        </a:xfrm>
        <a:prstGeom prst="roundRect">
          <a:avLst/>
        </a:prstGeom>
        <a:gradFill rotWithShape="0">
          <a:gsLst>
            <a:gs pos="0">
              <a:schemeClr val="accent2">
                <a:hueOff val="889586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6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Review the local vaccination schedule from Saudi M.O.H.</a:t>
          </a:r>
        </a:p>
      </dsp:txBody>
      <dsp:txXfrm>
        <a:off x="25057" y="4507084"/>
        <a:ext cx="6782098" cy="4631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AA1A7-348D-46E5-9795-1AC4E829F45A}">
      <dsp:nvSpPr>
        <dsp:cNvPr id="0" name=""/>
        <dsp:cNvSpPr/>
      </dsp:nvSpPr>
      <dsp:spPr>
        <a:xfrm>
          <a:off x="1002134" y="0"/>
          <a:ext cx="1070937" cy="10193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CBD34-E924-49E6-B715-A8E4E101BE25}">
      <dsp:nvSpPr>
        <dsp:cNvPr id="0" name=""/>
        <dsp:cNvSpPr/>
      </dsp:nvSpPr>
      <dsp:spPr>
        <a:xfrm>
          <a:off x="7692" y="1140532"/>
          <a:ext cx="3059821" cy="169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No </a:t>
          </a:r>
          <a:r>
            <a:rPr lang="en-US" sz="1400" kern="1200" dirty="0"/>
            <a:t>Screening test or procedure.</a:t>
          </a:r>
        </a:p>
      </dsp:txBody>
      <dsp:txXfrm>
        <a:off x="7692" y="1140532"/>
        <a:ext cx="3059821" cy="1693679"/>
      </dsp:txXfrm>
    </dsp:sp>
    <dsp:sp modelId="{70D21975-A88D-474F-A190-E201A9B03846}">
      <dsp:nvSpPr>
        <dsp:cNvPr id="0" name=""/>
        <dsp:cNvSpPr/>
      </dsp:nvSpPr>
      <dsp:spPr>
        <a:xfrm>
          <a:off x="7692" y="2890596"/>
          <a:ext cx="3059821" cy="71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10C16-AD3C-41E6-BF1E-0B049030ADBF}">
      <dsp:nvSpPr>
        <dsp:cNvPr id="0" name=""/>
        <dsp:cNvSpPr/>
      </dsp:nvSpPr>
      <dsp:spPr>
        <a:xfrm>
          <a:off x="4597424" y="0"/>
          <a:ext cx="1070937" cy="10193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4CB2D-F3B1-44DA-B42B-587E766565B0}">
      <dsp:nvSpPr>
        <dsp:cNvPr id="0" name=""/>
        <dsp:cNvSpPr/>
      </dsp:nvSpPr>
      <dsp:spPr>
        <a:xfrm>
          <a:off x="3602982" y="1140532"/>
          <a:ext cx="3059821" cy="169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Targeted population:</a:t>
          </a:r>
        </a:p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kern="1200" dirty="0"/>
            <a:t>women, at menopause. </a:t>
          </a:r>
        </a:p>
      </dsp:txBody>
      <dsp:txXfrm>
        <a:off x="3602982" y="1140532"/>
        <a:ext cx="3059821" cy="1693679"/>
      </dsp:txXfrm>
    </dsp:sp>
    <dsp:sp modelId="{3DBE45D8-7E3C-4036-834E-B3C5129BB448}">
      <dsp:nvSpPr>
        <dsp:cNvPr id="0" name=""/>
        <dsp:cNvSpPr/>
      </dsp:nvSpPr>
      <dsp:spPr>
        <a:xfrm>
          <a:off x="3602982" y="2890596"/>
          <a:ext cx="3059821" cy="71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602982" y="2890596"/>
        <a:ext cx="3059821" cy="71399"/>
      </dsp:txXfrm>
    </dsp:sp>
    <dsp:sp modelId="{753A9B51-655A-416F-9AAF-CA0D88EA5CE3}">
      <dsp:nvSpPr>
        <dsp:cNvPr id="0" name=""/>
        <dsp:cNvSpPr/>
      </dsp:nvSpPr>
      <dsp:spPr>
        <a:xfrm>
          <a:off x="8192714" y="0"/>
          <a:ext cx="1070937" cy="10193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C0FBC-9AC2-463F-AECD-BB61ECAF1C81}">
      <dsp:nvSpPr>
        <dsp:cNvPr id="0" name=""/>
        <dsp:cNvSpPr/>
      </dsp:nvSpPr>
      <dsp:spPr>
        <a:xfrm>
          <a:off x="7198272" y="1140532"/>
          <a:ext cx="3059821" cy="169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kern="1200" dirty="0"/>
            <a:t>At the time of </a:t>
          </a:r>
          <a:r>
            <a:rPr lang="en-US" sz="1400" b="1" kern="1200" dirty="0"/>
            <a:t>menopause</a:t>
          </a:r>
          <a:r>
            <a:rPr lang="en-US" sz="1400" b="0" kern="1200" dirty="0"/>
            <a:t>, </a:t>
          </a:r>
          <a:r>
            <a:rPr lang="en-US" sz="1400" b="1" kern="1200" dirty="0"/>
            <a:t>women</a:t>
          </a:r>
          <a:r>
            <a:rPr lang="en-US" sz="1400" b="0" kern="1200" dirty="0"/>
            <a:t> should be informed about </a:t>
          </a:r>
          <a:r>
            <a:rPr lang="en-US" sz="1400" b="1" kern="1200" dirty="0"/>
            <a:t>risks</a:t>
          </a:r>
          <a:r>
            <a:rPr lang="en-US" sz="1400" b="0" kern="1200" dirty="0"/>
            <a:t> and</a:t>
          </a:r>
          <a:br>
            <a:rPr lang="en-US" sz="1400" b="0" kern="1200" dirty="0"/>
          </a:br>
          <a:r>
            <a:rPr lang="en-US" sz="1400" b="1" kern="1200" dirty="0"/>
            <a:t>symptoms</a:t>
          </a:r>
          <a:r>
            <a:rPr lang="en-US" sz="1400" b="0" kern="1200" dirty="0"/>
            <a:t> of endometrial cancer and </a:t>
          </a:r>
          <a:r>
            <a:rPr lang="en-US" sz="1400" b="1" kern="1200" dirty="0"/>
            <a:t>strongly</a:t>
          </a:r>
          <a:r>
            <a:rPr lang="en-US" sz="1400" b="0" kern="1200" dirty="0"/>
            <a:t> encouraged to </a:t>
          </a:r>
          <a:r>
            <a:rPr lang="en-US" sz="1400" b="1" kern="1200" dirty="0"/>
            <a:t>report</a:t>
          </a:r>
          <a:r>
            <a:rPr lang="en-US" sz="1400" b="0" kern="1200" dirty="0"/>
            <a:t> any</a:t>
          </a:r>
          <a:br>
            <a:rPr lang="en-US" sz="1400" b="0" kern="1200" dirty="0"/>
          </a:br>
          <a:r>
            <a:rPr lang="en-US" sz="1400" b="1" kern="1200" dirty="0"/>
            <a:t>unexpected</a:t>
          </a:r>
          <a:r>
            <a:rPr lang="en-US" sz="1400" b="0" kern="1200" dirty="0"/>
            <a:t> </a:t>
          </a:r>
          <a:r>
            <a:rPr lang="en-US" sz="1400" b="1" kern="1200" dirty="0"/>
            <a:t>bleeding</a:t>
          </a:r>
          <a:r>
            <a:rPr lang="en-US" sz="1400" b="0" kern="1200" dirty="0"/>
            <a:t> or </a:t>
          </a:r>
          <a:r>
            <a:rPr lang="en-US" sz="1400" b="1" kern="1200" dirty="0"/>
            <a:t>spotting</a:t>
          </a:r>
          <a:r>
            <a:rPr lang="en-US" sz="1400" b="0" kern="1200" dirty="0"/>
            <a:t> to their physicians.</a:t>
          </a:r>
          <a:br>
            <a:rPr lang="en-US" sz="1400" kern="1200" dirty="0"/>
          </a:br>
          <a:endParaRPr lang="en-US" sz="1400" kern="1200" dirty="0"/>
        </a:p>
      </dsp:txBody>
      <dsp:txXfrm>
        <a:off x="7198272" y="1140532"/>
        <a:ext cx="3059821" cy="1693679"/>
      </dsp:txXfrm>
    </dsp:sp>
    <dsp:sp modelId="{3CF78C87-A6C6-41B6-A59A-BD8A844E87C2}">
      <dsp:nvSpPr>
        <dsp:cNvPr id="0" name=""/>
        <dsp:cNvSpPr/>
      </dsp:nvSpPr>
      <dsp:spPr>
        <a:xfrm>
          <a:off x="7198272" y="2890596"/>
          <a:ext cx="3059821" cy="71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AB0D1-E77D-4DF7-AD96-E0FA2161337D}">
      <dsp:nvSpPr>
        <dsp:cNvPr id="0" name=""/>
        <dsp:cNvSpPr/>
      </dsp:nvSpPr>
      <dsp:spPr>
        <a:xfrm>
          <a:off x="0" y="6204"/>
          <a:ext cx="6832212" cy="1840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9B460-69CB-4FB0-9A0D-8FE548195F33}">
      <dsp:nvSpPr>
        <dsp:cNvPr id="0" name=""/>
        <dsp:cNvSpPr/>
      </dsp:nvSpPr>
      <dsp:spPr>
        <a:xfrm>
          <a:off x="556602" y="420206"/>
          <a:ext cx="1012994" cy="10120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2BEB7-46F1-4911-A0E4-79474F73E404}">
      <dsp:nvSpPr>
        <dsp:cNvPr id="0" name=""/>
        <dsp:cNvSpPr/>
      </dsp:nvSpPr>
      <dsp:spPr>
        <a:xfrm>
          <a:off x="2126199" y="6204"/>
          <a:ext cx="3074495" cy="1841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925" tIns="194925" rIns="194925" bIns="19492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Screening test or procedure: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Low dose CT chest.  </a:t>
          </a:r>
        </a:p>
      </dsp:txBody>
      <dsp:txXfrm>
        <a:off x="2126199" y="6204"/>
        <a:ext cx="3074495" cy="1841807"/>
      </dsp:txXfrm>
    </dsp:sp>
    <dsp:sp modelId="{FA552B44-56FD-4852-A7D5-EA5732D478C2}">
      <dsp:nvSpPr>
        <dsp:cNvPr id="0" name=""/>
        <dsp:cNvSpPr/>
      </dsp:nvSpPr>
      <dsp:spPr>
        <a:xfrm>
          <a:off x="5200694" y="6204"/>
          <a:ext cx="1462424" cy="158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77" tIns="167677" rIns="167677" bIns="167677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5200694" y="6204"/>
        <a:ext cx="1462424" cy="1584350"/>
      </dsp:txXfrm>
    </dsp:sp>
    <dsp:sp modelId="{580971CC-693A-4372-8586-EB59E5B36FC2}">
      <dsp:nvSpPr>
        <dsp:cNvPr id="0" name=""/>
        <dsp:cNvSpPr/>
      </dsp:nvSpPr>
      <dsp:spPr>
        <a:xfrm>
          <a:off x="0" y="2257302"/>
          <a:ext cx="6832212" cy="1840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7BADA-9789-4623-97B1-CC8B338160BA}">
      <dsp:nvSpPr>
        <dsp:cNvPr id="0" name=""/>
        <dsp:cNvSpPr/>
      </dsp:nvSpPr>
      <dsp:spPr>
        <a:xfrm>
          <a:off x="556602" y="2671304"/>
          <a:ext cx="1012994" cy="10120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B6390-A311-42DE-88FF-C08D1DA12E38}">
      <dsp:nvSpPr>
        <dsp:cNvPr id="0" name=""/>
        <dsp:cNvSpPr/>
      </dsp:nvSpPr>
      <dsp:spPr>
        <a:xfrm>
          <a:off x="2126199" y="2257302"/>
          <a:ext cx="3074495" cy="1841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925" tIns="194925" rIns="194925" bIns="194925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Targeted population:</a:t>
          </a:r>
        </a:p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Current or former </a:t>
          </a:r>
          <a:r>
            <a:rPr lang="en-US" sz="1600" b="1" kern="1200" dirty="0"/>
            <a:t>smokers 55</a:t>
          </a:r>
          <a:r>
            <a:rPr lang="en-US" sz="1600" kern="1200" dirty="0"/>
            <a:t> to </a:t>
          </a:r>
          <a:r>
            <a:rPr lang="en-US" sz="1600" b="1" kern="1200" dirty="0"/>
            <a:t>74</a:t>
          </a:r>
          <a:r>
            <a:rPr lang="en-US" sz="1600" kern="1200" dirty="0"/>
            <a:t> years of age in good health with </a:t>
          </a:r>
          <a:r>
            <a:rPr lang="en-US" sz="1600" b="1" kern="1200" dirty="0"/>
            <a:t>at least a 30 pack-year history.</a:t>
          </a:r>
          <a:r>
            <a:rPr lang="en-US" sz="1600" kern="1200" dirty="0"/>
            <a:t> </a:t>
          </a:r>
        </a:p>
      </dsp:txBody>
      <dsp:txXfrm>
        <a:off x="2126199" y="2257302"/>
        <a:ext cx="3074495" cy="1841807"/>
      </dsp:txXfrm>
    </dsp:sp>
    <dsp:sp modelId="{FA591EC0-8AE6-4AA9-99F8-CEAB9E409D6B}">
      <dsp:nvSpPr>
        <dsp:cNvPr id="0" name=""/>
        <dsp:cNvSpPr/>
      </dsp:nvSpPr>
      <dsp:spPr>
        <a:xfrm>
          <a:off x="5200694" y="2257302"/>
          <a:ext cx="1462424" cy="158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77" tIns="167677" rIns="167677" bIns="167677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5200694" y="2257302"/>
        <a:ext cx="1462424" cy="1584350"/>
      </dsp:txXfrm>
    </dsp:sp>
    <dsp:sp modelId="{1E120BED-4763-426A-A065-DE66D6D86AB4}">
      <dsp:nvSpPr>
        <dsp:cNvPr id="0" name=""/>
        <dsp:cNvSpPr/>
      </dsp:nvSpPr>
      <dsp:spPr>
        <a:xfrm>
          <a:off x="0" y="4508400"/>
          <a:ext cx="6832212" cy="1840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8AD14-9A6F-4BF8-8F75-AC05943A05E4}">
      <dsp:nvSpPr>
        <dsp:cNvPr id="0" name=""/>
        <dsp:cNvSpPr/>
      </dsp:nvSpPr>
      <dsp:spPr>
        <a:xfrm>
          <a:off x="557146" y="4922402"/>
          <a:ext cx="1012994" cy="10120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455C7-71BC-4486-892A-8FE4E4715B4A}">
      <dsp:nvSpPr>
        <dsp:cNvPr id="0" name=""/>
        <dsp:cNvSpPr/>
      </dsp:nvSpPr>
      <dsp:spPr>
        <a:xfrm>
          <a:off x="2127287" y="4508400"/>
          <a:ext cx="4536920" cy="1841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925" tIns="194925" rIns="194925" bIns="194925" numCol="1" spcCol="1270" anchor="ctr" anchorCtr="0">
          <a:noAutofit/>
        </a:bodyPr>
        <a:lstStyle/>
        <a:p>
          <a:pPr marL="0" lvl="0" indent="0" algn="l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Clinicians should initiate a discussion about </a:t>
          </a:r>
          <a:r>
            <a:rPr lang="en-US" sz="1200" b="1" kern="1200" dirty="0">
              <a:solidFill>
                <a:schemeClr val="bg1"/>
              </a:solidFill>
            </a:rPr>
            <a:t>annual </a:t>
          </a:r>
          <a:r>
            <a:rPr lang="en-US" sz="1200" kern="1200" dirty="0">
              <a:solidFill>
                <a:schemeClr val="bg1"/>
              </a:solidFill>
            </a:rPr>
            <a:t>lung cancer screening</a:t>
          </a:r>
          <a:br>
            <a:rPr lang="en-US" sz="1200" kern="1200" dirty="0">
              <a:solidFill>
                <a:schemeClr val="bg1"/>
              </a:solidFill>
            </a:rPr>
          </a:br>
          <a:r>
            <a:rPr lang="en-US" sz="1200" kern="1200" dirty="0">
              <a:solidFill>
                <a:schemeClr val="bg1"/>
              </a:solidFill>
            </a:rPr>
            <a:t>with apparently healthy patients </a:t>
          </a:r>
          <a:r>
            <a:rPr lang="en-US" sz="1200" b="1" kern="1200" dirty="0">
              <a:solidFill>
                <a:schemeClr val="bg1"/>
              </a:solidFill>
            </a:rPr>
            <a:t>55</a:t>
          </a:r>
          <a:r>
            <a:rPr lang="en-US" sz="1200" kern="1200" dirty="0">
              <a:solidFill>
                <a:schemeClr val="bg1"/>
              </a:solidFill>
            </a:rPr>
            <a:t> to </a:t>
          </a:r>
          <a:r>
            <a:rPr lang="en-US" sz="1200" b="1" kern="1200" dirty="0">
              <a:solidFill>
                <a:schemeClr val="bg1"/>
              </a:solidFill>
            </a:rPr>
            <a:t>74</a:t>
          </a:r>
          <a:r>
            <a:rPr lang="en-US" sz="1200" kern="1200" dirty="0">
              <a:solidFill>
                <a:schemeClr val="bg1"/>
              </a:solidFill>
            </a:rPr>
            <a:t> years of age who have at least a 30</a:t>
          </a:r>
          <a:br>
            <a:rPr lang="en-US" sz="1200" kern="1200" dirty="0">
              <a:solidFill>
                <a:schemeClr val="bg1"/>
              </a:solidFill>
            </a:rPr>
          </a:br>
          <a:r>
            <a:rPr lang="en-US" sz="1200" kern="1200" dirty="0">
              <a:solidFill>
                <a:schemeClr val="bg1"/>
              </a:solidFill>
            </a:rPr>
            <a:t>pack-year smoking history and who currently smoke or have quit within the</a:t>
          </a:r>
          <a:br>
            <a:rPr lang="en-US" sz="1200" kern="1200" dirty="0">
              <a:solidFill>
                <a:schemeClr val="bg1"/>
              </a:solidFill>
            </a:rPr>
          </a:br>
          <a:r>
            <a:rPr lang="en-US" sz="1200" kern="1200" dirty="0">
              <a:solidFill>
                <a:schemeClr val="bg1"/>
              </a:solidFill>
            </a:rPr>
            <a:t>past 15 years; a process of informed and shared decision making with a</a:t>
          </a:r>
          <a:br>
            <a:rPr lang="en-US" sz="1200" kern="1200" dirty="0">
              <a:solidFill>
                <a:schemeClr val="bg1"/>
              </a:solidFill>
            </a:rPr>
          </a:br>
          <a:r>
            <a:rPr lang="en-US" sz="1200" kern="1200" dirty="0">
              <a:solidFill>
                <a:schemeClr val="bg1"/>
              </a:solidFill>
            </a:rPr>
            <a:t>clinician related.</a:t>
          </a:r>
        </a:p>
      </dsp:txBody>
      <dsp:txXfrm>
        <a:off x="2127287" y="4508400"/>
        <a:ext cx="4536920" cy="18418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3165A-BAF6-432C-AC34-0E7E5DD11F50}">
      <dsp:nvSpPr>
        <dsp:cNvPr id="0" name=""/>
        <dsp:cNvSpPr/>
      </dsp:nvSpPr>
      <dsp:spPr>
        <a:xfrm>
          <a:off x="0" y="2185"/>
          <a:ext cx="6832212" cy="11074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14B9A-7B31-467D-B809-5192CF99B2CA}">
      <dsp:nvSpPr>
        <dsp:cNvPr id="0" name=""/>
        <dsp:cNvSpPr/>
      </dsp:nvSpPr>
      <dsp:spPr>
        <a:xfrm>
          <a:off x="335004" y="251362"/>
          <a:ext cx="609099" cy="609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23F66-FFF1-4203-AFA4-08FF3EE42170}">
      <dsp:nvSpPr>
        <dsp:cNvPr id="0" name=""/>
        <dsp:cNvSpPr/>
      </dsp:nvSpPr>
      <dsp:spPr>
        <a:xfrm>
          <a:off x="1279109" y="2185"/>
          <a:ext cx="3074495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Screening test or procedure: </a:t>
          </a:r>
        </a:p>
      </dsp:txBody>
      <dsp:txXfrm>
        <a:off x="1279109" y="2185"/>
        <a:ext cx="3074495" cy="1107454"/>
      </dsp:txXfrm>
    </dsp:sp>
    <dsp:sp modelId="{20A70272-3060-4F01-A183-1F47D40BD17F}">
      <dsp:nvSpPr>
        <dsp:cNvPr id="0" name=""/>
        <dsp:cNvSpPr/>
      </dsp:nvSpPr>
      <dsp:spPr>
        <a:xfrm>
          <a:off x="4353605" y="2185"/>
          <a:ext cx="2478606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See Next slide. </a:t>
          </a:r>
        </a:p>
      </dsp:txBody>
      <dsp:txXfrm>
        <a:off x="4353605" y="2185"/>
        <a:ext cx="2478606" cy="1107454"/>
      </dsp:txXfrm>
    </dsp:sp>
    <dsp:sp modelId="{0D9FA6E8-BE0F-4B8B-96CE-C8823E7FDA6C}">
      <dsp:nvSpPr>
        <dsp:cNvPr id="0" name=""/>
        <dsp:cNvSpPr/>
      </dsp:nvSpPr>
      <dsp:spPr>
        <a:xfrm>
          <a:off x="0" y="1386503"/>
          <a:ext cx="6832212" cy="11074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FC658-8E0F-495D-A829-3CBD15857961}">
      <dsp:nvSpPr>
        <dsp:cNvPr id="0" name=""/>
        <dsp:cNvSpPr/>
      </dsp:nvSpPr>
      <dsp:spPr>
        <a:xfrm>
          <a:off x="335004" y="1635680"/>
          <a:ext cx="609099" cy="609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E344A-4962-41FA-AADE-6D4F6E280CE4}">
      <dsp:nvSpPr>
        <dsp:cNvPr id="0" name=""/>
        <dsp:cNvSpPr/>
      </dsp:nvSpPr>
      <dsp:spPr>
        <a:xfrm>
          <a:off x="1279109" y="1386503"/>
          <a:ext cx="3074495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Targeted population: </a:t>
          </a:r>
        </a:p>
      </dsp:txBody>
      <dsp:txXfrm>
        <a:off x="1279109" y="1386503"/>
        <a:ext cx="3074495" cy="1107454"/>
      </dsp:txXfrm>
    </dsp:sp>
    <dsp:sp modelId="{A25DBC29-3B12-4DA9-B193-7510B8CF5DCD}">
      <dsp:nvSpPr>
        <dsp:cNvPr id="0" name=""/>
        <dsp:cNvSpPr/>
      </dsp:nvSpPr>
      <dsp:spPr>
        <a:xfrm>
          <a:off x="4353605" y="1386503"/>
          <a:ext cx="2478606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Men and women</a:t>
          </a:r>
          <a:r>
            <a:rPr lang="en-US" sz="1500" kern="1200" dirty="0"/>
            <a:t>, </a:t>
          </a:r>
          <a:r>
            <a:rPr lang="en-US" sz="1500" b="1" kern="1200" dirty="0"/>
            <a:t>45 to 85 years.</a:t>
          </a:r>
          <a:endParaRPr lang="en-US" sz="1500" kern="1200" dirty="0"/>
        </a:p>
      </dsp:txBody>
      <dsp:txXfrm>
        <a:off x="4353605" y="1386503"/>
        <a:ext cx="2478606" cy="1107454"/>
      </dsp:txXfrm>
    </dsp:sp>
    <dsp:sp modelId="{D4A802D8-9C8C-418A-ACFC-A951C395B32A}">
      <dsp:nvSpPr>
        <dsp:cNvPr id="0" name=""/>
        <dsp:cNvSpPr/>
      </dsp:nvSpPr>
      <dsp:spPr>
        <a:xfrm>
          <a:off x="0" y="2770821"/>
          <a:ext cx="6832212" cy="11074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C2785-7D09-4BF2-8E64-936C912DD3A5}">
      <dsp:nvSpPr>
        <dsp:cNvPr id="0" name=""/>
        <dsp:cNvSpPr/>
      </dsp:nvSpPr>
      <dsp:spPr>
        <a:xfrm>
          <a:off x="335004" y="3019998"/>
          <a:ext cx="609099" cy="6090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0F5CA-0737-4791-8E99-C41D64632EA7}">
      <dsp:nvSpPr>
        <dsp:cNvPr id="0" name=""/>
        <dsp:cNvSpPr/>
      </dsp:nvSpPr>
      <dsp:spPr>
        <a:xfrm>
          <a:off x="1279109" y="2770821"/>
          <a:ext cx="5553102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From </a:t>
          </a:r>
          <a:r>
            <a:rPr lang="en-US" sz="2000" b="1" i="1" kern="1200" dirty="0"/>
            <a:t>76 to 85 </a:t>
          </a:r>
          <a:r>
            <a:rPr lang="en-US" sz="2000" kern="1200" dirty="0"/>
            <a:t>screening should be based on Patient’s preference, Life expectancy, Health and Screening history.</a:t>
          </a:r>
        </a:p>
      </dsp:txBody>
      <dsp:txXfrm>
        <a:off x="1279109" y="2770821"/>
        <a:ext cx="5553102" cy="1107454"/>
      </dsp:txXfrm>
    </dsp:sp>
    <dsp:sp modelId="{D31EE5E5-E776-41CF-BAE6-71954895B714}">
      <dsp:nvSpPr>
        <dsp:cNvPr id="0" name=""/>
        <dsp:cNvSpPr/>
      </dsp:nvSpPr>
      <dsp:spPr>
        <a:xfrm>
          <a:off x="0" y="4155139"/>
          <a:ext cx="6832212" cy="11074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0F957-EFA0-4737-A36B-AD2B42207E3E}">
      <dsp:nvSpPr>
        <dsp:cNvPr id="0" name=""/>
        <dsp:cNvSpPr/>
      </dsp:nvSpPr>
      <dsp:spPr>
        <a:xfrm>
          <a:off x="335004" y="4404316"/>
          <a:ext cx="609099" cy="6090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EF5CA-4310-4359-8FB5-DBD21CCCA2BA}">
      <dsp:nvSpPr>
        <dsp:cNvPr id="0" name=""/>
        <dsp:cNvSpPr/>
      </dsp:nvSpPr>
      <dsp:spPr>
        <a:xfrm>
          <a:off x="1279109" y="4155139"/>
          <a:ext cx="5553102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Screening is discouraged after the age of </a:t>
          </a:r>
          <a:r>
            <a:rPr lang="en-US" sz="2000" b="1" i="1" kern="1200" dirty="0"/>
            <a:t>85</a:t>
          </a:r>
          <a:r>
            <a:rPr lang="en-US" sz="2000" kern="1200" dirty="0"/>
            <a:t> due to risk of </a:t>
          </a:r>
          <a:r>
            <a:rPr lang="en-US" sz="2000" b="1" i="1" kern="1200" dirty="0"/>
            <a:t>increased mortality &amp; screening complication</a:t>
          </a:r>
          <a:r>
            <a:rPr lang="en-US" sz="2000" kern="1200" dirty="0"/>
            <a:t>.</a:t>
          </a:r>
        </a:p>
      </dsp:txBody>
      <dsp:txXfrm>
        <a:off x="1279109" y="4155139"/>
        <a:ext cx="5553102" cy="11074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1F219-B816-4692-9EA1-EA41472F0575}">
      <dsp:nvSpPr>
        <dsp:cNvPr id="0" name=""/>
        <dsp:cNvSpPr/>
      </dsp:nvSpPr>
      <dsp:spPr>
        <a:xfrm>
          <a:off x="0" y="642"/>
          <a:ext cx="6832212" cy="15038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ED23F-6EBE-4AC9-8A2D-F19DF5091049}">
      <dsp:nvSpPr>
        <dsp:cNvPr id="0" name=""/>
        <dsp:cNvSpPr/>
      </dsp:nvSpPr>
      <dsp:spPr>
        <a:xfrm>
          <a:off x="454916" y="339010"/>
          <a:ext cx="827120" cy="8271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45FEB-18CB-4263-B681-F540B9E4298D}">
      <dsp:nvSpPr>
        <dsp:cNvPr id="0" name=""/>
        <dsp:cNvSpPr/>
      </dsp:nvSpPr>
      <dsp:spPr>
        <a:xfrm>
          <a:off x="1736952" y="642"/>
          <a:ext cx="3074495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Screening test or procedure: </a:t>
          </a:r>
        </a:p>
      </dsp:txBody>
      <dsp:txXfrm>
        <a:off x="1736952" y="642"/>
        <a:ext cx="3074495" cy="1503855"/>
      </dsp:txXfrm>
    </dsp:sp>
    <dsp:sp modelId="{CEEB2C58-7C93-4651-9901-4951BEE92C7B}">
      <dsp:nvSpPr>
        <dsp:cNvPr id="0" name=""/>
        <dsp:cNvSpPr/>
      </dsp:nvSpPr>
      <dsp:spPr>
        <a:xfrm>
          <a:off x="4811448" y="642"/>
          <a:ext cx="2020763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Prostate specific antigen test with or without digital rectal examination.</a:t>
          </a:r>
          <a:endParaRPr lang="en-US" sz="1200" kern="1200" dirty="0"/>
        </a:p>
      </dsp:txBody>
      <dsp:txXfrm>
        <a:off x="4811448" y="642"/>
        <a:ext cx="2020763" cy="1503855"/>
      </dsp:txXfrm>
    </dsp:sp>
    <dsp:sp modelId="{C7F7F31C-DD3F-4F9E-9C19-1AE08610BEC4}">
      <dsp:nvSpPr>
        <dsp:cNvPr id="0" name=""/>
        <dsp:cNvSpPr/>
      </dsp:nvSpPr>
      <dsp:spPr>
        <a:xfrm>
          <a:off x="0" y="1880461"/>
          <a:ext cx="6832212" cy="15038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810AB-8C57-473A-BB97-D9BCB9035CA4}">
      <dsp:nvSpPr>
        <dsp:cNvPr id="0" name=""/>
        <dsp:cNvSpPr/>
      </dsp:nvSpPr>
      <dsp:spPr>
        <a:xfrm>
          <a:off x="454916" y="2218829"/>
          <a:ext cx="827120" cy="82712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A229C-2E16-4995-8238-40457BAFF2F1}">
      <dsp:nvSpPr>
        <dsp:cNvPr id="0" name=""/>
        <dsp:cNvSpPr/>
      </dsp:nvSpPr>
      <dsp:spPr>
        <a:xfrm>
          <a:off x="1736952" y="1880461"/>
          <a:ext cx="3074495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Targeted population: </a:t>
          </a:r>
        </a:p>
      </dsp:txBody>
      <dsp:txXfrm>
        <a:off x="1736952" y="1880461"/>
        <a:ext cx="3074495" cy="1503855"/>
      </dsp:txXfrm>
    </dsp:sp>
    <dsp:sp modelId="{D513EDC7-60F0-486A-9722-9C48641256E1}">
      <dsp:nvSpPr>
        <dsp:cNvPr id="0" name=""/>
        <dsp:cNvSpPr/>
      </dsp:nvSpPr>
      <dsp:spPr>
        <a:xfrm>
          <a:off x="4811448" y="1880461"/>
          <a:ext cx="2020763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Men from</a:t>
          </a:r>
          <a:r>
            <a:rPr lang="en-US" sz="1200" kern="1200" dirty="0"/>
            <a:t> </a:t>
          </a:r>
          <a:r>
            <a:rPr lang="en-US" sz="1200" b="1" kern="1200" dirty="0"/>
            <a:t>55 to 69 years of age. </a:t>
          </a:r>
          <a:endParaRPr lang="en-US" sz="1200" kern="1200" dirty="0"/>
        </a:p>
      </dsp:txBody>
      <dsp:txXfrm>
        <a:off x="4811448" y="1880461"/>
        <a:ext cx="2020763" cy="1503855"/>
      </dsp:txXfrm>
    </dsp:sp>
    <dsp:sp modelId="{508BB908-43B5-4F24-AAD6-08EC3D63ED89}">
      <dsp:nvSpPr>
        <dsp:cNvPr id="0" name=""/>
        <dsp:cNvSpPr/>
      </dsp:nvSpPr>
      <dsp:spPr>
        <a:xfrm>
          <a:off x="0" y="3760280"/>
          <a:ext cx="6832212" cy="15038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BC483-21E9-4A6F-A0A1-A07D067FD4BC}">
      <dsp:nvSpPr>
        <dsp:cNvPr id="0" name=""/>
        <dsp:cNvSpPr/>
      </dsp:nvSpPr>
      <dsp:spPr>
        <a:xfrm>
          <a:off x="454916" y="4098648"/>
          <a:ext cx="827120" cy="82712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66E54-F620-43D3-9A3F-4C25816B6E35}">
      <dsp:nvSpPr>
        <dsp:cNvPr id="0" name=""/>
        <dsp:cNvSpPr/>
      </dsp:nvSpPr>
      <dsp:spPr>
        <a:xfrm>
          <a:off x="1736952" y="3760280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Men who have at least a 10-year life expectancy, screening should not occur without an informed decision-making process due to the potential benefits, risks and uncertainties associated with the screening.</a:t>
          </a:r>
        </a:p>
      </dsp:txBody>
      <dsp:txXfrm>
        <a:off x="1736952" y="3760280"/>
        <a:ext cx="5095259" cy="15038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F0BE5-C3E8-442B-A972-F7D56552A343}">
      <dsp:nvSpPr>
        <dsp:cNvPr id="0" name=""/>
        <dsp:cNvSpPr/>
      </dsp:nvSpPr>
      <dsp:spPr>
        <a:xfrm>
          <a:off x="51091" y="400917"/>
          <a:ext cx="890972" cy="8909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6DE28-E25E-40D9-8FC5-29BDEF4DF9E0}">
      <dsp:nvSpPr>
        <dsp:cNvPr id="0" name=""/>
        <dsp:cNvSpPr/>
      </dsp:nvSpPr>
      <dsp:spPr>
        <a:xfrm>
          <a:off x="238196" y="588021"/>
          <a:ext cx="516764" cy="5167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8195F-A9B1-421E-B771-DE5D1FE20EE2}">
      <dsp:nvSpPr>
        <dsp:cNvPr id="0" name=""/>
        <dsp:cNvSpPr/>
      </dsp:nvSpPr>
      <dsp:spPr>
        <a:xfrm>
          <a:off x="1132987" y="400917"/>
          <a:ext cx="2100150" cy="89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/>
            <a:t>Improved prognosis </a:t>
          </a:r>
          <a:r>
            <a:rPr lang="en-US" sz="1300" kern="1200"/>
            <a:t>for some cases detected by screening.</a:t>
          </a:r>
        </a:p>
      </dsp:txBody>
      <dsp:txXfrm>
        <a:off x="1132987" y="400917"/>
        <a:ext cx="2100150" cy="890972"/>
      </dsp:txXfrm>
    </dsp:sp>
    <dsp:sp modelId="{726ECBEB-A9EA-4D6F-85AE-5A86C894479F}">
      <dsp:nvSpPr>
        <dsp:cNvPr id="0" name=""/>
        <dsp:cNvSpPr/>
      </dsp:nvSpPr>
      <dsp:spPr>
        <a:xfrm>
          <a:off x="3599073" y="400917"/>
          <a:ext cx="890972" cy="8909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509D5-CDBE-4B06-AE57-3328E6428466}">
      <dsp:nvSpPr>
        <dsp:cNvPr id="0" name=""/>
        <dsp:cNvSpPr/>
      </dsp:nvSpPr>
      <dsp:spPr>
        <a:xfrm>
          <a:off x="3786177" y="588021"/>
          <a:ext cx="516764" cy="5167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1FF03-9E11-41AD-80D8-EC30811F1DC7}">
      <dsp:nvSpPr>
        <dsp:cNvPr id="0" name=""/>
        <dsp:cNvSpPr/>
      </dsp:nvSpPr>
      <dsp:spPr>
        <a:xfrm>
          <a:off x="4680969" y="400917"/>
          <a:ext cx="2100150" cy="89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/>
            <a:t>Less radical treatment</a:t>
          </a:r>
          <a:r>
            <a:rPr lang="en-US" sz="1300" i="1" kern="1200"/>
            <a:t> </a:t>
          </a:r>
          <a:r>
            <a:rPr lang="en-US" sz="1300" kern="1200"/>
            <a:t>for some early cases.</a:t>
          </a:r>
        </a:p>
      </dsp:txBody>
      <dsp:txXfrm>
        <a:off x="4680969" y="400917"/>
        <a:ext cx="2100150" cy="890972"/>
      </dsp:txXfrm>
    </dsp:sp>
    <dsp:sp modelId="{D4F06770-003D-4D0A-8FF7-788800A8D3E9}">
      <dsp:nvSpPr>
        <dsp:cNvPr id="0" name=""/>
        <dsp:cNvSpPr/>
      </dsp:nvSpPr>
      <dsp:spPr>
        <a:xfrm>
          <a:off x="51091" y="2186903"/>
          <a:ext cx="890972" cy="8909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1F476-E650-4A04-81C4-C740EB71D7DF}">
      <dsp:nvSpPr>
        <dsp:cNvPr id="0" name=""/>
        <dsp:cNvSpPr/>
      </dsp:nvSpPr>
      <dsp:spPr>
        <a:xfrm>
          <a:off x="238196" y="2374007"/>
          <a:ext cx="516764" cy="5167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2920A-E775-4746-997A-00E92AFF54BC}">
      <dsp:nvSpPr>
        <dsp:cNvPr id="0" name=""/>
        <dsp:cNvSpPr/>
      </dsp:nvSpPr>
      <dsp:spPr>
        <a:xfrm>
          <a:off x="1132987" y="2186903"/>
          <a:ext cx="2100150" cy="89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/>
            <a:t>Reassurance</a:t>
          </a:r>
          <a:r>
            <a:rPr lang="en-US" sz="1300" kern="1200"/>
            <a:t> for those with negative test results.</a:t>
          </a:r>
        </a:p>
      </dsp:txBody>
      <dsp:txXfrm>
        <a:off x="1132987" y="2186903"/>
        <a:ext cx="2100150" cy="890972"/>
      </dsp:txXfrm>
    </dsp:sp>
    <dsp:sp modelId="{7FCD3189-0F2B-496B-B413-F8E82D13EDDE}">
      <dsp:nvSpPr>
        <dsp:cNvPr id="0" name=""/>
        <dsp:cNvSpPr/>
      </dsp:nvSpPr>
      <dsp:spPr>
        <a:xfrm>
          <a:off x="3599073" y="2186903"/>
          <a:ext cx="890972" cy="8909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C8FFA-4D09-42A3-A2C9-CAE4809CFCD7}">
      <dsp:nvSpPr>
        <dsp:cNvPr id="0" name=""/>
        <dsp:cNvSpPr/>
      </dsp:nvSpPr>
      <dsp:spPr>
        <a:xfrm>
          <a:off x="3786177" y="2374007"/>
          <a:ext cx="516764" cy="5167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A083E-8686-49CD-8FD0-5D55595F7202}">
      <dsp:nvSpPr>
        <dsp:cNvPr id="0" name=""/>
        <dsp:cNvSpPr/>
      </dsp:nvSpPr>
      <dsp:spPr>
        <a:xfrm>
          <a:off x="4680969" y="2186903"/>
          <a:ext cx="2100150" cy="89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/>
            <a:t>Increased information</a:t>
          </a:r>
          <a:r>
            <a:rPr lang="en-US" sz="1300" b="1" kern="1200"/>
            <a:t> </a:t>
          </a:r>
          <a:r>
            <a:rPr lang="en-US" sz="1300" kern="1200"/>
            <a:t>on natural history of disease and benefits of treatment at early stage.</a:t>
          </a:r>
        </a:p>
      </dsp:txBody>
      <dsp:txXfrm>
        <a:off x="4680969" y="2186903"/>
        <a:ext cx="2100150" cy="890972"/>
      </dsp:txXfrm>
    </dsp:sp>
    <dsp:sp modelId="{AC9CEFE3-A488-4B74-9747-62A97636ECF0}">
      <dsp:nvSpPr>
        <dsp:cNvPr id="0" name=""/>
        <dsp:cNvSpPr/>
      </dsp:nvSpPr>
      <dsp:spPr>
        <a:xfrm>
          <a:off x="51091" y="3972888"/>
          <a:ext cx="890972" cy="8909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D3EF2-063E-47EC-AB1F-3B30033CF911}">
      <dsp:nvSpPr>
        <dsp:cNvPr id="0" name=""/>
        <dsp:cNvSpPr/>
      </dsp:nvSpPr>
      <dsp:spPr>
        <a:xfrm>
          <a:off x="238196" y="4159992"/>
          <a:ext cx="516764" cy="5167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3B824-D55D-4415-A849-4941016AB564}">
      <dsp:nvSpPr>
        <dsp:cNvPr id="0" name=""/>
        <dsp:cNvSpPr/>
      </dsp:nvSpPr>
      <dsp:spPr>
        <a:xfrm>
          <a:off x="1132987" y="3972888"/>
          <a:ext cx="2100150" cy="89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/>
            <a:t>Economical saving</a:t>
          </a:r>
          <a:r>
            <a:rPr lang="en-US" sz="1300" i="1" kern="1200"/>
            <a:t> </a:t>
          </a:r>
          <a:r>
            <a:rPr lang="en-US" sz="1300" kern="1200"/>
            <a:t>on future treatment.</a:t>
          </a:r>
        </a:p>
      </dsp:txBody>
      <dsp:txXfrm>
        <a:off x="1132987" y="3972888"/>
        <a:ext cx="2100150" cy="8909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A0986-862D-4AAB-B2F1-5E177CA04DEB}">
      <dsp:nvSpPr>
        <dsp:cNvPr id="0" name=""/>
        <dsp:cNvSpPr/>
      </dsp:nvSpPr>
      <dsp:spPr>
        <a:xfrm>
          <a:off x="205493" y="1603295"/>
          <a:ext cx="850091" cy="85009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2B437-B407-48E6-A866-2BC65D56947E}">
      <dsp:nvSpPr>
        <dsp:cNvPr id="0" name=""/>
        <dsp:cNvSpPr/>
      </dsp:nvSpPr>
      <dsp:spPr>
        <a:xfrm>
          <a:off x="384013" y="1781815"/>
          <a:ext cx="493052" cy="4930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CAE2A-7FF3-465E-B3B5-781A6CA334FF}">
      <dsp:nvSpPr>
        <dsp:cNvPr id="0" name=""/>
        <dsp:cNvSpPr/>
      </dsp:nvSpPr>
      <dsp:spPr>
        <a:xfrm>
          <a:off x="1237747" y="1603295"/>
          <a:ext cx="2003786" cy="85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/>
            <a:t>Longer morbidity </a:t>
          </a:r>
          <a:r>
            <a:rPr lang="en-US" sz="1200" kern="1200"/>
            <a:t>in cases where prognosis is unaltered.</a:t>
          </a:r>
        </a:p>
      </dsp:txBody>
      <dsp:txXfrm>
        <a:off x="1237747" y="1603295"/>
        <a:ext cx="2003786" cy="850091"/>
      </dsp:txXfrm>
    </dsp:sp>
    <dsp:sp modelId="{5CB36539-9DB4-4455-934C-4E236BC4766C}">
      <dsp:nvSpPr>
        <dsp:cNvPr id="0" name=""/>
        <dsp:cNvSpPr/>
      </dsp:nvSpPr>
      <dsp:spPr>
        <a:xfrm>
          <a:off x="3590678" y="1603295"/>
          <a:ext cx="850091" cy="85009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E27B1-63B2-489B-81BB-8AE5705772F1}">
      <dsp:nvSpPr>
        <dsp:cNvPr id="0" name=""/>
        <dsp:cNvSpPr/>
      </dsp:nvSpPr>
      <dsp:spPr>
        <a:xfrm>
          <a:off x="3769197" y="1781815"/>
          <a:ext cx="493052" cy="4930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20409-965D-4B4D-9FF8-0C3209567B42}">
      <dsp:nvSpPr>
        <dsp:cNvPr id="0" name=""/>
        <dsp:cNvSpPr/>
      </dsp:nvSpPr>
      <dsp:spPr>
        <a:xfrm>
          <a:off x="4622931" y="1603295"/>
          <a:ext cx="2003786" cy="85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/>
            <a:t>False reassurance </a:t>
          </a:r>
          <a:r>
            <a:rPr lang="en-US" sz="1200" kern="1200"/>
            <a:t>for those with false-negative results.</a:t>
          </a:r>
        </a:p>
      </dsp:txBody>
      <dsp:txXfrm>
        <a:off x="4622931" y="1603295"/>
        <a:ext cx="2003786" cy="850091"/>
      </dsp:txXfrm>
    </dsp:sp>
    <dsp:sp modelId="{520216F0-5E80-4DCA-BDFA-EB8D4477C4D0}">
      <dsp:nvSpPr>
        <dsp:cNvPr id="0" name=""/>
        <dsp:cNvSpPr/>
      </dsp:nvSpPr>
      <dsp:spPr>
        <a:xfrm>
          <a:off x="205493" y="2811391"/>
          <a:ext cx="850091" cy="85009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7A815-DB29-46A9-92CB-B7D900E37249}">
      <dsp:nvSpPr>
        <dsp:cNvPr id="0" name=""/>
        <dsp:cNvSpPr/>
      </dsp:nvSpPr>
      <dsp:spPr>
        <a:xfrm>
          <a:off x="384013" y="2989911"/>
          <a:ext cx="493052" cy="4930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8A338-8A65-4401-8192-F0FF147095DA}">
      <dsp:nvSpPr>
        <dsp:cNvPr id="0" name=""/>
        <dsp:cNvSpPr/>
      </dsp:nvSpPr>
      <dsp:spPr>
        <a:xfrm>
          <a:off x="1237747" y="2811391"/>
          <a:ext cx="2003786" cy="85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 dirty="0"/>
            <a:t>Anxiety</a:t>
          </a:r>
          <a:r>
            <a:rPr lang="en-US" sz="1200" i="1" kern="1200" dirty="0"/>
            <a:t>, </a:t>
          </a:r>
          <a:r>
            <a:rPr lang="en-US" sz="1200" b="1" i="1" kern="1200" dirty="0"/>
            <a:t>Unnecessary intervention </a:t>
          </a:r>
          <a:r>
            <a:rPr lang="en-US" sz="1200" kern="1200" dirty="0"/>
            <a:t>and sometimes morbidity for those with false -positive results.</a:t>
          </a:r>
        </a:p>
      </dsp:txBody>
      <dsp:txXfrm>
        <a:off x="1237747" y="2811391"/>
        <a:ext cx="2003786" cy="8500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371B4-FC42-4D22-AA2B-9AB1E197B09E}">
      <dsp:nvSpPr>
        <dsp:cNvPr id="0" name=""/>
        <dsp:cNvSpPr/>
      </dsp:nvSpPr>
      <dsp:spPr>
        <a:xfrm>
          <a:off x="0" y="642"/>
          <a:ext cx="6832212" cy="15038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5C3B3-5A17-4ED6-A072-2258E4DC5743}">
      <dsp:nvSpPr>
        <dsp:cNvPr id="0" name=""/>
        <dsp:cNvSpPr/>
      </dsp:nvSpPr>
      <dsp:spPr>
        <a:xfrm>
          <a:off x="454916" y="339010"/>
          <a:ext cx="827120" cy="8271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B8212-A472-4705-AF4B-AC5BF2899486}">
      <dsp:nvSpPr>
        <dsp:cNvPr id="0" name=""/>
        <dsp:cNvSpPr/>
      </dsp:nvSpPr>
      <dsp:spPr>
        <a:xfrm>
          <a:off x="1736952" y="642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To protect </a:t>
          </a:r>
          <a:r>
            <a:rPr lang="en-US" sz="2100" b="1" kern="1200" dirty="0"/>
            <a:t>children</a:t>
          </a:r>
          <a:r>
            <a:rPr lang="en-US" sz="2100" kern="1200" dirty="0"/>
            <a:t> in the Kingdom and </a:t>
          </a:r>
          <a:r>
            <a:rPr lang="en-US" sz="2100" b="1" kern="1200" dirty="0"/>
            <a:t>all target groups </a:t>
          </a:r>
          <a:r>
            <a:rPr lang="en-US" sz="2100" kern="1200" dirty="0"/>
            <a:t>in the </a:t>
          </a:r>
          <a:r>
            <a:rPr lang="en-US" sz="2100" kern="1200" dirty="0" err="1"/>
            <a:t>the</a:t>
          </a:r>
          <a:r>
            <a:rPr lang="en-US" sz="2100" kern="1200" dirty="0"/>
            <a:t> community against diseases targeted by </a:t>
          </a:r>
          <a:r>
            <a:rPr lang="en-US" sz="2100" b="1" kern="1200" dirty="0"/>
            <a:t>immunization</a:t>
          </a:r>
          <a:r>
            <a:rPr lang="en-US" sz="2100" kern="1200" dirty="0"/>
            <a:t>.</a:t>
          </a:r>
        </a:p>
      </dsp:txBody>
      <dsp:txXfrm>
        <a:off x="1736952" y="642"/>
        <a:ext cx="5095259" cy="1503855"/>
      </dsp:txXfrm>
    </dsp:sp>
    <dsp:sp modelId="{17BD62E4-BAE8-4CE2-B3CC-F60E0E44CC14}">
      <dsp:nvSpPr>
        <dsp:cNvPr id="0" name=""/>
        <dsp:cNvSpPr/>
      </dsp:nvSpPr>
      <dsp:spPr>
        <a:xfrm>
          <a:off x="0" y="1880461"/>
          <a:ext cx="6832212" cy="15038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70989-F5C8-441E-86EE-EFF0E3E7E98C}">
      <dsp:nvSpPr>
        <dsp:cNvPr id="0" name=""/>
        <dsp:cNvSpPr/>
      </dsp:nvSpPr>
      <dsp:spPr>
        <a:xfrm>
          <a:off x="454916" y="2218829"/>
          <a:ext cx="827120" cy="8271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EDF1A-12D8-4F62-A675-4F642580C13C}">
      <dsp:nvSpPr>
        <dsp:cNvPr id="0" name=""/>
        <dsp:cNvSpPr/>
      </dsp:nvSpPr>
      <dsp:spPr>
        <a:xfrm>
          <a:off x="1736952" y="1880461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To maintain the Kingdom </a:t>
          </a:r>
          <a:r>
            <a:rPr lang="en-US" sz="2100" b="1" kern="1200" dirty="0"/>
            <a:t>polio-free</a:t>
          </a:r>
          <a:r>
            <a:rPr lang="en-US" sz="2100" kern="1200" dirty="0"/>
            <a:t> and to get rid of </a:t>
          </a:r>
          <a:r>
            <a:rPr lang="en-US" sz="2100" b="1" kern="1200" dirty="0"/>
            <a:t>measles</a:t>
          </a:r>
          <a:r>
            <a:rPr lang="en-US" sz="2100" kern="1200" dirty="0"/>
            <a:t>, </a:t>
          </a:r>
          <a:r>
            <a:rPr lang="en-US" sz="2100" b="1" kern="1200" dirty="0"/>
            <a:t>rubella</a:t>
          </a:r>
          <a:r>
            <a:rPr lang="en-US" sz="2100" kern="1200" dirty="0"/>
            <a:t> and </a:t>
          </a:r>
          <a:r>
            <a:rPr lang="en-US" sz="2100" b="1" kern="1200" dirty="0"/>
            <a:t>mumps</a:t>
          </a:r>
          <a:r>
            <a:rPr lang="en-US" sz="2100" kern="1200" dirty="0"/>
            <a:t>.</a:t>
          </a:r>
        </a:p>
      </dsp:txBody>
      <dsp:txXfrm>
        <a:off x="1736952" y="1880461"/>
        <a:ext cx="5095259" cy="1503855"/>
      </dsp:txXfrm>
    </dsp:sp>
    <dsp:sp modelId="{3D75FBBF-07CF-41A4-AA07-798DF1E1EFE6}">
      <dsp:nvSpPr>
        <dsp:cNvPr id="0" name=""/>
        <dsp:cNvSpPr/>
      </dsp:nvSpPr>
      <dsp:spPr>
        <a:xfrm>
          <a:off x="0" y="3760280"/>
          <a:ext cx="6832212" cy="15038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D4332-6BC2-402C-9CA9-D59A1CDACC9B}">
      <dsp:nvSpPr>
        <dsp:cNvPr id="0" name=""/>
        <dsp:cNvSpPr/>
      </dsp:nvSpPr>
      <dsp:spPr>
        <a:xfrm>
          <a:off x="454916" y="4098648"/>
          <a:ext cx="827120" cy="8271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3D7FA-6A23-4E11-ABAD-704495D0E3EF}">
      <dsp:nvSpPr>
        <dsp:cNvPr id="0" name=""/>
        <dsp:cNvSpPr/>
      </dsp:nvSpPr>
      <dsp:spPr>
        <a:xfrm>
          <a:off x="1736952" y="3760280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To </a:t>
          </a:r>
          <a:r>
            <a:rPr lang="en-US" sz="2100" b="1" kern="1200" dirty="0"/>
            <a:t>reducing</a:t>
          </a:r>
          <a:r>
            <a:rPr lang="en-US" sz="2100" kern="1200" dirty="0"/>
            <a:t> the </a:t>
          </a:r>
          <a:r>
            <a:rPr lang="en-US" sz="2100" b="1" kern="1200" dirty="0"/>
            <a:t>infection</a:t>
          </a:r>
          <a:r>
            <a:rPr lang="en-US" sz="2100" kern="1200" dirty="0"/>
            <a:t> rates of other diseases targeted by immunization.</a:t>
          </a:r>
        </a:p>
      </dsp:txBody>
      <dsp:txXfrm>
        <a:off x="1736952" y="3760280"/>
        <a:ext cx="5095259" cy="1503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43518-CE0A-40AA-93CE-6209B780BDA5}">
      <dsp:nvSpPr>
        <dsp:cNvPr id="0" name=""/>
        <dsp:cNvSpPr/>
      </dsp:nvSpPr>
      <dsp:spPr>
        <a:xfrm>
          <a:off x="444064" y="32126"/>
          <a:ext cx="1509048" cy="1288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DE0DE-AB7A-4818-BD29-BCF7A2AEB12C}">
      <dsp:nvSpPr>
        <dsp:cNvPr id="0" name=""/>
        <dsp:cNvSpPr/>
      </dsp:nvSpPr>
      <dsp:spPr>
        <a:xfrm>
          <a:off x="444064" y="1434330"/>
          <a:ext cx="4311566" cy="55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according to WHO:</a:t>
          </a:r>
        </a:p>
      </dsp:txBody>
      <dsp:txXfrm>
        <a:off x="444064" y="1434330"/>
        <a:ext cx="4311566" cy="552294"/>
      </dsp:txXfrm>
    </dsp:sp>
    <dsp:sp modelId="{88083E0C-888A-4908-9428-8F23151DFC23}">
      <dsp:nvSpPr>
        <dsp:cNvPr id="0" name=""/>
        <dsp:cNvSpPr/>
      </dsp:nvSpPr>
      <dsp:spPr>
        <a:xfrm>
          <a:off x="444064" y="1907524"/>
          <a:ext cx="4311566" cy="1915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Screening</a:t>
          </a:r>
          <a:r>
            <a:rPr lang="en-US" sz="2000" kern="1200" dirty="0"/>
            <a:t> is defined as the presumptive identification of unrecognized disease in an apparently </a:t>
          </a:r>
          <a:r>
            <a:rPr lang="en-US" sz="2000" b="1" kern="1200" dirty="0"/>
            <a:t>healthy</a:t>
          </a:r>
          <a:r>
            <a:rPr lang="en-US" sz="2000" kern="1200" dirty="0"/>
            <a:t>, </a:t>
          </a:r>
          <a:r>
            <a:rPr lang="en-US" sz="2000" b="1" kern="1200" dirty="0"/>
            <a:t>asymptomatic</a:t>
          </a:r>
          <a:r>
            <a:rPr lang="en-US" sz="2000" kern="1200" dirty="0"/>
            <a:t> population by means of tests, examinations or other procedures that can be applied rapidly and easily to the </a:t>
          </a:r>
          <a:r>
            <a:rPr lang="en-US" sz="2000" b="1" kern="1200" dirty="0"/>
            <a:t>target</a:t>
          </a:r>
          <a:r>
            <a:rPr lang="en-US" sz="2000" kern="1200" dirty="0"/>
            <a:t> </a:t>
          </a:r>
          <a:r>
            <a:rPr lang="en-US" sz="2000" b="1" kern="1200" dirty="0"/>
            <a:t>population</a:t>
          </a:r>
          <a:r>
            <a:rPr lang="en-US" sz="2000" kern="1200" dirty="0"/>
            <a:t>.</a:t>
          </a:r>
        </a:p>
      </dsp:txBody>
      <dsp:txXfrm>
        <a:off x="444064" y="1907524"/>
        <a:ext cx="4311566" cy="1915744"/>
      </dsp:txXfrm>
    </dsp:sp>
    <dsp:sp modelId="{299D43CA-E65E-4D3A-B1EB-E12ECE2ACEB9}">
      <dsp:nvSpPr>
        <dsp:cNvPr id="0" name=""/>
        <dsp:cNvSpPr/>
      </dsp:nvSpPr>
      <dsp:spPr>
        <a:xfrm>
          <a:off x="5510155" y="0"/>
          <a:ext cx="1509048" cy="1288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28AA5-A0A1-412A-BF29-41C62D391675}">
      <dsp:nvSpPr>
        <dsp:cNvPr id="0" name=""/>
        <dsp:cNvSpPr/>
      </dsp:nvSpPr>
      <dsp:spPr>
        <a:xfrm>
          <a:off x="5510155" y="1434330"/>
          <a:ext cx="4311566" cy="55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According to Oxford handbook of general practice: </a:t>
          </a:r>
        </a:p>
      </dsp:txBody>
      <dsp:txXfrm>
        <a:off x="5510155" y="1434330"/>
        <a:ext cx="4311566" cy="552294"/>
      </dsp:txXfrm>
    </dsp:sp>
    <dsp:sp modelId="{2AFE7032-8049-4A83-83BE-E8F1253DB07E}">
      <dsp:nvSpPr>
        <dsp:cNvPr id="0" name=""/>
        <dsp:cNvSpPr/>
      </dsp:nvSpPr>
      <dsp:spPr>
        <a:xfrm>
          <a:off x="5574095" y="2054366"/>
          <a:ext cx="4311566" cy="1915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ability to diagnose and treat a potentially </a:t>
          </a:r>
          <a:r>
            <a:rPr lang="en-US" sz="2000" b="1" kern="1200" dirty="0"/>
            <a:t>serious condition </a:t>
          </a:r>
          <a:r>
            <a:rPr lang="en-US" sz="2000" kern="1200" dirty="0"/>
            <a:t>at an early stage when it is still </a:t>
          </a:r>
          <a:r>
            <a:rPr lang="en-US" sz="2000" b="1" kern="1200" dirty="0"/>
            <a:t>treatable</a:t>
          </a:r>
          <a:r>
            <a:rPr lang="en-US" sz="2000" kern="1200" dirty="0"/>
            <a:t>.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 early disease detection or </a:t>
          </a:r>
          <a:r>
            <a:rPr lang="en-US" sz="2000" b="1" u="sng" kern="1200" dirty="0"/>
            <a:t>Secondary Prevention</a:t>
          </a:r>
          <a:r>
            <a:rPr lang="en-US" sz="2000" kern="1200" dirty="0"/>
            <a:t>.</a:t>
          </a:r>
        </a:p>
      </dsp:txBody>
      <dsp:txXfrm>
        <a:off x="5574095" y="2054366"/>
        <a:ext cx="4311566" cy="1915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D06E2-2F5C-40F0-B36D-0FAB1674BE5A}">
      <dsp:nvSpPr>
        <dsp:cNvPr id="0" name=""/>
        <dsp:cNvSpPr/>
      </dsp:nvSpPr>
      <dsp:spPr>
        <a:xfrm>
          <a:off x="469679" y="982"/>
          <a:ext cx="3997039" cy="2538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1447BC-CA11-4985-9218-2263BB6C8992}">
      <dsp:nvSpPr>
        <dsp:cNvPr id="0" name=""/>
        <dsp:cNvSpPr/>
      </dsp:nvSpPr>
      <dsp:spPr>
        <a:xfrm>
          <a:off x="913795" y="422892"/>
          <a:ext cx="3997039" cy="2538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 be able to </a:t>
          </a:r>
          <a:r>
            <a:rPr lang="en-US" sz="2600" b="1" i="1" kern="1200" dirty="0"/>
            <a:t>diagnose</a:t>
          </a:r>
          <a:r>
            <a:rPr lang="en-US" sz="2600" kern="1200" dirty="0"/>
            <a:t> and </a:t>
          </a:r>
          <a:r>
            <a:rPr lang="en-US" sz="2600" b="1" i="1" kern="1200" dirty="0"/>
            <a:t>treat</a:t>
          </a:r>
          <a:r>
            <a:rPr lang="en-US" sz="2600" kern="1200" dirty="0"/>
            <a:t> a potentially serious condition at an </a:t>
          </a:r>
          <a:r>
            <a:rPr lang="en-US" sz="2600" b="1" i="1" kern="1200" dirty="0"/>
            <a:t>early stage </a:t>
          </a:r>
          <a:r>
            <a:rPr lang="en-US" sz="2600" kern="1200" dirty="0"/>
            <a:t>when it is still treatable.</a:t>
          </a:r>
        </a:p>
      </dsp:txBody>
      <dsp:txXfrm>
        <a:off x="988134" y="497231"/>
        <a:ext cx="3848361" cy="2389442"/>
      </dsp:txXfrm>
    </dsp:sp>
    <dsp:sp modelId="{1225F5CB-04CF-43FC-B810-E2E69CFF30D5}">
      <dsp:nvSpPr>
        <dsp:cNvPr id="0" name=""/>
        <dsp:cNvSpPr/>
      </dsp:nvSpPr>
      <dsp:spPr>
        <a:xfrm>
          <a:off x="5354950" y="982"/>
          <a:ext cx="3997039" cy="2538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0B18D2-CFA3-4456-8683-D258A966C256}">
      <dsp:nvSpPr>
        <dsp:cNvPr id="0" name=""/>
        <dsp:cNvSpPr/>
      </dsp:nvSpPr>
      <dsp:spPr>
        <a:xfrm>
          <a:off x="5799066" y="422892"/>
          <a:ext cx="3997039" cy="2538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 </a:t>
          </a:r>
          <a:r>
            <a:rPr lang="en-US" sz="2600" b="1" i="1" kern="1200" dirty="0"/>
            <a:t>prevent</a:t>
          </a:r>
          <a:r>
            <a:rPr lang="en-US" sz="2600" kern="1200" dirty="0"/>
            <a:t> or </a:t>
          </a:r>
          <a:r>
            <a:rPr lang="en-US" sz="2600" b="1" i="1" kern="1200" dirty="0"/>
            <a:t>delay</a:t>
          </a:r>
          <a:r>
            <a:rPr lang="en-US" sz="2600" kern="1200" dirty="0"/>
            <a:t> the development of advanced disease in the subset with </a:t>
          </a:r>
          <a:r>
            <a:rPr lang="en-US" sz="2600" b="1" i="1" kern="1200" dirty="0"/>
            <a:t>preclinical disease</a:t>
          </a:r>
          <a:r>
            <a:rPr lang="en-US" sz="2600" kern="1200" dirty="0"/>
            <a:t>.</a:t>
          </a:r>
        </a:p>
      </dsp:txBody>
      <dsp:txXfrm>
        <a:off x="5873405" y="497231"/>
        <a:ext cx="3848361" cy="23894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5D1F7-989F-411A-8B39-1F7EF9CB02B3}">
      <dsp:nvSpPr>
        <dsp:cNvPr id="0" name=""/>
        <dsp:cNvSpPr/>
      </dsp:nvSpPr>
      <dsp:spPr>
        <a:xfrm>
          <a:off x="0" y="167829"/>
          <a:ext cx="6832212" cy="242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Merriam-Webster’s dictionary defines prevention as “the act of preventing or hindering” and “the act or practice of keeping something from happening.</a:t>
          </a:r>
        </a:p>
      </dsp:txBody>
      <dsp:txXfrm>
        <a:off x="118342" y="286171"/>
        <a:ext cx="6595528" cy="2187556"/>
      </dsp:txXfrm>
    </dsp:sp>
    <dsp:sp modelId="{A8A8BEB9-9782-44C9-BB37-57BF0418A794}">
      <dsp:nvSpPr>
        <dsp:cNvPr id="0" name=""/>
        <dsp:cNvSpPr/>
      </dsp:nvSpPr>
      <dsp:spPr>
        <a:xfrm>
          <a:off x="0" y="2672709"/>
          <a:ext cx="6832212" cy="2424240"/>
        </a:xfrm>
        <a:prstGeom prst="roundRect">
          <a:avLst/>
        </a:prstGeom>
        <a:gradFill rotWithShape="0">
          <a:gsLst>
            <a:gs pos="0">
              <a:schemeClr val="accent2">
                <a:hueOff val="889586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6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Physicians efforts are aimed at preventing the untimely occurrences of the 5 Ds: death, disease, disability, discomfort, and dissatisfaction.</a:t>
          </a:r>
          <a:br>
            <a:rPr lang="en-US" sz="2800" kern="1200" dirty="0"/>
          </a:br>
          <a:endParaRPr lang="en-US" sz="2800" kern="1200" dirty="0"/>
        </a:p>
      </dsp:txBody>
      <dsp:txXfrm>
        <a:off x="118342" y="2791051"/>
        <a:ext cx="6595528" cy="21875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08D05-968A-42C5-B790-CA5DE7EDB326}">
      <dsp:nvSpPr>
        <dsp:cNvPr id="0" name=""/>
        <dsp:cNvSpPr/>
      </dsp:nvSpPr>
      <dsp:spPr>
        <a:xfrm>
          <a:off x="0" y="642"/>
          <a:ext cx="6832212" cy="15038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4AE55-C5F3-4554-9A85-37F45439ADDB}">
      <dsp:nvSpPr>
        <dsp:cNvPr id="0" name=""/>
        <dsp:cNvSpPr/>
      </dsp:nvSpPr>
      <dsp:spPr>
        <a:xfrm>
          <a:off x="454916" y="339010"/>
          <a:ext cx="827120" cy="8271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4CD95-8547-493E-99A5-C333512C8F40}">
      <dsp:nvSpPr>
        <dsp:cNvPr id="0" name=""/>
        <dsp:cNvSpPr/>
      </dsp:nvSpPr>
      <dsp:spPr>
        <a:xfrm>
          <a:off x="1736952" y="642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Primary prevention</a:t>
          </a:r>
        </a:p>
      </dsp:txBody>
      <dsp:txXfrm>
        <a:off x="1736952" y="642"/>
        <a:ext cx="5095259" cy="1503855"/>
      </dsp:txXfrm>
    </dsp:sp>
    <dsp:sp modelId="{8FCFEE07-F796-4616-9260-F9C2398E41EE}">
      <dsp:nvSpPr>
        <dsp:cNvPr id="0" name=""/>
        <dsp:cNvSpPr/>
      </dsp:nvSpPr>
      <dsp:spPr>
        <a:xfrm>
          <a:off x="0" y="1880461"/>
          <a:ext cx="6832212" cy="15038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A4FE7-55C5-47D6-A051-1EB91630CB55}">
      <dsp:nvSpPr>
        <dsp:cNvPr id="0" name=""/>
        <dsp:cNvSpPr/>
      </dsp:nvSpPr>
      <dsp:spPr>
        <a:xfrm>
          <a:off x="454916" y="2218829"/>
          <a:ext cx="827120" cy="8271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5E779-289C-4626-AD67-1F8570FB3D0E}">
      <dsp:nvSpPr>
        <dsp:cNvPr id="0" name=""/>
        <dsp:cNvSpPr/>
      </dsp:nvSpPr>
      <dsp:spPr>
        <a:xfrm>
          <a:off x="1736952" y="1880461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Secondary prevention </a:t>
          </a:r>
        </a:p>
      </dsp:txBody>
      <dsp:txXfrm>
        <a:off x="1736952" y="1880461"/>
        <a:ext cx="5095259" cy="1503855"/>
      </dsp:txXfrm>
    </dsp:sp>
    <dsp:sp modelId="{6E1B30C4-EC17-4A79-861E-B203FDC2D971}">
      <dsp:nvSpPr>
        <dsp:cNvPr id="0" name=""/>
        <dsp:cNvSpPr/>
      </dsp:nvSpPr>
      <dsp:spPr>
        <a:xfrm>
          <a:off x="0" y="3760280"/>
          <a:ext cx="6832212" cy="15038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AA084-FC4D-45CC-A047-67B5D1342865}">
      <dsp:nvSpPr>
        <dsp:cNvPr id="0" name=""/>
        <dsp:cNvSpPr/>
      </dsp:nvSpPr>
      <dsp:spPr>
        <a:xfrm>
          <a:off x="454916" y="4098648"/>
          <a:ext cx="827120" cy="8271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34CFF-C7EE-44FE-962F-CBFA0CFA0D11}">
      <dsp:nvSpPr>
        <dsp:cNvPr id="0" name=""/>
        <dsp:cNvSpPr/>
      </dsp:nvSpPr>
      <dsp:spPr>
        <a:xfrm>
          <a:off x="1736952" y="3760280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Tertiary prevention</a:t>
          </a:r>
        </a:p>
      </dsp:txBody>
      <dsp:txXfrm>
        <a:off x="1736952" y="3760280"/>
        <a:ext cx="5095259" cy="15038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D9565-A333-488D-AA03-C09188E533C1}">
      <dsp:nvSpPr>
        <dsp:cNvPr id="0" name=""/>
        <dsp:cNvSpPr/>
      </dsp:nvSpPr>
      <dsp:spPr>
        <a:xfrm>
          <a:off x="0" y="4113"/>
          <a:ext cx="6832212" cy="876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C6C2E-1925-4393-878C-C476160D7530}">
      <dsp:nvSpPr>
        <dsp:cNvPr id="0" name=""/>
        <dsp:cNvSpPr/>
      </dsp:nvSpPr>
      <dsp:spPr>
        <a:xfrm>
          <a:off x="265017" y="201233"/>
          <a:ext cx="481850" cy="4818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13F5E-181D-4E64-8815-C49A3EBD0EB0}">
      <dsp:nvSpPr>
        <dsp:cNvPr id="0" name=""/>
        <dsp:cNvSpPr/>
      </dsp:nvSpPr>
      <dsp:spPr>
        <a:xfrm>
          <a:off x="1011886" y="4113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condition being screened for </a:t>
          </a:r>
          <a:r>
            <a:rPr lang="en-US" sz="1900" b="1" i="1" kern="1200" dirty="0"/>
            <a:t>should be an important health problem.</a:t>
          </a:r>
          <a:endParaRPr lang="en-US" sz="1900" kern="1200" dirty="0"/>
        </a:p>
      </dsp:txBody>
      <dsp:txXfrm>
        <a:off x="1011886" y="4113"/>
        <a:ext cx="5820325" cy="876092"/>
      </dsp:txXfrm>
    </dsp:sp>
    <dsp:sp modelId="{8E5CC757-EEA9-4F17-89CB-25CC0839BBC7}">
      <dsp:nvSpPr>
        <dsp:cNvPr id="0" name=""/>
        <dsp:cNvSpPr/>
      </dsp:nvSpPr>
      <dsp:spPr>
        <a:xfrm>
          <a:off x="0" y="1099228"/>
          <a:ext cx="6832212" cy="8760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9B811-C519-4F34-8C20-937EE72433E3}">
      <dsp:nvSpPr>
        <dsp:cNvPr id="0" name=""/>
        <dsp:cNvSpPr/>
      </dsp:nvSpPr>
      <dsp:spPr>
        <a:xfrm>
          <a:off x="265017" y="1296349"/>
          <a:ext cx="481850" cy="4818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32D55-2071-4F1E-A8E5-3715BB00A3DA}">
      <dsp:nvSpPr>
        <dsp:cNvPr id="0" name=""/>
        <dsp:cNvSpPr/>
      </dsp:nvSpPr>
      <dsp:spPr>
        <a:xfrm>
          <a:off x="1011886" y="1099228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natural history of the condition should be </a:t>
          </a:r>
          <a:r>
            <a:rPr lang="en-US" sz="1900" b="1" i="1" kern="1200"/>
            <a:t>well understood.</a:t>
          </a:r>
          <a:endParaRPr lang="en-US" sz="1900" kern="1200"/>
        </a:p>
      </dsp:txBody>
      <dsp:txXfrm>
        <a:off x="1011886" y="1099228"/>
        <a:ext cx="5820325" cy="876092"/>
      </dsp:txXfrm>
    </dsp:sp>
    <dsp:sp modelId="{A93A89FA-D41E-4132-A49F-52F4324EFA10}">
      <dsp:nvSpPr>
        <dsp:cNvPr id="0" name=""/>
        <dsp:cNvSpPr/>
      </dsp:nvSpPr>
      <dsp:spPr>
        <a:xfrm>
          <a:off x="0" y="2194343"/>
          <a:ext cx="6832212" cy="8760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0483A-5C39-4DE7-A716-E844553A6F3E}">
      <dsp:nvSpPr>
        <dsp:cNvPr id="0" name=""/>
        <dsp:cNvSpPr/>
      </dsp:nvSpPr>
      <dsp:spPr>
        <a:xfrm>
          <a:off x="265017" y="2391464"/>
          <a:ext cx="481850" cy="4818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F083-60A4-45BC-A7EB-34C5361896F8}">
      <dsp:nvSpPr>
        <dsp:cNvPr id="0" name=""/>
        <dsp:cNvSpPr/>
      </dsp:nvSpPr>
      <dsp:spPr>
        <a:xfrm>
          <a:off x="1011886" y="2194343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There should be a </a:t>
          </a:r>
          <a:r>
            <a:rPr lang="en-US" sz="1900" b="1" i="1" kern="1200"/>
            <a:t>detectable early stage.</a:t>
          </a:r>
          <a:endParaRPr lang="en-US" sz="1900" kern="1200"/>
        </a:p>
      </dsp:txBody>
      <dsp:txXfrm>
        <a:off x="1011886" y="2194343"/>
        <a:ext cx="5820325" cy="876092"/>
      </dsp:txXfrm>
    </dsp:sp>
    <dsp:sp modelId="{CCE0F3F6-270C-40A5-AAB5-C6F68093D8F6}">
      <dsp:nvSpPr>
        <dsp:cNvPr id="0" name=""/>
        <dsp:cNvSpPr/>
      </dsp:nvSpPr>
      <dsp:spPr>
        <a:xfrm>
          <a:off x="0" y="3289458"/>
          <a:ext cx="6832212" cy="876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812AF-7DAC-4DD1-810C-AD00423C46B2}">
      <dsp:nvSpPr>
        <dsp:cNvPr id="0" name=""/>
        <dsp:cNvSpPr/>
      </dsp:nvSpPr>
      <dsp:spPr>
        <a:xfrm>
          <a:off x="265017" y="3486579"/>
          <a:ext cx="481850" cy="4818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70678-1135-4321-9EDF-34F04C365AE0}">
      <dsp:nvSpPr>
        <dsp:cNvPr id="0" name=""/>
        <dsp:cNvSpPr/>
      </dsp:nvSpPr>
      <dsp:spPr>
        <a:xfrm>
          <a:off x="1011886" y="3289458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Treatment at an early stage should be of </a:t>
          </a:r>
          <a:r>
            <a:rPr lang="en-US" sz="1900" b="1" i="1" kern="1200"/>
            <a:t>more benefit than at a later stage.</a:t>
          </a:r>
          <a:endParaRPr lang="en-US" sz="1900" kern="1200"/>
        </a:p>
      </dsp:txBody>
      <dsp:txXfrm>
        <a:off x="1011886" y="3289458"/>
        <a:ext cx="5820325" cy="876092"/>
      </dsp:txXfrm>
    </dsp:sp>
    <dsp:sp modelId="{A4C4EB3E-C0C4-44E9-8DF1-DCA1EB53BC4C}">
      <dsp:nvSpPr>
        <dsp:cNvPr id="0" name=""/>
        <dsp:cNvSpPr/>
      </dsp:nvSpPr>
      <dsp:spPr>
        <a:xfrm>
          <a:off x="0" y="4384573"/>
          <a:ext cx="6832212" cy="876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31284-7AC6-4F4F-ABE9-FEE263833422}">
      <dsp:nvSpPr>
        <dsp:cNvPr id="0" name=""/>
        <dsp:cNvSpPr/>
      </dsp:nvSpPr>
      <dsp:spPr>
        <a:xfrm>
          <a:off x="265017" y="4581694"/>
          <a:ext cx="481850" cy="4818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A8FF4-7693-44AA-970F-FD679B93B7D7}">
      <dsp:nvSpPr>
        <dsp:cNvPr id="0" name=""/>
        <dsp:cNvSpPr/>
      </dsp:nvSpPr>
      <dsp:spPr>
        <a:xfrm>
          <a:off x="1011886" y="4384573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</a:t>
          </a:r>
          <a:r>
            <a:rPr lang="en-US" sz="1900" b="1" i="1" kern="1200" dirty="0"/>
            <a:t>suitable test </a:t>
          </a:r>
          <a:r>
            <a:rPr lang="en-US" sz="1900" kern="1200" dirty="0"/>
            <a:t>should be devised for the early stage.</a:t>
          </a:r>
        </a:p>
      </dsp:txBody>
      <dsp:txXfrm>
        <a:off x="1011886" y="4384573"/>
        <a:ext cx="5820325" cy="8760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ED562-DE33-4029-911B-7269D63E0E05}">
      <dsp:nvSpPr>
        <dsp:cNvPr id="0" name=""/>
        <dsp:cNvSpPr/>
      </dsp:nvSpPr>
      <dsp:spPr>
        <a:xfrm>
          <a:off x="0" y="4113"/>
          <a:ext cx="6832212" cy="876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BAABF-83C8-4470-9CF5-4CC31AE678DB}">
      <dsp:nvSpPr>
        <dsp:cNvPr id="0" name=""/>
        <dsp:cNvSpPr/>
      </dsp:nvSpPr>
      <dsp:spPr>
        <a:xfrm>
          <a:off x="265017" y="201233"/>
          <a:ext cx="481850" cy="4818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EF010-9D12-430D-9F7C-DF2622620C9B}">
      <dsp:nvSpPr>
        <dsp:cNvPr id="0" name=""/>
        <dsp:cNvSpPr/>
      </dsp:nvSpPr>
      <dsp:spPr>
        <a:xfrm>
          <a:off x="1011886" y="4113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test should be </a:t>
          </a:r>
          <a:r>
            <a:rPr lang="en-US" sz="1600" b="1" i="1" kern="1200"/>
            <a:t>acceptable</a:t>
          </a:r>
          <a:r>
            <a:rPr lang="en-US" sz="1600" kern="1200"/>
            <a:t>.</a:t>
          </a:r>
        </a:p>
      </dsp:txBody>
      <dsp:txXfrm>
        <a:off x="1011886" y="4113"/>
        <a:ext cx="5820325" cy="876092"/>
      </dsp:txXfrm>
    </dsp:sp>
    <dsp:sp modelId="{41849FF9-E5D4-485E-9386-22058F99D230}">
      <dsp:nvSpPr>
        <dsp:cNvPr id="0" name=""/>
        <dsp:cNvSpPr/>
      </dsp:nvSpPr>
      <dsp:spPr>
        <a:xfrm>
          <a:off x="0" y="1099228"/>
          <a:ext cx="6832212" cy="8760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4BDD4-BDC7-4EC1-A234-612D5C96C5F4}">
      <dsp:nvSpPr>
        <dsp:cNvPr id="0" name=""/>
        <dsp:cNvSpPr/>
      </dsp:nvSpPr>
      <dsp:spPr>
        <a:xfrm>
          <a:off x="265017" y="1296349"/>
          <a:ext cx="481850" cy="4818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1050F-01D0-4E08-A671-BB9B6EAD71BE}">
      <dsp:nvSpPr>
        <dsp:cNvPr id="0" name=""/>
        <dsp:cNvSpPr/>
      </dsp:nvSpPr>
      <dsp:spPr>
        <a:xfrm>
          <a:off x="1011886" y="1099228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Intervals for repeating </a:t>
          </a:r>
          <a:r>
            <a:rPr lang="en-US" sz="1600" kern="1200"/>
            <a:t>the test should be determined.</a:t>
          </a:r>
        </a:p>
      </dsp:txBody>
      <dsp:txXfrm>
        <a:off x="1011886" y="1099228"/>
        <a:ext cx="5820325" cy="876092"/>
      </dsp:txXfrm>
    </dsp:sp>
    <dsp:sp modelId="{D8910F43-2B05-4933-9F76-2FA94B08A6BF}">
      <dsp:nvSpPr>
        <dsp:cNvPr id="0" name=""/>
        <dsp:cNvSpPr/>
      </dsp:nvSpPr>
      <dsp:spPr>
        <a:xfrm>
          <a:off x="0" y="2194343"/>
          <a:ext cx="6832212" cy="8760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C25CD-BF9C-4C39-AE0C-E12E47D6E460}">
      <dsp:nvSpPr>
        <dsp:cNvPr id="0" name=""/>
        <dsp:cNvSpPr/>
      </dsp:nvSpPr>
      <dsp:spPr>
        <a:xfrm>
          <a:off x="265017" y="2391464"/>
          <a:ext cx="481850" cy="4818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744FA-09E7-4B74-9CF7-3D4FE7CBFE5F}">
      <dsp:nvSpPr>
        <dsp:cNvPr id="0" name=""/>
        <dsp:cNvSpPr/>
      </dsp:nvSpPr>
      <dsp:spPr>
        <a:xfrm>
          <a:off x="1011886" y="2194343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Adequate health service </a:t>
          </a:r>
          <a:r>
            <a:rPr lang="en-US" sz="1600" kern="1200"/>
            <a:t>provision should be made for the extra clinical workload resulting from screening.</a:t>
          </a:r>
        </a:p>
      </dsp:txBody>
      <dsp:txXfrm>
        <a:off x="1011886" y="2194343"/>
        <a:ext cx="5820325" cy="876092"/>
      </dsp:txXfrm>
    </dsp:sp>
    <dsp:sp modelId="{27563E24-8A10-4FC9-A760-DCF28B0F75E3}">
      <dsp:nvSpPr>
        <dsp:cNvPr id="0" name=""/>
        <dsp:cNvSpPr/>
      </dsp:nvSpPr>
      <dsp:spPr>
        <a:xfrm>
          <a:off x="0" y="3289458"/>
          <a:ext cx="6832212" cy="876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A5955-C163-4550-BF23-572246DA7E4E}">
      <dsp:nvSpPr>
        <dsp:cNvPr id="0" name=""/>
        <dsp:cNvSpPr/>
      </dsp:nvSpPr>
      <dsp:spPr>
        <a:xfrm>
          <a:off x="265017" y="3486579"/>
          <a:ext cx="481850" cy="4818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5356E-439A-4137-B485-1CDA9CDFDC6C}">
      <dsp:nvSpPr>
        <dsp:cNvPr id="0" name=""/>
        <dsp:cNvSpPr/>
      </dsp:nvSpPr>
      <dsp:spPr>
        <a:xfrm>
          <a:off x="1011886" y="3289458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The risks, both physical and psychological</a:t>
          </a:r>
          <a:r>
            <a:rPr lang="en-US" sz="1600" kern="1200"/>
            <a:t>, should be less than the benefits.</a:t>
          </a:r>
        </a:p>
      </dsp:txBody>
      <dsp:txXfrm>
        <a:off x="1011886" y="3289458"/>
        <a:ext cx="5820325" cy="876092"/>
      </dsp:txXfrm>
    </dsp:sp>
    <dsp:sp modelId="{381AAAF0-5EB9-4385-91F2-9F927B48403D}">
      <dsp:nvSpPr>
        <dsp:cNvPr id="0" name=""/>
        <dsp:cNvSpPr/>
      </dsp:nvSpPr>
      <dsp:spPr>
        <a:xfrm>
          <a:off x="0" y="4384573"/>
          <a:ext cx="6832212" cy="876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CF0FA-B109-48D4-850C-FE101A366E5C}">
      <dsp:nvSpPr>
        <dsp:cNvPr id="0" name=""/>
        <dsp:cNvSpPr/>
      </dsp:nvSpPr>
      <dsp:spPr>
        <a:xfrm>
          <a:off x="265017" y="4581694"/>
          <a:ext cx="481850" cy="4818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91085-E3CD-4463-AAA7-8E974414915C}">
      <dsp:nvSpPr>
        <dsp:cNvPr id="0" name=""/>
        <dsp:cNvSpPr/>
      </dsp:nvSpPr>
      <dsp:spPr>
        <a:xfrm>
          <a:off x="1011886" y="4384573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</a:t>
          </a:r>
          <a:r>
            <a:rPr lang="en-US" sz="1600" b="1" i="1" kern="1200"/>
            <a:t>costs should be balanced </a:t>
          </a:r>
          <a:r>
            <a:rPr lang="en-US" sz="1600" kern="1200"/>
            <a:t>against the benefits.</a:t>
          </a:r>
        </a:p>
      </dsp:txBody>
      <dsp:txXfrm>
        <a:off x="1011886" y="4384573"/>
        <a:ext cx="5820325" cy="8760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5EAE9-6582-449B-9CAD-0F58209AC61E}">
      <dsp:nvSpPr>
        <dsp:cNvPr id="0" name=""/>
        <dsp:cNvSpPr/>
      </dsp:nvSpPr>
      <dsp:spPr>
        <a:xfrm>
          <a:off x="51091" y="400917"/>
          <a:ext cx="890972" cy="8909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C2398-4D52-460E-B0CE-63BFF9865C36}">
      <dsp:nvSpPr>
        <dsp:cNvPr id="0" name=""/>
        <dsp:cNvSpPr/>
      </dsp:nvSpPr>
      <dsp:spPr>
        <a:xfrm>
          <a:off x="238196" y="588021"/>
          <a:ext cx="516764" cy="5167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0B4B4-A012-4611-99BC-BF4C92B2FE24}">
      <dsp:nvSpPr>
        <dsp:cNvPr id="0" name=""/>
        <dsp:cNvSpPr/>
      </dsp:nvSpPr>
      <dsp:spPr>
        <a:xfrm>
          <a:off x="1132987" y="400917"/>
          <a:ext cx="2100150" cy="89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Mass screening. </a:t>
          </a:r>
        </a:p>
      </dsp:txBody>
      <dsp:txXfrm>
        <a:off x="1132987" y="400917"/>
        <a:ext cx="2100150" cy="890972"/>
      </dsp:txXfrm>
    </dsp:sp>
    <dsp:sp modelId="{7E1749B6-A9DE-40CE-A2B8-371619638BFB}">
      <dsp:nvSpPr>
        <dsp:cNvPr id="0" name=""/>
        <dsp:cNvSpPr/>
      </dsp:nvSpPr>
      <dsp:spPr>
        <a:xfrm>
          <a:off x="3599073" y="400917"/>
          <a:ext cx="890972" cy="8909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8572B-B659-47FE-B77B-1C6D0546A5EC}">
      <dsp:nvSpPr>
        <dsp:cNvPr id="0" name=""/>
        <dsp:cNvSpPr/>
      </dsp:nvSpPr>
      <dsp:spPr>
        <a:xfrm>
          <a:off x="3786177" y="588021"/>
          <a:ext cx="516764" cy="5167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DE242-D02A-4924-AB7A-7E33DCBFB937}">
      <dsp:nvSpPr>
        <dsp:cNvPr id="0" name=""/>
        <dsp:cNvSpPr/>
      </dsp:nvSpPr>
      <dsp:spPr>
        <a:xfrm>
          <a:off x="4680969" y="400917"/>
          <a:ext cx="2100150" cy="89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Selective or high risk targeted screening. </a:t>
          </a:r>
        </a:p>
      </dsp:txBody>
      <dsp:txXfrm>
        <a:off x="4680969" y="400917"/>
        <a:ext cx="2100150" cy="890972"/>
      </dsp:txXfrm>
    </dsp:sp>
    <dsp:sp modelId="{543AD774-3192-4487-81CF-99084797DF67}">
      <dsp:nvSpPr>
        <dsp:cNvPr id="0" name=""/>
        <dsp:cNvSpPr/>
      </dsp:nvSpPr>
      <dsp:spPr>
        <a:xfrm>
          <a:off x="51091" y="2186903"/>
          <a:ext cx="890972" cy="8909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DCCB2-80A3-48AA-9391-C32EA518DB31}">
      <dsp:nvSpPr>
        <dsp:cNvPr id="0" name=""/>
        <dsp:cNvSpPr/>
      </dsp:nvSpPr>
      <dsp:spPr>
        <a:xfrm>
          <a:off x="238196" y="2374007"/>
          <a:ext cx="516764" cy="5167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03703-866B-40D1-AA9A-3418C50F542E}">
      <dsp:nvSpPr>
        <dsp:cNvPr id="0" name=""/>
        <dsp:cNvSpPr/>
      </dsp:nvSpPr>
      <dsp:spPr>
        <a:xfrm>
          <a:off x="1132987" y="2186903"/>
          <a:ext cx="2100150" cy="89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Multiphasic screening.</a:t>
          </a:r>
        </a:p>
      </dsp:txBody>
      <dsp:txXfrm>
        <a:off x="1132987" y="2186903"/>
        <a:ext cx="2100150" cy="890972"/>
      </dsp:txXfrm>
    </dsp:sp>
    <dsp:sp modelId="{70257478-C160-4BE2-A01C-AE90901BC4F9}">
      <dsp:nvSpPr>
        <dsp:cNvPr id="0" name=""/>
        <dsp:cNvSpPr/>
      </dsp:nvSpPr>
      <dsp:spPr>
        <a:xfrm>
          <a:off x="3599073" y="2186903"/>
          <a:ext cx="890972" cy="8909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9304B-5D01-4FAF-8C3D-D2F4117DA278}">
      <dsp:nvSpPr>
        <dsp:cNvPr id="0" name=""/>
        <dsp:cNvSpPr/>
      </dsp:nvSpPr>
      <dsp:spPr>
        <a:xfrm>
          <a:off x="3786177" y="2374007"/>
          <a:ext cx="516764" cy="5167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ACE60-2408-4232-957A-1B5AACE0441D}">
      <dsp:nvSpPr>
        <dsp:cNvPr id="0" name=""/>
        <dsp:cNvSpPr/>
      </dsp:nvSpPr>
      <dsp:spPr>
        <a:xfrm>
          <a:off x="4680969" y="2186903"/>
          <a:ext cx="2100150" cy="89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Multipurpose screening. </a:t>
          </a:r>
        </a:p>
      </dsp:txBody>
      <dsp:txXfrm>
        <a:off x="4680969" y="2186903"/>
        <a:ext cx="2100150" cy="890972"/>
      </dsp:txXfrm>
    </dsp:sp>
    <dsp:sp modelId="{D9F4A494-C168-4780-9484-E70DD1375B86}">
      <dsp:nvSpPr>
        <dsp:cNvPr id="0" name=""/>
        <dsp:cNvSpPr/>
      </dsp:nvSpPr>
      <dsp:spPr>
        <a:xfrm>
          <a:off x="51091" y="3972888"/>
          <a:ext cx="890972" cy="89097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B9B2D-8293-494F-8790-67A6B7C695C0}">
      <dsp:nvSpPr>
        <dsp:cNvPr id="0" name=""/>
        <dsp:cNvSpPr/>
      </dsp:nvSpPr>
      <dsp:spPr>
        <a:xfrm>
          <a:off x="238196" y="4159992"/>
          <a:ext cx="516764" cy="5167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54BC0-E006-46AE-BABD-E2F6482BCE3E}">
      <dsp:nvSpPr>
        <dsp:cNvPr id="0" name=""/>
        <dsp:cNvSpPr/>
      </dsp:nvSpPr>
      <dsp:spPr>
        <a:xfrm>
          <a:off x="1132987" y="3972888"/>
          <a:ext cx="2100150" cy="89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Case finding or opportunistic screening.</a:t>
          </a:r>
        </a:p>
      </dsp:txBody>
      <dsp:txXfrm>
        <a:off x="1132987" y="3972888"/>
        <a:ext cx="2100150" cy="8909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7DAB1-6810-4A4C-8A24-BED9C5F3E786}">
      <dsp:nvSpPr>
        <dsp:cNvPr id="0" name=""/>
        <dsp:cNvSpPr/>
      </dsp:nvSpPr>
      <dsp:spPr>
        <a:xfrm>
          <a:off x="0" y="437109"/>
          <a:ext cx="68322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56" tIns="333248" rIns="53025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Conventional Digital Mammography.</a:t>
          </a:r>
          <a:endParaRPr lang="en-US" sz="1600" kern="1200" dirty="0"/>
        </a:p>
      </dsp:txBody>
      <dsp:txXfrm>
        <a:off x="0" y="437109"/>
        <a:ext cx="6832212" cy="680400"/>
      </dsp:txXfrm>
    </dsp:sp>
    <dsp:sp modelId="{6B9D164A-5CF4-411E-AFB5-7C4797BA471C}">
      <dsp:nvSpPr>
        <dsp:cNvPr id="0" name=""/>
        <dsp:cNvSpPr/>
      </dsp:nvSpPr>
      <dsp:spPr>
        <a:xfrm>
          <a:off x="341610" y="200949"/>
          <a:ext cx="4782548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Screening and Prevention method:</a:t>
          </a:r>
        </a:p>
      </dsp:txBody>
      <dsp:txXfrm>
        <a:off x="364667" y="224006"/>
        <a:ext cx="4736434" cy="426206"/>
      </dsp:txXfrm>
    </dsp:sp>
    <dsp:sp modelId="{ADCDBCB2-5293-4ED7-85A2-E5442F3DBC9D}">
      <dsp:nvSpPr>
        <dsp:cNvPr id="0" name=""/>
        <dsp:cNvSpPr/>
      </dsp:nvSpPr>
      <dsp:spPr>
        <a:xfrm>
          <a:off x="0" y="1440069"/>
          <a:ext cx="68322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444793"/>
              <a:satOff val="-9942"/>
              <a:lumOff val="-9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56" tIns="333248" rIns="53025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Women above 40 years of age.</a:t>
          </a:r>
          <a:endParaRPr lang="en-US" sz="1600" kern="1200" dirty="0"/>
        </a:p>
      </dsp:txBody>
      <dsp:txXfrm>
        <a:off x="0" y="1440069"/>
        <a:ext cx="6832212" cy="680400"/>
      </dsp:txXfrm>
    </dsp:sp>
    <dsp:sp modelId="{35C611E8-2BD9-42D7-8D27-D05AD6402C2B}">
      <dsp:nvSpPr>
        <dsp:cNvPr id="0" name=""/>
        <dsp:cNvSpPr/>
      </dsp:nvSpPr>
      <dsp:spPr>
        <a:xfrm>
          <a:off x="341610" y="1203909"/>
          <a:ext cx="4782548" cy="472320"/>
        </a:xfrm>
        <a:prstGeom prst="roundRect">
          <a:avLst/>
        </a:prstGeom>
        <a:gradFill rotWithShape="0">
          <a:gsLst>
            <a:gs pos="0">
              <a:schemeClr val="accent2">
                <a:hueOff val="444793"/>
                <a:satOff val="-9942"/>
                <a:lumOff val="-9412"/>
                <a:alphaOff val="0"/>
                <a:tint val="96000"/>
                <a:lumMod val="104000"/>
              </a:schemeClr>
            </a:gs>
            <a:gs pos="100000">
              <a:schemeClr val="accent2">
                <a:hueOff val="444793"/>
                <a:satOff val="-9942"/>
                <a:lumOff val="-941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Population: </a:t>
          </a:r>
        </a:p>
      </dsp:txBody>
      <dsp:txXfrm>
        <a:off x="364667" y="1226966"/>
        <a:ext cx="4736434" cy="426206"/>
      </dsp:txXfrm>
    </dsp:sp>
    <dsp:sp modelId="{AF380D07-9725-4396-B0C0-EE61865240D2}">
      <dsp:nvSpPr>
        <dsp:cNvPr id="0" name=""/>
        <dsp:cNvSpPr/>
      </dsp:nvSpPr>
      <dsp:spPr>
        <a:xfrm>
          <a:off x="0" y="2443029"/>
          <a:ext cx="6832212" cy="262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889586"/>
              <a:satOff val="-19883"/>
              <a:lumOff val="-1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56" tIns="333248" rIns="53025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Annual </a:t>
          </a:r>
          <a:r>
            <a:rPr lang="en-US" sz="1600" kern="1200" dirty="0"/>
            <a:t>screening </a:t>
          </a:r>
          <a:r>
            <a:rPr lang="en-US" sz="1600" b="1" kern="1200" dirty="0"/>
            <a:t>mammography</a:t>
          </a:r>
          <a:r>
            <a:rPr lang="en-US" sz="1600" kern="1200" dirty="0"/>
            <a:t> should be </a:t>
          </a:r>
          <a:r>
            <a:rPr lang="en-US" sz="1600" b="1" u="sng" kern="1200" dirty="0"/>
            <a:t>offered</a:t>
          </a:r>
          <a:r>
            <a:rPr lang="en-US" sz="1600" b="1" kern="1200" dirty="0"/>
            <a:t> </a:t>
          </a:r>
          <a:r>
            <a:rPr lang="en-US" sz="1600" kern="1200" dirty="0"/>
            <a:t>to women between </a:t>
          </a:r>
          <a:r>
            <a:rPr lang="en-US" sz="1600" b="1" kern="1200" dirty="0"/>
            <a:t>40</a:t>
          </a:r>
          <a:r>
            <a:rPr lang="en-US" sz="1600" kern="1200" dirty="0"/>
            <a:t> and </a:t>
          </a:r>
          <a:r>
            <a:rPr lang="en-US" sz="1600" b="1" kern="1200" dirty="0"/>
            <a:t>44</a:t>
          </a:r>
          <a:r>
            <a:rPr lang="en-US" sz="1600" kern="1200" dirty="0"/>
            <a:t> years of age.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Annual </a:t>
          </a:r>
          <a:r>
            <a:rPr lang="en-US" sz="1600" kern="1200" dirty="0"/>
            <a:t>screening with </a:t>
          </a:r>
          <a:r>
            <a:rPr lang="en-US" sz="1600" b="1" kern="1200" dirty="0"/>
            <a:t>mammography</a:t>
          </a:r>
          <a:r>
            <a:rPr lang="en-US" sz="1600" kern="1200" dirty="0"/>
            <a:t> should be </a:t>
          </a:r>
          <a:r>
            <a:rPr lang="en-US" sz="1600" b="1" u="sng" kern="1200" dirty="0"/>
            <a:t>initiated</a:t>
          </a:r>
          <a:r>
            <a:rPr lang="en-US" sz="1600" b="1" kern="1200" dirty="0"/>
            <a:t> </a:t>
          </a:r>
          <a:r>
            <a:rPr lang="en-US" sz="1600" kern="1200" dirty="0"/>
            <a:t>at </a:t>
          </a:r>
          <a:r>
            <a:rPr lang="en-US" sz="1600" b="1" kern="1200" dirty="0"/>
            <a:t>45</a:t>
          </a:r>
          <a:r>
            <a:rPr lang="en-US" sz="1600" kern="1200" dirty="0"/>
            <a:t> years of age in women at average risk.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For women </a:t>
          </a:r>
          <a:r>
            <a:rPr lang="en-US" sz="1600" b="1" kern="1200" dirty="0"/>
            <a:t>55</a:t>
          </a:r>
          <a:r>
            <a:rPr lang="en-US" sz="1600" kern="1200" dirty="0"/>
            <a:t> years and </a:t>
          </a:r>
          <a:r>
            <a:rPr lang="en-US" sz="1600" b="1" kern="1200" dirty="0"/>
            <a:t>older</a:t>
          </a:r>
          <a:r>
            <a:rPr lang="en-US" sz="1600" kern="1200" dirty="0"/>
            <a:t>, </a:t>
          </a:r>
          <a:r>
            <a:rPr lang="en-US" sz="1600" b="1" u="sng" kern="1200" dirty="0"/>
            <a:t>biennial</a:t>
          </a:r>
          <a:r>
            <a:rPr lang="en-US" sz="1600" b="1" kern="1200" dirty="0"/>
            <a:t> </a:t>
          </a:r>
          <a:r>
            <a:rPr lang="en-US" sz="1600" kern="1200" dirty="0"/>
            <a:t>screening is the preferred approach, with the option to screen </a:t>
          </a:r>
          <a:r>
            <a:rPr lang="en-US" sz="1600" b="1" kern="1200" dirty="0"/>
            <a:t>annually</a:t>
          </a:r>
          <a:r>
            <a:rPr lang="en-US" sz="1600" kern="1200" dirty="0"/>
            <a:t>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Women should continue screening </a:t>
          </a:r>
          <a:r>
            <a:rPr lang="en-US" sz="1600" b="1" kern="1200" dirty="0"/>
            <a:t>mammography</a:t>
          </a:r>
          <a:r>
            <a:rPr lang="en-US" sz="1600" kern="1200" dirty="0"/>
            <a:t> as long as their overall health is </a:t>
          </a:r>
          <a:r>
            <a:rPr lang="en-US" sz="1600" b="1" kern="1200" dirty="0"/>
            <a:t>good</a:t>
          </a:r>
          <a:r>
            <a:rPr lang="en-US" sz="1600" kern="1200" dirty="0"/>
            <a:t> and they have a </a:t>
          </a:r>
          <a:r>
            <a:rPr lang="en-US" sz="1600" b="1" kern="1200" dirty="0"/>
            <a:t>life expectancy of 10 years or more</a:t>
          </a:r>
          <a:r>
            <a:rPr lang="en-US" sz="1600" kern="1200" dirty="0"/>
            <a:t>.</a:t>
          </a:r>
        </a:p>
      </dsp:txBody>
      <dsp:txXfrm>
        <a:off x="0" y="2443029"/>
        <a:ext cx="6832212" cy="2620800"/>
      </dsp:txXfrm>
    </dsp:sp>
    <dsp:sp modelId="{C9C141AC-92C5-4CE8-BA81-9E7B89E0B34C}">
      <dsp:nvSpPr>
        <dsp:cNvPr id="0" name=""/>
        <dsp:cNvSpPr/>
      </dsp:nvSpPr>
      <dsp:spPr>
        <a:xfrm>
          <a:off x="341610" y="2206869"/>
          <a:ext cx="4782548" cy="472320"/>
        </a:xfrm>
        <a:prstGeom prst="roundRect">
          <a:avLst/>
        </a:prstGeom>
        <a:gradFill rotWithShape="0">
          <a:gsLst>
            <a:gs pos="0">
              <a:schemeClr val="accent2">
                <a:hueOff val="889586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6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Screening intervals: </a:t>
          </a:r>
        </a:p>
      </dsp:txBody>
      <dsp:txXfrm>
        <a:off x="364667" y="2229926"/>
        <a:ext cx="4736434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0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7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3523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6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7514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6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0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6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9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3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2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2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6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9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3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9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F129D9-8F3D-4302-AB5D-DE987A6B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4A57F6-BEF1-4CA6-A0F1-3A01F6AB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7DA5-66A3-704E-8AB0-FD6EA4641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276952"/>
            <a:ext cx="3778870" cy="394325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FEFFFF"/>
                </a:solidFill>
              </a:rPr>
              <a:t>Screening and prevention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3336A73-1C9B-4BAA-A893-AD3C79E6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5F145-0AD3-EA4F-9F32-CAFF23CDB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Autofit/>
          </a:bodyPr>
          <a:lstStyle/>
          <a:p>
            <a:pPr rtl="0">
              <a:lnSpc>
                <a:spcPct val="90000"/>
              </a:lnSpc>
            </a:pPr>
            <a:r>
              <a:rPr lang="en-US" dirty="0">
                <a:solidFill>
                  <a:srgbClr val="FEFFFF"/>
                </a:solidFill>
              </a:rPr>
              <a:t>Done by: </a:t>
            </a:r>
            <a:r>
              <a:rPr lang="en-US" dirty="0" err="1">
                <a:solidFill>
                  <a:srgbClr val="FEFFFF"/>
                </a:solidFill>
              </a:rPr>
              <a:t>nawaf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Aldarwish</a:t>
            </a:r>
            <a:r>
              <a:rPr lang="en-US" dirty="0">
                <a:solidFill>
                  <a:srgbClr val="FEFFFF"/>
                </a:solidFill>
              </a:rPr>
              <a:t>, </a:t>
            </a:r>
            <a:r>
              <a:rPr lang="en-US" dirty="0" err="1">
                <a:solidFill>
                  <a:srgbClr val="FEFFFF"/>
                </a:solidFill>
              </a:rPr>
              <a:t>mohammed</a:t>
            </a:r>
            <a:r>
              <a:rPr lang="en-US" dirty="0">
                <a:solidFill>
                  <a:srgbClr val="FEFFFF"/>
                </a:solidFill>
              </a:rPr>
              <a:t> </a:t>
            </a:r>
            <a:r>
              <a:rPr lang="en-US" dirty="0" err="1">
                <a:solidFill>
                  <a:srgbClr val="FEFFFF"/>
                </a:solidFill>
              </a:rPr>
              <a:t>Almania</a:t>
            </a:r>
            <a:r>
              <a:rPr lang="en-US" dirty="0">
                <a:solidFill>
                  <a:srgbClr val="FEFFFF"/>
                </a:solidFill>
              </a:rPr>
              <a:t>, Fahad Alotaibi, Faisal </a:t>
            </a:r>
            <a:r>
              <a:rPr lang="en-US" dirty="0" err="1">
                <a:solidFill>
                  <a:srgbClr val="FEFFFF"/>
                </a:solidFill>
              </a:rPr>
              <a:t>Alabbad</a:t>
            </a:r>
            <a:r>
              <a:rPr lang="en-US" dirty="0">
                <a:solidFill>
                  <a:srgbClr val="FEFFFF"/>
                </a:solidFill>
              </a:rPr>
              <a:t>, Saud </a:t>
            </a:r>
            <a:r>
              <a:rPr lang="en-US" dirty="0" err="1">
                <a:solidFill>
                  <a:srgbClr val="FEFFFF"/>
                </a:solidFill>
              </a:rPr>
              <a:t>Alhothaly</a:t>
            </a:r>
            <a:r>
              <a:rPr lang="en-US" dirty="0">
                <a:solidFill>
                  <a:srgbClr val="FEFFFF"/>
                </a:solidFill>
              </a:rPr>
              <a:t>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8169225-585B-4937-9F8C-931FC4064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9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85567-08FA-D448-9FC3-55A4F455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rtl="0"/>
            <a:r>
              <a:rPr lang="en-US" sz="4400" dirty="0">
                <a:solidFill>
                  <a:schemeClr val="bg1"/>
                </a:solidFill>
              </a:rPr>
              <a:t>Screening: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4B7475-13E2-44C8-8B35-34B4A65D1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768768"/>
              </p:ext>
            </p:extLst>
          </p:nvPr>
        </p:nvGraphicFramePr>
        <p:xfrm>
          <a:off x="961012" y="2173514"/>
          <a:ext cx="10265786" cy="397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26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6FFDE-B1C0-194F-B1FF-9734028A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bg1"/>
                </a:solidFill>
              </a:rPr>
              <a:t>Aim of screening:</a:t>
            </a: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C3344E03-2FFB-4843-BDBC-E8A735B04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301849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62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21164-0AD7-564D-8115-A03FD1248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chemeClr val="bg1"/>
                </a:solidFill>
              </a:rPr>
              <a:t>Prevention: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C26687-5104-4BD8-86F5-61D1A91987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360778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86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7DA5-66A3-704E-8AB0-FD6EA4641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</a:pPr>
            <a:r>
              <a:rPr lang="en-US" sz="4600" dirty="0"/>
              <a:t>Identify levels of prevention in primary care practice.</a:t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9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6547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4F148-939D-6948-983B-EFB46B11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chemeClr val="bg1"/>
                </a:solidFill>
              </a:rPr>
              <a:t>Levels of prevention: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F92BD9-3CC6-8642-9B08-4AE489122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489196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9718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6BDC0-8000-5848-9A12-48D1E14D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bg1"/>
                </a:solidFill>
              </a:rPr>
              <a:t>Primary prevention: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5A3C8-6479-5B48-80D8-3148ED37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4067156"/>
          </a:xfrm>
        </p:spPr>
        <p:txBody>
          <a:bodyPr>
            <a:noAutofit/>
          </a:bodyPr>
          <a:lstStyle/>
          <a:p>
            <a:pPr algn="l" rtl="0"/>
            <a:r>
              <a:rPr lang="en-US" dirty="0"/>
              <a:t>Intervening before health effects occur. </a:t>
            </a:r>
            <a:r>
              <a:rPr lang="en-US" i="1" u="sng" dirty="0"/>
              <a:t>(so we intervene before the disease occur.) </a:t>
            </a:r>
            <a:endParaRPr lang="en-US" dirty="0"/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sz="1800" dirty="0"/>
              <a:t>Examples: </a:t>
            </a:r>
          </a:p>
          <a:p>
            <a:pPr lvl="2" algn="l" rtl="0">
              <a:buFont typeface="System Font Regular"/>
              <a:buChar char="−"/>
            </a:pPr>
            <a:r>
              <a:rPr lang="en-US" sz="1800" b="1" dirty="0"/>
              <a:t>Vaccination</a:t>
            </a:r>
            <a:r>
              <a:rPr lang="en-US" sz="1800" dirty="0"/>
              <a:t> and post exposure </a:t>
            </a:r>
            <a:r>
              <a:rPr lang="en-US" sz="1800" b="1" dirty="0"/>
              <a:t>prophylaxis</a:t>
            </a:r>
            <a:r>
              <a:rPr lang="en-US" sz="1800" dirty="0"/>
              <a:t>. </a:t>
            </a:r>
          </a:p>
          <a:p>
            <a:pPr lvl="2" algn="l" rtl="0">
              <a:buFont typeface="System Font Regular"/>
              <a:buChar char="−"/>
            </a:pPr>
            <a:r>
              <a:rPr lang="en-US" sz="1800" dirty="0"/>
              <a:t>Nutrition intervention and food supplementation.</a:t>
            </a:r>
          </a:p>
          <a:p>
            <a:pPr lvl="2" algn="l" rtl="0">
              <a:buFont typeface="System Font Regular"/>
              <a:buChar char="−"/>
            </a:pPr>
            <a:r>
              <a:rPr lang="en-US" sz="1800" b="1" dirty="0"/>
              <a:t>Health education</a:t>
            </a:r>
            <a:r>
              <a:rPr lang="en-US" sz="1800" dirty="0"/>
              <a:t>. </a:t>
            </a:r>
          </a:p>
          <a:p>
            <a:pPr lvl="2" algn="l" rtl="0">
              <a:buFont typeface="System Font Regular"/>
              <a:buChar char="−"/>
            </a:pPr>
            <a:r>
              <a:rPr lang="en-US" sz="1800" dirty="0"/>
              <a:t>Sanitation of the environment. </a:t>
            </a:r>
          </a:p>
          <a:p>
            <a:pPr lvl="2" algn="l" rtl="0">
              <a:buFont typeface="System Font Regular"/>
              <a:buChar char="−"/>
            </a:pPr>
            <a:r>
              <a:rPr lang="en-US" sz="1800" b="1" dirty="0"/>
              <a:t>Lifestyle modification</a:t>
            </a:r>
            <a:r>
              <a:rPr lang="en-US" sz="1800" dirty="0"/>
              <a:t>. </a:t>
            </a:r>
          </a:p>
          <a:p>
            <a:pPr lvl="2" algn="l" rtl="0">
              <a:buFont typeface="System Font Regular"/>
              <a:buChar char="−"/>
            </a:pPr>
            <a:r>
              <a:rPr lang="en-US" sz="1800" dirty="0"/>
              <a:t>Inclusion of disease prevention programmes at </a:t>
            </a:r>
            <a:r>
              <a:rPr lang="en-US" sz="1800" b="1" dirty="0"/>
              <a:t>primary</a:t>
            </a:r>
            <a:r>
              <a:rPr lang="en-US" sz="1800" dirty="0"/>
              <a:t> and </a:t>
            </a:r>
            <a:r>
              <a:rPr lang="en-US" sz="1800" b="1" dirty="0"/>
              <a:t>specialized</a:t>
            </a:r>
            <a:r>
              <a:rPr lang="en-US" sz="1800" dirty="0"/>
              <a:t> </a:t>
            </a:r>
            <a:r>
              <a:rPr lang="en-US" sz="1800" b="1" dirty="0"/>
              <a:t>health care levels</a:t>
            </a:r>
            <a:r>
              <a:rPr lang="en-US" sz="1800" dirty="0"/>
              <a:t>, such as access to preventive services (ex. counselling).</a:t>
            </a:r>
          </a:p>
        </p:txBody>
      </p:sp>
    </p:spTree>
    <p:extLst>
      <p:ext uri="{BB962C8B-B14F-4D97-AF65-F5344CB8AC3E}">
        <p14:creationId xmlns:p14="http://schemas.microsoft.com/office/powerpoint/2010/main" val="2043653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DCB16-CC68-094C-B316-EDF5F4DE5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bg1"/>
                </a:solidFill>
              </a:rPr>
              <a:t>Secondary prevention: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DDE07-3382-5748-9F67-2C5BB1F79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Screening to identify diseases in the </a:t>
            </a:r>
            <a:r>
              <a:rPr lang="en-US" sz="2000" b="1" dirty="0"/>
              <a:t>earliest stages</a:t>
            </a:r>
            <a:r>
              <a:rPr lang="en-US" sz="2000" dirty="0"/>
              <a:t>, before the onset of </a:t>
            </a:r>
            <a:r>
              <a:rPr lang="en-US" sz="2000" b="1" dirty="0"/>
              <a:t>signs</a:t>
            </a:r>
            <a:r>
              <a:rPr lang="en-US" sz="2000" dirty="0"/>
              <a:t> and </a:t>
            </a:r>
            <a:r>
              <a:rPr lang="en-US" sz="2000" b="1" dirty="0"/>
              <a:t>symptoms</a:t>
            </a:r>
            <a:r>
              <a:rPr lang="en-US" sz="2000" dirty="0"/>
              <a:t>. 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sz="2000" dirty="0"/>
              <a:t>Examples: </a:t>
            </a:r>
          </a:p>
          <a:p>
            <a:pPr lvl="2" algn="l" rtl="0">
              <a:buFont typeface="System Font Regular"/>
              <a:buChar char="−"/>
            </a:pPr>
            <a:r>
              <a:rPr lang="en-US" sz="2000" dirty="0"/>
              <a:t>Population-based </a:t>
            </a:r>
            <a:r>
              <a:rPr lang="en-US" sz="2000" b="1" dirty="0"/>
              <a:t>screening</a:t>
            </a:r>
            <a:r>
              <a:rPr lang="en-US" sz="2000" dirty="0"/>
              <a:t> </a:t>
            </a:r>
            <a:r>
              <a:rPr lang="en-US" sz="2000" dirty="0" err="1"/>
              <a:t>programmes</a:t>
            </a:r>
            <a:r>
              <a:rPr lang="en-US" sz="2000" dirty="0"/>
              <a:t> for </a:t>
            </a:r>
            <a:r>
              <a:rPr lang="en-US" sz="2000" b="1" dirty="0"/>
              <a:t>early detection</a:t>
            </a:r>
            <a:r>
              <a:rPr lang="en-US" sz="2000" dirty="0"/>
              <a:t> of diseases. </a:t>
            </a:r>
          </a:p>
          <a:p>
            <a:pPr lvl="2" algn="l" rtl="0">
              <a:buFont typeface="System Font Regular"/>
              <a:buChar char="−"/>
            </a:pPr>
            <a:r>
              <a:rPr lang="en-US" sz="2000" dirty="0"/>
              <a:t>Provision of </a:t>
            </a:r>
            <a:r>
              <a:rPr lang="en-US" sz="2000" b="1" dirty="0"/>
              <a:t>maternal</a:t>
            </a:r>
            <a:r>
              <a:rPr lang="en-US" sz="2000" dirty="0"/>
              <a:t> and </a:t>
            </a:r>
            <a:r>
              <a:rPr lang="en-US" sz="2000" b="1" dirty="0"/>
              <a:t>child</a:t>
            </a:r>
            <a:r>
              <a:rPr lang="en-US" sz="2000" dirty="0"/>
              <a:t> </a:t>
            </a:r>
            <a:r>
              <a:rPr lang="en-US" sz="2000" b="1" dirty="0"/>
              <a:t>health</a:t>
            </a:r>
            <a:r>
              <a:rPr lang="en-US" sz="2000" dirty="0"/>
              <a:t> </a:t>
            </a:r>
            <a:r>
              <a:rPr lang="en-US" sz="2000" dirty="0" err="1"/>
              <a:t>programmes</a:t>
            </a:r>
            <a:r>
              <a:rPr lang="en-US" sz="2000" dirty="0"/>
              <a:t>, including </a:t>
            </a:r>
            <a:r>
              <a:rPr lang="en-US" sz="2000" b="1" dirty="0"/>
              <a:t>screening</a:t>
            </a:r>
            <a:r>
              <a:rPr lang="en-US" sz="2000" dirty="0"/>
              <a:t> and </a:t>
            </a:r>
            <a:r>
              <a:rPr lang="en-US" sz="2000" b="1" dirty="0"/>
              <a:t>prevention</a:t>
            </a:r>
            <a:r>
              <a:rPr lang="en-US" sz="2000" dirty="0"/>
              <a:t> of congenital malformations.</a:t>
            </a:r>
          </a:p>
          <a:p>
            <a:pPr lvl="2" algn="l" rtl="0">
              <a:buFont typeface="System Font Regular"/>
              <a:buChar char="−"/>
            </a:pPr>
            <a:r>
              <a:rPr lang="en-US" sz="2000" dirty="0"/>
              <a:t>Provision of </a:t>
            </a:r>
            <a:r>
              <a:rPr lang="en-US" sz="2000" b="1" dirty="0"/>
              <a:t>chemoprophylactic</a:t>
            </a:r>
            <a:r>
              <a:rPr lang="en-US" sz="2000" dirty="0"/>
              <a:t> agents to control </a:t>
            </a:r>
            <a:r>
              <a:rPr lang="en-US" sz="2000" b="1" dirty="0"/>
              <a:t>risk factors</a:t>
            </a:r>
            <a:r>
              <a:rPr lang="en-US" sz="2000" dirty="0"/>
              <a:t>. </a:t>
            </a:r>
          </a:p>
          <a:p>
            <a:pPr marL="987552" lvl="2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9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046B0-E63D-0E47-B4D7-BA0AFC5C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bg1"/>
                </a:solidFill>
              </a:rPr>
              <a:t>Tertiary prevention: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38E6B-F778-0A4F-A5FC-F4372852B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Managing disease </a:t>
            </a:r>
            <a:r>
              <a:rPr lang="en-US" sz="2000" b="1" dirty="0"/>
              <a:t>post diagnosis </a:t>
            </a:r>
            <a:r>
              <a:rPr lang="en-US" sz="2000" dirty="0"/>
              <a:t>to </a:t>
            </a:r>
            <a:r>
              <a:rPr lang="en-US" sz="2000" b="1" dirty="0"/>
              <a:t>slow</a:t>
            </a:r>
            <a:r>
              <a:rPr lang="en-US" sz="2000" dirty="0"/>
              <a:t> or </a:t>
            </a:r>
            <a:r>
              <a:rPr lang="en-US" sz="2000" b="1" dirty="0"/>
              <a:t>stop</a:t>
            </a:r>
            <a:r>
              <a:rPr lang="en-US" sz="2000" dirty="0"/>
              <a:t> disease progression. </a:t>
            </a:r>
            <a:r>
              <a:rPr lang="en-US" sz="2000" i="1" u="sng" dirty="0"/>
              <a:t>(Prevention of </a:t>
            </a:r>
            <a:r>
              <a:rPr lang="en-US" sz="2000" b="1" i="1" u="sng" dirty="0"/>
              <a:t>complications</a:t>
            </a:r>
            <a:r>
              <a:rPr lang="en-US" sz="2000" i="1" u="sng" dirty="0"/>
              <a:t> once the disease is present)</a:t>
            </a:r>
            <a:r>
              <a:rPr lang="en-US" sz="2000" dirty="0"/>
              <a:t>. 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sz="2000" dirty="0"/>
              <a:t>Examples: </a:t>
            </a:r>
          </a:p>
          <a:p>
            <a:pPr lvl="2" algn="l" rtl="0">
              <a:buFont typeface="System Font Regular"/>
              <a:buChar char="−"/>
            </a:pPr>
            <a:r>
              <a:rPr lang="en-US" sz="2000" b="1" dirty="0"/>
              <a:t>Rehabilitation</a:t>
            </a:r>
            <a:r>
              <a:rPr lang="en-US" sz="2000" dirty="0"/>
              <a:t> programs. </a:t>
            </a:r>
            <a:r>
              <a:rPr lang="en-US" sz="2000" i="1" u="sng" dirty="0"/>
              <a:t>(post stroke patients).</a:t>
            </a:r>
            <a:endParaRPr lang="en-US" sz="2000" dirty="0"/>
          </a:p>
          <a:p>
            <a:pPr lvl="2" algn="l" rtl="0">
              <a:buFont typeface="System Font Regular"/>
              <a:buChar char="−"/>
            </a:pPr>
            <a:r>
              <a:rPr lang="en-US" sz="2000" b="1" dirty="0"/>
              <a:t>Palliative</a:t>
            </a:r>
            <a:r>
              <a:rPr lang="en-US" sz="2000" dirty="0"/>
              <a:t> therapy. </a:t>
            </a:r>
          </a:p>
          <a:p>
            <a:pPr lvl="2" algn="l" rtl="0">
              <a:buFont typeface="System Font Regular"/>
              <a:buChar char="−"/>
            </a:pPr>
            <a:r>
              <a:rPr lang="en-US" sz="2000" b="1" dirty="0"/>
              <a:t>Limiting</a:t>
            </a:r>
            <a:r>
              <a:rPr lang="en-US" sz="2000" dirty="0"/>
              <a:t> </a:t>
            </a:r>
            <a:r>
              <a:rPr lang="en-US" sz="2000" b="1" dirty="0"/>
              <a:t>complications</a:t>
            </a:r>
            <a:r>
              <a:rPr lang="en-US" sz="2000" dirty="0"/>
              <a:t> and </a:t>
            </a:r>
            <a:r>
              <a:rPr lang="en-US" sz="2000" b="1" dirty="0"/>
              <a:t>disability</a:t>
            </a:r>
            <a:r>
              <a:rPr lang="en-US" sz="2000" dirty="0"/>
              <a:t> in patients with established disease. </a:t>
            </a:r>
            <a:r>
              <a:rPr lang="en-US" sz="2000" i="1" u="sng" dirty="0"/>
              <a:t>(uncontrolled DM led to amputation).</a:t>
            </a:r>
          </a:p>
        </p:txBody>
      </p:sp>
    </p:spTree>
    <p:extLst>
      <p:ext uri="{BB962C8B-B14F-4D97-AF65-F5344CB8AC3E}">
        <p14:creationId xmlns:p14="http://schemas.microsoft.com/office/powerpoint/2010/main" val="368643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35269-49C2-484B-860A-5C62D41E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bg1"/>
                </a:solidFill>
              </a:rPr>
              <a:t>Uses in family medicine: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57D24-BBFC-DB4A-AED8-8708B7622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/>
              <a:t>One of the fundamental goals of primary care medicine is the </a:t>
            </a:r>
            <a:r>
              <a:rPr lang="en-US" sz="2000" b="1" dirty="0"/>
              <a:t>prevention</a:t>
            </a:r>
            <a:r>
              <a:rPr lang="en-US" sz="2000" dirty="0"/>
              <a:t> or </a:t>
            </a:r>
            <a:r>
              <a:rPr lang="en-US" sz="2000" b="1" dirty="0"/>
              <a:t>early detection </a:t>
            </a:r>
            <a:r>
              <a:rPr lang="en-US" sz="2000" dirty="0"/>
              <a:t>of disease through </a:t>
            </a:r>
            <a:r>
              <a:rPr lang="en-US" sz="2000" b="1" dirty="0"/>
              <a:t>screening</a:t>
            </a:r>
            <a:r>
              <a:rPr lang="en-US" sz="2000" dirty="0"/>
              <a:t>. Screening can lead to </a:t>
            </a:r>
            <a:r>
              <a:rPr lang="en-US" sz="2000" b="1" dirty="0"/>
              <a:t>interventions</a:t>
            </a:r>
            <a:r>
              <a:rPr lang="en-US" sz="2000" dirty="0"/>
              <a:t> that may decrease </a:t>
            </a:r>
            <a:r>
              <a:rPr lang="en-US" sz="2000" b="1" dirty="0"/>
              <a:t>morbidity</a:t>
            </a:r>
            <a:r>
              <a:rPr lang="en-US" sz="2000" dirty="0"/>
              <a:t> and </a:t>
            </a:r>
            <a:r>
              <a:rPr lang="en-US" sz="2000" b="1" dirty="0"/>
              <a:t>mortality</a:t>
            </a:r>
            <a:r>
              <a:rPr lang="en-US" sz="2000" dirty="0"/>
              <a:t>, but it can also lead to increased </a:t>
            </a:r>
            <a:r>
              <a:rPr lang="en-US" sz="2000" b="1" dirty="0"/>
              <a:t>morbidity</a:t>
            </a:r>
            <a:r>
              <a:rPr lang="en-US" sz="2000" dirty="0"/>
              <a:t> and </a:t>
            </a:r>
            <a:r>
              <a:rPr lang="en-US" sz="2000" b="1" dirty="0"/>
              <a:t>mortality</a:t>
            </a:r>
            <a:r>
              <a:rPr lang="en-US" sz="2000" dirty="0"/>
              <a:t> if performed </a:t>
            </a:r>
            <a:r>
              <a:rPr lang="en-US" sz="2000" b="1" dirty="0"/>
              <a:t>inappropriately</a:t>
            </a:r>
            <a:r>
              <a:rPr lang="en-US" sz="2000" dirty="0"/>
              <a:t>. 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2000" dirty="0"/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b="1" dirty="0"/>
              <a:t>Screening tests </a:t>
            </a:r>
            <a:r>
              <a:rPr lang="en-US" sz="2000" dirty="0"/>
              <a:t>are available for many common diseases and encompass many approaches including: </a:t>
            </a:r>
          </a:p>
          <a:p>
            <a:pPr lvl="1" algn="l" rtl="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b="1" dirty="0"/>
              <a:t>Biochemical</a:t>
            </a:r>
            <a:r>
              <a:rPr lang="en-US" sz="2000" dirty="0"/>
              <a:t> (e.g., cholesterol, glucose),</a:t>
            </a:r>
          </a:p>
          <a:p>
            <a:pPr lvl="1" algn="l" rtl="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b="1" dirty="0"/>
              <a:t>Physiologic</a:t>
            </a:r>
            <a:r>
              <a:rPr lang="en-US" sz="2000" dirty="0"/>
              <a:t> (e.g., blood pressure, growth curves),</a:t>
            </a:r>
          </a:p>
          <a:p>
            <a:pPr lvl="1" algn="l" rtl="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b="1" dirty="0"/>
              <a:t>Radiologic</a:t>
            </a:r>
            <a:r>
              <a:rPr lang="en-US" sz="2000" dirty="0"/>
              <a:t> (e.g., mammogram, bone densitometry), </a:t>
            </a:r>
          </a:p>
          <a:p>
            <a:pPr lvl="1" algn="l" rtl="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b="1" dirty="0"/>
              <a:t>Cytologic</a:t>
            </a:r>
            <a:r>
              <a:rPr lang="en-US" sz="2000" dirty="0"/>
              <a:t> (e.g., Pap smear).</a:t>
            </a:r>
          </a:p>
        </p:txBody>
      </p:sp>
    </p:spTree>
    <p:extLst>
      <p:ext uri="{BB962C8B-B14F-4D97-AF65-F5344CB8AC3E}">
        <p14:creationId xmlns:p14="http://schemas.microsoft.com/office/powerpoint/2010/main" val="25051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7DA5-66A3-704E-8AB0-FD6EA4641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</a:pPr>
            <a:r>
              <a:rPr lang="en-US" sz="5000" dirty="0"/>
              <a:t>Recognize the criteria of screening test.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9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451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2E392-44C7-124C-8666-21BB1C53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chemeClr val="tx1"/>
                </a:solidFill>
              </a:rPr>
              <a:t>Objectives: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906F94-EDAC-447A-8A92-4707CE7E4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159361"/>
              </p:ext>
            </p:extLst>
          </p:nvPr>
        </p:nvGraphicFramePr>
        <p:xfrm>
          <a:off x="4713144" y="641550"/>
          <a:ext cx="6832212" cy="565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003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64DB7-3798-5342-8AAC-DF49AE67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bg1"/>
                </a:solidFill>
              </a:rPr>
              <a:t>Screening criteria: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906BC-A9A8-7E44-8567-59933F2C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We have two screening criteria:</a:t>
            </a:r>
          </a:p>
          <a:p>
            <a:pPr lvl="1" algn="l" rtl="0"/>
            <a:r>
              <a:rPr lang="en-US" sz="2400" b="1" dirty="0"/>
              <a:t>WHO criteria </a:t>
            </a:r>
            <a:r>
              <a:rPr lang="en-US" sz="2400" dirty="0"/>
              <a:t>for good screening tests.</a:t>
            </a:r>
          </a:p>
          <a:p>
            <a:pPr lvl="1" algn="l" rtl="0"/>
            <a:r>
              <a:rPr lang="en-US" sz="2400" b="1" dirty="0"/>
              <a:t>Wilson-</a:t>
            </a:r>
            <a:r>
              <a:rPr lang="en-US" sz="2400" b="1" dirty="0" err="1"/>
              <a:t>Jungner</a:t>
            </a:r>
            <a:r>
              <a:rPr lang="en-US" sz="2400" dirty="0"/>
              <a:t> Criteria for screening. </a:t>
            </a:r>
          </a:p>
          <a:p>
            <a:pPr lvl="1"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38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C9218-9FE5-A443-880F-41A8C4E0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bg1"/>
                </a:solidFill>
              </a:rPr>
              <a:t>WHO criteria for a good screening test: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0E9D-4B7C-6640-ABC6-8282AF09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The condition screened for should be an </a:t>
            </a:r>
            <a:r>
              <a:rPr lang="en-US" sz="2000" b="1" dirty="0"/>
              <a:t>important one</a:t>
            </a:r>
            <a:r>
              <a:rPr lang="en-US" sz="2000" dirty="0"/>
              <a:t>.</a:t>
            </a:r>
          </a:p>
          <a:p>
            <a:pPr algn="l" rtl="0"/>
            <a:r>
              <a:rPr lang="en-US" sz="2000" dirty="0"/>
              <a:t>There should be an </a:t>
            </a:r>
            <a:r>
              <a:rPr lang="en-US" sz="2000" b="1" dirty="0"/>
              <a:t>acceptable</a:t>
            </a:r>
            <a:r>
              <a:rPr lang="en-US" sz="2000" dirty="0"/>
              <a:t> </a:t>
            </a:r>
            <a:r>
              <a:rPr lang="en-US" sz="2000" b="1" dirty="0"/>
              <a:t>treatment</a:t>
            </a:r>
            <a:r>
              <a:rPr lang="en-US" sz="2000" dirty="0"/>
              <a:t> for patients with the disease.</a:t>
            </a:r>
          </a:p>
          <a:p>
            <a:pPr algn="l" rtl="0"/>
            <a:r>
              <a:rPr lang="en-US" sz="2000" dirty="0"/>
              <a:t>The facilities for </a:t>
            </a:r>
            <a:r>
              <a:rPr lang="en-US" sz="2000" b="1" dirty="0"/>
              <a:t>diagnosis</a:t>
            </a:r>
            <a:r>
              <a:rPr lang="en-US" sz="2000" dirty="0"/>
              <a:t> and </a:t>
            </a:r>
            <a:r>
              <a:rPr lang="en-US" sz="2000" b="1" dirty="0"/>
              <a:t>treatment</a:t>
            </a:r>
            <a:r>
              <a:rPr lang="en-US" sz="2000" dirty="0"/>
              <a:t> should be available.</a:t>
            </a:r>
          </a:p>
          <a:p>
            <a:pPr algn="l" rtl="0"/>
            <a:r>
              <a:rPr lang="en-US" sz="2000" dirty="0"/>
              <a:t>There should be a recognized </a:t>
            </a:r>
            <a:r>
              <a:rPr lang="en-US" sz="2000" b="1" dirty="0"/>
              <a:t>latent</a:t>
            </a:r>
            <a:r>
              <a:rPr lang="en-US" sz="2000" dirty="0"/>
              <a:t> or </a:t>
            </a:r>
            <a:r>
              <a:rPr lang="en-US" sz="2000" b="1" dirty="0"/>
              <a:t>early</a:t>
            </a:r>
            <a:r>
              <a:rPr lang="en-US" sz="2000" dirty="0"/>
              <a:t> </a:t>
            </a:r>
            <a:r>
              <a:rPr lang="en-US" sz="2000" b="1" dirty="0"/>
              <a:t>symptomatic</a:t>
            </a:r>
            <a:r>
              <a:rPr lang="en-US" sz="2000" dirty="0"/>
              <a:t> </a:t>
            </a:r>
            <a:r>
              <a:rPr lang="en-US" sz="2000" b="1" dirty="0"/>
              <a:t>stage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011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523E7-0B55-A14B-AA69-40082751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bg1"/>
                </a:solidFill>
              </a:rPr>
              <a:t>Cont.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B6327-9C4C-0445-AEEE-9D07E08D5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There should be a </a:t>
            </a:r>
            <a:r>
              <a:rPr lang="en-US" sz="2000" b="1" dirty="0"/>
              <a:t>suitable test </a:t>
            </a:r>
            <a:r>
              <a:rPr lang="en-US" sz="2000" dirty="0"/>
              <a:t>or </a:t>
            </a:r>
            <a:r>
              <a:rPr lang="en-US" sz="2000" b="1" dirty="0"/>
              <a:t>examination</a:t>
            </a:r>
            <a:r>
              <a:rPr lang="en-US" sz="2000" dirty="0"/>
              <a:t> which has few false positives (</a:t>
            </a:r>
            <a:r>
              <a:rPr lang="en-US" sz="2000" b="1" dirty="0"/>
              <a:t>specificity</a:t>
            </a:r>
            <a:r>
              <a:rPr lang="en-US" sz="2000" dirty="0"/>
              <a:t>) and few false negatives (</a:t>
            </a:r>
            <a:r>
              <a:rPr lang="en-US" sz="2000" b="1" dirty="0"/>
              <a:t>sensitivity</a:t>
            </a:r>
            <a:r>
              <a:rPr lang="en-US" sz="2000" dirty="0"/>
              <a:t>).</a:t>
            </a:r>
          </a:p>
          <a:p>
            <a:pPr algn="l" rtl="0"/>
            <a:r>
              <a:rPr lang="en-US" sz="2000" dirty="0"/>
              <a:t>The test or examination should be </a:t>
            </a:r>
            <a:r>
              <a:rPr lang="en-US" sz="2000" b="1" dirty="0"/>
              <a:t>acceptable to the population</a:t>
            </a:r>
            <a:r>
              <a:rPr lang="en-US" sz="2000" dirty="0"/>
              <a:t>.</a:t>
            </a:r>
          </a:p>
          <a:p>
            <a:pPr algn="l" rtl="0"/>
            <a:r>
              <a:rPr lang="en-US" sz="2000" dirty="0"/>
              <a:t>The </a:t>
            </a:r>
            <a:r>
              <a:rPr lang="en-US" sz="2000" b="1" dirty="0"/>
              <a:t>cost</a:t>
            </a:r>
            <a:r>
              <a:rPr lang="en-US" sz="2000" dirty="0"/>
              <a:t>, including diagnosis and subsequent treatment, should be </a:t>
            </a:r>
            <a:r>
              <a:rPr lang="en-US" sz="2000" b="1" dirty="0"/>
              <a:t>economically balanced </a:t>
            </a:r>
            <a:r>
              <a:rPr lang="en-US" sz="2000" dirty="0"/>
              <a:t>in relation to expenditure on medical care as a whole.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1054421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3703F-0D2E-0B4F-9B17-1C32C9A9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chemeClr val="bg1"/>
                </a:solidFill>
              </a:rPr>
              <a:t>Wilson-</a:t>
            </a:r>
            <a:r>
              <a:rPr lang="en-US" sz="3200" dirty="0" err="1">
                <a:solidFill>
                  <a:schemeClr val="bg1"/>
                </a:solidFill>
              </a:rPr>
              <a:t>Jungner</a:t>
            </a:r>
            <a:r>
              <a:rPr lang="en-US" sz="3200" dirty="0">
                <a:solidFill>
                  <a:schemeClr val="bg1"/>
                </a:solidFill>
              </a:rPr>
              <a:t> Criteria for screening: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5E4D01-053F-49A2-A2EC-EF2156C5EE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750719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959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170DB-57FC-324D-8C7F-EE835FCF9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chemeClr val="bg1"/>
                </a:solidFill>
              </a:rPr>
              <a:t>Cont. </a:t>
            </a: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79F50428-8341-4849-86A1-DE88B20D6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765515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892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7DA5-66A3-704E-8AB0-FD6EA4641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</a:pPr>
            <a:r>
              <a:rPr lang="en-US" sz="3800" dirty="0"/>
              <a:t>Identify screening types and illustrate examples of targeted people. 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9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4929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D8863-54EB-3349-B43A-2F3F89EE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chemeClr val="bg1"/>
                </a:solidFill>
              </a:rPr>
              <a:t>Types of screening: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7134C4-168F-4076-9383-857C1F38B1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669226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991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6617C-64CF-9D4E-A4AF-C64C3666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Mass screening: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B23CF-F7CF-4442-ABF8-632EF546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Application of </a:t>
            </a:r>
            <a:r>
              <a:rPr lang="en-US" sz="2400" b="1" dirty="0"/>
              <a:t>screening</a:t>
            </a:r>
            <a:r>
              <a:rPr lang="en-US" sz="2400" dirty="0"/>
              <a:t> test to </a:t>
            </a:r>
            <a:r>
              <a:rPr lang="en-US" sz="2400" b="1" dirty="0"/>
              <a:t>large</a:t>
            </a:r>
            <a:r>
              <a:rPr lang="en-US" sz="2400" dirty="0"/>
              <a:t>, </a:t>
            </a:r>
            <a:r>
              <a:rPr lang="en-US" sz="2400" b="1" dirty="0"/>
              <a:t>unselected</a:t>
            </a:r>
            <a:r>
              <a:rPr lang="en-US" sz="2400" dirty="0"/>
              <a:t> population. Everyone is screened regardless of the probability of having the </a:t>
            </a:r>
            <a:r>
              <a:rPr lang="en-US" sz="2400" b="1" dirty="0"/>
              <a:t>disease or condition</a:t>
            </a:r>
            <a:r>
              <a:rPr lang="en-US" sz="2400" dirty="0"/>
              <a:t>.</a:t>
            </a:r>
          </a:p>
          <a:p>
            <a:pPr marL="0" indent="0" algn="l" rtl="0">
              <a:buNone/>
            </a:pPr>
            <a:endParaRPr lang="en-US" sz="2400" dirty="0"/>
          </a:p>
          <a:p>
            <a:pPr lvl="1" algn="l" rtl="0"/>
            <a:r>
              <a:rPr lang="en-US" sz="2000" dirty="0"/>
              <a:t>Examples: </a:t>
            </a:r>
          </a:p>
          <a:p>
            <a:pPr lvl="2" algn="l" rtl="0">
              <a:buFont typeface="Courier New" panose="02070309020205020404" pitchFamily="49" charset="0"/>
              <a:buChar char="o"/>
            </a:pPr>
            <a:r>
              <a:rPr lang="en-US" sz="1800" b="1" dirty="0"/>
              <a:t>Visual</a:t>
            </a:r>
            <a:r>
              <a:rPr lang="en-US" sz="1800" dirty="0"/>
              <a:t> </a:t>
            </a:r>
            <a:r>
              <a:rPr lang="en-US" sz="1800" b="1" dirty="0"/>
              <a:t>defect</a:t>
            </a:r>
            <a:r>
              <a:rPr lang="en-US" sz="1800" dirty="0"/>
              <a:t> in school children. </a:t>
            </a:r>
          </a:p>
          <a:p>
            <a:pPr lvl="2" algn="l" rtl="0">
              <a:buFont typeface="Courier New" panose="02070309020205020404" pitchFamily="49" charset="0"/>
              <a:buChar char="o"/>
            </a:pPr>
            <a:r>
              <a:rPr lang="en-US" sz="1800" b="1" dirty="0"/>
              <a:t>Mammography</a:t>
            </a:r>
            <a:r>
              <a:rPr lang="en-US" sz="1800" dirty="0"/>
              <a:t> for women above </a:t>
            </a:r>
            <a:r>
              <a:rPr lang="en-US" sz="1800" b="1" dirty="0"/>
              <a:t>40</a:t>
            </a:r>
            <a:r>
              <a:rPr lang="en-US" sz="1800" dirty="0"/>
              <a:t> years of age. </a:t>
            </a:r>
          </a:p>
          <a:p>
            <a:pPr lvl="2" algn="l" rtl="0">
              <a:buFont typeface="Courier New" panose="02070309020205020404" pitchFamily="49" charset="0"/>
              <a:buChar char="o"/>
            </a:pPr>
            <a:r>
              <a:rPr lang="en-US" sz="1800" b="1" dirty="0"/>
              <a:t>Newborn</a:t>
            </a:r>
            <a:r>
              <a:rPr lang="en-US" sz="1800" dirty="0"/>
              <a:t> </a:t>
            </a:r>
            <a:r>
              <a:rPr lang="en-US" sz="1800" b="1" dirty="0"/>
              <a:t>screening</a:t>
            </a:r>
            <a:r>
              <a:rPr lang="en-US" sz="1800" dirty="0"/>
              <a:t> program. </a:t>
            </a:r>
          </a:p>
        </p:txBody>
      </p:sp>
    </p:spTree>
    <p:extLst>
      <p:ext uri="{BB962C8B-B14F-4D97-AF65-F5344CB8AC3E}">
        <p14:creationId xmlns:p14="http://schemas.microsoft.com/office/powerpoint/2010/main" val="3625333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A0662-05BC-F346-8B5D-313F7D2B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chemeClr val="bg1"/>
                </a:solidFill>
              </a:rPr>
              <a:t>Selective or high risk targeted screening: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5E16F-DCFF-6745-ABCB-82C1B4D5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algn="l" rtl="0"/>
            <a:r>
              <a:rPr lang="en-US" sz="2400" dirty="0"/>
              <a:t>It is applied </a:t>
            </a:r>
            <a:r>
              <a:rPr lang="en-US" sz="2400" b="1" i="1" dirty="0"/>
              <a:t>selectively to high risk groups</a:t>
            </a:r>
            <a:r>
              <a:rPr lang="en-US" sz="2400" dirty="0"/>
              <a:t>.</a:t>
            </a:r>
          </a:p>
          <a:p>
            <a:pPr marL="0" indent="0" algn="l" rtl="0">
              <a:buNone/>
            </a:pPr>
            <a:endParaRPr lang="en-US" sz="2400" dirty="0"/>
          </a:p>
          <a:p>
            <a:pPr lvl="1" algn="l" rtl="0"/>
            <a:r>
              <a:rPr lang="en-US" sz="2000" dirty="0"/>
              <a:t>Examples: </a:t>
            </a:r>
          </a:p>
          <a:p>
            <a:pPr lvl="2" algn="l" rtl="0">
              <a:buFont typeface="Courier New" panose="02070309020205020404" pitchFamily="49" charset="0"/>
              <a:buChar char="o"/>
            </a:pPr>
            <a:r>
              <a:rPr lang="en-US" sz="1800" b="1" dirty="0"/>
              <a:t>Screening</a:t>
            </a:r>
            <a:r>
              <a:rPr lang="en-US" sz="1800" dirty="0"/>
              <a:t> fetus for </a:t>
            </a:r>
            <a:r>
              <a:rPr lang="en-US" sz="1800" b="1" dirty="0"/>
              <a:t>Down’s syndrome </a:t>
            </a:r>
            <a:r>
              <a:rPr lang="en-US" sz="1800" dirty="0"/>
              <a:t>in a mother who already has a baby with </a:t>
            </a:r>
            <a:r>
              <a:rPr lang="en-US" sz="1800" b="1" dirty="0"/>
              <a:t>Down’s syndrome</a:t>
            </a:r>
            <a:r>
              <a:rPr lang="en-US" sz="1800" dirty="0"/>
              <a:t>.</a:t>
            </a:r>
          </a:p>
          <a:p>
            <a:pPr lvl="2" algn="l" rtl="0">
              <a:buFont typeface="Courier New" panose="02070309020205020404" pitchFamily="49" charset="0"/>
              <a:buChar char="o"/>
            </a:pPr>
            <a:r>
              <a:rPr lang="en-US" sz="1800" dirty="0"/>
              <a:t>Screening for </a:t>
            </a:r>
            <a:r>
              <a:rPr lang="en-US" sz="1800" b="1" dirty="0"/>
              <a:t>familial cancers</a:t>
            </a:r>
            <a:r>
              <a:rPr lang="en-US" sz="1800" dirty="0"/>
              <a:t>.</a:t>
            </a:r>
          </a:p>
          <a:p>
            <a:pPr lvl="2" algn="l" rtl="0">
              <a:buFont typeface="Courier New" panose="02070309020205020404" pitchFamily="49" charset="0"/>
              <a:buChar char="o"/>
            </a:pPr>
            <a:r>
              <a:rPr lang="en-US" sz="1800" dirty="0"/>
              <a:t>Screening for </a:t>
            </a:r>
            <a:r>
              <a:rPr lang="en-US" sz="1800" b="1" dirty="0"/>
              <a:t>cancer cervix </a:t>
            </a:r>
            <a:r>
              <a:rPr lang="en-US" sz="1800" dirty="0"/>
              <a:t>in </a:t>
            </a:r>
            <a:r>
              <a:rPr lang="en-US" sz="1800" b="1" dirty="0"/>
              <a:t>low</a:t>
            </a:r>
            <a:r>
              <a:rPr lang="en-US" sz="1800" dirty="0"/>
              <a:t> socioeconomical groups.</a:t>
            </a:r>
          </a:p>
          <a:p>
            <a:pPr lvl="2" algn="l" rtl="0">
              <a:buFont typeface="Courier New" panose="02070309020205020404" pitchFamily="49" charset="0"/>
              <a:buChar char="o"/>
            </a:pPr>
            <a:r>
              <a:rPr lang="en-US" sz="1800" dirty="0"/>
              <a:t>Screening for </a:t>
            </a:r>
            <a:r>
              <a:rPr lang="en-US" sz="1800" b="1" dirty="0"/>
              <a:t>HIV in risk groups</a:t>
            </a:r>
            <a:r>
              <a:rPr lang="en-US" sz="1800" dirty="0"/>
              <a:t>.</a:t>
            </a:r>
          </a:p>
          <a:p>
            <a:pPr lvl="2" algn="l" rtl="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37347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40D3A-D371-3B40-A1A3-AA6CC2E4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en-US" dirty="0"/>
              <a:t>Multiphasic screening: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AA2E-DB07-9F48-BCA5-21306D29D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The </a:t>
            </a:r>
            <a:r>
              <a:rPr lang="en-US" sz="2000" b="1" dirty="0"/>
              <a:t>screening</a:t>
            </a:r>
            <a:r>
              <a:rPr lang="en-US" sz="2000" dirty="0"/>
              <a:t> in which various </a:t>
            </a:r>
            <a:r>
              <a:rPr lang="en-US" sz="2000" b="1" dirty="0"/>
              <a:t>diagnostic procedures </a:t>
            </a:r>
            <a:r>
              <a:rPr lang="en-US" sz="2000" dirty="0"/>
              <a:t>are done during the same screening program, to carry out screening tests for a </a:t>
            </a:r>
            <a:r>
              <a:rPr lang="en-US" sz="2000" b="1" dirty="0"/>
              <a:t>single diseases</a:t>
            </a:r>
            <a:r>
              <a:rPr lang="en-US" sz="2000" dirty="0"/>
              <a:t>. The procedure may include </a:t>
            </a:r>
            <a:r>
              <a:rPr lang="en-US" sz="2000" b="1" i="1" dirty="0"/>
              <a:t>questionnaire</a:t>
            </a:r>
            <a:r>
              <a:rPr lang="en-US" sz="2000" dirty="0"/>
              <a:t>, </a:t>
            </a:r>
            <a:r>
              <a:rPr lang="en-US" sz="2000" b="1" i="1" dirty="0"/>
              <a:t>clinical examination </a:t>
            </a:r>
            <a:r>
              <a:rPr lang="en-US" sz="2000" dirty="0"/>
              <a:t>and a </a:t>
            </a:r>
            <a:r>
              <a:rPr lang="en-US" sz="2000" b="1" i="1" dirty="0"/>
              <a:t>range of measurements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  <a:r>
              <a:rPr lang="en-US" sz="2000" b="1" i="1" dirty="0"/>
              <a:t>investigations</a:t>
            </a:r>
            <a:r>
              <a:rPr lang="en-US" sz="2000" dirty="0"/>
              <a:t>.</a:t>
            </a:r>
          </a:p>
          <a:p>
            <a:pPr algn="l" rtl="0"/>
            <a:endParaRPr lang="en-US" sz="2000" dirty="0"/>
          </a:p>
          <a:p>
            <a:pPr lvl="1" algn="l" rtl="0"/>
            <a:r>
              <a:rPr lang="en-US" sz="1800" dirty="0"/>
              <a:t>Examples: </a:t>
            </a:r>
          </a:p>
          <a:p>
            <a:pPr lvl="2" algn="l" rtl="0">
              <a:buFont typeface="Courier New" panose="02070309020205020404" pitchFamily="49" charset="0"/>
              <a:buChar char="o"/>
            </a:pPr>
            <a:r>
              <a:rPr lang="en-US" sz="1600" b="1" dirty="0"/>
              <a:t>CBC</a:t>
            </a:r>
            <a:r>
              <a:rPr lang="en-US" sz="1600" dirty="0"/>
              <a:t> and </a:t>
            </a:r>
            <a:r>
              <a:rPr lang="en-US" sz="1600" b="1" dirty="0"/>
              <a:t>Hb</a:t>
            </a:r>
            <a:r>
              <a:rPr lang="en-US" sz="1600" dirty="0"/>
              <a:t> electrophoresis for Sickle cell anemia. </a:t>
            </a:r>
          </a:p>
          <a:p>
            <a:pPr lvl="2" algn="l" rtl="0">
              <a:buFont typeface="Courier New" panose="02070309020205020404" pitchFamily="49" charset="0"/>
              <a:buChar char="o"/>
            </a:pPr>
            <a:r>
              <a:rPr lang="en-US" sz="1600" b="1" dirty="0"/>
              <a:t>PSA</a:t>
            </a:r>
            <a:r>
              <a:rPr lang="en-US" sz="1600" dirty="0"/>
              <a:t> and </a:t>
            </a:r>
            <a:r>
              <a:rPr lang="en-US" sz="1600" b="1" dirty="0"/>
              <a:t>PR</a:t>
            </a:r>
            <a:r>
              <a:rPr lang="en-US" sz="1600" dirty="0"/>
              <a:t> for prostate cancer. </a:t>
            </a:r>
          </a:p>
          <a:p>
            <a:pPr lvl="2" algn="l" rtl="0">
              <a:buFont typeface="Courier New" panose="02070309020205020404" pitchFamily="49" charset="0"/>
              <a:buChar char="o"/>
            </a:pPr>
            <a:r>
              <a:rPr lang="en-US" sz="1600" b="1" dirty="0"/>
              <a:t>FBS</a:t>
            </a:r>
            <a:r>
              <a:rPr lang="en-US" sz="1600" dirty="0"/>
              <a:t> and </a:t>
            </a:r>
            <a:r>
              <a:rPr lang="en-US" sz="1600" b="1" dirty="0"/>
              <a:t>GTT</a:t>
            </a:r>
            <a:r>
              <a:rPr lang="en-US" sz="1600" dirty="0"/>
              <a:t> for DM. </a:t>
            </a:r>
          </a:p>
        </p:txBody>
      </p:sp>
    </p:spTree>
    <p:extLst>
      <p:ext uri="{BB962C8B-B14F-4D97-AF65-F5344CB8AC3E}">
        <p14:creationId xmlns:p14="http://schemas.microsoft.com/office/powerpoint/2010/main" val="369707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7DA5-66A3-704E-8AB0-FD6EA4641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MCQs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9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4545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2FA5E-E905-A64F-98E6-C2BF68B2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2700" dirty="0">
                <a:solidFill>
                  <a:schemeClr val="bg1"/>
                </a:solidFill>
              </a:rPr>
              <a:t>Multipurpose screening: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69AB0-3734-284F-93A4-A42C8D02F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algn="l" rtl="0"/>
            <a:r>
              <a:rPr lang="en-US" sz="2400" dirty="0"/>
              <a:t>The screening of a population by </a:t>
            </a:r>
            <a:r>
              <a:rPr lang="en-US" sz="2400" b="1" i="1" dirty="0"/>
              <a:t>more than one test </a:t>
            </a:r>
            <a:r>
              <a:rPr lang="en-US" sz="2400" dirty="0"/>
              <a:t>done </a:t>
            </a:r>
            <a:r>
              <a:rPr lang="en-US" sz="2400" b="1" i="1" dirty="0"/>
              <a:t>simultaneously</a:t>
            </a:r>
            <a:r>
              <a:rPr lang="en-US" sz="2400" dirty="0"/>
              <a:t> to detect </a:t>
            </a:r>
            <a:r>
              <a:rPr lang="en-US" sz="2400" b="1" i="1" dirty="0"/>
              <a:t>more than one disease</a:t>
            </a:r>
            <a:r>
              <a:rPr lang="en-US" sz="2400" dirty="0"/>
              <a:t>.</a:t>
            </a:r>
          </a:p>
          <a:p>
            <a:pPr algn="l" rtl="0"/>
            <a:endParaRPr lang="en-US" sz="2400" dirty="0"/>
          </a:p>
          <a:p>
            <a:pPr lvl="1" algn="l" rtl="0"/>
            <a:r>
              <a:rPr lang="en-US" sz="2000" dirty="0"/>
              <a:t>Examples: </a:t>
            </a:r>
          </a:p>
          <a:p>
            <a:pPr lvl="2" algn="l" rtl="0">
              <a:buFont typeface="Courier New" panose="02070309020205020404" pitchFamily="49" charset="0"/>
              <a:buChar char="o"/>
            </a:pPr>
            <a:r>
              <a:rPr lang="en-US" sz="1800" dirty="0"/>
              <a:t>Screening in </a:t>
            </a:r>
            <a:r>
              <a:rPr lang="en-US" sz="1800" b="1" dirty="0"/>
              <a:t>pregnant woman </a:t>
            </a:r>
            <a:r>
              <a:rPr lang="en-US" sz="1800" dirty="0"/>
              <a:t>for </a:t>
            </a:r>
            <a:r>
              <a:rPr lang="en-US" sz="1800" b="1" dirty="0"/>
              <a:t>VDRL</a:t>
            </a:r>
            <a:r>
              <a:rPr lang="en-US" sz="1800" dirty="0"/>
              <a:t>, </a:t>
            </a:r>
            <a:r>
              <a:rPr lang="en-US" sz="1800" b="1" dirty="0"/>
              <a:t>HIV</a:t>
            </a:r>
            <a:r>
              <a:rPr lang="en-US" sz="1800" dirty="0"/>
              <a:t> and </a:t>
            </a:r>
            <a:r>
              <a:rPr lang="en-US" sz="1800" b="1" dirty="0"/>
              <a:t>HBV</a:t>
            </a:r>
            <a:r>
              <a:rPr lang="en-US" sz="1800" dirty="0"/>
              <a:t> by serology.</a:t>
            </a:r>
          </a:p>
        </p:txBody>
      </p:sp>
    </p:spTree>
    <p:extLst>
      <p:ext uri="{BB962C8B-B14F-4D97-AF65-F5344CB8AC3E}">
        <p14:creationId xmlns:p14="http://schemas.microsoft.com/office/powerpoint/2010/main" val="1177673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4261D-7025-4C40-92D8-F71ABF56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2700" dirty="0">
                <a:solidFill>
                  <a:schemeClr val="bg1"/>
                </a:solidFill>
              </a:rPr>
              <a:t>Case finding or opportunistic screening: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7DFA2-6A52-FC4A-A4B7-D5691B03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algn="l" rtl="0"/>
            <a:r>
              <a:rPr lang="en-US" sz="2400" dirty="0"/>
              <a:t>Screening of </a:t>
            </a:r>
            <a:r>
              <a:rPr lang="en-US" sz="2400" b="1" dirty="0"/>
              <a:t>persons</a:t>
            </a:r>
            <a:r>
              <a:rPr lang="en-US" sz="2400" dirty="0"/>
              <a:t> who come to </a:t>
            </a:r>
            <a:r>
              <a:rPr lang="en-US" sz="2400" b="1" dirty="0"/>
              <a:t>health</a:t>
            </a:r>
            <a:r>
              <a:rPr lang="en-US" sz="2400" dirty="0"/>
              <a:t> </a:t>
            </a:r>
            <a:r>
              <a:rPr lang="en-US" sz="2400" b="1" dirty="0"/>
              <a:t>practitioner</a:t>
            </a:r>
            <a:r>
              <a:rPr lang="en-US" sz="2400" dirty="0"/>
              <a:t> for some </a:t>
            </a:r>
            <a:r>
              <a:rPr lang="en-US" sz="2400" b="1" dirty="0"/>
              <a:t>other purpose</a:t>
            </a:r>
            <a:r>
              <a:rPr lang="en-US" sz="2400" dirty="0"/>
              <a:t>.</a:t>
            </a:r>
          </a:p>
          <a:p>
            <a:pPr algn="l" rtl="0"/>
            <a:endParaRPr lang="en-US" sz="2400" dirty="0"/>
          </a:p>
          <a:p>
            <a:pPr lvl="1" algn="l" rtl="0"/>
            <a:r>
              <a:rPr lang="en-US" sz="2000" dirty="0"/>
              <a:t>Examples: </a:t>
            </a:r>
          </a:p>
          <a:p>
            <a:pPr lvl="2" algn="l" rtl="0">
              <a:buFont typeface="Courier New" panose="02070309020205020404" pitchFamily="49" charset="0"/>
              <a:buChar char="o"/>
            </a:pPr>
            <a:r>
              <a:rPr lang="en-US" sz="1800" dirty="0"/>
              <a:t>Screening for </a:t>
            </a:r>
            <a:r>
              <a:rPr lang="en-US" sz="1800" b="1" dirty="0"/>
              <a:t>high blood pressure </a:t>
            </a:r>
            <a:r>
              <a:rPr lang="en-US" sz="1800" dirty="0"/>
              <a:t>when a patient comes in for a flu shot.</a:t>
            </a:r>
          </a:p>
        </p:txBody>
      </p:sp>
    </p:spTree>
    <p:extLst>
      <p:ext uri="{BB962C8B-B14F-4D97-AF65-F5344CB8AC3E}">
        <p14:creationId xmlns:p14="http://schemas.microsoft.com/office/powerpoint/2010/main" val="3694683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4261D-7025-4C40-92D8-F71ABF56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53" y="2427489"/>
            <a:ext cx="2907704" cy="3029344"/>
          </a:xfrm>
        </p:spPr>
        <p:txBody>
          <a:bodyPr>
            <a:normAutofit/>
          </a:bodyPr>
          <a:lstStyle/>
          <a:p>
            <a:pPr rtl="0"/>
            <a:r>
              <a:rPr lang="en-US" sz="2700" dirty="0">
                <a:solidFill>
                  <a:schemeClr val="bg1"/>
                </a:solidFill>
              </a:rPr>
              <a:t>The U.S. Preventive Services Task Force grades :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7D06F5-1323-4770-86F6-332622C74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872" y="1185053"/>
            <a:ext cx="8058787" cy="450376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74017C-4870-4F51-A125-3957ECAA27B4}"/>
              </a:ext>
            </a:extLst>
          </p:cNvPr>
          <p:cNvSpPr/>
          <p:nvPr/>
        </p:nvSpPr>
        <p:spPr>
          <a:xfrm>
            <a:off x="4059080" y="231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111111"/>
                </a:solidFill>
                <a:latin typeface="SourceSansPro"/>
              </a:rPr>
              <a:t>What are Preventive Services?</a:t>
            </a:r>
          </a:p>
          <a:p>
            <a:r>
              <a:rPr lang="en-US" dirty="0">
                <a:solidFill>
                  <a:srgbClr val="111111"/>
                </a:solidFill>
                <a:latin typeface="SourceSansPro"/>
              </a:rPr>
              <a:t>Preventive services consist of healthcare services that include </a:t>
            </a:r>
            <a:r>
              <a:rPr lang="en-US" u="sng" dirty="0">
                <a:solidFill>
                  <a:srgbClr val="111111"/>
                </a:solidFill>
                <a:latin typeface="SourceSansPro"/>
              </a:rPr>
              <a:t>check-ups</a:t>
            </a:r>
            <a:r>
              <a:rPr lang="en-US" dirty="0">
                <a:solidFill>
                  <a:srgbClr val="111111"/>
                </a:solidFill>
                <a:latin typeface="SourceSansPro"/>
              </a:rPr>
              <a:t>, patient </a:t>
            </a:r>
            <a:r>
              <a:rPr lang="en-US" u="sng" dirty="0">
                <a:solidFill>
                  <a:srgbClr val="111111"/>
                </a:solidFill>
                <a:latin typeface="SourceSansPro"/>
              </a:rPr>
              <a:t>counseling</a:t>
            </a:r>
            <a:r>
              <a:rPr lang="en-US" dirty="0">
                <a:solidFill>
                  <a:srgbClr val="111111"/>
                </a:solidFill>
                <a:latin typeface="SourceSansPro"/>
              </a:rPr>
              <a:t>, and </a:t>
            </a:r>
            <a:r>
              <a:rPr lang="en-US" u="sng" dirty="0">
                <a:solidFill>
                  <a:srgbClr val="111111"/>
                </a:solidFill>
                <a:latin typeface="SourceSansPro"/>
              </a:rPr>
              <a:t>screenings</a:t>
            </a:r>
            <a:r>
              <a:rPr lang="en-US" dirty="0">
                <a:solidFill>
                  <a:srgbClr val="111111"/>
                </a:solidFill>
                <a:latin typeface="SourceSansPro"/>
              </a:rPr>
              <a:t> to prevent illness, disease and other health-related problems. </a:t>
            </a:r>
            <a:endParaRPr lang="en-US" b="0" i="0" dirty="0">
              <a:solidFill>
                <a:srgbClr val="111111"/>
              </a:solidFill>
              <a:effectLst/>
              <a:latin typeface="SourceSansPro"/>
            </a:endParaRPr>
          </a:p>
        </p:txBody>
      </p:sp>
    </p:spTree>
    <p:extLst>
      <p:ext uri="{BB962C8B-B14F-4D97-AF65-F5344CB8AC3E}">
        <p14:creationId xmlns:p14="http://schemas.microsoft.com/office/powerpoint/2010/main" val="454636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4261D-7025-4C40-92D8-F71ABF56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53" y="2427489"/>
            <a:ext cx="2907704" cy="3029344"/>
          </a:xfrm>
        </p:spPr>
        <p:txBody>
          <a:bodyPr>
            <a:normAutofit/>
          </a:bodyPr>
          <a:lstStyle/>
          <a:p>
            <a:pPr rtl="0"/>
            <a:r>
              <a:rPr lang="en-US" sz="2700" dirty="0">
                <a:solidFill>
                  <a:schemeClr val="bg1"/>
                </a:solidFill>
              </a:rPr>
              <a:t>The U.S. Preventive Services Task Force levels of evidence :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DFF69E8-3E0A-40F4-9CE0-9F057C0D4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345" y="1725203"/>
            <a:ext cx="8099655" cy="51018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19E56B-359D-4FAE-9A9D-25B34E4F25AB}"/>
              </a:ext>
            </a:extLst>
          </p:cNvPr>
          <p:cNvSpPr/>
          <p:nvPr/>
        </p:nvSpPr>
        <p:spPr>
          <a:xfrm>
            <a:off x="4083094" y="30996"/>
            <a:ext cx="8099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The USPSTF defines certainty as: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"likelihood that the USPSTF assessment of the net benefit of a preventive service is correct."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B9CCF2-028C-4276-B4DC-10E063F33524}"/>
              </a:ext>
            </a:extLst>
          </p:cNvPr>
          <p:cNvSpPr/>
          <p:nvPr/>
        </p:nvSpPr>
        <p:spPr>
          <a:xfrm>
            <a:off x="4003556" y="878100"/>
            <a:ext cx="8099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The net benefit is defined as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benefit minus harm of the preventive service as implemented in a general, primary care population.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13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7DA5-66A3-704E-8AB0-FD6EA4641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</a:pPr>
            <a:r>
              <a:rPr lang="en-US" sz="4200" dirty="0"/>
              <a:t>Summaries the recommendations for screening programs in adults.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9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8890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32418-A38E-854D-97C8-208C6FBD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pPr rtl="0"/>
            <a:r>
              <a:rPr lang="en-US" b="1" dirty="0"/>
              <a:t>Cholesterol measurements: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E3D1B-2A92-BE49-8E44-02DCDBA75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/>
              <a:t>Cholesterol</a:t>
            </a:r>
            <a:r>
              <a:rPr lang="en-US" sz="2400" dirty="0"/>
              <a:t> screening is performed by a </a:t>
            </a:r>
            <a:r>
              <a:rPr lang="en-US" sz="2400" b="1" dirty="0"/>
              <a:t>blood test</a:t>
            </a:r>
            <a:r>
              <a:rPr lang="en-US" sz="2400" dirty="0"/>
              <a:t>.</a:t>
            </a:r>
          </a:p>
          <a:p>
            <a:pPr algn="l" rtl="0"/>
            <a:r>
              <a:rPr lang="en-US" sz="2400" dirty="0"/>
              <a:t> People with </a:t>
            </a:r>
            <a:r>
              <a:rPr lang="en-US" sz="2400" b="1" dirty="0"/>
              <a:t>high cholesterol </a:t>
            </a:r>
            <a:r>
              <a:rPr lang="en-US" sz="2400" dirty="0"/>
              <a:t>measurements from a </a:t>
            </a:r>
            <a:r>
              <a:rPr lang="en-US" sz="2400" b="1" dirty="0"/>
              <a:t>blood sample </a:t>
            </a:r>
            <a:r>
              <a:rPr lang="en-US" sz="2400" dirty="0"/>
              <a:t>have </a:t>
            </a:r>
            <a:r>
              <a:rPr lang="en-US" sz="2400" b="1" dirty="0"/>
              <a:t>a higher risk </a:t>
            </a:r>
            <a:r>
              <a:rPr lang="en-US" sz="2400" dirty="0"/>
              <a:t>for </a:t>
            </a:r>
            <a:r>
              <a:rPr lang="en-US" sz="2400" b="1" dirty="0"/>
              <a:t>cardiovascular</a:t>
            </a:r>
            <a:r>
              <a:rPr lang="en-US" sz="2400" dirty="0"/>
              <a:t> </a:t>
            </a:r>
            <a:r>
              <a:rPr lang="en-US" sz="2400" b="1" dirty="0"/>
              <a:t>disease</a:t>
            </a:r>
            <a:r>
              <a:rPr lang="en-US" sz="2400" dirty="0"/>
              <a:t> (CVD) than those with </a:t>
            </a:r>
            <a:r>
              <a:rPr lang="en-US" sz="2400" b="1" dirty="0"/>
              <a:t>cholesterol</a:t>
            </a:r>
            <a:r>
              <a:rPr lang="en-US" sz="2400" dirty="0"/>
              <a:t> in the </a:t>
            </a:r>
            <a:r>
              <a:rPr lang="en-US" sz="2400" b="1" dirty="0"/>
              <a:t>normal range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4845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2ABEE-9FD6-B849-AF30-6B8530E4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11" y="2506007"/>
            <a:ext cx="2938927" cy="3029344"/>
          </a:xfrm>
        </p:spPr>
        <p:txBody>
          <a:bodyPr>
            <a:normAutofit/>
          </a:bodyPr>
          <a:lstStyle/>
          <a:p>
            <a:pPr rtl="0"/>
            <a:r>
              <a:rPr lang="en-US" sz="3200" b="1" dirty="0">
                <a:solidFill>
                  <a:schemeClr val="bg1"/>
                </a:solidFill>
              </a:rPr>
              <a:t>Pap test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(also called Pap smears):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4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03A3B-BD71-D646-8A9C-E608D973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algn="l" rtl="0"/>
            <a:r>
              <a:rPr lang="en-US" sz="2400" b="1" dirty="0"/>
              <a:t>Pap</a:t>
            </a:r>
            <a:r>
              <a:rPr lang="en-US" sz="2400" dirty="0"/>
              <a:t> </a:t>
            </a:r>
            <a:r>
              <a:rPr lang="en-US" sz="2400" b="1" dirty="0"/>
              <a:t>smears</a:t>
            </a:r>
            <a:r>
              <a:rPr lang="en-US" sz="2400" dirty="0"/>
              <a:t> are samples of </a:t>
            </a:r>
            <a:r>
              <a:rPr lang="en-US" sz="2400" b="1" dirty="0"/>
              <a:t>cells</a:t>
            </a:r>
            <a:r>
              <a:rPr lang="en-US" sz="2400" dirty="0"/>
              <a:t> taken from the </a:t>
            </a:r>
            <a:r>
              <a:rPr lang="en-US" sz="2400" b="1" dirty="0"/>
              <a:t>cervix</a:t>
            </a:r>
            <a:r>
              <a:rPr lang="en-US" sz="2400" dirty="0"/>
              <a:t> in women to look for </a:t>
            </a:r>
            <a:r>
              <a:rPr lang="en-US" sz="2400" b="1" dirty="0"/>
              <a:t>cellular</a:t>
            </a:r>
            <a:r>
              <a:rPr lang="en-US" sz="2400" dirty="0"/>
              <a:t> </a:t>
            </a:r>
            <a:r>
              <a:rPr lang="en-US" sz="2400" b="1" dirty="0"/>
              <a:t>changes</a:t>
            </a:r>
            <a:r>
              <a:rPr lang="en-US" sz="2400" dirty="0"/>
              <a:t> indicative of </a:t>
            </a:r>
            <a:r>
              <a:rPr lang="en-US" sz="2400" b="1" dirty="0"/>
              <a:t>cervical</a:t>
            </a:r>
            <a:r>
              <a:rPr lang="en-US" sz="2400" dirty="0"/>
              <a:t> </a:t>
            </a:r>
            <a:r>
              <a:rPr lang="en-US" sz="2400" b="1" dirty="0"/>
              <a:t>cancer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3600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C15B9-1F4E-8F4E-BEC0-B89CDBAA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3200" b="1" dirty="0">
                <a:solidFill>
                  <a:schemeClr val="bg1"/>
                </a:solidFill>
              </a:rPr>
              <a:t>Prostate specific antigen (PSA):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145D5-777E-4047-A3FD-63E15029D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algn="l" rtl="0"/>
            <a:r>
              <a:rPr lang="en-US" sz="2400" dirty="0"/>
              <a:t>This blood test measures the </a:t>
            </a:r>
            <a:r>
              <a:rPr lang="en-US" sz="2400" b="1" dirty="0"/>
              <a:t>prostate specific antigen (PSA)</a:t>
            </a:r>
            <a:r>
              <a:rPr lang="en-US" sz="2400" dirty="0"/>
              <a:t> levels in the blood.</a:t>
            </a:r>
          </a:p>
          <a:p>
            <a:pPr algn="l" rtl="0"/>
            <a:r>
              <a:rPr lang="en-US" sz="2400" dirty="0"/>
              <a:t> </a:t>
            </a:r>
            <a:r>
              <a:rPr lang="en-US" sz="2400" b="1" dirty="0"/>
              <a:t>Antigens</a:t>
            </a:r>
            <a:r>
              <a:rPr lang="en-US" sz="2400" dirty="0"/>
              <a:t> are any substances that evoke responses from a </a:t>
            </a:r>
            <a:r>
              <a:rPr lang="en-US" sz="2400" b="1" dirty="0"/>
              <a:t>person's immune system</a:t>
            </a:r>
            <a:r>
              <a:rPr lang="en-US" sz="2400" dirty="0"/>
              <a:t>.</a:t>
            </a:r>
          </a:p>
          <a:p>
            <a:pPr algn="l" rtl="0"/>
            <a:r>
              <a:rPr lang="en-US" sz="2400" dirty="0"/>
              <a:t> The prostate specific antigen levels can be </a:t>
            </a:r>
            <a:r>
              <a:rPr lang="en-US" sz="2400" b="1" dirty="0"/>
              <a:t>elevated</a:t>
            </a:r>
            <a:r>
              <a:rPr lang="en-US" sz="2400" dirty="0"/>
              <a:t> in the presence of </a:t>
            </a:r>
            <a:r>
              <a:rPr lang="en-US" sz="2400" b="1" dirty="0"/>
              <a:t>prostate</a:t>
            </a:r>
            <a:r>
              <a:rPr lang="en-US" sz="2400" dirty="0"/>
              <a:t> </a:t>
            </a:r>
            <a:r>
              <a:rPr lang="en-US" sz="2400" b="1" dirty="0"/>
              <a:t>cancer</a:t>
            </a:r>
            <a:r>
              <a:rPr lang="en-US" sz="2400" dirty="0"/>
              <a:t>. However, it is </a:t>
            </a:r>
            <a:r>
              <a:rPr lang="en-US" sz="2400" b="1" dirty="0"/>
              <a:t>important</a:t>
            </a:r>
            <a:r>
              <a:rPr lang="en-US" sz="2400" dirty="0"/>
              <a:t> to understand that other </a:t>
            </a:r>
            <a:r>
              <a:rPr lang="en-US" sz="2400" b="1" dirty="0"/>
              <a:t>benign</a:t>
            </a:r>
            <a:r>
              <a:rPr lang="en-US" sz="2400" dirty="0"/>
              <a:t> </a:t>
            </a:r>
            <a:r>
              <a:rPr lang="en-US" sz="2400" b="1" dirty="0"/>
              <a:t>prostate</a:t>
            </a:r>
            <a:r>
              <a:rPr lang="en-US" sz="2400" dirty="0"/>
              <a:t> </a:t>
            </a:r>
            <a:r>
              <a:rPr lang="en-US" sz="2400" b="1" dirty="0"/>
              <a:t>conditions</a:t>
            </a:r>
            <a:r>
              <a:rPr lang="en-US" sz="2400" dirty="0"/>
              <a:t> may also </a:t>
            </a:r>
            <a:r>
              <a:rPr lang="en-US" sz="2400" b="1" dirty="0"/>
              <a:t>elevate PSA</a:t>
            </a:r>
            <a:r>
              <a:rPr lang="en-US" sz="2400" dirty="0"/>
              <a:t>, such as </a:t>
            </a:r>
            <a:r>
              <a:rPr lang="en-US" sz="2400" b="1" dirty="0"/>
              <a:t>benign prostatic hyperplasia </a:t>
            </a:r>
            <a:r>
              <a:rPr lang="en-US" sz="2400" dirty="0"/>
              <a:t>(</a:t>
            </a:r>
            <a:r>
              <a:rPr lang="en-US" sz="2400" b="1" dirty="0"/>
              <a:t>BPH</a:t>
            </a:r>
            <a:r>
              <a:rPr lang="en-US" sz="2400" dirty="0"/>
              <a:t>), which is noncancerous </a:t>
            </a:r>
            <a:r>
              <a:rPr lang="en-US" sz="2400" b="1" dirty="0"/>
              <a:t>swelling</a:t>
            </a:r>
            <a:r>
              <a:rPr lang="en-US" sz="2400" dirty="0"/>
              <a:t> of the prostate.</a:t>
            </a:r>
          </a:p>
        </p:txBody>
      </p:sp>
    </p:spTree>
    <p:extLst>
      <p:ext uri="{BB962C8B-B14F-4D97-AF65-F5344CB8AC3E}">
        <p14:creationId xmlns:p14="http://schemas.microsoft.com/office/powerpoint/2010/main" val="1606855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A615A-ED63-9E45-97C2-A39C2A4C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2" y="3101093"/>
            <a:ext cx="2888345" cy="3029344"/>
          </a:xfrm>
        </p:spPr>
        <p:txBody>
          <a:bodyPr>
            <a:normAutofit/>
          </a:bodyPr>
          <a:lstStyle/>
          <a:p>
            <a:pPr rtl="0"/>
            <a:r>
              <a:rPr lang="en-US" sz="2400" b="1" dirty="0">
                <a:solidFill>
                  <a:schemeClr val="bg1"/>
                </a:solidFill>
              </a:rPr>
              <a:t>Mammography: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9A2C4-C586-2F48-A680-252EBCD22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algn="l" rtl="0"/>
            <a:r>
              <a:rPr lang="en-US" sz="2400" b="1" dirty="0"/>
              <a:t>Mammography</a:t>
            </a:r>
            <a:r>
              <a:rPr lang="en-US" sz="2400" dirty="0"/>
              <a:t> is the process of using </a:t>
            </a:r>
            <a:r>
              <a:rPr lang="en-US" sz="2400" b="1" dirty="0"/>
              <a:t>low-energy X-rays </a:t>
            </a:r>
            <a:r>
              <a:rPr lang="en-US" sz="2400" dirty="0"/>
              <a:t>to examine the human </a:t>
            </a:r>
            <a:r>
              <a:rPr lang="en-US" sz="2400" b="1" dirty="0"/>
              <a:t>breast</a:t>
            </a:r>
            <a:r>
              <a:rPr lang="en-US" sz="2400" dirty="0"/>
              <a:t> The goal of mammography is the </a:t>
            </a:r>
            <a:r>
              <a:rPr lang="en-US" sz="2400" b="1" dirty="0"/>
              <a:t>early detection </a:t>
            </a:r>
            <a:r>
              <a:rPr lang="en-US" sz="2400" dirty="0"/>
              <a:t>of </a:t>
            </a:r>
            <a:r>
              <a:rPr lang="en-US" sz="2400" b="1" dirty="0"/>
              <a:t>breast</a:t>
            </a:r>
            <a:r>
              <a:rPr lang="en-US" sz="2400" dirty="0"/>
              <a:t> </a:t>
            </a:r>
            <a:r>
              <a:rPr lang="en-US" sz="2400" b="1" dirty="0"/>
              <a:t>cancer</a:t>
            </a:r>
            <a:r>
              <a:rPr lang="en-US" sz="2400" dirty="0"/>
              <a:t>, typically through detection of characteristic </a:t>
            </a:r>
            <a:r>
              <a:rPr lang="en-US" sz="2400" b="1" dirty="0"/>
              <a:t>masses or microcalcifications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67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13345-9A5C-B14E-83B7-DB3FC1FB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2500" b="1" dirty="0">
                <a:solidFill>
                  <a:schemeClr val="bg1"/>
                </a:solidFill>
              </a:rPr>
              <a:t>Colonoscopy: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ADA28-E46C-454D-AC42-7117846D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algn="l" rtl="0"/>
            <a:r>
              <a:rPr lang="en-US" sz="2000" b="1" dirty="0"/>
              <a:t>Colonoscopy</a:t>
            </a:r>
            <a:r>
              <a:rPr lang="en-US" sz="2000" dirty="0"/>
              <a:t> or </a:t>
            </a:r>
            <a:r>
              <a:rPr lang="en-US" sz="2000" b="1" dirty="0"/>
              <a:t>coloscopy</a:t>
            </a:r>
            <a:r>
              <a:rPr lang="en-US" sz="2000" dirty="0"/>
              <a:t> is the </a:t>
            </a:r>
            <a:r>
              <a:rPr lang="en-US" sz="2000" b="1" dirty="0"/>
              <a:t>endoscopic</a:t>
            </a:r>
            <a:r>
              <a:rPr lang="en-US" sz="2000" dirty="0"/>
              <a:t> examination of the </a:t>
            </a:r>
            <a:r>
              <a:rPr lang="en-US" sz="2000" b="1" dirty="0"/>
              <a:t>large bowel </a:t>
            </a:r>
            <a:r>
              <a:rPr lang="en-US" sz="2000" dirty="0"/>
              <a:t>and the </a:t>
            </a:r>
            <a:r>
              <a:rPr lang="en-US" sz="2000" b="1" dirty="0"/>
              <a:t>distal</a:t>
            </a:r>
            <a:r>
              <a:rPr lang="en-US" sz="2000" dirty="0"/>
              <a:t> </a:t>
            </a:r>
            <a:r>
              <a:rPr lang="en-US" sz="2000" b="1" dirty="0"/>
              <a:t>part</a:t>
            </a:r>
            <a:r>
              <a:rPr lang="en-US" sz="2000" dirty="0"/>
              <a:t> of the </a:t>
            </a:r>
            <a:r>
              <a:rPr lang="en-US" sz="2000" b="1" dirty="0"/>
              <a:t>small</a:t>
            </a:r>
            <a:r>
              <a:rPr lang="en-US" sz="2000" dirty="0"/>
              <a:t> </a:t>
            </a:r>
            <a:r>
              <a:rPr lang="en-US" sz="2000" b="1" dirty="0"/>
              <a:t>bowel</a:t>
            </a:r>
            <a:r>
              <a:rPr lang="en-US" sz="2000" dirty="0"/>
              <a:t> with a CCD camera or a fiber optic camera on a flexible tube passed through the </a:t>
            </a:r>
            <a:r>
              <a:rPr lang="en-US" sz="2000" b="1" dirty="0"/>
              <a:t>anus</a:t>
            </a:r>
            <a:r>
              <a:rPr lang="en-US" sz="2000" dirty="0"/>
              <a:t>. </a:t>
            </a:r>
          </a:p>
          <a:p>
            <a:pPr algn="l" rtl="0"/>
            <a:r>
              <a:rPr lang="en-US" sz="2000" dirty="0"/>
              <a:t>It can provide a </a:t>
            </a:r>
            <a:r>
              <a:rPr lang="en-US" sz="2000" b="1" dirty="0"/>
              <a:t>visual diagnosis </a:t>
            </a:r>
            <a:r>
              <a:rPr lang="en-US" sz="2000" dirty="0"/>
              <a:t>and grants the opportunity for </a:t>
            </a:r>
            <a:r>
              <a:rPr lang="en-US" sz="2000" b="1" dirty="0"/>
              <a:t>biopsy</a:t>
            </a:r>
            <a:r>
              <a:rPr lang="en-US" sz="2000" dirty="0"/>
              <a:t> or </a:t>
            </a:r>
            <a:r>
              <a:rPr lang="en-US" sz="2000" b="1" dirty="0"/>
              <a:t>removal</a:t>
            </a:r>
            <a:r>
              <a:rPr lang="en-US" sz="2000" dirty="0"/>
              <a:t> of </a:t>
            </a:r>
            <a:r>
              <a:rPr lang="en-US" sz="2000" b="1" dirty="0"/>
              <a:t>suspected</a:t>
            </a:r>
            <a:r>
              <a:rPr lang="en-US" sz="2000" dirty="0"/>
              <a:t> </a:t>
            </a:r>
            <a:r>
              <a:rPr lang="en-US" sz="2000" b="1" dirty="0"/>
              <a:t>colorectal cancer lesions</a:t>
            </a:r>
            <a:r>
              <a:rPr lang="en-US" sz="2000" dirty="0"/>
              <a:t>. </a:t>
            </a:r>
          </a:p>
          <a:p>
            <a:pPr algn="l" rtl="0"/>
            <a:r>
              <a:rPr lang="en-US" sz="2000" dirty="0"/>
              <a:t>Colonoscopy can </a:t>
            </a:r>
            <a:r>
              <a:rPr lang="en-US" sz="2000" b="1" dirty="0"/>
              <a:t>remove</a:t>
            </a:r>
            <a:r>
              <a:rPr lang="en-US" sz="2000" dirty="0"/>
              <a:t> </a:t>
            </a:r>
            <a:r>
              <a:rPr lang="en-US" sz="2000" b="1" dirty="0"/>
              <a:t>polyps</a:t>
            </a:r>
            <a:r>
              <a:rPr lang="en-US" sz="2000" dirty="0"/>
              <a:t> as small as one millimeter or less. Once polyps are removed, they can be studied with the aid of a </a:t>
            </a:r>
            <a:r>
              <a:rPr lang="en-US" sz="2000" b="1" dirty="0"/>
              <a:t>microscope</a:t>
            </a:r>
            <a:r>
              <a:rPr lang="en-US" sz="2000" dirty="0"/>
              <a:t> to </a:t>
            </a:r>
            <a:r>
              <a:rPr lang="en-US" sz="2000" b="1" dirty="0"/>
              <a:t>determine</a:t>
            </a:r>
            <a:r>
              <a:rPr lang="en-US" sz="2000" dirty="0"/>
              <a:t> if they are </a:t>
            </a:r>
            <a:r>
              <a:rPr lang="en-US" sz="2000" b="1" dirty="0"/>
              <a:t>precancerous</a:t>
            </a:r>
            <a:r>
              <a:rPr lang="en-US" sz="2000" dirty="0"/>
              <a:t> or </a:t>
            </a:r>
            <a:r>
              <a:rPr lang="en-US" sz="2000" b="1" dirty="0"/>
              <a:t>not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730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5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7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8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87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6DC033AA-E3CD-3747-B530-870C4054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550" y="1457083"/>
            <a:ext cx="8131550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A/Which one of the following is multipurpose screening: 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marL="0" indent="0" algn="l" rtl="0">
              <a:buNone/>
            </a:pPr>
            <a:r>
              <a:rPr lang="en-US" sz="2400" dirty="0"/>
              <a:t>1-Screening in pregnant woman for VDRL, HIV and HBV by serology. </a:t>
            </a:r>
          </a:p>
          <a:p>
            <a:pPr marL="0" indent="0" algn="l" rtl="0">
              <a:buNone/>
            </a:pPr>
            <a:r>
              <a:rPr lang="en-US" sz="2400" dirty="0"/>
              <a:t>2-CBC and Hb electrophoresis in sickle cell anemia. </a:t>
            </a:r>
          </a:p>
          <a:p>
            <a:pPr marL="0" indent="0" algn="l" rtl="0">
              <a:buNone/>
            </a:pPr>
            <a:r>
              <a:rPr lang="en-US" sz="2400" dirty="0"/>
              <a:t>3-Screening for familial cancers. </a:t>
            </a:r>
          </a:p>
          <a:p>
            <a:pPr marL="0" indent="0" algn="l" rtl="0">
              <a:buNone/>
            </a:pPr>
            <a:r>
              <a:rPr lang="en-US" sz="2400" dirty="0"/>
              <a:t>4-Screen school children for visual defect.</a:t>
            </a:r>
          </a:p>
        </p:txBody>
      </p:sp>
    </p:spTree>
    <p:extLst>
      <p:ext uri="{BB962C8B-B14F-4D97-AF65-F5344CB8AC3E}">
        <p14:creationId xmlns:p14="http://schemas.microsoft.com/office/powerpoint/2010/main" val="2255499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CFBBE-29FA-5840-9C67-3D7C2C8B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2700" b="1" dirty="0">
                <a:solidFill>
                  <a:schemeClr val="bg1"/>
                </a:solidFill>
              </a:rPr>
              <a:t>Diabetes or prediabetes: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7F166-7A10-E24D-85A5-CDEBEF4D8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algn="l" rtl="0"/>
            <a:r>
              <a:rPr lang="en-US" sz="2000" dirty="0"/>
              <a:t>There are two simple tests used in diabetes screening, </a:t>
            </a:r>
            <a:r>
              <a:rPr lang="en-US" sz="2000" b="1" dirty="0"/>
              <a:t>The fasting plasma glucose test</a:t>
            </a:r>
            <a:r>
              <a:rPr lang="en-US" sz="2000" dirty="0"/>
              <a:t> involves checking the </a:t>
            </a:r>
            <a:r>
              <a:rPr lang="en-US" sz="2000" b="1" dirty="0"/>
              <a:t>level of glucose </a:t>
            </a:r>
            <a:r>
              <a:rPr lang="en-US" sz="2000" dirty="0"/>
              <a:t>in your blood while you are </a:t>
            </a:r>
            <a:r>
              <a:rPr lang="en-US" sz="2000" b="1" dirty="0"/>
              <a:t>fasting</a:t>
            </a:r>
            <a:r>
              <a:rPr lang="en-US" sz="2000" dirty="0"/>
              <a:t>, </a:t>
            </a:r>
            <a:r>
              <a:rPr lang="en-US" sz="2000" b="1" dirty="0"/>
              <a:t>The oral glucose tolerance test (OGTT)</a:t>
            </a:r>
            <a:r>
              <a:rPr lang="en-US" sz="2000" dirty="0"/>
              <a:t> involves </a:t>
            </a:r>
            <a:r>
              <a:rPr lang="en-US" sz="2000" b="1" dirty="0"/>
              <a:t>drinking</a:t>
            </a:r>
            <a:r>
              <a:rPr lang="en-US" sz="2000" dirty="0"/>
              <a:t> a </a:t>
            </a:r>
            <a:r>
              <a:rPr lang="en-US" sz="2000" b="1" dirty="0"/>
              <a:t>sugary</a:t>
            </a:r>
            <a:r>
              <a:rPr lang="en-US" sz="2000" dirty="0"/>
              <a:t> </a:t>
            </a:r>
            <a:r>
              <a:rPr lang="en-US" sz="2000" b="1" dirty="0"/>
              <a:t>solution</a:t>
            </a:r>
            <a:r>
              <a:rPr lang="en-US" sz="2000" dirty="0"/>
              <a:t> </a:t>
            </a:r>
            <a:r>
              <a:rPr lang="en-US" sz="2000" b="1" dirty="0"/>
              <a:t>two</a:t>
            </a:r>
            <a:r>
              <a:rPr lang="en-US" sz="2000" dirty="0"/>
              <a:t> </a:t>
            </a:r>
            <a:r>
              <a:rPr lang="en-US" sz="2000" b="1" dirty="0"/>
              <a:t>hours</a:t>
            </a:r>
            <a:r>
              <a:rPr lang="en-US" sz="2000" dirty="0"/>
              <a:t> before you have your blood drawn.</a:t>
            </a:r>
          </a:p>
        </p:txBody>
      </p:sp>
    </p:spTree>
    <p:extLst>
      <p:ext uri="{BB962C8B-B14F-4D97-AF65-F5344CB8AC3E}">
        <p14:creationId xmlns:p14="http://schemas.microsoft.com/office/powerpoint/2010/main" val="3209136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93A9D-F2EC-4C4E-B1A9-65DE5145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2700" dirty="0">
                <a:solidFill>
                  <a:schemeClr val="bg1"/>
                </a:solidFill>
              </a:rPr>
              <a:t>Osteoporosis: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4DF3-78CE-2743-BC0F-8A97AF75A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algn="l" rtl="0"/>
            <a:r>
              <a:rPr lang="en-US" sz="2000" b="1" dirty="0"/>
              <a:t>American academy </a:t>
            </a:r>
            <a:r>
              <a:rPr lang="en-US" sz="2000" dirty="0"/>
              <a:t>of family physicians: </a:t>
            </a:r>
          </a:p>
          <a:p>
            <a:pPr lvl="1" algn="l" rtl="0"/>
            <a:r>
              <a:rPr lang="en-US" sz="1800" dirty="0"/>
              <a:t>Women aged </a:t>
            </a:r>
            <a:r>
              <a:rPr lang="en-US" sz="1800" b="1" dirty="0"/>
              <a:t>65</a:t>
            </a:r>
            <a:r>
              <a:rPr lang="en-US" sz="1800" dirty="0"/>
              <a:t> years and </a:t>
            </a:r>
            <a:r>
              <a:rPr lang="en-US" sz="1800" b="1" dirty="0"/>
              <a:t>older</a:t>
            </a:r>
            <a:r>
              <a:rPr lang="en-US" sz="1800" dirty="0"/>
              <a:t>. </a:t>
            </a:r>
          </a:p>
          <a:p>
            <a:pPr lvl="1" algn="l" rtl="0"/>
            <a:r>
              <a:rPr lang="en-US" sz="1800" dirty="0"/>
              <a:t>Women aged </a:t>
            </a:r>
            <a:r>
              <a:rPr lang="en-US" sz="1800" b="1" dirty="0"/>
              <a:t>60</a:t>
            </a:r>
            <a:r>
              <a:rPr lang="en-US" sz="1800" dirty="0"/>
              <a:t> years and </a:t>
            </a:r>
            <a:r>
              <a:rPr lang="en-US" sz="1800" b="1" dirty="0"/>
              <a:t>older</a:t>
            </a:r>
            <a:r>
              <a:rPr lang="en-US" sz="1800" dirty="0"/>
              <a:t> at increased risk for </a:t>
            </a:r>
            <a:r>
              <a:rPr lang="en-US" sz="1800" b="1" dirty="0"/>
              <a:t>osteoporotic fractures</a:t>
            </a:r>
            <a:r>
              <a:rPr lang="en-US" sz="1800" dirty="0"/>
              <a:t>. </a:t>
            </a:r>
          </a:p>
          <a:p>
            <a:pPr lvl="1" algn="l" rtl="0"/>
            <a:endParaRPr lang="en-US" sz="1800" dirty="0"/>
          </a:p>
          <a:p>
            <a:pPr algn="l" rtl="0"/>
            <a:r>
              <a:rPr lang="en-US" sz="2000" b="1" dirty="0"/>
              <a:t>United States Preventive Services Task Force</a:t>
            </a:r>
            <a:r>
              <a:rPr lang="en-US" sz="2000" dirty="0"/>
              <a:t>: </a:t>
            </a:r>
          </a:p>
          <a:p>
            <a:pPr lvl="1" algn="l" rtl="0"/>
            <a:r>
              <a:rPr lang="en-US" sz="1800" dirty="0"/>
              <a:t>All women aged </a:t>
            </a:r>
            <a:r>
              <a:rPr lang="en-US" sz="1800" b="1" dirty="0"/>
              <a:t>65</a:t>
            </a:r>
            <a:r>
              <a:rPr lang="en-US" sz="1800" dirty="0"/>
              <a:t> and </a:t>
            </a:r>
            <a:r>
              <a:rPr lang="en-US" sz="1800" b="1" dirty="0"/>
              <a:t>older</a:t>
            </a:r>
            <a:r>
              <a:rPr lang="en-US" sz="1800" dirty="0"/>
              <a:t>. </a:t>
            </a:r>
          </a:p>
          <a:p>
            <a:pPr lvl="1" algn="l" rtl="0"/>
            <a:r>
              <a:rPr lang="en-US" sz="1800" dirty="0"/>
              <a:t>In addition, they recommend screening in </a:t>
            </a:r>
            <a:r>
              <a:rPr lang="en-US" sz="1800" b="1" dirty="0"/>
              <a:t>younger</a:t>
            </a:r>
            <a:r>
              <a:rPr lang="en-US" sz="1800" dirty="0"/>
              <a:t> </a:t>
            </a:r>
            <a:r>
              <a:rPr lang="en-US" sz="1800" b="1" dirty="0"/>
              <a:t>women</a:t>
            </a:r>
            <a:r>
              <a:rPr lang="en-US" sz="1800" dirty="0"/>
              <a:t> whose </a:t>
            </a:r>
            <a:r>
              <a:rPr lang="en-US" sz="1800" b="1" dirty="0"/>
              <a:t>fracture risk </a:t>
            </a:r>
            <a:r>
              <a:rPr lang="en-US" sz="1800" dirty="0"/>
              <a:t>is </a:t>
            </a:r>
            <a:r>
              <a:rPr lang="en-US" sz="1800" b="1" dirty="0"/>
              <a:t>equal</a:t>
            </a:r>
            <a:r>
              <a:rPr lang="en-US" sz="1800" dirty="0"/>
              <a:t> to or </a:t>
            </a:r>
            <a:r>
              <a:rPr lang="en-US" sz="1800" b="1" dirty="0"/>
              <a:t>greater</a:t>
            </a:r>
            <a:r>
              <a:rPr lang="en-US" sz="1800" dirty="0"/>
              <a:t> than that of </a:t>
            </a:r>
            <a:r>
              <a:rPr lang="en-US" sz="1800" b="1" dirty="0"/>
              <a:t>65</a:t>
            </a:r>
            <a:r>
              <a:rPr lang="en-US" sz="1800" dirty="0"/>
              <a:t> years old.</a:t>
            </a:r>
          </a:p>
        </p:txBody>
      </p:sp>
    </p:spTree>
    <p:extLst>
      <p:ext uri="{BB962C8B-B14F-4D97-AF65-F5344CB8AC3E}">
        <p14:creationId xmlns:p14="http://schemas.microsoft.com/office/powerpoint/2010/main" val="3328415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37EB1-C041-3941-93C7-9541E086C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chemeClr val="bg1"/>
                </a:solidFill>
              </a:rPr>
              <a:t>Continue 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3DA6-747A-FE48-99A6-77098A8C1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algn="l" rtl="0"/>
            <a:r>
              <a:rPr lang="en-US" sz="2000" b="1" dirty="0"/>
              <a:t>National osteoporosis foundation</a:t>
            </a:r>
            <a:r>
              <a:rPr lang="en-US" sz="2000" dirty="0"/>
              <a:t>: </a:t>
            </a:r>
          </a:p>
          <a:p>
            <a:pPr lvl="1" algn="l" rtl="0"/>
            <a:r>
              <a:rPr lang="en-US" sz="1800" dirty="0"/>
              <a:t>All women aged </a:t>
            </a:r>
            <a:r>
              <a:rPr lang="en-US" sz="1800" b="1" dirty="0"/>
              <a:t>65</a:t>
            </a:r>
            <a:r>
              <a:rPr lang="en-US" sz="1800" dirty="0"/>
              <a:t> years and </a:t>
            </a:r>
            <a:r>
              <a:rPr lang="en-US" sz="1800" b="1" dirty="0"/>
              <a:t>older</a:t>
            </a:r>
            <a:r>
              <a:rPr lang="en-US" sz="1800" dirty="0"/>
              <a:t>. </a:t>
            </a:r>
          </a:p>
          <a:p>
            <a:pPr lvl="1" algn="l" rtl="0"/>
            <a:r>
              <a:rPr lang="en-US" sz="1800" dirty="0"/>
              <a:t>All men aged </a:t>
            </a:r>
            <a:r>
              <a:rPr lang="en-US" sz="1800" b="1" dirty="0"/>
              <a:t>70</a:t>
            </a:r>
            <a:r>
              <a:rPr lang="en-US" sz="1800" dirty="0"/>
              <a:t> years and </a:t>
            </a:r>
            <a:r>
              <a:rPr lang="en-US" sz="1800" b="1" dirty="0"/>
              <a:t>older</a:t>
            </a:r>
            <a:r>
              <a:rPr lang="en-US" sz="1800" dirty="0"/>
              <a:t>.</a:t>
            </a:r>
          </a:p>
          <a:p>
            <a:pPr lvl="1" algn="l" rtl="0"/>
            <a:r>
              <a:rPr lang="en-US" sz="1800" dirty="0"/>
              <a:t>Younger </a:t>
            </a:r>
            <a:r>
              <a:rPr lang="en-US" sz="1800" b="1" dirty="0"/>
              <a:t>postmenopausal</a:t>
            </a:r>
            <a:r>
              <a:rPr lang="en-US" sz="1800" dirty="0"/>
              <a:t> women, women in </a:t>
            </a:r>
            <a:r>
              <a:rPr lang="en-US" sz="1800" b="1" dirty="0"/>
              <a:t>menopausal</a:t>
            </a:r>
            <a:r>
              <a:rPr lang="en-US" sz="1800" dirty="0"/>
              <a:t> </a:t>
            </a:r>
            <a:r>
              <a:rPr lang="en-US" sz="1800" b="1" dirty="0"/>
              <a:t>transition</a:t>
            </a:r>
            <a:r>
              <a:rPr lang="en-US" sz="1800" dirty="0"/>
              <a:t> and men aged </a:t>
            </a:r>
            <a:r>
              <a:rPr lang="en-US" sz="1800" b="1" dirty="0"/>
              <a:t>50</a:t>
            </a:r>
            <a:r>
              <a:rPr lang="en-US" sz="1800" dirty="0"/>
              <a:t> to </a:t>
            </a:r>
            <a:r>
              <a:rPr lang="en-US" sz="1800" b="1" dirty="0"/>
              <a:t>69</a:t>
            </a:r>
            <a:r>
              <a:rPr lang="en-US" sz="1800" dirty="0"/>
              <a:t> years of age with clinical </a:t>
            </a:r>
            <a:r>
              <a:rPr lang="en-US" sz="1800" b="1" dirty="0"/>
              <a:t>risk factor </a:t>
            </a:r>
            <a:r>
              <a:rPr lang="en-US" sz="1800" dirty="0"/>
              <a:t>for </a:t>
            </a:r>
            <a:r>
              <a:rPr lang="en-US" sz="1800" b="1" dirty="0"/>
              <a:t>fracture</a:t>
            </a:r>
            <a:r>
              <a:rPr lang="en-US" sz="1800" dirty="0"/>
              <a:t>.</a:t>
            </a:r>
          </a:p>
          <a:p>
            <a:pPr lvl="1" algn="l" rtl="0"/>
            <a:r>
              <a:rPr lang="en-US" sz="1800" dirty="0"/>
              <a:t>Adults who have </a:t>
            </a:r>
            <a:r>
              <a:rPr lang="en-US" sz="1800" b="1" dirty="0"/>
              <a:t>fracture</a:t>
            </a:r>
            <a:r>
              <a:rPr lang="en-US" sz="1800" dirty="0"/>
              <a:t> </a:t>
            </a:r>
            <a:r>
              <a:rPr lang="en-US" sz="1800" b="1" dirty="0"/>
              <a:t>after</a:t>
            </a:r>
            <a:r>
              <a:rPr lang="en-US" sz="1800" dirty="0"/>
              <a:t> the </a:t>
            </a:r>
            <a:r>
              <a:rPr lang="en-US" sz="1800" b="1" dirty="0"/>
              <a:t>age of 50 years</a:t>
            </a:r>
            <a:r>
              <a:rPr lang="en-US" sz="1800" dirty="0"/>
              <a:t>. </a:t>
            </a:r>
          </a:p>
          <a:p>
            <a:pPr lvl="1" algn="l" rtl="0"/>
            <a:r>
              <a:rPr lang="en-US" sz="1800" dirty="0"/>
              <a:t>Adults with a </a:t>
            </a:r>
            <a:r>
              <a:rPr lang="en-US" sz="1800" b="1" dirty="0"/>
              <a:t>condition</a:t>
            </a:r>
            <a:r>
              <a:rPr lang="en-US" sz="1800" dirty="0"/>
              <a:t> (e.g. Rheumatoid arthritis) or taking </a:t>
            </a:r>
            <a:r>
              <a:rPr lang="en-US" sz="1800" b="1" dirty="0"/>
              <a:t>medications</a:t>
            </a:r>
            <a:r>
              <a:rPr lang="en-US" sz="1800" dirty="0"/>
              <a:t> (e.g. Steroids) associated with </a:t>
            </a:r>
            <a:r>
              <a:rPr lang="en-US" sz="1800" b="1" dirty="0"/>
              <a:t>low bone mass or bone loss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08536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7DA5-66A3-704E-8AB0-FD6EA4641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</a:pPr>
            <a:r>
              <a:rPr lang="en-US" sz="3800" dirty="0"/>
              <a:t>Explain appropriate approach for prevention and screening of common problems in primary care.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9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77412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B7FD3-4268-E24B-ADBD-D0D7F585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chemeClr val="bg1"/>
                </a:solidFill>
              </a:rPr>
              <a:t>Breast cancer: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B159AE-B2DB-415F-BEBE-17A020EC1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143268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551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C4D53-6045-D646-A6D7-E1F2675D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75" y="575578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sz="4400" dirty="0"/>
              <a:t>Cervical cancer: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F68D4B-0480-0144-975D-15435E477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120238"/>
              </p:ext>
            </p:extLst>
          </p:nvPr>
        </p:nvGraphicFramePr>
        <p:xfrm>
          <a:off x="2302873" y="1880105"/>
          <a:ext cx="8915401" cy="377476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12188">
                  <a:extLst>
                    <a:ext uri="{9D8B030D-6E8A-4147-A177-3AD203B41FA5}">
                      <a16:colId xmlns:a16="http://schemas.microsoft.com/office/drawing/2014/main" val="3543599572"/>
                    </a:ext>
                  </a:extLst>
                </a:gridCol>
                <a:gridCol w="3159380">
                  <a:extLst>
                    <a:ext uri="{9D8B030D-6E8A-4147-A177-3AD203B41FA5}">
                      <a16:colId xmlns:a16="http://schemas.microsoft.com/office/drawing/2014/main" val="2398699559"/>
                    </a:ext>
                  </a:extLst>
                </a:gridCol>
                <a:gridCol w="3643833">
                  <a:extLst>
                    <a:ext uri="{9D8B030D-6E8A-4147-A177-3AD203B41FA5}">
                      <a16:colId xmlns:a16="http://schemas.microsoft.com/office/drawing/2014/main" val="3640524891"/>
                    </a:ext>
                  </a:extLst>
                </a:gridCol>
              </a:tblGrid>
              <a:tr h="449612"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Population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85280" marR="111168" marT="111168" marB="11116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Screening test or procedure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85280" marR="111168" marT="111168" marB="11116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Screening Intervals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85280" marR="111168" marT="111168" marB="11116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331527"/>
                  </a:ext>
                </a:extLst>
              </a:tr>
              <a:tr h="449612"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21</a:t>
                      </a:r>
                      <a:r>
                        <a:rPr lang="en-US" sz="13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 to </a:t>
                      </a:r>
                      <a:r>
                        <a:rPr lang="en-US" sz="1300" b="1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29</a:t>
                      </a:r>
                      <a:r>
                        <a:rPr lang="en-US" sz="13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 years of age 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85280" marR="111168" marT="111168" marB="11116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Pap test 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85280" marR="111168" marT="111168" marB="11116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Every three years</a:t>
                      </a:r>
                      <a:endParaRPr lang="en-US" sz="1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85280" marR="111168" marT="111168" marB="11116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83686"/>
                  </a:ext>
                </a:extLst>
              </a:tr>
              <a:tr h="1042507"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30</a:t>
                      </a:r>
                      <a:r>
                        <a:rPr lang="en-US" sz="13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 to </a:t>
                      </a:r>
                      <a:r>
                        <a:rPr lang="en-US" sz="1300" b="1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65</a:t>
                      </a:r>
                      <a:r>
                        <a:rPr lang="en-US" sz="13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 years of age 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85280" marR="111168" marT="111168" marB="111168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Pap test and HPV DNA test 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85280" marR="111168" marT="111168" marB="11116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Every five years </a:t>
                      </a:r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with both the HPV</a:t>
                      </a:r>
                      <a:b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test and the Pap test (preferred) or</a:t>
                      </a:r>
                      <a:b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en-US" sz="13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every three years </a:t>
                      </a:r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with the Pap test</a:t>
                      </a:r>
                      <a:b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alone (acceptable)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85280" marR="111168" marT="111168" marB="11116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354114"/>
                  </a:ext>
                </a:extLst>
              </a:tr>
              <a:tr h="1833034">
                <a:tc>
                  <a:txBody>
                    <a:bodyPr/>
                    <a:lstStyle/>
                    <a:p>
                      <a:pPr algn="l" rtl="0"/>
                      <a:r>
                        <a:rPr lang="en-US" sz="1300" b="1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66</a:t>
                      </a:r>
                      <a:r>
                        <a:rPr lang="en-US" sz="1300" b="0" i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 years or older </a:t>
                      </a:r>
                      <a:endParaRPr lang="en-US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85280" marR="111168" marT="111168" marB="11116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Pap test and HPV DNA test 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85280" marR="111168" marT="111168" marB="11116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Women </a:t>
                      </a:r>
                      <a:r>
                        <a:rPr lang="en-US" sz="13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66</a:t>
                      </a:r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 years or </a:t>
                      </a:r>
                      <a:r>
                        <a:rPr lang="en-US" sz="13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older</a:t>
                      </a:r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 who have</a:t>
                      </a:r>
                      <a:b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had </a:t>
                      </a:r>
                      <a:r>
                        <a:rPr lang="en-US" sz="13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three or more consecutive</a:t>
                      </a:r>
                      <a:b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en-US" sz="13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negative</a:t>
                      </a:r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 Pap tests or </a:t>
                      </a:r>
                      <a:r>
                        <a:rPr lang="en-US" sz="13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two</a:t>
                      </a:r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 or </a:t>
                      </a:r>
                      <a:r>
                        <a:rPr lang="en-US" sz="13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more</a:t>
                      </a:r>
                      <a:b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en-US" sz="13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consecutive</a:t>
                      </a:r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3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negative</a:t>
                      </a:r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 HPV and Pap</a:t>
                      </a:r>
                      <a:b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tests within the </a:t>
                      </a:r>
                      <a:r>
                        <a:rPr lang="en-US" sz="13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past 10 years</a:t>
                      </a:r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, with the</a:t>
                      </a:r>
                      <a:b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most recent test occurring in the</a:t>
                      </a:r>
                      <a:b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en-US" sz="13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previous five years</a:t>
                      </a:r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, should </a:t>
                      </a:r>
                      <a:r>
                        <a:rPr lang="en-US" sz="1300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stop</a:t>
                      </a:r>
                      <a:b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en-US" sz="13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cervical cancer screening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85280" marR="111168" marT="111168" marB="11116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868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981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4B796-A1B9-5646-AB9E-42CEE746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bg1"/>
                </a:solidFill>
              </a:rPr>
              <a:t>Endometrial cancer: 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2487BF-3EA3-4504-B0B6-9960D41AB3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451138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0856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848DB-18AB-1241-9C5B-56812AE29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Lung cancer: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23FDF5-1857-43A7-BB9E-E436A9710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931606"/>
              </p:ext>
            </p:extLst>
          </p:nvPr>
        </p:nvGraphicFramePr>
        <p:xfrm>
          <a:off x="4713144" y="346229"/>
          <a:ext cx="6832212" cy="635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5116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F39E3-81D1-2B47-8488-6D26BF93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Colorectal cancer: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0AB21B-D562-4086-A3D8-9154311399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555583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503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30E0C4-8306-D04E-8770-16916831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bg1"/>
                </a:solidFill>
              </a:rPr>
              <a:t>Screening methods for Colorectal cancer: </a:t>
            </a: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6413F4BF-931A-9945-BB3D-E094C61F4E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419902"/>
              </p:ext>
            </p:extLst>
          </p:nvPr>
        </p:nvGraphicFramePr>
        <p:xfrm>
          <a:off x="566057" y="2529110"/>
          <a:ext cx="10798629" cy="4002320"/>
        </p:xfrm>
        <a:graphic>
          <a:graphicData uri="http://schemas.openxmlformats.org/drawingml/2006/table">
            <a:tbl>
              <a:tblPr/>
              <a:tblGrid>
                <a:gridCol w="4597573">
                  <a:extLst>
                    <a:ext uri="{9D8B030D-6E8A-4147-A177-3AD203B41FA5}">
                      <a16:colId xmlns:a16="http://schemas.microsoft.com/office/drawing/2014/main" val="3348560550"/>
                    </a:ext>
                  </a:extLst>
                </a:gridCol>
                <a:gridCol w="6201056">
                  <a:extLst>
                    <a:ext uri="{9D8B030D-6E8A-4147-A177-3AD203B41FA5}">
                      <a16:colId xmlns:a16="http://schemas.microsoft.com/office/drawing/2014/main" val="2329562108"/>
                    </a:ext>
                  </a:extLst>
                </a:gridCol>
              </a:tblGrid>
              <a:tr h="389230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Screening test or procedure 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61764" marR="61764" marT="30882" marB="3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Screening Intervals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61764" marR="61764" marT="30882" marB="3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65811"/>
                  </a:ext>
                </a:extLst>
              </a:tr>
              <a:tr h="919997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Guaiac-based FOBT with at least 50% sensitivity for cancer, or fecal immunochemical test with at least 50% sensitivity for cancer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61764" marR="61764" marT="30882" marB="3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Annually</a:t>
                      </a:r>
                      <a:endParaRPr lang="en-US" sz="1200" b="1">
                        <a:effectLst/>
                        <a:latin typeface="+mj-lt"/>
                      </a:endParaRPr>
                    </a:p>
                  </a:txBody>
                  <a:tcPr marL="61764" marR="61764" marT="30882" marB="3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679607"/>
                  </a:ext>
                </a:extLst>
              </a:tr>
              <a:tr h="389230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 Multitarget stool DNA test 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61764" marR="61764" marT="30882" marB="3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Every 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three years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61764" marR="61764" marT="30882" marB="3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916128"/>
                  </a:ext>
                </a:extLst>
              </a:tr>
              <a:tr h="1136173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 Flexible sigmoidoscopy 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61764" marR="61764" marT="30882" marB="3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Every 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five years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flexible sigmoidoscopy can be performed alone, or consideration can be given to combining flexible sigmoidoscopy performed every 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five years 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with a highly sensitive FOBT or fecal immunochemical test performed annually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61764" marR="61764" marT="30882" marB="3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316834"/>
                  </a:ext>
                </a:extLst>
              </a:tr>
              <a:tr h="389230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 Double-contrast barium enema 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61764" marR="61764" marT="30882" marB="3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Every </a:t>
                      </a:r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five years</a:t>
                      </a:r>
                      <a:endParaRPr lang="en-US" sz="1200" b="1">
                        <a:effectLst/>
                        <a:latin typeface="+mj-lt"/>
                      </a:endParaRPr>
                    </a:p>
                  </a:txBody>
                  <a:tcPr marL="61764" marR="61764" marT="30882" marB="3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600290"/>
                  </a:ext>
                </a:extLst>
              </a:tr>
              <a:tr h="389230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 Colonoscopy 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61764" marR="61764" marT="30882" marB="3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Every </a:t>
                      </a:r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years</a:t>
                      </a:r>
                      <a:endParaRPr lang="en-US" sz="1200" b="1">
                        <a:effectLst/>
                        <a:latin typeface="+mj-lt"/>
                      </a:endParaRPr>
                    </a:p>
                  </a:txBody>
                  <a:tcPr marL="61764" marR="61764" marT="30882" marB="3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382526"/>
                  </a:ext>
                </a:extLst>
              </a:tr>
              <a:tr h="389230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 CT colonography 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61764" marR="61764" marT="30882" marB="3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Every 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five years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61764" marR="61764" marT="30882" marB="3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117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36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941F4-119B-7944-8213-40CA4ED16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416" y="1413540"/>
            <a:ext cx="8131550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B/which of the following is screening test for lung cancer?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marL="0" indent="0" algn="l" rtl="0">
              <a:buNone/>
            </a:pPr>
            <a:r>
              <a:rPr lang="en-US" sz="2400" dirty="0"/>
              <a:t>1-low dose </a:t>
            </a:r>
            <a:r>
              <a:rPr lang="en-US" sz="2400" dirty="0" err="1"/>
              <a:t>ct</a:t>
            </a:r>
            <a:r>
              <a:rPr lang="en-US" sz="2400" dirty="0"/>
              <a:t> chest</a:t>
            </a:r>
          </a:p>
          <a:p>
            <a:pPr marL="0" indent="0" algn="l" rtl="0">
              <a:buNone/>
            </a:pPr>
            <a:r>
              <a:rPr lang="en-US" sz="2400" dirty="0"/>
              <a:t>2-tumor markers</a:t>
            </a:r>
          </a:p>
          <a:p>
            <a:pPr marL="0" indent="0" algn="l" rtl="0">
              <a:buNone/>
            </a:pPr>
            <a:r>
              <a:rPr lang="en-US" sz="2400" dirty="0"/>
              <a:t>3-chest x-ray</a:t>
            </a:r>
          </a:p>
          <a:p>
            <a:pPr marL="0" indent="0" algn="l" rtl="0">
              <a:buNone/>
            </a:pPr>
            <a:r>
              <a:rPr lang="en-US" sz="2400" dirty="0"/>
              <a:t>4-spirometry</a:t>
            </a:r>
          </a:p>
        </p:txBody>
      </p:sp>
    </p:spTree>
    <p:extLst>
      <p:ext uri="{BB962C8B-B14F-4D97-AF65-F5344CB8AC3E}">
        <p14:creationId xmlns:p14="http://schemas.microsoft.com/office/powerpoint/2010/main" val="41807323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0B22A-3F00-6741-A684-C329EF37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chemeClr val="bg1"/>
                </a:solidFill>
              </a:rPr>
              <a:t>Prostate cancer: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D418D7-C2A6-4E33-81ED-5345D432D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876978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3497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7DA5-66A3-704E-8AB0-FD6EA4641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</a:pPr>
            <a:r>
              <a:rPr lang="en-US" sz="5000" dirty="0"/>
              <a:t>Indicate the pros and cons of screening.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9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95839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B5796-9515-BD4B-8179-8C6B1681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chemeClr val="bg1"/>
                </a:solidFill>
              </a:rPr>
              <a:t>Pros of screening: </a:t>
            </a: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89F4898B-25BB-49F4-904A-D68EE2E7E8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731576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443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5B18D-E532-5B41-A714-113FF0C5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chemeClr val="bg1"/>
                </a:solidFill>
              </a:rPr>
              <a:t>Cons of screening: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F4B639-35D8-412E-A022-9BAF62DD3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000062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190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7DA5-66A3-704E-8AB0-FD6EA4641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</a:pPr>
            <a:r>
              <a:rPr lang="en-US" sz="4200" dirty="0"/>
              <a:t>Review the local vaccination schedule from Saudi M.O.H.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9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21187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F8EC8-2439-3D45-A47E-52F7398B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192" y="2179295"/>
            <a:ext cx="2572007" cy="3029344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bg1"/>
                </a:solidFill>
              </a:rPr>
              <a:t>What is the immunization schedule? 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DEE9C-D91F-9244-B233-7B84C04D9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2400" dirty="0"/>
              <a:t>The basic </a:t>
            </a:r>
            <a:r>
              <a:rPr lang="en-US" sz="2400" b="1" dirty="0"/>
              <a:t>vaccinations</a:t>
            </a:r>
            <a:r>
              <a:rPr lang="en-US" sz="2400" dirty="0"/>
              <a:t> identified in the </a:t>
            </a:r>
            <a:r>
              <a:rPr lang="en-US" sz="2400" b="1" dirty="0"/>
              <a:t>Vaccination</a:t>
            </a:r>
            <a:r>
              <a:rPr lang="en-US" sz="2400" dirty="0"/>
              <a:t> </a:t>
            </a:r>
            <a:r>
              <a:rPr lang="en-US" sz="2400" b="1" dirty="0"/>
              <a:t>Certificate</a:t>
            </a:r>
            <a:r>
              <a:rPr lang="en-US" sz="2400" dirty="0"/>
              <a:t>, from </a:t>
            </a:r>
            <a:r>
              <a:rPr lang="en-US" sz="2400" b="1" dirty="0"/>
              <a:t>birth</a:t>
            </a:r>
            <a:r>
              <a:rPr lang="en-US" sz="2400" dirty="0"/>
              <a:t> until the </a:t>
            </a:r>
            <a:r>
              <a:rPr lang="en-US" sz="2400" b="1" dirty="0"/>
              <a:t>first grade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892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37C81-4412-EF4A-BCE8-59513F91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rtl="0"/>
            <a:r>
              <a:rPr lang="en-US" sz="3000" dirty="0">
                <a:solidFill>
                  <a:schemeClr val="bg1"/>
                </a:solidFill>
              </a:rPr>
              <a:t>What is the aim of this vaccination schedule? </a:t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BFC2E2-8C61-46A1-B86D-EA45BEE4A1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114655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70591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D201-E49C-1A4A-BEAB-58E45F7E7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2678429"/>
            <a:ext cx="4495800" cy="1181100"/>
          </a:xfrm>
        </p:spPr>
        <p:txBody>
          <a:bodyPr vert="horz" lIns="91440" tIns="45720" rIns="91440" bIns="45720" rtlCol="0">
            <a:noAutofit/>
          </a:bodyPr>
          <a:lstStyle/>
          <a:p>
            <a:pPr rtl="0"/>
            <a:r>
              <a:rPr lang="en-US" cap="all" dirty="0"/>
              <a:t>The Vaccination schedule: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A74E136-7004-0E4F-817C-10D77CFA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26" t="27076" r="5240" b="9796"/>
          <a:stretch/>
        </p:blipFill>
        <p:spPr>
          <a:xfrm>
            <a:off x="6718302" y="225174"/>
            <a:ext cx="4698999" cy="640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047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7DA5-66A3-704E-8AB0-FD6EA4641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Back to our MCQs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9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91423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41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033AA-E3CD-3747-B530-870C4054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A/ Which one of the following is multipurpose screening :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marL="0" indent="0" algn="l" rtl="0">
              <a:buNone/>
            </a:pPr>
            <a:r>
              <a:rPr lang="en-US" sz="2400" dirty="0"/>
              <a:t>1-CBC and Hb electrophoresis in sickle cell anemia.</a:t>
            </a:r>
          </a:p>
          <a:p>
            <a:pPr marL="0" indent="0" algn="l" rtl="0">
              <a:buNone/>
            </a:pPr>
            <a:r>
              <a:rPr lang="en-US" sz="2400" dirty="0"/>
              <a:t>2-Screening in pregnant woman for VDRL, HIV and HBV by serology.</a:t>
            </a:r>
          </a:p>
          <a:p>
            <a:pPr marL="0" indent="0" algn="l" rtl="0">
              <a:buNone/>
            </a:pPr>
            <a:r>
              <a:rPr lang="en-US" sz="2400" dirty="0"/>
              <a:t>3-Screening for familial cancers.</a:t>
            </a:r>
          </a:p>
          <a:p>
            <a:pPr marL="0" indent="0" algn="l" rtl="0">
              <a:buNone/>
            </a:pPr>
            <a:r>
              <a:rPr lang="en-US" sz="2400" dirty="0"/>
              <a:t>4-Screen school children for visual defect.</a:t>
            </a:r>
          </a:p>
        </p:txBody>
      </p:sp>
    </p:spTree>
    <p:extLst>
      <p:ext uri="{BB962C8B-B14F-4D97-AF65-F5344CB8AC3E}">
        <p14:creationId xmlns:p14="http://schemas.microsoft.com/office/powerpoint/2010/main" val="343912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E760E-3683-044D-832D-68048D8CC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459" y="1581841"/>
            <a:ext cx="8131550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C/which one of the following is a primary prevention of colorectal cancer?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marL="0" indent="0" algn="l" rtl="0">
              <a:buNone/>
            </a:pPr>
            <a:r>
              <a:rPr lang="en-US" sz="2400" dirty="0"/>
              <a:t>1-High intake of fibers</a:t>
            </a:r>
          </a:p>
          <a:p>
            <a:pPr marL="0" indent="0" algn="l" rtl="0">
              <a:buNone/>
            </a:pPr>
            <a:r>
              <a:rPr lang="en-US" sz="2400" dirty="0"/>
              <a:t>2-High intake of red meats </a:t>
            </a:r>
          </a:p>
          <a:p>
            <a:pPr marL="0" indent="0" algn="l" rtl="0">
              <a:buNone/>
            </a:pPr>
            <a:r>
              <a:rPr lang="en-US" sz="2400" dirty="0"/>
              <a:t>3-Sitting regularly for prolonged periods</a:t>
            </a:r>
          </a:p>
          <a:p>
            <a:pPr marL="0" indent="0" algn="l" rtl="0">
              <a:buNone/>
            </a:pPr>
            <a:r>
              <a:rPr lang="en-US" sz="2400" dirty="0"/>
              <a:t>4- alcohol use</a:t>
            </a:r>
          </a:p>
        </p:txBody>
      </p:sp>
    </p:spTree>
    <p:extLst>
      <p:ext uri="{BB962C8B-B14F-4D97-AF65-F5344CB8AC3E}">
        <p14:creationId xmlns:p14="http://schemas.microsoft.com/office/powerpoint/2010/main" val="1373260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41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033AA-E3CD-3747-B530-870C4054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A/ Which one of the following is multipurpose screening :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marL="0" indent="0" algn="l" rtl="0">
              <a:buNone/>
            </a:pPr>
            <a:r>
              <a:rPr lang="en-US" sz="2400" dirty="0"/>
              <a:t>1-CBC and Hb electrophoresis in sickle cell anemia.</a:t>
            </a:r>
          </a:p>
          <a:p>
            <a:pPr marL="0" indent="0" algn="l" rtl="0">
              <a:buNone/>
            </a:pPr>
            <a:r>
              <a:rPr lang="en-US" sz="2400" b="1" u="sng" dirty="0"/>
              <a:t>2-Screening in pregnant woman for VDRL, HIV and HBV by serology.</a:t>
            </a:r>
          </a:p>
          <a:p>
            <a:pPr marL="0" indent="0" algn="l" rtl="0">
              <a:buNone/>
            </a:pPr>
            <a:r>
              <a:rPr lang="en-US" sz="2400" dirty="0"/>
              <a:t>3-Screening for familial cancers.</a:t>
            </a:r>
          </a:p>
          <a:p>
            <a:pPr marL="0" indent="0" algn="l" rtl="0">
              <a:buNone/>
            </a:pPr>
            <a:r>
              <a:rPr lang="en-US" sz="2400" dirty="0"/>
              <a:t>4-Screen school children for visual defect.</a:t>
            </a:r>
          </a:p>
        </p:txBody>
      </p:sp>
    </p:spTree>
    <p:extLst>
      <p:ext uri="{BB962C8B-B14F-4D97-AF65-F5344CB8AC3E}">
        <p14:creationId xmlns:p14="http://schemas.microsoft.com/office/powerpoint/2010/main" val="30076768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941F4-119B-7944-8213-40CA4ED16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B/which of the following is screening test for lung cancer?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marL="0" indent="0" algn="l" rtl="0">
              <a:buNone/>
            </a:pPr>
            <a:r>
              <a:rPr lang="en-US" sz="2400" dirty="0"/>
              <a:t>1-tumor markers</a:t>
            </a:r>
          </a:p>
          <a:p>
            <a:pPr marL="0" indent="0" algn="l" rtl="0">
              <a:buNone/>
            </a:pPr>
            <a:r>
              <a:rPr lang="en-US" sz="2400" dirty="0"/>
              <a:t>2-chest x-ray</a:t>
            </a:r>
          </a:p>
          <a:p>
            <a:pPr marL="0" indent="0" algn="l" rtl="0">
              <a:buNone/>
            </a:pPr>
            <a:r>
              <a:rPr lang="en-US" sz="2400" dirty="0"/>
              <a:t>3-low dose </a:t>
            </a:r>
            <a:r>
              <a:rPr lang="en-US" sz="2400" dirty="0" err="1"/>
              <a:t>ct</a:t>
            </a:r>
            <a:r>
              <a:rPr lang="en-US" sz="2400" dirty="0"/>
              <a:t> chest</a:t>
            </a:r>
          </a:p>
          <a:p>
            <a:pPr marL="0" indent="0" algn="l" rtl="0">
              <a:buNone/>
            </a:pPr>
            <a:r>
              <a:rPr lang="en-US" sz="2400" dirty="0"/>
              <a:t>4-spirometry </a:t>
            </a:r>
          </a:p>
        </p:txBody>
      </p:sp>
    </p:spTree>
    <p:extLst>
      <p:ext uri="{BB962C8B-B14F-4D97-AF65-F5344CB8AC3E}">
        <p14:creationId xmlns:p14="http://schemas.microsoft.com/office/powerpoint/2010/main" val="28447859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941F4-119B-7944-8213-40CA4ED16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B/which of the following is screening test for lung cancer?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marL="0" indent="0" algn="l" rtl="0">
              <a:buNone/>
            </a:pPr>
            <a:r>
              <a:rPr lang="en-US" sz="2400" dirty="0"/>
              <a:t>1-tumor markers</a:t>
            </a:r>
          </a:p>
          <a:p>
            <a:pPr marL="0" indent="0" algn="l" rtl="0">
              <a:buNone/>
            </a:pPr>
            <a:r>
              <a:rPr lang="en-US" sz="2400" dirty="0"/>
              <a:t>2-chest x-ray</a:t>
            </a:r>
          </a:p>
          <a:p>
            <a:pPr marL="0" indent="0" algn="l" rtl="0">
              <a:buNone/>
            </a:pPr>
            <a:r>
              <a:rPr lang="en-US" sz="2400" b="1" u="sng" dirty="0"/>
              <a:t>3-low dose </a:t>
            </a:r>
            <a:r>
              <a:rPr lang="en-US" sz="2400" b="1" u="sng" dirty="0" err="1"/>
              <a:t>ct</a:t>
            </a:r>
            <a:r>
              <a:rPr lang="en-US" sz="2400" b="1" u="sng" dirty="0"/>
              <a:t> chest</a:t>
            </a:r>
          </a:p>
          <a:p>
            <a:pPr marL="0" indent="0" algn="l" rtl="0">
              <a:buNone/>
            </a:pPr>
            <a:r>
              <a:rPr lang="en-US" sz="2400" dirty="0"/>
              <a:t>4-spirometry </a:t>
            </a:r>
          </a:p>
        </p:txBody>
      </p:sp>
    </p:spTree>
    <p:extLst>
      <p:ext uri="{BB962C8B-B14F-4D97-AF65-F5344CB8AC3E}">
        <p14:creationId xmlns:p14="http://schemas.microsoft.com/office/powerpoint/2010/main" val="1143292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E760E-3683-044D-832D-68048D8CC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C/which one of the following is a primary prevention of colorectal cancer?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marL="0" indent="0" algn="l" rtl="0">
              <a:buNone/>
            </a:pPr>
            <a:r>
              <a:rPr lang="en-US" sz="2400" dirty="0"/>
              <a:t>1-High intake of fibers</a:t>
            </a:r>
          </a:p>
          <a:p>
            <a:pPr marL="0" indent="0" algn="l" rtl="0">
              <a:buNone/>
            </a:pPr>
            <a:r>
              <a:rPr lang="en-US" sz="2400" dirty="0"/>
              <a:t>2-High intake of red meats </a:t>
            </a:r>
          </a:p>
          <a:p>
            <a:pPr marL="0" indent="0" algn="l" rtl="0">
              <a:buNone/>
            </a:pPr>
            <a:r>
              <a:rPr lang="en-US" sz="2400" dirty="0"/>
              <a:t>3-Sitting regularly for prolonged periods</a:t>
            </a:r>
          </a:p>
          <a:p>
            <a:pPr marL="0" indent="0" algn="l" rtl="0">
              <a:buNone/>
            </a:pPr>
            <a:r>
              <a:rPr lang="en-US" sz="2400" dirty="0"/>
              <a:t>4- alcohol use</a:t>
            </a:r>
          </a:p>
        </p:txBody>
      </p:sp>
    </p:spTree>
    <p:extLst>
      <p:ext uri="{BB962C8B-B14F-4D97-AF65-F5344CB8AC3E}">
        <p14:creationId xmlns:p14="http://schemas.microsoft.com/office/powerpoint/2010/main" val="26356755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E760E-3683-044D-832D-68048D8CC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C/which one of the following is a primary prevention of colorectal cancer?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marL="0" indent="0" algn="l" rtl="0">
              <a:buNone/>
            </a:pPr>
            <a:r>
              <a:rPr lang="en-US" sz="2400" b="1" u="sng" dirty="0"/>
              <a:t>1-High intake of fibers</a:t>
            </a:r>
          </a:p>
          <a:p>
            <a:pPr marL="0" indent="0" algn="l" rtl="0">
              <a:buNone/>
            </a:pPr>
            <a:r>
              <a:rPr lang="en-US" sz="2400" dirty="0"/>
              <a:t>2-High intake of red meats </a:t>
            </a:r>
          </a:p>
          <a:p>
            <a:pPr marL="0" indent="0" algn="l" rtl="0">
              <a:buNone/>
            </a:pPr>
            <a:r>
              <a:rPr lang="en-US" sz="2400" dirty="0"/>
              <a:t>3-Sitting regularly for prolonged periods</a:t>
            </a:r>
          </a:p>
          <a:p>
            <a:pPr marL="0" indent="0" algn="l" rtl="0">
              <a:buNone/>
            </a:pPr>
            <a:r>
              <a:rPr lang="en-US" sz="2400" dirty="0"/>
              <a:t>4- alcohol use</a:t>
            </a:r>
          </a:p>
        </p:txBody>
      </p:sp>
    </p:spTree>
    <p:extLst>
      <p:ext uri="{BB962C8B-B14F-4D97-AF65-F5344CB8AC3E}">
        <p14:creationId xmlns:p14="http://schemas.microsoft.com/office/powerpoint/2010/main" val="3275968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2D30-5E6B-2145-86E7-F0EB6FF6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D/ Which one of the following is not part of Wilson-Junger criteria?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marL="0" indent="0" algn="l" rtl="0">
              <a:buNone/>
            </a:pPr>
            <a:r>
              <a:rPr lang="en-US" sz="2400" dirty="0"/>
              <a:t>1. Natural history of illness is well understood</a:t>
            </a:r>
          </a:p>
          <a:p>
            <a:pPr marL="0" indent="0" algn="l" rtl="0">
              <a:buNone/>
            </a:pPr>
            <a:r>
              <a:rPr lang="en-US" sz="2400" dirty="0"/>
              <a:t>2. Detectable at early age</a:t>
            </a:r>
          </a:p>
          <a:p>
            <a:pPr marL="0" indent="0" algn="l" rtl="0">
              <a:buNone/>
            </a:pPr>
            <a:r>
              <a:rPr lang="en-US" sz="2400" dirty="0"/>
              <a:t>3. Acceptable to the population</a:t>
            </a:r>
          </a:p>
          <a:p>
            <a:pPr marL="0" indent="0" algn="l" rtl="0">
              <a:buNone/>
            </a:pPr>
            <a:r>
              <a:rPr lang="en-US" sz="2400" dirty="0"/>
              <a:t>4. Test has to be highly specific</a:t>
            </a:r>
          </a:p>
        </p:txBody>
      </p:sp>
    </p:spTree>
    <p:extLst>
      <p:ext uri="{BB962C8B-B14F-4D97-AF65-F5344CB8AC3E}">
        <p14:creationId xmlns:p14="http://schemas.microsoft.com/office/powerpoint/2010/main" val="42164487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2D30-5E6B-2145-86E7-F0EB6FF6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D/ Which one of the following is not part of Wilson-Junger criteria?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marL="0" indent="0" algn="l" rtl="0">
              <a:buNone/>
            </a:pPr>
            <a:r>
              <a:rPr lang="en-US" sz="2400" dirty="0"/>
              <a:t>1. Natural history of illness is well understood</a:t>
            </a:r>
          </a:p>
          <a:p>
            <a:pPr marL="0" indent="0" algn="l" rtl="0">
              <a:buNone/>
            </a:pPr>
            <a:r>
              <a:rPr lang="en-US" sz="2400" dirty="0"/>
              <a:t>2. Detectable at early age</a:t>
            </a:r>
          </a:p>
          <a:p>
            <a:pPr marL="0" indent="0" algn="l" rtl="0">
              <a:buNone/>
            </a:pPr>
            <a:r>
              <a:rPr lang="en-US" sz="2400" dirty="0"/>
              <a:t>3. Acceptable to the population</a:t>
            </a:r>
          </a:p>
          <a:p>
            <a:pPr marL="0" indent="0" algn="l" rtl="0">
              <a:buNone/>
            </a:pPr>
            <a:r>
              <a:rPr lang="en-US" sz="2400" b="1" u="sng" dirty="0"/>
              <a:t>4. Test has to be highly specific</a:t>
            </a:r>
          </a:p>
        </p:txBody>
      </p:sp>
    </p:spTree>
    <p:extLst>
      <p:ext uri="{BB962C8B-B14F-4D97-AF65-F5344CB8AC3E}">
        <p14:creationId xmlns:p14="http://schemas.microsoft.com/office/powerpoint/2010/main" val="10783508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09C5A-4F92-DA40-B589-4C1D9AD73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E/2 years old boy came with Accommodative esotropia, the physician told the parent that he should wear glasses to prevent amblyopia, what type of prevention is it?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marL="0" indent="0" algn="l" rtl="0">
              <a:buNone/>
            </a:pPr>
            <a:r>
              <a:rPr lang="en-US" sz="2400" dirty="0"/>
              <a:t>1-primary prevention</a:t>
            </a:r>
          </a:p>
          <a:p>
            <a:pPr marL="0" indent="0" algn="l" rtl="0">
              <a:buNone/>
            </a:pPr>
            <a:r>
              <a:rPr lang="en-US" sz="2400" dirty="0"/>
              <a:t>2-secondary prevention</a:t>
            </a:r>
          </a:p>
          <a:p>
            <a:pPr marL="0" indent="0" algn="l" rtl="0">
              <a:buNone/>
            </a:pPr>
            <a:r>
              <a:rPr lang="en-US" sz="2400" dirty="0"/>
              <a:t>3- tertiary prevention </a:t>
            </a:r>
          </a:p>
        </p:txBody>
      </p:sp>
    </p:spTree>
    <p:extLst>
      <p:ext uri="{BB962C8B-B14F-4D97-AF65-F5344CB8AC3E}">
        <p14:creationId xmlns:p14="http://schemas.microsoft.com/office/powerpoint/2010/main" val="23260593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09C5A-4F92-DA40-B589-4C1D9AD73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E/2 years old boy came with Accommodative esotropia, the physician told the parent that he should wear glasses to prevent amblyopia, what type of prevention is it?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marL="0" indent="0" algn="l" rtl="0">
              <a:buNone/>
            </a:pPr>
            <a:r>
              <a:rPr lang="en-US" sz="2400" b="1" u="sng" dirty="0"/>
              <a:t>1-primary prevention</a:t>
            </a:r>
          </a:p>
          <a:p>
            <a:pPr marL="0" indent="0" algn="l" rtl="0">
              <a:buNone/>
            </a:pPr>
            <a:r>
              <a:rPr lang="en-US" sz="2400" dirty="0"/>
              <a:t>2-secondary prevention</a:t>
            </a:r>
          </a:p>
          <a:p>
            <a:pPr marL="0" indent="0" algn="l" rtl="0">
              <a:buNone/>
            </a:pPr>
            <a:r>
              <a:rPr lang="en-US" sz="2400" dirty="0"/>
              <a:t>3- tertiary prevention </a:t>
            </a:r>
          </a:p>
        </p:txBody>
      </p:sp>
    </p:spTree>
    <p:extLst>
      <p:ext uri="{BB962C8B-B14F-4D97-AF65-F5344CB8AC3E}">
        <p14:creationId xmlns:p14="http://schemas.microsoft.com/office/powerpoint/2010/main" val="30092473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3642-8E36-4A32-A3C6-11B4AEDE2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6FF2-8ABE-4940-B71C-CE8D365D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07958"/>
            <a:ext cx="8915400" cy="518160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800" b="1" dirty="0"/>
              <a:t>A 51-year-old man, comes to your office because one of his friends was recently diagnosed with colorectal cancer. He is wondering whether he should be screened too.</a:t>
            </a:r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000" b="1" dirty="0"/>
              <a:t>- Do you need more information for this case?</a:t>
            </a:r>
          </a:p>
          <a:p>
            <a:pPr marL="0" indent="0" algn="l">
              <a:buNone/>
            </a:pPr>
            <a:r>
              <a:rPr lang="en-US" sz="2000" dirty="0"/>
              <a:t>He has no family history of cancer and no gastrointestinal symptoms .</a:t>
            </a:r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b="1" dirty="0"/>
              <a:t>- what is the available methods for screening this case?</a:t>
            </a:r>
          </a:p>
          <a:p>
            <a:pPr marL="0" indent="0" algn="l">
              <a:buNone/>
            </a:pPr>
            <a:r>
              <a:rPr lang="en-US" sz="2000" dirty="0">
                <a:solidFill>
                  <a:srgbClr val="000000"/>
                </a:solidFill>
              </a:rPr>
              <a:t>1-Flexible sigmoidoscopy every five years.</a:t>
            </a:r>
          </a:p>
          <a:p>
            <a:pPr marL="0" indent="0" algn="l">
              <a:buNone/>
            </a:pPr>
            <a:r>
              <a:rPr lang="en-US" sz="2000" dirty="0">
                <a:solidFill>
                  <a:srgbClr val="000000"/>
                </a:solidFill>
              </a:rPr>
              <a:t> 2- Multitarget stool DNA test every 3 years.</a:t>
            </a:r>
          </a:p>
          <a:p>
            <a:pPr marL="0" indent="0" algn="l">
              <a:buNone/>
            </a:pPr>
            <a:r>
              <a:rPr lang="en-US" sz="2000" dirty="0">
                <a:solidFill>
                  <a:srgbClr val="000000"/>
                </a:solidFill>
              </a:rPr>
              <a:t> 3-Colonoscopy every 10 years.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2D30-5E6B-2145-86E7-F0EB6FF6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299" y="1581841"/>
            <a:ext cx="8131550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D/ Which one of the following is not part of Wilson-Junger criteria?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marL="0" indent="0" algn="l" rtl="0">
              <a:buNone/>
            </a:pPr>
            <a:r>
              <a:rPr lang="en-US" sz="2400" dirty="0"/>
              <a:t>1. Natural history of illness is well understood</a:t>
            </a:r>
          </a:p>
          <a:p>
            <a:pPr marL="0" indent="0" algn="l" rtl="0">
              <a:buNone/>
            </a:pPr>
            <a:r>
              <a:rPr lang="en-US" sz="2400" dirty="0"/>
              <a:t>2. Detectable at early age</a:t>
            </a:r>
          </a:p>
          <a:p>
            <a:pPr marL="0" indent="0" algn="l" rtl="0">
              <a:buNone/>
            </a:pPr>
            <a:r>
              <a:rPr lang="en-US" sz="2400" dirty="0"/>
              <a:t>3. Acceptable to the population</a:t>
            </a:r>
          </a:p>
          <a:p>
            <a:pPr marL="0" indent="0" algn="l" rtl="0">
              <a:buNone/>
            </a:pPr>
            <a:r>
              <a:rPr lang="en-US" sz="2400" dirty="0"/>
              <a:t>4. Test has to be highly specific</a:t>
            </a:r>
          </a:p>
        </p:txBody>
      </p:sp>
    </p:spTree>
    <p:extLst>
      <p:ext uri="{BB962C8B-B14F-4D97-AF65-F5344CB8AC3E}">
        <p14:creationId xmlns:p14="http://schemas.microsoft.com/office/powerpoint/2010/main" val="39424461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6CF97-CB89-47DD-89CC-4E4FC7B0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B96F9-B5FD-42F2-AF25-903FC71D0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000" b="1" dirty="0"/>
              <a:t>-If the patient asks for  help choosing a screening method. What is the most appropriate response?</a:t>
            </a:r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Explain the risks and benefits of various screening methods and elicit his preference.</a:t>
            </a:r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Provide information on the local availability and quality of each testing method.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2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27223-3858-7447-9526-150849AA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en-US" dirty="0"/>
              <a:t>References: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7A641-1EDC-4744-96AC-4B2FDC8DD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- Oxford Handbook of General practice</a:t>
            </a:r>
          </a:p>
          <a:p>
            <a:pPr algn="l" rtl="0"/>
            <a:r>
              <a:rPr lang="en-US" sz="2400" dirty="0"/>
              <a:t>- U.S. Preventive Services Task Force recommendations “USPSTF” (https://www.uspreventiveservicestaskforce.org/Page/Name/recommendations)</a:t>
            </a:r>
          </a:p>
          <a:p>
            <a:pPr algn="l" rtl="0"/>
            <a:r>
              <a:rPr lang="en-US" sz="2400" dirty="0"/>
              <a:t>- Saudi Ministry of Health vaccination schedule (https://www.moh.gov.sa/en/HealthAwareness/EducationalContent/vaccination/Pages/vaccination1.aspx)</a:t>
            </a:r>
          </a:p>
        </p:txBody>
      </p:sp>
    </p:spTree>
    <p:extLst>
      <p:ext uri="{BB962C8B-B14F-4D97-AF65-F5344CB8AC3E}">
        <p14:creationId xmlns:p14="http://schemas.microsoft.com/office/powerpoint/2010/main" val="6539062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05490-4BE0-41A2-95F6-C6E1FEFD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5D7DA5-66A3-704E-8AB0-FD6EA4641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chemeClr val="tx1"/>
                </a:solidFill>
              </a:rPr>
              <a:t>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3632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F129D9-8F3D-4302-AB5D-DE987A6B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4A57F6-BEF1-4CA6-A0F1-3A01F6AB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7DA5-66A3-704E-8AB0-FD6EA4641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pPr rtl="0"/>
            <a:r>
              <a:rPr lang="en-US" sz="6000" dirty="0">
                <a:solidFill>
                  <a:srgbClr val="FEFFFF"/>
                </a:solidFill>
              </a:rPr>
              <a:t>Thanks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E3336A73-1C9B-4BAA-A893-AD3C79E6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23BF12-FB01-44C6-A781-2ADB8346D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09C5A-4F92-DA40-B589-4C1D9AD73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1399026"/>
            <a:ext cx="8131550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/>
              <a:t>E/2 years old boy came with Accommodative esotropia, the physician told the parent that he should wear glasses to prevent amblyopia, what type of prevention is it?</a:t>
            </a:r>
          </a:p>
          <a:p>
            <a:pPr marL="0" indent="0" algn="l" rtl="0">
              <a:buNone/>
            </a:pPr>
            <a:r>
              <a:rPr lang="en-US" sz="2400" dirty="0"/>
              <a:t>1-primary prevention</a:t>
            </a:r>
          </a:p>
          <a:p>
            <a:pPr marL="0" indent="0" algn="l" rtl="0">
              <a:buNone/>
            </a:pPr>
            <a:r>
              <a:rPr lang="en-US" sz="2400" dirty="0"/>
              <a:t>2-secondary prevention</a:t>
            </a:r>
          </a:p>
          <a:p>
            <a:pPr marL="0" indent="0" algn="l" rtl="0">
              <a:buNone/>
            </a:pPr>
            <a:r>
              <a:rPr lang="en-US" sz="2400" dirty="0"/>
              <a:t>3- tertiary prevention </a:t>
            </a:r>
          </a:p>
        </p:txBody>
      </p:sp>
    </p:spTree>
    <p:extLst>
      <p:ext uri="{BB962C8B-B14F-4D97-AF65-F5344CB8AC3E}">
        <p14:creationId xmlns:p14="http://schemas.microsoft.com/office/powerpoint/2010/main" val="213354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7DA5-66A3-704E-8AB0-FD6EA4641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</a:pPr>
            <a:r>
              <a:rPr lang="en-US" sz="4200" dirty="0"/>
              <a:t>Define screening / prevention and its use in family medicine. 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9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1046557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3323</Words>
  <Application>Microsoft Office PowerPoint</Application>
  <PresentationFormat>Widescreen</PresentationFormat>
  <Paragraphs>361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Century Gothic</vt:lpstr>
      <vt:lpstr>Courier New</vt:lpstr>
      <vt:lpstr>SourceSansPro</vt:lpstr>
      <vt:lpstr>System Font Regular</vt:lpstr>
      <vt:lpstr>Wingdings</vt:lpstr>
      <vt:lpstr>Wingdings 3</vt:lpstr>
      <vt:lpstr>ربطة</vt:lpstr>
      <vt:lpstr>Screening and prevention</vt:lpstr>
      <vt:lpstr>Objectives:</vt:lpstr>
      <vt:lpstr>MCQs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Define screening / prevention and its use in family medicine.  </vt:lpstr>
      <vt:lpstr>Screening:</vt:lpstr>
      <vt:lpstr>Aim of screening:</vt:lpstr>
      <vt:lpstr>Prevention:</vt:lpstr>
      <vt:lpstr>Identify levels of prevention in primary care practice. </vt:lpstr>
      <vt:lpstr>Levels of prevention:</vt:lpstr>
      <vt:lpstr>Primary prevention:</vt:lpstr>
      <vt:lpstr>Secondary prevention:</vt:lpstr>
      <vt:lpstr>Tertiary prevention:</vt:lpstr>
      <vt:lpstr>Uses in family medicine: </vt:lpstr>
      <vt:lpstr>Recognize the criteria of screening test. </vt:lpstr>
      <vt:lpstr>Screening criteria: </vt:lpstr>
      <vt:lpstr>WHO criteria for a good screening test:</vt:lpstr>
      <vt:lpstr>Cont. </vt:lpstr>
      <vt:lpstr>Wilson-Jungner Criteria for screening:</vt:lpstr>
      <vt:lpstr>Cont. </vt:lpstr>
      <vt:lpstr>Identify screening types and illustrate examples of targeted people.  </vt:lpstr>
      <vt:lpstr>Types of screening:</vt:lpstr>
      <vt:lpstr>Mass screening: </vt:lpstr>
      <vt:lpstr>Selective or high risk targeted screening:</vt:lpstr>
      <vt:lpstr>Multiphasic screening: </vt:lpstr>
      <vt:lpstr>Multipurpose screening:</vt:lpstr>
      <vt:lpstr>Case finding or opportunistic screening:</vt:lpstr>
      <vt:lpstr>The U.S. Preventive Services Task Force grades :</vt:lpstr>
      <vt:lpstr>The U.S. Preventive Services Task Force levels of evidence :</vt:lpstr>
      <vt:lpstr>Summaries the recommendations for screening programs in adults.</vt:lpstr>
      <vt:lpstr>Cholesterol measurements:</vt:lpstr>
      <vt:lpstr>Pap test  (also called Pap smears):</vt:lpstr>
      <vt:lpstr>Prostate specific antigen (PSA):</vt:lpstr>
      <vt:lpstr>Mammography:</vt:lpstr>
      <vt:lpstr>Colonoscopy:</vt:lpstr>
      <vt:lpstr>Diabetes or prediabetes:</vt:lpstr>
      <vt:lpstr>Osteoporosis:</vt:lpstr>
      <vt:lpstr>Continue </vt:lpstr>
      <vt:lpstr>Explain appropriate approach for prevention and screening of common problems in primary care. </vt:lpstr>
      <vt:lpstr>Breast cancer: </vt:lpstr>
      <vt:lpstr>Cervical cancer: </vt:lpstr>
      <vt:lpstr>Endometrial cancer: </vt:lpstr>
      <vt:lpstr>Lung cancer: </vt:lpstr>
      <vt:lpstr>Colorectal cancer: </vt:lpstr>
      <vt:lpstr>Screening methods for Colorectal cancer: </vt:lpstr>
      <vt:lpstr>Prostate cancer: </vt:lpstr>
      <vt:lpstr>Indicate the pros and cons of screening. </vt:lpstr>
      <vt:lpstr>Pros of screening: </vt:lpstr>
      <vt:lpstr>Cons of screening: </vt:lpstr>
      <vt:lpstr>Review the local vaccination schedule from Saudi M.O.H. </vt:lpstr>
      <vt:lpstr>What is the immunization schedule? </vt:lpstr>
      <vt:lpstr>What is the aim of this vaccination schedule?  </vt:lpstr>
      <vt:lpstr>The Vaccination schedule: </vt:lpstr>
      <vt:lpstr>Back to our MCQs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</vt:lpstr>
      <vt:lpstr>Case</vt:lpstr>
      <vt:lpstr>References:</vt:lpstr>
      <vt:lpstr>Questions</vt:lpstr>
      <vt:lpstr>Thanks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and prevention</dc:title>
  <dc:creator>نواف</dc:creator>
  <cp:lastModifiedBy>Faisal Alabbad</cp:lastModifiedBy>
  <cp:revision>25</cp:revision>
  <dcterms:created xsi:type="dcterms:W3CDTF">2019-11-21T10:58:10Z</dcterms:created>
  <dcterms:modified xsi:type="dcterms:W3CDTF">2019-11-23T20:42:43Z</dcterms:modified>
</cp:coreProperties>
</file>