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1"/>
  </p:notesMasterIdLst>
  <p:sldIdLst>
    <p:sldId id="276" r:id="rId2"/>
    <p:sldId id="277" r:id="rId3"/>
    <p:sldId id="278" r:id="rId4"/>
    <p:sldId id="279" r:id="rId5"/>
    <p:sldId id="280" r:id="rId6"/>
    <p:sldId id="281" r:id="rId7"/>
    <p:sldId id="282" r:id="rId8"/>
    <p:sldId id="283" r:id="rId9"/>
    <p:sldId id="284" r:id="rId10"/>
    <p:sldId id="285" r:id="rId11"/>
    <p:sldId id="286" r:id="rId12"/>
    <p:sldId id="287" r:id="rId13"/>
    <p:sldId id="288" r:id="rId14"/>
    <p:sldId id="333" r:id="rId15"/>
    <p:sldId id="331" r:id="rId16"/>
    <p:sldId id="332" r:id="rId17"/>
    <p:sldId id="289" r:id="rId18"/>
    <p:sldId id="256" r:id="rId19"/>
    <p:sldId id="325" r:id="rId20"/>
    <p:sldId id="259" r:id="rId21"/>
    <p:sldId id="261" r:id="rId22"/>
    <p:sldId id="273" r:id="rId23"/>
    <p:sldId id="260" r:id="rId24"/>
    <p:sldId id="262" r:id="rId25"/>
    <p:sldId id="258" r:id="rId26"/>
    <p:sldId id="263" r:id="rId27"/>
    <p:sldId id="264" r:id="rId28"/>
    <p:sldId id="271" r:id="rId29"/>
    <p:sldId id="265" r:id="rId30"/>
    <p:sldId id="266" r:id="rId31"/>
    <p:sldId id="267" r:id="rId32"/>
    <p:sldId id="268" r:id="rId33"/>
    <p:sldId id="269" r:id="rId34"/>
    <p:sldId id="324" r:id="rId35"/>
    <p:sldId id="270" r:id="rId36"/>
    <p:sldId id="274" r:id="rId37"/>
    <p:sldId id="290" r:id="rId38"/>
    <p:sldId id="291" r:id="rId39"/>
    <p:sldId id="292" r:id="rId40"/>
    <p:sldId id="293" r:id="rId41"/>
    <p:sldId id="296" r:id="rId42"/>
    <p:sldId id="295" r:id="rId43"/>
    <p:sldId id="294" r:id="rId44"/>
    <p:sldId id="297" r:id="rId45"/>
    <p:sldId id="298" r:id="rId46"/>
    <p:sldId id="299" r:id="rId47"/>
    <p:sldId id="300" r:id="rId48"/>
    <p:sldId id="301" r:id="rId49"/>
    <p:sldId id="320" r:id="rId50"/>
    <p:sldId id="319" r:id="rId51"/>
    <p:sldId id="334" r:id="rId52"/>
    <p:sldId id="323" r:id="rId53"/>
    <p:sldId id="326" r:id="rId54"/>
    <p:sldId id="327" r:id="rId55"/>
    <p:sldId id="328" r:id="rId56"/>
    <p:sldId id="329" r:id="rId57"/>
    <p:sldId id="330" r:id="rId58"/>
    <p:sldId id="272" r:id="rId59"/>
    <p:sldId id="275"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86"/>
    <p:restoredTop sz="94643"/>
  </p:normalViewPr>
  <p:slideViewPr>
    <p:cSldViewPr snapToGrid="0" snapToObjects="1">
      <p:cViewPr varScale="1">
        <p:scale>
          <a:sx n="78" d="100"/>
          <a:sy n="78" d="100"/>
        </p:scale>
        <p:origin x="773"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_rels/data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diagrams/_rels/data4.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image" Target="../media/image40.svg"/><Relationship Id="rId16" Type="http://schemas.openxmlformats.org/officeDocument/2006/relationships/image" Target="../media/image54.svg"/><Relationship Id="rId1" Type="http://schemas.openxmlformats.org/officeDocument/2006/relationships/image" Target="../media/image39.png"/><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 Id="rId14" Type="http://schemas.openxmlformats.org/officeDocument/2006/relationships/image" Target="../media/image52.svg"/></Relationships>
</file>

<file path=ppt/diagrams/_rels/data5.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_rels/data7.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23.png"/><Relationship Id="rId7" Type="http://schemas.openxmlformats.org/officeDocument/2006/relationships/image" Target="../media/image69.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diagrams/_rels/drawing4.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image" Target="../media/image40.svg"/><Relationship Id="rId16" Type="http://schemas.openxmlformats.org/officeDocument/2006/relationships/image" Target="../media/image54.svg"/><Relationship Id="rId1" Type="http://schemas.openxmlformats.org/officeDocument/2006/relationships/image" Target="../media/image39.png"/><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 Id="rId14" Type="http://schemas.openxmlformats.org/officeDocument/2006/relationships/image" Target="../media/image52.svg"/></Relationships>
</file>

<file path=ppt/diagrams/_rels/drawing5.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_rels/drawing7.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23.png"/><Relationship Id="rId7" Type="http://schemas.openxmlformats.org/officeDocument/2006/relationships/image" Target="../media/image69.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4A69A777-DF5A-4294-ADD7-B0B9BABDCBB3}"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C4190F07-9C30-4BF2-B599-E31AB8A374C6}">
      <dgm:prSet/>
      <dgm:spPr/>
      <dgm:t>
        <a:bodyPr/>
        <a:lstStyle/>
        <a:p>
          <a:r>
            <a:rPr lang="en-US"/>
            <a:t>range of biological, social, environmental, and physical factors have been linked to maternal, infant, and child health outcomes. </a:t>
          </a:r>
        </a:p>
      </dgm:t>
    </dgm:pt>
    <dgm:pt modelId="{54F33AB8-B82B-4B1A-9302-F926B757045A}" type="parTrans" cxnId="{9178D2EC-7579-4F5D-8652-91FAF3275C18}">
      <dgm:prSet/>
      <dgm:spPr/>
      <dgm:t>
        <a:bodyPr/>
        <a:lstStyle/>
        <a:p>
          <a:endParaRPr lang="en-US"/>
        </a:p>
      </dgm:t>
    </dgm:pt>
    <dgm:pt modelId="{D5EDB573-643E-44FA-BD9B-DEE0382A1944}" type="sibTrans" cxnId="{9178D2EC-7579-4F5D-8652-91FAF3275C18}">
      <dgm:prSet/>
      <dgm:spPr/>
      <dgm:t>
        <a:bodyPr/>
        <a:lstStyle/>
        <a:p>
          <a:endParaRPr lang="en-US"/>
        </a:p>
      </dgm:t>
    </dgm:pt>
    <dgm:pt modelId="{65ED81C9-6A86-4100-85A1-4B29EF88A349}">
      <dgm:prSet/>
      <dgm:spPr/>
      <dgm:t>
        <a:bodyPr/>
        <a:lstStyle/>
        <a:p>
          <a:r>
            <a:rPr lang="en-US" b="1"/>
            <a:t>Race , Ethnicity,, such as income level, educational attainment, medical insurance coverage, access to medical care are considered  socioeconomic factors.</a:t>
          </a:r>
          <a:endParaRPr lang="en-US"/>
        </a:p>
      </dgm:t>
    </dgm:pt>
    <dgm:pt modelId="{52903C3A-E9E1-42FB-B29E-5ED8EC371D23}" type="parTrans" cxnId="{22EAD9AE-5942-4731-923E-31836CB3A350}">
      <dgm:prSet/>
      <dgm:spPr/>
      <dgm:t>
        <a:bodyPr/>
        <a:lstStyle/>
        <a:p>
          <a:endParaRPr lang="en-US"/>
        </a:p>
      </dgm:t>
    </dgm:pt>
    <dgm:pt modelId="{E6BFD1A9-1B23-4A75-84B8-A719C18897D4}" type="sibTrans" cxnId="{22EAD9AE-5942-4731-923E-31836CB3A350}">
      <dgm:prSet/>
      <dgm:spPr/>
      <dgm:t>
        <a:bodyPr/>
        <a:lstStyle/>
        <a:p>
          <a:endParaRPr lang="en-US"/>
        </a:p>
      </dgm:t>
    </dgm:pt>
    <dgm:pt modelId="{01F3940B-9F25-4700-B0B4-5867031BD21E}">
      <dgm:prSet/>
      <dgm:spPr/>
      <dgm:t>
        <a:bodyPr/>
        <a:lstStyle/>
        <a:p>
          <a:r>
            <a:rPr lang="en-US"/>
            <a:t>where as age, parity knowledge of services, previous obstetric history </a:t>
          </a:r>
          <a:r>
            <a:rPr lang="en-US" b="1"/>
            <a:t>and general health status </a:t>
          </a:r>
          <a:r>
            <a:rPr lang="en-US"/>
            <a:t>are considered as physical determinants </a:t>
          </a:r>
        </a:p>
      </dgm:t>
    </dgm:pt>
    <dgm:pt modelId="{FB7D52BB-7EC0-4517-A7E8-08B5E58C9712}" type="parTrans" cxnId="{C83E5AA8-06E0-47D8-BDF7-D87809D61992}">
      <dgm:prSet/>
      <dgm:spPr/>
      <dgm:t>
        <a:bodyPr/>
        <a:lstStyle/>
        <a:p>
          <a:endParaRPr lang="en-US"/>
        </a:p>
      </dgm:t>
    </dgm:pt>
    <dgm:pt modelId="{3B8C15A3-041B-49BD-984B-496960194C2D}" type="sibTrans" cxnId="{C83E5AA8-06E0-47D8-BDF7-D87809D61992}">
      <dgm:prSet/>
      <dgm:spPr/>
      <dgm:t>
        <a:bodyPr/>
        <a:lstStyle/>
        <a:p>
          <a:endParaRPr lang="en-US"/>
        </a:p>
      </dgm:t>
    </dgm:pt>
    <dgm:pt modelId="{770A1769-3951-4E62-8149-62882756C686}" type="pres">
      <dgm:prSet presAssocID="{4A69A777-DF5A-4294-ADD7-B0B9BABDCBB3}" presName="root" presStyleCnt="0">
        <dgm:presLayoutVars>
          <dgm:dir/>
          <dgm:resizeHandles val="exact"/>
        </dgm:presLayoutVars>
      </dgm:prSet>
      <dgm:spPr/>
    </dgm:pt>
    <dgm:pt modelId="{2303A616-A263-4D9F-B5FA-FD4E7F73EC5A}" type="pres">
      <dgm:prSet presAssocID="{C4190F07-9C30-4BF2-B599-E31AB8A374C6}" presName="compNode" presStyleCnt="0"/>
      <dgm:spPr/>
    </dgm:pt>
    <dgm:pt modelId="{F4EA87EB-627A-4439-ADB9-96CFEE3D7378}" type="pres">
      <dgm:prSet presAssocID="{C4190F07-9C30-4BF2-B599-E31AB8A374C6}" presName="bgRect" presStyleLbl="bgShp" presStyleIdx="0" presStyleCnt="3"/>
      <dgm:spPr/>
    </dgm:pt>
    <dgm:pt modelId="{2B596017-7580-448B-9571-5625B0D6A8B0}" type="pres">
      <dgm:prSet presAssocID="{C4190F07-9C30-4BF2-B599-E31AB8A374C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4A40B072-CC83-49EC-95CB-4518B11373F1}" type="pres">
      <dgm:prSet presAssocID="{C4190F07-9C30-4BF2-B599-E31AB8A374C6}" presName="spaceRect" presStyleCnt="0"/>
      <dgm:spPr/>
    </dgm:pt>
    <dgm:pt modelId="{C2886498-0CB5-4ED0-B062-BE6F0D0FF118}" type="pres">
      <dgm:prSet presAssocID="{C4190F07-9C30-4BF2-B599-E31AB8A374C6}" presName="parTx" presStyleLbl="revTx" presStyleIdx="0" presStyleCnt="3">
        <dgm:presLayoutVars>
          <dgm:chMax val="0"/>
          <dgm:chPref val="0"/>
        </dgm:presLayoutVars>
      </dgm:prSet>
      <dgm:spPr/>
    </dgm:pt>
    <dgm:pt modelId="{764F6FE8-EDCC-49F6-B67F-FE63BFB3AF7C}" type="pres">
      <dgm:prSet presAssocID="{D5EDB573-643E-44FA-BD9B-DEE0382A1944}" presName="sibTrans" presStyleCnt="0"/>
      <dgm:spPr/>
    </dgm:pt>
    <dgm:pt modelId="{85E92753-5F6E-4642-85A7-6409FC7B375A}" type="pres">
      <dgm:prSet presAssocID="{65ED81C9-6A86-4100-85A1-4B29EF88A349}" presName="compNode" presStyleCnt="0"/>
      <dgm:spPr/>
    </dgm:pt>
    <dgm:pt modelId="{1E9CE41C-68D5-444D-A303-826F3D5AABE7}" type="pres">
      <dgm:prSet presAssocID="{65ED81C9-6A86-4100-85A1-4B29EF88A349}" presName="bgRect" presStyleLbl="bgShp" presStyleIdx="1" presStyleCnt="3"/>
      <dgm:spPr/>
    </dgm:pt>
    <dgm:pt modelId="{88E7E5E3-BF85-484D-A34D-59DF2D810DBA}" type="pres">
      <dgm:prSet presAssocID="{65ED81C9-6A86-4100-85A1-4B29EF88A34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942FFAB8-760E-46CE-8EED-743FA0D42DA1}" type="pres">
      <dgm:prSet presAssocID="{65ED81C9-6A86-4100-85A1-4B29EF88A349}" presName="spaceRect" presStyleCnt="0"/>
      <dgm:spPr/>
    </dgm:pt>
    <dgm:pt modelId="{55825F14-E7FA-4C99-AD61-0A2F437E32E3}" type="pres">
      <dgm:prSet presAssocID="{65ED81C9-6A86-4100-85A1-4B29EF88A349}" presName="parTx" presStyleLbl="revTx" presStyleIdx="1" presStyleCnt="3">
        <dgm:presLayoutVars>
          <dgm:chMax val="0"/>
          <dgm:chPref val="0"/>
        </dgm:presLayoutVars>
      </dgm:prSet>
      <dgm:spPr/>
    </dgm:pt>
    <dgm:pt modelId="{21EA24CD-D7EA-498D-910C-D3EAEFC76D5C}" type="pres">
      <dgm:prSet presAssocID="{E6BFD1A9-1B23-4A75-84B8-A719C18897D4}" presName="sibTrans" presStyleCnt="0"/>
      <dgm:spPr/>
    </dgm:pt>
    <dgm:pt modelId="{5DD4CE9C-601F-464B-9BB2-BC52726FCBF8}" type="pres">
      <dgm:prSet presAssocID="{01F3940B-9F25-4700-B0B4-5867031BD21E}" presName="compNode" presStyleCnt="0"/>
      <dgm:spPr/>
    </dgm:pt>
    <dgm:pt modelId="{96733DF3-DB0A-444D-BECB-CAFC91F68017}" type="pres">
      <dgm:prSet presAssocID="{01F3940B-9F25-4700-B0B4-5867031BD21E}" presName="bgRect" presStyleLbl="bgShp" presStyleIdx="2" presStyleCnt="3"/>
      <dgm:spPr/>
    </dgm:pt>
    <dgm:pt modelId="{EA4CD5D1-A3C3-4AB0-8A26-CBF5E2B8BB91}" type="pres">
      <dgm:prSet presAssocID="{01F3940B-9F25-4700-B0B4-5867031BD21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ethoscope"/>
        </a:ext>
      </dgm:extLst>
    </dgm:pt>
    <dgm:pt modelId="{8D1E89E1-EB25-43C9-97B5-A78722EA3F40}" type="pres">
      <dgm:prSet presAssocID="{01F3940B-9F25-4700-B0B4-5867031BD21E}" presName="spaceRect" presStyleCnt="0"/>
      <dgm:spPr/>
    </dgm:pt>
    <dgm:pt modelId="{F776E224-5132-4FFF-8C3B-42EA6747D73E}" type="pres">
      <dgm:prSet presAssocID="{01F3940B-9F25-4700-B0B4-5867031BD21E}" presName="parTx" presStyleLbl="revTx" presStyleIdx="2" presStyleCnt="3">
        <dgm:presLayoutVars>
          <dgm:chMax val="0"/>
          <dgm:chPref val="0"/>
        </dgm:presLayoutVars>
      </dgm:prSet>
      <dgm:spPr/>
    </dgm:pt>
  </dgm:ptLst>
  <dgm:cxnLst>
    <dgm:cxn modelId="{586CDC1D-976B-43F9-94F2-F46B135033BA}" type="presOf" srcId="{01F3940B-9F25-4700-B0B4-5867031BD21E}" destId="{F776E224-5132-4FFF-8C3B-42EA6747D73E}" srcOrd="0" destOrd="0" presId="urn:microsoft.com/office/officeart/2018/2/layout/IconVerticalSolidList"/>
    <dgm:cxn modelId="{786B0367-4C9B-4159-8792-1A058B79A2F0}" type="presOf" srcId="{4A69A777-DF5A-4294-ADD7-B0B9BABDCBB3}" destId="{770A1769-3951-4E62-8149-62882756C686}" srcOrd="0" destOrd="0" presId="urn:microsoft.com/office/officeart/2018/2/layout/IconVerticalSolidList"/>
    <dgm:cxn modelId="{C83E5AA8-06E0-47D8-BDF7-D87809D61992}" srcId="{4A69A777-DF5A-4294-ADD7-B0B9BABDCBB3}" destId="{01F3940B-9F25-4700-B0B4-5867031BD21E}" srcOrd="2" destOrd="0" parTransId="{FB7D52BB-7EC0-4517-A7E8-08B5E58C9712}" sibTransId="{3B8C15A3-041B-49BD-984B-496960194C2D}"/>
    <dgm:cxn modelId="{22EAD9AE-5942-4731-923E-31836CB3A350}" srcId="{4A69A777-DF5A-4294-ADD7-B0B9BABDCBB3}" destId="{65ED81C9-6A86-4100-85A1-4B29EF88A349}" srcOrd="1" destOrd="0" parTransId="{52903C3A-E9E1-42FB-B29E-5ED8EC371D23}" sibTransId="{E6BFD1A9-1B23-4A75-84B8-A719C18897D4}"/>
    <dgm:cxn modelId="{F843FACE-BDB3-4E24-9D8A-6BF10992F498}" type="presOf" srcId="{65ED81C9-6A86-4100-85A1-4B29EF88A349}" destId="{55825F14-E7FA-4C99-AD61-0A2F437E32E3}" srcOrd="0" destOrd="0" presId="urn:microsoft.com/office/officeart/2018/2/layout/IconVerticalSolidList"/>
    <dgm:cxn modelId="{A2049FE0-4A11-4F10-9C86-7065E7DDAC72}" type="presOf" srcId="{C4190F07-9C30-4BF2-B599-E31AB8A374C6}" destId="{C2886498-0CB5-4ED0-B062-BE6F0D0FF118}" srcOrd="0" destOrd="0" presId="urn:microsoft.com/office/officeart/2018/2/layout/IconVerticalSolidList"/>
    <dgm:cxn modelId="{9178D2EC-7579-4F5D-8652-91FAF3275C18}" srcId="{4A69A777-DF5A-4294-ADD7-B0B9BABDCBB3}" destId="{C4190F07-9C30-4BF2-B599-E31AB8A374C6}" srcOrd="0" destOrd="0" parTransId="{54F33AB8-B82B-4B1A-9302-F926B757045A}" sibTransId="{D5EDB573-643E-44FA-BD9B-DEE0382A1944}"/>
    <dgm:cxn modelId="{10E14BEE-9208-45FB-84A8-C5B565918286}" type="presParOf" srcId="{770A1769-3951-4E62-8149-62882756C686}" destId="{2303A616-A263-4D9F-B5FA-FD4E7F73EC5A}" srcOrd="0" destOrd="0" presId="urn:microsoft.com/office/officeart/2018/2/layout/IconVerticalSolidList"/>
    <dgm:cxn modelId="{CEEF89CD-FED2-4880-946D-F71039FEA874}" type="presParOf" srcId="{2303A616-A263-4D9F-B5FA-FD4E7F73EC5A}" destId="{F4EA87EB-627A-4439-ADB9-96CFEE3D7378}" srcOrd="0" destOrd="0" presId="urn:microsoft.com/office/officeart/2018/2/layout/IconVerticalSolidList"/>
    <dgm:cxn modelId="{0BC9F0E4-7181-45F8-AF53-9652F3AF5115}" type="presParOf" srcId="{2303A616-A263-4D9F-B5FA-FD4E7F73EC5A}" destId="{2B596017-7580-448B-9571-5625B0D6A8B0}" srcOrd="1" destOrd="0" presId="urn:microsoft.com/office/officeart/2018/2/layout/IconVerticalSolidList"/>
    <dgm:cxn modelId="{0C5F164C-CAE8-4006-BFBB-723DD4730701}" type="presParOf" srcId="{2303A616-A263-4D9F-B5FA-FD4E7F73EC5A}" destId="{4A40B072-CC83-49EC-95CB-4518B11373F1}" srcOrd="2" destOrd="0" presId="urn:microsoft.com/office/officeart/2018/2/layout/IconVerticalSolidList"/>
    <dgm:cxn modelId="{E66C6FB6-D503-48E2-9E50-F3F8C2AAAB97}" type="presParOf" srcId="{2303A616-A263-4D9F-B5FA-FD4E7F73EC5A}" destId="{C2886498-0CB5-4ED0-B062-BE6F0D0FF118}" srcOrd="3" destOrd="0" presId="urn:microsoft.com/office/officeart/2018/2/layout/IconVerticalSolidList"/>
    <dgm:cxn modelId="{54600F54-EA3A-4E1B-8752-57244D4EC937}" type="presParOf" srcId="{770A1769-3951-4E62-8149-62882756C686}" destId="{764F6FE8-EDCC-49F6-B67F-FE63BFB3AF7C}" srcOrd="1" destOrd="0" presId="urn:microsoft.com/office/officeart/2018/2/layout/IconVerticalSolidList"/>
    <dgm:cxn modelId="{7E333889-6091-410F-B50D-069A5321D077}" type="presParOf" srcId="{770A1769-3951-4E62-8149-62882756C686}" destId="{85E92753-5F6E-4642-85A7-6409FC7B375A}" srcOrd="2" destOrd="0" presId="urn:microsoft.com/office/officeart/2018/2/layout/IconVerticalSolidList"/>
    <dgm:cxn modelId="{B2329767-070D-49E2-B1F5-24D70BD7F089}" type="presParOf" srcId="{85E92753-5F6E-4642-85A7-6409FC7B375A}" destId="{1E9CE41C-68D5-444D-A303-826F3D5AABE7}" srcOrd="0" destOrd="0" presId="urn:microsoft.com/office/officeart/2018/2/layout/IconVerticalSolidList"/>
    <dgm:cxn modelId="{108ED780-BE7C-4F1C-ACF9-710820CD124B}" type="presParOf" srcId="{85E92753-5F6E-4642-85A7-6409FC7B375A}" destId="{88E7E5E3-BF85-484D-A34D-59DF2D810DBA}" srcOrd="1" destOrd="0" presId="urn:microsoft.com/office/officeart/2018/2/layout/IconVerticalSolidList"/>
    <dgm:cxn modelId="{BC87715E-FD65-4E2C-A36B-D944DA9DCF85}" type="presParOf" srcId="{85E92753-5F6E-4642-85A7-6409FC7B375A}" destId="{942FFAB8-760E-46CE-8EED-743FA0D42DA1}" srcOrd="2" destOrd="0" presId="urn:microsoft.com/office/officeart/2018/2/layout/IconVerticalSolidList"/>
    <dgm:cxn modelId="{58804CAE-D80E-416A-AF2C-881D85BA9137}" type="presParOf" srcId="{85E92753-5F6E-4642-85A7-6409FC7B375A}" destId="{55825F14-E7FA-4C99-AD61-0A2F437E32E3}" srcOrd="3" destOrd="0" presId="urn:microsoft.com/office/officeart/2018/2/layout/IconVerticalSolidList"/>
    <dgm:cxn modelId="{64DED0FA-279C-4938-ACEA-3B551DB9879D}" type="presParOf" srcId="{770A1769-3951-4E62-8149-62882756C686}" destId="{21EA24CD-D7EA-498D-910C-D3EAEFC76D5C}" srcOrd="3" destOrd="0" presId="urn:microsoft.com/office/officeart/2018/2/layout/IconVerticalSolidList"/>
    <dgm:cxn modelId="{0BAC5FCC-4CE9-46BA-BB0C-068E5BA0DBF4}" type="presParOf" srcId="{770A1769-3951-4E62-8149-62882756C686}" destId="{5DD4CE9C-601F-464B-9BB2-BC52726FCBF8}" srcOrd="4" destOrd="0" presId="urn:microsoft.com/office/officeart/2018/2/layout/IconVerticalSolidList"/>
    <dgm:cxn modelId="{CBE40FCE-CE92-4556-8FF4-E156F42FF34A}" type="presParOf" srcId="{5DD4CE9C-601F-464B-9BB2-BC52726FCBF8}" destId="{96733DF3-DB0A-444D-BECB-CAFC91F68017}" srcOrd="0" destOrd="0" presId="urn:microsoft.com/office/officeart/2018/2/layout/IconVerticalSolidList"/>
    <dgm:cxn modelId="{B5CBA94A-E528-4068-9BFA-D349ACFCEC64}" type="presParOf" srcId="{5DD4CE9C-601F-464B-9BB2-BC52726FCBF8}" destId="{EA4CD5D1-A3C3-4AB0-8A26-CBF5E2B8BB91}" srcOrd="1" destOrd="0" presId="urn:microsoft.com/office/officeart/2018/2/layout/IconVerticalSolidList"/>
    <dgm:cxn modelId="{55E450CD-A1CA-4BA6-81E1-1783C0A2799F}" type="presParOf" srcId="{5DD4CE9C-601F-464B-9BB2-BC52726FCBF8}" destId="{8D1E89E1-EB25-43C9-97B5-A78722EA3F40}" srcOrd="2" destOrd="0" presId="urn:microsoft.com/office/officeart/2018/2/layout/IconVerticalSolidList"/>
    <dgm:cxn modelId="{01E5D5EC-606B-41E5-8BD8-18B196D08AA4}" type="presParOf" srcId="{5DD4CE9C-601F-464B-9BB2-BC52726FCBF8}" destId="{F776E224-5132-4FFF-8C3B-42EA6747D73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D6A4A8-F803-49D8-8C24-F0DD0A24C36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4015501-00FA-49D5-AB74-6A72CA6F5115}">
      <dgm:prSet/>
      <dgm:spPr/>
      <dgm:t>
        <a:bodyPr/>
        <a:lstStyle/>
        <a:p>
          <a:r>
            <a:rPr lang="en-US"/>
            <a:t>1-To appreciate factors affecting </a:t>
          </a:r>
          <a:r>
            <a:rPr lang="en-US" b="1"/>
            <a:t>the well-being </a:t>
          </a:r>
          <a:r>
            <a:rPr lang="en-US"/>
            <a:t>of mothers, infants, and children and to address them accordingly  .</a:t>
          </a:r>
        </a:p>
      </dgm:t>
    </dgm:pt>
    <dgm:pt modelId="{712FB099-6078-41E8-B745-281F7F906206}" type="parTrans" cxnId="{13252084-7544-4595-8B2B-618196B802C5}">
      <dgm:prSet/>
      <dgm:spPr/>
      <dgm:t>
        <a:bodyPr/>
        <a:lstStyle/>
        <a:p>
          <a:endParaRPr lang="en-US"/>
        </a:p>
      </dgm:t>
    </dgm:pt>
    <dgm:pt modelId="{80EA9460-FF0A-4A11-B6CF-C292DBDD2F5F}" type="sibTrans" cxnId="{13252084-7544-4595-8B2B-618196B802C5}">
      <dgm:prSet/>
      <dgm:spPr/>
      <dgm:t>
        <a:bodyPr/>
        <a:lstStyle/>
        <a:p>
          <a:endParaRPr lang="en-US"/>
        </a:p>
      </dgm:t>
    </dgm:pt>
    <dgm:pt modelId="{71C1AE21-1F7A-403C-8294-70E0B70934D6}">
      <dgm:prSet/>
      <dgm:spPr/>
      <dgm:t>
        <a:bodyPr/>
        <a:lstStyle/>
        <a:p>
          <a:r>
            <a:rPr lang="en-US"/>
            <a:t>2- </a:t>
          </a:r>
          <a:r>
            <a:rPr lang="en-US" b="1"/>
            <a:t>educating patients in a culturally sensitive manner about steps they can take to prevent diseases.</a:t>
          </a:r>
          <a:endParaRPr lang="en-US"/>
        </a:p>
      </dgm:t>
    </dgm:pt>
    <dgm:pt modelId="{8FC58837-09AF-4503-883F-8C99BC4B8514}" type="parTrans" cxnId="{2203D6ED-F7C9-4545-9A53-B78ED4D88B70}">
      <dgm:prSet/>
      <dgm:spPr/>
      <dgm:t>
        <a:bodyPr/>
        <a:lstStyle/>
        <a:p>
          <a:endParaRPr lang="en-US"/>
        </a:p>
      </dgm:t>
    </dgm:pt>
    <dgm:pt modelId="{E651BC6B-3F3E-489F-B711-5A1920761085}" type="sibTrans" cxnId="{2203D6ED-F7C9-4545-9A53-B78ED4D88B70}">
      <dgm:prSet/>
      <dgm:spPr/>
      <dgm:t>
        <a:bodyPr/>
        <a:lstStyle/>
        <a:p>
          <a:endParaRPr lang="en-US"/>
        </a:p>
      </dgm:t>
    </dgm:pt>
    <dgm:pt modelId="{5064298A-118C-476A-8B1E-5189390723C0}" type="pres">
      <dgm:prSet presAssocID="{3DD6A4A8-F803-49D8-8C24-F0DD0A24C36B}" presName="root" presStyleCnt="0">
        <dgm:presLayoutVars>
          <dgm:dir/>
          <dgm:resizeHandles val="exact"/>
        </dgm:presLayoutVars>
      </dgm:prSet>
      <dgm:spPr/>
    </dgm:pt>
    <dgm:pt modelId="{70381655-003F-4A68-9A2C-AAF095E2B129}" type="pres">
      <dgm:prSet presAssocID="{44015501-00FA-49D5-AB74-6A72CA6F5115}" presName="compNode" presStyleCnt="0"/>
      <dgm:spPr/>
    </dgm:pt>
    <dgm:pt modelId="{2520FBA4-C12C-40BC-AC5E-5573C76C60BD}" type="pres">
      <dgm:prSet presAssocID="{44015501-00FA-49D5-AB74-6A72CA6F5115}" presName="bgRect" presStyleLbl="bgShp" presStyleIdx="0" presStyleCnt="2"/>
      <dgm:spPr/>
    </dgm:pt>
    <dgm:pt modelId="{B804527B-9367-4C97-A469-C2832F12082C}" type="pres">
      <dgm:prSet presAssocID="{44015501-00FA-49D5-AB74-6A72CA6F511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roller"/>
        </a:ext>
      </dgm:extLst>
    </dgm:pt>
    <dgm:pt modelId="{617A0EB3-91A4-4195-AB38-3817F59707D8}" type="pres">
      <dgm:prSet presAssocID="{44015501-00FA-49D5-AB74-6A72CA6F5115}" presName="spaceRect" presStyleCnt="0"/>
      <dgm:spPr/>
    </dgm:pt>
    <dgm:pt modelId="{217791DE-4F82-448D-A24D-C31014460B2B}" type="pres">
      <dgm:prSet presAssocID="{44015501-00FA-49D5-AB74-6A72CA6F5115}" presName="parTx" presStyleLbl="revTx" presStyleIdx="0" presStyleCnt="2">
        <dgm:presLayoutVars>
          <dgm:chMax val="0"/>
          <dgm:chPref val="0"/>
        </dgm:presLayoutVars>
      </dgm:prSet>
      <dgm:spPr/>
    </dgm:pt>
    <dgm:pt modelId="{6AD36A71-085A-4CB9-A312-E6B182A6BBD1}" type="pres">
      <dgm:prSet presAssocID="{80EA9460-FF0A-4A11-B6CF-C292DBDD2F5F}" presName="sibTrans" presStyleCnt="0"/>
      <dgm:spPr/>
    </dgm:pt>
    <dgm:pt modelId="{53E2246C-5A2B-496D-B132-CAB467E5F3D7}" type="pres">
      <dgm:prSet presAssocID="{71C1AE21-1F7A-403C-8294-70E0B70934D6}" presName="compNode" presStyleCnt="0"/>
      <dgm:spPr/>
    </dgm:pt>
    <dgm:pt modelId="{E4BC4E51-6B42-4B8F-B2D9-6C8ECFE114A5}" type="pres">
      <dgm:prSet presAssocID="{71C1AE21-1F7A-403C-8294-70E0B70934D6}" presName="bgRect" presStyleLbl="bgShp" presStyleIdx="1" presStyleCnt="2"/>
      <dgm:spPr/>
    </dgm:pt>
    <dgm:pt modelId="{251A5262-FCF4-4CF2-9165-D003A1F484FD}" type="pres">
      <dgm:prSet presAssocID="{71C1AE21-1F7A-403C-8294-70E0B70934D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265FA2B3-72E5-4422-B5CD-3014F037E80D}" type="pres">
      <dgm:prSet presAssocID="{71C1AE21-1F7A-403C-8294-70E0B70934D6}" presName="spaceRect" presStyleCnt="0"/>
      <dgm:spPr/>
    </dgm:pt>
    <dgm:pt modelId="{6653E005-0B39-47F7-B0FD-A6BDBC4E4AD9}" type="pres">
      <dgm:prSet presAssocID="{71C1AE21-1F7A-403C-8294-70E0B70934D6}" presName="parTx" presStyleLbl="revTx" presStyleIdx="1" presStyleCnt="2">
        <dgm:presLayoutVars>
          <dgm:chMax val="0"/>
          <dgm:chPref val="0"/>
        </dgm:presLayoutVars>
      </dgm:prSet>
      <dgm:spPr/>
    </dgm:pt>
  </dgm:ptLst>
  <dgm:cxnLst>
    <dgm:cxn modelId="{D7DB0712-9F3A-4C31-91BB-19208D71AB52}" type="presOf" srcId="{3DD6A4A8-F803-49D8-8C24-F0DD0A24C36B}" destId="{5064298A-118C-476A-8B1E-5189390723C0}" srcOrd="0" destOrd="0" presId="urn:microsoft.com/office/officeart/2018/2/layout/IconVerticalSolidList"/>
    <dgm:cxn modelId="{13252084-7544-4595-8B2B-618196B802C5}" srcId="{3DD6A4A8-F803-49D8-8C24-F0DD0A24C36B}" destId="{44015501-00FA-49D5-AB74-6A72CA6F5115}" srcOrd="0" destOrd="0" parTransId="{712FB099-6078-41E8-B745-281F7F906206}" sibTransId="{80EA9460-FF0A-4A11-B6CF-C292DBDD2F5F}"/>
    <dgm:cxn modelId="{FB67EBA1-D25D-4EC2-82E6-37BE84D1E9B3}" type="presOf" srcId="{44015501-00FA-49D5-AB74-6A72CA6F5115}" destId="{217791DE-4F82-448D-A24D-C31014460B2B}" srcOrd="0" destOrd="0" presId="urn:microsoft.com/office/officeart/2018/2/layout/IconVerticalSolidList"/>
    <dgm:cxn modelId="{2203D6ED-F7C9-4545-9A53-B78ED4D88B70}" srcId="{3DD6A4A8-F803-49D8-8C24-F0DD0A24C36B}" destId="{71C1AE21-1F7A-403C-8294-70E0B70934D6}" srcOrd="1" destOrd="0" parTransId="{8FC58837-09AF-4503-883F-8C99BC4B8514}" sibTransId="{E651BC6B-3F3E-489F-B711-5A1920761085}"/>
    <dgm:cxn modelId="{3CC2F5ED-B131-4641-AB29-D7A9AA4A6111}" type="presOf" srcId="{71C1AE21-1F7A-403C-8294-70E0B70934D6}" destId="{6653E005-0B39-47F7-B0FD-A6BDBC4E4AD9}" srcOrd="0" destOrd="0" presId="urn:microsoft.com/office/officeart/2018/2/layout/IconVerticalSolidList"/>
    <dgm:cxn modelId="{1591D3C8-38A3-4035-8D6B-79FD4379CB49}" type="presParOf" srcId="{5064298A-118C-476A-8B1E-5189390723C0}" destId="{70381655-003F-4A68-9A2C-AAF095E2B129}" srcOrd="0" destOrd="0" presId="urn:microsoft.com/office/officeart/2018/2/layout/IconVerticalSolidList"/>
    <dgm:cxn modelId="{CA82C8B5-97AC-4938-AE7F-F7B79A85A562}" type="presParOf" srcId="{70381655-003F-4A68-9A2C-AAF095E2B129}" destId="{2520FBA4-C12C-40BC-AC5E-5573C76C60BD}" srcOrd="0" destOrd="0" presId="urn:microsoft.com/office/officeart/2018/2/layout/IconVerticalSolidList"/>
    <dgm:cxn modelId="{2B734B66-FF7B-46B4-9254-004C71951610}" type="presParOf" srcId="{70381655-003F-4A68-9A2C-AAF095E2B129}" destId="{B804527B-9367-4C97-A469-C2832F12082C}" srcOrd="1" destOrd="0" presId="urn:microsoft.com/office/officeart/2018/2/layout/IconVerticalSolidList"/>
    <dgm:cxn modelId="{C82F96F5-0745-4183-96AF-1AC184E8BB92}" type="presParOf" srcId="{70381655-003F-4A68-9A2C-AAF095E2B129}" destId="{617A0EB3-91A4-4195-AB38-3817F59707D8}" srcOrd="2" destOrd="0" presId="urn:microsoft.com/office/officeart/2018/2/layout/IconVerticalSolidList"/>
    <dgm:cxn modelId="{23243363-7E80-48F6-ADFD-BA0ACFE04A1B}" type="presParOf" srcId="{70381655-003F-4A68-9A2C-AAF095E2B129}" destId="{217791DE-4F82-448D-A24D-C31014460B2B}" srcOrd="3" destOrd="0" presId="urn:microsoft.com/office/officeart/2018/2/layout/IconVerticalSolidList"/>
    <dgm:cxn modelId="{5805D8A4-1510-4153-B198-2E27E456FDB4}" type="presParOf" srcId="{5064298A-118C-476A-8B1E-5189390723C0}" destId="{6AD36A71-085A-4CB9-A312-E6B182A6BBD1}" srcOrd="1" destOrd="0" presId="urn:microsoft.com/office/officeart/2018/2/layout/IconVerticalSolidList"/>
    <dgm:cxn modelId="{01943023-D00D-4DEA-8EA0-A7F190CEE321}" type="presParOf" srcId="{5064298A-118C-476A-8B1E-5189390723C0}" destId="{53E2246C-5A2B-496D-B132-CAB467E5F3D7}" srcOrd="2" destOrd="0" presId="urn:microsoft.com/office/officeart/2018/2/layout/IconVerticalSolidList"/>
    <dgm:cxn modelId="{3D2D8ECB-F280-40B7-8FC8-B4C9F3B0E85E}" type="presParOf" srcId="{53E2246C-5A2B-496D-B132-CAB467E5F3D7}" destId="{E4BC4E51-6B42-4B8F-B2D9-6C8ECFE114A5}" srcOrd="0" destOrd="0" presId="urn:microsoft.com/office/officeart/2018/2/layout/IconVerticalSolidList"/>
    <dgm:cxn modelId="{8A0809CE-D125-4E9A-B7F5-8A19EFC535BB}" type="presParOf" srcId="{53E2246C-5A2B-496D-B132-CAB467E5F3D7}" destId="{251A5262-FCF4-4CF2-9165-D003A1F484FD}" srcOrd="1" destOrd="0" presId="urn:microsoft.com/office/officeart/2018/2/layout/IconVerticalSolidList"/>
    <dgm:cxn modelId="{45F61B3C-746A-41FA-9530-2354663AEA5F}" type="presParOf" srcId="{53E2246C-5A2B-496D-B132-CAB467E5F3D7}" destId="{265FA2B3-72E5-4422-B5CD-3014F037E80D}" srcOrd="2" destOrd="0" presId="urn:microsoft.com/office/officeart/2018/2/layout/IconVerticalSolidList"/>
    <dgm:cxn modelId="{97A3983B-D123-4B31-BEAC-66DA0280CCCC}" type="presParOf" srcId="{53E2246C-5A2B-496D-B132-CAB467E5F3D7}" destId="{6653E005-0B39-47F7-B0FD-A6BDBC4E4AD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4F5815A-5AC6-4B71-B16B-D6E09F8D13FC}"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78B247CE-2564-4124-B6CF-A16B90F0C736}">
      <dgm:prSet/>
      <dgm:spPr/>
      <dgm:t>
        <a:bodyPr/>
        <a:lstStyle/>
        <a:p>
          <a:pPr>
            <a:defRPr cap="all"/>
          </a:pPr>
          <a:r>
            <a:rPr lang="en-US" b="1"/>
            <a:t>Low income countries Rural areas</a:t>
          </a:r>
          <a:endParaRPr lang="en-US"/>
        </a:p>
      </dgm:t>
    </dgm:pt>
    <dgm:pt modelId="{BE1ED462-3194-45A3-A9A1-4016BC3B953F}" type="parTrans" cxnId="{593A982E-7289-48C9-A8A6-70D4427A656D}">
      <dgm:prSet/>
      <dgm:spPr/>
      <dgm:t>
        <a:bodyPr/>
        <a:lstStyle/>
        <a:p>
          <a:endParaRPr lang="en-US"/>
        </a:p>
      </dgm:t>
    </dgm:pt>
    <dgm:pt modelId="{D27920FA-C4BC-49A5-874B-BFD12AA1BBBA}" type="sibTrans" cxnId="{593A982E-7289-48C9-A8A6-70D4427A656D}">
      <dgm:prSet/>
      <dgm:spPr/>
      <dgm:t>
        <a:bodyPr/>
        <a:lstStyle/>
        <a:p>
          <a:endParaRPr lang="en-US"/>
        </a:p>
      </dgm:t>
    </dgm:pt>
    <dgm:pt modelId="{D06814B9-97A1-47E4-9EA8-D3AF9B2F4AA1}">
      <dgm:prSet/>
      <dgm:spPr/>
      <dgm:t>
        <a:bodyPr/>
        <a:lstStyle/>
        <a:p>
          <a:pPr>
            <a:defRPr cap="all"/>
          </a:pPr>
          <a:r>
            <a:rPr lang="en-US" b="1" dirty="0"/>
            <a:t>Low education</a:t>
          </a:r>
          <a:r>
            <a:rPr lang="x-none" b="1" dirty="0"/>
            <a:t> </a:t>
          </a:r>
          <a:r>
            <a:rPr lang="en-US" b="1" dirty="0"/>
            <a:t>And Nutrition </a:t>
          </a:r>
          <a:endParaRPr lang="en-US" dirty="0"/>
        </a:p>
      </dgm:t>
    </dgm:pt>
    <dgm:pt modelId="{F84C74EA-5597-4E07-A8D4-A740E40CABB3}" type="parTrans" cxnId="{CEC05CEA-E5DA-42AE-B852-1997E96D3D17}">
      <dgm:prSet/>
      <dgm:spPr/>
      <dgm:t>
        <a:bodyPr/>
        <a:lstStyle/>
        <a:p>
          <a:endParaRPr lang="en-US"/>
        </a:p>
      </dgm:t>
    </dgm:pt>
    <dgm:pt modelId="{D65CD8C0-D65A-4B96-8320-4E9F21589C2C}" type="sibTrans" cxnId="{CEC05CEA-E5DA-42AE-B852-1997E96D3D17}">
      <dgm:prSet/>
      <dgm:spPr/>
      <dgm:t>
        <a:bodyPr/>
        <a:lstStyle/>
        <a:p>
          <a:endParaRPr lang="en-US"/>
        </a:p>
      </dgm:t>
    </dgm:pt>
    <dgm:pt modelId="{5FADC864-37C0-4AAA-9B97-6491D446FF06}">
      <dgm:prSet/>
      <dgm:spPr/>
      <dgm:t>
        <a:bodyPr/>
        <a:lstStyle/>
        <a:p>
          <a:pPr>
            <a:defRPr cap="all"/>
          </a:pPr>
          <a:r>
            <a:rPr lang="en-US" b="1"/>
            <a:t>Breast &amp; formula milk use </a:t>
          </a:r>
          <a:endParaRPr lang="en-US"/>
        </a:p>
      </dgm:t>
    </dgm:pt>
    <dgm:pt modelId="{63A3E20E-FA50-4647-9414-2272AEE78080}" type="parTrans" cxnId="{6275AB5E-DABA-4FEB-A794-BDC1A89E8904}">
      <dgm:prSet/>
      <dgm:spPr/>
      <dgm:t>
        <a:bodyPr/>
        <a:lstStyle/>
        <a:p>
          <a:endParaRPr lang="en-US"/>
        </a:p>
      </dgm:t>
    </dgm:pt>
    <dgm:pt modelId="{FB0EC6E7-D128-4658-AA76-4974B9AC663D}" type="sibTrans" cxnId="{6275AB5E-DABA-4FEB-A794-BDC1A89E8904}">
      <dgm:prSet/>
      <dgm:spPr/>
      <dgm:t>
        <a:bodyPr/>
        <a:lstStyle/>
        <a:p>
          <a:endParaRPr lang="en-US"/>
        </a:p>
      </dgm:t>
    </dgm:pt>
    <dgm:pt modelId="{7DFD248C-E1B4-40CB-9A90-763EC7AC9C9E}">
      <dgm:prSet/>
      <dgm:spPr/>
      <dgm:t>
        <a:bodyPr/>
        <a:lstStyle/>
        <a:p>
          <a:pPr>
            <a:defRPr cap="all"/>
          </a:pPr>
          <a:r>
            <a:rPr lang="en-US" b="1"/>
            <a:t>Health care quality </a:t>
          </a:r>
          <a:endParaRPr lang="en-US"/>
        </a:p>
      </dgm:t>
    </dgm:pt>
    <dgm:pt modelId="{DA011209-4334-4E48-AFB4-4E3C1C669D75}" type="parTrans" cxnId="{9FE72966-79A8-4163-A417-66045CB7BF17}">
      <dgm:prSet/>
      <dgm:spPr/>
      <dgm:t>
        <a:bodyPr/>
        <a:lstStyle/>
        <a:p>
          <a:endParaRPr lang="en-US"/>
        </a:p>
      </dgm:t>
    </dgm:pt>
    <dgm:pt modelId="{ED64C5FB-874D-41A8-B7D8-56A019540E7F}" type="sibTrans" cxnId="{9FE72966-79A8-4163-A417-66045CB7BF17}">
      <dgm:prSet/>
      <dgm:spPr/>
      <dgm:t>
        <a:bodyPr/>
        <a:lstStyle/>
        <a:p>
          <a:endParaRPr lang="en-US"/>
        </a:p>
      </dgm:t>
    </dgm:pt>
    <dgm:pt modelId="{6AD3D45E-E77F-4EBA-94D7-3B10B9C98AF4}">
      <dgm:prSet/>
      <dgm:spPr/>
      <dgm:t>
        <a:bodyPr/>
        <a:lstStyle/>
        <a:p>
          <a:pPr>
            <a:defRPr cap="all"/>
          </a:pPr>
          <a:r>
            <a:rPr lang="en-US" b="1"/>
            <a:t>Violence (wife beating, infanticide, child abuse) </a:t>
          </a:r>
          <a:endParaRPr lang="en-US"/>
        </a:p>
      </dgm:t>
    </dgm:pt>
    <dgm:pt modelId="{2F2A716F-41B0-49F4-B7BD-22E179C1824C}" type="parTrans" cxnId="{E623C5F6-A43E-4BAC-9F43-24F4D9F0C35F}">
      <dgm:prSet/>
      <dgm:spPr/>
      <dgm:t>
        <a:bodyPr/>
        <a:lstStyle/>
        <a:p>
          <a:endParaRPr lang="en-US"/>
        </a:p>
      </dgm:t>
    </dgm:pt>
    <dgm:pt modelId="{6559C421-B69C-4CCD-8992-EDBC70CEDFB8}" type="sibTrans" cxnId="{E623C5F6-A43E-4BAC-9F43-24F4D9F0C35F}">
      <dgm:prSet/>
      <dgm:spPr/>
      <dgm:t>
        <a:bodyPr/>
        <a:lstStyle/>
        <a:p>
          <a:endParaRPr lang="en-US"/>
        </a:p>
      </dgm:t>
    </dgm:pt>
    <dgm:pt modelId="{C0753DF4-7D46-44D6-8A98-35268CA2D9DB}">
      <dgm:prSet/>
      <dgm:spPr/>
      <dgm:t>
        <a:bodyPr/>
        <a:lstStyle/>
        <a:p>
          <a:pPr>
            <a:defRPr cap="all"/>
          </a:pPr>
          <a:r>
            <a:rPr lang="en-US" b="1"/>
            <a:t>Environmental conditions </a:t>
          </a:r>
          <a:endParaRPr lang="en-US"/>
        </a:p>
      </dgm:t>
    </dgm:pt>
    <dgm:pt modelId="{AA1A0E5C-DCB0-4343-8559-A0207DE1BA35}" type="parTrans" cxnId="{96538458-0031-42CF-9300-73D6DF3CCCBD}">
      <dgm:prSet/>
      <dgm:spPr/>
      <dgm:t>
        <a:bodyPr/>
        <a:lstStyle/>
        <a:p>
          <a:endParaRPr lang="en-US"/>
        </a:p>
      </dgm:t>
    </dgm:pt>
    <dgm:pt modelId="{91932F6C-B3DC-4CAF-9354-3C765D3CD396}" type="sibTrans" cxnId="{96538458-0031-42CF-9300-73D6DF3CCCBD}">
      <dgm:prSet/>
      <dgm:spPr/>
      <dgm:t>
        <a:bodyPr/>
        <a:lstStyle/>
        <a:p>
          <a:endParaRPr lang="en-US"/>
        </a:p>
      </dgm:t>
    </dgm:pt>
    <dgm:pt modelId="{56671F48-C7E1-4286-A22C-0EF117D8F863}" type="pres">
      <dgm:prSet presAssocID="{C4F5815A-5AC6-4B71-B16B-D6E09F8D13FC}" presName="root" presStyleCnt="0">
        <dgm:presLayoutVars>
          <dgm:dir/>
          <dgm:resizeHandles val="exact"/>
        </dgm:presLayoutVars>
      </dgm:prSet>
      <dgm:spPr/>
    </dgm:pt>
    <dgm:pt modelId="{C91BB8AF-E796-43AA-9952-3D3A9FD8AFB7}" type="pres">
      <dgm:prSet presAssocID="{78B247CE-2564-4124-B6CF-A16B90F0C736}" presName="compNode" presStyleCnt="0"/>
      <dgm:spPr/>
    </dgm:pt>
    <dgm:pt modelId="{8B43B43B-6CD2-4548-9E67-C2C23A2BC19F}" type="pres">
      <dgm:prSet presAssocID="{78B247CE-2564-4124-B6CF-A16B90F0C736}" presName="iconBgRect" presStyleLbl="bgShp" presStyleIdx="0" presStyleCnt="6"/>
      <dgm:spPr/>
    </dgm:pt>
    <dgm:pt modelId="{2EB635D1-24FD-47A1-92EA-CEF2137FF1A0}" type="pres">
      <dgm:prSet presAssocID="{78B247CE-2564-4124-B6CF-A16B90F0C736}"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arm scene"/>
        </a:ext>
      </dgm:extLst>
    </dgm:pt>
    <dgm:pt modelId="{8A7615E6-40DD-400E-96BD-5673453C8C39}" type="pres">
      <dgm:prSet presAssocID="{78B247CE-2564-4124-B6CF-A16B90F0C736}" presName="spaceRect" presStyleCnt="0"/>
      <dgm:spPr/>
    </dgm:pt>
    <dgm:pt modelId="{93C42FDD-7EBB-4879-A08E-E9E4951C8B24}" type="pres">
      <dgm:prSet presAssocID="{78B247CE-2564-4124-B6CF-A16B90F0C736}" presName="textRect" presStyleLbl="revTx" presStyleIdx="0" presStyleCnt="6">
        <dgm:presLayoutVars>
          <dgm:chMax val="1"/>
          <dgm:chPref val="1"/>
        </dgm:presLayoutVars>
      </dgm:prSet>
      <dgm:spPr/>
    </dgm:pt>
    <dgm:pt modelId="{964037E4-4F86-4701-9B23-BEC2D2F1B326}" type="pres">
      <dgm:prSet presAssocID="{D27920FA-C4BC-49A5-874B-BFD12AA1BBBA}" presName="sibTrans" presStyleCnt="0"/>
      <dgm:spPr/>
    </dgm:pt>
    <dgm:pt modelId="{6F7D3584-4E5E-4FD6-8511-7DE0E3E6CA75}" type="pres">
      <dgm:prSet presAssocID="{D06814B9-97A1-47E4-9EA8-D3AF9B2F4AA1}" presName="compNode" presStyleCnt="0"/>
      <dgm:spPr/>
    </dgm:pt>
    <dgm:pt modelId="{6847A94B-B9FB-464E-B21C-8B39C0B7B567}" type="pres">
      <dgm:prSet presAssocID="{D06814B9-97A1-47E4-9EA8-D3AF9B2F4AA1}" presName="iconBgRect" presStyleLbl="bgShp" presStyleIdx="1" presStyleCnt="6"/>
      <dgm:spPr/>
    </dgm:pt>
    <dgm:pt modelId="{989314F1-5D35-4ABB-AFEE-EAEBC97B938C}" type="pres">
      <dgm:prSet presAssocID="{D06814B9-97A1-47E4-9EA8-D3AF9B2F4AA1}"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pple"/>
        </a:ext>
      </dgm:extLst>
    </dgm:pt>
    <dgm:pt modelId="{262F9FA7-5F4D-4B37-B0BC-DB6839C9F47F}" type="pres">
      <dgm:prSet presAssocID="{D06814B9-97A1-47E4-9EA8-D3AF9B2F4AA1}" presName="spaceRect" presStyleCnt="0"/>
      <dgm:spPr/>
    </dgm:pt>
    <dgm:pt modelId="{29BE1483-BBE9-4640-B4C1-8952CDB5ABDA}" type="pres">
      <dgm:prSet presAssocID="{D06814B9-97A1-47E4-9EA8-D3AF9B2F4AA1}" presName="textRect" presStyleLbl="revTx" presStyleIdx="1" presStyleCnt="6">
        <dgm:presLayoutVars>
          <dgm:chMax val="1"/>
          <dgm:chPref val="1"/>
        </dgm:presLayoutVars>
      </dgm:prSet>
      <dgm:spPr/>
    </dgm:pt>
    <dgm:pt modelId="{87566DE1-7125-4C78-95D8-891D91D1608C}" type="pres">
      <dgm:prSet presAssocID="{D65CD8C0-D65A-4B96-8320-4E9F21589C2C}" presName="sibTrans" presStyleCnt="0"/>
      <dgm:spPr/>
    </dgm:pt>
    <dgm:pt modelId="{3A5594C2-A3D4-4868-96A3-1647D8F6C9EE}" type="pres">
      <dgm:prSet presAssocID="{5FADC864-37C0-4AAA-9B97-6491D446FF06}" presName="compNode" presStyleCnt="0"/>
      <dgm:spPr/>
    </dgm:pt>
    <dgm:pt modelId="{68019F71-7198-4F84-8F93-5AB60BAA76C2}" type="pres">
      <dgm:prSet presAssocID="{5FADC864-37C0-4AAA-9B97-6491D446FF06}" presName="iconBgRect" presStyleLbl="bgShp" presStyleIdx="2" presStyleCnt="6"/>
      <dgm:spPr/>
    </dgm:pt>
    <dgm:pt modelId="{34849291-592E-4676-8344-1DBB6448A202}" type="pres">
      <dgm:prSet presAssocID="{5FADC864-37C0-4AAA-9B97-6491D446FF06}"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by bottle"/>
        </a:ext>
      </dgm:extLst>
    </dgm:pt>
    <dgm:pt modelId="{329F6D48-A992-4163-88EF-4EA2420E218D}" type="pres">
      <dgm:prSet presAssocID="{5FADC864-37C0-4AAA-9B97-6491D446FF06}" presName="spaceRect" presStyleCnt="0"/>
      <dgm:spPr/>
    </dgm:pt>
    <dgm:pt modelId="{6FD2544F-4660-453C-8F2D-3E2DB2EEAFA3}" type="pres">
      <dgm:prSet presAssocID="{5FADC864-37C0-4AAA-9B97-6491D446FF06}" presName="textRect" presStyleLbl="revTx" presStyleIdx="2" presStyleCnt="6">
        <dgm:presLayoutVars>
          <dgm:chMax val="1"/>
          <dgm:chPref val="1"/>
        </dgm:presLayoutVars>
      </dgm:prSet>
      <dgm:spPr/>
    </dgm:pt>
    <dgm:pt modelId="{329F469B-C9D5-4EF4-B526-843CA3F6CC15}" type="pres">
      <dgm:prSet presAssocID="{FB0EC6E7-D128-4658-AA76-4974B9AC663D}" presName="sibTrans" presStyleCnt="0"/>
      <dgm:spPr/>
    </dgm:pt>
    <dgm:pt modelId="{D7720B7B-BF1F-4C45-A439-75FD0CE22005}" type="pres">
      <dgm:prSet presAssocID="{7DFD248C-E1B4-40CB-9A90-763EC7AC9C9E}" presName="compNode" presStyleCnt="0"/>
      <dgm:spPr/>
    </dgm:pt>
    <dgm:pt modelId="{4BD3DAA5-6838-4643-AEB0-8B1064BFC4D7}" type="pres">
      <dgm:prSet presAssocID="{7DFD248C-E1B4-40CB-9A90-763EC7AC9C9E}" presName="iconBgRect" presStyleLbl="bgShp" presStyleIdx="3" presStyleCnt="6"/>
      <dgm:spPr/>
    </dgm:pt>
    <dgm:pt modelId="{612DB622-B6F6-43EE-A11D-6689C2373787}" type="pres">
      <dgm:prSet presAssocID="{7DFD248C-E1B4-40CB-9A90-763EC7AC9C9E}"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ethoscope"/>
        </a:ext>
      </dgm:extLst>
    </dgm:pt>
    <dgm:pt modelId="{200D80A8-FFAC-44F7-ADD6-0FE0B4F2221F}" type="pres">
      <dgm:prSet presAssocID="{7DFD248C-E1B4-40CB-9A90-763EC7AC9C9E}" presName="spaceRect" presStyleCnt="0"/>
      <dgm:spPr/>
    </dgm:pt>
    <dgm:pt modelId="{A9B60D02-3378-478D-8F40-12ADA031094B}" type="pres">
      <dgm:prSet presAssocID="{7DFD248C-E1B4-40CB-9A90-763EC7AC9C9E}" presName="textRect" presStyleLbl="revTx" presStyleIdx="3" presStyleCnt="6">
        <dgm:presLayoutVars>
          <dgm:chMax val="1"/>
          <dgm:chPref val="1"/>
        </dgm:presLayoutVars>
      </dgm:prSet>
      <dgm:spPr/>
    </dgm:pt>
    <dgm:pt modelId="{479762BA-D89A-4EBB-8538-EA009F25AA8F}" type="pres">
      <dgm:prSet presAssocID="{ED64C5FB-874D-41A8-B7D8-56A019540E7F}" presName="sibTrans" presStyleCnt="0"/>
      <dgm:spPr/>
    </dgm:pt>
    <dgm:pt modelId="{B2B1F139-F846-4865-BB83-EC7803DA6810}" type="pres">
      <dgm:prSet presAssocID="{6AD3D45E-E77F-4EBA-94D7-3B10B9C98AF4}" presName="compNode" presStyleCnt="0"/>
      <dgm:spPr/>
    </dgm:pt>
    <dgm:pt modelId="{D0B5E4C8-92B1-4D3A-A86A-129ABA62FE3F}" type="pres">
      <dgm:prSet presAssocID="{6AD3D45E-E77F-4EBA-94D7-3B10B9C98AF4}" presName="iconBgRect" presStyleLbl="bgShp" presStyleIdx="4" presStyleCnt="6"/>
      <dgm:spPr/>
    </dgm:pt>
    <dgm:pt modelId="{21CD08AB-AFF3-4E53-AEE3-7F9657E23412}" type="pres">
      <dgm:prSet presAssocID="{6AD3D45E-E77F-4EBA-94D7-3B10B9C98AF4}"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Kimono"/>
        </a:ext>
      </dgm:extLst>
    </dgm:pt>
    <dgm:pt modelId="{AA88B0DA-5681-4AB9-AC11-64F20918E85D}" type="pres">
      <dgm:prSet presAssocID="{6AD3D45E-E77F-4EBA-94D7-3B10B9C98AF4}" presName="spaceRect" presStyleCnt="0"/>
      <dgm:spPr/>
    </dgm:pt>
    <dgm:pt modelId="{2E018EA3-60BD-4DEB-B539-A1971E5C0406}" type="pres">
      <dgm:prSet presAssocID="{6AD3D45E-E77F-4EBA-94D7-3B10B9C98AF4}" presName="textRect" presStyleLbl="revTx" presStyleIdx="4" presStyleCnt="6">
        <dgm:presLayoutVars>
          <dgm:chMax val="1"/>
          <dgm:chPref val="1"/>
        </dgm:presLayoutVars>
      </dgm:prSet>
      <dgm:spPr/>
    </dgm:pt>
    <dgm:pt modelId="{1430F253-F9F6-48CE-AA0C-43DA42CBE368}" type="pres">
      <dgm:prSet presAssocID="{6559C421-B69C-4CCD-8992-EDBC70CEDFB8}" presName="sibTrans" presStyleCnt="0"/>
      <dgm:spPr/>
    </dgm:pt>
    <dgm:pt modelId="{BF671156-1B41-43ED-B1B6-B9BAE428E417}" type="pres">
      <dgm:prSet presAssocID="{C0753DF4-7D46-44D6-8A98-35268CA2D9DB}" presName="compNode" presStyleCnt="0"/>
      <dgm:spPr/>
    </dgm:pt>
    <dgm:pt modelId="{B037CECE-888F-47DE-B069-0BCF05EBFC27}" type="pres">
      <dgm:prSet presAssocID="{C0753DF4-7D46-44D6-8A98-35268CA2D9DB}" presName="iconBgRect" presStyleLbl="bgShp" presStyleIdx="5" presStyleCnt="6"/>
      <dgm:spPr/>
    </dgm:pt>
    <dgm:pt modelId="{4517BA95-5610-446E-B29C-601A03414DFC}" type="pres">
      <dgm:prSet presAssocID="{C0753DF4-7D46-44D6-8A98-35268CA2D9DB}"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Deciduous tree"/>
        </a:ext>
      </dgm:extLst>
    </dgm:pt>
    <dgm:pt modelId="{16606AE0-868B-4EB5-AD4D-F8A098F64648}" type="pres">
      <dgm:prSet presAssocID="{C0753DF4-7D46-44D6-8A98-35268CA2D9DB}" presName="spaceRect" presStyleCnt="0"/>
      <dgm:spPr/>
    </dgm:pt>
    <dgm:pt modelId="{8909EA18-11C4-4A65-9F88-C2526FD5F9B0}" type="pres">
      <dgm:prSet presAssocID="{C0753DF4-7D46-44D6-8A98-35268CA2D9DB}" presName="textRect" presStyleLbl="revTx" presStyleIdx="5" presStyleCnt="6">
        <dgm:presLayoutVars>
          <dgm:chMax val="1"/>
          <dgm:chPref val="1"/>
        </dgm:presLayoutVars>
      </dgm:prSet>
      <dgm:spPr/>
    </dgm:pt>
  </dgm:ptLst>
  <dgm:cxnLst>
    <dgm:cxn modelId="{593A982E-7289-48C9-A8A6-70D4427A656D}" srcId="{C4F5815A-5AC6-4B71-B16B-D6E09F8D13FC}" destId="{78B247CE-2564-4124-B6CF-A16B90F0C736}" srcOrd="0" destOrd="0" parTransId="{BE1ED462-3194-45A3-A9A1-4016BC3B953F}" sibTransId="{D27920FA-C4BC-49A5-874B-BFD12AA1BBBA}"/>
    <dgm:cxn modelId="{6275AB5E-DABA-4FEB-A794-BDC1A89E8904}" srcId="{C4F5815A-5AC6-4B71-B16B-D6E09F8D13FC}" destId="{5FADC864-37C0-4AAA-9B97-6491D446FF06}" srcOrd="2" destOrd="0" parTransId="{63A3E20E-FA50-4647-9414-2272AEE78080}" sibTransId="{FB0EC6E7-D128-4658-AA76-4974B9AC663D}"/>
    <dgm:cxn modelId="{9FE72966-79A8-4163-A417-66045CB7BF17}" srcId="{C4F5815A-5AC6-4B71-B16B-D6E09F8D13FC}" destId="{7DFD248C-E1B4-40CB-9A90-763EC7AC9C9E}" srcOrd="3" destOrd="0" parTransId="{DA011209-4334-4E48-AFB4-4E3C1C669D75}" sibTransId="{ED64C5FB-874D-41A8-B7D8-56A019540E7F}"/>
    <dgm:cxn modelId="{93C7A36C-E749-44E1-9E58-303C4A6F93A4}" type="presOf" srcId="{C0753DF4-7D46-44D6-8A98-35268CA2D9DB}" destId="{8909EA18-11C4-4A65-9F88-C2526FD5F9B0}" srcOrd="0" destOrd="0" presId="urn:microsoft.com/office/officeart/2018/5/layout/IconCircleLabelList"/>
    <dgm:cxn modelId="{96538458-0031-42CF-9300-73D6DF3CCCBD}" srcId="{C4F5815A-5AC6-4B71-B16B-D6E09F8D13FC}" destId="{C0753DF4-7D46-44D6-8A98-35268CA2D9DB}" srcOrd="5" destOrd="0" parTransId="{AA1A0E5C-DCB0-4343-8559-A0207DE1BA35}" sibTransId="{91932F6C-B3DC-4CAF-9354-3C765D3CD396}"/>
    <dgm:cxn modelId="{0CF89F90-B959-45A5-B1EC-8AC76F901F75}" type="presOf" srcId="{C4F5815A-5AC6-4B71-B16B-D6E09F8D13FC}" destId="{56671F48-C7E1-4286-A22C-0EF117D8F863}" srcOrd="0" destOrd="0" presId="urn:microsoft.com/office/officeart/2018/5/layout/IconCircleLabelList"/>
    <dgm:cxn modelId="{E40F7B9C-F493-4241-862B-31DC0626AC92}" type="presOf" srcId="{D06814B9-97A1-47E4-9EA8-D3AF9B2F4AA1}" destId="{29BE1483-BBE9-4640-B4C1-8952CDB5ABDA}" srcOrd="0" destOrd="0" presId="urn:microsoft.com/office/officeart/2018/5/layout/IconCircleLabelList"/>
    <dgm:cxn modelId="{B29B8DBF-E866-4099-B38E-9D8EFA645F45}" type="presOf" srcId="{7DFD248C-E1B4-40CB-9A90-763EC7AC9C9E}" destId="{A9B60D02-3378-478D-8F40-12ADA031094B}" srcOrd="0" destOrd="0" presId="urn:microsoft.com/office/officeart/2018/5/layout/IconCircleLabelList"/>
    <dgm:cxn modelId="{B8D58CC4-2D89-4605-992F-F945367CA391}" type="presOf" srcId="{78B247CE-2564-4124-B6CF-A16B90F0C736}" destId="{93C42FDD-7EBB-4879-A08E-E9E4951C8B24}" srcOrd="0" destOrd="0" presId="urn:microsoft.com/office/officeart/2018/5/layout/IconCircleLabelList"/>
    <dgm:cxn modelId="{FCB5C9D5-4610-41BA-B124-E4D5251F4445}" type="presOf" srcId="{5FADC864-37C0-4AAA-9B97-6491D446FF06}" destId="{6FD2544F-4660-453C-8F2D-3E2DB2EEAFA3}" srcOrd="0" destOrd="0" presId="urn:microsoft.com/office/officeart/2018/5/layout/IconCircleLabelList"/>
    <dgm:cxn modelId="{B34599D6-43CE-4877-A41D-C28BF4B529A0}" type="presOf" srcId="{6AD3D45E-E77F-4EBA-94D7-3B10B9C98AF4}" destId="{2E018EA3-60BD-4DEB-B539-A1971E5C0406}" srcOrd="0" destOrd="0" presId="urn:microsoft.com/office/officeart/2018/5/layout/IconCircleLabelList"/>
    <dgm:cxn modelId="{CEC05CEA-E5DA-42AE-B852-1997E96D3D17}" srcId="{C4F5815A-5AC6-4B71-B16B-D6E09F8D13FC}" destId="{D06814B9-97A1-47E4-9EA8-D3AF9B2F4AA1}" srcOrd="1" destOrd="0" parTransId="{F84C74EA-5597-4E07-A8D4-A740E40CABB3}" sibTransId="{D65CD8C0-D65A-4B96-8320-4E9F21589C2C}"/>
    <dgm:cxn modelId="{E623C5F6-A43E-4BAC-9F43-24F4D9F0C35F}" srcId="{C4F5815A-5AC6-4B71-B16B-D6E09F8D13FC}" destId="{6AD3D45E-E77F-4EBA-94D7-3B10B9C98AF4}" srcOrd="4" destOrd="0" parTransId="{2F2A716F-41B0-49F4-B7BD-22E179C1824C}" sibTransId="{6559C421-B69C-4CCD-8992-EDBC70CEDFB8}"/>
    <dgm:cxn modelId="{643ABF3D-B52D-40DB-870A-CB8E65BEC2EA}" type="presParOf" srcId="{56671F48-C7E1-4286-A22C-0EF117D8F863}" destId="{C91BB8AF-E796-43AA-9952-3D3A9FD8AFB7}" srcOrd="0" destOrd="0" presId="urn:microsoft.com/office/officeart/2018/5/layout/IconCircleLabelList"/>
    <dgm:cxn modelId="{8E7010FA-1D89-45FD-9E91-22EA8BD36843}" type="presParOf" srcId="{C91BB8AF-E796-43AA-9952-3D3A9FD8AFB7}" destId="{8B43B43B-6CD2-4548-9E67-C2C23A2BC19F}" srcOrd="0" destOrd="0" presId="urn:microsoft.com/office/officeart/2018/5/layout/IconCircleLabelList"/>
    <dgm:cxn modelId="{BB39A460-93CA-48ED-AE9C-83FBC5DC5C78}" type="presParOf" srcId="{C91BB8AF-E796-43AA-9952-3D3A9FD8AFB7}" destId="{2EB635D1-24FD-47A1-92EA-CEF2137FF1A0}" srcOrd="1" destOrd="0" presId="urn:microsoft.com/office/officeart/2018/5/layout/IconCircleLabelList"/>
    <dgm:cxn modelId="{CAEBDA09-7B29-4D46-83C0-0DB56D1F85F9}" type="presParOf" srcId="{C91BB8AF-E796-43AA-9952-3D3A9FD8AFB7}" destId="{8A7615E6-40DD-400E-96BD-5673453C8C39}" srcOrd="2" destOrd="0" presId="urn:microsoft.com/office/officeart/2018/5/layout/IconCircleLabelList"/>
    <dgm:cxn modelId="{AE1820DA-CCFF-4A62-A596-A22910E928EE}" type="presParOf" srcId="{C91BB8AF-E796-43AA-9952-3D3A9FD8AFB7}" destId="{93C42FDD-7EBB-4879-A08E-E9E4951C8B24}" srcOrd="3" destOrd="0" presId="urn:microsoft.com/office/officeart/2018/5/layout/IconCircleLabelList"/>
    <dgm:cxn modelId="{55382424-44FF-4215-8BC3-1A792A4E98A3}" type="presParOf" srcId="{56671F48-C7E1-4286-A22C-0EF117D8F863}" destId="{964037E4-4F86-4701-9B23-BEC2D2F1B326}" srcOrd="1" destOrd="0" presId="urn:microsoft.com/office/officeart/2018/5/layout/IconCircleLabelList"/>
    <dgm:cxn modelId="{56CBA45D-4CC6-4B0F-8D62-22BF90B12ED5}" type="presParOf" srcId="{56671F48-C7E1-4286-A22C-0EF117D8F863}" destId="{6F7D3584-4E5E-4FD6-8511-7DE0E3E6CA75}" srcOrd="2" destOrd="0" presId="urn:microsoft.com/office/officeart/2018/5/layout/IconCircleLabelList"/>
    <dgm:cxn modelId="{1EF2CA0C-317F-4620-A717-2A632ECCAAC0}" type="presParOf" srcId="{6F7D3584-4E5E-4FD6-8511-7DE0E3E6CA75}" destId="{6847A94B-B9FB-464E-B21C-8B39C0B7B567}" srcOrd="0" destOrd="0" presId="urn:microsoft.com/office/officeart/2018/5/layout/IconCircleLabelList"/>
    <dgm:cxn modelId="{00BDE9C0-D4E6-482E-A56C-9C4C0120C9C0}" type="presParOf" srcId="{6F7D3584-4E5E-4FD6-8511-7DE0E3E6CA75}" destId="{989314F1-5D35-4ABB-AFEE-EAEBC97B938C}" srcOrd="1" destOrd="0" presId="urn:microsoft.com/office/officeart/2018/5/layout/IconCircleLabelList"/>
    <dgm:cxn modelId="{1503EED6-428E-4D54-ABCC-5EB62F27F4A8}" type="presParOf" srcId="{6F7D3584-4E5E-4FD6-8511-7DE0E3E6CA75}" destId="{262F9FA7-5F4D-4B37-B0BC-DB6839C9F47F}" srcOrd="2" destOrd="0" presId="urn:microsoft.com/office/officeart/2018/5/layout/IconCircleLabelList"/>
    <dgm:cxn modelId="{F5AF8046-3462-4F04-98E8-B85015357BB5}" type="presParOf" srcId="{6F7D3584-4E5E-4FD6-8511-7DE0E3E6CA75}" destId="{29BE1483-BBE9-4640-B4C1-8952CDB5ABDA}" srcOrd="3" destOrd="0" presId="urn:microsoft.com/office/officeart/2018/5/layout/IconCircleLabelList"/>
    <dgm:cxn modelId="{2596FCC6-6C4A-4E28-B71F-ADCC6258D5F8}" type="presParOf" srcId="{56671F48-C7E1-4286-A22C-0EF117D8F863}" destId="{87566DE1-7125-4C78-95D8-891D91D1608C}" srcOrd="3" destOrd="0" presId="urn:microsoft.com/office/officeart/2018/5/layout/IconCircleLabelList"/>
    <dgm:cxn modelId="{F61963DE-CC80-419B-8FB0-E7EB131771EF}" type="presParOf" srcId="{56671F48-C7E1-4286-A22C-0EF117D8F863}" destId="{3A5594C2-A3D4-4868-96A3-1647D8F6C9EE}" srcOrd="4" destOrd="0" presId="urn:microsoft.com/office/officeart/2018/5/layout/IconCircleLabelList"/>
    <dgm:cxn modelId="{6B7BE294-C551-499B-822E-4FDE2F8B653E}" type="presParOf" srcId="{3A5594C2-A3D4-4868-96A3-1647D8F6C9EE}" destId="{68019F71-7198-4F84-8F93-5AB60BAA76C2}" srcOrd="0" destOrd="0" presId="urn:microsoft.com/office/officeart/2018/5/layout/IconCircleLabelList"/>
    <dgm:cxn modelId="{6B313308-AD89-4DE3-97F9-7081650A00AE}" type="presParOf" srcId="{3A5594C2-A3D4-4868-96A3-1647D8F6C9EE}" destId="{34849291-592E-4676-8344-1DBB6448A202}" srcOrd="1" destOrd="0" presId="urn:microsoft.com/office/officeart/2018/5/layout/IconCircleLabelList"/>
    <dgm:cxn modelId="{ECD9E5F4-79D2-459F-84ED-2951EFA573CB}" type="presParOf" srcId="{3A5594C2-A3D4-4868-96A3-1647D8F6C9EE}" destId="{329F6D48-A992-4163-88EF-4EA2420E218D}" srcOrd="2" destOrd="0" presId="urn:microsoft.com/office/officeart/2018/5/layout/IconCircleLabelList"/>
    <dgm:cxn modelId="{9781BB39-789C-4A83-B3B5-C13186101EB0}" type="presParOf" srcId="{3A5594C2-A3D4-4868-96A3-1647D8F6C9EE}" destId="{6FD2544F-4660-453C-8F2D-3E2DB2EEAFA3}" srcOrd="3" destOrd="0" presId="urn:microsoft.com/office/officeart/2018/5/layout/IconCircleLabelList"/>
    <dgm:cxn modelId="{D23984EB-EF3F-4102-B69C-D97435216F99}" type="presParOf" srcId="{56671F48-C7E1-4286-A22C-0EF117D8F863}" destId="{329F469B-C9D5-4EF4-B526-843CA3F6CC15}" srcOrd="5" destOrd="0" presId="urn:microsoft.com/office/officeart/2018/5/layout/IconCircleLabelList"/>
    <dgm:cxn modelId="{3FE80B8E-493C-49F5-973D-4BA7AB81E4BB}" type="presParOf" srcId="{56671F48-C7E1-4286-A22C-0EF117D8F863}" destId="{D7720B7B-BF1F-4C45-A439-75FD0CE22005}" srcOrd="6" destOrd="0" presId="urn:microsoft.com/office/officeart/2018/5/layout/IconCircleLabelList"/>
    <dgm:cxn modelId="{BC177A29-0CFA-4A01-ACAE-46DDD5A1024B}" type="presParOf" srcId="{D7720B7B-BF1F-4C45-A439-75FD0CE22005}" destId="{4BD3DAA5-6838-4643-AEB0-8B1064BFC4D7}" srcOrd="0" destOrd="0" presId="urn:microsoft.com/office/officeart/2018/5/layout/IconCircleLabelList"/>
    <dgm:cxn modelId="{0502B58D-0591-44A0-AE72-980542E2DD22}" type="presParOf" srcId="{D7720B7B-BF1F-4C45-A439-75FD0CE22005}" destId="{612DB622-B6F6-43EE-A11D-6689C2373787}" srcOrd="1" destOrd="0" presId="urn:microsoft.com/office/officeart/2018/5/layout/IconCircleLabelList"/>
    <dgm:cxn modelId="{F1D22C44-8E8D-4EB7-BAA8-C1635797D3F5}" type="presParOf" srcId="{D7720B7B-BF1F-4C45-A439-75FD0CE22005}" destId="{200D80A8-FFAC-44F7-ADD6-0FE0B4F2221F}" srcOrd="2" destOrd="0" presId="urn:microsoft.com/office/officeart/2018/5/layout/IconCircleLabelList"/>
    <dgm:cxn modelId="{10468E27-DEEC-4F70-BB0E-C8BE6527F120}" type="presParOf" srcId="{D7720B7B-BF1F-4C45-A439-75FD0CE22005}" destId="{A9B60D02-3378-478D-8F40-12ADA031094B}" srcOrd="3" destOrd="0" presId="urn:microsoft.com/office/officeart/2018/5/layout/IconCircleLabelList"/>
    <dgm:cxn modelId="{B4202757-5651-436F-8F59-019557B42429}" type="presParOf" srcId="{56671F48-C7E1-4286-A22C-0EF117D8F863}" destId="{479762BA-D89A-4EBB-8538-EA009F25AA8F}" srcOrd="7" destOrd="0" presId="urn:microsoft.com/office/officeart/2018/5/layout/IconCircleLabelList"/>
    <dgm:cxn modelId="{5B1644EE-A993-4285-AE51-2435F0A78151}" type="presParOf" srcId="{56671F48-C7E1-4286-A22C-0EF117D8F863}" destId="{B2B1F139-F846-4865-BB83-EC7803DA6810}" srcOrd="8" destOrd="0" presId="urn:microsoft.com/office/officeart/2018/5/layout/IconCircleLabelList"/>
    <dgm:cxn modelId="{898E0BBC-0762-4C4E-9D81-025798F555D4}" type="presParOf" srcId="{B2B1F139-F846-4865-BB83-EC7803DA6810}" destId="{D0B5E4C8-92B1-4D3A-A86A-129ABA62FE3F}" srcOrd="0" destOrd="0" presId="urn:microsoft.com/office/officeart/2018/5/layout/IconCircleLabelList"/>
    <dgm:cxn modelId="{161AFAC2-0B08-4F29-B5C4-F1BBA1BC2DD4}" type="presParOf" srcId="{B2B1F139-F846-4865-BB83-EC7803DA6810}" destId="{21CD08AB-AFF3-4E53-AEE3-7F9657E23412}" srcOrd="1" destOrd="0" presId="urn:microsoft.com/office/officeart/2018/5/layout/IconCircleLabelList"/>
    <dgm:cxn modelId="{03161C10-E72F-4C31-B4AD-F87FCF4094A0}" type="presParOf" srcId="{B2B1F139-F846-4865-BB83-EC7803DA6810}" destId="{AA88B0DA-5681-4AB9-AC11-64F20918E85D}" srcOrd="2" destOrd="0" presId="urn:microsoft.com/office/officeart/2018/5/layout/IconCircleLabelList"/>
    <dgm:cxn modelId="{3CDB0E41-ECED-4A70-954E-34483A97336E}" type="presParOf" srcId="{B2B1F139-F846-4865-BB83-EC7803DA6810}" destId="{2E018EA3-60BD-4DEB-B539-A1971E5C0406}" srcOrd="3" destOrd="0" presId="urn:microsoft.com/office/officeart/2018/5/layout/IconCircleLabelList"/>
    <dgm:cxn modelId="{71238CF2-36DD-45B7-BCDF-45C10DCCFB97}" type="presParOf" srcId="{56671F48-C7E1-4286-A22C-0EF117D8F863}" destId="{1430F253-F9F6-48CE-AA0C-43DA42CBE368}" srcOrd="9" destOrd="0" presId="urn:microsoft.com/office/officeart/2018/5/layout/IconCircleLabelList"/>
    <dgm:cxn modelId="{1C6F86A0-A354-446A-ACC7-ABD4DF1CB32F}" type="presParOf" srcId="{56671F48-C7E1-4286-A22C-0EF117D8F863}" destId="{BF671156-1B41-43ED-B1B6-B9BAE428E417}" srcOrd="10" destOrd="0" presId="urn:microsoft.com/office/officeart/2018/5/layout/IconCircleLabelList"/>
    <dgm:cxn modelId="{BB8B1D3E-DD43-4E1A-90F4-96ED62E3E1BB}" type="presParOf" srcId="{BF671156-1B41-43ED-B1B6-B9BAE428E417}" destId="{B037CECE-888F-47DE-B069-0BCF05EBFC27}" srcOrd="0" destOrd="0" presId="urn:microsoft.com/office/officeart/2018/5/layout/IconCircleLabelList"/>
    <dgm:cxn modelId="{69100463-9E88-4D82-B497-422BBBE8B333}" type="presParOf" srcId="{BF671156-1B41-43ED-B1B6-B9BAE428E417}" destId="{4517BA95-5610-446E-B29C-601A03414DFC}" srcOrd="1" destOrd="0" presId="urn:microsoft.com/office/officeart/2018/5/layout/IconCircleLabelList"/>
    <dgm:cxn modelId="{EA1CF751-B22C-4413-8CF7-7C1B54410406}" type="presParOf" srcId="{BF671156-1B41-43ED-B1B6-B9BAE428E417}" destId="{16606AE0-868B-4EB5-AD4D-F8A098F64648}" srcOrd="2" destOrd="0" presId="urn:microsoft.com/office/officeart/2018/5/layout/IconCircleLabelList"/>
    <dgm:cxn modelId="{4539724B-86E7-4EBC-B52A-EAA1760B5115}" type="presParOf" srcId="{BF671156-1B41-43ED-B1B6-B9BAE428E417}" destId="{8909EA18-11C4-4A65-9F88-C2526FD5F9B0}"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4866E5B-BD2D-4CEB-8BCE-F72B2491E3C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E696DB3-2501-48EB-9CFC-D1D4717E47AC}">
      <dgm:prSet/>
      <dgm:spPr/>
      <dgm:t>
        <a:bodyPr/>
        <a:lstStyle/>
        <a:p>
          <a:r>
            <a:rPr lang="en-US"/>
            <a:t>Religion</a:t>
          </a:r>
        </a:p>
      </dgm:t>
    </dgm:pt>
    <dgm:pt modelId="{BA4FD628-6EDA-4B65-9A55-F784296A40B9}" type="parTrans" cxnId="{C9C54A88-3842-406D-BB56-C3C0A977CCDB}">
      <dgm:prSet/>
      <dgm:spPr/>
      <dgm:t>
        <a:bodyPr/>
        <a:lstStyle/>
        <a:p>
          <a:endParaRPr lang="en-US"/>
        </a:p>
      </dgm:t>
    </dgm:pt>
    <dgm:pt modelId="{8287B41C-BED2-49C5-B297-7121BB5228BE}" type="sibTrans" cxnId="{C9C54A88-3842-406D-BB56-C3C0A977CCDB}">
      <dgm:prSet/>
      <dgm:spPr/>
      <dgm:t>
        <a:bodyPr/>
        <a:lstStyle/>
        <a:p>
          <a:endParaRPr lang="en-US"/>
        </a:p>
      </dgm:t>
    </dgm:pt>
    <dgm:pt modelId="{835AB78E-6EC9-479C-A4D8-E779CE5C81E0}">
      <dgm:prSet/>
      <dgm:spPr/>
      <dgm:t>
        <a:bodyPr/>
        <a:lstStyle/>
        <a:p>
          <a:r>
            <a:rPr lang="en-US"/>
            <a:t>Customs</a:t>
          </a:r>
        </a:p>
      </dgm:t>
    </dgm:pt>
    <dgm:pt modelId="{B6313EE1-0CFF-4085-820A-4A6AB13F4FD5}" type="parTrans" cxnId="{AF602B09-6203-4C60-8777-AD75B1CF41DA}">
      <dgm:prSet/>
      <dgm:spPr/>
      <dgm:t>
        <a:bodyPr/>
        <a:lstStyle/>
        <a:p>
          <a:endParaRPr lang="en-US"/>
        </a:p>
      </dgm:t>
    </dgm:pt>
    <dgm:pt modelId="{545D2935-BEA7-4FFA-B295-EC120CD2FC4E}" type="sibTrans" cxnId="{AF602B09-6203-4C60-8777-AD75B1CF41DA}">
      <dgm:prSet/>
      <dgm:spPr/>
      <dgm:t>
        <a:bodyPr/>
        <a:lstStyle/>
        <a:p>
          <a:endParaRPr lang="en-US"/>
        </a:p>
      </dgm:t>
    </dgm:pt>
    <dgm:pt modelId="{D97B6DBA-BF1A-4F50-B344-852EB993BC4A}">
      <dgm:prSet/>
      <dgm:spPr/>
      <dgm:t>
        <a:bodyPr/>
        <a:lstStyle/>
        <a:p>
          <a:r>
            <a:rPr lang="en-US"/>
            <a:t>Early marriages</a:t>
          </a:r>
        </a:p>
      </dgm:t>
    </dgm:pt>
    <dgm:pt modelId="{AC393AFB-9F75-4021-AE8D-EA042F81F6D8}" type="parTrans" cxnId="{5E77B9CF-804A-46C8-8116-32BBE464FB5E}">
      <dgm:prSet/>
      <dgm:spPr/>
      <dgm:t>
        <a:bodyPr/>
        <a:lstStyle/>
        <a:p>
          <a:endParaRPr lang="en-US"/>
        </a:p>
      </dgm:t>
    </dgm:pt>
    <dgm:pt modelId="{C8E8CE03-8079-4C6E-87B8-4F3AE1AEEEA4}" type="sibTrans" cxnId="{5E77B9CF-804A-46C8-8116-32BBE464FB5E}">
      <dgm:prSet/>
      <dgm:spPr/>
      <dgm:t>
        <a:bodyPr/>
        <a:lstStyle/>
        <a:p>
          <a:endParaRPr lang="en-US"/>
        </a:p>
      </dgm:t>
    </dgm:pt>
    <dgm:pt modelId="{3AACD866-58AF-4B83-8663-6B044BA5D9E7}">
      <dgm:prSet/>
      <dgm:spPr/>
      <dgm:t>
        <a:bodyPr/>
        <a:lstStyle/>
        <a:p>
          <a:r>
            <a:rPr lang="en-US"/>
            <a:t>Sex of child</a:t>
          </a:r>
        </a:p>
      </dgm:t>
    </dgm:pt>
    <dgm:pt modelId="{321F0DEA-03DA-4190-A00C-5D4BCD85935E}" type="parTrans" cxnId="{BF11697C-DF3E-41F7-8D3F-6A373FEF1788}">
      <dgm:prSet/>
      <dgm:spPr/>
      <dgm:t>
        <a:bodyPr/>
        <a:lstStyle/>
        <a:p>
          <a:endParaRPr lang="en-US"/>
        </a:p>
      </dgm:t>
    </dgm:pt>
    <dgm:pt modelId="{8C024763-5449-4A65-8107-76B23DEE9304}" type="sibTrans" cxnId="{BF11697C-DF3E-41F7-8D3F-6A373FEF1788}">
      <dgm:prSet/>
      <dgm:spPr/>
      <dgm:t>
        <a:bodyPr/>
        <a:lstStyle/>
        <a:p>
          <a:endParaRPr lang="en-US"/>
        </a:p>
      </dgm:t>
    </dgm:pt>
    <dgm:pt modelId="{426EBFDA-2942-4F5E-830D-C2F83DB3B438}">
      <dgm:prSet/>
      <dgm:spPr/>
      <dgm:t>
        <a:bodyPr/>
        <a:lstStyle/>
        <a:p>
          <a:r>
            <a:rPr lang="en-US"/>
            <a:t>Quality of mothering Traditions affecting </a:t>
          </a:r>
        </a:p>
      </dgm:t>
    </dgm:pt>
    <dgm:pt modelId="{1414FD7C-1C5D-440E-8214-9BF5176CEC57}" type="parTrans" cxnId="{DC827AC4-B155-4B90-AB49-7A096539E0A2}">
      <dgm:prSet/>
      <dgm:spPr/>
      <dgm:t>
        <a:bodyPr/>
        <a:lstStyle/>
        <a:p>
          <a:endParaRPr lang="en-US"/>
        </a:p>
      </dgm:t>
    </dgm:pt>
    <dgm:pt modelId="{1BCF9845-9E7B-4390-877B-A4C78212CEBD}" type="sibTrans" cxnId="{DC827AC4-B155-4B90-AB49-7A096539E0A2}">
      <dgm:prSet/>
      <dgm:spPr/>
      <dgm:t>
        <a:bodyPr/>
        <a:lstStyle/>
        <a:p>
          <a:endParaRPr lang="en-US"/>
        </a:p>
      </dgm:t>
    </dgm:pt>
    <dgm:pt modelId="{C8CCD9C2-227A-4F12-866F-6E5676E8FDDF}">
      <dgm:prSet/>
      <dgm:spPr/>
      <dgm:t>
        <a:bodyPr/>
        <a:lstStyle/>
        <a:p>
          <a:r>
            <a:rPr lang="en-US"/>
            <a:t>cleanliness, </a:t>
          </a:r>
        </a:p>
      </dgm:t>
    </dgm:pt>
    <dgm:pt modelId="{568D449F-BB0B-4A05-AB71-400420F6C58B}" type="parTrans" cxnId="{7B2C92BB-F0BF-44DA-B951-7D2B9F48F7A7}">
      <dgm:prSet/>
      <dgm:spPr/>
      <dgm:t>
        <a:bodyPr/>
        <a:lstStyle/>
        <a:p>
          <a:endParaRPr lang="en-US"/>
        </a:p>
      </dgm:t>
    </dgm:pt>
    <dgm:pt modelId="{20822BAB-3170-447F-8666-F0F900D1F3FF}" type="sibTrans" cxnId="{7B2C92BB-F0BF-44DA-B951-7D2B9F48F7A7}">
      <dgm:prSet/>
      <dgm:spPr/>
      <dgm:t>
        <a:bodyPr/>
        <a:lstStyle/>
        <a:p>
          <a:endParaRPr lang="en-US"/>
        </a:p>
      </dgm:t>
    </dgm:pt>
    <dgm:pt modelId="{4EE41F8E-15AF-4F7C-BE22-066DE1614CC0}">
      <dgm:prSet/>
      <dgm:spPr/>
      <dgm:t>
        <a:bodyPr/>
        <a:lstStyle/>
        <a:p>
          <a:r>
            <a:rPr lang="en-US"/>
            <a:t>eating, clothing, </a:t>
          </a:r>
        </a:p>
      </dgm:t>
    </dgm:pt>
    <dgm:pt modelId="{59ACBD9C-0B13-4CC1-845D-489063DFB406}" type="parTrans" cxnId="{A0670EAA-7C90-43E3-AB32-047E8EAABFDB}">
      <dgm:prSet/>
      <dgm:spPr/>
      <dgm:t>
        <a:bodyPr/>
        <a:lstStyle/>
        <a:p>
          <a:endParaRPr lang="en-US"/>
        </a:p>
      </dgm:t>
    </dgm:pt>
    <dgm:pt modelId="{BCD2E639-71CF-4852-8A52-4332080D2C99}" type="sibTrans" cxnId="{A0670EAA-7C90-43E3-AB32-047E8EAABFDB}">
      <dgm:prSet/>
      <dgm:spPr/>
      <dgm:t>
        <a:bodyPr/>
        <a:lstStyle/>
        <a:p>
          <a:endParaRPr lang="en-US"/>
        </a:p>
      </dgm:t>
    </dgm:pt>
    <dgm:pt modelId="{790FDFE3-EEA2-4365-B328-4851029A0116}">
      <dgm:prSet/>
      <dgm:spPr/>
      <dgm:t>
        <a:bodyPr/>
        <a:lstStyle/>
        <a:p>
          <a:r>
            <a:rPr lang="en-US"/>
            <a:t>child care</a:t>
          </a:r>
        </a:p>
      </dgm:t>
    </dgm:pt>
    <dgm:pt modelId="{E0DA97C3-6230-4ADB-A23C-B52644113DA1}" type="parTrans" cxnId="{E7E88CAD-05B2-4B0E-B34E-DBAC13C1A1D9}">
      <dgm:prSet/>
      <dgm:spPr/>
      <dgm:t>
        <a:bodyPr/>
        <a:lstStyle/>
        <a:p>
          <a:endParaRPr lang="en-US"/>
        </a:p>
      </dgm:t>
    </dgm:pt>
    <dgm:pt modelId="{DA5C5096-0079-459B-8965-A4D54AFD8D86}" type="sibTrans" cxnId="{E7E88CAD-05B2-4B0E-B34E-DBAC13C1A1D9}">
      <dgm:prSet/>
      <dgm:spPr/>
      <dgm:t>
        <a:bodyPr/>
        <a:lstStyle/>
        <a:p>
          <a:endParaRPr lang="en-US"/>
        </a:p>
      </dgm:t>
    </dgm:pt>
    <dgm:pt modelId="{41DDF6EF-EAF4-453A-B43F-F26D6DD7E9A8}" type="pres">
      <dgm:prSet presAssocID="{24866E5B-BD2D-4CEB-8BCE-F72B2491E3C5}" presName="root" presStyleCnt="0">
        <dgm:presLayoutVars>
          <dgm:dir/>
          <dgm:resizeHandles val="exact"/>
        </dgm:presLayoutVars>
      </dgm:prSet>
      <dgm:spPr/>
    </dgm:pt>
    <dgm:pt modelId="{50A5469C-7C4D-4C87-BE39-B1C0C769213E}" type="pres">
      <dgm:prSet presAssocID="{3E696DB3-2501-48EB-9CFC-D1D4717E47AC}" presName="compNode" presStyleCnt="0"/>
      <dgm:spPr/>
    </dgm:pt>
    <dgm:pt modelId="{06474212-07B5-4175-8FEB-0C976D1AF4F4}" type="pres">
      <dgm:prSet presAssocID="{3E696DB3-2501-48EB-9CFC-D1D4717E47AC}" presName="bgRect" presStyleLbl="bgShp" presStyleIdx="0" presStyleCnt="8"/>
      <dgm:spPr/>
    </dgm:pt>
    <dgm:pt modelId="{5B1D6AB2-0068-45C8-A9B4-E198B60AFE53}" type="pres">
      <dgm:prSet presAssocID="{3E696DB3-2501-48EB-9CFC-D1D4717E47AC}"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ndle"/>
        </a:ext>
      </dgm:extLst>
    </dgm:pt>
    <dgm:pt modelId="{7FED0A0E-3111-456B-9D5C-2C0E8BF674C8}" type="pres">
      <dgm:prSet presAssocID="{3E696DB3-2501-48EB-9CFC-D1D4717E47AC}" presName="spaceRect" presStyleCnt="0"/>
      <dgm:spPr/>
    </dgm:pt>
    <dgm:pt modelId="{F74F5860-A8B6-42EF-9ABB-84E608CF4EB3}" type="pres">
      <dgm:prSet presAssocID="{3E696DB3-2501-48EB-9CFC-D1D4717E47AC}" presName="parTx" presStyleLbl="revTx" presStyleIdx="0" presStyleCnt="8">
        <dgm:presLayoutVars>
          <dgm:chMax val="0"/>
          <dgm:chPref val="0"/>
        </dgm:presLayoutVars>
      </dgm:prSet>
      <dgm:spPr/>
    </dgm:pt>
    <dgm:pt modelId="{15E457B9-A605-44DE-9008-7A46C932F7BF}" type="pres">
      <dgm:prSet presAssocID="{8287B41C-BED2-49C5-B297-7121BB5228BE}" presName="sibTrans" presStyleCnt="0"/>
      <dgm:spPr/>
    </dgm:pt>
    <dgm:pt modelId="{F243B7E3-39A8-47A4-9B46-457BC3AE869D}" type="pres">
      <dgm:prSet presAssocID="{835AB78E-6EC9-479C-A4D8-E779CE5C81E0}" presName="compNode" presStyleCnt="0"/>
      <dgm:spPr/>
    </dgm:pt>
    <dgm:pt modelId="{9449A87C-53E8-46E6-A899-A86CE363BF9A}" type="pres">
      <dgm:prSet presAssocID="{835AB78E-6EC9-479C-A4D8-E779CE5C81E0}" presName="bgRect" presStyleLbl="bgShp" presStyleIdx="1" presStyleCnt="8"/>
      <dgm:spPr/>
    </dgm:pt>
    <dgm:pt modelId="{84DF1D75-E906-4CBE-BC49-C51DC72FC00C}" type="pres">
      <dgm:prSet presAssocID="{835AB78E-6EC9-479C-A4D8-E779CE5C81E0}"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arth Globe Europe-Africa"/>
        </a:ext>
      </dgm:extLst>
    </dgm:pt>
    <dgm:pt modelId="{ECE57CD0-8173-4E50-9A98-F4F281C0442D}" type="pres">
      <dgm:prSet presAssocID="{835AB78E-6EC9-479C-A4D8-E779CE5C81E0}" presName="spaceRect" presStyleCnt="0"/>
      <dgm:spPr/>
    </dgm:pt>
    <dgm:pt modelId="{C45F2365-EB5A-4506-AABE-9867737A0D13}" type="pres">
      <dgm:prSet presAssocID="{835AB78E-6EC9-479C-A4D8-E779CE5C81E0}" presName="parTx" presStyleLbl="revTx" presStyleIdx="1" presStyleCnt="8">
        <dgm:presLayoutVars>
          <dgm:chMax val="0"/>
          <dgm:chPref val="0"/>
        </dgm:presLayoutVars>
      </dgm:prSet>
      <dgm:spPr/>
    </dgm:pt>
    <dgm:pt modelId="{ACAC5C2B-7A26-46E1-AA54-5F11718DB436}" type="pres">
      <dgm:prSet presAssocID="{545D2935-BEA7-4FFA-B295-EC120CD2FC4E}" presName="sibTrans" presStyleCnt="0"/>
      <dgm:spPr/>
    </dgm:pt>
    <dgm:pt modelId="{E08DBCF2-3C12-4953-B430-15803B5BC316}" type="pres">
      <dgm:prSet presAssocID="{D97B6DBA-BF1A-4F50-B344-852EB993BC4A}" presName="compNode" presStyleCnt="0"/>
      <dgm:spPr/>
    </dgm:pt>
    <dgm:pt modelId="{C4404EFD-8CDF-457D-9710-6C58BAA568EE}" type="pres">
      <dgm:prSet presAssocID="{D97B6DBA-BF1A-4F50-B344-852EB993BC4A}" presName="bgRect" presStyleLbl="bgShp" presStyleIdx="2" presStyleCnt="8"/>
      <dgm:spPr/>
    </dgm:pt>
    <dgm:pt modelId="{105DA5F5-349F-4BC9-87A2-01CEBC3AE782}" type="pres">
      <dgm:prSet presAssocID="{D97B6DBA-BF1A-4F50-B344-852EB993BC4A}"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by"/>
        </a:ext>
      </dgm:extLst>
    </dgm:pt>
    <dgm:pt modelId="{BA71FD61-F24B-4BB4-A159-E3443928F93A}" type="pres">
      <dgm:prSet presAssocID="{D97B6DBA-BF1A-4F50-B344-852EB993BC4A}" presName="spaceRect" presStyleCnt="0"/>
      <dgm:spPr/>
    </dgm:pt>
    <dgm:pt modelId="{05457A3A-34CC-455F-9B2E-0535D207762F}" type="pres">
      <dgm:prSet presAssocID="{D97B6DBA-BF1A-4F50-B344-852EB993BC4A}" presName="parTx" presStyleLbl="revTx" presStyleIdx="2" presStyleCnt="8">
        <dgm:presLayoutVars>
          <dgm:chMax val="0"/>
          <dgm:chPref val="0"/>
        </dgm:presLayoutVars>
      </dgm:prSet>
      <dgm:spPr/>
    </dgm:pt>
    <dgm:pt modelId="{09871B4D-F346-48F7-93AF-3566AE4D2E46}" type="pres">
      <dgm:prSet presAssocID="{C8E8CE03-8079-4C6E-87B8-4F3AE1AEEEA4}" presName="sibTrans" presStyleCnt="0"/>
      <dgm:spPr/>
    </dgm:pt>
    <dgm:pt modelId="{C24FE396-8680-436D-8F65-C2AB01EEFF25}" type="pres">
      <dgm:prSet presAssocID="{3AACD866-58AF-4B83-8663-6B044BA5D9E7}" presName="compNode" presStyleCnt="0"/>
      <dgm:spPr/>
    </dgm:pt>
    <dgm:pt modelId="{DD087FF6-455F-40FA-871A-A55CB5D06D6E}" type="pres">
      <dgm:prSet presAssocID="{3AACD866-58AF-4B83-8663-6B044BA5D9E7}" presName="bgRect" presStyleLbl="bgShp" presStyleIdx="3" presStyleCnt="8"/>
      <dgm:spPr/>
    </dgm:pt>
    <dgm:pt modelId="{EA33AC8B-03D5-440C-BBAE-A16E9A5AC95C}" type="pres">
      <dgm:prSet presAssocID="{3AACD866-58AF-4B83-8663-6B044BA5D9E7}"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Nappy"/>
        </a:ext>
      </dgm:extLst>
    </dgm:pt>
    <dgm:pt modelId="{A4779B7D-D83F-4FC1-86A3-38DF86D5B9A2}" type="pres">
      <dgm:prSet presAssocID="{3AACD866-58AF-4B83-8663-6B044BA5D9E7}" presName="spaceRect" presStyleCnt="0"/>
      <dgm:spPr/>
    </dgm:pt>
    <dgm:pt modelId="{F906B5AE-E2B9-4C3D-94F2-2F1E62EBD12A}" type="pres">
      <dgm:prSet presAssocID="{3AACD866-58AF-4B83-8663-6B044BA5D9E7}" presName="parTx" presStyleLbl="revTx" presStyleIdx="3" presStyleCnt="8">
        <dgm:presLayoutVars>
          <dgm:chMax val="0"/>
          <dgm:chPref val="0"/>
        </dgm:presLayoutVars>
      </dgm:prSet>
      <dgm:spPr/>
    </dgm:pt>
    <dgm:pt modelId="{040226B0-D76B-48BA-BF10-4125F0166120}" type="pres">
      <dgm:prSet presAssocID="{8C024763-5449-4A65-8107-76B23DEE9304}" presName="sibTrans" presStyleCnt="0"/>
      <dgm:spPr/>
    </dgm:pt>
    <dgm:pt modelId="{9C21730D-95E0-4701-AE09-55FABAA0FADB}" type="pres">
      <dgm:prSet presAssocID="{426EBFDA-2942-4F5E-830D-C2F83DB3B438}" presName="compNode" presStyleCnt="0"/>
      <dgm:spPr/>
    </dgm:pt>
    <dgm:pt modelId="{6E772E91-35C5-4561-8055-178CF2621788}" type="pres">
      <dgm:prSet presAssocID="{426EBFDA-2942-4F5E-830D-C2F83DB3B438}" presName="bgRect" presStyleLbl="bgShp" presStyleIdx="4" presStyleCnt="8"/>
      <dgm:spPr/>
    </dgm:pt>
    <dgm:pt modelId="{1C635B60-8D7B-42BB-B10D-5769D3A9D240}" type="pres">
      <dgm:prSet presAssocID="{426EBFDA-2942-4F5E-830D-C2F83DB3B438}"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editation"/>
        </a:ext>
      </dgm:extLst>
    </dgm:pt>
    <dgm:pt modelId="{83C12D9C-DDD5-46EC-B9E9-B6E6EAD76469}" type="pres">
      <dgm:prSet presAssocID="{426EBFDA-2942-4F5E-830D-C2F83DB3B438}" presName="spaceRect" presStyleCnt="0"/>
      <dgm:spPr/>
    </dgm:pt>
    <dgm:pt modelId="{C5D41DE5-48D9-45CC-B1DE-E9EF840BE05A}" type="pres">
      <dgm:prSet presAssocID="{426EBFDA-2942-4F5E-830D-C2F83DB3B438}" presName="parTx" presStyleLbl="revTx" presStyleIdx="4" presStyleCnt="8">
        <dgm:presLayoutVars>
          <dgm:chMax val="0"/>
          <dgm:chPref val="0"/>
        </dgm:presLayoutVars>
      </dgm:prSet>
      <dgm:spPr/>
    </dgm:pt>
    <dgm:pt modelId="{C388632E-C18F-4B1A-8A85-922A42421053}" type="pres">
      <dgm:prSet presAssocID="{1BCF9845-9E7B-4390-877B-A4C78212CEBD}" presName="sibTrans" presStyleCnt="0"/>
      <dgm:spPr/>
    </dgm:pt>
    <dgm:pt modelId="{D8875828-1E81-4F3E-B2D5-F33F67C7061C}" type="pres">
      <dgm:prSet presAssocID="{C8CCD9C2-227A-4F12-866F-6E5676E8FDDF}" presName="compNode" presStyleCnt="0"/>
      <dgm:spPr/>
    </dgm:pt>
    <dgm:pt modelId="{666274F3-5B54-42A7-8157-E45E48B015E0}" type="pres">
      <dgm:prSet presAssocID="{C8CCD9C2-227A-4F12-866F-6E5676E8FDDF}" presName="bgRect" presStyleLbl="bgShp" presStyleIdx="5" presStyleCnt="8"/>
      <dgm:spPr/>
    </dgm:pt>
    <dgm:pt modelId="{9A9D809A-B633-4DE4-A848-341EA8351F96}" type="pres">
      <dgm:prSet presAssocID="{C8CCD9C2-227A-4F12-866F-6E5676E8FDDF}"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op and bucket"/>
        </a:ext>
      </dgm:extLst>
    </dgm:pt>
    <dgm:pt modelId="{75905D5C-2764-4A53-926F-A70B4CD9BC4F}" type="pres">
      <dgm:prSet presAssocID="{C8CCD9C2-227A-4F12-866F-6E5676E8FDDF}" presName="spaceRect" presStyleCnt="0"/>
      <dgm:spPr/>
    </dgm:pt>
    <dgm:pt modelId="{ED8CC090-CEBA-4A4D-9641-46E8F4BBCB8B}" type="pres">
      <dgm:prSet presAssocID="{C8CCD9C2-227A-4F12-866F-6E5676E8FDDF}" presName="parTx" presStyleLbl="revTx" presStyleIdx="5" presStyleCnt="8">
        <dgm:presLayoutVars>
          <dgm:chMax val="0"/>
          <dgm:chPref val="0"/>
        </dgm:presLayoutVars>
      </dgm:prSet>
      <dgm:spPr/>
    </dgm:pt>
    <dgm:pt modelId="{B5EB9D94-D9F0-44E3-9ED2-E9592ACE2E4F}" type="pres">
      <dgm:prSet presAssocID="{20822BAB-3170-447F-8666-F0F900D1F3FF}" presName="sibTrans" presStyleCnt="0"/>
      <dgm:spPr/>
    </dgm:pt>
    <dgm:pt modelId="{2D879175-6205-4D11-A939-120E81B60A26}" type="pres">
      <dgm:prSet presAssocID="{4EE41F8E-15AF-4F7C-BE22-066DE1614CC0}" presName="compNode" presStyleCnt="0"/>
      <dgm:spPr/>
    </dgm:pt>
    <dgm:pt modelId="{81E03A6C-9226-46AA-ADC4-2CA46CA3079D}" type="pres">
      <dgm:prSet presAssocID="{4EE41F8E-15AF-4F7C-BE22-066DE1614CC0}" presName="bgRect" presStyleLbl="bgShp" presStyleIdx="6" presStyleCnt="8"/>
      <dgm:spPr/>
    </dgm:pt>
    <dgm:pt modelId="{782234F6-EAF1-40CF-8E44-A8CC354178EA}" type="pres">
      <dgm:prSet presAssocID="{4EE41F8E-15AF-4F7C-BE22-066DE1614CC0}"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Cooked Turkey"/>
        </a:ext>
      </dgm:extLst>
    </dgm:pt>
    <dgm:pt modelId="{C3DF6BF4-7CEF-44CD-AA87-E49748F99C45}" type="pres">
      <dgm:prSet presAssocID="{4EE41F8E-15AF-4F7C-BE22-066DE1614CC0}" presName="spaceRect" presStyleCnt="0"/>
      <dgm:spPr/>
    </dgm:pt>
    <dgm:pt modelId="{763E1846-C24E-48E4-9D4F-B8D25D7116A7}" type="pres">
      <dgm:prSet presAssocID="{4EE41F8E-15AF-4F7C-BE22-066DE1614CC0}" presName="parTx" presStyleLbl="revTx" presStyleIdx="6" presStyleCnt="8">
        <dgm:presLayoutVars>
          <dgm:chMax val="0"/>
          <dgm:chPref val="0"/>
        </dgm:presLayoutVars>
      </dgm:prSet>
      <dgm:spPr/>
    </dgm:pt>
    <dgm:pt modelId="{AF3A237A-5AD1-427A-ACAD-991A042B0F91}" type="pres">
      <dgm:prSet presAssocID="{BCD2E639-71CF-4852-8A52-4332080D2C99}" presName="sibTrans" presStyleCnt="0"/>
      <dgm:spPr/>
    </dgm:pt>
    <dgm:pt modelId="{9049EBF6-8123-4F59-A72F-618AAE4BE1C1}" type="pres">
      <dgm:prSet presAssocID="{790FDFE3-EEA2-4365-B328-4851029A0116}" presName="compNode" presStyleCnt="0"/>
      <dgm:spPr/>
    </dgm:pt>
    <dgm:pt modelId="{040CBA8D-4513-4308-9B9E-12E5A6B4185B}" type="pres">
      <dgm:prSet presAssocID="{790FDFE3-EEA2-4365-B328-4851029A0116}" presName="bgRect" presStyleLbl="bgShp" presStyleIdx="7" presStyleCnt="8"/>
      <dgm:spPr/>
    </dgm:pt>
    <dgm:pt modelId="{3248672C-99CD-4F8D-BE55-1A5D08643E87}" type="pres">
      <dgm:prSet presAssocID="{790FDFE3-EEA2-4365-B328-4851029A0116}"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Parent and Baby"/>
        </a:ext>
      </dgm:extLst>
    </dgm:pt>
    <dgm:pt modelId="{59F100A3-1B45-4039-B354-930594A3F1FE}" type="pres">
      <dgm:prSet presAssocID="{790FDFE3-EEA2-4365-B328-4851029A0116}" presName="spaceRect" presStyleCnt="0"/>
      <dgm:spPr/>
    </dgm:pt>
    <dgm:pt modelId="{7A39320D-8122-48BD-A7C0-875BC9C4902C}" type="pres">
      <dgm:prSet presAssocID="{790FDFE3-EEA2-4365-B328-4851029A0116}" presName="parTx" presStyleLbl="revTx" presStyleIdx="7" presStyleCnt="8">
        <dgm:presLayoutVars>
          <dgm:chMax val="0"/>
          <dgm:chPref val="0"/>
        </dgm:presLayoutVars>
      </dgm:prSet>
      <dgm:spPr/>
    </dgm:pt>
  </dgm:ptLst>
  <dgm:cxnLst>
    <dgm:cxn modelId="{8AF02F05-FC43-4782-8960-7CFAF41DECE0}" type="presOf" srcId="{426EBFDA-2942-4F5E-830D-C2F83DB3B438}" destId="{C5D41DE5-48D9-45CC-B1DE-E9EF840BE05A}" srcOrd="0" destOrd="0" presId="urn:microsoft.com/office/officeart/2018/2/layout/IconVerticalSolidList"/>
    <dgm:cxn modelId="{AF602B09-6203-4C60-8777-AD75B1CF41DA}" srcId="{24866E5B-BD2D-4CEB-8BCE-F72B2491E3C5}" destId="{835AB78E-6EC9-479C-A4D8-E779CE5C81E0}" srcOrd="1" destOrd="0" parTransId="{B6313EE1-0CFF-4085-820A-4A6AB13F4FD5}" sibTransId="{545D2935-BEA7-4FFA-B295-EC120CD2FC4E}"/>
    <dgm:cxn modelId="{184D065D-9000-4790-BE7E-CD026FDEB8F9}" type="presOf" srcId="{835AB78E-6EC9-479C-A4D8-E779CE5C81E0}" destId="{C45F2365-EB5A-4506-AABE-9867737A0D13}" srcOrd="0" destOrd="0" presId="urn:microsoft.com/office/officeart/2018/2/layout/IconVerticalSolidList"/>
    <dgm:cxn modelId="{822FCA63-B9F4-4BA9-B252-837A670B40C2}" type="presOf" srcId="{790FDFE3-EEA2-4365-B328-4851029A0116}" destId="{7A39320D-8122-48BD-A7C0-875BC9C4902C}" srcOrd="0" destOrd="0" presId="urn:microsoft.com/office/officeart/2018/2/layout/IconVerticalSolidList"/>
    <dgm:cxn modelId="{E8A62379-F2F0-4D1B-A7CB-E6AF1C50256E}" type="presOf" srcId="{D97B6DBA-BF1A-4F50-B344-852EB993BC4A}" destId="{05457A3A-34CC-455F-9B2E-0535D207762F}" srcOrd="0" destOrd="0" presId="urn:microsoft.com/office/officeart/2018/2/layout/IconVerticalSolidList"/>
    <dgm:cxn modelId="{BF11697C-DF3E-41F7-8D3F-6A373FEF1788}" srcId="{24866E5B-BD2D-4CEB-8BCE-F72B2491E3C5}" destId="{3AACD866-58AF-4B83-8663-6B044BA5D9E7}" srcOrd="3" destOrd="0" parTransId="{321F0DEA-03DA-4190-A00C-5D4BCD85935E}" sibTransId="{8C024763-5449-4A65-8107-76B23DEE9304}"/>
    <dgm:cxn modelId="{C9C54A88-3842-406D-BB56-C3C0A977CCDB}" srcId="{24866E5B-BD2D-4CEB-8BCE-F72B2491E3C5}" destId="{3E696DB3-2501-48EB-9CFC-D1D4717E47AC}" srcOrd="0" destOrd="0" parTransId="{BA4FD628-6EDA-4B65-9A55-F784296A40B9}" sibTransId="{8287B41C-BED2-49C5-B297-7121BB5228BE}"/>
    <dgm:cxn modelId="{EF12B4A0-46CE-46BC-8FF3-98C7BFD03CCC}" type="presOf" srcId="{4EE41F8E-15AF-4F7C-BE22-066DE1614CC0}" destId="{763E1846-C24E-48E4-9D4F-B8D25D7116A7}" srcOrd="0" destOrd="0" presId="urn:microsoft.com/office/officeart/2018/2/layout/IconVerticalSolidList"/>
    <dgm:cxn modelId="{A0670EAA-7C90-43E3-AB32-047E8EAABFDB}" srcId="{24866E5B-BD2D-4CEB-8BCE-F72B2491E3C5}" destId="{4EE41F8E-15AF-4F7C-BE22-066DE1614CC0}" srcOrd="6" destOrd="0" parTransId="{59ACBD9C-0B13-4CC1-845D-489063DFB406}" sibTransId="{BCD2E639-71CF-4852-8A52-4332080D2C99}"/>
    <dgm:cxn modelId="{E7E88CAD-05B2-4B0E-B34E-DBAC13C1A1D9}" srcId="{24866E5B-BD2D-4CEB-8BCE-F72B2491E3C5}" destId="{790FDFE3-EEA2-4365-B328-4851029A0116}" srcOrd="7" destOrd="0" parTransId="{E0DA97C3-6230-4ADB-A23C-B52644113DA1}" sibTransId="{DA5C5096-0079-459B-8965-A4D54AFD8D86}"/>
    <dgm:cxn modelId="{7B2C92BB-F0BF-44DA-B951-7D2B9F48F7A7}" srcId="{24866E5B-BD2D-4CEB-8BCE-F72B2491E3C5}" destId="{C8CCD9C2-227A-4F12-866F-6E5676E8FDDF}" srcOrd="5" destOrd="0" parTransId="{568D449F-BB0B-4A05-AB71-400420F6C58B}" sibTransId="{20822BAB-3170-447F-8666-F0F900D1F3FF}"/>
    <dgm:cxn modelId="{D187BBBF-7D25-4F37-8534-45E21D162B4F}" type="presOf" srcId="{3E696DB3-2501-48EB-9CFC-D1D4717E47AC}" destId="{F74F5860-A8B6-42EF-9ABB-84E608CF4EB3}" srcOrd="0" destOrd="0" presId="urn:microsoft.com/office/officeart/2018/2/layout/IconVerticalSolidList"/>
    <dgm:cxn modelId="{E48513C4-592D-4E49-917A-3295C64E1E7B}" type="presOf" srcId="{C8CCD9C2-227A-4F12-866F-6E5676E8FDDF}" destId="{ED8CC090-CEBA-4A4D-9641-46E8F4BBCB8B}" srcOrd="0" destOrd="0" presId="urn:microsoft.com/office/officeart/2018/2/layout/IconVerticalSolidList"/>
    <dgm:cxn modelId="{DC827AC4-B155-4B90-AB49-7A096539E0A2}" srcId="{24866E5B-BD2D-4CEB-8BCE-F72B2491E3C5}" destId="{426EBFDA-2942-4F5E-830D-C2F83DB3B438}" srcOrd="4" destOrd="0" parTransId="{1414FD7C-1C5D-440E-8214-9BF5176CEC57}" sibTransId="{1BCF9845-9E7B-4390-877B-A4C78212CEBD}"/>
    <dgm:cxn modelId="{5E77B9CF-804A-46C8-8116-32BBE464FB5E}" srcId="{24866E5B-BD2D-4CEB-8BCE-F72B2491E3C5}" destId="{D97B6DBA-BF1A-4F50-B344-852EB993BC4A}" srcOrd="2" destOrd="0" parTransId="{AC393AFB-9F75-4021-AE8D-EA042F81F6D8}" sibTransId="{C8E8CE03-8079-4C6E-87B8-4F3AE1AEEEA4}"/>
    <dgm:cxn modelId="{B8DA52D0-8C88-4204-8984-601C6B18613D}" type="presOf" srcId="{24866E5B-BD2D-4CEB-8BCE-F72B2491E3C5}" destId="{41DDF6EF-EAF4-453A-B43F-F26D6DD7E9A8}" srcOrd="0" destOrd="0" presId="urn:microsoft.com/office/officeart/2018/2/layout/IconVerticalSolidList"/>
    <dgm:cxn modelId="{C546AFF7-0AB3-4DD3-81BC-16C37840D5E3}" type="presOf" srcId="{3AACD866-58AF-4B83-8663-6B044BA5D9E7}" destId="{F906B5AE-E2B9-4C3D-94F2-2F1E62EBD12A}" srcOrd="0" destOrd="0" presId="urn:microsoft.com/office/officeart/2018/2/layout/IconVerticalSolidList"/>
    <dgm:cxn modelId="{8BA2E894-7238-46B4-A99E-8F3190F2412E}" type="presParOf" srcId="{41DDF6EF-EAF4-453A-B43F-F26D6DD7E9A8}" destId="{50A5469C-7C4D-4C87-BE39-B1C0C769213E}" srcOrd="0" destOrd="0" presId="urn:microsoft.com/office/officeart/2018/2/layout/IconVerticalSolidList"/>
    <dgm:cxn modelId="{D6DE62E9-371E-49CA-B905-E7248D26E247}" type="presParOf" srcId="{50A5469C-7C4D-4C87-BE39-B1C0C769213E}" destId="{06474212-07B5-4175-8FEB-0C976D1AF4F4}" srcOrd="0" destOrd="0" presId="urn:microsoft.com/office/officeart/2018/2/layout/IconVerticalSolidList"/>
    <dgm:cxn modelId="{ED3B6100-B861-485A-99A9-862B6527495A}" type="presParOf" srcId="{50A5469C-7C4D-4C87-BE39-B1C0C769213E}" destId="{5B1D6AB2-0068-45C8-A9B4-E198B60AFE53}" srcOrd="1" destOrd="0" presId="urn:microsoft.com/office/officeart/2018/2/layout/IconVerticalSolidList"/>
    <dgm:cxn modelId="{2D1B95B3-338C-4C18-B0E7-17BD42DD00F9}" type="presParOf" srcId="{50A5469C-7C4D-4C87-BE39-B1C0C769213E}" destId="{7FED0A0E-3111-456B-9D5C-2C0E8BF674C8}" srcOrd="2" destOrd="0" presId="urn:microsoft.com/office/officeart/2018/2/layout/IconVerticalSolidList"/>
    <dgm:cxn modelId="{0F71989E-6508-4207-A77A-9062DE561EA0}" type="presParOf" srcId="{50A5469C-7C4D-4C87-BE39-B1C0C769213E}" destId="{F74F5860-A8B6-42EF-9ABB-84E608CF4EB3}" srcOrd="3" destOrd="0" presId="urn:microsoft.com/office/officeart/2018/2/layout/IconVerticalSolidList"/>
    <dgm:cxn modelId="{6ECAE2B9-BE89-492A-96D4-CE28D313A2C0}" type="presParOf" srcId="{41DDF6EF-EAF4-453A-B43F-F26D6DD7E9A8}" destId="{15E457B9-A605-44DE-9008-7A46C932F7BF}" srcOrd="1" destOrd="0" presId="urn:microsoft.com/office/officeart/2018/2/layout/IconVerticalSolidList"/>
    <dgm:cxn modelId="{4EA0B33C-7A16-456D-80BF-E5D6EE918BBE}" type="presParOf" srcId="{41DDF6EF-EAF4-453A-B43F-F26D6DD7E9A8}" destId="{F243B7E3-39A8-47A4-9B46-457BC3AE869D}" srcOrd="2" destOrd="0" presId="urn:microsoft.com/office/officeart/2018/2/layout/IconVerticalSolidList"/>
    <dgm:cxn modelId="{47ED3400-6168-4A12-B96E-A640ED8DE3FF}" type="presParOf" srcId="{F243B7E3-39A8-47A4-9B46-457BC3AE869D}" destId="{9449A87C-53E8-46E6-A899-A86CE363BF9A}" srcOrd="0" destOrd="0" presId="urn:microsoft.com/office/officeart/2018/2/layout/IconVerticalSolidList"/>
    <dgm:cxn modelId="{E6F71737-BF37-4CFE-B0D9-A1B7FABDBF1F}" type="presParOf" srcId="{F243B7E3-39A8-47A4-9B46-457BC3AE869D}" destId="{84DF1D75-E906-4CBE-BC49-C51DC72FC00C}" srcOrd="1" destOrd="0" presId="urn:microsoft.com/office/officeart/2018/2/layout/IconVerticalSolidList"/>
    <dgm:cxn modelId="{72285CFC-FD91-4C36-9F21-C4A26611A4F0}" type="presParOf" srcId="{F243B7E3-39A8-47A4-9B46-457BC3AE869D}" destId="{ECE57CD0-8173-4E50-9A98-F4F281C0442D}" srcOrd="2" destOrd="0" presId="urn:microsoft.com/office/officeart/2018/2/layout/IconVerticalSolidList"/>
    <dgm:cxn modelId="{DE279AB6-6F8E-4510-A79B-08ED7129EB28}" type="presParOf" srcId="{F243B7E3-39A8-47A4-9B46-457BC3AE869D}" destId="{C45F2365-EB5A-4506-AABE-9867737A0D13}" srcOrd="3" destOrd="0" presId="urn:microsoft.com/office/officeart/2018/2/layout/IconVerticalSolidList"/>
    <dgm:cxn modelId="{9C072091-4465-4ED7-8FA8-9B7391CF8930}" type="presParOf" srcId="{41DDF6EF-EAF4-453A-B43F-F26D6DD7E9A8}" destId="{ACAC5C2B-7A26-46E1-AA54-5F11718DB436}" srcOrd="3" destOrd="0" presId="urn:microsoft.com/office/officeart/2018/2/layout/IconVerticalSolidList"/>
    <dgm:cxn modelId="{A74DDA24-C9D1-4B47-96CB-697426B8CDC5}" type="presParOf" srcId="{41DDF6EF-EAF4-453A-B43F-F26D6DD7E9A8}" destId="{E08DBCF2-3C12-4953-B430-15803B5BC316}" srcOrd="4" destOrd="0" presId="urn:microsoft.com/office/officeart/2018/2/layout/IconVerticalSolidList"/>
    <dgm:cxn modelId="{F737891F-51C0-455B-B8DB-B27DE2A3F727}" type="presParOf" srcId="{E08DBCF2-3C12-4953-B430-15803B5BC316}" destId="{C4404EFD-8CDF-457D-9710-6C58BAA568EE}" srcOrd="0" destOrd="0" presId="urn:microsoft.com/office/officeart/2018/2/layout/IconVerticalSolidList"/>
    <dgm:cxn modelId="{79B5866F-48E2-4DF7-963C-C3CFBE232264}" type="presParOf" srcId="{E08DBCF2-3C12-4953-B430-15803B5BC316}" destId="{105DA5F5-349F-4BC9-87A2-01CEBC3AE782}" srcOrd="1" destOrd="0" presId="urn:microsoft.com/office/officeart/2018/2/layout/IconVerticalSolidList"/>
    <dgm:cxn modelId="{05C5C476-7DBB-4FFF-B624-1B785CA0C91C}" type="presParOf" srcId="{E08DBCF2-3C12-4953-B430-15803B5BC316}" destId="{BA71FD61-F24B-4BB4-A159-E3443928F93A}" srcOrd="2" destOrd="0" presId="urn:microsoft.com/office/officeart/2018/2/layout/IconVerticalSolidList"/>
    <dgm:cxn modelId="{9970C0F3-B154-4FE1-B9E3-4ABEAFDFEB53}" type="presParOf" srcId="{E08DBCF2-3C12-4953-B430-15803B5BC316}" destId="{05457A3A-34CC-455F-9B2E-0535D207762F}" srcOrd="3" destOrd="0" presId="urn:microsoft.com/office/officeart/2018/2/layout/IconVerticalSolidList"/>
    <dgm:cxn modelId="{C4E49663-FE0B-4D1D-AE26-7E530CD2BBCF}" type="presParOf" srcId="{41DDF6EF-EAF4-453A-B43F-F26D6DD7E9A8}" destId="{09871B4D-F346-48F7-93AF-3566AE4D2E46}" srcOrd="5" destOrd="0" presId="urn:microsoft.com/office/officeart/2018/2/layout/IconVerticalSolidList"/>
    <dgm:cxn modelId="{F981A8A4-276D-4005-A599-8CF5EC0678F7}" type="presParOf" srcId="{41DDF6EF-EAF4-453A-B43F-F26D6DD7E9A8}" destId="{C24FE396-8680-436D-8F65-C2AB01EEFF25}" srcOrd="6" destOrd="0" presId="urn:microsoft.com/office/officeart/2018/2/layout/IconVerticalSolidList"/>
    <dgm:cxn modelId="{E0B63DFA-719C-4B92-9CF7-C55F64D40CC4}" type="presParOf" srcId="{C24FE396-8680-436D-8F65-C2AB01EEFF25}" destId="{DD087FF6-455F-40FA-871A-A55CB5D06D6E}" srcOrd="0" destOrd="0" presId="urn:microsoft.com/office/officeart/2018/2/layout/IconVerticalSolidList"/>
    <dgm:cxn modelId="{D26090EB-4C66-461B-A6E3-0E5B861EDA86}" type="presParOf" srcId="{C24FE396-8680-436D-8F65-C2AB01EEFF25}" destId="{EA33AC8B-03D5-440C-BBAE-A16E9A5AC95C}" srcOrd="1" destOrd="0" presId="urn:microsoft.com/office/officeart/2018/2/layout/IconVerticalSolidList"/>
    <dgm:cxn modelId="{9CCFCA49-9F59-45F8-9ED1-CCAEA6CBB580}" type="presParOf" srcId="{C24FE396-8680-436D-8F65-C2AB01EEFF25}" destId="{A4779B7D-D83F-4FC1-86A3-38DF86D5B9A2}" srcOrd="2" destOrd="0" presId="urn:microsoft.com/office/officeart/2018/2/layout/IconVerticalSolidList"/>
    <dgm:cxn modelId="{19CCCD8D-CBB0-48FF-940D-3EA3ABF79150}" type="presParOf" srcId="{C24FE396-8680-436D-8F65-C2AB01EEFF25}" destId="{F906B5AE-E2B9-4C3D-94F2-2F1E62EBD12A}" srcOrd="3" destOrd="0" presId="urn:microsoft.com/office/officeart/2018/2/layout/IconVerticalSolidList"/>
    <dgm:cxn modelId="{CBAF736D-371D-4F74-A995-FBDF1ECDB35C}" type="presParOf" srcId="{41DDF6EF-EAF4-453A-B43F-F26D6DD7E9A8}" destId="{040226B0-D76B-48BA-BF10-4125F0166120}" srcOrd="7" destOrd="0" presId="urn:microsoft.com/office/officeart/2018/2/layout/IconVerticalSolidList"/>
    <dgm:cxn modelId="{6006CA08-8622-4621-8CFB-FD3DA163CAF4}" type="presParOf" srcId="{41DDF6EF-EAF4-453A-B43F-F26D6DD7E9A8}" destId="{9C21730D-95E0-4701-AE09-55FABAA0FADB}" srcOrd="8" destOrd="0" presId="urn:microsoft.com/office/officeart/2018/2/layout/IconVerticalSolidList"/>
    <dgm:cxn modelId="{C6E0B051-1298-41F6-AB62-F8A8A2E406AF}" type="presParOf" srcId="{9C21730D-95E0-4701-AE09-55FABAA0FADB}" destId="{6E772E91-35C5-4561-8055-178CF2621788}" srcOrd="0" destOrd="0" presId="urn:microsoft.com/office/officeart/2018/2/layout/IconVerticalSolidList"/>
    <dgm:cxn modelId="{20229250-75A4-4C21-8621-2875235F1403}" type="presParOf" srcId="{9C21730D-95E0-4701-AE09-55FABAA0FADB}" destId="{1C635B60-8D7B-42BB-B10D-5769D3A9D240}" srcOrd="1" destOrd="0" presId="urn:microsoft.com/office/officeart/2018/2/layout/IconVerticalSolidList"/>
    <dgm:cxn modelId="{33DD4975-87A4-4152-9877-31F55F7473BF}" type="presParOf" srcId="{9C21730D-95E0-4701-AE09-55FABAA0FADB}" destId="{83C12D9C-DDD5-46EC-B9E9-B6E6EAD76469}" srcOrd="2" destOrd="0" presId="urn:microsoft.com/office/officeart/2018/2/layout/IconVerticalSolidList"/>
    <dgm:cxn modelId="{7062E8D0-3758-4A1C-A0D6-0FB71C9BAF1B}" type="presParOf" srcId="{9C21730D-95E0-4701-AE09-55FABAA0FADB}" destId="{C5D41DE5-48D9-45CC-B1DE-E9EF840BE05A}" srcOrd="3" destOrd="0" presId="urn:microsoft.com/office/officeart/2018/2/layout/IconVerticalSolidList"/>
    <dgm:cxn modelId="{40165624-E660-4084-B508-5FD23C643C94}" type="presParOf" srcId="{41DDF6EF-EAF4-453A-B43F-F26D6DD7E9A8}" destId="{C388632E-C18F-4B1A-8A85-922A42421053}" srcOrd="9" destOrd="0" presId="urn:microsoft.com/office/officeart/2018/2/layout/IconVerticalSolidList"/>
    <dgm:cxn modelId="{47B60067-B0AA-4B52-BF79-0E04F8DDEE64}" type="presParOf" srcId="{41DDF6EF-EAF4-453A-B43F-F26D6DD7E9A8}" destId="{D8875828-1E81-4F3E-B2D5-F33F67C7061C}" srcOrd="10" destOrd="0" presId="urn:microsoft.com/office/officeart/2018/2/layout/IconVerticalSolidList"/>
    <dgm:cxn modelId="{69EDC66C-A294-428C-806E-190912684BB3}" type="presParOf" srcId="{D8875828-1E81-4F3E-B2D5-F33F67C7061C}" destId="{666274F3-5B54-42A7-8157-E45E48B015E0}" srcOrd="0" destOrd="0" presId="urn:microsoft.com/office/officeart/2018/2/layout/IconVerticalSolidList"/>
    <dgm:cxn modelId="{87F71422-6453-40F4-BB95-2C38DB2376BE}" type="presParOf" srcId="{D8875828-1E81-4F3E-B2D5-F33F67C7061C}" destId="{9A9D809A-B633-4DE4-A848-341EA8351F96}" srcOrd="1" destOrd="0" presId="urn:microsoft.com/office/officeart/2018/2/layout/IconVerticalSolidList"/>
    <dgm:cxn modelId="{70BB41F3-32AD-4820-AE99-42ACC45804F3}" type="presParOf" srcId="{D8875828-1E81-4F3E-B2D5-F33F67C7061C}" destId="{75905D5C-2764-4A53-926F-A70B4CD9BC4F}" srcOrd="2" destOrd="0" presId="urn:microsoft.com/office/officeart/2018/2/layout/IconVerticalSolidList"/>
    <dgm:cxn modelId="{642E5427-A5DF-4665-9A5B-97A10F63A555}" type="presParOf" srcId="{D8875828-1E81-4F3E-B2D5-F33F67C7061C}" destId="{ED8CC090-CEBA-4A4D-9641-46E8F4BBCB8B}" srcOrd="3" destOrd="0" presId="urn:microsoft.com/office/officeart/2018/2/layout/IconVerticalSolidList"/>
    <dgm:cxn modelId="{2914A04E-3857-4AED-B0B2-4EE0316C7E0E}" type="presParOf" srcId="{41DDF6EF-EAF4-453A-B43F-F26D6DD7E9A8}" destId="{B5EB9D94-D9F0-44E3-9ED2-E9592ACE2E4F}" srcOrd="11" destOrd="0" presId="urn:microsoft.com/office/officeart/2018/2/layout/IconVerticalSolidList"/>
    <dgm:cxn modelId="{A94272C0-2458-43EC-B6C1-7F7DA2EBB325}" type="presParOf" srcId="{41DDF6EF-EAF4-453A-B43F-F26D6DD7E9A8}" destId="{2D879175-6205-4D11-A939-120E81B60A26}" srcOrd="12" destOrd="0" presId="urn:microsoft.com/office/officeart/2018/2/layout/IconVerticalSolidList"/>
    <dgm:cxn modelId="{69178776-0E68-407F-B0BC-80B16E3F204A}" type="presParOf" srcId="{2D879175-6205-4D11-A939-120E81B60A26}" destId="{81E03A6C-9226-46AA-ADC4-2CA46CA3079D}" srcOrd="0" destOrd="0" presId="urn:microsoft.com/office/officeart/2018/2/layout/IconVerticalSolidList"/>
    <dgm:cxn modelId="{E6D15E51-CE9B-4868-AB55-BC4C3DDF53DE}" type="presParOf" srcId="{2D879175-6205-4D11-A939-120E81B60A26}" destId="{782234F6-EAF1-40CF-8E44-A8CC354178EA}" srcOrd="1" destOrd="0" presId="urn:microsoft.com/office/officeart/2018/2/layout/IconVerticalSolidList"/>
    <dgm:cxn modelId="{34787AEB-B2DF-47DA-AE7D-D7F932371019}" type="presParOf" srcId="{2D879175-6205-4D11-A939-120E81B60A26}" destId="{C3DF6BF4-7CEF-44CD-AA87-E49748F99C45}" srcOrd="2" destOrd="0" presId="urn:microsoft.com/office/officeart/2018/2/layout/IconVerticalSolidList"/>
    <dgm:cxn modelId="{845EE44C-0EB2-4F69-BB1C-96A6A188359D}" type="presParOf" srcId="{2D879175-6205-4D11-A939-120E81B60A26}" destId="{763E1846-C24E-48E4-9D4F-B8D25D7116A7}" srcOrd="3" destOrd="0" presId="urn:microsoft.com/office/officeart/2018/2/layout/IconVerticalSolidList"/>
    <dgm:cxn modelId="{A5B96876-BAD2-4879-AB63-DA02A2EFF980}" type="presParOf" srcId="{41DDF6EF-EAF4-453A-B43F-F26D6DD7E9A8}" destId="{AF3A237A-5AD1-427A-ACAD-991A042B0F91}" srcOrd="13" destOrd="0" presId="urn:microsoft.com/office/officeart/2018/2/layout/IconVerticalSolidList"/>
    <dgm:cxn modelId="{3A980B1F-3390-40A3-B876-316FE888AACE}" type="presParOf" srcId="{41DDF6EF-EAF4-453A-B43F-F26D6DD7E9A8}" destId="{9049EBF6-8123-4F59-A72F-618AAE4BE1C1}" srcOrd="14" destOrd="0" presId="urn:microsoft.com/office/officeart/2018/2/layout/IconVerticalSolidList"/>
    <dgm:cxn modelId="{C79C7498-01F6-4023-8887-819AD3B52C3A}" type="presParOf" srcId="{9049EBF6-8123-4F59-A72F-618AAE4BE1C1}" destId="{040CBA8D-4513-4308-9B9E-12E5A6B4185B}" srcOrd="0" destOrd="0" presId="urn:microsoft.com/office/officeart/2018/2/layout/IconVerticalSolidList"/>
    <dgm:cxn modelId="{6DCA25CF-4041-4340-A6EB-5F49B0A82C56}" type="presParOf" srcId="{9049EBF6-8123-4F59-A72F-618AAE4BE1C1}" destId="{3248672C-99CD-4F8D-BE55-1A5D08643E87}" srcOrd="1" destOrd="0" presId="urn:microsoft.com/office/officeart/2018/2/layout/IconVerticalSolidList"/>
    <dgm:cxn modelId="{1CF763F5-6D2A-4D15-82ED-4CE1731B3513}" type="presParOf" srcId="{9049EBF6-8123-4F59-A72F-618AAE4BE1C1}" destId="{59F100A3-1B45-4039-B354-930594A3F1FE}" srcOrd="2" destOrd="0" presId="urn:microsoft.com/office/officeart/2018/2/layout/IconVerticalSolidList"/>
    <dgm:cxn modelId="{78592B27-0A7B-4112-BA04-7A9FA42FFCC4}" type="presParOf" srcId="{9049EBF6-8123-4F59-A72F-618AAE4BE1C1}" destId="{7A39320D-8122-48BD-A7C0-875BC9C4902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5142D26-DE2A-41D3-94F0-90AD8F1CE78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BDB1C55-2406-4AC6-B427-EBBD09AE2ED8}">
      <dgm:prSet/>
      <dgm:spPr/>
      <dgm:t>
        <a:bodyPr/>
        <a:lstStyle/>
        <a:p>
          <a:r>
            <a:rPr lang="en-US"/>
            <a:t>First 24 hours : assessment of </a:t>
          </a:r>
          <a:r>
            <a:rPr lang="en-US" b="1"/>
            <a:t>vaginal bleeding</a:t>
          </a:r>
          <a:r>
            <a:rPr lang="en-US"/>
            <a:t>, </a:t>
          </a:r>
          <a:r>
            <a:rPr lang="en-US" b="1"/>
            <a:t>uterine contraction</a:t>
          </a:r>
          <a:r>
            <a:rPr lang="en-US"/>
            <a:t>, </a:t>
          </a:r>
          <a:r>
            <a:rPr lang="en-US" b="1"/>
            <a:t>temperature</a:t>
          </a:r>
          <a:r>
            <a:rPr lang="en-US"/>
            <a:t> and </a:t>
          </a:r>
          <a:r>
            <a:rPr lang="en-US" b="1"/>
            <a:t>heart rate </a:t>
          </a:r>
          <a:r>
            <a:rPr lang="en-US"/>
            <a:t>should be done routinely during the </a:t>
          </a:r>
          <a:r>
            <a:rPr lang="en-US" b="1"/>
            <a:t>first 24 hours</a:t>
          </a:r>
          <a:endParaRPr lang="en-US"/>
        </a:p>
      </dgm:t>
    </dgm:pt>
    <dgm:pt modelId="{8B275033-C1F9-46F7-80AE-40434F081B1F}" type="parTrans" cxnId="{C00C8983-AC12-48CA-9207-493C4050B5D1}">
      <dgm:prSet/>
      <dgm:spPr/>
      <dgm:t>
        <a:bodyPr/>
        <a:lstStyle/>
        <a:p>
          <a:endParaRPr lang="en-US"/>
        </a:p>
      </dgm:t>
    </dgm:pt>
    <dgm:pt modelId="{1C84BBC8-2D1F-44A4-B854-2130F9B6A979}" type="sibTrans" cxnId="{C00C8983-AC12-48CA-9207-493C4050B5D1}">
      <dgm:prSet/>
      <dgm:spPr/>
      <dgm:t>
        <a:bodyPr/>
        <a:lstStyle/>
        <a:p>
          <a:endParaRPr lang="en-US"/>
        </a:p>
      </dgm:t>
    </dgm:pt>
    <dgm:pt modelId="{016D81E8-9208-4031-A21C-89A86D49C0EF}">
      <dgm:prSet/>
      <dgm:spPr/>
      <dgm:t>
        <a:bodyPr/>
        <a:lstStyle/>
        <a:p>
          <a:r>
            <a:rPr lang="en-US"/>
            <a:t>Breastfeeding should be assessed</a:t>
          </a:r>
        </a:p>
      </dgm:t>
    </dgm:pt>
    <dgm:pt modelId="{AE98B4C3-4F46-4930-83C3-2874853CA791}" type="parTrans" cxnId="{272B442F-EAD1-4B98-8B8B-9B503C297555}">
      <dgm:prSet/>
      <dgm:spPr/>
      <dgm:t>
        <a:bodyPr/>
        <a:lstStyle/>
        <a:p>
          <a:endParaRPr lang="en-US"/>
        </a:p>
      </dgm:t>
    </dgm:pt>
    <dgm:pt modelId="{F56985BA-0512-43CC-93F7-AA860555F22D}" type="sibTrans" cxnId="{272B442F-EAD1-4B98-8B8B-9B503C297555}">
      <dgm:prSet/>
      <dgm:spPr/>
      <dgm:t>
        <a:bodyPr/>
        <a:lstStyle/>
        <a:p>
          <a:endParaRPr lang="en-US"/>
        </a:p>
      </dgm:t>
    </dgm:pt>
    <dgm:pt modelId="{FA80EFA7-100C-47DF-9997-1734ABB5C3EC}">
      <dgm:prSet/>
      <dgm:spPr/>
      <dgm:t>
        <a:bodyPr/>
        <a:lstStyle/>
        <a:p>
          <a:r>
            <a:rPr lang="en-US"/>
            <a:t>women should be asked about their emotional wellbeing, what family and social support they have </a:t>
          </a:r>
        </a:p>
      </dgm:t>
    </dgm:pt>
    <dgm:pt modelId="{DA921EF9-4380-472A-98DD-696446727ED6}" type="parTrans" cxnId="{6A21C474-9454-4DC7-83DC-25562A06E177}">
      <dgm:prSet/>
      <dgm:spPr/>
      <dgm:t>
        <a:bodyPr/>
        <a:lstStyle/>
        <a:p>
          <a:endParaRPr lang="en-US"/>
        </a:p>
      </dgm:t>
    </dgm:pt>
    <dgm:pt modelId="{C7B478B0-F2D5-4B04-82AD-24E60957139C}" type="sibTrans" cxnId="{6A21C474-9454-4DC7-83DC-25562A06E177}">
      <dgm:prSet/>
      <dgm:spPr/>
      <dgm:t>
        <a:bodyPr/>
        <a:lstStyle/>
        <a:p>
          <a:endParaRPr lang="en-US"/>
        </a:p>
      </dgm:t>
    </dgm:pt>
    <dgm:pt modelId="{42335254-59F6-45FE-922A-5F9185F14201}">
      <dgm:prSet/>
      <dgm:spPr/>
      <dgm:t>
        <a:bodyPr/>
        <a:lstStyle/>
        <a:p>
          <a:r>
            <a:rPr lang="en-US"/>
            <a:t>Iron and folic acid supplementation should be provided for at least 3 months after delivery.</a:t>
          </a:r>
        </a:p>
      </dgm:t>
    </dgm:pt>
    <dgm:pt modelId="{24951B34-BF9B-4EB0-8F62-274CD0C711C3}" type="parTrans" cxnId="{12570107-4FDC-4A96-A8E7-CE745DBE1105}">
      <dgm:prSet/>
      <dgm:spPr/>
      <dgm:t>
        <a:bodyPr/>
        <a:lstStyle/>
        <a:p>
          <a:endParaRPr lang="en-US"/>
        </a:p>
      </dgm:t>
    </dgm:pt>
    <dgm:pt modelId="{2C16071A-AD53-458C-BECB-69A16439D562}" type="sibTrans" cxnId="{12570107-4FDC-4A96-A8E7-CE745DBE1105}">
      <dgm:prSet/>
      <dgm:spPr/>
      <dgm:t>
        <a:bodyPr/>
        <a:lstStyle/>
        <a:p>
          <a:endParaRPr lang="en-US"/>
        </a:p>
      </dgm:t>
    </dgm:pt>
    <dgm:pt modelId="{FAAEF165-0C02-4CAC-8DDD-E20508AFAE93}" type="pres">
      <dgm:prSet presAssocID="{75142D26-DE2A-41D3-94F0-90AD8F1CE783}" presName="root" presStyleCnt="0">
        <dgm:presLayoutVars>
          <dgm:dir/>
          <dgm:resizeHandles val="exact"/>
        </dgm:presLayoutVars>
      </dgm:prSet>
      <dgm:spPr/>
    </dgm:pt>
    <dgm:pt modelId="{51822718-133B-4D5F-B830-2040DED70901}" type="pres">
      <dgm:prSet presAssocID="{CBDB1C55-2406-4AC6-B427-EBBD09AE2ED8}" presName="compNode" presStyleCnt="0"/>
      <dgm:spPr/>
    </dgm:pt>
    <dgm:pt modelId="{C263DFD0-E799-431D-AED5-E04463B10A0B}" type="pres">
      <dgm:prSet presAssocID="{CBDB1C55-2406-4AC6-B427-EBBD09AE2ED8}" presName="bgRect" presStyleLbl="bgShp" presStyleIdx="0" presStyleCnt="4"/>
      <dgm:spPr/>
    </dgm:pt>
    <dgm:pt modelId="{9AA66C4D-957A-436B-9BAD-15D253CACC69}" type="pres">
      <dgm:prSet presAssocID="{CBDB1C55-2406-4AC6-B427-EBBD09AE2ED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rtbeat"/>
        </a:ext>
      </dgm:extLst>
    </dgm:pt>
    <dgm:pt modelId="{C583CC53-4183-4B86-BB51-4D887DB1A946}" type="pres">
      <dgm:prSet presAssocID="{CBDB1C55-2406-4AC6-B427-EBBD09AE2ED8}" presName="spaceRect" presStyleCnt="0"/>
      <dgm:spPr/>
    </dgm:pt>
    <dgm:pt modelId="{892FE595-3665-4A94-A14D-08CB7819A3B7}" type="pres">
      <dgm:prSet presAssocID="{CBDB1C55-2406-4AC6-B427-EBBD09AE2ED8}" presName="parTx" presStyleLbl="revTx" presStyleIdx="0" presStyleCnt="4">
        <dgm:presLayoutVars>
          <dgm:chMax val="0"/>
          <dgm:chPref val="0"/>
        </dgm:presLayoutVars>
      </dgm:prSet>
      <dgm:spPr/>
    </dgm:pt>
    <dgm:pt modelId="{ED26461E-4D25-4581-803F-78315FA7E563}" type="pres">
      <dgm:prSet presAssocID="{1C84BBC8-2D1F-44A4-B854-2130F9B6A979}" presName="sibTrans" presStyleCnt="0"/>
      <dgm:spPr/>
    </dgm:pt>
    <dgm:pt modelId="{8EE5BE94-DB2E-4C1B-A6BB-151264C8A7F4}" type="pres">
      <dgm:prSet presAssocID="{016D81E8-9208-4031-A21C-89A86D49C0EF}" presName="compNode" presStyleCnt="0"/>
      <dgm:spPr/>
    </dgm:pt>
    <dgm:pt modelId="{AAAF4906-06A2-4986-A103-87AB91DBD2D6}" type="pres">
      <dgm:prSet presAssocID="{016D81E8-9208-4031-A21C-89A86D49C0EF}" presName="bgRect" presStyleLbl="bgShp" presStyleIdx="1" presStyleCnt="4"/>
      <dgm:spPr/>
    </dgm:pt>
    <dgm:pt modelId="{A8A519F7-6BEE-440A-951F-D79EFC7E5510}" type="pres">
      <dgm:prSet presAssocID="{016D81E8-9208-4031-A21C-89A86D49C0E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by"/>
        </a:ext>
      </dgm:extLst>
    </dgm:pt>
    <dgm:pt modelId="{9F41C0EA-88A6-4DE5-8D93-E168A55C6E7E}" type="pres">
      <dgm:prSet presAssocID="{016D81E8-9208-4031-A21C-89A86D49C0EF}" presName="spaceRect" presStyleCnt="0"/>
      <dgm:spPr/>
    </dgm:pt>
    <dgm:pt modelId="{6701D238-7471-4CA3-AFE2-24902BB63B10}" type="pres">
      <dgm:prSet presAssocID="{016D81E8-9208-4031-A21C-89A86D49C0EF}" presName="parTx" presStyleLbl="revTx" presStyleIdx="1" presStyleCnt="4">
        <dgm:presLayoutVars>
          <dgm:chMax val="0"/>
          <dgm:chPref val="0"/>
        </dgm:presLayoutVars>
      </dgm:prSet>
      <dgm:spPr/>
    </dgm:pt>
    <dgm:pt modelId="{A87C5263-F700-4F9A-BBF5-636941FC557E}" type="pres">
      <dgm:prSet presAssocID="{F56985BA-0512-43CC-93F7-AA860555F22D}" presName="sibTrans" presStyleCnt="0"/>
      <dgm:spPr/>
    </dgm:pt>
    <dgm:pt modelId="{BDDB2F5C-058C-4F2E-A4C6-0D722C2C151F}" type="pres">
      <dgm:prSet presAssocID="{FA80EFA7-100C-47DF-9997-1734ABB5C3EC}" presName="compNode" presStyleCnt="0"/>
      <dgm:spPr/>
    </dgm:pt>
    <dgm:pt modelId="{3B42674E-F8E7-4660-AFBD-28071D756685}" type="pres">
      <dgm:prSet presAssocID="{FA80EFA7-100C-47DF-9997-1734ABB5C3EC}" presName="bgRect" presStyleLbl="bgShp" presStyleIdx="2" presStyleCnt="4"/>
      <dgm:spPr/>
    </dgm:pt>
    <dgm:pt modelId="{7E1D6A2F-091C-47D7-A734-1E5CE9266566}" type="pres">
      <dgm:prSet presAssocID="{FA80EFA7-100C-47DF-9997-1734ABB5C3E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nfluencer"/>
        </a:ext>
      </dgm:extLst>
    </dgm:pt>
    <dgm:pt modelId="{31688A09-EB18-459E-913F-771D2F3148F3}" type="pres">
      <dgm:prSet presAssocID="{FA80EFA7-100C-47DF-9997-1734ABB5C3EC}" presName="spaceRect" presStyleCnt="0"/>
      <dgm:spPr/>
    </dgm:pt>
    <dgm:pt modelId="{DCA1DD14-982F-4835-9AF1-F6F8424561DF}" type="pres">
      <dgm:prSet presAssocID="{FA80EFA7-100C-47DF-9997-1734ABB5C3EC}" presName="parTx" presStyleLbl="revTx" presStyleIdx="2" presStyleCnt="4">
        <dgm:presLayoutVars>
          <dgm:chMax val="0"/>
          <dgm:chPref val="0"/>
        </dgm:presLayoutVars>
      </dgm:prSet>
      <dgm:spPr/>
    </dgm:pt>
    <dgm:pt modelId="{29B9C7AB-24A5-41F0-BA49-B225A48FBD18}" type="pres">
      <dgm:prSet presAssocID="{C7B478B0-F2D5-4B04-82AD-24E60957139C}" presName="sibTrans" presStyleCnt="0"/>
      <dgm:spPr/>
    </dgm:pt>
    <dgm:pt modelId="{2B5603AA-EA65-4887-97CB-4D248CC8B36F}" type="pres">
      <dgm:prSet presAssocID="{42335254-59F6-45FE-922A-5F9185F14201}" presName="compNode" presStyleCnt="0"/>
      <dgm:spPr/>
    </dgm:pt>
    <dgm:pt modelId="{3DAF1178-6AB0-4E77-9EFC-F1D2E3F5AE51}" type="pres">
      <dgm:prSet presAssocID="{42335254-59F6-45FE-922A-5F9185F14201}" presName="bgRect" presStyleLbl="bgShp" presStyleIdx="3" presStyleCnt="4"/>
      <dgm:spPr/>
    </dgm:pt>
    <dgm:pt modelId="{9B7F769B-4AA7-4F92-9DE8-51FD7FA8B5E6}" type="pres">
      <dgm:prSet presAssocID="{42335254-59F6-45FE-922A-5F9185F1420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dicine"/>
        </a:ext>
      </dgm:extLst>
    </dgm:pt>
    <dgm:pt modelId="{E09C6165-3E62-44DD-AD1C-606135E3A46F}" type="pres">
      <dgm:prSet presAssocID="{42335254-59F6-45FE-922A-5F9185F14201}" presName="spaceRect" presStyleCnt="0"/>
      <dgm:spPr/>
    </dgm:pt>
    <dgm:pt modelId="{44D14772-DCF8-4EE5-A014-CA912C990B16}" type="pres">
      <dgm:prSet presAssocID="{42335254-59F6-45FE-922A-5F9185F14201}" presName="parTx" presStyleLbl="revTx" presStyleIdx="3" presStyleCnt="4">
        <dgm:presLayoutVars>
          <dgm:chMax val="0"/>
          <dgm:chPref val="0"/>
        </dgm:presLayoutVars>
      </dgm:prSet>
      <dgm:spPr/>
    </dgm:pt>
  </dgm:ptLst>
  <dgm:cxnLst>
    <dgm:cxn modelId="{12570107-4FDC-4A96-A8E7-CE745DBE1105}" srcId="{75142D26-DE2A-41D3-94F0-90AD8F1CE783}" destId="{42335254-59F6-45FE-922A-5F9185F14201}" srcOrd="3" destOrd="0" parTransId="{24951B34-BF9B-4EB0-8F62-274CD0C711C3}" sibTransId="{2C16071A-AD53-458C-BECB-69A16439D562}"/>
    <dgm:cxn modelId="{272B442F-EAD1-4B98-8B8B-9B503C297555}" srcId="{75142D26-DE2A-41D3-94F0-90AD8F1CE783}" destId="{016D81E8-9208-4031-A21C-89A86D49C0EF}" srcOrd="1" destOrd="0" parTransId="{AE98B4C3-4F46-4930-83C3-2874853CA791}" sibTransId="{F56985BA-0512-43CC-93F7-AA860555F22D}"/>
    <dgm:cxn modelId="{5F93713A-CF65-41F3-9638-A4FDF219EEAE}" type="presOf" srcId="{CBDB1C55-2406-4AC6-B427-EBBD09AE2ED8}" destId="{892FE595-3665-4A94-A14D-08CB7819A3B7}" srcOrd="0" destOrd="0" presId="urn:microsoft.com/office/officeart/2018/2/layout/IconVerticalSolidList"/>
    <dgm:cxn modelId="{EEB9C165-ADA5-469D-AB56-243CE522F554}" type="presOf" srcId="{016D81E8-9208-4031-A21C-89A86D49C0EF}" destId="{6701D238-7471-4CA3-AFE2-24902BB63B10}" srcOrd="0" destOrd="0" presId="urn:microsoft.com/office/officeart/2018/2/layout/IconVerticalSolidList"/>
    <dgm:cxn modelId="{6A21C474-9454-4DC7-83DC-25562A06E177}" srcId="{75142D26-DE2A-41D3-94F0-90AD8F1CE783}" destId="{FA80EFA7-100C-47DF-9997-1734ABB5C3EC}" srcOrd="2" destOrd="0" parTransId="{DA921EF9-4380-472A-98DD-696446727ED6}" sibTransId="{C7B478B0-F2D5-4B04-82AD-24E60957139C}"/>
    <dgm:cxn modelId="{AE90ED55-221E-4B07-BEC3-C345C8C7F307}" type="presOf" srcId="{42335254-59F6-45FE-922A-5F9185F14201}" destId="{44D14772-DCF8-4EE5-A014-CA912C990B16}" srcOrd="0" destOrd="0" presId="urn:microsoft.com/office/officeart/2018/2/layout/IconVerticalSolidList"/>
    <dgm:cxn modelId="{C00C8983-AC12-48CA-9207-493C4050B5D1}" srcId="{75142D26-DE2A-41D3-94F0-90AD8F1CE783}" destId="{CBDB1C55-2406-4AC6-B427-EBBD09AE2ED8}" srcOrd="0" destOrd="0" parTransId="{8B275033-C1F9-46F7-80AE-40434F081B1F}" sibTransId="{1C84BBC8-2D1F-44A4-B854-2130F9B6A979}"/>
    <dgm:cxn modelId="{F521C5B5-4E9E-443A-862C-0E35D8D7337F}" type="presOf" srcId="{FA80EFA7-100C-47DF-9997-1734ABB5C3EC}" destId="{DCA1DD14-982F-4835-9AF1-F6F8424561DF}" srcOrd="0" destOrd="0" presId="urn:microsoft.com/office/officeart/2018/2/layout/IconVerticalSolidList"/>
    <dgm:cxn modelId="{BAF5C6D9-D59E-432D-AEDC-DE6671B0C928}" type="presOf" srcId="{75142D26-DE2A-41D3-94F0-90AD8F1CE783}" destId="{FAAEF165-0C02-4CAC-8DDD-E20508AFAE93}" srcOrd="0" destOrd="0" presId="urn:microsoft.com/office/officeart/2018/2/layout/IconVerticalSolidList"/>
    <dgm:cxn modelId="{D2CEF9D3-1D09-4F30-BAFC-D9DE7B1A02B8}" type="presParOf" srcId="{FAAEF165-0C02-4CAC-8DDD-E20508AFAE93}" destId="{51822718-133B-4D5F-B830-2040DED70901}" srcOrd="0" destOrd="0" presId="urn:microsoft.com/office/officeart/2018/2/layout/IconVerticalSolidList"/>
    <dgm:cxn modelId="{06838C00-4DAD-4F35-8A53-9EC184AFD565}" type="presParOf" srcId="{51822718-133B-4D5F-B830-2040DED70901}" destId="{C263DFD0-E799-431D-AED5-E04463B10A0B}" srcOrd="0" destOrd="0" presId="urn:microsoft.com/office/officeart/2018/2/layout/IconVerticalSolidList"/>
    <dgm:cxn modelId="{1D69D7DA-BF3A-438C-8937-9FEDB64AC68A}" type="presParOf" srcId="{51822718-133B-4D5F-B830-2040DED70901}" destId="{9AA66C4D-957A-436B-9BAD-15D253CACC69}" srcOrd="1" destOrd="0" presId="urn:microsoft.com/office/officeart/2018/2/layout/IconVerticalSolidList"/>
    <dgm:cxn modelId="{F3412746-673D-4197-9D2B-2711E7F28D7E}" type="presParOf" srcId="{51822718-133B-4D5F-B830-2040DED70901}" destId="{C583CC53-4183-4B86-BB51-4D887DB1A946}" srcOrd="2" destOrd="0" presId="urn:microsoft.com/office/officeart/2018/2/layout/IconVerticalSolidList"/>
    <dgm:cxn modelId="{6BA2092D-D10B-4AB3-9E05-877355805CC0}" type="presParOf" srcId="{51822718-133B-4D5F-B830-2040DED70901}" destId="{892FE595-3665-4A94-A14D-08CB7819A3B7}" srcOrd="3" destOrd="0" presId="urn:microsoft.com/office/officeart/2018/2/layout/IconVerticalSolidList"/>
    <dgm:cxn modelId="{ECC0EFC4-8A89-4F36-8DF6-F855B4B190B7}" type="presParOf" srcId="{FAAEF165-0C02-4CAC-8DDD-E20508AFAE93}" destId="{ED26461E-4D25-4581-803F-78315FA7E563}" srcOrd="1" destOrd="0" presId="urn:microsoft.com/office/officeart/2018/2/layout/IconVerticalSolidList"/>
    <dgm:cxn modelId="{6D1297A5-B122-4A9C-B335-A897CE3FCF50}" type="presParOf" srcId="{FAAEF165-0C02-4CAC-8DDD-E20508AFAE93}" destId="{8EE5BE94-DB2E-4C1B-A6BB-151264C8A7F4}" srcOrd="2" destOrd="0" presId="urn:microsoft.com/office/officeart/2018/2/layout/IconVerticalSolidList"/>
    <dgm:cxn modelId="{2D970D0C-AB26-442E-B2C4-A55E0CF8E30B}" type="presParOf" srcId="{8EE5BE94-DB2E-4C1B-A6BB-151264C8A7F4}" destId="{AAAF4906-06A2-4986-A103-87AB91DBD2D6}" srcOrd="0" destOrd="0" presId="urn:microsoft.com/office/officeart/2018/2/layout/IconVerticalSolidList"/>
    <dgm:cxn modelId="{264157FE-2FE7-4CFC-AB23-1298E38C1DC1}" type="presParOf" srcId="{8EE5BE94-DB2E-4C1B-A6BB-151264C8A7F4}" destId="{A8A519F7-6BEE-440A-951F-D79EFC7E5510}" srcOrd="1" destOrd="0" presId="urn:microsoft.com/office/officeart/2018/2/layout/IconVerticalSolidList"/>
    <dgm:cxn modelId="{4428C758-5298-4AF5-B3C6-BB42A40981CD}" type="presParOf" srcId="{8EE5BE94-DB2E-4C1B-A6BB-151264C8A7F4}" destId="{9F41C0EA-88A6-4DE5-8D93-E168A55C6E7E}" srcOrd="2" destOrd="0" presId="urn:microsoft.com/office/officeart/2018/2/layout/IconVerticalSolidList"/>
    <dgm:cxn modelId="{B907DB42-DAE6-4311-A316-A94F5ED01B24}" type="presParOf" srcId="{8EE5BE94-DB2E-4C1B-A6BB-151264C8A7F4}" destId="{6701D238-7471-4CA3-AFE2-24902BB63B10}" srcOrd="3" destOrd="0" presId="urn:microsoft.com/office/officeart/2018/2/layout/IconVerticalSolidList"/>
    <dgm:cxn modelId="{C5D170EC-D2D4-429F-8305-4F1DECB98278}" type="presParOf" srcId="{FAAEF165-0C02-4CAC-8DDD-E20508AFAE93}" destId="{A87C5263-F700-4F9A-BBF5-636941FC557E}" srcOrd="3" destOrd="0" presId="urn:microsoft.com/office/officeart/2018/2/layout/IconVerticalSolidList"/>
    <dgm:cxn modelId="{669EDB6F-BEBE-421A-B605-D829ED641FE1}" type="presParOf" srcId="{FAAEF165-0C02-4CAC-8DDD-E20508AFAE93}" destId="{BDDB2F5C-058C-4F2E-A4C6-0D722C2C151F}" srcOrd="4" destOrd="0" presId="urn:microsoft.com/office/officeart/2018/2/layout/IconVerticalSolidList"/>
    <dgm:cxn modelId="{6C1643BB-1A19-49B4-88B0-2B8044EC8E83}" type="presParOf" srcId="{BDDB2F5C-058C-4F2E-A4C6-0D722C2C151F}" destId="{3B42674E-F8E7-4660-AFBD-28071D756685}" srcOrd="0" destOrd="0" presId="urn:microsoft.com/office/officeart/2018/2/layout/IconVerticalSolidList"/>
    <dgm:cxn modelId="{A3A112EC-06A1-4E30-9781-FF9CF6E21691}" type="presParOf" srcId="{BDDB2F5C-058C-4F2E-A4C6-0D722C2C151F}" destId="{7E1D6A2F-091C-47D7-A734-1E5CE9266566}" srcOrd="1" destOrd="0" presId="urn:microsoft.com/office/officeart/2018/2/layout/IconVerticalSolidList"/>
    <dgm:cxn modelId="{BB16C389-D4E1-4343-BB38-E003A2491BF3}" type="presParOf" srcId="{BDDB2F5C-058C-4F2E-A4C6-0D722C2C151F}" destId="{31688A09-EB18-459E-913F-771D2F3148F3}" srcOrd="2" destOrd="0" presId="urn:microsoft.com/office/officeart/2018/2/layout/IconVerticalSolidList"/>
    <dgm:cxn modelId="{E2F67159-D281-425F-9AFE-381DC865E6B1}" type="presParOf" srcId="{BDDB2F5C-058C-4F2E-A4C6-0D722C2C151F}" destId="{DCA1DD14-982F-4835-9AF1-F6F8424561DF}" srcOrd="3" destOrd="0" presId="urn:microsoft.com/office/officeart/2018/2/layout/IconVerticalSolidList"/>
    <dgm:cxn modelId="{643BF176-8917-4A04-B9AA-4D6FEFD7EE4B}" type="presParOf" srcId="{FAAEF165-0C02-4CAC-8DDD-E20508AFAE93}" destId="{29B9C7AB-24A5-41F0-BA49-B225A48FBD18}" srcOrd="5" destOrd="0" presId="urn:microsoft.com/office/officeart/2018/2/layout/IconVerticalSolidList"/>
    <dgm:cxn modelId="{4A6E031D-FE12-46FA-86BA-5EE4FC366DA4}" type="presParOf" srcId="{FAAEF165-0C02-4CAC-8DDD-E20508AFAE93}" destId="{2B5603AA-EA65-4887-97CB-4D248CC8B36F}" srcOrd="6" destOrd="0" presId="urn:microsoft.com/office/officeart/2018/2/layout/IconVerticalSolidList"/>
    <dgm:cxn modelId="{4267E67D-0E05-4BCC-934B-8E2A08582BC5}" type="presParOf" srcId="{2B5603AA-EA65-4887-97CB-4D248CC8B36F}" destId="{3DAF1178-6AB0-4E77-9EFC-F1D2E3F5AE51}" srcOrd="0" destOrd="0" presId="urn:microsoft.com/office/officeart/2018/2/layout/IconVerticalSolidList"/>
    <dgm:cxn modelId="{E36CF234-F4E5-4D82-B5C9-86219DEF53DD}" type="presParOf" srcId="{2B5603AA-EA65-4887-97CB-4D248CC8B36F}" destId="{9B7F769B-4AA7-4F92-9DE8-51FD7FA8B5E6}" srcOrd="1" destOrd="0" presId="urn:microsoft.com/office/officeart/2018/2/layout/IconVerticalSolidList"/>
    <dgm:cxn modelId="{5D58E1FE-B065-475E-8652-B9DB7A26CCDA}" type="presParOf" srcId="{2B5603AA-EA65-4887-97CB-4D248CC8B36F}" destId="{E09C6165-3E62-44DD-AD1C-606135E3A46F}" srcOrd="2" destOrd="0" presId="urn:microsoft.com/office/officeart/2018/2/layout/IconVerticalSolidList"/>
    <dgm:cxn modelId="{80E5D5F9-686B-4D58-B172-6ADC56F814A8}" type="presParOf" srcId="{2B5603AA-EA65-4887-97CB-4D248CC8B36F}" destId="{44D14772-DCF8-4EE5-A014-CA912C990B1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6511FA3-DE10-4D9A-96FC-8DA5C92F5CFD}" type="doc">
      <dgm:prSet loTypeId="urn:microsoft.com/office/officeart/2005/8/layout/vList2" loCatId="list" qsTypeId="urn:microsoft.com/office/officeart/2005/8/quickstyle/simple2" qsCatId="simple" csTypeId="urn:microsoft.com/office/officeart/2005/8/colors/colorful1" csCatId="colorful"/>
      <dgm:spPr/>
      <dgm:t>
        <a:bodyPr/>
        <a:lstStyle/>
        <a:p>
          <a:endParaRPr lang="en-US"/>
        </a:p>
      </dgm:t>
    </dgm:pt>
    <dgm:pt modelId="{A4EC883B-9F49-4C5B-B18E-2433ECA0551F}">
      <dgm:prSet/>
      <dgm:spPr/>
      <dgm:t>
        <a:bodyPr/>
        <a:lstStyle/>
        <a:p>
          <a:r>
            <a:rPr lang="en-US"/>
            <a:t>Causes:</a:t>
          </a:r>
        </a:p>
      </dgm:t>
    </dgm:pt>
    <dgm:pt modelId="{755BA27D-5A58-4421-A55D-66AD2DBCEAFC}" type="parTrans" cxnId="{FA6124E3-5176-43D6-B4F1-8D274ABB4B36}">
      <dgm:prSet/>
      <dgm:spPr/>
      <dgm:t>
        <a:bodyPr/>
        <a:lstStyle/>
        <a:p>
          <a:endParaRPr lang="en-US"/>
        </a:p>
      </dgm:t>
    </dgm:pt>
    <dgm:pt modelId="{0F4A04DB-96EB-4139-9305-16FD4AEA618D}" type="sibTrans" cxnId="{FA6124E3-5176-43D6-B4F1-8D274ABB4B36}">
      <dgm:prSet/>
      <dgm:spPr/>
      <dgm:t>
        <a:bodyPr/>
        <a:lstStyle/>
        <a:p>
          <a:endParaRPr lang="en-US"/>
        </a:p>
      </dgm:t>
    </dgm:pt>
    <dgm:pt modelId="{662FA593-3BA5-4C36-830F-E71181702A44}">
      <dgm:prSet/>
      <dgm:spPr/>
      <dgm:t>
        <a:bodyPr/>
        <a:lstStyle/>
        <a:p>
          <a:r>
            <a:rPr lang="en-US"/>
            <a:t>Birth defects </a:t>
          </a:r>
        </a:p>
      </dgm:t>
    </dgm:pt>
    <dgm:pt modelId="{38F876E8-A6D7-4ACD-BA2C-98E6665D27DE}" type="parTrans" cxnId="{93E0336F-E9C5-42C7-B3F2-A3019479B0F5}">
      <dgm:prSet/>
      <dgm:spPr/>
      <dgm:t>
        <a:bodyPr/>
        <a:lstStyle/>
        <a:p>
          <a:endParaRPr lang="en-US"/>
        </a:p>
      </dgm:t>
    </dgm:pt>
    <dgm:pt modelId="{706BBC27-C5BA-449E-904C-B84889118807}" type="sibTrans" cxnId="{93E0336F-E9C5-42C7-B3F2-A3019479B0F5}">
      <dgm:prSet/>
      <dgm:spPr/>
      <dgm:t>
        <a:bodyPr/>
        <a:lstStyle/>
        <a:p>
          <a:endParaRPr lang="en-US"/>
        </a:p>
      </dgm:t>
    </dgm:pt>
    <dgm:pt modelId="{45CB6160-52A7-41B9-8505-34878C103F4E}">
      <dgm:prSet/>
      <dgm:spPr/>
      <dgm:t>
        <a:bodyPr/>
        <a:lstStyle/>
        <a:p>
          <a:r>
            <a:rPr lang="en-US"/>
            <a:t>Preterm birth and low birth weight</a:t>
          </a:r>
        </a:p>
      </dgm:t>
    </dgm:pt>
    <dgm:pt modelId="{E978A9C7-DB54-4F7A-9261-016FDFB9C6E4}" type="parTrans" cxnId="{DEE42B74-F869-4E74-8E24-4E5EF81A1187}">
      <dgm:prSet/>
      <dgm:spPr/>
      <dgm:t>
        <a:bodyPr/>
        <a:lstStyle/>
        <a:p>
          <a:endParaRPr lang="en-US"/>
        </a:p>
      </dgm:t>
    </dgm:pt>
    <dgm:pt modelId="{4ADF4413-B7D1-47A4-93ED-F282242553DA}" type="sibTrans" cxnId="{DEE42B74-F869-4E74-8E24-4E5EF81A1187}">
      <dgm:prSet/>
      <dgm:spPr/>
      <dgm:t>
        <a:bodyPr/>
        <a:lstStyle/>
        <a:p>
          <a:endParaRPr lang="en-US"/>
        </a:p>
      </dgm:t>
    </dgm:pt>
    <dgm:pt modelId="{6B20C4AF-5016-466D-A020-96E84051B4E9}">
      <dgm:prSet/>
      <dgm:spPr/>
      <dgm:t>
        <a:bodyPr/>
        <a:lstStyle/>
        <a:p>
          <a:r>
            <a:rPr lang="en-US"/>
            <a:t>Congenital anomalies</a:t>
          </a:r>
        </a:p>
      </dgm:t>
    </dgm:pt>
    <dgm:pt modelId="{A2783E2F-287E-4F35-821F-F927B0BD1F74}" type="parTrans" cxnId="{EBB7D276-170D-401E-8903-998BA4131D29}">
      <dgm:prSet/>
      <dgm:spPr/>
      <dgm:t>
        <a:bodyPr/>
        <a:lstStyle/>
        <a:p>
          <a:endParaRPr lang="en-US"/>
        </a:p>
      </dgm:t>
    </dgm:pt>
    <dgm:pt modelId="{1A0164CE-E5E8-4293-8798-A25DCEB7EF70}" type="sibTrans" cxnId="{EBB7D276-170D-401E-8903-998BA4131D29}">
      <dgm:prSet/>
      <dgm:spPr/>
      <dgm:t>
        <a:bodyPr/>
        <a:lstStyle/>
        <a:p>
          <a:endParaRPr lang="en-US"/>
        </a:p>
      </dgm:t>
    </dgm:pt>
    <dgm:pt modelId="{E2833229-653C-419B-B395-31E00E44DFF3}">
      <dgm:prSet/>
      <dgm:spPr/>
      <dgm:t>
        <a:bodyPr/>
        <a:lstStyle/>
        <a:p>
          <a:r>
            <a:rPr lang="en-US"/>
            <a:t>Maternal complications of pregnancy. </a:t>
          </a:r>
        </a:p>
      </dgm:t>
    </dgm:pt>
    <dgm:pt modelId="{FF4F805F-33E1-49A1-8020-856A5CD5F5A8}" type="parTrans" cxnId="{6B639952-D216-402C-BD30-A2A00E08DFD1}">
      <dgm:prSet/>
      <dgm:spPr/>
      <dgm:t>
        <a:bodyPr/>
        <a:lstStyle/>
        <a:p>
          <a:endParaRPr lang="en-US"/>
        </a:p>
      </dgm:t>
    </dgm:pt>
    <dgm:pt modelId="{E7C65E50-F5A6-4C60-8A09-BFD798159FE0}" type="sibTrans" cxnId="{6B639952-D216-402C-BD30-A2A00E08DFD1}">
      <dgm:prSet/>
      <dgm:spPr/>
      <dgm:t>
        <a:bodyPr/>
        <a:lstStyle/>
        <a:p>
          <a:endParaRPr lang="en-US"/>
        </a:p>
      </dgm:t>
    </dgm:pt>
    <dgm:pt modelId="{A0FE2636-1661-4091-BF43-FAD25E27F112}">
      <dgm:prSet/>
      <dgm:spPr/>
      <dgm:t>
        <a:bodyPr/>
        <a:lstStyle/>
        <a:p>
          <a:r>
            <a:rPr lang="en-US"/>
            <a:t>Sudden Infant Death Syndrome (SIDS).</a:t>
          </a:r>
        </a:p>
      </dgm:t>
    </dgm:pt>
    <dgm:pt modelId="{DFF18194-9866-40C1-969C-8143D3929EDA}" type="parTrans" cxnId="{2AC92163-8C74-46C8-A05B-26BDF1F1705B}">
      <dgm:prSet/>
      <dgm:spPr/>
      <dgm:t>
        <a:bodyPr/>
        <a:lstStyle/>
        <a:p>
          <a:endParaRPr lang="en-US"/>
        </a:p>
      </dgm:t>
    </dgm:pt>
    <dgm:pt modelId="{54EFE5D8-2377-4FDB-BD9E-8B9C76434BC3}" type="sibTrans" cxnId="{2AC92163-8C74-46C8-A05B-26BDF1F1705B}">
      <dgm:prSet/>
      <dgm:spPr/>
      <dgm:t>
        <a:bodyPr/>
        <a:lstStyle/>
        <a:p>
          <a:endParaRPr lang="en-US"/>
        </a:p>
      </dgm:t>
    </dgm:pt>
    <dgm:pt modelId="{9C6823AF-F743-4107-A7EF-AE346CC2C2B9}">
      <dgm:prSet/>
      <dgm:spPr/>
      <dgm:t>
        <a:bodyPr/>
        <a:lstStyle/>
        <a:p>
          <a:r>
            <a:rPr lang="en-US"/>
            <a:t>Injuries (e.g., suffocation). </a:t>
          </a:r>
        </a:p>
      </dgm:t>
    </dgm:pt>
    <dgm:pt modelId="{322ADD03-8CCF-4043-A5A0-C1D2386351A9}" type="parTrans" cxnId="{550F4606-3157-43E6-A58B-433E7C67C2A0}">
      <dgm:prSet/>
      <dgm:spPr/>
      <dgm:t>
        <a:bodyPr/>
        <a:lstStyle/>
        <a:p>
          <a:endParaRPr lang="en-US"/>
        </a:p>
      </dgm:t>
    </dgm:pt>
    <dgm:pt modelId="{122ECFFF-BAC8-4357-8637-5A60802213B2}" type="sibTrans" cxnId="{550F4606-3157-43E6-A58B-433E7C67C2A0}">
      <dgm:prSet/>
      <dgm:spPr/>
      <dgm:t>
        <a:bodyPr/>
        <a:lstStyle/>
        <a:p>
          <a:endParaRPr lang="en-US"/>
        </a:p>
      </dgm:t>
    </dgm:pt>
    <dgm:pt modelId="{337A2F44-40C1-C542-B5EB-57FDC02E366A}" type="pres">
      <dgm:prSet presAssocID="{16511FA3-DE10-4D9A-96FC-8DA5C92F5CFD}" presName="linear" presStyleCnt="0">
        <dgm:presLayoutVars>
          <dgm:animLvl val="lvl"/>
          <dgm:resizeHandles val="exact"/>
        </dgm:presLayoutVars>
      </dgm:prSet>
      <dgm:spPr/>
    </dgm:pt>
    <dgm:pt modelId="{E3688284-16BE-794F-AA62-E3DB1F477C23}" type="pres">
      <dgm:prSet presAssocID="{A4EC883B-9F49-4C5B-B18E-2433ECA0551F}" presName="parentText" presStyleLbl="node1" presStyleIdx="0" presStyleCnt="1">
        <dgm:presLayoutVars>
          <dgm:chMax val="0"/>
          <dgm:bulletEnabled val="1"/>
        </dgm:presLayoutVars>
      </dgm:prSet>
      <dgm:spPr/>
    </dgm:pt>
    <dgm:pt modelId="{C709C248-B572-F44E-AFEE-2D6840AC5FFE}" type="pres">
      <dgm:prSet presAssocID="{A4EC883B-9F49-4C5B-B18E-2433ECA0551F}" presName="childText" presStyleLbl="revTx" presStyleIdx="0" presStyleCnt="1">
        <dgm:presLayoutVars>
          <dgm:bulletEnabled val="1"/>
        </dgm:presLayoutVars>
      </dgm:prSet>
      <dgm:spPr/>
    </dgm:pt>
  </dgm:ptLst>
  <dgm:cxnLst>
    <dgm:cxn modelId="{550F4606-3157-43E6-A58B-433E7C67C2A0}" srcId="{A4EC883B-9F49-4C5B-B18E-2433ECA0551F}" destId="{9C6823AF-F743-4107-A7EF-AE346CC2C2B9}" srcOrd="5" destOrd="0" parTransId="{322ADD03-8CCF-4043-A5A0-C1D2386351A9}" sibTransId="{122ECFFF-BAC8-4357-8637-5A60802213B2}"/>
    <dgm:cxn modelId="{F6110420-42BB-6F45-8AE5-4867B0823A02}" type="presOf" srcId="{45CB6160-52A7-41B9-8505-34878C103F4E}" destId="{C709C248-B572-F44E-AFEE-2D6840AC5FFE}" srcOrd="0" destOrd="1" presId="urn:microsoft.com/office/officeart/2005/8/layout/vList2"/>
    <dgm:cxn modelId="{2276652A-33E8-BB4C-8204-199C3C209E57}" type="presOf" srcId="{16511FA3-DE10-4D9A-96FC-8DA5C92F5CFD}" destId="{337A2F44-40C1-C542-B5EB-57FDC02E366A}" srcOrd="0" destOrd="0" presId="urn:microsoft.com/office/officeart/2005/8/layout/vList2"/>
    <dgm:cxn modelId="{C473752D-1DD0-D745-A1C0-50DE35951913}" type="presOf" srcId="{E2833229-653C-419B-B395-31E00E44DFF3}" destId="{C709C248-B572-F44E-AFEE-2D6840AC5FFE}" srcOrd="0" destOrd="3" presId="urn:microsoft.com/office/officeart/2005/8/layout/vList2"/>
    <dgm:cxn modelId="{2AC92163-8C74-46C8-A05B-26BDF1F1705B}" srcId="{A4EC883B-9F49-4C5B-B18E-2433ECA0551F}" destId="{A0FE2636-1661-4091-BF43-FAD25E27F112}" srcOrd="4" destOrd="0" parTransId="{DFF18194-9866-40C1-969C-8143D3929EDA}" sibTransId="{54EFE5D8-2377-4FDB-BD9E-8B9C76434BC3}"/>
    <dgm:cxn modelId="{513C6E69-15FB-4146-A5F9-109C73195073}" type="presOf" srcId="{A0FE2636-1661-4091-BF43-FAD25E27F112}" destId="{C709C248-B572-F44E-AFEE-2D6840AC5FFE}" srcOrd="0" destOrd="4" presId="urn:microsoft.com/office/officeart/2005/8/layout/vList2"/>
    <dgm:cxn modelId="{93E0336F-E9C5-42C7-B3F2-A3019479B0F5}" srcId="{A4EC883B-9F49-4C5B-B18E-2433ECA0551F}" destId="{662FA593-3BA5-4C36-830F-E71181702A44}" srcOrd="0" destOrd="0" parTransId="{38F876E8-A6D7-4ACD-BA2C-98E6665D27DE}" sibTransId="{706BBC27-C5BA-449E-904C-B84889118807}"/>
    <dgm:cxn modelId="{6B639952-D216-402C-BD30-A2A00E08DFD1}" srcId="{A4EC883B-9F49-4C5B-B18E-2433ECA0551F}" destId="{E2833229-653C-419B-B395-31E00E44DFF3}" srcOrd="3" destOrd="0" parTransId="{FF4F805F-33E1-49A1-8020-856A5CD5F5A8}" sibTransId="{E7C65E50-F5A6-4C60-8A09-BFD798159FE0}"/>
    <dgm:cxn modelId="{DEE42B74-F869-4E74-8E24-4E5EF81A1187}" srcId="{A4EC883B-9F49-4C5B-B18E-2433ECA0551F}" destId="{45CB6160-52A7-41B9-8505-34878C103F4E}" srcOrd="1" destOrd="0" parTransId="{E978A9C7-DB54-4F7A-9261-016FDFB9C6E4}" sibTransId="{4ADF4413-B7D1-47A4-93ED-F282242553DA}"/>
    <dgm:cxn modelId="{EBB7D276-170D-401E-8903-998BA4131D29}" srcId="{A4EC883B-9F49-4C5B-B18E-2433ECA0551F}" destId="{6B20C4AF-5016-466D-A020-96E84051B4E9}" srcOrd="2" destOrd="0" parTransId="{A2783E2F-287E-4F35-821F-F927B0BD1F74}" sibTransId="{1A0164CE-E5E8-4293-8798-A25DCEB7EF70}"/>
    <dgm:cxn modelId="{0364BBB4-58A3-0A49-8949-E47C0C40D487}" type="presOf" srcId="{662FA593-3BA5-4C36-830F-E71181702A44}" destId="{C709C248-B572-F44E-AFEE-2D6840AC5FFE}" srcOrd="0" destOrd="0" presId="urn:microsoft.com/office/officeart/2005/8/layout/vList2"/>
    <dgm:cxn modelId="{979234CC-C033-0744-B870-18CA6A442D36}" type="presOf" srcId="{A4EC883B-9F49-4C5B-B18E-2433ECA0551F}" destId="{E3688284-16BE-794F-AA62-E3DB1F477C23}" srcOrd="0" destOrd="0" presId="urn:microsoft.com/office/officeart/2005/8/layout/vList2"/>
    <dgm:cxn modelId="{EFD8DFE2-8C31-3840-A3DC-4150260F06C1}" type="presOf" srcId="{9C6823AF-F743-4107-A7EF-AE346CC2C2B9}" destId="{C709C248-B572-F44E-AFEE-2D6840AC5FFE}" srcOrd="0" destOrd="5" presId="urn:microsoft.com/office/officeart/2005/8/layout/vList2"/>
    <dgm:cxn modelId="{FA6124E3-5176-43D6-B4F1-8D274ABB4B36}" srcId="{16511FA3-DE10-4D9A-96FC-8DA5C92F5CFD}" destId="{A4EC883B-9F49-4C5B-B18E-2433ECA0551F}" srcOrd="0" destOrd="0" parTransId="{755BA27D-5A58-4421-A55D-66AD2DBCEAFC}" sibTransId="{0F4A04DB-96EB-4139-9305-16FD4AEA618D}"/>
    <dgm:cxn modelId="{53D9C0E3-B41B-9840-93C5-D7FC51FAE09C}" type="presOf" srcId="{6B20C4AF-5016-466D-A020-96E84051B4E9}" destId="{C709C248-B572-F44E-AFEE-2D6840AC5FFE}" srcOrd="0" destOrd="2" presId="urn:microsoft.com/office/officeart/2005/8/layout/vList2"/>
    <dgm:cxn modelId="{A878B0FA-BBE1-EB4E-B3B7-CEB17D4404D5}" type="presParOf" srcId="{337A2F44-40C1-C542-B5EB-57FDC02E366A}" destId="{E3688284-16BE-794F-AA62-E3DB1F477C23}" srcOrd="0" destOrd="0" presId="urn:microsoft.com/office/officeart/2005/8/layout/vList2"/>
    <dgm:cxn modelId="{5886B4F2-B3C5-FB4C-9791-EF85743B9E8E}" type="presParOf" srcId="{337A2F44-40C1-C542-B5EB-57FDC02E366A}" destId="{C709C248-B572-F44E-AFEE-2D6840AC5FFE}"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23345A1-73DA-4D4B-8849-14F3AAA1F7D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9A06D84-222B-45C1-AF1F-245C938E8E90}">
      <dgm:prSet/>
      <dgm:spPr/>
      <dgm:t>
        <a:bodyPr/>
        <a:lstStyle/>
        <a:p>
          <a:r>
            <a:rPr lang="en-US"/>
            <a:t>promote early and exclusive breastfeeding (EBF): </a:t>
          </a:r>
        </a:p>
      </dgm:t>
    </dgm:pt>
    <dgm:pt modelId="{6302A45D-D109-44EF-BA5C-AB17D9445DD4}" type="parTrans" cxnId="{1D9FCCF4-56CF-4C32-AAE9-81A7CB66815C}">
      <dgm:prSet/>
      <dgm:spPr/>
      <dgm:t>
        <a:bodyPr/>
        <a:lstStyle/>
        <a:p>
          <a:endParaRPr lang="en-US"/>
        </a:p>
      </dgm:t>
    </dgm:pt>
    <dgm:pt modelId="{8E83C0D4-80EF-4A33-B447-F63286E6F090}" type="sibTrans" cxnId="{1D9FCCF4-56CF-4C32-AAE9-81A7CB66815C}">
      <dgm:prSet/>
      <dgm:spPr/>
      <dgm:t>
        <a:bodyPr/>
        <a:lstStyle/>
        <a:p>
          <a:endParaRPr lang="en-US"/>
        </a:p>
      </dgm:t>
    </dgm:pt>
    <dgm:pt modelId="{2914BA11-CA9C-4846-8D09-2ED00EEE585A}">
      <dgm:prSet/>
      <dgm:spPr/>
      <dgm:t>
        <a:bodyPr/>
        <a:lstStyle/>
        <a:p>
          <a:r>
            <a:rPr lang="en-US"/>
            <a:t>Evidence shows EBF reduces the risks of mortality and morbidity and improves post-neonatal outcomes</a:t>
          </a:r>
        </a:p>
      </dgm:t>
    </dgm:pt>
    <dgm:pt modelId="{78086761-5A49-4748-9DC8-4F78971D7D39}" type="parTrans" cxnId="{2ABF1DB8-15ED-46DE-84C6-77F8359F4CA6}">
      <dgm:prSet/>
      <dgm:spPr/>
      <dgm:t>
        <a:bodyPr/>
        <a:lstStyle/>
        <a:p>
          <a:endParaRPr lang="en-US"/>
        </a:p>
      </dgm:t>
    </dgm:pt>
    <dgm:pt modelId="{57C116CE-9833-4511-B776-82A00B70F125}" type="sibTrans" cxnId="{2ABF1DB8-15ED-46DE-84C6-77F8359F4CA6}">
      <dgm:prSet/>
      <dgm:spPr/>
      <dgm:t>
        <a:bodyPr/>
        <a:lstStyle/>
        <a:p>
          <a:endParaRPr lang="en-US"/>
        </a:p>
      </dgm:t>
    </dgm:pt>
    <dgm:pt modelId="{3F939F47-A224-4911-8D27-F9154B6FE4E1}">
      <dgm:prSet/>
      <dgm:spPr/>
      <dgm:t>
        <a:bodyPr/>
        <a:lstStyle/>
        <a:p>
          <a:r>
            <a:rPr lang="en-US" b="1"/>
            <a:t>Preterm and low-birth-weight </a:t>
          </a:r>
          <a:r>
            <a:rPr lang="en-US"/>
            <a:t>babies should be identified as soon as possible and should be provided special care.</a:t>
          </a:r>
        </a:p>
      </dgm:t>
    </dgm:pt>
    <dgm:pt modelId="{EF8C5DBB-371D-4A28-AEBB-44C9825B82CF}" type="parTrans" cxnId="{BA8DD4D3-13EF-4639-A7C2-BAB0C9F3061D}">
      <dgm:prSet/>
      <dgm:spPr/>
      <dgm:t>
        <a:bodyPr/>
        <a:lstStyle/>
        <a:p>
          <a:endParaRPr lang="en-US"/>
        </a:p>
      </dgm:t>
    </dgm:pt>
    <dgm:pt modelId="{32A06BA6-5ECA-4018-851A-65905A8A3106}" type="sibTrans" cxnId="{BA8DD4D3-13EF-4639-A7C2-BAB0C9F3061D}">
      <dgm:prSet/>
      <dgm:spPr/>
      <dgm:t>
        <a:bodyPr/>
        <a:lstStyle/>
        <a:p>
          <a:endParaRPr lang="en-US"/>
        </a:p>
      </dgm:t>
    </dgm:pt>
    <dgm:pt modelId="{36DBE7BE-A959-4634-94C8-A872AE7872CC}">
      <dgm:prSet/>
      <dgm:spPr/>
      <dgm:t>
        <a:bodyPr/>
        <a:lstStyle/>
        <a:p>
          <a:r>
            <a:rPr lang="en-US"/>
            <a:t>A full clinical examination should be done 1 hour after birth. This includes giving </a:t>
          </a:r>
          <a:r>
            <a:rPr lang="en-US" b="1"/>
            <a:t>vitamin K prophylaxis </a:t>
          </a:r>
          <a:r>
            <a:rPr lang="en-US"/>
            <a:t>and </a:t>
          </a:r>
          <a:r>
            <a:rPr lang="en-US" b="1"/>
            <a:t>hepatitis B vaccination </a:t>
          </a:r>
          <a:r>
            <a:rPr lang="en-US"/>
            <a:t>(within 24 hours).</a:t>
          </a:r>
        </a:p>
      </dgm:t>
    </dgm:pt>
    <dgm:pt modelId="{6FC3548C-ACA4-4B46-B5E1-320DF82A56E4}" type="parTrans" cxnId="{30B8C084-5970-48EF-B90B-D81BD18F2B5C}">
      <dgm:prSet/>
      <dgm:spPr/>
      <dgm:t>
        <a:bodyPr/>
        <a:lstStyle/>
        <a:p>
          <a:endParaRPr lang="en-US"/>
        </a:p>
      </dgm:t>
    </dgm:pt>
    <dgm:pt modelId="{1FF1023C-D303-4371-9934-9640E80D7483}" type="sibTrans" cxnId="{30B8C084-5970-48EF-B90B-D81BD18F2B5C}">
      <dgm:prSet/>
      <dgm:spPr/>
      <dgm:t>
        <a:bodyPr/>
        <a:lstStyle/>
        <a:p>
          <a:endParaRPr lang="en-US"/>
        </a:p>
      </dgm:t>
    </dgm:pt>
    <dgm:pt modelId="{B281876D-0532-488D-9BA9-C3D7C30BEB6F}" type="pres">
      <dgm:prSet presAssocID="{223345A1-73DA-4D4B-8849-14F3AAA1F7D4}" presName="root" presStyleCnt="0">
        <dgm:presLayoutVars>
          <dgm:dir/>
          <dgm:resizeHandles val="exact"/>
        </dgm:presLayoutVars>
      </dgm:prSet>
      <dgm:spPr/>
    </dgm:pt>
    <dgm:pt modelId="{AB1C9CF9-2B12-44C2-83C3-760E4B99758C}" type="pres">
      <dgm:prSet presAssocID="{69A06D84-222B-45C1-AF1F-245C938E8E90}" presName="compNode" presStyleCnt="0"/>
      <dgm:spPr/>
    </dgm:pt>
    <dgm:pt modelId="{EBD844F7-2FF0-497F-9E26-974120DDA64E}" type="pres">
      <dgm:prSet presAssocID="{69A06D84-222B-45C1-AF1F-245C938E8E90}" presName="bgRect" presStyleLbl="bgShp" presStyleIdx="0" presStyleCnt="4"/>
      <dgm:spPr/>
    </dgm:pt>
    <dgm:pt modelId="{829C07FF-3EA1-4C31-BD81-ED6B7089C985}" type="pres">
      <dgm:prSet presAssocID="{69A06D84-222B-45C1-AF1F-245C938E8E9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ove Letter"/>
        </a:ext>
      </dgm:extLst>
    </dgm:pt>
    <dgm:pt modelId="{228B6052-E2D0-4514-AAB8-35FF9EEE263B}" type="pres">
      <dgm:prSet presAssocID="{69A06D84-222B-45C1-AF1F-245C938E8E90}" presName="spaceRect" presStyleCnt="0"/>
      <dgm:spPr/>
    </dgm:pt>
    <dgm:pt modelId="{223D9FD0-84A0-4778-B7AE-69B52679BA8D}" type="pres">
      <dgm:prSet presAssocID="{69A06D84-222B-45C1-AF1F-245C938E8E90}" presName="parTx" presStyleLbl="revTx" presStyleIdx="0" presStyleCnt="4">
        <dgm:presLayoutVars>
          <dgm:chMax val="0"/>
          <dgm:chPref val="0"/>
        </dgm:presLayoutVars>
      </dgm:prSet>
      <dgm:spPr/>
    </dgm:pt>
    <dgm:pt modelId="{E57E71E1-9123-4503-942F-404AE2C19F37}" type="pres">
      <dgm:prSet presAssocID="{8E83C0D4-80EF-4A33-B447-F63286E6F090}" presName="sibTrans" presStyleCnt="0"/>
      <dgm:spPr/>
    </dgm:pt>
    <dgm:pt modelId="{BCE1E73A-06EB-49C2-8D63-FA9ADE9EF03B}" type="pres">
      <dgm:prSet presAssocID="{2914BA11-CA9C-4846-8D09-2ED00EEE585A}" presName="compNode" presStyleCnt="0"/>
      <dgm:spPr/>
    </dgm:pt>
    <dgm:pt modelId="{B01D02B2-07C2-414F-8132-4A10E61DBC30}" type="pres">
      <dgm:prSet presAssocID="{2914BA11-CA9C-4846-8D09-2ED00EEE585A}" presName="bgRect" presStyleLbl="bgShp" presStyleIdx="1" presStyleCnt="4"/>
      <dgm:spPr/>
    </dgm:pt>
    <dgm:pt modelId="{7F72833B-F9D9-4A69-8EDE-55B1388B04B7}" type="pres">
      <dgm:prSet presAssocID="{2914BA11-CA9C-4846-8D09-2ED00EEE585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743A8374-6CFE-4696-946C-CF8CF747A261}" type="pres">
      <dgm:prSet presAssocID="{2914BA11-CA9C-4846-8D09-2ED00EEE585A}" presName="spaceRect" presStyleCnt="0"/>
      <dgm:spPr/>
    </dgm:pt>
    <dgm:pt modelId="{668466D1-7704-4C5E-BC36-7FE957B72DD2}" type="pres">
      <dgm:prSet presAssocID="{2914BA11-CA9C-4846-8D09-2ED00EEE585A}" presName="parTx" presStyleLbl="revTx" presStyleIdx="1" presStyleCnt="4">
        <dgm:presLayoutVars>
          <dgm:chMax val="0"/>
          <dgm:chPref val="0"/>
        </dgm:presLayoutVars>
      </dgm:prSet>
      <dgm:spPr/>
    </dgm:pt>
    <dgm:pt modelId="{268F3B15-14BE-49A8-AA65-F1749AD247B0}" type="pres">
      <dgm:prSet presAssocID="{57C116CE-9833-4511-B776-82A00B70F125}" presName="sibTrans" presStyleCnt="0"/>
      <dgm:spPr/>
    </dgm:pt>
    <dgm:pt modelId="{DCCA9F8B-6F50-40C2-8889-5435DB80B073}" type="pres">
      <dgm:prSet presAssocID="{3F939F47-A224-4911-8D27-F9154B6FE4E1}" presName="compNode" presStyleCnt="0"/>
      <dgm:spPr/>
    </dgm:pt>
    <dgm:pt modelId="{4AF1ED40-784A-4634-A547-9D6414B4E6D9}" type="pres">
      <dgm:prSet presAssocID="{3F939F47-A224-4911-8D27-F9154B6FE4E1}" presName="bgRect" presStyleLbl="bgShp" presStyleIdx="2" presStyleCnt="4"/>
      <dgm:spPr/>
    </dgm:pt>
    <dgm:pt modelId="{6C84950A-52B1-483E-AD0F-49ADBE0D47E4}" type="pres">
      <dgm:prSet presAssocID="{3F939F47-A224-4911-8D27-F9154B6FE4E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roller"/>
        </a:ext>
      </dgm:extLst>
    </dgm:pt>
    <dgm:pt modelId="{80096867-FBA7-4161-811B-BB2367A0202B}" type="pres">
      <dgm:prSet presAssocID="{3F939F47-A224-4911-8D27-F9154B6FE4E1}" presName="spaceRect" presStyleCnt="0"/>
      <dgm:spPr/>
    </dgm:pt>
    <dgm:pt modelId="{457D070B-C7F8-43B3-8284-CA486A839CFC}" type="pres">
      <dgm:prSet presAssocID="{3F939F47-A224-4911-8D27-F9154B6FE4E1}" presName="parTx" presStyleLbl="revTx" presStyleIdx="2" presStyleCnt="4">
        <dgm:presLayoutVars>
          <dgm:chMax val="0"/>
          <dgm:chPref val="0"/>
        </dgm:presLayoutVars>
      </dgm:prSet>
      <dgm:spPr/>
    </dgm:pt>
    <dgm:pt modelId="{5B586C23-3981-4711-9BBE-D2D761C088BC}" type="pres">
      <dgm:prSet presAssocID="{32A06BA6-5ECA-4018-851A-65905A8A3106}" presName="sibTrans" presStyleCnt="0"/>
      <dgm:spPr/>
    </dgm:pt>
    <dgm:pt modelId="{14DC6560-CE1D-4A6C-8164-80927EC3DD04}" type="pres">
      <dgm:prSet presAssocID="{36DBE7BE-A959-4634-94C8-A872AE7872CC}" presName="compNode" presStyleCnt="0"/>
      <dgm:spPr/>
    </dgm:pt>
    <dgm:pt modelId="{E5EE7FE5-C9D7-440D-B863-17E51BB408DE}" type="pres">
      <dgm:prSet presAssocID="{36DBE7BE-A959-4634-94C8-A872AE7872CC}" presName="bgRect" presStyleLbl="bgShp" presStyleIdx="3" presStyleCnt="4"/>
      <dgm:spPr/>
    </dgm:pt>
    <dgm:pt modelId="{003EAE65-8DE0-4E3D-82BC-59675EE74411}" type="pres">
      <dgm:prSet presAssocID="{36DBE7BE-A959-4634-94C8-A872AE7872C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Needle"/>
        </a:ext>
      </dgm:extLst>
    </dgm:pt>
    <dgm:pt modelId="{F4458595-A617-4DAB-AE46-4B2B5DA9B52C}" type="pres">
      <dgm:prSet presAssocID="{36DBE7BE-A959-4634-94C8-A872AE7872CC}" presName="spaceRect" presStyleCnt="0"/>
      <dgm:spPr/>
    </dgm:pt>
    <dgm:pt modelId="{F75FE319-2AB0-4612-88EF-0C2893A02894}" type="pres">
      <dgm:prSet presAssocID="{36DBE7BE-A959-4634-94C8-A872AE7872CC}" presName="parTx" presStyleLbl="revTx" presStyleIdx="3" presStyleCnt="4">
        <dgm:presLayoutVars>
          <dgm:chMax val="0"/>
          <dgm:chPref val="0"/>
        </dgm:presLayoutVars>
      </dgm:prSet>
      <dgm:spPr/>
    </dgm:pt>
  </dgm:ptLst>
  <dgm:cxnLst>
    <dgm:cxn modelId="{9CE8740E-3523-461C-86D3-95C52F912FA5}" type="presOf" srcId="{2914BA11-CA9C-4846-8D09-2ED00EEE585A}" destId="{668466D1-7704-4C5E-BC36-7FE957B72DD2}" srcOrd="0" destOrd="0" presId="urn:microsoft.com/office/officeart/2018/2/layout/IconVerticalSolidList"/>
    <dgm:cxn modelId="{426F9935-2178-4D9E-A789-D4BDA01DCAF9}" type="presOf" srcId="{3F939F47-A224-4911-8D27-F9154B6FE4E1}" destId="{457D070B-C7F8-43B3-8284-CA486A839CFC}" srcOrd="0" destOrd="0" presId="urn:microsoft.com/office/officeart/2018/2/layout/IconVerticalSolidList"/>
    <dgm:cxn modelId="{55791642-6672-4D74-AF2F-A5D22FE900DE}" type="presOf" srcId="{223345A1-73DA-4D4B-8849-14F3AAA1F7D4}" destId="{B281876D-0532-488D-9BA9-C3D7C30BEB6F}" srcOrd="0" destOrd="0" presId="urn:microsoft.com/office/officeart/2018/2/layout/IconVerticalSolidList"/>
    <dgm:cxn modelId="{30B8C084-5970-48EF-B90B-D81BD18F2B5C}" srcId="{223345A1-73DA-4D4B-8849-14F3AAA1F7D4}" destId="{36DBE7BE-A959-4634-94C8-A872AE7872CC}" srcOrd="3" destOrd="0" parTransId="{6FC3548C-ACA4-4B46-B5E1-320DF82A56E4}" sibTransId="{1FF1023C-D303-4371-9934-9640E80D7483}"/>
    <dgm:cxn modelId="{57B48197-DD08-422F-936E-9A860B6B5FC8}" type="presOf" srcId="{69A06D84-222B-45C1-AF1F-245C938E8E90}" destId="{223D9FD0-84A0-4778-B7AE-69B52679BA8D}" srcOrd="0" destOrd="0" presId="urn:microsoft.com/office/officeart/2018/2/layout/IconVerticalSolidList"/>
    <dgm:cxn modelId="{D445F5B3-CD34-4E01-BA35-84671496CCC1}" type="presOf" srcId="{36DBE7BE-A959-4634-94C8-A872AE7872CC}" destId="{F75FE319-2AB0-4612-88EF-0C2893A02894}" srcOrd="0" destOrd="0" presId="urn:microsoft.com/office/officeart/2018/2/layout/IconVerticalSolidList"/>
    <dgm:cxn modelId="{2ABF1DB8-15ED-46DE-84C6-77F8359F4CA6}" srcId="{223345A1-73DA-4D4B-8849-14F3AAA1F7D4}" destId="{2914BA11-CA9C-4846-8D09-2ED00EEE585A}" srcOrd="1" destOrd="0" parTransId="{78086761-5A49-4748-9DC8-4F78971D7D39}" sibTransId="{57C116CE-9833-4511-B776-82A00B70F125}"/>
    <dgm:cxn modelId="{BA8DD4D3-13EF-4639-A7C2-BAB0C9F3061D}" srcId="{223345A1-73DA-4D4B-8849-14F3AAA1F7D4}" destId="{3F939F47-A224-4911-8D27-F9154B6FE4E1}" srcOrd="2" destOrd="0" parTransId="{EF8C5DBB-371D-4A28-AEBB-44C9825B82CF}" sibTransId="{32A06BA6-5ECA-4018-851A-65905A8A3106}"/>
    <dgm:cxn modelId="{1D9FCCF4-56CF-4C32-AAE9-81A7CB66815C}" srcId="{223345A1-73DA-4D4B-8849-14F3AAA1F7D4}" destId="{69A06D84-222B-45C1-AF1F-245C938E8E90}" srcOrd="0" destOrd="0" parTransId="{6302A45D-D109-44EF-BA5C-AB17D9445DD4}" sibTransId="{8E83C0D4-80EF-4A33-B447-F63286E6F090}"/>
    <dgm:cxn modelId="{189A33F2-543F-49EB-88A9-81F07B9C7BBA}" type="presParOf" srcId="{B281876D-0532-488D-9BA9-C3D7C30BEB6F}" destId="{AB1C9CF9-2B12-44C2-83C3-760E4B99758C}" srcOrd="0" destOrd="0" presId="urn:microsoft.com/office/officeart/2018/2/layout/IconVerticalSolidList"/>
    <dgm:cxn modelId="{260BD2E5-710F-4B9B-BA0B-30474A409B13}" type="presParOf" srcId="{AB1C9CF9-2B12-44C2-83C3-760E4B99758C}" destId="{EBD844F7-2FF0-497F-9E26-974120DDA64E}" srcOrd="0" destOrd="0" presId="urn:microsoft.com/office/officeart/2018/2/layout/IconVerticalSolidList"/>
    <dgm:cxn modelId="{89861540-65B0-4F3C-9FF7-5457B7DD08D4}" type="presParOf" srcId="{AB1C9CF9-2B12-44C2-83C3-760E4B99758C}" destId="{829C07FF-3EA1-4C31-BD81-ED6B7089C985}" srcOrd="1" destOrd="0" presId="urn:microsoft.com/office/officeart/2018/2/layout/IconVerticalSolidList"/>
    <dgm:cxn modelId="{DC32D29C-B9C1-47B8-B974-F43FEA149657}" type="presParOf" srcId="{AB1C9CF9-2B12-44C2-83C3-760E4B99758C}" destId="{228B6052-E2D0-4514-AAB8-35FF9EEE263B}" srcOrd="2" destOrd="0" presId="urn:microsoft.com/office/officeart/2018/2/layout/IconVerticalSolidList"/>
    <dgm:cxn modelId="{7607DAED-64ED-483E-9AC0-176BCBD8B818}" type="presParOf" srcId="{AB1C9CF9-2B12-44C2-83C3-760E4B99758C}" destId="{223D9FD0-84A0-4778-B7AE-69B52679BA8D}" srcOrd="3" destOrd="0" presId="urn:microsoft.com/office/officeart/2018/2/layout/IconVerticalSolidList"/>
    <dgm:cxn modelId="{1B1C29D8-EE1D-4ADE-889D-697442935ECA}" type="presParOf" srcId="{B281876D-0532-488D-9BA9-C3D7C30BEB6F}" destId="{E57E71E1-9123-4503-942F-404AE2C19F37}" srcOrd="1" destOrd="0" presId="urn:microsoft.com/office/officeart/2018/2/layout/IconVerticalSolidList"/>
    <dgm:cxn modelId="{AB74E3BB-1203-4616-8C4B-5A599492B019}" type="presParOf" srcId="{B281876D-0532-488D-9BA9-C3D7C30BEB6F}" destId="{BCE1E73A-06EB-49C2-8D63-FA9ADE9EF03B}" srcOrd="2" destOrd="0" presId="urn:microsoft.com/office/officeart/2018/2/layout/IconVerticalSolidList"/>
    <dgm:cxn modelId="{DAF851D0-747D-4F8E-9222-3BA418B73B40}" type="presParOf" srcId="{BCE1E73A-06EB-49C2-8D63-FA9ADE9EF03B}" destId="{B01D02B2-07C2-414F-8132-4A10E61DBC30}" srcOrd="0" destOrd="0" presId="urn:microsoft.com/office/officeart/2018/2/layout/IconVerticalSolidList"/>
    <dgm:cxn modelId="{3E16BDA3-FD6B-4C15-9CEA-626800363A15}" type="presParOf" srcId="{BCE1E73A-06EB-49C2-8D63-FA9ADE9EF03B}" destId="{7F72833B-F9D9-4A69-8EDE-55B1388B04B7}" srcOrd="1" destOrd="0" presId="urn:microsoft.com/office/officeart/2018/2/layout/IconVerticalSolidList"/>
    <dgm:cxn modelId="{FB9128F8-5FE6-45C5-B059-90E4C9AA84AE}" type="presParOf" srcId="{BCE1E73A-06EB-49C2-8D63-FA9ADE9EF03B}" destId="{743A8374-6CFE-4696-946C-CF8CF747A261}" srcOrd="2" destOrd="0" presId="urn:microsoft.com/office/officeart/2018/2/layout/IconVerticalSolidList"/>
    <dgm:cxn modelId="{0B21990E-CED2-4237-856E-B0D23ED65A1B}" type="presParOf" srcId="{BCE1E73A-06EB-49C2-8D63-FA9ADE9EF03B}" destId="{668466D1-7704-4C5E-BC36-7FE957B72DD2}" srcOrd="3" destOrd="0" presId="urn:microsoft.com/office/officeart/2018/2/layout/IconVerticalSolidList"/>
    <dgm:cxn modelId="{9B97C194-ED2E-4137-9E98-D85BAD98B8AE}" type="presParOf" srcId="{B281876D-0532-488D-9BA9-C3D7C30BEB6F}" destId="{268F3B15-14BE-49A8-AA65-F1749AD247B0}" srcOrd="3" destOrd="0" presId="urn:microsoft.com/office/officeart/2018/2/layout/IconVerticalSolidList"/>
    <dgm:cxn modelId="{DD6D5E9B-C3BF-4DEC-8C59-9196B820E47C}" type="presParOf" srcId="{B281876D-0532-488D-9BA9-C3D7C30BEB6F}" destId="{DCCA9F8B-6F50-40C2-8889-5435DB80B073}" srcOrd="4" destOrd="0" presId="urn:microsoft.com/office/officeart/2018/2/layout/IconVerticalSolidList"/>
    <dgm:cxn modelId="{21668732-80C6-4DC1-917B-581362FD5964}" type="presParOf" srcId="{DCCA9F8B-6F50-40C2-8889-5435DB80B073}" destId="{4AF1ED40-784A-4634-A547-9D6414B4E6D9}" srcOrd="0" destOrd="0" presId="urn:microsoft.com/office/officeart/2018/2/layout/IconVerticalSolidList"/>
    <dgm:cxn modelId="{37C05F68-907B-4DC7-8E47-DE02FC4EC5E8}" type="presParOf" srcId="{DCCA9F8B-6F50-40C2-8889-5435DB80B073}" destId="{6C84950A-52B1-483E-AD0F-49ADBE0D47E4}" srcOrd="1" destOrd="0" presId="urn:microsoft.com/office/officeart/2018/2/layout/IconVerticalSolidList"/>
    <dgm:cxn modelId="{07B7E1EA-7F97-4F86-8E81-961FEC4B3735}" type="presParOf" srcId="{DCCA9F8B-6F50-40C2-8889-5435DB80B073}" destId="{80096867-FBA7-4161-811B-BB2367A0202B}" srcOrd="2" destOrd="0" presId="urn:microsoft.com/office/officeart/2018/2/layout/IconVerticalSolidList"/>
    <dgm:cxn modelId="{CD5B02A6-3EA2-4482-A53D-92AB35E7095B}" type="presParOf" srcId="{DCCA9F8B-6F50-40C2-8889-5435DB80B073}" destId="{457D070B-C7F8-43B3-8284-CA486A839CFC}" srcOrd="3" destOrd="0" presId="urn:microsoft.com/office/officeart/2018/2/layout/IconVerticalSolidList"/>
    <dgm:cxn modelId="{47169795-B5BD-4AAE-B53A-5216372964BF}" type="presParOf" srcId="{B281876D-0532-488D-9BA9-C3D7C30BEB6F}" destId="{5B586C23-3981-4711-9BBE-D2D761C088BC}" srcOrd="5" destOrd="0" presId="urn:microsoft.com/office/officeart/2018/2/layout/IconVerticalSolidList"/>
    <dgm:cxn modelId="{B3D7DE9E-ACCA-4721-9800-97711111A29B}" type="presParOf" srcId="{B281876D-0532-488D-9BA9-C3D7C30BEB6F}" destId="{14DC6560-CE1D-4A6C-8164-80927EC3DD04}" srcOrd="6" destOrd="0" presId="urn:microsoft.com/office/officeart/2018/2/layout/IconVerticalSolidList"/>
    <dgm:cxn modelId="{637E8922-CF3A-45FC-B649-E0D8850E8D2F}" type="presParOf" srcId="{14DC6560-CE1D-4A6C-8164-80927EC3DD04}" destId="{E5EE7FE5-C9D7-440D-B863-17E51BB408DE}" srcOrd="0" destOrd="0" presId="urn:microsoft.com/office/officeart/2018/2/layout/IconVerticalSolidList"/>
    <dgm:cxn modelId="{415DB8F0-2886-4E63-99BD-ADF80243617F}" type="presParOf" srcId="{14DC6560-CE1D-4A6C-8164-80927EC3DD04}" destId="{003EAE65-8DE0-4E3D-82BC-59675EE74411}" srcOrd="1" destOrd="0" presId="urn:microsoft.com/office/officeart/2018/2/layout/IconVerticalSolidList"/>
    <dgm:cxn modelId="{3908080E-EEEA-4D8C-AF32-5C28CAE5604E}" type="presParOf" srcId="{14DC6560-CE1D-4A6C-8164-80927EC3DD04}" destId="{F4458595-A617-4DAB-AE46-4B2B5DA9B52C}" srcOrd="2" destOrd="0" presId="urn:microsoft.com/office/officeart/2018/2/layout/IconVerticalSolidList"/>
    <dgm:cxn modelId="{3126A068-A025-476C-8966-AE9DDB037AF7}" type="presParOf" srcId="{14DC6560-CE1D-4A6C-8164-80927EC3DD04}" destId="{F75FE319-2AB0-4612-88EF-0C2893A0289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EA87EB-627A-4439-ADB9-96CFEE3D7378}">
      <dsp:nvSpPr>
        <dsp:cNvPr id="0" name=""/>
        <dsp:cNvSpPr/>
      </dsp:nvSpPr>
      <dsp:spPr>
        <a:xfrm>
          <a:off x="0" y="430"/>
          <a:ext cx="10058399" cy="100849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596017-7580-448B-9571-5625B0D6A8B0}">
      <dsp:nvSpPr>
        <dsp:cNvPr id="0" name=""/>
        <dsp:cNvSpPr/>
      </dsp:nvSpPr>
      <dsp:spPr>
        <a:xfrm>
          <a:off x="305070" y="227342"/>
          <a:ext cx="554673" cy="5546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2886498-0CB5-4ED0-B062-BE6F0D0FF118}">
      <dsp:nvSpPr>
        <dsp:cNvPr id="0" name=""/>
        <dsp:cNvSpPr/>
      </dsp:nvSpPr>
      <dsp:spPr>
        <a:xfrm>
          <a:off x="1164813" y="430"/>
          <a:ext cx="8893586" cy="1008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733" tIns="106733" rIns="106733" bIns="106733" numCol="1" spcCol="1270" anchor="ctr" anchorCtr="0">
          <a:noAutofit/>
        </a:bodyPr>
        <a:lstStyle/>
        <a:p>
          <a:pPr marL="0" lvl="0" indent="0" algn="l" defTabSz="800100">
            <a:lnSpc>
              <a:spcPct val="90000"/>
            </a:lnSpc>
            <a:spcBef>
              <a:spcPct val="0"/>
            </a:spcBef>
            <a:spcAft>
              <a:spcPct val="35000"/>
            </a:spcAft>
            <a:buNone/>
          </a:pPr>
          <a:r>
            <a:rPr lang="en-US" sz="1800" kern="1200"/>
            <a:t>range of biological, social, environmental, and physical factors have been linked to maternal, infant, and child health outcomes. </a:t>
          </a:r>
        </a:p>
      </dsp:txBody>
      <dsp:txXfrm>
        <a:off x="1164813" y="430"/>
        <a:ext cx="8893586" cy="1008496"/>
      </dsp:txXfrm>
    </dsp:sp>
    <dsp:sp modelId="{1E9CE41C-68D5-444D-A303-826F3D5AABE7}">
      <dsp:nvSpPr>
        <dsp:cNvPr id="0" name=""/>
        <dsp:cNvSpPr/>
      </dsp:nvSpPr>
      <dsp:spPr>
        <a:xfrm>
          <a:off x="0" y="1261051"/>
          <a:ext cx="10058399" cy="100849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E7E5E3-BF85-484D-A34D-59DF2D810DBA}">
      <dsp:nvSpPr>
        <dsp:cNvPr id="0" name=""/>
        <dsp:cNvSpPr/>
      </dsp:nvSpPr>
      <dsp:spPr>
        <a:xfrm>
          <a:off x="305070" y="1487963"/>
          <a:ext cx="554673" cy="5546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5825F14-E7FA-4C99-AD61-0A2F437E32E3}">
      <dsp:nvSpPr>
        <dsp:cNvPr id="0" name=""/>
        <dsp:cNvSpPr/>
      </dsp:nvSpPr>
      <dsp:spPr>
        <a:xfrm>
          <a:off x="1164813" y="1261051"/>
          <a:ext cx="8893586" cy="1008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733" tIns="106733" rIns="106733" bIns="106733" numCol="1" spcCol="1270" anchor="ctr" anchorCtr="0">
          <a:noAutofit/>
        </a:bodyPr>
        <a:lstStyle/>
        <a:p>
          <a:pPr marL="0" lvl="0" indent="0" algn="l" defTabSz="800100">
            <a:lnSpc>
              <a:spcPct val="90000"/>
            </a:lnSpc>
            <a:spcBef>
              <a:spcPct val="0"/>
            </a:spcBef>
            <a:spcAft>
              <a:spcPct val="35000"/>
            </a:spcAft>
            <a:buNone/>
          </a:pPr>
          <a:r>
            <a:rPr lang="en-US" sz="1800" b="1" kern="1200"/>
            <a:t>Race , Ethnicity,, such as income level, educational attainment, medical insurance coverage, access to medical care are considered  socioeconomic factors.</a:t>
          </a:r>
          <a:endParaRPr lang="en-US" sz="1800" kern="1200"/>
        </a:p>
      </dsp:txBody>
      <dsp:txXfrm>
        <a:off x="1164813" y="1261051"/>
        <a:ext cx="8893586" cy="1008496"/>
      </dsp:txXfrm>
    </dsp:sp>
    <dsp:sp modelId="{96733DF3-DB0A-444D-BECB-CAFC91F68017}">
      <dsp:nvSpPr>
        <dsp:cNvPr id="0" name=""/>
        <dsp:cNvSpPr/>
      </dsp:nvSpPr>
      <dsp:spPr>
        <a:xfrm>
          <a:off x="0" y="2521672"/>
          <a:ext cx="10058399" cy="100849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4CD5D1-A3C3-4AB0-8A26-CBF5E2B8BB91}">
      <dsp:nvSpPr>
        <dsp:cNvPr id="0" name=""/>
        <dsp:cNvSpPr/>
      </dsp:nvSpPr>
      <dsp:spPr>
        <a:xfrm>
          <a:off x="305070" y="2748584"/>
          <a:ext cx="554673" cy="55467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776E224-5132-4FFF-8C3B-42EA6747D73E}">
      <dsp:nvSpPr>
        <dsp:cNvPr id="0" name=""/>
        <dsp:cNvSpPr/>
      </dsp:nvSpPr>
      <dsp:spPr>
        <a:xfrm>
          <a:off x="1164813" y="2521672"/>
          <a:ext cx="8893586" cy="1008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733" tIns="106733" rIns="106733" bIns="106733" numCol="1" spcCol="1270" anchor="ctr" anchorCtr="0">
          <a:noAutofit/>
        </a:bodyPr>
        <a:lstStyle/>
        <a:p>
          <a:pPr marL="0" lvl="0" indent="0" algn="l" defTabSz="800100">
            <a:lnSpc>
              <a:spcPct val="90000"/>
            </a:lnSpc>
            <a:spcBef>
              <a:spcPct val="0"/>
            </a:spcBef>
            <a:spcAft>
              <a:spcPct val="35000"/>
            </a:spcAft>
            <a:buNone/>
          </a:pPr>
          <a:r>
            <a:rPr lang="en-US" sz="1800" kern="1200"/>
            <a:t>where as age, parity knowledge of services, previous obstetric history </a:t>
          </a:r>
          <a:r>
            <a:rPr lang="en-US" sz="1800" b="1" kern="1200"/>
            <a:t>and general health status </a:t>
          </a:r>
          <a:r>
            <a:rPr lang="en-US" sz="1800" kern="1200"/>
            <a:t>are considered as physical determinants </a:t>
          </a:r>
        </a:p>
      </dsp:txBody>
      <dsp:txXfrm>
        <a:off x="1164813" y="2521672"/>
        <a:ext cx="8893586" cy="10084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20FBA4-C12C-40BC-AC5E-5573C76C60BD}">
      <dsp:nvSpPr>
        <dsp:cNvPr id="0" name=""/>
        <dsp:cNvSpPr/>
      </dsp:nvSpPr>
      <dsp:spPr>
        <a:xfrm>
          <a:off x="0" y="1075791"/>
          <a:ext cx="7165633" cy="198607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04527B-9367-4C97-A469-C2832F12082C}">
      <dsp:nvSpPr>
        <dsp:cNvPr id="0" name=""/>
        <dsp:cNvSpPr/>
      </dsp:nvSpPr>
      <dsp:spPr>
        <a:xfrm>
          <a:off x="600788" y="1522658"/>
          <a:ext cx="1092342" cy="10923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17791DE-4F82-448D-A24D-C31014460B2B}">
      <dsp:nvSpPr>
        <dsp:cNvPr id="0" name=""/>
        <dsp:cNvSpPr/>
      </dsp:nvSpPr>
      <dsp:spPr>
        <a:xfrm>
          <a:off x="2293918" y="1075791"/>
          <a:ext cx="4871714" cy="1986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0193" tIns="210193" rIns="210193" bIns="210193" numCol="1" spcCol="1270" anchor="ctr" anchorCtr="0">
          <a:noAutofit/>
        </a:bodyPr>
        <a:lstStyle/>
        <a:p>
          <a:pPr marL="0" lvl="0" indent="0" algn="l" defTabSz="977900">
            <a:lnSpc>
              <a:spcPct val="90000"/>
            </a:lnSpc>
            <a:spcBef>
              <a:spcPct val="0"/>
            </a:spcBef>
            <a:spcAft>
              <a:spcPct val="35000"/>
            </a:spcAft>
            <a:buNone/>
          </a:pPr>
          <a:r>
            <a:rPr lang="en-US" sz="2200" kern="1200"/>
            <a:t>1-To appreciate factors affecting </a:t>
          </a:r>
          <a:r>
            <a:rPr lang="en-US" sz="2200" b="1" kern="1200"/>
            <a:t>the well-being </a:t>
          </a:r>
          <a:r>
            <a:rPr lang="en-US" sz="2200" kern="1200"/>
            <a:t>of mothers, infants, and children and to address them accordingly  .</a:t>
          </a:r>
        </a:p>
      </dsp:txBody>
      <dsp:txXfrm>
        <a:off x="2293918" y="1075791"/>
        <a:ext cx="4871714" cy="1986076"/>
      </dsp:txXfrm>
    </dsp:sp>
    <dsp:sp modelId="{E4BC4E51-6B42-4B8F-B2D9-6C8ECFE114A5}">
      <dsp:nvSpPr>
        <dsp:cNvPr id="0" name=""/>
        <dsp:cNvSpPr/>
      </dsp:nvSpPr>
      <dsp:spPr>
        <a:xfrm>
          <a:off x="0" y="3558387"/>
          <a:ext cx="7165633" cy="198607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1A5262-FCF4-4CF2-9165-D003A1F484FD}">
      <dsp:nvSpPr>
        <dsp:cNvPr id="0" name=""/>
        <dsp:cNvSpPr/>
      </dsp:nvSpPr>
      <dsp:spPr>
        <a:xfrm>
          <a:off x="600788" y="4005254"/>
          <a:ext cx="1092342" cy="10923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653E005-0B39-47F7-B0FD-A6BDBC4E4AD9}">
      <dsp:nvSpPr>
        <dsp:cNvPr id="0" name=""/>
        <dsp:cNvSpPr/>
      </dsp:nvSpPr>
      <dsp:spPr>
        <a:xfrm>
          <a:off x="2293918" y="3558387"/>
          <a:ext cx="4871714" cy="1986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0193" tIns="210193" rIns="210193" bIns="210193" numCol="1" spcCol="1270" anchor="ctr" anchorCtr="0">
          <a:noAutofit/>
        </a:bodyPr>
        <a:lstStyle/>
        <a:p>
          <a:pPr marL="0" lvl="0" indent="0" algn="l" defTabSz="977900">
            <a:lnSpc>
              <a:spcPct val="90000"/>
            </a:lnSpc>
            <a:spcBef>
              <a:spcPct val="0"/>
            </a:spcBef>
            <a:spcAft>
              <a:spcPct val="35000"/>
            </a:spcAft>
            <a:buNone/>
          </a:pPr>
          <a:r>
            <a:rPr lang="en-US" sz="2200" kern="1200"/>
            <a:t>2- </a:t>
          </a:r>
          <a:r>
            <a:rPr lang="en-US" sz="2200" b="1" kern="1200"/>
            <a:t>educating patients in a culturally sensitive manner about steps they can take to prevent diseases.</a:t>
          </a:r>
          <a:endParaRPr lang="en-US" sz="2200" kern="1200"/>
        </a:p>
      </dsp:txBody>
      <dsp:txXfrm>
        <a:off x="2293918" y="3558387"/>
        <a:ext cx="4871714" cy="19860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43B43B-6CD2-4548-9E67-C2C23A2BC19F}">
      <dsp:nvSpPr>
        <dsp:cNvPr id="0" name=""/>
        <dsp:cNvSpPr/>
      </dsp:nvSpPr>
      <dsp:spPr>
        <a:xfrm>
          <a:off x="546433" y="515812"/>
          <a:ext cx="1195063" cy="119506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B635D1-24FD-47A1-92EA-CEF2137FF1A0}">
      <dsp:nvSpPr>
        <dsp:cNvPr id="0" name=""/>
        <dsp:cNvSpPr/>
      </dsp:nvSpPr>
      <dsp:spPr>
        <a:xfrm>
          <a:off x="801119" y="770498"/>
          <a:ext cx="685692" cy="6856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3C42FDD-7EBB-4879-A08E-E9E4951C8B24}">
      <dsp:nvSpPr>
        <dsp:cNvPr id="0" name=""/>
        <dsp:cNvSpPr/>
      </dsp:nvSpPr>
      <dsp:spPr>
        <a:xfrm>
          <a:off x="164405" y="2083109"/>
          <a:ext cx="195912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b="1" kern="1200"/>
            <a:t>Low income countries Rural areas</a:t>
          </a:r>
          <a:endParaRPr lang="en-US" sz="1400" kern="1200"/>
        </a:p>
      </dsp:txBody>
      <dsp:txXfrm>
        <a:off x="164405" y="2083109"/>
        <a:ext cx="1959120" cy="720000"/>
      </dsp:txXfrm>
    </dsp:sp>
    <dsp:sp modelId="{6847A94B-B9FB-464E-B21C-8B39C0B7B567}">
      <dsp:nvSpPr>
        <dsp:cNvPr id="0" name=""/>
        <dsp:cNvSpPr/>
      </dsp:nvSpPr>
      <dsp:spPr>
        <a:xfrm>
          <a:off x="2848400" y="515812"/>
          <a:ext cx="1195063" cy="119506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9314F1-5D35-4ABB-AFEE-EAEBC97B938C}">
      <dsp:nvSpPr>
        <dsp:cNvPr id="0" name=""/>
        <dsp:cNvSpPr/>
      </dsp:nvSpPr>
      <dsp:spPr>
        <a:xfrm>
          <a:off x="3103086" y="770498"/>
          <a:ext cx="685692" cy="6856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9BE1483-BBE9-4640-B4C1-8952CDB5ABDA}">
      <dsp:nvSpPr>
        <dsp:cNvPr id="0" name=""/>
        <dsp:cNvSpPr/>
      </dsp:nvSpPr>
      <dsp:spPr>
        <a:xfrm>
          <a:off x="2466372" y="2083109"/>
          <a:ext cx="195912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b="1" kern="1200" dirty="0"/>
            <a:t>Low education</a:t>
          </a:r>
          <a:r>
            <a:rPr lang="x-none" sz="1400" b="1" kern="1200" dirty="0"/>
            <a:t> </a:t>
          </a:r>
          <a:r>
            <a:rPr lang="en-US" sz="1400" b="1" kern="1200" dirty="0"/>
            <a:t>And Nutrition </a:t>
          </a:r>
          <a:endParaRPr lang="en-US" sz="1400" kern="1200" dirty="0"/>
        </a:p>
      </dsp:txBody>
      <dsp:txXfrm>
        <a:off x="2466372" y="2083109"/>
        <a:ext cx="1959120" cy="720000"/>
      </dsp:txXfrm>
    </dsp:sp>
    <dsp:sp modelId="{68019F71-7198-4F84-8F93-5AB60BAA76C2}">
      <dsp:nvSpPr>
        <dsp:cNvPr id="0" name=""/>
        <dsp:cNvSpPr/>
      </dsp:nvSpPr>
      <dsp:spPr>
        <a:xfrm>
          <a:off x="5150367" y="515812"/>
          <a:ext cx="1195063" cy="1195063"/>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849291-592E-4676-8344-1DBB6448A202}">
      <dsp:nvSpPr>
        <dsp:cNvPr id="0" name=""/>
        <dsp:cNvSpPr/>
      </dsp:nvSpPr>
      <dsp:spPr>
        <a:xfrm>
          <a:off x="5405053" y="770498"/>
          <a:ext cx="685692" cy="68569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FD2544F-4660-453C-8F2D-3E2DB2EEAFA3}">
      <dsp:nvSpPr>
        <dsp:cNvPr id="0" name=""/>
        <dsp:cNvSpPr/>
      </dsp:nvSpPr>
      <dsp:spPr>
        <a:xfrm>
          <a:off x="4768339" y="2083109"/>
          <a:ext cx="195912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b="1" kern="1200"/>
            <a:t>Breast &amp; formula milk use </a:t>
          </a:r>
          <a:endParaRPr lang="en-US" sz="1400" kern="1200"/>
        </a:p>
      </dsp:txBody>
      <dsp:txXfrm>
        <a:off x="4768339" y="2083109"/>
        <a:ext cx="1959120" cy="720000"/>
      </dsp:txXfrm>
    </dsp:sp>
    <dsp:sp modelId="{4BD3DAA5-6838-4643-AEB0-8B1064BFC4D7}">
      <dsp:nvSpPr>
        <dsp:cNvPr id="0" name=""/>
        <dsp:cNvSpPr/>
      </dsp:nvSpPr>
      <dsp:spPr>
        <a:xfrm>
          <a:off x="546433" y="3292889"/>
          <a:ext cx="1195063" cy="1195063"/>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2DB622-B6F6-43EE-A11D-6689C2373787}">
      <dsp:nvSpPr>
        <dsp:cNvPr id="0" name=""/>
        <dsp:cNvSpPr/>
      </dsp:nvSpPr>
      <dsp:spPr>
        <a:xfrm>
          <a:off x="801119" y="3547575"/>
          <a:ext cx="685692" cy="68569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9B60D02-3378-478D-8F40-12ADA031094B}">
      <dsp:nvSpPr>
        <dsp:cNvPr id="0" name=""/>
        <dsp:cNvSpPr/>
      </dsp:nvSpPr>
      <dsp:spPr>
        <a:xfrm>
          <a:off x="164405" y="4860186"/>
          <a:ext cx="195912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b="1" kern="1200"/>
            <a:t>Health care quality </a:t>
          </a:r>
          <a:endParaRPr lang="en-US" sz="1400" kern="1200"/>
        </a:p>
      </dsp:txBody>
      <dsp:txXfrm>
        <a:off x="164405" y="4860186"/>
        <a:ext cx="1959120" cy="720000"/>
      </dsp:txXfrm>
    </dsp:sp>
    <dsp:sp modelId="{D0B5E4C8-92B1-4D3A-A86A-129ABA62FE3F}">
      <dsp:nvSpPr>
        <dsp:cNvPr id="0" name=""/>
        <dsp:cNvSpPr/>
      </dsp:nvSpPr>
      <dsp:spPr>
        <a:xfrm>
          <a:off x="2848400" y="3292889"/>
          <a:ext cx="1195063" cy="1195063"/>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CD08AB-AFF3-4E53-AEE3-7F9657E23412}">
      <dsp:nvSpPr>
        <dsp:cNvPr id="0" name=""/>
        <dsp:cNvSpPr/>
      </dsp:nvSpPr>
      <dsp:spPr>
        <a:xfrm>
          <a:off x="3103086" y="3547575"/>
          <a:ext cx="685692" cy="68569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E018EA3-60BD-4DEB-B539-A1971E5C0406}">
      <dsp:nvSpPr>
        <dsp:cNvPr id="0" name=""/>
        <dsp:cNvSpPr/>
      </dsp:nvSpPr>
      <dsp:spPr>
        <a:xfrm>
          <a:off x="2466372" y="4860186"/>
          <a:ext cx="195912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b="1" kern="1200"/>
            <a:t>Violence (wife beating, infanticide, child abuse) </a:t>
          </a:r>
          <a:endParaRPr lang="en-US" sz="1400" kern="1200"/>
        </a:p>
      </dsp:txBody>
      <dsp:txXfrm>
        <a:off x="2466372" y="4860186"/>
        <a:ext cx="1959120" cy="720000"/>
      </dsp:txXfrm>
    </dsp:sp>
    <dsp:sp modelId="{B037CECE-888F-47DE-B069-0BCF05EBFC27}">
      <dsp:nvSpPr>
        <dsp:cNvPr id="0" name=""/>
        <dsp:cNvSpPr/>
      </dsp:nvSpPr>
      <dsp:spPr>
        <a:xfrm>
          <a:off x="5150367" y="3292889"/>
          <a:ext cx="1195063" cy="119506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17BA95-5610-446E-B29C-601A03414DFC}">
      <dsp:nvSpPr>
        <dsp:cNvPr id="0" name=""/>
        <dsp:cNvSpPr/>
      </dsp:nvSpPr>
      <dsp:spPr>
        <a:xfrm>
          <a:off x="5405053" y="3547575"/>
          <a:ext cx="685692" cy="68569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909EA18-11C4-4A65-9F88-C2526FD5F9B0}">
      <dsp:nvSpPr>
        <dsp:cNvPr id="0" name=""/>
        <dsp:cNvSpPr/>
      </dsp:nvSpPr>
      <dsp:spPr>
        <a:xfrm>
          <a:off x="4768339" y="4860186"/>
          <a:ext cx="195912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b="1" kern="1200"/>
            <a:t>Environmental conditions </a:t>
          </a:r>
          <a:endParaRPr lang="en-US" sz="1400" kern="1200"/>
        </a:p>
      </dsp:txBody>
      <dsp:txXfrm>
        <a:off x="4768339" y="4860186"/>
        <a:ext cx="195912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474212-07B5-4175-8FEB-0C976D1AF4F4}">
      <dsp:nvSpPr>
        <dsp:cNvPr id="0" name=""/>
        <dsp:cNvSpPr/>
      </dsp:nvSpPr>
      <dsp:spPr>
        <a:xfrm>
          <a:off x="0" y="742"/>
          <a:ext cx="6555523" cy="62334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1D6AB2-0068-45C8-A9B4-E198B60AFE53}">
      <dsp:nvSpPr>
        <dsp:cNvPr id="0" name=""/>
        <dsp:cNvSpPr/>
      </dsp:nvSpPr>
      <dsp:spPr>
        <a:xfrm>
          <a:off x="188560" y="140993"/>
          <a:ext cx="342837" cy="3428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74F5860-A8B6-42EF-9ABB-84E608CF4EB3}">
      <dsp:nvSpPr>
        <dsp:cNvPr id="0" name=""/>
        <dsp:cNvSpPr/>
      </dsp:nvSpPr>
      <dsp:spPr>
        <a:xfrm>
          <a:off x="719959" y="742"/>
          <a:ext cx="5835563" cy="623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970" tIns="65970" rIns="65970" bIns="65970" numCol="1" spcCol="1270" anchor="ctr" anchorCtr="0">
          <a:noAutofit/>
        </a:bodyPr>
        <a:lstStyle/>
        <a:p>
          <a:pPr marL="0" lvl="0" indent="0" algn="l" defTabSz="711200">
            <a:lnSpc>
              <a:spcPct val="90000"/>
            </a:lnSpc>
            <a:spcBef>
              <a:spcPct val="0"/>
            </a:spcBef>
            <a:spcAft>
              <a:spcPct val="35000"/>
            </a:spcAft>
            <a:buNone/>
          </a:pPr>
          <a:r>
            <a:rPr lang="en-US" sz="1600" kern="1200"/>
            <a:t>Religion</a:t>
          </a:r>
        </a:p>
      </dsp:txBody>
      <dsp:txXfrm>
        <a:off x="719959" y="742"/>
        <a:ext cx="5835563" cy="623341"/>
      </dsp:txXfrm>
    </dsp:sp>
    <dsp:sp modelId="{9449A87C-53E8-46E6-A899-A86CE363BF9A}">
      <dsp:nvSpPr>
        <dsp:cNvPr id="0" name=""/>
        <dsp:cNvSpPr/>
      </dsp:nvSpPr>
      <dsp:spPr>
        <a:xfrm>
          <a:off x="0" y="779919"/>
          <a:ext cx="6555523" cy="62334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DF1D75-E906-4CBE-BC49-C51DC72FC00C}">
      <dsp:nvSpPr>
        <dsp:cNvPr id="0" name=""/>
        <dsp:cNvSpPr/>
      </dsp:nvSpPr>
      <dsp:spPr>
        <a:xfrm>
          <a:off x="188560" y="920171"/>
          <a:ext cx="342837" cy="3428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45F2365-EB5A-4506-AABE-9867737A0D13}">
      <dsp:nvSpPr>
        <dsp:cNvPr id="0" name=""/>
        <dsp:cNvSpPr/>
      </dsp:nvSpPr>
      <dsp:spPr>
        <a:xfrm>
          <a:off x="719959" y="779919"/>
          <a:ext cx="5835563" cy="623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970" tIns="65970" rIns="65970" bIns="65970" numCol="1" spcCol="1270" anchor="ctr" anchorCtr="0">
          <a:noAutofit/>
        </a:bodyPr>
        <a:lstStyle/>
        <a:p>
          <a:pPr marL="0" lvl="0" indent="0" algn="l" defTabSz="711200">
            <a:lnSpc>
              <a:spcPct val="90000"/>
            </a:lnSpc>
            <a:spcBef>
              <a:spcPct val="0"/>
            </a:spcBef>
            <a:spcAft>
              <a:spcPct val="35000"/>
            </a:spcAft>
            <a:buNone/>
          </a:pPr>
          <a:r>
            <a:rPr lang="en-US" sz="1600" kern="1200"/>
            <a:t>Customs</a:t>
          </a:r>
        </a:p>
      </dsp:txBody>
      <dsp:txXfrm>
        <a:off x="719959" y="779919"/>
        <a:ext cx="5835563" cy="623341"/>
      </dsp:txXfrm>
    </dsp:sp>
    <dsp:sp modelId="{C4404EFD-8CDF-457D-9710-6C58BAA568EE}">
      <dsp:nvSpPr>
        <dsp:cNvPr id="0" name=""/>
        <dsp:cNvSpPr/>
      </dsp:nvSpPr>
      <dsp:spPr>
        <a:xfrm>
          <a:off x="0" y="1559096"/>
          <a:ext cx="6555523" cy="62334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5DA5F5-349F-4BC9-87A2-01CEBC3AE782}">
      <dsp:nvSpPr>
        <dsp:cNvPr id="0" name=""/>
        <dsp:cNvSpPr/>
      </dsp:nvSpPr>
      <dsp:spPr>
        <a:xfrm>
          <a:off x="188560" y="1699348"/>
          <a:ext cx="342837" cy="3428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5457A3A-34CC-455F-9B2E-0535D207762F}">
      <dsp:nvSpPr>
        <dsp:cNvPr id="0" name=""/>
        <dsp:cNvSpPr/>
      </dsp:nvSpPr>
      <dsp:spPr>
        <a:xfrm>
          <a:off x="719959" y="1559096"/>
          <a:ext cx="5835563" cy="623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970" tIns="65970" rIns="65970" bIns="65970" numCol="1" spcCol="1270" anchor="ctr" anchorCtr="0">
          <a:noAutofit/>
        </a:bodyPr>
        <a:lstStyle/>
        <a:p>
          <a:pPr marL="0" lvl="0" indent="0" algn="l" defTabSz="711200">
            <a:lnSpc>
              <a:spcPct val="90000"/>
            </a:lnSpc>
            <a:spcBef>
              <a:spcPct val="0"/>
            </a:spcBef>
            <a:spcAft>
              <a:spcPct val="35000"/>
            </a:spcAft>
            <a:buNone/>
          </a:pPr>
          <a:r>
            <a:rPr lang="en-US" sz="1600" kern="1200"/>
            <a:t>Early marriages</a:t>
          </a:r>
        </a:p>
      </dsp:txBody>
      <dsp:txXfrm>
        <a:off x="719959" y="1559096"/>
        <a:ext cx="5835563" cy="623341"/>
      </dsp:txXfrm>
    </dsp:sp>
    <dsp:sp modelId="{DD087FF6-455F-40FA-871A-A55CB5D06D6E}">
      <dsp:nvSpPr>
        <dsp:cNvPr id="0" name=""/>
        <dsp:cNvSpPr/>
      </dsp:nvSpPr>
      <dsp:spPr>
        <a:xfrm>
          <a:off x="0" y="2338273"/>
          <a:ext cx="6555523" cy="62334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33AC8B-03D5-440C-BBAE-A16E9A5AC95C}">
      <dsp:nvSpPr>
        <dsp:cNvPr id="0" name=""/>
        <dsp:cNvSpPr/>
      </dsp:nvSpPr>
      <dsp:spPr>
        <a:xfrm>
          <a:off x="188560" y="2478525"/>
          <a:ext cx="342837" cy="34283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906B5AE-E2B9-4C3D-94F2-2F1E62EBD12A}">
      <dsp:nvSpPr>
        <dsp:cNvPr id="0" name=""/>
        <dsp:cNvSpPr/>
      </dsp:nvSpPr>
      <dsp:spPr>
        <a:xfrm>
          <a:off x="719959" y="2338273"/>
          <a:ext cx="5835563" cy="623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970" tIns="65970" rIns="65970" bIns="65970" numCol="1" spcCol="1270" anchor="ctr" anchorCtr="0">
          <a:noAutofit/>
        </a:bodyPr>
        <a:lstStyle/>
        <a:p>
          <a:pPr marL="0" lvl="0" indent="0" algn="l" defTabSz="711200">
            <a:lnSpc>
              <a:spcPct val="90000"/>
            </a:lnSpc>
            <a:spcBef>
              <a:spcPct val="0"/>
            </a:spcBef>
            <a:spcAft>
              <a:spcPct val="35000"/>
            </a:spcAft>
            <a:buNone/>
          </a:pPr>
          <a:r>
            <a:rPr lang="en-US" sz="1600" kern="1200"/>
            <a:t>Sex of child</a:t>
          </a:r>
        </a:p>
      </dsp:txBody>
      <dsp:txXfrm>
        <a:off x="719959" y="2338273"/>
        <a:ext cx="5835563" cy="623341"/>
      </dsp:txXfrm>
    </dsp:sp>
    <dsp:sp modelId="{6E772E91-35C5-4561-8055-178CF2621788}">
      <dsp:nvSpPr>
        <dsp:cNvPr id="0" name=""/>
        <dsp:cNvSpPr/>
      </dsp:nvSpPr>
      <dsp:spPr>
        <a:xfrm>
          <a:off x="0" y="3117450"/>
          <a:ext cx="6555523" cy="62334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635B60-8D7B-42BB-B10D-5769D3A9D240}">
      <dsp:nvSpPr>
        <dsp:cNvPr id="0" name=""/>
        <dsp:cNvSpPr/>
      </dsp:nvSpPr>
      <dsp:spPr>
        <a:xfrm>
          <a:off x="188560" y="3257702"/>
          <a:ext cx="342837" cy="34283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5D41DE5-48D9-45CC-B1DE-E9EF840BE05A}">
      <dsp:nvSpPr>
        <dsp:cNvPr id="0" name=""/>
        <dsp:cNvSpPr/>
      </dsp:nvSpPr>
      <dsp:spPr>
        <a:xfrm>
          <a:off x="719959" y="3117450"/>
          <a:ext cx="5835563" cy="623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970" tIns="65970" rIns="65970" bIns="65970" numCol="1" spcCol="1270" anchor="ctr" anchorCtr="0">
          <a:noAutofit/>
        </a:bodyPr>
        <a:lstStyle/>
        <a:p>
          <a:pPr marL="0" lvl="0" indent="0" algn="l" defTabSz="711200">
            <a:lnSpc>
              <a:spcPct val="90000"/>
            </a:lnSpc>
            <a:spcBef>
              <a:spcPct val="0"/>
            </a:spcBef>
            <a:spcAft>
              <a:spcPct val="35000"/>
            </a:spcAft>
            <a:buNone/>
          </a:pPr>
          <a:r>
            <a:rPr lang="en-US" sz="1600" kern="1200"/>
            <a:t>Quality of mothering Traditions affecting </a:t>
          </a:r>
        </a:p>
      </dsp:txBody>
      <dsp:txXfrm>
        <a:off x="719959" y="3117450"/>
        <a:ext cx="5835563" cy="623341"/>
      </dsp:txXfrm>
    </dsp:sp>
    <dsp:sp modelId="{666274F3-5B54-42A7-8157-E45E48B015E0}">
      <dsp:nvSpPr>
        <dsp:cNvPr id="0" name=""/>
        <dsp:cNvSpPr/>
      </dsp:nvSpPr>
      <dsp:spPr>
        <a:xfrm>
          <a:off x="0" y="3896627"/>
          <a:ext cx="6555523" cy="62334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9D809A-B633-4DE4-A848-341EA8351F96}">
      <dsp:nvSpPr>
        <dsp:cNvPr id="0" name=""/>
        <dsp:cNvSpPr/>
      </dsp:nvSpPr>
      <dsp:spPr>
        <a:xfrm>
          <a:off x="188560" y="4036879"/>
          <a:ext cx="342837" cy="34283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D8CC090-CEBA-4A4D-9641-46E8F4BBCB8B}">
      <dsp:nvSpPr>
        <dsp:cNvPr id="0" name=""/>
        <dsp:cNvSpPr/>
      </dsp:nvSpPr>
      <dsp:spPr>
        <a:xfrm>
          <a:off x="719959" y="3896627"/>
          <a:ext cx="5835563" cy="623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970" tIns="65970" rIns="65970" bIns="65970" numCol="1" spcCol="1270" anchor="ctr" anchorCtr="0">
          <a:noAutofit/>
        </a:bodyPr>
        <a:lstStyle/>
        <a:p>
          <a:pPr marL="0" lvl="0" indent="0" algn="l" defTabSz="711200">
            <a:lnSpc>
              <a:spcPct val="90000"/>
            </a:lnSpc>
            <a:spcBef>
              <a:spcPct val="0"/>
            </a:spcBef>
            <a:spcAft>
              <a:spcPct val="35000"/>
            </a:spcAft>
            <a:buNone/>
          </a:pPr>
          <a:r>
            <a:rPr lang="en-US" sz="1600" kern="1200"/>
            <a:t>cleanliness, </a:t>
          </a:r>
        </a:p>
      </dsp:txBody>
      <dsp:txXfrm>
        <a:off x="719959" y="3896627"/>
        <a:ext cx="5835563" cy="623341"/>
      </dsp:txXfrm>
    </dsp:sp>
    <dsp:sp modelId="{81E03A6C-9226-46AA-ADC4-2CA46CA3079D}">
      <dsp:nvSpPr>
        <dsp:cNvPr id="0" name=""/>
        <dsp:cNvSpPr/>
      </dsp:nvSpPr>
      <dsp:spPr>
        <a:xfrm>
          <a:off x="0" y="4675805"/>
          <a:ext cx="6555523" cy="62334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2234F6-EAF1-40CF-8E44-A8CC354178EA}">
      <dsp:nvSpPr>
        <dsp:cNvPr id="0" name=""/>
        <dsp:cNvSpPr/>
      </dsp:nvSpPr>
      <dsp:spPr>
        <a:xfrm>
          <a:off x="188560" y="4816056"/>
          <a:ext cx="342837" cy="342837"/>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63E1846-C24E-48E4-9D4F-B8D25D7116A7}">
      <dsp:nvSpPr>
        <dsp:cNvPr id="0" name=""/>
        <dsp:cNvSpPr/>
      </dsp:nvSpPr>
      <dsp:spPr>
        <a:xfrm>
          <a:off x="719959" y="4675805"/>
          <a:ext cx="5835563" cy="623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970" tIns="65970" rIns="65970" bIns="65970" numCol="1" spcCol="1270" anchor="ctr" anchorCtr="0">
          <a:noAutofit/>
        </a:bodyPr>
        <a:lstStyle/>
        <a:p>
          <a:pPr marL="0" lvl="0" indent="0" algn="l" defTabSz="711200">
            <a:lnSpc>
              <a:spcPct val="90000"/>
            </a:lnSpc>
            <a:spcBef>
              <a:spcPct val="0"/>
            </a:spcBef>
            <a:spcAft>
              <a:spcPct val="35000"/>
            </a:spcAft>
            <a:buNone/>
          </a:pPr>
          <a:r>
            <a:rPr lang="en-US" sz="1600" kern="1200"/>
            <a:t>eating, clothing, </a:t>
          </a:r>
        </a:p>
      </dsp:txBody>
      <dsp:txXfrm>
        <a:off x="719959" y="4675805"/>
        <a:ext cx="5835563" cy="623341"/>
      </dsp:txXfrm>
    </dsp:sp>
    <dsp:sp modelId="{040CBA8D-4513-4308-9B9E-12E5A6B4185B}">
      <dsp:nvSpPr>
        <dsp:cNvPr id="0" name=""/>
        <dsp:cNvSpPr/>
      </dsp:nvSpPr>
      <dsp:spPr>
        <a:xfrm>
          <a:off x="0" y="5454982"/>
          <a:ext cx="6555523" cy="62334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48672C-99CD-4F8D-BE55-1A5D08643E87}">
      <dsp:nvSpPr>
        <dsp:cNvPr id="0" name=""/>
        <dsp:cNvSpPr/>
      </dsp:nvSpPr>
      <dsp:spPr>
        <a:xfrm>
          <a:off x="188560" y="5595234"/>
          <a:ext cx="342837" cy="342837"/>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A39320D-8122-48BD-A7C0-875BC9C4902C}">
      <dsp:nvSpPr>
        <dsp:cNvPr id="0" name=""/>
        <dsp:cNvSpPr/>
      </dsp:nvSpPr>
      <dsp:spPr>
        <a:xfrm>
          <a:off x="719959" y="5454982"/>
          <a:ext cx="5835563" cy="623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970" tIns="65970" rIns="65970" bIns="65970" numCol="1" spcCol="1270" anchor="ctr" anchorCtr="0">
          <a:noAutofit/>
        </a:bodyPr>
        <a:lstStyle/>
        <a:p>
          <a:pPr marL="0" lvl="0" indent="0" algn="l" defTabSz="711200">
            <a:lnSpc>
              <a:spcPct val="90000"/>
            </a:lnSpc>
            <a:spcBef>
              <a:spcPct val="0"/>
            </a:spcBef>
            <a:spcAft>
              <a:spcPct val="35000"/>
            </a:spcAft>
            <a:buNone/>
          </a:pPr>
          <a:r>
            <a:rPr lang="en-US" sz="1600" kern="1200"/>
            <a:t>child care</a:t>
          </a:r>
        </a:p>
      </dsp:txBody>
      <dsp:txXfrm>
        <a:off x="719959" y="5454982"/>
        <a:ext cx="5835563" cy="6233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63DFD0-E799-431D-AED5-E04463B10A0B}">
      <dsp:nvSpPr>
        <dsp:cNvPr id="0" name=""/>
        <dsp:cNvSpPr/>
      </dsp:nvSpPr>
      <dsp:spPr>
        <a:xfrm>
          <a:off x="0" y="2606"/>
          <a:ext cx="7165633" cy="132079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A66C4D-957A-436B-9BAD-15D253CACC69}">
      <dsp:nvSpPr>
        <dsp:cNvPr id="0" name=""/>
        <dsp:cNvSpPr/>
      </dsp:nvSpPr>
      <dsp:spPr>
        <a:xfrm>
          <a:off x="399539" y="299783"/>
          <a:ext cx="726434" cy="7264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92FE595-3665-4A94-A14D-08CB7819A3B7}">
      <dsp:nvSpPr>
        <dsp:cNvPr id="0" name=""/>
        <dsp:cNvSpPr/>
      </dsp:nvSpPr>
      <dsp:spPr>
        <a:xfrm>
          <a:off x="1525512" y="2606"/>
          <a:ext cx="5640120" cy="1320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84" tIns="139784" rIns="139784" bIns="139784" numCol="1" spcCol="1270" anchor="ctr" anchorCtr="0">
          <a:noAutofit/>
        </a:bodyPr>
        <a:lstStyle/>
        <a:p>
          <a:pPr marL="0" lvl="0" indent="0" algn="l" defTabSz="800100">
            <a:lnSpc>
              <a:spcPct val="90000"/>
            </a:lnSpc>
            <a:spcBef>
              <a:spcPct val="0"/>
            </a:spcBef>
            <a:spcAft>
              <a:spcPct val="35000"/>
            </a:spcAft>
            <a:buNone/>
          </a:pPr>
          <a:r>
            <a:rPr lang="en-US" sz="1800" kern="1200"/>
            <a:t>First 24 hours : assessment of </a:t>
          </a:r>
          <a:r>
            <a:rPr lang="en-US" sz="1800" b="1" kern="1200"/>
            <a:t>vaginal bleeding</a:t>
          </a:r>
          <a:r>
            <a:rPr lang="en-US" sz="1800" kern="1200"/>
            <a:t>, </a:t>
          </a:r>
          <a:r>
            <a:rPr lang="en-US" sz="1800" b="1" kern="1200"/>
            <a:t>uterine contraction</a:t>
          </a:r>
          <a:r>
            <a:rPr lang="en-US" sz="1800" kern="1200"/>
            <a:t>, </a:t>
          </a:r>
          <a:r>
            <a:rPr lang="en-US" sz="1800" b="1" kern="1200"/>
            <a:t>temperature</a:t>
          </a:r>
          <a:r>
            <a:rPr lang="en-US" sz="1800" kern="1200"/>
            <a:t> and </a:t>
          </a:r>
          <a:r>
            <a:rPr lang="en-US" sz="1800" b="1" kern="1200"/>
            <a:t>heart rate </a:t>
          </a:r>
          <a:r>
            <a:rPr lang="en-US" sz="1800" kern="1200"/>
            <a:t>should be done routinely during the </a:t>
          </a:r>
          <a:r>
            <a:rPr lang="en-US" sz="1800" b="1" kern="1200"/>
            <a:t>first 24 hours</a:t>
          </a:r>
          <a:endParaRPr lang="en-US" sz="1800" kern="1200"/>
        </a:p>
      </dsp:txBody>
      <dsp:txXfrm>
        <a:off x="1525512" y="2606"/>
        <a:ext cx="5640120" cy="1320790"/>
      </dsp:txXfrm>
    </dsp:sp>
    <dsp:sp modelId="{AAAF4906-06A2-4986-A103-87AB91DBD2D6}">
      <dsp:nvSpPr>
        <dsp:cNvPr id="0" name=""/>
        <dsp:cNvSpPr/>
      </dsp:nvSpPr>
      <dsp:spPr>
        <a:xfrm>
          <a:off x="0" y="1653593"/>
          <a:ext cx="7165633" cy="132079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A519F7-6BEE-440A-951F-D79EFC7E5510}">
      <dsp:nvSpPr>
        <dsp:cNvPr id="0" name=""/>
        <dsp:cNvSpPr/>
      </dsp:nvSpPr>
      <dsp:spPr>
        <a:xfrm>
          <a:off x="399539" y="1950771"/>
          <a:ext cx="726434" cy="7264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701D238-7471-4CA3-AFE2-24902BB63B10}">
      <dsp:nvSpPr>
        <dsp:cNvPr id="0" name=""/>
        <dsp:cNvSpPr/>
      </dsp:nvSpPr>
      <dsp:spPr>
        <a:xfrm>
          <a:off x="1525512" y="1653593"/>
          <a:ext cx="5640120" cy="1320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84" tIns="139784" rIns="139784" bIns="139784" numCol="1" spcCol="1270" anchor="ctr" anchorCtr="0">
          <a:noAutofit/>
        </a:bodyPr>
        <a:lstStyle/>
        <a:p>
          <a:pPr marL="0" lvl="0" indent="0" algn="l" defTabSz="800100">
            <a:lnSpc>
              <a:spcPct val="90000"/>
            </a:lnSpc>
            <a:spcBef>
              <a:spcPct val="0"/>
            </a:spcBef>
            <a:spcAft>
              <a:spcPct val="35000"/>
            </a:spcAft>
            <a:buNone/>
          </a:pPr>
          <a:r>
            <a:rPr lang="en-US" sz="1800" kern="1200"/>
            <a:t>Breastfeeding should be assessed</a:t>
          </a:r>
        </a:p>
      </dsp:txBody>
      <dsp:txXfrm>
        <a:off x="1525512" y="1653593"/>
        <a:ext cx="5640120" cy="1320790"/>
      </dsp:txXfrm>
    </dsp:sp>
    <dsp:sp modelId="{3B42674E-F8E7-4660-AFBD-28071D756685}">
      <dsp:nvSpPr>
        <dsp:cNvPr id="0" name=""/>
        <dsp:cNvSpPr/>
      </dsp:nvSpPr>
      <dsp:spPr>
        <a:xfrm>
          <a:off x="0" y="3304581"/>
          <a:ext cx="7165633" cy="132079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1D6A2F-091C-47D7-A734-1E5CE9266566}">
      <dsp:nvSpPr>
        <dsp:cNvPr id="0" name=""/>
        <dsp:cNvSpPr/>
      </dsp:nvSpPr>
      <dsp:spPr>
        <a:xfrm>
          <a:off x="399539" y="3601759"/>
          <a:ext cx="726434" cy="7264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CA1DD14-982F-4835-9AF1-F6F8424561DF}">
      <dsp:nvSpPr>
        <dsp:cNvPr id="0" name=""/>
        <dsp:cNvSpPr/>
      </dsp:nvSpPr>
      <dsp:spPr>
        <a:xfrm>
          <a:off x="1525512" y="3304581"/>
          <a:ext cx="5640120" cy="1320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84" tIns="139784" rIns="139784" bIns="139784" numCol="1" spcCol="1270" anchor="ctr" anchorCtr="0">
          <a:noAutofit/>
        </a:bodyPr>
        <a:lstStyle/>
        <a:p>
          <a:pPr marL="0" lvl="0" indent="0" algn="l" defTabSz="800100">
            <a:lnSpc>
              <a:spcPct val="90000"/>
            </a:lnSpc>
            <a:spcBef>
              <a:spcPct val="0"/>
            </a:spcBef>
            <a:spcAft>
              <a:spcPct val="35000"/>
            </a:spcAft>
            <a:buNone/>
          </a:pPr>
          <a:r>
            <a:rPr lang="en-US" sz="1800" kern="1200"/>
            <a:t>women should be asked about their emotional wellbeing, what family and social support they have </a:t>
          </a:r>
        </a:p>
      </dsp:txBody>
      <dsp:txXfrm>
        <a:off x="1525512" y="3304581"/>
        <a:ext cx="5640120" cy="1320790"/>
      </dsp:txXfrm>
    </dsp:sp>
    <dsp:sp modelId="{3DAF1178-6AB0-4E77-9EFC-F1D2E3F5AE51}">
      <dsp:nvSpPr>
        <dsp:cNvPr id="0" name=""/>
        <dsp:cNvSpPr/>
      </dsp:nvSpPr>
      <dsp:spPr>
        <a:xfrm>
          <a:off x="0" y="4955569"/>
          <a:ext cx="7165633" cy="132079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7F769B-4AA7-4F92-9DE8-51FD7FA8B5E6}">
      <dsp:nvSpPr>
        <dsp:cNvPr id="0" name=""/>
        <dsp:cNvSpPr/>
      </dsp:nvSpPr>
      <dsp:spPr>
        <a:xfrm>
          <a:off x="399539" y="5252747"/>
          <a:ext cx="726434" cy="72643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4D14772-DCF8-4EE5-A014-CA912C990B16}">
      <dsp:nvSpPr>
        <dsp:cNvPr id="0" name=""/>
        <dsp:cNvSpPr/>
      </dsp:nvSpPr>
      <dsp:spPr>
        <a:xfrm>
          <a:off x="1525512" y="4955569"/>
          <a:ext cx="5640120" cy="1320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84" tIns="139784" rIns="139784" bIns="139784" numCol="1" spcCol="1270" anchor="ctr" anchorCtr="0">
          <a:noAutofit/>
        </a:bodyPr>
        <a:lstStyle/>
        <a:p>
          <a:pPr marL="0" lvl="0" indent="0" algn="l" defTabSz="800100">
            <a:lnSpc>
              <a:spcPct val="90000"/>
            </a:lnSpc>
            <a:spcBef>
              <a:spcPct val="0"/>
            </a:spcBef>
            <a:spcAft>
              <a:spcPct val="35000"/>
            </a:spcAft>
            <a:buNone/>
          </a:pPr>
          <a:r>
            <a:rPr lang="en-US" sz="1800" kern="1200"/>
            <a:t>Iron and folic acid supplementation should be provided for at least 3 months after delivery.</a:t>
          </a:r>
        </a:p>
      </dsp:txBody>
      <dsp:txXfrm>
        <a:off x="1525512" y="4955569"/>
        <a:ext cx="5640120" cy="13207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688284-16BE-794F-AA62-E3DB1F477C23}">
      <dsp:nvSpPr>
        <dsp:cNvPr id="0" name=""/>
        <dsp:cNvSpPr/>
      </dsp:nvSpPr>
      <dsp:spPr>
        <a:xfrm>
          <a:off x="0" y="28732"/>
          <a:ext cx="10058399" cy="887445"/>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Causes:</a:t>
          </a:r>
        </a:p>
      </dsp:txBody>
      <dsp:txXfrm>
        <a:off x="43321" y="72053"/>
        <a:ext cx="9971757" cy="800803"/>
      </dsp:txXfrm>
    </dsp:sp>
    <dsp:sp modelId="{C709C248-B572-F44E-AFEE-2D6840AC5FFE}">
      <dsp:nvSpPr>
        <dsp:cNvPr id="0" name=""/>
        <dsp:cNvSpPr/>
      </dsp:nvSpPr>
      <dsp:spPr>
        <a:xfrm>
          <a:off x="0" y="916177"/>
          <a:ext cx="10058399" cy="2987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354"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en-US" sz="2900" kern="1200"/>
            <a:t>Birth defects </a:t>
          </a:r>
        </a:p>
        <a:p>
          <a:pPr marL="285750" lvl="1" indent="-285750" algn="l" defTabSz="1289050">
            <a:lnSpc>
              <a:spcPct val="90000"/>
            </a:lnSpc>
            <a:spcBef>
              <a:spcPct val="0"/>
            </a:spcBef>
            <a:spcAft>
              <a:spcPct val="20000"/>
            </a:spcAft>
            <a:buChar char="•"/>
          </a:pPr>
          <a:r>
            <a:rPr lang="en-US" sz="2900" kern="1200"/>
            <a:t>Preterm birth and low birth weight</a:t>
          </a:r>
        </a:p>
        <a:p>
          <a:pPr marL="285750" lvl="1" indent="-285750" algn="l" defTabSz="1289050">
            <a:lnSpc>
              <a:spcPct val="90000"/>
            </a:lnSpc>
            <a:spcBef>
              <a:spcPct val="0"/>
            </a:spcBef>
            <a:spcAft>
              <a:spcPct val="20000"/>
            </a:spcAft>
            <a:buChar char="•"/>
          </a:pPr>
          <a:r>
            <a:rPr lang="en-US" sz="2900" kern="1200"/>
            <a:t>Congenital anomalies</a:t>
          </a:r>
        </a:p>
        <a:p>
          <a:pPr marL="285750" lvl="1" indent="-285750" algn="l" defTabSz="1289050">
            <a:lnSpc>
              <a:spcPct val="90000"/>
            </a:lnSpc>
            <a:spcBef>
              <a:spcPct val="0"/>
            </a:spcBef>
            <a:spcAft>
              <a:spcPct val="20000"/>
            </a:spcAft>
            <a:buChar char="•"/>
          </a:pPr>
          <a:r>
            <a:rPr lang="en-US" sz="2900" kern="1200"/>
            <a:t>Maternal complications of pregnancy. </a:t>
          </a:r>
        </a:p>
        <a:p>
          <a:pPr marL="285750" lvl="1" indent="-285750" algn="l" defTabSz="1289050">
            <a:lnSpc>
              <a:spcPct val="90000"/>
            </a:lnSpc>
            <a:spcBef>
              <a:spcPct val="0"/>
            </a:spcBef>
            <a:spcAft>
              <a:spcPct val="20000"/>
            </a:spcAft>
            <a:buChar char="•"/>
          </a:pPr>
          <a:r>
            <a:rPr lang="en-US" sz="2900" kern="1200"/>
            <a:t>Sudden Infant Death Syndrome (SIDS).</a:t>
          </a:r>
        </a:p>
        <a:p>
          <a:pPr marL="285750" lvl="1" indent="-285750" algn="l" defTabSz="1289050">
            <a:lnSpc>
              <a:spcPct val="90000"/>
            </a:lnSpc>
            <a:spcBef>
              <a:spcPct val="0"/>
            </a:spcBef>
            <a:spcAft>
              <a:spcPct val="20000"/>
            </a:spcAft>
            <a:buChar char="•"/>
          </a:pPr>
          <a:r>
            <a:rPr lang="en-US" sz="2900" kern="1200"/>
            <a:t>Injuries (e.g., suffocation). </a:t>
          </a:r>
        </a:p>
      </dsp:txBody>
      <dsp:txXfrm>
        <a:off x="0" y="916177"/>
        <a:ext cx="10058399" cy="29870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D844F7-2FF0-497F-9E26-974120DDA64E}">
      <dsp:nvSpPr>
        <dsp:cNvPr id="0" name=""/>
        <dsp:cNvSpPr/>
      </dsp:nvSpPr>
      <dsp:spPr>
        <a:xfrm>
          <a:off x="0" y="2648"/>
          <a:ext cx="7068312" cy="134257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9C07FF-3EA1-4C31-BD81-ED6B7089C985}">
      <dsp:nvSpPr>
        <dsp:cNvPr id="0" name=""/>
        <dsp:cNvSpPr/>
      </dsp:nvSpPr>
      <dsp:spPr>
        <a:xfrm>
          <a:off x="406127" y="304727"/>
          <a:ext cx="738414" cy="7384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23D9FD0-84A0-4778-B7AE-69B52679BA8D}">
      <dsp:nvSpPr>
        <dsp:cNvPr id="0" name=""/>
        <dsp:cNvSpPr/>
      </dsp:nvSpPr>
      <dsp:spPr>
        <a:xfrm>
          <a:off x="1550669" y="2648"/>
          <a:ext cx="5517642" cy="1342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089" tIns="142089" rIns="142089" bIns="142089" numCol="1" spcCol="1270" anchor="ctr" anchorCtr="0">
          <a:noAutofit/>
        </a:bodyPr>
        <a:lstStyle/>
        <a:p>
          <a:pPr marL="0" lvl="0" indent="0" algn="l" defTabSz="800100">
            <a:lnSpc>
              <a:spcPct val="90000"/>
            </a:lnSpc>
            <a:spcBef>
              <a:spcPct val="0"/>
            </a:spcBef>
            <a:spcAft>
              <a:spcPct val="35000"/>
            </a:spcAft>
            <a:buNone/>
          </a:pPr>
          <a:r>
            <a:rPr lang="en-US" sz="1800" kern="1200"/>
            <a:t>promote early and exclusive breastfeeding (EBF): </a:t>
          </a:r>
        </a:p>
      </dsp:txBody>
      <dsp:txXfrm>
        <a:off x="1550669" y="2648"/>
        <a:ext cx="5517642" cy="1342571"/>
      </dsp:txXfrm>
    </dsp:sp>
    <dsp:sp modelId="{B01D02B2-07C2-414F-8132-4A10E61DBC30}">
      <dsp:nvSpPr>
        <dsp:cNvPr id="0" name=""/>
        <dsp:cNvSpPr/>
      </dsp:nvSpPr>
      <dsp:spPr>
        <a:xfrm>
          <a:off x="0" y="1680863"/>
          <a:ext cx="7068312" cy="134257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72833B-F9D9-4A69-8EDE-55B1388B04B7}">
      <dsp:nvSpPr>
        <dsp:cNvPr id="0" name=""/>
        <dsp:cNvSpPr/>
      </dsp:nvSpPr>
      <dsp:spPr>
        <a:xfrm>
          <a:off x="406127" y="1982941"/>
          <a:ext cx="738414" cy="7384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68466D1-7704-4C5E-BC36-7FE957B72DD2}">
      <dsp:nvSpPr>
        <dsp:cNvPr id="0" name=""/>
        <dsp:cNvSpPr/>
      </dsp:nvSpPr>
      <dsp:spPr>
        <a:xfrm>
          <a:off x="1550669" y="1680863"/>
          <a:ext cx="5517642" cy="1342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089" tIns="142089" rIns="142089" bIns="142089" numCol="1" spcCol="1270" anchor="ctr" anchorCtr="0">
          <a:noAutofit/>
        </a:bodyPr>
        <a:lstStyle/>
        <a:p>
          <a:pPr marL="0" lvl="0" indent="0" algn="l" defTabSz="800100">
            <a:lnSpc>
              <a:spcPct val="90000"/>
            </a:lnSpc>
            <a:spcBef>
              <a:spcPct val="0"/>
            </a:spcBef>
            <a:spcAft>
              <a:spcPct val="35000"/>
            </a:spcAft>
            <a:buNone/>
          </a:pPr>
          <a:r>
            <a:rPr lang="en-US" sz="1800" kern="1200"/>
            <a:t>Evidence shows EBF reduces the risks of mortality and morbidity and improves post-neonatal outcomes</a:t>
          </a:r>
        </a:p>
      </dsp:txBody>
      <dsp:txXfrm>
        <a:off x="1550669" y="1680863"/>
        <a:ext cx="5517642" cy="1342571"/>
      </dsp:txXfrm>
    </dsp:sp>
    <dsp:sp modelId="{4AF1ED40-784A-4634-A547-9D6414B4E6D9}">
      <dsp:nvSpPr>
        <dsp:cNvPr id="0" name=""/>
        <dsp:cNvSpPr/>
      </dsp:nvSpPr>
      <dsp:spPr>
        <a:xfrm>
          <a:off x="0" y="3359077"/>
          <a:ext cx="7068312" cy="134257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84950A-52B1-483E-AD0F-49ADBE0D47E4}">
      <dsp:nvSpPr>
        <dsp:cNvPr id="0" name=""/>
        <dsp:cNvSpPr/>
      </dsp:nvSpPr>
      <dsp:spPr>
        <a:xfrm>
          <a:off x="406127" y="3661155"/>
          <a:ext cx="738414" cy="7384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57D070B-C7F8-43B3-8284-CA486A839CFC}">
      <dsp:nvSpPr>
        <dsp:cNvPr id="0" name=""/>
        <dsp:cNvSpPr/>
      </dsp:nvSpPr>
      <dsp:spPr>
        <a:xfrm>
          <a:off x="1550669" y="3359077"/>
          <a:ext cx="5517642" cy="1342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089" tIns="142089" rIns="142089" bIns="142089" numCol="1" spcCol="1270" anchor="ctr" anchorCtr="0">
          <a:noAutofit/>
        </a:bodyPr>
        <a:lstStyle/>
        <a:p>
          <a:pPr marL="0" lvl="0" indent="0" algn="l" defTabSz="800100">
            <a:lnSpc>
              <a:spcPct val="90000"/>
            </a:lnSpc>
            <a:spcBef>
              <a:spcPct val="0"/>
            </a:spcBef>
            <a:spcAft>
              <a:spcPct val="35000"/>
            </a:spcAft>
            <a:buNone/>
          </a:pPr>
          <a:r>
            <a:rPr lang="en-US" sz="1800" b="1" kern="1200"/>
            <a:t>Preterm and low-birth-weight </a:t>
          </a:r>
          <a:r>
            <a:rPr lang="en-US" sz="1800" kern="1200"/>
            <a:t>babies should be identified as soon as possible and should be provided special care.</a:t>
          </a:r>
        </a:p>
      </dsp:txBody>
      <dsp:txXfrm>
        <a:off x="1550669" y="3359077"/>
        <a:ext cx="5517642" cy="1342571"/>
      </dsp:txXfrm>
    </dsp:sp>
    <dsp:sp modelId="{E5EE7FE5-C9D7-440D-B863-17E51BB408DE}">
      <dsp:nvSpPr>
        <dsp:cNvPr id="0" name=""/>
        <dsp:cNvSpPr/>
      </dsp:nvSpPr>
      <dsp:spPr>
        <a:xfrm>
          <a:off x="0" y="5037291"/>
          <a:ext cx="7068312" cy="134257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3EAE65-8DE0-4E3D-82BC-59675EE74411}">
      <dsp:nvSpPr>
        <dsp:cNvPr id="0" name=""/>
        <dsp:cNvSpPr/>
      </dsp:nvSpPr>
      <dsp:spPr>
        <a:xfrm>
          <a:off x="406127" y="5339370"/>
          <a:ext cx="738414" cy="73841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75FE319-2AB0-4612-88EF-0C2893A02894}">
      <dsp:nvSpPr>
        <dsp:cNvPr id="0" name=""/>
        <dsp:cNvSpPr/>
      </dsp:nvSpPr>
      <dsp:spPr>
        <a:xfrm>
          <a:off x="1550669" y="5037291"/>
          <a:ext cx="5517642" cy="1342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089" tIns="142089" rIns="142089" bIns="142089" numCol="1" spcCol="1270" anchor="ctr" anchorCtr="0">
          <a:noAutofit/>
        </a:bodyPr>
        <a:lstStyle/>
        <a:p>
          <a:pPr marL="0" lvl="0" indent="0" algn="l" defTabSz="800100">
            <a:lnSpc>
              <a:spcPct val="90000"/>
            </a:lnSpc>
            <a:spcBef>
              <a:spcPct val="0"/>
            </a:spcBef>
            <a:spcAft>
              <a:spcPct val="35000"/>
            </a:spcAft>
            <a:buNone/>
          </a:pPr>
          <a:r>
            <a:rPr lang="en-US" sz="1800" kern="1200"/>
            <a:t>A full clinical examination should be done 1 hour after birth. This includes giving </a:t>
          </a:r>
          <a:r>
            <a:rPr lang="en-US" sz="1800" b="1" kern="1200"/>
            <a:t>vitamin K prophylaxis </a:t>
          </a:r>
          <a:r>
            <a:rPr lang="en-US" sz="1800" kern="1200"/>
            <a:t>and </a:t>
          </a:r>
          <a:r>
            <a:rPr lang="en-US" sz="1800" b="1" kern="1200"/>
            <a:t>hepatitis B vaccination </a:t>
          </a:r>
          <a:r>
            <a:rPr lang="en-US" sz="1800" kern="1200"/>
            <a:t>(within 24 hours).</a:t>
          </a:r>
        </a:p>
      </dsp:txBody>
      <dsp:txXfrm>
        <a:off x="1550669" y="5037291"/>
        <a:ext cx="5517642" cy="134257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5DB640-8BA6-4D40-BE51-51031EB9E5DB}" type="datetimeFigureOut">
              <a:rPr lang="en-US" smtClean="0"/>
              <a:t>1/26/2020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8DDE56-467D-D54A-B536-E2D6460A9015}" type="slidenum">
              <a:rPr lang="en-US" smtClean="0"/>
              <a:t>‹#›</a:t>
            </a:fld>
            <a:endParaRPr lang="en-US"/>
          </a:p>
        </p:txBody>
      </p:sp>
    </p:spTree>
    <p:extLst>
      <p:ext uri="{BB962C8B-B14F-4D97-AF65-F5344CB8AC3E}">
        <p14:creationId xmlns:p14="http://schemas.microsoft.com/office/powerpoint/2010/main" val="272669764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855640-2A08-764A-87E0-8E5935550223}" type="slidenum">
              <a:rPr lang="en-US" smtClean="0"/>
              <a:t>8</a:t>
            </a:fld>
            <a:endParaRPr lang="en-US"/>
          </a:p>
        </p:txBody>
      </p:sp>
    </p:spTree>
    <p:extLst>
      <p:ext uri="{BB962C8B-B14F-4D97-AF65-F5344CB8AC3E}">
        <p14:creationId xmlns:p14="http://schemas.microsoft.com/office/powerpoint/2010/main" val="1470956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8DDE56-467D-D54A-B536-E2D6460A9015}" type="slidenum">
              <a:rPr lang="en-US" smtClean="0"/>
              <a:t>16</a:t>
            </a:fld>
            <a:endParaRPr lang="en-US"/>
          </a:p>
        </p:txBody>
      </p:sp>
    </p:spTree>
    <p:extLst>
      <p:ext uri="{BB962C8B-B14F-4D97-AF65-F5344CB8AC3E}">
        <p14:creationId xmlns:p14="http://schemas.microsoft.com/office/powerpoint/2010/main" val="3958498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4c5126cd89fc39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4c5126cd89fc3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8DDE56-467D-D54A-B536-E2D6460A9015}" type="slidenum">
              <a:rPr lang="en-US" smtClean="0"/>
              <a:t>58</a:t>
            </a:fld>
            <a:endParaRPr lang="en-US"/>
          </a:p>
        </p:txBody>
      </p:sp>
    </p:spTree>
    <p:extLst>
      <p:ext uri="{BB962C8B-B14F-4D97-AF65-F5344CB8AC3E}">
        <p14:creationId xmlns:p14="http://schemas.microsoft.com/office/powerpoint/2010/main" val="4700481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5A2DEE51-08BA-BB49-B752-559F81FAFB5D}" type="datetimeFigureOut">
              <a:rPr lang="en-US" smtClean="0"/>
              <a:t>1/26/2020</a:t>
            </a:fld>
            <a:endParaRPr lang="en-US"/>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288B66A5-73A5-8940-AC13-A765E4221F9B}" type="slidenum">
              <a:rPr lang="en-US" smtClean="0"/>
              <a:t>‹#›</a:t>
            </a:fld>
            <a:endParaRPr lang="en-US"/>
          </a:p>
        </p:txBody>
      </p:sp>
    </p:spTree>
    <p:extLst>
      <p:ext uri="{BB962C8B-B14F-4D97-AF65-F5344CB8AC3E}">
        <p14:creationId xmlns:p14="http://schemas.microsoft.com/office/powerpoint/2010/main" val="282897322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2DEE51-08BA-BB49-B752-559F81FAFB5D}" type="datetimeFigureOut">
              <a:rPr lang="en-US" smtClean="0"/>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8B66A5-73A5-8940-AC13-A765E4221F9B}" type="slidenum">
              <a:rPr lang="en-US" smtClean="0"/>
              <a:t>‹#›</a:t>
            </a:fld>
            <a:endParaRPr lang="en-US"/>
          </a:p>
        </p:txBody>
      </p:sp>
    </p:spTree>
    <p:extLst>
      <p:ext uri="{BB962C8B-B14F-4D97-AF65-F5344CB8AC3E}">
        <p14:creationId xmlns:p14="http://schemas.microsoft.com/office/powerpoint/2010/main" val="3478851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2DEE51-08BA-BB49-B752-559F81FAFB5D}" type="datetimeFigureOut">
              <a:rPr lang="en-US" smtClean="0"/>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8B66A5-73A5-8940-AC13-A765E4221F9B}" type="slidenum">
              <a:rPr lang="en-US" smtClean="0"/>
              <a:t>‹#›</a:t>
            </a:fld>
            <a:endParaRPr lang="en-US"/>
          </a:p>
        </p:txBody>
      </p:sp>
    </p:spTree>
    <p:extLst>
      <p:ext uri="{BB962C8B-B14F-4D97-AF65-F5344CB8AC3E}">
        <p14:creationId xmlns:p14="http://schemas.microsoft.com/office/powerpoint/2010/main" val="2035519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16571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2DEE51-08BA-BB49-B752-559F81FAFB5D}" type="datetimeFigureOut">
              <a:rPr lang="en-US" smtClean="0"/>
              <a:t>1/26/2020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8B66A5-73A5-8940-AC13-A765E4221F9B}" type="slidenum">
              <a:rPr lang="en-US" smtClean="0"/>
              <a:t>‹#›</a:t>
            </a:fld>
            <a:endParaRPr lang="en-US"/>
          </a:p>
        </p:txBody>
      </p:sp>
    </p:spTree>
    <p:extLst>
      <p:ext uri="{BB962C8B-B14F-4D97-AF65-F5344CB8AC3E}">
        <p14:creationId xmlns:p14="http://schemas.microsoft.com/office/powerpoint/2010/main" val="4110791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5A2DEE51-08BA-BB49-B752-559F81FAFB5D}" type="datetimeFigureOut">
              <a:rPr lang="en-US" smtClean="0"/>
              <a:t>1/26/2020</a:t>
            </a:fld>
            <a:endParaRPr lang="en-US"/>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8604504" y="5211060"/>
            <a:ext cx="2112264" cy="228600"/>
          </a:xfrm>
        </p:spPr>
        <p:txBody>
          <a:bodyPr/>
          <a:lstStyle/>
          <a:p>
            <a:fld id="{288B66A5-73A5-8940-AC13-A765E4221F9B}" type="slidenum">
              <a:rPr lang="en-US" smtClean="0"/>
              <a:t>‹#›</a:t>
            </a:fld>
            <a:endParaRPr lang="en-US"/>
          </a:p>
        </p:txBody>
      </p:sp>
    </p:spTree>
    <p:extLst>
      <p:ext uri="{BB962C8B-B14F-4D97-AF65-F5344CB8AC3E}">
        <p14:creationId xmlns:p14="http://schemas.microsoft.com/office/powerpoint/2010/main" val="119556347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2DEE51-08BA-BB49-B752-559F81FAFB5D}" type="datetimeFigureOut">
              <a:rPr lang="en-US" smtClean="0"/>
              <a:t>1/26/2020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8B66A5-73A5-8940-AC13-A765E4221F9B}" type="slidenum">
              <a:rPr lang="en-US" smtClean="0"/>
              <a:t>‹#›</a:t>
            </a:fld>
            <a:endParaRPr lang="en-US"/>
          </a:p>
        </p:txBody>
      </p:sp>
    </p:spTree>
    <p:extLst>
      <p:ext uri="{BB962C8B-B14F-4D97-AF65-F5344CB8AC3E}">
        <p14:creationId xmlns:p14="http://schemas.microsoft.com/office/powerpoint/2010/main" val="3491161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2DEE51-08BA-BB49-B752-559F81FAFB5D}" type="datetimeFigureOut">
              <a:rPr lang="en-US" smtClean="0"/>
              <a:t>1/26/2020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8B66A5-73A5-8940-AC13-A765E4221F9B}" type="slidenum">
              <a:rPr lang="en-US" smtClean="0"/>
              <a:t>‹#›</a:t>
            </a:fld>
            <a:endParaRPr lang="en-US"/>
          </a:p>
        </p:txBody>
      </p:sp>
    </p:spTree>
    <p:extLst>
      <p:ext uri="{BB962C8B-B14F-4D97-AF65-F5344CB8AC3E}">
        <p14:creationId xmlns:p14="http://schemas.microsoft.com/office/powerpoint/2010/main" val="428211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2DEE51-08BA-BB49-B752-559F81FAFB5D}" type="datetimeFigureOut">
              <a:rPr lang="en-US" smtClean="0"/>
              <a:t>1/26/2020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8B66A5-73A5-8940-AC13-A765E4221F9B}" type="slidenum">
              <a:rPr lang="en-US" smtClean="0"/>
              <a:t>‹#›</a:t>
            </a:fld>
            <a:endParaRPr lang="en-US"/>
          </a:p>
        </p:txBody>
      </p:sp>
    </p:spTree>
    <p:extLst>
      <p:ext uri="{BB962C8B-B14F-4D97-AF65-F5344CB8AC3E}">
        <p14:creationId xmlns:p14="http://schemas.microsoft.com/office/powerpoint/2010/main" val="4190530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2DEE51-08BA-BB49-B752-559F81FAFB5D}" type="datetimeFigureOut">
              <a:rPr lang="en-US" smtClean="0"/>
              <a:t>1/26/2020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8B66A5-73A5-8940-AC13-A765E4221F9B}" type="slidenum">
              <a:rPr lang="en-US" smtClean="0"/>
              <a:t>‹#›</a:t>
            </a:fld>
            <a:endParaRPr lang="en-US"/>
          </a:p>
        </p:txBody>
      </p:sp>
    </p:spTree>
    <p:extLst>
      <p:ext uri="{BB962C8B-B14F-4D97-AF65-F5344CB8AC3E}">
        <p14:creationId xmlns:p14="http://schemas.microsoft.com/office/powerpoint/2010/main" val="546315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A2DEE51-08BA-BB49-B752-559F81FAFB5D}" type="datetimeFigureOut">
              <a:rPr lang="en-US" smtClean="0"/>
              <a:t>1/26/2020</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288B66A5-73A5-8940-AC13-A765E4221F9B}" type="slidenum">
              <a:rPr lang="en-US" smtClean="0"/>
              <a:t>‹#›</a:t>
            </a:fld>
            <a:endParaRPr lang="en-US"/>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02624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5A2DEE51-08BA-BB49-B752-559F81FAFB5D}" type="datetimeFigureOut">
              <a:rPr lang="en-US" smtClean="0"/>
              <a:t>1/26/2020</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288B66A5-73A5-8940-AC13-A765E4221F9B}" type="slidenum">
              <a:rPr lang="en-US" smtClean="0"/>
              <a:t>‹#›</a:t>
            </a:fld>
            <a:endParaRPr lang="en-US"/>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1407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5A2DEE51-08BA-BB49-B752-559F81FAFB5D}" type="datetimeFigureOut">
              <a:rPr lang="en-US" smtClean="0"/>
              <a:t>1/26/2020</a:t>
            </a:fld>
            <a:endParaRPr lang="en-US"/>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288B66A5-73A5-8940-AC13-A765E4221F9B}" type="slidenum">
              <a:rPr lang="en-US" smtClean="0"/>
              <a:t>‹#›</a:t>
            </a:fld>
            <a:endParaRPr lang="en-US"/>
          </a:p>
        </p:txBody>
      </p:sp>
    </p:spTree>
    <p:extLst>
      <p:ext uri="{BB962C8B-B14F-4D97-AF65-F5344CB8AC3E}">
        <p14:creationId xmlns:p14="http://schemas.microsoft.com/office/powerpoint/2010/main" val="41899090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youtube.com/watch?v=J00cRO4WDHc"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4.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hyperlink" Target="http://mmr2017.srhr.org/" TargetMode="External"/><Relationship Id="rId3" Type="http://schemas.openxmlformats.org/officeDocument/2006/relationships/hyperlink" Target="https://www.ncbi.nlm.nih.gov/pmc/articles/PMC3081498/" TargetMode="External"/><Relationship Id="rId7" Type="http://schemas.openxmlformats.org/officeDocument/2006/relationships/hyperlink" Target="https://www.who.int/health-topics/maternal-health%23tab=tab_1"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heart.bmj.com/content/85/6/710" TargetMode="External"/><Relationship Id="rId5" Type="http://schemas.openxmlformats.org/officeDocument/2006/relationships/hyperlink" Target="https://www.ncbi.nlm.nih.gov/pmc/articles/PMC2528810/" TargetMode="External"/><Relationship Id="rId4" Type="http://schemas.openxmlformats.org/officeDocument/2006/relationships/hyperlink" Target="https://www.ncbi.nlm.nih.gov/pmc/articles/PMC4458502/"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B1710-10DB-4643-8CE7-B943CC013CE5}"/>
              </a:ext>
            </a:extLst>
          </p:cNvPr>
          <p:cNvSpPr>
            <a:spLocks noGrp="1"/>
          </p:cNvSpPr>
          <p:nvPr>
            <p:ph type="ctrTitle"/>
          </p:nvPr>
        </p:nvSpPr>
        <p:spPr>
          <a:xfrm>
            <a:off x="1561708" y="2091263"/>
            <a:ext cx="9068586" cy="2236392"/>
          </a:xfrm>
        </p:spPr>
        <p:txBody>
          <a:bodyPr/>
          <a:lstStyle/>
          <a:p>
            <a:r>
              <a:rPr lang="en-US" dirty="0">
                <a:solidFill>
                  <a:srgbClr val="000000"/>
                </a:solidFill>
                <a:latin typeface="Arial Black" panose="020B0A04020102020204" pitchFamily="34" charset="0"/>
              </a:rPr>
              <a:t>Maternal and child health</a:t>
            </a:r>
            <a:endParaRPr lang="en-US" dirty="0">
              <a:solidFill>
                <a:srgbClr val="000000"/>
              </a:solidFill>
            </a:endParaRPr>
          </a:p>
        </p:txBody>
      </p:sp>
      <p:sp>
        <p:nvSpPr>
          <p:cNvPr id="3" name="Subtitle 2">
            <a:extLst>
              <a:ext uri="{FF2B5EF4-FFF2-40B4-BE49-F238E27FC236}">
                <a16:creationId xmlns:a16="http://schemas.microsoft.com/office/drawing/2014/main" id="{1FBCF632-D42D-3F48-A340-1E36F9104746}"/>
              </a:ext>
            </a:extLst>
          </p:cNvPr>
          <p:cNvSpPr>
            <a:spLocks noGrp="1"/>
          </p:cNvSpPr>
          <p:nvPr>
            <p:ph type="subTitle" idx="1"/>
          </p:nvPr>
        </p:nvSpPr>
        <p:spPr>
          <a:xfrm>
            <a:off x="1524000" y="4437414"/>
            <a:ext cx="9144000" cy="1034874"/>
          </a:xfrm>
        </p:spPr>
        <p:txBody>
          <a:bodyPr>
            <a:normAutofit/>
          </a:bodyPr>
          <a:lstStyle/>
          <a:p>
            <a:r>
              <a:rPr lang="en-US" sz="1800" b="1" dirty="0"/>
              <a:t>SAIF ALOSAIMI</a:t>
            </a:r>
          </a:p>
          <a:p>
            <a:r>
              <a:rPr lang="en-US" sz="1800" b="1" dirty="0" err="1"/>
              <a:t>Abdulrahman</a:t>
            </a:r>
            <a:r>
              <a:rPr lang="en-US" sz="1800" b="1" dirty="0"/>
              <a:t> </a:t>
            </a:r>
            <a:r>
              <a:rPr lang="en-US" sz="1800" b="1" dirty="0" err="1"/>
              <a:t>Alshiekh</a:t>
            </a:r>
            <a:endParaRPr lang="en-US" sz="1800" b="1" dirty="0"/>
          </a:p>
          <a:p>
            <a:r>
              <a:rPr lang="en-US" sz="1800" b="1" dirty="0"/>
              <a:t>Abdullah </a:t>
            </a:r>
            <a:r>
              <a:rPr lang="en-US" sz="1800" b="1" dirty="0" err="1"/>
              <a:t>Alotaibi</a:t>
            </a:r>
            <a:endParaRPr lang="en-US" sz="1800" b="1" dirty="0"/>
          </a:p>
          <a:p>
            <a:endParaRPr lang="en-US" sz="1800" b="1" dirty="0"/>
          </a:p>
          <a:p>
            <a:endParaRPr lang="en-US" sz="1800" b="1" dirty="0"/>
          </a:p>
        </p:txBody>
      </p:sp>
    </p:spTree>
    <p:extLst>
      <p:ext uri="{BB962C8B-B14F-4D97-AF65-F5344CB8AC3E}">
        <p14:creationId xmlns:p14="http://schemas.microsoft.com/office/powerpoint/2010/main" val="982193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66081"/>
            <a:ext cx="10515600" cy="1124607"/>
          </a:xfrm>
        </p:spPr>
        <p:txBody>
          <a:bodyPr>
            <a:normAutofit fontScale="90000"/>
          </a:bodyPr>
          <a:lstStyle/>
          <a:p>
            <a:r>
              <a:rPr lang="en-US" b="1" dirty="0">
                <a:latin typeface="Adobe Arabic" panose="02040503050201020203" pitchFamily="18" charset="-78"/>
                <a:cs typeface="Adobe Arabic" panose="02040503050201020203" pitchFamily="18" charset="-78"/>
              </a:rPr>
              <a:t>The 11 indicators of maternal, newborn and child health</a:t>
            </a:r>
            <a:br>
              <a:rPr lang="en-US" b="1" dirty="0">
                <a:latin typeface="Adobe Arabic" panose="02040503050201020203" pitchFamily="18" charset="-78"/>
                <a:cs typeface="Adobe Arabic" panose="02040503050201020203" pitchFamily="18" charset="-78"/>
              </a:rPr>
            </a:br>
            <a:br>
              <a:rPr lang="en-US" dirty="0"/>
            </a:br>
            <a:endParaRPr lang="en-US" dirty="0"/>
          </a:p>
        </p:txBody>
      </p:sp>
      <p:sp>
        <p:nvSpPr>
          <p:cNvPr id="3" name="Content Placeholder 2"/>
          <p:cNvSpPr>
            <a:spLocks noGrp="1"/>
          </p:cNvSpPr>
          <p:nvPr>
            <p:ph idx="1"/>
          </p:nvPr>
        </p:nvSpPr>
        <p:spPr>
          <a:xfrm>
            <a:off x="838200" y="1825625"/>
            <a:ext cx="10623122" cy="4351338"/>
          </a:xfrm>
          <a:prstGeom prst="rect">
            <a:avLst/>
          </a:prstGeom>
          <a:solidFill>
            <a:schemeClr val="lt1">
              <a:alpha val="0"/>
            </a:schemeClr>
          </a:solidFill>
        </p:spPr>
        <p:style>
          <a:lnRef idx="2">
            <a:schemeClr val="accent3"/>
          </a:lnRef>
          <a:fillRef idx="1">
            <a:schemeClr val="lt1"/>
          </a:fillRef>
          <a:effectRef idx="0">
            <a:schemeClr val="accent3"/>
          </a:effectRef>
          <a:fontRef idx="minor">
            <a:schemeClr val="dk1"/>
          </a:fontRef>
        </p:style>
        <p:txBody>
          <a:bodyPr>
            <a:normAutofit fontScale="92500" lnSpcReduction="20000"/>
          </a:bodyPr>
          <a:lstStyle/>
          <a:p>
            <a:pPr lvl="0"/>
            <a:r>
              <a:rPr lang="en-US" dirty="0"/>
              <a:t>Maternal mortality ratio</a:t>
            </a:r>
          </a:p>
          <a:p>
            <a:pPr marL="0" lvl="0" indent="0">
              <a:buNone/>
            </a:pPr>
            <a:endParaRPr lang="en-US" dirty="0"/>
          </a:p>
          <a:p>
            <a:pPr lvl="0"/>
            <a:r>
              <a:rPr lang="en-US" dirty="0"/>
              <a:t>Under-five child mortality, with the proportion of newborn deaths</a:t>
            </a:r>
          </a:p>
          <a:p>
            <a:pPr lvl="0"/>
            <a:endParaRPr lang="en-US" dirty="0"/>
          </a:p>
          <a:p>
            <a:r>
              <a:rPr lang="en-US" dirty="0"/>
              <a:t>Children under five who are stunted</a:t>
            </a:r>
          </a:p>
          <a:p>
            <a:endParaRPr lang="en-US" dirty="0"/>
          </a:p>
          <a:p>
            <a:pPr lvl="0"/>
            <a:r>
              <a:rPr lang="en-US" dirty="0"/>
              <a:t>Proportion of demand for family planning satisfied </a:t>
            </a:r>
          </a:p>
          <a:p>
            <a:pPr lvl="0"/>
            <a:endParaRPr lang="en-US" dirty="0"/>
          </a:p>
          <a:p>
            <a:r>
              <a:rPr lang="en-US" dirty="0"/>
              <a:t>Antenatal care coverage (at least four times during pregnancy)</a:t>
            </a:r>
          </a:p>
          <a:p>
            <a:endParaRPr lang="en-US" dirty="0"/>
          </a:p>
          <a:p>
            <a:r>
              <a:rPr lang="en-US" dirty="0"/>
              <a:t>Skilled attendant at birth</a:t>
            </a:r>
          </a:p>
          <a:p>
            <a:endParaRPr lang="en-US" dirty="0"/>
          </a:p>
          <a:p>
            <a:r>
              <a:rPr lang="en-US" dirty="0"/>
              <a:t>Postnatal care for mothers and babies within two days of birth</a:t>
            </a:r>
          </a:p>
          <a:p>
            <a:pPr lvl="0"/>
            <a:endParaRPr lang="en-US" dirty="0"/>
          </a:p>
          <a:p>
            <a:endParaRPr lang="en-US" dirty="0"/>
          </a:p>
        </p:txBody>
      </p:sp>
    </p:spTree>
    <p:extLst>
      <p:ext uri="{BB962C8B-B14F-4D97-AF65-F5344CB8AC3E}">
        <p14:creationId xmlns:p14="http://schemas.microsoft.com/office/powerpoint/2010/main" val="3595401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atin typeface="Adobe Arabic" panose="02040503050201020203" pitchFamily="18" charset="-78"/>
                <a:cs typeface="Adobe Arabic" panose="02040503050201020203" pitchFamily="18" charset="-78"/>
              </a:rPr>
              <a:t>The 11 indicators of maternal, newborn and child health</a:t>
            </a:r>
            <a:br>
              <a:rPr lang="en-US" b="1" dirty="0">
                <a:latin typeface="Adobe Arabic" panose="02040503050201020203" pitchFamily="18" charset="-78"/>
                <a:cs typeface="Adobe Arabic" panose="02040503050201020203" pitchFamily="18" charset="-78"/>
              </a:rPr>
            </a:br>
            <a:br>
              <a:rPr lang="en-US" dirty="0"/>
            </a:br>
            <a:endParaRPr lang="en-US" dirty="0"/>
          </a:p>
        </p:txBody>
      </p:sp>
      <p:sp>
        <p:nvSpPr>
          <p:cNvPr id="3" name="Content Placeholder 2"/>
          <p:cNvSpPr>
            <a:spLocks noGrp="1"/>
          </p:cNvSpPr>
          <p:nvPr>
            <p:ph idx="1"/>
          </p:nvPr>
        </p:nvSpPr>
        <p:spPr/>
        <p:txBody>
          <a:bodyPr/>
          <a:lstStyle/>
          <a:p>
            <a:pPr lvl="0"/>
            <a:r>
              <a:rPr lang="en-US" dirty="0"/>
              <a:t>Antiretroviral (ARV) prophylaxis among HIV positive pregnant women to prevent HIV transmission and antiretroviral therapy for [pregnant] women who are treatment-eligible</a:t>
            </a:r>
          </a:p>
          <a:p>
            <a:pPr lvl="0"/>
            <a:endParaRPr lang="en-US" dirty="0"/>
          </a:p>
          <a:p>
            <a:pPr lvl="0"/>
            <a:r>
              <a:rPr lang="en-US" dirty="0"/>
              <a:t>Exclusive breastfeeding for six months </a:t>
            </a:r>
          </a:p>
          <a:p>
            <a:pPr lvl="0"/>
            <a:endParaRPr lang="en-US" dirty="0"/>
          </a:p>
          <a:p>
            <a:pPr lvl="0"/>
            <a:r>
              <a:rPr lang="en-US" dirty="0"/>
              <a:t>Three doses of combined diphtheria-tetanus-pertussis (DTP3) immunization coverage (12–23 </a:t>
            </a:r>
            <a:r>
              <a:rPr lang="en-US"/>
              <a:t>months) </a:t>
            </a:r>
            <a:r>
              <a:rPr lang="en-US">
                <a:hlinkClick r:id="rId2"/>
              </a:rPr>
              <a:t>video</a:t>
            </a:r>
            <a:endParaRPr lang="en-US" dirty="0"/>
          </a:p>
          <a:p>
            <a:pPr lvl="0"/>
            <a:endParaRPr lang="en-US" dirty="0"/>
          </a:p>
          <a:p>
            <a:pPr lvl="0"/>
            <a:r>
              <a:rPr lang="en-US" dirty="0"/>
              <a:t>Antibiotic treatment for suspected pneumonia</a:t>
            </a:r>
          </a:p>
          <a:p>
            <a:endParaRPr lang="en-US" dirty="0"/>
          </a:p>
        </p:txBody>
      </p:sp>
    </p:spTree>
    <p:extLst>
      <p:ext uri="{BB962C8B-B14F-4D97-AF65-F5344CB8AC3E}">
        <p14:creationId xmlns:p14="http://schemas.microsoft.com/office/powerpoint/2010/main" val="56293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000000"/>
                </a:solidFill>
                <a:latin typeface="Adobe Arabic" panose="02040503050201020203" pitchFamily="18" charset="-78"/>
                <a:cs typeface="Adobe Arabic" panose="02040503050201020203" pitchFamily="18" charset="-78"/>
              </a:rPr>
              <a:t>Maternal mortality ratio</a:t>
            </a:r>
            <a:br>
              <a:rPr lang="en-US" b="1" dirty="0">
                <a:solidFill>
                  <a:srgbClr val="000000"/>
                </a:solidFill>
                <a:latin typeface="Adobe Arabic" panose="02040503050201020203" pitchFamily="18" charset="-78"/>
                <a:cs typeface="Adobe Arabic" panose="02040503050201020203" pitchFamily="18" charset="-78"/>
              </a:rPr>
            </a:br>
            <a:endParaRPr lang="en-US" dirty="0">
              <a:solidFill>
                <a:srgbClr val="000000"/>
              </a:solidFill>
            </a:endParaRPr>
          </a:p>
        </p:txBody>
      </p:sp>
      <p:sp>
        <p:nvSpPr>
          <p:cNvPr id="3" name="Content Placeholder 2"/>
          <p:cNvSpPr>
            <a:spLocks noGrp="1"/>
          </p:cNvSpPr>
          <p:nvPr>
            <p:ph idx="1"/>
          </p:nvPr>
        </p:nvSpPr>
        <p:spPr>
          <a:xfrm>
            <a:off x="838199" y="1499351"/>
            <a:ext cx="11353801" cy="5247728"/>
          </a:xfrm>
        </p:spPr>
        <p:txBody>
          <a:bodyPr>
            <a:normAutofit/>
          </a:bodyPr>
          <a:lstStyle/>
          <a:p>
            <a:r>
              <a:rPr lang="en-US" b="1" dirty="0">
                <a:latin typeface="Adobe Arabic" panose="02040503050201020203" pitchFamily="18" charset="-78"/>
                <a:cs typeface="Adobe Arabic" panose="02040503050201020203" pitchFamily="18" charset="-78"/>
              </a:rPr>
              <a:t>Maternal death</a:t>
            </a:r>
            <a:r>
              <a:rPr lang="en-US" dirty="0">
                <a:latin typeface="Adobe Arabic" panose="02040503050201020203" pitchFamily="18" charset="-78"/>
                <a:cs typeface="Adobe Arabic" panose="02040503050201020203" pitchFamily="18" charset="-78"/>
              </a:rPr>
              <a:t> is the death of a woman while pregnant or within 42 days of termination of pregnancy, irrespective of the duration and site of the pregnancy, from any cause related to or aggravated by the pregnancy or its management but </a:t>
            </a:r>
            <a:r>
              <a:rPr lang="en-US" dirty="0">
                <a:solidFill>
                  <a:srgbClr val="FF0000"/>
                </a:solidFill>
                <a:latin typeface="Adobe Arabic" panose="02040503050201020203" pitchFamily="18" charset="-78"/>
                <a:cs typeface="Adobe Arabic" panose="02040503050201020203" pitchFamily="18" charset="-78"/>
              </a:rPr>
              <a:t>NOT</a:t>
            </a:r>
            <a:r>
              <a:rPr lang="en-US" dirty="0">
                <a:latin typeface="Adobe Arabic" panose="02040503050201020203" pitchFamily="18" charset="-78"/>
                <a:cs typeface="Adobe Arabic" panose="02040503050201020203" pitchFamily="18" charset="-78"/>
              </a:rPr>
              <a:t> from accidental or incidental causes.</a:t>
            </a:r>
          </a:p>
          <a:p>
            <a:endParaRPr lang="en-US" dirty="0">
              <a:latin typeface="Adobe Arabic" panose="02040503050201020203" pitchFamily="18" charset="-78"/>
              <a:cs typeface="Adobe Arabic" panose="02040503050201020203" pitchFamily="18" charset="-78"/>
            </a:endParaRPr>
          </a:p>
          <a:p>
            <a:r>
              <a:rPr lang="en-US" dirty="0">
                <a:latin typeface="Adobe Arabic" panose="02040503050201020203" pitchFamily="18" charset="-78"/>
                <a:cs typeface="Adobe Arabic" panose="02040503050201020203" pitchFamily="18" charset="-78"/>
              </a:rPr>
              <a:t>The </a:t>
            </a:r>
            <a:r>
              <a:rPr lang="en-US" b="1" dirty="0">
                <a:latin typeface="Adobe Arabic" panose="02040503050201020203" pitchFamily="18" charset="-78"/>
                <a:cs typeface="Adobe Arabic" panose="02040503050201020203" pitchFamily="18" charset="-78"/>
              </a:rPr>
              <a:t>maternal mortality ratio</a:t>
            </a:r>
            <a:r>
              <a:rPr lang="en-US" dirty="0">
                <a:latin typeface="Adobe Arabic" panose="02040503050201020203" pitchFamily="18" charset="-78"/>
                <a:cs typeface="Adobe Arabic" panose="02040503050201020203" pitchFamily="18" charset="-78"/>
              </a:rPr>
              <a:t> (MMR) is the </a:t>
            </a:r>
            <a:r>
              <a:rPr lang="en-US" b="1" dirty="0">
                <a:latin typeface="Adobe Arabic" panose="02040503050201020203" pitchFamily="18" charset="-78"/>
                <a:cs typeface="Adobe Arabic" panose="02040503050201020203" pitchFamily="18" charset="-78"/>
              </a:rPr>
              <a:t>ratio</a:t>
            </a:r>
            <a:r>
              <a:rPr lang="en-US" dirty="0">
                <a:latin typeface="Adobe Arabic" panose="02040503050201020203" pitchFamily="18" charset="-78"/>
                <a:cs typeface="Adobe Arabic" panose="02040503050201020203" pitchFamily="18" charset="-78"/>
              </a:rPr>
              <a:t> of the number of </a:t>
            </a:r>
            <a:r>
              <a:rPr lang="en-US" b="1" dirty="0">
                <a:latin typeface="Adobe Arabic" panose="02040503050201020203" pitchFamily="18" charset="-78"/>
                <a:cs typeface="Adobe Arabic" panose="02040503050201020203" pitchFamily="18" charset="-78"/>
              </a:rPr>
              <a:t>maternal deaths </a:t>
            </a:r>
            <a:r>
              <a:rPr lang="en-US" dirty="0">
                <a:latin typeface="Adobe Arabic" panose="02040503050201020203" pitchFamily="18" charset="-78"/>
                <a:cs typeface="Adobe Arabic" panose="02040503050201020203" pitchFamily="18" charset="-78"/>
              </a:rPr>
              <a:t>during a given time period per 100,000 live births during the same time-period.</a:t>
            </a:r>
          </a:p>
          <a:p>
            <a:endParaRPr lang="en-US" dirty="0">
              <a:latin typeface="Adobe Arabic" panose="02040503050201020203" pitchFamily="18" charset="-78"/>
              <a:cs typeface="Adobe Arabic" panose="02040503050201020203" pitchFamily="18" charset="-78"/>
            </a:endParaRPr>
          </a:p>
          <a:p>
            <a:r>
              <a:rPr lang="en-US" dirty="0">
                <a:latin typeface="Adobe Arabic" panose="02040503050201020203" pitchFamily="18" charset="-78"/>
                <a:cs typeface="Adobe Arabic" panose="02040503050201020203" pitchFamily="18" charset="-78"/>
              </a:rPr>
              <a:t> </a:t>
            </a:r>
            <a:r>
              <a:rPr lang="en-US" sz="1900" b="1" dirty="0">
                <a:solidFill>
                  <a:srgbClr val="FF0000"/>
                </a:solidFill>
                <a:latin typeface="Adobe Arabic" panose="02040503050201020203" pitchFamily="18" charset="-78"/>
                <a:cs typeface="Adobe Arabic" panose="02040503050201020203" pitchFamily="18" charset="-78"/>
              </a:rPr>
              <a:t>All maternal deaths occurring within a reference period (usually 1 year) </a:t>
            </a:r>
            <a:br>
              <a:rPr lang="en-US" sz="1900" b="1" dirty="0">
                <a:solidFill>
                  <a:srgbClr val="FF0000"/>
                </a:solidFill>
                <a:latin typeface="Adobe Arabic" panose="02040503050201020203" pitchFamily="18" charset="-78"/>
                <a:cs typeface="Adobe Arabic" panose="02040503050201020203" pitchFamily="18" charset="-78"/>
              </a:rPr>
            </a:br>
            <a:r>
              <a:rPr lang="en-US" sz="1900" b="1" dirty="0">
                <a:solidFill>
                  <a:srgbClr val="FF0000"/>
                </a:solidFill>
                <a:latin typeface="Adobe Arabic" panose="02040503050201020203" pitchFamily="18" charset="-78"/>
                <a:cs typeface="Adobe Arabic" panose="02040503050201020203" pitchFamily="18" charset="-78"/>
              </a:rPr>
              <a:t>______________________________________________________     x100,000   </a:t>
            </a:r>
          </a:p>
          <a:p>
            <a:pPr marL="0" indent="0">
              <a:buNone/>
            </a:pPr>
            <a:r>
              <a:rPr lang="en-US" sz="1900" b="1" dirty="0">
                <a:solidFill>
                  <a:srgbClr val="FF0000"/>
                </a:solidFill>
                <a:latin typeface="Adobe Arabic" panose="02040503050201020203" pitchFamily="18" charset="-78"/>
                <a:cs typeface="Adobe Arabic" panose="02040503050201020203" pitchFamily="18" charset="-78"/>
              </a:rPr>
              <a:t> Total number of live births occurring within the reference period</a:t>
            </a:r>
            <a:endParaRPr lang="en-US" sz="1900" dirty="0"/>
          </a:p>
        </p:txBody>
      </p:sp>
    </p:spTree>
    <p:extLst>
      <p:ext uri="{BB962C8B-B14F-4D97-AF65-F5344CB8AC3E}">
        <p14:creationId xmlns:p14="http://schemas.microsoft.com/office/powerpoint/2010/main" val="1935350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144" t="-1809" r="1" b="1466"/>
          <a:stretch/>
        </p:blipFill>
        <p:spPr>
          <a:xfrm>
            <a:off x="1" y="0"/>
            <a:ext cx="12192000" cy="6858000"/>
          </a:xfrm>
        </p:spPr>
      </p:pic>
    </p:spTree>
    <p:extLst>
      <p:ext uri="{BB962C8B-B14F-4D97-AF65-F5344CB8AC3E}">
        <p14:creationId xmlns:p14="http://schemas.microsoft.com/office/powerpoint/2010/main" val="2643255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400" dirty="0">
                <a:latin typeface="Arial"/>
                <a:cs typeface="Arial"/>
              </a:rPr>
              <a:t>Sub-Saharan Africa and Southern Asia accounted for approximately 86% (254 000) of the estimated global maternal deaths in 2017.</a:t>
            </a:r>
          </a:p>
          <a:p>
            <a:endParaRPr lang="en-US" sz="2400" dirty="0">
              <a:latin typeface="Arial"/>
              <a:cs typeface="Arial"/>
            </a:endParaRPr>
          </a:p>
          <a:p>
            <a:r>
              <a:rPr lang="en-US" sz="2400" dirty="0">
                <a:latin typeface="Arial"/>
                <a:cs typeface="Arial"/>
              </a:rPr>
              <a:t> Sub-Saharan Africa alone accounted for roughly two-thirds (196 000) of maternal deaths, while Southern Asia accounted for nearly one-fifth (58 000). </a:t>
            </a:r>
          </a:p>
          <a:p>
            <a:endParaRPr lang="en-US" sz="2400" dirty="0">
              <a:latin typeface="Arial"/>
              <a:cs typeface="Arial"/>
            </a:endParaRPr>
          </a:p>
          <a:p>
            <a:endParaRPr lang="en-US" sz="2400" dirty="0">
              <a:latin typeface="Arial"/>
              <a:cs typeface="Arial"/>
            </a:endParaRPr>
          </a:p>
        </p:txBody>
      </p:sp>
    </p:spTree>
    <p:extLst>
      <p:ext uri="{BB962C8B-B14F-4D97-AF65-F5344CB8AC3E}">
        <p14:creationId xmlns:p14="http://schemas.microsoft.com/office/powerpoint/2010/main" val="15365213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1197" t="-1653" r="-2210" b="-1"/>
          <a:stretch/>
        </p:blipFill>
        <p:spPr>
          <a:xfrm>
            <a:off x="0" y="109759"/>
            <a:ext cx="12574164" cy="6748241"/>
          </a:xfrm>
        </p:spPr>
      </p:pic>
    </p:spTree>
    <p:extLst>
      <p:ext uri="{BB962C8B-B14F-4D97-AF65-F5344CB8AC3E}">
        <p14:creationId xmlns:p14="http://schemas.microsoft.com/office/powerpoint/2010/main" val="13383260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58556826"/>
              </p:ext>
            </p:extLst>
          </p:nvPr>
        </p:nvGraphicFramePr>
        <p:xfrm>
          <a:off x="940710" y="2132468"/>
          <a:ext cx="10184490" cy="3919976"/>
        </p:xfrm>
        <a:graphic>
          <a:graphicData uri="http://schemas.openxmlformats.org/drawingml/2006/table">
            <a:tbl>
              <a:tblPr firstRow="1" bandRow="1">
                <a:tableStyleId>{5C22544A-7EE6-4342-B048-85BDC9FD1C3A}</a:tableStyleId>
              </a:tblPr>
              <a:tblGrid>
                <a:gridCol w="3394830">
                  <a:extLst>
                    <a:ext uri="{9D8B030D-6E8A-4147-A177-3AD203B41FA5}">
                      <a16:colId xmlns:a16="http://schemas.microsoft.com/office/drawing/2014/main" val="20000"/>
                    </a:ext>
                  </a:extLst>
                </a:gridCol>
                <a:gridCol w="3394830">
                  <a:extLst>
                    <a:ext uri="{9D8B030D-6E8A-4147-A177-3AD203B41FA5}">
                      <a16:colId xmlns:a16="http://schemas.microsoft.com/office/drawing/2014/main" val="20001"/>
                    </a:ext>
                  </a:extLst>
                </a:gridCol>
                <a:gridCol w="3394830">
                  <a:extLst>
                    <a:ext uri="{9D8B030D-6E8A-4147-A177-3AD203B41FA5}">
                      <a16:colId xmlns:a16="http://schemas.microsoft.com/office/drawing/2014/main" val="20002"/>
                    </a:ext>
                  </a:extLst>
                </a:gridCol>
              </a:tblGrid>
              <a:tr h="489997">
                <a:tc>
                  <a:txBody>
                    <a:bodyPr/>
                    <a:lstStyle/>
                    <a:p>
                      <a:r>
                        <a:rPr lang="en-US"/>
                        <a:t>COUNTRY</a:t>
                      </a:r>
                      <a:r>
                        <a:rPr lang="en-US" baseline="0"/>
                        <a:t> </a:t>
                      </a:r>
                      <a:endParaRPr lang="en-US" dirty="0"/>
                    </a:p>
                  </a:txBody>
                  <a:tcPr/>
                </a:tc>
                <a:tc>
                  <a:txBody>
                    <a:bodyPr/>
                    <a:lstStyle/>
                    <a:p>
                      <a:r>
                        <a:rPr lang="en-US" dirty="0"/>
                        <a:t>2000</a:t>
                      </a:r>
                    </a:p>
                  </a:txBody>
                  <a:tcPr/>
                </a:tc>
                <a:tc>
                  <a:txBody>
                    <a:bodyPr/>
                    <a:lstStyle/>
                    <a:p>
                      <a:r>
                        <a:rPr lang="en-US" dirty="0"/>
                        <a:t>2017</a:t>
                      </a:r>
                    </a:p>
                  </a:txBody>
                  <a:tcPr/>
                </a:tc>
                <a:extLst>
                  <a:ext uri="{0D108BD9-81ED-4DB2-BD59-A6C34878D82A}">
                    <a16:rowId xmlns:a16="http://schemas.microsoft.com/office/drawing/2014/main" val="10000"/>
                  </a:ext>
                </a:extLst>
              </a:tr>
              <a:tr h="489997">
                <a:tc>
                  <a:txBody>
                    <a:bodyPr/>
                    <a:lstStyle/>
                    <a:p>
                      <a:r>
                        <a:rPr lang="en-US" dirty="0"/>
                        <a:t>KUWAIT</a:t>
                      </a:r>
                    </a:p>
                  </a:txBody>
                  <a:tcPr/>
                </a:tc>
                <a:tc>
                  <a:txBody>
                    <a:bodyPr/>
                    <a:lstStyle/>
                    <a:p>
                      <a:r>
                        <a:rPr lang="en-US" dirty="0"/>
                        <a:t>10</a:t>
                      </a:r>
                    </a:p>
                  </a:txBody>
                  <a:tcPr/>
                </a:tc>
                <a:tc>
                  <a:txBody>
                    <a:bodyPr/>
                    <a:lstStyle/>
                    <a:p>
                      <a:r>
                        <a:rPr lang="en-US" dirty="0"/>
                        <a:t>12</a:t>
                      </a:r>
                    </a:p>
                  </a:txBody>
                  <a:tcPr/>
                </a:tc>
                <a:extLst>
                  <a:ext uri="{0D108BD9-81ED-4DB2-BD59-A6C34878D82A}">
                    <a16:rowId xmlns:a16="http://schemas.microsoft.com/office/drawing/2014/main" val="10001"/>
                  </a:ext>
                </a:extLst>
              </a:tr>
              <a:tr h="489997">
                <a:tc>
                  <a:txBody>
                    <a:bodyPr/>
                    <a:lstStyle/>
                    <a:p>
                      <a:r>
                        <a:rPr lang="en-US" dirty="0"/>
                        <a:t>UAE</a:t>
                      </a:r>
                    </a:p>
                  </a:txBody>
                  <a:tcPr/>
                </a:tc>
                <a:tc>
                  <a:txBody>
                    <a:bodyPr/>
                    <a:lstStyle/>
                    <a:p>
                      <a:r>
                        <a:rPr lang="en-US" dirty="0"/>
                        <a:t>6</a:t>
                      </a:r>
                    </a:p>
                  </a:txBody>
                  <a:tcPr/>
                </a:tc>
                <a:tc>
                  <a:txBody>
                    <a:bodyPr/>
                    <a:lstStyle/>
                    <a:p>
                      <a:r>
                        <a:rPr lang="en-US" dirty="0"/>
                        <a:t>3</a:t>
                      </a:r>
                    </a:p>
                  </a:txBody>
                  <a:tcPr/>
                </a:tc>
                <a:extLst>
                  <a:ext uri="{0D108BD9-81ED-4DB2-BD59-A6C34878D82A}">
                    <a16:rowId xmlns:a16="http://schemas.microsoft.com/office/drawing/2014/main" val="10002"/>
                  </a:ext>
                </a:extLst>
              </a:tr>
              <a:tr h="489997">
                <a:tc>
                  <a:txBody>
                    <a:bodyPr/>
                    <a:lstStyle/>
                    <a:p>
                      <a:r>
                        <a:rPr lang="en-US" dirty="0"/>
                        <a:t>Bahrain</a:t>
                      </a:r>
                    </a:p>
                  </a:txBody>
                  <a:tcPr/>
                </a:tc>
                <a:tc>
                  <a:txBody>
                    <a:bodyPr/>
                    <a:lstStyle/>
                    <a:p>
                      <a:r>
                        <a:rPr lang="en-US" dirty="0"/>
                        <a:t>27</a:t>
                      </a:r>
                    </a:p>
                  </a:txBody>
                  <a:tcPr/>
                </a:tc>
                <a:tc>
                  <a:txBody>
                    <a:bodyPr/>
                    <a:lstStyle/>
                    <a:p>
                      <a:r>
                        <a:rPr lang="en-US" dirty="0"/>
                        <a:t>14</a:t>
                      </a:r>
                    </a:p>
                  </a:txBody>
                  <a:tcPr/>
                </a:tc>
                <a:extLst>
                  <a:ext uri="{0D108BD9-81ED-4DB2-BD59-A6C34878D82A}">
                    <a16:rowId xmlns:a16="http://schemas.microsoft.com/office/drawing/2014/main" val="10003"/>
                  </a:ext>
                </a:extLst>
              </a:tr>
              <a:tr h="489997">
                <a:tc>
                  <a:txBody>
                    <a:bodyPr/>
                    <a:lstStyle/>
                    <a:p>
                      <a:r>
                        <a:rPr lang="en-US" dirty="0"/>
                        <a:t>QATAR</a:t>
                      </a:r>
                    </a:p>
                  </a:txBody>
                  <a:tcPr/>
                </a:tc>
                <a:tc>
                  <a:txBody>
                    <a:bodyPr/>
                    <a:lstStyle/>
                    <a:p>
                      <a:r>
                        <a:rPr lang="en-US" dirty="0"/>
                        <a:t>14</a:t>
                      </a:r>
                    </a:p>
                  </a:txBody>
                  <a:tcPr/>
                </a:tc>
                <a:tc>
                  <a:txBody>
                    <a:bodyPr/>
                    <a:lstStyle/>
                    <a:p>
                      <a:r>
                        <a:rPr lang="en-US" dirty="0"/>
                        <a:t>9</a:t>
                      </a:r>
                    </a:p>
                  </a:txBody>
                  <a:tcPr/>
                </a:tc>
                <a:extLst>
                  <a:ext uri="{0D108BD9-81ED-4DB2-BD59-A6C34878D82A}">
                    <a16:rowId xmlns:a16="http://schemas.microsoft.com/office/drawing/2014/main" val="10004"/>
                  </a:ext>
                </a:extLst>
              </a:tr>
              <a:tr h="489997">
                <a:tc>
                  <a:txBody>
                    <a:bodyPr/>
                    <a:lstStyle/>
                    <a:p>
                      <a:r>
                        <a:rPr lang="en-US" dirty="0"/>
                        <a:t>OMAN</a:t>
                      </a:r>
                    </a:p>
                  </a:txBody>
                  <a:tcPr/>
                </a:tc>
                <a:tc>
                  <a:txBody>
                    <a:bodyPr/>
                    <a:lstStyle/>
                    <a:p>
                      <a:r>
                        <a:rPr lang="en-US" dirty="0"/>
                        <a:t>20</a:t>
                      </a:r>
                    </a:p>
                  </a:txBody>
                  <a:tcPr/>
                </a:tc>
                <a:tc>
                  <a:txBody>
                    <a:bodyPr/>
                    <a:lstStyle/>
                    <a:p>
                      <a:r>
                        <a:rPr lang="en-US" dirty="0"/>
                        <a:t>19</a:t>
                      </a:r>
                    </a:p>
                  </a:txBody>
                  <a:tcPr/>
                </a:tc>
                <a:extLst>
                  <a:ext uri="{0D108BD9-81ED-4DB2-BD59-A6C34878D82A}">
                    <a16:rowId xmlns:a16="http://schemas.microsoft.com/office/drawing/2014/main" val="10005"/>
                  </a:ext>
                </a:extLst>
              </a:tr>
              <a:tr h="489997">
                <a:tc>
                  <a:txBody>
                    <a:bodyPr/>
                    <a:lstStyle/>
                    <a:p>
                      <a:r>
                        <a:rPr lang="en-US" dirty="0"/>
                        <a:t>YEMEN</a:t>
                      </a:r>
                    </a:p>
                  </a:txBody>
                  <a:tcPr/>
                </a:tc>
                <a:tc>
                  <a:txBody>
                    <a:bodyPr/>
                    <a:lstStyle/>
                    <a:p>
                      <a:r>
                        <a:rPr lang="en-US" dirty="0"/>
                        <a:t>301</a:t>
                      </a:r>
                    </a:p>
                  </a:txBody>
                  <a:tcPr/>
                </a:tc>
                <a:tc>
                  <a:txBody>
                    <a:bodyPr/>
                    <a:lstStyle/>
                    <a:p>
                      <a:r>
                        <a:rPr lang="en-US" dirty="0"/>
                        <a:t>164</a:t>
                      </a:r>
                    </a:p>
                  </a:txBody>
                  <a:tcPr/>
                </a:tc>
                <a:extLst>
                  <a:ext uri="{0D108BD9-81ED-4DB2-BD59-A6C34878D82A}">
                    <a16:rowId xmlns:a16="http://schemas.microsoft.com/office/drawing/2014/main" val="10006"/>
                  </a:ext>
                </a:extLst>
              </a:tr>
              <a:tr h="489997">
                <a:tc>
                  <a:txBody>
                    <a:bodyPr/>
                    <a:lstStyle/>
                    <a:p>
                      <a:r>
                        <a:rPr lang="en-US" dirty="0"/>
                        <a:t>EGYPT</a:t>
                      </a:r>
                    </a:p>
                  </a:txBody>
                  <a:tcPr/>
                </a:tc>
                <a:tc>
                  <a:txBody>
                    <a:bodyPr/>
                    <a:lstStyle/>
                    <a:p>
                      <a:r>
                        <a:rPr lang="en-US" dirty="0"/>
                        <a:t>64</a:t>
                      </a:r>
                    </a:p>
                  </a:txBody>
                  <a:tcPr/>
                </a:tc>
                <a:tc>
                  <a:txBody>
                    <a:bodyPr/>
                    <a:lstStyle/>
                    <a:p>
                      <a:r>
                        <a:rPr lang="en-US" dirty="0"/>
                        <a:t>37</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067411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facts 	(WHO)</a:t>
            </a:r>
          </a:p>
        </p:txBody>
      </p:sp>
      <p:sp>
        <p:nvSpPr>
          <p:cNvPr id="3" name="Content Placeholder 2"/>
          <p:cNvSpPr>
            <a:spLocks noGrp="1"/>
          </p:cNvSpPr>
          <p:nvPr>
            <p:ph idx="1"/>
          </p:nvPr>
        </p:nvSpPr>
        <p:spPr/>
        <p:txBody>
          <a:bodyPr/>
          <a:lstStyle/>
          <a:p>
            <a:pPr lvl="0"/>
            <a:r>
              <a:rPr lang="en-US" b="1" dirty="0"/>
              <a:t>Every day in 2017, approximately </a:t>
            </a:r>
            <a:r>
              <a:rPr lang="en-US" b="1" dirty="0">
                <a:solidFill>
                  <a:srgbClr val="FF0000"/>
                </a:solidFill>
              </a:rPr>
              <a:t>810</a:t>
            </a:r>
            <a:r>
              <a:rPr lang="en-US" b="1" dirty="0"/>
              <a:t> women died from preventable causes related to pregnancy and childbirth.</a:t>
            </a:r>
          </a:p>
          <a:p>
            <a:pPr lvl="0"/>
            <a:endParaRPr lang="en-US" b="1" dirty="0"/>
          </a:p>
          <a:p>
            <a:r>
              <a:rPr lang="en-US" b="1" dirty="0"/>
              <a:t>Between 2000 and 2017, the maternal mortality ratio (</a:t>
            </a:r>
            <a:r>
              <a:rPr lang="en-US" b="1" i="1" dirty="0"/>
              <a:t>MMR, number of maternal deaths per 100,000 live births</a:t>
            </a:r>
            <a:r>
              <a:rPr lang="en-US" b="1" dirty="0"/>
              <a:t>) dropped by about </a:t>
            </a:r>
            <a:r>
              <a:rPr lang="en-US" b="1" dirty="0">
                <a:solidFill>
                  <a:srgbClr val="FF0000"/>
                </a:solidFill>
              </a:rPr>
              <a:t>38%</a:t>
            </a:r>
            <a:r>
              <a:rPr lang="en-US" b="1" dirty="0"/>
              <a:t> worldwide.</a:t>
            </a:r>
          </a:p>
          <a:p>
            <a:endParaRPr lang="en-US" dirty="0"/>
          </a:p>
          <a:p>
            <a:r>
              <a:rPr lang="en-US" b="1" dirty="0"/>
              <a:t>94% of all maternal deaths occur in low and lower middle-income countries.</a:t>
            </a:r>
          </a:p>
          <a:p>
            <a:endParaRPr lang="en-US" dirty="0"/>
          </a:p>
          <a:p>
            <a:pPr lvl="0"/>
            <a:r>
              <a:rPr lang="en-US" b="1" dirty="0"/>
              <a:t>Skilled care before, during and after childbirth can save the lives of women and newborns</a:t>
            </a:r>
            <a:r>
              <a:rPr lang="en-US" dirty="0"/>
              <a:t> </a:t>
            </a:r>
          </a:p>
          <a:p>
            <a:endParaRPr lang="en-US" dirty="0"/>
          </a:p>
        </p:txBody>
      </p:sp>
    </p:spTree>
    <p:extLst>
      <p:ext uri="{BB962C8B-B14F-4D97-AF65-F5344CB8AC3E}">
        <p14:creationId xmlns:p14="http://schemas.microsoft.com/office/powerpoint/2010/main" val="3161803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B1710-10DB-4643-8CE7-B943CC013CE5}"/>
              </a:ext>
            </a:extLst>
          </p:cNvPr>
          <p:cNvSpPr>
            <a:spLocks noGrp="1"/>
          </p:cNvSpPr>
          <p:nvPr>
            <p:ph type="ctrTitle"/>
          </p:nvPr>
        </p:nvSpPr>
        <p:spPr/>
        <p:txBody>
          <a:bodyPr/>
          <a:lstStyle/>
          <a:p>
            <a:r>
              <a:rPr lang="en-US" altLang="en-US" b="1" dirty="0"/>
              <a:t>Preconception</a:t>
            </a:r>
            <a:endParaRPr lang="en-US" dirty="0"/>
          </a:p>
        </p:txBody>
      </p:sp>
      <p:sp>
        <p:nvSpPr>
          <p:cNvPr id="3" name="Subtitle 2">
            <a:extLst>
              <a:ext uri="{FF2B5EF4-FFF2-40B4-BE49-F238E27FC236}">
                <a16:creationId xmlns:a16="http://schemas.microsoft.com/office/drawing/2014/main" id="{1FBCF632-D42D-3F48-A340-1E36F9104746}"/>
              </a:ext>
            </a:extLst>
          </p:cNvPr>
          <p:cNvSpPr>
            <a:spLocks noGrp="1"/>
          </p:cNvSpPr>
          <p:nvPr>
            <p:ph type="subTitle" idx="1"/>
          </p:nvPr>
        </p:nvSpPr>
        <p:spPr/>
        <p:txBody>
          <a:bodyPr/>
          <a:lstStyle/>
          <a:p>
            <a:endParaRPr lang="en-US" b="1" dirty="0">
              <a:solidFill>
                <a:srgbClr val="000000"/>
              </a:solidFill>
            </a:endParaRPr>
          </a:p>
        </p:txBody>
      </p:sp>
    </p:spTree>
    <p:extLst>
      <p:ext uri="{BB962C8B-B14F-4D97-AF65-F5344CB8AC3E}">
        <p14:creationId xmlns:p14="http://schemas.microsoft.com/office/powerpoint/2010/main" val="3811480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8E722-D631-A54D-AD76-707DF8813000}"/>
              </a:ext>
            </a:extLst>
          </p:cNvPr>
          <p:cNvSpPr>
            <a:spLocks noGrp="1"/>
          </p:cNvSpPr>
          <p:nvPr>
            <p:ph type="title"/>
          </p:nvPr>
        </p:nvSpPr>
        <p:spPr/>
        <p:txBody>
          <a:bodyPr/>
          <a:lstStyle/>
          <a:p>
            <a:r>
              <a:rPr lang="en-US" dirty="0"/>
              <a:t>scenario</a:t>
            </a:r>
          </a:p>
        </p:txBody>
      </p:sp>
      <p:sp>
        <p:nvSpPr>
          <p:cNvPr id="3" name="Content Placeholder 2">
            <a:extLst>
              <a:ext uri="{FF2B5EF4-FFF2-40B4-BE49-F238E27FC236}">
                <a16:creationId xmlns:a16="http://schemas.microsoft.com/office/drawing/2014/main" id="{11399D4D-E577-FE49-9371-937231BA80E6}"/>
              </a:ext>
            </a:extLst>
          </p:cNvPr>
          <p:cNvSpPr>
            <a:spLocks noGrp="1"/>
          </p:cNvSpPr>
          <p:nvPr>
            <p:ph idx="1"/>
          </p:nvPr>
        </p:nvSpPr>
        <p:spPr/>
        <p:txBody>
          <a:bodyPr>
            <a:normAutofit/>
          </a:bodyPr>
          <a:lstStyle/>
          <a:p>
            <a:r>
              <a:rPr lang="en-US" sz="3200" dirty="0"/>
              <a:t>A 36 years old with two sons her youngest son has autism and she wants to have another child but she is scared</a:t>
            </a:r>
          </a:p>
        </p:txBody>
      </p:sp>
    </p:spTree>
    <p:extLst>
      <p:ext uri="{BB962C8B-B14F-4D97-AF65-F5344CB8AC3E}">
        <p14:creationId xmlns:p14="http://schemas.microsoft.com/office/powerpoint/2010/main" val="3144274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50782"/>
            <a:ext cx="10515600" cy="1139906"/>
          </a:xfrm>
        </p:spPr>
        <p:txBody>
          <a:bodyPr>
            <a:normAutofit fontScale="90000"/>
          </a:bodyPr>
          <a:lstStyle/>
          <a:p>
            <a:r>
              <a:rPr lang="en-US" b="1" dirty="0">
                <a:latin typeface="Adobe Arabic" panose="02040503050201020203" pitchFamily="18" charset="-78"/>
                <a:cs typeface="Adobe Arabic" panose="02040503050201020203" pitchFamily="18" charset="-78"/>
              </a:rPr>
              <a:t>Objectives:-</a:t>
            </a:r>
            <a:br>
              <a:rPr lang="en-US" b="1" dirty="0">
                <a:latin typeface="Adobe Arabic" panose="02040503050201020203" pitchFamily="18" charset="-78"/>
                <a:cs typeface="Adobe Arabic" panose="02040503050201020203" pitchFamily="18" charset="-78"/>
              </a:rPr>
            </a:br>
            <a:endParaRPr lang="en-US" dirty="0"/>
          </a:p>
        </p:txBody>
      </p:sp>
      <p:sp>
        <p:nvSpPr>
          <p:cNvPr id="3" name="Content Placeholder 2"/>
          <p:cNvSpPr>
            <a:spLocks noGrp="1"/>
          </p:cNvSpPr>
          <p:nvPr>
            <p:ph idx="1"/>
          </p:nvPr>
        </p:nvSpPr>
        <p:spPr>
          <a:xfrm>
            <a:off x="838200" y="1825625"/>
            <a:ext cx="10515600" cy="4722560"/>
          </a:xfrm>
        </p:spPr>
        <p:txBody>
          <a:bodyPr>
            <a:normAutofit/>
          </a:bodyPr>
          <a:lstStyle/>
          <a:p>
            <a:pPr marL="0" indent="0">
              <a:buNone/>
            </a:pPr>
            <a:endParaRPr lang="en-US" sz="1800" dirty="0">
              <a:latin typeface="+mj-lt"/>
            </a:endParaRPr>
          </a:p>
          <a:p>
            <a:pPr marL="342900" indent="-342900">
              <a:buFont typeface="+mj-lt"/>
              <a:buAutoNum type="arabicPeriod"/>
            </a:pPr>
            <a:r>
              <a:rPr lang="en-US" dirty="0">
                <a:latin typeface="+mj-lt"/>
                <a:cs typeface="Adobe Arabic" panose="02040503050201020203" pitchFamily="18" charset="-78"/>
              </a:rPr>
              <a:t>Health behaviors and health systems indicators that affect the health, wellness, and quality of life of women, children, and families. </a:t>
            </a:r>
          </a:p>
          <a:p>
            <a:pPr marL="342900" indent="-342900">
              <a:buFont typeface="+mj-lt"/>
              <a:buAutoNum type="arabicPeriod"/>
            </a:pPr>
            <a:r>
              <a:rPr lang="en-US" dirty="0">
                <a:latin typeface="+mj-lt"/>
                <a:cs typeface="Adobe Arabic" panose="02040503050201020203" pitchFamily="18" charset="-78"/>
              </a:rPr>
              <a:t>Factors affecting pregnancy and childbirth, including preconception health status, Age, access to appropriate preconception and interconnection health care, and poverty.</a:t>
            </a:r>
          </a:p>
          <a:p>
            <a:pPr marL="342900" indent="-342900">
              <a:buFont typeface="+mj-lt"/>
              <a:buAutoNum type="arabicPeriod"/>
            </a:pPr>
            <a:r>
              <a:rPr lang="en-US" dirty="0">
                <a:latin typeface="+mj-lt"/>
                <a:cs typeface="Adobe Arabic" panose="02040503050201020203" pitchFamily="18" charset="-78"/>
              </a:rPr>
              <a:t>Health risks that include hypertension and heart disease, diabetes, depression, genetic conditions, sexually transmitted diseases (STDs), inadequate nutrition, unhealthy weight, tobacco use and alcohol abuse.</a:t>
            </a:r>
          </a:p>
          <a:p>
            <a:pPr marL="342900" indent="-342900">
              <a:buFont typeface="+mj-lt"/>
              <a:buAutoNum type="arabicPeriod"/>
            </a:pPr>
            <a:r>
              <a:rPr lang="en-US" dirty="0">
                <a:latin typeface="+mj-lt"/>
                <a:cs typeface="Adobe Arabic" panose="02040503050201020203" pitchFamily="18" charset="-78"/>
              </a:rPr>
              <a:t>Social and physical determinants of maternal health.</a:t>
            </a:r>
          </a:p>
          <a:p>
            <a:pPr marL="342900" indent="-342900">
              <a:buFont typeface="+mj-lt"/>
              <a:buAutoNum type="arabicPeriod"/>
            </a:pPr>
            <a:r>
              <a:rPr lang="en-US" dirty="0">
                <a:latin typeface="+mj-lt"/>
                <a:cs typeface="Adobe Arabic" panose="02040503050201020203" pitchFamily="18" charset="-78"/>
              </a:rPr>
              <a:t>Social and physical determinants of infant and child health.</a:t>
            </a:r>
          </a:p>
          <a:p>
            <a:pPr marL="342900" indent="-342900">
              <a:buFont typeface="+mj-lt"/>
              <a:buAutoNum type="arabicPeriod"/>
            </a:pPr>
            <a:r>
              <a:rPr lang="en-US" dirty="0">
                <a:latin typeface="+mj-lt"/>
                <a:cs typeface="Adobe Arabic" panose="02040503050201020203" pitchFamily="18" charset="-78"/>
              </a:rPr>
              <a:t>How to improve the health and well-being of women, infants, children, and families.</a:t>
            </a:r>
          </a:p>
          <a:p>
            <a:endParaRPr lang="en-US" dirty="0">
              <a:latin typeface="+mj-lt"/>
            </a:endParaRPr>
          </a:p>
        </p:txBody>
      </p:sp>
    </p:spTree>
    <p:extLst>
      <p:ext uri="{BB962C8B-B14F-4D97-AF65-F5344CB8AC3E}">
        <p14:creationId xmlns:p14="http://schemas.microsoft.com/office/powerpoint/2010/main" val="278578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33683A-DACF-CD4A-9F99-30AA7F815759}"/>
              </a:ext>
            </a:extLst>
          </p:cNvPr>
          <p:cNvSpPr>
            <a:spLocks noGrp="1"/>
          </p:cNvSpPr>
          <p:nvPr>
            <p:ph type="title"/>
          </p:nvPr>
        </p:nvSpPr>
        <p:spPr>
          <a:xfrm>
            <a:off x="268185" y="338427"/>
            <a:ext cx="7712034" cy="1012413"/>
          </a:xfrm>
        </p:spPr>
        <p:txBody>
          <a:bodyPr>
            <a:normAutofit/>
          </a:bodyPr>
          <a:lstStyle/>
          <a:p>
            <a:r>
              <a:rPr lang="en-US" altLang="en-US" sz="4800" b="1" dirty="0"/>
              <a:t>Preconception</a:t>
            </a:r>
            <a:endParaRPr lang="en-US" sz="4800" b="1" dirty="0"/>
          </a:p>
        </p:txBody>
      </p:sp>
      <p:sp>
        <p:nvSpPr>
          <p:cNvPr id="3" name="Content Placeholder 2">
            <a:extLst>
              <a:ext uri="{FF2B5EF4-FFF2-40B4-BE49-F238E27FC236}">
                <a16:creationId xmlns:a16="http://schemas.microsoft.com/office/drawing/2014/main" id="{552C0EBD-E3DD-0042-A74A-32C00F934AF5}"/>
              </a:ext>
            </a:extLst>
          </p:cNvPr>
          <p:cNvSpPr>
            <a:spLocks noGrp="1"/>
          </p:cNvSpPr>
          <p:nvPr>
            <p:ph idx="1"/>
          </p:nvPr>
        </p:nvSpPr>
        <p:spPr>
          <a:xfrm>
            <a:off x="268184" y="1460665"/>
            <a:ext cx="11334007" cy="4717885"/>
          </a:xfrm>
        </p:spPr>
        <p:txBody>
          <a:bodyPr>
            <a:normAutofit/>
          </a:bodyPr>
          <a:lstStyle/>
          <a:p>
            <a:pPr>
              <a:lnSpc>
                <a:spcPct val="200000"/>
              </a:lnSpc>
              <a:buNone/>
            </a:pPr>
            <a:r>
              <a:rPr lang="en-US" altLang="en-US" sz="2200" b="1" dirty="0"/>
              <a:t>Defined as:</a:t>
            </a:r>
          </a:p>
          <a:p>
            <a:pPr lvl="1">
              <a:lnSpc>
                <a:spcPct val="200000"/>
              </a:lnSpc>
            </a:pPr>
            <a:r>
              <a:rPr lang="en-US" altLang="en-US" sz="2200" dirty="0"/>
              <a:t>Giving protection: </a:t>
            </a:r>
            <a:r>
              <a:rPr lang="en-US" sz="2200" dirty="0"/>
              <a:t>against </a:t>
            </a:r>
            <a:r>
              <a:rPr lang="en-US" sz="2200" b="1" dirty="0"/>
              <a:t>infectious</a:t>
            </a:r>
            <a:r>
              <a:rPr lang="en-US" sz="2200" dirty="0"/>
              <a:t> diseases, and </a:t>
            </a:r>
            <a:r>
              <a:rPr lang="en-US" sz="2200" b="1" dirty="0"/>
              <a:t>congenital</a:t>
            </a:r>
            <a:r>
              <a:rPr lang="en-US" sz="2200" dirty="0"/>
              <a:t> anomalies</a:t>
            </a:r>
            <a:endParaRPr lang="en-US" altLang="en-US" sz="2200" dirty="0"/>
          </a:p>
          <a:p>
            <a:pPr lvl="1">
              <a:lnSpc>
                <a:spcPct val="200000"/>
              </a:lnSpc>
            </a:pPr>
            <a:r>
              <a:rPr lang="en-US" altLang="en-US" sz="2200" dirty="0"/>
              <a:t>Managing conditions: </a:t>
            </a:r>
            <a:r>
              <a:rPr lang="en-US" altLang="en-US" sz="2200" b="1" dirty="0"/>
              <a:t>DM</a:t>
            </a:r>
            <a:r>
              <a:rPr lang="en-US" altLang="en-US" sz="2200" dirty="0"/>
              <a:t>, </a:t>
            </a:r>
            <a:r>
              <a:rPr lang="en-US" altLang="en-US" sz="2200" b="1" dirty="0"/>
              <a:t>HTN</a:t>
            </a:r>
            <a:r>
              <a:rPr lang="en-US" altLang="en-US" sz="2200" dirty="0"/>
              <a:t>, and </a:t>
            </a:r>
            <a:r>
              <a:rPr lang="en-US" altLang="en-US" sz="2200" b="1" dirty="0"/>
              <a:t>STDs</a:t>
            </a:r>
          </a:p>
          <a:p>
            <a:pPr lvl="1">
              <a:lnSpc>
                <a:spcPct val="200000"/>
              </a:lnSpc>
            </a:pPr>
            <a:r>
              <a:rPr lang="en-US" altLang="en-US" sz="2200" dirty="0"/>
              <a:t>Avoiding exposures to teratogenic: </a:t>
            </a:r>
            <a:r>
              <a:rPr lang="en-US" altLang="en-US" sz="2200" b="1" dirty="0"/>
              <a:t>Medications</a:t>
            </a:r>
            <a:r>
              <a:rPr lang="en-US" altLang="en-US" sz="2200" dirty="0"/>
              <a:t>, </a:t>
            </a:r>
            <a:r>
              <a:rPr lang="en-US" altLang="en-US" sz="2200" b="1" dirty="0"/>
              <a:t>Tobacco</a:t>
            </a:r>
            <a:r>
              <a:rPr lang="en-US" altLang="en-US" sz="2200" dirty="0"/>
              <a:t> and </a:t>
            </a:r>
            <a:r>
              <a:rPr lang="en-US" altLang="en-US" sz="2200" b="1" dirty="0"/>
              <a:t>Alcohol</a:t>
            </a:r>
            <a:r>
              <a:rPr lang="en-US" altLang="en-US" sz="2200" dirty="0"/>
              <a:t> </a:t>
            </a:r>
          </a:p>
          <a:p>
            <a:pPr marL="0" indent="0">
              <a:lnSpc>
                <a:spcPct val="200000"/>
              </a:lnSpc>
              <a:buNone/>
            </a:pPr>
            <a:r>
              <a:rPr lang="en-US" sz="2200" dirty="0"/>
              <a:t>To achieve an </a:t>
            </a:r>
            <a:r>
              <a:rPr lang="en-US" sz="2200" b="1" dirty="0"/>
              <a:t>optimal outcome </a:t>
            </a:r>
            <a:r>
              <a:rPr lang="en-US" sz="2200" dirty="0"/>
              <a:t>of pregnancy for mother and child</a:t>
            </a:r>
            <a:endParaRPr lang="en-US" altLang="en-US" sz="2200" dirty="0"/>
          </a:p>
          <a:p>
            <a:pPr>
              <a:lnSpc>
                <a:spcPct val="200000"/>
              </a:lnSpc>
            </a:pPr>
            <a:endParaRPr lang="en-US" sz="2200" dirty="0"/>
          </a:p>
        </p:txBody>
      </p:sp>
    </p:spTree>
    <p:extLst>
      <p:ext uri="{BB962C8B-B14F-4D97-AF65-F5344CB8AC3E}">
        <p14:creationId xmlns:p14="http://schemas.microsoft.com/office/powerpoint/2010/main" val="4172406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EB52B-942A-E149-9EB7-A136A3717ABC}"/>
              </a:ext>
            </a:extLst>
          </p:cNvPr>
          <p:cNvSpPr>
            <a:spLocks noGrp="1"/>
          </p:cNvSpPr>
          <p:nvPr>
            <p:ph type="title"/>
          </p:nvPr>
        </p:nvSpPr>
        <p:spPr>
          <a:xfrm>
            <a:off x="315686" y="329499"/>
            <a:ext cx="10515600" cy="1071789"/>
          </a:xfrm>
        </p:spPr>
        <p:txBody>
          <a:bodyPr>
            <a:normAutofit fontScale="90000"/>
          </a:bodyPr>
          <a:lstStyle/>
          <a:p>
            <a:r>
              <a:rPr lang="en-US" b="1" dirty="0"/>
              <a:t>Access to preconception health care</a:t>
            </a:r>
          </a:p>
        </p:txBody>
      </p:sp>
      <p:sp>
        <p:nvSpPr>
          <p:cNvPr id="3" name="Content Placeholder 2">
            <a:extLst>
              <a:ext uri="{FF2B5EF4-FFF2-40B4-BE49-F238E27FC236}">
                <a16:creationId xmlns:a16="http://schemas.microsoft.com/office/drawing/2014/main" id="{55E17468-B3B8-D34D-95FC-FE3A76A4A022}"/>
              </a:ext>
            </a:extLst>
          </p:cNvPr>
          <p:cNvSpPr>
            <a:spLocks noGrp="1"/>
          </p:cNvSpPr>
          <p:nvPr>
            <p:ph idx="1"/>
          </p:nvPr>
        </p:nvSpPr>
        <p:spPr>
          <a:xfrm>
            <a:off x="225631" y="1825625"/>
            <a:ext cx="11720945" cy="4351338"/>
          </a:xfrm>
        </p:spPr>
        <p:txBody>
          <a:bodyPr>
            <a:normAutofit/>
          </a:bodyPr>
          <a:lstStyle/>
          <a:p>
            <a:pPr>
              <a:lnSpc>
                <a:spcPct val="200000"/>
              </a:lnSpc>
            </a:pPr>
            <a:r>
              <a:rPr lang="en-US" altLang="en-US" sz="2200" dirty="0"/>
              <a:t>Preconception health should be provided </a:t>
            </a:r>
            <a:r>
              <a:rPr lang="en-US" altLang="en-US" sz="2200" b="1" dirty="0"/>
              <a:t>to all women </a:t>
            </a:r>
            <a:r>
              <a:rPr lang="en-US" altLang="en-US" sz="2200" dirty="0"/>
              <a:t>irrespective of pregnancy plans</a:t>
            </a:r>
          </a:p>
          <a:p>
            <a:pPr>
              <a:lnSpc>
                <a:spcPct val="200000"/>
              </a:lnSpc>
            </a:pPr>
            <a:r>
              <a:rPr lang="en-US" altLang="en-US" sz="2200" dirty="0"/>
              <a:t>Women are </a:t>
            </a:r>
            <a:r>
              <a:rPr lang="en-US" altLang="en-US" sz="2200" b="1" dirty="0"/>
              <a:t>not likely </a:t>
            </a:r>
            <a:r>
              <a:rPr lang="en-US" altLang="en-US" sz="2200" dirty="0"/>
              <a:t>to come for preconception care</a:t>
            </a:r>
            <a:endParaRPr lang="en-US" altLang="ja-JP" sz="2200" b="1" dirty="0"/>
          </a:p>
          <a:p>
            <a:pPr>
              <a:lnSpc>
                <a:spcPct val="200000"/>
              </a:lnSpc>
            </a:pPr>
            <a:r>
              <a:rPr lang="en-US" altLang="ja-JP" sz="2400" dirty="0"/>
              <a:t>Part of  routine primary care for women  of reproductive age</a:t>
            </a:r>
          </a:p>
          <a:p>
            <a:pPr>
              <a:lnSpc>
                <a:spcPct val="200000"/>
              </a:lnSpc>
            </a:pPr>
            <a:r>
              <a:rPr lang="en-US" altLang="en-US" sz="2400" dirty="0"/>
              <a:t>Identify modifiable and non-modifiable risk factors</a:t>
            </a:r>
            <a:endParaRPr lang="en-US" sz="2200" dirty="0"/>
          </a:p>
        </p:txBody>
      </p:sp>
    </p:spTree>
    <p:extLst>
      <p:ext uri="{BB962C8B-B14F-4D97-AF65-F5344CB8AC3E}">
        <p14:creationId xmlns:p14="http://schemas.microsoft.com/office/powerpoint/2010/main" val="1497805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94D49-7751-2948-B75E-72005C843135}"/>
              </a:ext>
            </a:extLst>
          </p:cNvPr>
          <p:cNvSpPr>
            <a:spLocks noGrp="1"/>
          </p:cNvSpPr>
          <p:nvPr>
            <p:ph type="title"/>
          </p:nvPr>
        </p:nvSpPr>
        <p:spPr>
          <a:xfrm>
            <a:off x="373743" y="437697"/>
            <a:ext cx="10515600" cy="796018"/>
          </a:xfrm>
        </p:spPr>
        <p:txBody>
          <a:bodyPr/>
          <a:lstStyle/>
          <a:p>
            <a:pPr algn="ctr"/>
            <a:r>
              <a:rPr lang="en-US" b="1" dirty="0" err="1"/>
              <a:t>Interconception</a:t>
            </a:r>
            <a:r>
              <a:rPr lang="en-US" b="1" dirty="0"/>
              <a:t> Health care</a:t>
            </a:r>
          </a:p>
        </p:txBody>
      </p:sp>
      <p:sp>
        <p:nvSpPr>
          <p:cNvPr id="3" name="Content Placeholder 2">
            <a:extLst>
              <a:ext uri="{FF2B5EF4-FFF2-40B4-BE49-F238E27FC236}">
                <a16:creationId xmlns:a16="http://schemas.microsoft.com/office/drawing/2014/main" id="{E4A946B3-A5F4-C942-82F5-17938C681872}"/>
              </a:ext>
            </a:extLst>
          </p:cNvPr>
          <p:cNvSpPr>
            <a:spLocks noGrp="1"/>
          </p:cNvSpPr>
          <p:nvPr>
            <p:ph idx="1"/>
          </p:nvPr>
        </p:nvSpPr>
        <p:spPr>
          <a:xfrm>
            <a:off x="562429" y="1422399"/>
            <a:ext cx="10515600" cy="5123543"/>
          </a:xfrm>
        </p:spPr>
        <p:txBody>
          <a:bodyPr>
            <a:normAutofit/>
          </a:bodyPr>
          <a:lstStyle/>
          <a:p>
            <a:pPr marL="0" indent="0" algn="ctr">
              <a:lnSpc>
                <a:spcPct val="150000"/>
              </a:lnSpc>
              <a:buNone/>
            </a:pPr>
            <a:r>
              <a:rPr lang="en-US" altLang="en-US" sz="2400" b="1" dirty="0"/>
              <a:t>Chronic</a:t>
            </a:r>
            <a:r>
              <a:rPr lang="en-US" altLang="en-US" sz="2400" dirty="0"/>
              <a:t> disease profile</a:t>
            </a:r>
          </a:p>
          <a:p>
            <a:pPr marL="0" indent="0" algn="ctr">
              <a:lnSpc>
                <a:spcPct val="150000"/>
              </a:lnSpc>
              <a:buNone/>
            </a:pPr>
            <a:r>
              <a:rPr lang="en-US" altLang="en-US" sz="2400" b="1" dirty="0"/>
              <a:t>Nutritional</a:t>
            </a:r>
            <a:r>
              <a:rPr lang="en-US" altLang="en-US" sz="2400" dirty="0"/>
              <a:t> status</a:t>
            </a:r>
          </a:p>
          <a:p>
            <a:pPr marL="0" indent="0" algn="ctr">
              <a:lnSpc>
                <a:spcPct val="150000"/>
              </a:lnSpc>
              <a:buNone/>
            </a:pPr>
            <a:r>
              <a:rPr lang="en-US" altLang="en-US" sz="2400" b="1" dirty="0"/>
              <a:t>Infectious</a:t>
            </a:r>
            <a:r>
              <a:rPr lang="en-US" altLang="en-US" sz="2400" dirty="0"/>
              <a:t> diseases</a:t>
            </a:r>
          </a:p>
          <a:p>
            <a:pPr marL="0" indent="0" algn="ctr">
              <a:lnSpc>
                <a:spcPct val="150000"/>
              </a:lnSpc>
              <a:buNone/>
            </a:pPr>
            <a:r>
              <a:rPr lang="en-US" altLang="en-US" sz="2400" b="1" dirty="0"/>
              <a:t>Substance</a:t>
            </a:r>
            <a:r>
              <a:rPr lang="en-US" altLang="en-US" sz="2400" dirty="0"/>
              <a:t> use</a:t>
            </a:r>
          </a:p>
          <a:p>
            <a:pPr marL="0" indent="0" algn="ctr">
              <a:lnSpc>
                <a:spcPct val="150000"/>
              </a:lnSpc>
              <a:buNone/>
            </a:pPr>
            <a:r>
              <a:rPr lang="en-US" altLang="en-US" sz="2400" b="1" dirty="0"/>
              <a:t>Medications</a:t>
            </a:r>
          </a:p>
          <a:p>
            <a:pPr marL="0" indent="0" algn="ctr">
              <a:lnSpc>
                <a:spcPct val="150000"/>
              </a:lnSpc>
              <a:buNone/>
            </a:pPr>
            <a:r>
              <a:rPr lang="en-US" altLang="en-US" sz="2400" dirty="0"/>
              <a:t>Reproductive history</a:t>
            </a:r>
          </a:p>
          <a:p>
            <a:pPr marL="0" indent="0" algn="ctr">
              <a:lnSpc>
                <a:spcPct val="150000"/>
              </a:lnSpc>
              <a:buNone/>
            </a:pPr>
            <a:r>
              <a:rPr lang="en-US" altLang="en-US" sz="2400" dirty="0"/>
              <a:t>Family/</a:t>
            </a:r>
            <a:r>
              <a:rPr lang="en-US" altLang="en-US" sz="2400" b="1" dirty="0"/>
              <a:t>genetic</a:t>
            </a:r>
            <a:r>
              <a:rPr lang="en-US" altLang="en-US" sz="2400" dirty="0"/>
              <a:t> history</a:t>
            </a:r>
          </a:p>
          <a:p>
            <a:pPr algn="ctr">
              <a:lnSpc>
                <a:spcPct val="150000"/>
              </a:lnSpc>
            </a:pPr>
            <a:endParaRPr lang="en-US" sz="2400" dirty="0"/>
          </a:p>
        </p:txBody>
      </p:sp>
    </p:spTree>
    <p:extLst>
      <p:ext uri="{BB962C8B-B14F-4D97-AF65-F5344CB8AC3E}">
        <p14:creationId xmlns:p14="http://schemas.microsoft.com/office/powerpoint/2010/main" val="36053249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EBEB2-8730-C94A-836B-8342FD8990DD}"/>
              </a:ext>
            </a:extLst>
          </p:cNvPr>
          <p:cNvSpPr>
            <a:spLocks noGrp="1"/>
          </p:cNvSpPr>
          <p:nvPr>
            <p:ph type="title"/>
          </p:nvPr>
        </p:nvSpPr>
        <p:spPr>
          <a:xfrm>
            <a:off x="447902" y="407535"/>
            <a:ext cx="10515600" cy="823912"/>
          </a:xfrm>
        </p:spPr>
        <p:txBody>
          <a:bodyPr/>
          <a:lstStyle/>
          <a:p>
            <a:r>
              <a:rPr lang="en-US" b="1" dirty="0"/>
              <a:t>AGE</a:t>
            </a:r>
          </a:p>
        </p:txBody>
      </p:sp>
      <p:sp>
        <p:nvSpPr>
          <p:cNvPr id="5" name="Text Placeholder 4">
            <a:extLst>
              <a:ext uri="{FF2B5EF4-FFF2-40B4-BE49-F238E27FC236}">
                <a16:creationId xmlns:a16="http://schemas.microsoft.com/office/drawing/2014/main" id="{FBBBB443-2EC1-AE4D-AB54-FC6F6157B2CD}"/>
              </a:ext>
            </a:extLst>
          </p:cNvPr>
          <p:cNvSpPr>
            <a:spLocks noGrp="1"/>
          </p:cNvSpPr>
          <p:nvPr>
            <p:ph type="body" idx="1"/>
          </p:nvPr>
        </p:nvSpPr>
        <p:spPr>
          <a:xfrm>
            <a:off x="547915" y="1485900"/>
            <a:ext cx="5157787" cy="823912"/>
          </a:xfrm>
        </p:spPr>
        <p:txBody>
          <a:bodyPr>
            <a:noAutofit/>
          </a:bodyPr>
          <a:lstStyle/>
          <a:p>
            <a:endParaRPr lang="en-US" b="1" dirty="0"/>
          </a:p>
          <a:p>
            <a:r>
              <a:rPr lang="en-US" sz="3200" b="1" dirty="0"/>
              <a:t>Under age 20</a:t>
            </a:r>
          </a:p>
        </p:txBody>
      </p:sp>
      <p:sp>
        <p:nvSpPr>
          <p:cNvPr id="3" name="Content Placeholder 2">
            <a:extLst>
              <a:ext uri="{FF2B5EF4-FFF2-40B4-BE49-F238E27FC236}">
                <a16:creationId xmlns:a16="http://schemas.microsoft.com/office/drawing/2014/main" id="{5FC78E95-7A48-184F-9ECB-44D0F8EA028B}"/>
              </a:ext>
            </a:extLst>
          </p:cNvPr>
          <p:cNvSpPr>
            <a:spLocks noGrp="1"/>
          </p:cNvSpPr>
          <p:nvPr>
            <p:ph sz="half" idx="2"/>
          </p:nvPr>
        </p:nvSpPr>
        <p:spPr/>
        <p:txBody>
          <a:bodyPr>
            <a:normAutofit/>
          </a:bodyPr>
          <a:lstStyle/>
          <a:p>
            <a:pPr algn="just"/>
            <a:r>
              <a:rPr lang="en-US" sz="2200" dirty="0"/>
              <a:t>Higher risk of :</a:t>
            </a:r>
          </a:p>
          <a:p>
            <a:pPr lvl="1" algn="just"/>
            <a:r>
              <a:rPr lang="en-US" sz="2200" dirty="0"/>
              <a:t>Prematurity</a:t>
            </a:r>
          </a:p>
          <a:p>
            <a:pPr lvl="1" algn="just"/>
            <a:r>
              <a:rPr lang="en-US" sz="2200" dirty="0"/>
              <a:t>Low birth weight</a:t>
            </a:r>
          </a:p>
          <a:p>
            <a:pPr lvl="1" algn="just"/>
            <a:r>
              <a:rPr lang="en-US" sz="2200" dirty="0"/>
              <a:t>Preeclampsia  </a:t>
            </a:r>
          </a:p>
          <a:p>
            <a:endParaRPr lang="en-US" sz="2200" dirty="0"/>
          </a:p>
          <a:p>
            <a:endParaRPr lang="en-US" sz="2200" dirty="0"/>
          </a:p>
        </p:txBody>
      </p:sp>
      <p:sp>
        <p:nvSpPr>
          <p:cNvPr id="6" name="Text Placeholder 5">
            <a:extLst>
              <a:ext uri="{FF2B5EF4-FFF2-40B4-BE49-F238E27FC236}">
                <a16:creationId xmlns:a16="http://schemas.microsoft.com/office/drawing/2014/main" id="{B3CB1B31-35DD-9249-B36B-B1D712E95AA7}"/>
              </a:ext>
            </a:extLst>
          </p:cNvPr>
          <p:cNvSpPr>
            <a:spLocks noGrp="1"/>
          </p:cNvSpPr>
          <p:nvPr>
            <p:ph type="body" sz="quarter" idx="3"/>
          </p:nvPr>
        </p:nvSpPr>
        <p:spPr>
          <a:xfrm>
            <a:off x="6096000" y="1876425"/>
            <a:ext cx="5183188" cy="433387"/>
          </a:xfrm>
        </p:spPr>
        <p:txBody>
          <a:bodyPr>
            <a:noAutofit/>
          </a:bodyPr>
          <a:lstStyle/>
          <a:p>
            <a:r>
              <a:rPr lang="en-US" sz="3200" b="1" dirty="0"/>
              <a:t>Over age 35</a:t>
            </a:r>
          </a:p>
        </p:txBody>
      </p:sp>
      <p:sp>
        <p:nvSpPr>
          <p:cNvPr id="7" name="Content Placeholder 6">
            <a:extLst>
              <a:ext uri="{FF2B5EF4-FFF2-40B4-BE49-F238E27FC236}">
                <a16:creationId xmlns:a16="http://schemas.microsoft.com/office/drawing/2014/main" id="{DC541E5D-5091-8C4C-ACC7-03AF1D3F15FD}"/>
              </a:ext>
            </a:extLst>
          </p:cNvPr>
          <p:cNvSpPr>
            <a:spLocks noGrp="1"/>
          </p:cNvSpPr>
          <p:nvPr>
            <p:ph sz="quarter" idx="4"/>
          </p:nvPr>
        </p:nvSpPr>
        <p:spPr/>
        <p:txBody>
          <a:bodyPr>
            <a:normAutofit/>
          </a:bodyPr>
          <a:lstStyle/>
          <a:p>
            <a:r>
              <a:rPr lang="en-US" sz="2200" dirty="0"/>
              <a:t>Higher risk of </a:t>
            </a:r>
          </a:p>
          <a:p>
            <a:pPr lvl="1"/>
            <a:r>
              <a:rPr lang="en-US" sz="2200" dirty="0"/>
              <a:t>Birth defects</a:t>
            </a:r>
          </a:p>
          <a:p>
            <a:pPr lvl="1"/>
            <a:r>
              <a:rPr lang="en-US" sz="2200" dirty="0"/>
              <a:t>Miscarriage</a:t>
            </a:r>
          </a:p>
          <a:p>
            <a:r>
              <a:rPr lang="en-US" sz="2200" dirty="0"/>
              <a:t>Risk of developing </a:t>
            </a:r>
          </a:p>
          <a:p>
            <a:pPr lvl="1"/>
            <a:r>
              <a:rPr lang="en-US" sz="2200" dirty="0"/>
              <a:t>Hypertension</a:t>
            </a:r>
          </a:p>
          <a:p>
            <a:pPr lvl="1"/>
            <a:r>
              <a:rPr lang="en-US" sz="2200" dirty="0"/>
              <a:t>Gestational diabetes</a:t>
            </a:r>
          </a:p>
          <a:p>
            <a:endParaRPr lang="en-US" sz="2200" dirty="0"/>
          </a:p>
          <a:p>
            <a:endParaRPr lang="en-US" sz="2200" dirty="0"/>
          </a:p>
          <a:p>
            <a:pPr marL="0" indent="0">
              <a:buNone/>
            </a:pPr>
            <a:endParaRPr lang="en-US" sz="2200" dirty="0"/>
          </a:p>
        </p:txBody>
      </p:sp>
    </p:spTree>
    <p:extLst>
      <p:ext uri="{BB962C8B-B14F-4D97-AF65-F5344CB8AC3E}">
        <p14:creationId xmlns:p14="http://schemas.microsoft.com/office/powerpoint/2010/main" val="11649736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671A1-123E-A84E-9B42-B26D0119B312}"/>
              </a:ext>
            </a:extLst>
          </p:cNvPr>
          <p:cNvSpPr>
            <a:spLocks noGrp="1"/>
          </p:cNvSpPr>
          <p:nvPr>
            <p:ph type="title"/>
          </p:nvPr>
        </p:nvSpPr>
        <p:spPr>
          <a:xfrm>
            <a:off x="446314" y="681037"/>
            <a:ext cx="10515600" cy="854075"/>
          </a:xfrm>
        </p:spPr>
        <p:txBody>
          <a:bodyPr/>
          <a:lstStyle/>
          <a:p>
            <a:r>
              <a:rPr lang="en-US" b="1" dirty="0"/>
              <a:t>Poverty</a:t>
            </a:r>
          </a:p>
        </p:txBody>
      </p:sp>
      <p:sp>
        <p:nvSpPr>
          <p:cNvPr id="3" name="Content Placeholder 2">
            <a:extLst>
              <a:ext uri="{FF2B5EF4-FFF2-40B4-BE49-F238E27FC236}">
                <a16:creationId xmlns:a16="http://schemas.microsoft.com/office/drawing/2014/main" id="{1948C3D4-C6AD-344A-9E5F-77CE9184207C}"/>
              </a:ext>
            </a:extLst>
          </p:cNvPr>
          <p:cNvSpPr>
            <a:spLocks noGrp="1"/>
          </p:cNvSpPr>
          <p:nvPr>
            <p:ph idx="1"/>
          </p:nvPr>
        </p:nvSpPr>
        <p:spPr>
          <a:xfrm>
            <a:off x="664027" y="1636939"/>
            <a:ext cx="11194143" cy="4351338"/>
          </a:xfrm>
        </p:spPr>
        <p:txBody>
          <a:bodyPr>
            <a:noAutofit/>
          </a:bodyPr>
          <a:lstStyle/>
          <a:p>
            <a:pPr>
              <a:lnSpc>
                <a:spcPct val="200000"/>
              </a:lnSpc>
            </a:pPr>
            <a:r>
              <a:rPr lang="en-US" sz="2200" dirty="0"/>
              <a:t>Mothers are likely to face multiple stressful life events</a:t>
            </a:r>
          </a:p>
          <a:p>
            <a:pPr lvl="1">
              <a:lnSpc>
                <a:spcPct val="200000"/>
              </a:lnSpc>
            </a:pPr>
            <a:r>
              <a:rPr lang="en-US" sz="2200" dirty="0"/>
              <a:t>Including teenage pregnancies, unemployment, crowded or polluted environments</a:t>
            </a:r>
          </a:p>
          <a:p>
            <a:pPr>
              <a:lnSpc>
                <a:spcPct val="200000"/>
              </a:lnSpc>
            </a:pPr>
            <a:r>
              <a:rPr lang="en-US" sz="2200" dirty="0"/>
              <a:t>Increased risks of</a:t>
            </a:r>
          </a:p>
          <a:p>
            <a:pPr lvl="1">
              <a:lnSpc>
                <a:spcPct val="200000"/>
              </a:lnSpc>
            </a:pPr>
            <a:r>
              <a:rPr lang="en-US" sz="2200" dirty="0"/>
              <a:t>Preterm birth, intrauterine growth restriction, and neonatal or infant death</a:t>
            </a:r>
          </a:p>
          <a:p>
            <a:pPr>
              <a:lnSpc>
                <a:spcPct val="200000"/>
              </a:lnSpc>
            </a:pPr>
            <a:r>
              <a:rPr lang="en-US" sz="2200" dirty="0"/>
              <a:t>Delayed cognitive development and poor school performance</a:t>
            </a:r>
          </a:p>
        </p:txBody>
      </p:sp>
    </p:spTree>
    <p:extLst>
      <p:ext uri="{BB962C8B-B14F-4D97-AF65-F5344CB8AC3E}">
        <p14:creationId xmlns:p14="http://schemas.microsoft.com/office/powerpoint/2010/main" val="15117504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33187-00F9-BA4F-BFD9-1E76CC1F9FFE}"/>
              </a:ext>
            </a:extLst>
          </p:cNvPr>
          <p:cNvSpPr>
            <a:spLocks noGrp="1"/>
          </p:cNvSpPr>
          <p:nvPr>
            <p:ph type="title"/>
          </p:nvPr>
        </p:nvSpPr>
        <p:spPr>
          <a:xfrm>
            <a:off x="831850" y="1709738"/>
            <a:ext cx="10515600" cy="3662361"/>
          </a:xfrm>
        </p:spPr>
        <p:txBody>
          <a:bodyPr/>
          <a:lstStyle/>
          <a:p>
            <a:pPr algn="ctr"/>
            <a:r>
              <a:rPr lang="en-US" dirty="0"/>
              <a:t>Health risks</a:t>
            </a:r>
          </a:p>
        </p:txBody>
      </p:sp>
      <p:sp>
        <p:nvSpPr>
          <p:cNvPr id="4" name="Text Placeholder 3">
            <a:extLst>
              <a:ext uri="{FF2B5EF4-FFF2-40B4-BE49-F238E27FC236}">
                <a16:creationId xmlns:a16="http://schemas.microsoft.com/office/drawing/2014/main" id="{E47D2E5A-84E8-9944-BE84-18B0E5586C6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376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46B6C-D11D-3D4A-BA00-235695B070CA}"/>
              </a:ext>
            </a:extLst>
          </p:cNvPr>
          <p:cNvSpPr>
            <a:spLocks noGrp="1"/>
          </p:cNvSpPr>
          <p:nvPr>
            <p:ph type="title"/>
          </p:nvPr>
        </p:nvSpPr>
        <p:spPr>
          <a:xfrm>
            <a:off x="395288" y="350841"/>
            <a:ext cx="10515600" cy="750889"/>
          </a:xfrm>
        </p:spPr>
        <p:txBody>
          <a:bodyPr>
            <a:normAutofit/>
          </a:bodyPr>
          <a:lstStyle/>
          <a:p>
            <a:r>
              <a:rPr lang="en-US" b="1" dirty="0"/>
              <a:t>Blood pressure</a:t>
            </a:r>
            <a:endParaRPr lang="en-US" sz="4800" b="1" dirty="0"/>
          </a:p>
        </p:txBody>
      </p:sp>
      <p:sp>
        <p:nvSpPr>
          <p:cNvPr id="3" name="Content Placeholder 2">
            <a:extLst>
              <a:ext uri="{FF2B5EF4-FFF2-40B4-BE49-F238E27FC236}">
                <a16:creationId xmlns:a16="http://schemas.microsoft.com/office/drawing/2014/main" id="{A7B25BF7-2981-2C4D-9EDF-CBB4A3361D75}"/>
              </a:ext>
            </a:extLst>
          </p:cNvPr>
          <p:cNvSpPr>
            <a:spLocks noGrp="1"/>
          </p:cNvSpPr>
          <p:nvPr>
            <p:ph idx="1"/>
          </p:nvPr>
        </p:nvSpPr>
        <p:spPr>
          <a:xfrm>
            <a:off x="395288" y="1243013"/>
            <a:ext cx="11401424" cy="5478461"/>
          </a:xfrm>
        </p:spPr>
        <p:txBody>
          <a:bodyPr>
            <a:noAutofit/>
          </a:bodyPr>
          <a:lstStyle/>
          <a:p>
            <a:pPr>
              <a:lnSpc>
                <a:spcPct val="150000"/>
              </a:lnSpc>
            </a:pPr>
            <a:r>
              <a:rPr lang="en-US" sz="2400" b="1" dirty="0"/>
              <a:t>Hypertension Lead to:</a:t>
            </a:r>
          </a:p>
          <a:p>
            <a:pPr lvl="1">
              <a:lnSpc>
                <a:spcPct val="150000"/>
              </a:lnSpc>
            </a:pPr>
            <a:r>
              <a:rPr lang="en-US" sz="2400" dirty="0"/>
              <a:t>Decreased blood flow to the placenta</a:t>
            </a:r>
          </a:p>
          <a:p>
            <a:pPr lvl="1">
              <a:lnSpc>
                <a:spcPct val="150000"/>
              </a:lnSpc>
            </a:pPr>
            <a:r>
              <a:rPr lang="en-US" sz="2400" dirty="0"/>
              <a:t>Placental abruption</a:t>
            </a:r>
          </a:p>
          <a:p>
            <a:pPr lvl="1">
              <a:lnSpc>
                <a:spcPct val="150000"/>
              </a:lnSpc>
            </a:pPr>
            <a:r>
              <a:rPr lang="en-US" sz="2400" dirty="0"/>
              <a:t>Premature delivery</a:t>
            </a:r>
          </a:p>
          <a:p>
            <a:pPr>
              <a:lnSpc>
                <a:spcPct val="150000"/>
              </a:lnSpc>
            </a:pPr>
            <a:r>
              <a:rPr lang="en-US" sz="2400" b="1" dirty="0"/>
              <a:t>Preeclampsia - </a:t>
            </a:r>
            <a:r>
              <a:rPr lang="en-US" sz="2400" dirty="0"/>
              <a:t>new-onset </a:t>
            </a:r>
            <a:r>
              <a:rPr lang="en-US" sz="2400" b="1" dirty="0"/>
              <a:t>hypertension</a:t>
            </a:r>
            <a:r>
              <a:rPr lang="en-US" sz="2400" dirty="0"/>
              <a:t> in later pregnancy </a:t>
            </a:r>
          </a:p>
          <a:p>
            <a:pPr marL="0" indent="0">
              <a:lnSpc>
                <a:spcPct val="150000"/>
              </a:lnSpc>
              <a:buNone/>
            </a:pPr>
            <a:r>
              <a:rPr lang="en-US" sz="2400" dirty="0"/>
              <a:t>	                   associated with </a:t>
            </a:r>
            <a:r>
              <a:rPr lang="en-US" sz="2400" b="1" dirty="0"/>
              <a:t>proteinuria</a:t>
            </a:r>
            <a:r>
              <a:rPr lang="en-US" sz="2400" dirty="0"/>
              <a:t> (usually closer to term)</a:t>
            </a:r>
          </a:p>
          <a:p>
            <a:pPr>
              <a:lnSpc>
                <a:spcPct val="150000"/>
              </a:lnSpc>
            </a:pPr>
            <a:r>
              <a:rPr lang="en-US" sz="2400" dirty="0"/>
              <a:t>Preeclampsia increase risk of CVD</a:t>
            </a:r>
          </a:p>
          <a:p>
            <a:pPr>
              <a:lnSpc>
                <a:spcPct val="150000"/>
              </a:lnSpc>
            </a:pPr>
            <a:r>
              <a:rPr lang="en-US" sz="2400" dirty="0">
                <a:solidFill>
                  <a:srgbClr val="FF0000"/>
                </a:solidFill>
              </a:rPr>
              <a:t>Safer medications</a:t>
            </a:r>
            <a:endParaRPr lang="en-US" sz="2400" dirty="0"/>
          </a:p>
          <a:p>
            <a:pPr>
              <a:lnSpc>
                <a:spcPct val="150000"/>
              </a:lnSpc>
            </a:pPr>
            <a:endParaRPr lang="en-US" dirty="0"/>
          </a:p>
        </p:txBody>
      </p:sp>
      <p:pic>
        <p:nvPicPr>
          <p:cNvPr id="4" name="Picture 3">
            <a:extLst>
              <a:ext uri="{FF2B5EF4-FFF2-40B4-BE49-F238E27FC236}">
                <a16:creationId xmlns:a16="http://schemas.microsoft.com/office/drawing/2014/main" id="{33CB94BD-9A78-1147-ADEA-5BB39D357A11}"/>
              </a:ext>
            </a:extLst>
          </p:cNvPr>
          <p:cNvPicPr>
            <a:picLocks noChangeAspect="1"/>
          </p:cNvPicPr>
          <p:nvPr/>
        </p:nvPicPr>
        <p:blipFill>
          <a:blip r:embed="rId2">
            <a:extLst/>
          </a:blip>
          <a:stretch>
            <a:fillRect/>
          </a:stretch>
        </p:blipFill>
        <p:spPr>
          <a:xfrm>
            <a:off x="8574993" y="500063"/>
            <a:ext cx="3104244" cy="2071688"/>
          </a:xfrm>
          <a:prstGeom prst="rect">
            <a:avLst/>
          </a:prstGeom>
        </p:spPr>
      </p:pic>
    </p:spTree>
    <p:extLst>
      <p:ext uri="{BB962C8B-B14F-4D97-AF65-F5344CB8AC3E}">
        <p14:creationId xmlns:p14="http://schemas.microsoft.com/office/powerpoint/2010/main" val="2024431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0358C-BD52-244E-A6CC-0D641EC6FFBE}"/>
              </a:ext>
            </a:extLst>
          </p:cNvPr>
          <p:cNvSpPr>
            <a:spLocks noGrp="1"/>
          </p:cNvSpPr>
          <p:nvPr>
            <p:ph type="title"/>
          </p:nvPr>
        </p:nvSpPr>
        <p:spPr>
          <a:xfrm>
            <a:off x="243114" y="263526"/>
            <a:ext cx="10515600" cy="912132"/>
          </a:xfrm>
        </p:spPr>
        <p:txBody>
          <a:bodyPr>
            <a:noAutofit/>
          </a:bodyPr>
          <a:lstStyle/>
          <a:p>
            <a:br>
              <a:rPr lang="en-US" sz="5400" b="1" dirty="0"/>
            </a:br>
            <a:r>
              <a:rPr lang="en-US" sz="5400" b="1" dirty="0"/>
              <a:t>Heart disease</a:t>
            </a:r>
          </a:p>
        </p:txBody>
      </p:sp>
      <p:sp>
        <p:nvSpPr>
          <p:cNvPr id="3" name="Content Placeholder 2">
            <a:extLst>
              <a:ext uri="{FF2B5EF4-FFF2-40B4-BE49-F238E27FC236}">
                <a16:creationId xmlns:a16="http://schemas.microsoft.com/office/drawing/2014/main" id="{B2BB50AD-23C5-AF43-9338-82358E3EF427}"/>
              </a:ext>
            </a:extLst>
          </p:cNvPr>
          <p:cNvSpPr>
            <a:spLocks noGrp="1"/>
          </p:cNvSpPr>
          <p:nvPr>
            <p:ph idx="1"/>
          </p:nvPr>
        </p:nvSpPr>
        <p:spPr>
          <a:xfrm>
            <a:off x="243114" y="1589088"/>
            <a:ext cx="11705772" cy="4351338"/>
          </a:xfrm>
        </p:spPr>
        <p:txBody>
          <a:bodyPr>
            <a:normAutofit/>
          </a:bodyPr>
          <a:lstStyle/>
          <a:p>
            <a:pPr>
              <a:lnSpc>
                <a:spcPct val="150000"/>
              </a:lnSpc>
            </a:pPr>
            <a:r>
              <a:rPr lang="en-US" sz="2200" dirty="0"/>
              <a:t>Blood volume &amp; heart rate increase </a:t>
            </a:r>
          </a:p>
          <a:p>
            <a:pPr lvl="1">
              <a:lnSpc>
                <a:spcPct val="150000"/>
              </a:lnSpc>
            </a:pPr>
            <a:r>
              <a:rPr lang="en-US" sz="2800" b="1" dirty="0"/>
              <a:t>Cardiac Output </a:t>
            </a:r>
            <a:r>
              <a:rPr lang="en-US" sz="2200" dirty="0"/>
              <a:t>increase during pregnancy</a:t>
            </a:r>
          </a:p>
          <a:p>
            <a:pPr>
              <a:lnSpc>
                <a:spcPct val="150000"/>
              </a:lnSpc>
            </a:pPr>
            <a:r>
              <a:rPr lang="en-US" sz="2200" dirty="0"/>
              <a:t>Women with </a:t>
            </a:r>
            <a:r>
              <a:rPr lang="en-US" sz="2200" b="1" dirty="0"/>
              <a:t>heart failure </a:t>
            </a:r>
            <a:r>
              <a:rPr lang="en-US" sz="2200" dirty="0"/>
              <a:t>may be advised an early therapeutic abortion</a:t>
            </a:r>
          </a:p>
          <a:p>
            <a:pPr>
              <a:lnSpc>
                <a:spcPct val="150000"/>
              </a:lnSpc>
            </a:pPr>
            <a:r>
              <a:rPr lang="en-US" sz="2200" dirty="0"/>
              <a:t>Heart failure can cause </a:t>
            </a:r>
            <a:r>
              <a:rPr lang="en-US" sz="2200" b="1" dirty="0"/>
              <a:t>premature labor</a:t>
            </a:r>
          </a:p>
          <a:p>
            <a:pPr>
              <a:lnSpc>
                <a:spcPct val="150000"/>
              </a:lnSpc>
            </a:pPr>
            <a:endParaRPr lang="en-US" sz="2200" dirty="0"/>
          </a:p>
        </p:txBody>
      </p:sp>
      <p:pic>
        <p:nvPicPr>
          <p:cNvPr id="4" name="Picture 3">
            <a:extLst>
              <a:ext uri="{FF2B5EF4-FFF2-40B4-BE49-F238E27FC236}">
                <a16:creationId xmlns:a16="http://schemas.microsoft.com/office/drawing/2014/main" id="{5A699603-2799-5544-9879-D5DBCA4E51C4}"/>
              </a:ext>
            </a:extLst>
          </p:cNvPr>
          <p:cNvPicPr>
            <a:picLocks noChangeAspect="1"/>
          </p:cNvPicPr>
          <p:nvPr/>
        </p:nvPicPr>
        <p:blipFill>
          <a:blip r:embed="rId2"/>
          <a:stretch>
            <a:fillRect/>
          </a:stretch>
        </p:blipFill>
        <p:spPr>
          <a:xfrm>
            <a:off x="8643938" y="405613"/>
            <a:ext cx="2932112" cy="1953520"/>
          </a:xfrm>
          <a:prstGeom prst="rect">
            <a:avLst/>
          </a:prstGeom>
        </p:spPr>
      </p:pic>
    </p:spTree>
    <p:extLst>
      <p:ext uri="{BB962C8B-B14F-4D97-AF65-F5344CB8AC3E}">
        <p14:creationId xmlns:p14="http://schemas.microsoft.com/office/powerpoint/2010/main" val="23223309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2EAB8-40E8-7C44-9214-B7B8A8AC6D05}"/>
              </a:ext>
            </a:extLst>
          </p:cNvPr>
          <p:cNvSpPr>
            <a:spLocks noGrp="1"/>
          </p:cNvSpPr>
          <p:nvPr>
            <p:ph type="title"/>
          </p:nvPr>
        </p:nvSpPr>
        <p:spPr>
          <a:xfrm>
            <a:off x="838200" y="259901"/>
            <a:ext cx="10515600" cy="1158874"/>
          </a:xfrm>
        </p:spPr>
        <p:txBody>
          <a:bodyPr/>
          <a:lstStyle/>
          <a:p>
            <a:r>
              <a:rPr lang="en-US" b="1" dirty="0"/>
              <a:t>Pre-existing Diabetes</a:t>
            </a:r>
          </a:p>
        </p:txBody>
      </p:sp>
      <p:sp>
        <p:nvSpPr>
          <p:cNvPr id="3" name="Content Placeholder 2">
            <a:extLst>
              <a:ext uri="{FF2B5EF4-FFF2-40B4-BE49-F238E27FC236}">
                <a16:creationId xmlns:a16="http://schemas.microsoft.com/office/drawing/2014/main" id="{413F9BE2-6DB6-7846-A4BD-B8CBF524C07D}"/>
              </a:ext>
            </a:extLst>
          </p:cNvPr>
          <p:cNvSpPr>
            <a:spLocks noGrp="1"/>
          </p:cNvSpPr>
          <p:nvPr>
            <p:ph idx="1"/>
          </p:nvPr>
        </p:nvSpPr>
        <p:spPr>
          <a:xfrm>
            <a:off x="475343" y="1400175"/>
            <a:ext cx="10515600" cy="4826456"/>
          </a:xfrm>
        </p:spPr>
        <p:txBody>
          <a:bodyPr>
            <a:noAutofit/>
          </a:bodyPr>
          <a:lstStyle/>
          <a:p>
            <a:pPr>
              <a:lnSpc>
                <a:spcPct val="150000"/>
              </a:lnSpc>
            </a:pPr>
            <a:r>
              <a:rPr lang="en-US" sz="2200" dirty="0"/>
              <a:t>Pre-pregnancy assessment</a:t>
            </a:r>
          </a:p>
          <a:p>
            <a:pPr lvl="1">
              <a:lnSpc>
                <a:spcPct val="150000"/>
              </a:lnSpc>
            </a:pPr>
            <a:r>
              <a:rPr lang="en-US" sz="2200" dirty="0"/>
              <a:t>Glycemic and Blood pressure control </a:t>
            </a:r>
          </a:p>
          <a:p>
            <a:pPr lvl="1">
              <a:lnSpc>
                <a:spcPct val="150000"/>
              </a:lnSpc>
            </a:pPr>
            <a:r>
              <a:rPr lang="en-US" sz="2200" dirty="0"/>
              <a:t>Weight and diet advises </a:t>
            </a:r>
          </a:p>
          <a:p>
            <a:pPr lvl="1">
              <a:lnSpc>
                <a:spcPct val="150000"/>
              </a:lnSpc>
            </a:pPr>
            <a:r>
              <a:rPr lang="en-US" sz="2200" dirty="0"/>
              <a:t>Access complications</a:t>
            </a:r>
          </a:p>
          <a:p>
            <a:pPr>
              <a:lnSpc>
                <a:spcPct val="150000"/>
              </a:lnSpc>
            </a:pPr>
            <a:r>
              <a:rPr lang="en-US" sz="2200" dirty="0"/>
              <a:t>Higher risk of:</a:t>
            </a:r>
          </a:p>
          <a:p>
            <a:pPr lvl="1">
              <a:lnSpc>
                <a:spcPct val="150000"/>
              </a:lnSpc>
            </a:pPr>
            <a:r>
              <a:rPr lang="en-US" sz="2200" dirty="0"/>
              <a:t>Maternal complications</a:t>
            </a:r>
          </a:p>
          <a:p>
            <a:pPr lvl="1">
              <a:lnSpc>
                <a:spcPct val="150000"/>
              </a:lnSpc>
            </a:pPr>
            <a:r>
              <a:rPr lang="en-US" sz="2200" dirty="0"/>
              <a:t>Congenital anomalies</a:t>
            </a:r>
          </a:p>
          <a:p>
            <a:pPr lvl="1">
              <a:lnSpc>
                <a:spcPct val="150000"/>
              </a:lnSpc>
            </a:pPr>
            <a:r>
              <a:rPr lang="en-US" sz="2200" dirty="0"/>
              <a:t>Neonatal complications (Metabolic disorders)</a:t>
            </a:r>
          </a:p>
          <a:p>
            <a:pPr>
              <a:lnSpc>
                <a:spcPct val="150000"/>
              </a:lnSpc>
            </a:pPr>
            <a:endParaRPr lang="en-US" sz="2200" dirty="0"/>
          </a:p>
        </p:txBody>
      </p:sp>
      <p:sp>
        <p:nvSpPr>
          <p:cNvPr id="4" name="Rectangle 3">
            <a:extLst>
              <a:ext uri="{FF2B5EF4-FFF2-40B4-BE49-F238E27FC236}">
                <a16:creationId xmlns:a16="http://schemas.microsoft.com/office/drawing/2014/main" id="{BBCCD6B9-DA91-7946-B1E2-F82D62B2E8AF}"/>
              </a:ext>
            </a:extLst>
          </p:cNvPr>
          <p:cNvSpPr/>
          <p:nvPr/>
        </p:nvSpPr>
        <p:spPr>
          <a:xfrm>
            <a:off x="475343" y="5890705"/>
            <a:ext cx="9250289" cy="671851"/>
          </a:xfrm>
          <a:prstGeom prst="rect">
            <a:avLst/>
          </a:prstGeom>
        </p:spPr>
        <p:txBody>
          <a:bodyPr wrap="none">
            <a:spAutoFit/>
          </a:bodyPr>
          <a:lstStyle/>
          <a:p>
            <a:pPr>
              <a:lnSpc>
                <a:spcPct val="150000"/>
              </a:lnSpc>
            </a:pPr>
            <a:r>
              <a:rPr lang="en-US" sz="2800" b="1" dirty="0">
                <a:solidFill>
                  <a:srgbClr val="C00000"/>
                </a:solidFill>
              </a:rPr>
              <a:t>Oral hypoglycemic </a:t>
            </a:r>
            <a:r>
              <a:rPr lang="en-US" sz="2800" dirty="0">
                <a:solidFill>
                  <a:srgbClr val="C00000"/>
                </a:solidFill>
              </a:rPr>
              <a:t>should be </a:t>
            </a:r>
            <a:r>
              <a:rPr lang="en-US" sz="2800" b="1" dirty="0">
                <a:solidFill>
                  <a:srgbClr val="C00000"/>
                </a:solidFill>
              </a:rPr>
              <a:t>discontinued </a:t>
            </a:r>
            <a:r>
              <a:rPr lang="en-US" sz="2800" dirty="0">
                <a:solidFill>
                  <a:srgbClr val="C00000"/>
                </a:solidFill>
              </a:rPr>
              <a:t>and </a:t>
            </a:r>
            <a:r>
              <a:rPr lang="en-US" sz="2800" b="1" dirty="0">
                <a:solidFill>
                  <a:srgbClr val="C00000"/>
                </a:solidFill>
              </a:rPr>
              <a:t>insulin</a:t>
            </a:r>
            <a:r>
              <a:rPr lang="en-US" sz="2800" dirty="0">
                <a:solidFill>
                  <a:srgbClr val="C00000"/>
                </a:solidFill>
              </a:rPr>
              <a:t> started</a:t>
            </a:r>
          </a:p>
        </p:txBody>
      </p:sp>
      <p:pic>
        <p:nvPicPr>
          <p:cNvPr id="5" name="Picture 4">
            <a:extLst>
              <a:ext uri="{FF2B5EF4-FFF2-40B4-BE49-F238E27FC236}">
                <a16:creationId xmlns:a16="http://schemas.microsoft.com/office/drawing/2014/main" id="{2C42A9DD-D20A-594A-8E20-606C34B070B5}"/>
              </a:ext>
            </a:extLst>
          </p:cNvPr>
          <p:cNvPicPr>
            <a:picLocks noChangeAspect="1"/>
          </p:cNvPicPr>
          <p:nvPr/>
        </p:nvPicPr>
        <p:blipFill>
          <a:blip r:embed="rId2">
            <a:extLst/>
          </a:blip>
          <a:stretch>
            <a:fillRect/>
          </a:stretch>
        </p:blipFill>
        <p:spPr>
          <a:xfrm>
            <a:off x="8971075" y="384175"/>
            <a:ext cx="2745582" cy="1830388"/>
          </a:xfrm>
          <a:prstGeom prst="rect">
            <a:avLst/>
          </a:prstGeom>
        </p:spPr>
      </p:pic>
    </p:spTree>
    <p:extLst>
      <p:ext uri="{BB962C8B-B14F-4D97-AF65-F5344CB8AC3E}">
        <p14:creationId xmlns:p14="http://schemas.microsoft.com/office/powerpoint/2010/main" val="33384519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11DB1-477A-6E4D-8DA1-58285B739B4A}"/>
              </a:ext>
            </a:extLst>
          </p:cNvPr>
          <p:cNvSpPr>
            <a:spLocks noGrp="1"/>
          </p:cNvSpPr>
          <p:nvPr>
            <p:ph type="title"/>
          </p:nvPr>
        </p:nvSpPr>
        <p:spPr>
          <a:xfrm>
            <a:off x="257402" y="203997"/>
            <a:ext cx="10515600" cy="1055802"/>
          </a:xfrm>
        </p:spPr>
        <p:txBody>
          <a:bodyPr/>
          <a:lstStyle/>
          <a:p>
            <a:r>
              <a:rPr lang="en-US" b="1" dirty="0"/>
              <a:t>Gestational Diabetes</a:t>
            </a:r>
          </a:p>
        </p:txBody>
      </p:sp>
      <p:sp>
        <p:nvSpPr>
          <p:cNvPr id="3" name="Content Placeholder 2">
            <a:extLst>
              <a:ext uri="{FF2B5EF4-FFF2-40B4-BE49-F238E27FC236}">
                <a16:creationId xmlns:a16="http://schemas.microsoft.com/office/drawing/2014/main" id="{6500E5B8-12CF-7745-8977-AEED4ABEBB24}"/>
              </a:ext>
            </a:extLst>
          </p:cNvPr>
          <p:cNvSpPr>
            <a:spLocks noGrp="1"/>
          </p:cNvSpPr>
          <p:nvPr>
            <p:ph idx="1"/>
          </p:nvPr>
        </p:nvSpPr>
        <p:spPr>
          <a:xfrm>
            <a:off x="544286" y="1306288"/>
            <a:ext cx="11103428" cy="4513942"/>
          </a:xfrm>
        </p:spPr>
        <p:txBody>
          <a:bodyPr>
            <a:noAutofit/>
          </a:bodyPr>
          <a:lstStyle/>
          <a:p>
            <a:pPr algn="just">
              <a:lnSpc>
                <a:spcPct val="200000"/>
              </a:lnSpc>
            </a:pPr>
            <a:r>
              <a:rPr lang="en-US" sz="2200" b="1" dirty="0"/>
              <a:t>Can cause</a:t>
            </a:r>
          </a:p>
          <a:p>
            <a:pPr lvl="1" algn="just">
              <a:lnSpc>
                <a:spcPct val="200000"/>
              </a:lnSpc>
            </a:pPr>
            <a:r>
              <a:rPr lang="en-US" sz="2200" dirty="0"/>
              <a:t> Big baby (may need to induced </a:t>
            </a:r>
            <a:r>
              <a:rPr lang="en-US" sz="2200" dirty="0" err="1"/>
              <a:t>labour</a:t>
            </a:r>
            <a:r>
              <a:rPr lang="en-US" sz="2200" dirty="0"/>
              <a:t> or a caesarean section)</a:t>
            </a:r>
          </a:p>
          <a:p>
            <a:pPr lvl="1" algn="just">
              <a:lnSpc>
                <a:spcPct val="200000"/>
              </a:lnSpc>
            </a:pPr>
            <a:r>
              <a:rPr lang="en-US" sz="2200" dirty="0"/>
              <a:t>Premature </a:t>
            </a:r>
            <a:r>
              <a:rPr lang="en-US" sz="2200" dirty="0" err="1"/>
              <a:t>labour</a:t>
            </a:r>
            <a:endParaRPr lang="en-US" sz="2200" dirty="0"/>
          </a:p>
          <a:p>
            <a:pPr lvl="1" algn="just">
              <a:lnSpc>
                <a:spcPct val="200000"/>
              </a:lnSpc>
            </a:pPr>
            <a:r>
              <a:rPr lang="en-US" sz="2200" dirty="0"/>
              <a:t>Preeclampsia</a:t>
            </a:r>
          </a:p>
          <a:p>
            <a:pPr lvl="1" algn="just">
              <a:lnSpc>
                <a:spcPct val="200000"/>
              </a:lnSpc>
            </a:pPr>
            <a:r>
              <a:rPr lang="en-US" sz="2200" dirty="0"/>
              <a:t>Stillbirth</a:t>
            </a:r>
          </a:p>
        </p:txBody>
      </p:sp>
      <p:pic>
        <p:nvPicPr>
          <p:cNvPr id="4" name="Picture 3">
            <a:extLst>
              <a:ext uri="{FF2B5EF4-FFF2-40B4-BE49-F238E27FC236}">
                <a16:creationId xmlns:a16="http://schemas.microsoft.com/office/drawing/2014/main" id="{ECDF1D0A-011F-A24F-BD44-1265CD8F9376}"/>
              </a:ext>
            </a:extLst>
          </p:cNvPr>
          <p:cNvPicPr>
            <a:picLocks noChangeAspect="1"/>
          </p:cNvPicPr>
          <p:nvPr/>
        </p:nvPicPr>
        <p:blipFill>
          <a:blip r:embed="rId2">
            <a:extLst/>
          </a:blip>
          <a:stretch>
            <a:fillRect/>
          </a:stretch>
        </p:blipFill>
        <p:spPr>
          <a:xfrm>
            <a:off x="8902132" y="391094"/>
            <a:ext cx="2745582" cy="1830388"/>
          </a:xfrm>
          <a:prstGeom prst="rect">
            <a:avLst/>
          </a:prstGeom>
        </p:spPr>
      </p:pic>
    </p:spTree>
    <p:extLst>
      <p:ext uri="{BB962C8B-B14F-4D97-AF65-F5344CB8AC3E}">
        <p14:creationId xmlns:p14="http://schemas.microsoft.com/office/powerpoint/2010/main" val="2532821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Q1</a:t>
            </a:r>
          </a:p>
        </p:txBody>
      </p:sp>
      <p:sp>
        <p:nvSpPr>
          <p:cNvPr id="3" name="Content Placeholder 2"/>
          <p:cNvSpPr>
            <a:spLocks noGrp="1"/>
          </p:cNvSpPr>
          <p:nvPr>
            <p:ph idx="1"/>
          </p:nvPr>
        </p:nvSpPr>
        <p:spPr/>
        <p:txBody>
          <a:bodyPr/>
          <a:lstStyle/>
          <a:p>
            <a:pPr marL="285750" indent="-285750"/>
            <a:r>
              <a:rPr lang="en-US" b="1" dirty="0">
                <a:solidFill>
                  <a:srgbClr val="000000"/>
                </a:solidFill>
                <a:latin typeface="Adobe Arabic" panose="02040503050201020203" pitchFamily="18" charset="-78"/>
                <a:cs typeface="Adobe Arabic" panose="02040503050201020203" pitchFamily="18" charset="-78"/>
              </a:rPr>
              <a:t>Which one of the following nutrient deficiency in a pregnant woman</a:t>
            </a:r>
            <a:r>
              <a:rPr lang="ar-sa" b="1" dirty="0">
                <a:solidFill>
                  <a:srgbClr val="000000"/>
                </a:solidFill>
                <a:latin typeface="Adobe Arabic" panose="02040503050201020203" pitchFamily="18" charset="-78"/>
                <a:cs typeface="Adobe Arabic" panose="02040503050201020203" pitchFamily="18" charset="-78"/>
              </a:rPr>
              <a:t> </a:t>
            </a:r>
            <a:r>
              <a:rPr lang="en-US" b="1" dirty="0">
                <a:solidFill>
                  <a:srgbClr val="000000"/>
                </a:solidFill>
                <a:latin typeface="Adobe Arabic" panose="02040503050201020203" pitchFamily="18" charset="-78"/>
                <a:cs typeface="Adobe Arabic" panose="02040503050201020203" pitchFamily="18" charset="-78"/>
              </a:rPr>
              <a:t>can lead to neural defect in her child?</a:t>
            </a:r>
          </a:p>
          <a:p>
            <a:pPr marL="0" indent="0">
              <a:buNone/>
            </a:pPr>
            <a:endParaRPr lang="ar-sa" b="1" dirty="0">
              <a:solidFill>
                <a:srgbClr val="000000"/>
              </a:solidFill>
              <a:latin typeface="Adobe Arabic" panose="02040503050201020203" pitchFamily="18" charset="-78"/>
              <a:cs typeface="Adobe Arabic" panose="02040503050201020203" pitchFamily="18" charset="-78"/>
            </a:endParaRPr>
          </a:p>
          <a:p>
            <a:r>
              <a:rPr lang="en-US" dirty="0">
                <a:solidFill>
                  <a:srgbClr val="000000"/>
                </a:solidFill>
                <a:latin typeface="Adobe Arabic" panose="02040503050201020203" pitchFamily="18" charset="-78"/>
                <a:cs typeface="Adobe Arabic" panose="02040503050201020203" pitchFamily="18" charset="-78"/>
              </a:rPr>
              <a:t>A) Iron</a:t>
            </a:r>
          </a:p>
          <a:p>
            <a:r>
              <a:rPr lang="en-US" dirty="0">
                <a:solidFill>
                  <a:srgbClr val="000000"/>
                </a:solidFill>
                <a:latin typeface="Adobe Arabic" panose="02040503050201020203" pitchFamily="18" charset="-78"/>
                <a:cs typeface="Adobe Arabic" panose="02040503050201020203" pitchFamily="18" charset="-78"/>
              </a:rPr>
              <a:t>B) </a:t>
            </a:r>
            <a:r>
              <a:rPr lang="en-US" dirty="0" err="1">
                <a:solidFill>
                  <a:srgbClr val="000000"/>
                </a:solidFill>
                <a:latin typeface="Adobe Arabic" panose="02040503050201020203" pitchFamily="18" charset="-78"/>
                <a:cs typeface="Adobe Arabic" panose="02040503050201020203" pitchFamily="18" charset="-78"/>
              </a:rPr>
              <a:t>Folate</a:t>
            </a:r>
            <a:endParaRPr lang="en-US" dirty="0">
              <a:solidFill>
                <a:srgbClr val="000000"/>
              </a:solidFill>
              <a:latin typeface="Adobe Arabic" panose="02040503050201020203" pitchFamily="18" charset="-78"/>
              <a:cs typeface="Adobe Arabic" panose="02040503050201020203" pitchFamily="18" charset="-78"/>
            </a:endParaRPr>
          </a:p>
          <a:p>
            <a:r>
              <a:rPr lang="en-US" dirty="0">
                <a:solidFill>
                  <a:srgbClr val="000000"/>
                </a:solidFill>
                <a:latin typeface="Adobe Arabic" panose="02040503050201020203" pitchFamily="18" charset="-78"/>
                <a:cs typeface="Adobe Arabic" panose="02040503050201020203" pitchFamily="18" charset="-78"/>
              </a:rPr>
              <a:t>C) Calcium</a:t>
            </a:r>
          </a:p>
          <a:p>
            <a:r>
              <a:rPr lang="en-US" dirty="0">
                <a:solidFill>
                  <a:srgbClr val="000000"/>
                </a:solidFill>
                <a:latin typeface="Adobe Arabic" panose="02040503050201020203" pitchFamily="18" charset="-78"/>
                <a:cs typeface="Adobe Arabic" panose="02040503050201020203" pitchFamily="18" charset="-78"/>
              </a:rPr>
              <a:t>D) Omega 3</a:t>
            </a:r>
          </a:p>
          <a:p>
            <a:pPr marL="285750" indent="-285750"/>
            <a:endParaRPr lang="en-US" b="1" dirty="0">
              <a:solidFill>
                <a:srgbClr val="000000"/>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35614417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5D29A-FC9D-DF47-AEAC-DBBDF2B876D4}"/>
              </a:ext>
            </a:extLst>
          </p:cNvPr>
          <p:cNvSpPr>
            <a:spLocks noGrp="1"/>
          </p:cNvSpPr>
          <p:nvPr>
            <p:ph type="title"/>
          </p:nvPr>
        </p:nvSpPr>
        <p:spPr>
          <a:xfrm>
            <a:off x="257629" y="161925"/>
            <a:ext cx="10515600" cy="1057275"/>
          </a:xfrm>
        </p:spPr>
        <p:txBody>
          <a:bodyPr/>
          <a:lstStyle/>
          <a:p>
            <a:r>
              <a:rPr lang="en-US" b="1" dirty="0"/>
              <a:t>Depression</a:t>
            </a:r>
          </a:p>
        </p:txBody>
      </p:sp>
      <p:sp>
        <p:nvSpPr>
          <p:cNvPr id="3" name="Content Placeholder 2">
            <a:extLst>
              <a:ext uri="{FF2B5EF4-FFF2-40B4-BE49-F238E27FC236}">
                <a16:creationId xmlns:a16="http://schemas.microsoft.com/office/drawing/2014/main" id="{1D183292-950A-6444-A803-15323155AA7B}"/>
              </a:ext>
            </a:extLst>
          </p:cNvPr>
          <p:cNvSpPr>
            <a:spLocks noGrp="1"/>
          </p:cNvSpPr>
          <p:nvPr>
            <p:ph idx="1"/>
          </p:nvPr>
        </p:nvSpPr>
        <p:spPr>
          <a:xfrm>
            <a:off x="460829" y="1276350"/>
            <a:ext cx="10515600" cy="4900726"/>
          </a:xfrm>
        </p:spPr>
        <p:txBody>
          <a:bodyPr>
            <a:normAutofit/>
          </a:bodyPr>
          <a:lstStyle/>
          <a:p>
            <a:pPr>
              <a:lnSpc>
                <a:spcPct val="210000"/>
              </a:lnSpc>
            </a:pPr>
            <a:r>
              <a:rPr lang="en-US" sz="2200" b="1" dirty="0"/>
              <a:t>14-23% </a:t>
            </a:r>
            <a:r>
              <a:rPr lang="en-US" sz="2200" dirty="0"/>
              <a:t>of women struggle with depression during pregnancy</a:t>
            </a:r>
          </a:p>
          <a:p>
            <a:pPr>
              <a:lnSpc>
                <a:spcPct val="210000"/>
              </a:lnSpc>
            </a:pPr>
            <a:r>
              <a:rPr lang="en-US" sz="2200" dirty="0"/>
              <a:t> </a:t>
            </a:r>
            <a:r>
              <a:rPr lang="en-US" sz="2200" b="1" dirty="0"/>
              <a:t>Untreated can lead to </a:t>
            </a:r>
          </a:p>
          <a:p>
            <a:pPr lvl="1">
              <a:lnSpc>
                <a:spcPct val="210000"/>
              </a:lnSpc>
            </a:pPr>
            <a:r>
              <a:rPr lang="en-US" sz="2200" dirty="0"/>
              <a:t>Poor nutrition , drinking, smoking, and suicidal behavior</a:t>
            </a:r>
          </a:p>
          <a:p>
            <a:pPr lvl="1">
              <a:lnSpc>
                <a:spcPct val="210000"/>
              </a:lnSpc>
            </a:pPr>
            <a:r>
              <a:rPr lang="en-US" sz="2200" dirty="0"/>
              <a:t>Premature birth, low birth weight, and developmental problems</a:t>
            </a:r>
          </a:p>
          <a:p>
            <a:pPr>
              <a:lnSpc>
                <a:spcPct val="210000"/>
              </a:lnSpc>
            </a:pPr>
            <a:r>
              <a:rPr lang="en-US" sz="2200" dirty="0"/>
              <a:t>Most important step is to </a:t>
            </a:r>
            <a:r>
              <a:rPr lang="en-US" sz="2200" b="1" dirty="0"/>
              <a:t>seek help</a:t>
            </a:r>
          </a:p>
        </p:txBody>
      </p:sp>
      <p:pic>
        <p:nvPicPr>
          <p:cNvPr id="4" name="Picture 3">
            <a:extLst>
              <a:ext uri="{FF2B5EF4-FFF2-40B4-BE49-F238E27FC236}">
                <a16:creationId xmlns:a16="http://schemas.microsoft.com/office/drawing/2014/main" id="{01DBEB7A-ADE1-A84A-BB49-A4F35B1D4352}"/>
              </a:ext>
            </a:extLst>
          </p:cNvPr>
          <p:cNvPicPr>
            <a:picLocks noChangeAspect="1"/>
          </p:cNvPicPr>
          <p:nvPr/>
        </p:nvPicPr>
        <p:blipFill rotWithShape="1">
          <a:blip r:embed="rId2"/>
          <a:srcRect l="16118" t="28316" r="18257"/>
          <a:stretch/>
        </p:blipFill>
        <p:spPr>
          <a:xfrm>
            <a:off x="9823110" y="414338"/>
            <a:ext cx="1900238" cy="1338262"/>
          </a:xfrm>
          <a:prstGeom prst="rect">
            <a:avLst/>
          </a:prstGeom>
        </p:spPr>
      </p:pic>
    </p:spTree>
    <p:extLst>
      <p:ext uri="{BB962C8B-B14F-4D97-AF65-F5344CB8AC3E}">
        <p14:creationId xmlns:p14="http://schemas.microsoft.com/office/powerpoint/2010/main" val="1474810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B62F4-FF48-684D-821F-A8F817B0C767}"/>
              </a:ext>
            </a:extLst>
          </p:cNvPr>
          <p:cNvSpPr>
            <a:spLocks noGrp="1"/>
          </p:cNvSpPr>
          <p:nvPr>
            <p:ph type="title"/>
          </p:nvPr>
        </p:nvSpPr>
        <p:spPr>
          <a:xfrm>
            <a:off x="304799" y="332581"/>
            <a:ext cx="10515600" cy="954202"/>
          </a:xfrm>
        </p:spPr>
        <p:txBody>
          <a:bodyPr>
            <a:noAutofit/>
          </a:bodyPr>
          <a:lstStyle/>
          <a:p>
            <a:br>
              <a:rPr lang="en-US" b="1" dirty="0"/>
            </a:br>
            <a:r>
              <a:rPr lang="en-US" b="1" dirty="0"/>
              <a:t>Genetic conditions </a:t>
            </a:r>
            <a:br>
              <a:rPr lang="en-US" b="1" dirty="0"/>
            </a:br>
            <a:endParaRPr lang="en-US" b="1" dirty="0"/>
          </a:p>
        </p:txBody>
      </p:sp>
      <p:sp>
        <p:nvSpPr>
          <p:cNvPr id="3" name="Content Placeholder 2">
            <a:extLst>
              <a:ext uri="{FF2B5EF4-FFF2-40B4-BE49-F238E27FC236}">
                <a16:creationId xmlns:a16="http://schemas.microsoft.com/office/drawing/2014/main" id="{68188BA1-F52E-1F4C-80B4-C96A9865512E}"/>
              </a:ext>
            </a:extLst>
          </p:cNvPr>
          <p:cNvSpPr>
            <a:spLocks noGrp="1"/>
          </p:cNvSpPr>
          <p:nvPr>
            <p:ph idx="1"/>
          </p:nvPr>
        </p:nvSpPr>
        <p:spPr>
          <a:xfrm>
            <a:off x="304799" y="1485900"/>
            <a:ext cx="11702144" cy="5089071"/>
          </a:xfrm>
        </p:spPr>
        <p:txBody>
          <a:bodyPr>
            <a:noAutofit/>
          </a:bodyPr>
          <a:lstStyle/>
          <a:p>
            <a:pPr>
              <a:lnSpc>
                <a:spcPct val="150000"/>
              </a:lnSpc>
            </a:pPr>
            <a:r>
              <a:rPr lang="en-US" sz="2200" b="1" dirty="0"/>
              <a:t>Factors that increase risk of genetic disorder :</a:t>
            </a:r>
          </a:p>
          <a:p>
            <a:pPr lvl="1">
              <a:lnSpc>
                <a:spcPct val="150000"/>
              </a:lnSpc>
            </a:pPr>
            <a:r>
              <a:rPr lang="en-US" sz="2200" dirty="0"/>
              <a:t>Family history</a:t>
            </a:r>
          </a:p>
          <a:p>
            <a:pPr lvl="1">
              <a:lnSpc>
                <a:spcPct val="150000"/>
              </a:lnSpc>
            </a:pPr>
            <a:r>
              <a:rPr lang="en-US" sz="2200" dirty="0"/>
              <a:t>Prior child with a genetic disorder</a:t>
            </a:r>
          </a:p>
          <a:p>
            <a:pPr lvl="1">
              <a:lnSpc>
                <a:spcPct val="150000"/>
              </a:lnSpc>
            </a:pPr>
            <a:r>
              <a:rPr lang="en-US" sz="2200" dirty="0"/>
              <a:t>Maternal age (35 or older)</a:t>
            </a:r>
          </a:p>
          <a:p>
            <a:pPr lvl="1">
              <a:lnSpc>
                <a:spcPct val="150000"/>
              </a:lnSpc>
            </a:pPr>
            <a:r>
              <a:rPr lang="en-US" sz="2200" dirty="0"/>
              <a:t>Multiple miscarriages</a:t>
            </a:r>
          </a:p>
          <a:p>
            <a:pPr>
              <a:lnSpc>
                <a:spcPct val="150000"/>
              </a:lnSpc>
            </a:pPr>
            <a:r>
              <a:rPr lang="en-US" sz="2200" b="1" dirty="0"/>
              <a:t>Teratogenic disorders </a:t>
            </a:r>
            <a:r>
              <a:rPr lang="en-US" sz="2200" dirty="0"/>
              <a:t>exposed to substances during pregnancy</a:t>
            </a:r>
          </a:p>
          <a:p>
            <a:pPr>
              <a:lnSpc>
                <a:spcPct val="150000"/>
              </a:lnSpc>
            </a:pPr>
            <a:r>
              <a:rPr lang="en-US" sz="2200" b="1" dirty="0"/>
              <a:t>Single gene disorders </a:t>
            </a:r>
            <a:r>
              <a:rPr lang="en-US" sz="2200" dirty="0"/>
              <a:t>e.g. cystic fibrosis &amp; sickle cell anemia</a:t>
            </a:r>
          </a:p>
          <a:p>
            <a:pPr>
              <a:lnSpc>
                <a:spcPct val="150000"/>
              </a:lnSpc>
            </a:pPr>
            <a:r>
              <a:rPr lang="en-US" sz="2200" b="1" dirty="0"/>
              <a:t>Chromosomal abnormalities</a:t>
            </a:r>
            <a:r>
              <a:rPr lang="en-US" sz="2200" dirty="0"/>
              <a:t> missing or extra chromosomes e.g. Down syndrome</a:t>
            </a:r>
          </a:p>
        </p:txBody>
      </p:sp>
      <p:pic>
        <p:nvPicPr>
          <p:cNvPr id="5" name="Picture 4">
            <a:extLst>
              <a:ext uri="{FF2B5EF4-FFF2-40B4-BE49-F238E27FC236}">
                <a16:creationId xmlns:a16="http://schemas.microsoft.com/office/drawing/2014/main" id="{D73F5BFB-A69F-7D4E-87BD-17E2EF322BD1}"/>
              </a:ext>
            </a:extLst>
          </p:cNvPr>
          <p:cNvPicPr>
            <a:picLocks noChangeAspect="1"/>
          </p:cNvPicPr>
          <p:nvPr/>
        </p:nvPicPr>
        <p:blipFill>
          <a:blip r:embed="rId2">
            <a:extLst/>
          </a:blip>
          <a:stretch>
            <a:fillRect/>
          </a:stretch>
        </p:blipFill>
        <p:spPr>
          <a:xfrm>
            <a:off x="9429751" y="361156"/>
            <a:ext cx="2263774" cy="1986279"/>
          </a:xfrm>
          <a:prstGeom prst="rect">
            <a:avLst/>
          </a:prstGeom>
        </p:spPr>
      </p:pic>
    </p:spTree>
    <p:extLst>
      <p:ext uri="{BB962C8B-B14F-4D97-AF65-F5344CB8AC3E}">
        <p14:creationId xmlns:p14="http://schemas.microsoft.com/office/powerpoint/2010/main" val="13759947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8CCD2-1B12-5C42-A761-3B3F0E449D51}"/>
              </a:ext>
            </a:extLst>
          </p:cNvPr>
          <p:cNvSpPr>
            <a:spLocks noGrp="1"/>
          </p:cNvSpPr>
          <p:nvPr>
            <p:ph type="title"/>
          </p:nvPr>
        </p:nvSpPr>
        <p:spPr>
          <a:xfrm>
            <a:off x="527956" y="315241"/>
            <a:ext cx="10515600" cy="849994"/>
          </a:xfrm>
        </p:spPr>
        <p:txBody>
          <a:bodyPr>
            <a:noAutofit/>
          </a:bodyPr>
          <a:lstStyle/>
          <a:p>
            <a:br>
              <a:rPr lang="en-US" sz="4800" b="1" dirty="0"/>
            </a:br>
            <a:r>
              <a:rPr lang="en-US" sz="4800" b="1" dirty="0"/>
              <a:t>STDs</a:t>
            </a:r>
            <a:br>
              <a:rPr lang="en-US" sz="4800" b="1" dirty="0"/>
            </a:br>
            <a:endParaRPr lang="en-US" sz="4800" b="1" dirty="0"/>
          </a:p>
        </p:txBody>
      </p:sp>
      <p:sp>
        <p:nvSpPr>
          <p:cNvPr id="3" name="Content Placeholder 2">
            <a:extLst>
              <a:ext uri="{FF2B5EF4-FFF2-40B4-BE49-F238E27FC236}">
                <a16:creationId xmlns:a16="http://schemas.microsoft.com/office/drawing/2014/main" id="{27129194-7844-2448-84B8-B2FFE46B3CF5}"/>
              </a:ext>
            </a:extLst>
          </p:cNvPr>
          <p:cNvSpPr>
            <a:spLocks noGrp="1"/>
          </p:cNvSpPr>
          <p:nvPr>
            <p:ph idx="1"/>
          </p:nvPr>
        </p:nvSpPr>
        <p:spPr>
          <a:xfrm>
            <a:off x="130628" y="2006600"/>
            <a:ext cx="11745686" cy="4645932"/>
          </a:xfrm>
        </p:spPr>
        <p:txBody>
          <a:bodyPr>
            <a:normAutofit/>
          </a:bodyPr>
          <a:lstStyle/>
          <a:p>
            <a:pPr>
              <a:lnSpc>
                <a:spcPct val="150000"/>
              </a:lnSpc>
            </a:pPr>
            <a:r>
              <a:rPr lang="en-US" sz="2200" b="1" dirty="0"/>
              <a:t>HIV</a:t>
            </a:r>
            <a:r>
              <a:rPr lang="en-US" sz="2200" dirty="0"/>
              <a:t> transmitted during pregnancy, labor and vaginal delivery, or breast-feeding </a:t>
            </a:r>
          </a:p>
          <a:p>
            <a:pPr marL="0" indent="0">
              <a:lnSpc>
                <a:spcPct val="150000"/>
              </a:lnSpc>
              <a:buNone/>
            </a:pPr>
            <a:r>
              <a:rPr lang="en-US" sz="2200" dirty="0"/>
              <a:t> If </a:t>
            </a:r>
            <a:r>
              <a:rPr lang="en-US" sz="2200" b="1" u="sng" dirty="0"/>
              <a:t>diagnosed before or early</a:t>
            </a:r>
            <a:r>
              <a:rPr lang="en-US" sz="2200" dirty="0"/>
              <a:t> in pregnancy, steps can be taken to </a:t>
            </a:r>
            <a:r>
              <a:rPr lang="en-US" sz="2200" b="1" u="sng" dirty="0"/>
              <a:t>reduce risk </a:t>
            </a:r>
            <a:r>
              <a:rPr lang="en-US" sz="2200" dirty="0"/>
              <a:t>of transmission</a:t>
            </a:r>
          </a:p>
          <a:p>
            <a:pPr>
              <a:lnSpc>
                <a:spcPct val="150000"/>
              </a:lnSpc>
            </a:pPr>
            <a:r>
              <a:rPr lang="en-US" sz="2200" b="1" dirty="0"/>
              <a:t>Hepatitis B.</a:t>
            </a:r>
            <a:r>
              <a:rPr lang="en-US" sz="2200" dirty="0"/>
              <a:t>  </a:t>
            </a:r>
          </a:p>
          <a:p>
            <a:pPr marL="0" indent="0">
              <a:lnSpc>
                <a:spcPct val="150000"/>
              </a:lnSpc>
              <a:buNone/>
            </a:pPr>
            <a:r>
              <a:rPr lang="en-US" sz="2200" dirty="0"/>
              <a:t> Transmission occurs when pregnant women become </a:t>
            </a:r>
            <a:r>
              <a:rPr lang="en-US" sz="2200" b="1" u="sng" dirty="0"/>
              <a:t>infected close to delivery </a:t>
            </a:r>
          </a:p>
          <a:p>
            <a:pPr lvl="1">
              <a:lnSpc>
                <a:spcPct val="150000"/>
              </a:lnSpc>
            </a:pPr>
            <a:r>
              <a:rPr lang="en-US" sz="2200" dirty="0"/>
              <a:t>Infants should be treated shortly after birth</a:t>
            </a:r>
          </a:p>
        </p:txBody>
      </p:sp>
      <p:sp>
        <p:nvSpPr>
          <p:cNvPr id="4" name="Rectangle 3">
            <a:extLst>
              <a:ext uri="{FF2B5EF4-FFF2-40B4-BE49-F238E27FC236}">
                <a16:creationId xmlns:a16="http://schemas.microsoft.com/office/drawing/2014/main" id="{512F2F0F-15A0-864A-8D5E-CEC8113C2862}"/>
              </a:ext>
            </a:extLst>
          </p:cNvPr>
          <p:cNvSpPr/>
          <p:nvPr/>
        </p:nvSpPr>
        <p:spPr>
          <a:xfrm>
            <a:off x="341085" y="1235547"/>
            <a:ext cx="10889343" cy="630429"/>
          </a:xfrm>
          <a:prstGeom prst="rect">
            <a:avLst/>
          </a:prstGeom>
        </p:spPr>
        <p:txBody>
          <a:bodyPr wrap="square">
            <a:spAutoFit/>
          </a:bodyPr>
          <a:lstStyle/>
          <a:p>
            <a:pPr algn="ctr">
              <a:lnSpc>
                <a:spcPct val="150000"/>
              </a:lnSpc>
            </a:pPr>
            <a:r>
              <a:rPr lang="en-US" sz="2600" b="1" dirty="0">
                <a:solidFill>
                  <a:srgbClr val="C00000"/>
                </a:solidFill>
              </a:rPr>
              <a:t>Screening for STDs in first prenatal visit for all pregnant women</a:t>
            </a:r>
          </a:p>
        </p:txBody>
      </p:sp>
    </p:spTree>
    <p:extLst>
      <p:ext uri="{BB962C8B-B14F-4D97-AF65-F5344CB8AC3E}">
        <p14:creationId xmlns:p14="http://schemas.microsoft.com/office/powerpoint/2010/main" val="38329333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25875-6E8B-4E48-9C6F-FCC543AF1892}"/>
              </a:ext>
            </a:extLst>
          </p:cNvPr>
          <p:cNvSpPr>
            <a:spLocks noGrp="1"/>
          </p:cNvSpPr>
          <p:nvPr>
            <p:ph type="title"/>
          </p:nvPr>
        </p:nvSpPr>
        <p:spPr>
          <a:xfrm>
            <a:off x="186645" y="335351"/>
            <a:ext cx="10515600" cy="928695"/>
          </a:xfrm>
        </p:spPr>
        <p:txBody>
          <a:bodyPr>
            <a:noAutofit/>
          </a:bodyPr>
          <a:lstStyle/>
          <a:p>
            <a:br>
              <a:rPr lang="en-US" b="1" dirty="0"/>
            </a:br>
            <a:br>
              <a:rPr lang="en-US" b="1" dirty="0"/>
            </a:br>
            <a:r>
              <a:rPr lang="en-US" sz="5400" b="1" dirty="0"/>
              <a:t>Nutrition</a:t>
            </a:r>
            <a:br>
              <a:rPr lang="en-US" b="1" dirty="0"/>
            </a:br>
            <a:br>
              <a:rPr lang="en-US" b="1" dirty="0"/>
            </a:br>
            <a:endParaRPr lang="en-US" b="1" dirty="0"/>
          </a:p>
        </p:txBody>
      </p:sp>
      <p:sp>
        <p:nvSpPr>
          <p:cNvPr id="4" name="Text Placeholder 3">
            <a:extLst>
              <a:ext uri="{FF2B5EF4-FFF2-40B4-BE49-F238E27FC236}">
                <a16:creationId xmlns:a16="http://schemas.microsoft.com/office/drawing/2014/main" id="{08327A57-3439-9B47-84CF-AC4039F0D2BB}"/>
              </a:ext>
            </a:extLst>
          </p:cNvPr>
          <p:cNvSpPr>
            <a:spLocks noGrp="1"/>
          </p:cNvSpPr>
          <p:nvPr>
            <p:ph type="body" idx="1"/>
          </p:nvPr>
        </p:nvSpPr>
        <p:spPr>
          <a:xfrm>
            <a:off x="533692" y="2140349"/>
            <a:ext cx="5157787" cy="823912"/>
          </a:xfrm>
        </p:spPr>
        <p:txBody>
          <a:bodyPr>
            <a:normAutofit/>
          </a:bodyPr>
          <a:lstStyle/>
          <a:p>
            <a:r>
              <a:rPr lang="en-US" sz="3200" dirty="0"/>
              <a:t>Overweight Mother </a:t>
            </a:r>
          </a:p>
        </p:txBody>
      </p:sp>
      <p:sp>
        <p:nvSpPr>
          <p:cNvPr id="5" name="Content Placeholder 4">
            <a:extLst>
              <a:ext uri="{FF2B5EF4-FFF2-40B4-BE49-F238E27FC236}">
                <a16:creationId xmlns:a16="http://schemas.microsoft.com/office/drawing/2014/main" id="{E090FEBA-D699-D443-B208-6A1740CF779E}"/>
              </a:ext>
            </a:extLst>
          </p:cNvPr>
          <p:cNvSpPr>
            <a:spLocks noGrp="1"/>
          </p:cNvSpPr>
          <p:nvPr>
            <p:ph sz="half" idx="2"/>
          </p:nvPr>
        </p:nvSpPr>
        <p:spPr>
          <a:xfrm>
            <a:off x="432071" y="2899594"/>
            <a:ext cx="5157787" cy="1316038"/>
          </a:xfrm>
        </p:spPr>
        <p:txBody>
          <a:bodyPr>
            <a:normAutofit/>
          </a:bodyPr>
          <a:lstStyle/>
          <a:p>
            <a:r>
              <a:rPr lang="en-US" sz="2200" dirty="0"/>
              <a:t>likely to be diagnosed with:</a:t>
            </a:r>
          </a:p>
          <a:p>
            <a:pPr lvl="1"/>
            <a:r>
              <a:rPr lang="en-US" sz="2200" dirty="0"/>
              <a:t>gestational diabetes</a:t>
            </a:r>
          </a:p>
          <a:p>
            <a:pPr lvl="1"/>
            <a:r>
              <a:rPr lang="en-US" sz="2200" dirty="0"/>
              <a:t>preeclampsia</a:t>
            </a:r>
          </a:p>
          <a:p>
            <a:endParaRPr lang="en-US" sz="2200" dirty="0"/>
          </a:p>
        </p:txBody>
      </p:sp>
      <p:sp>
        <p:nvSpPr>
          <p:cNvPr id="6" name="Text Placeholder 5">
            <a:extLst>
              <a:ext uri="{FF2B5EF4-FFF2-40B4-BE49-F238E27FC236}">
                <a16:creationId xmlns:a16="http://schemas.microsoft.com/office/drawing/2014/main" id="{3DDF37F4-29AA-5140-957C-B76C1D5C73BB}"/>
              </a:ext>
            </a:extLst>
          </p:cNvPr>
          <p:cNvSpPr>
            <a:spLocks noGrp="1"/>
          </p:cNvSpPr>
          <p:nvPr>
            <p:ph type="body" sz="quarter" idx="3"/>
          </p:nvPr>
        </p:nvSpPr>
        <p:spPr>
          <a:xfrm>
            <a:off x="5910491" y="2075682"/>
            <a:ext cx="5183188" cy="823912"/>
          </a:xfrm>
        </p:spPr>
        <p:txBody>
          <a:bodyPr/>
          <a:lstStyle/>
          <a:p>
            <a:pPr algn="ctr"/>
            <a:r>
              <a:rPr lang="en-US" sz="3200" dirty="0"/>
              <a:t>Underweight Mother </a:t>
            </a:r>
            <a:endParaRPr lang="en-US" dirty="0"/>
          </a:p>
        </p:txBody>
      </p:sp>
      <p:sp>
        <p:nvSpPr>
          <p:cNvPr id="7" name="Content Placeholder 6">
            <a:extLst>
              <a:ext uri="{FF2B5EF4-FFF2-40B4-BE49-F238E27FC236}">
                <a16:creationId xmlns:a16="http://schemas.microsoft.com/office/drawing/2014/main" id="{070204C5-0EC6-B148-BC12-E36895AB6BDE}"/>
              </a:ext>
            </a:extLst>
          </p:cNvPr>
          <p:cNvSpPr>
            <a:spLocks noGrp="1"/>
          </p:cNvSpPr>
          <p:nvPr>
            <p:ph sz="quarter" idx="4"/>
          </p:nvPr>
        </p:nvSpPr>
        <p:spPr>
          <a:xfrm>
            <a:off x="5764483" y="2899594"/>
            <a:ext cx="5183188" cy="1316038"/>
          </a:xfrm>
        </p:spPr>
        <p:txBody>
          <a:bodyPr>
            <a:normAutofit/>
          </a:bodyPr>
          <a:lstStyle/>
          <a:p>
            <a:r>
              <a:rPr lang="en-US" sz="2200" dirty="0"/>
              <a:t>Deliver</a:t>
            </a:r>
          </a:p>
          <a:p>
            <a:pPr lvl="1"/>
            <a:r>
              <a:rPr lang="en-US" sz="2200" dirty="0"/>
              <a:t>Prematurely </a:t>
            </a:r>
          </a:p>
          <a:p>
            <a:pPr lvl="1"/>
            <a:r>
              <a:rPr lang="en-US" sz="2200" dirty="0"/>
              <a:t>Underweight child </a:t>
            </a:r>
          </a:p>
          <a:p>
            <a:pPr lvl="1"/>
            <a:endParaRPr lang="en-US" sz="2200" dirty="0"/>
          </a:p>
        </p:txBody>
      </p:sp>
      <p:pic>
        <p:nvPicPr>
          <p:cNvPr id="9" name="Picture 8">
            <a:extLst>
              <a:ext uri="{FF2B5EF4-FFF2-40B4-BE49-F238E27FC236}">
                <a16:creationId xmlns:a16="http://schemas.microsoft.com/office/drawing/2014/main" id="{39657937-2C6B-4A41-853D-6F177C242075}"/>
              </a:ext>
            </a:extLst>
          </p:cNvPr>
          <p:cNvPicPr>
            <a:picLocks noChangeAspect="1"/>
          </p:cNvPicPr>
          <p:nvPr/>
        </p:nvPicPr>
        <p:blipFill>
          <a:blip r:embed="rId2"/>
          <a:stretch>
            <a:fillRect/>
          </a:stretch>
        </p:blipFill>
        <p:spPr>
          <a:xfrm>
            <a:off x="8502085" y="375725"/>
            <a:ext cx="3092679" cy="1546340"/>
          </a:xfrm>
          <a:prstGeom prst="rect">
            <a:avLst/>
          </a:prstGeom>
        </p:spPr>
      </p:pic>
    </p:spTree>
    <p:extLst>
      <p:ext uri="{BB962C8B-B14F-4D97-AF65-F5344CB8AC3E}">
        <p14:creationId xmlns:p14="http://schemas.microsoft.com/office/powerpoint/2010/main" val="72007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build="p"/>
      <p:bldP spid="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E54600-8D9F-7443-8712-0C7C7DB5EA52}"/>
              </a:ext>
            </a:extLst>
          </p:cNvPr>
          <p:cNvSpPr>
            <a:spLocks noGrp="1"/>
          </p:cNvSpPr>
          <p:nvPr>
            <p:ph type="title"/>
          </p:nvPr>
        </p:nvSpPr>
        <p:spPr>
          <a:xfrm>
            <a:off x="300038" y="271119"/>
            <a:ext cx="10058400" cy="1371600"/>
          </a:xfrm>
        </p:spPr>
        <p:txBody>
          <a:bodyPr/>
          <a:lstStyle/>
          <a:p>
            <a:r>
              <a:rPr lang="en-US" b="1" dirty="0"/>
              <a:t>Nutrition supplements</a:t>
            </a:r>
          </a:p>
        </p:txBody>
      </p:sp>
      <p:sp>
        <p:nvSpPr>
          <p:cNvPr id="8" name="Content Placeholder 7">
            <a:extLst>
              <a:ext uri="{FF2B5EF4-FFF2-40B4-BE49-F238E27FC236}">
                <a16:creationId xmlns:a16="http://schemas.microsoft.com/office/drawing/2014/main" id="{E6DC3A83-C670-E64E-9C93-ADF1D6F5FF1A}"/>
              </a:ext>
            </a:extLst>
          </p:cNvPr>
          <p:cNvSpPr>
            <a:spLocks noGrp="1"/>
          </p:cNvSpPr>
          <p:nvPr>
            <p:ph idx="1"/>
          </p:nvPr>
        </p:nvSpPr>
        <p:spPr>
          <a:xfrm>
            <a:off x="300038" y="1460181"/>
            <a:ext cx="11658600" cy="4969193"/>
          </a:xfrm>
        </p:spPr>
        <p:txBody>
          <a:bodyPr>
            <a:noAutofit/>
          </a:bodyPr>
          <a:lstStyle/>
          <a:p>
            <a:pPr>
              <a:lnSpc>
                <a:spcPct val="150000"/>
              </a:lnSpc>
            </a:pPr>
            <a:r>
              <a:rPr lang="en-US" sz="2200" b="1" dirty="0"/>
              <a:t>Folic acid - </a:t>
            </a:r>
            <a:r>
              <a:rPr lang="en-US" sz="2200" dirty="0"/>
              <a:t>should take a 400 micrograms every day</a:t>
            </a:r>
          </a:p>
          <a:p>
            <a:pPr lvl="1">
              <a:lnSpc>
                <a:spcPct val="150000"/>
              </a:lnSpc>
            </a:pPr>
            <a:r>
              <a:rPr lang="en-US" sz="2200" b="1" dirty="0"/>
              <a:t>deficiency can lead to </a:t>
            </a:r>
            <a:r>
              <a:rPr lang="en-US" sz="2200" dirty="0"/>
              <a:t>neural tube defects</a:t>
            </a:r>
            <a:endParaRPr lang="en-US" sz="2200" b="1" dirty="0"/>
          </a:p>
          <a:p>
            <a:pPr>
              <a:lnSpc>
                <a:spcPct val="150000"/>
              </a:lnSpc>
            </a:pPr>
            <a:r>
              <a:rPr lang="en-US" sz="2200" b="1" dirty="0"/>
              <a:t>vitamin D - </a:t>
            </a:r>
            <a:r>
              <a:rPr lang="en-US" sz="2200" dirty="0"/>
              <a:t>10 micrograms</a:t>
            </a:r>
          </a:p>
          <a:p>
            <a:pPr>
              <a:lnSpc>
                <a:spcPct val="150000"/>
              </a:lnSpc>
            </a:pPr>
            <a:r>
              <a:rPr lang="en-US" sz="2200" b="1" dirty="0"/>
              <a:t>Iron - </a:t>
            </a:r>
            <a:r>
              <a:rPr lang="en-US" sz="2200" dirty="0"/>
              <a:t>Lean meat, green leafy vegetables, dried fruit, and nuts </a:t>
            </a:r>
          </a:p>
          <a:p>
            <a:pPr lvl="1">
              <a:lnSpc>
                <a:spcPct val="150000"/>
              </a:lnSpc>
            </a:pPr>
            <a:r>
              <a:rPr lang="en-US" sz="2200" dirty="0"/>
              <a:t>iron supplements</a:t>
            </a:r>
          </a:p>
          <a:p>
            <a:pPr>
              <a:lnSpc>
                <a:spcPct val="150000"/>
              </a:lnSpc>
            </a:pPr>
            <a:r>
              <a:rPr lang="en-US" sz="2200" b="1" dirty="0"/>
              <a:t>Vitamin C </a:t>
            </a:r>
            <a:r>
              <a:rPr lang="en-US" sz="2200" dirty="0"/>
              <a:t>- variety of fruit and vegetables</a:t>
            </a:r>
          </a:p>
          <a:p>
            <a:pPr>
              <a:lnSpc>
                <a:spcPct val="150000"/>
              </a:lnSpc>
            </a:pPr>
            <a:r>
              <a:rPr lang="en-US" sz="2200" b="1" dirty="0"/>
              <a:t>Calcium - </a:t>
            </a:r>
            <a:r>
              <a:rPr lang="en-US" sz="2200" dirty="0"/>
              <a:t>dairy products and vegetables </a:t>
            </a:r>
            <a:r>
              <a:rPr lang="en-US" sz="2200" b="1" dirty="0"/>
              <a:t>(</a:t>
            </a:r>
            <a:r>
              <a:rPr lang="en-US" sz="2200" dirty="0"/>
              <a:t>kale</a:t>
            </a:r>
            <a:r>
              <a:rPr lang="en-US" sz="2200" b="1" dirty="0"/>
              <a:t>)</a:t>
            </a:r>
            <a:endParaRPr lang="en-US" sz="2200" dirty="0"/>
          </a:p>
          <a:p>
            <a:pPr>
              <a:lnSpc>
                <a:spcPct val="150000"/>
              </a:lnSpc>
            </a:pPr>
            <a:r>
              <a:rPr lang="en-US" sz="1600" dirty="0">
                <a:solidFill>
                  <a:srgbClr val="FF0000"/>
                </a:solidFill>
              </a:rPr>
              <a:t>All women of reproductive age should be assessed for nutritional adequacy and given a multivitamin supplement</a:t>
            </a:r>
          </a:p>
          <a:p>
            <a:pPr>
              <a:lnSpc>
                <a:spcPct val="150000"/>
              </a:lnSpc>
            </a:pPr>
            <a:endParaRPr lang="en-US" sz="2200" b="1" dirty="0"/>
          </a:p>
          <a:p>
            <a:pPr>
              <a:lnSpc>
                <a:spcPct val="150000"/>
              </a:lnSpc>
            </a:pPr>
            <a:endParaRPr lang="en-US" sz="2200" b="1" dirty="0"/>
          </a:p>
          <a:p>
            <a:pPr>
              <a:lnSpc>
                <a:spcPct val="150000"/>
              </a:lnSpc>
            </a:pPr>
            <a:endParaRPr lang="en-US" sz="2200" dirty="0"/>
          </a:p>
          <a:p>
            <a:pPr>
              <a:lnSpc>
                <a:spcPct val="150000"/>
              </a:lnSpc>
            </a:pPr>
            <a:endParaRPr lang="en-US" sz="2200" dirty="0"/>
          </a:p>
        </p:txBody>
      </p:sp>
      <p:pic>
        <p:nvPicPr>
          <p:cNvPr id="3" name="Picture 2">
            <a:extLst>
              <a:ext uri="{FF2B5EF4-FFF2-40B4-BE49-F238E27FC236}">
                <a16:creationId xmlns:a16="http://schemas.microsoft.com/office/drawing/2014/main" id="{3CCF3E95-ED9A-4640-B240-6ED80477C8D1}"/>
              </a:ext>
            </a:extLst>
          </p:cNvPr>
          <p:cNvPicPr>
            <a:picLocks noChangeAspect="1"/>
          </p:cNvPicPr>
          <p:nvPr/>
        </p:nvPicPr>
        <p:blipFill>
          <a:blip r:embed="rId2"/>
          <a:stretch>
            <a:fillRect/>
          </a:stretch>
        </p:blipFill>
        <p:spPr>
          <a:xfrm>
            <a:off x="8474868" y="394174"/>
            <a:ext cx="3198020" cy="2132013"/>
          </a:xfrm>
          <a:prstGeom prst="rect">
            <a:avLst/>
          </a:prstGeom>
        </p:spPr>
      </p:pic>
    </p:spTree>
    <p:extLst>
      <p:ext uri="{BB962C8B-B14F-4D97-AF65-F5344CB8AC3E}">
        <p14:creationId xmlns:p14="http://schemas.microsoft.com/office/powerpoint/2010/main" val="14356010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6EDAF-F09F-5D42-AB2E-CE33609A0EFB}"/>
              </a:ext>
            </a:extLst>
          </p:cNvPr>
          <p:cNvSpPr>
            <a:spLocks noGrp="1"/>
          </p:cNvSpPr>
          <p:nvPr>
            <p:ph type="title"/>
          </p:nvPr>
        </p:nvSpPr>
        <p:spPr>
          <a:xfrm>
            <a:off x="330200" y="507093"/>
            <a:ext cx="10515600" cy="955675"/>
          </a:xfrm>
        </p:spPr>
        <p:txBody>
          <a:bodyPr>
            <a:noAutofit/>
          </a:bodyPr>
          <a:lstStyle/>
          <a:p>
            <a:br>
              <a:rPr lang="en-US" b="1" dirty="0"/>
            </a:br>
            <a:r>
              <a:rPr lang="en-US" b="1" dirty="0"/>
              <a:t>Tobacco</a:t>
            </a:r>
            <a:br>
              <a:rPr lang="en-US" b="1" dirty="0"/>
            </a:br>
            <a:endParaRPr lang="en-US" b="1" dirty="0"/>
          </a:p>
        </p:txBody>
      </p:sp>
      <p:sp>
        <p:nvSpPr>
          <p:cNvPr id="3" name="Content Placeholder 2">
            <a:extLst>
              <a:ext uri="{FF2B5EF4-FFF2-40B4-BE49-F238E27FC236}">
                <a16:creationId xmlns:a16="http://schemas.microsoft.com/office/drawing/2014/main" id="{8CB6F10E-3535-2540-BD35-C0D295144D40}"/>
              </a:ext>
            </a:extLst>
          </p:cNvPr>
          <p:cNvSpPr>
            <a:spLocks noGrp="1"/>
          </p:cNvSpPr>
          <p:nvPr>
            <p:ph idx="1"/>
          </p:nvPr>
        </p:nvSpPr>
        <p:spPr>
          <a:xfrm>
            <a:off x="591457" y="1462768"/>
            <a:ext cx="10515600" cy="4351338"/>
          </a:xfrm>
        </p:spPr>
        <p:txBody>
          <a:bodyPr>
            <a:normAutofit/>
          </a:bodyPr>
          <a:lstStyle/>
          <a:p>
            <a:pPr marL="0" indent="0">
              <a:lnSpc>
                <a:spcPct val="200000"/>
              </a:lnSpc>
              <a:buNone/>
            </a:pPr>
            <a:r>
              <a:rPr lang="en-US" sz="2200" b="1" dirty="0"/>
              <a:t>Smoking</a:t>
            </a:r>
            <a:r>
              <a:rPr lang="en-US" sz="2200" dirty="0"/>
              <a:t> during pregnancy increases risk of :</a:t>
            </a:r>
          </a:p>
          <a:p>
            <a:pPr lvl="1">
              <a:lnSpc>
                <a:spcPct val="200000"/>
              </a:lnSpc>
            </a:pPr>
            <a:r>
              <a:rPr lang="en-US" sz="2200" dirty="0"/>
              <a:t>Preterm delivery</a:t>
            </a:r>
          </a:p>
          <a:p>
            <a:pPr lvl="1">
              <a:lnSpc>
                <a:spcPct val="200000"/>
              </a:lnSpc>
            </a:pPr>
            <a:r>
              <a:rPr lang="en-US" sz="2200" dirty="0"/>
              <a:t>Low birth weight </a:t>
            </a:r>
          </a:p>
          <a:p>
            <a:pPr lvl="1">
              <a:lnSpc>
                <a:spcPct val="200000"/>
              </a:lnSpc>
            </a:pPr>
            <a:r>
              <a:rPr lang="en-US" sz="2200" dirty="0"/>
              <a:t>Birth defect of the </a:t>
            </a:r>
            <a:r>
              <a:rPr lang="en-US" sz="2200" b="1" dirty="0"/>
              <a:t>mouth and lip</a:t>
            </a:r>
          </a:p>
          <a:p>
            <a:pPr lvl="1">
              <a:lnSpc>
                <a:spcPct val="200000"/>
              </a:lnSpc>
            </a:pPr>
            <a:r>
              <a:rPr lang="en-US" sz="2200" b="1" dirty="0"/>
              <a:t>Sudden</a:t>
            </a:r>
            <a:r>
              <a:rPr lang="en-US" sz="2200" dirty="0"/>
              <a:t> infant death syndrome</a:t>
            </a:r>
          </a:p>
        </p:txBody>
      </p:sp>
      <p:pic>
        <p:nvPicPr>
          <p:cNvPr id="5" name="Picture 4">
            <a:extLst>
              <a:ext uri="{FF2B5EF4-FFF2-40B4-BE49-F238E27FC236}">
                <a16:creationId xmlns:a16="http://schemas.microsoft.com/office/drawing/2014/main" id="{4324E32F-A033-724F-B5DD-4BC2AB0088A2}"/>
              </a:ext>
            </a:extLst>
          </p:cNvPr>
          <p:cNvPicPr>
            <a:picLocks noChangeAspect="1"/>
          </p:cNvPicPr>
          <p:nvPr/>
        </p:nvPicPr>
        <p:blipFill>
          <a:blip r:embed="rId2"/>
          <a:stretch>
            <a:fillRect/>
          </a:stretch>
        </p:blipFill>
        <p:spPr>
          <a:xfrm>
            <a:off x="7196136" y="368300"/>
            <a:ext cx="4505325" cy="3003550"/>
          </a:xfrm>
          <a:prstGeom prst="rect">
            <a:avLst/>
          </a:prstGeom>
        </p:spPr>
      </p:pic>
    </p:spTree>
    <p:extLst>
      <p:ext uri="{BB962C8B-B14F-4D97-AF65-F5344CB8AC3E}">
        <p14:creationId xmlns:p14="http://schemas.microsoft.com/office/powerpoint/2010/main" val="22463496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E1694-AFC6-ED44-AB57-52586651D52B}"/>
              </a:ext>
            </a:extLst>
          </p:cNvPr>
          <p:cNvSpPr>
            <a:spLocks noGrp="1"/>
          </p:cNvSpPr>
          <p:nvPr>
            <p:ph type="title"/>
          </p:nvPr>
        </p:nvSpPr>
        <p:spPr/>
        <p:txBody>
          <a:bodyPr/>
          <a:lstStyle/>
          <a:p>
            <a:r>
              <a:rPr lang="en-US" b="1" dirty="0"/>
              <a:t>Alcohol abuse</a:t>
            </a:r>
          </a:p>
        </p:txBody>
      </p:sp>
      <p:sp>
        <p:nvSpPr>
          <p:cNvPr id="3" name="Content Placeholder 2">
            <a:extLst>
              <a:ext uri="{FF2B5EF4-FFF2-40B4-BE49-F238E27FC236}">
                <a16:creationId xmlns:a16="http://schemas.microsoft.com/office/drawing/2014/main" id="{3FBC10F2-C654-7746-AE1D-928F4AADEC93}"/>
              </a:ext>
            </a:extLst>
          </p:cNvPr>
          <p:cNvSpPr>
            <a:spLocks noGrp="1"/>
          </p:cNvSpPr>
          <p:nvPr>
            <p:ph idx="1"/>
          </p:nvPr>
        </p:nvSpPr>
        <p:spPr/>
        <p:txBody>
          <a:bodyPr/>
          <a:lstStyle/>
          <a:p>
            <a:pPr>
              <a:lnSpc>
                <a:spcPct val="250000"/>
              </a:lnSpc>
            </a:pPr>
            <a:r>
              <a:rPr lang="en-US" dirty="0"/>
              <a:t>There is no known safe amount of alcohol </a:t>
            </a:r>
          </a:p>
          <a:p>
            <a:pPr>
              <a:lnSpc>
                <a:spcPct val="250000"/>
              </a:lnSpc>
            </a:pPr>
            <a:r>
              <a:rPr lang="en-US" dirty="0"/>
              <a:t>Fetal alcohol spectrum disorders</a:t>
            </a:r>
          </a:p>
        </p:txBody>
      </p:sp>
      <p:pic>
        <p:nvPicPr>
          <p:cNvPr id="4" name="Picture 3">
            <a:extLst>
              <a:ext uri="{FF2B5EF4-FFF2-40B4-BE49-F238E27FC236}">
                <a16:creationId xmlns:a16="http://schemas.microsoft.com/office/drawing/2014/main" id="{C737C3D7-BA6B-DC41-A9F1-57A10C26B0FB}"/>
              </a:ext>
            </a:extLst>
          </p:cNvPr>
          <p:cNvPicPr>
            <a:picLocks noChangeAspect="1"/>
          </p:cNvPicPr>
          <p:nvPr/>
        </p:nvPicPr>
        <p:blipFill>
          <a:blip r:embed="rId2"/>
          <a:stretch>
            <a:fillRect/>
          </a:stretch>
        </p:blipFill>
        <p:spPr>
          <a:xfrm>
            <a:off x="8385046" y="1690687"/>
            <a:ext cx="3183067" cy="3595687"/>
          </a:xfrm>
          <a:prstGeom prst="rect">
            <a:avLst/>
          </a:prstGeom>
        </p:spPr>
      </p:pic>
    </p:spTree>
    <p:extLst>
      <p:ext uri="{BB962C8B-B14F-4D97-AF65-F5344CB8AC3E}">
        <p14:creationId xmlns:p14="http://schemas.microsoft.com/office/powerpoint/2010/main" val="42542140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205" y="1887795"/>
            <a:ext cx="9673306" cy="2733106"/>
          </a:xfrm>
        </p:spPr>
        <p:txBody>
          <a:bodyPr vert="horz" lIns="91440" tIns="45720" rIns="91440" bIns="45720" rtlCol="0" anchor="ctr">
            <a:normAutofit/>
          </a:bodyPr>
          <a:lstStyle/>
          <a:p>
            <a:br>
              <a:rPr lang="en-US" sz="5000"/>
            </a:br>
            <a:r>
              <a:rPr lang="en-US" sz="5000"/>
              <a:t>Social and Physical Determinants of Maternal Health</a:t>
            </a:r>
          </a:p>
        </p:txBody>
      </p:sp>
    </p:spTree>
    <p:extLst>
      <p:ext uri="{BB962C8B-B14F-4D97-AF65-F5344CB8AC3E}">
        <p14:creationId xmlns:p14="http://schemas.microsoft.com/office/powerpoint/2010/main" val="31164581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800074"/>
            <a:ext cx="10058400" cy="1371600"/>
          </a:xfrm>
        </p:spPr>
        <p:txBody>
          <a:bodyPr>
            <a:normAutofit/>
          </a:bodyPr>
          <a:lstStyle/>
          <a:p>
            <a:pPr algn="ctr"/>
            <a:r>
              <a:rPr lang="en-US" sz="3400" b="1">
                <a:latin typeface="Abadi MT Condensed Light"/>
                <a:cs typeface="Abadi MT Condensed Light"/>
              </a:rPr>
              <a:t>Social and Physical Determinants of Maternal Health </a:t>
            </a:r>
            <a:br>
              <a:rPr lang="en-US" sz="3400">
                <a:latin typeface="Abadi MT Condensed Light"/>
                <a:cs typeface="Abadi MT Condensed Light"/>
              </a:rPr>
            </a:br>
            <a:endParaRPr lang="en-US" sz="3400">
              <a:latin typeface="Abadi MT Condensed Light"/>
              <a:cs typeface="Abadi MT Condensed Light"/>
            </a:endParaRPr>
          </a:p>
        </p:txBody>
      </p:sp>
      <p:graphicFrame>
        <p:nvGraphicFramePr>
          <p:cNvPr id="5" name="Content Placeholder 2">
            <a:extLst>
              <a:ext uri="{FF2B5EF4-FFF2-40B4-BE49-F238E27FC236}">
                <a16:creationId xmlns:a16="http://schemas.microsoft.com/office/drawing/2014/main" id="{D94AFB4E-6312-48A3-8DDE-9907D20639F6}"/>
              </a:ext>
            </a:extLst>
          </p:cNvPr>
          <p:cNvGraphicFramePr>
            <a:graphicFrameLocks noGrp="1"/>
          </p:cNvGraphicFramePr>
          <p:nvPr>
            <p:ph idx="1"/>
            <p:extLst/>
          </p:nvPr>
        </p:nvGraphicFramePr>
        <p:xfrm>
          <a:off x="1066800" y="990600"/>
          <a:ext cx="10058400" cy="353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448739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409" y="559477"/>
            <a:ext cx="3765200" cy="5709931"/>
          </a:xfrm>
        </p:spPr>
        <p:txBody>
          <a:bodyPr>
            <a:normAutofit/>
          </a:bodyPr>
          <a:lstStyle/>
          <a:p>
            <a:pPr algn="ctr"/>
            <a:r>
              <a:rPr lang="en-US">
                <a:latin typeface="Abadi MT Condensed Light"/>
                <a:cs typeface="Abadi MT Condensed Light"/>
              </a:rPr>
              <a:t>Why it is important?</a:t>
            </a:r>
          </a:p>
        </p:txBody>
      </p:sp>
      <p:graphicFrame>
        <p:nvGraphicFramePr>
          <p:cNvPr id="5" name="Content Placeholder 2">
            <a:extLst>
              <a:ext uri="{FF2B5EF4-FFF2-40B4-BE49-F238E27FC236}">
                <a16:creationId xmlns:a16="http://schemas.microsoft.com/office/drawing/2014/main" id="{563170F6-0AC1-4F0A-AD14-05B4B6F885AE}"/>
              </a:ext>
            </a:extLst>
          </p:cNvPr>
          <p:cNvGraphicFramePr>
            <a:graphicFrameLocks noGrp="1"/>
          </p:cNvGraphicFramePr>
          <p:nvPr>
            <p:ph idx="1"/>
            <p:extLst>
              <p:ext uri="{D42A27DB-BD31-4B8C-83A1-F6EECF244321}">
                <p14:modId xmlns:p14="http://schemas.microsoft.com/office/powerpoint/2010/main" val="2069310649"/>
              </p:ext>
            </p:extLst>
          </p:nvPr>
        </p:nvGraphicFramePr>
        <p:xfrm>
          <a:off x="4685791" y="33867"/>
          <a:ext cx="7165633" cy="6620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1733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Q2</a:t>
            </a:r>
          </a:p>
        </p:txBody>
      </p:sp>
      <p:sp>
        <p:nvSpPr>
          <p:cNvPr id="3" name="Content Placeholder 2"/>
          <p:cNvSpPr>
            <a:spLocks noGrp="1"/>
          </p:cNvSpPr>
          <p:nvPr>
            <p:ph idx="1"/>
          </p:nvPr>
        </p:nvSpPr>
        <p:spPr/>
        <p:txBody>
          <a:bodyPr/>
          <a:lstStyle/>
          <a:p>
            <a:pPr marL="571500" indent="-571500"/>
            <a:r>
              <a:rPr lang="en-US" b="1" dirty="0">
                <a:solidFill>
                  <a:srgbClr val="000000"/>
                </a:solidFill>
                <a:latin typeface="Adobe Arabic" panose="02040503050201020203" pitchFamily="18" charset="-78"/>
                <a:cs typeface="Adobe Arabic" panose="02040503050201020203" pitchFamily="18" charset="-78"/>
              </a:rPr>
              <a:t>Which of the following side effects are associated with maternal smoking during pregnancy?</a:t>
            </a:r>
          </a:p>
          <a:p>
            <a:pPr marL="571500" indent="-571500"/>
            <a:endParaRPr lang="en-US" b="1" dirty="0">
              <a:solidFill>
                <a:srgbClr val="000000"/>
              </a:solidFill>
              <a:latin typeface="Adobe Arabic" panose="02040503050201020203" pitchFamily="18" charset="-78"/>
              <a:cs typeface="Adobe Arabic" panose="02040503050201020203" pitchFamily="18" charset="-78"/>
            </a:endParaRPr>
          </a:p>
          <a:p>
            <a:r>
              <a:rPr lang="en-US" dirty="0">
                <a:solidFill>
                  <a:srgbClr val="000000"/>
                </a:solidFill>
                <a:latin typeface="Adobe Arabic" panose="02040503050201020203" pitchFamily="18" charset="-78"/>
                <a:cs typeface="Adobe Arabic" panose="02040503050201020203" pitchFamily="18" charset="-78"/>
              </a:rPr>
              <a:t>A) Cleft lip</a:t>
            </a:r>
          </a:p>
          <a:p>
            <a:r>
              <a:rPr lang="en-US" dirty="0">
                <a:solidFill>
                  <a:srgbClr val="000000"/>
                </a:solidFill>
                <a:latin typeface="Adobe Arabic" panose="02040503050201020203" pitchFamily="18" charset="-78"/>
                <a:cs typeface="Adobe Arabic" panose="02040503050201020203" pitchFamily="18" charset="-78"/>
              </a:rPr>
              <a:t>B) cleft palate</a:t>
            </a:r>
          </a:p>
          <a:p>
            <a:r>
              <a:rPr lang="en-US" dirty="0">
                <a:solidFill>
                  <a:srgbClr val="000000"/>
                </a:solidFill>
                <a:latin typeface="Adobe Arabic" panose="02040503050201020203" pitchFamily="18" charset="-78"/>
                <a:cs typeface="Adobe Arabic" panose="02040503050201020203" pitchFamily="18" charset="-78"/>
              </a:rPr>
              <a:t>C) Sudden infant death syndrome</a:t>
            </a:r>
          </a:p>
          <a:p>
            <a:r>
              <a:rPr lang="en-US" dirty="0">
                <a:solidFill>
                  <a:srgbClr val="000000"/>
                </a:solidFill>
                <a:latin typeface="Adobe Arabic" panose="02040503050201020203" pitchFamily="18" charset="-78"/>
                <a:cs typeface="Adobe Arabic" panose="02040503050201020203" pitchFamily="18" charset="-78"/>
              </a:rPr>
              <a:t>D) All of them</a:t>
            </a:r>
          </a:p>
          <a:p>
            <a:pPr marL="571500" indent="-571500"/>
            <a:endParaRPr lang="en-US" b="1" dirty="0">
              <a:solidFill>
                <a:srgbClr val="000000"/>
              </a:solidFill>
              <a:latin typeface="Adobe Arabic" panose="02040503050201020203" pitchFamily="18" charset="-78"/>
              <a:cs typeface="Adobe Arabic" panose="02040503050201020203" pitchFamily="18" charset="-78"/>
            </a:endParaRPr>
          </a:p>
          <a:p>
            <a:pPr marL="571500" indent="-571500"/>
            <a:endParaRPr lang="en-US" b="1" dirty="0">
              <a:solidFill>
                <a:srgbClr val="000000"/>
              </a:solidFill>
              <a:latin typeface="Adobe Arabic" panose="02040503050201020203" pitchFamily="18" charset="-78"/>
              <a:cs typeface="Adobe Arabic" panose="02040503050201020203" pitchFamily="18" charset="-78"/>
            </a:endParaRPr>
          </a:p>
          <a:p>
            <a:pPr marL="0" indent="0">
              <a:buNone/>
            </a:pPr>
            <a:endParaRPr lang="en-US" b="1" dirty="0">
              <a:solidFill>
                <a:srgbClr val="000000"/>
              </a:solidFill>
              <a:latin typeface="Adobe Arabic" panose="02040503050201020203" pitchFamily="18" charset="-78"/>
              <a:cs typeface="Adobe Arabic" panose="02040503050201020203" pitchFamily="18" charset="-78"/>
            </a:endParaRPr>
          </a:p>
          <a:p>
            <a:endParaRPr lang="en-US" dirty="0">
              <a:solidFill>
                <a:srgbClr val="000000"/>
              </a:solidFill>
            </a:endParaRPr>
          </a:p>
        </p:txBody>
      </p:sp>
    </p:spTree>
    <p:extLst>
      <p:ext uri="{BB962C8B-B14F-4D97-AF65-F5344CB8AC3E}">
        <p14:creationId xmlns:p14="http://schemas.microsoft.com/office/powerpoint/2010/main" val="27177209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3632" y="1559768"/>
            <a:ext cx="9678368" cy="3135379"/>
          </a:xfrm>
        </p:spPr>
        <p:txBody>
          <a:bodyPr vert="horz" lIns="91440" tIns="45720" rIns="91440" bIns="45720" rtlCol="0" anchor="ctr">
            <a:normAutofit/>
          </a:bodyPr>
          <a:lstStyle/>
          <a:p>
            <a:r>
              <a:rPr lang="en-US" sz="6600"/>
              <a:t>Social and Physical Determinants of Child Health </a:t>
            </a:r>
          </a:p>
        </p:txBody>
      </p:sp>
    </p:spTree>
    <p:extLst>
      <p:ext uri="{BB962C8B-B14F-4D97-AF65-F5344CB8AC3E}">
        <p14:creationId xmlns:p14="http://schemas.microsoft.com/office/powerpoint/2010/main" val="29432345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B315D-E6AF-4D4F-9B38-A83FA55A10EA}"/>
              </a:ext>
            </a:extLst>
          </p:cNvPr>
          <p:cNvSpPr>
            <a:spLocks noGrp="1"/>
          </p:cNvSpPr>
          <p:nvPr>
            <p:ph type="title"/>
          </p:nvPr>
        </p:nvSpPr>
        <p:spPr>
          <a:xfrm>
            <a:off x="1066800" y="642594"/>
            <a:ext cx="10058400" cy="1371600"/>
          </a:xfrm>
        </p:spPr>
        <p:txBody>
          <a:bodyPr>
            <a:normAutofit/>
          </a:bodyPr>
          <a:lstStyle/>
          <a:p>
            <a:pPr rtl="1"/>
            <a:r>
              <a:rPr lang="en-US" sz="4400" b="1"/>
              <a:t>Biological </a:t>
            </a:r>
            <a:br>
              <a:rPr lang="en-US" sz="4400"/>
            </a:br>
            <a:endParaRPr lang="en-US" sz="4400"/>
          </a:p>
        </p:txBody>
      </p:sp>
      <p:sp>
        <p:nvSpPr>
          <p:cNvPr id="3" name="Content Placeholder 2">
            <a:extLst>
              <a:ext uri="{FF2B5EF4-FFF2-40B4-BE49-F238E27FC236}">
                <a16:creationId xmlns:a16="http://schemas.microsoft.com/office/drawing/2014/main" id="{6D02E328-BF05-A440-A078-9AFA31A701FE}"/>
              </a:ext>
            </a:extLst>
          </p:cNvPr>
          <p:cNvSpPr>
            <a:spLocks noGrp="1"/>
          </p:cNvSpPr>
          <p:nvPr>
            <p:ph idx="1"/>
          </p:nvPr>
        </p:nvSpPr>
        <p:spPr>
          <a:xfrm>
            <a:off x="3582939" y="1558344"/>
            <a:ext cx="7542261" cy="4476696"/>
          </a:xfrm>
        </p:spPr>
        <p:txBody>
          <a:bodyPr>
            <a:normAutofit/>
          </a:bodyPr>
          <a:lstStyle/>
          <a:p>
            <a:pPr lvl="0"/>
            <a:r>
              <a:rPr lang="en-US" sz="2400" b="1" dirty="0"/>
              <a:t>Birth Weight: low birth weight (&lt; 2.5 kg) &amp; high birth weight (&gt; 4 kg) </a:t>
            </a:r>
            <a:endParaRPr lang="en-US" sz="2400" dirty="0"/>
          </a:p>
          <a:p>
            <a:pPr lvl="0"/>
            <a:r>
              <a:rPr lang="en-US" sz="2400" b="1" dirty="0"/>
              <a:t>Age of The Mother : &lt;19 years) or &gt;over 30 years </a:t>
            </a:r>
          </a:p>
          <a:p>
            <a:pPr lvl="0"/>
            <a:r>
              <a:rPr lang="en-US" sz="2400" b="1" dirty="0"/>
              <a:t>Repeated pregnancies : risk of miscarriage </a:t>
            </a:r>
          </a:p>
          <a:p>
            <a:pPr lvl="0"/>
            <a:r>
              <a:rPr lang="en-US" sz="2400" b="1" dirty="0"/>
              <a:t>Birth Spacing: &lt; 1 year = 2-4 times risk of mortality </a:t>
            </a:r>
          </a:p>
          <a:p>
            <a:pPr lvl="0"/>
            <a:r>
              <a:rPr lang="en-US" sz="2400" b="1" dirty="0"/>
              <a:t>Multiple Births: more risk due to low birth weight </a:t>
            </a:r>
          </a:p>
          <a:p>
            <a:pPr lvl="0"/>
            <a:r>
              <a:rPr lang="en-US" sz="2400" b="1" dirty="0"/>
              <a:t>Family Size: 3 or more children, more frequent/prolonged illness </a:t>
            </a:r>
          </a:p>
          <a:p>
            <a:pPr marL="182880" indent="-182880" defTabSz="914400" rtl="1" eaLnBrk="1" latinLnBrk="0" hangingPunct="1">
              <a:spcBef>
                <a:spcPts val="900"/>
              </a:spcBef>
              <a:spcAft>
                <a:spcPts val="0"/>
              </a:spcAft>
              <a:buClr>
                <a:schemeClr val="tx1">
                  <a:lumMod val="85000"/>
                  <a:lumOff val="15000"/>
                </a:schemeClr>
              </a:buClr>
              <a:buFont typeface="Garamond" pitchFamily="18" charset="0"/>
              <a:buChar char="◦"/>
            </a:pPr>
            <a:endParaRPr lang="en-US" dirty="0"/>
          </a:p>
        </p:txBody>
      </p:sp>
      <p:pic>
        <p:nvPicPr>
          <p:cNvPr id="7" name="Graphic 6" descr="Baby">
            <a:extLst>
              <a:ext uri="{FF2B5EF4-FFF2-40B4-BE49-F238E27FC236}">
                <a16:creationId xmlns:a16="http://schemas.microsoft.com/office/drawing/2014/main" id="{BCA4BAB8-CB5E-4C09-A79F-81D09CC25F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8138" y="1772526"/>
            <a:ext cx="2516139" cy="2516139"/>
          </a:xfrm>
          <a:prstGeom prst="rect">
            <a:avLst/>
          </a:prstGeom>
        </p:spPr>
      </p:pic>
    </p:spTree>
    <p:extLst>
      <p:ext uri="{BB962C8B-B14F-4D97-AF65-F5344CB8AC3E}">
        <p14:creationId xmlns:p14="http://schemas.microsoft.com/office/powerpoint/2010/main" val="14522448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9A34A-6AC3-9B48-9B9D-33631BC1A539}"/>
              </a:ext>
            </a:extLst>
          </p:cNvPr>
          <p:cNvSpPr>
            <a:spLocks noGrp="1"/>
          </p:cNvSpPr>
          <p:nvPr>
            <p:ph type="title"/>
          </p:nvPr>
        </p:nvSpPr>
        <p:spPr>
          <a:xfrm>
            <a:off x="573409" y="559477"/>
            <a:ext cx="3765200" cy="5709931"/>
          </a:xfrm>
        </p:spPr>
        <p:txBody>
          <a:bodyPr>
            <a:normAutofit/>
          </a:bodyPr>
          <a:lstStyle/>
          <a:p>
            <a:pPr algn="ctr" rtl="1"/>
            <a:r>
              <a:rPr lang="en-US" b="1" dirty="0"/>
              <a:t>Socio-economic Factors </a:t>
            </a:r>
            <a:br>
              <a:rPr lang="en-US" dirty="0"/>
            </a:br>
            <a:endParaRPr lang="en-US"/>
          </a:p>
        </p:txBody>
      </p:sp>
      <p:graphicFrame>
        <p:nvGraphicFramePr>
          <p:cNvPr id="5" name="Content Placeholder 2">
            <a:extLst>
              <a:ext uri="{FF2B5EF4-FFF2-40B4-BE49-F238E27FC236}">
                <a16:creationId xmlns:a16="http://schemas.microsoft.com/office/drawing/2014/main" id="{377DD517-063A-4E1B-A682-5DA00E06E4EE}"/>
              </a:ext>
            </a:extLst>
          </p:cNvPr>
          <p:cNvGraphicFramePr>
            <a:graphicFrameLocks noGrp="1"/>
          </p:cNvGraphicFramePr>
          <p:nvPr>
            <p:ph idx="1"/>
            <p:extLst>
              <p:ext uri="{D42A27DB-BD31-4B8C-83A1-F6EECF244321}">
                <p14:modId xmlns:p14="http://schemas.microsoft.com/office/powerpoint/2010/main" val="2336665064"/>
              </p:ext>
            </p:extLst>
          </p:nvPr>
        </p:nvGraphicFramePr>
        <p:xfrm>
          <a:off x="4910667" y="321734"/>
          <a:ext cx="6891865" cy="6095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98406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CDF71-927A-2B4A-9F83-33C3AC29B9B8}"/>
              </a:ext>
            </a:extLst>
          </p:cNvPr>
          <p:cNvSpPr>
            <a:spLocks noGrp="1"/>
          </p:cNvSpPr>
          <p:nvPr>
            <p:ph type="title"/>
          </p:nvPr>
        </p:nvSpPr>
        <p:spPr>
          <a:xfrm>
            <a:off x="573409" y="559477"/>
            <a:ext cx="3765200" cy="5709931"/>
          </a:xfrm>
        </p:spPr>
        <p:txBody>
          <a:bodyPr>
            <a:normAutofit/>
          </a:bodyPr>
          <a:lstStyle/>
          <a:p>
            <a:pPr algn="ctr" rtl="1"/>
            <a:r>
              <a:rPr lang="en-US" b="1"/>
              <a:t>Cultural Factors </a:t>
            </a:r>
            <a:br>
              <a:rPr lang="en-US"/>
            </a:br>
            <a:endParaRPr lang="en-US"/>
          </a:p>
        </p:txBody>
      </p:sp>
      <p:graphicFrame>
        <p:nvGraphicFramePr>
          <p:cNvPr id="16" name="Content Placeholder 2">
            <a:extLst>
              <a:ext uri="{FF2B5EF4-FFF2-40B4-BE49-F238E27FC236}">
                <a16:creationId xmlns:a16="http://schemas.microsoft.com/office/drawing/2014/main" id="{236DC77B-C351-46CF-9701-4880FBF47277}"/>
              </a:ext>
            </a:extLst>
          </p:cNvPr>
          <p:cNvGraphicFramePr>
            <a:graphicFrameLocks noGrp="1"/>
          </p:cNvGraphicFramePr>
          <p:nvPr>
            <p:ph idx="1"/>
            <p:extLst>
              <p:ext uri="{D42A27DB-BD31-4B8C-83A1-F6EECF244321}">
                <p14:modId xmlns:p14="http://schemas.microsoft.com/office/powerpoint/2010/main" val="3183344125"/>
              </p:ext>
            </p:extLst>
          </p:nvPr>
        </p:nvGraphicFramePr>
        <p:xfrm>
          <a:off x="5063067" y="321734"/>
          <a:ext cx="6555523" cy="60790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930073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10EB7A-3BA4-CE43-8FE2-D51C7897622E}"/>
              </a:ext>
            </a:extLst>
          </p:cNvPr>
          <p:cNvSpPr txBox="1"/>
          <p:nvPr/>
        </p:nvSpPr>
        <p:spPr>
          <a:xfrm>
            <a:off x="504498" y="609600"/>
            <a:ext cx="7635456" cy="5269993"/>
          </a:xfrm>
          <a:prstGeom prst="rect">
            <a:avLst/>
          </a:prstGeom>
        </p:spPr>
        <p:txBody>
          <a:bodyPr vert="horz" lIns="91440" tIns="45720" rIns="91440" bIns="45720" rtlCol="0">
            <a:normAutofit/>
          </a:bodyPr>
          <a:lstStyle/>
          <a:p>
            <a:pPr indent="-228600" defTabSz="914400">
              <a:lnSpc>
                <a:spcPct val="110000"/>
              </a:lnSpc>
              <a:spcBef>
                <a:spcPts val="700"/>
              </a:spcBef>
              <a:buClr>
                <a:schemeClr val="tx2"/>
              </a:buClr>
            </a:pPr>
            <a:r>
              <a:rPr lang="en-US" sz="2400" dirty="0">
                <a:solidFill>
                  <a:srgbClr val="000000"/>
                </a:solidFill>
              </a:rPr>
              <a:t>Do you know that: </a:t>
            </a:r>
          </a:p>
          <a:p>
            <a:pPr indent="-228600" defTabSz="914400">
              <a:lnSpc>
                <a:spcPct val="110000"/>
              </a:lnSpc>
              <a:spcBef>
                <a:spcPts val="700"/>
              </a:spcBef>
              <a:buClr>
                <a:schemeClr val="tx2"/>
              </a:buClr>
            </a:pPr>
            <a:endParaRPr lang="x-none" sz="2400" dirty="0">
              <a:solidFill>
                <a:srgbClr val="000000"/>
              </a:solidFill>
            </a:endParaRPr>
          </a:p>
          <a:p>
            <a:pPr indent="-228600" defTabSz="914400">
              <a:lnSpc>
                <a:spcPct val="110000"/>
              </a:lnSpc>
              <a:spcBef>
                <a:spcPts val="700"/>
              </a:spcBef>
              <a:buClr>
                <a:schemeClr val="tx2"/>
              </a:buClr>
            </a:pPr>
            <a:r>
              <a:rPr lang="en-US" sz="2400" dirty="0">
                <a:solidFill>
                  <a:srgbClr val="000000"/>
                </a:solidFill>
              </a:rPr>
              <a:t>•approximately 830 women die every day from causes related to pregnancy and childbirth. </a:t>
            </a:r>
          </a:p>
          <a:p>
            <a:pPr indent="-228600" defTabSz="914400">
              <a:lnSpc>
                <a:spcPct val="110000"/>
              </a:lnSpc>
              <a:spcBef>
                <a:spcPts val="700"/>
              </a:spcBef>
              <a:buClr>
                <a:schemeClr val="tx2"/>
              </a:buClr>
            </a:pPr>
            <a:endParaRPr lang="x-none" sz="2400" dirty="0">
              <a:solidFill>
                <a:srgbClr val="000000"/>
              </a:solidFill>
            </a:endParaRPr>
          </a:p>
          <a:p>
            <a:pPr indent="-228600" defTabSz="914400">
              <a:lnSpc>
                <a:spcPct val="110000"/>
              </a:lnSpc>
              <a:spcBef>
                <a:spcPts val="700"/>
              </a:spcBef>
              <a:buClr>
                <a:schemeClr val="tx2"/>
              </a:buClr>
            </a:pPr>
            <a:r>
              <a:rPr lang="en-US" sz="2400" dirty="0">
                <a:solidFill>
                  <a:srgbClr val="000000"/>
                </a:solidFill>
              </a:rPr>
              <a:t>•5.9 million children under age five died in 2015, 16000 every day. </a:t>
            </a:r>
          </a:p>
          <a:p>
            <a:pPr indent="-228600" defTabSz="914400">
              <a:lnSpc>
                <a:spcPct val="110000"/>
              </a:lnSpc>
              <a:spcBef>
                <a:spcPts val="700"/>
              </a:spcBef>
              <a:buClr>
                <a:schemeClr val="tx2"/>
              </a:buClr>
            </a:pPr>
            <a:endParaRPr lang="x-none" sz="2400" dirty="0">
              <a:solidFill>
                <a:srgbClr val="000000"/>
              </a:solidFill>
            </a:endParaRPr>
          </a:p>
          <a:p>
            <a:pPr indent="-228600" defTabSz="914400">
              <a:lnSpc>
                <a:spcPct val="110000"/>
              </a:lnSpc>
              <a:spcBef>
                <a:spcPts val="700"/>
              </a:spcBef>
              <a:buClr>
                <a:schemeClr val="tx2"/>
              </a:buClr>
            </a:pPr>
            <a:r>
              <a:rPr lang="en-US" sz="2400" dirty="0">
                <a:solidFill>
                  <a:srgbClr val="000000"/>
                </a:solidFill>
              </a:rPr>
              <a:t>•With quality health care, many of these deaths could be prevented. </a:t>
            </a:r>
            <a:endParaRPr lang="en-US" sz="2400" dirty="0">
              <a:solidFill>
                <a:srgbClr val="000000"/>
              </a:solidFill>
              <a:effectLst/>
            </a:endParaRPr>
          </a:p>
        </p:txBody>
      </p:sp>
      <p:pic>
        <p:nvPicPr>
          <p:cNvPr id="6" name="Graphic 5" descr="Stroller">
            <a:extLst>
              <a:ext uri="{FF2B5EF4-FFF2-40B4-BE49-F238E27FC236}">
                <a16:creationId xmlns:a16="http://schemas.microsoft.com/office/drawing/2014/main" id="{EB7F7293-3B9A-4D6C-A954-00EA22BA683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93910" y="1447800"/>
            <a:ext cx="3593592" cy="3593592"/>
          </a:xfrm>
          <a:prstGeom prst="rect">
            <a:avLst/>
          </a:prstGeom>
        </p:spPr>
      </p:pic>
    </p:spTree>
    <p:extLst>
      <p:ext uri="{BB962C8B-B14F-4D97-AF65-F5344CB8AC3E}">
        <p14:creationId xmlns:p14="http://schemas.microsoft.com/office/powerpoint/2010/main" val="12381563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46137" y="727626"/>
            <a:ext cx="4602152" cy="1718225"/>
          </a:xfrm>
        </p:spPr>
        <p:txBody>
          <a:bodyPr>
            <a:normAutofit/>
          </a:bodyPr>
          <a:lstStyle/>
          <a:p>
            <a:r>
              <a:rPr lang="en-US" sz="2600" b="1">
                <a:latin typeface="Abadi MT Condensed Light"/>
                <a:cs typeface="Abadi MT Condensed Light"/>
              </a:rPr>
              <a:t>the major reasons of maternal mortality?</a:t>
            </a:r>
            <a:br>
              <a:rPr lang="en-US" sz="2600">
                <a:latin typeface="Abadi MT Condensed Light"/>
                <a:cs typeface="Abadi MT Condensed Light"/>
              </a:rPr>
            </a:br>
            <a:br>
              <a:rPr lang="en-US" sz="2600">
                <a:latin typeface="Abadi MT Condensed Light"/>
                <a:cs typeface="Abadi MT Condensed Light"/>
              </a:rPr>
            </a:br>
            <a:endParaRPr lang="en-US" sz="2600">
              <a:latin typeface="Abadi MT Condensed Light"/>
              <a:cs typeface="Abadi MT Condensed Light"/>
            </a:endParaRPr>
          </a:p>
        </p:txBody>
      </p:sp>
      <p:sp>
        <p:nvSpPr>
          <p:cNvPr id="13" name="Rectangle 12">
            <a:extLst>
              <a:ext uri="{FF2B5EF4-FFF2-40B4-BE49-F238E27FC236}">
                <a16:creationId xmlns:a16="http://schemas.microsoft.com/office/drawing/2014/main" id="{43047B46-4F2F-4746-8B82-B30EAAAE0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3443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54E8A8E-D194-4D55-92A3-6B0799722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024" y="253548"/>
            <a:ext cx="5851795" cy="6384816"/>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pic>
        <p:nvPicPr>
          <p:cNvPr id="4" name="Content Placeholder 3" descr="maternal-death-reasons-WHO.jpg"/>
          <p:cNvPicPr>
            <a:picLocks noChangeAspect="1"/>
          </p:cNvPicPr>
          <p:nvPr/>
        </p:nvPicPr>
        <p:blipFill rotWithShape="1">
          <a:blip r:embed="rId2">
            <a:extLst>
              <a:ext uri="{28A0092B-C50C-407E-A947-70E740481C1C}">
                <a14:useLocalDpi xmlns:a14="http://schemas.microsoft.com/office/drawing/2010/main" val="0"/>
              </a:ext>
            </a:extLst>
          </a:blip>
          <a:srcRect l="28217" r="28217" b="1"/>
          <a:stretch/>
        </p:blipFill>
        <p:spPr>
          <a:xfrm>
            <a:off x="407432" y="419292"/>
            <a:ext cx="5522976" cy="6053328"/>
          </a:xfrm>
          <a:prstGeom prst="rect">
            <a:avLst/>
          </a:prstGeom>
        </p:spPr>
      </p:pic>
      <p:sp>
        <p:nvSpPr>
          <p:cNvPr id="8" name="Content Placeholder 7">
            <a:extLst>
              <a:ext uri="{FF2B5EF4-FFF2-40B4-BE49-F238E27FC236}">
                <a16:creationId xmlns:a16="http://schemas.microsoft.com/office/drawing/2014/main" id="{4C24DD9C-CEDC-400E-ADE3-422256805160}"/>
              </a:ext>
            </a:extLst>
          </p:cNvPr>
          <p:cNvSpPr>
            <a:spLocks noGrp="1"/>
          </p:cNvSpPr>
          <p:nvPr>
            <p:ph idx="1"/>
          </p:nvPr>
        </p:nvSpPr>
        <p:spPr>
          <a:xfrm>
            <a:off x="6339708" y="1913466"/>
            <a:ext cx="5444859" cy="4559153"/>
          </a:xfrm>
        </p:spPr>
        <p:txBody>
          <a:bodyPr>
            <a:normAutofit fontScale="92500" lnSpcReduction="10000"/>
          </a:bodyPr>
          <a:lstStyle/>
          <a:p>
            <a:pPr marL="0" indent="0">
              <a:buNone/>
            </a:pPr>
            <a:r>
              <a:rPr lang="en-US" sz="2800" dirty="0">
                <a:latin typeface="Abadi MT Condensed Light"/>
                <a:cs typeface="Abadi MT Condensed Light"/>
              </a:rPr>
              <a:t>Women die from a wide range of complications in pregnancy, childbirth or the postpartum period. The four major killers are: </a:t>
            </a:r>
          </a:p>
          <a:p>
            <a:pPr marL="514350" indent="-514350">
              <a:buFont typeface="+mj-lt"/>
              <a:buAutoNum type="arabicPeriod"/>
            </a:pPr>
            <a:r>
              <a:rPr lang="en-US" sz="2800" dirty="0">
                <a:latin typeface="Abadi MT Condensed Light"/>
                <a:cs typeface="Abadi MT Condensed Light"/>
              </a:rPr>
              <a:t>severe bleeding (mostly bleeding postpartum)</a:t>
            </a:r>
          </a:p>
          <a:p>
            <a:pPr marL="514350" indent="-514350">
              <a:buFont typeface="+mj-lt"/>
              <a:buAutoNum type="arabicPeriod"/>
            </a:pPr>
            <a:r>
              <a:rPr lang="en-US" sz="2800" dirty="0">
                <a:latin typeface="Abadi MT Condensed Light"/>
                <a:cs typeface="Abadi MT Condensed Light"/>
              </a:rPr>
              <a:t>infections (also mostly soon after delivery)</a:t>
            </a:r>
          </a:p>
          <a:p>
            <a:pPr marL="514350" indent="-514350">
              <a:buFont typeface="+mj-lt"/>
              <a:buAutoNum type="arabicPeriod"/>
            </a:pPr>
            <a:r>
              <a:rPr lang="en-US" sz="2800" dirty="0">
                <a:latin typeface="Abadi MT Condensed Light"/>
                <a:cs typeface="Abadi MT Condensed Light"/>
              </a:rPr>
              <a:t>hypertensive disorders in pregnancy (eclampsia) </a:t>
            </a:r>
          </a:p>
          <a:p>
            <a:pPr marL="514350" indent="-514350">
              <a:buFont typeface="+mj-lt"/>
              <a:buAutoNum type="arabicPeriod"/>
            </a:pPr>
            <a:r>
              <a:rPr lang="en-US" sz="2800" dirty="0">
                <a:latin typeface="Abadi MT Condensed Light"/>
                <a:cs typeface="Abadi MT Condensed Light"/>
              </a:rPr>
              <a:t>obstructed labor</a:t>
            </a:r>
            <a:endParaRPr lang="en-US" sz="2800" dirty="0"/>
          </a:p>
        </p:txBody>
      </p:sp>
    </p:spTree>
    <p:extLst>
      <p:ext uri="{BB962C8B-B14F-4D97-AF65-F5344CB8AC3E}">
        <p14:creationId xmlns:p14="http://schemas.microsoft.com/office/powerpoint/2010/main" val="39046447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3246A-02D3-6B4F-8D23-8F904D909A3F}"/>
              </a:ext>
            </a:extLst>
          </p:cNvPr>
          <p:cNvSpPr>
            <a:spLocks noGrp="1"/>
          </p:cNvSpPr>
          <p:nvPr>
            <p:ph type="title"/>
          </p:nvPr>
        </p:nvSpPr>
        <p:spPr>
          <a:xfrm>
            <a:off x="573409" y="559477"/>
            <a:ext cx="3765200" cy="5709931"/>
          </a:xfrm>
        </p:spPr>
        <p:txBody>
          <a:bodyPr>
            <a:normAutofit/>
          </a:bodyPr>
          <a:lstStyle/>
          <a:p>
            <a:pPr algn="ctr"/>
            <a:r>
              <a:rPr lang="en-US" sz="4400" b="1"/>
              <a:t>How to improve the health and well-being of women, infants, children, and families. </a:t>
            </a:r>
            <a:br>
              <a:rPr lang="en-US" sz="4400"/>
            </a:br>
            <a:endParaRPr lang="en-US" sz="4400"/>
          </a:p>
        </p:txBody>
      </p:sp>
      <p:graphicFrame>
        <p:nvGraphicFramePr>
          <p:cNvPr id="5" name="Content Placeholder 2">
            <a:extLst>
              <a:ext uri="{FF2B5EF4-FFF2-40B4-BE49-F238E27FC236}">
                <a16:creationId xmlns:a16="http://schemas.microsoft.com/office/drawing/2014/main" id="{CFE18BCD-3B3C-46EA-8D99-9A1EFF3E77E9}"/>
              </a:ext>
            </a:extLst>
          </p:cNvPr>
          <p:cNvGraphicFramePr>
            <a:graphicFrameLocks noGrp="1"/>
          </p:cNvGraphicFramePr>
          <p:nvPr>
            <p:ph idx="1"/>
            <p:extLst/>
          </p:nvPr>
        </p:nvGraphicFramePr>
        <p:xfrm>
          <a:off x="4888991" y="237744"/>
          <a:ext cx="7165633" cy="62789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21714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2"/>
          </a:solidFill>
          <a:ln w="6350" cap="flat" cmpd="sng" algn="ctr">
            <a:noFill/>
            <a:prstDash val="solid"/>
          </a:ln>
          <a:effectLst>
            <a:softEdge rad="0"/>
          </a:effectLst>
        </p:spPr>
      </p:sp>
      <p:sp>
        <p:nvSpPr>
          <p:cNvPr id="2" name="Title 1"/>
          <p:cNvSpPr>
            <a:spLocks noGrp="1"/>
          </p:cNvSpPr>
          <p:nvPr>
            <p:ph type="title"/>
          </p:nvPr>
        </p:nvSpPr>
        <p:spPr>
          <a:xfrm>
            <a:off x="573409" y="559477"/>
            <a:ext cx="3765200" cy="5709931"/>
          </a:xfrm>
        </p:spPr>
        <p:txBody>
          <a:bodyPr>
            <a:normAutofit/>
          </a:bodyPr>
          <a:lstStyle/>
          <a:p>
            <a:pPr algn="ctr"/>
            <a:r>
              <a:rPr lang="en-US" sz="4400" dirty="0">
                <a:latin typeface="Abadi MT Condensed Light"/>
                <a:cs typeface="Abadi MT Condensed Light"/>
              </a:rPr>
              <a:t>Post partum depression </a:t>
            </a:r>
          </a:p>
        </p:txBody>
      </p:sp>
      <p:sp>
        <p:nvSpPr>
          <p:cNvPr id="3" name="Content Placeholder 2"/>
          <p:cNvSpPr>
            <a:spLocks noGrp="1"/>
          </p:cNvSpPr>
          <p:nvPr>
            <p:ph idx="1"/>
          </p:nvPr>
        </p:nvSpPr>
        <p:spPr>
          <a:xfrm>
            <a:off x="5478124" y="559477"/>
            <a:ext cx="5647076" cy="5475563"/>
          </a:xfrm>
        </p:spPr>
        <p:txBody>
          <a:bodyPr anchor="ctr">
            <a:normAutofit/>
          </a:bodyPr>
          <a:lstStyle/>
          <a:p>
            <a:r>
              <a:rPr lang="en-US"/>
              <a:t>After </a:t>
            </a:r>
            <a:r>
              <a:rPr lang="en-US" b="1"/>
              <a:t>10–14 days</a:t>
            </a:r>
            <a:r>
              <a:rPr lang="en-US"/>
              <a:t>, all women should be asked about postpartum depression </a:t>
            </a:r>
          </a:p>
          <a:p>
            <a:endParaRPr lang="en-US"/>
          </a:p>
          <a:p>
            <a:endParaRPr lang="en-US"/>
          </a:p>
          <a:p>
            <a:r>
              <a:rPr lang="en-US"/>
              <a:t>approximately 10 to 15% of women suffer from postpartum mood disorders (PPMDs), including postpartum depression (PPD), postpartum anxiety/OCD and postpartum psychosis</a:t>
            </a:r>
          </a:p>
        </p:txBody>
      </p:sp>
    </p:spTree>
    <p:extLst>
      <p:ext uri="{BB962C8B-B14F-4D97-AF65-F5344CB8AC3E}">
        <p14:creationId xmlns:p14="http://schemas.microsoft.com/office/powerpoint/2010/main" val="34805277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CD000060-D06D-4A48-BD8E-978966CCA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654" y="727628"/>
            <a:ext cx="5367164" cy="541555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72" name="Rectangle 71">
            <a:extLst>
              <a:ext uri="{FF2B5EF4-FFF2-40B4-BE49-F238E27FC236}">
                <a16:creationId xmlns:a16="http://schemas.microsoft.com/office/drawing/2014/main" id="{DE4E5113-B3D0-40F8-9F39-B2C2BF92A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3978" y="886862"/>
            <a:ext cx="5054517" cy="5097085"/>
          </a:xfrm>
          <a:prstGeom prst="rect">
            <a:avLst/>
          </a:prstGeom>
          <a:noFill/>
          <a:ln w="6350" cap="sq" cmpd="sng" algn="ctr">
            <a:solidFill>
              <a:schemeClr val="tx1">
                <a:lumMod val="75000"/>
                <a:lumOff val="25000"/>
              </a:schemeClr>
            </a:solidFill>
            <a:prstDash val="solid"/>
            <a:miter lim="800000"/>
          </a:ln>
          <a:effectLst/>
        </p:spPr>
      </p:sp>
      <p:pic>
        <p:nvPicPr>
          <p:cNvPr id="1025" name="Picture 1" descr="page67image16943136">
            <a:extLst>
              <a:ext uri="{FF2B5EF4-FFF2-40B4-BE49-F238E27FC236}">
                <a16:creationId xmlns:a16="http://schemas.microsoft.com/office/drawing/2014/main" id="{DA211B56-4C80-A244-A05C-608DC841F55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04017" y="1763436"/>
            <a:ext cx="4414438" cy="334393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p:cNvSpPr>
            <a:spLocks noGrp="1"/>
          </p:cNvSpPr>
          <p:nvPr>
            <p:ph idx="1"/>
          </p:nvPr>
        </p:nvSpPr>
        <p:spPr>
          <a:xfrm>
            <a:off x="6094818" y="937954"/>
            <a:ext cx="5442186" cy="5097085"/>
          </a:xfrm>
        </p:spPr>
        <p:txBody>
          <a:bodyPr>
            <a:normAutofit/>
          </a:bodyPr>
          <a:lstStyle/>
          <a:p>
            <a:r>
              <a:rPr lang="en-US" sz="3600" dirty="0"/>
              <a:t>for every 1,000 babies that are born, almost 6 die during their first year, 45% of child deaths under the age of 5 years take place during the neonatal period.</a:t>
            </a:r>
          </a:p>
        </p:txBody>
      </p:sp>
    </p:spTree>
    <p:extLst>
      <p:ext uri="{BB962C8B-B14F-4D97-AF65-F5344CB8AC3E}">
        <p14:creationId xmlns:p14="http://schemas.microsoft.com/office/powerpoint/2010/main" val="11024882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B1F2238-EA69-4D67-8CD6-BAE676F96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44ACE5D0-1439-4B33-9A21-D86EF78AF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alpha val="91000"/>
            </a:schemeClr>
          </a:solidFill>
          <a:ln w="6350" cap="flat" cmpd="sng" algn="ctr">
            <a:noFill/>
            <a:prstDash val="solid"/>
          </a:ln>
          <a:effectLst>
            <a:softEdge rad="0"/>
          </a:effectLst>
        </p:spPr>
      </p:sp>
      <p:sp>
        <p:nvSpPr>
          <p:cNvPr id="2" name="Title 1">
            <a:extLst>
              <a:ext uri="{FF2B5EF4-FFF2-40B4-BE49-F238E27FC236}">
                <a16:creationId xmlns:a16="http://schemas.microsoft.com/office/drawing/2014/main" id="{B60ABB7E-35BE-DE4E-912C-39A172B33F67}"/>
              </a:ext>
            </a:extLst>
          </p:cNvPr>
          <p:cNvSpPr>
            <a:spLocks noGrp="1"/>
          </p:cNvSpPr>
          <p:nvPr>
            <p:ph type="title"/>
          </p:nvPr>
        </p:nvSpPr>
        <p:spPr>
          <a:xfrm>
            <a:off x="1066800" y="642594"/>
            <a:ext cx="10058400" cy="1371600"/>
          </a:xfrm>
        </p:spPr>
        <p:txBody>
          <a:bodyPr>
            <a:normAutofit/>
          </a:bodyPr>
          <a:lstStyle/>
          <a:p>
            <a:r>
              <a:rPr lang="en-US" sz="4400"/>
              <a:t>• Infant mortality: </a:t>
            </a:r>
            <a:br>
              <a:rPr lang="en-US" sz="4400"/>
            </a:br>
            <a:endParaRPr lang="en-US" sz="4400"/>
          </a:p>
        </p:txBody>
      </p:sp>
      <p:graphicFrame>
        <p:nvGraphicFramePr>
          <p:cNvPr id="6" name="Content Placeholder 2">
            <a:extLst>
              <a:ext uri="{FF2B5EF4-FFF2-40B4-BE49-F238E27FC236}">
                <a16:creationId xmlns:a16="http://schemas.microsoft.com/office/drawing/2014/main" id="{5AB641FA-8371-4283-9B30-505E62EA8902}"/>
              </a:ext>
            </a:extLst>
          </p:cNvPr>
          <p:cNvGraphicFramePr>
            <a:graphicFrameLocks noGrp="1"/>
          </p:cNvGraphicFramePr>
          <p:nvPr>
            <p:ph idx="1"/>
            <p:extLst>
              <p:ext uri="{D42A27DB-BD31-4B8C-83A1-F6EECF244321}">
                <p14:modId xmlns:p14="http://schemas.microsoft.com/office/powerpoint/2010/main" val="203487737"/>
              </p:ext>
            </p:extLst>
          </p:nvPr>
        </p:nvGraphicFramePr>
        <p:xfrm>
          <a:off x="1066800" y="2103120"/>
          <a:ext cx="10058400" cy="3931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15332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Q3</a:t>
            </a:r>
          </a:p>
        </p:txBody>
      </p:sp>
      <p:sp>
        <p:nvSpPr>
          <p:cNvPr id="3" name="Content Placeholder 2"/>
          <p:cNvSpPr>
            <a:spLocks noGrp="1"/>
          </p:cNvSpPr>
          <p:nvPr>
            <p:ph idx="1"/>
          </p:nvPr>
        </p:nvSpPr>
        <p:spPr/>
        <p:txBody>
          <a:bodyPr/>
          <a:lstStyle/>
          <a:p>
            <a:r>
              <a:rPr lang="en-US" b="1" dirty="0">
                <a:solidFill>
                  <a:srgbClr val="000000"/>
                </a:solidFill>
              </a:rPr>
              <a:t>Which one of the following is considered as a long-term complication of prematurity?</a:t>
            </a:r>
          </a:p>
          <a:p>
            <a:endParaRPr lang="en-US" dirty="0">
              <a:solidFill>
                <a:srgbClr val="000000"/>
              </a:solidFill>
            </a:endParaRPr>
          </a:p>
          <a:p>
            <a:pPr lvl="0"/>
            <a:r>
              <a:rPr lang="en-US" dirty="0">
                <a:solidFill>
                  <a:srgbClr val="000000"/>
                </a:solidFill>
                <a:latin typeface="Adobe Arabic" panose="02040503050201020203" pitchFamily="18" charset="-78"/>
                <a:cs typeface="Adobe Arabic" panose="02040503050201020203" pitchFamily="18" charset="-78"/>
              </a:rPr>
              <a:t>A) Breathing difficulties </a:t>
            </a:r>
          </a:p>
          <a:p>
            <a:pPr lvl="0"/>
            <a:r>
              <a:rPr lang="en-US" dirty="0">
                <a:solidFill>
                  <a:srgbClr val="000000"/>
                </a:solidFill>
                <a:latin typeface="Adobe Arabic" panose="02040503050201020203" pitchFamily="18" charset="-78"/>
                <a:cs typeface="Adobe Arabic" panose="02040503050201020203" pitchFamily="18" charset="-78"/>
              </a:rPr>
              <a:t>B) Infections</a:t>
            </a:r>
          </a:p>
          <a:p>
            <a:pPr lvl="0"/>
            <a:r>
              <a:rPr lang="en-US" dirty="0">
                <a:solidFill>
                  <a:srgbClr val="000000"/>
                </a:solidFill>
                <a:latin typeface="Adobe Arabic" panose="02040503050201020203" pitchFamily="18" charset="-78"/>
                <a:cs typeface="Adobe Arabic" panose="02040503050201020203" pitchFamily="18" charset="-78"/>
              </a:rPr>
              <a:t>C) Jaundice</a:t>
            </a:r>
          </a:p>
          <a:p>
            <a:pPr lvl="0"/>
            <a:r>
              <a:rPr lang="en-US" dirty="0">
                <a:solidFill>
                  <a:srgbClr val="000000"/>
                </a:solidFill>
                <a:latin typeface="Adobe Arabic" panose="02040503050201020203" pitchFamily="18" charset="-78"/>
                <a:cs typeface="Adobe Arabic" panose="02040503050201020203" pitchFamily="18" charset="-78"/>
              </a:rPr>
              <a:t>D) Retinopathy of prematurity</a:t>
            </a:r>
          </a:p>
          <a:p>
            <a:pPr marL="0" indent="0">
              <a:buNone/>
            </a:pPr>
            <a:endParaRPr lang="en-US" dirty="0">
              <a:solidFill>
                <a:srgbClr val="000000"/>
              </a:solidFill>
            </a:endParaRPr>
          </a:p>
        </p:txBody>
      </p:sp>
    </p:spTree>
    <p:extLst>
      <p:ext uri="{BB962C8B-B14F-4D97-AF65-F5344CB8AC3E}">
        <p14:creationId xmlns:p14="http://schemas.microsoft.com/office/powerpoint/2010/main" val="41812764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العنوان 1"/>
          <p:cNvSpPr>
            <a:spLocks noGrp="1"/>
          </p:cNvSpPr>
          <p:nvPr>
            <p:ph type="title"/>
          </p:nvPr>
        </p:nvSpPr>
        <p:spPr>
          <a:xfrm>
            <a:off x="573409" y="559477"/>
            <a:ext cx="3765200" cy="5709931"/>
          </a:xfrm>
        </p:spPr>
        <p:txBody>
          <a:bodyPr>
            <a:normAutofit/>
          </a:bodyPr>
          <a:lstStyle/>
          <a:p>
            <a:pPr algn="ctr" rtl="0"/>
            <a:r>
              <a:rPr lang="en-US" b="1"/>
              <a:t>How to improve infancy health</a:t>
            </a:r>
            <a:endParaRPr lang="x-none" b="1"/>
          </a:p>
        </p:txBody>
      </p:sp>
      <p:graphicFrame>
        <p:nvGraphicFramePr>
          <p:cNvPr id="5" name="عنصر نائب للمحتوى 2">
            <a:extLst>
              <a:ext uri="{FF2B5EF4-FFF2-40B4-BE49-F238E27FC236}">
                <a16:creationId xmlns:a16="http://schemas.microsoft.com/office/drawing/2014/main" id="{70C706E8-4FD3-4611-892A-A744248487BF}"/>
              </a:ext>
            </a:extLst>
          </p:cNvPr>
          <p:cNvGraphicFramePr>
            <a:graphicFrameLocks noGrp="1"/>
          </p:cNvGraphicFramePr>
          <p:nvPr>
            <p:ph idx="1"/>
            <p:extLst/>
          </p:nvPr>
        </p:nvGraphicFramePr>
        <p:xfrm>
          <a:off x="4888992" y="237744"/>
          <a:ext cx="7068312" cy="6382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80303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pPr>
              <a:lnSpc>
                <a:spcPct val="115000"/>
              </a:lnSpc>
              <a:spcAft>
                <a:spcPts val="2133"/>
              </a:spcAft>
              <a:buClr>
                <a:schemeClr val="dk1"/>
              </a:buClr>
              <a:buSzPts val="1100"/>
            </a:pPr>
            <a:r>
              <a:rPr lang="en" sz="2400">
                <a:solidFill>
                  <a:schemeClr val="dk2"/>
                </a:solidFill>
              </a:rPr>
              <a:t>Milestones</a:t>
            </a:r>
            <a:endParaRPr/>
          </a:p>
        </p:txBody>
      </p:sp>
      <p:sp>
        <p:nvSpPr>
          <p:cNvPr id="55" name="Google Shape;55;p13"/>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buNone/>
            </a:pPr>
            <a:r>
              <a:rPr lang="en"/>
              <a:t>A growth chart is used by pediatricians and other health care providers to follow a child's growth over time.</a:t>
            </a:r>
            <a:endParaRPr/>
          </a:p>
          <a:p>
            <a:pPr marL="0" indent="0">
              <a:spcBef>
                <a:spcPts val="2133"/>
              </a:spcBef>
              <a:spcAft>
                <a:spcPts val="2133"/>
              </a:spcAft>
              <a:buNone/>
            </a:pPr>
            <a:endParaRPr/>
          </a:p>
        </p:txBody>
      </p:sp>
      <p:pic>
        <p:nvPicPr>
          <p:cNvPr id="56" name="Google Shape;56;p13"/>
          <p:cNvPicPr preferRelativeResize="0"/>
          <p:nvPr/>
        </p:nvPicPr>
        <p:blipFill>
          <a:blip r:embed="rId3">
            <a:alphaModFix/>
          </a:blip>
          <a:stretch>
            <a:fillRect/>
          </a:stretch>
        </p:blipFill>
        <p:spPr>
          <a:xfrm>
            <a:off x="415600" y="2615101"/>
            <a:ext cx="11360800" cy="4093167"/>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العنوان 1"/>
          <p:cNvSpPr>
            <a:spLocks noGrp="1"/>
          </p:cNvSpPr>
          <p:nvPr>
            <p:ph type="title"/>
          </p:nvPr>
        </p:nvSpPr>
        <p:spPr/>
        <p:txBody>
          <a:bodyPr/>
          <a:lstStyle/>
          <a:p>
            <a:endParaRPr lang="x-none"/>
          </a:p>
        </p:txBody>
      </p:sp>
      <p:pic>
        <p:nvPicPr>
          <p:cNvPr id="4"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4713" y="365125"/>
            <a:ext cx="10409128" cy="6206647"/>
          </a:xfrm>
        </p:spPr>
      </p:pic>
    </p:spTree>
    <p:extLst>
      <p:ext uri="{BB962C8B-B14F-4D97-AF65-F5344CB8AC3E}">
        <p14:creationId xmlns:p14="http://schemas.microsoft.com/office/powerpoint/2010/main" val="29097461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Q1</a:t>
            </a:r>
          </a:p>
        </p:txBody>
      </p:sp>
      <p:sp>
        <p:nvSpPr>
          <p:cNvPr id="3" name="Content Placeholder 2"/>
          <p:cNvSpPr>
            <a:spLocks noGrp="1"/>
          </p:cNvSpPr>
          <p:nvPr>
            <p:ph idx="1"/>
          </p:nvPr>
        </p:nvSpPr>
        <p:spPr/>
        <p:txBody>
          <a:bodyPr/>
          <a:lstStyle/>
          <a:p>
            <a:pPr marL="285750" indent="-285750"/>
            <a:r>
              <a:rPr lang="en-US" b="1" dirty="0">
                <a:solidFill>
                  <a:srgbClr val="000000"/>
                </a:solidFill>
                <a:latin typeface="Adobe Arabic" panose="02040503050201020203" pitchFamily="18" charset="-78"/>
                <a:cs typeface="Adobe Arabic" panose="02040503050201020203" pitchFamily="18" charset="-78"/>
              </a:rPr>
              <a:t>Which one of the following nutrient deficiency in a pregnant woman</a:t>
            </a:r>
            <a:r>
              <a:rPr lang="ar-sa" b="1" dirty="0">
                <a:solidFill>
                  <a:srgbClr val="000000"/>
                </a:solidFill>
                <a:latin typeface="Adobe Arabic" panose="02040503050201020203" pitchFamily="18" charset="-78"/>
                <a:cs typeface="Adobe Arabic" panose="02040503050201020203" pitchFamily="18" charset="-78"/>
              </a:rPr>
              <a:t> </a:t>
            </a:r>
            <a:r>
              <a:rPr lang="en-US" b="1" dirty="0">
                <a:solidFill>
                  <a:srgbClr val="000000"/>
                </a:solidFill>
                <a:latin typeface="Adobe Arabic" panose="02040503050201020203" pitchFamily="18" charset="-78"/>
                <a:cs typeface="Adobe Arabic" panose="02040503050201020203" pitchFamily="18" charset="-78"/>
              </a:rPr>
              <a:t>can lead to neural defect in her child?</a:t>
            </a:r>
          </a:p>
          <a:p>
            <a:pPr marL="0" indent="0">
              <a:buNone/>
            </a:pPr>
            <a:endParaRPr lang="ar-sa" b="1" dirty="0">
              <a:solidFill>
                <a:srgbClr val="000000"/>
              </a:solidFill>
              <a:latin typeface="Adobe Arabic" panose="02040503050201020203" pitchFamily="18" charset="-78"/>
              <a:cs typeface="Adobe Arabic" panose="02040503050201020203" pitchFamily="18" charset="-78"/>
            </a:endParaRPr>
          </a:p>
          <a:p>
            <a:r>
              <a:rPr lang="en-US" dirty="0">
                <a:solidFill>
                  <a:srgbClr val="000000"/>
                </a:solidFill>
                <a:latin typeface="Adobe Arabic" panose="02040503050201020203" pitchFamily="18" charset="-78"/>
                <a:cs typeface="Adobe Arabic" panose="02040503050201020203" pitchFamily="18" charset="-78"/>
              </a:rPr>
              <a:t>A) Iron</a:t>
            </a:r>
          </a:p>
          <a:p>
            <a:r>
              <a:rPr lang="en-US" dirty="0">
                <a:solidFill>
                  <a:srgbClr val="000000"/>
                </a:solidFill>
                <a:latin typeface="Adobe Arabic" panose="02040503050201020203" pitchFamily="18" charset="-78"/>
                <a:cs typeface="Adobe Arabic" panose="02040503050201020203" pitchFamily="18" charset="-78"/>
              </a:rPr>
              <a:t>B) </a:t>
            </a:r>
            <a:r>
              <a:rPr lang="en-US" dirty="0" err="1">
                <a:solidFill>
                  <a:srgbClr val="000000"/>
                </a:solidFill>
                <a:latin typeface="Adobe Arabic" panose="02040503050201020203" pitchFamily="18" charset="-78"/>
                <a:cs typeface="Adobe Arabic" panose="02040503050201020203" pitchFamily="18" charset="-78"/>
              </a:rPr>
              <a:t>Folate</a:t>
            </a:r>
            <a:endParaRPr lang="en-US" dirty="0">
              <a:solidFill>
                <a:srgbClr val="000000"/>
              </a:solidFill>
              <a:latin typeface="Adobe Arabic" panose="02040503050201020203" pitchFamily="18" charset="-78"/>
              <a:cs typeface="Adobe Arabic" panose="02040503050201020203" pitchFamily="18" charset="-78"/>
            </a:endParaRPr>
          </a:p>
          <a:p>
            <a:r>
              <a:rPr lang="en-US" dirty="0">
                <a:solidFill>
                  <a:srgbClr val="000000"/>
                </a:solidFill>
                <a:latin typeface="Adobe Arabic" panose="02040503050201020203" pitchFamily="18" charset="-78"/>
                <a:cs typeface="Adobe Arabic" panose="02040503050201020203" pitchFamily="18" charset="-78"/>
              </a:rPr>
              <a:t>C) Calcium</a:t>
            </a:r>
          </a:p>
          <a:p>
            <a:r>
              <a:rPr lang="en-US" dirty="0">
                <a:solidFill>
                  <a:srgbClr val="000000"/>
                </a:solidFill>
                <a:latin typeface="Adobe Arabic" panose="02040503050201020203" pitchFamily="18" charset="-78"/>
                <a:cs typeface="Adobe Arabic" panose="02040503050201020203" pitchFamily="18" charset="-78"/>
              </a:rPr>
              <a:t>D) Omega 3</a:t>
            </a:r>
          </a:p>
          <a:p>
            <a:pPr marL="285750" indent="-285750"/>
            <a:endParaRPr lang="en-US" b="1" dirty="0">
              <a:solidFill>
                <a:srgbClr val="000000"/>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249435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3" end="3"/>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1" presetClass="emph" presetSubtype="2" fill="hold" nodeType="clickEffect">
                                  <p:stCondLst>
                                    <p:cond delay="0"/>
                                  </p:stCondLst>
                                  <p:childTnLst>
                                    <p:animClr clrSpc="rgb" dir="cw">
                                      <p:cBhvr>
                                        <p:cTn id="10" dur="2000" fill="hold"/>
                                        <p:tgtEl>
                                          <p:spTgt spid="3">
                                            <p:txEl>
                                              <p:pRg st="3" end="3"/>
                                            </p:txEl>
                                          </p:spTgt>
                                        </p:tgtEl>
                                        <p:attrNameLst>
                                          <p:attrName>fillcolor</p:attrName>
                                        </p:attrNameLst>
                                      </p:cBhvr>
                                      <p:to>
                                        <a:schemeClr val="accent2"/>
                                      </p:to>
                                    </p:animClr>
                                    <p:set>
                                      <p:cBhvr>
                                        <p:cTn id="11" dur="2000" fill="hold"/>
                                        <p:tgtEl>
                                          <p:spTgt spid="3">
                                            <p:txEl>
                                              <p:pRg st="3" end="3"/>
                                            </p:txEl>
                                          </p:spTgt>
                                        </p:tgtEl>
                                        <p:attrNameLst>
                                          <p:attrName>fill.type</p:attrName>
                                        </p:attrNameLst>
                                      </p:cBhvr>
                                      <p:to>
                                        <p:strVal val="solid"/>
                                      </p:to>
                                    </p:set>
                                    <p:set>
                                      <p:cBhvr>
                                        <p:cTn id="12" dur="2000" fill="hold"/>
                                        <p:tgtEl>
                                          <p:spTgt spid="3">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Q2</a:t>
            </a:r>
          </a:p>
        </p:txBody>
      </p:sp>
      <p:sp>
        <p:nvSpPr>
          <p:cNvPr id="3" name="Content Placeholder 2"/>
          <p:cNvSpPr>
            <a:spLocks noGrp="1"/>
          </p:cNvSpPr>
          <p:nvPr>
            <p:ph idx="1"/>
          </p:nvPr>
        </p:nvSpPr>
        <p:spPr/>
        <p:txBody>
          <a:bodyPr/>
          <a:lstStyle/>
          <a:p>
            <a:pPr marL="571500" indent="-571500"/>
            <a:r>
              <a:rPr lang="en-US" b="1" dirty="0">
                <a:solidFill>
                  <a:srgbClr val="000000"/>
                </a:solidFill>
                <a:latin typeface="Adobe Arabic" panose="02040503050201020203" pitchFamily="18" charset="-78"/>
                <a:cs typeface="Adobe Arabic" panose="02040503050201020203" pitchFamily="18" charset="-78"/>
              </a:rPr>
              <a:t>Which of the following side effects are associated with maternal smoking during pregnancy?</a:t>
            </a:r>
          </a:p>
          <a:p>
            <a:pPr marL="571500" indent="-571500"/>
            <a:endParaRPr lang="en-US" b="1" dirty="0">
              <a:solidFill>
                <a:srgbClr val="000000"/>
              </a:solidFill>
              <a:latin typeface="Adobe Arabic" panose="02040503050201020203" pitchFamily="18" charset="-78"/>
              <a:cs typeface="Adobe Arabic" panose="02040503050201020203" pitchFamily="18" charset="-78"/>
            </a:endParaRPr>
          </a:p>
          <a:p>
            <a:r>
              <a:rPr lang="en-US" dirty="0">
                <a:solidFill>
                  <a:srgbClr val="000000"/>
                </a:solidFill>
                <a:latin typeface="Adobe Arabic" panose="02040503050201020203" pitchFamily="18" charset="-78"/>
                <a:cs typeface="Adobe Arabic" panose="02040503050201020203" pitchFamily="18" charset="-78"/>
              </a:rPr>
              <a:t>A) Cleft lip</a:t>
            </a:r>
          </a:p>
          <a:p>
            <a:r>
              <a:rPr lang="en-US" dirty="0">
                <a:solidFill>
                  <a:srgbClr val="000000"/>
                </a:solidFill>
                <a:latin typeface="Adobe Arabic" panose="02040503050201020203" pitchFamily="18" charset="-78"/>
                <a:cs typeface="Adobe Arabic" panose="02040503050201020203" pitchFamily="18" charset="-78"/>
              </a:rPr>
              <a:t>B) cleft palate</a:t>
            </a:r>
          </a:p>
          <a:p>
            <a:r>
              <a:rPr lang="en-US" dirty="0">
                <a:solidFill>
                  <a:srgbClr val="000000"/>
                </a:solidFill>
                <a:latin typeface="Adobe Arabic" panose="02040503050201020203" pitchFamily="18" charset="-78"/>
                <a:cs typeface="Adobe Arabic" panose="02040503050201020203" pitchFamily="18" charset="-78"/>
              </a:rPr>
              <a:t>C) Sudden infant death syndrome</a:t>
            </a:r>
          </a:p>
          <a:p>
            <a:r>
              <a:rPr lang="en-US" dirty="0">
                <a:solidFill>
                  <a:srgbClr val="000000"/>
                </a:solidFill>
                <a:latin typeface="Adobe Arabic" panose="02040503050201020203" pitchFamily="18" charset="-78"/>
                <a:cs typeface="Adobe Arabic" panose="02040503050201020203" pitchFamily="18" charset="-78"/>
              </a:rPr>
              <a:t>D) All of them</a:t>
            </a:r>
          </a:p>
          <a:p>
            <a:pPr marL="571500" indent="-571500"/>
            <a:endParaRPr lang="en-US" b="1" dirty="0">
              <a:solidFill>
                <a:srgbClr val="000000"/>
              </a:solidFill>
              <a:latin typeface="Adobe Arabic" panose="02040503050201020203" pitchFamily="18" charset="-78"/>
              <a:cs typeface="Adobe Arabic" panose="02040503050201020203" pitchFamily="18" charset="-78"/>
            </a:endParaRPr>
          </a:p>
          <a:p>
            <a:pPr marL="571500" indent="-571500"/>
            <a:endParaRPr lang="en-US" b="1" dirty="0">
              <a:solidFill>
                <a:srgbClr val="000000"/>
              </a:solidFill>
              <a:latin typeface="Adobe Arabic" panose="02040503050201020203" pitchFamily="18" charset="-78"/>
              <a:cs typeface="Adobe Arabic" panose="02040503050201020203" pitchFamily="18" charset="-78"/>
            </a:endParaRPr>
          </a:p>
          <a:p>
            <a:pPr marL="0" indent="0">
              <a:buNone/>
            </a:pPr>
            <a:endParaRPr lang="en-US" b="1" dirty="0">
              <a:solidFill>
                <a:srgbClr val="000000"/>
              </a:solidFill>
              <a:latin typeface="Adobe Arabic" panose="02040503050201020203" pitchFamily="18" charset="-78"/>
              <a:cs typeface="Adobe Arabic" panose="02040503050201020203" pitchFamily="18" charset="-78"/>
            </a:endParaRPr>
          </a:p>
          <a:p>
            <a:endParaRPr lang="en-US" dirty="0">
              <a:solidFill>
                <a:srgbClr val="000000"/>
              </a:solidFill>
            </a:endParaRPr>
          </a:p>
        </p:txBody>
      </p:sp>
    </p:spTree>
    <p:extLst>
      <p:ext uri="{BB962C8B-B14F-4D97-AF65-F5344CB8AC3E}">
        <p14:creationId xmlns:p14="http://schemas.microsoft.com/office/powerpoint/2010/main" val="397598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5" end="5"/>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Q3</a:t>
            </a:r>
          </a:p>
        </p:txBody>
      </p:sp>
      <p:sp>
        <p:nvSpPr>
          <p:cNvPr id="3" name="Content Placeholder 2"/>
          <p:cNvSpPr>
            <a:spLocks noGrp="1"/>
          </p:cNvSpPr>
          <p:nvPr>
            <p:ph idx="1"/>
          </p:nvPr>
        </p:nvSpPr>
        <p:spPr/>
        <p:txBody>
          <a:bodyPr/>
          <a:lstStyle/>
          <a:p>
            <a:r>
              <a:rPr lang="en-US" b="1" dirty="0">
                <a:solidFill>
                  <a:srgbClr val="000000"/>
                </a:solidFill>
              </a:rPr>
              <a:t>Which one of the following is considered as a long-term complication of prematurity?</a:t>
            </a:r>
          </a:p>
          <a:p>
            <a:endParaRPr lang="en-US" dirty="0">
              <a:solidFill>
                <a:srgbClr val="000000"/>
              </a:solidFill>
            </a:endParaRPr>
          </a:p>
          <a:p>
            <a:pPr lvl="0"/>
            <a:r>
              <a:rPr lang="en-US" dirty="0">
                <a:solidFill>
                  <a:srgbClr val="000000"/>
                </a:solidFill>
                <a:latin typeface="Adobe Arabic" panose="02040503050201020203" pitchFamily="18" charset="-78"/>
                <a:cs typeface="Adobe Arabic" panose="02040503050201020203" pitchFamily="18" charset="-78"/>
              </a:rPr>
              <a:t>A) Breathing difficulties </a:t>
            </a:r>
          </a:p>
          <a:p>
            <a:pPr lvl="0"/>
            <a:r>
              <a:rPr lang="en-US" dirty="0">
                <a:solidFill>
                  <a:srgbClr val="000000"/>
                </a:solidFill>
                <a:latin typeface="Adobe Arabic" panose="02040503050201020203" pitchFamily="18" charset="-78"/>
                <a:cs typeface="Adobe Arabic" panose="02040503050201020203" pitchFamily="18" charset="-78"/>
              </a:rPr>
              <a:t>B) Infections</a:t>
            </a:r>
          </a:p>
          <a:p>
            <a:pPr lvl="0"/>
            <a:r>
              <a:rPr lang="en-US" dirty="0">
                <a:solidFill>
                  <a:srgbClr val="000000"/>
                </a:solidFill>
                <a:latin typeface="Adobe Arabic" panose="02040503050201020203" pitchFamily="18" charset="-78"/>
                <a:cs typeface="Adobe Arabic" panose="02040503050201020203" pitchFamily="18" charset="-78"/>
              </a:rPr>
              <a:t>C) Jaundice</a:t>
            </a:r>
          </a:p>
          <a:p>
            <a:pPr lvl="0"/>
            <a:r>
              <a:rPr lang="en-US" dirty="0">
                <a:solidFill>
                  <a:srgbClr val="000000"/>
                </a:solidFill>
                <a:latin typeface="Adobe Arabic" panose="02040503050201020203" pitchFamily="18" charset="-78"/>
                <a:cs typeface="Adobe Arabic" panose="02040503050201020203" pitchFamily="18" charset="-78"/>
              </a:rPr>
              <a:t>D) Retinopathy of prematurity</a:t>
            </a:r>
          </a:p>
          <a:p>
            <a:pPr marL="0" indent="0">
              <a:buNone/>
            </a:pPr>
            <a:endParaRPr lang="en-US" dirty="0">
              <a:solidFill>
                <a:srgbClr val="000000"/>
              </a:solidFill>
            </a:endParaRPr>
          </a:p>
        </p:txBody>
      </p:sp>
    </p:spTree>
    <p:extLst>
      <p:ext uri="{BB962C8B-B14F-4D97-AF65-F5344CB8AC3E}">
        <p14:creationId xmlns:p14="http://schemas.microsoft.com/office/powerpoint/2010/main" val="347901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5" end="5"/>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Q4</a:t>
            </a:r>
          </a:p>
        </p:txBody>
      </p:sp>
      <p:sp>
        <p:nvSpPr>
          <p:cNvPr id="3" name="Content Placeholder 2"/>
          <p:cNvSpPr>
            <a:spLocks noGrp="1"/>
          </p:cNvSpPr>
          <p:nvPr>
            <p:ph idx="1"/>
          </p:nvPr>
        </p:nvSpPr>
        <p:spPr/>
        <p:txBody>
          <a:bodyPr/>
          <a:lstStyle/>
          <a:p>
            <a:pPr lvl="0"/>
            <a:r>
              <a:rPr lang="en-US" b="1" dirty="0">
                <a:solidFill>
                  <a:srgbClr val="000000"/>
                </a:solidFill>
                <a:latin typeface="Adobe Arabic" panose="02040503050201020203" pitchFamily="18" charset="-78"/>
                <a:cs typeface="Adobe Arabic" panose="02040503050201020203" pitchFamily="18" charset="-78"/>
              </a:rPr>
              <a:t>Which one of the following is considered as the most common congenital defect?</a:t>
            </a:r>
          </a:p>
          <a:p>
            <a:pPr marL="571500" lvl="0" indent="-571500"/>
            <a:endParaRPr lang="en-US" b="1" dirty="0">
              <a:solidFill>
                <a:srgbClr val="000000"/>
              </a:solidFill>
              <a:latin typeface="Adobe Arabic" panose="02040503050201020203" pitchFamily="18" charset="-78"/>
              <a:cs typeface="Adobe Arabic" panose="02040503050201020203" pitchFamily="18" charset="-78"/>
            </a:endParaRPr>
          </a:p>
          <a:p>
            <a:pPr lvl="0"/>
            <a:r>
              <a:rPr lang="en-US" sz="2400" dirty="0">
                <a:solidFill>
                  <a:srgbClr val="000000"/>
                </a:solidFill>
                <a:latin typeface="Adobe Arabic" panose="02040503050201020203" pitchFamily="18" charset="-78"/>
                <a:cs typeface="Adobe Arabic" panose="02040503050201020203" pitchFamily="18" charset="-78"/>
              </a:rPr>
              <a:t>A) Hearing loss</a:t>
            </a:r>
          </a:p>
          <a:p>
            <a:pPr lvl="0"/>
            <a:r>
              <a:rPr lang="en-US" sz="2400" dirty="0">
                <a:solidFill>
                  <a:srgbClr val="000000"/>
                </a:solidFill>
                <a:latin typeface="Adobe Arabic" panose="02040503050201020203" pitchFamily="18" charset="-78"/>
                <a:cs typeface="Adobe Arabic" panose="02040503050201020203" pitchFamily="18" charset="-78"/>
              </a:rPr>
              <a:t>B) Vision loss</a:t>
            </a:r>
          </a:p>
          <a:p>
            <a:pPr lvl="0"/>
            <a:r>
              <a:rPr lang="en-US" sz="2400" dirty="0">
                <a:solidFill>
                  <a:srgbClr val="000000"/>
                </a:solidFill>
                <a:latin typeface="Adobe Arabic" panose="02040503050201020203" pitchFamily="18" charset="-78"/>
                <a:cs typeface="Adobe Arabic" panose="02040503050201020203" pitchFamily="18" charset="-78"/>
              </a:rPr>
              <a:t>C) Cleft palate</a:t>
            </a:r>
          </a:p>
          <a:p>
            <a:pPr lvl="0"/>
            <a:r>
              <a:rPr lang="en-US" sz="2400" dirty="0">
                <a:solidFill>
                  <a:srgbClr val="000000"/>
                </a:solidFill>
                <a:latin typeface="Adobe Arabic" panose="02040503050201020203" pitchFamily="18" charset="-78"/>
                <a:cs typeface="Adobe Arabic" panose="02040503050201020203" pitchFamily="18" charset="-78"/>
              </a:rPr>
              <a:t>D) </a:t>
            </a:r>
            <a:r>
              <a:rPr lang="en-US" sz="2400" dirty="0" err="1">
                <a:solidFill>
                  <a:srgbClr val="000000"/>
                </a:solidFill>
                <a:latin typeface="Adobe Arabic" panose="02040503050201020203" pitchFamily="18" charset="-78"/>
                <a:cs typeface="Adobe Arabic" panose="02040503050201020203" pitchFamily="18" charset="-78"/>
              </a:rPr>
              <a:t>Spina</a:t>
            </a:r>
            <a:r>
              <a:rPr lang="en-US" sz="2400" dirty="0">
                <a:solidFill>
                  <a:srgbClr val="000000"/>
                </a:solidFill>
                <a:latin typeface="Adobe Arabic" panose="02040503050201020203" pitchFamily="18" charset="-78"/>
                <a:cs typeface="Adobe Arabic" panose="02040503050201020203" pitchFamily="18" charset="-78"/>
              </a:rPr>
              <a:t> bifida </a:t>
            </a:r>
          </a:p>
          <a:p>
            <a:endParaRPr lang="en-US" dirty="0">
              <a:solidFill>
                <a:srgbClr val="000000"/>
              </a:solidFill>
            </a:endParaRPr>
          </a:p>
        </p:txBody>
      </p:sp>
    </p:spTree>
    <p:extLst>
      <p:ext uri="{BB962C8B-B14F-4D97-AF65-F5344CB8AC3E}">
        <p14:creationId xmlns:p14="http://schemas.microsoft.com/office/powerpoint/2010/main" val="256193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2" end="2"/>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Q5</a:t>
            </a:r>
          </a:p>
        </p:txBody>
      </p:sp>
      <p:sp>
        <p:nvSpPr>
          <p:cNvPr id="3" name="Content Placeholder 2"/>
          <p:cNvSpPr>
            <a:spLocks noGrp="1"/>
          </p:cNvSpPr>
          <p:nvPr>
            <p:ph idx="1"/>
          </p:nvPr>
        </p:nvSpPr>
        <p:spPr/>
        <p:txBody>
          <a:bodyPr/>
          <a:lstStyle/>
          <a:p>
            <a:r>
              <a:rPr lang="en-US" b="1" dirty="0">
                <a:solidFill>
                  <a:srgbClr val="000000"/>
                </a:solidFill>
              </a:rPr>
              <a:t>Which one of the following is the major cause of maternal mortality in Saudi Arabia ?</a:t>
            </a:r>
          </a:p>
          <a:p>
            <a:endParaRPr lang="en-US" dirty="0">
              <a:solidFill>
                <a:srgbClr val="000000"/>
              </a:solidFill>
            </a:endParaRPr>
          </a:p>
          <a:p>
            <a:pPr marL="0" indent="0">
              <a:buNone/>
            </a:pPr>
            <a:r>
              <a:rPr lang="en-US" dirty="0">
                <a:solidFill>
                  <a:srgbClr val="000000"/>
                </a:solidFill>
              </a:rPr>
              <a:t>A) Infection </a:t>
            </a:r>
          </a:p>
          <a:p>
            <a:pPr marL="0" indent="0">
              <a:buNone/>
            </a:pPr>
            <a:r>
              <a:rPr lang="en-US" dirty="0">
                <a:solidFill>
                  <a:srgbClr val="000000"/>
                </a:solidFill>
              </a:rPr>
              <a:t>B) High blood pressure </a:t>
            </a:r>
          </a:p>
          <a:p>
            <a:pPr marL="0" indent="0">
              <a:buNone/>
            </a:pPr>
            <a:r>
              <a:rPr lang="en-US" dirty="0">
                <a:solidFill>
                  <a:srgbClr val="000000"/>
                </a:solidFill>
              </a:rPr>
              <a:t>C) Hemorrhage </a:t>
            </a:r>
          </a:p>
          <a:p>
            <a:pPr marL="0" indent="0">
              <a:buNone/>
            </a:pPr>
            <a:r>
              <a:rPr lang="en-US" dirty="0">
                <a:solidFill>
                  <a:srgbClr val="000000"/>
                </a:solidFill>
              </a:rPr>
              <a:t>D) Unsafe abortion</a:t>
            </a:r>
          </a:p>
        </p:txBody>
      </p:sp>
    </p:spTree>
    <p:extLst>
      <p:ext uri="{BB962C8B-B14F-4D97-AF65-F5344CB8AC3E}">
        <p14:creationId xmlns:p14="http://schemas.microsoft.com/office/powerpoint/2010/main" val="42613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4" end="4"/>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21064-316F-EE4F-B55D-10D85469FA8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A2B74D8-046A-194F-AC7E-EF886A437FA6}"/>
              </a:ext>
            </a:extLst>
          </p:cNvPr>
          <p:cNvSpPr>
            <a:spLocks noGrp="1"/>
          </p:cNvSpPr>
          <p:nvPr>
            <p:ph idx="1"/>
          </p:nvPr>
        </p:nvSpPr>
        <p:spPr/>
        <p:txBody>
          <a:bodyPr/>
          <a:lstStyle/>
          <a:p>
            <a:r>
              <a:rPr lang="en-US" dirty="0">
                <a:hlinkClick r:id="rId3"/>
              </a:rPr>
              <a:t>https://www.ncbi.nlm.nih.gov/pmc/articles/PMC3081498/</a:t>
            </a:r>
            <a:endParaRPr lang="en-US" dirty="0"/>
          </a:p>
          <a:p>
            <a:r>
              <a:rPr lang="en-US" dirty="0">
                <a:hlinkClick r:id="rId4"/>
              </a:rPr>
              <a:t>https://www.ncbi.nlm.nih.gov/pmc/articles/PMC4458502/</a:t>
            </a:r>
            <a:endParaRPr lang="en-US" dirty="0"/>
          </a:p>
          <a:p>
            <a:r>
              <a:rPr lang="en-US" dirty="0">
                <a:hlinkClick r:id="rId5"/>
              </a:rPr>
              <a:t>https://www.ncbi.nlm.nih.gov/pmc/articles/PMC2528810/</a:t>
            </a:r>
            <a:endParaRPr lang="en-US" dirty="0"/>
          </a:p>
          <a:p>
            <a:r>
              <a:rPr lang="en-US" dirty="0">
                <a:hlinkClick r:id="rId6"/>
              </a:rPr>
              <a:t>https://heart.bmj.com/content/85/6/710</a:t>
            </a:r>
            <a:endParaRPr lang="en-US" dirty="0"/>
          </a:p>
          <a:p>
            <a:r>
              <a:rPr lang="en-US" dirty="0">
                <a:hlinkClick r:id="rId7"/>
              </a:rPr>
              <a:t>https://www.who.int/health-topics/maternal-health - tab=tab_1</a:t>
            </a:r>
            <a:endParaRPr lang="en-US" dirty="0"/>
          </a:p>
          <a:p>
            <a:r>
              <a:rPr lang="en-US" dirty="0">
                <a:hlinkClick r:id="rId8"/>
              </a:rPr>
              <a:t>http://mmr2017.srhr.org/</a:t>
            </a:r>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512448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a:extLst>
              <a:ext uri="{FF2B5EF4-FFF2-40B4-BE49-F238E27FC236}">
                <a16:creationId xmlns:a16="http://schemas.microsoft.com/office/drawing/2014/main" id="{5B898712-EC58-264D-A17B-80E54349DD8F}"/>
              </a:ext>
            </a:extLst>
          </p:cNvPr>
          <p:cNvSpPr txBox="1">
            <a:spLocks noChangeArrowheads="1"/>
          </p:cNvSpPr>
          <p:nvPr/>
        </p:nvSpPr>
        <p:spPr>
          <a:xfrm>
            <a:off x="2521911" y="3429000"/>
            <a:ext cx="6724472" cy="819807"/>
          </a:xfrm>
          <a:prstGeom prst="rect">
            <a:avLst/>
          </a:prstGeom>
          <a:solidFill>
            <a:schemeClr val="bg2"/>
          </a:solidFill>
          <a:ln>
            <a:miter lim="800000"/>
            <a:headEnd/>
            <a:tailEnd/>
          </a:ln>
          <a:ex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algn="ctr">
              <a:spcBef>
                <a:spcPct val="50000"/>
              </a:spcBef>
              <a:buClr>
                <a:schemeClr val="accent3"/>
              </a:buClr>
              <a:buFont typeface="Arial" panose="020B0604020202020204" pitchFamily="34" charset="0"/>
              <a:buNone/>
              <a:defRPr/>
            </a:pPr>
            <a:r>
              <a:rPr lang="en-US" sz="4800" b="1">
                <a:ln w="19050">
                  <a:solidFill>
                    <a:schemeClr val="tx2">
                      <a:tint val="1000"/>
                    </a:schemeClr>
                  </a:solidFill>
                  <a:prstDash val="solid"/>
                </a:ln>
                <a:solidFill>
                  <a:schemeClr val="accent3">
                    <a:lumMod val="50000"/>
                  </a:schemeClr>
                </a:solidFill>
                <a:effectLst>
                  <a:outerShdw blurRad="50000" dist="50800" dir="7500000" algn="tl">
                    <a:srgbClr val="000000">
                      <a:shade val="5000"/>
                      <a:alpha val="35000"/>
                    </a:srgbClr>
                  </a:outerShdw>
                </a:effectLst>
              </a:rPr>
              <a:t>Thank </a:t>
            </a:r>
            <a:r>
              <a:rPr lang="en-US" sz="4800" b="1" dirty="0">
                <a:ln w="19050">
                  <a:solidFill>
                    <a:schemeClr val="tx2">
                      <a:tint val="1000"/>
                    </a:schemeClr>
                  </a:solidFill>
                  <a:prstDash val="solid"/>
                </a:ln>
                <a:solidFill>
                  <a:schemeClr val="accent3">
                    <a:lumMod val="50000"/>
                  </a:schemeClr>
                </a:solidFill>
                <a:effectLst>
                  <a:outerShdw blurRad="50000" dist="50800" dir="7500000" algn="tl">
                    <a:srgbClr val="000000">
                      <a:shade val="5000"/>
                      <a:alpha val="35000"/>
                    </a:srgbClr>
                  </a:outerShdw>
                </a:effectLst>
              </a:rPr>
              <a:t>you for listening</a:t>
            </a:r>
            <a:endParaRPr lang="x-none" sz="4800" b="1" dirty="0">
              <a:ln w="19050">
                <a:solidFill>
                  <a:schemeClr val="tx2">
                    <a:tint val="1000"/>
                  </a:schemeClr>
                </a:solidFill>
                <a:prstDash val="solid"/>
              </a:ln>
              <a:solidFill>
                <a:schemeClr val="accent3">
                  <a:lumMod val="50000"/>
                </a:schemeClr>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583064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Q4</a:t>
            </a:r>
          </a:p>
        </p:txBody>
      </p:sp>
      <p:sp>
        <p:nvSpPr>
          <p:cNvPr id="3" name="Content Placeholder 2"/>
          <p:cNvSpPr>
            <a:spLocks noGrp="1"/>
          </p:cNvSpPr>
          <p:nvPr>
            <p:ph idx="1"/>
          </p:nvPr>
        </p:nvSpPr>
        <p:spPr/>
        <p:txBody>
          <a:bodyPr/>
          <a:lstStyle/>
          <a:p>
            <a:pPr lvl="0"/>
            <a:r>
              <a:rPr lang="en-US" b="1" dirty="0">
                <a:solidFill>
                  <a:srgbClr val="000000"/>
                </a:solidFill>
                <a:latin typeface="Adobe Arabic" panose="02040503050201020203" pitchFamily="18" charset="-78"/>
                <a:cs typeface="Adobe Arabic" panose="02040503050201020203" pitchFamily="18" charset="-78"/>
              </a:rPr>
              <a:t>Which one of the following is considered as the most common congenital defect?</a:t>
            </a:r>
          </a:p>
          <a:p>
            <a:pPr marL="571500" lvl="0" indent="-571500"/>
            <a:endParaRPr lang="en-US" b="1" dirty="0">
              <a:solidFill>
                <a:srgbClr val="000000"/>
              </a:solidFill>
              <a:latin typeface="Adobe Arabic" panose="02040503050201020203" pitchFamily="18" charset="-78"/>
              <a:cs typeface="Adobe Arabic" panose="02040503050201020203" pitchFamily="18" charset="-78"/>
            </a:endParaRPr>
          </a:p>
          <a:p>
            <a:pPr lvl="0"/>
            <a:r>
              <a:rPr lang="en-US" sz="2400" dirty="0">
                <a:solidFill>
                  <a:srgbClr val="000000"/>
                </a:solidFill>
                <a:latin typeface="Adobe Arabic" panose="02040503050201020203" pitchFamily="18" charset="-78"/>
                <a:cs typeface="Adobe Arabic" panose="02040503050201020203" pitchFamily="18" charset="-78"/>
              </a:rPr>
              <a:t>A) Hearing loss</a:t>
            </a:r>
          </a:p>
          <a:p>
            <a:pPr lvl="0"/>
            <a:r>
              <a:rPr lang="en-US" sz="2400" dirty="0">
                <a:solidFill>
                  <a:srgbClr val="000000"/>
                </a:solidFill>
                <a:latin typeface="Adobe Arabic" panose="02040503050201020203" pitchFamily="18" charset="-78"/>
                <a:cs typeface="Adobe Arabic" panose="02040503050201020203" pitchFamily="18" charset="-78"/>
              </a:rPr>
              <a:t>B) Vision loss</a:t>
            </a:r>
          </a:p>
          <a:p>
            <a:pPr lvl="0"/>
            <a:r>
              <a:rPr lang="en-US" sz="2400" dirty="0">
                <a:solidFill>
                  <a:srgbClr val="000000"/>
                </a:solidFill>
                <a:latin typeface="Adobe Arabic" panose="02040503050201020203" pitchFamily="18" charset="-78"/>
                <a:cs typeface="Adobe Arabic" panose="02040503050201020203" pitchFamily="18" charset="-78"/>
              </a:rPr>
              <a:t>C) Cleft palate</a:t>
            </a:r>
          </a:p>
          <a:p>
            <a:pPr lvl="0"/>
            <a:r>
              <a:rPr lang="en-US" sz="2400" dirty="0">
                <a:solidFill>
                  <a:srgbClr val="000000"/>
                </a:solidFill>
                <a:latin typeface="Adobe Arabic" panose="02040503050201020203" pitchFamily="18" charset="-78"/>
                <a:cs typeface="Adobe Arabic" panose="02040503050201020203" pitchFamily="18" charset="-78"/>
              </a:rPr>
              <a:t>D) </a:t>
            </a:r>
            <a:r>
              <a:rPr lang="en-US" sz="2400" dirty="0" err="1">
                <a:solidFill>
                  <a:srgbClr val="000000"/>
                </a:solidFill>
                <a:latin typeface="Adobe Arabic" panose="02040503050201020203" pitchFamily="18" charset="-78"/>
                <a:cs typeface="Adobe Arabic" panose="02040503050201020203" pitchFamily="18" charset="-78"/>
              </a:rPr>
              <a:t>Spina</a:t>
            </a:r>
            <a:r>
              <a:rPr lang="en-US" sz="2400" dirty="0">
                <a:solidFill>
                  <a:srgbClr val="000000"/>
                </a:solidFill>
                <a:latin typeface="Adobe Arabic" panose="02040503050201020203" pitchFamily="18" charset="-78"/>
                <a:cs typeface="Adobe Arabic" panose="02040503050201020203" pitchFamily="18" charset="-78"/>
              </a:rPr>
              <a:t> bifida </a:t>
            </a:r>
          </a:p>
          <a:p>
            <a:endParaRPr lang="en-US" dirty="0">
              <a:solidFill>
                <a:srgbClr val="000000"/>
              </a:solidFill>
            </a:endParaRPr>
          </a:p>
        </p:txBody>
      </p:sp>
    </p:spTree>
    <p:extLst>
      <p:ext uri="{BB962C8B-B14F-4D97-AF65-F5344CB8AC3E}">
        <p14:creationId xmlns:p14="http://schemas.microsoft.com/office/powerpoint/2010/main" val="2326872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Q5</a:t>
            </a:r>
          </a:p>
        </p:txBody>
      </p:sp>
      <p:sp>
        <p:nvSpPr>
          <p:cNvPr id="3" name="Content Placeholder 2"/>
          <p:cNvSpPr>
            <a:spLocks noGrp="1"/>
          </p:cNvSpPr>
          <p:nvPr>
            <p:ph idx="1"/>
          </p:nvPr>
        </p:nvSpPr>
        <p:spPr/>
        <p:txBody>
          <a:bodyPr/>
          <a:lstStyle/>
          <a:p>
            <a:r>
              <a:rPr lang="en-US" b="1" dirty="0">
                <a:solidFill>
                  <a:srgbClr val="000000"/>
                </a:solidFill>
              </a:rPr>
              <a:t>Which one of the following is the major cause of maternal mortality in Saudi Arabia ?</a:t>
            </a:r>
          </a:p>
          <a:p>
            <a:endParaRPr lang="en-US" dirty="0">
              <a:solidFill>
                <a:srgbClr val="000000"/>
              </a:solidFill>
            </a:endParaRPr>
          </a:p>
          <a:p>
            <a:pPr marL="0" indent="0">
              <a:buNone/>
            </a:pPr>
            <a:r>
              <a:rPr lang="en-US" dirty="0">
                <a:solidFill>
                  <a:srgbClr val="000000"/>
                </a:solidFill>
              </a:rPr>
              <a:t>A) Infection </a:t>
            </a:r>
          </a:p>
          <a:p>
            <a:pPr marL="0" indent="0">
              <a:buNone/>
            </a:pPr>
            <a:r>
              <a:rPr lang="en-US" dirty="0">
                <a:solidFill>
                  <a:srgbClr val="000000"/>
                </a:solidFill>
              </a:rPr>
              <a:t>B) High blood pressure </a:t>
            </a:r>
          </a:p>
          <a:p>
            <a:pPr marL="0" indent="0">
              <a:buNone/>
            </a:pPr>
            <a:r>
              <a:rPr lang="en-US" dirty="0">
                <a:solidFill>
                  <a:srgbClr val="000000"/>
                </a:solidFill>
              </a:rPr>
              <a:t>C) Hemorrhage </a:t>
            </a:r>
          </a:p>
          <a:p>
            <a:pPr marL="0" indent="0">
              <a:buNone/>
            </a:pPr>
            <a:r>
              <a:rPr lang="en-US" dirty="0">
                <a:solidFill>
                  <a:srgbClr val="000000"/>
                </a:solidFill>
              </a:rPr>
              <a:t>D) Unsafe abortion</a:t>
            </a:r>
          </a:p>
        </p:txBody>
      </p:sp>
    </p:spTree>
    <p:extLst>
      <p:ext uri="{BB962C8B-B14F-4D97-AF65-F5344CB8AC3E}">
        <p14:creationId xmlns:p14="http://schemas.microsoft.com/office/powerpoint/2010/main" val="3365192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maternal health?</a:t>
            </a:r>
          </a:p>
        </p:txBody>
      </p:sp>
      <p:pic>
        <p:nvPicPr>
          <p:cNvPr id="6" name="Content Placeholder 5"/>
          <p:cNvPicPr>
            <a:picLocks noGrp="1" noChangeAspect="1"/>
          </p:cNvPicPr>
          <p:nvPr>
            <p:ph idx="1"/>
          </p:nvPr>
        </p:nvPicPr>
        <p:blipFill rotWithShape="1">
          <a:blip r:embed="rId3"/>
          <a:srcRect l="-29876" r="1"/>
          <a:stretch/>
        </p:blipFill>
        <p:spPr>
          <a:xfrm>
            <a:off x="-1143001" y="1791477"/>
            <a:ext cx="4968875" cy="4351338"/>
          </a:xfrm>
        </p:spPr>
      </p:pic>
      <p:sp>
        <p:nvSpPr>
          <p:cNvPr id="11" name="Rectangle 10"/>
          <p:cNvSpPr/>
          <p:nvPr/>
        </p:nvSpPr>
        <p:spPr>
          <a:xfrm>
            <a:off x="4365625" y="3105835"/>
            <a:ext cx="6159499" cy="1384995"/>
          </a:xfrm>
          <a:prstGeom prst="rect">
            <a:avLst/>
          </a:prstGeom>
        </p:spPr>
        <p:txBody>
          <a:bodyPr wrap="square">
            <a:spAutoFit/>
          </a:bodyPr>
          <a:lstStyle/>
          <a:p>
            <a:r>
              <a:rPr lang="en-US" sz="2800" b="1" dirty="0"/>
              <a:t>Maternal health refers to the health of women during pregnancy, childbirth and the postpartum period.</a:t>
            </a:r>
          </a:p>
        </p:txBody>
      </p:sp>
    </p:spTree>
    <p:extLst>
      <p:ext uri="{BB962C8B-B14F-4D97-AF65-F5344CB8AC3E}">
        <p14:creationId xmlns:p14="http://schemas.microsoft.com/office/powerpoint/2010/main" val="2284242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dobe Arabic" panose="02040503050201020203" pitchFamily="18" charset="-78"/>
                <a:cs typeface="Adobe Arabic" panose="02040503050201020203" pitchFamily="18" charset="-78"/>
              </a:rPr>
              <a:t>What is a health indicator?</a:t>
            </a:r>
            <a:endParaRPr lang="en-US" dirty="0"/>
          </a:p>
        </p:txBody>
      </p:sp>
      <p:sp>
        <p:nvSpPr>
          <p:cNvPr id="3" name="Content Placeholder 2"/>
          <p:cNvSpPr>
            <a:spLocks noGrp="1"/>
          </p:cNvSpPr>
          <p:nvPr>
            <p:ph idx="1"/>
          </p:nvPr>
        </p:nvSpPr>
        <p:spPr/>
        <p:txBody>
          <a:bodyPr>
            <a:normAutofit/>
          </a:bodyPr>
          <a:lstStyle/>
          <a:p>
            <a:r>
              <a:rPr lang="en-US" sz="3200" dirty="0"/>
              <a:t>Health indicators are: variables that reflect the state of health of persons in a community. (Oxford Dictionary of Epidemiology). </a:t>
            </a:r>
          </a:p>
          <a:p>
            <a:endParaRPr lang="en-US" sz="3200" dirty="0"/>
          </a:p>
          <a:p>
            <a:r>
              <a:rPr lang="en-US" sz="3200" dirty="0"/>
              <a:t>They inform about the quality of healthcare, and access of health care, and they are considered as quantitative measures.</a:t>
            </a:r>
          </a:p>
          <a:p>
            <a:pPr marL="0" indent="0">
              <a:buNone/>
            </a:pPr>
            <a:endParaRPr lang="en-US" sz="3200" dirty="0"/>
          </a:p>
        </p:txBody>
      </p:sp>
    </p:spTree>
    <p:extLst>
      <p:ext uri="{BB962C8B-B14F-4D97-AF65-F5344CB8AC3E}">
        <p14:creationId xmlns:p14="http://schemas.microsoft.com/office/powerpoint/2010/main" val="272136041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304</TotalTime>
  <Words>1873</Words>
  <Application>Microsoft Office PowerPoint</Application>
  <PresentationFormat>Widescreen</PresentationFormat>
  <Paragraphs>364</Paragraphs>
  <Slides>59</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Abadi MT Condensed Light</vt:lpstr>
      <vt:lpstr>Adobe Arabic</vt:lpstr>
      <vt:lpstr>Arial</vt:lpstr>
      <vt:lpstr>Arial Black</vt:lpstr>
      <vt:lpstr>Calibri</vt:lpstr>
      <vt:lpstr>Century Gothic</vt:lpstr>
      <vt:lpstr>Garamond</vt:lpstr>
      <vt:lpstr>Savon</vt:lpstr>
      <vt:lpstr>Maternal and child health</vt:lpstr>
      <vt:lpstr>Objectives:- </vt:lpstr>
      <vt:lpstr>Q1</vt:lpstr>
      <vt:lpstr>Q2</vt:lpstr>
      <vt:lpstr>Q3</vt:lpstr>
      <vt:lpstr>Q4</vt:lpstr>
      <vt:lpstr>Q5</vt:lpstr>
      <vt:lpstr>What is maternal health?</vt:lpstr>
      <vt:lpstr>What is a health indicator?</vt:lpstr>
      <vt:lpstr>The 11 indicators of maternal, newborn and child health  </vt:lpstr>
      <vt:lpstr>The 11 indicators of maternal, newborn and child health  </vt:lpstr>
      <vt:lpstr>Maternal mortality ratio </vt:lpstr>
      <vt:lpstr>PowerPoint Presentation</vt:lpstr>
      <vt:lpstr>PowerPoint Presentation</vt:lpstr>
      <vt:lpstr>PowerPoint Presentation</vt:lpstr>
      <vt:lpstr>PowerPoint Presentation</vt:lpstr>
      <vt:lpstr>Key facts  (WHO)</vt:lpstr>
      <vt:lpstr>Preconception</vt:lpstr>
      <vt:lpstr>scenario</vt:lpstr>
      <vt:lpstr>Preconception</vt:lpstr>
      <vt:lpstr>Access to preconception health care</vt:lpstr>
      <vt:lpstr>Interconception Health care</vt:lpstr>
      <vt:lpstr>AGE</vt:lpstr>
      <vt:lpstr>Poverty</vt:lpstr>
      <vt:lpstr>Health risks</vt:lpstr>
      <vt:lpstr>Blood pressure</vt:lpstr>
      <vt:lpstr> Heart disease</vt:lpstr>
      <vt:lpstr>Pre-existing Diabetes</vt:lpstr>
      <vt:lpstr>Gestational Diabetes</vt:lpstr>
      <vt:lpstr>Depression</vt:lpstr>
      <vt:lpstr> Genetic conditions  </vt:lpstr>
      <vt:lpstr> STDs </vt:lpstr>
      <vt:lpstr>  Nutrition  </vt:lpstr>
      <vt:lpstr>Nutrition supplements</vt:lpstr>
      <vt:lpstr> Tobacco </vt:lpstr>
      <vt:lpstr>Alcohol abuse</vt:lpstr>
      <vt:lpstr> Social and Physical Determinants of Maternal Health</vt:lpstr>
      <vt:lpstr>Social and Physical Determinants of Maternal Health  </vt:lpstr>
      <vt:lpstr>Why it is important?</vt:lpstr>
      <vt:lpstr>Social and Physical Determinants of Child Health </vt:lpstr>
      <vt:lpstr>Biological  </vt:lpstr>
      <vt:lpstr>Socio-economic Factors  </vt:lpstr>
      <vt:lpstr>Cultural Factors  </vt:lpstr>
      <vt:lpstr>PowerPoint Presentation</vt:lpstr>
      <vt:lpstr>the major reasons of maternal mortality?  </vt:lpstr>
      <vt:lpstr>How to improve the health and well-being of women, infants, children, and families.  </vt:lpstr>
      <vt:lpstr>Post partum depression </vt:lpstr>
      <vt:lpstr>PowerPoint Presentation</vt:lpstr>
      <vt:lpstr>• Infant mortality:  </vt:lpstr>
      <vt:lpstr>How to improve infancy health</vt:lpstr>
      <vt:lpstr>Milestones</vt:lpstr>
      <vt:lpstr>PowerPoint Presentation</vt:lpstr>
      <vt:lpstr>Q1</vt:lpstr>
      <vt:lpstr>Q2</vt:lpstr>
      <vt:lpstr>Q3</vt:lpstr>
      <vt:lpstr>Q4</vt:lpstr>
      <vt:lpstr>Q5</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Maternal and child health</dc:title>
  <dc:creator>عبدالله</dc:creator>
  <cp:lastModifiedBy>3zoz .q</cp:lastModifiedBy>
  <cp:revision>38</cp:revision>
  <dcterms:created xsi:type="dcterms:W3CDTF">2019-11-26T13:05:56Z</dcterms:created>
  <dcterms:modified xsi:type="dcterms:W3CDTF">2020-01-26T10:04:32Z</dcterms:modified>
</cp:coreProperties>
</file>