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67" r:id="rId4"/>
  </p:sldMasterIdLst>
  <p:notesMasterIdLst>
    <p:notesMasterId r:id="rId65"/>
  </p:notesMasterIdLst>
  <p:sldIdLst>
    <p:sldId id="354" r:id="rId5"/>
    <p:sldId id="355" r:id="rId6"/>
    <p:sldId id="356" r:id="rId7"/>
    <p:sldId id="357" r:id="rId8"/>
    <p:sldId id="397" r:id="rId9"/>
    <p:sldId id="398" r:id="rId10"/>
    <p:sldId id="361" r:id="rId11"/>
    <p:sldId id="362" r:id="rId12"/>
    <p:sldId id="363" r:id="rId13"/>
    <p:sldId id="364" r:id="rId14"/>
    <p:sldId id="365" r:id="rId15"/>
    <p:sldId id="348" r:id="rId16"/>
    <p:sldId id="349" r:id="rId17"/>
    <p:sldId id="350" r:id="rId18"/>
    <p:sldId id="351" r:id="rId19"/>
    <p:sldId id="352" r:id="rId20"/>
    <p:sldId id="353" r:id="rId21"/>
    <p:sldId id="384" r:id="rId22"/>
    <p:sldId id="385" r:id="rId23"/>
    <p:sldId id="387" r:id="rId24"/>
    <p:sldId id="388" r:id="rId25"/>
    <p:sldId id="389" r:id="rId26"/>
    <p:sldId id="390" r:id="rId27"/>
    <p:sldId id="391" r:id="rId28"/>
    <p:sldId id="392" r:id="rId29"/>
    <p:sldId id="400" r:id="rId30"/>
    <p:sldId id="399"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26" r:id="rId48"/>
    <p:sldId id="321" r:id="rId49"/>
    <p:sldId id="322" r:id="rId50"/>
    <p:sldId id="323" r:id="rId51"/>
    <p:sldId id="301" r:id="rId52"/>
    <p:sldId id="330" r:id="rId53"/>
    <p:sldId id="393" r:id="rId54"/>
    <p:sldId id="331" r:id="rId55"/>
    <p:sldId id="367" r:id="rId56"/>
    <p:sldId id="332" r:id="rId57"/>
    <p:sldId id="396" r:id="rId58"/>
    <p:sldId id="394" r:id="rId59"/>
    <p:sldId id="395" r:id="rId60"/>
    <p:sldId id="291" r:id="rId61"/>
    <p:sldId id="300" r:id="rId62"/>
    <p:sldId id="293" r:id="rId63"/>
    <p:sldId id="29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92285" autoAdjust="0"/>
  </p:normalViewPr>
  <p:slideViewPr>
    <p:cSldViewPr snapToGrid="0">
      <p:cViewPr>
        <p:scale>
          <a:sx n="81" d="100"/>
          <a:sy n="81" d="100"/>
        </p:scale>
        <p:origin x="549" y="57"/>
      </p:cViewPr>
      <p:guideLst>
        <p:guide orient="horz" pos="2160"/>
        <p:guide pos="3840"/>
      </p:guideLst>
    </p:cSldViewPr>
  </p:slideViewPr>
  <p:outlineViewPr>
    <p:cViewPr>
      <p:scale>
        <a:sx n="33" d="100"/>
        <a:sy n="33" d="100"/>
      </p:scale>
      <p:origin x="0" y="-2322"/>
    </p:cViewPr>
  </p:outlin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0AF7D48-582E-4DC2-9FCC-5DAFA01967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26888F-5659-4BE3-82D5-8B7EAEE47126}">
      <dgm:prSet/>
      <dgm:spPr/>
      <dgm:t>
        <a:bodyPr/>
        <a:lstStyle/>
        <a:p>
          <a:pPr>
            <a:lnSpc>
              <a:spcPct val="100000"/>
            </a:lnSpc>
          </a:pPr>
          <a:r>
            <a:rPr lang="en-US"/>
            <a:t>- undertake regular self-weighing (SIGN, evidence grade B) </a:t>
          </a:r>
        </a:p>
      </dgm:t>
    </dgm:pt>
    <dgm:pt modelId="{68F99B66-7808-487C-9B6D-5854699C1C21}" type="parTrans" cxnId="{6080EB58-B316-4980-8BD2-96686BF48066}">
      <dgm:prSet/>
      <dgm:spPr/>
      <dgm:t>
        <a:bodyPr/>
        <a:lstStyle/>
        <a:p>
          <a:endParaRPr lang="en-US"/>
        </a:p>
      </dgm:t>
    </dgm:pt>
    <dgm:pt modelId="{B4758D5D-1511-45FE-B2E8-7442F6B3A0FD}" type="sibTrans" cxnId="{6080EB58-B316-4980-8BD2-96686BF48066}">
      <dgm:prSet/>
      <dgm:spPr/>
      <dgm:t>
        <a:bodyPr/>
        <a:lstStyle/>
        <a:p>
          <a:endParaRPr lang="en-US"/>
        </a:p>
      </dgm:t>
    </dgm:pt>
    <dgm:pt modelId="{325632C9-E2FF-430B-BE5F-F9AF34444D24}">
      <dgm:prSet/>
      <dgm:spPr/>
      <dgm:t>
        <a:bodyPr/>
        <a:lstStyle/>
        <a:p>
          <a:pPr>
            <a:lnSpc>
              <a:spcPct val="100000"/>
            </a:lnSpc>
          </a:pPr>
          <a:r>
            <a:rPr lang="en-US" dirty="0"/>
            <a:t>• Strictly supervise patients on very low-calorie diets prescribed for rapid weight loss, (SIGN, evidence grade D) </a:t>
          </a:r>
        </a:p>
      </dgm:t>
    </dgm:pt>
    <dgm:pt modelId="{E5A5BF70-EBA0-431E-81A1-9A18DB699729}" type="parTrans" cxnId="{CE9AB94C-C64E-47D0-9C0C-CFFCCB283805}">
      <dgm:prSet/>
      <dgm:spPr/>
      <dgm:t>
        <a:bodyPr/>
        <a:lstStyle/>
        <a:p>
          <a:endParaRPr lang="en-US"/>
        </a:p>
      </dgm:t>
    </dgm:pt>
    <dgm:pt modelId="{CAACAAF0-9A42-4B59-B268-D1ECD6841BF9}" type="sibTrans" cxnId="{CE9AB94C-C64E-47D0-9C0C-CFFCCB283805}">
      <dgm:prSet/>
      <dgm:spPr/>
      <dgm:t>
        <a:bodyPr/>
        <a:lstStyle/>
        <a:p>
          <a:endParaRPr lang="en-US"/>
        </a:p>
      </dgm:t>
    </dgm:pt>
    <dgm:pt modelId="{227A5292-9AFF-4F45-A7BC-F18DFC3CE970}">
      <dgm:prSet/>
      <dgm:spPr/>
      <dgm:t>
        <a:bodyPr/>
        <a:lstStyle/>
        <a:p>
          <a:pPr>
            <a:lnSpc>
              <a:spcPct val="100000"/>
            </a:lnSpc>
          </a:pPr>
          <a:r>
            <a:rPr lang="en-US"/>
            <a:t>Fat: &lt; 30% of total daily caloric intake </a:t>
          </a:r>
          <a:endParaRPr lang="en-US" dirty="0"/>
        </a:p>
      </dgm:t>
    </dgm:pt>
    <dgm:pt modelId="{472F6F54-E2E7-463B-9034-9ABE7D86BDE1}" type="parTrans" cxnId="{8178A791-217A-43CE-82C4-D4BEDFE3E3BA}">
      <dgm:prSet/>
      <dgm:spPr/>
      <dgm:t>
        <a:bodyPr/>
        <a:lstStyle/>
        <a:p>
          <a:endParaRPr lang="en-US"/>
        </a:p>
      </dgm:t>
    </dgm:pt>
    <dgm:pt modelId="{7E687BAB-D3BC-4205-83CC-FC17E01BDA18}" type="sibTrans" cxnId="{8178A791-217A-43CE-82C4-D4BEDFE3E3BA}">
      <dgm:prSet/>
      <dgm:spPr/>
      <dgm:t>
        <a:bodyPr/>
        <a:lstStyle/>
        <a:p>
          <a:endParaRPr lang="en-US"/>
        </a:p>
      </dgm:t>
    </dgm:pt>
    <dgm:pt modelId="{CBC45600-D4AE-4B48-8E00-00CC6D155807}" type="pres">
      <dgm:prSet presAssocID="{F0AF7D48-582E-4DC2-9FCC-5DAFA0196700}" presName="root" presStyleCnt="0">
        <dgm:presLayoutVars>
          <dgm:dir/>
          <dgm:resizeHandles val="exact"/>
        </dgm:presLayoutVars>
      </dgm:prSet>
      <dgm:spPr/>
    </dgm:pt>
    <dgm:pt modelId="{CE4FE4CF-A5CA-4CBF-90CE-5C596B7E0793}" type="pres">
      <dgm:prSet presAssocID="{B726888F-5659-4BE3-82D5-8B7EAEE47126}" presName="compNode" presStyleCnt="0"/>
      <dgm:spPr/>
    </dgm:pt>
    <dgm:pt modelId="{D320C65F-E70D-4F9F-B107-B5AD43965902}" type="pres">
      <dgm:prSet presAssocID="{B726888F-5659-4BE3-82D5-8B7EAEE47126}" presName="bgRect" presStyleLbl="bgShp" presStyleIdx="0" presStyleCnt="3"/>
      <dgm:spPr/>
    </dgm:pt>
    <dgm:pt modelId="{B360B78D-5C0A-4B6B-8110-7650BF54AA43}" type="pres">
      <dgm:prSet presAssocID="{B726888F-5659-4BE3-82D5-8B7EAEE471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586CC5E-95A3-4D97-9EB6-B3081B70B70B}" type="pres">
      <dgm:prSet presAssocID="{B726888F-5659-4BE3-82D5-8B7EAEE47126}" presName="spaceRect" presStyleCnt="0"/>
      <dgm:spPr/>
    </dgm:pt>
    <dgm:pt modelId="{83F80055-A0DF-4AFB-9DF2-ADC15740C529}" type="pres">
      <dgm:prSet presAssocID="{B726888F-5659-4BE3-82D5-8B7EAEE47126}" presName="parTx" presStyleLbl="revTx" presStyleIdx="0" presStyleCnt="3">
        <dgm:presLayoutVars>
          <dgm:chMax val="0"/>
          <dgm:chPref val="0"/>
        </dgm:presLayoutVars>
      </dgm:prSet>
      <dgm:spPr/>
    </dgm:pt>
    <dgm:pt modelId="{7820F40E-7CB4-46CF-AE5A-8DBF2D97F13B}" type="pres">
      <dgm:prSet presAssocID="{B4758D5D-1511-45FE-B2E8-7442F6B3A0FD}" presName="sibTrans" presStyleCnt="0"/>
      <dgm:spPr/>
    </dgm:pt>
    <dgm:pt modelId="{F64A6964-2DCC-44C5-8BB0-720187E8B8A3}" type="pres">
      <dgm:prSet presAssocID="{325632C9-E2FF-430B-BE5F-F9AF34444D24}" presName="compNode" presStyleCnt="0"/>
      <dgm:spPr/>
    </dgm:pt>
    <dgm:pt modelId="{ED604FED-2648-4118-AC5F-F8B37E39BB0A}" type="pres">
      <dgm:prSet presAssocID="{325632C9-E2FF-430B-BE5F-F9AF34444D24}" presName="bgRect" presStyleLbl="bgShp" presStyleIdx="1" presStyleCnt="3"/>
      <dgm:spPr/>
    </dgm:pt>
    <dgm:pt modelId="{805E830E-DEB0-4662-A340-6FBAB8839937}" type="pres">
      <dgm:prSet presAssocID="{325632C9-E2FF-430B-BE5F-F9AF34444D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E52F5255-CD0E-45B4-AE36-6558071CB749}" type="pres">
      <dgm:prSet presAssocID="{325632C9-E2FF-430B-BE5F-F9AF34444D24}" presName="spaceRect" presStyleCnt="0"/>
      <dgm:spPr/>
    </dgm:pt>
    <dgm:pt modelId="{5F880C1D-2D63-462A-BB7F-F0E7E499240C}" type="pres">
      <dgm:prSet presAssocID="{325632C9-E2FF-430B-BE5F-F9AF34444D24}" presName="parTx" presStyleLbl="revTx" presStyleIdx="1" presStyleCnt="3">
        <dgm:presLayoutVars>
          <dgm:chMax val="0"/>
          <dgm:chPref val="0"/>
        </dgm:presLayoutVars>
      </dgm:prSet>
      <dgm:spPr/>
    </dgm:pt>
    <dgm:pt modelId="{597B7F08-1B82-4663-AFCC-44EC9F1E3A1C}" type="pres">
      <dgm:prSet presAssocID="{CAACAAF0-9A42-4B59-B268-D1ECD6841BF9}" presName="sibTrans" presStyleCnt="0"/>
      <dgm:spPr/>
    </dgm:pt>
    <dgm:pt modelId="{995422A4-E7E8-437C-A957-61C1556DCA24}" type="pres">
      <dgm:prSet presAssocID="{227A5292-9AFF-4F45-A7BC-F18DFC3CE970}" presName="compNode" presStyleCnt="0"/>
      <dgm:spPr/>
    </dgm:pt>
    <dgm:pt modelId="{9BCB1B8D-C40E-4FE3-8BF0-C05877B20C26}" type="pres">
      <dgm:prSet presAssocID="{227A5292-9AFF-4F45-A7BC-F18DFC3CE970}" presName="bgRect" presStyleLbl="bgShp" presStyleIdx="2" presStyleCnt="3"/>
      <dgm:spPr/>
    </dgm:pt>
    <dgm:pt modelId="{C79A477F-3003-4E37-B799-66313D974197}" type="pres">
      <dgm:prSet presAssocID="{227A5292-9AFF-4F45-A7BC-F18DFC3CE9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a:ext>
      </dgm:extLst>
    </dgm:pt>
    <dgm:pt modelId="{3A4EA050-3DD6-4E8F-94C3-7BED2CE1E0EC}" type="pres">
      <dgm:prSet presAssocID="{227A5292-9AFF-4F45-A7BC-F18DFC3CE970}" presName="spaceRect" presStyleCnt="0"/>
      <dgm:spPr/>
    </dgm:pt>
    <dgm:pt modelId="{6FA6D7F9-09AB-4BFB-A186-4AA9D8C8BB31}" type="pres">
      <dgm:prSet presAssocID="{227A5292-9AFF-4F45-A7BC-F18DFC3CE970}" presName="parTx" presStyleLbl="revTx" presStyleIdx="2" presStyleCnt="3">
        <dgm:presLayoutVars>
          <dgm:chMax val="0"/>
          <dgm:chPref val="0"/>
        </dgm:presLayoutVars>
      </dgm:prSet>
      <dgm:spPr/>
    </dgm:pt>
  </dgm:ptLst>
  <dgm:cxnLst>
    <dgm:cxn modelId="{8937A549-97D5-43C9-9A40-D2C76F272DB6}" type="presOf" srcId="{227A5292-9AFF-4F45-A7BC-F18DFC3CE970}" destId="{6FA6D7F9-09AB-4BFB-A186-4AA9D8C8BB31}" srcOrd="0" destOrd="0" presId="urn:microsoft.com/office/officeart/2018/2/layout/IconVerticalSolidList"/>
    <dgm:cxn modelId="{CE9AB94C-C64E-47D0-9C0C-CFFCCB283805}" srcId="{F0AF7D48-582E-4DC2-9FCC-5DAFA0196700}" destId="{325632C9-E2FF-430B-BE5F-F9AF34444D24}" srcOrd="1" destOrd="0" parTransId="{E5A5BF70-EBA0-431E-81A1-9A18DB699729}" sibTransId="{CAACAAF0-9A42-4B59-B268-D1ECD6841BF9}"/>
    <dgm:cxn modelId="{26441470-61B9-477E-B9E7-B3E55A53B082}" type="presOf" srcId="{B726888F-5659-4BE3-82D5-8B7EAEE47126}" destId="{83F80055-A0DF-4AFB-9DF2-ADC15740C529}" srcOrd="0" destOrd="0" presId="urn:microsoft.com/office/officeart/2018/2/layout/IconVerticalSolidList"/>
    <dgm:cxn modelId="{6080EB58-B316-4980-8BD2-96686BF48066}" srcId="{F0AF7D48-582E-4DC2-9FCC-5DAFA0196700}" destId="{B726888F-5659-4BE3-82D5-8B7EAEE47126}" srcOrd="0" destOrd="0" parTransId="{68F99B66-7808-487C-9B6D-5854699C1C21}" sibTransId="{B4758D5D-1511-45FE-B2E8-7442F6B3A0FD}"/>
    <dgm:cxn modelId="{8178A791-217A-43CE-82C4-D4BEDFE3E3BA}" srcId="{F0AF7D48-582E-4DC2-9FCC-5DAFA0196700}" destId="{227A5292-9AFF-4F45-A7BC-F18DFC3CE970}" srcOrd="2" destOrd="0" parTransId="{472F6F54-E2E7-463B-9034-9ABE7D86BDE1}" sibTransId="{7E687BAB-D3BC-4205-83CC-FC17E01BDA18}"/>
    <dgm:cxn modelId="{0270C5A8-719E-404B-BAB6-4AD504C1DABA}" type="presOf" srcId="{F0AF7D48-582E-4DC2-9FCC-5DAFA0196700}" destId="{CBC45600-D4AE-4B48-8E00-00CC6D155807}" srcOrd="0" destOrd="0" presId="urn:microsoft.com/office/officeart/2018/2/layout/IconVerticalSolidList"/>
    <dgm:cxn modelId="{3357D4BD-C6DF-453E-AE2B-3DACC4C26F3D}" type="presOf" srcId="{325632C9-E2FF-430B-BE5F-F9AF34444D24}" destId="{5F880C1D-2D63-462A-BB7F-F0E7E499240C}" srcOrd="0" destOrd="0" presId="urn:microsoft.com/office/officeart/2018/2/layout/IconVerticalSolidList"/>
    <dgm:cxn modelId="{14A15E41-6743-417E-B810-AC68C6435448}" type="presParOf" srcId="{CBC45600-D4AE-4B48-8E00-00CC6D155807}" destId="{CE4FE4CF-A5CA-4CBF-90CE-5C596B7E0793}" srcOrd="0" destOrd="0" presId="urn:microsoft.com/office/officeart/2018/2/layout/IconVerticalSolidList"/>
    <dgm:cxn modelId="{F1C452C4-B5FC-4AA8-9385-AB624C99BE06}" type="presParOf" srcId="{CE4FE4CF-A5CA-4CBF-90CE-5C596B7E0793}" destId="{D320C65F-E70D-4F9F-B107-B5AD43965902}" srcOrd="0" destOrd="0" presId="urn:microsoft.com/office/officeart/2018/2/layout/IconVerticalSolidList"/>
    <dgm:cxn modelId="{A9B56C10-36A0-460F-B0A2-3FA381AB8A49}" type="presParOf" srcId="{CE4FE4CF-A5CA-4CBF-90CE-5C596B7E0793}" destId="{B360B78D-5C0A-4B6B-8110-7650BF54AA43}" srcOrd="1" destOrd="0" presId="urn:microsoft.com/office/officeart/2018/2/layout/IconVerticalSolidList"/>
    <dgm:cxn modelId="{09C9C9CA-804D-444E-BC28-F415E3D228BE}" type="presParOf" srcId="{CE4FE4CF-A5CA-4CBF-90CE-5C596B7E0793}" destId="{4586CC5E-95A3-4D97-9EB6-B3081B70B70B}" srcOrd="2" destOrd="0" presId="urn:microsoft.com/office/officeart/2018/2/layout/IconVerticalSolidList"/>
    <dgm:cxn modelId="{EE45D624-B4AF-4276-8BB6-8E7BBEFCA765}" type="presParOf" srcId="{CE4FE4CF-A5CA-4CBF-90CE-5C596B7E0793}" destId="{83F80055-A0DF-4AFB-9DF2-ADC15740C529}" srcOrd="3" destOrd="0" presId="urn:microsoft.com/office/officeart/2018/2/layout/IconVerticalSolidList"/>
    <dgm:cxn modelId="{717A9ADD-3020-4796-BD62-42C7A7BCA501}" type="presParOf" srcId="{CBC45600-D4AE-4B48-8E00-00CC6D155807}" destId="{7820F40E-7CB4-46CF-AE5A-8DBF2D97F13B}" srcOrd="1" destOrd="0" presId="urn:microsoft.com/office/officeart/2018/2/layout/IconVerticalSolidList"/>
    <dgm:cxn modelId="{0C667451-9BA5-4CFF-A492-048570EBFA92}" type="presParOf" srcId="{CBC45600-D4AE-4B48-8E00-00CC6D155807}" destId="{F64A6964-2DCC-44C5-8BB0-720187E8B8A3}" srcOrd="2" destOrd="0" presId="urn:microsoft.com/office/officeart/2018/2/layout/IconVerticalSolidList"/>
    <dgm:cxn modelId="{0448B432-A1CB-4949-ACF8-F2CFF5BBB219}" type="presParOf" srcId="{F64A6964-2DCC-44C5-8BB0-720187E8B8A3}" destId="{ED604FED-2648-4118-AC5F-F8B37E39BB0A}" srcOrd="0" destOrd="0" presId="urn:microsoft.com/office/officeart/2018/2/layout/IconVerticalSolidList"/>
    <dgm:cxn modelId="{6EB5BE43-24C4-4C01-A41A-8D44083AC80D}" type="presParOf" srcId="{F64A6964-2DCC-44C5-8BB0-720187E8B8A3}" destId="{805E830E-DEB0-4662-A340-6FBAB8839937}" srcOrd="1" destOrd="0" presId="urn:microsoft.com/office/officeart/2018/2/layout/IconVerticalSolidList"/>
    <dgm:cxn modelId="{33DA8E26-465A-467D-9D3E-378D70DA8C9A}" type="presParOf" srcId="{F64A6964-2DCC-44C5-8BB0-720187E8B8A3}" destId="{E52F5255-CD0E-45B4-AE36-6558071CB749}" srcOrd="2" destOrd="0" presId="urn:microsoft.com/office/officeart/2018/2/layout/IconVerticalSolidList"/>
    <dgm:cxn modelId="{59FC8BA3-4D23-4D1A-98CA-CBC0829E44BD}" type="presParOf" srcId="{F64A6964-2DCC-44C5-8BB0-720187E8B8A3}" destId="{5F880C1D-2D63-462A-BB7F-F0E7E499240C}" srcOrd="3" destOrd="0" presId="urn:microsoft.com/office/officeart/2018/2/layout/IconVerticalSolidList"/>
    <dgm:cxn modelId="{6993449B-99FA-49D3-BCE0-36A925B289BA}" type="presParOf" srcId="{CBC45600-D4AE-4B48-8E00-00CC6D155807}" destId="{597B7F08-1B82-4663-AFCC-44EC9F1E3A1C}" srcOrd="3" destOrd="0" presId="urn:microsoft.com/office/officeart/2018/2/layout/IconVerticalSolidList"/>
    <dgm:cxn modelId="{F4CB0E4C-C112-46C7-AB89-60EB0CCA5A36}" type="presParOf" srcId="{CBC45600-D4AE-4B48-8E00-00CC6D155807}" destId="{995422A4-E7E8-437C-A957-61C1556DCA24}" srcOrd="4" destOrd="0" presId="urn:microsoft.com/office/officeart/2018/2/layout/IconVerticalSolidList"/>
    <dgm:cxn modelId="{37B69D39-D74D-4C75-B1B5-554094874827}" type="presParOf" srcId="{995422A4-E7E8-437C-A957-61C1556DCA24}" destId="{9BCB1B8D-C40E-4FE3-8BF0-C05877B20C26}" srcOrd="0" destOrd="0" presId="urn:microsoft.com/office/officeart/2018/2/layout/IconVerticalSolidList"/>
    <dgm:cxn modelId="{93081A05-EE41-4FC2-8F1A-0B0A2E56B745}" type="presParOf" srcId="{995422A4-E7E8-437C-A957-61C1556DCA24}" destId="{C79A477F-3003-4E37-B799-66313D974197}" srcOrd="1" destOrd="0" presId="urn:microsoft.com/office/officeart/2018/2/layout/IconVerticalSolidList"/>
    <dgm:cxn modelId="{04CA044F-3AA3-4D43-8A75-CE3DE3738E46}" type="presParOf" srcId="{995422A4-E7E8-437C-A957-61C1556DCA24}" destId="{3A4EA050-3DD6-4E8F-94C3-7BED2CE1E0EC}" srcOrd="2" destOrd="0" presId="urn:microsoft.com/office/officeart/2018/2/layout/IconVerticalSolidList"/>
    <dgm:cxn modelId="{11802AD9-806C-413D-B7B8-19D9713852DA}" type="presParOf" srcId="{995422A4-E7E8-437C-A957-61C1556DCA24}" destId="{6FA6D7F9-09AB-4BFB-A186-4AA9D8C8BB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7FD9E-73B2-4E44-B502-BCDF5C7F151C}"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99515FAD-0302-4371-92F4-A81E4BC63A13}">
      <dgm:prSet/>
      <dgm:spPr/>
      <dgm:t>
        <a:bodyPr/>
        <a:lstStyle/>
        <a:p>
          <a:pPr>
            <a:lnSpc>
              <a:spcPct val="100000"/>
            </a:lnSpc>
          </a:pPr>
          <a:r>
            <a:rPr lang="en-US" dirty="0"/>
            <a:t>30 min/day for at least 5 days/week (150 min/week) </a:t>
          </a:r>
          <a:r>
            <a:rPr lang="en-US" dirty="0">
              <a:solidFill>
                <a:srgbClr val="FF0000"/>
              </a:solidFill>
            </a:rPr>
            <a:t>WHO</a:t>
          </a:r>
          <a:r>
            <a:rPr lang="en-US" dirty="0"/>
            <a:t> recommendation </a:t>
          </a:r>
        </a:p>
      </dgm:t>
    </dgm:pt>
    <dgm:pt modelId="{E4BA0254-E15E-43B8-9DE8-912AFBE38B65}" type="parTrans" cxnId="{90C8BD7A-9D9D-4C6E-B19E-2F609721F987}">
      <dgm:prSet/>
      <dgm:spPr/>
      <dgm:t>
        <a:bodyPr/>
        <a:lstStyle/>
        <a:p>
          <a:endParaRPr lang="en-US"/>
        </a:p>
      </dgm:t>
    </dgm:pt>
    <dgm:pt modelId="{63B0C07E-C5AD-4956-863B-3A45B0731805}" type="sibTrans" cxnId="{90C8BD7A-9D9D-4C6E-B19E-2F609721F987}">
      <dgm:prSet/>
      <dgm:spPr/>
      <dgm:t>
        <a:bodyPr/>
        <a:lstStyle/>
        <a:p>
          <a:endParaRPr lang="en-US"/>
        </a:p>
      </dgm:t>
    </dgm:pt>
    <dgm:pt modelId="{66B972FD-B21C-43F7-A9EB-34BBDD917F58}">
      <dgm:prSet/>
      <dgm:spPr/>
      <dgm:t>
        <a:bodyPr/>
        <a:lstStyle/>
        <a:p>
          <a:pPr>
            <a:lnSpc>
              <a:spcPct val="100000"/>
            </a:lnSpc>
          </a:pPr>
          <a:r>
            <a:rPr lang="en-US" dirty="0"/>
            <a:t>• Encourage overweight or obese individuals to be physically active and to avoid sedentary behavior (SIGN, evidence grade </a:t>
          </a:r>
          <a:r>
            <a:rPr lang="en-US" dirty="0">
              <a:solidFill>
                <a:srgbClr val="FF0000"/>
              </a:solidFill>
            </a:rPr>
            <a:t>B</a:t>
          </a:r>
          <a:r>
            <a:rPr lang="en-US" dirty="0"/>
            <a:t>) </a:t>
          </a:r>
        </a:p>
      </dgm:t>
    </dgm:pt>
    <dgm:pt modelId="{9F853631-771C-4FB4-86E8-B60D67ECF92B}" type="parTrans" cxnId="{F33813BC-C6CF-47B8-9FDD-15173713627E}">
      <dgm:prSet/>
      <dgm:spPr/>
      <dgm:t>
        <a:bodyPr/>
        <a:lstStyle/>
        <a:p>
          <a:endParaRPr lang="en-US"/>
        </a:p>
      </dgm:t>
    </dgm:pt>
    <dgm:pt modelId="{C273EF23-93E7-4EB9-ACCF-AA715643024D}" type="sibTrans" cxnId="{F33813BC-C6CF-47B8-9FDD-15173713627E}">
      <dgm:prSet/>
      <dgm:spPr/>
      <dgm:t>
        <a:bodyPr/>
        <a:lstStyle/>
        <a:p>
          <a:endParaRPr lang="en-US"/>
        </a:p>
      </dgm:t>
    </dgm:pt>
    <dgm:pt modelId="{4DF369CE-C48C-4E5F-A6B5-16258433124A}">
      <dgm:prSet/>
      <dgm:spPr/>
      <dgm:t>
        <a:bodyPr/>
        <a:lstStyle/>
        <a:p>
          <a:pPr>
            <a:lnSpc>
              <a:spcPct val="100000"/>
            </a:lnSpc>
          </a:pPr>
          <a:r>
            <a:rPr lang="en-US" dirty="0"/>
            <a:t>• Prescribe a volume of physical activity that produce energy deficit of approximately 1,800-2,500 kcal/week. This could be achieved through 5 sessions of 45-60 min/week of moderate intensity physical activity, or lesser amounts of vigorous physical activity (SIGN, evidence grade </a:t>
          </a:r>
          <a:r>
            <a:rPr lang="en-US" dirty="0">
              <a:solidFill>
                <a:srgbClr val="FF0000"/>
              </a:solidFill>
            </a:rPr>
            <a:t>B</a:t>
          </a:r>
          <a:r>
            <a:rPr lang="en-US" dirty="0"/>
            <a:t>)</a:t>
          </a:r>
        </a:p>
      </dgm:t>
    </dgm:pt>
    <dgm:pt modelId="{EF7027B9-AB03-46D9-8CCC-C92301708B5A}" type="parTrans" cxnId="{8F1996C8-4580-41F2-B9B7-1ED51CFCCBD8}">
      <dgm:prSet/>
      <dgm:spPr/>
      <dgm:t>
        <a:bodyPr/>
        <a:lstStyle/>
        <a:p>
          <a:endParaRPr lang="en-US"/>
        </a:p>
      </dgm:t>
    </dgm:pt>
    <dgm:pt modelId="{C0E49B3C-9D45-4787-BA3E-5AEC9855A6D4}" type="sibTrans" cxnId="{8F1996C8-4580-41F2-B9B7-1ED51CFCCBD8}">
      <dgm:prSet/>
      <dgm:spPr/>
      <dgm:t>
        <a:bodyPr/>
        <a:lstStyle/>
        <a:p>
          <a:endParaRPr lang="en-US"/>
        </a:p>
      </dgm:t>
    </dgm:pt>
    <dgm:pt modelId="{D6F14587-33CE-44C2-93C7-BCD9DFE7AE75}" type="pres">
      <dgm:prSet presAssocID="{DEF7FD9E-73B2-4E44-B502-BCDF5C7F151C}" presName="root" presStyleCnt="0">
        <dgm:presLayoutVars>
          <dgm:dir/>
          <dgm:resizeHandles val="exact"/>
        </dgm:presLayoutVars>
      </dgm:prSet>
      <dgm:spPr/>
    </dgm:pt>
    <dgm:pt modelId="{03BB0825-F211-4057-9199-9FBC771EA8E2}" type="pres">
      <dgm:prSet presAssocID="{99515FAD-0302-4371-92F4-A81E4BC63A13}" presName="compNode" presStyleCnt="0"/>
      <dgm:spPr/>
    </dgm:pt>
    <dgm:pt modelId="{B9290E4B-5F23-4D96-9A09-EA3CA4BF6189}" type="pres">
      <dgm:prSet presAssocID="{99515FAD-0302-4371-92F4-A81E4BC63A13}" presName="bgRect" presStyleLbl="bgShp" presStyleIdx="0" presStyleCnt="3"/>
      <dgm:spPr/>
    </dgm:pt>
    <dgm:pt modelId="{40F8F048-FDDD-47BA-A088-E2AC2E41A8D6}" type="pres">
      <dgm:prSet presAssocID="{99515FAD-0302-4371-92F4-A81E4BC63A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18E8ED0D-4234-459F-B66B-40464DCAC13F}" type="pres">
      <dgm:prSet presAssocID="{99515FAD-0302-4371-92F4-A81E4BC63A13}" presName="spaceRect" presStyleCnt="0"/>
      <dgm:spPr/>
    </dgm:pt>
    <dgm:pt modelId="{AB70038E-297A-4687-A36C-08747158B690}" type="pres">
      <dgm:prSet presAssocID="{99515FAD-0302-4371-92F4-A81E4BC63A13}" presName="parTx" presStyleLbl="revTx" presStyleIdx="0" presStyleCnt="3">
        <dgm:presLayoutVars>
          <dgm:chMax val="0"/>
          <dgm:chPref val="0"/>
        </dgm:presLayoutVars>
      </dgm:prSet>
      <dgm:spPr/>
    </dgm:pt>
    <dgm:pt modelId="{177EEB96-18F0-43BC-9A38-A8D6BB590456}" type="pres">
      <dgm:prSet presAssocID="{63B0C07E-C5AD-4956-863B-3A45B0731805}" presName="sibTrans" presStyleCnt="0"/>
      <dgm:spPr/>
    </dgm:pt>
    <dgm:pt modelId="{C7E45561-83AB-4BEC-BF19-FD57B5AAB93E}" type="pres">
      <dgm:prSet presAssocID="{66B972FD-B21C-43F7-A9EB-34BBDD917F58}" presName="compNode" presStyleCnt="0"/>
      <dgm:spPr/>
    </dgm:pt>
    <dgm:pt modelId="{AB18E692-8DE5-418A-89F2-5326F781F4DB}" type="pres">
      <dgm:prSet presAssocID="{66B972FD-B21C-43F7-A9EB-34BBDD917F58}" presName="bgRect" presStyleLbl="bgShp" presStyleIdx="1" presStyleCnt="3"/>
      <dgm:spPr/>
    </dgm:pt>
    <dgm:pt modelId="{9E1642DA-5E77-467B-A87B-9A1D0620D4AF}" type="pres">
      <dgm:prSet presAssocID="{66B972FD-B21C-43F7-A9EB-34BBDD917F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5C4CC8A0-5FF9-420D-9E61-322BAA788373}" type="pres">
      <dgm:prSet presAssocID="{66B972FD-B21C-43F7-A9EB-34BBDD917F58}" presName="spaceRect" presStyleCnt="0"/>
      <dgm:spPr/>
    </dgm:pt>
    <dgm:pt modelId="{1C0D1153-95A8-4ACF-9ACC-D72E11D4C078}" type="pres">
      <dgm:prSet presAssocID="{66B972FD-B21C-43F7-A9EB-34BBDD917F58}" presName="parTx" presStyleLbl="revTx" presStyleIdx="1" presStyleCnt="3">
        <dgm:presLayoutVars>
          <dgm:chMax val="0"/>
          <dgm:chPref val="0"/>
        </dgm:presLayoutVars>
      </dgm:prSet>
      <dgm:spPr/>
    </dgm:pt>
    <dgm:pt modelId="{7A4A6623-2B1B-44EA-BA42-F9DFC0104A38}" type="pres">
      <dgm:prSet presAssocID="{C273EF23-93E7-4EB9-ACCF-AA715643024D}" presName="sibTrans" presStyleCnt="0"/>
      <dgm:spPr/>
    </dgm:pt>
    <dgm:pt modelId="{847EAA7B-04E3-4E7C-8717-3E76E20B4CA9}" type="pres">
      <dgm:prSet presAssocID="{4DF369CE-C48C-4E5F-A6B5-16258433124A}" presName="compNode" presStyleCnt="0"/>
      <dgm:spPr/>
    </dgm:pt>
    <dgm:pt modelId="{864BF3C2-C360-4B52-BABE-D0DD3BC1C4FD}" type="pres">
      <dgm:prSet presAssocID="{4DF369CE-C48C-4E5F-A6B5-16258433124A}" presName="bgRect" presStyleLbl="bgShp" presStyleIdx="2" presStyleCnt="3"/>
      <dgm:spPr/>
    </dgm:pt>
    <dgm:pt modelId="{8144B70A-C0E3-458D-8BAF-767556D40A9F}" type="pres">
      <dgm:prSet presAssocID="{4DF369CE-C48C-4E5F-A6B5-1625843312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D9CC6DDA-FF4B-4608-8F48-4CD67795EE5C}" type="pres">
      <dgm:prSet presAssocID="{4DF369CE-C48C-4E5F-A6B5-16258433124A}" presName="spaceRect" presStyleCnt="0"/>
      <dgm:spPr/>
    </dgm:pt>
    <dgm:pt modelId="{F73A3DB3-5F27-4553-A121-BAD9CF123985}" type="pres">
      <dgm:prSet presAssocID="{4DF369CE-C48C-4E5F-A6B5-16258433124A}" presName="parTx" presStyleLbl="revTx" presStyleIdx="2" presStyleCnt="3">
        <dgm:presLayoutVars>
          <dgm:chMax val="0"/>
          <dgm:chPref val="0"/>
        </dgm:presLayoutVars>
      </dgm:prSet>
      <dgm:spPr/>
    </dgm:pt>
  </dgm:ptLst>
  <dgm:cxnLst>
    <dgm:cxn modelId="{90C8BD7A-9D9D-4C6E-B19E-2F609721F987}" srcId="{DEF7FD9E-73B2-4E44-B502-BCDF5C7F151C}" destId="{99515FAD-0302-4371-92F4-A81E4BC63A13}" srcOrd="0" destOrd="0" parTransId="{E4BA0254-E15E-43B8-9DE8-912AFBE38B65}" sibTransId="{63B0C07E-C5AD-4956-863B-3A45B0731805}"/>
    <dgm:cxn modelId="{F33813BC-C6CF-47B8-9FDD-15173713627E}" srcId="{DEF7FD9E-73B2-4E44-B502-BCDF5C7F151C}" destId="{66B972FD-B21C-43F7-A9EB-34BBDD917F58}" srcOrd="1" destOrd="0" parTransId="{9F853631-771C-4FB4-86E8-B60D67ECF92B}" sibTransId="{C273EF23-93E7-4EB9-ACCF-AA715643024D}"/>
    <dgm:cxn modelId="{8F1996C8-4580-41F2-B9B7-1ED51CFCCBD8}" srcId="{DEF7FD9E-73B2-4E44-B502-BCDF5C7F151C}" destId="{4DF369CE-C48C-4E5F-A6B5-16258433124A}" srcOrd="2" destOrd="0" parTransId="{EF7027B9-AB03-46D9-8CCC-C92301708B5A}" sibTransId="{C0E49B3C-9D45-4787-BA3E-5AEC9855A6D4}"/>
    <dgm:cxn modelId="{E3FF52D4-55CA-405A-A22A-953243F59E21}" type="presOf" srcId="{4DF369CE-C48C-4E5F-A6B5-16258433124A}" destId="{F73A3DB3-5F27-4553-A121-BAD9CF123985}" srcOrd="0" destOrd="0" presId="urn:microsoft.com/office/officeart/2018/2/layout/IconVerticalSolidList"/>
    <dgm:cxn modelId="{F0E064D8-8FDC-4394-AB42-0F02FC62D28A}" type="presOf" srcId="{DEF7FD9E-73B2-4E44-B502-BCDF5C7F151C}" destId="{D6F14587-33CE-44C2-93C7-BCD9DFE7AE75}" srcOrd="0" destOrd="0" presId="urn:microsoft.com/office/officeart/2018/2/layout/IconVerticalSolidList"/>
    <dgm:cxn modelId="{2EE3AEDE-066D-417E-99B7-F18308CE2CE5}" type="presOf" srcId="{66B972FD-B21C-43F7-A9EB-34BBDD917F58}" destId="{1C0D1153-95A8-4ACF-9ACC-D72E11D4C078}" srcOrd="0" destOrd="0" presId="urn:microsoft.com/office/officeart/2018/2/layout/IconVerticalSolidList"/>
    <dgm:cxn modelId="{DE665DF2-BE11-4028-8EC2-825AA3DB8EB9}" type="presOf" srcId="{99515FAD-0302-4371-92F4-A81E4BC63A13}" destId="{AB70038E-297A-4687-A36C-08747158B690}" srcOrd="0" destOrd="0" presId="urn:microsoft.com/office/officeart/2018/2/layout/IconVerticalSolidList"/>
    <dgm:cxn modelId="{D7BB738B-F648-41F6-9B5B-B7F5B990EC4E}" type="presParOf" srcId="{D6F14587-33CE-44C2-93C7-BCD9DFE7AE75}" destId="{03BB0825-F211-4057-9199-9FBC771EA8E2}" srcOrd="0" destOrd="0" presId="urn:microsoft.com/office/officeart/2018/2/layout/IconVerticalSolidList"/>
    <dgm:cxn modelId="{A6AAE6CC-1C12-42FD-BEBE-6C370D77756F}" type="presParOf" srcId="{03BB0825-F211-4057-9199-9FBC771EA8E2}" destId="{B9290E4B-5F23-4D96-9A09-EA3CA4BF6189}" srcOrd="0" destOrd="0" presId="urn:microsoft.com/office/officeart/2018/2/layout/IconVerticalSolidList"/>
    <dgm:cxn modelId="{36FCA030-7413-4799-BEE6-0E2CF7E6FE9A}" type="presParOf" srcId="{03BB0825-F211-4057-9199-9FBC771EA8E2}" destId="{40F8F048-FDDD-47BA-A088-E2AC2E41A8D6}" srcOrd="1" destOrd="0" presId="urn:microsoft.com/office/officeart/2018/2/layout/IconVerticalSolidList"/>
    <dgm:cxn modelId="{381FA7A8-EE6F-4C0C-91AB-A704285B7DF7}" type="presParOf" srcId="{03BB0825-F211-4057-9199-9FBC771EA8E2}" destId="{18E8ED0D-4234-459F-B66B-40464DCAC13F}" srcOrd="2" destOrd="0" presId="urn:microsoft.com/office/officeart/2018/2/layout/IconVerticalSolidList"/>
    <dgm:cxn modelId="{EC164320-E5C1-482E-A315-FB81020512C0}" type="presParOf" srcId="{03BB0825-F211-4057-9199-9FBC771EA8E2}" destId="{AB70038E-297A-4687-A36C-08747158B690}" srcOrd="3" destOrd="0" presId="urn:microsoft.com/office/officeart/2018/2/layout/IconVerticalSolidList"/>
    <dgm:cxn modelId="{D179AC2D-1C9F-4915-AD18-8561B05018FE}" type="presParOf" srcId="{D6F14587-33CE-44C2-93C7-BCD9DFE7AE75}" destId="{177EEB96-18F0-43BC-9A38-A8D6BB590456}" srcOrd="1" destOrd="0" presId="urn:microsoft.com/office/officeart/2018/2/layout/IconVerticalSolidList"/>
    <dgm:cxn modelId="{F25389A1-0D30-458A-895C-5C64F50F00AD}" type="presParOf" srcId="{D6F14587-33CE-44C2-93C7-BCD9DFE7AE75}" destId="{C7E45561-83AB-4BEC-BF19-FD57B5AAB93E}" srcOrd="2" destOrd="0" presId="urn:microsoft.com/office/officeart/2018/2/layout/IconVerticalSolidList"/>
    <dgm:cxn modelId="{420F49F2-9C16-4F30-9493-75CC881E8BE1}" type="presParOf" srcId="{C7E45561-83AB-4BEC-BF19-FD57B5AAB93E}" destId="{AB18E692-8DE5-418A-89F2-5326F781F4DB}" srcOrd="0" destOrd="0" presId="urn:microsoft.com/office/officeart/2018/2/layout/IconVerticalSolidList"/>
    <dgm:cxn modelId="{B0354BB3-2AD5-47A1-B9EE-06ADF8173D18}" type="presParOf" srcId="{C7E45561-83AB-4BEC-BF19-FD57B5AAB93E}" destId="{9E1642DA-5E77-467B-A87B-9A1D0620D4AF}" srcOrd="1" destOrd="0" presId="urn:microsoft.com/office/officeart/2018/2/layout/IconVerticalSolidList"/>
    <dgm:cxn modelId="{B06CB269-8BF9-44A3-919E-A43ECD1B2CBB}" type="presParOf" srcId="{C7E45561-83AB-4BEC-BF19-FD57B5AAB93E}" destId="{5C4CC8A0-5FF9-420D-9E61-322BAA788373}" srcOrd="2" destOrd="0" presId="urn:microsoft.com/office/officeart/2018/2/layout/IconVerticalSolidList"/>
    <dgm:cxn modelId="{1A4C897B-56ED-4982-BE59-9DFCD6B33627}" type="presParOf" srcId="{C7E45561-83AB-4BEC-BF19-FD57B5AAB93E}" destId="{1C0D1153-95A8-4ACF-9ACC-D72E11D4C078}" srcOrd="3" destOrd="0" presId="urn:microsoft.com/office/officeart/2018/2/layout/IconVerticalSolidList"/>
    <dgm:cxn modelId="{1210815F-970D-49BB-B918-5193429708AB}" type="presParOf" srcId="{D6F14587-33CE-44C2-93C7-BCD9DFE7AE75}" destId="{7A4A6623-2B1B-44EA-BA42-F9DFC0104A38}" srcOrd="3" destOrd="0" presId="urn:microsoft.com/office/officeart/2018/2/layout/IconVerticalSolidList"/>
    <dgm:cxn modelId="{6DD26269-A028-4A85-B8A2-559AB0011B24}" type="presParOf" srcId="{D6F14587-33CE-44C2-93C7-BCD9DFE7AE75}" destId="{847EAA7B-04E3-4E7C-8717-3E76E20B4CA9}" srcOrd="4" destOrd="0" presId="urn:microsoft.com/office/officeart/2018/2/layout/IconVerticalSolidList"/>
    <dgm:cxn modelId="{58BE1DE0-B59E-4737-AD2C-56C86BD96AA8}" type="presParOf" srcId="{847EAA7B-04E3-4E7C-8717-3E76E20B4CA9}" destId="{864BF3C2-C360-4B52-BABE-D0DD3BC1C4FD}" srcOrd="0" destOrd="0" presId="urn:microsoft.com/office/officeart/2018/2/layout/IconVerticalSolidList"/>
    <dgm:cxn modelId="{3B78C6FA-8D62-4DBE-9931-133D250B5644}" type="presParOf" srcId="{847EAA7B-04E3-4E7C-8717-3E76E20B4CA9}" destId="{8144B70A-C0E3-458D-8BAF-767556D40A9F}" srcOrd="1" destOrd="0" presId="urn:microsoft.com/office/officeart/2018/2/layout/IconVerticalSolidList"/>
    <dgm:cxn modelId="{15B63B8A-E47E-4849-8047-380F69296FD6}" type="presParOf" srcId="{847EAA7B-04E3-4E7C-8717-3E76E20B4CA9}" destId="{D9CC6DDA-FF4B-4608-8F48-4CD67795EE5C}" srcOrd="2" destOrd="0" presId="urn:microsoft.com/office/officeart/2018/2/layout/IconVerticalSolidList"/>
    <dgm:cxn modelId="{740BCE23-B792-410A-A41A-2A897CE1109F}" type="presParOf" srcId="{847EAA7B-04E3-4E7C-8717-3E76E20B4CA9}" destId="{F73A3DB3-5F27-4553-A121-BAD9CF1239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FEE92-9A4A-4635-9A25-2B5B525E447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EF96F0-C7BA-4B19-969D-EDD7D47AE21E}">
      <dgm:prSet/>
      <dgm:spPr/>
      <dgm:t>
        <a:bodyPr/>
        <a:lstStyle/>
        <a:p>
          <a:pPr>
            <a:lnSpc>
              <a:spcPct val="100000"/>
            </a:lnSpc>
          </a:pPr>
          <a:r>
            <a:rPr lang="en-US" dirty="0"/>
            <a:t>encourage non-weight-bearing moderate intensity physical activities (e.g. cycling, swimming, water aerobics) for obese patients </a:t>
          </a:r>
          <a:r>
            <a:rPr lang="en-US" dirty="0" err="1"/>
            <a:t>suering</a:t>
          </a:r>
          <a:r>
            <a:rPr lang="en-US" dirty="0"/>
            <a:t> from joint problems (BMI over 35 kg/m2) </a:t>
          </a:r>
        </a:p>
      </dgm:t>
    </dgm:pt>
    <dgm:pt modelId="{A345D133-6C93-48BF-AE0C-27D21603B33C}" type="parTrans" cxnId="{3EBBE300-49D0-40C1-ACC9-9E860C3286F6}">
      <dgm:prSet/>
      <dgm:spPr/>
      <dgm:t>
        <a:bodyPr/>
        <a:lstStyle/>
        <a:p>
          <a:endParaRPr lang="en-US"/>
        </a:p>
      </dgm:t>
    </dgm:pt>
    <dgm:pt modelId="{9423D61A-6781-46BF-ABF7-2BE5088C0BBB}" type="sibTrans" cxnId="{3EBBE300-49D0-40C1-ACC9-9E860C3286F6}">
      <dgm:prSet/>
      <dgm:spPr/>
      <dgm:t>
        <a:bodyPr/>
        <a:lstStyle/>
        <a:p>
          <a:endParaRPr lang="en-US"/>
        </a:p>
      </dgm:t>
    </dgm:pt>
    <dgm:pt modelId="{EE3B3013-4873-4894-AB0E-55659C8F1E85}">
      <dgm:prSet/>
      <dgm:spPr/>
      <dgm:t>
        <a:bodyPr/>
        <a:lstStyle/>
        <a:p>
          <a:pPr>
            <a:lnSpc>
              <a:spcPct val="100000"/>
            </a:lnSpc>
          </a:pPr>
          <a:r>
            <a:rPr lang="en-US" dirty="0"/>
            <a:t>Build up the pace of physical activity gradually over time. The volume of physical exercise should be sustainable and tailored to the individual condition (Canadian, evidence grade A, level 2) 3</a:t>
          </a:r>
        </a:p>
      </dgm:t>
    </dgm:pt>
    <dgm:pt modelId="{1832E824-5DA5-47A1-8143-C9DE4984A197}" type="parTrans" cxnId="{5208B779-3743-4CE6-8EDE-D741460D1A74}">
      <dgm:prSet/>
      <dgm:spPr/>
      <dgm:t>
        <a:bodyPr/>
        <a:lstStyle/>
        <a:p>
          <a:endParaRPr lang="en-US"/>
        </a:p>
      </dgm:t>
    </dgm:pt>
    <dgm:pt modelId="{7C536BA7-B20C-44B4-98FB-BAB8348301FF}" type="sibTrans" cxnId="{5208B779-3743-4CE6-8EDE-D741460D1A74}">
      <dgm:prSet/>
      <dgm:spPr/>
      <dgm:t>
        <a:bodyPr/>
        <a:lstStyle/>
        <a:p>
          <a:endParaRPr lang="en-US"/>
        </a:p>
      </dgm:t>
    </dgm:pt>
    <dgm:pt modelId="{C43A078C-B23C-4B53-B29E-4C203DEF24CE}">
      <dgm:prSet/>
      <dgm:spPr/>
      <dgm:t>
        <a:bodyPr/>
        <a:lstStyle/>
        <a:p>
          <a:pPr>
            <a:lnSpc>
              <a:spcPct val="100000"/>
            </a:lnSpc>
          </a:pPr>
          <a:r>
            <a:rPr lang="en-US" b="0" i="0" dirty="0"/>
            <a:t>muscle-strengthening activities should be done involving major muscle groups on 2 or more days a week.</a:t>
          </a:r>
          <a:endParaRPr lang="en-US" dirty="0"/>
        </a:p>
      </dgm:t>
    </dgm:pt>
    <dgm:pt modelId="{191D3247-2B42-420C-BE56-351D6D4B84ED}" type="parTrans" cxnId="{CCE5CF78-B2ED-4ED2-AC61-183CC38743D1}">
      <dgm:prSet/>
      <dgm:spPr/>
      <dgm:t>
        <a:bodyPr/>
        <a:lstStyle/>
        <a:p>
          <a:endParaRPr lang="en-US"/>
        </a:p>
      </dgm:t>
    </dgm:pt>
    <dgm:pt modelId="{F43E48F1-6154-4270-8FE4-01D098B5D3DD}" type="sibTrans" cxnId="{CCE5CF78-B2ED-4ED2-AC61-183CC38743D1}">
      <dgm:prSet/>
      <dgm:spPr/>
      <dgm:t>
        <a:bodyPr/>
        <a:lstStyle/>
        <a:p>
          <a:endParaRPr lang="en-US"/>
        </a:p>
      </dgm:t>
    </dgm:pt>
    <dgm:pt modelId="{1B68F0BE-EE5A-47D6-A904-0A09C5E201F6}" type="pres">
      <dgm:prSet presAssocID="{154FEE92-9A4A-4635-9A25-2B5B525E447D}" presName="root" presStyleCnt="0">
        <dgm:presLayoutVars>
          <dgm:dir/>
          <dgm:resizeHandles val="exact"/>
        </dgm:presLayoutVars>
      </dgm:prSet>
      <dgm:spPr/>
    </dgm:pt>
    <dgm:pt modelId="{8D3F8B33-52A6-4F67-81EF-B2DD0AAD9A4A}" type="pres">
      <dgm:prSet presAssocID="{CFEF96F0-C7BA-4B19-969D-EDD7D47AE21E}" presName="compNode" presStyleCnt="0"/>
      <dgm:spPr/>
    </dgm:pt>
    <dgm:pt modelId="{945A5B26-58D4-468A-B0AB-CE0BAFB8CB2F}" type="pres">
      <dgm:prSet presAssocID="{CFEF96F0-C7BA-4B19-969D-EDD7D47AE21E}" presName="bgRect" presStyleLbl="bgShp" presStyleIdx="0" presStyleCnt="3"/>
      <dgm:spPr/>
    </dgm:pt>
    <dgm:pt modelId="{F4F1176B-BCD8-442B-B965-A05570CE5F78}" type="pres">
      <dgm:prSet presAssocID="{CFEF96F0-C7BA-4B19-969D-EDD7D47AE2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m"/>
        </a:ext>
      </dgm:extLst>
    </dgm:pt>
    <dgm:pt modelId="{4574648F-6565-44F2-88DB-DEEB7506D101}" type="pres">
      <dgm:prSet presAssocID="{CFEF96F0-C7BA-4B19-969D-EDD7D47AE21E}" presName="spaceRect" presStyleCnt="0"/>
      <dgm:spPr/>
    </dgm:pt>
    <dgm:pt modelId="{0A824F78-E1B1-4D35-BEFE-DC4E3BCE1324}" type="pres">
      <dgm:prSet presAssocID="{CFEF96F0-C7BA-4B19-969D-EDD7D47AE21E}" presName="parTx" presStyleLbl="revTx" presStyleIdx="0" presStyleCnt="3">
        <dgm:presLayoutVars>
          <dgm:chMax val="0"/>
          <dgm:chPref val="0"/>
        </dgm:presLayoutVars>
      </dgm:prSet>
      <dgm:spPr/>
    </dgm:pt>
    <dgm:pt modelId="{4231EE14-CD84-4A6F-9AA8-A8D1A0CFF106}" type="pres">
      <dgm:prSet presAssocID="{9423D61A-6781-46BF-ABF7-2BE5088C0BBB}" presName="sibTrans" presStyleCnt="0"/>
      <dgm:spPr/>
    </dgm:pt>
    <dgm:pt modelId="{332FFD2D-249B-4BBD-82A2-1AB1FA749398}" type="pres">
      <dgm:prSet presAssocID="{EE3B3013-4873-4894-AB0E-55659C8F1E85}" presName="compNode" presStyleCnt="0"/>
      <dgm:spPr/>
    </dgm:pt>
    <dgm:pt modelId="{D706D276-156C-4BD2-B8CE-FD286EC0EA59}" type="pres">
      <dgm:prSet presAssocID="{EE3B3013-4873-4894-AB0E-55659C8F1E85}" presName="bgRect" presStyleLbl="bgShp" presStyleIdx="1" presStyleCnt="3"/>
      <dgm:spPr/>
    </dgm:pt>
    <dgm:pt modelId="{08CCC0B5-1CBB-4E7B-8C7A-57DDCCF66734}" type="pres">
      <dgm:prSet presAssocID="{EE3B3013-4873-4894-AB0E-55659C8F1E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641B288-198C-4A72-A2D7-17C8430DEE6A}" type="pres">
      <dgm:prSet presAssocID="{EE3B3013-4873-4894-AB0E-55659C8F1E85}" presName="spaceRect" presStyleCnt="0"/>
      <dgm:spPr/>
    </dgm:pt>
    <dgm:pt modelId="{63177CEA-9BD9-495B-851C-5AAE78BB1674}" type="pres">
      <dgm:prSet presAssocID="{EE3B3013-4873-4894-AB0E-55659C8F1E85}" presName="parTx" presStyleLbl="revTx" presStyleIdx="1" presStyleCnt="3">
        <dgm:presLayoutVars>
          <dgm:chMax val="0"/>
          <dgm:chPref val="0"/>
        </dgm:presLayoutVars>
      </dgm:prSet>
      <dgm:spPr/>
    </dgm:pt>
    <dgm:pt modelId="{710AEE4E-B5C2-43A9-9734-98DA02F41D3D}" type="pres">
      <dgm:prSet presAssocID="{7C536BA7-B20C-44B4-98FB-BAB8348301FF}" presName="sibTrans" presStyleCnt="0"/>
      <dgm:spPr/>
    </dgm:pt>
    <dgm:pt modelId="{C04D7E25-BF12-47E2-9152-1C44923B7890}" type="pres">
      <dgm:prSet presAssocID="{C43A078C-B23C-4B53-B29E-4C203DEF24CE}" presName="compNode" presStyleCnt="0"/>
      <dgm:spPr/>
    </dgm:pt>
    <dgm:pt modelId="{BC4A2269-28B0-4E9C-AF42-6D5D1B73051F}" type="pres">
      <dgm:prSet presAssocID="{C43A078C-B23C-4B53-B29E-4C203DEF24CE}" presName="bgRect" presStyleLbl="bgShp" presStyleIdx="2" presStyleCnt="3"/>
      <dgm:spPr/>
    </dgm:pt>
    <dgm:pt modelId="{DDAF0695-78C8-4D85-BC63-4C072B45A668}" type="pres">
      <dgm:prSet presAssocID="{C43A078C-B23C-4B53-B29E-4C203DEF24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dy builder"/>
        </a:ext>
      </dgm:extLst>
    </dgm:pt>
    <dgm:pt modelId="{848779F9-B9A3-4509-B429-14E9AF43EFFE}" type="pres">
      <dgm:prSet presAssocID="{C43A078C-B23C-4B53-B29E-4C203DEF24CE}" presName="spaceRect" presStyleCnt="0"/>
      <dgm:spPr/>
    </dgm:pt>
    <dgm:pt modelId="{3D6D1C82-FB4B-4D12-95E2-41E195461725}" type="pres">
      <dgm:prSet presAssocID="{C43A078C-B23C-4B53-B29E-4C203DEF24CE}" presName="parTx" presStyleLbl="revTx" presStyleIdx="2" presStyleCnt="3">
        <dgm:presLayoutVars>
          <dgm:chMax val="0"/>
          <dgm:chPref val="0"/>
        </dgm:presLayoutVars>
      </dgm:prSet>
      <dgm:spPr/>
    </dgm:pt>
  </dgm:ptLst>
  <dgm:cxnLst>
    <dgm:cxn modelId="{3EBBE300-49D0-40C1-ACC9-9E860C3286F6}" srcId="{154FEE92-9A4A-4635-9A25-2B5B525E447D}" destId="{CFEF96F0-C7BA-4B19-969D-EDD7D47AE21E}" srcOrd="0" destOrd="0" parTransId="{A345D133-6C93-48BF-AE0C-27D21603B33C}" sibTransId="{9423D61A-6781-46BF-ABF7-2BE5088C0BBB}"/>
    <dgm:cxn modelId="{6F922535-D991-4564-AA16-697811D4EE32}" type="presOf" srcId="{C43A078C-B23C-4B53-B29E-4C203DEF24CE}" destId="{3D6D1C82-FB4B-4D12-95E2-41E195461725}" srcOrd="0" destOrd="0" presId="urn:microsoft.com/office/officeart/2018/2/layout/IconVerticalSolidList"/>
    <dgm:cxn modelId="{FE328268-31F2-440D-BADE-F5D026DBD2DE}" type="presOf" srcId="{EE3B3013-4873-4894-AB0E-55659C8F1E85}" destId="{63177CEA-9BD9-495B-851C-5AAE78BB1674}" srcOrd="0" destOrd="0" presId="urn:microsoft.com/office/officeart/2018/2/layout/IconVerticalSolidList"/>
    <dgm:cxn modelId="{CCE5CF78-B2ED-4ED2-AC61-183CC38743D1}" srcId="{154FEE92-9A4A-4635-9A25-2B5B525E447D}" destId="{C43A078C-B23C-4B53-B29E-4C203DEF24CE}" srcOrd="2" destOrd="0" parTransId="{191D3247-2B42-420C-BE56-351D6D4B84ED}" sibTransId="{F43E48F1-6154-4270-8FE4-01D098B5D3DD}"/>
    <dgm:cxn modelId="{5208B779-3743-4CE6-8EDE-D741460D1A74}" srcId="{154FEE92-9A4A-4635-9A25-2B5B525E447D}" destId="{EE3B3013-4873-4894-AB0E-55659C8F1E85}" srcOrd="1" destOrd="0" parTransId="{1832E824-5DA5-47A1-8143-C9DE4984A197}" sibTransId="{7C536BA7-B20C-44B4-98FB-BAB8348301FF}"/>
    <dgm:cxn modelId="{622EDA88-FC69-49B2-A2EF-89D0E0FE0F60}" type="presOf" srcId="{154FEE92-9A4A-4635-9A25-2B5B525E447D}" destId="{1B68F0BE-EE5A-47D6-A904-0A09C5E201F6}" srcOrd="0" destOrd="0" presId="urn:microsoft.com/office/officeart/2018/2/layout/IconVerticalSolidList"/>
    <dgm:cxn modelId="{E2039AB4-C850-4D54-9C43-CC93B8E54C87}" type="presOf" srcId="{CFEF96F0-C7BA-4B19-969D-EDD7D47AE21E}" destId="{0A824F78-E1B1-4D35-BEFE-DC4E3BCE1324}" srcOrd="0" destOrd="0" presId="urn:microsoft.com/office/officeart/2018/2/layout/IconVerticalSolidList"/>
    <dgm:cxn modelId="{35D8AEDE-FAB4-4A6D-B853-72EBD951EC46}" type="presParOf" srcId="{1B68F0BE-EE5A-47D6-A904-0A09C5E201F6}" destId="{8D3F8B33-52A6-4F67-81EF-B2DD0AAD9A4A}" srcOrd="0" destOrd="0" presId="urn:microsoft.com/office/officeart/2018/2/layout/IconVerticalSolidList"/>
    <dgm:cxn modelId="{637A1410-167E-429D-93F5-BB9C12C36C25}" type="presParOf" srcId="{8D3F8B33-52A6-4F67-81EF-B2DD0AAD9A4A}" destId="{945A5B26-58D4-468A-B0AB-CE0BAFB8CB2F}" srcOrd="0" destOrd="0" presId="urn:microsoft.com/office/officeart/2018/2/layout/IconVerticalSolidList"/>
    <dgm:cxn modelId="{85E5F4DD-2390-4203-8648-1D618A035E13}" type="presParOf" srcId="{8D3F8B33-52A6-4F67-81EF-B2DD0AAD9A4A}" destId="{F4F1176B-BCD8-442B-B965-A05570CE5F78}" srcOrd="1" destOrd="0" presId="urn:microsoft.com/office/officeart/2018/2/layout/IconVerticalSolidList"/>
    <dgm:cxn modelId="{50E69901-BD73-4CB0-813C-A81C4D612CCF}" type="presParOf" srcId="{8D3F8B33-52A6-4F67-81EF-B2DD0AAD9A4A}" destId="{4574648F-6565-44F2-88DB-DEEB7506D101}" srcOrd="2" destOrd="0" presId="urn:microsoft.com/office/officeart/2018/2/layout/IconVerticalSolidList"/>
    <dgm:cxn modelId="{7C01C8B3-4C66-4C7B-BBDE-1BA01653E39F}" type="presParOf" srcId="{8D3F8B33-52A6-4F67-81EF-B2DD0AAD9A4A}" destId="{0A824F78-E1B1-4D35-BEFE-DC4E3BCE1324}" srcOrd="3" destOrd="0" presId="urn:microsoft.com/office/officeart/2018/2/layout/IconVerticalSolidList"/>
    <dgm:cxn modelId="{2C7676EB-BE17-4E0D-982C-2B785BF438CF}" type="presParOf" srcId="{1B68F0BE-EE5A-47D6-A904-0A09C5E201F6}" destId="{4231EE14-CD84-4A6F-9AA8-A8D1A0CFF106}" srcOrd="1" destOrd="0" presId="urn:microsoft.com/office/officeart/2018/2/layout/IconVerticalSolidList"/>
    <dgm:cxn modelId="{2F08F892-C3DA-477E-84C1-121126B87366}" type="presParOf" srcId="{1B68F0BE-EE5A-47D6-A904-0A09C5E201F6}" destId="{332FFD2D-249B-4BBD-82A2-1AB1FA749398}" srcOrd="2" destOrd="0" presId="urn:microsoft.com/office/officeart/2018/2/layout/IconVerticalSolidList"/>
    <dgm:cxn modelId="{080BDF78-C29A-45ED-B3E7-61602DFB6EDE}" type="presParOf" srcId="{332FFD2D-249B-4BBD-82A2-1AB1FA749398}" destId="{D706D276-156C-4BD2-B8CE-FD286EC0EA59}" srcOrd="0" destOrd="0" presId="urn:microsoft.com/office/officeart/2018/2/layout/IconVerticalSolidList"/>
    <dgm:cxn modelId="{1EAF4A56-21D3-4B06-9E11-C44A580DD7CA}" type="presParOf" srcId="{332FFD2D-249B-4BBD-82A2-1AB1FA749398}" destId="{08CCC0B5-1CBB-4E7B-8C7A-57DDCCF66734}" srcOrd="1" destOrd="0" presId="urn:microsoft.com/office/officeart/2018/2/layout/IconVerticalSolidList"/>
    <dgm:cxn modelId="{5FE04B3E-D2B5-47C7-8FBF-B29E75ABF0C2}" type="presParOf" srcId="{332FFD2D-249B-4BBD-82A2-1AB1FA749398}" destId="{3641B288-198C-4A72-A2D7-17C8430DEE6A}" srcOrd="2" destOrd="0" presId="urn:microsoft.com/office/officeart/2018/2/layout/IconVerticalSolidList"/>
    <dgm:cxn modelId="{A828C25A-58BB-42B3-A6F6-0F018F907918}" type="presParOf" srcId="{332FFD2D-249B-4BBD-82A2-1AB1FA749398}" destId="{63177CEA-9BD9-495B-851C-5AAE78BB1674}" srcOrd="3" destOrd="0" presId="urn:microsoft.com/office/officeart/2018/2/layout/IconVerticalSolidList"/>
    <dgm:cxn modelId="{43B60F41-3257-402D-859E-FAB7A581FFE6}" type="presParOf" srcId="{1B68F0BE-EE5A-47D6-A904-0A09C5E201F6}" destId="{710AEE4E-B5C2-43A9-9734-98DA02F41D3D}" srcOrd="3" destOrd="0" presId="urn:microsoft.com/office/officeart/2018/2/layout/IconVerticalSolidList"/>
    <dgm:cxn modelId="{87822ECA-4FE3-4D6B-AEC8-D7CC42A9E8DF}" type="presParOf" srcId="{1B68F0BE-EE5A-47D6-A904-0A09C5E201F6}" destId="{C04D7E25-BF12-47E2-9152-1C44923B7890}" srcOrd="4" destOrd="0" presId="urn:microsoft.com/office/officeart/2018/2/layout/IconVerticalSolidList"/>
    <dgm:cxn modelId="{9380213E-54C0-4283-9540-57154057AA1B}" type="presParOf" srcId="{C04D7E25-BF12-47E2-9152-1C44923B7890}" destId="{BC4A2269-28B0-4E9C-AF42-6D5D1B73051F}" srcOrd="0" destOrd="0" presId="urn:microsoft.com/office/officeart/2018/2/layout/IconVerticalSolidList"/>
    <dgm:cxn modelId="{06012991-0105-47AE-9635-36A290F11C99}" type="presParOf" srcId="{C04D7E25-BF12-47E2-9152-1C44923B7890}" destId="{DDAF0695-78C8-4D85-BC63-4C072B45A668}" srcOrd="1" destOrd="0" presId="urn:microsoft.com/office/officeart/2018/2/layout/IconVerticalSolidList"/>
    <dgm:cxn modelId="{91167ECE-EC18-4324-9C3C-E76575CB4F14}" type="presParOf" srcId="{C04D7E25-BF12-47E2-9152-1C44923B7890}" destId="{848779F9-B9A3-4509-B429-14E9AF43EFFE}" srcOrd="2" destOrd="0" presId="urn:microsoft.com/office/officeart/2018/2/layout/IconVerticalSolidList"/>
    <dgm:cxn modelId="{A5C4850C-01BE-4840-BEBB-BFB4614D340A}" type="presParOf" srcId="{C04D7E25-BF12-47E2-9152-1C44923B7890}" destId="{3D6D1C82-FB4B-4D12-95E2-41E1954617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0C65F-E70D-4F9F-B107-B5AD43965902}">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0B78D-5C0A-4B6B-8110-7650BF54AA4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80055-A0DF-4AFB-9DF2-ADC15740C529}">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en-US" sz="2200" kern="1200"/>
            <a:t>- undertake regular self-weighing (SIGN, evidence grade B) </a:t>
          </a:r>
        </a:p>
      </dsp:txBody>
      <dsp:txXfrm>
        <a:off x="1941716" y="718"/>
        <a:ext cx="4571887" cy="1681139"/>
      </dsp:txXfrm>
    </dsp:sp>
    <dsp:sp modelId="{ED604FED-2648-4118-AC5F-F8B37E39BB0A}">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E830E-DEB0-4662-A340-6FBAB8839937}">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80C1D-2D63-462A-BB7F-F0E7E499240C}">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en-US" sz="2200" kern="1200" dirty="0"/>
            <a:t>• Strictly supervise patients on very low-calorie diets prescribed for rapid weight loss, (SIGN, evidence grade D) </a:t>
          </a:r>
        </a:p>
      </dsp:txBody>
      <dsp:txXfrm>
        <a:off x="1941716" y="2102143"/>
        <a:ext cx="4571887" cy="1681139"/>
      </dsp:txXfrm>
    </dsp:sp>
    <dsp:sp modelId="{9BCB1B8D-C40E-4FE3-8BF0-C05877B20C26}">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A477F-3003-4E37-B799-66313D97419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D7F9-09AB-4BFB-A186-4AA9D8C8BB3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en-US" sz="2200" kern="1200"/>
            <a:t>Fat: &lt; 30% of total daily caloric intake </a:t>
          </a:r>
          <a:endParaRPr lang="en-US" sz="22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90E4B-5F23-4D96-9A09-EA3CA4BF6189}">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8F048-FDDD-47BA-A088-E2AC2E41A8D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0038E-297A-4687-A36C-08747158B69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dirty="0"/>
            <a:t>30 min/day for at least 5 days/week (150 min/week) </a:t>
          </a:r>
          <a:r>
            <a:rPr lang="en-US" sz="1700" kern="1200" dirty="0">
              <a:solidFill>
                <a:srgbClr val="FF0000"/>
              </a:solidFill>
            </a:rPr>
            <a:t>WHO</a:t>
          </a:r>
          <a:r>
            <a:rPr lang="en-US" sz="1700" kern="1200" dirty="0"/>
            <a:t> recommendation </a:t>
          </a:r>
        </a:p>
      </dsp:txBody>
      <dsp:txXfrm>
        <a:off x="1435590" y="531"/>
        <a:ext cx="9080009" cy="1242935"/>
      </dsp:txXfrm>
    </dsp:sp>
    <dsp:sp modelId="{AB18E692-8DE5-418A-89F2-5326F781F4DB}">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642DA-5E77-467B-A87B-9A1D0620D4A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D1153-95A8-4ACF-9ACC-D72E11D4C07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dirty="0"/>
            <a:t>• Encourage overweight or obese individuals to be physically active and to avoid sedentary behavior (SIGN, evidence grade </a:t>
          </a:r>
          <a:r>
            <a:rPr lang="en-US" sz="1700" kern="1200" dirty="0">
              <a:solidFill>
                <a:srgbClr val="FF0000"/>
              </a:solidFill>
            </a:rPr>
            <a:t>B</a:t>
          </a:r>
          <a:r>
            <a:rPr lang="en-US" sz="1700" kern="1200" dirty="0"/>
            <a:t>) </a:t>
          </a:r>
        </a:p>
      </dsp:txBody>
      <dsp:txXfrm>
        <a:off x="1435590" y="1554201"/>
        <a:ext cx="9080009" cy="1242935"/>
      </dsp:txXfrm>
    </dsp:sp>
    <dsp:sp modelId="{864BF3C2-C360-4B52-BABE-D0DD3BC1C4FD}">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4B70A-C0E3-458D-8BAF-767556D40A9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3A3DB3-5F27-4553-A121-BAD9CF12398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US" sz="1700" kern="1200" dirty="0"/>
            <a:t>• Prescribe a volume of physical activity that produce energy deficit of approximately 1,800-2,500 kcal/week. This could be achieved through 5 sessions of 45-60 min/week of moderate intensity physical activity, or lesser amounts of vigorous physical activity (SIGN, evidence grade </a:t>
          </a:r>
          <a:r>
            <a:rPr lang="en-US" sz="1700" kern="1200" dirty="0">
              <a:solidFill>
                <a:srgbClr val="FF0000"/>
              </a:solidFill>
            </a:rPr>
            <a:t>B</a:t>
          </a:r>
          <a:r>
            <a:rPr lang="en-US" sz="1700" kern="1200" dirty="0"/>
            <a:t>)</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5B26-58D4-468A-B0AB-CE0BAFB8CB2F}">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1176B-BCD8-442B-B965-A05570CE5F7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24F78-E1B1-4D35-BEFE-DC4E3BCE132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US" sz="1700" kern="1200" dirty="0"/>
            <a:t>encourage non-weight-bearing moderate intensity physical activities (e.g. cycling, swimming, water aerobics) for obese patients </a:t>
          </a:r>
          <a:r>
            <a:rPr lang="en-US" sz="1700" kern="1200" dirty="0" err="1"/>
            <a:t>suering</a:t>
          </a:r>
          <a:r>
            <a:rPr lang="en-US" sz="1700" kern="1200" dirty="0"/>
            <a:t> from joint problems (BMI over 35 kg/m2) </a:t>
          </a:r>
        </a:p>
      </dsp:txBody>
      <dsp:txXfrm>
        <a:off x="1941716" y="718"/>
        <a:ext cx="4571887" cy="1681139"/>
      </dsp:txXfrm>
    </dsp:sp>
    <dsp:sp modelId="{D706D276-156C-4BD2-B8CE-FD286EC0EA59}">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CC0B5-1CBB-4E7B-8C7A-57DDCCF6673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177CEA-9BD9-495B-851C-5AAE78BB1674}">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US" sz="1700" kern="1200" dirty="0"/>
            <a:t>Build up the pace of physical activity gradually over time. The volume of physical exercise should be sustainable and tailored to the individual condition (Canadian, evidence grade A, level 2) 3</a:t>
          </a:r>
        </a:p>
      </dsp:txBody>
      <dsp:txXfrm>
        <a:off x="1941716" y="2102143"/>
        <a:ext cx="4571887" cy="1681139"/>
      </dsp:txXfrm>
    </dsp:sp>
    <dsp:sp modelId="{BC4A2269-28B0-4E9C-AF42-6D5D1B73051F}">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F0695-78C8-4D85-BC63-4C072B45A66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D1C82-FB4B-4D12-95E2-41E19546172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US" sz="1700" b="0" i="0" kern="1200" dirty="0"/>
            <a:t>muscle-strengthening activities should be done involving major muscle groups on 2 or more days a week.</a:t>
          </a:r>
          <a:endParaRPr lang="en-US" sz="1700" kern="1200" dirty="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2326D-A2F0-4093-98BE-D0ABF0B7E9EF}" type="datetimeFigureOut">
              <a:rPr lang="en-ZA" smtClean="0"/>
              <a:t>2019/11/28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BD131-499C-46F9-A30E-AFCC6C068DAF}" type="slidenum">
              <a:rPr lang="en-ZA" smtClean="0"/>
              <a:t>‹#›</a:t>
            </a:fld>
            <a:endParaRPr lang="en-ZA"/>
          </a:p>
        </p:txBody>
      </p:sp>
    </p:spTree>
    <p:extLst>
      <p:ext uri="{BB962C8B-B14F-4D97-AF65-F5344CB8AC3E}">
        <p14:creationId xmlns:p14="http://schemas.microsoft.com/office/powerpoint/2010/main" val="120085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213BD131-499C-46F9-A30E-AFCC6C068DAF}" type="slidenum">
              <a:rPr lang="en-ZA" smtClean="0"/>
              <a:t>1</a:t>
            </a:fld>
            <a:endParaRPr lang="en-ZA"/>
          </a:p>
        </p:txBody>
      </p:sp>
    </p:spTree>
    <p:extLst>
      <p:ext uri="{BB962C8B-B14F-4D97-AF65-F5344CB8AC3E}">
        <p14:creationId xmlns:p14="http://schemas.microsoft.com/office/powerpoint/2010/main" val="298053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BD131-499C-46F9-A30E-AFCC6C068DA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8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BD131-499C-46F9-A30E-AFCC6C068DAF}" type="slidenum">
              <a:rPr lang="en-ZA" smtClean="0"/>
              <a:t>15</a:t>
            </a:fld>
            <a:endParaRPr lang="en-ZA"/>
          </a:p>
        </p:txBody>
      </p:sp>
    </p:spTree>
    <p:extLst>
      <p:ext uri="{BB962C8B-B14F-4D97-AF65-F5344CB8AC3E}">
        <p14:creationId xmlns:p14="http://schemas.microsoft.com/office/powerpoint/2010/main" val="252816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BD131-499C-46F9-A30E-AFCC6C068DAF}" type="slidenum">
              <a:rPr lang="en-ZA" smtClean="0"/>
              <a:t>21</a:t>
            </a:fld>
            <a:endParaRPr lang="en-ZA"/>
          </a:p>
        </p:txBody>
      </p:sp>
    </p:spTree>
    <p:extLst>
      <p:ext uri="{BB962C8B-B14F-4D97-AF65-F5344CB8AC3E}">
        <p14:creationId xmlns:p14="http://schemas.microsoft.com/office/powerpoint/2010/main" val="234645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213BD131-499C-46F9-A30E-AFCC6C068DAF}" type="slidenum">
              <a:rPr lang="en-ZA" smtClean="0"/>
              <a:t>49</a:t>
            </a:fld>
            <a:endParaRPr lang="en-ZA"/>
          </a:p>
        </p:txBody>
      </p:sp>
    </p:spTree>
    <p:extLst>
      <p:ext uri="{BB962C8B-B14F-4D97-AF65-F5344CB8AC3E}">
        <p14:creationId xmlns:p14="http://schemas.microsoft.com/office/powerpoint/2010/main" val="201780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213BD131-499C-46F9-A30E-AFCC6C068DAF}" type="slidenum">
              <a:rPr lang="en-ZA" smtClean="0"/>
              <a:t>50</a:t>
            </a:fld>
            <a:endParaRPr lang="en-ZA"/>
          </a:p>
        </p:txBody>
      </p:sp>
    </p:spTree>
    <p:extLst>
      <p:ext uri="{BB962C8B-B14F-4D97-AF65-F5344CB8AC3E}">
        <p14:creationId xmlns:p14="http://schemas.microsoft.com/office/powerpoint/2010/main" val="174940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51</a:t>
            </a:fld>
            <a:endParaRPr lang="en-ZA"/>
          </a:p>
        </p:txBody>
      </p:sp>
    </p:spTree>
    <p:extLst>
      <p:ext uri="{BB962C8B-B14F-4D97-AF65-F5344CB8AC3E}">
        <p14:creationId xmlns:p14="http://schemas.microsoft.com/office/powerpoint/2010/main" val="240510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52</a:t>
            </a:fld>
            <a:endParaRPr lang="en-ZA"/>
          </a:p>
        </p:txBody>
      </p:sp>
    </p:spTree>
    <p:extLst>
      <p:ext uri="{BB962C8B-B14F-4D97-AF65-F5344CB8AC3E}">
        <p14:creationId xmlns:p14="http://schemas.microsoft.com/office/powerpoint/2010/main" val="127514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53</a:t>
            </a:fld>
            <a:endParaRPr lang="en-ZA"/>
          </a:p>
        </p:txBody>
      </p:sp>
    </p:spTree>
    <p:extLst>
      <p:ext uri="{BB962C8B-B14F-4D97-AF65-F5344CB8AC3E}">
        <p14:creationId xmlns:p14="http://schemas.microsoft.com/office/powerpoint/2010/main" val="101710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54</a:t>
            </a:fld>
            <a:endParaRPr lang="en-ZA"/>
          </a:p>
        </p:txBody>
      </p:sp>
    </p:spTree>
    <p:extLst>
      <p:ext uri="{BB962C8B-B14F-4D97-AF65-F5344CB8AC3E}">
        <p14:creationId xmlns:p14="http://schemas.microsoft.com/office/powerpoint/2010/main" val="396122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55</a:t>
            </a:fld>
            <a:endParaRPr lang="en-ZA"/>
          </a:p>
        </p:txBody>
      </p:sp>
    </p:spTree>
    <p:extLst>
      <p:ext uri="{BB962C8B-B14F-4D97-AF65-F5344CB8AC3E}">
        <p14:creationId xmlns:p14="http://schemas.microsoft.com/office/powerpoint/2010/main" val="83877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213BD131-499C-46F9-A30E-AFCC6C068DAF}" type="slidenum">
              <a:rPr lang="en-ZA" smtClean="0"/>
              <a:t>3</a:t>
            </a:fld>
            <a:endParaRPr lang="en-ZA"/>
          </a:p>
        </p:txBody>
      </p:sp>
    </p:spTree>
    <p:extLst>
      <p:ext uri="{BB962C8B-B14F-4D97-AF65-F5344CB8AC3E}">
        <p14:creationId xmlns:p14="http://schemas.microsoft.com/office/powerpoint/2010/main" val="348417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56</a:t>
            </a:fld>
            <a:endParaRPr lang="en-ZA"/>
          </a:p>
        </p:txBody>
      </p:sp>
    </p:spTree>
    <p:extLst>
      <p:ext uri="{BB962C8B-B14F-4D97-AF65-F5344CB8AC3E}">
        <p14:creationId xmlns:p14="http://schemas.microsoft.com/office/powerpoint/2010/main" val="380555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4</a:t>
            </a:fld>
            <a:endParaRPr lang="en-ZA"/>
          </a:p>
        </p:txBody>
      </p:sp>
    </p:spTree>
    <p:extLst>
      <p:ext uri="{BB962C8B-B14F-4D97-AF65-F5344CB8AC3E}">
        <p14:creationId xmlns:p14="http://schemas.microsoft.com/office/powerpoint/2010/main" val="305430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5</a:t>
            </a:fld>
            <a:endParaRPr lang="en-ZA"/>
          </a:p>
        </p:txBody>
      </p:sp>
    </p:spTree>
    <p:extLst>
      <p:ext uri="{BB962C8B-B14F-4D97-AF65-F5344CB8AC3E}">
        <p14:creationId xmlns:p14="http://schemas.microsoft.com/office/powerpoint/2010/main" val="389068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6</a:t>
            </a:fld>
            <a:endParaRPr lang="en-ZA"/>
          </a:p>
        </p:txBody>
      </p:sp>
    </p:spTree>
    <p:extLst>
      <p:ext uri="{BB962C8B-B14F-4D97-AF65-F5344CB8AC3E}">
        <p14:creationId xmlns:p14="http://schemas.microsoft.com/office/powerpoint/2010/main" val="187945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213BD131-499C-46F9-A30E-AFCC6C068DAF}" type="slidenum">
              <a:rPr lang="en-ZA" smtClean="0"/>
              <a:t>7</a:t>
            </a:fld>
            <a:endParaRPr lang="en-ZA"/>
          </a:p>
        </p:txBody>
      </p:sp>
    </p:spTree>
    <p:extLst>
      <p:ext uri="{BB962C8B-B14F-4D97-AF65-F5344CB8AC3E}">
        <p14:creationId xmlns:p14="http://schemas.microsoft.com/office/powerpoint/2010/main" val="157632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fld id="{213BD131-499C-46F9-A30E-AFCC6C068DAF}" type="slidenum">
              <a:rPr lang="en-ZA" smtClean="0"/>
              <a:t>8</a:t>
            </a:fld>
            <a:endParaRPr lang="en-ZA"/>
          </a:p>
        </p:txBody>
      </p:sp>
    </p:spTree>
    <p:extLst>
      <p:ext uri="{BB962C8B-B14F-4D97-AF65-F5344CB8AC3E}">
        <p14:creationId xmlns:p14="http://schemas.microsoft.com/office/powerpoint/2010/main" val="149841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fld id="{213BD131-499C-46F9-A30E-AFCC6C068DAF}" type="slidenum">
              <a:rPr lang="en-ZA" smtClean="0"/>
              <a:t>9</a:t>
            </a:fld>
            <a:endParaRPr lang="en-ZA"/>
          </a:p>
        </p:txBody>
      </p:sp>
    </p:spTree>
    <p:extLst>
      <p:ext uri="{BB962C8B-B14F-4D97-AF65-F5344CB8AC3E}">
        <p14:creationId xmlns:p14="http://schemas.microsoft.com/office/powerpoint/2010/main" val="135972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BD131-499C-46F9-A30E-AFCC6C068DA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66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93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5149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19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black">
    <p:spTree>
      <p:nvGrpSpPr>
        <p:cNvPr id="1" name=""/>
        <p:cNvGrpSpPr/>
        <p:nvPr/>
      </p:nvGrpSpPr>
      <p:grpSpPr>
        <a:xfrm>
          <a:off x="0" y="0"/>
          <a:ext cx="0" cy="0"/>
          <a:chOff x="0" y="0"/>
          <a:chExt cx="0" cy="0"/>
        </a:xfrm>
      </p:grpSpPr>
      <p:grpSp>
        <p:nvGrpSpPr>
          <p:cNvPr id="80" name="Group 79"/>
          <p:cNvGrpSpPr/>
          <p:nvPr/>
        </p:nvGrpSpPr>
        <p:grpSpPr>
          <a:xfrm>
            <a:off x="261938" y="0"/>
            <a:ext cx="4360863" cy="6843713"/>
            <a:chOff x="261938" y="0"/>
            <a:chExt cx="4360863" cy="6843713"/>
          </a:xfrm>
        </p:grpSpPr>
        <p:sp>
          <p:nvSpPr>
            <p:cNvPr id="87" name="Freeform 11"/>
            <p:cNvSpPr/>
            <p:nvPr userDrawn="1"/>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fld id="{F90A2B57-AC62-4574-AC7D-7953A169D2FB}" type="datetimeFigureOut">
              <a:rPr lang="en-ZA" smtClean="0"/>
              <a:t>2019/11/28</a:t>
            </a:fld>
            <a:endParaRPr lang="en-ZA"/>
          </a:p>
        </p:txBody>
      </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369605" y="1879719"/>
            <a:ext cx="4937664" cy="3297318"/>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1957388" y="4621333"/>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Freeform: Shape 42">
            <a:extLst>
              <a:ext uri="{FF2B5EF4-FFF2-40B4-BE49-F238E27FC236}">
                <a16:creationId xmlns:a16="http://schemas.microsoft.com/office/drawing/2014/main" id="{4463ED2E-F436-4C78-9D09-ECC568CAECBB}"/>
              </a:ext>
            </a:extLst>
          </p:cNvPr>
          <p:cNvSpPr>
            <a:spLocks/>
          </p:cNvSpPr>
          <p:nvPr userDrawn="1"/>
        </p:nvSpPr>
        <p:spPr bwMode="auto">
          <a:xfrm flipH="1">
            <a:off x="3407031" y="0"/>
            <a:ext cx="8784969" cy="6858000"/>
          </a:xfrm>
          <a:custGeom>
            <a:avLst/>
            <a:gdLst>
              <a:gd name="connsiteX0" fmla="*/ 5588301 w 8784969"/>
              <a:gd name="connsiteY0" fmla="*/ 0 h 6858000"/>
              <a:gd name="connsiteX1" fmla="*/ 1468988 w 8784969"/>
              <a:gd name="connsiteY1" fmla="*/ 0 h 6858000"/>
              <a:gd name="connsiteX2" fmla="*/ 1156162 w 8784969"/>
              <a:gd name="connsiteY2" fmla="*/ 199232 h 6858000"/>
              <a:gd name="connsiteX3" fmla="*/ 847304 w 8784969"/>
              <a:gd name="connsiteY3" fmla="*/ 429068 h 6858000"/>
              <a:gd name="connsiteX4" fmla="*/ 578156 w 8784969"/>
              <a:gd name="connsiteY4" fmla="*/ 691737 h 6858000"/>
              <a:gd name="connsiteX5" fmla="*/ 331069 w 8784969"/>
              <a:gd name="connsiteY5" fmla="*/ 987239 h 6858000"/>
              <a:gd name="connsiteX6" fmla="*/ 119280 w 8784969"/>
              <a:gd name="connsiteY6" fmla="*/ 1321048 h 6858000"/>
              <a:gd name="connsiteX7" fmla="*/ 0 w 8784969"/>
              <a:gd name="connsiteY7" fmla="*/ 1557746 h 6858000"/>
              <a:gd name="connsiteX8" fmla="*/ 0 w 8784969"/>
              <a:gd name="connsiteY8" fmla="*/ 4538060 h 6858000"/>
              <a:gd name="connsiteX9" fmla="*/ 57509 w 8784969"/>
              <a:gd name="connsiteY9" fmla="*/ 4686493 h 6858000"/>
              <a:gd name="connsiteX10" fmla="*/ 247236 w 8784969"/>
              <a:gd name="connsiteY10" fmla="*/ 5069552 h 6858000"/>
              <a:gd name="connsiteX11" fmla="*/ 481086 w 8784969"/>
              <a:gd name="connsiteY11" fmla="*/ 5419777 h 6858000"/>
              <a:gd name="connsiteX12" fmla="*/ 741410 w 8784969"/>
              <a:gd name="connsiteY12" fmla="*/ 5726224 h 6858000"/>
              <a:gd name="connsiteX13" fmla="*/ 1023795 w 8784969"/>
              <a:gd name="connsiteY13" fmla="*/ 5999838 h 6858000"/>
              <a:gd name="connsiteX14" fmla="*/ 1332653 w 8784969"/>
              <a:gd name="connsiteY14" fmla="*/ 6251562 h 6858000"/>
              <a:gd name="connsiteX15" fmla="*/ 1650336 w 8784969"/>
              <a:gd name="connsiteY15" fmla="*/ 6470453 h 6858000"/>
              <a:gd name="connsiteX16" fmla="*/ 1976844 w 8784969"/>
              <a:gd name="connsiteY16" fmla="*/ 6645566 h 6858000"/>
              <a:gd name="connsiteX17" fmla="*/ 2321000 w 8784969"/>
              <a:gd name="connsiteY17" fmla="*/ 6804261 h 6858000"/>
              <a:gd name="connsiteX18" fmla="*/ 2460016 w 8784969"/>
              <a:gd name="connsiteY18" fmla="*/ 6858000 h 6858000"/>
              <a:gd name="connsiteX19" fmla="*/ 6444063 w 8784969"/>
              <a:gd name="connsiteY19" fmla="*/ 6858000 h 6858000"/>
              <a:gd name="connsiteX20" fmla="*/ 6733266 w 8784969"/>
              <a:gd name="connsiteY20" fmla="*/ 6744066 h 6858000"/>
              <a:gd name="connsiteX21" fmla="*/ 7099484 w 8784969"/>
              <a:gd name="connsiteY21" fmla="*/ 6585371 h 6858000"/>
              <a:gd name="connsiteX22" fmla="*/ 7439228 w 8784969"/>
              <a:gd name="connsiteY22" fmla="*/ 6382897 h 6858000"/>
              <a:gd name="connsiteX23" fmla="*/ 7756911 w 8784969"/>
              <a:gd name="connsiteY23" fmla="*/ 6147589 h 6858000"/>
              <a:gd name="connsiteX24" fmla="*/ 8052533 w 8784969"/>
              <a:gd name="connsiteY24" fmla="*/ 5868503 h 6858000"/>
              <a:gd name="connsiteX25" fmla="*/ 8299620 w 8784969"/>
              <a:gd name="connsiteY25" fmla="*/ 5562056 h 6858000"/>
              <a:gd name="connsiteX26" fmla="*/ 8405514 w 8784969"/>
              <a:gd name="connsiteY26" fmla="*/ 5386944 h 6858000"/>
              <a:gd name="connsiteX27" fmla="*/ 8502584 w 8784969"/>
              <a:gd name="connsiteY27" fmla="*/ 5200886 h 6858000"/>
              <a:gd name="connsiteX28" fmla="*/ 8582005 w 8784969"/>
              <a:gd name="connsiteY28" fmla="*/ 5009357 h 6858000"/>
              <a:gd name="connsiteX29" fmla="*/ 8652601 w 8784969"/>
              <a:gd name="connsiteY29" fmla="*/ 4806883 h 6858000"/>
              <a:gd name="connsiteX30" fmla="*/ 8714373 w 8784969"/>
              <a:gd name="connsiteY30" fmla="*/ 4571576 h 6858000"/>
              <a:gd name="connsiteX31" fmla="*/ 8749671 w 8784969"/>
              <a:gd name="connsiteY31" fmla="*/ 4352685 h 6858000"/>
              <a:gd name="connsiteX32" fmla="*/ 8771732 w 8784969"/>
              <a:gd name="connsiteY32" fmla="*/ 4106433 h 6858000"/>
              <a:gd name="connsiteX33" fmla="*/ 8784969 w 8784969"/>
              <a:gd name="connsiteY33" fmla="*/ 3843764 h 6858000"/>
              <a:gd name="connsiteX34" fmla="*/ 8758495 w 8784969"/>
              <a:gd name="connsiteY34" fmla="*/ 3597512 h 6858000"/>
              <a:gd name="connsiteX35" fmla="*/ 8714373 w 8784969"/>
              <a:gd name="connsiteY35" fmla="*/ 3345787 h 6858000"/>
              <a:gd name="connsiteX36" fmla="*/ 8652601 w 8784969"/>
              <a:gd name="connsiteY36" fmla="*/ 3115952 h 6858000"/>
              <a:gd name="connsiteX37" fmla="*/ 8582005 w 8784969"/>
              <a:gd name="connsiteY37" fmla="*/ 2880644 h 6858000"/>
              <a:gd name="connsiteX38" fmla="*/ 8502584 w 8784969"/>
              <a:gd name="connsiteY38" fmla="*/ 2645337 h 6858000"/>
              <a:gd name="connsiteX39" fmla="*/ 8405514 w 8784969"/>
              <a:gd name="connsiteY39" fmla="*/ 2426446 h 6858000"/>
              <a:gd name="connsiteX40" fmla="*/ 8290795 w 8784969"/>
              <a:gd name="connsiteY40" fmla="*/ 2223972 h 6858000"/>
              <a:gd name="connsiteX41" fmla="*/ 8171664 w 8784969"/>
              <a:gd name="connsiteY41" fmla="*/ 2021498 h 6858000"/>
              <a:gd name="connsiteX42" fmla="*/ 7889279 w 8784969"/>
              <a:gd name="connsiteY42" fmla="*/ 1643911 h 6858000"/>
              <a:gd name="connsiteX43" fmla="*/ 7571596 w 8784969"/>
              <a:gd name="connsiteY43" fmla="*/ 1277269 h 6858000"/>
              <a:gd name="connsiteX44" fmla="*/ 7218615 w 8784969"/>
              <a:gd name="connsiteY44" fmla="*/ 954406 h 6858000"/>
              <a:gd name="connsiteX45" fmla="*/ 6839160 w 8784969"/>
              <a:gd name="connsiteY45" fmla="*/ 664375 h 6858000"/>
              <a:gd name="connsiteX46" fmla="*/ 6428820 w 8784969"/>
              <a:gd name="connsiteY46" fmla="*/ 418123 h 6858000"/>
              <a:gd name="connsiteX47" fmla="*/ 6005242 w 8784969"/>
              <a:gd name="connsiteY47" fmla="*/ 18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84969" h="6858000">
                <a:moveTo>
                  <a:pt x="5588301" y="0"/>
                </a:moveTo>
                <a:lnTo>
                  <a:pt x="1468988" y="0"/>
                </a:lnTo>
                <a:lnTo>
                  <a:pt x="1156162" y="199232"/>
                </a:lnTo>
                <a:lnTo>
                  <a:pt x="847304" y="429068"/>
                </a:lnTo>
                <a:lnTo>
                  <a:pt x="578156" y="691737"/>
                </a:lnTo>
                <a:lnTo>
                  <a:pt x="331069" y="987239"/>
                </a:lnTo>
                <a:lnTo>
                  <a:pt x="119280" y="1321048"/>
                </a:lnTo>
                <a:lnTo>
                  <a:pt x="0" y="1557746"/>
                </a:lnTo>
                <a:lnTo>
                  <a:pt x="0" y="4538060"/>
                </a:lnTo>
                <a:lnTo>
                  <a:pt x="57509" y="4686493"/>
                </a:lnTo>
                <a:lnTo>
                  <a:pt x="247236" y="5069552"/>
                </a:lnTo>
                <a:lnTo>
                  <a:pt x="481086" y="5419777"/>
                </a:lnTo>
                <a:lnTo>
                  <a:pt x="741410" y="5726224"/>
                </a:lnTo>
                <a:lnTo>
                  <a:pt x="1023795" y="5999838"/>
                </a:lnTo>
                <a:lnTo>
                  <a:pt x="1332653" y="6251562"/>
                </a:lnTo>
                <a:lnTo>
                  <a:pt x="1650336" y="6470453"/>
                </a:lnTo>
                <a:lnTo>
                  <a:pt x="1976844" y="6645566"/>
                </a:lnTo>
                <a:lnTo>
                  <a:pt x="2321000" y="6804261"/>
                </a:lnTo>
                <a:lnTo>
                  <a:pt x="2460016" y="6858000"/>
                </a:lnTo>
                <a:lnTo>
                  <a:pt x="6444063" y="6858000"/>
                </a:lnTo>
                <a:lnTo>
                  <a:pt x="6733266" y="6744066"/>
                </a:lnTo>
                <a:lnTo>
                  <a:pt x="7099484" y="6585371"/>
                </a:lnTo>
                <a:lnTo>
                  <a:pt x="7439228" y="6382897"/>
                </a:lnTo>
                <a:lnTo>
                  <a:pt x="7756911" y="6147589"/>
                </a:lnTo>
                <a:lnTo>
                  <a:pt x="8052533" y="5868503"/>
                </a:lnTo>
                <a:lnTo>
                  <a:pt x="8299620" y="5562056"/>
                </a:lnTo>
                <a:lnTo>
                  <a:pt x="8405514" y="5386944"/>
                </a:lnTo>
                <a:lnTo>
                  <a:pt x="8502584" y="5200886"/>
                </a:lnTo>
                <a:lnTo>
                  <a:pt x="8582005" y="5009357"/>
                </a:lnTo>
                <a:lnTo>
                  <a:pt x="8652601" y="4806883"/>
                </a:lnTo>
                <a:lnTo>
                  <a:pt x="8714373" y="4571576"/>
                </a:lnTo>
                <a:lnTo>
                  <a:pt x="8749671" y="4352685"/>
                </a:lnTo>
                <a:lnTo>
                  <a:pt x="8771732" y="4106433"/>
                </a:lnTo>
                <a:lnTo>
                  <a:pt x="8784969" y="3843764"/>
                </a:lnTo>
                <a:lnTo>
                  <a:pt x="8758495" y="3597512"/>
                </a:lnTo>
                <a:lnTo>
                  <a:pt x="8714373" y="3345787"/>
                </a:lnTo>
                <a:lnTo>
                  <a:pt x="8652601" y="3115952"/>
                </a:lnTo>
                <a:lnTo>
                  <a:pt x="8582005" y="2880644"/>
                </a:lnTo>
                <a:lnTo>
                  <a:pt x="8502584" y="2645337"/>
                </a:lnTo>
                <a:lnTo>
                  <a:pt x="8405514" y="2426446"/>
                </a:lnTo>
                <a:lnTo>
                  <a:pt x="8290795" y="2223972"/>
                </a:lnTo>
                <a:lnTo>
                  <a:pt x="8171664" y="2021498"/>
                </a:lnTo>
                <a:lnTo>
                  <a:pt x="7889279" y="1643911"/>
                </a:lnTo>
                <a:lnTo>
                  <a:pt x="7571596" y="1277269"/>
                </a:lnTo>
                <a:lnTo>
                  <a:pt x="7218615" y="954406"/>
                </a:lnTo>
                <a:lnTo>
                  <a:pt x="6839160" y="664375"/>
                </a:lnTo>
                <a:lnTo>
                  <a:pt x="6428820" y="418123"/>
                </a:lnTo>
                <a:lnTo>
                  <a:pt x="6005242" y="1828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204E297-2C47-40A4-842B-FD18E4874900}" type="slidenum">
              <a:rPr lang="en-ZA" smtClean="0"/>
              <a:t>‹#›</a:t>
            </a:fld>
            <a:endParaRPr lang="en-ZA"/>
          </a:p>
        </p:txBody>
      </p:sp>
      <p:sp>
        <p:nvSpPr>
          <p:cNvPr id="7" name="Title 6">
            <a:extLst>
              <a:ext uri="{FF2B5EF4-FFF2-40B4-BE49-F238E27FC236}">
                <a16:creationId xmlns:a16="http://schemas.microsoft.com/office/drawing/2014/main" id="{89245B68-D7BE-4D62-BC2B-4D5729E566E9}"/>
              </a:ext>
            </a:extLst>
          </p:cNvPr>
          <p:cNvSpPr>
            <a:spLocks noGrp="1"/>
          </p:cNvSpPr>
          <p:nvPr>
            <p:ph type="title"/>
          </p:nvPr>
        </p:nvSpPr>
        <p:spPr>
          <a:xfrm>
            <a:off x="398682" y="2325648"/>
            <a:ext cx="3498667" cy="2456485"/>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AD30D061-37A7-4261-B0A0-8ADD86394B36}"/>
              </a:ext>
            </a:extLst>
          </p:cNvPr>
          <p:cNvSpPr>
            <a:spLocks noGrp="1"/>
          </p:cNvSpPr>
          <p:nvPr>
            <p:ph sz="quarter" idx="14"/>
          </p:nvPr>
        </p:nvSpPr>
        <p:spPr>
          <a:xfrm>
            <a:off x="5100638" y="838986"/>
            <a:ext cx="6292850" cy="5241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05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l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3643500"/>
            <a:ext cx="3420000"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4387159" y="3643500"/>
            <a:ext cx="3420000"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4">
            <a:extLst>
              <a:ext uri="{FF2B5EF4-FFF2-40B4-BE49-F238E27FC236}">
                <a16:creationId xmlns:a16="http://schemas.microsoft.com/office/drawing/2014/main" id="{82AAA3FA-E48E-4E4C-8D76-08BF173CE096}"/>
              </a:ext>
            </a:extLst>
          </p:cNvPr>
          <p:cNvSpPr>
            <a:spLocks noGrp="1"/>
          </p:cNvSpPr>
          <p:nvPr>
            <p:ph sz="half" idx="14"/>
          </p:nvPr>
        </p:nvSpPr>
        <p:spPr>
          <a:xfrm>
            <a:off x="7973424" y="3643500"/>
            <a:ext cx="3420000"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Header 2">
            <a:extLst>
              <a:ext uri="{FF2B5EF4-FFF2-40B4-BE49-F238E27FC236}">
                <a16:creationId xmlns:a16="http://schemas.microsoft.com/office/drawing/2014/main" id="{89F404A6-871E-4316-91C4-E577D8E03200}"/>
              </a:ext>
            </a:extLst>
          </p:cNvPr>
          <p:cNvSpPr>
            <a:spLocks noGrp="1"/>
          </p:cNvSpPr>
          <p:nvPr>
            <p:ph sz="half" idx="15" hasCustomPrompt="1"/>
          </p:nvPr>
        </p:nvSpPr>
        <p:spPr>
          <a:xfrm>
            <a:off x="800894" y="3021643"/>
            <a:ext cx="3420000" cy="460945"/>
          </a:xfrm>
        </p:spPr>
        <p:txBody>
          <a:bodyPr/>
          <a:lstStyle>
            <a:lvl1pPr marL="0" indent="0">
              <a:lnSpc>
                <a:spcPct val="100000"/>
              </a:lnSpc>
              <a:buNone/>
              <a:defRPr sz="1800">
                <a:latin typeface="+mj-lt"/>
              </a:defRPr>
            </a:lvl1pPr>
          </a:lstStyle>
          <a:p>
            <a:pPr lvl="0"/>
            <a:r>
              <a:rPr lang="en-US" dirty="0"/>
              <a:t>Header</a:t>
            </a:r>
          </a:p>
        </p:txBody>
      </p:sp>
      <p:sp>
        <p:nvSpPr>
          <p:cNvPr id="36" name="Content Header 3">
            <a:extLst>
              <a:ext uri="{FF2B5EF4-FFF2-40B4-BE49-F238E27FC236}">
                <a16:creationId xmlns:a16="http://schemas.microsoft.com/office/drawing/2014/main" id="{F37010D9-0206-4FA6-8EB0-4A74785D5855}"/>
              </a:ext>
            </a:extLst>
          </p:cNvPr>
          <p:cNvSpPr>
            <a:spLocks noGrp="1"/>
          </p:cNvSpPr>
          <p:nvPr>
            <p:ph sz="half" idx="16" hasCustomPrompt="1"/>
          </p:nvPr>
        </p:nvSpPr>
        <p:spPr>
          <a:xfrm>
            <a:off x="4387159" y="3021643"/>
            <a:ext cx="3420000" cy="460945"/>
          </a:xfrm>
        </p:spPr>
        <p:txBody>
          <a:bodyPr/>
          <a:lstStyle>
            <a:lvl1pPr marL="0" indent="0">
              <a:lnSpc>
                <a:spcPct val="100000"/>
              </a:lnSpc>
              <a:buNone/>
              <a:defRPr sz="1800">
                <a:latin typeface="+mj-lt"/>
              </a:defRPr>
            </a:lvl1pPr>
          </a:lstStyle>
          <a:p>
            <a:pPr lvl="0"/>
            <a:r>
              <a:rPr lang="en-US" dirty="0"/>
              <a:t>Header</a:t>
            </a:r>
          </a:p>
        </p:txBody>
      </p:sp>
      <p:sp>
        <p:nvSpPr>
          <p:cNvPr id="37" name="Content Header 4">
            <a:extLst>
              <a:ext uri="{FF2B5EF4-FFF2-40B4-BE49-F238E27FC236}">
                <a16:creationId xmlns:a16="http://schemas.microsoft.com/office/drawing/2014/main" id="{5CBA984A-AB57-4AE4-896F-42CC2AAB8B5D}"/>
              </a:ext>
            </a:extLst>
          </p:cNvPr>
          <p:cNvSpPr>
            <a:spLocks noGrp="1"/>
          </p:cNvSpPr>
          <p:nvPr>
            <p:ph sz="half" idx="17" hasCustomPrompt="1"/>
          </p:nvPr>
        </p:nvSpPr>
        <p:spPr>
          <a:xfrm>
            <a:off x="7973424" y="3021643"/>
            <a:ext cx="3420000" cy="460945"/>
          </a:xfrm>
        </p:spPr>
        <p:txBody>
          <a:bodyPr/>
          <a:lstStyle>
            <a:lvl1pPr marL="0" indent="0">
              <a:lnSpc>
                <a:spcPct val="100000"/>
              </a:lnSpc>
              <a:buNone/>
              <a:defRPr sz="1800">
                <a:latin typeface="+mj-lt"/>
              </a:defRPr>
            </a:lvl1pPr>
          </a:lstStyle>
          <a:p>
            <a:pPr lvl="0"/>
            <a:r>
              <a:rPr lang="en-US" dirty="0"/>
              <a:t>Header</a:t>
            </a:r>
          </a:p>
        </p:txBody>
      </p:sp>
      <p:cxnSp>
        <p:nvCxnSpPr>
          <p:cNvPr id="38" name="Straight Connector 37">
            <a:extLst>
              <a:ext uri="{FF2B5EF4-FFF2-40B4-BE49-F238E27FC236}">
                <a16:creationId xmlns:a16="http://schemas.microsoft.com/office/drawing/2014/main" id="{B7A8DADA-A3F9-464A-B9BA-25A365C1AC1D}"/>
              </a:ext>
              <a:ext uri="{C183D7F6-B498-43B3-948B-1728B52AA6E4}">
                <adec:decorative xmlns:adec="http://schemas.microsoft.com/office/drawing/2017/decorative" val="1"/>
              </a:ext>
            </a:extLst>
          </p:cNvPr>
          <p:cNvCxnSpPr/>
          <p:nvPr userDrawn="1"/>
        </p:nvCxnSpPr>
        <p:spPr>
          <a:xfrm>
            <a:off x="4304027"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216F6A-AB47-4B4B-9DD2-361F771E616B}"/>
              </a:ext>
              <a:ext uri="{C183D7F6-B498-43B3-948B-1728B52AA6E4}">
                <adec:decorative xmlns:adec="http://schemas.microsoft.com/office/drawing/2017/decorative" val="1"/>
              </a:ext>
            </a:extLst>
          </p:cNvPr>
          <p:cNvCxnSpPr/>
          <p:nvPr userDrawn="1"/>
        </p:nvCxnSpPr>
        <p:spPr>
          <a:xfrm>
            <a:off x="7890293"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9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Col Content w Images">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4768915"/>
            <a:ext cx="3420000" cy="1052827"/>
          </a:xfrm>
        </p:spPr>
        <p:txBody>
          <a:bodyPr/>
          <a:lstStyle/>
          <a:p>
            <a:pPr lvl="0"/>
            <a:r>
              <a:rPr lang="en-US"/>
              <a:t>Click to edit Master text styles</a:t>
            </a:r>
          </a:p>
          <a:p>
            <a:pPr lvl="1"/>
            <a:r>
              <a:rPr lang="en-US"/>
              <a:t>Second level</a:t>
            </a:r>
          </a:p>
          <a:p>
            <a:pPr lvl="2"/>
            <a:r>
              <a:rPr lang="en-US"/>
              <a:t>Third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4387159" y="4768915"/>
            <a:ext cx="3420000" cy="1052827"/>
          </a:xfrm>
        </p:spPr>
        <p:txBody>
          <a:bodyPr/>
          <a:lstStyle/>
          <a:p>
            <a:pPr lvl="0"/>
            <a:r>
              <a:rPr lang="en-US"/>
              <a:t>Click to edit Master text styles</a:t>
            </a:r>
          </a:p>
          <a:p>
            <a:pPr lvl="1"/>
            <a:r>
              <a:rPr lang="en-US"/>
              <a:t>Second level</a:t>
            </a:r>
          </a:p>
          <a:p>
            <a:pPr lvl="2"/>
            <a:r>
              <a:rPr lang="en-US"/>
              <a:t>Third level</a:t>
            </a:r>
          </a:p>
        </p:txBody>
      </p:sp>
      <p:sp>
        <p:nvSpPr>
          <p:cNvPr id="33" name="Content Placeholder 4">
            <a:extLst>
              <a:ext uri="{FF2B5EF4-FFF2-40B4-BE49-F238E27FC236}">
                <a16:creationId xmlns:a16="http://schemas.microsoft.com/office/drawing/2014/main" id="{82AAA3FA-E48E-4E4C-8D76-08BF173CE096}"/>
              </a:ext>
            </a:extLst>
          </p:cNvPr>
          <p:cNvSpPr>
            <a:spLocks noGrp="1"/>
          </p:cNvSpPr>
          <p:nvPr>
            <p:ph sz="half" idx="14"/>
          </p:nvPr>
        </p:nvSpPr>
        <p:spPr>
          <a:xfrm>
            <a:off x="7973424" y="4768915"/>
            <a:ext cx="3420000" cy="1052827"/>
          </a:xfrm>
        </p:spPr>
        <p:txBody>
          <a:bodyPr/>
          <a:lstStyle/>
          <a:p>
            <a:pPr lvl="0"/>
            <a:r>
              <a:rPr lang="en-US"/>
              <a:t>Click to edit Master text styles</a:t>
            </a:r>
          </a:p>
          <a:p>
            <a:pPr lvl="1"/>
            <a:r>
              <a:rPr lang="en-US"/>
              <a:t>Second level</a:t>
            </a:r>
          </a:p>
          <a:p>
            <a:pPr lvl="2"/>
            <a:r>
              <a:rPr lang="en-US"/>
              <a:t>Third level</a:t>
            </a:r>
          </a:p>
        </p:txBody>
      </p:sp>
      <p:sp>
        <p:nvSpPr>
          <p:cNvPr id="35" name="Content Header 2">
            <a:extLst>
              <a:ext uri="{FF2B5EF4-FFF2-40B4-BE49-F238E27FC236}">
                <a16:creationId xmlns:a16="http://schemas.microsoft.com/office/drawing/2014/main" id="{89F404A6-871E-4316-91C4-E577D8E03200}"/>
              </a:ext>
            </a:extLst>
          </p:cNvPr>
          <p:cNvSpPr>
            <a:spLocks noGrp="1"/>
          </p:cNvSpPr>
          <p:nvPr>
            <p:ph sz="half" idx="15" hasCustomPrompt="1"/>
          </p:nvPr>
        </p:nvSpPr>
        <p:spPr>
          <a:xfrm>
            <a:off x="800894" y="4147058"/>
            <a:ext cx="3420000" cy="460945"/>
          </a:xfrm>
        </p:spPr>
        <p:txBody>
          <a:bodyPr/>
          <a:lstStyle>
            <a:lvl1pPr marL="0" indent="0">
              <a:lnSpc>
                <a:spcPct val="100000"/>
              </a:lnSpc>
              <a:buNone/>
              <a:defRPr sz="1800">
                <a:latin typeface="+mj-lt"/>
              </a:defRPr>
            </a:lvl1pPr>
          </a:lstStyle>
          <a:p>
            <a:pPr lvl="0"/>
            <a:r>
              <a:rPr lang="en-US" dirty="0"/>
              <a:t>Header</a:t>
            </a:r>
          </a:p>
        </p:txBody>
      </p:sp>
      <p:sp>
        <p:nvSpPr>
          <p:cNvPr id="36" name="Content Header 3">
            <a:extLst>
              <a:ext uri="{FF2B5EF4-FFF2-40B4-BE49-F238E27FC236}">
                <a16:creationId xmlns:a16="http://schemas.microsoft.com/office/drawing/2014/main" id="{F37010D9-0206-4FA6-8EB0-4A74785D5855}"/>
              </a:ext>
            </a:extLst>
          </p:cNvPr>
          <p:cNvSpPr>
            <a:spLocks noGrp="1"/>
          </p:cNvSpPr>
          <p:nvPr>
            <p:ph sz="half" idx="16" hasCustomPrompt="1"/>
          </p:nvPr>
        </p:nvSpPr>
        <p:spPr>
          <a:xfrm>
            <a:off x="4387159" y="4147058"/>
            <a:ext cx="3420000" cy="460945"/>
          </a:xfrm>
        </p:spPr>
        <p:txBody>
          <a:bodyPr/>
          <a:lstStyle>
            <a:lvl1pPr marL="0" indent="0">
              <a:lnSpc>
                <a:spcPct val="100000"/>
              </a:lnSpc>
              <a:buNone/>
              <a:defRPr sz="1800">
                <a:latin typeface="+mj-lt"/>
              </a:defRPr>
            </a:lvl1pPr>
          </a:lstStyle>
          <a:p>
            <a:pPr lvl="0"/>
            <a:r>
              <a:rPr lang="en-US" dirty="0"/>
              <a:t>Header</a:t>
            </a:r>
          </a:p>
        </p:txBody>
      </p:sp>
      <p:sp>
        <p:nvSpPr>
          <p:cNvPr id="37" name="Content Header 4">
            <a:extLst>
              <a:ext uri="{FF2B5EF4-FFF2-40B4-BE49-F238E27FC236}">
                <a16:creationId xmlns:a16="http://schemas.microsoft.com/office/drawing/2014/main" id="{5CBA984A-AB57-4AE4-896F-42CC2AAB8B5D}"/>
              </a:ext>
            </a:extLst>
          </p:cNvPr>
          <p:cNvSpPr>
            <a:spLocks noGrp="1"/>
          </p:cNvSpPr>
          <p:nvPr>
            <p:ph sz="half" idx="17" hasCustomPrompt="1"/>
          </p:nvPr>
        </p:nvSpPr>
        <p:spPr>
          <a:xfrm>
            <a:off x="7973424" y="4147058"/>
            <a:ext cx="3420000" cy="460945"/>
          </a:xfrm>
        </p:spPr>
        <p:txBody>
          <a:bodyPr/>
          <a:lstStyle>
            <a:lvl1pPr marL="0" indent="0">
              <a:lnSpc>
                <a:spcPct val="100000"/>
              </a:lnSpc>
              <a:buNone/>
              <a:defRPr sz="1800">
                <a:latin typeface="+mj-lt"/>
              </a:defRPr>
            </a:lvl1pPr>
          </a:lstStyle>
          <a:p>
            <a:pPr lvl="0"/>
            <a:r>
              <a:rPr lang="en-US" dirty="0"/>
              <a:t>Header</a:t>
            </a:r>
          </a:p>
        </p:txBody>
      </p:sp>
      <p:sp>
        <p:nvSpPr>
          <p:cNvPr id="4" name="Picture Placeholder 3">
            <a:extLst>
              <a:ext uri="{FF2B5EF4-FFF2-40B4-BE49-F238E27FC236}">
                <a16:creationId xmlns:a16="http://schemas.microsoft.com/office/drawing/2014/main" id="{0D4343E1-2980-4553-8C60-26A8B5828B97}"/>
              </a:ext>
            </a:extLst>
          </p:cNvPr>
          <p:cNvSpPr>
            <a:spLocks noGrp="1"/>
          </p:cNvSpPr>
          <p:nvPr>
            <p:ph type="pic" sz="quarter" idx="18" hasCustomPrompt="1"/>
          </p:nvPr>
        </p:nvSpPr>
        <p:spPr>
          <a:xfrm>
            <a:off x="800856" y="3125086"/>
            <a:ext cx="844171" cy="844171"/>
          </a:xfrm>
        </p:spPr>
        <p:txBody>
          <a:bodyPr anchor="ctr"/>
          <a:lstStyle>
            <a:lvl1pPr marL="0" indent="0" algn="ctr">
              <a:buNone/>
              <a:defRPr i="1"/>
            </a:lvl1pPr>
          </a:lstStyle>
          <a:p>
            <a:r>
              <a:rPr lang="en-ZA" dirty="0"/>
              <a:t>Insert Icon or Photo</a:t>
            </a:r>
          </a:p>
        </p:txBody>
      </p:sp>
      <p:sp>
        <p:nvSpPr>
          <p:cNvPr id="38" name="Picture Placeholder 3">
            <a:extLst>
              <a:ext uri="{FF2B5EF4-FFF2-40B4-BE49-F238E27FC236}">
                <a16:creationId xmlns:a16="http://schemas.microsoft.com/office/drawing/2014/main" id="{846F92BA-F8BE-4831-B110-5971C889D4CC}"/>
              </a:ext>
            </a:extLst>
          </p:cNvPr>
          <p:cNvSpPr>
            <a:spLocks noGrp="1"/>
          </p:cNvSpPr>
          <p:nvPr>
            <p:ph type="pic" sz="quarter" idx="19" hasCustomPrompt="1"/>
          </p:nvPr>
        </p:nvSpPr>
        <p:spPr>
          <a:xfrm>
            <a:off x="4386327" y="3125086"/>
            <a:ext cx="844171" cy="844171"/>
          </a:xfrm>
        </p:spPr>
        <p:txBody>
          <a:bodyPr anchor="ctr"/>
          <a:lstStyle>
            <a:lvl1pPr marL="0" indent="0" algn="ctr">
              <a:buNone/>
              <a:defRPr i="1"/>
            </a:lvl1pPr>
          </a:lstStyle>
          <a:p>
            <a:r>
              <a:rPr lang="en-ZA" dirty="0"/>
              <a:t>Insert Icon or Photo</a:t>
            </a:r>
          </a:p>
        </p:txBody>
      </p:sp>
      <p:sp>
        <p:nvSpPr>
          <p:cNvPr id="39" name="Picture Placeholder 3">
            <a:extLst>
              <a:ext uri="{FF2B5EF4-FFF2-40B4-BE49-F238E27FC236}">
                <a16:creationId xmlns:a16="http://schemas.microsoft.com/office/drawing/2014/main" id="{AE359D84-4C76-4CD0-B624-6DF850A10C49}"/>
              </a:ext>
            </a:extLst>
          </p:cNvPr>
          <p:cNvSpPr>
            <a:spLocks noGrp="1"/>
          </p:cNvSpPr>
          <p:nvPr>
            <p:ph type="pic" sz="quarter" idx="20" hasCustomPrompt="1"/>
          </p:nvPr>
        </p:nvSpPr>
        <p:spPr>
          <a:xfrm>
            <a:off x="7955931" y="3125086"/>
            <a:ext cx="844171" cy="844171"/>
          </a:xfrm>
        </p:spPr>
        <p:txBody>
          <a:bodyPr anchor="ctr"/>
          <a:lstStyle>
            <a:lvl1pPr marL="0" indent="0" algn="ctr">
              <a:buNone/>
              <a:defRPr i="1"/>
            </a:lvl1pPr>
          </a:lstStyle>
          <a:p>
            <a:r>
              <a:rPr lang="en-ZA" dirty="0"/>
              <a:t>Insert Icon or Photo</a:t>
            </a:r>
          </a:p>
        </p:txBody>
      </p:sp>
      <p:cxnSp>
        <p:nvCxnSpPr>
          <p:cNvPr id="40" name="Straight Connector 39">
            <a:extLst>
              <a:ext uri="{FF2B5EF4-FFF2-40B4-BE49-F238E27FC236}">
                <a16:creationId xmlns:a16="http://schemas.microsoft.com/office/drawing/2014/main" id="{4E4E82A4-1189-4AC3-95D5-D2435A63BE1A}"/>
              </a:ext>
              <a:ext uri="{C183D7F6-B498-43B3-948B-1728B52AA6E4}">
                <adec:decorative xmlns:adec="http://schemas.microsoft.com/office/drawing/2017/decorative" val="1"/>
              </a:ext>
            </a:extLst>
          </p:cNvPr>
          <p:cNvCxnSpPr/>
          <p:nvPr userDrawn="1"/>
        </p:nvCxnSpPr>
        <p:spPr>
          <a:xfrm>
            <a:off x="4304027"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703E44-581C-4B41-9496-94E20343DF6A}"/>
              </a:ext>
              <a:ext uri="{C183D7F6-B498-43B3-948B-1728B52AA6E4}">
                <adec:decorative xmlns:adec="http://schemas.microsoft.com/office/drawing/2017/decorative" val="1"/>
              </a:ext>
            </a:extLst>
          </p:cNvPr>
          <p:cNvCxnSpPr/>
          <p:nvPr userDrawn="1"/>
        </p:nvCxnSpPr>
        <p:spPr>
          <a:xfrm>
            <a:off x="7932628"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55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3" y="2621849"/>
            <a:ext cx="9195593" cy="340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09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
        <p:nvSpPr>
          <p:cNvPr id="33" name="Text Placeholder 2">
            <a:extLst>
              <a:ext uri="{FF2B5EF4-FFF2-40B4-BE49-F238E27FC236}">
                <a16:creationId xmlns:a16="http://schemas.microsoft.com/office/drawing/2014/main" id="{B3CED86B-1675-4502-81E2-29470C91DF88}"/>
              </a:ext>
            </a:extLst>
          </p:cNvPr>
          <p:cNvSpPr>
            <a:spLocks noGrp="1"/>
          </p:cNvSpPr>
          <p:nvPr>
            <p:ph type="body" idx="1"/>
          </p:nvPr>
        </p:nvSpPr>
        <p:spPr>
          <a:xfrm>
            <a:off x="839788" y="2218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a:extLst>
              <a:ext uri="{FF2B5EF4-FFF2-40B4-BE49-F238E27FC236}">
                <a16:creationId xmlns:a16="http://schemas.microsoft.com/office/drawing/2014/main" id="{6B321C66-0786-4114-8D84-352D88D945D2}"/>
              </a:ext>
            </a:extLst>
          </p:cNvPr>
          <p:cNvSpPr>
            <a:spLocks noGrp="1"/>
          </p:cNvSpPr>
          <p:nvPr>
            <p:ph sz="half" idx="2"/>
          </p:nvPr>
        </p:nvSpPr>
        <p:spPr>
          <a:xfrm>
            <a:off x="839788" y="3047301"/>
            <a:ext cx="5157787" cy="314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8B189B09-DC60-4BD7-ACA7-13DDE9E0FF89}"/>
              </a:ext>
            </a:extLst>
          </p:cNvPr>
          <p:cNvSpPr>
            <a:spLocks noGrp="1"/>
          </p:cNvSpPr>
          <p:nvPr>
            <p:ph type="body" sz="quarter" idx="3"/>
          </p:nvPr>
        </p:nvSpPr>
        <p:spPr>
          <a:xfrm>
            <a:off x="6172200" y="2218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7" name="Content Placeholder 5">
            <a:extLst>
              <a:ext uri="{FF2B5EF4-FFF2-40B4-BE49-F238E27FC236}">
                <a16:creationId xmlns:a16="http://schemas.microsoft.com/office/drawing/2014/main" id="{719BE1EB-4126-4D9C-9A27-D8AA795B0E95}"/>
              </a:ext>
            </a:extLst>
          </p:cNvPr>
          <p:cNvSpPr>
            <a:spLocks noGrp="1"/>
          </p:cNvSpPr>
          <p:nvPr>
            <p:ph sz="quarter" idx="4"/>
          </p:nvPr>
        </p:nvSpPr>
        <p:spPr>
          <a:xfrm>
            <a:off x="6172200" y="3047301"/>
            <a:ext cx="5183188" cy="314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98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Tree>
    <p:extLst>
      <p:ext uri="{BB962C8B-B14F-4D97-AF65-F5344CB8AC3E}">
        <p14:creationId xmlns:p14="http://schemas.microsoft.com/office/powerpoint/2010/main" val="3247217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Slide Number Placeholder 5"/>
          <p:cNvSpPr>
            <a:spLocks noGrp="1"/>
          </p:cNvSpPr>
          <p:nvPr>
            <p:ph type="sldNum" sz="quarter" idx="12"/>
          </p:nvPr>
        </p:nvSpPr>
        <p:spPr/>
        <p:txBody>
          <a:bodyPr/>
          <a:lstStyle/>
          <a:p>
            <a:fld id="{A204E297-2C47-40A4-842B-FD18E4874900}" type="slidenum">
              <a:rPr lang="en-ZA" smtClean="0"/>
              <a:t>‹#›</a:t>
            </a:fld>
            <a:endParaRPr lang="en-ZA"/>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Date Placeholder 3"/>
          <p:cNvSpPr>
            <a:spLocks noGrp="1"/>
          </p:cNvSpPr>
          <p:nvPr>
            <p:ph type="dt" sz="half" idx="10"/>
          </p:nvPr>
        </p:nvSpPr>
        <p:spPr/>
        <p:txBody>
          <a:bodyPr/>
          <a:lstStyle/>
          <a:p>
            <a:fld id="{F90A2B57-AC62-4574-AC7D-7953A169D2FB}" type="datetimeFigureOut">
              <a:rPr lang="en-ZA" smtClean="0"/>
              <a:t>2019/11/28</a:t>
            </a:fld>
            <a:endParaRPr lang="en-ZA"/>
          </a:p>
        </p:txBody>
      </p:sp>
      <p:sp>
        <p:nvSpPr>
          <p:cNvPr id="5" name="Footer Placeholder 4"/>
          <p:cNvSpPr>
            <a:spLocks noGrp="1"/>
          </p:cNvSpPr>
          <p:nvPr>
            <p:ph type="ftr" sz="quarter" idx="11"/>
          </p:nvPr>
        </p:nvSpPr>
        <p:spPr/>
        <p:txBody>
          <a:bodyPr/>
          <a:lstStyle/>
          <a:p>
            <a:endParaRPr lang="en-ZA"/>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ZA"/>
          </a:p>
        </p:txBody>
      </p:sp>
      <p:sp>
        <p:nvSpPr>
          <p:cNvPr id="23" name="Picture Placeholder 2">
            <a:extLst>
              <a:ext uri="{FF2B5EF4-FFF2-40B4-BE49-F238E27FC236}">
                <a16:creationId xmlns:a16="http://schemas.microsoft.com/office/drawing/2014/main" id="{D4EB48B4-8AD9-4F11-89AF-BD12EA589997}"/>
              </a:ext>
            </a:extLst>
          </p:cNvPr>
          <p:cNvSpPr>
            <a:spLocks noGrp="1"/>
          </p:cNvSpPr>
          <p:nvPr>
            <p:ph type="pic" idx="1"/>
          </p:nvPr>
        </p:nvSpPr>
        <p:spPr>
          <a:xfrm>
            <a:off x="804672" y="813816"/>
            <a:ext cx="749808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4" name="Text Placeholder 3">
            <a:extLst>
              <a:ext uri="{FF2B5EF4-FFF2-40B4-BE49-F238E27FC236}">
                <a16:creationId xmlns:a16="http://schemas.microsoft.com/office/drawing/2014/main" id="{D31FDF18-13E5-4AD8-9512-81D8CF8715AC}"/>
              </a:ext>
            </a:extLst>
          </p:cNvPr>
          <p:cNvSpPr>
            <a:spLocks noGrp="1"/>
          </p:cNvSpPr>
          <p:nvPr>
            <p:ph type="body" sz="half" idx="2"/>
          </p:nvPr>
        </p:nvSpPr>
        <p:spPr>
          <a:xfrm>
            <a:off x="804671" y="5385816"/>
            <a:ext cx="7498080" cy="4846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816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Slide Number Placeholder 5"/>
          <p:cNvSpPr>
            <a:spLocks noGrp="1"/>
          </p:cNvSpPr>
          <p:nvPr>
            <p:ph type="sldNum" sz="quarter" idx="12"/>
          </p:nvPr>
        </p:nvSpPr>
        <p:spPr/>
        <p:txBody>
          <a:bodyPr/>
          <a:lstStyle/>
          <a:p>
            <a:fld id="{A204E297-2C47-40A4-842B-FD18E4874900}" type="slidenum">
              <a:rPr lang="en-ZA" smtClean="0"/>
              <a:t>‹#›</a:t>
            </a:fld>
            <a:endParaRPr lang="en-ZA"/>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Date Placeholder 3"/>
          <p:cNvSpPr>
            <a:spLocks noGrp="1"/>
          </p:cNvSpPr>
          <p:nvPr>
            <p:ph type="dt" sz="half" idx="10"/>
          </p:nvPr>
        </p:nvSpPr>
        <p:spPr/>
        <p:txBody>
          <a:bodyPr/>
          <a:lstStyle/>
          <a:p>
            <a:fld id="{F90A2B57-AC62-4574-AC7D-7953A169D2FB}" type="datetimeFigureOut">
              <a:rPr lang="en-ZA" smtClean="0"/>
              <a:t>2019/11/28</a:t>
            </a:fld>
            <a:endParaRPr lang="en-ZA"/>
          </a:p>
        </p:txBody>
      </p:sp>
      <p:sp>
        <p:nvSpPr>
          <p:cNvPr id="5" name="Footer Placeholder 4"/>
          <p:cNvSpPr>
            <a:spLocks noGrp="1"/>
          </p:cNvSpPr>
          <p:nvPr>
            <p:ph type="ftr" sz="quarter" idx="11"/>
          </p:nvPr>
        </p:nvSpPr>
        <p:spPr/>
        <p:txBody>
          <a:bodyPr/>
          <a:lstStyle/>
          <a:p>
            <a:endParaRPr lang="en-ZA"/>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ZA"/>
          </a:p>
        </p:txBody>
      </p:sp>
      <p:sp>
        <p:nvSpPr>
          <p:cNvPr id="23" name="Content Placeholder 2">
            <a:extLst>
              <a:ext uri="{FF2B5EF4-FFF2-40B4-BE49-F238E27FC236}">
                <a16:creationId xmlns:a16="http://schemas.microsoft.com/office/drawing/2014/main" id="{FEE379EE-5441-4454-9D47-873DDEB948B8}"/>
              </a:ext>
            </a:extLst>
          </p:cNvPr>
          <p:cNvSpPr>
            <a:spLocks noGrp="1"/>
          </p:cNvSpPr>
          <p:nvPr>
            <p:ph idx="1"/>
          </p:nvPr>
        </p:nvSpPr>
        <p:spPr>
          <a:xfrm>
            <a:off x="804672" y="811782"/>
            <a:ext cx="7493278" cy="4573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a:extLst>
              <a:ext uri="{FF2B5EF4-FFF2-40B4-BE49-F238E27FC236}">
                <a16:creationId xmlns:a16="http://schemas.microsoft.com/office/drawing/2014/main" id="{85A7519E-9093-47E3-8322-B4A5761E7D52}"/>
              </a:ext>
            </a:extLst>
          </p:cNvPr>
          <p:cNvSpPr>
            <a:spLocks noGrp="1"/>
          </p:cNvSpPr>
          <p:nvPr>
            <p:ph type="body" sz="half" idx="2"/>
          </p:nvPr>
        </p:nvSpPr>
        <p:spPr>
          <a:xfrm>
            <a:off x="802089" y="5385464"/>
            <a:ext cx="7493279" cy="483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880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833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ZA" smtClean="0"/>
              <a:t>‹#›</a:t>
            </a:fld>
            <a:endParaRPr lang="en-ZA"/>
          </a:p>
        </p:txBody>
      </p:sp>
      <p:sp>
        <p:nvSpPr>
          <p:cNvPr id="5" name="Footer Placeholder 4"/>
          <p:cNvSpPr>
            <a:spLocks noGrp="1"/>
          </p:cNvSpPr>
          <p:nvPr userDrawn="1">
            <p:ph type="ftr" sz="quarter" idx="11"/>
          </p:nvPr>
        </p:nvSpPr>
        <p:spPr>
          <a:xfrm>
            <a:off x="800894" y="6227064"/>
            <a:ext cx="10588752" cy="320040"/>
          </a:xfrm>
        </p:spPr>
        <p:txBody>
          <a:bodyPr/>
          <a:lstStyle/>
          <a:p>
            <a:endParaRPr lang="en-ZA"/>
          </a:p>
        </p:txBody>
      </p:sp>
    </p:spTree>
    <p:extLst>
      <p:ext uri="{BB962C8B-B14F-4D97-AF65-F5344CB8AC3E}">
        <p14:creationId xmlns:p14="http://schemas.microsoft.com/office/powerpoint/2010/main" val="215097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844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7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41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81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07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90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21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2B57-AC62-4574-AC7D-7953A169D2FB}" type="datetimeFigureOut">
              <a:rPr lang="en-ZA" smtClean="0"/>
              <a:t>2019/11/28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E297-2C47-40A4-842B-FD18E4874900}" type="slidenum">
              <a:rPr lang="en-ZA" smtClean="0"/>
              <a:t>‹#›</a:t>
            </a:fld>
            <a:endParaRPr lang="en-ZA"/>
          </a:p>
        </p:txBody>
      </p:sp>
    </p:spTree>
    <p:extLst>
      <p:ext uri="{BB962C8B-B14F-4D97-AF65-F5344CB8AC3E}">
        <p14:creationId xmlns:p14="http://schemas.microsoft.com/office/powerpoint/2010/main" val="4291428705"/>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136" r:id="rId13"/>
    <p:sldLayoutId id="2147484137" r:id="rId14"/>
    <p:sldLayoutId id="2147484149" r:id="rId15"/>
    <p:sldLayoutId id="2147484144" r:id="rId16"/>
    <p:sldLayoutId id="2147484145" r:id="rId17"/>
    <p:sldLayoutId id="2147484147" r:id="rId18"/>
    <p:sldLayoutId id="2147484148" r:id="rId19"/>
    <p:sldLayoutId id="214748414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nhlbi.nih.gov/files/docs/guidelines/ob_gdlns.pdf" TargetMode="External"/><Relationship Id="rId2" Type="http://schemas.openxmlformats.org/officeDocument/2006/relationships/hyperlink" Target="https://www.nice.org.uk/guidance/cg189/resources/obesity-identification-assessment-and-management-pdf-35109821097925"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9C37-BCD0-E343-B8DE-F2996BA22FFA}"/>
              </a:ext>
            </a:extLst>
          </p:cNvPr>
          <p:cNvSpPr>
            <a:spLocks noGrp="1"/>
          </p:cNvSpPr>
          <p:nvPr>
            <p:ph type="ctrTitle"/>
          </p:nvPr>
        </p:nvSpPr>
        <p:spPr>
          <a:xfrm>
            <a:off x="964897" y="1749453"/>
            <a:ext cx="9650627" cy="3029039"/>
          </a:xfrm>
        </p:spPr>
        <p:txBody>
          <a:bodyPr>
            <a:normAutofit fontScale="90000"/>
          </a:bodyPr>
          <a:lstStyle/>
          <a:p>
            <a:r>
              <a:rPr lang="en-US" sz="6700" dirty="0">
                <a:latin typeface="Bradley Hand" pitchFamily="2" charset="77"/>
                <a:ea typeface="Brush Script MT" panose="03060802040406070304" pitchFamily="66" charset="-122"/>
                <a:cs typeface="Brush Script MT" panose="03060802040406070304" pitchFamily="66" charset="-122"/>
              </a:rPr>
              <a:t> </a:t>
            </a:r>
            <a:r>
              <a:rPr lang="en-US" sz="8900" dirty="0">
                <a:ea typeface="Brush Script MT" panose="03060802040406070304" pitchFamily="66" charset="-122"/>
                <a:cs typeface="Brush Script MT" panose="03060802040406070304" pitchFamily="66" charset="-122"/>
              </a:rPr>
              <a:t>Approach to </a:t>
            </a:r>
            <a:br>
              <a:rPr lang="en-US" sz="8900" dirty="0">
                <a:ea typeface="Brush Script MT" panose="03060802040406070304" pitchFamily="66" charset="-122"/>
                <a:cs typeface="Brush Script MT" panose="03060802040406070304" pitchFamily="66" charset="-122"/>
              </a:rPr>
            </a:br>
            <a:r>
              <a:rPr lang="en-US" sz="8900" b="1" dirty="0">
                <a:ea typeface="Brush Script MT" panose="03060802040406070304" pitchFamily="66" charset="-122"/>
                <a:cs typeface="Brush Script MT" panose="03060802040406070304" pitchFamily="66" charset="-122"/>
              </a:rPr>
              <a:t>Obese Patient </a:t>
            </a:r>
            <a:br>
              <a:rPr lang="en-US" b="1" dirty="0">
                <a:latin typeface="29LT Bukra Bold" panose="000B0903020204020204" pitchFamily="34" charset="-78"/>
                <a:cs typeface="29LT Bukra Bold" panose="000B0903020204020204" pitchFamily="34" charset="-78"/>
              </a:rPr>
            </a:br>
            <a:endParaRPr lang="en-US" dirty="0"/>
          </a:p>
        </p:txBody>
      </p:sp>
      <p:sp>
        <p:nvSpPr>
          <p:cNvPr id="4" name="TextBox 3">
            <a:extLst>
              <a:ext uri="{FF2B5EF4-FFF2-40B4-BE49-F238E27FC236}">
                <a16:creationId xmlns:a16="http://schemas.microsoft.com/office/drawing/2014/main" id="{37F1DE41-3518-664D-B723-576C31325FA7}"/>
              </a:ext>
            </a:extLst>
          </p:cNvPr>
          <p:cNvSpPr txBox="1"/>
          <p:nvPr/>
        </p:nvSpPr>
        <p:spPr>
          <a:xfrm>
            <a:off x="578896" y="4879769"/>
            <a:ext cx="5211315" cy="1754326"/>
          </a:xfrm>
          <a:prstGeom prst="rect">
            <a:avLst/>
          </a:prstGeom>
          <a:noFill/>
        </p:spPr>
        <p:txBody>
          <a:bodyPr wrap="square" rtlCol="0">
            <a:spAutoFit/>
          </a:bodyPr>
          <a:lstStyle/>
          <a:p>
            <a:r>
              <a:rPr lang="en-US" dirty="0">
                <a:latin typeface="+mj-lt"/>
              </a:rPr>
              <a:t>DONE BY : </a:t>
            </a:r>
          </a:p>
          <a:p>
            <a:r>
              <a:rPr lang="en-US" dirty="0" err="1">
                <a:latin typeface="+mj-lt"/>
              </a:rPr>
              <a:t>Abdulmalik</a:t>
            </a:r>
            <a:r>
              <a:rPr lang="en-US" dirty="0">
                <a:latin typeface="+mj-lt"/>
              </a:rPr>
              <a:t> </a:t>
            </a:r>
            <a:r>
              <a:rPr lang="en-US" dirty="0" err="1">
                <a:latin typeface="+mj-lt"/>
              </a:rPr>
              <a:t>Alghannam</a:t>
            </a:r>
            <a:endParaRPr lang="en-US" dirty="0">
              <a:latin typeface="+mj-lt"/>
            </a:endParaRPr>
          </a:p>
          <a:p>
            <a:r>
              <a:rPr lang="en-US" dirty="0" err="1">
                <a:latin typeface="+mj-lt"/>
              </a:rPr>
              <a:t>Salim</a:t>
            </a:r>
            <a:r>
              <a:rPr lang="en-US" dirty="0">
                <a:latin typeface="+mj-lt"/>
              </a:rPr>
              <a:t> </a:t>
            </a:r>
            <a:r>
              <a:rPr lang="en-US" dirty="0" err="1">
                <a:latin typeface="+mj-lt"/>
              </a:rPr>
              <a:t>Basamad</a:t>
            </a:r>
            <a:endParaRPr lang="en-US" dirty="0">
              <a:latin typeface="+mj-lt"/>
            </a:endParaRPr>
          </a:p>
          <a:p>
            <a:r>
              <a:rPr lang="en-US" dirty="0" err="1">
                <a:latin typeface="+mj-lt"/>
              </a:rPr>
              <a:t>Motasem</a:t>
            </a:r>
            <a:r>
              <a:rPr lang="en-US" dirty="0">
                <a:latin typeface="+mj-lt"/>
              </a:rPr>
              <a:t> </a:t>
            </a:r>
            <a:r>
              <a:rPr lang="en-US" dirty="0" err="1">
                <a:latin typeface="+mj-lt"/>
              </a:rPr>
              <a:t>Alhasani</a:t>
            </a:r>
            <a:endParaRPr lang="en-US" dirty="0">
              <a:latin typeface="+mj-lt"/>
            </a:endParaRPr>
          </a:p>
          <a:p>
            <a:r>
              <a:rPr lang="en-US" dirty="0" err="1">
                <a:latin typeface="+mj-lt"/>
              </a:rPr>
              <a:t>Abdulrahman</a:t>
            </a:r>
            <a:r>
              <a:rPr lang="en-US" dirty="0">
                <a:latin typeface="+mj-lt"/>
              </a:rPr>
              <a:t> </a:t>
            </a:r>
            <a:r>
              <a:rPr lang="en-US" dirty="0" err="1">
                <a:latin typeface="+mj-lt"/>
              </a:rPr>
              <a:t>Alrajhi</a:t>
            </a:r>
            <a:endParaRPr lang="en-US" dirty="0">
              <a:latin typeface="+mj-lt"/>
            </a:endParaRPr>
          </a:p>
          <a:p>
            <a:r>
              <a:rPr lang="en-US" dirty="0">
                <a:latin typeface="+mj-lt"/>
              </a:rPr>
              <a:t>Meshal </a:t>
            </a:r>
            <a:r>
              <a:rPr lang="en-US" dirty="0" err="1">
                <a:latin typeface="+mj-lt"/>
              </a:rPr>
              <a:t>AlEiaidi</a:t>
            </a:r>
            <a:endParaRPr lang="en-US" dirty="0">
              <a:latin typeface="+mj-lt"/>
            </a:endParaRPr>
          </a:p>
        </p:txBody>
      </p:sp>
    </p:spTree>
    <p:extLst>
      <p:ext uri="{BB962C8B-B14F-4D97-AF65-F5344CB8AC3E}">
        <p14:creationId xmlns:p14="http://schemas.microsoft.com/office/powerpoint/2010/main" val="41954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AEDA-8E5F-AC47-88AC-5A52C914E018}"/>
              </a:ext>
            </a:extLst>
          </p:cNvPr>
          <p:cNvSpPr>
            <a:spLocks noGrp="1"/>
          </p:cNvSpPr>
          <p:nvPr>
            <p:ph type="title"/>
          </p:nvPr>
        </p:nvSpPr>
        <p:spPr>
          <a:xfrm>
            <a:off x="2630824" y="316795"/>
            <a:ext cx="8596668" cy="1320800"/>
          </a:xfrm>
        </p:spPr>
        <p:txBody>
          <a:bodyPr>
            <a:normAutofit/>
          </a:bodyPr>
          <a:lstStyle/>
          <a:p>
            <a:r>
              <a:rPr lang="en-US" sz="3500" dirty="0">
                <a:solidFill>
                  <a:schemeClr val="tx1"/>
                </a:solidFill>
                <a:latin typeface="29LT Bukra Regular" panose="020B0604020202020204" charset="-78"/>
                <a:cs typeface="29LT Bukra Regular" panose="020B0604020202020204" charset="-78"/>
              </a:rPr>
              <a:t>Based on Waist circumference</a:t>
            </a:r>
            <a:endParaRPr lang="en-US" sz="3500" dirty="0">
              <a:solidFill>
                <a:schemeClr val="tx1"/>
              </a:solidFill>
            </a:endParaRPr>
          </a:p>
        </p:txBody>
      </p:sp>
      <p:pic>
        <p:nvPicPr>
          <p:cNvPr id="4" name="Picture 2" descr="waist-ace-chart.png">
            <a:extLst>
              <a:ext uri="{FF2B5EF4-FFF2-40B4-BE49-F238E27FC236}">
                <a16:creationId xmlns:a16="http://schemas.microsoft.com/office/drawing/2014/main" id="{9A2F2DF7-0C45-154E-A5A8-0690195391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480"/>
          <a:stretch/>
        </p:blipFill>
        <p:spPr bwMode="auto">
          <a:xfrm>
            <a:off x="1793284" y="1392845"/>
            <a:ext cx="7955236" cy="5419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D1853CA1-06F8-FE47-84F9-431951316877}"/>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9725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B6AB1E8-BAAC-2247-994D-07017F039010}"/>
              </a:ext>
            </a:extLst>
          </p:cNvPr>
          <p:cNvPicPr>
            <a:picLocks noChangeAspect="1"/>
          </p:cNvPicPr>
          <p:nvPr/>
        </p:nvPicPr>
        <p:blipFill>
          <a:blip r:embed="rId3"/>
          <a:stretch>
            <a:fillRect/>
          </a:stretch>
        </p:blipFill>
        <p:spPr>
          <a:xfrm>
            <a:off x="185464" y="100895"/>
            <a:ext cx="2298700" cy="876300"/>
          </a:xfrm>
          <a:prstGeom prst="rect">
            <a:avLst/>
          </a:prstGeom>
        </p:spPr>
      </p:pic>
      <p:pic>
        <p:nvPicPr>
          <p:cNvPr id="8" name="Picture 7">
            <a:extLst>
              <a:ext uri="{FF2B5EF4-FFF2-40B4-BE49-F238E27FC236}">
                <a16:creationId xmlns:a16="http://schemas.microsoft.com/office/drawing/2014/main" id="{E6A346B6-C144-9940-BE61-098E72A4D6FA}"/>
              </a:ext>
            </a:extLst>
          </p:cNvPr>
          <p:cNvPicPr/>
          <p:nvPr/>
        </p:nvPicPr>
        <p:blipFill rotWithShape="1">
          <a:blip r:embed="rId4" cstate="print">
            <a:extLst>
              <a:ext uri="{28A0092B-C50C-407E-A947-70E740481C1C}">
                <a14:useLocalDpi xmlns:a14="http://schemas.microsoft.com/office/drawing/2010/main" val="0"/>
              </a:ext>
            </a:extLst>
          </a:blip>
          <a:srcRect l="2771" r="938"/>
          <a:stretch/>
        </p:blipFill>
        <p:spPr>
          <a:xfrm>
            <a:off x="3347720" y="1035377"/>
            <a:ext cx="8722360" cy="5882574"/>
          </a:xfrm>
          <a:prstGeom prst="rect">
            <a:avLst/>
          </a:prstGeom>
        </p:spPr>
      </p:pic>
      <p:sp>
        <p:nvSpPr>
          <p:cNvPr id="2" name="Rectangle 1">
            <a:extLst>
              <a:ext uri="{FF2B5EF4-FFF2-40B4-BE49-F238E27FC236}">
                <a16:creationId xmlns:a16="http://schemas.microsoft.com/office/drawing/2014/main" id="{E3308E7D-2FFF-EC41-B13E-76BFA527A9CD}"/>
              </a:ext>
            </a:extLst>
          </p:cNvPr>
          <p:cNvSpPr/>
          <p:nvPr/>
        </p:nvSpPr>
        <p:spPr>
          <a:xfrm>
            <a:off x="2939605" y="277435"/>
            <a:ext cx="5666295" cy="630942"/>
          </a:xfrm>
          <a:prstGeom prst="rect">
            <a:avLst/>
          </a:prstGeom>
        </p:spPr>
        <p:txBody>
          <a:bodyPr wrap="none">
            <a:spAutoFit/>
          </a:bodyPr>
          <a:lstStyle/>
          <a:p>
            <a:r>
              <a:rPr lang="en-US" sz="3500" b="1" dirty="0">
                <a:cs typeface="29LT Bukra Regular" panose="000B0903020204020204" pitchFamily="34" charset="-78"/>
              </a:rPr>
              <a:t>Based on Waist Hip Ratio </a:t>
            </a:r>
          </a:p>
        </p:txBody>
      </p:sp>
      <p:pic>
        <p:nvPicPr>
          <p:cNvPr id="3" name="Picture 2">
            <a:extLst>
              <a:ext uri="{FF2B5EF4-FFF2-40B4-BE49-F238E27FC236}">
                <a16:creationId xmlns:a16="http://schemas.microsoft.com/office/drawing/2014/main" id="{6A065D4F-0FBB-AA40-8A15-F654CFDAE853}"/>
              </a:ext>
            </a:extLst>
          </p:cNvPr>
          <p:cNvPicPr>
            <a:picLocks noChangeAspect="1"/>
          </p:cNvPicPr>
          <p:nvPr/>
        </p:nvPicPr>
        <p:blipFill rotWithShape="1">
          <a:blip r:embed="rId5"/>
          <a:srcRect r="40625"/>
          <a:stretch/>
        </p:blipFill>
        <p:spPr>
          <a:xfrm>
            <a:off x="0" y="1246909"/>
            <a:ext cx="3276600" cy="5611091"/>
          </a:xfrm>
          <a:prstGeom prst="rect">
            <a:avLst/>
          </a:prstGeom>
        </p:spPr>
      </p:pic>
    </p:spTree>
    <p:extLst>
      <p:ext uri="{BB962C8B-B14F-4D97-AF65-F5344CB8AC3E}">
        <p14:creationId xmlns:p14="http://schemas.microsoft.com/office/powerpoint/2010/main" val="317541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B6AB1E8-BAAC-2247-994D-07017F039010}"/>
              </a:ext>
            </a:extLst>
          </p:cNvPr>
          <p:cNvPicPr>
            <a:picLocks noChangeAspect="1"/>
          </p:cNvPicPr>
          <p:nvPr/>
        </p:nvPicPr>
        <p:blipFill>
          <a:blip r:embed="rId3"/>
          <a:stretch>
            <a:fillRect/>
          </a:stretch>
        </p:blipFill>
        <p:spPr>
          <a:xfrm>
            <a:off x="185464" y="100895"/>
            <a:ext cx="2298700" cy="876300"/>
          </a:xfrm>
          <a:prstGeom prst="rect">
            <a:avLst/>
          </a:prstGeom>
        </p:spPr>
      </p:pic>
      <p:sp>
        <p:nvSpPr>
          <p:cNvPr id="7" name="TextBox 6">
            <a:extLst>
              <a:ext uri="{FF2B5EF4-FFF2-40B4-BE49-F238E27FC236}">
                <a16:creationId xmlns:a16="http://schemas.microsoft.com/office/drawing/2014/main" id="{348BAAEA-63F4-884B-93FA-A39AAB45050D}"/>
              </a:ext>
            </a:extLst>
          </p:cNvPr>
          <p:cNvSpPr txBox="1"/>
          <p:nvPr/>
        </p:nvSpPr>
        <p:spPr>
          <a:xfrm>
            <a:off x="215828" y="1532372"/>
            <a:ext cx="11796063" cy="4847481"/>
          </a:xfrm>
          <a:prstGeom prst="rect">
            <a:avLst/>
          </a:prstGeom>
          <a:noFill/>
        </p:spPr>
        <p:txBody>
          <a:bodyPr wrap="square" rtlCol="0">
            <a:spAutoFit/>
          </a:bodyPr>
          <a:lstStyle/>
          <a:p>
            <a:pPr marL="342900" lvl="0" indent="-342900">
              <a:buClr>
                <a:schemeClr val="accent1"/>
              </a:buClr>
              <a:buFont typeface="Arial" panose="020B0604020202020204" pitchFamily="34" charset="0"/>
              <a:buChar char="•"/>
            </a:pPr>
            <a:r>
              <a:rPr lang="en-US" sz="2800" b="1" dirty="0">
                <a:solidFill>
                  <a:schemeClr val="accent1">
                    <a:lumMod val="75000"/>
                  </a:schemeClr>
                </a:solidFill>
                <a:latin typeface="+mj-lt"/>
                <a:cs typeface="29LT Bukra Regular" panose="020B0604020202020204" charset="-78"/>
              </a:rPr>
              <a:t>National study </a:t>
            </a:r>
            <a:r>
              <a:rPr lang="en-US" sz="2300" dirty="0">
                <a:latin typeface="+mj-lt"/>
              </a:rPr>
              <a:t>in 2013</a:t>
            </a:r>
            <a:r>
              <a:rPr lang="en-US" sz="2300" b="1" dirty="0">
                <a:latin typeface="+mj-lt"/>
                <a:cs typeface="29LT Bukra Regular" panose="020B0604020202020204" charset="-78"/>
              </a:rPr>
              <a:t> </a:t>
            </a:r>
            <a:r>
              <a:rPr lang="en-US" sz="2300" dirty="0">
                <a:latin typeface="+mj-lt"/>
                <a:cs typeface="29LT Bukra Regular" panose="020B0604020202020204" charset="-78"/>
              </a:rPr>
              <a:t>(</a:t>
            </a:r>
            <a:r>
              <a:rPr lang="en-US" sz="2300" dirty="0">
                <a:latin typeface="+mj-lt"/>
              </a:rPr>
              <a:t>Age 15+) </a:t>
            </a:r>
            <a:r>
              <a:rPr lang="en-US" sz="2300" dirty="0">
                <a:latin typeface="+mj-lt"/>
                <a:cs typeface="29LT Bukra Regular" panose="020B0604020202020204" charset="-78"/>
              </a:rPr>
              <a:t>have estimated:</a:t>
            </a:r>
          </a:p>
          <a:p>
            <a:pPr marL="342900" lvl="0" indent="-342900">
              <a:buClr>
                <a:schemeClr val="accent1"/>
              </a:buClr>
              <a:buFont typeface="Arial" panose="020B0604020202020204" pitchFamily="34" charset="0"/>
              <a:buChar char="•"/>
            </a:pPr>
            <a:endParaRPr lang="en-US" sz="2300" dirty="0">
              <a:latin typeface="+mj-lt"/>
              <a:cs typeface="29LT Bukra Regular" panose="020B0604020202020204" charset="-78"/>
            </a:endParaRPr>
          </a:p>
          <a:p>
            <a:pPr lvl="0">
              <a:buClr>
                <a:schemeClr val="accent1"/>
              </a:buClr>
            </a:pPr>
            <a:r>
              <a:rPr lang="en-US" sz="2300" dirty="0">
                <a:latin typeface="+mj-lt"/>
                <a:cs typeface="29LT Bukra Regular" panose="020B0604020202020204" charset="-78"/>
              </a:rPr>
              <a:t>    </a:t>
            </a:r>
            <a:r>
              <a:rPr lang="en-US" sz="2300" dirty="0">
                <a:latin typeface="+mj-lt"/>
              </a:rPr>
              <a:t> </a:t>
            </a:r>
            <a:r>
              <a:rPr lang="en-US" sz="2300" b="1" dirty="0">
                <a:solidFill>
                  <a:srgbClr val="C00000"/>
                </a:solidFill>
                <a:latin typeface="+mj-lt"/>
              </a:rPr>
              <a:t>28.7%</a:t>
            </a:r>
            <a:r>
              <a:rPr lang="en-US" sz="2300" dirty="0">
                <a:solidFill>
                  <a:schemeClr val="accent1">
                    <a:lumMod val="75000"/>
                  </a:schemeClr>
                </a:solidFill>
                <a:latin typeface="+mj-lt"/>
              </a:rPr>
              <a:t> </a:t>
            </a:r>
            <a:r>
              <a:rPr lang="en-US" sz="2300" dirty="0">
                <a:latin typeface="+mj-lt"/>
              </a:rPr>
              <a:t>were obese (body mass index ≥30 kg/m</a:t>
            </a:r>
            <a:r>
              <a:rPr lang="en-US" sz="2300" baseline="30000" dirty="0">
                <a:latin typeface="+mj-lt"/>
              </a:rPr>
              <a:t>2</a:t>
            </a:r>
            <a:r>
              <a:rPr lang="en-US" sz="2300" dirty="0">
                <a:latin typeface="+mj-lt"/>
              </a:rPr>
              <a:t>)</a:t>
            </a:r>
            <a:r>
              <a:rPr lang="en-US" sz="2300" dirty="0">
                <a:solidFill>
                  <a:schemeClr val="accent1">
                    <a:lumMod val="75000"/>
                  </a:schemeClr>
                </a:solidFill>
                <a:latin typeface="+mj-lt"/>
                <a:cs typeface="29LT Bukra Regular" panose="020B0604020202020204" charset="-78"/>
              </a:rPr>
              <a:t> </a:t>
            </a:r>
          </a:p>
          <a:p>
            <a:pPr lvl="0">
              <a:buClr>
                <a:schemeClr val="accent1"/>
              </a:buClr>
            </a:pPr>
            <a:endParaRPr lang="en-US" sz="2300" dirty="0">
              <a:solidFill>
                <a:schemeClr val="accent1">
                  <a:lumMod val="75000"/>
                </a:schemeClr>
              </a:solidFill>
              <a:latin typeface="+mj-lt"/>
              <a:cs typeface="29LT Bukra Regular" panose="020B0604020202020204" charset="-78"/>
            </a:endParaRPr>
          </a:p>
          <a:p>
            <a:pPr lvl="0">
              <a:buClr>
                <a:schemeClr val="accent1"/>
              </a:buClr>
            </a:pPr>
            <a:r>
              <a:rPr lang="en-US" sz="2300" dirty="0">
                <a:solidFill>
                  <a:schemeClr val="accent1">
                    <a:lumMod val="75000"/>
                  </a:schemeClr>
                </a:solidFill>
                <a:latin typeface="+mj-lt"/>
                <a:cs typeface="29LT Bukra Regular" panose="020B0604020202020204" charset="-78"/>
              </a:rPr>
              <a:t>    </a:t>
            </a:r>
            <a:r>
              <a:rPr lang="en-US" sz="2300" dirty="0">
                <a:solidFill>
                  <a:schemeClr val="accent1">
                    <a:lumMod val="75000"/>
                  </a:schemeClr>
                </a:solidFill>
                <a:latin typeface="+mj-lt"/>
              </a:rPr>
              <a:t>Higher among women </a:t>
            </a:r>
            <a:r>
              <a:rPr lang="en-US" sz="2300" b="1" dirty="0">
                <a:solidFill>
                  <a:srgbClr val="C00000"/>
                </a:solidFill>
                <a:latin typeface="+mj-lt"/>
              </a:rPr>
              <a:t>33.5%</a:t>
            </a:r>
            <a:r>
              <a:rPr lang="en-US" sz="2300" dirty="0">
                <a:solidFill>
                  <a:schemeClr val="accent1">
                    <a:lumMod val="75000"/>
                  </a:schemeClr>
                </a:solidFill>
                <a:latin typeface="+mj-lt"/>
              </a:rPr>
              <a:t> compared to men </a:t>
            </a:r>
            <a:r>
              <a:rPr lang="en-US" sz="2300" b="1" dirty="0">
                <a:solidFill>
                  <a:srgbClr val="C00000"/>
                </a:solidFill>
                <a:latin typeface="+mj-lt"/>
              </a:rPr>
              <a:t>24.1%</a:t>
            </a:r>
            <a:r>
              <a:rPr lang="en-US" sz="2300" dirty="0">
                <a:solidFill>
                  <a:schemeClr val="accent1">
                    <a:lumMod val="75000"/>
                  </a:schemeClr>
                </a:solidFill>
                <a:latin typeface="+mj-lt"/>
              </a:rPr>
              <a:t> </a:t>
            </a:r>
            <a:endParaRPr lang="en-US" sz="2300" dirty="0">
              <a:latin typeface="+mj-lt"/>
              <a:cs typeface="29LT Bukra Regular" panose="020B0604020202020204" charset="-78"/>
            </a:endParaRPr>
          </a:p>
          <a:p>
            <a:pPr>
              <a:buClr>
                <a:schemeClr val="accent1"/>
              </a:buClr>
            </a:pPr>
            <a:endParaRPr lang="en-US" sz="2300" dirty="0">
              <a:latin typeface="+mj-lt"/>
              <a:cs typeface="29LT Bukra Regular" panose="020B0604020202020204" charset="-78"/>
            </a:endParaRPr>
          </a:p>
          <a:p>
            <a:pPr marL="342900" lvl="0" indent="-342900">
              <a:buClr>
                <a:schemeClr val="accent1"/>
              </a:buClr>
              <a:buFont typeface="Arial" panose="020B0604020202020204" pitchFamily="34" charset="0"/>
              <a:buChar char="•"/>
            </a:pPr>
            <a:r>
              <a:rPr lang="en-US" sz="2800" b="1" dirty="0">
                <a:solidFill>
                  <a:schemeClr val="accent1">
                    <a:lumMod val="75000"/>
                  </a:schemeClr>
                </a:solidFill>
                <a:latin typeface="+mj-lt"/>
                <a:cs typeface="29LT Bukra Regular" panose="020B0604020202020204" charset="-78"/>
              </a:rPr>
              <a:t>School-based multi-</a:t>
            </a:r>
            <a:r>
              <a:rPr lang="en-US" sz="2800" b="1" dirty="0" err="1">
                <a:solidFill>
                  <a:schemeClr val="accent1">
                    <a:lumMod val="75000"/>
                  </a:schemeClr>
                </a:solidFill>
                <a:latin typeface="+mj-lt"/>
                <a:cs typeface="29LT Bukra Regular" panose="020B0604020202020204" charset="-78"/>
              </a:rPr>
              <a:t>centre</a:t>
            </a:r>
            <a:r>
              <a:rPr lang="en-US" sz="2800" b="1" dirty="0">
                <a:solidFill>
                  <a:schemeClr val="accent1">
                    <a:lumMod val="75000"/>
                  </a:schemeClr>
                </a:solidFill>
                <a:latin typeface="+mj-lt"/>
                <a:cs typeface="29LT Bukra Regular" panose="020B0604020202020204" charset="-78"/>
              </a:rPr>
              <a:t> study </a:t>
            </a:r>
            <a:r>
              <a:rPr lang="en-US" sz="2300" dirty="0">
                <a:latin typeface="+mj-lt"/>
              </a:rPr>
              <a:t>in </a:t>
            </a:r>
            <a:r>
              <a:rPr lang="en-US" sz="2300" dirty="0">
                <a:latin typeface="+mj-lt"/>
                <a:cs typeface="29LT Bukra Regular" panose="020B0604020202020204" charset="-78"/>
              </a:rPr>
              <a:t>2014 (</a:t>
            </a:r>
            <a:r>
              <a:rPr lang="en-US" sz="2000" dirty="0">
                <a:latin typeface="+mj-lt"/>
              </a:rPr>
              <a:t>Age 14-19</a:t>
            </a:r>
            <a:r>
              <a:rPr lang="en-US" sz="2000" dirty="0">
                <a:latin typeface="+mj-lt"/>
                <a:cs typeface="29LT Bukra Regular" panose="020B0604020202020204" charset="-78"/>
              </a:rPr>
              <a:t>)</a:t>
            </a:r>
            <a:r>
              <a:rPr lang="en-US" sz="2300" dirty="0">
                <a:latin typeface="+mj-lt"/>
                <a:cs typeface="29LT Bukra Regular" panose="020B0604020202020204" charset="-78"/>
              </a:rPr>
              <a:t>have estimated:</a:t>
            </a:r>
          </a:p>
          <a:p>
            <a:pPr lvl="0">
              <a:buClr>
                <a:schemeClr val="accent1"/>
              </a:buClr>
            </a:pPr>
            <a:r>
              <a:rPr lang="en-US" sz="2300" dirty="0">
                <a:latin typeface="+mj-lt"/>
                <a:cs typeface="29LT Bukra Regular" panose="020B0604020202020204" charset="-78"/>
              </a:rPr>
              <a:t> </a:t>
            </a:r>
          </a:p>
          <a:p>
            <a:pPr marL="800100" lvl="1" indent="-342900">
              <a:buClr>
                <a:schemeClr val="accent1"/>
              </a:buClr>
              <a:buFont typeface="Arial" panose="020B0604020202020204" pitchFamily="34" charset="0"/>
              <a:buChar char="•"/>
            </a:pPr>
            <a:r>
              <a:rPr lang="en-US" sz="2300" dirty="0">
                <a:solidFill>
                  <a:prstClr val="black"/>
                </a:solidFill>
                <a:latin typeface="+mj-lt"/>
                <a:cs typeface="29LT Bukra Regular" panose="020B0604020202020204" charset="-78"/>
              </a:rPr>
              <a:t>Prevalence of </a:t>
            </a:r>
            <a:r>
              <a:rPr lang="en-US" sz="2300" b="1" dirty="0">
                <a:solidFill>
                  <a:schemeClr val="accent1">
                    <a:lumMod val="75000"/>
                  </a:schemeClr>
                </a:solidFill>
                <a:latin typeface="+mj-lt"/>
                <a:cs typeface="29LT Bukra Regular" panose="020B0604020202020204" charset="-78"/>
              </a:rPr>
              <a:t>Overweight</a:t>
            </a:r>
            <a:r>
              <a:rPr lang="en-US" sz="2300" dirty="0">
                <a:latin typeface="+mj-lt"/>
                <a:cs typeface="29LT Bukra Regular" panose="020B0604020202020204" charset="-78"/>
              </a:rPr>
              <a:t> was </a:t>
            </a:r>
            <a:r>
              <a:rPr lang="en-US" sz="2300" b="1" dirty="0">
                <a:solidFill>
                  <a:srgbClr val="C00000"/>
                </a:solidFill>
                <a:latin typeface="+mj-lt"/>
                <a:cs typeface="29LT Bukra Regular" panose="020B0604020202020204" charset="-78"/>
              </a:rPr>
              <a:t>19.5%</a:t>
            </a:r>
            <a:r>
              <a:rPr lang="en-US" sz="2300" dirty="0">
                <a:solidFill>
                  <a:schemeClr val="accent1"/>
                </a:solidFill>
                <a:latin typeface="+mj-lt"/>
                <a:cs typeface="29LT Bukra Regular" panose="020B0604020202020204" charset="-78"/>
              </a:rPr>
              <a:t> </a:t>
            </a:r>
            <a:r>
              <a:rPr lang="en-US" sz="2300" dirty="0">
                <a:latin typeface="+mj-lt"/>
                <a:cs typeface="29LT Bukra Regular" panose="020B0604020202020204" charset="-78"/>
              </a:rPr>
              <a:t>in males and </a:t>
            </a:r>
            <a:r>
              <a:rPr lang="en-US" sz="2300" b="1" dirty="0">
                <a:solidFill>
                  <a:srgbClr val="C00000"/>
                </a:solidFill>
                <a:latin typeface="+mj-lt"/>
                <a:cs typeface="29LT Bukra Regular" panose="020B0604020202020204" charset="-78"/>
              </a:rPr>
              <a:t>20.8%</a:t>
            </a:r>
            <a:r>
              <a:rPr lang="en-US" sz="2300" dirty="0">
                <a:latin typeface="+mj-lt"/>
                <a:cs typeface="29LT Bukra Regular" panose="020B0604020202020204" charset="-78"/>
              </a:rPr>
              <a:t> in females. </a:t>
            </a:r>
          </a:p>
          <a:p>
            <a:pPr marL="800100" lvl="1" indent="-342900">
              <a:buClr>
                <a:schemeClr val="accent1"/>
              </a:buClr>
              <a:buFont typeface="Arial" panose="020B0604020202020204" pitchFamily="34" charset="0"/>
              <a:buChar char="•"/>
            </a:pPr>
            <a:r>
              <a:rPr lang="en-US" sz="2300" dirty="0">
                <a:latin typeface="+mj-lt"/>
                <a:cs typeface="29LT Bukra Regular" panose="020B0604020202020204" charset="-78"/>
              </a:rPr>
              <a:t>Prevalence of</a:t>
            </a:r>
            <a:r>
              <a:rPr lang="en-US" sz="2300" b="1" dirty="0">
                <a:solidFill>
                  <a:schemeClr val="accent1">
                    <a:lumMod val="75000"/>
                  </a:schemeClr>
                </a:solidFill>
                <a:latin typeface="+mj-lt"/>
                <a:cs typeface="29LT Bukra Regular" panose="020B0604020202020204" charset="-78"/>
              </a:rPr>
              <a:t> Obesity </a:t>
            </a:r>
            <a:r>
              <a:rPr lang="en-US" sz="2300" dirty="0">
                <a:latin typeface="+mj-lt"/>
                <a:cs typeface="29LT Bukra Regular" panose="020B0604020202020204" charset="-78"/>
              </a:rPr>
              <a:t>was</a:t>
            </a:r>
            <a:r>
              <a:rPr lang="en-US" sz="2300" dirty="0">
                <a:solidFill>
                  <a:schemeClr val="accent1">
                    <a:lumMod val="75000"/>
                  </a:schemeClr>
                </a:solidFill>
                <a:latin typeface="+mj-lt"/>
                <a:cs typeface="29LT Bukra Regular" panose="020B0604020202020204" charset="-78"/>
              </a:rPr>
              <a:t> </a:t>
            </a:r>
            <a:r>
              <a:rPr lang="en-US" sz="2300" b="1" dirty="0">
                <a:solidFill>
                  <a:srgbClr val="C00000"/>
                </a:solidFill>
                <a:latin typeface="+mj-lt"/>
                <a:cs typeface="29LT Bukra Regular" panose="020B0604020202020204" charset="-78"/>
              </a:rPr>
              <a:t>24.1% </a:t>
            </a:r>
            <a:r>
              <a:rPr lang="en-US" sz="2300" b="1" dirty="0">
                <a:solidFill>
                  <a:schemeClr val="tx2"/>
                </a:solidFill>
                <a:latin typeface="+mj-lt"/>
                <a:cs typeface="29LT Bukra Regular" panose="020B0604020202020204" charset="-78"/>
              </a:rPr>
              <a:t>in</a:t>
            </a:r>
            <a:r>
              <a:rPr lang="en-US" sz="2300" b="1" dirty="0">
                <a:solidFill>
                  <a:srgbClr val="C00000"/>
                </a:solidFill>
                <a:latin typeface="+mj-lt"/>
                <a:cs typeface="29LT Bukra Regular" panose="020B0604020202020204" charset="-78"/>
              </a:rPr>
              <a:t> </a:t>
            </a:r>
            <a:r>
              <a:rPr lang="en-US" sz="2300" dirty="0">
                <a:latin typeface="+mj-lt"/>
                <a:cs typeface="29LT Bukra Regular" panose="020B0604020202020204" charset="-78"/>
              </a:rPr>
              <a:t>Male and </a:t>
            </a:r>
            <a:r>
              <a:rPr lang="en-US" sz="2300" b="1" dirty="0">
                <a:solidFill>
                  <a:srgbClr val="C00000"/>
                </a:solidFill>
                <a:latin typeface="+mj-lt"/>
                <a:cs typeface="29LT Bukra Regular" panose="020B0604020202020204" charset="-78"/>
              </a:rPr>
              <a:t>14%</a:t>
            </a:r>
            <a:r>
              <a:rPr lang="en-US" sz="2300" dirty="0">
                <a:latin typeface="+mj-lt"/>
                <a:cs typeface="29LT Bukra Regular" panose="020B0604020202020204" charset="-78"/>
              </a:rPr>
              <a:t> in females.</a:t>
            </a:r>
            <a:endParaRPr lang="en-US" sz="2300" dirty="0">
              <a:solidFill>
                <a:schemeClr val="accent1"/>
              </a:solidFill>
              <a:latin typeface="+mj-lt"/>
              <a:cs typeface="29LT Bukra Regular" panose="020B0604020202020204" charset="-78"/>
            </a:endParaRPr>
          </a:p>
          <a:p>
            <a:pPr>
              <a:buClr>
                <a:schemeClr val="accent1"/>
              </a:buClr>
            </a:pPr>
            <a:endParaRPr lang="en-US" sz="2300" dirty="0">
              <a:latin typeface="+mj-lt"/>
              <a:cs typeface="29LT Bukra Regular" panose="020B0604020202020204" charset="-78"/>
            </a:endParaRPr>
          </a:p>
          <a:p>
            <a:pPr>
              <a:buClr>
                <a:schemeClr val="accent1"/>
              </a:buClr>
            </a:pPr>
            <a:endParaRPr lang="en-US" sz="2300" dirty="0">
              <a:latin typeface="+mj-lt"/>
              <a:cs typeface="29LT Bukra Regular" panose="020B0604020202020204" charset="-78"/>
            </a:endParaRPr>
          </a:p>
          <a:p>
            <a:pPr marL="342900" lvl="0" indent="-342900">
              <a:buClr>
                <a:schemeClr val="accent1"/>
              </a:buClr>
              <a:buFont typeface="Arial" panose="020B0604020202020204" pitchFamily="34" charset="0"/>
              <a:buChar char="•"/>
            </a:pPr>
            <a:r>
              <a:rPr lang="en-US" sz="2300" dirty="0">
                <a:latin typeface="+mj-lt"/>
                <a:cs typeface="29LT Bukra Regular" panose="020B0604020202020204" charset="-78"/>
              </a:rPr>
              <a:t>The overall obesity will increase to </a:t>
            </a:r>
            <a:r>
              <a:rPr lang="en-US" sz="2300" b="1" dirty="0">
                <a:solidFill>
                  <a:srgbClr val="C00000"/>
                </a:solidFill>
                <a:latin typeface="+mj-lt"/>
                <a:cs typeface="29LT Bukra Regular" panose="020B0604020202020204" charset="-78"/>
              </a:rPr>
              <a:t>41% in men </a:t>
            </a:r>
            <a:r>
              <a:rPr lang="en-US" sz="2300" dirty="0">
                <a:latin typeface="+mj-lt"/>
                <a:cs typeface="29LT Bukra Regular" panose="020B0604020202020204" charset="-78"/>
              </a:rPr>
              <a:t>and </a:t>
            </a:r>
            <a:r>
              <a:rPr lang="en-US" sz="2300" b="1" dirty="0">
                <a:solidFill>
                  <a:srgbClr val="C00000"/>
                </a:solidFill>
                <a:latin typeface="+mj-lt"/>
                <a:cs typeface="29LT Bukra Regular" panose="020B0604020202020204" charset="-78"/>
              </a:rPr>
              <a:t>78% in women </a:t>
            </a:r>
            <a:r>
              <a:rPr lang="en-US" sz="2300" dirty="0">
                <a:latin typeface="+mj-lt"/>
                <a:cs typeface="29LT Bukra Regular" panose="020B0604020202020204" charset="-78"/>
              </a:rPr>
              <a:t>by 2022.</a:t>
            </a:r>
          </a:p>
        </p:txBody>
      </p:sp>
      <p:sp>
        <p:nvSpPr>
          <p:cNvPr id="5" name="Oval 4">
            <a:extLst>
              <a:ext uri="{FF2B5EF4-FFF2-40B4-BE49-F238E27FC236}">
                <a16:creationId xmlns:a16="http://schemas.microsoft.com/office/drawing/2014/main" id="{DBFC37BE-1226-204C-83DD-DAEE66A893EC}"/>
              </a:ext>
            </a:extLst>
          </p:cNvPr>
          <p:cNvSpPr/>
          <p:nvPr/>
        </p:nvSpPr>
        <p:spPr>
          <a:xfrm>
            <a:off x="8559135" y="216678"/>
            <a:ext cx="1256474" cy="994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 name="Content Placeholder 5">
            <a:extLst>
              <a:ext uri="{FF2B5EF4-FFF2-40B4-BE49-F238E27FC236}">
                <a16:creationId xmlns:a16="http://schemas.microsoft.com/office/drawing/2014/main" id="{0FFA112E-4322-BC43-B58A-8D2C5E554998}"/>
              </a:ext>
            </a:extLst>
          </p:cNvPr>
          <p:cNvPicPr>
            <a:picLocks noGrp="1" noChangeAspect="1"/>
          </p:cNvPicPr>
          <p:nvPr>
            <p:ph idx="1"/>
          </p:nvPr>
        </p:nvPicPr>
        <p:blipFill>
          <a:blip r:embed="rId4">
            <a:biLevel thresh="25000"/>
            <a:extLst>
              <a:ext uri="{28A0092B-C50C-407E-A947-70E740481C1C}">
                <a14:useLocalDpi xmlns:a14="http://schemas.microsoft.com/office/drawing/2010/main" val="0"/>
              </a:ext>
            </a:extLst>
          </a:blip>
          <a:stretch>
            <a:fillRect/>
          </a:stretch>
        </p:blipFill>
        <p:spPr>
          <a:xfrm>
            <a:off x="8702897" y="331431"/>
            <a:ext cx="968950" cy="783976"/>
          </a:xfrm>
        </p:spPr>
      </p:pic>
      <p:sp>
        <p:nvSpPr>
          <p:cNvPr id="12" name="Down Arrow Callout 11">
            <a:extLst>
              <a:ext uri="{FF2B5EF4-FFF2-40B4-BE49-F238E27FC236}">
                <a16:creationId xmlns:a16="http://schemas.microsoft.com/office/drawing/2014/main" id="{8FBB6901-F0C5-584A-8A66-AB17EDE5711D}"/>
              </a:ext>
            </a:extLst>
          </p:cNvPr>
          <p:cNvSpPr/>
          <p:nvPr/>
        </p:nvSpPr>
        <p:spPr>
          <a:xfrm>
            <a:off x="1746464" y="5208352"/>
            <a:ext cx="7832632" cy="579651"/>
          </a:xfrm>
          <a:prstGeom prst="downArrowCallout">
            <a:avLst>
              <a:gd name="adj1" fmla="val 113306"/>
              <a:gd name="adj2" fmla="val 56653"/>
              <a:gd name="adj3" fmla="val 25000"/>
              <a:gd name="adj4" fmla="val 7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latin typeface="+mj-lt"/>
                <a:cs typeface="29LT Bukra Bold" panose="020B0604020202020204" charset="-78"/>
              </a:rPr>
              <a:t> And if things continue as they are</a:t>
            </a:r>
          </a:p>
        </p:txBody>
      </p:sp>
      <p:sp>
        <p:nvSpPr>
          <p:cNvPr id="2" name="TextBox 1">
            <a:extLst>
              <a:ext uri="{FF2B5EF4-FFF2-40B4-BE49-F238E27FC236}">
                <a16:creationId xmlns:a16="http://schemas.microsoft.com/office/drawing/2014/main" id="{63E66962-3253-4248-A9AE-491387EBDA8A}"/>
              </a:ext>
            </a:extLst>
          </p:cNvPr>
          <p:cNvSpPr txBox="1"/>
          <p:nvPr/>
        </p:nvSpPr>
        <p:spPr>
          <a:xfrm>
            <a:off x="1746464" y="216678"/>
            <a:ext cx="7533153" cy="1600438"/>
          </a:xfrm>
          <a:prstGeom prst="rect">
            <a:avLst/>
          </a:prstGeom>
          <a:noFill/>
        </p:spPr>
        <p:txBody>
          <a:bodyPr wrap="square" rtlCol="0">
            <a:spAutoFit/>
          </a:bodyPr>
          <a:lstStyle/>
          <a:p>
            <a:pPr algn="ctr"/>
            <a:r>
              <a:rPr lang="en-ZA" sz="4400" dirty="0">
                <a:solidFill>
                  <a:schemeClr val="accent1"/>
                </a:solidFill>
                <a:latin typeface="+mj-lt"/>
                <a:cs typeface="29LT Bukra Bold" panose="020B0604020202020204" charset="-78"/>
              </a:rPr>
              <a:t>Obesity Prevalence in KSA</a:t>
            </a:r>
          </a:p>
          <a:p>
            <a:pPr algn="ctr"/>
            <a:endParaRPr lang="en-US" sz="5400" dirty="0">
              <a:solidFill>
                <a:schemeClr val="accent1"/>
              </a:solidFill>
              <a:latin typeface="+mj-lt"/>
              <a:cs typeface="29LT Bukra Bold" panose="020B0604020202020204" charset="-78"/>
            </a:endParaRPr>
          </a:p>
        </p:txBody>
      </p:sp>
    </p:spTree>
    <p:extLst>
      <p:ext uri="{BB962C8B-B14F-4D97-AF65-F5344CB8AC3E}">
        <p14:creationId xmlns:p14="http://schemas.microsoft.com/office/powerpoint/2010/main" val="23149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animEffect transition="in" filter="fade">
                                      <p:cBhvr>
                                        <p:cTn id="2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05742" y="2670464"/>
            <a:ext cx="2258291" cy="3366655"/>
          </a:xfrm>
          <a:prstGeom prst="ellipse">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Obesity</a:t>
            </a:r>
          </a:p>
        </p:txBody>
      </p:sp>
      <p:sp>
        <p:nvSpPr>
          <p:cNvPr id="6" name="Right Arrow 5"/>
          <p:cNvSpPr/>
          <p:nvPr/>
        </p:nvSpPr>
        <p:spPr>
          <a:xfrm>
            <a:off x="7024254" y="2112818"/>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7" name="Right Arrow 6"/>
          <p:cNvSpPr/>
          <p:nvPr/>
        </p:nvSpPr>
        <p:spPr>
          <a:xfrm>
            <a:off x="7024254" y="3255818"/>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8" name="Right Arrow 7"/>
          <p:cNvSpPr/>
          <p:nvPr/>
        </p:nvSpPr>
        <p:spPr>
          <a:xfrm>
            <a:off x="7024254" y="4419600"/>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9" name="Right Arrow 8"/>
          <p:cNvSpPr/>
          <p:nvPr/>
        </p:nvSpPr>
        <p:spPr>
          <a:xfrm>
            <a:off x="7017327" y="5583382"/>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11" name="Rounded Rectangle 10"/>
          <p:cNvSpPr/>
          <p:nvPr/>
        </p:nvSpPr>
        <p:spPr>
          <a:xfrm>
            <a:off x="8562109" y="1946563"/>
            <a:ext cx="3269672" cy="135774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Coronary heart disease</a:t>
            </a:r>
          </a:p>
          <a:p>
            <a:pPr algn="ctr"/>
            <a:r>
              <a:rPr lang="en-US" dirty="0">
                <a:ln w="0"/>
                <a:solidFill>
                  <a:schemeClr val="tx1"/>
                </a:solidFill>
                <a:effectLst>
                  <a:outerShdw blurRad="38100" dist="19050" dir="2700000" algn="tl" rotWithShape="0">
                    <a:schemeClr val="dk1">
                      <a:alpha val="40000"/>
                    </a:schemeClr>
                  </a:outerShdw>
                </a:effectLst>
                <a:latin typeface="+mj-lt"/>
              </a:rPr>
              <a:t>Hypertension</a:t>
            </a:r>
          </a:p>
          <a:p>
            <a:pPr algn="ctr"/>
            <a:r>
              <a:rPr lang="en-US" dirty="0">
                <a:ln w="0"/>
                <a:solidFill>
                  <a:schemeClr val="tx1"/>
                </a:solidFill>
                <a:effectLst>
                  <a:outerShdw blurRad="38100" dist="19050" dir="2700000" algn="tl" rotWithShape="0">
                    <a:schemeClr val="dk1">
                      <a:alpha val="40000"/>
                    </a:schemeClr>
                  </a:outerShdw>
                </a:effectLst>
                <a:latin typeface="+mj-lt"/>
              </a:rPr>
              <a:t>Type 2 DM</a:t>
            </a:r>
          </a:p>
          <a:p>
            <a:pPr algn="ctr"/>
            <a:r>
              <a:rPr lang="en-US" dirty="0">
                <a:ln w="0"/>
                <a:solidFill>
                  <a:schemeClr val="tx1"/>
                </a:solidFill>
                <a:effectLst>
                  <a:outerShdw blurRad="38100" dist="19050" dir="2700000" algn="tl" rotWithShape="0">
                    <a:schemeClr val="dk1">
                      <a:alpha val="40000"/>
                    </a:schemeClr>
                  </a:outerShdw>
                </a:effectLst>
                <a:latin typeface="+mj-lt"/>
              </a:rPr>
              <a:t>Dyslipidemia</a:t>
            </a:r>
          </a:p>
          <a:p>
            <a:pPr algn="ctr"/>
            <a:r>
              <a:rPr lang="en-US" dirty="0">
                <a:ln w="0"/>
                <a:solidFill>
                  <a:schemeClr val="tx1"/>
                </a:solidFill>
                <a:effectLst>
                  <a:outerShdw blurRad="38100" dist="19050" dir="2700000" algn="tl" rotWithShape="0">
                    <a:schemeClr val="dk1">
                      <a:alpha val="40000"/>
                    </a:schemeClr>
                  </a:outerShdw>
                </a:effectLst>
                <a:latin typeface="+mj-lt"/>
              </a:rPr>
              <a:t>Metabolic syndrome</a:t>
            </a:r>
          </a:p>
        </p:txBody>
      </p:sp>
      <p:sp>
        <p:nvSpPr>
          <p:cNvPr id="12" name="Rounded Rectangle 11"/>
          <p:cNvSpPr/>
          <p:nvPr/>
        </p:nvSpPr>
        <p:spPr>
          <a:xfrm>
            <a:off x="8562109" y="3408218"/>
            <a:ext cx="3269672" cy="87283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Osteoarthritis</a:t>
            </a:r>
          </a:p>
        </p:txBody>
      </p:sp>
      <p:sp>
        <p:nvSpPr>
          <p:cNvPr id="13" name="Rounded Rectangle 12"/>
          <p:cNvSpPr/>
          <p:nvPr/>
        </p:nvSpPr>
        <p:spPr>
          <a:xfrm>
            <a:off x="8562109" y="4516582"/>
            <a:ext cx="3269672" cy="87283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Cancers: breast, endometrial, colon</a:t>
            </a:r>
          </a:p>
        </p:txBody>
      </p:sp>
      <p:sp>
        <p:nvSpPr>
          <p:cNvPr id="14" name="Rounded Rectangle 13"/>
          <p:cNvSpPr/>
          <p:nvPr/>
        </p:nvSpPr>
        <p:spPr>
          <a:xfrm>
            <a:off x="8562109" y="5680364"/>
            <a:ext cx="3269672" cy="87283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Sleep apnea</a:t>
            </a:r>
          </a:p>
        </p:txBody>
      </p:sp>
      <p:sp>
        <p:nvSpPr>
          <p:cNvPr id="16" name="Right Arrow 15"/>
          <p:cNvSpPr/>
          <p:nvPr/>
        </p:nvSpPr>
        <p:spPr>
          <a:xfrm>
            <a:off x="2840180" y="2971800"/>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17" name="Right Arrow 16"/>
          <p:cNvSpPr/>
          <p:nvPr/>
        </p:nvSpPr>
        <p:spPr>
          <a:xfrm>
            <a:off x="2840180" y="4281054"/>
            <a:ext cx="1357746" cy="1066800"/>
          </a:xfrm>
          <a:prstGeom prst="right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18" name="Rounded Rectangle 17"/>
          <p:cNvSpPr/>
          <p:nvPr/>
        </p:nvSpPr>
        <p:spPr>
          <a:xfrm>
            <a:off x="318653" y="2410690"/>
            <a:ext cx="2320636" cy="135774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latin typeface="+mj-lt"/>
            </a:endParaRPr>
          </a:p>
          <a:p>
            <a:pPr algn="ctr"/>
            <a:r>
              <a:rPr lang="en-US" dirty="0">
                <a:ln w="0"/>
                <a:solidFill>
                  <a:schemeClr val="tx1"/>
                </a:solidFill>
                <a:effectLst>
                  <a:outerShdw blurRad="38100" dist="19050" dir="2700000" algn="tl" rotWithShape="0">
                    <a:schemeClr val="dk1">
                      <a:alpha val="40000"/>
                    </a:schemeClr>
                  </a:outerShdw>
                </a:effectLst>
                <a:latin typeface="+mj-lt"/>
              </a:rPr>
              <a:t>Behavioral:</a:t>
            </a:r>
          </a:p>
          <a:p>
            <a:pPr algn="ctr"/>
            <a:r>
              <a:rPr lang="en-US" dirty="0">
                <a:ln w="0"/>
                <a:solidFill>
                  <a:schemeClr val="tx1"/>
                </a:solidFill>
                <a:effectLst>
                  <a:outerShdw blurRad="38100" dist="19050" dir="2700000" algn="tl" rotWithShape="0">
                    <a:schemeClr val="dk1">
                      <a:alpha val="40000"/>
                    </a:schemeClr>
                  </a:outerShdw>
                </a:effectLst>
                <a:latin typeface="+mj-lt"/>
              </a:rPr>
              <a:t>Unhealthy diet</a:t>
            </a:r>
          </a:p>
          <a:p>
            <a:pPr algn="ctr"/>
            <a:r>
              <a:rPr lang="en-US" dirty="0">
                <a:ln w="0"/>
                <a:solidFill>
                  <a:schemeClr val="tx1"/>
                </a:solidFill>
                <a:effectLst>
                  <a:outerShdw blurRad="38100" dist="19050" dir="2700000" algn="tl" rotWithShape="0">
                    <a:schemeClr val="dk1">
                      <a:alpha val="40000"/>
                    </a:schemeClr>
                  </a:outerShdw>
                </a:effectLst>
                <a:latin typeface="+mj-lt"/>
              </a:rPr>
              <a:t>Low physical activity</a:t>
            </a:r>
          </a:p>
          <a:p>
            <a:pPr algn="ctr"/>
            <a:endParaRPr lang="en-US" dirty="0">
              <a:ln w="0"/>
              <a:solidFill>
                <a:schemeClr val="tx1"/>
              </a:solidFill>
              <a:effectLst>
                <a:outerShdw blurRad="38100" dist="19050" dir="2700000" algn="tl" rotWithShape="0">
                  <a:schemeClr val="dk1">
                    <a:alpha val="40000"/>
                  </a:schemeClr>
                </a:outerShdw>
              </a:effectLst>
              <a:latin typeface="+mj-lt"/>
            </a:endParaRPr>
          </a:p>
        </p:txBody>
      </p:sp>
      <p:sp>
        <p:nvSpPr>
          <p:cNvPr id="19" name="Rounded Rectangle 18"/>
          <p:cNvSpPr/>
          <p:nvPr/>
        </p:nvSpPr>
        <p:spPr>
          <a:xfrm>
            <a:off x="339435" y="4038600"/>
            <a:ext cx="2320636" cy="1357746"/>
          </a:xfrm>
          <a:prstGeom prst="roundRect">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u="sng" dirty="0">
                <a:ln w="0"/>
                <a:solidFill>
                  <a:schemeClr val="tx1"/>
                </a:solidFill>
                <a:effectLst>
                  <a:outerShdw blurRad="38100" dist="19050" dir="2700000" algn="tl" rotWithShape="0">
                    <a:schemeClr val="dk1">
                      <a:alpha val="40000"/>
                    </a:schemeClr>
                  </a:outerShdw>
                </a:effectLst>
                <a:latin typeface="+mj-lt"/>
              </a:rPr>
              <a:t>Organic:</a:t>
            </a:r>
          </a:p>
          <a:p>
            <a:pPr algn="ctr"/>
            <a:r>
              <a:rPr lang="en-US" dirty="0">
                <a:ln w="0"/>
                <a:solidFill>
                  <a:schemeClr val="tx1"/>
                </a:solidFill>
                <a:effectLst>
                  <a:outerShdw blurRad="38100" dist="19050" dir="2700000" algn="tl" rotWithShape="0">
                    <a:schemeClr val="dk1">
                      <a:alpha val="40000"/>
                    </a:schemeClr>
                  </a:outerShdw>
                </a:effectLst>
                <a:latin typeface="+mj-lt"/>
              </a:rPr>
              <a:t>Genetic</a:t>
            </a:r>
          </a:p>
          <a:p>
            <a:pPr algn="ctr"/>
            <a:r>
              <a:rPr lang="en-US" dirty="0">
                <a:ln w="0"/>
                <a:solidFill>
                  <a:schemeClr val="tx1"/>
                </a:solidFill>
                <a:effectLst>
                  <a:outerShdw blurRad="38100" dist="19050" dir="2700000" algn="tl" rotWithShape="0">
                    <a:schemeClr val="dk1">
                      <a:alpha val="40000"/>
                    </a:schemeClr>
                  </a:outerShdw>
                </a:effectLst>
                <a:latin typeface="+mj-lt"/>
              </a:rPr>
              <a:t>Hypothyroidism</a:t>
            </a:r>
          </a:p>
          <a:p>
            <a:pPr algn="ctr"/>
            <a:r>
              <a:rPr lang="en-US" dirty="0">
                <a:ln w="0"/>
                <a:solidFill>
                  <a:schemeClr val="tx1"/>
                </a:solidFill>
                <a:effectLst>
                  <a:outerShdw blurRad="38100" dist="19050" dir="2700000" algn="tl" rotWithShape="0">
                    <a:schemeClr val="dk1">
                      <a:alpha val="40000"/>
                    </a:schemeClr>
                  </a:outerShdw>
                </a:effectLst>
                <a:latin typeface="+mj-lt"/>
              </a:rPr>
              <a:t>Cushing’s syndrome</a:t>
            </a:r>
          </a:p>
        </p:txBody>
      </p:sp>
      <p:sp>
        <p:nvSpPr>
          <p:cNvPr id="21" name="Down Arrow 20"/>
          <p:cNvSpPr/>
          <p:nvPr/>
        </p:nvSpPr>
        <p:spPr>
          <a:xfrm>
            <a:off x="2937164" y="1787236"/>
            <a:ext cx="692727" cy="1392382"/>
          </a:xfrm>
          <a:prstGeom prst="down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22" name="Down Arrow 21"/>
          <p:cNvSpPr/>
          <p:nvPr/>
        </p:nvSpPr>
        <p:spPr>
          <a:xfrm>
            <a:off x="5188525" y="1233054"/>
            <a:ext cx="692727" cy="1392382"/>
          </a:xfrm>
          <a:prstGeom prst="down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23" name="Down Arrow 22"/>
          <p:cNvSpPr/>
          <p:nvPr/>
        </p:nvSpPr>
        <p:spPr>
          <a:xfrm>
            <a:off x="7117771" y="952496"/>
            <a:ext cx="692727" cy="1392382"/>
          </a:xfrm>
          <a:prstGeom prst="downArrow">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mj-lt"/>
            </a:endParaRPr>
          </a:p>
        </p:txBody>
      </p:sp>
      <p:sp>
        <p:nvSpPr>
          <p:cNvPr id="24" name="Oval 23"/>
          <p:cNvSpPr/>
          <p:nvPr/>
        </p:nvSpPr>
        <p:spPr>
          <a:xfrm>
            <a:off x="2247900" y="976743"/>
            <a:ext cx="2071253" cy="696191"/>
          </a:xfrm>
          <a:prstGeom prst="ellipse">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Primary prevention</a:t>
            </a:r>
          </a:p>
        </p:txBody>
      </p:sp>
      <p:sp>
        <p:nvSpPr>
          <p:cNvPr id="25" name="Oval 24"/>
          <p:cNvSpPr/>
          <p:nvPr/>
        </p:nvSpPr>
        <p:spPr>
          <a:xfrm>
            <a:off x="4523510" y="439880"/>
            <a:ext cx="2071253" cy="696191"/>
          </a:xfrm>
          <a:prstGeom prst="ellipse">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Secondary prevention</a:t>
            </a:r>
          </a:p>
        </p:txBody>
      </p:sp>
      <p:sp>
        <p:nvSpPr>
          <p:cNvPr id="26" name="Oval 25"/>
          <p:cNvSpPr/>
          <p:nvPr/>
        </p:nvSpPr>
        <p:spPr>
          <a:xfrm>
            <a:off x="6490856" y="159323"/>
            <a:ext cx="2071253" cy="696191"/>
          </a:xfrm>
          <a:prstGeom prst="ellipse">
            <a:avLst/>
          </a:prstGeom>
          <a:solidFill>
            <a:schemeClr val="accent1"/>
          </a:solidFill>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j-lt"/>
              </a:rPr>
              <a:t>Tertiary</a:t>
            </a:r>
          </a:p>
          <a:p>
            <a:pPr algn="ctr"/>
            <a:r>
              <a:rPr lang="en-US" dirty="0">
                <a:ln w="0"/>
                <a:solidFill>
                  <a:schemeClr val="tx1"/>
                </a:solidFill>
                <a:effectLst>
                  <a:outerShdw blurRad="38100" dist="19050" dir="2700000" algn="tl" rotWithShape="0">
                    <a:schemeClr val="dk1">
                      <a:alpha val="40000"/>
                    </a:schemeClr>
                  </a:outerShdw>
                </a:effectLst>
                <a:latin typeface="+mj-lt"/>
              </a:rPr>
              <a:t>prevention</a:t>
            </a:r>
          </a:p>
        </p:txBody>
      </p:sp>
    </p:spTree>
    <p:extLst>
      <p:ext uri="{BB962C8B-B14F-4D97-AF65-F5344CB8AC3E}">
        <p14:creationId xmlns:p14="http://schemas.microsoft.com/office/powerpoint/2010/main" val="30935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82E7B04-B76C-E14B-BA90-48BDF4962026}"/>
              </a:ext>
            </a:extLst>
          </p:cNvPr>
          <p:cNvPicPr>
            <a:picLocks noChangeAspect="1"/>
          </p:cNvPicPr>
          <p:nvPr/>
        </p:nvPicPr>
        <p:blipFill>
          <a:blip r:embed="rId2"/>
          <a:stretch>
            <a:fillRect/>
          </a:stretch>
        </p:blipFill>
        <p:spPr>
          <a:xfrm>
            <a:off x="185464" y="100895"/>
            <a:ext cx="2298700" cy="876300"/>
          </a:xfrm>
          <a:prstGeom prst="rect">
            <a:avLst/>
          </a:prstGeom>
        </p:spPr>
      </p:pic>
      <p:sp>
        <p:nvSpPr>
          <p:cNvPr id="4" name="Rectangle 3">
            <a:extLst>
              <a:ext uri="{FF2B5EF4-FFF2-40B4-BE49-F238E27FC236}">
                <a16:creationId xmlns:a16="http://schemas.microsoft.com/office/drawing/2014/main" id="{326F8087-54B4-954E-BB96-A6FBEA26EFE8}"/>
              </a:ext>
            </a:extLst>
          </p:cNvPr>
          <p:cNvSpPr/>
          <p:nvPr/>
        </p:nvSpPr>
        <p:spPr>
          <a:xfrm>
            <a:off x="2154193" y="2752027"/>
            <a:ext cx="7876498" cy="923330"/>
          </a:xfrm>
          <a:prstGeom prst="rect">
            <a:avLst/>
          </a:prstGeom>
        </p:spPr>
        <p:txBody>
          <a:bodyPr wrap="square">
            <a:spAutoFit/>
          </a:bodyPr>
          <a:lstStyle/>
          <a:p>
            <a:pPr algn="ctr"/>
            <a:r>
              <a:rPr lang="en-GB" sz="5400" dirty="0">
                <a:solidFill>
                  <a:schemeClr val="accent1"/>
                </a:solidFill>
                <a:latin typeface="+mj-lt"/>
                <a:cs typeface="29LT Bukra Bold" panose="020B0604020202020204" charset="-78"/>
              </a:rPr>
              <a:t>Prevention</a:t>
            </a:r>
          </a:p>
        </p:txBody>
      </p:sp>
    </p:spTree>
    <p:extLst>
      <p:ext uri="{BB962C8B-B14F-4D97-AF65-F5344CB8AC3E}">
        <p14:creationId xmlns:p14="http://schemas.microsoft.com/office/powerpoint/2010/main" val="108861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052" y="1461828"/>
            <a:ext cx="11081039" cy="5132935"/>
          </a:xfrm>
        </p:spPr>
        <p:txBody>
          <a:bodyPr>
            <a:normAutofit fontScale="92500" lnSpcReduction="10000"/>
          </a:bodyPr>
          <a:lstStyle/>
          <a:p>
            <a:pPr marL="0" indent="0">
              <a:buNone/>
            </a:pPr>
            <a:r>
              <a:rPr lang="en-US" sz="3000" b="1" dirty="0">
                <a:solidFill>
                  <a:schemeClr val="accent1">
                    <a:lumMod val="75000"/>
                  </a:schemeClr>
                </a:solidFill>
                <a:latin typeface="+mj-lt"/>
                <a:cs typeface="29LT Bukra Regular" panose="020B0604020202020204" charset="-78"/>
              </a:rPr>
              <a:t>Education: For behavioral causes</a:t>
            </a:r>
          </a:p>
          <a:p>
            <a:pPr marL="0" indent="0">
              <a:buNone/>
            </a:pPr>
            <a:endParaRPr lang="en-US" sz="3000" b="1" dirty="0">
              <a:solidFill>
                <a:schemeClr val="accent1">
                  <a:lumMod val="75000"/>
                </a:schemeClr>
              </a:solidFill>
              <a:latin typeface="+mj-lt"/>
              <a:cs typeface="29LT Bukra Regular" panose="020B0604020202020204" charset="-78"/>
            </a:endParaRPr>
          </a:p>
          <a:p>
            <a:pPr marL="342900" indent="-342900">
              <a:buFont typeface="+mj-lt"/>
              <a:buAutoNum type="alphaUcPeriod"/>
            </a:pPr>
            <a:r>
              <a:rPr lang="en-US" sz="3000" b="1" dirty="0">
                <a:solidFill>
                  <a:schemeClr val="accent1">
                    <a:lumMod val="75000"/>
                  </a:schemeClr>
                </a:solidFill>
                <a:latin typeface="+mj-lt"/>
                <a:cs typeface="29LT Bukra Regular" panose="020B0604020202020204" charset="-78"/>
              </a:rPr>
              <a:t>Maintaining a balanced diet and a healthy behavior:</a:t>
            </a:r>
          </a:p>
          <a:p>
            <a:pPr marL="457200" lvl="1" indent="0">
              <a:buNone/>
            </a:pPr>
            <a:r>
              <a:rPr lang="en-US" sz="2600" b="1" dirty="0">
                <a:latin typeface="+mj-lt"/>
              </a:rPr>
              <a:t>5-2-1-0 plan for ages 5 and up ( especially children )</a:t>
            </a:r>
          </a:p>
          <a:p>
            <a:pPr marL="457200" lvl="1" indent="0">
              <a:buNone/>
            </a:pPr>
            <a:r>
              <a:rPr lang="en-US" sz="2000" b="1" dirty="0">
                <a:latin typeface="+mj-lt"/>
              </a:rPr>
              <a:t>5</a:t>
            </a:r>
            <a:r>
              <a:rPr lang="en-US" sz="2000" dirty="0">
                <a:latin typeface="+mj-lt"/>
              </a:rPr>
              <a:t>= Encourage intake of daily </a:t>
            </a:r>
            <a:r>
              <a:rPr lang="en-US" sz="2000" b="1" dirty="0">
                <a:latin typeface="+mj-lt"/>
              </a:rPr>
              <a:t>5 portions of fruits and vegetables.</a:t>
            </a:r>
          </a:p>
          <a:p>
            <a:pPr marL="457200" lvl="1" indent="0">
              <a:buNone/>
            </a:pPr>
            <a:r>
              <a:rPr lang="en-US" sz="2000" b="1" dirty="0">
                <a:latin typeface="+mj-lt"/>
              </a:rPr>
              <a:t>2</a:t>
            </a:r>
            <a:r>
              <a:rPr lang="en-US" sz="2000" dirty="0">
                <a:latin typeface="+mj-lt"/>
              </a:rPr>
              <a:t>= Encourage eating with the child in a sociable atmosphere without distractions, separate eating from other activities and keep recreational </a:t>
            </a:r>
            <a:r>
              <a:rPr lang="en-US" sz="2000" b="1" dirty="0">
                <a:latin typeface="+mj-lt"/>
              </a:rPr>
              <a:t>screen time to less than 2 hours</a:t>
            </a:r>
            <a:r>
              <a:rPr lang="en-US" sz="2000" dirty="0">
                <a:latin typeface="+mj-lt"/>
              </a:rPr>
              <a:t>, </a:t>
            </a:r>
          </a:p>
          <a:p>
            <a:pPr marL="457200" lvl="1" indent="0">
              <a:buNone/>
            </a:pPr>
            <a:r>
              <a:rPr lang="en-US" sz="2000" b="1" dirty="0">
                <a:latin typeface="+mj-lt"/>
              </a:rPr>
              <a:t>1</a:t>
            </a:r>
            <a:r>
              <a:rPr lang="en-US" sz="2000" dirty="0">
                <a:latin typeface="+mj-lt"/>
              </a:rPr>
              <a:t>= Include at least </a:t>
            </a:r>
            <a:r>
              <a:rPr lang="en-US" sz="2000" b="1" dirty="0">
                <a:latin typeface="+mj-lt"/>
              </a:rPr>
              <a:t>1 hour or more of active play </a:t>
            </a:r>
            <a:r>
              <a:rPr lang="en-US" sz="2000" dirty="0">
                <a:latin typeface="+mj-lt"/>
              </a:rPr>
              <a:t>every day </a:t>
            </a:r>
          </a:p>
          <a:p>
            <a:pPr marL="457200" lvl="1" indent="0">
              <a:buNone/>
            </a:pPr>
            <a:r>
              <a:rPr lang="en-US" sz="2000" b="1" dirty="0">
                <a:latin typeface="+mj-lt"/>
              </a:rPr>
              <a:t>0</a:t>
            </a:r>
            <a:r>
              <a:rPr lang="en-US" sz="2000" dirty="0">
                <a:latin typeface="+mj-lt"/>
              </a:rPr>
              <a:t>= </a:t>
            </a:r>
            <a:r>
              <a:rPr lang="en-US" sz="2000" b="1" dirty="0">
                <a:latin typeface="+mj-lt"/>
              </a:rPr>
              <a:t>Skip sugar sweetened beverages</a:t>
            </a:r>
            <a:r>
              <a:rPr lang="en-US" sz="2000" dirty="0">
                <a:latin typeface="+mj-lt"/>
              </a:rPr>
              <a:t>, drink more water every day</a:t>
            </a:r>
            <a:endParaRPr lang="en-US" sz="2200" dirty="0">
              <a:latin typeface="+mj-lt"/>
              <a:cs typeface="29LT Bukra Regular" panose="020B0604020202020204" charset="-78"/>
            </a:endParaRPr>
          </a:p>
          <a:p>
            <a:pPr marL="342900" indent="-342900">
              <a:buFont typeface="+mj-lt"/>
              <a:buAutoNum type="alphaUcPeriod"/>
            </a:pPr>
            <a:r>
              <a:rPr lang="en-US" sz="3000" b="1" dirty="0">
                <a:solidFill>
                  <a:schemeClr val="accent1">
                    <a:lumMod val="75000"/>
                  </a:schemeClr>
                </a:solidFill>
                <a:latin typeface="+mj-lt"/>
                <a:cs typeface="29LT Bukra Regular" panose="020B0604020202020204" charset="-78"/>
              </a:rPr>
              <a:t>Exercising and active life style:</a:t>
            </a:r>
          </a:p>
          <a:p>
            <a:pPr marL="857250" lvl="1" indent="-400050">
              <a:buFont typeface="+mj-lt"/>
              <a:buAutoNum type="romanLcPeriod"/>
            </a:pPr>
            <a:r>
              <a:rPr lang="en-US" sz="2200" dirty="0">
                <a:latin typeface="+mj-lt"/>
                <a:cs typeface="29LT Bukra Regular" panose="020B0604020202020204" charset="-78"/>
              </a:rPr>
              <a:t>Exercise for </a:t>
            </a:r>
            <a:r>
              <a:rPr lang="en-US" sz="2200" b="1" dirty="0">
                <a:solidFill>
                  <a:srgbClr val="FF0000"/>
                </a:solidFill>
                <a:latin typeface="+mj-lt"/>
                <a:cs typeface="29LT Bukra Regular" panose="020B0604020202020204" charset="-78"/>
              </a:rPr>
              <a:t>30 minutes or more, 5 days a week</a:t>
            </a:r>
            <a:r>
              <a:rPr lang="en-US" sz="2200" dirty="0">
                <a:latin typeface="+mj-lt"/>
                <a:cs typeface="29LT Bukra Regular" panose="020B0604020202020204" charset="-78"/>
              </a:rPr>
              <a:t>. </a:t>
            </a:r>
          </a:p>
          <a:p>
            <a:pPr marL="857250" lvl="1" indent="-400050">
              <a:buFont typeface="+mj-lt"/>
              <a:buAutoNum type="romanLcPeriod"/>
            </a:pPr>
            <a:r>
              <a:rPr lang="en-US" sz="2200" dirty="0">
                <a:latin typeface="+mj-lt"/>
                <a:cs typeface="29LT Bukra Regular" panose="020B0604020202020204" charset="-78"/>
              </a:rPr>
              <a:t>Reduce time spent in front of TV, computer, and mobiles.</a:t>
            </a:r>
          </a:p>
          <a:p>
            <a:pPr marL="342900" indent="-342900">
              <a:buFont typeface="+mj-lt"/>
              <a:buAutoNum type="alphaUcPeriod"/>
            </a:pPr>
            <a:r>
              <a:rPr lang="en-US" sz="3000" b="1" dirty="0">
                <a:solidFill>
                  <a:schemeClr val="accent1">
                    <a:lumMod val="75000"/>
                  </a:schemeClr>
                </a:solidFill>
                <a:latin typeface="+mj-lt"/>
                <a:cs typeface="29LT Bukra Regular" panose="020B0604020202020204" charset="-78"/>
              </a:rPr>
              <a:t>Breastfeeding:</a:t>
            </a:r>
          </a:p>
          <a:p>
            <a:pPr marL="0" indent="0">
              <a:buNone/>
            </a:pPr>
            <a:r>
              <a:rPr lang="en-GB" sz="2200" dirty="0">
                <a:latin typeface="+mj-lt"/>
                <a:cs typeface="29LT Bukra Regular" panose="020B0604020202020204" charset="-78"/>
              </a:rPr>
              <a:t>      Recommend exclusive breastfeeding from </a:t>
            </a:r>
            <a:r>
              <a:rPr lang="en-GB" sz="2200" b="1" dirty="0">
                <a:solidFill>
                  <a:srgbClr val="FF0000"/>
                </a:solidFill>
                <a:latin typeface="+mj-lt"/>
                <a:cs typeface="29LT Bukra Regular" panose="020B0604020202020204" charset="-78"/>
              </a:rPr>
              <a:t>birth to six months</a:t>
            </a:r>
          </a:p>
        </p:txBody>
      </p:sp>
      <p:sp>
        <p:nvSpPr>
          <p:cNvPr id="5" name="Rectangle 4"/>
          <p:cNvSpPr/>
          <p:nvPr/>
        </p:nvSpPr>
        <p:spPr>
          <a:xfrm>
            <a:off x="4395092" y="561696"/>
            <a:ext cx="3119637" cy="830997"/>
          </a:xfrm>
          <a:prstGeom prst="rect">
            <a:avLst/>
          </a:prstGeom>
        </p:spPr>
        <p:txBody>
          <a:bodyPr wrap="none">
            <a:spAutoFit/>
          </a:bodyPr>
          <a:lstStyle/>
          <a:p>
            <a:endParaRPr lang="en-ZA" sz="2000" b="1" dirty="0">
              <a:latin typeface="+mj-lt"/>
              <a:cs typeface="29LT Bukra Regular" panose="000B0903020204020204" pitchFamily="34" charset="-78"/>
            </a:endParaRPr>
          </a:p>
          <a:p>
            <a:r>
              <a:rPr lang="en-ZA" sz="2800" dirty="0">
                <a:solidFill>
                  <a:schemeClr val="accent1"/>
                </a:solidFill>
                <a:latin typeface="+mj-lt"/>
                <a:cs typeface="29LT Bukra Bold" panose="020B0604020202020204" charset="-78"/>
              </a:rPr>
              <a:t>Primary Prevention: </a:t>
            </a:r>
            <a:endParaRPr lang="en-GB" sz="2800" dirty="0">
              <a:solidFill>
                <a:schemeClr val="accent1"/>
              </a:solidFill>
              <a:latin typeface="+mj-lt"/>
              <a:cs typeface="29LT Bukra Bold" panose="020B0604020202020204" charset="-78"/>
            </a:endParaRPr>
          </a:p>
        </p:txBody>
      </p:sp>
      <p:pic>
        <p:nvPicPr>
          <p:cNvPr id="6" name="Picture 5" descr="A close up of a sign&#10;&#10;Description automatically generated">
            <a:extLst>
              <a:ext uri="{FF2B5EF4-FFF2-40B4-BE49-F238E27FC236}">
                <a16:creationId xmlns:a16="http://schemas.microsoft.com/office/drawing/2014/main" id="{98775F4C-D5DE-7B4C-9AD9-222D74B11E38}"/>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425004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7005" y="2391290"/>
            <a:ext cx="8786811" cy="2930526"/>
          </a:xfrm>
        </p:spPr>
        <p:txBody>
          <a:bodyPr>
            <a:normAutofit/>
          </a:bodyPr>
          <a:lstStyle/>
          <a:p>
            <a:r>
              <a:rPr lang="en-US" sz="3200" dirty="0">
                <a:latin typeface="+mj-lt"/>
                <a:cs typeface="29LT Bukra Bold" panose="020B0604020202020204" charset="-78"/>
              </a:rPr>
              <a:t> Exercise</a:t>
            </a:r>
          </a:p>
          <a:p>
            <a:r>
              <a:rPr lang="en-US" sz="3200" dirty="0">
                <a:latin typeface="+mj-lt"/>
                <a:cs typeface="29LT Bukra Bold" panose="020B0604020202020204" charset="-78"/>
              </a:rPr>
              <a:t> Diet</a:t>
            </a:r>
          </a:p>
          <a:p>
            <a:r>
              <a:rPr lang="en-US" sz="3200" dirty="0">
                <a:latin typeface="+mj-lt"/>
                <a:cs typeface="29LT Bukra Bold" panose="020B0604020202020204" charset="-78"/>
              </a:rPr>
              <a:t> Drug Management</a:t>
            </a:r>
          </a:p>
          <a:p>
            <a:r>
              <a:rPr lang="en-US" sz="3200" dirty="0">
                <a:latin typeface="+mj-lt"/>
                <a:cs typeface="29LT Bukra Bold" panose="020B0604020202020204" charset="-78"/>
              </a:rPr>
              <a:t> Bariatric surgery</a:t>
            </a:r>
          </a:p>
        </p:txBody>
      </p:sp>
      <p:sp>
        <p:nvSpPr>
          <p:cNvPr id="5" name="Rectangle 4"/>
          <p:cNvSpPr/>
          <p:nvPr/>
        </p:nvSpPr>
        <p:spPr>
          <a:xfrm>
            <a:off x="4233027" y="1018856"/>
            <a:ext cx="3502754" cy="523220"/>
          </a:xfrm>
          <a:prstGeom prst="rect">
            <a:avLst/>
          </a:prstGeom>
        </p:spPr>
        <p:txBody>
          <a:bodyPr wrap="none">
            <a:spAutoFit/>
          </a:bodyPr>
          <a:lstStyle/>
          <a:p>
            <a:r>
              <a:rPr lang="en-ZA" sz="2800" dirty="0">
                <a:solidFill>
                  <a:schemeClr val="accent1"/>
                </a:solidFill>
                <a:latin typeface="+mj-lt"/>
                <a:cs typeface="29LT Bukra Bold" panose="020B0604020202020204" charset="-78"/>
              </a:rPr>
              <a:t>Secondary Prevention: </a:t>
            </a:r>
            <a:endParaRPr lang="en-GB" sz="2800" dirty="0">
              <a:solidFill>
                <a:schemeClr val="accent1"/>
              </a:solidFill>
              <a:latin typeface="+mj-lt"/>
              <a:cs typeface="29LT Bukra Bold" panose="020B0604020202020204" charset="-78"/>
            </a:endParaRPr>
          </a:p>
        </p:txBody>
      </p:sp>
      <p:pic>
        <p:nvPicPr>
          <p:cNvPr id="6" name="Picture 5" descr="A close up of a sign&#10;&#10;Description automatically generated">
            <a:extLst>
              <a:ext uri="{FF2B5EF4-FFF2-40B4-BE49-F238E27FC236}">
                <a16:creationId xmlns:a16="http://schemas.microsoft.com/office/drawing/2014/main" id="{882E0FB0-5E8B-854C-AE4A-990FF79550E9}"/>
              </a:ext>
            </a:extLst>
          </p:cNvPr>
          <p:cNvPicPr>
            <a:picLocks noChangeAspect="1"/>
          </p:cNvPicPr>
          <p:nvPr/>
        </p:nvPicPr>
        <p:blipFill>
          <a:blip r:embed="rId2"/>
          <a:stretch>
            <a:fillRect/>
          </a:stretch>
        </p:blipFill>
        <p:spPr>
          <a:xfrm>
            <a:off x="167950" y="142556"/>
            <a:ext cx="2298700" cy="876300"/>
          </a:xfrm>
          <a:prstGeom prst="rect">
            <a:avLst/>
          </a:prstGeom>
        </p:spPr>
      </p:pic>
      <p:sp>
        <p:nvSpPr>
          <p:cNvPr id="2" name="TextBox 1"/>
          <p:cNvSpPr txBox="1"/>
          <p:nvPr/>
        </p:nvSpPr>
        <p:spPr>
          <a:xfrm>
            <a:off x="7232073" y="3643189"/>
            <a:ext cx="2493818" cy="584775"/>
          </a:xfrm>
          <a:prstGeom prst="rect">
            <a:avLst/>
          </a:prstGeom>
          <a:noFill/>
        </p:spPr>
        <p:txBody>
          <a:bodyPr wrap="square" rtlCol="0">
            <a:spAutoFit/>
          </a:bodyPr>
          <a:lstStyle/>
          <a:p>
            <a:r>
              <a:rPr lang="en-US" sz="3200" dirty="0">
                <a:latin typeface="+mj-lt"/>
              </a:rPr>
              <a:t>Indications?</a:t>
            </a:r>
          </a:p>
        </p:txBody>
      </p:sp>
      <p:cxnSp>
        <p:nvCxnSpPr>
          <p:cNvPr id="7" name="Straight Arrow Connector 6"/>
          <p:cNvCxnSpPr/>
          <p:nvPr/>
        </p:nvCxnSpPr>
        <p:spPr>
          <a:xfrm flipH="1" flipV="1">
            <a:off x="6194462" y="3838595"/>
            <a:ext cx="991855" cy="9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12509" y="4044309"/>
            <a:ext cx="1019564" cy="2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70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599" y="2349561"/>
            <a:ext cx="9142237" cy="2940051"/>
          </a:xfrm>
        </p:spPr>
        <p:txBody>
          <a:bodyPr>
            <a:normAutofit/>
          </a:bodyPr>
          <a:lstStyle/>
          <a:p>
            <a:pPr marL="0" indent="0" algn="ctr">
              <a:buNone/>
            </a:pPr>
            <a:r>
              <a:rPr lang="en-US" sz="3600" b="1" dirty="0">
                <a:solidFill>
                  <a:schemeClr val="accent1">
                    <a:lumMod val="75000"/>
                  </a:schemeClr>
                </a:solidFill>
                <a:latin typeface="+mj-lt"/>
                <a:cs typeface="29LT Bukra Bold" panose="020B0604020202020204" charset="-78"/>
              </a:rPr>
              <a:t>Decreasing the progression of obesity and it’s complications</a:t>
            </a:r>
          </a:p>
          <a:p>
            <a:pPr marL="0" indent="0">
              <a:buNone/>
            </a:pPr>
            <a:endParaRPr lang="en-US" sz="2600" b="1" dirty="0">
              <a:solidFill>
                <a:schemeClr val="accent1">
                  <a:lumMod val="75000"/>
                </a:schemeClr>
              </a:solidFill>
              <a:latin typeface="+mj-lt"/>
              <a:cs typeface="29LT Bukra Bold" panose="020B0604020202020204" charset="-78"/>
            </a:endParaRPr>
          </a:p>
          <a:p>
            <a:pPr marL="0" indent="0">
              <a:buNone/>
            </a:pPr>
            <a:endParaRPr lang="en-US" sz="3200" dirty="0">
              <a:latin typeface="+mj-lt"/>
              <a:cs typeface="29LT Bukra Bold" panose="020B0604020202020204" charset="-78"/>
            </a:endParaRPr>
          </a:p>
        </p:txBody>
      </p:sp>
      <p:sp>
        <p:nvSpPr>
          <p:cNvPr id="5" name="Rectangle 4"/>
          <p:cNvSpPr/>
          <p:nvPr/>
        </p:nvSpPr>
        <p:spPr>
          <a:xfrm>
            <a:off x="4375789" y="977195"/>
            <a:ext cx="3093924" cy="523220"/>
          </a:xfrm>
          <a:prstGeom prst="rect">
            <a:avLst/>
          </a:prstGeom>
        </p:spPr>
        <p:txBody>
          <a:bodyPr wrap="none">
            <a:spAutoFit/>
          </a:bodyPr>
          <a:lstStyle/>
          <a:p>
            <a:r>
              <a:rPr lang="en-ZA" sz="2800" dirty="0">
                <a:solidFill>
                  <a:schemeClr val="accent1"/>
                </a:solidFill>
                <a:latin typeface="+mj-lt"/>
                <a:cs typeface="29LT Bukra Bold" panose="020B0604020202020204" charset="-78"/>
              </a:rPr>
              <a:t>Tertiary Prevention: </a:t>
            </a:r>
            <a:endParaRPr lang="en-GB" sz="2800" dirty="0">
              <a:solidFill>
                <a:schemeClr val="accent1"/>
              </a:solidFill>
              <a:latin typeface="+mj-lt"/>
              <a:cs typeface="29LT Bukra Bold" panose="020B0604020202020204" charset="-78"/>
            </a:endParaRPr>
          </a:p>
        </p:txBody>
      </p:sp>
      <p:pic>
        <p:nvPicPr>
          <p:cNvPr id="6" name="Picture 5" descr="A close up of a sign&#10;&#10;Description automatically generated">
            <a:extLst>
              <a:ext uri="{FF2B5EF4-FFF2-40B4-BE49-F238E27FC236}">
                <a16:creationId xmlns:a16="http://schemas.microsoft.com/office/drawing/2014/main" id="{C490E4AA-E21F-EA4A-99EF-399A8B17CC1B}"/>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187245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3A6F-774D-4F52-8652-414307BC839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04D14BE-8192-4C34-ADC5-11DFF6FCDBB3}"/>
              </a:ext>
            </a:extLst>
          </p:cNvPr>
          <p:cNvSpPr>
            <a:spLocks noGrp="1"/>
          </p:cNvSpPr>
          <p:nvPr>
            <p:ph type="subTitle" idx="1"/>
          </p:nvPr>
        </p:nvSpPr>
        <p:spPr/>
        <p:txBody>
          <a:bodyPr/>
          <a:lstStyle/>
          <a:p>
            <a:endParaRPr lang="en-US" dirty="0"/>
          </a:p>
        </p:txBody>
      </p:sp>
      <p:pic>
        <p:nvPicPr>
          <p:cNvPr id="7" name="Picture 6" descr="A close up of a device&#10;&#10;Description automatically generated">
            <a:extLst>
              <a:ext uri="{FF2B5EF4-FFF2-40B4-BE49-F238E27FC236}">
                <a16:creationId xmlns:a16="http://schemas.microsoft.com/office/drawing/2014/main" id="{8B33D842-F3CC-46BA-9569-C2618BD31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84" y="276710"/>
            <a:ext cx="12038616" cy="6466505"/>
          </a:xfrm>
          <a:prstGeom prst="rect">
            <a:avLst/>
          </a:prstGeom>
        </p:spPr>
      </p:pic>
    </p:spTree>
    <p:extLst>
      <p:ext uri="{BB962C8B-B14F-4D97-AF65-F5344CB8AC3E}">
        <p14:creationId xmlns:p14="http://schemas.microsoft.com/office/powerpoint/2010/main" val="141304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3B2AE7-6A98-4275-8636-10CAE94BED4C}"/>
              </a:ext>
            </a:extLst>
          </p:cNvPr>
          <p:cNvSpPr>
            <a:spLocks noGrp="1"/>
          </p:cNvSpPr>
          <p:nvPr>
            <p:ph type="title"/>
          </p:nvPr>
        </p:nvSpPr>
        <p:spPr>
          <a:xfrm>
            <a:off x="640079" y="2053641"/>
            <a:ext cx="3669161" cy="2760098"/>
          </a:xfrm>
        </p:spPr>
        <p:txBody>
          <a:bodyPr>
            <a:normAutofit/>
          </a:bodyPr>
          <a:lstStyle/>
          <a:p>
            <a:r>
              <a:rPr lang="en-US">
                <a:solidFill>
                  <a:srgbClr val="FFFFFF"/>
                </a:solidFill>
                <a:ea typeface="+mn-ea"/>
                <a:cs typeface="29LT Bukra Bold" panose="020B0604020202020204" charset="-78"/>
              </a:rPr>
              <a:t>Weight management </a:t>
            </a:r>
          </a:p>
        </p:txBody>
      </p:sp>
      <p:sp>
        <p:nvSpPr>
          <p:cNvPr id="3" name="Content Placeholder 2">
            <a:extLst>
              <a:ext uri="{FF2B5EF4-FFF2-40B4-BE49-F238E27FC236}">
                <a16:creationId xmlns:a16="http://schemas.microsoft.com/office/drawing/2014/main" id="{E4961578-58A8-4CFD-91A0-0E2875E9028E}"/>
              </a:ext>
            </a:extLst>
          </p:cNvPr>
          <p:cNvSpPr>
            <a:spLocks noGrp="1"/>
          </p:cNvSpPr>
          <p:nvPr>
            <p:ph idx="1"/>
          </p:nvPr>
        </p:nvSpPr>
        <p:spPr>
          <a:xfrm>
            <a:off x="6090574" y="801866"/>
            <a:ext cx="5306084" cy="5230634"/>
          </a:xfrm>
        </p:spPr>
        <p:txBody>
          <a:bodyPr anchor="ctr">
            <a:normAutofit/>
          </a:bodyPr>
          <a:lstStyle/>
          <a:p>
            <a:r>
              <a:rPr lang="en-US" sz="2000">
                <a:solidFill>
                  <a:srgbClr val="000000"/>
                </a:solidFill>
              </a:rPr>
              <a:t>For adults with BMI 25-35 kg/m2 the target is to lose 5-10% of body weight (0.5-1 kg per week) </a:t>
            </a:r>
          </a:p>
          <a:p>
            <a:r>
              <a:rPr lang="en-US" sz="2000">
                <a:solidFill>
                  <a:srgbClr val="000000"/>
                </a:solidFill>
              </a:rPr>
              <a:t>- For adults with BMI&gt;35 kg/m2 and obesity-related co-morbidities the target is to lose a greater than 15-20% of body weight.</a:t>
            </a:r>
          </a:p>
          <a:p>
            <a:r>
              <a:rPr lang="en-US" sz="2000">
                <a:solidFill>
                  <a:srgbClr val="000000"/>
                </a:solidFill>
              </a:rPr>
              <a:t>Lifestyle modification should target at reducing energy intake, increasing energy expenditure and assisting in behavioral change (NHMRC, evidence grade A)</a:t>
            </a:r>
          </a:p>
          <a:p>
            <a:r>
              <a:rPr lang="en-US" sz="2000">
                <a:solidFill>
                  <a:srgbClr val="000000"/>
                </a:solidFill>
              </a:rPr>
              <a:t>Optimal dietary plan for achieving healthy body weight should be developed with a qualified and experienced health professional team together with the individual and family. </a:t>
            </a:r>
          </a:p>
        </p:txBody>
      </p:sp>
    </p:spTree>
    <p:extLst>
      <p:ext uri="{BB962C8B-B14F-4D97-AF65-F5344CB8AC3E}">
        <p14:creationId xmlns:p14="http://schemas.microsoft.com/office/powerpoint/2010/main" val="245081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0520" y="436604"/>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Objectives</a:t>
            </a:r>
          </a:p>
        </p:txBody>
      </p:sp>
      <p:sp>
        <p:nvSpPr>
          <p:cNvPr id="5" name="Content Placeholder 4"/>
          <p:cNvSpPr>
            <a:spLocks noGrp="1"/>
          </p:cNvSpPr>
          <p:nvPr>
            <p:ph idx="1"/>
          </p:nvPr>
        </p:nvSpPr>
        <p:spPr>
          <a:xfrm>
            <a:off x="516695" y="1438485"/>
            <a:ext cx="9430493" cy="5419515"/>
          </a:xfrm>
        </p:spPr>
        <p:txBody>
          <a:bodyPr>
            <a:normAutofit fontScale="92500" lnSpcReduction="20000"/>
          </a:bodyPr>
          <a:lstStyle/>
          <a:p>
            <a:pPr>
              <a:lnSpc>
                <a:spcPct val="170000"/>
              </a:lnSpc>
            </a:pPr>
            <a:r>
              <a:rPr lang="en-US" sz="2000" dirty="0">
                <a:latin typeface="+mj-lt"/>
                <a:cs typeface="29LT Bukra Regular" panose="020B0604020202020204" charset="-78"/>
              </a:rPr>
              <a:t>To define obesity and classify the degree of obesity based on BMI, waist circumference and waist-hip-ratio.</a:t>
            </a:r>
          </a:p>
          <a:p>
            <a:pPr>
              <a:lnSpc>
                <a:spcPct val="170000"/>
              </a:lnSpc>
            </a:pPr>
            <a:r>
              <a:rPr lang="en-US" sz="2000" dirty="0">
                <a:latin typeface="+mj-lt"/>
                <a:cs typeface="29LT Bukra Regular" panose="020B0604020202020204" charset="-78"/>
              </a:rPr>
              <a:t>The prevalence of obesity in Saudi Arabia. </a:t>
            </a:r>
          </a:p>
          <a:p>
            <a:pPr>
              <a:lnSpc>
                <a:spcPct val="170000"/>
              </a:lnSpc>
            </a:pPr>
            <a:r>
              <a:rPr lang="en-US" sz="2000" dirty="0">
                <a:latin typeface="+mj-lt"/>
                <a:cs typeface="29LT Bukra Regular" panose="020B0604020202020204" charset="-78"/>
              </a:rPr>
              <a:t>Common causes of obesity in the community. </a:t>
            </a:r>
          </a:p>
          <a:p>
            <a:pPr>
              <a:lnSpc>
                <a:spcPct val="170000"/>
              </a:lnSpc>
            </a:pPr>
            <a:r>
              <a:rPr lang="en-US" sz="2000" dirty="0">
                <a:latin typeface="+mj-lt"/>
                <a:cs typeface="29LT Bukra Regular" panose="020B0604020202020204" charset="-78"/>
              </a:rPr>
              <a:t>Common health problems associated with obesity. </a:t>
            </a:r>
          </a:p>
          <a:p>
            <a:pPr>
              <a:lnSpc>
                <a:spcPct val="170000"/>
              </a:lnSpc>
            </a:pPr>
            <a:r>
              <a:rPr lang="en-US" sz="2000" dirty="0">
                <a:latin typeface="+mj-lt"/>
                <a:cs typeface="29LT Bukra Regular" panose="020B0604020202020204" charset="-78"/>
              </a:rPr>
              <a:t>Methods to prevent obesity in the community.</a:t>
            </a:r>
          </a:p>
          <a:p>
            <a:pPr>
              <a:lnSpc>
                <a:spcPct val="170000"/>
              </a:lnSpc>
            </a:pPr>
            <a:r>
              <a:rPr lang="en-US" sz="2000" dirty="0">
                <a:latin typeface="+mj-lt"/>
                <a:cs typeface="29LT Bukra Regular" panose="020B0604020202020204" charset="-78"/>
              </a:rPr>
              <a:t>The evidence based approach to reducing weight (exercise, dieting, drug treatment, and bariatric surgical intervention) </a:t>
            </a:r>
          </a:p>
          <a:p>
            <a:pPr>
              <a:lnSpc>
                <a:spcPct val="170000"/>
              </a:lnSpc>
            </a:pPr>
            <a:r>
              <a:rPr lang="en-US" sz="2000" dirty="0">
                <a:latin typeface="+mj-lt"/>
                <a:cs typeface="29LT Bukra Regular" panose="020B0604020202020204" charset="-78"/>
              </a:rPr>
              <a:t>The roles of health team, medical students, and school health professionals in addressing the problems of obesity in the community</a:t>
            </a:r>
            <a:endParaRPr lang="ar-SA" sz="2000" dirty="0">
              <a:latin typeface="+mj-lt"/>
              <a:cs typeface="29LT Bukra Regular" panose="020B0604020202020204" charset="-78"/>
            </a:endParaRPr>
          </a:p>
        </p:txBody>
      </p:sp>
      <p:pic>
        <p:nvPicPr>
          <p:cNvPr id="7" name="Picture 6" descr="A close up of a sign&#10;&#10;Description automatically generated">
            <a:extLst>
              <a:ext uri="{FF2B5EF4-FFF2-40B4-BE49-F238E27FC236}">
                <a16:creationId xmlns:a16="http://schemas.microsoft.com/office/drawing/2014/main" id="{15105598-6B96-1149-B172-AB227DA15500}"/>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19876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5FD08B15-6238-42FD-BFE0-2961248F903E}"/>
              </a:ext>
            </a:extLst>
          </p:cNvPr>
          <p:cNvPicPr>
            <a:picLocks noChangeAspect="1"/>
          </p:cNvPicPr>
          <p:nvPr/>
        </p:nvPicPr>
        <p:blipFill rotWithShape="1">
          <a:blip r:embed="rId2"/>
          <a:srcRect t="4090" b="11641"/>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2D61921-AC20-46F6-9745-54FBEABC309B}"/>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r>
              <a:rPr lang="en-US" sz="3600" dirty="0"/>
              <a:t>Diet </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5D43A2B-F74C-4029-9F9C-7085350D49E6}"/>
              </a:ext>
            </a:extLst>
          </p:cNvPr>
          <p:cNvSpPr>
            <a:spLocks noGrp="1"/>
          </p:cNvSpPr>
          <p:nvPr>
            <p:ph type="subTitle" idx="1"/>
          </p:nvPr>
        </p:nvSpPr>
        <p:spPr>
          <a:xfrm>
            <a:off x="525516" y="3417573"/>
            <a:ext cx="4593021" cy="2619839"/>
          </a:xfrm>
        </p:spPr>
        <p:txBody>
          <a:bodyPr vert="horz" lIns="91440" tIns="45720" rIns="91440" bIns="45720" rtlCol="0" anchor="ctr">
            <a:normAutofit/>
          </a:bodyPr>
          <a:lstStyle/>
          <a:p>
            <a:pPr indent="-228600" algn="l">
              <a:buFont typeface="Arial" panose="020B0604020202020204" pitchFamily="34" charset="0"/>
              <a:buChar char="•"/>
            </a:pPr>
            <a:r>
              <a:rPr lang="en-US" sz="1700" dirty="0"/>
              <a:t>Target energy deficit of 500-1000 kilo-calorie per day (3,500 kcal/week)((NHMRC, evidence grade </a:t>
            </a:r>
            <a:r>
              <a:rPr lang="en-US" sz="1700" dirty="0">
                <a:solidFill>
                  <a:srgbClr val="FF0000"/>
                </a:solidFill>
              </a:rPr>
              <a:t>A</a:t>
            </a:r>
            <a:r>
              <a:rPr lang="en-US" sz="1700" dirty="0"/>
              <a:t>) </a:t>
            </a:r>
          </a:p>
          <a:p>
            <a:pPr indent="-228600" algn="l">
              <a:buFont typeface="Arial" panose="020B0604020202020204" pitchFamily="34" charset="0"/>
              <a:buChar char="•"/>
            </a:pPr>
            <a:r>
              <a:rPr lang="en-US" sz="1700" dirty="0"/>
              <a:t>Provide advice on dietary modification </a:t>
            </a:r>
          </a:p>
          <a:p>
            <a:pPr indent="-228600" algn="l">
              <a:buFont typeface="Arial" panose="020B0604020202020204" pitchFamily="34" charset="0"/>
              <a:buChar char="•"/>
            </a:pPr>
            <a:r>
              <a:rPr lang="en-US" sz="1700" dirty="0"/>
              <a:t>choose low energy-dense foods (e.g. whole-grains, cereals, fruits, vegetables, and salads) </a:t>
            </a:r>
          </a:p>
          <a:p>
            <a:pPr indent="-228600" algn="l">
              <a:buFont typeface="Arial" panose="020B0604020202020204" pitchFamily="34" charset="0"/>
              <a:buChar char="•"/>
            </a:pPr>
            <a:r>
              <a:rPr lang="en-US" sz="1700" dirty="0"/>
              <a:t> reduce intake of energy-dense foods (e.g. animal fats, sugary drinks (SIGN, evidence grade </a:t>
            </a:r>
            <a:r>
              <a:rPr lang="en-US" sz="1700" dirty="0">
                <a:solidFill>
                  <a:srgbClr val="FF0000"/>
                </a:solidFill>
              </a:rPr>
              <a:t>B</a:t>
            </a:r>
            <a:r>
              <a:rPr lang="en-US" sz="1700" dirty="0"/>
              <a:t>)</a:t>
            </a:r>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64832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C534B6-2328-4BF2-9308-3E60ECC6D33B}"/>
              </a:ext>
            </a:extLst>
          </p:cNvPr>
          <p:cNvSpPr>
            <a:spLocks noGrp="1"/>
          </p:cNvSpPr>
          <p:nvPr>
            <p:ph type="title"/>
          </p:nvPr>
        </p:nvSpPr>
        <p:spPr>
          <a:xfrm>
            <a:off x="863029" y="1012004"/>
            <a:ext cx="3416158" cy="4795408"/>
          </a:xfrm>
        </p:spPr>
        <p:txBody>
          <a:bodyPr>
            <a:normAutofit/>
          </a:bodyPr>
          <a:lstStyle/>
          <a:p>
            <a:r>
              <a:rPr lang="en-US">
                <a:solidFill>
                  <a:srgbClr val="FFFFFF"/>
                </a:solidFill>
                <a:ea typeface="+mn-ea"/>
                <a:cs typeface="29LT Bukra Bold" panose="020B0604020202020204" charset="-78"/>
              </a:rPr>
              <a:t>Diet </a:t>
            </a:r>
          </a:p>
        </p:txBody>
      </p:sp>
      <p:graphicFrame>
        <p:nvGraphicFramePr>
          <p:cNvPr id="5" name="Content Placeholder 2">
            <a:extLst>
              <a:ext uri="{FF2B5EF4-FFF2-40B4-BE49-F238E27FC236}">
                <a16:creationId xmlns:a16="http://schemas.microsoft.com/office/drawing/2014/main" id="{4246C914-BD9D-4DFD-901B-629662A582A0}"/>
              </a:ext>
            </a:extLst>
          </p:cNvPr>
          <p:cNvGraphicFramePr>
            <a:graphicFrameLocks noGrp="1"/>
          </p:cNvGraphicFramePr>
          <p:nvPr>
            <p:ph idx="1"/>
            <p:extLst>
              <p:ext uri="{D42A27DB-BD31-4B8C-83A1-F6EECF244321}">
                <p14:modId xmlns:p14="http://schemas.microsoft.com/office/powerpoint/2010/main" val="33867447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29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5AA-8107-4C98-B39B-04A471673D3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C51AEC9-DB60-484B-BAD2-6643AA5070D6}"/>
              </a:ext>
            </a:extLst>
          </p:cNvPr>
          <p:cNvSpPr>
            <a:spLocks noGrp="1"/>
          </p:cNvSpPr>
          <p:nvPr>
            <p:ph type="subTitle" idx="1"/>
          </p:nvPr>
        </p:nvSpPr>
        <p:spPr/>
        <p:txBody>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3E829D6D-6010-49DA-86AB-EC26E9441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94" y="463153"/>
            <a:ext cx="10500852" cy="6033879"/>
          </a:xfrm>
          <a:prstGeom prst="rect">
            <a:avLst/>
          </a:prstGeom>
        </p:spPr>
      </p:pic>
    </p:spTree>
    <p:extLst>
      <p:ext uri="{BB962C8B-B14F-4D97-AF65-F5344CB8AC3E}">
        <p14:creationId xmlns:p14="http://schemas.microsoft.com/office/powerpoint/2010/main" val="348638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FAC-25F6-4450-B9E8-B7053A235859}"/>
              </a:ext>
            </a:extLst>
          </p:cNvPr>
          <p:cNvSpPr>
            <a:spLocks noGrp="1"/>
          </p:cNvSpPr>
          <p:nvPr>
            <p:ph type="title"/>
          </p:nvPr>
        </p:nvSpPr>
        <p:spPr>
          <a:xfrm>
            <a:off x="838200" y="365125"/>
            <a:ext cx="10515600" cy="1325563"/>
          </a:xfrm>
        </p:spPr>
        <p:txBody>
          <a:bodyPr>
            <a:normAutofit/>
          </a:bodyPr>
          <a:lstStyle/>
          <a:p>
            <a:r>
              <a:rPr lang="en-US">
                <a:ea typeface="+mn-ea"/>
                <a:cs typeface="29LT Bukra Bold" panose="020B0604020202020204" charset="-78"/>
              </a:rPr>
              <a:t>Physical activity</a:t>
            </a:r>
          </a:p>
        </p:txBody>
      </p:sp>
      <p:graphicFrame>
        <p:nvGraphicFramePr>
          <p:cNvPr id="13" name="Content Placeholder 2">
            <a:extLst>
              <a:ext uri="{FF2B5EF4-FFF2-40B4-BE49-F238E27FC236}">
                <a16:creationId xmlns:a16="http://schemas.microsoft.com/office/drawing/2014/main" id="{56CAD4B5-007D-4A79-B9E0-ACDBC6F320BF}"/>
              </a:ext>
            </a:extLst>
          </p:cNvPr>
          <p:cNvGraphicFramePr>
            <a:graphicFrameLocks noGrp="1"/>
          </p:cNvGraphicFramePr>
          <p:nvPr>
            <p:ph idx="1"/>
            <p:extLst>
              <p:ext uri="{D42A27DB-BD31-4B8C-83A1-F6EECF244321}">
                <p14:modId xmlns:p14="http://schemas.microsoft.com/office/powerpoint/2010/main" val="2740366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91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931878-12A5-492D-B213-FB8E22245B5B}"/>
              </a:ext>
            </a:extLst>
          </p:cNvPr>
          <p:cNvSpPr>
            <a:spLocks noGrp="1"/>
          </p:cNvSpPr>
          <p:nvPr>
            <p:ph type="title"/>
          </p:nvPr>
        </p:nvSpPr>
        <p:spPr>
          <a:xfrm>
            <a:off x="863029" y="1012004"/>
            <a:ext cx="3416158" cy="4795408"/>
          </a:xfrm>
        </p:spPr>
        <p:txBody>
          <a:bodyPr>
            <a:normAutofit/>
          </a:bodyPr>
          <a:lstStyle/>
          <a:p>
            <a:r>
              <a:rPr lang="en-US">
                <a:solidFill>
                  <a:srgbClr val="FFFFFF"/>
                </a:solidFill>
                <a:ea typeface="+mn-ea"/>
                <a:cs typeface="29LT Bukra Bold" panose="020B0604020202020204" charset="-78"/>
              </a:rPr>
              <a:t>Physical activity</a:t>
            </a:r>
          </a:p>
        </p:txBody>
      </p:sp>
      <p:graphicFrame>
        <p:nvGraphicFramePr>
          <p:cNvPr id="5" name="Content Placeholder 2">
            <a:extLst>
              <a:ext uri="{FF2B5EF4-FFF2-40B4-BE49-F238E27FC236}">
                <a16:creationId xmlns:a16="http://schemas.microsoft.com/office/drawing/2014/main" id="{C1628F4E-CD09-47C3-B045-977E5C527110}"/>
              </a:ext>
            </a:extLst>
          </p:cNvPr>
          <p:cNvGraphicFramePr>
            <a:graphicFrameLocks noGrp="1"/>
          </p:cNvGraphicFramePr>
          <p:nvPr>
            <p:ph idx="1"/>
            <p:extLst>
              <p:ext uri="{D42A27DB-BD31-4B8C-83A1-F6EECF244321}">
                <p14:modId xmlns:p14="http://schemas.microsoft.com/office/powerpoint/2010/main" val="38329327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77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D8D9D-77F7-40DE-B846-18F076B4CC1F}"/>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Benefits of Exercise </a:t>
            </a:r>
            <a:br>
              <a:rPr lang="en-US" sz="4400" kern="1200">
                <a:solidFill>
                  <a:schemeClr val="accent1"/>
                </a:solidFill>
                <a:latin typeface="+mj-lt"/>
                <a:ea typeface="+mj-ea"/>
                <a:cs typeface="+mj-cs"/>
              </a:rPr>
            </a:br>
            <a:br>
              <a:rPr lang="en-US" sz="4400" kern="1200">
                <a:solidFill>
                  <a:schemeClr val="accent1"/>
                </a:solidFill>
                <a:latin typeface="+mj-lt"/>
                <a:ea typeface="+mj-ea"/>
                <a:cs typeface="+mj-cs"/>
              </a:rPr>
            </a:br>
            <a:endParaRPr lang="en-US" sz="4400"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36CA043-543F-43EC-8D4B-4B8E135B66B8}"/>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r>
              <a:rPr lang="en-US" b="1" dirty="0"/>
              <a:t>Reduce your risk of heart diseases</a:t>
            </a:r>
            <a:endParaRPr lang="en-US" b="1"/>
          </a:p>
          <a:p>
            <a:pPr indent="-228600" algn="l">
              <a:buFont typeface="Arial" panose="020B0604020202020204" pitchFamily="34" charset="0"/>
              <a:buChar char="•"/>
            </a:pPr>
            <a:r>
              <a:rPr lang="en-US" b="1" dirty="0"/>
              <a:t>body manage blood sugar and insulin levels.</a:t>
            </a:r>
            <a:endParaRPr lang="en-US" b="1"/>
          </a:p>
          <a:p>
            <a:pPr indent="-228600" algn="l">
              <a:buFont typeface="Arial" panose="020B0604020202020204" pitchFamily="34" charset="0"/>
              <a:buChar char="•"/>
            </a:pPr>
            <a:r>
              <a:rPr lang="en-US" b="1" dirty="0"/>
              <a:t>Improve your sleep</a:t>
            </a:r>
            <a:endParaRPr lang="en-US" b="1"/>
          </a:p>
          <a:p>
            <a:pPr indent="-228600" algn="l">
              <a:buFont typeface="Arial" panose="020B0604020202020204" pitchFamily="34" charset="0"/>
              <a:buChar char="•"/>
            </a:pPr>
            <a:r>
              <a:rPr lang="en-US" b="1" dirty="0"/>
              <a:t>Help you quit smoking</a:t>
            </a:r>
            <a:endParaRPr lang="en-US" b="1"/>
          </a:p>
          <a:p>
            <a:pPr indent="-228600" algn="l">
              <a:buFont typeface="Arial" panose="020B0604020202020204" pitchFamily="34" charset="0"/>
              <a:buChar char="•"/>
            </a:pPr>
            <a:r>
              <a:rPr lang="en-US" b="1" dirty="0"/>
              <a:t>Improve your sexual health</a:t>
            </a:r>
            <a:endParaRPr lang="en-US" b="1"/>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370665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99E6E-F4A3-4CD4-AF08-3639DD98922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cs typeface="29LT Bukra Bold" panose="020B0604020202020204" charset="-78"/>
              </a:rPr>
              <a:t>Benefits of Exercise</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0A61BE-72CB-42E2-B54E-1B13BC574548}"/>
              </a:ext>
            </a:extLst>
          </p:cNvPr>
          <p:cNvSpPr>
            <a:spLocks noGrp="1"/>
          </p:cNvSpPr>
          <p:nvPr>
            <p:ph idx="1"/>
          </p:nvPr>
        </p:nvSpPr>
        <p:spPr>
          <a:xfrm>
            <a:off x="4976031" y="963877"/>
            <a:ext cx="6377769" cy="4930246"/>
          </a:xfrm>
        </p:spPr>
        <p:txBody>
          <a:bodyPr anchor="ctr">
            <a:normAutofit/>
          </a:bodyPr>
          <a:lstStyle/>
          <a:p>
            <a:r>
              <a:rPr lang="en-US" sz="2400" b="1"/>
              <a:t>Increase your chances of living longer.</a:t>
            </a:r>
          </a:p>
          <a:p>
            <a:r>
              <a:rPr lang="en-US" sz="2400" b="1"/>
              <a:t>Improve your mental health and mood.</a:t>
            </a:r>
          </a:p>
          <a:p>
            <a:r>
              <a:rPr lang="en-US" sz="2400" b="1"/>
              <a:t>Strengthen your bones and muscles</a:t>
            </a:r>
          </a:p>
          <a:p>
            <a:r>
              <a:rPr lang="en-US" sz="2400" b="1"/>
              <a:t>Reduce your risk of some cancers</a:t>
            </a:r>
          </a:p>
          <a:p>
            <a:r>
              <a:rPr lang="en-US" sz="2400" b="1"/>
              <a:t>Reduce your risk of falls</a:t>
            </a:r>
          </a:p>
          <a:p>
            <a:endParaRPr lang="en-US" sz="2400"/>
          </a:p>
        </p:txBody>
      </p:sp>
    </p:spTree>
    <p:extLst>
      <p:ext uri="{BB962C8B-B14F-4D97-AF65-F5344CB8AC3E}">
        <p14:creationId xmlns:p14="http://schemas.microsoft.com/office/powerpoint/2010/main" val="13249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7775E-BEEE-4527-BE74-2D5B1BC82F1F}"/>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Diet or exercise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7F0417-C8A0-42CE-86F4-93FAD640D261}"/>
              </a:ext>
            </a:extLst>
          </p:cNvPr>
          <p:cNvSpPr>
            <a:spLocks noGrp="1"/>
          </p:cNvSpPr>
          <p:nvPr>
            <p:ph idx="1"/>
          </p:nvPr>
        </p:nvSpPr>
        <p:spPr>
          <a:xfrm>
            <a:off x="4976031" y="963877"/>
            <a:ext cx="6377769" cy="4930246"/>
          </a:xfrm>
        </p:spPr>
        <p:txBody>
          <a:bodyPr anchor="ctr">
            <a:normAutofit/>
          </a:bodyPr>
          <a:lstStyle/>
          <a:p>
            <a:r>
              <a:rPr lang="en-US" sz="2000" dirty="0"/>
              <a:t>Diet or Exercise </a:t>
            </a:r>
          </a:p>
          <a:p>
            <a:r>
              <a:rPr lang="en-US" sz="2000" dirty="0"/>
              <a:t>Diet only: short term effects unless maintained. </a:t>
            </a:r>
          </a:p>
          <a:p>
            <a:r>
              <a:rPr lang="en-US" sz="2000" dirty="0"/>
              <a:t> Exercise only: help in preventing weight gain but not in significant weight loss. </a:t>
            </a:r>
          </a:p>
          <a:p>
            <a:r>
              <a:rPr lang="en-US" sz="2000" dirty="0"/>
              <a:t>Therefore, both of them are required as lifestyle modifications for obesity.* </a:t>
            </a:r>
          </a:p>
          <a:p>
            <a:r>
              <a:rPr lang="en-US" sz="2000" dirty="0"/>
              <a:t> </a:t>
            </a:r>
          </a:p>
          <a:p>
            <a:r>
              <a:rPr lang="en-US" sz="2000" dirty="0"/>
              <a:t>*</a:t>
            </a:r>
            <a:r>
              <a:rPr lang="en-US" sz="2000" dirty="0" err="1"/>
              <a:t>Alfadda</a:t>
            </a:r>
            <a:r>
              <a:rPr lang="en-US" sz="2000" dirty="0"/>
              <a:t> AA, Al-</a:t>
            </a:r>
            <a:r>
              <a:rPr lang="en-US" sz="2000" dirty="0" err="1"/>
              <a:t>Dhwayan</a:t>
            </a:r>
            <a:r>
              <a:rPr lang="en-US" sz="2000" dirty="0"/>
              <a:t> MM, Alharbi AA, Al </a:t>
            </a:r>
            <a:r>
              <a:rPr lang="en-US" sz="2000" dirty="0" err="1"/>
              <a:t>Khudhair</a:t>
            </a:r>
            <a:r>
              <a:rPr lang="en-US" sz="2000" dirty="0"/>
              <a:t> BK, Al </a:t>
            </a:r>
            <a:r>
              <a:rPr lang="en-US" sz="2000" dirty="0" err="1"/>
              <a:t>Nozha</a:t>
            </a:r>
            <a:r>
              <a:rPr lang="en-US" sz="2000" dirty="0"/>
              <a:t> OM, Al-Qahtani NM, </a:t>
            </a:r>
            <a:r>
              <a:rPr lang="en-US" sz="2000" dirty="0" err="1"/>
              <a:t>Alzahrani</a:t>
            </a:r>
            <a:r>
              <a:rPr lang="en-US" sz="2000" dirty="0"/>
              <a:t> SH, </a:t>
            </a:r>
            <a:r>
              <a:rPr lang="en-US" sz="2000" dirty="0" err="1"/>
              <a:t>Bardisi</a:t>
            </a:r>
            <a:r>
              <a:rPr lang="en-US" sz="2000" dirty="0"/>
              <a:t> WM, </a:t>
            </a:r>
            <a:r>
              <a:rPr lang="en-US" sz="2000" dirty="0" err="1"/>
              <a:t>Sallam</a:t>
            </a:r>
            <a:r>
              <a:rPr lang="en-US" sz="2000" dirty="0"/>
              <a:t> RM, Riva JJ, </a:t>
            </a:r>
            <a:r>
              <a:rPr lang="en-US" sz="2000" dirty="0" err="1"/>
              <a:t>Brożek</a:t>
            </a:r>
            <a:r>
              <a:rPr lang="en-US" sz="2000" dirty="0"/>
              <a:t> JL. The Saudi clinical practice guideline for the management of overweight and obesity in adults. Saudi medical journal. 2016 Oct;37(10):1151. </a:t>
            </a:r>
          </a:p>
          <a:p>
            <a:r>
              <a:rPr lang="en-US" sz="2000" dirty="0"/>
              <a:t> </a:t>
            </a:r>
          </a:p>
        </p:txBody>
      </p:sp>
    </p:spTree>
    <p:extLst>
      <p:ext uri="{BB962C8B-B14F-4D97-AF65-F5344CB8AC3E}">
        <p14:creationId xmlns:p14="http://schemas.microsoft.com/office/powerpoint/2010/main" val="42340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7282"/>
            <a:ext cx="9144000" cy="2387600"/>
          </a:xfrm>
        </p:spPr>
        <p:txBody>
          <a:bodyPr>
            <a:normAutofit/>
          </a:bodyPr>
          <a:lstStyle/>
          <a:p>
            <a:pPr defTabSz="457200"/>
            <a:r>
              <a:rPr lang="en-US" sz="5400" dirty="0">
                <a:solidFill>
                  <a:schemeClr val="accent1"/>
                </a:solidFill>
                <a:ea typeface="+mn-ea"/>
                <a:cs typeface="29LT Bukra Bold" panose="020B0604020202020204" charset="-78"/>
              </a:rPr>
              <a:t>Bariatric surgery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271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465"/>
            <a:ext cx="8866909" cy="1182400"/>
          </a:xfrm>
        </p:spPr>
        <p:txBody>
          <a:bodyPr>
            <a:normAutofit/>
          </a:bodyPr>
          <a:lstStyle/>
          <a:p>
            <a:pPr defTabSz="457200"/>
            <a:r>
              <a:rPr lang="en-US" sz="5400" dirty="0">
                <a:solidFill>
                  <a:schemeClr val="accent1"/>
                </a:solidFill>
                <a:ea typeface="+mn-ea"/>
                <a:cs typeface="29LT Bukra Bold" panose="020B0604020202020204" charset="-78"/>
              </a:rPr>
              <a:t>Bariatric surgery</a:t>
            </a:r>
          </a:p>
        </p:txBody>
      </p:sp>
      <p:sp>
        <p:nvSpPr>
          <p:cNvPr id="3" name="Subtitle 2"/>
          <p:cNvSpPr>
            <a:spLocks noGrp="1"/>
          </p:cNvSpPr>
          <p:nvPr>
            <p:ph type="subTitle" idx="1"/>
          </p:nvPr>
        </p:nvSpPr>
        <p:spPr>
          <a:xfrm>
            <a:off x="723900" y="1461511"/>
            <a:ext cx="10290464" cy="2996189"/>
          </a:xfrm>
        </p:spPr>
        <p:txBody>
          <a:bodyPr>
            <a:noAutofit/>
          </a:bodyPr>
          <a:lstStyle/>
          <a:p>
            <a:pPr marL="342900" indent="-342900" algn="l">
              <a:buFont typeface="Arial" panose="020B0604020202020204" pitchFamily="34" charset="0"/>
              <a:buChar char="•"/>
            </a:pPr>
            <a:r>
              <a:rPr lang="en-US" sz="2800" dirty="0"/>
              <a:t>When to consider?</a:t>
            </a:r>
          </a:p>
          <a:p>
            <a:pPr algn="l"/>
            <a:endParaRPr lang="en-US" sz="2800" dirty="0"/>
          </a:p>
          <a:p>
            <a:pPr marL="342900" indent="-342900" algn="l">
              <a:buFont typeface="Arial" panose="020B0604020202020204" pitchFamily="34" charset="0"/>
              <a:buChar char="•"/>
            </a:pPr>
            <a:r>
              <a:rPr lang="en-US" sz="2800" dirty="0"/>
              <a:t>BMI ≥ 40 kg/m2</a:t>
            </a:r>
          </a:p>
          <a:p>
            <a:pPr marL="342900" indent="-342900" algn="l">
              <a:buFont typeface="Arial" panose="020B0604020202020204" pitchFamily="34" charset="0"/>
              <a:buChar char="•"/>
            </a:pPr>
            <a:r>
              <a:rPr lang="en-US" sz="2800" dirty="0"/>
              <a:t>or BMI ≥35 kg/m2 with obesity-related comorbidity (e.g., hypertension, diabetes, sleep </a:t>
            </a:r>
            <a:r>
              <a:rPr lang="en-US" sz="2800" dirty="0" err="1"/>
              <a:t>apnoea</a:t>
            </a:r>
            <a:r>
              <a:rPr lang="en-US" sz="2800" dirty="0"/>
              <a:t>, GERD)</a:t>
            </a:r>
          </a:p>
          <a:p>
            <a:pPr marL="342900" indent="-342900" algn="l">
              <a:buFont typeface="Arial" panose="020B0604020202020204" pitchFamily="34" charset="0"/>
              <a:buChar char="•"/>
            </a:pPr>
            <a:r>
              <a:rPr lang="en-US" sz="2800" dirty="0"/>
              <a:t>When non-surgical methods have failed.</a:t>
            </a:r>
          </a:p>
        </p:txBody>
      </p:sp>
    </p:spTree>
    <p:extLst>
      <p:ext uri="{BB962C8B-B14F-4D97-AF65-F5344CB8AC3E}">
        <p14:creationId xmlns:p14="http://schemas.microsoft.com/office/powerpoint/2010/main" val="405410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64"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1</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When to consider bariatric surgery ?</a:t>
            </a:r>
          </a:p>
          <a:p>
            <a:pPr marL="800100" lvl="1" indent="-342900">
              <a:buFont typeface="+mj-lt"/>
              <a:buAutoNum type="alphaUcPeriod"/>
            </a:pPr>
            <a:r>
              <a:rPr lang="en-US" sz="2000" dirty="0">
                <a:latin typeface="+mj-lt"/>
                <a:cs typeface="29LT Bukra Regular" panose="020B0604020202020204" charset="-78"/>
              </a:rPr>
              <a:t>BMI less than 35 </a:t>
            </a:r>
          </a:p>
          <a:p>
            <a:pPr marL="800100" lvl="1" indent="-342900">
              <a:buFont typeface="+mj-lt"/>
              <a:buAutoNum type="alphaUcPeriod"/>
            </a:pPr>
            <a:r>
              <a:rPr lang="en-US" sz="2000" dirty="0">
                <a:latin typeface="+mj-lt"/>
                <a:cs typeface="29LT Bukra Regular" panose="020B0604020202020204" charset="-78"/>
              </a:rPr>
              <a:t>BMI less than 35 with comorbidity </a:t>
            </a:r>
            <a:endParaRPr lang="en-US" sz="2000" baseline="30000" dirty="0">
              <a:latin typeface="+mj-lt"/>
              <a:cs typeface="29LT Bukra Regular" panose="020B0604020202020204" charset="-78"/>
            </a:endParaRPr>
          </a:p>
          <a:p>
            <a:pPr marL="800100" lvl="1" indent="-342900">
              <a:buFont typeface="+mj-lt"/>
              <a:buAutoNum type="alphaUcPeriod"/>
            </a:pPr>
            <a:r>
              <a:rPr lang="en-US" sz="2000" dirty="0">
                <a:latin typeface="+mj-lt"/>
                <a:cs typeface="29LT Bukra Regular" panose="020B0604020202020204" charset="-78"/>
              </a:rPr>
              <a:t>BMI more than 40</a:t>
            </a:r>
            <a:endParaRPr lang="en-US" sz="2000" baseline="30000" dirty="0">
              <a:latin typeface="+mj-lt"/>
              <a:cs typeface="29LT Bukra Regular" panose="020B0604020202020204" charset="-78"/>
            </a:endParaRPr>
          </a:p>
          <a:p>
            <a:pPr marL="800100" lvl="1" indent="-342900">
              <a:buFont typeface="+mj-lt"/>
              <a:buAutoNum type="alphaUcPeriod"/>
            </a:pPr>
            <a:r>
              <a:rPr lang="en-US" sz="2000" dirty="0">
                <a:latin typeface="+mj-lt"/>
                <a:cs typeface="29LT Bukra Regular" panose="020B0604020202020204" charset="-78"/>
              </a:rPr>
              <a:t>When non-surgical intervention is successful  </a:t>
            </a:r>
          </a:p>
          <a:p>
            <a:pPr algn="ctr">
              <a:buFontTx/>
              <a:buChar char="-"/>
            </a:pPr>
            <a:endParaRPr lang="ar-SA" dirty="0">
              <a:latin typeface="+mj-lt"/>
              <a:cs typeface="29LT Bukra Regular" panose="020B0604020202020204" charset="-78"/>
            </a:endParaRPr>
          </a:p>
          <a:p>
            <a:pPr marL="0" indent="0">
              <a:buNone/>
            </a:pPr>
            <a:endParaRPr lang="en-US" dirty="0">
              <a:latin typeface="+mj-lt"/>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15105598-6B96-1149-B172-AB227DA15500}"/>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14391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465"/>
            <a:ext cx="8866909" cy="1182400"/>
          </a:xfrm>
        </p:spPr>
        <p:txBody>
          <a:bodyPr>
            <a:normAutofit/>
          </a:bodyPr>
          <a:lstStyle/>
          <a:p>
            <a:pPr defTabSz="457200"/>
            <a:r>
              <a:rPr lang="en-US" sz="5400" dirty="0">
                <a:solidFill>
                  <a:schemeClr val="accent1"/>
                </a:solidFill>
                <a:ea typeface="+mn-ea"/>
                <a:cs typeface="29LT Bukra Bold" panose="020B0604020202020204" charset="-78"/>
              </a:rPr>
              <a:t>Bariatric surgery</a:t>
            </a:r>
          </a:p>
        </p:txBody>
      </p:sp>
      <p:sp>
        <p:nvSpPr>
          <p:cNvPr id="3" name="Subtitle 2"/>
          <p:cNvSpPr>
            <a:spLocks noGrp="1"/>
          </p:cNvSpPr>
          <p:nvPr>
            <p:ph type="subTitle" idx="1"/>
          </p:nvPr>
        </p:nvSpPr>
        <p:spPr>
          <a:xfrm>
            <a:off x="812222" y="1555029"/>
            <a:ext cx="10290464" cy="2996189"/>
          </a:xfrm>
        </p:spPr>
        <p:txBody>
          <a:bodyPr>
            <a:noAutofit/>
          </a:bodyPr>
          <a:lstStyle/>
          <a:p>
            <a:pPr algn="l"/>
            <a:r>
              <a:rPr lang="en-US" sz="2800" dirty="0"/>
              <a:t>How does it reduce weight?</a:t>
            </a:r>
          </a:p>
          <a:p>
            <a:pPr algn="l"/>
            <a:r>
              <a:rPr lang="en-US" sz="2800" dirty="0"/>
              <a:t>Reduces food intake by altering hunger and satiety.</a:t>
            </a:r>
          </a:p>
          <a:p>
            <a:pPr algn="l"/>
            <a:r>
              <a:rPr lang="en-US" sz="2800" dirty="0"/>
              <a:t>Techniques: (Laparoscopic vs open)</a:t>
            </a:r>
          </a:p>
          <a:p>
            <a:pPr marL="342900" indent="-342900" algn="l">
              <a:buFont typeface="Arial" panose="020B0604020202020204" pitchFamily="34" charset="0"/>
              <a:buChar char="•"/>
            </a:pPr>
            <a:r>
              <a:rPr lang="en-US" sz="2800" dirty="0"/>
              <a:t> Sleeve gastrectomy (USA, KSA)</a:t>
            </a:r>
          </a:p>
          <a:p>
            <a:pPr marL="342900" indent="-342900" algn="l">
              <a:buFont typeface="Arial" panose="020B0604020202020204" pitchFamily="34" charset="0"/>
              <a:buChar char="•"/>
            </a:pPr>
            <a:r>
              <a:rPr lang="en-US" sz="2800" dirty="0"/>
              <a:t> Gastric bypass</a:t>
            </a:r>
          </a:p>
          <a:p>
            <a:pPr marL="342900" indent="-342900" algn="l">
              <a:buFont typeface="Arial" panose="020B0604020202020204" pitchFamily="34" charset="0"/>
              <a:buChar char="•"/>
            </a:pPr>
            <a:r>
              <a:rPr lang="en-US" sz="2800" dirty="0"/>
              <a:t> Adjustable gastric banding (UK)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686" y="2574780"/>
            <a:ext cx="4920095" cy="4083679"/>
          </a:xfrm>
          <a:prstGeom prst="rect">
            <a:avLst/>
          </a:prstGeom>
        </p:spPr>
      </p:pic>
    </p:spTree>
    <p:extLst>
      <p:ext uri="{BB962C8B-B14F-4D97-AF65-F5344CB8AC3E}">
        <p14:creationId xmlns:p14="http://schemas.microsoft.com/office/powerpoint/2010/main" val="170569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45" y="0"/>
            <a:ext cx="10879282" cy="6610390"/>
          </a:xfrm>
        </p:spPr>
      </p:pic>
    </p:spTree>
    <p:extLst>
      <p:ext uri="{BB962C8B-B14F-4D97-AF65-F5344CB8AC3E}">
        <p14:creationId xmlns:p14="http://schemas.microsoft.com/office/powerpoint/2010/main" val="32933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50011"/>
            <a:ext cx="10695709" cy="6707989"/>
          </a:xfrm>
          <a:prstGeom prst="rect">
            <a:avLst/>
          </a:prstGeom>
        </p:spPr>
      </p:pic>
    </p:spTree>
    <p:extLst>
      <p:ext uri="{BB962C8B-B14F-4D97-AF65-F5344CB8AC3E}">
        <p14:creationId xmlns:p14="http://schemas.microsoft.com/office/powerpoint/2010/main" val="5905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Bariatric Surgery Long-Term Risks</a:t>
            </a:r>
          </a:p>
        </p:txBody>
      </p:sp>
      <p:sp>
        <p:nvSpPr>
          <p:cNvPr id="3" name="Subtitle 2"/>
          <p:cNvSpPr>
            <a:spLocks noGrp="1"/>
          </p:cNvSpPr>
          <p:nvPr>
            <p:ph type="subTitle" idx="1"/>
          </p:nvPr>
        </p:nvSpPr>
        <p:spPr>
          <a:xfrm>
            <a:off x="1011043" y="1728439"/>
            <a:ext cx="9144000" cy="1377176"/>
          </a:xfrm>
        </p:spPr>
        <p:txBody>
          <a:bodyPr>
            <a:noAutofit/>
          </a:bodyPr>
          <a:lstStyle/>
          <a:p>
            <a:pPr marL="457200" indent="-457200" algn="l">
              <a:buFont typeface="Arial" panose="020B0604020202020204" pitchFamily="34" charset="0"/>
              <a:buChar char="•"/>
            </a:pPr>
            <a:r>
              <a:rPr lang="en-US" sz="2800" dirty="0"/>
              <a:t>Dumping syndrome</a:t>
            </a:r>
          </a:p>
          <a:p>
            <a:pPr marL="457200" indent="-457200" algn="l">
              <a:buFont typeface="Arial" panose="020B0604020202020204" pitchFamily="34" charset="0"/>
              <a:buChar char="•"/>
            </a:pPr>
            <a:r>
              <a:rPr lang="en-US" sz="2800" dirty="0"/>
              <a:t> Low blood sugar</a:t>
            </a:r>
          </a:p>
          <a:p>
            <a:pPr marL="457200" indent="-457200" algn="l">
              <a:buFont typeface="Arial" panose="020B0604020202020204" pitchFamily="34" charset="0"/>
              <a:buChar char="•"/>
            </a:pPr>
            <a:r>
              <a:rPr lang="en-US" sz="2800" dirty="0"/>
              <a:t>Malnutrition</a:t>
            </a:r>
          </a:p>
          <a:p>
            <a:pPr marL="457200" indent="-457200" algn="l">
              <a:buFont typeface="Arial" panose="020B0604020202020204" pitchFamily="34" charset="0"/>
              <a:buChar char="•"/>
            </a:pPr>
            <a:r>
              <a:rPr lang="en-US" sz="2800" dirty="0" err="1"/>
              <a:t>Cholilithiasis</a:t>
            </a:r>
            <a:r>
              <a:rPr lang="en-US" sz="2800" dirty="0"/>
              <a:t> </a:t>
            </a:r>
          </a:p>
          <a:p>
            <a:pPr marL="457200" indent="-457200" algn="l">
              <a:buFont typeface="Arial" panose="020B0604020202020204" pitchFamily="34" charset="0"/>
              <a:buChar char="•"/>
            </a:pPr>
            <a:r>
              <a:rPr lang="en-US" sz="2800" dirty="0"/>
              <a:t>Marginal Ulcers</a:t>
            </a:r>
          </a:p>
          <a:p>
            <a:pPr marL="457200" indent="-457200" algn="l">
              <a:buFont typeface="Arial" panose="020B0604020202020204" pitchFamily="34" charset="0"/>
              <a:buChar char="•"/>
            </a:pPr>
            <a:r>
              <a:rPr lang="en-US" sz="2800" dirty="0"/>
              <a:t>Bowel obstruction</a:t>
            </a:r>
          </a:p>
          <a:p>
            <a:pPr marL="457200" indent="-457200" algn="l">
              <a:buFont typeface="Arial" panose="020B0604020202020204" pitchFamily="34" charset="0"/>
              <a:buChar char="•"/>
            </a:pPr>
            <a:r>
              <a:rPr lang="en-US" sz="2800" dirty="0"/>
              <a:t>Hernias</a:t>
            </a:r>
          </a:p>
        </p:txBody>
      </p:sp>
    </p:spTree>
    <p:extLst>
      <p:ext uri="{BB962C8B-B14F-4D97-AF65-F5344CB8AC3E}">
        <p14:creationId xmlns:p14="http://schemas.microsoft.com/office/powerpoint/2010/main" val="2109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Bariatric surgery after discharge </a:t>
            </a:r>
          </a:p>
        </p:txBody>
      </p:sp>
      <p:sp>
        <p:nvSpPr>
          <p:cNvPr id="3" name="Subtitle 2"/>
          <p:cNvSpPr>
            <a:spLocks noGrp="1"/>
          </p:cNvSpPr>
          <p:nvPr>
            <p:ph type="subTitle" idx="1"/>
          </p:nvPr>
        </p:nvSpPr>
        <p:spPr>
          <a:xfrm>
            <a:off x="1011043" y="1728439"/>
            <a:ext cx="9144000" cy="1377176"/>
          </a:xfrm>
        </p:spPr>
        <p:txBody>
          <a:bodyPr>
            <a:noAutofit/>
          </a:bodyPr>
          <a:lstStyle/>
          <a:p>
            <a:pPr algn="l"/>
            <a:endParaRPr lang="en-US" sz="2800" dirty="0"/>
          </a:p>
          <a:p>
            <a:pPr algn="l"/>
            <a:r>
              <a:rPr lang="en-US" sz="2800" dirty="0"/>
              <a:t>1. Diet</a:t>
            </a:r>
          </a:p>
          <a:p>
            <a:pPr algn="l"/>
            <a:r>
              <a:rPr lang="en-US" sz="2800" dirty="0"/>
              <a:t>2. Weight measuring</a:t>
            </a:r>
          </a:p>
          <a:p>
            <a:pPr algn="l"/>
            <a:r>
              <a:rPr lang="en-US" sz="2800" dirty="0"/>
              <a:t>3. Labs</a:t>
            </a:r>
          </a:p>
          <a:p>
            <a:pPr algn="l"/>
            <a:r>
              <a:rPr lang="en-US" sz="2800" dirty="0"/>
              <a:t>4.When to refer back to Bariatric Surgery</a:t>
            </a:r>
          </a:p>
        </p:txBody>
      </p:sp>
    </p:spTree>
    <p:extLst>
      <p:ext uri="{BB962C8B-B14F-4D97-AF65-F5344CB8AC3E}">
        <p14:creationId xmlns:p14="http://schemas.microsoft.com/office/powerpoint/2010/main" val="22349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Bariatric surgery after discharge </a:t>
            </a:r>
          </a:p>
        </p:txBody>
      </p:sp>
      <p:sp>
        <p:nvSpPr>
          <p:cNvPr id="3" name="Subtitle 2"/>
          <p:cNvSpPr>
            <a:spLocks noGrp="1"/>
          </p:cNvSpPr>
          <p:nvPr>
            <p:ph type="subTitle" idx="1"/>
          </p:nvPr>
        </p:nvSpPr>
        <p:spPr>
          <a:xfrm>
            <a:off x="1011043" y="1728439"/>
            <a:ext cx="9144000" cy="1377176"/>
          </a:xfrm>
        </p:spPr>
        <p:txBody>
          <a:bodyPr>
            <a:noAutofit/>
          </a:bodyPr>
          <a:lstStyle/>
          <a:p>
            <a:pPr algn="l"/>
            <a:r>
              <a:rPr lang="en-US" sz="2800" dirty="0"/>
              <a:t>1. </a:t>
            </a:r>
            <a:r>
              <a:rPr lang="en-US" sz="2800" b="1" dirty="0"/>
              <a:t>Diet</a:t>
            </a:r>
          </a:p>
          <a:p>
            <a:pPr algn="l"/>
            <a:r>
              <a:rPr lang="en-US" sz="2800" dirty="0"/>
              <a:t>Immediate :</a:t>
            </a:r>
          </a:p>
          <a:p>
            <a:pPr marL="457200" indent="-457200" algn="l">
              <a:buFont typeface="Arial" panose="020B0604020202020204" pitchFamily="34" charset="0"/>
              <a:buChar char="•"/>
            </a:pPr>
            <a:r>
              <a:rPr lang="en-US" sz="2800" dirty="0"/>
              <a:t>Full liquid diet for 2-3 weeks.</a:t>
            </a:r>
          </a:p>
          <a:p>
            <a:pPr marL="457200" indent="-457200" algn="l">
              <a:buFont typeface="Arial" panose="020B0604020202020204" pitchFamily="34" charset="0"/>
              <a:buChar char="•"/>
            </a:pPr>
            <a:r>
              <a:rPr lang="en-US" sz="2800" dirty="0"/>
              <a:t>Gradually changed to soft, solid food (salads, fruits,</a:t>
            </a:r>
          </a:p>
          <a:p>
            <a:pPr algn="l"/>
            <a:r>
              <a:rPr lang="en-US" sz="2800" dirty="0"/>
              <a:t>vegetables and soft proteins)</a:t>
            </a:r>
          </a:p>
          <a:p>
            <a:pPr marL="457200" indent="-457200" algn="l">
              <a:buFont typeface="Arial" panose="020B0604020202020204" pitchFamily="34" charset="0"/>
              <a:buChar char="•"/>
            </a:pPr>
            <a:r>
              <a:rPr lang="en-US" sz="2800" dirty="0"/>
              <a:t>400-800 kcal/day for the 1st month.</a:t>
            </a:r>
          </a:p>
          <a:p>
            <a:pPr marL="457200" indent="-457200" algn="l">
              <a:buFont typeface="Arial" panose="020B0604020202020204" pitchFamily="34" charset="0"/>
              <a:buChar char="•"/>
            </a:pPr>
            <a:r>
              <a:rPr lang="en-US" sz="2800" dirty="0"/>
              <a:t>Vitamin and mineral supplements</a:t>
            </a:r>
          </a:p>
          <a:p>
            <a:pPr algn="l"/>
            <a:r>
              <a:rPr lang="en-US" sz="2800" dirty="0"/>
              <a:t>(ex. multivitamins, Iron, Calcium, Vitamin D, Vitamin B12)</a:t>
            </a:r>
          </a:p>
        </p:txBody>
      </p:sp>
    </p:spTree>
    <p:extLst>
      <p:ext uri="{BB962C8B-B14F-4D97-AF65-F5344CB8AC3E}">
        <p14:creationId xmlns:p14="http://schemas.microsoft.com/office/powerpoint/2010/main" val="287010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Bariatric surgery after discharge </a:t>
            </a:r>
          </a:p>
        </p:txBody>
      </p:sp>
      <p:sp>
        <p:nvSpPr>
          <p:cNvPr id="3" name="Subtitle 2"/>
          <p:cNvSpPr>
            <a:spLocks noGrp="1"/>
          </p:cNvSpPr>
          <p:nvPr>
            <p:ph type="subTitle" idx="1"/>
          </p:nvPr>
        </p:nvSpPr>
        <p:spPr>
          <a:xfrm>
            <a:off x="1011043" y="1416712"/>
            <a:ext cx="9144000" cy="1377176"/>
          </a:xfrm>
        </p:spPr>
        <p:txBody>
          <a:bodyPr>
            <a:noAutofit/>
          </a:bodyPr>
          <a:lstStyle/>
          <a:p>
            <a:pPr algn="l"/>
            <a:endParaRPr lang="en-US" sz="2800" dirty="0"/>
          </a:p>
          <a:p>
            <a:pPr marL="514350" indent="-514350" algn="l">
              <a:buAutoNum type="arabicPeriod"/>
            </a:pPr>
            <a:r>
              <a:rPr lang="en-US" sz="2800" b="1" dirty="0"/>
              <a:t>Diet</a:t>
            </a:r>
          </a:p>
          <a:p>
            <a:pPr algn="l"/>
            <a:r>
              <a:rPr lang="en-US" sz="2800" dirty="0"/>
              <a:t>In the 1st 12 months:</a:t>
            </a:r>
          </a:p>
          <a:p>
            <a:pPr marL="457200" indent="-457200" algn="l">
              <a:buFont typeface="Arial" panose="020B0604020202020204" pitchFamily="34" charset="0"/>
              <a:buChar char="•"/>
            </a:pPr>
            <a:r>
              <a:rPr lang="en-US" sz="2800" dirty="0"/>
              <a:t>Healthy diet</a:t>
            </a:r>
          </a:p>
          <a:p>
            <a:pPr marL="457200" indent="-457200" algn="l">
              <a:buFont typeface="Arial" panose="020B0604020202020204" pitchFamily="34" charset="0"/>
              <a:buChar char="•"/>
            </a:pPr>
            <a:r>
              <a:rPr lang="en-US" sz="2800" dirty="0"/>
              <a:t>No meals skipping</a:t>
            </a:r>
          </a:p>
          <a:p>
            <a:pPr marL="457200" indent="-457200" algn="l">
              <a:buFont typeface="Arial" panose="020B0604020202020204" pitchFamily="34" charset="0"/>
              <a:buChar char="•"/>
            </a:pPr>
            <a:r>
              <a:rPr lang="en-US" sz="2800" dirty="0"/>
              <a:t>Regular dietician visits.</a:t>
            </a:r>
          </a:p>
          <a:p>
            <a:pPr algn="l"/>
            <a:r>
              <a:rPr lang="en-US" sz="2800" dirty="0"/>
              <a:t>For epigastric pain and vomiting:</a:t>
            </a:r>
          </a:p>
          <a:p>
            <a:pPr marL="457200" indent="-457200" algn="l">
              <a:buFont typeface="Arial" panose="020B0604020202020204" pitchFamily="34" charset="0"/>
              <a:buChar char="•"/>
            </a:pPr>
            <a:r>
              <a:rPr lang="en-US" sz="2800" dirty="0"/>
              <a:t>Eat slowly</a:t>
            </a:r>
          </a:p>
          <a:p>
            <a:pPr marL="457200" indent="-457200" algn="l">
              <a:buFont typeface="Arial" panose="020B0604020202020204" pitchFamily="34" charset="0"/>
              <a:buChar char="•"/>
            </a:pPr>
            <a:r>
              <a:rPr lang="en-US" sz="2800" dirty="0"/>
              <a:t>Stop eating once they reach satiety</a:t>
            </a:r>
          </a:p>
          <a:p>
            <a:pPr marL="457200" indent="-457200" algn="l">
              <a:buFont typeface="Arial" panose="020B0604020202020204" pitchFamily="34" charset="0"/>
              <a:buChar char="•"/>
            </a:pPr>
            <a:r>
              <a:rPr lang="en-US" sz="2800" dirty="0"/>
              <a:t>No food and beverages at the same time</a:t>
            </a:r>
          </a:p>
        </p:txBody>
      </p:sp>
    </p:spTree>
    <p:extLst>
      <p:ext uri="{BB962C8B-B14F-4D97-AF65-F5344CB8AC3E}">
        <p14:creationId xmlns:p14="http://schemas.microsoft.com/office/powerpoint/2010/main" val="232215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134" y="0"/>
            <a:ext cx="10285142" cy="1294780"/>
          </a:xfrm>
        </p:spPr>
        <p:txBody>
          <a:bodyPr>
            <a:normAutofit/>
          </a:bodyPr>
          <a:lstStyle/>
          <a:p>
            <a:pPr defTabSz="457200"/>
            <a:r>
              <a:rPr lang="en-US" sz="5400" dirty="0">
                <a:solidFill>
                  <a:schemeClr val="accent1"/>
                </a:solidFill>
                <a:ea typeface="+mn-ea"/>
                <a:cs typeface="29LT Bukra Bold" panose="020B0604020202020204" charset="-78"/>
              </a:rPr>
              <a:t>Dumping syndrome</a:t>
            </a:r>
          </a:p>
        </p:txBody>
      </p:sp>
      <p:sp>
        <p:nvSpPr>
          <p:cNvPr id="3" name="Subtitle 2"/>
          <p:cNvSpPr>
            <a:spLocks noGrp="1"/>
          </p:cNvSpPr>
          <p:nvPr>
            <p:ph type="subTitle" idx="1"/>
          </p:nvPr>
        </p:nvSpPr>
        <p:spPr>
          <a:xfrm>
            <a:off x="907134" y="1707656"/>
            <a:ext cx="11032021" cy="3757961"/>
          </a:xfrm>
        </p:spPr>
        <p:txBody>
          <a:bodyPr>
            <a:noAutofit/>
          </a:bodyPr>
          <a:lstStyle/>
          <a:p>
            <a:pPr marL="457200" indent="-457200" algn="l">
              <a:buFont typeface="Arial" panose="020B0604020202020204" pitchFamily="34" charset="0"/>
              <a:buChar char="•"/>
            </a:pPr>
            <a:r>
              <a:rPr lang="en-US" sz="2800" dirty="0"/>
              <a:t>a group of symptoms, including weakness, abdominal discomfort, and sometimes abnormally rapid bowel evacuation, occurring after meals in some patients who have undergone gastric surgery.</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a:t>In dumping syndrome, food and gastric juices from your stomach move to your small intestine in an uncontrolled, abnormally fast manner.</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a:t>Eating too much or too fast, eating foods high in fat or sugar, and not chewing your food adequately can all cause nausea or vomiting after meals.</a:t>
            </a:r>
          </a:p>
        </p:txBody>
      </p:sp>
    </p:spTree>
    <p:extLst>
      <p:ext uri="{BB962C8B-B14F-4D97-AF65-F5344CB8AC3E}">
        <p14:creationId xmlns:p14="http://schemas.microsoft.com/office/powerpoint/2010/main" val="170958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134" y="0"/>
            <a:ext cx="10285142" cy="1294780"/>
          </a:xfrm>
        </p:spPr>
        <p:txBody>
          <a:bodyPr>
            <a:normAutofit/>
          </a:bodyPr>
          <a:lstStyle/>
          <a:p>
            <a:r>
              <a:rPr lang="en-US" dirty="0"/>
              <a:t>Dumping syndrome</a:t>
            </a:r>
          </a:p>
        </p:txBody>
      </p:sp>
      <p:sp>
        <p:nvSpPr>
          <p:cNvPr id="3" name="Subtitle 2"/>
          <p:cNvSpPr>
            <a:spLocks noGrp="1"/>
          </p:cNvSpPr>
          <p:nvPr>
            <p:ph type="subTitle" idx="1"/>
          </p:nvPr>
        </p:nvSpPr>
        <p:spPr>
          <a:xfrm>
            <a:off x="1011043" y="1728439"/>
            <a:ext cx="9144000" cy="1377176"/>
          </a:xfrm>
        </p:spPr>
        <p:txBody>
          <a:bodyPr>
            <a:noAutofit/>
          </a:bodyPr>
          <a:lstStyle/>
          <a:p>
            <a:pPr algn="l"/>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769" y="170183"/>
            <a:ext cx="8679872" cy="6509904"/>
          </a:xfrm>
          <a:prstGeom prst="rect">
            <a:avLst/>
          </a:prstGeom>
        </p:spPr>
      </p:pic>
    </p:spTree>
    <p:extLst>
      <p:ext uri="{BB962C8B-B14F-4D97-AF65-F5344CB8AC3E}">
        <p14:creationId xmlns:p14="http://schemas.microsoft.com/office/powerpoint/2010/main" val="25745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Weight Measuring</a:t>
            </a:r>
          </a:p>
        </p:txBody>
      </p:sp>
      <p:sp>
        <p:nvSpPr>
          <p:cNvPr id="3" name="Subtitle 2"/>
          <p:cNvSpPr>
            <a:spLocks noGrp="1"/>
          </p:cNvSpPr>
          <p:nvPr>
            <p:ph type="subTitle" idx="1"/>
          </p:nvPr>
        </p:nvSpPr>
        <p:spPr>
          <a:xfrm>
            <a:off x="1011043" y="1873911"/>
            <a:ext cx="9144000" cy="1377176"/>
          </a:xfrm>
        </p:spPr>
        <p:txBody>
          <a:bodyPr>
            <a:noAutofit/>
          </a:bodyPr>
          <a:lstStyle/>
          <a:p>
            <a:pPr marL="457200" indent="-457200" algn="l">
              <a:buFont typeface="Arial" panose="020B0604020202020204" pitchFamily="34" charset="0"/>
              <a:buChar char="•"/>
            </a:pPr>
            <a:r>
              <a:rPr lang="en-US" sz="2800" dirty="0"/>
              <a:t>Weekly in the 1st 4-6 months (Rapid weight loss phase)</a:t>
            </a:r>
          </a:p>
          <a:p>
            <a:pPr marL="457200" indent="-457200" algn="l">
              <a:buFont typeface="Arial" panose="020B0604020202020204" pitchFamily="34" charset="0"/>
              <a:buChar char="•"/>
            </a:pPr>
            <a:r>
              <a:rPr lang="en-US" sz="2800" dirty="0"/>
              <a:t>Then at 8, 10 and 12 months.</a:t>
            </a:r>
          </a:p>
          <a:p>
            <a:pPr marL="457200" indent="-457200" algn="l">
              <a:buFont typeface="Arial" panose="020B0604020202020204" pitchFamily="34" charset="0"/>
              <a:buChar char="•"/>
            </a:pPr>
            <a:r>
              <a:rPr lang="en-US" sz="2800" dirty="0"/>
              <a:t>Then annually.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037" y="2456584"/>
            <a:ext cx="4359963" cy="3133724"/>
          </a:xfrm>
          <a:prstGeom prst="rect">
            <a:avLst/>
          </a:prstGeom>
        </p:spPr>
      </p:pic>
    </p:spTree>
    <p:extLst>
      <p:ext uri="{BB962C8B-B14F-4D97-AF65-F5344CB8AC3E}">
        <p14:creationId xmlns:p14="http://schemas.microsoft.com/office/powerpoint/2010/main" val="1826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32"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2</a:t>
            </a:r>
          </a:p>
        </p:txBody>
      </p:sp>
      <p:sp>
        <p:nvSpPr>
          <p:cNvPr id="3" name="Content Placeholder 2"/>
          <p:cNvSpPr>
            <a:spLocks noGrp="1"/>
          </p:cNvSpPr>
          <p:nvPr>
            <p:ph idx="1"/>
          </p:nvPr>
        </p:nvSpPr>
        <p:spPr>
          <a:xfrm>
            <a:off x="7246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What is the recommended amount of weekly moderate intensity exercise for a healthy person? </a:t>
            </a:r>
          </a:p>
          <a:p>
            <a:pPr marL="800100" lvl="1" indent="-342900">
              <a:buFont typeface="+mj-lt"/>
              <a:buAutoNum type="alphaUcPeriod"/>
            </a:pPr>
            <a:r>
              <a:rPr lang="en-US" sz="2000" dirty="0">
                <a:latin typeface="+mj-lt"/>
                <a:cs typeface="29LT Bukra Regular" panose="020B0604020202020204" charset="-78"/>
              </a:rPr>
              <a:t>200 minutes per week</a:t>
            </a:r>
            <a:endParaRPr lang="en-US" sz="2000" baseline="30000" dirty="0">
              <a:latin typeface="+mj-lt"/>
              <a:cs typeface="29LT Bukra Regular" panose="020B0604020202020204" charset="-78"/>
            </a:endParaRPr>
          </a:p>
          <a:p>
            <a:pPr marL="800100" lvl="1" indent="-342900">
              <a:buFont typeface="+mj-lt"/>
              <a:buAutoNum type="alphaUcPeriod"/>
            </a:pPr>
            <a:r>
              <a:rPr lang="en-US" sz="2000" dirty="0">
                <a:latin typeface="+mj-lt"/>
                <a:cs typeface="29LT Bukra Regular" panose="020B0604020202020204" charset="-78"/>
              </a:rPr>
              <a:t>350 minutes per week</a:t>
            </a:r>
            <a:endParaRPr lang="en-US" sz="2000" baseline="30000" dirty="0">
              <a:latin typeface="+mj-lt"/>
              <a:cs typeface="29LT Bukra Regular" panose="020B0604020202020204" charset="-78"/>
            </a:endParaRPr>
          </a:p>
          <a:p>
            <a:pPr marL="800100" lvl="1" indent="-342900">
              <a:buFont typeface="+mj-lt"/>
              <a:buAutoNum type="alphaUcPeriod"/>
            </a:pPr>
            <a:r>
              <a:rPr lang="en-US" sz="2000" dirty="0">
                <a:latin typeface="+mj-lt"/>
                <a:cs typeface="29LT Bukra Regular" panose="020B0604020202020204" charset="-78"/>
              </a:rPr>
              <a:t>130 minutes per week</a:t>
            </a:r>
            <a:endParaRPr lang="en-US" sz="2000" baseline="30000" dirty="0">
              <a:latin typeface="+mj-lt"/>
              <a:cs typeface="29LT Bukra Regular" panose="020B0604020202020204" charset="-78"/>
            </a:endParaRPr>
          </a:p>
          <a:p>
            <a:pPr marL="800100" lvl="1" indent="-342900">
              <a:buFont typeface="+mj-lt"/>
              <a:buAutoNum type="alphaUcPeriod"/>
            </a:pPr>
            <a:r>
              <a:rPr lang="en-US" sz="2000" dirty="0">
                <a:latin typeface="+mj-lt"/>
                <a:cs typeface="29LT Bukra Regular" panose="020B0604020202020204" charset="-78"/>
              </a:rPr>
              <a:t>150 minutes per week</a:t>
            </a:r>
          </a:p>
          <a:p>
            <a:pPr algn="ctr">
              <a:buFontTx/>
              <a:buChar char="-"/>
            </a:pPr>
            <a:endParaRPr lang="ar-SA" dirty="0">
              <a:latin typeface="+mj-lt"/>
              <a:cs typeface="29LT Bukra Regular" panose="020B0604020202020204" charset="-78"/>
            </a:endParaRPr>
          </a:p>
          <a:p>
            <a:pPr marL="0" indent="0">
              <a:buNone/>
            </a:pPr>
            <a:endParaRPr lang="en-US" dirty="0">
              <a:latin typeface="+mj-lt"/>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83E453C8-AEBC-004C-B96D-580BB17C1FDF}"/>
              </a:ext>
            </a:extLst>
          </p:cNvPr>
          <p:cNvPicPr>
            <a:picLocks noChangeAspect="1"/>
          </p:cNvPicPr>
          <p:nvPr/>
        </p:nvPicPr>
        <p:blipFill>
          <a:blip r:embed="rId3"/>
          <a:stretch>
            <a:fillRect/>
          </a:stretch>
        </p:blipFill>
        <p:spPr>
          <a:xfrm>
            <a:off x="199532" y="100895"/>
            <a:ext cx="2298700" cy="876300"/>
          </a:xfrm>
          <a:prstGeom prst="rect">
            <a:avLst/>
          </a:prstGeom>
        </p:spPr>
      </p:pic>
    </p:spTree>
    <p:extLst>
      <p:ext uri="{BB962C8B-B14F-4D97-AF65-F5344CB8AC3E}">
        <p14:creationId xmlns:p14="http://schemas.microsoft.com/office/powerpoint/2010/main" val="310274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Labs</a:t>
            </a:r>
          </a:p>
        </p:txBody>
      </p:sp>
      <p:sp>
        <p:nvSpPr>
          <p:cNvPr id="3" name="Subtitle 2"/>
          <p:cNvSpPr>
            <a:spLocks noGrp="1"/>
          </p:cNvSpPr>
          <p:nvPr>
            <p:ph type="subTitle" idx="1"/>
          </p:nvPr>
        </p:nvSpPr>
        <p:spPr>
          <a:xfrm>
            <a:off x="259773" y="1717880"/>
            <a:ext cx="12286617" cy="3124117"/>
          </a:xfrm>
        </p:spPr>
        <p:txBody>
          <a:bodyPr>
            <a:noAutofit/>
          </a:bodyPr>
          <a:lstStyle/>
          <a:p>
            <a:pPr marL="457200" indent="-457200" algn="l">
              <a:buFont typeface="Arial" panose="020B0604020202020204" pitchFamily="34" charset="0"/>
              <a:buChar char="•"/>
            </a:pPr>
            <a:r>
              <a:rPr lang="en-US" sz="2800" dirty="0"/>
              <a:t> CBC</a:t>
            </a:r>
          </a:p>
          <a:p>
            <a:pPr marL="457200" indent="-457200" algn="l">
              <a:buFont typeface="Arial" panose="020B0604020202020204" pitchFamily="34" charset="0"/>
              <a:buChar char="•"/>
            </a:pPr>
            <a:r>
              <a:rPr lang="en-US" sz="2800" dirty="0"/>
              <a:t> Electrolytes</a:t>
            </a:r>
          </a:p>
          <a:p>
            <a:pPr marL="457200" indent="-457200" algn="l">
              <a:buFont typeface="Arial" panose="020B0604020202020204" pitchFamily="34" charset="0"/>
              <a:buChar char="•"/>
            </a:pPr>
            <a:r>
              <a:rPr lang="en-US" sz="2800" dirty="0"/>
              <a:t> Glucose and Glucose </a:t>
            </a:r>
          </a:p>
          <a:p>
            <a:pPr algn="l"/>
            <a:r>
              <a:rPr lang="en-US" sz="2800" dirty="0"/>
              <a:t>Tolerance test</a:t>
            </a:r>
          </a:p>
          <a:p>
            <a:pPr marL="457200" indent="-457200" algn="l">
              <a:buFont typeface="Arial" panose="020B0604020202020204" pitchFamily="34" charset="0"/>
              <a:buChar char="•"/>
            </a:pPr>
            <a:r>
              <a:rPr lang="en-US" sz="2800" dirty="0"/>
              <a:t> Complete lipid profile</a:t>
            </a:r>
          </a:p>
          <a:p>
            <a:pPr marL="457200" indent="-457200" algn="l">
              <a:buFont typeface="Arial" panose="020B0604020202020204" pitchFamily="34" charset="0"/>
              <a:buChar char="•"/>
            </a:pPr>
            <a:r>
              <a:rPr lang="en-US" sz="2800" dirty="0"/>
              <a:t>Complete iron studies</a:t>
            </a:r>
          </a:p>
        </p:txBody>
      </p:sp>
      <p:sp>
        <p:nvSpPr>
          <p:cNvPr id="5" name="Rectangle 4"/>
          <p:cNvSpPr/>
          <p:nvPr/>
        </p:nvSpPr>
        <p:spPr>
          <a:xfrm>
            <a:off x="5402174" y="1717880"/>
            <a:ext cx="6789826" cy="3108543"/>
          </a:xfrm>
          <a:prstGeom prst="rect">
            <a:avLst/>
          </a:prstGeom>
        </p:spPr>
        <p:txBody>
          <a:bodyPr wrap="square">
            <a:spAutoFit/>
          </a:bodyPr>
          <a:lstStyle/>
          <a:p>
            <a:pPr marL="457200" indent="-457200">
              <a:buFont typeface="Arial" panose="020B0604020202020204" pitchFamily="34" charset="0"/>
              <a:buChar char="•"/>
            </a:pPr>
            <a:r>
              <a:rPr lang="en-US" sz="2800" dirty="0"/>
              <a:t>Vitamin B12, Folate(B9) and thiamine (B1)</a:t>
            </a:r>
          </a:p>
          <a:p>
            <a:pPr marL="457200" indent="-457200">
              <a:buFont typeface="Arial" panose="020B0604020202020204" pitchFamily="34" charset="0"/>
              <a:buChar char="•"/>
            </a:pPr>
            <a:r>
              <a:rPr lang="en-US" sz="2800" dirty="0"/>
              <a:t>Aminotransferases, alkaline phosphatase, bilirubin, GGT (LFT)</a:t>
            </a:r>
          </a:p>
          <a:p>
            <a:pPr marL="457200" indent="-457200">
              <a:buFont typeface="Arial" panose="020B0604020202020204" pitchFamily="34" charset="0"/>
              <a:buChar char="•"/>
            </a:pPr>
            <a:r>
              <a:rPr lang="en-US" sz="2800" dirty="0"/>
              <a:t>Total protein and Albumin</a:t>
            </a:r>
          </a:p>
          <a:p>
            <a:pPr marL="457200" indent="-457200">
              <a:buFont typeface="Arial" panose="020B0604020202020204" pitchFamily="34" charset="0"/>
              <a:buChar char="•"/>
            </a:pPr>
            <a:r>
              <a:rPr lang="en-US" sz="2800" dirty="0"/>
              <a:t>25-hydroxyvitamin D, parathyroid</a:t>
            </a:r>
          </a:p>
          <a:p>
            <a:r>
              <a:rPr lang="en-US" sz="2800" dirty="0"/>
              <a:t>hormone</a:t>
            </a:r>
          </a:p>
          <a:p>
            <a:pPr marL="457200" indent="-457200">
              <a:buFont typeface="Arial" panose="020B0604020202020204" pitchFamily="34" charset="0"/>
              <a:buChar char="•"/>
            </a:pPr>
            <a:r>
              <a:rPr lang="en-US" sz="2800" dirty="0"/>
              <a:t>Zinc and Copper</a:t>
            </a:r>
          </a:p>
        </p:txBody>
      </p:sp>
      <p:sp>
        <p:nvSpPr>
          <p:cNvPr id="6" name="Rectangle 5"/>
          <p:cNvSpPr/>
          <p:nvPr/>
        </p:nvSpPr>
        <p:spPr>
          <a:xfrm>
            <a:off x="376318" y="1194660"/>
            <a:ext cx="4491807" cy="523220"/>
          </a:xfrm>
          <a:prstGeom prst="rect">
            <a:avLst/>
          </a:prstGeom>
        </p:spPr>
        <p:txBody>
          <a:bodyPr wrap="none">
            <a:spAutoFit/>
          </a:bodyPr>
          <a:lstStyle/>
          <a:p>
            <a:r>
              <a:rPr lang="en-US" sz="2800" b="1" dirty="0"/>
              <a:t>(3,6,9 months then annually)</a:t>
            </a:r>
          </a:p>
        </p:txBody>
      </p:sp>
    </p:spTree>
    <p:extLst>
      <p:ext uri="{BB962C8B-B14F-4D97-AF65-F5344CB8AC3E}">
        <p14:creationId xmlns:p14="http://schemas.microsoft.com/office/powerpoint/2010/main" val="220355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06" y="-216503"/>
            <a:ext cx="11011239" cy="1294780"/>
          </a:xfrm>
        </p:spPr>
        <p:txBody>
          <a:bodyPr>
            <a:normAutofit/>
          </a:bodyPr>
          <a:lstStyle/>
          <a:p>
            <a:pPr defTabSz="457200"/>
            <a:r>
              <a:rPr lang="en-US" sz="5400" dirty="0">
                <a:solidFill>
                  <a:schemeClr val="accent1"/>
                </a:solidFill>
                <a:ea typeface="+mn-ea"/>
                <a:cs typeface="29LT Bukra Bold" panose="020B0604020202020204" charset="-78"/>
              </a:rPr>
              <a:t>When to refer back to Bariatric Surgery</a:t>
            </a:r>
          </a:p>
        </p:txBody>
      </p:sp>
      <p:graphicFrame>
        <p:nvGraphicFramePr>
          <p:cNvPr id="8" name="Table 7"/>
          <p:cNvGraphicFramePr>
            <a:graphicFrameLocks noGrp="1"/>
          </p:cNvGraphicFramePr>
          <p:nvPr/>
        </p:nvGraphicFramePr>
        <p:xfrm>
          <a:off x="1460500" y="1893836"/>
          <a:ext cx="9003144" cy="4450080"/>
        </p:xfrm>
        <a:graphic>
          <a:graphicData uri="http://schemas.openxmlformats.org/drawingml/2006/table">
            <a:tbl>
              <a:tblPr firstRow="1" bandRow="1">
                <a:tableStyleId>{6E25E649-3F16-4E02-A733-19D2CDBF48F0}</a:tableStyleId>
              </a:tblPr>
              <a:tblGrid>
                <a:gridCol w="3001048">
                  <a:extLst>
                    <a:ext uri="{9D8B030D-6E8A-4147-A177-3AD203B41FA5}">
                      <a16:colId xmlns:a16="http://schemas.microsoft.com/office/drawing/2014/main" val="20000"/>
                    </a:ext>
                  </a:extLst>
                </a:gridCol>
                <a:gridCol w="3001048">
                  <a:extLst>
                    <a:ext uri="{9D8B030D-6E8A-4147-A177-3AD203B41FA5}">
                      <a16:colId xmlns:a16="http://schemas.microsoft.com/office/drawing/2014/main" val="20001"/>
                    </a:ext>
                  </a:extLst>
                </a:gridCol>
                <a:gridCol w="3001048">
                  <a:extLst>
                    <a:ext uri="{9D8B030D-6E8A-4147-A177-3AD203B41FA5}">
                      <a16:colId xmlns:a16="http://schemas.microsoft.com/office/drawing/2014/main" val="20002"/>
                    </a:ext>
                  </a:extLst>
                </a:gridCol>
              </a:tblGrid>
              <a:tr h="807800">
                <a:tc>
                  <a:txBody>
                    <a:bodyPr/>
                    <a:lstStyle/>
                    <a:p>
                      <a:r>
                        <a:rPr lang="en-US" sz="3200" dirty="0"/>
                        <a:t>Immediate</a:t>
                      </a:r>
                    </a:p>
                    <a:p>
                      <a:r>
                        <a:rPr lang="en-US" sz="2000" dirty="0"/>
                        <a:t>Direct to the emergency or</a:t>
                      </a:r>
                      <a:r>
                        <a:rPr lang="en-US" sz="2000" baseline="0" dirty="0"/>
                        <a:t> trauma center </a:t>
                      </a:r>
                      <a:endParaRPr lang="en-US" sz="2000" dirty="0"/>
                    </a:p>
                  </a:txBody>
                  <a:tcPr/>
                </a:tc>
                <a:tc>
                  <a:txBody>
                    <a:bodyPr/>
                    <a:lstStyle/>
                    <a:p>
                      <a:r>
                        <a:rPr lang="en-US" sz="3200" dirty="0"/>
                        <a:t>Urgent</a:t>
                      </a:r>
                    </a:p>
                    <a:p>
                      <a:r>
                        <a:rPr lang="en-US" sz="2000" dirty="0"/>
                        <a:t>Appointment timeframe within</a:t>
                      </a:r>
                      <a:r>
                        <a:rPr lang="en-US" sz="2000" baseline="0" dirty="0"/>
                        <a:t> 30 days</a:t>
                      </a:r>
                      <a:endParaRPr lang="en-US" sz="2000" dirty="0"/>
                    </a:p>
                  </a:txBody>
                  <a:tcPr/>
                </a:tc>
                <a:tc>
                  <a:txBody>
                    <a:bodyPr/>
                    <a:lstStyle/>
                    <a:p>
                      <a:r>
                        <a:rPr lang="en-US" sz="3200" dirty="0"/>
                        <a:t>Routine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Appointment timeframe greater</a:t>
                      </a:r>
                      <a:r>
                        <a:rPr lang="en-US" sz="2000" baseline="0" dirty="0"/>
                        <a:t> than 30 days depending on clinical need</a:t>
                      </a:r>
                      <a:endParaRPr lang="en-US" sz="2000" dirty="0"/>
                    </a:p>
                  </a:txBody>
                  <a:tcPr/>
                </a:tc>
                <a:extLst>
                  <a:ext uri="{0D108BD9-81ED-4DB2-BD59-A6C34878D82A}">
                    <a16:rowId xmlns:a16="http://schemas.microsoft.com/office/drawing/2014/main" val="10000"/>
                  </a:ext>
                </a:extLst>
              </a:tr>
              <a:tr h="1417013">
                <a:tc>
                  <a:txBody>
                    <a:bodyPr/>
                    <a:lstStyle/>
                    <a:p>
                      <a:pPr marL="342900" indent="-342900">
                        <a:buFont typeface="Arial" panose="020B0604020202020204" pitchFamily="34" charset="0"/>
                        <a:buChar char="•"/>
                      </a:pPr>
                      <a:r>
                        <a:rPr lang="en-US" sz="2400" dirty="0"/>
                        <a:t>Severe abdominal pain or intolerance of fluids</a:t>
                      </a:r>
                      <a:r>
                        <a:rPr lang="en-US" sz="2400" baseline="0" dirty="0"/>
                        <a:t> after bariatric surgery</a:t>
                      </a:r>
                    </a:p>
                    <a:p>
                      <a:pPr marL="342900" indent="-342900">
                        <a:buFont typeface="Arial" panose="020B0604020202020204" pitchFamily="34" charset="0"/>
                        <a:buChar char="•"/>
                      </a:pPr>
                      <a:r>
                        <a:rPr lang="en-US" sz="2400" baseline="0" dirty="0"/>
                        <a:t>Fever or shortness of breathe after bariatric surgery </a:t>
                      </a:r>
                      <a:endParaRPr lang="en-US" sz="2400" dirty="0"/>
                    </a:p>
                  </a:txBody>
                  <a:tcPr/>
                </a:tc>
                <a:tc>
                  <a:txBody>
                    <a:bodyPr/>
                    <a:lstStyle/>
                    <a:p>
                      <a:pPr marL="342900" indent="-342900">
                        <a:buFont typeface="Arial" panose="020B0604020202020204" pitchFamily="34" charset="0"/>
                        <a:buChar char="•"/>
                      </a:pPr>
                      <a:r>
                        <a:rPr lang="en-US" sz="2400" dirty="0"/>
                        <a:t>Vomiting or severe reflux</a:t>
                      </a:r>
                      <a:r>
                        <a:rPr lang="en-US" sz="2400" baseline="0" dirty="0"/>
                        <a:t> following bariatric surgery</a:t>
                      </a:r>
                      <a:endParaRPr lang="en-US" sz="2400" dirty="0"/>
                    </a:p>
                  </a:txBody>
                  <a:tcPr/>
                </a:tc>
                <a:tc>
                  <a:txBody>
                    <a:bodyPr/>
                    <a:lstStyle/>
                    <a:p>
                      <a:pPr marL="342900" indent="-342900">
                        <a:buFont typeface="Arial" panose="020B0604020202020204" pitchFamily="34" charset="0"/>
                        <a:buChar char="•"/>
                      </a:pPr>
                      <a:r>
                        <a:rPr lang="en-US" sz="2400" dirty="0"/>
                        <a:t>Assessment for bariatric surgery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803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Reducing Your Bariatric Surgery Risks</a:t>
            </a:r>
          </a:p>
        </p:txBody>
      </p:sp>
      <p:sp>
        <p:nvSpPr>
          <p:cNvPr id="3" name="Subtitle 2"/>
          <p:cNvSpPr>
            <a:spLocks noGrp="1"/>
          </p:cNvSpPr>
          <p:nvPr>
            <p:ph type="subTitle" idx="1"/>
          </p:nvPr>
        </p:nvSpPr>
        <p:spPr>
          <a:xfrm>
            <a:off x="1011043" y="1728439"/>
            <a:ext cx="9144000" cy="1377176"/>
          </a:xfrm>
        </p:spPr>
        <p:txBody>
          <a:bodyPr>
            <a:noAutofit/>
          </a:bodyPr>
          <a:lstStyle/>
          <a:p>
            <a:pPr marL="457200" indent="-457200" algn="l">
              <a:buFont typeface="Arial" panose="020B0604020202020204" pitchFamily="34" charset="0"/>
              <a:buChar char="•"/>
            </a:pPr>
            <a:r>
              <a:rPr lang="en-US" sz="2800" dirty="0"/>
              <a:t>Decreasing your Body Mass Index </a:t>
            </a:r>
          </a:p>
          <a:p>
            <a:pPr marL="457200" indent="-457200" algn="l">
              <a:buFont typeface="Arial" panose="020B0604020202020204" pitchFamily="34" charset="0"/>
              <a:buChar char="•"/>
            </a:pPr>
            <a:r>
              <a:rPr lang="en-US" sz="2800" dirty="0"/>
              <a:t>Increasing your amount of exercise</a:t>
            </a:r>
          </a:p>
          <a:p>
            <a:pPr marL="457200" indent="-457200" algn="l">
              <a:buFont typeface="Arial" panose="020B0604020202020204" pitchFamily="34" charset="0"/>
              <a:buChar char="•"/>
            </a:pPr>
            <a:r>
              <a:rPr lang="en-US" sz="2800" dirty="0"/>
              <a:t>Stop smoking</a:t>
            </a:r>
          </a:p>
        </p:txBody>
      </p:sp>
    </p:spTree>
    <p:extLst>
      <p:ext uri="{BB962C8B-B14F-4D97-AF65-F5344CB8AC3E}">
        <p14:creationId xmlns:p14="http://schemas.microsoft.com/office/powerpoint/2010/main" val="52346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043" y="0"/>
            <a:ext cx="10285142" cy="1294780"/>
          </a:xfrm>
        </p:spPr>
        <p:txBody>
          <a:bodyPr>
            <a:normAutofit/>
          </a:bodyPr>
          <a:lstStyle/>
          <a:p>
            <a:pPr defTabSz="457200"/>
            <a:r>
              <a:rPr lang="en-US" sz="5400" dirty="0">
                <a:solidFill>
                  <a:schemeClr val="accent1"/>
                </a:solidFill>
                <a:ea typeface="+mn-ea"/>
                <a:cs typeface="29LT Bukra Bold" panose="020B0604020202020204" charset="-78"/>
              </a:rPr>
              <a:t>Maintenance</a:t>
            </a:r>
          </a:p>
        </p:txBody>
      </p:sp>
      <p:sp>
        <p:nvSpPr>
          <p:cNvPr id="3" name="Subtitle 2"/>
          <p:cNvSpPr>
            <a:spLocks noGrp="1"/>
          </p:cNvSpPr>
          <p:nvPr>
            <p:ph type="subTitle" idx="1"/>
          </p:nvPr>
        </p:nvSpPr>
        <p:spPr>
          <a:xfrm>
            <a:off x="1011043" y="2466192"/>
            <a:ext cx="11180957" cy="2375971"/>
          </a:xfrm>
        </p:spPr>
        <p:txBody>
          <a:bodyPr>
            <a:noAutofit/>
          </a:bodyPr>
          <a:lstStyle/>
          <a:p>
            <a:pPr algn="l"/>
            <a:r>
              <a:rPr lang="en-US" sz="3600" dirty="0"/>
              <a:t>Once weight loss is achieved, the patient should be followed up to maintain his/her body weight.</a:t>
            </a:r>
          </a:p>
        </p:txBody>
      </p:sp>
    </p:spTree>
    <p:extLst>
      <p:ext uri="{BB962C8B-B14F-4D97-AF65-F5344CB8AC3E}">
        <p14:creationId xmlns:p14="http://schemas.microsoft.com/office/powerpoint/2010/main" val="5366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962" y="2231310"/>
            <a:ext cx="8596668" cy="2983241"/>
          </a:xfrm>
        </p:spPr>
        <p:txBody>
          <a:bodyPr>
            <a:noAutofit/>
          </a:bodyPr>
          <a:lstStyle/>
          <a:p>
            <a:pPr algn="ctr" defTabSz="457200"/>
            <a:r>
              <a:rPr lang="en-ZA" sz="5400" dirty="0">
                <a:solidFill>
                  <a:schemeClr val="accent1"/>
                </a:solidFill>
                <a:ea typeface="+mn-ea"/>
                <a:cs typeface="29LT Bukra Bold" panose="020B0604020202020204" charset="-78"/>
              </a:rPr>
              <a:t>Obesity Health problems ?</a:t>
            </a:r>
            <a:br>
              <a:rPr lang="en-ZA" sz="5400" dirty="0">
                <a:solidFill>
                  <a:schemeClr val="accent1"/>
                </a:solidFill>
                <a:ea typeface="+mn-ea"/>
                <a:cs typeface="29LT Bukra Bold" panose="020B0604020202020204" charset="-78"/>
              </a:rPr>
            </a:br>
            <a:r>
              <a:rPr lang="en-ZA" sz="5400" dirty="0">
                <a:solidFill>
                  <a:schemeClr val="accent1"/>
                </a:solidFill>
                <a:ea typeface="+mn-ea"/>
                <a:cs typeface="29LT Bukra Bold" panose="020B0604020202020204" charset="-78"/>
              </a:rPr>
              <a:t>How To Address?</a:t>
            </a:r>
            <a:br>
              <a:rPr lang="en-GB" sz="5400" dirty="0">
                <a:solidFill>
                  <a:schemeClr val="accent1"/>
                </a:solidFill>
                <a:ea typeface="+mn-ea"/>
                <a:cs typeface="29LT Bukra Bold" panose="020B0604020202020204" charset="-78"/>
              </a:rPr>
            </a:br>
            <a:endParaRPr lang="en-US" sz="5400" dirty="0">
              <a:solidFill>
                <a:schemeClr val="accent1"/>
              </a:solidFill>
              <a:ea typeface="+mn-ea"/>
              <a:cs typeface="29LT Bukra Bold"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0E61D87F-BB30-AD43-AFD1-BAA58A60CEEA}"/>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19950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DB6BB3-5550-4815-BD28-CE07150418D7}"/>
              </a:ext>
            </a:extLst>
          </p:cNvPr>
          <p:cNvSpPr>
            <a:spLocks noGrp="1"/>
          </p:cNvSpPr>
          <p:nvPr>
            <p:ph type="title"/>
          </p:nvPr>
        </p:nvSpPr>
        <p:spPr>
          <a:xfrm>
            <a:off x="167950" y="-9331"/>
            <a:ext cx="2705878" cy="2456485"/>
          </a:xfrm>
        </p:spPr>
        <p:txBody>
          <a:bodyPr/>
          <a:lstStyle/>
          <a:p>
            <a:pPr>
              <a:lnSpc>
                <a:spcPct val="100000"/>
              </a:lnSpc>
            </a:pPr>
            <a:r>
              <a:rPr lang="en-ZA" sz="3200" b="1" dirty="0">
                <a:solidFill>
                  <a:schemeClr val="bg1"/>
                </a:solidFill>
                <a:latin typeface="29LT Bukra Bold" panose="000B0903020204020204" pitchFamily="34" charset="-78"/>
                <a:cs typeface="29LT Bukra Bold" panose="000B0903020204020204" pitchFamily="34" charset="-78"/>
              </a:rPr>
              <a:t>How </a:t>
            </a:r>
            <a:br>
              <a:rPr lang="en-ZA" sz="3200" b="1" dirty="0">
                <a:solidFill>
                  <a:schemeClr val="bg1"/>
                </a:solidFill>
                <a:latin typeface="29LT Bukra Bold" panose="000B0903020204020204" pitchFamily="34" charset="-78"/>
                <a:cs typeface="29LT Bukra Bold" panose="000B0903020204020204" pitchFamily="34" charset="-78"/>
              </a:rPr>
            </a:br>
            <a:r>
              <a:rPr lang="en-ZA" sz="2800" dirty="0">
                <a:solidFill>
                  <a:schemeClr val="accent3"/>
                </a:solidFill>
                <a:latin typeface="29LT Bukra Regular" panose="000B0903020204020204" pitchFamily="34" charset="-78"/>
                <a:cs typeface="29LT Bukra Regular" panose="000B0903020204020204" pitchFamily="34" charset="-78"/>
              </a:rPr>
              <a:t>To Address</a:t>
            </a:r>
          </a:p>
        </p:txBody>
      </p:sp>
      <p:sp>
        <p:nvSpPr>
          <p:cNvPr id="3" name="Content Placeholder 2"/>
          <p:cNvSpPr>
            <a:spLocks noGrp="1"/>
          </p:cNvSpPr>
          <p:nvPr>
            <p:ph idx="1"/>
          </p:nvPr>
        </p:nvSpPr>
        <p:spPr>
          <a:xfrm>
            <a:off x="800891" y="2361817"/>
            <a:ext cx="9195593" cy="3312448"/>
          </a:xfrm>
        </p:spPr>
        <p:txBody>
          <a:bodyPr/>
          <a:lstStyle/>
          <a:p>
            <a:pPr marL="0" indent="0">
              <a:buNone/>
            </a:pPr>
            <a:r>
              <a:rPr lang="en-US" sz="3600" dirty="0">
                <a:solidFill>
                  <a:schemeClr val="accent1"/>
                </a:solidFill>
                <a:latin typeface="+mj-lt"/>
                <a:ea typeface="+mj-ea"/>
                <a:cs typeface="29LT Bukra Bold" panose="000B0903020204020204" pitchFamily="34" charset="-78"/>
              </a:rPr>
              <a:t>Health Team </a:t>
            </a:r>
          </a:p>
          <a:p>
            <a:pPr marL="857250" lvl="1" indent="-400050">
              <a:buFont typeface="+mj-lt"/>
              <a:buAutoNum type="romanLcPeriod"/>
            </a:pPr>
            <a:r>
              <a:rPr lang="en-GB" sz="2800" b="1" dirty="0">
                <a:latin typeface="29LT Bukra Regular" panose="000B0903020204020204" pitchFamily="34" charset="-78"/>
                <a:cs typeface="29LT Bukra Regular" panose="000B0903020204020204" pitchFamily="34" charset="-78"/>
              </a:rPr>
              <a:t>Work with other health care team members </a:t>
            </a:r>
            <a:r>
              <a:rPr lang="en-US" sz="2800" b="1" dirty="0">
                <a:latin typeface="29LT Bukra Regular" panose="000B0903020204020204" pitchFamily="34" charset="-78"/>
                <a:cs typeface="29LT Bukra Regular" panose="000B0903020204020204" pitchFamily="34" charset="-78"/>
              </a:rPr>
              <a:t>to develop a comprehensive scheme for them. </a:t>
            </a:r>
          </a:p>
          <a:p>
            <a:pPr marL="857250" lvl="1" indent="-400050">
              <a:buFont typeface="+mj-lt"/>
              <a:buAutoNum type="romanLcPeriod"/>
            </a:pPr>
            <a:r>
              <a:rPr lang="en-US" sz="2800" b="1" dirty="0">
                <a:latin typeface="29LT Bukra Regular" panose="000B0903020204020204" pitchFamily="34" charset="-78"/>
                <a:cs typeface="29LT Bukra Regular" panose="000B0903020204020204" pitchFamily="34" charset="-78"/>
              </a:rPr>
              <a:t>Create non-judgmental atmosphere.  </a:t>
            </a:r>
          </a:p>
          <a:p>
            <a:pPr marL="857250" lvl="1" indent="-400050">
              <a:buFont typeface="+mj-lt"/>
              <a:buAutoNum type="romanLcPeriod"/>
            </a:pPr>
            <a:r>
              <a:rPr lang="en-GB" sz="2800" b="1" dirty="0">
                <a:latin typeface="29LT Bukra Regular" panose="000B0903020204020204" pitchFamily="34" charset="-78"/>
                <a:cs typeface="29LT Bukra Regular" panose="000B0903020204020204" pitchFamily="34" charset="-78"/>
              </a:rPr>
              <a:t>Consider barriers people might have.</a:t>
            </a:r>
            <a:endParaRPr lang="en-US" sz="2800" b="1" dirty="0">
              <a:latin typeface="29LT Bukra Regular" panose="000B0903020204020204" pitchFamily="34" charset="-78"/>
              <a:cs typeface="29LT Bukra Regular" panose="000B0903020204020204" pitchFamily="34" charset="-78"/>
            </a:endParaRPr>
          </a:p>
          <a:p>
            <a:pPr marL="0" indent="0">
              <a:buNone/>
            </a:pPr>
            <a:endParaRPr lang="en-US" b="1" dirty="0">
              <a:solidFill>
                <a:schemeClr val="accent1"/>
              </a:solidFill>
              <a:latin typeface="29LT Bukra Bold" panose="000B0903020204020204" pitchFamily="34" charset="-78"/>
              <a:cs typeface="29LT Bukra Bold" panose="000B0903020204020204" pitchFamily="34" charset="-78"/>
            </a:endParaRPr>
          </a:p>
          <a:p>
            <a:endParaRPr lang="en-US" dirty="0"/>
          </a:p>
        </p:txBody>
      </p:sp>
      <p:pic>
        <p:nvPicPr>
          <p:cNvPr id="6" name="Picture 5" descr="A close up of a sign&#10;&#10;Description automatically generated">
            <a:extLst>
              <a:ext uri="{FF2B5EF4-FFF2-40B4-BE49-F238E27FC236}">
                <a16:creationId xmlns:a16="http://schemas.microsoft.com/office/drawing/2014/main" id="{11641BD5-1C44-8940-9BCD-8F0D4CEEA7AE}"/>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42836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466" y="2211062"/>
            <a:ext cx="9195593" cy="3135467"/>
          </a:xfrm>
        </p:spPr>
        <p:txBody>
          <a:bodyPr/>
          <a:lstStyle/>
          <a:p>
            <a:pPr marL="0" indent="0">
              <a:buNone/>
            </a:pPr>
            <a:r>
              <a:rPr lang="en-US" sz="3600" dirty="0">
                <a:solidFill>
                  <a:schemeClr val="accent1"/>
                </a:solidFill>
                <a:latin typeface="+mj-lt"/>
                <a:ea typeface="+mj-ea"/>
                <a:cs typeface="29LT Bukra Bold" panose="000B0903020204020204" pitchFamily="34" charset="-78"/>
              </a:rPr>
              <a:t>School Health Professionals</a:t>
            </a:r>
          </a:p>
          <a:p>
            <a:pPr marL="857250" lvl="1" indent="-400050">
              <a:buFont typeface="+mj-lt"/>
              <a:buAutoNum type="romanLcPeriod"/>
            </a:pPr>
            <a:r>
              <a:rPr lang="en-GB" sz="2400" b="1" dirty="0">
                <a:latin typeface="29LT Bukra Regular" panose="000B0903020204020204" pitchFamily="34" charset="-78"/>
                <a:cs typeface="29LT Bukra Regular" panose="000B0903020204020204" pitchFamily="34" charset="-78"/>
              </a:rPr>
              <a:t>Promoting Healthy Nutrition at School</a:t>
            </a:r>
          </a:p>
          <a:p>
            <a:pPr marL="857250" lvl="1" indent="-400050">
              <a:buFont typeface="+mj-lt"/>
              <a:buAutoNum type="romanLcPeriod"/>
            </a:pPr>
            <a:r>
              <a:rPr lang="en-US" sz="2400" b="1" dirty="0">
                <a:latin typeface="29LT Bukra Regular" panose="000B0903020204020204" pitchFamily="34" charset="-78"/>
                <a:cs typeface="29LT Bukra Regular" panose="000B0903020204020204" pitchFamily="34" charset="-78"/>
              </a:rPr>
              <a:t>Increase daily physical activity of the students</a:t>
            </a:r>
          </a:p>
          <a:p>
            <a:pPr marL="857250" lvl="1" indent="-400050">
              <a:buFont typeface="+mj-lt"/>
              <a:buAutoNum type="romanLcPeriod"/>
            </a:pPr>
            <a:r>
              <a:rPr lang="en-US" sz="2400" b="1" dirty="0">
                <a:latin typeface="29LT Bukra Regular" panose="000B0903020204020204" pitchFamily="34" charset="-78"/>
                <a:cs typeface="29LT Bukra Regular" panose="000B0903020204020204" pitchFamily="34" charset="-78"/>
              </a:rPr>
              <a:t>Implement a screening program to detect and provide appropriate care</a:t>
            </a:r>
            <a:endParaRPr lang="en-GB" sz="2800" dirty="0"/>
          </a:p>
          <a:p>
            <a:pPr marL="0" indent="0">
              <a:buNone/>
            </a:pPr>
            <a:endParaRPr lang="en-US" dirty="0"/>
          </a:p>
        </p:txBody>
      </p:sp>
      <p:pic>
        <p:nvPicPr>
          <p:cNvPr id="5" name="Picture 4" descr="A close up of a sign&#10;&#10;Description automatically generated">
            <a:extLst>
              <a:ext uri="{FF2B5EF4-FFF2-40B4-BE49-F238E27FC236}">
                <a16:creationId xmlns:a16="http://schemas.microsoft.com/office/drawing/2014/main" id="{586516BD-F53F-C24B-A7FE-6232A359980F}"/>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128352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339656"/>
            <a:ext cx="9195593" cy="3135467"/>
          </a:xfrm>
        </p:spPr>
        <p:txBody>
          <a:bodyPr/>
          <a:lstStyle/>
          <a:p>
            <a:pPr marL="0" indent="0">
              <a:buNone/>
            </a:pPr>
            <a:r>
              <a:rPr lang="en-US" sz="3600" dirty="0">
                <a:solidFill>
                  <a:schemeClr val="accent1"/>
                </a:solidFill>
                <a:latin typeface="+mj-lt"/>
                <a:ea typeface="+mj-ea"/>
                <a:cs typeface="29LT Bukra Bold" panose="000B0903020204020204" pitchFamily="34" charset="-78"/>
              </a:rPr>
              <a:t>Medical Students </a:t>
            </a:r>
          </a:p>
          <a:p>
            <a:pPr marL="857250" lvl="1" indent="-400050">
              <a:buFont typeface="+mj-lt"/>
              <a:buAutoNum type="romanLcPeriod"/>
            </a:pPr>
            <a:r>
              <a:rPr lang="en-US" sz="2800" b="1" dirty="0">
                <a:latin typeface="29LT Bukra Regular" panose="000B0903020204020204" pitchFamily="34" charset="-78"/>
                <a:cs typeface="29LT Bukra Regular" panose="000B0903020204020204" pitchFamily="34" charset="-78"/>
              </a:rPr>
              <a:t>Aware their relatives and friends</a:t>
            </a:r>
          </a:p>
          <a:p>
            <a:pPr marL="857250" lvl="1" indent="-400050">
              <a:buFont typeface="+mj-lt"/>
              <a:buAutoNum type="romanLcPeriod"/>
            </a:pPr>
            <a:r>
              <a:rPr lang="en-US" sz="2800" b="1" dirty="0">
                <a:latin typeface="29LT Bukra Regular" panose="000B0903020204020204" pitchFamily="34" charset="-78"/>
                <a:cs typeface="29LT Bukra Regular" panose="000B0903020204020204" pitchFamily="34" charset="-78"/>
              </a:rPr>
              <a:t>Be a role model</a:t>
            </a:r>
          </a:p>
          <a:p>
            <a:pPr marL="0" indent="0">
              <a:buNone/>
            </a:pPr>
            <a:endParaRPr lang="en-US" dirty="0"/>
          </a:p>
        </p:txBody>
      </p:sp>
      <p:pic>
        <p:nvPicPr>
          <p:cNvPr id="5" name="Picture 4" descr="A close up of a sign&#10;&#10;Description automatically generated">
            <a:extLst>
              <a:ext uri="{FF2B5EF4-FFF2-40B4-BE49-F238E27FC236}">
                <a16:creationId xmlns:a16="http://schemas.microsoft.com/office/drawing/2014/main" id="{6D8A5188-7C4B-1041-9D46-C79D7C82045D}"/>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3002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528" y="1956869"/>
            <a:ext cx="2873203" cy="1646302"/>
          </a:xfrm>
        </p:spPr>
        <p:txBody>
          <a:bodyPr>
            <a:normAutofit/>
          </a:bodyPr>
          <a:lstStyle/>
          <a:p>
            <a:pPr defTabSz="457200"/>
            <a:r>
              <a:rPr lang="en-US" sz="5400" dirty="0">
                <a:solidFill>
                  <a:schemeClr val="accent1"/>
                </a:solidFill>
                <a:ea typeface="+mn-ea"/>
                <a:cs typeface="29LT Bukra Bold" panose="020B0604020202020204" charset="-78"/>
              </a:rPr>
              <a:t>MCQs</a:t>
            </a:r>
          </a:p>
        </p:txBody>
      </p:sp>
      <p:pic>
        <p:nvPicPr>
          <p:cNvPr id="3" name="Picture 2" descr="A close up of a sign&#10;&#10;Description automatically generated">
            <a:extLst>
              <a:ext uri="{FF2B5EF4-FFF2-40B4-BE49-F238E27FC236}">
                <a16:creationId xmlns:a16="http://schemas.microsoft.com/office/drawing/2014/main" id="{682E7B04-B76C-E14B-BA90-48BDF4962026}"/>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6615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1298246"/>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1</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When to consider bariatric surgery ?</a:t>
            </a:r>
          </a:p>
          <a:p>
            <a:pPr marL="800100" lvl="1" indent="-342900">
              <a:buFont typeface="+mj-lt"/>
              <a:buAutoNum type="alphaUcPeriod"/>
            </a:pPr>
            <a:r>
              <a:rPr lang="en-US" sz="2000" dirty="0">
                <a:cs typeface="29LT Bukra Regular" panose="020B0604020202020204" charset="-78"/>
              </a:rPr>
              <a:t>BMI less than 35 </a:t>
            </a:r>
          </a:p>
          <a:p>
            <a:pPr marL="800100" lvl="1" indent="-342900">
              <a:buFont typeface="+mj-lt"/>
              <a:buAutoNum type="alphaUcPeriod"/>
            </a:pPr>
            <a:r>
              <a:rPr lang="en-US" sz="2000" dirty="0">
                <a:cs typeface="29LT Bukra Regular" panose="020B0604020202020204" charset="-78"/>
              </a:rPr>
              <a:t>BMI less than 35 with comorbidity </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BMI more than 40</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When non-surgical intervention is successful</a:t>
            </a: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A5862DB8-BAC2-3B4E-B320-0BD7D8E51F99}"/>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42360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48"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3</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The target for deficit calories per day is?</a:t>
            </a:r>
          </a:p>
          <a:p>
            <a:pPr marL="800100" lvl="1" indent="-342900">
              <a:buFont typeface="+mj-lt"/>
              <a:buAutoNum type="alphaUcPeriod"/>
            </a:pPr>
            <a:r>
              <a:rPr lang="en-US" sz="2000" dirty="0">
                <a:latin typeface="29LT Bukra Regular" panose="020B0604020202020204" charset="-78"/>
                <a:cs typeface="29LT Bukra Regular" panose="020B0604020202020204" charset="-78"/>
              </a:rPr>
              <a:t>200-500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500-1000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1000-1500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1500-2000kcal/day</a:t>
            </a:r>
            <a:endParaRPr lang="en-US" sz="2000" baseline="30000" dirty="0">
              <a:latin typeface="29LT Bukra Regular" panose="020B0604020202020204" charset="-78"/>
              <a:cs typeface="29LT Bukra Regular" panose="020B0604020202020204" charset="-78"/>
            </a:endParaRPr>
          </a:p>
          <a:p>
            <a:pPr marL="457200" lvl="1" indent="0">
              <a:buNone/>
            </a:pPr>
            <a:endParaRPr lang="en-US" sz="2000" dirty="0">
              <a:latin typeface="29LT Bukra Regular" panose="020B0604020202020204" charset="-78"/>
              <a:cs typeface="29LT Bukra Regular" panose="020B0604020202020204" charset="-78"/>
            </a:endParaRP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78E7F583-B061-7A45-88C1-2049B6632B59}"/>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63505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1298246"/>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1</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When to consider bariatric surgery ?</a:t>
            </a:r>
          </a:p>
          <a:p>
            <a:pPr marL="800100" lvl="1" indent="-342900">
              <a:buFont typeface="+mj-lt"/>
              <a:buAutoNum type="alphaUcPeriod"/>
            </a:pPr>
            <a:r>
              <a:rPr lang="en-US" sz="2000" dirty="0">
                <a:cs typeface="29LT Bukra Regular" panose="020B0604020202020204" charset="-78"/>
              </a:rPr>
              <a:t>BMI less than 35 </a:t>
            </a:r>
          </a:p>
          <a:p>
            <a:pPr marL="800100" lvl="1" indent="-342900">
              <a:buFont typeface="+mj-lt"/>
              <a:buAutoNum type="alphaUcPeriod"/>
            </a:pPr>
            <a:r>
              <a:rPr lang="en-US" sz="2000" dirty="0">
                <a:cs typeface="29LT Bukra Regular" panose="020B0604020202020204" charset="-78"/>
              </a:rPr>
              <a:t>BMI less than 35 with comorbidity </a:t>
            </a:r>
            <a:endParaRPr lang="en-US" sz="2000" baseline="30000" dirty="0">
              <a:cs typeface="29LT Bukra Regular" panose="020B0604020202020204" charset="-78"/>
            </a:endParaRPr>
          </a:p>
          <a:p>
            <a:pPr marL="800100" lvl="1" indent="-342900">
              <a:buFont typeface="+mj-lt"/>
              <a:buAutoNum type="alphaUcPeriod"/>
            </a:pPr>
            <a:r>
              <a:rPr lang="en-US" sz="2000" dirty="0">
                <a:solidFill>
                  <a:srgbClr val="FF0000"/>
                </a:solidFill>
                <a:cs typeface="29LT Bukra Regular" panose="020B0604020202020204" charset="-78"/>
              </a:rPr>
              <a:t>BMI more than 40</a:t>
            </a:r>
            <a:endParaRPr lang="en-US" sz="2000" baseline="30000" dirty="0">
              <a:solidFill>
                <a:srgbClr val="FF0000"/>
              </a:solidFill>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When non-surgical intervention is successful</a:t>
            </a: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A5862DB8-BAC2-3B4E-B320-0BD7D8E51F99}"/>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83316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2</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What is the recommended amount of weekly moderate intensity exercise for a healthy person? </a:t>
            </a:r>
          </a:p>
          <a:p>
            <a:pPr marL="800100" lvl="1" indent="-342900">
              <a:buFont typeface="+mj-lt"/>
              <a:buAutoNum type="alphaUcPeriod"/>
            </a:pPr>
            <a:r>
              <a:rPr lang="en-US" sz="2000" dirty="0">
                <a:cs typeface="29LT Bukra Regular" panose="020B0604020202020204" charset="-78"/>
              </a:rPr>
              <a:t>200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350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130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150 minutes per week</a:t>
            </a: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19819DB2-2909-7A4D-8C00-6B371EEBE11F}"/>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4797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2</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What is the recommended amount of weekly moderate intensity exercise for a healthy person? </a:t>
            </a:r>
          </a:p>
          <a:p>
            <a:pPr marL="800100" lvl="1" indent="-342900">
              <a:buFont typeface="+mj-lt"/>
              <a:buAutoNum type="alphaUcPeriod"/>
            </a:pPr>
            <a:r>
              <a:rPr lang="en-US" sz="2000" dirty="0">
                <a:cs typeface="29LT Bukra Regular" panose="020B0604020202020204" charset="-78"/>
              </a:rPr>
              <a:t>200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350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cs typeface="29LT Bukra Regular" panose="020B0604020202020204" charset="-78"/>
              </a:rPr>
              <a:t>130 minutes per week</a:t>
            </a:r>
            <a:endParaRPr lang="en-US" sz="2000" baseline="30000" dirty="0">
              <a:cs typeface="29LT Bukra Regular" panose="020B0604020202020204" charset="-78"/>
            </a:endParaRPr>
          </a:p>
          <a:p>
            <a:pPr marL="800100" lvl="1" indent="-342900">
              <a:buFont typeface="+mj-lt"/>
              <a:buAutoNum type="alphaUcPeriod"/>
            </a:pPr>
            <a:r>
              <a:rPr lang="en-US" sz="2000" dirty="0">
                <a:solidFill>
                  <a:srgbClr val="FF0000"/>
                </a:solidFill>
                <a:cs typeface="29LT Bukra Regular" panose="020B0604020202020204" charset="-78"/>
              </a:rPr>
              <a:t>150 minutes per week</a:t>
            </a: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19819DB2-2909-7A4D-8C00-6B371EEBE11F}"/>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69215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48"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3</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The target for deficit calories per day is?</a:t>
            </a:r>
          </a:p>
          <a:p>
            <a:pPr marL="800100" lvl="1" indent="-342900">
              <a:buFont typeface="+mj-lt"/>
              <a:buAutoNum type="alphaUcPeriod"/>
            </a:pPr>
            <a:r>
              <a:rPr lang="en-US" sz="2000" dirty="0">
                <a:latin typeface="29LT Bukra Regular" panose="020B0604020202020204" charset="-78"/>
                <a:cs typeface="29LT Bukra Regular" panose="020B0604020202020204" charset="-78"/>
              </a:rPr>
              <a:t>200-500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500-1000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1000-1500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1500-2000kcal/day</a:t>
            </a:r>
            <a:endParaRPr lang="en-US" sz="2000" baseline="30000" dirty="0">
              <a:latin typeface="29LT Bukra Regular" panose="020B0604020202020204" charset="-78"/>
              <a:cs typeface="29LT Bukra Regular" panose="020B0604020202020204" charset="-78"/>
            </a:endParaRPr>
          </a:p>
          <a:p>
            <a:pPr marL="457200" lvl="1" indent="0">
              <a:buNone/>
            </a:pPr>
            <a:endParaRPr lang="en-US" sz="2000" dirty="0">
              <a:latin typeface="29LT Bukra Regular" panose="020B0604020202020204" charset="-78"/>
              <a:cs typeface="29LT Bukra Regular" panose="020B0604020202020204" charset="-78"/>
            </a:endParaRP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78E7F583-B061-7A45-88C1-2049B6632B59}"/>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0157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48"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3</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The target for deficit calories per day is?</a:t>
            </a:r>
          </a:p>
          <a:p>
            <a:pPr marL="800100" lvl="1" indent="-342900">
              <a:buFont typeface="+mj-lt"/>
              <a:buAutoNum type="alphaUcPeriod"/>
            </a:pPr>
            <a:r>
              <a:rPr lang="en-US" sz="2000" dirty="0">
                <a:latin typeface="29LT Bukra Regular" panose="020B0604020202020204" charset="-78"/>
                <a:cs typeface="29LT Bukra Regular" panose="020B0604020202020204" charset="-78"/>
              </a:rPr>
              <a:t>200-500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solidFill>
                  <a:srgbClr val="FF0000"/>
                </a:solidFill>
                <a:latin typeface="29LT Bukra Regular" panose="020B0604020202020204" charset="-78"/>
                <a:cs typeface="29LT Bukra Regular" panose="020B0604020202020204" charset="-78"/>
              </a:rPr>
              <a:t>500-1000 kcal/day</a:t>
            </a:r>
            <a:endParaRPr lang="en-US" sz="2000" baseline="30000" dirty="0">
              <a:solidFill>
                <a:srgbClr val="FF0000"/>
              </a:solidFill>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1000-1500 kcal/day</a:t>
            </a:r>
            <a:endParaRPr lang="en-US" sz="2000" baseline="30000" dirty="0">
              <a:latin typeface="29LT Bukra Regular" panose="020B0604020202020204" charset="-78"/>
              <a:cs typeface="29LT Bukra Regular" panose="020B0604020202020204" charset="-78"/>
            </a:endParaRPr>
          </a:p>
          <a:p>
            <a:pPr marL="800100" lvl="1" indent="-342900">
              <a:buFont typeface="+mj-lt"/>
              <a:buAutoNum type="alphaUcPeriod"/>
            </a:pPr>
            <a:r>
              <a:rPr lang="en-US" sz="2000" dirty="0">
                <a:latin typeface="29LT Bukra Regular" panose="020B0604020202020204" charset="-78"/>
                <a:cs typeface="29LT Bukra Regular" panose="020B0604020202020204" charset="-78"/>
              </a:rPr>
              <a:t>1500-2000kcal/day</a:t>
            </a:r>
            <a:endParaRPr lang="en-US" sz="2000" baseline="30000" dirty="0">
              <a:latin typeface="29LT Bukra Regular" panose="020B0604020202020204" charset="-78"/>
              <a:cs typeface="29LT Bukra Regular" panose="020B0604020202020204" charset="-78"/>
            </a:endParaRPr>
          </a:p>
          <a:p>
            <a:pPr marL="457200" lvl="1" indent="0">
              <a:buNone/>
            </a:pPr>
            <a:endParaRPr lang="en-US" sz="2000" dirty="0">
              <a:latin typeface="29LT Bukra Regular" panose="020B0604020202020204" charset="-78"/>
              <a:cs typeface="29LT Bukra Regular" panose="020B0604020202020204" charset="-78"/>
            </a:endParaRP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78E7F583-B061-7A45-88C1-2049B6632B59}"/>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5256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05"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4</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Which one of the following is a routine interval to do lab tests for patient undergo bariatric surgery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month</a:t>
            </a:r>
          </a:p>
          <a:p>
            <a:pPr marL="914400" lvl="1" indent="-457200">
              <a:buFont typeface="+mj-lt"/>
              <a:buAutoNum type="alphaUcPeriod"/>
            </a:pPr>
            <a:r>
              <a:rPr lang="en-US" sz="2000" dirty="0">
                <a:latin typeface="29LT Bukra Regular" panose="020B0604020202020204" charset="-78"/>
                <a:cs typeface="29LT Bukra Regular" panose="020B0604020202020204" charset="-78"/>
              </a:rPr>
              <a:t>2,4,8 months </a:t>
            </a:r>
          </a:p>
          <a:p>
            <a:pPr marL="914400" lvl="1" indent="-457200">
              <a:buFont typeface="+mj-lt"/>
              <a:buAutoNum type="alphaUcPeriod"/>
            </a:pPr>
            <a:r>
              <a:rPr lang="en-US" sz="2000" dirty="0">
                <a:latin typeface="29LT Bukra Regular" panose="020B0604020202020204" charset="-78"/>
                <a:cs typeface="29LT Bukra Regular" panose="020B0604020202020204" charset="-78"/>
              </a:rPr>
              <a:t>3,6,9 months then annually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6 months then annually </a:t>
            </a: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4A1855A0-905E-484B-9031-F8F31341B78F}"/>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218067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05"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4</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Which one of the following is a routine interval to do lab tests for patient undergo bariatric surgery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month</a:t>
            </a:r>
          </a:p>
          <a:p>
            <a:pPr marL="914400" lvl="1" indent="-457200">
              <a:buFont typeface="+mj-lt"/>
              <a:buAutoNum type="alphaUcPeriod"/>
            </a:pPr>
            <a:r>
              <a:rPr lang="en-US" sz="2000" dirty="0">
                <a:latin typeface="29LT Bukra Regular" panose="020B0604020202020204" charset="-78"/>
                <a:cs typeface="29LT Bukra Regular" panose="020B0604020202020204" charset="-78"/>
              </a:rPr>
              <a:t>2,4,8 months </a:t>
            </a:r>
          </a:p>
          <a:p>
            <a:pPr marL="914400" lvl="1" indent="-457200">
              <a:buFont typeface="+mj-lt"/>
              <a:buAutoNum type="alphaUcPeriod"/>
            </a:pPr>
            <a:r>
              <a:rPr lang="en-US" sz="2000" dirty="0">
                <a:solidFill>
                  <a:srgbClr val="FF0000"/>
                </a:solidFill>
                <a:latin typeface="29LT Bukra Regular" panose="020B0604020202020204" charset="-78"/>
                <a:cs typeface="29LT Bukra Regular" panose="020B0604020202020204" charset="-78"/>
              </a:rPr>
              <a:t>3,6,9 months then annually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6 months then annually </a:t>
            </a: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4A1855A0-905E-484B-9031-F8F31341B78F}"/>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2481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8" y="1513114"/>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References</a:t>
            </a:r>
            <a:endParaRPr lang="en-GB" sz="5400" dirty="0">
              <a:solidFill>
                <a:schemeClr val="accent1"/>
              </a:solidFill>
              <a:ea typeface="+mn-ea"/>
              <a:cs typeface="29LT Bukra Bold" panose="020B0604020202020204" charset="-78"/>
            </a:endParaRPr>
          </a:p>
        </p:txBody>
      </p:sp>
      <p:sp>
        <p:nvSpPr>
          <p:cNvPr id="3" name="Content Placeholder 2"/>
          <p:cNvSpPr>
            <a:spLocks noGrp="1"/>
          </p:cNvSpPr>
          <p:nvPr>
            <p:ph idx="1"/>
          </p:nvPr>
        </p:nvSpPr>
        <p:spPr>
          <a:xfrm>
            <a:off x="1162145" y="2402637"/>
            <a:ext cx="9195593" cy="3815248"/>
          </a:xfrm>
        </p:spPr>
        <p:txBody>
          <a:bodyPr>
            <a:normAutofit fontScale="85000" lnSpcReduction="10000"/>
          </a:bodyPr>
          <a:lstStyle/>
          <a:p>
            <a:r>
              <a:rPr lang="en-US" dirty="0"/>
              <a:t>NICE guideline and  Recommendations </a:t>
            </a:r>
            <a:r>
              <a:rPr lang="en-US" dirty="0">
                <a:hlinkClick r:id="rId2"/>
              </a:rPr>
              <a:t>https://www.nice.org.uk/guidance/cg189/resources/obesity-identification-assessment-and-management-pdf-35109821097925</a:t>
            </a:r>
            <a:endParaRPr lang="en-US" dirty="0"/>
          </a:p>
          <a:p>
            <a:pPr>
              <a:lnSpc>
                <a:spcPct val="100000"/>
              </a:lnSpc>
            </a:pPr>
            <a:r>
              <a:rPr lang="en-US" sz="1600" dirty="0">
                <a:latin typeface="29LT Bukra Regular" panose="020B0604020202020204" charset="-78"/>
                <a:cs typeface="29LT Bukra Regular" panose="020B0604020202020204" charset="-78"/>
              </a:rPr>
              <a:t>http://www.who.int/mediacentre/factsheets/fs311/en/ http://obesity.imedpub.com/a-review-of-prevalence-of-obesity-in-saudi-arabia.php?aid=17699 </a:t>
            </a:r>
          </a:p>
          <a:p>
            <a:pPr>
              <a:lnSpc>
                <a:spcPct val="100000"/>
              </a:lnSpc>
            </a:pPr>
            <a:r>
              <a:rPr lang="en-US" sz="1600" dirty="0">
                <a:latin typeface="29LT Bukra Regular" panose="020B0604020202020204" charset="-78"/>
                <a:cs typeface="29LT Bukra Regular" panose="020B0604020202020204" charset="-78"/>
              </a:rPr>
              <a:t>NHLBI Obesity Education Initiative Expert Panel on the Identification, Evaluation, and Treatment of Obesity in Adults (US). Clinical Guidelines on the Identification, Evaluation, and Treatment of Overweight and Obesity in Adults: The Evidence Report.</a:t>
            </a:r>
          </a:p>
          <a:p>
            <a:pPr>
              <a:lnSpc>
                <a:spcPct val="100000"/>
              </a:lnSpc>
            </a:pPr>
            <a:r>
              <a:rPr lang="en-US" sz="1600" dirty="0">
                <a:latin typeface="29LT Bukra Regular" panose="020B0604020202020204" charset="-78"/>
                <a:cs typeface="29LT Bukra Regular" panose="020B0604020202020204" charset="-78"/>
                <a:hlinkClick r:id="rId3"/>
              </a:rPr>
              <a:t>https://www.nhlbi.nih.gov/files/docs/guidelines/ob_gdlns.pdf</a:t>
            </a:r>
            <a:endParaRPr lang="en-US" sz="1600" dirty="0">
              <a:latin typeface="29LT Bukra Regular" panose="020B0604020202020204" charset="-78"/>
              <a:cs typeface="29LT Bukra Regular" panose="020B0604020202020204" charset="-78"/>
            </a:endParaRPr>
          </a:p>
          <a:p>
            <a:pPr>
              <a:lnSpc>
                <a:spcPct val="100000"/>
              </a:lnSpc>
            </a:pPr>
            <a:r>
              <a:rPr lang="en-US" sz="1600" dirty="0">
                <a:latin typeface="29LT Bukra Regular" panose="000B0903020204020204" pitchFamily="34" charset="-78"/>
                <a:cs typeface="29LT Bukra Regular" panose="000B0903020204020204" pitchFamily="34" charset="-78"/>
              </a:rPr>
              <a:t>Scottish Intercollegiate Guidelines Network. Management of obesity: a national clinical guideline. Scottish Intercollegiate Guidelines Network; 2010.</a:t>
            </a:r>
          </a:p>
          <a:p>
            <a:pPr>
              <a:lnSpc>
                <a:spcPct val="100000"/>
              </a:lnSpc>
            </a:pPr>
            <a:r>
              <a:rPr lang="en-US" sz="1600" dirty="0">
                <a:latin typeface="29LT Bukra Regular" panose="000B0903020204020204" pitchFamily="34" charset="-78"/>
                <a:cs typeface="29LT Bukra Regular" panose="000B0903020204020204" pitchFamily="34" charset="-78"/>
              </a:rPr>
              <a:t>Al </a:t>
            </a:r>
            <a:r>
              <a:rPr lang="en-US" sz="1600" dirty="0" err="1">
                <a:latin typeface="29LT Bukra Regular" panose="000B0903020204020204" pitchFamily="34" charset="-78"/>
                <a:cs typeface="29LT Bukra Regular" panose="000B0903020204020204" pitchFamily="34" charset="-78"/>
              </a:rPr>
              <a:t>Kadi</a:t>
            </a:r>
            <a:r>
              <a:rPr lang="en-US" sz="1600" dirty="0">
                <a:latin typeface="29LT Bukra Regular" panose="000B0903020204020204" pitchFamily="34" charset="-78"/>
                <a:cs typeface="29LT Bukra Regular" panose="000B0903020204020204" pitchFamily="34" charset="-78"/>
              </a:rPr>
              <a:t>, A., Siddiqui, Z. R., Malik, A. M., &amp; Al </a:t>
            </a:r>
            <a:r>
              <a:rPr lang="en-US" sz="1600" dirty="0" err="1">
                <a:latin typeface="29LT Bukra Regular" panose="000B0903020204020204" pitchFamily="34" charset="-78"/>
                <a:cs typeface="29LT Bukra Regular" panose="000B0903020204020204" pitchFamily="34" charset="-78"/>
              </a:rPr>
              <a:t>Naami</a:t>
            </a:r>
            <a:r>
              <a:rPr lang="en-US" sz="1600" dirty="0">
                <a:latin typeface="29LT Bukra Regular" panose="000B0903020204020204" pitchFamily="34" charset="-78"/>
                <a:cs typeface="29LT Bukra Regular" panose="000B0903020204020204" pitchFamily="34" charset="-78"/>
              </a:rPr>
              <a:t>, M. (2017). Comparison of the efficacy of standard bariatric surgical procedures on Saudi population using the bariatric analysis and reporting outcome system. Saudi medical journal, 38(3), 251-256.</a:t>
            </a:r>
          </a:p>
          <a:p>
            <a:endParaRPr lang="en-US" sz="1600" dirty="0">
              <a:latin typeface="29LT Bukra Regular" panose="000B0903020204020204" pitchFamily="34" charset="-78"/>
              <a:cs typeface="29LT Bukra Regular" panose="000B0903020204020204" pitchFamily="34" charset="-78"/>
            </a:endParaRPr>
          </a:p>
          <a:p>
            <a:endParaRPr lang="en-US" sz="1600"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154CF01E-C6AB-8641-8616-16239642E379}"/>
              </a:ext>
            </a:extLst>
          </p:cNvPr>
          <p:cNvPicPr>
            <a:picLocks noChangeAspect="1"/>
          </p:cNvPicPr>
          <p:nvPr/>
        </p:nvPicPr>
        <p:blipFill>
          <a:blip r:embed="rId4"/>
          <a:stretch>
            <a:fillRect/>
          </a:stretch>
        </p:blipFill>
        <p:spPr>
          <a:xfrm>
            <a:off x="185464" y="100895"/>
            <a:ext cx="2298700" cy="876300"/>
          </a:xfrm>
          <a:prstGeom prst="rect">
            <a:avLst/>
          </a:prstGeom>
        </p:spPr>
      </p:pic>
    </p:spTree>
    <p:extLst>
      <p:ext uri="{BB962C8B-B14F-4D97-AF65-F5344CB8AC3E}">
        <p14:creationId xmlns:p14="http://schemas.microsoft.com/office/powerpoint/2010/main" val="45261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64" y="1513114"/>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References</a:t>
            </a:r>
            <a:endParaRPr lang="en-GB" sz="5400" dirty="0">
              <a:solidFill>
                <a:schemeClr val="accent1"/>
              </a:solidFill>
              <a:ea typeface="+mn-ea"/>
              <a:cs typeface="29LT Bukra Bold" panose="020B0604020202020204" charset="-78"/>
            </a:endParaRPr>
          </a:p>
        </p:txBody>
      </p:sp>
      <p:sp>
        <p:nvSpPr>
          <p:cNvPr id="3" name="Content Placeholder 2"/>
          <p:cNvSpPr>
            <a:spLocks noGrp="1"/>
          </p:cNvSpPr>
          <p:nvPr>
            <p:ph idx="1"/>
          </p:nvPr>
        </p:nvSpPr>
        <p:spPr>
          <a:xfrm>
            <a:off x="853200" y="2529068"/>
            <a:ext cx="9195593" cy="3710473"/>
          </a:xfrm>
        </p:spPr>
        <p:txBody>
          <a:bodyPr>
            <a:normAutofit fontScale="92500" lnSpcReduction="10000"/>
          </a:bodyPr>
          <a:lstStyle/>
          <a:p>
            <a:pPr>
              <a:lnSpc>
                <a:spcPct val="100000"/>
              </a:lnSpc>
            </a:pPr>
            <a:r>
              <a:rPr lang="en-US" sz="1600" dirty="0" err="1">
                <a:latin typeface="29LT Bukra Regular" panose="000B0903020204020204" pitchFamily="34" charset="-78"/>
                <a:cs typeface="29LT Bukra Regular" panose="000B0903020204020204" pitchFamily="34" charset="-78"/>
              </a:rPr>
              <a:t>Gilden</a:t>
            </a:r>
            <a:r>
              <a:rPr lang="en-US" sz="1600" dirty="0">
                <a:latin typeface="29LT Bukra Regular" panose="000B0903020204020204" pitchFamily="34" charset="-78"/>
                <a:cs typeface="29LT Bukra Regular" panose="000B0903020204020204" pitchFamily="34" charset="-78"/>
              </a:rPr>
              <a:t> Tsai A, </a:t>
            </a:r>
            <a:r>
              <a:rPr lang="en-US" sz="1600" dirty="0" err="1">
                <a:latin typeface="29LT Bukra Regular" panose="000B0903020204020204" pitchFamily="34" charset="-78"/>
                <a:cs typeface="29LT Bukra Regular" panose="000B0903020204020204" pitchFamily="34" charset="-78"/>
              </a:rPr>
              <a:t>Wadden</a:t>
            </a:r>
            <a:r>
              <a:rPr lang="en-US" sz="1600" dirty="0">
                <a:latin typeface="29LT Bukra Regular" panose="000B0903020204020204" pitchFamily="34" charset="-78"/>
                <a:cs typeface="29LT Bukra Regular" panose="000B0903020204020204" pitchFamily="34" charset="-78"/>
              </a:rPr>
              <a:t> TA. The evolution of very-low-calorie diets: an update and meta-analysis. Obesity 2006;14(8):1283-93</a:t>
            </a:r>
          </a:p>
          <a:p>
            <a:pPr>
              <a:lnSpc>
                <a:spcPct val="100000"/>
              </a:lnSpc>
            </a:pPr>
            <a:r>
              <a:rPr lang="en-US" sz="1600" dirty="0" err="1">
                <a:latin typeface="29LT Bukra Regular" panose="000B0903020204020204" pitchFamily="34" charset="-78"/>
                <a:cs typeface="29LT Bukra Regular" panose="000B0903020204020204" pitchFamily="34" charset="-78"/>
              </a:rPr>
              <a:t>Alfadda</a:t>
            </a:r>
            <a:r>
              <a:rPr lang="en-US" sz="1600" dirty="0">
                <a:latin typeface="29LT Bukra Regular" panose="000B0903020204020204" pitchFamily="34" charset="-78"/>
                <a:cs typeface="29LT Bukra Regular" panose="000B0903020204020204" pitchFamily="34" charset="-78"/>
              </a:rPr>
              <a:t> AA, Al-</a:t>
            </a:r>
            <a:r>
              <a:rPr lang="en-US" sz="1600" dirty="0" err="1">
                <a:latin typeface="29LT Bukra Regular" panose="000B0903020204020204" pitchFamily="34" charset="-78"/>
                <a:cs typeface="29LT Bukra Regular" panose="000B0903020204020204" pitchFamily="34" charset="-78"/>
              </a:rPr>
              <a:t>Dhwayan</a:t>
            </a:r>
            <a:r>
              <a:rPr lang="en-US" sz="1600" dirty="0">
                <a:latin typeface="29LT Bukra Regular" panose="000B0903020204020204" pitchFamily="34" charset="-78"/>
                <a:cs typeface="29LT Bukra Regular" panose="000B0903020204020204" pitchFamily="34" charset="-78"/>
              </a:rPr>
              <a:t> MM, </a:t>
            </a:r>
            <a:r>
              <a:rPr lang="en-US" sz="1600" dirty="0" err="1">
                <a:latin typeface="29LT Bukra Regular" panose="000B0903020204020204" pitchFamily="34" charset="-78"/>
                <a:cs typeface="29LT Bukra Regular" panose="000B0903020204020204" pitchFamily="34" charset="-78"/>
              </a:rPr>
              <a:t>Alharbi</a:t>
            </a:r>
            <a:r>
              <a:rPr lang="en-US" sz="1600" dirty="0">
                <a:latin typeface="29LT Bukra Regular" panose="000B0903020204020204" pitchFamily="34" charset="-78"/>
                <a:cs typeface="29LT Bukra Regular" panose="000B0903020204020204" pitchFamily="34" charset="-78"/>
              </a:rPr>
              <a:t> AA, Al </a:t>
            </a:r>
            <a:r>
              <a:rPr lang="en-US" sz="1600" dirty="0" err="1">
                <a:latin typeface="29LT Bukra Regular" panose="000B0903020204020204" pitchFamily="34" charset="-78"/>
                <a:cs typeface="29LT Bukra Regular" panose="000B0903020204020204" pitchFamily="34" charset="-78"/>
              </a:rPr>
              <a:t>Khudhair</a:t>
            </a:r>
            <a:r>
              <a:rPr lang="en-US" sz="1600" dirty="0">
                <a:latin typeface="29LT Bukra Regular" panose="000B0903020204020204" pitchFamily="34" charset="-78"/>
                <a:cs typeface="29LT Bukra Regular" panose="000B0903020204020204" pitchFamily="34" charset="-78"/>
              </a:rPr>
              <a:t> BK, Al </a:t>
            </a:r>
            <a:r>
              <a:rPr lang="en-US" sz="1600" dirty="0" err="1">
                <a:latin typeface="29LT Bukra Regular" panose="000B0903020204020204" pitchFamily="34" charset="-78"/>
                <a:cs typeface="29LT Bukra Regular" panose="000B0903020204020204" pitchFamily="34" charset="-78"/>
              </a:rPr>
              <a:t>Nozha</a:t>
            </a:r>
            <a:r>
              <a:rPr lang="en-US" sz="1600" dirty="0">
                <a:latin typeface="29LT Bukra Regular" panose="000B0903020204020204" pitchFamily="34" charset="-78"/>
                <a:cs typeface="29LT Bukra Regular" panose="000B0903020204020204" pitchFamily="34" charset="-78"/>
              </a:rPr>
              <a:t> OM, Al-</a:t>
            </a:r>
            <a:r>
              <a:rPr lang="en-US" sz="1600" dirty="0" err="1">
                <a:latin typeface="29LT Bukra Regular" panose="000B0903020204020204" pitchFamily="34" charset="-78"/>
                <a:cs typeface="29LT Bukra Regular" panose="000B0903020204020204" pitchFamily="34" charset="-78"/>
              </a:rPr>
              <a:t>Qahtani</a:t>
            </a:r>
            <a:r>
              <a:rPr lang="en-US" sz="1600" dirty="0">
                <a:latin typeface="29LT Bukra Regular" panose="000B0903020204020204" pitchFamily="34" charset="-78"/>
                <a:cs typeface="29LT Bukra Regular" panose="000B0903020204020204" pitchFamily="34" charset="-78"/>
              </a:rPr>
              <a:t> NM, </a:t>
            </a:r>
            <a:r>
              <a:rPr lang="en-US" sz="1600" dirty="0" err="1">
                <a:latin typeface="29LT Bukra Regular" panose="000B0903020204020204" pitchFamily="34" charset="-78"/>
                <a:cs typeface="29LT Bukra Regular" panose="000B0903020204020204" pitchFamily="34" charset="-78"/>
              </a:rPr>
              <a:t>Alzahrani</a:t>
            </a:r>
            <a:r>
              <a:rPr lang="en-US" sz="1600" dirty="0">
                <a:latin typeface="29LT Bukra Regular" panose="000B0903020204020204" pitchFamily="34" charset="-78"/>
                <a:cs typeface="29LT Bukra Regular" panose="000B0903020204020204" pitchFamily="34" charset="-78"/>
              </a:rPr>
              <a:t> SH, </a:t>
            </a:r>
            <a:r>
              <a:rPr lang="en-US" sz="1600" dirty="0" err="1">
                <a:latin typeface="29LT Bukra Regular" panose="000B0903020204020204" pitchFamily="34" charset="-78"/>
                <a:cs typeface="29LT Bukra Regular" panose="000B0903020204020204" pitchFamily="34" charset="-78"/>
              </a:rPr>
              <a:t>Bardisi</a:t>
            </a:r>
            <a:r>
              <a:rPr lang="en-US" sz="1600" dirty="0">
                <a:latin typeface="29LT Bukra Regular" panose="000B0903020204020204" pitchFamily="34" charset="-78"/>
                <a:cs typeface="29LT Bukra Regular" panose="000B0903020204020204" pitchFamily="34" charset="-78"/>
              </a:rPr>
              <a:t> WM, </a:t>
            </a:r>
            <a:r>
              <a:rPr lang="en-US" sz="1600" dirty="0" err="1">
                <a:latin typeface="29LT Bukra Regular" panose="000B0903020204020204" pitchFamily="34" charset="-78"/>
                <a:cs typeface="29LT Bukra Regular" panose="000B0903020204020204" pitchFamily="34" charset="-78"/>
              </a:rPr>
              <a:t>Sallam</a:t>
            </a:r>
            <a:r>
              <a:rPr lang="en-US" sz="1600" dirty="0">
                <a:latin typeface="29LT Bukra Regular" panose="000B0903020204020204" pitchFamily="34" charset="-78"/>
                <a:cs typeface="29LT Bukra Regular" panose="000B0903020204020204" pitchFamily="34" charset="-78"/>
              </a:rPr>
              <a:t> RM, Riva JJ, </a:t>
            </a:r>
            <a:r>
              <a:rPr lang="en-US" sz="1600" dirty="0" err="1">
                <a:latin typeface="29LT Bukra Regular" panose="000B0903020204020204" pitchFamily="34" charset="-78"/>
                <a:cs typeface="29LT Bukra Regular" panose="000B0903020204020204" pitchFamily="34" charset="-78"/>
              </a:rPr>
              <a:t>Brożek</a:t>
            </a:r>
            <a:r>
              <a:rPr lang="en-US" sz="1600" dirty="0">
                <a:latin typeface="29LT Bukra Regular" panose="000B0903020204020204" pitchFamily="34" charset="-78"/>
                <a:cs typeface="29LT Bukra Regular" panose="000B0903020204020204" pitchFamily="34" charset="-78"/>
              </a:rPr>
              <a:t> JL. The Saudi clinical practice guideline for the management of overweight and obesity in adults. Saudi medical journal. 2016 Oct;37(10):1151.</a:t>
            </a:r>
          </a:p>
          <a:p>
            <a:pPr>
              <a:lnSpc>
                <a:spcPct val="100000"/>
              </a:lnSpc>
            </a:pPr>
            <a:r>
              <a:rPr lang="en-US" sz="1600" dirty="0" err="1">
                <a:latin typeface="29LT Bukra Regular" panose="000B0903020204020204" pitchFamily="34" charset="-78"/>
                <a:cs typeface="29LT Bukra Regular" panose="000B0903020204020204" pitchFamily="34" charset="-78"/>
              </a:rPr>
              <a:t>Frantzides</a:t>
            </a:r>
            <a:r>
              <a:rPr lang="en-US" sz="1600" dirty="0">
                <a:latin typeface="29LT Bukra Regular" panose="000B0903020204020204" pitchFamily="34" charset="-78"/>
                <a:cs typeface="29LT Bukra Regular" panose="000B0903020204020204" pitchFamily="34" charset="-78"/>
              </a:rPr>
              <a:t> C, </a:t>
            </a:r>
            <a:r>
              <a:rPr lang="en-US" sz="1600" dirty="0" err="1">
                <a:latin typeface="29LT Bukra Regular" panose="000B0903020204020204" pitchFamily="34" charset="-78"/>
                <a:cs typeface="29LT Bukra Regular" panose="000B0903020204020204" pitchFamily="34" charset="-78"/>
              </a:rPr>
              <a:t>Luu</a:t>
            </a:r>
            <a:r>
              <a:rPr lang="en-US" sz="1600" dirty="0">
                <a:latin typeface="29LT Bukra Regular" panose="000B0903020204020204" pitchFamily="34" charset="-78"/>
                <a:cs typeface="29LT Bukra Regular" panose="000B0903020204020204" pitchFamily="34" charset="-78"/>
              </a:rPr>
              <a:t> M. Obesity in Adults [Internet]. London: BMJ Publishing Group Ltd. 2015 [cited 2015 Jun 9]. Available from: Best Practice</a:t>
            </a:r>
          </a:p>
          <a:p>
            <a:pPr>
              <a:lnSpc>
                <a:spcPct val="100000"/>
              </a:lnSpc>
            </a:pPr>
            <a:r>
              <a:rPr lang="en-US" sz="1600" dirty="0">
                <a:latin typeface="29LT Bukra Regular" panose="000B0903020204020204" pitchFamily="34" charset="-78"/>
                <a:cs typeface="29LT Bukra Regular" panose="000B0903020204020204" pitchFamily="34" charset="-78"/>
              </a:rPr>
              <a:t>Simon Chantal, Chapter eight, Oxford Handbook of General Practice.</a:t>
            </a:r>
          </a:p>
          <a:p>
            <a:pPr>
              <a:lnSpc>
                <a:spcPct val="100000"/>
              </a:lnSpc>
            </a:pPr>
            <a:r>
              <a:rPr lang="en-GB" sz="1600" dirty="0">
                <a:latin typeface="29LT Bukra Regular" panose="000B0903020204020204" pitchFamily="34" charset="-78"/>
                <a:cs typeface="29LT Bukra Regular" panose="000B0903020204020204" pitchFamily="34" charset="-78"/>
              </a:rPr>
              <a:t>Management and Prevention of </a:t>
            </a:r>
            <a:r>
              <a:rPr lang="en-GB" sz="1600" dirty="0" err="1">
                <a:latin typeface="29LT Bukra Regular" panose="000B0903020204020204" pitchFamily="34" charset="-78"/>
                <a:cs typeface="29LT Bukra Regular" panose="000B0903020204020204" pitchFamily="34" charset="-78"/>
              </a:rPr>
              <a:t>Pediatric</a:t>
            </a:r>
            <a:r>
              <a:rPr lang="en-GB" sz="1600" dirty="0">
                <a:latin typeface="29LT Bukra Regular" panose="000B0903020204020204" pitchFamily="34" charset="-78"/>
                <a:cs typeface="29LT Bukra Regular" panose="000B0903020204020204" pitchFamily="34" charset="-78"/>
              </a:rPr>
              <a:t> Obesity in Canada</a:t>
            </a:r>
          </a:p>
          <a:p>
            <a:pPr>
              <a:lnSpc>
                <a:spcPct val="100000"/>
              </a:lnSpc>
            </a:pPr>
            <a:r>
              <a:rPr lang="en-GB" sz="1600" dirty="0">
                <a:latin typeface="29LT Bukra Regular" panose="000B0903020204020204" pitchFamily="34" charset="-78"/>
                <a:cs typeface="29LT Bukra Regular" panose="000B0903020204020204" pitchFamily="34" charset="-78"/>
              </a:rPr>
              <a:t>https://</a:t>
            </a:r>
            <a:r>
              <a:rPr lang="en-GB" sz="1600" dirty="0" err="1">
                <a:latin typeface="29LT Bukra Regular" panose="000B0903020204020204" pitchFamily="34" charset="-78"/>
                <a:cs typeface="29LT Bukra Regular" panose="000B0903020204020204" pitchFamily="34" charset="-78"/>
              </a:rPr>
              <a:t>www.alfredhealth.org.au</a:t>
            </a:r>
            <a:r>
              <a:rPr lang="en-GB" sz="1600" dirty="0">
                <a:latin typeface="29LT Bukra Regular" panose="000B0903020204020204" pitchFamily="34" charset="-78"/>
                <a:cs typeface="29LT Bukra Regular" panose="000B0903020204020204" pitchFamily="34" charset="-78"/>
              </a:rPr>
              <a:t>/contents/resources/referral-guidelines/Bariatric-Surgery-Referral-</a:t>
            </a:r>
            <a:r>
              <a:rPr lang="en-GB" sz="1600" dirty="0" err="1">
                <a:latin typeface="29LT Bukra Regular" panose="000B0903020204020204" pitchFamily="34" charset="-78"/>
                <a:cs typeface="29LT Bukra Regular" panose="000B0903020204020204" pitchFamily="34" charset="-78"/>
              </a:rPr>
              <a:t>Guidelines.pdf</a:t>
            </a:r>
            <a:endParaRPr lang="en-GB" sz="1600" dirty="0">
              <a:latin typeface="29LT Bukra Regular" panose="000B0903020204020204" pitchFamily="34" charset="-78"/>
              <a:cs typeface="29LT Bukra Regular" panose="000B0903020204020204" pitchFamily="34" charset="-78"/>
            </a:endParaRPr>
          </a:p>
          <a:p>
            <a:pPr>
              <a:lnSpc>
                <a:spcPct val="100000"/>
              </a:lnSpc>
            </a:pPr>
            <a:r>
              <a:rPr lang="en-GB" sz="1600" dirty="0" err="1">
                <a:latin typeface="29LT Bukra Regular" panose="000B0903020204020204" pitchFamily="34" charset="-78"/>
                <a:cs typeface="29LT Bukra Regular" panose="000B0903020204020204" pitchFamily="34" charset="-78"/>
              </a:rPr>
              <a:t>Elrazek</a:t>
            </a:r>
            <a:r>
              <a:rPr lang="en-GB" sz="1600" dirty="0">
                <a:latin typeface="29LT Bukra Regular" panose="000B0903020204020204" pitchFamily="34" charset="-78"/>
                <a:cs typeface="29LT Bukra Regular" panose="000B0903020204020204" pitchFamily="34" charset="-78"/>
              </a:rPr>
              <a:t>, A. E., </a:t>
            </a:r>
            <a:r>
              <a:rPr lang="en-GB" sz="1600" dirty="0" err="1">
                <a:latin typeface="29LT Bukra Regular" panose="000B0903020204020204" pitchFamily="34" charset="-78"/>
                <a:cs typeface="29LT Bukra Regular" panose="000B0903020204020204" pitchFamily="34" charset="-78"/>
              </a:rPr>
              <a:t>Elbanna</a:t>
            </a:r>
            <a:r>
              <a:rPr lang="en-GB" sz="1600" dirty="0">
                <a:latin typeface="29LT Bukra Regular" panose="000B0903020204020204" pitchFamily="34" charset="-78"/>
                <a:cs typeface="29LT Bukra Regular" panose="000B0903020204020204" pitchFamily="34" charset="-78"/>
              </a:rPr>
              <a:t>, A. E., &amp; </a:t>
            </a:r>
            <a:r>
              <a:rPr lang="en-GB" sz="1600" dirty="0" err="1">
                <a:latin typeface="29LT Bukra Regular" panose="000B0903020204020204" pitchFamily="34" charset="-78"/>
                <a:cs typeface="29LT Bukra Regular" panose="000B0903020204020204" pitchFamily="34" charset="-78"/>
              </a:rPr>
              <a:t>Bilasy</a:t>
            </a:r>
            <a:r>
              <a:rPr lang="en-GB" sz="1600" dirty="0">
                <a:latin typeface="29LT Bukra Regular" panose="000B0903020204020204" pitchFamily="34" charset="-78"/>
                <a:cs typeface="29LT Bukra Regular" panose="000B0903020204020204" pitchFamily="34" charset="-78"/>
              </a:rPr>
              <a:t>, S. E. (2014). Medical management of patients after bariatric surgery: Principles and guidelines. World journal of gastrointestinal surgery, 6(11), 220-8.</a:t>
            </a:r>
          </a:p>
          <a:p>
            <a:pPr>
              <a:lnSpc>
                <a:spcPct val="100000"/>
              </a:lnSpc>
            </a:pPr>
            <a:endParaRPr lang="en-US" sz="1600" dirty="0">
              <a:latin typeface="29LT Bukra Regular" panose="000B0903020204020204" pitchFamily="34" charset="-78"/>
              <a:cs typeface="29LT Bukra Regular" panose="000B0903020204020204" pitchFamily="34" charset="-78"/>
            </a:endParaRPr>
          </a:p>
          <a:p>
            <a:endParaRPr lang="en-US" sz="1600" dirty="0">
              <a:latin typeface="29LT Bukra Regular" panose="000B0903020204020204" pitchFamily="34" charset="-78"/>
              <a:cs typeface="29LT Bukra Regular" panose="000B0903020204020204" pitchFamily="34" charset="-78"/>
            </a:endParaRPr>
          </a:p>
          <a:p>
            <a:pPr marL="0" indent="0">
              <a:buNone/>
            </a:pPr>
            <a:endParaRPr lang="en-US" sz="1600" dirty="0">
              <a:latin typeface="29LT Bukra Regular" panose="000B0903020204020204" pitchFamily="34" charset="-78"/>
              <a:cs typeface="29LT Bukra Regular" panose="000B0903020204020204" pitchFamily="34" charset="-78"/>
            </a:endParaRPr>
          </a:p>
        </p:txBody>
      </p:sp>
      <p:pic>
        <p:nvPicPr>
          <p:cNvPr id="4" name="Picture 3" descr="A close up of a sign&#10;&#10;Description automatically generated">
            <a:extLst>
              <a:ext uri="{FF2B5EF4-FFF2-40B4-BE49-F238E27FC236}">
                <a16:creationId xmlns:a16="http://schemas.microsoft.com/office/drawing/2014/main" id="{4A1250B8-3282-804F-B021-8B2D49907460}"/>
              </a:ext>
            </a:extLst>
          </p:cNvPr>
          <p:cNvPicPr>
            <a:picLocks noChangeAspect="1"/>
          </p:cNvPicPr>
          <p:nvPr/>
        </p:nvPicPr>
        <p:blipFill>
          <a:blip r:embed="rId2"/>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89121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304" y="3071236"/>
            <a:ext cx="3498667" cy="2456485"/>
          </a:xfrm>
        </p:spPr>
        <p:txBody>
          <a:bodyPr/>
          <a:lstStyle/>
          <a:p>
            <a:r>
              <a:rPr lang="en-US" sz="3600" dirty="0">
                <a:solidFill>
                  <a:schemeClr val="bg1"/>
                </a:solidFill>
                <a:latin typeface="29LT Bukra Bold" panose="000B0903020204020204" pitchFamily="34" charset="-78"/>
                <a:cs typeface="29LT Bukra Bold" panose="000B0903020204020204" pitchFamily="34" charset="-78"/>
              </a:rPr>
              <a:t>Role Play </a:t>
            </a:r>
            <a:endParaRPr lang="en-GB" sz="3600" dirty="0">
              <a:solidFill>
                <a:schemeClr val="bg1"/>
              </a:solidFill>
              <a:latin typeface="29LT Bukra Bold" panose="000B0903020204020204" pitchFamily="34" charset="-78"/>
              <a:cs typeface="29LT Bukra Bold" panose="000B0903020204020204" pitchFamily="34" charset="-78"/>
            </a:endParaRPr>
          </a:p>
        </p:txBody>
      </p:sp>
      <p:sp>
        <p:nvSpPr>
          <p:cNvPr id="4" name="Title 1">
            <a:extLst>
              <a:ext uri="{FF2B5EF4-FFF2-40B4-BE49-F238E27FC236}">
                <a16:creationId xmlns:a16="http://schemas.microsoft.com/office/drawing/2014/main" id="{632BE5BF-9922-45FB-8F3F-4446D40A051B}"/>
              </a:ext>
            </a:extLst>
          </p:cNvPr>
          <p:cNvSpPr txBox="1">
            <a:spLocks/>
          </p:cNvSpPr>
          <p:nvPr/>
        </p:nvSpPr>
        <p:spPr>
          <a:xfrm>
            <a:off x="4298240" y="2165555"/>
            <a:ext cx="7077456" cy="2776670"/>
          </a:xfrm>
          <a:prstGeom prst="rect">
            <a:avLst/>
          </a:prstGeom>
        </p:spPr>
        <p:txBody>
          <a:bodyPr vert="horz" lIns="91440" tIns="45720" rIns="91440" bIns="45720" rtlCol="0" anchor="b" anchorCtr="1">
            <a:noAutofit/>
          </a:bodyPr>
          <a:lstStyle>
            <a:lvl1pPr algn="ctr" defTabSz="914400" rtl="0" eaLnBrk="1" latinLnBrk="0" hangingPunct="1">
              <a:lnSpc>
                <a:spcPct val="90000"/>
              </a:lnSpc>
              <a:spcBef>
                <a:spcPct val="0"/>
              </a:spcBef>
              <a:buNone/>
              <a:defRPr lang="en-GB" sz="5400" b="0" kern="1200">
                <a:solidFill>
                  <a:schemeClr val="bg1"/>
                </a:solidFill>
                <a:latin typeface="+mj-lt"/>
                <a:ea typeface="+mj-ea"/>
                <a:cs typeface="+mj-cs"/>
              </a:defRPr>
            </a:lvl1pPr>
          </a:lstStyle>
          <a:p>
            <a:pPr algn="l">
              <a:lnSpc>
                <a:spcPts val="9600"/>
              </a:lnSpc>
            </a:pPr>
            <a:r>
              <a:rPr lang="en-US" sz="9600" b="1" dirty="0">
                <a:latin typeface="29LT Bukra Bold" panose="000B0903020204020204" pitchFamily="34" charset="-78"/>
                <a:cs typeface="29LT Bukra Bold" panose="000B0903020204020204" pitchFamily="34" charset="-78"/>
              </a:rPr>
              <a:t>Obesity</a:t>
            </a:r>
          </a:p>
          <a:p>
            <a:pPr algn="l">
              <a:lnSpc>
                <a:spcPts val="9600"/>
              </a:lnSpc>
            </a:pPr>
            <a:r>
              <a:rPr lang="en-US" sz="7200" dirty="0">
                <a:solidFill>
                  <a:schemeClr val="accent1"/>
                </a:solidFill>
                <a:latin typeface="29LT Bukra Regular" panose="000B0903020204020204" pitchFamily="34" charset="-78"/>
                <a:cs typeface="29LT Bukra Regular" panose="000B0903020204020204" pitchFamily="34" charset="-78"/>
              </a:rPr>
              <a:t>Counseling</a:t>
            </a:r>
            <a:r>
              <a:rPr lang="en-US" sz="7200" dirty="0">
                <a:solidFill>
                  <a:schemeClr val="accent3"/>
                </a:solidFill>
                <a:latin typeface="29LT Bukra Regular" panose="000B0903020204020204" pitchFamily="34" charset="-78"/>
                <a:cs typeface="29LT Bukra Regular" panose="000B0903020204020204" pitchFamily="34" charset="-78"/>
              </a:rPr>
              <a:t> </a:t>
            </a:r>
            <a:r>
              <a:rPr lang="en-US" sz="9600" b="1" dirty="0">
                <a:solidFill>
                  <a:schemeClr val="accent3"/>
                </a:solidFill>
                <a:latin typeface="29LT Bukra Bold" panose="000B0903020204020204" pitchFamily="34" charset="-78"/>
                <a:cs typeface="29LT Bukra Bold" panose="000B0903020204020204" pitchFamily="34" charset="-78"/>
              </a:rPr>
              <a:t> </a:t>
            </a:r>
            <a:endParaRPr lang="en-US" sz="4800" b="1" dirty="0">
              <a:solidFill>
                <a:schemeClr val="accent3"/>
              </a:solidFill>
              <a:latin typeface="29LT Bukra Bold" panose="000B0903020204020204" pitchFamily="34" charset="-78"/>
              <a:cs typeface="29LT Bukra Bold" panose="000B0903020204020204" pitchFamily="34" charset="-78"/>
            </a:endParaRPr>
          </a:p>
        </p:txBody>
      </p:sp>
    </p:spTree>
    <p:extLst>
      <p:ext uri="{BB962C8B-B14F-4D97-AF65-F5344CB8AC3E}">
        <p14:creationId xmlns:p14="http://schemas.microsoft.com/office/powerpoint/2010/main" val="26585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05" y="1527175"/>
            <a:ext cx="8596668" cy="1320800"/>
          </a:xfrm>
        </p:spPr>
        <p:txBody>
          <a:bodyPr>
            <a:normAutofit/>
          </a:bodyPr>
          <a:lstStyle/>
          <a:p>
            <a:pPr algn="ctr" defTabSz="457200"/>
            <a:r>
              <a:rPr lang="en-US" sz="5400" dirty="0">
                <a:solidFill>
                  <a:schemeClr val="accent1"/>
                </a:solidFill>
                <a:ea typeface="+mn-ea"/>
                <a:cs typeface="29LT Bukra Bold" panose="020B0604020202020204" charset="-78"/>
              </a:rPr>
              <a:t>MCQ 4</a:t>
            </a:r>
          </a:p>
        </p:txBody>
      </p:sp>
      <p:sp>
        <p:nvSpPr>
          <p:cNvPr id="3" name="Content Placeholder 2"/>
          <p:cNvSpPr>
            <a:spLocks noGrp="1"/>
          </p:cNvSpPr>
          <p:nvPr>
            <p:ph idx="1"/>
          </p:nvPr>
        </p:nvSpPr>
        <p:spPr>
          <a:xfrm>
            <a:off x="800893" y="2847975"/>
            <a:ext cx="9195593" cy="3178176"/>
          </a:xfrm>
        </p:spPr>
        <p:txBody>
          <a:bodyPr/>
          <a:lstStyle/>
          <a:p>
            <a:pPr marL="0" indent="0">
              <a:buNone/>
            </a:pPr>
            <a:r>
              <a:rPr lang="en-US" b="1" dirty="0">
                <a:solidFill>
                  <a:schemeClr val="accent1">
                    <a:lumMod val="75000"/>
                  </a:schemeClr>
                </a:solidFill>
                <a:latin typeface="+mj-lt"/>
                <a:cs typeface="29LT Bukra Regular" panose="020B0604020202020204" charset="-78"/>
              </a:rPr>
              <a:t>Which one of the following is a routine interval to do lab tests for patient undergo bariatric surgery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month</a:t>
            </a:r>
          </a:p>
          <a:p>
            <a:pPr marL="914400" lvl="1" indent="-457200">
              <a:buFont typeface="+mj-lt"/>
              <a:buAutoNum type="alphaUcPeriod"/>
            </a:pPr>
            <a:r>
              <a:rPr lang="en-US" sz="2000" dirty="0">
                <a:latin typeface="29LT Bukra Regular" panose="020B0604020202020204" charset="-78"/>
                <a:cs typeface="29LT Bukra Regular" panose="020B0604020202020204" charset="-78"/>
              </a:rPr>
              <a:t>2,4,8 months </a:t>
            </a:r>
          </a:p>
          <a:p>
            <a:pPr marL="914400" lvl="1" indent="-457200">
              <a:buFont typeface="+mj-lt"/>
              <a:buAutoNum type="alphaUcPeriod"/>
            </a:pPr>
            <a:r>
              <a:rPr lang="en-US" sz="2000" dirty="0">
                <a:latin typeface="29LT Bukra Regular" panose="020B0604020202020204" charset="-78"/>
                <a:cs typeface="29LT Bukra Regular" panose="020B0604020202020204" charset="-78"/>
              </a:rPr>
              <a:t>3,6,9 months then annually </a:t>
            </a:r>
          </a:p>
          <a:p>
            <a:pPr marL="914400" lvl="1" indent="-457200">
              <a:buFont typeface="+mj-lt"/>
              <a:buAutoNum type="alphaUcPeriod"/>
            </a:pPr>
            <a:r>
              <a:rPr lang="en-US" sz="2000" dirty="0">
                <a:latin typeface="29LT Bukra Regular" panose="020B0604020202020204" charset="-78"/>
                <a:cs typeface="29LT Bukra Regular" panose="020B0604020202020204" charset="-78"/>
              </a:rPr>
              <a:t>Every 6 months then annually </a:t>
            </a:r>
          </a:p>
          <a:p>
            <a:pPr algn="ctr">
              <a:buFontTx/>
              <a:buChar char="-"/>
            </a:pPr>
            <a:endParaRPr lang="ar-SA" dirty="0">
              <a:latin typeface="29LT Bukra Regular" panose="020B0604020202020204" charset="-78"/>
              <a:cs typeface="29LT Bukra Regular" panose="020B0604020202020204" charset="-78"/>
            </a:endParaRPr>
          </a:p>
          <a:p>
            <a:pPr marL="0" indent="0">
              <a:buNone/>
            </a:pPr>
            <a:endParaRPr lang="en-US" dirty="0">
              <a:latin typeface="29LT Bukra Regular" panose="020B0604020202020204" charset="-78"/>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4A1855A0-905E-484B-9031-F8F31341B78F}"/>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65273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90829" y="3924026"/>
            <a:ext cx="8602824" cy="1474236"/>
          </a:xfrm>
          <a:prstGeom prst="round2DiagRect">
            <a:avLst>
              <a:gd name="adj1" fmla="val 16667"/>
              <a:gd name="adj2" fmla="val 50000"/>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0000"/>
              </a:solidFill>
            </a:endParaRPr>
          </a:p>
        </p:txBody>
      </p:sp>
      <p:sp>
        <p:nvSpPr>
          <p:cNvPr id="2" name="TextBox 1"/>
          <p:cNvSpPr txBox="1"/>
          <p:nvPr/>
        </p:nvSpPr>
        <p:spPr>
          <a:xfrm>
            <a:off x="1573788" y="968405"/>
            <a:ext cx="6036906" cy="3323987"/>
          </a:xfrm>
          <a:prstGeom prst="rect">
            <a:avLst/>
          </a:prstGeom>
          <a:noFill/>
        </p:spPr>
        <p:txBody>
          <a:bodyPr wrap="square" rtlCol="0">
            <a:spAutoFit/>
          </a:bodyPr>
          <a:lstStyle/>
          <a:p>
            <a:r>
              <a:rPr lang="en-US" sz="6600" dirty="0">
                <a:solidFill>
                  <a:schemeClr val="accent1"/>
                </a:solidFill>
                <a:latin typeface="29LT Bukra Bold" panose="000B0903020204020204" pitchFamily="34" charset="-78"/>
                <a:cs typeface="29LT Bukra Bold" panose="000B0903020204020204" pitchFamily="34" charset="-78"/>
              </a:rPr>
              <a:t>Thank You </a:t>
            </a:r>
          </a:p>
          <a:p>
            <a:r>
              <a:rPr lang="en-US" sz="4800" dirty="0">
                <a:solidFill>
                  <a:schemeClr val="accent1"/>
                </a:solidFill>
                <a:latin typeface="29LT Bukra Regular" panose="000B0903020204020204" pitchFamily="34" charset="-78"/>
                <a:cs typeface="29LT Bukra Regular" panose="000B0903020204020204" pitchFamily="34" charset="-78"/>
              </a:rPr>
              <a:t>For Your Listening</a:t>
            </a:r>
          </a:p>
          <a:p>
            <a:endParaRPr lang="en-US" sz="4800" dirty="0">
              <a:solidFill>
                <a:schemeClr val="accent3">
                  <a:lumMod val="75000"/>
                </a:schemeClr>
              </a:solidFill>
              <a:latin typeface="29LT Bukra Regular" panose="000B0903020204020204" pitchFamily="34" charset="-78"/>
              <a:cs typeface="29LT Bukra Regular" panose="000B0903020204020204" pitchFamily="34" charset="-78"/>
            </a:endParaRPr>
          </a:p>
          <a:p>
            <a:r>
              <a:rPr lang="en-US" sz="4800" b="1" dirty="0">
                <a:solidFill>
                  <a:schemeClr val="bg1"/>
                </a:solidFill>
                <a:latin typeface="29LT Bukra Bold" panose="000B0903020204020204" pitchFamily="34" charset="-78"/>
                <a:cs typeface="29LT Bukra Bold" panose="000B0903020204020204" pitchFamily="34" charset="-78"/>
              </a:rPr>
              <a:t>Any Questions ? </a:t>
            </a:r>
            <a:endParaRPr lang="en-GB" sz="4800" b="1" dirty="0">
              <a:solidFill>
                <a:schemeClr val="bg1"/>
              </a:solidFill>
              <a:latin typeface="29LT Bukra Bold" panose="000B0903020204020204" pitchFamily="34" charset="-78"/>
              <a:cs typeface="29LT Bukra Bold" panose="000B0903020204020204" pitchFamily="34" charset="-78"/>
            </a:endParaRPr>
          </a:p>
        </p:txBody>
      </p:sp>
    </p:spTree>
    <p:extLst>
      <p:ext uri="{BB962C8B-B14F-4D97-AF65-F5344CB8AC3E}">
        <p14:creationId xmlns:p14="http://schemas.microsoft.com/office/powerpoint/2010/main" val="13924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9B81437-C9F8-C04A-97D0-BFA6206DDB77}"/>
              </a:ext>
            </a:extLst>
          </p:cNvPr>
          <p:cNvPicPr>
            <a:picLocks noChangeAspect="1"/>
          </p:cNvPicPr>
          <p:nvPr/>
        </p:nvPicPr>
        <p:blipFill>
          <a:blip r:embed="rId3"/>
          <a:stretch>
            <a:fillRect/>
          </a:stretch>
        </p:blipFill>
        <p:spPr>
          <a:xfrm>
            <a:off x="185464" y="100895"/>
            <a:ext cx="2298700" cy="876300"/>
          </a:xfrm>
          <a:prstGeom prst="rect">
            <a:avLst/>
          </a:prstGeom>
        </p:spPr>
      </p:pic>
      <p:sp>
        <p:nvSpPr>
          <p:cNvPr id="9" name="Content Placeholder 8">
            <a:extLst>
              <a:ext uri="{FF2B5EF4-FFF2-40B4-BE49-F238E27FC236}">
                <a16:creationId xmlns:a16="http://schemas.microsoft.com/office/drawing/2014/main" id="{3A48DCD9-D140-724A-B78C-812D9BF5AF14}"/>
              </a:ext>
            </a:extLst>
          </p:cNvPr>
          <p:cNvSpPr txBox="1">
            <a:spLocks noGrp="1"/>
          </p:cNvSpPr>
          <p:nvPr>
            <p:ph idx="1"/>
          </p:nvPr>
        </p:nvSpPr>
        <p:spPr>
          <a:xfrm>
            <a:off x="460105" y="2208546"/>
            <a:ext cx="9418185" cy="3209084"/>
          </a:xfrm>
          <a:prstGeom prst="rect">
            <a:avLst/>
          </a:prstGeom>
          <a:noFill/>
        </p:spPr>
        <p:txBody>
          <a:bodyPr wrap="square" rtlCol="0">
            <a:spAutoFit/>
          </a:bodyPr>
          <a:lstStyle/>
          <a:p>
            <a:pPr marL="0" indent="0">
              <a:buNone/>
            </a:pPr>
            <a:r>
              <a:rPr lang="en-US" sz="3600" dirty="0">
                <a:latin typeface="+mj-lt"/>
                <a:cs typeface="29LT Bukra Bold" panose="020B0604020202020204" charset="-78"/>
              </a:rPr>
              <a:t>Is </a:t>
            </a:r>
            <a:r>
              <a:rPr lang="en-ZA" sz="4000" b="1" dirty="0">
                <a:solidFill>
                  <a:schemeClr val="tx1"/>
                </a:solidFill>
                <a:latin typeface="+mj-lt"/>
                <a:ea typeface="+mj-ea"/>
                <a:cs typeface="29LT Bukra Bold" panose="000B0903020204020204" pitchFamily="34" charset="-78"/>
              </a:rPr>
              <a:t>Obesity</a:t>
            </a:r>
            <a:r>
              <a:rPr lang="en-US" sz="3600" dirty="0">
                <a:latin typeface="+mj-lt"/>
                <a:cs typeface="29LT Bukra Bold" panose="020B0604020202020204" charset="-78"/>
              </a:rPr>
              <a:t> the same as being overweight?</a:t>
            </a:r>
          </a:p>
          <a:p>
            <a:pPr marL="0" indent="0">
              <a:buNone/>
            </a:pPr>
            <a:endParaRPr lang="en-US" sz="3600" dirty="0">
              <a:latin typeface="+mj-lt"/>
              <a:cs typeface="29LT Bukra Bold" panose="020B0604020202020204" charset="-78"/>
            </a:endParaRPr>
          </a:p>
          <a:p>
            <a:pPr marL="0" indent="0">
              <a:buNone/>
            </a:pPr>
            <a:r>
              <a:rPr lang="en-US" sz="3600" dirty="0">
                <a:latin typeface="+mj-lt"/>
                <a:cs typeface="29LT Bukra Bold" panose="020B0604020202020204" charset="-78"/>
              </a:rPr>
              <a:t>What is </a:t>
            </a:r>
            <a:r>
              <a:rPr lang="en-US" sz="4800" dirty="0">
                <a:solidFill>
                  <a:schemeClr val="tx1"/>
                </a:solidFill>
                <a:latin typeface="+mj-lt"/>
                <a:cs typeface="29LT Bukra Bold" panose="020B0604020202020204" charset="-78"/>
              </a:rPr>
              <a:t>BMI</a:t>
            </a:r>
            <a:r>
              <a:rPr lang="en-US" sz="3600" dirty="0">
                <a:latin typeface="+mj-lt"/>
                <a:cs typeface="29LT Bukra Bold" panose="020B0604020202020204" charset="-78"/>
              </a:rPr>
              <a:t> and how to calculate it?</a:t>
            </a:r>
          </a:p>
          <a:p>
            <a:endParaRPr lang="en-US" sz="3200" dirty="0">
              <a:latin typeface="+mj-lt"/>
              <a:cs typeface="29LT Bukra Bold" panose="020B0604020202020204" charset="-78"/>
            </a:endParaRPr>
          </a:p>
          <a:p>
            <a:endParaRPr lang="en-US" sz="3200" dirty="0">
              <a:latin typeface="+mj-lt"/>
              <a:cs typeface="29LT Bukra Bold" panose="020B0604020202020204" charset="-78"/>
            </a:endParaRPr>
          </a:p>
        </p:txBody>
      </p:sp>
    </p:spTree>
    <p:extLst>
      <p:ext uri="{BB962C8B-B14F-4D97-AF65-F5344CB8AC3E}">
        <p14:creationId xmlns:p14="http://schemas.microsoft.com/office/powerpoint/2010/main" val="3113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0523-8EC7-4848-89B7-052D5B00D604}"/>
              </a:ext>
            </a:extLst>
          </p:cNvPr>
          <p:cNvSpPr>
            <a:spLocks noGrp="1"/>
          </p:cNvSpPr>
          <p:nvPr>
            <p:ph type="title"/>
          </p:nvPr>
        </p:nvSpPr>
        <p:spPr>
          <a:xfrm>
            <a:off x="800893" y="1246450"/>
            <a:ext cx="8596668" cy="1320800"/>
          </a:xfrm>
        </p:spPr>
        <p:txBody>
          <a:bodyPr/>
          <a:lstStyle/>
          <a:p>
            <a:r>
              <a:rPr lang="en-ZA" sz="4400" dirty="0">
                <a:cs typeface="29LT Bukra Regular" panose="000B0903020204020204" pitchFamily="34" charset="-78"/>
              </a:rPr>
              <a:t> </a:t>
            </a:r>
            <a:br>
              <a:rPr lang="en-ZA" sz="3600" dirty="0">
                <a:cs typeface="29LT Bukra Regular" panose="000B0903020204020204" pitchFamily="34" charset="-78"/>
              </a:rPr>
            </a:br>
            <a:r>
              <a:rPr lang="en-ZA" sz="2800" dirty="0">
                <a:cs typeface="29LT Bukra Regular" panose="000B0903020204020204" pitchFamily="34" charset="-78"/>
              </a:rPr>
              <a:t>  </a:t>
            </a:r>
            <a:endParaRPr lang="en-ZA" sz="3600" b="1" dirty="0">
              <a:cs typeface="29LT Bukra Regular" panose="000B0903020204020204" pitchFamily="34" charset="-78"/>
            </a:endParaRPr>
          </a:p>
        </p:txBody>
      </p:sp>
      <p:sp>
        <p:nvSpPr>
          <p:cNvPr id="3" name="Content Placeholder 2"/>
          <p:cNvSpPr>
            <a:spLocks noGrp="1"/>
          </p:cNvSpPr>
          <p:nvPr>
            <p:ph idx="1"/>
          </p:nvPr>
        </p:nvSpPr>
        <p:spPr>
          <a:xfrm>
            <a:off x="800893" y="2050474"/>
            <a:ext cx="9195593" cy="3706422"/>
          </a:xfrm>
        </p:spPr>
        <p:txBody>
          <a:bodyPr>
            <a:normAutofit/>
          </a:bodyPr>
          <a:lstStyle/>
          <a:p>
            <a:pPr marL="0" indent="0">
              <a:buNone/>
            </a:pPr>
            <a:r>
              <a:rPr lang="en-ZA" sz="5400" dirty="0">
                <a:solidFill>
                  <a:schemeClr val="accent1"/>
                </a:solidFill>
                <a:latin typeface="+mj-lt"/>
                <a:cs typeface="29LT Bukra Bold" panose="020B0604020202020204" charset="-78"/>
              </a:rPr>
              <a:t>Obesity</a:t>
            </a:r>
            <a:r>
              <a:rPr lang="en-US" sz="2800" dirty="0">
                <a:latin typeface="+mj-lt"/>
                <a:cs typeface="29LT Bukra Regular" panose="020B0604020202020204" charset="-78"/>
              </a:rPr>
              <a:t> is defined as abnormal or excessive fat accumulation that may impair health. </a:t>
            </a:r>
          </a:p>
          <a:p>
            <a:pPr marL="0" indent="0">
              <a:buNone/>
            </a:pPr>
            <a:endParaRPr lang="en-US" sz="2800" dirty="0">
              <a:latin typeface="+mj-lt"/>
              <a:cs typeface="29LT Bukra Regular" panose="020B0604020202020204" charset="-78"/>
            </a:endParaRPr>
          </a:p>
          <a:p>
            <a:pPr marL="0" indent="0">
              <a:buNone/>
            </a:pPr>
            <a:r>
              <a:rPr lang="en-US" sz="2800" dirty="0">
                <a:latin typeface="+mj-lt"/>
                <a:cs typeface="29LT Bukra Regular" panose="020B0604020202020204" charset="-78"/>
              </a:rPr>
              <a:t>It’s also defined by a </a:t>
            </a:r>
            <a:r>
              <a:rPr lang="en-US" sz="2800" b="1" dirty="0">
                <a:solidFill>
                  <a:schemeClr val="accent1">
                    <a:lumMod val="75000"/>
                  </a:schemeClr>
                </a:solidFill>
                <a:latin typeface="+mj-lt"/>
                <a:cs typeface="29LT Bukra Regular" panose="020B0604020202020204" charset="-78"/>
              </a:rPr>
              <a:t>BMI</a:t>
            </a:r>
            <a:r>
              <a:rPr lang="en-US" sz="2800" dirty="0">
                <a:latin typeface="+mj-lt"/>
                <a:cs typeface="29LT Bukra Regular" panose="020B0604020202020204" charset="-78"/>
              </a:rPr>
              <a:t> of greater than or equal to </a:t>
            </a:r>
            <a:r>
              <a:rPr lang="en-US" sz="2800" b="1" dirty="0">
                <a:solidFill>
                  <a:schemeClr val="accent1">
                    <a:lumMod val="75000"/>
                  </a:schemeClr>
                </a:solidFill>
                <a:latin typeface="+mj-lt"/>
                <a:cs typeface="29LT Bukra Regular" panose="020B0604020202020204" charset="-78"/>
              </a:rPr>
              <a:t>30</a:t>
            </a:r>
            <a:r>
              <a:rPr lang="en-US" sz="2800" dirty="0">
                <a:latin typeface="+mj-lt"/>
                <a:cs typeface="29LT Bukra Regular" panose="020B0604020202020204" charset="-78"/>
              </a:rPr>
              <a:t>.</a:t>
            </a:r>
          </a:p>
          <a:p>
            <a:pPr marL="0" indent="0">
              <a:buNone/>
            </a:pPr>
            <a:endParaRPr lang="en-US" sz="2800" dirty="0">
              <a:solidFill>
                <a:schemeClr val="tx1">
                  <a:lumMod val="85000"/>
                  <a:lumOff val="15000"/>
                </a:schemeClr>
              </a:solidFill>
              <a:latin typeface="+mj-lt"/>
              <a:cs typeface="29LT Bukra Bold" panose="020B0604020202020204" charset="-78"/>
            </a:endParaRPr>
          </a:p>
          <a:p>
            <a:pPr marL="0" indent="0">
              <a:buNone/>
            </a:pPr>
            <a:endParaRPr lang="en-GB" sz="2800" dirty="0">
              <a:latin typeface="+mj-lt"/>
              <a:cs typeface="29LT Bukra Regular" panose="020B0604020202020204" charset="-78"/>
            </a:endParaRPr>
          </a:p>
        </p:txBody>
      </p:sp>
      <p:pic>
        <p:nvPicPr>
          <p:cNvPr id="4" name="Picture 3" descr="A close up of a sign&#10;&#10;Description automatically generated">
            <a:extLst>
              <a:ext uri="{FF2B5EF4-FFF2-40B4-BE49-F238E27FC236}">
                <a16:creationId xmlns:a16="http://schemas.microsoft.com/office/drawing/2014/main" id="{7B6AB1E8-BAAC-2247-994D-07017F039010}"/>
              </a:ext>
            </a:extLst>
          </p:cNvPr>
          <p:cNvPicPr>
            <a:picLocks noChangeAspect="1"/>
          </p:cNvPicPr>
          <p:nvPr/>
        </p:nvPicPr>
        <p:blipFill>
          <a:blip r:embed="rId3"/>
          <a:stretch>
            <a:fillRect/>
          </a:stretch>
        </p:blipFill>
        <p:spPr>
          <a:xfrm>
            <a:off x="185464" y="100895"/>
            <a:ext cx="2298700" cy="876300"/>
          </a:xfrm>
          <a:prstGeom prst="rect">
            <a:avLst/>
          </a:prstGeom>
        </p:spPr>
      </p:pic>
    </p:spTree>
    <p:extLst>
      <p:ext uri="{BB962C8B-B14F-4D97-AF65-F5344CB8AC3E}">
        <p14:creationId xmlns:p14="http://schemas.microsoft.com/office/powerpoint/2010/main" val="31732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B6AB1E8-BAAC-2247-994D-07017F039010}"/>
              </a:ext>
            </a:extLst>
          </p:cNvPr>
          <p:cNvPicPr>
            <a:picLocks noChangeAspect="1"/>
          </p:cNvPicPr>
          <p:nvPr/>
        </p:nvPicPr>
        <p:blipFill>
          <a:blip r:embed="rId3"/>
          <a:stretch>
            <a:fillRect/>
          </a:stretch>
        </p:blipFill>
        <p:spPr>
          <a:xfrm>
            <a:off x="185464" y="100895"/>
            <a:ext cx="2298700" cy="876300"/>
          </a:xfrm>
          <a:prstGeom prst="rect">
            <a:avLst/>
          </a:prstGeom>
        </p:spPr>
      </p:pic>
      <p:graphicFrame>
        <p:nvGraphicFramePr>
          <p:cNvPr id="11" name="Table 10">
            <a:extLst>
              <a:ext uri="{FF2B5EF4-FFF2-40B4-BE49-F238E27FC236}">
                <a16:creationId xmlns:a16="http://schemas.microsoft.com/office/drawing/2014/main" id="{926AB180-BF08-CE45-BC22-42BBEECD5A5E}"/>
              </a:ext>
            </a:extLst>
          </p:cNvPr>
          <p:cNvGraphicFramePr>
            <a:graphicFrameLocks noGrp="1"/>
          </p:cNvGraphicFramePr>
          <p:nvPr/>
        </p:nvGraphicFramePr>
        <p:xfrm>
          <a:off x="6339840" y="66004"/>
          <a:ext cx="3134094" cy="1036320"/>
        </p:xfrm>
        <a:graphic>
          <a:graphicData uri="http://schemas.openxmlformats.org/drawingml/2006/table">
            <a:tbl>
              <a:tblPr firstRow="1" bandRow="1">
                <a:tableStyleId>{69012ECD-51FC-41F1-AA8D-1B2483CD663E}</a:tableStyleId>
              </a:tblPr>
              <a:tblGrid>
                <a:gridCol w="3134094">
                  <a:extLst>
                    <a:ext uri="{9D8B030D-6E8A-4147-A177-3AD203B41FA5}">
                      <a16:colId xmlns:a16="http://schemas.microsoft.com/office/drawing/2014/main" val="3152185995"/>
                    </a:ext>
                  </a:extLst>
                </a:gridCol>
              </a:tblGrid>
              <a:tr h="370840">
                <a:tc>
                  <a:txBody>
                    <a:bodyPr/>
                    <a:lstStyle/>
                    <a:p>
                      <a:pPr algn="ctr"/>
                      <a:r>
                        <a:rPr lang="en-US" sz="2800" b="1">
                          <a:solidFill>
                            <a:schemeClr val="tx1"/>
                          </a:solidFill>
                        </a:rPr>
                        <a:t>Weight (Kg)</a:t>
                      </a:r>
                      <a:endParaRPr lang="en-US" sz="2800" b="1" dirty="0">
                        <a:solidFill>
                          <a:schemeClr val="tx1"/>
                        </a:solidFill>
                      </a:endParaRPr>
                    </a:p>
                  </a:txBody>
                  <a:tcP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301142"/>
                  </a:ext>
                </a:extLst>
              </a:tr>
              <a:tr h="370840">
                <a:tc>
                  <a:txBody>
                    <a:bodyPr/>
                    <a:lstStyle/>
                    <a:p>
                      <a:pPr algn="ctr"/>
                      <a:r>
                        <a:rPr lang="en-US" sz="2800" b="1"/>
                        <a:t>Height</a:t>
                      </a:r>
                      <a:r>
                        <a:rPr lang="en-US" sz="2800" b="1" baseline="30000"/>
                        <a:t>2</a:t>
                      </a:r>
                      <a:r>
                        <a:rPr lang="en-US" sz="2800" b="1"/>
                        <a:t> (m</a:t>
                      </a:r>
                      <a:r>
                        <a:rPr lang="en-US" sz="2800" b="1" baseline="30000"/>
                        <a:t>2</a:t>
                      </a:r>
                      <a:r>
                        <a:rPr lang="en-US" sz="2800" b="1" baseline="0"/>
                        <a:t>)</a:t>
                      </a:r>
                      <a:r>
                        <a:rPr lang="en-US" sz="2800" b="1"/>
                        <a:t> </a:t>
                      </a:r>
                      <a:endParaRPr lang="en-US" sz="2800" b="1" dirty="0"/>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76309469"/>
                  </a:ext>
                </a:extLst>
              </a:tr>
            </a:tbl>
          </a:graphicData>
        </a:graphic>
      </p:graphicFrame>
      <p:pic>
        <p:nvPicPr>
          <p:cNvPr id="12" name="Picture 11">
            <a:extLst>
              <a:ext uri="{FF2B5EF4-FFF2-40B4-BE49-F238E27FC236}">
                <a16:creationId xmlns:a16="http://schemas.microsoft.com/office/drawing/2014/main" id="{4C4053A0-9811-5C4D-AEAC-D72E9D3B5B9F}"/>
              </a:ext>
            </a:extLst>
          </p:cNvPr>
          <p:cNvPicPr/>
          <p:nvPr/>
        </p:nvPicPr>
        <p:blipFill>
          <a:blip r:embed="rId4">
            <a:extLst>
              <a:ext uri="{28A0092B-C50C-407E-A947-70E740481C1C}">
                <a14:useLocalDpi xmlns:a14="http://schemas.microsoft.com/office/drawing/2010/main" val="0"/>
              </a:ext>
            </a:extLst>
          </a:blip>
          <a:stretch>
            <a:fillRect/>
          </a:stretch>
        </p:blipFill>
        <p:spPr>
          <a:xfrm>
            <a:off x="1117600" y="1838960"/>
            <a:ext cx="9611360" cy="4918145"/>
          </a:xfrm>
          <a:prstGeom prst="rect">
            <a:avLst/>
          </a:prstGeom>
        </p:spPr>
      </p:pic>
      <p:sp>
        <p:nvSpPr>
          <p:cNvPr id="13" name="Rectangle 12">
            <a:extLst>
              <a:ext uri="{FF2B5EF4-FFF2-40B4-BE49-F238E27FC236}">
                <a16:creationId xmlns:a16="http://schemas.microsoft.com/office/drawing/2014/main" id="{6F154D0F-3476-604F-9F90-105351093933}"/>
              </a:ext>
            </a:extLst>
          </p:cNvPr>
          <p:cNvSpPr/>
          <p:nvPr/>
        </p:nvSpPr>
        <p:spPr>
          <a:xfrm>
            <a:off x="3048000" y="277435"/>
            <a:ext cx="6096000" cy="646331"/>
          </a:xfrm>
          <a:prstGeom prst="rect">
            <a:avLst/>
          </a:prstGeom>
        </p:spPr>
        <p:txBody>
          <a:bodyPr>
            <a:spAutoFit/>
          </a:bodyPr>
          <a:lstStyle/>
          <a:p>
            <a:r>
              <a:rPr lang="en-US" sz="3500" dirty="0">
                <a:solidFill>
                  <a:schemeClr val="tx1">
                    <a:lumMod val="85000"/>
                    <a:lumOff val="15000"/>
                  </a:schemeClr>
                </a:solidFill>
                <a:latin typeface="29LT Bukra Bold" panose="020B0604020202020204" charset="-78"/>
                <a:cs typeface="29LT Bukra Bold" panose="020B0604020202020204" charset="-78"/>
              </a:rPr>
              <a:t>Based on BMI</a:t>
            </a:r>
            <a:r>
              <a:rPr lang="en-US" sz="3600" dirty="0"/>
              <a:t> =</a:t>
            </a:r>
            <a:endParaRPr lang="en-US" sz="3500" dirty="0">
              <a:solidFill>
                <a:schemeClr val="tx1">
                  <a:lumMod val="85000"/>
                  <a:lumOff val="15000"/>
                </a:schemeClr>
              </a:solidFill>
              <a:latin typeface="29LT Bukra Bold" panose="020B0604020202020204" charset="-78"/>
              <a:cs typeface="29LT Bukra Bold" panose="020B0604020202020204" charset="-78"/>
            </a:endParaRPr>
          </a:p>
        </p:txBody>
      </p:sp>
    </p:spTree>
    <p:extLst>
      <p:ext uri="{BB962C8B-B14F-4D97-AF65-F5344CB8AC3E}">
        <p14:creationId xmlns:p14="http://schemas.microsoft.com/office/powerpoint/2010/main" val="90464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1E6DF14-7EE8-46C3-BB83-DDDA0B85E419}">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dc4bcd6-49db-4c07-9060-8acfc67cef9f"/>
    <ds:schemaRef ds:uri="fb0879af-3eba-417a-a55a-ffe6dcd6ca7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AB70E-F014-4BF2-94D4-C8E74D5AC1F6}">
  <ds:schemaRefs>
    <ds:schemaRef ds:uri="http://schemas.microsoft.com/sharepoint/v3/contenttype/forms"/>
  </ds:schemaRefs>
</ds:datastoreItem>
</file>

<file path=customXml/itemProps3.xml><?xml version="1.0" encoding="utf-8"?>
<ds:datastoreItem xmlns:ds="http://schemas.openxmlformats.org/officeDocument/2006/customXml" ds:itemID="{D076634B-D502-495E-98D5-49355D56DE22}">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2436</Words>
  <Application>Microsoft Office PowerPoint</Application>
  <PresentationFormat>Widescreen</PresentationFormat>
  <Paragraphs>364</Paragraphs>
  <Slides>60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29LT Bukra Bold</vt:lpstr>
      <vt:lpstr>29LT Bukra Regular</vt:lpstr>
      <vt:lpstr>Arial</vt:lpstr>
      <vt:lpstr>Bradley Hand</vt:lpstr>
      <vt:lpstr>Calibri</vt:lpstr>
      <vt:lpstr>Calibri Light</vt:lpstr>
      <vt:lpstr>Office Theme</vt:lpstr>
      <vt:lpstr> Approach to  Obese Patient  </vt:lpstr>
      <vt:lpstr>Objectives</vt:lpstr>
      <vt:lpstr>MCQ 1</vt:lpstr>
      <vt:lpstr>MCQ 2</vt:lpstr>
      <vt:lpstr>MCQ 3</vt:lpstr>
      <vt:lpstr>MCQ 4</vt:lpstr>
      <vt:lpstr>PowerPoint Presentation</vt:lpstr>
      <vt:lpstr>    </vt:lpstr>
      <vt:lpstr>PowerPoint Presentation</vt:lpstr>
      <vt:lpstr>Based on Waist circumference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 management </vt:lpstr>
      <vt:lpstr>Diet </vt:lpstr>
      <vt:lpstr>Diet </vt:lpstr>
      <vt:lpstr>PowerPoint Presentation</vt:lpstr>
      <vt:lpstr>Physical activity</vt:lpstr>
      <vt:lpstr>Physical activity</vt:lpstr>
      <vt:lpstr>Benefits of Exercise   </vt:lpstr>
      <vt:lpstr>Benefits of Exercise</vt:lpstr>
      <vt:lpstr>Diet or exercise </vt:lpstr>
      <vt:lpstr>Bariatric surgery</vt:lpstr>
      <vt:lpstr>Bariatric surgery</vt:lpstr>
      <vt:lpstr>Bariatric surgery</vt:lpstr>
      <vt:lpstr>PowerPoint Presentation</vt:lpstr>
      <vt:lpstr>PowerPoint Presentation</vt:lpstr>
      <vt:lpstr>Bariatric Surgery Long-Term Risks</vt:lpstr>
      <vt:lpstr>Bariatric surgery after discharge </vt:lpstr>
      <vt:lpstr>Bariatric surgery after discharge </vt:lpstr>
      <vt:lpstr>Bariatric surgery after discharge </vt:lpstr>
      <vt:lpstr>Dumping syndrome</vt:lpstr>
      <vt:lpstr>Dumping syndrome</vt:lpstr>
      <vt:lpstr>Weight Measuring</vt:lpstr>
      <vt:lpstr>Labs</vt:lpstr>
      <vt:lpstr>When to refer back to Bariatric Surgery</vt:lpstr>
      <vt:lpstr>Reducing Your Bariatric Surgery Risks</vt:lpstr>
      <vt:lpstr>Maintenance</vt:lpstr>
      <vt:lpstr>Obesity Health problems ? How To Address? </vt:lpstr>
      <vt:lpstr>How  To Address</vt:lpstr>
      <vt:lpstr>PowerPoint Presentation</vt:lpstr>
      <vt:lpstr>PowerPoint Presentation</vt:lpstr>
      <vt:lpstr>MCQs</vt:lpstr>
      <vt:lpstr>MCQ 1</vt:lpstr>
      <vt:lpstr>MCQ 1</vt:lpstr>
      <vt:lpstr>MCQ 2</vt:lpstr>
      <vt:lpstr>MCQ 2</vt:lpstr>
      <vt:lpstr>MCQ 3</vt:lpstr>
      <vt:lpstr>MCQ 3</vt:lpstr>
      <vt:lpstr>MCQ 4</vt:lpstr>
      <vt:lpstr>MCQ 4</vt:lpstr>
      <vt:lpstr>References</vt:lpstr>
      <vt:lpstr>References</vt:lpstr>
      <vt:lpstr>Role Play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2019-11-28T06:36:45Z</dcterms:created>
  <dcterms:modified xsi:type="dcterms:W3CDTF">2019-11-28T06:37:56Z</dcterms:modified>
</cp:coreProperties>
</file>