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Lst>
  <p:notesMasterIdLst>
    <p:notesMasterId r:id="rId98"/>
  </p:notesMasterIdLst>
  <p:sldIdLst>
    <p:sldId id="256" r:id="rId4"/>
    <p:sldId id="257" r:id="rId5"/>
    <p:sldId id="258" r:id="rId6"/>
    <p:sldId id="344" r:id="rId7"/>
    <p:sldId id="345" r:id="rId8"/>
    <p:sldId id="346" r:id="rId9"/>
    <p:sldId id="347" r:id="rId10"/>
    <p:sldId id="343" r:id="rId11"/>
    <p:sldId id="260" r:id="rId12"/>
    <p:sldId id="261" r:id="rId13"/>
    <p:sldId id="262" r:id="rId14"/>
    <p:sldId id="263" r:id="rId15"/>
    <p:sldId id="264" r:id="rId16"/>
    <p:sldId id="265" r:id="rId17"/>
    <p:sldId id="266" r:id="rId18"/>
    <p:sldId id="267" r:id="rId19"/>
    <p:sldId id="287" r:id="rId20"/>
    <p:sldId id="288" r:id="rId21"/>
    <p:sldId id="289" r:id="rId22"/>
    <p:sldId id="290" r:id="rId23"/>
    <p:sldId id="259" r:id="rId24"/>
    <p:sldId id="291" r:id="rId25"/>
    <p:sldId id="292" r:id="rId26"/>
    <p:sldId id="293" r:id="rId27"/>
    <p:sldId id="294" r:id="rId28"/>
    <p:sldId id="295" r:id="rId29"/>
    <p:sldId id="268" r:id="rId30"/>
    <p:sldId id="297" r:id="rId31"/>
    <p:sldId id="298" r:id="rId32"/>
    <p:sldId id="299" r:id="rId33"/>
    <p:sldId id="300" r:id="rId34"/>
    <p:sldId id="301" r:id="rId35"/>
    <p:sldId id="302" r:id="rId36"/>
    <p:sldId id="269" r:id="rId37"/>
    <p:sldId id="304" r:id="rId38"/>
    <p:sldId id="303" r:id="rId39"/>
    <p:sldId id="305" r:id="rId40"/>
    <p:sldId id="306" r:id="rId41"/>
    <p:sldId id="307" r:id="rId42"/>
    <p:sldId id="271"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273" r:id="rId77"/>
    <p:sldId id="274" r:id="rId78"/>
    <p:sldId id="275" r:id="rId79"/>
    <p:sldId id="276" r:id="rId80"/>
    <p:sldId id="277" r:id="rId81"/>
    <p:sldId id="278" r:id="rId82"/>
    <p:sldId id="279" r:id="rId83"/>
    <p:sldId id="280" r:id="rId84"/>
    <p:sldId id="281" r:id="rId85"/>
    <p:sldId id="284" r:id="rId86"/>
    <p:sldId id="283" r:id="rId87"/>
    <p:sldId id="285" r:id="rId88"/>
    <p:sldId id="286" r:id="rId89"/>
    <p:sldId id="341" r:id="rId90"/>
    <p:sldId id="348" r:id="rId91"/>
    <p:sldId id="349" r:id="rId92"/>
    <p:sldId id="350" r:id="rId93"/>
    <p:sldId id="351" r:id="rId94"/>
    <p:sldId id="342" r:id="rId95"/>
    <p:sldId id="352" r:id="rId96"/>
    <p:sldId id="35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217"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4FB29-5EEC-49C3-BED4-0DFF70697A37}" type="datetimeFigureOut">
              <a:rPr lang="en-US" smtClean="0"/>
              <a:t>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478D9-3CC9-44EB-9C5F-65CB130B2073}" type="slidenum">
              <a:rPr lang="en-US" smtClean="0"/>
              <a:t>‹#›</a:t>
            </a:fld>
            <a:endParaRPr lang="en-US"/>
          </a:p>
        </p:txBody>
      </p:sp>
    </p:spTree>
    <p:extLst>
      <p:ext uri="{BB962C8B-B14F-4D97-AF65-F5344CB8AC3E}">
        <p14:creationId xmlns:p14="http://schemas.microsoft.com/office/powerpoint/2010/main" val="35104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Chlamydia D-K cause genitourinary infections</a:t>
            </a:r>
          </a:p>
        </p:txBody>
      </p:sp>
      <p:sp>
        <p:nvSpPr>
          <p:cNvPr id="4" name="Slide Number Placeholder 3"/>
          <p:cNvSpPr>
            <a:spLocks noGrp="1"/>
          </p:cNvSpPr>
          <p:nvPr>
            <p:ph type="sldNum" sz="quarter" idx="5"/>
          </p:nvPr>
        </p:nvSpPr>
        <p:spPr/>
        <p:txBody>
          <a:bodyPr/>
          <a:lstStyle/>
          <a:p>
            <a:fld id="{A51478D9-3CC9-44EB-9C5F-65CB130B2073}" type="slidenum">
              <a:rPr lang="en-US" smtClean="0"/>
              <a:t>11</a:t>
            </a:fld>
            <a:endParaRPr lang="en-US"/>
          </a:p>
        </p:txBody>
      </p:sp>
    </p:spTree>
    <p:extLst>
      <p:ext uri="{BB962C8B-B14F-4D97-AF65-F5344CB8AC3E}">
        <p14:creationId xmlns:p14="http://schemas.microsoft.com/office/powerpoint/2010/main" val="40502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78D9-3CC9-44EB-9C5F-65CB130B2073}" type="slidenum">
              <a:rPr lang="en-US" smtClean="0"/>
              <a:t>13</a:t>
            </a:fld>
            <a:endParaRPr lang="en-US"/>
          </a:p>
        </p:txBody>
      </p:sp>
    </p:spTree>
    <p:extLst>
      <p:ext uri="{BB962C8B-B14F-4D97-AF65-F5344CB8AC3E}">
        <p14:creationId xmlns:p14="http://schemas.microsoft.com/office/powerpoint/2010/main" val="333747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table is from a retrospective analysis of the annual STI cases as obtained from the Ministry of Health (MOH) KSA, from 2005 to 2012. The data are based on the annual registry statistics of adults with STIs as obtained from the Department of Preventive Medicine, the main source of data.</a:t>
            </a:r>
          </a:p>
          <a:p>
            <a:r>
              <a:rPr lang="en-US" sz="1200" kern="1200" dirty="0">
                <a:solidFill>
                  <a:schemeClr val="tx1"/>
                </a:solidFill>
                <a:effectLst/>
                <a:latin typeface="+mn-lt"/>
                <a:ea typeface="+mn-ea"/>
                <a:cs typeface="+mn-cs"/>
              </a:rPr>
              <a:t> *Nongonococcal urethritis (NGU): Urethral inflammation that is not the result of infection with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51478D9-3CC9-44EB-9C5F-65CB130B2073}" type="slidenum">
              <a:rPr lang="en-US" smtClean="0"/>
              <a:t>14</a:t>
            </a:fld>
            <a:endParaRPr lang="en-US"/>
          </a:p>
        </p:txBody>
      </p:sp>
    </p:spTree>
    <p:extLst>
      <p:ext uri="{BB962C8B-B14F-4D97-AF65-F5344CB8AC3E}">
        <p14:creationId xmlns:p14="http://schemas.microsoft.com/office/powerpoint/2010/main" val="166344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C34B0-AAE1-4646-B7E0-B86BF975E5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66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an example, infection due to HSV or </a:t>
            </a:r>
            <a:r>
              <a:rPr lang="en-US" sz="1200" i="1" kern="1200" dirty="0">
                <a:solidFill>
                  <a:schemeClr val="tx1"/>
                </a:solidFill>
                <a:effectLst/>
                <a:latin typeface="+mn-lt"/>
                <a:ea typeface="+mn-ea"/>
                <a:cs typeface="+mn-cs"/>
              </a:rPr>
              <a:t>H. </a:t>
            </a:r>
            <a:r>
              <a:rPr lang="en-US" sz="1200" i="1" kern="1200" dirty="0" err="1">
                <a:solidFill>
                  <a:schemeClr val="tx1"/>
                </a:solidFill>
                <a:effectLst/>
                <a:latin typeface="+mn-lt"/>
                <a:ea typeface="+mn-ea"/>
                <a:cs typeface="+mn-cs"/>
              </a:rPr>
              <a:t>ducreyi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(chancroid) typically presents as </a:t>
            </a:r>
            <a:r>
              <a:rPr lang="en-US" sz="1200" u="sng" kern="1200" dirty="0">
                <a:solidFill>
                  <a:schemeClr val="tx1"/>
                </a:solidFill>
                <a:effectLst/>
                <a:latin typeface="+mn-lt"/>
                <a:ea typeface="+mn-ea"/>
                <a:cs typeface="+mn-cs"/>
              </a:rPr>
              <a:t>multiple ulcers</a:t>
            </a:r>
            <a:r>
              <a:rPr lang="en-US" sz="1200" kern="1200" dirty="0">
                <a:solidFill>
                  <a:schemeClr val="tx1"/>
                </a:solidFill>
                <a:effectLst/>
                <a:latin typeface="+mn-lt"/>
                <a:ea typeface="+mn-ea"/>
                <a:cs typeface="+mn-cs"/>
              </a:rPr>
              <a:t>, whereas syphilis usually presents as a </a:t>
            </a:r>
            <a:r>
              <a:rPr lang="en-US" sz="1200" u="sng" kern="1200" dirty="0">
                <a:solidFill>
                  <a:schemeClr val="tx1"/>
                </a:solidFill>
                <a:effectLst/>
                <a:latin typeface="+mn-lt"/>
                <a:ea typeface="+mn-ea"/>
                <a:cs typeface="+mn-cs"/>
              </a:rPr>
              <a:t>single ulcer</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3A60F-5BB6-4E89-B8C0-4A5F5D8C39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70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Violet colored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3A60F-5BB6-4E89-B8C0-4A5F5D8C39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5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due to the possible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presence of other nonpathogenic gram-negative diplococci in cervical  secretions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A6E93BDA-034A-4F8F-B8F6-F7269691231D}" type="slidenum">
              <a:rPr lang="en-US" smtClean="0"/>
              <a:t>44</a:t>
            </a:fld>
            <a:endParaRPr lang="en-US"/>
          </a:p>
        </p:txBody>
      </p:sp>
    </p:spTree>
    <p:extLst>
      <p:ext uri="{BB962C8B-B14F-4D97-AF65-F5344CB8AC3E}">
        <p14:creationId xmlns:p14="http://schemas.microsoft.com/office/powerpoint/2010/main" val="386270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93BDA-034A-4F8F-B8F6-F7269691231D}" type="slidenum">
              <a:rPr lang="en-US" smtClean="0"/>
              <a:t>55</a:t>
            </a:fld>
            <a:endParaRPr lang="en-US"/>
          </a:p>
        </p:txBody>
      </p:sp>
    </p:spTree>
    <p:extLst>
      <p:ext uri="{BB962C8B-B14F-4D97-AF65-F5344CB8AC3E}">
        <p14:creationId xmlns:p14="http://schemas.microsoft.com/office/powerpoint/2010/main" val="35873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AF17-1000-49E7-BAA7-39EF1DF408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1A5E2-C517-4CCB-AC40-6AE07D995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C803BF-44B8-4FCE-84C8-02A2ED746658}"/>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5" name="Footer Placeholder 4">
            <a:extLst>
              <a:ext uri="{FF2B5EF4-FFF2-40B4-BE49-F238E27FC236}">
                <a16:creationId xmlns:a16="http://schemas.microsoft.com/office/drawing/2014/main" id="{CB8DF450-62AC-475B-91D8-0599D485E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42921-76A7-454A-BBDB-B1B4DAA77E18}"/>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34623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6461-3211-4FFF-8FC4-3318AFA7D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A6B1D3-7CC1-4960-B977-CA0AFAE53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5E9AB-6904-48E2-8E3A-FB5B2623E893}"/>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5" name="Footer Placeholder 4">
            <a:extLst>
              <a:ext uri="{FF2B5EF4-FFF2-40B4-BE49-F238E27FC236}">
                <a16:creationId xmlns:a16="http://schemas.microsoft.com/office/drawing/2014/main" id="{8414BD50-E0B6-4D6B-9949-111F64BA3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C63BA-3F31-4BAE-B553-8C85FBBFD511}"/>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118850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C9B9B-063C-4F3A-8571-E9255175B4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BC9349-2DA7-43B9-9DA7-62CF72933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6116D-C061-4620-9152-B79FBBCC1A0E}"/>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5" name="Footer Placeholder 4">
            <a:extLst>
              <a:ext uri="{FF2B5EF4-FFF2-40B4-BE49-F238E27FC236}">
                <a16:creationId xmlns:a16="http://schemas.microsoft.com/office/drawing/2014/main" id="{C37D1B4E-F273-471C-B5C7-FCD707144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4DCA6-EB22-4FF4-A840-6BC15F76592A}"/>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234765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F07D-3988-4CC0-9C26-D6C036E25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4CACF382-D8AC-4193-A9AD-2791F5684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033797E5-3EE1-40B1-9DDF-32A11B109EE7}"/>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5" name="Footer Placeholder 4">
            <a:extLst>
              <a:ext uri="{FF2B5EF4-FFF2-40B4-BE49-F238E27FC236}">
                <a16:creationId xmlns:a16="http://schemas.microsoft.com/office/drawing/2014/main" id="{04FFAFAE-B3B1-4BBB-89EC-C3831134CE26}"/>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E183E56B-45C1-490B-8FF0-0817E292EC0C}"/>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217006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BE76-658C-4922-9635-0A000583F57C}"/>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B3528A25-4B6C-4D5E-B1F0-8929C85B3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1AB67654-79C0-4AC7-9AE0-9DDD0761F410}"/>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5" name="Footer Placeholder 4">
            <a:extLst>
              <a:ext uri="{FF2B5EF4-FFF2-40B4-BE49-F238E27FC236}">
                <a16:creationId xmlns:a16="http://schemas.microsoft.com/office/drawing/2014/main" id="{4BCD7469-89E1-429F-A7EC-58C2915F2E83}"/>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FBEA1F5-8F47-4C99-ACE7-75007A8F4619}"/>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36835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25F9-7E17-4835-8321-A38CA2E0A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B91A32C6-F0B1-4AF1-8E7E-F3FDE8299E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F7B93-11F9-4F18-8422-1E7C6510CE35}"/>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5" name="Footer Placeholder 4">
            <a:extLst>
              <a:ext uri="{FF2B5EF4-FFF2-40B4-BE49-F238E27FC236}">
                <a16:creationId xmlns:a16="http://schemas.microsoft.com/office/drawing/2014/main" id="{439D82F9-A74A-4DDD-8E73-D630956B7DF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FE36B1C-ED22-49F6-A453-B2C9B85401C4}"/>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676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CCEB-6D92-4C6A-8CB6-73D5213FFAA7}"/>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B19B35B6-E5B7-44F2-83C9-4570DCD44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D0A9D924-21FA-434B-BAE5-11645326C1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328C0B04-CD79-41FA-A8D9-0D227978F6A3}"/>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6" name="Footer Placeholder 5">
            <a:extLst>
              <a:ext uri="{FF2B5EF4-FFF2-40B4-BE49-F238E27FC236}">
                <a16:creationId xmlns:a16="http://schemas.microsoft.com/office/drawing/2014/main" id="{08A28612-D23A-4790-AF47-A07A0F8F5FFB}"/>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BD985202-D790-4401-AC0E-4C961E0752AE}"/>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20096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FE4B-4A51-4A33-8368-8A557B3F401A}"/>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B08CD9C3-92E5-42AC-BAB7-0A3DA5E3D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483835-D71C-4A41-8EE7-EAF114812A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D62382C2-50A5-422C-B795-1CDE0EF7D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F8267-5153-4F1C-889B-2D13525FE1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BE04F6A8-800B-4F1E-BD8F-0B3F5C30C584}"/>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8" name="Footer Placeholder 7">
            <a:extLst>
              <a:ext uri="{FF2B5EF4-FFF2-40B4-BE49-F238E27FC236}">
                <a16:creationId xmlns:a16="http://schemas.microsoft.com/office/drawing/2014/main" id="{0BBC8283-06C7-40BD-AC98-87B215CB2B3E}"/>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2B607DCB-27E1-4CA1-8110-E0195C264534}"/>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34936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5967-4909-4409-92F7-7AD6D17F0FC6}"/>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1D37137C-5E62-40C2-A7A3-5684AC07D87E}"/>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4" name="Footer Placeholder 3">
            <a:extLst>
              <a:ext uri="{FF2B5EF4-FFF2-40B4-BE49-F238E27FC236}">
                <a16:creationId xmlns:a16="http://schemas.microsoft.com/office/drawing/2014/main" id="{969A64A2-58E1-4700-90A6-AD02FA07148A}"/>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68F669A9-780D-481A-A3EE-656FB06947BA}"/>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272440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149F0-8BA7-4626-8460-427176794D94}"/>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3" name="Footer Placeholder 2">
            <a:extLst>
              <a:ext uri="{FF2B5EF4-FFF2-40B4-BE49-F238E27FC236}">
                <a16:creationId xmlns:a16="http://schemas.microsoft.com/office/drawing/2014/main" id="{4F77B02E-3E50-447F-99C6-60F33CCEE20F}"/>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0DD0655C-5469-4220-B3F2-CD34D77FED57}"/>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4416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1AEC-F58C-4069-91D4-219AB0451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8B6A6E1D-85B8-4437-A0DB-35EE17E1AD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47666243-C7A5-4F3A-8CB4-E67F637EB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7A9FE-C0E2-447F-BDA0-B41B52400E66}"/>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6" name="Footer Placeholder 5">
            <a:extLst>
              <a:ext uri="{FF2B5EF4-FFF2-40B4-BE49-F238E27FC236}">
                <a16:creationId xmlns:a16="http://schemas.microsoft.com/office/drawing/2014/main" id="{BD2EFE1F-461E-4FD3-A39C-E62EA72D3235}"/>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A2D6612D-D176-4E02-99E7-BEB7B9B3AEE2}"/>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396375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C4BB-31F5-483C-90DE-EC6B8C54D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1DB28-88D2-469A-BABE-2CB6E4BC7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75C11-E5B4-49B1-BDD9-1ABCD5B56DEE}"/>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5" name="Footer Placeholder 4">
            <a:extLst>
              <a:ext uri="{FF2B5EF4-FFF2-40B4-BE49-F238E27FC236}">
                <a16:creationId xmlns:a16="http://schemas.microsoft.com/office/drawing/2014/main" id="{10EC4B8B-DFA7-4907-8143-677BEA29E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59208-2E80-4D75-A145-3ABB43BAC5B1}"/>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19697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E235-517E-4A0F-9B59-2EE01079C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0F414DB5-A41A-47EE-AF4E-12DD7F104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A50787A4-970C-4D75-AC34-21676D745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A4D65-73AF-47E6-A0BF-D80284D2ABE3}"/>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6" name="Footer Placeholder 5">
            <a:extLst>
              <a:ext uri="{FF2B5EF4-FFF2-40B4-BE49-F238E27FC236}">
                <a16:creationId xmlns:a16="http://schemas.microsoft.com/office/drawing/2014/main" id="{23F10222-B8C9-4D92-B9EA-AF138D0141EA}"/>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BB0E5797-A85C-43D9-AD69-703D12C26484}"/>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25910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911F-1FEA-4A2C-8F91-4C09D2D9AC27}"/>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4C76E78C-9463-454F-B200-EF73A4D538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86B33E0D-3991-4C46-9594-EB1FEB6E1D60}"/>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5" name="Footer Placeholder 4">
            <a:extLst>
              <a:ext uri="{FF2B5EF4-FFF2-40B4-BE49-F238E27FC236}">
                <a16:creationId xmlns:a16="http://schemas.microsoft.com/office/drawing/2014/main" id="{F6CE598E-5DD7-496D-8483-D838DB9CECFF}"/>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DBF7D1FA-3DFA-4855-86CD-5454C6C45634}"/>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18740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3F6F4-DBAF-4AFE-9091-D3B70A677A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FDF4944B-95E6-40A0-8A66-4E8CD45AC5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4A554734-CD23-4F29-9D0F-88FBEA504445}"/>
              </a:ext>
            </a:extLst>
          </p:cNvPr>
          <p:cNvSpPr>
            <a:spLocks noGrp="1"/>
          </p:cNvSpPr>
          <p:nvPr>
            <p:ph type="dt" sz="half" idx="10"/>
          </p:nvPr>
        </p:nvSpPr>
        <p:spPr/>
        <p:txBody>
          <a:bodyPr/>
          <a:lstStyle/>
          <a:p>
            <a:fld id="{1E2E4B50-C69C-4B07-A090-0384DD431570}" type="datetimeFigureOut">
              <a:rPr lang="ar-SA" smtClean="0"/>
              <a:t>20/06/41</a:t>
            </a:fld>
            <a:endParaRPr lang="ar-SA"/>
          </a:p>
        </p:txBody>
      </p:sp>
      <p:sp>
        <p:nvSpPr>
          <p:cNvPr id="5" name="Footer Placeholder 4">
            <a:extLst>
              <a:ext uri="{FF2B5EF4-FFF2-40B4-BE49-F238E27FC236}">
                <a16:creationId xmlns:a16="http://schemas.microsoft.com/office/drawing/2014/main" id="{4EB356B7-DC45-4BFB-9AF1-932B1D4A4C04}"/>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C1D2B8A8-8587-4226-924A-0746F967ED59}"/>
              </a:ext>
            </a:extLst>
          </p:cNvPr>
          <p:cNvSpPr>
            <a:spLocks noGrp="1"/>
          </p:cNvSpPr>
          <p:nvPr>
            <p:ph type="sldNum" sz="quarter" idx="12"/>
          </p:nvPr>
        </p:nvSpPr>
        <p:spPr/>
        <p:txBody>
          <a:bodyPr/>
          <a:lstStyle/>
          <a:p>
            <a:fld id="{25FD0716-6073-4260-BD7F-CFCC2A0E74C0}" type="slidenum">
              <a:rPr lang="ar-SA" smtClean="0"/>
              <a:t>‹#›</a:t>
            </a:fld>
            <a:endParaRPr lang="ar-SA"/>
          </a:p>
        </p:txBody>
      </p:sp>
    </p:spTree>
    <p:extLst>
      <p:ext uri="{BB962C8B-B14F-4D97-AF65-F5344CB8AC3E}">
        <p14:creationId xmlns:p14="http://schemas.microsoft.com/office/powerpoint/2010/main" val="418247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A647C0-4E95-436E-A0B8-D6435FBC5A86}" type="datetimeFigureOut">
              <a:rPr lang="en-US" smtClean="0"/>
              <a:t>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49CF2-FF05-4E20-B2C9-50D9829516A6}" type="slidenum">
              <a:rPr lang="en-US" smtClean="0"/>
              <a:t>‹#›</a:t>
            </a:fld>
            <a:endParaRPr lang="en-US"/>
          </a:p>
        </p:txBody>
      </p:sp>
    </p:spTree>
    <p:extLst>
      <p:ext uri="{BB962C8B-B14F-4D97-AF65-F5344CB8AC3E}">
        <p14:creationId xmlns:p14="http://schemas.microsoft.com/office/powerpoint/2010/main" val="163901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647C0-4E95-436E-A0B8-D6435FBC5A86}" type="datetimeFigureOut">
              <a:rPr lang="en-US" smtClean="0"/>
              <a:t>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49CF2-FF05-4E20-B2C9-50D9829516A6}" type="slidenum">
              <a:rPr lang="en-US" smtClean="0"/>
              <a:t>‹#›</a:t>
            </a:fld>
            <a:endParaRPr lang="en-US"/>
          </a:p>
        </p:txBody>
      </p:sp>
    </p:spTree>
    <p:extLst>
      <p:ext uri="{BB962C8B-B14F-4D97-AF65-F5344CB8AC3E}">
        <p14:creationId xmlns:p14="http://schemas.microsoft.com/office/powerpoint/2010/main" val="342241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A59A-30AC-4553-AD2D-37D8DA421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22043C-D3BE-49AD-8B6F-076CCA8A8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2793E-4565-4ED4-BEE9-A9F7FEF55E76}"/>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5" name="Footer Placeholder 4">
            <a:extLst>
              <a:ext uri="{FF2B5EF4-FFF2-40B4-BE49-F238E27FC236}">
                <a16:creationId xmlns:a16="http://schemas.microsoft.com/office/drawing/2014/main" id="{C4C6D290-B99D-4840-9B3F-7CFB0794B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38F49-70FA-45CB-88F7-6839345BAA17}"/>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405737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B8FF-27BB-4783-B427-0AB12305C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8740D-004B-4122-A6EF-5F4FA2FE50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051C1D-149A-4953-8EE3-C4B756E2EB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37B80B-E1B0-4A65-A686-30531BA087CD}"/>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6" name="Footer Placeholder 5">
            <a:extLst>
              <a:ext uri="{FF2B5EF4-FFF2-40B4-BE49-F238E27FC236}">
                <a16:creationId xmlns:a16="http://schemas.microsoft.com/office/drawing/2014/main" id="{8F63B86A-1D7C-43B5-AD32-7B0BE2991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22F8F-4BAE-4274-AF4A-2BB7CB6D55C4}"/>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207782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49F6-30C3-477C-95A4-A76D2677A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B0E0E1-930E-4A1D-8699-B3EC6EE86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A8D64-132A-43E7-96A2-5C8598F5E8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271959-5D41-4F80-81EE-4233390A1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86831-2EBF-457C-9ED5-E8B6CC6B7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43576-69E7-4A58-A654-5E1BC234F2A9}"/>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8" name="Footer Placeholder 7">
            <a:extLst>
              <a:ext uri="{FF2B5EF4-FFF2-40B4-BE49-F238E27FC236}">
                <a16:creationId xmlns:a16="http://schemas.microsoft.com/office/drawing/2014/main" id="{823D6ABD-6439-45E4-B0A5-61CC2F9F8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FDFC3C-11E8-4E7F-B704-9A67109BC2E1}"/>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17819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82CC-B899-4B40-8934-939B39E58C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F1145C-971C-4AA3-B0C3-87321BE754F8}"/>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4" name="Footer Placeholder 3">
            <a:extLst>
              <a:ext uri="{FF2B5EF4-FFF2-40B4-BE49-F238E27FC236}">
                <a16:creationId xmlns:a16="http://schemas.microsoft.com/office/drawing/2014/main" id="{AE78169C-9E0E-47F5-A251-64796BDC7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01FABA-8075-44C5-ABF0-F016F61B4EF2}"/>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119868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E3FA5-E8AE-4DBD-B921-2C2210514EAD}"/>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3" name="Footer Placeholder 2">
            <a:extLst>
              <a:ext uri="{FF2B5EF4-FFF2-40B4-BE49-F238E27FC236}">
                <a16:creationId xmlns:a16="http://schemas.microsoft.com/office/drawing/2014/main" id="{AB0CE707-6546-4AB1-805A-FCC5A4795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8E616D-3FAD-4547-93E7-BA2504AC026A}"/>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116010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93B0-6B2A-4A34-957B-475A8B988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AB857C-F84C-42E2-80BF-2C3DDB524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28462-5C0C-47CA-BEBC-458C57CD5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A4E07-DAE6-4302-B4C3-B401D3DB87C9}"/>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6" name="Footer Placeholder 5">
            <a:extLst>
              <a:ext uri="{FF2B5EF4-FFF2-40B4-BE49-F238E27FC236}">
                <a16:creationId xmlns:a16="http://schemas.microsoft.com/office/drawing/2014/main" id="{3305B2DD-2FAF-4A29-B129-FAF588309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23061-8403-49A5-8CA4-6D7E1FF25C2A}"/>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32788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68D3-6842-4166-9924-89CC5959C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1B0A4-B5B9-4DE6-8C58-32C51F7F7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43C93E-E455-4B2A-9142-AC9DB7717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C5404-669F-4FC3-AFFE-5F04124CA2B8}"/>
              </a:ext>
            </a:extLst>
          </p:cNvPr>
          <p:cNvSpPr>
            <a:spLocks noGrp="1"/>
          </p:cNvSpPr>
          <p:nvPr>
            <p:ph type="dt" sz="half" idx="10"/>
          </p:nvPr>
        </p:nvSpPr>
        <p:spPr/>
        <p:txBody>
          <a:bodyPr/>
          <a:lstStyle/>
          <a:p>
            <a:fld id="{FD6E8FCC-7204-4F2A-BEA4-7C7AF93C330C}" type="datetimeFigureOut">
              <a:rPr lang="en-US" smtClean="0"/>
              <a:t>2/14/2020</a:t>
            </a:fld>
            <a:endParaRPr lang="en-US"/>
          </a:p>
        </p:txBody>
      </p:sp>
      <p:sp>
        <p:nvSpPr>
          <p:cNvPr id="6" name="Footer Placeholder 5">
            <a:extLst>
              <a:ext uri="{FF2B5EF4-FFF2-40B4-BE49-F238E27FC236}">
                <a16:creationId xmlns:a16="http://schemas.microsoft.com/office/drawing/2014/main" id="{8C0E4FC2-A664-4CC0-B923-92DAE1375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42C0E-DD02-4D13-A913-071E678A5097}"/>
              </a:ext>
            </a:extLst>
          </p:cNvPr>
          <p:cNvSpPr>
            <a:spLocks noGrp="1"/>
          </p:cNvSpPr>
          <p:nvPr>
            <p:ph type="sldNum" sz="quarter" idx="12"/>
          </p:nvPr>
        </p:nvSpPr>
        <p:spPr/>
        <p:txBody>
          <a:bodyPr/>
          <a:lstStyle/>
          <a:p>
            <a:fld id="{946CB02D-D733-40DA-94ED-5E2289539F14}" type="slidenum">
              <a:rPr lang="en-US" smtClean="0"/>
              <a:t>‹#›</a:t>
            </a:fld>
            <a:endParaRPr lang="en-US"/>
          </a:p>
        </p:txBody>
      </p:sp>
    </p:spTree>
    <p:extLst>
      <p:ext uri="{BB962C8B-B14F-4D97-AF65-F5344CB8AC3E}">
        <p14:creationId xmlns:p14="http://schemas.microsoft.com/office/powerpoint/2010/main" val="171601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2E537-9A58-41D2-B770-BAE6B8AFC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B7760C-CECB-4AB0-A150-8C265E81E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AA2C8-C1BB-4787-8739-9D22161FB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E8FCC-7204-4F2A-BEA4-7C7AF93C330C}" type="datetimeFigureOut">
              <a:rPr lang="en-US" smtClean="0"/>
              <a:t>2/14/2020</a:t>
            </a:fld>
            <a:endParaRPr lang="en-US"/>
          </a:p>
        </p:txBody>
      </p:sp>
      <p:sp>
        <p:nvSpPr>
          <p:cNvPr id="5" name="Footer Placeholder 4">
            <a:extLst>
              <a:ext uri="{FF2B5EF4-FFF2-40B4-BE49-F238E27FC236}">
                <a16:creationId xmlns:a16="http://schemas.microsoft.com/office/drawing/2014/main" id="{362F312C-4700-443C-8ECC-DCDD9CDA2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56DE6-EABE-40EA-B6F8-81F36337F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CB02D-D733-40DA-94ED-5E2289539F14}" type="slidenum">
              <a:rPr lang="en-US" smtClean="0"/>
              <a:t>‹#›</a:t>
            </a:fld>
            <a:endParaRPr lang="en-US"/>
          </a:p>
        </p:txBody>
      </p:sp>
    </p:spTree>
    <p:extLst>
      <p:ext uri="{BB962C8B-B14F-4D97-AF65-F5344CB8AC3E}">
        <p14:creationId xmlns:p14="http://schemas.microsoft.com/office/powerpoint/2010/main" val="374783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1B624-1E73-4559-99E5-32FBC817E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7F4B4965-2E62-4F7B-91ED-DE895E2B2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C74843D8-4C13-42EA-BB81-5DB1CEF03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E4B50-C69C-4B07-A090-0384DD431570}" type="datetimeFigureOut">
              <a:rPr lang="ar-SA" smtClean="0"/>
              <a:t>20/06/41</a:t>
            </a:fld>
            <a:endParaRPr lang="ar-SA"/>
          </a:p>
        </p:txBody>
      </p:sp>
      <p:sp>
        <p:nvSpPr>
          <p:cNvPr id="5" name="Footer Placeholder 4">
            <a:extLst>
              <a:ext uri="{FF2B5EF4-FFF2-40B4-BE49-F238E27FC236}">
                <a16:creationId xmlns:a16="http://schemas.microsoft.com/office/drawing/2014/main" id="{7E65FD81-FC95-4393-A5B4-CF737C924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40FE74FE-B29B-4F62-A546-DF1C6A538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D0716-6073-4260-BD7F-CFCC2A0E74C0}" type="slidenum">
              <a:rPr lang="ar-SA" smtClean="0"/>
              <a:t>‹#›</a:t>
            </a:fld>
            <a:endParaRPr lang="ar-SA"/>
          </a:p>
        </p:txBody>
      </p:sp>
    </p:spTree>
    <p:extLst>
      <p:ext uri="{BB962C8B-B14F-4D97-AF65-F5344CB8AC3E}">
        <p14:creationId xmlns:p14="http://schemas.microsoft.com/office/powerpoint/2010/main" val="1386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647C0-4E95-436E-A0B8-D6435FBC5A86}" type="datetimeFigureOut">
              <a:rPr lang="en-US" smtClean="0"/>
              <a:t>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49CF2-FF05-4E20-B2C9-50D9829516A6}" type="slidenum">
              <a:rPr lang="en-US" smtClean="0"/>
              <a:t>‹#›</a:t>
            </a:fld>
            <a:endParaRPr lang="en-US"/>
          </a:p>
        </p:txBody>
      </p:sp>
    </p:spTree>
    <p:extLst>
      <p:ext uri="{BB962C8B-B14F-4D97-AF65-F5344CB8AC3E}">
        <p14:creationId xmlns:p14="http://schemas.microsoft.com/office/powerpoint/2010/main" val="2774297298"/>
      </p:ext>
    </p:extLst>
  </p:cSld>
  <p:clrMap bg1="lt1" tx1="dk1" bg2="lt2" tx2="dk2" accent1="accent1" accent2="accent2" accent3="accent3" accent4="accent4" accent5="accent5" accent6="accent6" hlink="hlink" folHlink="folHlink"/>
  <p:sldLayoutIdLst>
    <p:sldLayoutId id="2147483702" r:id="rId1"/>
    <p:sldLayoutId id="214748369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ckground powerpoint">
            <a:extLst>
              <a:ext uri="{FF2B5EF4-FFF2-40B4-BE49-F238E27FC236}">
                <a16:creationId xmlns:a16="http://schemas.microsoft.com/office/drawing/2014/main" id="{1F1E3025-2B52-44B7-86C1-9885B73F0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CE3251-E9A4-4327-9C55-8C25676BBC8C}"/>
              </a:ext>
            </a:extLst>
          </p:cNvPr>
          <p:cNvSpPr>
            <a:spLocks noGrp="1"/>
          </p:cNvSpPr>
          <p:nvPr>
            <p:ph type="ctrTitle"/>
          </p:nvPr>
        </p:nvSpPr>
        <p:spPr>
          <a:xfrm>
            <a:off x="1524000" y="1197032"/>
            <a:ext cx="9144000" cy="1797541"/>
          </a:xfrm>
          <a:noFill/>
        </p:spPr>
        <p:txBody>
          <a:bodyPr/>
          <a:lstStyle/>
          <a:p>
            <a:r>
              <a:rPr lang="en-US" dirty="0"/>
              <a:t>Sexually Transmitted Infections</a:t>
            </a:r>
          </a:p>
        </p:txBody>
      </p:sp>
      <p:sp>
        <p:nvSpPr>
          <p:cNvPr id="3" name="Subtitle 2">
            <a:extLst>
              <a:ext uri="{FF2B5EF4-FFF2-40B4-BE49-F238E27FC236}">
                <a16:creationId xmlns:a16="http://schemas.microsoft.com/office/drawing/2014/main" id="{5E41A2A9-8F1C-443C-AD47-B20EBCDE408E}"/>
              </a:ext>
            </a:extLst>
          </p:cNvPr>
          <p:cNvSpPr>
            <a:spLocks noGrp="1"/>
          </p:cNvSpPr>
          <p:nvPr>
            <p:ph type="subTitle" idx="1"/>
          </p:nvPr>
        </p:nvSpPr>
        <p:spPr>
          <a:xfrm>
            <a:off x="1168631" y="3429000"/>
            <a:ext cx="4927369" cy="3011776"/>
          </a:xfrm>
        </p:spPr>
        <p:txBody>
          <a:bodyPr>
            <a:normAutofit/>
          </a:bodyPr>
          <a:lstStyle/>
          <a:p>
            <a:pPr algn="l"/>
            <a:r>
              <a:rPr lang="en-US" sz="2600" dirty="0">
                <a:effectLst/>
              </a:rPr>
              <a:t>Done by:</a:t>
            </a:r>
          </a:p>
          <a:p>
            <a:pPr marL="342900" indent="-342900" algn="l">
              <a:buFont typeface="Arial" panose="020B0604020202020204" pitchFamily="34" charset="0"/>
              <a:buChar char="•"/>
            </a:pPr>
            <a:r>
              <a:rPr lang="en-US" sz="2600" dirty="0">
                <a:effectLst/>
              </a:rPr>
              <a:t>Abdulmalik Alhadlaq</a:t>
            </a:r>
          </a:p>
          <a:p>
            <a:pPr marL="342900" indent="-342900" algn="l">
              <a:buFont typeface="Arial" panose="020B0604020202020204" pitchFamily="34" charset="0"/>
              <a:buChar char="•"/>
            </a:pPr>
            <a:r>
              <a:rPr lang="en-US" sz="2600" dirty="0">
                <a:effectLst/>
              </a:rPr>
              <a:t>Khalid </a:t>
            </a:r>
            <a:r>
              <a:rPr lang="en-US" sz="2600" dirty="0" err="1">
                <a:effectLst/>
              </a:rPr>
              <a:t>Alzayani</a:t>
            </a:r>
            <a:endParaRPr lang="en-US" sz="2600" dirty="0">
              <a:effectLst/>
            </a:endParaRPr>
          </a:p>
          <a:p>
            <a:pPr marL="342900" indent="-342900" algn="l">
              <a:buFont typeface="Arial" panose="020B0604020202020204" pitchFamily="34" charset="0"/>
              <a:buChar char="•"/>
            </a:pPr>
            <a:r>
              <a:rPr lang="en-US" sz="2600" dirty="0" err="1">
                <a:effectLst/>
              </a:rPr>
              <a:t>Abdulaziz</a:t>
            </a:r>
            <a:r>
              <a:rPr lang="en-US" sz="2600" dirty="0">
                <a:effectLst/>
              </a:rPr>
              <a:t> </a:t>
            </a:r>
            <a:r>
              <a:rPr lang="en-US" sz="2600" dirty="0" err="1">
                <a:effectLst/>
              </a:rPr>
              <a:t>ALMohammed</a:t>
            </a:r>
            <a:endParaRPr lang="en-US" sz="2600" dirty="0">
              <a:effectLst/>
            </a:endParaRPr>
          </a:p>
          <a:p>
            <a:pPr marL="342900" indent="-342900" algn="l">
              <a:buFont typeface="Arial" panose="020B0604020202020204" pitchFamily="34" charset="0"/>
              <a:buChar char="•"/>
            </a:pPr>
            <a:r>
              <a:rPr lang="en-US" sz="2600" dirty="0">
                <a:effectLst/>
              </a:rPr>
              <a:t>Saad </a:t>
            </a:r>
            <a:r>
              <a:rPr lang="en-US" sz="2600" dirty="0" err="1">
                <a:effectLst/>
              </a:rPr>
              <a:t>Alshalawi</a:t>
            </a:r>
            <a:endParaRPr lang="en-US" sz="2600" dirty="0">
              <a:effectLst/>
            </a:endParaRPr>
          </a:p>
          <a:p>
            <a:pPr marL="342900" indent="-342900" algn="l">
              <a:buFont typeface="Arial" panose="020B0604020202020204" pitchFamily="34" charset="0"/>
              <a:buChar char="•"/>
            </a:pPr>
            <a:r>
              <a:rPr lang="en-US" sz="2600" dirty="0">
                <a:effectLst/>
              </a:rPr>
              <a:t>Ahmed </a:t>
            </a:r>
            <a:r>
              <a:rPr lang="en-US" sz="2600" dirty="0" err="1">
                <a:effectLst/>
              </a:rPr>
              <a:t>Badahdah</a:t>
            </a:r>
            <a:endParaRPr lang="en-US" dirty="0">
              <a:effectLst/>
            </a:endParaRPr>
          </a:p>
        </p:txBody>
      </p:sp>
      <p:sp>
        <p:nvSpPr>
          <p:cNvPr id="4" name="TextBox 3">
            <a:extLst>
              <a:ext uri="{FF2B5EF4-FFF2-40B4-BE49-F238E27FC236}">
                <a16:creationId xmlns:a16="http://schemas.microsoft.com/office/drawing/2014/main" id="{B63EAEB4-E31C-40C2-9018-05F2973F82E2}"/>
              </a:ext>
            </a:extLst>
          </p:cNvPr>
          <p:cNvSpPr txBox="1"/>
          <p:nvPr/>
        </p:nvSpPr>
        <p:spPr>
          <a:xfrm>
            <a:off x="7448550" y="4480010"/>
            <a:ext cx="4743450" cy="892552"/>
          </a:xfrm>
          <a:prstGeom prst="rect">
            <a:avLst/>
          </a:prstGeom>
          <a:noFill/>
        </p:spPr>
        <p:txBody>
          <a:bodyPr wrap="square" rtlCol="0">
            <a:spAutoFit/>
          </a:bodyPr>
          <a:lstStyle/>
          <a:p>
            <a:r>
              <a:rPr lang="en-US" sz="2600" dirty="0">
                <a:effectLst/>
              </a:rPr>
              <a:t>Supervised by:</a:t>
            </a:r>
          </a:p>
          <a:p>
            <a:r>
              <a:rPr lang="en-US" sz="2600" dirty="0" err="1">
                <a:effectLst/>
              </a:rPr>
              <a:t>Dr.Haytham</a:t>
            </a:r>
            <a:r>
              <a:rPr lang="en-US" sz="2600" dirty="0">
                <a:effectLst/>
              </a:rPr>
              <a:t> </a:t>
            </a:r>
            <a:r>
              <a:rPr lang="en-US" sz="2600" dirty="0" err="1">
                <a:effectLst/>
              </a:rPr>
              <a:t>AlSaif</a:t>
            </a:r>
            <a:endParaRPr lang="en-US" sz="2600" dirty="0">
              <a:effectLst/>
            </a:endParaRPr>
          </a:p>
        </p:txBody>
      </p:sp>
    </p:spTree>
    <p:extLst>
      <p:ext uri="{BB962C8B-B14F-4D97-AF65-F5344CB8AC3E}">
        <p14:creationId xmlns:p14="http://schemas.microsoft.com/office/powerpoint/2010/main" val="3545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8B627D-C40D-4385-A16E-C76DFA562A62}"/>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7577251-A8CB-43E5-9F44-F412F5936182}"/>
              </a:ext>
            </a:extLst>
          </p:cNvPr>
          <p:cNvPicPr>
            <a:picLocks noChangeAspect="1"/>
          </p:cNvPicPr>
          <p:nvPr/>
        </p:nvPicPr>
        <p:blipFill>
          <a:blip r:embed="rId3"/>
          <a:stretch>
            <a:fillRect/>
          </a:stretch>
        </p:blipFill>
        <p:spPr>
          <a:xfrm>
            <a:off x="7025640" y="3093301"/>
            <a:ext cx="4626864" cy="3083662"/>
          </a:xfrm>
          <a:prstGeom prst="rect">
            <a:avLst/>
          </a:prstGeom>
        </p:spPr>
      </p:pic>
      <p:sp>
        <p:nvSpPr>
          <p:cNvPr id="2" name="Title 1">
            <a:extLst>
              <a:ext uri="{FF2B5EF4-FFF2-40B4-BE49-F238E27FC236}">
                <a16:creationId xmlns:a16="http://schemas.microsoft.com/office/drawing/2014/main" id="{16FA6620-EF51-4F2D-BE47-99A6EFFDA4AF}"/>
              </a:ext>
            </a:extLst>
          </p:cNvPr>
          <p:cNvSpPr>
            <a:spLocks noGrp="1"/>
          </p:cNvSpPr>
          <p:nvPr>
            <p:ph type="title"/>
          </p:nvPr>
        </p:nvSpPr>
        <p:spPr/>
        <p:txBody>
          <a:bodyPr>
            <a:normAutofit/>
          </a:bodyPr>
          <a:lstStyle/>
          <a:p>
            <a:r>
              <a:rPr lang="en-US" sz="4000" dirty="0"/>
              <a:t>Epidemiology</a:t>
            </a:r>
          </a:p>
        </p:txBody>
      </p:sp>
      <p:sp>
        <p:nvSpPr>
          <p:cNvPr id="3" name="Content Placeholder 2">
            <a:extLst>
              <a:ext uri="{FF2B5EF4-FFF2-40B4-BE49-F238E27FC236}">
                <a16:creationId xmlns:a16="http://schemas.microsoft.com/office/drawing/2014/main" id="{AFC214B0-27AC-40C3-9482-F7337FBFDBFB}"/>
              </a:ext>
            </a:extLst>
          </p:cNvPr>
          <p:cNvSpPr>
            <a:spLocks noGrp="1"/>
          </p:cNvSpPr>
          <p:nvPr>
            <p:ph idx="1"/>
          </p:nvPr>
        </p:nvSpPr>
        <p:spPr/>
        <p:txBody>
          <a:bodyPr/>
          <a:lstStyle/>
          <a:p>
            <a:r>
              <a:rPr lang="en-US" dirty="0"/>
              <a:t>There are a lot of infections that are considered STIs.</a:t>
            </a:r>
          </a:p>
          <a:p>
            <a:r>
              <a:rPr lang="en-US" b="1" dirty="0"/>
              <a:t>More than 30 different </a:t>
            </a:r>
            <a:r>
              <a:rPr lang="en-US" dirty="0"/>
              <a:t>bacteria, viruses and parasites are known to be transmitted through sexual contact.</a:t>
            </a:r>
          </a:p>
          <a:p>
            <a:endParaRPr lang="en-US" dirty="0"/>
          </a:p>
        </p:txBody>
      </p:sp>
    </p:spTree>
    <p:extLst>
      <p:ext uri="{BB962C8B-B14F-4D97-AF65-F5344CB8AC3E}">
        <p14:creationId xmlns:p14="http://schemas.microsoft.com/office/powerpoint/2010/main" val="48891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C9A306-08E1-4A4F-839C-0FB818F77938}"/>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F41C52-38EA-4567-A7F8-6D871A72A36A}"/>
              </a:ext>
            </a:extLst>
          </p:cNvPr>
          <p:cNvSpPr>
            <a:spLocks noGrp="1"/>
          </p:cNvSpPr>
          <p:nvPr>
            <p:ph type="title"/>
          </p:nvPr>
        </p:nvSpPr>
        <p:spPr/>
        <p:txBody>
          <a:bodyPr>
            <a:normAutofit/>
          </a:bodyPr>
          <a:lstStyle/>
          <a:p>
            <a:r>
              <a:rPr lang="en-US" sz="4000" dirty="0"/>
              <a:t>Causative Organisms</a:t>
            </a:r>
          </a:p>
        </p:txBody>
      </p:sp>
      <p:graphicFrame>
        <p:nvGraphicFramePr>
          <p:cNvPr id="4" name="Table 4">
            <a:extLst>
              <a:ext uri="{FF2B5EF4-FFF2-40B4-BE49-F238E27FC236}">
                <a16:creationId xmlns:a16="http://schemas.microsoft.com/office/drawing/2014/main" id="{E2FC350A-A4FB-46AE-AEBE-D5A31314F234}"/>
              </a:ext>
            </a:extLst>
          </p:cNvPr>
          <p:cNvGraphicFramePr>
            <a:graphicFrameLocks noGrp="1"/>
          </p:cNvGraphicFramePr>
          <p:nvPr>
            <p:ph idx="1"/>
            <p:extLst>
              <p:ext uri="{D42A27DB-BD31-4B8C-83A1-F6EECF244321}">
                <p14:modId xmlns:p14="http://schemas.microsoft.com/office/powerpoint/2010/main" val="3328986523"/>
              </p:ext>
            </p:extLst>
          </p:nvPr>
        </p:nvGraphicFramePr>
        <p:xfrm>
          <a:off x="838200" y="1463675"/>
          <a:ext cx="10652760" cy="4933014"/>
        </p:xfrm>
        <a:graphic>
          <a:graphicData uri="http://schemas.openxmlformats.org/drawingml/2006/table">
            <a:tbl>
              <a:tblPr firstRow="1" bandRow="1">
                <a:tableStyleId>{5940675A-B579-460E-94D1-54222C63F5DA}</a:tableStyleId>
              </a:tblPr>
              <a:tblGrid>
                <a:gridCol w="1934470">
                  <a:extLst>
                    <a:ext uri="{9D8B030D-6E8A-4147-A177-3AD203B41FA5}">
                      <a16:colId xmlns:a16="http://schemas.microsoft.com/office/drawing/2014/main" val="4275424607"/>
                    </a:ext>
                  </a:extLst>
                </a:gridCol>
                <a:gridCol w="8718290">
                  <a:extLst>
                    <a:ext uri="{9D8B030D-6E8A-4147-A177-3AD203B41FA5}">
                      <a16:colId xmlns:a16="http://schemas.microsoft.com/office/drawing/2014/main" val="3471097702"/>
                    </a:ext>
                  </a:extLst>
                </a:gridCol>
              </a:tblGrid>
              <a:tr h="319701">
                <a:tc rowSpan="5">
                  <a:txBody>
                    <a:bodyPr/>
                    <a:lstStyle/>
                    <a:p>
                      <a:pPr algn="ctr"/>
                      <a:r>
                        <a:rPr lang="en-US" sz="2400" dirty="0"/>
                        <a:t>bacteria</a:t>
                      </a:r>
                    </a:p>
                  </a:txBody>
                  <a:tcPr anchor="ctr">
                    <a:solidFill>
                      <a:schemeClr val="accent6">
                        <a:lumMod val="60000"/>
                        <a:lumOff val="40000"/>
                      </a:schemeClr>
                    </a:solidFill>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Chlamydia Trachomatis</a:t>
                      </a:r>
                    </a:p>
                  </a:txBody>
                  <a:tcPr marL="68580" marR="68580" marT="0" marB="0">
                    <a:solidFill>
                      <a:schemeClr val="accent6">
                        <a:lumMod val="20000"/>
                        <a:lumOff val="80000"/>
                      </a:schemeClr>
                    </a:solidFill>
                  </a:tcPr>
                </a:tc>
                <a:extLst>
                  <a:ext uri="{0D108BD9-81ED-4DB2-BD59-A6C34878D82A}">
                    <a16:rowId xmlns:a16="http://schemas.microsoft.com/office/drawing/2014/main" val="866911491"/>
                  </a:ext>
                </a:extLst>
              </a:tr>
              <a:tr h="319701">
                <a:tc vMerge="1">
                  <a:txBody>
                    <a:bodyPr/>
                    <a:lstStyle/>
                    <a:p>
                      <a:endParaRPr lang="en-US" sz="160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Neisseria Gonorrhoeae</a:t>
                      </a:r>
                    </a:p>
                  </a:txBody>
                  <a:tcPr marL="68580" marR="68580" marT="0" marB="0">
                    <a:solidFill>
                      <a:schemeClr val="accent6">
                        <a:lumMod val="20000"/>
                        <a:lumOff val="80000"/>
                      </a:schemeClr>
                    </a:solidFill>
                  </a:tcPr>
                </a:tc>
                <a:extLst>
                  <a:ext uri="{0D108BD9-81ED-4DB2-BD59-A6C34878D82A}">
                    <a16:rowId xmlns:a16="http://schemas.microsoft.com/office/drawing/2014/main" val="427026526"/>
                  </a:ext>
                </a:extLst>
              </a:tr>
              <a:tr h="319701">
                <a:tc vMerge="1">
                  <a:txBody>
                    <a:bodyPr/>
                    <a:lstStyle/>
                    <a:p>
                      <a:endParaRPr lang="en-US" sz="160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Bacterial Vaginosis</a:t>
                      </a:r>
                    </a:p>
                  </a:txBody>
                  <a:tcPr marL="68580" marR="68580" marT="0" marB="0">
                    <a:solidFill>
                      <a:schemeClr val="accent6">
                        <a:lumMod val="20000"/>
                        <a:lumOff val="80000"/>
                      </a:schemeClr>
                    </a:solidFill>
                  </a:tcPr>
                </a:tc>
                <a:extLst>
                  <a:ext uri="{0D108BD9-81ED-4DB2-BD59-A6C34878D82A}">
                    <a16:rowId xmlns:a16="http://schemas.microsoft.com/office/drawing/2014/main" val="4191932680"/>
                  </a:ext>
                </a:extLst>
              </a:tr>
              <a:tr h="319701">
                <a:tc vMerge="1">
                  <a:txBody>
                    <a:bodyPr/>
                    <a:lstStyle/>
                    <a:p>
                      <a:endParaRPr lang="en-US" sz="1600"/>
                    </a:p>
                  </a:txBody>
                  <a:tcPr/>
                </a:tc>
                <a:tc>
                  <a:txBody>
                    <a:bodyPr/>
                    <a:lstStyle/>
                    <a:p>
                      <a:pPr marL="0" marR="0">
                        <a:spcBef>
                          <a:spcPts val="0"/>
                        </a:spcBef>
                        <a:spcAft>
                          <a:spcPts val="0"/>
                        </a:spcAft>
                      </a:pPr>
                      <a:r>
                        <a:rPr lang="en-US" sz="2000" i="1" dirty="0">
                          <a:solidFill>
                            <a:srgbClr val="232323"/>
                          </a:solidFill>
                          <a:effectLst/>
                          <a:latin typeface="+mn-lt"/>
                          <a:ea typeface="Times New Roman" panose="02020603050405020304" pitchFamily="18" charset="0"/>
                          <a:cs typeface="Times New Roman" panose="02020603050405020304" pitchFamily="18" charset="0"/>
                        </a:rPr>
                        <a:t>Treponema Pallidum</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439262743"/>
                  </a:ext>
                </a:extLst>
              </a:tr>
              <a:tr h="319701">
                <a:tc vMerge="1">
                  <a:txBody>
                    <a:bodyPr/>
                    <a:lstStyle/>
                    <a:p>
                      <a:endParaRPr lang="en-US" sz="1600" dirty="0"/>
                    </a:p>
                  </a:txBody>
                  <a:tcPr/>
                </a:tc>
                <a:tc>
                  <a:txBody>
                    <a:bodyPr/>
                    <a:lstStyle/>
                    <a:p>
                      <a:pPr marL="0" marR="0"/>
                      <a:r>
                        <a:rPr lang="en-US" sz="2000" b="0" dirty="0">
                          <a:solidFill>
                            <a:srgbClr val="000000"/>
                          </a:solidFill>
                          <a:effectLst/>
                          <a:latin typeface="+mn-lt"/>
                          <a:ea typeface="Times New Roman" panose="02020603050405020304" pitchFamily="18" charset="0"/>
                          <a:cs typeface="Arial" panose="020B0604020202020204" pitchFamily="34" charset="0"/>
                        </a:rPr>
                        <a:t>Chlamydia trachomatis serovars L1, L2, or L3 (Lymphogranuloma Venereum LGV)</a:t>
                      </a:r>
                      <a:endParaRPr lang="en-US" sz="2000" b="1" dirty="0">
                        <a:effectLst/>
                        <a:latin typeface="+mn-lt"/>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41691621"/>
                  </a:ext>
                </a:extLst>
              </a:tr>
              <a:tr h="319701">
                <a:tc rowSpan="7">
                  <a:txBody>
                    <a:bodyPr/>
                    <a:lstStyle/>
                    <a:p>
                      <a:pPr algn="ctr"/>
                      <a:r>
                        <a:rPr lang="en-US" sz="2400" dirty="0"/>
                        <a:t>viruses</a:t>
                      </a:r>
                    </a:p>
                  </a:txBody>
                  <a:tcPr anchor="ctr">
                    <a:solidFill>
                      <a:schemeClr val="accent5">
                        <a:lumMod val="40000"/>
                        <a:lumOff val="60000"/>
                      </a:schemeClr>
                    </a:solidFill>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HIV</a:t>
                      </a:r>
                    </a:p>
                  </a:txBody>
                  <a:tcPr marL="68580" marR="68580" marT="0" marB="0">
                    <a:solidFill>
                      <a:schemeClr val="accent5">
                        <a:lumMod val="20000"/>
                        <a:lumOff val="80000"/>
                      </a:schemeClr>
                    </a:solidFill>
                  </a:tcPr>
                </a:tc>
                <a:extLst>
                  <a:ext uri="{0D108BD9-81ED-4DB2-BD59-A6C34878D82A}">
                    <a16:rowId xmlns:a16="http://schemas.microsoft.com/office/drawing/2014/main" val="1647572267"/>
                  </a:ext>
                </a:extLst>
              </a:tr>
              <a:tr h="319701">
                <a:tc vMerge="1">
                  <a:txBody>
                    <a:bodyPr/>
                    <a:lstStyle/>
                    <a:p>
                      <a:endParaRPr lang="en-US" sz="1600" dirty="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Hepatitis B</a:t>
                      </a:r>
                    </a:p>
                  </a:txBody>
                  <a:tcPr marL="68580" marR="68580" marT="0" marB="0">
                    <a:solidFill>
                      <a:schemeClr val="accent5">
                        <a:lumMod val="20000"/>
                        <a:lumOff val="80000"/>
                      </a:schemeClr>
                    </a:solidFill>
                  </a:tcPr>
                </a:tc>
                <a:extLst>
                  <a:ext uri="{0D108BD9-81ED-4DB2-BD59-A6C34878D82A}">
                    <a16:rowId xmlns:a16="http://schemas.microsoft.com/office/drawing/2014/main" val="1763151393"/>
                  </a:ext>
                </a:extLst>
              </a:tr>
              <a:tr h="319701">
                <a:tc vMerge="1">
                  <a:txBody>
                    <a:bodyPr/>
                    <a:lstStyle/>
                    <a:p>
                      <a:endParaRPr lang="en-US" sz="1600" dirty="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Hepatitis A</a:t>
                      </a:r>
                    </a:p>
                  </a:txBody>
                  <a:tcPr marL="68580" marR="68580" marT="0" marB="0">
                    <a:solidFill>
                      <a:schemeClr val="accent5">
                        <a:lumMod val="20000"/>
                        <a:lumOff val="80000"/>
                      </a:schemeClr>
                    </a:solidFill>
                  </a:tcPr>
                </a:tc>
                <a:extLst>
                  <a:ext uri="{0D108BD9-81ED-4DB2-BD59-A6C34878D82A}">
                    <a16:rowId xmlns:a16="http://schemas.microsoft.com/office/drawing/2014/main" val="550892232"/>
                  </a:ext>
                </a:extLst>
              </a:tr>
              <a:tr h="319701">
                <a:tc vMerge="1">
                  <a:txBody>
                    <a:bodyPr/>
                    <a:lstStyle/>
                    <a:p>
                      <a:endParaRPr lang="en-US" sz="1600" dirty="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Hepatitis C</a:t>
                      </a:r>
                    </a:p>
                  </a:txBody>
                  <a:tcPr marL="68580" marR="68580" marT="0" marB="0">
                    <a:solidFill>
                      <a:schemeClr val="accent5">
                        <a:lumMod val="20000"/>
                        <a:lumOff val="80000"/>
                      </a:schemeClr>
                    </a:solidFill>
                  </a:tcPr>
                </a:tc>
                <a:extLst>
                  <a:ext uri="{0D108BD9-81ED-4DB2-BD59-A6C34878D82A}">
                    <a16:rowId xmlns:a16="http://schemas.microsoft.com/office/drawing/2014/main" val="2731214164"/>
                  </a:ext>
                </a:extLst>
              </a:tr>
              <a:tr h="319701">
                <a:tc vMerge="1">
                  <a:txBody>
                    <a:bodyPr/>
                    <a:lstStyle/>
                    <a:p>
                      <a:endParaRPr lang="en-US" sz="1600" dirty="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Human papilloma virus (HPV)</a:t>
                      </a:r>
                    </a:p>
                  </a:txBody>
                  <a:tcPr marL="68580" marR="68580" marT="0" marB="0">
                    <a:solidFill>
                      <a:schemeClr val="accent5">
                        <a:lumMod val="20000"/>
                        <a:lumOff val="80000"/>
                      </a:schemeClr>
                    </a:solidFill>
                  </a:tcPr>
                </a:tc>
                <a:extLst>
                  <a:ext uri="{0D108BD9-81ED-4DB2-BD59-A6C34878D82A}">
                    <a16:rowId xmlns:a16="http://schemas.microsoft.com/office/drawing/2014/main" val="428324690"/>
                  </a:ext>
                </a:extLst>
              </a:tr>
              <a:tr h="319701">
                <a:tc vMerge="1">
                  <a:txBody>
                    <a:bodyPr/>
                    <a:lstStyle/>
                    <a:p>
                      <a:endParaRPr lang="en-US" sz="1600" dirty="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Herpes simplex virus (1&amp;2)</a:t>
                      </a:r>
                    </a:p>
                  </a:txBody>
                  <a:tcPr marL="68580" marR="68580" marT="0" marB="0">
                    <a:solidFill>
                      <a:schemeClr val="accent5">
                        <a:lumMod val="20000"/>
                        <a:lumOff val="80000"/>
                      </a:schemeClr>
                    </a:solidFill>
                  </a:tcPr>
                </a:tc>
                <a:extLst>
                  <a:ext uri="{0D108BD9-81ED-4DB2-BD59-A6C34878D82A}">
                    <a16:rowId xmlns:a16="http://schemas.microsoft.com/office/drawing/2014/main" val="1869950813"/>
                  </a:ext>
                </a:extLst>
              </a:tr>
              <a:tr h="319701">
                <a:tc vMerge="1">
                  <a:txBody>
                    <a:bodyPr/>
                    <a:lstStyle/>
                    <a:p>
                      <a:endParaRPr lang="en-US" sz="1600" dirty="0"/>
                    </a:p>
                  </a:txBody>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Molluscum contagiosum</a:t>
                      </a:r>
                    </a:p>
                  </a:txBody>
                  <a:tcPr marL="68580" marR="68580" marT="0" marB="0">
                    <a:solidFill>
                      <a:schemeClr val="accent5">
                        <a:lumMod val="20000"/>
                        <a:lumOff val="80000"/>
                      </a:schemeClr>
                    </a:solidFill>
                  </a:tcPr>
                </a:tc>
                <a:extLst>
                  <a:ext uri="{0D108BD9-81ED-4DB2-BD59-A6C34878D82A}">
                    <a16:rowId xmlns:a16="http://schemas.microsoft.com/office/drawing/2014/main" val="2076403365"/>
                  </a:ext>
                </a:extLst>
              </a:tr>
              <a:tr h="319701">
                <a:tc rowSpan="2">
                  <a:txBody>
                    <a:bodyPr/>
                    <a:lstStyle/>
                    <a:p>
                      <a:pPr algn="ctr"/>
                      <a:r>
                        <a:rPr lang="en-US" sz="2400" dirty="0"/>
                        <a:t>Parasite</a:t>
                      </a:r>
                    </a:p>
                  </a:txBody>
                  <a:tcPr anchor="ctr">
                    <a:solidFill>
                      <a:schemeClr val="accent4">
                        <a:lumMod val="40000"/>
                        <a:lumOff val="60000"/>
                      </a:schemeClr>
                    </a:solidFill>
                  </a:tcPr>
                </a:tc>
                <a:tc>
                  <a:txBody>
                    <a:bodyPr/>
                    <a:lstStyle/>
                    <a:p>
                      <a:pPr marL="0" marR="0">
                        <a:spcBef>
                          <a:spcPts val="0"/>
                        </a:spcBef>
                        <a:spcAft>
                          <a:spcPts val="0"/>
                        </a:spcAft>
                      </a:pPr>
                      <a:r>
                        <a:rPr lang="en-US" sz="2000" dirty="0">
                          <a:effectLst/>
                          <a:latin typeface="+mn-lt"/>
                          <a:ea typeface="Times New Roman" panose="02020603050405020304" pitchFamily="18" charset="0"/>
                          <a:cs typeface="Arial" panose="020B0604020202020204" pitchFamily="34" charset="0"/>
                        </a:rPr>
                        <a:t>Trichomonas Vaginalis</a:t>
                      </a:r>
                    </a:p>
                  </a:txBody>
                  <a:tcPr marL="68580" marR="68580" marT="0" marB="0">
                    <a:solidFill>
                      <a:schemeClr val="accent4">
                        <a:lumMod val="20000"/>
                        <a:lumOff val="80000"/>
                      </a:schemeClr>
                    </a:solidFill>
                  </a:tcPr>
                </a:tc>
                <a:extLst>
                  <a:ext uri="{0D108BD9-81ED-4DB2-BD59-A6C34878D82A}">
                    <a16:rowId xmlns:a16="http://schemas.microsoft.com/office/drawing/2014/main" val="442028099"/>
                  </a:ext>
                </a:extLst>
              </a:tr>
              <a:tr h="319701">
                <a:tc vMerge="1">
                  <a:txBody>
                    <a:bodyPr/>
                    <a:lstStyle/>
                    <a:p>
                      <a:endParaRPr lang="en-US" sz="1600" dirty="0"/>
                    </a:p>
                  </a:txBody>
                  <a:tcPr/>
                </a:tc>
                <a:tc>
                  <a:txBody>
                    <a:bodyPr/>
                    <a:lstStyle/>
                    <a:p>
                      <a:pPr marL="0" marR="0">
                        <a:spcBef>
                          <a:spcPts val="0"/>
                        </a:spcBef>
                        <a:spcAft>
                          <a:spcPts val="0"/>
                        </a:spcAft>
                      </a:pPr>
                      <a:r>
                        <a:rPr lang="en-US" sz="2000" dirty="0" err="1">
                          <a:effectLst/>
                          <a:latin typeface="+mn-lt"/>
                          <a:ea typeface="Times New Roman" panose="02020603050405020304" pitchFamily="18" charset="0"/>
                          <a:cs typeface="Arial" panose="020B0604020202020204" pitchFamily="34" charset="0"/>
                        </a:rPr>
                        <a:t>Sarcoptes</a:t>
                      </a:r>
                      <a:r>
                        <a:rPr lang="en-US" sz="2000" dirty="0">
                          <a:effectLst/>
                          <a:latin typeface="+mn-lt"/>
                          <a:ea typeface="Times New Roman" panose="02020603050405020304" pitchFamily="18" charset="0"/>
                          <a:cs typeface="Arial" panose="020B0604020202020204" pitchFamily="34" charset="0"/>
                        </a:rPr>
                        <a:t> </a:t>
                      </a:r>
                      <a:r>
                        <a:rPr lang="en-US" sz="2000" dirty="0" err="1">
                          <a:effectLst/>
                          <a:latin typeface="+mn-lt"/>
                          <a:ea typeface="Times New Roman" panose="02020603050405020304" pitchFamily="18" charset="0"/>
                          <a:cs typeface="Arial" panose="020B0604020202020204" pitchFamily="34" charset="0"/>
                        </a:rPr>
                        <a:t>scabiei</a:t>
                      </a:r>
                      <a:r>
                        <a:rPr lang="en-US" sz="2000" dirty="0">
                          <a:effectLst/>
                          <a:latin typeface="+mn-lt"/>
                          <a:ea typeface="Times New Roman" panose="02020603050405020304" pitchFamily="18" charset="0"/>
                          <a:cs typeface="Arial" panose="020B0604020202020204" pitchFamily="34" charset="0"/>
                        </a:rPr>
                        <a:t> (scabies)</a:t>
                      </a:r>
                    </a:p>
                  </a:txBody>
                  <a:tcPr marL="68580" marR="68580" marT="0" marB="0">
                    <a:solidFill>
                      <a:schemeClr val="accent4">
                        <a:lumMod val="20000"/>
                        <a:lumOff val="80000"/>
                      </a:schemeClr>
                    </a:solidFill>
                  </a:tcPr>
                </a:tc>
                <a:extLst>
                  <a:ext uri="{0D108BD9-81ED-4DB2-BD59-A6C34878D82A}">
                    <a16:rowId xmlns:a16="http://schemas.microsoft.com/office/drawing/2014/main" val="1247994978"/>
                  </a:ext>
                </a:extLst>
              </a:tr>
              <a:tr h="319701">
                <a:tc>
                  <a:txBody>
                    <a:bodyPr/>
                    <a:lstStyle/>
                    <a:p>
                      <a:pPr algn="ctr"/>
                      <a:r>
                        <a:rPr lang="en-US" sz="2400" dirty="0"/>
                        <a:t>Insect</a:t>
                      </a:r>
                    </a:p>
                  </a:txBody>
                  <a:tcPr anchor="ctr">
                    <a:solidFill>
                      <a:schemeClr val="accent2">
                        <a:lumMod val="40000"/>
                        <a:lumOff val="60000"/>
                      </a:schemeClr>
                    </a:solidFill>
                  </a:tcPr>
                </a:tc>
                <a:tc>
                  <a:txBody>
                    <a:bodyPr/>
                    <a:lstStyle/>
                    <a:p>
                      <a:r>
                        <a:rPr lang="en-US" sz="2000" kern="1200" dirty="0">
                          <a:solidFill>
                            <a:schemeClr val="tx1"/>
                          </a:solidFill>
                          <a:effectLst/>
                          <a:latin typeface="+mn-lt"/>
                          <a:ea typeface="+mn-ea"/>
                          <a:cs typeface="+mn-cs"/>
                        </a:rPr>
                        <a:t>Pediculosis pubis (lice)</a:t>
                      </a:r>
                      <a:endParaRPr lang="en-US" sz="2000" dirty="0">
                        <a:latin typeface="+mn-lt"/>
                      </a:endParaRPr>
                    </a:p>
                  </a:txBody>
                  <a:tcPr>
                    <a:solidFill>
                      <a:schemeClr val="accent2">
                        <a:lumMod val="20000"/>
                        <a:lumOff val="80000"/>
                      </a:schemeClr>
                    </a:solidFill>
                  </a:tcPr>
                </a:tc>
                <a:extLst>
                  <a:ext uri="{0D108BD9-81ED-4DB2-BD59-A6C34878D82A}">
                    <a16:rowId xmlns:a16="http://schemas.microsoft.com/office/drawing/2014/main" val="3443023159"/>
                  </a:ext>
                </a:extLst>
              </a:tr>
            </a:tbl>
          </a:graphicData>
        </a:graphic>
      </p:graphicFrame>
    </p:spTree>
    <p:extLst>
      <p:ext uri="{BB962C8B-B14F-4D97-AF65-F5344CB8AC3E}">
        <p14:creationId xmlns:p14="http://schemas.microsoft.com/office/powerpoint/2010/main" val="357748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55FE5-CA59-4950-8C69-C6651A2DE9DD}"/>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99DBF1-EB20-4CAF-9FD8-FFDAF2736D19}"/>
              </a:ext>
            </a:extLst>
          </p:cNvPr>
          <p:cNvSpPr>
            <a:spLocks noGrp="1"/>
          </p:cNvSpPr>
          <p:nvPr>
            <p:ph type="title"/>
          </p:nvPr>
        </p:nvSpPr>
        <p:spPr/>
        <p:txBody>
          <a:bodyPr>
            <a:normAutofit/>
          </a:bodyPr>
          <a:lstStyle/>
          <a:p>
            <a:r>
              <a:rPr lang="en-US" sz="4000" dirty="0"/>
              <a:t>Routes of Transmission</a:t>
            </a:r>
          </a:p>
        </p:txBody>
      </p:sp>
      <p:graphicFrame>
        <p:nvGraphicFramePr>
          <p:cNvPr id="6" name="Table 6">
            <a:extLst>
              <a:ext uri="{FF2B5EF4-FFF2-40B4-BE49-F238E27FC236}">
                <a16:creationId xmlns:a16="http://schemas.microsoft.com/office/drawing/2014/main" id="{71921F3F-BC3F-4FFE-95DD-FE3585D780F3}"/>
              </a:ext>
            </a:extLst>
          </p:cNvPr>
          <p:cNvGraphicFramePr>
            <a:graphicFrameLocks noGrp="1"/>
          </p:cNvGraphicFramePr>
          <p:nvPr>
            <p:ph idx="1"/>
            <p:extLst>
              <p:ext uri="{D42A27DB-BD31-4B8C-83A1-F6EECF244321}">
                <p14:modId xmlns:p14="http://schemas.microsoft.com/office/powerpoint/2010/main" val="1454377238"/>
              </p:ext>
            </p:extLst>
          </p:nvPr>
        </p:nvGraphicFramePr>
        <p:xfrm>
          <a:off x="416560" y="2107325"/>
          <a:ext cx="11287760" cy="4385550"/>
        </p:xfrm>
        <a:graphic>
          <a:graphicData uri="http://schemas.openxmlformats.org/drawingml/2006/table">
            <a:tbl>
              <a:tblPr firstRow="1" bandRow="1">
                <a:tableStyleId>{7DF18680-E054-41AD-8BC1-D1AEF772440D}</a:tableStyleId>
              </a:tblPr>
              <a:tblGrid>
                <a:gridCol w="3139440">
                  <a:extLst>
                    <a:ext uri="{9D8B030D-6E8A-4147-A177-3AD203B41FA5}">
                      <a16:colId xmlns:a16="http://schemas.microsoft.com/office/drawing/2014/main" val="4162716835"/>
                    </a:ext>
                  </a:extLst>
                </a:gridCol>
                <a:gridCol w="8148320">
                  <a:extLst>
                    <a:ext uri="{9D8B030D-6E8A-4147-A177-3AD203B41FA5}">
                      <a16:colId xmlns:a16="http://schemas.microsoft.com/office/drawing/2014/main" val="3865280685"/>
                    </a:ext>
                  </a:extLst>
                </a:gridCol>
              </a:tblGrid>
              <a:tr h="442801">
                <a:tc>
                  <a:txBody>
                    <a:bodyPr/>
                    <a:lstStyle/>
                    <a:p>
                      <a:pPr marL="0" marR="0" algn="ctr">
                        <a:spcBef>
                          <a:spcPts val="0"/>
                        </a:spcBef>
                        <a:spcAft>
                          <a:spcPts val="0"/>
                        </a:spcAft>
                      </a:pPr>
                      <a:r>
                        <a:rPr lang="en-US" sz="2400" dirty="0">
                          <a:effectLst/>
                        </a:rPr>
                        <a:t>STI</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tc>
                  <a:txBody>
                    <a:bodyPr/>
                    <a:lstStyle/>
                    <a:p>
                      <a:pPr marL="0" marR="0" algn="ctr">
                        <a:spcBef>
                          <a:spcPts val="0"/>
                        </a:spcBef>
                        <a:spcAft>
                          <a:spcPts val="0"/>
                        </a:spcAft>
                      </a:pPr>
                      <a:r>
                        <a:rPr lang="en-US" sz="2400" dirty="0">
                          <a:effectLst/>
                        </a:rPr>
                        <a:t>Transmission</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extLst>
                  <a:ext uri="{0D108BD9-81ED-4DB2-BD59-A6C34878D82A}">
                    <a16:rowId xmlns:a16="http://schemas.microsoft.com/office/drawing/2014/main" val="409634551"/>
                  </a:ext>
                </a:extLst>
              </a:tr>
              <a:tr h="873471">
                <a:tc>
                  <a:txBody>
                    <a:bodyPr/>
                    <a:lstStyle/>
                    <a:p>
                      <a:pPr marL="0" marR="0" algn="ctr">
                        <a:spcBef>
                          <a:spcPts val="0"/>
                        </a:spcBef>
                        <a:spcAft>
                          <a:spcPts val="0"/>
                        </a:spcAft>
                      </a:pPr>
                      <a:r>
                        <a:rPr lang="en-US" sz="2400" dirty="0">
                          <a:effectLst/>
                        </a:rPr>
                        <a:t>HPV</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tc>
                  <a:txBody>
                    <a:bodyPr/>
                    <a:lstStyle/>
                    <a:p>
                      <a:pPr marL="0" marR="0" algn="l">
                        <a:spcBef>
                          <a:spcPts val="0"/>
                        </a:spcBef>
                        <a:spcAft>
                          <a:spcPts val="0"/>
                        </a:spcAft>
                      </a:pPr>
                      <a:r>
                        <a:rPr lang="en-US" sz="2400" dirty="0">
                          <a:effectLst/>
                        </a:rPr>
                        <a:t>transmitted through direct contact with infected skin or mucosa.</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extLst>
                  <a:ext uri="{0D108BD9-81ED-4DB2-BD59-A6C34878D82A}">
                    <a16:rowId xmlns:a16="http://schemas.microsoft.com/office/drawing/2014/main" val="1235592777"/>
                  </a:ext>
                </a:extLst>
              </a:tr>
              <a:tr h="1310205">
                <a:tc>
                  <a:txBody>
                    <a:bodyPr/>
                    <a:lstStyle/>
                    <a:p>
                      <a:pPr marL="0" marR="0" algn="ctr">
                        <a:spcBef>
                          <a:spcPts val="0"/>
                        </a:spcBef>
                        <a:spcAft>
                          <a:spcPts val="0"/>
                        </a:spcAft>
                      </a:pPr>
                      <a:r>
                        <a:rPr lang="en-US" sz="2400" dirty="0">
                          <a:effectLst/>
                        </a:rPr>
                        <a:t>Herpes Simplex 1-2</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tc>
                  <a:txBody>
                    <a:bodyPr/>
                    <a:lstStyle/>
                    <a:p>
                      <a:pPr marL="0" marR="0" algn="l">
                        <a:spcBef>
                          <a:spcPts val="0"/>
                        </a:spcBef>
                        <a:spcAft>
                          <a:spcPts val="0"/>
                        </a:spcAft>
                      </a:pPr>
                      <a:r>
                        <a:rPr lang="en-US" sz="2400" dirty="0">
                          <a:effectLst/>
                        </a:rPr>
                        <a:t> occurs via oral-oral, oral-genital, or genital-genital contact, as well as contamination of skin abrasions with infected oral secretions.</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extLst>
                  <a:ext uri="{0D108BD9-81ED-4DB2-BD59-A6C34878D82A}">
                    <a16:rowId xmlns:a16="http://schemas.microsoft.com/office/drawing/2014/main" val="3299742165"/>
                  </a:ext>
                </a:extLst>
              </a:tr>
              <a:tr h="442801">
                <a:tc>
                  <a:txBody>
                    <a:bodyPr/>
                    <a:lstStyle/>
                    <a:p>
                      <a:pPr marL="0" marR="0" algn="ctr">
                        <a:spcBef>
                          <a:spcPts val="0"/>
                        </a:spcBef>
                        <a:spcAft>
                          <a:spcPts val="0"/>
                        </a:spcAft>
                      </a:pPr>
                      <a:r>
                        <a:rPr lang="en-US" sz="2400" dirty="0">
                          <a:effectLst/>
                        </a:rPr>
                        <a:t>Chlamydia</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tc>
                  <a:txBody>
                    <a:bodyPr/>
                    <a:lstStyle/>
                    <a:p>
                      <a:pPr marL="0" marR="0" algn="l">
                        <a:spcBef>
                          <a:spcPts val="0"/>
                        </a:spcBef>
                        <a:spcAft>
                          <a:spcPts val="0"/>
                        </a:spcAft>
                      </a:pPr>
                      <a:r>
                        <a:rPr lang="en-US" sz="2400" dirty="0">
                          <a:effectLst/>
                        </a:rPr>
                        <a:t>Hetero- and homo-sexual intercourse.</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extLst>
                  <a:ext uri="{0D108BD9-81ED-4DB2-BD59-A6C34878D82A}">
                    <a16:rowId xmlns:a16="http://schemas.microsoft.com/office/drawing/2014/main" val="1051887460"/>
                  </a:ext>
                </a:extLst>
              </a:tr>
              <a:tr h="873471">
                <a:tc>
                  <a:txBody>
                    <a:bodyPr/>
                    <a:lstStyle/>
                    <a:p>
                      <a:pPr marL="0" marR="0" algn="l">
                        <a:spcBef>
                          <a:spcPts val="0"/>
                        </a:spcBef>
                        <a:spcAft>
                          <a:spcPts val="0"/>
                        </a:spcAft>
                      </a:pPr>
                      <a:r>
                        <a:rPr lang="en-US" sz="2400" dirty="0">
                          <a:effectLst/>
                        </a:rPr>
                        <a:t>Neisseria gonorrhoeae</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tc>
                  <a:txBody>
                    <a:bodyPr/>
                    <a:lstStyle/>
                    <a:p>
                      <a:pPr marL="0" marR="0" algn="l">
                        <a:spcBef>
                          <a:spcPts val="0"/>
                        </a:spcBef>
                        <a:spcAft>
                          <a:spcPts val="0"/>
                        </a:spcAft>
                      </a:pPr>
                      <a:r>
                        <a:rPr lang="en-US" sz="2400" dirty="0">
                          <a:effectLst/>
                        </a:rPr>
                        <a:t>Hetero- and homo-sexual intercourse and oral-genital contact.</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extLst>
                  <a:ext uri="{0D108BD9-81ED-4DB2-BD59-A6C34878D82A}">
                    <a16:rowId xmlns:a16="http://schemas.microsoft.com/office/drawing/2014/main" val="4104824384"/>
                  </a:ext>
                </a:extLst>
              </a:tr>
              <a:tr h="442801">
                <a:tc>
                  <a:txBody>
                    <a:bodyPr/>
                    <a:lstStyle/>
                    <a:p>
                      <a:pPr marL="0" marR="0" algn="ctr">
                        <a:spcBef>
                          <a:spcPts val="0"/>
                        </a:spcBef>
                        <a:spcAft>
                          <a:spcPts val="0"/>
                        </a:spcAft>
                      </a:pPr>
                      <a:r>
                        <a:rPr lang="en-US" sz="2400" dirty="0">
                          <a:effectLst/>
                        </a:rPr>
                        <a:t>Hepatitis B</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tc>
                  <a:txBody>
                    <a:bodyPr/>
                    <a:lstStyle/>
                    <a:p>
                      <a:pPr marL="0" marR="0" algn="l">
                        <a:spcBef>
                          <a:spcPts val="0"/>
                        </a:spcBef>
                        <a:spcAft>
                          <a:spcPts val="0"/>
                        </a:spcAft>
                      </a:pPr>
                      <a:r>
                        <a:rPr lang="en-US" sz="2400" dirty="0">
                          <a:effectLst/>
                        </a:rPr>
                        <a:t>Hetero- and homo-sexual intercourse.</a:t>
                      </a:r>
                      <a:endParaRPr lang="en-US" sz="2400" dirty="0">
                        <a:effectLst/>
                        <a:latin typeface="+mn-lt"/>
                        <a:ea typeface="Times New Roman" panose="02020603050405020304" pitchFamily="18" charset="0"/>
                        <a:cs typeface="Arial" panose="020B0604020202020204" pitchFamily="34" charset="0"/>
                      </a:endParaRPr>
                    </a:p>
                  </a:txBody>
                  <a:tcPr marL="116840" marR="116840" marT="0" marB="0" anchor="ctr"/>
                </a:tc>
                <a:extLst>
                  <a:ext uri="{0D108BD9-81ED-4DB2-BD59-A6C34878D82A}">
                    <a16:rowId xmlns:a16="http://schemas.microsoft.com/office/drawing/2014/main" val="1181654826"/>
                  </a:ext>
                </a:extLst>
              </a:tr>
            </a:tbl>
          </a:graphicData>
        </a:graphic>
      </p:graphicFrame>
      <p:sp>
        <p:nvSpPr>
          <p:cNvPr id="5" name="Text Placeholder 4">
            <a:extLst>
              <a:ext uri="{FF2B5EF4-FFF2-40B4-BE49-F238E27FC236}">
                <a16:creationId xmlns:a16="http://schemas.microsoft.com/office/drawing/2014/main" id="{D13BD552-0D54-4F36-B079-6F313353F9E9}"/>
              </a:ext>
            </a:extLst>
          </p:cNvPr>
          <p:cNvSpPr>
            <a:spLocks noGrp="1"/>
          </p:cNvSpPr>
          <p:nvPr>
            <p:ph type="body" sz="half" idx="4294967295"/>
          </p:nvPr>
        </p:nvSpPr>
        <p:spPr>
          <a:xfrm>
            <a:off x="838200" y="1450102"/>
            <a:ext cx="8595360" cy="481172"/>
          </a:xfrm>
        </p:spPr>
        <p:txBody>
          <a:bodyPr>
            <a:normAutofit fontScale="92500"/>
          </a:bodyPr>
          <a:lstStyle/>
          <a:p>
            <a:r>
              <a:rPr lang="en-US" sz="2400" dirty="0"/>
              <a:t>STIs can be transmitted through vaginal, anal, oral, and skin contact.</a:t>
            </a:r>
          </a:p>
          <a:p>
            <a:endParaRPr lang="en-US" sz="3200" dirty="0"/>
          </a:p>
        </p:txBody>
      </p:sp>
    </p:spTree>
    <p:extLst>
      <p:ext uri="{BB962C8B-B14F-4D97-AF65-F5344CB8AC3E}">
        <p14:creationId xmlns:p14="http://schemas.microsoft.com/office/powerpoint/2010/main" val="370517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09AED-959A-496F-9EBE-36951D035B75}"/>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4B26E3-738B-4FF8-822D-CA789FA1E0C0}"/>
              </a:ext>
            </a:extLst>
          </p:cNvPr>
          <p:cNvSpPr>
            <a:spLocks noGrp="1"/>
          </p:cNvSpPr>
          <p:nvPr>
            <p:ph type="title"/>
          </p:nvPr>
        </p:nvSpPr>
        <p:spPr/>
        <p:txBody>
          <a:bodyPr>
            <a:normAutofit/>
          </a:bodyPr>
          <a:lstStyle/>
          <a:p>
            <a:r>
              <a:rPr lang="en-US" sz="4000" dirty="0"/>
              <a:t>Route of Transmission (HIV*)</a:t>
            </a:r>
          </a:p>
        </p:txBody>
      </p:sp>
      <p:graphicFrame>
        <p:nvGraphicFramePr>
          <p:cNvPr id="4" name="Table 4">
            <a:extLst>
              <a:ext uri="{FF2B5EF4-FFF2-40B4-BE49-F238E27FC236}">
                <a16:creationId xmlns:a16="http://schemas.microsoft.com/office/drawing/2014/main" id="{50D6BFBB-B751-420A-8739-F8E2DE8181B6}"/>
              </a:ext>
            </a:extLst>
          </p:cNvPr>
          <p:cNvGraphicFramePr>
            <a:graphicFrameLocks noGrp="1"/>
          </p:cNvGraphicFramePr>
          <p:nvPr>
            <p:ph idx="1"/>
            <p:extLst>
              <p:ext uri="{D42A27DB-BD31-4B8C-83A1-F6EECF244321}">
                <p14:modId xmlns:p14="http://schemas.microsoft.com/office/powerpoint/2010/main" val="2824007680"/>
              </p:ext>
            </p:extLst>
          </p:nvPr>
        </p:nvGraphicFramePr>
        <p:xfrm>
          <a:off x="838200" y="1825625"/>
          <a:ext cx="10515600" cy="3284220"/>
        </p:xfrm>
        <a:graphic>
          <a:graphicData uri="http://schemas.openxmlformats.org/drawingml/2006/table">
            <a:tbl>
              <a:tblPr firstRow="1" bandRow="1">
                <a:tableStyleId>{7DF18680-E054-41AD-8BC1-D1AEF772440D}</a:tableStyleId>
              </a:tblPr>
              <a:tblGrid>
                <a:gridCol w="5355771">
                  <a:extLst>
                    <a:ext uri="{9D8B030D-6E8A-4147-A177-3AD203B41FA5}">
                      <a16:colId xmlns:a16="http://schemas.microsoft.com/office/drawing/2014/main" val="1585376514"/>
                    </a:ext>
                  </a:extLst>
                </a:gridCol>
                <a:gridCol w="5159829">
                  <a:extLst>
                    <a:ext uri="{9D8B030D-6E8A-4147-A177-3AD203B41FA5}">
                      <a16:colId xmlns:a16="http://schemas.microsoft.com/office/drawing/2014/main" val="3667844122"/>
                    </a:ext>
                  </a:extLst>
                </a:gridCol>
              </a:tblGrid>
              <a:tr h="370840">
                <a:tc>
                  <a:txBody>
                    <a:bodyPr/>
                    <a:lstStyle/>
                    <a:p>
                      <a:pPr marL="0" marR="0" algn="ctr">
                        <a:spcBef>
                          <a:spcPts val="0"/>
                        </a:spcBef>
                        <a:spcAft>
                          <a:spcPts val="0"/>
                        </a:spcAft>
                      </a:pPr>
                      <a:r>
                        <a:rPr lang="en-US" sz="2600" dirty="0">
                          <a:effectLst/>
                        </a:rPr>
                        <a:t>Sexual exposure</a:t>
                      </a:r>
                      <a:endParaRPr lang="en-US" sz="2600" dirty="0">
                        <a:effectLst/>
                        <a:latin typeface="+mn-lt"/>
                        <a:ea typeface="Times New Roman" panose="02020603050405020304" pitchFamily="18" charset="0"/>
                        <a:cs typeface="Arial" panose="020B0604020202020204" pitchFamily="34" charset="0"/>
                      </a:endParaRPr>
                    </a:p>
                  </a:txBody>
                  <a:tcPr marL="47625" marR="47625" marT="9525" marB="9525" anchor="ctr"/>
                </a:tc>
                <a:tc>
                  <a:txBody>
                    <a:bodyPr/>
                    <a:lstStyle/>
                    <a:p>
                      <a:pPr marL="0" marR="0" algn="ctr">
                        <a:spcBef>
                          <a:spcPts val="0"/>
                        </a:spcBef>
                        <a:spcAft>
                          <a:spcPts val="0"/>
                        </a:spcAft>
                      </a:pPr>
                      <a:r>
                        <a:rPr lang="en-US" sz="2600" dirty="0">
                          <a:effectLst/>
                        </a:rPr>
                        <a:t>Risk per 10,000 exposures to an infected source (risk)</a:t>
                      </a:r>
                      <a:endParaRPr lang="en-US" sz="2600" dirty="0">
                        <a:effectLst/>
                        <a:latin typeface="+mn-lt"/>
                        <a:ea typeface="Times New Roman" panose="02020603050405020304" pitchFamily="18" charset="0"/>
                        <a:cs typeface="Arial" panose="020B0604020202020204" pitchFamily="34" charset="0"/>
                      </a:endParaRPr>
                    </a:p>
                  </a:txBody>
                  <a:tcPr marL="47625" marR="47625" marT="9525" marB="9525" anchor="ctr"/>
                </a:tc>
                <a:extLst>
                  <a:ext uri="{0D108BD9-81ED-4DB2-BD59-A6C34878D82A}">
                    <a16:rowId xmlns:a16="http://schemas.microsoft.com/office/drawing/2014/main" val="3466279039"/>
                  </a:ext>
                </a:extLst>
              </a:tr>
              <a:tr h="370840">
                <a:tc>
                  <a:txBody>
                    <a:bodyPr/>
                    <a:lstStyle/>
                    <a:p>
                      <a:pPr marL="0" marR="0">
                        <a:spcBef>
                          <a:spcPts val="0"/>
                        </a:spcBef>
                        <a:spcAft>
                          <a:spcPts val="0"/>
                        </a:spcAft>
                      </a:pPr>
                      <a:r>
                        <a:rPr lang="en-US" sz="2600" dirty="0">
                          <a:effectLst/>
                        </a:rPr>
                        <a:t>Receptive anal intercourse</a:t>
                      </a:r>
                      <a:endParaRPr lang="en-US" sz="2600" dirty="0">
                        <a:effectLst/>
                        <a:latin typeface="+mn-lt"/>
                        <a:ea typeface="Times New Roman" panose="02020603050405020304" pitchFamily="18" charset="0"/>
                        <a:cs typeface="Arial" panose="020B0604020202020204" pitchFamily="34" charset="0"/>
                      </a:endParaRPr>
                    </a:p>
                  </a:txBody>
                  <a:tcPr marL="47625" marR="47625" marT="9525" marB="9525"/>
                </a:tc>
                <a:tc>
                  <a:txBody>
                    <a:bodyPr/>
                    <a:lstStyle/>
                    <a:p>
                      <a:pPr marL="0" marR="0" algn="ctr">
                        <a:spcBef>
                          <a:spcPts val="0"/>
                        </a:spcBef>
                        <a:spcAft>
                          <a:spcPts val="0"/>
                        </a:spcAft>
                      </a:pPr>
                      <a:r>
                        <a:rPr lang="en-US" sz="2600">
                          <a:effectLst/>
                        </a:rPr>
                        <a:t>138 (1/72)</a:t>
                      </a:r>
                      <a:endParaRPr lang="en-US" sz="2600">
                        <a:effectLst/>
                        <a:latin typeface="+mn-lt"/>
                        <a:ea typeface="Times New Roman" panose="02020603050405020304" pitchFamily="18" charset="0"/>
                        <a:cs typeface="Arial" panose="020B0604020202020204" pitchFamily="34" charset="0"/>
                      </a:endParaRPr>
                    </a:p>
                  </a:txBody>
                  <a:tcPr marL="47625" marR="47625" marT="9525" marB="9525" anchor="ctr"/>
                </a:tc>
                <a:extLst>
                  <a:ext uri="{0D108BD9-81ED-4DB2-BD59-A6C34878D82A}">
                    <a16:rowId xmlns:a16="http://schemas.microsoft.com/office/drawing/2014/main" val="3075049836"/>
                  </a:ext>
                </a:extLst>
              </a:tr>
              <a:tr h="370840">
                <a:tc>
                  <a:txBody>
                    <a:bodyPr/>
                    <a:lstStyle/>
                    <a:p>
                      <a:pPr marL="0" marR="0">
                        <a:spcBef>
                          <a:spcPts val="0"/>
                        </a:spcBef>
                        <a:spcAft>
                          <a:spcPts val="0"/>
                        </a:spcAft>
                      </a:pPr>
                      <a:r>
                        <a:rPr lang="en-US" sz="2600">
                          <a:effectLst/>
                        </a:rPr>
                        <a:t>Insertive anal intercourse</a:t>
                      </a:r>
                      <a:endParaRPr lang="en-US" sz="2600">
                        <a:effectLst/>
                        <a:latin typeface="+mn-lt"/>
                        <a:ea typeface="Times New Roman" panose="02020603050405020304" pitchFamily="18" charset="0"/>
                        <a:cs typeface="Arial" panose="020B0604020202020204" pitchFamily="34" charset="0"/>
                      </a:endParaRPr>
                    </a:p>
                  </a:txBody>
                  <a:tcPr marL="47625" marR="47625" marT="9525" marB="9525"/>
                </a:tc>
                <a:tc>
                  <a:txBody>
                    <a:bodyPr/>
                    <a:lstStyle/>
                    <a:p>
                      <a:pPr marL="0" marR="0" algn="ctr">
                        <a:spcBef>
                          <a:spcPts val="0"/>
                        </a:spcBef>
                        <a:spcAft>
                          <a:spcPts val="0"/>
                        </a:spcAft>
                      </a:pPr>
                      <a:r>
                        <a:rPr lang="en-US" sz="2600">
                          <a:effectLst/>
                        </a:rPr>
                        <a:t>11 (1/900)</a:t>
                      </a:r>
                      <a:endParaRPr lang="en-US" sz="2600">
                        <a:effectLst/>
                        <a:latin typeface="+mn-lt"/>
                        <a:ea typeface="Times New Roman" panose="02020603050405020304" pitchFamily="18" charset="0"/>
                        <a:cs typeface="Arial" panose="020B0604020202020204" pitchFamily="34" charset="0"/>
                      </a:endParaRPr>
                    </a:p>
                  </a:txBody>
                  <a:tcPr marL="47625" marR="47625" marT="9525" marB="9525" anchor="ctr"/>
                </a:tc>
                <a:extLst>
                  <a:ext uri="{0D108BD9-81ED-4DB2-BD59-A6C34878D82A}">
                    <a16:rowId xmlns:a16="http://schemas.microsoft.com/office/drawing/2014/main" val="4081873266"/>
                  </a:ext>
                </a:extLst>
              </a:tr>
              <a:tr h="370840">
                <a:tc>
                  <a:txBody>
                    <a:bodyPr/>
                    <a:lstStyle/>
                    <a:p>
                      <a:pPr marL="0" marR="0">
                        <a:spcBef>
                          <a:spcPts val="0"/>
                        </a:spcBef>
                        <a:spcAft>
                          <a:spcPts val="0"/>
                        </a:spcAft>
                      </a:pPr>
                      <a:r>
                        <a:rPr lang="en-US" sz="2600">
                          <a:effectLst/>
                        </a:rPr>
                        <a:t>Receptive penile-vaginal intercourse</a:t>
                      </a:r>
                      <a:endParaRPr lang="en-US" sz="2600">
                        <a:effectLst/>
                        <a:latin typeface="+mn-lt"/>
                        <a:ea typeface="Times New Roman" panose="02020603050405020304" pitchFamily="18" charset="0"/>
                        <a:cs typeface="Arial" panose="020B0604020202020204" pitchFamily="34" charset="0"/>
                      </a:endParaRPr>
                    </a:p>
                  </a:txBody>
                  <a:tcPr marL="47625" marR="47625" marT="9525" marB="9525"/>
                </a:tc>
                <a:tc>
                  <a:txBody>
                    <a:bodyPr/>
                    <a:lstStyle/>
                    <a:p>
                      <a:pPr marL="0" marR="0" algn="ctr">
                        <a:spcBef>
                          <a:spcPts val="0"/>
                        </a:spcBef>
                        <a:spcAft>
                          <a:spcPts val="0"/>
                        </a:spcAft>
                      </a:pPr>
                      <a:r>
                        <a:rPr lang="en-US" sz="2600">
                          <a:effectLst/>
                        </a:rPr>
                        <a:t>8 (1/1250)</a:t>
                      </a:r>
                      <a:endParaRPr lang="en-US" sz="2600">
                        <a:effectLst/>
                        <a:latin typeface="+mn-lt"/>
                        <a:ea typeface="Times New Roman" panose="02020603050405020304" pitchFamily="18" charset="0"/>
                        <a:cs typeface="Arial" panose="020B0604020202020204" pitchFamily="34" charset="0"/>
                      </a:endParaRPr>
                    </a:p>
                  </a:txBody>
                  <a:tcPr marL="47625" marR="47625" marT="9525" marB="9525" anchor="ctr"/>
                </a:tc>
                <a:extLst>
                  <a:ext uri="{0D108BD9-81ED-4DB2-BD59-A6C34878D82A}">
                    <a16:rowId xmlns:a16="http://schemas.microsoft.com/office/drawing/2014/main" val="3968491166"/>
                  </a:ext>
                </a:extLst>
              </a:tr>
              <a:tr h="370840">
                <a:tc>
                  <a:txBody>
                    <a:bodyPr/>
                    <a:lstStyle/>
                    <a:p>
                      <a:pPr marL="0" marR="0">
                        <a:spcBef>
                          <a:spcPts val="0"/>
                        </a:spcBef>
                        <a:spcAft>
                          <a:spcPts val="0"/>
                        </a:spcAft>
                      </a:pPr>
                      <a:r>
                        <a:rPr lang="en-US" sz="2600">
                          <a:effectLst/>
                        </a:rPr>
                        <a:t>Insertive penile-vaginal intercourse</a:t>
                      </a:r>
                      <a:endParaRPr lang="en-US" sz="2600">
                        <a:effectLst/>
                        <a:latin typeface="+mn-lt"/>
                        <a:ea typeface="Times New Roman" panose="02020603050405020304" pitchFamily="18" charset="0"/>
                        <a:cs typeface="Arial" panose="020B0604020202020204" pitchFamily="34" charset="0"/>
                      </a:endParaRPr>
                    </a:p>
                  </a:txBody>
                  <a:tcPr marL="47625" marR="47625" marT="9525" marB="9525"/>
                </a:tc>
                <a:tc>
                  <a:txBody>
                    <a:bodyPr/>
                    <a:lstStyle/>
                    <a:p>
                      <a:pPr marL="0" marR="0" algn="ctr">
                        <a:spcBef>
                          <a:spcPts val="0"/>
                        </a:spcBef>
                        <a:spcAft>
                          <a:spcPts val="0"/>
                        </a:spcAft>
                      </a:pPr>
                      <a:r>
                        <a:rPr lang="en-US" sz="2600">
                          <a:effectLst/>
                        </a:rPr>
                        <a:t>4 (1/2500)</a:t>
                      </a:r>
                      <a:endParaRPr lang="en-US" sz="2600">
                        <a:effectLst/>
                        <a:latin typeface="+mn-lt"/>
                        <a:ea typeface="Times New Roman" panose="02020603050405020304" pitchFamily="18" charset="0"/>
                        <a:cs typeface="Arial" panose="020B0604020202020204" pitchFamily="34" charset="0"/>
                      </a:endParaRPr>
                    </a:p>
                  </a:txBody>
                  <a:tcPr marL="47625" marR="47625" marT="9525" marB="9525" anchor="ctr"/>
                </a:tc>
                <a:extLst>
                  <a:ext uri="{0D108BD9-81ED-4DB2-BD59-A6C34878D82A}">
                    <a16:rowId xmlns:a16="http://schemas.microsoft.com/office/drawing/2014/main" val="1239171171"/>
                  </a:ext>
                </a:extLst>
              </a:tr>
              <a:tr h="370840">
                <a:tc>
                  <a:txBody>
                    <a:bodyPr/>
                    <a:lstStyle/>
                    <a:p>
                      <a:pPr marL="0" marR="0">
                        <a:spcBef>
                          <a:spcPts val="0"/>
                        </a:spcBef>
                        <a:spcAft>
                          <a:spcPts val="0"/>
                        </a:spcAft>
                      </a:pPr>
                      <a:r>
                        <a:rPr lang="en-US" sz="2600">
                          <a:effectLst/>
                        </a:rPr>
                        <a:t>Receptive or insertive penile-oral intercourse</a:t>
                      </a:r>
                      <a:endParaRPr lang="en-US" sz="2600">
                        <a:effectLst/>
                        <a:latin typeface="+mn-lt"/>
                        <a:ea typeface="Times New Roman" panose="02020603050405020304" pitchFamily="18" charset="0"/>
                        <a:cs typeface="Arial" panose="020B0604020202020204" pitchFamily="34" charset="0"/>
                      </a:endParaRPr>
                    </a:p>
                  </a:txBody>
                  <a:tcPr marL="47625" marR="47625" marT="9525" marB="9525"/>
                </a:tc>
                <a:tc>
                  <a:txBody>
                    <a:bodyPr/>
                    <a:lstStyle/>
                    <a:p>
                      <a:pPr marL="0" marR="0" algn="ctr">
                        <a:spcBef>
                          <a:spcPts val="0"/>
                        </a:spcBef>
                        <a:spcAft>
                          <a:spcPts val="0"/>
                        </a:spcAft>
                      </a:pPr>
                      <a:r>
                        <a:rPr lang="en-US" sz="2600" dirty="0">
                          <a:effectLst/>
                        </a:rPr>
                        <a:t>0-4</a:t>
                      </a:r>
                      <a:endParaRPr lang="en-US" sz="2600" dirty="0">
                        <a:effectLst/>
                        <a:latin typeface="+mn-lt"/>
                        <a:ea typeface="Times New Roman" panose="02020603050405020304" pitchFamily="18" charset="0"/>
                        <a:cs typeface="Arial" panose="020B0604020202020204" pitchFamily="34" charset="0"/>
                      </a:endParaRPr>
                    </a:p>
                  </a:txBody>
                  <a:tcPr marL="47625" marR="47625" marT="9525" marB="9525" anchor="ctr"/>
                </a:tc>
                <a:extLst>
                  <a:ext uri="{0D108BD9-81ED-4DB2-BD59-A6C34878D82A}">
                    <a16:rowId xmlns:a16="http://schemas.microsoft.com/office/drawing/2014/main" val="520457702"/>
                  </a:ext>
                </a:extLst>
              </a:tr>
            </a:tbl>
          </a:graphicData>
        </a:graphic>
      </p:graphicFrame>
      <p:sp>
        <p:nvSpPr>
          <p:cNvPr id="6" name="TextBox 5">
            <a:extLst>
              <a:ext uri="{FF2B5EF4-FFF2-40B4-BE49-F238E27FC236}">
                <a16:creationId xmlns:a16="http://schemas.microsoft.com/office/drawing/2014/main" id="{E9259195-DBC9-4C8A-89C5-E2D2409413D5}"/>
              </a:ext>
            </a:extLst>
          </p:cNvPr>
          <p:cNvSpPr txBox="1"/>
          <p:nvPr/>
        </p:nvSpPr>
        <p:spPr>
          <a:xfrm>
            <a:off x="838200" y="5800291"/>
            <a:ext cx="10358120" cy="461665"/>
          </a:xfrm>
          <a:prstGeom prst="rect">
            <a:avLst/>
          </a:prstGeom>
          <a:noFill/>
        </p:spPr>
        <p:txBody>
          <a:bodyPr wrap="square" rtlCol="0">
            <a:spAutoFit/>
          </a:bodyPr>
          <a:lstStyle/>
          <a:p>
            <a:r>
              <a:rPr lang="en-US" sz="2400" dirty="0"/>
              <a:t>*HIV transmission is less among circumcised males.</a:t>
            </a:r>
          </a:p>
        </p:txBody>
      </p:sp>
    </p:spTree>
    <p:extLst>
      <p:ext uri="{BB962C8B-B14F-4D97-AF65-F5344CB8AC3E}">
        <p14:creationId xmlns:p14="http://schemas.microsoft.com/office/powerpoint/2010/main" val="377139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B256-14F4-48DB-BC3D-915D2C5F1DDB}"/>
              </a:ext>
            </a:extLst>
          </p:cNvPr>
          <p:cNvSpPr>
            <a:spLocks noGrp="1"/>
          </p:cNvSpPr>
          <p:nvPr>
            <p:ph type="title"/>
          </p:nvPr>
        </p:nvSpPr>
        <p:spPr/>
        <p:txBody>
          <a:bodyPr>
            <a:normAutofit/>
          </a:bodyPr>
          <a:lstStyle/>
          <a:p>
            <a:r>
              <a:rPr lang="en-US" sz="4000" dirty="0"/>
              <a:t>Epidemiology of STIs in KSA</a:t>
            </a:r>
          </a:p>
        </p:txBody>
      </p:sp>
      <p:pic>
        <p:nvPicPr>
          <p:cNvPr id="4" name="Content Placeholder 3">
            <a:extLst>
              <a:ext uri="{FF2B5EF4-FFF2-40B4-BE49-F238E27FC236}">
                <a16:creationId xmlns:a16="http://schemas.microsoft.com/office/drawing/2014/main" id="{027A9EB8-14D0-4AA0-A22D-A2F1EF5E7A75}"/>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3137" y="1576136"/>
            <a:ext cx="11297652" cy="4834823"/>
          </a:xfrm>
          <a:prstGeom prst="rect">
            <a:avLst/>
          </a:prstGeom>
        </p:spPr>
      </p:pic>
    </p:spTree>
    <p:extLst>
      <p:ext uri="{BB962C8B-B14F-4D97-AF65-F5344CB8AC3E}">
        <p14:creationId xmlns:p14="http://schemas.microsoft.com/office/powerpoint/2010/main" val="2493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3D0565-262A-4E06-8529-5DFD67BA9328}"/>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B65F57-0C33-4112-B422-8855E830E2C7}"/>
              </a:ext>
            </a:extLst>
          </p:cNvPr>
          <p:cNvSpPr>
            <a:spLocks noGrp="1"/>
          </p:cNvSpPr>
          <p:nvPr>
            <p:ph type="title"/>
          </p:nvPr>
        </p:nvSpPr>
        <p:spPr/>
        <p:txBody>
          <a:bodyPr>
            <a:normAutofit/>
          </a:bodyPr>
          <a:lstStyle/>
          <a:p>
            <a:r>
              <a:rPr lang="en-US" sz="4000" dirty="0"/>
              <a:t>Incubation period</a:t>
            </a:r>
          </a:p>
        </p:txBody>
      </p:sp>
      <p:graphicFrame>
        <p:nvGraphicFramePr>
          <p:cNvPr id="4" name="Content Placeholder 3">
            <a:extLst>
              <a:ext uri="{FF2B5EF4-FFF2-40B4-BE49-F238E27FC236}">
                <a16:creationId xmlns:a16="http://schemas.microsoft.com/office/drawing/2014/main" id="{4BB6FDB8-1CDF-4E46-867E-47095F930F96}"/>
              </a:ext>
            </a:extLst>
          </p:cNvPr>
          <p:cNvGraphicFramePr>
            <a:graphicFrameLocks noGrp="1"/>
          </p:cNvGraphicFramePr>
          <p:nvPr>
            <p:ph idx="1"/>
            <p:extLst>
              <p:ext uri="{D42A27DB-BD31-4B8C-83A1-F6EECF244321}">
                <p14:modId xmlns:p14="http://schemas.microsoft.com/office/powerpoint/2010/main" val="2661545333"/>
              </p:ext>
            </p:extLst>
          </p:nvPr>
        </p:nvGraphicFramePr>
        <p:xfrm>
          <a:off x="838200" y="2334125"/>
          <a:ext cx="10515600" cy="3670436"/>
        </p:xfrm>
        <a:graphic>
          <a:graphicData uri="http://schemas.openxmlformats.org/drawingml/2006/table">
            <a:tbl>
              <a:tblPr firstRow="1" firstCol="1" bandRow="1">
                <a:tableStyleId>{7DF18680-E054-41AD-8BC1-D1AEF772440D}</a:tableStyleId>
              </a:tblPr>
              <a:tblGrid>
                <a:gridCol w="4539343">
                  <a:extLst>
                    <a:ext uri="{9D8B030D-6E8A-4147-A177-3AD203B41FA5}">
                      <a16:colId xmlns:a16="http://schemas.microsoft.com/office/drawing/2014/main" val="823524691"/>
                    </a:ext>
                  </a:extLst>
                </a:gridCol>
                <a:gridCol w="5976257">
                  <a:extLst>
                    <a:ext uri="{9D8B030D-6E8A-4147-A177-3AD203B41FA5}">
                      <a16:colId xmlns:a16="http://schemas.microsoft.com/office/drawing/2014/main" val="851410135"/>
                    </a:ext>
                  </a:extLst>
                </a:gridCol>
              </a:tblGrid>
              <a:tr h="521369">
                <a:tc>
                  <a:txBody>
                    <a:bodyPr/>
                    <a:lstStyle/>
                    <a:p>
                      <a:pPr marL="0" marR="0" algn="ctr">
                        <a:spcBef>
                          <a:spcPts val="0"/>
                        </a:spcBef>
                        <a:spcAft>
                          <a:spcPts val="0"/>
                        </a:spcAft>
                      </a:pPr>
                      <a:r>
                        <a:rPr lang="en-US" sz="2600" dirty="0">
                          <a:effectLst/>
                        </a:rPr>
                        <a:t>Infection</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600" dirty="0">
                          <a:effectLst/>
                        </a:rPr>
                        <a:t>Incubation Period</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80924016"/>
                  </a:ext>
                </a:extLst>
              </a:tr>
              <a:tr h="260685">
                <a:tc rowSpan="2">
                  <a:txBody>
                    <a:bodyPr/>
                    <a:lstStyle/>
                    <a:p>
                      <a:pPr marL="0" marR="0">
                        <a:spcBef>
                          <a:spcPts val="0"/>
                        </a:spcBef>
                        <a:spcAft>
                          <a:spcPts val="0"/>
                        </a:spcAft>
                      </a:pPr>
                      <a:r>
                        <a:rPr lang="en-US" sz="2600" dirty="0">
                          <a:effectLst/>
                        </a:rPr>
                        <a:t>Chlamydia trachomatis</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dirty="0">
                          <a:effectLst/>
                        </a:rPr>
                        <a:t>Men: 5-10 days</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39701049"/>
                  </a:ext>
                </a:extLst>
              </a:tr>
              <a:tr h="260685">
                <a:tc vMerge="1">
                  <a:txBody>
                    <a:bodyPr/>
                    <a:lstStyle/>
                    <a:p>
                      <a:endParaRPr lang="en-US"/>
                    </a:p>
                  </a:txBody>
                  <a:tcPr/>
                </a:tc>
                <a:tc>
                  <a:txBody>
                    <a:bodyPr/>
                    <a:lstStyle/>
                    <a:p>
                      <a:pPr marL="0" marR="0" algn="ctr">
                        <a:spcBef>
                          <a:spcPts val="0"/>
                        </a:spcBef>
                        <a:spcAft>
                          <a:spcPts val="0"/>
                        </a:spcAft>
                      </a:pPr>
                      <a:r>
                        <a:rPr lang="en-US" sz="2600" dirty="0">
                          <a:effectLst/>
                        </a:rPr>
                        <a:t>women: 7-14 days</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31662960"/>
                  </a:ext>
                </a:extLst>
              </a:tr>
              <a:tr h="260685">
                <a:tc rowSpan="2">
                  <a:txBody>
                    <a:bodyPr/>
                    <a:lstStyle/>
                    <a:p>
                      <a:pPr marL="0" marR="0">
                        <a:spcBef>
                          <a:spcPts val="0"/>
                        </a:spcBef>
                        <a:spcAft>
                          <a:spcPts val="0"/>
                        </a:spcAft>
                      </a:pPr>
                      <a:r>
                        <a:rPr lang="en-US" sz="2600" dirty="0">
                          <a:effectLst/>
                        </a:rPr>
                        <a:t>N. Gonorrhea</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dirty="0">
                          <a:effectLst/>
                        </a:rPr>
                        <a:t>Men: 4-8 days</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32167917"/>
                  </a:ext>
                </a:extLst>
              </a:tr>
              <a:tr h="260685">
                <a:tc vMerge="1">
                  <a:txBody>
                    <a:bodyPr/>
                    <a:lstStyle/>
                    <a:p>
                      <a:endParaRPr lang="en-US"/>
                    </a:p>
                  </a:txBody>
                  <a:tcPr/>
                </a:tc>
                <a:tc>
                  <a:txBody>
                    <a:bodyPr/>
                    <a:lstStyle/>
                    <a:p>
                      <a:pPr marL="0" marR="0" algn="ctr">
                        <a:spcBef>
                          <a:spcPts val="0"/>
                        </a:spcBef>
                        <a:spcAft>
                          <a:spcPts val="0"/>
                        </a:spcAft>
                      </a:pPr>
                      <a:r>
                        <a:rPr lang="en-US" sz="2600" dirty="0">
                          <a:effectLst/>
                        </a:rPr>
                        <a:t>Women: 10 days</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68400818"/>
                  </a:ext>
                </a:extLst>
              </a:tr>
              <a:tr h="521369">
                <a:tc>
                  <a:txBody>
                    <a:bodyPr/>
                    <a:lstStyle/>
                    <a:p>
                      <a:pPr marL="0" marR="0">
                        <a:spcBef>
                          <a:spcPts val="0"/>
                        </a:spcBef>
                        <a:spcAft>
                          <a:spcPts val="0"/>
                        </a:spcAft>
                      </a:pPr>
                      <a:r>
                        <a:rPr lang="en-US" sz="2600">
                          <a:effectLst/>
                        </a:rPr>
                        <a:t>Trichomonas vaginalis</a:t>
                      </a:r>
                      <a:endParaRPr lang="en-US" sz="26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dirty="0">
                          <a:effectLst/>
                        </a:rPr>
                        <a:t>4-28 days</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54821548"/>
                  </a:ext>
                </a:extLst>
              </a:tr>
              <a:tr h="521369">
                <a:tc>
                  <a:txBody>
                    <a:bodyPr/>
                    <a:lstStyle/>
                    <a:p>
                      <a:pPr marL="0" marR="0">
                        <a:spcBef>
                          <a:spcPts val="0"/>
                        </a:spcBef>
                        <a:spcAft>
                          <a:spcPts val="0"/>
                        </a:spcAft>
                      </a:pPr>
                      <a:r>
                        <a:rPr lang="en-US" sz="2600">
                          <a:effectLst/>
                        </a:rPr>
                        <a:t>HSV </a:t>
                      </a:r>
                      <a:endParaRPr lang="en-US" sz="26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dirty="0">
                          <a:effectLst/>
                        </a:rPr>
                        <a:t>2-7 days</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6115727"/>
                  </a:ext>
                </a:extLst>
              </a:tr>
              <a:tr h="521369">
                <a:tc>
                  <a:txBody>
                    <a:bodyPr/>
                    <a:lstStyle/>
                    <a:p>
                      <a:pPr marL="0" marR="0">
                        <a:spcBef>
                          <a:spcPts val="0"/>
                        </a:spcBef>
                        <a:spcAft>
                          <a:spcPts val="0"/>
                        </a:spcAft>
                      </a:pPr>
                      <a:r>
                        <a:rPr lang="en-US" sz="2600">
                          <a:effectLst/>
                        </a:rPr>
                        <a:t>Primary Syphilis </a:t>
                      </a:r>
                      <a:endParaRPr lang="en-US" sz="26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dirty="0">
                          <a:effectLst/>
                        </a:rPr>
                        <a:t>7 to 90 (median is 21 days) </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3107239"/>
                  </a:ext>
                </a:extLst>
              </a:tr>
            </a:tbl>
          </a:graphicData>
        </a:graphic>
      </p:graphicFrame>
    </p:spTree>
    <p:extLst>
      <p:ext uri="{BB962C8B-B14F-4D97-AF65-F5344CB8AC3E}">
        <p14:creationId xmlns:p14="http://schemas.microsoft.com/office/powerpoint/2010/main" val="137535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D7B80-6941-4AAA-A4B8-149DDAF01C32}"/>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7A2011-EA1E-44DF-A614-A0247B95B652}"/>
              </a:ext>
            </a:extLst>
          </p:cNvPr>
          <p:cNvSpPr>
            <a:spLocks noGrp="1"/>
          </p:cNvSpPr>
          <p:nvPr>
            <p:ph type="title"/>
          </p:nvPr>
        </p:nvSpPr>
        <p:spPr/>
        <p:txBody>
          <a:bodyPr>
            <a:normAutofit/>
          </a:bodyPr>
          <a:lstStyle/>
          <a:p>
            <a:r>
              <a:rPr lang="en-US" sz="4000" dirty="0"/>
              <a:t>Asymptomatic Infections</a:t>
            </a:r>
          </a:p>
        </p:txBody>
      </p:sp>
      <p:graphicFrame>
        <p:nvGraphicFramePr>
          <p:cNvPr id="5" name="Content Placeholder 4">
            <a:extLst>
              <a:ext uri="{FF2B5EF4-FFF2-40B4-BE49-F238E27FC236}">
                <a16:creationId xmlns:a16="http://schemas.microsoft.com/office/drawing/2014/main" id="{59E64441-EF1F-4C30-B4BA-3CC966940029}"/>
              </a:ext>
            </a:extLst>
          </p:cNvPr>
          <p:cNvGraphicFramePr>
            <a:graphicFrameLocks noGrp="1"/>
          </p:cNvGraphicFramePr>
          <p:nvPr>
            <p:ph idx="1"/>
            <p:extLst>
              <p:ext uri="{D42A27DB-BD31-4B8C-83A1-F6EECF244321}">
                <p14:modId xmlns:p14="http://schemas.microsoft.com/office/powerpoint/2010/main" val="3889155388"/>
              </p:ext>
            </p:extLst>
          </p:nvPr>
        </p:nvGraphicFramePr>
        <p:xfrm>
          <a:off x="649704" y="1937083"/>
          <a:ext cx="10828421" cy="4030578"/>
        </p:xfrm>
        <a:graphic>
          <a:graphicData uri="http://schemas.openxmlformats.org/drawingml/2006/table">
            <a:tbl>
              <a:tblPr firstRow="1" firstCol="1" bandRow="1">
                <a:tableStyleId>{FABFCF23-3B69-468F-B69F-88F6DE6A72F2}</a:tableStyleId>
              </a:tblPr>
              <a:tblGrid>
                <a:gridCol w="5261239">
                  <a:extLst>
                    <a:ext uri="{9D8B030D-6E8A-4147-A177-3AD203B41FA5}">
                      <a16:colId xmlns:a16="http://schemas.microsoft.com/office/drawing/2014/main" val="2943014281"/>
                    </a:ext>
                  </a:extLst>
                </a:gridCol>
                <a:gridCol w="2859689">
                  <a:extLst>
                    <a:ext uri="{9D8B030D-6E8A-4147-A177-3AD203B41FA5}">
                      <a16:colId xmlns:a16="http://schemas.microsoft.com/office/drawing/2014/main" val="210430190"/>
                    </a:ext>
                  </a:extLst>
                </a:gridCol>
                <a:gridCol w="2707493">
                  <a:extLst>
                    <a:ext uri="{9D8B030D-6E8A-4147-A177-3AD203B41FA5}">
                      <a16:colId xmlns:a16="http://schemas.microsoft.com/office/drawing/2014/main" val="596774383"/>
                    </a:ext>
                  </a:extLst>
                </a:gridCol>
              </a:tblGrid>
              <a:tr h="671763">
                <a:tc>
                  <a:txBody>
                    <a:bodyPr/>
                    <a:lstStyle/>
                    <a:p>
                      <a:pPr marL="0" marR="0" algn="ctr">
                        <a:spcBef>
                          <a:spcPts val="0"/>
                        </a:spcBef>
                        <a:spcAft>
                          <a:spcPts val="0"/>
                        </a:spcAft>
                      </a:pPr>
                      <a:r>
                        <a:rPr lang="en-US" sz="2600" dirty="0">
                          <a:effectLst/>
                        </a:rPr>
                        <a:t>Infection</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lgn="ctr">
                        <a:spcBef>
                          <a:spcPts val="0"/>
                        </a:spcBef>
                        <a:spcAft>
                          <a:spcPts val="0"/>
                        </a:spcAft>
                      </a:pPr>
                      <a:r>
                        <a:rPr lang="en-US" sz="2600" dirty="0">
                          <a:effectLst/>
                        </a:rPr>
                        <a:t>Percentage of asymptomatic infection</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058005060"/>
                  </a:ext>
                </a:extLst>
              </a:tr>
              <a:tr h="671763">
                <a:tc>
                  <a:txBody>
                    <a:bodyPr/>
                    <a:lstStyle/>
                    <a:p>
                      <a:pPr marL="0" marR="0">
                        <a:spcBef>
                          <a:spcPts val="0"/>
                        </a:spcBef>
                        <a:spcAft>
                          <a:spcPts val="0"/>
                        </a:spcAft>
                      </a:pPr>
                      <a:r>
                        <a:rPr lang="en-US" sz="2600">
                          <a:effectLst/>
                        </a:rPr>
                        <a:t> </a:t>
                      </a:r>
                      <a:endParaRPr lang="en-US" sz="26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dirty="0">
                          <a:effectLst/>
                        </a:rPr>
                        <a:t>Men</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600" dirty="0">
                          <a:effectLst/>
                        </a:rPr>
                        <a:t>Women</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14434601"/>
                  </a:ext>
                </a:extLst>
              </a:tr>
              <a:tr h="671763">
                <a:tc>
                  <a:txBody>
                    <a:bodyPr/>
                    <a:lstStyle/>
                    <a:p>
                      <a:pPr marL="0" marR="0">
                        <a:spcBef>
                          <a:spcPts val="0"/>
                        </a:spcBef>
                        <a:spcAft>
                          <a:spcPts val="0"/>
                        </a:spcAft>
                      </a:pPr>
                      <a:r>
                        <a:rPr lang="en-US" sz="2600">
                          <a:effectLst/>
                        </a:rPr>
                        <a:t>Chlamydia trachomatis</a:t>
                      </a:r>
                      <a:endParaRPr lang="en-US" sz="26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a:effectLst/>
                        </a:rPr>
                        <a:t>70%</a:t>
                      </a:r>
                      <a:endParaRPr lang="en-US" sz="26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600" dirty="0">
                          <a:effectLst/>
                        </a:rPr>
                        <a:t>85%</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59330868"/>
                  </a:ext>
                </a:extLst>
              </a:tr>
              <a:tr h="671763">
                <a:tc>
                  <a:txBody>
                    <a:bodyPr/>
                    <a:lstStyle/>
                    <a:p>
                      <a:pPr marL="0" marR="0">
                        <a:spcBef>
                          <a:spcPts val="0"/>
                        </a:spcBef>
                        <a:spcAft>
                          <a:spcPts val="0"/>
                        </a:spcAft>
                      </a:pPr>
                      <a:r>
                        <a:rPr lang="en-US" sz="2600">
                          <a:effectLst/>
                        </a:rPr>
                        <a:t>N. Gonorrhea</a:t>
                      </a:r>
                      <a:endParaRPr lang="en-US" sz="26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a:effectLst/>
                        </a:rPr>
                        <a:t>60%</a:t>
                      </a:r>
                      <a:endParaRPr lang="en-US" sz="26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600" dirty="0">
                          <a:effectLst/>
                        </a:rPr>
                        <a:t>70%</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85900692"/>
                  </a:ext>
                </a:extLst>
              </a:tr>
              <a:tr h="671763">
                <a:tc>
                  <a:txBody>
                    <a:bodyPr/>
                    <a:lstStyle/>
                    <a:p>
                      <a:pPr marL="0" marR="0">
                        <a:spcBef>
                          <a:spcPts val="0"/>
                        </a:spcBef>
                        <a:spcAft>
                          <a:spcPts val="0"/>
                        </a:spcAft>
                      </a:pPr>
                      <a:r>
                        <a:rPr lang="en-US" sz="2600">
                          <a:effectLst/>
                        </a:rPr>
                        <a:t>Trichomonas vaginalis</a:t>
                      </a:r>
                      <a:endParaRPr lang="en-US" sz="26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600">
                          <a:effectLst/>
                        </a:rPr>
                        <a:t>75%</a:t>
                      </a:r>
                      <a:endParaRPr lang="en-US" sz="260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600" dirty="0">
                          <a:effectLst/>
                        </a:rPr>
                        <a:t>70-85%</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9711822"/>
                  </a:ext>
                </a:extLst>
              </a:tr>
              <a:tr h="671763">
                <a:tc>
                  <a:txBody>
                    <a:bodyPr/>
                    <a:lstStyle/>
                    <a:p>
                      <a:pPr marL="0" marR="0">
                        <a:spcBef>
                          <a:spcPts val="0"/>
                        </a:spcBef>
                        <a:spcAft>
                          <a:spcPts val="0"/>
                        </a:spcAft>
                      </a:pPr>
                      <a:r>
                        <a:rPr lang="en-US" sz="2600" dirty="0">
                          <a:effectLst/>
                        </a:rPr>
                        <a:t>HSV </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tc>
                <a:tc gridSpan="2">
                  <a:txBody>
                    <a:bodyPr/>
                    <a:lstStyle/>
                    <a:p>
                      <a:pPr marL="0" marR="0" algn="ctr">
                        <a:spcBef>
                          <a:spcPts val="0"/>
                        </a:spcBef>
                        <a:spcAft>
                          <a:spcPts val="0"/>
                        </a:spcAft>
                      </a:pPr>
                      <a:r>
                        <a:rPr lang="en-US" sz="2600" dirty="0">
                          <a:effectLst/>
                        </a:rPr>
                        <a:t>75-80%</a:t>
                      </a:r>
                      <a:endParaRPr lang="en-US" sz="2600" dirty="0">
                        <a:effectLst/>
                        <a:latin typeface="+mn-lt"/>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827417010"/>
                  </a:ext>
                </a:extLst>
              </a:tr>
            </a:tbl>
          </a:graphicData>
        </a:graphic>
      </p:graphicFrame>
    </p:spTree>
    <p:extLst>
      <p:ext uri="{BB962C8B-B14F-4D97-AF65-F5344CB8AC3E}">
        <p14:creationId xmlns:p14="http://schemas.microsoft.com/office/powerpoint/2010/main" val="354218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74C72BAC-0B1B-4E7B-98D8-7889086910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272"/>
          <a:stretch/>
        </p:blipFill>
        <p:spPr bwMode="auto">
          <a:xfrm rot="5400000">
            <a:off x="5714999" y="381000"/>
            <a:ext cx="6858002"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43840" y="2042160"/>
            <a:ext cx="9144000" cy="1386840"/>
          </a:xfrm>
        </p:spPr>
        <p:txBody>
          <a:bodyPr>
            <a:normAutofit/>
          </a:bodyPr>
          <a:lstStyle/>
          <a:p>
            <a:r>
              <a:rPr lang="en-US" dirty="0"/>
              <a:t>HISTORY APPROACH OF STI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2FC90D-59FD-4214-8C8A-C37EE86E4555}"/>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2194560" y="457201"/>
            <a:ext cx="8229600" cy="1143000"/>
          </a:xfrm>
        </p:spPr>
        <p:txBody>
          <a:bodyPr>
            <a:normAutofit fontScale="90000"/>
          </a:bodyPr>
          <a:lstStyle/>
          <a:p>
            <a:r>
              <a:rPr lang="en-US" dirty="0"/>
              <a:t>Establishing Proper Communication </a:t>
            </a:r>
            <a:br>
              <a:rPr lang="en-US" dirty="0"/>
            </a:br>
            <a:endParaRPr lang="en-US" dirty="0"/>
          </a:p>
        </p:txBody>
      </p:sp>
      <p:sp>
        <p:nvSpPr>
          <p:cNvPr id="3" name="Content Placeholder 2"/>
          <p:cNvSpPr>
            <a:spLocks noGrp="1"/>
          </p:cNvSpPr>
          <p:nvPr>
            <p:ph idx="1"/>
          </p:nvPr>
        </p:nvSpPr>
        <p:spPr>
          <a:xfrm>
            <a:off x="609600" y="1600201"/>
            <a:ext cx="10972800" cy="5029199"/>
          </a:xfrm>
        </p:spPr>
        <p:txBody>
          <a:bodyPr>
            <a:noAutofit/>
          </a:bodyPr>
          <a:lstStyle/>
          <a:p>
            <a:pPr>
              <a:lnSpc>
                <a:spcPct val="150000"/>
              </a:lnSpc>
            </a:pPr>
            <a:r>
              <a:rPr lang="en-US" sz="2600" dirty="0"/>
              <a:t>Explain the rationale for some of the questions asked.</a:t>
            </a:r>
          </a:p>
          <a:p>
            <a:pPr lvl="0">
              <a:lnSpc>
                <a:spcPct val="150000"/>
              </a:lnSpc>
            </a:pPr>
            <a:r>
              <a:rPr lang="en-US" sz="2600" dirty="0"/>
              <a:t>Using clear and understandable language which both the clinician and patient are comfortable (for example: you can use slang).</a:t>
            </a:r>
          </a:p>
          <a:p>
            <a:pPr lvl="0">
              <a:lnSpc>
                <a:spcPct val="150000"/>
              </a:lnSpc>
            </a:pPr>
            <a:r>
              <a:rPr lang="en-US" sz="2600" dirty="0"/>
              <a:t>Awareness of the signs of anxiety and distress from the patient. </a:t>
            </a:r>
          </a:p>
          <a:p>
            <a:pPr>
              <a:lnSpc>
                <a:spcPct val="150000"/>
              </a:lnSpc>
            </a:pPr>
            <a:r>
              <a:rPr lang="en-US" sz="2600" dirty="0"/>
              <a:t>Recognizing non-verbal cues from the patient.</a:t>
            </a:r>
          </a:p>
          <a:p>
            <a:pPr lvl="0">
              <a:lnSpc>
                <a:spcPct val="150000"/>
              </a:lnSpc>
            </a:pPr>
            <a:r>
              <a:rPr lang="en-US" sz="2600" dirty="0"/>
              <a:t>It is important to ensure privacy and confidentiality to the patient during history taking of a patient with a suspected STI.</a:t>
            </a:r>
          </a:p>
          <a:p>
            <a:pPr>
              <a:lnSpc>
                <a:spcPct val="150000"/>
              </a:lnSpc>
            </a:pPr>
            <a:endParaRPr lang="en-US" sz="2600" dirty="0"/>
          </a:p>
          <a:p>
            <a:pPr lvl="0">
              <a:lnSpc>
                <a:spcPct val="150000"/>
              </a:lnSpc>
            </a:pPr>
            <a:endParaRPr lang="en-US" sz="2600" dirty="0"/>
          </a:p>
          <a:p>
            <a:pPr lvl="0">
              <a:lnSpc>
                <a:spcPct val="150000"/>
              </a:lnSpc>
              <a:buNone/>
            </a:pPr>
            <a:endParaRPr lang="en-US" sz="2600" dirty="0"/>
          </a:p>
          <a:p>
            <a:pPr>
              <a:lnSpc>
                <a:spcPct val="150000"/>
              </a:lnSpc>
              <a:buNone/>
            </a:pPr>
            <a:endParaRPr lang="en-US" sz="2600" dirty="0"/>
          </a:p>
          <a:p>
            <a:pPr>
              <a:lnSpc>
                <a:spcPct val="150000"/>
              </a:lnSpc>
            </a:pPr>
            <a:endParaRPr lang="en-US" sz="2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6E2FC381-D17E-46EE-BA2C-39D40D5338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714999" y="381000"/>
            <a:ext cx="6858002"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EE88D3-8B9A-44F7-85B0-D84167923DFB}"/>
              </a:ext>
            </a:extLst>
          </p:cNvPr>
          <p:cNvSpPr>
            <a:spLocks noGrp="1"/>
          </p:cNvSpPr>
          <p:nvPr>
            <p:ph type="ctrTitle"/>
          </p:nvPr>
        </p:nvSpPr>
        <p:spPr>
          <a:xfrm>
            <a:off x="137160" y="1244283"/>
            <a:ext cx="9144000" cy="2387600"/>
          </a:xfrm>
        </p:spPr>
        <p:txBody>
          <a:bodyPr>
            <a:normAutofit/>
          </a:bodyPr>
          <a:lstStyle/>
          <a:p>
            <a:r>
              <a:rPr lang="en-US" sz="4000" dirty="0"/>
              <a:t>Complaints where an STI is very likely</a:t>
            </a:r>
          </a:p>
        </p:txBody>
      </p:sp>
    </p:spTree>
    <p:extLst>
      <p:ext uri="{BB962C8B-B14F-4D97-AF65-F5344CB8AC3E}">
        <p14:creationId xmlns:p14="http://schemas.microsoft.com/office/powerpoint/2010/main" val="30782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A9CD81-9B36-4781-9744-9EDF0B1F6D6F}"/>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88DF416-B835-407E-89EA-170C6CF99EEB}"/>
              </a:ext>
            </a:extLst>
          </p:cNvPr>
          <p:cNvPicPr>
            <a:picLocks noChangeAspect="1"/>
          </p:cNvPicPr>
          <p:nvPr/>
        </p:nvPicPr>
        <p:blipFill>
          <a:blip r:embed="rId3"/>
          <a:stretch>
            <a:fillRect/>
          </a:stretch>
        </p:blipFill>
        <p:spPr>
          <a:xfrm>
            <a:off x="7315200" y="1"/>
            <a:ext cx="4876800" cy="2743200"/>
          </a:xfrm>
          <a:prstGeom prst="rect">
            <a:avLst/>
          </a:prstGeom>
        </p:spPr>
      </p:pic>
      <p:sp>
        <p:nvSpPr>
          <p:cNvPr id="2" name="Title 1">
            <a:extLst>
              <a:ext uri="{FF2B5EF4-FFF2-40B4-BE49-F238E27FC236}">
                <a16:creationId xmlns:a16="http://schemas.microsoft.com/office/drawing/2014/main" id="{21719640-BA8D-43B6-9C8B-2BB9C8E76953}"/>
              </a:ext>
            </a:extLst>
          </p:cNvPr>
          <p:cNvSpPr>
            <a:spLocks noGrp="1"/>
          </p:cNvSpPr>
          <p:nvPr>
            <p:ph type="title"/>
          </p:nvPr>
        </p:nvSpPr>
        <p:spPr>
          <a:xfrm>
            <a:off x="838200" y="365125"/>
            <a:ext cx="8089669" cy="788761"/>
          </a:xfrm>
        </p:spPr>
        <p:txBody>
          <a:bodyPr>
            <a:normAutofit/>
          </a:bodyPr>
          <a:lstStyle/>
          <a:p>
            <a:r>
              <a:rPr lang="en-US" sz="4000" u="sng" dirty="0">
                <a:solidFill>
                  <a:srgbClr val="002060"/>
                </a:solidFill>
              </a:rPr>
              <a:t>OBJECTIVES</a:t>
            </a:r>
          </a:p>
        </p:txBody>
      </p:sp>
      <p:sp>
        <p:nvSpPr>
          <p:cNvPr id="3" name="Content Placeholder 2">
            <a:extLst>
              <a:ext uri="{FF2B5EF4-FFF2-40B4-BE49-F238E27FC236}">
                <a16:creationId xmlns:a16="http://schemas.microsoft.com/office/drawing/2014/main" id="{30A0F1DE-BD25-44BD-AF24-6B1D002BF8B6}"/>
              </a:ext>
            </a:extLst>
          </p:cNvPr>
          <p:cNvSpPr>
            <a:spLocks noGrp="1"/>
          </p:cNvSpPr>
          <p:nvPr>
            <p:ph idx="1"/>
          </p:nvPr>
        </p:nvSpPr>
        <p:spPr>
          <a:xfrm>
            <a:off x="293913" y="1349829"/>
            <a:ext cx="11691257" cy="5315131"/>
          </a:xfrm>
        </p:spPr>
        <p:txBody>
          <a:bodyPr>
            <a:normAutofit/>
          </a:bodyPr>
          <a:lstStyle/>
          <a:p>
            <a:pPr marL="342900" lvl="0" indent="-342900">
              <a:lnSpc>
                <a:spcPct val="120000"/>
              </a:lnSpc>
              <a:spcBef>
                <a:spcPts val="0"/>
              </a:spcBef>
              <a:buFont typeface="+mj-lt"/>
              <a:buAutoNum type="arabicPeriod"/>
            </a:pPr>
            <a:r>
              <a:rPr lang="en-US" sz="2000" b="1" dirty="0">
                <a:ea typeface="Calibri" panose="020F0502020204030204" pitchFamily="34" charset="0"/>
                <a:cs typeface="Arial" panose="020B0604020202020204" pitchFamily="34" charset="0"/>
              </a:rPr>
              <a:t>Recognize</a:t>
            </a:r>
            <a:r>
              <a:rPr lang="en-US" sz="2000" dirty="0">
                <a:ea typeface="Calibri" panose="020F0502020204030204" pitchFamily="34" charset="0"/>
                <a:cs typeface="Arial" panose="020B0604020202020204" pitchFamily="34" charset="0"/>
              </a:rPr>
              <a:t> that sexually transmitted infections (STIs) are caused by a wide array of organisms.</a:t>
            </a:r>
            <a:endParaRPr lang="en-US" sz="1800" dirty="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Describe</a:t>
            </a:r>
            <a:r>
              <a:rPr lang="en-US" sz="2000" dirty="0">
                <a:ea typeface="Calibri" panose="020F0502020204030204" pitchFamily="34" charset="0"/>
                <a:cs typeface="Arial" panose="020B0604020202020204" pitchFamily="34" charset="0"/>
              </a:rPr>
              <a:t> the different routes of transmission of common STIs.</a:t>
            </a:r>
            <a:endParaRPr lang="en-US" sz="1800" dirty="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Recognize</a:t>
            </a:r>
            <a:r>
              <a:rPr lang="en-US" sz="2000" dirty="0">
                <a:ea typeface="Calibri" panose="020F0502020204030204" pitchFamily="34" charset="0"/>
                <a:cs typeface="Arial" panose="020B0604020202020204" pitchFamily="34" charset="0"/>
              </a:rPr>
              <a:t> the epidemiology of STIs in KSA. </a:t>
            </a:r>
            <a:endParaRPr lang="en-US" sz="1800" dirty="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Communicate</a:t>
            </a:r>
            <a:r>
              <a:rPr lang="en-US" sz="2000" dirty="0">
                <a:ea typeface="Calibri" panose="020F0502020204030204" pitchFamily="34" charset="0"/>
                <a:cs typeface="Arial" panose="020B0604020202020204" pitchFamily="34" charset="0"/>
              </a:rPr>
              <a:t> properly with a patient presenting with a suspected STI.</a:t>
            </a:r>
            <a:endParaRPr lang="en-US" sz="1800" dirty="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Apply</a:t>
            </a:r>
            <a:r>
              <a:rPr lang="en-US" sz="2000" dirty="0">
                <a:ea typeface="Calibri" panose="020F0502020204030204" pitchFamily="34" charset="0"/>
                <a:cs typeface="Arial" panose="020B0604020202020204" pitchFamily="34" charset="0"/>
              </a:rPr>
              <a:t> the medical knowledge to properly take history, examine, order and interpret laboratory tests, manage, and counsel a patient presenting with:</a:t>
            </a:r>
          </a:p>
          <a:p>
            <a:pPr lvl="1">
              <a:lnSpc>
                <a:spcPct val="120000"/>
              </a:lnSpc>
              <a:spcBef>
                <a:spcPts val="0"/>
              </a:spcBef>
            </a:pPr>
            <a:r>
              <a:rPr lang="en-US" sz="1800" dirty="0">
                <a:ea typeface="Calibri" panose="020F0502020204030204" pitchFamily="34" charset="0"/>
                <a:cs typeface="Arial" panose="020B0604020202020204" pitchFamily="34" charset="0"/>
              </a:rPr>
              <a:t>urethral or vaginal/endocervical discharge.</a:t>
            </a:r>
          </a:p>
          <a:p>
            <a:pPr lvl="1">
              <a:lnSpc>
                <a:spcPct val="120000"/>
              </a:lnSpc>
              <a:spcBef>
                <a:spcPts val="0"/>
              </a:spcBef>
            </a:pPr>
            <a:r>
              <a:rPr lang="en-US" sz="1800" dirty="0">
                <a:ea typeface="Calibri" panose="020F0502020204030204" pitchFamily="34" charset="0"/>
                <a:cs typeface="Arial" panose="020B0604020202020204" pitchFamily="34" charset="0"/>
              </a:rPr>
              <a:t>genital ulcer</a:t>
            </a:r>
          </a:p>
          <a:p>
            <a:pPr lvl="1">
              <a:lnSpc>
                <a:spcPct val="120000"/>
              </a:lnSpc>
              <a:spcBef>
                <a:spcPts val="0"/>
              </a:spcBef>
            </a:pPr>
            <a:r>
              <a:rPr lang="en-US" sz="1800" dirty="0">
                <a:ea typeface="Calibri" panose="020F0502020204030204" pitchFamily="34" charset="0"/>
                <a:cs typeface="Arial" panose="020B0604020202020204" pitchFamily="34" charset="0"/>
              </a:rPr>
              <a:t>anogenital wart</a:t>
            </a: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Recognize</a:t>
            </a:r>
            <a:r>
              <a:rPr lang="en-US" sz="2000" dirty="0">
                <a:ea typeface="Calibri" panose="020F0502020204030204" pitchFamily="34" charset="0"/>
                <a:cs typeface="Arial" panose="020B0604020202020204" pitchFamily="34" charset="0"/>
              </a:rPr>
              <a:t> latent syphilis and able to order screening tests for it.</a:t>
            </a:r>
            <a:endParaRPr lang="en-US" sz="1800" dirty="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Recognize</a:t>
            </a:r>
            <a:r>
              <a:rPr lang="en-US" sz="2000" dirty="0">
                <a:ea typeface="Calibri" panose="020F0502020204030204" pitchFamily="34" charset="0"/>
                <a:cs typeface="Arial" panose="020B0604020202020204" pitchFamily="34" charset="0"/>
              </a:rPr>
              <a:t> the common complications of common STIs.</a:t>
            </a:r>
            <a:endParaRPr lang="en-US" sz="1800" dirty="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Discuss </a:t>
            </a:r>
            <a:r>
              <a:rPr lang="en-US" sz="2000" dirty="0">
                <a:ea typeface="Calibri" panose="020F0502020204030204" pitchFamily="34" charset="0"/>
                <a:cs typeface="Arial" panose="020B0604020202020204" pitchFamily="34" charset="0"/>
              </a:rPr>
              <a:t>the natural history of HIV, interpret the results of HIV tests, and manage a patient with a positive result.</a:t>
            </a:r>
            <a:endParaRPr lang="en-US" sz="1800" dirty="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mj-lt"/>
              <a:buAutoNum type="arabicPeriod"/>
            </a:pPr>
            <a:r>
              <a:rPr lang="en-US" sz="2000" b="1" dirty="0">
                <a:ea typeface="Calibri" panose="020F0502020204030204" pitchFamily="34" charset="0"/>
                <a:cs typeface="Arial" panose="020B0604020202020204" pitchFamily="34" charset="0"/>
              </a:rPr>
              <a:t>Manage</a:t>
            </a:r>
            <a:r>
              <a:rPr lang="en-US" sz="2000" dirty="0">
                <a:ea typeface="Calibri" panose="020F0502020204030204" pitchFamily="34" charset="0"/>
                <a:cs typeface="Arial" panose="020B0604020202020204" pitchFamily="34" charset="0"/>
              </a:rPr>
              <a:t> a spouse of a patient who is HBsAg +</a:t>
            </a:r>
            <a:r>
              <a:rPr lang="en-US" sz="2000" dirty="0" err="1">
                <a:ea typeface="Calibri" panose="020F0502020204030204" pitchFamily="34" charset="0"/>
                <a:cs typeface="Arial" panose="020B0604020202020204" pitchFamily="34" charset="0"/>
              </a:rPr>
              <a:t>ve</a:t>
            </a:r>
            <a:r>
              <a:rPr lang="en-US" sz="2000" dirty="0">
                <a:ea typeface="Calibri" panose="020F0502020204030204" pitchFamily="34" charset="0"/>
                <a:cs typeface="Arial" panose="020B0604020202020204" pitchFamily="34" charset="0"/>
              </a:rPr>
              <a:t>.</a:t>
            </a:r>
            <a:endParaRPr lang="en-US" sz="1800" dirty="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6730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2B772D-9AFB-4520-9BA7-D422458B3D08}"/>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235075"/>
          </a:xfrm>
        </p:spPr>
        <p:txBody>
          <a:bodyPr>
            <a:normAutofit/>
          </a:bodyPr>
          <a:lstStyle/>
          <a:p>
            <a:r>
              <a:rPr lang="en-US" sz="3600" dirty="0"/>
              <a:t>1-Urethral discharge or vaginal/endocervical discharge:</a:t>
            </a:r>
            <a:endParaRPr lang="en-US" sz="3600" strike="sngStrike" dirty="0"/>
          </a:p>
        </p:txBody>
      </p:sp>
      <p:sp>
        <p:nvSpPr>
          <p:cNvPr id="3" name="Content Placeholder 2"/>
          <p:cNvSpPr>
            <a:spLocks noGrp="1"/>
          </p:cNvSpPr>
          <p:nvPr>
            <p:ph idx="1"/>
          </p:nvPr>
        </p:nvSpPr>
        <p:spPr/>
        <p:txBody>
          <a:bodyPr>
            <a:normAutofit fontScale="92500" lnSpcReduction="10000"/>
          </a:bodyPr>
          <a:lstStyle/>
          <a:p>
            <a:r>
              <a:rPr lang="en-US" sz="2800" dirty="0"/>
              <a:t>Most common cause is NGU.</a:t>
            </a:r>
          </a:p>
          <a:p>
            <a:r>
              <a:rPr lang="en-US" sz="2800" dirty="0"/>
              <a:t>most common organism responsible for NGU is chlamydia </a:t>
            </a:r>
            <a:r>
              <a:rPr lang="en-US" sz="2800" dirty="0" err="1"/>
              <a:t>thachomatis</a:t>
            </a:r>
            <a:r>
              <a:rPr lang="en-US" sz="2800" dirty="0"/>
              <a:t>, followed by Mycoplasma </a:t>
            </a:r>
            <a:r>
              <a:rPr lang="en-US" sz="2800" dirty="0" err="1"/>
              <a:t>genitalium</a:t>
            </a:r>
            <a:r>
              <a:rPr lang="en-US" sz="2800" dirty="0"/>
              <a:t>.</a:t>
            </a:r>
          </a:p>
          <a:p>
            <a:r>
              <a:rPr lang="en-US" sz="2800" dirty="0"/>
              <a:t>Another common organism responsible for NGU is trichomonas vaginalis.</a:t>
            </a:r>
          </a:p>
          <a:p>
            <a:r>
              <a:rPr lang="en-US" sz="2800" dirty="0"/>
              <a:t>Also </a:t>
            </a:r>
            <a:r>
              <a:rPr lang="en-US" sz="2800" dirty="0" err="1"/>
              <a:t>neisseria</a:t>
            </a:r>
            <a:r>
              <a:rPr lang="en-US" sz="2800" dirty="0"/>
              <a:t> </a:t>
            </a:r>
            <a:r>
              <a:rPr lang="en-US" sz="2800" dirty="0" err="1"/>
              <a:t>gonorrhoeae</a:t>
            </a:r>
            <a:r>
              <a:rPr lang="en-US" sz="2800" dirty="0"/>
              <a:t> is a common cause for urethral/vaginal discharge (</a:t>
            </a:r>
            <a:r>
              <a:rPr lang="en-US" sz="2800" dirty="0" err="1"/>
              <a:t>gonococcal</a:t>
            </a:r>
            <a:r>
              <a:rPr lang="en-US" sz="2800" dirty="0"/>
              <a:t> </a:t>
            </a:r>
            <a:r>
              <a:rPr lang="en-US" sz="2800" dirty="0" err="1"/>
              <a:t>urethritis</a:t>
            </a:r>
            <a:r>
              <a:rPr lang="en-US" sz="2800" dirty="0"/>
              <a:t>).</a:t>
            </a:r>
          </a:p>
          <a:p>
            <a:pPr marL="0" indent="0">
              <a:buNone/>
            </a:pPr>
            <a:r>
              <a:rPr lang="en-US" sz="2800" dirty="0"/>
              <a:t>Please note that vaginal discharge can be caused by:</a:t>
            </a:r>
            <a:endParaRPr lang="en-US" dirty="0"/>
          </a:p>
          <a:p>
            <a:pPr lvl="1"/>
            <a:r>
              <a:rPr lang="en-US" sz="2600" dirty="0"/>
              <a:t>non-sexually transmitted infections such as bacterial vaginosis and vulvovaginal candidiasis.</a:t>
            </a:r>
          </a:p>
          <a:p>
            <a:pPr lvl="1"/>
            <a:r>
              <a:rPr lang="en-US" sz="2600" dirty="0"/>
              <a:t>other non-infectious causes such as: the use of spermicides and soap on genital area, might irritate the urethra causing non-infectious urethritis. </a:t>
            </a:r>
            <a:endParaRPr lang="en-US" sz="2600" dirty="0">
              <a:solidFill>
                <a:schemeClr val="accent2"/>
              </a:solidFill>
            </a:endParaRPr>
          </a:p>
          <a:p>
            <a:endParaRPr lang="en-US" sz="2800" dirty="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F5417-02F1-494E-8556-272AFB4BAC7C}"/>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a:t>History of presenting illness</a:t>
            </a:r>
          </a:p>
        </p:txBody>
      </p:sp>
      <p:sp>
        <p:nvSpPr>
          <p:cNvPr id="3" name="Content Placeholder 2"/>
          <p:cNvSpPr>
            <a:spLocks noGrp="1"/>
          </p:cNvSpPr>
          <p:nvPr>
            <p:ph idx="1"/>
          </p:nvPr>
        </p:nvSpPr>
        <p:spPr/>
        <p:txBody>
          <a:bodyPr>
            <a:normAutofit fontScale="92500" lnSpcReduction="10000"/>
          </a:bodyPr>
          <a:lstStyle/>
          <a:p>
            <a:r>
              <a:rPr lang="en-US" b="1" dirty="0"/>
              <a:t>Consistency of the discharge:</a:t>
            </a:r>
            <a:r>
              <a:rPr lang="en-US" dirty="0"/>
              <a:t> can range from </a:t>
            </a:r>
            <a:r>
              <a:rPr lang="en-US" dirty="0" err="1"/>
              <a:t>mucoid</a:t>
            </a:r>
            <a:r>
              <a:rPr lang="en-US" dirty="0"/>
              <a:t> or watery to frankly purulent, and can be associated with mucus threads.</a:t>
            </a:r>
          </a:p>
          <a:p>
            <a:r>
              <a:rPr lang="en-US" b="1" dirty="0"/>
              <a:t>Amount:</a:t>
            </a:r>
            <a:r>
              <a:rPr lang="en-US" dirty="0"/>
              <a:t> copious or scant (Sometimes the discharge is so scant that patient only notice stained underwear in the morning).</a:t>
            </a:r>
          </a:p>
          <a:p>
            <a:r>
              <a:rPr lang="en-US" b="1" dirty="0"/>
              <a:t>Timing:</a:t>
            </a:r>
            <a:r>
              <a:rPr lang="en-US" dirty="0"/>
              <a:t> may be present throughout the day or may be scanty and only present on the first morning void. </a:t>
            </a:r>
          </a:p>
          <a:p>
            <a:r>
              <a:rPr lang="en-US" b="1" dirty="0"/>
              <a:t>Smell:</a:t>
            </a:r>
            <a:r>
              <a:rPr lang="en-US" dirty="0"/>
              <a:t> odorless or malodorous.</a:t>
            </a:r>
          </a:p>
          <a:p>
            <a:r>
              <a:rPr lang="en-US" b="1" dirty="0"/>
              <a:t>Associated symptoms in both genders:</a:t>
            </a:r>
            <a:r>
              <a:rPr lang="en-US" dirty="0"/>
              <a:t> </a:t>
            </a:r>
            <a:r>
              <a:rPr lang="en-US" dirty="0" err="1"/>
              <a:t>dysuria</a:t>
            </a:r>
            <a:r>
              <a:rPr lang="en-US" dirty="0"/>
              <a:t>, </a:t>
            </a:r>
            <a:r>
              <a:rPr lang="en-US" dirty="0" err="1"/>
              <a:t>polyurea</a:t>
            </a:r>
            <a:r>
              <a:rPr lang="en-US" dirty="0"/>
              <a:t>, </a:t>
            </a:r>
          </a:p>
          <a:p>
            <a:r>
              <a:rPr lang="en-US" b="1" dirty="0"/>
              <a:t>Associated symptoms in males:</a:t>
            </a:r>
            <a:r>
              <a:rPr lang="en-US" dirty="0"/>
              <a:t> testicular pain or swelling. </a:t>
            </a:r>
          </a:p>
          <a:p>
            <a:r>
              <a:rPr lang="en-US" b="1" dirty="0"/>
              <a:t>Associated symptoms in females:</a:t>
            </a:r>
            <a:r>
              <a:rPr lang="en-US" dirty="0"/>
              <a:t> vaginal </a:t>
            </a:r>
            <a:r>
              <a:rPr lang="en-US" dirty="0" err="1"/>
              <a:t>pruritus</a:t>
            </a:r>
            <a:r>
              <a:rPr lang="en-US" dirty="0"/>
              <a:t>, </a:t>
            </a:r>
            <a:r>
              <a:rPr lang="en-US" dirty="0" err="1"/>
              <a:t>intermenstrual</a:t>
            </a:r>
            <a:r>
              <a:rPr lang="en-US" dirty="0"/>
              <a:t> or post coital bleeding or </a:t>
            </a:r>
            <a:r>
              <a:rPr lang="en-US" dirty="0" err="1"/>
              <a:t>menorrhagia</a:t>
            </a:r>
            <a:r>
              <a:rPr lang="en-US" dirty="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9BC558-1CF9-472E-8551-2944044983AC}"/>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a:t>2-Ulcer in the sexual contact area:</a:t>
            </a:r>
          </a:p>
        </p:txBody>
      </p:sp>
      <p:sp>
        <p:nvSpPr>
          <p:cNvPr id="3" name="Content Placeholder 2"/>
          <p:cNvSpPr>
            <a:spLocks noGrp="1"/>
          </p:cNvSpPr>
          <p:nvPr>
            <p:ph idx="1"/>
          </p:nvPr>
        </p:nvSpPr>
        <p:spPr/>
        <p:txBody>
          <a:bodyPr>
            <a:normAutofit/>
          </a:bodyPr>
          <a:lstStyle/>
          <a:p>
            <a:r>
              <a:rPr lang="en-US" sz="2600" dirty="0"/>
              <a:t>The majority of genital ulcers are caused by sexually transmitted infections (STIs), although there are noninfectious etiologies that should be considered once STIs have been ruled out.</a:t>
            </a:r>
          </a:p>
          <a:p>
            <a:r>
              <a:rPr lang="en-US" sz="2600" dirty="0"/>
              <a:t>The most common STI cause is herpes simplex viruses (HSV) 1 or 2.</a:t>
            </a:r>
          </a:p>
          <a:p>
            <a:r>
              <a:rPr lang="en-US" sz="2600" dirty="0"/>
              <a:t>Syphilis caused by </a:t>
            </a:r>
            <a:r>
              <a:rPr lang="en-US" sz="2600" i="1" dirty="0" err="1"/>
              <a:t>Treponema</a:t>
            </a:r>
            <a:r>
              <a:rPr lang="en-US" sz="2600" i="1" dirty="0"/>
              <a:t> </a:t>
            </a:r>
            <a:r>
              <a:rPr lang="en-US" sz="2600" i="1" dirty="0" err="1"/>
              <a:t>pallidum</a:t>
            </a:r>
            <a:r>
              <a:rPr lang="en-US" sz="2600" dirty="0"/>
              <a:t>.</a:t>
            </a:r>
          </a:p>
          <a:p>
            <a:r>
              <a:rPr lang="en-US" sz="2600" dirty="0" err="1"/>
              <a:t>Lymphogranuloma</a:t>
            </a:r>
            <a:r>
              <a:rPr lang="en-US" sz="2600" dirty="0"/>
              <a:t> </a:t>
            </a:r>
            <a:r>
              <a:rPr lang="en-US" sz="2600" dirty="0" err="1"/>
              <a:t>venereum</a:t>
            </a:r>
            <a:r>
              <a:rPr lang="en-US" sz="2600" dirty="0"/>
              <a:t> (LGV) caused by L1, L2, and L3 </a:t>
            </a:r>
            <a:r>
              <a:rPr lang="en-US" sz="2600" dirty="0" err="1"/>
              <a:t>serovars</a:t>
            </a:r>
            <a:r>
              <a:rPr lang="en-US" sz="2600" dirty="0"/>
              <a:t> of </a:t>
            </a:r>
            <a:r>
              <a:rPr lang="en-US" sz="2600" i="1" dirty="0"/>
              <a:t>Chlamydia </a:t>
            </a:r>
            <a:r>
              <a:rPr lang="en-US" sz="2600" i="1" dirty="0" err="1"/>
              <a:t>trachomatis</a:t>
            </a:r>
            <a:r>
              <a:rPr lang="en-US" sz="2600" dirty="0"/>
              <a:t>.</a:t>
            </a:r>
          </a:p>
          <a:p>
            <a:r>
              <a:rPr lang="en-US" sz="2600" dirty="0" err="1"/>
              <a:t>Chancroid</a:t>
            </a:r>
            <a:r>
              <a:rPr lang="en-US" sz="2600" dirty="0"/>
              <a:t> caused by </a:t>
            </a:r>
            <a:r>
              <a:rPr lang="en-US" sz="2600" i="1" dirty="0" err="1"/>
              <a:t>Haemophilus</a:t>
            </a:r>
            <a:r>
              <a:rPr lang="en-US" sz="2600" i="1" dirty="0"/>
              <a:t> </a:t>
            </a:r>
            <a:r>
              <a:rPr lang="en-US" sz="2600" i="1" dirty="0" err="1"/>
              <a:t>ducreyi</a:t>
            </a:r>
            <a:r>
              <a:rPr lang="en-US" sz="2600" dirty="0"/>
              <a:t>.</a:t>
            </a:r>
          </a:p>
          <a:p>
            <a:r>
              <a:rPr lang="en-US" sz="2600" dirty="0"/>
              <a:t>Genital ulcers increase the risk of acquiring HIV.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98DFD-7490-4EEB-9961-7961FFC1ABE6}"/>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a:t>History of presenting illness </a:t>
            </a:r>
          </a:p>
        </p:txBody>
      </p:sp>
      <p:sp>
        <p:nvSpPr>
          <p:cNvPr id="3" name="Content Placeholder 2"/>
          <p:cNvSpPr>
            <a:spLocks noGrp="1"/>
          </p:cNvSpPr>
          <p:nvPr>
            <p:ph idx="1"/>
          </p:nvPr>
        </p:nvSpPr>
        <p:spPr>
          <a:xfrm>
            <a:off x="457200" y="1690688"/>
            <a:ext cx="11430000" cy="4802187"/>
          </a:xfrm>
        </p:spPr>
        <p:txBody>
          <a:bodyPr>
            <a:normAutofit fontScale="92500" lnSpcReduction="10000"/>
          </a:bodyPr>
          <a:lstStyle/>
          <a:p>
            <a:pPr>
              <a:buNone/>
            </a:pPr>
            <a:r>
              <a:rPr lang="en-US" dirty="0"/>
              <a:t>1) The number of lesions.</a:t>
            </a:r>
          </a:p>
          <a:p>
            <a:pPr marL="346075" indent="-346075">
              <a:buNone/>
            </a:pPr>
            <a:r>
              <a:rPr lang="en-US" dirty="0"/>
              <a:t>2) Whether the lesions are painful, Painful ulcers tend to be more typical of HSV and chancroid, while ulcers associated with syphilis, LGV are usually painless.</a:t>
            </a:r>
          </a:p>
          <a:p>
            <a:pPr>
              <a:buNone/>
            </a:pPr>
            <a:r>
              <a:rPr lang="en-US" dirty="0"/>
              <a:t>3) The presence of swelling in the inguinal area (lymphadenopathy). </a:t>
            </a:r>
          </a:p>
          <a:p>
            <a:pPr>
              <a:buNone/>
            </a:pPr>
            <a:r>
              <a:rPr lang="en-US" dirty="0"/>
              <a:t>4) Constitutional symptoms.</a:t>
            </a:r>
          </a:p>
          <a:p>
            <a:pPr marL="346075" indent="-346075">
              <a:buNone/>
            </a:pPr>
            <a:r>
              <a:rPr lang="en-US" dirty="0"/>
              <a:t>5) Anatomic location of a genital ulcer which may cause painful urination in a female with an ulcerative labial or urethral lesion, or in a male with an ulcer at the urethral meatus or on the glans.</a:t>
            </a:r>
          </a:p>
          <a:p>
            <a:pPr marL="346075" indent="-346075">
              <a:buNone/>
            </a:pPr>
            <a:r>
              <a:rPr lang="en-US" dirty="0"/>
              <a:t>6) Are the ulcers recurrent? A history of recurrent ulcers would suggest HSV infection. </a:t>
            </a:r>
          </a:p>
          <a:p>
            <a:pPr marL="346075" indent="-346075">
              <a:buNone/>
            </a:pPr>
            <a:r>
              <a:rPr lang="en-US" dirty="0"/>
              <a:t>7) If the ulcers are recurrent, are they proceeded by any prodromal symptoms such as local mild tingling or shooting pains in the buttocks, legs, and hips?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D0036-27F9-4EA1-8C8F-7D79BB8A49FB}"/>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p:cNvSpPr>
            <a:spLocks noGrp="1"/>
          </p:cNvSpPr>
          <p:nvPr>
            <p:ph idx="1"/>
          </p:nvPr>
        </p:nvSpPr>
        <p:spPr>
          <a:xfrm>
            <a:off x="419100" y="503237"/>
            <a:ext cx="11353800" cy="5821363"/>
          </a:xfrm>
        </p:spPr>
        <p:txBody>
          <a:bodyPr>
            <a:normAutofit/>
          </a:bodyPr>
          <a:lstStyle/>
          <a:p>
            <a:pPr>
              <a:buNone/>
            </a:pPr>
            <a:r>
              <a:rPr lang="en-US" sz="4000" dirty="0">
                <a:latin typeface="+mj-lt"/>
              </a:rPr>
              <a:t>3-Anogenital warts (</a:t>
            </a:r>
            <a:r>
              <a:rPr lang="en-US" sz="4000" dirty="0" err="1">
                <a:latin typeface="+mj-lt"/>
              </a:rPr>
              <a:t>condyloma</a:t>
            </a:r>
            <a:r>
              <a:rPr lang="en-US" sz="4000" dirty="0">
                <a:latin typeface="+mj-lt"/>
              </a:rPr>
              <a:t> acuminate):</a:t>
            </a:r>
          </a:p>
          <a:p>
            <a:r>
              <a:rPr lang="en-US" sz="2600" dirty="0"/>
              <a:t>External </a:t>
            </a:r>
            <a:r>
              <a:rPr lang="en-US" sz="2600" dirty="0" err="1"/>
              <a:t>anogenital</a:t>
            </a:r>
            <a:r>
              <a:rPr lang="en-US" sz="2600" dirty="0"/>
              <a:t> warts are typically found on the vulva, penis, groin, perineum, anal skin, </a:t>
            </a:r>
            <a:r>
              <a:rPr lang="en-US" sz="2600" dirty="0" err="1"/>
              <a:t>perianal</a:t>
            </a:r>
            <a:r>
              <a:rPr lang="en-US" sz="2600" dirty="0"/>
              <a:t> skin, and/or </a:t>
            </a:r>
            <a:r>
              <a:rPr lang="en-US" sz="2600" dirty="0" err="1"/>
              <a:t>suprapubic</a:t>
            </a:r>
            <a:r>
              <a:rPr lang="en-US" sz="2600" dirty="0"/>
              <a:t> skin</a:t>
            </a:r>
          </a:p>
          <a:p>
            <a:r>
              <a:rPr lang="en-US" sz="2600" dirty="0"/>
              <a:t>The warts are typically asymptomatic (painless) but occasionally can be </a:t>
            </a:r>
            <a:r>
              <a:rPr lang="en-US" sz="2600" dirty="0" err="1"/>
              <a:t>pruritic</a:t>
            </a:r>
            <a:r>
              <a:rPr lang="en-US" sz="2600" dirty="0"/>
              <a:t>.</a:t>
            </a:r>
          </a:p>
          <a:p>
            <a:pPr>
              <a:buNone/>
            </a:pPr>
            <a:r>
              <a:rPr lang="en-US" dirty="0"/>
              <a:t> </a:t>
            </a:r>
          </a:p>
          <a:p>
            <a:pPr>
              <a:buNone/>
            </a:pPr>
            <a:r>
              <a:rPr lang="en-US" b="1" dirty="0"/>
              <a:t>What is the organism responsible for </a:t>
            </a:r>
            <a:r>
              <a:rPr lang="en-US" b="1" dirty="0" err="1"/>
              <a:t>anogenital</a:t>
            </a:r>
            <a:r>
              <a:rPr lang="en-US" b="1" dirty="0"/>
              <a:t> warts?</a:t>
            </a:r>
            <a:endParaRPr lang="en-US" dirty="0"/>
          </a:p>
          <a:p>
            <a:r>
              <a:rPr lang="en-US" sz="2600" dirty="0"/>
              <a:t>Anogenital warts are caused by genital HPV which are divided into low-risk and high-risk types based upon associated risk for cancer in any body area.</a:t>
            </a:r>
          </a:p>
          <a:p>
            <a:r>
              <a:rPr lang="en-US" sz="2600" dirty="0"/>
              <a:t>There are more than 200 types of HPV, The low-risk types HPV 6 and/or HPV 11 are detected in around 90% of anogenital warts.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D818C2-E017-4737-A974-2A3BFC0553F7}"/>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a:t>Associated symptoms </a:t>
            </a:r>
          </a:p>
        </p:txBody>
      </p:sp>
      <p:sp>
        <p:nvSpPr>
          <p:cNvPr id="3" name="Content Placeholder 2"/>
          <p:cNvSpPr>
            <a:spLocks noGrp="1"/>
          </p:cNvSpPr>
          <p:nvPr>
            <p:ph idx="1"/>
          </p:nvPr>
        </p:nvSpPr>
        <p:spPr/>
        <p:txBody>
          <a:bodyPr>
            <a:normAutofit/>
          </a:bodyPr>
          <a:lstStyle/>
          <a:p>
            <a:pPr>
              <a:buNone/>
            </a:pPr>
            <a:r>
              <a:rPr lang="en-US" dirty="0"/>
              <a:t>1-dysurea.</a:t>
            </a:r>
          </a:p>
          <a:p>
            <a:pPr>
              <a:buNone/>
            </a:pPr>
            <a:r>
              <a:rPr lang="en-US" dirty="0"/>
              <a:t>2-lower abdominal/pelvic/</a:t>
            </a:r>
            <a:r>
              <a:rPr lang="en-US" dirty="0" err="1"/>
              <a:t>peri</a:t>
            </a:r>
            <a:r>
              <a:rPr lang="en-US" dirty="0"/>
              <a:t> anal/anal/inguinal/penile/scrotal pain.</a:t>
            </a:r>
          </a:p>
          <a:p>
            <a:pPr>
              <a:buNone/>
            </a:pPr>
            <a:r>
              <a:rPr lang="en-US" dirty="0"/>
              <a:t>3-Scrotal/inguinal swelling.</a:t>
            </a:r>
          </a:p>
          <a:p>
            <a:pPr>
              <a:buNone/>
            </a:pPr>
            <a:r>
              <a:rPr lang="en-US" dirty="0"/>
              <a:t>4-Dysparunia (in females).</a:t>
            </a:r>
          </a:p>
          <a:p>
            <a:pPr>
              <a:buNone/>
            </a:pPr>
            <a:r>
              <a:rPr lang="en-US" dirty="0"/>
              <a:t>5-Post coital and </a:t>
            </a:r>
            <a:r>
              <a:rPr lang="en-US" dirty="0" err="1"/>
              <a:t>intermenstrual</a:t>
            </a:r>
            <a:r>
              <a:rPr lang="en-US" dirty="0"/>
              <a:t> bleeding </a:t>
            </a:r>
            <a:r>
              <a:rPr lang="en-US" u="sng" dirty="0"/>
              <a:t>(suggestive of </a:t>
            </a:r>
            <a:r>
              <a:rPr lang="en-US" u="sng" dirty="0" err="1"/>
              <a:t>cervicitis</a:t>
            </a:r>
            <a:r>
              <a:rPr lang="en-US" u="sng" dirty="0"/>
              <a:t>).</a:t>
            </a:r>
            <a:endParaRPr lang="en-US" dirty="0"/>
          </a:p>
          <a:p>
            <a:pPr>
              <a:buNone/>
            </a:pPr>
            <a:r>
              <a:rPr lang="en-US" dirty="0"/>
              <a:t>6-rectal discharge or bleeding.</a:t>
            </a:r>
          </a:p>
          <a:p>
            <a:pPr>
              <a:buNone/>
            </a:pPr>
            <a:r>
              <a:rPr lang="en-US" dirty="0"/>
              <a:t>7-fever.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58ED5-A24D-491C-AA9F-46B3DA94DD61}"/>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9676AEE0-A560-4A47-835A-F9CD46590A8E}"/>
              </a:ext>
            </a:extLst>
          </p:cNvPr>
          <p:cNvPicPr>
            <a:picLocks noChangeAspect="1"/>
          </p:cNvPicPr>
          <p:nvPr/>
        </p:nvPicPr>
        <p:blipFill rotWithShape="1">
          <a:blip r:embed="rId3">
            <a:duotone>
              <a:schemeClr val="accent1">
                <a:shade val="45000"/>
                <a:satMod val="135000"/>
              </a:schemeClr>
              <a:prstClr val="white"/>
            </a:duotone>
          </a:blip>
          <a:srcRect b="15187"/>
          <a:stretch/>
        </p:blipFill>
        <p:spPr>
          <a:xfrm>
            <a:off x="7376160" y="1718469"/>
            <a:ext cx="3455670" cy="2930862"/>
          </a:xfrm>
          <a:prstGeom prst="rect">
            <a:avLst/>
          </a:prstGeom>
        </p:spPr>
      </p:pic>
      <p:sp>
        <p:nvSpPr>
          <p:cNvPr id="3" name="Content Placeholder 2"/>
          <p:cNvSpPr>
            <a:spLocks noGrp="1"/>
          </p:cNvSpPr>
          <p:nvPr>
            <p:ph idx="1"/>
          </p:nvPr>
        </p:nvSpPr>
        <p:spPr>
          <a:xfrm>
            <a:off x="381000" y="609600"/>
            <a:ext cx="11430000" cy="5821363"/>
          </a:xfrm>
        </p:spPr>
        <p:txBody>
          <a:bodyPr>
            <a:normAutofit/>
          </a:bodyPr>
          <a:lstStyle/>
          <a:p>
            <a:pPr>
              <a:buNone/>
            </a:pPr>
            <a:r>
              <a:rPr lang="en-US" b="1" dirty="0"/>
              <a:t>What is the 5Ps mnemonic that you should ask any patient with a suspected STI?</a:t>
            </a:r>
            <a:endParaRPr lang="en-US" dirty="0"/>
          </a:p>
          <a:p>
            <a:pPr marL="514350" indent="-514350">
              <a:buFont typeface="+mj-lt"/>
              <a:buAutoNum type="arabicPeriod"/>
            </a:pPr>
            <a:r>
              <a:rPr lang="en-US" dirty="0"/>
              <a:t>Partners </a:t>
            </a:r>
          </a:p>
          <a:p>
            <a:pPr marL="514350" indent="-514350">
              <a:buFont typeface="+mj-lt"/>
              <a:buAutoNum type="arabicPeriod"/>
            </a:pPr>
            <a:r>
              <a:rPr lang="en-US" dirty="0"/>
              <a:t>Practices</a:t>
            </a:r>
          </a:p>
          <a:p>
            <a:pPr marL="514350" indent="-514350">
              <a:buFont typeface="+mj-lt"/>
              <a:buAutoNum type="arabicPeriod"/>
            </a:pPr>
            <a:r>
              <a:rPr lang="en-US" dirty="0"/>
              <a:t>Prevention of Pregnancy </a:t>
            </a:r>
          </a:p>
          <a:p>
            <a:pPr marL="514350" indent="-514350">
              <a:buFont typeface="+mj-lt"/>
              <a:buAutoNum type="arabicPeriod"/>
            </a:pPr>
            <a:r>
              <a:rPr lang="en-US" dirty="0"/>
              <a:t>Protection from STDs </a:t>
            </a:r>
          </a:p>
          <a:p>
            <a:pPr marL="514350" indent="-514350">
              <a:buFont typeface="+mj-lt"/>
              <a:buAutoNum type="arabicPeriod"/>
            </a:pPr>
            <a:r>
              <a:rPr lang="en-US" dirty="0"/>
              <a:t>Past History of STDs</a:t>
            </a:r>
          </a:p>
          <a:p>
            <a:pPr>
              <a:buNone/>
            </a:pPr>
            <a:r>
              <a:rPr lang="en-US" dirty="0"/>
              <a:t>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E4EF32-5941-4394-9BD8-53C392BAE018}"/>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D466DD-88E1-4D0C-BE9B-10CB7350EF34}"/>
              </a:ext>
            </a:extLst>
          </p:cNvPr>
          <p:cNvSpPr>
            <a:spLocks noGrp="1"/>
          </p:cNvSpPr>
          <p:nvPr>
            <p:ph type="title"/>
          </p:nvPr>
        </p:nvSpPr>
        <p:spPr/>
        <p:txBody>
          <a:bodyPr>
            <a:normAutofit/>
          </a:bodyPr>
          <a:lstStyle/>
          <a:p>
            <a:r>
              <a:rPr lang="en-US" sz="3000" b="1" dirty="0">
                <a:solidFill>
                  <a:prstClr val="black"/>
                </a:solidFill>
              </a:rPr>
              <a:t>What should ask in social history in a patient with a suspected STI?</a:t>
            </a:r>
            <a:endParaRPr lang="en-US" sz="3000" dirty="0"/>
          </a:p>
        </p:txBody>
      </p:sp>
      <p:sp>
        <p:nvSpPr>
          <p:cNvPr id="3" name="Content Placeholder 2">
            <a:extLst>
              <a:ext uri="{FF2B5EF4-FFF2-40B4-BE49-F238E27FC236}">
                <a16:creationId xmlns:a16="http://schemas.microsoft.com/office/drawing/2014/main" id="{47003783-C3A5-40DD-9710-2A5E2FB4A1A9}"/>
              </a:ext>
            </a:extLst>
          </p:cNvPr>
          <p:cNvSpPr>
            <a:spLocks noGrp="1"/>
          </p:cNvSpPr>
          <p:nvPr>
            <p:ph sz="half" idx="1"/>
          </p:nvPr>
        </p:nvSpPr>
        <p:spPr>
          <a:xfrm>
            <a:off x="380999" y="1825625"/>
            <a:ext cx="5638801" cy="4351338"/>
          </a:xfrm>
        </p:spPr>
        <p:txBody>
          <a:bodyPr>
            <a:normAutofit fontScale="92500" lnSpcReduction="10000"/>
          </a:bodyPr>
          <a:lstStyle/>
          <a:p>
            <a:pPr lvl="0"/>
            <a:r>
              <a:rPr lang="en-US" sz="2600" dirty="0">
                <a:solidFill>
                  <a:prstClr val="black"/>
                </a:solidFill>
              </a:rPr>
              <a:t>Married or single?</a:t>
            </a:r>
          </a:p>
          <a:p>
            <a:pPr lvl="0"/>
            <a:r>
              <a:rPr lang="en-US" sz="2600" dirty="0">
                <a:solidFill>
                  <a:prstClr val="black"/>
                </a:solidFill>
              </a:rPr>
              <a:t>History of sexual contact in the last 90 days? </a:t>
            </a:r>
          </a:p>
          <a:p>
            <a:pPr lvl="1">
              <a:spcBef>
                <a:spcPts val="1000"/>
              </a:spcBef>
              <a:buFont typeface="Courier New" panose="02070309020205020404" pitchFamily="49" charset="0"/>
              <a:buChar char="o"/>
            </a:pPr>
            <a:r>
              <a:rPr lang="en-US" sz="2600" dirty="0">
                <a:solidFill>
                  <a:prstClr val="black"/>
                </a:solidFill>
              </a:rPr>
              <a:t>If yes marital or extra-marital? </a:t>
            </a:r>
          </a:p>
          <a:p>
            <a:pPr lvl="1">
              <a:spcBef>
                <a:spcPts val="1000"/>
              </a:spcBef>
              <a:buFont typeface="Courier New" panose="02070309020205020404" pitchFamily="49" charset="0"/>
              <a:buChar char="o"/>
            </a:pPr>
            <a:r>
              <a:rPr lang="en-US" sz="2600" dirty="0">
                <a:solidFill>
                  <a:prstClr val="black"/>
                </a:solidFill>
              </a:rPr>
              <a:t>When did it exactly happen? (in order to determine the incubation period). </a:t>
            </a:r>
          </a:p>
          <a:p>
            <a:pPr lvl="1">
              <a:spcBef>
                <a:spcPts val="1000"/>
              </a:spcBef>
              <a:buFont typeface="Courier New" panose="02070309020205020404" pitchFamily="49" charset="0"/>
              <a:buChar char="o"/>
            </a:pPr>
            <a:r>
              <a:rPr lang="en-US" sz="2600" dirty="0">
                <a:solidFill>
                  <a:prstClr val="black"/>
                </a:solidFill>
              </a:rPr>
              <a:t>How many partners? </a:t>
            </a:r>
          </a:p>
          <a:p>
            <a:pPr lvl="1">
              <a:spcBef>
                <a:spcPts val="1000"/>
              </a:spcBef>
              <a:buFont typeface="Courier New" panose="02070309020205020404" pitchFamily="49" charset="0"/>
              <a:buChar char="o"/>
            </a:pPr>
            <a:r>
              <a:rPr lang="en-US" sz="2600" dirty="0">
                <a:solidFill>
                  <a:prstClr val="black"/>
                </a:solidFill>
              </a:rPr>
              <a:t>Homosexual, heterosexual, or both? </a:t>
            </a:r>
          </a:p>
          <a:p>
            <a:pPr lvl="1">
              <a:spcBef>
                <a:spcPts val="1000"/>
              </a:spcBef>
              <a:buFont typeface="Courier New" panose="02070309020205020404" pitchFamily="49" charset="0"/>
              <a:buChar char="o"/>
            </a:pPr>
            <a:r>
              <a:rPr lang="en-US" sz="2600" dirty="0">
                <a:solidFill>
                  <a:prstClr val="black"/>
                </a:solidFill>
              </a:rPr>
              <a:t>Sites of sexual contact (oral, genital, rectal). </a:t>
            </a:r>
          </a:p>
          <a:p>
            <a:pPr lvl="1">
              <a:spcBef>
                <a:spcPts val="1000"/>
              </a:spcBef>
              <a:buFont typeface="Courier New" panose="02070309020205020404" pitchFamily="49" charset="0"/>
              <a:buChar char="o"/>
            </a:pPr>
            <a:r>
              <a:rPr lang="en-US" sz="2600" dirty="0">
                <a:solidFill>
                  <a:prstClr val="black"/>
                </a:solidFill>
              </a:rPr>
              <a:t>Was protection used or not?</a:t>
            </a:r>
          </a:p>
          <a:p>
            <a:endParaRPr lang="en-US" dirty="0"/>
          </a:p>
        </p:txBody>
      </p:sp>
      <p:sp>
        <p:nvSpPr>
          <p:cNvPr id="4" name="Content Placeholder 3">
            <a:extLst>
              <a:ext uri="{FF2B5EF4-FFF2-40B4-BE49-F238E27FC236}">
                <a16:creationId xmlns:a16="http://schemas.microsoft.com/office/drawing/2014/main" id="{15F17829-60D1-4E25-BA65-4413E3C84106}"/>
              </a:ext>
            </a:extLst>
          </p:cNvPr>
          <p:cNvSpPr>
            <a:spLocks noGrp="1"/>
          </p:cNvSpPr>
          <p:nvPr>
            <p:ph sz="half" idx="2"/>
          </p:nvPr>
        </p:nvSpPr>
        <p:spPr>
          <a:xfrm>
            <a:off x="6172199" y="1825625"/>
            <a:ext cx="5638801" cy="4351338"/>
          </a:xfrm>
        </p:spPr>
        <p:txBody>
          <a:bodyPr>
            <a:normAutofit fontScale="92500" lnSpcReduction="10000"/>
          </a:bodyPr>
          <a:lstStyle/>
          <a:p>
            <a:pPr lvl="0"/>
            <a:r>
              <a:rPr lang="en-US" dirty="0">
                <a:solidFill>
                  <a:prstClr val="black"/>
                </a:solidFill>
              </a:rPr>
              <a:t>Does the partner have a known STI?</a:t>
            </a:r>
          </a:p>
          <a:p>
            <a:pPr lvl="0"/>
            <a:r>
              <a:rPr lang="en-US" dirty="0">
                <a:solidFill>
                  <a:prstClr val="black"/>
                </a:solidFill>
              </a:rPr>
              <a:t>Travel history: visiting suspicious places (massage parlors, night clubs…</a:t>
            </a:r>
            <a:r>
              <a:rPr lang="en-US" dirty="0" err="1">
                <a:solidFill>
                  <a:prstClr val="black"/>
                </a:solidFill>
              </a:rPr>
              <a:t>etc</a:t>
            </a:r>
            <a:r>
              <a:rPr lang="en-US" dirty="0">
                <a:solidFill>
                  <a:prstClr val="black"/>
                </a:solidFill>
              </a:rPr>
              <a:t>) or dealing with suspicious people (private dancers, sex workers).</a:t>
            </a:r>
          </a:p>
          <a:p>
            <a:pPr lvl="0"/>
            <a:r>
              <a:rPr lang="en-US" dirty="0">
                <a:solidFill>
                  <a:prstClr val="black"/>
                </a:solidFill>
              </a:rPr>
              <a:t>Use of alcohol or illicit drugs.</a:t>
            </a:r>
          </a:p>
          <a:p>
            <a:endParaRPr lang="en-US" dirty="0"/>
          </a:p>
        </p:txBody>
      </p:sp>
      <p:cxnSp>
        <p:nvCxnSpPr>
          <p:cNvPr id="6" name="Straight Connector 5">
            <a:extLst>
              <a:ext uri="{FF2B5EF4-FFF2-40B4-BE49-F238E27FC236}">
                <a16:creationId xmlns:a16="http://schemas.microsoft.com/office/drawing/2014/main" id="{5EF184DD-80D6-4B4F-8222-F9F81EA99428}"/>
              </a:ext>
            </a:extLst>
          </p:cNvPr>
          <p:cNvCxnSpPr/>
          <p:nvPr/>
        </p:nvCxnSpPr>
        <p:spPr>
          <a:xfrm>
            <a:off x="6019800" y="1825625"/>
            <a:ext cx="0" cy="435133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745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5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5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5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5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5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5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5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500"/>
                                        <p:tgtEl>
                                          <p:spTgt spid="3">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circle(in)">
                                      <p:cBhvr>
                                        <p:cTn id="36" dur="500"/>
                                        <p:tgtEl>
                                          <p:spTgt spid="4">
                                            <p:txEl>
                                              <p:pRg st="0" end="0"/>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circle(in)">
                                      <p:cBhvr>
                                        <p:cTn id="39" dur="500"/>
                                        <p:tgtEl>
                                          <p:spTgt spid="4">
                                            <p:txEl>
                                              <p:pRg st="1" end="1"/>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ircle(in)">
                                      <p:cBhvr>
                                        <p:cTn id="42" dur="500"/>
                                        <p:tgtEl>
                                          <p:spTgt spid="4">
                                            <p:txEl>
                                              <p:pRg st="2" end="2"/>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B1380B-C3D1-4B29-912E-F430AC6F6144}"/>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p:cNvSpPr>
            <a:spLocks noGrp="1"/>
          </p:cNvSpPr>
          <p:nvPr>
            <p:ph idx="1"/>
          </p:nvPr>
        </p:nvSpPr>
        <p:spPr>
          <a:xfrm>
            <a:off x="342900" y="914400"/>
            <a:ext cx="11506200" cy="5334000"/>
          </a:xfrm>
        </p:spPr>
        <p:txBody>
          <a:bodyPr>
            <a:normAutofit/>
          </a:bodyPr>
          <a:lstStyle/>
          <a:p>
            <a:pPr>
              <a:buNone/>
            </a:pPr>
            <a:r>
              <a:rPr lang="en-US" b="1" dirty="0"/>
              <a:t>Why</a:t>
            </a:r>
            <a:r>
              <a:rPr lang="en-US" dirty="0"/>
              <a:t> </a:t>
            </a:r>
            <a:r>
              <a:rPr lang="en-US" b="1" dirty="0">
                <a:solidFill>
                  <a:srgbClr val="FF0000"/>
                </a:solidFill>
              </a:rPr>
              <a:t>Drug history is important </a:t>
            </a:r>
            <a:r>
              <a:rPr lang="en-US" b="1" dirty="0"/>
              <a:t>in a patient with a suspected STI?</a:t>
            </a:r>
            <a:endParaRPr lang="en-US" dirty="0"/>
          </a:p>
          <a:p>
            <a:r>
              <a:rPr lang="en-US" sz="2600" dirty="0"/>
              <a:t>Patients should be questioned about medication use since reactions to medications, systemically or locally (e.g. over-the-counter products such as antibacterial ointments), may cause genital ulcers. </a:t>
            </a:r>
          </a:p>
          <a:p>
            <a:pPr>
              <a:buNone/>
            </a:pPr>
            <a:r>
              <a:rPr lang="en-US" dirty="0"/>
              <a:t> </a:t>
            </a:r>
          </a:p>
          <a:p>
            <a:pPr>
              <a:buNone/>
            </a:pPr>
            <a:r>
              <a:rPr lang="en-US" b="1" dirty="0"/>
              <a:t>What should ask in the past medical history in a patient with a suspected STI?</a:t>
            </a:r>
            <a:endParaRPr lang="en-US" dirty="0"/>
          </a:p>
          <a:p>
            <a:r>
              <a:rPr lang="en-US" sz="2600" dirty="0"/>
              <a:t>Past history of other STIs and prior STI testing. </a:t>
            </a:r>
          </a:p>
          <a:p>
            <a:pPr>
              <a:buNone/>
            </a:pPr>
            <a:r>
              <a:rPr lang="en-US" dirty="0"/>
              <a:t> </a:t>
            </a:r>
          </a:p>
          <a:p>
            <a:pPr>
              <a:buFont typeface="Wingdings" panose="05000000000000000000" pitchFamily="2" charset="2"/>
              <a:buChar char="Ø"/>
            </a:pPr>
            <a:r>
              <a:rPr lang="en-US" b="1" u="sng" dirty="0"/>
              <a:t>Don’t forget to ask female patients about their last menstrual period.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id="{48866A60-BF4D-48BA-877C-3EB4BBEF40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714999" y="381000"/>
            <a:ext cx="6858002"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F9E4A39B-F432-4B61-B1DF-59A072078600}"/>
              </a:ext>
            </a:extLst>
          </p:cNvPr>
          <p:cNvSpPr>
            <a:spLocks noGrp="1"/>
          </p:cNvSpPr>
          <p:nvPr>
            <p:ph type="subTitle" idx="1"/>
          </p:nvPr>
        </p:nvSpPr>
        <p:spPr>
          <a:xfrm>
            <a:off x="242595" y="1645665"/>
            <a:ext cx="9144000" cy="1655762"/>
          </a:xfrm>
        </p:spPr>
        <p:txBody>
          <a:bodyPr/>
          <a:lstStyle/>
          <a:p>
            <a:endParaRPr lang="ar-SA" dirty="0"/>
          </a:p>
          <a:p>
            <a:r>
              <a:rPr lang="en-US" sz="6000" dirty="0"/>
              <a:t>PHYSICAL EXAMINATION </a:t>
            </a:r>
            <a:endParaRPr lang="ar-SA" sz="6000" dirty="0"/>
          </a:p>
        </p:txBody>
      </p:sp>
      <p:pic>
        <p:nvPicPr>
          <p:cNvPr id="2052" name="Picture 4" descr="Related image">
            <a:extLst>
              <a:ext uri="{FF2B5EF4-FFF2-40B4-BE49-F238E27FC236}">
                <a16:creationId xmlns:a16="http://schemas.microsoft.com/office/drawing/2014/main" id="{1C315BE1-D425-44DC-B93E-3B903061A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75" y="3429000"/>
            <a:ext cx="2640564" cy="264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9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4A9D1B0C-BB19-49A5-BA48-E9B2F725E1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343697" y="9698"/>
            <a:ext cx="6858002" cy="6838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79C0B1-D315-4ED2-9528-499686E8140B}"/>
              </a:ext>
            </a:extLst>
          </p:cNvPr>
          <p:cNvSpPr>
            <a:spLocks noGrp="1"/>
          </p:cNvSpPr>
          <p:nvPr>
            <p:ph type="title"/>
          </p:nvPr>
        </p:nvSpPr>
        <p:spPr/>
        <p:txBody>
          <a:bodyPr>
            <a:normAutofit/>
          </a:bodyPr>
          <a:lstStyle/>
          <a:p>
            <a:r>
              <a:rPr lang="en-US" sz="4000" u="sng" dirty="0">
                <a:solidFill>
                  <a:srgbClr val="002060"/>
                </a:solidFill>
              </a:rPr>
              <a:t>OUTLINES</a:t>
            </a:r>
          </a:p>
        </p:txBody>
      </p:sp>
      <p:sp>
        <p:nvSpPr>
          <p:cNvPr id="3" name="Content Placeholder 2">
            <a:extLst>
              <a:ext uri="{FF2B5EF4-FFF2-40B4-BE49-F238E27FC236}">
                <a16:creationId xmlns:a16="http://schemas.microsoft.com/office/drawing/2014/main" id="{E7C7C537-986D-4579-AA27-914036B731A5}"/>
              </a:ext>
            </a:extLst>
          </p:cNvPr>
          <p:cNvSpPr>
            <a:spLocks noGrp="1"/>
          </p:cNvSpPr>
          <p:nvPr>
            <p:ph idx="1"/>
          </p:nvPr>
        </p:nvSpPr>
        <p:spPr>
          <a:xfrm>
            <a:off x="838200" y="1825624"/>
            <a:ext cx="10515600" cy="4890861"/>
          </a:xfrm>
        </p:spPr>
        <p:txBody>
          <a:bodyPr>
            <a:normAutofit/>
          </a:bodyPr>
          <a:lstStyle/>
          <a:p>
            <a:r>
              <a:rPr lang="en-US" dirty="0"/>
              <a:t>Questions</a:t>
            </a:r>
          </a:p>
          <a:p>
            <a:r>
              <a:rPr lang="en-US" dirty="0"/>
              <a:t>Introduction</a:t>
            </a:r>
          </a:p>
          <a:p>
            <a:r>
              <a:rPr lang="en-US" dirty="0"/>
              <a:t>History</a:t>
            </a:r>
          </a:p>
          <a:p>
            <a:r>
              <a:rPr lang="en-US" dirty="0"/>
              <a:t>Physical Examination</a:t>
            </a:r>
          </a:p>
          <a:p>
            <a:r>
              <a:rPr lang="en-US" dirty="0"/>
              <a:t>Investigations</a:t>
            </a:r>
          </a:p>
          <a:p>
            <a:r>
              <a:rPr lang="en-US" dirty="0"/>
              <a:t>Management</a:t>
            </a:r>
          </a:p>
          <a:p>
            <a:r>
              <a:rPr lang="en-US" dirty="0"/>
              <a:t>HIV &amp; Hepatitis B</a:t>
            </a:r>
          </a:p>
          <a:p>
            <a:r>
              <a:rPr lang="en-US" dirty="0"/>
              <a:t>Role Play</a:t>
            </a:r>
          </a:p>
          <a:p>
            <a:r>
              <a:rPr lang="en-US" dirty="0"/>
              <a:t>Answers to Questions</a:t>
            </a:r>
          </a:p>
        </p:txBody>
      </p:sp>
    </p:spTree>
    <p:extLst>
      <p:ext uri="{BB962C8B-B14F-4D97-AF65-F5344CB8AC3E}">
        <p14:creationId xmlns:p14="http://schemas.microsoft.com/office/powerpoint/2010/main" val="203953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A506C-D392-40C5-8200-F749118E3917}"/>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70788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1-Vital Sings:</a:t>
            </a:r>
          </a:p>
        </p:txBody>
      </p:sp>
      <p:sp>
        <p:nvSpPr>
          <p:cNvPr id="3" name="TextBox 2">
            <a:extLst>
              <a:ext uri="{FF2B5EF4-FFF2-40B4-BE49-F238E27FC236}">
                <a16:creationId xmlns:a16="http://schemas.microsoft.com/office/drawing/2014/main" id="{27BA3138-D67E-4BA7-8BE2-ECB4A921D8D3}"/>
              </a:ext>
            </a:extLst>
          </p:cNvPr>
          <p:cNvSpPr txBox="1"/>
          <p:nvPr/>
        </p:nvSpPr>
        <p:spPr>
          <a:xfrm>
            <a:off x="1825519" y="1923709"/>
            <a:ext cx="4270482" cy="3693319"/>
          </a:xfrm>
          <a:prstGeom prst="rect">
            <a:avLst/>
          </a:prstGeom>
          <a:noFill/>
        </p:spPr>
        <p:txBody>
          <a:bodyPr wrap="square" rtlCol="1">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1-Body temperature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2-Pulse rate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3-Respiration rate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4-Blood pressure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5-SpO2 </a:t>
            </a:r>
            <a:endPar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076" name="Picture 4" descr="Image result for vitals">
            <a:extLst>
              <a:ext uri="{FF2B5EF4-FFF2-40B4-BE49-F238E27FC236}">
                <a16:creationId xmlns:a16="http://schemas.microsoft.com/office/drawing/2014/main" id="{E9498C2B-05FE-43A2-BC4C-80A8383B5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679" y="1604303"/>
            <a:ext cx="3415566" cy="341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1000"/>
                                        <p:tgtEl>
                                          <p:spTgt spid="3076"/>
                                        </p:tgtEl>
                                      </p:cBhvr>
                                    </p:animEffect>
                                    <p:anim calcmode="lin" valueType="num">
                                      <p:cBhvr>
                                        <p:cTn id="19" dur="1000" fill="hold"/>
                                        <p:tgtEl>
                                          <p:spTgt spid="3076"/>
                                        </p:tgtEl>
                                        <p:attrNameLst>
                                          <p:attrName>ppt_x</p:attrName>
                                        </p:attrNameLst>
                                      </p:cBhvr>
                                      <p:tavLst>
                                        <p:tav tm="0">
                                          <p:val>
                                            <p:strVal val="#ppt_x"/>
                                          </p:val>
                                        </p:tav>
                                        <p:tav tm="100000">
                                          <p:val>
                                            <p:strVal val="#ppt_x"/>
                                          </p:val>
                                        </p:tav>
                                      </p:tavLst>
                                    </p:anim>
                                    <p:anim calcmode="lin" valueType="num">
                                      <p:cBhvr>
                                        <p:cTn id="2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37CBC1-0C97-4B03-AFE5-B5679CBC3149}"/>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1323439"/>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2-EXAMINATION RELATED TO URETHRAL/VAGINAL OR CERVICAL DISCHARGE</a:t>
            </a:r>
            <a:endParaRPr kumimoji="0" lang="ar-SA"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7459C4D-3E83-4335-BFF8-65B5A7F99C77}"/>
              </a:ext>
            </a:extLst>
          </p:cNvPr>
          <p:cNvSpPr txBox="1"/>
          <p:nvPr/>
        </p:nvSpPr>
        <p:spPr>
          <a:xfrm>
            <a:off x="249382" y="1622697"/>
            <a:ext cx="7049194" cy="4893647"/>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In men:</a:t>
            </a: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may be grossly evident or May only be detectable  after ”stripping” or “milking”.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Mucopurulent or purulent discharge confirms urethritis diagnosis in a symptomatic male patient.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Examine the scrotum for swelling and tenderness as epididymitis is one of the possible complications.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Digital rectal examination should be done in those who have symptoms that may indicate underlying prostatitis. </a:t>
            </a:r>
          </a:p>
        </p:txBody>
      </p:sp>
      <p:pic>
        <p:nvPicPr>
          <p:cNvPr id="4" name="Picture 3" descr="Image">
            <a:extLst>
              <a:ext uri="{FF2B5EF4-FFF2-40B4-BE49-F238E27FC236}">
                <a16:creationId xmlns:a16="http://schemas.microsoft.com/office/drawing/2014/main" id="{CDFF5CBB-D483-4884-B39C-689406A03A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98576" y="2166320"/>
            <a:ext cx="4474526" cy="3984751"/>
          </a:xfrm>
          <a:prstGeom prst="rect">
            <a:avLst/>
          </a:prstGeom>
          <a:noFill/>
          <a:ln>
            <a:noFill/>
          </a:ln>
        </p:spPr>
      </p:pic>
    </p:spTree>
    <p:extLst>
      <p:ext uri="{BB962C8B-B14F-4D97-AF65-F5344CB8AC3E}">
        <p14:creationId xmlns:p14="http://schemas.microsoft.com/office/powerpoint/2010/main" val="332267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6FDB3E-88B9-422C-A6F9-42AF804D7A08}"/>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1323439"/>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2-EXAMINATION RELATED TO URETHRAL/VAGINAL OR CERVICAL DISCHARGE</a:t>
            </a:r>
            <a:endParaRPr kumimoji="0" lang="ar-SA"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7459C4D-3E83-4335-BFF8-65B5A7F99C77}"/>
              </a:ext>
            </a:extLst>
          </p:cNvPr>
          <p:cNvSpPr txBox="1"/>
          <p:nvPr/>
        </p:nvSpPr>
        <p:spPr>
          <a:xfrm>
            <a:off x="249382" y="1911927"/>
            <a:ext cx="6844365" cy="4093428"/>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In women: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Gonorrhea and chlamydia most commonly affect the cervix.</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You will need to do a speculum examination.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You should look for swelling, erythema and mucopurulent discharge at the cervical opening.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endocervical bleeding is easily induced by gentle passage of a cotton swab through the cervical opening in case of cervicitis.</a:t>
            </a:r>
          </a:p>
        </p:txBody>
      </p:sp>
      <p:pic>
        <p:nvPicPr>
          <p:cNvPr id="5" name="Picture 4">
            <a:extLst>
              <a:ext uri="{FF2B5EF4-FFF2-40B4-BE49-F238E27FC236}">
                <a16:creationId xmlns:a16="http://schemas.microsoft.com/office/drawing/2014/main" id="{3F377AF0-4328-45F5-897C-8AEB95D85D98}"/>
              </a:ext>
            </a:extLst>
          </p:cNvPr>
          <p:cNvPicPr>
            <a:picLocks noChangeAspect="1"/>
          </p:cNvPicPr>
          <p:nvPr/>
        </p:nvPicPr>
        <p:blipFill rotWithShape="1">
          <a:blip r:embed="rId3"/>
          <a:srcRect l="50000" t="14926" r="1869" b="15545"/>
          <a:stretch/>
        </p:blipFill>
        <p:spPr>
          <a:xfrm>
            <a:off x="9152675" y="1622696"/>
            <a:ext cx="2659880" cy="2436119"/>
          </a:xfrm>
          <a:prstGeom prst="rect">
            <a:avLst/>
          </a:prstGeom>
        </p:spPr>
      </p:pic>
      <p:grpSp>
        <p:nvGrpSpPr>
          <p:cNvPr id="9" name="Group 8">
            <a:extLst>
              <a:ext uri="{FF2B5EF4-FFF2-40B4-BE49-F238E27FC236}">
                <a16:creationId xmlns:a16="http://schemas.microsoft.com/office/drawing/2014/main" id="{EB9623D6-C3FE-4C94-ACD5-22BE42DA9760}"/>
              </a:ext>
            </a:extLst>
          </p:cNvPr>
          <p:cNvGrpSpPr/>
          <p:nvPr/>
        </p:nvGrpSpPr>
        <p:grpSpPr>
          <a:xfrm>
            <a:off x="7187682" y="4310743"/>
            <a:ext cx="4624873" cy="2137698"/>
            <a:chOff x="6096000" y="3900193"/>
            <a:chExt cx="5442479" cy="2436281"/>
          </a:xfrm>
        </p:grpSpPr>
        <p:pic>
          <p:nvPicPr>
            <p:cNvPr id="8" name="Picture 7">
              <a:extLst>
                <a:ext uri="{FF2B5EF4-FFF2-40B4-BE49-F238E27FC236}">
                  <a16:creationId xmlns:a16="http://schemas.microsoft.com/office/drawing/2014/main" id="{B3D91F0D-E9D1-46FC-9A4D-ED639AF80193}"/>
                </a:ext>
              </a:extLst>
            </p:cNvPr>
            <p:cNvPicPr>
              <a:picLocks noChangeAspect="1"/>
            </p:cNvPicPr>
            <p:nvPr/>
          </p:nvPicPr>
          <p:blipFill rotWithShape="1">
            <a:blip r:embed="rId4"/>
            <a:srcRect t="51837" b="14049"/>
            <a:stretch/>
          </p:blipFill>
          <p:spPr>
            <a:xfrm>
              <a:off x="6096000" y="3900193"/>
              <a:ext cx="5442479" cy="2436281"/>
            </a:xfrm>
            <a:prstGeom prst="rect">
              <a:avLst/>
            </a:prstGeom>
          </p:spPr>
        </p:pic>
        <p:pic>
          <p:nvPicPr>
            <p:cNvPr id="7" name="Picture 6">
              <a:extLst>
                <a:ext uri="{FF2B5EF4-FFF2-40B4-BE49-F238E27FC236}">
                  <a16:creationId xmlns:a16="http://schemas.microsoft.com/office/drawing/2014/main" id="{48577BAB-68A6-435B-8D79-5D323CA54D57}"/>
                </a:ext>
              </a:extLst>
            </p:cNvPr>
            <p:cNvPicPr>
              <a:picLocks noChangeAspect="1"/>
            </p:cNvPicPr>
            <p:nvPr/>
          </p:nvPicPr>
          <p:blipFill>
            <a:blip r:embed="rId5"/>
            <a:stretch>
              <a:fillRect/>
            </a:stretch>
          </p:blipFill>
          <p:spPr>
            <a:xfrm>
              <a:off x="6466115" y="4018142"/>
              <a:ext cx="1872749" cy="1953450"/>
            </a:xfrm>
            <a:prstGeom prst="rect">
              <a:avLst/>
            </a:prstGeom>
          </p:spPr>
        </p:pic>
      </p:grpSp>
      <p:pic>
        <p:nvPicPr>
          <p:cNvPr id="10" name="Picture 9" descr="Image result for speculum">
            <a:extLst>
              <a:ext uri="{FF2B5EF4-FFF2-40B4-BE49-F238E27FC236}">
                <a16:creationId xmlns:a16="http://schemas.microsoft.com/office/drawing/2014/main" id="{628F9398-B004-466C-889B-66194F22E27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5322" y="1911927"/>
            <a:ext cx="2198286" cy="2243364"/>
          </a:xfrm>
          <a:prstGeom prst="rect">
            <a:avLst/>
          </a:prstGeom>
          <a:noFill/>
          <a:ln>
            <a:noFill/>
          </a:ln>
        </p:spPr>
      </p:pic>
    </p:spTree>
    <p:extLst>
      <p:ext uri="{BB962C8B-B14F-4D97-AF65-F5344CB8AC3E}">
        <p14:creationId xmlns:p14="http://schemas.microsoft.com/office/powerpoint/2010/main" val="71919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102E01-B800-44CD-89F0-B49B7C927701}"/>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70788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3-EXAMINATION RELATED TO GENITAL ULCER:</a:t>
            </a:r>
            <a:endParaRPr kumimoji="0" lang="ar-SA"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7459C4D-3E83-4335-BFF8-65B5A7F99C77}"/>
              </a:ext>
            </a:extLst>
          </p:cNvPr>
          <p:cNvSpPr txBox="1"/>
          <p:nvPr/>
        </p:nvSpPr>
        <p:spPr>
          <a:xfrm>
            <a:off x="249380" y="2345652"/>
            <a:ext cx="7370619" cy="4093428"/>
          </a:xfrm>
          <a:prstGeom prst="rect">
            <a:avLst/>
          </a:prstGeom>
          <a:noFill/>
        </p:spPr>
        <p:txBody>
          <a:bodyPr wrap="square" rtlCol="1">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rPr>
              <a:t>Herpetic lesions: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can begin as one or a group of vesicles an erythematous base.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These vesicles subsequently open, resulting in shallow ulcers/erosions that may coalesce.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 areas under the foreskin or around the labia and rectum, vesicles often break prior to being noticed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4">
            <a:extLst>
              <a:ext uri="{FF2B5EF4-FFF2-40B4-BE49-F238E27FC236}">
                <a16:creationId xmlns:a16="http://schemas.microsoft.com/office/drawing/2014/main" id="{07EECBD8-D257-436B-AF78-F297900DBB33}"/>
              </a:ext>
            </a:extLst>
          </p:cNvPr>
          <p:cNvSpPr/>
          <p:nvPr/>
        </p:nvSpPr>
        <p:spPr>
          <a:xfrm>
            <a:off x="8049489" y="2019359"/>
            <a:ext cx="3208421" cy="237617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BF6F7B2-3C01-478C-91BE-C20F3703AE80}"/>
              </a:ext>
            </a:extLst>
          </p:cNvPr>
          <p:cNvSpPr txBox="1"/>
          <p:nvPr/>
        </p:nvSpPr>
        <p:spPr>
          <a:xfrm>
            <a:off x="249383" y="1526916"/>
            <a:ext cx="11693236" cy="492443"/>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The number and appearance of lesions can help with the diagnosis.</a:t>
            </a:r>
          </a:p>
        </p:txBody>
      </p:sp>
      <p:pic>
        <p:nvPicPr>
          <p:cNvPr id="8" name="Picture 7" descr="Image">
            <a:extLst>
              <a:ext uri="{FF2B5EF4-FFF2-40B4-BE49-F238E27FC236}">
                <a16:creationId xmlns:a16="http://schemas.microsoft.com/office/drawing/2014/main" id="{9D62FD9B-00A0-4DA3-AE72-BE35E266F84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49489" y="4481823"/>
            <a:ext cx="3208421" cy="2376177"/>
          </a:xfrm>
          <a:prstGeom prst="rect">
            <a:avLst/>
          </a:prstGeom>
          <a:noFill/>
          <a:ln>
            <a:noFill/>
          </a:ln>
        </p:spPr>
      </p:pic>
    </p:spTree>
    <p:extLst>
      <p:ext uri="{BB962C8B-B14F-4D97-AF65-F5344CB8AC3E}">
        <p14:creationId xmlns:p14="http://schemas.microsoft.com/office/powerpoint/2010/main" val="378931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0B3FF2-CB8B-4AA2-B263-C09F1C65E6F4}"/>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70788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3-EXAMINATION RELATED TO GENITAL ULCER:</a:t>
            </a:r>
            <a:endParaRPr kumimoji="0" lang="ar-SA"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7459C4D-3E83-4335-BFF8-65B5A7F99C77}"/>
              </a:ext>
            </a:extLst>
          </p:cNvPr>
          <p:cNvSpPr txBox="1"/>
          <p:nvPr/>
        </p:nvSpPr>
        <p:spPr>
          <a:xfrm>
            <a:off x="249381" y="2345652"/>
            <a:ext cx="7162072" cy="4493538"/>
          </a:xfrm>
          <a:prstGeom prst="rect">
            <a:avLst/>
          </a:prstGeom>
          <a:noFill/>
        </p:spPr>
        <p:txBody>
          <a:bodyPr wrap="square" rtlCol="1">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rPr>
              <a:t>Syphilitic lesions: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is classically a single, indurated, well-circumscribed painless ulcer on a clean base (please note that the chancre can be painful if it develops a secondary infection), the chancre will heal spontaneously.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ulcers associated with chancroid begin as papules that go on to ulcerate. The ulcers are characteristically deep and ragged with a purulent, yellow-gray base, and an undermined, violaceous border. </a:t>
            </a:r>
          </a:p>
        </p:txBody>
      </p:sp>
      <p:sp>
        <p:nvSpPr>
          <p:cNvPr id="12" name="object 5">
            <a:extLst>
              <a:ext uri="{FF2B5EF4-FFF2-40B4-BE49-F238E27FC236}">
                <a16:creationId xmlns:a16="http://schemas.microsoft.com/office/drawing/2014/main" id="{0A888838-9DDD-41D3-A00D-85F54006A655}"/>
              </a:ext>
            </a:extLst>
          </p:cNvPr>
          <p:cNvSpPr/>
          <p:nvPr/>
        </p:nvSpPr>
        <p:spPr>
          <a:xfrm>
            <a:off x="8646695" y="2109034"/>
            <a:ext cx="2759241" cy="22833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BF6F7B2-3C01-478C-91BE-C20F3703AE80}"/>
              </a:ext>
            </a:extLst>
          </p:cNvPr>
          <p:cNvSpPr txBox="1"/>
          <p:nvPr/>
        </p:nvSpPr>
        <p:spPr>
          <a:xfrm>
            <a:off x="249383" y="1526916"/>
            <a:ext cx="11693236" cy="492443"/>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The number and appearance of lesions can help with the diagnosis.</a:t>
            </a:r>
          </a:p>
        </p:txBody>
      </p:sp>
      <p:pic>
        <p:nvPicPr>
          <p:cNvPr id="7" name="Picture 6" descr="Image">
            <a:extLst>
              <a:ext uri="{FF2B5EF4-FFF2-40B4-BE49-F238E27FC236}">
                <a16:creationId xmlns:a16="http://schemas.microsoft.com/office/drawing/2014/main" id="{3FFCD0BE-2822-4B41-9BD4-8BDD3F7E9D3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646695" y="4574668"/>
            <a:ext cx="2759241" cy="2283332"/>
          </a:xfrm>
          <a:prstGeom prst="rect">
            <a:avLst/>
          </a:prstGeom>
          <a:noFill/>
          <a:ln>
            <a:noFill/>
          </a:ln>
        </p:spPr>
      </p:pic>
    </p:spTree>
    <p:extLst>
      <p:ext uri="{BB962C8B-B14F-4D97-AF65-F5344CB8AC3E}">
        <p14:creationId xmlns:p14="http://schemas.microsoft.com/office/powerpoint/2010/main" val="254143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ED1615-AA6B-4BE1-AD19-379155EAD456}"/>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70788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4-EXAMINATION RELATED TO ANOGENITAL WARTS:</a:t>
            </a:r>
            <a:endParaRPr kumimoji="0" lang="ar-SA"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7459C4D-3E83-4335-BFF8-65B5A7F99C77}"/>
              </a:ext>
            </a:extLst>
          </p:cNvPr>
          <p:cNvSpPr txBox="1"/>
          <p:nvPr/>
        </p:nvSpPr>
        <p:spPr>
          <a:xfrm>
            <a:off x="249382" y="1911927"/>
            <a:ext cx="7218218" cy="4093428"/>
          </a:xfrm>
          <a:prstGeom prst="rect">
            <a:avLst/>
          </a:prstGeom>
          <a:noFill/>
        </p:spPr>
        <p:txBody>
          <a:bodyPr wrap="square" rtlCol="1">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Anogenital warts can be single or multiple.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shape can be flat, dome-shaped, pedunculated amongst other various shapes.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surface can be smooth, verrucous, or lobulated.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color can be white, erythematous, skin colored, violaceous, brown or</a:t>
            </a:r>
            <a:r>
              <a:rPr kumimoji="0" lang="en-US" sz="26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hyperpigmented.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They are usually soft to palpation and can range in the diameter from 1mm to several centimeters.</a:t>
            </a:r>
          </a:p>
        </p:txBody>
      </p:sp>
      <p:sp>
        <p:nvSpPr>
          <p:cNvPr id="13" name="object 4">
            <a:extLst>
              <a:ext uri="{FF2B5EF4-FFF2-40B4-BE49-F238E27FC236}">
                <a16:creationId xmlns:a16="http://schemas.microsoft.com/office/drawing/2014/main" id="{A300A284-F632-468F-B8D4-4C77B6597CCE}"/>
              </a:ext>
            </a:extLst>
          </p:cNvPr>
          <p:cNvSpPr/>
          <p:nvPr/>
        </p:nvSpPr>
        <p:spPr>
          <a:xfrm>
            <a:off x="9047747" y="1723470"/>
            <a:ext cx="2734036" cy="247464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Image result for ANOGENITAL WARTS:">
            <a:extLst>
              <a:ext uri="{FF2B5EF4-FFF2-40B4-BE49-F238E27FC236}">
                <a16:creationId xmlns:a16="http://schemas.microsoft.com/office/drawing/2014/main" id="{CAF60920-8135-4947-9E9C-3B1A3E656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7746" y="4420352"/>
            <a:ext cx="2734037" cy="175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28989F-53C2-48DF-A0E9-20CE7C449562}"/>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70788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5-EXAMINATION OF THE LYMPH NODE:</a:t>
            </a:r>
            <a:endParaRPr kumimoji="0" lang="ar-SA"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7459C4D-3E83-4335-BFF8-65B5A7F99C77}"/>
              </a:ext>
            </a:extLst>
          </p:cNvPr>
          <p:cNvSpPr txBox="1"/>
          <p:nvPr/>
        </p:nvSpPr>
        <p:spPr>
          <a:xfrm>
            <a:off x="249382" y="1623757"/>
            <a:ext cx="6456218" cy="4093428"/>
          </a:xfrm>
          <a:prstGeom prst="rect">
            <a:avLst/>
          </a:prstGeom>
          <a:noFill/>
        </p:spPr>
        <p:txBody>
          <a:bodyPr wrap="square" rtlCol="1">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You should examine the inguinal lymph nodes for lymphadenopathy and tenderness.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Inguinal lymphadenopathy is commonly seen in patients with infectious causes of genital ulcers.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lymph nodes are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often tender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 patients with HSV, chancroid, and LGV.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Rubbery, non-tender nodes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are often seen in late primary syphilis</a:t>
            </a:r>
          </a:p>
        </p:txBody>
      </p:sp>
      <p:pic>
        <p:nvPicPr>
          <p:cNvPr id="7" name="Picture 6" descr="Image">
            <a:extLst>
              <a:ext uri="{FF2B5EF4-FFF2-40B4-BE49-F238E27FC236}">
                <a16:creationId xmlns:a16="http://schemas.microsoft.com/office/drawing/2014/main" id="{9322EA8C-FEDF-4680-A424-82085F5079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9790" y="4207813"/>
            <a:ext cx="3064042" cy="2514362"/>
          </a:xfrm>
          <a:prstGeom prst="rect">
            <a:avLst/>
          </a:prstGeom>
          <a:noFill/>
          <a:ln>
            <a:noFill/>
          </a:ln>
        </p:spPr>
      </p:pic>
      <p:pic>
        <p:nvPicPr>
          <p:cNvPr id="4" name="Picture 3">
            <a:extLst>
              <a:ext uri="{FF2B5EF4-FFF2-40B4-BE49-F238E27FC236}">
                <a16:creationId xmlns:a16="http://schemas.microsoft.com/office/drawing/2014/main" id="{D71A52CB-BE32-4188-BE05-6B5B7A7FED9E}"/>
              </a:ext>
            </a:extLst>
          </p:cNvPr>
          <p:cNvPicPr>
            <a:picLocks noChangeAspect="1"/>
          </p:cNvPicPr>
          <p:nvPr/>
        </p:nvPicPr>
        <p:blipFill>
          <a:blip r:embed="rId4"/>
          <a:stretch>
            <a:fillRect/>
          </a:stretch>
        </p:blipFill>
        <p:spPr>
          <a:xfrm>
            <a:off x="6705599" y="2036113"/>
            <a:ext cx="4286250" cy="2171700"/>
          </a:xfrm>
          <a:prstGeom prst="rect">
            <a:avLst/>
          </a:prstGeom>
        </p:spPr>
      </p:pic>
    </p:spTree>
    <p:extLst>
      <p:ext uri="{BB962C8B-B14F-4D97-AF65-F5344CB8AC3E}">
        <p14:creationId xmlns:p14="http://schemas.microsoft.com/office/powerpoint/2010/main" val="19937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22426-6482-49FC-B38B-5377CA022BE4}"/>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object 3">
            <a:extLst>
              <a:ext uri="{FF2B5EF4-FFF2-40B4-BE49-F238E27FC236}">
                <a16:creationId xmlns:a16="http://schemas.microsoft.com/office/drawing/2014/main" id="{D5005D7A-545D-419C-820D-72B45C22C4CF}"/>
              </a:ext>
            </a:extLst>
          </p:cNvPr>
          <p:cNvSpPr txBox="1"/>
          <p:nvPr/>
        </p:nvSpPr>
        <p:spPr>
          <a:xfrm>
            <a:off x="300858" y="1857402"/>
            <a:ext cx="7397115" cy="3598421"/>
          </a:xfrm>
          <a:prstGeom prst="rect">
            <a:avLst/>
          </a:prstGeom>
        </p:spPr>
        <p:txBody>
          <a:bodyPr vert="horz" wrap="square" lIns="0" tIns="12700" rIns="0" bIns="0" rtlCol="0">
            <a:spAutoFit/>
          </a:bodyPr>
          <a:lstStyle/>
          <a:p>
            <a:pPr marL="469900" marR="13335" lvl="0" indent="-457200" algn="l" defTabSz="914400" rtl="0" eaLnBrk="1" fontAlgn="auto" latinLnBrk="0" hangingPunct="1">
              <a:lnSpc>
                <a:spcPct val="100000"/>
              </a:lnSpc>
              <a:spcBef>
                <a:spcPts val="100"/>
              </a:spcBef>
              <a:spcAft>
                <a:spcPts val="0"/>
              </a:spcAft>
              <a:buClr>
                <a:schemeClr val="tx1"/>
              </a:buClr>
              <a:buSzTx/>
              <a:buFont typeface="Arial" panose="020B0604020202020204" pitchFamily="34" charset="0"/>
              <a:buChar char="•"/>
              <a:tabLst>
                <a:tab pos="241300" algn="l"/>
              </a:tabLst>
              <a:defRPr/>
            </a:pP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Common </a:t>
            </a:r>
            <a:r>
              <a:rPr kumimoji="0" sz="2600" b="0" i="0" u="none" strike="noStrike" kern="1200" cap="none" spc="0" normalizeH="0" baseline="0" noProof="0" dirty="0">
                <a:ln>
                  <a:noFill/>
                </a:ln>
                <a:solidFill>
                  <a:srgbClr val="252525"/>
                </a:solidFill>
                <a:effectLst/>
                <a:uLnTx/>
                <a:uFillTx/>
                <a:latin typeface="Calibri" panose="020F0502020204030204"/>
                <a:ea typeface="+mn-ea"/>
                <a:cs typeface="Gill Sans MT"/>
              </a:rPr>
              <a:t>benign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papular cutaneous condition (seborrheic  </a:t>
            </a:r>
            <a:r>
              <a:rPr kumimoji="0" sz="2600" b="0" i="0" u="none" strike="noStrike" kern="1200" cap="none" spc="-10" normalizeH="0" baseline="0" noProof="0" dirty="0">
                <a:ln>
                  <a:noFill/>
                </a:ln>
                <a:solidFill>
                  <a:srgbClr val="252525"/>
                </a:solidFill>
                <a:effectLst/>
                <a:uLnTx/>
                <a:uFillTx/>
                <a:latin typeface="Calibri" panose="020F0502020204030204"/>
                <a:ea typeface="+mn-ea"/>
                <a:cs typeface="Gill Sans MT"/>
              </a:rPr>
              <a:t>keratosis</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Gill Sans MT"/>
            </a:endParaRPr>
          </a:p>
          <a:p>
            <a:pPr marL="469900" marR="904240" lvl="0" indent="-457200" algn="l" defTabSz="914400" rtl="0" eaLnBrk="1" fontAlgn="auto" latinLnBrk="0" hangingPunct="1">
              <a:lnSpc>
                <a:spcPct val="100000"/>
              </a:lnSpc>
              <a:spcBef>
                <a:spcPts val="1010"/>
              </a:spcBef>
              <a:spcAft>
                <a:spcPts val="0"/>
              </a:spcAft>
              <a:buClr>
                <a:schemeClr val="tx1"/>
              </a:buClr>
              <a:buSzTx/>
              <a:buFont typeface="Arial" panose="020B0604020202020204" pitchFamily="34" charset="0"/>
              <a:buChar char="•"/>
              <a:tabLst>
                <a:tab pos="241300" algn="l"/>
              </a:tabLst>
              <a:defRPr/>
            </a:pPr>
            <a:r>
              <a:rPr kumimoji="0" sz="2600" b="0" i="0" u="none" strike="noStrike" kern="1200" cap="none" spc="0" normalizeH="0" baseline="0" noProof="0" dirty="0">
                <a:ln>
                  <a:noFill/>
                </a:ln>
                <a:solidFill>
                  <a:srgbClr val="252525"/>
                </a:solidFill>
                <a:effectLst/>
                <a:uLnTx/>
                <a:uFillTx/>
                <a:latin typeface="Calibri" panose="020F0502020204030204"/>
                <a:ea typeface="+mn-ea"/>
                <a:cs typeface="Gill Sans MT"/>
              </a:rPr>
              <a:t>STDs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(Condyloma latum </a:t>
            </a:r>
            <a:r>
              <a:rPr kumimoji="0" sz="2600" b="0" i="0" u="none" strike="noStrike" kern="1200" cap="none" spc="0" normalizeH="0" baseline="0" noProof="0" dirty="0">
                <a:ln>
                  <a:noFill/>
                </a:ln>
                <a:solidFill>
                  <a:srgbClr val="252525"/>
                </a:solidFill>
                <a:effectLst/>
                <a:uLnTx/>
                <a:uFillTx/>
                <a:latin typeface="Calibri" panose="020F0502020204030204"/>
                <a:ea typeface="+mn-ea"/>
                <a:cs typeface="Gill Sans MT"/>
              </a:rPr>
              <a:t>of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secondary </a:t>
            </a:r>
            <a:r>
              <a:rPr kumimoji="0" sz="2600" b="0" i="0" u="none" strike="noStrike" kern="1200" cap="none" spc="0" normalizeH="0" baseline="0" noProof="0" dirty="0">
                <a:ln>
                  <a:noFill/>
                </a:ln>
                <a:solidFill>
                  <a:srgbClr val="252525"/>
                </a:solidFill>
                <a:effectLst/>
                <a:uLnTx/>
                <a:uFillTx/>
                <a:latin typeface="Calibri" panose="020F0502020204030204"/>
                <a:ea typeface="+mn-ea"/>
                <a:cs typeface="Gill Sans MT"/>
              </a:rPr>
              <a:t>syphilis</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Gill Sans MT"/>
            </a:endParaRPr>
          </a:p>
          <a:p>
            <a:pPr marL="469900" marR="0" lvl="0" indent="-457200" algn="l" defTabSz="914400" rtl="0" eaLnBrk="1" fontAlgn="auto" latinLnBrk="0" hangingPunct="1">
              <a:lnSpc>
                <a:spcPct val="100000"/>
              </a:lnSpc>
              <a:spcBef>
                <a:spcPts val="994"/>
              </a:spcBef>
              <a:spcAft>
                <a:spcPts val="0"/>
              </a:spcAft>
              <a:buClr>
                <a:schemeClr val="tx1"/>
              </a:buClr>
              <a:buSzTx/>
              <a:buFont typeface="Arial" panose="020B0604020202020204" pitchFamily="34" charset="0"/>
              <a:buChar char="•"/>
              <a:tabLst>
                <a:tab pos="241300" algn="l"/>
              </a:tabLst>
              <a:defRPr/>
            </a:pPr>
            <a:r>
              <a:rPr kumimoji="0" sz="2600" b="0" i="0" u="none" strike="noStrike" kern="1200" cap="none" spc="0" normalizeH="0" baseline="0" noProof="0" dirty="0">
                <a:ln>
                  <a:noFill/>
                </a:ln>
                <a:solidFill>
                  <a:srgbClr val="252525"/>
                </a:solidFill>
                <a:effectLst/>
                <a:uLnTx/>
                <a:uFillTx/>
                <a:latin typeface="Calibri" panose="020F0502020204030204"/>
                <a:ea typeface="+mn-ea"/>
                <a:cs typeface="Gill Sans MT"/>
              </a:rPr>
              <a:t>Inflammatory conditions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a:t>
            </a:r>
            <a:r>
              <a:rPr kumimoji="0" sz="2600" b="0" i="0" u="none" strike="noStrike" kern="1200" cap="none" spc="-5" normalizeH="0" baseline="0" noProof="0" dirty="0" err="1">
                <a:ln>
                  <a:noFill/>
                </a:ln>
                <a:solidFill>
                  <a:srgbClr val="252525"/>
                </a:solidFill>
                <a:effectLst/>
                <a:uLnTx/>
                <a:uFillTx/>
                <a:latin typeface="Calibri" panose="020F0502020204030204"/>
                <a:ea typeface="+mn-ea"/>
                <a:cs typeface="Gill Sans MT"/>
              </a:rPr>
              <a:t>papulosquamous</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 lesions </a:t>
            </a:r>
            <a:r>
              <a:rPr kumimoji="0" sz="2600" b="0" i="0" u="none" strike="noStrike" kern="1200" cap="none" spc="0" normalizeH="0" baseline="0" noProof="0" dirty="0">
                <a:ln>
                  <a:noFill/>
                </a:ln>
                <a:solidFill>
                  <a:srgbClr val="252525"/>
                </a:solidFill>
                <a:effectLst/>
                <a:uLnTx/>
                <a:uFillTx/>
                <a:latin typeface="Calibri" panose="020F0502020204030204"/>
                <a:ea typeface="+mn-ea"/>
                <a:cs typeface="Gill Sans MT"/>
              </a:rPr>
              <a:t>of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lichen</a:t>
            </a:r>
            <a:r>
              <a:rPr kumimoji="0" sz="2600" b="0" i="0" u="none" strike="noStrike" kern="1200" cap="none" spc="-10" normalizeH="0" baseline="0" noProof="0" dirty="0">
                <a:ln>
                  <a:noFill/>
                </a:ln>
                <a:solidFill>
                  <a:srgbClr val="252525"/>
                </a:solidFill>
                <a:effectLst/>
                <a:uLnTx/>
                <a:uFillTx/>
                <a:latin typeface="Calibri" panose="020F0502020204030204"/>
                <a:ea typeface="+mn-ea"/>
                <a:cs typeface="Gill Sans MT"/>
              </a:rPr>
              <a:t>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planus)</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Gill Sans MT"/>
            </a:endParaRPr>
          </a:p>
          <a:p>
            <a:pPr marL="469900" marR="5080" lvl="0" indent="-45720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241300" algn="l"/>
              </a:tabLst>
              <a:defRPr/>
            </a:pP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Premalignant </a:t>
            </a:r>
            <a:r>
              <a:rPr kumimoji="0" sz="2600" b="0" i="0" u="none" strike="noStrike" kern="1200" cap="none" spc="0" normalizeH="0" baseline="0" noProof="0" dirty="0">
                <a:ln>
                  <a:noFill/>
                </a:ln>
                <a:solidFill>
                  <a:srgbClr val="252525"/>
                </a:solidFill>
                <a:effectLst/>
                <a:uLnTx/>
                <a:uFillTx/>
                <a:latin typeface="Calibri" panose="020F0502020204030204"/>
                <a:ea typeface="+mn-ea"/>
                <a:cs typeface="Gill Sans MT"/>
              </a:rPr>
              <a:t>or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malignant </a:t>
            </a:r>
            <a:r>
              <a:rPr kumimoji="0" sz="2600" b="0" i="0" u="none" strike="noStrike" kern="1200" cap="none" spc="-10" normalizeH="0" baseline="0" noProof="0" dirty="0">
                <a:ln>
                  <a:noFill/>
                </a:ln>
                <a:solidFill>
                  <a:srgbClr val="252525"/>
                </a:solidFill>
                <a:effectLst/>
                <a:uLnTx/>
                <a:uFillTx/>
                <a:latin typeface="Calibri" panose="020F0502020204030204"/>
                <a:ea typeface="+mn-ea"/>
                <a:cs typeface="Gill Sans MT"/>
              </a:rPr>
              <a:t>disorders (Bowenoid </a:t>
            </a:r>
            <a:r>
              <a:rPr kumimoji="0" sz="2600" b="0" i="0" u="none" strike="noStrike" kern="1200" cap="none" spc="-5" normalizeH="0" baseline="0" noProof="0" dirty="0">
                <a:ln>
                  <a:noFill/>
                </a:ln>
                <a:solidFill>
                  <a:srgbClr val="252525"/>
                </a:solidFill>
                <a:effectLst/>
                <a:uLnTx/>
                <a:uFillTx/>
                <a:latin typeface="Calibri" panose="020F0502020204030204"/>
                <a:ea typeface="+mn-ea"/>
                <a:cs typeface="Gill Sans MT"/>
              </a:rPr>
              <a:t>papulosis)</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Gill Sans MT"/>
            </a:endParaRPr>
          </a:p>
        </p:txBody>
      </p:sp>
      <p:sp>
        <p:nvSpPr>
          <p:cNvPr id="3" name="object 4">
            <a:extLst>
              <a:ext uri="{FF2B5EF4-FFF2-40B4-BE49-F238E27FC236}">
                <a16:creationId xmlns:a16="http://schemas.microsoft.com/office/drawing/2014/main" id="{BAA19CB5-E8EE-417F-B5A2-2A8081DA835C}"/>
              </a:ext>
            </a:extLst>
          </p:cNvPr>
          <p:cNvSpPr/>
          <p:nvPr/>
        </p:nvSpPr>
        <p:spPr>
          <a:xfrm>
            <a:off x="7992025" y="2374069"/>
            <a:ext cx="3608831" cy="29651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9858F8B-0B70-4DC9-9937-D840DDF2C139}"/>
              </a:ext>
            </a:extLst>
          </p:cNvPr>
          <p:cNvSpPr/>
          <p:nvPr/>
        </p:nvSpPr>
        <p:spPr>
          <a:xfrm>
            <a:off x="591143" y="216585"/>
            <a:ext cx="11009713"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What is the differential diagnosis of anogenital warts?</a:t>
            </a:r>
            <a:endParaRPr kumimoji="0" lang="en-US"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69272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0A8D5-55B8-45EB-AF2B-95316A6880B3}"/>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5A4F57-54D5-45E7-8B99-320D12F6BB9A}"/>
              </a:ext>
            </a:extLst>
          </p:cNvPr>
          <p:cNvSpPr txBox="1"/>
          <p:nvPr/>
        </p:nvSpPr>
        <p:spPr>
          <a:xfrm>
            <a:off x="249382" y="299258"/>
            <a:ext cx="11671069" cy="70788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6-GENERAL EXAMINATION</a:t>
            </a:r>
            <a:endParaRPr kumimoji="0" lang="ar-SA"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7459C4D-3E83-4335-BFF8-65B5A7F99C77}"/>
              </a:ext>
            </a:extLst>
          </p:cNvPr>
          <p:cNvSpPr txBox="1"/>
          <p:nvPr/>
        </p:nvSpPr>
        <p:spPr>
          <a:xfrm>
            <a:off x="249382" y="1911927"/>
            <a:ext cx="10919361" cy="3293209"/>
          </a:xfrm>
          <a:prstGeom prst="rect">
            <a:avLst/>
          </a:prstGeom>
          <a:noFill/>
        </p:spPr>
        <p:txBody>
          <a:bodyPr wrap="square" rtlCol="1">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other anatomical sites, such as the pharynx or rectum, may be affected by sexually transmitted infections, and pharyngitis, proctitis, or (more commonly) asymptomatic infection at these extragenital sites may accompany the presenting 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*if the patient is presenting with any of the three complaints you have to check him/her for the other two during examination.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3585503-AD27-43E9-A804-616E0B4AE7F9}"/>
              </a:ext>
            </a:extLst>
          </p:cNvPr>
          <p:cNvPicPr>
            <a:picLocks noChangeAspect="1"/>
          </p:cNvPicPr>
          <p:nvPr/>
        </p:nvPicPr>
        <p:blipFill>
          <a:blip r:embed="rId3"/>
          <a:stretch>
            <a:fillRect/>
          </a:stretch>
        </p:blipFill>
        <p:spPr>
          <a:xfrm>
            <a:off x="8798750" y="4695779"/>
            <a:ext cx="2619375" cy="1743075"/>
          </a:xfrm>
          <a:prstGeom prst="rect">
            <a:avLst/>
          </a:prstGeom>
        </p:spPr>
      </p:pic>
      <p:pic>
        <p:nvPicPr>
          <p:cNvPr id="7" name="Picture 6">
            <a:extLst>
              <a:ext uri="{FF2B5EF4-FFF2-40B4-BE49-F238E27FC236}">
                <a16:creationId xmlns:a16="http://schemas.microsoft.com/office/drawing/2014/main" id="{45892FB2-8733-4553-B2A8-89BB03F76217}"/>
              </a:ext>
            </a:extLst>
          </p:cNvPr>
          <p:cNvPicPr>
            <a:picLocks noChangeAspect="1"/>
          </p:cNvPicPr>
          <p:nvPr/>
        </p:nvPicPr>
        <p:blipFill>
          <a:blip r:embed="rId4"/>
          <a:stretch>
            <a:fillRect/>
          </a:stretch>
        </p:blipFill>
        <p:spPr>
          <a:xfrm>
            <a:off x="773876" y="4695779"/>
            <a:ext cx="2619375" cy="1726891"/>
          </a:xfrm>
          <a:prstGeom prst="rect">
            <a:avLst/>
          </a:prstGeom>
        </p:spPr>
      </p:pic>
    </p:spTree>
    <p:extLst>
      <p:ext uri="{BB962C8B-B14F-4D97-AF65-F5344CB8AC3E}">
        <p14:creationId xmlns:p14="http://schemas.microsoft.com/office/powerpoint/2010/main" val="14026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9F0EEB-2FB9-48FA-BEE2-7F1DEB1F91C4}"/>
              </a:ext>
            </a:extLst>
          </p:cNvPr>
          <p:cNvPicPr>
            <a:picLocks noChangeAspect="1"/>
          </p:cNvPicPr>
          <p:nvPr/>
        </p:nvPicPr>
        <p:blipFill>
          <a:blip r:embed="rId2"/>
          <a:stretch>
            <a:fillRect/>
          </a:stretch>
        </p:blipFill>
        <p:spPr>
          <a:xfrm>
            <a:off x="6553200" y="3672840"/>
            <a:ext cx="4435590" cy="2790725"/>
          </a:xfrm>
          <a:prstGeom prst="rect">
            <a:avLst/>
          </a:prstGeom>
        </p:spPr>
      </p:pic>
      <p:pic>
        <p:nvPicPr>
          <p:cNvPr id="5" name="Picture 4">
            <a:extLst>
              <a:ext uri="{FF2B5EF4-FFF2-40B4-BE49-F238E27FC236}">
                <a16:creationId xmlns:a16="http://schemas.microsoft.com/office/drawing/2014/main" id="{BB303E4D-7F70-4FE9-9EA5-F2DFFD9605F0}"/>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object 3">
            <a:extLst>
              <a:ext uri="{FF2B5EF4-FFF2-40B4-BE49-F238E27FC236}">
                <a16:creationId xmlns:a16="http://schemas.microsoft.com/office/drawing/2014/main" id="{D5005D7A-545D-419C-820D-72B45C22C4CF}"/>
              </a:ext>
            </a:extLst>
          </p:cNvPr>
          <p:cNvSpPr txBox="1"/>
          <p:nvPr/>
        </p:nvSpPr>
        <p:spPr>
          <a:xfrm>
            <a:off x="300858" y="1857402"/>
            <a:ext cx="10524985" cy="2039020"/>
          </a:xfrm>
          <a:prstGeom prst="rect">
            <a:avLst/>
          </a:prstGeom>
        </p:spPr>
        <p:txBody>
          <a:bodyPr vert="horz" wrap="square" lIns="0" tIns="12700" rIns="0" bIns="0" rtlCol="0">
            <a:spAutoFit/>
          </a:bodyPr>
          <a:lstStyle/>
          <a:p>
            <a:pPr marL="241300" marR="13335" lvl="0" indent="-228600" algn="l" defTabSz="914400" rtl="0" eaLnBrk="1" fontAlgn="auto" latinLnBrk="0" hangingPunct="1">
              <a:lnSpc>
                <a:spcPct val="100000"/>
              </a:lnSpc>
              <a:spcBef>
                <a:spcPts val="100"/>
              </a:spcBef>
              <a:spcAft>
                <a:spcPts val="0"/>
              </a:spcAft>
              <a:buSzTx/>
              <a:buFont typeface="Arial"/>
              <a:buChar char="•"/>
              <a:tabLst>
                <a:tab pos="241300" algn="l"/>
              </a:tabLst>
              <a:defRPr/>
            </a:pPr>
            <a:r>
              <a:rPr kumimoji="0" lang="en-US" sz="2600" b="0" i="0" u="none" strike="noStrike" kern="1200" cap="none" spc="-5" normalizeH="0" baseline="0" noProof="0" dirty="0">
                <a:ln>
                  <a:noFill/>
                </a:ln>
                <a:effectLst/>
                <a:uLnTx/>
                <a:uFillTx/>
                <a:latin typeface="Calibri" panose="020F0502020204030204"/>
                <a:ea typeface="+mn-ea"/>
                <a:cs typeface="Gill Sans MT"/>
              </a:rPr>
              <a:t>No, because it may lead to a false diagnosis and treatment.</a:t>
            </a:r>
          </a:p>
          <a:p>
            <a:pPr marL="241300" marR="13335" lvl="0" indent="-228600" algn="l" defTabSz="914400" rtl="0" eaLnBrk="1" fontAlgn="auto" latinLnBrk="0" hangingPunct="1">
              <a:lnSpc>
                <a:spcPct val="100000"/>
              </a:lnSpc>
              <a:spcBef>
                <a:spcPts val="100"/>
              </a:spcBef>
              <a:spcAft>
                <a:spcPts val="0"/>
              </a:spcAft>
              <a:buSzTx/>
              <a:buFont typeface="Arial"/>
              <a:buChar char="•"/>
              <a:tabLst>
                <a:tab pos="241300" algn="l"/>
              </a:tabLst>
              <a:defRPr/>
            </a:pPr>
            <a:r>
              <a:rPr kumimoji="0" lang="en-US" sz="2600" b="0" i="0" u="none" strike="noStrike" kern="1200" cap="none" spc="-5" normalizeH="0" baseline="0" noProof="0" dirty="0">
                <a:ln>
                  <a:noFill/>
                </a:ln>
                <a:effectLst/>
                <a:uLnTx/>
                <a:uFillTx/>
                <a:latin typeface="Calibri" panose="020F0502020204030204"/>
                <a:ea typeface="+mn-ea"/>
                <a:cs typeface="Gill Sans MT"/>
              </a:rPr>
              <a:t>The symptoms, signs and appearance my vary due to individual pathogens and a presence of a coinfection.</a:t>
            </a:r>
          </a:p>
          <a:p>
            <a:pPr marL="241300" marR="13335" lvl="0" indent="-228600" algn="l" defTabSz="914400" rtl="0" eaLnBrk="1" fontAlgn="auto" latinLnBrk="0" hangingPunct="1">
              <a:lnSpc>
                <a:spcPct val="100000"/>
              </a:lnSpc>
              <a:spcBef>
                <a:spcPts val="100"/>
              </a:spcBef>
              <a:spcAft>
                <a:spcPts val="0"/>
              </a:spcAft>
              <a:buSzTx/>
              <a:buFont typeface="Arial"/>
              <a:buChar char="•"/>
              <a:tabLst>
                <a:tab pos="241300" algn="l"/>
              </a:tabLst>
              <a:defRPr/>
            </a:pPr>
            <a:r>
              <a:rPr kumimoji="0" lang="en-US" sz="2600" b="0" i="0" u="none" strike="noStrike" kern="1200" cap="none" spc="-5" normalizeH="0" baseline="0" noProof="0" dirty="0">
                <a:ln>
                  <a:noFill/>
                </a:ln>
                <a:effectLst/>
                <a:uLnTx/>
                <a:uFillTx/>
                <a:latin typeface="Calibri" panose="020F0502020204030204"/>
                <a:ea typeface="+mn-ea"/>
                <a:cs typeface="Gill Sans MT"/>
              </a:rPr>
              <a:t>Immunocompromised patients may have atypical presentations, such as a widespread and severe disease.</a:t>
            </a:r>
            <a:endParaRPr kumimoji="0" sz="2600" b="0" i="0" u="none" strike="noStrike" kern="1200" cap="none" spc="0" normalizeH="0" baseline="0" noProof="0" dirty="0">
              <a:ln>
                <a:noFill/>
              </a:ln>
              <a:effectLst/>
              <a:uLnTx/>
              <a:uFillTx/>
              <a:latin typeface="Calibri" panose="020F0502020204030204"/>
              <a:ea typeface="+mn-ea"/>
              <a:cs typeface="Gill Sans MT"/>
            </a:endParaRPr>
          </a:p>
        </p:txBody>
      </p:sp>
      <p:sp>
        <p:nvSpPr>
          <p:cNvPr id="4" name="Rectangle 3">
            <a:extLst>
              <a:ext uri="{FF2B5EF4-FFF2-40B4-BE49-F238E27FC236}">
                <a16:creationId xmlns:a16="http://schemas.microsoft.com/office/drawing/2014/main" id="{F9858F8B-0B70-4DC9-9937-D840DDF2C139}"/>
              </a:ext>
            </a:extLst>
          </p:cNvPr>
          <p:cNvSpPr/>
          <p:nvPr/>
        </p:nvSpPr>
        <p:spPr>
          <a:xfrm>
            <a:off x="300858" y="216585"/>
            <a:ext cx="11590283"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Are	history and physical examination enough to determine the etiology of a genital ulcer?</a:t>
            </a:r>
          </a:p>
        </p:txBody>
      </p:sp>
    </p:spTree>
    <p:extLst>
      <p:ext uri="{BB962C8B-B14F-4D97-AF65-F5344CB8AC3E}">
        <p14:creationId xmlns:p14="http://schemas.microsoft.com/office/powerpoint/2010/main" val="26277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A5150-3052-4F71-8336-A72057BC5BC5}"/>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9A9F8ABB-345A-4A20-8FCC-942E6D89F1BD}"/>
              </a:ext>
            </a:extLst>
          </p:cNvPr>
          <p:cNvSpPr>
            <a:spLocks noGrp="1"/>
          </p:cNvSpPr>
          <p:nvPr>
            <p:ph type="title"/>
          </p:nvPr>
        </p:nvSpPr>
        <p:spPr/>
        <p:txBody>
          <a:bodyPr/>
          <a:lstStyle/>
          <a:p>
            <a:r>
              <a:rPr lang="en-US" sz="4000" dirty="0"/>
              <a:t>Question 1</a:t>
            </a:r>
          </a:p>
        </p:txBody>
      </p:sp>
      <p:sp>
        <p:nvSpPr>
          <p:cNvPr id="3" name="Content Placeholder 2">
            <a:extLst>
              <a:ext uri="{FF2B5EF4-FFF2-40B4-BE49-F238E27FC236}">
                <a16:creationId xmlns:a16="http://schemas.microsoft.com/office/drawing/2014/main" id="{58536102-AD59-4DD5-9361-D348F72F910B}"/>
              </a:ext>
            </a:extLst>
          </p:cNvPr>
          <p:cNvSpPr>
            <a:spLocks noGrp="1"/>
          </p:cNvSpPr>
          <p:nvPr>
            <p:ph idx="1"/>
          </p:nvPr>
        </p:nvSpPr>
        <p:spPr/>
        <p:txBody>
          <a:bodyPr/>
          <a:lstStyle/>
          <a:p>
            <a:pPr marL="0" indent="0">
              <a:buNone/>
            </a:pPr>
            <a:r>
              <a:rPr lang="en-US" sz="3000" dirty="0"/>
              <a:t>What types of HPV that are detected in around 90% of anogenital warts?</a:t>
            </a:r>
          </a:p>
          <a:p>
            <a:pPr marL="514350" indent="-514350">
              <a:buFont typeface="+mj-lt"/>
              <a:buAutoNum type="alphaLcParenR"/>
            </a:pPr>
            <a:r>
              <a:rPr lang="en-US" dirty="0"/>
              <a:t>HPV 6 and/or  11</a:t>
            </a:r>
          </a:p>
          <a:p>
            <a:pPr marL="514350" indent="-514350">
              <a:buFont typeface="+mj-lt"/>
              <a:buAutoNum type="alphaLcParenR"/>
            </a:pPr>
            <a:r>
              <a:rPr lang="en-US" dirty="0"/>
              <a:t>HPV 16 and/or 18</a:t>
            </a:r>
          </a:p>
          <a:p>
            <a:pPr marL="514350" indent="-514350">
              <a:buFont typeface="+mj-lt"/>
              <a:buAutoNum type="alphaLcParenR"/>
            </a:pPr>
            <a:r>
              <a:rPr lang="en-US" dirty="0"/>
              <a:t>HPV 1 and/or 2</a:t>
            </a:r>
          </a:p>
          <a:p>
            <a:pPr marL="514350" indent="-514350">
              <a:buFont typeface="+mj-lt"/>
              <a:buAutoNum type="alphaLcParenR"/>
            </a:pPr>
            <a:r>
              <a:rPr lang="en-US" dirty="0"/>
              <a:t>HPV 7 and/or 10</a:t>
            </a:r>
          </a:p>
          <a:p>
            <a:pPr marL="514350" indent="-514350">
              <a:buFont typeface="+mj-lt"/>
              <a:buAutoNum type="alphaLcParenR"/>
            </a:pPr>
            <a:endParaRPr lang="en-US" dirty="0"/>
          </a:p>
          <a:p>
            <a:pPr marL="514350" indent="-514350">
              <a:buFont typeface="+mj-lt"/>
              <a:buAutoNum type="alphaLcParenR"/>
            </a:pPr>
            <a:endParaRPr lang="en-US" dirty="0"/>
          </a:p>
        </p:txBody>
      </p:sp>
    </p:spTree>
    <p:extLst>
      <p:ext uri="{BB962C8B-B14F-4D97-AF65-F5344CB8AC3E}">
        <p14:creationId xmlns:p14="http://schemas.microsoft.com/office/powerpoint/2010/main" val="200973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68F7DE25-D93E-42F5-B5DA-A002B98400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714999" y="381000"/>
            <a:ext cx="6858002"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630117-7FDF-4619-A5EC-8EBA2C5E425C}"/>
              </a:ext>
            </a:extLst>
          </p:cNvPr>
          <p:cNvSpPr>
            <a:spLocks noGrp="1"/>
          </p:cNvSpPr>
          <p:nvPr>
            <p:ph type="ctrTitle"/>
          </p:nvPr>
        </p:nvSpPr>
        <p:spPr>
          <a:xfrm>
            <a:off x="0" y="1041400"/>
            <a:ext cx="9144000" cy="2387600"/>
          </a:xfrm>
        </p:spPr>
        <p:txBody>
          <a:bodyPr>
            <a:normAutofit/>
          </a:bodyPr>
          <a:lstStyle/>
          <a:p>
            <a:r>
              <a:rPr lang="en-US" dirty="0"/>
              <a:t>Investigations</a:t>
            </a:r>
          </a:p>
        </p:txBody>
      </p:sp>
      <p:pic>
        <p:nvPicPr>
          <p:cNvPr id="9218" name="Picture 2" descr="Image result for lab samples">
            <a:extLst>
              <a:ext uri="{FF2B5EF4-FFF2-40B4-BE49-F238E27FC236}">
                <a16:creationId xmlns:a16="http://schemas.microsoft.com/office/drawing/2014/main" id="{BBC28FEB-4CA8-413E-A8CE-AF44E3183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40" y="3573781"/>
            <a:ext cx="3139440" cy="31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8FCCC2-1368-4FA7-A57B-BC6DF8727345}"/>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l"/>
            <a:r>
              <a:rPr lang="en-US" sz="4000" dirty="0"/>
              <a:t>What should be your general approach to testing in a patient with a genital ulcer? </a:t>
            </a:r>
          </a:p>
        </p:txBody>
      </p:sp>
      <p:sp>
        <p:nvSpPr>
          <p:cNvPr id="3" name="Subtitle 2"/>
          <p:cNvSpPr>
            <a:spLocks noGrp="1"/>
          </p:cNvSpPr>
          <p:nvPr>
            <p:ph idx="1"/>
          </p:nvPr>
        </p:nvSpPr>
        <p:spPr/>
        <p:txBody>
          <a:bodyPr>
            <a:normAutofit lnSpcReduction="10000"/>
          </a:bodyPr>
          <a:lstStyle/>
          <a:p>
            <a:pPr marL="571500" indent="-571500" algn="l">
              <a:buFont typeface="Arial" panose="020B0604020202020204" pitchFamily="34" charset="0"/>
              <a:buChar char="•"/>
            </a:pPr>
            <a:r>
              <a:rPr lang="en-US" sz="2600" dirty="0"/>
              <a:t>Patients should be tested for common STIs regardless of the clinical presentation, Patients with an ulcerative sexually transmitted infection (STI) are at increased risk for coinfection with other STIs. </a:t>
            </a:r>
          </a:p>
          <a:p>
            <a:pPr marL="571500" indent="-571500" algn="l">
              <a:buFont typeface="Arial" panose="020B0604020202020204" pitchFamily="34" charset="0"/>
              <a:buChar char="•"/>
            </a:pPr>
            <a:r>
              <a:rPr lang="en-US" sz="2600" dirty="0"/>
              <a:t>Thus, individuals should also be tested for HIV, gonorrhea, and chlamydia.</a:t>
            </a:r>
          </a:p>
          <a:p>
            <a:pPr marL="571500" indent="-571500" algn="l">
              <a:buFont typeface="Arial" panose="020B0604020202020204" pitchFamily="34" charset="0"/>
              <a:buChar char="•"/>
            </a:pPr>
            <a:r>
              <a:rPr lang="en-US" sz="2600" dirty="0"/>
              <a:t>Also, testing for hepatitis B and hepatitis C may also be considered. </a:t>
            </a:r>
          </a:p>
          <a:p>
            <a:pPr marL="571500" indent="-571500" algn="l">
              <a:buFont typeface="Arial" panose="020B0604020202020204" pitchFamily="34" charset="0"/>
              <a:buChar char="•"/>
            </a:pPr>
            <a:r>
              <a:rPr lang="en-US" sz="2600" dirty="0"/>
              <a:t>Some patients may have a known cause for their STI (e.g. they know the infection their partner has or have recurrent herpes simplex virus [HSV] infection). </a:t>
            </a:r>
          </a:p>
          <a:p>
            <a:pPr marL="571500" indent="-571500" algn="l">
              <a:buFont typeface="Arial" panose="020B0604020202020204" pitchFamily="34" charset="0"/>
              <a:buChar char="•"/>
            </a:pPr>
            <a:r>
              <a:rPr lang="en-US" sz="2600" dirty="0"/>
              <a:t>For such patients, we still test for other common STIs because more than one infection may be present. </a:t>
            </a:r>
          </a:p>
        </p:txBody>
      </p:sp>
    </p:spTree>
    <p:extLst>
      <p:ext uri="{BB962C8B-B14F-4D97-AF65-F5344CB8AC3E}">
        <p14:creationId xmlns:p14="http://schemas.microsoft.com/office/powerpoint/2010/main" val="4533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DF959-C475-4C8D-B831-64B54AA25BFD}"/>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p:txBody>
          <a:bodyPr>
            <a:noAutofit/>
          </a:bodyPr>
          <a:lstStyle/>
          <a:p>
            <a:pPr algn="l"/>
            <a:br>
              <a:rPr lang="en-US" sz="1800" dirty="0">
                <a:solidFill>
                  <a:srgbClr val="000000"/>
                </a:solidFill>
                <a:latin typeface="Gill Sans MT"/>
              </a:rPr>
            </a:br>
            <a:r>
              <a:rPr lang="en-US" sz="4000" i="0" u="none" strike="noStrike" baseline="0" dirty="0"/>
              <a:t>What if initial testing for STI causes of genital ulcer came back negative? </a:t>
            </a:r>
            <a:endParaRPr lang="en-US" sz="4000" dirty="0"/>
          </a:p>
        </p:txBody>
      </p:sp>
      <p:sp>
        <p:nvSpPr>
          <p:cNvPr id="3" name="Subtitle 2"/>
          <p:cNvSpPr>
            <a:spLocks noGrp="1"/>
          </p:cNvSpPr>
          <p:nvPr>
            <p:ph idx="1"/>
          </p:nvPr>
        </p:nvSpPr>
        <p:spPr/>
        <p:txBody>
          <a:bodyPr>
            <a:normAutofit/>
          </a:bodyPr>
          <a:lstStyle/>
          <a:p>
            <a:pPr algn="l"/>
            <a:endParaRPr lang="en-US" sz="1600" dirty="0">
              <a:solidFill>
                <a:srgbClr val="000000"/>
              </a:solidFill>
              <a:latin typeface="Arial"/>
            </a:endParaRPr>
          </a:p>
          <a:p>
            <a:pPr marL="0" indent="0">
              <a:buNone/>
            </a:pPr>
            <a:r>
              <a:rPr lang="en-US" dirty="0"/>
              <a:t>If initial testing for STIs is negative:</a:t>
            </a:r>
          </a:p>
          <a:p>
            <a:pPr>
              <a:buFont typeface="Wingdings" panose="05000000000000000000" pitchFamily="2" charset="2"/>
              <a:buChar char="Ø"/>
            </a:pPr>
            <a:r>
              <a:rPr lang="en-US" dirty="0"/>
              <a:t> test for non-sexually transmitted infections and noninfectious causes. </a:t>
            </a:r>
          </a:p>
          <a:p>
            <a:endParaRPr lang="en-US" dirty="0"/>
          </a:p>
        </p:txBody>
      </p:sp>
    </p:spTree>
    <p:extLst>
      <p:ext uri="{BB962C8B-B14F-4D97-AF65-F5344CB8AC3E}">
        <p14:creationId xmlns:p14="http://schemas.microsoft.com/office/powerpoint/2010/main" val="107197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62664-0EBD-4F95-8099-BF850984E7CA}"/>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896600" cy="1325563"/>
          </a:xfrm>
        </p:spPr>
        <p:txBody>
          <a:bodyPr>
            <a:normAutofit fontScale="90000"/>
          </a:bodyPr>
          <a:lstStyle/>
          <a:p>
            <a:pPr algn="l"/>
            <a:br>
              <a:rPr lang="en-US" sz="2400" dirty="0">
                <a:solidFill>
                  <a:srgbClr val="000000"/>
                </a:solidFill>
                <a:latin typeface="Gill Sans MT"/>
              </a:rPr>
            </a:br>
            <a:r>
              <a:rPr lang="en-US" sz="4000" dirty="0"/>
              <a:t>What should be included in the baseline testing of a patient with a genital ulcer or urethral/vaginal discharge? </a:t>
            </a:r>
            <a:endParaRPr lang="en-US" dirty="0"/>
          </a:p>
        </p:txBody>
      </p:sp>
      <p:sp>
        <p:nvSpPr>
          <p:cNvPr id="3" name="Subtitle 2"/>
          <p:cNvSpPr>
            <a:spLocks noGrp="1"/>
          </p:cNvSpPr>
          <p:nvPr>
            <p:ph idx="1"/>
          </p:nvPr>
        </p:nvSpPr>
        <p:spPr>
          <a:xfrm>
            <a:off x="838200" y="1825625"/>
            <a:ext cx="10515600" cy="3279776"/>
          </a:xfrm>
        </p:spPr>
        <p:txBody>
          <a:bodyPr>
            <a:normAutofit/>
          </a:bodyPr>
          <a:lstStyle/>
          <a:p>
            <a:pPr algn="l"/>
            <a:endParaRPr lang="en-US" sz="1600" dirty="0">
              <a:solidFill>
                <a:srgbClr val="000000"/>
              </a:solidFill>
              <a:latin typeface="Arial"/>
            </a:endParaRPr>
          </a:p>
          <a:p>
            <a:pPr algn="l"/>
            <a:r>
              <a:rPr lang="en-US" sz="2600" dirty="0"/>
              <a:t>Patients who present with </a:t>
            </a:r>
            <a:r>
              <a:rPr lang="en-US" sz="2600" b="1" dirty="0"/>
              <a:t>genital ulcers </a:t>
            </a:r>
            <a:r>
              <a:rPr lang="en-US" sz="2600" dirty="0"/>
              <a:t>should undergo testing for common causes of genital ulcers, such as HSV 1&amp;2 and syphilis. </a:t>
            </a:r>
          </a:p>
          <a:p>
            <a:pPr algn="l"/>
            <a:r>
              <a:rPr lang="en-US" sz="2600" dirty="0"/>
              <a:t>Patients who present with </a:t>
            </a:r>
            <a:r>
              <a:rPr lang="en-US" sz="2600" b="1" dirty="0"/>
              <a:t>urethral/vaginal </a:t>
            </a:r>
            <a:r>
              <a:rPr lang="en-US" sz="2600" dirty="0"/>
              <a:t>or endocervical discharge should undergo testing for common causes of urethritis/vaginitis or cervicitis such as chlamydia and gonorrhea. </a:t>
            </a:r>
          </a:p>
          <a:p>
            <a:pPr algn="l"/>
            <a:r>
              <a:rPr lang="en-US" sz="2600" dirty="0"/>
              <a:t>As well as other STIs (e.g. HIV, hepatitis B, and hepatitis C)</a:t>
            </a:r>
            <a:r>
              <a:rPr lang="en-US" sz="2600" dirty="0">
                <a:latin typeface="+mj-lt"/>
              </a:rPr>
              <a:t>. </a:t>
            </a:r>
          </a:p>
        </p:txBody>
      </p:sp>
    </p:spTree>
    <p:extLst>
      <p:ext uri="{BB962C8B-B14F-4D97-AF65-F5344CB8AC3E}">
        <p14:creationId xmlns:p14="http://schemas.microsoft.com/office/powerpoint/2010/main" val="34104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27514-AF0D-454A-BDC0-800405F408EB}"/>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628650" y="228600"/>
            <a:ext cx="10934700" cy="1325563"/>
          </a:xfrm>
        </p:spPr>
        <p:txBody>
          <a:bodyPr>
            <a:noAutofit/>
          </a:bodyPr>
          <a:lstStyle/>
          <a:p>
            <a:pPr algn="l"/>
            <a:br>
              <a:rPr lang="en-US" sz="3800" dirty="0">
                <a:solidFill>
                  <a:srgbClr val="000000"/>
                </a:solidFill>
                <a:latin typeface="Gill Sans MT"/>
              </a:rPr>
            </a:br>
            <a:r>
              <a:rPr lang="en-US" sz="3600" dirty="0"/>
              <a:t>What tests can you order for a patient presenting with urethral/vaginal discharge? </a:t>
            </a:r>
          </a:p>
        </p:txBody>
      </p:sp>
      <p:sp>
        <p:nvSpPr>
          <p:cNvPr id="3" name="Subtitle 2"/>
          <p:cNvSpPr>
            <a:spLocks noGrp="1"/>
          </p:cNvSpPr>
          <p:nvPr>
            <p:ph idx="1"/>
          </p:nvPr>
        </p:nvSpPr>
        <p:spPr>
          <a:xfrm>
            <a:off x="628650" y="1825624"/>
            <a:ext cx="10934700" cy="4498975"/>
          </a:xfrm>
        </p:spPr>
        <p:txBody>
          <a:bodyPr>
            <a:normAutofit/>
          </a:bodyPr>
          <a:lstStyle/>
          <a:p>
            <a:pPr algn="l"/>
            <a:endParaRPr lang="en-US" sz="2600" dirty="0">
              <a:solidFill>
                <a:srgbClr val="000000"/>
              </a:solidFill>
              <a:latin typeface="Gill Sans MT"/>
            </a:endParaRPr>
          </a:p>
          <a:p>
            <a:pPr marL="0" indent="0" algn="l">
              <a:lnSpc>
                <a:spcPct val="100000"/>
              </a:lnSpc>
              <a:buNone/>
            </a:pPr>
            <a:r>
              <a:rPr lang="en-US" sz="2600" dirty="0"/>
              <a:t>1- Gram stain and culture of urethral (men), endocervical swab: </a:t>
            </a:r>
          </a:p>
          <a:p>
            <a:pPr algn="l">
              <a:lnSpc>
                <a:spcPct val="100000"/>
              </a:lnSpc>
            </a:pPr>
            <a:r>
              <a:rPr lang="en-US" sz="2600" dirty="0"/>
              <a:t>The Gram stain should be examined for the presence of WBCs (specifically polymorphonuclear neutrophils [PMNs]) and any organisms:</a:t>
            </a:r>
          </a:p>
          <a:p>
            <a:pPr lvl="1">
              <a:lnSpc>
                <a:spcPct val="100000"/>
              </a:lnSpc>
              <a:buFont typeface="Courier New" panose="02070309020205020404" pitchFamily="49" charset="0"/>
              <a:buChar char="o"/>
            </a:pPr>
            <a:r>
              <a:rPr lang="en-US" dirty="0"/>
              <a:t>The presence of PMNs without any visible organisms is consistent with NGU. </a:t>
            </a:r>
          </a:p>
          <a:p>
            <a:pPr lvl="1">
              <a:lnSpc>
                <a:spcPct val="100000"/>
              </a:lnSpc>
              <a:buFont typeface="Courier New" panose="02070309020205020404" pitchFamily="49" charset="0"/>
              <a:buChar char="o"/>
            </a:pPr>
            <a:r>
              <a:rPr lang="en-US" dirty="0"/>
              <a:t>whereas gonococcal urethritis may be diagnosed by the demonstration of gram-negative intracellular or extracellular diplococci in the urethral exudate. </a:t>
            </a:r>
          </a:p>
          <a:p>
            <a:pPr algn="l">
              <a:lnSpc>
                <a:spcPct val="100000"/>
              </a:lnSpc>
            </a:pPr>
            <a:r>
              <a:rPr lang="en-US" sz="2600" dirty="0"/>
              <a:t>A Gram stain has low sensitivity in women compared with men ? </a:t>
            </a:r>
          </a:p>
        </p:txBody>
      </p:sp>
    </p:spTree>
    <p:extLst>
      <p:ext uri="{BB962C8B-B14F-4D97-AF65-F5344CB8AC3E}">
        <p14:creationId xmlns:p14="http://schemas.microsoft.com/office/powerpoint/2010/main" val="7404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CF2793-7E91-42A5-B03D-0D6A76EC499D}"/>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normAutofit/>
          </a:bodyPr>
          <a:lstStyle/>
          <a:p>
            <a:pPr marL="0" indent="0">
              <a:buNone/>
            </a:pPr>
            <a:r>
              <a:rPr lang="en-US" sz="2600" dirty="0"/>
              <a:t>2- In men First-void or first-catch urine: </a:t>
            </a:r>
          </a:p>
          <a:p>
            <a:r>
              <a:rPr lang="en-US" sz="2600" dirty="0"/>
              <a:t>First-void urine: the initial portion of the first urinary stream after awakening ? </a:t>
            </a:r>
          </a:p>
          <a:p>
            <a:r>
              <a:rPr lang="en-US" sz="2600" dirty="0"/>
              <a:t>First-catch urine: the initial portion of any urinary stream. (ideally at least one hour after the previous micturition). </a:t>
            </a:r>
          </a:p>
          <a:p>
            <a:pPr marL="0" indent="0">
              <a:buNone/>
            </a:pPr>
            <a:endParaRPr lang="en-US" dirty="0"/>
          </a:p>
        </p:txBody>
      </p:sp>
      <p:sp>
        <p:nvSpPr>
          <p:cNvPr id="7" name="Title 1">
            <a:extLst>
              <a:ext uri="{FF2B5EF4-FFF2-40B4-BE49-F238E27FC236}">
                <a16:creationId xmlns:a16="http://schemas.microsoft.com/office/drawing/2014/main" id="{00A9B29D-B0AA-421C-AA67-8E22E2FD87BE}"/>
              </a:ext>
            </a:extLst>
          </p:cNvPr>
          <p:cNvSpPr txBox="1">
            <a:spLocks/>
          </p:cNvSpPr>
          <p:nvPr/>
        </p:nvSpPr>
        <p:spPr>
          <a:xfrm>
            <a:off x="628650" y="228600"/>
            <a:ext cx="10934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800" dirty="0">
                <a:solidFill>
                  <a:srgbClr val="000000"/>
                </a:solidFill>
                <a:latin typeface="Gill Sans MT"/>
              </a:rPr>
            </a:br>
            <a:r>
              <a:rPr lang="en-US" sz="3600" dirty="0"/>
              <a:t>What tests can you order for a patient presenting with urethral/vaginal discharge? </a:t>
            </a:r>
          </a:p>
        </p:txBody>
      </p:sp>
    </p:spTree>
    <p:extLst>
      <p:ext uri="{BB962C8B-B14F-4D97-AF65-F5344CB8AC3E}">
        <p14:creationId xmlns:p14="http://schemas.microsoft.com/office/powerpoint/2010/main" val="384970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0076F-DFFF-4D73-9875-CB614EEE16F1}"/>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654310-434C-4704-B7E8-1DD35D47ED3B}"/>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BDAB58D5-BF58-4ADD-A574-AA9E5D80417C}"/>
              </a:ext>
            </a:extLst>
          </p:cNvPr>
          <p:cNvSpPr>
            <a:spLocks noGrp="1"/>
          </p:cNvSpPr>
          <p:nvPr>
            <p:ph idx="1"/>
          </p:nvPr>
        </p:nvSpPr>
        <p:spPr>
          <a:xfrm>
            <a:off x="609600" y="1825625"/>
            <a:ext cx="10744200" cy="4351338"/>
          </a:xfrm>
        </p:spPr>
        <p:txBody>
          <a:bodyPr>
            <a:normAutofit/>
          </a:bodyPr>
          <a:lstStyle/>
          <a:p>
            <a:pPr marL="0" indent="0">
              <a:buNone/>
            </a:pPr>
            <a:r>
              <a:rPr lang="en-US" sz="2600" dirty="0"/>
              <a:t>Both can be examined using the following: </a:t>
            </a:r>
          </a:p>
          <a:p>
            <a:r>
              <a:rPr lang="en-US" sz="2600" dirty="0"/>
              <a:t>Dipstick: positive leukocyte esterase (this is diagnostic of urethritis). </a:t>
            </a:r>
          </a:p>
          <a:p>
            <a:r>
              <a:rPr lang="en-US" sz="2600" dirty="0"/>
              <a:t>microscopy: the presence of ≥10 WBC/</a:t>
            </a:r>
            <a:r>
              <a:rPr lang="en-US" sz="2600" dirty="0" err="1"/>
              <a:t>hpf</a:t>
            </a:r>
            <a:r>
              <a:rPr lang="en-US" sz="2600" dirty="0"/>
              <a:t> (this is diagnostic of urethritis). </a:t>
            </a:r>
          </a:p>
          <a:p>
            <a:r>
              <a:rPr lang="en-US" sz="2600" dirty="0"/>
              <a:t>Nucleic acid amplification testing (NAAT) for identification of the causative organism:</a:t>
            </a:r>
          </a:p>
          <a:p>
            <a:pPr lvl="1">
              <a:buFont typeface="Courier New" panose="02070309020205020404" pitchFamily="49" charset="0"/>
              <a:buChar char="o"/>
            </a:pPr>
            <a:r>
              <a:rPr lang="en-US" dirty="0"/>
              <a:t>Can detect: n. gonorrhea, chlamydia t., trichomonas vaginalis, Mycoplasma </a:t>
            </a:r>
            <a:r>
              <a:rPr lang="en-US" dirty="0" err="1"/>
              <a:t>genitalium</a:t>
            </a:r>
            <a:r>
              <a:rPr lang="en-US" dirty="0"/>
              <a:t>, and </a:t>
            </a:r>
            <a:r>
              <a:rPr lang="en-US" dirty="0" err="1"/>
              <a:t>ureaplasma</a:t>
            </a:r>
            <a:r>
              <a:rPr lang="en-US" dirty="0"/>
              <a:t> </a:t>
            </a:r>
            <a:r>
              <a:rPr lang="en-US" dirty="0" err="1"/>
              <a:t>urealyticum</a:t>
            </a:r>
            <a:r>
              <a:rPr lang="en-US" dirty="0"/>
              <a:t> </a:t>
            </a:r>
          </a:p>
          <a:p>
            <a:pPr lvl="1">
              <a:buFont typeface="Courier New" panose="02070309020205020404" pitchFamily="49" charset="0"/>
              <a:buChar char="o"/>
            </a:pPr>
            <a:r>
              <a:rPr lang="en-US" dirty="0"/>
              <a:t>There are several ways of amplification including polymerase chain reaction (PCR), strand displacement assay (SDA), or transcription mediated assay (TMA). </a:t>
            </a:r>
          </a:p>
          <a:p>
            <a:endParaRPr lang="en-US" dirty="0"/>
          </a:p>
        </p:txBody>
      </p:sp>
    </p:spTree>
    <p:extLst>
      <p:ext uri="{BB962C8B-B14F-4D97-AF65-F5344CB8AC3E}">
        <p14:creationId xmlns:p14="http://schemas.microsoft.com/office/powerpoint/2010/main" val="406975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72C4BD-567D-4CA0-A409-D9B3A00E3E85}"/>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p:cNvSpPr>
            <a:spLocks noGrp="1"/>
          </p:cNvSpPr>
          <p:nvPr>
            <p:ph idx="1"/>
          </p:nvPr>
        </p:nvSpPr>
        <p:spPr>
          <a:xfrm>
            <a:off x="838200" y="1828800"/>
            <a:ext cx="10515600" cy="2819400"/>
          </a:xfrm>
        </p:spPr>
        <p:txBody>
          <a:bodyPr/>
          <a:lstStyle/>
          <a:p>
            <a:endParaRPr lang="en-US" sz="1600" dirty="0">
              <a:solidFill>
                <a:srgbClr val="000000"/>
              </a:solidFill>
              <a:latin typeface="+mj-lt"/>
            </a:endParaRPr>
          </a:p>
          <a:p>
            <a:pPr marL="0" indent="0">
              <a:buNone/>
            </a:pPr>
            <a:r>
              <a:rPr lang="en-US" sz="2600" dirty="0"/>
              <a:t>3- In women self- or clinician-collected vaginal swab or a clinician-collected endocervical swab or a urine sample (urine sample NAAT is less sensitive in women) can be examined using: </a:t>
            </a:r>
          </a:p>
          <a:p>
            <a:r>
              <a:rPr lang="en-US" sz="2600" dirty="0"/>
              <a:t>Nucleic acid amplification testing (NAAT) for </a:t>
            </a:r>
            <a:r>
              <a:rPr lang="en-US" sz="2600" u="sng" dirty="0"/>
              <a:t>identification of the causative organism. </a:t>
            </a:r>
          </a:p>
        </p:txBody>
      </p:sp>
      <p:sp>
        <p:nvSpPr>
          <p:cNvPr id="7" name="Title 1">
            <a:extLst>
              <a:ext uri="{FF2B5EF4-FFF2-40B4-BE49-F238E27FC236}">
                <a16:creationId xmlns:a16="http://schemas.microsoft.com/office/drawing/2014/main" id="{E0D8B508-F0CE-4746-98CE-DC7DFD59E60D}"/>
              </a:ext>
            </a:extLst>
          </p:cNvPr>
          <p:cNvSpPr txBox="1">
            <a:spLocks/>
          </p:cNvSpPr>
          <p:nvPr/>
        </p:nvSpPr>
        <p:spPr>
          <a:xfrm>
            <a:off x="628650" y="228600"/>
            <a:ext cx="10934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800" dirty="0">
                <a:solidFill>
                  <a:srgbClr val="000000"/>
                </a:solidFill>
                <a:latin typeface="Gill Sans MT"/>
              </a:rPr>
            </a:br>
            <a:r>
              <a:rPr lang="en-US" sz="3600" dirty="0"/>
              <a:t>What tests can you order for a patient presenting with urethral/vaginal discharge? </a:t>
            </a:r>
          </a:p>
        </p:txBody>
      </p:sp>
    </p:spTree>
    <p:extLst>
      <p:ext uri="{BB962C8B-B14F-4D97-AF65-F5344CB8AC3E}">
        <p14:creationId xmlns:p14="http://schemas.microsoft.com/office/powerpoint/2010/main" val="16282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DFD96-2D19-4CA3-92DF-EC0A328D7408}"/>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210800" cy="1616075"/>
          </a:xfrm>
        </p:spPr>
        <p:txBody>
          <a:bodyPr>
            <a:normAutofit/>
          </a:bodyPr>
          <a:lstStyle/>
          <a:p>
            <a:pPr algn="l"/>
            <a:r>
              <a:rPr lang="en-US" sz="3800" dirty="0"/>
              <a:t>Why is it important to identify the organism causing the urethral/vaginal discharge? </a:t>
            </a:r>
          </a:p>
        </p:txBody>
      </p:sp>
      <p:sp>
        <p:nvSpPr>
          <p:cNvPr id="3" name="Content Placeholder 2"/>
          <p:cNvSpPr>
            <a:spLocks noGrp="1"/>
          </p:cNvSpPr>
          <p:nvPr>
            <p:ph idx="1"/>
          </p:nvPr>
        </p:nvSpPr>
        <p:spPr/>
        <p:txBody>
          <a:bodyPr/>
          <a:lstStyle/>
          <a:p>
            <a:endParaRPr lang="en-US" sz="1600" dirty="0">
              <a:solidFill>
                <a:srgbClr val="000000"/>
              </a:solidFill>
              <a:latin typeface="Arial"/>
            </a:endParaRPr>
          </a:p>
          <a:p>
            <a:endParaRPr lang="en-US" sz="1600" dirty="0">
              <a:latin typeface="Arial"/>
            </a:endParaRPr>
          </a:p>
          <a:p>
            <a:r>
              <a:rPr lang="en-US" dirty="0"/>
              <a:t>F</a:t>
            </a:r>
            <a:r>
              <a:rPr lang="en-US" b="0" i="0" u="none" strike="noStrike" baseline="0" dirty="0"/>
              <a:t>or accurate diagnosis and notification to ministry of health in order to monitor the epidemiology of STIs. </a:t>
            </a:r>
          </a:p>
          <a:p>
            <a:r>
              <a:rPr lang="en-US" dirty="0"/>
              <a:t>F</a:t>
            </a:r>
            <a:r>
              <a:rPr lang="en-US" b="0" i="0" u="none" strike="noStrike" baseline="0" dirty="0"/>
              <a:t>or partner treatment. </a:t>
            </a:r>
          </a:p>
        </p:txBody>
      </p:sp>
    </p:spTree>
    <p:extLst>
      <p:ext uri="{BB962C8B-B14F-4D97-AF65-F5344CB8AC3E}">
        <p14:creationId xmlns:p14="http://schemas.microsoft.com/office/powerpoint/2010/main" val="17868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E0FC34-7159-4C66-945E-4F94AEFF406A}"/>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8686800" cy="1616075"/>
          </a:xfrm>
        </p:spPr>
        <p:txBody>
          <a:bodyPr>
            <a:normAutofit/>
          </a:bodyPr>
          <a:lstStyle/>
          <a:p>
            <a:pPr algn="l"/>
            <a:r>
              <a:rPr lang="en-US" sz="3800" dirty="0"/>
              <a:t>What tests can you order to diagnose herpes simplex 1 or 2? </a:t>
            </a:r>
          </a:p>
        </p:txBody>
      </p:sp>
      <p:sp>
        <p:nvSpPr>
          <p:cNvPr id="3" name="Content Placeholder 2"/>
          <p:cNvSpPr>
            <a:spLocks noGrp="1"/>
          </p:cNvSpPr>
          <p:nvPr>
            <p:ph idx="1"/>
          </p:nvPr>
        </p:nvSpPr>
        <p:spPr>
          <a:xfrm>
            <a:off x="838200" y="2039937"/>
            <a:ext cx="10515600" cy="4452938"/>
          </a:xfrm>
        </p:spPr>
        <p:txBody>
          <a:bodyPr>
            <a:normAutofit/>
          </a:bodyPr>
          <a:lstStyle/>
          <a:p>
            <a:pPr marL="0" indent="0">
              <a:buNone/>
            </a:pPr>
            <a:r>
              <a:rPr lang="en-US" sz="2600" dirty="0"/>
              <a:t>1-The lesion should be swabbed and directly tested for HSV. </a:t>
            </a:r>
          </a:p>
          <a:p>
            <a:r>
              <a:rPr lang="en-US" sz="2600" dirty="0"/>
              <a:t>Nucleic acid amplification methods (NAATs), including polymerase chain reaction (PCR) assays, are now commercially available and are the test of choice, as they have a higher sensitivity than culture or direct immunofluorescent antibody testing.</a:t>
            </a:r>
          </a:p>
          <a:p>
            <a:pPr marL="0" indent="0">
              <a:buNone/>
            </a:pPr>
            <a:r>
              <a:rPr lang="en-US" sz="2600" dirty="0"/>
              <a:t>2-If HSV PCR is not available:</a:t>
            </a:r>
          </a:p>
          <a:p>
            <a:r>
              <a:rPr lang="en-US" sz="2600" dirty="0"/>
              <a:t> A viral culture of the base of the ulcer can be obtained. </a:t>
            </a:r>
          </a:p>
          <a:p>
            <a:r>
              <a:rPr lang="en-US" sz="2600" dirty="0"/>
              <a:t>If a vesicle is present, vesicular fluid is preferred because of its higher diagnostic yield.</a:t>
            </a:r>
          </a:p>
        </p:txBody>
      </p:sp>
    </p:spTree>
    <p:extLst>
      <p:ext uri="{BB962C8B-B14F-4D97-AF65-F5344CB8AC3E}">
        <p14:creationId xmlns:p14="http://schemas.microsoft.com/office/powerpoint/2010/main" val="348753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7E9437-ED75-42F0-9EBF-189FE5305220}"/>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B871082D-EA22-490D-928C-61BFF2D21010}"/>
              </a:ext>
            </a:extLst>
          </p:cNvPr>
          <p:cNvSpPr>
            <a:spLocks noGrp="1"/>
          </p:cNvSpPr>
          <p:nvPr>
            <p:ph type="title"/>
          </p:nvPr>
        </p:nvSpPr>
        <p:spPr/>
        <p:txBody>
          <a:bodyPr/>
          <a:lstStyle/>
          <a:p>
            <a:r>
              <a:rPr lang="en-US" sz="4000" dirty="0"/>
              <a:t>Question 2</a:t>
            </a:r>
          </a:p>
        </p:txBody>
      </p:sp>
      <p:sp>
        <p:nvSpPr>
          <p:cNvPr id="3" name="Content Placeholder 2">
            <a:extLst>
              <a:ext uri="{FF2B5EF4-FFF2-40B4-BE49-F238E27FC236}">
                <a16:creationId xmlns:a16="http://schemas.microsoft.com/office/drawing/2014/main" id="{1122B4EE-0C4B-4546-A53E-D858F9E47CF0}"/>
              </a:ext>
            </a:extLst>
          </p:cNvPr>
          <p:cNvSpPr>
            <a:spLocks noGrp="1"/>
          </p:cNvSpPr>
          <p:nvPr>
            <p:ph idx="1"/>
          </p:nvPr>
        </p:nvSpPr>
        <p:spPr>
          <a:xfrm>
            <a:off x="838200" y="1690688"/>
            <a:ext cx="10515600" cy="4930449"/>
          </a:xfrm>
        </p:spPr>
        <p:txBody>
          <a:bodyPr/>
          <a:lstStyle/>
          <a:p>
            <a:pPr marL="0" indent="0">
              <a:buNone/>
            </a:pPr>
            <a:r>
              <a:rPr lang="en-US" dirty="0"/>
              <a:t>A 20 y/o woman who reports unprotected sex with a new partner 2 weeks ago, develops fever and left lower quadrant abdominal pain with onset in association with her menstrual period. Neisseria gonorrhoeae is cultured for her endocervix. The diagnosis is gonococcal pelvic inflammatory disease.</a:t>
            </a:r>
          </a:p>
          <a:p>
            <a:pPr marL="0" indent="0">
              <a:buNone/>
            </a:pPr>
            <a:r>
              <a:rPr lang="en-US" dirty="0"/>
              <a:t>What is the common complication of this infection?</a:t>
            </a:r>
          </a:p>
          <a:p>
            <a:pPr marL="514350" indent="-514350">
              <a:buFont typeface="+mj-lt"/>
              <a:buAutoNum type="alphaLcParenR"/>
            </a:pPr>
            <a:r>
              <a:rPr lang="en-US" dirty="0"/>
              <a:t>Cancer of the cervix</a:t>
            </a:r>
          </a:p>
          <a:p>
            <a:pPr marL="514350" indent="-514350">
              <a:buFont typeface="+mj-lt"/>
              <a:buAutoNum type="alphaLcParenR"/>
            </a:pPr>
            <a:r>
              <a:rPr lang="en-US" dirty="0"/>
              <a:t>Infertility</a:t>
            </a:r>
          </a:p>
          <a:p>
            <a:pPr marL="514350" indent="-514350">
              <a:buFont typeface="+mj-lt"/>
              <a:buAutoNum type="alphaLcParenR"/>
            </a:pPr>
            <a:r>
              <a:rPr lang="en-US" dirty="0"/>
              <a:t>Urethral strictures</a:t>
            </a:r>
          </a:p>
          <a:p>
            <a:pPr marL="514350" indent="-514350">
              <a:buFont typeface="+mj-lt"/>
              <a:buAutoNum type="alphaLcParenR"/>
            </a:pPr>
            <a:r>
              <a:rPr lang="en-US" dirty="0"/>
              <a:t>Vaginal-rectal fistula</a:t>
            </a:r>
          </a:p>
        </p:txBody>
      </p:sp>
    </p:spTree>
    <p:extLst>
      <p:ext uri="{BB962C8B-B14F-4D97-AF65-F5344CB8AC3E}">
        <p14:creationId xmlns:p14="http://schemas.microsoft.com/office/powerpoint/2010/main" val="12211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1D29B-1A9A-46A8-87F9-3727FA031ED5}"/>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8991600" cy="1325563"/>
          </a:xfrm>
        </p:spPr>
        <p:txBody>
          <a:bodyPr>
            <a:normAutofit/>
          </a:bodyPr>
          <a:lstStyle/>
          <a:p>
            <a:pPr algn="l"/>
            <a:r>
              <a:rPr lang="en-US" sz="3800" dirty="0"/>
              <a:t>What are the types tests done to screen for or diagnose syphilis? </a:t>
            </a:r>
          </a:p>
        </p:txBody>
      </p:sp>
      <p:sp>
        <p:nvSpPr>
          <p:cNvPr id="3" name="Content Placeholder 2"/>
          <p:cNvSpPr>
            <a:spLocks noGrp="1"/>
          </p:cNvSpPr>
          <p:nvPr>
            <p:ph idx="1"/>
          </p:nvPr>
        </p:nvSpPr>
        <p:spPr>
          <a:xfrm>
            <a:off x="838200" y="1828800"/>
            <a:ext cx="10134599" cy="3124200"/>
          </a:xfrm>
        </p:spPr>
        <p:txBody>
          <a:bodyPr>
            <a:normAutofit/>
          </a:bodyPr>
          <a:lstStyle/>
          <a:p>
            <a:pPr marL="0" indent="0">
              <a:lnSpc>
                <a:spcPct val="100000"/>
              </a:lnSpc>
              <a:buNone/>
            </a:pPr>
            <a:r>
              <a:rPr lang="en-US" sz="2600" dirty="0"/>
              <a:t>There are Direct methods and </a:t>
            </a:r>
            <a:r>
              <a:rPr lang="en-US" sz="2600" b="0" i="0" u="none" strike="noStrike" baseline="0" dirty="0"/>
              <a:t>serological tests: </a:t>
            </a:r>
          </a:p>
          <a:p>
            <a:pPr>
              <a:lnSpc>
                <a:spcPct val="100000"/>
              </a:lnSpc>
            </a:pPr>
            <a:r>
              <a:rPr lang="en-US" sz="2600" b="0" i="0" u="none" strike="noStrike" baseline="0" dirty="0"/>
              <a:t>Direct methods: </a:t>
            </a:r>
          </a:p>
          <a:p>
            <a:pPr lvl="1">
              <a:lnSpc>
                <a:spcPct val="100000"/>
              </a:lnSpc>
              <a:buFont typeface="Courier New" panose="02070309020205020404" pitchFamily="49" charset="0"/>
              <a:buChar char="o"/>
            </a:pPr>
            <a:r>
              <a:rPr lang="en-US" b="0" i="0" u="none" strike="noStrike" baseline="0" dirty="0"/>
              <a:t>such as Darkfield microscopy and direct fluorescent antibody (DFA) testing. </a:t>
            </a:r>
          </a:p>
          <a:p>
            <a:pPr lvl="1">
              <a:lnSpc>
                <a:spcPct val="100000"/>
              </a:lnSpc>
              <a:buFont typeface="Courier New" panose="02070309020205020404" pitchFamily="49" charset="0"/>
              <a:buChar char="o"/>
            </a:pPr>
            <a:r>
              <a:rPr lang="en-US" dirty="0"/>
              <a:t>T</a:t>
            </a:r>
            <a:r>
              <a:rPr lang="en-US" b="0" i="0" u="none" strike="noStrike" baseline="0" dirty="0"/>
              <a:t>hey are not routinely available in clinical settings because these methods require special equipment to perform the test, as well as considerable experience and expertise to properly interpret the results. </a:t>
            </a:r>
          </a:p>
          <a:p>
            <a:pPr marL="0" indent="0">
              <a:buNone/>
            </a:pPr>
            <a:endParaRPr lang="en-US" b="0" i="0" u="none" strike="noStrike" baseline="0" dirty="0"/>
          </a:p>
        </p:txBody>
      </p:sp>
    </p:spTree>
    <p:extLst>
      <p:ext uri="{BB962C8B-B14F-4D97-AF65-F5344CB8AC3E}">
        <p14:creationId xmlns:p14="http://schemas.microsoft.com/office/powerpoint/2010/main" val="276134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687CFB-E888-4FF9-A0A1-93D83AA206C4}"/>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AD3BE-24A0-4287-9881-3CB85F3524F3}"/>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78FB4C21-3640-4604-817E-F9204425500B}"/>
              </a:ext>
            </a:extLst>
          </p:cNvPr>
          <p:cNvSpPr>
            <a:spLocks noGrp="1"/>
          </p:cNvSpPr>
          <p:nvPr>
            <p:ph idx="1"/>
          </p:nvPr>
        </p:nvSpPr>
        <p:spPr/>
        <p:txBody>
          <a:bodyPr/>
          <a:lstStyle/>
          <a:p>
            <a:r>
              <a:rPr lang="en-US" sz="2600" dirty="0"/>
              <a:t>Serological tests which are divided into: </a:t>
            </a:r>
          </a:p>
          <a:p>
            <a:pPr marL="0" indent="0">
              <a:buNone/>
            </a:pPr>
            <a:r>
              <a:rPr lang="en-US" sz="2600" dirty="0"/>
              <a:t>1-Nontreponemal tests: </a:t>
            </a:r>
          </a:p>
          <a:p>
            <a:pPr lvl="1">
              <a:buFont typeface="Courier New" panose="02070309020205020404" pitchFamily="49" charset="0"/>
              <a:buChar char="o"/>
            </a:pPr>
            <a:r>
              <a:rPr lang="en-US" dirty="0"/>
              <a:t>rapid plasma </a:t>
            </a:r>
            <a:r>
              <a:rPr lang="en-US" dirty="0" err="1"/>
              <a:t>reagin</a:t>
            </a:r>
            <a:r>
              <a:rPr lang="en-US" dirty="0"/>
              <a:t> (RPR) test and the Venereal Disease Research Laboratory (VDRL) test. </a:t>
            </a:r>
          </a:p>
          <a:p>
            <a:pPr marL="0" indent="0">
              <a:buNone/>
            </a:pPr>
            <a:r>
              <a:rPr lang="en-US" sz="2600" dirty="0"/>
              <a:t>2-Treponemal test: </a:t>
            </a:r>
          </a:p>
          <a:p>
            <a:pPr lvl="1">
              <a:buFont typeface="Courier New" panose="02070309020205020404" pitchFamily="49" charset="0"/>
              <a:buChar char="o"/>
            </a:pPr>
            <a:r>
              <a:rPr lang="en-US" dirty="0"/>
              <a:t>Treponema pallidum hemagglutination assay (TPHA), </a:t>
            </a:r>
            <a:r>
              <a:rPr lang="en-US" dirty="0" err="1"/>
              <a:t>T.pallidum</a:t>
            </a:r>
            <a:r>
              <a:rPr lang="en-US" dirty="0"/>
              <a:t> enzyme immunoassay (TP-EIA), and Fluorescent treponemal antibody absorption (FTA-ABS)</a:t>
            </a:r>
          </a:p>
        </p:txBody>
      </p:sp>
    </p:spTree>
    <p:extLst>
      <p:ext uri="{BB962C8B-B14F-4D97-AF65-F5344CB8AC3E}">
        <p14:creationId xmlns:p14="http://schemas.microsoft.com/office/powerpoint/2010/main" val="19315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7FEFD-D479-4B48-8013-91075B60EF9E}"/>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a:xfrm>
            <a:off x="838200" y="228600"/>
            <a:ext cx="9906000" cy="1371600"/>
          </a:xfrm>
        </p:spPr>
        <p:txBody>
          <a:bodyPr>
            <a:normAutofit/>
          </a:bodyPr>
          <a:lstStyle/>
          <a:p>
            <a:pPr algn="l"/>
            <a:r>
              <a:rPr lang="en-US" sz="3800" dirty="0"/>
              <a:t>What is the difference between treponemal and non-treponemal tests? </a:t>
            </a:r>
          </a:p>
        </p:txBody>
      </p:sp>
      <p:sp>
        <p:nvSpPr>
          <p:cNvPr id="3" name="Content Placeholder 2"/>
          <p:cNvSpPr>
            <a:spLocks noGrp="1"/>
          </p:cNvSpPr>
          <p:nvPr>
            <p:ph idx="1"/>
          </p:nvPr>
        </p:nvSpPr>
        <p:spPr/>
        <p:txBody>
          <a:bodyPr>
            <a:normAutofit/>
          </a:bodyPr>
          <a:lstStyle/>
          <a:p>
            <a:r>
              <a:rPr lang="en-US" sz="2600" dirty="0"/>
              <a:t>Nontreponemal tests:</a:t>
            </a:r>
          </a:p>
          <a:p>
            <a:pPr indent="0">
              <a:buNone/>
            </a:pPr>
            <a:r>
              <a:rPr lang="en-US" sz="2600" dirty="0"/>
              <a:t>Determine the presence of a nontreponemal antibody directed against cardiolipin antigens. </a:t>
            </a:r>
          </a:p>
          <a:p>
            <a:r>
              <a:rPr lang="en-US" sz="2600" dirty="0"/>
              <a:t>Treponemal tests:</a:t>
            </a:r>
          </a:p>
          <a:p>
            <a:pPr indent="0">
              <a:buNone/>
            </a:pPr>
            <a:r>
              <a:rPr lang="en-US" sz="2600" dirty="0"/>
              <a:t>Are based on the detection of treponemal antibody—the antibody that attacks T. </a:t>
            </a:r>
            <a:r>
              <a:rPr lang="en-US" sz="2600" dirty="0" err="1"/>
              <a:t>pallidum</a:t>
            </a:r>
            <a:r>
              <a:rPr lang="en-US" sz="2600" dirty="0"/>
              <a:t>, the spirochete that causes syphilis—in the blood. </a:t>
            </a:r>
          </a:p>
          <a:p>
            <a:pPr marL="0" indent="0">
              <a:buNone/>
            </a:pPr>
            <a:endParaRPr lang="en-US" dirty="0"/>
          </a:p>
        </p:txBody>
      </p:sp>
    </p:spTree>
    <p:extLst>
      <p:ext uri="{BB962C8B-B14F-4D97-AF65-F5344CB8AC3E}">
        <p14:creationId xmlns:p14="http://schemas.microsoft.com/office/powerpoint/2010/main" val="110400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5F9220-CECE-49A6-8C9D-3A6BB66DF1EA}"/>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l"/>
            <a:r>
              <a:rPr lang="en-US" sz="3800" dirty="0"/>
              <a:t>In a patient with a suspected primary syphilis (chancre) which type of test should I order and why? </a:t>
            </a:r>
          </a:p>
        </p:txBody>
      </p:sp>
      <p:sp>
        <p:nvSpPr>
          <p:cNvPr id="3" name="Content Placeholder 2"/>
          <p:cNvSpPr>
            <a:spLocks noGrp="1"/>
          </p:cNvSpPr>
          <p:nvPr>
            <p:ph idx="1"/>
          </p:nvPr>
        </p:nvSpPr>
        <p:spPr>
          <a:xfrm>
            <a:off x="533400" y="1839232"/>
            <a:ext cx="10972800" cy="4686300"/>
          </a:xfrm>
        </p:spPr>
        <p:txBody>
          <a:bodyPr>
            <a:normAutofit/>
          </a:bodyPr>
          <a:lstStyle/>
          <a:p>
            <a:r>
              <a:rPr lang="en-US" sz="2600" b="0" i="0" u="none" strike="noStrike" baseline="0" dirty="0"/>
              <a:t>The definitive method for diagnosing syphilis is visualizing the </a:t>
            </a:r>
            <a:r>
              <a:rPr lang="en-US" sz="2600" b="0" i="1" u="none" strike="noStrike" baseline="0" dirty="0"/>
              <a:t>Treponema pallidum </a:t>
            </a:r>
            <a:r>
              <a:rPr lang="en-US" sz="2600" b="0" i="0" u="none" strike="noStrike" baseline="0" dirty="0"/>
              <a:t>bacterium via darkfield microscopy of a swab from the ulcer. (this technique is rarely performed today). </a:t>
            </a:r>
          </a:p>
          <a:p>
            <a:r>
              <a:rPr lang="en-US" sz="2600" b="0" i="0" u="none" strike="noStrike" baseline="0" dirty="0"/>
              <a:t>Serologic testing to diagnose syphilis should include the use of both nontreponemal and treponemal tests. </a:t>
            </a:r>
          </a:p>
          <a:p>
            <a:pPr lvl="1">
              <a:buFont typeface="Courier New" panose="02070309020205020404" pitchFamily="49" charset="0"/>
              <a:buChar char="o"/>
            </a:pPr>
            <a:r>
              <a:rPr lang="en-US" b="0" i="0" u="none" strike="noStrike" baseline="0" dirty="0"/>
              <a:t>Either type of test can be used as the initial screening test (please note that treponemal tests Becomes reactive earlier in primary syphilis than nontreponemal tests). </a:t>
            </a:r>
          </a:p>
          <a:p>
            <a:pPr lvl="1">
              <a:buFont typeface="Courier New" panose="02070309020205020404" pitchFamily="49" charset="0"/>
              <a:buChar char="o"/>
            </a:pPr>
            <a:r>
              <a:rPr lang="en-US" b="0" i="0" u="none" strike="noStrike" baseline="0" dirty="0"/>
              <a:t>Confirmatory testing using the other type is necessary due to the potential for a false positive screening test result. </a:t>
            </a:r>
          </a:p>
          <a:p>
            <a:r>
              <a:rPr lang="en-US" sz="2400" b="1" dirty="0"/>
              <a:t>I</a:t>
            </a:r>
            <a:r>
              <a:rPr lang="en-US" sz="2400" b="1" i="0" u="none" strike="noStrike" baseline="0" dirty="0"/>
              <a:t>n other words if you use nontreponemal for screening, confirm with treponemal and vice versa. </a:t>
            </a:r>
            <a:endParaRPr lang="en-US" sz="2400" b="0" i="0" u="none" strike="noStrike" baseline="0" dirty="0"/>
          </a:p>
        </p:txBody>
      </p:sp>
    </p:spTree>
    <p:extLst>
      <p:ext uri="{BB962C8B-B14F-4D97-AF65-F5344CB8AC3E}">
        <p14:creationId xmlns:p14="http://schemas.microsoft.com/office/powerpoint/2010/main" val="357346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04C8DC-BC68-4CA1-A5E8-9E02451EDBC8}"/>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863D81-B28C-4363-AF23-8D14B1CB18B2}"/>
              </a:ext>
            </a:extLst>
          </p:cNvPr>
          <p:cNvSpPr>
            <a:spLocks noGrp="1"/>
          </p:cNvSpPr>
          <p:nvPr>
            <p:ph type="title"/>
          </p:nvPr>
        </p:nvSpPr>
        <p:spPr>
          <a:xfrm>
            <a:off x="838200" y="365125"/>
            <a:ext cx="10515600" cy="2073275"/>
          </a:xfrm>
        </p:spPr>
        <p:txBody>
          <a:bodyPr>
            <a:normAutofit/>
          </a:bodyPr>
          <a:lstStyle/>
          <a:p>
            <a:pPr algn="l"/>
            <a:r>
              <a:rPr lang="en-US" sz="3800" dirty="0"/>
              <a:t>Which type of serological syphilis tests can be used to follow up response to treatment? </a:t>
            </a:r>
          </a:p>
        </p:txBody>
      </p:sp>
      <p:sp>
        <p:nvSpPr>
          <p:cNvPr id="3" name="Content Placeholder 2">
            <a:extLst>
              <a:ext uri="{FF2B5EF4-FFF2-40B4-BE49-F238E27FC236}">
                <a16:creationId xmlns:a16="http://schemas.microsoft.com/office/drawing/2014/main" id="{0269B09D-5E36-40E8-8064-D6C01E4192A6}"/>
              </a:ext>
            </a:extLst>
          </p:cNvPr>
          <p:cNvSpPr>
            <a:spLocks noGrp="1"/>
          </p:cNvSpPr>
          <p:nvPr>
            <p:ph idx="1"/>
          </p:nvPr>
        </p:nvSpPr>
        <p:spPr>
          <a:xfrm>
            <a:off x="838200" y="2017712"/>
            <a:ext cx="10515600" cy="2822575"/>
          </a:xfrm>
        </p:spPr>
        <p:txBody>
          <a:bodyPr/>
          <a:lstStyle/>
          <a:p>
            <a:endParaRPr lang="en-US" sz="1600" dirty="0">
              <a:solidFill>
                <a:srgbClr val="000000"/>
              </a:solidFill>
              <a:latin typeface="Arial" panose="020B0604020202020204" pitchFamily="34" charset="0"/>
            </a:endParaRPr>
          </a:p>
          <a:p>
            <a:r>
              <a:rPr lang="en-US" dirty="0"/>
              <a:t>Nontreponemal test antibody titers might correlate with disease activity and are used to follow treatment response. </a:t>
            </a:r>
          </a:p>
        </p:txBody>
      </p:sp>
    </p:spTree>
    <p:extLst>
      <p:ext uri="{BB962C8B-B14F-4D97-AF65-F5344CB8AC3E}">
        <p14:creationId xmlns:p14="http://schemas.microsoft.com/office/powerpoint/2010/main" val="134768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C1EAF2-FD39-4A14-A27D-0A17392A1F06}"/>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8FB704-5CCF-42C1-B103-175A21BD7C43}"/>
              </a:ext>
            </a:extLst>
          </p:cNvPr>
          <p:cNvSpPr>
            <a:spLocks noGrp="1"/>
          </p:cNvSpPr>
          <p:nvPr>
            <p:ph type="title"/>
          </p:nvPr>
        </p:nvSpPr>
        <p:spPr>
          <a:xfrm>
            <a:off x="838200" y="365125"/>
            <a:ext cx="10515600" cy="1920875"/>
          </a:xfrm>
        </p:spPr>
        <p:txBody>
          <a:bodyPr>
            <a:noAutofit/>
          </a:bodyPr>
          <a:lstStyle/>
          <a:p>
            <a:pPr algn="l"/>
            <a:r>
              <a:rPr lang="en-US" sz="3600" dirty="0"/>
              <a:t>What if both nontreponemal and treponemal tests came back negative in a patient suspected to have primary syphilis? </a:t>
            </a:r>
          </a:p>
        </p:txBody>
      </p:sp>
      <p:sp>
        <p:nvSpPr>
          <p:cNvPr id="3" name="Content Placeholder 2">
            <a:extLst>
              <a:ext uri="{FF2B5EF4-FFF2-40B4-BE49-F238E27FC236}">
                <a16:creationId xmlns:a16="http://schemas.microsoft.com/office/drawing/2014/main" id="{3CEF8BFD-8E29-4938-9AAE-D115D90F3722}"/>
              </a:ext>
            </a:extLst>
          </p:cNvPr>
          <p:cNvSpPr>
            <a:spLocks noGrp="1"/>
          </p:cNvSpPr>
          <p:nvPr>
            <p:ph idx="1"/>
          </p:nvPr>
        </p:nvSpPr>
        <p:spPr>
          <a:xfrm>
            <a:off x="838200" y="2186554"/>
            <a:ext cx="10515600" cy="2484892"/>
          </a:xfrm>
        </p:spPr>
        <p:txBody>
          <a:bodyPr/>
          <a:lstStyle/>
          <a:p>
            <a:endParaRPr lang="en-US" sz="1600" dirty="0">
              <a:solidFill>
                <a:srgbClr val="000000"/>
              </a:solidFill>
              <a:latin typeface="Arial" panose="020B0604020202020204" pitchFamily="34" charset="0"/>
            </a:endParaRPr>
          </a:p>
          <a:p>
            <a:pPr marL="0" indent="0">
              <a:buNone/>
            </a:pPr>
            <a:r>
              <a:rPr lang="en-US" sz="2800" dirty="0"/>
              <a:t>• </a:t>
            </a:r>
            <a:r>
              <a:rPr lang="en-US" sz="2600" dirty="0"/>
              <a:t>If there is a high clinical suspicion for primary syphilis, treat the patient and repeat serologic testing at a later time point (e.g. two to four weeks later) in order to confirm the diagnosis. </a:t>
            </a:r>
          </a:p>
          <a:p>
            <a:pPr marL="0" indent="0">
              <a:buNone/>
            </a:pPr>
            <a:endParaRPr lang="en-US" dirty="0"/>
          </a:p>
        </p:txBody>
      </p:sp>
    </p:spTree>
    <p:extLst>
      <p:ext uri="{BB962C8B-B14F-4D97-AF65-F5344CB8AC3E}">
        <p14:creationId xmlns:p14="http://schemas.microsoft.com/office/powerpoint/2010/main" val="60125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F1A03-AB8D-4707-9718-4BCF07B7EB0A}"/>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3"/>
            <a:ext cx="12192000" cy="6857999"/>
          </a:xfrm>
          <a:prstGeom prst="rect">
            <a:avLst/>
          </a:prstGeom>
        </p:spPr>
      </p:pic>
    </p:spTree>
    <p:extLst>
      <p:ext uri="{BB962C8B-B14F-4D97-AF65-F5344CB8AC3E}">
        <p14:creationId xmlns:p14="http://schemas.microsoft.com/office/powerpoint/2010/main" val="24305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E3999-295C-4969-84CE-14367809CBA9}"/>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A6C02A-0BAD-468B-BB9A-3F6BC814595D}"/>
              </a:ext>
            </a:extLst>
          </p:cNvPr>
          <p:cNvSpPr>
            <a:spLocks noGrp="1"/>
          </p:cNvSpPr>
          <p:nvPr>
            <p:ph type="title"/>
          </p:nvPr>
        </p:nvSpPr>
        <p:spPr>
          <a:xfrm>
            <a:off x="838200" y="365125"/>
            <a:ext cx="10515600" cy="1006475"/>
          </a:xfrm>
        </p:spPr>
        <p:txBody>
          <a:bodyPr>
            <a:normAutofit/>
          </a:bodyPr>
          <a:lstStyle/>
          <a:p>
            <a:pPr algn="l"/>
            <a:r>
              <a:rPr lang="en-US" sz="3800" dirty="0"/>
              <a:t>When can we say a patient has latent syphilis? </a:t>
            </a:r>
          </a:p>
        </p:txBody>
      </p:sp>
      <p:sp>
        <p:nvSpPr>
          <p:cNvPr id="3" name="Content Placeholder 2">
            <a:extLst>
              <a:ext uri="{FF2B5EF4-FFF2-40B4-BE49-F238E27FC236}">
                <a16:creationId xmlns:a16="http://schemas.microsoft.com/office/drawing/2014/main" id="{A76DCA1A-F08E-4203-A24C-536FB8F614A7}"/>
              </a:ext>
            </a:extLst>
          </p:cNvPr>
          <p:cNvSpPr>
            <a:spLocks noGrp="1"/>
          </p:cNvSpPr>
          <p:nvPr>
            <p:ph idx="1"/>
          </p:nvPr>
        </p:nvSpPr>
        <p:spPr>
          <a:xfrm>
            <a:off x="533400" y="1825625"/>
            <a:ext cx="11125200" cy="4351338"/>
          </a:xfrm>
        </p:spPr>
        <p:txBody>
          <a:bodyPr>
            <a:normAutofit/>
          </a:bodyPr>
          <a:lstStyle/>
          <a:p>
            <a:pPr marL="0" indent="0">
              <a:buNone/>
            </a:pPr>
            <a:r>
              <a:rPr lang="en-US" sz="2800" dirty="0">
                <a:latin typeface="+mj-lt"/>
              </a:rPr>
              <a:t>• </a:t>
            </a:r>
            <a:r>
              <a:rPr lang="en-US" sz="2800" dirty="0"/>
              <a:t>Patients without a past diagnosis of syphilis who have both a reactive nontreponemal test (e.g. rapid plasma </a:t>
            </a:r>
            <a:r>
              <a:rPr lang="en-US" sz="2800" dirty="0" err="1"/>
              <a:t>reagin</a:t>
            </a:r>
            <a:r>
              <a:rPr lang="en-US" sz="2800" dirty="0"/>
              <a:t>) and a reactive treponemal test </a:t>
            </a:r>
          </a:p>
          <a:p>
            <a:pPr marL="0" indent="0">
              <a:buNone/>
            </a:pPr>
            <a:r>
              <a:rPr lang="en-US" sz="2800" dirty="0"/>
              <a:t>• Patients with a prior history of syphilis (1ry or 2ry) who have a current nontreponemal test titer that demonstrates a fourfold or greater increase from the last nontreponemal test titer. </a:t>
            </a:r>
          </a:p>
          <a:p>
            <a:endParaRPr lang="en-US" dirty="0"/>
          </a:p>
        </p:txBody>
      </p:sp>
    </p:spTree>
    <p:extLst>
      <p:ext uri="{BB962C8B-B14F-4D97-AF65-F5344CB8AC3E}">
        <p14:creationId xmlns:p14="http://schemas.microsoft.com/office/powerpoint/2010/main" val="344524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F804A-4021-463F-963B-20C506C3FE04}"/>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4D8EF-848C-41AD-841E-2AE43CB1BD22}"/>
              </a:ext>
            </a:extLst>
          </p:cNvPr>
          <p:cNvSpPr>
            <a:spLocks noGrp="1"/>
          </p:cNvSpPr>
          <p:nvPr>
            <p:ph type="title"/>
          </p:nvPr>
        </p:nvSpPr>
        <p:spPr/>
        <p:txBody>
          <a:bodyPr>
            <a:normAutofit/>
          </a:bodyPr>
          <a:lstStyle/>
          <a:p>
            <a:pPr algn="l"/>
            <a:r>
              <a:rPr lang="en-US" sz="3800" dirty="0"/>
              <a:t>Latent syphilis is classified into 2 types, what are they and what is the difference between them? </a:t>
            </a:r>
          </a:p>
        </p:txBody>
      </p:sp>
      <p:sp>
        <p:nvSpPr>
          <p:cNvPr id="3" name="Content Placeholder 2">
            <a:extLst>
              <a:ext uri="{FF2B5EF4-FFF2-40B4-BE49-F238E27FC236}">
                <a16:creationId xmlns:a16="http://schemas.microsoft.com/office/drawing/2014/main" id="{5A652E4A-9754-4797-ABC0-A4023111889F}"/>
              </a:ext>
            </a:extLst>
          </p:cNvPr>
          <p:cNvSpPr>
            <a:spLocks noGrp="1"/>
          </p:cNvSpPr>
          <p:nvPr>
            <p:ph idx="1"/>
          </p:nvPr>
        </p:nvSpPr>
        <p:spPr>
          <a:xfrm>
            <a:off x="838200" y="2057400"/>
            <a:ext cx="10515600" cy="3355975"/>
          </a:xfrm>
        </p:spPr>
        <p:txBody>
          <a:bodyPr>
            <a:normAutofit/>
          </a:bodyPr>
          <a:lstStyle/>
          <a:p>
            <a:r>
              <a:rPr lang="en-US" dirty="0"/>
              <a:t>Early latent syphilis: </a:t>
            </a:r>
          </a:p>
          <a:p>
            <a:pPr lvl="1"/>
            <a:r>
              <a:rPr lang="en-US" sz="2800" dirty="0"/>
              <a:t>Asymptomatic syphilis acquired within preceding year </a:t>
            </a:r>
          </a:p>
          <a:p>
            <a:pPr lvl="1"/>
            <a:r>
              <a:rPr lang="en-US" sz="2800" dirty="0"/>
              <a:t>Infectious </a:t>
            </a:r>
          </a:p>
          <a:p>
            <a:r>
              <a:rPr lang="en-US" dirty="0"/>
              <a:t>Late latent syphilis </a:t>
            </a:r>
          </a:p>
          <a:p>
            <a:pPr lvl="1"/>
            <a:r>
              <a:rPr lang="en-US" sz="2800" dirty="0"/>
              <a:t>Asymptomatic phase of syphilis acquired &gt; 1 year previously </a:t>
            </a:r>
          </a:p>
          <a:p>
            <a:pPr lvl="1"/>
            <a:r>
              <a:rPr lang="en-US" sz="2800" dirty="0"/>
              <a:t>Not thought to be infectious </a:t>
            </a:r>
          </a:p>
          <a:p>
            <a:pPr marL="0" indent="0">
              <a:buNone/>
            </a:pPr>
            <a:endParaRPr lang="en-US" dirty="0"/>
          </a:p>
        </p:txBody>
      </p:sp>
    </p:spTree>
    <p:extLst>
      <p:ext uri="{BB962C8B-B14F-4D97-AF65-F5344CB8AC3E}">
        <p14:creationId xmlns:p14="http://schemas.microsoft.com/office/powerpoint/2010/main" val="39900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C1882F-E62A-4F55-A09B-2281433D951C}"/>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9FA982-B935-4F39-8944-FE6E46A1DF4A}"/>
              </a:ext>
            </a:extLst>
          </p:cNvPr>
          <p:cNvSpPr>
            <a:spLocks noGrp="1"/>
          </p:cNvSpPr>
          <p:nvPr>
            <p:ph type="title"/>
          </p:nvPr>
        </p:nvSpPr>
        <p:spPr>
          <a:xfrm>
            <a:off x="723900" y="304800"/>
            <a:ext cx="10744200" cy="2301875"/>
          </a:xfrm>
        </p:spPr>
        <p:txBody>
          <a:bodyPr>
            <a:normAutofit/>
          </a:bodyPr>
          <a:lstStyle/>
          <a:p>
            <a:pPr algn="l"/>
            <a:r>
              <a:rPr lang="en-US" sz="3200" dirty="0"/>
              <a:t>I am not sure from history and clinical examination that the wart is caused by HPV, what should I do to confirm the diagnosis? </a:t>
            </a:r>
          </a:p>
        </p:txBody>
      </p:sp>
      <p:sp>
        <p:nvSpPr>
          <p:cNvPr id="3" name="Content Placeholder 2">
            <a:extLst>
              <a:ext uri="{FF2B5EF4-FFF2-40B4-BE49-F238E27FC236}">
                <a16:creationId xmlns:a16="http://schemas.microsoft.com/office/drawing/2014/main" id="{D82CF3A3-27A9-4128-95B9-5DDEFB66B56C}"/>
              </a:ext>
            </a:extLst>
          </p:cNvPr>
          <p:cNvSpPr>
            <a:spLocks noGrp="1"/>
          </p:cNvSpPr>
          <p:nvPr>
            <p:ph idx="1"/>
          </p:nvPr>
        </p:nvSpPr>
        <p:spPr>
          <a:xfrm>
            <a:off x="723900" y="2133600"/>
            <a:ext cx="9243060" cy="1755775"/>
          </a:xfrm>
        </p:spPr>
        <p:txBody>
          <a:bodyPr/>
          <a:lstStyle/>
          <a:p>
            <a:endParaRPr lang="en-US" sz="1600" dirty="0">
              <a:solidFill>
                <a:srgbClr val="000000"/>
              </a:solidFill>
              <a:latin typeface="Arial" panose="020B0604020202020204" pitchFamily="34" charset="0"/>
            </a:endParaRPr>
          </a:p>
          <a:p>
            <a:endParaRPr lang="en-US" sz="1600" dirty="0">
              <a:latin typeface="Arial" panose="020B0604020202020204" pitchFamily="34" charset="0"/>
            </a:endParaRPr>
          </a:p>
          <a:p>
            <a:r>
              <a:rPr lang="en-US" dirty="0"/>
              <a:t>Excise the wart and biopsy it to confirm the diagnosis and rule out malignancy </a:t>
            </a:r>
          </a:p>
          <a:p>
            <a:pPr marL="0" indent="0">
              <a:buNone/>
            </a:pPr>
            <a:endParaRPr lang="en-US" dirty="0"/>
          </a:p>
        </p:txBody>
      </p:sp>
    </p:spTree>
    <p:extLst>
      <p:ext uri="{BB962C8B-B14F-4D97-AF65-F5344CB8AC3E}">
        <p14:creationId xmlns:p14="http://schemas.microsoft.com/office/powerpoint/2010/main" val="24956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72483-284C-4114-9067-226CD2830E13}"/>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3B5F8C0C-C117-4052-A0C1-41D88A180272}"/>
              </a:ext>
            </a:extLst>
          </p:cNvPr>
          <p:cNvSpPr>
            <a:spLocks noGrp="1"/>
          </p:cNvSpPr>
          <p:nvPr>
            <p:ph type="title"/>
          </p:nvPr>
        </p:nvSpPr>
        <p:spPr/>
        <p:txBody>
          <a:bodyPr/>
          <a:lstStyle/>
          <a:p>
            <a:r>
              <a:rPr lang="en-US" sz="4000" dirty="0"/>
              <a:t>Question 3</a:t>
            </a:r>
          </a:p>
        </p:txBody>
      </p:sp>
      <p:sp>
        <p:nvSpPr>
          <p:cNvPr id="3" name="Content Placeholder 2">
            <a:extLst>
              <a:ext uri="{FF2B5EF4-FFF2-40B4-BE49-F238E27FC236}">
                <a16:creationId xmlns:a16="http://schemas.microsoft.com/office/drawing/2014/main" id="{587CE9EA-DA42-4BF5-83D6-A6934CD376BE}"/>
              </a:ext>
            </a:extLst>
          </p:cNvPr>
          <p:cNvSpPr>
            <a:spLocks noGrp="1"/>
          </p:cNvSpPr>
          <p:nvPr>
            <p:ph idx="1"/>
          </p:nvPr>
        </p:nvSpPr>
        <p:spPr/>
        <p:txBody>
          <a:bodyPr/>
          <a:lstStyle/>
          <a:p>
            <a:pPr marL="0" indent="0">
              <a:buNone/>
            </a:pPr>
            <a:r>
              <a:rPr lang="en" sz="3000" dirty="0">
                <a:solidFill>
                  <a:srgbClr val="000000"/>
                </a:solidFill>
                <a:ea typeface="Cambria"/>
                <a:cs typeface="Cambria"/>
                <a:sym typeface="Cambria"/>
              </a:rPr>
              <a:t>Which ONE of the following is the most infectious phase of syphilis disease? </a:t>
            </a:r>
          </a:p>
          <a:p>
            <a:pPr marL="514350" indent="-514350">
              <a:buFont typeface="+mj-lt"/>
              <a:buAutoNum type="alphaLcParenR"/>
            </a:pPr>
            <a:r>
              <a:rPr lang="en-US" dirty="0"/>
              <a:t>Latent phase.</a:t>
            </a:r>
          </a:p>
          <a:p>
            <a:pPr marL="514350" indent="-514350">
              <a:buFont typeface="+mj-lt"/>
              <a:buAutoNum type="alphaLcParenR"/>
            </a:pPr>
            <a:r>
              <a:rPr lang="en-US" dirty="0"/>
              <a:t>Secondary phase. </a:t>
            </a:r>
          </a:p>
          <a:p>
            <a:pPr marL="514350" indent="-514350">
              <a:buFont typeface="+mj-lt"/>
              <a:buAutoNum type="alphaLcParenR"/>
            </a:pPr>
            <a:r>
              <a:rPr lang="en-US" dirty="0"/>
              <a:t>Primary phase  </a:t>
            </a:r>
          </a:p>
          <a:p>
            <a:pPr marL="514350" indent="-514350">
              <a:buFont typeface="+mj-lt"/>
              <a:buAutoNum type="alphaLcParenR"/>
            </a:pPr>
            <a:r>
              <a:rPr lang="en-US" dirty="0"/>
              <a:t>Tertiary phase</a:t>
            </a:r>
          </a:p>
          <a:p>
            <a:pPr marL="0" indent="0">
              <a:buNone/>
            </a:pPr>
            <a:endParaRPr lang="en-US" dirty="0"/>
          </a:p>
        </p:txBody>
      </p:sp>
    </p:spTree>
    <p:extLst>
      <p:ext uri="{BB962C8B-B14F-4D97-AF65-F5344CB8AC3E}">
        <p14:creationId xmlns:p14="http://schemas.microsoft.com/office/powerpoint/2010/main" val="345854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6C182-62D9-4A82-9B86-238E2F62BA76}"/>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BE5DFE-3A3B-4175-8DF0-53F807818C0E}"/>
              </a:ext>
            </a:extLst>
          </p:cNvPr>
          <p:cNvSpPr>
            <a:spLocks noGrp="1"/>
          </p:cNvSpPr>
          <p:nvPr>
            <p:ph type="title"/>
          </p:nvPr>
        </p:nvSpPr>
        <p:spPr>
          <a:xfrm>
            <a:off x="952500" y="2552700"/>
            <a:ext cx="10287000" cy="1752600"/>
          </a:xfrm>
        </p:spPr>
        <p:txBody>
          <a:bodyPr>
            <a:normAutofit fontScale="90000"/>
          </a:bodyPr>
          <a:lstStyle/>
          <a:p>
            <a:pPr marL="571500" indent="-571500" algn="l">
              <a:buFont typeface="Wingdings" panose="05000000000000000000" pitchFamily="2" charset="2"/>
              <a:buChar char="v"/>
            </a:pPr>
            <a:r>
              <a:rPr lang="en-US" b="1" dirty="0">
                <a:solidFill>
                  <a:srgbClr val="FF0000"/>
                </a:solidFill>
              </a:rPr>
              <a:t>Women with reproductive potential and an STI should undergo pregnancy testing. </a:t>
            </a:r>
            <a:br>
              <a:rPr lang="en-US" dirty="0">
                <a:latin typeface="Arial" panose="020B0604020202020204" pitchFamily="34" charset="0"/>
              </a:rPr>
            </a:br>
            <a:endParaRPr lang="en-US" dirty="0"/>
          </a:p>
        </p:txBody>
      </p:sp>
    </p:spTree>
    <p:extLst>
      <p:ext uri="{BB962C8B-B14F-4D97-AF65-F5344CB8AC3E}">
        <p14:creationId xmlns:p14="http://schemas.microsoft.com/office/powerpoint/2010/main" val="275194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047AEFCF-D56C-47BB-BAF8-5656395D05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343697" y="9698"/>
            <a:ext cx="6858002" cy="68386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A23E4BC-1705-4C18-B978-F73F90DC1BB1}"/>
              </a:ext>
            </a:extLst>
          </p:cNvPr>
          <p:cNvSpPr>
            <a:spLocks noGrp="1"/>
          </p:cNvSpPr>
          <p:nvPr>
            <p:ph type="ctrTitle"/>
          </p:nvPr>
        </p:nvSpPr>
        <p:spPr>
          <a:xfrm>
            <a:off x="-218440" y="-192406"/>
            <a:ext cx="9347200" cy="3212570"/>
          </a:xfrm>
        </p:spPr>
        <p:txBody>
          <a:bodyPr>
            <a:normAutofit/>
          </a:bodyPr>
          <a:lstStyle/>
          <a:p>
            <a:r>
              <a:rPr lang="en-US" sz="4000" dirty="0"/>
              <a:t>TREATMENT OF SEXUAL TRANSMITTED INFECTION</a:t>
            </a:r>
          </a:p>
        </p:txBody>
      </p:sp>
      <p:pic>
        <p:nvPicPr>
          <p:cNvPr id="6" name="Picture 5">
            <a:extLst>
              <a:ext uri="{FF2B5EF4-FFF2-40B4-BE49-F238E27FC236}">
                <a16:creationId xmlns:a16="http://schemas.microsoft.com/office/drawing/2014/main" id="{004B008B-4797-4072-8CB6-37E230425FED}"/>
              </a:ext>
            </a:extLst>
          </p:cNvPr>
          <p:cNvPicPr>
            <a:picLocks noChangeAspect="1"/>
          </p:cNvPicPr>
          <p:nvPr/>
        </p:nvPicPr>
        <p:blipFill rotWithShape="1">
          <a:blip r:embed="rId3"/>
          <a:srcRect l="21286" r="21508" b="2562"/>
          <a:stretch/>
        </p:blipFill>
        <p:spPr>
          <a:xfrm>
            <a:off x="1426462" y="3357562"/>
            <a:ext cx="4669538" cy="2653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17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F7A2BBA-C0C7-4875-A4D6-25C6656493F2}"/>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30EB20-A3D8-4481-ADAC-78895ED12ECB}"/>
              </a:ext>
            </a:extLst>
          </p:cNvPr>
          <p:cNvSpPr>
            <a:spLocks noGrp="1"/>
          </p:cNvSpPr>
          <p:nvPr>
            <p:ph type="title"/>
          </p:nvPr>
        </p:nvSpPr>
        <p:spPr>
          <a:xfrm>
            <a:off x="838200" y="365125"/>
            <a:ext cx="10515600" cy="1325563"/>
          </a:xfrm>
        </p:spPr>
        <p:txBody>
          <a:bodyPr>
            <a:normAutofit/>
          </a:bodyPr>
          <a:lstStyle/>
          <a:p>
            <a:pPr algn="ctr"/>
            <a:r>
              <a:rPr lang="en-US" sz="4000" dirty="0"/>
              <a:t>TREATMENT FOR STI CAUSING</a:t>
            </a:r>
            <a:br>
              <a:rPr lang="en-US" sz="4000" dirty="0"/>
            </a:br>
            <a:r>
              <a:rPr lang="en-US" sz="4000" dirty="0"/>
              <a:t>URETHRITIS/VAGINITIS OR CERVICITIS </a:t>
            </a:r>
          </a:p>
        </p:txBody>
      </p:sp>
      <p:sp>
        <p:nvSpPr>
          <p:cNvPr id="3" name="Content Placeholder 2">
            <a:extLst>
              <a:ext uri="{FF2B5EF4-FFF2-40B4-BE49-F238E27FC236}">
                <a16:creationId xmlns:a16="http://schemas.microsoft.com/office/drawing/2014/main" id="{9FE8C6C0-6B42-4800-A25C-B203AD7EDD2B}"/>
              </a:ext>
            </a:extLst>
          </p:cNvPr>
          <p:cNvSpPr>
            <a:spLocks noGrp="1"/>
          </p:cNvSpPr>
          <p:nvPr>
            <p:ph idx="1"/>
          </p:nvPr>
        </p:nvSpPr>
        <p:spPr>
          <a:xfrm>
            <a:off x="838200" y="1825625"/>
            <a:ext cx="10515600" cy="4351338"/>
          </a:xfrm>
        </p:spPr>
        <p:txBody>
          <a:bodyPr>
            <a:normAutofit/>
          </a:bodyPr>
          <a:lstStyle/>
          <a:p>
            <a:pPr marL="0" indent="0" algn="ctr">
              <a:buNone/>
            </a:pPr>
            <a:r>
              <a:rPr lang="en-US" sz="3600" b="1" dirty="0">
                <a:ea typeface="+mj-ea"/>
                <a:cs typeface="+mj-cs"/>
              </a:rPr>
              <a:t>Gonococcal infections:</a:t>
            </a:r>
          </a:p>
          <a:p>
            <a:pPr marL="0" indent="0" algn="ctr">
              <a:buNone/>
            </a:pPr>
            <a:r>
              <a:rPr lang="en-US" sz="3200" b="1" dirty="0">
                <a:ea typeface="+mj-ea"/>
                <a:cs typeface="+mj-cs"/>
              </a:rPr>
              <a:t> Dual therapy:</a:t>
            </a:r>
          </a:p>
          <a:p>
            <a:pPr marL="0" indent="0" algn="ctr">
              <a:buNone/>
            </a:pPr>
            <a:endParaRPr lang="en-US" sz="4000" b="1" dirty="0">
              <a:latin typeface="+mj-lt"/>
              <a:ea typeface="+mj-ea"/>
              <a:cs typeface="+mj-cs"/>
            </a:endParaRPr>
          </a:p>
        </p:txBody>
      </p:sp>
      <p:sp>
        <p:nvSpPr>
          <p:cNvPr id="7" name="TextBox 6">
            <a:extLst>
              <a:ext uri="{FF2B5EF4-FFF2-40B4-BE49-F238E27FC236}">
                <a16:creationId xmlns:a16="http://schemas.microsoft.com/office/drawing/2014/main" id="{EA1CD11B-DF1B-446C-A66F-44CE9E5884AC}"/>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0621C59-80EF-45B3-AB8E-D6E93483F438}"/>
              </a:ext>
            </a:extLst>
          </p:cNvPr>
          <p:cNvSpPr txBox="1"/>
          <p:nvPr/>
        </p:nvSpPr>
        <p:spPr>
          <a:xfrm>
            <a:off x="838199" y="3625671"/>
            <a:ext cx="4398433" cy="2400657"/>
          </a:xfrm>
          <a:prstGeom prst="rect">
            <a:avLst/>
          </a:prstGeom>
          <a:noFill/>
        </p:spPr>
        <p:txBody>
          <a:bodyPr wrap="square" rtlCol="0">
            <a:spAutoFit/>
          </a:bodyPr>
          <a:lstStyle/>
          <a:p>
            <a:pPr algn="ctr"/>
            <a:r>
              <a:rPr lang="en-US" sz="2800" b="1" dirty="0"/>
              <a:t>Ceftriaxone:</a:t>
            </a:r>
          </a:p>
          <a:p>
            <a:pPr marL="285750" indent="-285750" algn="just">
              <a:buFont typeface="Wingdings" panose="05000000000000000000" pitchFamily="2" charset="2"/>
              <a:buChar char="v"/>
            </a:pPr>
            <a:r>
              <a:rPr lang="en-US" sz="2600" dirty="0"/>
              <a:t> For gonococcal infection</a:t>
            </a:r>
          </a:p>
          <a:p>
            <a:pPr marL="285750" indent="-285750" algn="just">
              <a:buFont typeface="Wingdings" panose="05000000000000000000" pitchFamily="2" charset="2"/>
              <a:buChar char="v"/>
            </a:pPr>
            <a:r>
              <a:rPr lang="en-US" sz="2600" dirty="0"/>
              <a:t> Intramuscular </a:t>
            </a:r>
          </a:p>
          <a:p>
            <a:pPr marL="285750" indent="-285750" algn="just">
              <a:buFont typeface="Wingdings" panose="05000000000000000000" pitchFamily="2" charset="2"/>
              <a:buChar char="v"/>
            </a:pPr>
            <a:r>
              <a:rPr lang="en-US" sz="2600" dirty="0"/>
              <a:t> Single dose </a:t>
            </a:r>
          </a:p>
          <a:p>
            <a:pPr marL="285750" indent="-285750" algn="just">
              <a:buFont typeface="Wingdings" panose="05000000000000000000" pitchFamily="2" charset="2"/>
              <a:buChar char="v"/>
            </a:pPr>
            <a:r>
              <a:rPr lang="en-US" sz="2600" dirty="0"/>
              <a:t> 250 mg</a:t>
            </a:r>
          </a:p>
          <a:p>
            <a:pPr algn="ctr"/>
            <a:endParaRPr lang="en-US" b="1" dirty="0"/>
          </a:p>
        </p:txBody>
      </p:sp>
      <p:pic>
        <p:nvPicPr>
          <p:cNvPr id="2050" name="Picture 2" descr="نتيجة بحث الصور عن ‪plus‬‏">
            <a:extLst>
              <a:ext uri="{FF2B5EF4-FFF2-40B4-BE49-F238E27FC236}">
                <a16:creationId xmlns:a16="http://schemas.microsoft.com/office/drawing/2014/main" id="{B62B74FB-8C9B-4930-BD4A-152F3C5B2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3401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377A558-D6AD-4E40-8E8E-0EAE5442F809}"/>
              </a:ext>
            </a:extLst>
          </p:cNvPr>
          <p:cNvSpPr txBox="1"/>
          <p:nvPr/>
        </p:nvSpPr>
        <p:spPr>
          <a:xfrm>
            <a:off x="7353300" y="3550731"/>
            <a:ext cx="4838700" cy="3323987"/>
          </a:xfrm>
          <a:prstGeom prst="rect">
            <a:avLst/>
          </a:prstGeom>
          <a:noFill/>
        </p:spPr>
        <p:txBody>
          <a:bodyPr wrap="square" rtlCol="0">
            <a:spAutoFit/>
          </a:bodyPr>
          <a:lstStyle/>
          <a:p>
            <a:pPr algn="ctr"/>
            <a:r>
              <a:rPr lang="en-US" sz="2800" b="1" dirty="0"/>
              <a:t>Azithromycin:</a:t>
            </a:r>
          </a:p>
          <a:p>
            <a:pPr marL="457200" indent="-457200">
              <a:buFont typeface="Wingdings" panose="05000000000000000000" pitchFamily="2" charset="2"/>
              <a:buChar char="v"/>
            </a:pPr>
            <a:r>
              <a:rPr lang="en-US" sz="2600" dirty="0"/>
              <a:t>For treatment of potential chlamydia coinfection and for possible additional activity against N.Gonorrhea</a:t>
            </a:r>
            <a:endParaRPr lang="en-US" sz="2600" b="1" dirty="0"/>
          </a:p>
          <a:p>
            <a:pPr marL="457200" indent="-457200">
              <a:buFont typeface="Wingdings" panose="05000000000000000000" pitchFamily="2" charset="2"/>
              <a:buChar char="v"/>
            </a:pPr>
            <a:r>
              <a:rPr lang="en-US" sz="2600" dirty="0"/>
              <a:t>Oral </a:t>
            </a:r>
          </a:p>
          <a:p>
            <a:pPr marL="457200" indent="-457200">
              <a:buFont typeface="Wingdings" panose="05000000000000000000" pitchFamily="2" charset="2"/>
              <a:buChar char="v"/>
            </a:pPr>
            <a:r>
              <a:rPr lang="en-US" sz="2600" dirty="0"/>
              <a:t>Single dose</a:t>
            </a:r>
          </a:p>
          <a:p>
            <a:pPr marL="457200" indent="-457200">
              <a:buFont typeface="Wingdings" panose="05000000000000000000" pitchFamily="2" charset="2"/>
              <a:buChar char="v"/>
            </a:pPr>
            <a:r>
              <a:rPr lang="en-US" sz="2600" dirty="0"/>
              <a:t> 1 gram </a:t>
            </a:r>
          </a:p>
        </p:txBody>
      </p:sp>
      <p:pic>
        <p:nvPicPr>
          <p:cNvPr id="11" name="Picture 10">
            <a:extLst>
              <a:ext uri="{FF2B5EF4-FFF2-40B4-BE49-F238E27FC236}">
                <a16:creationId xmlns:a16="http://schemas.microsoft.com/office/drawing/2014/main" id="{8B408104-496A-49CE-B333-5C728F64113A}"/>
              </a:ext>
            </a:extLst>
          </p:cNvPr>
          <p:cNvPicPr>
            <a:picLocks noChangeAspect="1"/>
          </p:cNvPicPr>
          <p:nvPr/>
        </p:nvPicPr>
        <p:blipFill rotWithShape="1">
          <a:blip r:embed="rId4"/>
          <a:srcRect l="1" r="104" b="5826"/>
          <a:stretch/>
        </p:blipFill>
        <p:spPr>
          <a:xfrm>
            <a:off x="436031" y="1645275"/>
            <a:ext cx="3145369" cy="1980396"/>
          </a:xfrm>
          <a:prstGeom prst="rect">
            <a:avLst/>
          </a:prstGeom>
          <a:ln>
            <a:noFill/>
          </a:ln>
          <a:effectLst>
            <a:softEdge rad="112500"/>
          </a:effectLst>
        </p:spPr>
      </p:pic>
      <p:pic>
        <p:nvPicPr>
          <p:cNvPr id="13" name="Picture 12">
            <a:extLst>
              <a:ext uri="{FF2B5EF4-FFF2-40B4-BE49-F238E27FC236}">
                <a16:creationId xmlns:a16="http://schemas.microsoft.com/office/drawing/2014/main" id="{86DB9C5C-02FB-45E6-A66E-B2BFA4190C3A}"/>
              </a:ext>
            </a:extLst>
          </p:cNvPr>
          <p:cNvPicPr>
            <a:picLocks noChangeAspect="1"/>
          </p:cNvPicPr>
          <p:nvPr/>
        </p:nvPicPr>
        <p:blipFill>
          <a:blip r:embed="rId5"/>
          <a:stretch>
            <a:fillRect/>
          </a:stretch>
        </p:blipFill>
        <p:spPr>
          <a:xfrm>
            <a:off x="8610601" y="1645275"/>
            <a:ext cx="2944284" cy="1980396"/>
          </a:xfrm>
          <a:prstGeom prst="rect">
            <a:avLst/>
          </a:prstGeom>
          <a:ln>
            <a:noFill/>
          </a:ln>
          <a:effectLst>
            <a:softEdge rad="112500"/>
          </a:effectLst>
        </p:spPr>
      </p:pic>
    </p:spTree>
    <p:extLst>
      <p:ext uri="{BB962C8B-B14F-4D97-AF65-F5344CB8AC3E}">
        <p14:creationId xmlns:p14="http://schemas.microsoft.com/office/powerpoint/2010/main" val="112434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FB2B49-FB85-4C7C-A53F-E352CE2ADF2A}"/>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30EB20-A3D8-4481-ADAC-78895ED12ECB}"/>
              </a:ext>
            </a:extLst>
          </p:cNvPr>
          <p:cNvSpPr>
            <a:spLocks noGrp="1"/>
          </p:cNvSpPr>
          <p:nvPr>
            <p:ph type="title"/>
          </p:nvPr>
        </p:nvSpPr>
        <p:spPr/>
        <p:txBody>
          <a:bodyPr>
            <a:normAutofit/>
          </a:bodyPr>
          <a:lstStyle/>
          <a:p>
            <a:pPr algn="ctr"/>
            <a:r>
              <a:rPr lang="en-US" sz="4000" dirty="0"/>
              <a:t>TREATMENT FOR STI CAUSING</a:t>
            </a:r>
            <a:br>
              <a:rPr lang="en-US" sz="4000" dirty="0"/>
            </a:br>
            <a:r>
              <a:rPr lang="en-US" sz="4000" dirty="0"/>
              <a:t>URETHRITIS/VAGINITIS OR CERVICITIS </a:t>
            </a:r>
          </a:p>
        </p:txBody>
      </p:sp>
      <p:sp>
        <p:nvSpPr>
          <p:cNvPr id="3" name="Content Placeholder 2">
            <a:extLst>
              <a:ext uri="{FF2B5EF4-FFF2-40B4-BE49-F238E27FC236}">
                <a16:creationId xmlns:a16="http://schemas.microsoft.com/office/drawing/2014/main" id="{9FE8C6C0-6B42-4800-A25C-B203AD7EDD2B}"/>
              </a:ext>
            </a:extLst>
          </p:cNvPr>
          <p:cNvSpPr>
            <a:spLocks noGrp="1"/>
          </p:cNvSpPr>
          <p:nvPr>
            <p:ph idx="1"/>
          </p:nvPr>
        </p:nvSpPr>
        <p:spPr/>
        <p:txBody>
          <a:bodyPr>
            <a:normAutofit/>
          </a:bodyPr>
          <a:lstStyle/>
          <a:p>
            <a:pPr marL="0" indent="0" algn="ctr">
              <a:buNone/>
            </a:pPr>
            <a:r>
              <a:rPr lang="en-US" sz="3600" b="1" dirty="0">
                <a:ea typeface="+mj-ea"/>
                <a:cs typeface="+mj-cs"/>
              </a:rPr>
              <a:t>Non-Gonococcal infections:</a:t>
            </a:r>
          </a:p>
          <a:p>
            <a:pPr marL="0" indent="0" algn="ctr">
              <a:buNone/>
            </a:pPr>
            <a:r>
              <a:rPr lang="en-US" sz="3200" b="1" dirty="0">
                <a:ea typeface="+mj-ea"/>
                <a:cs typeface="+mj-cs"/>
              </a:rPr>
              <a:t> </a:t>
            </a:r>
            <a:r>
              <a:rPr lang="en-US" b="1" dirty="0">
                <a:ea typeface="+mj-ea"/>
                <a:cs typeface="+mj-cs"/>
              </a:rPr>
              <a:t>Targeted against C. trachomatis as the most likely pathogen</a:t>
            </a:r>
          </a:p>
        </p:txBody>
      </p:sp>
      <p:sp>
        <p:nvSpPr>
          <p:cNvPr id="7" name="TextBox 6">
            <a:extLst>
              <a:ext uri="{FF2B5EF4-FFF2-40B4-BE49-F238E27FC236}">
                <a16:creationId xmlns:a16="http://schemas.microsoft.com/office/drawing/2014/main" id="{EA1CD11B-DF1B-446C-A66F-44CE9E5884AC}"/>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C377A558-D6AD-4E40-8E8E-0EAE5442F809}"/>
              </a:ext>
            </a:extLst>
          </p:cNvPr>
          <p:cNvSpPr txBox="1"/>
          <p:nvPr/>
        </p:nvSpPr>
        <p:spPr>
          <a:xfrm>
            <a:off x="185607" y="4825999"/>
            <a:ext cx="4849412" cy="1723549"/>
          </a:xfrm>
          <a:prstGeom prst="rect">
            <a:avLst/>
          </a:prstGeom>
          <a:noFill/>
        </p:spPr>
        <p:txBody>
          <a:bodyPr wrap="square" rtlCol="0">
            <a:spAutoFit/>
          </a:bodyPr>
          <a:lstStyle/>
          <a:p>
            <a:pPr algn="ctr"/>
            <a:r>
              <a:rPr lang="en-US" sz="2800" b="1" dirty="0"/>
              <a:t>Azithromycin:</a:t>
            </a:r>
          </a:p>
          <a:p>
            <a:pPr marL="457200" indent="-457200" algn="ctr">
              <a:buFont typeface="Wingdings" panose="05000000000000000000" pitchFamily="2" charset="2"/>
              <a:buChar char="v"/>
            </a:pPr>
            <a:r>
              <a:rPr lang="en-US" sz="2600" dirty="0"/>
              <a:t>Oral </a:t>
            </a:r>
          </a:p>
          <a:p>
            <a:pPr marL="457200" indent="-457200" algn="ctr">
              <a:buFont typeface="Wingdings" panose="05000000000000000000" pitchFamily="2" charset="2"/>
              <a:buChar char="v"/>
            </a:pPr>
            <a:r>
              <a:rPr lang="en-US" sz="2600" dirty="0"/>
              <a:t>Single dose</a:t>
            </a:r>
          </a:p>
          <a:p>
            <a:pPr marL="457200" indent="-457200" algn="ctr">
              <a:buFont typeface="Wingdings" panose="05000000000000000000" pitchFamily="2" charset="2"/>
              <a:buChar char="v"/>
            </a:pPr>
            <a:r>
              <a:rPr lang="en-US" sz="2600" dirty="0"/>
              <a:t> 1 gram </a:t>
            </a:r>
          </a:p>
        </p:txBody>
      </p:sp>
      <p:pic>
        <p:nvPicPr>
          <p:cNvPr id="13" name="Picture 12">
            <a:extLst>
              <a:ext uri="{FF2B5EF4-FFF2-40B4-BE49-F238E27FC236}">
                <a16:creationId xmlns:a16="http://schemas.microsoft.com/office/drawing/2014/main" id="{86DB9C5C-02FB-45E6-A66E-B2BFA4190C3A}"/>
              </a:ext>
            </a:extLst>
          </p:cNvPr>
          <p:cNvPicPr>
            <a:picLocks noChangeAspect="1"/>
          </p:cNvPicPr>
          <p:nvPr/>
        </p:nvPicPr>
        <p:blipFill>
          <a:blip r:embed="rId3"/>
          <a:stretch>
            <a:fillRect/>
          </a:stretch>
        </p:blipFill>
        <p:spPr>
          <a:xfrm>
            <a:off x="952499" y="2845603"/>
            <a:ext cx="2944284" cy="1980396"/>
          </a:xfrm>
          <a:prstGeom prst="rect">
            <a:avLst/>
          </a:prstGeom>
          <a:ln>
            <a:noFill/>
          </a:ln>
          <a:effectLst>
            <a:softEdge rad="112500"/>
          </a:effectLst>
        </p:spPr>
      </p:pic>
      <p:pic>
        <p:nvPicPr>
          <p:cNvPr id="4" name="Picture 3">
            <a:extLst>
              <a:ext uri="{FF2B5EF4-FFF2-40B4-BE49-F238E27FC236}">
                <a16:creationId xmlns:a16="http://schemas.microsoft.com/office/drawing/2014/main" id="{50D9DC50-24A9-4700-B9EA-1E99AE21367C}"/>
              </a:ext>
            </a:extLst>
          </p:cNvPr>
          <p:cNvPicPr>
            <a:picLocks noChangeAspect="1"/>
          </p:cNvPicPr>
          <p:nvPr/>
        </p:nvPicPr>
        <p:blipFill>
          <a:blip r:embed="rId4"/>
          <a:stretch>
            <a:fillRect/>
          </a:stretch>
        </p:blipFill>
        <p:spPr>
          <a:xfrm>
            <a:off x="4829174" y="3925886"/>
            <a:ext cx="2533650" cy="1800225"/>
          </a:xfrm>
          <a:prstGeom prst="rect">
            <a:avLst/>
          </a:prstGeom>
        </p:spPr>
      </p:pic>
      <p:sp>
        <p:nvSpPr>
          <p:cNvPr id="12" name="TextBox 11">
            <a:extLst>
              <a:ext uri="{FF2B5EF4-FFF2-40B4-BE49-F238E27FC236}">
                <a16:creationId xmlns:a16="http://schemas.microsoft.com/office/drawing/2014/main" id="{6BC82E49-7097-4037-B652-131F87D74150}"/>
              </a:ext>
            </a:extLst>
          </p:cNvPr>
          <p:cNvSpPr txBox="1"/>
          <p:nvPr/>
        </p:nvSpPr>
        <p:spPr>
          <a:xfrm>
            <a:off x="7227360" y="4825999"/>
            <a:ext cx="4849411" cy="1723549"/>
          </a:xfrm>
          <a:prstGeom prst="rect">
            <a:avLst/>
          </a:prstGeom>
          <a:noFill/>
        </p:spPr>
        <p:txBody>
          <a:bodyPr wrap="square" rtlCol="0">
            <a:spAutoFit/>
          </a:bodyPr>
          <a:lstStyle/>
          <a:p>
            <a:pPr algn="ctr"/>
            <a:r>
              <a:rPr lang="en-US" sz="2800" b="1" dirty="0"/>
              <a:t>Doxycycline:</a:t>
            </a:r>
          </a:p>
          <a:p>
            <a:pPr marL="457200" indent="-457200" algn="ctr">
              <a:buFont typeface="Wingdings" panose="05000000000000000000" pitchFamily="2" charset="2"/>
              <a:buChar char="v"/>
            </a:pPr>
            <a:r>
              <a:rPr lang="en-US" sz="2600" dirty="0"/>
              <a:t>Oral </a:t>
            </a:r>
          </a:p>
          <a:p>
            <a:pPr marL="457200" indent="-457200" algn="ctr">
              <a:buFont typeface="Wingdings" panose="05000000000000000000" pitchFamily="2" charset="2"/>
              <a:buChar char="v"/>
            </a:pPr>
            <a:r>
              <a:rPr lang="en-US" sz="2600" dirty="0"/>
              <a:t>Twice daily for 7 days</a:t>
            </a:r>
          </a:p>
          <a:p>
            <a:pPr marL="457200" indent="-457200" algn="ctr">
              <a:buFont typeface="Wingdings" panose="05000000000000000000" pitchFamily="2" charset="2"/>
              <a:buChar char="v"/>
            </a:pPr>
            <a:r>
              <a:rPr lang="en-US" sz="2600" dirty="0"/>
              <a:t> 100 mg </a:t>
            </a:r>
          </a:p>
        </p:txBody>
      </p:sp>
      <p:pic>
        <p:nvPicPr>
          <p:cNvPr id="5" name="Picture 4">
            <a:extLst>
              <a:ext uri="{FF2B5EF4-FFF2-40B4-BE49-F238E27FC236}">
                <a16:creationId xmlns:a16="http://schemas.microsoft.com/office/drawing/2014/main" id="{A139DADF-91A1-4017-9490-11571B7441A5}"/>
              </a:ext>
            </a:extLst>
          </p:cNvPr>
          <p:cNvPicPr>
            <a:picLocks noChangeAspect="1"/>
          </p:cNvPicPr>
          <p:nvPr/>
        </p:nvPicPr>
        <p:blipFill rotWithShape="1">
          <a:blip r:embed="rId5"/>
          <a:srcRect l="7247" t="24832" r="8855" b="25863"/>
          <a:stretch/>
        </p:blipFill>
        <p:spPr>
          <a:xfrm>
            <a:off x="8295215" y="3160477"/>
            <a:ext cx="2900984" cy="1533052"/>
          </a:xfrm>
          <a:prstGeom prst="rect">
            <a:avLst/>
          </a:prstGeom>
          <a:ln>
            <a:noFill/>
          </a:ln>
          <a:effectLst>
            <a:softEdge rad="112500"/>
          </a:effectLst>
        </p:spPr>
      </p:pic>
    </p:spTree>
    <p:extLst>
      <p:ext uri="{BB962C8B-B14F-4D97-AF65-F5344CB8AC3E}">
        <p14:creationId xmlns:p14="http://schemas.microsoft.com/office/powerpoint/2010/main" val="2032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672718-D2BD-429F-A090-5B0E00EA5F6A}"/>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1D1100-D607-4EE9-B563-C9F7AC4101FF}"/>
              </a:ext>
            </a:extLst>
          </p:cNvPr>
          <p:cNvSpPr>
            <a:spLocks noGrp="1"/>
          </p:cNvSpPr>
          <p:nvPr>
            <p:ph type="title"/>
          </p:nvPr>
        </p:nvSpPr>
        <p:spPr>
          <a:xfrm>
            <a:off x="152401" y="365125"/>
            <a:ext cx="11853332" cy="1325563"/>
          </a:xfrm>
        </p:spPr>
        <p:txBody>
          <a:bodyPr>
            <a:normAutofit/>
          </a:bodyPr>
          <a:lstStyle/>
          <a:p>
            <a:pPr algn="ctr"/>
            <a:r>
              <a:rPr lang="en-US" sz="4000" dirty="0"/>
              <a:t>EMPIRICAL TREATMENT FOR GENITAL ULCER</a:t>
            </a:r>
            <a:br>
              <a:rPr lang="en-US" sz="4000" dirty="0"/>
            </a:br>
            <a:r>
              <a:rPr lang="en-US" sz="4000" dirty="0"/>
              <a:t>IF:</a:t>
            </a:r>
          </a:p>
        </p:txBody>
      </p:sp>
      <p:sp>
        <p:nvSpPr>
          <p:cNvPr id="3" name="Content Placeholder 2">
            <a:extLst>
              <a:ext uri="{FF2B5EF4-FFF2-40B4-BE49-F238E27FC236}">
                <a16:creationId xmlns:a16="http://schemas.microsoft.com/office/drawing/2014/main" id="{1ED67EE4-FE90-4D37-BF88-2C9F0E2FC46B}"/>
              </a:ext>
            </a:extLst>
          </p:cNvPr>
          <p:cNvSpPr>
            <a:spLocks noGrp="1"/>
          </p:cNvSpPr>
          <p:nvPr>
            <p:ph idx="1"/>
          </p:nvPr>
        </p:nvSpPr>
        <p:spPr>
          <a:xfrm>
            <a:off x="392641" y="1690688"/>
            <a:ext cx="8639599" cy="4351338"/>
          </a:xfrm>
        </p:spPr>
        <p:txBody>
          <a:bodyPr>
            <a:normAutofit/>
          </a:bodyPr>
          <a:lstStyle/>
          <a:p>
            <a:pPr>
              <a:buFont typeface="Wingdings" panose="05000000000000000000" pitchFamily="2" charset="2"/>
              <a:buChar char="v"/>
            </a:pPr>
            <a:r>
              <a:rPr lang="en-US" sz="2600" dirty="0"/>
              <a:t>A known exposure to an STI</a:t>
            </a:r>
          </a:p>
          <a:p>
            <a:pPr>
              <a:buFont typeface="Wingdings" panose="05000000000000000000" pitchFamily="2" charset="2"/>
              <a:buChar char="v"/>
            </a:pPr>
            <a:r>
              <a:rPr lang="en-US" sz="2600" dirty="0"/>
              <a:t>Genital ulcers suggestive of HSV (multiple or panful ulcer)</a:t>
            </a:r>
          </a:p>
          <a:p>
            <a:pPr>
              <a:buFont typeface="Wingdings" panose="05000000000000000000" pitchFamily="2" charset="2"/>
              <a:buChar char="v"/>
            </a:pPr>
            <a:r>
              <a:rPr lang="en-US" sz="2600" dirty="0"/>
              <a:t>Genital ulcers suggestive of syphilis (single or painless ulcer) in patients who are at high risk for infection such as:</a:t>
            </a:r>
          </a:p>
          <a:p>
            <a:pPr>
              <a:buFont typeface="Wingdings" panose="05000000000000000000" pitchFamily="2" charset="2"/>
              <a:buChar char="Ø"/>
            </a:pPr>
            <a:r>
              <a:rPr lang="en-US" sz="2600" dirty="0"/>
              <a:t> Sexually active men who have sex with men (MSM)</a:t>
            </a:r>
          </a:p>
          <a:p>
            <a:pPr>
              <a:buFont typeface="Wingdings" panose="05000000000000000000" pitchFamily="2" charset="2"/>
              <a:buChar char="Ø"/>
            </a:pPr>
            <a:r>
              <a:rPr lang="en-US" sz="2600" dirty="0"/>
              <a:t> Commercial sex workers</a:t>
            </a:r>
          </a:p>
          <a:p>
            <a:pPr>
              <a:buFont typeface="Wingdings" panose="05000000000000000000" pitchFamily="2" charset="2"/>
              <a:buChar char="Ø"/>
            </a:pPr>
            <a:r>
              <a:rPr lang="en-US" sz="2600" dirty="0"/>
              <a:t> Individuals who exchange sex for drugs</a:t>
            </a:r>
          </a:p>
          <a:p>
            <a:pPr>
              <a:buFont typeface="Wingdings" panose="05000000000000000000" pitchFamily="2" charset="2"/>
              <a:buChar char="Ø"/>
            </a:pPr>
            <a:r>
              <a:rPr lang="en-US" sz="2600" dirty="0"/>
              <a:t> HIV patients</a:t>
            </a:r>
          </a:p>
        </p:txBody>
      </p:sp>
      <p:pic>
        <p:nvPicPr>
          <p:cNvPr id="4" name="Picture 3">
            <a:extLst>
              <a:ext uri="{FF2B5EF4-FFF2-40B4-BE49-F238E27FC236}">
                <a16:creationId xmlns:a16="http://schemas.microsoft.com/office/drawing/2014/main" id="{81C67189-38A7-4076-BF52-53F4D57D2FF8}"/>
              </a:ext>
            </a:extLst>
          </p:cNvPr>
          <p:cNvPicPr>
            <a:picLocks noChangeAspect="1"/>
          </p:cNvPicPr>
          <p:nvPr/>
        </p:nvPicPr>
        <p:blipFill>
          <a:blip r:embed="rId3"/>
          <a:stretch>
            <a:fillRect/>
          </a:stretch>
        </p:blipFill>
        <p:spPr>
          <a:xfrm>
            <a:off x="9717616" y="1027906"/>
            <a:ext cx="2381250" cy="1638300"/>
          </a:xfrm>
          <a:prstGeom prst="rect">
            <a:avLst/>
          </a:prstGeom>
          <a:ln>
            <a:noFill/>
          </a:ln>
          <a:effectLst>
            <a:softEdge rad="112500"/>
          </a:effectLst>
        </p:spPr>
      </p:pic>
      <p:pic>
        <p:nvPicPr>
          <p:cNvPr id="5" name="Picture 4">
            <a:extLst>
              <a:ext uri="{FF2B5EF4-FFF2-40B4-BE49-F238E27FC236}">
                <a16:creationId xmlns:a16="http://schemas.microsoft.com/office/drawing/2014/main" id="{C2A0FAD9-C7EE-4E2F-994E-A7A9D38F7D9F}"/>
              </a:ext>
            </a:extLst>
          </p:cNvPr>
          <p:cNvPicPr>
            <a:picLocks noChangeAspect="1"/>
          </p:cNvPicPr>
          <p:nvPr/>
        </p:nvPicPr>
        <p:blipFill>
          <a:blip r:embed="rId4"/>
          <a:stretch>
            <a:fillRect/>
          </a:stretch>
        </p:blipFill>
        <p:spPr>
          <a:xfrm>
            <a:off x="9717616" y="3095862"/>
            <a:ext cx="2194983" cy="2191866"/>
          </a:xfrm>
          <a:prstGeom prst="rect">
            <a:avLst/>
          </a:prstGeom>
          <a:ln>
            <a:noFill/>
          </a:ln>
          <a:effectLst>
            <a:softEdge rad="112500"/>
          </a:effectLst>
        </p:spPr>
      </p:pic>
    </p:spTree>
    <p:extLst>
      <p:ext uri="{BB962C8B-B14F-4D97-AF65-F5344CB8AC3E}">
        <p14:creationId xmlns:p14="http://schemas.microsoft.com/office/powerpoint/2010/main" val="320505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30CD429F-4EC8-48CC-8885-A2421E3CF9F5}"/>
              </a:ext>
            </a:extLst>
          </p:cNvPr>
          <p:cNvPicPr>
            <a:picLocks noChangeAspect="1"/>
          </p:cNvPicPr>
          <p:nvPr/>
        </p:nvPicPr>
        <p:blipFill>
          <a:blip r:embed="rId2">
            <a:duotone>
              <a:schemeClr val="accent1">
                <a:shade val="45000"/>
                <a:satMod val="135000"/>
              </a:schemeClr>
              <a:prstClr val="white"/>
            </a:duotone>
          </a:blip>
          <a:stretch>
            <a:fillRect/>
          </a:stretch>
        </p:blipFill>
        <p:spPr>
          <a:xfrm>
            <a:off x="0" y="-118533"/>
            <a:ext cx="12191999" cy="6976533"/>
          </a:xfrm>
          <a:prstGeom prst="rect">
            <a:avLst/>
          </a:prstGeom>
        </p:spPr>
      </p:pic>
    </p:spTree>
    <p:extLst>
      <p:ext uri="{BB962C8B-B14F-4D97-AF65-F5344CB8AC3E}">
        <p14:creationId xmlns:p14="http://schemas.microsoft.com/office/powerpoint/2010/main" val="176791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A07E79-7B5B-4FB2-B85E-CEF8468FAEC3}"/>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16B3462-3886-4254-BD9C-4AADEAB00358}"/>
              </a:ext>
            </a:extLst>
          </p:cNvPr>
          <p:cNvSpPr>
            <a:spLocks noGrp="1"/>
          </p:cNvSpPr>
          <p:nvPr>
            <p:ph type="title"/>
          </p:nvPr>
        </p:nvSpPr>
        <p:spPr>
          <a:xfrm>
            <a:off x="838200" y="365125"/>
            <a:ext cx="10515600" cy="1325563"/>
          </a:xfrm>
        </p:spPr>
        <p:txBody>
          <a:bodyPr>
            <a:normAutofit/>
          </a:bodyPr>
          <a:lstStyle/>
          <a:p>
            <a:pPr algn="ctr"/>
            <a:r>
              <a:rPr lang="en-US" sz="4000" dirty="0"/>
              <a:t>TREATMENT OPTIONS FOR  ANOGENITAL WARTS</a:t>
            </a:r>
          </a:p>
        </p:txBody>
      </p:sp>
      <p:sp>
        <p:nvSpPr>
          <p:cNvPr id="5" name="object 3">
            <a:extLst>
              <a:ext uri="{FF2B5EF4-FFF2-40B4-BE49-F238E27FC236}">
                <a16:creationId xmlns:a16="http://schemas.microsoft.com/office/drawing/2014/main" id="{FA0BB300-7DA9-4560-A8DC-02713056C90E}"/>
              </a:ext>
            </a:extLst>
          </p:cNvPr>
          <p:cNvSpPr txBox="1">
            <a:spLocks noGrp="1"/>
          </p:cNvSpPr>
          <p:nvPr>
            <p:ph idx="1"/>
          </p:nvPr>
        </p:nvSpPr>
        <p:spPr>
          <a:xfrm>
            <a:off x="838200" y="1825625"/>
            <a:ext cx="10515600" cy="3150221"/>
          </a:xfrm>
          <a:prstGeom prst="rect">
            <a:avLst/>
          </a:prstGeom>
        </p:spPr>
        <p:txBody>
          <a:bodyPr vert="horz" wrap="square" lIns="0" tIns="140335" rIns="0" bIns="0" rtlCol="0">
            <a:spAutoFit/>
          </a:bodyPr>
          <a:lstStyle/>
          <a:p>
            <a:pPr>
              <a:lnSpc>
                <a:spcPct val="100000"/>
              </a:lnSpc>
              <a:spcBef>
                <a:spcPts val="1105"/>
              </a:spcBef>
              <a:buFont typeface="Wingdings" panose="05000000000000000000" pitchFamily="2" charset="2"/>
              <a:buChar char="v"/>
            </a:pPr>
            <a:r>
              <a:rPr sz="2600" spc="-5" dirty="0">
                <a:solidFill>
                  <a:srgbClr val="252525"/>
                </a:solidFill>
                <a:cs typeface="Gill Sans MT"/>
              </a:rPr>
              <a:t>First-line patient-applied therapies</a:t>
            </a:r>
            <a:r>
              <a:rPr sz="2600" spc="-25" dirty="0">
                <a:solidFill>
                  <a:srgbClr val="252525"/>
                </a:solidFill>
                <a:cs typeface="Gill Sans MT"/>
              </a:rPr>
              <a:t> </a:t>
            </a:r>
            <a:r>
              <a:rPr sz="2600" spc="-5" dirty="0">
                <a:solidFill>
                  <a:srgbClr val="252525"/>
                </a:solidFill>
                <a:cs typeface="Gill Sans MT"/>
              </a:rPr>
              <a:t>include:</a:t>
            </a:r>
            <a:endParaRPr sz="2600" dirty="0">
              <a:cs typeface="Gill Sans MT"/>
            </a:endParaRPr>
          </a:p>
          <a:p>
            <a:pPr marL="699770" lvl="1" indent="-230504">
              <a:lnSpc>
                <a:spcPct val="100000"/>
              </a:lnSpc>
              <a:spcBef>
                <a:spcPts val="1010"/>
              </a:spcBef>
              <a:buFont typeface="Arial"/>
              <a:buChar char="●"/>
              <a:tabLst>
                <a:tab pos="243204" algn="l"/>
              </a:tabLst>
            </a:pPr>
            <a:r>
              <a:rPr spc="-55" dirty="0">
                <a:solidFill>
                  <a:srgbClr val="252525"/>
                </a:solidFill>
                <a:cs typeface="Gill Sans MT"/>
              </a:rPr>
              <a:t>Topical</a:t>
            </a:r>
            <a:r>
              <a:rPr spc="-10" dirty="0">
                <a:solidFill>
                  <a:srgbClr val="252525"/>
                </a:solidFill>
                <a:cs typeface="Gill Sans MT"/>
              </a:rPr>
              <a:t> </a:t>
            </a:r>
            <a:r>
              <a:rPr spc="-5" dirty="0">
                <a:solidFill>
                  <a:srgbClr val="252525"/>
                </a:solidFill>
                <a:cs typeface="Gill Sans MT"/>
              </a:rPr>
              <a:t>Imiquimod.</a:t>
            </a:r>
            <a:endParaRPr dirty="0">
              <a:cs typeface="Gill Sans MT"/>
            </a:endParaRPr>
          </a:p>
          <a:p>
            <a:pPr marL="699770" lvl="1" indent="-230504">
              <a:lnSpc>
                <a:spcPct val="100000"/>
              </a:lnSpc>
              <a:spcBef>
                <a:spcPts val="994"/>
              </a:spcBef>
              <a:buFont typeface="Arial"/>
              <a:buChar char="●"/>
              <a:tabLst>
                <a:tab pos="243204" algn="l"/>
              </a:tabLst>
            </a:pPr>
            <a:r>
              <a:rPr spc="-55" dirty="0">
                <a:solidFill>
                  <a:srgbClr val="252525"/>
                </a:solidFill>
                <a:cs typeface="Gill Sans MT"/>
              </a:rPr>
              <a:t>Topical</a:t>
            </a:r>
            <a:r>
              <a:rPr spc="-20" dirty="0">
                <a:solidFill>
                  <a:srgbClr val="252525"/>
                </a:solidFill>
                <a:cs typeface="Gill Sans MT"/>
              </a:rPr>
              <a:t> </a:t>
            </a:r>
            <a:r>
              <a:rPr spc="-15" dirty="0">
                <a:solidFill>
                  <a:srgbClr val="252525"/>
                </a:solidFill>
                <a:cs typeface="Gill Sans MT"/>
              </a:rPr>
              <a:t>Podophyllotoxin</a:t>
            </a:r>
            <a:endParaRPr dirty="0">
              <a:cs typeface="Gill Sans MT"/>
            </a:endParaRPr>
          </a:p>
          <a:p>
            <a:pPr>
              <a:lnSpc>
                <a:spcPct val="100000"/>
              </a:lnSpc>
              <a:spcBef>
                <a:spcPts val="1670"/>
              </a:spcBef>
              <a:buFont typeface="Wingdings" panose="05000000000000000000" pitchFamily="2" charset="2"/>
              <a:buChar char="v"/>
            </a:pPr>
            <a:r>
              <a:rPr sz="2600" spc="-5" dirty="0">
                <a:solidFill>
                  <a:srgbClr val="252525"/>
                </a:solidFill>
                <a:cs typeface="Gill Sans MT"/>
              </a:rPr>
              <a:t>First-line clinician-administered therapies</a:t>
            </a:r>
            <a:r>
              <a:rPr sz="2600" spc="-45" dirty="0">
                <a:solidFill>
                  <a:srgbClr val="252525"/>
                </a:solidFill>
                <a:cs typeface="Gill Sans MT"/>
              </a:rPr>
              <a:t> </a:t>
            </a:r>
            <a:r>
              <a:rPr sz="2600" spc="-5" dirty="0">
                <a:solidFill>
                  <a:srgbClr val="252525"/>
                </a:solidFill>
                <a:cs typeface="Gill Sans MT"/>
              </a:rPr>
              <a:t>include:</a:t>
            </a:r>
            <a:endParaRPr sz="2600" dirty="0">
              <a:cs typeface="Gill Sans MT"/>
            </a:endParaRPr>
          </a:p>
          <a:p>
            <a:pPr marL="654050" lvl="1" indent="-184785">
              <a:lnSpc>
                <a:spcPct val="100000"/>
              </a:lnSpc>
              <a:spcBef>
                <a:spcPts val="994"/>
              </a:spcBef>
              <a:buFont typeface="Arial"/>
              <a:buChar char="●"/>
              <a:tabLst>
                <a:tab pos="197485" algn="l"/>
              </a:tabLst>
            </a:pPr>
            <a:r>
              <a:rPr spc="-10" dirty="0">
                <a:solidFill>
                  <a:srgbClr val="252525"/>
                </a:solidFill>
                <a:cs typeface="Gill Sans MT"/>
              </a:rPr>
              <a:t>Cryotherapy</a:t>
            </a:r>
            <a:endParaRPr dirty="0">
              <a:cs typeface="Gill Sans MT"/>
            </a:endParaRPr>
          </a:p>
          <a:p>
            <a:pPr marL="654685" lvl="1" indent="-185420">
              <a:lnSpc>
                <a:spcPct val="100000"/>
              </a:lnSpc>
              <a:spcBef>
                <a:spcPts val="1010"/>
              </a:spcBef>
              <a:buFont typeface="Arial"/>
              <a:buChar char="●"/>
              <a:tabLst>
                <a:tab pos="198120" algn="l"/>
              </a:tabLst>
            </a:pPr>
            <a:r>
              <a:rPr dirty="0">
                <a:solidFill>
                  <a:srgbClr val="252525"/>
                </a:solidFill>
                <a:cs typeface="Gill Sans MT"/>
              </a:rPr>
              <a:t>Surgical </a:t>
            </a:r>
            <a:r>
              <a:rPr spc="-15" dirty="0">
                <a:solidFill>
                  <a:srgbClr val="252525"/>
                </a:solidFill>
                <a:cs typeface="Gill Sans MT"/>
              </a:rPr>
              <a:t>removal </a:t>
            </a:r>
            <a:r>
              <a:rPr spc="-5" dirty="0">
                <a:solidFill>
                  <a:srgbClr val="252525"/>
                </a:solidFill>
                <a:cs typeface="Gill Sans MT"/>
              </a:rPr>
              <a:t>(excision, </a:t>
            </a:r>
            <a:r>
              <a:rPr spc="-15" dirty="0">
                <a:solidFill>
                  <a:srgbClr val="252525"/>
                </a:solidFill>
                <a:cs typeface="Gill Sans MT"/>
              </a:rPr>
              <a:t>electrosurgery,</a:t>
            </a:r>
            <a:r>
              <a:rPr spc="-540" dirty="0">
                <a:solidFill>
                  <a:srgbClr val="252525"/>
                </a:solidFill>
                <a:cs typeface="Gill Sans MT"/>
              </a:rPr>
              <a:t> </a:t>
            </a:r>
            <a:r>
              <a:rPr dirty="0">
                <a:solidFill>
                  <a:srgbClr val="252525"/>
                </a:solidFill>
                <a:cs typeface="Gill Sans MT"/>
              </a:rPr>
              <a:t>or </a:t>
            </a:r>
            <a:r>
              <a:rPr spc="-5" dirty="0">
                <a:solidFill>
                  <a:srgbClr val="252525"/>
                </a:solidFill>
                <a:cs typeface="Gill Sans MT"/>
              </a:rPr>
              <a:t>laser)</a:t>
            </a:r>
            <a:endParaRPr dirty="0">
              <a:cs typeface="Gill Sans MT"/>
            </a:endParaRPr>
          </a:p>
        </p:txBody>
      </p:sp>
      <p:pic>
        <p:nvPicPr>
          <p:cNvPr id="7" name="Picture 6">
            <a:extLst>
              <a:ext uri="{FF2B5EF4-FFF2-40B4-BE49-F238E27FC236}">
                <a16:creationId xmlns:a16="http://schemas.microsoft.com/office/drawing/2014/main" id="{FD0A533D-0240-4CC9-8769-7C43BBC23653}"/>
              </a:ext>
            </a:extLst>
          </p:cNvPr>
          <p:cNvPicPr>
            <a:picLocks noChangeAspect="1"/>
          </p:cNvPicPr>
          <p:nvPr/>
        </p:nvPicPr>
        <p:blipFill rotWithShape="1">
          <a:blip r:embed="rId3"/>
          <a:srcRect l="3333" t="18478" r="2888" b="10550"/>
          <a:stretch/>
        </p:blipFill>
        <p:spPr>
          <a:xfrm>
            <a:off x="8432800" y="1305587"/>
            <a:ext cx="3420532" cy="1727996"/>
          </a:xfrm>
          <a:prstGeom prst="rect">
            <a:avLst/>
          </a:prstGeom>
          <a:ln>
            <a:noFill/>
          </a:ln>
          <a:effectLst>
            <a:softEdge rad="112500"/>
          </a:effectLst>
        </p:spPr>
      </p:pic>
      <p:pic>
        <p:nvPicPr>
          <p:cNvPr id="8" name="Picture 7">
            <a:extLst>
              <a:ext uri="{FF2B5EF4-FFF2-40B4-BE49-F238E27FC236}">
                <a16:creationId xmlns:a16="http://schemas.microsoft.com/office/drawing/2014/main" id="{03EB6299-6DD5-446C-B7D2-53E7AED473BC}"/>
              </a:ext>
            </a:extLst>
          </p:cNvPr>
          <p:cNvPicPr>
            <a:picLocks noChangeAspect="1"/>
          </p:cNvPicPr>
          <p:nvPr/>
        </p:nvPicPr>
        <p:blipFill>
          <a:blip r:embed="rId4"/>
          <a:stretch>
            <a:fillRect/>
          </a:stretch>
        </p:blipFill>
        <p:spPr>
          <a:xfrm>
            <a:off x="8432800" y="3101051"/>
            <a:ext cx="3420532" cy="1727996"/>
          </a:xfrm>
          <a:prstGeom prst="rect">
            <a:avLst/>
          </a:prstGeom>
          <a:ln>
            <a:noFill/>
          </a:ln>
          <a:effectLst>
            <a:softEdge rad="112500"/>
          </a:effectLst>
        </p:spPr>
      </p:pic>
      <p:pic>
        <p:nvPicPr>
          <p:cNvPr id="9" name="Picture 8">
            <a:extLst>
              <a:ext uri="{FF2B5EF4-FFF2-40B4-BE49-F238E27FC236}">
                <a16:creationId xmlns:a16="http://schemas.microsoft.com/office/drawing/2014/main" id="{C3B97987-F4D5-49A6-B980-1DDF5DB9D0F7}"/>
              </a:ext>
            </a:extLst>
          </p:cNvPr>
          <p:cNvPicPr>
            <a:picLocks noChangeAspect="1"/>
          </p:cNvPicPr>
          <p:nvPr/>
        </p:nvPicPr>
        <p:blipFill>
          <a:blip r:embed="rId5"/>
          <a:stretch>
            <a:fillRect/>
          </a:stretch>
        </p:blipFill>
        <p:spPr>
          <a:xfrm>
            <a:off x="2929465" y="5094549"/>
            <a:ext cx="6739468" cy="1609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918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0F6597-301B-4281-A9F9-9B1AFC571B03}"/>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DC4228B-99CF-4AAB-9587-CAFCCF688B68}"/>
              </a:ext>
            </a:extLst>
          </p:cNvPr>
          <p:cNvSpPr>
            <a:spLocks noGrp="1"/>
          </p:cNvSpPr>
          <p:nvPr>
            <p:ph idx="1"/>
          </p:nvPr>
        </p:nvSpPr>
        <p:spPr>
          <a:xfrm>
            <a:off x="838200" y="934720"/>
            <a:ext cx="10520680" cy="4983163"/>
          </a:xfrm>
        </p:spPr>
        <p:txBody>
          <a:bodyPr>
            <a:normAutofit/>
          </a:bodyPr>
          <a:lstStyle/>
          <a:p>
            <a:pPr marL="0" indent="0">
              <a:buNone/>
            </a:pPr>
            <a:r>
              <a:rPr lang="en-US" b="1" dirty="0"/>
              <a:t>How long should a patient treated or suspected to have an STI abstain from sexual activity?</a:t>
            </a:r>
            <a:endParaRPr lang="en-US" dirty="0"/>
          </a:p>
          <a:p>
            <a:r>
              <a:rPr lang="en-US" sz="2600" dirty="0"/>
              <a:t>All patients should be advised to refrain from sexual activity while awaiting test results and, if empiric therapy was initiated, for at least 7 days after both the patient and his/her partner are treated. </a:t>
            </a:r>
          </a:p>
          <a:p>
            <a:pPr marL="0" indent="0">
              <a:buNone/>
            </a:pPr>
            <a:endParaRPr lang="en-US" sz="2200" dirty="0"/>
          </a:p>
          <a:p>
            <a:pPr marL="0" indent="0">
              <a:buNone/>
            </a:pPr>
            <a:r>
              <a:rPr lang="en-US" b="1" dirty="0"/>
              <a:t>What should be included in your counseling to a patient with an STI?</a:t>
            </a:r>
            <a:endParaRPr lang="en-US" dirty="0"/>
          </a:p>
          <a:p>
            <a:r>
              <a:rPr lang="en-US" sz="2600" dirty="0"/>
              <a:t>Counseling regarding partner/contact testing and treatment.</a:t>
            </a:r>
          </a:p>
          <a:p>
            <a:r>
              <a:rPr lang="en-US" sz="2600" dirty="0"/>
              <a:t>if the patient was exposed to an STI during an extramarital relationship, he/she should be advised to avoid extramarital sexual activity.</a:t>
            </a:r>
          </a:p>
        </p:txBody>
      </p:sp>
    </p:spTree>
    <p:extLst>
      <p:ext uri="{BB962C8B-B14F-4D97-AF65-F5344CB8AC3E}">
        <p14:creationId xmlns:p14="http://schemas.microsoft.com/office/powerpoint/2010/main" val="360057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D97FF-C35F-4986-808F-9BBE3CD906BD}"/>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8EC653D-1DAF-4509-A258-C5C350872955}"/>
              </a:ext>
            </a:extLst>
          </p:cNvPr>
          <p:cNvSpPr>
            <a:spLocks noGrp="1"/>
          </p:cNvSpPr>
          <p:nvPr>
            <p:ph idx="1"/>
          </p:nvPr>
        </p:nvSpPr>
        <p:spPr/>
        <p:txBody>
          <a:bodyPr/>
          <a:lstStyle/>
          <a:p>
            <a:pPr marL="0" indent="0" algn="ctr">
              <a:lnSpc>
                <a:spcPct val="100000"/>
              </a:lnSpc>
              <a:spcBef>
                <a:spcPts val="1105"/>
              </a:spcBef>
              <a:buNone/>
            </a:pPr>
            <a:endParaRPr lang="en-US" spc="-5" dirty="0">
              <a:solidFill>
                <a:srgbClr val="252525"/>
              </a:solidFill>
              <a:latin typeface="Gill Sans MT"/>
              <a:cs typeface="Gill Sans MT"/>
            </a:endParaRPr>
          </a:p>
          <a:p>
            <a:pPr marL="0" indent="0">
              <a:lnSpc>
                <a:spcPct val="100000"/>
              </a:lnSpc>
              <a:spcBef>
                <a:spcPts val="1105"/>
              </a:spcBef>
              <a:buNone/>
            </a:pPr>
            <a:r>
              <a:rPr lang="en-US" b="1" spc="-5" dirty="0">
                <a:solidFill>
                  <a:srgbClr val="252525"/>
                </a:solidFill>
                <a:latin typeface="Gill Sans MT"/>
                <a:cs typeface="Gill Sans MT"/>
              </a:rPr>
              <a:t>Behavior:</a:t>
            </a:r>
            <a:endParaRPr lang="en-US" b="1" dirty="0">
              <a:latin typeface="Gill Sans MT"/>
              <a:cs typeface="Gill Sans MT"/>
            </a:endParaRPr>
          </a:p>
          <a:p>
            <a:pPr marL="469900" indent="-457200">
              <a:lnSpc>
                <a:spcPct val="100000"/>
              </a:lnSpc>
              <a:spcBef>
                <a:spcPts val="1010"/>
              </a:spcBef>
              <a:buFont typeface="Wingdings" panose="05000000000000000000" pitchFamily="2" charset="2"/>
              <a:buChar char="v"/>
              <a:tabLst>
                <a:tab pos="241300" algn="l"/>
              </a:tabLst>
            </a:pPr>
            <a:r>
              <a:rPr lang="en-US" sz="2600" dirty="0">
                <a:latin typeface="Gill Sans MT"/>
                <a:cs typeface="Gill Sans MT"/>
              </a:rPr>
              <a:t>Abstinence: </a:t>
            </a:r>
            <a:r>
              <a:rPr lang="en-US" sz="2600" spc="-5" dirty="0">
                <a:latin typeface="Gill Sans MT"/>
                <a:cs typeface="Gill Sans MT"/>
              </a:rPr>
              <a:t>it is </a:t>
            </a:r>
            <a:r>
              <a:rPr lang="en-US" sz="2600" dirty="0">
                <a:latin typeface="Gill Sans MT"/>
                <a:cs typeface="Gill Sans MT"/>
              </a:rPr>
              <a:t>the </a:t>
            </a:r>
            <a:r>
              <a:rPr lang="en-US" sz="2600" spc="-10" dirty="0">
                <a:latin typeface="Gill Sans MT"/>
                <a:cs typeface="Gill Sans MT"/>
              </a:rPr>
              <a:t>only </a:t>
            </a:r>
            <a:r>
              <a:rPr lang="en-US" sz="2600" spc="-40" dirty="0">
                <a:latin typeface="Gill Sans MT"/>
                <a:cs typeface="Gill Sans MT"/>
              </a:rPr>
              <a:t>way </a:t>
            </a:r>
            <a:r>
              <a:rPr lang="en-US" sz="2600" dirty="0">
                <a:latin typeface="Gill Sans MT"/>
                <a:cs typeface="Gill Sans MT"/>
              </a:rPr>
              <a:t>to </a:t>
            </a:r>
            <a:r>
              <a:rPr lang="en-US" sz="2600" spc="-30" dirty="0">
                <a:latin typeface="Gill Sans MT"/>
                <a:cs typeface="Gill Sans MT"/>
              </a:rPr>
              <a:t>avoid </a:t>
            </a:r>
            <a:r>
              <a:rPr lang="en-US" sz="2600" dirty="0">
                <a:latin typeface="Gill Sans MT"/>
                <a:cs typeface="Gill Sans MT"/>
              </a:rPr>
              <a:t>STIs</a:t>
            </a:r>
            <a:r>
              <a:rPr lang="en-US" sz="2600" spc="-235" dirty="0">
                <a:latin typeface="Gill Sans MT"/>
                <a:cs typeface="Gill Sans MT"/>
              </a:rPr>
              <a:t> </a:t>
            </a:r>
            <a:r>
              <a:rPr lang="en-US" sz="2600" spc="-5" dirty="0">
                <a:latin typeface="Gill Sans MT"/>
                <a:cs typeface="Gill Sans MT"/>
              </a:rPr>
              <a:t>100%.</a:t>
            </a:r>
            <a:endParaRPr lang="en-US" sz="2600" dirty="0">
              <a:latin typeface="Gill Sans MT"/>
              <a:cs typeface="Gill Sans MT"/>
            </a:endParaRPr>
          </a:p>
          <a:p>
            <a:pPr marL="469900" indent="-457200">
              <a:lnSpc>
                <a:spcPct val="100000"/>
              </a:lnSpc>
              <a:spcBef>
                <a:spcPts val="994"/>
              </a:spcBef>
              <a:buFont typeface="Wingdings" panose="05000000000000000000" pitchFamily="2" charset="2"/>
              <a:buChar char="v"/>
              <a:tabLst>
                <a:tab pos="241300" algn="l"/>
              </a:tabLst>
            </a:pPr>
            <a:r>
              <a:rPr lang="en-US" sz="2600" dirty="0">
                <a:latin typeface="Gill Sans MT"/>
                <a:cs typeface="Gill Sans MT"/>
              </a:rPr>
              <a:t>Condom </a:t>
            </a:r>
            <a:r>
              <a:rPr lang="en-US" sz="2600" spc="-5" dirty="0">
                <a:latin typeface="Gill Sans MT"/>
                <a:cs typeface="Gill Sans MT"/>
              </a:rPr>
              <a:t>use: </a:t>
            </a:r>
            <a:r>
              <a:rPr lang="en-US" sz="2600" spc="-10" dirty="0">
                <a:latin typeface="Gill Sans MT"/>
                <a:cs typeface="Gill Sans MT"/>
              </a:rPr>
              <a:t>reduce </a:t>
            </a:r>
            <a:r>
              <a:rPr lang="en-US" sz="2600" dirty="0">
                <a:latin typeface="Gill Sans MT"/>
                <a:cs typeface="Gill Sans MT"/>
              </a:rPr>
              <a:t>STI transmission </a:t>
            </a:r>
            <a:r>
              <a:rPr lang="en-US" sz="2600" spc="-5" dirty="0">
                <a:latin typeface="Gill Sans MT"/>
                <a:cs typeface="Gill Sans MT"/>
              </a:rPr>
              <a:t>significantly </a:t>
            </a:r>
            <a:r>
              <a:rPr lang="en-US" sz="2600" dirty="0">
                <a:latin typeface="Gill Sans MT"/>
                <a:cs typeface="Gill Sans MT"/>
              </a:rPr>
              <a:t>but </a:t>
            </a:r>
            <a:r>
              <a:rPr lang="en-US" sz="2600" spc="-5" dirty="0">
                <a:latin typeface="Gill Sans MT"/>
                <a:cs typeface="Gill Sans MT"/>
              </a:rPr>
              <a:t>not </a:t>
            </a:r>
            <a:r>
              <a:rPr lang="en-US" sz="2600" dirty="0">
                <a:latin typeface="Gill Sans MT"/>
                <a:cs typeface="Gill Sans MT"/>
              </a:rPr>
              <a:t>100%</a:t>
            </a:r>
            <a:r>
              <a:rPr lang="en-US" sz="2600" spc="-40" dirty="0">
                <a:latin typeface="Gill Sans MT"/>
                <a:cs typeface="Gill Sans MT"/>
              </a:rPr>
              <a:t> </a:t>
            </a:r>
            <a:r>
              <a:rPr lang="en-US" sz="2600" spc="-5" dirty="0">
                <a:latin typeface="Gill Sans MT"/>
                <a:cs typeface="Gill Sans MT"/>
              </a:rPr>
              <a:t>effective.</a:t>
            </a:r>
            <a:endParaRPr lang="en-US" sz="2600" dirty="0">
              <a:latin typeface="Gill Sans MT"/>
              <a:cs typeface="Gill Sans MT"/>
            </a:endParaRPr>
          </a:p>
          <a:p>
            <a:pPr marL="469900" marR="438784" indent="-457200">
              <a:lnSpc>
                <a:spcPct val="100000"/>
              </a:lnSpc>
              <a:buFont typeface="Wingdings" panose="05000000000000000000" pitchFamily="2" charset="2"/>
              <a:buChar char="v"/>
              <a:tabLst>
                <a:tab pos="241300" algn="l"/>
              </a:tabLst>
            </a:pPr>
            <a:r>
              <a:rPr lang="en-US" sz="2600" spc="-15" dirty="0">
                <a:latin typeface="Gill Sans MT"/>
                <a:cs typeface="Gill Sans MT"/>
              </a:rPr>
              <a:t>Avoiding </a:t>
            </a:r>
            <a:r>
              <a:rPr lang="en-US" sz="2600" spc="-5" dirty="0">
                <a:latin typeface="Gill Sans MT"/>
                <a:cs typeface="Gill Sans MT"/>
              </a:rPr>
              <a:t>alcohol </a:t>
            </a:r>
            <a:r>
              <a:rPr lang="en-US" sz="2600" dirty="0">
                <a:latin typeface="Gill Sans MT"/>
                <a:cs typeface="Gill Sans MT"/>
              </a:rPr>
              <a:t>and </a:t>
            </a:r>
            <a:r>
              <a:rPr lang="en-US" sz="2600" spc="-5" dirty="0">
                <a:latin typeface="Gill Sans MT"/>
                <a:cs typeface="Gill Sans MT"/>
              </a:rPr>
              <a:t>illicit </a:t>
            </a:r>
            <a:r>
              <a:rPr lang="en-US" sz="2600" dirty="0">
                <a:latin typeface="Gill Sans MT"/>
                <a:cs typeface="Gill Sans MT"/>
              </a:rPr>
              <a:t>drug </a:t>
            </a:r>
            <a:r>
              <a:rPr lang="en-US" sz="2600" spc="10" dirty="0">
                <a:latin typeface="Gill Sans MT"/>
                <a:cs typeface="Gill Sans MT"/>
              </a:rPr>
              <a:t>use: these </a:t>
            </a:r>
            <a:r>
              <a:rPr lang="en-US" sz="2600" spc="-10" dirty="0">
                <a:latin typeface="Gill Sans MT"/>
                <a:cs typeface="Gill Sans MT"/>
              </a:rPr>
              <a:t>affects </a:t>
            </a:r>
            <a:r>
              <a:rPr lang="en-US" sz="2600" dirty="0">
                <a:latin typeface="Gill Sans MT"/>
                <a:cs typeface="Gill Sans MT"/>
              </a:rPr>
              <a:t>mental status and might </a:t>
            </a:r>
            <a:r>
              <a:rPr lang="en-US" sz="2600" spc="-5" dirty="0">
                <a:latin typeface="Gill Sans MT"/>
                <a:cs typeface="Gill Sans MT"/>
              </a:rPr>
              <a:t>lead </a:t>
            </a:r>
            <a:r>
              <a:rPr lang="en-US" sz="2600" dirty="0">
                <a:latin typeface="Gill Sans MT"/>
                <a:cs typeface="Gill Sans MT"/>
              </a:rPr>
              <a:t>to risky </a:t>
            </a:r>
            <a:r>
              <a:rPr lang="en-US" sz="2600" spc="-5" dirty="0">
                <a:latin typeface="Gill Sans MT"/>
                <a:cs typeface="Gill Sans MT"/>
              </a:rPr>
              <a:t>sexual</a:t>
            </a:r>
            <a:r>
              <a:rPr lang="en-US" sz="2600" dirty="0">
                <a:latin typeface="Gill Sans MT"/>
                <a:cs typeface="Gill Sans MT"/>
              </a:rPr>
              <a:t> </a:t>
            </a:r>
            <a:r>
              <a:rPr lang="en-US" sz="2600" spc="-5" dirty="0">
                <a:latin typeface="Gill Sans MT"/>
                <a:cs typeface="Gill Sans MT"/>
              </a:rPr>
              <a:t>practices.</a:t>
            </a:r>
            <a:endParaRPr lang="en-US" sz="2600" dirty="0">
              <a:latin typeface="Gill Sans MT"/>
              <a:cs typeface="Gill Sans MT"/>
            </a:endParaRPr>
          </a:p>
          <a:p>
            <a:pPr marL="469900" indent="-457200">
              <a:lnSpc>
                <a:spcPct val="100000"/>
              </a:lnSpc>
              <a:spcBef>
                <a:spcPts val="1010"/>
              </a:spcBef>
              <a:buFont typeface="Wingdings" panose="05000000000000000000" pitchFamily="2" charset="2"/>
              <a:buChar char="v"/>
              <a:tabLst>
                <a:tab pos="241300" algn="l"/>
              </a:tabLst>
            </a:pPr>
            <a:r>
              <a:rPr lang="en-US" sz="2600" spc="-20" dirty="0">
                <a:latin typeface="Gill Sans MT"/>
                <a:cs typeface="Gill Sans MT"/>
              </a:rPr>
              <a:t>Avoid</a:t>
            </a:r>
            <a:r>
              <a:rPr lang="en-US" sz="2600" spc="-10" dirty="0">
                <a:latin typeface="Gill Sans MT"/>
                <a:cs typeface="Gill Sans MT"/>
              </a:rPr>
              <a:t> </a:t>
            </a:r>
            <a:r>
              <a:rPr lang="en-US" sz="2600" spc="-5" dirty="0">
                <a:latin typeface="Gill Sans MT"/>
                <a:cs typeface="Gill Sans MT"/>
              </a:rPr>
              <a:t>suspicious</a:t>
            </a:r>
            <a:r>
              <a:rPr lang="en-US" sz="2600" spc="-10" dirty="0">
                <a:latin typeface="Gill Sans MT"/>
                <a:cs typeface="Gill Sans MT"/>
              </a:rPr>
              <a:t> </a:t>
            </a:r>
            <a:r>
              <a:rPr lang="en-US" sz="2600" dirty="0">
                <a:latin typeface="Gill Sans MT"/>
                <a:cs typeface="Gill Sans MT"/>
              </a:rPr>
              <a:t>places during</a:t>
            </a:r>
            <a:r>
              <a:rPr lang="en-US" sz="2600" spc="-10" dirty="0">
                <a:latin typeface="Gill Sans MT"/>
                <a:cs typeface="Gill Sans MT"/>
              </a:rPr>
              <a:t> </a:t>
            </a:r>
            <a:r>
              <a:rPr lang="en-US" sz="2600" spc="-20" dirty="0">
                <a:latin typeface="Gill Sans MT"/>
                <a:cs typeface="Gill Sans MT"/>
              </a:rPr>
              <a:t>travel,</a:t>
            </a:r>
            <a:r>
              <a:rPr lang="en-US" sz="2600" spc="-254" dirty="0">
                <a:latin typeface="Gill Sans MT"/>
                <a:cs typeface="Gill Sans MT"/>
              </a:rPr>
              <a:t> </a:t>
            </a:r>
            <a:r>
              <a:rPr lang="en-US" sz="2600" spc="-5" dirty="0">
                <a:latin typeface="Gill Sans MT"/>
                <a:cs typeface="Gill Sans MT"/>
              </a:rPr>
              <a:t>massage</a:t>
            </a:r>
            <a:r>
              <a:rPr lang="en-US" sz="2600" spc="20" dirty="0">
                <a:latin typeface="Gill Sans MT"/>
                <a:cs typeface="Gill Sans MT"/>
              </a:rPr>
              <a:t> </a:t>
            </a:r>
            <a:r>
              <a:rPr lang="en-US" sz="2600" spc="-5" dirty="0">
                <a:latin typeface="Gill Sans MT"/>
                <a:cs typeface="Gill Sans MT"/>
              </a:rPr>
              <a:t>parlors,</a:t>
            </a:r>
            <a:r>
              <a:rPr lang="en-US" sz="2600" spc="-240" dirty="0">
                <a:latin typeface="Gill Sans MT"/>
                <a:cs typeface="Gill Sans MT"/>
              </a:rPr>
              <a:t> </a:t>
            </a:r>
            <a:r>
              <a:rPr lang="en-US" sz="2600" dirty="0">
                <a:latin typeface="Gill Sans MT"/>
                <a:cs typeface="Gill Sans MT"/>
              </a:rPr>
              <a:t>night</a:t>
            </a:r>
            <a:r>
              <a:rPr lang="en-US" sz="2600" spc="-10" dirty="0">
                <a:latin typeface="Gill Sans MT"/>
                <a:cs typeface="Gill Sans MT"/>
              </a:rPr>
              <a:t> </a:t>
            </a:r>
            <a:r>
              <a:rPr lang="en-US" sz="2600" dirty="0">
                <a:latin typeface="Gill Sans MT"/>
                <a:cs typeface="Gill Sans MT"/>
              </a:rPr>
              <a:t>clubs,</a:t>
            </a:r>
            <a:r>
              <a:rPr lang="en-US" sz="2600" spc="-254" dirty="0">
                <a:latin typeface="Gill Sans MT"/>
                <a:cs typeface="Gill Sans MT"/>
              </a:rPr>
              <a:t> </a:t>
            </a:r>
            <a:r>
              <a:rPr lang="en-US" sz="2600" dirty="0">
                <a:latin typeface="Gill Sans MT"/>
                <a:cs typeface="Gill Sans MT"/>
              </a:rPr>
              <a:t>sex</a:t>
            </a:r>
            <a:r>
              <a:rPr lang="en-US" sz="2600" spc="5" dirty="0">
                <a:latin typeface="Gill Sans MT"/>
                <a:cs typeface="Gill Sans MT"/>
              </a:rPr>
              <a:t> </a:t>
            </a:r>
            <a:r>
              <a:rPr lang="en-US" sz="2600" spc="-15" dirty="0">
                <a:latin typeface="Gill Sans MT"/>
                <a:cs typeface="Gill Sans MT"/>
              </a:rPr>
              <a:t>workers…etc.</a:t>
            </a:r>
            <a:endParaRPr lang="en-US" sz="2600" dirty="0">
              <a:latin typeface="Gill Sans MT"/>
              <a:cs typeface="Gill Sans MT"/>
            </a:endParaRPr>
          </a:p>
          <a:p>
            <a:endParaRPr lang="en-US" dirty="0"/>
          </a:p>
        </p:txBody>
      </p:sp>
      <p:pic>
        <p:nvPicPr>
          <p:cNvPr id="3074" name="Picture 2" descr="نتيجة بحث الصور عن ‪prevention‬‏">
            <a:extLst>
              <a:ext uri="{FF2B5EF4-FFF2-40B4-BE49-F238E27FC236}">
                <a16:creationId xmlns:a16="http://schemas.microsoft.com/office/drawing/2014/main" id="{49E9A676-BEDA-45C9-991E-FE2F4916C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20134"/>
            <a:ext cx="9144001" cy="206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6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D459FD-37E5-43A6-AB4B-4A48D9D4F993}"/>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F8D21E5C-074A-44E7-B089-34BBE51CCF00}"/>
              </a:ext>
            </a:extLst>
          </p:cNvPr>
          <p:cNvSpPr>
            <a:spLocks noGrp="1"/>
          </p:cNvSpPr>
          <p:nvPr>
            <p:ph sz="half" idx="1"/>
          </p:nvPr>
        </p:nvSpPr>
        <p:spPr>
          <a:xfrm>
            <a:off x="1599803" y="2861024"/>
            <a:ext cx="4018281" cy="2969887"/>
          </a:xfrm>
        </p:spPr>
        <p:txBody>
          <a:bodyPr/>
          <a:lstStyle/>
          <a:p>
            <a:pPr marL="0" indent="0">
              <a:buNone/>
            </a:pPr>
            <a:r>
              <a:rPr lang="en-US" b="1" spc="-20" dirty="0">
                <a:solidFill>
                  <a:srgbClr val="252525"/>
                </a:solidFill>
                <a:latin typeface="Gill Sans MT"/>
                <a:cs typeface="Gill Sans MT"/>
              </a:rPr>
              <a:t>Vaccines:</a:t>
            </a:r>
          </a:p>
          <a:p>
            <a:pPr marL="0" indent="0" algn="ctr">
              <a:buNone/>
            </a:pPr>
            <a:endParaRPr lang="en-US" dirty="0">
              <a:latin typeface="Gill Sans MT"/>
              <a:cs typeface="Gill Sans MT"/>
            </a:endParaRPr>
          </a:p>
          <a:p>
            <a:pPr marL="233363" lvl="1">
              <a:buFont typeface="Wingdings" panose="05000000000000000000" pitchFamily="2" charset="2"/>
              <a:buChar char="v"/>
            </a:pPr>
            <a:r>
              <a:rPr lang="en-US" sz="2600" dirty="0"/>
              <a:t>Hepatitis A &amp; B.</a:t>
            </a:r>
          </a:p>
          <a:p>
            <a:pPr marL="233363" lvl="1">
              <a:buFont typeface="Wingdings" panose="05000000000000000000" pitchFamily="2" charset="2"/>
              <a:buChar char="v"/>
            </a:pPr>
            <a:endParaRPr lang="en-US" sz="2600" dirty="0"/>
          </a:p>
          <a:p>
            <a:pPr marL="233363" lvl="1">
              <a:buFont typeface="Wingdings" panose="05000000000000000000" pitchFamily="2" charset="2"/>
              <a:buChar char="v"/>
            </a:pPr>
            <a:r>
              <a:rPr lang="en-US" sz="2600" dirty="0"/>
              <a:t>HPV vaccine.</a:t>
            </a:r>
          </a:p>
          <a:p>
            <a:endParaRPr lang="en-US" dirty="0"/>
          </a:p>
        </p:txBody>
      </p:sp>
      <p:pic>
        <p:nvPicPr>
          <p:cNvPr id="7" name="Picture 6">
            <a:extLst>
              <a:ext uri="{FF2B5EF4-FFF2-40B4-BE49-F238E27FC236}">
                <a16:creationId xmlns:a16="http://schemas.microsoft.com/office/drawing/2014/main" id="{32A07923-A627-40AD-ABDA-8A16170E2FDF}"/>
              </a:ext>
            </a:extLst>
          </p:cNvPr>
          <p:cNvPicPr>
            <a:picLocks noChangeAspect="1"/>
          </p:cNvPicPr>
          <p:nvPr/>
        </p:nvPicPr>
        <p:blipFill>
          <a:blip r:embed="rId3"/>
          <a:stretch>
            <a:fillRect/>
          </a:stretch>
        </p:blipFill>
        <p:spPr>
          <a:xfrm>
            <a:off x="1599803" y="110067"/>
            <a:ext cx="9144793" cy="2066723"/>
          </a:xfrm>
          <a:prstGeom prst="rect">
            <a:avLst/>
          </a:prstGeom>
        </p:spPr>
      </p:pic>
      <p:pic>
        <p:nvPicPr>
          <p:cNvPr id="9" name="Content Placeholder 8">
            <a:extLst>
              <a:ext uri="{FF2B5EF4-FFF2-40B4-BE49-F238E27FC236}">
                <a16:creationId xmlns:a16="http://schemas.microsoft.com/office/drawing/2014/main" id="{CC0647B4-2ABB-4C05-982C-86DF0655FE07}"/>
              </a:ext>
            </a:extLst>
          </p:cNvPr>
          <p:cNvPicPr>
            <a:picLocks noGrp="1" noChangeAspect="1"/>
          </p:cNvPicPr>
          <p:nvPr>
            <p:ph sz="half" idx="2"/>
          </p:nvPr>
        </p:nvPicPr>
        <p:blipFill>
          <a:blip r:embed="rId4"/>
          <a:stretch>
            <a:fillRect/>
          </a:stretch>
        </p:blipFill>
        <p:spPr>
          <a:xfrm>
            <a:off x="6578600" y="2861024"/>
            <a:ext cx="4622801" cy="3040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96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16E86-F1CB-47C8-9D42-BB42F2A07E1D}"/>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65897AA-52E6-465E-8763-92024495A7C7}"/>
              </a:ext>
            </a:extLst>
          </p:cNvPr>
          <p:cNvSpPr>
            <a:spLocks noGrp="1"/>
          </p:cNvSpPr>
          <p:nvPr>
            <p:ph type="title"/>
          </p:nvPr>
        </p:nvSpPr>
        <p:spPr/>
        <p:txBody>
          <a:bodyPr/>
          <a:lstStyle/>
          <a:p>
            <a:r>
              <a:rPr lang="en-US" sz="4000" dirty="0"/>
              <a:t>Question 4</a:t>
            </a:r>
          </a:p>
        </p:txBody>
      </p:sp>
      <p:sp>
        <p:nvSpPr>
          <p:cNvPr id="3" name="Content Placeholder 2">
            <a:extLst>
              <a:ext uri="{FF2B5EF4-FFF2-40B4-BE49-F238E27FC236}">
                <a16:creationId xmlns:a16="http://schemas.microsoft.com/office/drawing/2014/main" id="{234118D4-1461-4CDA-A553-7B8F8C854E65}"/>
              </a:ext>
            </a:extLst>
          </p:cNvPr>
          <p:cNvSpPr>
            <a:spLocks noGrp="1"/>
          </p:cNvSpPr>
          <p:nvPr>
            <p:ph idx="1"/>
          </p:nvPr>
        </p:nvSpPr>
        <p:spPr/>
        <p:txBody>
          <a:bodyPr/>
          <a:lstStyle/>
          <a:p>
            <a:pPr marL="0" indent="0">
              <a:buNone/>
            </a:pPr>
            <a:r>
              <a:rPr lang="en-US" dirty="0"/>
              <a:t>Which of the following provides a 100% protection from STIs?</a:t>
            </a:r>
          </a:p>
          <a:p>
            <a:pPr marL="514350" indent="-514350">
              <a:buFont typeface="+mj-lt"/>
              <a:buAutoNum type="alphaLcParenR"/>
            </a:pPr>
            <a:r>
              <a:rPr lang="en-US" dirty="0"/>
              <a:t>Avoiding alcohol and drugs</a:t>
            </a:r>
          </a:p>
          <a:p>
            <a:pPr marL="514350" indent="-514350">
              <a:buFont typeface="+mj-lt"/>
              <a:buAutoNum type="alphaLcParenR"/>
            </a:pPr>
            <a:r>
              <a:rPr lang="en-US" dirty="0"/>
              <a:t>Condom</a:t>
            </a:r>
          </a:p>
          <a:p>
            <a:pPr marL="514350" indent="-514350">
              <a:buFont typeface="+mj-lt"/>
              <a:buAutoNum type="alphaLcParenR"/>
            </a:pPr>
            <a:r>
              <a:rPr lang="en-US" dirty="0"/>
              <a:t>Abstinence from sexual activity</a:t>
            </a:r>
          </a:p>
          <a:p>
            <a:pPr marL="514350" indent="-514350">
              <a:buFont typeface="+mj-lt"/>
              <a:buAutoNum type="alphaLcParenR"/>
            </a:pPr>
            <a:r>
              <a:rPr lang="en-US" dirty="0"/>
              <a:t>All of the above</a:t>
            </a:r>
          </a:p>
          <a:p>
            <a:pPr marL="0" indent="0">
              <a:buNone/>
            </a:pPr>
            <a:endParaRPr lang="en-US" dirty="0"/>
          </a:p>
        </p:txBody>
      </p:sp>
    </p:spTree>
    <p:extLst>
      <p:ext uri="{BB962C8B-B14F-4D97-AF65-F5344CB8AC3E}">
        <p14:creationId xmlns:p14="http://schemas.microsoft.com/office/powerpoint/2010/main" val="31122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581D-C701-4FCB-9BDE-E810EDA355B6}"/>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8269021-54A4-47DC-8EA0-DC2AE634B8AE}"/>
              </a:ext>
            </a:extLst>
          </p:cNvPr>
          <p:cNvSpPr>
            <a:spLocks noGrp="1"/>
          </p:cNvSpPr>
          <p:nvPr>
            <p:ph idx="1"/>
          </p:nvPr>
        </p:nvSpPr>
        <p:spPr>
          <a:xfrm>
            <a:off x="838200" y="2580640"/>
            <a:ext cx="10515600" cy="3596322"/>
          </a:xfrm>
        </p:spPr>
        <p:txBody>
          <a:bodyPr/>
          <a:lstStyle/>
          <a:p>
            <a:pPr marL="12700" lvl="0" indent="0">
              <a:lnSpc>
                <a:spcPct val="100000"/>
              </a:lnSpc>
              <a:spcBef>
                <a:spcPts val="994"/>
              </a:spcBef>
              <a:buNone/>
            </a:pPr>
            <a:r>
              <a:rPr lang="en-US" b="1" dirty="0">
                <a:solidFill>
                  <a:srgbClr val="252525"/>
                </a:solidFill>
                <a:latin typeface="Gill Sans MT"/>
                <a:cs typeface="Gill Sans MT"/>
              </a:rPr>
              <a:t>Instruction:</a:t>
            </a:r>
            <a:endParaRPr lang="en-US" sz="1800" dirty="0">
              <a:solidFill>
                <a:prstClr val="black"/>
              </a:solidFill>
              <a:latin typeface="Gill Sans MT"/>
              <a:cs typeface="Gill Sans MT"/>
            </a:endParaRPr>
          </a:p>
          <a:p>
            <a:pPr marL="0" indent="0">
              <a:buNone/>
            </a:pPr>
            <a:r>
              <a:rPr lang="en-US" sz="2600" dirty="0"/>
              <a:t>Avoid sexual contact at least for 7 days after starting  treatment and until symptoms have resolved.</a:t>
            </a:r>
          </a:p>
          <a:p>
            <a:pPr marL="0" indent="0">
              <a:buNone/>
            </a:pPr>
            <a:endParaRPr lang="en-US" b="1" dirty="0"/>
          </a:p>
          <a:p>
            <a:pPr marL="0" indent="0">
              <a:buNone/>
            </a:pPr>
            <a:r>
              <a:rPr lang="en-US" b="1" dirty="0"/>
              <a:t>Retesting:</a:t>
            </a:r>
            <a:endParaRPr lang="en-US" dirty="0"/>
          </a:p>
          <a:p>
            <a:pPr marL="0" indent="0">
              <a:buNone/>
            </a:pPr>
            <a:r>
              <a:rPr lang="en-US" sz="2600" dirty="0"/>
              <a:t>Repeat testing to confirm cure is recommended for all pregnant women with an STI.</a:t>
            </a:r>
          </a:p>
          <a:p>
            <a:endParaRPr lang="en-US" dirty="0"/>
          </a:p>
        </p:txBody>
      </p:sp>
      <p:pic>
        <p:nvPicPr>
          <p:cNvPr id="4" name="Picture 3">
            <a:extLst>
              <a:ext uri="{FF2B5EF4-FFF2-40B4-BE49-F238E27FC236}">
                <a16:creationId xmlns:a16="http://schemas.microsoft.com/office/drawing/2014/main" id="{E328855E-4C6A-4E3E-9DFC-BB8D57C3F9D2}"/>
              </a:ext>
            </a:extLst>
          </p:cNvPr>
          <p:cNvPicPr>
            <a:picLocks noChangeAspect="1"/>
          </p:cNvPicPr>
          <p:nvPr/>
        </p:nvPicPr>
        <p:blipFill>
          <a:blip r:embed="rId3"/>
          <a:stretch>
            <a:fillRect/>
          </a:stretch>
        </p:blipFill>
        <p:spPr>
          <a:xfrm>
            <a:off x="1599803" y="110067"/>
            <a:ext cx="9144793" cy="2066723"/>
          </a:xfrm>
          <a:prstGeom prst="rect">
            <a:avLst/>
          </a:prstGeom>
        </p:spPr>
      </p:pic>
    </p:spTree>
    <p:extLst>
      <p:ext uri="{BB962C8B-B14F-4D97-AF65-F5344CB8AC3E}">
        <p14:creationId xmlns:p14="http://schemas.microsoft.com/office/powerpoint/2010/main" val="301974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4EFBCD-3FF5-47BB-92EE-9E2E1C632632}"/>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5DE91DB-D29C-459F-B364-E13E1F09FF38}"/>
              </a:ext>
            </a:extLst>
          </p:cNvPr>
          <p:cNvSpPr>
            <a:spLocks noGrp="1"/>
          </p:cNvSpPr>
          <p:nvPr>
            <p:ph type="title"/>
          </p:nvPr>
        </p:nvSpPr>
        <p:spPr>
          <a:xfrm>
            <a:off x="638070" y="319831"/>
            <a:ext cx="8647164" cy="1325563"/>
          </a:xfrm>
        </p:spPr>
        <p:txBody>
          <a:bodyPr>
            <a:normAutofit/>
          </a:bodyPr>
          <a:lstStyle/>
          <a:p>
            <a:r>
              <a:rPr lang="en-US" sz="4000" kern="0" spc="100" dirty="0">
                <a:solidFill>
                  <a:srgbClr val="252525"/>
                </a:solidFill>
                <a:cs typeface="Gill Sans MT"/>
              </a:rPr>
              <a:t>PARTNER</a:t>
            </a:r>
            <a:r>
              <a:rPr lang="en-US" sz="4000" kern="0" spc="350" dirty="0">
                <a:solidFill>
                  <a:srgbClr val="252525"/>
                </a:solidFill>
                <a:cs typeface="Gill Sans MT"/>
              </a:rPr>
              <a:t> </a:t>
            </a:r>
            <a:r>
              <a:rPr lang="en-US" sz="4000" kern="0" spc="165" dirty="0">
                <a:solidFill>
                  <a:srgbClr val="252525"/>
                </a:solidFill>
                <a:cs typeface="Gill Sans MT"/>
              </a:rPr>
              <a:t>MANAGEMENT</a:t>
            </a:r>
            <a:endParaRPr lang="en-US" sz="4000" dirty="0"/>
          </a:p>
        </p:txBody>
      </p:sp>
      <p:sp>
        <p:nvSpPr>
          <p:cNvPr id="7" name="object 3">
            <a:extLst>
              <a:ext uri="{FF2B5EF4-FFF2-40B4-BE49-F238E27FC236}">
                <a16:creationId xmlns:a16="http://schemas.microsoft.com/office/drawing/2014/main" id="{C035B2DB-8A57-4B52-99C1-7B06BC01639B}"/>
              </a:ext>
            </a:extLst>
          </p:cNvPr>
          <p:cNvSpPr txBox="1"/>
          <p:nvPr/>
        </p:nvSpPr>
        <p:spPr>
          <a:xfrm>
            <a:off x="401002" y="1690688"/>
            <a:ext cx="11389995" cy="4847481"/>
          </a:xfrm>
          <a:prstGeom prst="rect">
            <a:avLst/>
          </a:prstGeom>
        </p:spPr>
        <p:txBody>
          <a:bodyPr vert="horz" wrap="square" lIns="0" tIns="12700" rIns="0" bIns="0" rtlCol="0">
            <a:spAutoFit/>
          </a:bodyPr>
          <a:lstStyle/>
          <a:p>
            <a:pPr marL="526415" marR="14604" indent="-514350">
              <a:spcBef>
                <a:spcPts val="100"/>
              </a:spcBef>
              <a:buClr>
                <a:schemeClr val="tx1"/>
              </a:buClr>
              <a:buFont typeface="+mj-lt"/>
              <a:buAutoNum type="arabicPeriod"/>
              <a:tabLst>
                <a:tab pos="241300" algn="l"/>
              </a:tabLst>
            </a:pPr>
            <a:r>
              <a:rPr sz="2600" dirty="0">
                <a:solidFill>
                  <a:srgbClr val="252525"/>
                </a:solidFill>
                <a:cs typeface="Gill Sans MT"/>
              </a:rPr>
              <a:t>All </a:t>
            </a:r>
            <a:r>
              <a:rPr sz="2600" spc="-5" dirty="0">
                <a:solidFill>
                  <a:srgbClr val="252525"/>
                </a:solidFill>
                <a:cs typeface="Gill Sans MT"/>
              </a:rPr>
              <a:t>individuals who </a:t>
            </a:r>
            <a:r>
              <a:rPr sz="2600" spc="-35" dirty="0">
                <a:solidFill>
                  <a:srgbClr val="252525"/>
                </a:solidFill>
                <a:cs typeface="Gill Sans MT"/>
              </a:rPr>
              <a:t>have </a:t>
            </a:r>
            <a:r>
              <a:rPr sz="2600" spc="-5" dirty="0">
                <a:solidFill>
                  <a:srgbClr val="252525"/>
                </a:solidFill>
                <a:cs typeface="Gill Sans MT"/>
              </a:rPr>
              <a:t>had </a:t>
            </a:r>
            <a:r>
              <a:rPr sz="2600" dirty="0">
                <a:solidFill>
                  <a:srgbClr val="252525"/>
                </a:solidFill>
                <a:cs typeface="Gill Sans MT"/>
              </a:rPr>
              <a:t>sexual contact </a:t>
            </a:r>
            <a:r>
              <a:rPr sz="2600" spc="-5" dirty="0">
                <a:solidFill>
                  <a:srgbClr val="252525"/>
                </a:solidFill>
                <a:cs typeface="Gill Sans MT"/>
              </a:rPr>
              <a:t>with </a:t>
            </a:r>
            <a:r>
              <a:rPr sz="2600" dirty="0">
                <a:solidFill>
                  <a:srgbClr val="252525"/>
                </a:solidFill>
                <a:cs typeface="Gill Sans MT"/>
              </a:rPr>
              <a:t>patients </a:t>
            </a:r>
            <a:r>
              <a:rPr sz="2600" spc="-5" dirty="0">
                <a:solidFill>
                  <a:srgbClr val="252525"/>
                </a:solidFill>
                <a:cs typeface="Gill Sans MT"/>
              </a:rPr>
              <a:t>diagnosed with </a:t>
            </a:r>
            <a:r>
              <a:rPr lang="en-US" sz="2600" spc="-5" dirty="0">
                <a:solidFill>
                  <a:srgbClr val="252525"/>
                </a:solidFill>
                <a:cs typeface="Gill Sans MT"/>
              </a:rPr>
              <a:t>	  </a:t>
            </a:r>
            <a:r>
              <a:rPr sz="2600" b="1" dirty="0">
                <a:solidFill>
                  <a:srgbClr val="252525"/>
                </a:solidFill>
                <a:cs typeface="Gill Sans MT"/>
              </a:rPr>
              <a:t>N.</a:t>
            </a:r>
            <a:r>
              <a:rPr sz="2600" b="1" spc="-250" dirty="0">
                <a:solidFill>
                  <a:srgbClr val="252525"/>
                </a:solidFill>
                <a:cs typeface="Gill Sans MT"/>
              </a:rPr>
              <a:t> </a:t>
            </a:r>
            <a:r>
              <a:rPr sz="2600" b="1" spc="-5" dirty="0">
                <a:solidFill>
                  <a:srgbClr val="252525"/>
                </a:solidFill>
                <a:cs typeface="Gill Sans MT"/>
              </a:rPr>
              <a:t>gonorrhoeae</a:t>
            </a:r>
            <a:r>
              <a:rPr sz="2600" spc="-5" dirty="0">
                <a:solidFill>
                  <a:srgbClr val="252525"/>
                </a:solidFill>
                <a:cs typeface="Gill Sans MT"/>
              </a:rPr>
              <a:t> </a:t>
            </a:r>
            <a:r>
              <a:rPr sz="2600" dirty="0">
                <a:solidFill>
                  <a:srgbClr val="252525"/>
                </a:solidFill>
                <a:cs typeface="Gill Sans MT"/>
              </a:rPr>
              <a:t>or </a:t>
            </a:r>
            <a:r>
              <a:rPr sz="2600" b="1" spc="30" dirty="0">
                <a:solidFill>
                  <a:srgbClr val="252525"/>
                </a:solidFill>
                <a:cs typeface="Gill Sans MT"/>
              </a:rPr>
              <a:t>C. </a:t>
            </a:r>
            <a:r>
              <a:rPr sz="2600" b="1" spc="-5" dirty="0">
                <a:solidFill>
                  <a:srgbClr val="252525"/>
                </a:solidFill>
                <a:cs typeface="Gill Sans MT"/>
              </a:rPr>
              <a:t>trachomatis </a:t>
            </a:r>
            <a:r>
              <a:rPr sz="2600" spc="-5" dirty="0">
                <a:solidFill>
                  <a:srgbClr val="252525"/>
                </a:solidFill>
                <a:cs typeface="Gill Sans MT"/>
              </a:rPr>
              <a:t>within </a:t>
            </a:r>
            <a:r>
              <a:rPr sz="2600" dirty="0">
                <a:solidFill>
                  <a:srgbClr val="252525"/>
                </a:solidFill>
                <a:cs typeface="Gill Sans MT"/>
              </a:rPr>
              <a:t>the 60 </a:t>
            </a:r>
            <a:r>
              <a:rPr sz="2600" spc="-30" dirty="0">
                <a:solidFill>
                  <a:srgbClr val="252525"/>
                </a:solidFill>
                <a:cs typeface="Gill Sans MT"/>
              </a:rPr>
              <a:t>days </a:t>
            </a:r>
            <a:r>
              <a:rPr sz="2600" spc="-5" dirty="0">
                <a:solidFill>
                  <a:srgbClr val="252525"/>
                </a:solidFill>
                <a:cs typeface="Gill Sans MT"/>
              </a:rPr>
              <a:t>prior </a:t>
            </a:r>
            <a:r>
              <a:rPr sz="2600" dirty="0">
                <a:solidFill>
                  <a:srgbClr val="252525"/>
                </a:solidFill>
                <a:cs typeface="Gill Sans MT"/>
              </a:rPr>
              <a:t>to the </a:t>
            </a:r>
            <a:r>
              <a:rPr sz="2600" spc="-5" dirty="0">
                <a:solidFill>
                  <a:srgbClr val="252525"/>
                </a:solidFill>
                <a:cs typeface="Gill Sans MT"/>
              </a:rPr>
              <a:t>diagnosis </a:t>
            </a:r>
            <a:r>
              <a:rPr sz="2600" dirty="0">
                <a:solidFill>
                  <a:srgbClr val="252525"/>
                </a:solidFill>
                <a:cs typeface="Gill Sans MT"/>
              </a:rPr>
              <a:t>should be </a:t>
            </a:r>
            <a:r>
              <a:rPr sz="2600" spc="-5" dirty="0">
                <a:solidFill>
                  <a:srgbClr val="252525"/>
                </a:solidFill>
                <a:cs typeface="Gill Sans MT"/>
              </a:rPr>
              <a:t>evaluated </a:t>
            </a:r>
            <a:r>
              <a:rPr sz="2600" dirty="0">
                <a:solidFill>
                  <a:srgbClr val="252525"/>
                </a:solidFill>
                <a:cs typeface="Gill Sans MT"/>
              </a:rPr>
              <a:t>and </a:t>
            </a:r>
            <a:r>
              <a:rPr sz="2600" spc="-10" dirty="0">
                <a:solidFill>
                  <a:srgbClr val="252525"/>
                </a:solidFill>
                <a:cs typeface="Gill Sans MT"/>
              </a:rPr>
              <a:t>treated</a:t>
            </a:r>
            <a:r>
              <a:rPr lang="en-US" sz="2600" spc="-10" dirty="0">
                <a:solidFill>
                  <a:srgbClr val="252525"/>
                </a:solidFill>
                <a:cs typeface="Gill Sans MT"/>
              </a:rPr>
              <a:t>.</a:t>
            </a:r>
          </a:p>
          <a:p>
            <a:pPr marL="526415" marR="14604" indent="-514350">
              <a:spcBef>
                <a:spcPts val="100"/>
              </a:spcBef>
              <a:buClr>
                <a:schemeClr val="tx1"/>
              </a:buClr>
              <a:buFont typeface="+mj-lt"/>
              <a:buAutoNum type="arabicPeriod"/>
              <a:tabLst>
                <a:tab pos="241300" algn="l"/>
              </a:tabLst>
            </a:pPr>
            <a:r>
              <a:rPr sz="2600" dirty="0">
                <a:solidFill>
                  <a:srgbClr val="252525"/>
                </a:solidFill>
                <a:cs typeface="Gill Sans MT"/>
              </a:rPr>
              <a:t>Contacts of a patient </a:t>
            </a:r>
            <a:r>
              <a:rPr sz="2600" spc="-5" dirty="0">
                <a:solidFill>
                  <a:srgbClr val="252525"/>
                </a:solidFill>
                <a:cs typeface="Gill Sans MT"/>
              </a:rPr>
              <a:t>with </a:t>
            </a:r>
            <a:r>
              <a:rPr sz="2600" b="1" spc="5" dirty="0">
                <a:solidFill>
                  <a:srgbClr val="252525"/>
                </a:solidFill>
                <a:cs typeface="Gill Sans MT"/>
              </a:rPr>
              <a:t>primary </a:t>
            </a:r>
            <a:r>
              <a:rPr sz="2600" b="1" dirty="0">
                <a:solidFill>
                  <a:srgbClr val="252525"/>
                </a:solidFill>
                <a:cs typeface="Gill Sans MT"/>
              </a:rPr>
              <a:t>syphilis </a:t>
            </a:r>
            <a:r>
              <a:rPr sz="2600" spc="-5" dirty="0">
                <a:solidFill>
                  <a:srgbClr val="252525"/>
                </a:solidFill>
                <a:cs typeface="Gill Sans MT"/>
              </a:rPr>
              <a:t>within </a:t>
            </a:r>
            <a:r>
              <a:rPr sz="2600" dirty="0">
                <a:solidFill>
                  <a:srgbClr val="252525"/>
                </a:solidFill>
                <a:cs typeface="Gill Sans MT"/>
              </a:rPr>
              <a:t>the </a:t>
            </a:r>
            <a:r>
              <a:rPr sz="2600" spc="-10" dirty="0">
                <a:solidFill>
                  <a:srgbClr val="252525"/>
                </a:solidFill>
                <a:cs typeface="Gill Sans MT"/>
              </a:rPr>
              <a:t>preceding </a:t>
            </a:r>
            <a:r>
              <a:rPr sz="2600" spc="-5" dirty="0">
                <a:solidFill>
                  <a:srgbClr val="252525"/>
                </a:solidFill>
                <a:cs typeface="Gill Sans MT"/>
              </a:rPr>
              <a:t>90 </a:t>
            </a:r>
            <a:r>
              <a:rPr sz="2600" spc="-25" dirty="0">
                <a:solidFill>
                  <a:srgbClr val="252525"/>
                </a:solidFill>
                <a:cs typeface="Gill Sans MT"/>
              </a:rPr>
              <a:t>days, </a:t>
            </a:r>
            <a:r>
              <a:rPr sz="2600" spc="-20" dirty="0">
                <a:solidFill>
                  <a:srgbClr val="252525"/>
                </a:solidFill>
                <a:cs typeface="Gill Sans MT"/>
              </a:rPr>
              <a:t>even </a:t>
            </a:r>
            <a:r>
              <a:rPr sz="2600" spc="-5" dirty="0">
                <a:solidFill>
                  <a:srgbClr val="252525"/>
                </a:solidFill>
                <a:cs typeface="Gill Sans MT"/>
              </a:rPr>
              <a:t>if</a:t>
            </a:r>
            <a:r>
              <a:rPr sz="2600" spc="-275" dirty="0">
                <a:solidFill>
                  <a:srgbClr val="252525"/>
                </a:solidFill>
                <a:cs typeface="Gill Sans MT"/>
              </a:rPr>
              <a:t> </a:t>
            </a:r>
            <a:r>
              <a:rPr sz="2600" dirty="0">
                <a:solidFill>
                  <a:srgbClr val="252525"/>
                </a:solidFill>
                <a:cs typeface="Gill Sans MT"/>
              </a:rPr>
              <a:t>their</a:t>
            </a:r>
            <a:r>
              <a:rPr lang="en-US" sz="2600" dirty="0">
                <a:solidFill>
                  <a:prstClr val="black"/>
                </a:solidFill>
                <a:cs typeface="Gill Sans MT"/>
              </a:rPr>
              <a:t> </a:t>
            </a:r>
            <a:r>
              <a:rPr sz="2600" spc="-10" dirty="0">
                <a:solidFill>
                  <a:srgbClr val="252525"/>
                </a:solidFill>
                <a:cs typeface="Gill Sans MT"/>
              </a:rPr>
              <a:t>serologic </a:t>
            </a:r>
            <a:r>
              <a:rPr sz="2600" dirty="0">
                <a:solidFill>
                  <a:srgbClr val="252525"/>
                </a:solidFill>
                <a:cs typeface="Gill Sans MT"/>
              </a:rPr>
              <a:t>test </a:t>
            </a:r>
            <a:r>
              <a:rPr sz="2600" spc="-10" dirty="0">
                <a:solidFill>
                  <a:srgbClr val="252525"/>
                </a:solidFill>
                <a:cs typeface="Gill Sans MT"/>
              </a:rPr>
              <a:t>for </a:t>
            </a:r>
            <a:r>
              <a:rPr sz="2600" dirty="0">
                <a:solidFill>
                  <a:srgbClr val="252525"/>
                </a:solidFill>
                <a:cs typeface="Gill Sans MT"/>
              </a:rPr>
              <a:t>syphilis </a:t>
            </a:r>
            <a:r>
              <a:rPr sz="2600" spc="-5" dirty="0">
                <a:solidFill>
                  <a:srgbClr val="252525"/>
                </a:solidFill>
                <a:cs typeface="Gill Sans MT"/>
              </a:rPr>
              <a:t>is</a:t>
            </a:r>
            <a:r>
              <a:rPr sz="2600" spc="-25" dirty="0">
                <a:solidFill>
                  <a:srgbClr val="252525"/>
                </a:solidFill>
                <a:cs typeface="Gill Sans MT"/>
              </a:rPr>
              <a:t> </a:t>
            </a:r>
            <a:r>
              <a:rPr sz="2600" spc="-5" dirty="0">
                <a:solidFill>
                  <a:srgbClr val="252525"/>
                </a:solidFill>
                <a:cs typeface="Gill Sans MT"/>
              </a:rPr>
              <a:t>negative.</a:t>
            </a:r>
            <a:endParaRPr sz="2600" dirty="0">
              <a:solidFill>
                <a:prstClr val="black"/>
              </a:solidFill>
              <a:cs typeface="Gill Sans MT"/>
            </a:endParaRPr>
          </a:p>
          <a:p>
            <a:pPr marL="527050" indent="-514350">
              <a:spcBef>
                <a:spcPts val="994"/>
              </a:spcBef>
              <a:buClr>
                <a:schemeClr val="tx1"/>
              </a:buClr>
              <a:buFont typeface="+mj-lt"/>
              <a:buAutoNum type="arabicPeriod"/>
              <a:tabLst>
                <a:tab pos="241300" algn="l"/>
              </a:tabLst>
            </a:pPr>
            <a:r>
              <a:rPr sz="2600" dirty="0">
                <a:solidFill>
                  <a:srgbClr val="252525"/>
                </a:solidFill>
                <a:cs typeface="Gill Sans MT"/>
              </a:rPr>
              <a:t>Contacts of a patient </a:t>
            </a:r>
            <a:r>
              <a:rPr sz="2600" spc="-5" dirty="0">
                <a:solidFill>
                  <a:srgbClr val="252525"/>
                </a:solidFill>
                <a:cs typeface="Gill Sans MT"/>
              </a:rPr>
              <a:t>with </a:t>
            </a:r>
            <a:r>
              <a:rPr sz="2600" b="1" spc="-10" dirty="0">
                <a:solidFill>
                  <a:srgbClr val="252525"/>
                </a:solidFill>
                <a:cs typeface="Gill Sans MT"/>
              </a:rPr>
              <a:t>chancroid</a:t>
            </a:r>
            <a:r>
              <a:rPr sz="2600" spc="-10" dirty="0">
                <a:solidFill>
                  <a:srgbClr val="252525"/>
                </a:solidFill>
                <a:cs typeface="Gill Sans MT"/>
              </a:rPr>
              <a:t> </a:t>
            </a:r>
            <a:r>
              <a:rPr sz="2600" spc="-5" dirty="0">
                <a:solidFill>
                  <a:srgbClr val="252525"/>
                </a:solidFill>
                <a:cs typeface="Gill Sans MT"/>
              </a:rPr>
              <a:t>within </a:t>
            </a:r>
            <a:r>
              <a:rPr sz="2600" dirty="0">
                <a:solidFill>
                  <a:srgbClr val="252525"/>
                </a:solidFill>
                <a:cs typeface="Gill Sans MT"/>
              </a:rPr>
              <a:t>the </a:t>
            </a:r>
            <a:r>
              <a:rPr sz="2600" spc="-10" dirty="0">
                <a:solidFill>
                  <a:srgbClr val="252525"/>
                </a:solidFill>
                <a:cs typeface="Gill Sans MT"/>
              </a:rPr>
              <a:t>preceding </a:t>
            </a:r>
            <a:r>
              <a:rPr sz="2600" dirty="0">
                <a:solidFill>
                  <a:srgbClr val="252525"/>
                </a:solidFill>
                <a:cs typeface="Gill Sans MT"/>
              </a:rPr>
              <a:t>10</a:t>
            </a:r>
            <a:r>
              <a:rPr sz="2600" spc="-50" dirty="0">
                <a:solidFill>
                  <a:srgbClr val="252525"/>
                </a:solidFill>
                <a:cs typeface="Gill Sans MT"/>
              </a:rPr>
              <a:t> </a:t>
            </a:r>
            <a:r>
              <a:rPr sz="2600" spc="-25" dirty="0">
                <a:solidFill>
                  <a:srgbClr val="252525"/>
                </a:solidFill>
                <a:cs typeface="Gill Sans MT"/>
              </a:rPr>
              <a:t>days.</a:t>
            </a:r>
            <a:endParaRPr sz="2600" dirty="0">
              <a:solidFill>
                <a:prstClr val="black"/>
              </a:solidFill>
              <a:cs typeface="Gill Sans MT"/>
            </a:endParaRPr>
          </a:p>
          <a:p>
            <a:pPr marL="526415" marR="5080" indent="-514350">
              <a:spcBef>
                <a:spcPts val="1000"/>
              </a:spcBef>
              <a:buClr>
                <a:schemeClr val="tx1"/>
              </a:buClr>
              <a:buFont typeface="+mj-lt"/>
              <a:buAutoNum type="arabicPeriod"/>
              <a:tabLst>
                <a:tab pos="241300" algn="l"/>
              </a:tabLst>
            </a:pPr>
            <a:r>
              <a:rPr sz="2600" dirty="0">
                <a:solidFill>
                  <a:srgbClr val="252525"/>
                </a:solidFill>
                <a:cs typeface="Gill Sans MT"/>
              </a:rPr>
              <a:t>No </a:t>
            </a:r>
            <a:r>
              <a:rPr sz="2600" spc="-5" dirty="0">
                <a:solidFill>
                  <a:srgbClr val="252525"/>
                </a:solidFill>
                <a:cs typeface="Gill Sans MT"/>
              </a:rPr>
              <a:t>need </a:t>
            </a:r>
            <a:r>
              <a:rPr sz="2600" dirty="0">
                <a:solidFill>
                  <a:srgbClr val="252525"/>
                </a:solidFill>
                <a:cs typeface="Gill Sans MT"/>
              </a:rPr>
              <a:t>to </a:t>
            </a:r>
            <a:r>
              <a:rPr sz="2600" spc="-5" dirty="0">
                <a:solidFill>
                  <a:srgbClr val="252525"/>
                </a:solidFill>
                <a:cs typeface="Gill Sans MT"/>
              </a:rPr>
              <a:t>empirically </a:t>
            </a:r>
            <a:r>
              <a:rPr sz="2600" spc="-10" dirty="0">
                <a:solidFill>
                  <a:srgbClr val="252525"/>
                </a:solidFill>
                <a:cs typeface="Gill Sans MT"/>
              </a:rPr>
              <a:t>treat </a:t>
            </a:r>
            <a:r>
              <a:rPr sz="2600" dirty="0">
                <a:solidFill>
                  <a:srgbClr val="252525"/>
                </a:solidFill>
                <a:cs typeface="Gill Sans MT"/>
              </a:rPr>
              <a:t>contacts of patients </a:t>
            </a:r>
            <a:r>
              <a:rPr sz="2600" spc="-5" dirty="0">
                <a:solidFill>
                  <a:srgbClr val="252525"/>
                </a:solidFill>
                <a:cs typeface="Gill Sans MT"/>
              </a:rPr>
              <a:t>with </a:t>
            </a:r>
            <a:r>
              <a:rPr sz="2600" dirty="0">
                <a:solidFill>
                  <a:srgbClr val="252525"/>
                </a:solidFill>
                <a:cs typeface="Gill Sans MT"/>
              </a:rPr>
              <a:t>genital herpes simplex virus</a:t>
            </a:r>
            <a:r>
              <a:rPr sz="2600" spc="-95" dirty="0">
                <a:solidFill>
                  <a:srgbClr val="252525"/>
                </a:solidFill>
                <a:cs typeface="Gill Sans MT"/>
              </a:rPr>
              <a:t> </a:t>
            </a:r>
            <a:r>
              <a:rPr sz="2600" spc="-5" dirty="0">
                <a:solidFill>
                  <a:srgbClr val="252525"/>
                </a:solidFill>
                <a:cs typeface="Gill Sans MT"/>
              </a:rPr>
              <a:t>(</a:t>
            </a:r>
            <a:r>
              <a:rPr sz="2600" b="1" spc="-5" dirty="0">
                <a:solidFill>
                  <a:srgbClr val="252525"/>
                </a:solidFill>
                <a:cs typeface="Gill Sans MT"/>
              </a:rPr>
              <a:t>HSV</a:t>
            </a:r>
            <a:r>
              <a:rPr sz="2600" spc="-5" dirty="0">
                <a:solidFill>
                  <a:srgbClr val="252525"/>
                </a:solidFill>
                <a:cs typeface="Gill Sans MT"/>
              </a:rPr>
              <a:t>)</a:t>
            </a:r>
            <a:r>
              <a:rPr lang="en-US" sz="2600" spc="-5" dirty="0">
                <a:solidFill>
                  <a:srgbClr val="252525"/>
                </a:solidFill>
                <a:cs typeface="Gill Sans MT"/>
              </a:rPr>
              <a:t> but:</a:t>
            </a:r>
          </a:p>
          <a:p>
            <a:pPr marL="812165" marR="5080" lvl="1" indent="-342900">
              <a:spcBef>
                <a:spcPts val="1000"/>
              </a:spcBef>
              <a:buClr>
                <a:schemeClr val="tx1"/>
              </a:buClr>
              <a:buFont typeface="Wingdings" panose="05000000000000000000" pitchFamily="2" charset="2"/>
              <a:buChar char="Ø"/>
              <a:tabLst>
                <a:tab pos="241300" algn="l"/>
              </a:tabLst>
            </a:pPr>
            <a:r>
              <a:rPr sz="2400" dirty="0">
                <a:solidFill>
                  <a:srgbClr val="252525"/>
                </a:solidFill>
                <a:cs typeface="Gill Sans MT"/>
              </a:rPr>
              <a:t>should be counseled </a:t>
            </a:r>
            <a:r>
              <a:rPr sz="2400" spc="-5" dirty="0">
                <a:solidFill>
                  <a:srgbClr val="252525"/>
                </a:solidFill>
                <a:cs typeface="Gill Sans MT"/>
              </a:rPr>
              <a:t>and </a:t>
            </a:r>
            <a:r>
              <a:rPr sz="2400" dirty="0">
                <a:solidFill>
                  <a:srgbClr val="252525"/>
                </a:solidFill>
                <a:cs typeface="Gill Sans MT"/>
              </a:rPr>
              <a:t>educated </a:t>
            </a:r>
            <a:r>
              <a:rPr sz="2400" spc="-5" dirty="0">
                <a:solidFill>
                  <a:srgbClr val="252525"/>
                </a:solidFill>
                <a:cs typeface="Gill Sans MT"/>
              </a:rPr>
              <a:t>about </a:t>
            </a:r>
            <a:r>
              <a:rPr sz="2400" dirty="0">
                <a:solidFill>
                  <a:srgbClr val="252525"/>
                </a:solidFill>
                <a:cs typeface="Gill Sans MT"/>
              </a:rPr>
              <a:t>the </a:t>
            </a:r>
            <a:r>
              <a:rPr sz="2400" spc="-5" dirty="0">
                <a:solidFill>
                  <a:srgbClr val="252525"/>
                </a:solidFill>
                <a:cs typeface="Gill Sans MT"/>
              </a:rPr>
              <a:t>symptoms </a:t>
            </a:r>
            <a:r>
              <a:rPr sz="2400" dirty="0">
                <a:solidFill>
                  <a:srgbClr val="252525"/>
                </a:solidFill>
                <a:cs typeface="Gill Sans MT"/>
              </a:rPr>
              <a:t>and  </a:t>
            </a:r>
            <a:r>
              <a:rPr sz="2400" spc="-5" dirty="0">
                <a:solidFill>
                  <a:srgbClr val="252525"/>
                </a:solidFill>
                <a:cs typeface="Gill Sans MT"/>
              </a:rPr>
              <a:t>presentation </a:t>
            </a:r>
            <a:r>
              <a:rPr sz="2400" dirty="0">
                <a:solidFill>
                  <a:srgbClr val="252525"/>
                </a:solidFill>
                <a:cs typeface="Gill Sans MT"/>
              </a:rPr>
              <a:t>of </a:t>
            </a:r>
            <a:r>
              <a:rPr sz="2400" spc="-30" dirty="0">
                <a:solidFill>
                  <a:srgbClr val="252525"/>
                </a:solidFill>
                <a:cs typeface="Gill Sans MT"/>
              </a:rPr>
              <a:t>HSV</a:t>
            </a:r>
            <a:endParaRPr lang="en-US" sz="2400" spc="-30" dirty="0">
              <a:solidFill>
                <a:srgbClr val="252525"/>
              </a:solidFill>
              <a:cs typeface="Gill Sans MT"/>
            </a:endParaRPr>
          </a:p>
          <a:p>
            <a:pPr marL="812165" marR="5080" lvl="1" indent="-342900">
              <a:spcBef>
                <a:spcPts val="1000"/>
              </a:spcBef>
              <a:buClr>
                <a:schemeClr val="tx1"/>
              </a:buClr>
              <a:buFont typeface="Wingdings" panose="05000000000000000000" pitchFamily="2" charset="2"/>
              <a:buChar char="Ø"/>
              <a:tabLst>
                <a:tab pos="241300" algn="l"/>
              </a:tabLst>
            </a:pPr>
            <a:r>
              <a:rPr lang="en-US" sz="2400" spc="-30" dirty="0">
                <a:solidFill>
                  <a:srgbClr val="252525"/>
                </a:solidFill>
                <a:cs typeface="Gill Sans MT"/>
              </a:rPr>
              <a:t>And can be offered </a:t>
            </a:r>
            <a:r>
              <a:rPr sz="2400" spc="-30" dirty="0">
                <a:solidFill>
                  <a:srgbClr val="252525"/>
                </a:solidFill>
                <a:cs typeface="Gill Sans MT"/>
              </a:rPr>
              <a:t>Type-specific </a:t>
            </a:r>
            <a:r>
              <a:rPr sz="2400" dirty="0">
                <a:solidFill>
                  <a:srgbClr val="252525"/>
                </a:solidFill>
                <a:cs typeface="Gill Sans MT"/>
              </a:rPr>
              <a:t>antibody testing </a:t>
            </a:r>
            <a:r>
              <a:rPr sz="2400" spc="-5" dirty="0">
                <a:solidFill>
                  <a:srgbClr val="252525"/>
                </a:solidFill>
                <a:cs typeface="Gill Sans MT"/>
              </a:rPr>
              <a:t>(IgM </a:t>
            </a:r>
            <a:r>
              <a:rPr sz="2400" dirty="0">
                <a:solidFill>
                  <a:srgbClr val="252525"/>
                </a:solidFill>
                <a:cs typeface="Gill Sans MT"/>
              </a:rPr>
              <a:t>&amp; </a:t>
            </a:r>
            <a:r>
              <a:rPr sz="2400" spc="-5" dirty="0">
                <a:solidFill>
                  <a:srgbClr val="252525"/>
                </a:solidFill>
                <a:cs typeface="Gill Sans MT"/>
              </a:rPr>
              <a:t>IgG</a:t>
            </a:r>
            <a:r>
              <a:rPr lang="en-US" sz="2400" spc="-5" dirty="0">
                <a:solidFill>
                  <a:srgbClr val="252525"/>
                </a:solidFill>
                <a:cs typeface="Gill Sans MT"/>
              </a:rPr>
              <a:t>) </a:t>
            </a:r>
            <a:r>
              <a:rPr sz="2400" dirty="0">
                <a:solidFill>
                  <a:srgbClr val="252525"/>
                </a:solidFill>
                <a:cs typeface="Gill Sans MT"/>
              </a:rPr>
              <a:t>to assess their HSV status and potential risk </a:t>
            </a:r>
            <a:r>
              <a:rPr sz="2400" spc="-10" dirty="0">
                <a:solidFill>
                  <a:srgbClr val="252525"/>
                </a:solidFill>
                <a:cs typeface="Gill Sans MT"/>
              </a:rPr>
              <a:t>for </a:t>
            </a:r>
            <a:r>
              <a:rPr sz="2400" dirty="0">
                <a:solidFill>
                  <a:srgbClr val="252525"/>
                </a:solidFill>
                <a:cs typeface="Gill Sans MT"/>
              </a:rPr>
              <a:t>HSV</a:t>
            </a:r>
            <a:r>
              <a:rPr sz="2400" spc="-75" dirty="0">
                <a:solidFill>
                  <a:srgbClr val="252525"/>
                </a:solidFill>
                <a:cs typeface="Gill Sans MT"/>
              </a:rPr>
              <a:t> </a:t>
            </a:r>
            <a:r>
              <a:rPr sz="2400" dirty="0">
                <a:solidFill>
                  <a:srgbClr val="252525"/>
                </a:solidFill>
                <a:cs typeface="Gill Sans MT"/>
              </a:rPr>
              <a:t>transmission.</a:t>
            </a:r>
            <a:endParaRPr sz="2400" dirty="0">
              <a:solidFill>
                <a:prstClr val="black"/>
              </a:solidFill>
              <a:cs typeface="Gill Sans MT"/>
            </a:endParaRPr>
          </a:p>
        </p:txBody>
      </p:sp>
      <p:pic>
        <p:nvPicPr>
          <p:cNvPr id="2" name="Picture 1">
            <a:extLst>
              <a:ext uri="{FF2B5EF4-FFF2-40B4-BE49-F238E27FC236}">
                <a16:creationId xmlns:a16="http://schemas.microsoft.com/office/drawing/2014/main" id="{4EC3310A-03F0-431C-B7D3-55E692063927}"/>
              </a:ext>
            </a:extLst>
          </p:cNvPr>
          <p:cNvPicPr>
            <a:picLocks noChangeAspect="1"/>
          </p:cNvPicPr>
          <p:nvPr/>
        </p:nvPicPr>
        <p:blipFill>
          <a:blip r:embed="rId3"/>
          <a:stretch>
            <a:fillRect/>
          </a:stretch>
        </p:blipFill>
        <p:spPr>
          <a:xfrm>
            <a:off x="7965440" y="0"/>
            <a:ext cx="3588490" cy="1696969"/>
          </a:xfrm>
          <a:prstGeom prst="rect">
            <a:avLst/>
          </a:prstGeom>
        </p:spPr>
      </p:pic>
    </p:spTree>
    <p:extLst>
      <p:ext uri="{BB962C8B-B14F-4D97-AF65-F5344CB8AC3E}">
        <p14:creationId xmlns:p14="http://schemas.microsoft.com/office/powerpoint/2010/main" val="288475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3B91A5-A0B7-44D0-A6AB-27E89BEBD664}"/>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834D168-89D0-4EAE-B2F9-C07474D8219F}"/>
              </a:ext>
            </a:extLst>
          </p:cNvPr>
          <p:cNvSpPr>
            <a:spLocks noGrp="1"/>
          </p:cNvSpPr>
          <p:nvPr>
            <p:ph idx="1"/>
          </p:nvPr>
        </p:nvSpPr>
        <p:spPr>
          <a:xfrm>
            <a:off x="838200" y="1921403"/>
            <a:ext cx="10515600" cy="4351338"/>
          </a:xfrm>
        </p:spPr>
        <p:txBody>
          <a:bodyPr/>
          <a:lstStyle/>
          <a:p>
            <a:pPr marL="12700" marR="5080" lvl="0" indent="0">
              <a:lnSpc>
                <a:spcPct val="100000"/>
              </a:lnSpc>
              <a:spcBef>
                <a:spcPts val="100"/>
              </a:spcBef>
              <a:buClr>
                <a:srgbClr val="9BAEB5"/>
              </a:buClr>
              <a:buNone/>
              <a:tabLst>
                <a:tab pos="241300" algn="l"/>
              </a:tabLst>
            </a:pPr>
            <a:r>
              <a:rPr lang="en-US" sz="2600" dirty="0">
                <a:solidFill>
                  <a:srgbClr val="252525"/>
                </a:solidFill>
                <a:cs typeface="Gill Sans MT"/>
              </a:rPr>
              <a:t> Scheduled </a:t>
            </a:r>
            <a:r>
              <a:rPr lang="en-US" sz="2600" spc="-5" dirty="0">
                <a:solidFill>
                  <a:srgbClr val="252525"/>
                </a:solidFill>
                <a:cs typeface="Gill Sans MT"/>
              </a:rPr>
              <a:t>within </a:t>
            </a:r>
            <a:r>
              <a:rPr lang="en-US" sz="2600" dirty="0">
                <a:solidFill>
                  <a:srgbClr val="252525"/>
                </a:solidFill>
                <a:cs typeface="Gill Sans MT"/>
              </a:rPr>
              <a:t>1 </a:t>
            </a:r>
            <a:r>
              <a:rPr lang="en-US" sz="2600" spc="-15" dirty="0">
                <a:solidFill>
                  <a:srgbClr val="252525"/>
                </a:solidFill>
                <a:cs typeface="Gill Sans MT"/>
              </a:rPr>
              <a:t>week </a:t>
            </a:r>
            <a:r>
              <a:rPr lang="en-US" sz="2600" dirty="0">
                <a:solidFill>
                  <a:srgbClr val="252525"/>
                </a:solidFill>
                <a:cs typeface="Gill Sans MT"/>
              </a:rPr>
              <a:t>of the </a:t>
            </a:r>
            <a:r>
              <a:rPr lang="en-US" sz="2600" spc="-5" dirty="0">
                <a:solidFill>
                  <a:srgbClr val="252525"/>
                </a:solidFill>
                <a:cs typeface="Gill Sans MT"/>
              </a:rPr>
              <a:t>initial </a:t>
            </a:r>
            <a:r>
              <a:rPr lang="en-US" sz="2600" dirty="0">
                <a:solidFill>
                  <a:srgbClr val="252525"/>
                </a:solidFill>
                <a:cs typeface="Gill Sans MT"/>
              </a:rPr>
              <a:t>visit </a:t>
            </a:r>
            <a:r>
              <a:rPr lang="en-US" sz="2600" spc="-180" dirty="0">
                <a:solidFill>
                  <a:srgbClr val="252525"/>
                </a:solidFill>
                <a:cs typeface="Gill Sans MT"/>
              </a:rPr>
              <a:t>to  </a:t>
            </a:r>
            <a:r>
              <a:rPr lang="en-US" sz="2600" dirty="0">
                <a:solidFill>
                  <a:srgbClr val="252525"/>
                </a:solidFill>
                <a:cs typeface="Gill Sans MT"/>
              </a:rPr>
              <a:t>check for:</a:t>
            </a:r>
          </a:p>
          <a:p>
            <a:pPr marL="12700" marR="5080" lvl="0" indent="0">
              <a:lnSpc>
                <a:spcPct val="100000"/>
              </a:lnSpc>
              <a:spcBef>
                <a:spcPts val="100"/>
              </a:spcBef>
              <a:buClr>
                <a:srgbClr val="9BAEB5"/>
              </a:buClr>
              <a:buNone/>
              <a:tabLst>
                <a:tab pos="241300" algn="l"/>
              </a:tabLst>
            </a:pPr>
            <a:endParaRPr lang="en-US" sz="2600" dirty="0">
              <a:solidFill>
                <a:srgbClr val="252525"/>
              </a:solidFill>
              <a:cs typeface="Gill Sans MT"/>
            </a:endParaRPr>
          </a:p>
          <a:p>
            <a:pPr marL="12700" marR="5080" lvl="0" indent="0">
              <a:lnSpc>
                <a:spcPct val="100000"/>
              </a:lnSpc>
              <a:spcBef>
                <a:spcPts val="100"/>
              </a:spcBef>
              <a:buClr>
                <a:srgbClr val="9BAEB5"/>
              </a:buClr>
              <a:buNone/>
              <a:tabLst>
                <a:tab pos="241300" algn="l"/>
              </a:tabLst>
            </a:pPr>
            <a:endParaRPr lang="en-US" sz="2600" dirty="0">
              <a:solidFill>
                <a:prstClr val="black"/>
              </a:solidFill>
              <a:cs typeface="Gill Sans MT"/>
            </a:endParaRPr>
          </a:p>
          <a:p>
            <a:pPr marL="457200" lvl="8" indent="-457200">
              <a:lnSpc>
                <a:spcPct val="100000"/>
              </a:lnSpc>
              <a:spcBef>
                <a:spcPts val="1010"/>
              </a:spcBef>
              <a:buClr>
                <a:schemeClr val="tx1"/>
              </a:buClr>
              <a:buFont typeface="Wingdings" panose="05000000000000000000" pitchFamily="2" charset="2"/>
              <a:buChar char="v"/>
              <a:tabLst>
                <a:tab pos="241300" algn="l"/>
              </a:tabLst>
            </a:pPr>
            <a:r>
              <a:rPr lang="en-US" sz="2600" spc="-10" dirty="0">
                <a:cs typeface="Gill Sans MT"/>
              </a:rPr>
              <a:t>Resolution </a:t>
            </a:r>
            <a:r>
              <a:rPr lang="en-US" sz="2600" dirty="0">
                <a:cs typeface="Gill Sans MT"/>
              </a:rPr>
              <a:t>of</a:t>
            </a:r>
            <a:r>
              <a:rPr lang="en-US" sz="2600" spc="-335" dirty="0">
                <a:cs typeface="Gill Sans MT"/>
              </a:rPr>
              <a:t> </a:t>
            </a:r>
            <a:r>
              <a:rPr lang="en-US" sz="2600" spc="-5" dirty="0">
                <a:cs typeface="Gill Sans MT"/>
              </a:rPr>
              <a:t>symptoms</a:t>
            </a:r>
          </a:p>
          <a:p>
            <a:pPr marL="457200" lvl="8" indent="-457200">
              <a:lnSpc>
                <a:spcPct val="100000"/>
              </a:lnSpc>
              <a:spcBef>
                <a:spcPts val="1010"/>
              </a:spcBef>
              <a:buClr>
                <a:schemeClr val="tx1"/>
              </a:buClr>
              <a:buFont typeface="Wingdings" panose="05000000000000000000" pitchFamily="2" charset="2"/>
              <a:buChar char="v"/>
              <a:tabLst>
                <a:tab pos="241300" algn="l"/>
              </a:tabLst>
            </a:pPr>
            <a:endParaRPr lang="en-US" sz="2600" dirty="0">
              <a:cs typeface="Gill Sans MT"/>
            </a:endParaRPr>
          </a:p>
          <a:p>
            <a:pPr marL="457200" lvl="8" indent="-457200">
              <a:lnSpc>
                <a:spcPct val="100000"/>
              </a:lnSpc>
              <a:spcBef>
                <a:spcPts val="994"/>
              </a:spcBef>
              <a:buClr>
                <a:schemeClr val="tx1"/>
              </a:buClr>
              <a:buFont typeface="Wingdings" panose="05000000000000000000" pitchFamily="2" charset="2"/>
              <a:buChar char="v"/>
              <a:tabLst>
                <a:tab pos="241300" algn="l"/>
              </a:tabLst>
            </a:pPr>
            <a:r>
              <a:rPr lang="en-US" sz="2600" spc="-10" dirty="0">
                <a:cs typeface="Gill Sans MT"/>
              </a:rPr>
              <a:t>Results </a:t>
            </a:r>
            <a:r>
              <a:rPr lang="en-US" sz="2600" dirty="0">
                <a:cs typeface="Gill Sans MT"/>
              </a:rPr>
              <a:t>of </a:t>
            </a:r>
            <a:r>
              <a:rPr lang="en-US" sz="2600" spc="-330" dirty="0">
                <a:cs typeface="Gill Sans MT"/>
              </a:rPr>
              <a:t> </a:t>
            </a:r>
            <a:r>
              <a:rPr lang="en-US" sz="2600" dirty="0">
                <a:cs typeface="Gill Sans MT"/>
              </a:rPr>
              <a:t>tests.</a:t>
            </a:r>
          </a:p>
          <a:p>
            <a:endParaRPr lang="en-US" dirty="0"/>
          </a:p>
        </p:txBody>
      </p:sp>
      <p:sp>
        <p:nvSpPr>
          <p:cNvPr id="4" name="Title 4">
            <a:extLst>
              <a:ext uri="{FF2B5EF4-FFF2-40B4-BE49-F238E27FC236}">
                <a16:creationId xmlns:a16="http://schemas.microsoft.com/office/drawing/2014/main" id="{4BACD81E-A58C-4E6C-BAE2-9E2DFF3EF49A}"/>
              </a:ext>
            </a:extLst>
          </p:cNvPr>
          <p:cNvSpPr>
            <a:spLocks noGrp="1"/>
          </p:cNvSpPr>
          <p:nvPr>
            <p:ph type="title"/>
          </p:nvPr>
        </p:nvSpPr>
        <p:spPr>
          <a:xfrm>
            <a:off x="838200" y="365125"/>
            <a:ext cx="10515600" cy="1325563"/>
          </a:xfrm>
        </p:spPr>
        <p:txBody>
          <a:bodyPr>
            <a:normAutofit/>
          </a:bodyPr>
          <a:lstStyle/>
          <a:p>
            <a:pPr algn="ctr"/>
            <a:r>
              <a:rPr lang="en-US" sz="4000" kern="0" spc="100" dirty="0">
                <a:solidFill>
                  <a:srgbClr val="252525"/>
                </a:solidFill>
                <a:cs typeface="Gill Sans MT"/>
              </a:rPr>
              <a:t>FOLLOW UP</a:t>
            </a:r>
            <a:endParaRPr lang="en-US" sz="4000" dirty="0"/>
          </a:p>
        </p:txBody>
      </p:sp>
      <p:pic>
        <p:nvPicPr>
          <p:cNvPr id="5" name="Picture 4">
            <a:extLst>
              <a:ext uri="{FF2B5EF4-FFF2-40B4-BE49-F238E27FC236}">
                <a16:creationId xmlns:a16="http://schemas.microsoft.com/office/drawing/2014/main" id="{CEACAF7E-E3EA-43E7-AAB4-72D838FC30D9}"/>
              </a:ext>
            </a:extLst>
          </p:cNvPr>
          <p:cNvPicPr>
            <a:picLocks noChangeAspect="1"/>
          </p:cNvPicPr>
          <p:nvPr/>
        </p:nvPicPr>
        <p:blipFill>
          <a:blip r:embed="rId3"/>
          <a:stretch>
            <a:fillRect/>
          </a:stretch>
        </p:blipFill>
        <p:spPr>
          <a:xfrm>
            <a:off x="6096000" y="3047205"/>
            <a:ext cx="5757332" cy="2099733"/>
          </a:xfrm>
          <a:prstGeom prst="rect">
            <a:avLst/>
          </a:prstGeom>
          <a:ln>
            <a:noFill/>
          </a:ln>
          <a:effectLst>
            <a:softEdge rad="112500"/>
          </a:effectLst>
        </p:spPr>
      </p:pic>
    </p:spTree>
    <p:extLst>
      <p:ext uri="{BB962C8B-B14F-4D97-AF65-F5344CB8AC3E}">
        <p14:creationId xmlns:p14="http://schemas.microsoft.com/office/powerpoint/2010/main" val="10205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AA84-2304-47ED-A2F7-51932DBA81FC}"/>
              </a:ext>
            </a:extLst>
          </p:cNvPr>
          <p:cNvSpPr>
            <a:spLocks noGrp="1"/>
          </p:cNvSpPr>
          <p:nvPr>
            <p:ph type="title"/>
          </p:nvPr>
        </p:nvSpPr>
        <p:spPr>
          <a:xfrm>
            <a:off x="838200" y="0"/>
            <a:ext cx="10515600" cy="1325563"/>
          </a:xfrm>
        </p:spPr>
        <p:txBody>
          <a:bodyPr>
            <a:normAutofit/>
          </a:bodyPr>
          <a:lstStyle/>
          <a:p>
            <a:pPr algn="ctr"/>
            <a:r>
              <a:rPr lang="en-US" sz="4000" dirty="0"/>
              <a:t>Common complications of common STIs:</a:t>
            </a:r>
          </a:p>
        </p:txBody>
      </p:sp>
      <p:graphicFrame>
        <p:nvGraphicFramePr>
          <p:cNvPr id="4" name="Content Placeholder 3">
            <a:extLst>
              <a:ext uri="{FF2B5EF4-FFF2-40B4-BE49-F238E27FC236}">
                <a16:creationId xmlns:a16="http://schemas.microsoft.com/office/drawing/2014/main" id="{A6CA9D80-BDDF-4866-A585-ECBC09BA3885}"/>
              </a:ext>
            </a:extLst>
          </p:cNvPr>
          <p:cNvGraphicFramePr>
            <a:graphicFrameLocks noGrp="1"/>
          </p:cNvGraphicFramePr>
          <p:nvPr>
            <p:ph idx="1"/>
          </p:nvPr>
        </p:nvGraphicFramePr>
        <p:xfrm>
          <a:off x="81280" y="1173433"/>
          <a:ext cx="12029440" cy="5437707"/>
        </p:xfrm>
        <a:graphic>
          <a:graphicData uri="http://schemas.openxmlformats.org/drawingml/2006/table">
            <a:tbl>
              <a:tblPr firstRow="1" firstCol="1" bandRow="1">
                <a:tableStyleId>{5C22544A-7EE6-4342-B048-85BDC9FD1C3A}</a:tableStyleId>
              </a:tblPr>
              <a:tblGrid>
                <a:gridCol w="1751860">
                  <a:extLst>
                    <a:ext uri="{9D8B030D-6E8A-4147-A177-3AD203B41FA5}">
                      <a16:colId xmlns:a16="http://schemas.microsoft.com/office/drawing/2014/main" val="1165793038"/>
                    </a:ext>
                  </a:extLst>
                </a:gridCol>
                <a:gridCol w="1641580">
                  <a:extLst>
                    <a:ext uri="{9D8B030D-6E8A-4147-A177-3AD203B41FA5}">
                      <a16:colId xmlns:a16="http://schemas.microsoft.com/office/drawing/2014/main" val="2638411657"/>
                    </a:ext>
                  </a:extLst>
                </a:gridCol>
                <a:gridCol w="8636000">
                  <a:extLst>
                    <a:ext uri="{9D8B030D-6E8A-4147-A177-3AD203B41FA5}">
                      <a16:colId xmlns:a16="http://schemas.microsoft.com/office/drawing/2014/main" val="2949337712"/>
                    </a:ext>
                  </a:extLst>
                </a:gridCol>
              </a:tblGrid>
              <a:tr h="263657">
                <a:tc>
                  <a:txBody>
                    <a:bodyPr/>
                    <a:lstStyle/>
                    <a:p>
                      <a:pPr marL="0" marR="0">
                        <a:spcBef>
                          <a:spcPts val="0"/>
                        </a:spcBef>
                        <a:spcAft>
                          <a:spcPts val="0"/>
                        </a:spcAft>
                      </a:pPr>
                      <a:r>
                        <a:rPr lang="en-US" sz="2000" dirty="0">
                          <a:effectLst/>
                        </a:rPr>
                        <a:t>Infection</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a:effectLst/>
                        </a:rPr>
                        <a:t>Gender</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a:effectLst/>
                        </a:rPr>
                        <a:t>Complications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2862323573"/>
                  </a:ext>
                </a:extLst>
              </a:tr>
              <a:tr h="527313">
                <a:tc rowSpan="3">
                  <a:txBody>
                    <a:bodyPr/>
                    <a:lstStyle/>
                    <a:p>
                      <a:pPr marL="0" marR="0">
                        <a:spcBef>
                          <a:spcPts val="0"/>
                        </a:spcBef>
                        <a:spcAft>
                          <a:spcPts val="0"/>
                        </a:spcAft>
                      </a:pPr>
                      <a:r>
                        <a:rPr lang="en-US" sz="2000" dirty="0">
                          <a:effectLst/>
                        </a:rPr>
                        <a:t>Chlamydia and gonorrhea</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a:effectLst/>
                        </a:rPr>
                        <a:t>Men</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urethral strictures, epididymitis, infertility.</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718028005"/>
                  </a:ext>
                </a:extLst>
              </a:tr>
              <a:tr h="790970">
                <a:tc vMerge="1">
                  <a:txBody>
                    <a:bodyPr/>
                    <a:lstStyle/>
                    <a:p>
                      <a:endParaRPr lang="en-US"/>
                    </a:p>
                  </a:txBody>
                  <a:tcPr/>
                </a:tc>
                <a:tc>
                  <a:txBody>
                    <a:bodyPr/>
                    <a:lstStyle/>
                    <a:p>
                      <a:pPr marL="0" marR="0">
                        <a:spcBef>
                          <a:spcPts val="0"/>
                        </a:spcBef>
                        <a:spcAft>
                          <a:spcPts val="0"/>
                        </a:spcAft>
                      </a:pPr>
                      <a:r>
                        <a:rPr lang="en-US" sz="2000" dirty="0">
                          <a:effectLst/>
                        </a:rPr>
                        <a:t>Women</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Pelvic inflammatory disease (PID), infertility, ectopic pregnancy, perinatal infection, chronic pelvic pain.</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2775768056"/>
                  </a:ext>
                </a:extLst>
              </a:tr>
              <a:tr h="1054627">
                <a:tc vMerge="1">
                  <a:txBody>
                    <a:bodyPr/>
                    <a:lstStyle/>
                    <a:p>
                      <a:endParaRPr lang="en-US"/>
                    </a:p>
                  </a:txBody>
                  <a:tcPr/>
                </a:tc>
                <a:tc>
                  <a:txBody>
                    <a:bodyPr/>
                    <a:lstStyle/>
                    <a:p>
                      <a:pPr marL="0" marR="0">
                        <a:spcBef>
                          <a:spcPts val="0"/>
                        </a:spcBef>
                        <a:spcAft>
                          <a:spcPts val="0"/>
                        </a:spcAft>
                      </a:pPr>
                      <a:r>
                        <a:rPr lang="en-US" sz="2000">
                          <a:effectLst/>
                        </a:rPr>
                        <a:t>Both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reactive arthritis or Reiter syndrome (arthritis, uveitis, and urethritis), increased</a:t>
                      </a:r>
                    </a:p>
                    <a:p>
                      <a:pPr marL="0" marR="0">
                        <a:spcBef>
                          <a:spcPts val="0"/>
                        </a:spcBef>
                        <a:spcAft>
                          <a:spcPts val="0"/>
                        </a:spcAft>
                      </a:pPr>
                      <a:r>
                        <a:rPr lang="en-US" sz="2000" dirty="0">
                          <a:effectLst/>
                        </a:rPr>
                        <a:t>risk of acquiring and transmitting HIV.</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4232368376"/>
                  </a:ext>
                </a:extLst>
              </a:tr>
              <a:tr h="790970">
                <a:tc>
                  <a:txBody>
                    <a:bodyPr/>
                    <a:lstStyle/>
                    <a:p>
                      <a:pPr marL="0" marR="0">
                        <a:spcBef>
                          <a:spcPts val="0"/>
                        </a:spcBef>
                        <a:spcAft>
                          <a:spcPts val="0"/>
                        </a:spcAft>
                      </a:pPr>
                      <a:r>
                        <a:rPr lang="en-US" sz="2000" dirty="0">
                          <a:effectLst/>
                        </a:rPr>
                        <a:t>Genital Herpes (HSV-1 and -2)</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Both</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Recurrent episodes, vertical transmission to the baby during delivery, increased risk of acquiring and transmitting HIV.</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3788840278"/>
                  </a:ext>
                </a:extLst>
              </a:tr>
              <a:tr h="1054627">
                <a:tc>
                  <a:txBody>
                    <a:bodyPr/>
                    <a:lstStyle/>
                    <a:p>
                      <a:pPr marL="0" marR="0">
                        <a:spcBef>
                          <a:spcPts val="0"/>
                        </a:spcBef>
                        <a:spcAft>
                          <a:spcPts val="0"/>
                        </a:spcAft>
                      </a:pPr>
                      <a:r>
                        <a:rPr lang="en-US" sz="2000">
                          <a:effectLst/>
                        </a:rPr>
                        <a:t>Syphilis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a:effectLst/>
                        </a:rPr>
                        <a:t>Both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2ry, latent, &amp; 3ry syphilis, congenital syphilis (mother to baby transmission), increased risk of acquiring and transmitting HIV.</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116194377"/>
                  </a:ext>
                </a:extLst>
              </a:tr>
              <a:tr h="263657">
                <a:tc rowSpan="3">
                  <a:txBody>
                    <a:bodyPr/>
                    <a:lstStyle/>
                    <a:p>
                      <a:pPr marL="0" marR="0">
                        <a:spcBef>
                          <a:spcPts val="0"/>
                        </a:spcBef>
                        <a:spcAft>
                          <a:spcPts val="0"/>
                        </a:spcAft>
                      </a:pPr>
                      <a:r>
                        <a:rPr lang="en-US" sz="2000" dirty="0">
                          <a:effectLst/>
                        </a:rPr>
                        <a:t>HPV</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a:effectLst/>
                        </a:rPr>
                        <a:t>Women</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u="none" dirty="0">
                          <a:effectLst/>
                        </a:rPr>
                        <a:t>Cervical, vulvar, and vaginal cancer.</a:t>
                      </a:r>
                      <a:endParaRPr lang="en-US" sz="2000" u="none"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1427292840"/>
                  </a:ext>
                </a:extLst>
              </a:tr>
              <a:tr h="263657">
                <a:tc vMerge="1">
                  <a:txBody>
                    <a:bodyPr/>
                    <a:lstStyle/>
                    <a:p>
                      <a:endParaRPr lang="en-US"/>
                    </a:p>
                  </a:txBody>
                  <a:tcPr/>
                </a:tc>
                <a:tc>
                  <a:txBody>
                    <a:bodyPr/>
                    <a:lstStyle/>
                    <a:p>
                      <a:pPr marL="0" marR="0">
                        <a:spcBef>
                          <a:spcPts val="0"/>
                        </a:spcBef>
                        <a:spcAft>
                          <a:spcPts val="0"/>
                        </a:spcAft>
                      </a:pPr>
                      <a:r>
                        <a:rPr lang="en-US" sz="2000">
                          <a:effectLst/>
                        </a:rPr>
                        <a:t>Men</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Penile cancer.</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2890936307"/>
                  </a:ext>
                </a:extLst>
              </a:tr>
              <a:tr h="0">
                <a:tc vMerge="1">
                  <a:txBody>
                    <a:bodyPr/>
                    <a:lstStyle/>
                    <a:p>
                      <a:endParaRPr lang="en-US"/>
                    </a:p>
                  </a:txBody>
                  <a:tcPr/>
                </a:tc>
                <a:tc>
                  <a:txBody>
                    <a:bodyPr/>
                    <a:lstStyle/>
                    <a:p>
                      <a:pPr marL="0" marR="0">
                        <a:spcBef>
                          <a:spcPts val="0"/>
                        </a:spcBef>
                        <a:spcAft>
                          <a:spcPts val="0"/>
                        </a:spcAft>
                      </a:pPr>
                      <a:r>
                        <a:rPr lang="en-US" sz="2000">
                          <a:effectLst/>
                        </a:rPr>
                        <a:t>Both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tc>
                  <a:txBody>
                    <a:bodyPr/>
                    <a:lstStyle/>
                    <a:p>
                      <a:pPr marL="0" marR="0">
                        <a:spcBef>
                          <a:spcPts val="0"/>
                        </a:spcBef>
                        <a:spcAft>
                          <a:spcPts val="0"/>
                        </a:spcAft>
                      </a:pPr>
                      <a:r>
                        <a:rPr lang="en-US" sz="2000" dirty="0">
                          <a:effectLst/>
                        </a:rPr>
                        <a:t>Rectal cancer.</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118" marR="50118" marT="0" marB="0" anchor="ctr"/>
                </a:tc>
                <a:extLst>
                  <a:ext uri="{0D108BD9-81ED-4DB2-BD59-A6C34878D82A}">
                    <a16:rowId xmlns:a16="http://schemas.microsoft.com/office/drawing/2014/main" val="1977543956"/>
                  </a:ext>
                </a:extLst>
              </a:tr>
            </a:tbl>
          </a:graphicData>
        </a:graphic>
      </p:graphicFrame>
    </p:spTree>
    <p:extLst>
      <p:ext uri="{BB962C8B-B14F-4D97-AF65-F5344CB8AC3E}">
        <p14:creationId xmlns:p14="http://schemas.microsoft.com/office/powerpoint/2010/main" val="86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4E98640F-D29A-451E-B111-A4C96FF593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343697" y="9698"/>
            <a:ext cx="6858002" cy="6838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C85377-6F63-4DFB-86ED-CA6EC99B950E}"/>
              </a:ext>
            </a:extLst>
          </p:cNvPr>
          <p:cNvSpPr>
            <a:spLocks noGrp="1"/>
          </p:cNvSpPr>
          <p:nvPr>
            <p:ph type="ctrTitle"/>
          </p:nvPr>
        </p:nvSpPr>
        <p:spPr>
          <a:xfrm>
            <a:off x="-371302" y="1041400"/>
            <a:ext cx="9144000" cy="2387600"/>
          </a:xfrm>
        </p:spPr>
        <p:txBody>
          <a:bodyPr/>
          <a:lstStyle/>
          <a:p>
            <a:r>
              <a:rPr lang="en-US" dirty="0"/>
              <a:t>HIV &amp; Hepatitis B</a:t>
            </a:r>
          </a:p>
        </p:txBody>
      </p:sp>
      <p:pic>
        <p:nvPicPr>
          <p:cNvPr id="3" name="Picture 2">
            <a:extLst>
              <a:ext uri="{FF2B5EF4-FFF2-40B4-BE49-F238E27FC236}">
                <a16:creationId xmlns:a16="http://schemas.microsoft.com/office/drawing/2014/main" id="{521FF736-0704-4F96-AC97-44155BD1F495}"/>
              </a:ext>
            </a:extLst>
          </p:cNvPr>
          <p:cNvPicPr>
            <a:picLocks noChangeAspect="1"/>
          </p:cNvPicPr>
          <p:nvPr/>
        </p:nvPicPr>
        <p:blipFill>
          <a:blip r:embed="rId3">
            <a:duotone>
              <a:schemeClr val="accent1">
                <a:shade val="45000"/>
                <a:satMod val="135000"/>
              </a:schemeClr>
              <a:prstClr val="white"/>
            </a:duotone>
          </a:blip>
          <a:stretch>
            <a:fillRect/>
          </a:stretch>
        </p:blipFill>
        <p:spPr>
          <a:xfrm>
            <a:off x="2714625" y="4095751"/>
            <a:ext cx="2190750" cy="2095500"/>
          </a:xfrm>
          <a:prstGeom prst="rect">
            <a:avLst/>
          </a:prstGeom>
        </p:spPr>
      </p:pic>
    </p:spTree>
    <p:extLst>
      <p:ext uri="{BB962C8B-B14F-4D97-AF65-F5344CB8AC3E}">
        <p14:creationId xmlns:p14="http://schemas.microsoft.com/office/powerpoint/2010/main" val="16863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5492C-BFF3-447C-8461-17FE226FD4B9}"/>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4" name="Picture 3" descr="Acute HIV infection is defined as the phase of HIV disease that occurs immediately after HIV acquisition and is characterized by detectable HIV RNA or HIV p24 antigen in the absence of detectable anti-HIV antibodies.&lt;div&gt;&lt;/div&gt;">
            <a:extLst>
              <a:ext uri="{FF2B5EF4-FFF2-40B4-BE49-F238E27FC236}">
                <a16:creationId xmlns:a16="http://schemas.microsoft.com/office/drawing/2014/main" id="{2B6DEFF3-1D18-4CE3-B8CE-9B7C0A0001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5743" y="2107066"/>
            <a:ext cx="7445828" cy="4750934"/>
          </a:xfrm>
          <a:prstGeom prst="rect">
            <a:avLst/>
          </a:prstGeom>
          <a:noFill/>
          <a:ln>
            <a:noFill/>
          </a:ln>
        </p:spPr>
      </p:pic>
      <p:sp>
        <p:nvSpPr>
          <p:cNvPr id="2" name="Title 1">
            <a:extLst>
              <a:ext uri="{FF2B5EF4-FFF2-40B4-BE49-F238E27FC236}">
                <a16:creationId xmlns:a16="http://schemas.microsoft.com/office/drawing/2014/main" id="{9A41F224-4459-444E-8EAC-CAE2DC81BFFC}"/>
              </a:ext>
            </a:extLst>
          </p:cNvPr>
          <p:cNvSpPr>
            <a:spLocks noGrp="1"/>
          </p:cNvSpPr>
          <p:nvPr>
            <p:ph type="title"/>
          </p:nvPr>
        </p:nvSpPr>
        <p:spPr/>
        <p:txBody>
          <a:bodyPr>
            <a:normAutofit/>
          </a:bodyPr>
          <a:lstStyle/>
          <a:p>
            <a:r>
              <a:rPr lang="en-US" sz="4000" dirty="0"/>
              <a:t>Natural History of HIV</a:t>
            </a:r>
          </a:p>
        </p:txBody>
      </p:sp>
      <p:sp>
        <p:nvSpPr>
          <p:cNvPr id="3" name="Content Placeholder 2">
            <a:extLst>
              <a:ext uri="{FF2B5EF4-FFF2-40B4-BE49-F238E27FC236}">
                <a16:creationId xmlns:a16="http://schemas.microsoft.com/office/drawing/2014/main" id="{667526C4-CA69-4D77-BD9C-11AF26BA9758}"/>
              </a:ext>
            </a:extLst>
          </p:cNvPr>
          <p:cNvSpPr>
            <a:spLocks noGrp="1"/>
          </p:cNvSpPr>
          <p:nvPr>
            <p:ph idx="1"/>
          </p:nvPr>
        </p:nvSpPr>
        <p:spPr>
          <a:xfrm>
            <a:off x="838200" y="1426029"/>
            <a:ext cx="10515600" cy="4750934"/>
          </a:xfrm>
        </p:spPr>
        <p:txBody>
          <a:bodyPr>
            <a:normAutofit/>
          </a:bodyPr>
          <a:lstStyle/>
          <a:p>
            <a:r>
              <a:rPr lang="en-US" sz="2600" dirty="0"/>
              <a:t>Window period: Time between infection and development of anti-HIV antibodies; when serologic tests (ELISA, Western blot) are negative.</a:t>
            </a:r>
          </a:p>
          <a:p>
            <a:endParaRPr lang="en-US" sz="2600" dirty="0"/>
          </a:p>
        </p:txBody>
      </p:sp>
    </p:spTree>
    <p:extLst>
      <p:ext uri="{BB962C8B-B14F-4D97-AF65-F5344CB8AC3E}">
        <p14:creationId xmlns:p14="http://schemas.microsoft.com/office/powerpoint/2010/main" val="396523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EE888-861D-40C1-BFDE-4EA7EB7DC540}"/>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6B3D75-97C1-48F3-8929-4864FD2F9C37}"/>
              </a:ext>
            </a:extLst>
          </p:cNvPr>
          <p:cNvSpPr>
            <a:spLocks noGrp="1"/>
          </p:cNvSpPr>
          <p:nvPr>
            <p:ph type="title"/>
          </p:nvPr>
        </p:nvSpPr>
        <p:spPr>
          <a:xfrm>
            <a:off x="838200" y="365126"/>
            <a:ext cx="10515600" cy="962932"/>
          </a:xfrm>
        </p:spPr>
        <p:txBody>
          <a:bodyPr>
            <a:normAutofit/>
          </a:bodyPr>
          <a:lstStyle/>
          <a:p>
            <a:r>
              <a:rPr lang="en-US" sz="4000" dirty="0"/>
              <a:t>Indications for Testing</a:t>
            </a:r>
          </a:p>
        </p:txBody>
      </p:sp>
      <p:sp>
        <p:nvSpPr>
          <p:cNvPr id="3" name="Content Placeholder 2">
            <a:extLst>
              <a:ext uri="{FF2B5EF4-FFF2-40B4-BE49-F238E27FC236}">
                <a16:creationId xmlns:a16="http://schemas.microsoft.com/office/drawing/2014/main" id="{EBEC65D0-F36E-4D9E-B918-984CBA082087}"/>
              </a:ext>
            </a:extLst>
          </p:cNvPr>
          <p:cNvSpPr>
            <a:spLocks noGrp="1"/>
          </p:cNvSpPr>
          <p:nvPr>
            <p:ph idx="1"/>
          </p:nvPr>
        </p:nvSpPr>
        <p:spPr>
          <a:xfrm>
            <a:off x="421105" y="1143001"/>
            <a:ext cx="10932695" cy="5438274"/>
          </a:xfrm>
        </p:spPr>
        <p:txBody>
          <a:bodyPr>
            <a:normAutofit/>
          </a:bodyPr>
          <a:lstStyle/>
          <a:p>
            <a:pPr marL="457200" indent="-457200">
              <a:lnSpc>
                <a:spcPct val="150000"/>
              </a:lnSpc>
              <a:buFont typeface="+mj-lt"/>
              <a:buAutoNum type="arabicPeriod"/>
            </a:pPr>
            <a:r>
              <a:rPr lang="en-US" sz="2400" dirty="0"/>
              <a:t>In KSA it is part of pre-marital screening and some pre-employment screening	    (for example Health care providers)</a:t>
            </a:r>
          </a:p>
          <a:p>
            <a:pPr marL="457200" indent="-457200">
              <a:lnSpc>
                <a:spcPct val="150000"/>
              </a:lnSpc>
              <a:buFont typeface="+mj-lt"/>
              <a:buAutoNum type="arabicPeriod"/>
            </a:pPr>
            <a:r>
              <a:rPr lang="en-US" sz="2400" dirty="0"/>
              <a:t>In case of suspected exposure and a symptomatic manifestations of an early HIV infection (fever, lymphadenopathy, sore throat, rash, myalgia/arthralgia, diarrhea, weight loss, and headache) also called (</a:t>
            </a:r>
            <a:r>
              <a:rPr lang="en-US" sz="2400" b="1" dirty="0"/>
              <a:t>retroviral syndrome</a:t>
            </a:r>
            <a:r>
              <a:rPr lang="en-US" sz="2400" dirty="0"/>
              <a:t>):</a:t>
            </a:r>
          </a:p>
          <a:p>
            <a:pPr lvl="1">
              <a:lnSpc>
                <a:spcPct val="150000"/>
              </a:lnSpc>
              <a:buFont typeface="Courier New" panose="02070309020205020404" pitchFamily="49" charset="0"/>
              <a:buChar char="o"/>
            </a:pPr>
            <a:r>
              <a:rPr lang="en-US" sz="2200" dirty="0"/>
              <a:t>perform the most sensitive screening immunoassay available (ideally, a combination antigen/antibody immunoassay) in addition to an HIV virologic (viral load) test using PCR.</a:t>
            </a:r>
          </a:p>
          <a:p>
            <a:pPr marL="457200" indent="-457200">
              <a:lnSpc>
                <a:spcPct val="150000"/>
              </a:lnSpc>
              <a:buFont typeface="+mj-lt"/>
              <a:buAutoNum type="arabicPeriod"/>
            </a:pPr>
            <a:r>
              <a:rPr lang="en-US" sz="2400" dirty="0"/>
              <a:t>In case of suspected exposure and no symptoms (this is the common scenario).</a:t>
            </a:r>
          </a:p>
          <a:p>
            <a:pPr marL="0" indent="0">
              <a:lnSpc>
                <a:spcPct val="150000"/>
              </a:lnSpc>
              <a:buNone/>
            </a:pPr>
            <a:endParaRPr lang="en-US" sz="2400" dirty="0"/>
          </a:p>
        </p:txBody>
      </p:sp>
    </p:spTree>
    <p:extLst>
      <p:ext uri="{BB962C8B-B14F-4D97-AF65-F5344CB8AC3E}">
        <p14:creationId xmlns:p14="http://schemas.microsoft.com/office/powerpoint/2010/main" val="5561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201FD-BAA2-40B3-8A4E-3C8E000A7BB2}"/>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FE5FDA-4CDA-476B-A5A5-6C940133A913}"/>
              </a:ext>
            </a:extLst>
          </p:cNvPr>
          <p:cNvSpPr>
            <a:spLocks noGrp="1"/>
          </p:cNvSpPr>
          <p:nvPr>
            <p:ph type="title"/>
          </p:nvPr>
        </p:nvSpPr>
        <p:spPr/>
        <p:txBody>
          <a:bodyPr>
            <a:normAutofit/>
          </a:bodyPr>
          <a:lstStyle/>
          <a:p>
            <a:r>
              <a:rPr lang="en-US" sz="4000" dirty="0"/>
              <a:t>HIV Testing</a:t>
            </a:r>
          </a:p>
        </p:txBody>
      </p:sp>
      <p:sp>
        <p:nvSpPr>
          <p:cNvPr id="3" name="Content Placeholder 2">
            <a:extLst>
              <a:ext uri="{FF2B5EF4-FFF2-40B4-BE49-F238E27FC236}">
                <a16:creationId xmlns:a16="http://schemas.microsoft.com/office/drawing/2014/main" id="{019FCA8B-B75B-4891-A0C2-5A505EF6E25A}"/>
              </a:ext>
            </a:extLst>
          </p:cNvPr>
          <p:cNvSpPr>
            <a:spLocks noGrp="1"/>
          </p:cNvSpPr>
          <p:nvPr>
            <p:ph idx="1"/>
          </p:nvPr>
        </p:nvSpPr>
        <p:spPr>
          <a:xfrm>
            <a:off x="838200" y="1825625"/>
            <a:ext cx="10515600" cy="4923518"/>
          </a:xfrm>
        </p:spPr>
        <p:txBody>
          <a:bodyPr>
            <a:normAutofit/>
          </a:bodyPr>
          <a:lstStyle/>
          <a:p>
            <a:pPr marL="0" indent="0">
              <a:buNone/>
            </a:pPr>
            <a:r>
              <a:rPr lang="en-US" sz="2600" dirty="0"/>
              <a:t>Anti-HIV antibodies detectable after a median of 3 weeks, virtually all by 3 months (therefore 3 months window period).</a:t>
            </a:r>
          </a:p>
          <a:p>
            <a:r>
              <a:rPr lang="en-US" sz="2600" dirty="0"/>
              <a:t>initial screening test (3rd generation antibody test): </a:t>
            </a:r>
          </a:p>
          <a:p>
            <a:pPr lvl="1">
              <a:buFont typeface="Courier New" panose="02070309020205020404" pitchFamily="49" charset="0"/>
              <a:buChar char="o"/>
            </a:pPr>
            <a:r>
              <a:rPr lang="en-US" dirty="0"/>
              <a:t>enzyme linked immunosorbent assay (ELISA) detects serum antibody to HIV; sensitivity &gt;99.5%</a:t>
            </a:r>
          </a:p>
          <a:p>
            <a:r>
              <a:rPr lang="en-US" sz="2600" dirty="0"/>
              <a:t>increasingly, combination p24 antigen/HIV antibody tests (4th generation) used for screening; improved sensitivity in early or acute infection and sensitivity/specificity approach 100% for chronic infection.</a:t>
            </a:r>
          </a:p>
          <a:p>
            <a:r>
              <a:rPr lang="en-US" sz="2600" dirty="0"/>
              <a:t>confirmatory test: </a:t>
            </a:r>
          </a:p>
          <a:p>
            <a:pPr lvl="1">
              <a:buFont typeface="Courier New" panose="02070309020205020404" pitchFamily="49" charset="0"/>
              <a:buChar char="o"/>
            </a:pPr>
            <a:r>
              <a:rPr lang="en-US" dirty="0"/>
              <a:t>If the screening test was positive, an HIV-1/HIV-2 antibody differentiation using western blot or line immunoassay is performed; specificity &gt;99.99%</a:t>
            </a:r>
          </a:p>
          <a:p>
            <a:endParaRPr lang="en-US" dirty="0"/>
          </a:p>
        </p:txBody>
      </p:sp>
    </p:spTree>
    <p:extLst>
      <p:ext uri="{BB962C8B-B14F-4D97-AF65-F5344CB8AC3E}">
        <p14:creationId xmlns:p14="http://schemas.microsoft.com/office/powerpoint/2010/main" val="131016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F346E1-6D62-4BF0-AF78-16DFC396FFF5}"/>
              </a:ext>
            </a:extLst>
          </p:cNvPr>
          <p:cNvGraphicFramePr>
            <a:graphicFrameLocks noGrp="1"/>
          </p:cNvGraphicFramePr>
          <p:nvPr>
            <p:ph idx="4294967295"/>
            <p:extLst>
              <p:ext uri="{D42A27DB-BD31-4B8C-83A1-F6EECF244321}">
                <p14:modId xmlns:p14="http://schemas.microsoft.com/office/powerpoint/2010/main" val="371847545"/>
              </p:ext>
            </p:extLst>
          </p:nvPr>
        </p:nvGraphicFramePr>
        <p:xfrm>
          <a:off x="0" y="1"/>
          <a:ext cx="12192682" cy="7008993"/>
        </p:xfrm>
        <a:graphic>
          <a:graphicData uri="http://schemas.openxmlformats.org/drawingml/2006/table">
            <a:tbl>
              <a:tblPr firstRow="1" firstCol="1" bandRow="1">
                <a:tableStyleId>{7DF18680-E054-41AD-8BC1-D1AEF772440D}</a:tableStyleId>
              </a:tblPr>
              <a:tblGrid>
                <a:gridCol w="1106518">
                  <a:extLst>
                    <a:ext uri="{9D8B030D-6E8A-4147-A177-3AD203B41FA5}">
                      <a16:colId xmlns:a16="http://schemas.microsoft.com/office/drawing/2014/main" val="2889166589"/>
                    </a:ext>
                  </a:extLst>
                </a:gridCol>
                <a:gridCol w="1636682">
                  <a:extLst>
                    <a:ext uri="{9D8B030D-6E8A-4147-A177-3AD203B41FA5}">
                      <a16:colId xmlns:a16="http://schemas.microsoft.com/office/drawing/2014/main" val="1137573384"/>
                    </a:ext>
                  </a:extLst>
                </a:gridCol>
                <a:gridCol w="2906486">
                  <a:extLst>
                    <a:ext uri="{9D8B030D-6E8A-4147-A177-3AD203B41FA5}">
                      <a16:colId xmlns:a16="http://schemas.microsoft.com/office/drawing/2014/main" val="391348661"/>
                    </a:ext>
                  </a:extLst>
                </a:gridCol>
                <a:gridCol w="2743200">
                  <a:extLst>
                    <a:ext uri="{9D8B030D-6E8A-4147-A177-3AD203B41FA5}">
                      <a16:colId xmlns:a16="http://schemas.microsoft.com/office/drawing/2014/main" val="3210680644"/>
                    </a:ext>
                  </a:extLst>
                </a:gridCol>
                <a:gridCol w="3799796">
                  <a:extLst>
                    <a:ext uri="{9D8B030D-6E8A-4147-A177-3AD203B41FA5}">
                      <a16:colId xmlns:a16="http://schemas.microsoft.com/office/drawing/2014/main" val="3638203242"/>
                    </a:ext>
                  </a:extLst>
                </a:gridCol>
              </a:tblGrid>
              <a:tr h="846977">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rPr>
                        <a:t>Enzyme linked Immunoassay </a:t>
                      </a:r>
                    </a:p>
                    <a:p>
                      <a:pPr marL="0" marR="0" algn="ctr">
                        <a:spcBef>
                          <a:spcPts val="0"/>
                        </a:spcBef>
                        <a:spcAft>
                          <a:spcPts val="0"/>
                        </a:spcAft>
                      </a:pPr>
                      <a:r>
                        <a:rPr lang="en-US" sz="1800" dirty="0">
                          <a:effectLst/>
                        </a:rPr>
                        <a:t>(3</a:t>
                      </a:r>
                      <a:r>
                        <a:rPr lang="en-US" sz="1800" baseline="30000" dirty="0">
                          <a:effectLst/>
                        </a:rPr>
                        <a:t>rd</a:t>
                      </a:r>
                      <a:r>
                        <a:rPr lang="en-US" sz="1800" dirty="0">
                          <a:effectLst/>
                        </a:rPr>
                        <a:t> or 4</a:t>
                      </a:r>
                      <a:r>
                        <a:rPr lang="en-US" sz="1800" baseline="30000" dirty="0">
                          <a:effectLst/>
                        </a:rPr>
                        <a:t>th</a:t>
                      </a:r>
                      <a:r>
                        <a:rPr lang="en-US" sz="1800" dirty="0">
                          <a:effectLst/>
                        </a:rPr>
                        <a:t> gen)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confirmatory test  (western blot or line immunoassay)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viral load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interpretation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01625812"/>
                  </a:ext>
                </a:extLst>
              </a:tr>
              <a:tr h="1192937">
                <a:tc>
                  <a:txBody>
                    <a:bodyPr/>
                    <a:lstStyle/>
                    <a:p>
                      <a:pPr marL="0" marR="0" algn="ctr">
                        <a:spcBef>
                          <a:spcPts val="0"/>
                        </a:spcBef>
                        <a:spcAft>
                          <a:spcPts val="0"/>
                        </a:spcAft>
                      </a:pPr>
                      <a:r>
                        <a:rPr lang="en-US" sz="1800" dirty="0">
                          <a:effectLst/>
                        </a:rPr>
                        <a:t>Scenario 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Negative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No need</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No need if the patient is asymptomatic</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HIV negative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0147595"/>
                  </a:ext>
                </a:extLst>
              </a:tr>
              <a:tr h="2046157">
                <a:tc>
                  <a:txBody>
                    <a:bodyPr/>
                    <a:lstStyle/>
                    <a:p>
                      <a:pPr marL="0" marR="0" algn="ctr">
                        <a:spcBef>
                          <a:spcPts val="0"/>
                        </a:spcBef>
                        <a:spcAft>
                          <a:spcPts val="0"/>
                        </a:spcAft>
                      </a:pPr>
                      <a:r>
                        <a:rPr lang="en-US" sz="1800" dirty="0">
                          <a:effectLst/>
                        </a:rPr>
                        <a:t>Scenario 2</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Positive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Negative or intermediate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Negative </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spcBef>
                          <a:spcPts val="0"/>
                        </a:spcBef>
                        <a:spcAft>
                          <a:spcPts val="0"/>
                        </a:spcAft>
                        <a:buFont typeface="Arial" panose="020B0604020202020204" pitchFamily="34" charset="0"/>
                        <a:buNone/>
                      </a:pPr>
                      <a:r>
                        <a:rPr lang="en-US" sz="1800" dirty="0">
                          <a:effectLst/>
                        </a:rPr>
                        <a:t>If the patient is at low risk for HIV:</a:t>
                      </a:r>
                    </a:p>
                    <a:p>
                      <a:pPr marL="285750" marR="0" indent="-285750">
                        <a:spcBef>
                          <a:spcPts val="0"/>
                        </a:spcBef>
                        <a:spcAft>
                          <a:spcPts val="0"/>
                        </a:spcAft>
                        <a:buFont typeface="Wingdings" panose="05000000000000000000" pitchFamily="2" charset="2"/>
                        <a:buChar char="Ø"/>
                      </a:pPr>
                      <a:r>
                        <a:rPr lang="en-US" sz="1800" dirty="0">
                          <a:effectLst/>
                        </a:rPr>
                        <a:t>reassure that HIV infection is very unlikely. </a:t>
                      </a:r>
                    </a:p>
                    <a:p>
                      <a:pPr marL="0" marR="0" indent="0">
                        <a:spcBef>
                          <a:spcPts val="0"/>
                        </a:spcBef>
                        <a:spcAft>
                          <a:spcPts val="0"/>
                        </a:spcAft>
                        <a:buFont typeface="Arial" panose="020B0604020202020204" pitchFamily="34" charset="0"/>
                        <a:buNone/>
                      </a:pPr>
                      <a:r>
                        <a:rPr lang="en-US" sz="1800" dirty="0">
                          <a:effectLst/>
                        </a:rPr>
                        <a:t>if the patient is not at low risk or you are not sure about his risk level</a:t>
                      </a:r>
                    </a:p>
                    <a:p>
                      <a:pPr marL="285750" marR="0" indent="-285750">
                        <a:spcBef>
                          <a:spcPts val="0"/>
                        </a:spcBef>
                        <a:spcAft>
                          <a:spcPts val="0"/>
                        </a:spcAft>
                        <a:buFont typeface="Wingdings" panose="05000000000000000000" pitchFamily="2" charset="2"/>
                        <a:buChar char="Ø"/>
                      </a:pPr>
                      <a:r>
                        <a:rPr lang="en-US" sz="1800" dirty="0">
                          <a:effectLst/>
                        </a:rPr>
                        <a:t> repeat viral load after 1-2 weeks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06709387"/>
                  </a:ext>
                </a:extLst>
              </a:tr>
              <a:tr h="1578990">
                <a:tc>
                  <a:txBody>
                    <a:bodyPr/>
                    <a:lstStyle/>
                    <a:p>
                      <a:pPr marL="0" marR="0" algn="ctr">
                        <a:spcBef>
                          <a:spcPts val="0"/>
                        </a:spcBef>
                        <a:spcAft>
                          <a:spcPts val="0"/>
                        </a:spcAft>
                      </a:pPr>
                      <a:r>
                        <a:rPr lang="en-US" sz="1800" dirty="0">
                          <a:effectLst/>
                        </a:rPr>
                        <a:t>Scenario 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Positive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Negative or intermediate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Weakly positive </a:t>
                      </a:r>
                    </a:p>
                    <a:p>
                      <a:pPr marL="0" marR="0" algn="ctr">
                        <a:spcBef>
                          <a:spcPts val="0"/>
                        </a:spcBef>
                        <a:spcAft>
                          <a:spcPts val="0"/>
                        </a:spcAft>
                      </a:pPr>
                      <a:r>
                        <a:rPr lang="en-US" sz="2000" dirty="0">
                          <a:effectLst/>
                        </a:rPr>
                        <a:t>(RNA level &lt;1000 copies/mL)</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285750" marR="0" indent="-285750" algn="l">
                        <a:spcBef>
                          <a:spcPts val="0"/>
                        </a:spcBef>
                        <a:spcAft>
                          <a:spcPts val="0"/>
                        </a:spcAft>
                        <a:buFont typeface="Arial" panose="020B0604020202020204" pitchFamily="34" charset="0"/>
                        <a:buChar char="•"/>
                      </a:pPr>
                      <a:r>
                        <a:rPr lang="en-US" sz="1800" dirty="0">
                          <a:effectLst/>
                        </a:rPr>
                        <a:t>may rarely represent a false positive viral test</a:t>
                      </a:r>
                    </a:p>
                    <a:p>
                      <a:pPr marL="285750" marR="0" indent="-285750" algn="l">
                        <a:spcBef>
                          <a:spcPts val="0"/>
                        </a:spcBef>
                        <a:spcAft>
                          <a:spcPts val="0"/>
                        </a:spcAft>
                        <a:buFont typeface="Arial" panose="020B0604020202020204" pitchFamily="34" charset="0"/>
                        <a:buChar char="•"/>
                      </a:pPr>
                      <a:r>
                        <a:rPr lang="en-US" sz="1800" dirty="0">
                          <a:effectLst/>
                        </a:rPr>
                        <a:t>the viral load test should be immediately repeated on a new blood specimen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35190374"/>
                  </a:ext>
                </a:extLst>
              </a:tr>
              <a:tr h="397645">
                <a:tc>
                  <a:txBody>
                    <a:bodyPr/>
                    <a:lstStyle/>
                    <a:p>
                      <a:pPr marL="0" marR="0" algn="ctr">
                        <a:spcBef>
                          <a:spcPts val="0"/>
                        </a:spcBef>
                        <a:spcAft>
                          <a:spcPts val="0"/>
                        </a:spcAft>
                      </a:pPr>
                      <a:r>
                        <a:rPr lang="en-US" sz="1800" dirty="0">
                          <a:effectLst/>
                        </a:rPr>
                        <a:t>Scenario 4</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Positive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Negative or intermediate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Positive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HIV positive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79934728"/>
                  </a:ext>
                </a:extLst>
              </a:tr>
              <a:tr h="795292">
                <a:tc>
                  <a:txBody>
                    <a:bodyPr/>
                    <a:lstStyle/>
                    <a:p>
                      <a:pPr marL="0" marR="0" algn="ctr">
                        <a:spcBef>
                          <a:spcPts val="0"/>
                        </a:spcBef>
                        <a:spcAft>
                          <a:spcPts val="0"/>
                        </a:spcAft>
                      </a:pPr>
                      <a:r>
                        <a:rPr lang="en-US" sz="1800" dirty="0">
                          <a:effectLst/>
                        </a:rPr>
                        <a:t>Scenario 5</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Positive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Positive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Not needed for diagnosis</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HIV positive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58492512"/>
                  </a:ext>
                </a:extLst>
              </a:tr>
            </a:tbl>
          </a:graphicData>
        </a:graphic>
      </p:graphicFrame>
    </p:spTree>
    <p:extLst>
      <p:ext uri="{BB962C8B-B14F-4D97-AF65-F5344CB8AC3E}">
        <p14:creationId xmlns:p14="http://schemas.microsoft.com/office/powerpoint/2010/main" val="65965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9A541D-B2C0-4071-B693-373CE19BE616}"/>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2CC51F-9F9F-4F14-9CE9-FC67E6662151}"/>
              </a:ext>
            </a:extLst>
          </p:cNvPr>
          <p:cNvSpPr>
            <a:spLocks noGrp="1"/>
          </p:cNvSpPr>
          <p:nvPr>
            <p:ph type="title"/>
          </p:nvPr>
        </p:nvSpPr>
        <p:spPr/>
        <p:txBody>
          <a:bodyPr>
            <a:normAutofit/>
          </a:bodyPr>
          <a:lstStyle/>
          <a:p>
            <a:r>
              <a:rPr lang="en-US" sz="4000" dirty="0"/>
              <a:t>Rapid HIV screening tests:</a:t>
            </a:r>
          </a:p>
        </p:txBody>
      </p:sp>
      <p:sp>
        <p:nvSpPr>
          <p:cNvPr id="3" name="Content Placeholder 2">
            <a:extLst>
              <a:ext uri="{FF2B5EF4-FFF2-40B4-BE49-F238E27FC236}">
                <a16:creationId xmlns:a16="http://schemas.microsoft.com/office/drawing/2014/main" id="{7FC3B913-0796-4DF2-A15D-97B3D8AC27C7}"/>
              </a:ext>
            </a:extLst>
          </p:cNvPr>
          <p:cNvSpPr>
            <a:spLocks noGrp="1"/>
          </p:cNvSpPr>
          <p:nvPr>
            <p:ph idx="1"/>
          </p:nvPr>
        </p:nvSpPr>
        <p:spPr/>
        <p:txBody>
          <a:bodyPr>
            <a:normAutofit fontScale="92500" lnSpcReduction="10000"/>
          </a:bodyPr>
          <a:lstStyle/>
          <a:p>
            <a:r>
              <a:rPr lang="en-US" dirty="0"/>
              <a:t>Designed to provide results in less than 20 minutes. </a:t>
            </a:r>
          </a:p>
          <a:p>
            <a:r>
              <a:rPr lang="en-US" dirty="0"/>
              <a:t>Although these tests can be performed in the laboratory (using serum or plasma), they can also be performed in community-based settings supervised by trained personnel, or at home, using whole blood or oral secretions.</a:t>
            </a:r>
          </a:p>
          <a:p>
            <a:r>
              <a:rPr lang="en-US" dirty="0"/>
              <a:t>The accuracy of most rapid tests is quite high (&gt;99% sensitivity and specificity) for patients with </a:t>
            </a:r>
            <a:r>
              <a:rPr lang="en-US" b="1" dirty="0"/>
              <a:t>chronic infection</a:t>
            </a:r>
            <a:r>
              <a:rPr lang="en-US" dirty="0"/>
              <a:t>.</a:t>
            </a:r>
          </a:p>
          <a:p>
            <a:r>
              <a:rPr lang="en-US" dirty="0"/>
              <a:t>In one study, rapid antibody tests missed approximately 12 percent of </a:t>
            </a:r>
            <a:r>
              <a:rPr lang="en-US" b="1" dirty="0"/>
              <a:t>acute HIV infections</a:t>
            </a:r>
            <a:r>
              <a:rPr lang="en-US" dirty="0"/>
              <a:t>. </a:t>
            </a:r>
          </a:p>
          <a:p>
            <a:r>
              <a:rPr lang="en-US" dirty="0"/>
              <a:t>In addition, testing on oral fluids appears to be </a:t>
            </a:r>
            <a:r>
              <a:rPr lang="en-US" b="1" dirty="0"/>
              <a:t>less sensitive </a:t>
            </a:r>
            <a:r>
              <a:rPr lang="en-US" dirty="0"/>
              <a:t>than testing on finger stick blood samples. </a:t>
            </a:r>
          </a:p>
          <a:p>
            <a:pPr marL="0" indent="0">
              <a:buNone/>
            </a:pPr>
            <a:endParaRPr lang="en-US" dirty="0"/>
          </a:p>
          <a:p>
            <a:endParaRPr lang="en-US" dirty="0"/>
          </a:p>
        </p:txBody>
      </p:sp>
    </p:spTree>
    <p:extLst>
      <p:ext uri="{BB962C8B-B14F-4D97-AF65-F5344CB8AC3E}">
        <p14:creationId xmlns:p14="http://schemas.microsoft.com/office/powerpoint/2010/main" val="157175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BE1A4-B01F-4580-97AC-901B90604648}"/>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0435EFBA-E918-437E-8FB3-72DA58E4C496}"/>
              </a:ext>
            </a:extLst>
          </p:cNvPr>
          <p:cNvSpPr>
            <a:spLocks noGrp="1"/>
          </p:cNvSpPr>
          <p:nvPr>
            <p:ph type="title"/>
          </p:nvPr>
        </p:nvSpPr>
        <p:spPr/>
        <p:txBody>
          <a:bodyPr>
            <a:normAutofit/>
          </a:bodyPr>
          <a:lstStyle/>
          <a:p>
            <a:r>
              <a:rPr lang="en-US" sz="4000" dirty="0"/>
              <a:t>Question 5</a:t>
            </a:r>
          </a:p>
        </p:txBody>
      </p:sp>
      <p:sp>
        <p:nvSpPr>
          <p:cNvPr id="3" name="Content Placeholder 2">
            <a:extLst>
              <a:ext uri="{FF2B5EF4-FFF2-40B4-BE49-F238E27FC236}">
                <a16:creationId xmlns:a16="http://schemas.microsoft.com/office/drawing/2014/main" id="{8BD74103-7C51-46E9-A586-7B30B0350AE5}"/>
              </a:ext>
            </a:extLst>
          </p:cNvPr>
          <p:cNvSpPr>
            <a:spLocks noGrp="1"/>
          </p:cNvSpPr>
          <p:nvPr>
            <p:ph idx="1"/>
          </p:nvPr>
        </p:nvSpPr>
        <p:spPr>
          <a:xfrm>
            <a:off x="838200" y="1825625"/>
            <a:ext cx="10980420" cy="4351338"/>
          </a:xfrm>
        </p:spPr>
        <p:txBody>
          <a:bodyPr/>
          <a:lstStyle/>
          <a:p>
            <a:pPr marL="0" indent="0">
              <a:buNone/>
            </a:pPr>
            <a:r>
              <a:rPr lang="en-US" dirty="0"/>
              <a:t>A male patient, who was recently tested for HIV, came to check his results. The ELISA test for anti-HIV antibody and  p24 antigen was positive. </a:t>
            </a:r>
          </a:p>
          <a:p>
            <a:pPr marL="0" indent="0">
              <a:buNone/>
            </a:pPr>
            <a:r>
              <a:rPr lang="en-US" dirty="0"/>
              <a:t>What would be the best next step?</a:t>
            </a:r>
          </a:p>
          <a:p>
            <a:pPr marL="514350" indent="-514350">
              <a:buFont typeface="+mj-lt"/>
              <a:buAutoNum type="alphaLcParenR"/>
            </a:pPr>
            <a:r>
              <a:rPr lang="en-US" dirty="0"/>
              <a:t>Reassure the patient.</a:t>
            </a:r>
          </a:p>
          <a:p>
            <a:pPr marL="514350" indent="-514350">
              <a:buFont typeface="+mj-lt"/>
              <a:buAutoNum type="alphaLcParenR"/>
            </a:pPr>
            <a:r>
              <a:rPr lang="en-US" dirty="0"/>
              <a:t>Perform a confirmatory test (western blot).</a:t>
            </a:r>
          </a:p>
          <a:p>
            <a:pPr marL="514350" indent="-514350">
              <a:buFont typeface="+mj-lt"/>
              <a:buAutoNum type="alphaLcParenR"/>
            </a:pPr>
            <a:r>
              <a:rPr lang="en-US" dirty="0"/>
              <a:t>Check the viral load.</a:t>
            </a:r>
          </a:p>
          <a:p>
            <a:pPr marL="514350" indent="-514350">
              <a:buFont typeface="+mj-lt"/>
              <a:buAutoNum type="alphaLcParenR"/>
            </a:pPr>
            <a:r>
              <a:rPr lang="en-US" dirty="0"/>
              <a:t>Repeat the same test.</a:t>
            </a:r>
          </a:p>
        </p:txBody>
      </p:sp>
    </p:spTree>
    <p:extLst>
      <p:ext uri="{BB962C8B-B14F-4D97-AF65-F5344CB8AC3E}">
        <p14:creationId xmlns:p14="http://schemas.microsoft.com/office/powerpoint/2010/main" val="1303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D106E-345E-45B0-9A13-7DCE8E453786}"/>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886F95-D1FD-4797-BB94-AC568E98C29A}"/>
              </a:ext>
            </a:extLst>
          </p:cNvPr>
          <p:cNvSpPr>
            <a:spLocks noGrp="1"/>
          </p:cNvSpPr>
          <p:nvPr>
            <p:ph type="title"/>
          </p:nvPr>
        </p:nvSpPr>
        <p:spPr>
          <a:xfrm>
            <a:off x="445168" y="365125"/>
            <a:ext cx="11225464" cy="1325563"/>
          </a:xfrm>
        </p:spPr>
        <p:txBody>
          <a:bodyPr>
            <a:normAutofit/>
          </a:bodyPr>
          <a:lstStyle/>
          <a:p>
            <a:r>
              <a:rPr lang="en-US" sz="4000" dirty="0"/>
              <a:t>Managing a patient with a positive HIV screening test:</a:t>
            </a:r>
          </a:p>
        </p:txBody>
      </p:sp>
      <p:sp>
        <p:nvSpPr>
          <p:cNvPr id="3" name="Content Placeholder 2">
            <a:extLst>
              <a:ext uri="{FF2B5EF4-FFF2-40B4-BE49-F238E27FC236}">
                <a16:creationId xmlns:a16="http://schemas.microsoft.com/office/drawing/2014/main" id="{F4BE9E96-1BA1-4AB3-81B7-F26802382CE9}"/>
              </a:ext>
            </a:extLst>
          </p:cNvPr>
          <p:cNvSpPr>
            <a:spLocks noGrp="1"/>
          </p:cNvSpPr>
          <p:nvPr>
            <p:ph idx="1"/>
          </p:nvPr>
        </p:nvSpPr>
        <p:spPr/>
        <p:txBody>
          <a:bodyPr/>
          <a:lstStyle/>
          <a:p>
            <a:pPr marL="514350" indent="-514350">
              <a:buFont typeface="+mj-lt"/>
              <a:buAutoNum type="arabicPeriod"/>
            </a:pPr>
            <a:r>
              <a:rPr lang="en-US" dirty="0"/>
              <a:t>Breaking bad news.</a:t>
            </a:r>
          </a:p>
          <a:p>
            <a:pPr marL="514350" indent="-514350">
              <a:buFont typeface="+mj-lt"/>
              <a:buAutoNum type="arabicPeriod"/>
            </a:pPr>
            <a:r>
              <a:rPr lang="en-US" dirty="0"/>
              <a:t>MOH notification.</a:t>
            </a:r>
          </a:p>
          <a:p>
            <a:pPr marL="514350" indent="-514350">
              <a:buFont typeface="+mj-lt"/>
              <a:buAutoNum type="arabicPeriod"/>
            </a:pPr>
            <a:r>
              <a:rPr lang="en-US" dirty="0"/>
              <a:t>Referral to infectious diseases specialist.</a:t>
            </a:r>
          </a:p>
          <a:p>
            <a:pPr marL="514350" indent="-514350">
              <a:buFont typeface="+mj-lt"/>
              <a:buAutoNum type="arabicPeriod"/>
            </a:pPr>
            <a:r>
              <a:rPr lang="en-US" dirty="0"/>
              <a:t>Screening of sexual contacts and family member.</a:t>
            </a:r>
          </a:p>
          <a:p>
            <a:pPr marL="0" indent="0">
              <a:buNone/>
            </a:pPr>
            <a:endParaRPr lang="en-US" dirty="0"/>
          </a:p>
        </p:txBody>
      </p:sp>
    </p:spTree>
    <p:extLst>
      <p:ext uri="{BB962C8B-B14F-4D97-AF65-F5344CB8AC3E}">
        <p14:creationId xmlns:p14="http://schemas.microsoft.com/office/powerpoint/2010/main" val="22952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B33C5F-D98D-42C8-A91F-5F37B82DFD7B}"/>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EF3AD7-0E45-43A6-8E2F-DDE041430B8E}"/>
              </a:ext>
            </a:extLst>
          </p:cNvPr>
          <p:cNvSpPr>
            <a:spLocks noGrp="1"/>
          </p:cNvSpPr>
          <p:nvPr>
            <p:ph type="title"/>
          </p:nvPr>
        </p:nvSpPr>
        <p:spPr/>
        <p:txBody>
          <a:bodyPr/>
          <a:lstStyle/>
          <a:p>
            <a:r>
              <a:rPr lang="en-US" dirty="0"/>
              <a:t>Hepatitis B</a:t>
            </a:r>
          </a:p>
        </p:txBody>
      </p:sp>
      <p:sp>
        <p:nvSpPr>
          <p:cNvPr id="3" name="Content Placeholder 2">
            <a:extLst>
              <a:ext uri="{FF2B5EF4-FFF2-40B4-BE49-F238E27FC236}">
                <a16:creationId xmlns:a16="http://schemas.microsoft.com/office/drawing/2014/main" id="{2A74D5A2-6AD4-4A72-B82E-01246C8DC1D1}"/>
              </a:ext>
            </a:extLst>
          </p:cNvPr>
          <p:cNvSpPr>
            <a:spLocks noGrp="1"/>
          </p:cNvSpPr>
          <p:nvPr>
            <p:ph idx="1"/>
          </p:nvPr>
        </p:nvSpPr>
        <p:spPr>
          <a:xfrm>
            <a:off x="566057" y="1556658"/>
            <a:ext cx="11059886" cy="4936218"/>
          </a:xfrm>
        </p:spPr>
        <p:txBody>
          <a:bodyPr>
            <a:normAutofit/>
          </a:bodyPr>
          <a:lstStyle/>
          <a:p>
            <a:pPr marL="0" indent="0">
              <a:buNone/>
            </a:pPr>
            <a:r>
              <a:rPr lang="en-US" dirty="0"/>
              <a:t>A patient who is a HBsAg +</a:t>
            </a:r>
            <a:r>
              <a:rPr lang="en-US" dirty="0" err="1"/>
              <a:t>ve</a:t>
            </a:r>
            <a:r>
              <a:rPr lang="en-US" dirty="0"/>
              <a:t> married or planning to marriage came to you asked you is it safe to have sexual intercourse with his/her partner?</a:t>
            </a:r>
          </a:p>
          <a:p>
            <a:pPr>
              <a:buFont typeface="Wingdings" panose="05000000000000000000" pitchFamily="2" charset="2"/>
              <a:buChar char="Ø"/>
            </a:pPr>
            <a:r>
              <a:rPr lang="en-US" sz="2400" dirty="0"/>
              <a:t>Yes, people who are HBsAg +</a:t>
            </a:r>
            <a:r>
              <a:rPr lang="en-US" sz="2400" dirty="0" err="1"/>
              <a:t>ve</a:t>
            </a:r>
            <a:r>
              <a:rPr lang="en-US" sz="2400" dirty="0"/>
              <a:t> can have sexual intercourse with their partners.</a:t>
            </a:r>
          </a:p>
          <a:p>
            <a:pPr marL="457200" indent="-457200">
              <a:buFont typeface="+mj-lt"/>
              <a:buAutoNum type="alphaLcParenR"/>
            </a:pPr>
            <a:r>
              <a:rPr lang="en-US" sz="2400" dirty="0"/>
              <a:t>If the partner is immune:</a:t>
            </a:r>
          </a:p>
          <a:p>
            <a:pPr lvl="1"/>
            <a:r>
              <a:rPr lang="en-US" sz="2000" dirty="0"/>
              <a:t> </a:t>
            </a:r>
            <a:r>
              <a:rPr lang="en-US" dirty="0"/>
              <a:t>they can have normal sexual intercourse without need for condom.</a:t>
            </a:r>
          </a:p>
          <a:p>
            <a:pPr marL="457200" indent="-457200">
              <a:buFont typeface="+mj-lt"/>
              <a:buAutoNum type="alphaLcParenR"/>
            </a:pPr>
            <a:r>
              <a:rPr lang="en-US" sz="2400" dirty="0"/>
              <a:t>If the partner is not immune:</a:t>
            </a:r>
          </a:p>
          <a:p>
            <a:pPr lvl="1"/>
            <a:r>
              <a:rPr lang="en-US" dirty="0"/>
              <a:t>they can have sexual intercourse using condom.</a:t>
            </a:r>
          </a:p>
          <a:p>
            <a:r>
              <a:rPr lang="en-US" sz="2400" dirty="0"/>
              <a:t>the partner should receive a hepatitis B vaccination series (3 doses at 0, 1 month, &amp; 6 months), then 1-2 months after finishing the series he/she should be tested for immunity against Hep B, if immune they can have intercourse without condom.</a:t>
            </a:r>
          </a:p>
          <a:p>
            <a:pPr marL="0" indent="0">
              <a:buNone/>
            </a:pPr>
            <a:endParaRPr lang="en-US" sz="2400" dirty="0"/>
          </a:p>
        </p:txBody>
      </p:sp>
    </p:spTree>
    <p:extLst>
      <p:ext uri="{BB962C8B-B14F-4D97-AF65-F5344CB8AC3E}">
        <p14:creationId xmlns:p14="http://schemas.microsoft.com/office/powerpoint/2010/main" val="1490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76875-6268-4A93-82A2-26A6026BA9F0}"/>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C80DB6-4D73-4CCE-970E-FBC1D9010183}"/>
              </a:ext>
            </a:extLst>
          </p:cNvPr>
          <p:cNvSpPr>
            <a:spLocks noGrp="1"/>
          </p:cNvSpPr>
          <p:nvPr>
            <p:ph type="title"/>
          </p:nvPr>
        </p:nvSpPr>
        <p:spPr/>
        <p:txBody>
          <a:bodyPr/>
          <a:lstStyle/>
          <a:p>
            <a:r>
              <a:rPr lang="en-US" dirty="0"/>
              <a:t>Hepatitis B</a:t>
            </a:r>
          </a:p>
        </p:txBody>
      </p:sp>
      <p:sp>
        <p:nvSpPr>
          <p:cNvPr id="3" name="Content Placeholder 2">
            <a:extLst>
              <a:ext uri="{FF2B5EF4-FFF2-40B4-BE49-F238E27FC236}">
                <a16:creationId xmlns:a16="http://schemas.microsoft.com/office/drawing/2014/main" id="{7CDD32A4-EBFA-4D65-8100-B276787EDD0F}"/>
              </a:ext>
            </a:extLst>
          </p:cNvPr>
          <p:cNvSpPr>
            <a:spLocks noGrp="1"/>
          </p:cNvSpPr>
          <p:nvPr>
            <p:ph idx="1"/>
          </p:nvPr>
        </p:nvSpPr>
        <p:spPr>
          <a:xfrm>
            <a:off x="569494" y="1789530"/>
            <a:ext cx="11053011" cy="4351338"/>
          </a:xfrm>
        </p:spPr>
        <p:txBody>
          <a:bodyPr/>
          <a:lstStyle/>
          <a:p>
            <a:pPr marL="0" indent="0">
              <a:buNone/>
            </a:pPr>
            <a:r>
              <a:rPr lang="en-US" sz="3000" dirty="0"/>
              <a:t>When can we say the patient is immune after vaccination?</a:t>
            </a:r>
          </a:p>
          <a:p>
            <a:r>
              <a:rPr lang="en-US" dirty="0"/>
              <a:t>anti-HBs ≥10 milli-international units/mL</a:t>
            </a:r>
          </a:p>
          <a:p>
            <a:endParaRPr lang="en-US" dirty="0"/>
          </a:p>
          <a:p>
            <a:endParaRPr lang="en-US" dirty="0"/>
          </a:p>
          <a:p>
            <a:pPr>
              <a:buFont typeface="Wingdings" panose="05000000000000000000" pitchFamily="2" charset="2"/>
              <a:buChar char="v"/>
            </a:pPr>
            <a:r>
              <a:rPr lang="en-US" sz="2600" b="1" u="sng" dirty="0"/>
              <a:t>When an STI is detected in a child, evaluation for sexual abuse is mandatory.</a:t>
            </a:r>
            <a:endParaRPr lang="en-US" sz="2600" dirty="0"/>
          </a:p>
          <a:p>
            <a:endParaRPr lang="en-US" dirty="0"/>
          </a:p>
        </p:txBody>
      </p:sp>
    </p:spTree>
    <p:extLst>
      <p:ext uri="{BB962C8B-B14F-4D97-AF65-F5344CB8AC3E}">
        <p14:creationId xmlns:p14="http://schemas.microsoft.com/office/powerpoint/2010/main" val="347154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BD7B2CFD-1590-4B68-905B-4C90FCB26E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343697" y="9698"/>
            <a:ext cx="6858002" cy="6838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386E8E-8C95-4432-8913-34093EE2FE99}"/>
              </a:ext>
            </a:extLst>
          </p:cNvPr>
          <p:cNvSpPr>
            <a:spLocks noGrp="1"/>
          </p:cNvSpPr>
          <p:nvPr>
            <p:ph type="ctrTitle"/>
          </p:nvPr>
        </p:nvSpPr>
        <p:spPr>
          <a:xfrm>
            <a:off x="312234" y="1617478"/>
            <a:ext cx="8920976" cy="2387600"/>
          </a:xfrm>
        </p:spPr>
        <p:txBody>
          <a:bodyPr>
            <a:normAutofit fontScale="90000"/>
          </a:bodyPr>
          <a:lstStyle/>
          <a:p>
            <a:pPr algn="ctr"/>
            <a:r>
              <a:rPr lang="en-US" sz="5400" dirty="0"/>
              <a:t>Approach to a male patient with suspected urethritis</a:t>
            </a:r>
            <a:br>
              <a:rPr lang="en-US" dirty="0"/>
            </a:br>
            <a:endParaRPr lang="en-US" dirty="0"/>
          </a:p>
        </p:txBody>
      </p:sp>
    </p:spTree>
    <p:extLst>
      <p:ext uri="{BB962C8B-B14F-4D97-AF65-F5344CB8AC3E}">
        <p14:creationId xmlns:p14="http://schemas.microsoft.com/office/powerpoint/2010/main" val="75169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DBAA4-3889-458D-BD43-746671568D06}"/>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10" name="Picture 9" descr="Image">
            <a:extLst>
              <a:ext uri="{FF2B5EF4-FFF2-40B4-BE49-F238E27FC236}">
                <a16:creationId xmlns:a16="http://schemas.microsoft.com/office/drawing/2014/main" id="{C2D09550-B6E3-4026-85DA-46349956E7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4179" y="252663"/>
            <a:ext cx="7483642" cy="6352673"/>
          </a:xfrm>
          <a:prstGeom prst="rect">
            <a:avLst/>
          </a:prstGeom>
          <a:noFill/>
          <a:ln>
            <a:noFill/>
          </a:ln>
        </p:spPr>
      </p:pic>
    </p:spTree>
    <p:extLst>
      <p:ext uri="{BB962C8B-B14F-4D97-AF65-F5344CB8AC3E}">
        <p14:creationId xmlns:p14="http://schemas.microsoft.com/office/powerpoint/2010/main" val="381771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a:extLst>
              <a:ext uri="{FF2B5EF4-FFF2-40B4-BE49-F238E27FC236}">
                <a16:creationId xmlns:a16="http://schemas.microsoft.com/office/drawing/2014/main" id="{D7A39747-BF64-4E06-ACBA-5696A532E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343697" y="9698"/>
            <a:ext cx="6858002" cy="6838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E4D330-7E6D-406F-8B78-C766ED86FA26}"/>
              </a:ext>
            </a:extLst>
          </p:cNvPr>
          <p:cNvSpPr>
            <a:spLocks noGrp="1"/>
          </p:cNvSpPr>
          <p:nvPr>
            <p:ph type="ctrTitle"/>
          </p:nvPr>
        </p:nvSpPr>
        <p:spPr>
          <a:xfrm>
            <a:off x="0" y="1366203"/>
            <a:ext cx="9144000" cy="2387600"/>
          </a:xfrm>
        </p:spPr>
        <p:txBody>
          <a:bodyPr/>
          <a:lstStyle/>
          <a:p>
            <a:pPr algn="ctr"/>
            <a:r>
              <a:rPr lang="en-US" sz="5400" dirty="0"/>
              <a:t>Approach to a patient with a genital ulcer</a:t>
            </a:r>
            <a:endParaRPr lang="en-US" dirty="0"/>
          </a:p>
        </p:txBody>
      </p:sp>
    </p:spTree>
    <p:extLst>
      <p:ext uri="{BB962C8B-B14F-4D97-AF65-F5344CB8AC3E}">
        <p14:creationId xmlns:p14="http://schemas.microsoft.com/office/powerpoint/2010/main" val="38745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6640C-7DA0-4F03-98FC-E37A2F79D4BE}"/>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418A40E-D1B3-4F91-9AF5-7C547A1C3702}"/>
              </a:ext>
            </a:extLst>
          </p:cNvPr>
          <p:cNvPicPr/>
          <p:nvPr/>
        </p:nvPicPr>
        <p:blipFill>
          <a:blip r:embed="rId3">
            <a:extLst>
              <a:ext uri="{28A0092B-C50C-407E-A947-70E740481C1C}">
                <a14:useLocalDpi xmlns:a14="http://schemas.microsoft.com/office/drawing/2010/main" val="0"/>
              </a:ext>
            </a:extLst>
          </a:blip>
          <a:stretch>
            <a:fillRect/>
          </a:stretch>
        </p:blipFill>
        <p:spPr>
          <a:xfrm>
            <a:off x="1528011" y="108284"/>
            <a:ext cx="9131968" cy="6545179"/>
          </a:xfrm>
          <a:prstGeom prst="rect">
            <a:avLst/>
          </a:prstGeom>
        </p:spPr>
      </p:pic>
    </p:spTree>
    <p:extLst>
      <p:ext uri="{BB962C8B-B14F-4D97-AF65-F5344CB8AC3E}">
        <p14:creationId xmlns:p14="http://schemas.microsoft.com/office/powerpoint/2010/main" val="20739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AE0A6E-EC1E-41BA-B651-84879FAF89DF}"/>
              </a:ext>
            </a:extLst>
          </p:cNvPr>
          <p:cNvPicPr>
            <a:picLocks noChangeAspect="1"/>
          </p:cNvPicPr>
          <p:nvPr/>
        </p:nvPicPr>
        <p:blipFill>
          <a:blip r:embed="rId2"/>
          <a:stretch>
            <a:fillRect/>
          </a:stretch>
        </p:blipFill>
        <p:spPr>
          <a:xfrm>
            <a:off x="7315200" y="1"/>
            <a:ext cx="4876800" cy="2743200"/>
          </a:xfrm>
          <a:prstGeom prst="rect">
            <a:avLst/>
          </a:prstGeom>
        </p:spPr>
      </p:pic>
      <p:pic>
        <p:nvPicPr>
          <p:cNvPr id="8" name="Picture 7">
            <a:extLst>
              <a:ext uri="{FF2B5EF4-FFF2-40B4-BE49-F238E27FC236}">
                <a16:creationId xmlns:a16="http://schemas.microsoft.com/office/drawing/2014/main" id="{71B038D2-6EE3-4EB5-8304-C3B4B30FF853}"/>
              </a:ext>
            </a:extLst>
          </p:cNvPr>
          <p:cNvPicPr>
            <a:picLocks noChangeAspect="1"/>
          </p:cNvPicPr>
          <p:nvPr/>
        </p:nvPicPr>
        <p:blipFill>
          <a:blip r:embed="rId2"/>
          <a:stretch>
            <a:fillRect/>
          </a:stretch>
        </p:blipFill>
        <p:spPr>
          <a:xfrm flipH="1" flipV="1">
            <a:off x="0" y="4114800"/>
            <a:ext cx="4876800" cy="2743200"/>
          </a:xfrm>
          <a:prstGeom prst="rect">
            <a:avLst/>
          </a:prstGeom>
        </p:spPr>
      </p:pic>
      <p:pic>
        <p:nvPicPr>
          <p:cNvPr id="6" name="Picture 5">
            <a:extLst>
              <a:ext uri="{FF2B5EF4-FFF2-40B4-BE49-F238E27FC236}">
                <a16:creationId xmlns:a16="http://schemas.microsoft.com/office/drawing/2014/main" id="{4C117D19-E04D-41CE-9298-3F7AD7E081F7}"/>
              </a:ext>
            </a:extLst>
          </p:cNvPr>
          <p:cNvPicPr>
            <a:picLocks noChangeAspect="1"/>
          </p:cNvPicPr>
          <p:nvPr/>
        </p:nvPicPr>
        <p:blipFill>
          <a:blip r:embed="rId3"/>
          <a:stretch>
            <a:fillRect/>
          </a:stretch>
        </p:blipFill>
        <p:spPr>
          <a:xfrm>
            <a:off x="3147668" y="2834640"/>
            <a:ext cx="5639858" cy="4023360"/>
          </a:xfrm>
          <a:prstGeom prst="rect">
            <a:avLst/>
          </a:prstGeom>
        </p:spPr>
      </p:pic>
      <p:sp>
        <p:nvSpPr>
          <p:cNvPr id="2" name="Title 1">
            <a:extLst>
              <a:ext uri="{FF2B5EF4-FFF2-40B4-BE49-F238E27FC236}">
                <a16:creationId xmlns:a16="http://schemas.microsoft.com/office/drawing/2014/main" id="{A313C1F5-DFDE-44FE-BFA8-C1413EE793DB}"/>
              </a:ext>
            </a:extLst>
          </p:cNvPr>
          <p:cNvSpPr>
            <a:spLocks noGrp="1"/>
          </p:cNvSpPr>
          <p:nvPr>
            <p:ph type="ctrTitle"/>
          </p:nvPr>
        </p:nvSpPr>
        <p:spPr>
          <a:xfrm>
            <a:off x="1524000" y="1584959"/>
            <a:ext cx="9144000" cy="1025843"/>
          </a:xfrm>
        </p:spPr>
        <p:txBody>
          <a:bodyPr/>
          <a:lstStyle/>
          <a:p>
            <a:r>
              <a:rPr lang="en-US" dirty="0"/>
              <a:t>Role Play</a:t>
            </a:r>
          </a:p>
        </p:txBody>
      </p:sp>
    </p:spTree>
    <p:extLst>
      <p:ext uri="{BB962C8B-B14F-4D97-AF65-F5344CB8AC3E}">
        <p14:creationId xmlns:p14="http://schemas.microsoft.com/office/powerpoint/2010/main" val="429272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021FD-4C82-4768-ACB7-944E2442F083}"/>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62F0B7FC-7DFA-4F09-8F67-9C7A830A1500}"/>
              </a:ext>
            </a:extLst>
          </p:cNvPr>
          <p:cNvSpPr>
            <a:spLocks noGrp="1"/>
          </p:cNvSpPr>
          <p:nvPr>
            <p:ph type="title"/>
          </p:nvPr>
        </p:nvSpPr>
        <p:spPr>
          <a:xfrm>
            <a:off x="838200" y="365125"/>
            <a:ext cx="10515600" cy="1325563"/>
          </a:xfrm>
        </p:spPr>
        <p:txBody>
          <a:bodyPr>
            <a:normAutofit/>
          </a:bodyPr>
          <a:lstStyle/>
          <a:p>
            <a:r>
              <a:rPr lang="en-US" sz="4000" dirty="0"/>
              <a:t>Answers to Questions</a:t>
            </a:r>
          </a:p>
        </p:txBody>
      </p:sp>
      <p:sp>
        <p:nvSpPr>
          <p:cNvPr id="3" name="Content Placeholder 2">
            <a:extLst>
              <a:ext uri="{FF2B5EF4-FFF2-40B4-BE49-F238E27FC236}">
                <a16:creationId xmlns:a16="http://schemas.microsoft.com/office/drawing/2014/main" id="{5F0393E9-C8EF-4DBA-B490-3E19ABF65467}"/>
              </a:ext>
            </a:extLst>
          </p:cNvPr>
          <p:cNvSpPr>
            <a:spLocks noGrp="1"/>
          </p:cNvSpPr>
          <p:nvPr>
            <p:ph idx="1"/>
          </p:nvPr>
        </p:nvSpPr>
        <p:spPr/>
        <p:txBody>
          <a:bodyPr/>
          <a:lstStyle/>
          <a:p>
            <a:pPr marL="0" indent="0">
              <a:buNone/>
            </a:pPr>
            <a:r>
              <a:rPr lang="en-US" dirty="0"/>
              <a:t>Q1:What types of HPV that are detected in around 90% of anogenital warts?</a:t>
            </a:r>
          </a:p>
          <a:p>
            <a:pPr marL="514350" indent="-514350">
              <a:buFont typeface="+mj-lt"/>
              <a:buAutoNum type="alphaLcParenR"/>
            </a:pPr>
            <a:r>
              <a:rPr lang="en-US" dirty="0">
                <a:solidFill>
                  <a:schemeClr val="accent6"/>
                </a:solidFill>
              </a:rPr>
              <a:t>HPV 6 and/or  11</a:t>
            </a:r>
          </a:p>
          <a:p>
            <a:pPr marL="514350" indent="-514350">
              <a:buFont typeface="+mj-lt"/>
              <a:buAutoNum type="alphaLcParenR"/>
            </a:pPr>
            <a:r>
              <a:rPr lang="en-US" dirty="0"/>
              <a:t>HPV 16 and/or 18</a:t>
            </a:r>
          </a:p>
          <a:p>
            <a:pPr marL="514350" indent="-514350">
              <a:buFont typeface="+mj-lt"/>
              <a:buAutoNum type="alphaLcParenR"/>
            </a:pPr>
            <a:r>
              <a:rPr lang="en-US" dirty="0"/>
              <a:t>HPV 1 and/or 2</a:t>
            </a:r>
          </a:p>
          <a:p>
            <a:pPr marL="514350" indent="-514350">
              <a:buFont typeface="+mj-lt"/>
              <a:buAutoNum type="alphaLcParenR"/>
            </a:pPr>
            <a:r>
              <a:rPr lang="en-US" dirty="0"/>
              <a:t>HPV 7 and/or 10</a:t>
            </a:r>
          </a:p>
          <a:p>
            <a:pPr marL="0" indent="0">
              <a:buNone/>
            </a:pPr>
            <a:endParaRPr lang="en-US" dirty="0"/>
          </a:p>
        </p:txBody>
      </p:sp>
    </p:spTree>
    <p:extLst>
      <p:ext uri="{BB962C8B-B14F-4D97-AF65-F5344CB8AC3E}">
        <p14:creationId xmlns:p14="http://schemas.microsoft.com/office/powerpoint/2010/main" val="144008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70AD4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C8563C-B0D3-4A85-9008-1D11D583A56B}"/>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20EC229-1795-4ED9-BE81-8F43BFA26F30}"/>
              </a:ext>
            </a:extLst>
          </p:cNvPr>
          <p:cNvSpPr>
            <a:spLocks noGrp="1"/>
          </p:cNvSpPr>
          <p:nvPr>
            <p:ph type="title"/>
          </p:nvPr>
        </p:nvSpPr>
        <p:spPr/>
        <p:txBody>
          <a:bodyPr>
            <a:normAutofit/>
          </a:bodyPr>
          <a:lstStyle/>
          <a:p>
            <a:r>
              <a:rPr lang="en-US" sz="4000" dirty="0"/>
              <a:t>Answers to Questions</a:t>
            </a:r>
          </a:p>
        </p:txBody>
      </p:sp>
      <p:sp>
        <p:nvSpPr>
          <p:cNvPr id="3" name="Content Placeholder 2">
            <a:extLst>
              <a:ext uri="{FF2B5EF4-FFF2-40B4-BE49-F238E27FC236}">
                <a16:creationId xmlns:a16="http://schemas.microsoft.com/office/drawing/2014/main" id="{CCF7729E-54D6-49DF-948D-A9EA54D3957F}"/>
              </a:ext>
            </a:extLst>
          </p:cNvPr>
          <p:cNvSpPr>
            <a:spLocks noGrp="1"/>
          </p:cNvSpPr>
          <p:nvPr>
            <p:ph idx="1"/>
          </p:nvPr>
        </p:nvSpPr>
        <p:spPr>
          <a:xfrm>
            <a:off x="838200" y="1825624"/>
            <a:ext cx="10515600" cy="4860925"/>
          </a:xfrm>
        </p:spPr>
        <p:txBody>
          <a:bodyPr>
            <a:normAutofit/>
          </a:bodyPr>
          <a:lstStyle/>
          <a:p>
            <a:pPr marL="0" indent="0">
              <a:buNone/>
            </a:pPr>
            <a:r>
              <a:rPr lang="en-US" dirty="0"/>
              <a:t>Q2: A 20 y/o woman who reports unprotected sex with a new partner 2 weeks ago, develops fever and left lower quadrant abdominal pain with onset in association with her menstrual period. Neisseria gonorrhoeae is cultured for her endocervix. The diagnosis is gonococcal pelvic inflammatory disease.</a:t>
            </a:r>
          </a:p>
          <a:p>
            <a:pPr marL="0" indent="0">
              <a:buNone/>
            </a:pPr>
            <a:r>
              <a:rPr lang="en-US" dirty="0"/>
              <a:t>What is the common complication of this infection?</a:t>
            </a:r>
          </a:p>
          <a:p>
            <a:pPr marL="514350" indent="-514350">
              <a:buFont typeface="+mj-lt"/>
              <a:buAutoNum type="alphaLcParenR"/>
            </a:pPr>
            <a:r>
              <a:rPr lang="en-US" dirty="0"/>
              <a:t>Cancer of the cervix</a:t>
            </a:r>
          </a:p>
          <a:p>
            <a:pPr marL="514350" indent="-514350">
              <a:buFont typeface="+mj-lt"/>
              <a:buAutoNum type="alphaLcParenR"/>
            </a:pPr>
            <a:r>
              <a:rPr lang="en-US" dirty="0">
                <a:solidFill>
                  <a:schemeClr val="accent6"/>
                </a:solidFill>
              </a:rPr>
              <a:t>Infertility</a:t>
            </a:r>
          </a:p>
          <a:p>
            <a:pPr marL="514350" indent="-514350">
              <a:buFont typeface="+mj-lt"/>
              <a:buAutoNum type="alphaLcParenR"/>
            </a:pPr>
            <a:r>
              <a:rPr lang="en-US" dirty="0"/>
              <a:t>Urethral strictures</a:t>
            </a:r>
          </a:p>
          <a:p>
            <a:pPr marL="514350" indent="-514350">
              <a:buFont typeface="+mj-lt"/>
              <a:buAutoNum type="alphaLcParenR"/>
            </a:pPr>
            <a:r>
              <a:rPr lang="en-US" dirty="0"/>
              <a:t>Vaginal-rectal fistula</a:t>
            </a:r>
          </a:p>
        </p:txBody>
      </p:sp>
    </p:spTree>
    <p:extLst>
      <p:ext uri="{BB962C8B-B14F-4D97-AF65-F5344CB8AC3E}">
        <p14:creationId xmlns:p14="http://schemas.microsoft.com/office/powerpoint/2010/main" val="62765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70AD4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lated image">
            <a:extLst>
              <a:ext uri="{FF2B5EF4-FFF2-40B4-BE49-F238E27FC236}">
                <a16:creationId xmlns:a16="http://schemas.microsoft.com/office/drawing/2014/main" id="{6C680C62-07E2-4B59-B9CC-6E6C5376A6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flipH="1" flipV="1">
            <a:off x="-380999" y="381001"/>
            <a:ext cx="6858002" cy="6096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0D3B4FE5-16CB-4F1C-A93F-1154F2FB0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rot="5400000">
            <a:off x="5714999" y="381000"/>
            <a:ext cx="6858002"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046F6B2-6B74-4E12-A149-0881621E30CA}"/>
              </a:ext>
            </a:extLst>
          </p:cNvPr>
          <p:cNvSpPr>
            <a:spLocks noGrp="1"/>
          </p:cNvSpPr>
          <p:nvPr>
            <p:ph type="ctrTitle"/>
          </p:nvPr>
        </p:nvSpPr>
        <p:spPr>
          <a:xfrm>
            <a:off x="1524000" y="2346959"/>
            <a:ext cx="9144000" cy="1163003"/>
          </a:xfrm>
        </p:spPr>
        <p:txBody>
          <a:bodyPr/>
          <a:lstStyle/>
          <a:p>
            <a:r>
              <a:rPr lang="en-US" dirty="0"/>
              <a:t>Introduction</a:t>
            </a:r>
          </a:p>
        </p:txBody>
      </p:sp>
    </p:spTree>
    <p:extLst>
      <p:ext uri="{BB962C8B-B14F-4D97-AF65-F5344CB8AC3E}">
        <p14:creationId xmlns:p14="http://schemas.microsoft.com/office/powerpoint/2010/main" val="296858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8B85A-43E6-4391-B2DE-9EAC8677E998}"/>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4CD06A00-CBAA-4AB8-A850-BE941BB1E1C8}"/>
              </a:ext>
            </a:extLst>
          </p:cNvPr>
          <p:cNvSpPr>
            <a:spLocks noGrp="1"/>
          </p:cNvSpPr>
          <p:nvPr>
            <p:ph type="title"/>
          </p:nvPr>
        </p:nvSpPr>
        <p:spPr/>
        <p:txBody>
          <a:bodyPr>
            <a:normAutofit/>
          </a:bodyPr>
          <a:lstStyle/>
          <a:p>
            <a:r>
              <a:rPr lang="en-US" sz="4000" dirty="0"/>
              <a:t>Answers to Questions</a:t>
            </a:r>
          </a:p>
        </p:txBody>
      </p:sp>
      <p:sp>
        <p:nvSpPr>
          <p:cNvPr id="3" name="Content Placeholder 2">
            <a:extLst>
              <a:ext uri="{FF2B5EF4-FFF2-40B4-BE49-F238E27FC236}">
                <a16:creationId xmlns:a16="http://schemas.microsoft.com/office/drawing/2014/main" id="{3741DB83-5E84-4B8F-9583-5A1B2C504DE6}"/>
              </a:ext>
            </a:extLst>
          </p:cNvPr>
          <p:cNvSpPr>
            <a:spLocks noGrp="1"/>
          </p:cNvSpPr>
          <p:nvPr>
            <p:ph idx="1"/>
          </p:nvPr>
        </p:nvSpPr>
        <p:spPr/>
        <p:txBody>
          <a:bodyPr/>
          <a:lstStyle/>
          <a:p>
            <a:pPr marL="0" indent="0">
              <a:buNone/>
            </a:pPr>
            <a:r>
              <a:rPr lang="en-US" dirty="0"/>
              <a:t>Q3:</a:t>
            </a:r>
            <a:r>
              <a:rPr lang="en" dirty="0">
                <a:solidFill>
                  <a:srgbClr val="000000"/>
                </a:solidFill>
                <a:ea typeface="Cambria"/>
                <a:cs typeface="Cambria"/>
                <a:sym typeface="Cambria"/>
              </a:rPr>
              <a:t>Which ONE of the following is the most infectious phase of syphilis disease? </a:t>
            </a:r>
          </a:p>
          <a:p>
            <a:pPr marL="514350" indent="-514350">
              <a:buFont typeface="+mj-lt"/>
              <a:buAutoNum type="alphaLcParenR"/>
            </a:pPr>
            <a:r>
              <a:rPr lang="en-US" dirty="0"/>
              <a:t>Latent phase.</a:t>
            </a:r>
          </a:p>
          <a:p>
            <a:pPr marL="514350" indent="-514350">
              <a:buFont typeface="+mj-lt"/>
              <a:buAutoNum type="alphaLcParenR"/>
            </a:pPr>
            <a:r>
              <a:rPr lang="en-US" dirty="0">
                <a:solidFill>
                  <a:schemeClr val="accent6"/>
                </a:solidFill>
              </a:rPr>
              <a:t>Secondary phase. </a:t>
            </a:r>
          </a:p>
          <a:p>
            <a:pPr marL="514350" indent="-514350">
              <a:buFont typeface="+mj-lt"/>
              <a:buAutoNum type="alphaLcParenR"/>
            </a:pPr>
            <a:r>
              <a:rPr lang="en-US" dirty="0"/>
              <a:t>Primary phase  </a:t>
            </a:r>
          </a:p>
          <a:p>
            <a:pPr marL="514350" indent="-514350">
              <a:buFont typeface="+mj-lt"/>
              <a:buAutoNum type="alphaLcParenR"/>
            </a:pPr>
            <a:r>
              <a:rPr lang="en-US" dirty="0"/>
              <a:t>Tertiary phase</a:t>
            </a:r>
          </a:p>
          <a:p>
            <a:pPr marL="0" indent="0">
              <a:buNone/>
            </a:pPr>
            <a:endParaRPr lang="en-US" dirty="0"/>
          </a:p>
        </p:txBody>
      </p:sp>
    </p:spTree>
    <p:extLst>
      <p:ext uri="{BB962C8B-B14F-4D97-AF65-F5344CB8AC3E}">
        <p14:creationId xmlns:p14="http://schemas.microsoft.com/office/powerpoint/2010/main" val="187162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70AD4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E3758B-FEC1-4F0F-B0EC-366D3F09893F}"/>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6BE5351B-79C4-4B19-A5F8-0DE4DE1CCD0B}"/>
              </a:ext>
            </a:extLst>
          </p:cNvPr>
          <p:cNvSpPr>
            <a:spLocks noGrp="1"/>
          </p:cNvSpPr>
          <p:nvPr>
            <p:ph type="title"/>
          </p:nvPr>
        </p:nvSpPr>
        <p:spPr/>
        <p:txBody>
          <a:bodyPr>
            <a:normAutofit/>
          </a:bodyPr>
          <a:lstStyle/>
          <a:p>
            <a:r>
              <a:rPr lang="en-US" sz="4000" dirty="0"/>
              <a:t>Answers to Questions</a:t>
            </a:r>
          </a:p>
        </p:txBody>
      </p:sp>
      <p:sp>
        <p:nvSpPr>
          <p:cNvPr id="3" name="Content Placeholder 2">
            <a:extLst>
              <a:ext uri="{FF2B5EF4-FFF2-40B4-BE49-F238E27FC236}">
                <a16:creationId xmlns:a16="http://schemas.microsoft.com/office/drawing/2014/main" id="{7E5F2AC4-6E26-4BF8-841F-6E2F9C3AC40C}"/>
              </a:ext>
            </a:extLst>
          </p:cNvPr>
          <p:cNvSpPr>
            <a:spLocks noGrp="1"/>
          </p:cNvSpPr>
          <p:nvPr>
            <p:ph idx="1"/>
          </p:nvPr>
        </p:nvSpPr>
        <p:spPr/>
        <p:txBody>
          <a:bodyPr/>
          <a:lstStyle/>
          <a:p>
            <a:pPr marL="0" indent="0">
              <a:buNone/>
            </a:pPr>
            <a:r>
              <a:rPr lang="en-US" dirty="0"/>
              <a:t>Q4: Which of the following provides a 100% protection from STIs?</a:t>
            </a:r>
          </a:p>
          <a:p>
            <a:pPr marL="514350" indent="-514350">
              <a:buFont typeface="+mj-lt"/>
              <a:buAutoNum type="alphaLcParenR"/>
            </a:pPr>
            <a:r>
              <a:rPr lang="en-US" dirty="0"/>
              <a:t>Avoiding alcohol and drugs</a:t>
            </a:r>
          </a:p>
          <a:p>
            <a:pPr marL="514350" indent="-514350">
              <a:buFont typeface="+mj-lt"/>
              <a:buAutoNum type="alphaLcParenR"/>
            </a:pPr>
            <a:r>
              <a:rPr lang="en-US" dirty="0"/>
              <a:t>Condom</a:t>
            </a:r>
          </a:p>
          <a:p>
            <a:pPr marL="514350" indent="-514350">
              <a:buFont typeface="+mj-lt"/>
              <a:buAutoNum type="alphaLcParenR"/>
            </a:pPr>
            <a:r>
              <a:rPr lang="en-US" dirty="0">
                <a:solidFill>
                  <a:schemeClr val="accent6"/>
                </a:solidFill>
              </a:rPr>
              <a:t>Abstinence from sexual activity</a:t>
            </a:r>
          </a:p>
          <a:p>
            <a:pPr marL="514350" indent="-514350">
              <a:buFont typeface="+mj-lt"/>
              <a:buAutoNum type="alphaLcParenR"/>
            </a:pPr>
            <a:r>
              <a:rPr lang="en-US" dirty="0"/>
              <a:t>All of the above</a:t>
            </a:r>
          </a:p>
          <a:p>
            <a:pPr marL="0" indent="0">
              <a:buNone/>
            </a:pPr>
            <a:endParaRPr lang="en-US" dirty="0"/>
          </a:p>
        </p:txBody>
      </p:sp>
    </p:spTree>
    <p:extLst>
      <p:ext uri="{BB962C8B-B14F-4D97-AF65-F5344CB8AC3E}">
        <p14:creationId xmlns:p14="http://schemas.microsoft.com/office/powerpoint/2010/main" val="325486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70AD4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9DA2FD-D966-4170-8366-8AF4BE94E4E7}"/>
              </a:ext>
            </a:extLst>
          </p:cNvPr>
          <p:cNvPicPr>
            <a:picLocks noChangeAspect="1"/>
          </p:cNvPicPr>
          <p:nvPr/>
        </p:nvPicPr>
        <p:blipFill>
          <a:blip r:embed="rId2">
            <a:alphaModFix amt="30000"/>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9B2EBC7D-11AE-4E64-B61A-540457AE9455}"/>
              </a:ext>
            </a:extLst>
          </p:cNvPr>
          <p:cNvSpPr>
            <a:spLocks noGrp="1"/>
          </p:cNvSpPr>
          <p:nvPr>
            <p:ph type="title"/>
          </p:nvPr>
        </p:nvSpPr>
        <p:spPr/>
        <p:txBody>
          <a:bodyPr>
            <a:normAutofit/>
          </a:bodyPr>
          <a:lstStyle/>
          <a:p>
            <a:r>
              <a:rPr lang="en-US" sz="4000" dirty="0"/>
              <a:t>Answers to Questions</a:t>
            </a:r>
          </a:p>
        </p:txBody>
      </p:sp>
      <p:sp>
        <p:nvSpPr>
          <p:cNvPr id="3" name="Content Placeholder 2">
            <a:extLst>
              <a:ext uri="{FF2B5EF4-FFF2-40B4-BE49-F238E27FC236}">
                <a16:creationId xmlns:a16="http://schemas.microsoft.com/office/drawing/2014/main" id="{93210944-37BC-4351-8AF4-B3C522263CE6}"/>
              </a:ext>
            </a:extLst>
          </p:cNvPr>
          <p:cNvSpPr>
            <a:spLocks noGrp="1"/>
          </p:cNvSpPr>
          <p:nvPr>
            <p:ph idx="1"/>
          </p:nvPr>
        </p:nvSpPr>
        <p:spPr>
          <a:xfrm>
            <a:off x="838200" y="1825625"/>
            <a:ext cx="11129010" cy="4351338"/>
          </a:xfrm>
        </p:spPr>
        <p:txBody>
          <a:bodyPr/>
          <a:lstStyle/>
          <a:p>
            <a:pPr marL="0" indent="0">
              <a:buNone/>
            </a:pPr>
            <a:r>
              <a:rPr lang="en-US" dirty="0"/>
              <a:t>Q5: A male patient, who was recently tested for HIV, came to check his results. The ELISA test for anti-HIV antibody and  p24 antigen was positive. </a:t>
            </a:r>
          </a:p>
          <a:p>
            <a:pPr marL="0" indent="0">
              <a:buNone/>
            </a:pPr>
            <a:r>
              <a:rPr lang="en-US" dirty="0"/>
              <a:t>What would be the best next step?</a:t>
            </a:r>
          </a:p>
          <a:p>
            <a:pPr marL="514350" indent="-514350">
              <a:buFont typeface="+mj-lt"/>
              <a:buAutoNum type="alphaLcParenR"/>
            </a:pPr>
            <a:r>
              <a:rPr lang="en-US" dirty="0"/>
              <a:t>Reassure the patient.</a:t>
            </a:r>
          </a:p>
          <a:p>
            <a:pPr marL="514350" indent="-514350">
              <a:buFont typeface="+mj-lt"/>
              <a:buAutoNum type="alphaLcParenR"/>
            </a:pPr>
            <a:r>
              <a:rPr lang="en-US" dirty="0">
                <a:solidFill>
                  <a:schemeClr val="accent6"/>
                </a:solidFill>
              </a:rPr>
              <a:t>Perform a confirmatory test (western blot) </a:t>
            </a:r>
            <a:r>
              <a:rPr lang="en-US" dirty="0"/>
              <a:t>.</a:t>
            </a:r>
          </a:p>
          <a:p>
            <a:pPr marL="514350" indent="-514350">
              <a:buFont typeface="+mj-lt"/>
              <a:buAutoNum type="alphaLcParenR"/>
            </a:pPr>
            <a:r>
              <a:rPr lang="en-US" dirty="0"/>
              <a:t>Check the viral load.</a:t>
            </a:r>
          </a:p>
          <a:p>
            <a:pPr marL="514350" indent="-514350">
              <a:buFont typeface="+mj-lt"/>
              <a:buAutoNum type="alphaLcParenR"/>
            </a:pPr>
            <a:r>
              <a:rPr lang="en-US" dirty="0"/>
              <a:t>Repeat the same test.</a:t>
            </a:r>
          </a:p>
          <a:p>
            <a:pPr marL="0" indent="0">
              <a:buNone/>
            </a:pPr>
            <a:endParaRPr lang="en-US" dirty="0"/>
          </a:p>
        </p:txBody>
      </p:sp>
    </p:spTree>
    <p:extLst>
      <p:ext uri="{BB962C8B-B14F-4D97-AF65-F5344CB8AC3E}">
        <p14:creationId xmlns:p14="http://schemas.microsoft.com/office/powerpoint/2010/main" val="314576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70AD4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58034D-624A-4430-9779-273A441CF3D6}"/>
              </a:ext>
            </a:extLst>
          </p:cNvPr>
          <p:cNvPicPr>
            <a:picLocks noChangeAspect="1"/>
          </p:cNvPicPr>
          <p:nvPr/>
        </p:nvPicPr>
        <p:blipFill>
          <a:blip r:embed="rId2">
            <a:duotone>
              <a:schemeClr val="accent5">
                <a:shade val="45000"/>
                <a:satMod val="135000"/>
              </a:schemeClr>
              <a:prstClr val="white"/>
            </a:duotone>
          </a:blip>
          <a:stretch>
            <a:fillRect/>
          </a:stretch>
        </p:blipFill>
        <p:spPr>
          <a:xfrm>
            <a:off x="8843962" y="3509962"/>
            <a:ext cx="3348038" cy="3348038"/>
          </a:xfrm>
          <a:prstGeom prst="rect">
            <a:avLst/>
          </a:prstGeom>
        </p:spPr>
      </p:pic>
      <p:pic>
        <p:nvPicPr>
          <p:cNvPr id="4" name="Picture 3">
            <a:extLst>
              <a:ext uri="{FF2B5EF4-FFF2-40B4-BE49-F238E27FC236}">
                <a16:creationId xmlns:a16="http://schemas.microsoft.com/office/drawing/2014/main" id="{65402F4E-DFF4-42D8-870D-C4A3BCA0E58B}"/>
              </a:ext>
            </a:extLst>
          </p:cNvPr>
          <p:cNvPicPr>
            <a:picLocks noChangeAspect="1"/>
          </p:cNvPicPr>
          <p:nvPr/>
        </p:nvPicPr>
        <p:blipFill rotWithShape="1">
          <a:blip r:embed="rId3">
            <a:alphaModFix amt="35000"/>
          </a:blip>
          <a:srcRect b="7778"/>
          <a:stretch/>
        </p:blipFill>
        <p:spPr>
          <a:xfrm>
            <a:off x="0" y="0"/>
            <a:ext cx="12192000" cy="6858000"/>
          </a:xfrm>
          <a:prstGeom prst="rect">
            <a:avLst/>
          </a:prstGeom>
        </p:spPr>
      </p:pic>
      <p:sp>
        <p:nvSpPr>
          <p:cNvPr id="2" name="Title 1">
            <a:extLst>
              <a:ext uri="{FF2B5EF4-FFF2-40B4-BE49-F238E27FC236}">
                <a16:creationId xmlns:a16="http://schemas.microsoft.com/office/drawing/2014/main" id="{65639D2A-8F3A-48E5-9AFA-F2FCFB74CF3C}"/>
              </a:ext>
            </a:extLst>
          </p:cNvPr>
          <p:cNvSpPr>
            <a:spLocks noGrp="1"/>
          </p:cNvSpPr>
          <p:nvPr>
            <p:ph type="ctrTitle"/>
          </p:nvPr>
        </p:nvSpPr>
        <p:spPr>
          <a:xfrm>
            <a:off x="2697480" y="2560319"/>
            <a:ext cx="6797040" cy="1071563"/>
          </a:xfrm>
          <a:noFill/>
        </p:spPr>
        <p:style>
          <a:lnRef idx="2">
            <a:schemeClr val="accent5"/>
          </a:lnRef>
          <a:fillRef idx="1">
            <a:schemeClr val="lt1"/>
          </a:fillRef>
          <a:effectRef idx="0">
            <a:schemeClr val="accent5"/>
          </a:effectRef>
          <a:fontRef idx="minor">
            <a:schemeClr val="dk1"/>
          </a:fontRef>
        </p:style>
        <p:txBody>
          <a:bodyPr/>
          <a:lstStyle/>
          <a:p>
            <a:r>
              <a:rPr lang="en-US" dirty="0">
                <a:latin typeface="+mn-lt"/>
              </a:rPr>
              <a:t>Thank you</a:t>
            </a:r>
          </a:p>
        </p:txBody>
      </p:sp>
    </p:spTree>
    <p:extLst>
      <p:ext uri="{BB962C8B-B14F-4D97-AF65-F5344CB8AC3E}">
        <p14:creationId xmlns:p14="http://schemas.microsoft.com/office/powerpoint/2010/main" val="322834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134869-79E7-4316-9DD0-2635E78C8056}"/>
              </a:ext>
            </a:extLst>
          </p:cNvPr>
          <p:cNvPicPr>
            <a:picLocks noChangeAspect="1"/>
          </p:cNvPicPr>
          <p:nvPr/>
        </p:nvPicPr>
        <p:blipFill>
          <a:blip r:embed="rId2">
            <a:alphaModFix amt="5000"/>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B5029DF5-13AC-48A2-8023-CFFE0FD82844}"/>
              </a:ext>
            </a:extLst>
          </p:cNvPr>
          <p:cNvSpPr>
            <a:spLocks noGrp="1"/>
          </p:cNvSpPr>
          <p:nvPr>
            <p:ph type="title"/>
          </p:nvPr>
        </p:nvSpPr>
        <p:spPr/>
        <p:txBody>
          <a:bodyPr>
            <a:normAutofit/>
          </a:bodyPr>
          <a:lstStyle/>
          <a:p>
            <a:r>
              <a:rPr lang="en-US" sz="4000" dirty="0"/>
              <a:t>Reference</a:t>
            </a:r>
          </a:p>
        </p:txBody>
      </p:sp>
      <p:sp>
        <p:nvSpPr>
          <p:cNvPr id="3" name="Content Placeholder 2">
            <a:extLst>
              <a:ext uri="{FF2B5EF4-FFF2-40B4-BE49-F238E27FC236}">
                <a16:creationId xmlns:a16="http://schemas.microsoft.com/office/drawing/2014/main" id="{5DEF0778-05F1-451F-B2DC-BFB18C8CF5AB}"/>
              </a:ext>
            </a:extLst>
          </p:cNvPr>
          <p:cNvSpPr>
            <a:spLocks noGrp="1"/>
          </p:cNvSpPr>
          <p:nvPr>
            <p:ph idx="1"/>
          </p:nvPr>
        </p:nvSpPr>
        <p:spPr/>
        <p:txBody>
          <a:bodyPr/>
          <a:lstStyle/>
          <a:p>
            <a:r>
              <a:rPr lang="en-US" dirty="0"/>
              <a:t>A suggested approach to STIs for family physicians in KSA, prepared by Dr. Haytham </a:t>
            </a:r>
            <a:r>
              <a:rPr lang="en-US" dirty="0" err="1"/>
              <a:t>AlSaif</a:t>
            </a:r>
            <a:r>
              <a:rPr lang="en-US" dirty="0"/>
              <a:t> from the following resources: UpToDate, </a:t>
            </a:r>
            <a:r>
              <a:rPr lang="en-US" dirty="0" err="1"/>
              <a:t>Dynamed</a:t>
            </a:r>
            <a:r>
              <a:rPr lang="en-US" dirty="0"/>
              <a:t>, Toronto notes, CDC, WHO, and local studies.</a:t>
            </a:r>
          </a:p>
        </p:txBody>
      </p:sp>
      <p:pic>
        <p:nvPicPr>
          <p:cNvPr id="5" name="Picture 4">
            <a:extLst>
              <a:ext uri="{FF2B5EF4-FFF2-40B4-BE49-F238E27FC236}">
                <a16:creationId xmlns:a16="http://schemas.microsoft.com/office/drawing/2014/main" id="{073176B3-44DB-423D-8950-81AEB41400D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9189720" y="3855720"/>
            <a:ext cx="3002280" cy="3002280"/>
          </a:xfrm>
          <a:prstGeom prst="rect">
            <a:avLst/>
          </a:prstGeom>
        </p:spPr>
      </p:pic>
    </p:spTree>
    <p:extLst>
      <p:ext uri="{BB962C8B-B14F-4D97-AF65-F5344CB8AC3E}">
        <p14:creationId xmlns:p14="http://schemas.microsoft.com/office/powerpoint/2010/main" val="415630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4767</Words>
  <Application>Microsoft Office PowerPoint</Application>
  <PresentationFormat>Widescreen</PresentationFormat>
  <Paragraphs>612</Paragraphs>
  <Slides>94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94</vt:i4>
      </vt:variant>
    </vt:vector>
  </HeadingPairs>
  <TitlesOfParts>
    <vt:vector size="104" baseType="lpstr">
      <vt:lpstr>Arial</vt:lpstr>
      <vt:lpstr>Calibri</vt:lpstr>
      <vt:lpstr>Calibri Light</vt:lpstr>
      <vt:lpstr>Courier New</vt:lpstr>
      <vt:lpstr>Gill Sans MT</vt:lpstr>
      <vt:lpstr>Times New Roman</vt:lpstr>
      <vt:lpstr>Wingdings</vt:lpstr>
      <vt:lpstr>Office Theme</vt:lpstr>
      <vt:lpstr>1_Office Theme</vt:lpstr>
      <vt:lpstr>Office Theme</vt:lpstr>
      <vt:lpstr>Sexually Transmitted Infections</vt:lpstr>
      <vt:lpstr>OBJECTIVES</vt:lpstr>
      <vt:lpstr>OUTLINES</vt:lpstr>
      <vt:lpstr>Question 1</vt:lpstr>
      <vt:lpstr>Question 2</vt:lpstr>
      <vt:lpstr>Question 3</vt:lpstr>
      <vt:lpstr>Question 4</vt:lpstr>
      <vt:lpstr>Question 5</vt:lpstr>
      <vt:lpstr>Introduction</vt:lpstr>
      <vt:lpstr>Epidemiology</vt:lpstr>
      <vt:lpstr>Causative Organisms</vt:lpstr>
      <vt:lpstr>Routes of Transmission</vt:lpstr>
      <vt:lpstr>Route of Transmission (HIV*)</vt:lpstr>
      <vt:lpstr>Epidemiology of STIs in KSA</vt:lpstr>
      <vt:lpstr>Incubation period</vt:lpstr>
      <vt:lpstr>Asymptomatic Infections</vt:lpstr>
      <vt:lpstr>HISTORY APPROACH OF STI </vt:lpstr>
      <vt:lpstr>Establishing Proper Communication  </vt:lpstr>
      <vt:lpstr>Complaints where an STI is very likely</vt:lpstr>
      <vt:lpstr>1-Urethral discharge or vaginal/endocervical discharge:</vt:lpstr>
      <vt:lpstr>History of presenting illness</vt:lpstr>
      <vt:lpstr>2-Ulcer in the sexual contact area:</vt:lpstr>
      <vt:lpstr>History of presenting illness </vt:lpstr>
      <vt:lpstr>PowerPoint Presentation</vt:lpstr>
      <vt:lpstr>Associated symptoms </vt:lpstr>
      <vt:lpstr>PowerPoint Presentation</vt:lpstr>
      <vt:lpstr>What should ask in social history in a patient with a suspected 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Investigations</vt:lpstr>
      <vt:lpstr>What should be your general approach to testing in a patient with a genital ulcer? </vt:lpstr>
      <vt:lpstr> What if initial testing for STI causes of genital ulcer came back negative? </vt:lpstr>
      <vt:lpstr> What should be included in the baseline testing of a patient with a genital ulcer or urethral/vaginal discharge? </vt:lpstr>
      <vt:lpstr> What tests can you order for a patient presenting with urethral/vaginal discharge? </vt:lpstr>
      <vt:lpstr>PowerPoint Presentation</vt:lpstr>
      <vt:lpstr>Cont.</vt:lpstr>
      <vt:lpstr>PowerPoint Presentation</vt:lpstr>
      <vt:lpstr>Why is it important to identify the organism causing the urethral/vaginal discharge? </vt:lpstr>
      <vt:lpstr>What tests can you order to diagnose herpes simplex 1 or 2? </vt:lpstr>
      <vt:lpstr>What are the types tests done to screen for or diagnose syphilis? </vt:lpstr>
      <vt:lpstr>Cont.</vt:lpstr>
      <vt:lpstr>What is the difference between treponemal and non-treponemal tests? </vt:lpstr>
      <vt:lpstr>In a patient with a suspected primary syphilis (chancre) which type of test should I order and why? </vt:lpstr>
      <vt:lpstr>Which type of serological syphilis tests can be used to follow up response to treatment? </vt:lpstr>
      <vt:lpstr>What if both nontreponemal and treponemal tests came back negative in a patient suspected to have primary syphilis? </vt:lpstr>
      <vt:lpstr>PowerPoint Presentation</vt:lpstr>
      <vt:lpstr>When can we say a patient has latent syphilis? </vt:lpstr>
      <vt:lpstr>Latent syphilis is classified into 2 types, what are they and what is the difference between them? </vt:lpstr>
      <vt:lpstr>I am not sure from history and clinical examination that the wart is caused by HPV, what should I do to confirm the diagnosis? </vt:lpstr>
      <vt:lpstr>Women with reproductive potential and an STI should undergo pregnancy testing.  </vt:lpstr>
      <vt:lpstr>TREATMENT OF SEXUAL TRANSMITTED INFECTION</vt:lpstr>
      <vt:lpstr>TREATMENT FOR STI CAUSING URETHRITIS/VAGINITIS OR CERVICITIS </vt:lpstr>
      <vt:lpstr>TREATMENT FOR STI CAUSING URETHRITIS/VAGINITIS OR CERVICITIS </vt:lpstr>
      <vt:lpstr>EMPIRICAL TREATMENT FOR GENITAL ULCER IF:</vt:lpstr>
      <vt:lpstr>PowerPoint Presentation</vt:lpstr>
      <vt:lpstr>TREATMENT OPTIONS FOR  ANOGENITAL WARTS</vt:lpstr>
      <vt:lpstr>PowerPoint Presentation</vt:lpstr>
      <vt:lpstr>PowerPoint Presentation</vt:lpstr>
      <vt:lpstr>PowerPoint Presentation</vt:lpstr>
      <vt:lpstr>PowerPoint Presentation</vt:lpstr>
      <vt:lpstr>PARTNER MANAGEMENT</vt:lpstr>
      <vt:lpstr>FOLLOW UP</vt:lpstr>
      <vt:lpstr>Common complications of common STIs:</vt:lpstr>
      <vt:lpstr>HIV &amp; Hepatitis B</vt:lpstr>
      <vt:lpstr>Natural History of HIV</vt:lpstr>
      <vt:lpstr>Indications for Testing</vt:lpstr>
      <vt:lpstr>HIV Testing</vt:lpstr>
      <vt:lpstr>PowerPoint Presentation</vt:lpstr>
      <vt:lpstr>Rapid HIV screening tests:</vt:lpstr>
      <vt:lpstr>Managing a patient with a positive HIV screening test:</vt:lpstr>
      <vt:lpstr>Hepatitis B</vt:lpstr>
      <vt:lpstr>Hepatitis B</vt:lpstr>
      <vt:lpstr>Approach to a male patient with suspected urethritis </vt:lpstr>
      <vt:lpstr>PowerPoint Presentation</vt:lpstr>
      <vt:lpstr>Approach to a patient with a genital ulcer</vt:lpstr>
      <vt:lpstr>PowerPoint Presentation</vt:lpstr>
      <vt:lpstr>Role Play</vt:lpstr>
      <vt:lpstr>Answers to Questions</vt:lpstr>
      <vt:lpstr>Answers to Questions</vt:lpstr>
      <vt:lpstr>Answers to Questions</vt:lpstr>
      <vt:lpstr>Answers to Questions</vt:lpstr>
      <vt:lpstr>Answers to Questions</vt:lpstr>
      <vt:lpstr>Thank you</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dc:title>
  <dc:creator/>
  <cp:lastModifiedBy>3zoz .q</cp:lastModifiedBy>
  <cp:revision>112</cp:revision>
  <dcterms:created xsi:type="dcterms:W3CDTF">2019-11-27T19:21:41Z</dcterms:created>
  <dcterms:modified xsi:type="dcterms:W3CDTF">2020-02-14T04:28:03Z</dcterms:modified>
</cp:coreProperties>
</file>