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1"/>
  </p:sldMasterIdLst>
  <p:notesMasterIdLst>
    <p:notesMasterId r:id="rId55"/>
  </p:notesMasterIdLst>
  <p:sldIdLst>
    <p:sldId id="299" r:id="rId2"/>
    <p:sldId id="303" r:id="rId3"/>
    <p:sldId id="301" r:id="rId4"/>
    <p:sldId id="257" r:id="rId5"/>
    <p:sldId id="258" r:id="rId6"/>
    <p:sldId id="259" r:id="rId7"/>
    <p:sldId id="260" r:id="rId8"/>
    <p:sldId id="261" r:id="rId9"/>
    <p:sldId id="262" r:id="rId10"/>
    <p:sldId id="263" r:id="rId11"/>
    <p:sldId id="265" r:id="rId12"/>
    <p:sldId id="268" r:id="rId13"/>
    <p:sldId id="264" r:id="rId14"/>
    <p:sldId id="266" r:id="rId15"/>
    <p:sldId id="267"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09" r:id="rId41"/>
    <p:sldId id="310" r:id="rId42"/>
    <p:sldId id="294" r:id="rId43"/>
    <p:sldId id="296" r:id="rId44"/>
    <p:sldId id="312" r:id="rId45"/>
    <p:sldId id="297" r:id="rId46"/>
    <p:sldId id="298" r:id="rId47"/>
    <p:sldId id="304" r:id="rId48"/>
    <p:sldId id="305" r:id="rId49"/>
    <p:sldId id="306" r:id="rId50"/>
    <p:sldId id="307" r:id="rId51"/>
    <p:sldId id="308" r:id="rId52"/>
    <p:sldId id="311" r:id="rId53"/>
    <p:sldId id="30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77"/>
  </p:normalViewPr>
  <p:slideViewPr>
    <p:cSldViewPr snapToGrid="0" snapToObjects="1">
      <p:cViewPr varScale="1">
        <p:scale>
          <a:sx n="78" d="100"/>
          <a:sy n="78" d="100"/>
        </p:scale>
        <p:origin x="557" y="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3A74D-1FEB-4C6B-B391-E7FE849DD01A}" type="datetimeFigureOut">
              <a:rPr lang="en-US" smtClean="0"/>
              <a:t>2/14/2020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6DE6A-1D6F-4BA4-A4E8-A770A5C0F92A}" type="slidenum">
              <a:rPr lang="en-US" smtClean="0"/>
              <a:t>‹#›</a:t>
            </a:fld>
            <a:endParaRPr lang="en-US"/>
          </a:p>
        </p:txBody>
      </p:sp>
    </p:spTree>
    <p:extLst>
      <p:ext uri="{BB962C8B-B14F-4D97-AF65-F5344CB8AC3E}">
        <p14:creationId xmlns:p14="http://schemas.microsoft.com/office/powerpoint/2010/main" val="313090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EC347-4B55-499F-B73D-D265988668AA}" type="slidenum">
              <a:rPr lang="en-US" smtClean="0"/>
              <a:t>35</a:t>
            </a:fld>
            <a:endParaRPr lang="en-US"/>
          </a:p>
        </p:txBody>
      </p:sp>
    </p:spTree>
    <p:extLst>
      <p:ext uri="{BB962C8B-B14F-4D97-AF65-F5344CB8AC3E}">
        <p14:creationId xmlns:p14="http://schemas.microsoft.com/office/powerpoint/2010/main" val="120701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B9996D4-8F63-CE48-AB9A-3E72AE54060A}"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BDB1-9E7B-994B-86AE-0A8D1375B4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73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996D4-8F63-CE48-AB9A-3E72AE54060A}"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BDB1-9E7B-994B-86AE-0A8D1375B432}" type="slidenum">
              <a:rPr lang="en-US" smtClean="0"/>
              <a:t>‹#›</a:t>
            </a:fld>
            <a:endParaRPr lang="en-US"/>
          </a:p>
        </p:txBody>
      </p:sp>
    </p:spTree>
    <p:extLst>
      <p:ext uri="{BB962C8B-B14F-4D97-AF65-F5344CB8AC3E}">
        <p14:creationId xmlns:p14="http://schemas.microsoft.com/office/powerpoint/2010/main" val="369050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996D4-8F63-CE48-AB9A-3E72AE54060A}"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BDB1-9E7B-994B-86AE-0A8D1375B4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363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36233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996D4-8F63-CE48-AB9A-3E72AE54060A}"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BDB1-9E7B-994B-86AE-0A8D1375B432}" type="slidenum">
              <a:rPr lang="en-US" smtClean="0"/>
              <a:t>‹#›</a:t>
            </a:fld>
            <a:endParaRPr lang="en-US"/>
          </a:p>
        </p:txBody>
      </p:sp>
    </p:spTree>
    <p:extLst>
      <p:ext uri="{BB962C8B-B14F-4D97-AF65-F5344CB8AC3E}">
        <p14:creationId xmlns:p14="http://schemas.microsoft.com/office/powerpoint/2010/main" val="23484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9996D4-8F63-CE48-AB9A-3E72AE54060A}"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BDB1-9E7B-994B-86AE-0A8D1375B4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5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9996D4-8F63-CE48-AB9A-3E72AE54060A}"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DBDB1-9E7B-994B-86AE-0A8D1375B432}" type="slidenum">
              <a:rPr lang="en-US" smtClean="0"/>
              <a:t>‹#›</a:t>
            </a:fld>
            <a:endParaRPr lang="en-US"/>
          </a:p>
        </p:txBody>
      </p:sp>
    </p:spTree>
    <p:extLst>
      <p:ext uri="{BB962C8B-B14F-4D97-AF65-F5344CB8AC3E}">
        <p14:creationId xmlns:p14="http://schemas.microsoft.com/office/powerpoint/2010/main" val="119532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9996D4-8F63-CE48-AB9A-3E72AE54060A}"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DBDB1-9E7B-994B-86AE-0A8D1375B432}" type="slidenum">
              <a:rPr lang="en-US" smtClean="0"/>
              <a:t>‹#›</a:t>
            </a:fld>
            <a:endParaRPr lang="en-US"/>
          </a:p>
        </p:txBody>
      </p:sp>
    </p:spTree>
    <p:extLst>
      <p:ext uri="{BB962C8B-B14F-4D97-AF65-F5344CB8AC3E}">
        <p14:creationId xmlns:p14="http://schemas.microsoft.com/office/powerpoint/2010/main" val="137515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9996D4-8F63-CE48-AB9A-3E72AE54060A}"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DBDB1-9E7B-994B-86AE-0A8D1375B432}" type="slidenum">
              <a:rPr lang="en-US" smtClean="0"/>
              <a:t>‹#›</a:t>
            </a:fld>
            <a:endParaRPr lang="en-US"/>
          </a:p>
        </p:txBody>
      </p:sp>
    </p:spTree>
    <p:extLst>
      <p:ext uri="{BB962C8B-B14F-4D97-AF65-F5344CB8AC3E}">
        <p14:creationId xmlns:p14="http://schemas.microsoft.com/office/powerpoint/2010/main" val="336461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996D4-8F63-CE48-AB9A-3E72AE54060A}"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DBDB1-9E7B-994B-86AE-0A8D1375B432}" type="slidenum">
              <a:rPr lang="en-US" smtClean="0"/>
              <a:t>‹#›</a:t>
            </a:fld>
            <a:endParaRPr lang="en-US"/>
          </a:p>
        </p:txBody>
      </p:sp>
    </p:spTree>
    <p:extLst>
      <p:ext uri="{BB962C8B-B14F-4D97-AF65-F5344CB8AC3E}">
        <p14:creationId xmlns:p14="http://schemas.microsoft.com/office/powerpoint/2010/main" val="88068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9996D4-8F63-CE48-AB9A-3E72AE54060A}"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DBDB1-9E7B-994B-86AE-0A8D1375B432}" type="slidenum">
              <a:rPr lang="en-US" smtClean="0"/>
              <a:t>‹#›</a:t>
            </a:fld>
            <a:endParaRPr lang="en-US"/>
          </a:p>
        </p:txBody>
      </p:sp>
    </p:spTree>
    <p:extLst>
      <p:ext uri="{BB962C8B-B14F-4D97-AF65-F5344CB8AC3E}">
        <p14:creationId xmlns:p14="http://schemas.microsoft.com/office/powerpoint/2010/main" val="266557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9996D4-8F63-CE48-AB9A-3E72AE54060A}"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DBDB1-9E7B-994B-86AE-0A8D1375B4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33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B9996D4-8F63-CE48-AB9A-3E72AE54060A}" type="datetimeFigureOut">
              <a:rPr lang="en-US" smtClean="0"/>
              <a:t>2/14/2020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BDBDB1-9E7B-994B-86AE-0A8D1375B4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86303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uptodate.com/contents/treatment-of-irritable-bowel-syndrome-in-adults#references" TargetMode="External"/><Relationship Id="rId2" Type="http://schemas.openxmlformats.org/officeDocument/2006/relationships/hyperlink" Target="https://emedicine.medscape.com/article/180389-treat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dirty="0"/>
            </a:br>
            <a:r>
              <a:rPr lang="en-US" dirty="0" err="1"/>
              <a:t>SlS</a:t>
            </a:r>
            <a:r>
              <a:rPr lang="en-US" dirty="0"/>
              <a:t> ( changes in bowel habits)</a:t>
            </a:r>
          </a:p>
        </p:txBody>
      </p:sp>
      <p:sp>
        <p:nvSpPr>
          <p:cNvPr id="3" name="Content Placeholder 2"/>
          <p:cNvSpPr>
            <a:spLocks noGrp="1"/>
          </p:cNvSpPr>
          <p:nvPr>
            <p:ph type="body" idx="1"/>
          </p:nvPr>
        </p:nvSpPr>
        <p:spPr>
          <a:xfrm>
            <a:off x="8610599" y="4960137"/>
            <a:ext cx="3581401" cy="1463040"/>
          </a:xfrm>
        </p:spPr>
        <p:txBody>
          <a:bodyPr>
            <a:normAutofit fontScale="77500" lnSpcReduction="20000"/>
          </a:bodyPr>
          <a:lstStyle/>
          <a:p>
            <a:pPr marL="0" indent="0">
              <a:buNone/>
            </a:pPr>
            <a:endParaRPr lang="en-US" dirty="0"/>
          </a:p>
          <a:p>
            <a:r>
              <a:rPr lang="en-US" sz="2100" dirty="0"/>
              <a:t>Fahad Alajlan        </a:t>
            </a:r>
          </a:p>
          <a:p>
            <a:r>
              <a:rPr lang="en-US" dirty="0"/>
              <a:t> </a:t>
            </a:r>
            <a:r>
              <a:rPr lang="en-US" sz="2100" dirty="0"/>
              <a:t>Hisham </a:t>
            </a:r>
            <a:r>
              <a:rPr lang="en-US" sz="2100" dirty="0" err="1"/>
              <a:t>Algosy</a:t>
            </a:r>
            <a:endParaRPr lang="en-US" sz="2100" dirty="0"/>
          </a:p>
          <a:p>
            <a:r>
              <a:rPr lang="en-US" sz="2100" dirty="0" err="1"/>
              <a:t>Abdulkarim</a:t>
            </a:r>
            <a:r>
              <a:rPr lang="en-US" sz="2100" dirty="0"/>
              <a:t> </a:t>
            </a:r>
            <a:r>
              <a:rPr lang="en-US" sz="2100" dirty="0" err="1"/>
              <a:t>alharbi</a:t>
            </a:r>
            <a:r>
              <a:rPr lang="en-US" sz="2100" dirty="0"/>
              <a:t>             </a:t>
            </a:r>
          </a:p>
          <a:p>
            <a:r>
              <a:rPr lang="en-US" sz="2100" dirty="0"/>
              <a:t>Faisal </a:t>
            </a:r>
            <a:r>
              <a:rPr lang="en-US" sz="2100" dirty="0" err="1"/>
              <a:t>Alyahya</a:t>
            </a:r>
            <a:r>
              <a:rPr lang="en-US" dirty="0"/>
              <a:t>               </a:t>
            </a:r>
          </a:p>
          <a:p>
            <a:r>
              <a:rPr lang="en-US" sz="2300" dirty="0"/>
              <a:t>Faisal </a:t>
            </a:r>
            <a:r>
              <a:rPr lang="en-US" sz="2300" dirty="0" err="1"/>
              <a:t>Alzeer</a:t>
            </a:r>
            <a:endParaRPr lang="en-US" sz="2300" dirty="0"/>
          </a:p>
          <a:p>
            <a:endParaRPr lang="en-US" dirty="0"/>
          </a:p>
        </p:txBody>
      </p:sp>
    </p:spTree>
    <p:extLst>
      <p:ext uri="{BB962C8B-B14F-4D97-AF65-F5344CB8AC3E}">
        <p14:creationId xmlns:p14="http://schemas.microsoft.com/office/powerpoint/2010/main" val="150630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BBF0-85D0-6D4B-836A-A43C66C9CA40}"/>
              </a:ext>
            </a:extLst>
          </p:cNvPr>
          <p:cNvSpPr>
            <a:spLocks noGrp="1"/>
          </p:cNvSpPr>
          <p:nvPr>
            <p:ph type="title"/>
          </p:nvPr>
        </p:nvSpPr>
        <p:spPr/>
        <p:txBody>
          <a:bodyPr/>
          <a:lstStyle/>
          <a:p>
            <a:r>
              <a:rPr lang="en-US" dirty="0"/>
              <a:t>DDX of diarrhea </a:t>
            </a:r>
          </a:p>
        </p:txBody>
      </p:sp>
      <p:sp>
        <p:nvSpPr>
          <p:cNvPr id="3" name="Content Placeholder 2">
            <a:extLst>
              <a:ext uri="{FF2B5EF4-FFF2-40B4-BE49-F238E27FC236}">
                <a16:creationId xmlns:a16="http://schemas.microsoft.com/office/drawing/2014/main" id="{F04EC807-0DF4-494A-B822-20A1F37E4A6B}"/>
              </a:ext>
            </a:extLst>
          </p:cNvPr>
          <p:cNvSpPr>
            <a:spLocks noGrp="1"/>
          </p:cNvSpPr>
          <p:nvPr>
            <p:ph idx="1"/>
          </p:nvPr>
        </p:nvSpPr>
        <p:spPr/>
        <p:txBody>
          <a:bodyPr>
            <a:normAutofit/>
          </a:bodyPr>
          <a:lstStyle/>
          <a:p>
            <a:r>
              <a:rPr lang="en-US" dirty="0">
                <a:solidFill>
                  <a:srgbClr val="FF0000"/>
                </a:solidFill>
              </a:rPr>
              <a:t>Functional disorders</a:t>
            </a:r>
            <a:r>
              <a:rPr lang="en-US" dirty="0"/>
              <a:t>: IBS </a:t>
            </a:r>
          </a:p>
          <a:p>
            <a:r>
              <a:rPr lang="en-US" dirty="0">
                <a:solidFill>
                  <a:srgbClr val="FF0000"/>
                </a:solidFill>
              </a:rPr>
              <a:t>Organic disorders:</a:t>
            </a:r>
          </a:p>
          <a:p>
            <a:r>
              <a:rPr lang="en-US" dirty="0"/>
              <a:t>Inflammatory bowel disease </a:t>
            </a:r>
          </a:p>
          <a:p>
            <a:r>
              <a:rPr lang="en-US" dirty="0"/>
              <a:t>Microscopic colitis </a:t>
            </a:r>
          </a:p>
          <a:p>
            <a:r>
              <a:rPr lang="en-US" dirty="0"/>
              <a:t>Malabsorption syndromes</a:t>
            </a:r>
          </a:p>
          <a:p>
            <a:r>
              <a:rPr lang="en-US" dirty="0"/>
              <a:t>Post-cholecystectomy diarrhea </a:t>
            </a:r>
          </a:p>
          <a:p>
            <a:r>
              <a:rPr lang="en-US" dirty="0"/>
              <a:t>Chronic infections</a:t>
            </a:r>
          </a:p>
          <a:p>
            <a:r>
              <a:rPr lang="en-US" dirty="0"/>
              <a:t>Medications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106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8900" y="0"/>
            <a:ext cx="4381500" cy="6477000"/>
          </a:xfrm>
          <a:prstGeom prst="rect">
            <a:avLst/>
          </a:prstGeom>
        </p:spPr>
      </p:pic>
    </p:spTree>
    <p:extLst>
      <p:ext uri="{BB962C8B-B14F-4D97-AF65-F5344CB8AC3E}">
        <p14:creationId xmlns:p14="http://schemas.microsoft.com/office/powerpoint/2010/main" val="404401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8900" y="0"/>
            <a:ext cx="4381500" cy="6477000"/>
          </a:xfrm>
          <a:prstGeom prst="rect">
            <a:avLst/>
          </a:prstGeom>
        </p:spPr>
      </p:pic>
    </p:spTree>
    <p:extLst>
      <p:ext uri="{BB962C8B-B14F-4D97-AF65-F5344CB8AC3E}">
        <p14:creationId xmlns:p14="http://schemas.microsoft.com/office/powerpoint/2010/main" val="346048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9F1B-95D6-2047-B252-FCD5642F60E2}"/>
              </a:ext>
            </a:extLst>
          </p:cNvPr>
          <p:cNvSpPr>
            <a:spLocks noGrp="1"/>
          </p:cNvSpPr>
          <p:nvPr>
            <p:ph type="title"/>
          </p:nvPr>
        </p:nvSpPr>
        <p:spPr/>
        <p:txBody>
          <a:bodyPr/>
          <a:lstStyle/>
          <a:p>
            <a:pPr algn="ctr"/>
            <a:r>
              <a:rPr lang="en-US" dirty="0"/>
              <a:t>constipation</a:t>
            </a:r>
          </a:p>
        </p:txBody>
      </p:sp>
      <p:sp>
        <p:nvSpPr>
          <p:cNvPr id="3" name="Content Placeholder 2">
            <a:extLst>
              <a:ext uri="{FF2B5EF4-FFF2-40B4-BE49-F238E27FC236}">
                <a16:creationId xmlns:a16="http://schemas.microsoft.com/office/drawing/2014/main" id="{68C406EA-922D-5849-BBE2-9415FDBC5244}"/>
              </a:ext>
            </a:extLst>
          </p:cNvPr>
          <p:cNvSpPr>
            <a:spLocks noGrp="1"/>
          </p:cNvSpPr>
          <p:nvPr>
            <p:ph idx="1"/>
          </p:nvPr>
        </p:nvSpPr>
        <p:spPr/>
        <p:txBody>
          <a:bodyPr/>
          <a:lstStyle/>
          <a:p>
            <a:r>
              <a:rPr lang="en-US" dirty="0"/>
              <a:t>Constipation is defined as infrequent passage of hard stools. Or as three or fewer bowel movements per week. </a:t>
            </a:r>
          </a:p>
          <a:p>
            <a:r>
              <a:rPr lang="en-US" dirty="0">
                <a:effectLst/>
              </a:rPr>
              <a:t>Patients may complain of straining, a sensation of incomplete defecation and either perianal or abdominal discomfort.</a:t>
            </a:r>
          </a:p>
          <a:p>
            <a:endParaRPr lang="en-US" dirty="0"/>
          </a:p>
        </p:txBody>
      </p:sp>
    </p:spTree>
    <p:extLst>
      <p:ext uri="{BB962C8B-B14F-4D97-AF65-F5344CB8AC3E}">
        <p14:creationId xmlns:p14="http://schemas.microsoft.com/office/powerpoint/2010/main" val="23802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3700" y="0"/>
            <a:ext cx="6311900" cy="5969000"/>
          </a:xfrm>
          <a:prstGeom prst="rect">
            <a:avLst/>
          </a:prstGeom>
        </p:spPr>
      </p:pic>
    </p:spTree>
    <p:extLst>
      <p:ext uri="{BB962C8B-B14F-4D97-AF65-F5344CB8AC3E}">
        <p14:creationId xmlns:p14="http://schemas.microsoft.com/office/powerpoint/2010/main" val="376206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9300" y="0"/>
            <a:ext cx="5600700" cy="6477000"/>
          </a:xfrm>
          <a:prstGeom prst="rect">
            <a:avLst/>
          </a:prstGeom>
        </p:spPr>
      </p:pic>
    </p:spTree>
    <p:extLst>
      <p:ext uri="{BB962C8B-B14F-4D97-AF65-F5344CB8AC3E}">
        <p14:creationId xmlns:p14="http://schemas.microsoft.com/office/powerpoint/2010/main" val="248640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a:t>
            </a:r>
          </a:p>
        </p:txBody>
      </p:sp>
      <p:sp>
        <p:nvSpPr>
          <p:cNvPr id="3" name="عنصر نائب للمحتوى 2">
            <a:extLst>
              <a:ext uri="{FF2B5EF4-FFF2-40B4-BE49-F238E27FC236}">
                <a16:creationId xmlns:a16="http://schemas.microsoft.com/office/drawing/2014/main" id="{79BDEDF4-5343-4738-BA9F-1F33587AA6A3}"/>
              </a:ext>
            </a:extLst>
          </p:cNvPr>
          <p:cNvSpPr>
            <a:spLocks noGrp="1"/>
          </p:cNvSpPr>
          <p:nvPr>
            <p:ph idx="1"/>
          </p:nvPr>
        </p:nvSpPr>
        <p:spPr/>
        <p:txBody>
          <a:bodyPr/>
          <a:lstStyle/>
          <a:p>
            <a:pPr algn="l" rtl="0"/>
            <a:r>
              <a:rPr lang="en-US" dirty="0"/>
              <a:t>22-year-old woman with a 2-year history of abdominal pain and diarrhea Experiences intermittent episodes of lower abdominal cramping and bloating associated with 4-6 loose bowel movements occurring ~2 days per week Abdominal pain seems to occur shortly after meals or at times of increased stress, and subsides after a bowel movement</a:t>
            </a:r>
            <a:endParaRPr lang="ar-SA" dirty="0"/>
          </a:p>
        </p:txBody>
      </p:sp>
    </p:spTree>
    <p:extLst>
      <p:ext uri="{BB962C8B-B14F-4D97-AF65-F5344CB8AC3E}">
        <p14:creationId xmlns:p14="http://schemas.microsoft.com/office/powerpoint/2010/main" val="243099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D4ED45-EEE8-4CEE-9699-B0EDCCB95E3A}"/>
              </a:ext>
            </a:extLst>
          </p:cNvPr>
          <p:cNvSpPr>
            <a:spLocks noGrp="1"/>
          </p:cNvSpPr>
          <p:nvPr>
            <p:ph type="title"/>
          </p:nvPr>
        </p:nvSpPr>
        <p:spPr/>
        <p:txBody>
          <a:bodyPr>
            <a:normAutofit/>
          </a:bodyPr>
          <a:lstStyle/>
          <a:p>
            <a:pPr algn="l" rtl="0"/>
            <a:r>
              <a:rPr lang="en-US" dirty="0"/>
              <a:t>WHAT IS IBS ?</a:t>
            </a:r>
            <a:br>
              <a:rPr lang="en-US" dirty="0"/>
            </a:br>
            <a:endParaRPr lang="ar-SA" dirty="0"/>
          </a:p>
        </p:txBody>
      </p:sp>
      <p:sp>
        <p:nvSpPr>
          <p:cNvPr id="3" name="عنصر نائب للمحتوى 2">
            <a:extLst>
              <a:ext uri="{FF2B5EF4-FFF2-40B4-BE49-F238E27FC236}">
                <a16:creationId xmlns:a16="http://schemas.microsoft.com/office/drawing/2014/main" id="{931C6267-FEC7-44DB-A0E0-D7DB8C2CA78F}"/>
              </a:ext>
            </a:extLst>
          </p:cNvPr>
          <p:cNvSpPr>
            <a:spLocks noGrp="1"/>
          </p:cNvSpPr>
          <p:nvPr>
            <p:ph idx="1"/>
          </p:nvPr>
        </p:nvSpPr>
        <p:spPr/>
        <p:txBody>
          <a:bodyPr/>
          <a:lstStyle/>
          <a:p>
            <a:pPr algn="l" rtl="0"/>
            <a:r>
              <a:rPr lang="en-US" dirty="0"/>
              <a:t>it is a life-long (chronic) functional “not structural” disorder of the digestive system that affect the large intestine. It is characterized by the presence of abdominal pain or discomfort with altered bowel habits for at least 6 months, in the absence of a specific organic pathology.</a:t>
            </a:r>
            <a:endParaRPr lang="ar-SA" dirty="0"/>
          </a:p>
        </p:txBody>
      </p:sp>
    </p:spTree>
    <p:extLst>
      <p:ext uri="{BB962C8B-B14F-4D97-AF65-F5344CB8AC3E}">
        <p14:creationId xmlns:p14="http://schemas.microsoft.com/office/powerpoint/2010/main" val="31869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69E833-889A-4C9E-AB05-7D1550FB65D4}"/>
              </a:ext>
            </a:extLst>
          </p:cNvPr>
          <p:cNvSpPr>
            <a:spLocks noGrp="1"/>
          </p:cNvSpPr>
          <p:nvPr>
            <p:ph type="title"/>
          </p:nvPr>
        </p:nvSpPr>
        <p:spPr/>
        <p:txBody>
          <a:bodyPr/>
          <a:lstStyle/>
          <a:p>
            <a:pPr algn="l" rtl="0"/>
            <a:r>
              <a:rPr lang="en-US" dirty="0"/>
              <a:t>Prevalence </a:t>
            </a:r>
            <a:endParaRPr lang="ar-SA" dirty="0"/>
          </a:p>
        </p:txBody>
      </p:sp>
      <p:sp>
        <p:nvSpPr>
          <p:cNvPr id="3" name="عنصر نائب للمحتوى 2">
            <a:extLst>
              <a:ext uri="{FF2B5EF4-FFF2-40B4-BE49-F238E27FC236}">
                <a16:creationId xmlns:a16="http://schemas.microsoft.com/office/drawing/2014/main" id="{371C8727-0ABD-4065-80F8-FB87C2D30560}"/>
              </a:ext>
            </a:extLst>
          </p:cNvPr>
          <p:cNvSpPr>
            <a:spLocks noGrp="1"/>
          </p:cNvSpPr>
          <p:nvPr>
            <p:ph idx="1"/>
          </p:nvPr>
        </p:nvSpPr>
        <p:spPr/>
        <p:txBody>
          <a:bodyPr/>
          <a:lstStyle/>
          <a:p>
            <a:pPr algn="l" rtl="0"/>
            <a:r>
              <a:rPr lang="en-US" dirty="0"/>
              <a:t>Prevalence in the general population is estimated to be between 10 % and 20 %. </a:t>
            </a:r>
          </a:p>
          <a:p>
            <a:pPr algn="l" rtl="0"/>
            <a:r>
              <a:rPr lang="en-US" dirty="0"/>
              <a:t>IBS most often affects people between the ages of 20 and 30 years. </a:t>
            </a:r>
          </a:p>
          <a:p>
            <a:pPr algn="l" rtl="0"/>
            <a:r>
              <a:rPr lang="en-US" dirty="0"/>
              <a:t>It is twice as common in women as in men </a:t>
            </a:r>
            <a:endParaRPr lang="ar-SA" dirty="0"/>
          </a:p>
        </p:txBody>
      </p:sp>
    </p:spTree>
    <p:extLst>
      <p:ext uri="{BB962C8B-B14F-4D97-AF65-F5344CB8AC3E}">
        <p14:creationId xmlns:p14="http://schemas.microsoft.com/office/powerpoint/2010/main" val="2783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B0EF5D-31ED-4673-8678-E9B047155A9E}"/>
              </a:ext>
            </a:extLst>
          </p:cNvPr>
          <p:cNvSpPr>
            <a:spLocks noGrp="1"/>
          </p:cNvSpPr>
          <p:nvPr>
            <p:ph type="title"/>
          </p:nvPr>
        </p:nvSpPr>
        <p:spPr/>
        <p:txBody>
          <a:bodyPr/>
          <a:lstStyle/>
          <a:p>
            <a:pPr algn="l" rtl="0"/>
            <a:r>
              <a:rPr lang="en-US" dirty="0"/>
              <a:t>ETIOLOGY</a:t>
            </a:r>
            <a:endParaRPr lang="ar-SA" dirty="0"/>
          </a:p>
        </p:txBody>
      </p:sp>
      <p:sp>
        <p:nvSpPr>
          <p:cNvPr id="3" name="عنصر نائب للمحتوى 2">
            <a:extLst>
              <a:ext uri="{FF2B5EF4-FFF2-40B4-BE49-F238E27FC236}">
                <a16:creationId xmlns:a16="http://schemas.microsoft.com/office/drawing/2014/main" id="{B9BA85C2-7E68-4BCE-8546-4E9B71EBA29D}"/>
              </a:ext>
            </a:extLst>
          </p:cNvPr>
          <p:cNvSpPr>
            <a:spLocks noGrp="1"/>
          </p:cNvSpPr>
          <p:nvPr>
            <p:ph idx="1"/>
          </p:nvPr>
        </p:nvSpPr>
        <p:spPr/>
        <p:txBody>
          <a:bodyPr>
            <a:normAutofit lnSpcReduction="10000"/>
          </a:bodyPr>
          <a:lstStyle/>
          <a:p>
            <a:pPr algn="l" rtl="0"/>
            <a:r>
              <a:rPr lang="en-US" dirty="0"/>
              <a:t>The causes of irritable bowel syndrome have not been adequately defined, but Factors that appear to play a role :</a:t>
            </a:r>
          </a:p>
          <a:p>
            <a:pPr algn="l" rtl="0">
              <a:buFont typeface="Arial" panose="020B0604020202020204" pitchFamily="34" charset="0"/>
              <a:buChar char="•"/>
            </a:pPr>
            <a:r>
              <a:rPr lang="en-US" dirty="0"/>
              <a:t> Disturbed colonic motility. </a:t>
            </a:r>
          </a:p>
          <a:p>
            <a:pPr algn="l" rtl="0">
              <a:buFont typeface="Arial" panose="020B0604020202020204" pitchFamily="34" charset="0"/>
              <a:buChar char="•"/>
            </a:pPr>
            <a:r>
              <a:rPr lang="en-US" dirty="0"/>
              <a:t> Nervous system (Gut hypersensitivity). </a:t>
            </a:r>
          </a:p>
          <a:p>
            <a:pPr algn="l" rtl="0">
              <a:buFont typeface="Arial" panose="020B0604020202020204" pitchFamily="34" charset="0"/>
              <a:buChar char="•"/>
            </a:pPr>
            <a:r>
              <a:rPr lang="en-US" dirty="0"/>
              <a:t> Inflammation in the intestines : Some IBS patients have an increased number of immune -system cells in their intestines. This immune-system response is associated with pain and diarrhea. </a:t>
            </a:r>
          </a:p>
          <a:p>
            <a:pPr algn="l" rtl="0">
              <a:buFont typeface="Arial" panose="020B0604020202020204" pitchFamily="34" charset="0"/>
              <a:buChar char="•"/>
            </a:pPr>
            <a:r>
              <a:rPr lang="en-US" dirty="0"/>
              <a:t> Severe infection(gastroenteritis)</a:t>
            </a:r>
          </a:p>
          <a:p>
            <a:pPr algn="l" rtl="0">
              <a:buFont typeface="Arial" panose="020B0604020202020204" pitchFamily="34" charset="0"/>
              <a:buChar char="•"/>
            </a:pPr>
            <a:r>
              <a:rPr lang="en-US" dirty="0"/>
              <a:t> Microbial imbalance in the gut (dysbiosis). </a:t>
            </a:r>
          </a:p>
          <a:p>
            <a:pPr algn="l" rtl="0">
              <a:buFont typeface="Arial" panose="020B0604020202020204" pitchFamily="34" charset="0"/>
              <a:buChar char="•"/>
            </a:pPr>
            <a:r>
              <a:rPr lang="en-US" dirty="0"/>
              <a:t> Changes in bacteria in the gut (microflora).</a:t>
            </a:r>
            <a:endParaRPr lang="ar-SA" dirty="0"/>
          </a:p>
        </p:txBody>
      </p:sp>
    </p:spTree>
    <p:extLst>
      <p:ext uri="{BB962C8B-B14F-4D97-AF65-F5344CB8AC3E}">
        <p14:creationId xmlns:p14="http://schemas.microsoft.com/office/powerpoint/2010/main" val="230107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684F-71EB-6348-9C99-B5322D6BBD2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F4BB53C-E803-C64F-BEF0-F2384220622C}"/>
              </a:ext>
            </a:extLst>
          </p:cNvPr>
          <p:cNvSpPr>
            <a:spLocks noGrp="1"/>
          </p:cNvSpPr>
          <p:nvPr>
            <p:ph idx="1"/>
          </p:nvPr>
        </p:nvSpPr>
        <p:spPr/>
        <p:txBody>
          <a:bodyPr>
            <a:normAutofit fontScale="85000" lnSpcReduction="10000"/>
          </a:bodyPr>
          <a:lstStyle/>
          <a:p>
            <a:pPr marL="342900" lvl="0" indent="-342900">
              <a:lnSpc>
                <a:spcPct val="150000"/>
              </a:lnSpc>
              <a:spcAft>
                <a:spcPts val="0"/>
              </a:spcAft>
              <a:buFont typeface="Symbol" pitchFamily="2" charset="2"/>
              <a:buChar char=""/>
            </a:pPr>
            <a:r>
              <a:rPr lang="en-US" sz="2400" dirty="0">
                <a:latin typeface="Times New Roman" panose="02020603050405020304" pitchFamily="18" charset="0"/>
                <a:ea typeface="MS Mincho" panose="02020609040205080304" pitchFamily="49" charset="-128"/>
                <a:cs typeface="Times New Roman" panose="02020603050405020304" pitchFamily="18" charset="0"/>
              </a:rPr>
              <a:t>Define constipation and diarrhea</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itchFamily="2" charset="2"/>
              <a:buChar char=""/>
            </a:pPr>
            <a:r>
              <a:rPr lang="en-US" sz="2400" dirty="0">
                <a:latin typeface="Times New Roman" panose="02020603050405020304" pitchFamily="18" charset="0"/>
                <a:ea typeface="MS Mincho" panose="02020609040205080304" pitchFamily="49" charset="-128"/>
                <a:cs typeface="Times New Roman" panose="02020603050405020304" pitchFamily="18" charset="0"/>
              </a:rPr>
              <a:t>Discuss the definition, etiology and classification of irritable bowel syndrome (IBS)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itchFamily="2" charset="2"/>
              <a:buChar char=""/>
            </a:pPr>
            <a:r>
              <a:rPr lang="en-US" sz="2400" dirty="0">
                <a:latin typeface="Times New Roman" panose="02020603050405020304" pitchFamily="18" charset="0"/>
                <a:ea typeface="MS Mincho" panose="02020609040205080304" pitchFamily="49" charset="-128"/>
                <a:cs typeface="Times New Roman" panose="02020603050405020304" pitchFamily="18" charset="0"/>
              </a:rPr>
              <a:t>Demonstrate history taking, physical examination, and management for patients presented with history suggestive of IBS. </a:t>
            </a:r>
            <a:r>
              <a:rPr lang="en-US" sz="2400" dirty="0" err="1">
                <a:latin typeface="Times New Roman" panose="02020603050405020304" pitchFamily="18" charset="0"/>
                <a:ea typeface="MS Mincho" panose="02020609040205080304" pitchFamily="49" charset="-128"/>
                <a:cs typeface="Times New Roman" panose="02020603050405020304" pitchFamily="18" charset="0"/>
              </a:rPr>
              <a:t>i.e</a:t>
            </a:r>
            <a:r>
              <a:rPr lang="en-US" sz="2400" dirty="0">
                <a:latin typeface="Times New Roman" panose="02020603050405020304" pitchFamily="18" charset="0"/>
                <a:ea typeface="MS Mincho" panose="02020609040205080304" pitchFamily="49" charset="-128"/>
                <a:cs typeface="Times New Roman" panose="02020603050405020304" pitchFamily="18" charset="0"/>
              </a:rPr>
              <a:t> Role play.</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itchFamily="2" charset="2"/>
              <a:buChar char=""/>
            </a:pPr>
            <a:r>
              <a:rPr lang="en-US" sz="2400" dirty="0">
                <a:latin typeface="Times New Roman" panose="02020603050405020304" pitchFamily="18" charset="0"/>
                <a:ea typeface="MS Mincho" panose="02020609040205080304" pitchFamily="49" charset="-128"/>
                <a:cs typeface="Times New Roman" panose="02020603050405020304" pitchFamily="18" charset="0"/>
              </a:rPr>
              <a:t>Discuss the alarm symptoms in patients presenting with change bowel habit.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itchFamily="2" charset="2"/>
              <a:buChar char=""/>
            </a:pPr>
            <a:r>
              <a:rPr lang="en-US" sz="2400" dirty="0">
                <a:latin typeface="Times New Roman" panose="02020603050405020304" pitchFamily="18" charset="0"/>
                <a:ea typeface="MS Mincho" panose="02020609040205080304" pitchFamily="49" charset="-128"/>
                <a:cs typeface="Times New Roman" panose="02020603050405020304" pitchFamily="18" charset="0"/>
              </a:rPr>
              <a:t>Identity the criteria for the referral to specialist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Practical: Examination of Abdomen, How to do?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5093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C20798-5D96-44CE-B644-0F1D54A5999A}"/>
              </a:ext>
            </a:extLst>
          </p:cNvPr>
          <p:cNvSpPr>
            <a:spLocks noGrp="1"/>
          </p:cNvSpPr>
          <p:nvPr>
            <p:ph type="title"/>
          </p:nvPr>
        </p:nvSpPr>
        <p:spPr/>
        <p:txBody>
          <a:bodyPr/>
          <a:lstStyle/>
          <a:p>
            <a:pPr algn="l" rtl="0"/>
            <a:r>
              <a:rPr lang="en-US" dirty="0"/>
              <a:t>CLASSIFICATION OF IBS </a:t>
            </a:r>
            <a:endParaRPr lang="ar-SA" dirty="0"/>
          </a:p>
        </p:txBody>
      </p:sp>
      <p:sp>
        <p:nvSpPr>
          <p:cNvPr id="3" name="عنصر نائب للمحتوى 2">
            <a:extLst>
              <a:ext uri="{FF2B5EF4-FFF2-40B4-BE49-F238E27FC236}">
                <a16:creationId xmlns:a16="http://schemas.microsoft.com/office/drawing/2014/main" id="{D7DF79F1-B563-48E6-833A-E50AAB345B67}"/>
              </a:ext>
            </a:extLst>
          </p:cNvPr>
          <p:cNvSpPr>
            <a:spLocks noGrp="1"/>
          </p:cNvSpPr>
          <p:nvPr>
            <p:ph idx="1"/>
          </p:nvPr>
        </p:nvSpPr>
        <p:spPr/>
        <p:txBody>
          <a:bodyPr>
            <a:normAutofit/>
          </a:bodyPr>
          <a:lstStyle/>
          <a:p>
            <a:pPr algn="l" rtl="0"/>
            <a:r>
              <a:rPr lang="en-US" dirty="0"/>
              <a:t>Classifying patients with IBS into specific subtypes based on predominant bowel habits is useful as it helps focus treatment on the predominant, and often, the most bothersome symptom. </a:t>
            </a:r>
          </a:p>
          <a:p>
            <a:pPr algn="l" rtl="0"/>
            <a:endParaRPr lang="en-US" dirty="0"/>
          </a:p>
          <a:p>
            <a:pPr algn="l" rtl="0"/>
            <a:r>
              <a:rPr lang="en-US" dirty="0"/>
              <a:t>IBS is classified into four subtypes: </a:t>
            </a:r>
          </a:p>
          <a:p>
            <a:pPr marL="457200" indent="-457200" algn="l" rtl="0">
              <a:buAutoNum type="arabicPeriod"/>
            </a:pPr>
            <a:r>
              <a:rPr lang="en-US" dirty="0"/>
              <a:t>IBS with constipation (IBS-C) </a:t>
            </a:r>
          </a:p>
          <a:p>
            <a:pPr marL="457200" indent="-457200" algn="l" rtl="0">
              <a:buAutoNum type="arabicPeriod"/>
            </a:pPr>
            <a:r>
              <a:rPr lang="en-US" dirty="0"/>
              <a:t>IBS with diarrhea (IBS-D) </a:t>
            </a:r>
          </a:p>
          <a:p>
            <a:pPr marL="457200" indent="-457200" algn="l" rtl="0">
              <a:buAutoNum type="arabicPeriod"/>
            </a:pPr>
            <a:r>
              <a:rPr lang="en-US" dirty="0"/>
              <a:t>Mixed IBS (IBS-M) </a:t>
            </a:r>
          </a:p>
          <a:p>
            <a:pPr marL="457200" indent="-457200">
              <a:buFont typeface="Tw Cen MT" panose="020B0602020104020603" pitchFamily="34" charset="0"/>
              <a:buAutoNum type="arabicPeriod"/>
            </a:pPr>
            <a:r>
              <a:rPr lang="en-US" dirty="0"/>
              <a:t>Unspecified IBS (IBS-U)</a:t>
            </a:r>
          </a:p>
          <a:p>
            <a:pPr marL="457200" indent="-457200" algn="l" rtl="0">
              <a:buAutoNum type="arabicPeriod"/>
            </a:pPr>
            <a:endParaRPr lang="en-US" dirty="0"/>
          </a:p>
          <a:p>
            <a:pPr marL="457200" indent="-457200" algn="l" rtl="0">
              <a:buAutoNum type="arabicPeriod"/>
            </a:pPr>
            <a:endParaRPr lang="ar-SA" dirty="0"/>
          </a:p>
        </p:txBody>
      </p:sp>
    </p:spTree>
    <p:extLst>
      <p:ext uri="{BB962C8B-B14F-4D97-AF65-F5344CB8AC3E}">
        <p14:creationId xmlns:p14="http://schemas.microsoft.com/office/powerpoint/2010/main" val="318501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6CD039A0-6D18-408E-BB34-021CF077145F}"/>
              </a:ext>
            </a:extLst>
          </p:cNvPr>
          <p:cNvSpPr>
            <a:spLocks noGrp="1"/>
          </p:cNvSpPr>
          <p:nvPr>
            <p:ph type="title"/>
          </p:nvPr>
        </p:nvSpPr>
        <p:spPr/>
        <p:txBody>
          <a:bodyPr/>
          <a:lstStyle/>
          <a:p>
            <a:pPr algn="l" rtl="0"/>
            <a:r>
              <a:rPr lang="en-US" dirty="0"/>
              <a:t>CLASSIFICATION OF IBS </a:t>
            </a:r>
            <a:endParaRPr lang="ar-SA" dirty="0"/>
          </a:p>
        </p:txBody>
      </p:sp>
      <p:sp>
        <p:nvSpPr>
          <p:cNvPr id="4" name="Google Shape;163;p25">
            <a:extLst>
              <a:ext uri="{FF2B5EF4-FFF2-40B4-BE49-F238E27FC236}">
                <a16:creationId xmlns:a16="http://schemas.microsoft.com/office/drawing/2014/main" id="{E0DE1EF7-5FDB-4D43-A04E-BB1A837BAFEE}"/>
              </a:ext>
            </a:extLst>
          </p:cNvPr>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Arial"/>
              <a:buChar char="●"/>
            </a:pPr>
            <a:r>
              <a:rPr lang="en-GB" sz="2000" b="1" dirty="0">
                <a:latin typeface="Arial"/>
                <a:ea typeface="Arial"/>
                <a:cs typeface="Arial"/>
                <a:sym typeface="Arial"/>
              </a:rPr>
              <a:t>IBS with constipation (IBS-C):</a:t>
            </a:r>
            <a:r>
              <a:rPr lang="en-GB" sz="2000" dirty="0">
                <a:latin typeface="Arial"/>
                <a:ea typeface="Arial"/>
                <a:cs typeface="Arial"/>
                <a:sym typeface="Arial"/>
              </a:rPr>
              <a:t> hard or lumpy stools for more than 25% of bowel movements and loose (mushy) or watery stools for less than 25% of bowel movements.</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2000" b="1" dirty="0">
                <a:latin typeface="Arial"/>
                <a:ea typeface="Arial"/>
                <a:cs typeface="Arial"/>
                <a:sym typeface="Arial"/>
              </a:rPr>
              <a:t>IBS with diarrhoea (IBS-D):</a:t>
            </a:r>
            <a:r>
              <a:rPr lang="en-GB" sz="2000" dirty="0">
                <a:latin typeface="Arial"/>
                <a:ea typeface="Arial"/>
                <a:cs typeface="Arial"/>
                <a:sym typeface="Arial"/>
              </a:rPr>
              <a:t> loose or watery stools for more than 25% of bowel movements and hard or lumpy stool for more than 25% of bowel movements.</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2000" b="1" dirty="0">
                <a:latin typeface="Arial"/>
                <a:cs typeface="Arial"/>
                <a:sym typeface="Arial"/>
              </a:rPr>
              <a:t>Mixed IBS (IBS-M): </a:t>
            </a:r>
            <a:r>
              <a:rPr lang="en-GB" sz="2000" dirty="0">
                <a:latin typeface="Arial"/>
                <a:cs typeface="Arial"/>
                <a:sym typeface="Arial"/>
              </a:rPr>
              <a:t>hard or lumpy stools </a:t>
            </a:r>
            <a:r>
              <a:rPr lang="en-GB" sz="2000">
                <a:latin typeface="Arial"/>
                <a:cs typeface="Arial"/>
                <a:sym typeface="Arial"/>
              </a:rPr>
              <a:t>for less than 25</a:t>
            </a:r>
            <a:r>
              <a:rPr lang="en-GB" sz="2000" dirty="0">
                <a:latin typeface="Arial"/>
                <a:cs typeface="Arial"/>
                <a:sym typeface="Arial"/>
              </a:rPr>
              <a:t>% of bowel movements and loose (mushy) or watery stools for ≤25% of bowel movements.</a:t>
            </a:r>
            <a:endParaRPr sz="2000" dirty="0">
              <a:latin typeface="Arial"/>
              <a:cs typeface="Arial"/>
              <a:sym typeface="Arial"/>
            </a:endParaRPr>
          </a:p>
          <a:p>
            <a:pPr marL="0" lvl="0" indent="0" algn="l" rtl="0">
              <a:spcBef>
                <a:spcPts val="0"/>
              </a:spcBef>
              <a:spcAft>
                <a:spcPts val="0"/>
              </a:spcAft>
              <a:buNone/>
            </a:pPr>
            <a:endParaRPr sz="4000" dirty="0">
              <a:sym typeface="Arial"/>
            </a:endParaRPr>
          </a:p>
          <a:p>
            <a:pPr marL="457200" lvl="0" indent="-317500" algn="l" rtl="0">
              <a:spcBef>
                <a:spcPts val="0"/>
              </a:spcBef>
              <a:spcAft>
                <a:spcPts val="0"/>
              </a:spcAft>
              <a:buClr>
                <a:srgbClr val="000000"/>
              </a:buClr>
              <a:buSzPts val="1400"/>
              <a:buFont typeface="Arial"/>
              <a:buChar char="●"/>
            </a:pPr>
            <a:r>
              <a:rPr lang="en-GB" sz="2000" b="1" dirty="0">
                <a:latin typeface="Arial"/>
                <a:ea typeface="Arial"/>
                <a:cs typeface="Arial"/>
                <a:sym typeface="Arial"/>
              </a:rPr>
              <a:t>Unspecified IBS:</a:t>
            </a:r>
            <a:r>
              <a:rPr lang="en-GB" sz="2000" dirty="0">
                <a:latin typeface="Arial"/>
                <a:ea typeface="Arial"/>
                <a:cs typeface="Arial"/>
                <a:sym typeface="Arial"/>
              </a:rPr>
              <a:t> insufficient abnormality of stool consistency to meet criteria for above subtypes.</a:t>
            </a:r>
            <a:endParaRPr sz="4000" dirty="0"/>
          </a:p>
        </p:txBody>
      </p:sp>
    </p:spTree>
    <p:extLst>
      <p:ext uri="{BB962C8B-B14F-4D97-AF65-F5344CB8AC3E}">
        <p14:creationId xmlns:p14="http://schemas.microsoft.com/office/powerpoint/2010/main" val="2236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IBS patient</a:t>
            </a:r>
          </a:p>
        </p:txBody>
      </p:sp>
      <p:sp>
        <p:nvSpPr>
          <p:cNvPr id="3" name="Content Placeholder 2"/>
          <p:cNvSpPr>
            <a:spLocks noGrp="1"/>
          </p:cNvSpPr>
          <p:nvPr>
            <p:ph idx="1"/>
          </p:nvPr>
        </p:nvSpPr>
        <p:spPr/>
        <p:txBody>
          <a:bodyPr>
            <a:normAutofit/>
          </a:bodyPr>
          <a:lstStyle/>
          <a:p>
            <a:r>
              <a:rPr lang="en-US" dirty="0"/>
              <a:t>History taking</a:t>
            </a:r>
          </a:p>
          <a:p>
            <a:r>
              <a:rPr lang="en-US" dirty="0"/>
              <a:t>DDx</a:t>
            </a:r>
          </a:p>
          <a:p>
            <a:r>
              <a:rPr lang="en-US" dirty="0"/>
              <a:t>Physical Examination</a:t>
            </a:r>
          </a:p>
          <a:p>
            <a:r>
              <a:rPr lang="en-US" dirty="0"/>
              <a:t>DDx</a:t>
            </a:r>
          </a:p>
          <a:p>
            <a:r>
              <a:rPr lang="en-US" dirty="0"/>
              <a:t>Investigations</a:t>
            </a:r>
          </a:p>
          <a:p>
            <a:r>
              <a:rPr lang="en-US" dirty="0"/>
              <a:t>DDx</a:t>
            </a:r>
          </a:p>
          <a:p>
            <a:r>
              <a:rPr lang="en-US" dirty="0"/>
              <a:t>Diagnosis </a:t>
            </a:r>
          </a:p>
          <a:p>
            <a:r>
              <a:rPr lang="en-US" dirty="0"/>
              <a:t>Treatment</a:t>
            </a:r>
          </a:p>
        </p:txBody>
      </p:sp>
    </p:spTree>
    <p:extLst>
      <p:ext uri="{BB962C8B-B14F-4D97-AF65-F5344CB8AC3E}">
        <p14:creationId xmlns:p14="http://schemas.microsoft.com/office/powerpoint/2010/main" val="263429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t>
            </a:r>
          </a:p>
        </p:txBody>
      </p:sp>
      <p:sp>
        <p:nvSpPr>
          <p:cNvPr id="3" name="Content Placeholder 2"/>
          <p:cNvSpPr>
            <a:spLocks noGrp="1"/>
          </p:cNvSpPr>
          <p:nvPr>
            <p:ph idx="1"/>
          </p:nvPr>
        </p:nvSpPr>
        <p:spPr/>
        <p:txBody>
          <a:bodyPr>
            <a:normAutofit lnSpcReduction="10000"/>
          </a:bodyPr>
          <a:lstStyle/>
          <a:p>
            <a:r>
              <a:rPr lang="en-US" dirty="0"/>
              <a:t>Personal information</a:t>
            </a:r>
          </a:p>
          <a:p>
            <a:endParaRPr lang="en-US" dirty="0">
              <a:solidFill>
                <a:srgbClr val="FF0000"/>
              </a:solidFill>
            </a:endParaRPr>
          </a:p>
          <a:p>
            <a:r>
              <a:rPr lang="en-US" dirty="0">
                <a:solidFill>
                  <a:srgbClr val="FF0000"/>
                </a:solidFill>
              </a:rPr>
              <a:t>Chief complaint</a:t>
            </a:r>
          </a:p>
          <a:p>
            <a:endParaRPr lang="en-US" dirty="0">
              <a:solidFill>
                <a:srgbClr val="FF0000"/>
              </a:solidFill>
            </a:endParaRPr>
          </a:p>
          <a:p>
            <a:r>
              <a:rPr lang="en-US" dirty="0">
                <a:solidFill>
                  <a:srgbClr val="FF0000"/>
                </a:solidFill>
              </a:rPr>
              <a:t>Presenting illness </a:t>
            </a:r>
          </a:p>
          <a:p>
            <a:endParaRPr lang="en-US" dirty="0">
              <a:solidFill>
                <a:srgbClr val="FF0000"/>
              </a:solidFill>
            </a:endParaRPr>
          </a:p>
          <a:p>
            <a:r>
              <a:rPr lang="en-US" dirty="0">
                <a:solidFill>
                  <a:srgbClr val="FF0000"/>
                </a:solidFill>
              </a:rPr>
              <a:t>Past medical</a:t>
            </a:r>
            <a:r>
              <a:rPr lang="en-US" dirty="0"/>
              <a:t>/surgical, medications, social, family history</a:t>
            </a:r>
          </a:p>
          <a:p>
            <a:endParaRPr lang="en-US" dirty="0"/>
          </a:p>
          <a:p>
            <a:r>
              <a:rPr lang="en-US" dirty="0"/>
              <a:t>Systematic review</a:t>
            </a:r>
          </a:p>
        </p:txBody>
      </p:sp>
    </p:spTree>
    <p:extLst>
      <p:ext uri="{BB962C8B-B14F-4D97-AF65-F5344CB8AC3E}">
        <p14:creationId xmlns:p14="http://schemas.microsoft.com/office/powerpoint/2010/main" val="3304301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Chief compliant 1 </a:t>
            </a:r>
          </a:p>
        </p:txBody>
      </p:sp>
      <p:sp>
        <p:nvSpPr>
          <p:cNvPr id="3" name="Content Placeholder 2"/>
          <p:cNvSpPr>
            <a:spLocks noGrp="1"/>
          </p:cNvSpPr>
          <p:nvPr>
            <p:ph idx="1"/>
          </p:nvPr>
        </p:nvSpPr>
        <p:spPr/>
        <p:txBody>
          <a:bodyPr>
            <a:normAutofit/>
          </a:bodyPr>
          <a:lstStyle/>
          <a:p>
            <a:pPr marL="0" indent="0">
              <a:buNone/>
            </a:pPr>
            <a:r>
              <a:rPr lang="en-US" dirty="0"/>
              <a:t>A-Abdominal pain </a:t>
            </a:r>
          </a:p>
          <a:p>
            <a:pPr marL="0" indent="0">
              <a:buNone/>
            </a:pPr>
            <a:endParaRPr lang="en-US" dirty="0"/>
          </a:p>
          <a:p>
            <a:pPr marL="0" indent="0">
              <a:buNone/>
            </a:pPr>
            <a:r>
              <a:rPr lang="en-US" dirty="0"/>
              <a:t>B-Changing in bowel habits </a:t>
            </a:r>
          </a:p>
          <a:p>
            <a:pPr marL="0" indent="0">
              <a:buNone/>
            </a:pPr>
            <a:endParaRPr lang="en-US" dirty="0"/>
          </a:p>
          <a:p>
            <a:pPr marL="0" indent="0">
              <a:buNone/>
            </a:pPr>
            <a:r>
              <a:rPr lang="en-US" dirty="0"/>
              <a:t>C-Bloating</a:t>
            </a:r>
          </a:p>
          <a:p>
            <a:pPr marL="0" indent="0">
              <a:buNone/>
            </a:pPr>
            <a:endParaRPr lang="en-US" dirty="0"/>
          </a:p>
          <a:p>
            <a:pPr marL="0" indent="0">
              <a:buNone/>
            </a:pPr>
            <a:r>
              <a:rPr lang="en-US" dirty="0"/>
              <a:t>D-Change in stool </a:t>
            </a:r>
            <a:r>
              <a:rPr lang="en-US" b="0" dirty="0" err="1"/>
              <a:t>stool</a:t>
            </a:r>
            <a:r>
              <a:rPr lang="en-US" b="0" dirty="0"/>
              <a:t> form or appearance</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0176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Chief compliant 2</a:t>
            </a:r>
          </a:p>
        </p:txBody>
      </p:sp>
      <p:sp>
        <p:nvSpPr>
          <p:cNvPr id="3" name="Content Placeholder 2"/>
          <p:cNvSpPr>
            <a:spLocks noGrp="1"/>
          </p:cNvSpPr>
          <p:nvPr>
            <p:ph idx="1"/>
          </p:nvPr>
        </p:nvSpPr>
        <p:spPr/>
        <p:txBody>
          <a:bodyPr/>
          <a:lstStyle/>
          <a:p>
            <a:pPr marL="0" indent="0">
              <a:buNone/>
            </a:pPr>
            <a:endParaRPr lang="en-US" dirty="0"/>
          </a:p>
          <a:p>
            <a:r>
              <a:rPr lang="en-US" dirty="0"/>
              <a:t>Intermittent </a:t>
            </a:r>
          </a:p>
          <a:p>
            <a:pPr marL="0" indent="0">
              <a:buNone/>
            </a:pPr>
            <a:endParaRPr lang="en-US" dirty="0"/>
          </a:p>
          <a:p>
            <a:r>
              <a:rPr lang="en-US" dirty="0"/>
              <a:t>for &gt;= 3 months</a:t>
            </a:r>
          </a:p>
          <a:p>
            <a:pPr marL="0" indent="0">
              <a:buNone/>
            </a:pPr>
            <a:endParaRPr lang="en-US" dirty="0"/>
          </a:p>
          <a:p>
            <a:endParaRPr lang="en-US" dirty="0"/>
          </a:p>
        </p:txBody>
      </p:sp>
    </p:spTree>
    <p:extLst>
      <p:ext uri="{BB962C8B-B14F-4D97-AF65-F5344CB8AC3E}">
        <p14:creationId xmlns:p14="http://schemas.microsoft.com/office/powerpoint/2010/main" val="164268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HPI Key information A1 </a:t>
            </a:r>
          </a:p>
        </p:txBody>
      </p:sp>
      <p:sp>
        <p:nvSpPr>
          <p:cNvPr id="3" name="Content Placeholder 2"/>
          <p:cNvSpPr>
            <a:spLocks noGrp="1"/>
          </p:cNvSpPr>
          <p:nvPr>
            <p:ph idx="1"/>
          </p:nvPr>
        </p:nvSpPr>
        <p:spPr/>
        <p:txBody>
          <a:bodyPr>
            <a:normAutofit/>
          </a:bodyPr>
          <a:lstStyle/>
          <a:p>
            <a:pPr marL="0" indent="0">
              <a:buNone/>
            </a:pPr>
            <a:r>
              <a:rPr lang="en-US" dirty="0">
                <a:solidFill>
                  <a:srgbClr val="00B050"/>
                </a:solidFill>
              </a:rPr>
              <a:t>Site</a:t>
            </a:r>
            <a:r>
              <a:rPr lang="en-US" dirty="0"/>
              <a:t> and radiation of pain </a:t>
            </a:r>
          </a:p>
          <a:p>
            <a:r>
              <a:rPr lang="en-US" dirty="0"/>
              <a:t>(diffuse non-radiating in the </a:t>
            </a:r>
            <a:r>
              <a:rPr lang="en-US" dirty="0">
                <a:solidFill>
                  <a:srgbClr val="FF0000"/>
                </a:solidFill>
              </a:rPr>
              <a:t>left</a:t>
            </a:r>
            <a:r>
              <a:rPr lang="en-US" dirty="0"/>
              <a:t> </a:t>
            </a:r>
            <a:r>
              <a:rPr lang="en-US" dirty="0">
                <a:solidFill>
                  <a:srgbClr val="FF0000"/>
                </a:solidFill>
              </a:rPr>
              <a:t>lower abdomen</a:t>
            </a:r>
            <a:r>
              <a:rPr lang="en-US" dirty="0"/>
              <a:t>)</a:t>
            </a:r>
          </a:p>
          <a:p>
            <a:endParaRPr lang="en-US" dirty="0"/>
          </a:p>
          <a:p>
            <a:pPr marL="0" indent="0">
              <a:buNone/>
            </a:pPr>
            <a:r>
              <a:rPr lang="en-US" dirty="0">
                <a:solidFill>
                  <a:srgbClr val="00B050"/>
                </a:solidFill>
              </a:rPr>
              <a:t>Onset</a:t>
            </a:r>
            <a:r>
              <a:rPr lang="en-US" dirty="0">
                <a:solidFill>
                  <a:schemeClr val="tx2"/>
                </a:solidFill>
              </a:rPr>
              <a:t> </a:t>
            </a:r>
            <a:r>
              <a:rPr lang="en-US" dirty="0"/>
              <a:t>of pain </a:t>
            </a:r>
          </a:p>
          <a:p>
            <a:r>
              <a:rPr lang="en-US" dirty="0"/>
              <a:t>(</a:t>
            </a:r>
            <a:r>
              <a:rPr lang="en-US" dirty="0">
                <a:solidFill>
                  <a:srgbClr val="FF0000"/>
                </a:solidFill>
              </a:rPr>
              <a:t>chronic</a:t>
            </a:r>
            <a:r>
              <a:rPr lang="en-US" dirty="0"/>
              <a:t> and superimposing </a:t>
            </a:r>
            <a:r>
              <a:rPr lang="en-US" dirty="0">
                <a:solidFill>
                  <a:srgbClr val="FF0000"/>
                </a:solidFill>
              </a:rPr>
              <a:t>acute </a:t>
            </a:r>
            <a:r>
              <a:rPr lang="en-US" dirty="0"/>
              <a:t>episodes)</a:t>
            </a:r>
          </a:p>
          <a:p>
            <a:endParaRPr lang="en-US" dirty="0"/>
          </a:p>
          <a:p>
            <a:pPr marL="0" indent="0">
              <a:buNone/>
            </a:pPr>
            <a:r>
              <a:rPr lang="en-US" dirty="0">
                <a:solidFill>
                  <a:srgbClr val="00B050"/>
                </a:solidFill>
              </a:rPr>
              <a:t>Frequency </a:t>
            </a:r>
            <a:r>
              <a:rPr lang="en-US" dirty="0"/>
              <a:t>of pain</a:t>
            </a:r>
          </a:p>
          <a:p>
            <a:r>
              <a:rPr lang="en-US" dirty="0"/>
              <a:t>(</a:t>
            </a:r>
            <a:r>
              <a:rPr lang="en-US" dirty="0">
                <a:solidFill>
                  <a:srgbClr val="FF0000"/>
                </a:solidFill>
              </a:rPr>
              <a:t>&gt;=1 per week</a:t>
            </a:r>
            <a:r>
              <a:rPr lang="en-US" dirty="0"/>
              <a:t>) </a:t>
            </a:r>
          </a:p>
          <a:p>
            <a:endParaRPr lang="en-US" dirty="0">
              <a:solidFill>
                <a:srgbClr val="00B050"/>
              </a:solidFill>
            </a:endParaRPr>
          </a:p>
          <a:p>
            <a:pPr marL="0" indent="0">
              <a:buNone/>
            </a:pPr>
            <a:endParaRPr lang="en-US" dirty="0">
              <a:solidFill>
                <a:srgbClr val="00B05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04315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 Key information A2</a:t>
            </a:r>
          </a:p>
        </p:txBody>
      </p:sp>
      <p:sp>
        <p:nvSpPr>
          <p:cNvPr id="3" name="Content Placeholder 2"/>
          <p:cNvSpPr>
            <a:spLocks noGrp="1"/>
          </p:cNvSpPr>
          <p:nvPr>
            <p:ph idx="1"/>
          </p:nvPr>
        </p:nvSpPr>
        <p:spPr/>
        <p:txBody>
          <a:bodyPr>
            <a:normAutofit/>
          </a:bodyPr>
          <a:lstStyle/>
          <a:p>
            <a:pPr marL="0" indent="0">
              <a:buNone/>
            </a:pPr>
            <a:r>
              <a:rPr lang="en-US" dirty="0">
                <a:solidFill>
                  <a:srgbClr val="00B050"/>
                </a:solidFill>
              </a:rPr>
              <a:t>Severity</a:t>
            </a:r>
            <a:r>
              <a:rPr lang="en-US" dirty="0"/>
              <a:t> of pain </a:t>
            </a:r>
          </a:p>
          <a:p>
            <a:r>
              <a:rPr lang="en-US" dirty="0"/>
              <a:t>(mostly </a:t>
            </a:r>
            <a:r>
              <a:rPr lang="en-US" dirty="0">
                <a:solidFill>
                  <a:srgbClr val="FF0000"/>
                </a:solidFill>
              </a:rPr>
              <a:t>low</a:t>
            </a:r>
            <a:r>
              <a:rPr lang="en-US" dirty="0"/>
              <a:t> in chronic and </a:t>
            </a:r>
            <a:r>
              <a:rPr lang="en-US" dirty="0">
                <a:solidFill>
                  <a:srgbClr val="FF0000"/>
                </a:solidFill>
              </a:rPr>
              <a:t>moderate</a:t>
            </a:r>
            <a:r>
              <a:rPr lang="en-US" dirty="0"/>
              <a:t> in acute episodes )</a:t>
            </a:r>
          </a:p>
          <a:p>
            <a:endParaRPr lang="en-US" dirty="0"/>
          </a:p>
          <a:p>
            <a:pPr marL="0" indent="0">
              <a:buNone/>
            </a:pPr>
            <a:r>
              <a:rPr lang="en-US" dirty="0">
                <a:solidFill>
                  <a:srgbClr val="00B050"/>
                </a:solidFill>
              </a:rPr>
              <a:t>Character</a:t>
            </a:r>
            <a:r>
              <a:rPr lang="en-US" dirty="0"/>
              <a:t> of pain </a:t>
            </a:r>
          </a:p>
          <a:p>
            <a:r>
              <a:rPr lang="en-US" dirty="0"/>
              <a:t>(</a:t>
            </a:r>
            <a:r>
              <a:rPr lang="en-US" dirty="0">
                <a:solidFill>
                  <a:srgbClr val="FF0000"/>
                </a:solidFill>
              </a:rPr>
              <a:t>dull</a:t>
            </a:r>
            <a:r>
              <a:rPr lang="en-US" dirty="0"/>
              <a:t> in chronic, </a:t>
            </a:r>
            <a:r>
              <a:rPr lang="en-US" dirty="0">
                <a:solidFill>
                  <a:srgbClr val="FF0000"/>
                </a:solidFill>
              </a:rPr>
              <a:t>sharp</a:t>
            </a:r>
            <a:r>
              <a:rPr lang="en-US" dirty="0"/>
              <a:t> in acute episodes)</a:t>
            </a:r>
          </a:p>
          <a:p>
            <a:endParaRPr lang="en-US" dirty="0"/>
          </a:p>
          <a:p>
            <a:pPr marL="0" indent="0">
              <a:buNone/>
            </a:pPr>
            <a:r>
              <a:rPr lang="en-US" dirty="0">
                <a:solidFill>
                  <a:srgbClr val="00B050"/>
                </a:solidFill>
              </a:rPr>
              <a:t>Alleviating and Aggravating </a:t>
            </a:r>
            <a:r>
              <a:rPr lang="en-US" dirty="0"/>
              <a:t>Factors of pain</a:t>
            </a:r>
          </a:p>
          <a:p>
            <a:r>
              <a:rPr lang="en-US" dirty="0"/>
              <a:t>(</a:t>
            </a:r>
            <a:r>
              <a:rPr lang="en-US" dirty="0">
                <a:solidFill>
                  <a:srgbClr val="FF0000"/>
                </a:solidFill>
              </a:rPr>
              <a:t>meals</a:t>
            </a:r>
            <a:r>
              <a:rPr lang="en-US" dirty="0"/>
              <a:t> aggravate and </a:t>
            </a:r>
            <a:r>
              <a:rPr lang="en-US" dirty="0">
                <a:solidFill>
                  <a:srgbClr val="FF0000"/>
                </a:solidFill>
              </a:rPr>
              <a:t>defecation</a:t>
            </a:r>
            <a:r>
              <a:rPr lang="en-US" dirty="0"/>
              <a:t> alleviate)</a:t>
            </a:r>
          </a:p>
          <a:p>
            <a:endParaRPr lang="en-US" dirty="0"/>
          </a:p>
        </p:txBody>
      </p:sp>
    </p:spTree>
    <p:extLst>
      <p:ext uri="{BB962C8B-B14F-4D97-AF65-F5344CB8AC3E}">
        <p14:creationId xmlns:p14="http://schemas.microsoft.com/office/powerpoint/2010/main" val="2042503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 Key information B1</a:t>
            </a:r>
          </a:p>
        </p:txBody>
      </p:sp>
      <p:sp>
        <p:nvSpPr>
          <p:cNvPr id="3" name="Content Placeholder 2"/>
          <p:cNvSpPr>
            <a:spLocks noGrp="1"/>
          </p:cNvSpPr>
          <p:nvPr>
            <p:ph idx="1"/>
          </p:nvPr>
        </p:nvSpPr>
        <p:spPr/>
        <p:txBody>
          <a:bodyPr>
            <a:normAutofit/>
          </a:bodyPr>
          <a:lstStyle/>
          <a:p>
            <a:endParaRPr lang="en-US" dirty="0"/>
          </a:p>
          <a:p>
            <a:r>
              <a:rPr lang="en-US" dirty="0">
                <a:solidFill>
                  <a:srgbClr val="FF0000"/>
                </a:solidFill>
              </a:rPr>
              <a:t>Alternating constipation and diarrhea </a:t>
            </a:r>
          </a:p>
          <a:p>
            <a:endParaRPr lang="en-US" dirty="0"/>
          </a:p>
          <a:p>
            <a:r>
              <a:rPr lang="en-US" dirty="0"/>
              <a:t>Usually one predominates </a:t>
            </a:r>
          </a:p>
          <a:p>
            <a:endParaRPr lang="en-US" dirty="0"/>
          </a:p>
          <a:p>
            <a:r>
              <a:rPr lang="en-US" dirty="0">
                <a:solidFill>
                  <a:srgbClr val="FF0000"/>
                </a:solidFill>
              </a:rPr>
              <a:t>Postprandial</a:t>
            </a:r>
            <a:r>
              <a:rPr lang="en-US" dirty="0"/>
              <a:t> urgency </a:t>
            </a:r>
          </a:p>
          <a:p>
            <a:endParaRPr lang="en-US" dirty="0"/>
          </a:p>
          <a:p>
            <a:r>
              <a:rPr lang="en-US" dirty="0"/>
              <a:t>Constipation is </a:t>
            </a:r>
            <a:r>
              <a:rPr lang="en-US" dirty="0">
                <a:solidFill>
                  <a:srgbClr val="FF0000"/>
                </a:solidFill>
              </a:rPr>
              <a:t>not</a:t>
            </a:r>
            <a:r>
              <a:rPr lang="en-US" dirty="0"/>
              <a:t> well </a:t>
            </a:r>
            <a:r>
              <a:rPr lang="en-US" dirty="0">
                <a:solidFill>
                  <a:srgbClr val="FF0000"/>
                </a:solidFill>
              </a:rPr>
              <a:t>responding to </a:t>
            </a:r>
            <a:r>
              <a:rPr lang="en-US" dirty="0" err="1">
                <a:solidFill>
                  <a:srgbClr val="FF0000"/>
                </a:solidFill>
              </a:rPr>
              <a:t>laxitives</a:t>
            </a:r>
            <a:endParaRPr lang="en-US" dirty="0">
              <a:solidFill>
                <a:srgbClr val="FF0000"/>
              </a:solidFill>
            </a:endParaRPr>
          </a:p>
        </p:txBody>
      </p:sp>
    </p:spTree>
    <p:extLst>
      <p:ext uri="{BB962C8B-B14F-4D97-AF65-F5344CB8AC3E}">
        <p14:creationId xmlns:p14="http://schemas.microsoft.com/office/powerpoint/2010/main" val="195278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 Key information C1</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Bloating:</a:t>
            </a:r>
          </a:p>
          <a:p>
            <a:endParaRPr lang="en-US" dirty="0"/>
          </a:p>
          <a:p>
            <a:r>
              <a:rPr lang="en-US" dirty="0">
                <a:solidFill>
                  <a:srgbClr val="00B050"/>
                </a:solidFill>
              </a:rPr>
              <a:t>Aggravated </a:t>
            </a:r>
            <a:r>
              <a:rPr lang="en-US" dirty="0"/>
              <a:t>by </a:t>
            </a:r>
            <a:r>
              <a:rPr lang="en-US" dirty="0">
                <a:solidFill>
                  <a:srgbClr val="FF0000"/>
                </a:solidFill>
              </a:rPr>
              <a:t>meals </a:t>
            </a:r>
          </a:p>
          <a:p>
            <a:endParaRPr lang="en-US" dirty="0"/>
          </a:p>
          <a:p>
            <a:r>
              <a:rPr lang="en-US" dirty="0">
                <a:solidFill>
                  <a:srgbClr val="00B050"/>
                </a:solidFill>
              </a:rPr>
              <a:t>relived </a:t>
            </a:r>
            <a:r>
              <a:rPr lang="en-US" dirty="0"/>
              <a:t>by </a:t>
            </a:r>
            <a:r>
              <a:rPr lang="en-US" dirty="0">
                <a:solidFill>
                  <a:srgbClr val="FF0000"/>
                </a:solidFill>
              </a:rPr>
              <a:t>defecation</a:t>
            </a:r>
          </a:p>
          <a:p>
            <a:endParaRPr lang="en-US" dirty="0"/>
          </a:p>
        </p:txBody>
      </p:sp>
    </p:spTree>
    <p:extLst>
      <p:ext uri="{BB962C8B-B14F-4D97-AF65-F5344CB8AC3E}">
        <p14:creationId xmlns:p14="http://schemas.microsoft.com/office/powerpoint/2010/main" val="92984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5771"/>
            <a:ext cx="10160000" cy="1143000"/>
          </a:xfrm>
        </p:spPr>
        <p:txBody>
          <a:bodyPr/>
          <a:lstStyle/>
          <a:p>
            <a:r>
              <a:rPr lang="en-US" dirty="0"/>
              <a:t>Test your knowledge..</a:t>
            </a:r>
          </a:p>
        </p:txBody>
      </p:sp>
    </p:spTree>
    <p:extLst>
      <p:ext uri="{BB962C8B-B14F-4D97-AF65-F5344CB8AC3E}">
        <p14:creationId xmlns:p14="http://schemas.microsoft.com/office/powerpoint/2010/main" val="3956936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 Key information D1</a:t>
            </a:r>
          </a:p>
        </p:txBody>
      </p:sp>
      <p:sp>
        <p:nvSpPr>
          <p:cNvPr id="3" name="Content Placeholder 2"/>
          <p:cNvSpPr>
            <a:spLocks noGrp="1"/>
          </p:cNvSpPr>
          <p:nvPr>
            <p:ph idx="1"/>
          </p:nvPr>
        </p:nvSpPr>
        <p:spPr/>
        <p:txBody>
          <a:bodyPr/>
          <a:lstStyle/>
          <a:p>
            <a:pPr marL="0" indent="0">
              <a:buNone/>
            </a:pPr>
            <a:r>
              <a:rPr lang="en-US" dirty="0"/>
              <a:t>Change in </a:t>
            </a:r>
            <a:r>
              <a:rPr lang="en-US" b="0" dirty="0">
                <a:solidFill>
                  <a:srgbClr val="00B050"/>
                </a:solidFill>
              </a:rPr>
              <a:t>stool</a:t>
            </a:r>
            <a:r>
              <a:rPr lang="en-US" b="0" dirty="0"/>
              <a:t> form or </a:t>
            </a:r>
            <a:r>
              <a:rPr lang="en-US" b="0" dirty="0">
                <a:solidFill>
                  <a:srgbClr val="00B050"/>
                </a:solidFill>
              </a:rPr>
              <a:t>appearance</a:t>
            </a:r>
            <a:r>
              <a:rPr lang="en-US" b="0" dirty="0"/>
              <a:t>:</a:t>
            </a:r>
          </a:p>
          <a:p>
            <a:pPr marL="0" indent="0">
              <a:buNone/>
            </a:pPr>
            <a:endParaRPr lang="en-US" dirty="0"/>
          </a:p>
          <a:p>
            <a:pPr marL="0" indent="0">
              <a:buNone/>
            </a:pPr>
            <a:r>
              <a:rPr lang="en-US" dirty="0">
                <a:solidFill>
                  <a:srgbClr val="FF0000"/>
                </a:solidFill>
              </a:rPr>
              <a:t>Mucoid </a:t>
            </a:r>
          </a:p>
          <a:p>
            <a:pPr marL="0" indent="0">
              <a:buNone/>
            </a:pPr>
            <a:endParaRPr lang="en-US" dirty="0"/>
          </a:p>
          <a:p>
            <a:pPr marL="0" indent="0">
              <a:buNone/>
            </a:pPr>
            <a:r>
              <a:rPr lang="en-US" dirty="0"/>
              <a:t>Loose low volume in diarrhea , or hard narrow caliber in constipation</a:t>
            </a:r>
          </a:p>
          <a:p>
            <a:endParaRPr lang="en-US" dirty="0"/>
          </a:p>
        </p:txBody>
      </p:sp>
    </p:spTree>
    <p:extLst>
      <p:ext uri="{BB962C8B-B14F-4D97-AF65-F5344CB8AC3E}">
        <p14:creationId xmlns:p14="http://schemas.microsoft.com/office/powerpoint/2010/main" val="401334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 Key information Extra 1 </a:t>
            </a:r>
          </a:p>
        </p:txBody>
      </p:sp>
      <p:sp>
        <p:nvSpPr>
          <p:cNvPr id="3" name="Content Placeholder 2"/>
          <p:cNvSpPr>
            <a:spLocks noGrp="1"/>
          </p:cNvSpPr>
          <p:nvPr>
            <p:ph idx="1"/>
          </p:nvPr>
        </p:nvSpPr>
        <p:spPr/>
        <p:txBody>
          <a:bodyPr/>
          <a:lstStyle/>
          <a:p>
            <a:pPr marL="0" indent="0">
              <a:buNone/>
            </a:pPr>
            <a:endParaRPr lang="en-US" dirty="0"/>
          </a:p>
          <a:p>
            <a:r>
              <a:rPr lang="en-US" dirty="0"/>
              <a:t>Exclude Other causes </a:t>
            </a:r>
          </a:p>
          <a:p>
            <a:endParaRPr lang="en-US" dirty="0"/>
          </a:p>
          <a:p>
            <a:r>
              <a:rPr lang="en-US" dirty="0"/>
              <a:t>alarm </a:t>
            </a:r>
            <a:r>
              <a:rPr lang="en-US" dirty="0" err="1"/>
              <a:t>Sx</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363652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medical/surgical, social, </a:t>
            </a:r>
            <a:r>
              <a:rPr lang="en-US" dirty="0" err="1"/>
              <a:t>etc</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History of chronic disease </a:t>
            </a:r>
          </a:p>
          <a:p>
            <a:r>
              <a:rPr lang="en-US" dirty="0">
                <a:solidFill>
                  <a:srgbClr val="FF0000"/>
                </a:solidFill>
              </a:rPr>
              <a:t>History of malignancy</a:t>
            </a:r>
          </a:p>
          <a:p>
            <a:r>
              <a:rPr lang="en-US" dirty="0">
                <a:solidFill>
                  <a:srgbClr val="FF0000"/>
                </a:solidFill>
              </a:rPr>
              <a:t>Medications </a:t>
            </a:r>
          </a:p>
          <a:p>
            <a:r>
              <a:rPr lang="en-US" dirty="0">
                <a:solidFill>
                  <a:srgbClr val="FF0000"/>
                </a:solidFill>
              </a:rPr>
              <a:t>smoking</a:t>
            </a:r>
            <a:r>
              <a:rPr lang="en-US" dirty="0"/>
              <a:t> </a:t>
            </a:r>
          </a:p>
          <a:p>
            <a:r>
              <a:rPr lang="en-US" dirty="0">
                <a:solidFill>
                  <a:srgbClr val="FF0000"/>
                </a:solidFill>
              </a:rPr>
              <a:t>alcohol</a:t>
            </a:r>
            <a:r>
              <a:rPr lang="en-US" dirty="0"/>
              <a:t>.</a:t>
            </a:r>
          </a:p>
          <a:p>
            <a:r>
              <a:rPr lang="en-US" dirty="0"/>
              <a:t>recent </a:t>
            </a:r>
            <a:r>
              <a:rPr lang="en-US" dirty="0">
                <a:solidFill>
                  <a:srgbClr val="FF0000"/>
                </a:solidFill>
              </a:rPr>
              <a:t>travel</a:t>
            </a:r>
            <a:r>
              <a:rPr lang="en-US" dirty="0"/>
              <a:t>. </a:t>
            </a:r>
          </a:p>
          <a:p>
            <a:r>
              <a:rPr lang="en-US" dirty="0"/>
              <a:t>Diet</a:t>
            </a:r>
          </a:p>
          <a:p>
            <a:r>
              <a:rPr lang="en-US" dirty="0">
                <a:solidFill>
                  <a:srgbClr val="FF0000"/>
                </a:solidFill>
              </a:rPr>
              <a:t>Allergies </a:t>
            </a:r>
          </a:p>
          <a:p>
            <a:r>
              <a:rPr lang="en-US" dirty="0"/>
              <a:t>family history of chronic disease. similar problem, </a:t>
            </a:r>
            <a:r>
              <a:rPr lang="en-US" dirty="0">
                <a:solidFill>
                  <a:srgbClr val="FF0000"/>
                </a:solidFill>
              </a:rPr>
              <a:t>malignancy</a:t>
            </a:r>
            <a:endParaRPr lang="en-US" b="0" dirty="0"/>
          </a:p>
        </p:txBody>
      </p:sp>
    </p:spTree>
    <p:extLst>
      <p:ext uri="{BB962C8B-B14F-4D97-AF65-F5344CB8AC3E}">
        <p14:creationId xmlns:p14="http://schemas.microsoft.com/office/powerpoint/2010/main" val="4063784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DDX?</a:t>
            </a:r>
          </a:p>
        </p:txBody>
      </p:sp>
      <p:sp>
        <p:nvSpPr>
          <p:cNvPr id="3" name="Content Placeholder 2"/>
          <p:cNvSpPr>
            <a:spLocks noGrp="1"/>
          </p:cNvSpPr>
          <p:nvPr>
            <p:ph idx="1"/>
          </p:nvPr>
        </p:nvSpPr>
        <p:spPr/>
        <p:txBody>
          <a:bodyPr>
            <a:normAutofit fontScale="70000" lnSpcReduction="20000"/>
          </a:bodyPr>
          <a:lstStyle/>
          <a:p>
            <a:r>
              <a:rPr lang="en-US" sz="2800" dirty="0" err="1"/>
              <a:t>Cholithiasis</a:t>
            </a:r>
            <a:r>
              <a:rPr lang="en-US" sz="2800" dirty="0"/>
              <a:t> ,Cholangitis, Biliary colic, cholecystitis </a:t>
            </a:r>
          </a:p>
          <a:p>
            <a:r>
              <a:rPr lang="en-US" sz="2800" dirty="0"/>
              <a:t>Peptic ulcer disease </a:t>
            </a:r>
          </a:p>
          <a:p>
            <a:r>
              <a:rPr lang="en-US" sz="2800" dirty="0"/>
              <a:t>Food allergy </a:t>
            </a:r>
          </a:p>
          <a:p>
            <a:r>
              <a:rPr lang="en-US" sz="2600" b="0" dirty="0"/>
              <a:t>Bacterial Gastroenteritis</a:t>
            </a:r>
            <a:r>
              <a:rPr lang="en-US" sz="2800" dirty="0"/>
              <a:t>, diverticulitis, infectious colitis </a:t>
            </a:r>
          </a:p>
          <a:p>
            <a:r>
              <a:rPr lang="en-US" sz="2800" dirty="0"/>
              <a:t>IBD</a:t>
            </a:r>
          </a:p>
          <a:p>
            <a:r>
              <a:rPr lang="en-US" sz="2800" dirty="0"/>
              <a:t>Chronic Pancreatitis </a:t>
            </a:r>
          </a:p>
          <a:p>
            <a:r>
              <a:rPr lang="en-US" sz="2800" dirty="0"/>
              <a:t>Intestinal ischemia </a:t>
            </a:r>
          </a:p>
          <a:p>
            <a:r>
              <a:rPr lang="en-US" sz="2800" dirty="0"/>
              <a:t>Hepatitis </a:t>
            </a:r>
          </a:p>
          <a:p>
            <a:r>
              <a:rPr lang="en-US" sz="2800" dirty="0"/>
              <a:t>GI neoplasm</a:t>
            </a:r>
          </a:p>
          <a:p>
            <a:r>
              <a:rPr lang="en-US" sz="2800" dirty="0"/>
              <a:t>Drug adverse effect </a:t>
            </a:r>
          </a:p>
          <a:p>
            <a:endParaRPr lang="en-US" sz="2800" dirty="0"/>
          </a:p>
        </p:txBody>
      </p:sp>
    </p:spTree>
    <p:extLst>
      <p:ext uri="{BB962C8B-B14F-4D97-AF65-F5344CB8AC3E}">
        <p14:creationId xmlns:p14="http://schemas.microsoft.com/office/powerpoint/2010/main" val="209501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 1</a:t>
            </a:r>
          </a:p>
        </p:txBody>
      </p:sp>
      <p:sp>
        <p:nvSpPr>
          <p:cNvPr id="3" name="Content Placeholder 2"/>
          <p:cNvSpPr>
            <a:spLocks noGrp="1"/>
          </p:cNvSpPr>
          <p:nvPr>
            <p:ph idx="1"/>
          </p:nvPr>
        </p:nvSpPr>
        <p:spPr>
          <a:xfrm>
            <a:off x="1117600" y="1066800"/>
            <a:ext cx="10027920" cy="5638800"/>
          </a:xfrm>
        </p:spPr>
        <p:txBody>
          <a:bodyPr>
            <a:normAutofit/>
          </a:bodyPr>
          <a:lstStyle/>
          <a:p>
            <a:endParaRPr lang="en-US" dirty="0"/>
          </a:p>
          <a:p>
            <a:endParaRPr lang="en-US" dirty="0"/>
          </a:p>
          <a:p>
            <a:r>
              <a:rPr lang="en-US" dirty="0"/>
              <a:t>General appearance ( normal or slightly distressed if currently in pain)</a:t>
            </a:r>
          </a:p>
          <a:p>
            <a:endParaRPr lang="en-US" dirty="0"/>
          </a:p>
          <a:p>
            <a:r>
              <a:rPr lang="en-US" dirty="0"/>
              <a:t>Vitals (normal)</a:t>
            </a:r>
          </a:p>
          <a:p>
            <a:endParaRPr lang="en-US" dirty="0"/>
          </a:p>
          <a:p>
            <a:r>
              <a:rPr lang="en-US" dirty="0"/>
              <a:t>Weight</a:t>
            </a:r>
          </a:p>
          <a:p>
            <a:r>
              <a:rPr lang="en-US" dirty="0"/>
              <a:t>Height </a:t>
            </a:r>
          </a:p>
          <a:p>
            <a:r>
              <a:rPr lang="en-US" dirty="0"/>
              <a:t>BMI</a:t>
            </a:r>
          </a:p>
          <a:p>
            <a:endParaRPr lang="en-US" dirty="0"/>
          </a:p>
          <a:p>
            <a:endParaRPr lang="en-US" dirty="0"/>
          </a:p>
        </p:txBody>
      </p:sp>
    </p:spTree>
    <p:extLst>
      <p:ext uri="{BB962C8B-B14F-4D97-AF65-F5344CB8AC3E}">
        <p14:creationId xmlns:p14="http://schemas.microsoft.com/office/powerpoint/2010/main" val="559860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 2</a:t>
            </a:r>
          </a:p>
        </p:txBody>
      </p:sp>
      <p:sp>
        <p:nvSpPr>
          <p:cNvPr id="3" name="Content Placeholder 2"/>
          <p:cNvSpPr>
            <a:spLocks noGrp="1"/>
          </p:cNvSpPr>
          <p:nvPr>
            <p:ph idx="1"/>
          </p:nvPr>
        </p:nvSpPr>
        <p:spPr/>
        <p:txBody>
          <a:bodyPr>
            <a:normAutofit/>
          </a:bodyPr>
          <a:lstStyle/>
          <a:p>
            <a:endParaRPr lang="en-US" dirty="0"/>
          </a:p>
          <a:p>
            <a:r>
              <a:rPr lang="en-US" dirty="0"/>
              <a:t>Abdominal examination </a:t>
            </a:r>
          </a:p>
          <a:p>
            <a:endParaRPr lang="en-US" dirty="0"/>
          </a:p>
          <a:p>
            <a:pPr marL="0" indent="0">
              <a:buNone/>
            </a:pPr>
            <a:r>
              <a:rPr lang="en-US" dirty="0"/>
              <a:t>Mainly normal but might have sigmoid tenderness</a:t>
            </a:r>
          </a:p>
          <a:p>
            <a:endParaRPr lang="en-US" dirty="0"/>
          </a:p>
        </p:txBody>
      </p:sp>
    </p:spTree>
    <p:extLst>
      <p:ext uri="{BB962C8B-B14F-4D97-AF65-F5344CB8AC3E}">
        <p14:creationId xmlns:p14="http://schemas.microsoft.com/office/powerpoint/2010/main" val="1428857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DDx?</a:t>
            </a:r>
          </a:p>
        </p:txBody>
      </p:sp>
      <p:sp>
        <p:nvSpPr>
          <p:cNvPr id="3" name="Content Placeholder 2"/>
          <p:cNvSpPr>
            <a:spLocks noGrp="1"/>
          </p:cNvSpPr>
          <p:nvPr>
            <p:ph idx="1"/>
          </p:nvPr>
        </p:nvSpPr>
        <p:spPr/>
        <p:txBody>
          <a:bodyPr>
            <a:normAutofit/>
          </a:bodyPr>
          <a:lstStyle/>
          <a:p>
            <a:r>
              <a:rPr lang="en-US" dirty="0"/>
              <a:t>IBS</a:t>
            </a:r>
          </a:p>
          <a:p>
            <a:r>
              <a:rPr lang="en-US" dirty="0"/>
              <a:t>Food intolerances, including lactose, fructose</a:t>
            </a:r>
          </a:p>
          <a:p>
            <a:r>
              <a:rPr lang="en-US" dirty="0"/>
              <a:t>enteritis, enteritis, diverticulitis, infectious colitis </a:t>
            </a:r>
          </a:p>
          <a:p>
            <a:r>
              <a:rPr lang="en-US" dirty="0"/>
              <a:t>IBD</a:t>
            </a:r>
          </a:p>
          <a:p>
            <a:r>
              <a:rPr lang="en-US" dirty="0"/>
              <a:t>GI neoplasm</a:t>
            </a:r>
          </a:p>
          <a:p>
            <a:r>
              <a:rPr lang="en-US" dirty="0"/>
              <a:t>Medication adverse effect</a:t>
            </a:r>
          </a:p>
          <a:p>
            <a:endParaRPr lang="en-US" b="0" dirty="0"/>
          </a:p>
          <a:p>
            <a:endParaRPr lang="en-US" b="0" dirty="0"/>
          </a:p>
        </p:txBody>
      </p:sp>
    </p:spTree>
    <p:extLst>
      <p:ext uri="{BB962C8B-B14F-4D97-AF65-F5344CB8AC3E}">
        <p14:creationId xmlns:p14="http://schemas.microsoft.com/office/powerpoint/2010/main" val="114806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normAutofit/>
          </a:bodyPr>
          <a:lstStyle/>
          <a:p>
            <a:endParaRPr lang="en-US" dirty="0"/>
          </a:p>
          <a:p>
            <a:r>
              <a:rPr lang="en-US" dirty="0"/>
              <a:t>CBC to detect anemia indicative of malignancy</a:t>
            </a:r>
          </a:p>
          <a:p>
            <a:endParaRPr lang="en-US" dirty="0"/>
          </a:p>
          <a:p>
            <a:r>
              <a:rPr lang="en-US" b="0" dirty="0"/>
              <a:t>Dietary Studies (lactose-free diet for 1 week)</a:t>
            </a:r>
          </a:p>
          <a:p>
            <a:endParaRPr lang="en-US" dirty="0"/>
          </a:p>
        </p:txBody>
      </p:sp>
    </p:spTree>
    <p:extLst>
      <p:ext uri="{BB962C8B-B14F-4D97-AF65-F5344CB8AC3E}">
        <p14:creationId xmlns:p14="http://schemas.microsoft.com/office/powerpoint/2010/main" val="964404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lnSpcReduction="10000"/>
          </a:bodyPr>
          <a:lstStyle/>
          <a:p>
            <a:pPr marL="0" indent="0">
              <a:buNone/>
            </a:pPr>
            <a:endParaRPr lang="en-GB" dirty="0">
              <a:solidFill>
                <a:srgbClr val="FF0000"/>
              </a:solidFill>
            </a:endParaRPr>
          </a:p>
          <a:p>
            <a:r>
              <a:rPr lang="en-GB" dirty="0">
                <a:solidFill>
                  <a:srgbClr val="FF0000"/>
                </a:solidFill>
              </a:rPr>
              <a:t>Criteria </a:t>
            </a:r>
            <a:r>
              <a:rPr lang="en-US" b="0" dirty="0"/>
              <a:t>Rome IV criteria </a:t>
            </a:r>
            <a:endParaRPr lang="en-US" b="0" dirty="0">
              <a:solidFill>
                <a:srgbClr val="FF0000"/>
              </a:solidFill>
            </a:endParaRPr>
          </a:p>
          <a:p>
            <a:r>
              <a:rPr lang="en-US" b="0" dirty="0"/>
              <a:t>recurrent </a:t>
            </a:r>
            <a:r>
              <a:rPr lang="en-US" b="0" dirty="0">
                <a:solidFill>
                  <a:srgbClr val="FF0000"/>
                </a:solidFill>
              </a:rPr>
              <a:t>abdominal pain</a:t>
            </a:r>
            <a:r>
              <a:rPr lang="en-US" b="0" dirty="0"/>
              <a:t> on average at least </a:t>
            </a:r>
            <a:r>
              <a:rPr lang="en-US" b="0" dirty="0">
                <a:solidFill>
                  <a:srgbClr val="FF0000"/>
                </a:solidFill>
              </a:rPr>
              <a:t>1 day per week </a:t>
            </a:r>
            <a:r>
              <a:rPr lang="en-US" b="0" dirty="0"/>
              <a:t>during the </a:t>
            </a:r>
            <a:r>
              <a:rPr lang="en-US" b="0" dirty="0">
                <a:solidFill>
                  <a:srgbClr val="FF0000"/>
                </a:solidFill>
              </a:rPr>
              <a:t>previous 3 months</a:t>
            </a:r>
          </a:p>
          <a:p>
            <a:endParaRPr lang="en-US" b="0" dirty="0">
              <a:solidFill>
                <a:srgbClr val="FF0000"/>
              </a:solidFill>
            </a:endParaRPr>
          </a:p>
          <a:p>
            <a:r>
              <a:rPr lang="en-US" b="0" dirty="0">
                <a:solidFill>
                  <a:srgbClr val="FF0000"/>
                </a:solidFill>
              </a:rPr>
              <a:t>associated with two </a:t>
            </a:r>
            <a:r>
              <a:rPr lang="en-US" b="0" dirty="0"/>
              <a:t>or more of</a:t>
            </a:r>
          </a:p>
          <a:p>
            <a:r>
              <a:rPr lang="en-US" b="0" dirty="0">
                <a:solidFill>
                  <a:srgbClr val="FF0000"/>
                </a:solidFill>
              </a:rPr>
              <a:t>Related to defecation</a:t>
            </a:r>
            <a:r>
              <a:rPr lang="en-US" b="0" dirty="0"/>
              <a:t> (may be increased or unchanged by defecation)</a:t>
            </a:r>
          </a:p>
          <a:p>
            <a:r>
              <a:rPr lang="en-US" b="0" dirty="0"/>
              <a:t>Associated with a </a:t>
            </a:r>
            <a:r>
              <a:rPr lang="en-US" b="0" dirty="0">
                <a:solidFill>
                  <a:srgbClr val="FF0000"/>
                </a:solidFill>
              </a:rPr>
              <a:t>change</a:t>
            </a:r>
            <a:r>
              <a:rPr lang="en-US" b="0" dirty="0"/>
              <a:t> in stool </a:t>
            </a:r>
            <a:r>
              <a:rPr lang="en-US" b="0" dirty="0">
                <a:solidFill>
                  <a:srgbClr val="FF0000"/>
                </a:solidFill>
              </a:rPr>
              <a:t>frequency</a:t>
            </a:r>
          </a:p>
          <a:p>
            <a:r>
              <a:rPr lang="en-US" b="0" dirty="0"/>
              <a:t>Associated with a </a:t>
            </a:r>
            <a:r>
              <a:rPr lang="en-US" b="0" dirty="0">
                <a:solidFill>
                  <a:srgbClr val="FF0000"/>
                </a:solidFill>
              </a:rPr>
              <a:t>change</a:t>
            </a:r>
            <a:r>
              <a:rPr lang="en-US" b="0" dirty="0"/>
              <a:t> in stool form or </a:t>
            </a:r>
            <a:r>
              <a:rPr lang="en-US" b="0" dirty="0">
                <a:solidFill>
                  <a:srgbClr val="FF0000"/>
                </a:solidFill>
              </a:rPr>
              <a:t>appearance</a:t>
            </a:r>
          </a:p>
          <a:p>
            <a:endParaRPr lang="en-US" b="0" dirty="0"/>
          </a:p>
          <a:p>
            <a:endParaRPr lang="en-US" b="0" dirty="0"/>
          </a:p>
          <a:p>
            <a:endParaRPr lang="en-US" b="0" dirty="0"/>
          </a:p>
          <a:p>
            <a:endParaRPr lang="en-US" b="0" dirty="0">
              <a:solidFill>
                <a:srgbClr val="FF0000"/>
              </a:solidFill>
            </a:endParaRPr>
          </a:p>
          <a:p>
            <a:endParaRPr lang="en-US" b="0" dirty="0">
              <a:solidFill>
                <a:srgbClr val="FF0000"/>
              </a:solidFill>
            </a:endParaRPr>
          </a:p>
          <a:p>
            <a:endParaRPr lang="en-US" dirty="0"/>
          </a:p>
        </p:txBody>
      </p:sp>
    </p:spTree>
    <p:extLst>
      <p:ext uri="{BB962C8B-B14F-4D97-AF65-F5344CB8AC3E}">
        <p14:creationId xmlns:p14="http://schemas.microsoft.com/office/powerpoint/2010/main" val="2141492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1</a:t>
            </a:r>
          </a:p>
        </p:txBody>
      </p:sp>
      <p:sp>
        <p:nvSpPr>
          <p:cNvPr id="3" name="Content Placeholder 2"/>
          <p:cNvSpPr>
            <a:spLocks noGrp="1"/>
          </p:cNvSpPr>
          <p:nvPr>
            <p:ph idx="1"/>
          </p:nvPr>
        </p:nvSpPr>
        <p:spPr/>
        <p:txBody>
          <a:bodyPr/>
          <a:lstStyle/>
          <a:p>
            <a:endParaRPr lang="en-US" dirty="0"/>
          </a:p>
          <a:p>
            <a:pPr marL="114300" indent="0">
              <a:buNone/>
            </a:pPr>
            <a:endParaRPr lang="en-US" dirty="0"/>
          </a:p>
          <a:p>
            <a:pPr marL="114300" indent="0">
              <a:buNone/>
            </a:pPr>
            <a:r>
              <a:rPr lang="en-US" dirty="0">
                <a:solidFill>
                  <a:srgbClr val="FF0000"/>
                </a:solidFill>
              </a:rPr>
              <a:t>Education</a:t>
            </a:r>
            <a:r>
              <a:rPr lang="en-US" dirty="0"/>
              <a:t> and reassurance </a:t>
            </a:r>
          </a:p>
          <a:p>
            <a:pPr marL="114300" indent="0">
              <a:buNone/>
            </a:pPr>
            <a:r>
              <a:rPr lang="en-US" dirty="0"/>
              <a:t>(chronic disease, does increase risk of cancer)</a:t>
            </a:r>
          </a:p>
          <a:p>
            <a:pPr marL="114300" indent="0">
              <a:buNone/>
            </a:pPr>
            <a:endParaRPr lang="en-US" b="0" dirty="0"/>
          </a:p>
          <a:p>
            <a:pPr marL="114300" indent="0">
              <a:buNone/>
            </a:pPr>
            <a:r>
              <a:rPr lang="en-US" dirty="0">
                <a:solidFill>
                  <a:srgbClr val="FF0000"/>
                </a:solidFill>
              </a:rPr>
              <a:t>lifestyle and dietary </a:t>
            </a:r>
            <a:r>
              <a:rPr lang="en-US" dirty="0"/>
              <a:t>modification alone for </a:t>
            </a:r>
            <a:r>
              <a:rPr lang="en-US" dirty="0">
                <a:solidFill>
                  <a:srgbClr val="FF0000"/>
                </a:solidFill>
              </a:rPr>
              <a:t>mild</a:t>
            </a:r>
            <a:r>
              <a:rPr lang="en-US" dirty="0"/>
              <a:t> cases. </a:t>
            </a:r>
          </a:p>
          <a:p>
            <a:pPr marL="114300" indent="0">
              <a:buNone/>
            </a:pPr>
            <a:r>
              <a:rPr lang="en-US" dirty="0"/>
              <a:t>(avoid: </a:t>
            </a:r>
            <a:r>
              <a:rPr lang="en-US" dirty="0">
                <a:solidFill>
                  <a:srgbClr val="FF0000"/>
                </a:solidFill>
              </a:rPr>
              <a:t>gas producing food </a:t>
            </a:r>
            <a:r>
              <a:rPr lang="en-US" dirty="0"/>
              <a:t>such as </a:t>
            </a:r>
            <a:r>
              <a:rPr lang="en-US" dirty="0">
                <a:solidFill>
                  <a:srgbClr val="00B050"/>
                </a:solidFill>
              </a:rPr>
              <a:t>onions</a:t>
            </a:r>
            <a:r>
              <a:rPr lang="en-US" dirty="0"/>
              <a:t>, and </a:t>
            </a:r>
            <a:r>
              <a:rPr lang="en-US" dirty="0">
                <a:solidFill>
                  <a:srgbClr val="FF0000"/>
                </a:solidFill>
              </a:rPr>
              <a:t>fermentable sugars</a:t>
            </a:r>
            <a:r>
              <a:rPr lang="en-US" dirty="0"/>
              <a:t> such as </a:t>
            </a:r>
            <a:r>
              <a:rPr lang="en-US" dirty="0">
                <a:solidFill>
                  <a:srgbClr val="00B050"/>
                </a:solidFill>
              </a:rPr>
              <a:t>honey</a:t>
            </a:r>
            <a:r>
              <a:rPr lang="en-US" dirty="0"/>
              <a:t>)</a:t>
            </a:r>
          </a:p>
          <a:p>
            <a:pPr marL="114300" indent="0">
              <a:buNone/>
            </a:pPr>
            <a:r>
              <a:rPr lang="en-US" b="0" dirty="0"/>
              <a:t>(Physical Exercise)</a:t>
            </a:r>
          </a:p>
          <a:p>
            <a:pPr marL="114300" indent="0">
              <a:buNone/>
            </a:pPr>
            <a:endParaRPr lang="en-US" b="0" dirty="0"/>
          </a:p>
          <a:p>
            <a:pPr marL="114300" indent="0">
              <a:buNone/>
            </a:pPr>
            <a:endParaRPr lang="en-US" b="0" dirty="0"/>
          </a:p>
        </p:txBody>
      </p:sp>
    </p:spTree>
    <p:extLst>
      <p:ext uri="{BB962C8B-B14F-4D97-AF65-F5344CB8AC3E}">
        <p14:creationId xmlns:p14="http://schemas.microsoft.com/office/powerpoint/2010/main" val="382527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71046E-0E64-3E4D-8473-A98E7A96CBCE}"/>
              </a:ext>
            </a:extLst>
          </p:cNvPr>
          <p:cNvSpPr txBox="1"/>
          <p:nvPr/>
        </p:nvSpPr>
        <p:spPr>
          <a:xfrm>
            <a:off x="1094508" y="942108"/>
            <a:ext cx="10377055" cy="5139869"/>
          </a:xfrm>
          <a:prstGeom prst="rect">
            <a:avLst/>
          </a:prstGeom>
          <a:noFill/>
        </p:spPr>
        <p:txBody>
          <a:bodyPr wrap="square" rtlCol="0">
            <a:spAutoFit/>
          </a:bodyPr>
          <a:lstStyle/>
          <a:p>
            <a:r>
              <a:rPr lang="en-US" sz="3200" b="1" dirty="0"/>
              <a:t>1-A 37-year-old woman reports a 10-year history of intermittent abdominal pain and constipation alternating with diarrhea. She has no weight loss, fever, or worrisome features on examination. Which of the following agents is clini­cally indicated as a first-line treatment for mild-to-moderate abdominal pain associated with IBS?</a:t>
            </a:r>
          </a:p>
          <a:p>
            <a:pPr marL="457200" indent="-457200">
              <a:buAutoNum type="alphaUcPeriod"/>
            </a:pPr>
            <a:r>
              <a:rPr lang="en-US" sz="2800" dirty="0"/>
              <a:t>Amitriptyline </a:t>
            </a:r>
          </a:p>
          <a:p>
            <a:r>
              <a:rPr lang="en-US" sz="2800" dirty="0"/>
              <a:t>B. </a:t>
            </a:r>
            <a:r>
              <a:rPr lang="en-US" sz="2800" dirty="0" err="1"/>
              <a:t>Lubiprostone</a:t>
            </a:r>
            <a:endParaRPr lang="en-US" sz="2800" dirty="0"/>
          </a:p>
          <a:p>
            <a:r>
              <a:rPr lang="en-US" sz="2800" dirty="0"/>
              <a:t>C. Dicyclomine</a:t>
            </a:r>
          </a:p>
          <a:p>
            <a:r>
              <a:rPr lang="en-US" sz="2800" dirty="0"/>
              <a:t>D. Fluoxetine</a:t>
            </a:r>
          </a:p>
          <a:p>
            <a:endParaRPr lang="en-US" sz="2400" dirty="0"/>
          </a:p>
        </p:txBody>
      </p:sp>
    </p:spTree>
    <p:extLst>
      <p:ext uri="{BB962C8B-B14F-4D97-AF65-F5344CB8AC3E}">
        <p14:creationId xmlns:p14="http://schemas.microsoft.com/office/powerpoint/2010/main" val="6183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2</a:t>
            </a:r>
          </a:p>
        </p:txBody>
      </p:sp>
      <p:sp>
        <p:nvSpPr>
          <p:cNvPr id="3" name="Content Placeholder 2"/>
          <p:cNvSpPr>
            <a:spLocks noGrp="1"/>
          </p:cNvSpPr>
          <p:nvPr>
            <p:ph idx="1"/>
          </p:nvPr>
        </p:nvSpPr>
        <p:spPr/>
        <p:txBody>
          <a:bodyPr>
            <a:normAutofit fontScale="92500" lnSpcReduction="10000"/>
          </a:bodyPr>
          <a:lstStyle/>
          <a:p>
            <a:endParaRPr lang="en-US" dirty="0">
              <a:solidFill>
                <a:srgbClr val="FF0000"/>
              </a:solidFill>
            </a:endParaRPr>
          </a:p>
          <a:p>
            <a:r>
              <a:rPr lang="en-US" dirty="0">
                <a:solidFill>
                  <a:srgbClr val="FF0000"/>
                </a:solidFill>
              </a:rPr>
              <a:t>pharmacologic</a:t>
            </a:r>
            <a:r>
              <a:rPr lang="en-US" dirty="0"/>
              <a:t> therapy is indicated in </a:t>
            </a:r>
            <a:r>
              <a:rPr lang="en-US" dirty="0">
                <a:solidFill>
                  <a:srgbClr val="FF0000"/>
                </a:solidFill>
              </a:rPr>
              <a:t>moderate to severe</a:t>
            </a:r>
            <a:r>
              <a:rPr lang="en-US" dirty="0"/>
              <a:t> cases and in </a:t>
            </a:r>
            <a:r>
              <a:rPr lang="en-US" dirty="0">
                <a:solidFill>
                  <a:srgbClr val="FF0000"/>
                </a:solidFill>
              </a:rPr>
              <a:t>failed</a:t>
            </a:r>
            <a:r>
              <a:rPr lang="en-US" dirty="0"/>
              <a:t> initial treatment in mild cases.</a:t>
            </a:r>
          </a:p>
          <a:p>
            <a:endParaRPr lang="en-US" dirty="0"/>
          </a:p>
          <a:p>
            <a:r>
              <a:rPr lang="en-US" dirty="0"/>
              <a:t>In constipation predominant :</a:t>
            </a:r>
          </a:p>
          <a:p>
            <a:pPr marL="114300" indent="0">
              <a:buNone/>
            </a:pPr>
            <a:r>
              <a:rPr lang="en-US" dirty="0"/>
              <a:t>soluble fiber (</a:t>
            </a:r>
            <a:r>
              <a:rPr lang="en-US" dirty="0" err="1"/>
              <a:t>eg</a:t>
            </a:r>
            <a:r>
              <a:rPr lang="en-US" dirty="0"/>
              <a:t>, </a:t>
            </a:r>
            <a:r>
              <a:rPr lang="en-US" dirty="0">
                <a:solidFill>
                  <a:srgbClr val="FF0000"/>
                </a:solidFill>
              </a:rPr>
              <a:t>psyllium</a:t>
            </a:r>
            <a:r>
              <a:rPr lang="en-US" dirty="0"/>
              <a:t>), if failed </a:t>
            </a:r>
            <a:r>
              <a:rPr lang="en-US" dirty="0">
                <a:sym typeface="Wingdings" panose="05000000000000000000" pitchFamily="2" charset="2"/>
              </a:rPr>
              <a:t> use </a:t>
            </a:r>
            <a:r>
              <a:rPr lang="en-US" dirty="0"/>
              <a:t>polyethylene glycol (</a:t>
            </a:r>
            <a:r>
              <a:rPr lang="en-US" dirty="0">
                <a:solidFill>
                  <a:srgbClr val="FF0000"/>
                </a:solidFill>
              </a:rPr>
              <a:t>PEG</a:t>
            </a:r>
            <a:r>
              <a:rPr lang="en-US" dirty="0"/>
              <a:t>), if failed </a:t>
            </a:r>
            <a:r>
              <a:rPr lang="en-US" dirty="0">
                <a:sym typeface="Wingdings" panose="05000000000000000000" pitchFamily="2" charset="2"/>
              </a:rPr>
              <a:t> use </a:t>
            </a:r>
            <a:r>
              <a:rPr lang="en-US" dirty="0" err="1">
                <a:solidFill>
                  <a:srgbClr val="FF0000"/>
                </a:solidFill>
              </a:rPr>
              <a:t>lubiprostone</a:t>
            </a:r>
            <a:r>
              <a:rPr lang="en-US" dirty="0">
                <a:solidFill>
                  <a:srgbClr val="FF0000"/>
                </a:solidFill>
              </a:rPr>
              <a:t> </a:t>
            </a:r>
          </a:p>
          <a:p>
            <a:pPr marL="114300" indent="0">
              <a:buNone/>
            </a:pPr>
            <a:endParaRPr lang="en-US" dirty="0">
              <a:solidFill>
                <a:srgbClr val="FF0000"/>
              </a:solidFill>
            </a:endParaRPr>
          </a:p>
          <a:p>
            <a:pPr marL="114300" indent="0">
              <a:buNone/>
            </a:pPr>
            <a:r>
              <a:rPr lang="en-US" dirty="0"/>
              <a:t>in diarrheal predominant :</a:t>
            </a:r>
          </a:p>
          <a:p>
            <a:pPr marL="114300" indent="0">
              <a:buNone/>
            </a:pPr>
            <a:r>
              <a:rPr lang="en-US" dirty="0" err="1">
                <a:solidFill>
                  <a:srgbClr val="FF0000"/>
                </a:solidFill>
              </a:rPr>
              <a:t>antidiarrheals</a:t>
            </a:r>
            <a:r>
              <a:rPr lang="en-US" dirty="0">
                <a:solidFill>
                  <a:srgbClr val="FF0000"/>
                </a:solidFill>
              </a:rPr>
              <a:t> </a:t>
            </a:r>
            <a:r>
              <a:rPr lang="en-US" dirty="0"/>
              <a:t>(</a:t>
            </a:r>
            <a:r>
              <a:rPr lang="en-US" dirty="0" err="1"/>
              <a:t>eg</a:t>
            </a:r>
            <a:r>
              <a:rPr lang="en-US" dirty="0"/>
              <a:t>, </a:t>
            </a:r>
            <a:r>
              <a:rPr lang="en-US" dirty="0" err="1"/>
              <a:t>loperamide</a:t>
            </a:r>
            <a:r>
              <a:rPr lang="en-US" dirty="0"/>
              <a:t>), if failed </a:t>
            </a:r>
            <a:r>
              <a:rPr lang="en-US" dirty="0">
                <a:sym typeface="Wingdings" panose="05000000000000000000" pitchFamily="2" charset="2"/>
              </a:rPr>
              <a:t> use  </a:t>
            </a:r>
            <a:r>
              <a:rPr lang="en-US" dirty="0">
                <a:solidFill>
                  <a:srgbClr val="FF0000"/>
                </a:solidFill>
              </a:rPr>
              <a:t>bile acid </a:t>
            </a:r>
            <a:r>
              <a:rPr lang="en-US" dirty="0" err="1">
                <a:solidFill>
                  <a:srgbClr val="FF0000"/>
                </a:solidFill>
              </a:rPr>
              <a:t>sequestrants</a:t>
            </a:r>
            <a:r>
              <a:rPr lang="en-US" dirty="0">
                <a:solidFill>
                  <a:srgbClr val="FF0000"/>
                </a:solidFill>
              </a:rPr>
              <a:t> </a:t>
            </a:r>
            <a:r>
              <a:rPr lang="en-US" dirty="0"/>
              <a:t>(</a:t>
            </a:r>
            <a:r>
              <a:rPr lang="en-US" dirty="0" err="1"/>
              <a:t>eg</a:t>
            </a:r>
            <a:r>
              <a:rPr lang="en-US" dirty="0"/>
              <a:t>, cholestyramine), if failed </a:t>
            </a:r>
            <a:r>
              <a:rPr lang="en-US" dirty="0">
                <a:sym typeface="Wingdings" panose="05000000000000000000" pitchFamily="2" charset="2"/>
              </a:rPr>
              <a:t> </a:t>
            </a:r>
            <a:r>
              <a:rPr lang="en-US" dirty="0">
                <a:solidFill>
                  <a:srgbClr val="FF0000"/>
                </a:solidFill>
              </a:rPr>
              <a:t>serotonin receptor antagonists</a:t>
            </a:r>
            <a:r>
              <a:rPr lang="en-US" dirty="0"/>
              <a:t> (</a:t>
            </a:r>
            <a:r>
              <a:rPr lang="en-US" dirty="0" err="1"/>
              <a:t>Alosetron</a:t>
            </a:r>
            <a:r>
              <a:rPr lang="en-US" dirty="0"/>
              <a:t>)</a:t>
            </a:r>
          </a:p>
        </p:txBody>
      </p:sp>
    </p:spTree>
    <p:extLst>
      <p:ext uri="{BB962C8B-B14F-4D97-AF65-F5344CB8AC3E}">
        <p14:creationId xmlns:p14="http://schemas.microsoft.com/office/powerpoint/2010/main" val="4246166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3</a:t>
            </a:r>
          </a:p>
        </p:txBody>
      </p:sp>
      <p:sp>
        <p:nvSpPr>
          <p:cNvPr id="3" name="Content Placeholder 2"/>
          <p:cNvSpPr>
            <a:spLocks noGrp="1"/>
          </p:cNvSpPr>
          <p:nvPr>
            <p:ph idx="1"/>
          </p:nvPr>
        </p:nvSpPr>
        <p:spPr/>
        <p:txBody>
          <a:bodyPr/>
          <a:lstStyle/>
          <a:p>
            <a:endParaRPr lang="en-US" dirty="0"/>
          </a:p>
          <a:p>
            <a:endParaRPr lang="en-US" dirty="0"/>
          </a:p>
          <a:p>
            <a:r>
              <a:rPr lang="en-US" dirty="0"/>
              <a:t>For abdominal pain :</a:t>
            </a:r>
          </a:p>
          <a:p>
            <a:pPr marL="114300" indent="0">
              <a:buNone/>
            </a:pPr>
            <a:r>
              <a:rPr lang="en-US" dirty="0">
                <a:solidFill>
                  <a:srgbClr val="FF0000"/>
                </a:solidFill>
              </a:rPr>
              <a:t>Antispasmodic</a:t>
            </a:r>
            <a:r>
              <a:rPr lang="en-US" dirty="0"/>
              <a:t> agents (</a:t>
            </a:r>
            <a:r>
              <a:rPr lang="en-US" dirty="0" err="1"/>
              <a:t>e.g</a:t>
            </a:r>
            <a:r>
              <a:rPr lang="en-US" dirty="0"/>
              <a:t> </a:t>
            </a:r>
            <a:r>
              <a:rPr lang="en-US" dirty="0" err="1"/>
              <a:t>hyoscyamine</a:t>
            </a:r>
            <a:r>
              <a:rPr lang="en-US" dirty="0"/>
              <a:t>)</a:t>
            </a:r>
          </a:p>
          <a:p>
            <a:pPr marL="114300" indent="0">
              <a:buNone/>
            </a:pPr>
            <a:endParaRPr lang="en-US" dirty="0"/>
          </a:p>
          <a:p>
            <a:r>
              <a:rPr lang="en-US" dirty="0"/>
              <a:t> others:</a:t>
            </a:r>
          </a:p>
          <a:p>
            <a:pPr marL="114300" indent="0">
              <a:buNone/>
            </a:pPr>
            <a:r>
              <a:rPr lang="en-US" dirty="0">
                <a:solidFill>
                  <a:srgbClr val="FF0000"/>
                </a:solidFill>
              </a:rPr>
              <a:t>CBT</a:t>
            </a:r>
          </a:p>
          <a:p>
            <a:pPr marL="114300" indent="0">
              <a:buNone/>
            </a:pPr>
            <a:r>
              <a:rPr lang="en-US" dirty="0">
                <a:solidFill>
                  <a:srgbClr val="FF0000"/>
                </a:solidFill>
              </a:rPr>
              <a:t>Probiotics</a:t>
            </a:r>
          </a:p>
        </p:txBody>
      </p:sp>
    </p:spTree>
    <p:extLst>
      <p:ext uri="{BB962C8B-B14F-4D97-AF65-F5344CB8AC3E}">
        <p14:creationId xmlns:p14="http://schemas.microsoft.com/office/powerpoint/2010/main" val="1395886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E13E-A6FB-C441-8D40-059C07057EFF}"/>
              </a:ext>
            </a:extLst>
          </p:cNvPr>
          <p:cNvSpPr>
            <a:spLocks noGrp="1"/>
          </p:cNvSpPr>
          <p:nvPr>
            <p:ph type="title"/>
          </p:nvPr>
        </p:nvSpPr>
        <p:spPr/>
        <p:txBody>
          <a:bodyPr/>
          <a:lstStyle/>
          <a:p>
            <a:pPr algn="ctr"/>
            <a:r>
              <a:rPr lang="en-US" dirty="0"/>
              <a:t>Alarming Symptoms</a:t>
            </a:r>
          </a:p>
        </p:txBody>
      </p:sp>
      <p:sp>
        <p:nvSpPr>
          <p:cNvPr id="5" name="Content Placeholder 4">
            <a:extLst>
              <a:ext uri="{FF2B5EF4-FFF2-40B4-BE49-F238E27FC236}">
                <a16:creationId xmlns:a16="http://schemas.microsoft.com/office/drawing/2014/main" id="{6A8EB48C-9B79-4B48-8D59-E4240B1B7656}"/>
              </a:ext>
            </a:extLst>
          </p:cNvPr>
          <p:cNvSpPr>
            <a:spLocks noGrp="1"/>
          </p:cNvSpPr>
          <p:nvPr>
            <p:ph idx="1"/>
          </p:nvPr>
        </p:nvSpPr>
        <p:spPr/>
        <p:txBody>
          <a:bodyPr>
            <a:normAutofit/>
          </a:bodyPr>
          <a:lstStyle/>
          <a:p>
            <a:pPr>
              <a:buFont typeface="Arial" panose="020B0604020202020204" pitchFamily="34" charset="0"/>
              <a:buChar char="•"/>
            </a:pPr>
            <a:r>
              <a:rPr lang="en-US" dirty="0"/>
              <a:t> Age of onset after age 50 years</a:t>
            </a:r>
          </a:p>
          <a:p>
            <a:pPr>
              <a:buFont typeface="Arial" panose="020B0604020202020204" pitchFamily="34" charset="0"/>
              <a:buChar char="•"/>
            </a:pPr>
            <a:r>
              <a:rPr lang="en-US" dirty="0"/>
              <a:t> Rectal bleeding or melena</a:t>
            </a:r>
          </a:p>
          <a:p>
            <a:pPr>
              <a:buFont typeface="Arial" panose="020B0604020202020204" pitchFamily="34" charset="0"/>
              <a:buChar char="•"/>
            </a:pPr>
            <a:r>
              <a:rPr lang="en-US" dirty="0"/>
              <a:t> Nocturnal diarrhea</a:t>
            </a:r>
          </a:p>
          <a:p>
            <a:pPr>
              <a:buFont typeface="Arial" panose="020B0604020202020204" pitchFamily="34" charset="0"/>
              <a:buChar char="•"/>
            </a:pPr>
            <a:r>
              <a:rPr lang="en-US" dirty="0"/>
              <a:t> Progressive abdominal pain</a:t>
            </a:r>
          </a:p>
          <a:p>
            <a:pPr>
              <a:buFont typeface="Arial" panose="020B0604020202020204" pitchFamily="34" charset="0"/>
              <a:buChar char="•"/>
            </a:pPr>
            <a:r>
              <a:rPr lang="en-US" dirty="0"/>
              <a:t> Unexplained weight loss</a:t>
            </a:r>
          </a:p>
          <a:p>
            <a:pPr>
              <a:buFont typeface="Arial" panose="020B0604020202020204" pitchFamily="34" charset="0"/>
              <a:buChar char="•"/>
            </a:pPr>
            <a:r>
              <a:rPr lang="en-US" dirty="0"/>
              <a:t> Laboratory abnormalities (iron deficiency anemia, elevated C-reactive protein or fecal calprotectin/lactoferrin)</a:t>
            </a:r>
          </a:p>
          <a:p>
            <a:pPr>
              <a:buFont typeface="Arial" panose="020B0604020202020204" pitchFamily="34" charset="0"/>
              <a:buChar char="•"/>
            </a:pPr>
            <a:r>
              <a:rPr lang="en-US" dirty="0"/>
              <a:t> Family history of IBD or colorectal cancer</a:t>
            </a:r>
          </a:p>
        </p:txBody>
      </p:sp>
    </p:spTree>
    <p:extLst>
      <p:ext uri="{BB962C8B-B14F-4D97-AF65-F5344CB8AC3E}">
        <p14:creationId xmlns:p14="http://schemas.microsoft.com/office/powerpoint/2010/main" val="428626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58E2-6E9A-664F-808A-9326951BA142}"/>
              </a:ext>
            </a:extLst>
          </p:cNvPr>
          <p:cNvSpPr>
            <a:spLocks noGrp="1"/>
          </p:cNvSpPr>
          <p:nvPr>
            <p:ph type="title"/>
          </p:nvPr>
        </p:nvSpPr>
        <p:spPr/>
        <p:txBody>
          <a:bodyPr/>
          <a:lstStyle/>
          <a:p>
            <a:pPr algn="ctr"/>
            <a:r>
              <a:rPr lang="en-US" dirty="0"/>
              <a:t>Colon cancer</a:t>
            </a:r>
          </a:p>
        </p:txBody>
      </p:sp>
      <p:sp>
        <p:nvSpPr>
          <p:cNvPr id="3" name="Content Placeholder 2">
            <a:extLst>
              <a:ext uri="{FF2B5EF4-FFF2-40B4-BE49-F238E27FC236}">
                <a16:creationId xmlns:a16="http://schemas.microsoft.com/office/drawing/2014/main" id="{4D942EB0-4F37-D743-9F40-BFA0E7D2989F}"/>
              </a:ext>
            </a:extLst>
          </p:cNvPr>
          <p:cNvSpPr>
            <a:spLocks noGrp="1"/>
          </p:cNvSpPr>
          <p:nvPr>
            <p:ph idx="1"/>
          </p:nvPr>
        </p:nvSpPr>
        <p:spPr/>
        <p:txBody>
          <a:bodyPr>
            <a:normAutofit/>
          </a:bodyPr>
          <a:lstStyle/>
          <a:p>
            <a:r>
              <a:rPr lang="en-US" dirty="0">
                <a:solidFill>
                  <a:srgbClr val="FF0000"/>
                </a:solidFill>
              </a:rPr>
              <a:t>Symptoms :</a:t>
            </a:r>
          </a:p>
          <a:p>
            <a:pPr>
              <a:buFont typeface="Arial" panose="020B0604020202020204" pitchFamily="34" charset="0"/>
              <a:buChar char="•"/>
            </a:pPr>
            <a:r>
              <a:rPr lang="en-US" dirty="0"/>
              <a:t> Change in bowel habits ( </a:t>
            </a:r>
            <a:r>
              <a:rPr lang="en-US" dirty="0">
                <a:solidFill>
                  <a:schemeClr val="accent5">
                    <a:lumMod val="75000"/>
                  </a:schemeClr>
                </a:solidFill>
              </a:rPr>
              <a:t>most common presentation</a:t>
            </a:r>
            <a:r>
              <a:rPr lang="en-US" dirty="0"/>
              <a:t>)</a:t>
            </a:r>
          </a:p>
          <a:p>
            <a:pPr>
              <a:buFont typeface="Arial" panose="020B0604020202020204" pitchFamily="34" charset="0"/>
              <a:buChar char="•"/>
            </a:pPr>
            <a:r>
              <a:rPr lang="en-US" dirty="0"/>
              <a:t> Rectal bleeding in combination with change in bowel habits</a:t>
            </a:r>
          </a:p>
          <a:p>
            <a:pPr>
              <a:buFont typeface="Arial" panose="020B0604020202020204" pitchFamily="34" charset="0"/>
              <a:buChar char="•"/>
            </a:pPr>
            <a:r>
              <a:rPr lang="en-US" dirty="0"/>
              <a:t> Rectal mass or abdominal mass </a:t>
            </a:r>
          </a:p>
          <a:p>
            <a:pPr>
              <a:buFont typeface="Arial" panose="020B0604020202020204" pitchFamily="34" charset="0"/>
              <a:buChar char="•"/>
            </a:pPr>
            <a:r>
              <a:rPr lang="en-US" dirty="0"/>
              <a:t> Iron deficiency anemia </a:t>
            </a:r>
          </a:p>
          <a:p>
            <a:pPr>
              <a:buFont typeface="Arial" panose="020B0604020202020204" pitchFamily="34" charset="0"/>
              <a:buChar char="•"/>
            </a:pPr>
            <a:r>
              <a:rPr lang="en-US" dirty="0"/>
              <a:t> Abdominal pain as a single symptom ( </a:t>
            </a:r>
            <a:r>
              <a:rPr lang="en-US" dirty="0">
                <a:solidFill>
                  <a:schemeClr val="accent5">
                    <a:lumMod val="75000"/>
                  </a:schemeClr>
                </a:solidFill>
              </a:rPr>
              <a:t>least common presentation </a:t>
            </a:r>
            <a:r>
              <a:rPr lang="en-US" dirty="0"/>
              <a:t>)</a:t>
            </a:r>
          </a:p>
          <a:p>
            <a:pPr marL="0" indent="0">
              <a:buNone/>
            </a:pPr>
            <a:endParaRPr lang="en-US" dirty="0"/>
          </a:p>
        </p:txBody>
      </p:sp>
    </p:spTree>
    <p:extLst>
      <p:ext uri="{BB962C8B-B14F-4D97-AF65-F5344CB8AC3E}">
        <p14:creationId xmlns:p14="http://schemas.microsoft.com/office/powerpoint/2010/main" val="17162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114C-74A0-794E-B5E6-44924A90A2F7}"/>
              </a:ext>
            </a:extLst>
          </p:cNvPr>
          <p:cNvSpPr>
            <a:spLocks noGrp="1"/>
          </p:cNvSpPr>
          <p:nvPr>
            <p:ph type="title"/>
          </p:nvPr>
        </p:nvSpPr>
        <p:spPr/>
        <p:txBody>
          <a:bodyPr/>
          <a:lstStyle/>
          <a:p>
            <a:pPr algn="ctr"/>
            <a:r>
              <a:rPr lang="en-US" dirty="0"/>
              <a:t>Role play</a:t>
            </a:r>
          </a:p>
        </p:txBody>
      </p:sp>
      <p:pic>
        <p:nvPicPr>
          <p:cNvPr id="4" name="Content Placeholder 3">
            <a:extLst>
              <a:ext uri="{FF2B5EF4-FFF2-40B4-BE49-F238E27FC236}">
                <a16:creationId xmlns:a16="http://schemas.microsoft.com/office/drawing/2014/main" id="{E97F171E-F53C-CF42-BAEE-D68419C45259}"/>
              </a:ext>
            </a:extLst>
          </p:cNvPr>
          <p:cNvPicPr>
            <a:picLocks noGrp="1" noChangeAspect="1"/>
          </p:cNvPicPr>
          <p:nvPr>
            <p:ph idx="1"/>
          </p:nvPr>
        </p:nvPicPr>
        <p:blipFill>
          <a:blip r:embed="rId2"/>
          <a:stretch>
            <a:fillRect/>
          </a:stretch>
        </p:blipFill>
        <p:spPr>
          <a:xfrm>
            <a:off x="2576945" y="1890784"/>
            <a:ext cx="6345382" cy="4032178"/>
          </a:xfrm>
          <a:prstGeom prst="rect">
            <a:avLst/>
          </a:prstGeom>
        </p:spPr>
      </p:pic>
    </p:spTree>
    <p:extLst>
      <p:ext uri="{BB962C8B-B14F-4D97-AF65-F5344CB8AC3E}">
        <p14:creationId xmlns:p14="http://schemas.microsoft.com/office/powerpoint/2010/main" val="25825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E28F-5228-483E-9D2A-35E87BD07905}"/>
              </a:ext>
            </a:extLst>
          </p:cNvPr>
          <p:cNvSpPr>
            <a:spLocks noGrp="1"/>
          </p:cNvSpPr>
          <p:nvPr>
            <p:ph type="title"/>
          </p:nvPr>
        </p:nvSpPr>
        <p:spPr/>
        <p:txBody>
          <a:bodyPr/>
          <a:lstStyle/>
          <a:p>
            <a:r>
              <a:rPr lang="en-US" dirty="0"/>
              <a:t>Indications for referral:</a:t>
            </a:r>
          </a:p>
        </p:txBody>
      </p:sp>
      <p:sp>
        <p:nvSpPr>
          <p:cNvPr id="3" name="Content Placeholder 2">
            <a:extLst>
              <a:ext uri="{FF2B5EF4-FFF2-40B4-BE49-F238E27FC236}">
                <a16:creationId xmlns:a16="http://schemas.microsoft.com/office/drawing/2014/main" id="{B7255FB5-2CCC-403F-B7EB-548AD4EBCAAE}"/>
              </a:ext>
            </a:extLst>
          </p:cNvPr>
          <p:cNvSpPr>
            <a:spLocks noGrp="1"/>
          </p:cNvSpPr>
          <p:nvPr>
            <p:ph idx="1"/>
          </p:nvPr>
        </p:nvSpPr>
        <p:spPr/>
        <p:txBody>
          <a:bodyPr/>
          <a:lstStyle/>
          <a:p>
            <a:pPr>
              <a:buFont typeface="Arial" panose="020B0604020202020204" pitchFamily="34" charset="0"/>
              <a:buChar char="•"/>
            </a:pPr>
            <a:r>
              <a:rPr lang="en-US" dirty="0"/>
              <a:t> Unexplained weight loss </a:t>
            </a:r>
          </a:p>
          <a:p>
            <a:pPr>
              <a:buFont typeface="Arial" panose="020B0604020202020204" pitchFamily="34" charset="0"/>
              <a:buChar char="•"/>
            </a:pPr>
            <a:r>
              <a:rPr lang="en-US" dirty="0"/>
              <a:t> Unexplained iron deficiency anemia </a:t>
            </a:r>
          </a:p>
          <a:p>
            <a:pPr>
              <a:buFont typeface="Arial" panose="020B0604020202020204" pitchFamily="34" charset="0"/>
              <a:buChar char="•"/>
            </a:pPr>
            <a:r>
              <a:rPr lang="en-US" dirty="0"/>
              <a:t> More than minimal rectal bleeding</a:t>
            </a:r>
          </a:p>
          <a:p>
            <a:pPr>
              <a:buFont typeface="Arial" panose="020B0604020202020204" pitchFamily="34" charset="0"/>
              <a:buChar char="•"/>
            </a:pPr>
            <a:r>
              <a:rPr lang="en-US" dirty="0"/>
              <a:t> Nocturnal symptoms</a:t>
            </a:r>
          </a:p>
          <a:p>
            <a:pPr>
              <a:buFont typeface="Arial" panose="020B0604020202020204" pitchFamily="34" charset="0"/>
              <a:buChar char="•"/>
            </a:pPr>
            <a:r>
              <a:rPr lang="en-US" dirty="0"/>
              <a:t> Family history of colon cancer, IBD or </a:t>
            </a:r>
            <a:r>
              <a:rPr lang="en-US"/>
              <a:t>celiac sprue</a:t>
            </a:r>
            <a:endParaRPr lang="en-US" dirty="0"/>
          </a:p>
        </p:txBody>
      </p:sp>
    </p:spTree>
    <p:extLst>
      <p:ext uri="{BB962C8B-B14F-4D97-AF65-F5344CB8AC3E}">
        <p14:creationId xmlns:p14="http://schemas.microsoft.com/office/powerpoint/2010/main" val="31002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C540-973B-4AA1-B15C-653F0246D932}"/>
              </a:ext>
            </a:extLst>
          </p:cNvPr>
          <p:cNvSpPr>
            <a:spLocks noGrp="1"/>
          </p:cNvSpPr>
          <p:nvPr>
            <p:ph type="title"/>
          </p:nvPr>
        </p:nvSpPr>
        <p:spPr/>
        <p:txBody>
          <a:bodyPr>
            <a:normAutofit fontScale="90000"/>
          </a:bodyPr>
          <a:lstStyle/>
          <a:p>
            <a:r>
              <a:rPr lang="en-US" dirty="0"/>
              <a:t>Patients presenting IBS symptoms should be clinically examined for the following 'red flag’:</a:t>
            </a:r>
          </a:p>
        </p:txBody>
      </p:sp>
      <p:sp>
        <p:nvSpPr>
          <p:cNvPr id="3" name="Content Placeholder 2">
            <a:extLst>
              <a:ext uri="{FF2B5EF4-FFF2-40B4-BE49-F238E27FC236}">
                <a16:creationId xmlns:a16="http://schemas.microsoft.com/office/drawing/2014/main" id="{2FE6286A-79C2-4AF5-953B-28F8BE0CEA16}"/>
              </a:ext>
            </a:extLst>
          </p:cNvPr>
          <p:cNvSpPr>
            <a:spLocks noGrp="1"/>
          </p:cNvSpPr>
          <p:nvPr>
            <p:ph idx="1"/>
          </p:nvPr>
        </p:nvSpPr>
        <p:spPr/>
        <p:txBody>
          <a:bodyPr/>
          <a:lstStyle/>
          <a:p>
            <a:pPr>
              <a:buFont typeface="Arial" panose="020B0604020202020204" pitchFamily="34" charset="0"/>
              <a:buChar char="•"/>
            </a:pPr>
            <a:r>
              <a:rPr lang="en-US" dirty="0"/>
              <a:t> Anemia</a:t>
            </a:r>
          </a:p>
          <a:p>
            <a:pPr>
              <a:buFont typeface="Arial" panose="020B0604020202020204" pitchFamily="34" charset="0"/>
              <a:buChar char="•"/>
            </a:pPr>
            <a:r>
              <a:rPr lang="en-US" dirty="0"/>
              <a:t> abdominal masses</a:t>
            </a:r>
          </a:p>
          <a:p>
            <a:pPr>
              <a:buFont typeface="Arial" panose="020B0604020202020204" pitchFamily="34" charset="0"/>
              <a:buChar char="•"/>
            </a:pPr>
            <a:r>
              <a:rPr lang="en-US" dirty="0"/>
              <a:t> rectal masses</a:t>
            </a:r>
          </a:p>
          <a:p>
            <a:pPr>
              <a:buFont typeface="Arial" panose="020B0604020202020204" pitchFamily="34" charset="0"/>
              <a:buChar char="•"/>
            </a:pPr>
            <a:r>
              <a:rPr lang="en-US" dirty="0"/>
              <a:t> inflammatory markers for inflammatory bowel disease</a:t>
            </a:r>
          </a:p>
        </p:txBody>
      </p:sp>
    </p:spTree>
    <p:extLst>
      <p:ext uri="{BB962C8B-B14F-4D97-AF65-F5344CB8AC3E}">
        <p14:creationId xmlns:p14="http://schemas.microsoft.com/office/powerpoint/2010/main" val="20137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71046E-0E64-3E4D-8473-A98E7A96CBCE}"/>
              </a:ext>
            </a:extLst>
          </p:cNvPr>
          <p:cNvSpPr txBox="1"/>
          <p:nvPr/>
        </p:nvSpPr>
        <p:spPr>
          <a:xfrm>
            <a:off x="1094508" y="942108"/>
            <a:ext cx="10377055" cy="5139869"/>
          </a:xfrm>
          <a:prstGeom prst="rect">
            <a:avLst/>
          </a:prstGeom>
          <a:noFill/>
        </p:spPr>
        <p:txBody>
          <a:bodyPr wrap="square" rtlCol="0">
            <a:spAutoFit/>
          </a:bodyPr>
          <a:lstStyle/>
          <a:p>
            <a:r>
              <a:rPr lang="en-US" sz="3200" b="1" dirty="0"/>
              <a:t>1-A 37-year-old woman reports a 10-year history of intermittent abdominal pain and constipation alternating with diarrhea. She has no weight loss, fever, or worrisome features on examination. Which of the following agents is clini­cally indicated as a first-line treatment for mild-to-moderate abdominal pain associated with IBS?</a:t>
            </a:r>
          </a:p>
          <a:p>
            <a:pPr marL="457200" indent="-457200">
              <a:buAutoNum type="alphaUcPeriod"/>
            </a:pPr>
            <a:r>
              <a:rPr lang="en-US" sz="2800" dirty="0"/>
              <a:t>Amitriptyline </a:t>
            </a:r>
          </a:p>
          <a:p>
            <a:r>
              <a:rPr lang="en-US" sz="2800" dirty="0"/>
              <a:t>B. </a:t>
            </a:r>
            <a:r>
              <a:rPr lang="en-US" sz="2800" dirty="0" err="1"/>
              <a:t>Lubiprostone</a:t>
            </a:r>
            <a:endParaRPr lang="en-US" sz="2800" dirty="0"/>
          </a:p>
          <a:p>
            <a:r>
              <a:rPr lang="en-US" sz="2800" dirty="0"/>
              <a:t>C. Dicyclomine</a:t>
            </a:r>
          </a:p>
          <a:p>
            <a:r>
              <a:rPr lang="en-US" sz="2800" dirty="0"/>
              <a:t>D. Fluoxetine</a:t>
            </a:r>
          </a:p>
          <a:p>
            <a:endParaRPr lang="en-US" sz="2400" dirty="0"/>
          </a:p>
        </p:txBody>
      </p:sp>
    </p:spTree>
    <p:extLst>
      <p:ext uri="{BB962C8B-B14F-4D97-AF65-F5344CB8AC3E}">
        <p14:creationId xmlns:p14="http://schemas.microsoft.com/office/powerpoint/2010/main" val="39619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iterate type="lt">
                                    <p:tmAbs val="0"/>
                                  </p:iterate>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iterate type="lt">
                                    <p:tmPct val="0"/>
                                  </p:iterate>
                                  <p:childTnLst>
                                    <p:animClr clrSpc="rgb" dir="cw">
                                      <p:cBhvr override="childStyle">
                                        <p:cTn id="20" dur="1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7FDA3-B471-BF41-954C-2AA1D86F5B39}"/>
              </a:ext>
            </a:extLst>
          </p:cNvPr>
          <p:cNvSpPr txBox="1"/>
          <p:nvPr/>
        </p:nvSpPr>
        <p:spPr>
          <a:xfrm>
            <a:off x="2382982" y="1246909"/>
            <a:ext cx="8617527" cy="2739211"/>
          </a:xfrm>
          <a:prstGeom prst="rect">
            <a:avLst/>
          </a:prstGeom>
          <a:noFill/>
        </p:spPr>
        <p:txBody>
          <a:bodyPr wrap="square" rtlCol="0">
            <a:spAutoFit/>
          </a:bodyPr>
          <a:lstStyle/>
          <a:p>
            <a:r>
              <a:rPr lang="en-US" sz="3200" b="1" dirty="0"/>
              <a:t>2) What is the best way of diagnosing IBS?</a:t>
            </a:r>
          </a:p>
          <a:p>
            <a:r>
              <a:rPr lang="en-US" sz="2800" dirty="0"/>
              <a:t>A- By excluding other causes. (A diagnosis of exclusion)</a:t>
            </a:r>
          </a:p>
          <a:p>
            <a:r>
              <a:rPr lang="en-US" sz="2800" dirty="0"/>
              <a:t>B- By Rome IV criteria.</a:t>
            </a:r>
          </a:p>
          <a:p>
            <a:r>
              <a:rPr lang="en-US" sz="2800" dirty="0"/>
              <a:t>C- By excluding the presence of red flags.</a:t>
            </a:r>
          </a:p>
          <a:p>
            <a:r>
              <a:rPr lang="en-US" sz="2800" dirty="0"/>
              <a:t>D- By Rome IV criteria and excluding the presence of red flags.</a:t>
            </a:r>
          </a:p>
        </p:txBody>
      </p:sp>
    </p:spTree>
    <p:extLst>
      <p:ext uri="{BB962C8B-B14F-4D97-AF65-F5344CB8AC3E}">
        <p14:creationId xmlns:p14="http://schemas.microsoft.com/office/powerpoint/2010/main" val="42203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 fill="hold"/>
                                        <p:tgtEl>
                                          <p:spTgt spid="2">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A42559-A9CC-C34A-B679-6F3A29D2E6A8}"/>
              </a:ext>
            </a:extLst>
          </p:cNvPr>
          <p:cNvSpPr txBox="1"/>
          <p:nvPr/>
        </p:nvSpPr>
        <p:spPr>
          <a:xfrm>
            <a:off x="1773381" y="554182"/>
            <a:ext cx="8811491" cy="5262979"/>
          </a:xfrm>
          <a:prstGeom prst="rect">
            <a:avLst/>
          </a:prstGeom>
          <a:noFill/>
        </p:spPr>
        <p:txBody>
          <a:bodyPr wrap="square" rtlCol="0">
            <a:spAutoFit/>
          </a:bodyPr>
          <a:lstStyle/>
          <a:p>
            <a:r>
              <a:rPr lang="en-US" sz="2800" b="1" dirty="0"/>
              <a:t>3- A 27-year-old graduate student in psychology is evaluated for intermittent abdominal pain. She is diagnosed with IBS. She asks whether there is a relationship between psychiatric disorders and IBS. Which of the following statements is most accurate?</a:t>
            </a:r>
          </a:p>
          <a:p>
            <a:r>
              <a:rPr lang="en-US" sz="2800" dirty="0"/>
              <a:t>A. IBS is usually caused by the underlying psychiatric disorder.</a:t>
            </a:r>
          </a:p>
          <a:p>
            <a:r>
              <a:rPr lang="en-US" sz="2800" dirty="0"/>
              <a:t>B. Psychiatric conditions may worsen coexisting IBS.</a:t>
            </a:r>
          </a:p>
          <a:p>
            <a:r>
              <a:rPr lang="en-US" sz="2800" dirty="0"/>
              <a:t>C. Successfully treating the psychiatric comorbidity causes remission of IBS.</a:t>
            </a:r>
          </a:p>
          <a:p>
            <a:r>
              <a:rPr lang="en-US" sz="2800" dirty="0"/>
              <a:t>D. No evidence supports a relationship between IBS and psychiatric disorders.</a:t>
            </a:r>
          </a:p>
        </p:txBody>
      </p:sp>
    </p:spTree>
    <p:extLst>
      <p:ext uri="{BB962C8B-B14F-4D97-AF65-F5344CB8AC3E}">
        <p14:creationId xmlns:p14="http://schemas.microsoft.com/office/powerpoint/2010/main" val="98203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 fill="hold"/>
                                        <p:tgtEl>
                                          <p:spTgt spid="2">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7FDA3-B471-BF41-954C-2AA1D86F5B39}"/>
              </a:ext>
            </a:extLst>
          </p:cNvPr>
          <p:cNvSpPr txBox="1"/>
          <p:nvPr/>
        </p:nvSpPr>
        <p:spPr>
          <a:xfrm>
            <a:off x="2382982" y="1246909"/>
            <a:ext cx="8617527" cy="2739211"/>
          </a:xfrm>
          <a:prstGeom prst="rect">
            <a:avLst/>
          </a:prstGeom>
          <a:noFill/>
        </p:spPr>
        <p:txBody>
          <a:bodyPr wrap="square" rtlCol="0">
            <a:spAutoFit/>
          </a:bodyPr>
          <a:lstStyle/>
          <a:p>
            <a:r>
              <a:rPr lang="en-US" sz="3200" b="1" dirty="0"/>
              <a:t>2) What is the best way of diagnosing IBS?</a:t>
            </a:r>
          </a:p>
          <a:p>
            <a:r>
              <a:rPr lang="en-US" sz="2800" dirty="0"/>
              <a:t>A- By excluding other causes. (A diagnosis of exclusion)</a:t>
            </a:r>
          </a:p>
          <a:p>
            <a:r>
              <a:rPr lang="en-US" sz="2800" dirty="0"/>
              <a:t>B- By Rome IV criteria.</a:t>
            </a:r>
          </a:p>
          <a:p>
            <a:r>
              <a:rPr lang="en-US" sz="2800" dirty="0"/>
              <a:t>C- By excluding the presence of red flags.</a:t>
            </a:r>
          </a:p>
          <a:p>
            <a:r>
              <a:rPr lang="en-US" sz="2800" dirty="0"/>
              <a:t>D- By Rome IV criteria and excluding the presence of red flags.</a:t>
            </a:r>
          </a:p>
        </p:txBody>
      </p:sp>
    </p:spTree>
    <p:extLst>
      <p:ext uri="{BB962C8B-B14F-4D97-AF65-F5344CB8AC3E}">
        <p14:creationId xmlns:p14="http://schemas.microsoft.com/office/powerpoint/2010/main" val="134627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E8F23C-D64D-CE44-BFCC-DDAC53727683}"/>
              </a:ext>
            </a:extLst>
          </p:cNvPr>
          <p:cNvSpPr txBox="1"/>
          <p:nvPr/>
        </p:nvSpPr>
        <p:spPr>
          <a:xfrm>
            <a:off x="2161309" y="692728"/>
            <a:ext cx="9074728" cy="2800767"/>
          </a:xfrm>
          <a:prstGeom prst="rect">
            <a:avLst/>
          </a:prstGeom>
          <a:noFill/>
        </p:spPr>
        <p:txBody>
          <a:bodyPr wrap="square" rtlCol="0">
            <a:spAutoFit/>
          </a:bodyPr>
          <a:lstStyle/>
          <a:p>
            <a:r>
              <a:rPr lang="en-US" sz="3200" dirty="0"/>
              <a:t>4- </a:t>
            </a:r>
            <a:r>
              <a:rPr lang="en-US" sz="3200" b="1" dirty="0"/>
              <a:t>Which of the following is an indication for referral in IBS patients ?</a:t>
            </a:r>
          </a:p>
          <a:p>
            <a:pPr marL="342900" indent="-342900">
              <a:buAutoNum type="alphaUcPeriod"/>
            </a:pPr>
            <a:r>
              <a:rPr lang="en-US" sz="2800" dirty="0"/>
              <a:t>Significant unexplained weight loss</a:t>
            </a:r>
          </a:p>
          <a:p>
            <a:pPr marL="342900" indent="-342900">
              <a:buAutoNum type="alphaUcPeriod"/>
            </a:pPr>
            <a:r>
              <a:rPr lang="en-US" sz="2800" dirty="0"/>
              <a:t>Age of onset before 50 years</a:t>
            </a:r>
          </a:p>
          <a:p>
            <a:pPr marL="342900" indent="-342900">
              <a:buAutoNum type="alphaUcPeriod"/>
            </a:pPr>
            <a:r>
              <a:rPr lang="en-US" sz="2800" dirty="0"/>
              <a:t>Anemia with explained cause </a:t>
            </a:r>
          </a:p>
          <a:p>
            <a:pPr marL="342900" indent="-342900">
              <a:buAutoNum type="alphaUcPeriod"/>
            </a:pPr>
            <a:r>
              <a:rPr lang="en-US" sz="2800" dirty="0"/>
              <a:t>Minimal rectal bleeding </a:t>
            </a:r>
          </a:p>
        </p:txBody>
      </p:sp>
    </p:spTree>
    <p:extLst>
      <p:ext uri="{BB962C8B-B14F-4D97-AF65-F5344CB8AC3E}">
        <p14:creationId xmlns:p14="http://schemas.microsoft.com/office/powerpoint/2010/main" val="13193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F19C4-50B6-5845-9641-8FBCF6832729}"/>
              </a:ext>
            </a:extLst>
          </p:cNvPr>
          <p:cNvSpPr txBox="1"/>
          <p:nvPr/>
        </p:nvSpPr>
        <p:spPr>
          <a:xfrm>
            <a:off x="1163782" y="845127"/>
            <a:ext cx="10238508" cy="5262979"/>
          </a:xfrm>
          <a:prstGeom prst="rect">
            <a:avLst/>
          </a:prstGeom>
          <a:noFill/>
        </p:spPr>
        <p:txBody>
          <a:bodyPr wrap="square" rtlCol="0">
            <a:spAutoFit/>
          </a:bodyPr>
          <a:lstStyle/>
          <a:p>
            <a:r>
              <a:rPr lang="en-US" sz="3200" b="1" dirty="0"/>
              <a:t>5-</a:t>
            </a:r>
            <a:r>
              <a:rPr lang="en-US" sz="3200" dirty="0"/>
              <a:t> </a:t>
            </a:r>
            <a:r>
              <a:rPr lang="en-US" sz="3200" b="1" dirty="0"/>
              <a:t>A 65-year-old man reports a lifelong history of IBS with alternating bouts of constipation and diarrhea. He denies any so-called alarm symptoms, but does report that his symptoms have worsened over the last several months. He reports never having a colonoscopy before. Stool is negative for blood and leukocytes. Which of the following is the most important next step?</a:t>
            </a:r>
          </a:p>
          <a:p>
            <a:r>
              <a:rPr lang="en-US" sz="2800" dirty="0"/>
              <a:t>A. Esophagogastroduodenoscopy (EGO).</a:t>
            </a:r>
          </a:p>
          <a:p>
            <a:r>
              <a:rPr lang="en-US" sz="2800" dirty="0"/>
              <a:t>B. Explore possible underlying psychiatric symptoms.</a:t>
            </a:r>
          </a:p>
          <a:p>
            <a:r>
              <a:rPr lang="en-US" sz="2800" dirty="0"/>
              <a:t>C. Colonoscopy.</a:t>
            </a:r>
          </a:p>
          <a:p>
            <a:r>
              <a:rPr lang="en-US" sz="2800" dirty="0"/>
              <a:t>D. Increase fiber intake.</a:t>
            </a:r>
          </a:p>
        </p:txBody>
      </p:sp>
    </p:spTree>
    <p:extLst>
      <p:ext uri="{BB962C8B-B14F-4D97-AF65-F5344CB8AC3E}">
        <p14:creationId xmlns:p14="http://schemas.microsoft.com/office/powerpoint/2010/main" val="11222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611A-3185-904F-95E9-A7C307198D1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A26680B-2AF9-404D-A6BE-54E9462F91DC}"/>
              </a:ext>
            </a:extLst>
          </p:cNvPr>
          <p:cNvSpPr>
            <a:spLocks noGrp="1"/>
          </p:cNvSpPr>
          <p:nvPr>
            <p:ph idx="1"/>
          </p:nvPr>
        </p:nvSpPr>
        <p:spPr/>
        <p:txBody>
          <a:bodyPr/>
          <a:lstStyle/>
          <a:p>
            <a:pPr>
              <a:buFont typeface="Arial" panose="020B0604020202020204" pitchFamily="34" charset="0"/>
              <a:buChar char="•"/>
            </a:pPr>
            <a:r>
              <a:rPr lang="en-US" dirty="0"/>
              <a:t> </a:t>
            </a:r>
            <a:r>
              <a:rPr lang="en-US" dirty="0">
                <a:hlinkClick r:id="rId2"/>
              </a:rPr>
              <a:t>Medscape</a:t>
            </a:r>
            <a:endParaRPr lang="en-US" dirty="0"/>
          </a:p>
          <a:p>
            <a:pPr>
              <a:buFont typeface="Arial" panose="020B0604020202020204" pitchFamily="34" charset="0"/>
              <a:buChar char="•"/>
            </a:pPr>
            <a:r>
              <a:rPr lang="en-US" dirty="0"/>
              <a:t> </a:t>
            </a:r>
            <a:r>
              <a:rPr lang="en-US" dirty="0">
                <a:hlinkClick r:id="rId3"/>
              </a:rPr>
              <a:t>UpToDate </a:t>
            </a:r>
            <a:endParaRPr lang="en-US" dirty="0"/>
          </a:p>
          <a:p>
            <a:pPr marL="0" indent="0">
              <a:buNone/>
            </a:pPr>
            <a:endParaRPr lang="en-US" dirty="0"/>
          </a:p>
        </p:txBody>
      </p:sp>
    </p:spTree>
    <p:extLst>
      <p:ext uri="{BB962C8B-B14F-4D97-AF65-F5344CB8AC3E}">
        <p14:creationId xmlns:p14="http://schemas.microsoft.com/office/powerpoint/2010/main" val="1773903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18772"/>
            <a:ext cx="10160000" cy="1143000"/>
          </a:xfrm>
        </p:spPr>
        <p:txBody>
          <a:bodyPr/>
          <a:lstStyle/>
          <a:p>
            <a:r>
              <a:rPr lang="en-US" dirty="0"/>
              <a:t>Thank you for listening. </a:t>
            </a:r>
          </a:p>
        </p:txBody>
      </p:sp>
    </p:spTree>
    <p:extLst>
      <p:ext uri="{BB962C8B-B14F-4D97-AF65-F5344CB8AC3E}">
        <p14:creationId xmlns:p14="http://schemas.microsoft.com/office/powerpoint/2010/main" val="327627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A42559-A9CC-C34A-B679-6F3A29D2E6A8}"/>
              </a:ext>
            </a:extLst>
          </p:cNvPr>
          <p:cNvSpPr txBox="1"/>
          <p:nvPr/>
        </p:nvSpPr>
        <p:spPr>
          <a:xfrm>
            <a:off x="1773381" y="554182"/>
            <a:ext cx="8811491" cy="5262979"/>
          </a:xfrm>
          <a:prstGeom prst="rect">
            <a:avLst/>
          </a:prstGeom>
          <a:noFill/>
        </p:spPr>
        <p:txBody>
          <a:bodyPr wrap="square" rtlCol="0">
            <a:spAutoFit/>
          </a:bodyPr>
          <a:lstStyle/>
          <a:p>
            <a:r>
              <a:rPr lang="en-US" sz="2800" b="1" dirty="0"/>
              <a:t>3- A 27-year-old graduate student in psychology is evaluated for intermittent abdominal pain. She is diagnosed with IBS. She asks whether there is a relationship between psychiatric disorders and IBS. Which of the following statements is most accurate?</a:t>
            </a:r>
          </a:p>
          <a:p>
            <a:r>
              <a:rPr lang="en-US" sz="2800" dirty="0"/>
              <a:t>A. IBS is usually caused by the underlying psychiatric disorder.</a:t>
            </a:r>
          </a:p>
          <a:p>
            <a:r>
              <a:rPr lang="en-US" sz="2800" dirty="0"/>
              <a:t>B. Psychiatric conditions may worsen coexisting IBS.</a:t>
            </a:r>
          </a:p>
          <a:p>
            <a:r>
              <a:rPr lang="en-US" sz="2800" dirty="0"/>
              <a:t>C. Successfully treating the psychiatric comorbidity causes remission of IBS.</a:t>
            </a:r>
          </a:p>
          <a:p>
            <a:r>
              <a:rPr lang="en-US" sz="2800" dirty="0"/>
              <a:t>D. No evidence supports a relationship between IBS and psychiatric disorders.</a:t>
            </a:r>
          </a:p>
        </p:txBody>
      </p:sp>
    </p:spTree>
    <p:extLst>
      <p:ext uri="{BB962C8B-B14F-4D97-AF65-F5344CB8AC3E}">
        <p14:creationId xmlns:p14="http://schemas.microsoft.com/office/powerpoint/2010/main" val="870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E8F23C-D64D-CE44-BFCC-DDAC53727683}"/>
              </a:ext>
            </a:extLst>
          </p:cNvPr>
          <p:cNvSpPr txBox="1"/>
          <p:nvPr/>
        </p:nvSpPr>
        <p:spPr>
          <a:xfrm>
            <a:off x="2161309" y="692728"/>
            <a:ext cx="9074728" cy="2800767"/>
          </a:xfrm>
          <a:prstGeom prst="rect">
            <a:avLst/>
          </a:prstGeom>
          <a:noFill/>
        </p:spPr>
        <p:txBody>
          <a:bodyPr wrap="square" rtlCol="0">
            <a:spAutoFit/>
          </a:bodyPr>
          <a:lstStyle/>
          <a:p>
            <a:r>
              <a:rPr lang="en-US" sz="3200" dirty="0"/>
              <a:t>4- </a:t>
            </a:r>
            <a:r>
              <a:rPr lang="en-US" sz="3200" b="1" dirty="0"/>
              <a:t>Which of the following is an indication for referral in IBS patients ?</a:t>
            </a:r>
          </a:p>
          <a:p>
            <a:pPr marL="342900" indent="-342900">
              <a:buAutoNum type="alphaUcPeriod"/>
            </a:pPr>
            <a:r>
              <a:rPr lang="en-US" sz="2800" dirty="0"/>
              <a:t>Significant unexplained weight loss</a:t>
            </a:r>
          </a:p>
          <a:p>
            <a:pPr marL="342900" indent="-342900">
              <a:buAutoNum type="alphaUcPeriod"/>
            </a:pPr>
            <a:r>
              <a:rPr lang="en-US" sz="2800" dirty="0"/>
              <a:t>Age of onset before 50 years</a:t>
            </a:r>
          </a:p>
          <a:p>
            <a:pPr marL="342900" indent="-342900">
              <a:buAutoNum type="alphaUcPeriod"/>
            </a:pPr>
            <a:r>
              <a:rPr lang="en-US" sz="2800" dirty="0"/>
              <a:t>Anemia with explained cause </a:t>
            </a:r>
          </a:p>
          <a:p>
            <a:pPr marL="342900" indent="-342900">
              <a:buAutoNum type="alphaUcPeriod"/>
            </a:pPr>
            <a:r>
              <a:rPr lang="en-US" sz="2800" dirty="0"/>
              <a:t>Minimal rectal bleeding </a:t>
            </a:r>
          </a:p>
        </p:txBody>
      </p:sp>
    </p:spTree>
    <p:extLst>
      <p:ext uri="{BB962C8B-B14F-4D97-AF65-F5344CB8AC3E}">
        <p14:creationId xmlns:p14="http://schemas.microsoft.com/office/powerpoint/2010/main" val="24271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F19C4-50B6-5845-9641-8FBCF6832729}"/>
              </a:ext>
            </a:extLst>
          </p:cNvPr>
          <p:cNvSpPr txBox="1"/>
          <p:nvPr/>
        </p:nvSpPr>
        <p:spPr>
          <a:xfrm>
            <a:off x="1163782" y="845127"/>
            <a:ext cx="10238508" cy="5262979"/>
          </a:xfrm>
          <a:prstGeom prst="rect">
            <a:avLst/>
          </a:prstGeom>
          <a:noFill/>
        </p:spPr>
        <p:txBody>
          <a:bodyPr wrap="square" rtlCol="0">
            <a:spAutoFit/>
          </a:bodyPr>
          <a:lstStyle/>
          <a:p>
            <a:r>
              <a:rPr lang="en-US" sz="3200" b="1" dirty="0"/>
              <a:t>5-</a:t>
            </a:r>
            <a:r>
              <a:rPr lang="en-US" sz="3200" dirty="0"/>
              <a:t> </a:t>
            </a:r>
            <a:r>
              <a:rPr lang="en-US" sz="3200" b="1" dirty="0"/>
              <a:t>A 65-year-old man reports a lifelong history of IBS with alternating bouts of constipation and diarrhea. He denies any so-called alarm symptoms, but does report that his symptoms have worsened over the last several months. He reports never having a colonoscopy before. Stool is negative for blood and leukocytes. Which of the following is the most important next step?</a:t>
            </a:r>
          </a:p>
          <a:p>
            <a:r>
              <a:rPr lang="en-US" sz="2800" dirty="0"/>
              <a:t>A. Esophagogastroduodenoscopy (EGO).</a:t>
            </a:r>
          </a:p>
          <a:p>
            <a:r>
              <a:rPr lang="en-US" sz="2800" dirty="0"/>
              <a:t>B. Explore possible underlying psychiatric symptoms.</a:t>
            </a:r>
          </a:p>
          <a:p>
            <a:r>
              <a:rPr lang="en-US" sz="2800" dirty="0"/>
              <a:t>C. Colonoscopy.</a:t>
            </a:r>
          </a:p>
          <a:p>
            <a:r>
              <a:rPr lang="en-US" sz="2800" dirty="0"/>
              <a:t>D. Increase fiber intake.</a:t>
            </a:r>
          </a:p>
        </p:txBody>
      </p:sp>
    </p:spTree>
    <p:extLst>
      <p:ext uri="{BB962C8B-B14F-4D97-AF65-F5344CB8AC3E}">
        <p14:creationId xmlns:p14="http://schemas.microsoft.com/office/powerpoint/2010/main" val="316372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9373-6946-E944-8320-6CDF514C76A4}"/>
              </a:ext>
            </a:extLst>
          </p:cNvPr>
          <p:cNvSpPr>
            <a:spLocks noGrp="1"/>
          </p:cNvSpPr>
          <p:nvPr>
            <p:ph type="title"/>
          </p:nvPr>
        </p:nvSpPr>
        <p:spPr/>
        <p:txBody>
          <a:bodyPr/>
          <a:lstStyle/>
          <a:p>
            <a:pPr algn="ctr"/>
            <a:r>
              <a:rPr lang="en-US" dirty="0"/>
              <a:t>Diarrhea</a:t>
            </a:r>
          </a:p>
        </p:txBody>
      </p:sp>
      <p:sp>
        <p:nvSpPr>
          <p:cNvPr id="3" name="Content Placeholder 2">
            <a:extLst>
              <a:ext uri="{FF2B5EF4-FFF2-40B4-BE49-F238E27FC236}">
                <a16:creationId xmlns:a16="http://schemas.microsoft.com/office/drawing/2014/main" id="{EC97123F-F0B0-5243-BE52-1D58B1240B09}"/>
              </a:ext>
            </a:extLst>
          </p:cNvPr>
          <p:cNvSpPr>
            <a:spLocks noGrp="1"/>
          </p:cNvSpPr>
          <p:nvPr>
            <p:ph idx="1"/>
          </p:nvPr>
        </p:nvSpPr>
        <p:spPr/>
        <p:txBody>
          <a:bodyPr/>
          <a:lstStyle/>
          <a:p>
            <a:r>
              <a:rPr lang="en-US" dirty="0"/>
              <a:t>Diarrhea is defined either as the presence of more than three bowel movements per day, water content exceeding 75%, or a stool quantity of at least 200–250 g per day. </a:t>
            </a:r>
          </a:p>
          <a:p>
            <a:r>
              <a:rPr lang="en-US" dirty="0"/>
              <a:t>Classification ? </a:t>
            </a:r>
          </a:p>
        </p:txBody>
      </p:sp>
    </p:spTree>
    <p:extLst>
      <p:ext uri="{BB962C8B-B14F-4D97-AF65-F5344CB8AC3E}">
        <p14:creationId xmlns:p14="http://schemas.microsoft.com/office/powerpoint/2010/main" val="36199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{F73BC40B-D2FD-E948-A6B2-16914053179C}tf10001061</Template>
  <TotalTime>252</TotalTime>
  <Words>1875</Words>
  <Application>Microsoft Office PowerPoint</Application>
  <PresentationFormat>Widescreen</PresentationFormat>
  <Paragraphs>320</Paragraphs>
  <Slides>53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Symbol</vt:lpstr>
      <vt:lpstr>Times New Roman</vt:lpstr>
      <vt:lpstr>Tw Cen MT</vt:lpstr>
      <vt:lpstr>Tw Cen MT Condensed</vt:lpstr>
      <vt:lpstr>Wingdings 3</vt:lpstr>
      <vt:lpstr>Integral</vt:lpstr>
      <vt:lpstr> SlS ( changes in bowel habits)</vt:lpstr>
      <vt:lpstr>objectives</vt:lpstr>
      <vt:lpstr>Test your knowledge..</vt:lpstr>
      <vt:lpstr>PowerPoint Presentation</vt:lpstr>
      <vt:lpstr>PowerPoint Presentation</vt:lpstr>
      <vt:lpstr>PowerPoint Presentation</vt:lpstr>
      <vt:lpstr>PowerPoint Presentation</vt:lpstr>
      <vt:lpstr>PowerPoint Presentation</vt:lpstr>
      <vt:lpstr>Diarrhea</vt:lpstr>
      <vt:lpstr>DDX of diarrhea </vt:lpstr>
      <vt:lpstr>PowerPoint Presentation</vt:lpstr>
      <vt:lpstr>PowerPoint Presentation</vt:lpstr>
      <vt:lpstr>constipation</vt:lpstr>
      <vt:lpstr>PowerPoint Presentation</vt:lpstr>
      <vt:lpstr>PowerPoint Presentation</vt:lpstr>
      <vt:lpstr>Case scenario </vt:lpstr>
      <vt:lpstr>WHAT IS IBS ? </vt:lpstr>
      <vt:lpstr>Prevalence </vt:lpstr>
      <vt:lpstr>ETIOLOGY</vt:lpstr>
      <vt:lpstr>CLASSIFICATION OF IBS </vt:lpstr>
      <vt:lpstr>CLASSIFICATION OF IBS </vt:lpstr>
      <vt:lpstr>Approach to IBS patient</vt:lpstr>
      <vt:lpstr>History </vt:lpstr>
      <vt:lpstr>Chief compliant 1 </vt:lpstr>
      <vt:lpstr>Chief compliant 2</vt:lpstr>
      <vt:lpstr>HPI Key information A1 </vt:lpstr>
      <vt:lpstr>HPI Key information A2</vt:lpstr>
      <vt:lpstr>HPI Key information B1</vt:lpstr>
      <vt:lpstr>HPI Key information C1</vt:lpstr>
      <vt:lpstr>HPI Key information D1</vt:lpstr>
      <vt:lpstr>HPI Key information Extra 1 </vt:lpstr>
      <vt:lpstr>Past medical/surgical, social, etc</vt:lpstr>
      <vt:lpstr>DDX?</vt:lpstr>
      <vt:lpstr>Physical examination 1</vt:lpstr>
      <vt:lpstr>Physical examination 2</vt:lpstr>
      <vt:lpstr>DDx?</vt:lpstr>
      <vt:lpstr>investigations</vt:lpstr>
      <vt:lpstr>Diagnosis</vt:lpstr>
      <vt:lpstr>Management 1</vt:lpstr>
      <vt:lpstr>Management 2</vt:lpstr>
      <vt:lpstr>Management 3</vt:lpstr>
      <vt:lpstr>Alarming Symptoms</vt:lpstr>
      <vt:lpstr>Colon cancer</vt:lpstr>
      <vt:lpstr>Role play</vt:lpstr>
      <vt:lpstr>Indications for referral:</vt:lpstr>
      <vt:lpstr>Patients presenting IBS symptoms should be clinically examined for the following 'red flag’:</vt:lpstr>
      <vt:lpstr>PowerPoint Presentation</vt:lpstr>
      <vt:lpstr>PowerPoint Presentation</vt:lpstr>
      <vt:lpstr>PowerPoint Presentation</vt:lpstr>
      <vt:lpstr>PowerPoint Presentation</vt:lpstr>
      <vt:lpstr>PowerPoint Presentation</vt:lpstr>
      <vt:lpstr>References</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diarrhea and constipation </dc:title>
  <dc:creator>Microsoft Office User</dc:creator>
  <cp:lastModifiedBy>3zoz .q</cp:lastModifiedBy>
  <cp:revision>31</cp:revision>
  <dcterms:created xsi:type="dcterms:W3CDTF">2019-11-30T20:34:23Z</dcterms:created>
  <dcterms:modified xsi:type="dcterms:W3CDTF">2020-02-14T04:25:49Z</dcterms:modified>
</cp:coreProperties>
</file>