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302" r:id="rId3"/>
    <p:sldId id="314" r:id="rId4"/>
    <p:sldId id="257" r:id="rId5"/>
    <p:sldId id="318" r:id="rId6"/>
    <p:sldId id="319" r:id="rId7"/>
    <p:sldId id="320" r:id="rId8"/>
    <p:sldId id="321" r:id="rId9"/>
    <p:sldId id="322" r:id="rId10"/>
    <p:sldId id="304" r:id="rId11"/>
    <p:sldId id="303" r:id="rId12"/>
    <p:sldId id="261" r:id="rId13"/>
    <p:sldId id="310" r:id="rId14"/>
    <p:sldId id="258" r:id="rId15"/>
    <p:sldId id="259" r:id="rId16"/>
    <p:sldId id="316" r:id="rId17"/>
    <p:sldId id="262" r:id="rId18"/>
    <p:sldId id="260" r:id="rId19"/>
    <p:sldId id="313" r:id="rId20"/>
    <p:sldId id="263" r:id="rId21"/>
    <p:sldId id="309" r:id="rId22"/>
    <p:sldId id="315" r:id="rId23"/>
    <p:sldId id="317" r:id="rId24"/>
    <p:sldId id="307" r:id="rId25"/>
    <p:sldId id="312"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331" r:id="rId42"/>
    <p:sldId id="332" r:id="rId43"/>
    <p:sldId id="286" r:id="rId44"/>
    <p:sldId id="287" r:id="rId45"/>
    <p:sldId id="288" r:id="rId46"/>
    <p:sldId id="333" r:id="rId47"/>
    <p:sldId id="334" r:id="rId48"/>
    <p:sldId id="289" r:id="rId49"/>
    <p:sldId id="290" r:id="rId50"/>
    <p:sldId id="291" r:id="rId51"/>
    <p:sldId id="292" r:id="rId52"/>
    <p:sldId id="293" r:id="rId53"/>
    <p:sldId id="305" r:id="rId54"/>
    <p:sldId id="295" r:id="rId55"/>
    <p:sldId id="296" r:id="rId56"/>
    <p:sldId id="297" r:id="rId57"/>
    <p:sldId id="298" r:id="rId58"/>
    <p:sldId id="299" r:id="rId59"/>
    <p:sldId id="300" r:id="rId60"/>
    <p:sldId id="301" r:id="rId61"/>
    <p:sldId id="323" r:id="rId62"/>
    <p:sldId id="324" r:id="rId63"/>
    <p:sldId id="325" r:id="rId64"/>
    <p:sldId id="326" r:id="rId65"/>
    <p:sldId id="327" r:id="rId66"/>
    <p:sldId id="328" r:id="rId67"/>
    <p:sldId id="330" r:id="rId68"/>
    <p:sldId id="32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82" autoAdjust="0"/>
    <p:restoredTop sz="94660"/>
  </p:normalViewPr>
  <p:slideViewPr>
    <p:cSldViewPr snapToGrid="0">
      <p:cViewPr varScale="1">
        <p:scale>
          <a:sx n="68" d="100"/>
          <a:sy n="68" d="100"/>
        </p:scale>
        <p:origin x="10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78E59-B576-48DF-96AB-60B60B8E7BDA}"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65F6A-EA50-4A07-9B55-F6D9FFD22DCB}" type="slidenum">
              <a:rPr lang="en-US" smtClean="0"/>
              <a:t>‹#›</a:t>
            </a:fld>
            <a:endParaRPr lang="en-US"/>
          </a:p>
        </p:txBody>
      </p:sp>
    </p:spTree>
    <p:extLst>
      <p:ext uri="{BB962C8B-B14F-4D97-AF65-F5344CB8AC3E}">
        <p14:creationId xmlns:p14="http://schemas.microsoft.com/office/powerpoint/2010/main" val="2488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**Breaking bad news: Evidence from the literature and recommended steps** </a:t>
            </a:r>
          </a:p>
        </p:txBody>
      </p:sp>
      <p:sp>
        <p:nvSpPr>
          <p:cNvPr id="4" name="Slide Number Placeholder 3"/>
          <p:cNvSpPr>
            <a:spLocks noGrp="1"/>
          </p:cNvSpPr>
          <p:nvPr>
            <p:ph type="sldNum" sz="quarter" idx="10"/>
          </p:nvPr>
        </p:nvSpPr>
        <p:spPr/>
        <p:txBody>
          <a:bodyPr/>
          <a:lstStyle/>
          <a:p>
            <a:fld id="{F1D19758-7A24-A94A-BCAB-87CE1C345082}" type="slidenum">
              <a:rPr lang="en-US" smtClean="0"/>
              <a:t>22</a:t>
            </a:fld>
            <a:endParaRPr lang="en-US"/>
          </a:p>
        </p:txBody>
      </p:sp>
    </p:spTree>
    <p:extLst>
      <p:ext uri="{BB962C8B-B14F-4D97-AF65-F5344CB8AC3E}">
        <p14:creationId xmlns:p14="http://schemas.microsoft.com/office/powerpoint/2010/main" val="2586915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338846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41494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32352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2430943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16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53351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1417511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4059011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230445E-A660-448A-B4DC-782AD0E5DA6F}"/>
              </a:ext>
            </a:extLst>
          </p:cNvPr>
          <p:cNvSpPr>
            <a:spLocks noGrp="1"/>
          </p:cNvSpPr>
          <p:nvPr>
            <p:ph type="pic" sz="quarter" idx="22"/>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anchor="ctr" anchorCtr="0">
            <a:noAutofit/>
          </a:bodyPr>
          <a:lstStyle>
            <a:lvl1pPr marL="0" indent="0" algn="ctr">
              <a:buNone/>
              <a:defRPr sz="1400"/>
            </a:lvl1pPr>
          </a:lstStyle>
          <a:p>
            <a:r>
              <a:rPr lang="ar-SA"/>
              <a:t>انقر فوق الأيقونة لإضافة صورة</a:t>
            </a:r>
            <a:endParaRPr lang="ru-RU"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br>
              <a:rPr lang="ru-RU" dirty="0"/>
            </a:br>
            <a:r>
              <a:rPr lang="en-US" dirty="0"/>
              <a:t>TITLE</a:t>
            </a:r>
            <a:endParaRPr lang="ru-RU" dirty="0"/>
          </a:p>
        </p:txBody>
      </p:sp>
      <p:sp>
        <p:nvSpPr>
          <p:cNvPr id="27" name="Text Placeholder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a:noAutofit/>
          </a:bodyPr>
          <a:lstStyle>
            <a:lvl1pPr marL="0" indent="0" algn="l">
              <a:buNone/>
              <a:defRPr sz="3500" b="0" i="0">
                <a:solidFill>
                  <a:schemeClr val="tx2"/>
                </a:solidFill>
              </a:defRPr>
            </a:lvl1pPr>
          </a:lstStyle>
          <a:p>
            <a:pPr lvl="0"/>
            <a:r>
              <a:rPr lang="en-US" dirty="0"/>
              <a:t>Presentation</a:t>
            </a:r>
            <a:br>
              <a:rPr lang="en-US" dirty="0"/>
            </a:br>
            <a:r>
              <a:rPr lang="en-US" dirty="0"/>
              <a:t>Tagline</a:t>
            </a:r>
          </a:p>
        </p:txBody>
      </p:sp>
      <p:sp>
        <p:nvSpPr>
          <p:cNvPr id="29" name="Text Placeholder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30" name="Text Placeholder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Tree>
    <p:extLst>
      <p:ext uri="{BB962C8B-B14F-4D97-AF65-F5344CB8AC3E}">
        <p14:creationId xmlns:p14="http://schemas.microsoft.com/office/powerpoint/2010/main" val="966408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ar-SA"/>
              <a:t>انقر فوق الأيقونة لإضافة صورة</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153569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D8367A5-C050-47FB-A1BD-54CD13DE3A0F}"/>
              </a:ext>
            </a:extLst>
          </p:cNvPr>
          <p:cNvSpPr>
            <a:spLocks noGrp="1"/>
          </p:cNvSpPr>
          <p:nvPr>
            <p:ph type="pic" sz="quarter" idx="16"/>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1400"/>
            </a:lvl1pPr>
          </a:lstStyle>
          <a:p>
            <a:r>
              <a:rPr lang="ar-SA"/>
              <a:t>انقر فوق الأيقونة لإضافة صورة</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774032" y="3074529"/>
            <a:ext cx="4421856"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ar-SA"/>
              <a:t>انقر لتحرير أنماط النص الرئيسي</a:t>
            </a:r>
          </a:p>
        </p:txBody>
      </p:sp>
      <p:sp>
        <p:nvSpPr>
          <p:cNvPr id="21" name="Title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a:normAutofit/>
          </a:bodyPr>
          <a:lstStyle>
            <a:lvl1pPr algn="l">
              <a:defRPr sz="4000" b="1">
                <a:solidFill>
                  <a:schemeClr val="bg1"/>
                </a:solidFill>
              </a:defRPr>
            </a:lvl1pPr>
          </a:lstStyle>
          <a:p>
            <a:r>
              <a:rPr lang="en-US" dirty="0"/>
              <a:t>TEXT LAYOUT 1</a:t>
            </a:r>
            <a:endParaRPr lang="ru-RU" dirty="0"/>
          </a:p>
        </p:txBody>
      </p:sp>
      <p:sp>
        <p:nvSpPr>
          <p:cNvPr id="22" name="Text Placeholder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50019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139399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2044CCF-605D-4D6E-A41D-D6AED53B2233}"/>
              </a:ext>
            </a:extLst>
          </p:cNvPr>
          <p:cNvSpPr>
            <a:spLocks noGrp="1"/>
          </p:cNvSpPr>
          <p:nvPr>
            <p:ph type="pic" sz="quarter" idx="16"/>
          </p:nvPr>
        </p:nvSpPr>
        <p:spPr>
          <a:xfrm>
            <a:off x="0" y="404811"/>
            <a:ext cx="6108872"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ar-SA"/>
              <a:t>انقر فوق الأيقونة لإضافة صورة</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6" name="Text Placeholder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ar-SA"/>
              <a:t>انقر لتحرير أنماط النص الرئيسي</a:t>
            </a:r>
          </a:p>
        </p:txBody>
      </p:sp>
      <p:sp>
        <p:nvSpPr>
          <p:cNvPr id="17" name="Title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a:normAutofit/>
          </a:bodyPr>
          <a:lstStyle>
            <a:lvl1pPr algn="l">
              <a:defRPr sz="4000" b="1">
                <a:solidFill>
                  <a:schemeClr val="bg1"/>
                </a:solidFill>
              </a:defRPr>
            </a:lvl1pPr>
          </a:lstStyle>
          <a:p>
            <a:r>
              <a:rPr lang="en-US" dirty="0"/>
              <a:t>TEXT LAYOUT 2</a:t>
            </a:r>
            <a:endParaRPr lang="ru-RU" dirty="0"/>
          </a:p>
        </p:txBody>
      </p:sp>
      <p:sp>
        <p:nvSpPr>
          <p:cNvPr id="18" name="Text Placeholder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9" name="Graphic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0" name="Graphic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89844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edia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11" name="Freeform: Shape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solidFill>
                  <a:schemeClr val="bg1">
                    <a:lumMod val="75000"/>
                  </a:schemeClr>
                </a:solidFill>
              </a:defRPr>
            </a:lvl1pPr>
          </a:lstStyle>
          <a:p>
            <a:r>
              <a:rPr lang="ar-SA"/>
              <a:t>انقر فوق الأيقونة لإضافة وسائط</a:t>
            </a:r>
            <a:endParaRPr lang="ru-RU" dirty="0"/>
          </a:p>
        </p:txBody>
      </p:sp>
      <p:sp>
        <p:nvSpPr>
          <p:cNvPr id="12" name="Graphic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897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85C5-EDC7-4433-9970-518FB23F661D}"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316398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FE85C5-EDC7-4433-9970-518FB23F661D}"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183976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FE85C5-EDC7-4433-9970-518FB23F661D}"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142608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FE85C5-EDC7-4433-9970-518FB23F661D}"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7232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E85C5-EDC7-4433-9970-518FB23F661D}"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288998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85C5-EDC7-4433-9970-518FB23F661D}"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103095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FE85C5-EDC7-4433-9970-518FB23F661D}"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9E481-64AA-4F17-BC0A-537FB122452B}" type="slidenum">
              <a:rPr lang="en-US" smtClean="0"/>
              <a:t>‹#›</a:t>
            </a:fld>
            <a:endParaRPr lang="en-US"/>
          </a:p>
        </p:txBody>
      </p:sp>
    </p:spTree>
    <p:extLst>
      <p:ext uri="{BB962C8B-B14F-4D97-AF65-F5344CB8AC3E}">
        <p14:creationId xmlns:p14="http://schemas.microsoft.com/office/powerpoint/2010/main" val="2126631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FE85C5-EDC7-4433-9970-518FB23F661D}" type="datetimeFigureOut">
              <a:rPr lang="en-US" smtClean="0"/>
              <a:t>12/9/2019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29E481-64AA-4F17-BC0A-537FB122452B}" type="slidenum">
              <a:rPr lang="en-US" smtClean="0"/>
              <a:t>‹#›</a:t>
            </a:fld>
            <a:endParaRPr lang="en-US"/>
          </a:p>
        </p:txBody>
      </p:sp>
    </p:spTree>
    <p:extLst>
      <p:ext uri="{BB962C8B-B14F-4D97-AF65-F5344CB8AC3E}">
        <p14:creationId xmlns:p14="http://schemas.microsoft.com/office/powerpoint/2010/main" val="3199129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ncbi.nlm.nih.gov/pmc/articles/PMC3144432/" TargetMode="External"/><Relationship Id="rId2" Type="http://schemas.openxmlformats.org/officeDocument/2006/relationships/hyperlink" Target="https://www.aafp.org/journals/afp.html" TargetMode="External"/><Relationship Id="rId1" Type="http://schemas.openxmlformats.org/officeDocument/2006/relationships/slideLayout" Target="../slideLayouts/slideLayout2.xml"/><Relationship Id="rId5" Type="http://schemas.openxmlformats.org/officeDocument/2006/relationships/hyperlink" Target="http://www.journeyofhearts.org/kirstimd/AMSA/abcde.htm" TargetMode="External"/><Relationship Id="rId4" Type="http://schemas.openxmlformats.org/officeDocument/2006/relationships/hyperlink" Target="https://patient.info/doctor/breaking-bad-new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880A-AA6A-42B5-B648-2296D3290784}"/>
              </a:ext>
            </a:extLst>
          </p:cNvPr>
          <p:cNvSpPr>
            <a:spLocks noGrp="1"/>
          </p:cNvSpPr>
          <p:nvPr>
            <p:ph type="ctrTitle"/>
          </p:nvPr>
        </p:nvSpPr>
        <p:spPr>
          <a:xfrm>
            <a:off x="1069145" y="2124222"/>
            <a:ext cx="8792307" cy="3151163"/>
          </a:xfrm>
        </p:spPr>
        <p:txBody>
          <a:bodyPr/>
          <a:lstStyle/>
          <a:p>
            <a:pPr algn="ctr">
              <a:lnSpc>
                <a:spcPct val="150000"/>
              </a:lnSpc>
            </a:pPr>
            <a:br>
              <a:rPr lang="en-US" sz="2400" dirty="0">
                <a:solidFill>
                  <a:srgbClr val="000000"/>
                </a:solidFill>
                <a:latin typeface="Gill Sans MT" panose="020B0502020104020203" pitchFamily="34" charset="0"/>
              </a:rPr>
            </a:br>
            <a:br>
              <a:rPr lang="en-US" sz="2400" dirty="0">
                <a:latin typeface="Gill Sans MT" panose="020B0502020104020203" pitchFamily="34" charset="0"/>
              </a:rPr>
            </a:br>
            <a:r>
              <a:rPr lang="en-US" sz="2400" dirty="0">
                <a:latin typeface="Gill Sans MT" panose="020B0502020104020203" pitchFamily="34" charset="0"/>
              </a:rPr>
              <a:t> </a:t>
            </a:r>
            <a:r>
              <a:rPr lang="en-US" sz="4800" b="1" dirty="0">
                <a:latin typeface="Times New Roman" panose="02020603050405020304" pitchFamily="18" charset="0"/>
                <a:cs typeface="Times New Roman" panose="02020603050405020304" pitchFamily="18" charset="0"/>
              </a:rPr>
              <a:t>APPROACH  TO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BREAKING BAD NEWS</a:t>
            </a:r>
            <a:br>
              <a:rPr lang="en-US" sz="4400"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E305F3-5A72-46E6-B80C-6847FC5724F5}"/>
              </a:ext>
            </a:extLst>
          </p:cNvPr>
          <p:cNvSpPr txBox="1"/>
          <p:nvPr/>
        </p:nvSpPr>
        <p:spPr>
          <a:xfrm>
            <a:off x="2232074" y="4827788"/>
            <a:ext cx="8792307" cy="461665"/>
          </a:xfrm>
          <a:prstGeom prst="rect">
            <a:avLst/>
          </a:prstGeom>
          <a:noFill/>
        </p:spPr>
        <p:txBody>
          <a:bodyPr wrap="square" rtlCol="0">
            <a:spAutoFit/>
          </a:bodyPr>
          <a:lstStyle/>
          <a:p>
            <a:r>
              <a:rPr lang="en-US" sz="2400" b="1" dirty="0"/>
              <a:t>Supervised by: Dr. Syed Irfan Karim</a:t>
            </a:r>
          </a:p>
        </p:txBody>
      </p:sp>
      <p:pic>
        <p:nvPicPr>
          <p:cNvPr id="4" name="Picture 3">
            <a:extLst>
              <a:ext uri="{FF2B5EF4-FFF2-40B4-BE49-F238E27FC236}">
                <a16:creationId xmlns:a16="http://schemas.microsoft.com/office/drawing/2014/main" id="{8F3B8FD5-9CF0-412B-945E-77675CD8DA3F}"/>
              </a:ext>
            </a:extLst>
          </p:cNvPr>
          <p:cNvPicPr>
            <a:picLocks noChangeAspect="1"/>
          </p:cNvPicPr>
          <p:nvPr/>
        </p:nvPicPr>
        <p:blipFill>
          <a:blip r:embed="rId2"/>
          <a:stretch>
            <a:fillRect/>
          </a:stretch>
        </p:blipFill>
        <p:spPr>
          <a:xfrm>
            <a:off x="0" y="0"/>
            <a:ext cx="4389120" cy="1818751"/>
          </a:xfrm>
          <a:prstGeom prst="rect">
            <a:avLst/>
          </a:prstGeom>
        </p:spPr>
      </p:pic>
    </p:spTree>
    <p:extLst>
      <p:ext uri="{BB962C8B-B14F-4D97-AF65-F5344CB8AC3E}">
        <p14:creationId xmlns:p14="http://schemas.microsoft.com/office/powerpoint/2010/main" val="65204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9CD1F-C732-42DF-B462-287C0B445D73}"/>
              </a:ext>
            </a:extLst>
          </p:cNvPr>
          <p:cNvPicPr>
            <a:picLocks noChangeAspect="1"/>
          </p:cNvPicPr>
          <p:nvPr/>
        </p:nvPicPr>
        <p:blipFill>
          <a:blip r:embed="rId2"/>
          <a:stretch>
            <a:fillRect/>
          </a:stretch>
        </p:blipFill>
        <p:spPr>
          <a:xfrm>
            <a:off x="2972670" y="235817"/>
            <a:ext cx="4525410" cy="6622183"/>
          </a:xfrm>
          <a:prstGeom prst="rect">
            <a:avLst/>
          </a:prstGeom>
        </p:spPr>
      </p:pic>
    </p:spTree>
    <p:extLst>
      <p:ext uri="{BB962C8B-B14F-4D97-AF65-F5344CB8AC3E}">
        <p14:creationId xmlns:p14="http://schemas.microsoft.com/office/powerpoint/2010/main" val="4041916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BCEB0E-9FCA-471C-8C2A-D7EF2ACA99DC}"/>
              </a:ext>
            </a:extLst>
          </p:cNvPr>
          <p:cNvSpPr txBox="1"/>
          <p:nvPr/>
        </p:nvSpPr>
        <p:spPr>
          <a:xfrm>
            <a:off x="426111" y="1688125"/>
            <a:ext cx="10096523"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“The Father of Medicine” because he started one of the first medical schools in ancient Greece.</a:t>
            </a:r>
          </a:p>
          <a:p>
            <a:pPr marL="342900" indent="-34290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His Hippocratic Oath is still taken by doctors today.</a:t>
            </a:r>
          </a:p>
          <a:p>
            <a:r>
              <a:rPr lang="en-US" sz="2400" b="1"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He was one of the first doctors to diagnose heart and lung diseases. </a:t>
            </a:r>
          </a:p>
          <a:p>
            <a:pPr marL="342900" indent="-34290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He was also a big believer in walking and nutritious food to cure diseases.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4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AFB2-900E-4EB5-BE5F-A54E9D207D20}"/>
              </a:ext>
            </a:extLst>
          </p:cNvPr>
          <p:cNvSpPr>
            <a:spLocks noGrp="1"/>
          </p:cNvSpPr>
          <p:nvPr>
            <p:ph type="title"/>
          </p:nvPr>
        </p:nvSpPr>
        <p:spPr>
          <a:xfrm>
            <a:off x="2954235" y="0"/>
            <a:ext cx="4924878" cy="1320800"/>
          </a:xfrm>
        </p:spPr>
        <p:txBody>
          <a:bodyPr anchor="ctr">
            <a:normAutofit/>
          </a:bodyPr>
          <a:lstStyle/>
          <a:p>
            <a:pPr algn="ctr"/>
            <a:r>
              <a:rPr lang="en-US" sz="4400" b="1"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BEFC6985-1085-4193-9209-A81ADEFC3177}"/>
              </a:ext>
            </a:extLst>
          </p:cNvPr>
          <p:cNvSpPr>
            <a:spLocks noGrp="1"/>
          </p:cNvSpPr>
          <p:nvPr>
            <p:ph idx="1"/>
          </p:nvPr>
        </p:nvSpPr>
        <p:spPr>
          <a:xfrm>
            <a:off x="14066" y="1804236"/>
            <a:ext cx="10114670" cy="3794713"/>
          </a:xfrm>
        </p:spPr>
        <p:txBody>
          <a:bodyPr>
            <a:noAutofit/>
          </a:bodyPr>
          <a:lstStyle/>
          <a:p>
            <a:r>
              <a:rPr lang="en-US" sz="2400" b="1" dirty="0">
                <a:solidFill>
                  <a:schemeClr val="tx1"/>
                </a:solidFill>
                <a:latin typeface="Times New Roman" panose="02020603050405020304" pitchFamily="18" charset="0"/>
                <a:cs typeface="Times New Roman" panose="02020603050405020304" pitchFamily="18" charset="0"/>
              </a:rPr>
              <a:t>Hippocrates advised “concealing most things from the patient while you are attending to him. Give necessary orders with cheerfulness and serenity… revealing nothing of the patient’s future or present condition.”</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In 1847, the American Medical Association’s first code of medical ethics stated, “The life of a sick person can be shortened not only by the acts, but also by the words or the manner of a physician.</a:t>
            </a: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02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AFB2-900E-4EB5-BE5F-A54E9D207D20}"/>
              </a:ext>
            </a:extLst>
          </p:cNvPr>
          <p:cNvSpPr>
            <a:spLocks noGrp="1"/>
          </p:cNvSpPr>
          <p:nvPr>
            <p:ph type="title"/>
          </p:nvPr>
        </p:nvSpPr>
        <p:spPr>
          <a:xfrm>
            <a:off x="2954235" y="0"/>
            <a:ext cx="4924878" cy="1320800"/>
          </a:xfrm>
        </p:spPr>
        <p:txBody>
          <a:bodyPr anchor="ctr">
            <a:normAutofit/>
          </a:bodyPr>
          <a:lstStyle/>
          <a:p>
            <a:pPr algn="ctr"/>
            <a:r>
              <a:rPr lang="en-US" sz="4400" b="1"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BEFC6985-1085-4193-9209-A81ADEFC3177}"/>
              </a:ext>
            </a:extLst>
          </p:cNvPr>
          <p:cNvSpPr>
            <a:spLocks noGrp="1"/>
          </p:cNvSpPr>
          <p:nvPr>
            <p:ph idx="1"/>
          </p:nvPr>
        </p:nvSpPr>
        <p:spPr>
          <a:xfrm>
            <a:off x="14066" y="1804236"/>
            <a:ext cx="10114670" cy="3794713"/>
          </a:xfrm>
        </p:spPr>
        <p:txBody>
          <a:bodyPr>
            <a:noAutofit/>
          </a:bodyPr>
          <a:lstStyle/>
          <a:p>
            <a:r>
              <a:rPr lang="en-US" sz="2400" b="1" dirty="0">
                <a:solidFill>
                  <a:schemeClr val="tx1"/>
                </a:solidFill>
                <a:latin typeface="Times New Roman" panose="02020603050405020304" pitchFamily="18" charset="0"/>
                <a:cs typeface="Times New Roman" panose="02020603050405020304" pitchFamily="18" charset="0"/>
              </a:rPr>
              <a:t>‘The task of breaking bad news is a testing ground for the entire range of our professional skills and abilities. </a:t>
            </a:r>
          </a:p>
          <a:p>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a:solidFill>
                  <a:schemeClr val="tx1"/>
                </a:solidFill>
                <a:latin typeface="Times New Roman" panose="02020603050405020304" pitchFamily="18" charset="0"/>
                <a:cs typeface="Times New Roman" panose="02020603050405020304" pitchFamily="18" charset="0"/>
              </a:rPr>
              <a:t>If we do it badly </a:t>
            </a: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The patients or family members may never forgive us</a:t>
            </a:r>
          </a:p>
          <a:p>
            <a:pPr algn="ct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a:solidFill>
                  <a:schemeClr val="tx1"/>
                </a:solidFill>
                <a:latin typeface="Times New Roman" panose="02020603050405020304" pitchFamily="18" charset="0"/>
                <a:cs typeface="Times New Roman" panose="02020603050405020304" pitchFamily="18" charset="0"/>
              </a:rPr>
              <a:t> If we do it well</a:t>
            </a: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 They will never forget us’</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                                                                                                 Robert Buckman</a:t>
            </a: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lose up of older adults holding hands with a doctor in the background">
            <a:extLst>
              <a:ext uri="{FF2B5EF4-FFF2-40B4-BE49-F238E27FC236}">
                <a16:creationId xmlns:a16="http://schemas.microsoft.com/office/drawing/2014/main" id="{16B1C1DA-5495-456B-BB4E-360F2CF118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14" r="21429" b="-2"/>
          <a:stretch/>
        </p:blipFill>
        <p:spPr bwMode="auto">
          <a:xfrm>
            <a:off x="6414868" y="-1"/>
            <a:ext cx="5777132"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18B69C-4B49-4E11-9C62-9565B995B053}"/>
              </a:ext>
            </a:extLst>
          </p:cNvPr>
          <p:cNvSpPr>
            <a:spLocks noGrp="1"/>
          </p:cNvSpPr>
          <p:nvPr>
            <p:ph type="title"/>
          </p:nvPr>
        </p:nvSpPr>
        <p:spPr>
          <a:xfrm>
            <a:off x="1279499" y="194001"/>
            <a:ext cx="3851123" cy="898956"/>
          </a:xfrm>
        </p:spPr>
        <p:txBody>
          <a:bodyPr>
            <a:normAutofit/>
          </a:bodyPr>
          <a:lstStyle/>
          <a:p>
            <a:pPr algn="ctr"/>
            <a:r>
              <a:rPr lang="en-US" sz="4400" b="1" dirty="0">
                <a:latin typeface="Times New Roman" panose="02020603050405020304" pitchFamily="18" charset="0"/>
                <a:cs typeface="Times New Roman" panose="02020603050405020304" pitchFamily="18" charset="0"/>
              </a:rPr>
              <a:t>Definition</a:t>
            </a:r>
          </a:p>
        </p:txBody>
      </p:sp>
      <p:sp>
        <p:nvSpPr>
          <p:cNvPr id="3" name="Content Placeholder 2">
            <a:extLst>
              <a:ext uri="{FF2B5EF4-FFF2-40B4-BE49-F238E27FC236}">
                <a16:creationId xmlns:a16="http://schemas.microsoft.com/office/drawing/2014/main" id="{3D47BA2F-8F3D-40F4-9DC4-7DEF5B945ECC}"/>
              </a:ext>
            </a:extLst>
          </p:cNvPr>
          <p:cNvSpPr>
            <a:spLocks noGrp="1"/>
          </p:cNvSpPr>
          <p:nvPr>
            <p:ph idx="1"/>
          </p:nvPr>
        </p:nvSpPr>
        <p:spPr>
          <a:xfrm>
            <a:off x="-1" y="872197"/>
            <a:ext cx="6794695" cy="5985803"/>
          </a:xfrm>
        </p:spPr>
        <p:txBody>
          <a:bodyPr>
            <a:normAutofit fontScale="70000" lnSpcReduction="20000"/>
          </a:bodyPr>
          <a:lstStyle/>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r>
              <a:rPr lang="en-US" sz="3400" b="1" dirty="0">
                <a:solidFill>
                  <a:schemeClr val="tx1"/>
                </a:solidFill>
                <a:latin typeface="Times New Roman" panose="02020603050405020304" pitchFamily="18" charset="0"/>
                <a:cs typeface="Times New Roman" panose="02020603050405020304" pitchFamily="18" charset="0"/>
              </a:rPr>
              <a:t>Any news that drastically and negatively alters the patient’s view of  his or her future.” </a:t>
            </a:r>
          </a:p>
          <a:p>
            <a:endParaRPr lang="en-US" sz="3400" b="1" dirty="0">
              <a:solidFill>
                <a:schemeClr val="tx1"/>
              </a:solidFill>
              <a:latin typeface="Times New Roman" panose="02020603050405020304" pitchFamily="18" charset="0"/>
              <a:cs typeface="Times New Roman" panose="02020603050405020304" pitchFamily="18" charset="0"/>
            </a:endParaRPr>
          </a:p>
          <a:p>
            <a:r>
              <a:rPr lang="en-US" sz="3400" b="1" dirty="0">
                <a:solidFill>
                  <a:schemeClr val="tx1"/>
                </a:solidFill>
                <a:latin typeface="Times New Roman" panose="02020603050405020304" pitchFamily="18" charset="0"/>
                <a:cs typeface="Times New Roman" panose="02020603050405020304" pitchFamily="18" charset="0"/>
              </a:rPr>
              <a:t>Delivering serious, bad, or life-altering news to a patient.</a:t>
            </a:r>
          </a:p>
          <a:p>
            <a:endParaRPr lang="en-US" sz="3400" b="1" dirty="0">
              <a:solidFill>
                <a:schemeClr val="tx1"/>
              </a:solidFill>
              <a:latin typeface="Times New Roman" panose="02020603050405020304" pitchFamily="18" charset="0"/>
              <a:cs typeface="Times New Roman" panose="02020603050405020304" pitchFamily="18" charset="0"/>
            </a:endParaRPr>
          </a:p>
          <a:p>
            <a:r>
              <a:rPr lang="en-US" sz="3400" b="1" dirty="0">
                <a:solidFill>
                  <a:schemeClr val="tx1"/>
                </a:solidFill>
                <a:latin typeface="Times New Roman" panose="02020603050405020304" pitchFamily="18" charset="0"/>
                <a:cs typeface="Times New Roman" panose="02020603050405020304" pitchFamily="18" charset="0"/>
              </a:rPr>
              <a:t>Bad news is stereotypically associated with        a terminal diagnosis.</a:t>
            </a:r>
          </a:p>
          <a:p>
            <a:endParaRPr lang="en-US" sz="3400" b="1" dirty="0">
              <a:solidFill>
                <a:schemeClr val="tx1"/>
              </a:solidFill>
              <a:latin typeface="Times New Roman" panose="02020603050405020304" pitchFamily="18" charset="0"/>
              <a:cs typeface="Times New Roman" panose="02020603050405020304" pitchFamily="18" charset="0"/>
            </a:endParaRPr>
          </a:p>
          <a:p>
            <a:r>
              <a:rPr lang="en-US" sz="3400" b="1" dirty="0">
                <a:solidFill>
                  <a:schemeClr val="tx1"/>
                </a:solidFill>
                <a:latin typeface="Times New Roman" panose="02020603050405020304" pitchFamily="18" charset="0"/>
                <a:cs typeface="Times New Roman" panose="02020603050405020304" pitchFamily="18" charset="0"/>
              </a:rPr>
              <a:t>Family physicians encounter many situations that involve imparting bad news. </a:t>
            </a:r>
          </a:p>
          <a:p>
            <a:endParaRPr lang="en-US" sz="3400" b="1" dirty="0">
              <a:solidFill>
                <a:schemeClr val="tx1"/>
              </a:solidFill>
              <a:latin typeface="Times New Roman" panose="02020603050405020304" pitchFamily="18" charset="0"/>
              <a:cs typeface="Times New Roman" panose="02020603050405020304" pitchFamily="18" charset="0"/>
            </a:endParaRPr>
          </a:p>
          <a:p>
            <a:r>
              <a:rPr lang="en-US" sz="3400" b="1" dirty="0">
                <a:solidFill>
                  <a:schemeClr val="tx1"/>
                </a:solidFill>
                <a:latin typeface="Times New Roman" panose="02020603050405020304" pitchFamily="18" charset="0"/>
                <a:cs typeface="Times New Roman" panose="02020603050405020304" pitchFamily="18" charset="0"/>
              </a:rPr>
              <a:t>Bad news is subjective to the patient so you might not realize how it would really affect the patient.</a:t>
            </a:r>
          </a:p>
          <a:p>
            <a:endParaRPr lang="en-US" sz="2600" b="1" dirty="0">
              <a:latin typeface="Times New Roman" panose="02020603050405020304" pitchFamily="18" charset="0"/>
              <a:cs typeface="Times New Roman" panose="02020603050405020304" pitchFamily="18" charset="0"/>
            </a:endParaRPr>
          </a:p>
          <a:p>
            <a:endParaRPr lang="en-US" sz="26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cxnSp>
        <p:nvCxnSpPr>
          <p:cNvPr id="71" name="Straight Connector 7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600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152AB23-3944-4BF6-83E3-711D858F0727}"/>
              </a:ext>
            </a:extLst>
          </p:cNvPr>
          <p:cNvSpPr>
            <a:spLocks noGrp="1"/>
          </p:cNvSpPr>
          <p:nvPr>
            <p:ph type="title"/>
          </p:nvPr>
        </p:nvSpPr>
        <p:spPr>
          <a:xfrm>
            <a:off x="565417" y="74876"/>
            <a:ext cx="4203045" cy="1375608"/>
          </a:xfrm>
        </p:spPr>
        <p:txBody>
          <a:bodyPr anchor="ctr">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Examples</a:t>
            </a:r>
          </a:p>
        </p:txBody>
      </p:sp>
      <p:sp>
        <p:nvSpPr>
          <p:cNvPr id="3" name="Content Placeholder 2">
            <a:extLst>
              <a:ext uri="{FF2B5EF4-FFF2-40B4-BE49-F238E27FC236}">
                <a16:creationId xmlns:a16="http://schemas.microsoft.com/office/drawing/2014/main" id="{49D82976-482A-40A1-B4C0-1794F7E9A69F}"/>
              </a:ext>
            </a:extLst>
          </p:cNvPr>
          <p:cNvSpPr>
            <a:spLocks noGrp="1"/>
          </p:cNvSpPr>
          <p:nvPr>
            <p:ph idx="1"/>
          </p:nvPr>
        </p:nvSpPr>
        <p:spPr>
          <a:xfrm>
            <a:off x="130064" y="1525360"/>
            <a:ext cx="4746735" cy="5002049"/>
          </a:xfrm>
        </p:spPr>
        <p:txBody>
          <a:bodyPr>
            <a:normAutofit/>
          </a:bodyPr>
          <a:lstStyle/>
          <a:p>
            <a:r>
              <a:rPr lang="en-US" sz="2400" b="1" dirty="0">
                <a:solidFill>
                  <a:schemeClr val="bg1"/>
                </a:solidFill>
                <a:latin typeface="Times New Roman" panose="02020603050405020304" pitchFamily="18" charset="0"/>
                <a:cs typeface="Times New Roman" panose="02020603050405020304" pitchFamily="18" charset="0"/>
              </a:rPr>
              <a:t>Chronic disease : DM , HTN , Bronchial Asthma</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Terminal disease : Cancer</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Infectious disease :        Hepatitis A , B , C , HIV</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Debilitating disease : Alzheimer’s disease ,      Multiple Sclerosis</a:t>
            </a:r>
          </a:p>
          <a:p>
            <a:pPr marL="0" indent="0">
              <a:buNone/>
            </a:pPr>
            <a:endParaRPr lang="en-US" b="1" dirty="0">
              <a:solidFill>
                <a:schemeClr val="bg1"/>
              </a:solidFill>
              <a:latin typeface="Times New Roman" panose="02020603050405020304" pitchFamily="18" charset="0"/>
              <a:cs typeface="Times New Roman" panose="02020603050405020304" pitchFamily="18" charset="0"/>
            </a:endParaRPr>
          </a:p>
          <a:p>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Picture 3" descr="A picture containing game&#10;&#10;Description automatically generated">
            <a:extLst>
              <a:ext uri="{FF2B5EF4-FFF2-40B4-BE49-F238E27FC236}">
                <a16:creationId xmlns:a16="http://schemas.microsoft.com/office/drawing/2014/main" id="{6C0CB00D-88C5-47C8-8DDA-82966B8AF5D0}"/>
              </a:ext>
            </a:extLst>
          </p:cNvPr>
          <p:cNvPicPr>
            <a:picLocks noChangeAspect="1"/>
          </p:cNvPicPr>
          <p:nvPr/>
        </p:nvPicPr>
        <p:blipFill rotWithShape="1">
          <a:blip r:embed="rId2"/>
          <a:srcRect l="1" t="42293" r="-940"/>
          <a:stretch/>
        </p:blipFill>
        <p:spPr>
          <a:xfrm>
            <a:off x="5326779" y="2322814"/>
            <a:ext cx="6819010" cy="2212365"/>
          </a:xfrm>
          <a:prstGeom prst="rect">
            <a:avLst/>
          </a:prstGeom>
        </p:spPr>
      </p:pic>
      <p:sp>
        <p:nvSpPr>
          <p:cNvPr id="29"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0747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152AB23-3944-4BF6-83E3-711D858F0727}"/>
              </a:ext>
            </a:extLst>
          </p:cNvPr>
          <p:cNvSpPr>
            <a:spLocks noGrp="1"/>
          </p:cNvSpPr>
          <p:nvPr>
            <p:ph type="title"/>
          </p:nvPr>
        </p:nvSpPr>
        <p:spPr>
          <a:xfrm>
            <a:off x="565417" y="237744"/>
            <a:ext cx="4203045" cy="1375608"/>
          </a:xfrm>
        </p:spPr>
        <p:txBody>
          <a:bodyPr anchor="ctr">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Examples</a:t>
            </a:r>
          </a:p>
        </p:txBody>
      </p:sp>
      <p:sp>
        <p:nvSpPr>
          <p:cNvPr id="3" name="Content Placeholder 2">
            <a:extLst>
              <a:ext uri="{FF2B5EF4-FFF2-40B4-BE49-F238E27FC236}">
                <a16:creationId xmlns:a16="http://schemas.microsoft.com/office/drawing/2014/main" id="{49D82976-482A-40A1-B4C0-1794F7E9A69F}"/>
              </a:ext>
            </a:extLst>
          </p:cNvPr>
          <p:cNvSpPr>
            <a:spLocks noGrp="1"/>
          </p:cNvSpPr>
          <p:nvPr>
            <p:ph idx="1"/>
          </p:nvPr>
        </p:nvSpPr>
        <p:spPr>
          <a:xfrm>
            <a:off x="0" y="1893301"/>
            <a:ext cx="4876799" cy="4240211"/>
          </a:xfrm>
        </p:spPr>
        <p:txBody>
          <a:bodyPr>
            <a:noAutofit/>
          </a:bodyPr>
          <a:lstStyle/>
          <a:p>
            <a:r>
              <a:rPr lang="en-US" sz="2400" b="1" dirty="0">
                <a:solidFill>
                  <a:schemeClr val="bg1"/>
                </a:solidFill>
                <a:latin typeface="Times New Roman" panose="02020603050405020304" pitchFamily="18" charset="0"/>
                <a:cs typeface="Times New Roman" panose="02020603050405020304" pitchFamily="18" charset="0"/>
              </a:rPr>
              <a:t>Congenital disease : Congenital Heart Disease , Down syndrome,  Cleft palate</a:t>
            </a:r>
          </a:p>
          <a:p>
            <a:pPr marL="0" indent="0">
              <a:buNone/>
            </a:pPr>
            <a:r>
              <a:rPr lang="en-US" sz="2400" b="1" dirty="0">
                <a:solidFill>
                  <a:schemeClr val="bg1"/>
                </a:solidFill>
                <a:latin typeface="Times New Roman" panose="02020603050405020304" pitchFamily="18" charset="0"/>
                <a:cs typeface="Times New Roman" panose="02020603050405020304" pitchFamily="18" charset="0"/>
              </a:rPr>
              <a:t> </a:t>
            </a:r>
          </a:p>
          <a:p>
            <a:r>
              <a:rPr lang="en-US" sz="2400" b="1" dirty="0">
                <a:solidFill>
                  <a:schemeClr val="bg1"/>
                </a:solidFill>
                <a:latin typeface="Times New Roman" panose="02020603050405020304" pitchFamily="18" charset="0"/>
                <a:cs typeface="Times New Roman" panose="02020603050405020304" pitchFamily="18" charset="0"/>
              </a:rPr>
              <a:t>Trauma </a:t>
            </a:r>
            <a:r>
              <a:rPr lang="en-US" sz="2400" b="1" dirty="0" err="1">
                <a:solidFill>
                  <a:schemeClr val="bg1"/>
                </a:solidFill>
                <a:latin typeface="Times New Roman" panose="02020603050405020304" pitchFamily="18" charset="0"/>
                <a:cs typeface="Times New Roman" panose="02020603050405020304" pitchFamily="18" charset="0"/>
              </a:rPr>
              <a:t>e.g</a:t>
            </a:r>
            <a:r>
              <a:rPr lang="en-US" sz="2400" b="1" dirty="0">
                <a:solidFill>
                  <a:schemeClr val="bg1"/>
                </a:solidFill>
                <a:latin typeface="Times New Roman" panose="02020603050405020304" pitchFamily="18" charset="0"/>
                <a:cs typeface="Times New Roman" panose="02020603050405020304" pitchFamily="18" charset="0"/>
              </a:rPr>
              <a:t> RTA , Sports Injury</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Disability</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400" b="1" dirty="0">
                <a:solidFill>
                  <a:schemeClr val="bg1"/>
                </a:solidFill>
                <a:latin typeface="Times New Roman" panose="02020603050405020304" pitchFamily="18" charset="0"/>
                <a:cs typeface="Times New Roman" panose="02020603050405020304" pitchFamily="18" charset="0"/>
              </a:rPr>
              <a:t>Death</a:t>
            </a:r>
          </a:p>
          <a:p>
            <a:pPr marL="0" indent="0">
              <a:buNone/>
            </a:pPr>
            <a:endParaRPr lang="en-US" sz="1400" b="1" dirty="0">
              <a:solidFill>
                <a:schemeClr val="bg1"/>
              </a:solidFill>
              <a:latin typeface="Times New Roman" panose="02020603050405020304" pitchFamily="18" charset="0"/>
              <a:cs typeface="Times New Roman" panose="02020603050405020304" pitchFamily="18" charset="0"/>
            </a:endParaRPr>
          </a:p>
          <a:p>
            <a:endParaRPr lang="en-US" sz="14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9B8651C-45BD-4B21-8431-AE8714D6359D}"/>
              </a:ext>
            </a:extLst>
          </p:cNvPr>
          <p:cNvPicPr>
            <a:picLocks noChangeAspect="1"/>
          </p:cNvPicPr>
          <p:nvPr/>
        </p:nvPicPr>
        <p:blipFill>
          <a:blip r:embed="rId2"/>
          <a:stretch>
            <a:fillRect/>
          </a:stretch>
        </p:blipFill>
        <p:spPr>
          <a:xfrm>
            <a:off x="6985241" y="47261"/>
            <a:ext cx="4210533" cy="3526321"/>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F8F72FD7-3FD7-4709-97FC-C623BD2D4E5B}"/>
              </a:ext>
            </a:extLst>
          </p:cNvPr>
          <p:cNvPicPr>
            <a:picLocks noChangeAspect="1"/>
          </p:cNvPicPr>
          <p:nvPr/>
        </p:nvPicPr>
        <p:blipFill>
          <a:blip r:embed="rId3"/>
          <a:stretch>
            <a:fillRect/>
          </a:stretch>
        </p:blipFill>
        <p:spPr>
          <a:xfrm>
            <a:off x="6627195" y="3620843"/>
            <a:ext cx="4926626" cy="3284417"/>
          </a:xfrm>
          <a:prstGeom prst="rect">
            <a:avLst/>
          </a:prstGeom>
        </p:spPr>
      </p:pic>
    </p:spTree>
    <p:extLst>
      <p:ext uri="{BB962C8B-B14F-4D97-AF65-F5344CB8AC3E}">
        <p14:creationId xmlns:p14="http://schemas.microsoft.com/office/powerpoint/2010/main" val="40389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id="{CB246193-937C-4D86-8123-F90BFABF2674}"/>
              </a:ext>
            </a:extLst>
          </p:cNvPr>
          <p:cNvPicPr>
            <a:picLocks noChangeAspect="1"/>
          </p:cNvPicPr>
          <p:nvPr/>
        </p:nvPicPr>
        <p:blipFill rotWithShape="1">
          <a:blip r:embed="rId2"/>
          <a:srcRect l="10002" r="13756" b="-1"/>
          <a:stretch/>
        </p:blipFill>
        <p:spPr>
          <a:xfrm>
            <a:off x="5528602" y="-1"/>
            <a:ext cx="6663397"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a:extLst>
              <a:ext uri="{FF2B5EF4-FFF2-40B4-BE49-F238E27FC236}">
                <a16:creationId xmlns:a16="http://schemas.microsoft.com/office/drawing/2014/main" id="{B2795E8E-6FE3-4E5B-82D2-A168C22D00D3}"/>
              </a:ext>
            </a:extLst>
          </p:cNvPr>
          <p:cNvSpPr>
            <a:spLocks noGrp="1"/>
          </p:cNvSpPr>
          <p:nvPr>
            <p:ph idx="1"/>
          </p:nvPr>
        </p:nvSpPr>
        <p:spPr>
          <a:xfrm>
            <a:off x="28134" y="773720"/>
            <a:ext cx="6316395" cy="5824025"/>
          </a:xfrm>
        </p:spPr>
        <p:txBody>
          <a:bodyPr>
            <a:noAutofit/>
          </a:bodyPr>
          <a:lstStyle/>
          <a:p>
            <a:r>
              <a:rPr lang="en-US" sz="2400" b="1" dirty="0">
                <a:solidFill>
                  <a:schemeClr val="tx1"/>
                </a:solidFill>
                <a:latin typeface="Times New Roman" panose="02020603050405020304" pitchFamily="18" charset="0"/>
                <a:cs typeface="Times New Roman" panose="02020603050405020304" pitchFamily="18" charset="0"/>
              </a:rPr>
              <a:t>Breaking bad news is one of a physician’s most difficult duties, yet medical education typically offers little formal preparation for this daunting task.</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Numerous study results show that patients generally desire frank and empathetic disclosure of a terminal diagnosis or other bad news.</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The amount of information patients want to receive about their diagnosis varies based on Culture, Education level, Age, and Gender.</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516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3E91-7C71-4D4D-9FB2-C26663B9AB5E}"/>
              </a:ext>
            </a:extLst>
          </p:cNvPr>
          <p:cNvSpPr>
            <a:spLocks noGrp="1"/>
          </p:cNvSpPr>
          <p:nvPr>
            <p:ph type="title"/>
          </p:nvPr>
        </p:nvSpPr>
        <p:spPr>
          <a:xfrm>
            <a:off x="677334" y="412648"/>
            <a:ext cx="8596668" cy="1320800"/>
          </a:xfrm>
        </p:spPr>
        <p:txBody>
          <a:bodyPr>
            <a:normAutofit/>
          </a:bodyPr>
          <a:lstStyle/>
          <a:p>
            <a:pPr algn="ctr"/>
            <a:r>
              <a:rPr lang="en-US" sz="4400" b="1">
                <a:latin typeface="Times New Roman" panose="02020603050405020304" pitchFamily="18" charset="0"/>
                <a:cs typeface="Times New Roman" panose="02020603050405020304" pitchFamily="18" charset="0"/>
              </a:rPr>
              <a:t>Why it’s important?</a:t>
            </a: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89AC3F-DD3E-4AC6-9280-728FF4506083}"/>
              </a:ext>
            </a:extLst>
          </p:cNvPr>
          <p:cNvSpPr>
            <a:spLocks noGrp="1"/>
          </p:cNvSpPr>
          <p:nvPr>
            <p:ph idx="1"/>
          </p:nvPr>
        </p:nvSpPr>
        <p:spPr>
          <a:xfrm>
            <a:off x="677334" y="1888544"/>
            <a:ext cx="8596668" cy="4186423"/>
          </a:xfrm>
        </p:spPr>
        <p:txBody>
          <a:bodyPr>
            <a:normAutofit/>
          </a:bodyPr>
          <a:lstStyle/>
          <a:p>
            <a:pPr>
              <a:lnSpc>
                <a:spcPct val="150000"/>
              </a:lnSpc>
            </a:pPr>
            <a:r>
              <a:rPr lang="en-US" sz="2400" b="1" dirty="0">
                <a:solidFill>
                  <a:schemeClr val="tx1"/>
                </a:solidFill>
                <a:latin typeface="Times New Roman" panose="02020603050405020304" pitchFamily="18" charset="0"/>
                <a:cs typeface="Times New Roman" panose="02020603050405020304" pitchFamily="18" charset="0"/>
              </a:rPr>
              <a:t>The beginning of a patient-physician journey.</a:t>
            </a:r>
          </a:p>
          <a:p>
            <a:pPr>
              <a:lnSpc>
                <a:spcPct val="150000"/>
              </a:lnSpc>
            </a:pPr>
            <a:r>
              <a:rPr lang="en-US" sz="2400" b="1" dirty="0">
                <a:solidFill>
                  <a:schemeClr val="tx1"/>
                </a:solidFill>
                <a:latin typeface="Times New Roman" panose="02020603050405020304" pitchFamily="18" charset="0"/>
                <a:cs typeface="Times New Roman" panose="02020603050405020304" pitchFamily="18" charset="0"/>
              </a:rPr>
              <a:t>Ensuring the patient’s autonomy and self empowerment.</a:t>
            </a:r>
          </a:p>
          <a:p>
            <a:pPr>
              <a:lnSpc>
                <a:spcPct val="150000"/>
              </a:lnSpc>
            </a:pPr>
            <a:r>
              <a:rPr lang="en-US" sz="2400" b="1" dirty="0">
                <a:solidFill>
                  <a:schemeClr val="tx1"/>
                </a:solidFill>
                <a:latin typeface="Times New Roman" panose="02020603050405020304" pitchFamily="18" charset="0"/>
                <a:cs typeface="Times New Roman" panose="02020603050405020304" pitchFamily="18" charset="0"/>
              </a:rPr>
              <a:t>To maintain patient-doctor trust.</a:t>
            </a:r>
          </a:p>
          <a:p>
            <a:pPr>
              <a:lnSpc>
                <a:spcPct val="150000"/>
              </a:lnSpc>
            </a:pPr>
            <a:r>
              <a:rPr lang="en-US" sz="2400" b="1" dirty="0">
                <a:solidFill>
                  <a:schemeClr val="tx1"/>
                </a:solidFill>
                <a:latin typeface="Times New Roman" panose="02020603050405020304" pitchFamily="18" charset="0"/>
                <a:cs typeface="Times New Roman" panose="02020603050405020304" pitchFamily="18" charset="0"/>
              </a:rPr>
              <a:t>Patient satisfaction on the healthcare provided.</a:t>
            </a:r>
          </a:p>
          <a:p>
            <a:pPr>
              <a:lnSpc>
                <a:spcPct val="150000"/>
              </a:lnSpc>
            </a:pPr>
            <a:r>
              <a:rPr lang="en-US" sz="2400" b="1" dirty="0">
                <a:solidFill>
                  <a:schemeClr val="tx1"/>
                </a:solidFill>
                <a:latin typeface="Times New Roman" panose="02020603050405020304" pitchFamily="18" charset="0"/>
                <a:cs typeface="Times New Roman" panose="02020603050405020304" pitchFamily="18" charset="0"/>
              </a:rPr>
              <a:t>To ensure the patient moves forward and fully understands in order to have a positive therapeutic outcome.</a:t>
            </a:r>
          </a:p>
        </p:txBody>
      </p:sp>
    </p:spTree>
    <p:extLst>
      <p:ext uri="{BB962C8B-B14F-4D97-AF65-F5344CB8AC3E}">
        <p14:creationId xmlns:p14="http://schemas.microsoft.com/office/powerpoint/2010/main" val="91586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80ECEBCD-EAC1-4575-A7C9-8D9E8A10B4E2}"/>
              </a:ext>
            </a:extLst>
          </p:cNvPr>
          <p:cNvPicPr>
            <a:picLocks noChangeAspect="1"/>
          </p:cNvPicPr>
          <p:nvPr/>
        </p:nvPicPr>
        <p:blipFill>
          <a:blip r:embed="rId2"/>
          <a:stretch>
            <a:fillRect/>
          </a:stretch>
        </p:blipFill>
        <p:spPr>
          <a:xfrm>
            <a:off x="2671279" y="1131994"/>
            <a:ext cx="6851319" cy="4590386"/>
          </a:xfrm>
          <a:prstGeom prst="rect">
            <a:avLst/>
          </a:prstGeom>
        </p:spPr>
      </p:pic>
    </p:spTree>
    <p:extLst>
      <p:ext uri="{BB962C8B-B14F-4D97-AF65-F5344CB8AC3E}">
        <p14:creationId xmlns:p14="http://schemas.microsoft.com/office/powerpoint/2010/main" val="170829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4F1B4-6192-464E-9EFD-790A5D79A4E5}"/>
              </a:ext>
            </a:extLst>
          </p:cNvPr>
          <p:cNvSpPr>
            <a:spLocks noGrp="1"/>
          </p:cNvSpPr>
          <p:nvPr>
            <p:ph idx="1"/>
          </p:nvPr>
        </p:nvSpPr>
        <p:spPr/>
        <p:txBody>
          <a:bodyPr/>
          <a:lstStyle/>
          <a:p>
            <a:r>
              <a:rPr lang="en-US" sz="2800" dirty="0">
                <a:solidFill>
                  <a:schemeClr val="tx1"/>
                </a:solidFill>
                <a:latin typeface="Times New Roman" panose="02020603050405020304" pitchFamily="18" charset="0"/>
                <a:cs typeface="Times New Roman" panose="02020603050405020304" pitchFamily="18" charset="0"/>
              </a:rPr>
              <a:t>Ali Al-Nasser</a:t>
            </a:r>
          </a:p>
          <a:p>
            <a:r>
              <a:rPr lang="en-US" sz="2800" dirty="0">
                <a:solidFill>
                  <a:schemeClr val="tx1"/>
                </a:solidFill>
                <a:latin typeface="Times New Roman" panose="02020603050405020304" pitchFamily="18" charset="0"/>
                <a:cs typeface="Times New Roman" panose="02020603050405020304" pitchFamily="18" charset="0"/>
              </a:rPr>
              <a:t>Mohammed </a:t>
            </a:r>
            <a:r>
              <a:rPr lang="en-US" sz="2800" dirty="0" err="1">
                <a:solidFill>
                  <a:schemeClr val="tx1"/>
                </a:solidFill>
                <a:latin typeface="Times New Roman" panose="02020603050405020304" pitchFamily="18" charset="0"/>
                <a:cs typeface="Times New Roman" panose="02020603050405020304" pitchFamily="18" charset="0"/>
              </a:rPr>
              <a:t>Baqais</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Ahmed </a:t>
            </a:r>
            <a:r>
              <a:rPr lang="en-US" sz="2800" dirty="0" err="1">
                <a:solidFill>
                  <a:schemeClr val="tx1"/>
                </a:solidFill>
                <a:latin typeface="Times New Roman" panose="02020603050405020304" pitchFamily="18" charset="0"/>
                <a:cs typeface="Times New Roman" panose="02020603050405020304" pitchFamily="18" charset="0"/>
              </a:rPr>
              <a:t>alqahtani</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Sadiq </a:t>
            </a:r>
            <a:r>
              <a:rPr lang="en-US" sz="2800" dirty="0" err="1">
                <a:solidFill>
                  <a:schemeClr val="tx1"/>
                </a:solidFill>
                <a:latin typeface="Times New Roman" panose="02020603050405020304" pitchFamily="18" charset="0"/>
                <a:cs typeface="Times New Roman" panose="02020603050405020304" pitchFamily="18" charset="0"/>
              </a:rPr>
              <a:t>arab</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Khalid </a:t>
            </a:r>
            <a:r>
              <a:rPr lang="en-US" sz="2800" dirty="0" err="1">
                <a:solidFill>
                  <a:schemeClr val="tx1"/>
                </a:solidFill>
                <a:latin typeface="Times New Roman" panose="02020603050405020304" pitchFamily="18" charset="0"/>
                <a:cs typeface="Times New Roman" panose="02020603050405020304" pitchFamily="18" charset="0"/>
              </a:rPr>
              <a:t>Aleedan</a:t>
            </a:r>
            <a:endParaRPr lang="en-US" sz="2800"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340759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AC444-65AC-40AA-AFC0-C6BC485EBDBF}"/>
              </a:ext>
            </a:extLst>
          </p:cNvPr>
          <p:cNvSpPr>
            <a:spLocks noGrp="1"/>
          </p:cNvSpPr>
          <p:nvPr>
            <p:ph idx="1"/>
          </p:nvPr>
        </p:nvSpPr>
        <p:spPr>
          <a:xfrm>
            <a:off x="165320" y="573258"/>
            <a:ext cx="6052600" cy="6084277"/>
          </a:xfrm>
        </p:spPr>
        <p:txBody>
          <a:bodyPr>
            <a:noAutofit/>
          </a:bodyPr>
          <a:lstStyle/>
          <a:p>
            <a:pPr>
              <a:lnSpc>
                <a:spcPct val="90000"/>
              </a:lnSpc>
            </a:pPr>
            <a:r>
              <a:rPr lang="en-US" sz="2400" b="1" dirty="0">
                <a:solidFill>
                  <a:schemeClr val="tx1"/>
                </a:solidFill>
                <a:latin typeface="Times New Roman" panose="02020603050405020304" pitchFamily="18" charset="0"/>
                <a:cs typeface="Times New Roman" panose="02020603050405020304" pitchFamily="18" charset="0"/>
              </a:rPr>
              <a:t>Patient centered approach</a:t>
            </a:r>
          </a:p>
          <a:p>
            <a:pPr marL="0" indent="0">
              <a:lnSpc>
                <a:spcPct val="90000"/>
              </a:lnSpc>
              <a:buNone/>
            </a:pPr>
            <a:r>
              <a:rPr lang="en-US" sz="2400" b="1" dirty="0">
                <a:solidFill>
                  <a:schemeClr val="tx1"/>
                </a:solidFill>
                <a:latin typeface="Times New Roman" panose="02020603050405020304" pitchFamily="18" charset="0"/>
                <a:cs typeface="Times New Roman" panose="02020603050405020304" pitchFamily="18" charset="0"/>
              </a:rPr>
              <a:t> </a:t>
            </a:r>
          </a:p>
          <a:p>
            <a:pPr>
              <a:lnSpc>
                <a:spcPct val="90000"/>
              </a:lnSpc>
            </a:pPr>
            <a:r>
              <a:rPr lang="en-US" sz="2400" b="1" dirty="0">
                <a:solidFill>
                  <a:schemeClr val="tx1"/>
                </a:solidFill>
                <a:latin typeface="Times New Roman" panose="02020603050405020304" pitchFamily="18" charset="0"/>
                <a:cs typeface="Times New Roman" panose="02020603050405020304" pitchFamily="18" charset="0"/>
              </a:rPr>
              <a:t>Physician Communication skills , Training , Experience</a:t>
            </a:r>
          </a:p>
          <a:p>
            <a:pPr marL="0" indent="0">
              <a:lnSpc>
                <a:spcPct val="90000"/>
              </a:lnSpc>
              <a:buNone/>
            </a:pPr>
            <a:r>
              <a:rPr lang="en-US" sz="2400" b="1" dirty="0">
                <a:solidFill>
                  <a:schemeClr val="tx1"/>
                </a:solidFill>
                <a:latin typeface="Times New Roman" panose="02020603050405020304" pitchFamily="18" charset="0"/>
                <a:cs typeface="Times New Roman" panose="02020603050405020304" pitchFamily="18" charset="0"/>
              </a:rPr>
              <a:t> </a:t>
            </a:r>
          </a:p>
          <a:p>
            <a:pPr>
              <a:lnSpc>
                <a:spcPct val="90000"/>
              </a:lnSpc>
            </a:pPr>
            <a:r>
              <a:rPr lang="en-US" sz="2400" b="1" dirty="0">
                <a:solidFill>
                  <a:schemeClr val="tx1"/>
                </a:solidFill>
                <a:latin typeface="Times New Roman" panose="02020603050405020304" pitchFamily="18" charset="0"/>
                <a:cs typeface="Times New Roman" panose="02020603050405020304" pitchFamily="18" charset="0"/>
              </a:rPr>
              <a:t> This communication skill is typically learned through trial and error or observation of senior colleagues.</a:t>
            </a:r>
          </a:p>
          <a:p>
            <a:pPr>
              <a:lnSpc>
                <a:spcPct val="90000"/>
              </a:lnSpc>
            </a:pPr>
            <a:endParaRPr lang="en-US" sz="2400" b="1" dirty="0">
              <a:solidFill>
                <a:schemeClr val="tx1"/>
              </a:solidFill>
              <a:latin typeface="Times New Roman" panose="02020603050405020304" pitchFamily="18" charset="0"/>
              <a:cs typeface="Times New Roman" panose="02020603050405020304" pitchFamily="18" charset="0"/>
            </a:endParaRPr>
          </a:p>
          <a:p>
            <a:pPr>
              <a:lnSpc>
                <a:spcPct val="90000"/>
              </a:lnSpc>
            </a:pPr>
            <a:r>
              <a:rPr lang="en-US" sz="2400" b="1" dirty="0">
                <a:solidFill>
                  <a:schemeClr val="tx1"/>
                </a:solidFill>
                <a:latin typeface="Times New Roman" panose="02020603050405020304" pitchFamily="18" charset="0"/>
                <a:cs typeface="Times New Roman" panose="02020603050405020304" pitchFamily="18" charset="0"/>
              </a:rPr>
              <a:t>Conveying bad news is more difficult when the clinician has a long-standing relationship with the patient, when the patient is young, or when strong optimism had been expressed for a successful outcome.</a:t>
            </a:r>
          </a:p>
        </p:txBody>
      </p:sp>
      <p:pic>
        <p:nvPicPr>
          <p:cNvPr id="2" name="Picture 1">
            <a:extLst>
              <a:ext uri="{FF2B5EF4-FFF2-40B4-BE49-F238E27FC236}">
                <a16:creationId xmlns:a16="http://schemas.microsoft.com/office/drawing/2014/main" id="{27107876-E453-4437-AD70-0C975E2AB3D9}"/>
              </a:ext>
            </a:extLst>
          </p:cNvPr>
          <p:cNvPicPr>
            <a:picLocks noChangeAspect="1"/>
          </p:cNvPicPr>
          <p:nvPr/>
        </p:nvPicPr>
        <p:blipFill>
          <a:blip r:embed="rId2"/>
          <a:stretch>
            <a:fillRect/>
          </a:stretch>
        </p:blipFill>
        <p:spPr>
          <a:xfrm>
            <a:off x="6368068" y="2110154"/>
            <a:ext cx="3906081" cy="2841674"/>
          </a:xfrm>
          <a:prstGeom prst="rect">
            <a:avLst/>
          </a:prstGeom>
        </p:spPr>
      </p:pic>
    </p:spTree>
    <p:extLst>
      <p:ext uri="{BB962C8B-B14F-4D97-AF65-F5344CB8AC3E}">
        <p14:creationId xmlns:p14="http://schemas.microsoft.com/office/powerpoint/2010/main" val="20544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F592-3077-4F14-BD13-9EE2C9BC88DB}"/>
              </a:ext>
            </a:extLst>
          </p:cNvPr>
          <p:cNvSpPr>
            <a:spLocks noGrp="1"/>
          </p:cNvSpPr>
          <p:nvPr>
            <p:ph type="title"/>
          </p:nvPr>
        </p:nvSpPr>
        <p:spPr>
          <a:xfrm>
            <a:off x="677334" y="511124"/>
            <a:ext cx="8596668" cy="1320800"/>
          </a:xfrm>
        </p:spPr>
        <p:txBody>
          <a:bodyPr>
            <a:normAutofit/>
          </a:bodyPr>
          <a:lstStyle/>
          <a:p>
            <a:pPr algn="ctr"/>
            <a:r>
              <a:rPr lang="en-US" sz="4400" b="1">
                <a:latin typeface="Times New Roman" panose="02020603050405020304" pitchFamily="18" charset="0"/>
                <a:cs typeface="Times New Roman" panose="02020603050405020304" pitchFamily="18" charset="0"/>
              </a:rPr>
              <a:t>Basic Principles </a:t>
            </a: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1F685A6-ADDD-4D3E-B5BD-93409CB2FBFA}"/>
              </a:ext>
            </a:extLst>
          </p:cNvPr>
          <p:cNvSpPr>
            <a:spLocks noGrp="1"/>
          </p:cNvSpPr>
          <p:nvPr>
            <p:ph idx="1"/>
          </p:nvPr>
        </p:nvSpPr>
        <p:spPr>
          <a:xfrm>
            <a:off x="295422" y="2053880"/>
            <a:ext cx="9692640" cy="4051496"/>
          </a:xfrm>
        </p:spPr>
        <p:txBody>
          <a:bodyPr>
            <a:normAutofit fontScale="92500" lnSpcReduction="20000"/>
          </a:bodyPr>
          <a:lstStyle/>
          <a:p>
            <a:r>
              <a:rPr lang="en-US" sz="3000" b="1" dirty="0">
                <a:solidFill>
                  <a:schemeClr val="tx1"/>
                </a:solidFill>
                <a:latin typeface="Times New Roman" panose="02020603050405020304" pitchFamily="18" charset="0"/>
                <a:cs typeface="Times New Roman" panose="02020603050405020304" pitchFamily="18" charset="0"/>
              </a:rPr>
              <a:t>When to be informed ?</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As soon as information is clearly known</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Don’t pass on unsure information too soon</a:t>
            </a:r>
          </a:p>
          <a:p>
            <a:r>
              <a:rPr lang="en-US" sz="3000" b="1" dirty="0">
                <a:solidFill>
                  <a:schemeClr val="tx1"/>
                </a:solidFill>
                <a:latin typeface="Times New Roman" panose="02020603050405020304" pitchFamily="18" charset="0"/>
                <a:cs typeface="Times New Roman" panose="02020603050405020304" pitchFamily="18" charset="0"/>
              </a:rPr>
              <a:t>Where to be informed ?</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Private setting</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In person</a:t>
            </a:r>
          </a:p>
          <a:p>
            <a:r>
              <a:rPr lang="en-US" sz="3000" b="1" dirty="0">
                <a:solidFill>
                  <a:schemeClr val="tx1"/>
                </a:solidFill>
                <a:latin typeface="Times New Roman" panose="02020603050405020304" pitchFamily="18" charset="0"/>
                <a:cs typeface="Times New Roman" panose="02020603050405020304" pitchFamily="18" charset="0"/>
              </a:rPr>
              <a:t>Support persons present</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Both parents</a:t>
            </a:r>
          </a:p>
          <a:p>
            <a:pPr indent="22225">
              <a:buFont typeface="Wingdings" panose="05000000000000000000" pitchFamily="2" charset="2"/>
              <a:buChar char="q"/>
            </a:pPr>
            <a:r>
              <a:rPr lang="en-US" sz="2600" b="1" dirty="0">
                <a:solidFill>
                  <a:schemeClr val="tx1"/>
                </a:solidFill>
                <a:latin typeface="Times New Roman" panose="02020603050405020304" pitchFamily="18" charset="0"/>
                <a:cs typeface="Times New Roman" panose="02020603050405020304" pitchFamily="18" charset="0"/>
              </a:rPr>
              <a:t>     Other support people, Family, Friends, Hospital support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8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402" y="291057"/>
            <a:ext cx="8159921" cy="1446550"/>
          </a:xfrm>
          <a:prstGeom prst="rect">
            <a:avLst/>
          </a:prstGeom>
          <a:noFill/>
        </p:spPr>
        <p:txBody>
          <a:bodyPr wrap="square" rtlCol="0">
            <a:spAutoFit/>
          </a:bodyPr>
          <a:lstStyle/>
          <a:p>
            <a:pPr algn="ctr"/>
            <a:r>
              <a:rPr lang="en-US" sz="4400" b="1" dirty="0">
                <a:solidFill>
                  <a:schemeClr val="accent1"/>
                </a:solidFill>
                <a:latin typeface="Times New Roman" panose="02020603050405020304" pitchFamily="18" charset="0"/>
                <a:ea typeface="+mj-ea"/>
                <a:cs typeface="Times New Roman" panose="02020603050405020304" pitchFamily="18" charset="0"/>
              </a:rPr>
              <a:t>Barriers to Effectively Breaking Bad News</a:t>
            </a:r>
          </a:p>
        </p:txBody>
      </p:sp>
      <p:sp>
        <p:nvSpPr>
          <p:cNvPr id="3" name="TextBox 2"/>
          <p:cNvSpPr txBox="1"/>
          <p:nvPr/>
        </p:nvSpPr>
        <p:spPr>
          <a:xfrm>
            <a:off x="379828" y="2170867"/>
            <a:ext cx="9758631" cy="3991157"/>
          </a:xfrm>
          <a:prstGeom prst="rect">
            <a:avLst/>
          </a:prstGeom>
          <a:noFill/>
        </p:spPr>
        <p:txBody>
          <a:bodyPr wrap="square" rtlCol="0">
            <a:spAutoFit/>
          </a:bodyPr>
          <a:lstStyle/>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Differences in cultural beliefs and values.</a:t>
            </a:r>
          </a:p>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Language barriers.</a:t>
            </a:r>
          </a:p>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The level of involvement of the family in discussions and decisions.</a:t>
            </a:r>
          </a:p>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Fear of causing pain or being blamed for therapeutic failure.</a:t>
            </a:r>
          </a:p>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Lack of training in breaking bad news.</a:t>
            </a:r>
          </a:p>
          <a:p>
            <a:pPr marL="342900" indent="-342900">
              <a:lnSpc>
                <a:spcPct val="150000"/>
              </a:lnSpc>
              <a:spcBef>
                <a:spcPts val="1000"/>
              </a:spcBef>
              <a:buClr>
                <a:schemeClr val="accent1"/>
              </a:buClr>
              <a:buSzPct val="80000"/>
              <a:buFont typeface="Wingdings 3" charset="2"/>
              <a:buChar char=""/>
              <a:defRPr/>
            </a:pPr>
            <a:r>
              <a:rPr lang="en-US" sz="2400" b="1" dirty="0">
                <a:latin typeface="Times New Roman" panose="02020603050405020304" pitchFamily="18" charset="0"/>
                <a:cs typeface="Times New Roman" panose="02020603050405020304" pitchFamily="18" charset="0"/>
              </a:rPr>
              <a:t>Knowledge and ability to answer questions.</a:t>
            </a:r>
          </a:p>
        </p:txBody>
      </p:sp>
    </p:spTree>
    <p:extLst>
      <p:ext uri="{BB962C8B-B14F-4D97-AF65-F5344CB8AC3E}">
        <p14:creationId xmlns:p14="http://schemas.microsoft.com/office/powerpoint/2010/main" val="1770950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CF55DD8-06D7-4E58-8B1D-D2EE46AF521B}"/>
              </a:ext>
            </a:extLst>
          </p:cNvPr>
          <p:cNvSpPr>
            <a:spLocks noGrp="1"/>
          </p:cNvSpPr>
          <p:nvPr>
            <p:ph sz="half" idx="2"/>
          </p:nvPr>
        </p:nvSpPr>
        <p:spPr>
          <a:xfrm>
            <a:off x="70340" y="1589659"/>
            <a:ext cx="5088383" cy="4887811"/>
          </a:xfrm>
        </p:spPr>
        <p:txBody>
          <a:bodyPr>
            <a:normAutofit/>
          </a:bodyPr>
          <a:lstStyle/>
          <a:p>
            <a:r>
              <a:rPr lang="en-US" sz="2400" b="1" dirty="0">
                <a:solidFill>
                  <a:schemeClr val="accent2"/>
                </a:solidFill>
                <a:latin typeface="Times New Roman" panose="02020603050405020304" pitchFamily="18" charset="0"/>
                <a:cs typeface="Times New Roman" panose="02020603050405020304" pitchFamily="18" charset="0"/>
              </a:rPr>
              <a:t>Prepare yourself</a:t>
            </a:r>
          </a:p>
          <a:p>
            <a:r>
              <a:rPr lang="en-US" sz="2400" b="1" dirty="0">
                <a:solidFill>
                  <a:schemeClr val="accent2"/>
                </a:solidFill>
                <a:latin typeface="Times New Roman" panose="02020603050405020304" pitchFamily="18" charset="0"/>
                <a:cs typeface="Times New Roman" panose="02020603050405020304" pitchFamily="18" charset="0"/>
              </a:rPr>
              <a:t>Ensure Privacy and Adequate Time</a:t>
            </a:r>
          </a:p>
          <a:p>
            <a:r>
              <a:rPr lang="en-US" sz="2400" b="1" dirty="0">
                <a:solidFill>
                  <a:schemeClr val="accent2"/>
                </a:solidFill>
                <a:latin typeface="Times New Roman" panose="02020603050405020304" pitchFamily="18" charset="0"/>
                <a:cs typeface="Times New Roman" panose="02020603050405020304" pitchFamily="18" charset="0"/>
              </a:rPr>
              <a:t>Adequate space for the free flow of emotions must be given.</a:t>
            </a:r>
          </a:p>
          <a:p>
            <a:r>
              <a:rPr lang="en-US" sz="2400" b="1" dirty="0">
                <a:solidFill>
                  <a:schemeClr val="accent2"/>
                </a:solidFill>
                <a:latin typeface="Times New Roman" panose="02020603050405020304" pitchFamily="18" charset="0"/>
                <a:cs typeface="Times New Roman" panose="02020603050405020304" pitchFamily="18" charset="0"/>
              </a:rPr>
              <a:t>Be direct and specific </a:t>
            </a:r>
          </a:p>
          <a:p>
            <a:r>
              <a:rPr lang="en-US" sz="2400" b="1" dirty="0">
                <a:solidFill>
                  <a:schemeClr val="accent2"/>
                </a:solidFill>
                <a:latin typeface="Times New Roman" panose="02020603050405020304" pitchFamily="18" charset="0"/>
                <a:cs typeface="Times New Roman" panose="02020603050405020304" pitchFamily="18" charset="0"/>
              </a:rPr>
              <a:t>Listen and be receptive</a:t>
            </a:r>
          </a:p>
          <a:p>
            <a:r>
              <a:rPr lang="en-US" sz="2400" b="1" dirty="0">
                <a:solidFill>
                  <a:schemeClr val="accent2"/>
                </a:solidFill>
                <a:latin typeface="Times New Roman" panose="02020603050405020304" pitchFamily="18" charset="0"/>
                <a:cs typeface="Times New Roman" panose="02020603050405020304" pitchFamily="18" charset="0"/>
              </a:rPr>
              <a:t>Provide Information About Support Services</a:t>
            </a:r>
          </a:p>
        </p:txBody>
      </p:sp>
      <p:sp>
        <p:nvSpPr>
          <p:cNvPr id="6" name="Content Placeholder 5">
            <a:extLst>
              <a:ext uri="{FF2B5EF4-FFF2-40B4-BE49-F238E27FC236}">
                <a16:creationId xmlns:a16="http://schemas.microsoft.com/office/drawing/2014/main" id="{45FCB1EC-7D92-4B0E-86CF-E94B5AF55AD9}"/>
              </a:ext>
            </a:extLst>
          </p:cNvPr>
          <p:cNvSpPr>
            <a:spLocks noGrp="1"/>
          </p:cNvSpPr>
          <p:nvPr>
            <p:ph sz="quarter" idx="4"/>
          </p:nvPr>
        </p:nvSpPr>
        <p:spPr>
          <a:xfrm>
            <a:off x="5102451" y="1477115"/>
            <a:ext cx="5645265" cy="4887811"/>
          </a:xfrm>
        </p:spPr>
        <p:txBody>
          <a:bodyPr>
            <a:normAutofit/>
          </a:bodyPr>
          <a:lstStyle/>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Break bad news over the phone.</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be in a hurry</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be vague</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Be judgmental</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Give excessive information </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Don’t Give a definite time span </a:t>
            </a:r>
          </a:p>
          <a:p>
            <a:pPr>
              <a:lnSpc>
                <a:spcPct val="150000"/>
              </a:lnSpc>
            </a:pPr>
            <a:r>
              <a:rPr lang="en-US" sz="2400" b="1" dirty="0">
                <a:solidFill>
                  <a:schemeClr val="accent5"/>
                </a:solidFill>
                <a:latin typeface="Times New Roman" panose="02020603050405020304" pitchFamily="18" charset="0"/>
                <a:cs typeface="Times New Roman" panose="02020603050405020304" pitchFamily="18" charset="0"/>
              </a:rPr>
              <a:t>Avoid blocking behaviors</a:t>
            </a:r>
            <a:r>
              <a:rPr lang="en-US" sz="2400" b="1" dirty="0">
                <a:solidFill>
                  <a:schemeClr val="tx1"/>
                </a:solidFill>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40527BC-2969-47EE-BFC4-DEB7936C670D}"/>
              </a:ext>
            </a:extLst>
          </p:cNvPr>
          <p:cNvPicPr>
            <a:picLocks noChangeAspect="1"/>
          </p:cNvPicPr>
          <p:nvPr/>
        </p:nvPicPr>
        <p:blipFill>
          <a:blip r:embed="rId2"/>
          <a:stretch>
            <a:fillRect/>
          </a:stretch>
        </p:blipFill>
        <p:spPr>
          <a:xfrm>
            <a:off x="150343" y="418194"/>
            <a:ext cx="4182218" cy="1072989"/>
          </a:xfrm>
          <a:prstGeom prst="rect">
            <a:avLst/>
          </a:prstGeom>
        </p:spPr>
      </p:pic>
      <p:pic>
        <p:nvPicPr>
          <p:cNvPr id="16" name="Picture 15">
            <a:extLst>
              <a:ext uri="{FF2B5EF4-FFF2-40B4-BE49-F238E27FC236}">
                <a16:creationId xmlns:a16="http://schemas.microsoft.com/office/drawing/2014/main" id="{4B394CC7-B110-42F1-A52E-F567C357B1FB}"/>
              </a:ext>
            </a:extLst>
          </p:cNvPr>
          <p:cNvPicPr>
            <a:picLocks noChangeAspect="1"/>
          </p:cNvPicPr>
          <p:nvPr/>
        </p:nvPicPr>
        <p:blipFill>
          <a:blip r:embed="rId3"/>
          <a:stretch>
            <a:fillRect/>
          </a:stretch>
        </p:blipFill>
        <p:spPr>
          <a:xfrm>
            <a:off x="4694208" y="418194"/>
            <a:ext cx="4182218" cy="1072989"/>
          </a:xfrm>
          <a:prstGeom prst="rect">
            <a:avLst/>
          </a:prstGeom>
        </p:spPr>
      </p:pic>
    </p:spTree>
    <p:extLst>
      <p:ext uri="{BB962C8B-B14F-4D97-AF65-F5344CB8AC3E}">
        <p14:creationId xmlns:p14="http://schemas.microsoft.com/office/powerpoint/2010/main" val="38922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F1A9D-A933-44DF-B77A-78541BBC0AA9}"/>
              </a:ext>
            </a:extLst>
          </p:cNvPr>
          <p:cNvSpPr>
            <a:spLocks noGrp="1"/>
          </p:cNvSpPr>
          <p:nvPr>
            <p:ph idx="1"/>
          </p:nvPr>
        </p:nvSpPr>
        <p:spPr>
          <a:xfrm>
            <a:off x="0" y="1020510"/>
            <a:ext cx="9791115" cy="5309955"/>
          </a:xfrm>
        </p:spPr>
        <p:txBody>
          <a:bodyPr>
            <a:normAutofit fontScale="92500" lnSpcReduction="20000"/>
          </a:bodyPr>
          <a:lstStyle/>
          <a:p>
            <a:pPr>
              <a:lnSpc>
                <a:spcPct val="120000"/>
              </a:lnSpc>
            </a:pPr>
            <a:r>
              <a:rPr lang="en-US" sz="2600" b="1" dirty="0">
                <a:solidFill>
                  <a:schemeClr val="tx1"/>
                </a:solidFill>
                <a:latin typeface="Times New Roman" panose="02020603050405020304" pitchFamily="18" charset="0"/>
                <a:cs typeface="Times New Roman" panose="02020603050405020304" pitchFamily="18" charset="0"/>
              </a:rPr>
              <a:t>Some of the blocking behaviors : Offering premature reassurances and advices before addressing the main concerns of the patient, explaining the distress as normal, playing down the problems, changing the topic of discussion, cracking untimely jokes.</a:t>
            </a:r>
          </a:p>
          <a:p>
            <a:pPr>
              <a:lnSpc>
                <a:spcPct val="120000"/>
              </a:lnSpc>
            </a:pPr>
            <a:endParaRPr lang="en-US" sz="2600" b="1"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sz="2600" b="1" dirty="0">
                <a:solidFill>
                  <a:schemeClr val="tx1"/>
                </a:solidFill>
                <a:latin typeface="Times New Roman" panose="02020603050405020304" pitchFamily="18" charset="0"/>
                <a:cs typeface="Times New Roman" panose="02020603050405020304" pitchFamily="18" charset="0"/>
              </a:rPr>
              <a:t>What the patient thinks about the disease and even the diagnosis  itself can be explored. (ICE)</a:t>
            </a:r>
          </a:p>
          <a:p>
            <a:pPr>
              <a:lnSpc>
                <a:spcPct val="120000"/>
              </a:lnSpc>
            </a:pPr>
            <a:endParaRPr lang="en-US" sz="2600" b="1"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sz="2600" b="1" dirty="0">
                <a:solidFill>
                  <a:schemeClr val="tx1"/>
                </a:solidFill>
                <a:latin typeface="Times New Roman" panose="02020603050405020304" pitchFamily="18" charset="0"/>
                <a:cs typeface="Times New Roman" panose="02020603050405020304" pitchFamily="18" charset="0"/>
              </a:rPr>
              <a:t>Make sure that the patient’s safety is ensured once they leave the room. He/she should not be permitted to drive back home all alone and find whether someone at home can provide support. Patient may even try to commit suicide if he/she feels extremely desperate.</a:t>
            </a:r>
          </a:p>
          <a:p>
            <a:pPr>
              <a:lnSpc>
                <a:spcPct val="150000"/>
              </a:lnSpc>
            </a:pPr>
            <a:endParaRPr lang="en-US" sz="2400" b="1" dirty="0">
              <a:latin typeface="Times New Roman" panose="02020603050405020304" pitchFamily="18" charset="0"/>
              <a:cs typeface="Times New Roman" panose="02020603050405020304" pitchFamily="18" charset="0"/>
            </a:endParaRPr>
          </a:p>
          <a:p>
            <a:pPr>
              <a:lnSpc>
                <a:spcPct val="150000"/>
              </a:lnSpc>
            </a:pPr>
            <a:endParaRPr lang="en-US" sz="2400" b="1" dirty="0">
              <a:latin typeface="Times New Roman" panose="02020603050405020304" pitchFamily="18" charset="0"/>
              <a:cs typeface="Times New Roman" panose="02020603050405020304" pitchFamily="18" charset="0"/>
            </a:endParaRPr>
          </a:p>
          <a:p>
            <a:pPr>
              <a:lnSpc>
                <a:spcPct val="150000"/>
              </a:lnSpc>
            </a:pP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EEB8-177B-4747-BB1F-620540BB1BCC}"/>
              </a:ext>
            </a:extLst>
          </p:cNvPr>
          <p:cNvSpPr>
            <a:spLocks noGrp="1"/>
          </p:cNvSpPr>
          <p:nvPr>
            <p:ph type="title"/>
          </p:nvPr>
        </p:nvSpPr>
        <p:spPr/>
        <p:txBody>
          <a:bodyPr>
            <a:normAutofit/>
          </a:bodyPr>
          <a:lstStyle/>
          <a:p>
            <a:pPr algn="ctr"/>
            <a:r>
              <a:rPr lang="en-US" sz="4400" dirty="0">
                <a:latin typeface="Times New Roman" panose="02020603050405020304" pitchFamily="18" charset="0"/>
                <a:cs typeface="Times New Roman" panose="02020603050405020304" pitchFamily="18" charset="0"/>
              </a:rPr>
              <a:t>Hadith Shareef</a:t>
            </a:r>
          </a:p>
        </p:txBody>
      </p:sp>
      <p:sp>
        <p:nvSpPr>
          <p:cNvPr id="3" name="Content Placeholder 2">
            <a:extLst>
              <a:ext uri="{FF2B5EF4-FFF2-40B4-BE49-F238E27FC236}">
                <a16:creationId xmlns:a16="http://schemas.microsoft.com/office/drawing/2014/main" id="{702E722A-E6FD-40A6-A10F-FA42B328B9EF}"/>
              </a:ext>
            </a:extLst>
          </p:cNvPr>
          <p:cNvSpPr>
            <a:spLocks noGrp="1"/>
          </p:cNvSpPr>
          <p:nvPr>
            <p:ph idx="1"/>
          </p:nvPr>
        </p:nvSpPr>
        <p:spPr>
          <a:xfrm>
            <a:off x="323557" y="2301269"/>
            <a:ext cx="9903655" cy="3880773"/>
          </a:xfrm>
        </p:spPr>
        <p:txBody>
          <a:bodyPr>
            <a:normAutofit/>
          </a:bodyPr>
          <a:lstStyle/>
          <a:p>
            <a:pPr algn="r" rtl="1">
              <a:lnSpc>
                <a:spcPct val="150000"/>
              </a:lnSpc>
            </a:pPr>
            <a:r>
              <a:rPr lang="en-US" sz="3600" dirty="0">
                <a:latin typeface="Times New Roman" panose="02020603050405020304" pitchFamily="18" charset="0"/>
                <a:cs typeface="Times New Roman" panose="02020603050405020304" pitchFamily="18" charset="0"/>
              </a:rPr>
              <a:t> </a:t>
            </a:r>
            <a:r>
              <a:rPr lang="ar-SA" sz="3600" dirty="0">
                <a:solidFill>
                  <a:schemeClr val="tx1"/>
                </a:solidFill>
                <a:latin typeface="Times New Roman" panose="02020603050405020304" pitchFamily="18" charset="0"/>
                <a:cs typeface="Times New Roman" panose="02020603050405020304" pitchFamily="18" charset="0"/>
              </a:rPr>
              <a:t>قال النبي ﷺ: ( إِنَّ عِظَمَ الْجَزَاءِ مَعَ عِظَمِ الْبَلاءِ، وَإِنَّ اللهَ إِذَا أَحَبَّ قَوْمًا ابْتَلاهُمْ، فَمَنْ رَضِيَ فَلَهُ الرِّضَا، وَمَنْ سَخِطَ فَلَهُ السُّخْطُ )</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50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873751CF-C490-45B5-B248-BF86A59ECF2E}"/>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tretch>
            <a:fillRect/>
          </a:stretch>
        </p:blipFill>
        <p:spPr>
          <a:xfrm>
            <a:off x="3033191" y="371018"/>
            <a:ext cx="9155634" cy="6115963"/>
          </a:xfrm>
        </p:spPr>
      </p:pic>
      <p:sp>
        <p:nvSpPr>
          <p:cNvPr id="2" name="Title 1">
            <a:extLst>
              <a:ext uri="{FF2B5EF4-FFF2-40B4-BE49-F238E27FC236}">
                <a16:creationId xmlns:a16="http://schemas.microsoft.com/office/drawing/2014/main" id="{F56E9371-6E05-45E0-803B-4C39AC28CC69}"/>
              </a:ext>
            </a:extLst>
          </p:cNvPr>
          <p:cNvSpPr>
            <a:spLocks noGrp="1"/>
          </p:cNvSpPr>
          <p:nvPr>
            <p:ph type="title"/>
          </p:nvPr>
        </p:nvSpPr>
        <p:spPr>
          <a:xfrm>
            <a:off x="120771" y="621102"/>
            <a:ext cx="4951562" cy="2756597"/>
          </a:xfrm>
        </p:spPr>
        <p:txBody>
          <a:bodyPr/>
          <a:lstStyle/>
          <a:p>
            <a:r>
              <a:rPr lang="en-US" dirty="0">
                <a:solidFill>
                  <a:srgbClr val="FFC000"/>
                </a:solidFill>
                <a:latin typeface="Aldhabi" pitchFamily="2" charset="-78"/>
                <a:cs typeface="Aldhabi" pitchFamily="2" charset="-78"/>
              </a:rPr>
              <a:t>Breaking bad News </a:t>
            </a:r>
            <a:endParaRPr lang="ru-RU" dirty="0">
              <a:solidFill>
                <a:srgbClr val="FFC000"/>
              </a:solidFill>
              <a:cs typeface="Aldhabi" pitchFamily="2" charset="-78"/>
            </a:endParaRPr>
          </a:p>
        </p:txBody>
      </p:sp>
    </p:spTree>
    <p:extLst>
      <p:ext uri="{BB962C8B-B14F-4D97-AF65-F5344CB8AC3E}">
        <p14:creationId xmlns:p14="http://schemas.microsoft.com/office/powerpoint/2010/main" val="3610506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359434" y="1033272"/>
            <a:ext cx="6403676" cy="782638"/>
          </a:xfrm>
        </p:spPr>
        <p:txBody>
          <a:bodyPr>
            <a:normAutofit/>
          </a:bodyPr>
          <a:lstStyle/>
          <a:p>
            <a:r>
              <a:rPr lang="en-US" dirty="0" err="1">
                <a:solidFill>
                  <a:srgbClr val="FFC000"/>
                </a:solidFill>
                <a:latin typeface="Agency FB" pitchFamily="34" charset="0"/>
              </a:rPr>
              <a:t>Preperation</a:t>
            </a:r>
            <a:r>
              <a:rPr lang="en-US" dirty="0">
                <a:solidFill>
                  <a:srgbClr val="FFC000"/>
                </a:solidFill>
                <a:latin typeface="Agency FB" pitchFamily="34" charset="0"/>
              </a:rPr>
              <a:t> for </a:t>
            </a:r>
            <a:r>
              <a:rPr lang="en-US" dirty="0" err="1">
                <a:solidFill>
                  <a:srgbClr val="FFC000"/>
                </a:solidFill>
                <a:latin typeface="Agency FB" pitchFamily="34" charset="0"/>
              </a:rPr>
              <a:t>consulitation</a:t>
            </a:r>
            <a:r>
              <a:rPr lang="en-US" dirty="0">
                <a:solidFill>
                  <a:srgbClr val="FFC000"/>
                </a:solidFill>
                <a:latin typeface="Agency FB" pitchFamily="34" charset="0"/>
              </a:rPr>
              <a:t>:</a:t>
            </a:r>
          </a:p>
        </p:txBody>
      </p:sp>
      <p:sp>
        <p:nvSpPr>
          <p:cNvPr id="3" name="Slide Number Placeholder 2">
            <a:extLst>
              <a:ext uri="{FF2B5EF4-FFF2-40B4-BE49-F238E27FC236}">
                <a16:creationId xmlns:a16="http://schemas.microsoft.com/office/drawing/2014/main" id="{EA534D36-FD98-42BC-977C-D6843E425B7B}"/>
              </a:ext>
            </a:extLst>
          </p:cNvPr>
          <p:cNvSpPr>
            <a:spLocks noGrp="1"/>
          </p:cNvSpPr>
          <p:nvPr>
            <p:ph type="sldNum" sz="quarter" idx="10"/>
          </p:nvPr>
        </p:nvSpPr>
        <p:spPr/>
        <p:txBody>
          <a:bodyPr/>
          <a:lstStyle/>
          <a:p>
            <a:fld id="{D495E168-DA5E-4888-8D8A-92B118324C14}" type="slidenum">
              <a:rPr lang="ru-RU" smtClean="0"/>
              <a:pPr/>
              <a:t>27</a:t>
            </a:fld>
            <a:endParaRPr lang="ru-RU" dirty="0"/>
          </a:p>
        </p:txBody>
      </p:sp>
      <p:sp>
        <p:nvSpPr>
          <p:cNvPr id="8" name="دمعة 7"/>
          <p:cNvSpPr/>
          <p:nvPr/>
        </p:nvSpPr>
        <p:spPr>
          <a:xfrm flipH="1">
            <a:off x="359433" y="2229928"/>
            <a:ext cx="11148204" cy="4343400"/>
          </a:xfrm>
          <a:prstGeom prst="teardrop">
            <a:avLst>
              <a:gd name="adj" fmla="val 97453"/>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lumMod val="95000"/>
                    <a:lumOff val="5000"/>
                  </a:schemeClr>
                </a:solidFill>
                <a:latin typeface="Bauhaus 93" pitchFamily="82" charset="0"/>
              </a:rPr>
              <a:t> </a:t>
            </a:r>
            <a:r>
              <a:rPr lang="en-US" sz="2400" b="1" u="sng" dirty="0">
                <a:solidFill>
                  <a:schemeClr val="tx1"/>
                </a:solidFill>
                <a:latin typeface="Bauhaus 93" pitchFamily="82" charset="0"/>
              </a:rPr>
              <a:t>1- </a:t>
            </a:r>
            <a:r>
              <a:rPr lang="en-US" sz="2400" b="1" u="sng" dirty="0">
                <a:solidFill>
                  <a:schemeClr val="tx1"/>
                </a:solidFill>
                <a:latin typeface="Agency FB" pitchFamily="34" charset="0"/>
              </a:rPr>
              <a:t>Introduction</a:t>
            </a:r>
            <a:r>
              <a:rPr lang="en-US" sz="2400" b="1" u="sng" dirty="0">
                <a:solidFill>
                  <a:schemeClr val="tx1"/>
                </a:solidFill>
                <a:latin typeface="Bauhaus 93" pitchFamily="82" charset="0"/>
              </a:rPr>
              <a:t> :</a:t>
            </a:r>
          </a:p>
          <a:p>
            <a:pPr marL="285750" indent="-285750">
              <a:buFont typeface="Arial" pitchFamily="34" charset="0"/>
              <a:buChar char="•"/>
            </a:pPr>
            <a:r>
              <a:rPr lang="en-US" dirty="0">
                <a:solidFill>
                  <a:schemeClr val="tx1"/>
                </a:solidFill>
              </a:rPr>
              <a:t>Check patient ID </a:t>
            </a:r>
          </a:p>
          <a:p>
            <a:pPr marL="285750" indent="-285750">
              <a:buFont typeface="Arial" pitchFamily="34" charset="0"/>
              <a:buChar char="•"/>
            </a:pPr>
            <a:r>
              <a:rPr lang="en-US" dirty="0">
                <a:solidFill>
                  <a:schemeClr val="tx1"/>
                </a:solidFill>
              </a:rPr>
              <a:t>Introduce your name , role and purpose of interview </a:t>
            </a:r>
          </a:p>
          <a:p>
            <a:pPr marL="285750" indent="-285750">
              <a:buFont typeface="Arial" pitchFamily="34" charset="0"/>
              <a:buChar char="•"/>
            </a:pPr>
            <a:r>
              <a:rPr lang="en-US" dirty="0">
                <a:solidFill>
                  <a:schemeClr val="tx1"/>
                </a:solidFill>
              </a:rPr>
              <a:t>Gain consent </a:t>
            </a:r>
          </a:p>
          <a:p>
            <a:r>
              <a:rPr lang="en-US" sz="2000" b="1" u="sng" dirty="0">
                <a:solidFill>
                  <a:schemeClr val="tx1"/>
                </a:solidFill>
                <a:latin typeface="Agency FB" pitchFamily="34" charset="0"/>
              </a:rPr>
              <a:t>2-Display active listing skills : </a:t>
            </a:r>
          </a:p>
          <a:p>
            <a:pPr marL="285750" indent="-285750">
              <a:buFont typeface="Arial" pitchFamily="34" charset="0"/>
              <a:buChar char="•"/>
            </a:pPr>
            <a:r>
              <a:rPr lang="en-US" dirty="0">
                <a:solidFill>
                  <a:schemeClr val="tx1"/>
                </a:solidFill>
              </a:rPr>
              <a:t>Eye contact </a:t>
            </a:r>
          </a:p>
          <a:p>
            <a:pPr marL="285750" indent="-285750">
              <a:buFont typeface="Arial" pitchFamily="34" charset="0"/>
              <a:buChar char="•"/>
            </a:pPr>
            <a:r>
              <a:rPr lang="en-US" dirty="0">
                <a:solidFill>
                  <a:schemeClr val="tx1"/>
                </a:solidFill>
              </a:rPr>
              <a:t>Sitting position and body language</a:t>
            </a:r>
          </a:p>
          <a:p>
            <a:pPr marL="285750" indent="-285750">
              <a:buFont typeface="Arial" pitchFamily="34" charset="0"/>
              <a:buChar char="•"/>
            </a:pPr>
            <a:r>
              <a:rPr lang="en-US" dirty="0">
                <a:solidFill>
                  <a:schemeClr val="tx1"/>
                </a:solidFill>
              </a:rPr>
              <a:t>Nodding  </a:t>
            </a:r>
          </a:p>
          <a:p>
            <a:pPr marL="285750" indent="-285750">
              <a:buFont typeface="Arial" pitchFamily="34" charset="0"/>
              <a:buChar char="•"/>
            </a:pPr>
            <a:r>
              <a:rPr lang="en-US" dirty="0">
                <a:solidFill>
                  <a:schemeClr val="tx1"/>
                </a:solidFill>
              </a:rPr>
              <a:t>Avoid interrupting the patient </a:t>
            </a:r>
          </a:p>
          <a:p>
            <a:r>
              <a:rPr lang="en-US" sz="2000" b="1" u="sng" dirty="0">
                <a:solidFill>
                  <a:schemeClr val="tx1"/>
                </a:solidFill>
                <a:latin typeface="Agency FB" pitchFamily="34" charset="0"/>
              </a:rPr>
              <a:t>3-Try to establish a rapport with your patient </a:t>
            </a:r>
          </a:p>
          <a:p>
            <a:endParaRPr lang="en-US" dirty="0"/>
          </a:p>
          <a:p>
            <a:endParaRPr lang="en-US" dirty="0"/>
          </a:p>
          <a:p>
            <a:pPr algn="ctr"/>
            <a:endParaRPr lang="en-US" dirty="0">
              <a:solidFill>
                <a:schemeClr val="tx1">
                  <a:lumMod val="95000"/>
                  <a:lumOff val="5000"/>
                </a:schemeClr>
              </a:solidFill>
              <a:latin typeface="Bauhaus 93" pitchFamily="82" charset="0"/>
            </a:endParaRPr>
          </a:p>
          <a:p>
            <a:pPr algn="ctr"/>
            <a:endParaRPr lang="en-US" dirty="0">
              <a:latin typeface="Bauhaus 93" pitchFamily="82" charset="0"/>
            </a:endParaRPr>
          </a:p>
          <a:p>
            <a:pPr algn="ctr"/>
            <a:r>
              <a:rPr lang="en-US" dirty="0">
                <a:latin typeface="Bauhaus 93" pitchFamily="82" charset="0"/>
              </a:rPr>
              <a:t> </a:t>
            </a:r>
          </a:p>
        </p:txBody>
      </p:sp>
    </p:spTree>
    <p:extLst>
      <p:ext uri="{BB962C8B-B14F-4D97-AF65-F5344CB8AC3E}">
        <p14:creationId xmlns:p14="http://schemas.microsoft.com/office/powerpoint/2010/main" val="1106630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p:txBody>
          <a:bodyPr>
            <a:normAutofit fontScale="90000"/>
          </a:bodyPr>
          <a:lstStyle/>
          <a:p>
            <a:r>
              <a:rPr lang="en-US" dirty="0">
                <a:solidFill>
                  <a:srgbClr val="FFC000"/>
                </a:solidFill>
                <a:latin typeface="Agency FB" pitchFamily="34" charset="0"/>
              </a:rPr>
              <a:t>Approaches to breaking bad news :</a:t>
            </a:r>
            <a:br>
              <a:rPr lang="en-US" dirty="0">
                <a:solidFill>
                  <a:srgbClr val="FFC000"/>
                </a:solidFill>
                <a:latin typeface="Bauhaus 93" pitchFamily="82" charset="0"/>
              </a:rPr>
            </a:br>
            <a:endParaRPr lang="ru-RU" dirty="0">
              <a:solidFill>
                <a:srgbClr val="FFC000"/>
              </a:solidFill>
            </a:endParaRPr>
          </a:p>
        </p:txBody>
      </p:sp>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10"/>
          </p:nvPr>
        </p:nvSpPr>
        <p:spPr/>
        <p:txBody>
          <a:bodyPr/>
          <a:lstStyle/>
          <a:p>
            <a:fld id="{D495E168-DA5E-4888-8D8A-92B118324C14}" type="slidenum">
              <a:rPr lang="ru-RU" smtClean="0"/>
              <a:pPr/>
              <a:t>28</a:t>
            </a:fld>
            <a:endParaRPr lang="ru-RU" dirty="0"/>
          </a:p>
        </p:txBody>
      </p:sp>
      <p:sp>
        <p:nvSpPr>
          <p:cNvPr id="9" name="مستطيل 8"/>
          <p:cNvSpPr/>
          <p:nvPr/>
        </p:nvSpPr>
        <p:spPr>
          <a:xfrm>
            <a:off x="6694098" y="2274498"/>
            <a:ext cx="5262113" cy="3781245"/>
          </a:xfrm>
          <a:prstGeom prst="rect">
            <a:avLst/>
          </a:prstGeom>
          <a:solidFill>
            <a:schemeClr val="bg2"/>
          </a:solidFill>
          <a:ln w="12700" cap="flat">
            <a:noFill/>
            <a:prstDash val="solid"/>
            <a:miter/>
          </a:ln>
        </p:spPr>
        <p:txBody>
          <a:bodyPr rtlCol="0" anchor="ctr"/>
          <a:lstStyle/>
          <a:p>
            <a:pPr algn="ctr"/>
            <a:r>
              <a:rPr lang="en-US" sz="3200" b="1" u="sng" dirty="0"/>
              <a:t>2-SPIKES Approach</a:t>
            </a:r>
            <a:r>
              <a:rPr lang="en-US" sz="2400" dirty="0"/>
              <a:t>:</a:t>
            </a:r>
          </a:p>
          <a:p>
            <a:pPr marL="285750" indent="-285750" algn="ctr">
              <a:buFont typeface="Wingdings" pitchFamily="2" charset="2"/>
              <a:buChar char="v"/>
            </a:pPr>
            <a:r>
              <a:rPr lang="en-US" sz="2400" dirty="0">
                <a:solidFill>
                  <a:schemeClr val="tx1">
                    <a:lumMod val="95000"/>
                    <a:lumOff val="5000"/>
                  </a:schemeClr>
                </a:solidFill>
              </a:rPr>
              <a:t>S – Setting</a:t>
            </a:r>
          </a:p>
          <a:p>
            <a:pPr marL="285750" indent="-285750" algn="ctr">
              <a:buFont typeface="Wingdings" pitchFamily="2" charset="2"/>
              <a:buChar char="v"/>
            </a:pPr>
            <a:r>
              <a:rPr lang="en-US" sz="2400" dirty="0">
                <a:solidFill>
                  <a:schemeClr val="tx1">
                    <a:lumMod val="95000"/>
                    <a:lumOff val="5000"/>
                  </a:schemeClr>
                </a:solidFill>
              </a:rPr>
              <a:t>P – Perception</a:t>
            </a:r>
          </a:p>
          <a:p>
            <a:pPr marL="285750" indent="-285750" algn="ctr">
              <a:buFont typeface="Wingdings" pitchFamily="2" charset="2"/>
              <a:buChar char="v"/>
            </a:pPr>
            <a:r>
              <a:rPr lang="en-US" sz="2400" dirty="0">
                <a:solidFill>
                  <a:schemeClr val="tx1">
                    <a:lumMod val="95000"/>
                    <a:lumOff val="5000"/>
                  </a:schemeClr>
                </a:solidFill>
              </a:rPr>
              <a:t>I - Invitation </a:t>
            </a:r>
          </a:p>
          <a:p>
            <a:pPr marL="285750" indent="-285750" algn="ctr">
              <a:buFont typeface="Wingdings" pitchFamily="2" charset="2"/>
              <a:buChar char="v"/>
            </a:pPr>
            <a:r>
              <a:rPr lang="en-US" sz="2400" dirty="0">
                <a:solidFill>
                  <a:schemeClr val="tx1">
                    <a:lumMod val="95000"/>
                    <a:lumOff val="5000"/>
                  </a:schemeClr>
                </a:solidFill>
              </a:rPr>
              <a:t>K – Knowledge</a:t>
            </a:r>
          </a:p>
          <a:p>
            <a:pPr marL="285750" indent="-285750" algn="ctr">
              <a:buFont typeface="Wingdings" pitchFamily="2" charset="2"/>
              <a:buChar char="v"/>
            </a:pPr>
            <a:r>
              <a:rPr lang="en-US" sz="2400" dirty="0">
                <a:solidFill>
                  <a:schemeClr val="tx1">
                    <a:lumMod val="95000"/>
                    <a:lumOff val="5000"/>
                  </a:schemeClr>
                </a:solidFill>
              </a:rPr>
              <a:t>E – Emotions and Empathy</a:t>
            </a:r>
          </a:p>
          <a:p>
            <a:pPr marL="285750" indent="-285750" algn="ctr">
              <a:buFont typeface="Wingdings" pitchFamily="2" charset="2"/>
              <a:buChar char="v"/>
            </a:pPr>
            <a:r>
              <a:rPr lang="en-US" sz="2400" dirty="0">
                <a:solidFill>
                  <a:schemeClr val="tx1">
                    <a:lumMod val="95000"/>
                    <a:lumOff val="5000"/>
                  </a:schemeClr>
                </a:solidFill>
              </a:rPr>
              <a:t>S – Strategy </a:t>
            </a:r>
          </a:p>
        </p:txBody>
      </p:sp>
      <p:sp>
        <p:nvSpPr>
          <p:cNvPr id="11" name="مستطيل 10"/>
          <p:cNvSpPr/>
          <p:nvPr/>
        </p:nvSpPr>
        <p:spPr>
          <a:xfrm>
            <a:off x="411192" y="2274498"/>
            <a:ext cx="5661804" cy="3657600"/>
          </a:xfrm>
          <a:prstGeom prst="rect">
            <a:avLst/>
          </a:prstGeom>
          <a:solidFill>
            <a:schemeClr val="bg2"/>
          </a:solidFill>
          <a:ln w="12700" cap="flat">
            <a:noFill/>
            <a:prstDash val="solid"/>
            <a:miter/>
          </a:ln>
        </p:spPr>
        <p:txBody>
          <a:bodyPr rtlCol="0" anchor="ctr"/>
          <a:lstStyle/>
          <a:p>
            <a:r>
              <a:rPr lang="en-US" sz="3200" b="1" u="sng" dirty="0"/>
              <a:t>1-ABCDE Approach:</a:t>
            </a:r>
          </a:p>
          <a:p>
            <a:pPr marL="285750" indent="-285750">
              <a:buFont typeface="Wingdings" pitchFamily="2" charset="2"/>
              <a:buChar char="v"/>
            </a:pPr>
            <a:r>
              <a:rPr lang="en-US" sz="2400" dirty="0">
                <a:solidFill>
                  <a:srgbClr val="262626"/>
                </a:solidFill>
              </a:rPr>
              <a:t>A - ADVANCE PREPARATION</a:t>
            </a:r>
          </a:p>
          <a:p>
            <a:pPr marL="285750" indent="-285750">
              <a:buFont typeface="Wingdings" pitchFamily="2" charset="2"/>
              <a:buChar char="v"/>
            </a:pPr>
            <a:r>
              <a:rPr lang="en-US" sz="2400" dirty="0">
                <a:solidFill>
                  <a:srgbClr val="262626"/>
                </a:solidFill>
              </a:rPr>
              <a:t>B – BUILD A THERAPEUTIC ENVIRONMENT/RELATIONSHIP</a:t>
            </a:r>
          </a:p>
          <a:p>
            <a:pPr marL="285750" indent="-285750">
              <a:buFont typeface="Wingdings" pitchFamily="2" charset="2"/>
              <a:buChar char="v"/>
            </a:pPr>
            <a:r>
              <a:rPr lang="en-US" sz="2400" dirty="0">
                <a:solidFill>
                  <a:srgbClr val="262626"/>
                </a:solidFill>
              </a:rPr>
              <a:t>C-COMMUNICATE WELL</a:t>
            </a:r>
          </a:p>
          <a:p>
            <a:pPr marL="285750" indent="-285750">
              <a:buFont typeface="Wingdings" pitchFamily="2" charset="2"/>
              <a:buChar char="v"/>
            </a:pPr>
            <a:r>
              <a:rPr lang="en-US" sz="2400" dirty="0">
                <a:solidFill>
                  <a:srgbClr val="262626"/>
                </a:solidFill>
              </a:rPr>
              <a:t>D–DEAL WITH PATIENT AND FAMILY REACTIONS</a:t>
            </a:r>
          </a:p>
          <a:p>
            <a:pPr marL="285750" indent="-285750">
              <a:buFont typeface="Wingdings" pitchFamily="2" charset="2"/>
              <a:buChar char="v"/>
            </a:pPr>
            <a:r>
              <a:rPr lang="en-US" sz="2400" dirty="0">
                <a:solidFill>
                  <a:srgbClr val="262626"/>
                </a:solidFill>
              </a:rPr>
              <a:t>E-ENCOURAGE AND VALIDATE EMOTIONS</a:t>
            </a:r>
          </a:p>
          <a:p>
            <a:pPr algn="ctr"/>
            <a:endParaRPr lang="en-US" sz="2400" dirty="0">
              <a:solidFill>
                <a:schemeClr val="tx1">
                  <a:lumMod val="95000"/>
                  <a:lumOff val="5000"/>
                </a:schemeClr>
              </a:solidFill>
            </a:endParaRPr>
          </a:p>
        </p:txBody>
      </p:sp>
    </p:spTree>
    <p:extLst>
      <p:ext uri="{BB962C8B-B14F-4D97-AF65-F5344CB8AC3E}">
        <p14:creationId xmlns:p14="http://schemas.microsoft.com/office/powerpoint/2010/main" val="2655792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D519751-E686-4F24-9C8F-C439D8581B8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846106"/>
            <a:ext cx="6108872" cy="4050447"/>
          </a:xfrm>
        </p:spPr>
      </p:pic>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a:xfrm>
            <a:off x="6710347" y="1046140"/>
            <a:ext cx="5056083" cy="782638"/>
          </a:xfrm>
        </p:spPr>
        <p:txBody>
          <a:bodyPr>
            <a:normAutofit/>
          </a:bodyPr>
          <a:lstStyle/>
          <a:p>
            <a:pPr marL="285750" indent="-285750"/>
            <a:r>
              <a:rPr lang="en-US" dirty="0">
                <a:solidFill>
                  <a:srgbClr val="FFC000"/>
                </a:solidFill>
                <a:latin typeface="Agency FB" pitchFamily="34" charset="0"/>
              </a:rPr>
              <a:t>A - ADVANCE PREPARATION</a:t>
            </a:r>
          </a:p>
        </p:txBody>
      </p:sp>
      <p:sp>
        <p:nvSpPr>
          <p:cNvPr id="2" name="Slide Number Placeholder 1">
            <a:extLst>
              <a:ext uri="{FF2B5EF4-FFF2-40B4-BE49-F238E27FC236}">
                <a16:creationId xmlns:a16="http://schemas.microsoft.com/office/drawing/2014/main" id="{638DCF8F-466A-4FC0-91DF-33EF070ED3F1}"/>
              </a:ext>
            </a:extLst>
          </p:cNvPr>
          <p:cNvSpPr>
            <a:spLocks noGrp="1"/>
          </p:cNvSpPr>
          <p:nvPr>
            <p:ph type="sldNum" sz="quarter" idx="10"/>
          </p:nvPr>
        </p:nvSpPr>
        <p:spPr/>
        <p:txBody>
          <a:bodyPr/>
          <a:lstStyle/>
          <a:p>
            <a:fld id="{D495E168-DA5E-4888-8D8A-92B118324C14}" type="slidenum">
              <a:rPr lang="ru-RU" smtClean="0"/>
              <a:pPr/>
              <a:t>29</a:t>
            </a:fld>
            <a:endParaRPr lang="ru-RU" dirty="0"/>
          </a:p>
        </p:txBody>
      </p:sp>
      <p:sp>
        <p:nvSpPr>
          <p:cNvPr id="8" name="مخمس عادي 7"/>
          <p:cNvSpPr/>
          <p:nvPr/>
        </p:nvSpPr>
        <p:spPr>
          <a:xfrm>
            <a:off x="6642340" y="2311879"/>
            <a:ext cx="5124090" cy="3416061"/>
          </a:xfrm>
          <a:prstGeom prst="pentagon">
            <a:avLst/>
          </a:prstGeom>
          <a:solidFill>
            <a:schemeClr val="bg2"/>
          </a:solidFill>
          <a:ln w="12700" cap="flat">
            <a:noFill/>
            <a:prstDash val="solid"/>
            <a:miter/>
          </a:ln>
        </p:spPr>
        <p:txBody>
          <a:bodyPr rtlCol="0" anchor="ctr"/>
          <a:lstStyle/>
          <a:p>
            <a:pPr>
              <a:buFont typeface="Wingdings" charset="2"/>
              <a:buChar char="Ø"/>
            </a:pPr>
            <a:r>
              <a:rPr lang="en-US" sz="2400" dirty="0">
                <a:latin typeface="Cambria" panose="02040503050406030204" pitchFamily="18" charset="0"/>
              </a:rPr>
              <a:t>Relevant clinical information.</a:t>
            </a:r>
          </a:p>
          <a:p>
            <a:pPr>
              <a:buFont typeface="Wingdings" charset="2"/>
              <a:buChar char="Ø"/>
            </a:pPr>
            <a:r>
              <a:rPr lang="en-US" sz="2400" dirty="0">
                <a:latin typeface="Cambria" panose="02040503050406030204" pitchFamily="18" charset="0"/>
              </a:rPr>
              <a:t>Time &amp; place arrangement.</a:t>
            </a:r>
          </a:p>
          <a:p>
            <a:pPr>
              <a:buFont typeface="Wingdings" charset="2"/>
              <a:buChar char="Ø"/>
            </a:pPr>
            <a:r>
              <a:rPr lang="en-US" sz="2400" dirty="0">
                <a:latin typeface="Cambria" panose="02040503050406030204" pitchFamily="18" charset="0"/>
              </a:rPr>
              <a:t>Mental rehearsal. </a:t>
            </a:r>
          </a:p>
          <a:p>
            <a:pPr>
              <a:buFont typeface="Wingdings" charset="2"/>
              <a:buChar char="Ø"/>
            </a:pPr>
            <a:r>
              <a:rPr lang="en-US" sz="2400" dirty="0">
                <a:latin typeface="Cambria" panose="02040503050406030204" pitchFamily="18" charset="0"/>
              </a:rPr>
              <a:t>Prepare emotionally. </a:t>
            </a:r>
          </a:p>
        </p:txBody>
      </p:sp>
    </p:spTree>
    <p:extLst>
      <p:ext uri="{BB962C8B-B14F-4D97-AF65-F5344CB8AC3E}">
        <p14:creationId xmlns:p14="http://schemas.microsoft.com/office/powerpoint/2010/main" val="2987149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483" y="573741"/>
            <a:ext cx="9986682" cy="5773270"/>
          </a:xfrm>
          <a:prstGeom prst="rect">
            <a:avLst/>
          </a:prstGeom>
          <a:noFill/>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160"/>
          </a:p>
        </p:txBody>
      </p:sp>
      <p:pic>
        <p:nvPicPr>
          <p:cNvPr id="4" name="IMG_91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5797" y="1253634"/>
            <a:ext cx="8014448" cy="4508128"/>
          </a:xfrm>
          <a:prstGeom prst="rect">
            <a:avLst/>
          </a:prstGeom>
        </p:spPr>
      </p:pic>
      <p:grpSp>
        <p:nvGrpSpPr>
          <p:cNvPr id="8" name="Group 7"/>
          <p:cNvGrpSpPr/>
          <p:nvPr/>
        </p:nvGrpSpPr>
        <p:grpSpPr>
          <a:xfrm>
            <a:off x="1477108" y="1183494"/>
            <a:ext cx="8223137" cy="4648407"/>
            <a:chOff x="672353" y="896471"/>
            <a:chExt cx="7724588" cy="4243294"/>
          </a:xfrm>
        </p:grpSpPr>
        <p:sp>
          <p:nvSpPr>
            <p:cNvPr id="7" name="Rectangle 6"/>
            <p:cNvSpPr/>
            <p:nvPr/>
          </p:nvSpPr>
          <p:spPr>
            <a:xfrm>
              <a:off x="672353" y="896471"/>
              <a:ext cx="7724588" cy="42432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pic>
          <p:nvPicPr>
            <p:cNvPr id="5" name="Picture 4" descr="video-icon-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588" y="1438088"/>
              <a:ext cx="2838824" cy="2838824"/>
            </a:xfrm>
            <a:prstGeom prst="rect">
              <a:avLst/>
            </a:prstGeom>
          </p:spPr>
        </p:pic>
      </p:grpSp>
    </p:spTree>
    <p:extLst>
      <p:ext uri="{BB962C8B-B14F-4D97-AF65-F5344CB8AC3E}">
        <p14:creationId xmlns:p14="http://schemas.microsoft.com/office/powerpoint/2010/main" val="2025130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100000">
                <p:cTn id="13"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10"/>
          </p:nvPr>
        </p:nvSpPr>
        <p:spPr/>
        <p:txBody>
          <a:bodyPr/>
          <a:lstStyle/>
          <a:p>
            <a:fld id="{D495E168-DA5E-4888-8D8A-92B118324C14}" type="slidenum">
              <a:rPr lang="ru-RU" smtClean="0"/>
              <a:pPr/>
              <a:t>30</a:t>
            </a:fld>
            <a:endParaRPr lang="ru-RU" dirty="0"/>
          </a:p>
        </p:txBody>
      </p:sp>
      <p:pic>
        <p:nvPicPr>
          <p:cNvPr id="7" name="Picture Placeholder 13">
            <a:extLst>
              <a:ext uri="{FF2B5EF4-FFF2-40B4-BE49-F238E27FC236}">
                <a16:creationId xmlns:a16="http://schemas.microsoft.com/office/drawing/2014/main" id="{BD519751-E686-4F24-9C8F-C439D8581B8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6259765" y="1104899"/>
            <a:ext cx="6031643" cy="4050447"/>
          </a:xfrm>
        </p:spPr>
      </p:pic>
      <p:sp>
        <p:nvSpPr>
          <p:cNvPr id="8" name="مخمس عادي 7"/>
          <p:cNvSpPr/>
          <p:nvPr/>
        </p:nvSpPr>
        <p:spPr>
          <a:xfrm>
            <a:off x="0" y="2018581"/>
            <a:ext cx="6349041" cy="4399472"/>
          </a:xfrm>
          <a:prstGeom prst="pentagon">
            <a:avLst/>
          </a:prstGeom>
          <a:solidFill>
            <a:schemeClr val="bg2"/>
          </a:solidFill>
          <a:ln w="12700" cap="flat">
            <a:noFill/>
            <a:prstDash val="solid"/>
            <a:miter/>
          </a:ln>
        </p:spPr>
        <p:txBody>
          <a:bodyPr rtlCol="0" anchor="ctr"/>
          <a:lstStyle/>
          <a:p>
            <a:pPr>
              <a:buFont typeface="Wingdings" charset="2"/>
              <a:buChar char="Ø"/>
            </a:pPr>
            <a:r>
              <a:rPr lang="en-US" sz="2400" dirty="0">
                <a:latin typeface="Cambria" panose="02040503050406030204" pitchFamily="18" charset="0"/>
              </a:rPr>
              <a:t>Patient’s preferences.</a:t>
            </a:r>
          </a:p>
          <a:p>
            <a:pPr>
              <a:buFont typeface="Wingdings" charset="2"/>
              <a:buChar char="Ø"/>
            </a:pPr>
            <a:r>
              <a:rPr lang="en-US" sz="2400" dirty="0">
                <a:latin typeface="Cambria" panose="02040503050406030204" pitchFamily="18" charset="0"/>
              </a:rPr>
              <a:t>Family members or other supportive persons presence?</a:t>
            </a:r>
          </a:p>
          <a:p>
            <a:pPr lvl="1">
              <a:buFont typeface="Wingdings" charset="2"/>
              <a:buChar char="Ø"/>
            </a:pPr>
            <a:r>
              <a:rPr lang="en-US" sz="2400" dirty="0">
                <a:latin typeface="Cambria" panose="02040503050406030204" pitchFamily="18" charset="0"/>
              </a:rPr>
              <a:t>Introduce yourself to everyone present </a:t>
            </a:r>
          </a:p>
          <a:p>
            <a:pPr>
              <a:buFont typeface="Wingdings" charset="2"/>
              <a:buChar char="Ø"/>
            </a:pPr>
            <a:r>
              <a:rPr lang="en-US" sz="2400" dirty="0">
                <a:latin typeface="Cambria" panose="02040503050406030204" pitchFamily="18" charset="0"/>
              </a:rPr>
              <a:t>Foreshadow the bad news. </a:t>
            </a:r>
          </a:p>
          <a:p>
            <a:pPr>
              <a:buFont typeface="Wingdings" charset="2"/>
              <a:buChar char="Ø"/>
            </a:pPr>
            <a:r>
              <a:rPr lang="en-US" sz="2400" dirty="0">
                <a:latin typeface="Cambria" panose="02040503050406030204" pitchFamily="18" charset="0"/>
              </a:rPr>
              <a:t>Assure the patient you will be available. </a:t>
            </a:r>
          </a:p>
          <a:p>
            <a:endParaRPr lang="en-US" sz="2400" dirty="0">
              <a:latin typeface="Cambria" panose="02040503050406030204" pitchFamily="18" charset="0"/>
            </a:endParaRPr>
          </a:p>
        </p:txBody>
      </p:sp>
      <p:sp>
        <p:nvSpPr>
          <p:cNvPr id="10" name="مستطيل 9"/>
          <p:cNvSpPr/>
          <p:nvPr/>
        </p:nvSpPr>
        <p:spPr>
          <a:xfrm>
            <a:off x="149524" y="869319"/>
            <a:ext cx="7424467" cy="1200329"/>
          </a:xfrm>
          <a:prstGeom prst="rect">
            <a:avLst/>
          </a:prstGeom>
        </p:spPr>
        <p:txBody>
          <a:bodyPr wrap="square">
            <a:spAutoFit/>
          </a:bodyPr>
          <a:lstStyle/>
          <a:p>
            <a:r>
              <a:rPr lang="en-US" sz="3600" dirty="0">
                <a:solidFill>
                  <a:srgbClr val="FFC000"/>
                </a:solidFill>
                <a:latin typeface="Agency FB" pitchFamily="34" charset="0"/>
              </a:rPr>
              <a:t>B – BUILD A THERAPEUTIC ENVIRONMENT/RELATIONSHIP</a:t>
            </a:r>
          </a:p>
        </p:txBody>
      </p:sp>
    </p:spTree>
    <p:extLst>
      <p:ext uri="{BB962C8B-B14F-4D97-AF65-F5344CB8AC3E}">
        <p14:creationId xmlns:p14="http://schemas.microsoft.com/office/powerpoint/2010/main" val="3054320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D519751-E686-4F24-9C8F-C439D8581B8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1519519"/>
            <a:ext cx="4692770" cy="2841642"/>
          </a:xfrm>
        </p:spPr>
      </p:pic>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a:xfrm>
            <a:off x="6573328" y="994382"/>
            <a:ext cx="5363961" cy="782638"/>
          </a:xfrm>
        </p:spPr>
        <p:txBody>
          <a:bodyPr>
            <a:normAutofit/>
          </a:bodyPr>
          <a:lstStyle/>
          <a:p>
            <a:pPr marL="285750" indent="-285750"/>
            <a:r>
              <a:rPr lang="en-US" dirty="0">
                <a:solidFill>
                  <a:srgbClr val="FFC000"/>
                </a:solidFill>
                <a:latin typeface="Agency FB" pitchFamily="34" charset="0"/>
              </a:rPr>
              <a:t>C – COMMUNICATE WELL</a:t>
            </a:r>
          </a:p>
        </p:txBody>
      </p:sp>
      <p:sp>
        <p:nvSpPr>
          <p:cNvPr id="2" name="Slide Number Placeholder 1">
            <a:extLst>
              <a:ext uri="{FF2B5EF4-FFF2-40B4-BE49-F238E27FC236}">
                <a16:creationId xmlns:a16="http://schemas.microsoft.com/office/drawing/2014/main" id="{638DCF8F-466A-4FC0-91DF-33EF070ED3F1}"/>
              </a:ext>
            </a:extLst>
          </p:cNvPr>
          <p:cNvSpPr>
            <a:spLocks noGrp="1"/>
          </p:cNvSpPr>
          <p:nvPr>
            <p:ph type="sldNum" sz="quarter" idx="10"/>
          </p:nvPr>
        </p:nvSpPr>
        <p:spPr/>
        <p:txBody>
          <a:bodyPr/>
          <a:lstStyle/>
          <a:p>
            <a:fld id="{D495E168-DA5E-4888-8D8A-92B118324C14}" type="slidenum">
              <a:rPr lang="ru-RU" smtClean="0"/>
              <a:pPr/>
              <a:t>31</a:t>
            </a:fld>
            <a:endParaRPr lang="ru-RU" dirty="0"/>
          </a:p>
        </p:txBody>
      </p:sp>
      <p:sp>
        <p:nvSpPr>
          <p:cNvPr id="3" name="دمعة 2"/>
          <p:cNvSpPr/>
          <p:nvPr/>
        </p:nvSpPr>
        <p:spPr>
          <a:xfrm flipH="1">
            <a:off x="4744528" y="2173857"/>
            <a:ext cx="7447469" cy="3795623"/>
          </a:xfrm>
          <a:prstGeom prst="teardrop">
            <a:avLst/>
          </a:prstGeom>
          <a:solidFill>
            <a:schemeClr val="bg2"/>
          </a:solidFill>
          <a:ln w="12700" cap="flat">
            <a:noFill/>
            <a:prstDash val="solid"/>
            <a:miter/>
          </a:ln>
        </p:spPr>
        <p:txBody>
          <a:bodyPr rtlCol="0" anchor="ctr"/>
          <a:lstStyle/>
          <a:p>
            <a:pPr>
              <a:buFont typeface="Wingdings" charset="2"/>
              <a:buChar char="Ø"/>
            </a:pPr>
            <a:r>
              <a:rPr lang="en-US" sz="2400" dirty="0">
                <a:latin typeface="Cambria" panose="02040503050406030204" pitchFamily="18" charset="0"/>
              </a:rPr>
              <a:t>Ask if the patient already knows and understand.</a:t>
            </a:r>
          </a:p>
          <a:p>
            <a:pPr>
              <a:buFont typeface="Wingdings" charset="2"/>
              <a:buChar char="Ø"/>
            </a:pPr>
            <a:r>
              <a:rPr lang="en-US" sz="2400" dirty="0">
                <a:latin typeface="Cambria" panose="02040503050406030204" pitchFamily="18" charset="0"/>
              </a:rPr>
              <a:t>Speak frankly but compassionately.</a:t>
            </a:r>
          </a:p>
          <a:p>
            <a:pPr>
              <a:buFont typeface="Wingdings" charset="2"/>
              <a:buChar char="Ø"/>
            </a:pPr>
            <a:r>
              <a:rPr lang="en-US" sz="2400" dirty="0">
                <a:latin typeface="Cambria" panose="02040503050406030204" pitchFamily="18" charset="0"/>
              </a:rPr>
              <a:t>Allow silence and tears.</a:t>
            </a:r>
          </a:p>
          <a:p>
            <a:pPr>
              <a:buFont typeface="Wingdings" charset="2"/>
              <a:buChar char="Ø"/>
            </a:pPr>
            <a:r>
              <a:rPr lang="en-US" sz="2400" dirty="0">
                <a:latin typeface="Cambria" panose="02040503050406030204" pitchFamily="18" charset="0"/>
              </a:rPr>
              <a:t>Have the patient tell you his/her understanding of what you have said.</a:t>
            </a:r>
          </a:p>
          <a:p>
            <a:pPr>
              <a:buFont typeface="Wingdings" charset="2"/>
              <a:buChar char="Ø"/>
            </a:pPr>
            <a:r>
              <a:rPr lang="en-US" sz="2400" dirty="0">
                <a:latin typeface="Cambria" panose="02040503050406030204" pitchFamily="18" charset="0"/>
              </a:rPr>
              <a:t>Summarize and make follow-up plans</a:t>
            </a:r>
            <a:endParaRPr lang="en-US" sz="2400" dirty="0"/>
          </a:p>
        </p:txBody>
      </p:sp>
    </p:spTree>
    <p:extLst>
      <p:ext uri="{BB962C8B-B14F-4D97-AF65-F5344CB8AC3E}">
        <p14:creationId xmlns:p14="http://schemas.microsoft.com/office/powerpoint/2010/main" val="171180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p:cNvSpPr>
            <a:spLocks noGrp="1"/>
          </p:cNvSpPr>
          <p:nvPr>
            <p:ph type="pic" sz="quarter" idx="16"/>
          </p:nvPr>
        </p:nvSpPr>
        <p:spPr>
          <a:blipFill dpi="0" rotWithShape="1">
            <a:blip r:embed="rId2">
              <a:extLst>
                <a:ext uri="{28A0092B-C50C-407E-A947-70E740481C1C}">
                  <a14:useLocalDpi xmlns:a14="http://schemas.microsoft.com/office/drawing/2010/main" val="0"/>
                </a:ext>
              </a:extLst>
            </a:blip>
            <a:srcRect/>
            <a:stretch>
              <a:fillRect/>
            </a:stretch>
          </a:blipFill>
        </p:spPr>
      </p:sp>
      <p:sp>
        <p:nvSpPr>
          <p:cNvPr id="3" name="عنصر نائب لرقم الشريحة 2"/>
          <p:cNvSpPr>
            <a:spLocks noGrp="1"/>
          </p:cNvSpPr>
          <p:nvPr>
            <p:ph type="sldNum" sz="quarter" idx="10"/>
          </p:nvPr>
        </p:nvSpPr>
        <p:spPr/>
        <p:txBody>
          <a:bodyPr/>
          <a:lstStyle/>
          <a:p>
            <a:fld id="{D495E168-DA5E-4888-8D8A-92B118324C14}" type="slidenum">
              <a:rPr lang="ru-RU" smtClean="0"/>
              <a:pPr/>
              <a:t>32</a:t>
            </a:fld>
            <a:endParaRPr lang="ru-RU" dirty="0"/>
          </a:p>
        </p:txBody>
      </p:sp>
      <p:sp>
        <p:nvSpPr>
          <p:cNvPr id="5" name="عنوان 4"/>
          <p:cNvSpPr>
            <a:spLocks noGrp="1"/>
          </p:cNvSpPr>
          <p:nvPr>
            <p:ph type="title"/>
          </p:nvPr>
        </p:nvSpPr>
        <p:spPr>
          <a:xfrm>
            <a:off x="431321" y="483079"/>
            <a:ext cx="6228271" cy="1332305"/>
          </a:xfrm>
        </p:spPr>
        <p:txBody>
          <a:bodyPr>
            <a:normAutofit/>
          </a:bodyPr>
          <a:lstStyle/>
          <a:p>
            <a:r>
              <a:rPr lang="en-US" sz="3600" dirty="0">
                <a:solidFill>
                  <a:srgbClr val="FFC000"/>
                </a:solidFill>
                <a:latin typeface="Agency FB" pitchFamily="34" charset="0"/>
              </a:rPr>
              <a:t>D–DEAL WITH PATIENT AND FAMILY REACTIONS</a:t>
            </a:r>
          </a:p>
        </p:txBody>
      </p:sp>
      <p:sp>
        <p:nvSpPr>
          <p:cNvPr id="7" name="دمعة 6"/>
          <p:cNvSpPr/>
          <p:nvPr/>
        </p:nvSpPr>
        <p:spPr>
          <a:xfrm flipH="1">
            <a:off x="-51758" y="2035834"/>
            <a:ext cx="5693434" cy="4589253"/>
          </a:xfrm>
          <a:prstGeom prst="teardrop">
            <a:avLst/>
          </a:prstGeom>
          <a:solidFill>
            <a:schemeClr val="bg2"/>
          </a:solidFill>
          <a:ln w="12700" cap="flat">
            <a:noFill/>
            <a:prstDash val="solid"/>
            <a:miter/>
          </a:ln>
        </p:spPr>
        <p:txBody>
          <a:bodyPr rtlCol="0" anchor="ctr"/>
          <a:lstStyle/>
          <a:p>
            <a:pPr>
              <a:buFont typeface="Wingdings" charset="2"/>
              <a:buChar char="Ø"/>
            </a:pPr>
            <a:r>
              <a:rPr lang="en-US" sz="2800" dirty="0">
                <a:latin typeface="Cambria" panose="02040503050406030204" pitchFamily="18" charset="0"/>
              </a:rPr>
              <a:t>Assess and respond to emotional reactions. </a:t>
            </a:r>
          </a:p>
          <a:p>
            <a:pPr>
              <a:buFont typeface="Wingdings" charset="2"/>
              <a:buChar char="Ø"/>
            </a:pPr>
            <a:r>
              <a:rPr lang="en-US" sz="2800" dirty="0">
                <a:latin typeface="Cambria" panose="02040503050406030204" pitchFamily="18" charset="0"/>
              </a:rPr>
              <a:t>Be empathetic.</a:t>
            </a:r>
          </a:p>
          <a:p>
            <a:pPr>
              <a:buFont typeface="Wingdings" charset="2"/>
              <a:buChar char="Ø"/>
            </a:pPr>
            <a:r>
              <a:rPr lang="en-US" sz="2800" dirty="0">
                <a:latin typeface="Cambria" panose="02040503050406030204" pitchFamily="18" charset="0"/>
              </a:rPr>
              <a:t>Do not argue with or criticize colleagues </a:t>
            </a:r>
          </a:p>
        </p:txBody>
      </p:sp>
    </p:spTree>
    <p:extLst>
      <p:ext uri="{BB962C8B-B14F-4D97-AF65-F5344CB8AC3E}">
        <p14:creationId xmlns:p14="http://schemas.microsoft.com/office/powerpoint/2010/main" val="1876545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10"/>
          </p:nvPr>
        </p:nvSpPr>
        <p:spPr/>
        <p:txBody>
          <a:bodyPr/>
          <a:lstStyle/>
          <a:p>
            <a:fld id="{D495E168-DA5E-4888-8D8A-92B118324C14}" type="slidenum">
              <a:rPr lang="ru-RU" smtClean="0"/>
              <a:pPr/>
              <a:t>33</a:t>
            </a:fld>
            <a:endParaRPr lang="ru-RU" dirty="0"/>
          </a:p>
        </p:txBody>
      </p:sp>
      <p:pic>
        <p:nvPicPr>
          <p:cNvPr id="7" name="Picture Placeholder 13">
            <a:extLst>
              <a:ext uri="{FF2B5EF4-FFF2-40B4-BE49-F238E27FC236}">
                <a16:creationId xmlns:a16="http://schemas.microsoft.com/office/drawing/2014/main" id="{BD519751-E686-4F24-9C8F-C439D8581B8C}"/>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6259765" y="1554113"/>
            <a:ext cx="6031643" cy="3152019"/>
          </a:xfrm>
        </p:spPr>
      </p:pic>
      <p:sp>
        <p:nvSpPr>
          <p:cNvPr id="8" name="مخمس عادي 7"/>
          <p:cNvSpPr/>
          <p:nvPr/>
        </p:nvSpPr>
        <p:spPr>
          <a:xfrm>
            <a:off x="0" y="2251019"/>
            <a:ext cx="6349042" cy="4132528"/>
          </a:xfrm>
          <a:prstGeom prst="pentagon">
            <a:avLst/>
          </a:prstGeom>
          <a:solidFill>
            <a:schemeClr val="bg2"/>
          </a:solidFill>
          <a:ln w="12700" cap="flat">
            <a:noFill/>
            <a:prstDash val="solid"/>
            <a:miter/>
          </a:ln>
        </p:spPr>
        <p:txBody>
          <a:bodyPr rtlCol="0" anchor="ctr"/>
          <a:lstStyle/>
          <a:p>
            <a:pPr>
              <a:buFont typeface="Wingdings" charset="2"/>
              <a:buChar char="Ø"/>
            </a:pPr>
            <a:r>
              <a:rPr lang="en-US" sz="2400" dirty="0">
                <a:latin typeface="Cambria" panose="02040503050406030204" pitchFamily="18" charset="0"/>
              </a:rPr>
              <a:t>Offer realistic hope. </a:t>
            </a:r>
          </a:p>
          <a:p>
            <a:pPr>
              <a:buFont typeface="Wingdings" charset="2"/>
              <a:buChar char="Ø"/>
            </a:pPr>
            <a:r>
              <a:rPr lang="en-US" sz="2400" dirty="0">
                <a:latin typeface="Cambria" panose="02040503050406030204" pitchFamily="18" charset="0"/>
              </a:rPr>
              <a:t>Explore what the news means to the patient. </a:t>
            </a:r>
          </a:p>
          <a:p>
            <a:pPr>
              <a:buFont typeface="Wingdings" charset="2"/>
              <a:buChar char="Ø"/>
            </a:pPr>
            <a:r>
              <a:rPr lang="en-US" sz="2400" dirty="0">
                <a:latin typeface="Cambria" panose="02040503050406030204" pitchFamily="18" charset="0"/>
              </a:rPr>
              <a:t>Use interdisciplinary services. </a:t>
            </a:r>
          </a:p>
          <a:p>
            <a:pPr>
              <a:buFont typeface="Wingdings" charset="2"/>
              <a:buChar char="Ø"/>
            </a:pPr>
            <a:r>
              <a:rPr lang="en-US" sz="2400" dirty="0">
                <a:latin typeface="Cambria" panose="02040503050406030204" pitchFamily="18" charset="0"/>
              </a:rPr>
              <a:t>Attend to your own needs during and following the delivery of bad news. </a:t>
            </a:r>
          </a:p>
          <a:p>
            <a:endParaRPr lang="en-US" sz="2400" dirty="0">
              <a:latin typeface="Cambria" panose="02040503050406030204" pitchFamily="18" charset="0"/>
            </a:endParaRPr>
          </a:p>
        </p:txBody>
      </p:sp>
      <p:sp>
        <p:nvSpPr>
          <p:cNvPr id="10" name="مستطيل 9"/>
          <p:cNvSpPr/>
          <p:nvPr/>
        </p:nvSpPr>
        <p:spPr>
          <a:xfrm>
            <a:off x="149525" y="869319"/>
            <a:ext cx="6648090" cy="646331"/>
          </a:xfrm>
          <a:prstGeom prst="rect">
            <a:avLst/>
          </a:prstGeom>
        </p:spPr>
        <p:txBody>
          <a:bodyPr wrap="square">
            <a:spAutoFit/>
          </a:bodyPr>
          <a:lstStyle/>
          <a:p>
            <a:r>
              <a:rPr lang="en-US" sz="3600" dirty="0">
                <a:solidFill>
                  <a:srgbClr val="FFC000"/>
                </a:solidFill>
                <a:latin typeface="Agency FB" pitchFamily="34" charset="0"/>
              </a:rPr>
              <a:t>E–ENCOURAGE AND VALIDATE EMOTIONS</a:t>
            </a:r>
          </a:p>
        </p:txBody>
      </p:sp>
    </p:spTree>
    <p:extLst>
      <p:ext uri="{BB962C8B-B14F-4D97-AF65-F5344CB8AC3E}">
        <p14:creationId xmlns:p14="http://schemas.microsoft.com/office/powerpoint/2010/main" val="191241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p:cNvSpPr>
            <a:spLocks noGrp="1"/>
          </p:cNvSpPr>
          <p:nvPr>
            <p:ph type="sldNum" sz="quarter" idx="10"/>
          </p:nvPr>
        </p:nvSpPr>
        <p:spPr/>
        <p:txBody>
          <a:bodyPr/>
          <a:lstStyle/>
          <a:p>
            <a:fld id="{D495E168-DA5E-4888-8D8A-92B118324C14}" type="slidenum">
              <a:rPr lang="ru-RU" smtClean="0"/>
              <a:pPr/>
              <a:t>34</a:t>
            </a:fld>
            <a:endParaRPr lang="ru-RU" dirty="0"/>
          </a:p>
        </p:txBody>
      </p:sp>
      <p:sp>
        <p:nvSpPr>
          <p:cNvPr id="7" name="عنوان 6"/>
          <p:cNvSpPr>
            <a:spLocks noGrp="1"/>
          </p:cNvSpPr>
          <p:nvPr>
            <p:ph type="title"/>
          </p:nvPr>
        </p:nvSpPr>
        <p:spPr/>
        <p:txBody>
          <a:bodyPr/>
          <a:lstStyle/>
          <a:p>
            <a:r>
              <a:rPr lang="en-US" u="sng" dirty="0">
                <a:solidFill>
                  <a:srgbClr val="FF0000"/>
                </a:solidFill>
              </a:rPr>
              <a:t>Now I will speak about </a:t>
            </a:r>
            <a:r>
              <a:rPr lang="en-US" u="sng" dirty="0" err="1">
                <a:solidFill>
                  <a:srgbClr val="FF0000"/>
                </a:solidFill>
              </a:rPr>
              <a:t>secound</a:t>
            </a:r>
            <a:r>
              <a:rPr lang="en-US" u="sng" dirty="0">
                <a:solidFill>
                  <a:srgbClr val="FF0000"/>
                </a:solidFill>
              </a:rPr>
              <a:t> one SPIKES Approach</a:t>
            </a:r>
          </a:p>
        </p:txBody>
      </p:sp>
      <p:sp>
        <p:nvSpPr>
          <p:cNvPr id="9" name="متوازي أضلاع 8"/>
          <p:cNvSpPr/>
          <p:nvPr/>
        </p:nvSpPr>
        <p:spPr>
          <a:xfrm>
            <a:off x="1777042" y="1673525"/>
            <a:ext cx="7263441" cy="4710022"/>
          </a:xfrm>
          <a:prstGeom prst="parallelogram">
            <a:avLst/>
          </a:prstGeom>
          <a:solidFill>
            <a:schemeClr val="bg2"/>
          </a:solidFill>
          <a:ln w="12700" cap="flat">
            <a:noFill/>
            <a:prstDash val="solid"/>
            <a:miter/>
          </a:ln>
        </p:spPr>
        <p:txBody>
          <a:bodyPr rtlCol="0" anchor="ctr"/>
          <a:lstStyle/>
          <a:p>
            <a:pPr algn="ctr"/>
            <a:r>
              <a:rPr lang="en-US" sz="3600" b="1" u="sng" dirty="0"/>
              <a:t>2-SPIKES Approach</a:t>
            </a:r>
            <a:r>
              <a:rPr lang="en-US" sz="2800" dirty="0"/>
              <a:t>:</a:t>
            </a:r>
          </a:p>
          <a:p>
            <a:pPr marL="285750" indent="-285750" algn="ctr">
              <a:buFont typeface="Wingdings" pitchFamily="2" charset="2"/>
              <a:buChar char="v"/>
            </a:pPr>
            <a:r>
              <a:rPr lang="en-US" sz="2800" dirty="0">
                <a:solidFill>
                  <a:schemeClr val="tx1">
                    <a:lumMod val="95000"/>
                    <a:lumOff val="5000"/>
                  </a:schemeClr>
                </a:solidFill>
              </a:rPr>
              <a:t>S – Setting</a:t>
            </a:r>
          </a:p>
          <a:p>
            <a:pPr marL="285750" indent="-285750" algn="ctr">
              <a:buFont typeface="Wingdings" pitchFamily="2" charset="2"/>
              <a:buChar char="v"/>
            </a:pPr>
            <a:r>
              <a:rPr lang="en-US" sz="2800" dirty="0">
                <a:solidFill>
                  <a:schemeClr val="tx1">
                    <a:lumMod val="95000"/>
                    <a:lumOff val="5000"/>
                  </a:schemeClr>
                </a:solidFill>
              </a:rPr>
              <a:t>P – Perception</a:t>
            </a:r>
          </a:p>
          <a:p>
            <a:pPr marL="285750" indent="-285750" algn="ctr">
              <a:buFont typeface="Wingdings" pitchFamily="2" charset="2"/>
              <a:buChar char="v"/>
            </a:pPr>
            <a:r>
              <a:rPr lang="en-US" sz="2800" dirty="0">
                <a:solidFill>
                  <a:schemeClr val="tx1">
                    <a:lumMod val="95000"/>
                    <a:lumOff val="5000"/>
                  </a:schemeClr>
                </a:solidFill>
              </a:rPr>
              <a:t>I - Invitation </a:t>
            </a:r>
          </a:p>
          <a:p>
            <a:pPr marL="285750" indent="-285750" algn="ctr">
              <a:buFont typeface="Wingdings" pitchFamily="2" charset="2"/>
              <a:buChar char="v"/>
            </a:pPr>
            <a:r>
              <a:rPr lang="en-US" sz="2800" dirty="0">
                <a:solidFill>
                  <a:schemeClr val="tx1">
                    <a:lumMod val="95000"/>
                    <a:lumOff val="5000"/>
                  </a:schemeClr>
                </a:solidFill>
              </a:rPr>
              <a:t>K – Knowledge</a:t>
            </a:r>
          </a:p>
          <a:p>
            <a:pPr marL="285750" indent="-285750" algn="ctr">
              <a:buFont typeface="Wingdings" pitchFamily="2" charset="2"/>
              <a:buChar char="v"/>
            </a:pPr>
            <a:r>
              <a:rPr lang="en-US" sz="2800" dirty="0">
                <a:solidFill>
                  <a:schemeClr val="tx1">
                    <a:lumMod val="95000"/>
                    <a:lumOff val="5000"/>
                  </a:schemeClr>
                </a:solidFill>
              </a:rPr>
              <a:t>E – Emotions and Empathy</a:t>
            </a:r>
          </a:p>
          <a:p>
            <a:pPr marL="285750" indent="-285750" algn="ctr">
              <a:buFont typeface="Wingdings" pitchFamily="2" charset="2"/>
              <a:buChar char="v"/>
            </a:pPr>
            <a:r>
              <a:rPr lang="en-US" sz="2800" dirty="0">
                <a:solidFill>
                  <a:schemeClr val="tx1">
                    <a:lumMod val="95000"/>
                    <a:lumOff val="5000"/>
                  </a:schemeClr>
                </a:solidFill>
              </a:rPr>
              <a:t>S – Strategy </a:t>
            </a:r>
          </a:p>
        </p:txBody>
      </p:sp>
    </p:spTree>
    <p:extLst>
      <p:ext uri="{BB962C8B-B14F-4D97-AF65-F5344CB8AC3E}">
        <p14:creationId xmlns:p14="http://schemas.microsoft.com/office/powerpoint/2010/main" val="4139051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عنصر نائب للصورة 12"/>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4995" r="24995"/>
          <a:stretch>
            <a:fillRect/>
          </a:stretch>
        </p:blipFill>
        <p:spPr/>
      </p:pic>
      <p:sp>
        <p:nvSpPr>
          <p:cNvPr id="2" name="Slide Number Placeholder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p:txBody>
          <a:bodyPr/>
          <a:lstStyle/>
          <a:p>
            <a:fld id="{D495E168-DA5E-4888-8D8A-92B118324C14}" type="slidenum">
              <a:rPr lang="ru-RU" smtClean="0"/>
              <a:pPr/>
              <a:t>35</a:t>
            </a:fld>
            <a:endParaRPr lang="ru-RU" dirty="0"/>
          </a:p>
        </p:txBody>
      </p:sp>
      <p:sp>
        <p:nvSpPr>
          <p:cNvPr id="8" name="Title 7">
            <a:extLst>
              <a:ext uri="{FF2B5EF4-FFF2-40B4-BE49-F238E27FC236}">
                <a16:creationId xmlns:a16="http://schemas.microsoft.com/office/drawing/2014/main" id="{0719E0E7-CFBA-48B5-AA1B-EA5B887F6650}"/>
              </a:ext>
            </a:extLst>
          </p:cNvPr>
          <p:cNvSpPr>
            <a:spLocks noGrp="1"/>
          </p:cNvSpPr>
          <p:nvPr>
            <p:ph type="title"/>
          </p:nvPr>
        </p:nvSpPr>
        <p:spPr bwMode="grayWhite"/>
        <p:txBody>
          <a:bodyPr>
            <a:normAutofit/>
          </a:bodyPr>
          <a:lstStyle/>
          <a:p>
            <a:r>
              <a:rPr lang="en-US" sz="3600" dirty="0">
                <a:solidFill>
                  <a:srgbClr val="00B0F0"/>
                </a:solidFill>
                <a:latin typeface="Agency FB" pitchFamily="34" charset="0"/>
              </a:rPr>
              <a:t>S - Setting</a:t>
            </a:r>
            <a:endParaRPr lang="ru-RU" sz="3600" dirty="0">
              <a:solidFill>
                <a:srgbClr val="00B0F0"/>
              </a:solidFill>
            </a:endParaRPr>
          </a:p>
        </p:txBody>
      </p:sp>
      <p:sp>
        <p:nvSpPr>
          <p:cNvPr id="12" name="سداسي 11"/>
          <p:cNvSpPr/>
          <p:nvPr/>
        </p:nvSpPr>
        <p:spPr>
          <a:xfrm>
            <a:off x="86264" y="2156604"/>
            <a:ext cx="5779698" cy="4502988"/>
          </a:xfrm>
          <a:prstGeom prst="hexagon">
            <a:avLst/>
          </a:prstGeom>
          <a:solidFill>
            <a:schemeClr val="bg2"/>
          </a:solidFill>
          <a:ln w="12700" cap="flat">
            <a:noFill/>
            <a:prstDash val="solid"/>
            <a:miter/>
          </a:ln>
        </p:spPr>
        <p:txBody>
          <a:bodyPr rtlCol="0" anchor="ctr"/>
          <a:lstStyle/>
          <a:p>
            <a:pPr marL="285750" indent="-285750">
              <a:buFont typeface="Wingdings" pitchFamily="2" charset="2"/>
              <a:buChar char="v"/>
            </a:pPr>
            <a:r>
              <a:rPr lang="en-US" sz="2000" i="1" dirty="0">
                <a:latin typeface="Cambria" panose="02040503050406030204" pitchFamily="18" charset="0"/>
              </a:rPr>
              <a:t>Arrange for some privacy</a:t>
            </a:r>
            <a:r>
              <a:rPr lang="en-US" sz="2000" dirty="0">
                <a:latin typeface="Cambria" panose="02040503050406030204" pitchFamily="18" charset="0"/>
              </a:rPr>
              <a:t>.</a:t>
            </a:r>
          </a:p>
          <a:p>
            <a:pPr marL="285750" indent="-285750">
              <a:buFont typeface="Wingdings" pitchFamily="2" charset="2"/>
              <a:buChar char="v"/>
            </a:pPr>
            <a:r>
              <a:rPr lang="en-US" sz="2000" i="1" dirty="0">
                <a:latin typeface="Cambria" panose="02040503050406030204" pitchFamily="18" charset="0"/>
              </a:rPr>
              <a:t>Involve significant others</a:t>
            </a:r>
            <a:r>
              <a:rPr lang="en-US" sz="2000" dirty="0">
                <a:latin typeface="Cambria" panose="02040503050406030204" pitchFamily="18" charset="0"/>
              </a:rPr>
              <a:t>.~</a:t>
            </a:r>
          </a:p>
          <a:p>
            <a:pPr marL="285750" indent="-285750">
              <a:buFont typeface="Wingdings" pitchFamily="2" charset="2"/>
              <a:buChar char="v"/>
            </a:pPr>
            <a:r>
              <a:rPr lang="en-US" sz="2000" dirty="0">
                <a:latin typeface="Cambria" panose="02040503050406030204" pitchFamily="18" charset="0"/>
              </a:rPr>
              <a:t>Ensure you and patients and relative are  sitting down.</a:t>
            </a:r>
          </a:p>
          <a:p>
            <a:pPr marL="285750" indent="-285750">
              <a:buFont typeface="Wingdings" pitchFamily="2" charset="2"/>
              <a:buChar char="v"/>
            </a:pPr>
            <a:r>
              <a:rPr lang="en-US" sz="2000" dirty="0">
                <a:latin typeface="Cambria" panose="02040503050406030204" pitchFamily="18" charset="0"/>
              </a:rPr>
              <a:t>Arrange the chairs if necessary  and avoid physical barriers . </a:t>
            </a:r>
          </a:p>
          <a:p>
            <a:pPr marL="285750" indent="-285750">
              <a:buFont typeface="Wingdings" pitchFamily="2" charset="2"/>
              <a:buChar char="v"/>
            </a:pPr>
            <a:r>
              <a:rPr lang="en-US" sz="2000" dirty="0">
                <a:latin typeface="Cambria" panose="02040503050406030204" pitchFamily="18" charset="0"/>
              </a:rPr>
              <a:t>Ensure you have uninterrupted time during the meeting ~</a:t>
            </a:r>
          </a:p>
          <a:p>
            <a:pPr marL="285750" indent="-285750">
              <a:buFont typeface="Wingdings" pitchFamily="2" charset="2"/>
              <a:buChar char="v"/>
            </a:pPr>
            <a:r>
              <a:rPr lang="en-US" sz="2000" i="1" dirty="0">
                <a:latin typeface="Cambria" panose="02040503050406030204" pitchFamily="18" charset="0"/>
              </a:rPr>
              <a:t>Make connection with the patient</a:t>
            </a:r>
            <a:r>
              <a:rPr lang="en-US" sz="2000" dirty="0">
                <a:latin typeface="Cambria" panose="02040503050406030204" pitchFamily="18" charset="0"/>
              </a:rPr>
              <a:t> (Maintaining eye contact)</a:t>
            </a:r>
            <a:endParaRPr lang="ar-SA" sz="2000" i="1" dirty="0">
              <a:latin typeface="Cambria" panose="02040503050406030204" pitchFamily="18" charset="0"/>
            </a:endParaRPr>
          </a:p>
        </p:txBody>
      </p:sp>
    </p:spTree>
    <p:extLst>
      <p:ext uri="{BB962C8B-B14F-4D97-AF65-F5344CB8AC3E}">
        <p14:creationId xmlns:p14="http://schemas.microsoft.com/office/powerpoint/2010/main" val="384636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صورة 1"/>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0090" r="20090"/>
          <a:stretch>
            <a:fillRect/>
          </a:stretch>
        </p:blipFill>
        <p:spPr/>
      </p:pic>
      <p:sp>
        <p:nvSpPr>
          <p:cNvPr id="3" name="عنصر نائب لرقم الشريحة 2"/>
          <p:cNvSpPr>
            <a:spLocks noGrp="1"/>
          </p:cNvSpPr>
          <p:nvPr>
            <p:ph type="sldNum" sz="quarter" idx="10"/>
          </p:nvPr>
        </p:nvSpPr>
        <p:spPr/>
        <p:txBody>
          <a:bodyPr/>
          <a:lstStyle/>
          <a:p>
            <a:fld id="{D495E168-DA5E-4888-8D8A-92B118324C14}" type="slidenum">
              <a:rPr lang="ru-RU" smtClean="0"/>
              <a:pPr/>
              <a:t>36</a:t>
            </a:fld>
            <a:endParaRPr lang="ru-RU" dirty="0"/>
          </a:p>
        </p:txBody>
      </p:sp>
      <p:sp>
        <p:nvSpPr>
          <p:cNvPr id="9" name="عنصر نائب للنص 8"/>
          <p:cNvSpPr>
            <a:spLocks noGrp="1"/>
          </p:cNvSpPr>
          <p:nvPr>
            <p:ph type="body" sz="quarter" idx="15"/>
          </p:nvPr>
        </p:nvSpPr>
        <p:spPr>
          <a:xfrm>
            <a:off x="6999207" y="5313872"/>
            <a:ext cx="4646453" cy="779405"/>
          </a:xfrm>
        </p:spPr>
        <p:txBody>
          <a:bodyPr>
            <a:noAutofit/>
          </a:bodyPr>
          <a:lstStyle/>
          <a:p>
            <a:pPr marL="395478" indent="-285750">
              <a:buFont typeface="Wingdings" pitchFamily="2" charset="2"/>
              <a:buChar char="q"/>
            </a:pPr>
            <a:r>
              <a:rPr lang="en-US" sz="1800" dirty="0">
                <a:latin typeface="Cambria" panose="02040503050406030204" pitchFamily="18" charset="0"/>
              </a:rPr>
              <a:t>“Could you tell me what happened so far”  </a:t>
            </a:r>
          </a:p>
          <a:p>
            <a:pPr marL="395478" indent="-285750">
              <a:buFont typeface="Wingdings" pitchFamily="2" charset="2"/>
              <a:buChar char="q"/>
            </a:pPr>
            <a:r>
              <a:rPr lang="en-US" sz="1800" dirty="0">
                <a:latin typeface="Cambria" panose="02040503050406030204" pitchFamily="18" charset="0"/>
              </a:rPr>
              <a:t>“ Do you have any ideas on what the problem might be”</a:t>
            </a:r>
          </a:p>
          <a:p>
            <a:pPr marL="395478" indent="-285750">
              <a:buFont typeface="Wingdings" pitchFamily="2" charset="2"/>
              <a:buChar char="q"/>
            </a:pPr>
            <a:r>
              <a:rPr lang="en-US" sz="1800" dirty="0">
                <a:latin typeface="Cambria" panose="02040503050406030204" pitchFamily="18" charset="0"/>
              </a:rPr>
              <a:t>“ Is there anything you have been worried about” </a:t>
            </a:r>
          </a:p>
          <a:p>
            <a:pPr>
              <a:buFont typeface="Wingdings" pitchFamily="2" charset="2"/>
              <a:buChar char="q"/>
            </a:pPr>
            <a:endParaRPr lang="en-US" sz="1800" dirty="0"/>
          </a:p>
        </p:txBody>
      </p:sp>
      <p:sp>
        <p:nvSpPr>
          <p:cNvPr id="7" name="عنوان 6"/>
          <p:cNvSpPr>
            <a:spLocks noGrp="1"/>
          </p:cNvSpPr>
          <p:nvPr>
            <p:ph type="title"/>
          </p:nvPr>
        </p:nvSpPr>
        <p:spPr/>
        <p:txBody>
          <a:bodyPr/>
          <a:lstStyle/>
          <a:p>
            <a:r>
              <a:rPr lang="en-US" dirty="0">
                <a:solidFill>
                  <a:srgbClr val="00B0F0"/>
                </a:solidFill>
                <a:latin typeface="Agency FB" pitchFamily="34" charset="0"/>
              </a:rPr>
              <a:t>P – Perception</a:t>
            </a:r>
          </a:p>
        </p:txBody>
      </p:sp>
      <p:sp>
        <p:nvSpPr>
          <p:cNvPr id="11" name="سداسي 10"/>
          <p:cNvSpPr/>
          <p:nvPr/>
        </p:nvSpPr>
        <p:spPr>
          <a:xfrm>
            <a:off x="6228272" y="2070341"/>
            <a:ext cx="5963728" cy="3140014"/>
          </a:xfrm>
          <a:prstGeom prst="hexagon">
            <a:avLst/>
          </a:prstGeom>
          <a:solidFill>
            <a:schemeClr val="bg2"/>
          </a:solidFill>
          <a:ln w="12700" cap="flat">
            <a:noFill/>
            <a:prstDash val="solid"/>
            <a:miter/>
          </a:ln>
        </p:spPr>
        <p:txBody>
          <a:bodyPr rtlCol="0" anchor="ctr"/>
          <a:lstStyle/>
          <a:p>
            <a:pPr marL="342900" indent="-342900">
              <a:buFont typeface="Wingdings" pitchFamily="2" charset="2"/>
              <a:buChar char="v"/>
            </a:pPr>
            <a:r>
              <a:rPr lang="en-US" sz="2000" dirty="0">
                <a:latin typeface="Cambria" panose="02040503050406030204" pitchFamily="18" charset="0"/>
              </a:rPr>
              <a:t>Discuss the events leading up to now  e:g : scans , biopsies </a:t>
            </a:r>
            <a:r>
              <a:rPr lang="en-US" sz="2000" dirty="0" err="1">
                <a:latin typeface="Cambria" panose="02040503050406030204" pitchFamily="18" charset="0"/>
              </a:rPr>
              <a:t>etc</a:t>
            </a:r>
            <a:r>
              <a:rPr lang="en-US" sz="2000" dirty="0">
                <a:latin typeface="Cambria" panose="02040503050406030204" pitchFamily="18" charset="0"/>
              </a:rPr>
              <a:t> </a:t>
            </a:r>
          </a:p>
          <a:p>
            <a:pPr marL="342900" indent="-342900">
              <a:buFont typeface="Wingdings" pitchFamily="2" charset="2"/>
              <a:buChar char="v"/>
            </a:pPr>
            <a:r>
              <a:rPr lang="en-US" sz="2000" dirty="0">
                <a:latin typeface="Cambria" panose="02040503050406030204" pitchFamily="18" charset="0"/>
              </a:rPr>
              <a:t>Establish What the patient already  knows or is expecting</a:t>
            </a:r>
          </a:p>
          <a:p>
            <a:pPr marL="342900" indent="-342900">
              <a:buFont typeface="Wingdings" pitchFamily="2" charset="2"/>
              <a:buChar char="v"/>
            </a:pPr>
            <a:r>
              <a:rPr lang="en-US" sz="2000" dirty="0">
                <a:latin typeface="Cambria" panose="02040503050406030204" pitchFamily="18" charset="0"/>
              </a:rPr>
              <a:t>Establish what the patient`s current emotional state</a:t>
            </a:r>
          </a:p>
          <a:p>
            <a:pPr marL="342900" indent="-342900">
              <a:buFont typeface="Wingdings" pitchFamily="2" charset="2"/>
              <a:buChar char="v"/>
            </a:pPr>
            <a:r>
              <a:rPr lang="en-US" sz="2000" dirty="0">
                <a:latin typeface="Cambria" panose="02040503050406030204" pitchFamily="18" charset="0"/>
              </a:rPr>
              <a:t>Try to get them say the diagnosis </a:t>
            </a:r>
          </a:p>
        </p:txBody>
      </p:sp>
    </p:spTree>
    <p:extLst>
      <p:ext uri="{BB962C8B-B14F-4D97-AF65-F5344CB8AC3E}">
        <p14:creationId xmlns:p14="http://schemas.microsoft.com/office/powerpoint/2010/main" val="2573620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p:cNvSpPr>
            <a:spLocks noGrp="1"/>
          </p:cNvSpPr>
          <p:nvPr>
            <p:ph type="sldNum" sz="quarter" idx="10"/>
          </p:nvPr>
        </p:nvSpPr>
        <p:spPr/>
        <p:txBody>
          <a:bodyPr/>
          <a:lstStyle/>
          <a:p>
            <a:fld id="{D495E168-DA5E-4888-8D8A-92B118324C14}" type="slidenum">
              <a:rPr lang="ru-RU" smtClean="0"/>
              <a:pPr/>
              <a:t>37</a:t>
            </a:fld>
            <a:endParaRPr lang="ru-RU" dirty="0"/>
          </a:p>
        </p:txBody>
      </p:sp>
      <p:sp>
        <p:nvSpPr>
          <p:cNvPr id="9" name="عنصر نائب للنص 8"/>
          <p:cNvSpPr>
            <a:spLocks noGrp="1"/>
          </p:cNvSpPr>
          <p:nvPr>
            <p:ph type="body" sz="quarter" idx="15"/>
          </p:nvPr>
        </p:nvSpPr>
        <p:spPr>
          <a:xfrm>
            <a:off x="394468" y="5072333"/>
            <a:ext cx="8870301" cy="1000663"/>
          </a:xfrm>
        </p:spPr>
        <p:txBody>
          <a:bodyPr>
            <a:normAutofit/>
          </a:bodyPr>
          <a:lstStyle/>
          <a:p>
            <a:pPr marL="395478" indent="-285750">
              <a:buFont typeface="Wingdings" pitchFamily="2" charset="2"/>
              <a:buChar char="q"/>
            </a:pPr>
            <a:r>
              <a:rPr lang="en-US" sz="2000" dirty="0">
                <a:latin typeface="Cambria" panose="02040503050406030204" pitchFamily="18" charset="0"/>
              </a:rPr>
              <a:t>“I do have the results here today would you like me to explain it to you now”</a:t>
            </a:r>
          </a:p>
          <a:p>
            <a:pPr marL="395478" indent="-285750">
              <a:buFont typeface="Wingdings" pitchFamily="2" charset="2"/>
              <a:buChar char="q"/>
            </a:pPr>
            <a:r>
              <a:rPr lang="en-US" sz="2000" dirty="0">
                <a:latin typeface="Cambria" panose="02040503050406030204" pitchFamily="18" charset="0"/>
              </a:rPr>
              <a:t>“would you prefer if a family member or a friend be present”</a:t>
            </a:r>
          </a:p>
          <a:p>
            <a:endParaRPr lang="en-US" sz="2000" dirty="0"/>
          </a:p>
        </p:txBody>
      </p:sp>
      <p:sp>
        <p:nvSpPr>
          <p:cNvPr id="7" name="عنوان 6"/>
          <p:cNvSpPr>
            <a:spLocks noGrp="1"/>
          </p:cNvSpPr>
          <p:nvPr>
            <p:ph type="title"/>
          </p:nvPr>
        </p:nvSpPr>
        <p:spPr/>
        <p:txBody>
          <a:bodyPr/>
          <a:lstStyle/>
          <a:p>
            <a:r>
              <a:rPr lang="en-US" dirty="0">
                <a:solidFill>
                  <a:srgbClr val="00B0F0"/>
                </a:solidFill>
                <a:latin typeface="Agency FB" pitchFamily="34" charset="0"/>
              </a:rPr>
              <a:t>I - Invitation </a:t>
            </a:r>
          </a:p>
        </p:txBody>
      </p:sp>
      <p:sp>
        <p:nvSpPr>
          <p:cNvPr id="11" name="سداسي 10"/>
          <p:cNvSpPr/>
          <p:nvPr/>
        </p:nvSpPr>
        <p:spPr>
          <a:xfrm>
            <a:off x="483078" y="2277375"/>
            <a:ext cx="11145329" cy="2622430"/>
          </a:xfrm>
          <a:prstGeom prst="hexagon">
            <a:avLst/>
          </a:prstGeom>
          <a:solidFill>
            <a:schemeClr val="bg2"/>
          </a:solidFill>
          <a:ln w="12700" cap="flat">
            <a:noFill/>
            <a:prstDash val="solid"/>
            <a:miter/>
          </a:ln>
        </p:spPr>
        <p:txBody>
          <a:bodyPr rtlCol="0" anchor="ctr"/>
          <a:lstStyle/>
          <a:p>
            <a:pPr marL="395478" indent="-285750">
              <a:buFont typeface="Wingdings" pitchFamily="2" charset="2"/>
              <a:buChar char="v"/>
            </a:pPr>
            <a:r>
              <a:rPr lang="en-US" sz="2400" dirty="0">
                <a:latin typeface="Cambria" panose="02040503050406030204" pitchFamily="18" charset="0"/>
              </a:rPr>
              <a:t>Check if the patient wants to know the results and if he or she would like a family member present. ~</a:t>
            </a:r>
          </a:p>
        </p:txBody>
      </p:sp>
    </p:spTree>
    <p:extLst>
      <p:ext uri="{BB962C8B-B14F-4D97-AF65-F5344CB8AC3E}">
        <p14:creationId xmlns:p14="http://schemas.microsoft.com/office/powerpoint/2010/main" val="330626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p:cNvSpPr>
            <a:spLocks noGrp="1"/>
          </p:cNvSpPr>
          <p:nvPr>
            <p:ph type="sldNum" sz="quarter" idx="10"/>
          </p:nvPr>
        </p:nvSpPr>
        <p:spPr/>
        <p:txBody>
          <a:bodyPr/>
          <a:lstStyle/>
          <a:p>
            <a:fld id="{D495E168-DA5E-4888-8D8A-92B118324C14}" type="slidenum">
              <a:rPr lang="ru-RU" smtClean="0"/>
              <a:pPr/>
              <a:t>38</a:t>
            </a:fld>
            <a:endParaRPr lang="ru-RU" dirty="0"/>
          </a:p>
        </p:txBody>
      </p:sp>
      <p:sp>
        <p:nvSpPr>
          <p:cNvPr id="4" name="عنصر نائب للنص 3"/>
          <p:cNvSpPr>
            <a:spLocks noGrp="1"/>
          </p:cNvSpPr>
          <p:nvPr>
            <p:ph type="body" sz="quarter" idx="15"/>
          </p:nvPr>
        </p:nvSpPr>
        <p:spPr>
          <a:xfrm>
            <a:off x="774031" y="4951562"/>
            <a:ext cx="10267779" cy="1069676"/>
          </a:xfrm>
        </p:spPr>
        <p:txBody>
          <a:bodyPr>
            <a:normAutofit lnSpcReduction="10000"/>
          </a:bodyPr>
          <a:lstStyle/>
          <a:p>
            <a:pPr>
              <a:buFont typeface="Wingdings" pitchFamily="2" charset="2"/>
              <a:buChar char="q"/>
            </a:pPr>
            <a:r>
              <a:rPr lang="en-US" sz="2000" dirty="0">
                <a:latin typeface="Cambria" panose="02040503050406030204" pitchFamily="18" charset="0"/>
              </a:rPr>
              <a:t>As we know we took a biopsy and the result is not as we hoped.”</a:t>
            </a:r>
          </a:p>
          <a:p>
            <a:pPr>
              <a:buFont typeface="Wingdings" pitchFamily="2" charset="2"/>
              <a:buChar char="q"/>
            </a:pPr>
            <a:r>
              <a:rPr lang="en-US" sz="2000" dirty="0">
                <a:latin typeface="Cambria" panose="02040503050406030204" pitchFamily="18" charset="0"/>
              </a:rPr>
              <a:t>PAUSE AND WAIT</a:t>
            </a:r>
          </a:p>
          <a:p>
            <a:pPr>
              <a:buFont typeface="Wingdings" pitchFamily="2" charset="2"/>
              <a:buChar char="q"/>
            </a:pPr>
            <a:r>
              <a:rPr lang="en-US" sz="2000" dirty="0">
                <a:latin typeface="Cambria" panose="02040503050406030204" pitchFamily="18" charset="0"/>
              </a:rPr>
              <a:t>I’m sorry to tell you it’s a tumor</a:t>
            </a:r>
          </a:p>
          <a:p>
            <a:endParaRPr lang="en-US" dirty="0"/>
          </a:p>
        </p:txBody>
      </p:sp>
      <p:sp>
        <p:nvSpPr>
          <p:cNvPr id="5" name="عنوان 4"/>
          <p:cNvSpPr>
            <a:spLocks noGrp="1"/>
          </p:cNvSpPr>
          <p:nvPr>
            <p:ph type="title"/>
          </p:nvPr>
        </p:nvSpPr>
        <p:spPr/>
        <p:txBody>
          <a:bodyPr>
            <a:normAutofit/>
          </a:bodyPr>
          <a:lstStyle/>
          <a:p>
            <a:r>
              <a:rPr lang="en-US" sz="3600" dirty="0">
                <a:solidFill>
                  <a:srgbClr val="00B0F0"/>
                </a:solidFill>
                <a:latin typeface="Agency FB" pitchFamily="34" charset="0"/>
              </a:rPr>
              <a:t>K – Knowledge</a:t>
            </a:r>
          </a:p>
        </p:txBody>
      </p:sp>
      <p:sp>
        <p:nvSpPr>
          <p:cNvPr id="7" name="سداسي 6"/>
          <p:cNvSpPr/>
          <p:nvPr/>
        </p:nvSpPr>
        <p:spPr>
          <a:xfrm>
            <a:off x="327802" y="2001329"/>
            <a:ext cx="11145329" cy="2932982"/>
          </a:xfrm>
          <a:prstGeom prst="hexagon">
            <a:avLst/>
          </a:prstGeom>
          <a:solidFill>
            <a:schemeClr val="bg2"/>
          </a:solidFill>
          <a:ln w="12700" cap="flat">
            <a:noFill/>
            <a:prstDash val="solid"/>
            <a:miter/>
          </a:ln>
        </p:spPr>
        <p:txBody>
          <a:bodyPr rtlCol="0" anchor="ctr"/>
          <a:lstStyle/>
          <a:p>
            <a:pPr marL="342900" indent="-342900">
              <a:buFont typeface="Wingdings" pitchFamily="2" charset="2"/>
              <a:buChar char="v"/>
            </a:pPr>
            <a:r>
              <a:rPr lang="en-US" sz="2400" dirty="0">
                <a:latin typeface="Cambria" panose="02040503050406030204" pitchFamily="18" charset="0"/>
              </a:rPr>
              <a:t>Build up to the result “ give a warning shot”~</a:t>
            </a:r>
          </a:p>
          <a:p>
            <a:pPr marL="342900" indent="-342900">
              <a:buFont typeface="Wingdings" pitchFamily="2" charset="2"/>
              <a:buChar char="v"/>
            </a:pPr>
            <a:r>
              <a:rPr lang="en-US" sz="2400" dirty="0">
                <a:latin typeface="Cambria" panose="02040503050406030204" pitchFamily="18" charset="0"/>
              </a:rPr>
              <a:t>Chunk the diagnosis</a:t>
            </a:r>
          </a:p>
          <a:p>
            <a:pPr marL="342900" indent="-342900">
              <a:buFont typeface="Wingdings" pitchFamily="2" charset="2"/>
              <a:buChar char="v"/>
            </a:pPr>
            <a:r>
              <a:rPr lang="en-US" sz="2400" dirty="0">
                <a:latin typeface="Cambria" panose="02040503050406030204" pitchFamily="18" charset="0"/>
              </a:rPr>
              <a:t>Pause and wait after every statement ~ to allow to patient to digest what you have told them </a:t>
            </a:r>
          </a:p>
          <a:p>
            <a:pPr marL="342900" indent="-342900">
              <a:buFont typeface="Wingdings" pitchFamily="2" charset="2"/>
              <a:buChar char="v"/>
            </a:pPr>
            <a:r>
              <a:rPr lang="en-US" sz="2400" dirty="0">
                <a:latin typeface="Cambria" panose="02040503050406030204" pitchFamily="18" charset="0"/>
              </a:rPr>
              <a:t>If the silence is awkward ask how he/she is feeling.</a:t>
            </a:r>
          </a:p>
          <a:p>
            <a:pPr marL="342900" indent="-342900">
              <a:buFont typeface="Wingdings" pitchFamily="2" charset="2"/>
              <a:buChar char="v"/>
            </a:pPr>
            <a:r>
              <a:rPr lang="en-US" sz="2400" dirty="0">
                <a:latin typeface="Cambria" panose="02040503050406030204" pitchFamily="18" charset="0"/>
              </a:rPr>
              <a:t>Use patient’s language  (simple language )~ </a:t>
            </a:r>
          </a:p>
          <a:p>
            <a:pPr marL="452628" indent="-342900">
              <a:buFont typeface="Wingdings" pitchFamily="2" charset="2"/>
              <a:buChar char="v"/>
            </a:pPr>
            <a:endParaRPr lang="en-US" sz="2400" dirty="0">
              <a:latin typeface="Cambria" panose="02040503050406030204" pitchFamily="18" charset="0"/>
            </a:endParaRPr>
          </a:p>
        </p:txBody>
      </p:sp>
    </p:spTree>
    <p:extLst>
      <p:ext uri="{BB962C8B-B14F-4D97-AF65-F5344CB8AC3E}">
        <p14:creationId xmlns:p14="http://schemas.microsoft.com/office/powerpoint/2010/main" val="2461557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p:cNvSpPr>
            <a:spLocks noGrp="1"/>
          </p:cNvSpPr>
          <p:nvPr>
            <p:ph type="sldNum" sz="quarter" idx="10"/>
          </p:nvPr>
        </p:nvSpPr>
        <p:spPr/>
        <p:txBody>
          <a:bodyPr/>
          <a:lstStyle/>
          <a:p>
            <a:fld id="{D495E168-DA5E-4888-8D8A-92B118324C14}" type="slidenum">
              <a:rPr lang="ru-RU" smtClean="0"/>
              <a:pPr/>
              <a:t>39</a:t>
            </a:fld>
            <a:endParaRPr lang="ru-RU" dirty="0"/>
          </a:p>
        </p:txBody>
      </p:sp>
      <p:sp>
        <p:nvSpPr>
          <p:cNvPr id="4" name="عنصر نائب للنص 3"/>
          <p:cNvSpPr>
            <a:spLocks noGrp="1"/>
          </p:cNvSpPr>
          <p:nvPr>
            <p:ph type="body" sz="quarter" idx="15"/>
          </p:nvPr>
        </p:nvSpPr>
        <p:spPr>
          <a:xfrm>
            <a:off x="877548" y="5279366"/>
            <a:ext cx="8939311" cy="797868"/>
          </a:xfrm>
        </p:spPr>
        <p:txBody>
          <a:bodyPr>
            <a:noAutofit/>
          </a:bodyPr>
          <a:lstStyle/>
          <a:p>
            <a:pPr>
              <a:buFont typeface="Wingdings" pitchFamily="2" charset="2"/>
              <a:buChar char="q"/>
            </a:pPr>
            <a:r>
              <a:rPr lang="en-US" sz="2000" dirty="0">
                <a:latin typeface="Cambria" panose="02040503050406030204" pitchFamily="18" charset="0"/>
              </a:rPr>
              <a:t>“What’s upsetting you the most”</a:t>
            </a:r>
          </a:p>
          <a:p>
            <a:pPr>
              <a:buFont typeface="Wingdings" pitchFamily="2" charset="2"/>
              <a:buChar char="q"/>
            </a:pPr>
            <a:r>
              <a:rPr lang="en-US" sz="2000" dirty="0">
                <a:latin typeface="Cambria" panose="02040503050406030204" pitchFamily="18" charset="0"/>
              </a:rPr>
              <a:t>“How are you feeling about hearing the news”</a:t>
            </a:r>
          </a:p>
          <a:p>
            <a:pPr>
              <a:buFont typeface="Wingdings" pitchFamily="2" charset="2"/>
              <a:buChar char="q"/>
            </a:pPr>
            <a:endParaRPr lang="en-US" sz="2000" dirty="0"/>
          </a:p>
        </p:txBody>
      </p:sp>
      <p:sp>
        <p:nvSpPr>
          <p:cNvPr id="5" name="عنوان 4"/>
          <p:cNvSpPr>
            <a:spLocks noGrp="1"/>
          </p:cNvSpPr>
          <p:nvPr>
            <p:ph type="title"/>
          </p:nvPr>
        </p:nvSpPr>
        <p:spPr/>
        <p:txBody>
          <a:bodyPr>
            <a:normAutofit/>
          </a:bodyPr>
          <a:lstStyle/>
          <a:p>
            <a:r>
              <a:rPr lang="en-US" dirty="0">
                <a:solidFill>
                  <a:srgbClr val="00B0F0"/>
                </a:solidFill>
                <a:latin typeface="Agency FB" pitchFamily="34" charset="0"/>
              </a:rPr>
              <a:t>E – Emotions and Empathy</a:t>
            </a:r>
          </a:p>
        </p:txBody>
      </p:sp>
      <p:sp>
        <p:nvSpPr>
          <p:cNvPr id="7" name="سداسي 6"/>
          <p:cNvSpPr/>
          <p:nvPr/>
        </p:nvSpPr>
        <p:spPr>
          <a:xfrm>
            <a:off x="276044" y="2035834"/>
            <a:ext cx="11145329" cy="3001991"/>
          </a:xfrm>
          <a:prstGeom prst="hexagon">
            <a:avLst/>
          </a:prstGeom>
          <a:solidFill>
            <a:schemeClr val="bg2"/>
          </a:solidFill>
          <a:ln w="12700" cap="flat">
            <a:noFill/>
            <a:prstDash val="solid"/>
            <a:miter/>
          </a:ln>
        </p:spPr>
        <p:txBody>
          <a:bodyPr rtlCol="0" anchor="ctr"/>
          <a:lstStyle/>
          <a:p>
            <a:pPr marL="342900" indent="-342900">
              <a:buFont typeface="Wingdings" pitchFamily="2" charset="2"/>
              <a:buChar char="v"/>
            </a:pPr>
            <a:r>
              <a:rPr lang="en-US" sz="2400" dirty="0">
                <a:latin typeface="Cambria" panose="02040503050406030204" pitchFamily="18" charset="0"/>
              </a:rPr>
              <a:t>Acknowledge and reflect their emotions.</a:t>
            </a:r>
          </a:p>
          <a:p>
            <a:pPr marL="342900" indent="-342900">
              <a:buFont typeface="Wingdings" pitchFamily="2" charset="2"/>
              <a:buChar char="v"/>
            </a:pPr>
            <a:r>
              <a:rPr lang="en-US" sz="2400" dirty="0">
                <a:latin typeface="Cambria" panose="02040503050406030204" pitchFamily="18" charset="0"/>
              </a:rPr>
              <a:t>Just listen.</a:t>
            </a:r>
          </a:p>
          <a:p>
            <a:pPr marL="342900" indent="-342900">
              <a:buFont typeface="Wingdings" pitchFamily="2" charset="2"/>
              <a:buChar char="v"/>
            </a:pPr>
            <a:r>
              <a:rPr lang="en-US" sz="2400" dirty="0">
                <a:latin typeface="Cambria" panose="02040503050406030204" pitchFamily="18" charset="0"/>
              </a:rPr>
              <a:t>if the silence is awkward ask the patient how he’s feeling.</a:t>
            </a:r>
          </a:p>
          <a:p>
            <a:pPr marL="452628" indent="-342900">
              <a:buFont typeface="Wingdings" pitchFamily="2" charset="2"/>
              <a:buChar char="v"/>
            </a:pPr>
            <a:endParaRPr lang="en-US" sz="2400" dirty="0">
              <a:latin typeface="Cambria" panose="02040503050406030204" pitchFamily="18" charset="0"/>
            </a:endParaRPr>
          </a:p>
        </p:txBody>
      </p:sp>
    </p:spTree>
    <p:extLst>
      <p:ext uri="{BB962C8B-B14F-4D97-AF65-F5344CB8AC3E}">
        <p14:creationId xmlns:p14="http://schemas.microsoft.com/office/powerpoint/2010/main" val="175712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7ED3-30FF-41C8-A224-60CF4445E838}"/>
              </a:ext>
            </a:extLst>
          </p:cNvPr>
          <p:cNvSpPr>
            <a:spLocks noGrp="1"/>
          </p:cNvSpPr>
          <p:nvPr>
            <p:ph type="title"/>
          </p:nvPr>
        </p:nvSpPr>
        <p:spPr/>
        <p:txBody>
          <a:bodyPr>
            <a:normAutofit/>
          </a:bodyPr>
          <a:lstStyle/>
          <a:p>
            <a:pPr algn="ctr"/>
            <a:r>
              <a:rPr lang="en-US" sz="4400"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9082306D-EC6C-4988-BF60-5826591AF0DA}"/>
              </a:ext>
            </a:extLst>
          </p:cNvPr>
          <p:cNvSpPr>
            <a:spLocks noGrp="1"/>
          </p:cNvSpPr>
          <p:nvPr>
            <p:ph idx="1"/>
          </p:nvPr>
        </p:nvSpPr>
        <p:spPr>
          <a:xfrm>
            <a:off x="677334" y="1477109"/>
            <a:ext cx="8818358" cy="5064368"/>
          </a:xfrm>
        </p:spPr>
        <p:txBody>
          <a:bodyPr>
            <a:normAutofit fontScale="92500" lnSpcReduction="20000"/>
          </a:bodyPr>
          <a:lstStyle/>
          <a:p>
            <a:pPr marL="182563" lvl="0" indent="-182563">
              <a:lnSpc>
                <a:spcPct val="150000"/>
              </a:lnSpc>
              <a:buFont typeface="Symbol" panose="05050102010706020507" pitchFamily="18" charset="2"/>
              <a:buChar char=""/>
            </a:pP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Define bad news.</a:t>
            </a:r>
          </a:p>
          <a:p>
            <a:pPr marL="182563" lvl="0" indent="-182563">
              <a:lnSpc>
                <a:spcPct val="150000"/>
              </a:lnSpc>
              <a:buFont typeface="Symbol" panose="05050102010706020507" pitchFamily="18" charset="2"/>
              <a:buChar char=""/>
            </a:pP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Describe the strategies to deliver bad news. </a:t>
            </a:r>
          </a:p>
          <a:p>
            <a:pPr marL="182563" lvl="0" indent="-182563">
              <a:lnSpc>
                <a:spcPct val="150000"/>
              </a:lnSpc>
              <a:buFont typeface="Symbol" panose="05050102010706020507" pitchFamily="18" charset="2"/>
              <a:buChar char=""/>
            </a:pP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Describe the impact receiving bad news can have on patients and family.</a:t>
            </a:r>
          </a:p>
          <a:p>
            <a:pPr marL="182563" lvl="0" indent="-182563">
              <a:lnSpc>
                <a:spcPct val="150000"/>
              </a:lnSpc>
              <a:buFont typeface="Symbol" panose="05050102010706020507" pitchFamily="18" charset="2"/>
              <a:buChar char=""/>
            </a:pP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Describe the physician’s responsibilities when breaking bad news.</a:t>
            </a:r>
          </a:p>
          <a:p>
            <a:pPr marL="182563" lvl="0" indent="-182563">
              <a:lnSpc>
                <a:spcPct val="150000"/>
              </a:lnSpc>
              <a:spcAft>
                <a:spcPts val="1000"/>
              </a:spcAft>
              <a:buFont typeface="Symbol" panose="05050102010706020507" pitchFamily="18" charset="2"/>
              <a:buChar char=""/>
            </a:pP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Demonstrate the six-step protocol for breaking bad news </a:t>
            </a:r>
            <a:r>
              <a:rPr lang="en-US" sz="2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eg.</a:t>
            </a:r>
            <a:r>
              <a:rPr 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Reports of cancer, hepatitis B or C, newly diagnosed diabetes, HIV positive report etc. (role play).</a:t>
            </a:r>
          </a:p>
          <a:p>
            <a:endParaRPr lang="en-US" dirty="0"/>
          </a:p>
        </p:txBody>
      </p:sp>
    </p:spTree>
    <p:extLst>
      <p:ext uri="{BB962C8B-B14F-4D97-AF65-F5344CB8AC3E}">
        <p14:creationId xmlns:p14="http://schemas.microsoft.com/office/powerpoint/2010/main" val="2804924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رقم الشريحة 2"/>
          <p:cNvSpPr>
            <a:spLocks noGrp="1"/>
          </p:cNvSpPr>
          <p:nvPr>
            <p:ph type="sldNum" sz="quarter" idx="10"/>
          </p:nvPr>
        </p:nvSpPr>
        <p:spPr/>
        <p:txBody>
          <a:bodyPr/>
          <a:lstStyle/>
          <a:p>
            <a:fld id="{D495E168-DA5E-4888-8D8A-92B118324C14}" type="slidenum">
              <a:rPr lang="ru-RU" smtClean="0"/>
              <a:pPr/>
              <a:t>40</a:t>
            </a:fld>
            <a:endParaRPr lang="ru-RU" dirty="0"/>
          </a:p>
        </p:txBody>
      </p:sp>
      <p:sp>
        <p:nvSpPr>
          <p:cNvPr id="5" name="عنوان 4"/>
          <p:cNvSpPr>
            <a:spLocks noGrp="1"/>
          </p:cNvSpPr>
          <p:nvPr>
            <p:ph type="title"/>
          </p:nvPr>
        </p:nvSpPr>
        <p:spPr/>
        <p:txBody>
          <a:bodyPr>
            <a:normAutofit/>
          </a:bodyPr>
          <a:lstStyle/>
          <a:p>
            <a:r>
              <a:rPr lang="en-US" dirty="0">
                <a:solidFill>
                  <a:srgbClr val="00B0F0"/>
                </a:solidFill>
              </a:rPr>
              <a:t>S – Strategy </a:t>
            </a:r>
          </a:p>
        </p:txBody>
      </p:sp>
      <p:sp>
        <p:nvSpPr>
          <p:cNvPr id="7" name="سداسي 6"/>
          <p:cNvSpPr/>
          <p:nvPr/>
        </p:nvSpPr>
        <p:spPr>
          <a:xfrm>
            <a:off x="276043" y="2277374"/>
            <a:ext cx="11145329" cy="3001991"/>
          </a:xfrm>
          <a:prstGeom prst="hexagon">
            <a:avLst/>
          </a:prstGeom>
          <a:solidFill>
            <a:schemeClr val="bg2"/>
          </a:solidFill>
          <a:ln w="12700" cap="flat">
            <a:noFill/>
            <a:prstDash val="solid"/>
            <a:miter/>
          </a:ln>
        </p:spPr>
        <p:txBody>
          <a:bodyPr rtlCol="0" anchor="ctr"/>
          <a:lstStyle/>
          <a:p>
            <a:pPr marL="342900" indent="-342900">
              <a:buFont typeface="Wingdings" pitchFamily="2" charset="2"/>
              <a:buChar char="v"/>
            </a:pPr>
            <a:r>
              <a:rPr lang="en-US" sz="3600" dirty="0">
                <a:latin typeface="Cambria" panose="02040503050406030204" pitchFamily="18" charset="0"/>
              </a:rPr>
              <a:t>Agree on a plan </a:t>
            </a:r>
          </a:p>
          <a:p>
            <a:pPr marL="342900" indent="-342900">
              <a:buFont typeface="Wingdings" pitchFamily="2" charset="2"/>
              <a:buChar char="v"/>
            </a:pPr>
            <a:r>
              <a:rPr lang="en-US" sz="3600" dirty="0">
                <a:latin typeface="Cambria" panose="02040503050406030204" pitchFamily="18" charset="0"/>
              </a:rPr>
              <a:t>Summarize concerns</a:t>
            </a:r>
          </a:p>
          <a:p>
            <a:pPr marL="342900" indent="-342900">
              <a:buFont typeface="Wingdings" pitchFamily="2" charset="2"/>
              <a:buChar char="v"/>
            </a:pPr>
            <a:r>
              <a:rPr lang="en-US" sz="3600" dirty="0">
                <a:latin typeface="Cambria" panose="02040503050406030204" pitchFamily="18" charset="0"/>
              </a:rPr>
              <a:t>Ask how they are left feeling </a:t>
            </a:r>
          </a:p>
          <a:p>
            <a:pPr marL="342900" indent="-342900">
              <a:buFont typeface="Wingdings" pitchFamily="2" charset="2"/>
              <a:buChar char="v"/>
            </a:pPr>
            <a:endParaRPr lang="en-US" sz="3600" dirty="0">
              <a:latin typeface="Cambria" panose="02040503050406030204" pitchFamily="18" charset="0"/>
            </a:endParaRPr>
          </a:p>
          <a:p>
            <a:pPr marL="452628" indent="-342900">
              <a:buFont typeface="Wingdings" pitchFamily="2" charset="2"/>
              <a:buChar char="v"/>
            </a:pPr>
            <a:endParaRPr lang="en-US" sz="3600" dirty="0">
              <a:latin typeface="Cambria" panose="02040503050406030204" pitchFamily="18" charset="0"/>
            </a:endParaRPr>
          </a:p>
        </p:txBody>
      </p:sp>
    </p:spTree>
    <p:extLst>
      <p:ext uri="{BB962C8B-B14F-4D97-AF65-F5344CB8AC3E}">
        <p14:creationId xmlns:p14="http://schemas.microsoft.com/office/powerpoint/2010/main" val="3137992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6A38-8468-2A44-88D4-061B5CF0796A}"/>
              </a:ext>
            </a:extLst>
          </p:cNvPr>
          <p:cNvSpPr>
            <a:spLocks noGrp="1"/>
          </p:cNvSpPr>
          <p:nvPr>
            <p:ph type="title"/>
          </p:nvPr>
        </p:nvSpPr>
        <p:spPr>
          <a:xfrm>
            <a:off x="501064" y="0"/>
            <a:ext cx="8596668" cy="1320800"/>
          </a:xfrm>
        </p:spPr>
        <p:txBody>
          <a:bodyPr/>
          <a:lstStyle/>
          <a:p>
            <a:r>
              <a:rPr lang="en-US" dirty="0"/>
              <a:t>The impact of receiving bad on patients and family:</a:t>
            </a:r>
          </a:p>
        </p:txBody>
      </p:sp>
      <p:sp>
        <p:nvSpPr>
          <p:cNvPr id="3" name="Content Placeholder 2">
            <a:extLst>
              <a:ext uri="{FF2B5EF4-FFF2-40B4-BE49-F238E27FC236}">
                <a16:creationId xmlns:a16="http://schemas.microsoft.com/office/drawing/2014/main" id="{546C11B2-7160-7B49-8C29-9F0E1FD6BE4D}"/>
              </a:ext>
            </a:extLst>
          </p:cNvPr>
          <p:cNvSpPr>
            <a:spLocks noGrp="1"/>
          </p:cNvSpPr>
          <p:nvPr>
            <p:ph idx="1"/>
          </p:nvPr>
        </p:nvSpPr>
        <p:spPr>
          <a:xfrm>
            <a:off x="501064" y="1597417"/>
            <a:ext cx="8596668" cy="3880773"/>
          </a:xfrm>
        </p:spPr>
        <p:txBody>
          <a:bodyPr>
            <a:normAutofit/>
          </a:bodyPr>
          <a:lstStyle/>
          <a:p>
            <a:r>
              <a:rPr lang="en-US" dirty="0"/>
              <a:t>Patient and family expectations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Patients have a right to :</a:t>
            </a:r>
          </a:p>
          <a:p>
            <a:pPr marL="0" indent="0">
              <a:buNone/>
            </a:pPr>
            <a:endParaRPr lang="en-US" dirty="0"/>
          </a:p>
        </p:txBody>
      </p:sp>
      <p:sp>
        <p:nvSpPr>
          <p:cNvPr id="4" name="Rectangle 3">
            <a:extLst>
              <a:ext uri="{FF2B5EF4-FFF2-40B4-BE49-F238E27FC236}">
                <a16:creationId xmlns:a16="http://schemas.microsoft.com/office/drawing/2014/main" id="{D66721CB-E3D4-194E-B6AD-F653BAA23CBB}"/>
              </a:ext>
            </a:extLst>
          </p:cNvPr>
          <p:cNvSpPr/>
          <p:nvPr/>
        </p:nvSpPr>
        <p:spPr>
          <a:xfrm>
            <a:off x="501064" y="1983036"/>
            <a:ext cx="4214155" cy="20160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itchFamily="2" charset="2"/>
              <a:buChar char="ü"/>
            </a:pPr>
            <a:r>
              <a:rPr lang="en-US" dirty="0"/>
              <a:t>Privacy      </a:t>
            </a:r>
          </a:p>
          <a:p>
            <a:pPr marL="285750" indent="-285750">
              <a:buFont typeface="Wingdings" pitchFamily="2" charset="2"/>
              <a:buChar char="ü"/>
            </a:pPr>
            <a:r>
              <a:rPr lang="en-US" dirty="0"/>
              <a:t>Empathy        </a:t>
            </a:r>
          </a:p>
          <a:p>
            <a:pPr marL="285750" indent="-285750">
              <a:buFont typeface="Wingdings" pitchFamily="2" charset="2"/>
              <a:buChar char="ü"/>
            </a:pPr>
            <a:r>
              <a:rPr lang="en-US" dirty="0"/>
              <a:t>Dignity</a:t>
            </a:r>
          </a:p>
          <a:p>
            <a:pPr marL="285750" indent="-285750">
              <a:buFont typeface="Wingdings" pitchFamily="2" charset="2"/>
              <a:buChar char="ü"/>
            </a:pPr>
            <a:r>
              <a:rPr lang="en-US" dirty="0"/>
              <a:t>Clarity of message   </a:t>
            </a:r>
          </a:p>
          <a:p>
            <a:pPr marL="285750" indent="-285750">
              <a:buFont typeface="Wingdings" pitchFamily="2" charset="2"/>
              <a:buChar char="ü"/>
            </a:pPr>
            <a:r>
              <a:rPr lang="en-US" dirty="0"/>
              <a:t>Competency </a:t>
            </a:r>
          </a:p>
          <a:p>
            <a:pPr marL="285750" indent="-285750">
              <a:buFont typeface="Wingdings" pitchFamily="2" charset="2"/>
              <a:buChar char="ü"/>
            </a:pPr>
            <a:r>
              <a:rPr lang="en-US" dirty="0"/>
              <a:t>Time for questions </a:t>
            </a:r>
          </a:p>
        </p:txBody>
      </p:sp>
      <p:sp>
        <p:nvSpPr>
          <p:cNvPr id="7" name="Rectangle 6">
            <a:extLst>
              <a:ext uri="{FF2B5EF4-FFF2-40B4-BE49-F238E27FC236}">
                <a16:creationId xmlns:a16="http://schemas.microsoft.com/office/drawing/2014/main" id="{48BAC7E1-B3D6-5C43-94EA-DF6FCEA31F15}"/>
              </a:ext>
            </a:extLst>
          </p:cNvPr>
          <p:cNvSpPr/>
          <p:nvPr/>
        </p:nvSpPr>
        <p:spPr>
          <a:xfrm>
            <a:off x="501064" y="4547264"/>
            <a:ext cx="8136160" cy="1861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itchFamily="2" charset="2"/>
              <a:buChar char="ü"/>
            </a:pPr>
            <a:r>
              <a:rPr lang="en-US" dirty="0"/>
              <a:t>Accurate and true information.  </a:t>
            </a:r>
          </a:p>
          <a:p>
            <a:pPr marL="285750" indent="-285750">
              <a:buFont typeface="Wingdings" pitchFamily="2" charset="2"/>
              <a:buChar char="ü"/>
            </a:pPr>
            <a:r>
              <a:rPr lang="en-US" dirty="0"/>
              <a:t>Receive or not to receive bad news.   </a:t>
            </a:r>
          </a:p>
          <a:p>
            <a:pPr marL="285750" indent="-285750">
              <a:buFont typeface="Wingdings" pitchFamily="2" charset="2"/>
              <a:buChar char="ü"/>
            </a:pPr>
            <a:r>
              <a:rPr lang="en-US" dirty="0"/>
              <a:t>Decide who should be present during the consultation e.g. family members. </a:t>
            </a:r>
          </a:p>
          <a:p>
            <a:pPr marL="285750" indent="-285750">
              <a:buFont typeface="Wingdings" pitchFamily="2" charset="2"/>
              <a:buChar char="ü"/>
            </a:pPr>
            <a:r>
              <a:rPr lang="en-US" dirty="0"/>
              <a:t>Decide who should be informed about their diagnosis.     </a:t>
            </a:r>
          </a:p>
        </p:txBody>
      </p:sp>
    </p:spTree>
    <p:extLst>
      <p:ext uri="{BB962C8B-B14F-4D97-AF65-F5344CB8AC3E}">
        <p14:creationId xmlns:p14="http://schemas.microsoft.com/office/powerpoint/2010/main" val="215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 calcmode="lin" valueType="num">
                                      <p:cBhvr additive="base">
                                        <p:cTn id="3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5A74-9DC0-E747-BAA1-1D305F93795B}"/>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106288A6-5998-6747-AA27-5045F4B1C963}"/>
              </a:ext>
            </a:extLst>
          </p:cNvPr>
          <p:cNvSpPr>
            <a:spLocks noGrp="1"/>
          </p:cNvSpPr>
          <p:nvPr>
            <p:ph idx="1"/>
          </p:nvPr>
        </p:nvSpPr>
        <p:spPr/>
        <p:txBody>
          <a:bodyPr/>
          <a:lstStyle/>
          <a:p>
            <a:r>
              <a:rPr lang="en-US" dirty="0"/>
              <a:t>Bad news impact on patients: </a:t>
            </a:r>
          </a:p>
          <a:p>
            <a:pPr marL="0" indent="0">
              <a:buNone/>
            </a:pPr>
            <a:r>
              <a:rPr lang="en-US" dirty="0"/>
              <a:t>1- Physiological Impact How does a patient react to bad news? </a:t>
            </a:r>
          </a:p>
          <a:p>
            <a:pPr marL="0" indent="0">
              <a:buNone/>
            </a:pPr>
            <a:r>
              <a:rPr lang="en-US" dirty="0"/>
              <a:t>When the patients receive bad news they will be physiologically stressed:</a:t>
            </a:r>
          </a:p>
          <a:p>
            <a:r>
              <a:rPr lang="en-US" dirty="0">
                <a:solidFill>
                  <a:srgbClr val="FF0000"/>
                </a:solidFill>
              </a:rPr>
              <a:t>stress causes increases in blood pressure, heart rate, sympathetic nerve activity and circulating catecholamines, and activation of the hypothalamic–pituitary–adrenal axis </a:t>
            </a:r>
            <a:r>
              <a:rPr lang="en-US" dirty="0"/>
              <a:t>leading to increases in glucocorticoids. </a:t>
            </a:r>
          </a:p>
          <a:p>
            <a:r>
              <a:rPr lang="en-US" dirty="0"/>
              <a:t>The magnitude and quality of such reaction in patients under bad news impact still deserves investigation.</a:t>
            </a:r>
          </a:p>
          <a:p>
            <a:endParaRPr lang="en-US" dirty="0"/>
          </a:p>
        </p:txBody>
      </p:sp>
    </p:spTree>
    <p:extLst>
      <p:ext uri="{BB962C8B-B14F-4D97-AF65-F5344CB8AC3E}">
        <p14:creationId xmlns:p14="http://schemas.microsoft.com/office/powerpoint/2010/main" val="19411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5871-F9D9-7E4E-86A9-7ABD56BCF9CB}"/>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ADC97DF9-236C-CC47-ADD6-F80D44C74D09}"/>
              </a:ext>
            </a:extLst>
          </p:cNvPr>
          <p:cNvSpPr>
            <a:spLocks noGrp="1"/>
          </p:cNvSpPr>
          <p:nvPr>
            <p:ph idx="1"/>
          </p:nvPr>
        </p:nvSpPr>
        <p:spPr>
          <a:xfrm>
            <a:off x="838199" y="1776248"/>
            <a:ext cx="11080531" cy="4582511"/>
          </a:xfrm>
        </p:spPr>
        <p:txBody>
          <a:bodyPr>
            <a:normAutofit/>
          </a:bodyPr>
          <a:lstStyle/>
          <a:p>
            <a:pPr marL="0" indent="0">
              <a:buNone/>
            </a:pPr>
            <a:r>
              <a:rPr lang="en-US" dirty="0"/>
              <a:t>2- Psychological impact: What does the patient experience?</a:t>
            </a:r>
          </a:p>
          <a:p>
            <a:r>
              <a:rPr lang="en-US" dirty="0"/>
              <a:t>Studies around the world have pointed out that </a:t>
            </a:r>
            <a:r>
              <a:rPr lang="en-US" dirty="0">
                <a:solidFill>
                  <a:srgbClr val="FF0000"/>
                </a:solidFill>
              </a:rPr>
              <a:t>not all patients want to know their diagnosis and prognosis</a:t>
            </a:r>
            <a:r>
              <a:rPr lang="en-US" dirty="0"/>
              <a:t>. </a:t>
            </a:r>
          </a:p>
          <a:p>
            <a:r>
              <a:rPr lang="en-US" dirty="0"/>
              <a:t>One study </a:t>
            </a:r>
            <a:r>
              <a:rPr lang="en-US" dirty="0">
                <a:solidFill>
                  <a:srgbClr val="FF0000"/>
                </a:solidFill>
              </a:rPr>
              <a:t>in Japan</a:t>
            </a:r>
            <a:r>
              <a:rPr lang="en-US" dirty="0"/>
              <a:t> has looked specifically at the wishes of cancer patients and found that out of all patients </a:t>
            </a:r>
            <a:r>
              <a:rPr lang="en-US" dirty="0">
                <a:solidFill>
                  <a:srgbClr val="FF0000"/>
                </a:solidFill>
              </a:rPr>
              <a:t>66%</a:t>
            </a:r>
            <a:r>
              <a:rPr lang="en-US" dirty="0"/>
              <a:t> </a:t>
            </a:r>
            <a:r>
              <a:rPr lang="en-US" dirty="0">
                <a:solidFill>
                  <a:srgbClr val="FF0000"/>
                </a:solidFill>
              </a:rPr>
              <a:t>recalled</a:t>
            </a:r>
            <a:r>
              <a:rPr lang="en-US" dirty="0"/>
              <a:t> being given a diagnosis and only </a:t>
            </a:r>
            <a:r>
              <a:rPr lang="en-US" dirty="0">
                <a:solidFill>
                  <a:srgbClr val="FF0000"/>
                </a:solidFill>
              </a:rPr>
              <a:t>61%</a:t>
            </a:r>
            <a:r>
              <a:rPr lang="en-US" dirty="0"/>
              <a:t> </a:t>
            </a:r>
            <a:r>
              <a:rPr lang="en-US" dirty="0">
                <a:solidFill>
                  <a:srgbClr val="FF0000"/>
                </a:solidFill>
              </a:rPr>
              <a:t>wanted to discuss the prognosis</a:t>
            </a:r>
            <a:r>
              <a:rPr lang="en-US" dirty="0"/>
              <a:t>. Also, </a:t>
            </a:r>
            <a:r>
              <a:rPr lang="en-US" dirty="0">
                <a:solidFill>
                  <a:srgbClr val="FF0000"/>
                </a:solidFill>
              </a:rPr>
              <a:t>12% of the patients did not want to be informed that they had little time left to live</a:t>
            </a:r>
            <a:r>
              <a:rPr lang="en-US" dirty="0"/>
              <a:t>. </a:t>
            </a:r>
          </a:p>
          <a:p>
            <a:r>
              <a:rPr lang="en-US" dirty="0">
                <a:solidFill>
                  <a:srgbClr val="FF0000"/>
                </a:solidFill>
              </a:rPr>
              <a:t>In Albania</a:t>
            </a:r>
            <a:r>
              <a:rPr lang="en-US" dirty="0"/>
              <a:t>, among </a:t>
            </a:r>
            <a:r>
              <a:rPr lang="en-US" dirty="0">
                <a:solidFill>
                  <a:srgbClr val="FF0000"/>
                </a:solidFill>
              </a:rPr>
              <a:t>150</a:t>
            </a:r>
            <a:r>
              <a:rPr lang="en-US" dirty="0"/>
              <a:t> </a:t>
            </a:r>
            <a:r>
              <a:rPr lang="en-US" dirty="0">
                <a:solidFill>
                  <a:srgbClr val="FF0000"/>
                </a:solidFill>
              </a:rPr>
              <a:t>cancer patients</a:t>
            </a:r>
            <a:r>
              <a:rPr lang="en-US" dirty="0"/>
              <a:t>, only </a:t>
            </a:r>
            <a:r>
              <a:rPr lang="en-US" dirty="0">
                <a:solidFill>
                  <a:srgbClr val="FF0000"/>
                </a:solidFill>
              </a:rPr>
              <a:t>46%</a:t>
            </a:r>
            <a:r>
              <a:rPr lang="en-US" dirty="0"/>
              <a:t> </a:t>
            </a:r>
            <a:r>
              <a:rPr lang="en-US" dirty="0">
                <a:solidFill>
                  <a:srgbClr val="FF0000"/>
                </a:solidFill>
              </a:rPr>
              <a:t>wanted full information of their diagnosis. </a:t>
            </a:r>
            <a:endParaRPr lang="en-US" dirty="0"/>
          </a:p>
        </p:txBody>
      </p:sp>
    </p:spTree>
    <p:extLst>
      <p:ext uri="{BB962C8B-B14F-4D97-AF65-F5344CB8AC3E}">
        <p14:creationId xmlns:p14="http://schemas.microsoft.com/office/powerpoint/2010/main" val="32381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EABB-F793-0542-B32B-7B8BF9D47821}"/>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760004CE-1BA9-A448-9BE2-0939E6675C91}"/>
              </a:ext>
            </a:extLst>
          </p:cNvPr>
          <p:cNvSpPr>
            <a:spLocks noGrp="1"/>
          </p:cNvSpPr>
          <p:nvPr>
            <p:ph idx="1"/>
          </p:nvPr>
        </p:nvSpPr>
        <p:spPr/>
        <p:txBody>
          <a:bodyPr>
            <a:normAutofit lnSpcReduction="10000"/>
          </a:bodyPr>
          <a:lstStyle/>
          <a:p>
            <a:r>
              <a:rPr lang="en-US" dirty="0">
                <a:solidFill>
                  <a:srgbClr val="FF0000"/>
                </a:solidFill>
              </a:rPr>
              <a:t>for example</a:t>
            </a:r>
            <a:r>
              <a:rPr lang="en-US" dirty="0"/>
              <a:t>, when a mother knows the diagnosis of her child she acts differently around him and the child notices that something is not right by these different behaviors. </a:t>
            </a:r>
          </a:p>
          <a:p>
            <a:r>
              <a:rPr lang="en-US" dirty="0"/>
              <a:t>In cases of sudden illnesses and accidents, the patients’ body may “shut down” because the news is unexpected and/or because they are </a:t>
            </a:r>
            <a:r>
              <a:rPr lang="en-US" dirty="0">
                <a:solidFill>
                  <a:srgbClr val="FF0000"/>
                </a:solidFill>
              </a:rPr>
              <a:t>not prepared </a:t>
            </a:r>
            <a:r>
              <a:rPr lang="en-US" dirty="0"/>
              <a:t>to hear the information. </a:t>
            </a:r>
          </a:p>
          <a:p>
            <a:r>
              <a:rPr lang="en-US" dirty="0">
                <a:solidFill>
                  <a:srgbClr val="FF0000"/>
                </a:solidFill>
              </a:rPr>
              <a:t>They can eventually faint </a:t>
            </a:r>
            <a:r>
              <a:rPr lang="en-US" dirty="0"/>
              <a:t>or enter in a </a:t>
            </a:r>
            <a:r>
              <a:rPr lang="en-US" dirty="0">
                <a:solidFill>
                  <a:srgbClr val="FF0000"/>
                </a:solidFill>
              </a:rPr>
              <a:t>state of shock</a:t>
            </a:r>
            <a:r>
              <a:rPr lang="en-US" dirty="0"/>
              <a:t>. Patients described physical and psychological </a:t>
            </a:r>
            <a:r>
              <a:rPr lang="en-US" dirty="0">
                <a:solidFill>
                  <a:srgbClr val="FF0000"/>
                </a:solidFill>
              </a:rPr>
              <a:t>responses when hearing bad news as</a:t>
            </a:r>
            <a:r>
              <a:rPr lang="en-US" dirty="0"/>
              <a:t>: “</a:t>
            </a:r>
            <a:r>
              <a:rPr lang="en-US" dirty="0">
                <a:solidFill>
                  <a:srgbClr val="FF0000"/>
                </a:solidFill>
              </a:rPr>
              <a:t>body may feel cold or hot</a:t>
            </a:r>
            <a:r>
              <a:rPr lang="en-US" dirty="0"/>
              <a:t>”, they may “</a:t>
            </a:r>
            <a:r>
              <a:rPr lang="en-US" dirty="0">
                <a:solidFill>
                  <a:srgbClr val="FF0000"/>
                </a:solidFill>
              </a:rPr>
              <a:t>shake uncontrollably</a:t>
            </a:r>
            <a:r>
              <a:rPr lang="en-US" dirty="0"/>
              <a:t>”, </a:t>
            </a:r>
            <a:r>
              <a:rPr lang="en-US" dirty="0">
                <a:solidFill>
                  <a:srgbClr val="FF0000"/>
                </a:solidFill>
              </a:rPr>
              <a:t>the news act like a “physical blow to the body” </a:t>
            </a:r>
            <a:r>
              <a:rPr lang="en-US" dirty="0"/>
              <a:t>(“</a:t>
            </a:r>
            <a:r>
              <a:rPr lang="en-US" dirty="0">
                <a:solidFill>
                  <a:srgbClr val="FF0000"/>
                </a:solidFill>
              </a:rPr>
              <a:t>cold sensation in the stomach</a:t>
            </a:r>
            <a:r>
              <a:rPr lang="en-US" dirty="0"/>
              <a:t>”), “</a:t>
            </a:r>
            <a:r>
              <a:rPr lang="en-US" dirty="0">
                <a:solidFill>
                  <a:srgbClr val="FF0000"/>
                </a:solidFill>
              </a:rPr>
              <a:t>body stands still and mind moves rapidly</a:t>
            </a:r>
            <a:r>
              <a:rPr lang="en-US" dirty="0"/>
              <a:t>”, turns the persons world “</a:t>
            </a:r>
            <a:r>
              <a:rPr lang="en-US" dirty="0">
                <a:solidFill>
                  <a:schemeClr val="accent5"/>
                </a:solidFill>
              </a:rPr>
              <a:t>upside down</a:t>
            </a:r>
            <a:r>
              <a:rPr lang="en-US" dirty="0"/>
              <a:t>”, </a:t>
            </a:r>
            <a:r>
              <a:rPr lang="en-US" dirty="0">
                <a:solidFill>
                  <a:srgbClr val="FF0000"/>
                </a:solidFill>
              </a:rPr>
              <a:t>they hear but don’t comprehend everything</a:t>
            </a:r>
            <a:r>
              <a:rPr lang="en-US" dirty="0"/>
              <a:t> and a sensation of “</a:t>
            </a:r>
            <a:r>
              <a:rPr lang="en-US" dirty="0">
                <a:solidFill>
                  <a:srgbClr val="FF0000"/>
                </a:solidFill>
              </a:rPr>
              <a:t>bodily flush</a:t>
            </a:r>
            <a:r>
              <a:rPr lang="en-US" dirty="0"/>
              <a:t>”. They react </a:t>
            </a:r>
            <a:r>
              <a:rPr lang="en-US" dirty="0">
                <a:solidFill>
                  <a:srgbClr val="FF0000"/>
                </a:solidFill>
              </a:rPr>
              <a:t>by sobbing, crying and reaching for physical contact</a:t>
            </a:r>
            <a:r>
              <a:rPr lang="en-US" dirty="0"/>
              <a:t>. </a:t>
            </a:r>
          </a:p>
        </p:txBody>
      </p:sp>
    </p:spTree>
    <p:extLst>
      <p:ext uri="{BB962C8B-B14F-4D97-AF65-F5344CB8AC3E}">
        <p14:creationId xmlns:p14="http://schemas.microsoft.com/office/powerpoint/2010/main" val="12077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89ED-A9EB-0B49-8B50-9011979F1C0C}"/>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91447E27-289C-B54D-B73E-D38C40705B2E}"/>
              </a:ext>
            </a:extLst>
          </p:cNvPr>
          <p:cNvSpPr>
            <a:spLocks noGrp="1"/>
          </p:cNvSpPr>
          <p:nvPr>
            <p:ph idx="1"/>
          </p:nvPr>
        </p:nvSpPr>
        <p:spPr/>
        <p:txBody>
          <a:bodyPr>
            <a:normAutofit/>
          </a:bodyPr>
          <a:lstStyle/>
          <a:p>
            <a:r>
              <a:rPr lang="en-US" dirty="0">
                <a:solidFill>
                  <a:srgbClr val="FF0000"/>
                </a:solidFill>
              </a:rPr>
              <a:t>Usually they don’t process the news immediately </a:t>
            </a:r>
            <a:r>
              <a:rPr lang="en-US" dirty="0"/>
              <a:t>after being told and it may take some time to accept the new situation. Patients who find the news too </a:t>
            </a:r>
            <a:r>
              <a:rPr lang="en-US" dirty="0">
                <a:solidFill>
                  <a:srgbClr val="FF0000"/>
                </a:solidFill>
              </a:rPr>
              <a:t>threatening may employ forms of denial, shunning or minimizing the significance of the information</a:t>
            </a:r>
            <a:r>
              <a:rPr lang="en-US" dirty="0"/>
              <a:t>. </a:t>
            </a:r>
          </a:p>
          <a:p>
            <a:r>
              <a:rPr lang="en-US" dirty="0"/>
              <a:t>When reading the descriptions of patients, Patients diagnosed with cancer, may experience an anticipatory grief due to all the losses they had or to all the ones that they will experience: </a:t>
            </a:r>
          </a:p>
          <a:p>
            <a:r>
              <a:rPr lang="en-US" dirty="0">
                <a:solidFill>
                  <a:srgbClr val="FF0000"/>
                </a:solidFill>
              </a:rPr>
              <a:t>loss of functioning</a:t>
            </a:r>
            <a:r>
              <a:rPr lang="en-US" dirty="0"/>
              <a:t>, </a:t>
            </a:r>
            <a:r>
              <a:rPr lang="en-US" dirty="0">
                <a:solidFill>
                  <a:srgbClr val="FF0000"/>
                </a:solidFill>
              </a:rPr>
              <a:t>identity</a:t>
            </a:r>
            <a:r>
              <a:rPr lang="en-US" dirty="0"/>
              <a:t>, </a:t>
            </a:r>
            <a:r>
              <a:rPr lang="en-US" dirty="0">
                <a:solidFill>
                  <a:srgbClr val="FF0000"/>
                </a:solidFill>
              </a:rPr>
              <a:t>role definition and possible death</a:t>
            </a:r>
            <a:r>
              <a:rPr lang="en-US" dirty="0"/>
              <a:t>. </a:t>
            </a:r>
            <a:r>
              <a:rPr lang="en-US" b="1" dirty="0"/>
              <a:t>Not only the patients but their families and friends suffer too. The bad news has impact on all people that relate to the patient. </a:t>
            </a:r>
          </a:p>
          <a:p>
            <a:r>
              <a:rPr lang="en-US" dirty="0"/>
              <a:t>An interesting note is that patients’ biggest fear is a breakdown in family relationship and/or changes in friends’ attitudes.</a:t>
            </a:r>
          </a:p>
          <a:p>
            <a:endParaRPr lang="en-US" dirty="0"/>
          </a:p>
        </p:txBody>
      </p:sp>
    </p:spTree>
    <p:extLst>
      <p:ext uri="{BB962C8B-B14F-4D97-AF65-F5344CB8AC3E}">
        <p14:creationId xmlns:p14="http://schemas.microsoft.com/office/powerpoint/2010/main" val="35812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CEBF-1CF7-B441-910A-848F4CF1D8E7}"/>
              </a:ext>
            </a:extLst>
          </p:cNvPr>
          <p:cNvSpPr>
            <a:spLocks noGrp="1"/>
          </p:cNvSpPr>
          <p:nvPr>
            <p:ph type="title"/>
          </p:nvPr>
        </p:nvSpPr>
        <p:spPr/>
        <p:txBody>
          <a:bodyPr/>
          <a:lstStyle/>
          <a:p>
            <a:r>
              <a:rPr lang="en-US" dirty="0"/>
              <a:t>Summary:</a:t>
            </a:r>
          </a:p>
        </p:txBody>
      </p:sp>
      <p:pic>
        <p:nvPicPr>
          <p:cNvPr id="5" name="Content Placeholder 4" descr="A group of people looking at a computer&#10;&#10;Description automatically generated">
            <a:extLst>
              <a:ext uri="{FF2B5EF4-FFF2-40B4-BE49-F238E27FC236}">
                <a16:creationId xmlns:a16="http://schemas.microsoft.com/office/drawing/2014/main" id="{E1EE3696-503B-4543-B9E3-0A5AC6A1A5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967" y="1930400"/>
            <a:ext cx="4809722" cy="3120003"/>
          </a:xfrm>
        </p:spPr>
      </p:pic>
      <p:sp>
        <p:nvSpPr>
          <p:cNvPr id="6" name="TextBox 5">
            <a:extLst>
              <a:ext uri="{FF2B5EF4-FFF2-40B4-BE49-F238E27FC236}">
                <a16:creationId xmlns:a16="http://schemas.microsoft.com/office/drawing/2014/main" id="{7A0D4970-B05F-594B-B84F-399EA48FF0F5}"/>
              </a:ext>
            </a:extLst>
          </p:cNvPr>
          <p:cNvSpPr txBox="1"/>
          <p:nvPr/>
        </p:nvSpPr>
        <p:spPr>
          <a:xfrm>
            <a:off x="371789" y="1930400"/>
            <a:ext cx="1589846" cy="3416320"/>
          </a:xfrm>
          <a:prstGeom prst="rect">
            <a:avLst/>
          </a:prstGeom>
          <a:noFill/>
        </p:spPr>
        <p:txBody>
          <a:bodyPr wrap="square" rtlCol="0">
            <a:spAutoFit/>
          </a:bodyPr>
          <a:lstStyle/>
          <a:p>
            <a:pPr marL="342900" indent="-342900">
              <a:buFont typeface="Wingdings" pitchFamily="2" charset="2"/>
              <a:buChar char="ü"/>
            </a:pPr>
            <a:r>
              <a:rPr lang="en-US" sz="2400" dirty="0"/>
              <a:t>Denial</a:t>
            </a:r>
          </a:p>
          <a:p>
            <a:r>
              <a:rPr lang="en-US" sz="2400" dirty="0"/>
              <a:t> </a:t>
            </a:r>
          </a:p>
          <a:p>
            <a:pPr marL="342900" indent="-342900">
              <a:buFont typeface="Wingdings" pitchFamily="2" charset="2"/>
              <a:buChar char="ü"/>
            </a:pPr>
            <a:r>
              <a:rPr lang="en-US" sz="2400" dirty="0"/>
              <a:t>Shock</a:t>
            </a:r>
          </a:p>
          <a:p>
            <a:r>
              <a:rPr lang="en-US" sz="2400" dirty="0"/>
              <a:t> </a:t>
            </a:r>
          </a:p>
          <a:p>
            <a:pPr marL="342900" indent="-342900">
              <a:buFont typeface="Wingdings" pitchFamily="2" charset="2"/>
              <a:buChar char="ü"/>
            </a:pPr>
            <a:r>
              <a:rPr lang="en-US" sz="2400" dirty="0"/>
              <a:t>Anger</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Guilt</a:t>
            </a:r>
          </a:p>
          <a:p>
            <a:r>
              <a:rPr lang="en-US" sz="2400" dirty="0"/>
              <a:t> </a:t>
            </a:r>
          </a:p>
          <a:p>
            <a:pPr marL="342900" indent="-342900">
              <a:buFont typeface="Wingdings" pitchFamily="2" charset="2"/>
              <a:buChar char="ü"/>
            </a:pPr>
            <a:r>
              <a:rPr lang="en-US" sz="2400" dirty="0"/>
              <a:t>Blame </a:t>
            </a:r>
          </a:p>
        </p:txBody>
      </p:sp>
      <p:sp>
        <p:nvSpPr>
          <p:cNvPr id="8" name="TextBox 7">
            <a:extLst>
              <a:ext uri="{FF2B5EF4-FFF2-40B4-BE49-F238E27FC236}">
                <a16:creationId xmlns:a16="http://schemas.microsoft.com/office/drawing/2014/main" id="{E10B0E99-6DCC-4645-917B-6373580E5592}"/>
              </a:ext>
            </a:extLst>
          </p:cNvPr>
          <p:cNvSpPr txBox="1"/>
          <p:nvPr/>
        </p:nvSpPr>
        <p:spPr>
          <a:xfrm>
            <a:off x="7486022" y="1838858"/>
            <a:ext cx="3013967" cy="3785652"/>
          </a:xfrm>
          <a:prstGeom prst="rect">
            <a:avLst/>
          </a:prstGeom>
          <a:noFill/>
        </p:spPr>
        <p:txBody>
          <a:bodyPr wrap="none" rtlCol="0">
            <a:spAutoFit/>
          </a:bodyPr>
          <a:lstStyle/>
          <a:p>
            <a:pPr marL="342900" indent="-342900">
              <a:buFont typeface="Wingdings" pitchFamily="2" charset="2"/>
              <a:buChar char="ü"/>
            </a:pPr>
            <a:r>
              <a:rPr lang="en-US" sz="2400" dirty="0"/>
              <a:t>Agitation </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Helplessness</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Sense of unreality</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Misinterpreting </a:t>
            </a:r>
          </a:p>
          <a:p>
            <a:r>
              <a:rPr lang="en-US" sz="2400" dirty="0"/>
              <a:t>    information </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Regret/ anxiety </a:t>
            </a:r>
          </a:p>
        </p:txBody>
      </p:sp>
    </p:spTree>
    <p:extLst>
      <p:ext uri="{BB962C8B-B14F-4D97-AF65-F5344CB8AC3E}">
        <p14:creationId xmlns:p14="http://schemas.microsoft.com/office/powerpoint/2010/main" val="97070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 calcmode="lin" valueType="num">
                                      <p:cBhvr additive="base">
                                        <p:cTn id="4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 calcmode="lin" valueType="num">
                                      <p:cBhvr additive="base">
                                        <p:cTn id="5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anim calcmode="lin" valueType="num">
                                      <p:cBhvr additive="base">
                                        <p:cTn id="5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 calcmode="lin" valueType="num">
                                      <p:cBhvr additive="base">
                                        <p:cTn id="6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7FA71-6D60-3049-AB12-0BAB62078732}"/>
              </a:ext>
            </a:extLst>
          </p:cNvPr>
          <p:cNvSpPr>
            <a:spLocks noGrp="1"/>
          </p:cNvSpPr>
          <p:nvPr>
            <p:ph type="title"/>
          </p:nvPr>
        </p:nvSpPr>
        <p:spPr>
          <a:xfrm>
            <a:off x="1129025" y="2482467"/>
            <a:ext cx="8596668" cy="1320800"/>
          </a:xfrm>
        </p:spPr>
        <p:txBody>
          <a:bodyPr/>
          <a:lstStyle/>
          <a:p>
            <a:r>
              <a:rPr lang="en-US" dirty="0"/>
              <a:t>Describe the physician’s responsibilities when breaking bad news </a:t>
            </a:r>
          </a:p>
        </p:txBody>
      </p:sp>
    </p:spTree>
    <p:extLst>
      <p:ext uri="{BB962C8B-B14F-4D97-AF65-F5344CB8AC3E}">
        <p14:creationId xmlns:p14="http://schemas.microsoft.com/office/powerpoint/2010/main" val="3081581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C7ED-64BD-C445-876C-403A46277D1E}"/>
              </a:ext>
            </a:extLst>
          </p:cNvPr>
          <p:cNvSpPr>
            <a:spLocks noGrp="1"/>
          </p:cNvSpPr>
          <p:nvPr>
            <p:ph type="title"/>
          </p:nvPr>
        </p:nvSpPr>
        <p:spPr/>
        <p:txBody>
          <a:bodyPr/>
          <a:lstStyle/>
          <a:p>
            <a:r>
              <a:rPr lang="en-US" dirty="0"/>
              <a:t>Describe the physician’s responsibilities when breaking bad news : </a:t>
            </a:r>
          </a:p>
        </p:txBody>
      </p:sp>
      <p:sp>
        <p:nvSpPr>
          <p:cNvPr id="3" name="Content Placeholder 2">
            <a:extLst>
              <a:ext uri="{FF2B5EF4-FFF2-40B4-BE49-F238E27FC236}">
                <a16:creationId xmlns:a16="http://schemas.microsoft.com/office/drawing/2014/main" id="{FBE9C09B-4AD7-C542-BAA7-4FCE81591415}"/>
              </a:ext>
            </a:extLst>
          </p:cNvPr>
          <p:cNvSpPr>
            <a:spLocks noGrp="1"/>
          </p:cNvSpPr>
          <p:nvPr>
            <p:ph idx="1"/>
          </p:nvPr>
        </p:nvSpPr>
        <p:spPr/>
        <p:txBody>
          <a:bodyPr/>
          <a:lstStyle/>
          <a:p>
            <a:r>
              <a:rPr lang="en-US" b="1" dirty="0"/>
              <a:t>How Should Bad News Be Delivered? </a:t>
            </a:r>
          </a:p>
          <a:p>
            <a:pPr>
              <a:buFont typeface="Courier New" panose="02070309020205020404" pitchFamily="49" charset="0"/>
              <a:buChar char="o"/>
            </a:pPr>
            <a:r>
              <a:rPr lang="en-US" b="1" u="sng" dirty="0"/>
              <a:t>ABCDE approach:</a:t>
            </a:r>
          </a:p>
          <a:p>
            <a:pPr>
              <a:buFont typeface="Courier New" panose="02070309020205020404" pitchFamily="49" charset="0"/>
              <a:buChar char="o"/>
            </a:pPr>
            <a:r>
              <a:rPr lang="en-US" b="1" dirty="0"/>
              <a:t>Advance preparation </a:t>
            </a:r>
          </a:p>
          <a:p>
            <a:pPr>
              <a:buFont typeface="Courier New" panose="02070309020205020404" pitchFamily="49" charset="0"/>
              <a:buChar char="o"/>
            </a:pPr>
            <a:r>
              <a:rPr lang="en-US" b="1" dirty="0"/>
              <a:t>Build a therapeutic environment/relationship</a:t>
            </a:r>
          </a:p>
          <a:p>
            <a:pPr>
              <a:buFont typeface="Courier New" panose="02070309020205020404" pitchFamily="49" charset="0"/>
              <a:buChar char="o"/>
            </a:pPr>
            <a:r>
              <a:rPr lang="en-US" b="1" dirty="0"/>
              <a:t>Communicate well</a:t>
            </a:r>
          </a:p>
          <a:p>
            <a:pPr>
              <a:buFont typeface="Courier New" panose="02070309020205020404" pitchFamily="49" charset="0"/>
              <a:buChar char="o"/>
            </a:pPr>
            <a:r>
              <a:rPr lang="en-US" b="1" dirty="0"/>
              <a:t>Deal with patient and family reactions</a:t>
            </a:r>
          </a:p>
          <a:p>
            <a:pPr>
              <a:buFont typeface="Courier New" panose="02070309020205020404" pitchFamily="49" charset="0"/>
              <a:buChar char="o"/>
            </a:pPr>
            <a:r>
              <a:rPr lang="en-US" b="1" dirty="0"/>
              <a:t>Encourage and validate emotions</a:t>
            </a:r>
            <a:endParaRPr lang="en-US" u="sng" dirty="0"/>
          </a:p>
          <a:p>
            <a:endParaRPr lang="en-US" dirty="0"/>
          </a:p>
          <a:p>
            <a:endParaRPr lang="en-US" dirty="0"/>
          </a:p>
          <a:p>
            <a:endParaRPr lang="en-US" dirty="0"/>
          </a:p>
        </p:txBody>
      </p:sp>
    </p:spTree>
    <p:extLst>
      <p:ext uri="{BB962C8B-B14F-4D97-AF65-F5344CB8AC3E}">
        <p14:creationId xmlns:p14="http://schemas.microsoft.com/office/powerpoint/2010/main" val="40006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C0CD-AF3A-3442-B71E-F1208E1581C6}"/>
              </a:ext>
            </a:extLst>
          </p:cNvPr>
          <p:cNvSpPr>
            <a:spLocks noGrp="1"/>
          </p:cNvSpPr>
          <p:nvPr>
            <p:ph type="title"/>
          </p:nvPr>
        </p:nvSpPr>
        <p:spPr/>
        <p:txBody>
          <a:bodyPr/>
          <a:lstStyle/>
          <a:p>
            <a:r>
              <a:rPr lang="en-US" b="1" dirty="0"/>
              <a:t>A–ADVANCE PREPARATION </a:t>
            </a:r>
            <a:br>
              <a:rPr lang="en-US" dirty="0">
                <a:effectLst/>
              </a:rPr>
            </a:br>
            <a:endParaRPr lang="en-US" dirty="0"/>
          </a:p>
        </p:txBody>
      </p:sp>
      <p:sp>
        <p:nvSpPr>
          <p:cNvPr id="3" name="Content Placeholder 2">
            <a:extLst>
              <a:ext uri="{FF2B5EF4-FFF2-40B4-BE49-F238E27FC236}">
                <a16:creationId xmlns:a16="http://schemas.microsoft.com/office/drawing/2014/main" id="{8C4D9BA7-B47F-B942-AD9A-DD221C8B1EEA}"/>
              </a:ext>
            </a:extLst>
          </p:cNvPr>
          <p:cNvSpPr>
            <a:spLocks noGrp="1"/>
          </p:cNvSpPr>
          <p:nvPr>
            <p:ph idx="1"/>
          </p:nvPr>
        </p:nvSpPr>
        <p:spPr>
          <a:xfrm>
            <a:off x="853603" y="2017369"/>
            <a:ext cx="10086146" cy="3880773"/>
          </a:xfrm>
        </p:spPr>
        <p:txBody>
          <a:bodyPr>
            <a:normAutofit fontScale="92500" lnSpcReduction="10000"/>
          </a:bodyPr>
          <a:lstStyle/>
          <a:p>
            <a:pPr>
              <a:buFont typeface="Wingdings" pitchFamily="2" charset="2"/>
              <a:buChar char="v"/>
            </a:pPr>
            <a:r>
              <a:rPr lang="en-US" sz="1900" u="sng" dirty="0"/>
              <a:t>Familiarize yourself with the relevant clinical information: </a:t>
            </a:r>
          </a:p>
          <a:p>
            <a:pPr>
              <a:buFont typeface="Courier New" panose="02070309020205020404" pitchFamily="49" charset="0"/>
              <a:buChar char="o"/>
            </a:pPr>
            <a:r>
              <a:rPr lang="en-US" dirty="0"/>
              <a:t>Having the patient’s chart or laboratory data on hand during the conversation. </a:t>
            </a:r>
          </a:p>
          <a:p>
            <a:pPr>
              <a:buFont typeface="Courier New" panose="02070309020205020404" pitchFamily="49" charset="0"/>
              <a:buChar char="o"/>
            </a:pPr>
            <a:r>
              <a:rPr lang="en-US" dirty="0"/>
              <a:t>provide information about prognosis and treatment options. </a:t>
            </a:r>
            <a:endParaRPr lang="en-US" dirty="0">
              <a:effectLst/>
            </a:endParaRPr>
          </a:p>
          <a:p>
            <a:pPr>
              <a:buFont typeface="Wingdings" pitchFamily="2" charset="2"/>
              <a:buChar char="v"/>
            </a:pPr>
            <a:r>
              <a:rPr lang="en-US" u="sng" dirty="0"/>
              <a:t>Arrange for adequate time in a private, comfortable location: </a:t>
            </a:r>
          </a:p>
          <a:p>
            <a:pPr>
              <a:buFont typeface="Courier New" panose="02070309020205020404" pitchFamily="49" charset="0"/>
              <a:buChar char="o"/>
            </a:pPr>
            <a:r>
              <a:rPr lang="en-US" dirty="0"/>
              <a:t>Instruct the staff that there should be no interruptions.  </a:t>
            </a:r>
            <a:endParaRPr lang="en-US" dirty="0">
              <a:effectLst/>
            </a:endParaRPr>
          </a:p>
          <a:p>
            <a:pPr>
              <a:buFont typeface="Wingdings" pitchFamily="2" charset="2"/>
              <a:buChar char="v"/>
            </a:pPr>
            <a:r>
              <a:rPr lang="en-US" u="sng" dirty="0"/>
              <a:t>Mentally rehearse how you will deliver the news: </a:t>
            </a:r>
          </a:p>
          <a:p>
            <a:pPr>
              <a:buFont typeface="Courier New" panose="02070309020205020404" pitchFamily="49" charset="0"/>
              <a:buChar char="o"/>
            </a:pPr>
            <a:r>
              <a:rPr lang="en-US" dirty="0"/>
              <a:t>practice out loud, as prepare for public speaking. </a:t>
            </a:r>
          </a:p>
          <a:p>
            <a:pPr>
              <a:buFont typeface="Courier New" panose="02070309020205020404" pitchFamily="49" charset="0"/>
              <a:buChar char="o"/>
            </a:pPr>
            <a:r>
              <a:rPr lang="en-US" dirty="0"/>
              <a:t>Script specific words and phrases to use or avoid. </a:t>
            </a:r>
          </a:p>
          <a:p>
            <a:pPr>
              <a:buFont typeface="Courier New" panose="02070309020205020404" pitchFamily="49" charset="0"/>
              <a:buChar char="o"/>
            </a:pPr>
            <a:r>
              <a:rPr lang="en-US" dirty="0"/>
              <a:t>If you have limited experience delivering bad news, observe a more experienced colleague or role play a variety of scenarios.</a:t>
            </a:r>
            <a:endParaRPr lang="en-US" dirty="0">
              <a:effectLst/>
            </a:endParaRPr>
          </a:p>
          <a:p>
            <a:pPr>
              <a:buFont typeface="Wingdings" pitchFamily="2" charset="2"/>
              <a:buChar char="v"/>
            </a:pPr>
            <a:r>
              <a:rPr lang="en-US" u="sng" dirty="0"/>
              <a:t>Prepare emotionally. </a:t>
            </a:r>
            <a:endParaRPr lang="en-US" u="sng" dirty="0">
              <a:effectLst/>
            </a:endParaRPr>
          </a:p>
          <a:p>
            <a:endParaRPr lang="en-US" dirty="0"/>
          </a:p>
        </p:txBody>
      </p:sp>
    </p:spTree>
    <p:extLst>
      <p:ext uri="{BB962C8B-B14F-4D97-AF65-F5344CB8AC3E}">
        <p14:creationId xmlns:p14="http://schemas.microsoft.com/office/powerpoint/2010/main" val="42108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3" y="609600"/>
            <a:ext cx="8888697" cy="1320800"/>
          </a:xfrm>
        </p:spPr>
        <p:txBody>
          <a:bodyPr>
            <a:noAutofit/>
          </a:bodyPr>
          <a:lstStyle/>
          <a:p>
            <a:r>
              <a:rPr lang="en-US" sz="4000" b="1" dirty="0">
                <a:latin typeface="Times New Roman" panose="02020603050405020304" pitchFamily="18" charset="0"/>
                <a:cs typeface="Times New Roman" panose="02020603050405020304" pitchFamily="18" charset="0"/>
              </a:rPr>
              <a:t>Q1: which of the following should never be used when breaking bad news?</a:t>
            </a: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596697"/>
            <a:ext cx="8596668" cy="3880773"/>
          </a:xfrm>
        </p:spPr>
        <p:txBody>
          <a:bodyPr>
            <a:normAutofit/>
          </a:bodyPr>
          <a:lstStyle/>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Compassion</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Appropriate body language</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Professional jargon</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Touch</a:t>
            </a:r>
          </a:p>
          <a:p>
            <a:pPr marL="457200" indent="-457200">
              <a:buFont typeface="+mj-lt"/>
              <a:buAutoNum type="alphaUcPeriod"/>
            </a:pPr>
            <a:endParaRPr lang="en-US" sz="3200" b="1" dirty="0">
              <a:latin typeface="Times New Roman" panose="02020603050405020304" pitchFamily="18" charset="0"/>
              <a:cs typeface="Times New Roman" panose="02020603050405020304" pitchFamily="18" charset="0"/>
            </a:endParaRPr>
          </a:p>
          <a:p>
            <a:pPr marL="0" indent="0">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053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87A1-5AC9-C043-82C6-9EEFABDDD3B1}"/>
              </a:ext>
            </a:extLst>
          </p:cNvPr>
          <p:cNvSpPr>
            <a:spLocks noGrp="1"/>
          </p:cNvSpPr>
          <p:nvPr>
            <p:ph type="title"/>
          </p:nvPr>
        </p:nvSpPr>
        <p:spPr>
          <a:xfrm>
            <a:off x="596462" y="533291"/>
            <a:ext cx="10515600" cy="675399"/>
          </a:xfrm>
        </p:spPr>
        <p:txBody>
          <a:bodyPr>
            <a:normAutofit fontScale="90000"/>
          </a:bodyPr>
          <a:lstStyle/>
          <a:p>
            <a:r>
              <a:rPr lang="en-US" b="1" dirty="0"/>
              <a:t>B–BUILD A THERAPEUTIC ENVIRONMENT/RELATIONSHIP </a:t>
            </a:r>
            <a:br>
              <a:rPr lang="en-US" dirty="0">
                <a:effectLst/>
              </a:rPr>
            </a:br>
            <a:endParaRPr lang="en-US" dirty="0"/>
          </a:p>
        </p:txBody>
      </p:sp>
      <p:sp>
        <p:nvSpPr>
          <p:cNvPr id="3" name="Content Placeholder 2">
            <a:extLst>
              <a:ext uri="{FF2B5EF4-FFF2-40B4-BE49-F238E27FC236}">
                <a16:creationId xmlns:a16="http://schemas.microsoft.com/office/drawing/2014/main" id="{C8AB6B88-3E20-0446-9801-0E2D34F46F4A}"/>
              </a:ext>
            </a:extLst>
          </p:cNvPr>
          <p:cNvSpPr>
            <a:spLocks noGrp="1"/>
          </p:cNvSpPr>
          <p:nvPr>
            <p:ph idx="1"/>
          </p:nvPr>
        </p:nvSpPr>
        <p:spPr>
          <a:xfrm>
            <a:off x="838200" y="1825624"/>
            <a:ext cx="10515600" cy="4816913"/>
          </a:xfrm>
        </p:spPr>
        <p:txBody>
          <a:bodyPr>
            <a:normAutofit fontScale="92500" lnSpcReduction="20000"/>
          </a:bodyPr>
          <a:lstStyle/>
          <a:p>
            <a:pPr>
              <a:buFont typeface="Wingdings" pitchFamily="2" charset="2"/>
              <a:buChar char="v"/>
            </a:pPr>
            <a:r>
              <a:rPr lang="en-US" u="sng" dirty="0"/>
              <a:t>Determine patient’s preferences for what and how much they want to know.</a:t>
            </a:r>
            <a:endParaRPr lang="en-US" dirty="0">
              <a:effectLst/>
            </a:endParaRPr>
          </a:p>
          <a:p>
            <a:pPr>
              <a:buFont typeface="Wingdings" pitchFamily="2" charset="2"/>
              <a:buChar char="v"/>
            </a:pPr>
            <a:r>
              <a:rPr lang="en-US" u="sng" dirty="0"/>
              <a:t>Family members or other supportive persons presented (at the patient’s discretion):</a:t>
            </a:r>
          </a:p>
          <a:p>
            <a:pPr>
              <a:buFont typeface="Courier New" panose="02070309020205020404" pitchFamily="49" charset="0"/>
              <a:buChar char="o"/>
            </a:pPr>
            <a:r>
              <a:rPr lang="en-US" dirty="0"/>
              <a:t>If bad news is anticipated, ask in advance who would like to present and how they would like the others to be involved. </a:t>
            </a:r>
            <a:endParaRPr lang="en-US" dirty="0">
              <a:effectLst/>
            </a:endParaRPr>
          </a:p>
          <a:p>
            <a:pPr>
              <a:buFont typeface="Wingdings" pitchFamily="2" charset="2"/>
              <a:buChar char="v"/>
            </a:pPr>
            <a:r>
              <a:rPr lang="en-US" u="sng" dirty="0"/>
              <a:t>Introduce yourself to everyone present </a:t>
            </a:r>
          </a:p>
          <a:p>
            <a:pPr>
              <a:buFont typeface="Courier New" panose="02070309020205020404" pitchFamily="49" charset="0"/>
              <a:buChar char="o"/>
            </a:pPr>
            <a:r>
              <a:rPr lang="en-US" dirty="0"/>
              <a:t>ask for names and relationships to the patient. </a:t>
            </a:r>
            <a:endParaRPr lang="en-US" dirty="0">
              <a:effectLst/>
            </a:endParaRPr>
          </a:p>
          <a:p>
            <a:pPr>
              <a:buFont typeface="Wingdings" pitchFamily="2" charset="2"/>
              <a:buChar char="v"/>
            </a:pPr>
            <a:r>
              <a:rPr lang="en-US" u="sng" dirty="0"/>
              <a:t>Foreshadow the bad news, “I’m sorry, but I have bad news.” </a:t>
            </a:r>
            <a:endParaRPr lang="en-US" u="sng" dirty="0">
              <a:effectLst/>
            </a:endParaRPr>
          </a:p>
          <a:p>
            <a:pPr>
              <a:buFont typeface="Wingdings" pitchFamily="2" charset="2"/>
              <a:buChar char="v"/>
            </a:pPr>
            <a:r>
              <a:rPr lang="en-US" u="sng" dirty="0"/>
              <a:t>Touch where it’s appropriate. </a:t>
            </a:r>
          </a:p>
          <a:p>
            <a:pPr>
              <a:buFont typeface="Courier New" panose="02070309020205020404" pitchFamily="49" charset="0"/>
              <a:buChar char="o"/>
            </a:pPr>
            <a:r>
              <a:rPr lang="en-US" dirty="0"/>
              <a:t>Some patients or family members prefer not to be touched. </a:t>
            </a:r>
          </a:p>
          <a:p>
            <a:pPr>
              <a:buFont typeface="Courier New" panose="02070309020205020404" pitchFamily="49" charset="0"/>
              <a:buChar char="o"/>
            </a:pPr>
            <a:r>
              <a:rPr lang="en-US" b="1" dirty="0"/>
              <a:t>Be sensitive to cultural differences </a:t>
            </a:r>
            <a:r>
              <a:rPr lang="en-US" dirty="0"/>
              <a:t>and personal preference. </a:t>
            </a:r>
          </a:p>
          <a:p>
            <a:pPr>
              <a:buFont typeface="Courier New" panose="02070309020205020404" pitchFamily="49" charset="0"/>
              <a:buChar char="o"/>
            </a:pPr>
            <a:r>
              <a:rPr lang="en-US" dirty="0"/>
              <a:t>Avoid inappropriate humor or flippant comments; depending on your relationship with the patient</a:t>
            </a:r>
            <a:endParaRPr lang="en-US" dirty="0">
              <a:effectLst/>
            </a:endParaRPr>
          </a:p>
          <a:p>
            <a:pPr>
              <a:buFont typeface="Wingdings" pitchFamily="2" charset="2"/>
              <a:buChar char="v"/>
            </a:pPr>
            <a:r>
              <a:rPr lang="en-US" u="sng" dirty="0"/>
              <a:t>Assure for the patient your vacancy.</a:t>
            </a:r>
            <a:r>
              <a:rPr lang="en-US" dirty="0"/>
              <a:t> </a:t>
            </a:r>
          </a:p>
          <a:p>
            <a:pPr>
              <a:buFont typeface="Courier New" panose="02070309020205020404" pitchFamily="49" charset="0"/>
              <a:buChar char="o"/>
            </a:pPr>
            <a:r>
              <a:rPr lang="en-US" dirty="0"/>
              <a:t>Schedule follow-up meetings </a:t>
            </a:r>
          </a:p>
          <a:p>
            <a:pPr>
              <a:buFont typeface="Courier New" panose="02070309020205020404" pitchFamily="49" charset="0"/>
              <a:buChar char="o"/>
            </a:pPr>
            <a:r>
              <a:rPr lang="en-US" dirty="0"/>
              <a:t> Advise appropriate staff and colleagues of the situation. </a:t>
            </a:r>
            <a:endParaRPr lang="en-US" dirty="0">
              <a:effectLst/>
            </a:endParaRPr>
          </a:p>
          <a:p>
            <a:endParaRPr lang="en-US" dirty="0"/>
          </a:p>
        </p:txBody>
      </p:sp>
    </p:spTree>
    <p:extLst>
      <p:ext uri="{BB962C8B-B14F-4D97-AF65-F5344CB8AC3E}">
        <p14:creationId xmlns:p14="http://schemas.microsoft.com/office/powerpoint/2010/main" val="225064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381B-FC4F-0946-8583-ED3A5C81D781}"/>
              </a:ext>
            </a:extLst>
          </p:cNvPr>
          <p:cNvSpPr>
            <a:spLocks noGrp="1"/>
          </p:cNvSpPr>
          <p:nvPr>
            <p:ph type="title"/>
          </p:nvPr>
        </p:nvSpPr>
        <p:spPr>
          <a:xfrm>
            <a:off x="838200" y="365126"/>
            <a:ext cx="10515600" cy="465192"/>
          </a:xfrm>
        </p:spPr>
        <p:txBody>
          <a:bodyPr>
            <a:normAutofit fontScale="90000"/>
          </a:bodyPr>
          <a:lstStyle/>
          <a:p>
            <a:r>
              <a:rPr lang="en-US" b="1" dirty="0"/>
              <a:t>C–COMMUNICATE WELL </a:t>
            </a:r>
            <a:br>
              <a:rPr lang="en-US" dirty="0">
                <a:effectLst/>
              </a:rPr>
            </a:br>
            <a:endParaRPr lang="en-US" dirty="0"/>
          </a:p>
        </p:txBody>
      </p:sp>
      <p:sp>
        <p:nvSpPr>
          <p:cNvPr id="3" name="Content Placeholder 2">
            <a:extLst>
              <a:ext uri="{FF2B5EF4-FFF2-40B4-BE49-F238E27FC236}">
                <a16:creationId xmlns:a16="http://schemas.microsoft.com/office/drawing/2014/main" id="{E91DF916-A6CC-DC4E-9A53-1F7B680F14C4}"/>
              </a:ext>
            </a:extLst>
          </p:cNvPr>
          <p:cNvSpPr>
            <a:spLocks noGrp="1"/>
          </p:cNvSpPr>
          <p:nvPr>
            <p:ph idx="1"/>
          </p:nvPr>
        </p:nvSpPr>
        <p:spPr>
          <a:xfrm>
            <a:off x="469900" y="1541518"/>
            <a:ext cx="10515600" cy="5770179"/>
          </a:xfrm>
        </p:spPr>
        <p:txBody>
          <a:bodyPr>
            <a:normAutofit/>
          </a:bodyPr>
          <a:lstStyle/>
          <a:p>
            <a:pPr>
              <a:buFont typeface="Wingdings" pitchFamily="2" charset="2"/>
              <a:buChar char="v"/>
            </a:pPr>
            <a:r>
              <a:rPr lang="en-US" u="sng" dirty="0"/>
              <a:t>Speak frankly but compassionately. Avoid medical terms. Use the words cancer or death. </a:t>
            </a:r>
            <a:endParaRPr lang="en-US" u="sng" dirty="0">
              <a:effectLst/>
            </a:endParaRPr>
          </a:p>
          <a:p>
            <a:pPr>
              <a:buFont typeface="Wingdings" pitchFamily="2" charset="2"/>
              <a:buChar char="v"/>
            </a:pPr>
            <a:r>
              <a:rPr lang="en-US" u="sng" dirty="0"/>
              <a:t>Allow silence and tears, and avoid the urge to talk to overcome your own discomfort. Proceed at the patient’s pace. </a:t>
            </a:r>
          </a:p>
          <a:p>
            <a:pPr>
              <a:buFont typeface="Wingdings" pitchFamily="2" charset="2"/>
              <a:buChar char="v"/>
            </a:pPr>
            <a:r>
              <a:rPr lang="en-US" u="sng" dirty="0"/>
              <a:t>Have the patient tell you his or her understanding of what you have said.  </a:t>
            </a:r>
          </a:p>
          <a:p>
            <a:pPr>
              <a:buFont typeface="Courier New" panose="02070309020205020404" pitchFamily="49" charset="0"/>
              <a:buChar char="o"/>
            </a:pPr>
            <a:r>
              <a:rPr lang="en-US" dirty="0"/>
              <a:t>Encourage questions, use repetition and corrections as needed. </a:t>
            </a:r>
            <a:endParaRPr lang="en-US" dirty="0">
              <a:effectLst/>
            </a:endParaRPr>
          </a:p>
          <a:p>
            <a:pPr>
              <a:buFont typeface="Wingdings" pitchFamily="2" charset="2"/>
              <a:buChar char="v"/>
            </a:pPr>
            <a:r>
              <a:rPr lang="en-US" u="sng" dirty="0"/>
              <a:t>Be aware that the patient will not retain much of what is said after the initial bad news. </a:t>
            </a:r>
          </a:p>
          <a:p>
            <a:pPr>
              <a:buFont typeface="Courier New" panose="02070309020205020404" pitchFamily="49" charset="0"/>
              <a:buChar char="o"/>
            </a:pPr>
            <a:r>
              <a:rPr lang="en-US" dirty="0"/>
              <a:t>Write things down, use sketches or diagrams, and repeat key information. </a:t>
            </a:r>
            <a:endParaRPr lang="en-US" dirty="0">
              <a:effectLst/>
            </a:endParaRPr>
          </a:p>
          <a:p>
            <a:pPr>
              <a:buFont typeface="Wingdings" pitchFamily="2" charset="2"/>
              <a:buChar char="v"/>
            </a:pPr>
            <a:r>
              <a:rPr lang="en-US" u="sng" dirty="0"/>
              <a:t>At the conclusion of each visit, summarize and make follow-up plans. </a:t>
            </a:r>
            <a:endParaRPr lang="en-US" u="sng" dirty="0">
              <a:effectLst/>
            </a:endParaRPr>
          </a:p>
          <a:p>
            <a:pPr marL="0" indent="0">
              <a:buNone/>
            </a:pPr>
            <a:endParaRPr lang="en-US" dirty="0">
              <a:effectLst/>
            </a:endParaRPr>
          </a:p>
          <a:p>
            <a:pPr marL="0" indent="0">
              <a:buNone/>
            </a:pPr>
            <a:endParaRPr lang="en-US" dirty="0"/>
          </a:p>
          <a:p>
            <a:endParaRPr lang="en-US" dirty="0"/>
          </a:p>
        </p:txBody>
      </p:sp>
    </p:spTree>
    <p:extLst>
      <p:ext uri="{BB962C8B-B14F-4D97-AF65-F5344CB8AC3E}">
        <p14:creationId xmlns:p14="http://schemas.microsoft.com/office/powerpoint/2010/main" val="394836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558D-F8A0-114D-81C6-1FD71CDD56AC}"/>
              </a:ext>
            </a:extLst>
          </p:cNvPr>
          <p:cNvSpPr>
            <a:spLocks noGrp="1"/>
          </p:cNvSpPr>
          <p:nvPr>
            <p:ph type="title"/>
          </p:nvPr>
        </p:nvSpPr>
        <p:spPr/>
        <p:txBody>
          <a:bodyPr>
            <a:normAutofit fontScale="90000"/>
          </a:bodyPr>
          <a:lstStyle/>
          <a:p>
            <a:r>
              <a:rPr lang="en-US" b="1" dirty="0"/>
              <a:t>D–DEAL WITH PATIENT AND FAMILY REACTIONS </a:t>
            </a:r>
            <a:br>
              <a:rPr lang="en-US" dirty="0">
                <a:effectLst/>
              </a:rPr>
            </a:br>
            <a:endParaRPr lang="en-US" dirty="0"/>
          </a:p>
        </p:txBody>
      </p:sp>
      <p:sp>
        <p:nvSpPr>
          <p:cNvPr id="3" name="Content Placeholder 2">
            <a:extLst>
              <a:ext uri="{FF2B5EF4-FFF2-40B4-BE49-F238E27FC236}">
                <a16:creationId xmlns:a16="http://schemas.microsoft.com/office/drawing/2014/main" id="{986F22ED-7165-A647-9DF3-914F0F07C601}"/>
              </a:ext>
            </a:extLst>
          </p:cNvPr>
          <p:cNvSpPr>
            <a:spLocks noGrp="1"/>
          </p:cNvSpPr>
          <p:nvPr>
            <p:ph idx="1"/>
          </p:nvPr>
        </p:nvSpPr>
        <p:spPr/>
        <p:txBody>
          <a:bodyPr>
            <a:normAutofit/>
          </a:bodyPr>
          <a:lstStyle/>
          <a:p>
            <a:pPr>
              <a:buFont typeface="Wingdings" pitchFamily="2" charset="2"/>
              <a:buChar char="v"/>
            </a:pPr>
            <a:r>
              <a:rPr lang="en-US" u="sng" dirty="0"/>
              <a:t>Assess and respond to emotional reactions</a:t>
            </a:r>
            <a:r>
              <a:rPr lang="en-US" dirty="0"/>
              <a:t>. </a:t>
            </a:r>
          </a:p>
          <a:p>
            <a:pPr>
              <a:buFont typeface="Courier New" panose="02070309020205020404" pitchFamily="49" charset="0"/>
              <a:buChar char="o"/>
            </a:pPr>
            <a:r>
              <a:rPr lang="en-US" dirty="0"/>
              <a:t>Be aware of cognitive coping strategies (e.g., denial, blame, intellectualization, disbelief, acceptance). </a:t>
            </a:r>
          </a:p>
          <a:p>
            <a:pPr>
              <a:buFont typeface="Courier New" panose="02070309020205020404" pitchFamily="49" charset="0"/>
              <a:buChar char="o"/>
            </a:pPr>
            <a:r>
              <a:rPr lang="en-US" dirty="0"/>
              <a:t>Be attuned to body language. </a:t>
            </a:r>
          </a:p>
          <a:p>
            <a:pPr>
              <a:buFont typeface="Courier New" panose="02070309020205020404" pitchFamily="49" charset="0"/>
              <a:buChar char="o"/>
            </a:pPr>
            <a:r>
              <a:rPr lang="en-US" dirty="0"/>
              <a:t>With subsequent visits, monitor the patient’s emotional status, assessing for despondency or suicidal ideations. </a:t>
            </a:r>
            <a:endParaRPr lang="en-US" dirty="0">
              <a:effectLst/>
            </a:endParaRPr>
          </a:p>
          <a:p>
            <a:pPr>
              <a:buFont typeface="Wingdings" pitchFamily="2" charset="2"/>
              <a:buChar char="v"/>
            </a:pPr>
            <a:r>
              <a:rPr lang="en-US" u="sng" dirty="0"/>
              <a:t>Be empathetic; </a:t>
            </a:r>
          </a:p>
          <a:p>
            <a:pPr>
              <a:buFont typeface="Courier New" panose="02070309020205020404" pitchFamily="49" charset="0"/>
              <a:buChar char="o"/>
            </a:pPr>
            <a:r>
              <a:rPr lang="en-US" dirty="0"/>
              <a:t>it is appropriate to say “I’m sorry” or “I don’t know.”</a:t>
            </a:r>
            <a:endParaRPr lang="en-US" dirty="0">
              <a:effectLst/>
            </a:endParaRPr>
          </a:p>
          <a:p>
            <a:pPr>
              <a:buFont typeface="Wingdings" pitchFamily="2" charset="2"/>
              <a:buChar char="v"/>
            </a:pPr>
            <a:r>
              <a:rPr lang="en-US" u="sng" dirty="0"/>
              <a:t> Do not argue with or criticize colleagues; avoid defensiveness regarding your, or a colleague’s, medical care. </a:t>
            </a:r>
            <a:endParaRPr lang="en-US" u="sng" dirty="0">
              <a:effectLst/>
            </a:endParaRPr>
          </a:p>
          <a:p>
            <a:endParaRPr lang="en-US" dirty="0"/>
          </a:p>
        </p:txBody>
      </p:sp>
    </p:spTree>
    <p:extLst>
      <p:ext uri="{BB962C8B-B14F-4D97-AF65-F5344CB8AC3E}">
        <p14:creationId xmlns:p14="http://schemas.microsoft.com/office/powerpoint/2010/main" val="272946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898B-A8B8-C84C-9806-D9398C5F9ACB}"/>
              </a:ext>
            </a:extLst>
          </p:cNvPr>
          <p:cNvSpPr>
            <a:spLocks noGrp="1"/>
          </p:cNvSpPr>
          <p:nvPr>
            <p:ph type="title"/>
          </p:nvPr>
        </p:nvSpPr>
        <p:spPr/>
        <p:txBody>
          <a:bodyPr>
            <a:normAutofit fontScale="90000"/>
          </a:bodyPr>
          <a:lstStyle/>
          <a:p>
            <a:r>
              <a:rPr lang="en-US" b="1" dirty="0"/>
              <a:t>E–ENCOURAGE AND VALIDATE EMOTIONS </a:t>
            </a:r>
            <a:br>
              <a:rPr lang="en-US" dirty="0"/>
            </a:br>
            <a:endParaRPr lang="en-US" dirty="0"/>
          </a:p>
        </p:txBody>
      </p:sp>
      <p:sp>
        <p:nvSpPr>
          <p:cNvPr id="3" name="Content Placeholder 2">
            <a:extLst>
              <a:ext uri="{FF2B5EF4-FFF2-40B4-BE49-F238E27FC236}">
                <a16:creationId xmlns:a16="http://schemas.microsoft.com/office/drawing/2014/main" id="{545F3D05-D5CA-4E44-B87B-015DCFEF9205}"/>
              </a:ext>
            </a:extLst>
          </p:cNvPr>
          <p:cNvSpPr>
            <a:spLocks noGrp="1"/>
          </p:cNvSpPr>
          <p:nvPr>
            <p:ph idx="1"/>
          </p:nvPr>
        </p:nvSpPr>
        <p:spPr/>
        <p:txBody>
          <a:bodyPr/>
          <a:lstStyle/>
          <a:p>
            <a:pPr>
              <a:buFont typeface="Wingdings" pitchFamily="2" charset="2"/>
              <a:buChar char="v"/>
            </a:pPr>
            <a:r>
              <a:rPr lang="en-US" u="sng" dirty="0"/>
              <a:t>Offer realistic hope:</a:t>
            </a:r>
          </a:p>
          <a:p>
            <a:pPr>
              <a:buFont typeface="Courier New" panose="02070309020205020404" pitchFamily="49" charset="0"/>
              <a:buChar char="o"/>
            </a:pPr>
            <a:r>
              <a:rPr lang="en-US" dirty="0"/>
              <a:t>Even if a cure is not realistic, offer hope and encouragement about what options are available. </a:t>
            </a:r>
          </a:p>
          <a:p>
            <a:pPr>
              <a:buFont typeface="Courier New" panose="02070309020205020404" pitchFamily="49" charset="0"/>
              <a:buChar char="o"/>
            </a:pPr>
            <a:r>
              <a:rPr lang="en-US" dirty="0"/>
              <a:t>Discuss treatment options at the outset, and arrange follow-up meetings for decision making. </a:t>
            </a:r>
          </a:p>
          <a:p>
            <a:endParaRPr lang="en-US" dirty="0"/>
          </a:p>
        </p:txBody>
      </p:sp>
    </p:spTree>
    <p:extLst>
      <p:ext uri="{BB962C8B-B14F-4D97-AF65-F5344CB8AC3E}">
        <p14:creationId xmlns:p14="http://schemas.microsoft.com/office/powerpoint/2010/main" val="25167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ell phone&#10;&#10;Description automatically generated">
            <a:extLst>
              <a:ext uri="{FF2B5EF4-FFF2-40B4-BE49-F238E27FC236}">
                <a16:creationId xmlns:a16="http://schemas.microsoft.com/office/drawing/2014/main" id="{15DF948E-B3B6-DC45-AED7-D96E2EFC465C}"/>
              </a:ext>
            </a:extLst>
          </p:cNvPr>
          <p:cNvPicPr>
            <a:picLocks noGrp="1" noChangeAspect="1"/>
          </p:cNvPicPr>
          <p:nvPr>
            <p:ph idx="1"/>
          </p:nvPr>
        </p:nvPicPr>
        <p:blipFill>
          <a:blip r:embed="rId2"/>
          <a:stretch>
            <a:fillRect/>
          </a:stretch>
        </p:blipFill>
        <p:spPr>
          <a:xfrm>
            <a:off x="782375" y="164696"/>
            <a:ext cx="7658101" cy="6252571"/>
          </a:xfrm>
        </p:spPr>
      </p:pic>
    </p:spTree>
    <p:extLst>
      <p:ext uri="{BB962C8B-B14F-4D97-AF65-F5344CB8AC3E}">
        <p14:creationId xmlns:p14="http://schemas.microsoft.com/office/powerpoint/2010/main" val="4140531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47D5-146C-D34A-A900-AE39628A04DC}"/>
              </a:ext>
            </a:extLst>
          </p:cNvPr>
          <p:cNvSpPr>
            <a:spLocks noGrp="1"/>
          </p:cNvSpPr>
          <p:nvPr>
            <p:ph type="ctrTitle"/>
          </p:nvPr>
        </p:nvSpPr>
        <p:spPr>
          <a:xfrm>
            <a:off x="1507067" y="420989"/>
            <a:ext cx="7135713" cy="1646302"/>
          </a:xfrm>
        </p:spPr>
        <p:txBody>
          <a:bodyPr anchor="ctr"/>
          <a:lstStyle/>
          <a:p>
            <a:pPr algn="ctr"/>
            <a:r>
              <a:rPr lang="en-US" b="1" dirty="0">
                <a:latin typeface="Times New Roman" panose="02020603050405020304" pitchFamily="18" charset="0"/>
                <a:cs typeface="Times New Roman" panose="02020603050405020304" pitchFamily="18" charset="0"/>
              </a:rPr>
              <a:t>Interactive case</a:t>
            </a:r>
          </a:p>
        </p:txBody>
      </p:sp>
    </p:spTree>
    <p:extLst>
      <p:ext uri="{BB962C8B-B14F-4D97-AF65-F5344CB8AC3E}">
        <p14:creationId xmlns:p14="http://schemas.microsoft.com/office/powerpoint/2010/main" val="898242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039B-6AC8-7C40-AC3C-8A63F94E5333}"/>
              </a:ext>
            </a:extLst>
          </p:cNvPr>
          <p:cNvSpPr>
            <a:spLocks noGrp="1"/>
          </p:cNvSpPr>
          <p:nvPr>
            <p:ph type="title"/>
          </p:nvPr>
        </p:nvSpPr>
        <p:spPr/>
        <p:txBody>
          <a:bodyPr>
            <a:normAutofit/>
          </a:bodyPr>
          <a:lstStyle/>
          <a:p>
            <a:pPr algn="ctr"/>
            <a:r>
              <a:rPr lang="en-US" sz="4800" b="1" dirty="0">
                <a:latin typeface="Times New Roman" panose="02020603050405020304" pitchFamily="18" charset="0"/>
                <a:cs typeface="Times New Roman" panose="02020603050405020304" pitchFamily="18" charset="0"/>
              </a:rPr>
              <a:t>case</a:t>
            </a:r>
          </a:p>
        </p:txBody>
      </p:sp>
      <p:sp>
        <p:nvSpPr>
          <p:cNvPr id="3" name="Content Placeholder 2">
            <a:extLst>
              <a:ext uri="{FF2B5EF4-FFF2-40B4-BE49-F238E27FC236}">
                <a16:creationId xmlns:a16="http://schemas.microsoft.com/office/drawing/2014/main" id="{39BB387C-1576-F141-B3BD-6F19D94719B9}"/>
              </a:ext>
            </a:extLst>
          </p:cNvPr>
          <p:cNvSpPr>
            <a:spLocks noGrp="1"/>
          </p:cNvSpPr>
          <p:nvPr>
            <p:ph idx="1"/>
          </p:nvPr>
        </p:nvSpPr>
        <p:spPr>
          <a:xfrm>
            <a:off x="548640" y="2160589"/>
            <a:ext cx="9214338" cy="3880773"/>
          </a:xfrm>
        </p:spPr>
        <p:txBody>
          <a:bodyPr/>
          <a:lstStyle/>
          <a:p>
            <a:pPr marL="0" indent="0">
              <a:buNone/>
            </a:pPr>
            <a:r>
              <a:rPr lang="en-US" sz="2400" b="1" dirty="0">
                <a:solidFill>
                  <a:schemeClr val="tx1"/>
                </a:solidFill>
                <a:latin typeface="Times New Roman" panose="02020603050405020304" pitchFamily="18" charset="0"/>
                <a:cs typeface="Times New Roman" panose="02020603050405020304" pitchFamily="18" charset="0"/>
              </a:rPr>
              <a:t>35 years old gentleman presented to your clinic complaining of severe headache , that interferes with his life .</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The headache started 4 weeks ago and it is progressing with time </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The headache usually comes at night and it is associated with night sweating </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He lost more than 10 kilos the last 2 weeks </a:t>
            </a:r>
          </a:p>
          <a:p>
            <a:endParaRPr lang="en-US" dirty="0"/>
          </a:p>
        </p:txBody>
      </p:sp>
    </p:spTree>
    <p:extLst>
      <p:ext uri="{BB962C8B-B14F-4D97-AF65-F5344CB8AC3E}">
        <p14:creationId xmlns:p14="http://schemas.microsoft.com/office/powerpoint/2010/main" val="673533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AD55F8-9AE3-3C46-8E5D-E8131447FE74}"/>
              </a:ext>
            </a:extLst>
          </p:cNvPr>
          <p:cNvSpPr>
            <a:spLocks noGrp="1"/>
          </p:cNvSpPr>
          <p:nvPr>
            <p:ph idx="1"/>
          </p:nvPr>
        </p:nvSpPr>
        <p:spPr/>
        <p:txBody>
          <a:bodyPr>
            <a:normAutofit/>
          </a:bodyPr>
          <a:lstStyle/>
          <a:p>
            <a:r>
              <a:rPr lang="en-US" sz="2800" b="1" dirty="0">
                <a:solidFill>
                  <a:schemeClr val="tx1"/>
                </a:solidFill>
                <a:latin typeface="Times New Roman" panose="02020603050405020304" pitchFamily="18" charset="0"/>
                <a:cs typeface="Times New Roman" panose="02020603050405020304" pitchFamily="18" charset="0"/>
              </a:rPr>
              <a:t>After taking detailed history and doing appropriate physical exam and doing the initial lab test , you requested an MRI </a:t>
            </a:r>
          </a:p>
          <a:p>
            <a:r>
              <a:rPr lang="en-US" sz="2800" b="1" dirty="0">
                <a:solidFill>
                  <a:schemeClr val="tx1"/>
                </a:solidFill>
                <a:latin typeface="Times New Roman" panose="02020603050405020304" pitchFamily="18" charset="0"/>
                <a:cs typeface="Times New Roman" panose="02020603050405020304" pitchFamily="18" charset="0"/>
              </a:rPr>
              <a:t>And it shows the following</a:t>
            </a:r>
          </a:p>
        </p:txBody>
      </p:sp>
    </p:spTree>
    <p:extLst>
      <p:ext uri="{BB962C8B-B14F-4D97-AF65-F5344CB8AC3E}">
        <p14:creationId xmlns:p14="http://schemas.microsoft.com/office/powerpoint/2010/main" val="3257189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A251-9521-9444-8924-164F3501AC38}"/>
              </a:ext>
            </a:extLst>
          </p:cNvPr>
          <p:cNvSpPr>
            <a:spLocks noGrp="1"/>
          </p:cNvSpPr>
          <p:nvPr>
            <p:ph type="title"/>
          </p:nvPr>
        </p:nvSpPr>
        <p:spPr/>
        <p:txBody>
          <a:bodyPr/>
          <a:lstStyle/>
          <a:p>
            <a:endParaRPr lang="en-US" dirty="0"/>
          </a:p>
        </p:txBody>
      </p:sp>
      <p:pic>
        <p:nvPicPr>
          <p:cNvPr id="8" name="Picture 8">
            <a:extLst>
              <a:ext uri="{FF2B5EF4-FFF2-40B4-BE49-F238E27FC236}">
                <a16:creationId xmlns:a16="http://schemas.microsoft.com/office/drawing/2014/main" id="{A343938C-FD22-9842-858E-55014B5E3DDA}"/>
              </a:ext>
            </a:extLst>
          </p:cNvPr>
          <p:cNvPicPr>
            <a:picLocks noGrp="1" noChangeAspect="1"/>
          </p:cNvPicPr>
          <p:nvPr>
            <p:ph idx="1"/>
          </p:nvPr>
        </p:nvPicPr>
        <p:blipFill>
          <a:blip r:embed="rId2"/>
          <a:stretch>
            <a:fillRect/>
          </a:stretch>
        </p:blipFill>
        <p:spPr>
          <a:xfrm>
            <a:off x="454207" y="434474"/>
            <a:ext cx="11326713" cy="5920439"/>
          </a:xfrm>
          <a:prstGeom prst="rect">
            <a:avLst/>
          </a:prstGeom>
        </p:spPr>
      </p:pic>
    </p:spTree>
    <p:extLst>
      <p:ext uri="{BB962C8B-B14F-4D97-AF65-F5344CB8AC3E}">
        <p14:creationId xmlns:p14="http://schemas.microsoft.com/office/powerpoint/2010/main" val="3324201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8607D-1E9B-6E4F-9A60-5F144CFDAADC}"/>
              </a:ext>
            </a:extLst>
          </p:cNvPr>
          <p:cNvSpPr>
            <a:spLocks noGrp="1"/>
          </p:cNvSpPr>
          <p:nvPr>
            <p:ph idx="1"/>
          </p:nvPr>
        </p:nvSpPr>
        <p:spPr/>
        <p:txBody>
          <a:bodyPr>
            <a:normAutofit/>
          </a:bodyPr>
          <a:lstStyle/>
          <a:p>
            <a:r>
              <a:rPr lang="en-US" sz="2400" b="1" dirty="0">
                <a:latin typeface="Times New Roman" panose="02020603050405020304" pitchFamily="18" charset="0"/>
                <a:cs typeface="Times New Roman" panose="02020603050405020304" pitchFamily="18" charset="0"/>
              </a:rPr>
              <a:t>Meningioma of the brain was confirmed </a:t>
            </a:r>
          </a:p>
        </p:txBody>
      </p:sp>
    </p:spTree>
    <p:extLst>
      <p:ext uri="{BB962C8B-B14F-4D97-AF65-F5344CB8AC3E}">
        <p14:creationId xmlns:p14="http://schemas.microsoft.com/office/powerpoint/2010/main" val="1211771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4" y="392751"/>
            <a:ext cx="8888697" cy="1781908"/>
          </a:xfrm>
        </p:spPr>
        <p:txBody>
          <a:bodyPr>
            <a:noAutofit/>
          </a:bodyPr>
          <a:lstStyle/>
          <a:p>
            <a:r>
              <a:rPr lang="en-US" sz="4000" b="1" dirty="0">
                <a:latin typeface="Times New Roman" panose="02020603050405020304" pitchFamily="18" charset="0"/>
                <a:cs typeface="Times New Roman" panose="02020603050405020304" pitchFamily="18" charset="0"/>
              </a:rPr>
              <a:t>Q2:What was true about breaking bad news in the past ?</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596696"/>
            <a:ext cx="8596668" cy="3880773"/>
          </a:xfrm>
        </p:spPr>
        <p:txBody>
          <a:bodyPr>
            <a:normAutofit/>
          </a:bodyPr>
          <a:lstStyle/>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It was considered the patient’s right</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It is a burden and should be avoided</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Tell it to the family members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Tell it over the phone</a:t>
            </a:r>
          </a:p>
          <a:p>
            <a:pPr marL="514350" indent="-514350">
              <a:buFont typeface="+mj-lt"/>
              <a:buAutoNum type="alphaUcPeriod"/>
            </a:pPr>
            <a:endParaRPr lang="en-US" sz="3200" b="1" dirty="0">
              <a:latin typeface="Times New Roman" panose="02020603050405020304" pitchFamily="18" charset="0"/>
              <a:cs typeface="Times New Roman" panose="02020603050405020304" pitchFamily="18" charset="0"/>
            </a:endParaRPr>
          </a:p>
          <a:p>
            <a:pPr marL="0" indent="0">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920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B19B-B6E4-924E-A491-EB85C25D00C3}"/>
              </a:ext>
            </a:extLst>
          </p:cNvPr>
          <p:cNvSpPr>
            <a:spLocks noGrp="1"/>
          </p:cNvSpPr>
          <p:nvPr>
            <p:ph type="title"/>
          </p:nvPr>
        </p:nvSpPr>
        <p:spPr/>
        <p:txBody>
          <a:bodyPr>
            <a:normAutofit fontScale="90000"/>
          </a:bodyPr>
          <a:lstStyle/>
          <a:p>
            <a:pPr algn="ctr"/>
            <a:r>
              <a:rPr lang="en-US" sz="4400" b="1" dirty="0">
                <a:latin typeface="Times New Roman" panose="02020603050405020304" pitchFamily="18" charset="0"/>
                <a:cs typeface="Times New Roman" panose="02020603050405020304" pitchFamily="18" charset="0"/>
              </a:rPr>
              <a:t>How you are going to approach this patient ?</a:t>
            </a:r>
          </a:p>
        </p:txBody>
      </p:sp>
    </p:spTree>
    <p:extLst>
      <p:ext uri="{BB962C8B-B14F-4D97-AF65-F5344CB8AC3E}">
        <p14:creationId xmlns:p14="http://schemas.microsoft.com/office/powerpoint/2010/main" val="2273165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3" y="609600"/>
            <a:ext cx="8888697" cy="1320800"/>
          </a:xfrm>
        </p:spPr>
        <p:txBody>
          <a:bodyPr>
            <a:noAutofit/>
          </a:bodyPr>
          <a:lstStyle/>
          <a:p>
            <a:r>
              <a:rPr lang="en-US" sz="4000" b="1" dirty="0">
                <a:latin typeface="Times New Roman" panose="02020603050405020304" pitchFamily="18" charset="0"/>
                <a:cs typeface="Times New Roman" panose="02020603050405020304" pitchFamily="18" charset="0"/>
              </a:rPr>
              <a:t>Q1: which of the following should never be used when breaking bad news?</a:t>
            </a: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596697"/>
            <a:ext cx="8596668" cy="3880773"/>
          </a:xfrm>
        </p:spPr>
        <p:txBody>
          <a:bodyPr>
            <a:normAutofit/>
          </a:bodyPr>
          <a:lstStyle/>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Compassion</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Appropriate body language</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Professional jargon</a:t>
            </a:r>
          </a:p>
          <a:p>
            <a:pPr marL="457200" indent="-45720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Touch</a:t>
            </a:r>
          </a:p>
          <a:p>
            <a:pPr marL="457200" indent="-457200">
              <a:buFont typeface="+mj-lt"/>
              <a:buAutoNum type="alphaUcPeriod"/>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8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chemeClr val="accent2"/>
                                        </p:clrVal>
                                      </p:to>
                                    </p:set>
                                    <p:set>
                                      <p:cBhvr>
                                        <p:cTn id="7" dur="500" fill="hold"/>
                                        <p:tgtEl>
                                          <p:spTgt spid="3">
                                            <p:txEl>
                                              <p:pRg st="2" end="2"/>
                                            </p:txEl>
                                          </p:spTgt>
                                        </p:tgtEl>
                                        <p:attrNameLst>
                                          <p:attrName>fillcolor</p:attrName>
                                        </p:attrNameLst>
                                      </p:cBhvr>
                                      <p:to>
                                        <p:clrVal>
                                          <a:schemeClr val="accent2"/>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4" y="392751"/>
            <a:ext cx="8888697" cy="1781908"/>
          </a:xfrm>
        </p:spPr>
        <p:txBody>
          <a:bodyPr>
            <a:noAutofit/>
          </a:bodyPr>
          <a:lstStyle/>
          <a:p>
            <a:r>
              <a:rPr lang="en-US" sz="4000" b="1" dirty="0">
                <a:latin typeface="Times New Roman" panose="02020603050405020304" pitchFamily="18" charset="0"/>
                <a:cs typeface="Times New Roman" panose="02020603050405020304" pitchFamily="18" charset="0"/>
              </a:rPr>
              <a:t>Q2:What was true about breaking bad news in the past ?</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596696"/>
            <a:ext cx="8596668" cy="3880773"/>
          </a:xfrm>
        </p:spPr>
        <p:txBody>
          <a:bodyPr>
            <a:normAutofit/>
          </a:bodyPr>
          <a:lstStyle/>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It was considered the patient’s right</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It is a burden and should be avoided</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Tell it to the family members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Tell it over the phone</a:t>
            </a:r>
          </a:p>
          <a:p>
            <a:pPr marL="514350" indent="-514350">
              <a:buFont typeface="+mj-lt"/>
              <a:buAutoNum type="alphaUcPeriod"/>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0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chemeClr val="accent2"/>
                                        </p:clrVal>
                                      </p:to>
                                    </p:set>
                                    <p:set>
                                      <p:cBhvr>
                                        <p:cTn id="7" dur="500" fill="hold"/>
                                        <p:tgtEl>
                                          <p:spTgt spid="3">
                                            <p:txEl>
                                              <p:pRg st="1" end="1"/>
                                            </p:txEl>
                                          </p:spTgt>
                                        </p:tgtEl>
                                        <p:attrNameLst>
                                          <p:attrName>fillcolor</p:attrName>
                                        </p:attrNameLst>
                                      </p:cBhvr>
                                      <p:to>
                                        <p:clrVal>
                                          <a:schemeClr val="accent2"/>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4" y="434955"/>
            <a:ext cx="8888697" cy="1781908"/>
          </a:xfrm>
        </p:spPr>
        <p:txBody>
          <a:bodyPr>
            <a:noAutofit/>
          </a:bodyPr>
          <a:lstStyle/>
          <a:p>
            <a:r>
              <a:rPr lang="en-US" sz="4000" b="1" dirty="0">
                <a:latin typeface="Times New Roman" panose="02020603050405020304" pitchFamily="18" charset="0"/>
                <a:cs typeface="Times New Roman" panose="02020603050405020304" pitchFamily="18" charset="0"/>
              </a:rPr>
              <a:t>Q3:In the ABCDE approach of breaking bad news, “A” stands for</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610764"/>
            <a:ext cx="8596668" cy="3880773"/>
          </a:xfrm>
        </p:spPr>
        <p:txBody>
          <a:bodyPr>
            <a:normAutofit/>
          </a:bodyPr>
          <a:lstStyle/>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Allow Questions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Allow time to process the news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Avoid emotion</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Advance preparation</a:t>
            </a:r>
          </a:p>
          <a:p>
            <a:pPr marL="514350" indent="-514350">
              <a:buFont typeface="+mj-lt"/>
              <a:buAutoNum type="alphaUcPeriod"/>
            </a:pPr>
            <a:endParaRPr lang="en-US" sz="3200" b="1" dirty="0">
              <a:latin typeface="Times New Roman" panose="02020603050405020304" pitchFamily="18" charset="0"/>
              <a:cs typeface="Times New Roman" panose="02020603050405020304" pitchFamily="18" charset="0"/>
            </a:endParaRPr>
          </a:p>
          <a:p>
            <a:pPr marL="0" indent="0">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7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chemeClr val="accent2"/>
                                        </p:clrVal>
                                      </p:to>
                                    </p:set>
                                    <p:set>
                                      <p:cBhvr>
                                        <p:cTn id="7" dur="500" fill="hold"/>
                                        <p:tgtEl>
                                          <p:spTgt spid="3">
                                            <p:txEl>
                                              <p:pRg st="3" end="3"/>
                                            </p:txEl>
                                          </p:spTgt>
                                        </p:tgtEl>
                                        <p:attrNameLst>
                                          <p:attrName>fillcolor</p:attrName>
                                        </p:attrNameLst>
                                      </p:cBhvr>
                                      <p:to>
                                        <p:clrVal>
                                          <a:schemeClr val="accent2"/>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267286" y="294274"/>
            <a:ext cx="9608234" cy="1922585"/>
          </a:xfrm>
        </p:spPr>
        <p:txBody>
          <a:bodyPr>
            <a:noAutofit/>
          </a:bodyPr>
          <a:lstStyle/>
          <a:p>
            <a:r>
              <a:rPr lang="en-US" sz="4000" b="1" dirty="0">
                <a:latin typeface="Times New Roman" panose="02020603050405020304" pitchFamily="18" charset="0"/>
                <a:cs typeface="Times New Roman" panose="02020603050405020304" pitchFamily="18" charset="0"/>
              </a:rPr>
              <a:t>Q4:In SPIKES protocol of breaking bad news, Which of the following Questions helps in about the patient’s perception?</a:t>
            </a:r>
            <a:br>
              <a:rPr lang="en-US"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267286" y="2948383"/>
            <a:ext cx="9791114" cy="3615343"/>
          </a:xfrm>
        </p:spPr>
        <p:txBody>
          <a:bodyPr>
            <a:normAutofit/>
          </a:bodyPr>
          <a:lstStyle/>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“Would you prefer if a family member or a friend be present”</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“What’s upsetting you the most”</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“How are you feeling about hearing the news”</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 Do you have any ideas on what the problem might be”</a:t>
            </a:r>
          </a:p>
        </p:txBody>
      </p:sp>
    </p:spTree>
    <p:extLst>
      <p:ext uri="{BB962C8B-B14F-4D97-AF65-F5344CB8AC3E}">
        <p14:creationId xmlns:p14="http://schemas.microsoft.com/office/powerpoint/2010/main" val="22539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chemeClr val="accent2"/>
                                        </p:clrVal>
                                      </p:to>
                                    </p:set>
                                    <p:set>
                                      <p:cBhvr>
                                        <p:cTn id="7" dur="500" fill="hold"/>
                                        <p:tgtEl>
                                          <p:spTgt spid="3">
                                            <p:txEl>
                                              <p:pRg st="3" end="3"/>
                                            </p:txEl>
                                          </p:spTgt>
                                        </p:tgtEl>
                                        <p:attrNameLst>
                                          <p:attrName>fillcolor</p:attrName>
                                        </p:attrNameLst>
                                      </p:cBhvr>
                                      <p:to>
                                        <p:clrVal>
                                          <a:schemeClr val="accent2"/>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1304915" y="178860"/>
            <a:ext cx="7962350" cy="1628219"/>
          </a:xfrm>
        </p:spPr>
        <p:txBody>
          <a:bodyPr vert="horz" lIns="91440" tIns="45720" rIns="91440" bIns="45720" rtlCol="0" anchor="ctr">
            <a:normAutofit fontScale="90000"/>
          </a:bodyPr>
          <a:lstStyle/>
          <a:p>
            <a:pPr>
              <a:lnSpc>
                <a:spcPct val="90000"/>
              </a:lnSpc>
            </a:pPr>
            <a:r>
              <a:rPr lang="en-US" sz="4000" b="1" dirty="0">
                <a:latin typeface="Times New Roman" panose="02020603050405020304" pitchFamily="18" charset="0"/>
                <a:cs typeface="Times New Roman" panose="02020603050405020304" pitchFamily="18" charset="0"/>
              </a:rPr>
              <a:t>Q5:Which of the following is the best setting of Breaking Bad news ?</a:t>
            </a:r>
            <a:br>
              <a:rPr lang="en-US" sz="4000" b="1" dirty="0">
                <a:latin typeface="Times New Roman" panose="02020603050405020304" pitchFamily="18" charset="0"/>
                <a:cs typeface="Times New Roman" panose="02020603050405020304" pitchFamily="18" charset="0"/>
              </a:rPr>
            </a:br>
            <a:endParaRPr lang="en-US"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FEB507B-024E-4D61-B5FC-F25E21ACEA01}"/>
              </a:ext>
            </a:extLst>
          </p:cNvPr>
          <p:cNvPicPr>
            <a:picLocks noChangeAspect="1"/>
          </p:cNvPicPr>
          <p:nvPr/>
        </p:nvPicPr>
        <p:blipFill>
          <a:blip r:embed="rId2"/>
          <a:stretch>
            <a:fillRect/>
          </a:stretch>
        </p:blipFill>
        <p:spPr>
          <a:xfrm>
            <a:off x="6428616" y="1755957"/>
            <a:ext cx="3098314" cy="2054316"/>
          </a:xfrm>
          <a:prstGeom prst="rect">
            <a:avLst/>
          </a:prstGeom>
        </p:spPr>
      </p:pic>
      <p:pic>
        <p:nvPicPr>
          <p:cNvPr id="9" name="Picture 8">
            <a:extLst>
              <a:ext uri="{FF2B5EF4-FFF2-40B4-BE49-F238E27FC236}">
                <a16:creationId xmlns:a16="http://schemas.microsoft.com/office/drawing/2014/main" id="{A2F77B91-969B-4378-8A26-27EC41796EFE}"/>
              </a:ext>
            </a:extLst>
          </p:cNvPr>
          <p:cNvPicPr>
            <a:picLocks noChangeAspect="1"/>
          </p:cNvPicPr>
          <p:nvPr/>
        </p:nvPicPr>
        <p:blipFill>
          <a:blip r:embed="rId3"/>
          <a:stretch>
            <a:fillRect/>
          </a:stretch>
        </p:blipFill>
        <p:spPr>
          <a:xfrm>
            <a:off x="6052569" y="4422932"/>
            <a:ext cx="3654139" cy="1822410"/>
          </a:xfrm>
          <a:prstGeom prst="rect">
            <a:avLst/>
          </a:prstGeom>
        </p:spPr>
      </p:pic>
      <p:sp>
        <p:nvSpPr>
          <p:cNvPr id="10" name="TextBox 9">
            <a:extLst>
              <a:ext uri="{FF2B5EF4-FFF2-40B4-BE49-F238E27FC236}">
                <a16:creationId xmlns:a16="http://schemas.microsoft.com/office/drawing/2014/main" id="{7C18E399-4848-42F1-9851-67B9A30025A1}"/>
              </a:ext>
            </a:extLst>
          </p:cNvPr>
          <p:cNvSpPr txBox="1"/>
          <p:nvPr/>
        </p:nvSpPr>
        <p:spPr>
          <a:xfrm>
            <a:off x="1989820" y="3696310"/>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A</a:t>
            </a:r>
            <a:endParaRPr lang="en-US"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703BC82F-F6FA-48C8-8732-74423D0A6ACB}"/>
              </a:ext>
            </a:extLst>
          </p:cNvPr>
          <p:cNvSpPr txBox="1"/>
          <p:nvPr/>
        </p:nvSpPr>
        <p:spPr>
          <a:xfrm>
            <a:off x="7735569" y="3931936"/>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a:t>
            </a:r>
          </a:p>
        </p:txBody>
      </p:sp>
      <p:sp>
        <p:nvSpPr>
          <p:cNvPr id="43" name="TextBox 42">
            <a:extLst>
              <a:ext uri="{FF2B5EF4-FFF2-40B4-BE49-F238E27FC236}">
                <a16:creationId xmlns:a16="http://schemas.microsoft.com/office/drawing/2014/main" id="{5580785D-4943-46FD-9783-CEE771D830CA}"/>
              </a:ext>
            </a:extLst>
          </p:cNvPr>
          <p:cNvSpPr txBox="1"/>
          <p:nvPr/>
        </p:nvSpPr>
        <p:spPr>
          <a:xfrm>
            <a:off x="1864064" y="6309808"/>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a:t>
            </a:r>
          </a:p>
        </p:txBody>
      </p:sp>
      <p:sp>
        <p:nvSpPr>
          <p:cNvPr id="44" name="TextBox 43">
            <a:extLst>
              <a:ext uri="{FF2B5EF4-FFF2-40B4-BE49-F238E27FC236}">
                <a16:creationId xmlns:a16="http://schemas.microsoft.com/office/drawing/2014/main" id="{AA8D56E5-0DF9-4D57-BC95-8DDDD1ABEFB5}"/>
              </a:ext>
            </a:extLst>
          </p:cNvPr>
          <p:cNvSpPr txBox="1"/>
          <p:nvPr/>
        </p:nvSpPr>
        <p:spPr>
          <a:xfrm>
            <a:off x="7578996" y="6309808"/>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D</a:t>
            </a:r>
            <a:endParaRPr lang="en-US"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E9969B0-EB1F-452B-BAD8-6157DF0B0859}"/>
              </a:ext>
            </a:extLst>
          </p:cNvPr>
          <p:cNvPicPr>
            <a:picLocks noChangeAspect="1"/>
          </p:cNvPicPr>
          <p:nvPr/>
        </p:nvPicPr>
        <p:blipFill>
          <a:blip r:embed="rId4"/>
          <a:stretch>
            <a:fillRect/>
          </a:stretch>
        </p:blipFill>
        <p:spPr>
          <a:xfrm>
            <a:off x="703385" y="1645908"/>
            <a:ext cx="3674730" cy="1940076"/>
          </a:xfrm>
          <a:prstGeom prst="rect">
            <a:avLst/>
          </a:prstGeom>
        </p:spPr>
      </p:pic>
      <p:pic>
        <p:nvPicPr>
          <p:cNvPr id="1026" name="Picture 2" descr="Library Image.">
            <a:extLst>
              <a:ext uri="{FF2B5EF4-FFF2-40B4-BE49-F238E27FC236}">
                <a16:creationId xmlns:a16="http://schemas.microsoft.com/office/drawing/2014/main" id="{85A7BCD1-F980-4A6B-B9BE-D69680FEE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8" y="4175968"/>
            <a:ext cx="3472391" cy="213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3">
                                            <p:txEl>
                                              <p:pRg st="0" end="0"/>
                                            </p:txEl>
                                          </p:spTgt>
                                        </p:tgtEl>
                                        <p:attrNameLst>
                                          <p:attrName>style.color</p:attrName>
                                        </p:attrNameLst>
                                      </p:cBhvr>
                                      <p:to>
                                        <p:clrVal>
                                          <a:schemeClr val="accent2"/>
                                        </p:clrVal>
                                      </p:to>
                                    </p:set>
                                    <p:set>
                                      <p:cBhvr>
                                        <p:cTn id="7" dur="500" fill="hold"/>
                                        <p:tgtEl>
                                          <p:spTgt spid="43">
                                            <p:txEl>
                                              <p:pRg st="0" end="0"/>
                                            </p:txEl>
                                          </p:spTgt>
                                        </p:tgtEl>
                                        <p:attrNameLst>
                                          <p:attrName>fillcolor</p:attrName>
                                        </p:attrNameLst>
                                      </p:cBhvr>
                                      <p:to>
                                        <p:clrVal>
                                          <a:schemeClr val="accent2"/>
                                        </p:clrVal>
                                      </p:to>
                                    </p:set>
                                    <p:set>
                                      <p:cBhvr>
                                        <p:cTn id="8" dur="500" fill="hold"/>
                                        <p:tgtEl>
                                          <p:spTgt spid="4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DB5AC6-18B6-4613-9FE4-4D7BD1A317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2363" y="25368"/>
            <a:ext cx="7526215" cy="679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07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4AED-BEEF-4C4E-AFBB-7D2FF3F493BC}"/>
              </a:ext>
            </a:extLst>
          </p:cNvPr>
          <p:cNvSpPr>
            <a:spLocks noGrp="1"/>
          </p:cNvSpPr>
          <p:nvPr>
            <p:ph type="title"/>
          </p:nvPr>
        </p:nvSpPr>
        <p:spPr/>
        <p:txBody>
          <a:bodyPr>
            <a:normAutofit/>
          </a:bodyPr>
          <a:lstStyle/>
          <a:p>
            <a:pPr algn="ctr"/>
            <a:r>
              <a:rPr lang="en-US" sz="4400" b="1"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357EBA26-09CE-4B24-9090-CD994647FA4B}"/>
              </a:ext>
            </a:extLst>
          </p:cNvPr>
          <p:cNvSpPr>
            <a:spLocks noGrp="1"/>
          </p:cNvSpPr>
          <p:nvPr>
            <p:ph idx="1"/>
          </p:nvPr>
        </p:nvSpPr>
        <p:spPr>
          <a:xfrm>
            <a:off x="677334" y="2208628"/>
            <a:ext cx="9198186" cy="4493916"/>
          </a:xfrm>
        </p:spPr>
        <p:txBody>
          <a:bodyPr/>
          <a:lstStyle/>
          <a:p>
            <a:r>
              <a:rPr lang="en-US" dirty="0">
                <a:latin typeface="Times New Roman" panose="02020603050405020304" pitchFamily="18" charset="0"/>
                <a:cs typeface="Times New Roman" panose="02020603050405020304" pitchFamily="18" charset="0"/>
                <a:hlinkClick r:id="rId2"/>
              </a:rPr>
              <a:t>https://www.aafp.org/journals/afp.html</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3"/>
              </a:rPr>
              <a:t>https://www.ncbi.nlm.nih.gov/pmc/articles/PMC3144432/</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4"/>
              </a:rPr>
              <a:t>https://patient.info/doctor/breaking-bad-news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5"/>
              </a:rPr>
              <a:t>http://www.journeyofhearts.org/kirstimd/AMSA/abcde.htm</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Baile</a:t>
            </a:r>
            <a:r>
              <a:rPr lang="en-US" dirty="0">
                <a:latin typeface="Times New Roman" panose="02020603050405020304" pitchFamily="18" charset="0"/>
                <a:cs typeface="Times New Roman" panose="02020603050405020304" pitchFamily="18" charset="0"/>
              </a:rPr>
              <a:t> WF, Buckman R, </a:t>
            </a:r>
            <a:r>
              <a:rPr lang="en-US" dirty="0" err="1">
                <a:latin typeface="Times New Roman" panose="02020603050405020304" pitchFamily="18" charset="0"/>
                <a:cs typeface="Times New Roman" panose="02020603050405020304" pitchFamily="18" charset="0"/>
              </a:rPr>
              <a:t>Lenzi</a:t>
            </a:r>
            <a:r>
              <a:rPr lang="en-US" dirty="0">
                <a:latin typeface="Times New Roman" panose="02020603050405020304" pitchFamily="18" charset="0"/>
                <a:cs typeface="Times New Roman" panose="02020603050405020304" pitchFamily="18" charset="0"/>
              </a:rPr>
              <a:t> R, </a:t>
            </a:r>
            <a:r>
              <a:rPr lang="en-US" dirty="0" err="1">
                <a:latin typeface="Times New Roman" panose="02020603050405020304" pitchFamily="18" charset="0"/>
                <a:cs typeface="Times New Roman" panose="02020603050405020304" pitchFamily="18" charset="0"/>
              </a:rPr>
              <a:t>Glober</a:t>
            </a:r>
            <a:r>
              <a:rPr lang="en-US" dirty="0">
                <a:latin typeface="Times New Roman" panose="02020603050405020304" pitchFamily="18" charset="0"/>
                <a:cs typeface="Times New Roman" panose="02020603050405020304" pitchFamily="18" charset="0"/>
              </a:rPr>
              <a:t> G, Beale EA, </a:t>
            </a:r>
            <a:r>
              <a:rPr lang="en-US" dirty="0" err="1">
                <a:latin typeface="Times New Roman" panose="02020603050405020304" pitchFamily="18" charset="0"/>
                <a:cs typeface="Times New Roman" panose="02020603050405020304" pitchFamily="18" charset="0"/>
              </a:rPr>
              <a:t>Kudelka</a:t>
            </a:r>
            <a:r>
              <a:rPr lang="en-US" dirty="0">
                <a:latin typeface="Times New Roman" panose="02020603050405020304" pitchFamily="18" charset="0"/>
                <a:cs typeface="Times New Roman" panose="02020603050405020304" pitchFamily="18" charset="0"/>
              </a:rPr>
              <a:t> AP. SPIKES: a six-step protocol for delivering bad news: application to the patient with cancer. Oncologist. 2000; 5(4):302–311</a:t>
            </a:r>
          </a:p>
          <a:p>
            <a:r>
              <a:rPr lang="en-US" dirty="0">
                <a:latin typeface="Times New Roman" panose="02020603050405020304" pitchFamily="18" charset="0"/>
                <a:cs typeface="Times New Roman" panose="02020603050405020304" pitchFamily="18" charset="0"/>
              </a:rPr>
              <a:t>J.T. </a:t>
            </a:r>
            <a:r>
              <a:rPr lang="en-US" dirty="0" err="1">
                <a:latin typeface="Times New Roman" panose="02020603050405020304" pitchFamily="18" charset="0"/>
                <a:cs typeface="Times New Roman" panose="02020603050405020304" pitchFamily="18" charset="0"/>
              </a:rPr>
              <a:t>Ptacek</a:t>
            </a:r>
            <a:r>
              <a:rPr lang="en-US" dirty="0">
                <a:latin typeface="Times New Roman" panose="02020603050405020304" pitchFamily="18" charset="0"/>
                <a:cs typeface="Times New Roman" panose="02020603050405020304" pitchFamily="18" charset="0"/>
              </a:rPr>
              <a:t>, E.G. McIntosh, Physician challenges in communicating bad news, Journal of Behavioral Medicine 32 (4) (2009) 380–387.</a:t>
            </a:r>
          </a:p>
          <a:p>
            <a:r>
              <a:rPr lang="en-US" dirty="0">
                <a:latin typeface="Times New Roman" panose="02020603050405020304" pitchFamily="18" charset="0"/>
                <a:cs typeface="Times New Roman" panose="02020603050405020304" pitchFamily="18" charset="0"/>
              </a:rPr>
              <a:t>http://theoncologist.alphamedpress.org/content/5/4/302.long</a:t>
            </a:r>
          </a:p>
        </p:txBody>
      </p:sp>
    </p:spTree>
    <p:extLst>
      <p:ext uri="{BB962C8B-B14F-4D97-AF65-F5344CB8AC3E}">
        <p14:creationId xmlns:p14="http://schemas.microsoft.com/office/powerpoint/2010/main" val="3534969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074" name="Picture 2" descr="Thank You For Your Attention Clipart For Powerpoint">
            <a:extLst>
              <a:ext uri="{FF2B5EF4-FFF2-40B4-BE49-F238E27FC236}">
                <a16:creationId xmlns:a16="http://schemas.microsoft.com/office/drawing/2014/main" id="{73D65C2D-EDF0-433C-BD49-0AF963B20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26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677334" y="434955"/>
            <a:ext cx="8888697" cy="1781908"/>
          </a:xfrm>
        </p:spPr>
        <p:txBody>
          <a:bodyPr>
            <a:noAutofit/>
          </a:bodyPr>
          <a:lstStyle/>
          <a:p>
            <a:r>
              <a:rPr lang="en-US" sz="4000" b="1" dirty="0">
                <a:latin typeface="Times New Roman" panose="02020603050405020304" pitchFamily="18" charset="0"/>
                <a:cs typeface="Times New Roman" panose="02020603050405020304" pitchFamily="18" charset="0"/>
              </a:rPr>
              <a:t>Q3:In the ABCDE approach of breaking bad news, “A” stands for</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677334" y="2610764"/>
            <a:ext cx="8596668" cy="3880773"/>
          </a:xfrm>
        </p:spPr>
        <p:txBody>
          <a:bodyPr>
            <a:normAutofit/>
          </a:bodyPr>
          <a:lstStyle/>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Allow Questions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Allow time to process the news</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Avoid emotion</a:t>
            </a:r>
          </a:p>
          <a:p>
            <a:pPr marL="514350" indent="-514350">
              <a:buFont typeface="+mj-lt"/>
              <a:buAutoNum type="alphaUcPeriod"/>
            </a:pPr>
            <a:r>
              <a:rPr lang="en-US" sz="3200" b="1" dirty="0">
                <a:solidFill>
                  <a:schemeClr val="tx1"/>
                </a:solidFill>
                <a:latin typeface="Times New Roman" panose="02020603050405020304" pitchFamily="18" charset="0"/>
                <a:cs typeface="Times New Roman" panose="02020603050405020304" pitchFamily="18" charset="0"/>
              </a:rPr>
              <a:t> Advance preparation</a:t>
            </a:r>
          </a:p>
          <a:p>
            <a:pPr marL="514350" indent="-514350">
              <a:buFont typeface="+mj-lt"/>
              <a:buAutoNum type="alphaUcPeriod"/>
            </a:pPr>
            <a:endParaRPr lang="en-US" sz="3200" b="1" dirty="0">
              <a:latin typeface="Times New Roman" panose="02020603050405020304" pitchFamily="18" charset="0"/>
              <a:cs typeface="Times New Roman" panose="02020603050405020304" pitchFamily="18" charset="0"/>
            </a:endParaRPr>
          </a:p>
          <a:p>
            <a:pPr marL="0" indent="0">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1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267286" y="294274"/>
            <a:ext cx="9608234" cy="1922585"/>
          </a:xfrm>
        </p:spPr>
        <p:txBody>
          <a:bodyPr>
            <a:noAutofit/>
          </a:bodyPr>
          <a:lstStyle/>
          <a:p>
            <a:r>
              <a:rPr lang="en-US" sz="4000" b="1" dirty="0">
                <a:latin typeface="Times New Roman" panose="02020603050405020304" pitchFamily="18" charset="0"/>
                <a:cs typeface="Times New Roman" panose="02020603050405020304" pitchFamily="18" charset="0"/>
              </a:rPr>
              <a:t>Q4:In SPIKES protocol of breaking bad news, Which of the following Questions helps in about the patient’s perception?</a:t>
            </a:r>
            <a:br>
              <a:rPr lang="en-US"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3F0E0A-37A5-4294-9A4C-282A37B50915}"/>
              </a:ext>
            </a:extLst>
          </p:cNvPr>
          <p:cNvSpPr>
            <a:spLocks noGrp="1"/>
          </p:cNvSpPr>
          <p:nvPr>
            <p:ph idx="1"/>
          </p:nvPr>
        </p:nvSpPr>
        <p:spPr>
          <a:xfrm>
            <a:off x="267286" y="2948383"/>
            <a:ext cx="9791114" cy="3615343"/>
          </a:xfrm>
        </p:spPr>
        <p:txBody>
          <a:bodyPr>
            <a:normAutofit/>
          </a:bodyPr>
          <a:lstStyle/>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“Would you prefer if a family member or a friend be present”</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“What’s upsetting you the most”</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“How are you feeling about hearing the news”</a:t>
            </a:r>
          </a:p>
          <a:p>
            <a:pPr marL="514350" indent="-514350">
              <a:buFont typeface="+mj-lt"/>
              <a:buAutoNum type="alphaUcPeriod"/>
            </a:pPr>
            <a:r>
              <a:rPr lang="en-US" sz="3000" b="1" dirty="0">
                <a:solidFill>
                  <a:schemeClr val="tx1"/>
                </a:solidFill>
                <a:latin typeface="Times New Roman" panose="02020603050405020304" pitchFamily="18" charset="0"/>
                <a:cs typeface="Times New Roman" panose="02020603050405020304" pitchFamily="18" charset="0"/>
              </a:rPr>
              <a:t>“ Do you have any ideas on what the problem might be”</a:t>
            </a:r>
          </a:p>
          <a:p>
            <a:pPr marL="0" indent="0">
              <a:buNone/>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1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4D68F31-B717-405E-8FDA-18AB5EF2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B880E025-48FA-41BF-B643-0F8A44B909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B9DE0C2-FDAC-4F0A-87F8-E88ECD0E2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511C30BC-C353-4E3B-B27A-79E55CA4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476261E9-EE37-4446-8A99-BF1624CA4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ED67AA56-9A94-4774-8196-23D0C538D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51ABDD58-0B98-40D3-8540-6BD3C22D2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C1221CB9-937E-4D51-A315-FCDE0A77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84AE7C0B-B7D8-4F7A-A31B-6704BC4A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6AF0C9F-08B9-458B-B540-A8E3913DF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6FD06311-3180-43A6-86B8-4D1F153FE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7064A40-0977-45EC-A2D3-A95D07F9AD73}"/>
              </a:ext>
            </a:extLst>
          </p:cNvPr>
          <p:cNvSpPr>
            <a:spLocks noGrp="1"/>
          </p:cNvSpPr>
          <p:nvPr>
            <p:ph type="title"/>
          </p:nvPr>
        </p:nvSpPr>
        <p:spPr>
          <a:xfrm>
            <a:off x="1304915" y="178860"/>
            <a:ext cx="7962350" cy="1628219"/>
          </a:xfrm>
        </p:spPr>
        <p:txBody>
          <a:bodyPr vert="horz" lIns="91440" tIns="45720" rIns="91440" bIns="45720" rtlCol="0" anchor="ctr">
            <a:normAutofit fontScale="90000"/>
          </a:bodyPr>
          <a:lstStyle/>
          <a:p>
            <a:pPr>
              <a:lnSpc>
                <a:spcPct val="90000"/>
              </a:lnSpc>
            </a:pPr>
            <a:r>
              <a:rPr lang="en-US" sz="4000" b="1" dirty="0">
                <a:latin typeface="Times New Roman" panose="02020603050405020304" pitchFamily="18" charset="0"/>
                <a:cs typeface="Times New Roman" panose="02020603050405020304" pitchFamily="18" charset="0"/>
              </a:rPr>
              <a:t>Q5:Which of the following is the best setting of Breaking Bad news ?</a:t>
            </a:r>
            <a:br>
              <a:rPr lang="en-US" sz="4000" b="1" dirty="0">
                <a:latin typeface="Times New Roman" panose="02020603050405020304" pitchFamily="18" charset="0"/>
                <a:cs typeface="Times New Roman" panose="02020603050405020304" pitchFamily="18" charset="0"/>
              </a:rPr>
            </a:br>
            <a:endParaRPr lang="en-US" sz="40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FEB507B-024E-4D61-B5FC-F25E21ACEA01}"/>
              </a:ext>
            </a:extLst>
          </p:cNvPr>
          <p:cNvPicPr>
            <a:picLocks noChangeAspect="1"/>
          </p:cNvPicPr>
          <p:nvPr/>
        </p:nvPicPr>
        <p:blipFill>
          <a:blip r:embed="rId2"/>
          <a:stretch>
            <a:fillRect/>
          </a:stretch>
        </p:blipFill>
        <p:spPr>
          <a:xfrm>
            <a:off x="6096000" y="1535418"/>
            <a:ext cx="3430930" cy="2274855"/>
          </a:xfrm>
          <a:prstGeom prst="rect">
            <a:avLst/>
          </a:prstGeom>
        </p:spPr>
      </p:pic>
      <p:pic>
        <p:nvPicPr>
          <p:cNvPr id="9" name="Picture 8">
            <a:extLst>
              <a:ext uri="{FF2B5EF4-FFF2-40B4-BE49-F238E27FC236}">
                <a16:creationId xmlns:a16="http://schemas.microsoft.com/office/drawing/2014/main" id="{A2F77B91-969B-4378-8A26-27EC41796EFE}"/>
              </a:ext>
            </a:extLst>
          </p:cNvPr>
          <p:cNvPicPr>
            <a:picLocks noChangeAspect="1"/>
          </p:cNvPicPr>
          <p:nvPr/>
        </p:nvPicPr>
        <p:blipFill>
          <a:blip r:embed="rId3"/>
          <a:stretch>
            <a:fillRect/>
          </a:stretch>
        </p:blipFill>
        <p:spPr>
          <a:xfrm>
            <a:off x="6052569" y="4422932"/>
            <a:ext cx="3654139" cy="1822410"/>
          </a:xfrm>
          <a:prstGeom prst="rect">
            <a:avLst/>
          </a:prstGeom>
        </p:spPr>
      </p:pic>
      <p:sp>
        <p:nvSpPr>
          <p:cNvPr id="10" name="TextBox 9">
            <a:extLst>
              <a:ext uri="{FF2B5EF4-FFF2-40B4-BE49-F238E27FC236}">
                <a16:creationId xmlns:a16="http://schemas.microsoft.com/office/drawing/2014/main" id="{7C18E399-4848-42F1-9851-67B9A30025A1}"/>
              </a:ext>
            </a:extLst>
          </p:cNvPr>
          <p:cNvSpPr txBox="1"/>
          <p:nvPr/>
        </p:nvSpPr>
        <p:spPr>
          <a:xfrm>
            <a:off x="2012038" y="3747270"/>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A</a:t>
            </a:r>
          </a:p>
        </p:txBody>
      </p:sp>
      <p:sp>
        <p:nvSpPr>
          <p:cNvPr id="40" name="TextBox 39">
            <a:extLst>
              <a:ext uri="{FF2B5EF4-FFF2-40B4-BE49-F238E27FC236}">
                <a16:creationId xmlns:a16="http://schemas.microsoft.com/office/drawing/2014/main" id="{703BC82F-F6FA-48C8-8732-74423D0A6ACB}"/>
              </a:ext>
            </a:extLst>
          </p:cNvPr>
          <p:cNvSpPr txBox="1"/>
          <p:nvPr/>
        </p:nvSpPr>
        <p:spPr>
          <a:xfrm>
            <a:off x="7735569" y="3931936"/>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5580785D-4943-46FD-9783-CEE771D830CA}"/>
              </a:ext>
            </a:extLst>
          </p:cNvPr>
          <p:cNvSpPr txBox="1"/>
          <p:nvPr/>
        </p:nvSpPr>
        <p:spPr>
          <a:xfrm>
            <a:off x="2039815" y="6287738"/>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a:t>
            </a:r>
          </a:p>
        </p:txBody>
      </p:sp>
      <p:sp>
        <p:nvSpPr>
          <p:cNvPr id="44" name="TextBox 43">
            <a:extLst>
              <a:ext uri="{FF2B5EF4-FFF2-40B4-BE49-F238E27FC236}">
                <a16:creationId xmlns:a16="http://schemas.microsoft.com/office/drawing/2014/main" id="{AA8D56E5-0DF9-4D57-BC95-8DDDD1ABEFB5}"/>
              </a:ext>
            </a:extLst>
          </p:cNvPr>
          <p:cNvSpPr txBox="1"/>
          <p:nvPr/>
        </p:nvSpPr>
        <p:spPr>
          <a:xfrm>
            <a:off x="7578996" y="6309808"/>
            <a:ext cx="67525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D</a:t>
            </a:r>
          </a:p>
        </p:txBody>
      </p:sp>
      <p:pic>
        <p:nvPicPr>
          <p:cNvPr id="22" name="Picture 21">
            <a:extLst>
              <a:ext uri="{FF2B5EF4-FFF2-40B4-BE49-F238E27FC236}">
                <a16:creationId xmlns:a16="http://schemas.microsoft.com/office/drawing/2014/main" id="{81D995E0-25BA-4135-84F7-F549907AB4DA}"/>
              </a:ext>
            </a:extLst>
          </p:cNvPr>
          <p:cNvPicPr>
            <a:picLocks noChangeAspect="1"/>
          </p:cNvPicPr>
          <p:nvPr/>
        </p:nvPicPr>
        <p:blipFill>
          <a:blip r:embed="rId4"/>
          <a:stretch>
            <a:fillRect/>
          </a:stretch>
        </p:blipFill>
        <p:spPr>
          <a:xfrm>
            <a:off x="703385" y="1645908"/>
            <a:ext cx="3674730" cy="1940076"/>
          </a:xfrm>
          <a:prstGeom prst="rect">
            <a:avLst/>
          </a:prstGeom>
        </p:spPr>
      </p:pic>
      <p:pic>
        <p:nvPicPr>
          <p:cNvPr id="2050" name="Picture 2" descr="Library Image.">
            <a:extLst>
              <a:ext uri="{FF2B5EF4-FFF2-40B4-BE49-F238E27FC236}">
                <a16:creationId xmlns:a16="http://schemas.microsoft.com/office/drawing/2014/main" id="{2C7C6C91-CC31-4F76-A289-9CE482D2A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109" y="4243500"/>
            <a:ext cx="3214590" cy="197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264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3321</Words>
  <Application>Microsoft Office PowerPoint</Application>
  <PresentationFormat>Widescreen</PresentationFormat>
  <Paragraphs>423</Paragraphs>
  <Slides>68</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Agency FB</vt:lpstr>
      <vt:lpstr>Aldhabi</vt:lpstr>
      <vt:lpstr>Arial</vt:lpstr>
      <vt:lpstr>Bauhaus 93</vt:lpstr>
      <vt:lpstr>Calibri</vt:lpstr>
      <vt:lpstr>Cambria</vt:lpstr>
      <vt:lpstr>Courier New</vt:lpstr>
      <vt:lpstr>Gill Sans MT</vt:lpstr>
      <vt:lpstr>Symbol</vt:lpstr>
      <vt:lpstr>Times New Roman</vt:lpstr>
      <vt:lpstr>Trebuchet MS</vt:lpstr>
      <vt:lpstr>Wingdings</vt:lpstr>
      <vt:lpstr>Wingdings 3</vt:lpstr>
      <vt:lpstr>Facet</vt:lpstr>
      <vt:lpstr>   APPROACH  TO  BREAKING BAD NEWS </vt:lpstr>
      <vt:lpstr>PowerPoint Presentation</vt:lpstr>
      <vt:lpstr>PowerPoint Presentation</vt:lpstr>
      <vt:lpstr>Objectives</vt:lpstr>
      <vt:lpstr>Q1: which of the following should never be used when breaking bad news?</vt:lpstr>
      <vt:lpstr>Q2:What was true about breaking bad news in the past ? </vt:lpstr>
      <vt:lpstr>Q3:In the ABCDE approach of breaking bad news, “A” stands for </vt:lpstr>
      <vt:lpstr>Q4:In SPIKES protocol of breaking bad news, Which of the following Questions helps in about the patient’s perception?  </vt:lpstr>
      <vt:lpstr>Q5:Which of the following is the best setting of Breaking Bad news ? </vt:lpstr>
      <vt:lpstr>PowerPoint Presentation</vt:lpstr>
      <vt:lpstr>PowerPoint Presentation</vt:lpstr>
      <vt:lpstr>Introduction</vt:lpstr>
      <vt:lpstr>Introduction</vt:lpstr>
      <vt:lpstr>Definition</vt:lpstr>
      <vt:lpstr>Examples</vt:lpstr>
      <vt:lpstr>Examples</vt:lpstr>
      <vt:lpstr>PowerPoint Presentation</vt:lpstr>
      <vt:lpstr>Why it’s important?</vt:lpstr>
      <vt:lpstr>PowerPoint Presentation</vt:lpstr>
      <vt:lpstr>PowerPoint Presentation</vt:lpstr>
      <vt:lpstr>Basic Principles </vt:lpstr>
      <vt:lpstr>PowerPoint Presentation</vt:lpstr>
      <vt:lpstr>PowerPoint Presentation</vt:lpstr>
      <vt:lpstr>PowerPoint Presentation</vt:lpstr>
      <vt:lpstr>Hadith Shareef</vt:lpstr>
      <vt:lpstr>Breaking bad News </vt:lpstr>
      <vt:lpstr>Preperation for consulitation:</vt:lpstr>
      <vt:lpstr>Approaches to breaking bad news : </vt:lpstr>
      <vt:lpstr>A - ADVANCE PREPARATION</vt:lpstr>
      <vt:lpstr>PowerPoint Presentation</vt:lpstr>
      <vt:lpstr>C – COMMUNICATE WELL</vt:lpstr>
      <vt:lpstr>D–DEAL WITH PATIENT AND FAMILY REACTIONS</vt:lpstr>
      <vt:lpstr>PowerPoint Presentation</vt:lpstr>
      <vt:lpstr>Now I will speak about secound one SPIKES Approach</vt:lpstr>
      <vt:lpstr>S - Setting</vt:lpstr>
      <vt:lpstr>P – Perception</vt:lpstr>
      <vt:lpstr>I - Invitation </vt:lpstr>
      <vt:lpstr>K – Knowledge</vt:lpstr>
      <vt:lpstr>E – Emotions and Empathy</vt:lpstr>
      <vt:lpstr>S – Strategy </vt:lpstr>
      <vt:lpstr>The impact of receiving bad on patients and family:</vt:lpstr>
      <vt:lpstr>Cont..</vt:lpstr>
      <vt:lpstr>Cont..</vt:lpstr>
      <vt:lpstr>Cont..</vt:lpstr>
      <vt:lpstr>Cont..</vt:lpstr>
      <vt:lpstr>Summary:</vt:lpstr>
      <vt:lpstr>Describe the physician’s responsibilities when breaking bad news </vt:lpstr>
      <vt:lpstr>Describe the physician’s responsibilities when breaking bad news : </vt:lpstr>
      <vt:lpstr>A–ADVANCE PREPARATION  </vt:lpstr>
      <vt:lpstr>B–BUILD A THERAPEUTIC ENVIRONMENT/RELATIONSHIP  </vt:lpstr>
      <vt:lpstr>C–COMMUNICATE WELL  </vt:lpstr>
      <vt:lpstr>D–DEAL WITH PATIENT AND FAMILY REACTIONS  </vt:lpstr>
      <vt:lpstr>E–ENCOURAGE AND VALIDATE EMOTIONS  </vt:lpstr>
      <vt:lpstr>PowerPoint Presentation</vt:lpstr>
      <vt:lpstr>Interactive case</vt:lpstr>
      <vt:lpstr>case</vt:lpstr>
      <vt:lpstr>PowerPoint Presentation</vt:lpstr>
      <vt:lpstr>PowerPoint Presentation</vt:lpstr>
      <vt:lpstr>PowerPoint Presentation</vt:lpstr>
      <vt:lpstr>How you are going to approach this patient ?</vt:lpstr>
      <vt:lpstr>Q1: which of the following should never be used when breaking bad news?</vt:lpstr>
      <vt:lpstr>Q2:What was true about breaking bad news in the past ? </vt:lpstr>
      <vt:lpstr>Q3:In the ABCDE approach of breaking bad news, “A” stands for </vt:lpstr>
      <vt:lpstr>Q4:In SPIKES protocol of breaking bad news, Which of the following Questions helps in about the patient’s perception?  </vt:lpstr>
      <vt:lpstr>Q5:Which of the following is the best setting of Breaking Bad news ? </vt:lpstr>
      <vt:lpstr>PowerPoint Presentation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APPROACH  TO  BREAKING BAD NEWS </dc:title>
  <dc:creator>Lenovo</dc:creator>
  <cp:lastModifiedBy>Lenovo</cp:lastModifiedBy>
  <cp:revision>12</cp:revision>
  <dcterms:created xsi:type="dcterms:W3CDTF">2019-12-07T22:43:52Z</dcterms:created>
  <dcterms:modified xsi:type="dcterms:W3CDTF">2019-12-09T14:53:32Z</dcterms:modified>
</cp:coreProperties>
</file>