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63"/>
  </p:notesMasterIdLst>
  <p:sldIdLst>
    <p:sldId id="332" r:id="rId2"/>
    <p:sldId id="256" r:id="rId3"/>
    <p:sldId id="331" r:id="rId4"/>
    <p:sldId id="322" r:id="rId5"/>
    <p:sldId id="372" r:id="rId6"/>
    <p:sldId id="373" r:id="rId7"/>
    <p:sldId id="374" r:id="rId8"/>
    <p:sldId id="375" r:id="rId9"/>
    <p:sldId id="341" r:id="rId10"/>
    <p:sldId id="259" r:id="rId11"/>
    <p:sldId id="260" r:id="rId12"/>
    <p:sldId id="261" r:id="rId13"/>
    <p:sldId id="324" r:id="rId14"/>
    <p:sldId id="323" r:id="rId15"/>
    <p:sldId id="325" r:id="rId16"/>
    <p:sldId id="326" r:id="rId17"/>
    <p:sldId id="327" r:id="rId18"/>
    <p:sldId id="342" r:id="rId19"/>
    <p:sldId id="328" r:id="rId20"/>
    <p:sldId id="329" r:id="rId21"/>
    <p:sldId id="346" r:id="rId22"/>
    <p:sldId id="345" r:id="rId23"/>
    <p:sldId id="344" r:id="rId24"/>
    <p:sldId id="376" r:id="rId25"/>
    <p:sldId id="347" r:id="rId26"/>
    <p:sldId id="343" r:id="rId27"/>
    <p:sldId id="330" r:id="rId28"/>
    <p:sldId id="334" r:id="rId29"/>
    <p:sldId id="335" r:id="rId30"/>
    <p:sldId id="355" r:id="rId31"/>
    <p:sldId id="294" r:id="rId32"/>
    <p:sldId id="354" r:id="rId33"/>
    <p:sldId id="353" r:id="rId34"/>
    <p:sldId id="352" r:id="rId35"/>
    <p:sldId id="351" r:id="rId36"/>
    <p:sldId id="350" r:id="rId37"/>
    <p:sldId id="349" r:id="rId38"/>
    <p:sldId id="356" r:id="rId39"/>
    <p:sldId id="361" r:id="rId40"/>
    <p:sldId id="360" r:id="rId41"/>
    <p:sldId id="295" r:id="rId42"/>
    <p:sldId id="359" r:id="rId43"/>
    <p:sldId id="340" r:id="rId44"/>
    <p:sldId id="333" r:id="rId45"/>
    <p:sldId id="292" r:id="rId46"/>
    <p:sldId id="367" r:id="rId47"/>
    <p:sldId id="366" r:id="rId48"/>
    <p:sldId id="365" r:id="rId49"/>
    <p:sldId id="364" r:id="rId50"/>
    <p:sldId id="363" r:id="rId51"/>
    <p:sldId id="371" r:id="rId52"/>
    <p:sldId id="362" r:id="rId53"/>
    <p:sldId id="358" r:id="rId54"/>
    <p:sldId id="339" r:id="rId55"/>
    <p:sldId id="357" r:id="rId56"/>
    <p:sldId id="348" r:id="rId57"/>
    <p:sldId id="336" r:id="rId58"/>
    <p:sldId id="337" r:id="rId59"/>
    <p:sldId id="368" r:id="rId60"/>
    <p:sldId id="338" r:id="rId61"/>
    <p:sldId id="370"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990" y="3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D7C418-ADEF-4F42-B39F-C5F11D0ECC94}" type="doc">
      <dgm:prSet loTypeId="urn:microsoft.com/office/officeart/2005/8/layout/hList1" loCatId="list" qsTypeId="urn:microsoft.com/office/officeart/2005/8/quickstyle/simple1" qsCatId="simple" csTypeId="urn:microsoft.com/office/officeart/2005/8/colors/colorful2" csCatId="colorful" phldr="1"/>
      <dgm:spPr/>
      <dgm:t>
        <a:bodyPr/>
        <a:lstStyle/>
        <a:p>
          <a:pPr rtl="1"/>
          <a:endParaRPr lang="ar-SA"/>
        </a:p>
      </dgm:t>
    </dgm:pt>
    <dgm:pt modelId="{FFE24961-7DA0-4D43-9688-42BB468983B9}">
      <dgm:prSet phldrT="[نص]"/>
      <dgm:spPr/>
      <dgm:t>
        <a:bodyPr/>
        <a:lstStyle/>
        <a:p>
          <a:pPr rtl="0"/>
          <a:r>
            <a:rPr lang="en-US"/>
            <a:t>INDIVIDUAL FACTORS</a:t>
          </a:r>
          <a:endParaRPr lang="ar-SA" dirty="0"/>
        </a:p>
      </dgm:t>
    </dgm:pt>
    <dgm:pt modelId="{9243DD24-24F0-447D-94C1-FA0394EDAE96}" type="parTrans" cxnId="{B36FB06B-A38C-4E95-99D0-AA04B3FF1B18}">
      <dgm:prSet/>
      <dgm:spPr/>
      <dgm:t>
        <a:bodyPr/>
        <a:lstStyle/>
        <a:p>
          <a:pPr rtl="1"/>
          <a:endParaRPr lang="ar-SA"/>
        </a:p>
      </dgm:t>
    </dgm:pt>
    <dgm:pt modelId="{2019661B-9CB5-4FA8-AF86-D8E927CD8493}" type="sibTrans" cxnId="{B36FB06B-A38C-4E95-99D0-AA04B3FF1B18}">
      <dgm:prSet/>
      <dgm:spPr/>
      <dgm:t>
        <a:bodyPr/>
        <a:lstStyle/>
        <a:p>
          <a:pPr rtl="1"/>
          <a:endParaRPr lang="ar-SA"/>
        </a:p>
      </dgm:t>
    </dgm:pt>
    <dgm:pt modelId="{0FF22B2F-6909-412B-998A-FC58C4463B98}">
      <dgm:prSet phldrT="[نص]"/>
      <dgm:spPr/>
      <dgm:t>
        <a:bodyPr/>
        <a:lstStyle/>
        <a:p>
          <a:pPr rtl="0"/>
          <a:endParaRPr lang="ar-SA"/>
        </a:p>
      </dgm:t>
    </dgm:pt>
    <dgm:pt modelId="{B0B8BE64-C816-410F-9984-1E2B85E2D64E}" type="parTrans" cxnId="{5B6A03C8-3302-4649-A15C-84A58A48ECEB}">
      <dgm:prSet/>
      <dgm:spPr/>
      <dgm:t>
        <a:bodyPr/>
        <a:lstStyle/>
        <a:p>
          <a:pPr rtl="1"/>
          <a:endParaRPr lang="ar-SA"/>
        </a:p>
      </dgm:t>
    </dgm:pt>
    <dgm:pt modelId="{DED14F0A-ADF7-473E-8EE1-9E99F3599110}" type="sibTrans" cxnId="{5B6A03C8-3302-4649-A15C-84A58A48ECEB}">
      <dgm:prSet/>
      <dgm:spPr/>
      <dgm:t>
        <a:bodyPr/>
        <a:lstStyle/>
        <a:p>
          <a:pPr rtl="1"/>
          <a:endParaRPr lang="ar-SA"/>
        </a:p>
      </dgm:t>
    </dgm:pt>
    <dgm:pt modelId="{C78DD6AA-4F33-4EDC-A3DE-F4C1AA4C6926}">
      <dgm:prSet phldrT="[نص]"/>
      <dgm:spPr/>
      <dgm:t>
        <a:bodyPr/>
        <a:lstStyle/>
        <a:p>
          <a:pPr rtl="1"/>
          <a:r>
            <a:rPr lang="en-US"/>
            <a:t>FAMILIAL FACTORS</a:t>
          </a:r>
          <a:endParaRPr lang="ar-SA" dirty="0"/>
        </a:p>
      </dgm:t>
    </dgm:pt>
    <dgm:pt modelId="{169D7FB8-5345-48A8-AEEB-3D4271620C57}" type="parTrans" cxnId="{C4BE2AA4-92CD-49A0-950F-4AEF681B8C68}">
      <dgm:prSet/>
      <dgm:spPr/>
      <dgm:t>
        <a:bodyPr/>
        <a:lstStyle/>
        <a:p>
          <a:pPr rtl="1"/>
          <a:endParaRPr lang="ar-SA"/>
        </a:p>
      </dgm:t>
    </dgm:pt>
    <dgm:pt modelId="{F01065AA-197C-41EC-80EE-F1CA0D56F3D0}" type="sibTrans" cxnId="{C4BE2AA4-92CD-49A0-950F-4AEF681B8C68}">
      <dgm:prSet/>
      <dgm:spPr/>
      <dgm:t>
        <a:bodyPr/>
        <a:lstStyle/>
        <a:p>
          <a:pPr rtl="1"/>
          <a:endParaRPr lang="ar-SA"/>
        </a:p>
      </dgm:t>
    </dgm:pt>
    <dgm:pt modelId="{0EB96F35-C16A-48D2-AF11-4320FD16DF0A}">
      <dgm:prSet phldrT="[نص]"/>
      <dgm:spPr/>
      <dgm:t>
        <a:bodyPr/>
        <a:lstStyle/>
        <a:p>
          <a:pPr rtl="0"/>
          <a:endParaRPr lang="ar-SA"/>
        </a:p>
      </dgm:t>
    </dgm:pt>
    <dgm:pt modelId="{E04ACDB1-B7ED-4865-BF4B-077BCB0C6530}" type="parTrans" cxnId="{EDF7DB1F-6238-4EFC-837D-C143DF3DCD29}">
      <dgm:prSet/>
      <dgm:spPr/>
      <dgm:t>
        <a:bodyPr/>
        <a:lstStyle/>
        <a:p>
          <a:pPr rtl="1"/>
          <a:endParaRPr lang="ar-SA"/>
        </a:p>
      </dgm:t>
    </dgm:pt>
    <dgm:pt modelId="{0BE6E2A3-1A02-4349-AC30-21E0ACCC0488}" type="sibTrans" cxnId="{EDF7DB1F-6238-4EFC-837D-C143DF3DCD29}">
      <dgm:prSet/>
      <dgm:spPr/>
      <dgm:t>
        <a:bodyPr/>
        <a:lstStyle/>
        <a:p>
          <a:pPr rtl="1"/>
          <a:endParaRPr lang="ar-SA"/>
        </a:p>
      </dgm:t>
    </dgm:pt>
    <dgm:pt modelId="{9834332D-E178-4B6A-B83B-F586E100FD67}">
      <dgm:prSet phldrT="[نص]"/>
      <dgm:spPr/>
      <dgm:t>
        <a:bodyPr/>
        <a:lstStyle/>
        <a:p>
          <a:pPr rtl="0"/>
          <a:endParaRPr lang="ar-SA"/>
        </a:p>
      </dgm:t>
    </dgm:pt>
    <dgm:pt modelId="{D86062DD-8F63-4B4D-9587-CAB2BC4FD0DB}" type="parTrans" cxnId="{DB16EF77-6BE1-468D-8629-B3F877831983}">
      <dgm:prSet/>
      <dgm:spPr/>
      <dgm:t>
        <a:bodyPr/>
        <a:lstStyle/>
        <a:p>
          <a:pPr rtl="1"/>
          <a:endParaRPr lang="ar-SA"/>
        </a:p>
      </dgm:t>
    </dgm:pt>
    <dgm:pt modelId="{4F002441-37E1-43C1-A2E1-F269D47A8ADC}" type="sibTrans" cxnId="{DB16EF77-6BE1-468D-8629-B3F877831983}">
      <dgm:prSet/>
      <dgm:spPr/>
      <dgm:t>
        <a:bodyPr/>
        <a:lstStyle/>
        <a:p>
          <a:pPr rtl="1"/>
          <a:endParaRPr lang="ar-SA"/>
        </a:p>
      </dgm:t>
    </dgm:pt>
    <dgm:pt modelId="{43AC77CC-FA08-45D6-B28D-4C44ED73DB54}">
      <dgm:prSet phldrT="[نص]"/>
      <dgm:spPr/>
      <dgm:t>
        <a:bodyPr/>
        <a:lstStyle/>
        <a:p>
          <a:pPr rtl="1"/>
          <a:r>
            <a:rPr lang="en-US"/>
            <a:t> ENVIROMENTAL/SOCIAL FACTORS</a:t>
          </a:r>
          <a:endParaRPr lang="ar-SA" dirty="0"/>
        </a:p>
      </dgm:t>
    </dgm:pt>
    <dgm:pt modelId="{5FF4F417-0D28-48B1-BC4D-A0E772897394}" type="parTrans" cxnId="{5B18723A-7C35-4364-84A4-E8F66328A772}">
      <dgm:prSet/>
      <dgm:spPr/>
      <dgm:t>
        <a:bodyPr/>
        <a:lstStyle/>
        <a:p>
          <a:pPr rtl="1"/>
          <a:endParaRPr lang="ar-SA"/>
        </a:p>
      </dgm:t>
    </dgm:pt>
    <dgm:pt modelId="{06EE2818-9DBF-4834-A9DB-BF1124C05872}" type="sibTrans" cxnId="{5B18723A-7C35-4364-84A4-E8F66328A772}">
      <dgm:prSet/>
      <dgm:spPr/>
      <dgm:t>
        <a:bodyPr/>
        <a:lstStyle/>
        <a:p>
          <a:pPr rtl="1"/>
          <a:endParaRPr lang="ar-SA"/>
        </a:p>
      </dgm:t>
    </dgm:pt>
    <dgm:pt modelId="{AB20052A-065F-46C8-9A06-4915408D55CE}">
      <dgm:prSet phldrT="[نص]"/>
      <dgm:spPr/>
      <dgm:t>
        <a:bodyPr/>
        <a:lstStyle/>
        <a:p>
          <a:pPr rtl="0"/>
          <a:r>
            <a:rPr lang="en-US"/>
            <a:t>Deviant Peer Relationships.</a:t>
          </a:r>
          <a:endParaRPr lang="ar-SA"/>
        </a:p>
      </dgm:t>
    </dgm:pt>
    <dgm:pt modelId="{610366BB-3B4E-470F-9353-C50101E58C62}" type="parTrans" cxnId="{A2774F72-A715-4FFC-9C54-7F2DC0E807AF}">
      <dgm:prSet/>
      <dgm:spPr/>
      <dgm:t>
        <a:bodyPr/>
        <a:lstStyle/>
        <a:p>
          <a:pPr rtl="1"/>
          <a:endParaRPr lang="ar-SA"/>
        </a:p>
      </dgm:t>
    </dgm:pt>
    <dgm:pt modelId="{1218B555-E80C-4DB0-A8BA-9F7E6F818D40}" type="sibTrans" cxnId="{A2774F72-A715-4FFC-9C54-7F2DC0E807AF}">
      <dgm:prSet/>
      <dgm:spPr/>
      <dgm:t>
        <a:bodyPr/>
        <a:lstStyle/>
        <a:p>
          <a:pPr rtl="1"/>
          <a:endParaRPr lang="ar-SA"/>
        </a:p>
      </dgm:t>
    </dgm:pt>
    <dgm:pt modelId="{DAD19616-1E1E-44A2-94FE-A1DD757C31A3}">
      <dgm:prSet/>
      <dgm:spPr/>
      <dgm:t>
        <a:bodyPr/>
        <a:lstStyle/>
        <a:p>
          <a:pPr rtl="0"/>
          <a:r>
            <a:rPr lang="en-US"/>
            <a:t> Anxiety and depression.</a:t>
          </a:r>
          <a:endParaRPr lang="ar-SA"/>
        </a:p>
      </dgm:t>
    </dgm:pt>
    <dgm:pt modelId="{971C2479-545A-41ED-BB31-B39A929398A7}" type="parTrans" cxnId="{38F70A8F-52EF-4D24-9AB8-74D80836FC0E}">
      <dgm:prSet/>
      <dgm:spPr/>
      <dgm:t>
        <a:bodyPr/>
        <a:lstStyle/>
        <a:p>
          <a:pPr rtl="1"/>
          <a:endParaRPr lang="ar-SA"/>
        </a:p>
      </dgm:t>
    </dgm:pt>
    <dgm:pt modelId="{D6015E98-B745-4531-98AE-C2842FC88CD5}" type="sibTrans" cxnId="{38F70A8F-52EF-4D24-9AB8-74D80836FC0E}">
      <dgm:prSet/>
      <dgm:spPr/>
      <dgm:t>
        <a:bodyPr/>
        <a:lstStyle/>
        <a:p>
          <a:pPr rtl="1"/>
          <a:endParaRPr lang="ar-SA"/>
        </a:p>
      </dgm:t>
    </dgm:pt>
    <dgm:pt modelId="{C3B37452-964E-48B3-9E3C-9B629E23CDBA}">
      <dgm:prSet/>
      <dgm:spPr/>
      <dgm:t>
        <a:bodyPr/>
        <a:lstStyle/>
        <a:p>
          <a:pPr rtl="0"/>
          <a:r>
            <a:rPr lang="en-US"/>
            <a:t>Bullying.</a:t>
          </a:r>
          <a:endParaRPr lang="ar-SA"/>
        </a:p>
      </dgm:t>
    </dgm:pt>
    <dgm:pt modelId="{25D21A03-228F-4F0C-891D-5059A17493C0}" type="parTrans" cxnId="{ADDC5B7B-C592-4E2D-915E-B5BED579F158}">
      <dgm:prSet/>
      <dgm:spPr/>
      <dgm:t>
        <a:bodyPr/>
        <a:lstStyle/>
        <a:p>
          <a:pPr rtl="1"/>
          <a:endParaRPr lang="ar-SA"/>
        </a:p>
      </dgm:t>
    </dgm:pt>
    <dgm:pt modelId="{0C34521D-4FB8-4F8B-9AEE-84B7639D2D1C}" type="sibTrans" cxnId="{ADDC5B7B-C592-4E2D-915E-B5BED579F158}">
      <dgm:prSet/>
      <dgm:spPr/>
      <dgm:t>
        <a:bodyPr/>
        <a:lstStyle/>
        <a:p>
          <a:pPr rtl="1"/>
          <a:endParaRPr lang="ar-SA"/>
        </a:p>
      </dgm:t>
    </dgm:pt>
    <dgm:pt modelId="{4DC7831E-54FC-4A54-B70C-E02D02E7E2B0}">
      <dgm:prSet/>
      <dgm:spPr/>
      <dgm:t>
        <a:bodyPr/>
        <a:lstStyle/>
        <a:p>
          <a:pPr rtl="0"/>
          <a:r>
            <a:rPr lang="en-US"/>
            <a:t>Gang Affiliation.</a:t>
          </a:r>
          <a:endParaRPr lang="ar-SA"/>
        </a:p>
      </dgm:t>
    </dgm:pt>
    <dgm:pt modelId="{1AADA0FD-CADD-49F6-BC03-002DB4F03B19}" type="parTrans" cxnId="{6000AF7A-CA1F-4E50-86D0-38A855F3A8E8}">
      <dgm:prSet/>
      <dgm:spPr/>
      <dgm:t>
        <a:bodyPr/>
        <a:lstStyle/>
        <a:p>
          <a:pPr rtl="1"/>
          <a:endParaRPr lang="ar-SA"/>
        </a:p>
      </dgm:t>
    </dgm:pt>
    <dgm:pt modelId="{57341939-FE16-4BC3-8DAB-698FE415643A}" type="sibTrans" cxnId="{6000AF7A-CA1F-4E50-86D0-38A855F3A8E8}">
      <dgm:prSet/>
      <dgm:spPr/>
      <dgm:t>
        <a:bodyPr/>
        <a:lstStyle/>
        <a:p>
          <a:pPr rtl="1"/>
          <a:endParaRPr lang="ar-SA"/>
        </a:p>
      </dgm:t>
    </dgm:pt>
    <dgm:pt modelId="{0FB9C637-DD44-4666-BC66-E2DEB0B73C86}">
      <dgm:prSet/>
      <dgm:spPr/>
      <dgm:t>
        <a:bodyPr/>
        <a:lstStyle/>
        <a:p>
          <a:pPr rtl="0"/>
          <a:r>
            <a:rPr lang="en-US"/>
            <a:t>Childhood maltreatment (including abuse and neglect).</a:t>
          </a:r>
          <a:endParaRPr lang="ar-SA"/>
        </a:p>
      </dgm:t>
    </dgm:pt>
    <dgm:pt modelId="{73A599D6-5343-48D8-9CBA-7C8191A01AE6}" type="parTrans" cxnId="{AA60FA29-209D-491A-834F-608351BA1B5A}">
      <dgm:prSet/>
      <dgm:spPr/>
      <dgm:t>
        <a:bodyPr/>
        <a:lstStyle/>
        <a:p>
          <a:pPr rtl="1"/>
          <a:endParaRPr lang="ar-SA"/>
        </a:p>
      </dgm:t>
    </dgm:pt>
    <dgm:pt modelId="{400C8DEA-0BD2-4CFA-B825-CA8B98482616}" type="sibTrans" cxnId="{AA60FA29-209D-491A-834F-608351BA1B5A}">
      <dgm:prSet/>
      <dgm:spPr/>
      <dgm:t>
        <a:bodyPr/>
        <a:lstStyle/>
        <a:p>
          <a:pPr rtl="1"/>
          <a:endParaRPr lang="ar-SA"/>
        </a:p>
      </dgm:t>
    </dgm:pt>
    <dgm:pt modelId="{5D50D964-8324-4292-9BF0-764CD5D6E604}">
      <dgm:prSet/>
      <dgm:spPr/>
      <dgm:t>
        <a:bodyPr/>
        <a:lstStyle/>
        <a:p>
          <a:pPr rtl="0"/>
          <a:r>
            <a:rPr lang="en-US"/>
            <a:t> Parental or familial substance abuse.</a:t>
          </a:r>
          <a:endParaRPr lang="ar-SA"/>
        </a:p>
      </dgm:t>
    </dgm:pt>
    <dgm:pt modelId="{2D5AFA3C-D99D-4A46-BA8A-E858D22F28E9}" type="parTrans" cxnId="{56C67CB0-01A6-4065-8C44-E3CB5866D847}">
      <dgm:prSet/>
      <dgm:spPr/>
      <dgm:t>
        <a:bodyPr/>
        <a:lstStyle/>
        <a:p>
          <a:pPr rtl="1"/>
          <a:endParaRPr lang="ar-SA"/>
        </a:p>
      </dgm:t>
    </dgm:pt>
    <dgm:pt modelId="{EDE37962-EC72-454F-AF18-B1A13039EE65}" type="sibTrans" cxnId="{56C67CB0-01A6-4065-8C44-E3CB5866D847}">
      <dgm:prSet/>
      <dgm:spPr/>
      <dgm:t>
        <a:bodyPr/>
        <a:lstStyle/>
        <a:p>
          <a:pPr rtl="1"/>
          <a:endParaRPr lang="ar-SA"/>
        </a:p>
      </dgm:t>
    </dgm:pt>
    <dgm:pt modelId="{8FCD1BEB-6745-4B09-80BE-69AF05330EFA}">
      <dgm:prSet/>
      <dgm:spPr/>
      <dgm:t>
        <a:bodyPr/>
        <a:lstStyle/>
        <a:p>
          <a:pPr rtl="0"/>
          <a:r>
            <a:rPr lang="en-US"/>
            <a:t> Marital status of parents (divorced).</a:t>
          </a:r>
          <a:endParaRPr lang="ar-SA"/>
        </a:p>
      </dgm:t>
    </dgm:pt>
    <dgm:pt modelId="{CC34751A-C32B-47D0-83EC-189C80C40112}" type="parTrans" cxnId="{28824D3B-5788-4FC6-A01E-ED3E22106F56}">
      <dgm:prSet/>
      <dgm:spPr/>
      <dgm:t>
        <a:bodyPr/>
        <a:lstStyle/>
        <a:p>
          <a:pPr rtl="1"/>
          <a:endParaRPr lang="ar-SA"/>
        </a:p>
      </dgm:t>
    </dgm:pt>
    <dgm:pt modelId="{598FD8DD-21FF-48A1-9B4C-3A0D6D62A4B0}" type="sibTrans" cxnId="{28824D3B-5788-4FC6-A01E-ED3E22106F56}">
      <dgm:prSet/>
      <dgm:spPr/>
      <dgm:t>
        <a:bodyPr/>
        <a:lstStyle/>
        <a:p>
          <a:pPr rtl="1"/>
          <a:endParaRPr lang="ar-SA"/>
        </a:p>
      </dgm:t>
    </dgm:pt>
    <dgm:pt modelId="{7A9ED98D-6189-400C-B2E1-9146F25DACF3}">
      <dgm:prSet/>
      <dgm:spPr/>
      <dgm:t>
        <a:bodyPr/>
        <a:lstStyle/>
        <a:p>
          <a:pPr rtl="0"/>
          <a:r>
            <a:rPr lang="en-US"/>
            <a:t> level of parental education.</a:t>
          </a:r>
          <a:endParaRPr lang="ar-SA"/>
        </a:p>
      </dgm:t>
    </dgm:pt>
    <dgm:pt modelId="{30D59BC1-CDAD-455A-B96B-44D605333F51}" type="parTrans" cxnId="{F86A17AA-C4ED-4393-822F-1502252070E4}">
      <dgm:prSet/>
      <dgm:spPr/>
      <dgm:t>
        <a:bodyPr/>
        <a:lstStyle/>
        <a:p>
          <a:pPr rtl="1"/>
          <a:endParaRPr lang="ar-SA"/>
        </a:p>
      </dgm:t>
    </dgm:pt>
    <dgm:pt modelId="{0AB73B16-AC3D-4038-AD78-C84266470032}" type="sibTrans" cxnId="{F86A17AA-C4ED-4393-822F-1502252070E4}">
      <dgm:prSet/>
      <dgm:spPr/>
      <dgm:t>
        <a:bodyPr/>
        <a:lstStyle/>
        <a:p>
          <a:pPr rtl="1"/>
          <a:endParaRPr lang="ar-SA"/>
        </a:p>
      </dgm:t>
    </dgm:pt>
    <dgm:pt modelId="{7E7EA4E8-7BB6-4ADA-9CB1-06AE44CBC62D}">
      <dgm:prSet/>
      <dgm:spPr/>
      <dgm:t>
        <a:bodyPr/>
        <a:lstStyle/>
        <a:p>
          <a:pPr rtl="0"/>
          <a:r>
            <a:rPr lang="en-US"/>
            <a:t> Familial socioeconomic status.</a:t>
          </a:r>
          <a:endParaRPr lang="ar-SA"/>
        </a:p>
      </dgm:t>
    </dgm:pt>
    <dgm:pt modelId="{E20A7C18-1777-4781-ADA0-502F3EAF6AC0}" type="parTrans" cxnId="{316C1ED5-D4A7-4C89-8FDE-797377DE5A75}">
      <dgm:prSet/>
      <dgm:spPr/>
      <dgm:t>
        <a:bodyPr/>
        <a:lstStyle/>
        <a:p>
          <a:pPr rtl="1"/>
          <a:endParaRPr lang="ar-SA"/>
        </a:p>
      </dgm:t>
    </dgm:pt>
    <dgm:pt modelId="{09724B71-BDC6-4F4E-8D97-097972B09C07}" type="sibTrans" cxnId="{316C1ED5-D4A7-4C89-8FDE-797377DE5A75}">
      <dgm:prSet/>
      <dgm:spPr/>
      <dgm:t>
        <a:bodyPr/>
        <a:lstStyle/>
        <a:p>
          <a:pPr rtl="1"/>
          <a:endParaRPr lang="ar-SA"/>
        </a:p>
      </dgm:t>
    </dgm:pt>
    <dgm:pt modelId="{722AE670-8433-46D4-9315-64A9A48B60B5}">
      <dgm:prSet/>
      <dgm:spPr/>
      <dgm:t>
        <a:bodyPr/>
        <a:lstStyle/>
        <a:p>
          <a:pPr rtl="0"/>
          <a:r>
            <a:rPr lang="en-US"/>
            <a:t> Parent-child relationships.</a:t>
          </a:r>
          <a:endParaRPr lang="ar-SA"/>
        </a:p>
      </dgm:t>
    </dgm:pt>
    <dgm:pt modelId="{2B72F075-4471-4E5F-B6A0-636EC0DAC358}" type="parTrans" cxnId="{231B4CEB-B837-4435-8A5C-DB0DB3F18B04}">
      <dgm:prSet/>
      <dgm:spPr/>
      <dgm:t>
        <a:bodyPr/>
        <a:lstStyle/>
        <a:p>
          <a:pPr rtl="1"/>
          <a:endParaRPr lang="ar-SA"/>
        </a:p>
      </dgm:t>
    </dgm:pt>
    <dgm:pt modelId="{94F19B35-7D68-4071-AC02-44BC88543388}" type="sibTrans" cxnId="{231B4CEB-B837-4435-8A5C-DB0DB3F18B04}">
      <dgm:prSet/>
      <dgm:spPr/>
      <dgm:t>
        <a:bodyPr/>
        <a:lstStyle/>
        <a:p>
          <a:pPr rtl="1"/>
          <a:endParaRPr lang="ar-SA"/>
        </a:p>
      </dgm:t>
    </dgm:pt>
    <dgm:pt modelId="{5EDED8F3-4C9B-4A87-8D29-11F44B6A5F2A}">
      <dgm:prSet/>
      <dgm:spPr/>
      <dgm:t>
        <a:bodyPr/>
        <a:lstStyle/>
        <a:p>
          <a:pPr rtl="0"/>
          <a:r>
            <a:rPr lang="en-US" dirty="0"/>
            <a:t>Child perception that parents approve of their substance use.</a:t>
          </a:r>
          <a:endParaRPr lang="ar-SA" dirty="0"/>
        </a:p>
      </dgm:t>
    </dgm:pt>
    <dgm:pt modelId="{1863BF95-BF1F-4F16-AE3F-2E905A3BC67C}" type="parTrans" cxnId="{0F5CAFDC-697B-48A5-AADE-202A29E51EA3}">
      <dgm:prSet/>
      <dgm:spPr/>
      <dgm:t>
        <a:bodyPr/>
        <a:lstStyle/>
        <a:p>
          <a:pPr rtl="1"/>
          <a:endParaRPr lang="ar-SA"/>
        </a:p>
      </dgm:t>
    </dgm:pt>
    <dgm:pt modelId="{1CA605C5-8BC5-4271-B6B7-526FDC9B4C74}" type="sibTrans" cxnId="{0F5CAFDC-697B-48A5-AADE-202A29E51EA3}">
      <dgm:prSet/>
      <dgm:spPr/>
      <dgm:t>
        <a:bodyPr/>
        <a:lstStyle/>
        <a:p>
          <a:pPr rtl="1"/>
          <a:endParaRPr lang="ar-SA"/>
        </a:p>
      </dgm:t>
    </dgm:pt>
    <dgm:pt modelId="{59CD8A7D-67FE-4D1B-B907-2345F0B56F30}">
      <dgm:prSet/>
      <dgm:spPr/>
      <dgm:t>
        <a:bodyPr/>
        <a:lstStyle/>
        <a:p>
          <a:pPr rtl="0"/>
          <a:endParaRPr lang="ar-SA" dirty="0"/>
        </a:p>
      </dgm:t>
    </dgm:pt>
    <dgm:pt modelId="{49B5A3E5-0BE6-4379-A254-0FDDAE53C28A}" type="parTrans" cxnId="{8A664D5B-B23D-4450-83A7-A6A4C1AD1892}">
      <dgm:prSet/>
      <dgm:spPr/>
      <dgm:t>
        <a:bodyPr/>
        <a:lstStyle/>
        <a:p>
          <a:pPr rtl="1"/>
          <a:endParaRPr lang="ar-SA"/>
        </a:p>
      </dgm:t>
    </dgm:pt>
    <dgm:pt modelId="{C6871E64-8E77-4DE2-A868-7AC2E07B428F}" type="sibTrans" cxnId="{8A664D5B-B23D-4450-83A7-A6A4C1AD1892}">
      <dgm:prSet/>
      <dgm:spPr/>
      <dgm:t>
        <a:bodyPr/>
        <a:lstStyle/>
        <a:p>
          <a:pPr rtl="1"/>
          <a:endParaRPr lang="ar-SA"/>
        </a:p>
      </dgm:t>
    </dgm:pt>
    <dgm:pt modelId="{9B417603-CB5F-4E81-A2F8-648054E59754}">
      <dgm:prSet/>
      <dgm:spPr/>
      <dgm:t>
        <a:bodyPr/>
        <a:lstStyle/>
        <a:p>
          <a:pPr rtl="0"/>
          <a:endParaRPr lang="ar-SA"/>
        </a:p>
      </dgm:t>
    </dgm:pt>
    <dgm:pt modelId="{34244705-56DC-4008-9839-73C0DDD5AE1B}" type="parTrans" cxnId="{E6CC0998-F536-48D8-88A8-EAED82DD1750}">
      <dgm:prSet/>
      <dgm:spPr/>
      <dgm:t>
        <a:bodyPr/>
        <a:lstStyle/>
        <a:p>
          <a:pPr rtl="1"/>
          <a:endParaRPr lang="ar-SA"/>
        </a:p>
      </dgm:t>
    </dgm:pt>
    <dgm:pt modelId="{CB9DD818-32C2-44AD-AE44-EBCF7214B95F}" type="sibTrans" cxnId="{E6CC0998-F536-48D8-88A8-EAED82DD1750}">
      <dgm:prSet/>
      <dgm:spPr/>
      <dgm:t>
        <a:bodyPr/>
        <a:lstStyle/>
        <a:p>
          <a:pPr rtl="1"/>
          <a:endParaRPr lang="ar-SA"/>
        </a:p>
      </dgm:t>
    </dgm:pt>
    <dgm:pt modelId="{99052340-0386-4CFD-ACBC-FC4375C1FBE7}">
      <dgm:prSet phldrT="[نص]"/>
      <dgm:spPr/>
      <dgm:t>
        <a:bodyPr/>
        <a:lstStyle/>
        <a:p>
          <a:pPr rtl="0"/>
          <a:endParaRPr lang="ar-SA"/>
        </a:p>
      </dgm:t>
    </dgm:pt>
    <dgm:pt modelId="{04E97E86-5FF7-4629-877C-6FEBCE210614}" type="parTrans" cxnId="{7AD67584-8E8B-4646-B406-A6C5CAE9B53A}">
      <dgm:prSet/>
      <dgm:spPr/>
      <dgm:t>
        <a:bodyPr/>
        <a:lstStyle/>
        <a:p>
          <a:pPr rtl="1"/>
          <a:endParaRPr lang="ar-SA"/>
        </a:p>
      </dgm:t>
    </dgm:pt>
    <dgm:pt modelId="{D859BE18-8C42-4EA7-9B65-CA7C7274DD8D}" type="sibTrans" cxnId="{7AD67584-8E8B-4646-B406-A6C5CAE9B53A}">
      <dgm:prSet/>
      <dgm:spPr/>
      <dgm:t>
        <a:bodyPr/>
        <a:lstStyle/>
        <a:p>
          <a:pPr rtl="1"/>
          <a:endParaRPr lang="ar-SA"/>
        </a:p>
      </dgm:t>
    </dgm:pt>
    <dgm:pt modelId="{98F2E612-A0BF-42AC-BF1A-777BDE247887}">
      <dgm:prSet phldrT="[نص]"/>
      <dgm:spPr/>
      <dgm:t>
        <a:bodyPr/>
        <a:lstStyle/>
        <a:p>
          <a:pPr rtl="0"/>
          <a:r>
            <a:rPr lang="en-US"/>
            <a:t>Attention deficit disorder (ADHD).</a:t>
          </a:r>
          <a:endParaRPr lang="ar-SA"/>
        </a:p>
      </dgm:t>
    </dgm:pt>
    <dgm:pt modelId="{07B70BF8-DCFA-4401-8BC3-8B2220793356}" type="parTrans" cxnId="{052E683A-FDCA-4158-A275-0449784E1C81}">
      <dgm:prSet/>
      <dgm:spPr/>
      <dgm:t>
        <a:bodyPr/>
        <a:lstStyle/>
        <a:p>
          <a:pPr rtl="1"/>
          <a:endParaRPr lang="ar-SA"/>
        </a:p>
      </dgm:t>
    </dgm:pt>
    <dgm:pt modelId="{123DBBC5-A53C-474D-BFF6-2AD46ABE66D6}" type="sibTrans" cxnId="{052E683A-FDCA-4158-A275-0449784E1C81}">
      <dgm:prSet/>
      <dgm:spPr/>
      <dgm:t>
        <a:bodyPr/>
        <a:lstStyle/>
        <a:p>
          <a:pPr rtl="1"/>
          <a:endParaRPr lang="ar-SA"/>
        </a:p>
      </dgm:t>
    </dgm:pt>
    <dgm:pt modelId="{D216A5FB-76FB-492A-BF15-D7C7DD911665}">
      <dgm:prSet/>
      <dgm:spPr/>
      <dgm:t>
        <a:bodyPr/>
        <a:lstStyle/>
        <a:p>
          <a:pPr rtl="0"/>
          <a:endParaRPr lang="ar-SA"/>
        </a:p>
      </dgm:t>
    </dgm:pt>
    <dgm:pt modelId="{4F682447-0532-42D0-AF56-8DA4FBD4E0BF}" type="parTrans" cxnId="{A4C3C64D-F34A-47E6-A4BE-04128635067A}">
      <dgm:prSet/>
      <dgm:spPr/>
      <dgm:t>
        <a:bodyPr/>
        <a:lstStyle/>
        <a:p>
          <a:pPr rtl="1"/>
          <a:endParaRPr lang="ar-SA"/>
        </a:p>
      </dgm:t>
    </dgm:pt>
    <dgm:pt modelId="{8672E56F-C674-4E88-BCC2-C52B44EA7D06}" type="sibTrans" cxnId="{A4C3C64D-F34A-47E6-A4BE-04128635067A}">
      <dgm:prSet/>
      <dgm:spPr/>
      <dgm:t>
        <a:bodyPr/>
        <a:lstStyle/>
        <a:p>
          <a:pPr rtl="1"/>
          <a:endParaRPr lang="ar-SA"/>
        </a:p>
      </dgm:t>
    </dgm:pt>
    <dgm:pt modelId="{6CE805C8-196F-4D6E-942D-12D8EBABCBE3}">
      <dgm:prSet/>
      <dgm:spPr/>
      <dgm:t>
        <a:bodyPr/>
        <a:lstStyle/>
        <a:p>
          <a:pPr rtl="0"/>
          <a:r>
            <a:rPr lang="en-US"/>
            <a:t>Post-traumatic stress disorder (PTSD).</a:t>
          </a:r>
          <a:endParaRPr lang="ar-SA"/>
        </a:p>
      </dgm:t>
    </dgm:pt>
    <dgm:pt modelId="{5636FD4F-2094-4AF6-B890-9D833A15967C}" type="parTrans" cxnId="{98F24CB0-C69C-4092-AE49-2D6888743451}">
      <dgm:prSet/>
      <dgm:spPr/>
      <dgm:t>
        <a:bodyPr/>
        <a:lstStyle/>
        <a:p>
          <a:pPr rtl="1"/>
          <a:endParaRPr lang="ar-SA"/>
        </a:p>
      </dgm:t>
    </dgm:pt>
    <dgm:pt modelId="{AE069B74-A27E-477F-8544-81326E1C8672}" type="sibTrans" cxnId="{98F24CB0-C69C-4092-AE49-2D6888743451}">
      <dgm:prSet/>
      <dgm:spPr/>
      <dgm:t>
        <a:bodyPr/>
        <a:lstStyle/>
        <a:p>
          <a:pPr rtl="1"/>
          <a:endParaRPr lang="ar-SA"/>
        </a:p>
      </dgm:t>
    </dgm:pt>
    <dgm:pt modelId="{116EFB1B-7071-4DB3-9602-F01546E428E5}">
      <dgm:prSet/>
      <dgm:spPr/>
      <dgm:t>
        <a:bodyPr/>
        <a:lstStyle/>
        <a:p>
          <a:pPr rtl="0"/>
          <a:endParaRPr lang="ar-SA"/>
        </a:p>
      </dgm:t>
    </dgm:pt>
    <dgm:pt modelId="{5632A22D-8429-46B3-A80E-A58D2E490923}" type="parTrans" cxnId="{C412B465-68A6-4303-9AD0-00FA44536ECD}">
      <dgm:prSet/>
      <dgm:spPr/>
      <dgm:t>
        <a:bodyPr/>
        <a:lstStyle/>
        <a:p>
          <a:pPr rtl="1"/>
          <a:endParaRPr lang="ar-SA"/>
        </a:p>
      </dgm:t>
    </dgm:pt>
    <dgm:pt modelId="{C6BB79D7-DE5D-48A1-8656-39EF3AB8ECFF}" type="sibTrans" cxnId="{C412B465-68A6-4303-9AD0-00FA44536ECD}">
      <dgm:prSet/>
      <dgm:spPr/>
      <dgm:t>
        <a:bodyPr/>
        <a:lstStyle/>
        <a:p>
          <a:pPr rtl="1"/>
          <a:endParaRPr lang="ar-SA"/>
        </a:p>
      </dgm:t>
    </dgm:pt>
    <dgm:pt modelId="{4C2C2B0D-EC5A-428D-86FB-B292EBFCD283}" type="pres">
      <dgm:prSet presAssocID="{4FD7C418-ADEF-4F42-B39F-C5F11D0ECC94}" presName="Name0" presStyleCnt="0">
        <dgm:presLayoutVars>
          <dgm:dir/>
          <dgm:animLvl val="lvl"/>
          <dgm:resizeHandles val="exact"/>
        </dgm:presLayoutVars>
      </dgm:prSet>
      <dgm:spPr/>
    </dgm:pt>
    <dgm:pt modelId="{3A9B8668-56DB-4D68-AF51-3145E5419C74}" type="pres">
      <dgm:prSet presAssocID="{FFE24961-7DA0-4D43-9688-42BB468983B9}" presName="composite" presStyleCnt="0"/>
      <dgm:spPr/>
    </dgm:pt>
    <dgm:pt modelId="{6E540364-6E4F-481D-A33A-820FF5D720F6}" type="pres">
      <dgm:prSet presAssocID="{FFE24961-7DA0-4D43-9688-42BB468983B9}" presName="parTx" presStyleLbl="alignNode1" presStyleIdx="0" presStyleCnt="3">
        <dgm:presLayoutVars>
          <dgm:chMax val="0"/>
          <dgm:chPref val="0"/>
          <dgm:bulletEnabled val="1"/>
        </dgm:presLayoutVars>
      </dgm:prSet>
      <dgm:spPr/>
    </dgm:pt>
    <dgm:pt modelId="{3D38BA89-3C26-4458-B25F-C72FDC303B5F}" type="pres">
      <dgm:prSet presAssocID="{FFE24961-7DA0-4D43-9688-42BB468983B9}" presName="desTx" presStyleLbl="alignAccFollowNode1" presStyleIdx="0" presStyleCnt="3">
        <dgm:presLayoutVars>
          <dgm:bulletEnabled val="1"/>
        </dgm:presLayoutVars>
      </dgm:prSet>
      <dgm:spPr/>
    </dgm:pt>
    <dgm:pt modelId="{52AF7CA8-9896-4425-B2A2-3FF83B5FC1F7}" type="pres">
      <dgm:prSet presAssocID="{2019661B-9CB5-4FA8-AF86-D8E927CD8493}" presName="space" presStyleCnt="0"/>
      <dgm:spPr/>
    </dgm:pt>
    <dgm:pt modelId="{52C3971E-C4E3-40EF-9A7C-664808E075B2}" type="pres">
      <dgm:prSet presAssocID="{C78DD6AA-4F33-4EDC-A3DE-F4C1AA4C6926}" presName="composite" presStyleCnt="0"/>
      <dgm:spPr/>
    </dgm:pt>
    <dgm:pt modelId="{4FD00796-9155-4C5E-BB5A-D3C9A607FBE5}" type="pres">
      <dgm:prSet presAssocID="{C78DD6AA-4F33-4EDC-A3DE-F4C1AA4C6926}" presName="parTx" presStyleLbl="alignNode1" presStyleIdx="1" presStyleCnt="3">
        <dgm:presLayoutVars>
          <dgm:chMax val="0"/>
          <dgm:chPref val="0"/>
          <dgm:bulletEnabled val="1"/>
        </dgm:presLayoutVars>
      </dgm:prSet>
      <dgm:spPr/>
    </dgm:pt>
    <dgm:pt modelId="{181D0268-F99B-4216-90DC-83B6A9BE6BE2}" type="pres">
      <dgm:prSet presAssocID="{C78DD6AA-4F33-4EDC-A3DE-F4C1AA4C6926}" presName="desTx" presStyleLbl="alignAccFollowNode1" presStyleIdx="1" presStyleCnt="3">
        <dgm:presLayoutVars>
          <dgm:bulletEnabled val="1"/>
        </dgm:presLayoutVars>
      </dgm:prSet>
      <dgm:spPr/>
    </dgm:pt>
    <dgm:pt modelId="{4B28EBD2-DAB5-4276-B2E2-96B2AEC30627}" type="pres">
      <dgm:prSet presAssocID="{F01065AA-197C-41EC-80EE-F1CA0D56F3D0}" presName="space" presStyleCnt="0"/>
      <dgm:spPr/>
    </dgm:pt>
    <dgm:pt modelId="{66195552-172F-425D-B7FD-65B1D317CFF8}" type="pres">
      <dgm:prSet presAssocID="{43AC77CC-FA08-45D6-B28D-4C44ED73DB54}" presName="composite" presStyleCnt="0"/>
      <dgm:spPr/>
    </dgm:pt>
    <dgm:pt modelId="{C0ACB282-8BCC-47C7-AA44-83D1A1653009}" type="pres">
      <dgm:prSet presAssocID="{43AC77CC-FA08-45D6-B28D-4C44ED73DB54}" presName="parTx" presStyleLbl="alignNode1" presStyleIdx="2" presStyleCnt="3">
        <dgm:presLayoutVars>
          <dgm:chMax val="0"/>
          <dgm:chPref val="0"/>
          <dgm:bulletEnabled val="1"/>
        </dgm:presLayoutVars>
      </dgm:prSet>
      <dgm:spPr/>
    </dgm:pt>
    <dgm:pt modelId="{33CD0C91-D38B-4F4E-A7C4-18C6BDBE3C35}" type="pres">
      <dgm:prSet presAssocID="{43AC77CC-FA08-45D6-B28D-4C44ED73DB54}" presName="desTx" presStyleLbl="alignAccFollowNode1" presStyleIdx="2" presStyleCnt="3">
        <dgm:presLayoutVars>
          <dgm:bulletEnabled val="1"/>
        </dgm:presLayoutVars>
      </dgm:prSet>
      <dgm:spPr/>
    </dgm:pt>
  </dgm:ptLst>
  <dgm:cxnLst>
    <dgm:cxn modelId="{A2EAA801-66BF-4029-9664-177BD0E2FF97}" type="presOf" srcId="{43AC77CC-FA08-45D6-B28D-4C44ED73DB54}" destId="{C0ACB282-8BCC-47C7-AA44-83D1A1653009}" srcOrd="0" destOrd="0" presId="urn:microsoft.com/office/officeart/2005/8/layout/hList1"/>
    <dgm:cxn modelId="{8BFE6E15-B5E3-4184-B1D2-659CB6A63A8E}" type="presOf" srcId="{AB20052A-065F-46C8-9A06-4915408D55CE}" destId="{33CD0C91-D38B-4F4E-A7C4-18C6BDBE3C35}" srcOrd="0" destOrd="1" presId="urn:microsoft.com/office/officeart/2005/8/layout/hList1"/>
    <dgm:cxn modelId="{0D0DED16-CE03-41CA-B9D1-ACCD43BA3393}" type="presOf" srcId="{7A9ED98D-6189-400C-B2E1-9146F25DACF3}" destId="{181D0268-F99B-4216-90DC-83B6A9BE6BE2}" srcOrd="0" destOrd="4" presId="urn:microsoft.com/office/officeart/2005/8/layout/hList1"/>
    <dgm:cxn modelId="{9621A91A-99A4-4C2E-BD94-312F46C16804}" type="presOf" srcId="{4FD7C418-ADEF-4F42-B39F-C5F11D0ECC94}" destId="{4C2C2B0D-EC5A-428D-86FB-B292EBFCD283}" srcOrd="0" destOrd="0" presId="urn:microsoft.com/office/officeart/2005/8/layout/hList1"/>
    <dgm:cxn modelId="{0B38251E-979E-4AE2-AD25-71D404B4EF6A}" type="presOf" srcId="{C3B37452-964E-48B3-9E3C-9B629E23CDBA}" destId="{33CD0C91-D38B-4F4E-A7C4-18C6BDBE3C35}" srcOrd="0" destOrd="3" presId="urn:microsoft.com/office/officeart/2005/8/layout/hList1"/>
    <dgm:cxn modelId="{EDF7DB1F-6238-4EFC-837D-C143DF3DCD29}" srcId="{C78DD6AA-4F33-4EDC-A3DE-F4C1AA4C6926}" destId="{0EB96F35-C16A-48D2-AF11-4320FD16DF0A}" srcOrd="0" destOrd="0" parTransId="{E04ACDB1-B7ED-4865-BF4B-077BCB0C6530}" sibTransId="{0BE6E2A3-1A02-4349-AC30-21E0ACCC0488}"/>
    <dgm:cxn modelId="{473EC225-528B-4B17-A4AF-FC6289F4E441}" type="presOf" srcId="{0FF22B2F-6909-412B-998A-FC58C4463B98}" destId="{3D38BA89-3C26-4458-B25F-C72FDC303B5F}" srcOrd="0" destOrd="0" presId="urn:microsoft.com/office/officeart/2005/8/layout/hList1"/>
    <dgm:cxn modelId="{AA60FA29-209D-491A-834F-608351BA1B5A}" srcId="{C78DD6AA-4F33-4EDC-A3DE-F4C1AA4C6926}" destId="{0FB9C637-DD44-4666-BC66-E2DEB0B73C86}" srcOrd="1" destOrd="0" parTransId="{73A599D6-5343-48D8-9CBA-7C8191A01AE6}" sibTransId="{400C8DEA-0BD2-4CFA-B825-CA8B98482616}"/>
    <dgm:cxn modelId="{3239272C-7EAC-4E16-89DF-B439588C1964}" type="presOf" srcId="{7E7EA4E8-7BB6-4ADA-9CB1-06AE44CBC62D}" destId="{181D0268-F99B-4216-90DC-83B6A9BE6BE2}" srcOrd="0" destOrd="5" presId="urn:microsoft.com/office/officeart/2005/8/layout/hList1"/>
    <dgm:cxn modelId="{052E683A-FDCA-4158-A275-0449784E1C81}" srcId="{FFE24961-7DA0-4D43-9688-42BB468983B9}" destId="{98F2E612-A0BF-42AC-BF1A-777BDE247887}" srcOrd="1" destOrd="0" parTransId="{07B70BF8-DCFA-4401-8BC3-8B2220793356}" sibTransId="{123DBBC5-A53C-474D-BFF6-2AD46ABE66D6}"/>
    <dgm:cxn modelId="{5B18723A-7C35-4364-84A4-E8F66328A772}" srcId="{4FD7C418-ADEF-4F42-B39F-C5F11D0ECC94}" destId="{43AC77CC-FA08-45D6-B28D-4C44ED73DB54}" srcOrd="2" destOrd="0" parTransId="{5FF4F417-0D28-48B1-BC4D-A0E772897394}" sibTransId="{06EE2818-9DBF-4834-A9DB-BF1124C05872}"/>
    <dgm:cxn modelId="{28824D3B-5788-4FC6-A01E-ED3E22106F56}" srcId="{C78DD6AA-4F33-4EDC-A3DE-F4C1AA4C6926}" destId="{8FCD1BEB-6745-4B09-80BE-69AF05330EFA}" srcOrd="3" destOrd="0" parTransId="{CC34751A-C32B-47D0-83EC-189C80C40112}" sibTransId="{598FD8DD-21FF-48A1-9B4C-3A0D6D62A4B0}"/>
    <dgm:cxn modelId="{8A664D5B-B23D-4450-83A7-A6A4C1AD1892}" srcId="{FFE24961-7DA0-4D43-9688-42BB468983B9}" destId="{59CD8A7D-67FE-4D1B-B907-2345F0B56F30}" srcOrd="2" destOrd="0" parTransId="{49B5A3E5-0BE6-4379-A254-0FDDAE53C28A}" sibTransId="{C6871E64-8E77-4DE2-A868-7AC2E07B428F}"/>
    <dgm:cxn modelId="{45FCFE5C-9D8F-4B04-851B-31C017BE8460}" type="presOf" srcId="{0EB96F35-C16A-48D2-AF11-4320FD16DF0A}" destId="{181D0268-F99B-4216-90DC-83B6A9BE6BE2}" srcOrd="0" destOrd="0" presId="urn:microsoft.com/office/officeart/2005/8/layout/hList1"/>
    <dgm:cxn modelId="{C412B465-68A6-4303-9AD0-00FA44536ECD}" srcId="{43AC77CC-FA08-45D6-B28D-4C44ED73DB54}" destId="{116EFB1B-7071-4DB3-9602-F01546E428E5}" srcOrd="6" destOrd="0" parTransId="{5632A22D-8429-46B3-A80E-A58D2E490923}" sibTransId="{C6BB79D7-DE5D-48A1-8656-39EF3AB8ECFF}"/>
    <dgm:cxn modelId="{CE73E745-71FC-481B-B46C-259BB9ECEB23}" type="presOf" srcId="{FFE24961-7DA0-4D43-9688-42BB468983B9}" destId="{6E540364-6E4F-481D-A33A-820FF5D720F6}" srcOrd="0" destOrd="0" presId="urn:microsoft.com/office/officeart/2005/8/layout/hList1"/>
    <dgm:cxn modelId="{3F421B69-AC96-45E0-B3BD-0566B45C3ACC}" type="presOf" srcId="{722AE670-8433-46D4-9315-64A9A48B60B5}" destId="{181D0268-F99B-4216-90DC-83B6A9BE6BE2}" srcOrd="0" destOrd="6" presId="urn:microsoft.com/office/officeart/2005/8/layout/hList1"/>
    <dgm:cxn modelId="{6623674B-1E87-48CB-8275-6C898D7A5F74}" type="presOf" srcId="{0FB9C637-DD44-4666-BC66-E2DEB0B73C86}" destId="{181D0268-F99B-4216-90DC-83B6A9BE6BE2}" srcOrd="0" destOrd="1" presId="urn:microsoft.com/office/officeart/2005/8/layout/hList1"/>
    <dgm:cxn modelId="{B36FB06B-A38C-4E95-99D0-AA04B3FF1B18}" srcId="{4FD7C418-ADEF-4F42-B39F-C5F11D0ECC94}" destId="{FFE24961-7DA0-4D43-9688-42BB468983B9}" srcOrd="0" destOrd="0" parTransId="{9243DD24-24F0-447D-94C1-FA0394EDAE96}" sibTransId="{2019661B-9CB5-4FA8-AF86-D8E927CD8493}"/>
    <dgm:cxn modelId="{A4C3C64D-F34A-47E6-A4BE-04128635067A}" srcId="{43AC77CC-FA08-45D6-B28D-4C44ED73DB54}" destId="{D216A5FB-76FB-492A-BF15-D7C7DD911665}" srcOrd="4" destOrd="0" parTransId="{4F682447-0532-42D0-AF56-8DA4FBD4E0BF}" sibTransId="{8672E56F-C674-4E88-BCC2-C52B44EA7D06}"/>
    <dgm:cxn modelId="{A2774F72-A715-4FFC-9C54-7F2DC0E807AF}" srcId="{43AC77CC-FA08-45D6-B28D-4C44ED73DB54}" destId="{AB20052A-065F-46C8-9A06-4915408D55CE}" srcOrd="1" destOrd="0" parTransId="{610366BB-3B4E-470F-9353-C50101E58C62}" sibTransId="{1218B555-E80C-4DB0-A8BA-9F7E6F818D40}"/>
    <dgm:cxn modelId="{E11A8C72-8680-4D7E-8665-1F0874AF173E}" type="presOf" srcId="{9B417603-CB5F-4E81-A2F8-648054E59754}" destId="{33CD0C91-D38B-4F4E-A7C4-18C6BDBE3C35}" srcOrd="0" destOrd="2" presId="urn:microsoft.com/office/officeart/2005/8/layout/hList1"/>
    <dgm:cxn modelId="{DB16EF77-6BE1-468D-8629-B3F877831983}" srcId="{C78DD6AA-4F33-4EDC-A3DE-F4C1AA4C6926}" destId="{9834332D-E178-4B6A-B83B-F586E100FD67}" srcOrd="8" destOrd="0" parTransId="{D86062DD-8F63-4B4D-9587-CAB2BC4FD0DB}" sibTransId="{4F002441-37E1-43C1-A2E1-F269D47A8ADC}"/>
    <dgm:cxn modelId="{D362C159-FE2E-4DB4-9809-B377D615B864}" type="presOf" srcId="{4DC7831E-54FC-4A54-B70C-E02D02E7E2B0}" destId="{33CD0C91-D38B-4F4E-A7C4-18C6BDBE3C35}" srcOrd="0" destOrd="5" presId="urn:microsoft.com/office/officeart/2005/8/layout/hList1"/>
    <dgm:cxn modelId="{6000AF7A-CA1F-4E50-86D0-38A855F3A8E8}" srcId="{43AC77CC-FA08-45D6-B28D-4C44ED73DB54}" destId="{4DC7831E-54FC-4A54-B70C-E02D02E7E2B0}" srcOrd="5" destOrd="0" parTransId="{1AADA0FD-CADD-49F6-BC03-002DB4F03B19}" sibTransId="{57341939-FE16-4BC3-8DAB-698FE415643A}"/>
    <dgm:cxn modelId="{ADDC5B7B-C592-4E2D-915E-B5BED579F158}" srcId="{43AC77CC-FA08-45D6-B28D-4C44ED73DB54}" destId="{C3B37452-964E-48B3-9E3C-9B629E23CDBA}" srcOrd="3" destOrd="0" parTransId="{25D21A03-228F-4F0C-891D-5059A17493C0}" sibTransId="{0C34521D-4FB8-4F8B-9AEE-84B7639D2D1C}"/>
    <dgm:cxn modelId="{7AD67584-8E8B-4646-B406-A6C5CAE9B53A}" srcId="{43AC77CC-FA08-45D6-B28D-4C44ED73DB54}" destId="{99052340-0386-4CFD-ACBC-FC4375C1FBE7}" srcOrd="0" destOrd="0" parTransId="{04E97E86-5FF7-4629-877C-6FEBCE210614}" sibTransId="{D859BE18-8C42-4EA7-9B65-CA7C7274DD8D}"/>
    <dgm:cxn modelId="{3884EC8E-2195-433F-BE15-3BF345B0C836}" type="presOf" srcId="{116EFB1B-7071-4DB3-9602-F01546E428E5}" destId="{33CD0C91-D38B-4F4E-A7C4-18C6BDBE3C35}" srcOrd="0" destOrd="6" presId="urn:microsoft.com/office/officeart/2005/8/layout/hList1"/>
    <dgm:cxn modelId="{38F70A8F-52EF-4D24-9AB8-74D80836FC0E}" srcId="{FFE24961-7DA0-4D43-9688-42BB468983B9}" destId="{DAD19616-1E1E-44A2-94FE-A1DD757C31A3}" srcOrd="3" destOrd="0" parTransId="{971C2479-545A-41ED-BB31-B39A929398A7}" sibTransId="{D6015E98-B745-4531-98AE-C2842FC88CD5}"/>
    <dgm:cxn modelId="{6E913F97-A5BC-497B-A0C4-DEF5B11D0CD3}" type="presOf" srcId="{5EDED8F3-4C9B-4A87-8D29-11F44B6A5F2A}" destId="{181D0268-F99B-4216-90DC-83B6A9BE6BE2}" srcOrd="0" destOrd="7" presId="urn:microsoft.com/office/officeart/2005/8/layout/hList1"/>
    <dgm:cxn modelId="{E6CC0998-F536-48D8-88A8-EAED82DD1750}" srcId="{43AC77CC-FA08-45D6-B28D-4C44ED73DB54}" destId="{9B417603-CB5F-4E81-A2F8-648054E59754}" srcOrd="2" destOrd="0" parTransId="{34244705-56DC-4008-9839-73C0DDD5AE1B}" sibTransId="{CB9DD818-32C2-44AD-AE44-EBCF7214B95F}"/>
    <dgm:cxn modelId="{222641A0-5AED-4180-827C-FD4934257624}" type="presOf" srcId="{9834332D-E178-4B6A-B83B-F586E100FD67}" destId="{181D0268-F99B-4216-90DC-83B6A9BE6BE2}" srcOrd="0" destOrd="8" presId="urn:microsoft.com/office/officeart/2005/8/layout/hList1"/>
    <dgm:cxn modelId="{C7DD96A0-0390-475A-8977-2E24C5E54265}" type="presOf" srcId="{5D50D964-8324-4292-9BF0-764CD5D6E604}" destId="{181D0268-F99B-4216-90DC-83B6A9BE6BE2}" srcOrd="0" destOrd="2" presId="urn:microsoft.com/office/officeart/2005/8/layout/hList1"/>
    <dgm:cxn modelId="{C4BE2AA4-92CD-49A0-950F-4AEF681B8C68}" srcId="{4FD7C418-ADEF-4F42-B39F-C5F11D0ECC94}" destId="{C78DD6AA-4F33-4EDC-A3DE-F4C1AA4C6926}" srcOrd="1" destOrd="0" parTransId="{169D7FB8-5345-48A8-AEEB-3D4271620C57}" sibTransId="{F01065AA-197C-41EC-80EE-F1CA0D56F3D0}"/>
    <dgm:cxn modelId="{F86A17AA-C4ED-4393-822F-1502252070E4}" srcId="{C78DD6AA-4F33-4EDC-A3DE-F4C1AA4C6926}" destId="{7A9ED98D-6189-400C-B2E1-9146F25DACF3}" srcOrd="4" destOrd="0" parTransId="{30D59BC1-CDAD-455A-B96B-44D605333F51}" sibTransId="{0AB73B16-AC3D-4038-AD78-C84266470032}"/>
    <dgm:cxn modelId="{61C1ECAE-296C-42C3-9388-078882E9FB2C}" type="presOf" srcId="{C78DD6AA-4F33-4EDC-A3DE-F4C1AA4C6926}" destId="{4FD00796-9155-4C5E-BB5A-D3C9A607FBE5}" srcOrd="0" destOrd="0" presId="urn:microsoft.com/office/officeart/2005/8/layout/hList1"/>
    <dgm:cxn modelId="{98F24CB0-C69C-4092-AE49-2D6888743451}" srcId="{43AC77CC-FA08-45D6-B28D-4C44ED73DB54}" destId="{6CE805C8-196F-4D6E-942D-12D8EBABCBE3}" srcOrd="7" destOrd="0" parTransId="{5636FD4F-2094-4AF6-B890-9D833A15967C}" sibTransId="{AE069B74-A27E-477F-8544-81326E1C8672}"/>
    <dgm:cxn modelId="{56C67CB0-01A6-4065-8C44-E3CB5866D847}" srcId="{C78DD6AA-4F33-4EDC-A3DE-F4C1AA4C6926}" destId="{5D50D964-8324-4292-9BF0-764CD5D6E604}" srcOrd="2" destOrd="0" parTransId="{2D5AFA3C-D99D-4A46-BA8A-E858D22F28E9}" sibTransId="{EDE37962-EC72-454F-AF18-B1A13039EE65}"/>
    <dgm:cxn modelId="{19062ABE-9904-421C-817A-B6B4E475412F}" type="presOf" srcId="{6CE805C8-196F-4D6E-942D-12D8EBABCBE3}" destId="{33CD0C91-D38B-4F4E-A7C4-18C6BDBE3C35}" srcOrd="0" destOrd="7" presId="urn:microsoft.com/office/officeart/2005/8/layout/hList1"/>
    <dgm:cxn modelId="{20EC0BC4-0812-4AB6-B60B-E9AB92671769}" type="presOf" srcId="{59CD8A7D-67FE-4D1B-B907-2345F0B56F30}" destId="{3D38BA89-3C26-4458-B25F-C72FDC303B5F}" srcOrd="0" destOrd="2" presId="urn:microsoft.com/office/officeart/2005/8/layout/hList1"/>
    <dgm:cxn modelId="{5B6A03C8-3302-4649-A15C-84A58A48ECEB}" srcId="{FFE24961-7DA0-4D43-9688-42BB468983B9}" destId="{0FF22B2F-6909-412B-998A-FC58C4463B98}" srcOrd="0" destOrd="0" parTransId="{B0B8BE64-C816-410F-9984-1E2B85E2D64E}" sibTransId="{DED14F0A-ADF7-473E-8EE1-9E99F3599110}"/>
    <dgm:cxn modelId="{2F6E15CC-8976-4FFB-9DA3-93FAAE565176}" type="presOf" srcId="{99052340-0386-4CFD-ACBC-FC4375C1FBE7}" destId="{33CD0C91-D38B-4F4E-A7C4-18C6BDBE3C35}" srcOrd="0" destOrd="0" presId="urn:microsoft.com/office/officeart/2005/8/layout/hList1"/>
    <dgm:cxn modelId="{611C46CF-F74F-409B-AD28-80DF62335956}" type="presOf" srcId="{D216A5FB-76FB-492A-BF15-D7C7DD911665}" destId="{33CD0C91-D38B-4F4E-A7C4-18C6BDBE3C35}" srcOrd="0" destOrd="4" presId="urn:microsoft.com/office/officeart/2005/8/layout/hList1"/>
    <dgm:cxn modelId="{316C1ED5-D4A7-4C89-8FDE-797377DE5A75}" srcId="{C78DD6AA-4F33-4EDC-A3DE-F4C1AA4C6926}" destId="{7E7EA4E8-7BB6-4ADA-9CB1-06AE44CBC62D}" srcOrd="5" destOrd="0" parTransId="{E20A7C18-1777-4781-ADA0-502F3EAF6AC0}" sibTransId="{09724B71-BDC6-4F4E-8D97-097972B09C07}"/>
    <dgm:cxn modelId="{0F5CAFDC-697B-48A5-AADE-202A29E51EA3}" srcId="{C78DD6AA-4F33-4EDC-A3DE-F4C1AA4C6926}" destId="{5EDED8F3-4C9B-4A87-8D29-11F44B6A5F2A}" srcOrd="7" destOrd="0" parTransId="{1863BF95-BF1F-4F16-AE3F-2E905A3BC67C}" sibTransId="{1CA605C5-8BC5-4271-B6B7-526FDC9B4C74}"/>
    <dgm:cxn modelId="{D1BA5EE6-0386-4A6A-B93B-A18D92B1AA09}" type="presOf" srcId="{8FCD1BEB-6745-4B09-80BE-69AF05330EFA}" destId="{181D0268-F99B-4216-90DC-83B6A9BE6BE2}" srcOrd="0" destOrd="3" presId="urn:microsoft.com/office/officeart/2005/8/layout/hList1"/>
    <dgm:cxn modelId="{231B4CEB-B837-4435-8A5C-DB0DB3F18B04}" srcId="{C78DD6AA-4F33-4EDC-A3DE-F4C1AA4C6926}" destId="{722AE670-8433-46D4-9315-64A9A48B60B5}" srcOrd="6" destOrd="0" parTransId="{2B72F075-4471-4E5F-B6A0-636EC0DAC358}" sibTransId="{94F19B35-7D68-4071-AC02-44BC88543388}"/>
    <dgm:cxn modelId="{5A3B14FA-9EDF-4000-9207-91894510C72E}" type="presOf" srcId="{DAD19616-1E1E-44A2-94FE-A1DD757C31A3}" destId="{3D38BA89-3C26-4458-B25F-C72FDC303B5F}" srcOrd="0" destOrd="3" presId="urn:microsoft.com/office/officeart/2005/8/layout/hList1"/>
    <dgm:cxn modelId="{8DCF69FC-EF0F-4706-87A8-66220FED32CC}" type="presOf" srcId="{98F2E612-A0BF-42AC-BF1A-777BDE247887}" destId="{3D38BA89-3C26-4458-B25F-C72FDC303B5F}" srcOrd="0" destOrd="1" presId="urn:microsoft.com/office/officeart/2005/8/layout/hList1"/>
    <dgm:cxn modelId="{3555AF58-9290-4BBE-BF00-2A95593921BF}" type="presParOf" srcId="{4C2C2B0D-EC5A-428D-86FB-B292EBFCD283}" destId="{3A9B8668-56DB-4D68-AF51-3145E5419C74}" srcOrd="0" destOrd="0" presId="urn:microsoft.com/office/officeart/2005/8/layout/hList1"/>
    <dgm:cxn modelId="{DAE26E51-A820-45CA-B649-EE1E9027038F}" type="presParOf" srcId="{3A9B8668-56DB-4D68-AF51-3145E5419C74}" destId="{6E540364-6E4F-481D-A33A-820FF5D720F6}" srcOrd="0" destOrd="0" presId="urn:microsoft.com/office/officeart/2005/8/layout/hList1"/>
    <dgm:cxn modelId="{E7493AB6-3803-40CF-8C4F-14A9B0B0A04F}" type="presParOf" srcId="{3A9B8668-56DB-4D68-AF51-3145E5419C74}" destId="{3D38BA89-3C26-4458-B25F-C72FDC303B5F}" srcOrd="1" destOrd="0" presId="urn:microsoft.com/office/officeart/2005/8/layout/hList1"/>
    <dgm:cxn modelId="{D78F3C53-E63F-4C26-AF5F-333F09A9D244}" type="presParOf" srcId="{4C2C2B0D-EC5A-428D-86FB-B292EBFCD283}" destId="{52AF7CA8-9896-4425-B2A2-3FF83B5FC1F7}" srcOrd="1" destOrd="0" presId="urn:microsoft.com/office/officeart/2005/8/layout/hList1"/>
    <dgm:cxn modelId="{479334B2-1ABB-4A33-AD83-C762DDFE622A}" type="presParOf" srcId="{4C2C2B0D-EC5A-428D-86FB-B292EBFCD283}" destId="{52C3971E-C4E3-40EF-9A7C-664808E075B2}" srcOrd="2" destOrd="0" presId="urn:microsoft.com/office/officeart/2005/8/layout/hList1"/>
    <dgm:cxn modelId="{483E0E5B-B3EA-4024-9819-626580093818}" type="presParOf" srcId="{52C3971E-C4E3-40EF-9A7C-664808E075B2}" destId="{4FD00796-9155-4C5E-BB5A-D3C9A607FBE5}" srcOrd="0" destOrd="0" presId="urn:microsoft.com/office/officeart/2005/8/layout/hList1"/>
    <dgm:cxn modelId="{71617191-5C8B-4D4E-A3B2-3043A0249061}" type="presParOf" srcId="{52C3971E-C4E3-40EF-9A7C-664808E075B2}" destId="{181D0268-F99B-4216-90DC-83B6A9BE6BE2}" srcOrd="1" destOrd="0" presId="urn:microsoft.com/office/officeart/2005/8/layout/hList1"/>
    <dgm:cxn modelId="{9F966B31-E5DB-4481-9CCE-285BAF9B7614}" type="presParOf" srcId="{4C2C2B0D-EC5A-428D-86FB-B292EBFCD283}" destId="{4B28EBD2-DAB5-4276-B2E2-96B2AEC30627}" srcOrd="3" destOrd="0" presId="urn:microsoft.com/office/officeart/2005/8/layout/hList1"/>
    <dgm:cxn modelId="{4C944A68-AC4A-479A-A0A4-EAD88932B285}" type="presParOf" srcId="{4C2C2B0D-EC5A-428D-86FB-B292EBFCD283}" destId="{66195552-172F-425D-B7FD-65B1D317CFF8}" srcOrd="4" destOrd="0" presId="urn:microsoft.com/office/officeart/2005/8/layout/hList1"/>
    <dgm:cxn modelId="{9F812819-26BF-45AF-89BD-036B09826603}" type="presParOf" srcId="{66195552-172F-425D-B7FD-65B1D317CFF8}" destId="{C0ACB282-8BCC-47C7-AA44-83D1A1653009}" srcOrd="0" destOrd="0" presId="urn:microsoft.com/office/officeart/2005/8/layout/hList1"/>
    <dgm:cxn modelId="{FFDB62B9-0200-4796-A914-DA626B7356F5}" type="presParOf" srcId="{66195552-172F-425D-B7FD-65B1D317CFF8}" destId="{33CD0C91-D38B-4F4E-A7C4-18C6BDBE3C3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540364-6E4F-481D-A33A-820FF5D720F6}">
      <dsp:nvSpPr>
        <dsp:cNvPr id="0" name=""/>
        <dsp:cNvSpPr/>
      </dsp:nvSpPr>
      <dsp:spPr>
        <a:xfrm>
          <a:off x="2738" y="284285"/>
          <a:ext cx="2669976" cy="569472"/>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rtl="0">
            <a:lnSpc>
              <a:spcPct val="90000"/>
            </a:lnSpc>
            <a:spcBef>
              <a:spcPct val="0"/>
            </a:spcBef>
            <a:spcAft>
              <a:spcPct val="35000"/>
            </a:spcAft>
            <a:buNone/>
          </a:pPr>
          <a:r>
            <a:rPr lang="en-US" sz="1300" kern="1200"/>
            <a:t>INDIVIDUAL FACTORS</a:t>
          </a:r>
          <a:endParaRPr lang="ar-SA" sz="1300" kern="1200" dirty="0"/>
        </a:p>
      </dsp:txBody>
      <dsp:txXfrm>
        <a:off x="2738" y="284285"/>
        <a:ext cx="2669976" cy="569472"/>
      </dsp:txXfrm>
    </dsp:sp>
    <dsp:sp modelId="{3D38BA89-3C26-4458-B25F-C72FDC303B5F}">
      <dsp:nvSpPr>
        <dsp:cNvPr id="0" name=""/>
        <dsp:cNvSpPr/>
      </dsp:nvSpPr>
      <dsp:spPr>
        <a:xfrm>
          <a:off x="2738" y="853757"/>
          <a:ext cx="2669976" cy="4043556"/>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rtl="0">
            <a:lnSpc>
              <a:spcPct val="90000"/>
            </a:lnSpc>
            <a:spcBef>
              <a:spcPct val="0"/>
            </a:spcBef>
            <a:spcAft>
              <a:spcPct val="15000"/>
            </a:spcAft>
            <a:buChar char="•"/>
          </a:pPr>
          <a:endParaRPr lang="ar-SA" sz="1300" kern="1200"/>
        </a:p>
        <a:p>
          <a:pPr marL="114300" lvl="1" indent="-114300" algn="l" defTabSz="577850" rtl="0">
            <a:lnSpc>
              <a:spcPct val="90000"/>
            </a:lnSpc>
            <a:spcBef>
              <a:spcPct val="0"/>
            </a:spcBef>
            <a:spcAft>
              <a:spcPct val="15000"/>
            </a:spcAft>
            <a:buChar char="•"/>
          </a:pPr>
          <a:r>
            <a:rPr lang="en-US" sz="1300" kern="1200"/>
            <a:t>Attention deficit disorder (ADHD).</a:t>
          </a:r>
          <a:endParaRPr lang="ar-SA" sz="1300" kern="1200"/>
        </a:p>
        <a:p>
          <a:pPr marL="114300" lvl="1" indent="-114300" algn="l" defTabSz="577850" rtl="0">
            <a:lnSpc>
              <a:spcPct val="90000"/>
            </a:lnSpc>
            <a:spcBef>
              <a:spcPct val="0"/>
            </a:spcBef>
            <a:spcAft>
              <a:spcPct val="15000"/>
            </a:spcAft>
            <a:buChar char="•"/>
          </a:pPr>
          <a:endParaRPr lang="ar-SA" sz="1300" kern="1200" dirty="0"/>
        </a:p>
        <a:p>
          <a:pPr marL="114300" lvl="1" indent="-114300" algn="l" defTabSz="577850" rtl="0">
            <a:lnSpc>
              <a:spcPct val="90000"/>
            </a:lnSpc>
            <a:spcBef>
              <a:spcPct val="0"/>
            </a:spcBef>
            <a:spcAft>
              <a:spcPct val="15000"/>
            </a:spcAft>
            <a:buChar char="•"/>
          </a:pPr>
          <a:r>
            <a:rPr lang="en-US" sz="1300" kern="1200"/>
            <a:t> Anxiety and depression.</a:t>
          </a:r>
          <a:endParaRPr lang="ar-SA" sz="1300" kern="1200"/>
        </a:p>
      </dsp:txBody>
      <dsp:txXfrm>
        <a:off x="2738" y="853757"/>
        <a:ext cx="2669976" cy="4043556"/>
      </dsp:txXfrm>
    </dsp:sp>
    <dsp:sp modelId="{4FD00796-9155-4C5E-BB5A-D3C9A607FBE5}">
      <dsp:nvSpPr>
        <dsp:cNvPr id="0" name=""/>
        <dsp:cNvSpPr/>
      </dsp:nvSpPr>
      <dsp:spPr>
        <a:xfrm>
          <a:off x="3046512" y="284285"/>
          <a:ext cx="2669976" cy="569472"/>
        </a:xfrm>
        <a:prstGeom prst="rect">
          <a:avLst/>
        </a:prstGeom>
        <a:solidFill>
          <a:schemeClr val="accent2">
            <a:hueOff val="-661686"/>
            <a:satOff val="746"/>
            <a:lumOff val="1765"/>
            <a:alphaOff val="0"/>
          </a:schemeClr>
        </a:solidFill>
        <a:ln w="15875" cap="flat" cmpd="sng" algn="ctr">
          <a:solidFill>
            <a:schemeClr val="accent2">
              <a:hueOff val="-661686"/>
              <a:satOff val="746"/>
              <a:lumOff val="176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rtl="1">
            <a:lnSpc>
              <a:spcPct val="90000"/>
            </a:lnSpc>
            <a:spcBef>
              <a:spcPct val="0"/>
            </a:spcBef>
            <a:spcAft>
              <a:spcPct val="35000"/>
            </a:spcAft>
            <a:buNone/>
          </a:pPr>
          <a:r>
            <a:rPr lang="en-US" sz="1300" kern="1200"/>
            <a:t>FAMILIAL FACTORS</a:t>
          </a:r>
          <a:endParaRPr lang="ar-SA" sz="1300" kern="1200" dirty="0"/>
        </a:p>
      </dsp:txBody>
      <dsp:txXfrm>
        <a:off x="3046512" y="284285"/>
        <a:ext cx="2669976" cy="569472"/>
      </dsp:txXfrm>
    </dsp:sp>
    <dsp:sp modelId="{181D0268-F99B-4216-90DC-83B6A9BE6BE2}">
      <dsp:nvSpPr>
        <dsp:cNvPr id="0" name=""/>
        <dsp:cNvSpPr/>
      </dsp:nvSpPr>
      <dsp:spPr>
        <a:xfrm>
          <a:off x="3046512" y="853757"/>
          <a:ext cx="2669976" cy="4043556"/>
        </a:xfrm>
        <a:prstGeom prst="rect">
          <a:avLst/>
        </a:prstGeom>
        <a:solidFill>
          <a:schemeClr val="accent2">
            <a:tint val="40000"/>
            <a:alpha val="90000"/>
            <a:hueOff val="-920933"/>
            <a:satOff val="6135"/>
            <a:lumOff val="561"/>
            <a:alphaOff val="0"/>
          </a:schemeClr>
        </a:solidFill>
        <a:ln w="15875" cap="flat" cmpd="sng" algn="ctr">
          <a:solidFill>
            <a:schemeClr val="accent2">
              <a:tint val="40000"/>
              <a:alpha val="90000"/>
              <a:hueOff val="-920933"/>
              <a:satOff val="6135"/>
              <a:lumOff val="5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rtl="0">
            <a:lnSpc>
              <a:spcPct val="90000"/>
            </a:lnSpc>
            <a:spcBef>
              <a:spcPct val="0"/>
            </a:spcBef>
            <a:spcAft>
              <a:spcPct val="15000"/>
            </a:spcAft>
            <a:buChar char="•"/>
          </a:pPr>
          <a:endParaRPr lang="ar-SA" sz="1300" kern="1200"/>
        </a:p>
        <a:p>
          <a:pPr marL="114300" lvl="1" indent="-114300" algn="l" defTabSz="577850" rtl="0">
            <a:lnSpc>
              <a:spcPct val="90000"/>
            </a:lnSpc>
            <a:spcBef>
              <a:spcPct val="0"/>
            </a:spcBef>
            <a:spcAft>
              <a:spcPct val="15000"/>
            </a:spcAft>
            <a:buChar char="•"/>
          </a:pPr>
          <a:r>
            <a:rPr lang="en-US" sz="1300" kern="1200"/>
            <a:t>Childhood maltreatment (including abuse and neglect).</a:t>
          </a:r>
          <a:endParaRPr lang="ar-SA" sz="1300" kern="1200"/>
        </a:p>
        <a:p>
          <a:pPr marL="114300" lvl="1" indent="-114300" algn="l" defTabSz="577850" rtl="0">
            <a:lnSpc>
              <a:spcPct val="90000"/>
            </a:lnSpc>
            <a:spcBef>
              <a:spcPct val="0"/>
            </a:spcBef>
            <a:spcAft>
              <a:spcPct val="15000"/>
            </a:spcAft>
            <a:buChar char="•"/>
          </a:pPr>
          <a:r>
            <a:rPr lang="en-US" sz="1300" kern="1200"/>
            <a:t> Parental or familial substance abuse.</a:t>
          </a:r>
          <a:endParaRPr lang="ar-SA" sz="1300" kern="1200"/>
        </a:p>
        <a:p>
          <a:pPr marL="114300" lvl="1" indent="-114300" algn="l" defTabSz="577850" rtl="0">
            <a:lnSpc>
              <a:spcPct val="90000"/>
            </a:lnSpc>
            <a:spcBef>
              <a:spcPct val="0"/>
            </a:spcBef>
            <a:spcAft>
              <a:spcPct val="15000"/>
            </a:spcAft>
            <a:buChar char="•"/>
          </a:pPr>
          <a:r>
            <a:rPr lang="en-US" sz="1300" kern="1200"/>
            <a:t> Marital status of parents (divorced).</a:t>
          </a:r>
          <a:endParaRPr lang="ar-SA" sz="1300" kern="1200"/>
        </a:p>
        <a:p>
          <a:pPr marL="114300" lvl="1" indent="-114300" algn="l" defTabSz="577850" rtl="0">
            <a:lnSpc>
              <a:spcPct val="90000"/>
            </a:lnSpc>
            <a:spcBef>
              <a:spcPct val="0"/>
            </a:spcBef>
            <a:spcAft>
              <a:spcPct val="15000"/>
            </a:spcAft>
            <a:buChar char="•"/>
          </a:pPr>
          <a:r>
            <a:rPr lang="en-US" sz="1300" kern="1200"/>
            <a:t> level of parental education.</a:t>
          </a:r>
          <a:endParaRPr lang="ar-SA" sz="1300" kern="1200"/>
        </a:p>
        <a:p>
          <a:pPr marL="114300" lvl="1" indent="-114300" algn="l" defTabSz="577850" rtl="0">
            <a:lnSpc>
              <a:spcPct val="90000"/>
            </a:lnSpc>
            <a:spcBef>
              <a:spcPct val="0"/>
            </a:spcBef>
            <a:spcAft>
              <a:spcPct val="15000"/>
            </a:spcAft>
            <a:buChar char="•"/>
          </a:pPr>
          <a:r>
            <a:rPr lang="en-US" sz="1300" kern="1200"/>
            <a:t> Familial socioeconomic status.</a:t>
          </a:r>
          <a:endParaRPr lang="ar-SA" sz="1300" kern="1200"/>
        </a:p>
        <a:p>
          <a:pPr marL="114300" lvl="1" indent="-114300" algn="l" defTabSz="577850" rtl="0">
            <a:lnSpc>
              <a:spcPct val="90000"/>
            </a:lnSpc>
            <a:spcBef>
              <a:spcPct val="0"/>
            </a:spcBef>
            <a:spcAft>
              <a:spcPct val="15000"/>
            </a:spcAft>
            <a:buChar char="•"/>
          </a:pPr>
          <a:r>
            <a:rPr lang="en-US" sz="1300" kern="1200"/>
            <a:t> Parent-child relationships.</a:t>
          </a:r>
          <a:endParaRPr lang="ar-SA" sz="1300" kern="1200"/>
        </a:p>
        <a:p>
          <a:pPr marL="114300" lvl="1" indent="-114300" algn="l" defTabSz="577850" rtl="0">
            <a:lnSpc>
              <a:spcPct val="90000"/>
            </a:lnSpc>
            <a:spcBef>
              <a:spcPct val="0"/>
            </a:spcBef>
            <a:spcAft>
              <a:spcPct val="15000"/>
            </a:spcAft>
            <a:buChar char="•"/>
          </a:pPr>
          <a:r>
            <a:rPr lang="en-US" sz="1300" kern="1200" dirty="0"/>
            <a:t>Child perception that parents approve of their substance use.</a:t>
          </a:r>
          <a:endParaRPr lang="ar-SA" sz="1300" kern="1200" dirty="0"/>
        </a:p>
        <a:p>
          <a:pPr marL="114300" lvl="1" indent="-114300" algn="l" defTabSz="577850" rtl="0">
            <a:lnSpc>
              <a:spcPct val="90000"/>
            </a:lnSpc>
            <a:spcBef>
              <a:spcPct val="0"/>
            </a:spcBef>
            <a:spcAft>
              <a:spcPct val="15000"/>
            </a:spcAft>
            <a:buChar char="•"/>
          </a:pPr>
          <a:endParaRPr lang="ar-SA" sz="1300" kern="1200"/>
        </a:p>
      </dsp:txBody>
      <dsp:txXfrm>
        <a:off x="3046512" y="853757"/>
        <a:ext cx="2669976" cy="4043556"/>
      </dsp:txXfrm>
    </dsp:sp>
    <dsp:sp modelId="{C0ACB282-8BCC-47C7-AA44-83D1A1653009}">
      <dsp:nvSpPr>
        <dsp:cNvPr id="0" name=""/>
        <dsp:cNvSpPr/>
      </dsp:nvSpPr>
      <dsp:spPr>
        <a:xfrm>
          <a:off x="6090285" y="284285"/>
          <a:ext cx="2669976" cy="569472"/>
        </a:xfrm>
        <a:prstGeom prst="rect">
          <a:avLst/>
        </a:prstGeom>
        <a:solidFill>
          <a:schemeClr val="accent2">
            <a:hueOff val="-1323373"/>
            <a:satOff val="1492"/>
            <a:lumOff val="3530"/>
            <a:alphaOff val="0"/>
          </a:schemeClr>
        </a:solidFill>
        <a:ln w="15875" cap="flat" cmpd="sng" algn="ctr">
          <a:solidFill>
            <a:schemeClr val="accent2">
              <a:hueOff val="-1323373"/>
              <a:satOff val="1492"/>
              <a:lumOff val="353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rtl="1">
            <a:lnSpc>
              <a:spcPct val="90000"/>
            </a:lnSpc>
            <a:spcBef>
              <a:spcPct val="0"/>
            </a:spcBef>
            <a:spcAft>
              <a:spcPct val="35000"/>
            </a:spcAft>
            <a:buNone/>
          </a:pPr>
          <a:r>
            <a:rPr lang="en-US" sz="1300" kern="1200"/>
            <a:t> ENVIROMENTAL/SOCIAL FACTORS</a:t>
          </a:r>
          <a:endParaRPr lang="ar-SA" sz="1300" kern="1200" dirty="0"/>
        </a:p>
      </dsp:txBody>
      <dsp:txXfrm>
        <a:off x="6090285" y="284285"/>
        <a:ext cx="2669976" cy="569472"/>
      </dsp:txXfrm>
    </dsp:sp>
    <dsp:sp modelId="{33CD0C91-D38B-4F4E-A7C4-18C6BDBE3C35}">
      <dsp:nvSpPr>
        <dsp:cNvPr id="0" name=""/>
        <dsp:cNvSpPr/>
      </dsp:nvSpPr>
      <dsp:spPr>
        <a:xfrm>
          <a:off x="6090285" y="853757"/>
          <a:ext cx="2669976" cy="4043556"/>
        </a:xfrm>
        <a:prstGeom prst="rect">
          <a:avLst/>
        </a:prstGeom>
        <a:solidFill>
          <a:schemeClr val="accent2">
            <a:tint val="40000"/>
            <a:alpha val="90000"/>
            <a:hueOff val="-1841865"/>
            <a:satOff val="12270"/>
            <a:lumOff val="1122"/>
            <a:alphaOff val="0"/>
          </a:schemeClr>
        </a:solidFill>
        <a:ln w="15875" cap="flat" cmpd="sng" algn="ctr">
          <a:solidFill>
            <a:schemeClr val="accent2">
              <a:tint val="40000"/>
              <a:alpha val="90000"/>
              <a:hueOff val="-1841865"/>
              <a:satOff val="12270"/>
              <a:lumOff val="11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rtl="0">
            <a:lnSpc>
              <a:spcPct val="90000"/>
            </a:lnSpc>
            <a:spcBef>
              <a:spcPct val="0"/>
            </a:spcBef>
            <a:spcAft>
              <a:spcPct val="15000"/>
            </a:spcAft>
            <a:buChar char="•"/>
          </a:pPr>
          <a:endParaRPr lang="ar-SA" sz="1300" kern="1200"/>
        </a:p>
        <a:p>
          <a:pPr marL="114300" lvl="1" indent="-114300" algn="l" defTabSz="577850" rtl="0">
            <a:lnSpc>
              <a:spcPct val="90000"/>
            </a:lnSpc>
            <a:spcBef>
              <a:spcPct val="0"/>
            </a:spcBef>
            <a:spcAft>
              <a:spcPct val="15000"/>
            </a:spcAft>
            <a:buChar char="•"/>
          </a:pPr>
          <a:r>
            <a:rPr lang="en-US" sz="1300" kern="1200"/>
            <a:t>Deviant Peer Relationships.</a:t>
          </a:r>
          <a:endParaRPr lang="ar-SA" sz="1300" kern="1200"/>
        </a:p>
        <a:p>
          <a:pPr marL="114300" lvl="1" indent="-114300" algn="l" defTabSz="577850" rtl="0">
            <a:lnSpc>
              <a:spcPct val="90000"/>
            </a:lnSpc>
            <a:spcBef>
              <a:spcPct val="0"/>
            </a:spcBef>
            <a:spcAft>
              <a:spcPct val="15000"/>
            </a:spcAft>
            <a:buChar char="•"/>
          </a:pPr>
          <a:endParaRPr lang="ar-SA" sz="1300" kern="1200"/>
        </a:p>
        <a:p>
          <a:pPr marL="114300" lvl="1" indent="-114300" algn="l" defTabSz="577850" rtl="0">
            <a:lnSpc>
              <a:spcPct val="90000"/>
            </a:lnSpc>
            <a:spcBef>
              <a:spcPct val="0"/>
            </a:spcBef>
            <a:spcAft>
              <a:spcPct val="15000"/>
            </a:spcAft>
            <a:buChar char="•"/>
          </a:pPr>
          <a:r>
            <a:rPr lang="en-US" sz="1300" kern="1200"/>
            <a:t>Bullying.</a:t>
          </a:r>
          <a:endParaRPr lang="ar-SA" sz="1300" kern="1200"/>
        </a:p>
        <a:p>
          <a:pPr marL="114300" lvl="1" indent="-114300" algn="l" defTabSz="577850" rtl="0">
            <a:lnSpc>
              <a:spcPct val="90000"/>
            </a:lnSpc>
            <a:spcBef>
              <a:spcPct val="0"/>
            </a:spcBef>
            <a:spcAft>
              <a:spcPct val="15000"/>
            </a:spcAft>
            <a:buChar char="•"/>
          </a:pPr>
          <a:endParaRPr lang="ar-SA" sz="1300" kern="1200"/>
        </a:p>
        <a:p>
          <a:pPr marL="114300" lvl="1" indent="-114300" algn="l" defTabSz="577850" rtl="0">
            <a:lnSpc>
              <a:spcPct val="90000"/>
            </a:lnSpc>
            <a:spcBef>
              <a:spcPct val="0"/>
            </a:spcBef>
            <a:spcAft>
              <a:spcPct val="15000"/>
            </a:spcAft>
            <a:buChar char="•"/>
          </a:pPr>
          <a:r>
            <a:rPr lang="en-US" sz="1300" kern="1200"/>
            <a:t>Gang Affiliation.</a:t>
          </a:r>
          <a:endParaRPr lang="ar-SA" sz="1300" kern="1200"/>
        </a:p>
        <a:p>
          <a:pPr marL="114300" lvl="1" indent="-114300" algn="l" defTabSz="577850" rtl="0">
            <a:lnSpc>
              <a:spcPct val="90000"/>
            </a:lnSpc>
            <a:spcBef>
              <a:spcPct val="0"/>
            </a:spcBef>
            <a:spcAft>
              <a:spcPct val="15000"/>
            </a:spcAft>
            <a:buChar char="•"/>
          </a:pPr>
          <a:endParaRPr lang="ar-SA" sz="1300" kern="1200"/>
        </a:p>
        <a:p>
          <a:pPr marL="114300" lvl="1" indent="-114300" algn="l" defTabSz="577850" rtl="0">
            <a:lnSpc>
              <a:spcPct val="90000"/>
            </a:lnSpc>
            <a:spcBef>
              <a:spcPct val="0"/>
            </a:spcBef>
            <a:spcAft>
              <a:spcPct val="15000"/>
            </a:spcAft>
            <a:buChar char="•"/>
          </a:pPr>
          <a:r>
            <a:rPr lang="en-US" sz="1300" kern="1200"/>
            <a:t>Post-traumatic stress disorder (PTSD).</a:t>
          </a:r>
          <a:endParaRPr lang="ar-SA" sz="1300" kern="1200"/>
        </a:p>
      </dsp:txBody>
      <dsp:txXfrm>
        <a:off x="6090285" y="853757"/>
        <a:ext cx="2669976" cy="4043556"/>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762F0A6C-C584-43EF-B48D-2D6A13243C13}" type="datetimeFigureOut">
              <a:rPr lang="ar-SA" smtClean="0"/>
              <a:t>14/04/1441</a:t>
            </a:fld>
            <a:endParaRPr lang="ar-S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F84E9B9C-11D0-4C5B-BB5F-3B81548B9F1D}" type="slidenum">
              <a:rPr lang="ar-SA" smtClean="0"/>
              <a:t>‹#›</a:t>
            </a:fld>
            <a:endParaRPr lang="ar-SA"/>
          </a:p>
        </p:txBody>
      </p:sp>
    </p:spTree>
    <p:extLst>
      <p:ext uri="{BB962C8B-B14F-4D97-AF65-F5344CB8AC3E}">
        <p14:creationId xmlns:p14="http://schemas.microsoft.com/office/powerpoint/2010/main" val="17266572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10"/>
          </p:nvPr>
        </p:nvSpPr>
        <p:spPr/>
        <p:txBody>
          <a:bodyPr/>
          <a:lstStyle/>
          <a:p>
            <a:fld id="{F84E9B9C-11D0-4C5B-BB5F-3B81548B9F1D}" type="slidenum">
              <a:rPr lang="ar-SA" smtClean="0"/>
              <a:t>12</a:t>
            </a:fld>
            <a:endParaRPr lang="ar-SA"/>
          </a:p>
        </p:txBody>
      </p:sp>
    </p:spTree>
    <p:extLst>
      <p:ext uri="{BB962C8B-B14F-4D97-AF65-F5344CB8AC3E}">
        <p14:creationId xmlns:p14="http://schemas.microsoft.com/office/powerpoint/2010/main" val="2586691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ar-SA"/>
              <a:t>انقر لتحرير نمط العنوان الرئيسي</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lvl1pPr algn="l">
              <a:defRPr/>
            </a:lvl1pPr>
          </a:lstStyle>
          <a:p>
            <a:fld id="{1D8BD707-D9CF-40AE-B4C6-C98DA3205C09}" type="datetimeFigureOut">
              <a:rPr lang="en-US" smtClean="0"/>
              <a:pPr/>
              <a:t>12/11/2019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973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dirty="0"/>
          </a:p>
        </p:txBody>
      </p:sp>
      <p:sp>
        <p:nvSpPr>
          <p:cNvPr id="3" name="Vertical Text Placeholder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697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ar-SA"/>
              <a:t>انقر لتحرير نمط العنوان الرئيسي</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9267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7" name="Google Shape;27;p4"/>
          <p:cNvSpPr txBox="1">
            <a:spLocks noGrp="1"/>
          </p:cNvSpPr>
          <p:nvPr>
            <p:ph type="title"/>
          </p:nvPr>
        </p:nvSpPr>
        <p:spPr>
          <a:xfrm>
            <a:off x="311700" y="593367"/>
            <a:ext cx="8520600" cy="943200"/>
          </a:xfrm>
          <a:prstGeom prst="rect">
            <a:avLst/>
          </a:prstGeom>
        </p:spPr>
        <p:txBody>
          <a:bodyPr spcFirstLastPara="1" wrap="square" lIns="91425" tIns="91425" rIns="91425" bIns="91425" anchor="t"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688433"/>
            <a:ext cx="8520600" cy="4403600"/>
          </a:xfrm>
          <a:prstGeom prst="rect">
            <a:avLst/>
          </a:prstGeom>
        </p:spPr>
        <p:txBody>
          <a:bodyPr spcFirstLastPara="1" wrap="square" lIns="91425" tIns="91425" rIns="91425" bIns="91425" anchor="t" anchorCtr="0"/>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29" name="Google Shape;2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879546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dirty="0"/>
          </a:p>
        </p:txBody>
      </p:sp>
      <p:sp>
        <p:nvSpPr>
          <p:cNvPr id="3" name="Content Placeholder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8199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10"/>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ar-SA"/>
              <a:t>انقر لتحرير نمط العنوان الرئيسي</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Date Placeholder 3"/>
          <p:cNvSpPr>
            <a:spLocks noGrp="1"/>
          </p:cNvSpPr>
          <p:nvPr>
            <p:ph type="dt" sz="half" idx="10"/>
          </p:nvPr>
        </p:nvSpPr>
        <p:spPr/>
        <p:txBody>
          <a:bodyPr/>
          <a:lstStyle/>
          <a:p>
            <a:fld id="{1D8BD707-D9CF-40AE-B4C6-C98DA3205C09}" type="datetimeFigureOut">
              <a:rPr lang="en-US" smtClean="0"/>
              <a:pPr/>
              <a:t>12/11/2019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6154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ar-SA"/>
              <a:t>انقر لتحرير نمط العنوان الرئيسي</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12/11/2019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1101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ar-SA"/>
              <a:t>انقر لتحرير نمط العنوان الرئيسي</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Content Placeholder 3"/>
          <p:cNvSpPr>
            <a:spLocks noGrp="1"/>
          </p:cNvSpPr>
          <p:nvPr>
            <p:ph sz="half" idx="2"/>
          </p:nvPr>
        </p:nvSpPr>
        <p:spPr>
          <a:xfrm>
            <a:off x="768096" y="2967788"/>
            <a:ext cx="3566160" cy="3341572"/>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ar-SA"/>
              <a:t>انقر لتحرير أنماط النص الرئيسي</a:t>
            </a:r>
          </a:p>
        </p:txBody>
      </p:sp>
      <p:sp>
        <p:nvSpPr>
          <p:cNvPr id="6" name="Content Placeholder 5"/>
          <p:cNvSpPr>
            <a:spLocks noGrp="1"/>
          </p:cNvSpPr>
          <p:nvPr>
            <p:ph sz="quarter" idx="4"/>
          </p:nvPr>
        </p:nvSpPr>
        <p:spPr>
          <a:xfrm>
            <a:off x="4491990" y="2967788"/>
            <a:ext cx="3566160" cy="3341572"/>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12/11/2019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5411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12/11/2019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0735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7691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ar-SA"/>
              <a:t>انقر لتحرير نمط العنوان الرئيسي</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Date Placeholder 4"/>
          <p:cNvSpPr>
            <a:spLocks noGrp="1"/>
          </p:cNvSpPr>
          <p:nvPr>
            <p:ph type="dt" sz="half" idx="10"/>
          </p:nvPr>
        </p:nvSpPr>
        <p:spPr/>
        <p:txBody>
          <a:bodyPr/>
          <a:lstStyle/>
          <a:p>
            <a:fld id="{1D8BD707-D9CF-40AE-B4C6-C98DA3205C09}" type="datetimeFigureOut">
              <a:rPr lang="en-US" smtClean="0"/>
              <a:pPr/>
              <a:t>12/11/2019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7968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ar-SA"/>
              <a:t>انقر لتحرير نمط العنوان الرئيسي</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ar-SA"/>
              <a:t>انقر لتحرير أنماط النص الرئيسي</a:t>
            </a:r>
          </a:p>
        </p:txBody>
      </p:sp>
      <p:sp>
        <p:nvSpPr>
          <p:cNvPr id="5" name="Date Placeholder 4"/>
          <p:cNvSpPr>
            <a:spLocks noGrp="1"/>
          </p:cNvSpPr>
          <p:nvPr>
            <p:ph type="dt" sz="half" idx="10"/>
          </p:nvPr>
        </p:nvSpPr>
        <p:spPr/>
        <p:txBody>
          <a:bodyPr/>
          <a:lstStyle/>
          <a:p>
            <a:fld id="{1D8BD707-D9CF-40AE-B4C6-C98DA3205C09}" type="datetimeFigureOut">
              <a:rPr lang="en-US" smtClean="0"/>
              <a:pPr/>
              <a:t>12/11/2019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565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ar-SA"/>
              <a:t>انقر لتحرير نمط العنوان الرئيسي</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1D8BD707-D9CF-40AE-B4C6-C98DA3205C09}" type="datetimeFigureOut">
              <a:rPr lang="en-US" smtClean="0"/>
              <a:pPr/>
              <a:t>12/11/2019</a:t>
            </a:fld>
            <a:endParaRPr lang="en-US"/>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B6F15528-21DE-4FAA-801E-634DDDAF4B2B}" type="slidenum">
              <a:rPr lang="en-US" smtClean="0"/>
              <a:pPr/>
              <a:t>‹#›</a:t>
            </a:fld>
            <a:endParaRPr lang="en-US"/>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96060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l" defTabSz="914400" rtl="1"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r" defTabSz="914400" rtl="1"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lstStyle/>
          <a:p>
            <a:pPr algn="l" rtl="0"/>
            <a:r>
              <a:rPr lang="en-US" dirty="0"/>
              <a:t>SMOKING AND SUBSTANCE ABUSE</a:t>
            </a:r>
            <a:endParaRPr lang="ar-SA" dirty="0"/>
          </a:p>
        </p:txBody>
      </p:sp>
      <p:sp>
        <p:nvSpPr>
          <p:cNvPr id="3" name="عنوان فرعي 2"/>
          <p:cNvSpPr>
            <a:spLocks noGrp="1"/>
          </p:cNvSpPr>
          <p:nvPr>
            <p:ph type="subTitle" idx="1"/>
          </p:nvPr>
        </p:nvSpPr>
        <p:spPr/>
        <p:txBody>
          <a:bodyPr>
            <a:normAutofit/>
          </a:bodyPr>
          <a:lstStyle/>
          <a:p>
            <a:pPr rtl="0"/>
            <a:r>
              <a:rPr lang="en-US" sz="1400" dirty="0"/>
              <a:t>SUPERVISED BY:</a:t>
            </a:r>
          </a:p>
          <a:p>
            <a:pPr rtl="0"/>
            <a:r>
              <a:rPr lang="en-US" sz="1400" dirty="0"/>
              <a:t>PROF.JAMAL ALJARALLAH</a:t>
            </a:r>
            <a:endParaRPr lang="ar-SA" sz="1400" dirty="0"/>
          </a:p>
        </p:txBody>
      </p:sp>
    </p:spTree>
    <p:extLst>
      <p:ext uri="{BB962C8B-B14F-4D97-AF65-F5344CB8AC3E}">
        <p14:creationId xmlns:p14="http://schemas.microsoft.com/office/powerpoint/2010/main" val="1837635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1" r="286" b="7778"/>
          <a:stretch/>
        </p:blipFill>
        <p:spPr>
          <a:xfrm>
            <a:off x="5959522" y="1144990"/>
            <a:ext cx="3171968" cy="4784224"/>
          </a:xfrm>
          <a:prstGeom prst="rect">
            <a:avLst/>
          </a:prstGeom>
          <a:effectLst>
            <a:softEdge rad="635000"/>
          </a:effectLst>
        </p:spPr>
      </p:pic>
      <p:sp>
        <p:nvSpPr>
          <p:cNvPr id="7" name="Title 8"/>
          <p:cNvSpPr txBox="1">
            <a:spLocks/>
          </p:cNvSpPr>
          <p:nvPr/>
        </p:nvSpPr>
        <p:spPr>
          <a:xfrm>
            <a:off x="793162" y="2260940"/>
            <a:ext cx="7696200" cy="2209800"/>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endParaRPr lang="en-US" dirty="0">
              <a:solidFill>
                <a:schemeClr val="bg2">
                  <a:lumMod val="25000"/>
                </a:schemeClr>
              </a:solidFill>
            </a:endParaRPr>
          </a:p>
          <a:p>
            <a:endParaRPr lang="ar-SA" sz="2400" dirty="0">
              <a:solidFill>
                <a:schemeClr val="bg2">
                  <a:lumMod val="25000"/>
                </a:schemeClr>
              </a:solidFill>
            </a:endParaRPr>
          </a:p>
        </p:txBody>
      </p:sp>
      <p:sp>
        <p:nvSpPr>
          <p:cNvPr id="8" name="Title 8"/>
          <p:cNvSpPr txBox="1">
            <a:spLocks/>
          </p:cNvSpPr>
          <p:nvPr/>
        </p:nvSpPr>
        <p:spPr>
          <a:xfrm>
            <a:off x="793162" y="2442391"/>
            <a:ext cx="5166360" cy="4216060"/>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marL="457200" indent="-457200" algn="l" rtl="0">
              <a:buFont typeface="Wingdings" panose="05000000000000000000" pitchFamily="2" charset="2"/>
              <a:buChar char="Ø"/>
            </a:pPr>
            <a:r>
              <a:rPr lang="en-US" sz="2600" dirty="0">
                <a:solidFill>
                  <a:schemeClr val="accent1">
                    <a:lumMod val="75000"/>
                  </a:schemeClr>
                </a:solidFill>
              </a:rPr>
              <a:t>Over </a:t>
            </a:r>
            <a:r>
              <a:rPr lang="en-US" sz="2600" b="1" dirty="0">
                <a:solidFill>
                  <a:srgbClr val="FF0000"/>
                </a:solidFill>
              </a:rPr>
              <a:t>1 billion </a:t>
            </a:r>
            <a:r>
              <a:rPr lang="en-US" sz="2600" dirty="0">
                <a:solidFill>
                  <a:schemeClr val="accent1">
                    <a:lumMod val="75000"/>
                  </a:schemeClr>
                </a:solidFill>
              </a:rPr>
              <a:t>individuals have smoked tobacco .</a:t>
            </a:r>
          </a:p>
          <a:p>
            <a:pPr marL="457200" indent="-457200" algn="l" rtl="0">
              <a:buFont typeface="Wingdings" panose="05000000000000000000" pitchFamily="2" charset="2"/>
              <a:buChar char="Ø"/>
            </a:pPr>
            <a:endParaRPr lang="en-US" sz="2600" dirty="0">
              <a:solidFill>
                <a:schemeClr val="accent1">
                  <a:lumMod val="75000"/>
                </a:schemeClr>
              </a:solidFill>
            </a:endParaRPr>
          </a:p>
          <a:p>
            <a:pPr marL="457200" indent="-457200" algn="l" rtl="0">
              <a:buFont typeface="Wingdings" panose="05000000000000000000" pitchFamily="2" charset="2"/>
              <a:buChar char="Ø"/>
            </a:pPr>
            <a:r>
              <a:rPr lang="en-US" sz="2600" dirty="0">
                <a:solidFill>
                  <a:schemeClr val="accent1">
                    <a:lumMod val="75000"/>
                  </a:schemeClr>
                </a:solidFill>
              </a:rPr>
              <a:t>Males more than females .</a:t>
            </a:r>
          </a:p>
          <a:p>
            <a:pPr marL="457200" indent="-457200" algn="l" rtl="0">
              <a:buFont typeface="Wingdings" panose="05000000000000000000" pitchFamily="2" charset="2"/>
              <a:buChar char="Ø"/>
            </a:pPr>
            <a:endParaRPr lang="en-US" sz="2600" dirty="0">
              <a:solidFill>
                <a:schemeClr val="accent1">
                  <a:lumMod val="75000"/>
                </a:schemeClr>
              </a:solidFill>
            </a:endParaRPr>
          </a:p>
          <a:p>
            <a:pPr marL="457200" indent="-457200" algn="l" rtl="0">
              <a:buFont typeface="Wingdings" panose="05000000000000000000" pitchFamily="2" charset="2"/>
              <a:buChar char="Ø"/>
            </a:pPr>
            <a:r>
              <a:rPr lang="en-US" sz="2600" dirty="0">
                <a:solidFill>
                  <a:schemeClr val="accent1">
                    <a:lumMod val="75000"/>
                  </a:schemeClr>
                </a:solidFill>
              </a:rPr>
              <a:t>Responsible for </a:t>
            </a:r>
            <a:r>
              <a:rPr lang="en-US" sz="2600" b="1" dirty="0">
                <a:solidFill>
                  <a:srgbClr val="FF0000"/>
                </a:solidFill>
              </a:rPr>
              <a:t>6 million </a:t>
            </a:r>
            <a:r>
              <a:rPr lang="en-US" sz="2600" dirty="0">
                <a:solidFill>
                  <a:schemeClr val="accent1">
                    <a:lumMod val="75000"/>
                  </a:schemeClr>
                </a:solidFill>
              </a:rPr>
              <a:t>deaths yearly.</a:t>
            </a:r>
          </a:p>
          <a:p>
            <a:pPr marL="457200" indent="-457200" algn="l" rtl="0">
              <a:buFont typeface="Wingdings" panose="05000000000000000000" pitchFamily="2" charset="2"/>
              <a:buChar char="Ø"/>
            </a:pPr>
            <a:endParaRPr lang="ar-SA" sz="2600" dirty="0">
              <a:solidFill>
                <a:schemeClr val="accent1">
                  <a:lumMod val="75000"/>
                </a:schemeClr>
              </a:solidFill>
            </a:endParaRPr>
          </a:p>
          <a:p>
            <a:pPr marL="457200" indent="-457200" algn="l" rtl="0">
              <a:buFont typeface="Wingdings" panose="05000000000000000000" pitchFamily="2" charset="2"/>
              <a:buChar char="Ø"/>
            </a:pPr>
            <a:r>
              <a:rPr lang="en-US" sz="2600" dirty="0">
                <a:solidFill>
                  <a:schemeClr val="accent1">
                    <a:lumMod val="75000"/>
                  </a:schemeClr>
                </a:solidFill>
              </a:rPr>
              <a:t>It is recognized by the World Health Organization as the second leading risk factor for death worldwide. </a:t>
            </a:r>
          </a:p>
          <a:p>
            <a:endParaRPr lang="en-US" sz="2800" dirty="0">
              <a:solidFill>
                <a:schemeClr val="bg2">
                  <a:lumMod val="25000"/>
                </a:schemeClr>
              </a:solidFill>
            </a:endParaRPr>
          </a:p>
          <a:p>
            <a:endParaRPr lang="ar-SA" sz="2400" dirty="0">
              <a:solidFill>
                <a:schemeClr val="bg2">
                  <a:lumMod val="25000"/>
                </a:schemeClr>
              </a:solidFill>
            </a:endParaRPr>
          </a:p>
        </p:txBody>
      </p:sp>
      <p:sp>
        <p:nvSpPr>
          <p:cNvPr id="9" name="Title 8"/>
          <p:cNvSpPr txBox="1">
            <a:spLocks/>
          </p:cNvSpPr>
          <p:nvPr/>
        </p:nvSpPr>
        <p:spPr>
          <a:xfrm>
            <a:off x="793162" y="802466"/>
            <a:ext cx="5144069" cy="1143000"/>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r>
              <a:rPr lang="en-US" sz="3600" dirty="0">
                <a:solidFill>
                  <a:schemeClr val="bg2">
                    <a:lumMod val="25000"/>
                  </a:schemeClr>
                </a:solidFill>
              </a:rPr>
              <a:t> </a:t>
            </a:r>
            <a:r>
              <a:rPr lang="en-US" sz="4400" dirty="0">
                <a:solidFill>
                  <a:schemeClr val="bg2">
                    <a:lumMod val="25000"/>
                  </a:schemeClr>
                </a:solidFill>
              </a:rPr>
              <a:t>Smoking Facts “ WHO” </a:t>
            </a:r>
          </a:p>
          <a:p>
            <a:endParaRPr lang="ar-SA" sz="2400" dirty="0">
              <a:solidFill>
                <a:schemeClr val="bg2">
                  <a:lumMod val="25000"/>
                </a:schemeClr>
              </a:solidFill>
            </a:endParaRPr>
          </a:p>
        </p:txBody>
      </p:sp>
    </p:spTree>
    <p:extLst>
      <p:ext uri="{BB962C8B-B14F-4D97-AF65-F5344CB8AC3E}">
        <p14:creationId xmlns:p14="http://schemas.microsoft.com/office/powerpoint/2010/main" val="361049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33" t="29259" r="66667" b="50000"/>
          <a:stretch/>
        </p:blipFill>
        <p:spPr>
          <a:xfrm>
            <a:off x="228601" y="3886200"/>
            <a:ext cx="8686800" cy="2895600"/>
          </a:xfrm>
          <a:prstGeom prst="rect">
            <a:avLst/>
          </a:prstGeom>
        </p:spPr>
      </p:pic>
      <p:sp>
        <p:nvSpPr>
          <p:cNvPr id="3" name="مربع نص 2"/>
          <p:cNvSpPr txBox="1"/>
          <p:nvPr/>
        </p:nvSpPr>
        <p:spPr>
          <a:xfrm>
            <a:off x="784439" y="990600"/>
            <a:ext cx="3810000" cy="646331"/>
          </a:xfrm>
          <a:prstGeom prst="rect">
            <a:avLst/>
          </a:prstGeom>
          <a:noFill/>
        </p:spPr>
        <p:txBody>
          <a:bodyPr wrap="square" rtlCol="1">
            <a:spAutoFit/>
          </a:bodyPr>
          <a:lstStyle/>
          <a:p>
            <a:r>
              <a:rPr lang="en-US" sz="3600" dirty="0">
                <a:latin typeface="+mj-lt"/>
              </a:rPr>
              <a:t>EPIDEMIOLOGY</a:t>
            </a:r>
            <a:endParaRPr lang="ar-SA" sz="3600" dirty="0">
              <a:latin typeface="+mj-lt"/>
            </a:endParaRPr>
          </a:p>
        </p:txBody>
      </p:sp>
      <p:sp>
        <p:nvSpPr>
          <p:cNvPr id="4" name="مربع نص 3"/>
          <p:cNvSpPr txBox="1"/>
          <p:nvPr/>
        </p:nvSpPr>
        <p:spPr>
          <a:xfrm>
            <a:off x="784439" y="2133600"/>
            <a:ext cx="7723189" cy="1569660"/>
          </a:xfrm>
          <a:prstGeom prst="rect">
            <a:avLst/>
          </a:prstGeom>
          <a:noFill/>
        </p:spPr>
        <p:txBody>
          <a:bodyPr wrap="square" rtlCol="1">
            <a:spAutoFit/>
          </a:bodyPr>
          <a:lstStyle/>
          <a:p>
            <a:r>
              <a:rPr lang="en-US" sz="2400" dirty="0">
                <a:solidFill>
                  <a:schemeClr val="accent2">
                    <a:lumMod val="75000"/>
                  </a:schemeClr>
                </a:solidFill>
                <a:latin typeface="+mj-lt"/>
              </a:rPr>
              <a:t>One of the latest studies in SAUDI ARABIA among adults aged 18 years or older in2018 showed that:</a:t>
            </a:r>
          </a:p>
          <a:p>
            <a:endParaRPr lang="en-US" sz="2400" dirty="0">
              <a:solidFill>
                <a:schemeClr val="accent2">
                  <a:lumMod val="75000"/>
                </a:schemeClr>
              </a:solidFill>
              <a:latin typeface="+mj-lt"/>
            </a:endParaRPr>
          </a:p>
          <a:p>
            <a:r>
              <a:rPr lang="en-US" sz="2400" dirty="0">
                <a:solidFill>
                  <a:schemeClr val="accent2">
                    <a:lumMod val="75000"/>
                  </a:schemeClr>
                </a:solidFill>
                <a:latin typeface="+mj-lt"/>
              </a:rPr>
              <a:t>The prevalence of cigarette smoking is </a:t>
            </a:r>
            <a:r>
              <a:rPr lang="en-US" sz="2400" b="1" u="sng" dirty="0">
                <a:solidFill>
                  <a:srgbClr val="FF0000"/>
                </a:solidFill>
                <a:latin typeface="+mj-lt"/>
              </a:rPr>
              <a:t>21% </a:t>
            </a:r>
            <a:r>
              <a:rPr lang="en-US" sz="2400" dirty="0">
                <a:solidFill>
                  <a:schemeClr val="accent2">
                    <a:lumMod val="75000"/>
                  </a:schemeClr>
                </a:solidFill>
                <a:latin typeface="+mj-lt"/>
              </a:rPr>
              <a:t>.</a:t>
            </a:r>
            <a:endParaRPr lang="ar-SA" sz="2400" dirty="0">
              <a:solidFill>
                <a:schemeClr val="accent2">
                  <a:lumMod val="75000"/>
                </a:schemeClr>
              </a:solidFill>
              <a:latin typeface="+mj-lt"/>
            </a:endParaRPr>
          </a:p>
        </p:txBody>
      </p:sp>
    </p:spTree>
    <p:extLst>
      <p:ext uri="{BB962C8B-B14F-4D97-AF65-F5344CB8AC3E}">
        <p14:creationId xmlns:p14="http://schemas.microsoft.com/office/powerpoint/2010/main" val="136294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5832" t="52964" r="30002" b="8517"/>
          <a:stretch/>
        </p:blipFill>
        <p:spPr>
          <a:xfrm>
            <a:off x="609600" y="1828800"/>
            <a:ext cx="8077200" cy="4419600"/>
          </a:xfrm>
          <a:prstGeom prst="rect">
            <a:avLst/>
          </a:prstGeom>
          <a:solidFill>
            <a:srgbClr val="FFFFFF">
              <a:shade val="85000"/>
            </a:srgbClr>
          </a:solidFill>
          <a:ln w="88900" cap="sq">
            <a:noFill/>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73056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8"/>
          <p:cNvSpPr txBox="1">
            <a:spLocks/>
          </p:cNvSpPr>
          <p:nvPr/>
        </p:nvSpPr>
        <p:spPr>
          <a:xfrm>
            <a:off x="793162" y="2260940"/>
            <a:ext cx="7696200" cy="2209800"/>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endParaRPr lang="en-US" dirty="0">
              <a:solidFill>
                <a:schemeClr val="bg2">
                  <a:lumMod val="25000"/>
                </a:schemeClr>
              </a:solidFill>
            </a:endParaRPr>
          </a:p>
          <a:p>
            <a:endParaRPr lang="ar-SA" sz="2400" dirty="0">
              <a:solidFill>
                <a:schemeClr val="bg2">
                  <a:lumMod val="25000"/>
                </a:schemeClr>
              </a:solidFill>
            </a:endParaRPr>
          </a:p>
        </p:txBody>
      </p:sp>
      <p:sp>
        <p:nvSpPr>
          <p:cNvPr id="3" name="&quot;No&quot; Symbol 9"/>
          <p:cNvSpPr/>
          <p:nvPr/>
        </p:nvSpPr>
        <p:spPr>
          <a:xfrm>
            <a:off x="2133600" y="1676400"/>
            <a:ext cx="4876800" cy="3886200"/>
          </a:xfrm>
          <a:prstGeom prst="noSmoking">
            <a:avLst/>
          </a:prstGeom>
          <a:solidFill>
            <a:srgbClr val="FF0000">
              <a:alpha val="78000"/>
            </a:srgb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tx1"/>
              </a:solidFill>
            </a:endParaRPr>
          </a:p>
        </p:txBody>
      </p:sp>
      <p:sp>
        <p:nvSpPr>
          <p:cNvPr id="2" name="مستطيل 1"/>
          <p:cNvSpPr/>
          <p:nvPr/>
        </p:nvSpPr>
        <p:spPr>
          <a:xfrm>
            <a:off x="1295400" y="3430056"/>
            <a:ext cx="7010400" cy="1015663"/>
          </a:xfrm>
          <a:prstGeom prst="rect">
            <a:avLst/>
          </a:prstGeom>
        </p:spPr>
        <p:txBody>
          <a:bodyPr wrap="square">
            <a:spAutoFit/>
          </a:bodyPr>
          <a:lstStyle/>
          <a:p>
            <a:pPr lvl="0"/>
            <a:r>
              <a:rPr lang="en-US" sz="6000" b="1" dirty="0">
                <a:ln w="10160">
                  <a:solidFill>
                    <a:srgbClr val="3E8853"/>
                  </a:solidFill>
                  <a:prstDash val="solid"/>
                </a:ln>
                <a:solidFill>
                  <a:srgbClr val="FFFFFF"/>
                </a:solidFill>
                <a:effectLst>
                  <a:outerShdw blurRad="38100" dist="22860" dir="5400000" algn="tl" rotWithShape="0">
                    <a:srgbClr val="000000">
                      <a:alpha val="30000"/>
                    </a:srgbClr>
                  </a:outerShdw>
                </a:effectLst>
              </a:rPr>
              <a:t>Risks of smoking</a:t>
            </a:r>
          </a:p>
        </p:txBody>
      </p:sp>
    </p:spTree>
    <p:extLst>
      <p:ext uri="{BB962C8B-B14F-4D97-AF65-F5344CB8AC3E}">
        <p14:creationId xmlns:p14="http://schemas.microsoft.com/office/powerpoint/2010/main" val="104482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itle 8"/>
          <p:cNvSpPr txBox="1">
            <a:spLocks/>
          </p:cNvSpPr>
          <p:nvPr/>
        </p:nvSpPr>
        <p:spPr>
          <a:xfrm>
            <a:off x="152400" y="1786231"/>
            <a:ext cx="5105400" cy="5071769"/>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marL="285750" indent="-285750" algn="l" rtl="0">
              <a:buFont typeface="Arial" panose="020B0604020202020204" pitchFamily="34" charset="0"/>
              <a:buChar char="•"/>
            </a:pPr>
            <a:r>
              <a:rPr lang="en-US" sz="2400" dirty="0">
                <a:solidFill>
                  <a:schemeClr val="accent2">
                    <a:lumMod val="75000"/>
                  </a:schemeClr>
                </a:solidFill>
              </a:rPr>
              <a:t>Smoking is responsible for around </a:t>
            </a:r>
            <a:r>
              <a:rPr lang="en-US" sz="2400" dirty="0">
                <a:solidFill>
                  <a:srgbClr val="FF0000"/>
                </a:solidFill>
              </a:rPr>
              <a:t>6 million </a:t>
            </a:r>
            <a:r>
              <a:rPr lang="en-US" sz="2400" dirty="0">
                <a:solidFill>
                  <a:schemeClr val="accent2">
                    <a:lumMod val="75000"/>
                  </a:schemeClr>
                </a:solidFill>
              </a:rPr>
              <a:t>deaths yearly </a:t>
            </a:r>
            <a:endParaRPr lang="ar-SA" sz="2400" dirty="0">
              <a:solidFill>
                <a:schemeClr val="accent2">
                  <a:lumMod val="75000"/>
                </a:schemeClr>
              </a:solidFill>
            </a:endParaRPr>
          </a:p>
          <a:p>
            <a:pPr marL="285750" indent="-285750" algn="l" rtl="0">
              <a:buFont typeface="Arial" panose="020B0604020202020204" pitchFamily="34" charset="0"/>
              <a:buChar char="•"/>
            </a:pPr>
            <a:endParaRPr lang="ar-SA" sz="2400" dirty="0">
              <a:solidFill>
                <a:schemeClr val="accent2">
                  <a:lumMod val="75000"/>
                </a:schemeClr>
              </a:solidFill>
            </a:endParaRPr>
          </a:p>
          <a:p>
            <a:pPr marL="285750" indent="-285750" algn="l" rtl="0">
              <a:buFont typeface="Arial" panose="020B0604020202020204" pitchFamily="34" charset="0"/>
              <a:buChar char="•"/>
            </a:pPr>
            <a:r>
              <a:rPr lang="ar-SA" sz="2400" dirty="0">
                <a:solidFill>
                  <a:schemeClr val="accent2">
                    <a:lumMod val="75000"/>
                  </a:schemeClr>
                </a:solidFill>
              </a:rPr>
              <a:t>   </a:t>
            </a:r>
            <a:r>
              <a:rPr lang="en-US" sz="2400" dirty="0">
                <a:solidFill>
                  <a:schemeClr val="accent2">
                    <a:lumMod val="75000"/>
                  </a:schemeClr>
                </a:solidFill>
              </a:rPr>
              <a:t>it affects variety of organs in the body and it causes many disease ( COPD,IHD ,Stroke )</a:t>
            </a:r>
          </a:p>
          <a:p>
            <a:pPr marL="285750" indent="-285750" algn="l" rtl="0">
              <a:buFont typeface="Arial" panose="020B0604020202020204" pitchFamily="34" charset="0"/>
              <a:buChar char="•"/>
            </a:pPr>
            <a:endParaRPr lang="en-US" sz="2400" dirty="0">
              <a:solidFill>
                <a:schemeClr val="accent2">
                  <a:lumMod val="75000"/>
                </a:schemeClr>
              </a:solidFill>
            </a:endParaRPr>
          </a:p>
          <a:p>
            <a:pPr marL="285750" indent="-285750" algn="l" rtl="0">
              <a:buFont typeface="Arial" panose="020B0604020202020204" pitchFamily="34" charset="0"/>
              <a:buChar char="•"/>
            </a:pPr>
            <a:r>
              <a:rPr lang="en-US" sz="2400" dirty="0">
                <a:solidFill>
                  <a:srgbClr val="FF0000"/>
                </a:solidFill>
              </a:rPr>
              <a:t>lung</a:t>
            </a:r>
            <a:r>
              <a:rPr lang="en-US" sz="2400" dirty="0">
                <a:solidFill>
                  <a:schemeClr val="accent2">
                    <a:lumMod val="75000"/>
                  </a:schemeClr>
                </a:solidFill>
              </a:rPr>
              <a:t> is the most affected </a:t>
            </a:r>
          </a:p>
          <a:p>
            <a:pPr marL="285750" indent="-285750" algn="l" rtl="0">
              <a:buFont typeface="Arial" panose="020B0604020202020204" pitchFamily="34" charset="0"/>
              <a:buChar char="•"/>
            </a:pPr>
            <a:endParaRPr lang="en-US" sz="2400" dirty="0">
              <a:solidFill>
                <a:schemeClr val="accent2">
                  <a:lumMod val="75000"/>
                </a:schemeClr>
              </a:solidFill>
            </a:endParaRPr>
          </a:p>
          <a:p>
            <a:pPr marL="285750" indent="-285750" algn="l" rtl="0">
              <a:buFont typeface="Arial" panose="020B0604020202020204" pitchFamily="34" charset="0"/>
              <a:buChar char="•"/>
            </a:pPr>
            <a:r>
              <a:rPr lang="ar-SA" sz="2400" dirty="0">
                <a:solidFill>
                  <a:schemeClr val="accent2">
                    <a:lumMod val="75000"/>
                  </a:schemeClr>
                </a:solidFill>
              </a:rPr>
              <a:t> </a:t>
            </a:r>
            <a:r>
              <a:rPr lang="en-US" sz="2400" dirty="0">
                <a:solidFill>
                  <a:schemeClr val="accent2">
                    <a:lumMod val="75000"/>
                  </a:schemeClr>
                </a:solidFill>
              </a:rPr>
              <a:t>mortality in smokers is </a:t>
            </a:r>
            <a:r>
              <a:rPr lang="en-US" sz="2400" dirty="0">
                <a:solidFill>
                  <a:srgbClr val="FF0000"/>
                </a:solidFill>
              </a:rPr>
              <a:t>3 times </a:t>
            </a:r>
            <a:r>
              <a:rPr lang="en-US" sz="2400" dirty="0">
                <a:solidFill>
                  <a:schemeClr val="accent2">
                    <a:lumMod val="75000"/>
                  </a:schemeClr>
                </a:solidFill>
              </a:rPr>
              <a:t>greater than non smokers   </a:t>
            </a:r>
            <a:endParaRPr lang="ar-SA" sz="2400" dirty="0">
              <a:solidFill>
                <a:schemeClr val="accent2">
                  <a:lumMod val="75000"/>
                </a:schemeClr>
              </a:solidFill>
            </a:endParaRPr>
          </a:p>
          <a:p>
            <a:pPr marL="285750" indent="-285750" rtl="0">
              <a:buFont typeface="Arial" panose="020B0604020202020204" pitchFamily="34" charset="0"/>
              <a:buChar char="•"/>
            </a:pPr>
            <a:endParaRPr lang="ar-SA" sz="2400" dirty="0">
              <a:solidFill>
                <a:schemeClr val="accent2">
                  <a:lumMod val="75000"/>
                </a:schemeClr>
              </a:solidFill>
            </a:endParaRPr>
          </a:p>
          <a:p>
            <a:pPr rtl="0"/>
            <a:r>
              <a:rPr lang="en-US" sz="2400" dirty="0">
                <a:solidFill>
                  <a:srgbClr val="FF0000"/>
                </a:solidFill>
              </a:rPr>
              <a:t>Even if you only smoke one cigarette a day it can have serious health consequences </a:t>
            </a:r>
          </a:p>
          <a:p>
            <a:pPr marL="285750" indent="-285750" algn="l" rtl="0">
              <a:buFont typeface="Arial" panose="020B0604020202020204" pitchFamily="34" charset="0"/>
              <a:buChar char="•"/>
            </a:pPr>
            <a:endParaRPr lang="en-US" sz="1800" dirty="0">
              <a:solidFill>
                <a:schemeClr val="bg2">
                  <a:lumMod val="25000"/>
                </a:schemeClr>
              </a:solidFill>
            </a:endParaRPr>
          </a:p>
          <a:p>
            <a:endParaRPr lang="ar-SA" sz="2400" dirty="0">
              <a:solidFill>
                <a:schemeClr val="bg2">
                  <a:lumMod val="25000"/>
                </a:schemeClr>
              </a:solidFill>
            </a:endParaRPr>
          </a:p>
        </p:txBody>
      </p:sp>
      <p:pic>
        <p:nvPicPr>
          <p:cNvPr id="4"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381000"/>
            <a:ext cx="3733800" cy="6214769"/>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Tree>
    <p:extLst>
      <p:ext uri="{BB962C8B-B14F-4D97-AF65-F5344CB8AC3E}">
        <p14:creationId xmlns:p14="http://schemas.microsoft.com/office/powerpoint/2010/main" val="106335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8"/>
          <p:cNvSpPr txBox="1">
            <a:spLocks/>
          </p:cNvSpPr>
          <p:nvPr/>
        </p:nvSpPr>
        <p:spPr>
          <a:xfrm>
            <a:off x="793162" y="2260940"/>
            <a:ext cx="7696200" cy="2209800"/>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endParaRPr lang="en-US" dirty="0">
              <a:solidFill>
                <a:schemeClr val="bg2">
                  <a:lumMod val="25000"/>
                </a:schemeClr>
              </a:solidFill>
            </a:endParaRPr>
          </a:p>
          <a:p>
            <a:endParaRPr lang="ar-SA" sz="2400" dirty="0">
              <a:solidFill>
                <a:schemeClr val="bg2">
                  <a:lumMod val="25000"/>
                </a:schemeClr>
              </a:solidFill>
            </a:endParaRPr>
          </a:p>
        </p:txBody>
      </p:sp>
      <p:sp>
        <p:nvSpPr>
          <p:cNvPr id="3" name="Title 8"/>
          <p:cNvSpPr txBox="1">
            <a:spLocks/>
          </p:cNvSpPr>
          <p:nvPr/>
        </p:nvSpPr>
        <p:spPr>
          <a:xfrm>
            <a:off x="793162" y="990600"/>
            <a:ext cx="6141038" cy="762000"/>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r>
              <a:rPr lang="en-US" sz="3600" dirty="0">
                <a:solidFill>
                  <a:schemeClr val="bg2">
                    <a:lumMod val="25000"/>
                  </a:schemeClr>
                </a:solidFill>
              </a:rPr>
              <a:t>Smoking and Respiratory diseases</a:t>
            </a:r>
          </a:p>
          <a:p>
            <a:endParaRPr lang="ar-SA" sz="2400" dirty="0">
              <a:solidFill>
                <a:schemeClr val="bg2">
                  <a:lumMod val="25000"/>
                </a:schemeClr>
              </a:solidFill>
            </a:endParaRPr>
          </a:p>
        </p:txBody>
      </p:sp>
      <p:sp>
        <p:nvSpPr>
          <p:cNvPr id="2" name="مستطيل 1"/>
          <p:cNvSpPr/>
          <p:nvPr/>
        </p:nvSpPr>
        <p:spPr>
          <a:xfrm>
            <a:off x="457200" y="2241606"/>
            <a:ext cx="4953000" cy="4154984"/>
          </a:xfrm>
          <a:prstGeom prst="rect">
            <a:avLst/>
          </a:prstGeom>
        </p:spPr>
        <p:txBody>
          <a:bodyPr wrap="square">
            <a:spAutoFit/>
          </a:bodyPr>
          <a:lstStyle/>
          <a:p>
            <a:pPr marL="457200" indent="-457200">
              <a:buFont typeface="Wingdings" panose="05000000000000000000" pitchFamily="2" charset="2"/>
              <a:buChar char="Ø"/>
            </a:pPr>
            <a:r>
              <a:rPr lang="en-US" sz="2400" dirty="0">
                <a:solidFill>
                  <a:schemeClr val="accent1">
                    <a:lumMod val="75000"/>
                  </a:schemeClr>
                </a:solidFill>
                <a:latin typeface="+mj-lt"/>
              </a:rPr>
              <a:t>Smoking is the most common cause of ( </a:t>
            </a:r>
            <a:r>
              <a:rPr lang="en-US" sz="2400" u="sng" dirty="0">
                <a:solidFill>
                  <a:srgbClr val="FF0000"/>
                </a:solidFill>
                <a:latin typeface="+mj-lt"/>
              </a:rPr>
              <a:t>COPD</a:t>
            </a:r>
            <a:r>
              <a:rPr lang="en-US" sz="2400" dirty="0">
                <a:solidFill>
                  <a:schemeClr val="accent1">
                    <a:lumMod val="75000"/>
                  </a:schemeClr>
                </a:solidFill>
                <a:latin typeface="+mj-lt"/>
              </a:rPr>
              <a:t> ) one of the leading cause of death worldwide .</a:t>
            </a:r>
          </a:p>
          <a:p>
            <a:r>
              <a:rPr lang="en-US" sz="2400" dirty="0">
                <a:solidFill>
                  <a:schemeClr val="accent1">
                    <a:lumMod val="75000"/>
                  </a:schemeClr>
                </a:solidFill>
                <a:latin typeface="+mj-lt"/>
              </a:rPr>
              <a:t> </a:t>
            </a:r>
            <a:endParaRPr lang="en-US" sz="2400" u="sng" dirty="0">
              <a:solidFill>
                <a:schemeClr val="accent1">
                  <a:lumMod val="75000"/>
                </a:schemeClr>
              </a:solidFill>
              <a:latin typeface="+mj-lt"/>
            </a:endParaRPr>
          </a:p>
          <a:p>
            <a:pPr marL="457200" indent="-457200">
              <a:buFont typeface="Wingdings" panose="05000000000000000000" pitchFamily="2" charset="2"/>
              <a:buChar char="Ø"/>
            </a:pPr>
            <a:r>
              <a:rPr lang="en-US" sz="2400" dirty="0">
                <a:solidFill>
                  <a:schemeClr val="accent1">
                    <a:lumMod val="75000"/>
                  </a:schemeClr>
                </a:solidFill>
                <a:latin typeface="+mj-lt"/>
              </a:rPr>
              <a:t>causes most common cases of lung cancer.</a:t>
            </a:r>
          </a:p>
          <a:p>
            <a:r>
              <a:rPr lang="en-US" sz="2400" dirty="0">
                <a:solidFill>
                  <a:schemeClr val="accent1">
                    <a:lumMod val="75000"/>
                  </a:schemeClr>
                </a:solidFill>
                <a:latin typeface="+mj-lt"/>
              </a:rPr>
              <a:t> </a:t>
            </a:r>
          </a:p>
          <a:p>
            <a:pPr marL="457200" indent="-457200">
              <a:buFont typeface="Wingdings" panose="05000000000000000000" pitchFamily="2" charset="2"/>
              <a:buChar char="Ø"/>
            </a:pPr>
            <a:r>
              <a:rPr lang="en-US" sz="2400" dirty="0">
                <a:solidFill>
                  <a:schemeClr val="accent1">
                    <a:lumMod val="75000"/>
                  </a:schemeClr>
                </a:solidFill>
                <a:latin typeface="+mj-lt"/>
              </a:rPr>
              <a:t>causes </a:t>
            </a:r>
            <a:r>
              <a:rPr lang="en-US" sz="2400" dirty="0">
                <a:solidFill>
                  <a:srgbClr val="FF0000"/>
                </a:solidFill>
                <a:latin typeface="+mj-lt"/>
              </a:rPr>
              <a:t>90%</a:t>
            </a:r>
            <a:r>
              <a:rPr lang="en-US" sz="2400" dirty="0">
                <a:solidFill>
                  <a:schemeClr val="accent1">
                    <a:lumMod val="75000"/>
                  </a:schemeClr>
                </a:solidFill>
                <a:latin typeface="+mj-lt"/>
              </a:rPr>
              <a:t> of lung cancer deaths.</a:t>
            </a:r>
          </a:p>
          <a:p>
            <a:pPr marL="457200" indent="-457200">
              <a:buFont typeface="Wingdings" panose="05000000000000000000" pitchFamily="2" charset="2"/>
              <a:buChar char="Ø"/>
            </a:pPr>
            <a:endParaRPr lang="en-US" sz="2400" dirty="0">
              <a:solidFill>
                <a:schemeClr val="accent1">
                  <a:lumMod val="75000"/>
                </a:schemeClr>
              </a:solidFill>
              <a:latin typeface="+mj-lt"/>
            </a:endParaRPr>
          </a:p>
          <a:p>
            <a:pPr marL="457200" indent="-457200">
              <a:buFont typeface="Wingdings" panose="05000000000000000000" pitchFamily="2" charset="2"/>
              <a:buChar char="Ø"/>
            </a:pPr>
            <a:r>
              <a:rPr lang="en-US" sz="2400" dirty="0">
                <a:solidFill>
                  <a:schemeClr val="accent1">
                    <a:lumMod val="75000"/>
                  </a:schemeClr>
                </a:solidFill>
                <a:latin typeface="+mj-lt"/>
              </a:rPr>
              <a:t>Smoking worsens conditions like asthma and URTI. </a:t>
            </a:r>
          </a:p>
        </p:txBody>
      </p:sp>
      <p:pic>
        <p:nvPicPr>
          <p:cNvPr id="5" name="Picture 1"/>
          <p:cNvPicPr>
            <a:picLocks noChangeAspect="1"/>
          </p:cNvPicPr>
          <p:nvPr/>
        </p:nvPicPr>
        <p:blipFill rotWithShape="1">
          <a:blip r:embed="rId2">
            <a:extLst>
              <a:ext uri="{28A0092B-C50C-407E-A947-70E740481C1C}">
                <a14:useLocalDpi xmlns:a14="http://schemas.microsoft.com/office/drawing/2010/main" val="0"/>
              </a:ext>
            </a:extLst>
          </a:blip>
          <a:srcRect t="7338" r="1887" b="13889"/>
          <a:stretch/>
        </p:blipFill>
        <p:spPr>
          <a:xfrm>
            <a:off x="5407925" y="1981200"/>
            <a:ext cx="3733800" cy="4648200"/>
          </a:xfrm>
          <a:prstGeom prst="rect">
            <a:avLst/>
          </a:prstGeom>
          <a:effectLst>
            <a:softEdge rad="571500"/>
          </a:effectLst>
        </p:spPr>
      </p:pic>
    </p:spTree>
    <p:extLst>
      <p:ext uri="{BB962C8B-B14F-4D97-AF65-F5344CB8AC3E}">
        <p14:creationId xmlns:p14="http://schemas.microsoft.com/office/powerpoint/2010/main" val="175335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8"/>
          <p:cNvSpPr txBox="1">
            <a:spLocks/>
          </p:cNvSpPr>
          <p:nvPr/>
        </p:nvSpPr>
        <p:spPr>
          <a:xfrm>
            <a:off x="793162" y="2260940"/>
            <a:ext cx="7696200" cy="2209800"/>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endParaRPr lang="en-US" dirty="0">
              <a:solidFill>
                <a:schemeClr val="bg2">
                  <a:lumMod val="25000"/>
                </a:schemeClr>
              </a:solidFill>
            </a:endParaRPr>
          </a:p>
          <a:p>
            <a:endParaRPr lang="ar-SA" sz="2400" dirty="0">
              <a:solidFill>
                <a:schemeClr val="bg2">
                  <a:lumMod val="25000"/>
                </a:schemeClr>
              </a:solidFill>
            </a:endParaRPr>
          </a:p>
        </p:txBody>
      </p:sp>
      <p:sp>
        <p:nvSpPr>
          <p:cNvPr id="3" name="Title 8"/>
          <p:cNvSpPr txBox="1">
            <a:spLocks/>
          </p:cNvSpPr>
          <p:nvPr/>
        </p:nvSpPr>
        <p:spPr>
          <a:xfrm>
            <a:off x="810222" y="914400"/>
            <a:ext cx="6553200" cy="1143000"/>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r>
              <a:rPr lang="en-US" sz="3600" dirty="0">
                <a:solidFill>
                  <a:schemeClr val="bg2">
                    <a:lumMod val="25000"/>
                  </a:schemeClr>
                </a:solidFill>
              </a:rPr>
              <a:t>Smoking and Cardiovascular diseases</a:t>
            </a:r>
          </a:p>
          <a:p>
            <a:endParaRPr lang="ar-SA" sz="2400" dirty="0">
              <a:solidFill>
                <a:schemeClr val="bg2">
                  <a:lumMod val="25000"/>
                </a:schemeClr>
              </a:solidFill>
            </a:endParaRPr>
          </a:p>
        </p:txBody>
      </p:sp>
      <p:sp>
        <p:nvSpPr>
          <p:cNvPr id="4" name="Title 8"/>
          <p:cNvSpPr txBox="1">
            <a:spLocks/>
          </p:cNvSpPr>
          <p:nvPr/>
        </p:nvSpPr>
        <p:spPr>
          <a:xfrm>
            <a:off x="259762" y="2438400"/>
            <a:ext cx="8763000" cy="3352800"/>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marL="457200" indent="-457200" algn="l" rtl="0">
              <a:buFont typeface="Wingdings" panose="05000000000000000000" pitchFamily="2" charset="2"/>
              <a:buChar char="Ø"/>
            </a:pPr>
            <a:r>
              <a:rPr lang="en-US" sz="2400" dirty="0">
                <a:solidFill>
                  <a:schemeClr val="accent1">
                    <a:lumMod val="75000"/>
                  </a:schemeClr>
                </a:solidFill>
              </a:rPr>
              <a:t>Smoking results in narrowing in the blood </a:t>
            </a:r>
            <a:r>
              <a:rPr lang="en-US" sz="2400" dirty="0" err="1">
                <a:solidFill>
                  <a:schemeClr val="accent1">
                    <a:lumMod val="75000"/>
                  </a:schemeClr>
                </a:solidFill>
              </a:rPr>
              <a:t>veesels</a:t>
            </a:r>
            <a:r>
              <a:rPr lang="en-US" sz="2400" dirty="0">
                <a:solidFill>
                  <a:schemeClr val="accent1">
                    <a:lumMod val="75000"/>
                  </a:schemeClr>
                </a:solidFill>
              </a:rPr>
              <a:t>  which </a:t>
            </a:r>
            <a:r>
              <a:rPr lang="en-US" sz="2400" dirty="0">
                <a:solidFill>
                  <a:srgbClr val="FF0000"/>
                </a:solidFill>
              </a:rPr>
              <a:t>increase the risk of </a:t>
            </a:r>
            <a:r>
              <a:rPr lang="en-US" sz="2400" b="1" u="sng" dirty="0">
                <a:solidFill>
                  <a:srgbClr val="FF0000"/>
                </a:solidFill>
              </a:rPr>
              <a:t>heart disease </a:t>
            </a:r>
            <a:r>
              <a:rPr lang="en-US" sz="2400" dirty="0">
                <a:solidFill>
                  <a:srgbClr val="FF0000"/>
                </a:solidFill>
              </a:rPr>
              <a:t>and </a:t>
            </a:r>
            <a:r>
              <a:rPr lang="en-US" sz="2400" b="1" u="sng" dirty="0">
                <a:solidFill>
                  <a:srgbClr val="FF0000"/>
                </a:solidFill>
              </a:rPr>
              <a:t>stroke</a:t>
            </a:r>
            <a:r>
              <a:rPr lang="en-US" sz="2400" b="1" dirty="0">
                <a:solidFill>
                  <a:srgbClr val="FF0000"/>
                </a:solidFill>
              </a:rPr>
              <a:t> .</a:t>
            </a:r>
          </a:p>
          <a:p>
            <a:pPr marL="457200" indent="-457200" algn="l" rtl="0">
              <a:buFont typeface="Wingdings" panose="05000000000000000000" pitchFamily="2" charset="2"/>
              <a:buChar char="Ø"/>
            </a:pPr>
            <a:endParaRPr lang="en-US" sz="2400" b="1" u="sng" dirty="0">
              <a:solidFill>
                <a:schemeClr val="accent1">
                  <a:lumMod val="75000"/>
                </a:schemeClr>
              </a:solidFill>
            </a:endParaRPr>
          </a:p>
          <a:p>
            <a:pPr marL="457200" indent="-457200" algn="l" rtl="0">
              <a:buFont typeface="Wingdings" panose="05000000000000000000" pitchFamily="2" charset="2"/>
              <a:buChar char="Ø"/>
            </a:pPr>
            <a:r>
              <a:rPr lang="en-US" sz="2400" dirty="0">
                <a:solidFill>
                  <a:schemeClr val="accent1">
                    <a:lumMod val="75000"/>
                  </a:schemeClr>
                </a:solidFill>
              </a:rPr>
              <a:t>It is a major risk factor for </a:t>
            </a:r>
            <a:r>
              <a:rPr lang="en-US" sz="2400" b="1" dirty="0">
                <a:solidFill>
                  <a:schemeClr val="tx1">
                    <a:lumMod val="95000"/>
                    <a:lumOff val="5000"/>
                  </a:schemeClr>
                </a:solidFill>
              </a:rPr>
              <a:t>IHD</a:t>
            </a:r>
            <a:r>
              <a:rPr lang="en-US" sz="2400" b="1" dirty="0">
                <a:solidFill>
                  <a:schemeClr val="accent1">
                    <a:lumMod val="75000"/>
                  </a:schemeClr>
                </a:solidFill>
              </a:rPr>
              <a:t> </a:t>
            </a:r>
            <a:r>
              <a:rPr lang="en-US" sz="2400" dirty="0">
                <a:solidFill>
                  <a:schemeClr val="accent1">
                    <a:lumMod val="75000"/>
                  </a:schemeClr>
                </a:solidFill>
              </a:rPr>
              <a:t>and peripheral arterial disease .</a:t>
            </a:r>
            <a:endParaRPr lang="en-US" sz="2400" b="1" dirty="0">
              <a:solidFill>
                <a:schemeClr val="accent1">
                  <a:lumMod val="75000"/>
                </a:schemeClr>
              </a:solidFill>
            </a:endParaRPr>
          </a:p>
          <a:p>
            <a:pPr marL="342900" indent="-342900" algn="l" rtl="0">
              <a:buFont typeface="Wingdings" panose="05000000000000000000" pitchFamily="2" charset="2"/>
              <a:buChar char="Ø"/>
            </a:pPr>
            <a:endParaRPr lang="en-US" sz="2400" dirty="0">
              <a:solidFill>
                <a:schemeClr val="accent1">
                  <a:lumMod val="75000"/>
                </a:schemeClr>
              </a:solidFill>
            </a:endParaRPr>
          </a:p>
          <a:p>
            <a:pPr marL="457200" indent="-457200" algn="l" rtl="0">
              <a:buFont typeface="Wingdings" panose="05000000000000000000" pitchFamily="2" charset="2"/>
              <a:buChar char="Ø"/>
            </a:pPr>
            <a:r>
              <a:rPr lang="en-US" sz="2400" dirty="0">
                <a:solidFill>
                  <a:schemeClr val="accent1">
                    <a:lumMod val="75000"/>
                  </a:schemeClr>
                </a:solidFill>
              </a:rPr>
              <a:t>It </a:t>
            </a:r>
            <a:r>
              <a:rPr lang="en-US" sz="2400" dirty="0">
                <a:solidFill>
                  <a:srgbClr val="FF0000"/>
                </a:solidFill>
              </a:rPr>
              <a:t>decreases </a:t>
            </a:r>
            <a:r>
              <a:rPr lang="en-US" sz="2400" b="1" dirty="0">
                <a:solidFill>
                  <a:srgbClr val="FF0000"/>
                </a:solidFill>
              </a:rPr>
              <a:t>HDL</a:t>
            </a:r>
            <a:r>
              <a:rPr lang="en-US" sz="2400" dirty="0">
                <a:solidFill>
                  <a:srgbClr val="FF0000"/>
                </a:solidFill>
              </a:rPr>
              <a:t> </a:t>
            </a:r>
            <a:r>
              <a:rPr lang="en-US" sz="2400" dirty="0">
                <a:solidFill>
                  <a:schemeClr val="accent1">
                    <a:lumMod val="75000"/>
                  </a:schemeClr>
                </a:solidFill>
              </a:rPr>
              <a:t>in the blood and </a:t>
            </a:r>
            <a:r>
              <a:rPr lang="en-US" sz="2400" dirty="0">
                <a:solidFill>
                  <a:srgbClr val="FF0000"/>
                </a:solidFill>
              </a:rPr>
              <a:t>increases </a:t>
            </a:r>
            <a:r>
              <a:rPr lang="en-US" sz="2400" b="1" dirty="0">
                <a:solidFill>
                  <a:srgbClr val="FF0000"/>
                </a:solidFill>
              </a:rPr>
              <a:t>BP</a:t>
            </a:r>
            <a:endParaRPr lang="en-US" sz="2800" b="1" dirty="0">
              <a:solidFill>
                <a:srgbClr val="FF0000"/>
              </a:solidFill>
            </a:endParaRPr>
          </a:p>
          <a:p>
            <a:endParaRPr lang="ar-SA" sz="2400" dirty="0">
              <a:solidFill>
                <a:schemeClr val="bg2">
                  <a:lumMod val="25000"/>
                </a:schemeClr>
              </a:solidFill>
            </a:endParaRPr>
          </a:p>
        </p:txBody>
      </p:sp>
      <p:pic>
        <p:nvPicPr>
          <p:cNvPr id="2" name="صورة 1"/>
          <p:cNvPicPr>
            <a:picLocks noChangeAspect="1"/>
          </p:cNvPicPr>
          <p:nvPr/>
        </p:nvPicPr>
        <p:blipFill>
          <a:blip r:embed="rId2"/>
          <a:stretch>
            <a:fillRect/>
          </a:stretch>
        </p:blipFill>
        <p:spPr>
          <a:xfrm>
            <a:off x="1828800" y="5486400"/>
            <a:ext cx="5534622" cy="1296647"/>
          </a:xfrm>
          <a:prstGeom prst="rect">
            <a:avLst/>
          </a:prstGeom>
        </p:spPr>
      </p:pic>
    </p:spTree>
    <p:extLst>
      <p:ext uri="{BB962C8B-B14F-4D97-AF65-F5344CB8AC3E}">
        <p14:creationId xmlns:p14="http://schemas.microsoft.com/office/powerpoint/2010/main" val="412838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itle 8"/>
          <p:cNvSpPr txBox="1">
            <a:spLocks/>
          </p:cNvSpPr>
          <p:nvPr/>
        </p:nvSpPr>
        <p:spPr>
          <a:xfrm>
            <a:off x="419100" y="990601"/>
            <a:ext cx="4724400" cy="947381"/>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r>
              <a:rPr lang="en-US" sz="4400" dirty="0"/>
              <a:t>Smoking and Cancer</a:t>
            </a:r>
          </a:p>
          <a:p>
            <a:endParaRPr lang="ar-SA" sz="2400" dirty="0">
              <a:solidFill>
                <a:schemeClr val="bg2">
                  <a:lumMod val="25000"/>
                </a:schemeClr>
              </a:solidFill>
            </a:endParaRPr>
          </a:p>
        </p:txBody>
      </p:sp>
      <p:pic>
        <p:nvPicPr>
          <p:cNvPr id="4" name="Picture 4"/>
          <p:cNvPicPr>
            <a:picLocks noChangeAspect="1"/>
          </p:cNvPicPr>
          <p:nvPr/>
        </p:nvPicPr>
        <p:blipFill rotWithShape="1">
          <a:blip r:embed="rId2">
            <a:extLst>
              <a:ext uri="{28A0092B-C50C-407E-A947-70E740481C1C}">
                <a14:useLocalDpi xmlns:a14="http://schemas.microsoft.com/office/drawing/2010/main" val="0"/>
              </a:ext>
            </a:extLst>
          </a:blip>
          <a:srcRect t="13487" r="58351"/>
          <a:stretch/>
        </p:blipFill>
        <p:spPr>
          <a:xfrm>
            <a:off x="5410200" y="137289"/>
            <a:ext cx="3733800" cy="6720711"/>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5" name="Title 8"/>
          <p:cNvSpPr txBox="1">
            <a:spLocks/>
          </p:cNvSpPr>
          <p:nvPr/>
        </p:nvSpPr>
        <p:spPr>
          <a:xfrm>
            <a:off x="419100" y="1937982"/>
            <a:ext cx="4724400" cy="4767618"/>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marL="457200" indent="-457200" algn="l" rtl="0">
              <a:buFont typeface="Wingdings" panose="05000000000000000000" pitchFamily="2" charset="2"/>
              <a:buChar char="Ø"/>
            </a:pPr>
            <a:r>
              <a:rPr lang="en-US" sz="2400" dirty="0">
                <a:solidFill>
                  <a:schemeClr val="accent1">
                    <a:lumMod val="75000"/>
                  </a:schemeClr>
                </a:solidFill>
              </a:rPr>
              <a:t>Poisons in cigarette can weaken the body’s immune system, making it harder to kill cancer cells. When this happens, cancer cells keep growing without being stopped .</a:t>
            </a:r>
          </a:p>
          <a:p>
            <a:pPr marL="457200" indent="-457200" algn="l" rtl="0">
              <a:buFont typeface="Wingdings" panose="05000000000000000000" pitchFamily="2" charset="2"/>
              <a:buChar char="Ø"/>
            </a:pPr>
            <a:endParaRPr lang="en-US" sz="2000" dirty="0">
              <a:solidFill>
                <a:schemeClr val="accent1">
                  <a:lumMod val="75000"/>
                </a:schemeClr>
              </a:solidFill>
            </a:endParaRPr>
          </a:p>
          <a:p>
            <a:pPr marL="342900" indent="-342900" algn="l" rtl="0">
              <a:buFont typeface="Wingdings" panose="05000000000000000000" pitchFamily="2" charset="2"/>
              <a:buChar char="Ø"/>
            </a:pPr>
            <a:endParaRPr lang="ar-SA" sz="2000" dirty="0">
              <a:solidFill>
                <a:schemeClr val="accent1">
                  <a:lumMod val="75000"/>
                </a:schemeClr>
              </a:solidFill>
            </a:endParaRPr>
          </a:p>
          <a:p>
            <a:pPr marL="342900" indent="-342900" algn="l" rtl="0">
              <a:buFont typeface="Wingdings" panose="05000000000000000000" pitchFamily="2" charset="2"/>
              <a:buChar char="Ø"/>
            </a:pPr>
            <a:endParaRPr lang="ar-SA" sz="2000" dirty="0">
              <a:solidFill>
                <a:schemeClr val="accent1">
                  <a:lumMod val="75000"/>
                </a:schemeClr>
              </a:solidFill>
            </a:endParaRPr>
          </a:p>
          <a:p>
            <a:pPr marL="342900" indent="-342900" algn="l" rtl="0">
              <a:buFont typeface="Wingdings" panose="05000000000000000000" pitchFamily="2" charset="2"/>
              <a:buChar char="Ø"/>
            </a:pPr>
            <a:r>
              <a:rPr lang="en-US" sz="2400" dirty="0">
                <a:solidFill>
                  <a:schemeClr val="accent1">
                    <a:lumMod val="75000"/>
                  </a:schemeClr>
                </a:solidFill>
              </a:rPr>
              <a:t>Lung cancer is now the leading cause of cancer death in the world</a:t>
            </a:r>
            <a:r>
              <a:rPr lang="en-US" sz="2400" dirty="0">
                <a:solidFill>
                  <a:schemeClr val="accent2">
                    <a:lumMod val="75000"/>
                  </a:schemeClr>
                </a:solidFill>
              </a:rPr>
              <a:t>. </a:t>
            </a:r>
          </a:p>
          <a:p>
            <a:pPr marL="457200" indent="-457200" algn="l" rtl="0">
              <a:buFont typeface="Wingdings" panose="05000000000000000000" pitchFamily="2" charset="2"/>
              <a:buChar char="ü"/>
            </a:pPr>
            <a:endParaRPr lang="ar-SA" sz="2000" dirty="0">
              <a:solidFill>
                <a:schemeClr val="bg2">
                  <a:lumMod val="25000"/>
                </a:schemeClr>
              </a:solidFill>
            </a:endParaRPr>
          </a:p>
        </p:txBody>
      </p:sp>
    </p:spTree>
    <p:extLst>
      <p:ext uri="{BB962C8B-B14F-4D97-AF65-F5344CB8AC3E}">
        <p14:creationId xmlns:p14="http://schemas.microsoft.com/office/powerpoint/2010/main" val="416084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l" rtl="0"/>
            <a:r>
              <a:rPr lang="en-US" sz="2400" dirty="0"/>
              <a:t>3.Appreciate the Effect of </a:t>
            </a:r>
            <a:r>
              <a:rPr lang="en-US" sz="2400" dirty="0" err="1"/>
              <a:t>of</a:t>
            </a:r>
            <a:r>
              <a:rPr lang="en-US" sz="2400" dirty="0"/>
              <a:t> passive smoking….</a:t>
            </a:r>
            <a:br>
              <a:rPr lang="en-US" sz="2400" dirty="0"/>
            </a:br>
            <a:r>
              <a:rPr lang="en-US" sz="2400" dirty="0"/>
              <a:t>4.help the smoker to quit…</a:t>
            </a:r>
            <a:endParaRPr lang="ar-SA" sz="2400" dirty="0"/>
          </a:p>
        </p:txBody>
      </p:sp>
      <p:sp>
        <p:nvSpPr>
          <p:cNvPr id="3" name="عنصر نائب للنص 2"/>
          <p:cNvSpPr>
            <a:spLocks noGrp="1"/>
          </p:cNvSpPr>
          <p:nvPr>
            <p:ph type="body" idx="1"/>
          </p:nvPr>
        </p:nvSpPr>
        <p:spPr>
          <a:xfrm>
            <a:off x="6324600" y="4960137"/>
            <a:ext cx="2819400" cy="1463040"/>
          </a:xfrm>
        </p:spPr>
        <p:txBody>
          <a:bodyPr>
            <a:normAutofit/>
          </a:bodyPr>
          <a:lstStyle/>
          <a:p>
            <a:pPr algn="l" rtl="0"/>
            <a:r>
              <a:rPr lang="en-US" sz="1800" dirty="0"/>
              <a:t>By: ABDULAZIZ ALMOTAIRI.</a:t>
            </a:r>
            <a:endParaRPr lang="ar-SA" sz="1800" dirty="0"/>
          </a:p>
        </p:txBody>
      </p:sp>
    </p:spTree>
    <p:extLst>
      <p:ext uri="{BB962C8B-B14F-4D97-AF65-F5344CB8AC3E}">
        <p14:creationId xmlns:p14="http://schemas.microsoft.com/office/powerpoint/2010/main" val="1327164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8"/>
          <p:cNvSpPr txBox="1">
            <a:spLocks/>
          </p:cNvSpPr>
          <p:nvPr/>
        </p:nvSpPr>
        <p:spPr>
          <a:xfrm>
            <a:off x="793162" y="2260940"/>
            <a:ext cx="7696200" cy="2209800"/>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endParaRPr lang="en-US" dirty="0">
              <a:solidFill>
                <a:schemeClr val="bg2">
                  <a:lumMod val="25000"/>
                </a:schemeClr>
              </a:solidFill>
            </a:endParaRPr>
          </a:p>
          <a:p>
            <a:endParaRPr lang="ar-SA" sz="2400" dirty="0">
              <a:solidFill>
                <a:schemeClr val="bg2">
                  <a:lumMod val="25000"/>
                </a:schemeClr>
              </a:solidFill>
            </a:endParaRPr>
          </a:p>
        </p:txBody>
      </p:sp>
      <p:sp>
        <p:nvSpPr>
          <p:cNvPr id="3" name="Title 1">
            <a:extLst>
              <a:ext uri="{FF2B5EF4-FFF2-40B4-BE49-F238E27FC236}">
                <a16:creationId xmlns:a16="http://schemas.microsoft.com/office/drawing/2014/main" id="{9B474FFF-D85C-6C47-BAA1-5893420A0C73}"/>
              </a:ext>
            </a:extLst>
          </p:cNvPr>
          <p:cNvSpPr>
            <a:spLocks noGrp="1"/>
          </p:cNvSpPr>
          <p:nvPr>
            <p:ph type="title"/>
          </p:nvPr>
        </p:nvSpPr>
        <p:spPr>
          <a:xfrm>
            <a:off x="768096" y="762000"/>
            <a:ext cx="6089904" cy="1066800"/>
          </a:xfrm>
        </p:spPr>
        <p:txBody>
          <a:bodyPr/>
          <a:lstStyle/>
          <a:p>
            <a:r>
              <a:rPr lang="en-US" dirty="0"/>
              <a:t>Secondhand smoking</a:t>
            </a:r>
          </a:p>
        </p:txBody>
      </p:sp>
      <p:sp>
        <p:nvSpPr>
          <p:cNvPr id="4" name="Content Placeholder 2">
            <a:extLst>
              <a:ext uri="{FF2B5EF4-FFF2-40B4-BE49-F238E27FC236}">
                <a16:creationId xmlns:a16="http://schemas.microsoft.com/office/drawing/2014/main" id="{74F15147-9E83-8A47-A70F-778B10F5AB18}"/>
              </a:ext>
            </a:extLst>
          </p:cNvPr>
          <p:cNvSpPr txBox="1">
            <a:spLocks/>
          </p:cNvSpPr>
          <p:nvPr/>
        </p:nvSpPr>
        <p:spPr>
          <a:xfrm>
            <a:off x="768097" y="2286000"/>
            <a:ext cx="8147303" cy="2514600"/>
          </a:xfrm>
          <a:prstGeom prst="rect">
            <a:avLst/>
          </a:prstGeom>
        </p:spPr>
        <p:txBody>
          <a:bodyPr/>
          <a:lstStyle>
            <a:lvl1pPr marL="91440" indent="-91440" algn="r" defTabSz="914400" rtl="1"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lgn="l"/>
            <a:r>
              <a:rPr lang="en-US" dirty="0">
                <a:solidFill>
                  <a:schemeClr val="accent1">
                    <a:lumMod val="75000"/>
                  </a:schemeClr>
                </a:solidFill>
              </a:rPr>
              <a:t>It is The Inhalation of smoke by person other than the active smoker. It harms children and adults.</a:t>
            </a:r>
          </a:p>
          <a:p>
            <a:pPr marL="0" indent="0" algn="l">
              <a:buNone/>
            </a:pPr>
            <a:endParaRPr lang="en-US" dirty="0">
              <a:solidFill>
                <a:schemeClr val="accent1">
                  <a:lumMod val="75000"/>
                </a:schemeClr>
              </a:solidFill>
            </a:endParaRPr>
          </a:p>
          <a:p>
            <a:pPr marL="0" indent="0" algn="l">
              <a:buNone/>
            </a:pPr>
            <a:r>
              <a:rPr lang="en-US" dirty="0">
                <a:solidFill>
                  <a:schemeClr val="accent1">
                    <a:lumMod val="75000"/>
                  </a:schemeClr>
                </a:solidFill>
              </a:rPr>
              <a:t>Secondhand smoking causes the same health concerns as active smoking including cardiovascular disease, lung cancer and respiratory disease. Incidence is correlated with amount of exposure.</a:t>
            </a:r>
          </a:p>
          <a:p>
            <a:pPr algn="l"/>
            <a:endParaRPr lang="en-US" dirty="0"/>
          </a:p>
          <a:p>
            <a:pPr algn="l"/>
            <a:endParaRPr lang="en-US" dirty="0"/>
          </a:p>
          <a:p>
            <a:pPr algn="l"/>
            <a:endParaRPr lang="en-US" dirty="0"/>
          </a:p>
          <a:p>
            <a:pPr algn="l"/>
            <a:endParaRPr lang="en-US" dirty="0"/>
          </a:p>
          <a:p>
            <a:pPr algn="l"/>
            <a:endParaRPr lang="en-US" dirty="0"/>
          </a:p>
        </p:txBody>
      </p:sp>
      <p:pic>
        <p:nvPicPr>
          <p:cNvPr id="2" name="صورة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4902880"/>
            <a:ext cx="8686800" cy="1646274"/>
          </a:xfrm>
          <a:prstGeom prst="rect">
            <a:avLst/>
          </a:prstGeom>
        </p:spPr>
      </p:pic>
    </p:spTree>
    <p:extLst>
      <p:ext uri="{BB962C8B-B14F-4D97-AF65-F5344CB8AC3E}">
        <p14:creationId xmlns:p14="http://schemas.microsoft.com/office/powerpoint/2010/main" val="1179719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Title 8"/>
          <p:cNvSpPr txBox="1">
            <a:spLocks/>
          </p:cNvSpPr>
          <p:nvPr/>
        </p:nvSpPr>
        <p:spPr>
          <a:xfrm>
            <a:off x="914399" y="5486400"/>
            <a:ext cx="7704667" cy="1981200"/>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endParaRPr lang="en-US" sz="2000" dirty="0">
              <a:solidFill>
                <a:schemeClr val="bg2">
                  <a:lumMod val="25000"/>
                </a:schemeClr>
              </a:solidFill>
            </a:endParaRPr>
          </a:p>
          <a:p>
            <a:endParaRPr lang="ar-SA" sz="2000" dirty="0">
              <a:solidFill>
                <a:schemeClr val="bg2">
                  <a:lumMod val="25000"/>
                </a:schemeClr>
              </a:solidFill>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7338" r="1887" b="13889"/>
          <a:stretch/>
        </p:blipFill>
        <p:spPr>
          <a:xfrm>
            <a:off x="1219200" y="990600"/>
            <a:ext cx="6553200" cy="4800600"/>
          </a:xfrm>
          <a:prstGeom prst="rect">
            <a:avLst/>
          </a:prstGeom>
          <a:effectLst>
            <a:softEdge rad="571500"/>
          </a:effectLst>
        </p:spPr>
      </p:pic>
    </p:spTree>
    <p:extLst>
      <p:ext uri="{BB962C8B-B14F-4D97-AF65-F5344CB8AC3E}">
        <p14:creationId xmlns:p14="http://schemas.microsoft.com/office/powerpoint/2010/main" val="3731931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8"/>
          <p:cNvSpPr txBox="1">
            <a:spLocks/>
          </p:cNvSpPr>
          <p:nvPr/>
        </p:nvSpPr>
        <p:spPr>
          <a:xfrm>
            <a:off x="793162" y="2260940"/>
            <a:ext cx="7696200" cy="2209800"/>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endParaRPr lang="en-US" dirty="0">
              <a:solidFill>
                <a:schemeClr val="bg2">
                  <a:lumMod val="25000"/>
                </a:schemeClr>
              </a:solidFill>
            </a:endParaRPr>
          </a:p>
          <a:p>
            <a:endParaRPr lang="ar-SA" sz="2400" dirty="0">
              <a:solidFill>
                <a:schemeClr val="bg2">
                  <a:lumMod val="25000"/>
                </a:schemeClr>
              </a:solidFill>
            </a:endParaRPr>
          </a:p>
        </p:txBody>
      </p:sp>
      <p:sp>
        <p:nvSpPr>
          <p:cNvPr id="3" name="Title 1">
            <a:extLst>
              <a:ext uri="{FF2B5EF4-FFF2-40B4-BE49-F238E27FC236}">
                <a16:creationId xmlns:a16="http://schemas.microsoft.com/office/drawing/2014/main" id="{195BCDDE-FEBA-6847-94D1-2F941CFE3611}"/>
              </a:ext>
            </a:extLst>
          </p:cNvPr>
          <p:cNvSpPr>
            <a:spLocks noGrp="1"/>
          </p:cNvSpPr>
          <p:nvPr>
            <p:ph type="title"/>
          </p:nvPr>
        </p:nvSpPr>
        <p:spPr>
          <a:xfrm>
            <a:off x="768096" y="585216"/>
            <a:ext cx="7918704" cy="1091184"/>
          </a:xfrm>
        </p:spPr>
        <p:txBody>
          <a:bodyPr>
            <a:normAutofit/>
          </a:bodyPr>
          <a:lstStyle/>
          <a:p>
            <a:r>
              <a:rPr lang="en-US" sz="3600" dirty="0"/>
              <a:t>Effects of passive smoking on pregnancy</a:t>
            </a:r>
          </a:p>
        </p:txBody>
      </p:sp>
      <p:sp>
        <p:nvSpPr>
          <p:cNvPr id="4" name="Content Placeholder 2">
            <a:extLst>
              <a:ext uri="{FF2B5EF4-FFF2-40B4-BE49-F238E27FC236}">
                <a16:creationId xmlns:a16="http://schemas.microsoft.com/office/drawing/2014/main" id="{87FAD39F-5A0E-8A41-B6B4-B07A0DC1477E}"/>
              </a:ext>
            </a:extLst>
          </p:cNvPr>
          <p:cNvSpPr txBox="1">
            <a:spLocks/>
          </p:cNvSpPr>
          <p:nvPr/>
        </p:nvSpPr>
        <p:spPr>
          <a:xfrm>
            <a:off x="381000" y="2084832"/>
            <a:ext cx="5181600" cy="4620768"/>
          </a:xfrm>
          <a:prstGeom prst="rect">
            <a:avLst/>
          </a:prstGeom>
        </p:spPr>
        <p:txBody>
          <a:bodyPr>
            <a:normAutofit/>
          </a:bodyPr>
          <a:lstStyle>
            <a:lvl1pPr marL="91440" indent="-91440" algn="r" defTabSz="914400" rtl="1"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lgn="l" rtl="0"/>
            <a:r>
              <a:rPr lang="en-US" dirty="0"/>
              <a:t>Affects both mother and baby.</a:t>
            </a:r>
          </a:p>
          <a:p>
            <a:pPr marL="0" indent="0" algn="l" rtl="0">
              <a:buNone/>
            </a:pPr>
            <a:r>
              <a:rPr lang="en-US" dirty="0"/>
              <a:t>Toxins in secondhand smoke can cross the placenta and reach the fetus, affecting its blood circulation and oxygen supply leading to hypoxia and growth retardation, causing :</a:t>
            </a:r>
          </a:p>
          <a:p>
            <a:pPr marL="342900" indent="-342900" algn="l" rtl="0">
              <a:buFont typeface="+mj-lt"/>
              <a:buAutoNum type="arabicParenR"/>
            </a:pPr>
            <a:r>
              <a:rPr lang="en-US" sz="1800" dirty="0">
                <a:solidFill>
                  <a:srgbClr val="FF0000"/>
                </a:solidFill>
              </a:rPr>
              <a:t>Higher risk for pre- term birth</a:t>
            </a:r>
          </a:p>
          <a:p>
            <a:pPr marL="342900" indent="-342900" algn="l" rtl="0">
              <a:buFont typeface="+mj-lt"/>
              <a:buAutoNum type="arabicParenR"/>
            </a:pPr>
            <a:r>
              <a:rPr lang="en-US" sz="1800" dirty="0">
                <a:solidFill>
                  <a:srgbClr val="FF0000"/>
                </a:solidFill>
              </a:rPr>
              <a:t>Low birth weight and smaller head circumference.</a:t>
            </a:r>
          </a:p>
          <a:p>
            <a:pPr marL="342900" indent="-342900" algn="l" rtl="0">
              <a:buFont typeface="+mj-lt"/>
              <a:buAutoNum type="arabicParenR"/>
            </a:pPr>
            <a:r>
              <a:rPr lang="en-US" sz="1800" dirty="0">
                <a:solidFill>
                  <a:srgbClr val="FF0000"/>
                </a:solidFill>
              </a:rPr>
              <a:t>Higher incidence of SIDS.</a:t>
            </a:r>
          </a:p>
          <a:p>
            <a:pPr marL="342900" indent="-342900" algn="l" rtl="0">
              <a:buFont typeface="+mj-lt"/>
              <a:buAutoNum type="arabicParenR"/>
            </a:pPr>
            <a:r>
              <a:rPr lang="en-US" sz="1800" dirty="0">
                <a:solidFill>
                  <a:srgbClr val="FF0000"/>
                </a:solidFill>
              </a:rPr>
              <a:t>Learning or behavioral deficiencies in the child. </a:t>
            </a:r>
          </a:p>
          <a:p>
            <a:pPr algn="l"/>
            <a:endParaRPr lang="en-US" dirty="0"/>
          </a:p>
          <a:p>
            <a:pPr algn="l"/>
            <a:endParaRPr lang="en-US" dirty="0"/>
          </a:p>
        </p:txBody>
      </p:sp>
      <p:pic>
        <p:nvPicPr>
          <p:cNvPr id="2" name="صورة 1"/>
          <p:cNvPicPr>
            <a:picLocks noChangeAspect="1"/>
          </p:cNvPicPr>
          <p:nvPr/>
        </p:nvPicPr>
        <p:blipFill>
          <a:blip r:embed="rId2"/>
          <a:stretch>
            <a:fillRect/>
          </a:stretch>
        </p:blipFill>
        <p:spPr>
          <a:xfrm>
            <a:off x="5562600" y="1676400"/>
            <a:ext cx="3429000" cy="5115454"/>
          </a:xfrm>
          <a:prstGeom prst="rect">
            <a:avLst/>
          </a:prstGeom>
        </p:spPr>
      </p:pic>
    </p:spTree>
    <p:extLst>
      <p:ext uri="{BB962C8B-B14F-4D97-AF65-F5344CB8AC3E}">
        <p14:creationId xmlns:p14="http://schemas.microsoft.com/office/powerpoint/2010/main" val="36999518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8"/>
          <p:cNvSpPr txBox="1">
            <a:spLocks/>
          </p:cNvSpPr>
          <p:nvPr/>
        </p:nvSpPr>
        <p:spPr>
          <a:xfrm>
            <a:off x="793162" y="2260940"/>
            <a:ext cx="7696200" cy="2209800"/>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endParaRPr lang="en-US" dirty="0">
              <a:solidFill>
                <a:schemeClr val="bg2">
                  <a:lumMod val="25000"/>
                </a:schemeClr>
              </a:solidFill>
            </a:endParaRPr>
          </a:p>
          <a:p>
            <a:endParaRPr lang="ar-SA" sz="2400" dirty="0">
              <a:solidFill>
                <a:schemeClr val="bg2">
                  <a:lumMod val="25000"/>
                </a:schemeClr>
              </a:solidFill>
            </a:endParaRPr>
          </a:p>
        </p:txBody>
      </p:sp>
      <p:sp>
        <p:nvSpPr>
          <p:cNvPr id="3" name="Title 1">
            <a:extLst>
              <a:ext uri="{FF2B5EF4-FFF2-40B4-BE49-F238E27FC236}">
                <a16:creationId xmlns:a16="http://schemas.microsoft.com/office/drawing/2014/main" id="{B902DB52-B30F-6646-B879-FC6826D0E47E}"/>
              </a:ext>
            </a:extLst>
          </p:cNvPr>
          <p:cNvSpPr>
            <a:spLocks noGrp="1"/>
          </p:cNvSpPr>
          <p:nvPr>
            <p:ph type="title"/>
          </p:nvPr>
        </p:nvSpPr>
        <p:spPr>
          <a:xfrm>
            <a:off x="768096" y="585216"/>
            <a:ext cx="7290054" cy="1499616"/>
          </a:xfrm>
        </p:spPr>
        <p:txBody>
          <a:bodyPr/>
          <a:lstStyle/>
          <a:p>
            <a:r>
              <a:rPr lang="en-US" dirty="0"/>
              <a:t>Effects of passive smoking on children</a:t>
            </a:r>
          </a:p>
        </p:txBody>
      </p:sp>
      <p:sp>
        <p:nvSpPr>
          <p:cNvPr id="4" name="Content Placeholder 2">
            <a:extLst>
              <a:ext uri="{FF2B5EF4-FFF2-40B4-BE49-F238E27FC236}">
                <a16:creationId xmlns:a16="http://schemas.microsoft.com/office/drawing/2014/main" id="{79EAA448-9174-6541-A0E6-D39F43BABB93}"/>
              </a:ext>
            </a:extLst>
          </p:cNvPr>
          <p:cNvSpPr txBox="1">
            <a:spLocks/>
          </p:cNvSpPr>
          <p:nvPr/>
        </p:nvSpPr>
        <p:spPr>
          <a:xfrm>
            <a:off x="768096" y="2286000"/>
            <a:ext cx="7290055" cy="4023360"/>
          </a:xfrm>
          <a:prstGeom prst="rect">
            <a:avLst/>
          </a:prstGeom>
        </p:spPr>
        <p:txBody>
          <a:bodyPr>
            <a:normAutofit/>
          </a:bodyPr>
          <a:lstStyle>
            <a:lvl1pPr marL="91440" indent="-91440" algn="r" defTabSz="914400" rtl="1"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lgn="l" rtl="0"/>
            <a:r>
              <a:rPr lang="en-US" dirty="0"/>
              <a:t>Children exposed to secondhand smoking during early life are at most risk for developing:</a:t>
            </a:r>
          </a:p>
          <a:p>
            <a:pPr marL="385763" indent="-385763" algn="l" rtl="0">
              <a:buFont typeface="+mj-lt"/>
              <a:buAutoNum type="arabicParenR"/>
            </a:pPr>
            <a:r>
              <a:rPr lang="en-US" sz="1800" dirty="0"/>
              <a:t>Respiratory symptoms (cough, wheezing, phlegm)</a:t>
            </a:r>
          </a:p>
          <a:p>
            <a:pPr marL="385763" indent="-385763" algn="l" rtl="0">
              <a:buFont typeface="+mj-lt"/>
              <a:buAutoNum type="arabicParenR"/>
            </a:pPr>
            <a:r>
              <a:rPr lang="en-US" sz="1800" dirty="0"/>
              <a:t>Lower respiratory infections (bronchitis, bronchiolitis, pneumonia).</a:t>
            </a:r>
          </a:p>
          <a:p>
            <a:pPr marL="385763" indent="-385763" algn="l" rtl="0">
              <a:buFont typeface="+mj-lt"/>
              <a:buAutoNum type="arabicParenR"/>
            </a:pPr>
            <a:r>
              <a:rPr lang="en-US" sz="1800" dirty="0"/>
              <a:t>Exacerbation of asthma. Incidence of asthma especially if early prenatal and postnatal exposure to smoke.</a:t>
            </a:r>
          </a:p>
          <a:p>
            <a:pPr marL="385763" indent="-385763" algn="l" rtl="0">
              <a:buFont typeface="+mj-lt"/>
              <a:buAutoNum type="arabicParenR"/>
            </a:pPr>
            <a:r>
              <a:rPr lang="en-US" sz="1800" dirty="0"/>
              <a:t>Ear infections.</a:t>
            </a:r>
          </a:p>
          <a:p>
            <a:pPr marL="385763" indent="-385763" algn="l" rtl="0">
              <a:buFont typeface="+mj-lt"/>
              <a:buAutoNum type="arabicParenR"/>
            </a:pPr>
            <a:r>
              <a:rPr lang="en-US" sz="1800" dirty="0"/>
              <a:t>Decreased lung growth.</a:t>
            </a:r>
          </a:p>
          <a:p>
            <a:pPr marL="385763" indent="-385763" algn="l" rtl="0">
              <a:buFont typeface="+mj-lt"/>
              <a:buAutoNum type="arabicParenR"/>
            </a:pPr>
            <a:endParaRPr lang="en-US" sz="1800" dirty="0"/>
          </a:p>
          <a:p>
            <a:pPr algn="l" rtl="0"/>
            <a:r>
              <a:rPr lang="en-US" dirty="0"/>
              <a:t>Maternal smoking has greater effect than parental.</a:t>
            </a:r>
          </a:p>
          <a:p>
            <a:pPr algn="l"/>
            <a:endParaRPr lang="en-US" dirty="0"/>
          </a:p>
          <a:p>
            <a:pPr algn="l"/>
            <a:endParaRPr lang="en-US" dirty="0"/>
          </a:p>
        </p:txBody>
      </p:sp>
    </p:spTree>
    <p:extLst>
      <p:ext uri="{BB962C8B-B14F-4D97-AF65-F5344CB8AC3E}">
        <p14:creationId xmlns:p14="http://schemas.microsoft.com/office/powerpoint/2010/main" val="8629249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8"/>
          <p:cNvSpPr txBox="1">
            <a:spLocks/>
          </p:cNvSpPr>
          <p:nvPr/>
        </p:nvSpPr>
        <p:spPr>
          <a:xfrm>
            <a:off x="793162" y="2260940"/>
            <a:ext cx="7696200" cy="2209800"/>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endParaRPr lang="en-US" dirty="0">
              <a:solidFill>
                <a:schemeClr val="bg2">
                  <a:lumMod val="25000"/>
                </a:schemeClr>
              </a:solidFill>
            </a:endParaRPr>
          </a:p>
          <a:p>
            <a:endParaRPr lang="ar-SA" sz="2400" dirty="0">
              <a:solidFill>
                <a:schemeClr val="bg2">
                  <a:lumMod val="25000"/>
                </a:schemeClr>
              </a:solidFill>
            </a:endParaRPr>
          </a:p>
        </p:txBody>
      </p:sp>
      <p:sp>
        <p:nvSpPr>
          <p:cNvPr id="3" name="Title 1">
            <a:extLst>
              <a:ext uri="{FF2B5EF4-FFF2-40B4-BE49-F238E27FC236}">
                <a16:creationId xmlns:a16="http://schemas.microsoft.com/office/drawing/2014/main" id="{C19C9A4E-6CB4-7846-851C-DE5782B3FA17}"/>
              </a:ext>
            </a:extLst>
          </p:cNvPr>
          <p:cNvSpPr>
            <a:spLocks noGrp="1"/>
          </p:cNvSpPr>
          <p:nvPr>
            <p:ph type="title"/>
          </p:nvPr>
        </p:nvSpPr>
        <p:spPr>
          <a:xfrm>
            <a:off x="768096" y="585216"/>
            <a:ext cx="7290054" cy="1499616"/>
          </a:xfrm>
        </p:spPr>
        <p:txBody>
          <a:bodyPr/>
          <a:lstStyle/>
          <a:p>
            <a:r>
              <a:rPr lang="en-US" dirty="0"/>
              <a:t>How to minimize risk of passive smoking?</a:t>
            </a:r>
          </a:p>
        </p:txBody>
      </p:sp>
      <p:sp>
        <p:nvSpPr>
          <p:cNvPr id="4" name="Content Placeholder 2">
            <a:extLst>
              <a:ext uri="{FF2B5EF4-FFF2-40B4-BE49-F238E27FC236}">
                <a16:creationId xmlns:a16="http://schemas.microsoft.com/office/drawing/2014/main" id="{998A1A82-725E-624E-9651-D1C75756FDAB}"/>
              </a:ext>
            </a:extLst>
          </p:cNvPr>
          <p:cNvSpPr txBox="1">
            <a:spLocks/>
          </p:cNvSpPr>
          <p:nvPr/>
        </p:nvSpPr>
        <p:spPr>
          <a:xfrm>
            <a:off x="768097" y="2286000"/>
            <a:ext cx="5023104" cy="4023360"/>
          </a:xfrm>
          <a:prstGeom prst="rect">
            <a:avLst/>
          </a:prstGeom>
        </p:spPr>
        <p:txBody>
          <a:bodyPr/>
          <a:lstStyle>
            <a:lvl1pPr marL="91440" indent="-91440" algn="r" defTabSz="914400" rtl="1"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lgn="l" rtl="0">
              <a:buFont typeface="Wingdings" panose="05000000000000000000" pitchFamily="2" charset="2"/>
              <a:buChar char="Ø"/>
            </a:pPr>
            <a:r>
              <a:rPr lang="en-US" dirty="0"/>
              <a:t>Greater no-smoke laws in indoor places.</a:t>
            </a:r>
          </a:p>
          <a:p>
            <a:pPr algn="l" rtl="0">
              <a:buFont typeface="Wingdings" panose="05000000000000000000" pitchFamily="2" charset="2"/>
              <a:buChar char="Ø"/>
            </a:pPr>
            <a:endParaRPr lang="en-US" dirty="0"/>
          </a:p>
          <a:p>
            <a:pPr algn="l" rtl="0">
              <a:buFont typeface="Wingdings" panose="05000000000000000000" pitchFamily="2" charset="2"/>
              <a:buChar char="Ø"/>
            </a:pPr>
            <a:r>
              <a:rPr lang="en-US" dirty="0"/>
              <a:t>Smoking outside home, car and workplace. (third hand smoking).</a:t>
            </a:r>
          </a:p>
          <a:p>
            <a:pPr algn="l" rtl="0">
              <a:buFont typeface="Wingdings" panose="05000000000000000000" pitchFamily="2" charset="2"/>
              <a:buChar char="Ø"/>
            </a:pPr>
            <a:endParaRPr lang="en-US" dirty="0"/>
          </a:p>
          <a:p>
            <a:pPr algn="l" rtl="0">
              <a:buFont typeface="Wingdings" panose="05000000000000000000" pitchFamily="2" charset="2"/>
              <a:buChar char="Ø"/>
            </a:pPr>
            <a:r>
              <a:rPr lang="en-US" dirty="0"/>
              <a:t>Hand washing after cigarette use to reduce contact with toxic residues.</a:t>
            </a:r>
          </a:p>
          <a:p>
            <a:pPr algn="l" rtl="0">
              <a:buFont typeface="Wingdings" panose="05000000000000000000" pitchFamily="2" charset="2"/>
              <a:buChar char="Ø"/>
            </a:pPr>
            <a:endParaRPr lang="en-US" dirty="0"/>
          </a:p>
          <a:p>
            <a:pPr algn="l" rtl="0">
              <a:buFont typeface="Wingdings" panose="05000000000000000000" pitchFamily="2" charset="2"/>
              <a:buChar char="Ø"/>
            </a:pPr>
            <a:r>
              <a:rPr lang="en-US" dirty="0"/>
              <a:t> Positive smoke-free role models for youth to reduce number of smokers in community.</a:t>
            </a:r>
          </a:p>
          <a:p>
            <a:pPr algn="l"/>
            <a:endParaRPr lang="en-US" dirty="0"/>
          </a:p>
          <a:p>
            <a:pPr algn="l"/>
            <a:endParaRPr lang="en-US" dirty="0"/>
          </a:p>
          <a:p>
            <a:pPr marL="0" indent="0" algn="l">
              <a:buFont typeface="Tw Cen MT" panose="020B0602020104020603" pitchFamily="34" charset="0"/>
              <a:buNone/>
            </a:pPr>
            <a:endParaRPr lang="en-US" dirty="0"/>
          </a:p>
        </p:txBody>
      </p:sp>
      <p:pic>
        <p:nvPicPr>
          <p:cNvPr id="2" name="صورة 1"/>
          <p:cNvPicPr>
            <a:picLocks noChangeAspect="1"/>
          </p:cNvPicPr>
          <p:nvPr/>
        </p:nvPicPr>
        <p:blipFill>
          <a:blip r:embed="rId2"/>
          <a:stretch>
            <a:fillRect/>
          </a:stretch>
        </p:blipFill>
        <p:spPr>
          <a:xfrm>
            <a:off x="5831051" y="2084832"/>
            <a:ext cx="3124200" cy="4000500"/>
          </a:xfrm>
          <a:prstGeom prst="rect">
            <a:avLst/>
          </a:prstGeom>
        </p:spPr>
      </p:pic>
    </p:spTree>
    <p:extLst>
      <p:ext uri="{BB962C8B-B14F-4D97-AF65-F5344CB8AC3E}">
        <p14:creationId xmlns:p14="http://schemas.microsoft.com/office/powerpoint/2010/main" val="797947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8"/>
          <p:cNvSpPr txBox="1">
            <a:spLocks/>
          </p:cNvSpPr>
          <p:nvPr/>
        </p:nvSpPr>
        <p:spPr>
          <a:xfrm>
            <a:off x="793162" y="2260940"/>
            <a:ext cx="7696200" cy="2209800"/>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endParaRPr lang="en-US" dirty="0">
              <a:solidFill>
                <a:schemeClr val="bg2">
                  <a:lumMod val="25000"/>
                </a:schemeClr>
              </a:solidFill>
            </a:endParaRPr>
          </a:p>
          <a:p>
            <a:endParaRPr lang="ar-SA" sz="2400" dirty="0">
              <a:solidFill>
                <a:schemeClr val="bg2">
                  <a:lumMod val="25000"/>
                </a:schemeClr>
              </a:solidFill>
            </a:endParaRPr>
          </a:p>
        </p:txBody>
      </p:sp>
      <p:sp>
        <p:nvSpPr>
          <p:cNvPr id="3" name="Content Placeholder 2">
            <a:extLst>
              <a:ext uri="{FF2B5EF4-FFF2-40B4-BE49-F238E27FC236}">
                <a16:creationId xmlns:a16="http://schemas.microsoft.com/office/drawing/2014/main" id="{EC4A1331-8214-C049-93A5-C4857EA3277B}"/>
              </a:ext>
            </a:extLst>
          </p:cNvPr>
          <p:cNvSpPr txBox="1">
            <a:spLocks/>
          </p:cNvSpPr>
          <p:nvPr/>
        </p:nvSpPr>
        <p:spPr>
          <a:xfrm>
            <a:off x="768095" y="2438400"/>
            <a:ext cx="7290055" cy="2590800"/>
          </a:xfrm>
          <a:prstGeom prst="rect">
            <a:avLst/>
          </a:prstGeom>
        </p:spPr>
        <p:txBody>
          <a:bodyPr/>
          <a:lstStyle>
            <a:lvl1pPr marL="91440" indent="-91440" algn="r" defTabSz="914400" rtl="1"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385763" indent="-385763" algn="l" rtl="0">
              <a:buFont typeface="+mj-lt"/>
              <a:buAutoNum type="arabicPeriod"/>
            </a:pPr>
            <a:r>
              <a:rPr lang="en-US" dirty="0"/>
              <a:t>Cold turkey.</a:t>
            </a:r>
          </a:p>
          <a:p>
            <a:pPr marL="385763" indent="-385763" algn="l" rtl="0">
              <a:buFont typeface="+mj-lt"/>
              <a:buAutoNum type="arabicPeriod"/>
            </a:pPr>
            <a:r>
              <a:rPr lang="en-US" dirty="0"/>
              <a:t>Behavioral therapy. </a:t>
            </a:r>
          </a:p>
          <a:p>
            <a:pPr marL="385763" indent="-385763" algn="l" rtl="0">
              <a:buFont typeface="+mj-lt"/>
              <a:buAutoNum type="arabicPeriod"/>
            </a:pPr>
            <a:r>
              <a:rPr lang="en-US" dirty="0"/>
              <a:t>Nicotine replacement therapy. </a:t>
            </a:r>
          </a:p>
          <a:p>
            <a:pPr marL="385763" indent="-385763" algn="l" rtl="0">
              <a:buFont typeface="+mj-lt"/>
              <a:buAutoNum type="arabicPeriod"/>
            </a:pPr>
            <a:r>
              <a:rPr lang="en-US" dirty="0"/>
              <a:t>Medication</a:t>
            </a:r>
          </a:p>
          <a:p>
            <a:pPr marL="385763" indent="-385763" algn="l" rtl="0">
              <a:buFont typeface="+mj-lt"/>
              <a:buAutoNum type="arabicPeriod"/>
            </a:pPr>
            <a:r>
              <a:rPr lang="en-US" dirty="0"/>
              <a:t>Combo treatments</a:t>
            </a:r>
          </a:p>
        </p:txBody>
      </p:sp>
      <p:sp>
        <p:nvSpPr>
          <p:cNvPr id="4" name="Title 1">
            <a:extLst>
              <a:ext uri="{FF2B5EF4-FFF2-40B4-BE49-F238E27FC236}">
                <a16:creationId xmlns:a16="http://schemas.microsoft.com/office/drawing/2014/main" id="{6FFBBB1E-7F7F-6446-B46A-917F4E3FAB54}"/>
              </a:ext>
            </a:extLst>
          </p:cNvPr>
          <p:cNvSpPr>
            <a:spLocks noGrp="1"/>
          </p:cNvSpPr>
          <p:nvPr>
            <p:ph type="title"/>
          </p:nvPr>
        </p:nvSpPr>
        <p:spPr>
          <a:xfrm>
            <a:off x="768096" y="585216"/>
            <a:ext cx="7290054" cy="1499616"/>
          </a:xfrm>
        </p:spPr>
        <p:txBody>
          <a:bodyPr>
            <a:normAutofit/>
          </a:bodyPr>
          <a:lstStyle/>
          <a:p>
            <a:r>
              <a:rPr lang="en-US" sz="4000" dirty="0"/>
              <a:t>Helping the smoker to quit</a:t>
            </a:r>
          </a:p>
        </p:txBody>
      </p:sp>
    </p:spTree>
    <p:extLst>
      <p:ext uri="{BB962C8B-B14F-4D97-AF65-F5344CB8AC3E}">
        <p14:creationId xmlns:p14="http://schemas.microsoft.com/office/powerpoint/2010/main" val="14056676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8"/>
          <p:cNvSpPr txBox="1">
            <a:spLocks/>
          </p:cNvSpPr>
          <p:nvPr/>
        </p:nvSpPr>
        <p:spPr>
          <a:xfrm>
            <a:off x="793162" y="2260940"/>
            <a:ext cx="7696200" cy="2209800"/>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endParaRPr lang="en-US" dirty="0">
              <a:solidFill>
                <a:schemeClr val="bg2">
                  <a:lumMod val="25000"/>
                </a:schemeClr>
              </a:solidFill>
            </a:endParaRPr>
          </a:p>
          <a:p>
            <a:endParaRPr lang="ar-SA" sz="2400" dirty="0">
              <a:solidFill>
                <a:schemeClr val="bg2">
                  <a:lumMod val="25000"/>
                </a:schemeClr>
              </a:solidFill>
            </a:endParaRPr>
          </a:p>
        </p:txBody>
      </p:sp>
      <p:sp>
        <p:nvSpPr>
          <p:cNvPr id="3" name="Content Placeholder 2">
            <a:extLst>
              <a:ext uri="{FF2B5EF4-FFF2-40B4-BE49-F238E27FC236}">
                <a16:creationId xmlns:a16="http://schemas.microsoft.com/office/drawing/2014/main" id="{EC4A1331-8214-C049-93A5-C4857EA3277B}"/>
              </a:ext>
            </a:extLst>
          </p:cNvPr>
          <p:cNvSpPr txBox="1">
            <a:spLocks/>
          </p:cNvSpPr>
          <p:nvPr/>
        </p:nvSpPr>
        <p:spPr>
          <a:xfrm>
            <a:off x="768095" y="2438400"/>
            <a:ext cx="7290055" cy="2590800"/>
          </a:xfrm>
          <a:prstGeom prst="rect">
            <a:avLst/>
          </a:prstGeom>
        </p:spPr>
        <p:txBody>
          <a:bodyPr/>
          <a:lstStyle>
            <a:lvl1pPr marL="91440" indent="-91440" algn="r" defTabSz="914400" rtl="1"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algn="l" rtl="0">
              <a:buNone/>
            </a:pPr>
            <a:endParaRPr lang="en-US" dirty="0"/>
          </a:p>
        </p:txBody>
      </p:sp>
      <p:sp>
        <p:nvSpPr>
          <p:cNvPr id="4" name="Title 1">
            <a:extLst>
              <a:ext uri="{FF2B5EF4-FFF2-40B4-BE49-F238E27FC236}">
                <a16:creationId xmlns:a16="http://schemas.microsoft.com/office/drawing/2014/main" id="{6FFBBB1E-7F7F-6446-B46A-917F4E3FAB54}"/>
              </a:ext>
            </a:extLst>
          </p:cNvPr>
          <p:cNvSpPr>
            <a:spLocks noGrp="1"/>
          </p:cNvSpPr>
          <p:nvPr>
            <p:ph type="title"/>
          </p:nvPr>
        </p:nvSpPr>
        <p:spPr>
          <a:xfrm>
            <a:off x="768096" y="585216"/>
            <a:ext cx="7290054" cy="1499616"/>
          </a:xfrm>
        </p:spPr>
        <p:txBody>
          <a:bodyPr>
            <a:normAutofit/>
          </a:bodyPr>
          <a:lstStyle/>
          <a:p>
            <a:r>
              <a:rPr lang="en-US" sz="4000" dirty="0"/>
              <a:t>nicotine withdrawal </a:t>
            </a:r>
          </a:p>
        </p:txBody>
      </p:sp>
    </p:spTree>
    <p:extLst>
      <p:ext uri="{BB962C8B-B14F-4D97-AF65-F5344CB8AC3E}">
        <p14:creationId xmlns:p14="http://schemas.microsoft.com/office/powerpoint/2010/main" val="36904419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l" rtl="0"/>
            <a:r>
              <a:rPr lang="en-US" sz="2400" dirty="0"/>
              <a:t>5.Phc physician role.</a:t>
            </a:r>
            <a:br>
              <a:rPr lang="en-US" sz="2400" dirty="0"/>
            </a:br>
            <a:r>
              <a:rPr lang="en-US" sz="2400" dirty="0"/>
              <a:t>6.smoking cessation medications.</a:t>
            </a:r>
            <a:br>
              <a:rPr lang="en-US" sz="2400" dirty="0"/>
            </a:br>
            <a:r>
              <a:rPr lang="en-US" sz="2400" dirty="0"/>
              <a:t>7.FACTORS THAT LEAD TO SUBSTANCE ABUSE.</a:t>
            </a:r>
            <a:endParaRPr lang="ar-SA" sz="2400" dirty="0"/>
          </a:p>
        </p:txBody>
      </p:sp>
      <p:sp>
        <p:nvSpPr>
          <p:cNvPr id="3" name="عنصر نائب للنص 2"/>
          <p:cNvSpPr>
            <a:spLocks noGrp="1"/>
          </p:cNvSpPr>
          <p:nvPr>
            <p:ph type="body" idx="1"/>
          </p:nvPr>
        </p:nvSpPr>
        <p:spPr/>
        <p:txBody>
          <a:bodyPr>
            <a:normAutofit/>
          </a:bodyPr>
          <a:lstStyle/>
          <a:p>
            <a:pPr algn="l" rtl="0"/>
            <a:r>
              <a:rPr lang="en-US" sz="1400" dirty="0"/>
              <a:t>By: MAJED ALZAHRANI</a:t>
            </a:r>
          </a:p>
          <a:p>
            <a:pPr algn="l" rtl="0"/>
            <a:r>
              <a:rPr lang="en-US" sz="1400" dirty="0"/>
              <a:t>             &amp;</a:t>
            </a:r>
          </a:p>
          <a:p>
            <a:pPr algn="l" rtl="0"/>
            <a:r>
              <a:rPr lang="en-US" sz="1400" dirty="0"/>
              <a:t> MOHAMMED ALGHAMDI</a:t>
            </a:r>
            <a:endParaRPr lang="ar-SA" sz="1400" dirty="0"/>
          </a:p>
        </p:txBody>
      </p:sp>
    </p:spTree>
    <p:extLst>
      <p:ext uri="{BB962C8B-B14F-4D97-AF65-F5344CB8AC3E}">
        <p14:creationId xmlns:p14="http://schemas.microsoft.com/office/powerpoint/2010/main" val="1670398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8"/>
          <p:cNvSpPr txBox="1">
            <a:spLocks/>
          </p:cNvSpPr>
          <p:nvPr/>
        </p:nvSpPr>
        <p:spPr>
          <a:xfrm>
            <a:off x="793162" y="2260940"/>
            <a:ext cx="7696200" cy="2209800"/>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endParaRPr lang="en-US" dirty="0">
              <a:solidFill>
                <a:schemeClr val="bg2">
                  <a:lumMod val="25000"/>
                </a:schemeClr>
              </a:solidFill>
            </a:endParaRPr>
          </a:p>
          <a:p>
            <a:endParaRPr lang="ar-SA" sz="2400" dirty="0">
              <a:solidFill>
                <a:schemeClr val="bg2">
                  <a:lumMod val="25000"/>
                </a:schemeClr>
              </a:solidFill>
            </a:endParaRPr>
          </a:p>
        </p:txBody>
      </p:sp>
      <p:sp>
        <p:nvSpPr>
          <p:cNvPr id="3" name="Title 1">
            <a:extLst>
              <a:ext uri="{FF2B5EF4-FFF2-40B4-BE49-F238E27FC236}">
                <a16:creationId xmlns:a16="http://schemas.microsoft.com/office/drawing/2014/main" id="{FF5E95BC-76F8-4B24-ACDC-96272B559613}"/>
              </a:ext>
            </a:extLst>
          </p:cNvPr>
          <p:cNvSpPr>
            <a:spLocks noGrp="1"/>
          </p:cNvSpPr>
          <p:nvPr>
            <p:ph type="title"/>
          </p:nvPr>
        </p:nvSpPr>
        <p:spPr>
          <a:xfrm>
            <a:off x="761317" y="762000"/>
            <a:ext cx="5334683" cy="1207008"/>
          </a:xfrm>
        </p:spPr>
        <p:txBody>
          <a:bodyPr>
            <a:normAutofit/>
          </a:bodyPr>
          <a:lstStyle/>
          <a:p>
            <a:r>
              <a:rPr lang="en" sz="4000" dirty="0"/>
              <a:t>PHC physician role:</a:t>
            </a:r>
            <a:endParaRPr lang="en-US" sz="4000" dirty="0"/>
          </a:p>
        </p:txBody>
      </p:sp>
      <p:sp>
        <p:nvSpPr>
          <p:cNvPr id="4" name="Content Placeholder 2">
            <a:extLst>
              <a:ext uri="{FF2B5EF4-FFF2-40B4-BE49-F238E27FC236}">
                <a16:creationId xmlns:a16="http://schemas.microsoft.com/office/drawing/2014/main" id="{E3442F13-3109-44E0-A838-3D0B87EECA95}"/>
              </a:ext>
            </a:extLst>
          </p:cNvPr>
          <p:cNvSpPr txBox="1">
            <a:spLocks/>
          </p:cNvSpPr>
          <p:nvPr/>
        </p:nvSpPr>
        <p:spPr>
          <a:xfrm>
            <a:off x="266359" y="1969008"/>
            <a:ext cx="5029200" cy="4660392"/>
          </a:xfrm>
          <a:prstGeom prst="rect">
            <a:avLst/>
          </a:prstGeom>
        </p:spPr>
        <p:txBody>
          <a:bodyPr>
            <a:normAutofit fontScale="92500"/>
          </a:bodyPr>
          <a:lstStyle>
            <a:lvl1pPr marL="91440" indent="-91440" algn="r" defTabSz="914400" rtl="1"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algn="l" rtl="0">
              <a:spcBef>
                <a:spcPts val="0"/>
              </a:spcBef>
              <a:buFont typeface="Tw Cen MT" panose="020B0602020104020603" pitchFamily="34" charset="0"/>
              <a:buNone/>
            </a:pPr>
            <a:r>
              <a:rPr lang="en-US" sz="2400" dirty="0">
                <a:solidFill>
                  <a:schemeClr val="accent2">
                    <a:lumMod val="75000"/>
                  </a:schemeClr>
                </a:solidFill>
                <a:latin typeface="Arial"/>
                <a:ea typeface="Arial"/>
                <a:cs typeface="Arial"/>
                <a:sym typeface="Arial"/>
              </a:rPr>
              <a:t>PHC physician has an essential role in helping patients to quit smoking by:</a:t>
            </a:r>
          </a:p>
          <a:p>
            <a:pPr marL="0" indent="0" algn="l" rtl="0">
              <a:spcBef>
                <a:spcPts val="0"/>
              </a:spcBef>
              <a:buFont typeface="Tw Cen MT" panose="020B0602020104020603" pitchFamily="34" charset="0"/>
              <a:buNone/>
            </a:pPr>
            <a:endParaRPr lang="en-US" sz="2400" dirty="0">
              <a:solidFill>
                <a:schemeClr val="accent2">
                  <a:lumMod val="75000"/>
                </a:schemeClr>
              </a:solidFill>
              <a:latin typeface="Arial"/>
              <a:ea typeface="Arial"/>
              <a:cs typeface="Arial"/>
              <a:sym typeface="Arial"/>
            </a:endParaRPr>
          </a:p>
          <a:p>
            <a:pPr marL="342900" indent="-257175" algn="l" rtl="0">
              <a:spcBef>
                <a:spcPts val="0"/>
              </a:spcBef>
              <a:buClr>
                <a:srgbClr val="000000"/>
              </a:buClr>
              <a:buSzPts val="1800"/>
              <a:buFont typeface="Arial"/>
              <a:buChar char="➔"/>
            </a:pPr>
            <a:r>
              <a:rPr lang="en-US" sz="2400" dirty="0">
                <a:solidFill>
                  <a:schemeClr val="accent2">
                    <a:lumMod val="75000"/>
                  </a:schemeClr>
                </a:solidFill>
                <a:latin typeface="Arial"/>
                <a:ea typeface="Arial"/>
                <a:cs typeface="Arial"/>
                <a:sym typeface="Arial"/>
              </a:rPr>
              <a:t>Opportunistic Health Promotion.</a:t>
            </a:r>
          </a:p>
          <a:p>
            <a:pPr marL="342900" indent="-257175" algn="l" rtl="0">
              <a:buClr>
                <a:srgbClr val="000000"/>
              </a:buClr>
              <a:buSzPts val="1800"/>
              <a:buFont typeface="Arial"/>
              <a:buChar char="➔"/>
            </a:pPr>
            <a:r>
              <a:rPr lang="en-US" sz="2400" dirty="0">
                <a:solidFill>
                  <a:schemeClr val="accent2">
                    <a:lumMod val="75000"/>
                  </a:schemeClr>
                </a:solidFill>
                <a:latin typeface="Arial"/>
                <a:ea typeface="Arial"/>
                <a:cs typeface="Arial"/>
                <a:sym typeface="Arial"/>
              </a:rPr>
              <a:t>educating the patient about smoking risks and benefits of cessation.</a:t>
            </a:r>
          </a:p>
          <a:p>
            <a:pPr marL="342900" indent="-257175" algn="l" rtl="0">
              <a:spcBef>
                <a:spcPts val="0"/>
              </a:spcBef>
              <a:buClr>
                <a:srgbClr val="000000"/>
              </a:buClr>
              <a:buSzPts val="1800"/>
              <a:buFont typeface="Arial"/>
              <a:buChar char="➔"/>
            </a:pPr>
            <a:endParaRPr lang="en-US" sz="2400" dirty="0">
              <a:solidFill>
                <a:schemeClr val="accent2">
                  <a:lumMod val="75000"/>
                </a:schemeClr>
              </a:solidFill>
              <a:latin typeface="Arial"/>
              <a:ea typeface="Arial"/>
              <a:cs typeface="Arial"/>
              <a:sym typeface="Arial"/>
            </a:endParaRPr>
          </a:p>
          <a:p>
            <a:pPr marL="342900" indent="-257175" algn="l" rtl="0">
              <a:spcBef>
                <a:spcPts val="0"/>
              </a:spcBef>
              <a:buClr>
                <a:srgbClr val="000000"/>
              </a:buClr>
              <a:buSzPts val="1800"/>
              <a:buFont typeface="Arial"/>
              <a:buChar char="➔"/>
            </a:pPr>
            <a:r>
              <a:rPr lang="en-US" sz="2400" dirty="0">
                <a:solidFill>
                  <a:schemeClr val="accent2">
                    <a:lumMod val="75000"/>
                  </a:schemeClr>
                </a:solidFill>
                <a:latin typeface="Arial"/>
                <a:ea typeface="Arial"/>
                <a:cs typeface="Arial"/>
                <a:sym typeface="Arial"/>
              </a:rPr>
              <a:t>Prescribing smoking cessation pharmacological tools.</a:t>
            </a:r>
          </a:p>
          <a:p>
            <a:pPr marL="342900" indent="-257175" algn="l" rtl="0">
              <a:spcBef>
                <a:spcPts val="0"/>
              </a:spcBef>
              <a:buClr>
                <a:srgbClr val="000000"/>
              </a:buClr>
              <a:buSzPts val="1800"/>
              <a:buFont typeface="Arial"/>
              <a:buChar char="➔"/>
            </a:pPr>
            <a:endParaRPr lang="en-US" sz="2400" dirty="0">
              <a:solidFill>
                <a:schemeClr val="accent2">
                  <a:lumMod val="75000"/>
                </a:schemeClr>
              </a:solidFill>
              <a:latin typeface="Arial"/>
              <a:ea typeface="Arial"/>
              <a:cs typeface="Arial"/>
              <a:sym typeface="Arial"/>
            </a:endParaRPr>
          </a:p>
          <a:p>
            <a:pPr marL="342900" indent="-257175" algn="l" rtl="0">
              <a:spcBef>
                <a:spcPts val="0"/>
              </a:spcBef>
              <a:buClr>
                <a:srgbClr val="000000"/>
              </a:buClr>
              <a:buSzPts val="1800"/>
              <a:buFont typeface="Arial"/>
              <a:buChar char="➔"/>
            </a:pPr>
            <a:r>
              <a:rPr lang="en-US" sz="2400" dirty="0">
                <a:solidFill>
                  <a:schemeClr val="accent2">
                    <a:lumMod val="75000"/>
                  </a:schemeClr>
                </a:solidFill>
                <a:latin typeface="Arial"/>
                <a:ea typeface="Arial"/>
                <a:cs typeface="Arial"/>
                <a:sym typeface="Arial"/>
              </a:rPr>
              <a:t>Explaining about each pharmacological tool’s advantages, disadvantages, and </a:t>
            </a:r>
            <a:r>
              <a:rPr lang="en-US" dirty="0">
                <a:solidFill>
                  <a:schemeClr val="accent2">
                    <a:lumMod val="75000"/>
                  </a:schemeClr>
                </a:solidFill>
                <a:latin typeface="Arial"/>
                <a:ea typeface="Arial"/>
                <a:cs typeface="Arial"/>
                <a:sym typeface="Arial"/>
              </a:rPr>
              <a:t>contraindications.</a:t>
            </a:r>
          </a:p>
          <a:p>
            <a:pPr marL="342900" indent="-257175" algn="l">
              <a:spcBef>
                <a:spcPts val="0"/>
              </a:spcBef>
              <a:buClr>
                <a:srgbClr val="000000"/>
              </a:buClr>
              <a:buSzPts val="1800"/>
              <a:buFont typeface="Arial"/>
              <a:buChar char="➔"/>
            </a:pPr>
            <a:endParaRPr lang="en-US" dirty="0">
              <a:latin typeface="Arial"/>
              <a:ea typeface="Arial"/>
              <a:cs typeface="Arial"/>
              <a:sym typeface="Arial"/>
            </a:endParaRPr>
          </a:p>
          <a:p>
            <a:pPr marL="342900" indent="-257175" algn="l">
              <a:spcBef>
                <a:spcPts val="0"/>
              </a:spcBef>
              <a:buClr>
                <a:srgbClr val="000000"/>
              </a:buClr>
              <a:buSzPts val="1800"/>
              <a:buFont typeface="Arial"/>
              <a:buChar char="➔"/>
            </a:pPr>
            <a:endParaRPr lang="en-US" dirty="0">
              <a:latin typeface="Arial"/>
              <a:ea typeface="Arial"/>
              <a:cs typeface="Arial"/>
              <a:sym typeface="Arial"/>
            </a:endParaRPr>
          </a:p>
          <a:p>
            <a:pPr algn="l"/>
            <a:endParaRPr lang="en-US" dirty="0"/>
          </a:p>
        </p:txBody>
      </p:sp>
      <p:pic>
        <p:nvPicPr>
          <p:cNvPr id="5" name="Picture 2" descr="Image result for physician educating patients">
            <a:extLst>
              <a:ext uri="{FF2B5EF4-FFF2-40B4-BE49-F238E27FC236}">
                <a16:creationId xmlns:a16="http://schemas.microsoft.com/office/drawing/2014/main" id="{2D89DF1B-2838-4DA7-880C-D79AFD8A7D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1" y="2260940"/>
            <a:ext cx="3546142" cy="3606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9920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8"/>
          <p:cNvSpPr txBox="1">
            <a:spLocks/>
          </p:cNvSpPr>
          <p:nvPr/>
        </p:nvSpPr>
        <p:spPr>
          <a:xfrm>
            <a:off x="793162" y="2260940"/>
            <a:ext cx="7696200" cy="2209800"/>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endParaRPr lang="en-US" dirty="0">
              <a:solidFill>
                <a:schemeClr val="bg2">
                  <a:lumMod val="25000"/>
                </a:schemeClr>
              </a:solidFill>
            </a:endParaRPr>
          </a:p>
          <a:p>
            <a:endParaRPr lang="ar-SA" sz="2400" dirty="0">
              <a:solidFill>
                <a:schemeClr val="bg2">
                  <a:lumMod val="25000"/>
                </a:schemeClr>
              </a:solidFill>
            </a:endParaRPr>
          </a:p>
        </p:txBody>
      </p:sp>
      <p:pic>
        <p:nvPicPr>
          <p:cNvPr id="3" name="Google Shape;223;p37"/>
          <p:cNvPicPr preferRelativeResize="0"/>
          <p:nvPr/>
        </p:nvPicPr>
        <p:blipFill>
          <a:blip r:embed="rId2"/>
          <a:stretch>
            <a:fillRect/>
          </a:stretch>
        </p:blipFill>
        <p:spPr>
          <a:xfrm>
            <a:off x="482601" y="685800"/>
            <a:ext cx="3860799" cy="5410200"/>
          </a:xfrm>
          <a:prstGeom prst="rect">
            <a:avLst/>
          </a:prstGeom>
          <a:noFill/>
        </p:spPr>
      </p:pic>
      <p:pic>
        <p:nvPicPr>
          <p:cNvPr id="4" name="Google Shape;222;p37"/>
          <p:cNvPicPr preferRelativeResize="0"/>
          <p:nvPr/>
        </p:nvPicPr>
        <p:blipFill>
          <a:blip r:embed="rId3"/>
          <a:stretch>
            <a:fillRect/>
          </a:stretch>
        </p:blipFill>
        <p:spPr>
          <a:xfrm>
            <a:off x="4813300" y="685800"/>
            <a:ext cx="3986623" cy="5410200"/>
          </a:xfrm>
          <a:prstGeom prst="rect">
            <a:avLst/>
          </a:prstGeom>
          <a:noFill/>
        </p:spPr>
      </p:pic>
    </p:spTree>
    <p:extLst>
      <p:ext uri="{BB962C8B-B14F-4D97-AF65-F5344CB8AC3E}">
        <p14:creationId xmlns:p14="http://schemas.microsoft.com/office/powerpoint/2010/main" val="38821502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8"/>
          <p:cNvSpPr txBox="1">
            <a:spLocks/>
          </p:cNvSpPr>
          <p:nvPr/>
        </p:nvSpPr>
        <p:spPr>
          <a:xfrm>
            <a:off x="793162" y="2260940"/>
            <a:ext cx="7696200" cy="2209800"/>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endParaRPr lang="en-US" dirty="0">
              <a:solidFill>
                <a:schemeClr val="bg2">
                  <a:lumMod val="25000"/>
                </a:schemeClr>
              </a:solidFill>
            </a:endParaRPr>
          </a:p>
          <a:p>
            <a:endParaRPr lang="ar-SA" sz="2400" dirty="0">
              <a:solidFill>
                <a:schemeClr val="bg2">
                  <a:lumMod val="25000"/>
                </a:schemeClr>
              </a:solidFill>
            </a:endParaRPr>
          </a:p>
        </p:txBody>
      </p:sp>
      <p:pic>
        <p:nvPicPr>
          <p:cNvPr id="3" name="Picture 2" descr="A screenshot of a cell phone&#10;&#10;Description automatically generated">
            <a:extLst>
              <a:ext uri="{FF2B5EF4-FFF2-40B4-BE49-F238E27FC236}">
                <a16:creationId xmlns:a16="http://schemas.microsoft.com/office/drawing/2014/main" id="{1D637263-0508-47D9-8905-A7DA4CAB0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304800"/>
            <a:ext cx="7955962" cy="6400800"/>
          </a:xfrm>
          <a:prstGeom prst="rect">
            <a:avLst/>
          </a:prstGeom>
        </p:spPr>
      </p:pic>
    </p:spTree>
    <p:extLst>
      <p:ext uri="{BB962C8B-B14F-4D97-AF65-F5344CB8AC3E}">
        <p14:creationId xmlns:p14="http://schemas.microsoft.com/office/powerpoint/2010/main" val="583146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8"/>
          <p:cNvSpPr txBox="1">
            <a:spLocks/>
          </p:cNvSpPr>
          <p:nvPr/>
        </p:nvSpPr>
        <p:spPr>
          <a:xfrm>
            <a:off x="793162" y="2260940"/>
            <a:ext cx="7696200" cy="2209800"/>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endParaRPr lang="en-US" dirty="0">
              <a:solidFill>
                <a:schemeClr val="bg2">
                  <a:lumMod val="25000"/>
                </a:schemeClr>
              </a:solidFill>
            </a:endParaRPr>
          </a:p>
          <a:p>
            <a:endParaRPr lang="ar-SA" sz="2400" dirty="0">
              <a:solidFill>
                <a:schemeClr val="bg2">
                  <a:lumMod val="25000"/>
                </a:schemeClr>
              </a:solidFill>
            </a:endParaRPr>
          </a:p>
        </p:txBody>
      </p:sp>
      <p:pic>
        <p:nvPicPr>
          <p:cNvPr id="3" name="Picture 2" descr="A screenshot of a cell phone&#10;&#10;Description automatically generated">
            <a:extLst>
              <a:ext uri="{FF2B5EF4-FFF2-40B4-BE49-F238E27FC236}">
                <a16:creationId xmlns:a16="http://schemas.microsoft.com/office/drawing/2014/main" id="{3E09878A-384F-407B-98AF-BAB99A0A4F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272" y="762000"/>
            <a:ext cx="4453227" cy="525780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BB6DFED6-8FC3-434E-BC26-473B64A6C9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7503" y="762000"/>
            <a:ext cx="4201697" cy="5257800"/>
          </a:xfrm>
          <a:prstGeom prst="rect">
            <a:avLst/>
          </a:prstGeom>
        </p:spPr>
      </p:pic>
    </p:spTree>
    <p:extLst>
      <p:ext uri="{BB962C8B-B14F-4D97-AF65-F5344CB8AC3E}">
        <p14:creationId xmlns:p14="http://schemas.microsoft.com/office/powerpoint/2010/main" val="2139082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8"/>
          <p:cNvSpPr txBox="1">
            <a:spLocks/>
          </p:cNvSpPr>
          <p:nvPr/>
        </p:nvSpPr>
        <p:spPr>
          <a:xfrm>
            <a:off x="793162" y="2260940"/>
            <a:ext cx="7696200" cy="2209800"/>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endParaRPr lang="en-US" dirty="0">
              <a:solidFill>
                <a:schemeClr val="bg2">
                  <a:lumMod val="25000"/>
                </a:schemeClr>
              </a:solidFill>
            </a:endParaRPr>
          </a:p>
          <a:p>
            <a:endParaRPr lang="ar-SA" sz="2400" dirty="0">
              <a:solidFill>
                <a:schemeClr val="bg2">
                  <a:lumMod val="25000"/>
                </a:schemeClr>
              </a:solidFill>
            </a:endParaRPr>
          </a:p>
        </p:txBody>
      </p:sp>
      <p:sp>
        <p:nvSpPr>
          <p:cNvPr id="2" name="مربع نص 1"/>
          <p:cNvSpPr txBox="1"/>
          <p:nvPr/>
        </p:nvSpPr>
        <p:spPr>
          <a:xfrm>
            <a:off x="793162" y="914400"/>
            <a:ext cx="3626438" cy="769441"/>
          </a:xfrm>
          <a:prstGeom prst="rect">
            <a:avLst/>
          </a:prstGeom>
          <a:noFill/>
        </p:spPr>
        <p:txBody>
          <a:bodyPr wrap="square" rtlCol="1">
            <a:spAutoFit/>
          </a:bodyPr>
          <a:lstStyle/>
          <a:p>
            <a:r>
              <a:rPr lang="en-US" sz="4400" dirty="0"/>
              <a:t>OBJECTIVES</a:t>
            </a:r>
            <a:endParaRPr lang="ar-SA" sz="4400" dirty="0"/>
          </a:p>
        </p:txBody>
      </p:sp>
      <p:sp>
        <p:nvSpPr>
          <p:cNvPr id="3" name="مربع نص 2"/>
          <p:cNvSpPr txBox="1"/>
          <p:nvPr/>
        </p:nvSpPr>
        <p:spPr>
          <a:xfrm>
            <a:off x="793162" y="2057400"/>
            <a:ext cx="7696200" cy="4708981"/>
          </a:xfrm>
          <a:prstGeom prst="rect">
            <a:avLst/>
          </a:prstGeom>
          <a:noFill/>
        </p:spPr>
        <p:txBody>
          <a:bodyPr wrap="square" rtlCol="1">
            <a:spAutoFit/>
          </a:bodyPr>
          <a:lstStyle/>
          <a:p>
            <a:pPr marL="342900" indent="-342900">
              <a:buFont typeface="+mj-lt"/>
              <a:buAutoNum type="arabicPeriod"/>
            </a:pPr>
            <a:r>
              <a:rPr lang="en-US" sz="2000" dirty="0"/>
              <a:t>Describe the Epidemiology of smoking in Saudi Arabia.</a:t>
            </a:r>
          </a:p>
          <a:p>
            <a:pPr marL="342900" indent="-342900">
              <a:buFont typeface="+mj-lt"/>
              <a:buAutoNum type="arabicPeriod"/>
            </a:pPr>
            <a:r>
              <a:rPr lang="en-US" sz="2000" dirty="0"/>
              <a:t>Recognize Risks of smoking (Mortality and Morbidity).</a:t>
            </a:r>
          </a:p>
          <a:p>
            <a:pPr marL="342900" indent="-342900">
              <a:buFont typeface="+mj-lt"/>
              <a:buAutoNum type="arabicPeriod"/>
            </a:pPr>
            <a:r>
              <a:rPr lang="en-US" sz="2000" dirty="0"/>
              <a:t>Appreciate the Effect of passive smoking on pregnancy, children… .</a:t>
            </a:r>
          </a:p>
          <a:p>
            <a:pPr marL="342900" indent="-342900">
              <a:buFont typeface="+mj-lt"/>
              <a:buAutoNum type="arabicPeriod"/>
            </a:pPr>
            <a:r>
              <a:rPr lang="en-US" sz="2000" dirty="0"/>
              <a:t>Be able to help the smoker to quit with smoking cessation aids and overcoming nicotine withdrawal symptoms. </a:t>
            </a:r>
          </a:p>
          <a:p>
            <a:pPr marL="342900" indent="-342900">
              <a:buFont typeface="+mj-lt"/>
              <a:buAutoNum type="arabicPeriod"/>
            </a:pPr>
            <a:r>
              <a:rPr lang="en-US" sz="2000" dirty="0"/>
              <a:t>Appreciate the role of PHC physician in “smoking cessation clinic”. </a:t>
            </a:r>
          </a:p>
          <a:p>
            <a:pPr marL="342900" indent="-342900">
              <a:buFont typeface="+mj-lt"/>
              <a:buAutoNum type="arabicPeriod"/>
            </a:pPr>
            <a:r>
              <a:rPr lang="en-US" sz="2000" dirty="0"/>
              <a:t>Discuss the smoking cessation medications, Nicotine preparations, </a:t>
            </a:r>
            <a:r>
              <a:rPr lang="en-US" sz="2000" dirty="0" err="1"/>
              <a:t>Varenicline</a:t>
            </a:r>
            <a:r>
              <a:rPr lang="en-US" sz="2000" dirty="0"/>
              <a:t>, Bupropion, … .</a:t>
            </a:r>
          </a:p>
          <a:p>
            <a:pPr marL="342900" indent="-342900">
              <a:buFont typeface="+mj-lt"/>
              <a:buAutoNum type="arabicPeriod"/>
            </a:pPr>
            <a:r>
              <a:rPr lang="en-US" sz="2000" dirty="0"/>
              <a:t> Recognize Factors that lead to substance abuse. </a:t>
            </a:r>
          </a:p>
          <a:p>
            <a:pPr marL="342900" indent="-342900">
              <a:buFont typeface="+mj-lt"/>
              <a:buAutoNum type="arabicPeriod"/>
            </a:pPr>
            <a:r>
              <a:rPr lang="en-US" sz="2000" dirty="0"/>
              <a:t>List types of substance abuse.</a:t>
            </a:r>
          </a:p>
          <a:p>
            <a:pPr marL="342900" indent="-342900">
              <a:buFont typeface="+mj-lt"/>
              <a:buAutoNum type="arabicPeriod"/>
            </a:pPr>
            <a:r>
              <a:rPr lang="en-US" sz="2000" dirty="0"/>
              <a:t>Appreciate Method to approach subjects with substance abuse.</a:t>
            </a:r>
            <a:endParaRPr lang="ar-SA" sz="2000" dirty="0"/>
          </a:p>
        </p:txBody>
      </p:sp>
    </p:spTree>
    <p:extLst>
      <p:ext uri="{BB962C8B-B14F-4D97-AF65-F5344CB8AC3E}">
        <p14:creationId xmlns:p14="http://schemas.microsoft.com/office/powerpoint/2010/main" val="130049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8"/>
          <p:cNvSpPr txBox="1">
            <a:spLocks/>
          </p:cNvSpPr>
          <p:nvPr/>
        </p:nvSpPr>
        <p:spPr>
          <a:xfrm>
            <a:off x="793162" y="2260940"/>
            <a:ext cx="7696200" cy="2209800"/>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endParaRPr lang="en-US" dirty="0">
              <a:solidFill>
                <a:schemeClr val="bg2">
                  <a:lumMod val="25000"/>
                </a:schemeClr>
              </a:solidFill>
            </a:endParaRPr>
          </a:p>
          <a:p>
            <a:endParaRPr lang="ar-SA" sz="2400" dirty="0">
              <a:solidFill>
                <a:schemeClr val="bg2">
                  <a:lumMod val="25000"/>
                </a:schemeClr>
              </a:solidFill>
            </a:endParaRPr>
          </a:p>
        </p:txBody>
      </p:sp>
      <p:sp>
        <p:nvSpPr>
          <p:cNvPr id="3" name="Google Shape;236;p39"/>
          <p:cNvSpPr txBox="1">
            <a:spLocks noGrp="1"/>
          </p:cNvSpPr>
          <p:nvPr>
            <p:ph type="title"/>
          </p:nvPr>
        </p:nvSpPr>
        <p:spPr>
          <a:xfrm>
            <a:off x="793162" y="914400"/>
            <a:ext cx="7696200" cy="803293"/>
          </a:xfrm>
          <a:prstGeom prst="rect">
            <a:avLst/>
          </a:prstGeom>
        </p:spPr>
        <p:txBody>
          <a:bodyPr spcFirstLastPara="1" vert="horz" wrap="square" lIns="91425" tIns="91425" rIns="91425" bIns="91425" rtlCol="0" anchor="t" anchorCtr="0">
            <a:noAutofit/>
          </a:bodyPr>
          <a:lstStyle/>
          <a:p>
            <a:r>
              <a:rPr lang="en" sz="3600" b="1" dirty="0">
                <a:solidFill>
                  <a:schemeClr val="accent2">
                    <a:lumMod val="75000"/>
                  </a:schemeClr>
                </a:solidFill>
              </a:rPr>
              <a:t>Pharmacological management:</a:t>
            </a:r>
            <a:endParaRPr sz="3600" b="1" dirty="0">
              <a:solidFill>
                <a:schemeClr val="accent2">
                  <a:lumMod val="75000"/>
                </a:schemeClr>
              </a:solidFill>
            </a:endParaRPr>
          </a:p>
        </p:txBody>
      </p:sp>
      <p:pic>
        <p:nvPicPr>
          <p:cNvPr id="4" name="Google Shape;238;p39"/>
          <p:cNvPicPr preferRelativeResize="0"/>
          <p:nvPr/>
        </p:nvPicPr>
        <p:blipFill>
          <a:blip r:embed="rId2">
            <a:alphaModFix/>
          </a:blip>
          <a:stretch>
            <a:fillRect/>
          </a:stretch>
        </p:blipFill>
        <p:spPr>
          <a:xfrm>
            <a:off x="7363437" y="2522565"/>
            <a:ext cx="1125925" cy="2735235"/>
          </a:xfrm>
          <a:prstGeom prst="rect">
            <a:avLst/>
          </a:prstGeom>
          <a:noFill/>
          <a:ln>
            <a:noFill/>
          </a:ln>
        </p:spPr>
      </p:pic>
      <p:sp>
        <p:nvSpPr>
          <p:cNvPr id="5" name="Google Shape;237;p39"/>
          <p:cNvSpPr txBox="1">
            <a:spLocks/>
          </p:cNvSpPr>
          <p:nvPr/>
        </p:nvSpPr>
        <p:spPr>
          <a:xfrm>
            <a:off x="311700" y="2853235"/>
            <a:ext cx="8520600" cy="2573040"/>
          </a:xfrm>
          <a:prstGeom prst="rect">
            <a:avLst/>
          </a:prstGeom>
        </p:spPr>
        <p:txBody>
          <a:bodyPr spcFirstLastPara="1" vert="horz" wrap="square" lIns="91425" tIns="91425" rIns="91425" bIns="91425" rtlCol="0" anchor="t" anchorCtr="0">
            <a:noAutofit/>
          </a:bodyPr>
          <a:lstStyle>
            <a:lvl1pPr marL="91440" indent="-91440" algn="r" defTabSz="914400" rtl="1"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algn="l" rtl="0">
              <a:lnSpc>
                <a:spcPct val="115000"/>
              </a:lnSpc>
              <a:buClr>
                <a:srgbClr val="695D46"/>
              </a:buClr>
              <a:buFont typeface="Tw Cen MT" panose="020B0602020104020603" pitchFamily="34" charset="0"/>
              <a:buNone/>
            </a:pPr>
            <a:r>
              <a:rPr lang="en-US" sz="2250" b="1" kern="0" dirty="0">
                <a:solidFill>
                  <a:schemeClr val="tx1">
                    <a:lumMod val="95000"/>
                    <a:lumOff val="5000"/>
                  </a:schemeClr>
                </a:solidFill>
                <a:latin typeface="Open Sans"/>
                <a:ea typeface="Open Sans"/>
                <a:cs typeface="Open Sans"/>
                <a:sym typeface="Open Sans"/>
              </a:rPr>
              <a:t>1-  Nicotine Replacement Therapies (NRT). </a:t>
            </a:r>
          </a:p>
          <a:p>
            <a:pPr marL="0" indent="0" algn="l" rtl="0">
              <a:lnSpc>
                <a:spcPct val="115000"/>
              </a:lnSpc>
              <a:buClr>
                <a:srgbClr val="695D46"/>
              </a:buClr>
              <a:buFont typeface="Tw Cen MT" panose="020B0602020104020603" pitchFamily="34" charset="0"/>
              <a:buNone/>
            </a:pPr>
            <a:r>
              <a:rPr lang="en-US" sz="2250" b="1" kern="0" dirty="0">
                <a:solidFill>
                  <a:schemeClr val="tx1">
                    <a:lumMod val="95000"/>
                    <a:lumOff val="5000"/>
                  </a:schemeClr>
                </a:solidFill>
                <a:latin typeface="Open Sans"/>
                <a:ea typeface="Open Sans"/>
                <a:cs typeface="Open Sans"/>
                <a:sym typeface="Open Sans"/>
              </a:rPr>
              <a:t>2-  Non NRT’s.</a:t>
            </a:r>
          </a:p>
          <a:p>
            <a:pPr marL="685800" indent="-314325" algn="l" rtl="0">
              <a:lnSpc>
                <a:spcPct val="115000"/>
              </a:lnSpc>
              <a:buClr>
                <a:srgbClr val="4DB6AC"/>
              </a:buClr>
              <a:buSzPts val="3000"/>
              <a:buFont typeface="Open Sans"/>
              <a:buChar char="➔"/>
            </a:pPr>
            <a:r>
              <a:rPr lang="en-US" sz="2250" b="1" kern="0" dirty="0">
                <a:solidFill>
                  <a:schemeClr val="tx1">
                    <a:lumMod val="95000"/>
                    <a:lumOff val="5000"/>
                  </a:schemeClr>
                </a:solidFill>
                <a:latin typeface="Open Sans"/>
                <a:ea typeface="Open Sans"/>
                <a:cs typeface="Open Sans"/>
                <a:sym typeface="Open Sans"/>
              </a:rPr>
              <a:t>   bupropion</a:t>
            </a:r>
          </a:p>
          <a:p>
            <a:pPr marL="685800" indent="-314325" algn="l" rtl="0">
              <a:lnSpc>
                <a:spcPct val="115000"/>
              </a:lnSpc>
              <a:buClr>
                <a:srgbClr val="4DB6AC"/>
              </a:buClr>
              <a:buSzPts val="3000"/>
              <a:buFont typeface="Open Sans"/>
              <a:buChar char="➔"/>
            </a:pPr>
            <a:r>
              <a:rPr lang="en-US" sz="2250" b="1" kern="0" dirty="0">
                <a:solidFill>
                  <a:schemeClr val="tx1">
                    <a:lumMod val="95000"/>
                    <a:lumOff val="5000"/>
                  </a:schemeClr>
                </a:solidFill>
                <a:latin typeface="Open Sans"/>
                <a:ea typeface="Open Sans"/>
                <a:cs typeface="Open Sans"/>
                <a:sym typeface="Open Sans"/>
              </a:rPr>
              <a:t>   </a:t>
            </a:r>
            <a:r>
              <a:rPr lang="en-US" sz="2250" b="1" kern="0" dirty="0" err="1">
                <a:solidFill>
                  <a:schemeClr val="tx1">
                    <a:lumMod val="95000"/>
                    <a:lumOff val="5000"/>
                  </a:schemeClr>
                </a:solidFill>
                <a:latin typeface="Open Sans"/>
                <a:ea typeface="Open Sans"/>
                <a:cs typeface="Open Sans"/>
                <a:sym typeface="Open Sans"/>
              </a:rPr>
              <a:t>varenicline</a:t>
            </a:r>
            <a:r>
              <a:rPr lang="en-US" sz="2250" b="1" kern="0" dirty="0">
                <a:solidFill>
                  <a:schemeClr val="tx1">
                    <a:lumMod val="95000"/>
                    <a:lumOff val="5000"/>
                  </a:schemeClr>
                </a:solidFill>
                <a:latin typeface="Open Sans"/>
                <a:ea typeface="Open Sans"/>
                <a:cs typeface="Open Sans"/>
                <a:sym typeface="Open Sans"/>
              </a:rPr>
              <a:t> </a:t>
            </a:r>
          </a:p>
          <a:p>
            <a:pPr marL="0" indent="0" algn="l">
              <a:lnSpc>
                <a:spcPct val="115000"/>
              </a:lnSpc>
              <a:buClr>
                <a:srgbClr val="695D46"/>
              </a:buClr>
              <a:buFont typeface="Tw Cen MT" panose="020B0602020104020603" pitchFamily="34" charset="0"/>
              <a:buNone/>
            </a:pPr>
            <a:endParaRPr lang="en-US" sz="2138" b="1" kern="0" dirty="0">
              <a:solidFill>
                <a:srgbClr val="231F20"/>
              </a:solidFill>
              <a:latin typeface="Arial"/>
              <a:ea typeface="Arial"/>
              <a:cs typeface="Arial"/>
              <a:sym typeface="Arial"/>
            </a:endParaRPr>
          </a:p>
          <a:p>
            <a:pPr marL="0" indent="0" algn="l">
              <a:spcBef>
                <a:spcPts val="1600"/>
              </a:spcBef>
              <a:buFont typeface="Tw Cen MT" panose="020B0602020104020603" pitchFamily="34" charset="0"/>
              <a:buNone/>
            </a:pPr>
            <a:br>
              <a:rPr lang="en-US" sz="3000" b="1" dirty="0">
                <a:solidFill>
                  <a:schemeClr val="accent3"/>
                </a:solidFill>
              </a:rPr>
            </a:br>
            <a:r>
              <a:rPr lang="en-US" sz="3000" b="1" dirty="0">
                <a:solidFill>
                  <a:schemeClr val="accent3"/>
                </a:solidFill>
              </a:rPr>
              <a:t> </a:t>
            </a:r>
          </a:p>
          <a:p>
            <a:pPr marL="0" indent="0" algn="l">
              <a:spcBef>
                <a:spcPts val="1600"/>
              </a:spcBef>
              <a:buFont typeface="Tw Cen MT" panose="020B0602020104020603" pitchFamily="34" charset="0"/>
              <a:buNone/>
            </a:pPr>
            <a:endParaRPr lang="en-US" sz="2850" b="1" dirty="0">
              <a:solidFill>
                <a:srgbClr val="231F20"/>
              </a:solidFill>
              <a:latin typeface="Arial"/>
              <a:ea typeface="Arial"/>
              <a:cs typeface="Arial"/>
              <a:sym typeface="Arial"/>
            </a:endParaRPr>
          </a:p>
          <a:p>
            <a:pPr marL="0" indent="0" algn="l">
              <a:spcBef>
                <a:spcPts val="1600"/>
              </a:spcBef>
              <a:spcAft>
                <a:spcPts val="1600"/>
              </a:spcAft>
              <a:buFont typeface="Tw Cen MT" panose="020B0602020104020603" pitchFamily="34" charset="0"/>
              <a:buNone/>
            </a:pPr>
            <a:endParaRPr lang="en-US" dirty="0"/>
          </a:p>
        </p:txBody>
      </p:sp>
    </p:spTree>
    <p:extLst>
      <p:ext uri="{BB962C8B-B14F-4D97-AF65-F5344CB8AC3E}">
        <p14:creationId xmlns:p14="http://schemas.microsoft.com/office/powerpoint/2010/main" val="24356631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l" rtl="0"/>
            <a:r>
              <a:rPr lang="en-US" dirty="0"/>
              <a:t>NICOTINE REPLACEMENT THERAPEIS.</a:t>
            </a:r>
            <a:endParaRPr lang="ar-SA" dirty="0"/>
          </a:p>
        </p:txBody>
      </p:sp>
      <p:sp>
        <p:nvSpPr>
          <p:cNvPr id="3" name="عنصر نائب للنص 2"/>
          <p:cNvSpPr>
            <a:spLocks noGrp="1"/>
          </p:cNvSpPr>
          <p:nvPr>
            <p:ph type="body" idx="1"/>
          </p:nvPr>
        </p:nvSpPr>
        <p:spPr/>
        <p:txBody>
          <a:bodyPr/>
          <a:lstStyle/>
          <a:p>
            <a:endParaRPr lang="ar-SA" dirty="0"/>
          </a:p>
        </p:txBody>
      </p:sp>
    </p:spTree>
    <p:extLst>
      <p:ext uri="{BB962C8B-B14F-4D97-AF65-F5344CB8AC3E}">
        <p14:creationId xmlns:p14="http://schemas.microsoft.com/office/powerpoint/2010/main" val="29380313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8"/>
          <p:cNvSpPr txBox="1">
            <a:spLocks/>
          </p:cNvSpPr>
          <p:nvPr/>
        </p:nvSpPr>
        <p:spPr>
          <a:xfrm>
            <a:off x="793162" y="2260940"/>
            <a:ext cx="7696200" cy="2209800"/>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endParaRPr lang="en-US" dirty="0">
              <a:solidFill>
                <a:schemeClr val="bg2">
                  <a:lumMod val="25000"/>
                </a:schemeClr>
              </a:solidFill>
            </a:endParaRPr>
          </a:p>
          <a:p>
            <a:endParaRPr lang="ar-SA" sz="2400" dirty="0">
              <a:solidFill>
                <a:schemeClr val="bg2">
                  <a:lumMod val="25000"/>
                </a:schemeClr>
              </a:solidFill>
            </a:endParaRPr>
          </a:p>
        </p:txBody>
      </p:sp>
      <p:sp>
        <p:nvSpPr>
          <p:cNvPr id="3" name="Google Shape;244;p40"/>
          <p:cNvSpPr txBox="1">
            <a:spLocks/>
          </p:cNvSpPr>
          <p:nvPr/>
        </p:nvSpPr>
        <p:spPr>
          <a:xfrm>
            <a:off x="0" y="1066800"/>
            <a:ext cx="8520600" cy="616101"/>
          </a:xfrm>
          <a:prstGeom prst="rect">
            <a:avLst/>
          </a:prstGeom>
        </p:spPr>
        <p:txBody>
          <a:bodyPr spcFirstLastPara="1" vert="horz" wrap="square" lIns="91425" tIns="91425" rIns="91425" bIns="91425" rtlCol="0" anchor="t" anchorCtr="0">
            <a:noAutofit/>
          </a:bodyPr>
          <a:lstStyle>
            <a:lvl1pPr marL="91440" indent="-91440" algn="r" defTabSz="914400" rtl="1"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a:lnSpc>
                <a:spcPct val="144444"/>
              </a:lnSpc>
              <a:buFont typeface="Tw Cen MT" panose="020B0602020104020603" pitchFamily="34" charset="0"/>
              <a:buNone/>
            </a:pPr>
            <a:endParaRPr lang="en-US" sz="1100" dirty="0"/>
          </a:p>
          <a:p>
            <a:pPr marL="0" indent="0" algn="l" rtl="0">
              <a:lnSpc>
                <a:spcPct val="144444"/>
              </a:lnSpc>
              <a:spcBef>
                <a:spcPts val="1900"/>
              </a:spcBef>
              <a:buFont typeface="Tw Cen MT" panose="020B0602020104020603" pitchFamily="34" charset="0"/>
              <a:buNone/>
            </a:pPr>
            <a:r>
              <a:rPr lang="en-US" sz="1400" dirty="0">
                <a:solidFill>
                  <a:srgbClr val="231F20"/>
                </a:solidFill>
                <a:latin typeface="Arial"/>
                <a:ea typeface="Arial"/>
                <a:cs typeface="Arial"/>
                <a:sym typeface="Arial"/>
              </a:rPr>
              <a:t>NRT can reduce the cravings and withdrawal symptoms you experience that may hinder your attempt to give up smoking. NRTs are designed to wean your body off cigarettes and supply you with a controlled dose of nicotine while sparing you from exposure to other chemicals found in tobacco.</a:t>
            </a:r>
          </a:p>
          <a:p>
            <a:pPr marL="0" indent="0" algn="l" rtl="0">
              <a:lnSpc>
                <a:spcPct val="144444"/>
              </a:lnSpc>
              <a:spcBef>
                <a:spcPts val="1900"/>
              </a:spcBef>
              <a:buFont typeface="Tw Cen MT" panose="020B0602020104020603" pitchFamily="34" charset="0"/>
              <a:buNone/>
            </a:pPr>
            <a:r>
              <a:rPr lang="en-US" sz="1400" dirty="0">
                <a:solidFill>
                  <a:srgbClr val="231F20"/>
                </a:solidFill>
                <a:latin typeface="Arial"/>
                <a:ea typeface="Arial"/>
                <a:cs typeface="Arial"/>
                <a:sym typeface="Arial"/>
              </a:rPr>
              <a:t>The U.S Food and Drug Administration (FDA) </a:t>
            </a:r>
            <a:br>
              <a:rPr lang="en-US" sz="1400" dirty="0">
                <a:solidFill>
                  <a:srgbClr val="231F20"/>
                </a:solidFill>
                <a:latin typeface="Arial"/>
                <a:ea typeface="Arial"/>
                <a:cs typeface="Arial"/>
                <a:sym typeface="Arial"/>
              </a:rPr>
            </a:br>
            <a:r>
              <a:rPr lang="en-US" sz="1400" dirty="0">
                <a:solidFill>
                  <a:srgbClr val="231F20"/>
                </a:solidFill>
                <a:latin typeface="Arial"/>
                <a:ea typeface="Arial"/>
                <a:cs typeface="Arial"/>
                <a:sym typeface="Arial"/>
              </a:rPr>
              <a:t>approved five types of NRT:</a:t>
            </a:r>
          </a:p>
          <a:p>
            <a:pPr marL="520687" indent="-317492" algn="l" rtl="0">
              <a:lnSpc>
                <a:spcPct val="144444"/>
              </a:lnSpc>
              <a:spcBef>
                <a:spcPts val="1900"/>
              </a:spcBef>
              <a:buClr>
                <a:srgbClr val="980000"/>
              </a:buClr>
              <a:buSzPts val="1400"/>
              <a:buFont typeface="Arial"/>
              <a:buChar char="➔"/>
            </a:pPr>
            <a:r>
              <a:rPr lang="en-US" sz="1800" dirty="0">
                <a:solidFill>
                  <a:srgbClr val="980000"/>
                </a:solidFill>
                <a:latin typeface="Arial"/>
                <a:ea typeface="Arial"/>
                <a:cs typeface="Arial"/>
                <a:sym typeface="Arial"/>
              </a:rPr>
              <a:t>chewing gum</a:t>
            </a:r>
          </a:p>
          <a:p>
            <a:pPr marL="520687" indent="-317492" algn="l" rtl="0">
              <a:lnSpc>
                <a:spcPct val="144444"/>
              </a:lnSpc>
              <a:buClr>
                <a:srgbClr val="980000"/>
              </a:buClr>
              <a:buSzPts val="1400"/>
              <a:buFont typeface="Arial"/>
              <a:buChar char="➔"/>
            </a:pPr>
            <a:r>
              <a:rPr lang="en-US" sz="1800" dirty="0">
                <a:solidFill>
                  <a:srgbClr val="980000"/>
                </a:solidFill>
                <a:latin typeface="Arial"/>
                <a:ea typeface="Arial"/>
                <a:cs typeface="Arial"/>
                <a:sym typeface="Arial"/>
              </a:rPr>
              <a:t>skin patches</a:t>
            </a:r>
          </a:p>
          <a:p>
            <a:pPr marL="520687" indent="-317492" algn="l" rtl="0">
              <a:lnSpc>
                <a:spcPct val="144444"/>
              </a:lnSpc>
              <a:buClr>
                <a:srgbClr val="980000"/>
              </a:buClr>
              <a:buSzPts val="1400"/>
              <a:buFont typeface="Arial"/>
              <a:buChar char="➔"/>
            </a:pPr>
            <a:r>
              <a:rPr lang="en-US" sz="1800" dirty="0">
                <a:solidFill>
                  <a:srgbClr val="980000"/>
                </a:solidFill>
                <a:latin typeface="Arial"/>
                <a:ea typeface="Arial"/>
                <a:cs typeface="Arial"/>
                <a:sym typeface="Arial"/>
              </a:rPr>
              <a:t>lozenges</a:t>
            </a:r>
          </a:p>
          <a:p>
            <a:pPr marL="520687" indent="-317492" algn="l" rtl="0">
              <a:lnSpc>
                <a:spcPct val="144444"/>
              </a:lnSpc>
              <a:buClr>
                <a:srgbClr val="980000"/>
              </a:buClr>
              <a:buSzPts val="1400"/>
              <a:buFont typeface="Arial"/>
              <a:buChar char="➔"/>
            </a:pPr>
            <a:r>
              <a:rPr lang="en-US" sz="1800" dirty="0">
                <a:solidFill>
                  <a:srgbClr val="980000"/>
                </a:solidFill>
                <a:latin typeface="Arial"/>
                <a:ea typeface="Arial"/>
                <a:cs typeface="Arial"/>
                <a:sym typeface="Arial"/>
              </a:rPr>
              <a:t>intranasal spray (prescription only)</a:t>
            </a:r>
          </a:p>
          <a:p>
            <a:pPr marL="520687" indent="-317492" algn="l" rtl="0">
              <a:lnSpc>
                <a:spcPct val="144444"/>
              </a:lnSpc>
              <a:buClr>
                <a:srgbClr val="980000"/>
              </a:buClr>
              <a:buSzPts val="1400"/>
              <a:buFont typeface="Arial"/>
              <a:buChar char="➔"/>
            </a:pPr>
            <a:r>
              <a:rPr lang="en-US" sz="1800" dirty="0">
                <a:solidFill>
                  <a:srgbClr val="980000"/>
                </a:solidFill>
                <a:latin typeface="Arial"/>
                <a:ea typeface="Arial"/>
                <a:cs typeface="Arial"/>
                <a:sym typeface="Arial"/>
              </a:rPr>
              <a:t>inhaler (prescription only</a:t>
            </a:r>
            <a:r>
              <a:rPr lang="en-US" sz="1400" dirty="0">
                <a:solidFill>
                  <a:srgbClr val="980000"/>
                </a:solidFill>
                <a:latin typeface="Arial"/>
                <a:ea typeface="Arial"/>
                <a:cs typeface="Arial"/>
                <a:sym typeface="Arial"/>
              </a:rPr>
              <a:t>)</a:t>
            </a:r>
          </a:p>
          <a:p>
            <a:pPr marL="0" indent="0">
              <a:spcBef>
                <a:spcPts val="1900"/>
              </a:spcBef>
              <a:spcAft>
                <a:spcPts val="1600"/>
              </a:spcAft>
              <a:buFont typeface="Tw Cen MT" panose="020B0602020104020603" pitchFamily="34" charset="0"/>
              <a:buNone/>
            </a:pPr>
            <a:endParaRPr lang="en-US" sz="1100" dirty="0"/>
          </a:p>
        </p:txBody>
      </p:sp>
      <p:sp>
        <p:nvSpPr>
          <p:cNvPr id="4" name="Google Shape;245;p40"/>
          <p:cNvSpPr txBox="1"/>
          <p:nvPr/>
        </p:nvSpPr>
        <p:spPr>
          <a:xfrm>
            <a:off x="5393400" y="3645762"/>
            <a:ext cx="3750600" cy="3193433"/>
          </a:xfrm>
          <a:prstGeom prst="rect">
            <a:avLst/>
          </a:prstGeom>
          <a:noFill/>
          <a:ln>
            <a:noFill/>
          </a:ln>
        </p:spPr>
        <p:txBody>
          <a:bodyPr spcFirstLastPara="1" wrap="square" lIns="91425" tIns="91425" rIns="91425" bIns="91425" anchor="t" anchorCtr="0">
            <a:noAutofit/>
          </a:bodyPr>
          <a:lstStyle/>
          <a:p>
            <a:r>
              <a:rPr lang="en" dirty="0">
                <a:solidFill>
                  <a:srgbClr val="FF0000"/>
                </a:solidFill>
              </a:rPr>
              <a:t>Contraindications </a:t>
            </a:r>
            <a:r>
              <a:rPr lang="en-US" dirty="0">
                <a:solidFill>
                  <a:srgbClr val="FF0000"/>
                </a:solidFill>
              </a:rPr>
              <a:t>for NRT’S :</a:t>
            </a:r>
            <a:endParaRPr dirty="0">
              <a:solidFill>
                <a:srgbClr val="FF0000"/>
              </a:solidFill>
            </a:endParaRPr>
          </a:p>
          <a:p>
            <a:pPr marL="457189" indent="-317492">
              <a:lnSpc>
                <a:spcPct val="115000"/>
              </a:lnSpc>
              <a:buSzPts val="1400"/>
              <a:buChar char="➔"/>
            </a:pPr>
            <a:r>
              <a:rPr lang="en" sz="1650" dirty="0">
                <a:solidFill>
                  <a:srgbClr val="2A2A2A"/>
                </a:solidFill>
              </a:rPr>
              <a:t>Hypersensitivity</a:t>
            </a:r>
            <a:endParaRPr sz="1650" dirty="0">
              <a:solidFill>
                <a:srgbClr val="2A2A2A"/>
              </a:solidFill>
            </a:endParaRPr>
          </a:p>
          <a:p>
            <a:pPr marL="457189" indent="-317492">
              <a:lnSpc>
                <a:spcPct val="115000"/>
              </a:lnSpc>
              <a:buSzPts val="1400"/>
              <a:buChar char="➔"/>
            </a:pPr>
            <a:r>
              <a:rPr lang="en" sz="1650" dirty="0">
                <a:solidFill>
                  <a:srgbClr val="2A2A2A"/>
                </a:solidFill>
              </a:rPr>
              <a:t>Smokers in postmyocardial infarction period</a:t>
            </a:r>
            <a:endParaRPr sz="1650" dirty="0">
              <a:solidFill>
                <a:srgbClr val="2A2A2A"/>
              </a:solidFill>
            </a:endParaRPr>
          </a:p>
          <a:p>
            <a:pPr marL="457189" indent="-317492">
              <a:lnSpc>
                <a:spcPct val="115000"/>
              </a:lnSpc>
              <a:buSzPts val="1400"/>
              <a:buChar char="➔"/>
            </a:pPr>
            <a:r>
              <a:rPr lang="en" sz="1650" dirty="0">
                <a:solidFill>
                  <a:srgbClr val="2A2A2A"/>
                </a:solidFill>
              </a:rPr>
              <a:t>Life-threatening arrhythmias</a:t>
            </a:r>
            <a:endParaRPr sz="1650" dirty="0">
              <a:solidFill>
                <a:srgbClr val="2A2A2A"/>
              </a:solidFill>
            </a:endParaRPr>
          </a:p>
          <a:p>
            <a:pPr marL="457189" indent="-317492">
              <a:lnSpc>
                <a:spcPct val="115000"/>
              </a:lnSpc>
              <a:buSzPts val="1400"/>
              <a:buChar char="➔"/>
            </a:pPr>
            <a:r>
              <a:rPr lang="en" sz="1650" dirty="0">
                <a:solidFill>
                  <a:srgbClr val="2A2A2A"/>
                </a:solidFill>
              </a:rPr>
              <a:t>Severe or worsening angina pectoris</a:t>
            </a:r>
            <a:endParaRPr sz="1650" dirty="0">
              <a:solidFill>
                <a:srgbClr val="2A2A2A"/>
              </a:solidFill>
            </a:endParaRPr>
          </a:p>
          <a:p>
            <a:pPr marL="457189" indent="-317492">
              <a:lnSpc>
                <a:spcPct val="115000"/>
              </a:lnSpc>
              <a:buSzPts val="1400"/>
              <a:buChar char="➔"/>
            </a:pPr>
            <a:r>
              <a:rPr lang="en" sz="1650" dirty="0">
                <a:solidFill>
                  <a:srgbClr val="2A2A2A"/>
                </a:solidFill>
              </a:rPr>
              <a:t>Nonsmokers.</a:t>
            </a:r>
            <a:endParaRPr sz="1650" dirty="0">
              <a:solidFill>
                <a:srgbClr val="2A2A2A"/>
              </a:solidFill>
            </a:endParaRPr>
          </a:p>
          <a:p>
            <a:pPr marL="457189" indent="-317492">
              <a:lnSpc>
                <a:spcPct val="115000"/>
              </a:lnSpc>
              <a:buClr>
                <a:srgbClr val="2A2A2A"/>
              </a:buClr>
              <a:buSzPts val="1400"/>
              <a:buChar char="➔"/>
            </a:pPr>
            <a:r>
              <a:rPr lang="en" sz="1650" dirty="0">
                <a:solidFill>
                  <a:srgbClr val="2A2A2A"/>
                </a:solidFill>
              </a:rPr>
              <a:t>Pregnancy</a:t>
            </a:r>
            <a:endParaRPr sz="1650" dirty="0">
              <a:solidFill>
                <a:srgbClr val="2A2A2A"/>
              </a:solidFill>
            </a:endParaRPr>
          </a:p>
          <a:p>
            <a:pPr marL="457189" indent="-317492">
              <a:lnSpc>
                <a:spcPct val="115000"/>
              </a:lnSpc>
              <a:buClr>
                <a:srgbClr val="2A2A2A"/>
              </a:buClr>
              <a:buSzPts val="1400"/>
              <a:buChar char="➔"/>
            </a:pPr>
            <a:r>
              <a:rPr lang="en" sz="1650" dirty="0">
                <a:solidFill>
                  <a:srgbClr val="2A2A2A"/>
                </a:solidFill>
              </a:rPr>
              <a:t>Hypertension</a:t>
            </a:r>
            <a:endParaRPr sz="1650" dirty="0">
              <a:solidFill>
                <a:srgbClr val="2A2A2A"/>
              </a:solidFill>
            </a:endParaRPr>
          </a:p>
        </p:txBody>
      </p:sp>
      <p:sp>
        <p:nvSpPr>
          <p:cNvPr id="5" name="Google Shape;243;p40"/>
          <p:cNvSpPr txBox="1">
            <a:spLocks noGrp="1"/>
          </p:cNvSpPr>
          <p:nvPr>
            <p:ph type="title"/>
          </p:nvPr>
        </p:nvSpPr>
        <p:spPr>
          <a:xfrm>
            <a:off x="777240" y="975501"/>
            <a:ext cx="8520600" cy="707400"/>
          </a:xfrm>
          <a:prstGeom prst="rect">
            <a:avLst/>
          </a:prstGeom>
        </p:spPr>
        <p:txBody>
          <a:bodyPr spcFirstLastPara="1" vert="horz" wrap="square" lIns="91425" tIns="91425" rIns="91425" bIns="91425" rtlCol="0" anchor="t" anchorCtr="0">
            <a:noAutofit/>
          </a:bodyPr>
          <a:lstStyle/>
          <a:p>
            <a:r>
              <a:rPr lang="en-US" sz="2700" dirty="0"/>
              <a:t>Nicotine Replacement Therapies (NRT). </a:t>
            </a:r>
            <a:endParaRPr sz="2700" dirty="0"/>
          </a:p>
        </p:txBody>
      </p:sp>
    </p:spTree>
    <p:extLst>
      <p:ext uri="{BB962C8B-B14F-4D97-AF65-F5344CB8AC3E}">
        <p14:creationId xmlns:p14="http://schemas.microsoft.com/office/powerpoint/2010/main" val="33392607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8"/>
          <p:cNvSpPr txBox="1">
            <a:spLocks/>
          </p:cNvSpPr>
          <p:nvPr/>
        </p:nvSpPr>
        <p:spPr>
          <a:xfrm>
            <a:off x="793162" y="2260940"/>
            <a:ext cx="7696200" cy="2209800"/>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endParaRPr lang="en-US" dirty="0">
              <a:solidFill>
                <a:schemeClr val="bg2">
                  <a:lumMod val="25000"/>
                </a:schemeClr>
              </a:solidFill>
            </a:endParaRPr>
          </a:p>
          <a:p>
            <a:endParaRPr lang="ar-SA" sz="2400" dirty="0">
              <a:solidFill>
                <a:schemeClr val="bg2">
                  <a:lumMod val="25000"/>
                </a:schemeClr>
              </a:solidFill>
            </a:endParaRPr>
          </a:p>
        </p:txBody>
      </p:sp>
      <p:sp>
        <p:nvSpPr>
          <p:cNvPr id="3" name="Google Shape;250;p41"/>
          <p:cNvSpPr txBox="1">
            <a:spLocks noGrp="1"/>
          </p:cNvSpPr>
          <p:nvPr>
            <p:ph type="title"/>
          </p:nvPr>
        </p:nvSpPr>
        <p:spPr>
          <a:xfrm>
            <a:off x="793162" y="990600"/>
            <a:ext cx="5174700" cy="707400"/>
          </a:xfrm>
          <a:prstGeom prst="rect">
            <a:avLst/>
          </a:prstGeom>
        </p:spPr>
        <p:txBody>
          <a:bodyPr spcFirstLastPara="1" vert="horz" wrap="square" lIns="91425" tIns="91425" rIns="91425" bIns="91425" rtlCol="0" anchor="t" anchorCtr="0">
            <a:noAutofit/>
          </a:bodyPr>
          <a:lstStyle/>
          <a:p>
            <a:r>
              <a:rPr lang="en" sz="3600" dirty="0"/>
              <a:t>Nicotine chewing gum</a:t>
            </a:r>
            <a:endParaRPr sz="3600" dirty="0"/>
          </a:p>
        </p:txBody>
      </p:sp>
      <p:sp>
        <p:nvSpPr>
          <p:cNvPr id="4" name="Google Shape;251;p41"/>
          <p:cNvSpPr txBox="1">
            <a:spLocks/>
          </p:cNvSpPr>
          <p:nvPr/>
        </p:nvSpPr>
        <p:spPr>
          <a:xfrm>
            <a:off x="81400" y="2009675"/>
            <a:ext cx="8520600" cy="3302700"/>
          </a:xfrm>
          <a:prstGeom prst="rect">
            <a:avLst/>
          </a:prstGeom>
        </p:spPr>
        <p:txBody>
          <a:bodyPr spcFirstLastPara="1" vert="horz" wrap="square" lIns="91425" tIns="91425" rIns="91425" bIns="91425" rtlCol="0" anchor="t" anchorCtr="0">
            <a:noAutofit/>
          </a:bodyPr>
          <a:lstStyle>
            <a:lvl1pPr marL="91440" indent="-91440" algn="r" defTabSz="914400" rtl="1"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algn="l" rtl="0">
              <a:buFont typeface="Tw Cen MT" panose="020B0602020104020603" pitchFamily="34" charset="0"/>
              <a:buNone/>
            </a:pPr>
            <a:r>
              <a:rPr lang="en-US" sz="1650" dirty="0">
                <a:solidFill>
                  <a:srgbClr val="FF0000"/>
                </a:solidFill>
                <a:highlight>
                  <a:srgbClr val="FFFFFF"/>
                </a:highlight>
                <a:latin typeface="Arial"/>
                <a:ea typeface="Arial"/>
                <a:cs typeface="Arial"/>
                <a:sym typeface="Arial"/>
              </a:rPr>
              <a:t>Advantages: </a:t>
            </a:r>
            <a:r>
              <a:rPr lang="en-US" sz="1650" dirty="0">
                <a:solidFill>
                  <a:srgbClr val="000000"/>
                </a:solidFill>
                <a:highlight>
                  <a:srgbClr val="FFFFFF"/>
                </a:highlight>
                <a:latin typeface="Arial"/>
                <a:ea typeface="Arial"/>
                <a:cs typeface="Arial"/>
                <a:sym typeface="Arial"/>
              </a:rPr>
              <a:t>used to help people to stop smoking, it works by providing nicotine to your body to decrease the withdrawal symptoms experienced when smoking is stopped and as a substitute oral activity to reduce the urge to smoke</a:t>
            </a:r>
            <a:r>
              <a:rPr lang="en-US" sz="1400" dirty="0">
                <a:solidFill>
                  <a:srgbClr val="000000"/>
                </a:solidFill>
                <a:highlight>
                  <a:srgbClr val="FFFFFF"/>
                </a:highlight>
                <a:latin typeface="Arial"/>
                <a:ea typeface="Arial"/>
                <a:cs typeface="Arial"/>
                <a:sym typeface="Arial"/>
              </a:rPr>
              <a:t>.</a:t>
            </a:r>
          </a:p>
          <a:p>
            <a:pPr marL="0" indent="0" algn="l" rtl="0">
              <a:spcBef>
                <a:spcPts val="1600"/>
              </a:spcBef>
              <a:buFont typeface="Tw Cen MT" panose="020B0602020104020603" pitchFamily="34" charset="0"/>
              <a:buNone/>
            </a:pPr>
            <a:r>
              <a:rPr lang="en-US" dirty="0">
                <a:solidFill>
                  <a:srgbClr val="FF0000"/>
                </a:solidFill>
                <a:highlight>
                  <a:srgbClr val="FFFFFF"/>
                </a:highlight>
                <a:latin typeface="Arial"/>
                <a:ea typeface="Arial"/>
                <a:cs typeface="Arial"/>
                <a:sym typeface="Arial"/>
              </a:rPr>
              <a:t>Side effects:</a:t>
            </a:r>
          </a:p>
          <a:p>
            <a:pPr indent="-304793" algn="l" rtl="0">
              <a:spcBef>
                <a:spcPts val="1600"/>
              </a:spcBef>
              <a:buClr>
                <a:srgbClr val="000000"/>
              </a:buClr>
              <a:buSzPts val="1200"/>
              <a:buFont typeface="Arial"/>
              <a:buChar char="➔"/>
            </a:pPr>
            <a:r>
              <a:rPr lang="en-US" sz="1350" dirty="0">
                <a:solidFill>
                  <a:srgbClr val="000000"/>
                </a:solidFill>
                <a:highlight>
                  <a:srgbClr val="FFFFFF"/>
                </a:highlight>
                <a:latin typeface="Arial"/>
                <a:ea typeface="Arial"/>
                <a:cs typeface="Arial"/>
                <a:sym typeface="Arial"/>
              </a:rPr>
              <a:t>Nausea / vomiting </a:t>
            </a:r>
          </a:p>
          <a:p>
            <a:pPr indent="-304793" algn="l" rtl="0">
              <a:buClr>
                <a:srgbClr val="000000"/>
              </a:buClr>
              <a:buSzPts val="1200"/>
              <a:buFont typeface="Arial"/>
              <a:buChar char="➔"/>
            </a:pPr>
            <a:r>
              <a:rPr lang="en-US" sz="1350" dirty="0">
                <a:solidFill>
                  <a:srgbClr val="000000"/>
                </a:solidFill>
                <a:highlight>
                  <a:srgbClr val="FFFFFF"/>
                </a:highlight>
                <a:latin typeface="Arial"/>
                <a:ea typeface="Arial"/>
                <a:cs typeface="Arial"/>
                <a:sym typeface="Arial"/>
              </a:rPr>
              <a:t>Dizziness</a:t>
            </a:r>
          </a:p>
          <a:p>
            <a:pPr indent="-304793" algn="l" rtl="0">
              <a:buClr>
                <a:srgbClr val="000000"/>
              </a:buClr>
              <a:buSzPts val="1200"/>
              <a:buFont typeface="Arial"/>
              <a:buChar char="➔"/>
            </a:pPr>
            <a:r>
              <a:rPr lang="en-US" sz="1350" dirty="0">
                <a:solidFill>
                  <a:srgbClr val="000000"/>
                </a:solidFill>
                <a:highlight>
                  <a:srgbClr val="FFFFFF"/>
                </a:highlight>
                <a:latin typeface="Arial"/>
                <a:ea typeface="Arial"/>
                <a:cs typeface="Arial"/>
                <a:sym typeface="Arial"/>
              </a:rPr>
              <a:t>Mouth / tooth or jaw problems.</a:t>
            </a:r>
          </a:p>
          <a:p>
            <a:pPr indent="-304793" algn="l" rtl="0">
              <a:buClr>
                <a:srgbClr val="000000"/>
              </a:buClr>
              <a:buSzPts val="1200"/>
              <a:buFont typeface="Arial"/>
              <a:buChar char="➔"/>
            </a:pPr>
            <a:r>
              <a:rPr lang="en-US" sz="1350" dirty="0">
                <a:solidFill>
                  <a:srgbClr val="000000"/>
                </a:solidFill>
                <a:highlight>
                  <a:srgbClr val="FFFFFF"/>
                </a:highlight>
                <a:latin typeface="Arial"/>
                <a:ea typeface="Arial"/>
                <a:cs typeface="Arial"/>
                <a:sym typeface="Arial"/>
              </a:rPr>
              <a:t>Diarrhea</a:t>
            </a:r>
          </a:p>
          <a:p>
            <a:pPr indent="-304793" algn="l" rtl="0">
              <a:buClr>
                <a:srgbClr val="000000"/>
              </a:buClr>
              <a:buSzPts val="1200"/>
              <a:buFont typeface="Arial"/>
              <a:buChar char="➔"/>
            </a:pPr>
            <a:r>
              <a:rPr lang="en-US" sz="1350" dirty="0">
                <a:solidFill>
                  <a:srgbClr val="000000"/>
                </a:solidFill>
                <a:highlight>
                  <a:srgbClr val="FFFFFF"/>
                </a:highlight>
                <a:latin typeface="Arial"/>
                <a:ea typeface="Arial"/>
                <a:cs typeface="Arial"/>
                <a:sym typeface="Arial"/>
              </a:rPr>
              <a:t>Weakness </a:t>
            </a:r>
          </a:p>
          <a:p>
            <a:pPr indent="-304793" algn="l" rtl="0">
              <a:buClr>
                <a:srgbClr val="000000"/>
              </a:buClr>
              <a:buSzPts val="1200"/>
              <a:buFont typeface="Arial"/>
              <a:buChar char="➔"/>
            </a:pPr>
            <a:r>
              <a:rPr lang="en-US" sz="1350" dirty="0">
                <a:solidFill>
                  <a:srgbClr val="000000"/>
                </a:solidFill>
                <a:highlight>
                  <a:srgbClr val="FFFFFF"/>
                </a:highlight>
                <a:latin typeface="Arial"/>
                <a:ea typeface="Arial"/>
                <a:cs typeface="Arial"/>
                <a:sym typeface="Arial"/>
              </a:rPr>
              <a:t>Rash </a:t>
            </a:r>
          </a:p>
          <a:p>
            <a:pPr indent="-304793" algn="l" rtl="0">
              <a:buClr>
                <a:srgbClr val="000000"/>
              </a:buClr>
              <a:buSzPts val="1200"/>
              <a:buFont typeface="Arial"/>
              <a:buChar char="➔"/>
            </a:pPr>
            <a:r>
              <a:rPr lang="en-US" sz="1350" dirty="0">
                <a:solidFill>
                  <a:srgbClr val="000000"/>
                </a:solidFill>
                <a:highlight>
                  <a:srgbClr val="FFFFFF"/>
                </a:highlight>
                <a:latin typeface="Arial"/>
                <a:ea typeface="Arial"/>
                <a:cs typeface="Arial"/>
                <a:sym typeface="Arial"/>
              </a:rPr>
              <a:t>Breathing difficulty</a:t>
            </a:r>
          </a:p>
          <a:p>
            <a:pPr indent="-304793" algn="l" rtl="0">
              <a:buClr>
                <a:srgbClr val="000000"/>
              </a:buClr>
              <a:buSzPts val="1200"/>
              <a:buFont typeface="Arial"/>
              <a:buChar char="➔"/>
            </a:pPr>
            <a:r>
              <a:rPr lang="en-US" sz="1350" dirty="0">
                <a:solidFill>
                  <a:srgbClr val="000000"/>
                </a:solidFill>
                <a:highlight>
                  <a:srgbClr val="FFFFFF"/>
                </a:highlight>
                <a:latin typeface="Arial"/>
                <a:ea typeface="Arial"/>
                <a:cs typeface="Arial"/>
                <a:sym typeface="Arial"/>
              </a:rPr>
              <a:t>Mouth blisters</a:t>
            </a:r>
          </a:p>
          <a:p>
            <a:pPr indent="-304793" algn="l" rtl="0">
              <a:buClr>
                <a:srgbClr val="000000"/>
              </a:buClr>
              <a:buSzPts val="1200"/>
              <a:buFont typeface="Arial"/>
              <a:buChar char="➔"/>
            </a:pPr>
            <a:r>
              <a:rPr lang="en-US" sz="1350" dirty="0">
                <a:solidFill>
                  <a:srgbClr val="000000"/>
                </a:solidFill>
                <a:highlight>
                  <a:srgbClr val="FFFFFF"/>
                </a:highlight>
                <a:latin typeface="Arial"/>
                <a:ea typeface="Arial"/>
                <a:cs typeface="Arial"/>
                <a:sym typeface="Arial"/>
              </a:rPr>
              <a:t>palpitation</a:t>
            </a:r>
          </a:p>
          <a:p>
            <a:pPr marL="0" indent="0">
              <a:spcBef>
                <a:spcPts val="1600"/>
              </a:spcBef>
              <a:buFont typeface="Tw Cen MT" panose="020B0602020104020603" pitchFamily="34" charset="0"/>
              <a:buNone/>
            </a:pPr>
            <a:endParaRPr lang="en-US" sz="1100" dirty="0">
              <a:solidFill>
                <a:srgbClr val="000000"/>
              </a:solidFill>
              <a:latin typeface="Arial"/>
              <a:ea typeface="Arial"/>
              <a:cs typeface="Arial"/>
              <a:sym typeface="Arial"/>
            </a:endParaRPr>
          </a:p>
          <a:p>
            <a:pPr marL="0" indent="0">
              <a:spcAft>
                <a:spcPts val="1600"/>
              </a:spcAft>
              <a:buFont typeface="Tw Cen MT" panose="020B0602020104020603" pitchFamily="34" charset="0"/>
              <a:buNone/>
            </a:pPr>
            <a:endParaRPr lang="en-US" sz="1050" dirty="0">
              <a:solidFill>
                <a:srgbClr val="000000"/>
              </a:solidFill>
              <a:highlight>
                <a:srgbClr val="FFFFFF"/>
              </a:highlight>
              <a:latin typeface="Arial"/>
              <a:ea typeface="Arial"/>
              <a:cs typeface="Arial"/>
              <a:sym typeface="Arial"/>
            </a:endParaRPr>
          </a:p>
        </p:txBody>
      </p:sp>
      <p:sp>
        <p:nvSpPr>
          <p:cNvPr id="5" name="Google Shape;255;p41"/>
          <p:cNvSpPr txBox="1"/>
          <p:nvPr/>
        </p:nvSpPr>
        <p:spPr>
          <a:xfrm>
            <a:off x="3124200" y="3438188"/>
            <a:ext cx="3365700" cy="2065104"/>
          </a:xfrm>
          <a:prstGeom prst="rect">
            <a:avLst/>
          </a:prstGeom>
          <a:noFill/>
          <a:ln>
            <a:noFill/>
          </a:ln>
        </p:spPr>
        <p:txBody>
          <a:bodyPr spcFirstLastPara="1" wrap="square" lIns="91425" tIns="91425" rIns="91425" bIns="91425" anchor="t" anchorCtr="0">
            <a:noAutofit/>
          </a:bodyPr>
          <a:lstStyle/>
          <a:p>
            <a:pPr marL="457189" indent="-317492">
              <a:buClr>
                <a:srgbClr val="980000"/>
              </a:buClr>
              <a:buSzPts val="1400"/>
              <a:buChar char="●"/>
            </a:pPr>
            <a:r>
              <a:rPr lang="en" dirty="0">
                <a:solidFill>
                  <a:srgbClr val="FF0000"/>
                </a:solidFill>
              </a:rPr>
              <a:t>Contraindicated in active temporomandibular joint disease</a:t>
            </a:r>
            <a:r>
              <a:rPr lang="en" dirty="0">
                <a:solidFill>
                  <a:srgbClr val="980000"/>
                </a:solidFill>
              </a:rPr>
              <a:t>.</a:t>
            </a:r>
            <a:endParaRPr dirty="0">
              <a:solidFill>
                <a:srgbClr val="980000"/>
              </a:solidFill>
            </a:endParaRPr>
          </a:p>
        </p:txBody>
      </p:sp>
      <p:pic>
        <p:nvPicPr>
          <p:cNvPr id="6" name="Picture 2" descr="Image result for NICOTINE GUM">
            <a:extLst>
              <a:ext uri="{FF2B5EF4-FFF2-40B4-BE49-F238E27FC236}">
                <a16:creationId xmlns:a16="http://schemas.microsoft.com/office/drawing/2014/main" id="{3937A75B-23D2-4411-8A2F-410275E65D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3014889"/>
            <a:ext cx="2757361" cy="2536031"/>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254;p41"/>
          <p:cNvPicPr preferRelativeResize="0"/>
          <p:nvPr/>
        </p:nvPicPr>
        <p:blipFill>
          <a:blip r:embed="rId3">
            <a:alphaModFix/>
          </a:blip>
          <a:stretch>
            <a:fillRect/>
          </a:stretch>
        </p:blipFill>
        <p:spPr>
          <a:xfrm>
            <a:off x="2737499" y="4894039"/>
            <a:ext cx="3365800" cy="1824275"/>
          </a:xfrm>
          <a:prstGeom prst="rect">
            <a:avLst/>
          </a:prstGeom>
          <a:noFill/>
          <a:ln>
            <a:noFill/>
          </a:ln>
        </p:spPr>
      </p:pic>
    </p:spTree>
    <p:extLst>
      <p:ext uri="{BB962C8B-B14F-4D97-AF65-F5344CB8AC3E}">
        <p14:creationId xmlns:p14="http://schemas.microsoft.com/office/powerpoint/2010/main" val="15270898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8"/>
          <p:cNvSpPr txBox="1">
            <a:spLocks/>
          </p:cNvSpPr>
          <p:nvPr/>
        </p:nvSpPr>
        <p:spPr>
          <a:xfrm>
            <a:off x="793162" y="2260940"/>
            <a:ext cx="7696200" cy="2209800"/>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endParaRPr lang="en-US" dirty="0">
              <a:solidFill>
                <a:schemeClr val="bg2">
                  <a:lumMod val="25000"/>
                </a:schemeClr>
              </a:solidFill>
            </a:endParaRPr>
          </a:p>
          <a:p>
            <a:endParaRPr lang="ar-SA" sz="2400" dirty="0">
              <a:solidFill>
                <a:schemeClr val="bg2">
                  <a:lumMod val="25000"/>
                </a:schemeClr>
              </a:solidFill>
            </a:endParaRPr>
          </a:p>
        </p:txBody>
      </p:sp>
      <p:sp>
        <p:nvSpPr>
          <p:cNvPr id="3" name="Google Shape;261;p42"/>
          <p:cNvSpPr txBox="1">
            <a:spLocks/>
          </p:cNvSpPr>
          <p:nvPr/>
        </p:nvSpPr>
        <p:spPr>
          <a:xfrm>
            <a:off x="358768" y="2057400"/>
            <a:ext cx="5621906" cy="4800600"/>
          </a:xfrm>
          <a:prstGeom prst="rect">
            <a:avLst/>
          </a:prstGeom>
        </p:spPr>
        <p:txBody>
          <a:bodyPr spcFirstLastPara="1" vert="horz" wrap="square" lIns="68580" tIns="34290" rIns="68580" bIns="34290" rtlCol="0" anchor="t" anchorCtr="0">
            <a:normAutofit/>
          </a:bodyPr>
          <a:lstStyle>
            <a:lvl1pPr marL="91440" indent="-91440" algn="r" defTabSz="914400" rtl="1"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137160" algn="l" rtl="0">
              <a:buSzPct val="85000"/>
              <a:buFont typeface="Wingdings" pitchFamily="2" charset="2"/>
              <a:buChar char="§"/>
            </a:pPr>
            <a:r>
              <a:rPr lang="en-US" sz="1650" dirty="0">
                <a:solidFill>
                  <a:srgbClr val="FF0000"/>
                </a:solidFill>
                <a:highlight>
                  <a:srgbClr val="FFFFFF"/>
                </a:highlight>
                <a:sym typeface="Arial"/>
              </a:rPr>
              <a:t>Advantages: </a:t>
            </a:r>
            <a:r>
              <a:rPr lang="en-US" sz="1650" dirty="0">
                <a:highlight>
                  <a:srgbClr val="FFFFFF"/>
                </a:highlight>
                <a:sym typeface="Arial"/>
              </a:rPr>
              <a:t>used to help people stop smoking cigarettes. They provide a source of nicotine that reduces the withdrawal symptoms experienced when smoking is stopped.</a:t>
            </a:r>
          </a:p>
          <a:p>
            <a:pPr marL="0" indent="-137160" algn="l" rtl="0">
              <a:spcBef>
                <a:spcPts val="1600"/>
              </a:spcBef>
              <a:buSzPct val="85000"/>
              <a:buFont typeface="Wingdings" pitchFamily="2" charset="2"/>
              <a:buChar char="§"/>
            </a:pPr>
            <a:r>
              <a:rPr lang="en-US" sz="1650" dirty="0">
                <a:solidFill>
                  <a:srgbClr val="FF0000"/>
                </a:solidFill>
                <a:highlight>
                  <a:srgbClr val="FFFFFF"/>
                </a:highlight>
                <a:sym typeface="Arial"/>
              </a:rPr>
              <a:t>Side effects:</a:t>
            </a:r>
            <a:endParaRPr lang="en-US" sz="1650" dirty="0">
              <a:solidFill>
                <a:srgbClr val="FF0000"/>
              </a:solidFill>
              <a:sym typeface="Arial"/>
            </a:endParaRPr>
          </a:p>
          <a:p>
            <a:pPr indent="-137160" algn="l" rtl="0">
              <a:spcBef>
                <a:spcPts val="1600"/>
              </a:spcBef>
              <a:buSzPct val="85000"/>
              <a:buFont typeface="Wingdings" pitchFamily="2" charset="2"/>
              <a:buChar char="§"/>
            </a:pPr>
            <a:r>
              <a:rPr lang="en-US" sz="1650" dirty="0">
                <a:sym typeface="Arial"/>
              </a:rPr>
              <a:t>Nausea / vomiting.</a:t>
            </a:r>
          </a:p>
          <a:p>
            <a:pPr indent="-137160" algn="l" rtl="0">
              <a:buSzPct val="85000"/>
              <a:buFont typeface="Wingdings" pitchFamily="2" charset="2"/>
              <a:buChar char="§"/>
            </a:pPr>
            <a:r>
              <a:rPr lang="en-US" sz="1650" dirty="0">
                <a:sym typeface="Arial"/>
              </a:rPr>
              <a:t>Headache</a:t>
            </a:r>
          </a:p>
          <a:p>
            <a:pPr indent="-137160" algn="l" rtl="0">
              <a:buSzPct val="85000"/>
              <a:buFont typeface="Wingdings" pitchFamily="2" charset="2"/>
              <a:buChar char="§"/>
            </a:pPr>
            <a:r>
              <a:rPr lang="en-US" sz="1650" dirty="0">
                <a:sym typeface="Arial"/>
              </a:rPr>
              <a:t>Increased blood pressure</a:t>
            </a:r>
          </a:p>
          <a:p>
            <a:pPr indent="-137160" algn="l" rtl="0">
              <a:buSzPct val="85000"/>
              <a:buFont typeface="Wingdings" pitchFamily="2" charset="2"/>
              <a:buChar char="§"/>
            </a:pPr>
            <a:r>
              <a:rPr lang="en-US" sz="1650" dirty="0">
                <a:sym typeface="Arial"/>
              </a:rPr>
              <a:t>Acne</a:t>
            </a:r>
          </a:p>
          <a:p>
            <a:pPr indent="-137160" algn="l" rtl="0">
              <a:buSzPct val="85000"/>
              <a:buFont typeface="Wingdings" pitchFamily="2" charset="2"/>
              <a:buChar char="§"/>
            </a:pPr>
            <a:r>
              <a:rPr lang="en-US" sz="1650" dirty="0">
                <a:sym typeface="Arial"/>
              </a:rPr>
              <a:t>Anorexia</a:t>
            </a:r>
          </a:p>
          <a:p>
            <a:pPr indent="-137160" algn="l" rtl="0">
              <a:buSzPct val="85000"/>
              <a:buFont typeface="Wingdings" pitchFamily="2" charset="2"/>
              <a:buChar char="§"/>
            </a:pPr>
            <a:r>
              <a:rPr lang="en-US" sz="1650" dirty="0">
                <a:sym typeface="Arial"/>
              </a:rPr>
              <a:t>others.</a:t>
            </a:r>
          </a:p>
          <a:p>
            <a:pPr marL="0" indent="-137160" algn="l">
              <a:buSzPct val="85000"/>
              <a:buFont typeface="Wingdings" pitchFamily="2" charset="2"/>
              <a:buChar char="§"/>
            </a:pPr>
            <a:endParaRPr lang="en-US" dirty="0">
              <a:sym typeface="Arial"/>
            </a:endParaRPr>
          </a:p>
          <a:p>
            <a:pPr marL="0" indent="-137160" algn="l">
              <a:buSzPct val="85000"/>
              <a:buFont typeface="Wingdings" pitchFamily="2" charset="2"/>
              <a:buChar char="§"/>
            </a:pPr>
            <a:endParaRPr lang="en-US" dirty="0">
              <a:sym typeface="Arial"/>
            </a:endParaRPr>
          </a:p>
          <a:p>
            <a:pPr marL="0" indent="-137160" algn="l">
              <a:spcAft>
                <a:spcPts val="1600"/>
              </a:spcAft>
              <a:buSzPct val="85000"/>
              <a:buFont typeface="Wingdings" pitchFamily="2" charset="2"/>
              <a:buChar char="§"/>
            </a:pPr>
            <a:endParaRPr lang="en-US" dirty="0">
              <a:highlight>
                <a:srgbClr val="FFFFFF"/>
              </a:highlight>
              <a:sym typeface="Arial"/>
            </a:endParaRPr>
          </a:p>
        </p:txBody>
      </p:sp>
      <p:sp>
        <p:nvSpPr>
          <p:cNvPr id="4" name="Google Shape;260;p42"/>
          <p:cNvSpPr txBox="1">
            <a:spLocks noGrp="1"/>
          </p:cNvSpPr>
          <p:nvPr>
            <p:ph type="title"/>
          </p:nvPr>
        </p:nvSpPr>
        <p:spPr>
          <a:xfrm>
            <a:off x="777240" y="748622"/>
            <a:ext cx="5928360" cy="1207008"/>
          </a:xfrm>
          <a:prstGeom prst="rect">
            <a:avLst/>
          </a:prstGeom>
        </p:spPr>
        <p:txBody>
          <a:bodyPr spcFirstLastPara="1" vert="horz" wrap="square" lIns="68580" tIns="34290" rIns="68580" bIns="34290" rtlCol="0" anchor="ctr" anchorCtr="0">
            <a:normAutofit/>
          </a:bodyPr>
          <a:lstStyle/>
          <a:p>
            <a:pPr>
              <a:spcBef>
                <a:spcPct val="0"/>
              </a:spcBef>
            </a:pPr>
            <a:r>
              <a:rPr lang="en-US" sz="2800" b="1" dirty="0"/>
              <a:t>Nicotine transdermal patches</a:t>
            </a:r>
          </a:p>
        </p:txBody>
      </p:sp>
      <p:pic>
        <p:nvPicPr>
          <p:cNvPr id="5" name="Picture 6" descr="Image result for nicotine patch">
            <a:extLst>
              <a:ext uri="{FF2B5EF4-FFF2-40B4-BE49-F238E27FC236}">
                <a16:creationId xmlns:a16="http://schemas.microsoft.com/office/drawing/2014/main" id="{7AFC81C7-8A1E-467B-B105-74EFD05CCD5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0538"/>
          <a:stretch/>
        </p:blipFill>
        <p:spPr bwMode="auto">
          <a:xfrm>
            <a:off x="6415068" y="2325480"/>
            <a:ext cx="2548464" cy="2132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nicotine patch">
            <a:extLst>
              <a:ext uri="{FF2B5EF4-FFF2-40B4-BE49-F238E27FC236}">
                <a16:creationId xmlns:a16="http://schemas.microsoft.com/office/drawing/2014/main" id="{C8AB108C-25C0-4E41-B947-8E5BB2D2FB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374" r="12556" b="3"/>
          <a:stretch/>
        </p:blipFill>
        <p:spPr bwMode="auto">
          <a:xfrm>
            <a:off x="4658322" y="4678829"/>
            <a:ext cx="3681849" cy="213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1494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Google Shape;270;p43"/>
          <p:cNvPicPr preferRelativeResize="0"/>
          <p:nvPr/>
        </p:nvPicPr>
        <p:blipFill>
          <a:blip r:embed="rId2"/>
          <a:stretch>
            <a:fillRect/>
          </a:stretch>
        </p:blipFill>
        <p:spPr>
          <a:xfrm>
            <a:off x="5943600" y="2667000"/>
            <a:ext cx="2985516" cy="2985516"/>
          </a:xfrm>
          <a:prstGeom prst="rect">
            <a:avLst/>
          </a:prstGeom>
          <a:noFill/>
        </p:spPr>
      </p:pic>
      <p:sp>
        <p:nvSpPr>
          <p:cNvPr id="4" name="Google Shape;269;p43"/>
          <p:cNvSpPr txBox="1">
            <a:spLocks/>
          </p:cNvSpPr>
          <p:nvPr/>
        </p:nvSpPr>
        <p:spPr>
          <a:xfrm>
            <a:off x="762000" y="2667000"/>
            <a:ext cx="3579876" cy="3038094"/>
          </a:xfrm>
          <a:prstGeom prst="rect">
            <a:avLst/>
          </a:prstGeom>
        </p:spPr>
        <p:txBody>
          <a:bodyPr spcFirstLastPara="1" vert="horz" wrap="square" lIns="68580" tIns="34290" rIns="68580" bIns="34290" rtlCol="0" anchor="t" anchorCtr="0">
            <a:normAutofit/>
          </a:bodyPr>
          <a:lstStyle>
            <a:lvl1pPr marL="91440" indent="-91440" algn="r" defTabSz="914400" rtl="1"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137160" algn="l" rtl="0">
              <a:buSzPct val="85000"/>
              <a:buFont typeface="Wingdings" pitchFamily="2" charset="2"/>
              <a:buChar char="§"/>
            </a:pPr>
            <a:r>
              <a:rPr lang="en-US" sz="1950" dirty="0">
                <a:solidFill>
                  <a:srgbClr val="FF0000"/>
                </a:solidFill>
                <a:sym typeface="Arial"/>
              </a:rPr>
              <a:t>Side effects:</a:t>
            </a:r>
          </a:p>
          <a:p>
            <a:pPr indent="-137160" algn="l" rtl="0">
              <a:spcBef>
                <a:spcPts val="1600"/>
              </a:spcBef>
              <a:buSzPct val="85000"/>
              <a:buFont typeface="Wingdings" pitchFamily="2" charset="2"/>
              <a:buChar char="§"/>
            </a:pPr>
            <a:r>
              <a:rPr lang="en-US" sz="1950" dirty="0">
                <a:sym typeface="Arial"/>
              </a:rPr>
              <a:t>increased blood pressure</a:t>
            </a:r>
          </a:p>
          <a:p>
            <a:pPr indent="-137160" algn="l" rtl="0">
              <a:buSzPct val="85000"/>
              <a:buFont typeface="Wingdings" pitchFamily="2" charset="2"/>
              <a:buChar char="§"/>
            </a:pPr>
            <a:r>
              <a:rPr lang="en-US" sz="1950" dirty="0">
                <a:sym typeface="Arial"/>
              </a:rPr>
              <a:t>Nausea / vomiting.</a:t>
            </a:r>
          </a:p>
          <a:p>
            <a:pPr indent="-137160" algn="l" rtl="0">
              <a:buSzPct val="85000"/>
              <a:buFont typeface="Wingdings" pitchFamily="2" charset="2"/>
              <a:buChar char="§"/>
            </a:pPr>
            <a:r>
              <a:rPr lang="en-US" sz="1950" dirty="0">
                <a:sym typeface="Arial"/>
              </a:rPr>
              <a:t>Tachycardia</a:t>
            </a:r>
          </a:p>
          <a:p>
            <a:pPr indent="-137160" algn="l" rtl="0">
              <a:buSzPct val="85000"/>
              <a:buFont typeface="Wingdings" pitchFamily="2" charset="2"/>
              <a:buChar char="§"/>
            </a:pPr>
            <a:r>
              <a:rPr lang="en-US" sz="1950" dirty="0">
                <a:sym typeface="Arial"/>
              </a:rPr>
              <a:t>Dizziness</a:t>
            </a:r>
          </a:p>
          <a:p>
            <a:pPr indent="-137160" algn="l" rtl="0">
              <a:buSzPct val="85000"/>
              <a:buFont typeface="Wingdings" pitchFamily="2" charset="2"/>
              <a:buChar char="§"/>
            </a:pPr>
            <a:r>
              <a:rPr lang="en-US" sz="1950" dirty="0">
                <a:sym typeface="Arial"/>
              </a:rPr>
              <a:t>Insomnia</a:t>
            </a:r>
          </a:p>
          <a:p>
            <a:pPr marL="0" indent="-137160">
              <a:spcAft>
                <a:spcPts val="1600"/>
              </a:spcAft>
              <a:buSzPct val="85000"/>
              <a:buFont typeface="Wingdings" pitchFamily="2" charset="2"/>
              <a:buChar char="§"/>
            </a:pPr>
            <a:endParaRPr lang="en-US" dirty="0">
              <a:sym typeface="Arial"/>
            </a:endParaRPr>
          </a:p>
        </p:txBody>
      </p:sp>
      <p:sp>
        <p:nvSpPr>
          <p:cNvPr id="5" name="Google Shape;268;p43"/>
          <p:cNvSpPr txBox="1">
            <a:spLocks noGrp="1"/>
          </p:cNvSpPr>
          <p:nvPr>
            <p:ph type="title"/>
          </p:nvPr>
        </p:nvSpPr>
        <p:spPr>
          <a:xfrm>
            <a:off x="762000" y="762000"/>
            <a:ext cx="7543800" cy="1207008"/>
          </a:xfrm>
          <a:prstGeom prst="rect">
            <a:avLst/>
          </a:prstGeom>
        </p:spPr>
        <p:txBody>
          <a:bodyPr spcFirstLastPara="1" vert="horz" wrap="square" lIns="68580" tIns="34290" rIns="68580" bIns="34290" rtlCol="0" anchor="ctr" anchorCtr="0">
            <a:normAutofit/>
          </a:bodyPr>
          <a:lstStyle/>
          <a:p>
            <a:pPr>
              <a:spcBef>
                <a:spcPct val="0"/>
              </a:spcBef>
            </a:pPr>
            <a:r>
              <a:rPr lang="en-US" sz="3600" dirty="0"/>
              <a:t>Nicotine lozenges </a:t>
            </a:r>
          </a:p>
        </p:txBody>
      </p:sp>
    </p:spTree>
    <p:extLst>
      <p:ext uri="{BB962C8B-B14F-4D97-AF65-F5344CB8AC3E}">
        <p14:creationId xmlns:p14="http://schemas.microsoft.com/office/powerpoint/2010/main" val="2318100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8"/>
          <p:cNvSpPr txBox="1">
            <a:spLocks/>
          </p:cNvSpPr>
          <p:nvPr/>
        </p:nvSpPr>
        <p:spPr>
          <a:xfrm>
            <a:off x="793162" y="2260940"/>
            <a:ext cx="7696200" cy="2209800"/>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endParaRPr lang="en-US" dirty="0">
              <a:solidFill>
                <a:schemeClr val="bg2">
                  <a:lumMod val="25000"/>
                </a:schemeClr>
              </a:solidFill>
            </a:endParaRPr>
          </a:p>
          <a:p>
            <a:endParaRPr lang="ar-SA" sz="2400" dirty="0">
              <a:solidFill>
                <a:schemeClr val="bg2">
                  <a:lumMod val="25000"/>
                </a:schemeClr>
              </a:solidFill>
            </a:endParaRPr>
          </a:p>
        </p:txBody>
      </p:sp>
      <p:sp>
        <p:nvSpPr>
          <p:cNvPr id="3" name="Google Shape;275;p44"/>
          <p:cNvSpPr txBox="1">
            <a:spLocks noGrp="1"/>
          </p:cNvSpPr>
          <p:nvPr>
            <p:ph type="title"/>
          </p:nvPr>
        </p:nvSpPr>
        <p:spPr>
          <a:xfrm>
            <a:off x="793162" y="990600"/>
            <a:ext cx="5074238" cy="707400"/>
          </a:xfrm>
          <a:prstGeom prst="rect">
            <a:avLst/>
          </a:prstGeom>
        </p:spPr>
        <p:txBody>
          <a:bodyPr spcFirstLastPara="1" vert="horz" wrap="square" lIns="91425" tIns="91425" rIns="91425" bIns="91425" rtlCol="0" anchor="t" anchorCtr="0">
            <a:noAutofit/>
          </a:bodyPr>
          <a:lstStyle/>
          <a:p>
            <a:r>
              <a:rPr lang="en" sz="3600" dirty="0"/>
              <a:t>Nicotine nasal spray</a:t>
            </a:r>
            <a:endParaRPr sz="3600" dirty="0"/>
          </a:p>
        </p:txBody>
      </p:sp>
      <p:pic>
        <p:nvPicPr>
          <p:cNvPr id="4" name="Google Shape;278;p44"/>
          <p:cNvPicPr preferRelativeResize="0"/>
          <p:nvPr/>
        </p:nvPicPr>
        <p:blipFill>
          <a:blip r:embed="rId2">
            <a:alphaModFix/>
          </a:blip>
          <a:stretch>
            <a:fillRect/>
          </a:stretch>
        </p:blipFill>
        <p:spPr>
          <a:xfrm>
            <a:off x="5715000" y="4390295"/>
            <a:ext cx="2667000" cy="2189892"/>
          </a:xfrm>
          <a:prstGeom prst="rect">
            <a:avLst/>
          </a:prstGeom>
          <a:noFill/>
          <a:ln>
            <a:noFill/>
          </a:ln>
        </p:spPr>
      </p:pic>
      <p:sp>
        <p:nvSpPr>
          <p:cNvPr id="5" name="Google Shape;277;p44"/>
          <p:cNvSpPr txBox="1"/>
          <p:nvPr/>
        </p:nvSpPr>
        <p:spPr>
          <a:xfrm>
            <a:off x="381000" y="4525650"/>
            <a:ext cx="3893400" cy="2857162"/>
          </a:xfrm>
          <a:prstGeom prst="rect">
            <a:avLst/>
          </a:prstGeom>
          <a:noFill/>
          <a:ln>
            <a:noFill/>
          </a:ln>
        </p:spPr>
        <p:txBody>
          <a:bodyPr spcFirstLastPara="1" wrap="square" lIns="91425" tIns="91425" rIns="91425" bIns="91425" anchor="t" anchorCtr="0">
            <a:noAutofit/>
          </a:bodyPr>
          <a:lstStyle/>
          <a:p>
            <a:r>
              <a:rPr lang="en" sz="1500" b="1" u="sng" dirty="0">
                <a:solidFill>
                  <a:srgbClr val="990000"/>
                </a:solidFill>
              </a:rPr>
              <a:t>Side effects:</a:t>
            </a:r>
            <a:endParaRPr sz="1500" b="1" u="sng" dirty="0">
              <a:solidFill>
                <a:srgbClr val="990000"/>
              </a:solidFill>
            </a:endParaRPr>
          </a:p>
          <a:p>
            <a:pPr marL="457189" indent="-317492">
              <a:buSzPts val="1400"/>
              <a:buChar char="➔"/>
            </a:pPr>
            <a:r>
              <a:rPr lang="en" dirty="0"/>
              <a:t>Local irritation.</a:t>
            </a:r>
            <a:endParaRPr dirty="0"/>
          </a:p>
          <a:p>
            <a:pPr marL="457189" indent="-317492">
              <a:buSzPts val="1400"/>
              <a:buChar char="➔"/>
            </a:pPr>
            <a:r>
              <a:rPr lang="en" dirty="0"/>
              <a:t>CNS and psychological manifestations.</a:t>
            </a:r>
            <a:endParaRPr dirty="0"/>
          </a:p>
          <a:p>
            <a:pPr marL="457189" indent="-317492">
              <a:buSzPts val="1400"/>
              <a:buChar char="➔"/>
            </a:pPr>
            <a:r>
              <a:rPr lang="en" dirty="0"/>
              <a:t>Fatigue</a:t>
            </a:r>
            <a:endParaRPr dirty="0"/>
          </a:p>
          <a:p>
            <a:pPr marL="457189" indent="-317492">
              <a:buSzPts val="1400"/>
              <a:buChar char="➔"/>
            </a:pPr>
            <a:r>
              <a:rPr lang="en" dirty="0"/>
              <a:t>Weight gain </a:t>
            </a:r>
            <a:endParaRPr dirty="0"/>
          </a:p>
          <a:p>
            <a:pPr marL="457189" indent="-317492">
              <a:buSzPts val="1400"/>
              <a:buChar char="➔"/>
            </a:pPr>
            <a:r>
              <a:rPr lang="en" dirty="0"/>
              <a:t>sweating.</a:t>
            </a:r>
            <a:endParaRPr dirty="0"/>
          </a:p>
        </p:txBody>
      </p:sp>
      <p:sp>
        <p:nvSpPr>
          <p:cNvPr id="6" name="Google Shape;276;p44"/>
          <p:cNvSpPr txBox="1">
            <a:spLocks/>
          </p:cNvSpPr>
          <p:nvPr/>
        </p:nvSpPr>
        <p:spPr>
          <a:xfrm>
            <a:off x="270032" y="1620475"/>
            <a:ext cx="8520600" cy="4157087"/>
          </a:xfrm>
          <a:prstGeom prst="rect">
            <a:avLst/>
          </a:prstGeom>
        </p:spPr>
        <p:txBody>
          <a:bodyPr spcFirstLastPara="1" vert="horz" wrap="square" lIns="91425" tIns="91425" rIns="91425" bIns="91425" rtlCol="0" anchor="t" anchorCtr="0">
            <a:noAutofit/>
          </a:bodyPr>
          <a:lstStyle>
            <a:lvl1pPr marL="91440" indent="-91440" algn="r" defTabSz="914400" rtl="1"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algn="l" rtl="0">
              <a:buFont typeface="Tw Cen MT" panose="020B0602020104020603" pitchFamily="34" charset="0"/>
              <a:buNone/>
            </a:pPr>
            <a:r>
              <a:rPr lang="en-US" b="1" u="sng" dirty="0">
                <a:solidFill>
                  <a:schemeClr val="accent2"/>
                </a:solidFill>
                <a:latin typeface="Arial"/>
                <a:ea typeface="Arial"/>
                <a:cs typeface="Arial"/>
                <a:sym typeface="Arial"/>
              </a:rPr>
              <a:t>Advantages:</a:t>
            </a:r>
            <a:r>
              <a:rPr lang="en-US" b="1" dirty="0">
                <a:solidFill>
                  <a:srgbClr val="000000"/>
                </a:solidFill>
                <a:latin typeface="Arial"/>
                <a:ea typeface="Arial"/>
                <a:cs typeface="Arial"/>
                <a:sym typeface="Arial"/>
              </a:rPr>
              <a:t>  </a:t>
            </a:r>
          </a:p>
          <a:p>
            <a:pPr indent="-317492" algn="l" rtl="0">
              <a:spcBef>
                <a:spcPts val="1600"/>
              </a:spcBef>
              <a:buClr>
                <a:srgbClr val="000000"/>
              </a:buClr>
              <a:buSzPts val="1400"/>
              <a:buFont typeface="Arial"/>
              <a:buChar char="➔"/>
            </a:pPr>
            <a:r>
              <a:rPr lang="en-US" sz="1575" dirty="0">
                <a:solidFill>
                  <a:srgbClr val="000000"/>
                </a:solidFill>
                <a:latin typeface="Arial"/>
                <a:ea typeface="Arial"/>
                <a:cs typeface="Arial"/>
                <a:sym typeface="Arial"/>
              </a:rPr>
              <a:t>Nicotine nasal spray is user-controlled dose and easy to use. </a:t>
            </a:r>
          </a:p>
          <a:p>
            <a:pPr indent="-317492" algn="l" rtl="0">
              <a:buClr>
                <a:srgbClr val="000000"/>
              </a:buClr>
              <a:buSzPts val="1400"/>
              <a:buFont typeface="Arial"/>
              <a:buChar char="➔"/>
            </a:pPr>
            <a:r>
              <a:rPr lang="en-US" sz="1575" dirty="0">
                <a:solidFill>
                  <a:srgbClr val="000000"/>
                </a:solidFill>
                <a:latin typeface="Arial"/>
                <a:ea typeface="Arial"/>
                <a:cs typeface="Arial"/>
                <a:sym typeface="Arial"/>
              </a:rPr>
              <a:t>This medication gets rid of symptoms faster than any other medication</a:t>
            </a:r>
            <a:r>
              <a:rPr lang="en-US" sz="1400" dirty="0">
                <a:solidFill>
                  <a:srgbClr val="000000"/>
                </a:solidFill>
                <a:latin typeface="Arial"/>
                <a:ea typeface="Arial"/>
                <a:cs typeface="Arial"/>
                <a:sym typeface="Arial"/>
              </a:rPr>
              <a:t>. </a:t>
            </a:r>
          </a:p>
          <a:p>
            <a:pPr marL="0" indent="0" algn="l" rtl="0">
              <a:spcBef>
                <a:spcPts val="1600"/>
              </a:spcBef>
              <a:buFont typeface="Tw Cen MT" panose="020B0602020104020603" pitchFamily="34" charset="0"/>
              <a:buNone/>
            </a:pPr>
            <a:r>
              <a:rPr lang="en-US" b="1" u="sng" dirty="0">
                <a:solidFill>
                  <a:schemeClr val="accent1">
                    <a:lumMod val="75000"/>
                  </a:schemeClr>
                </a:solidFill>
                <a:latin typeface="Arial"/>
                <a:ea typeface="Arial"/>
                <a:cs typeface="Arial"/>
                <a:sym typeface="Arial"/>
              </a:rPr>
              <a:t>Disadvantages: </a:t>
            </a:r>
          </a:p>
          <a:p>
            <a:pPr indent="-317492" algn="l" rtl="0">
              <a:spcBef>
                <a:spcPts val="1600"/>
              </a:spcBef>
              <a:buClr>
                <a:srgbClr val="000000"/>
              </a:buClr>
              <a:buSzPts val="1400"/>
              <a:buFont typeface="Arial"/>
              <a:buChar char="➔"/>
            </a:pPr>
            <a:r>
              <a:rPr lang="en-US" sz="1575" dirty="0">
                <a:solidFill>
                  <a:srgbClr val="000000"/>
                </a:solidFill>
                <a:latin typeface="Arial"/>
                <a:ea typeface="Arial"/>
                <a:cs typeface="Arial"/>
                <a:sym typeface="Arial"/>
              </a:rPr>
              <a:t>Nicotine nasal sprays can be costly, and there is no generic form currently on the market. </a:t>
            </a:r>
          </a:p>
          <a:p>
            <a:pPr indent="-317492" algn="l" rtl="0">
              <a:buClr>
                <a:srgbClr val="000000"/>
              </a:buClr>
              <a:buSzPts val="1400"/>
              <a:buFont typeface="Arial"/>
              <a:buChar char="➔"/>
            </a:pPr>
            <a:r>
              <a:rPr lang="en-US" sz="1575" dirty="0">
                <a:solidFill>
                  <a:srgbClr val="000000"/>
                </a:solidFill>
                <a:latin typeface="Arial"/>
                <a:ea typeface="Arial"/>
                <a:cs typeface="Arial"/>
                <a:sym typeface="Arial"/>
              </a:rPr>
              <a:t> This medication requires a prescription</a:t>
            </a:r>
          </a:p>
          <a:p>
            <a:pPr marL="0" indent="0">
              <a:spcBef>
                <a:spcPts val="1600"/>
              </a:spcBef>
              <a:spcAft>
                <a:spcPts val="1600"/>
              </a:spcAft>
              <a:buFont typeface="Tw Cen MT" panose="020B0602020104020603" pitchFamily="34" charset="0"/>
              <a:buNone/>
            </a:pPr>
            <a:endParaRPr lang="en-US"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0347550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8"/>
          <p:cNvSpPr txBox="1">
            <a:spLocks/>
          </p:cNvSpPr>
          <p:nvPr/>
        </p:nvSpPr>
        <p:spPr>
          <a:xfrm>
            <a:off x="793162" y="2260940"/>
            <a:ext cx="7696200" cy="2209800"/>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endParaRPr lang="en-US" dirty="0">
              <a:solidFill>
                <a:schemeClr val="bg2">
                  <a:lumMod val="25000"/>
                </a:schemeClr>
              </a:solidFill>
            </a:endParaRPr>
          </a:p>
          <a:p>
            <a:endParaRPr lang="ar-SA" sz="2400" dirty="0">
              <a:solidFill>
                <a:schemeClr val="bg2">
                  <a:lumMod val="25000"/>
                </a:schemeClr>
              </a:solidFill>
            </a:endParaRPr>
          </a:p>
        </p:txBody>
      </p:sp>
      <p:sp>
        <p:nvSpPr>
          <p:cNvPr id="3" name="Google Shape;284;p45"/>
          <p:cNvSpPr txBox="1">
            <a:spLocks/>
          </p:cNvSpPr>
          <p:nvPr/>
        </p:nvSpPr>
        <p:spPr>
          <a:xfrm>
            <a:off x="236940" y="1939900"/>
            <a:ext cx="6316259" cy="4765700"/>
          </a:xfrm>
          <a:prstGeom prst="rect">
            <a:avLst/>
          </a:prstGeom>
        </p:spPr>
        <p:txBody>
          <a:bodyPr spcFirstLastPara="1" vert="horz" wrap="square" lIns="91425" tIns="91425" rIns="91425" bIns="91425" rtlCol="0" anchor="t" anchorCtr="0">
            <a:noAutofit/>
          </a:bodyPr>
          <a:lstStyle>
            <a:lvl1pPr marL="91440" indent="-91440" algn="r" defTabSz="914400" rtl="1"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algn="l">
              <a:buFont typeface="Tw Cen MT" panose="020B0602020104020603" pitchFamily="34" charset="0"/>
              <a:buNone/>
            </a:pPr>
            <a:r>
              <a:rPr lang="en-US" b="1" u="sng">
                <a:solidFill>
                  <a:schemeClr val="accent2"/>
                </a:solidFill>
                <a:latin typeface="Arial"/>
                <a:ea typeface="Arial"/>
                <a:cs typeface="Arial"/>
                <a:sym typeface="Arial"/>
              </a:rPr>
              <a:t>Advantages: </a:t>
            </a:r>
          </a:p>
          <a:p>
            <a:pPr marL="241294" indent="0" algn="l">
              <a:spcBef>
                <a:spcPts val="1600"/>
              </a:spcBef>
              <a:buClr>
                <a:srgbClr val="333333"/>
              </a:buClr>
              <a:buSzPts val="900"/>
              <a:buFont typeface="Tw Cen MT" panose="020B0602020104020603" pitchFamily="34" charset="0"/>
              <a:buNone/>
            </a:pPr>
            <a:r>
              <a:rPr lang="en-US">
                <a:solidFill>
                  <a:srgbClr val="000000"/>
                </a:solidFill>
                <a:highlight>
                  <a:srgbClr val="FFFFFF"/>
                </a:highlight>
                <a:latin typeface="Arial"/>
                <a:ea typeface="Arial"/>
                <a:cs typeface="Arial"/>
                <a:sym typeface="Arial"/>
              </a:rPr>
              <a:t>-It is easy to use.</a:t>
            </a:r>
          </a:p>
          <a:p>
            <a:pPr marL="241294" indent="0" algn="l">
              <a:spcBef>
                <a:spcPts val="400"/>
              </a:spcBef>
              <a:buClr>
                <a:srgbClr val="333333"/>
              </a:buClr>
              <a:buSzPts val="900"/>
              <a:buFont typeface="Tw Cen MT" panose="020B0602020104020603" pitchFamily="34" charset="0"/>
              <a:buNone/>
            </a:pPr>
            <a:r>
              <a:rPr lang="en-US">
                <a:solidFill>
                  <a:srgbClr val="000000"/>
                </a:solidFill>
                <a:highlight>
                  <a:srgbClr val="FFFFFF"/>
                </a:highlight>
                <a:latin typeface="Arial"/>
                <a:ea typeface="Arial"/>
                <a:cs typeface="Arial"/>
                <a:sym typeface="Arial"/>
              </a:rPr>
              <a:t>-You can easily control the doses.</a:t>
            </a:r>
          </a:p>
          <a:p>
            <a:pPr marL="241294" indent="0" algn="l">
              <a:spcBef>
                <a:spcPts val="400"/>
              </a:spcBef>
              <a:buClr>
                <a:srgbClr val="333333"/>
              </a:buClr>
              <a:buSzPts val="900"/>
              <a:buFont typeface="Tw Cen MT" panose="020B0602020104020603" pitchFamily="34" charset="0"/>
              <a:buNone/>
            </a:pPr>
            <a:r>
              <a:rPr lang="en-US">
                <a:solidFill>
                  <a:srgbClr val="000000"/>
                </a:solidFill>
                <a:highlight>
                  <a:srgbClr val="FFFFFF"/>
                </a:highlight>
                <a:latin typeface="Arial"/>
                <a:ea typeface="Arial"/>
                <a:cs typeface="Arial"/>
                <a:sym typeface="Arial"/>
              </a:rPr>
              <a:t>-Nicotine Inhaler works much more quickly than the nicotine gum.</a:t>
            </a:r>
          </a:p>
          <a:p>
            <a:pPr marL="241294" indent="0" algn="l">
              <a:spcBef>
                <a:spcPts val="400"/>
              </a:spcBef>
              <a:buClr>
                <a:srgbClr val="333333"/>
              </a:buClr>
              <a:buSzPts val="900"/>
              <a:buFont typeface="Tw Cen MT" panose="020B0602020104020603" pitchFamily="34" charset="0"/>
              <a:buNone/>
            </a:pPr>
            <a:r>
              <a:rPr lang="en-US">
                <a:solidFill>
                  <a:srgbClr val="000000"/>
                </a:solidFill>
                <a:highlight>
                  <a:srgbClr val="FFFFFF"/>
                </a:highlight>
                <a:latin typeface="Arial"/>
                <a:ea typeface="Arial"/>
                <a:cs typeface="Arial"/>
                <a:sym typeface="Arial"/>
              </a:rPr>
              <a:t>-You can use it as per your requirement.</a:t>
            </a:r>
          </a:p>
          <a:p>
            <a:pPr marL="241294" indent="0" algn="l">
              <a:spcBef>
                <a:spcPts val="400"/>
              </a:spcBef>
              <a:buClr>
                <a:srgbClr val="333333"/>
              </a:buClr>
              <a:buSzPts val="900"/>
              <a:buFont typeface="Tw Cen MT" panose="020B0602020104020603" pitchFamily="34" charset="0"/>
              <a:buNone/>
            </a:pPr>
            <a:r>
              <a:rPr lang="en-US">
                <a:solidFill>
                  <a:srgbClr val="000000"/>
                </a:solidFill>
                <a:highlight>
                  <a:srgbClr val="FFFFFF"/>
                </a:highlight>
                <a:latin typeface="Arial"/>
                <a:ea typeface="Arial"/>
                <a:cs typeface="Arial"/>
                <a:sym typeface="Arial"/>
              </a:rPr>
              <a:t>-If you use this according to the directions prescribed, then you can easily quit smoking.</a:t>
            </a:r>
          </a:p>
          <a:p>
            <a:pPr marL="0" indent="0" algn="l">
              <a:spcBef>
                <a:spcPts val="1600"/>
              </a:spcBef>
              <a:buFont typeface="Tw Cen MT" panose="020B0602020104020603" pitchFamily="34" charset="0"/>
              <a:buNone/>
            </a:pPr>
            <a:r>
              <a:rPr lang="en-US" sz="1800" b="1" u="sng">
                <a:solidFill>
                  <a:schemeClr val="accent1"/>
                </a:solidFill>
                <a:latin typeface="Arial"/>
                <a:ea typeface="Arial"/>
                <a:cs typeface="Arial"/>
                <a:sym typeface="Arial"/>
              </a:rPr>
              <a:t>Disadvantages:  </a:t>
            </a:r>
            <a:endParaRPr lang="en-US" sz="1050" b="1" u="sng">
              <a:solidFill>
                <a:schemeClr val="accent1"/>
              </a:solidFill>
              <a:highlight>
                <a:srgbClr val="FFFFFF"/>
              </a:highlight>
              <a:latin typeface="Arial"/>
              <a:ea typeface="Arial"/>
              <a:cs typeface="Arial"/>
              <a:sym typeface="Arial"/>
            </a:endParaRPr>
          </a:p>
          <a:p>
            <a:pPr marL="0" indent="0" algn="l">
              <a:spcBef>
                <a:spcPts val="1600"/>
              </a:spcBef>
              <a:spcAft>
                <a:spcPts val="400"/>
              </a:spcAft>
              <a:buFont typeface="Tw Cen MT" panose="020B0602020104020603" pitchFamily="34" charset="0"/>
              <a:buNone/>
            </a:pPr>
            <a:r>
              <a:rPr lang="en-US">
                <a:solidFill>
                  <a:srgbClr val="000000"/>
                </a:solidFill>
                <a:highlight>
                  <a:srgbClr val="FFFFFF"/>
                </a:highlight>
                <a:latin typeface="Arial"/>
                <a:ea typeface="Arial"/>
                <a:cs typeface="Arial"/>
                <a:sym typeface="Arial"/>
              </a:rPr>
              <a:t>It is more expensive than nicotine gum.</a:t>
            </a:r>
            <a:endParaRPr lang="en-US" dirty="0">
              <a:solidFill>
                <a:srgbClr val="000000"/>
              </a:solidFill>
              <a:latin typeface="Arial"/>
              <a:ea typeface="Arial"/>
              <a:cs typeface="Arial"/>
              <a:sym typeface="Arial"/>
            </a:endParaRPr>
          </a:p>
        </p:txBody>
      </p:sp>
      <p:sp>
        <p:nvSpPr>
          <p:cNvPr id="4" name="Google Shape;285;p45"/>
          <p:cNvSpPr txBox="1"/>
          <p:nvPr/>
        </p:nvSpPr>
        <p:spPr>
          <a:xfrm>
            <a:off x="5715000" y="3810000"/>
            <a:ext cx="3428999" cy="2743200"/>
          </a:xfrm>
          <a:prstGeom prst="rect">
            <a:avLst/>
          </a:prstGeom>
          <a:noFill/>
          <a:ln>
            <a:noFill/>
          </a:ln>
        </p:spPr>
        <p:txBody>
          <a:bodyPr spcFirstLastPara="1" wrap="square" lIns="91425" tIns="91425" rIns="91425" bIns="91425" anchor="t" anchorCtr="0">
            <a:noAutofit/>
          </a:bodyPr>
          <a:lstStyle/>
          <a:p>
            <a:pPr>
              <a:lnSpc>
                <a:spcPct val="115000"/>
              </a:lnSpc>
              <a:buClr>
                <a:srgbClr val="000000"/>
              </a:buClr>
              <a:buSzPts val="1100"/>
            </a:pPr>
            <a:r>
              <a:rPr lang="en" sz="1600" b="1" u="sng" dirty="0">
                <a:solidFill>
                  <a:srgbClr val="990000"/>
                </a:solidFill>
              </a:rPr>
              <a:t>Side effects:</a:t>
            </a:r>
            <a:endParaRPr sz="1600" b="1" u="sng" dirty="0">
              <a:solidFill>
                <a:srgbClr val="990000"/>
              </a:solidFill>
            </a:endParaRPr>
          </a:p>
          <a:p>
            <a:pPr marL="457189" indent="-342892">
              <a:lnSpc>
                <a:spcPct val="115000"/>
              </a:lnSpc>
              <a:spcBef>
                <a:spcPts val="1600"/>
              </a:spcBef>
              <a:buClr>
                <a:srgbClr val="000000"/>
              </a:buClr>
              <a:buSzPts val="1800"/>
              <a:buFont typeface="Open Sans"/>
              <a:buChar char="➔"/>
            </a:pPr>
            <a:r>
              <a:rPr lang="en" sz="1600" dirty="0"/>
              <a:t>Mouth/throat irritation </a:t>
            </a:r>
            <a:endParaRPr sz="1600" dirty="0"/>
          </a:p>
          <a:p>
            <a:pPr marL="457189" indent="-342892">
              <a:lnSpc>
                <a:spcPct val="115000"/>
              </a:lnSpc>
              <a:buClr>
                <a:srgbClr val="000000"/>
              </a:buClr>
              <a:buSzPts val="1800"/>
              <a:buFont typeface="Open Sans"/>
              <a:buChar char="➔"/>
            </a:pPr>
            <a:r>
              <a:rPr lang="en" sz="1600" dirty="0"/>
              <a:t>Nausea / vomiting</a:t>
            </a:r>
            <a:endParaRPr sz="1600" dirty="0"/>
          </a:p>
          <a:p>
            <a:pPr marL="457189" indent="-342892">
              <a:lnSpc>
                <a:spcPct val="115000"/>
              </a:lnSpc>
              <a:buClr>
                <a:srgbClr val="000000"/>
              </a:buClr>
              <a:buSzPts val="1800"/>
              <a:buFont typeface="Open Sans"/>
              <a:buChar char="➔"/>
            </a:pPr>
            <a:r>
              <a:rPr lang="en" sz="1600" dirty="0"/>
              <a:t>Cough </a:t>
            </a:r>
            <a:endParaRPr sz="1600" dirty="0"/>
          </a:p>
          <a:p>
            <a:pPr marL="457189" indent="-342892">
              <a:lnSpc>
                <a:spcPct val="115000"/>
              </a:lnSpc>
              <a:buClr>
                <a:srgbClr val="000000"/>
              </a:buClr>
              <a:buSzPts val="1800"/>
              <a:buFont typeface="Open Sans"/>
              <a:buChar char="➔"/>
            </a:pPr>
            <a:r>
              <a:rPr lang="en" sz="1600" dirty="0"/>
              <a:t>Headache </a:t>
            </a:r>
            <a:endParaRPr sz="1600" dirty="0"/>
          </a:p>
          <a:p>
            <a:pPr marL="457189" indent="-342892">
              <a:lnSpc>
                <a:spcPct val="115000"/>
              </a:lnSpc>
              <a:buClr>
                <a:srgbClr val="000000"/>
              </a:buClr>
              <a:buSzPts val="1800"/>
              <a:buFont typeface="Open Sans"/>
              <a:buChar char="➔"/>
            </a:pPr>
            <a:r>
              <a:rPr lang="en" sz="1600" dirty="0"/>
              <a:t>Rhinitis </a:t>
            </a:r>
            <a:endParaRPr sz="1600" dirty="0"/>
          </a:p>
          <a:p>
            <a:pPr marL="457189" indent="-342892">
              <a:lnSpc>
                <a:spcPct val="115000"/>
              </a:lnSpc>
              <a:buClr>
                <a:srgbClr val="000000"/>
              </a:buClr>
              <a:buSzPts val="1800"/>
              <a:buFont typeface="Open Sans"/>
              <a:buChar char="➔"/>
            </a:pPr>
            <a:r>
              <a:rPr lang="en" sz="1600" dirty="0"/>
              <a:t>Dyspepsia</a:t>
            </a:r>
            <a:endParaRPr sz="1600" dirty="0"/>
          </a:p>
          <a:p>
            <a:pPr>
              <a:lnSpc>
                <a:spcPct val="115000"/>
              </a:lnSpc>
            </a:pPr>
            <a:endParaRPr sz="1100" dirty="0">
              <a:solidFill>
                <a:srgbClr val="2A2A2A"/>
              </a:solidFill>
            </a:endParaRPr>
          </a:p>
          <a:p>
            <a:pPr>
              <a:lnSpc>
                <a:spcPct val="115000"/>
              </a:lnSpc>
            </a:pPr>
            <a:endParaRPr sz="1100" dirty="0">
              <a:solidFill>
                <a:srgbClr val="2A2A2A"/>
              </a:solidFill>
            </a:endParaRPr>
          </a:p>
        </p:txBody>
      </p:sp>
      <p:pic>
        <p:nvPicPr>
          <p:cNvPr id="5" name="Picture 2" descr="Image result for nicotine inhalers">
            <a:extLst>
              <a:ext uri="{FF2B5EF4-FFF2-40B4-BE49-F238E27FC236}">
                <a16:creationId xmlns:a16="http://schemas.microsoft.com/office/drawing/2014/main" id="{D856743B-BD73-4A2E-B6F3-D770B6682F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0661" y="1228465"/>
            <a:ext cx="3317519" cy="1743911"/>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283;p45"/>
          <p:cNvSpPr txBox="1">
            <a:spLocks noGrp="1"/>
          </p:cNvSpPr>
          <p:nvPr>
            <p:ph type="title"/>
          </p:nvPr>
        </p:nvSpPr>
        <p:spPr>
          <a:xfrm>
            <a:off x="694025" y="1004063"/>
            <a:ext cx="4905815" cy="707400"/>
          </a:xfrm>
          <a:prstGeom prst="rect">
            <a:avLst/>
          </a:prstGeom>
        </p:spPr>
        <p:txBody>
          <a:bodyPr spcFirstLastPara="1" vert="horz" wrap="square" lIns="91425" tIns="91425" rIns="91425" bIns="91425" rtlCol="0" anchor="t" anchorCtr="0">
            <a:noAutofit/>
          </a:bodyPr>
          <a:lstStyle/>
          <a:p>
            <a:r>
              <a:rPr lang="en" sz="3600" dirty="0"/>
              <a:t>Nicotine inhalers</a:t>
            </a:r>
            <a:endParaRPr sz="3600" dirty="0"/>
          </a:p>
        </p:txBody>
      </p:sp>
    </p:spTree>
    <p:extLst>
      <p:ext uri="{BB962C8B-B14F-4D97-AF65-F5344CB8AC3E}">
        <p14:creationId xmlns:p14="http://schemas.microsoft.com/office/powerpoint/2010/main" val="29961818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l" rtl="0"/>
            <a:r>
              <a:rPr lang="en-US" sz="1800" b="1" dirty="0">
                <a:solidFill>
                  <a:srgbClr val="0070C0"/>
                </a:solidFill>
              </a:rPr>
              <a:t>NON NICOTINE REPALCEMENT THERAPY</a:t>
            </a:r>
            <a:br>
              <a:rPr lang="en-US" sz="1800" b="1" dirty="0">
                <a:solidFill>
                  <a:srgbClr val="0070C0"/>
                </a:solidFill>
              </a:rPr>
            </a:br>
            <a:br>
              <a:rPr lang="en-US" sz="1800" b="1" dirty="0">
                <a:solidFill>
                  <a:srgbClr val="0070C0"/>
                </a:solidFill>
              </a:rPr>
            </a:br>
            <a:r>
              <a:rPr lang="en-US" sz="1800" b="1" dirty="0">
                <a:solidFill>
                  <a:srgbClr val="0070C0"/>
                </a:solidFill>
              </a:rPr>
              <a:t> </a:t>
            </a:r>
            <a:r>
              <a:rPr lang="en-US" sz="1800" dirty="0"/>
              <a:t>Bupropion (</a:t>
            </a:r>
            <a:r>
              <a:rPr lang="en-US" sz="1800" dirty="0" err="1"/>
              <a:t>zyban</a:t>
            </a:r>
            <a:r>
              <a:rPr lang="en-US" sz="1800" dirty="0"/>
              <a:t>)</a:t>
            </a:r>
            <a:br>
              <a:rPr lang="en-US" sz="1800" dirty="0"/>
            </a:br>
            <a:r>
              <a:rPr lang="en-US" sz="1800" dirty="0"/>
              <a:t> </a:t>
            </a:r>
            <a:r>
              <a:rPr lang="en-US" sz="1800" dirty="0" err="1"/>
              <a:t>Varinecline</a:t>
            </a:r>
            <a:r>
              <a:rPr lang="en-US" sz="1800" dirty="0"/>
              <a:t> (Chantix/</a:t>
            </a:r>
            <a:r>
              <a:rPr lang="en-US" sz="1800" dirty="0" err="1"/>
              <a:t>Champix</a:t>
            </a:r>
            <a:r>
              <a:rPr lang="en-US" sz="1800" dirty="0"/>
              <a:t>)</a:t>
            </a:r>
            <a:endParaRPr lang="ar-SA" sz="1800" dirty="0"/>
          </a:p>
        </p:txBody>
      </p:sp>
      <p:sp>
        <p:nvSpPr>
          <p:cNvPr id="3" name="عنصر نائب للنص 2"/>
          <p:cNvSpPr>
            <a:spLocks noGrp="1"/>
          </p:cNvSpPr>
          <p:nvPr>
            <p:ph type="body" idx="1"/>
          </p:nvPr>
        </p:nvSpPr>
        <p:spPr/>
        <p:txBody>
          <a:bodyPr/>
          <a:lstStyle/>
          <a:p>
            <a:endParaRPr lang="ar-SA"/>
          </a:p>
        </p:txBody>
      </p:sp>
    </p:spTree>
    <p:extLst>
      <p:ext uri="{BB962C8B-B14F-4D97-AF65-F5344CB8AC3E}">
        <p14:creationId xmlns:p14="http://schemas.microsoft.com/office/powerpoint/2010/main" val="14353200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Google Shape;291;p46"/>
          <p:cNvSpPr txBox="1">
            <a:spLocks noGrp="1"/>
          </p:cNvSpPr>
          <p:nvPr>
            <p:ph type="title"/>
          </p:nvPr>
        </p:nvSpPr>
        <p:spPr>
          <a:xfrm>
            <a:off x="762000" y="762000"/>
            <a:ext cx="5410200" cy="1125941"/>
          </a:xfrm>
          <a:prstGeom prst="rect">
            <a:avLst/>
          </a:prstGeom>
        </p:spPr>
        <p:txBody>
          <a:bodyPr spcFirstLastPara="1" vert="horz" wrap="square" lIns="91425" tIns="91425" rIns="91425" bIns="91425" rtlCol="0" anchor="t" anchorCtr="0">
            <a:noAutofit/>
          </a:bodyPr>
          <a:lstStyle/>
          <a:p>
            <a:br>
              <a:rPr lang="en" sz="2700" dirty="0"/>
            </a:br>
            <a:r>
              <a:rPr lang="en" sz="4000" dirty="0"/>
              <a:t>bupropion (zyban</a:t>
            </a:r>
            <a:r>
              <a:rPr lang="en" sz="2700" dirty="0"/>
              <a:t>)</a:t>
            </a:r>
            <a:endParaRPr sz="2700" dirty="0"/>
          </a:p>
        </p:txBody>
      </p:sp>
      <p:pic>
        <p:nvPicPr>
          <p:cNvPr id="4" name="Google Shape;294;p46"/>
          <p:cNvPicPr preferRelativeResize="0"/>
          <p:nvPr/>
        </p:nvPicPr>
        <p:blipFill>
          <a:blip r:embed="rId2">
            <a:alphaModFix/>
          </a:blip>
          <a:stretch>
            <a:fillRect/>
          </a:stretch>
        </p:blipFill>
        <p:spPr>
          <a:xfrm>
            <a:off x="5486400" y="634671"/>
            <a:ext cx="3505200" cy="1338000"/>
          </a:xfrm>
          <a:prstGeom prst="rect">
            <a:avLst/>
          </a:prstGeom>
          <a:noFill/>
          <a:ln>
            <a:noFill/>
          </a:ln>
        </p:spPr>
      </p:pic>
      <p:sp>
        <p:nvSpPr>
          <p:cNvPr id="5" name="Google Shape;292;p46"/>
          <p:cNvSpPr txBox="1">
            <a:spLocks/>
          </p:cNvSpPr>
          <p:nvPr/>
        </p:nvSpPr>
        <p:spPr>
          <a:xfrm>
            <a:off x="304800" y="2057400"/>
            <a:ext cx="8520600" cy="3302700"/>
          </a:xfrm>
          <a:prstGeom prst="rect">
            <a:avLst/>
          </a:prstGeom>
        </p:spPr>
        <p:txBody>
          <a:bodyPr spcFirstLastPara="1" vert="horz" wrap="square" lIns="91425" tIns="91425" rIns="91425" bIns="91425" rtlCol="0" anchor="t" anchorCtr="0">
            <a:noAutofit/>
          </a:bodyPr>
          <a:lstStyle>
            <a:lvl1pPr marL="91440" indent="-91440" algn="r" defTabSz="914400" rtl="1"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indent="0" algn="l" rtl="0">
              <a:buFont typeface="Tw Cen MT" panose="020B0602020104020603" pitchFamily="34" charset="0"/>
              <a:buNone/>
            </a:pPr>
            <a:r>
              <a:rPr lang="en-US" sz="2100" dirty="0">
                <a:solidFill>
                  <a:srgbClr val="000000"/>
                </a:solidFill>
                <a:latin typeface="Arial"/>
                <a:ea typeface="Arial"/>
                <a:cs typeface="Arial"/>
                <a:sym typeface="Arial"/>
              </a:rPr>
              <a:t>It’s a medication used as an antidepressant and a smoking cessation aid.</a:t>
            </a:r>
          </a:p>
          <a:p>
            <a:pPr indent="0" algn="l" rtl="0">
              <a:buFont typeface="Tw Cen MT" panose="020B0602020104020603" pitchFamily="34" charset="0"/>
              <a:buNone/>
            </a:pPr>
            <a:r>
              <a:rPr lang="en-US" sz="2100" dirty="0">
                <a:solidFill>
                  <a:srgbClr val="000000"/>
                </a:solidFill>
                <a:highlight>
                  <a:srgbClr val="FFFFFF"/>
                </a:highlight>
                <a:latin typeface="Arial"/>
                <a:ea typeface="Arial"/>
                <a:cs typeface="Arial"/>
                <a:sym typeface="Arial"/>
              </a:rPr>
              <a:t>It is a norepinephrine-dopamine reuptake inhibitor (NDRI) and a nicotinic receptor antagonist.</a:t>
            </a:r>
            <a:r>
              <a:rPr lang="en-US" sz="1350" dirty="0">
                <a:solidFill>
                  <a:srgbClr val="222222"/>
                </a:solidFill>
                <a:highlight>
                  <a:srgbClr val="FFFFFF"/>
                </a:highlight>
                <a:latin typeface="Arial"/>
                <a:ea typeface="Arial"/>
                <a:cs typeface="Arial"/>
                <a:sym typeface="Arial"/>
              </a:rPr>
              <a:t> </a:t>
            </a:r>
            <a:endParaRPr lang="en-US" sz="1200" dirty="0">
              <a:solidFill>
                <a:srgbClr val="000000"/>
              </a:solidFill>
              <a:highlight>
                <a:srgbClr val="FFFFFF"/>
              </a:highlight>
              <a:latin typeface="Arial"/>
              <a:ea typeface="Arial"/>
              <a:cs typeface="Arial"/>
              <a:sym typeface="Arial"/>
            </a:endParaRPr>
          </a:p>
          <a:p>
            <a:pPr indent="0" algn="l" rtl="0">
              <a:buFont typeface="Tw Cen MT" panose="020B0602020104020603" pitchFamily="34" charset="0"/>
              <a:buNone/>
            </a:pPr>
            <a:endParaRPr lang="en-US" sz="1200" dirty="0">
              <a:solidFill>
                <a:srgbClr val="000000"/>
              </a:solidFill>
              <a:highlight>
                <a:srgbClr val="FFFFFF"/>
              </a:highlight>
              <a:latin typeface="Arial"/>
              <a:ea typeface="Arial"/>
              <a:cs typeface="Arial"/>
              <a:sym typeface="Arial"/>
            </a:endParaRPr>
          </a:p>
          <a:p>
            <a:pPr indent="0" algn="l" rtl="0">
              <a:buFont typeface="Tw Cen MT" panose="020B0602020104020603" pitchFamily="34" charset="0"/>
              <a:buNone/>
            </a:pPr>
            <a:r>
              <a:rPr lang="en-US" sz="2100" b="1" u="sng" dirty="0">
                <a:solidFill>
                  <a:schemeClr val="accent1">
                    <a:lumMod val="75000"/>
                  </a:schemeClr>
                </a:solidFill>
                <a:latin typeface="Arial"/>
                <a:ea typeface="Arial"/>
                <a:cs typeface="Arial"/>
                <a:sym typeface="Arial"/>
              </a:rPr>
              <a:t>Side effects: </a:t>
            </a:r>
          </a:p>
          <a:p>
            <a:pPr algn="l" rtl="0">
              <a:buClr>
                <a:srgbClr val="000000"/>
              </a:buClr>
              <a:buFont typeface="Arial"/>
              <a:buChar char="➔"/>
            </a:pPr>
            <a:r>
              <a:rPr lang="en-US" sz="1800" dirty="0">
                <a:solidFill>
                  <a:srgbClr val="000000"/>
                </a:solidFill>
                <a:highlight>
                  <a:srgbClr val="FFFFFF"/>
                </a:highlight>
                <a:latin typeface="Arial"/>
                <a:ea typeface="Arial"/>
                <a:cs typeface="Arial"/>
                <a:sym typeface="Arial"/>
              </a:rPr>
              <a:t>seizures</a:t>
            </a:r>
          </a:p>
          <a:p>
            <a:pPr algn="l" rtl="0">
              <a:buClr>
                <a:srgbClr val="000000"/>
              </a:buClr>
              <a:buFont typeface="Arial"/>
              <a:buChar char="➔"/>
            </a:pPr>
            <a:r>
              <a:rPr lang="en-US" sz="1800" dirty="0">
                <a:solidFill>
                  <a:srgbClr val="000000"/>
                </a:solidFill>
                <a:highlight>
                  <a:srgbClr val="FFFFFF"/>
                </a:highlight>
                <a:latin typeface="Arial"/>
                <a:ea typeface="Arial"/>
                <a:cs typeface="Arial"/>
                <a:sym typeface="Arial"/>
              </a:rPr>
              <a:t>dry mouth</a:t>
            </a:r>
          </a:p>
          <a:p>
            <a:pPr algn="l" rtl="0">
              <a:buClr>
                <a:srgbClr val="000000"/>
              </a:buClr>
              <a:buFont typeface="Arial"/>
              <a:buChar char="➔"/>
            </a:pPr>
            <a:r>
              <a:rPr lang="en-US" sz="1800" dirty="0">
                <a:solidFill>
                  <a:srgbClr val="000000"/>
                </a:solidFill>
                <a:highlight>
                  <a:srgbClr val="FFFFFF"/>
                </a:highlight>
                <a:latin typeface="Arial"/>
                <a:ea typeface="Arial"/>
                <a:cs typeface="Arial"/>
                <a:sym typeface="Arial"/>
              </a:rPr>
              <a:t>trouble in sleeping</a:t>
            </a:r>
          </a:p>
          <a:p>
            <a:pPr algn="l" rtl="0">
              <a:buClr>
                <a:srgbClr val="000000"/>
              </a:buClr>
              <a:buFont typeface="Arial"/>
              <a:buChar char="➔"/>
            </a:pPr>
            <a:r>
              <a:rPr lang="en-US" sz="1800" dirty="0">
                <a:solidFill>
                  <a:srgbClr val="000000"/>
                </a:solidFill>
                <a:highlight>
                  <a:srgbClr val="FFFFFF"/>
                </a:highlight>
                <a:latin typeface="Arial"/>
                <a:ea typeface="Arial"/>
                <a:cs typeface="Arial"/>
                <a:sym typeface="Arial"/>
              </a:rPr>
              <a:t>Agitation</a:t>
            </a:r>
          </a:p>
          <a:p>
            <a:pPr algn="l" rtl="0">
              <a:buClr>
                <a:srgbClr val="000000"/>
              </a:buClr>
              <a:buFont typeface="Arial"/>
              <a:buChar char="➔"/>
            </a:pPr>
            <a:r>
              <a:rPr lang="en-US" sz="1800" dirty="0">
                <a:solidFill>
                  <a:srgbClr val="000000"/>
                </a:solidFill>
                <a:highlight>
                  <a:srgbClr val="FFFFFF"/>
                </a:highlight>
                <a:latin typeface="Arial"/>
                <a:ea typeface="Arial"/>
                <a:cs typeface="Arial"/>
                <a:sym typeface="Arial"/>
              </a:rPr>
              <a:t>headaches</a:t>
            </a:r>
            <a:endParaRPr lang="en-US" sz="2700" dirty="0">
              <a:solidFill>
                <a:srgbClr val="000000"/>
              </a:solidFill>
              <a:latin typeface="Arial"/>
              <a:ea typeface="Arial"/>
              <a:cs typeface="Arial"/>
              <a:sym typeface="Arial"/>
            </a:endParaRPr>
          </a:p>
          <a:p>
            <a:pPr marL="0" indent="0">
              <a:buFont typeface="Tw Cen MT" panose="020B0602020104020603" pitchFamily="34" charset="0"/>
              <a:buNone/>
            </a:pPr>
            <a:endParaRPr lang="en-US" dirty="0">
              <a:latin typeface="Arial"/>
              <a:ea typeface="Arial"/>
              <a:cs typeface="Arial"/>
              <a:sym typeface="Arial"/>
            </a:endParaRPr>
          </a:p>
          <a:p>
            <a:pPr marL="0" indent="0">
              <a:spcAft>
                <a:spcPts val="1600"/>
              </a:spcAft>
              <a:buFont typeface="Tw Cen MT" panose="020B0602020104020603" pitchFamily="34" charset="0"/>
              <a:buNone/>
            </a:pPr>
            <a:endParaRPr lang="en-US" dirty="0">
              <a:latin typeface="Arial"/>
              <a:ea typeface="Arial"/>
              <a:cs typeface="Arial"/>
              <a:sym typeface="Arial"/>
            </a:endParaRPr>
          </a:p>
        </p:txBody>
      </p:sp>
      <p:sp>
        <p:nvSpPr>
          <p:cNvPr id="6" name="Google Shape;293;p46"/>
          <p:cNvSpPr txBox="1"/>
          <p:nvPr/>
        </p:nvSpPr>
        <p:spPr>
          <a:xfrm>
            <a:off x="4191000" y="4251214"/>
            <a:ext cx="3962400" cy="2217771"/>
          </a:xfrm>
          <a:prstGeom prst="rect">
            <a:avLst/>
          </a:prstGeom>
          <a:noFill/>
          <a:ln>
            <a:noFill/>
          </a:ln>
        </p:spPr>
        <p:txBody>
          <a:bodyPr spcFirstLastPara="1" wrap="square" lIns="91425" tIns="91425" rIns="91425" bIns="91425" anchor="t" anchorCtr="0">
            <a:noAutofit/>
          </a:bodyPr>
          <a:lstStyle/>
          <a:p>
            <a:r>
              <a:rPr lang="en" u="sng" dirty="0">
                <a:solidFill>
                  <a:schemeClr val="accent1">
                    <a:lumMod val="75000"/>
                  </a:schemeClr>
                </a:solidFill>
                <a:latin typeface="Arial" panose="020B0604020202020204" pitchFamily="34" charset="0"/>
                <a:cs typeface="Arial" panose="020B0604020202020204" pitchFamily="34" charset="0"/>
              </a:rPr>
              <a:t>Contraindications:</a:t>
            </a:r>
            <a:endParaRPr u="sng" dirty="0">
              <a:solidFill>
                <a:schemeClr val="accent1">
                  <a:lumMod val="75000"/>
                </a:schemeClr>
              </a:solidFill>
              <a:latin typeface="Arial" panose="020B0604020202020204" pitchFamily="34" charset="0"/>
              <a:cs typeface="Arial" panose="020B0604020202020204" pitchFamily="34" charset="0"/>
            </a:endParaRPr>
          </a:p>
          <a:p>
            <a:pPr marL="457189" indent="-317492">
              <a:buSzPts val="1400"/>
              <a:buChar char="➔"/>
            </a:pPr>
            <a:r>
              <a:rPr lang="en" dirty="0">
                <a:latin typeface="Arial" panose="020B0604020202020204" pitchFamily="34" charset="0"/>
                <a:cs typeface="Arial" panose="020B0604020202020204" pitchFamily="34" charset="0"/>
              </a:rPr>
              <a:t>Epilepsy</a:t>
            </a:r>
            <a:endParaRPr dirty="0">
              <a:latin typeface="Arial" panose="020B0604020202020204" pitchFamily="34" charset="0"/>
              <a:cs typeface="Arial" panose="020B0604020202020204" pitchFamily="34" charset="0"/>
            </a:endParaRPr>
          </a:p>
          <a:p>
            <a:pPr marL="457189" indent="-317492">
              <a:buSzPts val="1400"/>
              <a:buChar char="➔"/>
            </a:pPr>
            <a:r>
              <a:rPr lang="en" dirty="0">
                <a:latin typeface="Arial" panose="020B0604020202020204" pitchFamily="34" charset="0"/>
                <a:cs typeface="Arial" panose="020B0604020202020204" pitchFamily="34" charset="0"/>
              </a:rPr>
              <a:t>Alcohol / benzodiazipines users.</a:t>
            </a:r>
            <a:endParaRPr dirty="0">
              <a:latin typeface="Arial" panose="020B0604020202020204" pitchFamily="34" charset="0"/>
              <a:cs typeface="Arial" panose="020B0604020202020204" pitchFamily="34" charset="0"/>
            </a:endParaRPr>
          </a:p>
          <a:p>
            <a:pPr marL="457189" indent="-317492">
              <a:buSzPts val="1400"/>
              <a:buChar char="➔"/>
            </a:pPr>
            <a:r>
              <a:rPr lang="en" dirty="0">
                <a:latin typeface="Arial" panose="020B0604020202020204" pitchFamily="34" charset="0"/>
                <a:cs typeface="Arial" panose="020B0604020202020204" pitchFamily="34" charset="0"/>
              </a:rPr>
              <a:t>Active brain tumors.</a:t>
            </a:r>
            <a:endParaRPr dirty="0">
              <a:latin typeface="Arial" panose="020B0604020202020204" pitchFamily="34" charset="0"/>
              <a:cs typeface="Arial" panose="020B0604020202020204" pitchFamily="34" charset="0"/>
            </a:endParaRPr>
          </a:p>
          <a:p>
            <a:pPr marL="457189" indent="-317492">
              <a:buSzPts val="1400"/>
              <a:buChar char="➔"/>
            </a:pPr>
            <a:r>
              <a:rPr lang="en" dirty="0">
                <a:latin typeface="Arial" panose="020B0604020202020204" pitchFamily="34" charset="0"/>
                <a:cs typeface="Arial" panose="020B0604020202020204" pitchFamily="34" charset="0"/>
              </a:rPr>
              <a:t>Pregnancy/breast feeding</a:t>
            </a:r>
            <a:endParaRPr dirty="0">
              <a:latin typeface="Arial" panose="020B0604020202020204" pitchFamily="34" charset="0"/>
              <a:cs typeface="Arial" panose="020B0604020202020204" pitchFamily="34" charset="0"/>
            </a:endParaRPr>
          </a:p>
          <a:p>
            <a:pPr marL="457189" indent="-317492">
              <a:buSzPts val="1400"/>
              <a:buChar char="➔"/>
            </a:pPr>
            <a:r>
              <a:rPr lang="en" dirty="0">
                <a:latin typeface="Arial" panose="020B0604020202020204" pitchFamily="34" charset="0"/>
                <a:cs typeface="Arial" panose="020B0604020202020204" pitchFamily="34" charset="0"/>
              </a:rPr>
              <a:t>Age under 18</a:t>
            </a:r>
            <a:endParaRPr dirty="0">
              <a:latin typeface="Arial" panose="020B0604020202020204" pitchFamily="34" charset="0"/>
              <a:cs typeface="Arial" panose="020B0604020202020204" pitchFamily="34" charset="0"/>
            </a:endParaRPr>
          </a:p>
          <a:p>
            <a:endParaRPr dirty="0"/>
          </a:p>
          <a:p>
            <a:endParaRPr dirty="0"/>
          </a:p>
          <a:p>
            <a:endParaRPr dirty="0"/>
          </a:p>
        </p:txBody>
      </p:sp>
    </p:spTree>
    <p:extLst>
      <p:ext uri="{BB962C8B-B14F-4D97-AF65-F5344CB8AC3E}">
        <p14:creationId xmlns:p14="http://schemas.microsoft.com/office/powerpoint/2010/main" val="3525973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8"/>
          <p:cNvSpPr txBox="1">
            <a:spLocks/>
          </p:cNvSpPr>
          <p:nvPr/>
        </p:nvSpPr>
        <p:spPr>
          <a:xfrm>
            <a:off x="793162" y="2260940"/>
            <a:ext cx="7696200" cy="2209800"/>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endParaRPr lang="en-US" dirty="0">
              <a:solidFill>
                <a:schemeClr val="bg2">
                  <a:lumMod val="25000"/>
                </a:schemeClr>
              </a:solidFill>
            </a:endParaRPr>
          </a:p>
          <a:p>
            <a:endParaRPr lang="ar-SA" sz="2400" dirty="0">
              <a:solidFill>
                <a:schemeClr val="bg2">
                  <a:lumMod val="25000"/>
                </a:schemeClr>
              </a:solidFill>
            </a:endParaRPr>
          </a:p>
        </p:txBody>
      </p:sp>
      <p:sp>
        <p:nvSpPr>
          <p:cNvPr id="2" name="مربع نص 1"/>
          <p:cNvSpPr txBox="1"/>
          <p:nvPr/>
        </p:nvSpPr>
        <p:spPr>
          <a:xfrm>
            <a:off x="793162" y="914400"/>
            <a:ext cx="7696200" cy="769441"/>
          </a:xfrm>
          <a:prstGeom prst="rect">
            <a:avLst/>
          </a:prstGeom>
          <a:noFill/>
        </p:spPr>
        <p:txBody>
          <a:bodyPr wrap="square" rtlCol="1">
            <a:spAutoFit/>
          </a:bodyPr>
          <a:lstStyle/>
          <a:p>
            <a:r>
              <a:rPr lang="en-US" sz="4400" b="1" dirty="0"/>
              <a:t>MCQs</a:t>
            </a:r>
            <a:endParaRPr lang="ar-SA" sz="4400" b="1" dirty="0"/>
          </a:p>
        </p:txBody>
      </p:sp>
      <p:sp>
        <p:nvSpPr>
          <p:cNvPr id="3" name="مربع نص 2"/>
          <p:cNvSpPr txBox="1"/>
          <p:nvPr/>
        </p:nvSpPr>
        <p:spPr>
          <a:xfrm>
            <a:off x="793162" y="2438400"/>
            <a:ext cx="8046038" cy="4093428"/>
          </a:xfrm>
          <a:prstGeom prst="rect">
            <a:avLst/>
          </a:prstGeom>
          <a:noFill/>
        </p:spPr>
        <p:txBody>
          <a:bodyPr wrap="square" rtlCol="1">
            <a:spAutoFit/>
          </a:bodyPr>
          <a:lstStyle/>
          <a:p>
            <a:r>
              <a:rPr lang="en-US" sz="3200" dirty="0"/>
              <a:t>Q1) what is the prevalence of smoking in KSA ?</a:t>
            </a:r>
          </a:p>
          <a:p>
            <a:endParaRPr lang="en-US" sz="3200" dirty="0"/>
          </a:p>
          <a:p>
            <a:pPr marL="342900" indent="-342900">
              <a:buFont typeface="+mj-lt"/>
              <a:buAutoNum type="alphaUcPeriod"/>
            </a:pPr>
            <a:r>
              <a:rPr lang="en-US" sz="3200" dirty="0"/>
              <a:t>13% .</a:t>
            </a:r>
          </a:p>
          <a:p>
            <a:pPr marL="342900" indent="-342900">
              <a:buFont typeface="+mj-lt"/>
              <a:buAutoNum type="alphaUcPeriod"/>
            </a:pPr>
            <a:r>
              <a:rPr lang="en-US" sz="3200" dirty="0"/>
              <a:t>34% .</a:t>
            </a:r>
          </a:p>
          <a:p>
            <a:pPr marL="342900" indent="-342900">
              <a:buFont typeface="+mj-lt"/>
              <a:buAutoNum type="alphaUcPeriod"/>
            </a:pPr>
            <a:r>
              <a:rPr lang="en-US" sz="3200" dirty="0"/>
              <a:t>21% .</a:t>
            </a:r>
          </a:p>
          <a:p>
            <a:pPr marL="342900" indent="-342900">
              <a:buFont typeface="+mj-lt"/>
              <a:buAutoNum type="alphaUcPeriod"/>
            </a:pPr>
            <a:r>
              <a:rPr lang="en-US" sz="3200" dirty="0"/>
              <a:t>42% .</a:t>
            </a:r>
          </a:p>
          <a:p>
            <a:endParaRPr lang="en-US" dirty="0"/>
          </a:p>
          <a:p>
            <a:pPr marL="342900" indent="-342900">
              <a:buFont typeface="+mj-lt"/>
              <a:buAutoNum type="alphaUcPeriod"/>
            </a:pPr>
            <a:endParaRPr lang="ar-SA" dirty="0"/>
          </a:p>
        </p:txBody>
      </p:sp>
    </p:spTree>
    <p:extLst>
      <p:ext uri="{BB962C8B-B14F-4D97-AF65-F5344CB8AC3E}">
        <p14:creationId xmlns:p14="http://schemas.microsoft.com/office/powerpoint/2010/main" val="139946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Google Shape;302;p47"/>
          <p:cNvPicPr preferRelativeResize="0"/>
          <p:nvPr/>
        </p:nvPicPr>
        <p:blipFill>
          <a:blip r:embed="rId2">
            <a:alphaModFix/>
          </a:blip>
          <a:stretch>
            <a:fillRect/>
          </a:stretch>
        </p:blipFill>
        <p:spPr>
          <a:xfrm>
            <a:off x="4724400" y="1828800"/>
            <a:ext cx="4114799" cy="1585700"/>
          </a:xfrm>
          <a:prstGeom prst="rect">
            <a:avLst/>
          </a:prstGeom>
          <a:noFill/>
          <a:ln>
            <a:noFill/>
          </a:ln>
        </p:spPr>
      </p:pic>
      <p:sp>
        <p:nvSpPr>
          <p:cNvPr id="2" name="مستطيل 1"/>
          <p:cNvSpPr/>
          <p:nvPr/>
        </p:nvSpPr>
        <p:spPr>
          <a:xfrm>
            <a:off x="838200" y="1077601"/>
            <a:ext cx="6441187" cy="584775"/>
          </a:xfrm>
          <a:prstGeom prst="rect">
            <a:avLst/>
          </a:prstGeom>
        </p:spPr>
        <p:txBody>
          <a:bodyPr wrap="none">
            <a:spAutoFit/>
          </a:bodyPr>
          <a:lstStyle/>
          <a:p>
            <a:r>
              <a:rPr lang="en" sz="3200" dirty="0"/>
              <a:t>Varinecline (Chantix/Champix)</a:t>
            </a:r>
            <a:endParaRPr lang="ar-SA" sz="3200" dirty="0"/>
          </a:p>
        </p:txBody>
      </p:sp>
      <p:sp>
        <p:nvSpPr>
          <p:cNvPr id="5" name="Google Shape;300;p47"/>
          <p:cNvSpPr txBox="1">
            <a:spLocks/>
          </p:cNvSpPr>
          <p:nvPr/>
        </p:nvSpPr>
        <p:spPr>
          <a:xfrm>
            <a:off x="228600" y="3414500"/>
            <a:ext cx="8410427" cy="2773908"/>
          </a:xfrm>
          <a:prstGeom prst="rect">
            <a:avLst/>
          </a:prstGeom>
        </p:spPr>
        <p:txBody>
          <a:bodyPr spcFirstLastPara="1" vert="horz" wrap="square" lIns="91425" tIns="91425" rIns="91425" bIns="91425" rtlCol="0" anchor="t" anchorCtr="0">
            <a:noAutofit/>
          </a:bodyPr>
          <a:lstStyle>
            <a:lvl1pPr marL="91440" indent="-91440" algn="r" defTabSz="914400" rtl="1"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algn="l" rtl="0">
              <a:buFont typeface="Tw Cen MT" panose="020B0602020104020603" pitchFamily="34" charset="0"/>
              <a:buNone/>
            </a:pPr>
            <a:r>
              <a:rPr lang="en-US" sz="1650" dirty="0">
                <a:solidFill>
                  <a:srgbClr val="000000"/>
                </a:solidFill>
                <a:latin typeface="Arial"/>
                <a:ea typeface="Arial"/>
                <a:cs typeface="Arial"/>
                <a:sym typeface="Arial"/>
              </a:rPr>
              <a:t>It’s under smoking cessation aid class, used along with counseling and education to help people quit smoking. It works by blocking pleasant effect of nicotine (from smoking) on the brain.</a:t>
            </a:r>
          </a:p>
          <a:p>
            <a:pPr marL="0" indent="0" algn="l" rtl="0">
              <a:spcBef>
                <a:spcPts val="1600"/>
              </a:spcBef>
              <a:buFont typeface="Tw Cen MT" panose="020B0602020104020603" pitchFamily="34" charset="0"/>
              <a:buNone/>
            </a:pPr>
            <a:r>
              <a:rPr lang="en-US" sz="1650" b="1" u="sng" dirty="0">
                <a:solidFill>
                  <a:srgbClr val="990000"/>
                </a:solidFill>
                <a:latin typeface="Arial"/>
                <a:ea typeface="Arial"/>
                <a:cs typeface="Arial"/>
                <a:sym typeface="Arial"/>
              </a:rPr>
              <a:t>Side effects:</a:t>
            </a:r>
          </a:p>
          <a:p>
            <a:pPr algn="l" rtl="0">
              <a:spcBef>
                <a:spcPts val="1600"/>
              </a:spcBef>
              <a:buClr>
                <a:srgbClr val="000000"/>
              </a:buClr>
              <a:buFont typeface="Arial"/>
              <a:buChar char="➔"/>
            </a:pPr>
            <a:r>
              <a:rPr lang="en-US" sz="1650" dirty="0">
                <a:solidFill>
                  <a:srgbClr val="000000"/>
                </a:solidFill>
                <a:latin typeface="Arial"/>
                <a:ea typeface="Arial"/>
                <a:cs typeface="Arial"/>
                <a:sym typeface="Arial"/>
              </a:rPr>
              <a:t>Nausea</a:t>
            </a:r>
          </a:p>
          <a:p>
            <a:pPr algn="l" rtl="0">
              <a:buClr>
                <a:srgbClr val="000000"/>
              </a:buClr>
              <a:buFont typeface="Arial"/>
              <a:buChar char="➔"/>
            </a:pPr>
            <a:r>
              <a:rPr lang="en-US" sz="1650" dirty="0">
                <a:solidFill>
                  <a:srgbClr val="000000"/>
                </a:solidFill>
                <a:latin typeface="Arial"/>
                <a:ea typeface="Arial"/>
                <a:cs typeface="Arial"/>
                <a:sym typeface="Arial"/>
              </a:rPr>
              <a:t>Headache</a:t>
            </a:r>
          </a:p>
          <a:p>
            <a:pPr algn="l" rtl="0">
              <a:buClr>
                <a:srgbClr val="000000"/>
              </a:buClr>
              <a:buFont typeface="Arial"/>
              <a:buChar char="➔"/>
            </a:pPr>
            <a:r>
              <a:rPr lang="en-US" sz="1650" dirty="0">
                <a:solidFill>
                  <a:srgbClr val="000000"/>
                </a:solidFill>
                <a:latin typeface="Arial"/>
                <a:ea typeface="Arial"/>
                <a:cs typeface="Arial"/>
                <a:sym typeface="Arial"/>
              </a:rPr>
              <a:t>Sleeping troubles</a:t>
            </a:r>
          </a:p>
          <a:p>
            <a:pPr algn="l" rtl="0">
              <a:buClr>
                <a:srgbClr val="000000"/>
              </a:buClr>
              <a:buFont typeface="Arial"/>
              <a:buChar char="➔"/>
            </a:pPr>
            <a:r>
              <a:rPr lang="en-US" sz="1650" dirty="0">
                <a:solidFill>
                  <a:srgbClr val="000000"/>
                </a:solidFill>
                <a:latin typeface="Arial"/>
                <a:ea typeface="Arial"/>
                <a:cs typeface="Arial"/>
                <a:sym typeface="Arial"/>
              </a:rPr>
              <a:t>nightmares.</a:t>
            </a:r>
          </a:p>
        </p:txBody>
      </p:sp>
      <p:sp>
        <p:nvSpPr>
          <p:cNvPr id="6" name="Google Shape;301;p47"/>
          <p:cNvSpPr txBox="1"/>
          <p:nvPr/>
        </p:nvSpPr>
        <p:spPr>
          <a:xfrm>
            <a:off x="3567487" y="4794630"/>
            <a:ext cx="3711900" cy="1348800"/>
          </a:xfrm>
          <a:prstGeom prst="rect">
            <a:avLst/>
          </a:prstGeom>
          <a:noFill/>
          <a:ln>
            <a:noFill/>
          </a:ln>
        </p:spPr>
        <p:txBody>
          <a:bodyPr spcFirstLastPara="1" wrap="square" lIns="91425" tIns="91425" rIns="91425" bIns="91425" anchor="t" anchorCtr="0">
            <a:noAutofit/>
          </a:bodyPr>
          <a:lstStyle/>
          <a:p>
            <a:r>
              <a:rPr lang="en" sz="1650" b="1" u="sng" dirty="0">
                <a:solidFill>
                  <a:schemeClr val="accent1"/>
                </a:solidFill>
              </a:rPr>
              <a:t>Contraindications:</a:t>
            </a:r>
            <a:endParaRPr sz="1650" b="1" u="sng" dirty="0">
              <a:solidFill>
                <a:schemeClr val="accent1"/>
              </a:solidFill>
            </a:endParaRPr>
          </a:p>
          <a:p>
            <a:pPr marL="457189" indent="-342892">
              <a:buSzPts val="1800"/>
              <a:buChar char="➔"/>
            </a:pPr>
            <a:r>
              <a:rPr lang="en" sz="1650" dirty="0"/>
              <a:t>pregnancy/ breast feeding.</a:t>
            </a:r>
            <a:endParaRPr sz="1650" dirty="0"/>
          </a:p>
          <a:p>
            <a:pPr marL="457189" indent="-342892">
              <a:buSzPts val="1800"/>
              <a:buChar char="➔"/>
            </a:pPr>
            <a:r>
              <a:rPr lang="en" sz="1650" dirty="0"/>
              <a:t>Age under 18</a:t>
            </a:r>
            <a:r>
              <a:rPr lang="en" dirty="0"/>
              <a:t>.</a:t>
            </a:r>
            <a:endParaRPr dirty="0"/>
          </a:p>
        </p:txBody>
      </p:sp>
    </p:spTree>
    <p:extLst>
      <p:ext uri="{BB962C8B-B14F-4D97-AF65-F5344CB8AC3E}">
        <p14:creationId xmlns:p14="http://schemas.microsoft.com/office/powerpoint/2010/main" val="18292565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l" rtl="0"/>
            <a:r>
              <a:rPr lang="en-US" b="1" dirty="0">
                <a:solidFill>
                  <a:srgbClr val="0070C0"/>
                </a:solidFill>
              </a:rPr>
              <a:t>SUBSTANCE ABUSE</a:t>
            </a:r>
            <a:endParaRPr lang="ar-SA" b="1" dirty="0">
              <a:solidFill>
                <a:srgbClr val="0070C0"/>
              </a:solidFill>
            </a:endParaRPr>
          </a:p>
        </p:txBody>
      </p:sp>
      <p:sp>
        <p:nvSpPr>
          <p:cNvPr id="3" name="عنصر نائب للنص 2"/>
          <p:cNvSpPr>
            <a:spLocks noGrp="1"/>
          </p:cNvSpPr>
          <p:nvPr>
            <p:ph type="body" idx="1"/>
          </p:nvPr>
        </p:nvSpPr>
        <p:spPr/>
        <p:txBody>
          <a:bodyPr>
            <a:normAutofit/>
          </a:bodyPr>
          <a:lstStyle/>
          <a:p>
            <a:pPr marL="342900" indent="-342900" algn="l" rtl="0">
              <a:buFont typeface="Arial" panose="020B0604020202020204" pitchFamily="34" charset="0"/>
              <a:buChar char="•"/>
            </a:pPr>
            <a:r>
              <a:rPr lang="en-US" dirty="0"/>
              <a:t>Definition of SUBSTANCE ABUSE.</a:t>
            </a:r>
          </a:p>
          <a:p>
            <a:pPr marL="342900" indent="-342900" algn="l" rtl="0">
              <a:buFont typeface="Arial" panose="020B0604020202020204" pitchFamily="34" charset="0"/>
              <a:buChar char="•"/>
            </a:pPr>
            <a:r>
              <a:rPr lang="en-US" dirty="0"/>
              <a:t>Factors that leads to substance abuse.</a:t>
            </a:r>
            <a:endParaRPr lang="ar-SA" dirty="0"/>
          </a:p>
        </p:txBody>
      </p:sp>
    </p:spTree>
    <p:extLst>
      <p:ext uri="{BB962C8B-B14F-4D97-AF65-F5344CB8AC3E}">
        <p14:creationId xmlns:p14="http://schemas.microsoft.com/office/powerpoint/2010/main" val="5020113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8"/>
          <p:cNvSpPr txBox="1">
            <a:spLocks/>
          </p:cNvSpPr>
          <p:nvPr/>
        </p:nvSpPr>
        <p:spPr>
          <a:xfrm>
            <a:off x="793162" y="2260940"/>
            <a:ext cx="7696200" cy="2209800"/>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endParaRPr lang="en-US" dirty="0">
              <a:solidFill>
                <a:schemeClr val="bg2">
                  <a:lumMod val="25000"/>
                </a:schemeClr>
              </a:solidFill>
            </a:endParaRPr>
          </a:p>
          <a:p>
            <a:endParaRPr lang="ar-SA" sz="2400" dirty="0">
              <a:solidFill>
                <a:schemeClr val="bg2">
                  <a:lumMod val="25000"/>
                </a:schemeClr>
              </a:solidFill>
            </a:endParaRPr>
          </a:p>
        </p:txBody>
      </p:sp>
      <p:sp>
        <p:nvSpPr>
          <p:cNvPr id="3" name="عنصر نائب للمحتوى 2"/>
          <p:cNvSpPr txBox="1">
            <a:spLocks/>
          </p:cNvSpPr>
          <p:nvPr/>
        </p:nvSpPr>
        <p:spPr>
          <a:xfrm>
            <a:off x="768096" y="2286000"/>
            <a:ext cx="7290055" cy="4023360"/>
          </a:xfrm>
          <a:prstGeom prst="rect">
            <a:avLst/>
          </a:prstGeom>
        </p:spPr>
        <p:txBody>
          <a:bodyPr>
            <a:normAutofit/>
          </a:bodyPr>
          <a:lstStyle>
            <a:lvl1pPr marL="91440" indent="-91440" algn="r" defTabSz="914400" rtl="1"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lgn="l" rtl="0"/>
            <a:r>
              <a:rPr lang="en-US" dirty="0"/>
              <a:t>Substance abuse, also known as drug abuse, is a patterned use of a drug in which the user consumes the substance in amounts or with methods which are harmful to </a:t>
            </a:r>
            <a:r>
              <a:rPr lang="en-US" dirty="0" err="1"/>
              <a:t>themselvess</a:t>
            </a:r>
            <a:r>
              <a:rPr lang="en-US" dirty="0"/>
              <a:t> or others, and is a form of substance-related disorder.</a:t>
            </a:r>
          </a:p>
          <a:p>
            <a:pPr algn="l" rtl="0"/>
            <a:r>
              <a:rPr lang="en-US" dirty="0"/>
              <a:t>Widely differing definitions of drug abuse are used in public health, medical and criminal justice contexts.</a:t>
            </a:r>
          </a:p>
          <a:p>
            <a:pPr algn="l" rtl="0"/>
            <a:r>
              <a:rPr lang="en-US" dirty="0"/>
              <a:t>In addition to possible physical, social, and psychological harm, use of some drugs may also lead to criminal penalties, although these vary widely depending on the local jurisdiction</a:t>
            </a:r>
            <a:endParaRPr lang="ar-SA" dirty="0"/>
          </a:p>
        </p:txBody>
      </p:sp>
      <p:sp>
        <p:nvSpPr>
          <p:cNvPr id="4" name="عنوان 1"/>
          <p:cNvSpPr>
            <a:spLocks noGrp="1"/>
          </p:cNvSpPr>
          <p:nvPr>
            <p:ph type="title"/>
          </p:nvPr>
        </p:nvSpPr>
        <p:spPr>
          <a:xfrm>
            <a:off x="768096" y="585216"/>
            <a:ext cx="7290054" cy="1499616"/>
          </a:xfrm>
        </p:spPr>
        <p:txBody>
          <a:bodyPr/>
          <a:lstStyle/>
          <a:p>
            <a:r>
              <a:rPr lang="en-US" dirty="0"/>
              <a:t>SUBSTANE ABUSE.</a:t>
            </a:r>
            <a:endParaRPr lang="ar-SA" dirty="0"/>
          </a:p>
        </p:txBody>
      </p:sp>
    </p:spTree>
    <p:extLst>
      <p:ext uri="{BB962C8B-B14F-4D97-AF65-F5344CB8AC3E}">
        <p14:creationId xmlns:p14="http://schemas.microsoft.com/office/powerpoint/2010/main" val="16201271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8"/>
          <p:cNvSpPr txBox="1">
            <a:spLocks/>
          </p:cNvSpPr>
          <p:nvPr/>
        </p:nvSpPr>
        <p:spPr>
          <a:xfrm>
            <a:off x="793162" y="2260940"/>
            <a:ext cx="7696200" cy="2209800"/>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endParaRPr lang="en-US" dirty="0">
              <a:solidFill>
                <a:schemeClr val="bg2">
                  <a:lumMod val="25000"/>
                </a:schemeClr>
              </a:solidFill>
            </a:endParaRPr>
          </a:p>
          <a:p>
            <a:endParaRPr lang="ar-SA" sz="2400" dirty="0">
              <a:solidFill>
                <a:schemeClr val="bg2">
                  <a:lumMod val="25000"/>
                </a:schemeClr>
              </a:solidFill>
            </a:endParaRPr>
          </a:p>
        </p:txBody>
      </p:sp>
      <p:pic>
        <p:nvPicPr>
          <p:cNvPr id="2" name="SMOK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5400000">
            <a:off x="1409699" y="-1181101"/>
            <a:ext cx="6324600" cy="9144001"/>
          </a:xfrm>
          <a:prstGeom prst="rect">
            <a:avLst/>
          </a:prstGeom>
        </p:spPr>
      </p:pic>
    </p:spTree>
    <p:extLst>
      <p:ext uri="{BB962C8B-B14F-4D97-AF65-F5344CB8AC3E}">
        <p14:creationId xmlns:p14="http://schemas.microsoft.com/office/powerpoint/2010/main" val="34574166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8"/>
          <p:cNvSpPr txBox="1">
            <a:spLocks/>
          </p:cNvSpPr>
          <p:nvPr/>
        </p:nvSpPr>
        <p:spPr>
          <a:xfrm>
            <a:off x="793162" y="2260940"/>
            <a:ext cx="7696200" cy="2209800"/>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endParaRPr lang="en-US" dirty="0">
              <a:solidFill>
                <a:schemeClr val="bg2">
                  <a:lumMod val="25000"/>
                </a:schemeClr>
              </a:solidFill>
            </a:endParaRPr>
          </a:p>
          <a:p>
            <a:endParaRPr lang="ar-SA" sz="2400" dirty="0">
              <a:solidFill>
                <a:schemeClr val="bg2">
                  <a:lumMod val="25000"/>
                </a:schemeClr>
              </a:solidFill>
            </a:endParaRPr>
          </a:p>
        </p:txBody>
      </p:sp>
      <p:pic>
        <p:nvPicPr>
          <p:cNvPr id="3" name="صورة 2"/>
          <p:cNvPicPr>
            <a:picLocks noChangeAspect="1"/>
          </p:cNvPicPr>
          <p:nvPr/>
        </p:nvPicPr>
        <p:blipFill>
          <a:blip r:embed="rId2"/>
          <a:stretch>
            <a:fillRect/>
          </a:stretch>
        </p:blipFill>
        <p:spPr>
          <a:xfrm>
            <a:off x="294563" y="3733800"/>
            <a:ext cx="5085611" cy="2895600"/>
          </a:xfrm>
          <a:prstGeom prst="rect">
            <a:avLst/>
          </a:prstGeom>
        </p:spPr>
      </p:pic>
      <p:pic>
        <p:nvPicPr>
          <p:cNvPr id="4" name="صورة 3"/>
          <p:cNvPicPr>
            <a:picLocks noChangeAspect="1"/>
          </p:cNvPicPr>
          <p:nvPr/>
        </p:nvPicPr>
        <p:blipFill>
          <a:blip r:embed="rId3"/>
          <a:stretch>
            <a:fillRect/>
          </a:stretch>
        </p:blipFill>
        <p:spPr>
          <a:xfrm>
            <a:off x="304800" y="445180"/>
            <a:ext cx="5075373" cy="2920660"/>
          </a:xfrm>
          <a:prstGeom prst="rect">
            <a:avLst/>
          </a:prstGeom>
        </p:spPr>
      </p:pic>
      <p:pic>
        <p:nvPicPr>
          <p:cNvPr id="5" name="صورة 4"/>
          <p:cNvPicPr>
            <a:picLocks noChangeAspect="1"/>
          </p:cNvPicPr>
          <p:nvPr/>
        </p:nvPicPr>
        <p:blipFill>
          <a:blip r:embed="rId4"/>
          <a:stretch>
            <a:fillRect/>
          </a:stretch>
        </p:blipFill>
        <p:spPr>
          <a:xfrm>
            <a:off x="5562601" y="738382"/>
            <a:ext cx="3415124" cy="5638800"/>
          </a:xfrm>
          <a:prstGeom prst="rect">
            <a:avLst/>
          </a:prstGeom>
        </p:spPr>
      </p:pic>
    </p:spTree>
    <p:extLst>
      <p:ext uri="{BB962C8B-B14F-4D97-AF65-F5344CB8AC3E}">
        <p14:creationId xmlns:p14="http://schemas.microsoft.com/office/powerpoint/2010/main" val="34289529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685800" y="685800"/>
            <a:ext cx="8305801" cy="838200"/>
          </a:xfrm>
        </p:spPr>
        <p:txBody>
          <a:bodyPr vert="horz" lIns="91440" tIns="45720" rIns="91440" bIns="45720" rtlCol="0" anchor="ctr">
            <a:normAutofit/>
          </a:bodyPr>
          <a:lstStyle/>
          <a:p>
            <a:pPr rtl="0">
              <a:spcBef>
                <a:spcPct val="0"/>
              </a:spcBef>
            </a:pPr>
            <a:r>
              <a:rPr lang="en-US" sz="3200" b="1" dirty="0"/>
              <a:t>Factors that leads to substance abuse</a:t>
            </a:r>
          </a:p>
        </p:txBody>
      </p:sp>
      <p:graphicFrame>
        <p:nvGraphicFramePr>
          <p:cNvPr id="4" name="رسم تخطيطي 3"/>
          <p:cNvGraphicFramePr/>
          <p:nvPr>
            <p:extLst>
              <p:ext uri="{D42A27DB-BD31-4B8C-83A1-F6EECF244321}">
                <p14:modId xmlns:p14="http://schemas.microsoft.com/office/powerpoint/2010/main" val="243703673"/>
              </p:ext>
            </p:extLst>
          </p:nvPr>
        </p:nvGraphicFramePr>
        <p:xfrm>
          <a:off x="228600" y="1524000"/>
          <a:ext cx="8763001"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072204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l" rtl="0"/>
            <a:r>
              <a:rPr lang="en-US" sz="2800" dirty="0"/>
              <a:t>8.TYPES OF SUBSTANCE ABUSE</a:t>
            </a:r>
            <a:br>
              <a:rPr lang="en-US" sz="2800" dirty="0"/>
            </a:br>
            <a:r>
              <a:rPr lang="en-US" sz="2800" dirty="0"/>
              <a:t>9.approach subjects with substance abuse</a:t>
            </a:r>
            <a:endParaRPr lang="ar-SA" sz="2800" dirty="0"/>
          </a:p>
        </p:txBody>
      </p:sp>
      <p:sp>
        <p:nvSpPr>
          <p:cNvPr id="3" name="عنصر نائب للنص 2"/>
          <p:cNvSpPr>
            <a:spLocks noGrp="1"/>
          </p:cNvSpPr>
          <p:nvPr>
            <p:ph type="body" idx="1"/>
          </p:nvPr>
        </p:nvSpPr>
        <p:spPr/>
        <p:txBody>
          <a:bodyPr/>
          <a:lstStyle/>
          <a:p>
            <a:pPr algn="l" rtl="0"/>
            <a:r>
              <a:rPr lang="en-US" dirty="0"/>
              <a:t>By: MESHAL ALAQIDI</a:t>
            </a:r>
            <a:endParaRPr lang="ar-SA" dirty="0"/>
          </a:p>
        </p:txBody>
      </p:sp>
    </p:spTree>
    <p:extLst>
      <p:ext uri="{BB962C8B-B14F-4D97-AF65-F5344CB8AC3E}">
        <p14:creationId xmlns:p14="http://schemas.microsoft.com/office/powerpoint/2010/main" val="2712030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مستطيل 1"/>
          <p:cNvSpPr/>
          <p:nvPr/>
        </p:nvSpPr>
        <p:spPr>
          <a:xfrm>
            <a:off x="793162" y="990600"/>
            <a:ext cx="6064838" cy="4524315"/>
          </a:xfrm>
          <a:prstGeom prst="rect">
            <a:avLst/>
          </a:prstGeom>
        </p:spPr>
        <p:txBody>
          <a:bodyPr wrap="square">
            <a:spAutoFit/>
          </a:bodyPr>
          <a:lstStyle/>
          <a:p>
            <a:r>
              <a:rPr lang="en-GB" sz="2400" b="1" dirty="0">
                <a:latin typeface="+mj-lt"/>
              </a:rPr>
              <a:t>1- Alcohol: </a:t>
            </a:r>
            <a:endParaRPr lang="en-GB" sz="2400" dirty="0">
              <a:latin typeface="+mj-lt"/>
            </a:endParaRPr>
          </a:p>
          <a:p>
            <a:endParaRPr lang="en-GB" sz="2400" dirty="0">
              <a:latin typeface="+mj-lt"/>
            </a:endParaRPr>
          </a:p>
          <a:p>
            <a:r>
              <a:rPr lang="en-GB" sz="2400" dirty="0">
                <a:latin typeface="+mj-lt"/>
              </a:rPr>
              <a:t>A colourless volatile flammable liquid which is produced by the natural fermentation of sugars and is the intoxicating constituent of wine, beer, spirits, and other drinks. </a:t>
            </a:r>
          </a:p>
          <a:p>
            <a:endParaRPr lang="en-GB" sz="2400" b="1" dirty="0">
              <a:latin typeface="+mj-lt"/>
            </a:endParaRPr>
          </a:p>
          <a:p>
            <a:r>
              <a:rPr lang="en-GB" sz="2400" b="1" dirty="0">
                <a:latin typeface="+mj-lt"/>
              </a:rPr>
              <a:t>Side effects: </a:t>
            </a:r>
            <a:r>
              <a:rPr lang="en-GB" sz="2400" dirty="0">
                <a:latin typeface="+mj-lt"/>
              </a:rPr>
              <a:t>Slurred speech, Drowsiness, Vomiting, </a:t>
            </a:r>
            <a:r>
              <a:rPr lang="en-GB" sz="2400" dirty="0" err="1">
                <a:latin typeface="+mj-lt"/>
              </a:rPr>
              <a:t>Diarrhea</a:t>
            </a:r>
            <a:r>
              <a:rPr lang="en-GB" sz="2400" dirty="0">
                <a:latin typeface="+mj-lt"/>
              </a:rPr>
              <a:t>, Upset stomach, Headaches, Breathing difficulties, Distorted vision and hearing, Impaired judgment, Decreased perception and coordination, Unconsciousness, Coma, Blackouts. </a:t>
            </a:r>
            <a:endParaRPr lang="ar-SA" sz="2400" dirty="0">
              <a:latin typeface="+mj-lt"/>
            </a:endParaRPr>
          </a:p>
        </p:txBody>
      </p:sp>
    </p:spTree>
    <p:extLst>
      <p:ext uri="{BB962C8B-B14F-4D97-AF65-F5344CB8AC3E}">
        <p14:creationId xmlns:p14="http://schemas.microsoft.com/office/powerpoint/2010/main" val="24516603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8"/>
          <p:cNvSpPr txBox="1">
            <a:spLocks/>
          </p:cNvSpPr>
          <p:nvPr/>
        </p:nvSpPr>
        <p:spPr>
          <a:xfrm>
            <a:off x="793162" y="2260940"/>
            <a:ext cx="7696200" cy="2209800"/>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endParaRPr lang="en-US" dirty="0">
              <a:solidFill>
                <a:schemeClr val="bg2">
                  <a:lumMod val="25000"/>
                </a:schemeClr>
              </a:solidFill>
            </a:endParaRPr>
          </a:p>
          <a:p>
            <a:endParaRPr lang="ar-SA" sz="2400" dirty="0">
              <a:solidFill>
                <a:schemeClr val="bg2">
                  <a:lumMod val="25000"/>
                </a:schemeClr>
              </a:solidFill>
            </a:endParaRPr>
          </a:p>
        </p:txBody>
      </p:sp>
      <p:sp>
        <p:nvSpPr>
          <p:cNvPr id="3" name="Content Placeholder 2">
            <a:extLst>
              <a:ext uri="{FF2B5EF4-FFF2-40B4-BE49-F238E27FC236}">
                <a16:creationId xmlns:a16="http://schemas.microsoft.com/office/drawing/2014/main" id="{7977490C-47CD-4E30-81EC-4C0D29D31CC1}"/>
              </a:ext>
            </a:extLst>
          </p:cNvPr>
          <p:cNvSpPr txBox="1">
            <a:spLocks/>
          </p:cNvSpPr>
          <p:nvPr/>
        </p:nvSpPr>
        <p:spPr>
          <a:xfrm>
            <a:off x="819320" y="685800"/>
            <a:ext cx="7791280" cy="3429000"/>
          </a:xfrm>
          <a:prstGeom prst="rect">
            <a:avLst/>
          </a:prstGeom>
        </p:spPr>
        <p:txBody>
          <a:bodyPr>
            <a:normAutofit/>
          </a:bodyPr>
          <a:lstStyle>
            <a:lvl1pPr marL="91440" indent="-91440" algn="r" defTabSz="914400" rtl="1"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lgn="l"/>
            <a:endParaRPr lang="en-GB" b="1" dirty="0"/>
          </a:p>
          <a:p>
            <a:pPr algn="l"/>
            <a:r>
              <a:rPr lang="en-GB" b="1" dirty="0">
                <a:latin typeface="+mj-lt"/>
              </a:rPr>
              <a:t>2- Central Nervous System Depressants: </a:t>
            </a:r>
            <a:endParaRPr lang="en-GB" dirty="0">
              <a:latin typeface="+mj-lt"/>
            </a:endParaRPr>
          </a:p>
          <a:p>
            <a:pPr algn="l"/>
            <a:r>
              <a:rPr lang="en-GB" dirty="0">
                <a:latin typeface="+mj-lt"/>
              </a:rPr>
              <a:t>Medications that slow brain activity, which makes them useful for treating anxiety and sleep problems. (Barbiturates, Benzodiazepines) </a:t>
            </a:r>
          </a:p>
          <a:p>
            <a:pPr algn="l"/>
            <a:r>
              <a:rPr lang="en-GB" b="1" dirty="0">
                <a:latin typeface="+mj-lt"/>
              </a:rPr>
              <a:t>Side effects: </a:t>
            </a:r>
            <a:r>
              <a:rPr lang="en-GB" dirty="0">
                <a:latin typeface="+mj-lt"/>
              </a:rPr>
              <a:t>Drowsiness, slurred speech, poor concentration, confusion, dizziness, problems with movement and memory, lowered blood pressure, slowed breathing</a:t>
            </a:r>
          </a:p>
        </p:txBody>
      </p:sp>
      <p:sp>
        <p:nvSpPr>
          <p:cNvPr id="4" name="Content Placeholder 2">
            <a:extLst>
              <a:ext uri="{FF2B5EF4-FFF2-40B4-BE49-F238E27FC236}">
                <a16:creationId xmlns:a16="http://schemas.microsoft.com/office/drawing/2014/main" id="{772DAD81-109E-4AFB-92D9-35459BA2A5E0}"/>
              </a:ext>
            </a:extLst>
          </p:cNvPr>
          <p:cNvSpPr txBox="1">
            <a:spLocks/>
          </p:cNvSpPr>
          <p:nvPr/>
        </p:nvSpPr>
        <p:spPr>
          <a:xfrm>
            <a:off x="819320" y="3365762"/>
            <a:ext cx="7290055" cy="2855300"/>
          </a:xfrm>
          <a:prstGeom prst="rect">
            <a:avLst/>
          </a:prstGeom>
        </p:spPr>
        <p:txBody>
          <a:bodyPr>
            <a:normAutofit/>
          </a:bodyPr>
          <a:lstStyle>
            <a:lvl1pPr marL="91440" indent="-91440" algn="r" defTabSz="914400" rtl="1"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lgn="l"/>
            <a:endParaRPr lang="en-GB" dirty="0"/>
          </a:p>
          <a:p>
            <a:pPr algn="l"/>
            <a:r>
              <a:rPr lang="en-GB" b="1" dirty="0">
                <a:latin typeface="+mj-lt"/>
              </a:rPr>
              <a:t>3- Cocaine: </a:t>
            </a:r>
            <a:endParaRPr lang="en-GB" dirty="0">
              <a:latin typeface="+mj-lt"/>
            </a:endParaRPr>
          </a:p>
          <a:p>
            <a:pPr algn="l"/>
            <a:r>
              <a:rPr lang="en-GB" dirty="0">
                <a:latin typeface="+mj-lt"/>
              </a:rPr>
              <a:t>A powerfully addictive stimulant drug made from the leaves of the coca plant native to South America. </a:t>
            </a:r>
          </a:p>
          <a:p>
            <a:pPr algn="l"/>
            <a:r>
              <a:rPr lang="en-GB" b="1" dirty="0">
                <a:latin typeface="+mj-lt"/>
              </a:rPr>
              <a:t>Side effects: </a:t>
            </a:r>
            <a:r>
              <a:rPr lang="en-GB" dirty="0">
                <a:latin typeface="+mj-lt"/>
              </a:rPr>
              <a:t>Narrowed blood vessels, enlarged pupils, increased body temperature, headache, abdominal pain and nausea, euphoria, increased energy, insomnia, restlessness, anxiety, violent </a:t>
            </a:r>
            <a:r>
              <a:rPr lang="en-GB" dirty="0" err="1">
                <a:latin typeface="+mj-lt"/>
              </a:rPr>
              <a:t>behavior</a:t>
            </a:r>
            <a:r>
              <a:rPr lang="en-GB" dirty="0">
                <a:latin typeface="+mj-lt"/>
              </a:rPr>
              <a:t>, panic attacks, paranoia, psychosis, heart attack, stroke, seizure, coma. </a:t>
            </a:r>
          </a:p>
        </p:txBody>
      </p:sp>
    </p:spTree>
    <p:extLst>
      <p:ext uri="{BB962C8B-B14F-4D97-AF65-F5344CB8AC3E}">
        <p14:creationId xmlns:p14="http://schemas.microsoft.com/office/powerpoint/2010/main" val="1087196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8"/>
          <p:cNvSpPr txBox="1">
            <a:spLocks/>
          </p:cNvSpPr>
          <p:nvPr/>
        </p:nvSpPr>
        <p:spPr>
          <a:xfrm>
            <a:off x="793162" y="2260940"/>
            <a:ext cx="7696200" cy="2209800"/>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endParaRPr lang="en-US" dirty="0">
              <a:solidFill>
                <a:schemeClr val="bg2">
                  <a:lumMod val="25000"/>
                </a:schemeClr>
              </a:solidFill>
            </a:endParaRPr>
          </a:p>
          <a:p>
            <a:endParaRPr lang="ar-SA" sz="2400" dirty="0">
              <a:solidFill>
                <a:schemeClr val="bg2">
                  <a:lumMod val="25000"/>
                </a:schemeClr>
              </a:solidFill>
            </a:endParaRPr>
          </a:p>
        </p:txBody>
      </p:sp>
      <p:sp>
        <p:nvSpPr>
          <p:cNvPr id="3" name="Content Placeholder 2">
            <a:extLst>
              <a:ext uri="{FF2B5EF4-FFF2-40B4-BE49-F238E27FC236}">
                <a16:creationId xmlns:a16="http://schemas.microsoft.com/office/drawing/2014/main" id="{2E53DA10-5DBC-4E46-B279-B1592726C3A6}"/>
              </a:ext>
            </a:extLst>
          </p:cNvPr>
          <p:cNvSpPr txBox="1">
            <a:spLocks/>
          </p:cNvSpPr>
          <p:nvPr/>
        </p:nvSpPr>
        <p:spPr>
          <a:xfrm>
            <a:off x="793162" y="249260"/>
            <a:ext cx="7290055" cy="2646340"/>
          </a:xfrm>
          <a:prstGeom prst="rect">
            <a:avLst/>
          </a:prstGeom>
        </p:spPr>
        <p:txBody>
          <a:bodyPr/>
          <a:lstStyle>
            <a:lvl1pPr marL="91440" indent="-91440" algn="r" defTabSz="914400" rtl="1"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lgn="l"/>
            <a:endParaRPr lang="en-GB" b="1" dirty="0"/>
          </a:p>
          <a:p>
            <a:pPr algn="l"/>
            <a:r>
              <a:rPr lang="en-GB" b="1" dirty="0">
                <a:latin typeface="+mj-lt"/>
              </a:rPr>
              <a:t>4- Heroin: </a:t>
            </a:r>
            <a:endParaRPr lang="en-GB" dirty="0">
              <a:latin typeface="+mj-lt"/>
            </a:endParaRPr>
          </a:p>
          <a:p>
            <a:pPr algn="l"/>
            <a:r>
              <a:rPr lang="en-GB" dirty="0">
                <a:latin typeface="+mj-lt"/>
              </a:rPr>
              <a:t>An opioid drug made from morphine, a natural substance extracted from seed pod of opium poppy plants. </a:t>
            </a:r>
          </a:p>
          <a:p>
            <a:pPr algn="l"/>
            <a:r>
              <a:rPr lang="en-GB" b="1" dirty="0">
                <a:latin typeface="+mj-lt"/>
              </a:rPr>
              <a:t>Side effects: </a:t>
            </a:r>
            <a:r>
              <a:rPr lang="en-GB" dirty="0">
                <a:latin typeface="+mj-lt"/>
              </a:rPr>
              <a:t>Euphoria, dry mouth, itching, nausea, vomiting, analgesia, slowed breathing and heart rate. </a:t>
            </a:r>
          </a:p>
          <a:p>
            <a:pPr algn="l"/>
            <a:endParaRPr lang="en-GB" dirty="0"/>
          </a:p>
        </p:txBody>
      </p:sp>
      <p:sp>
        <p:nvSpPr>
          <p:cNvPr id="4" name="Content Placeholder 2">
            <a:extLst>
              <a:ext uri="{FF2B5EF4-FFF2-40B4-BE49-F238E27FC236}">
                <a16:creationId xmlns:a16="http://schemas.microsoft.com/office/drawing/2014/main" id="{E3B2CCE1-6E03-47AC-87E5-D42F4A9EECA8}"/>
              </a:ext>
            </a:extLst>
          </p:cNvPr>
          <p:cNvSpPr txBox="1">
            <a:spLocks/>
          </p:cNvSpPr>
          <p:nvPr/>
        </p:nvSpPr>
        <p:spPr>
          <a:xfrm>
            <a:off x="768096" y="2895600"/>
            <a:ext cx="7290055" cy="3413760"/>
          </a:xfrm>
          <a:prstGeom prst="rect">
            <a:avLst/>
          </a:prstGeom>
        </p:spPr>
        <p:txBody>
          <a:bodyPr>
            <a:normAutofit/>
          </a:bodyPr>
          <a:lstStyle>
            <a:lvl1pPr marL="91440" indent="-91440" algn="r" defTabSz="914400" rtl="1"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lgn="l"/>
            <a:endParaRPr lang="en-GB" dirty="0"/>
          </a:p>
          <a:p>
            <a:pPr algn="l"/>
            <a:r>
              <a:rPr lang="en-GB" b="1" dirty="0">
                <a:latin typeface="+mj-lt"/>
              </a:rPr>
              <a:t>5- Marijuana (Cannabis): </a:t>
            </a:r>
            <a:endParaRPr lang="en-GB" dirty="0">
              <a:latin typeface="+mj-lt"/>
            </a:endParaRPr>
          </a:p>
          <a:p>
            <a:pPr algn="l"/>
            <a:r>
              <a:rPr lang="en-GB" dirty="0">
                <a:latin typeface="+mj-lt"/>
              </a:rPr>
              <a:t>Made from Cannabis </a:t>
            </a:r>
            <a:r>
              <a:rPr lang="en-GB" dirty="0" err="1">
                <a:latin typeface="+mj-lt"/>
              </a:rPr>
              <a:t>sativa</a:t>
            </a:r>
            <a:r>
              <a:rPr lang="en-GB" dirty="0">
                <a:latin typeface="+mj-lt"/>
              </a:rPr>
              <a:t>. The main psychoactive (mind-altering) chemical in marijuana is delta-9-tetrahydrocannabinol, or THC. </a:t>
            </a:r>
          </a:p>
          <a:p>
            <a:pPr algn="l"/>
            <a:r>
              <a:rPr lang="en-GB" b="1" dirty="0">
                <a:latin typeface="+mj-lt"/>
              </a:rPr>
              <a:t>Side effects: </a:t>
            </a:r>
            <a:r>
              <a:rPr lang="en-GB" dirty="0">
                <a:latin typeface="+mj-lt"/>
              </a:rPr>
              <a:t>Enhanced sensory perception and euphoria followed by drowsiness/relaxation, slowed reaction time, problems with balance and coordination, increased heart rate, problems with memory, anxiety </a:t>
            </a:r>
          </a:p>
        </p:txBody>
      </p:sp>
    </p:spTree>
    <p:extLst>
      <p:ext uri="{BB962C8B-B14F-4D97-AF65-F5344CB8AC3E}">
        <p14:creationId xmlns:p14="http://schemas.microsoft.com/office/powerpoint/2010/main" val="694595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8"/>
          <p:cNvSpPr txBox="1">
            <a:spLocks/>
          </p:cNvSpPr>
          <p:nvPr/>
        </p:nvSpPr>
        <p:spPr>
          <a:xfrm>
            <a:off x="793162" y="2260940"/>
            <a:ext cx="7696200" cy="2209800"/>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endParaRPr lang="en-US" dirty="0">
              <a:solidFill>
                <a:schemeClr val="bg2">
                  <a:lumMod val="25000"/>
                </a:schemeClr>
              </a:solidFill>
            </a:endParaRPr>
          </a:p>
          <a:p>
            <a:endParaRPr lang="ar-SA" sz="2400" dirty="0">
              <a:solidFill>
                <a:schemeClr val="bg2">
                  <a:lumMod val="25000"/>
                </a:schemeClr>
              </a:solidFill>
            </a:endParaRPr>
          </a:p>
        </p:txBody>
      </p:sp>
      <p:sp>
        <p:nvSpPr>
          <p:cNvPr id="2" name="مربع نص 1"/>
          <p:cNvSpPr txBox="1"/>
          <p:nvPr/>
        </p:nvSpPr>
        <p:spPr>
          <a:xfrm>
            <a:off x="793162" y="914400"/>
            <a:ext cx="7696200" cy="769441"/>
          </a:xfrm>
          <a:prstGeom prst="rect">
            <a:avLst/>
          </a:prstGeom>
          <a:noFill/>
        </p:spPr>
        <p:txBody>
          <a:bodyPr wrap="square" rtlCol="1">
            <a:spAutoFit/>
          </a:bodyPr>
          <a:lstStyle/>
          <a:p>
            <a:r>
              <a:rPr lang="en-US" sz="4400" b="1" dirty="0"/>
              <a:t>MCQs</a:t>
            </a:r>
            <a:endParaRPr lang="ar-SA" sz="4400" b="1" dirty="0"/>
          </a:p>
        </p:txBody>
      </p:sp>
      <p:sp>
        <p:nvSpPr>
          <p:cNvPr id="3" name="مربع نص 2"/>
          <p:cNvSpPr txBox="1"/>
          <p:nvPr/>
        </p:nvSpPr>
        <p:spPr>
          <a:xfrm>
            <a:off x="793162" y="2438400"/>
            <a:ext cx="8046038" cy="4093428"/>
          </a:xfrm>
          <a:prstGeom prst="rect">
            <a:avLst/>
          </a:prstGeom>
          <a:noFill/>
        </p:spPr>
        <p:txBody>
          <a:bodyPr wrap="square" rtlCol="1">
            <a:spAutoFit/>
          </a:bodyPr>
          <a:lstStyle/>
          <a:p>
            <a:r>
              <a:rPr lang="en-US" sz="3200" dirty="0"/>
              <a:t>Q2) How would you screen for substance abuse ?</a:t>
            </a:r>
          </a:p>
          <a:p>
            <a:endParaRPr lang="en-US" sz="3200" dirty="0"/>
          </a:p>
          <a:p>
            <a:pPr marL="514350" indent="-514350">
              <a:buFont typeface="+mj-lt"/>
              <a:buAutoNum type="alphaUcPeriod"/>
            </a:pPr>
            <a:r>
              <a:rPr lang="en-US" sz="3200" dirty="0"/>
              <a:t> physical Examination </a:t>
            </a:r>
          </a:p>
          <a:p>
            <a:pPr marL="514350" indent="-514350">
              <a:buFont typeface="+mj-lt"/>
              <a:buAutoNum type="alphaUcPeriod"/>
            </a:pPr>
            <a:r>
              <a:rPr lang="en-US" sz="3200" dirty="0"/>
              <a:t> single question screening </a:t>
            </a:r>
          </a:p>
          <a:p>
            <a:pPr marL="514350" indent="-514350">
              <a:buFont typeface="+mj-lt"/>
              <a:buAutoNum type="alphaUcPeriod"/>
            </a:pPr>
            <a:r>
              <a:rPr lang="en-US" sz="3200" dirty="0"/>
              <a:t> blood samples</a:t>
            </a:r>
          </a:p>
          <a:p>
            <a:pPr marL="514350" indent="-514350">
              <a:buFont typeface="+mj-lt"/>
              <a:buAutoNum type="alphaUcPeriod"/>
            </a:pPr>
            <a:r>
              <a:rPr lang="en-US" sz="3200" dirty="0"/>
              <a:t>  Full history</a:t>
            </a:r>
          </a:p>
          <a:p>
            <a:endParaRPr lang="en-US" dirty="0"/>
          </a:p>
          <a:p>
            <a:pPr marL="342900" indent="-342900">
              <a:buFont typeface="+mj-lt"/>
              <a:buAutoNum type="alphaUcPeriod"/>
            </a:pPr>
            <a:endParaRPr lang="ar-SA" dirty="0"/>
          </a:p>
        </p:txBody>
      </p:sp>
    </p:spTree>
    <p:extLst>
      <p:ext uri="{BB962C8B-B14F-4D97-AF65-F5344CB8AC3E}">
        <p14:creationId xmlns:p14="http://schemas.microsoft.com/office/powerpoint/2010/main" val="276998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8"/>
          <p:cNvSpPr txBox="1">
            <a:spLocks/>
          </p:cNvSpPr>
          <p:nvPr/>
        </p:nvSpPr>
        <p:spPr>
          <a:xfrm>
            <a:off x="793162" y="2260940"/>
            <a:ext cx="7696200" cy="2209800"/>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endParaRPr lang="en-US" dirty="0">
              <a:solidFill>
                <a:schemeClr val="bg2">
                  <a:lumMod val="25000"/>
                </a:schemeClr>
              </a:solidFill>
            </a:endParaRPr>
          </a:p>
          <a:p>
            <a:endParaRPr lang="ar-SA" sz="2400" dirty="0">
              <a:solidFill>
                <a:schemeClr val="bg2">
                  <a:lumMod val="25000"/>
                </a:schemeClr>
              </a:solidFill>
            </a:endParaRPr>
          </a:p>
        </p:txBody>
      </p:sp>
      <p:sp>
        <p:nvSpPr>
          <p:cNvPr id="3" name="Content Placeholder 2">
            <a:extLst>
              <a:ext uri="{FF2B5EF4-FFF2-40B4-BE49-F238E27FC236}">
                <a16:creationId xmlns:a16="http://schemas.microsoft.com/office/drawing/2014/main" id="{FB8112AB-4AA1-4A3F-A5E2-702B5CA5141B}"/>
              </a:ext>
            </a:extLst>
          </p:cNvPr>
          <p:cNvSpPr txBox="1">
            <a:spLocks/>
          </p:cNvSpPr>
          <p:nvPr/>
        </p:nvSpPr>
        <p:spPr>
          <a:xfrm>
            <a:off x="793162" y="401848"/>
            <a:ext cx="7290055" cy="2646152"/>
          </a:xfrm>
          <a:prstGeom prst="rect">
            <a:avLst/>
          </a:prstGeom>
        </p:spPr>
        <p:txBody>
          <a:bodyPr/>
          <a:lstStyle>
            <a:lvl1pPr marL="91440" indent="-91440" algn="r" defTabSz="914400" rtl="1"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lgn="l"/>
            <a:endParaRPr lang="en-GB" b="1" dirty="0"/>
          </a:p>
          <a:p>
            <a:pPr algn="l"/>
            <a:r>
              <a:rPr lang="en-GB" b="1" dirty="0">
                <a:latin typeface="+mj-lt"/>
              </a:rPr>
              <a:t>6- Opioids: </a:t>
            </a:r>
            <a:endParaRPr lang="en-GB" dirty="0">
              <a:latin typeface="+mj-lt"/>
            </a:endParaRPr>
          </a:p>
          <a:p>
            <a:pPr algn="l"/>
            <a:r>
              <a:rPr lang="en-GB" dirty="0">
                <a:latin typeface="+mj-lt"/>
              </a:rPr>
              <a:t>Pain relievers with an origin similar to that of heroin. Opioids can cause euphoria and are often used </a:t>
            </a:r>
            <a:r>
              <a:rPr lang="en-GB" dirty="0" err="1">
                <a:latin typeface="+mj-lt"/>
              </a:rPr>
              <a:t>nonmedically</a:t>
            </a:r>
            <a:r>
              <a:rPr lang="en-GB" dirty="0">
                <a:latin typeface="+mj-lt"/>
              </a:rPr>
              <a:t>, leading to overdose deaths. </a:t>
            </a:r>
          </a:p>
          <a:p>
            <a:pPr algn="l"/>
            <a:r>
              <a:rPr lang="en-GB" dirty="0">
                <a:latin typeface="+mj-lt"/>
              </a:rPr>
              <a:t>Side effects: pain relief, drowsiness, nausea, constipation, euphoria, slowed breathing, death. </a:t>
            </a:r>
          </a:p>
          <a:p>
            <a:pPr algn="l"/>
            <a:endParaRPr lang="en-GB" dirty="0"/>
          </a:p>
        </p:txBody>
      </p:sp>
      <p:sp>
        <p:nvSpPr>
          <p:cNvPr id="4" name="Content Placeholder 2">
            <a:extLst>
              <a:ext uri="{FF2B5EF4-FFF2-40B4-BE49-F238E27FC236}">
                <a16:creationId xmlns:a16="http://schemas.microsoft.com/office/drawing/2014/main" id="{73BA558A-838F-435A-883C-E7AE22DEF3DB}"/>
              </a:ext>
            </a:extLst>
          </p:cNvPr>
          <p:cNvSpPr txBox="1">
            <a:spLocks/>
          </p:cNvSpPr>
          <p:nvPr/>
        </p:nvSpPr>
        <p:spPr>
          <a:xfrm>
            <a:off x="768096" y="3048000"/>
            <a:ext cx="7290055" cy="3261360"/>
          </a:xfrm>
          <a:prstGeom prst="rect">
            <a:avLst/>
          </a:prstGeom>
        </p:spPr>
        <p:txBody>
          <a:bodyPr>
            <a:normAutofit/>
          </a:bodyPr>
          <a:lstStyle>
            <a:lvl1pPr marL="91440" indent="-91440" algn="r" defTabSz="914400" rtl="1"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lgn="l"/>
            <a:endParaRPr lang="en-GB" dirty="0"/>
          </a:p>
          <a:p>
            <a:pPr algn="l"/>
            <a:r>
              <a:rPr lang="en-GB" b="1" dirty="0">
                <a:latin typeface="+mj-lt"/>
              </a:rPr>
              <a:t>7- Inhalants: </a:t>
            </a:r>
            <a:endParaRPr lang="en-GB" dirty="0">
              <a:latin typeface="+mj-lt"/>
            </a:endParaRPr>
          </a:p>
          <a:p>
            <a:pPr algn="l"/>
            <a:r>
              <a:rPr lang="en-GB" dirty="0">
                <a:latin typeface="+mj-lt"/>
              </a:rPr>
              <a:t>Solvents, aerosols, and gases found in household products such as spray paints, markers, glues, and cleaning fluids; also nitrites (e.g., amyl nitrite), which are prescription medications for chest pain. </a:t>
            </a:r>
          </a:p>
          <a:p>
            <a:pPr algn="l"/>
            <a:r>
              <a:rPr lang="en-GB" dirty="0">
                <a:latin typeface="+mj-lt"/>
              </a:rPr>
              <a:t>Side effects: Confusion, nausea, slurred speech, lack of coordination, euphoria, dizziness, </a:t>
            </a:r>
            <a:r>
              <a:rPr lang="en-GB" dirty="0" err="1">
                <a:latin typeface="+mj-lt"/>
              </a:rPr>
              <a:t>lightheadedness</a:t>
            </a:r>
            <a:r>
              <a:rPr lang="en-GB" dirty="0">
                <a:latin typeface="+mj-lt"/>
              </a:rPr>
              <a:t>, hallucinations/delusions, headaches, death from asphyxiation, suffocation, convulsions or seizures, coma, or choking </a:t>
            </a:r>
          </a:p>
        </p:txBody>
      </p:sp>
    </p:spTree>
    <p:extLst>
      <p:ext uri="{BB962C8B-B14F-4D97-AF65-F5344CB8AC3E}">
        <p14:creationId xmlns:p14="http://schemas.microsoft.com/office/powerpoint/2010/main" val="39069574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8"/>
          <p:cNvSpPr txBox="1">
            <a:spLocks/>
          </p:cNvSpPr>
          <p:nvPr/>
        </p:nvSpPr>
        <p:spPr>
          <a:xfrm>
            <a:off x="762000" y="1905000"/>
            <a:ext cx="7696200" cy="2209800"/>
          </a:xfrm>
          <a:prstGeom prst="rect">
            <a:avLst/>
          </a:prstGeom>
          <a:effectLst/>
        </p:spPr>
        <p:txBody>
          <a:bodyPr vert="horz" lIns="91440" tIns="45720" rIns="91440" bIns="45720" rtlCol="0" anchor="ctr">
            <a:no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l" rtl="0"/>
            <a:r>
              <a:rPr lang="en-US" sz="2400" dirty="0">
                <a:solidFill>
                  <a:schemeClr val="bg2">
                    <a:lumMod val="25000"/>
                  </a:schemeClr>
                </a:solidFill>
              </a:rPr>
              <a:t>8-Amphetamine :</a:t>
            </a:r>
          </a:p>
          <a:p>
            <a:pPr algn="l" rtl="0"/>
            <a:endParaRPr lang="en-US" sz="2400" dirty="0">
              <a:solidFill>
                <a:schemeClr val="bg2">
                  <a:lumMod val="25000"/>
                </a:schemeClr>
              </a:solidFill>
            </a:endParaRPr>
          </a:p>
          <a:p>
            <a:pPr algn="l" rtl="0"/>
            <a:r>
              <a:rPr lang="en-US" sz="2400" dirty="0">
                <a:solidFill>
                  <a:schemeClr val="bg2">
                    <a:lumMod val="25000"/>
                  </a:schemeClr>
                </a:solidFill>
              </a:rPr>
              <a:t>Amphetamine is a central nervous system stimulant that affects</a:t>
            </a:r>
          </a:p>
          <a:p>
            <a:pPr algn="l" rtl="0"/>
            <a:r>
              <a:rPr lang="en-US" sz="2400" dirty="0">
                <a:solidFill>
                  <a:schemeClr val="bg2">
                    <a:lumMod val="25000"/>
                  </a:schemeClr>
                </a:solidFill>
              </a:rPr>
              <a:t>chemicals in the brain and nerves that contribute to hyperactivity</a:t>
            </a:r>
          </a:p>
          <a:p>
            <a:pPr algn="l" rtl="0"/>
            <a:r>
              <a:rPr lang="en-US" sz="2400" dirty="0">
                <a:solidFill>
                  <a:schemeClr val="bg2">
                    <a:lumMod val="25000"/>
                  </a:schemeClr>
                </a:solidFill>
              </a:rPr>
              <a:t>and impulse control.</a:t>
            </a:r>
          </a:p>
          <a:p>
            <a:pPr algn="l" rtl="0"/>
            <a:endParaRPr lang="en-US" sz="2400" dirty="0">
              <a:solidFill>
                <a:schemeClr val="bg2">
                  <a:lumMod val="25000"/>
                </a:schemeClr>
              </a:solidFill>
            </a:endParaRPr>
          </a:p>
          <a:p>
            <a:pPr algn="l" rtl="0"/>
            <a:r>
              <a:rPr lang="en-US" sz="2400" dirty="0">
                <a:solidFill>
                  <a:schemeClr val="bg2">
                    <a:lumMod val="25000"/>
                  </a:schemeClr>
                </a:solidFill>
              </a:rPr>
              <a:t>it is used to treat attention deficit hyperactivity disorder (ADHD).</a:t>
            </a:r>
          </a:p>
          <a:p>
            <a:pPr algn="l" rtl="0"/>
            <a:endParaRPr lang="en-US" sz="2400" dirty="0">
              <a:solidFill>
                <a:schemeClr val="bg2">
                  <a:lumMod val="25000"/>
                </a:schemeClr>
              </a:solidFill>
            </a:endParaRPr>
          </a:p>
          <a:p>
            <a:pPr algn="l" rtl="0"/>
            <a:r>
              <a:rPr lang="en-US" sz="2400" dirty="0">
                <a:solidFill>
                  <a:schemeClr val="bg2">
                    <a:lumMod val="25000"/>
                  </a:schemeClr>
                </a:solidFill>
              </a:rPr>
              <a:t>Side effects: Agitation , anxiety , bladder pain , bloody </a:t>
            </a:r>
            <a:r>
              <a:rPr lang="en-US" sz="2400" dirty="0" err="1">
                <a:solidFill>
                  <a:schemeClr val="bg2">
                    <a:lumMod val="25000"/>
                  </a:schemeClr>
                </a:solidFill>
              </a:rPr>
              <a:t>urin</a:t>
            </a:r>
            <a:r>
              <a:rPr lang="en-US" sz="2400" dirty="0">
                <a:solidFill>
                  <a:schemeClr val="bg2">
                    <a:lumMod val="25000"/>
                  </a:schemeClr>
                </a:solidFill>
              </a:rPr>
              <a:t> ,</a:t>
            </a:r>
          </a:p>
          <a:p>
            <a:pPr algn="l" rtl="0"/>
            <a:r>
              <a:rPr lang="en-US" sz="2400" dirty="0">
                <a:solidFill>
                  <a:schemeClr val="bg2">
                    <a:lumMod val="25000"/>
                  </a:schemeClr>
                </a:solidFill>
              </a:rPr>
              <a:t>delusion , false sense of well-being , mental depression, etc.</a:t>
            </a:r>
            <a:endParaRPr lang="ar-SA" sz="2400" dirty="0">
              <a:solidFill>
                <a:schemeClr val="bg2">
                  <a:lumMod val="25000"/>
                </a:schemeClr>
              </a:solidFill>
            </a:endParaRPr>
          </a:p>
        </p:txBody>
      </p:sp>
    </p:spTree>
    <p:extLst>
      <p:ext uri="{BB962C8B-B14F-4D97-AF65-F5344CB8AC3E}">
        <p14:creationId xmlns:p14="http://schemas.microsoft.com/office/powerpoint/2010/main" val="1546604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8"/>
          <p:cNvSpPr txBox="1">
            <a:spLocks/>
          </p:cNvSpPr>
          <p:nvPr/>
        </p:nvSpPr>
        <p:spPr>
          <a:xfrm>
            <a:off x="793162" y="2260940"/>
            <a:ext cx="7696200" cy="2209800"/>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endParaRPr lang="en-US" dirty="0">
              <a:solidFill>
                <a:schemeClr val="bg2">
                  <a:lumMod val="25000"/>
                </a:schemeClr>
              </a:solidFill>
            </a:endParaRPr>
          </a:p>
          <a:p>
            <a:endParaRPr lang="ar-SA" sz="2400" dirty="0">
              <a:solidFill>
                <a:schemeClr val="bg2">
                  <a:lumMod val="25000"/>
                </a:schemeClr>
              </a:solidFill>
            </a:endParaRPr>
          </a:p>
        </p:txBody>
      </p:sp>
      <p:sp>
        <p:nvSpPr>
          <p:cNvPr id="3" name="Title 1">
            <a:extLst>
              <a:ext uri="{FF2B5EF4-FFF2-40B4-BE49-F238E27FC236}">
                <a16:creationId xmlns:a16="http://schemas.microsoft.com/office/drawing/2014/main" id="{02114BFC-0F72-4975-B582-4372A06EB27C}"/>
              </a:ext>
            </a:extLst>
          </p:cNvPr>
          <p:cNvSpPr>
            <a:spLocks noGrp="1"/>
          </p:cNvSpPr>
          <p:nvPr>
            <p:ph type="title"/>
          </p:nvPr>
        </p:nvSpPr>
        <p:spPr>
          <a:xfrm>
            <a:off x="801122" y="762000"/>
            <a:ext cx="7688239" cy="1167384"/>
          </a:xfrm>
        </p:spPr>
        <p:txBody>
          <a:bodyPr>
            <a:normAutofit fontScale="90000"/>
          </a:bodyPr>
          <a:lstStyle/>
          <a:p>
            <a:r>
              <a:rPr lang="en-GB" dirty="0"/>
              <a:t>Approaching substance abuse </a:t>
            </a:r>
            <a:br>
              <a:rPr lang="en-GB" dirty="0"/>
            </a:br>
            <a:endParaRPr lang="en-GB" dirty="0"/>
          </a:p>
        </p:txBody>
      </p:sp>
      <p:sp>
        <p:nvSpPr>
          <p:cNvPr id="4" name="Content Placeholder 2">
            <a:extLst>
              <a:ext uri="{FF2B5EF4-FFF2-40B4-BE49-F238E27FC236}">
                <a16:creationId xmlns:a16="http://schemas.microsoft.com/office/drawing/2014/main" id="{7E1148B9-1827-4525-8BF7-6E43E79B2668}"/>
              </a:ext>
            </a:extLst>
          </p:cNvPr>
          <p:cNvSpPr txBox="1">
            <a:spLocks/>
          </p:cNvSpPr>
          <p:nvPr/>
        </p:nvSpPr>
        <p:spPr>
          <a:xfrm>
            <a:off x="768096" y="2286000"/>
            <a:ext cx="7290055" cy="4023360"/>
          </a:xfrm>
          <a:prstGeom prst="rect">
            <a:avLst/>
          </a:prstGeom>
        </p:spPr>
        <p:txBody>
          <a:bodyPr/>
          <a:lstStyle>
            <a:lvl1pPr marL="91440" indent="-91440" algn="r" defTabSz="914400" rtl="1"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algn="l">
              <a:buFont typeface="Tw Cen MT" panose="020B0602020104020603" pitchFamily="34" charset="0"/>
              <a:buNone/>
            </a:pPr>
            <a:r>
              <a:rPr lang="en-GB"/>
              <a:t>Substance misuse screening: </a:t>
            </a:r>
          </a:p>
          <a:p>
            <a:pPr algn="l"/>
            <a:r>
              <a:rPr lang="en-GB"/>
              <a:t>Single-question screen: </a:t>
            </a:r>
          </a:p>
          <a:p>
            <a:pPr algn="l"/>
            <a:r>
              <a:rPr lang="en-GB"/>
              <a:t>“How many times in the past year have you used an illegal drug or used a prescription medication for nonmedical reasons?” </a:t>
            </a:r>
            <a:endParaRPr lang="en-GB" dirty="0"/>
          </a:p>
        </p:txBody>
      </p:sp>
    </p:spTree>
    <p:extLst>
      <p:ext uri="{BB962C8B-B14F-4D97-AF65-F5344CB8AC3E}">
        <p14:creationId xmlns:p14="http://schemas.microsoft.com/office/powerpoint/2010/main" val="34575367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8"/>
          <p:cNvSpPr txBox="1">
            <a:spLocks/>
          </p:cNvSpPr>
          <p:nvPr/>
        </p:nvSpPr>
        <p:spPr>
          <a:xfrm>
            <a:off x="793162" y="2260940"/>
            <a:ext cx="7696200" cy="2209800"/>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endParaRPr lang="en-US" dirty="0">
              <a:solidFill>
                <a:schemeClr val="bg2">
                  <a:lumMod val="25000"/>
                </a:schemeClr>
              </a:solidFill>
            </a:endParaRPr>
          </a:p>
          <a:p>
            <a:endParaRPr lang="ar-SA" sz="2400" dirty="0">
              <a:solidFill>
                <a:schemeClr val="bg2">
                  <a:lumMod val="25000"/>
                </a:schemeClr>
              </a:solidFill>
            </a:endParaRPr>
          </a:p>
        </p:txBody>
      </p:sp>
      <p:sp>
        <p:nvSpPr>
          <p:cNvPr id="3" name="Title 1">
            <a:extLst>
              <a:ext uri="{FF2B5EF4-FFF2-40B4-BE49-F238E27FC236}">
                <a16:creationId xmlns:a16="http://schemas.microsoft.com/office/drawing/2014/main" id="{A3F0A90B-B7D0-4DC5-8FD2-31A7A285738B}"/>
              </a:ext>
            </a:extLst>
          </p:cNvPr>
          <p:cNvSpPr>
            <a:spLocks noGrp="1"/>
          </p:cNvSpPr>
          <p:nvPr>
            <p:ph type="title"/>
          </p:nvPr>
        </p:nvSpPr>
        <p:spPr>
          <a:xfrm>
            <a:off x="697912" y="935377"/>
            <a:ext cx="7886700" cy="1325563"/>
          </a:xfrm>
        </p:spPr>
        <p:txBody>
          <a:bodyPr>
            <a:normAutofit/>
          </a:bodyPr>
          <a:lstStyle/>
          <a:p>
            <a:r>
              <a:rPr lang="en-GB" dirty="0"/>
              <a:t>Approaching substance abuse </a:t>
            </a:r>
            <a:br>
              <a:rPr lang="en-GB" dirty="0"/>
            </a:br>
            <a:endParaRPr lang="en-GB" dirty="0"/>
          </a:p>
        </p:txBody>
      </p:sp>
      <p:sp>
        <p:nvSpPr>
          <p:cNvPr id="4" name="Content Placeholder 2">
            <a:extLst>
              <a:ext uri="{FF2B5EF4-FFF2-40B4-BE49-F238E27FC236}">
                <a16:creationId xmlns:a16="http://schemas.microsoft.com/office/drawing/2014/main" id="{AAF34247-8747-40FE-B346-0FC829BE07A2}"/>
              </a:ext>
            </a:extLst>
          </p:cNvPr>
          <p:cNvSpPr txBox="1">
            <a:spLocks/>
          </p:cNvSpPr>
          <p:nvPr/>
        </p:nvSpPr>
        <p:spPr>
          <a:xfrm>
            <a:off x="768096" y="2286000"/>
            <a:ext cx="7290055" cy="4023360"/>
          </a:xfrm>
          <a:prstGeom prst="rect">
            <a:avLst/>
          </a:prstGeom>
        </p:spPr>
        <p:txBody>
          <a:bodyPr>
            <a:normAutofit/>
          </a:bodyPr>
          <a:lstStyle>
            <a:lvl1pPr marL="91440" indent="-91440" algn="r" defTabSz="914400" rtl="1"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algn="l">
              <a:buFont typeface="Tw Cen MT" panose="020B0602020104020603" pitchFamily="34" charset="0"/>
              <a:buNone/>
            </a:pPr>
            <a:endParaRPr lang="en-GB" dirty="0"/>
          </a:p>
          <a:p>
            <a:pPr algn="l"/>
            <a:r>
              <a:rPr lang="en-GB" sz="2400" dirty="0">
                <a:latin typeface="+mj-lt"/>
              </a:rPr>
              <a:t> </a:t>
            </a:r>
            <a:r>
              <a:rPr lang="en-GB" sz="2400" b="1" dirty="0">
                <a:latin typeface="+mj-lt"/>
              </a:rPr>
              <a:t>Substance abuse </a:t>
            </a:r>
            <a:r>
              <a:rPr lang="en-GB" sz="2400" dirty="0">
                <a:latin typeface="+mj-lt"/>
              </a:rPr>
              <a:t>is characterized by the development of consequences from substance use, and these consequences can serve as motivators for change. </a:t>
            </a:r>
          </a:p>
          <a:p>
            <a:pPr algn="l"/>
            <a:r>
              <a:rPr lang="en-GB" sz="2400" dirty="0">
                <a:latin typeface="+mj-lt"/>
              </a:rPr>
              <a:t>Principles and techniques derived from </a:t>
            </a:r>
            <a:r>
              <a:rPr lang="en-GB" sz="2400" b="1" dirty="0">
                <a:latin typeface="+mj-lt"/>
              </a:rPr>
              <a:t>motivational interviewing </a:t>
            </a:r>
            <a:r>
              <a:rPr lang="en-GB" sz="2400" dirty="0">
                <a:latin typeface="+mj-lt"/>
              </a:rPr>
              <a:t>can be used to manage resistance and increase readiness to change. </a:t>
            </a:r>
          </a:p>
          <a:p>
            <a:pPr algn="l"/>
            <a:r>
              <a:rPr lang="en-GB" sz="2400" dirty="0">
                <a:latin typeface="+mj-lt"/>
              </a:rPr>
              <a:t> For patients with substance abuse, experts generally recommend advising abstinence </a:t>
            </a:r>
          </a:p>
        </p:txBody>
      </p:sp>
    </p:spTree>
    <p:extLst>
      <p:ext uri="{BB962C8B-B14F-4D97-AF65-F5344CB8AC3E}">
        <p14:creationId xmlns:p14="http://schemas.microsoft.com/office/powerpoint/2010/main" val="1860611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8"/>
          <p:cNvSpPr txBox="1">
            <a:spLocks/>
          </p:cNvSpPr>
          <p:nvPr/>
        </p:nvSpPr>
        <p:spPr>
          <a:xfrm>
            <a:off x="793162" y="2260940"/>
            <a:ext cx="7696200" cy="2209800"/>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endParaRPr lang="en-US" dirty="0">
              <a:solidFill>
                <a:schemeClr val="bg2">
                  <a:lumMod val="25000"/>
                </a:schemeClr>
              </a:solidFill>
            </a:endParaRPr>
          </a:p>
          <a:p>
            <a:endParaRPr lang="ar-SA" sz="2400" dirty="0">
              <a:solidFill>
                <a:schemeClr val="bg2">
                  <a:lumMod val="25000"/>
                </a:schemeClr>
              </a:solidFill>
            </a:endParaRPr>
          </a:p>
        </p:txBody>
      </p:sp>
      <p:sp>
        <p:nvSpPr>
          <p:cNvPr id="3" name="Content Placeholder 2">
            <a:extLst>
              <a:ext uri="{FF2B5EF4-FFF2-40B4-BE49-F238E27FC236}">
                <a16:creationId xmlns:a16="http://schemas.microsoft.com/office/drawing/2014/main" id="{C94EC53E-FEF1-429C-818E-4D75B377252E}"/>
              </a:ext>
            </a:extLst>
          </p:cNvPr>
          <p:cNvSpPr txBox="1">
            <a:spLocks/>
          </p:cNvSpPr>
          <p:nvPr/>
        </p:nvSpPr>
        <p:spPr>
          <a:xfrm>
            <a:off x="838201" y="990600"/>
            <a:ext cx="7848600" cy="5009216"/>
          </a:xfrm>
          <a:prstGeom prst="rect">
            <a:avLst/>
          </a:prstGeom>
        </p:spPr>
        <p:txBody>
          <a:bodyPr>
            <a:normAutofit/>
          </a:bodyPr>
          <a:lstStyle>
            <a:lvl1pPr marL="91440" indent="-91440" algn="r" defTabSz="914400" rtl="1"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lgn="l"/>
            <a:r>
              <a:rPr lang="en-US" dirty="0">
                <a:latin typeface="+mj-lt"/>
              </a:rPr>
              <a:t>Cont.</a:t>
            </a:r>
          </a:p>
          <a:p>
            <a:pPr algn="l"/>
            <a:r>
              <a:rPr lang="en-GB" dirty="0">
                <a:latin typeface="+mj-lt"/>
              </a:rPr>
              <a:t> For patients who are not committed to abstinence harm reduction strategies is an appropriate alternative . </a:t>
            </a:r>
          </a:p>
          <a:p>
            <a:pPr algn="l"/>
            <a:r>
              <a:rPr lang="en-GB" dirty="0">
                <a:latin typeface="+mj-lt"/>
              </a:rPr>
              <a:t> Harm reduction strategies reduce the </a:t>
            </a:r>
            <a:r>
              <a:rPr lang="en-GB" b="1" dirty="0">
                <a:latin typeface="+mj-lt"/>
              </a:rPr>
              <a:t>negative health consequences </a:t>
            </a:r>
            <a:r>
              <a:rPr lang="en-GB" dirty="0">
                <a:latin typeface="+mj-lt"/>
              </a:rPr>
              <a:t>of substance use for example: </a:t>
            </a:r>
          </a:p>
          <a:p>
            <a:pPr algn="l"/>
            <a:r>
              <a:rPr lang="en-GB" dirty="0">
                <a:latin typeface="+mj-lt"/>
              </a:rPr>
              <a:t>providing clean needles to persons who continue to inject drugs. </a:t>
            </a:r>
          </a:p>
          <a:p>
            <a:pPr algn="l"/>
            <a:r>
              <a:rPr lang="en-GB" dirty="0">
                <a:latin typeface="+mj-lt"/>
              </a:rPr>
              <a:t>Avoid driving while intoxicated</a:t>
            </a:r>
            <a:r>
              <a:rPr lang="en-GB" dirty="0"/>
              <a:t>. </a:t>
            </a:r>
          </a:p>
          <a:p>
            <a:pPr algn="l"/>
            <a:endParaRPr lang="en-GB" dirty="0"/>
          </a:p>
        </p:txBody>
      </p:sp>
    </p:spTree>
    <p:extLst>
      <p:ext uri="{BB962C8B-B14F-4D97-AF65-F5344CB8AC3E}">
        <p14:creationId xmlns:p14="http://schemas.microsoft.com/office/powerpoint/2010/main" val="20753055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8"/>
          <p:cNvSpPr txBox="1">
            <a:spLocks/>
          </p:cNvSpPr>
          <p:nvPr/>
        </p:nvSpPr>
        <p:spPr>
          <a:xfrm>
            <a:off x="793162" y="2260940"/>
            <a:ext cx="7696200" cy="2209800"/>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endParaRPr lang="en-US" dirty="0">
              <a:solidFill>
                <a:schemeClr val="bg2">
                  <a:lumMod val="25000"/>
                </a:schemeClr>
              </a:solidFill>
            </a:endParaRPr>
          </a:p>
          <a:p>
            <a:endParaRPr lang="ar-SA" sz="2400" dirty="0">
              <a:solidFill>
                <a:schemeClr val="bg2">
                  <a:lumMod val="25000"/>
                </a:schemeClr>
              </a:solidFill>
            </a:endParaRPr>
          </a:p>
        </p:txBody>
      </p:sp>
      <p:sp>
        <p:nvSpPr>
          <p:cNvPr id="3" name="Title 1">
            <a:extLst>
              <a:ext uri="{FF2B5EF4-FFF2-40B4-BE49-F238E27FC236}">
                <a16:creationId xmlns:a16="http://schemas.microsoft.com/office/drawing/2014/main" id="{2C2564E7-1313-4382-A4DC-D041AB176724}"/>
              </a:ext>
            </a:extLst>
          </p:cNvPr>
          <p:cNvSpPr>
            <a:spLocks noGrp="1"/>
          </p:cNvSpPr>
          <p:nvPr>
            <p:ph type="title"/>
          </p:nvPr>
        </p:nvSpPr>
        <p:spPr>
          <a:xfrm>
            <a:off x="768096" y="585216"/>
            <a:ext cx="7290054" cy="1499616"/>
          </a:xfrm>
        </p:spPr>
        <p:txBody>
          <a:bodyPr>
            <a:normAutofit/>
          </a:bodyPr>
          <a:lstStyle/>
          <a:p>
            <a:br>
              <a:rPr lang="en-GB" dirty="0"/>
            </a:br>
            <a:r>
              <a:rPr lang="en-GB" dirty="0"/>
              <a:t>Approaching substance abuse </a:t>
            </a:r>
          </a:p>
        </p:txBody>
      </p:sp>
      <p:sp>
        <p:nvSpPr>
          <p:cNvPr id="4" name="Content Placeholder 2">
            <a:extLst>
              <a:ext uri="{FF2B5EF4-FFF2-40B4-BE49-F238E27FC236}">
                <a16:creationId xmlns:a16="http://schemas.microsoft.com/office/drawing/2014/main" id="{D491ED08-5B67-47D1-8862-11259390D329}"/>
              </a:ext>
            </a:extLst>
          </p:cNvPr>
          <p:cNvSpPr txBox="1">
            <a:spLocks/>
          </p:cNvSpPr>
          <p:nvPr/>
        </p:nvSpPr>
        <p:spPr>
          <a:xfrm>
            <a:off x="768096" y="2286000"/>
            <a:ext cx="7290055" cy="4023360"/>
          </a:xfrm>
          <a:prstGeom prst="rect">
            <a:avLst/>
          </a:prstGeom>
        </p:spPr>
        <p:txBody>
          <a:bodyPr>
            <a:normAutofit lnSpcReduction="10000"/>
          </a:bodyPr>
          <a:lstStyle>
            <a:lvl1pPr marL="91440" indent="-91440" algn="r" defTabSz="914400" rtl="1"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lgn="l"/>
            <a:endParaRPr lang="en-GB" dirty="0"/>
          </a:p>
          <a:p>
            <a:pPr marL="0" indent="0" algn="l">
              <a:buFont typeface="Tw Cen MT" panose="020B0602020104020603" pitchFamily="34" charset="0"/>
              <a:buNone/>
            </a:pPr>
            <a:r>
              <a:rPr lang="en-GB" sz="2400" b="1" dirty="0">
                <a:latin typeface="+mj-lt"/>
              </a:rPr>
              <a:t>Substance dependence </a:t>
            </a:r>
            <a:r>
              <a:rPr lang="en-GB" sz="2400" dirty="0">
                <a:latin typeface="+mj-lt"/>
              </a:rPr>
              <a:t>is a chronic relapsing and remitting illness, Patients require chronic care approach that can include: </a:t>
            </a:r>
          </a:p>
          <a:p>
            <a:pPr algn="l"/>
            <a:r>
              <a:rPr lang="en-GB" sz="2400" dirty="0">
                <a:latin typeface="+mj-lt"/>
              </a:rPr>
              <a:t> Pharmacotherapy </a:t>
            </a:r>
          </a:p>
          <a:p>
            <a:pPr algn="l"/>
            <a:r>
              <a:rPr lang="en-GB" sz="2400" dirty="0">
                <a:latin typeface="+mj-lt"/>
              </a:rPr>
              <a:t> Referral to specialty treatment </a:t>
            </a:r>
          </a:p>
          <a:p>
            <a:pPr algn="l"/>
            <a:r>
              <a:rPr lang="en-GB" sz="2400" dirty="0">
                <a:latin typeface="+mj-lt"/>
              </a:rPr>
              <a:t> Mutual help meetings </a:t>
            </a:r>
          </a:p>
          <a:p>
            <a:pPr algn="l"/>
            <a:r>
              <a:rPr lang="en-GB" sz="2400" dirty="0">
                <a:latin typeface="+mj-lt"/>
              </a:rPr>
              <a:t> Ongoing </a:t>
            </a:r>
            <a:r>
              <a:rPr lang="en-GB" sz="2400" dirty="0" err="1">
                <a:latin typeface="+mj-lt"/>
              </a:rPr>
              <a:t>counseling</a:t>
            </a:r>
            <a:r>
              <a:rPr lang="en-GB" sz="2400" dirty="0">
                <a:latin typeface="+mj-lt"/>
              </a:rPr>
              <a:t> and care coordination. </a:t>
            </a:r>
          </a:p>
          <a:p>
            <a:pPr algn="l"/>
            <a:r>
              <a:rPr lang="en-GB" sz="2400" dirty="0">
                <a:latin typeface="+mj-lt"/>
              </a:rPr>
              <a:t> Engage family members in the treatment plan as family support is important in the recovery process. </a:t>
            </a:r>
          </a:p>
        </p:txBody>
      </p:sp>
    </p:spTree>
    <p:extLst>
      <p:ext uri="{BB962C8B-B14F-4D97-AF65-F5344CB8AC3E}">
        <p14:creationId xmlns:p14="http://schemas.microsoft.com/office/powerpoint/2010/main" val="11802609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8"/>
          <p:cNvSpPr txBox="1">
            <a:spLocks/>
          </p:cNvSpPr>
          <p:nvPr/>
        </p:nvSpPr>
        <p:spPr>
          <a:xfrm>
            <a:off x="793162" y="2260940"/>
            <a:ext cx="7696200" cy="2209800"/>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endParaRPr lang="en-US" dirty="0">
              <a:solidFill>
                <a:schemeClr val="bg2">
                  <a:lumMod val="25000"/>
                </a:schemeClr>
              </a:solidFill>
            </a:endParaRPr>
          </a:p>
          <a:p>
            <a:endParaRPr lang="ar-SA" sz="2400" dirty="0">
              <a:solidFill>
                <a:schemeClr val="bg2">
                  <a:lumMod val="25000"/>
                </a:schemeClr>
              </a:solidFill>
            </a:endParaRPr>
          </a:p>
        </p:txBody>
      </p:sp>
      <p:sp>
        <p:nvSpPr>
          <p:cNvPr id="3" name="Content Placeholder 2">
            <a:extLst>
              <a:ext uri="{FF2B5EF4-FFF2-40B4-BE49-F238E27FC236}">
                <a16:creationId xmlns:a16="http://schemas.microsoft.com/office/drawing/2014/main" id="{EAA0A8F0-1956-4928-850A-C608E82B2FE7}"/>
              </a:ext>
            </a:extLst>
          </p:cNvPr>
          <p:cNvSpPr txBox="1">
            <a:spLocks/>
          </p:cNvSpPr>
          <p:nvPr/>
        </p:nvSpPr>
        <p:spPr>
          <a:xfrm>
            <a:off x="779514" y="1066800"/>
            <a:ext cx="7924800" cy="4780616"/>
          </a:xfrm>
          <a:prstGeom prst="rect">
            <a:avLst/>
          </a:prstGeom>
        </p:spPr>
        <p:txBody>
          <a:bodyPr>
            <a:normAutofit/>
          </a:bodyPr>
          <a:lstStyle>
            <a:lvl1pPr marL="91440" indent="-91440" algn="r" defTabSz="914400" rtl="1"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algn="l">
              <a:buFont typeface="Tw Cen MT" panose="020B0602020104020603" pitchFamily="34" charset="0"/>
              <a:buNone/>
            </a:pPr>
            <a:r>
              <a:rPr lang="en-GB" sz="3600" dirty="0"/>
              <a:t>Motivational interviewing </a:t>
            </a:r>
          </a:p>
          <a:p>
            <a:pPr marL="0" indent="0" algn="l">
              <a:buFont typeface="Tw Cen MT" panose="020B0602020104020603" pitchFamily="34" charset="0"/>
              <a:buNone/>
            </a:pPr>
            <a:endParaRPr lang="en-GB" dirty="0"/>
          </a:p>
          <a:p>
            <a:pPr marL="0" indent="0" algn="l">
              <a:buFont typeface="Tw Cen MT" panose="020B0602020104020603" pitchFamily="34" charset="0"/>
              <a:buNone/>
            </a:pPr>
            <a:r>
              <a:rPr lang="en-GB" dirty="0"/>
              <a:t>The aim of motivational interviewing is to empower and motivate individuals to take responsibility and change their substance use </a:t>
            </a:r>
            <a:r>
              <a:rPr lang="en-GB" dirty="0" err="1"/>
              <a:t>behavior</a:t>
            </a:r>
            <a:r>
              <a:rPr lang="en-GB" dirty="0"/>
              <a:t>. </a:t>
            </a:r>
          </a:p>
          <a:p>
            <a:pPr algn="l"/>
            <a:endParaRPr lang="en-GB" dirty="0"/>
          </a:p>
          <a:p>
            <a:pPr algn="l"/>
            <a:r>
              <a:rPr lang="en-GB" b="1" dirty="0"/>
              <a:t>Stage 1: </a:t>
            </a:r>
            <a:r>
              <a:rPr lang="en-GB" dirty="0"/>
              <a:t>Understanding why they need to change </a:t>
            </a:r>
          </a:p>
          <a:p>
            <a:pPr algn="l"/>
            <a:r>
              <a:rPr lang="en-GB" b="1" dirty="0"/>
              <a:t>Stage 2: </a:t>
            </a:r>
            <a:r>
              <a:rPr lang="en-GB" dirty="0"/>
              <a:t>Planning and making the changes </a:t>
            </a:r>
          </a:p>
          <a:p>
            <a:pPr algn="l"/>
            <a:r>
              <a:rPr lang="en-GB" b="1" dirty="0"/>
              <a:t>Stage 3:</a:t>
            </a:r>
            <a:r>
              <a:rPr lang="en-GB" dirty="0"/>
              <a:t>Maintaining the change </a:t>
            </a:r>
          </a:p>
        </p:txBody>
      </p:sp>
    </p:spTree>
    <p:extLst>
      <p:ext uri="{BB962C8B-B14F-4D97-AF65-F5344CB8AC3E}">
        <p14:creationId xmlns:p14="http://schemas.microsoft.com/office/powerpoint/2010/main" val="11392470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8"/>
          <p:cNvSpPr txBox="1">
            <a:spLocks/>
          </p:cNvSpPr>
          <p:nvPr/>
        </p:nvSpPr>
        <p:spPr>
          <a:xfrm>
            <a:off x="793162" y="2260940"/>
            <a:ext cx="7696200" cy="2209800"/>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endParaRPr lang="en-US" dirty="0">
              <a:solidFill>
                <a:schemeClr val="bg2">
                  <a:lumMod val="25000"/>
                </a:schemeClr>
              </a:solidFill>
            </a:endParaRPr>
          </a:p>
          <a:p>
            <a:endParaRPr lang="ar-SA" sz="2400" dirty="0">
              <a:solidFill>
                <a:schemeClr val="bg2">
                  <a:lumMod val="25000"/>
                </a:schemeClr>
              </a:solidFill>
            </a:endParaRPr>
          </a:p>
        </p:txBody>
      </p:sp>
      <p:sp>
        <p:nvSpPr>
          <p:cNvPr id="3" name="Content Placeholder 2">
            <a:extLst>
              <a:ext uri="{FF2B5EF4-FFF2-40B4-BE49-F238E27FC236}">
                <a16:creationId xmlns:a16="http://schemas.microsoft.com/office/drawing/2014/main" id="{94C4B8CD-EBF7-4423-BDDF-BD34B1ADBD8A}"/>
              </a:ext>
            </a:extLst>
          </p:cNvPr>
          <p:cNvSpPr txBox="1">
            <a:spLocks/>
          </p:cNvSpPr>
          <p:nvPr/>
        </p:nvSpPr>
        <p:spPr>
          <a:xfrm>
            <a:off x="768096" y="2286000"/>
            <a:ext cx="7290055" cy="4023360"/>
          </a:xfrm>
          <a:prstGeom prst="rect">
            <a:avLst/>
          </a:prstGeom>
        </p:spPr>
        <p:txBody>
          <a:bodyPr/>
          <a:lstStyle>
            <a:lvl1pPr marL="91440" indent="-91440" algn="r" defTabSz="914400" rtl="1"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lgn="l"/>
            <a:endParaRPr lang="en-GB" dirty="0"/>
          </a:p>
          <a:p>
            <a:pPr marL="0" indent="0" algn="l">
              <a:buFont typeface="Tw Cen MT" panose="020B0602020104020603" pitchFamily="34" charset="0"/>
              <a:buNone/>
            </a:pPr>
            <a:r>
              <a:rPr lang="en-GB" sz="2400" b="1" dirty="0">
                <a:latin typeface="+mj-lt"/>
              </a:rPr>
              <a:t> </a:t>
            </a:r>
            <a:r>
              <a:rPr lang="en-GB" sz="2400" dirty="0">
                <a:latin typeface="+mj-lt"/>
              </a:rPr>
              <a:t>Understanding why they need to change. </a:t>
            </a:r>
          </a:p>
          <a:p>
            <a:pPr algn="l"/>
            <a:r>
              <a:rPr lang="en-GB" sz="2400" dirty="0">
                <a:latin typeface="+mj-lt"/>
              </a:rPr>
              <a:t> Help the person explore their desire to change. </a:t>
            </a:r>
          </a:p>
          <a:p>
            <a:pPr algn="l"/>
            <a:r>
              <a:rPr lang="en-GB" sz="2400" dirty="0">
                <a:latin typeface="+mj-lt"/>
              </a:rPr>
              <a:t> Do they want to change? </a:t>
            </a:r>
          </a:p>
          <a:p>
            <a:pPr algn="l"/>
            <a:r>
              <a:rPr lang="en-GB" sz="2400" dirty="0">
                <a:latin typeface="+mj-lt"/>
              </a:rPr>
              <a:t> Do they need to change? </a:t>
            </a:r>
          </a:p>
          <a:p>
            <a:pPr algn="l"/>
            <a:r>
              <a:rPr lang="en-GB" sz="2400" dirty="0">
                <a:latin typeface="+mj-lt"/>
              </a:rPr>
              <a:t> What can the health-care provider do</a:t>
            </a:r>
            <a:r>
              <a:rPr lang="en-GB" dirty="0"/>
              <a:t>? </a:t>
            </a:r>
          </a:p>
        </p:txBody>
      </p:sp>
      <p:sp>
        <p:nvSpPr>
          <p:cNvPr id="4" name="Title 1">
            <a:extLst>
              <a:ext uri="{FF2B5EF4-FFF2-40B4-BE49-F238E27FC236}">
                <a16:creationId xmlns:a16="http://schemas.microsoft.com/office/drawing/2014/main" id="{5A46C21D-BF92-408D-9FF3-AADF38FA3EE7}"/>
              </a:ext>
            </a:extLst>
          </p:cNvPr>
          <p:cNvSpPr>
            <a:spLocks noGrp="1"/>
          </p:cNvSpPr>
          <p:nvPr>
            <p:ph type="title"/>
          </p:nvPr>
        </p:nvSpPr>
        <p:spPr>
          <a:xfrm>
            <a:off x="768096" y="585216"/>
            <a:ext cx="7290054" cy="1499616"/>
          </a:xfrm>
        </p:spPr>
        <p:txBody>
          <a:bodyPr/>
          <a:lstStyle/>
          <a:p>
            <a:r>
              <a:rPr lang="en-GB" b="1" dirty="0"/>
              <a:t>Stage 1</a:t>
            </a:r>
            <a:endParaRPr lang="en-GB" dirty="0"/>
          </a:p>
        </p:txBody>
      </p:sp>
    </p:spTree>
    <p:extLst>
      <p:ext uri="{BB962C8B-B14F-4D97-AF65-F5344CB8AC3E}">
        <p14:creationId xmlns:p14="http://schemas.microsoft.com/office/powerpoint/2010/main" val="1827997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8"/>
          <p:cNvSpPr txBox="1">
            <a:spLocks/>
          </p:cNvSpPr>
          <p:nvPr/>
        </p:nvSpPr>
        <p:spPr>
          <a:xfrm>
            <a:off x="793162" y="2260940"/>
            <a:ext cx="7696200" cy="2209800"/>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endParaRPr lang="en-US" dirty="0">
              <a:solidFill>
                <a:schemeClr val="bg2">
                  <a:lumMod val="25000"/>
                </a:schemeClr>
              </a:solidFill>
            </a:endParaRPr>
          </a:p>
          <a:p>
            <a:endParaRPr lang="ar-SA" sz="2400" dirty="0">
              <a:solidFill>
                <a:schemeClr val="bg2">
                  <a:lumMod val="25000"/>
                </a:schemeClr>
              </a:solidFill>
            </a:endParaRPr>
          </a:p>
        </p:txBody>
      </p:sp>
      <p:sp>
        <p:nvSpPr>
          <p:cNvPr id="3" name="Content Placeholder 2">
            <a:extLst>
              <a:ext uri="{FF2B5EF4-FFF2-40B4-BE49-F238E27FC236}">
                <a16:creationId xmlns:a16="http://schemas.microsoft.com/office/drawing/2014/main" id="{756714EB-6F58-4D87-BDE3-94BD83DBC1F6}"/>
              </a:ext>
            </a:extLst>
          </p:cNvPr>
          <p:cNvSpPr txBox="1">
            <a:spLocks/>
          </p:cNvSpPr>
          <p:nvPr/>
        </p:nvSpPr>
        <p:spPr>
          <a:xfrm>
            <a:off x="768096" y="2286000"/>
            <a:ext cx="7290055" cy="4023360"/>
          </a:xfrm>
          <a:prstGeom prst="rect">
            <a:avLst/>
          </a:prstGeom>
        </p:spPr>
        <p:txBody>
          <a:bodyPr>
            <a:normAutofit/>
          </a:bodyPr>
          <a:lstStyle>
            <a:lvl1pPr marL="91440" indent="-91440" algn="r" defTabSz="914400" rtl="1"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algn="l">
              <a:buFont typeface="Tw Cen MT" panose="020B0602020104020603" pitchFamily="34" charset="0"/>
              <a:buNone/>
            </a:pPr>
            <a:endParaRPr lang="en-GB" dirty="0"/>
          </a:p>
          <a:p>
            <a:pPr algn="l" rtl="0"/>
            <a:r>
              <a:rPr lang="en-GB" b="1" dirty="0">
                <a:latin typeface="+mj-lt"/>
              </a:rPr>
              <a:t>Step 1: </a:t>
            </a:r>
            <a:r>
              <a:rPr lang="en-GB" dirty="0">
                <a:latin typeface="+mj-lt"/>
              </a:rPr>
              <a:t>Give feedback about the </a:t>
            </a:r>
            <a:r>
              <a:rPr lang="en-GB" dirty="0" err="1">
                <a:latin typeface="+mj-lt"/>
              </a:rPr>
              <a:t>person‟s</a:t>
            </a:r>
            <a:r>
              <a:rPr lang="en-GB" dirty="0">
                <a:latin typeface="+mj-lt"/>
              </a:rPr>
              <a:t> personal risk or impairment (e.g. how is the substance use harming them/impacting on them and how it is harming others?). </a:t>
            </a:r>
          </a:p>
          <a:p>
            <a:pPr algn="l" rtl="0"/>
            <a:r>
              <a:rPr lang="en-GB" dirty="0">
                <a:latin typeface="+mj-lt"/>
              </a:rPr>
              <a:t>•</a:t>
            </a:r>
            <a:r>
              <a:rPr lang="en-GB" b="1" dirty="0">
                <a:latin typeface="+mj-lt"/>
              </a:rPr>
              <a:t>Step 2: </a:t>
            </a:r>
            <a:r>
              <a:rPr lang="en-GB" dirty="0">
                <a:latin typeface="+mj-lt"/>
              </a:rPr>
              <a:t>Encourage them to take responsibility for their substance use choices. </a:t>
            </a:r>
          </a:p>
          <a:p>
            <a:pPr algn="l" rtl="0"/>
            <a:r>
              <a:rPr lang="en-GB" dirty="0">
                <a:latin typeface="+mj-lt"/>
              </a:rPr>
              <a:t>•</a:t>
            </a:r>
            <a:r>
              <a:rPr lang="en-GB" b="1" dirty="0">
                <a:latin typeface="+mj-lt"/>
              </a:rPr>
              <a:t>Step 3: </a:t>
            </a:r>
            <a:r>
              <a:rPr lang="en-GB" dirty="0">
                <a:latin typeface="+mj-lt"/>
              </a:rPr>
              <a:t>Ask them about the reasons for their substance use. </a:t>
            </a:r>
          </a:p>
          <a:p>
            <a:pPr algn="l" rtl="0"/>
            <a:r>
              <a:rPr lang="en-GB" dirty="0">
                <a:latin typeface="+mj-lt"/>
              </a:rPr>
              <a:t>•</a:t>
            </a:r>
            <a:r>
              <a:rPr lang="en-GB" b="1" dirty="0">
                <a:latin typeface="+mj-lt"/>
              </a:rPr>
              <a:t>Step 4: </a:t>
            </a:r>
            <a:r>
              <a:rPr lang="en-GB" dirty="0">
                <a:latin typeface="+mj-lt"/>
              </a:rPr>
              <a:t>Ask about both the perceived positive and negative consequences of their substance use. </a:t>
            </a:r>
          </a:p>
          <a:p>
            <a:pPr algn="l"/>
            <a:endParaRPr lang="en-GB" dirty="0"/>
          </a:p>
        </p:txBody>
      </p:sp>
      <p:sp>
        <p:nvSpPr>
          <p:cNvPr id="4" name="Title 1">
            <a:extLst>
              <a:ext uri="{FF2B5EF4-FFF2-40B4-BE49-F238E27FC236}">
                <a16:creationId xmlns:a16="http://schemas.microsoft.com/office/drawing/2014/main" id="{9C663A5A-D5BF-4205-944C-1FE390499554}"/>
              </a:ext>
            </a:extLst>
          </p:cNvPr>
          <p:cNvSpPr>
            <a:spLocks noGrp="1"/>
          </p:cNvSpPr>
          <p:nvPr>
            <p:ph type="title"/>
          </p:nvPr>
        </p:nvSpPr>
        <p:spPr>
          <a:xfrm>
            <a:off x="768096" y="585216"/>
            <a:ext cx="7290054" cy="1499616"/>
          </a:xfrm>
        </p:spPr>
        <p:txBody>
          <a:bodyPr/>
          <a:lstStyle/>
          <a:p>
            <a:r>
              <a:rPr lang="en-GB" b="1" dirty="0"/>
              <a:t>Stage 1</a:t>
            </a:r>
            <a:endParaRPr lang="en-GB" dirty="0"/>
          </a:p>
        </p:txBody>
      </p:sp>
    </p:spTree>
    <p:extLst>
      <p:ext uri="{BB962C8B-B14F-4D97-AF65-F5344CB8AC3E}">
        <p14:creationId xmlns:p14="http://schemas.microsoft.com/office/powerpoint/2010/main" val="21892296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8"/>
          <p:cNvSpPr txBox="1">
            <a:spLocks/>
          </p:cNvSpPr>
          <p:nvPr/>
        </p:nvSpPr>
        <p:spPr>
          <a:xfrm>
            <a:off x="793162" y="2260940"/>
            <a:ext cx="7696200" cy="2209800"/>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endParaRPr lang="en-US" dirty="0">
              <a:solidFill>
                <a:schemeClr val="bg2">
                  <a:lumMod val="25000"/>
                </a:schemeClr>
              </a:solidFill>
            </a:endParaRPr>
          </a:p>
          <a:p>
            <a:endParaRPr lang="ar-SA" sz="2400" dirty="0">
              <a:solidFill>
                <a:schemeClr val="bg2">
                  <a:lumMod val="25000"/>
                </a:schemeClr>
              </a:solidFill>
            </a:endParaRPr>
          </a:p>
        </p:txBody>
      </p:sp>
      <p:sp>
        <p:nvSpPr>
          <p:cNvPr id="3" name="Content Placeholder 2">
            <a:extLst>
              <a:ext uri="{FF2B5EF4-FFF2-40B4-BE49-F238E27FC236}">
                <a16:creationId xmlns:a16="http://schemas.microsoft.com/office/drawing/2014/main" id="{63BF2A11-8846-4E5B-9E08-6794420E0CB9}"/>
              </a:ext>
            </a:extLst>
          </p:cNvPr>
          <p:cNvSpPr txBox="1">
            <a:spLocks/>
          </p:cNvSpPr>
          <p:nvPr/>
        </p:nvSpPr>
        <p:spPr>
          <a:xfrm>
            <a:off x="771552" y="1981200"/>
            <a:ext cx="7848600" cy="4475815"/>
          </a:xfrm>
          <a:prstGeom prst="rect">
            <a:avLst/>
          </a:prstGeom>
        </p:spPr>
        <p:txBody>
          <a:bodyPr>
            <a:normAutofit/>
          </a:bodyPr>
          <a:lstStyle>
            <a:lvl1pPr marL="91440" indent="-91440" algn="r" defTabSz="914400" rtl="1"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algn="l" rtl="0">
              <a:buFont typeface="Tw Cen MT" panose="020B0602020104020603" pitchFamily="34" charset="0"/>
              <a:buNone/>
            </a:pPr>
            <a:r>
              <a:rPr lang="en-GB" dirty="0">
                <a:latin typeface="+mj-lt"/>
              </a:rPr>
              <a:t>Planning and making changes Supports the person to make changes </a:t>
            </a:r>
          </a:p>
          <a:p>
            <a:pPr marL="0" indent="0" algn="l" rtl="0">
              <a:buFont typeface="Tw Cen MT" panose="020B0602020104020603" pitchFamily="34" charset="0"/>
              <a:buNone/>
            </a:pPr>
            <a:endParaRPr lang="en-GB" dirty="0">
              <a:latin typeface="+mj-lt"/>
            </a:endParaRPr>
          </a:p>
          <a:p>
            <a:pPr algn="l" rtl="0"/>
            <a:r>
              <a:rPr lang="en-GB" b="1" dirty="0">
                <a:latin typeface="+mj-lt"/>
              </a:rPr>
              <a:t>Step 1: </a:t>
            </a:r>
            <a:r>
              <a:rPr lang="en-GB" dirty="0">
                <a:latin typeface="+mj-lt"/>
              </a:rPr>
              <a:t>Ask them about their person goals for their future. Support them to explore whether their substance use is helping them reach those goals or not? </a:t>
            </a:r>
          </a:p>
          <a:p>
            <a:pPr algn="l" rtl="0"/>
            <a:r>
              <a:rPr lang="en-GB" b="1" dirty="0">
                <a:latin typeface="+mj-lt"/>
              </a:rPr>
              <a:t>Step 2: </a:t>
            </a:r>
            <a:r>
              <a:rPr lang="en-GB" dirty="0">
                <a:latin typeface="+mj-lt"/>
              </a:rPr>
              <a:t>Discuss the reasons, consequences, benefits, harms and goals the person has so they gain a deeper understanding of how their substance use is impacting on them. </a:t>
            </a:r>
          </a:p>
          <a:p>
            <a:pPr algn="l" rtl="0"/>
            <a:r>
              <a:rPr lang="en-GB" b="1" dirty="0">
                <a:latin typeface="+mj-lt"/>
              </a:rPr>
              <a:t>Step 3: </a:t>
            </a:r>
            <a:r>
              <a:rPr lang="en-GB" dirty="0">
                <a:latin typeface="+mj-lt"/>
              </a:rPr>
              <a:t>Discuss realistic changes the person could make to change. </a:t>
            </a:r>
          </a:p>
          <a:p>
            <a:pPr algn="l" rtl="0"/>
            <a:r>
              <a:rPr lang="en-GB" b="1" dirty="0">
                <a:latin typeface="+mj-lt"/>
              </a:rPr>
              <a:t>Step 4: </a:t>
            </a:r>
            <a:r>
              <a:rPr lang="en-GB" dirty="0">
                <a:latin typeface="+mj-lt"/>
              </a:rPr>
              <a:t>Support them to enact that plan. Arrange a follow up session with them so you can see how that plan is going and make necessary changes to it if they have lapsed. </a:t>
            </a:r>
          </a:p>
        </p:txBody>
      </p:sp>
      <p:sp>
        <p:nvSpPr>
          <p:cNvPr id="4" name="Title 1">
            <a:extLst>
              <a:ext uri="{FF2B5EF4-FFF2-40B4-BE49-F238E27FC236}">
                <a16:creationId xmlns:a16="http://schemas.microsoft.com/office/drawing/2014/main" id="{53E4FB78-EB56-4551-8909-00072A88C0DB}"/>
              </a:ext>
            </a:extLst>
          </p:cNvPr>
          <p:cNvSpPr>
            <a:spLocks noGrp="1"/>
          </p:cNvSpPr>
          <p:nvPr>
            <p:ph type="title"/>
          </p:nvPr>
        </p:nvSpPr>
        <p:spPr>
          <a:xfrm>
            <a:off x="843519" y="395220"/>
            <a:ext cx="7704667" cy="1371601"/>
          </a:xfrm>
        </p:spPr>
        <p:txBody>
          <a:bodyPr/>
          <a:lstStyle/>
          <a:p>
            <a:br>
              <a:rPr lang="en-GB" dirty="0"/>
            </a:br>
            <a:r>
              <a:rPr lang="en-GB" b="1" dirty="0"/>
              <a:t>Stage 2 </a:t>
            </a:r>
            <a:endParaRPr lang="en-GB" dirty="0"/>
          </a:p>
        </p:txBody>
      </p:sp>
    </p:spTree>
    <p:extLst>
      <p:ext uri="{BB962C8B-B14F-4D97-AF65-F5344CB8AC3E}">
        <p14:creationId xmlns:p14="http://schemas.microsoft.com/office/powerpoint/2010/main" val="2243420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8"/>
          <p:cNvSpPr txBox="1">
            <a:spLocks/>
          </p:cNvSpPr>
          <p:nvPr/>
        </p:nvSpPr>
        <p:spPr>
          <a:xfrm>
            <a:off x="793162" y="2260940"/>
            <a:ext cx="7696200" cy="2209800"/>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endParaRPr lang="en-US" dirty="0">
              <a:solidFill>
                <a:schemeClr val="bg2">
                  <a:lumMod val="25000"/>
                </a:schemeClr>
              </a:solidFill>
            </a:endParaRPr>
          </a:p>
          <a:p>
            <a:endParaRPr lang="ar-SA" sz="2400" dirty="0">
              <a:solidFill>
                <a:schemeClr val="bg2">
                  <a:lumMod val="25000"/>
                </a:schemeClr>
              </a:solidFill>
            </a:endParaRPr>
          </a:p>
        </p:txBody>
      </p:sp>
      <p:sp>
        <p:nvSpPr>
          <p:cNvPr id="2" name="مربع نص 1"/>
          <p:cNvSpPr txBox="1"/>
          <p:nvPr/>
        </p:nvSpPr>
        <p:spPr>
          <a:xfrm>
            <a:off x="793162" y="914400"/>
            <a:ext cx="7696200" cy="769441"/>
          </a:xfrm>
          <a:prstGeom prst="rect">
            <a:avLst/>
          </a:prstGeom>
          <a:noFill/>
        </p:spPr>
        <p:txBody>
          <a:bodyPr wrap="square" rtlCol="1">
            <a:spAutoFit/>
          </a:bodyPr>
          <a:lstStyle/>
          <a:p>
            <a:r>
              <a:rPr lang="en-US" sz="4400" b="1" dirty="0"/>
              <a:t>MCQs</a:t>
            </a:r>
            <a:endParaRPr lang="ar-SA" sz="4400" b="1" dirty="0"/>
          </a:p>
        </p:txBody>
      </p:sp>
      <p:sp>
        <p:nvSpPr>
          <p:cNvPr id="3" name="مربع نص 2"/>
          <p:cNvSpPr txBox="1"/>
          <p:nvPr/>
        </p:nvSpPr>
        <p:spPr>
          <a:xfrm>
            <a:off x="793162" y="2438400"/>
            <a:ext cx="8046038" cy="3323987"/>
          </a:xfrm>
          <a:prstGeom prst="rect">
            <a:avLst/>
          </a:prstGeom>
          <a:noFill/>
        </p:spPr>
        <p:txBody>
          <a:bodyPr wrap="square" rtlCol="1">
            <a:spAutoFit/>
          </a:bodyPr>
          <a:lstStyle/>
          <a:p>
            <a:r>
              <a:rPr lang="en-US" sz="2400" dirty="0"/>
              <a:t>Q3) Children exposed to secondhand smoking during early life are at most risk for developing which of the following?</a:t>
            </a:r>
          </a:p>
          <a:p>
            <a:endParaRPr lang="en-US" sz="2400" dirty="0"/>
          </a:p>
          <a:p>
            <a:pPr marL="342900" indent="-342900">
              <a:buFont typeface="+mj-lt"/>
              <a:buAutoNum type="alphaUcPeriod"/>
            </a:pPr>
            <a:r>
              <a:rPr lang="en-US" sz="2400" dirty="0"/>
              <a:t>lower respiratory tracts infections</a:t>
            </a:r>
          </a:p>
          <a:p>
            <a:pPr marL="342900" indent="-342900">
              <a:buFont typeface="+mj-lt"/>
              <a:buAutoNum type="alphaUcPeriod"/>
            </a:pPr>
            <a:r>
              <a:rPr lang="en-US" sz="2400" dirty="0"/>
              <a:t>lung cancer </a:t>
            </a:r>
          </a:p>
          <a:p>
            <a:pPr marL="342900" indent="-342900">
              <a:buFont typeface="+mj-lt"/>
              <a:buAutoNum type="alphaUcPeriod"/>
            </a:pPr>
            <a:r>
              <a:rPr lang="en-US" sz="2400" dirty="0"/>
              <a:t>cardio vascular disease</a:t>
            </a:r>
          </a:p>
          <a:p>
            <a:pPr marL="342900" indent="-342900">
              <a:buFont typeface="+mj-lt"/>
              <a:buAutoNum type="alphaUcPeriod"/>
            </a:pPr>
            <a:r>
              <a:rPr lang="en-US" sz="2400" dirty="0"/>
              <a:t>migraine</a:t>
            </a:r>
          </a:p>
          <a:p>
            <a:pPr marL="342900" indent="-342900">
              <a:buFont typeface="+mj-lt"/>
              <a:buAutoNum type="alphaUcPeriod"/>
            </a:pPr>
            <a:endParaRPr lang="ar-SA" dirty="0"/>
          </a:p>
        </p:txBody>
      </p:sp>
    </p:spTree>
    <p:extLst>
      <p:ext uri="{BB962C8B-B14F-4D97-AF65-F5344CB8AC3E}">
        <p14:creationId xmlns:p14="http://schemas.microsoft.com/office/powerpoint/2010/main" val="155337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8"/>
          <p:cNvSpPr txBox="1">
            <a:spLocks/>
          </p:cNvSpPr>
          <p:nvPr/>
        </p:nvSpPr>
        <p:spPr>
          <a:xfrm>
            <a:off x="793162" y="2260940"/>
            <a:ext cx="7696200" cy="2209800"/>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endParaRPr lang="en-US" dirty="0">
              <a:solidFill>
                <a:schemeClr val="bg2">
                  <a:lumMod val="25000"/>
                </a:schemeClr>
              </a:solidFill>
            </a:endParaRPr>
          </a:p>
          <a:p>
            <a:endParaRPr lang="ar-SA" sz="2400" dirty="0">
              <a:solidFill>
                <a:schemeClr val="bg2">
                  <a:lumMod val="25000"/>
                </a:schemeClr>
              </a:solidFill>
            </a:endParaRPr>
          </a:p>
        </p:txBody>
      </p:sp>
      <p:sp>
        <p:nvSpPr>
          <p:cNvPr id="3" name="Title 1">
            <a:extLst>
              <a:ext uri="{FF2B5EF4-FFF2-40B4-BE49-F238E27FC236}">
                <a16:creationId xmlns:a16="http://schemas.microsoft.com/office/drawing/2014/main" id="{0C3CA654-AC87-4BD1-AD7C-7EEA6A06E889}"/>
              </a:ext>
            </a:extLst>
          </p:cNvPr>
          <p:cNvSpPr>
            <a:spLocks noGrp="1"/>
          </p:cNvSpPr>
          <p:nvPr>
            <p:ph type="title"/>
          </p:nvPr>
        </p:nvSpPr>
        <p:spPr>
          <a:xfrm>
            <a:off x="768096" y="585216"/>
            <a:ext cx="7290054" cy="1499616"/>
          </a:xfrm>
        </p:spPr>
        <p:txBody>
          <a:bodyPr/>
          <a:lstStyle/>
          <a:p>
            <a:r>
              <a:rPr lang="en-US" dirty="0"/>
              <a:t>STAGE 3</a:t>
            </a:r>
            <a:endParaRPr lang="en-GB" dirty="0"/>
          </a:p>
        </p:txBody>
      </p:sp>
      <p:sp>
        <p:nvSpPr>
          <p:cNvPr id="4" name="Content Placeholder 2">
            <a:extLst>
              <a:ext uri="{FF2B5EF4-FFF2-40B4-BE49-F238E27FC236}">
                <a16:creationId xmlns:a16="http://schemas.microsoft.com/office/drawing/2014/main" id="{1B69489A-3518-4199-8A2D-A2A0FF97EA29}"/>
              </a:ext>
            </a:extLst>
          </p:cNvPr>
          <p:cNvSpPr txBox="1">
            <a:spLocks/>
          </p:cNvSpPr>
          <p:nvPr/>
        </p:nvSpPr>
        <p:spPr>
          <a:xfrm>
            <a:off x="779008" y="2485140"/>
            <a:ext cx="7704667" cy="3153660"/>
          </a:xfrm>
          <a:prstGeom prst="rect">
            <a:avLst/>
          </a:prstGeom>
        </p:spPr>
        <p:txBody>
          <a:bodyPr/>
          <a:lstStyle>
            <a:lvl1pPr marL="91440" indent="-91440" algn="r" defTabSz="914400" rtl="1"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algn="l">
              <a:buFont typeface="Tw Cen MT" panose="020B0602020104020603" pitchFamily="34" charset="0"/>
              <a:buNone/>
            </a:pPr>
            <a:endParaRPr lang="en-GB" dirty="0"/>
          </a:p>
          <a:p>
            <a:pPr algn="l"/>
            <a:r>
              <a:rPr lang="en-GB" sz="2800" dirty="0">
                <a:latin typeface="+mj-lt"/>
              </a:rPr>
              <a:t>Maintaining the change:</a:t>
            </a:r>
          </a:p>
          <a:p>
            <a:pPr marL="0" indent="0" algn="l">
              <a:buFont typeface="Tw Cen MT" panose="020B0602020104020603" pitchFamily="34" charset="0"/>
              <a:buNone/>
            </a:pPr>
            <a:r>
              <a:rPr lang="en-GB" sz="2800" dirty="0">
                <a:latin typeface="+mj-lt"/>
              </a:rPr>
              <a:t>    The person has achieved the change they want but it can be easy to lapse or relapse and start using old patterns of </a:t>
            </a:r>
            <a:r>
              <a:rPr lang="en-GB" sz="2800" dirty="0" err="1">
                <a:latin typeface="+mj-lt"/>
              </a:rPr>
              <a:t>behavior</a:t>
            </a:r>
            <a:r>
              <a:rPr lang="en-GB" sz="2800" dirty="0">
                <a:latin typeface="+mj-lt"/>
              </a:rPr>
              <a:t>. </a:t>
            </a:r>
          </a:p>
        </p:txBody>
      </p:sp>
    </p:spTree>
    <p:extLst>
      <p:ext uri="{BB962C8B-B14F-4D97-AF65-F5344CB8AC3E}">
        <p14:creationId xmlns:p14="http://schemas.microsoft.com/office/powerpoint/2010/main" val="3501107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l" rtl="0"/>
            <a:r>
              <a:rPr lang="en-US" dirty="0"/>
              <a:t>THANK YOU</a:t>
            </a:r>
            <a:endParaRPr lang="ar-SA" dirty="0"/>
          </a:p>
        </p:txBody>
      </p:sp>
      <p:sp>
        <p:nvSpPr>
          <p:cNvPr id="3" name="عنصر نائب للنص 2"/>
          <p:cNvSpPr>
            <a:spLocks noGrp="1"/>
          </p:cNvSpPr>
          <p:nvPr>
            <p:ph type="body" idx="1"/>
          </p:nvPr>
        </p:nvSpPr>
        <p:spPr/>
        <p:txBody>
          <a:bodyPr/>
          <a:lstStyle/>
          <a:p>
            <a:endParaRPr lang="ar-SA"/>
          </a:p>
        </p:txBody>
      </p:sp>
    </p:spTree>
    <p:extLst>
      <p:ext uri="{BB962C8B-B14F-4D97-AF65-F5344CB8AC3E}">
        <p14:creationId xmlns:p14="http://schemas.microsoft.com/office/powerpoint/2010/main" val="2628296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8"/>
          <p:cNvSpPr txBox="1">
            <a:spLocks/>
          </p:cNvSpPr>
          <p:nvPr/>
        </p:nvSpPr>
        <p:spPr>
          <a:xfrm>
            <a:off x="793162" y="2260940"/>
            <a:ext cx="7696200" cy="2209800"/>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endParaRPr lang="en-US" dirty="0">
              <a:solidFill>
                <a:schemeClr val="bg2">
                  <a:lumMod val="25000"/>
                </a:schemeClr>
              </a:solidFill>
            </a:endParaRPr>
          </a:p>
          <a:p>
            <a:endParaRPr lang="ar-SA" sz="2400" dirty="0">
              <a:solidFill>
                <a:schemeClr val="bg2">
                  <a:lumMod val="25000"/>
                </a:schemeClr>
              </a:solidFill>
            </a:endParaRPr>
          </a:p>
        </p:txBody>
      </p:sp>
      <p:sp>
        <p:nvSpPr>
          <p:cNvPr id="2" name="مربع نص 1"/>
          <p:cNvSpPr txBox="1"/>
          <p:nvPr/>
        </p:nvSpPr>
        <p:spPr>
          <a:xfrm>
            <a:off x="793162" y="914400"/>
            <a:ext cx="7696200" cy="769441"/>
          </a:xfrm>
          <a:prstGeom prst="rect">
            <a:avLst/>
          </a:prstGeom>
          <a:noFill/>
        </p:spPr>
        <p:txBody>
          <a:bodyPr wrap="square" rtlCol="1">
            <a:spAutoFit/>
          </a:bodyPr>
          <a:lstStyle/>
          <a:p>
            <a:r>
              <a:rPr lang="en-US" sz="4400" b="1" dirty="0"/>
              <a:t>MCQs</a:t>
            </a:r>
            <a:endParaRPr lang="ar-SA" sz="4400" b="1" dirty="0"/>
          </a:p>
        </p:txBody>
      </p:sp>
      <p:sp>
        <p:nvSpPr>
          <p:cNvPr id="3" name="مربع نص 2"/>
          <p:cNvSpPr txBox="1"/>
          <p:nvPr/>
        </p:nvSpPr>
        <p:spPr>
          <a:xfrm>
            <a:off x="793162" y="2438400"/>
            <a:ext cx="8046038" cy="3108543"/>
          </a:xfrm>
          <a:prstGeom prst="rect">
            <a:avLst/>
          </a:prstGeom>
          <a:noFill/>
        </p:spPr>
        <p:txBody>
          <a:bodyPr wrap="square" rtlCol="1">
            <a:spAutoFit/>
          </a:bodyPr>
          <a:lstStyle/>
          <a:p>
            <a:r>
              <a:rPr lang="en-US" sz="2800" dirty="0"/>
              <a:t>Q4) One of the individual’s risk factors that lead to substance abuse is?</a:t>
            </a:r>
          </a:p>
          <a:p>
            <a:endParaRPr lang="en-US" sz="2800" dirty="0"/>
          </a:p>
          <a:p>
            <a:pPr marL="342900" indent="-342900">
              <a:buFont typeface="+mj-lt"/>
              <a:buAutoNum type="alphaUcPeriod"/>
            </a:pPr>
            <a:r>
              <a:rPr lang="en-US" sz="2800" dirty="0"/>
              <a:t>peers pressure </a:t>
            </a:r>
          </a:p>
          <a:p>
            <a:pPr marL="342900" indent="-342900">
              <a:buFont typeface="+mj-lt"/>
              <a:buAutoNum type="alphaUcPeriod"/>
            </a:pPr>
            <a:r>
              <a:rPr lang="en-US" sz="2800" dirty="0"/>
              <a:t>Maternal abuse  </a:t>
            </a:r>
          </a:p>
          <a:p>
            <a:pPr marL="342900" indent="-342900">
              <a:buFont typeface="+mj-lt"/>
              <a:buAutoNum type="alphaUcPeriod"/>
            </a:pPr>
            <a:r>
              <a:rPr lang="en-US" sz="2800" dirty="0"/>
              <a:t>ADHD</a:t>
            </a:r>
          </a:p>
          <a:p>
            <a:pPr marL="342900" indent="-342900">
              <a:buFont typeface="+mj-lt"/>
              <a:buAutoNum type="alphaUcPeriod"/>
            </a:pPr>
            <a:r>
              <a:rPr lang="en-US" sz="2800" dirty="0"/>
              <a:t>parents- relationship</a:t>
            </a:r>
            <a:endParaRPr lang="ar-SA" sz="2800" dirty="0"/>
          </a:p>
        </p:txBody>
      </p:sp>
    </p:spTree>
    <p:extLst>
      <p:ext uri="{BB962C8B-B14F-4D97-AF65-F5344CB8AC3E}">
        <p14:creationId xmlns:p14="http://schemas.microsoft.com/office/powerpoint/2010/main" val="412195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8"/>
          <p:cNvSpPr txBox="1">
            <a:spLocks/>
          </p:cNvSpPr>
          <p:nvPr/>
        </p:nvSpPr>
        <p:spPr>
          <a:xfrm>
            <a:off x="793162" y="2260940"/>
            <a:ext cx="7696200" cy="2209800"/>
          </a:xfrm>
          <a:prstGeom prst="rect">
            <a:avLst/>
          </a:prstGeom>
          <a:effectLst/>
        </p:spPr>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endParaRPr lang="en-US" dirty="0">
              <a:solidFill>
                <a:schemeClr val="bg2">
                  <a:lumMod val="25000"/>
                </a:schemeClr>
              </a:solidFill>
            </a:endParaRPr>
          </a:p>
          <a:p>
            <a:endParaRPr lang="ar-SA" sz="2400" dirty="0">
              <a:solidFill>
                <a:schemeClr val="bg2">
                  <a:lumMod val="25000"/>
                </a:schemeClr>
              </a:solidFill>
            </a:endParaRPr>
          </a:p>
        </p:txBody>
      </p:sp>
      <p:sp>
        <p:nvSpPr>
          <p:cNvPr id="2" name="مربع نص 1"/>
          <p:cNvSpPr txBox="1"/>
          <p:nvPr/>
        </p:nvSpPr>
        <p:spPr>
          <a:xfrm>
            <a:off x="793162" y="914400"/>
            <a:ext cx="7696200" cy="769441"/>
          </a:xfrm>
          <a:prstGeom prst="rect">
            <a:avLst/>
          </a:prstGeom>
          <a:noFill/>
        </p:spPr>
        <p:txBody>
          <a:bodyPr wrap="square" rtlCol="1">
            <a:spAutoFit/>
          </a:bodyPr>
          <a:lstStyle/>
          <a:p>
            <a:r>
              <a:rPr lang="en-US" sz="4400" b="1" dirty="0"/>
              <a:t>MCQs</a:t>
            </a:r>
            <a:endParaRPr lang="ar-SA" sz="4400" b="1" dirty="0"/>
          </a:p>
        </p:txBody>
      </p:sp>
      <p:sp>
        <p:nvSpPr>
          <p:cNvPr id="3" name="مربع نص 2"/>
          <p:cNvSpPr txBox="1"/>
          <p:nvPr/>
        </p:nvSpPr>
        <p:spPr>
          <a:xfrm>
            <a:off x="793162" y="2438400"/>
            <a:ext cx="8046038" cy="3816429"/>
          </a:xfrm>
          <a:prstGeom prst="rect">
            <a:avLst/>
          </a:prstGeom>
          <a:noFill/>
        </p:spPr>
        <p:txBody>
          <a:bodyPr wrap="square" rtlCol="1">
            <a:spAutoFit/>
          </a:bodyPr>
          <a:lstStyle/>
          <a:p>
            <a:r>
              <a:rPr lang="en-US" sz="3200" dirty="0"/>
              <a:t>Which of the following is NON NICOTINE REPALCEMENT THERAPY?</a:t>
            </a:r>
          </a:p>
          <a:p>
            <a:endParaRPr lang="en-US" sz="3200" dirty="0"/>
          </a:p>
          <a:p>
            <a:pPr marL="342900" indent="-342900">
              <a:buFont typeface="+mj-lt"/>
              <a:buAutoNum type="alphaUcPeriod"/>
            </a:pPr>
            <a:r>
              <a:rPr lang="en-US" sz="3200" dirty="0"/>
              <a:t>chewing gum</a:t>
            </a:r>
          </a:p>
          <a:p>
            <a:pPr marL="342900" indent="-342900">
              <a:buFont typeface="+mj-lt"/>
              <a:buAutoNum type="alphaUcPeriod"/>
            </a:pPr>
            <a:r>
              <a:rPr lang="en-US" sz="3200" dirty="0"/>
              <a:t>skin patches</a:t>
            </a:r>
          </a:p>
          <a:p>
            <a:pPr marL="342900" indent="-342900">
              <a:buFont typeface="+mj-lt"/>
              <a:buAutoNum type="alphaUcPeriod"/>
            </a:pPr>
            <a:r>
              <a:rPr lang="en-US" sz="3200" dirty="0"/>
              <a:t>lozenges</a:t>
            </a:r>
          </a:p>
          <a:p>
            <a:pPr marL="342900" indent="-342900">
              <a:buFont typeface="+mj-lt"/>
              <a:buAutoNum type="alphaUcPeriod"/>
            </a:pPr>
            <a:r>
              <a:rPr lang="en-US" sz="3200" dirty="0"/>
              <a:t>Bupropion</a:t>
            </a:r>
          </a:p>
          <a:p>
            <a:pPr marL="342900" indent="-342900">
              <a:buFont typeface="+mj-lt"/>
              <a:buAutoNum type="alphaUcPeriod"/>
            </a:pPr>
            <a:endParaRPr lang="ar-SA" dirty="0"/>
          </a:p>
        </p:txBody>
      </p:sp>
    </p:spTree>
    <p:extLst>
      <p:ext uri="{BB962C8B-B14F-4D97-AF65-F5344CB8AC3E}">
        <p14:creationId xmlns:p14="http://schemas.microsoft.com/office/powerpoint/2010/main" val="361409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42900" y="4572000"/>
            <a:ext cx="5829300" cy="2514600"/>
          </a:xfrm>
        </p:spPr>
        <p:txBody>
          <a:bodyPr>
            <a:normAutofit/>
          </a:bodyPr>
          <a:lstStyle/>
          <a:p>
            <a:pPr algn="l" rtl="0"/>
            <a:r>
              <a:rPr lang="en-US" sz="2400" b="1" dirty="0"/>
              <a:t>1. Epidemiology of smoking in Saudi </a:t>
            </a:r>
            <a:r>
              <a:rPr lang="en-US" sz="2400" b="1" dirty="0" err="1"/>
              <a:t>arabia</a:t>
            </a:r>
            <a:r>
              <a:rPr lang="en-US" sz="2400" b="1" dirty="0"/>
              <a:t> .</a:t>
            </a:r>
            <a:br>
              <a:rPr lang="en-US" sz="2400" b="1" dirty="0"/>
            </a:br>
            <a:br>
              <a:rPr lang="en-US" sz="2400" b="1" dirty="0"/>
            </a:br>
            <a:r>
              <a:rPr lang="en-US" sz="2400" b="1" dirty="0"/>
              <a:t>2.risks of smoking</a:t>
            </a:r>
            <a:r>
              <a:rPr lang="en-US" sz="2400" dirty="0"/>
              <a:t>.</a:t>
            </a:r>
            <a:br>
              <a:rPr lang="en-US" dirty="0"/>
            </a:br>
            <a:endParaRPr lang="ar-SA" dirty="0"/>
          </a:p>
        </p:txBody>
      </p:sp>
      <p:sp>
        <p:nvSpPr>
          <p:cNvPr id="3" name="عنصر نائب للنص 2"/>
          <p:cNvSpPr>
            <a:spLocks noGrp="1"/>
          </p:cNvSpPr>
          <p:nvPr>
            <p:ph type="body" idx="1"/>
          </p:nvPr>
        </p:nvSpPr>
        <p:spPr>
          <a:xfrm>
            <a:off x="6457950" y="4960137"/>
            <a:ext cx="2686050" cy="1463040"/>
          </a:xfrm>
        </p:spPr>
        <p:txBody>
          <a:bodyPr/>
          <a:lstStyle/>
          <a:p>
            <a:pPr algn="l" rtl="0"/>
            <a:r>
              <a:rPr lang="en-US" b="1" dirty="0"/>
              <a:t>By: HUSSAM ALASHHAB</a:t>
            </a:r>
            <a:endParaRPr lang="ar-SA" b="1" dirty="0"/>
          </a:p>
        </p:txBody>
      </p:sp>
    </p:spTree>
    <p:extLst>
      <p:ext uri="{BB962C8B-B14F-4D97-AF65-F5344CB8AC3E}">
        <p14:creationId xmlns:p14="http://schemas.microsoft.com/office/powerpoint/2010/main" val="252921188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تكامل">
  <a:themeElements>
    <a:clrScheme name="تكامل">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تكامل">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تكامل">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465</TotalTime>
  <Words>2716</Words>
  <Application>Microsoft Office PowerPoint</Application>
  <PresentationFormat>On-screen Show (4:3)</PresentationFormat>
  <Paragraphs>379</Paragraphs>
  <Slides>61</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61</vt:i4>
      </vt:variant>
    </vt:vector>
  </HeadingPairs>
  <TitlesOfParts>
    <vt:vector size="69" baseType="lpstr">
      <vt:lpstr>Arial</vt:lpstr>
      <vt:lpstr>Calibri</vt:lpstr>
      <vt:lpstr>Open Sans</vt:lpstr>
      <vt:lpstr>Tw Cen MT</vt:lpstr>
      <vt:lpstr>Tw Cen MT Condensed</vt:lpstr>
      <vt:lpstr>Wingdings</vt:lpstr>
      <vt:lpstr>Wingdings 3</vt:lpstr>
      <vt:lpstr>تكامل</vt:lpstr>
      <vt:lpstr>SMOKING AND SUBSTANCE ABUSE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Epidemiology of smoking in Saudi arabia .  2.risks of smoking.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3.Appreciate the Effect of of passive smoking…. 4.help the smoker to quit…</vt:lpstr>
      <vt:lpstr>Secondhand smoking</vt:lpstr>
      <vt:lpstr>Effects of passive smoking on pregnancy</vt:lpstr>
      <vt:lpstr>Effects of passive smoking on children</vt:lpstr>
      <vt:lpstr>How to minimize risk of passive smoking?</vt:lpstr>
      <vt:lpstr>Helping the smoker to quit</vt:lpstr>
      <vt:lpstr>nicotine withdrawal </vt:lpstr>
      <vt:lpstr>5.Phc physician role. 6.smoking cessation medications. 7.FACTORS THAT LEAD TO SUBSTANCE ABUSE.</vt:lpstr>
      <vt:lpstr>PHC physician role:</vt:lpstr>
      <vt:lpstr>PowerPoint Presentation</vt:lpstr>
      <vt:lpstr>PowerPoint Presentation</vt:lpstr>
      <vt:lpstr>PowerPoint Presentation</vt:lpstr>
      <vt:lpstr>Pharmacological management:</vt:lpstr>
      <vt:lpstr>NICOTINE REPLACEMENT THERAPEIS.</vt:lpstr>
      <vt:lpstr>Nicotine Replacement Therapies (NRT). </vt:lpstr>
      <vt:lpstr>Nicotine chewing gum</vt:lpstr>
      <vt:lpstr>Nicotine transdermal patches</vt:lpstr>
      <vt:lpstr>Nicotine lozenges </vt:lpstr>
      <vt:lpstr>Nicotine nasal spray</vt:lpstr>
      <vt:lpstr>Nicotine inhalers</vt:lpstr>
      <vt:lpstr>NON NICOTINE REPALCEMENT THERAPY   Bupropion (zyban)  Varinecline (Chantix/Champix)</vt:lpstr>
      <vt:lpstr> bupropion (zyban)</vt:lpstr>
      <vt:lpstr>PowerPoint Presentation</vt:lpstr>
      <vt:lpstr>SUBSTANCE ABUSE</vt:lpstr>
      <vt:lpstr>SUBSTANE ABUSE.</vt:lpstr>
      <vt:lpstr>PowerPoint Presentation</vt:lpstr>
      <vt:lpstr>PowerPoint Presentation</vt:lpstr>
      <vt:lpstr>Factors that leads to substance abuse</vt:lpstr>
      <vt:lpstr>8.TYPES OF SUBSTANCE ABUSE 9.approach subjects with substance abuse</vt:lpstr>
      <vt:lpstr>PowerPoint Presentation</vt:lpstr>
      <vt:lpstr>PowerPoint Presentation</vt:lpstr>
      <vt:lpstr>PowerPoint Presentation</vt:lpstr>
      <vt:lpstr>PowerPoint Presentation</vt:lpstr>
      <vt:lpstr>PowerPoint Presentation</vt:lpstr>
      <vt:lpstr>Approaching substance abuse  </vt:lpstr>
      <vt:lpstr>Approaching substance abuse  </vt:lpstr>
      <vt:lpstr>PowerPoint Presentation</vt:lpstr>
      <vt:lpstr> Approaching substance abuse </vt:lpstr>
      <vt:lpstr>PowerPoint Presentation</vt:lpstr>
      <vt:lpstr>Stage 1</vt:lpstr>
      <vt:lpstr>Stage 1</vt:lpstr>
      <vt:lpstr> Stage 2 </vt:lpstr>
      <vt:lpstr>STAGE 3</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Smoking and substance abuse</dc:title>
  <dc:creator>Majed Alzahrani</dc:creator>
  <cp:lastModifiedBy>Majed Alzahrani</cp:lastModifiedBy>
  <cp:revision>35</cp:revision>
  <dcterms:created xsi:type="dcterms:W3CDTF">2019-12-09T07:30:25Z</dcterms:created>
  <dcterms:modified xsi:type="dcterms:W3CDTF">2019-12-11T09:28:11Z</dcterms:modified>
</cp:coreProperties>
</file>