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301" r:id="rId3"/>
    <p:sldId id="312" r:id="rId4"/>
    <p:sldId id="31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8" r:id="rId18"/>
    <p:sldId id="271" r:id="rId19"/>
    <p:sldId id="269" r:id="rId20"/>
    <p:sldId id="272" r:id="rId21"/>
    <p:sldId id="270" r:id="rId22"/>
    <p:sldId id="276" r:id="rId23"/>
    <p:sldId id="273" r:id="rId24"/>
    <p:sldId id="274" r:id="rId25"/>
    <p:sldId id="277" r:id="rId26"/>
    <p:sldId id="278" r:id="rId27"/>
    <p:sldId id="280" r:id="rId28"/>
    <p:sldId id="282" r:id="rId29"/>
    <p:sldId id="283" r:id="rId30"/>
    <p:sldId id="284" r:id="rId31"/>
    <p:sldId id="289" r:id="rId32"/>
    <p:sldId id="285" r:id="rId33"/>
    <p:sldId id="286" r:id="rId34"/>
    <p:sldId id="314" r:id="rId35"/>
    <p:sldId id="308" r:id="rId36"/>
    <p:sldId id="316" r:id="rId37"/>
    <p:sldId id="317" r:id="rId38"/>
    <p:sldId id="318" r:id="rId39"/>
    <p:sldId id="319" r:id="rId40"/>
    <p:sldId id="320" r:id="rId41"/>
    <p:sldId id="321" r:id="rId42"/>
    <p:sldId id="323" r:id="rId43"/>
    <p:sldId id="310" r:id="rId44"/>
    <p:sldId id="311" r:id="rId45"/>
    <p:sldId id="291" r:id="rId46"/>
    <p:sldId id="324" r:id="rId47"/>
    <p:sldId id="325" r:id="rId48"/>
    <p:sldId id="326" r:id="rId49"/>
    <p:sldId id="327" r:id="rId50"/>
    <p:sldId id="332" r:id="rId51"/>
    <p:sldId id="330" r:id="rId52"/>
    <p:sldId id="331" r:id="rId53"/>
    <p:sldId id="328" r:id="rId54"/>
    <p:sldId id="329" r:id="rId55"/>
    <p:sldId id="333" r:id="rId56"/>
    <p:sldId id="334" r:id="rId57"/>
    <p:sldId id="315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292" r:id="rId71"/>
    <p:sldId id="347" r:id="rId72"/>
    <p:sldId id="293" r:id="rId73"/>
    <p:sldId id="294" r:id="rId74"/>
    <p:sldId id="300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A71F2-63F0-4A4B-9C8A-283AB74A1F2E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A65B-1C37-4A86-9145-128FB08F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52F33D-41C0-4E26-804C-D567148FEC66}" type="slidenum">
              <a:rPr lang="en-US" altLang="en-US" sz="1000"/>
              <a:pPr>
                <a:spcBef>
                  <a:spcPct val="0"/>
                </a:spcBef>
              </a:pPr>
              <a:t>37</a:t>
            </a:fld>
            <a:endParaRPr lang="en-US" altLang="en-US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32512" cy="3451225"/>
          </a:xfrm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8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373BC7-0384-4BE3-930E-3D296D52C546}" type="slidenum">
              <a:rPr lang="en-US" altLang="en-US" sz="1000"/>
              <a:pPr>
                <a:spcBef>
                  <a:spcPct val="0"/>
                </a:spcBef>
              </a:pPr>
              <a:t>40</a:t>
            </a:fld>
            <a:endParaRPr lang="en-US" altLang="en-US" sz="10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32512" cy="3451225"/>
          </a:xfrm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27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7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58D734-4A81-4E43-869E-8EEDCD051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5BE50-A393-4B5C-907F-AE64482D298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Anaesthetic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emergencies in the operating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theatre&amp;post operative complication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</a:p>
          <a:p>
            <a:pPr algn="l"/>
            <a:r>
              <a:rPr lang="en-US"/>
              <a:t> </a:t>
            </a:r>
            <a:r>
              <a:rPr lang="en-US" smtClean="0"/>
              <a:t>                Dr</a:t>
            </a:r>
            <a:r>
              <a:rPr lang="en-US" dirty="0" smtClean="0"/>
              <a:t>. </a:t>
            </a:r>
            <a:r>
              <a:rPr lang="en-US" dirty="0" err="1" smtClean="0"/>
              <a:t>Massoun</a:t>
            </a:r>
            <a:r>
              <a:rPr lang="en-US" dirty="0" smtClean="0"/>
              <a:t> </a:t>
            </a:r>
            <a:r>
              <a:rPr lang="en-US" dirty="0" err="1" smtClean="0"/>
              <a:t>Taha</a:t>
            </a:r>
            <a:r>
              <a:rPr lang="en-US" dirty="0" smtClean="0"/>
              <a:t> </a:t>
            </a:r>
            <a:r>
              <a:rPr lang="en-US" dirty="0" err="1" smtClean="0"/>
              <a:t>Jasser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HR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BP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• </a:t>
            </a:r>
            <a:r>
              <a:rPr lang="en-US" i="1" dirty="0" smtClean="0"/>
              <a:t> S</a:t>
            </a:r>
            <a:r>
              <a:rPr lang="en-US" dirty="0" smtClean="0"/>
              <a:t>aO2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ETCO2 </a:t>
            </a:r>
            <a:r>
              <a:rPr lang="en-US" dirty="0"/>
              <a:t>(acute due to ventilation–perfusion mismatch)</a:t>
            </a:r>
          </a:p>
          <a:p>
            <a:pPr marL="0" indent="0">
              <a:buNone/>
            </a:pPr>
            <a:r>
              <a:rPr lang="en-US" dirty="0"/>
              <a:t>• Murmur (</a:t>
            </a:r>
            <a:r>
              <a:rPr lang="en-US" dirty="0" err="1" smtClean="0"/>
              <a:t>millwheel,due</a:t>
            </a:r>
            <a:r>
              <a:rPr lang="en-US" dirty="0" smtClean="0"/>
              <a:t> to air circulating around the cardiac champers )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705147" y="3022628"/>
            <a:ext cx="83127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705147" y="3494332"/>
            <a:ext cx="10390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721771" y="4024225"/>
            <a:ext cx="91440" cy="319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721771" y="4571884"/>
            <a:ext cx="101831" cy="326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100% Oxygen</a:t>
            </a:r>
          </a:p>
          <a:p>
            <a:pPr marL="0" indent="0">
              <a:buNone/>
            </a:pPr>
            <a:r>
              <a:rPr lang="en-US" dirty="0"/>
              <a:t>• Airway, breathing, circulation and call for help</a:t>
            </a:r>
          </a:p>
          <a:p>
            <a:pPr marL="0" indent="0">
              <a:buNone/>
            </a:pPr>
            <a:r>
              <a:rPr lang="en-US" dirty="0"/>
              <a:t>• Flood surgical site with saline</a:t>
            </a:r>
          </a:p>
          <a:p>
            <a:pPr marL="0" indent="0">
              <a:buNone/>
            </a:pPr>
            <a:r>
              <a:rPr lang="en-US" dirty="0"/>
              <a:t>• Position patient in Trendelenburg/left lateral decubitus</a:t>
            </a:r>
          </a:p>
          <a:p>
            <a:pPr marL="0" indent="0">
              <a:buNone/>
            </a:pPr>
            <a:r>
              <a:rPr lang="en-US" dirty="0" smtClean="0"/>
              <a:t>   position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Consider inserting a central venous catheter to</a:t>
            </a:r>
          </a:p>
          <a:p>
            <a:pPr marL="0" indent="0">
              <a:buNone/>
            </a:pPr>
            <a:r>
              <a:rPr lang="en-US" dirty="0" smtClean="0"/>
              <a:t>   aspirate </a:t>
            </a:r>
            <a:r>
              <a:rPr lang="en-US" dirty="0"/>
              <a:t>gas</a:t>
            </a:r>
          </a:p>
          <a:p>
            <a:pPr marL="0" indent="0">
              <a:buNone/>
            </a:pPr>
            <a:r>
              <a:rPr lang="en-US" dirty="0"/>
              <a:t>• Consider hyperbaric chamber if </a:t>
            </a:r>
            <a:r>
              <a:rPr lang="en-US" dirty="0" smtClean="0"/>
              <a:t>indicated.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Laryngospasm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Causes:</a:t>
            </a:r>
            <a:endParaRPr lang="en-US" b="1" u="sng" dirty="0"/>
          </a:p>
          <a:p>
            <a:pPr marL="0" indent="0">
              <a:buNone/>
            </a:pPr>
            <a:r>
              <a:rPr lang="en-US" dirty="0"/>
              <a:t>• Airway manipulation</a:t>
            </a:r>
          </a:p>
          <a:p>
            <a:pPr marL="0" indent="0">
              <a:buNone/>
            </a:pPr>
            <a:r>
              <a:rPr lang="en-US" dirty="0"/>
              <a:t>• Blood/secretions in oropharynx</a:t>
            </a:r>
          </a:p>
          <a:p>
            <a:pPr marL="0" indent="0">
              <a:buNone/>
            </a:pPr>
            <a:r>
              <a:rPr lang="en-US" dirty="0"/>
              <a:t>• Patient movement</a:t>
            </a:r>
          </a:p>
          <a:p>
            <a:pPr marL="0" indent="0">
              <a:buNone/>
            </a:pPr>
            <a:r>
              <a:rPr lang="en-US" dirty="0"/>
              <a:t>• Surgical stimulus</a:t>
            </a:r>
          </a:p>
          <a:p>
            <a:pPr marL="0" indent="0">
              <a:buNone/>
            </a:pPr>
            <a:r>
              <a:rPr lang="en-US" dirty="0"/>
              <a:t>• Failure to deliver </a:t>
            </a:r>
            <a:r>
              <a:rPr lang="en-US" dirty="0" err="1"/>
              <a:t>anaesthetic</a:t>
            </a:r>
            <a:r>
              <a:rPr lang="en-US" dirty="0"/>
              <a:t> agent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309" y="1640910"/>
            <a:ext cx="797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</a:t>
            </a:r>
            <a:r>
              <a:rPr lang="en-US" sz="2400" dirty="0" smtClean="0"/>
              <a:t>:- is the complete or partial adduction of the vocal cords, resulting in a variable degree of airway obstruction.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7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Signs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Partial/complete airway obstruction</a:t>
            </a:r>
          </a:p>
          <a:p>
            <a:pPr marL="0" indent="0">
              <a:buNone/>
            </a:pPr>
            <a:r>
              <a:rPr lang="en-US" dirty="0"/>
              <a:t>• Paradoxical respiratory effort in </a:t>
            </a:r>
            <a:r>
              <a:rPr lang="en-US" dirty="0" smtClean="0"/>
              <a:t>a spontaneously </a:t>
            </a:r>
            <a:r>
              <a:rPr lang="en-US" dirty="0"/>
              <a:t>breathing patient (</a:t>
            </a:r>
            <a:r>
              <a:rPr lang="en-US" dirty="0" smtClean="0"/>
              <a:t>abdominal/ chest </a:t>
            </a:r>
            <a:r>
              <a:rPr lang="en-US" dirty="0"/>
              <a:t>see-saw movements as </a:t>
            </a:r>
            <a:r>
              <a:rPr lang="en-US" dirty="0" smtClean="0"/>
              <a:t>respiratory effort </a:t>
            </a:r>
            <a:r>
              <a:rPr lang="en-US" dirty="0"/>
              <a:t>attempts to overcome the obstruction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ryngeal spa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351" y="1440005"/>
            <a:ext cx="7841411" cy="50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443317"/>
            <a:ext cx="6542116" cy="3468751"/>
          </a:xfrm>
        </p:spPr>
      </p:pic>
    </p:spTree>
    <p:extLst>
      <p:ext uri="{BB962C8B-B14F-4D97-AF65-F5344CB8AC3E}">
        <p14:creationId xmlns:p14="http://schemas.microsoft.com/office/powerpoint/2010/main" val="2764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or all might be needed:</a:t>
            </a:r>
          </a:p>
          <a:p>
            <a:pPr marL="0" indent="0">
              <a:buNone/>
            </a:pPr>
            <a:r>
              <a:rPr lang="en-US" dirty="0"/>
              <a:t>• Positive pressure ventilation with </a:t>
            </a:r>
            <a:r>
              <a:rPr lang="en-US" dirty="0" smtClean="0"/>
              <a:t>high flow </a:t>
            </a:r>
            <a:r>
              <a:rPr lang="en-US" dirty="0"/>
              <a:t>oxygen (e.g. CPAP or IPPV)</a:t>
            </a:r>
          </a:p>
          <a:p>
            <a:pPr marL="0" indent="0">
              <a:buNone/>
            </a:pPr>
            <a:r>
              <a:rPr lang="en-US" dirty="0"/>
              <a:t>• Deepening of </a:t>
            </a:r>
            <a:r>
              <a:rPr lang="en-US" dirty="0" err="1"/>
              <a:t>anaesthesia</a:t>
            </a:r>
            <a:r>
              <a:rPr lang="en-US" dirty="0"/>
              <a:t> (e.g. </a:t>
            </a:r>
            <a:r>
              <a:rPr lang="en-US" dirty="0" err="1"/>
              <a:t>i.v.</a:t>
            </a:r>
            <a:r>
              <a:rPr lang="en-US" dirty="0"/>
              <a:t> </a:t>
            </a:r>
            <a:r>
              <a:rPr lang="en-US" dirty="0" err="1" smtClean="0"/>
              <a:t>propofol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Suxamethonium</a:t>
            </a:r>
            <a:r>
              <a:rPr lang="en-US" dirty="0"/>
              <a:t> with or without </a:t>
            </a:r>
            <a:r>
              <a:rPr lang="en-US" dirty="0" smtClean="0"/>
              <a:t>tracheal intubation </a:t>
            </a:r>
            <a:r>
              <a:rPr lang="en-US" dirty="0"/>
              <a:t>– causes rapid </a:t>
            </a:r>
            <a:r>
              <a:rPr lang="en-US" dirty="0" smtClean="0"/>
              <a:t>muscle relaxation and ceases vocal cord opposition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3665" cy="1325563"/>
          </a:xfrm>
        </p:spPr>
        <p:txBody>
          <a:bodyPr/>
          <a:lstStyle/>
          <a:p>
            <a:r>
              <a:rPr lang="en-US" b="1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S</a:t>
            </a:r>
            <a:r>
              <a:rPr lang="en-US" sz="2000" dirty="0" smtClean="0"/>
              <a:t>a</a:t>
            </a:r>
            <a:r>
              <a:rPr lang="en-US" dirty="0" smtClean="0"/>
              <a:t>O</a:t>
            </a:r>
            <a:r>
              <a:rPr lang="en-US" sz="1800" dirty="0" smtClean="0"/>
              <a:t>2</a:t>
            </a:r>
            <a:endParaRPr lang="en-US" sz="1800" dirty="0"/>
          </a:p>
          <a:p>
            <a:r>
              <a:rPr lang="en-US" dirty="0" smtClean="0"/>
              <a:t>Aspiration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Bradycardia (especially in children)</a:t>
            </a:r>
          </a:p>
          <a:p>
            <a:r>
              <a:rPr lang="en-US" dirty="0" smtClean="0"/>
              <a:t> </a:t>
            </a:r>
            <a:r>
              <a:rPr lang="en-US" dirty="0"/>
              <a:t>Pulmonary </a:t>
            </a:r>
            <a:r>
              <a:rPr lang="en-US" dirty="0" err="1"/>
              <a:t>oedema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820487" y="3247101"/>
            <a:ext cx="11637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Failed intubation </a:t>
            </a:r>
            <a:r>
              <a:rPr lang="en-US" i="1" dirty="0">
                <a:solidFill>
                  <a:srgbClr val="FF0000"/>
                </a:solidFill>
              </a:rPr>
              <a:t>(reproduced from the Difficult Airway Society, with permission)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Assess the likelihood and clinical impact of basic management problems:</a:t>
            </a:r>
          </a:p>
          <a:p>
            <a:pPr marL="0" indent="0">
              <a:buNone/>
            </a:pPr>
            <a:r>
              <a:rPr lang="en-US" b="1" dirty="0"/>
              <a:t>• Difficulty with patient cooperation or consent</a:t>
            </a:r>
          </a:p>
          <a:p>
            <a:pPr marL="0" indent="0">
              <a:buNone/>
            </a:pPr>
            <a:r>
              <a:rPr lang="en-US" b="1" dirty="0"/>
              <a:t>• Difficult mask ventilation</a:t>
            </a:r>
          </a:p>
          <a:p>
            <a:pPr marL="0" indent="0">
              <a:buNone/>
            </a:pPr>
            <a:r>
              <a:rPr lang="en-US" b="1" dirty="0"/>
              <a:t>• Difficult </a:t>
            </a:r>
            <a:r>
              <a:rPr lang="en-US" b="1" dirty="0" err="1"/>
              <a:t>supraglottic</a:t>
            </a:r>
            <a:r>
              <a:rPr lang="en-US" b="1" dirty="0"/>
              <a:t> airway placement</a:t>
            </a:r>
          </a:p>
          <a:p>
            <a:pPr marL="0" indent="0">
              <a:buNone/>
            </a:pPr>
            <a:r>
              <a:rPr lang="en-US" b="1" dirty="0"/>
              <a:t>• Difficult laryngoscopy</a:t>
            </a:r>
          </a:p>
          <a:p>
            <a:pPr marL="0" indent="0">
              <a:buNone/>
            </a:pPr>
            <a:r>
              <a:rPr lang="en-US" b="1" dirty="0"/>
              <a:t>• Difficult intubation</a:t>
            </a:r>
          </a:p>
          <a:p>
            <a:pPr marL="0" indent="0">
              <a:buNone/>
            </a:pPr>
            <a:r>
              <a:rPr lang="en-US" b="1" dirty="0"/>
              <a:t>• Difficult surgical airway </a:t>
            </a:r>
            <a:r>
              <a:rPr lang="en-US" b="1" dirty="0" smtClean="0"/>
              <a:t>access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9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Failed </a:t>
            </a:r>
            <a:r>
              <a:rPr lang="en-US" b="1" dirty="0" smtClean="0"/>
              <a:t>intubation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2000" i="1" dirty="0"/>
              <a:t>(reproduced from the Difficult Airway Society, with permission)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502" y="2282273"/>
            <a:ext cx="472563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Direct  laryngoscopy                           </a:t>
            </a:r>
          </a:p>
          <a:p>
            <a:pPr marL="0" indent="0">
              <a:buNone/>
            </a:pPr>
            <a:r>
              <a:rPr lang="en-US" b="1" dirty="0" smtClean="0"/>
              <a:t>             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</a:t>
            </a:r>
          </a:p>
          <a:p>
            <a:pPr marL="0" indent="0">
              <a:buNone/>
            </a:pPr>
            <a:r>
              <a:rPr lang="en-US" b="1" dirty="0" smtClean="0"/>
              <a:t>        Any problems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Call for </a:t>
            </a:r>
            <a:r>
              <a:rPr lang="en-US" b="1" dirty="0"/>
              <a:t>help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617757" y="29292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568411" y="4747714"/>
            <a:ext cx="583323" cy="1245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Objectives..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None/>
              <a:defRPr/>
            </a:pPr>
            <a:r>
              <a:rPr lang="en-US" sz="2800" b="1" dirty="0">
                <a:latin typeface="Century Gothic"/>
                <a:cs typeface="Century Gothic"/>
              </a:rPr>
              <a:t>Students at the end of the lecture will be able to: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 common approach to emergency medical problems encountered in </a:t>
            </a:r>
            <a:r>
              <a:rPr lang="en-AU" sz="2000" dirty="0" smtClean="0"/>
              <a:t>intraoperative and postoperative </a:t>
            </a:r>
            <a:r>
              <a:rPr lang="en-AU" sz="2000" dirty="0"/>
              <a:t>period.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Study post-operative respiratory and hemodynamic problems and understand how to manage these problems.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the predisposing factors, differential diagnosis and management of PONV.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Understand the causes and treatments of post-operative agitation and delirium.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the causes of delayed emergence and know how to deal with this problem.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different approaches of post-Operative pain management</a:t>
            </a:r>
            <a:endParaRPr lang="en-US" sz="2000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7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66700" indent="-266700">
              <a:buNone/>
            </a:pPr>
            <a:r>
              <a:rPr lang="en-US" b="1" dirty="0" smtClean="0"/>
              <a:t>2. Actively pursue opportunities to deliver supplemental oxygen throughout the  </a:t>
            </a:r>
          </a:p>
          <a:p>
            <a:pPr marL="0" indent="0">
              <a:buNone/>
            </a:pPr>
            <a:r>
              <a:rPr lang="en-US" b="1" dirty="0" smtClean="0"/>
              <a:t>     process of difficult airway management.</a:t>
            </a:r>
          </a:p>
          <a:p>
            <a:pPr marL="0" indent="0">
              <a:buNone/>
            </a:pPr>
            <a:r>
              <a:rPr lang="en-US" b="1" dirty="0" smtClean="0"/>
              <a:t>3. Consider the relative merits and feasibility of basic management choices:</a:t>
            </a:r>
          </a:p>
          <a:p>
            <a:pPr marL="0" indent="0">
              <a:buNone/>
            </a:pPr>
            <a:r>
              <a:rPr lang="en-US" b="1" dirty="0" smtClean="0"/>
              <a:t>• Awake intubation </a:t>
            </a:r>
            <a:r>
              <a:rPr lang="en-US" b="1" i="1" dirty="0" smtClean="0"/>
              <a:t>vs. </a:t>
            </a:r>
            <a:r>
              <a:rPr lang="en-US" b="1" dirty="0" smtClean="0"/>
              <a:t>intubation after induction of general anesthesia</a:t>
            </a:r>
          </a:p>
          <a:p>
            <a:pPr marL="180975" indent="-180975">
              <a:buNone/>
            </a:pPr>
            <a:r>
              <a:rPr lang="en-US" b="1" dirty="0" smtClean="0"/>
              <a:t>• Non-invasive technique </a:t>
            </a:r>
            <a:r>
              <a:rPr lang="en-US" b="1" i="1" dirty="0" smtClean="0"/>
              <a:t>vs. </a:t>
            </a:r>
            <a:r>
              <a:rPr lang="en-US" b="1" dirty="0" smtClean="0"/>
              <a:t>invasive techniques for the initial approach to intubation</a:t>
            </a:r>
          </a:p>
          <a:p>
            <a:pPr marL="0" indent="0">
              <a:buNone/>
            </a:pPr>
            <a:r>
              <a:rPr lang="en-US" b="1" dirty="0" smtClean="0"/>
              <a:t>• Video-assisted laryngoscopy as an initial approach to intubation</a:t>
            </a:r>
          </a:p>
          <a:p>
            <a:pPr marL="0" indent="0">
              <a:buNone/>
            </a:pPr>
            <a:r>
              <a:rPr lang="en-US" b="1" dirty="0" smtClean="0"/>
              <a:t>• Preservation </a:t>
            </a:r>
            <a:r>
              <a:rPr lang="en-US" b="1" i="1" dirty="0" smtClean="0"/>
              <a:t>vs. </a:t>
            </a:r>
            <a:r>
              <a:rPr lang="en-US" b="1" dirty="0" smtClean="0"/>
              <a:t>ablation of spontaneous ventilation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A</a:t>
            </a:r>
            <a:r>
              <a:rPr lang="en-US" b="1" dirty="0" smtClean="0"/>
              <a:t>:    </a:t>
            </a:r>
            <a:r>
              <a:rPr lang="en-US" b="1" dirty="0"/>
              <a:t>Initial tracheal intubation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379" y="2438399"/>
            <a:ext cx="9100645" cy="396655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sz="6200" b="1" dirty="0" smtClean="0"/>
              <a:t>Initial tracheal intubation plan</a:t>
            </a:r>
            <a:endParaRPr lang="en-US" sz="6200" dirty="0" smtClean="0"/>
          </a:p>
          <a:p>
            <a:r>
              <a:rPr lang="en-US" sz="6200" b="1" dirty="0" smtClean="0"/>
              <a:t> </a:t>
            </a:r>
            <a:r>
              <a:rPr lang="en-US" sz="6200" b="1" dirty="0"/>
              <a:t>Direct laryngoscopy</a:t>
            </a:r>
          </a:p>
          <a:p>
            <a:pPr marL="0" indent="0">
              <a:buNone/>
            </a:pPr>
            <a:r>
              <a:rPr lang="en-US" sz="6200" dirty="0" smtClean="0"/>
              <a:t>   </a:t>
            </a:r>
            <a:r>
              <a:rPr lang="en-US" sz="6200" b="1" dirty="0" smtClean="0"/>
              <a:t>– </a:t>
            </a:r>
            <a:r>
              <a:rPr lang="en-US" sz="6200" b="1" dirty="0"/>
              <a:t>check: neck flexion and head extension</a:t>
            </a:r>
          </a:p>
          <a:p>
            <a:pPr marL="0" indent="0">
              <a:buNone/>
            </a:pPr>
            <a:r>
              <a:rPr lang="en-US" sz="6200" b="1" dirty="0"/>
              <a:t>• Laryngoscope technique and vector</a:t>
            </a:r>
          </a:p>
          <a:p>
            <a:pPr marL="0" indent="0">
              <a:buNone/>
            </a:pPr>
            <a:r>
              <a:rPr lang="en-US" sz="6200" b="1" dirty="0"/>
              <a:t>• External laryngeal manipulation</a:t>
            </a:r>
          </a:p>
          <a:p>
            <a:pPr marL="0" indent="0">
              <a:buNone/>
            </a:pPr>
            <a:r>
              <a:rPr lang="en-US" sz="6200" b="1" dirty="0" smtClean="0"/>
              <a:t>   – </a:t>
            </a:r>
            <a:r>
              <a:rPr lang="en-US" sz="6200" b="1" dirty="0"/>
              <a:t>by </a:t>
            </a:r>
            <a:r>
              <a:rPr lang="en-US" sz="6200" b="1" dirty="0" err="1"/>
              <a:t>laryngoscopist</a:t>
            </a:r>
            <a:endParaRPr lang="en-US" sz="6200" b="1" dirty="0"/>
          </a:p>
          <a:p>
            <a:pPr marL="0" indent="0">
              <a:buNone/>
            </a:pPr>
            <a:r>
              <a:rPr lang="en-US" sz="6200" b="1" dirty="0"/>
              <a:t>• Vocal cords open and immobile</a:t>
            </a:r>
          </a:p>
          <a:p>
            <a:pPr marL="0" indent="0">
              <a:buNone/>
            </a:pPr>
            <a:r>
              <a:rPr lang="en-US" sz="6200" b="1" dirty="0"/>
              <a:t>• If poor view:</a:t>
            </a:r>
          </a:p>
          <a:p>
            <a:pPr marL="0" indent="0">
              <a:buNone/>
            </a:pPr>
            <a:r>
              <a:rPr lang="en-US" sz="6200" b="1" dirty="0"/>
              <a:t>Introducer (</a:t>
            </a:r>
            <a:r>
              <a:rPr lang="en-US" sz="6200" b="1" dirty="0" err="1"/>
              <a:t>bougie</a:t>
            </a:r>
            <a:r>
              <a:rPr lang="en-US" sz="6200" b="1" dirty="0"/>
              <a:t>) – seek clicks or hold-up</a:t>
            </a:r>
          </a:p>
          <a:p>
            <a:pPr marL="0" indent="0">
              <a:buNone/>
            </a:pPr>
            <a:r>
              <a:rPr lang="en-US" sz="6200" b="1" dirty="0"/>
              <a:t>and/or alternative laryngoscope</a:t>
            </a:r>
          </a:p>
        </p:txBody>
      </p:sp>
    </p:spTree>
    <p:extLst>
      <p:ext uri="{BB962C8B-B14F-4D97-AF65-F5344CB8AC3E}">
        <p14:creationId xmlns:p14="http://schemas.microsoft.com/office/powerpoint/2010/main" val="2757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8" y="1927166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Failed intubation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Plan B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513" y="2666999"/>
            <a:ext cx="6944795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Secondary tracheal intubation plan</a:t>
            </a:r>
            <a:endParaRPr lang="en-US" dirty="0" smtClean="0"/>
          </a:p>
          <a:p>
            <a:r>
              <a:rPr lang="en-US" dirty="0" smtClean="0"/>
              <a:t>ILMA </a:t>
            </a:r>
            <a:r>
              <a:rPr lang="en-US" dirty="0"/>
              <a:t>or </a:t>
            </a:r>
            <a:r>
              <a:rPr lang="en-US" dirty="0" smtClean="0"/>
              <a:t>LMA</a:t>
            </a:r>
            <a:endParaRPr lang="en-US" dirty="0"/>
          </a:p>
          <a:p>
            <a:pPr lvl="1"/>
            <a:r>
              <a:rPr lang="en-US" dirty="0"/>
              <a:t>Not more than 2 insertions</a:t>
            </a:r>
          </a:p>
          <a:p>
            <a:pPr lvl="1"/>
            <a:r>
              <a:rPr lang="en-US" dirty="0"/>
              <a:t>Oxygenate and </a:t>
            </a:r>
            <a:r>
              <a:rPr lang="en-US" dirty="0" smtClean="0"/>
              <a:t>ventilate</a:t>
            </a:r>
          </a:p>
          <a:p>
            <a:r>
              <a:rPr lang="en-US" b="1" dirty="0"/>
              <a:t>Failed oxygenation</a:t>
            </a:r>
          </a:p>
          <a:p>
            <a:pPr lvl="1"/>
            <a:r>
              <a:rPr lang="en-US" b="1" dirty="0"/>
              <a:t>(e.g. SpO2 &lt; 90% with FiO2 1.0)</a:t>
            </a:r>
          </a:p>
          <a:p>
            <a:pPr lvl="1"/>
            <a:r>
              <a:rPr lang="en-US" b="1" dirty="0"/>
              <a:t>via ILMATM or LMATM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37" y="2334490"/>
            <a:ext cx="6953108" cy="3883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Maintenance </a:t>
            </a:r>
            <a:r>
              <a:rPr lang="en-US" b="1" dirty="0"/>
              <a:t>of oxygenation, ventilation,</a:t>
            </a:r>
          </a:p>
          <a:p>
            <a:pPr marL="457200" lvl="1" indent="0">
              <a:buNone/>
            </a:pPr>
            <a:r>
              <a:rPr lang="en-US" b="1" dirty="0"/>
              <a:t>postponement of surgery and </a:t>
            </a:r>
            <a:r>
              <a:rPr lang="en-US" b="1" dirty="0" smtClean="0"/>
              <a:t>awakening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Revert to face mask</a:t>
            </a:r>
          </a:p>
          <a:p>
            <a:r>
              <a:rPr lang="en-US" dirty="0"/>
              <a:t>Oxygenate and ventilate</a:t>
            </a:r>
          </a:p>
          <a:p>
            <a:r>
              <a:rPr lang="en-US" dirty="0"/>
              <a:t>Reverse non-</a:t>
            </a:r>
            <a:r>
              <a:rPr lang="en-US" dirty="0" err="1"/>
              <a:t>depolarising</a:t>
            </a:r>
            <a:r>
              <a:rPr lang="en-US" dirty="0"/>
              <a:t> relaxant</a:t>
            </a:r>
          </a:p>
          <a:p>
            <a:r>
              <a:rPr lang="fr-FR" dirty="0"/>
              <a:t>1 or 2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mask</a:t>
            </a:r>
            <a:r>
              <a:rPr lang="fr-FR" dirty="0"/>
              <a:t> technique</a:t>
            </a:r>
          </a:p>
          <a:p>
            <a:r>
              <a:rPr lang="en-US" dirty="0"/>
              <a:t>(with oral ± nasal airway)</a:t>
            </a:r>
          </a:p>
        </p:txBody>
      </p:sp>
    </p:spTree>
    <p:extLst>
      <p:ext uri="{BB962C8B-B14F-4D97-AF65-F5344CB8AC3E}">
        <p14:creationId xmlns:p14="http://schemas.microsoft.com/office/powerpoint/2010/main" val="5856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8" y="1727660"/>
            <a:ext cx="8930747" cy="21103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Failed ventilation and oxygenation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Rescue</a:t>
            </a:r>
            <a:r>
              <a:rPr lang="fr-FR" b="1" dirty="0" smtClean="0"/>
              <a:t> </a:t>
            </a:r>
            <a:r>
              <a:rPr lang="fr-FR" b="1" dirty="0"/>
              <a:t>techniques for</a:t>
            </a:r>
          </a:p>
          <a:p>
            <a:r>
              <a:rPr lang="en-US" b="1" dirty="0" smtClean="0"/>
              <a:t>can't </a:t>
            </a:r>
            <a:r>
              <a:rPr lang="en-US" b="1" dirty="0"/>
              <a:t>intubate, can't ventilate’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16" y="124691"/>
            <a:ext cx="6569438" cy="66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104" y="1314188"/>
            <a:ext cx="3844146" cy="31242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Malignant hyperthermia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6357" y="-289281"/>
            <a:ext cx="5656667" cy="741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3941" y="3858016"/>
            <a:ext cx="4772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r>
              <a:rPr lang="en-US" dirty="0" smtClean="0"/>
              <a:t>:- this occurs after exposure to a triggering agent (volatile </a:t>
            </a:r>
            <a:r>
              <a:rPr lang="en-US" dirty="0" err="1" smtClean="0"/>
              <a:t>anaesthetics</a:t>
            </a:r>
            <a:r>
              <a:rPr lang="en-US" dirty="0" smtClean="0"/>
              <a:t> or </a:t>
            </a:r>
            <a:r>
              <a:rPr lang="en-US" dirty="0" err="1" smtClean="0"/>
              <a:t>suxamethonium</a:t>
            </a:r>
            <a:r>
              <a:rPr lang="en-US" dirty="0" smtClean="0"/>
              <a:t>) and results in loss of normal calcium homeostasis within skeletal muscle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51" y="29862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Anaphylaxis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442663" cy="375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Symptoms</a:t>
            </a:r>
          </a:p>
          <a:p>
            <a:pPr marL="0" indent="0">
              <a:buNone/>
            </a:pPr>
            <a:r>
              <a:rPr lang="en-US" dirty="0"/>
              <a:t>• Anxiety, feeling of impending doom</a:t>
            </a:r>
          </a:p>
          <a:p>
            <a:pPr marL="0" indent="0">
              <a:buNone/>
            </a:pPr>
            <a:r>
              <a:rPr lang="en-US" dirty="0"/>
              <a:t>• Rash, itch</a:t>
            </a:r>
          </a:p>
          <a:p>
            <a:pPr marL="0" indent="0">
              <a:buNone/>
            </a:pPr>
            <a:r>
              <a:rPr lang="en-US" dirty="0"/>
              <a:t>• Wheeze, shortness of breath</a:t>
            </a:r>
          </a:p>
          <a:p>
            <a:pPr marL="0" indent="0">
              <a:buNone/>
            </a:pPr>
            <a:r>
              <a:rPr lang="en-US" dirty="0"/>
              <a:t>• Abdominal pain, </a:t>
            </a:r>
            <a:r>
              <a:rPr lang="en-US" dirty="0" err="1"/>
              <a:t>diarrhoea</a:t>
            </a:r>
            <a:r>
              <a:rPr lang="en-US" dirty="0"/>
              <a:t>, vomiting</a:t>
            </a:r>
          </a:p>
          <a:p>
            <a:pPr marL="0" indent="0">
              <a:buNone/>
            </a:pPr>
            <a:r>
              <a:rPr lang="en-US" dirty="0"/>
              <a:t>• Chest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7587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Signs</a:t>
            </a:r>
          </a:p>
          <a:p>
            <a:pPr marL="0" indent="0">
              <a:buNone/>
            </a:pPr>
            <a:r>
              <a:rPr lang="en-US" dirty="0"/>
              <a:t>• Angioedema, e.g. skin, lips, throat</a:t>
            </a:r>
          </a:p>
          <a:p>
            <a:pPr marL="0" indent="0">
              <a:buNone/>
            </a:pPr>
            <a:r>
              <a:rPr lang="en-US" dirty="0"/>
              <a:t>• Rash, flushing, </a:t>
            </a:r>
            <a:r>
              <a:rPr lang="en-US" dirty="0" err="1"/>
              <a:t>urticaria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Tachycardia, bradycardia, dysrhythmias</a:t>
            </a:r>
          </a:p>
          <a:p>
            <a:pPr marL="0" indent="0">
              <a:buNone/>
            </a:pPr>
            <a:r>
              <a:rPr lang="en-US" dirty="0"/>
              <a:t>• Hypotension</a:t>
            </a:r>
          </a:p>
          <a:p>
            <a:pPr marL="0" indent="0">
              <a:buNone/>
            </a:pPr>
            <a:r>
              <a:rPr lang="en-US" dirty="0"/>
              <a:t>• Bronchospasm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1534" y="1624186"/>
            <a:ext cx="87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r>
              <a:rPr lang="en-US" dirty="0" smtClean="0"/>
              <a:t>:- this is an acute severe type 1 hypersensitivity reaction when an antigen (trigger) reacts with immunoglobulin </a:t>
            </a:r>
            <a:r>
              <a:rPr lang="en-US" dirty="0" err="1" smtClean="0"/>
              <a:t>IgE</a:t>
            </a:r>
            <a:r>
              <a:rPr lang="en-US" dirty="0" smtClean="0"/>
              <a:t> bound to histamine rich mast cells and basophils.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Anaesthetic</a:t>
            </a:r>
            <a:r>
              <a:rPr lang="en-US" dirty="0" smtClean="0">
                <a:solidFill>
                  <a:srgbClr val="FF0000"/>
                </a:solidFill>
              </a:rPr>
              <a:t> emergencies in the operating theatre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</a:t>
            </a:r>
            <a:endParaRPr lang="en-US" dirty="0" smtClean="0"/>
          </a:p>
          <a:p>
            <a:r>
              <a:rPr lang="en-US" dirty="0" smtClean="0"/>
              <a:t>Emergencies </a:t>
            </a:r>
            <a:r>
              <a:rPr lang="en-US" dirty="0"/>
              <a:t>are not common but when they do occur they are</a:t>
            </a:r>
          </a:p>
          <a:p>
            <a:pPr marL="0" indent="0">
              <a:buNone/>
            </a:pPr>
            <a:r>
              <a:rPr lang="en-US" dirty="0" smtClean="0"/>
              <a:t>     often </a:t>
            </a:r>
            <a:r>
              <a:rPr lang="en-US" dirty="0"/>
              <a:t>life threatening and require immediate action</a:t>
            </a:r>
            <a:r>
              <a:rPr lang="en-US" dirty="0" smtClean="0"/>
              <a:t>.</a:t>
            </a:r>
          </a:p>
          <a:p>
            <a:r>
              <a:rPr lang="en-US" dirty="0"/>
              <a:t>Factors in the mnemonic </a:t>
            </a:r>
            <a:r>
              <a:rPr lang="en-US" b="1" dirty="0"/>
              <a:t>COVER ABCD </a:t>
            </a:r>
            <a:r>
              <a:rPr lang="en-US" dirty="0"/>
              <a:t>accounts for approximately</a:t>
            </a:r>
          </a:p>
          <a:p>
            <a:pPr marL="0" indent="0">
              <a:buNone/>
            </a:pPr>
            <a:r>
              <a:rPr lang="en-US" dirty="0" smtClean="0"/>
              <a:t>     95</a:t>
            </a:r>
            <a:r>
              <a:rPr lang="en-US" dirty="0"/>
              <a:t>% of critical incidents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65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2270184"/>
            <a:ext cx="4895055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Treatment</a:t>
            </a:r>
          </a:p>
          <a:p>
            <a:pPr marL="0" indent="0">
              <a:buNone/>
            </a:pPr>
            <a:r>
              <a:rPr lang="en-US" sz="1600" dirty="0"/>
              <a:t>• Basic resuscitation based on Airway Breathing Circulation (ABC)</a:t>
            </a:r>
          </a:p>
          <a:p>
            <a:pPr marL="0" indent="0">
              <a:buNone/>
            </a:pPr>
            <a:r>
              <a:rPr lang="en-US" sz="1600" dirty="0"/>
              <a:t>• Remove suspected cause</a:t>
            </a:r>
          </a:p>
          <a:p>
            <a:pPr marL="0" indent="0">
              <a:buNone/>
            </a:pPr>
            <a:r>
              <a:rPr lang="en-US" sz="1600" dirty="0"/>
              <a:t>• Call for help</a:t>
            </a:r>
          </a:p>
          <a:p>
            <a:pPr marL="0" indent="0">
              <a:buNone/>
            </a:pPr>
            <a:r>
              <a:rPr lang="en-US" sz="1600" dirty="0"/>
              <a:t>• Give patient 100% oxygen, tracheal intubation if necessary</a:t>
            </a:r>
          </a:p>
          <a:p>
            <a:pPr marL="0" indent="0">
              <a:buNone/>
            </a:pPr>
            <a:r>
              <a:rPr lang="en-US" sz="1600" dirty="0"/>
              <a:t>• Elevate legs if hypotension (increases venous return)</a:t>
            </a:r>
          </a:p>
          <a:p>
            <a:pPr marL="0" indent="0">
              <a:buNone/>
            </a:pPr>
            <a:r>
              <a:rPr lang="en-US" sz="1600" dirty="0"/>
              <a:t>• Start cardiopulmonary resuscitation (CPR) if needed</a:t>
            </a:r>
          </a:p>
          <a:p>
            <a:pPr marL="0" indent="0">
              <a:buNone/>
            </a:pPr>
            <a:r>
              <a:rPr lang="en-US" sz="1600" dirty="0"/>
              <a:t>• Give epinephrine 50μg in repeated doses; consider epinephrine infusion</a:t>
            </a:r>
          </a:p>
          <a:p>
            <a:pPr marL="0" indent="0">
              <a:buNone/>
            </a:pPr>
            <a:r>
              <a:rPr lang="en-US" sz="1600" dirty="0"/>
              <a:t>• Give large volumes of fluid, e.g. normal saline or Hartmann’s 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366" y="2460683"/>
            <a:ext cx="4895056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Secondary treatment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Chlorpheniramine</a:t>
            </a:r>
            <a:r>
              <a:rPr lang="en-US" dirty="0"/>
              <a:t> 10mg (H1 antagonist)</a:t>
            </a:r>
          </a:p>
          <a:p>
            <a:pPr marL="0" indent="0">
              <a:buNone/>
            </a:pPr>
            <a:r>
              <a:rPr lang="en-US" dirty="0"/>
              <a:t>• Hydrocortisone 200mg</a:t>
            </a:r>
          </a:p>
          <a:p>
            <a:pPr marL="0" indent="0">
              <a:buNone/>
            </a:pPr>
            <a:r>
              <a:rPr lang="en-US" dirty="0"/>
              <a:t>• Consider alternative vasopressor if unresponsive to epinephrine</a:t>
            </a:r>
          </a:p>
          <a:p>
            <a:pPr marL="0" indent="0">
              <a:buNone/>
            </a:pPr>
            <a:r>
              <a:rPr lang="en-US" dirty="0"/>
              <a:t>• Consider salbutamol </a:t>
            </a:r>
            <a:r>
              <a:rPr lang="en-US" dirty="0" err="1"/>
              <a:t>i.v.</a:t>
            </a:r>
            <a:r>
              <a:rPr lang="en-US" dirty="0"/>
              <a:t>/nebulizer, aminophylline, for persistent</a:t>
            </a:r>
          </a:p>
          <a:p>
            <a:pPr marL="0" indent="0">
              <a:buNone/>
            </a:pPr>
            <a:r>
              <a:rPr lang="en-US" dirty="0"/>
              <a:t>bronchospasm</a:t>
            </a:r>
          </a:p>
          <a:p>
            <a:pPr marL="0" indent="0">
              <a:buNone/>
            </a:pPr>
            <a:r>
              <a:rPr lang="en-US" dirty="0"/>
              <a:t>• High dependency or intensive care transfer</a:t>
            </a:r>
          </a:p>
        </p:txBody>
      </p:sp>
    </p:spTree>
    <p:extLst>
      <p:ext uri="{BB962C8B-B14F-4D97-AF65-F5344CB8AC3E}">
        <p14:creationId xmlns:p14="http://schemas.microsoft.com/office/powerpoint/2010/main" val="2244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410" y="1871775"/>
            <a:ext cx="10430681" cy="1637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Cardiac arrest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Advanced life support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414" y="124691"/>
            <a:ext cx="5334000" cy="60267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2887460"/>
            <a:ext cx="4272840" cy="12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8612" y="2261557"/>
            <a:ext cx="4895055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During CPR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Ensure high-quality CPR rate, depth, recoil</a:t>
            </a:r>
          </a:p>
          <a:p>
            <a:pPr marL="0" indent="0">
              <a:buNone/>
            </a:pPr>
            <a:r>
              <a:rPr lang="en-US" sz="2000" dirty="0"/>
              <a:t>• Plan actions before interrupting CPR</a:t>
            </a:r>
          </a:p>
          <a:p>
            <a:pPr marL="0" indent="0">
              <a:buNone/>
            </a:pPr>
            <a:r>
              <a:rPr lang="en-US" sz="2000" dirty="0"/>
              <a:t>• Give oxygen</a:t>
            </a:r>
          </a:p>
          <a:p>
            <a:pPr marL="0" indent="0">
              <a:buNone/>
            </a:pPr>
            <a:r>
              <a:rPr lang="en-US" sz="2000" dirty="0"/>
              <a:t>• Consider advanced airway and </a:t>
            </a:r>
            <a:r>
              <a:rPr lang="en-US" sz="2000" dirty="0" err="1" smtClean="0"/>
              <a:t>capnography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Continuous chest compressions when advanced airway in place</a:t>
            </a:r>
          </a:p>
          <a:p>
            <a:pPr marL="0" indent="0">
              <a:buNone/>
            </a:pPr>
            <a:r>
              <a:rPr lang="en-US" sz="2000" dirty="0"/>
              <a:t>• Vascular access (intravenous, intraosseous)</a:t>
            </a:r>
          </a:p>
          <a:p>
            <a:pPr marL="0" indent="0">
              <a:buNone/>
            </a:pPr>
            <a:r>
              <a:rPr lang="en-US" sz="2000" dirty="0"/>
              <a:t>• Give adrenaline every 3–5 min</a:t>
            </a:r>
          </a:p>
          <a:p>
            <a:pPr marL="0" indent="0">
              <a:buNone/>
            </a:pPr>
            <a:r>
              <a:rPr lang="en-US" sz="2000" dirty="0"/>
              <a:t>• Correct reversible causes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0817" y="1944538"/>
            <a:ext cx="4895056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Reversible causes</a:t>
            </a:r>
          </a:p>
          <a:p>
            <a:pPr marL="0" indent="0">
              <a:buNone/>
            </a:pPr>
            <a:r>
              <a:rPr lang="en-US" sz="2000" dirty="0"/>
              <a:t>• Hypoxia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Hypovolaemia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Hypo-/</a:t>
            </a:r>
            <a:r>
              <a:rPr lang="en-US" sz="2000" dirty="0" smtClean="0"/>
              <a:t>hyperkalemia/metabolic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Hypothermia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Thrombosis – coronary or pulmonary</a:t>
            </a:r>
          </a:p>
          <a:p>
            <a:pPr marL="0" indent="0">
              <a:buNone/>
            </a:pPr>
            <a:r>
              <a:rPr lang="en-US" sz="2000" dirty="0"/>
              <a:t>• Tamponade – cardiac</a:t>
            </a:r>
          </a:p>
          <a:p>
            <a:pPr marL="0" indent="0">
              <a:buNone/>
            </a:pPr>
            <a:r>
              <a:rPr lang="en-US" sz="2000" dirty="0"/>
              <a:t>• Toxins</a:t>
            </a:r>
          </a:p>
          <a:p>
            <a:pPr marL="0" indent="0">
              <a:buNone/>
            </a:pPr>
            <a:r>
              <a:rPr lang="en-US" sz="2000" dirty="0"/>
              <a:t>• Tension pneumothorax</a:t>
            </a:r>
          </a:p>
        </p:txBody>
      </p:sp>
    </p:spTree>
    <p:extLst>
      <p:ext uri="{BB962C8B-B14F-4D97-AF65-F5344CB8AC3E}">
        <p14:creationId xmlns:p14="http://schemas.microsoft.com/office/powerpoint/2010/main" val="1821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Status </a:t>
            </a:r>
            <a:r>
              <a:rPr lang="en-US" dirty="0" err="1">
                <a:solidFill>
                  <a:srgbClr val="FF0000"/>
                </a:solidFill>
              </a:rPr>
              <a:t>asthmaticus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7292" y="565029"/>
            <a:ext cx="10161349" cy="118757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</a:t>
            </a:r>
            <a:r>
              <a:rPr lang="en-US" b="1" dirty="0"/>
              <a:t>is a severe acute exacerbation of asthma refractory to </a:t>
            </a:r>
            <a:r>
              <a:rPr lang="en-US" b="1" dirty="0" smtClean="0"/>
              <a:t>conventional β2 </a:t>
            </a:r>
            <a:r>
              <a:rPr lang="en-US" b="1" dirty="0"/>
              <a:t>agonist therapy and is a medical emergency.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292" y="1476244"/>
            <a:ext cx="4829056" cy="4753710"/>
          </a:xfrm>
        </p:spPr>
        <p:txBody>
          <a:bodyPr>
            <a:noAutofit/>
          </a:bodyPr>
          <a:lstStyle/>
          <a:p>
            <a:r>
              <a:rPr lang="en-US" sz="1600" b="1" u="sng" dirty="0" smtClean="0"/>
              <a:t>Signs:- 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 smtClean="0"/>
              <a:t>tachypnoea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• use of accessory respiratory muscles (e.g. abdominal, sternocleidomastoid),</a:t>
            </a:r>
          </a:p>
          <a:p>
            <a:pPr marL="0" indent="0">
              <a:buNone/>
            </a:pPr>
            <a:r>
              <a:rPr lang="en-US" sz="1600" dirty="0" smtClean="0"/>
              <a:t>    and </a:t>
            </a:r>
            <a:r>
              <a:rPr lang="en-US" sz="1600" dirty="0"/>
              <a:t>intercostal and subcostal recession;</a:t>
            </a:r>
          </a:p>
          <a:p>
            <a:pPr marL="0" indent="0">
              <a:buNone/>
            </a:pPr>
            <a:r>
              <a:rPr lang="en-US" sz="1600" dirty="0"/>
              <a:t>• wheeze might be minimal or absent;</a:t>
            </a:r>
          </a:p>
          <a:p>
            <a:pPr marL="0" indent="0">
              <a:buNone/>
            </a:pPr>
            <a:r>
              <a:rPr lang="en-US" sz="1600" dirty="0"/>
              <a:t>• tachycardia;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/>
              <a:t>pulsus</a:t>
            </a:r>
            <a:r>
              <a:rPr lang="en-US" sz="1600" dirty="0"/>
              <a:t> </a:t>
            </a:r>
            <a:r>
              <a:rPr lang="en-US" sz="1600" dirty="0" err="1"/>
              <a:t>paradoxus</a:t>
            </a:r>
            <a:r>
              <a:rPr lang="en-US" sz="1600" dirty="0"/>
              <a:t> &gt;10 mmHg (a reduction in blood pressure on</a:t>
            </a:r>
          </a:p>
          <a:p>
            <a:pPr marL="0" indent="0">
              <a:buNone/>
            </a:pPr>
            <a:r>
              <a:rPr lang="en-US" sz="1600" dirty="0" smtClean="0"/>
              <a:t>    inspiration</a:t>
            </a:r>
            <a:r>
              <a:rPr lang="en-US" sz="1600" dirty="0"/>
              <a:t>);</a:t>
            </a:r>
          </a:p>
          <a:p>
            <a:pPr marL="0" indent="0">
              <a:buNone/>
            </a:pPr>
            <a:r>
              <a:rPr lang="en-US" sz="1600" dirty="0"/>
              <a:t>• sweating;</a:t>
            </a:r>
          </a:p>
          <a:p>
            <a:pPr marL="0" indent="0">
              <a:buNone/>
            </a:pPr>
            <a:r>
              <a:rPr lang="en-US" sz="1600" dirty="0"/>
              <a:t>• tiring;</a:t>
            </a:r>
          </a:p>
          <a:p>
            <a:pPr marL="0" indent="0">
              <a:buNone/>
            </a:pPr>
            <a:r>
              <a:rPr lang="en-US" sz="1600" dirty="0"/>
              <a:t>• confusion.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9330" y="1348800"/>
            <a:ext cx="57926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Treatment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b="1" u="sng" dirty="0" smtClean="0"/>
          </a:p>
          <a:p>
            <a:r>
              <a:rPr lang="en-US" sz="1600" dirty="0" smtClean="0"/>
              <a:t>• </a:t>
            </a:r>
            <a:r>
              <a:rPr lang="en-US" sz="1600" dirty="0"/>
              <a:t>give supplemental oxygen to maintain </a:t>
            </a:r>
            <a:r>
              <a:rPr lang="en-US" sz="1600" i="1" dirty="0"/>
              <a:t>S</a:t>
            </a:r>
            <a:r>
              <a:rPr lang="en-US" sz="1600" dirty="0"/>
              <a:t>aO294–98</a:t>
            </a:r>
            <a:r>
              <a:rPr lang="en-US" sz="1600" dirty="0" smtClean="0"/>
              <a:t>%;</a:t>
            </a:r>
          </a:p>
          <a:p>
            <a:endParaRPr lang="en-US" sz="1600" dirty="0"/>
          </a:p>
          <a:p>
            <a:r>
              <a:rPr lang="el-GR" sz="1600" dirty="0"/>
              <a:t>• β2 </a:t>
            </a:r>
            <a:r>
              <a:rPr lang="en-US" sz="1600" dirty="0"/>
              <a:t>agonist (either salbutamol or terbutaline) via O2 driven</a:t>
            </a:r>
          </a:p>
          <a:p>
            <a:r>
              <a:rPr lang="en-US" sz="1600" dirty="0" smtClean="0"/>
              <a:t>   nebulizer;</a:t>
            </a:r>
          </a:p>
          <a:p>
            <a:endParaRPr lang="en-US" sz="1600" dirty="0"/>
          </a:p>
          <a:p>
            <a:r>
              <a:rPr lang="en-US" sz="1600" dirty="0"/>
              <a:t>• continuous nebulization can be used if there is a poor initial response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intravenous β2 agonists should only be used when the inhaled route</a:t>
            </a:r>
          </a:p>
          <a:p>
            <a:r>
              <a:rPr lang="en-US" sz="1600" dirty="0" smtClean="0"/>
              <a:t>   is </a:t>
            </a:r>
            <a:r>
              <a:rPr lang="en-US" sz="1600" dirty="0"/>
              <a:t>unreliable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steroids – either oral prednisolone or </a:t>
            </a:r>
            <a:r>
              <a:rPr lang="en-US" sz="1600" dirty="0" err="1"/>
              <a:t>i.v.</a:t>
            </a:r>
            <a:r>
              <a:rPr lang="en-US" sz="1600" dirty="0"/>
              <a:t> hydrocortisone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nebulized ipratropium (anticholinergic</a:t>
            </a:r>
            <a:r>
              <a:rPr lang="en-US" sz="1600" dirty="0" smtClean="0"/>
              <a:t>);</a:t>
            </a:r>
          </a:p>
          <a:p>
            <a:endParaRPr lang="en-US" sz="1600" dirty="0"/>
          </a:p>
          <a:p>
            <a:r>
              <a:rPr lang="en-US" sz="1600" dirty="0"/>
              <a:t>• consider </a:t>
            </a:r>
            <a:r>
              <a:rPr lang="en-US" sz="1600" dirty="0" err="1"/>
              <a:t>i.v.</a:t>
            </a:r>
            <a:r>
              <a:rPr lang="en-US" sz="1600" dirty="0"/>
              <a:t> magnesium </a:t>
            </a:r>
            <a:r>
              <a:rPr lang="en-US" sz="1600" dirty="0" err="1"/>
              <a:t>sulphate</a:t>
            </a:r>
            <a:r>
              <a:rPr lang="en-US" sz="1600" dirty="0"/>
              <a:t> when life-threatening or poor</a:t>
            </a:r>
          </a:p>
          <a:p>
            <a:r>
              <a:rPr lang="en-US" sz="1600" dirty="0" smtClean="0"/>
              <a:t>   initial </a:t>
            </a:r>
            <a:r>
              <a:rPr lang="en-US" sz="1600" dirty="0"/>
              <a:t>response to treatment; aminophylline might also be considered</a:t>
            </a:r>
          </a:p>
          <a:p>
            <a:r>
              <a:rPr lang="en-US" sz="1600" dirty="0" smtClean="0"/>
              <a:t>   in </a:t>
            </a:r>
            <a:r>
              <a:rPr lang="en-US" sz="1600" dirty="0"/>
              <a:t>this situation.</a:t>
            </a:r>
          </a:p>
        </p:txBody>
      </p:sp>
    </p:spTree>
    <p:extLst>
      <p:ext uri="{BB962C8B-B14F-4D97-AF65-F5344CB8AC3E}">
        <p14:creationId xmlns:p14="http://schemas.microsoft.com/office/powerpoint/2010/main" val="21264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60" y="619298"/>
            <a:ext cx="10018713" cy="1752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  Anesthesia Care Unit (PACU)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18" y="2161309"/>
            <a:ext cx="7747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role of the </a:t>
            </a:r>
            <a:r>
              <a:rPr lang="en-US" dirty="0" err="1"/>
              <a:t>anaesthetist</a:t>
            </a:r>
            <a:r>
              <a:rPr lang="en-US" dirty="0"/>
              <a:t> is not limited to theatres. There may be a</a:t>
            </a:r>
          </a:p>
          <a:p>
            <a:r>
              <a:rPr lang="en-US" dirty="0"/>
              <a:t>number of postoperative responsibilities to undertake, both in the</a:t>
            </a:r>
          </a:p>
          <a:p>
            <a:r>
              <a:rPr lang="en-US" dirty="0"/>
              <a:t>recovery room and on the surgical ward.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receiving anesthesia for a surgery or procedure a patient is sent to the PACU to recover and wake up .</a:t>
            </a:r>
          </a:p>
          <a:p>
            <a:endParaRPr lang="en-US" dirty="0"/>
          </a:p>
          <a:p>
            <a:r>
              <a:rPr lang="en-US" dirty="0" smtClean="0"/>
              <a:t>The PACU is a critical care unit where the patient’s vital signs are closely observed ,pain management begins , and fluids are given .</a:t>
            </a:r>
          </a:p>
          <a:p>
            <a:endParaRPr lang="en-US" dirty="0"/>
          </a:p>
          <a:p>
            <a:r>
              <a:rPr lang="en-US" dirty="0" smtClean="0"/>
              <a:t>The nursing staff is skilled in recognizing and managing problems in patients after receiving anesthesia . </a:t>
            </a:r>
          </a:p>
          <a:p>
            <a:endParaRPr lang="en-US" dirty="0"/>
          </a:p>
          <a:p>
            <a:r>
              <a:rPr lang="en-US" dirty="0" smtClean="0"/>
              <a:t>The PACU is under the direction of the Department of Anesthesiology.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4189" y="142876"/>
            <a:ext cx="61436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PACU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214439"/>
            <a:ext cx="9715500" cy="5572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Design should match function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Location: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Close to the  OR.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Access to x-ray, blood bank &amp; clinical labs.</a:t>
            </a:r>
            <a:endParaRPr lang="en-US" altLang="en-US" sz="3200" b="1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Monitoring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Emergency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Personnel</a:t>
            </a:r>
          </a:p>
        </p:txBody>
      </p:sp>
    </p:spTree>
    <p:extLst>
      <p:ext uri="{BB962C8B-B14F-4D97-AF65-F5344CB8AC3E}">
        <p14:creationId xmlns:p14="http://schemas.microsoft.com/office/powerpoint/2010/main" val="158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14314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Admission to PACU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0188"/>
            <a:ext cx="9786938" cy="408940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Coordinate prior to arrival,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Assess airway,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Administer oxygen,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Apply monitors,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Obtain vital signs,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Receive report from anesthesia personnel.</a:t>
            </a:r>
          </a:p>
        </p:txBody>
      </p:sp>
    </p:spTree>
    <p:extLst>
      <p:ext uri="{BB962C8B-B14F-4D97-AF65-F5344CB8AC3E}">
        <p14:creationId xmlns:p14="http://schemas.microsoft.com/office/powerpoint/2010/main" val="63911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8"/>
            <a:ext cx="817245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PACU  -  ASA Standards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214438"/>
            <a:ext cx="10072687" cy="5715000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All patients should receive appropriate care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All patients will be accompanied by one of anesthesia team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III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The patient will be reevaluated &amp; report given to the nurse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IV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The patient shall be continually monitored in the PACU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V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 physician will signing for the patient out of the PACU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9"/>
            <a:ext cx="7772400" cy="10001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Patient Care in the PACU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14438"/>
            <a:ext cx="9786937" cy="5429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Admission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Apply oxygen and monitor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Receive report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Monitor &amp; Observe &amp; Manage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latin typeface="Arial" panose="020B0604020202020204" pitchFamily="34" charset="0"/>
                <a:sym typeface="Wingdings" panose="05000000000000000000" pitchFamily="2" charset="2"/>
              </a:rPr>
              <a:t> To </a:t>
            </a:r>
            <a:r>
              <a:rPr lang="en-US" altLang="en-US" sz="2400" b="1" dirty="0">
                <a:latin typeface="Arial" panose="020B0604020202020204" pitchFamily="34" charset="0"/>
              </a:rPr>
              <a:t>Achieve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Cardiovascular stability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Respiratory stability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Pain control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Discharge from PACU</a:t>
            </a:r>
          </a:p>
        </p:txBody>
      </p:sp>
    </p:spTree>
    <p:extLst>
      <p:ext uri="{BB962C8B-B14F-4D97-AF65-F5344CB8AC3E}">
        <p14:creationId xmlns:p14="http://schemas.microsoft.com/office/powerpoint/2010/main" val="31217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465513"/>
            <a:ext cx="10018713" cy="580228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C</a:t>
            </a:r>
            <a:r>
              <a:rPr lang="en-US" dirty="0" err="1"/>
              <a:t>olour</a:t>
            </a:r>
            <a:r>
              <a:rPr lang="en-US" dirty="0"/>
              <a:t> – saturation, central cyanosis;</a:t>
            </a:r>
          </a:p>
          <a:p>
            <a:r>
              <a:rPr lang="en-US" b="1" dirty="0"/>
              <a:t>O</a:t>
            </a:r>
            <a:r>
              <a:rPr lang="en-US" dirty="0"/>
              <a:t>xygen – ensure adequate and correct delivery;</a:t>
            </a:r>
          </a:p>
          <a:p>
            <a:r>
              <a:rPr lang="en-US" b="1" dirty="0"/>
              <a:t>V</a:t>
            </a:r>
            <a:r>
              <a:rPr lang="en-US" dirty="0"/>
              <a:t>entilation – e.g. breathing circuit, air entry, CO2 trace, vaporizer;</a:t>
            </a:r>
          </a:p>
          <a:p>
            <a:r>
              <a:rPr lang="en-US" b="1" dirty="0"/>
              <a:t>E</a:t>
            </a:r>
            <a:r>
              <a:rPr lang="en-US" dirty="0"/>
              <a:t>ndotracheal tube – kinks, obstruction, </a:t>
            </a:r>
            <a:r>
              <a:rPr lang="en-US" dirty="0" err="1"/>
              <a:t>endobronchial</a:t>
            </a:r>
            <a:r>
              <a:rPr lang="en-US" dirty="0"/>
              <a:t>;</a:t>
            </a:r>
          </a:p>
          <a:p>
            <a:r>
              <a:rPr lang="en-US" b="1" dirty="0"/>
              <a:t>R</a:t>
            </a:r>
            <a:r>
              <a:rPr lang="en-US" dirty="0"/>
              <a:t>eview monitors – correctly sited, checked, calibrated;</a:t>
            </a:r>
          </a:p>
          <a:p>
            <a:r>
              <a:rPr lang="en-US" b="1" dirty="0"/>
              <a:t>Airway </a:t>
            </a:r>
            <a:r>
              <a:rPr lang="en-US" dirty="0"/>
              <a:t>– failed intubation, laryngeal spasm, foreign body,</a:t>
            </a:r>
          </a:p>
          <a:p>
            <a:pPr marL="0" indent="0">
              <a:buNone/>
            </a:pPr>
            <a:r>
              <a:rPr lang="en-US" dirty="0" smtClean="0"/>
              <a:t>       aspiration</a:t>
            </a:r>
            <a:r>
              <a:rPr lang="en-US" dirty="0"/>
              <a:t>;</a:t>
            </a:r>
          </a:p>
          <a:p>
            <a:r>
              <a:rPr lang="en-US" b="1" dirty="0"/>
              <a:t>Breathing </a:t>
            </a:r>
            <a:r>
              <a:rPr lang="en-US" dirty="0"/>
              <a:t>– difficult to ventilate, e.g. tube occlusion, bronchospasm,</a:t>
            </a:r>
          </a:p>
          <a:p>
            <a:pPr marL="0" indent="0">
              <a:buNone/>
            </a:pPr>
            <a:r>
              <a:rPr lang="en-US" dirty="0" smtClean="0"/>
              <a:t>       pneumothorax</a:t>
            </a:r>
            <a:r>
              <a:rPr lang="en-US" dirty="0"/>
              <a:t>, aspiration, lack of neuromuscular blocking drug</a:t>
            </a:r>
          </a:p>
          <a:p>
            <a:pPr marL="0" indent="0">
              <a:buNone/>
            </a:pPr>
            <a:r>
              <a:rPr lang="en-US" dirty="0" smtClean="0"/>
              <a:t>      (</a:t>
            </a:r>
            <a:r>
              <a:rPr lang="en-US" dirty="0"/>
              <a:t>NMBD), pulmonary </a:t>
            </a:r>
            <a:r>
              <a:rPr lang="en-US" dirty="0" err="1"/>
              <a:t>oedema</a:t>
            </a:r>
            <a:r>
              <a:rPr lang="en-US" dirty="0" smtClean="0"/>
              <a:t>;</a:t>
            </a:r>
          </a:p>
          <a:p>
            <a:r>
              <a:rPr lang="en-US" b="1" dirty="0"/>
              <a:t>Circulation </a:t>
            </a:r>
            <a:r>
              <a:rPr lang="en-US" dirty="0"/>
              <a:t>– hypotension: excess </a:t>
            </a:r>
            <a:r>
              <a:rPr lang="en-US" dirty="0" err="1"/>
              <a:t>anaesthetic</a:t>
            </a:r>
            <a:r>
              <a:rPr lang="en-US" dirty="0"/>
              <a:t> agent, dysrhythmia,</a:t>
            </a:r>
          </a:p>
          <a:p>
            <a:pPr marL="0" indent="0">
              <a:buNone/>
            </a:pPr>
            <a:r>
              <a:rPr lang="en-US" dirty="0" smtClean="0"/>
              <a:t>        myocardial </a:t>
            </a:r>
            <a:r>
              <a:rPr lang="en-US" dirty="0" err="1"/>
              <a:t>ischaemia</a:t>
            </a:r>
            <a:r>
              <a:rPr lang="en-US" dirty="0"/>
              <a:t>/MI, </a:t>
            </a:r>
            <a:r>
              <a:rPr lang="en-US" dirty="0" err="1"/>
              <a:t>hypovolaemia</a:t>
            </a:r>
            <a:r>
              <a:rPr lang="en-US" dirty="0"/>
              <a:t> from any cause (e.g. dehydration,</a:t>
            </a:r>
          </a:p>
          <a:p>
            <a:pPr marL="0" indent="0">
              <a:buNone/>
            </a:pPr>
            <a:r>
              <a:rPr lang="en-US" dirty="0" smtClean="0"/>
              <a:t>       bleeding</a:t>
            </a:r>
            <a:r>
              <a:rPr lang="en-US" dirty="0"/>
              <a:t>), sepsis, tension pneumothorax, sympathetic block</a:t>
            </a:r>
          </a:p>
          <a:p>
            <a:pPr marL="0" indent="0">
              <a:buNone/>
            </a:pPr>
            <a:r>
              <a:rPr lang="en-US" dirty="0" smtClean="0"/>
              <a:t>       (</a:t>
            </a:r>
            <a:r>
              <a:rPr lang="en-US" dirty="0"/>
              <a:t>e.g. spinal or epidural </a:t>
            </a:r>
            <a:r>
              <a:rPr lang="en-US" dirty="0" err="1"/>
              <a:t>anaesthetic</a:t>
            </a:r>
            <a:r>
              <a:rPr lang="en-US" dirty="0"/>
              <a:t>);</a:t>
            </a:r>
          </a:p>
          <a:p>
            <a:r>
              <a:rPr lang="en-US" b="1" dirty="0"/>
              <a:t>Drugs </a:t>
            </a:r>
            <a:r>
              <a:rPr lang="en-US" dirty="0"/>
              <a:t>– anaphylaxis, wrong drug/dose/route;</a:t>
            </a:r>
          </a:p>
          <a:p>
            <a:r>
              <a:rPr lang="en-US" dirty="0"/>
              <a:t>Embolism – air/fat/cement/amniotic fluid;</a:t>
            </a:r>
          </a:p>
          <a:p>
            <a:r>
              <a:rPr lang="en-US" dirty="0"/>
              <a:t>Others – related to CVP line (pneumothorax [see Chapter 25]/cardiac</a:t>
            </a:r>
          </a:p>
          <a:p>
            <a:pPr marL="0" indent="0">
              <a:buNone/>
            </a:pPr>
            <a:r>
              <a:rPr lang="en-US" dirty="0" smtClean="0"/>
              <a:t>        tamponade</a:t>
            </a:r>
            <a:r>
              <a:rPr lang="en-US" dirty="0"/>
              <a:t>); awareness; endocrine and metabolic (MH, </a:t>
            </a:r>
            <a:r>
              <a:rPr lang="en-US" dirty="0" err="1"/>
              <a:t>phaeochromocytoma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5935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75" y="71439"/>
            <a:ext cx="760095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Monitoring in the PACU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071564"/>
            <a:ext cx="10144125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Baseline vital signs.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Respiration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RR/min, </a:t>
            </a:r>
            <a:r>
              <a:rPr lang="en-US" b="1" dirty="0" err="1" smtClean="0"/>
              <a:t>Rythm</a:t>
            </a:r>
            <a:endParaRPr lang="en-US" b="1" dirty="0" smtClean="0"/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Pulse </a:t>
            </a:r>
            <a:r>
              <a:rPr lang="en-US" b="1" dirty="0" err="1" smtClean="0"/>
              <a:t>oximetry</a:t>
            </a:r>
            <a:endParaRPr lang="en-US" b="1" dirty="0" smtClean="0"/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Circulation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PR/min &amp; Blood pressure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ECG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Level of consciousness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Pain scores</a:t>
            </a:r>
          </a:p>
        </p:txBody>
      </p:sp>
    </p:spTree>
    <p:extLst>
      <p:ext uri="{BB962C8B-B14F-4D97-AF65-F5344CB8AC3E}">
        <p14:creationId xmlns:p14="http://schemas.microsoft.com/office/powerpoint/2010/main" val="278901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8" y="142876"/>
            <a:ext cx="73152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Initial Assessment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0188"/>
            <a:ext cx="9144000" cy="472916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Color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Respiration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Circulation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Consciousness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3724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39" y="228601"/>
            <a:ext cx="7729537" cy="7715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 smtClean="0"/>
              <a:t>Aldrete</a:t>
            </a:r>
            <a:r>
              <a:rPr lang="en-US" altLang="en-US" b="1" dirty="0" smtClean="0"/>
              <a:t> Score</a:t>
            </a:r>
          </a:p>
        </p:txBody>
      </p:sp>
      <p:graphicFrame>
        <p:nvGraphicFramePr>
          <p:cNvPr id="13456" name="Group 1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35055827"/>
              </p:ext>
            </p:extLst>
          </p:nvPr>
        </p:nvGraphicFramePr>
        <p:xfrm>
          <a:off x="987426" y="1430339"/>
          <a:ext cx="10215563" cy="5356225"/>
        </p:xfrm>
        <a:graphic>
          <a:graphicData uri="http://schemas.openxmlformats.org/drawingml/2006/table">
            <a:tbl>
              <a:tblPr/>
              <a:tblGrid>
                <a:gridCol w="1596182"/>
                <a:gridCol w="1596182"/>
                <a:gridCol w="1755799"/>
                <a:gridCol w="1596182"/>
                <a:gridCol w="1995226"/>
                <a:gridCol w="1675992"/>
              </a:tblGrid>
              <a:tr h="1213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Circulation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Consciousness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Oxygen Saturation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all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Breaths deeply and coughs freely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Fully awake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 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on room air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2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Dyspneic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, or shallow breathing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20-50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Arousable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on calling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Unable to move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Apneic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Not responding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&lt;92%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20" y="520386"/>
            <a:ext cx="7845480" cy="58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2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87" y="645078"/>
            <a:ext cx="7670645" cy="57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5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Postoperative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53" y="2131263"/>
            <a:ext cx="6078960" cy="47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3" y="209550"/>
            <a:ext cx="7315200" cy="71913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Common PACU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81125" y="1285875"/>
            <a:ext cx="4357688" cy="48577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Airway obstruction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Hypoxemia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Hypoventilation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Hypertension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Cardiac dysrhythmias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Hypothermia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738938" y="1285875"/>
            <a:ext cx="4000500" cy="485775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Bleeding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Agitation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Delayed recovery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“PONV”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Pain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Oliguria</a:t>
            </a:r>
          </a:p>
        </p:txBody>
      </p:sp>
    </p:spTree>
    <p:extLst>
      <p:ext uri="{BB962C8B-B14F-4D97-AF65-F5344CB8AC3E}">
        <p14:creationId xmlns:p14="http://schemas.microsoft.com/office/powerpoint/2010/main" val="11621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13" y="123826"/>
            <a:ext cx="7029450" cy="10191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1.  Airway Obstruction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643064"/>
            <a:ext cx="7772400" cy="4605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Most common: tongue fall back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smtClean="0"/>
              <a:t>    </a:t>
            </a:r>
            <a:r>
              <a:rPr lang="en-US" altLang="en-US" b="1" dirty="0" smtClean="0">
                <a:sym typeface="Wingdings" panose="05000000000000000000" pitchFamily="2" charset="2"/>
              </a:rPr>
              <a:t> </a:t>
            </a:r>
            <a:r>
              <a:rPr lang="en-US" altLang="en-US" b="1" dirty="0" smtClean="0"/>
              <a:t>posterior pharynx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May be foreign body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Inadequate relaxant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anesthesia</a:t>
            </a:r>
          </a:p>
        </p:txBody>
      </p:sp>
      <p:sp>
        <p:nvSpPr>
          <p:cNvPr id="19460" name="Picture 9" descr="F:\2923 American Heart\WIP\Client Provided\JPEG Images\Case1-7.jpg"/>
          <p:cNvSpPr>
            <a:spLocks noChangeAspect="1" noChangeArrowheads="1"/>
          </p:cNvSpPr>
          <p:nvPr/>
        </p:nvSpPr>
        <p:spPr bwMode="auto">
          <a:xfrm>
            <a:off x="7777164" y="3068053"/>
            <a:ext cx="3248025" cy="1361072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9" y="142875"/>
            <a:ext cx="9572625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Management of Airway Obstruction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285876"/>
            <a:ext cx="9429750" cy="524351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Patient’s stimulation,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Suction,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Oral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Nasal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Others: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/>
              <a:t>Tracheal intubation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 err="1"/>
              <a:t>Cricothyroidotomy</a:t>
            </a:r>
            <a:endParaRPr lang="en-US" sz="2400" b="1" dirty="0"/>
          </a:p>
          <a:p>
            <a:pPr lvl="1">
              <a:spcAft>
                <a:spcPts val="0"/>
              </a:spcAft>
              <a:defRPr/>
            </a:pPr>
            <a:r>
              <a:rPr lang="en-US" sz="2400" b="1" dirty="0"/>
              <a:t>Tracheotomy</a:t>
            </a:r>
          </a:p>
        </p:txBody>
      </p:sp>
      <p:sp>
        <p:nvSpPr>
          <p:cNvPr id="20484" name="Picture 12" descr="F:\2923 American Heart\WIP\Client Provided\JPEG Images\Case1-8b.jpg"/>
          <p:cNvSpPr>
            <a:spLocks noChangeAspect="1" noChangeArrowheads="1"/>
          </p:cNvSpPr>
          <p:nvPr/>
        </p:nvSpPr>
        <p:spPr bwMode="auto">
          <a:xfrm>
            <a:off x="8667750" y="3214688"/>
            <a:ext cx="2357438" cy="17145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5" name="Picture 11" descr="F:\2923 American Heart\WIP\Client Provided\JPEG Images\Case1-8a.jpg"/>
          <p:cNvSpPr>
            <a:spLocks noChangeAspect="1" noChangeArrowheads="1"/>
          </p:cNvSpPr>
          <p:nvPr/>
        </p:nvSpPr>
        <p:spPr bwMode="auto">
          <a:xfrm>
            <a:off x="8667750" y="5119688"/>
            <a:ext cx="2357438" cy="1643062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6" name="Picture 9" descr="F:\2923 American Heart\WIP\Client Provided\JPEG Images\Case1-7.jpg"/>
          <p:cNvSpPr>
            <a:spLocks noChangeAspect="1" noChangeArrowheads="1"/>
          </p:cNvSpPr>
          <p:nvPr/>
        </p:nvSpPr>
        <p:spPr bwMode="auto">
          <a:xfrm>
            <a:off x="8666164" y="1381126"/>
            <a:ext cx="2359025" cy="1643063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1439"/>
            <a:ext cx="7100888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2. 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81089" y="1285875"/>
            <a:ext cx="95154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anesthesia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Narcotics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Inhalation agent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Muscle Relaxant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Post </a:t>
            </a:r>
            <a:r>
              <a:rPr lang="en-US" altLang="en-US" b="1" dirty="0" err="1" smtClean="0"/>
              <a:t>oper</a:t>
            </a:r>
            <a:r>
              <a:rPr lang="en-US" altLang="en-US" b="1" dirty="0" smtClean="0"/>
              <a:t> - Analgesia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Intravenous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Epidural</a:t>
            </a:r>
          </a:p>
        </p:txBody>
      </p:sp>
    </p:spTree>
    <p:extLst>
      <p:ext uri="{BB962C8B-B14F-4D97-AF65-F5344CB8AC3E}">
        <p14:creationId xmlns:p14="http://schemas.microsoft.com/office/powerpoint/2010/main" val="28967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173798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Aspiration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Signs</a:t>
            </a:r>
          </a:p>
          <a:p>
            <a:pPr marL="0" indent="0">
              <a:buNone/>
            </a:pPr>
            <a:r>
              <a:rPr lang="en-US" dirty="0"/>
              <a:t>• Gastric contents visible within breathing </a:t>
            </a:r>
            <a:r>
              <a:rPr lang="en-US" dirty="0" smtClean="0"/>
              <a:t>circuit/airway adjunct </a:t>
            </a:r>
            <a:r>
              <a:rPr lang="en-US" dirty="0"/>
              <a:t>(e.g. LMA)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</a:t>
            </a:r>
            <a:r>
              <a:rPr lang="en-US" i="1" dirty="0" smtClean="0"/>
              <a:t>S</a:t>
            </a:r>
            <a:r>
              <a:rPr lang="en-US" sz="2000" dirty="0" smtClean="0"/>
              <a:t>a</a:t>
            </a:r>
            <a:r>
              <a:rPr lang="en-US" dirty="0" smtClean="0"/>
              <a:t>O</a:t>
            </a:r>
            <a:r>
              <a:rPr lang="en-US" sz="1600" dirty="0" smtClean="0"/>
              <a:t>2</a:t>
            </a:r>
            <a:endParaRPr lang="en-US" sz="1600" dirty="0"/>
          </a:p>
          <a:p>
            <a:pPr marL="0" indent="0">
              <a:buNone/>
            </a:pPr>
            <a:r>
              <a:rPr lang="en-US" dirty="0"/>
              <a:t>• Wheeze/stridor</a:t>
            </a:r>
          </a:p>
          <a:p>
            <a:pPr marL="0" indent="0">
              <a:buNone/>
            </a:pPr>
            <a:r>
              <a:rPr lang="en-US" dirty="0"/>
              <a:t>• Tachycardia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Airway </a:t>
            </a:r>
            <a:r>
              <a:rPr lang="en-US" dirty="0"/>
              <a:t>pressure</a:t>
            </a:r>
          </a:p>
        </p:txBody>
      </p:sp>
      <p:sp>
        <p:nvSpPr>
          <p:cNvPr id="5" name="Down Arrow 4"/>
          <p:cNvSpPr/>
          <p:nvPr/>
        </p:nvSpPr>
        <p:spPr>
          <a:xfrm>
            <a:off x="1716577" y="3873038"/>
            <a:ext cx="91440" cy="25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1716577" y="5336771"/>
            <a:ext cx="103910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4310" y="1215025"/>
            <a:ext cx="744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Definition:- inhalation of gastric contents can occur in patients who do not have fully functional upper airway reflexes. Impaired protective airway reflexes.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6" y="142876"/>
            <a:ext cx="83153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357313"/>
            <a:ext cx="93726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Close observation,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Assess the problem,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the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Reverse (or Antidote):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Muscle relaxant  </a:t>
            </a:r>
            <a:r>
              <a:rPr lang="en-US" altLang="en-US" b="1" dirty="0" smtClean="0">
                <a:sym typeface="Wingdings" panose="05000000000000000000" pitchFamily="2" charset="2"/>
              </a:rPr>
              <a:t>  Neostigmine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Opioids  </a:t>
            </a:r>
            <a:r>
              <a:rPr lang="en-US" altLang="en-US" b="1" dirty="0" smtClean="0">
                <a:sym typeface="Wingdings" panose="05000000000000000000" pitchFamily="2" charset="2"/>
              </a:rPr>
              <a:t>  Naloxone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Midazolam  </a:t>
            </a:r>
            <a:r>
              <a:rPr lang="en-US" altLang="en-US" b="1" dirty="0" smtClean="0">
                <a:sym typeface="Wingdings" panose="05000000000000000000" pitchFamily="2" charset="2"/>
              </a:rPr>
              <a:t> 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Anexate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300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36078"/>
            <a:ext cx="9199572" cy="5686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7993" y="138022"/>
            <a:ext cx="662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Oxygen therapy</a:t>
            </a:r>
          </a:p>
        </p:txBody>
      </p:sp>
    </p:spTree>
    <p:extLst>
      <p:ext uri="{BB962C8B-B14F-4D97-AF65-F5344CB8AC3E}">
        <p14:creationId xmlns:p14="http://schemas.microsoft.com/office/powerpoint/2010/main" val="15215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44" y="133003"/>
            <a:ext cx="8661438" cy="62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6" y="142876"/>
            <a:ext cx="83153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357313"/>
            <a:ext cx="93726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Close observation,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Assess the problem,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the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Reverse (or Antidote):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Muscle relaxant  </a:t>
            </a:r>
            <a:r>
              <a:rPr lang="en-US" altLang="en-US" b="1" dirty="0" smtClean="0">
                <a:sym typeface="Wingdings" panose="05000000000000000000" pitchFamily="2" charset="2"/>
              </a:rPr>
              <a:t>  Neostigmine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Opioids  </a:t>
            </a:r>
            <a:r>
              <a:rPr lang="en-US" altLang="en-US" b="1" dirty="0" smtClean="0">
                <a:sym typeface="Wingdings" panose="05000000000000000000" pitchFamily="2" charset="2"/>
              </a:rPr>
              <a:t>  Naloxone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Midazolam  </a:t>
            </a:r>
            <a:r>
              <a:rPr lang="en-US" altLang="en-US" b="1" dirty="0" smtClean="0">
                <a:sym typeface="Wingdings" panose="05000000000000000000" pitchFamily="2" charset="2"/>
              </a:rPr>
              <a:t> 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Anexate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122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3.  Hypertension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1"/>
            <a:ext cx="9644063" cy="5072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Common  causes: e.g. </a:t>
            </a:r>
          </a:p>
          <a:p>
            <a:pPr lvl="1" eaLnBrk="1" hangingPunct="1"/>
            <a:r>
              <a:rPr lang="en-US" altLang="en-US" b="1" dirty="0" smtClean="0"/>
              <a:t>Pain</a:t>
            </a:r>
          </a:p>
          <a:p>
            <a:pPr lvl="1" eaLnBrk="1" hangingPunct="1"/>
            <a:r>
              <a:rPr lang="en-US" altLang="en-US" b="1" dirty="0" smtClean="0"/>
              <a:t>Full Bladder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Hypertensive patients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Fluid overload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Excessive use of vasopressors</a:t>
            </a:r>
          </a:p>
        </p:txBody>
      </p:sp>
    </p:spTree>
    <p:extLst>
      <p:ext uri="{BB962C8B-B14F-4D97-AF65-F5344CB8AC3E}">
        <p14:creationId xmlns:p14="http://schemas.microsoft.com/office/powerpoint/2010/main" val="854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Hypertension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500189"/>
            <a:ext cx="9715500" cy="5214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Effective pain control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Sedation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Anti-hypertensives:</a:t>
            </a:r>
          </a:p>
          <a:p>
            <a:pPr lvl="1" eaLnBrk="1" hangingPunct="1"/>
            <a:r>
              <a:rPr lang="en-US" altLang="en-US" b="1" dirty="0" smtClean="0"/>
              <a:t>Beta blockers</a:t>
            </a:r>
          </a:p>
          <a:p>
            <a:pPr lvl="1" eaLnBrk="1" hangingPunct="1"/>
            <a:r>
              <a:rPr lang="en-US" altLang="en-US" b="1" dirty="0" smtClean="0"/>
              <a:t>Alpha blockers</a:t>
            </a:r>
          </a:p>
          <a:p>
            <a:pPr lvl="1" eaLnBrk="1" hangingPunct="1"/>
            <a:r>
              <a:rPr lang="en-US" altLang="en-US" b="1" dirty="0" smtClean="0"/>
              <a:t>Hydralazine (</a:t>
            </a:r>
            <a:r>
              <a:rPr lang="en-US" altLang="en-US" b="1" dirty="0" err="1" smtClean="0"/>
              <a:t>Apresoline</a:t>
            </a:r>
            <a:r>
              <a:rPr lang="en-US" altLang="en-US" b="1" dirty="0" smtClean="0"/>
              <a:t>)</a:t>
            </a:r>
          </a:p>
          <a:p>
            <a:pPr lvl="1" eaLnBrk="1" hangingPunct="1"/>
            <a:r>
              <a:rPr lang="en-US" altLang="en-US" b="1" dirty="0" smtClean="0"/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1253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5"/>
            <a:ext cx="777240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4.  Hypotension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357313"/>
            <a:ext cx="9858375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Decreased venous return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Hypovolemia,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 fluid intake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 losses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Bleeding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 smtClean="0"/>
              <a:t>Sympathectomy</a:t>
            </a:r>
            <a:r>
              <a:rPr lang="en-US" altLang="en-US" b="1" dirty="0" smtClean="0"/>
              <a:t>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3rd space loss,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Left ventricular dysfunction</a:t>
            </a:r>
          </a:p>
        </p:txBody>
      </p:sp>
    </p:spTree>
    <p:extLst>
      <p:ext uri="{BB962C8B-B14F-4D97-AF65-F5344CB8AC3E}">
        <p14:creationId xmlns:p14="http://schemas.microsoft.com/office/powerpoint/2010/main" val="9583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411" y="301924"/>
            <a:ext cx="540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Fluids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9516" y="1225254"/>
            <a:ext cx="63317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will require </a:t>
            </a:r>
            <a:r>
              <a:rPr lang="en-US" dirty="0" err="1"/>
              <a:t>i.v.</a:t>
            </a:r>
            <a:r>
              <a:rPr lang="en-US" dirty="0"/>
              <a:t> fluids until they are able to drink </a:t>
            </a:r>
            <a:r>
              <a:rPr lang="en-US" dirty="0" smtClean="0"/>
              <a:t>normally</a:t>
            </a:r>
          </a:p>
          <a:p>
            <a:endParaRPr lang="en-US" dirty="0" smtClean="0"/>
          </a:p>
          <a:p>
            <a:r>
              <a:rPr lang="en-US" dirty="0"/>
              <a:t>• maintenance and </a:t>
            </a:r>
            <a:r>
              <a:rPr lang="en-US" dirty="0" err="1"/>
              <a:t>interoperative</a:t>
            </a:r>
            <a:r>
              <a:rPr lang="en-US" dirty="0"/>
              <a:t> fluid losses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pPr marL="180975" indent="-180975"/>
            <a:r>
              <a:rPr lang="en-US" dirty="0"/>
              <a:t>• replacement of pre-existing losses (e.g. dehydration </a:t>
            </a:r>
            <a:r>
              <a:rPr lang="en-US" dirty="0" smtClean="0"/>
              <a:t>       preoperatively);</a:t>
            </a:r>
          </a:p>
          <a:p>
            <a:pPr marL="180975" indent="-180975"/>
            <a:endParaRPr lang="en-US" dirty="0"/>
          </a:p>
          <a:p>
            <a:r>
              <a:rPr lang="en-US" dirty="0"/>
              <a:t>• replacement of postoperative losses (e.g. nasogastric losses,</a:t>
            </a:r>
          </a:p>
          <a:p>
            <a:r>
              <a:rPr lang="en-US" dirty="0" smtClean="0"/>
              <a:t>    bleeding).</a:t>
            </a:r>
          </a:p>
          <a:p>
            <a:endParaRPr lang="en-US" dirty="0"/>
          </a:p>
          <a:p>
            <a:r>
              <a:rPr lang="en-US" dirty="0"/>
              <a:t>The types of fluid are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• isotonic crystalloid (most often used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• colloids (for maintaining intravascular volume, early bleeding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• blood and blood products (for significant </a:t>
            </a:r>
            <a:r>
              <a:rPr lang="en-US" dirty="0" err="1"/>
              <a:t>haemorrhage</a:t>
            </a:r>
            <a:r>
              <a:rPr lang="en-US" dirty="0"/>
              <a:t>,</a:t>
            </a:r>
          </a:p>
          <a:p>
            <a:r>
              <a:rPr lang="en-US" dirty="0"/>
              <a:t>coagulopathy).</a:t>
            </a:r>
          </a:p>
        </p:txBody>
      </p:sp>
    </p:spTree>
    <p:extLst>
      <p:ext uri="{BB962C8B-B14F-4D97-AF65-F5344CB8AC3E}">
        <p14:creationId xmlns:p14="http://schemas.microsoft.com/office/powerpoint/2010/main" val="4147049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5.  Dysrhythmias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214439"/>
            <a:ext cx="9034463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Secondary to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Hypoxemia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Hypercarbia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Hypothermia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Acidosis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 smtClean="0"/>
              <a:t>Catecholamines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Electrolyte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19427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0025"/>
            <a:ext cx="7772400" cy="10858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Dysrhythmia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857376"/>
            <a:ext cx="8786812" cy="4695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Identify and treat the cause,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Assure oxygenation,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Pharmacological</a:t>
            </a:r>
          </a:p>
        </p:txBody>
      </p:sp>
    </p:spTree>
    <p:extLst>
      <p:ext uri="{BB962C8B-B14F-4D97-AF65-F5344CB8AC3E}">
        <p14:creationId xmlns:p14="http://schemas.microsoft.com/office/powerpoint/2010/main" val="8516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Regurgitation of gastric contents can happen in </a:t>
            </a:r>
            <a:r>
              <a:rPr lang="en-US" dirty="0" smtClean="0"/>
              <a:t>any patient </a:t>
            </a:r>
            <a:r>
              <a:rPr lang="en-US" dirty="0"/>
              <a:t>who does not have fully functioning upper </a:t>
            </a:r>
            <a:r>
              <a:rPr lang="en-US" dirty="0" smtClean="0"/>
              <a:t>airway protective </a:t>
            </a:r>
            <a:r>
              <a:rPr lang="en-US" dirty="0"/>
              <a:t>reflexes Those at risk include:</a:t>
            </a:r>
          </a:p>
          <a:p>
            <a:pPr marL="0" indent="0">
              <a:buNone/>
            </a:pPr>
            <a:r>
              <a:rPr lang="en-US" dirty="0"/>
              <a:t>• Inadequate period of preoperative starvation</a:t>
            </a:r>
          </a:p>
          <a:p>
            <a:pPr marL="0" indent="0">
              <a:buNone/>
            </a:pPr>
            <a:r>
              <a:rPr lang="en-US" dirty="0"/>
              <a:t>• Delayed gastric emptying (e.g. opiates, pain, </a:t>
            </a:r>
            <a:r>
              <a:rPr lang="en-US" dirty="0" smtClean="0"/>
              <a:t>bowel obstruction</a:t>
            </a:r>
            <a:r>
              <a:rPr lang="en-US" dirty="0"/>
              <a:t>, </a:t>
            </a:r>
            <a:r>
              <a:rPr lang="en-US" dirty="0" smtClean="0"/>
              <a:t>pregnancy           at </a:t>
            </a:r>
            <a:r>
              <a:rPr lang="en-US" dirty="0"/>
              <a:t>term; see Figure 6.2)</a:t>
            </a:r>
          </a:p>
          <a:p>
            <a:pPr marL="0" indent="0">
              <a:buNone/>
            </a:pPr>
            <a:r>
              <a:rPr lang="en-US" dirty="0"/>
              <a:t>• Insufficient/lack of cricoid pressure at induction </a:t>
            </a:r>
            <a:r>
              <a:rPr lang="en-US" dirty="0" smtClean="0"/>
              <a:t>of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/>
              <a:t>early </a:t>
            </a:r>
            <a:r>
              <a:rPr lang="en-US" dirty="0" err="1"/>
              <a:t>extubation</a:t>
            </a:r>
            <a:r>
              <a:rPr lang="en-US" dirty="0"/>
              <a:t> in an at-risk </a:t>
            </a:r>
            <a:r>
              <a:rPr lang="en-US" dirty="0" smtClean="0"/>
              <a:t>patient in supine </a:t>
            </a:r>
            <a:r>
              <a:rPr lang="en-US" dirty="0" err="1" smtClean="0"/>
              <a:t>postion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3" y="71439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6.  Urine Output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14439"/>
            <a:ext cx="9858375" cy="5572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Oliguria</a:t>
            </a:r>
          </a:p>
          <a:p>
            <a:pPr lvl="1" eaLnBrk="1" hangingPunct="1"/>
            <a:r>
              <a:rPr lang="en-US" altLang="en-US" b="1" dirty="0" smtClean="0"/>
              <a:t>Hypovolemia,</a:t>
            </a:r>
          </a:p>
          <a:p>
            <a:pPr lvl="1" eaLnBrk="1" hangingPunct="1"/>
            <a:r>
              <a:rPr lang="en-US" altLang="en-US" b="1" dirty="0" smtClean="0"/>
              <a:t>Surgical trauma,</a:t>
            </a:r>
          </a:p>
          <a:p>
            <a:pPr lvl="1" eaLnBrk="1" hangingPunct="1"/>
            <a:r>
              <a:rPr lang="en-US" altLang="en-US" b="1" dirty="0" smtClean="0"/>
              <a:t>Impaired renal function,</a:t>
            </a:r>
          </a:p>
          <a:p>
            <a:pPr lvl="1" eaLnBrk="1" hangingPunct="1"/>
            <a:r>
              <a:rPr lang="en-US" altLang="en-US" b="1" dirty="0" smtClean="0"/>
              <a:t>Mechanical blocking of catheter.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Treatment:</a:t>
            </a:r>
          </a:p>
          <a:p>
            <a:pPr lvl="1" eaLnBrk="1" hangingPunct="1"/>
            <a:r>
              <a:rPr lang="en-US" altLang="en-US" b="1" dirty="0" smtClean="0"/>
              <a:t>Assess catheter patency</a:t>
            </a:r>
          </a:p>
          <a:p>
            <a:pPr lvl="1" eaLnBrk="1" hangingPunct="1"/>
            <a:r>
              <a:rPr lang="en-US" altLang="en-US" b="1" dirty="0" smtClean="0"/>
              <a:t>Fluid bolus</a:t>
            </a:r>
          </a:p>
          <a:p>
            <a:pPr lvl="1" eaLnBrk="1" hangingPunct="1"/>
            <a:r>
              <a:rPr lang="en-US" altLang="en-US" b="1" dirty="0" smtClean="0"/>
              <a:t>Diuretics e.g. Lasix</a:t>
            </a:r>
          </a:p>
        </p:txBody>
      </p:sp>
    </p:spTree>
    <p:extLst>
      <p:ext uri="{BB962C8B-B14F-4D97-AF65-F5344CB8AC3E}">
        <p14:creationId xmlns:p14="http://schemas.microsoft.com/office/powerpoint/2010/main" val="2342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6675"/>
            <a:ext cx="7772400" cy="10048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7.  Post op Bleeding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214439"/>
            <a:ext cx="3929063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Surgical Problem,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Coagulopathy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induced</a:t>
            </a:r>
          </a:p>
        </p:txBody>
      </p:sp>
    </p:spTree>
    <p:extLst>
      <p:ext uri="{BB962C8B-B14F-4D97-AF65-F5344CB8AC3E}">
        <p14:creationId xmlns:p14="http://schemas.microsoft.com/office/powerpoint/2010/main" val="4285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138114"/>
            <a:ext cx="8672513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 Post op Bleeding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5375" y="1357314"/>
            <a:ext cx="9715500" cy="490518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/>
              <a:t>Treatment: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Start </a:t>
            </a:r>
            <a:r>
              <a:rPr lang="en-US" sz="2800" b="1" dirty="0" err="1"/>
              <a:t>i.v</a:t>
            </a:r>
            <a:r>
              <a:rPr lang="en-US" sz="2800" b="1" dirty="0"/>
              <a:t>. lines </a:t>
            </a:r>
            <a:r>
              <a:rPr lang="en-US" sz="2800" b="1" dirty="0">
                <a:sym typeface="Wingdings" pitchFamily="2" charset="2"/>
              </a:rPr>
              <a:t> push fluids</a:t>
            </a:r>
            <a:endParaRPr lang="en-US" sz="280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Blood sample,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CBC,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Cross matching,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</a:t>
            </a:r>
            <a:r>
              <a:rPr lang="en-US" b="1" dirty="0" err="1"/>
              <a:t>Coagulopathy</a:t>
            </a:r>
            <a:endParaRPr lang="en-US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05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Notify the surgeon,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Correction of the cause</a:t>
            </a:r>
          </a:p>
        </p:txBody>
      </p:sp>
    </p:spTree>
    <p:extLst>
      <p:ext uri="{BB962C8B-B14F-4D97-AF65-F5344CB8AC3E}">
        <p14:creationId xmlns:p14="http://schemas.microsoft.com/office/powerpoint/2010/main" val="3887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1441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8.  Hypothermia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85875"/>
            <a:ext cx="9786937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Most of patients will arrive cold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Get baseline temperature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Actively rewarm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Administer oxygen if shivering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Take care for: </a:t>
            </a:r>
          </a:p>
          <a:p>
            <a:pPr lvl="2" eaLnBrk="1" hangingPunct="1"/>
            <a:r>
              <a:rPr lang="en-US" altLang="en-US" b="1" dirty="0" smtClean="0"/>
              <a:t>Pediatric,</a:t>
            </a:r>
          </a:p>
          <a:p>
            <a:pPr lvl="2" eaLnBrk="1" hangingPunct="1"/>
            <a:r>
              <a:rPr lang="en-US" altLang="en-US" b="1" dirty="0" smtClean="0"/>
              <a:t>Geriatric</a:t>
            </a:r>
            <a:r>
              <a:rPr lang="en-US" alt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2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8114"/>
            <a:ext cx="7772400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9.  Altered Mental Status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0"/>
            <a:ext cx="98583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Reaction to drugs?</a:t>
            </a:r>
          </a:p>
          <a:p>
            <a:pPr lvl="1" eaLnBrk="1" hangingPunct="1"/>
            <a:r>
              <a:rPr lang="en-US" altLang="en-US" b="1" dirty="0" smtClean="0"/>
              <a:t>Drugs e.g. sedatives, anticholinergics</a:t>
            </a:r>
          </a:p>
          <a:p>
            <a:pPr lvl="1" eaLnBrk="1" hangingPunct="1"/>
            <a:r>
              <a:rPr lang="en-US" altLang="en-US" b="1" dirty="0" smtClean="0"/>
              <a:t>Intoxication / Drug abusers</a:t>
            </a:r>
          </a:p>
          <a:p>
            <a:pPr eaLnBrk="1" hangingPunct="1"/>
            <a:r>
              <a:rPr lang="en-US" altLang="en-US" b="1" dirty="0" smtClean="0"/>
              <a:t>Pain</a:t>
            </a:r>
          </a:p>
          <a:p>
            <a:pPr eaLnBrk="1" hangingPunct="1"/>
            <a:r>
              <a:rPr lang="en-US" altLang="en-US" b="1" dirty="0" smtClean="0"/>
              <a:t>Full bladder</a:t>
            </a:r>
          </a:p>
          <a:p>
            <a:pPr eaLnBrk="1" hangingPunct="1"/>
            <a:r>
              <a:rPr lang="en-US" altLang="en-US" b="1" dirty="0" smtClean="0"/>
              <a:t>Hypoventilation</a:t>
            </a:r>
          </a:p>
          <a:p>
            <a:pPr eaLnBrk="1" hangingPunct="1"/>
            <a:r>
              <a:rPr lang="en-US" altLang="en-US" b="1" dirty="0" smtClean="0"/>
              <a:t>Low COP</a:t>
            </a:r>
          </a:p>
          <a:p>
            <a:pPr eaLnBrk="1" hangingPunct="1"/>
            <a:r>
              <a:rPr lang="en-US" altLang="en-US" b="1" dirty="0" smtClean="0"/>
              <a:t>CVA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142876"/>
            <a:ext cx="91440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Treatment of Altered Mental Status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09688" y="1643064"/>
            <a:ext cx="9072562" cy="47148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Reassurances,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Always protect the patient,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Evaluate the cause,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symptoms,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Sedatives / Opioids if  necessary.</a:t>
            </a:r>
          </a:p>
        </p:txBody>
      </p:sp>
    </p:spTree>
    <p:extLst>
      <p:ext uri="{BB962C8B-B14F-4D97-AF65-F5344CB8AC3E}">
        <p14:creationId xmlns:p14="http://schemas.microsoft.com/office/powerpoint/2010/main" val="36037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10.  Delayed Recovery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81113" y="1571625"/>
            <a:ext cx="9601200" cy="49291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Systematic evaluation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Pre-op status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Intraoperative events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Ventilation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Response to Stimulation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Cardiovascular status</a:t>
            </a:r>
          </a:p>
        </p:txBody>
      </p:sp>
    </p:spTree>
    <p:extLst>
      <p:ext uri="{BB962C8B-B14F-4D97-AF65-F5344CB8AC3E}">
        <p14:creationId xmlns:p14="http://schemas.microsoft.com/office/powerpoint/2010/main" val="13401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Delayed Recovery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23963" y="1357313"/>
            <a:ext cx="9372600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The most common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Residual anesthesia </a:t>
            </a:r>
            <a:r>
              <a:rPr lang="en-US" altLang="en-US" b="1" dirty="0" smtClean="0">
                <a:sym typeface="Wingdings" panose="05000000000000000000" pitchFamily="2" charset="2"/>
              </a:rPr>
              <a:t> </a:t>
            </a:r>
            <a:r>
              <a:rPr lang="en-US" altLang="en-US" b="1" dirty="0" smtClean="0"/>
              <a:t>Consider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Hypothermia,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Metabolic e.g. diabetic coma,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Underlying psychiatric problem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CVA</a:t>
            </a:r>
          </a:p>
        </p:txBody>
      </p:sp>
    </p:spTree>
    <p:extLst>
      <p:ext uri="{BB962C8B-B14F-4D97-AF65-F5344CB8AC3E}">
        <p14:creationId xmlns:p14="http://schemas.microsoft.com/office/powerpoint/2010/main" val="839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564" y="142875"/>
            <a:ext cx="9386887" cy="1500188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11.  Postoperative Nausea &amp; Vomiting “PONV”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681164"/>
            <a:ext cx="10072688" cy="51768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Risk factors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Type &amp; duration of surgery,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Type of anesthesia,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Drugs,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Hormone levels,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Medical problems,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Autonomic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611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9"/>
            <a:ext cx="7772400" cy="10001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Prevention of PONV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357314"/>
            <a:ext cx="9786938" cy="52149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NPO status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 err="1"/>
              <a:t>Dexamothasone</a:t>
            </a:r>
            <a:r>
              <a:rPr lang="en-US" altLang="en-US" sz="2800" b="1" dirty="0"/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 err="1"/>
              <a:t>Droperidol</a:t>
            </a:r>
            <a:r>
              <a:rPr lang="en-US" altLang="en-US" sz="2800" b="1" dirty="0"/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Metoclopramide,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 blockers,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Ondansetron,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Acupuncture</a:t>
            </a: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 bwMode="auto">
          <a:xfrm>
            <a:off x="9882188" y="6429376"/>
            <a:ext cx="1071562" cy="214313"/>
          </a:xfrm>
          <a:prstGeom prst="actionButtonForwardNex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100% oxygen</a:t>
            </a:r>
          </a:p>
          <a:p>
            <a:pPr marL="0" indent="0">
              <a:buNone/>
            </a:pPr>
            <a:r>
              <a:rPr lang="en-US" dirty="0"/>
              <a:t>• Call for help</a:t>
            </a:r>
          </a:p>
          <a:p>
            <a:pPr marL="0" indent="0">
              <a:buNone/>
            </a:pPr>
            <a:r>
              <a:rPr lang="en-US" dirty="0"/>
              <a:t>• 30% Head-down position to prevent/limit aspiration</a:t>
            </a:r>
          </a:p>
          <a:p>
            <a:pPr marL="0" indent="0">
              <a:buNone/>
            </a:pPr>
            <a:r>
              <a:rPr lang="en-US" dirty="0"/>
              <a:t>• Oropharyngeal suction</a:t>
            </a:r>
          </a:p>
          <a:p>
            <a:pPr marL="0" indent="0">
              <a:buNone/>
            </a:pPr>
            <a:r>
              <a:rPr lang="en-US" dirty="0"/>
              <a:t>• Tracheal intubation if needed, including tracheal</a:t>
            </a:r>
          </a:p>
          <a:p>
            <a:pPr marL="0" indent="0">
              <a:buNone/>
            </a:pPr>
            <a:r>
              <a:rPr lang="en-US" dirty="0"/>
              <a:t>suctioning</a:t>
            </a:r>
          </a:p>
          <a:p>
            <a:pPr marL="0" indent="0">
              <a:buNone/>
            </a:pPr>
            <a:r>
              <a:rPr lang="en-US" dirty="0"/>
              <a:t>• Postoperatively: physiotherapy, oxygen.</a:t>
            </a:r>
          </a:p>
          <a:p>
            <a:pPr marL="0" indent="0">
              <a:buNone/>
            </a:pPr>
            <a:r>
              <a:rPr lang="en-US" dirty="0"/>
              <a:t>Some advocate antibiotics and steroids</a:t>
            </a:r>
          </a:p>
        </p:txBody>
      </p:sp>
    </p:spTree>
    <p:extLst>
      <p:ext uri="{BB962C8B-B14F-4D97-AF65-F5344CB8AC3E}">
        <p14:creationId xmlns:p14="http://schemas.microsoft.com/office/powerpoint/2010/main" val="3571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89" y="1313411"/>
            <a:ext cx="9661166" cy="4364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4198" y="439948"/>
            <a:ext cx="472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Analgesia</a:t>
            </a:r>
          </a:p>
        </p:txBody>
      </p:sp>
    </p:spTree>
    <p:extLst>
      <p:ext uri="{BB962C8B-B14F-4D97-AF65-F5344CB8AC3E}">
        <p14:creationId xmlns:p14="http://schemas.microsoft.com/office/powerpoint/2010/main" val="1467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285876"/>
            <a:ext cx="10072687" cy="56435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3600" b="1" dirty="0">
                <a:cs typeface="Times New Roman" panose="02020603050405020304" pitchFamily="18" charset="0"/>
              </a:rPr>
              <a:t>Causes: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Incisional		Skin and subcutaneous tissue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Laparoscopy    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Insuflation</a:t>
            </a:r>
            <a:r>
              <a:rPr lang="en-US" altLang="en-US" sz="2800" b="1" dirty="0">
                <a:cs typeface="Times New Roman" panose="02020603050405020304" pitchFamily="18" charset="0"/>
              </a:rPr>
              <a:t> of Co</a:t>
            </a:r>
            <a:r>
              <a:rPr lang="en-US" altLang="en-US" sz="2800" b="1" baseline="-25000" dirty="0">
                <a:cs typeface="Times New Roman" panose="02020603050405020304" pitchFamily="18" charset="0"/>
              </a:rPr>
              <a:t>2</a:t>
            </a:r>
            <a:endParaRPr lang="en-US" altLang="en-US" sz="3600" b="1" baseline="-250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cs typeface="Times New Roman" panose="02020603050405020304" pitchFamily="18" charset="0"/>
              </a:rPr>
              <a:t>Others: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Deep 	    	cutting, coagulation, trauma 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Positional		nerve compression, traction &amp; bed sore.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IV site	               needle trauma, extravasation, venous irritation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Tubes 	               drains, nasogastric tube, ETT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Surgical 	 	complication of surgery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Others	               cast, dressing too tight, urinary retention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96979" y="1"/>
            <a:ext cx="7772400" cy="745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kern="0" dirty="0">
                <a:latin typeface="+mj-lt"/>
                <a:ea typeface="+mj-ea"/>
                <a:cs typeface="+mj-cs"/>
              </a:rPr>
              <a:t>12.  Postoperative Pain</a:t>
            </a:r>
          </a:p>
        </p:txBody>
      </p:sp>
    </p:spTree>
    <p:extLst>
      <p:ext uri="{BB962C8B-B14F-4D97-AF65-F5344CB8AC3E}">
        <p14:creationId xmlns:p14="http://schemas.microsoft.com/office/powerpoint/2010/main" val="2679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39" y="1587731"/>
            <a:ext cx="10137460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30" y="2070004"/>
            <a:ext cx="10941170" cy="2186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4792" y="701841"/>
            <a:ext cx="91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Referral to high dependency </a:t>
            </a:r>
            <a:r>
              <a:rPr lang="en-US" sz="2800" b="1" dirty="0" smtClean="0">
                <a:solidFill>
                  <a:srgbClr val="FF0000"/>
                </a:solidFill>
              </a:rPr>
              <a:t>unit/intensive care </a:t>
            </a:r>
            <a:r>
              <a:rPr lang="en-US" sz="2800" b="1" dirty="0">
                <a:solidFill>
                  <a:srgbClr val="FF0000"/>
                </a:solidFill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9713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558" y="1255377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</a:t>
            </a:r>
            <a:endParaRPr lang="en-US" sz="88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38" y="157655"/>
            <a:ext cx="8119240" cy="6558455"/>
          </a:xfrm>
        </p:spPr>
      </p:pic>
    </p:spTree>
    <p:extLst>
      <p:ext uri="{BB962C8B-B14F-4D97-AF65-F5344CB8AC3E}">
        <p14:creationId xmlns:p14="http://schemas.microsoft.com/office/powerpoint/2010/main" val="3105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Air embolism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Causes:</a:t>
            </a:r>
          </a:p>
          <a:p>
            <a:r>
              <a:rPr lang="en-US" dirty="0" smtClean="0"/>
              <a:t>Neurosurgery </a:t>
            </a:r>
            <a:r>
              <a:rPr lang="en-US" dirty="0"/>
              <a:t>(</a:t>
            </a:r>
            <a:r>
              <a:rPr lang="en-US" dirty="0" err="1"/>
              <a:t>dural</a:t>
            </a:r>
            <a:r>
              <a:rPr lang="en-US" dirty="0"/>
              <a:t> sinuses are non-collapsible)</a:t>
            </a:r>
          </a:p>
          <a:p>
            <a:r>
              <a:rPr lang="en-US" dirty="0"/>
              <a:t>Caesarean section (e.g. if exposed </a:t>
            </a:r>
            <a:r>
              <a:rPr lang="en-US" dirty="0" smtClean="0"/>
              <a:t>veins are </a:t>
            </a:r>
            <a:r>
              <a:rPr lang="en-US" dirty="0"/>
              <a:t>raised above level of heart)</a:t>
            </a:r>
          </a:p>
          <a:p>
            <a:r>
              <a:rPr lang="en-US" dirty="0"/>
              <a:t>Central line insertion/removal</a:t>
            </a:r>
          </a:p>
          <a:p>
            <a:r>
              <a:rPr lang="en-US" dirty="0"/>
              <a:t>Epidural catheter placement</a:t>
            </a:r>
          </a:p>
          <a:p>
            <a:r>
              <a:rPr lang="en-US" dirty="0"/>
              <a:t>(if loss of resistance to air is used</a:t>
            </a:r>
            <a:r>
              <a:rPr lang="en-US" dirty="0" smtClean="0"/>
              <a:t>)</a:t>
            </a:r>
          </a:p>
          <a:p>
            <a:r>
              <a:rPr lang="en-US" dirty="0"/>
              <a:t>Entrainment through an intravenous </a:t>
            </a:r>
            <a:r>
              <a:rPr lang="en-US" dirty="0" smtClean="0"/>
              <a:t>line (especially </a:t>
            </a:r>
            <a:r>
              <a:rPr lang="en-US" dirty="0"/>
              <a:t>if pressure-assisted)</a:t>
            </a:r>
          </a:p>
          <a:p>
            <a:r>
              <a:rPr lang="en-US" dirty="0"/>
              <a:t>Situations where high pressure</a:t>
            </a:r>
          </a:p>
          <a:p>
            <a:r>
              <a:rPr lang="en-US" dirty="0"/>
              <a:t>gas is used (laparoscopy)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0805" y="1752599"/>
            <a:ext cx="790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Definition</a:t>
            </a:r>
            <a:r>
              <a:rPr lang="en-US" sz="2000" dirty="0" smtClean="0"/>
              <a:t>:- air embolism results from inadvertent introduction of air into the circulation, usually via the venous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7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13776</TotalTime>
  <Words>2536</Words>
  <Application>Microsoft Office PowerPoint</Application>
  <PresentationFormat>ملء الشاشة</PresentationFormat>
  <Paragraphs>563</Paragraphs>
  <Slides>74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74</vt:i4>
      </vt:variant>
    </vt:vector>
  </HeadingPairs>
  <TitlesOfParts>
    <vt:vector size="83" baseType="lpstr">
      <vt:lpstr>Algerian</vt:lpstr>
      <vt:lpstr>Arabic Typesetting</vt:lpstr>
      <vt:lpstr>Arial</vt:lpstr>
      <vt:lpstr>Calibri</vt:lpstr>
      <vt:lpstr>Century Gothic</vt:lpstr>
      <vt:lpstr>Corbel</vt:lpstr>
      <vt:lpstr>Times New Roman</vt:lpstr>
      <vt:lpstr>Wingdings</vt:lpstr>
      <vt:lpstr>Parallax</vt:lpstr>
      <vt:lpstr>Anaesthetic emergencies in the operating theatre&amp;post operative complication </vt:lpstr>
      <vt:lpstr>Lecture Objectives.. </vt:lpstr>
      <vt:lpstr>Anaesthetic emergencies in the operating theatre</vt:lpstr>
      <vt:lpstr>عرض تقديمي في PowerPoint</vt:lpstr>
      <vt:lpstr>Aspiration</vt:lpstr>
      <vt:lpstr>عرض تقديمي في PowerPoint</vt:lpstr>
      <vt:lpstr> Treatment </vt:lpstr>
      <vt:lpstr>عرض تقديمي في PowerPoint</vt:lpstr>
      <vt:lpstr>Air embolism</vt:lpstr>
      <vt:lpstr>Signs:</vt:lpstr>
      <vt:lpstr>Treatment:</vt:lpstr>
      <vt:lpstr>Laryngospasm</vt:lpstr>
      <vt:lpstr>Signs </vt:lpstr>
      <vt:lpstr>عرض تقديمي في PowerPoint</vt:lpstr>
      <vt:lpstr>عرض تقديمي في PowerPoint</vt:lpstr>
      <vt:lpstr> Treatment </vt:lpstr>
      <vt:lpstr>Complications</vt:lpstr>
      <vt:lpstr>Failed intubation (reproduced from the Difficult Airway Society, with permission)</vt:lpstr>
      <vt:lpstr>Failed intubation  (reproduced from the Difficult Airway Society, with permission)</vt:lpstr>
      <vt:lpstr>عرض تقديمي في PowerPoint</vt:lpstr>
      <vt:lpstr>Plan A:    Initial tracheal intubation plan</vt:lpstr>
      <vt:lpstr> Failed intubation</vt:lpstr>
      <vt:lpstr> Plan B </vt:lpstr>
      <vt:lpstr>Plan C</vt:lpstr>
      <vt:lpstr>Failed ventilation and oxygenation</vt:lpstr>
      <vt:lpstr>Plan D</vt:lpstr>
      <vt:lpstr>عرض تقديمي في PowerPoint</vt:lpstr>
      <vt:lpstr>عرض تقديمي في PowerPoint</vt:lpstr>
      <vt:lpstr>Anaphylaxis</vt:lpstr>
      <vt:lpstr>عرض تقديمي في PowerPoint</vt:lpstr>
      <vt:lpstr>Cardiac arrest  Advanced life support algorithm</vt:lpstr>
      <vt:lpstr>                                                </vt:lpstr>
      <vt:lpstr>عرض تقديمي في PowerPoint</vt:lpstr>
      <vt:lpstr>Status asthmaticus </vt:lpstr>
      <vt:lpstr>Post  Anesthesia Care Unit (PACU)</vt:lpstr>
      <vt:lpstr>PACU</vt:lpstr>
      <vt:lpstr>Admission to PACU</vt:lpstr>
      <vt:lpstr>PACU  -  ASA Standards </vt:lpstr>
      <vt:lpstr>Patient Care in the PACU</vt:lpstr>
      <vt:lpstr>Monitoring in the PACU</vt:lpstr>
      <vt:lpstr>Initial Assessment</vt:lpstr>
      <vt:lpstr>Aldrete Score</vt:lpstr>
      <vt:lpstr>عرض تقديمي في PowerPoint</vt:lpstr>
      <vt:lpstr>عرض تقديمي في PowerPoint</vt:lpstr>
      <vt:lpstr>Postoperative management</vt:lpstr>
      <vt:lpstr>Common PACU Problems</vt:lpstr>
      <vt:lpstr>1.  Airway Obstruction</vt:lpstr>
      <vt:lpstr>Management of Airway Obstruction</vt:lpstr>
      <vt:lpstr>2.  Hypoventilation</vt:lpstr>
      <vt:lpstr>Treatment of Hypoventilation</vt:lpstr>
      <vt:lpstr>عرض تقديمي في PowerPoint</vt:lpstr>
      <vt:lpstr>عرض تقديمي في PowerPoint</vt:lpstr>
      <vt:lpstr>Treatment of Hypoventilation</vt:lpstr>
      <vt:lpstr>3.  Hypertension</vt:lpstr>
      <vt:lpstr>Treatment of Hypertension </vt:lpstr>
      <vt:lpstr>4.  Hypotension</vt:lpstr>
      <vt:lpstr>عرض تقديمي في PowerPoint</vt:lpstr>
      <vt:lpstr>5.  Dysrhythmias</vt:lpstr>
      <vt:lpstr>Treatment of Dysrhythmia </vt:lpstr>
      <vt:lpstr>6.  Urine Output</vt:lpstr>
      <vt:lpstr>7.  Post op Bleeding</vt:lpstr>
      <vt:lpstr>Treatment of  Post op Bleeding</vt:lpstr>
      <vt:lpstr>8.  Hypothermia</vt:lpstr>
      <vt:lpstr>9.  Altered Mental Status</vt:lpstr>
      <vt:lpstr>Treatment of Altered Mental Status</vt:lpstr>
      <vt:lpstr>10.  Delayed Recovery</vt:lpstr>
      <vt:lpstr>Delayed Recovery</vt:lpstr>
      <vt:lpstr>11.  Postoperative Nausea &amp; Vomiting “PONV”</vt:lpstr>
      <vt:lpstr>Prevention of PONV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Anaesthetic emergencies in the operating theatre</dc:title>
  <dc:creator>Jumana Baaj</dc:creator>
  <cp:lastModifiedBy>Star</cp:lastModifiedBy>
  <cp:revision>85</cp:revision>
  <dcterms:created xsi:type="dcterms:W3CDTF">2016-09-26T06:14:37Z</dcterms:created>
  <dcterms:modified xsi:type="dcterms:W3CDTF">2019-10-08T18:45:03Z</dcterms:modified>
</cp:coreProperties>
</file>