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1" r:id="rId3"/>
    <p:sldId id="259" r:id="rId4"/>
    <p:sldId id="350" r:id="rId5"/>
    <p:sldId id="260" r:id="rId6"/>
    <p:sldId id="261" r:id="rId7"/>
    <p:sldId id="262" r:id="rId8"/>
    <p:sldId id="263" r:id="rId9"/>
    <p:sldId id="268" r:id="rId10"/>
    <p:sldId id="269" r:id="rId11"/>
    <p:sldId id="270" r:id="rId12"/>
    <p:sldId id="257" r:id="rId13"/>
    <p:sldId id="264" r:id="rId14"/>
    <p:sldId id="265" r:id="rId15"/>
    <p:sldId id="266" r:id="rId16"/>
    <p:sldId id="267" r:id="rId17"/>
    <p:sldId id="288" r:id="rId18"/>
    <p:sldId id="337" r:id="rId19"/>
    <p:sldId id="271" r:id="rId20"/>
    <p:sldId id="287" r:id="rId21"/>
    <p:sldId id="338" r:id="rId22"/>
    <p:sldId id="292" r:id="rId23"/>
    <p:sldId id="293" r:id="rId24"/>
    <p:sldId id="294" r:id="rId25"/>
    <p:sldId id="295" r:id="rId26"/>
    <p:sldId id="296" r:id="rId27"/>
    <p:sldId id="339" r:id="rId28"/>
    <p:sldId id="352" r:id="rId29"/>
    <p:sldId id="298" r:id="rId30"/>
    <p:sldId id="341" r:id="rId31"/>
    <p:sldId id="299" r:id="rId32"/>
    <p:sldId id="300" r:id="rId33"/>
    <p:sldId id="301" r:id="rId34"/>
    <p:sldId id="302" r:id="rId35"/>
    <p:sldId id="303" r:id="rId36"/>
    <p:sldId id="304" r:id="rId37"/>
    <p:sldId id="305" r:id="rId38"/>
    <p:sldId id="306" r:id="rId39"/>
    <p:sldId id="307" r:id="rId40"/>
    <p:sldId id="342" r:id="rId41"/>
    <p:sldId id="315" r:id="rId42"/>
    <p:sldId id="308" r:id="rId43"/>
    <p:sldId id="309" r:id="rId44"/>
    <p:sldId id="310" r:id="rId45"/>
    <p:sldId id="313" r:id="rId46"/>
    <p:sldId id="311" r:id="rId47"/>
    <p:sldId id="312" r:id="rId48"/>
    <p:sldId id="314" r:id="rId49"/>
    <p:sldId id="362" r:id="rId50"/>
    <p:sldId id="363" r:id="rId51"/>
    <p:sldId id="364" r:id="rId52"/>
    <p:sldId id="365" r:id="rId53"/>
    <p:sldId id="366" r:id="rId54"/>
    <p:sldId id="367" r:id="rId55"/>
    <p:sldId id="368" r:id="rId56"/>
    <p:sldId id="369" r:id="rId57"/>
    <p:sldId id="370" r:id="rId58"/>
    <p:sldId id="371" r:id="rId59"/>
    <p:sldId id="317" r:id="rId60"/>
    <p:sldId id="318" r:id="rId61"/>
    <p:sldId id="319" r:id="rId62"/>
    <p:sldId id="320" r:id="rId63"/>
    <p:sldId id="343" r:id="rId64"/>
    <p:sldId id="321" r:id="rId65"/>
    <p:sldId id="322" r:id="rId66"/>
    <p:sldId id="323" r:id="rId67"/>
    <p:sldId id="344" r:id="rId68"/>
    <p:sldId id="327" r:id="rId69"/>
    <p:sldId id="329" r:id="rId70"/>
    <p:sldId id="330" r:id="rId71"/>
    <p:sldId id="331" r:id="rId72"/>
    <p:sldId id="332" r:id="rId73"/>
    <p:sldId id="334" r:id="rId74"/>
    <p:sldId id="335" r:id="rId75"/>
    <p:sldId id="336" r:id="rId76"/>
    <p:sldId id="345" r:id="rId77"/>
    <p:sldId id="346" r:id="rId78"/>
    <p:sldId id="349" r:id="rId79"/>
    <p:sldId id="347" r:id="rId80"/>
    <p:sldId id="348" r:id="rId81"/>
    <p:sldId id="360"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9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65203-8DB2-446F-9DE5-05CDF9AA42E9}"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5203-8DB2-446F-9DE5-05CDF9AA42E9}"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5203-8DB2-446F-9DE5-05CDF9AA42E9}"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5203-8DB2-446F-9DE5-05CDF9AA42E9}"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65203-8DB2-446F-9DE5-05CDF9AA42E9}"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65203-8DB2-446F-9DE5-05CDF9AA42E9}" type="datetimeFigureOut">
              <a:rPr lang="en-US" smtClean="0"/>
              <a:pPr/>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65203-8DB2-446F-9DE5-05CDF9AA42E9}" type="datetimeFigureOut">
              <a:rPr lang="en-US" smtClean="0"/>
              <a:pPr/>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65203-8DB2-446F-9DE5-05CDF9AA42E9}" type="datetimeFigureOut">
              <a:rPr lang="en-US" smtClean="0"/>
              <a:pPr/>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65203-8DB2-446F-9DE5-05CDF9AA42E9}" type="datetimeFigureOut">
              <a:rPr lang="en-US" smtClean="0"/>
              <a:pPr/>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65203-8DB2-446F-9DE5-05CDF9AA42E9}" type="datetimeFigureOut">
              <a:rPr lang="en-US" smtClean="0"/>
              <a:pPr/>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65203-8DB2-446F-9DE5-05CDF9AA42E9}" type="datetimeFigureOut">
              <a:rPr lang="en-US" smtClean="0"/>
              <a:pPr/>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E2B7E-6AE8-40E5-94EF-EC61E9CCEB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65203-8DB2-446F-9DE5-05CDF9AA42E9}" type="datetimeFigureOut">
              <a:rPr lang="en-US" smtClean="0"/>
              <a:pPr/>
              <a:t>10/8/2019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E2B7E-6AE8-40E5-94EF-EC61E9CCEB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Definition</a:t>
            </a:r>
          </a:p>
          <a:p>
            <a:r>
              <a:rPr lang="en-US" dirty="0" smtClean="0">
                <a:solidFill>
                  <a:srgbClr val="7030A0"/>
                </a:solidFill>
              </a:rPr>
              <a:t>What is </a:t>
            </a:r>
            <a:r>
              <a:rPr lang="en-US" b="1" i="1" dirty="0" smtClean="0">
                <a:solidFill>
                  <a:srgbClr val="7030A0"/>
                </a:solidFill>
              </a:rPr>
              <a:t>Monitoring</a:t>
            </a:r>
            <a:r>
              <a:rPr lang="en-US" dirty="0" smtClean="0">
                <a:solidFill>
                  <a:srgbClr val="7030A0"/>
                </a:solidFill>
              </a:rPr>
              <a:t> ?</a:t>
            </a:r>
          </a:p>
          <a:p>
            <a:endParaRPr lang="en-US" dirty="0" smtClean="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a:bodyPr>
          <a:lstStyle/>
          <a:p>
            <a:r>
              <a:rPr lang="en-US" dirty="0" smtClean="0">
                <a:solidFill>
                  <a:srgbClr val="7030A0"/>
                </a:solidFill>
              </a:rPr>
              <a:t>What is Anesthesia? </a:t>
            </a:r>
          </a:p>
          <a:p>
            <a:r>
              <a:rPr lang="en-US" dirty="0" smtClean="0">
                <a:solidFill>
                  <a:srgbClr val="7030A0"/>
                </a:solidFill>
              </a:rPr>
              <a:t>Hypnosis</a:t>
            </a:r>
          </a:p>
          <a:p>
            <a:r>
              <a:rPr lang="en-US" dirty="0" smtClean="0">
                <a:solidFill>
                  <a:srgbClr val="7030A0"/>
                </a:solidFill>
              </a:rPr>
              <a:t>Analgesia</a:t>
            </a:r>
          </a:p>
          <a:p>
            <a:r>
              <a:rPr lang="en-US" dirty="0" smtClean="0">
                <a:solidFill>
                  <a:srgbClr val="7030A0"/>
                </a:solidFill>
              </a:rPr>
              <a:t>Paralysis</a:t>
            </a:r>
            <a:endParaRPr lang="en-US" dirty="0">
              <a:solidFill>
                <a:srgbClr val="7030A0"/>
              </a:solidFill>
            </a:endParaRPr>
          </a:p>
          <a:p>
            <a:endParaRPr lang="en-US" dirty="0" smtClean="0">
              <a:solidFill>
                <a:srgbClr val="7030A0"/>
              </a:solidFill>
            </a:endParaRP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fontScale="92500" lnSpcReduction="20000"/>
          </a:bodyPr>
          <a:lstStyle/>
          <a:p>
            <a:r>
              <a:rPr lang="en-US" dirty="0" smtClean="0">
                <a:solidFill>
                  <a:srgbClr val="7030A0"/>
                </a:solidFill>
              </a:rPr>
              <a:t>What would happen for the body during anesthesia?</a:t>
            </a:r>
          </a:p>
          <a:p>
            <a:endParaRPr lang="en-US" dirty="0" smtClean="0">
              <a:solidFill>
                <a:srgbClr val="7030A0"/>
              </a:solidFill>
            </a:endParaRPr>
          </a:p>
          <a:p>
            <a:r>
              <a:rPr lang="en-US" dirty="0" err="1" smtClean="0">
                <a:solidFill>
                  <a:srgbClr val="7030A0"/>
                </a:solidFill>
              </a:rPr>
              <a:t>Neurodepression</a:t>
            </a:r>
            <a:r>
              <a:rPr lang="en-US" dirty="0" smtClean="0">
                <a:solidFill>
                  <a:srgbClr val="7030A0"/>
                </a:solidFill>
              </a:rPr>
              <a:t>/respiratory</a:t>
            </a:r>
          </a:p>
          <a:p>
            <a:r>
              <a:rPr lang="en-US" dirty="0" err="1" smtClean="0">
                <a:solidFill>
                  <a:srgbClr val="7030A0"/>
                </a:solidFill>
              </a:rPr>
              <a:t>Cardiodepression</a:t>
            </a:r>
            <a:r>
              <a:rPr lang="en-US" dirty="0" smtClean="0">
                <a:solidFill>
                  <a:srgbClr val="7030A0"/>
                </a:solidFill>
              </a:rPr>
              <a:t>/BP CO</a:t>
            </a:r>
          </a:p>
          <a:p>
            <a:r>
              <a:rPr lang="en-US" dirty="0" err="1" smtClean="0">
                <a:solidFill>
                  <a:srgbClr val="7030A0"/>
                </a:solidFill>
              </a:rPr>
              <a:t>Vasodilation</a:t>
            </a:r>
            <a:endParaRPr lang="en-US" dirty="0" smtClean="0">
              <a:solidFill>
                <a:srgbClr val="7030A0"/>
              </a:solidFill>
            </a:endParaRPr>
          </a:p>
          <a:p>
            <a:r>
              <a:rPr lang="en-US" dirty="0" smtClean="0">
                <a:solidFill>
                  <a:srgbClr val="7030A0"/>
                </a:solidFill>
              </a:rPr>
              <a:t>Low BP affects perfusion to vital organs</a:t>
            </a:r>
          </a:p>
          <a:p>
            <a:r>
              <a:rPr lang="en-US" dirty="0" smtClean="0">
                <a:solidFill>
                  <a:srgbClr val="7030A0"/>
                </a:solidFill>
              </a:rPr>
              <a:t>Low Oxygen affects metabolism of organs</a:t>
            </a: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t>Standards for Anesthetic Monitoring</a:t>
            </a:r>
          </a:p>
          <a:p>
            <a:endParaRPr lang="en-US" dirty="0"/>
          </a:p>
        </p:txBody>
      </p:sp>
      <p:graphicFrame>
        <p:nvGraphicFramePr>
          <p:cNvPr id="4" name="Object 3"/>
          <p:cNvGraphicFramePr>
            <a:graphicFrameLocks noChangeAspect="1"/>
          </p:cNvGraphicFramePr>
          <p:nvPr/>
        </p:nvGraphicFramePr>
        <p:xfrm>
          <a:off x="762000" y="2514600"/>
          <a:ext cx="8229600" cy="7315200"/>
        </p:xfrm>
        <a:graphic>
          <a:graphicData uri="http://schemas.openxmlformats.org/presentationml/2006/ole">
            <mc:AlternateContent xmlns:mc="http://schemas.openxmlformats.org/markup-compatibility/2006">
              <mc:Choice xmlns:v="urn:schemas-microsoft-com:vml" Requires="v">
                <p:oleObj spid="_x0000_s1027" name="Acrobat Document" r:id="rId3" imgW="4663844" imgH="6035563" progId="AcroExch.Document.11">
                  <p:embed/>
                </p:oleObj>
              </mc:Choice>
              <mc:Fallback>
                <p:oleObj name="Acrobat Document" r:id="rId3" imgW="4663844" imgH="6035563"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14600"/>
                        <a:ext cx="8229600" cy="731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876800"/>
          </a:xfrm>
        </p:spPr>
        <p:txBody>
          <a:bodyPr>
            <a:normAutofit fontScale="47500" lnSpcReduction="20000"/>
          </a:bodyPr>
          <a:lstStyle/>
          <a:p>
            <a:r>
              <a:rPr lang="en-US" sz="5100" dirty="0" smtClean="0">
                <a:solidFill>
                  <a:srgbClr val="C00000"/>
                </a:solidFill>
              </a:rPr>
              <a:t>Standards for Anesthetic Monitoring</a:t>
            </a:r>
          </a:p>
          <a:p>
            <a:endParaRPr lang="en-US" dirty="0" smtClean="0"/>
          </a:p>
          <a:p>
            <a:endParaRPr lang="en-US" dirty="0"/>
          </a:p>
          <a:p>
            <a:r>
              <a:rPr lang="en-US" b="1" dirty="0">
                <a:solidFill>
                  <a:srgbClr val="7030A0"/>
                </a:solidFill>
              </a:rPr>
              <a:t> </a:t>
            </a:r>
            <a:r>
              <a:rPr lang="en-US" sz="4200" b="1" dirty="0">
                <a:solidFill>
                  <a:srgbClr val="7030A0"/>
                </a:solidFill>
              </a:rPr>
              <a:t>These standards </a:t>
            </a:r>
            <a:endParaRPr lang="en-US" sz="4200" b="1" dirty="0" smtClean="0">
              <a:solidFill>
                <a:srgbClr val="7030A0"/>
              </a:solidFill>
            </a:endParaRPr>
          </a:p>
          <a:p>
            <a:pPr algn="l">
              <a:buFont typeface="Arial" pitchFamily="34" charset="0"/>
              <a:buChar char="•"/>
            </a:pPr>
            <a:r>
              <a:rPr lang="en-US" sz="4200" dirty="0" smtClean="0">
                <a:solidFill>
                  <a:srgbClr val="7030A0"/>
                </a:solidFill>
              </a:rPr>
              <a:t>apply </a:t>
            </a:r>
            <a:r>
              <a:rPr lang="en-US" sz="4200" dirty="0">
                <a:solidFill>
                  <a:srgbClr val="7030A0"/>
                </a:solidFill>
              </a:rPr>
              <a:t>to all anesthesia care </a:t>
            </a:r>
            <a:r>
              <a:rPr lang="en-US" sz="4200" u="sng" dirty="0">
                <a:solidFill>
                  <a:srgbClr val="7030A0"/>
                </a:solidFill>
              </a:rPr>
              <a:t>although</a:t>
            </a:r>
            <a:r>
              <a:rPr lang="en-US" sz="4200" dirty="0">
                <a:solidFill>
                  <a:srgbClr val="7030A0"/>
                </a:solidFill>
              </a:rPr>
              <a:t>, in emergency circumstances, appropriate life support measures take precedence. </a:t>
            </a:r>
            <a:endParaRPr lang="en-US" sz="4200" dirty="0" smtClean="0">
              <a:solidFill>
                <a:srgbClr val="7030A0"/>
              </a:solidFill>
            </a:endParaRPr>
          </a:p>
          <a:p>
            <a:pPr algn="l">
              <a:buFont typeface="Arial" pitchFamily="34" charset="0"/>
              <a:buChar char="•"/>
            </a:pPr>
            <a:r>
              <a:rPr lang="en-US" sz="4200" dirty="0" smtClean="0">
                <a:solidFill>
                  <a:srgbClr val="7030A0"/>
                </a:solidFill>
              </a:rPr>
              <a:t>may </a:t>
            </a:r>
            <a:r>
              <a:rPr lang="en-US" sz="4200" dirty="0">
                <a:solidFill>
                  <a:srgbClr val="7030A0"/>
                </a:solidFill>
              </a:rPr>
              <a:t>be exceeded at any time based on the </a:t>
            </a:r>
            <a:r>
              <a:rPr lang="en-US" sz="4200" u="sng" dirty="0">
                <a:solidFill>
                  <a:srgbClr val="7030A0"/>
                </a:solidFill>
              </a:rPr>
              <a:t>judgment of the responsible anesthesiologist.</a:t>
            </a:r>
            <a:r>
              <a:rPr lang="en-US" sz="4200" dirty="0">
                <a:solidFill>
                  <a:srgbClr val="7030A0"/>
                </a:solidFill>
              </a:rPr>
              <a:t> </a:t>
            </a:r>
            <a:endParaRPr lang="en-US" sz="4200" dirty="0" smtClean="0">
              <a:solidFill>
                <a:srgbClr val="7030A0"/>
              </a:solidFill>
            </a:endParaRPr>
          </a:p>
          <a:p>
            <a:pPr algn="l">
              <a:buFont typeface="Arial" pitchFamily="34" charset="0"/>
              <a:buChar char="•"/>
            </a:pPr>
            <a:r>
              <a:rPr lang="en-US" sz="4200" dirty="0" smtClean="0">
                <a:solidFill>
                  <a:srgbClr val="7030A0"/>
                </a:solidFill>
              </a:rPr>
              <a:t>They </a:t>
            </a:r>
            <a:r>
              <a:rPr lang="en-US" sz="4200" dirty="0">
                <a:solidFill>
                  <a:srgbClr val="7030A0"/>
                </a:solidFill>
              </a:rPr>
              <a:t>are intended to </a:t>
            </a:r>
            <a:r>
              <a:rPr lang="en-US" sz="4200" u="sng" dirty="0">
                <a:solidFill>
                  <a:srgbClr val="7030A0"/>
                </a:solidFill>
              </a:rPr>
              <a:t>encourage quality patient care</a:t>
            </a:r>
            <a:r>
              <a:rPr lang="en-US" sz="4200" dirty="0">
                <a:solidFill>
                  <a:srgbClr val="7030A0"/>
                </a:solidFill>
              </a:rPr>
              <a:t>, but observing them cannot guarantee any specific patient outcome. </a:t>
            </a:r>
            <a:endParaRPr lang="en-US" sz="4200" dirty="0" smtClean="0">
              <a:solidFill>
                <a:srgbClr val="7030A0"/>
              </a:solidFill>
            </a:endParaRPr>
          </a:p>
          <a:p>
            <a:pPr algn="l">
              <a:buFont typeface="Arial" pitchFamily="34" charset="0"/>
              <a:buChar char="•"/>
            </a:pPr>
            <a:r>
              <a:rPr lang="en-US" sz="4200" dirty="0" smtClean="0">
                <a:solidFill>
                  <a:srgbClr val="7030A0"/>
                </a:solidFill>
              </a:rPr>
              <a:t>They </a:t>
            </a:r>
            <a:r>
              <a:rPr lang="en-US" sz="4200" dirty="0">
                <a:solidFill>
                  <a:srgbClr val="7030A0"/>
                </a:solidFill>
              </a:rPr>
              <a:t>are subject to revision from time to time, as warranted by the evolution of technology and practice. </a:t>
            </a:r>
            <a:endParaRPr lang="en-US" sz="4200" dirty="0" smtClean="0">
              <a:solidFill>
                <a:srgbClr val="7030A0"/>
              </a:solidFill>
            </a:endParaRPr>
          </a:p>
          <a:p>
            <a:pPr algn="l">
              <a:buFont typeface="Arial" pitchFamily="34" charset="0"/>
              <a:buChar char="•"/>
            </a:pPr>
            <a:r>
              <a:rPr lang="en-US" sz="4200" dirty="0" smtClean="0">
                <a:solidFill>
                  <a:srgbClr val="C00000"/>
                </a:solidFill>
              </a:rPr>
              <a:t>They </a:t>
            </a:r>
            <a:r>
              <a:rPr lang="en-US" sz="4200" dirty="0">
                <a:solidFill>
                  <a:srgbClr val="C00000"/>
                </a:solidFill>
              </a:rPr>
              <a:t>apply to all general anesthetics, regional anesthetics and monitored anesthesia care.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fontScale="70000" lnSpcReduction="20000"/>
          </a:bodyPr>
          <a:lstStyle/>
          <a:p>
            <a:pPr algn="l"/>
            <a:r>
              <a:rPr lang="en-US" dirty="0" smtClean="0">
                <a:solidFill>
                  <a:srgbClr val="C00000"/>
                </a:solidFill>
              </a:rPr>
              <a:t>Standards for Anesthetic Monitoring</a:t>
            </a:r>
          </a:p>
          <a:p>
            <a:pPr algn="l"/>
            <a:endParaRPr lang="en-US" dirty="0" smtClean="0"/>
          </a:p>
          <a:p>
            <a:pPr algn="l"/>
            <a:endParaRPr lang="en-US" dirty="0"/>
          </a:p>
          <a:p>
            <a:pPr algn="l"/>
            <a:r>
              <a:rPr lang="en-US" dirty="0" smtClean="0">
                <a:solidFill>
                  <a:srgbClr val="7030A0"/>
                </a:solidFill>
              </a:rPr>
              <a:t>This set of standards addresses only the issue of basic anesthetic monitoring, which is one component of anesthesia care. </a:t>
            </a:r>
          </a:p>
          <a:p>
            <a:pPr algn="l"/>
            <a:r>
              <a:rPr lang="en-US" dirty="0" smtClean="0">
                <a:solidFill>
                  <a:srgbClr val="7030A0"/>
                </a:solidFill>
              </a:rPr>
              <a:t>In certain rare or unusual circumstances, </a:t>
            </a:r>
          </a:p>
          <a:p>
            <a:pPr algn="l"/>
            <a:r>
              <a:rPr lang="en-US" dirty="0" smtClean="0">
                <a:solidFill>
                  <a:srgbClr val="7030A0"/>
                </a:solidFill>
              </a:rPr>
              <a:t>1) some of these methods of monitoring may be clinically impractical, </a:t>
            </a:r>
          </a:p>
          <a:p>
            <a:pPr algn="l"/>
            <a:r>
              <a:rPr lang="en-US" dirty="0" smtClean="0">
                <a:solidFill>
                  <a:srgbClr val="7030A0"/>
                </a:solidFill>
              </a:rPr>
              <a:t>and 2) appropriate use of the described monitoring methods may fail to detect untoward clinical developments. </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fontScale="70000" lnSpcReduction="20000"/>
          </a:bodyPr>
          <a:lstStyle/>
          <a:p>
            <a:r>
              <a:rPr lang="en-US" dirty="0" smtClean="0">
                <a:solidFill>
                  <a:srgbClr val="C00000"/>
                </a:solidFill>
              </a:rPr>
              <a:t>Standards for Anesthetic Monitoring</a:t>
            </a:r>
          </a:p>
          <a:p>
            <a:pPr algn="l"/>
            <a:endParaRPr lang="en-US" dirty="0" smtClean="0"/>
          </a:p>
          <a:p>
            <a:pPr algn="l"/>
            <a:endParaRPr lang="en-US" dirty="0"/>
          </a:p>
          <a:p>
            <a:pPr algn="l"/>
            <a:r>
              <a:rPr lang="en-US" dirty="0"/>
              <a:t> </a:t>
            </a:r>
            <a:endParaRPr lang="en-US" dirty="0" smtClean="0"/>
          </a:p>
          <a:p>
            <a:pPr algn="l"/>
            <a:r>
              <a:rPr lang="en-US" dirty="0" smtClean="0">
                <a:solidFill>
                  <a:schemeClr val="tx2">
                    <a:lumMod val="60000"/>
                    <a:lumOff val="40000"/>
                  </a:schemeClr>
                </a:solidFill>
              </a:rPr>
              <a:t>Brief interruptions of continual monitoring may be unavoidable. </a:t>
            </a:r>
          </a:p>
          <a:p>
            <a:pPr algn="l"/>
            <a:endParaRPr lang="en-US" dirty="0"/>
          </a:p>
          <a:p>
            <a:pPr algn="l"/>
            <a:r>
              <a:rPr lang="en-US" dirty="0">
                <a:solidFill>
                  <a:schemeClr val="tx2">
                    <a:lumMod val="60000"/>
                    <a:lumOff val="40000"/>
                  </a:schemeClr>
                </a:solidFill>
              </a:rPr>
              <a:t>Note that “continual” is defined as “repeated regularly and frequently in steady rapid succession” whereas “continuous” means “prolonged without any interruption at any time.” </a:t>
            </a:r>
            <a:endParaRPr lang="en-US" dirty="0" smtClean="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fontScale="70000" lnSpcReduction="20000"/>
          </a:bodyPr>
          <a:lstStyle/>
          <a:p>
            <a:r>
              <a:rPr lang="en-US" dirty="0" smtClean="0">
                <a:solidFill>
                  <a:srgbClr val="C00000"/>
                </a:solidFill>
              </a:rPr>
              <a:t>Standards for Anesthetic Monitoring</a:t>
            </a:r>
          </a:p>
          <a:p>
            <a:endParaRPr lang="en-US" dirty="0" smtClean="0"/>
          </a:p>
          <a:p>
            <a:r>
              <a:rPr lang="en-US" dirty="0" smtClean="0">
                <a:solidFill>
                  <a:srgbClr val="C00000"/>
                </a:solidFill>
              </a:rPr>
              <a:t>Standard I</a:t>
            </a:r>
          </a:p>
          <a:p>
            <a:endParaRPr lang="en-US" dirty="0"/>
          </a:p>
          <a:p>
            <a:pPr algn="l"/>
            <a:r>
              <a:rPr lang="en-US" dirty="0" smtClean="0">
                <a:solidFill>
                  <a:srgbClr val="0070C0"/>
                </a:solidFill>
              </a:rPr>
              <a:t>Qualified </a:t>
            </a:r>
            <a:r>
              <a:rPr lang="en-US" dirty="0">
                <a:solidFill>
                  <a:srgbClr val="0070C0"/>
                </a:solidFill>
              </a:rPr>
              <a:t>anesthesia personnel shall be present in the room throughout the conduct of all general anesthetics, regional anesthetics and monitored anesthesia care. </a:t>
            </a:r>
            <a:endParaRPr lang="en-US" dirty="0" smtClean="0">
              <a:solidFill>
                <a:srgbClr val="0070C0"/>
              </a:solidFill>
            </a:endParaRPr>
          </a:p>
          <a:p>
            <a:pPr algn="l"/>
            <a:endParaRPr lang="en-US" dirty="0" smtClean="0">
              <a:solidFill>
                <a:srgbClr val="0070C0"/>
              </a:solidFill>
            </a:endParaRPr>
          </a:p>
          <a:p>
            <a:pPr algn="l">
              <a:buFont typeface="Arial" pitchFamily="34" charset="0"/>
              <a:buChar char="•"/>
            </a:pPr>
            <a:r>
              <a:rPr lang="en-US" dirty="0" smtClean="0">
                <a:solidFill>
                  <a:srgbClr val="0070C0"/>
                </a:solidFill>
              </a:rPr>
              <a:t> Due to the rapidity of occurrence of physiologic derangement during surgical interference</a:t>
            </a:r>
          </a:p>
          <a:p>
            <a:endParaRPr lang="en-US" dirty="0"/>
          </a:p>
          <a:p>
            <a:r>
              <a:rPr lang="en-US" dirty="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fontScale="92500" lnSpcReduction="20000"/>
          </a:bodyPr>
          <a:lstStyle/>
          <a:p>
            <a:r>
              <a:rPr lang="en-US" dirty="0" smtClean="0">
                <a:solidFill>
                  <a:schemeClr val="accent2"/>
                </a:solidFill>
              </a:rPr>
              <a:t>Standards for Anesthetic Monitoring</a:t>
            </a:r>
          </a:p>
          <a:p>
            <a:endParaRPr lang="en-US" dirty="0" smtClean="0">
              <a:solidFill>
                <a:schemeClr val="accent2"/>
              </a:solidFill>
            </a:endParaRPr>
          </a:p>
          <a:p>
            <a:r>
              <a:rPr lang="en-US" dirty="0" smtClean="0">
                <a:solidFill>
                  <a:schemeClr val="accent2"/>
                </a:solidFill>
              </a:rPr>
              <a:t>Standard I</a:t>
            </a:r>
          </a:p>
          <a:p>
            <a:endParaRPr lang="en-US" dirty="0"/>
          </a:p>
          <a:p>
            <a:pPr algn="l"/>
            <a:r>
              <a:rPr lang="en-US" dirty="0"/>
              <a:t> </a:t>
            </a:r>
            <a:r>
              <a:rPr lang="en-US" dirty="0" smtClean="0"/>
              <a:t>In the event there is a direct known hazard, e.g., radiation, to the anesthesia personnel which might require intermittent remote observation of the patient, some provision for monitoring the patient must be made. </a:t>
            </a:r>
          </a:p>
          <a:p>
            <a:pPr algn="l"/>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fontScale="77500" lnSpcReduction="20000"/>
          </a:bodyPr>
          <a:lstStyle/>
          <a:p>
            <a:r>
              <a:rPr lang="en-US" dirty="0" smtClean="0">
                <a:solidFill>
                  <a:schemeClr val="accent2"/>
                </a:solidFill>
              </a:rPr>
              <a:t>Standards for Anesthetic Monitoring</a:t>
            </a:r>
          </a:p>
          <a:p>
            <a:endParaRPr lang="en-US" dirty="0" smtClean="0">
              <a:solidFill>
                <a:schemeClr val="accent2"/>
              </a:solidFill>
            </a:endParaRPr>
          </a:p>
          <a:p>
            <a:r>
              <a:rPr lang="en-US" dirty="0" smtClean="0">
                <a:solidFill>
                  <a:schemeClr val="accent2"/>
                </a:solidFill>
              </a:rPr>
              <a:t>Standard I</a:t>
            </a:r>
          </a:p>
          <a:p>
            <a:endParaRPr lang="en-US" dirty="0"/>
          </a:p>
          <a:p>
            <a:pPr algn="l"/>
            <a:r>
              <a:rPr lang="en-US" dirty="0" smtClean="0">
                <a:solidFill>
                  <a:srgbClr val="0070C0"/>
                </a:solidFill>
              </a:rPr>
              <a:t>In the event that an </a:t>
            </a:r>
            <a:r>
              <a:rPr lang="en-US" b="1" dirty="0" smtClean="0">
                <a:solidFill>
                  <a:srgbClr val="0070C0"/>
                </a:solidFill>
              </a:rPr>
              <a:t>emergency</a:t>
            </a:r>
            <a:r>
              <a:rPr lang="en-US" dirty="0" smtClean="0">
                <a:solidFill>
                  <a:srgbClr val="0070C0"/>
                </a:solidFill>
              </a:rPr>
              <a:t> requires the temporary absence of the person primarily responsible for the anesthetic, the best judgment of the anesthesiologist will be exercised in </a:t>
            </a:r>
            <a:r>
              <a:rPr lang="en-US" b="1" dirty="0" smtClean="0">
                <a:solidFill>
                  <a:srgbClr val="0070C0"/>
                </a:solidFill>
              </a:rPr>
              <a:t>comparing the emergency with the anesthetized patient’s condition </a:t>
            </a:r>
            <a:r>
              <a:rPr lang="en-US" dirty="0" smtClean="0">
                <a:solidFill>
                  <a:srgbClr val="0070C0"/>
                </a:solidFill>
              </a:rPr>
              <a:t>and in the selection of the person left responsible for the anesthetic during the temporary absence. </a:t>
            </a:r>
          </a:p>
          <a:p>
            <a:pPr algn="l"/>
            <a:endParaRPr lang="en-US" dirty="0" smtClean="0"/>
          </a:p>
          <a:p>
            <a:pPr algn="l"/>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normAutofit fontScale="92500" lnSpcReduction="20000"/>
          </a:bodyPr>
          <a:lstStyle/>
          <a:p>
            <a:r>
              <a:rPr lang="en-US" dirty="0" smtClean="0">
                <a:solidFill>
                  <a:schemeClr val="accent2"/>
                </a:solidFill>
              </a:rPr>
              <a:t>Standards for Anesthetic Monitoring</a:t>
            </a:r>
          </a:p>
          <a:p>
            <a:endParaRPr lang="en-US" dirty="0" smtClean="0">
              <a:solidFill>
                <a:schemeClr val="accent2"/>
              </a:solidFill>
            </a:endParaRPr>
          </a:p>
          <a:p>
            <a:r>
              <a:rPr lang="en-US" dirty="0" smtClean="0">
                <a:solidFill>
                  <a:schemeClr val="accent2"/>
                </a:solidFill>
              </a:rPr>
              <a:t>Standard II</a:t>
            </a:r>
          </a:p>
          <a:p>
            <a:endParaRPr lang="en-US" dirty="0"/>
          </a:p>
          <a:p>
            <a:r>
              <a:rPr lang="en-US" dirty="0"/>
              <a:t> </a:t>
            </a:r>
          </a:p>
          <a:p>
            <a:pPr algn="l"/>
            <a:r>
              <a:rPr lang="en-US" dirty="0"/>
              <a:t> </a:t>
            </a:r>
            <a:r>
              <a:rPr lang="en-US" dirty="0">
                <a:solidFill>
                  <a:srgbClr val="0070C0"/>
                </a:solidFill>
              </a:rPr>
              <a:t>During all anesthetics, the patient’s </a:t>
            </a:r>
            <a:r>
              <a:rPr lang="en-US" b="1" dirty="0">
                <a:solidFill>
                  <a:srgbClr val="0070C0"/>
                </a:solidFill>
              </a:rPr>
              <a:t>oxygenation, ventilation, circulation and temperature </a:t>
            </a:r>
            <a:r>
              <a:rPr lang="en-US" dirty="0">
                <a:solidFill>
                  <a:srgbClr val="0070C0"/>
                </a:solidFill>
              </a:rPr>
              <a:t>shall be continually evaluated </a:t>
            </a:r>
            <a:endParaRPr lang="en-US" dirty="0" smtClean="0">
              <a:solidFill>
                <a:srgbClr val="0070C0"/>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Definition</a:t>
            </a:r>
          </a:p>
          <a:p>
            <a:r>
              <a:rPr lang="en-US" dirty="0" smtClean="0">
                <a:solidFill>
                  <a:srgbClr val="7030A0"/>
                </a:solidFill>
              </a:rPr>
              <a:t>What is </a:t>
            </a:r>
            <a:r>
              <a:rPr lang="en-US" b="1" i="1" dirty="0" smtClean="0">
                <a:solidFill>
                  <a:srgbClr val="7030A0"/>
                </a:solidFill>
              </a:rPr>
              <a:t>Monitoring</a:t>
            </a:r>
            <a:r>
              <a:rPr lang="en-US" dirty="0" smtClean="0">
                <a:solidFill>
                  <a:srgbClr val="7030A0"/>
                </a:solidFill>
              </a:rPr>
              <a:t> ?</a:t>
            </a:r>
          </a:p>
          <a:p>
            <a:endParaRPr lang="en-US" dirty="0" smtClean="0">
              <a:solidFill>
                <a:srgbClr val="7030A0"/>
              </a:solidFill>
            </a:endParaRPr>
          </a:p>
          <a:p>
            <a:r>
              <a:rPr lang="en-US" dirty="0" smtClean="0"/>
              <a:t>observe and check the progress or quality of (something) over a period of time; keep under systematic review.</a:t>
            </a:r>
          </a:p>
          <a:p>
            <a:endParaRPr lang="en-US" dirty="0" smtClean="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r>
              <a:rPr lang="en-US" dirty="0" smtClean="0"/>
              <a:t>Standard II</a:t>
            </a:r>
          </a:p>
          <a:p>
            <a:endParaRPr lang="en-US" dirty="0" smtClean="0"/>
          </a:p>
          <a:p>
            <a:pPr algn="l"/>
            <a:r>
              <a:rPr lang="en-US" dirty="0" smtClean="0">
                <a:solidFill>
                  <a:srgbClr val="0070C0"/>
                </a:solidFill>
              </a:rPr>
              <a:t>Frequency of mandatory monitoring varies between each category, but </a:t>
            </a:r>
            <a:r>
              <a:rPr lang="en-US" b="1" dirty="0" smtClean="0">
                <a:solidFill>
                  <a:srgbClr val="0070C0"/>
                </a:solidFill>
              </a:rPr>
              <a:t>never exceeds five minutes.</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r>
              <a:rPr lang="en-US" dirty="0" smtClean="0"/>
              <a:t>Standard II</a:t>
            </a:r>
          </a:p>
          <a:p>
            <a:endParaRPr lang="en-US" dirty="0" smtClean="0"/>
          </a:p>
          <a:p>
            <a:pPr algn="l"/>
            <a:r>
              <a:rPr lang="en-US" dirty="0" smtClean="0">
                <a:solidFill>
                  <a:srgbClr val="0070C0"/>
                </a:solidFill>
              </a:rPr>
              <a:t>Frequency of mandatory monitoring varies between each category, but </a:t>
            </a:r>
            <a:r>
              <a:rPr lang="en-US" b="1" dirty="0" smtClean="0">
                <a:solidFill>
                  <a:srgbClr val="0070C0"/>
                </a:solidFill>
              </a:rPr>
              <a:t>never exceeds five minutes.</a:t>
            </a:r>
          </a:p>
          <a:p>
            <a:pPr algn="l"/>
            <a:endParaRPr lang="en-US" b="1" dirty="0" smtClean="0">
              <a:solidFill>
                <a:srgbClr val="0070C0"/>
              </a:solidFill>
            </a:endParaRPr>
          </a:p>
          <a:p>
            <a:pPr algn="l"/>
            <a:r>
              <a:rPr lang="en-US" dirty="0" smtClean="0">
                <a:solidFill>
                  <a:srgbClr val="FF0000"/>
                </a:solidFill>
              </a:rPr>
              <a:t>If not used, a reason should be recorded on the patient record.</a:t>
            </a:r>
          </a:p>
          <a:p>
            <a:pPr algn="l"/>
            <a:endParaRPr lang="en-US" b="1" dirty="0" smtClean="0">
              <a:solidFill>
                <a:srgbClr val="0070C0"/>
              </a:solidFill>
            </a:endParaRP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62500" lnSpcReduction="20000"/>
          </a:bodyPr>
          <a:lstStyle/>
          <a:p>
            <a:r>
              <a:rPr lang="en-US" dirty="0" smtClean="0">
                <a:solidFill>
                  <a:schemeClr val="accent2"/>
                </a:solidFill>
              </a:rPr>
              <a:t>Standard II</a:t>
            </a:r>
          </a:p>
          <a:p>
            <a:r>
              <a:rPr lang="en-US" dirty="0" smtClean="0">
                <a:solidFill>
                  <a:schemeClr val="accent2"/>
                </a:solidFill>
              </a:rPr>
              <a:t>iii. The following are all specifically mandated</a:t>
            </a:r>
            <a:r>
              <a:rPr lang="en-US" dirty="0" smtClean="0"/>
              <a:t>.</a:t>
            </a:r>
          </a:p>
          <a:p>
            <a:endParaRPr lang="en-US" dirty="0" smtClean="0"/>
          </a:p>
          <a:p>
            <a:pPr marL="514350" indent="-514350" algn="l">
              <a:buFont typeface="+mj-lt"/>
              <a:buAutoNum type="arabicPeriod"/>
            </a:pPr>
            <a:r>
              <a:rPr lang="en-US" u="sng" dirty="0" smtClean="0">
                <a:solidFill>
                  <a:schemeClr val="accent2"/>
                </a:solidFill>
              </a:rPr>
              <a:t>Oxygen analyzer </a:t>
            </a:r>
            <a:r>
              <a:rPr lang="en-US" dirty="0" smtClean="0"/>
              <a:t>with a low inspired concentration limit alarm during general anesthesia</a:t>
            </a:r>
          </a:p>
          <a:p>
            <a:pPr marL="514350" indent="-514350" algn="l">
              <a:buFont typeface="+mj-lt"/>
              <a:buAutoNum type="arabicPeriod"/>
            </a:pPr>
            <a:r>
              <a:rPr lang="en-US" dirty="0" smtClean="0"/>
              <a:t>Quantitative assessment of </a:t>
            </a:r>
            <a:r>
              <a:rPr lang="en-US" u="sng" dirty="0" smtClean="0">
                <a:solidFill>
                  <a:schemeClr val="accent2"/>
                </a:solidFill>
              </a:rPr>
              <a:t>blood oxygenation</a:t>
            </a:r>
          </a:p>
          <a:p>
            <a:pPr marL="514350" indent="-514350" algn="l">
              <a:buFont typeface="+mj-lt"/>
              <a:buAutoNum type="arabicPeriod"/>
            </a:pPr>
            <a:r>
              <a:rPr lang="en-US" dirty="0" smtClean="0"/>
              <a:t>Ensuring </a:t>
            </a:r>
            <a:r>
              <a:rPr lang="en-US" u="sng" dirty="0" smtClean="0">
                <a:solidFill>
                  <a:schemeClr val="accent2"/>
                </a:solidFill>
              </a:rPr>
              <a:t>adequate ventilation </a:t>
            </a:r>
            <a:r>
              <a:rPr lang="en-US" dirty="0" smtClean="0"/>
              <a:t>during all anesthetic care including verification of </a:t>
            </a:r>
            <a:r>
              <a:rPr lang="en-US" u="sng" dirty="0" smtClean="0">
                <a:solidFill>
                  <a:schemeClr val="accent2"/>
                </a:solidFill>
              </a:rPr>
              <a:t>expired oxygen </a:t>
            </a:r>
            <a:r>
              <a:rPr lang="en-US" dirty="0" smtClean="0"/>
              <a:t>(when possible), quantitative measurement of </a:t>
            </a:r>
            <a:r>
              <a:rPr lang="en-US" u="sng" dirty="0" smtClean="0">
                <a:solidFill>
                  <a:schemeClr val="accent2"/>
                </a:solidFill>
              </a:rPr>
              <a:t>tidal volume</a:t>
            </a:r>
            <a:r>
              <a:rPr lang="en-US" dirty="0" smtClean="0"/>
              <a:t>, and </a:t>
            </a:r>
            <a:r>
              <a:rPr lang="en-US" u="sng" dirty="0" err="1" smtClean="0">
                <a:solidFill>
                  <a:schemeClr val="accent2"/>
                </a:solidFill>
              </a:rPr>
              <a:t>capnography</a:t>
            </a:r>
            <a:r>
              <a:rPr lang="en-US" dirty="0" smtClean="0"/>
              <a:t> </a:t>
            </a:r>
            <a:r>
              <a:rPr lang="en-US" b="1" dirty="0" smtClean="0"/>
              <a:t>in all general anesthetics</a:t>
            </a:r>
            <a:r>
              <a:rPr lang="en-US" dirty="0" smtClean="0"/>
              <a:t>.</a:t>
            </a:r>
          </a:p>
          <a:p>
            <a:pPr marL="514350" indent="-514350" algn="l">
              <a:buFont typeface="+mj-lt"/>
              <a:buAutoNum type="arabicPeriod"/>
            </a:pPr>
            <a:r>
              <a:rPr lang="en-US" dirty="0" smtClean="0">
                <a:solidFill>
                  <a:schemeClr val="accent2"/>
                </a:solidFill>
              </a:rPr>
              <a:t>Qualitative evaluation of ventilation </a:t>
            </a:r>
            <a:r>
              <a:rPr lang="en-US" dirty="0" smtClean="0"/>
              <a:t>is required during all other care.</a:t>
            </a:r>
          </a:p>
          <a:p>
            <a:pPr marL="514350" indent="-514350" algn="l">
              <a:buFont typeface="+mj-lt"/>
              <a:buAutoNum type="arabicPeriod"/>
            </a:pPr>
            <a:r>
              <a:rPr lang="en-US" dirty="0" smtClean="0">
                <a:solidFill>
                  <a:schemeClr val="accent2"/>
                </a:solidFill>
              </a:rPr>
              <a:t>Ensure correct placement of </a:t>
            </a:r>
            <a:r>
              <a:rPr lang="en-US" dirty="0" err="1" smtClean="0">
                <a:solidFill>
                  <a:schemeClr val="accent2"/>
                </a:solidFill>
              </a:rPr>
              <a:t>endotracheal</a:t>
            </a:r>
            <a:r>
              <a:rPr lang="en-US" dirty="0" smtClean="0">
                <a:solidFill>
                  <a:schemeClr val="accent2"/>
                </a:solidFill>
              </a:rPr>
              <a:t> tube or laryngeal mask airway via expired carbon dioxide (CO2).</a:t>
            </a:r>
          </a:p>
          <a:p>
            <a:pPr marL="514350" indent="-514350" algn="l">
              <a:buFont typeface="+mj-lt"/>
              <a:buAutoNum type="arabicPeriod"/>
            </a:pPr>
            <a:r>
              <a:rPr lang="en-US" b="1" dirty="0" smtClean="0">
                <a:solidFill>
                  <a:schemeClr val="accent2"/>
                </a:solidFill>
              </a:rPr>
              <a:t>Alarms</a:t>
            </a:r>
            <a:r>
              <a:rPr lang="en-US" dirty="0" smtClean="0"/>
              <a:t> for disconnects when a mechanical ventilator is used</a:t>
            </a: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7500" lnSpcReduction="20000"/>
          </a:bodyPr>
          <a:lstStyle/>
          <a:p>
            <a:r>
              <a:rPr lang="en-US" dirty="0" smtClean="0">
                <a:solidFill>
                  <a:schemeClr val="accent2"/>
                </a:solidFill>
              </a:rPr>
              <a:t>Standard II</a:t>
            </a:r>
          </a:p>
          <a:p>
            <a:r>
              <a:rPr lang="en-US" dirty="0" smtClean="0">
                <a:solidFill>
                  <a:schemeClr val="accent2"/>
                </a:solidFill>
              </a:rPr>
              <a:t>iii. The following are all specifically mandated.</a:t>
            </a:r>
          </a:p>
          <a:p>
            <a:endParaRPr lang="en-US" dirty="0" smtClean="0"/>
          </a:p>
          <a:p>
            <a:pPr marL="514350" indent="-514350" algn="l">
              <a:buFont typeface="+mj-lt"/>
              <a:buAutoNum type="arabicPeriod" startAt="7"/>
            </a:pPr>
            <a:r>
              <a:rPr lang="en-US" dirty="0" smtClean="0">
                <a:solidFill>
                  <a:schemeClr val="accent2"/>
                </a:solidFill>
              </a:rPr>
              <a:t>Continuous display of ECG</a:t>
            </a:r>
          </a:p>
          <a:p>
            <a:pPr marL="514350" indent="-514350" algn="l">
              <a:buFont typeface="+mj-lt"/>
              <a:buAutoNum type="arabicPeriod" startAt="7"/>
            </a:pPr>
            <a:r>
              <a:rPr lang="en-US" dirty="0" smtClean="0"/>
              <a:t>Determination of arterial </a:t>
            </a:r>
            <a:r>
              <a:rPr lang="en-US" b="1" dirty="0" smtClean="0">
                <a:solidFill>
                  <a:schemeClr val="accent2"/>
                </a:solidFill>
              </a:rPr>
              <a:t>BP and heart rate at least every 5 minutes.</a:t>
            </a:r>
          </a:p>
          <a:p>
            <a:pPr marL="514350" indent="-514350" algn="l">
              <a:buFont typeface="+mj-lt"/>
              <a:buAutoNum type="arabicPeriod" startAt="7"/>
            </a:pPr>
            <a:r>
              <a:rPr lang="en-US" dirty="0" smtClean="0"/>
              <a:t>Adequacy of circulation is to be determined by </a:t>
            </a:r>
            <a:r>
              <a:rPr lang="en-US" u="sng" dirty="0" smtClean="0">
                <a:solidFill>
                  <a:schemeClr val="accent2"/>
                </a:solidFill>
              </a:rPr>
              <a:t>quality of pulse </a:t>
            </a:r>
            <a:r>
              <a:rPr lang="en-US" dirty="0" smtClean="0"/>
              <a:t>either </a:t>
            </a:r>
            <a:r>
              <a:rPr lang="en-US" dirty="0" smtClean="0">
                <a:solidFill>
                  <a:schemeClr val="accent2"/>
                </a:solidFill>
              </a:rPr>
              <a:t>electronically</a:t>
            </a:r>
            <a:r>
              <a:rPr lang="en-US" dirty="0" smtClean="0"/>
              <a:t>, through </a:t>
            </a:r>
            <a:r>
              <a:rPr lang="en-US" dirty="0" smtClean="0">
                <a:solidFill>
                  <a:schemeClr val="accent2"/>
                </a:solidFill>
              </a:rPr>
              <a:t>palpation</a:t>
            </a:r>
            <a:r>
              <a:rPr lang="en-US" dirty="0" smtClean="0"/>
              <a:t>, or </a:t>
            </a:r>
            <a:r>
              <a:rPr lang="en-US" dirty="0" smtClean="0">
                <a:solidFill>
                  <a:schemeClr val="accent2"/>
                </a:solidFill>
              </a:rPr>
              <a:t>auscultation</a:t>
            </a:r>
          </a:p>
          <a:p>
            <a:pPr marL="514350" indent="-514350" algn="l">
              <a:buFont typeface="+mj-lt"/>
              <a:buAutoNum type="arabicPeriod" startAt="7"/>
            </a:pPr>
            <a:r>
              <a:rPr lang="en-US" dirty="0" smtClean="0"/>
              <a:t>The means to determine </a:t>
            </a:r>
            <a:r>
              <a:rPr lang="en-US" dirty="0" smtClean="0">
                <a:solidFill>
                  <a:schemeClr val="accent2"/>
                </a:solidFill>
              </a:rPr>
              <a:t>temperature</a:t>
            </a:r>
            <a:r>
              <a:rPr lang="en-US" dirty="0" smtClean="0"/>
              <a:t> must be available and should be employed when changes in temperature are anticipated or intended.</a:t>
            </a: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85000" lnSpcReduction="20000"/>
          </a:bodyPr>
          <a:lstStyle/>
          <a:p>
            <a:r>
              <a:rPr lang="en-US" dirty="0" smtClean="0"/>
              <a:t>Standard II</a:t>
            </a:r>
          </a:p>
          <a:p>
            <a:r>
              <a:rPr lang="en-US" dirty="0" smtClean="0"/>
              <a:t>iii. The following are all specifically mandated.</a:t>
            </a:r>
          </a:p>
          <a:p>
            <a:endParaRPr lang="en-US" dirty="0" smtClean="0"/>
          </a:p>
          <a:p>
            <a:r>
              <a:rPr lang="en-US" b="1" dirty="0" smtClean="0">
                <a:solidFill>
                  <a:schemeClr val="accent2"/>
                </a:solidFill>
              </a:rPr>
              <a:t>Oxygen analyzer</a:t>
            </a:r>
          </a:p>
          <a:p>
            <a:r>
              <a:rPr lang="en-US" dirty="0" smtClean="0"/>
              <a:t>Most modern anesthesia machines monitor </a:t>
            </a:r>
            <a:r>
              <a:rPr lang="en-US" dirty="0" smtClean="0">
                <a:solidFill>
                  <a:schemeClr val="accent2"/>
                </a:solidFill>
              </a:rPr>
              <a:t>both inspired and expired concentrations of O2</a:t>
            </a:r>
          </a:p>
          <a:p>
            <a:r>
              <a:rPr lang="en-US" dirty="0" smtClean="0"/>
              <a:t>This is essential during anesthesia because it is </a:t>
            </a:r>
            <a:r>
              <a:rPr lang="en-US" dirty="0" smtClean="0">
                <a:solidFill>
                  <a:schemeClr val="accent2"/>
                </a:solidFill>
              </a:rPr>
              <a:t>possible to deliver a hypoxic gas mixture </a:t>
            </a:r>
            <a:r>
              <a:rPr lang="en-US" dirty="0" smtClean="0"/>
              <a:t>when mixing O</a:t>
            </a:r>
            <a:r>
              <a:rPr lang="en-US" baseline="-25000" dirty="0" smtClean="0"/>
              <a:t>z</a:t>
            </a:r>
            <a:r>
              <a:rPr lang="en-US" dirty="0" smtClean="0"/>
              <a:t>, air, nitrous oxide, and/or volatile anesthetic agents.</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endParaRPr lang="en-US" dirty="0" smtClean="0"/>
          </a:p>
          <a:p>
            <a:r>
              <a:rPr lang="en-US" b="1" dirty="0" smtClean="0"/>
              <a:t>Pulse </a:t>
            </a:r>
            <a:r>
              <a:rPr lang="en-US" b="1" dirty="0" err="1" smtClean="0"/>
              <a:t>oximetry</a:t>
            </a:r>
            <a:endParaRPr lang="en-US" b="1" dirty="0" smtClean="0"/>
          </a:p>
          <a:p>
            <a:pPr>
              <a:buFont typeface="Arial" pitchFamily="34" charset="0"/>
              <a:buChar char="•"/>
            </a:pPr>
            <a:r>
              <a:rPr lang="en-US" dirty="0" smtClean="0"/>
              <a:t>Provides quantitative analysis of the patient's saturation of hemoglobin with O2.</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lnSpcReduction="10000"/>
          </a:bodyPr>
          <a:lstStyle/>
          <a:p>
            <a:endParaRPr lang="en-US" dirty="0" smtClean="0"/>
          </a:p>
          <a:p>
            <a:r>
              <a:rPr lang="en-US" b="1" dirty="0" smtClean="0">
                <a:solidFill>
                  <a:schemeClr val="accent2"/>
                </a:solidFill>
              </a:rPr>
              <a:t>Carbon dioxide (CO2)</a:t>
            </a:r>
          </a:p>
          <a:p>
            <a:pPr marL="514350" indent="-514350" algn="l">
              <a:buAutoNum type="alphaLcParenR"/>
            </a:pPr>
            <a:r>
              <a:rPr lang="en-US" dirty="0" smtClean="0"/>
              <a:t>Inspired and expired CO</a:t>
            </a:r>
            <a:r>
              <a:rPr lang="en-US" baseline="-25000" dirty="0" smtClean="0"/>
              <a:t>2</a:t>
            </a:r>
            <a:r>
              <a:rPr lang="en-US" dirty="0" smtClean="0"/>
              <a:t> should be monitored.</a:t>
            </a:r>
          </a:p>
          <a:p>
            <a:pPr marL="514350" indent="-514350" algn="l">
              <a:buAutoNum type="alphaLcParenR"/>
            </a:pPr>
            <a:endParaRPr lang="en-US" dirty="0" smtClean="0"/>
          </a:p>
          <a:p>
            <a:pPr algn="l"/>
            <a:r>
              <a:rPr lang="en-US" dirty="0" smtClean="0"/>
              <a:t>b) Expired CO2 is frequently displayed through </a:t>
            </a:r>
            <a:r>
              <a:rPr lang="en-US" dirty="0" err="1" smtClean="0"/>
              <a:t>capnography</a:t>
            </a:r>
            <a:r>
              <a:rPr lang="en-US" dirty="0" smtClean="0"/>
              <a:t> with a displayed value correlating to the peak expired CO</a:t>
            </a:r>
            <a:r>
              <a:rPr lang="en-US" baseline="-25000" dirty="0" smtClean="0"/>
              <a:t>2</a:t>
            </a:r>
            <a:r>
              <a:rPr lang="en-US" dirty="0" smtClean="0"/>
              <a:t> of each breath.</a:t>
            </a: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62500" lnSpcReduction="20000"/>
          </a:bodyPr>
          <a:lstStyle/>
          <a:p>
            <a:endParaRPr lang="en-US" dirty="0" smtClean="0"/>
          </a:p>
          <a:p>
            <a:r>
              <a:rPr lang="en-US" b="1" dirty="0" smtClean="0"/>
              <a:t>Carbon dioxide (CO2)</a:t>
            </a:r>
          </a:p>
          <a:p>
            <a:pPr algn="l"/>
            <a:r>
              <a:rPr lang="en-US" sz="3600" dirty="0" smtClean="0"/>
              <a:t>c) </a:t>
            </a:r>
            <a:r>
              <a:rPr lang="en-US" b="1" dirty="0" err="1" smtClean="0"/>
              <a:t>Capnography</a:t>
            </a:r>
            <a:endParaRPr lang="en-US" b="1" dirty="0" smtClean="0"/>
          </a:p>
          <a:p>
            <a:pPr marL="1028700" lvl="1" indent="-571500" algn="l">
              <a:buAutoNum type="romanLcParenR"/>
            </a:pPr>
            <a:r>
              <a:rPr lang="en-US" dirty="0" smtClean="0"/>
              <a:t>Provides qualitative and quantitative information regarding expired CO2.</a:t>
            </a:r>
          </a:p>
          <a:p>
            <a:pPr marL="1028700" lvl="1" indent="-571500" algn="l">
              <a:buAutoNum type="romanLcParenR"/>
            </a:pPr>
            <a:r>
              <a:rPr lang="en-US" sz="3200" dirty="0" smtClean="0"/>
              <a:t>Quantitatively, this is </a:t>
            </a:r>
            <a:r>
              <a:rPr lang="en-US" b="1" dirty="0" smtClean="0"/>
              <a:t>useful to ensure the </a:t>
            </a:r>
            <a:r>
              <a:rPr lang="en-US" b="1" dirty="0" err="1" smtClean="0"/>
              <a:t>endotracheal</a:t>
            </a:r>
            <a:r>
              <a:rPr lang="en-US" b="1" dirty="0" smtClean="0"/>
              <a:t> tube is within the respiratory tract </a:t>
            </a:r>
            <a:r>
              <a:rPr lang="en-US" sz="3200" b="1" dirty="0" smtClean="0"/>
              <a:t>as well as to ensure adequate cardiac output.</a:t>
            </a:r>
          </a:p>
          <a:p>
            <a:pPr algn="l"/>
            <a:r>
              <a:rPr lang="en-US" dirty="0" smtClean="0"/>
              <a:t>d) Inspired CO2</a:t>
            </a:r>
          </a:p>
          <a:p>
            <a:pPr marL="1028700" lvl="1" indent="-571500" algn="l">
              <a:buAutoNum type="romanLcParenR"/>
            </a:pPr>
            <a:r>
              <a:rPr lang="en-US" dirty="0" smtClean="0"/>
              <a:t>Monitored to ensure that the CO2 absorber of the anesthesia machine is adequately removing all CO2 from the circuit.</a:t>
            </a:r>
          </a:p>
          <a:p>
            <a:pPr marL="1028700" lvl="1" indent="-571500" algn="l">
              <a:buAutoNum type="romanLcParenR"/>
            </a:pPr>
            <a:r>
              <a:rPr lang="en-US" b="1" dirty="0" smtClean="0"/>
              <a:t>If inspired CO2 is greater than zero, changing of the absorbent should be considered. </a:t>
            </a:r>
            <a:r>
              <a:rPr lang="en-US" sz="3600" b="1" dirty="0" smtClean="0">
                <a:solidFill>
                  <a:schemeClr val="tx2">
                    <a:lumMod val="60000"/>
                    <a:lumOff val="40000"/>
                  </a:schemeClr>
                </a:solidFill>
              </a:rPr>
              <a:t>The color of absorbent turns blue when its capacity is exhausted.</a:t>
            </a:r>
            <a:endParaRPr lang="en-US" dirty="0" smtClean="0">
              <a:solidFill>
                <a:schemeClr val="tx2">
                  <a:lumMod val="60000"/>
                  <a:lumOff val="40000"/>
                </a:schemeClr>
              </a:solidFill>
            </a:endParaRP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92500" lnSpcReduction="20000"/>
          </a:bodyPr>
          <a:lstStyle/>
          <a:p>
            <a:r>
              <a:rPr lang="en-US" b="1" dirty="0" smtClean="0">
                <a:solidFill>
                  <a:schemeClr val="accent2"/>
                </a:solidFill>
              </a:rPr>
              <a:t>Multiple expired gas analysis</a:t>
            </a:r>
          </a:p>
          <a:p>
            <a:endParaRPr lang="en-US" b="1" dirty="0" smtClean="0"/>
          </a:p>
          <a:p>
            <a:pPr marL="514350" indent="-514350" algn="l">
              <a:buAutoNum type="alphaLcParenR"/>
            </a:pPr>
            <a:r>
              <a:rPr lang="en-US" dirty="0" smtClean="0">
                <a:solidFill>
                  <a:srgbClr val="0070C0"/>
                </a:solidFill>
              </a:rPr>
              <a:t>Allows determination of the </a:t>
            </a:r>
            <a:r>
              <a:rPr lang="en-US" b="1" dirty="0" smtClean="0">
                <a:solidFill>
                  <a:srgbClr val="0070C0"/>
                </a:solidFill>
              </a:rPr>
              <a:t>percent inspired and expired </a:t>
            </a:r>
            <a:r>
              <a:rPr lang="en-US" dirty="0" smtClean="0">
                <a:solidFill>
                  <a:srgbClr val="0070C0"/>
                </a:solidFill>
              </a:rPr>
              <a:t>of the volatile agents and nitrous oxide.</a:t>
            </a:r>
          </a:p>
          <a:p>
            <a:pPr marL="514350" indent="-514350" algn="l">
              <a:buAutoNum type="alphaLcParenR"/>
            </a:pPr>
            <a:endParaRPr lang="en-US" dirty="0" smtClean="0"/>
          </a:p>
          <a:p>
            <a:pPr marL="514350" indent="-514350" algn="l">
              <a:buAutoNum type="alphaLcParenR"/>
            </a:pPr>
            <a:endParaRPr lang="en-US" dirty="0" smtClean="0"/>
          </a:p>
          <a:p>
            <a:pPr marL="514350" indent="-514350" algn="l">
              <a:buAutoNum type="alphaLcParenR"/>
            </a:pPr>
            <a:r>
              <a:rPr lang="en-US" dirty="0" smtClean="0">
                <a:solidFill>
                  <a:srgbClr val="0070C0"/>
                </a:solidFill>
              </a:rPr>
              <a:t>This allows the ability to better determine the </a:t>
            </a:r>
            <a:r>
              <a:rPr lang="en-US" b="1" dirty="0" smtClean="0">
                <a:solidFill>
                  <a:srgbClr val="0070C0"/>
                </a:solidFill>
              </a:rPr>
              <a:t>delivery of an adequate anesthetic without over or under dose.</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92500" lnSpcReduction="10000"/>
          </a:bodyPr>
          <a:lstStyle/>
          <a:p>
            <a:r>
              <a:rPr lang="en-US" dirty="0" smtClean="0">
                <a:solidFill>
                  <a:schemeClr val="accent2"/>
                </a:solidFill>
              </a:rPr>
              <a:t>ECG</a:t>
            </a:r>
          </a:p>
          <a:p>
            <a:endParaRPr lang="en-US" dirty="0" smtClean="0"/>
          </a:p>
          <a:p>
            <a:pPr algn="l"/>
            <a:r>
              <a:rPr lang="en-US" dirty="0" smtClean="0"/>
              <a:t>a) The minimum of three leads is to be used, although five leads are used for most adults.</a:t>
            </a:r>
          </a:p>
          <a:p>
            <a:pPr algn="l"/>
            <a:r>
              <a:rPr lang="en-US" dirty="0" smtClean="0"/>
              <a:t>b) Consideration must be taken for the surgical field and patient positioning. </a:t>
            </a:r>
          </a:p>
          <a:p>
            <a:pPr algn="l"/>
            <a:r>
              <a:rPr lang="en-US" dirty="0" smtClean="0"/>
              <a:t>	</a:t>
            </a:r>
            <a:r>
              <a:rPr lang="en-US" dirty="0" err="1" smtClean="0"/>
              <a:t>i</a:t>
            </a:r>
            <a:r>
              <a:rPr lang="en-US" dirty="0" smtClean="0"/>
              <a:t>) Lead placement is commonly altered for cases 	involving the chest, shoulders, back, and neck.</a:t>
            </a: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What do you </a:t>
            </a:r>
            <a:r>
              <a:rPr lang="en-US" b="1" dirty="0" smtClean="0">
                <a:solidFill>
                  <a:srgbClr val="7030A0"/>
                </a:solidFill>
              </a:rPr>
              <a:t>Monitor</a:t>
            </a:r>
            <a:r>
              <a:rPr lang="en-US" dirty="0" smtClean="0">
                <a:solidFill>
                  <a:srgbClr val="7030A0"/>
                </a:solidFill>
              </a:rPr>
              <a:t> in a patient?</a:t>
            </a: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92500" lnSpcReduction="20000"/>
          </a:bodyPr>
          <a:lstStyle/>
          <a:p>
            <a:r>
              <a:rPr lang="en-US" b="1" dirty="0" smtClean="0">
                <a:solidFill>
                  <a:srgbClr val="C00000"/>
                </a:solidFill>
              </a:rPr>
              <a:t>ECG</a:t>
            </a:r>
          </a:p>
          <a:p>
            <a:endParaRPr lang="en-US" dirty="0" smtClean="0"/>
          </a:p>
          <a:p>
            <a:pPr algn="l"/>
            <a:r>
              <a:rPr lang="en-US" dirty="0" smtClean="0"/>
              <a:t>c) Five Lead ECG</a:t>
            </a:r>
          </a:p>
          <a:p>
            <a:pPr marL="1428750" lvl="2" indent="-514350" algn="l">
              <a:buAutoNum type="romanLcParenR"/>
            </a:pPr>
            <a:r>
              <a:rPr lang="en-US" dirty="0" smtClean="0"/>
              <a:t>Includes the right arm </a:t>
            </a:r>
            <a:r>
              <a:rPr lang="en-US" sz="2000" b="1" dirty="0" smtClean="0"/>
              <a:t>(RA), </a:t>
            </a:r>
            <a:r>
              <a:rPr lang="en-US" b="1" dirty="0" smtClean="0"/>
              <a:t>left arm (LA), right leg </a:t>
            </a:r>
            <a:r>
              <a:rPr lang="en-US" sz="2000" b="1" dirty="0" smtClean="0"/>
              <a:t>(RL), </a:t>
            </a:r>
            <a:r>
              <a:rPr lang="en-US" b="1" dirty="0" smtClean="0"/>
              <a:t>left leg (LL), and V.</a:t>
            </a:r>
          </a:p>
          <a:p>
            <a:pPr marL="1428750" lvl="2" indent="-514350" algn="l">
              <a:buAutoNum type="romanLcParenR"/>
            </a:pPr>
            <a:r>
              <a:rPr lang="en-US" dirty="0" smtClean="0"/>
              <a:t>The five lead arrangement can be used to display </a:t>
            </a:r>
            <a:r>
              <a:rPr lang="en-US" sz="2000" b="1" dirty="0" smtClean="0"/>
              <a:t>I, II, III, </a:t>
            </a:r>
            <a:r>
              <a:rPr lang="en-US" sz="2000" b="1" dirty="0" err="1" smtClean="0"/>
              <a:t>aVR</a:t>
            </a:r>
            <a:r>
              <a:rPr lang="en-US" sz="2000" b="1" dirty="0" smtClean="0"/>
              <a:t>, </a:t>
            </a:r>
            <a:r>
              <a:rPr lang="en-US" sz="2000" b="1" dirty="0" err="1" smtClean="0"/>
              <a:t>aVL</a:t>
            </a:r>
            <a:r>
              <a:rPr lang="en-US" sz="2000" b="1" dirty="0" smtClean="0"/>
              <a:t>, </a:t>
            </a:r>
            <a:r>
              <a:rPr lang="en-US" sz="2000" b="1" dirty="0" err="1" smtClean="0"/>
              <a:t>aVF</a:t>
            </a:r>
            <a:r>
              <a:rPr lang="en-US" sz="2000" b="1" dirty="0" smtClean="0"/>
              <a:t>, and/or V</a:t>
            </a:r>
            <a:endParaRPr lang="en-US" b="1" dirty="0" smtClean="0"/>
          </a:p>
          <a:p>
            <a:pPr algn="l"/>
            <a:r>
              <a:rPr lang="en-US" dirty="0" smtClean="0"/>
              <a:t>d) Three lead ECG</a:t>
            </a:r>
          </a:p>
          <a:p>
            <a:pPr lvl="2" algn="l"/>
            <a:r>
              <a:rPr lang="en-US" dirty="0" err="1" smtClean="0"/>
              <a:t>i</a:t>
            </a:r>
            <a:r>
              <a:rPr lang="en-US" dirty="0" smtClean="0"/>
              <a:t>) Includes the </a:t>
            </a:r>
            <a:r>
              <a:rPr lang="en-US" sz="2000" b="1" dirty="0" smtClean="0"/>
              <a:t>RA, LA, and </a:t>
            </a:r>
            <a:r>
              <a:rPr lang="en-US" b="1" dirty="0" smtClean="0"/>
              <a:t>LL leads and can be used to display leads </a:t>
            </a:r>
            <a:r>
              <a:rPr lang="en-US" sz="2000" b="1" dirty="0" smtClean="0"/>
              <a:t>I, </a:t>
            </a:r>
            <a:r>
              <a:rPr lang="en-US" sz="2000" b="1" dirty="0" err="1" smtClean="0"/>
              <a:t>II,and</a:t>
            </a:r>
            <a:r>
              <a:rPr lang="en-US" sz="2000" b="1" dirty="0" smtClean="0"/>
              <a:t>/or  Ill </a:t>
            </a:r>
            <a:endParaRPr lang="en-US" b="1" dirty="0" smtClean="0"/>
          </a:p>
          <a:p>
            <a:pPr lvl="4" algn="l"/>
            <a:r>
              <a:rPr lang="en-US" dirty="0" smtClean="0"/>
              <a:t>A three lead ECG can be modified to display V5 by moving the LA lead to the V5 position in the fifth </a:t>
            </a:r>
            <a:r>
              <a:rPr lang="en-US" dirty="0" err="1" smtClean="0"/>
              <a:t>intercostal</a:t>
            </a:r>
            <a:r>
              <a:rPr lang="en-US" dirty="0" smtClean="0"/>
              <a:t>  space at the anterior </a:t>
            </a:r>
            <a:r>
              <a:rPr lang="en-US" dirty="0" err="1" smtClean="0"/>
              <a:t>axillary</a:t>
            </a:r>
            <a:r>
              <a:rPr lang="en-US" dirty="0" smtClean="0"/>
              <a:t> line</a:t>
            </a: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pic>
        <p:nvPicPr>
          <p:cNvPr id="24578" name="Picture 2"/>
          <p:cNvPicPr>
            <a:picLocks noChangeAspect="1" noChangeArrowheads="1"/>
          </p:cNvPicPr>
          <p:nvPr/>
        </p:nvPicPr>
        <p:blipFill>
          <a:blip r:embed="rId2" cstate="print"/>
          <a:srcRect/>
          <a:stretch>
            <a:fillRect/>
          </a:stretch>
        </p:blipFill>
        <p:spPr bwMode="auto">
          <a:xfrm>
            <a:off x="2209800" y="1524000"/>
            <a:ext cx="4857750" cy="5102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endParaRPr lang="en-US" dirty="0" smtClean="0"/>
          </a:p>
          <a:p>
            <a:r>
              <a:rPr lang="en-US" sz="800" dirty="0" smtClean="0"/>
              <a:t>(2) </a:t>
            </a:r>
            <a:r>
              <a:rPr lang="en-US" dirty="0" smtClean="0"/>
              <a:t>If an arrhythmia or ischemic event appears to be present, the ability to viewing all leads simultaneously may be helpful for diagnostic purposes.</a:t>
            </a:r>
          </a:p>
          <a:p>
            <a:endParaRPr lang="en-US" dirty="0" smtClean="0"/>
          </a:p>
          <a:p>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r>
              <a:rPr lang="en-US" sz="2400" dirty="0" smtClean="0"/>
              <a:t>7) Arterial blood pressure (BP)</a:t>
            </a:r>
          </a:p>
          <a:p>
            <a:pPr marL="971550" lvl="1" indent="-514350" algn="l">
              <a:buAutoNum type="alphaLcParenR"/>
            </a:pPr>
            <a:r>
              <a:rPr lang="en-US" sz="2400" dirty="0" smtClean="0"/>
              <a:t>BP can be monitored invasively or non-invasively.</a:t>
            </a:r>
          </a:p>
          <a:p>
            <a:pPr marL="971550" lvl="1" indent="-514350" algn="l">
              <a:buAutoNum type="alphaLcParenR"/>
            </a:pPr>
            <a:r>
              <a:rPr lang="en-US" sz="2400" dirty="0" smtClean="0"/>
              <a:t>Non-invasive methods</a:t>
            </a:r>
          </a:p>
          <a:p>
            <a:pPr marL="1428750" lvl="2" indent="-514350" algn="l">
              <a:buFont typeface="+mj-lt"/>
              <a:buAutoNum type="romanLcPeriod"/>
            </a:pPr>
            <a:r>
              <a:rPr lang="it-IT" dirty="0" smtClean="0"/>
              <a:t>Include oscillometric </a:t>
            </a:r>
            <a:r>
              <a:rPr lang="en-US" dirty="0" smtClean="0"/>
              <a:t>cuff , and rarely </a:t>
            </a:r>
            <a:r>
              <a:rPr lang="it-IT" dirty="0" smtClean="0"/>
              <a:t>palpation, ausculatation, Doppler probe.</a:t>
            </a:r>
            <a:endParaRPr lang="en-US" dirty="0" smtClean="0"/>
          </a:p>
          <a:p>
            <a:endParaRPr lang="en-US" dirty="0" smtClean="0"/>
          </a:p>
          <a:p>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dirty="0" smtClean="0"/>
              <a:t>7) Arterial blood pressure (BP)</a:t>
            </a:r>
          </a:p>
          <a:p>
            <a:pPr algn="l"/>
            <a:endParaRPr lang="en-US" dirty="0" smtClean="0"/>
          </a:p>
          <a:p>
            <a:pPr algn="l"/>
            <a:r>
              <a:rPr lang="en-US" dirty="0" smtClean="0"/>
              <a:t>c) Automatic </a:t>
            </a:r>
            <a:r>
              <a:rPr lang="en-US" dirty="0" err="1" smtClean="0"/>
              <a:t>oscillometric</a:t>
            </a:r>
            <a:endParaRPr lang="en-US" dirty="0" smtClean="0"/>
          </a:p>
          <a:p>
            <a:pPr marL="1028700" lvl="1" indent="-571500" algn="l">
              <a:buFont typeface="+mj-lt"/>
              <a:buAutoNum type="romanLcPeriod"/>
            </a:pPr>
            <a:r>
              <a:rPr lang="en-US" dirty="0" smtClean="0"/>
              <a:t>The cuff is able to sense oscillations in cuff pressure which correlate with arterial pulsation.</a:t>
            </a:r>
          </a:p>
          <a:p>
            <a:pPr marL="1028700" lvl="1" indent="-571500" algn="l">
              <a:buFont typeface="+mj-lt"/>
              <a:buAutoNum type="romanLcPeriod"/>
            </a:pPr>
            <a:r>
              <a:rPr lang="en-US" dirty="0" smtClean="0"/>
              <a:t>Placement</a:t>
            </a:r>
          </a:p>
          <a:p>
            <a:pPr marL="1428750" lvl="2" indent="-514350" algn="l">
              <a:buFont typeface="+mj-lt"/>
              <a:buAutoNum type="arabicPeriod"/>
            </a:pPr>
            <a:r>
              <a:rPr lang="en-US" dirty="0" smtClean="0"/>
              <a:t>Each cuff is labeled with an arrow pointing to where arterial pulsation is felt best.</a:t>
            </a:r>
          </a:p>
          <a:p>
            <a:pPr marL="1428750" lvl="2" indent="-514350" algn="l">
              <a:buFont typeface="+mj-lt"/>
              <a:buAutoNum type="arabicPeriod"/>
            </a:pPr>
            <a:r>
              <a:rPr lang="en-US" dirty="0" smtClean="0"/>
              <a:t>The cuff is then placed on the arm over the brachial artery, forearm over the radial artery, or thigh/calf over the </a:t>
            </a:r>
            <a:r>
              <a:rPr lang="en-US" dirty="0" err="1" smtClean="0"/>
              <a:t>popliteal</a:t>
            </a:r>
            <a:r>
              <a:rPr lang="en-US" dirty="0" smtClean="0"/>
              <a:t> artery.</a:t>
            </a:r>
          </a:p>
          <a:p>
            <a:pPr marL="1028700" lvl="1" indent="-571500" algn="l">
              <a:buFont typeface="+mj-lt"/>
              <a:buAutoNum type="romanLcPeriod"/>
            </a:pPr>
            <a:r>
              <a:rPr lang="en-US" dirty="0" smtClean="0"/>
              <a:t>Patient positioning</a:t>
            </a:r>
          </a:p>
          <a:p>
            <a:pPr marL="1428750" lvl="2" indent="-514350" algn="l">
              <a:buFont typeface="+mj-lt"/>
              <a:buAutoNum type="arabicPeriod"/>
            </a:pPr>
            <a:r>
              <a:rPr lang="en-US" dirty="0" smtClean="0"/>
              <a:t>When monitoring non-invasive pressure, consideration must be taken of patient position.</a:t>
            </a:r>
          </a:p>
          <a:p>
            <a:pPr marL="1028700" lvl="1" indent="-571500" algn="l">
              <a:buFont typeface="+mj-lt"/>
              <a:buAutoNum type="romanLcPeriod"/>
            </a:pPr>
            <a:r>
              <a:rPr lang="en-US" dirty="0" smtClean="0"/>
              <a:t>Invasive BP monitoring</a:t>
            </a: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92500"/>
          </a:bodyPr>
          <a:lstStyle/>
          <a:p>
            <a:pPr algn="l"/>
            <a:r>
              <a:rPr lang="en-US" dirty="0" smtClean="0"/>
              <a:t>8)</a:t>
            </a:r>
            <a:r>
              <a:rPr lang="en-US" dirty="0" smtClean="0">
                <a:solidFill>
                  <a:srgbClr val="C00000"/>
                </a:solidFill>
              </a:rPr>
              <a:t> Temperature</a:t>
            </a:r>
          </a:p>
          <a:p>
            <a:pPr marL="514350" indent="-514350" algn="l">
              <a:buFont typeface="+mj-lt"/>
              <a:buAutoNum type="alphaLcPeriod"/>
            </a:pPr>
            <a:r>
              <a:rPr lang="en-US" dirty="0" smtClean="0"/>
              <a:t>Temperature changes should be anticipated and expected under any general anesthetic and therefore </a:t>
            </a:r>
            <a:r>
              <a:rPr lang="en-US" b="1" dirty="0" smtClean="0">
                <a:solidFill>
                  <a:srgbClr val="C00000"/>
                </a:solidFill>
              </a:rPr>
              <a:t>any general anesthetic requires temperature measurement.</a:t>
            </a:r>
          </a:p>
          <a:p>
            <a:pPr marL="1028700" lvl="1" indent="-571500" algn="l">
              <a:buFont typeface="+mj-lt"/>
              <a:buAutoNum type="romanLcPeriod"/>
            </a:pPr>
            <a:r>
              <a:rPr lang="en-US" dirty="0" smtClean="0">
                <a:solidFill>
                  <a:srgbClr val="C00000"/>
                </a:solidFill>
              </a:rPr>
              <a:t>Very brief procedures may be an exception, </a:t>
            </a:r>
            <a:r>
              <a:rPr lang="en-US" dirty="0" smtClean="0"/>
              <a:t>but the availability of temperature monitoring should be recorded.</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r>
              <a:rPr lang="en-US" dirty="0" smtClean="0">
                <a:solidFill>
                  <a:srgbClr val="C00000"/>
                </a:solidFill>
              </a:rPr>
              <a:t>8) Temperature</a:t>
            </a:r>
          </a:p>
          <a:p>
            <a:pPr marL="971550" lvl="1" indent="-514350" algn="l">
              <a:buFont typeface="+mj-lt"/>
              <a:buAutoNum type="alphaLcParenR" startAt="2"/>
            </a:pPr>
            <a:r>
              <a:rPr lang="en-US" dirty="0" smtClean="0">
                <a:solidFill>
                  <a:srgbClr val="0070C0"/>
                </a:solidFill>
              </a:rPr>
              <a:t>The temperature may be measured from many locations including skin, </a:t>
            </a:r>
            <a:r>
              <a:rPr lang="en-US" dirty="0" err="1" smtClean="0">
                <a:solidFill>
                  <a:srgbClr val="0070C0"/>
                </a:solidFill>
              </a:rPr>
              <a:t>nasopharynx</a:t>
            </a:r>
            <a:r>
              <a:rPr lang="en-US" dirty="0" smtClean="0">
                <a:solidFill>
                  <a:srgbClr val="0070C0"/>
                </a:solidFill>
              </a:rPr>
              <a:t>, esophageal, bladder, rectal, or a pulmonary arterial catheter.</a:t>
            </a:r>
          </a:p>
          <a:p>
            <a:pPr marL="971550" lvl="1" indent="-514350" algn="l">
              <a:buFont typeface="+mj-lt"/>
              <a:buAutoNum type="alphaLcParenR" startAt="2"/>
            </a:pPr>
            <a:r>
              <a:rPr lang="en-US" dirty="0" smtClean="0">
                <a:solidFill>
                  <a:srgbClr val="0070C0"/>
                </a:solidFill>
              </a:rPr>
              <a:t>Core temperatures obtained from a pulmonary catheter, esophageal stethoscope, or rectal probe are preferable sources.</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7500" lnSpcReduction="20000"/>
          </a:bodyPr>
          <a:lstStyle/>
          <a:p>
            <a:pPr algn="l"/>
            <a:r>
              <a:rPr lang="en-US" dirty="0" smtClean="0">
                <a:solidFill>
                  <a:srgbClr val="C00000"/>
                </a:solidFill>
              </a:rPr>
              <a:t>Pulse </a:t>
            </a:r>
            <a:r>
              <a:rPr lang="en-US" dirty="0" err="1" smtClean="0">
                <a:solidFill>
                  <a:srgbClr val="C00000"/>
                </a:solidFill>
              </a:rPr>
              <a:t>Oximetry</a:t>
            </a:r>
            <a:r>
              <a:rPr lang="en-US" dirty="0" smtClean="0">
                <a:solidFill>
                  <a:srgbClr val="C00000"/>
                </a:solidFill>
              </a:rPr>
              <a:t> </a:t>
            </a:r>
          </a:p>
          <a:p>
            <a:pPr algn="l"/>
            <a:endParaRPr lang="en-US" dirty="0" smtClean="0"/>
          </a:p>
          <a:p>
            <a:pPr algn="l"/>
            <a:r>
              <a:rPr lang="en-US" dirty="0" smtClean="0">
                <a:solidFill>
                  <a:schemeClr val="accent1"/>
                </a:solidFill>
              </a:rPr>
              <a:t>Is one of the </a:t>
            </a:r>
            <a:r>
              <a:rPr lang="en-US" b="1" dirty="0" smtClean="0">
                <a:solidFill>
                  <a:schemeClr val="accent1"/>
                </a:solidFill>
              </a:rPr>
              <a:t>most commonly employed monitoring modalities in anesthesia</a:t>
            </a:r>
            <a:r>
              <a:rPr lang="en-US" dirty="0" smtClean="0">
                <a:solidFill>
                  <a:schemeClr val="accent1"/>
                </a:solidFill>
              </a:rPr>
              <a:t>. </a:t>
            </a:r>
          </a:p>
          <a:p>
            <a:pPr algn="l"/>
            <a:endParaRPr lang="en-US" dirty="0" smtClean="0">
              <a:solidFill>
                <a:schemeClr val="accent1"/>
              </a:solidFill>
            </a:endParaRPr>
          </a:p>
          <a:p>
            <a:pPr algn="l"/>
            <a:r>
              <a:rPr lang="en-US" dirty="0" smtClean="0">
                <a:solidFill>
                  <a:schemeClr val="accent1"/>
                </a:solidFill>
              </a:rPr>
              <a:t>It is a </a:t>
            </a:r>
            <a:r>
              <a:rPr lang="en-US" b="1" dirty="0" smtClean="0">
                <a:solidFill>
                  <a:schemeClr val="accent1"/>
                </a:solidFill>
              </a:rPr>
              <a:t>non-invasive</a:t>
            </a:r>
            <a:r>
              <a:rPr lang="en-US" dirty="0" smtClean="0">
                <a:solidFill>
                  <a:schemeClr val="accent1"/>
                </a:solidFill>
              </a:rPr>
              <a:t> way to monitor the oxygenation of a patient's hemoglobin. </a:t>
            </a:r>
          </a:p>
          <a:p>
            <a:pPr algn="l"/>
            <a:endParaRPr lang="en-US" dirty="0" smtClean="0">
              <a:solidFill>
                <a:schemeClr val="accent1"/>
              </a:solidFill>
            </a:endParaRPr>
          </a:p>
          <a:p>
            <a:pPr algn="l"/>
            <a:r>
              <a:rPr lang="en-US" dirty="0" smtClean="0">
                <a:solidFill>
                  <a:schemeClr val="accent1"/>
                </a:solidFill>
              </a:rPr>
              <a:t>A sensor with both red and infrared wavelengths is placed on the patient. </a:t>
            </a:r>
          </a:p>
          <a:p>
            <a:pPr algn="l"/>
            <a:r>
              <a:rPr lang="en-US" dirty="0" smtClean="0">
                <a:solidFill>
                  <a:schemeClr val="accent1"/>
                </a:solidFill>
              </a:rPr>
              <a:t>Absorption of these wavelengths by the blood is measured and </a:t>
            </a:r>
            <a:r>
              <a:rPr lang="en-US" b="1" dirty="0" smtClean="0">
                <a:solidFill>
                  <a:schemeClr val="accent1"/>
                </a:solidFill>
              </a:rPr>
              <a:t>oxygen saturation (Sp0</a:t>
            </a:r>
            <a:r>
              <a:rPr lang="en-US" b="1" baseline="-25000" dirty="0" smtClean="0">
                <a:solidFill>
                  <a:schemeClr val="accent1"/>
                </a:solidFill>
              </a:rPr>
              <a:t>2</a:t>
            </a:r>
            <a:r>
              <a:rPr lang="en-US" dirty="0" smtClean="0">
                <a:solidFill>
                  <a:schemeClr val="accent1"/>
                </a:solidFill>
              </a:rPr>
              <a:t>) can be calculated.</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62500" lnSpcReduction="20000"/>
          </a:bodyPr>
          <a:lstStyle/>
          <a:p>
            <a:pPr algn="l"/>
            <a:r>
              <a:rPr lang="en-US" dirty="0" err="1" smtClean="0"/>
              <a:t>Oximetry</a:t>
            </a:r>
            <a:r>
              <a:rPr lang="en-US" dirty="0" smtClean="0"/>
              <a:t> </a:t>
            </a:r>
          </a:p>
          <a:p>
            <a:pPr algn="l"/>
            <a:r>
              <a:rPr lang="en-US" b="1" dirty="0" err="1" smtClean="0"/>
              <a:t>i</a:t>
            </a:r>
            <a:r>
              <a:rPr lang="en-US" b="1" dirty="0" smtClean="0"/>
              <a:t>) Basic Concepts</a:t>
            </a:r>
          </a:p>
          <a:p>
            <a:pPr algn="l"/>
            <a:r>
              <a:rPr lang="en-US" dirty="0" smtClean="0"/>
              <a:t>There are </a:t>
            </a:r>
            <a:r>
              <a:rPr lang="en-US" dirty="0" smtClean="0">
                <a:solidFill>
                  <a:srgbClr val="C00000"/>
                </a:solidFill>
              </a:rPr>
              <a:t>two main types of </a:t>
            </a:r>
            <a:r>
              <a:rPr lang="en-US" dirty="0" err="1" smtClean="0">
                <a:solidFill>
                  <a:srgbClr val="C00000"/>
                </a:solidFill>
              </a:rPr>
              <a:t>oximetry</a:t>
            </a:r>
            <a:r>
              <a:rPr lang="en-US" dirty="0" smtClean="0"/>
              <a:t>. </a:t>
            </a:r>
            <a:r>
              <a:rPr lang="en-US" b="1" dirty="0" smtClean="0">
                <a:solidFill>
                  <a:srgbClr val="C00000"/>
                </a:solidFill>
              </a:rPr>
              <a:t>Fractional </a:t>
            </a:r>
            <a:r>
              <a:rPr lang="en-US" b="1" dirty="0" err="1" smtClean="0">
                <a:solidFill>
                  <a:srgbClr val="C00000"/>
                </a:solidFill>
              </a:rPr>
              <a:t>oximetry</a:t>
            </a:r>
            <a:r>
              <a:rPr lang="en-US" b="1" dirty="0" smtClean="0">
                <a:solidFill>
                  <a:srgbClr val="C00000"/>
                </a:solidFill>
              </a:rPr>
              <a:t> and functional </a:t>
            </a:r>
            <a:r>
              <a:rPr lang="en-US" b="1" dirty="0" err="1" smtClean="0">
                <a:solidFill>
                  <a:srgbClr val="C00000"/>
                </a:solidFill>
              </a:rPr>
              <a:t>oximetry</a:t>
            </a:r>
            <a:endParaRPr lang="en-US" b="1" dirty="0" smtClean="0">
              <a:solidFill>
                <a:srgbClr val="C00000"/>
              </a:solidFill>
            </a:endParaRPr>
          </a:p>
          <a:p>
            <a:pPr algn="l"/>
            <a:endParaRPr lang="en-US" dirty="0" smtClean="0"/>
          </a:p>
          <a:p>
            <a:pPr algn="l"/>
            <a:r>
              <a:rPr lang="en-US" b="1" dirty="0" smtClean="0">
                <a:solidFill>
                  <a:srgbClr val="C00000"/>
                </a:solidFill>
              </a:rPr>
              <a:t>Fractional </a:t>
            </a:r>
            <a:r>
              <a:rPr lang="en-US" b="1" dirty="0" err="1" smtClean="0">
                <a:solidFill>
                  <a:srgbClr val="C00000"/>
                </a:solidFill>
              </a:rPr>
              <a:t>oximetry</a:t>
            </a:r>
            <a:r>
              <a:rPr lang="en-US" b="1" dirty="0" smtClean="0"/>
              <a:t>. </a:t>
            </a:r>
            <a:r>
              <a:rPr lang="en-US" b="1" dirty="0" err="1" smtClean="0"/>
              <a:t>Oxyhemoglobin</a:t>
            </a:r>
            <a:r>
              <a:rPr lang="en-US" b="1" dirty="0" smtClean="0"/>
              <a:t>/(</a:t>
            </a:r>
            <a:r>
              <a:rPr lang="en-US" b="1" dirty="0" err="1" smtClean="0"/>
              <a:t>oxyhemoglobin</a:t>
            </a:r>
            <a:r>
              <a:rPr lang="en-US" b="1" dirty="0" smtClean="0"/>
              <a:t> + </a:t>
            </a:r>
            <a:r>
              <a:rPr lang="en-US" b="1" dirty="0" err="1" smtClean="0"/>
              <a:t>deoxyhemoglobin</a:t>
            </a:r>
            <a:r>
              <a:rPr lang="en-US" b="1" dirty="0" smtClean="0"/>
              <a:t> + </a:t>
            </a:r>
            <a:r>
              <a:rPr lang="en-US" b="1" dirty="0" err="1" smtClean="0"/>
              <a:t>methemoglobin</a:t>
            </a:r>
            <a:r>
              <a:rPr lang="en-US" b="1" dirty="0" smtClean="0"/>
              <a:t> + </a:t>
            </a:r>
            <a:r>
              <a:rPr lang="en-US" b="1" dirty="0" err="1" smtClean="0"/>
              <a:t>carboxyhemoglobin</a:t>
            </a:r>
            <a:r>
              <a:rPr lang="en-US" b="1" dirty="0" smtClean="0"/>
              <a:t>) Fractional </a:t>
            </a:r>
            <a:r>
              <a:rPr lang="en-US" b="1" dirty="0" err="1" smtClean="0"/>
              <a:t>oximetry</a:t>
            </a:r>
            <a:r>
              <a:rPr lang="en-US" b="1" dirty="0" smtClean="0"/>
              <a:t> measures the arterial oxygen saturation (SaO2)</a:t>
            </a:r>
          </a:p>
          <a:p>
            <a:pPr algn="l"/>
            <a:r>
              <a:rPr lang="en-US" dirty="0" smtClean="0"/>
              <a:t>(</a:t>
            </a:r>
            <a:r>
              <a:rPr lang="en-US" dirty="0" err="1" smtClean="0"/>
              <a:t>i</a:t>
            </a:r>
            <a:r>
              <a:rPr lang="en-US" dirty="0" smtClean="0"/>
              <a:t>) Can only be measured </a:t>
            </a:r>
            <a:r>
              <a:rPr lang="en-US" dirty="0" smtClean="0">
                <a:solidFill>
                  <a:srgbClr val="C00000"/>
                </a:solidFill>
              </a:rPr>
              <a:t>by an </a:t>
            </a:r>
            <a:r>
              <a:rPr lang="en-US" b="1" dirty="0" smtClean="0">
                <a:solidFill>
                  <a:srgbClr val="C00000"/>
                </a:solidFill>
              </a:rPr>
              <a:t>arterial blood sample</a:t>
            </a:r>
          </a:p>
          <a:p>
            <a:pPr algn="l"/>
            <a:endParaRPr lang="en-US" b="1" dirty="0" smtClean="0"/>
          </a:p>
          <a:p>
            <a:pPr algn="l"/>
            <a:r>
              <a:rPr lang="en-US" b="1" dirty="0" smtClean="0">
                <a:solidFill>
                  <a:srgbClr val="C00000"/>
                </a:solidFill>
              </a:rPr>
              <a:t>Functional </a:t>
            </a:r>
            <a:r>
              <a:rPr lang="en-US" b="1" dirty="0" err="1" smtClean="0">
                <a:solidFill>
                  <a:srgbClr val="C00000"/>
                </a:solidFill>
              </a:rPr>
              <a:t>oximetry</a:t>
            </a:r>
            <a:endParaRPr lang="en-US" b="1" dirty="0" smtClean="0">
              <a:solidFill>
                <a:srgbClr val="C00000"/>
              </a:solidFill>
            </a:endParaRPr>
          </a:p>
          <a:p>
            <a:pPr algn="l"/>
            <a:r>
              <a:rPr lang="en-US" dirty="0" err="1" smtClean="0"/>
              <a:t>oxyhemoglobinl</a:t>
            </a:r>
            <a:r>
              <a:rPr lang="en-US" dirty="0" smtClean="0"/>
              <a:t>(</a:t>
            </a:r>
            <a:r>
              <a:rPr lang="en-US" dirty="0" err="1" smtClean="0"/>
              <a:t>oxyhemoglobin</a:t>
            </a:r>
            <a:r>
              <a:rPr lang="en-US" dirty="0" smtClean="0"/>
              <a:t> + </a:t>
            </a:r>
            <a:r>
              <a:rPr lang="en-US" dirty="0" err="1" smtClean="0"/>
              <a:t>deoxyhemoglobin</a:t>
            </a:r>
            <a:r>
              <a:rPr lang="en-US" dirty="0" smtClean="0"/>
              <a:t>) = SpO</a:t>
            </a:r>
            <a:r>
              <a:rPr lang="en-US" baseline="-25000" dirty="0" smtClean="0"/>
              <a:t>2</a:t>
            </a:r>
            <a:r>
              <a:rPr lang="en-US" dirty="0" smtClean="0"/>
              <a:t> Functional </a:t>
            </a:r>
            <a:r>
              <a:rPr lang="en-US" b="1" dirty="0" err="1" smtClean="0"/>
              <a:t>oximetry</a:t>
            </a:r>
            <a:r>
              <a:rPr lang="en-US" b="1" dirty="0" smtClean="0"/>
              <a:t> gives you the SpO2</a:t>
            </a:r>
          </a:p>
          <a:p>
            <a:pPr algn="l"/>
            <a:r>
              <a:rPr lang="en-US" dirty="0" smtClean="0"/>
              <a:t>Can be measured noninvasively </a:t>
            </a:r>
            <a:r>
              <a:rPr lang="en-US" dirty="0" smtClean="0">
                <a:solidFill>
                  <a:srgbClr val="C00000"/>
                </a:solidFill>
              </a:rPr>
              <a:t>by a </a:t>
            </a:r>
            <a:r>
              <a:rPr lang="en-US" b="1" dirty="0" smtClean="0">
                <a:solidFill>
                  <a:srgbClr val="C00000"/>
                </a:solidFill>
              </a:rPr>
              <a:t>standard pulse </a:t>
            </a:r>
            <a:r>
              <a:rPr lang="en-US" b="1" dirty="0" err="1" smtClean="0">
                <a:solidFill>
                  <a:srgbClr val="C00000"/>
                </a:solidFill>
              </a:rPr>
              <a:t>oximeter</a:t>
            </a:r>
            <a:endParaRPr lang="en-US" dirty="0" smtClean="0">
              <a:solidFill>
                <a:srgbClr val="C00000"/>
              </a:solidFill>
            </a:endParaRP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62500" lnSpcReduction="20000"/>
          </a:bodyPr>
          <a:lstStyle/>
          <a:p>
            <a:pPr algn="l"/>
            <a:r>
              <a:rPr lang="en-US" b="1" dirty="0" smtClean="0"/>
              <a:t>How pulse </a:t>
            </a:r>
            <a:r>
              <a:rPr lang="en-US" b="1" dirty="0" err="1" smtClean="0"/>
              <a:t>oximetry</a:t>
            </a:r>
            <a:r>
              <a:rPr lang="en-US" b="1" dirty="0" smtClean="0"/>
              <a:t> works</a:t>
            </a:r>
          </a:p>
          <a:p>
            <a:pPr marL="514350" indent="-514350" algn="l">
              <a:buAutoNum type="alphaLcParenR"/>
            </a:pPr>
            <a:r>
              <a:rPr lang="en-US" b="1" dirty="0" smtClean="0">
                <a:solidFill>
                  <a:srgbClr val="C00000"/>
                </a:solidFill>
              </a:rPr>
              <a:t>A pulse </a:t>
            </a:r>
            <a:r>
              <a:rPr lang="en-US" b="1" dirty="0" err="1" smtClean="0">
                <a:solidFill>
                  <a:srgbClr val="C00000"/>
                </a:solidFill>
              </a:rPr>
              <a:t>oximeter</a:t>
            </a:r>
            <a:r>
              <a:rPr lang="en-US" b="1" dirty="0" smtClean="0">
                <a:solidFill>
                  <a:srgbClr val="C00000"/>
                </a:solidFill>
              </a:rPr>
              <a:t> emits two wavelengths of light: red (660 nm) and infrared (940 nm)</a:t>
            </a:r>
          </a:p>
          <a:p>
            <a:pPr marL="514350" indent="-514350" algn="l">
              <a:buAutoNum type="alphaLcParenR"/>
            </a:pPr>
            <a:endParaRPr lang="en-US" b="1" dirty="0" smtClean="0"/>
          </a:p>
          <a:p>
            <a:pPr algn="l"/>
            <a:r>
              <a:rPr lang="en-US" b="1" dirty="0" err="1" smtClean="0"/>
              <a:t>Deoxyhemoglobin</a:t>
            </a:r>
            <a:r>
              <a:rPr lang="en-US" b="1" dirty="0" smtClean="0"/>
              <a:t> absorbs more light in the red band</a:t>
            </a:r>
          </a:p>
          <a:p>
            <a:pPr algn="l"/>
            <a:r>
              <a:rPr lang="en-US" b="1" dirty="0" err="1" smtClean="0"/>
              <a:t>Oxyhemoglobin</a:t>
            </a:r>
            <a:r>
              <a:rPr lang="en-US" b="1" dirty="0" smtClean="0"/>
              <a:t> absorbs more light in the infrared band</a:t>
            </a:r>
          </a:p>
          <a:p>
            <a:pPr algn="l"/>
            <a:endParaRPr lang="en-US" b="1" dirty="0" smtClean="0"/>
          </a:p>
          <a:p>
            <a:pPr algn="l"/>
            <a:r>
              <a:rPr lang="en-US" b="1" dirty="0" smtClean="0"/>
              <a:t>b) Sensors in the </a:t>
            </a:r>
            <a:r>
              <a:rPr lang="en-US" b="1" dirty="0" err="1" smtClean="0"/>
              <a:t>oximeter</a:t>
            </a:r>
            <a:r>
              <a:rPr lang="en-US" b="1" dirty="0" smtClean="0"/>
              <a:t> detect the amount of red and infrared light absorbed by the blood</a:t>
            </a:r>
          </a:p>
          <a:p>
            <a:pPr algn="l"/>
            <a:endParaRPr lang="en-US" b="1" dirty="0" smtClean="0"/>
          </a:p>
          <a:p>
            <a:pPr algn="l"/>
            <a:r>
              <a:rPr lang="en-US" b="1" dirty="0" smtClean="0"/>
              <a:t>c) </a:t>
            </a:r>
            <a:r>
              <a:rPr lang="en-US" b="1" dirty="0" err="1" smtClean="0"/>
              <a:t>Photoplethysmography</a:t>
            </a:r>
            <a:r>
              <a:rPr lang="en-US" b="1" dirty="0" smtClean="0"/>
              <a:t> is then used to identify </a:t>
            </a:r>
            <a:r>
              <a:rPr lang="en-US" b="1" dirty="0" err="1" smtClean="0"/>
              <a:t>pulsatile</a:t>
            </a:r>
            <a:r>
              <a:rPr lang="en-US" b="1" dirty="0" smtClean="0"/>
              <a:t> arterial flow (alternating current [AC]) and non-</a:t>
            </a:r>
            <a:r>
              <a:rPr lang="en-US" b="1" dirty="0" err="1" smtClean="0"/>
              <a:t>pulsatile</a:t>
            </a:r>
            <a:r>
              <a:rPr lang="en-US" b="1" dirty="0" smtClean="0"/>
              <a:t> flow (direct current [DC])</a:t>
            </a:r>
          </a:p>
          <a:p>
            <a:pPr algn="l"/>
            <a:r>
              <a:rPr lang="en-US" b="1" dirty="0" smtClean="0"/>
              <a:t>d) The ratio of AC/DC at both 66o and 94o nm is measured using the equation: (AC/DC)</a:t>
            </a:r>
            <a:r>
              <a:rPr lang="en-US" b="1" baseline="-25000" dirty="0" smtClean="0"/>
              <a:t>660</a:t>
            </a:r>
            <a:r>
              <a:rPr lang="en-US" b="1" dirty="0" smtClean="0"/>
              <a:t>/(AC/DC)</a:t>
            </a:r>
            <a:r>
              <a:rPr lang="en-US" b="1" baseline="-25000" dirty="0" smtClean="0"/>
              <a:t>940</a:t>
            </a:r>
            <a:endParaRPr lang="en-US" b="1" dirty="0" smtClean="0"/>
          </a:p>
          <a:p>
            <a:pPr algn="l"/>
            <a:endParaRPr lang="en-US"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What do you </a:t>
            </a:r>
            <a:r>
              <a:rPr lang="en-US" b="1" dirty="0" smtClean="0">
                <a:solidFill>
                  <a:srgbClr val="7030A0"/>
                </a:solidFill>
              </a:rPr>
              <a:t>Monitor</a:t>
            </a:r>
            <a:r>
              <a:rPr lang="en-US" dirty="0" smtClean="0">
                <a:solidFill>
                  <a:srgbClr val="7030A0"/>
                </a:solidFill>
              </a:rPr>
              <a:t> in a patient?</a:t>
            </a:r>
          </a:p>
          <a:p>
            <a:endParaRPr lang="en-US" dirty="0">
              <a:solidFill>
                <a:srgbClr val="7030A0"/>
              </a:solidFill>
            </a:endParaRPr>
          </a:p>
          <a:p>
            <a:r>
              <a:rPr lang="en-US" dirty="0" smtClean="0">
                <a:solidFill>
                  <a:srgbClr val="7030A0"/>
                </a:solidFill>
              </a:rPr>
              <a:t>Vitals</a:t>
            </a:r>
          </a:p>
          <a:p>
            <a:r>
              <a:rPr lang="en-US" dirty="0" smtClean="0">
                <a:solidFill>
                  <a:srgbClr val="7030A0"/>
                </a:solidFill>
              </a:rPr>
              <a:t>Color/skin</a:t>
            </a:r>
          </a:p>
          <a:p>
            <a:r>
              <a:rPr lang="en-US" dirty="0" smtClean="0">
                <a:solidFill>
                  <a:srgbClr val="7030A0"/>
                </a:solidFill>
              </a:rPr>
              <a:t>Wakefulness</a:t>
            </a: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92500" lnSpcReduction="10000"/>
          </a:bodyPr>
          <a:lstStyle/>
          <a:p>
            <a:pPr algn="l"/>
            <a:r>
              <a:rPr lang="en-US" b="1" dirty="0" smtClean="0"/>
              <a:t>How pulse </a:t>
            </a:r>
            <a:r>
              <a:rPr lang="en-US" b="1" dirty="0" err="1" smtClean="0"/>
              <a:t>oximetry</a:t>
            </a:r>
            <a:r>
              <a:rPr lang="en-US" b="1" dirty="0" smtClean="0"/>
              <a:t> works</a:t>
            </a:r>
          </a:p>
          <a:p>
            <a:pPr algn="l"/>
            <a:r>
              <a:rPr lang="en-US" dirty="0" smtClean="0"/>
              <a:t>e) The pulse </a:t>
            </a:r>
            <a:r>
              <a:rPr lang="en-US" dirty="0" err="1" smtClean="0"/>
              <a:t>oximeter</a:t>
            </a:r>
            <a:r>
              <a:rPr lang="en-US" dirty="0" smtClean="0"/>
              <a:t> calculates the SpO</a:t>
            </a:r>
            <a:r>
              <a:rPr lang="en-US" baseline="-25000" dirty="0" smtClean="0"/>
              <a:t>2</a:t>
            </a:r>
            <a:r>
              <a:rPr lang="en-US" dirty="0" smtClean="0"/>
              <a:t> by taking the above equation and using an algorithm built into the software to derive the SpO2</a:t>
            </a:r>
          </a:p>
          <a:p>
            <a:pPr algn="l"/>
            <a:endParaRPr lang="en-US" dirty="0" smtClean="0"/>
          </a:p>
          <a:p>
            <a:pPr algn="l">
              <a:buFont typeface="Arial" pitchFamily="34" charset="0"/>
              <a:buChar char="•"/>
            </a:pPr>
            <a:r>
              <a:rPr lang="en-US" dirty="0" smtClean="0"/>
              <a:t>The calibration to derive SpO2 from the (AC/DC)</a:t>
            </a:r>
            <a:r>
              <a:rPr lang="en-US" baseline="-25000" dirty="0" smtClean="0"/>
              <a:t>66</a:t>
            </a:r>
            <a:r>
              <a:rPr lang="en-US" dirty="0" smtClean="0"/>
              <a:t>0/(AC/DC)</a:t>
            </a:r>
            <a:r>
              <a:rPr lang="en-US" baseline="-25000" dirty="0" smtClean="0"/>
              <a:t>940</a:t>
            </a:r>
            <a:endParaRPr lang="en-US" dirty="0" smtClean="0"/>
          </a:p>
          <a:p>
            <a:pPr algn="l"/>
            <a:r>
              <a:rPr lang="en-US" dirty="0" smtClean="0"/>
              <a:t>ratio was made from studies of </a:t>
            </a:r>
            <a:r>
              <a:rPr lang="en-US" b="1" dirty="0" smtClean="0">
                <a:solidFill>
                  <a:srgbClr val="C00000"/>
                </a:solidFill>
              </a:rPr>
              <a:t>healthy volunteers</a:t>
            </a:r>
            <a:endParaRPr lang="en-US" dirty="0" smtClean="0">
              <a:solidFill>
                <a:srgbClr val="C00000"/>
              </a:solidFill>
            </a:endParaRPr>
          </a:p>
          <a:p>
            <a:pPr algn="l"/>
            <a:endParaRPr lang="en-US"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r>
              <a:rPr lang="en-US" dirty="0" smtClean="0"/>
              <a:t>Light absorption with Oxygenated and Deoxygenated Hemoglobin</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pic>
        <p:nvPicPr>
          <p:cNvPr id="28674" name="Picture 2"/>
          <p:cNvPicPr>
            <a:picLocks noChangeAspect="1" noChangeArrowheads="1"/>
          </p:cNvPicPr>
          <p:nvPr/>
        </p:nvPicPr>
        <p:blipFill>
          <a:blip r:embed="rId2" cstate="print"/>
          <a:srcRect/>
          <a:stretch>
            <a:fillRect/>
          </a:stretch>
        </p:blipFill>
        <p:spPr bwMode="auto">
          <a:xfrm>
            <a:off x="2362200" y="3276600"/>
            <a:ext cx="4492625" cy="2935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92500" lnSpcReduction="10000"/>
          </a:bodyPr>
          <a:lstStyle/>
          <a:p>
            <a:pPr algn="l"/>
            <a:r>
              <a:rPr lang="en-US" b="1" dirty="0" smtClean="0"/>
              <a:t>3) Accuracy of the pulse </a:t>
            </a:r>
            <a:r>
              <a:rPr lang="en-US" b="1" dirty="0" err="1" smtClean="0"/>
              <a:t>oximeter</a:t>
            </a:r>
            <a:endParaRPr lang="en-US" b="1" dirty="0" smtClean="0"/>
          </a:p>
          <a:p>
            <a:pPr algn="l"/>
            <a:endParaRPr lang="en-US" b="1" dirty="0" smtClean="0"/>
          </a:p>
          <a:p>
            <a:pPr algn="l"/>
            <a:r>
              <a:rPr lang="en-US" dirty="0" smtClean="0"/>
              <a:t>a) If the SpO2 is between </a:t>
            </a:r>
            <a:r>
              <a:rPr lang="en-US" b="1" dirty="0" smtClean="0">
                <a:solidFill>
                  <a:srgbClr val="C00000"/>
                </a:solidFill>
              </a:rPr>
              <a:t>70% and 100%,  the pulse </a:t>
            </a:r>
            <a:r>
              <a:rPr lang="en-US" b="1" dirty="0" err="1" smtClean="0">
                <a:solidFill>
                  <a:srgbClr val="C00000"/>
                </a:solidFill>
              </a:rPr>
              <a:t>oximeter</a:t>
            </a:r>
            <a:r>
              <a:rPr lang="en-US" b="1" dirty="0" smtClean="0">
                <a:solidFill>
                  <a:srgbClr val="C00000"/>
                </a:solidFill>
              </a:rPr>
              <a:t> is accurate to within 5%</a:t>
            </a:r>
          </a:p>
          <a:p>
            <a:pPr algn="l"/>
            <a:r>
              <a:rPr lang="en-US" b="1" dirty="0" err="1" smtClean="0"/>
              <a:t>i</a:t>
            </a:r>
            <a:r>
              <a:rPr lang="en-US" b="1" dirty="0" smtClean="0"/>
              <a:t>) It is </a:t>
            </a:r>
            <a:r>
              <a:rPr lang="en-US" b="1" dirty="0" smtClean="0">
                <a:solidFill>
                  <a:srgbClr val="C00000"/>
                </a:solidFill>
              </a:rPr>
              <a:t>not accurate below 70% </a:t>
            </a:r>
            <a:r>
              <a:rPr lang="en-US" b="1" dirty="0" smtClean="0"/>
              <a:t>because calibration of the pulse </a:t>
            </a:r>
            <a:r>
              <a:rPr lang="en-US" b="1" dirty="0" err="1" smtClean="0"/>
              <a:t>oximeter</a:t>
            </a:r>
            <a:r>
              <a:rPr lang="en-US" b="1" dirty="0" smtClean="0"/>
              <a:t> involved healthy volunteers whose SpO2 did not routinely </a:t>
            </a:r>
            <a:r>
              <a:rPr lang="en-US" dirty="0" smtClean="0"/>
              <a:t>reach levels &lt;70%</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pic>
        <p:nvPicPr>
          <p:cNvPr id="25602" name="Picture 2"/>
          <p:cNvPicPr>
            <a:picLocks noChangeAspect="1" noChangeArrowheads="1"/>
          </p:cNvPicPr>
          <p:nvPr/>
        </p:nvPicPr>
        <p:blipFill>
          <a:blip r:embed="rId2" cstate="print"/>
          <a:srcRect/>
          <a:stretch>
            <a:fillRect/>
          </a:stretch>
        </p:blipFill>
        <p:spPr bwMode="auto">
          <a:xfrm>
            <a:off x="2057400" y="1905000"/>
            <a:ext cx="5456237" cy="42051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dirty="0" smtClean="0"/>
              <a:t>For the relationship between SaO2 and PaO2</a:t>
            </a:r>
          </a:p>
          <a:p>
            <a:pPr algn="l"/>
            <a:endParaRPr lang="en-US" dirty="0" smtClean="0"/>
          </a:p>
          <a:p>
            <a:pPr algn="l">
              <a:buFont typeface="Arial" pitchFamily="34" charset="0"/>
              <a:buChar char="•"/>
            </a:pPr>
            <a:r>
              <a:rPr lang="en-US" dirty="0" smtClean="0"/>
              <a:t>The absorption spectrum of deoxygenated hemoglobin is very steep at 600 nm in the red range so small changes in the amount of </a:t>
            </a:r>
            <a:r>
              <a:rPr lang="en-US" dirty="0" err="1" smtClean="0"/>
              <a:t>deoxyhemoglobin</a:t>
            </a:r>
            <a:r>
              <a:rPr lang="en-US" dirty="0" smtClean="0"/>
              <a:t> can cause very wide variances in SpO2</a:t>
            </a:r>
          </a:p>
          <a:p>
            <a:pPr algn="l"/>
            <a:endParaRPr lang="en-US" dirty="0" smtClean="0"/>
          </a:p>
          <a:p>
            <a:pPr algn="l">
              <a:buFont typeface="Arial" pitchFamily="34" charset="0"/>
              <a:buChar char="•"/>
            </a:pPr>
            <a:r>
              <a:rPr lang="en-US" dirty="0" smtClean="0"/>
              <a:t>Pulse </a:t>
            </a:r>
            <a:r>
              <a:rPr lang="en-US" dirty="0" err="1" smtClean="0"/>
              <a:t>oximetry</a:t>
            </a:r>
            <a:r>
              <a:rPr lang="en-US" dirty="0" smtClean="0"/>
              <a:t> is not as accurate in low amplitude states</a:t>
            </a:r>
          </a:p>
          <a:p>
            <a:pPr algn="l">
              <a:buFont typeface="Arial" pitchFamily="34" charset="0"/>
              <a:buChar char="•"/>
            </a:pPr>
            <a:endParaRPr lang="en-US" dirty="0" smtClean="0"/>
          </a:p>
          <a:p>
            <a:pPr algn="l">
              <a:buFont typeface="Arial" pitchFamily="34" charset="0"/>
              <a:buChar char="•"/>
            </a:pPr>
            <a:r>
              <a:rPr lang="en-US" dirty="0" smtClean="0"/>
              <a:t>Low perfusion makes it difficult for the pulse </a:t>
            </a:r>
            <a:r>
              <a:rPr lang="en-US" dirty="0" err="1" smtClean="0"/>
              <a:t>oximeter</a:t>
            </a:r>
            <a:r>
              <a:rPr lang="en-US" dirty="0" smtClean="0"/>
              <a:t> to distinguish a true signal from background noise</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r>
              <a:rPr lang="en-US" dirty="0" smtClean="0"/>
              <a:t>Low perfusion makes it difficult for the pulse </a:t>
            </a:r>
            <a:r>
              <a:rPr lang="en-US" dirty="0" err="1" smtClean="0"/>
              <a:t>oximeter</a:t>
            </a:r>
            <a:r>
              <a:rPr lang="en-US" dirty="0" smtClean="0"/>
              <a:t> to distinguish a true signal from background noise</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pic>
        <p:nvPicPr>
          <p:cNvPr id="26626" name="Picture 2"/>
          <p:cNvPicPr>
            <a:picLocks noChangeAspect="1" noChangeArrowheads="1"/>
          </p:cNvPicPr>
          <p:nvPr/>
        </p:nvPicPr>
        <p:blipFill>
          <a:blip r:embed="rId2"/>
          <a:srcRect/>
          <a:stretch>
            <a:fillRect/>
          </a:stretch>
        </p:blipFill>
        <p:spPr bwMode="auto">
          <a:xfrm>
            <a:off x="2667000" y="3352800"/>
            <a:ext cx="3008313" cy="3265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dirty="0" err="1" smtClean="0">
                <a:solidFill>
                  <a:srgbClr val="C00000"/>
                </a:solidFill>
              </a:rPr>
              <a:t>Dyshemoglobinemias</a:t>
            </a:r>
            <a:endParaRPr lang="en-US" dirty="0" smtClean="0">
              <a:solidFill>
                <a:srgbClr val="C00000"/>
              </a:solidFill>
            </a:endParaRPr>
          </a:p>
          <a:p>
            <a:pPr algn="l"/>
            <a:r>
              <a:rPr lang="en-US" dirty="0" smtClean="0"/>
              <a:t>Pulse </a:t>
            </a:r>
            <a:r>
              <a:rPr lang="en-US" dirty="0" err="1" smtClean="0"/>
              <a:t>oximetry</a:t>
            </a:r>
            <a:r>
              <a:rPr lang="en-US" dirty="0" smtClean="0"/>
              <a:t> only accurately measures </a:t>
            </a:r>
            <a:r>
              <a:rPr lang="en-US" dirty="0" err="1" smtClean="0"/>
              <a:t>oxyhemoglobin</a:t>
            </a:r>
            <a:r>
              <a:rPr lang="en-US" dirty="0" smtClean="0"/>
              <a:t> and </a:t>
            </a:r>
            <a:r>
              <a:rPr lang="en-US" dirty="0" err="1" smtClean="0"/>
              <a:t>deoxyhemoglobin</a:t>
            </a:r>
            <a:r>
              <a:rPr lang="en-US" dirty="0" smtClean="0"/>
              <a:t>—all other forms of hemoglobin are not accurately measured</a:t>
            </a:r>
          </a:p>
          <a:p>
            <a:pPr lvl="1" algn="l">
              <a:buFont typeface="Arial" pitchFamily="34" charset="0"/>
              <a:buChar char="•"/>
            </a:pPr>
            <a:r>
              <a:rPr lang="en-US" dirty="0" err="1" smtClean="0">
                <a:solidFill>
                  <a:srgbClr val="C00000"/>
                </a:solidFill>
              </a:rPr>
              <a:t>Carboxyhemoglobin</a:t>
            </a:r>
            <a:r>
              <a:rPr lang="en-US" dirty="0" smtClean="0">
                <a:solidFill>
                  <a:srgbClr val="C00000"/>
                </a:solidFill>
              </a:rPr>
              <a:t> is measured as 90% </a:t>
            </a:r>
            <a:r>
              <a:rPr lang="en-US" dirty="0" err="1" smtClean="0">
                <a:solidFill>
                  <a:srgbClr val="C00000"/>
                </a:solidFill>
              </a:rPr>
              <a:t>oxyhemoglobin</a:t>
            </a:r>
            <a:r>
              <a:rPr lang="en-US" dirty="0" smtClean="0">
                <a:solidFill>
                  <a:srgbClr val="C00000"/>
                </a:solidFill>
              </a:rPr>
              <a:t> and 10% </a:t>
            </a:r>
            <a:r>
              <a:rPr lang="en-US" dirty="0" err="1" smtClean="0">
                <a:solidFill>
                  <a:srgbClr val="C00000"/>
                </a:solidFill>
              </a:rPr>
              <a:t>deoxyhemoglobin</a:t>
            </a:r>
            <a:endParaRPr lang="en-US" dirty="0" smtClean="0">
              <a:solidFill>
                <a:srgbClr val="C00000"/>
              </a:solidFill>
            </a:endParaRPr>
          </a:p>
          <a:p>
            <a:pPr lvl="2" algn="l">
              <a:buFont typeface="Arial" pitchFamily="34" charset="0"/>
              <a:buChar char="•"/>
            </a:pPr>
            <a:r>
              <a:rPr lang="en-US" dirty="0" smtClean="0"/>
              <a:t>Thus, when there are high amounts of </a:t>
            </a:r>
            <a:r>
              <a:rPr lang="en-US" dirty="0" err="1" smtClean="0"/>
              <a:t>carboxyhemoglobin</a:t>
            </a:r>
            <a:r>
              <a:rPr lang="en-US" dirty="0" smtClean="0"/>
              <a:t> it will overestimate the SpO2</a:t>
            </a:r>
          </a:p>
          <a:p>
            <a:pPr lvl="2" algn="l">
              <a:buFont typeface="Arial" pitchFamily="34" charset="0"/>
              <a:buChar char="•"/>
            </a:pPr>
            <a:r>
              <a:rPr lang="en-US" dirty="0" smtClean="0"/>
              <a:t>This is an important consideration in patients exposed to smoke or fires</a:t>
            </a:r>
          </a:p>
          <a:p>
            <a:pPr lvl="1" algn="l">
              <a:buFont typeface="Arial" pitchFamily="34" charset="0"/>
              <a:buChar char="•"/>
            </a:pPr>
            <a:r>
              <a:rPr lang="en-US" dirty="0" err="1" smtClean="0">
                <a:solidFill>
                  <a:srgbClr val="C00000"/>
                </a:solidFill>
              </a:rPr>
              <a:t>Methemoglobin</a:t>
            </a:r>
            <a:r>
              <a:rPr lang="en-US" dirty="0" smtClean="0">
                <a:solidFill>
                  <a:srgbClr val="C00000"/>
                </a:solidFill>
              </a:rPr>
              <a:t> absorbs equal amounts of red and infrared light so the SpO2 will read 85%</a:t>
            </a:r>
          </a:p>
          <a:p>
            <a:pPr lvl="2" algn="l">
              <a:buFont typeface="Arial" pitchFamily="34" charset="0"/>
              <a:buChar char="•"/>
            </a:pPr>
            <a:r>
              <a:rPr lang="en-US" dirty="0" err="1" smtClean="0"/>
              <a:t>Methemoglobin</a:t>
            </a:r>
            <a:r>
              <a:rPr lang="en-US" dirty="0" smtClean="0"/>
              <a:t> is formed when iron goes from it's </a:t>
            </a:r>
            <a:r>
              <a:rPr lang="en-US" sz="800" dirty="0" smtClean="0"/>
              <a:t>+2 </a:t>
            </a:r>
            <a:r>
              <a:rPr lang="en-US" dirty="0" smtClean="0"/>
              <a:t>ferrous form to the +3 ferric state</a:t>
            </a:r>
          </a:p>
          <a:p>
            <a:pPr algn="l"/>
            <a:r>
              <a:rPr lang="en-US" sz="2800" dirty="0" smtClean="0"/>
              <a:t>(2)</a:t>
            </a:r>
            <a:r>
              <a:rPr lang="en-US" dirty="0" smtClean="0"/>
              <a:t> The ferric state of iron displays a left shift on the oxygen dissociation curve and releases oxygen less easily</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r>
              <a:rPr lang="en-US" dirty="0" err="1" smtClean="0"/>
              <a:t>Dyshemoglobinemias</a:t>
            </a:r>
            <a:endParaRPr lang="en-US" dirty="0" smtClean="0"/>
          </a:p>
          <a:p>
            <a:pPr algn="l">
              <a:buFont typeface="Arial" pitchFamily="34" charset="0"/>
              <a:buChar char="•"/>
            </a:pPr>
            <a:r>
              <a:rPr lang="en-US" dirty="0" err="1" smtClean="0"/>
              <a:t>Methemoglobinemia</a:t>
            </a:r>
            <a:r>
              <a:rPr lang="en-US" dirty="0" smtClean="0"/>
              <a:t> can be caused by many drugs.</a:t>
            </a:r>
          </a:p>
          <a:p>
            <a:pPr algn="l">
              <a:buFont typeface="Arial" pitchFamily="34" charset="0"/>
              <a:buChar char="•"/>
            </a:pPr>
            <a:r>
              <a:rPr lang="en-US" dirty="0" smtClean="0"/>
              <a:t>Patients with sickle cell anemia presenting in a </a:t>
            </a:r>
            <a:r>
              <a:rPr lang="en-US" dirty="0" err="1" smtClean="0"/>
              <a:t>vasoocclusive</a:t>
            </a:r>
            <a:r>
              <a:rPr lang="en-US" dirty="0" smtClean="0"/>
              <a:t> crisis can have an inaccurate SpO2 reading</a:t>
            </a:r>
          </a:p>
          <a:p>
            <a:pPr algn="l">
              <a:buFont typeface="Arial" pitchFamily="34" charset="0"/>
              <a:buChar char="•"/>
            </a:pPr>
            <a:r>
              <a:rPr lang="en-US" dirty="0" smtClean="0"/>
              <a:t>High levels of </a:t>
            </a:r>
            <a:r>
              <a:rPr lang="en-US" dirty="0" err="1" smtClean="0"/>
              <a:t>bilirubin</a:t>
            </a:r>
            <a:r>
              <a:rPr lang="en-US" dirty="0" smtClean="0"/>
              <a:t> do not alter SpO</a:t>
            </a:r>
            <a:r>
              <a:rPr lang="en-US" baseline="-25000" dirty="0" smtClean="0"/>
              <a:t>2</a:t>
            </a:r>
            <a:r>
              <a:rPr lang="en-US" dirty="0" smtClean="0"/>
              <a:t> readings</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r>
              <a:rPr lang="en-US" dirty="0" err="1" smtClean="0"/>
              <a:t>Dyshemoglobinemias</a:t>
            </a:r>
            <a:endParaRPr lang="en-US" dirty="0" smtClean="0"/>
          </a:p>
          <a:p>
            <a:pPr algn="l">
              <a:buFont typeface="Arial" pitchFamily="34" charset="0"/>
              <a:buChar char="•"/>
            </a:pPr>
            <a:r>
              <a:rPr lang="en-US" dirty="0" err="1" smtClean="0"/>
              <a:t>Methemoglobinemia</a:t>
            </a:r>
            <a:r>
              <a:rPr lang="en-US" dirty="0" smtClean="0"/>
              <a:t> </a:t>
            </a:r>
          </a:p>
          <a:p>
            <a:pPr algn="l"/>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pic>
        <p:nvPicPr>
          <p:cNvPr id="27650" name="Picture 2"/>
          <p:cNvPicPr>
            <a:picLocks noChangeAspect="1" noChangeArrowheads="1"/>
          </p:cNvPicPr>
          <p:nvPr/>
        </p:nvPicPr>
        <p:blipFill>
          <a:blip r:embed="rId2"/>
          <a:srcRect/>
          <a:stretch>
            <a:fillRect/>
          </a:stretch>
        </p:blipFill>
        <p:spPr bwMode="auto">
          <a:xfrm>
            <a:off x="2743200" y="2971800"/>
            <a:ext cx="3505200" cy="3798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533400" y="1828800"/>
            <a:ext cx="7696200" cy="3810000"/>
          </a:xfrm>
        </p:spPr>
        <p:txBody>
          <a:bodyPr>
            <a:normAutofit fontScale="62500" lnSpcReduction="20000"/>
          </a:bodyPr>
          <a:lstStyle/>
          <a:p>
            <a:pPr algn="l"/>
            <a:endParaRPr lang="en-US" dirty="0" smtClean="0"/>
          </a:p>
          <a:p>
            <a:pPr algn="l"/>
            <a:r>
              <a:rPr lang="en-US" dirty="0" err="1" smtClean="0"/>
              <a:t>NOrmal</a:t>
            </a:r>
            <a:r>
              <a:rPr lang="en-US" dirty="0" smtClean="0"/>
              <a:t> </a:t>
            </a:r>
            <a:r>
              <a:rPr lang="en-US" dirty="0" err="1" smtClean="0"/>
              <a:t>capnogram</a:t>
            </a:r>
            <a:endParaRPr lang="en-US" dirty="0" smtClean="0"/>
          </a:p>
          <a:p>
            <a:pPr algn="l"/>
            <a:r>
              <a:rPr lang="en-US" dirty="0" smtClean="0"/>
              <a:t>a) Phase I</a:t>
            </a:r>
          </a:p>
          <a:p>
            <a:pPr lvl="1" algn="l"/>
            <a:r>
              <a:rPr lang="en-US" sz="2400" dirty="0" smtClean="0"/>
              <a:t>Initiation</a:t>
            </a:r>
            <a:r>
              <a:rPr lang="en-US" dirty="0" smtClean="0"/>
              <a:t> of expiration</a:t>
            </a:r>
          </a:p>
          <a:p>
            <a:pPr lvl="1" algn="l"/>
            <a:r>
              <a:rPr lang="en-US" dirty="0" smtClean="0"/>
              <a:t>CO</a:t>
            </a:r>
            <a:r>
              <a:rPr lang="en-US" baseline="-25000" dirty="0" smtClean="0"/>
              <a:t>2</a:t>
            </a:r>
            <a:r>
              <a:rPr lang="en-US" dirty="0" smtClean="0"/>
              <a:t> free gas from anatomic dead space</a:t>
            </a:r>
          </a:p>
          <a:p>
            <a:pPr algn="l"/>
            <a:r>
              <a:rPr lang="en-US" dirty="0" smtClean="0"/>
              <a:t>b) Phase II</a:t>
            </a:r>
          </a:p>
          <a:p>
            <a:pPr algn="l"/>
            <a:r>
              <a:rPr lang="en-US" dirty="0" smtClean="0"/>
              <a:t>	Expiration</a:t>
            </a:r>
            <a:r>
              <a:rPr lang="en-US" sz="3200" dirty="0" smtClean="0"/>
              <a:t> of</a:t>
            </a:r>
            <a:r>
              <a:rPr lang="en-US" dirty="0" smtClean="0"/>
              <a:t> mixture of </a:t>
            </a:r>
            <a:r>
              <a:rPr lang="en-US" sz="3200" dirty="0" smtClean="0"/>
              <a:t>dead space</a:t>
            </a:r>
            <a:r>
              <a:rPr lang="en-US" dirty="0" smtClean="0"/>
              <a:t> and alveolar gas</a:t>
            </a:r>
          </a:p>
          <a:p>
            <a:pPr algn="l"/>
            <a:r>
              <a:rPr lang="en-US" dirty="0" smtClean="0"/>
              <a:t>c) Phase </a:t>
            </a:r>
            <a:r>
              <a:rPr lang="en-US" sz="2800" b="1" dirty="0" smtClean="0"/>
              <a:t>III</a:t>
            </a:r>
          </a:p>
          <a:p>
            <a:pPr lvl="1" algn="l"/>
            <a:r>
              <a:rPr lang="en-US" dirty="0" smtClean="0"/>
              <a:t>Alveolar </a:t>
            </a:r>
            <a:r>
              <a:rPr lang="en-US" sz="2400" b="1" dirty="0" smtClean="0"/>
              <a:t>plateau</a:t>
            </a:r>
          </a:p>
          <a:p>
            <a:pPr lvl="1" algn="l"/>
            <a:r>
              <a:rPr lang="en-US" dirty="0" smtClean="0"/>
              <a:t>CO2-rich gas from alveoli</a:t>
            </a:r>
          </a:p>
          <a:p>
            <a:pPr algn="l"/>
            <a:r>
              <a:rPr lang="en-US" dirty="0" smtClean="0"/>
              <a:t>d) Phase IV or o</a:t>
            </a:r>
          </a:p>
          <a:p>
            <a:pPr algn="l"/>
            <a:r>
              <a:rPr lang="en-US" sz="3600" b="1" dirty="0" smtClean="0"/>
              <a:t>	</a:t>
            </a:r>
            <a:r>
              <a:rPr lang="en-US" b="1" dirty="0" smtClean="0"/>
              <a:t>Inspiration</a:t>
            </a:r>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pic>
        <p:nvPicPr>
          <p:cNvPr id="29698" name="Picture 2"/>
          <p:cNvPicPr>
            <a:picLocks noChangeAspect="1" noChangeArrowheads="1"/>
          </p:cNvPicPr>
          <p:nvPr/>
        </p:nvPicPr>
        <p:blipFill>
          <a:blip r:embed="rId2" cstate="print"/>
          <a:srcRect/>
          <a:stretch>
            <a:fillRect/>
          </a:stretch>
        </p:blipFill>
        <p:spPr bwMode="auto">
          <a:xfrm>
            <a:off x="4572000" y="4114800"/>
            <a:ext cx="4443413" cy="250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b="1" dirty="0" smtClean="0">
                <a:solidFill>
                  <a:srgbClr val="7030A0"/>
                </a:solidFill>
              </a:rPr>
              <a:t>How</a:t>
            </a:r>
            <a:r>
              <a:rPr lang="en-US" dirty="0" smtClean="0">
                <a:solidFill>
                  <a:srgbClr val="7030A0"/>
                </a:solidFill>
              </a:rPr>
              <a:t> and </a:t>
            </a:r>
            <a:r>
              <a:rPr lang="en-US" b="1" dirty="0">
                <a:solidFill>
                  <a:srgbClr val="7030A0"/>
                </a:solidFill>
              </a:rPr>
              <a:t>b</a:t>
            </a:r>
            <a:r>
              <a:rPr lang="en-US" b="1" dirty="0" smtClean="0">
                <a:solidFill>
                  <a:srgbClr val="7030A0"/>
                </a:solidFill>
              </a:rPr>
              <a:t>y which means </a:t>
            </a:r>
            <a:r>
              <a:rPr lang="en-US" dirty="0" smtClean="0">
                <a:solidFill>
                  <a:srgbClr val="7030A0"/>
                </a:solidFill>
              </a:rPr>
              <a:t>do you </a:t>
            </a:r>
            <a:r>
              <a:rPr lang="en-US" b="1" dirty="0" smtClean="0">
                <a:solidFill>
                  <a:srgbClr val="7030A0"/>
                </a:solidFill>
              </a:rPr>
              <a:t>Monitor</a:t>
            </a:r>
            <a:r>
              <a:rPr lang="en-US" dirty="0" smtClean="0">
                <a:solidFill>
                  <a:srgbClr val="7030A0"/>
                </a:solidFill>
              </a:rPr>
              <a:t> in a patient?</a:t>
            </a:r>
          </a:p>
          <a:p>
            <a:r>
              <a:rPr lang="en-US" dirty="0" smtClean="0">
                <a:solidFill>
                  <a:srgbClr val="7030A0"/>
                </a:solidFill>
              </a:rPr>
              <a:t>Physical exam</a:t>
            </a:r>
          </a:p>
          <a:p>
            <a:r>
              <a:rPr lang="en-US" dirty="0" smtClean="0">
                <a:solidFill>
                  <a:srgbClr val="7030A0"/>
                </a:solidFill>
              </a:rPr>
              <a:t>Equipments ( advances in technology)</a:t>
            </a: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b="1" dirty="0" smtClean="0">
                <a:solidFill>
                  <a:schemeClr val="accent2"/>
                </a:solidFill>
              </a:rPr>
              <a:t>Clinical uses of </a:t>
            </a:r>
            <a:r>
              <a:rPr lang="en-US" b="1" dirty="0" err="1" smtClean="0">
                <a:solidFill>
                  <a:schemeClr val="accent2"/>
                </a:solidFill>
              </a:rPr>
              <a:t>capnography</a:t>
            </a:r>
            <a:r>
              <a:rPr lang="en-US" b="1" dirty="0" smtClean="0">
                <a:solidFill>
                  <a:schemeClr val="accent2"/>
                </a:solidFill>
              </a:rPr>
              <a:t> </a:t>
            </a:r>
          </a:p>
          <a:p>
            <a:pPr marL="514350" indent="-514350" algn="l">
              <a:buFont typeface="Arial" pitchFamily="34" charset="0"/>
              <a:buChar char="•"/>
            </a:pPr>
            <a:r>
              <a:rPr lang="en-US" b="1" dirty="0" smtClean="0"/>
              <a:t>Confirmation of </a:t>
            </a:r>
            <a:r>
              <a:rPr lang="en-US" b="1" dirty="0" err="1" smtClean="0"/>
              <a:t>endotracheal</a:t>
            </a:r>
            <a:r>
              <a:rPr lang="en-US" b="1" dirty="0" smtClean="0"/>
              <a:t> intubation</a:t>
            </a:r>
            <a:endParaRPr lang="en-US" b="1" dirty="0" smtClean="0">
              <a:solidFill>
                <a:srgbClr val="0070C0"/>
              </a:solidFill>
            </a:endParaRPr>
          </a:p>
          <a:p>
            <a:pPr algn="l">
              <a:buFont typeface="Arial" pitchFamily="34" charset="0"/>
              <a:buChar char="•"/>
            </a:pPr>
            <a:r>
              <a:rPr lang="en-US" sz="2800" b="1" dirty="0" smtClean="0"/>
              <a:t>Monitoring </a:t>
            </a:r>
            <a:r>
              <a:rPr lang="en-US" b="1" dirty="0" smtClean="0"/>
              <a:t>of</a:t>
            </a:r>
            <a:r>
              <a:rPr lang="en-US" sz="2800" b="1" dirty="0" smtClean="0"/>
              <a:t> adequacy of</a:t>
            </a:r>
            <a:r>
              <a:rPr lang="en-US" b="1" dirty="0" smtClean="0"/>
              <a:t> ventilation in controlled or spontaneously ventilating patients</a:t>
            </a:r>
          </a:p>
          <a:p>
            <a:pPr algn="l">
              <a:buFont typeface="Arial" pitchFamily="34" charset="0"/>
              <a:buChar char="•"/>
            </a:pPr>
            <a:r>
              <a:rPr lang="en-US" sz="3600" dirty="0" smtClean="0"/>
              <a:t>Noninvasive </a:t>
            </a:r>
            <a:r>
              <a:rPr lang="en-US" b="1" dirty="0" smtClean="0"/>
              <a:t>estimate of PaCO2</a:t>
            </a:r>
          </a:p>
          <a:p>
            <a:pPr lvl="1" algn="l">
              <a:buFont typeface="Arial" pitchFamily="34" charset="0"/>
              <a:buChar char="•"/>
            </a:pPr>
            <a:r>
              <a:rPr lang="en-US" dirty="0" smtClean="0"/>
              <a:t>Assumes the normal 2 to </a:t>
            </a:r>
            <a:r>
              <a:rPr lang="en-US" sz="2400" b="1" dirty="0" smtClean="0"/>
              <a:t>5 </a:t>
            </a:r>
            <a:r>
              <a:rPr lang="en-US" b="1" dirty="0" smtClean="0"/>
              <a:t>mm Hg difference between expired (PETCO2) and arterial (</a:t>
            </a:r>
            <a:r>
              <a:rPr lang="en-US" b="1" dirty="0" err="1" smtClean="0"/>
              <a:t>PaCapnography</a:t>
            </a:r>
            <a:r>
              <a:rPr lang="en-US" b="1" dirty="0" smtClean="0"/>
              <a:t>  in the awake state is present)</a:t>
            </a:r>
          </a:p>
          <a:p>
            <a:pPr algn="l">
              <a:buFont typeface="Arial" pitchFamily="34" charset="0"/>
              <a:buChar char="•"/>
            </a:pPr>
            <a:endParaRPr lang="en-US" sz="3600" dirty="0" smtClean="0"/>
          </a:p>
          <a:p>
            <a:pPr algn="l">
              <a:buFont typeface="Arial" pitchFamily="34" charset="0"/>
              <a:buChar char="•"/>
            </a:pPr>
            <a:r>
              <a:rPr lang="en-US" sz="3600" dirty="0" smtClean="0"/>
              <a:t>The gradient</a:t>
            </a:r>
            <a:r>
              <a:rPr lang="en-US" dirty="0" smtClean="0"/>
              <a:t> between PETCO2 and PaCO2</a:t>
            </a:r>
            <a:r>
              <a:rPr lang="en-US" sz="3600" dirty="0" smtClean="0"/>
              <a:t> may</a:t>
            </a:r>
            <a:r>
              <a:rPr lang="en-US" dirty="0" smtClean="0"/>
              <a:t> be</a:t>
            </a:r>
            <a:r>
              <a:rPr lang="en-US" sz="3600" dirty="0" smtClean="0"/>
              <a:t> increased </a:t>
            </a:r>
            <a:r>
              <a:rPr lang="en-US" dirty="0" smtClean="0"/>
              <a:t>with</a:t>
            </a:r>
            <a:r>
              <a:rPr lang="en-US" sz="3600" dirty="0" smtClean="0"/>
              <a:t> age,</a:t>
            </a:r>
            <a:r>
              <a:rPr lang="en-US" dirty="0" smtClean="0"/>
              <a:t> pulmonary</a:t>
            </a:r>
            <a:r>
              <a:rPr lang="en-US" sz="3600" dirty="0" smtClean="0"/>
              <a:t> disease,</a:t>
            </a:r>
            <a:r>
              <a:rPr lang="en-US" dirty="0" smtClean="0"/>
              <a:t> pulmonary embolus, low</a:t>
            </a:r>
            <a:r>
              <a:rPr lang="en-US" sz="3600" dirty="0" smtClean="0"/>
              <a:t> cardiac </a:t>
            </a:r>
            <a:r>
              <a:rPr lang="en-US" dirty="0" smtClean="0"/>
              <a:t>output, and </a:t>
            </a:r>
            <a:r>
              <a:rPr lang="en-US" dirty="0" err="1" smtClean="0"/>
              <a:t>hypovolemia</a:t>
            </a:r>
            <a:endParaRPr lang="en-US"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62500" lnSpcReduction="20000"/>
          </a:bodyPr>
          <a:lstStyle/>
          <a:p>
            <a:pPr algn="l"/>
            <a:r>
              <a:rPr lang="en-US" b="1" dirty="0" smtClean="0">
                <a:solidFill>
                  <a:schemeClr val="accent2"/>
                </a:solidFill>
              </a:rPr>
              <a:t>Clinical uses of </a:t>
            </a:r>
            <a:r>
              <a:rPr lang="en-US" b="1" dirty="0" err="1" smtClean="0">
                <a:solidFill>
                  <a:schemeClr val="accent2"/>
                </a:solidFill>
              </a:rPr>
              <a:t>capnography</a:t>
            </a:r>
            <a:r>
              <a:rPr lang="en-US" b="1" dirty="0" smtClean="0">
                <a:solidFill>
                  <a:schemeClr val="accent2"/>
                </a:solidFill>
              </a:rPr>
              <a:t> </a:t>
            </a:r>
          </a:p>
          <a:p>
            <a:pPr algn="l"/>
            <a:r>
              <a:rPr lang="en-US" b="1" dirty="0" smtClean="0"/>
              <a:t>Detection of patient disease</a:t>
            </a:r>
          </a:p>
          <a:p>
            <a:pPr algn="l"/>
            <a:r>
              <a:rPr lang="en-US" dirty="0" err="1" smtClean="0"/>
              <a:t>i</a:t>
            </a:r>
            <a:r>
              <a:rPr lang="en-US" dirty="0" smtClean="0"/>
              <a:t>) Causes of increased CO2 production</a:t>
            </a:r>
          </a:p>
          <a:p>
            <a:pPr lvl="1" algn="l"/>
            <a:r>
              <a:rPr lang="en-US" dirty="0" smtClean="0"/>
              <a:t>Fever</a:t>
            </a:r>
          </a:p>
          <a:p>
            <a:pPr lvl="1" algn="l"/>
            <a:r>
              <a:rPr lang="en-US" dirty="0" smtClean="0"/>
              <a:t>Sepsis</a:t>
            </a:r>
          </a:p>
          <a:p>
            <a:pPr lvl="1" algn="l"/>
            <a:r>
              <a:rPr lang="en-US" dirty="0" smtClean="0"/>
              <a:t>Malignant hyperthermia</a:t>
            </a:r>
          </a:p>
          <a:p>
            <a:pPr lvl="1" algn="l"/>
            <a:r>
              <a:rPr lang="en-US" dirty="0" smtClean="0"/>
              <a:t>Hyperthyroidism</a:t>
            </a:r>
          </a:p>
          <a:p>
            <a:pPr lvl="1" algn="l"/>
            <a:r>
              <a:rPr lang="en-US" dirty="0" smtClean="0"/>
              <a:t>Shivering</a:t>
            </a:r>
          </a:p>
          <a:p>
            <a:pPr algn="l"/>
            <a:r>
              <a:rPr lang="en-US" dirty="0" smtClean="0"/>
              <a:t>ii) Causes of decreased PETCO2</a:t>
            </a:r>
          </a:p>
          <a:p>
            <a:pPr lvl="1" algn="l"/>
            <a:r>
              <a:rPr lang="en-US" dirty="0" smtClean="0"/>
              <a:t>Decreased cardiac output</a:t>
            </a:r>
          </a:p>
          <a:p>
            <a:pPr lvl="1" algn="l"/>
            <a:r>
              <a:rPr lang="en-US" dirty="0" err="1" smtClean="0"/>
              <a:t>Hypovolemia</a:t>
            </a:r>
            <a:endParaRPr lang="en-US" dirty="0" smtClean="0"/>
          </a:p>
          <a:p>
            <a:pPr lvl="1" algn="l"/>
            <a:r>
              <a:rPr lang="en-US" dirty="0" smtClean="0"/>
              <a:t>Pulmonary embolism</a:t>
            </a:r>
          </a:p>
          <a:p>
            <a:pPr lvl="1" algn="l"/>
            <a:r>
              <a:rPr lang="en-US" dirty="0" smtClean="0"/>
              <a:t>Hypothermia</a:t>
            </a:r>
          </a:p>
          <a:p>
            <a:pPr lvl="1" algn="l"/>
            <a:r>
              <a:rPr lang="en-US" dirty="0" smtClean="0"/>
              <a:t>Hyperventilation</a:t>
            </a:r>
          </a:p>
          <a:p>
            <a:pPr algn="l"/>
            <a:r>
              <a:rPr lang="en-US" dirty="0" smtClean="0"/>
              <a:t>iii) Airway obstruction  may be detected due to abnormalities in the </a:t>
            </a:r>
            <a:r>
              <a:rPr lang="en-US" dirty="0" err="1" smtClean="0"/>
              <a:t>capnography</a:t>
            </a:r>
            <a:r>
              <a:rPr lang="en-US" dirty="0" smtClean="0"/>
              <a:t> tracing</a:t>
            </a:r>
            <a:r>
              <a:rPr lang="en-US" sz="2400" dirty="0" smtClean="0"/>
              <a:t>.</a:t>
            </a:r>
            <a:endParaRPr lang="en-US" b="1" dirty="0" smtClean="0">
              <a:solidFill>
                <a:schemeClr val="accent2"/>
              </a:solidFill>
            </a:endParaRP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r>
              <a:rPr lang="en-US" b="1" dirty="0" smtClean="0">
                <a:solidFill>
                  <a:schemeClr val="accent2"/>
                </a:solidFill>
              </a:rPr>
              <a:t>Clinical uses of </a:t>
            </a:r>
            <a:r>
              <a:rPr lang="en-US" b="1" dirty="0" err="1" smtClean="0">
                <a:solidFill>
                  <a:schemeClr val="accent2"/>
                </a:solidFill>
              </a:rPr>
              <a:t>capnography</a:t>
            </a:r>
            <a:r>
              <a:rPr lang="en-US" b="1" dirty="0" smtClean="0">
                <a:solidFill>
                  <a:schemeClr val="accent2"/>
                </a:solidFill>
              </a:rPr>
              <a:t> </a:t>
            </a:r>
          </a:p>
          <a:p>
            <a:pPr algn="l"/>
            <a:r>
              <a:rPr lang="en-US" b="1" dirty="0" smtClean="0"/>
              <a:t>Detection of problems with the anesthetic breathing system</a:t>
            </a:r>
          </a:p>
          <a:p>
            <a:pPr algn="l">
              <a:buFont typeface="Arial" pitchFamily="34" charset="0"/>
              <a:buChar char="•"/>
            </a:pPr>
            <a:r>
              <a:rPr lang="en-US" dirty="0" err="1" smtClean="0"/>
              <a:t>Rebreathing</a:t>
            </a:r>
            <a:endParaRPr lang="en-US" dirty="0" smtClean="0"/>
          </a:p>
          <a:p>
            <a:pPr algn="l">
              <a:buFont typeface="Arial" pitchFamily="34" charset="0"/>
              <a:buChar char="•"/>
            </a:pPr>
            <a:r>
              <a:rPr lang="en-US" dirty="0" smtClean="0"/>
              <a:t>Incompetent valves</a:t>
            </a:r>
          </a:p>
          <a:p>
            <a:pPr algn="l">
              <a:buFont typeface="Arial" pitchFamily="34" charset="0"/>
              <a:buChar char="•"/>
            </a:pPr>
            <a:r>
              <a:rPr lang="en-US" dirty="0" smtClean="0"/>
              <a:t>Circuit disconnect</a:t>
            </a:r>
          </a:p>
          <a:p>
            <a:pPr algn="l">
              <a:buFont typeface="Arial" pitchFamily="34" charset="0"/>
              <a:buChar char="•"/>
            </a:pPr>
            <a:r>
              <a:rPr lang="en-US" dirty="0" smtClean="0"/>
              <a:t>Circuit leak</a:t>
            </a:r>
            <a:endParaRPr lang="en-US" b="1" dirty="0" smtClean="0">
              <a:solidFill>
                <a:schemeClr val="accent2"/>
              </a:solidFill>
            </a:endParaRP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85000" lnSpcReduction="10000"/>
          </a:bodyPr>
          <a:lstStyle/>
          <a:p>
            <a:pPr algn="l"/>
            <a:r>
              <a:rPr lang="en-US" b="1" dirty="0" smtClean="0">
                <a:solidFill>
                  <a:schemeClr val="accent2"/>
                </a:solidFill>
              </a:rPr>
              <a:t>Clinical uses of </a:t>
            </a:r>
            <a:r>
              <a:rPr lang="en-US" b="1" dirty="0" err="1" smtClean="0">
                <a:solidFill>
                  <a:schemeClr val="accent2"/>
                </a:solidFill>
              </a:rPr>
              <a:t>capnography</a:t>
            </a:r>
            <a:r>
              <a:rPr lang="en-US" b="1" dirty="0" smtClean="0">
                <a:solidFill>
                  <a:schemeClr val="accent2"/>
                </a:solidFill>
              </a:rPr>
              <a:t> </a:t>
            </a:r>
          </a:p>
          <a:p>
            <a:pPr algn="l"/>
            <a:r>
              <a:rPr lang="en-US" dirty="0" smtClean="0"/>
              <a:t> </a:t>
            </a:r>
            <a:r>
              <a:rPr lang="en-US" b="1" dirty="0" smtClean="0"/>
              <a:t>Interpretation of abnormal </a:t>
            </a:r>
            <a:r>
              <a:rPr lang="en-US" b="1" dirty="0" err="1" smtClean="0"/>
              <a:t>capnograms</a:t>
            </a:r>
            <a:endParaRPr lang="en-US" b="1" dirty="0" smtClean="0"/>
          </a:p>
          <a:p>
            <a:pPr algn="l"/>
            <a:r>
              <a:rPr lang="en-US" dirty="0" smtClean="0"/>
              <a:t>a) </a:t>
            </a:r>
            <a:r>
              <a:rPr lang="en-US" b="1" dirty="0" err="1" smtClean="0"/>
              <a:t>Rebreathing</a:t>
            </a:r>
            <a:r>
              <a:rPr lang="en-US" b="1" dirty="0" smtClean="0"/>
              <a:t> of CO</a:t>
            </a:r>
          </a:p>
          <a:p>
            <a:pPr lvl="1" algn="l">
              <a:buFont typeface="Arial" pitchFamily="34" charset="0"/>
              <a:buChar char="•"/>
            </a:pPr>
            <a:r>
              <a:rPr lang="en-US" dirty="0" smtClean="0"/>
              <a:t>Elevation in baseline CO</a:t>
            </a:r>
            <a:r>
              <a:rPr lang="en-US" baseline="-25000" dirty="0" smtClean="0"/>
              <a:t>2</a:t>
            </a:r>
            <a:r>
              <a:rPr lang="en-US" dirty="0" smtClean="0"/>
              <a:t> and Phase I</a:t>
            </a:r>
          </a:p>
          <a:p>
            <a:pPr lvl="1" algn="l">
              <a:buFont typeface="Arial" pitchFamily="34" charset="0"/>
              <a:buChar char="•"/>
            </a:pPr>
            <a:r>
              <a:rPr lang="en-US" dirty="0" smtClean="0"/>
              <a:t>Can eliminate by increasing fresh gas flow or changing CO2 absorber</a:t>
            </a:r>
          </a:p>
          <a:p>
            <a:pPr algn="l"/>
            <a:r>
              <a:rPr lang="en-US" dirty="0" smtClean="0"/>
              <a:t>b) </a:t>
            </a:r>
            <a:r>
              <a:rPr lang="en-US" b="1" dirty="0" smtClean="0"/>
              <a:t>Obstruction to expiratory gas flow</a:t>
            </a:r>
          </a:p>
          <a:p>
            <a:pPr lvl="1" algn="l">
              <a:buFont typeface="Arial" pitchFamily="34" charset="0"/>
              <a:buChar char="•"/>
            </a:pPr>
            <a:r>
              <a:rPr lang="en-US" dirty="0" smtClean="0"/>
              <a:t>Prolonged Phase II and steeper Phase III slope</a:t>
            </a:r>
          </a:p>
          <a:p>
            <a:pPr lvl="1" algn="l">
              <a:buFont typeface="Arial" pitchFamily="34" charset="0"/>
              <a:buChar char="•"/>
            </a:pPr>
            <a:r>
              <a:rPr lang="en-US" dirty="0" smtClean="0"/>
              <a:t>Occurs with </a:t>
            </a:r>
            <a:r>
              <a:rPr lang="en-US" dirty="0" err="1" smtClean="0"/>
              <a:t>bronchospasm</a:t>
            </a:r>
            <a:r>
              <a:rPr lang="en-US" dirty="0" smtClean="0"/>
              <a:t>, COPD, kinked </a:t>
            </a:r>
            <a:r>
              <a:rPr lang="en-US" dirty="0" err="1" smtClean="0"/>
              <a:t>endotracheal</a:t>
            </a:r>
            <a:r>
              <a:rPr lang="en-US" dirty="0" smtClean="0"/>
              <a:t> tube</a:t>
            </a:r>
            <a:endParaRPr lang="en-US" b="1" dirty="0" smtClean="0">
              <a:solidFill>
                <a:schemeClr val="accent2"/>
              </a:solidFill>
            </a:endParaRP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92500" lnSpcReduction="20000"/>
          </a:bodyPr>
          <a:lstStyle/>
          <a:p>
            <a:pPr algn="l"/>
            <a:r>
              <a:rPr lang="en-US" b="1" dirty="0" smtClean="0">
                <a:solidFill>
                  <a:schemeClr val="accent2"/>
                </a:solidFill>
              </a:rPr>
              <a:t>Clinical uses of </a:t>
            </a:r>
            <a:r>
              <a:rPr lang="en-US" b="1" dirty="0" err="1" smtClean="0">
                <a:solidFill>
                  <a:schemeClr val="accent2"/>
                </a:solidFill>
              </a:rPr>
              <a:t>capnography</a:t>
            </a:r>
            <a:r>
              <a:rPr lang="en-US" b="1" dirty="0" smtClean="0">
                <a:solidFill>
                  <a:schemeClr val="accent2"/>
                </a:solidFill>
              </a:rPr>
              <a:t> </a:t>
            </a:r>
          </a:p>
          <a:p>
            <a:pPr algn="l"/>
            <a:r>
              <a:rPr lang="en-US" dirty="0" smtClean="0"/>
              <a:t> </a:t>
            </a:r>
            <a:r>
              <a:rPr lang="en-US" b="1" dirty="0" smtClean="0"/>
              <a:t>Interpretation of abnormal </a:t>
            </a:r>
            <a:r>
              <a:rPr lang="en-US" b="1" dirty="0" err="1" smtClean="0"/>
              <a:t>capnograms</a:t>
            </a:r>
            <a:endParaRPr lang="en-US" b="1" dirty="0" smtClean="0"/>
          </a:p>
          <a:p>
            <a:pPr algn="l"/>
            <a:r>
              <a:rPr lang="en-US" dirty="0" smtClean="0"/>
              <a:t>c) </a:t>
            </a:r>
            <a:r>
              <a:rPr lang="en-US" b="1" dirty="0" smtClean="0"/>
              <a:t>Curare Cleft</a:t>
            </a:r>
          </a:p>
          <a:p>
            <a:pPr lvl="1" algn="l">
              <a:buFont typeface="Arial" pitchFamily="34" charset="0"/>
              <a:buChar char="•"/>
            </a:pPr>
            <a:r>
              <a:rPr lang="en-US" dirty="0" smtClean="0"/>
              <a:t>Dip in Phase III</a:t>
            </a:r>
          </a:p>
          <a:p>
            <a:pPr lvl="1" algn="l">
              <a:buFont typeface="Arial" pitchFamily="34" charset="0"/>
              <a:buChar char="•"/>
            </a:pPr>
            <a:r>
              <a:rPr lang="en-US" dirty="0" smtClean="0"/>
              <a:t>Indicates return of spontaneous respiratory efforts</a:t>
            </a:r>
          </a:p>
          <a:p>
            <a:pPr algn="l"/>
            <a:r>
              <a:rPr lang="en-US" dirty="0" smtClean="0"/>
              <a:t>d) </a:t>
            </a:r>
            <a:r>
              <a:rPr lang="en-US" b="1" dirty="0" err="1" smtClean="0"/>
              <a:t>Cardiogenic</a:t>
            </a:r>
            <a:r>
              <a:rPr lang="en-US" b="1" dirty="0" smtClean="0"/>
              <a:t> oscillations</a:t>
            </a:r>
          </a:p>
          <a:p>
            <a:pPr lvl="1" algn="l">
              <a:buFont typeface="Arial" pitchFamily="34" charset="0"/>
              <a:buChar char="•"/>
            </a:pPr>
            <a:r>
              <a:rPr lang="en-US" dirty="0" smtClean="0"/>
              <a:t>Oscillations of small gas movements during phase III and IV (or o)</a:t>
            </a:r>
          </a:p>
          <a:p>
            <a:pPr lvl="1" algn="l">
              <a:buFont typeface="Arial" pitchFamily="34" charset="0"/>
              <a:buChar char="•"/>
            </a:pPr>
            <a:r>
              <a:rPr lang="en-US" dirty="0" smtClean="0"/>
              <a:t>Produced by aortic and cardiac pulsations</a:t>
            </a:r>
            <a:endParaRPr lang="en-US"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85000" lnSpcReduction="10000"/>
          </a:bodyPr>
          <a:lstStyle/>
          <a:p>
            <a:pPr algn="l"/>
            <a:r>
              <a:rPr lang="en-US" b="1" dirty="0" smtClean="0">
                <a:solidFill>
                  <a:schemeClr val="accent2"/>
                </a:solidFill>
              </a:rPr>
              <a:t>Clinical uses of </a:t>
            </a:r>
            <a:r>
              <a:rPr lang="en-US" b="1" dirty="0" err="1" smtClean="0">
                <a:solidFill>
                  <a:schemeClr val="accent2"/>
                </a:solidFill>
              </a:rPr>
              <a:t>capnography</a:t>
            </a:r>
            <a:r>
              <a:rPr lang="en-US" b="1" dirty="0" smtClean="0">
                <a:solidFill>
                  <a:schemeClr val="accent2"/>
                </a:solidFill>
              </a:rPr>
              <a:t> </a:t>
            </a:r>
          </a:p>
          <a:p>
            <a:pPr algn="l"/>
            <a:r>
              <a:rPr lang="en-US" dirty="0" smtClean="0"/>
              <a:t> </a:t>
            </a:r>
            <a:r>
              <a:rPr lang="en-US" b="1" dirty="0" smtClean="0"/>
              <a:t>Interpretation of abnormal </a:t>
            </a:r>
            <a:r>
              <a:rPr lang="en-US" b="1" dirty="0" err="1" smtClean="0"/>
              <a:t>capnograms</a:t>
            </a:r>
            <a:endParaRPr lang="en-US" b="1" dirty="0" smtClean="0"/>
          </a:p>
          <a:p>
            <a:pPr algn="l"/>
            <a:r>
              <a:rPr lang="en-US" b="1" dirty="0" smtClean="0"/>
              <a:t>Increased CO2</a:t>
            </a:r>
          </a:p>
          <a:p>
            <a:pPr lvl="1" algn="l">
              <a:buFont typeface="Arial" pitchFamily="34" charset="0"/>
              <a:buChar char="•"/>
            </a:pPr>
            <a:r>
              <a:rPr lang="en-US" dirty="0" smtClean="0"/>
              <a:t>Elevated plateau height</a:t>
            </a:r>
          </a:p>
          <a:p>
            <a:pPr lvl="1" algn="l">
              <a:buFont typeface="Arial" pitchFamily="34" charset="0"/>
              <a:buChar char="•"/>
            </a:pPr>
            <a:r>
              <a:rPr lang="en-US" dirty="0" smtClean="0"/>
              <a:t>Indicates increased CO2 production states 	other source of CO2 (as in laparoscopic 	surgery), or inadequate minute ventilation</a:t>
            </a:r>
          </a:p>
          <a:p>
            <a:pPr algn="l"/>
            <a:r>
              <a:rPr lang="en-US" b="1" dirty="0" smtClean="0"/>
              <a:t>Decreased measured CO2</a:t>
            </a:r>
          </a:p>
          <a:p>
            <a:pPr lvl="1" algn="l">
              <a:buFont typeface="Arial" pitchFamily="34" charset="0"/>
              <a:buChar char="•"/>
            </a:pPr>
            <a:r>
              <a:rPr lang="en-US" dirty="0" smtClean="0"/>
              <a:t>Decreased plateau height</a:t>
            </a:r>
          </a:p>
          <a:p>
            <a:pPr lvl="1" algn="l">
              <a:buFont typeface="Arial" pitchFamily="34" charset="0"/>
              <a:buChar char="•"/>
            </a:pPr>
            <a:r>
              <a:rPr lang="en-US" dirty="0" smtClean="0"/>
              <a:t>May indicated decreased CO2 production state or increased minute ventilation</a:t>
            </a:r>
            <a:endParaRPr lang="en-US"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85000" lnSpcReduction="10000"/>
          </a:bodyPr>
          <a:lstStyle/>
          <a:p>
            <a:pPr algn="l"/>
            <a:r>
              <a:rPr lang="en-US" b="1" dirty="0" smtClean="0">
                <a:solidFill>
                  <a:schemeClr val="accent2"/>
                </a:solidFill>
              </a:rPr>
              <a:t>Clinical uses of </a:t>
            </a:r>
            <a:r>
              <a:rPr lang="en-US" b="1" dirty="0" err="1" smtClean="0">
                <a:solidFill>
                  <a:schemeClr val="accent2"/>
                </a:solidFill>
              </a:rPr>
              <a:t>capnography</a:t>
            </a:r>
            <a:r>
              <a:rPr lang="en-US" b="1" dirty="0" smtClean="0">
                <a:solidFill>
                  <a:schemeClr val="accent2"/>
                </a:solidFill>
              </a:rPr>
              <a:t> </a:t>
            </a:r>
          </a:p>
          <a:p>
            <a:pPr algn="l"/>
            <a:r>
              <a:rPr lang="en-US" b="1" dirty="0" smtClean="0"/>
              <a:t>Interpretation of abnormal </a:t>
            </a:r>
            <a:r>
              <a:rPr lang="en-US" b="1" dirty="0" err="1" smtClean="0"/>
              <a:t>capnograms</a:t>
            </a:r>
            <a:endParaRPr lang="en-US" b="1" dirty="0" smtClean="0"/>
          </a:p>
          <a:p>
            <a:pPr algn="l"/>
            <a:r>
              <a:rPr lang="en-US" dirty="0" smtClean="0"/>
              <a:t>Incompetent </a:t>
            </a:r>
            <a:r>
              <a:rPr lang="en-US" dirty="0" err="1" smtClean="0"/>
              <a:t>inspiratory</a:t>
            </a:r>
            <a:r>
              <a:rPr lang="en-US" dirty="0" smtClean="0"/>
              <a:t> valve</a:t>
            </a:r>
          </a:p>
          <a:p>
            <a:pPr lvl="1" algn="l">
              <a:buFont typeface="Arial" pitchFamily="34" charset="0"/>
              <a:buChar char="•"/>
            </a:pPr>
            <a:r>
              <a:rPr lang="en-US" dirty="0" smtClean="0"/>
              <a:t>Prolonged Phase III with elevation of baseline </a:t>
            </a:r>
            <a:r>
              <a:rPr lang="en-US" dirty="0" err="1" smtClean="0"/>
              <a:t>CO</a:t>
            </a:r>
            <a:r>
              <a:rPr lang="en-US" baseline="-25000" dirty="0" err="1" smtClean="0"/>
              <a:t>z</a:t>
            </a:r>
            <a:r>
              <a:rPr lang="en-US" dirty="0" smtClean="0"/>
              <a:t> and plateau height</a:t>
            </a:r>
          </a:p>
          <a:p>
            <a:pPr lvl="1" algn="l">
              <a:buFont typeface="Arial" pitchFamily="34" charset="0"/>
              <a:buChar char="•"/>
            </a:pPr>
            <a:r>
              <a:rPr lang="en-US" dirty="0" smtClean="0"/>
              <a:t>Results in </a:t>
            </a:r>
            <a:r>
              <a:rPr lang="en-US" dirty="0" err="1" smtClean="0"/>
              <a:t>rebreathing</a:t>
            </a:r>
            <a:endParaRPr lang="en-US" dirty="0" smtClean="0"/>
          </a:p>
          <a:p>
            <a:pPr lvl="1" algn="l">
              <a:buFont typeface="Arial" pitchFamily="34" charset="0"/>
              <a:buChar char="•"/>
            </a:pPr>
            <a:r>
              <a:rPr lang="en-US" dirty="0" smtClean="0"/>
              <a:t>May be difficult to detect without simultaneous analysis of flow waveforms (7)</a:t>
            </a:r>
          </a:p>
          <a:p>
            <a:pPr algn="l"/>
            <a:r>
              <a:rPr lang="en-US" dirty="0" smtClean="0"/>
              <a:t>Esophageal intubation</a:t>
            </a:r>
          </a:p>
          <a:p>
            <a:pPr lvl="1" algn="l">
              <a:buFont typeface="Arial" pitchFamily="34" charset="0"/>
              <a:buChar char="•"/>
            </a:pPr>
            <a:r>
              <a:rPr lang="en-US" dirty="0" smtClean="0"/>
              <a:t>Initial presence of CO2 followed by no CO2</a:t>
            </a:r>
            <a:endParaRPr lang="en-US"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a:bodyPr>
          <a:lstStyle/>
          <a:p>
            <a:pPr algn="l"/>
            <a:endParaRPr lang="en-US"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Standards for Anesthetic Monitoring</a:t>
            </a:r>
          </a:p>
        </p:txBody>
      </p:sp>
      <p:pic>
        <p:nvPicPr>
          <p:cNvPr id="30722" name="Picture 2"/>
          <p:cNvPicPr>
            <a:picLocks noChangeAspect="1" noChangeArrowheads="1"/>
          </p:cNvPicPr>
          <p:nvPr/>
        </p:nvPicPr>
        <p:blipFill>
          <a:blip r:embed="rId2"/>
          <a:srcRect/>
          <a:stretch>
            <a:fillRect/>
          </a:stretch>
        </p:blipFill>
        <p:spPr bwMode="auto">
          <a:xfrm>
            <a:off x="1676400" y="1575973"/>
            <a:ext cx="6858000" cy="52820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62500" lnSpcReduction="20000"/>
          </a:bodyPr>
          <a:lstStyle/>
          <a:p>
            <a:pPr algn="l"/>
            <a:r>
              <a:rPr lang="en-US" b="1" dirty="0" smtClean="0">
                <a:solidFill>
                  <a:srgbClr val="C00000"/>
                </a:solidFill>
              </a:rPr>
              <a:t>Processed EEG and Awareness Monitoring</a:t>
            </a:r>
          </a:p>
          <a:p>
            <a:pPr algn="l"/>
            <a:endParaRPr lang="en-US" b="1" dirty="0" smtClean="0"/>
          </a:p>
          <a:p>
            <a:pPr algn="l"/>
            <a:r>
              <a:rPr lang="en-US" dirty="0" smtClean="0"/>
              <a:t>Intra-operative awareness with recall involves </a:t>
            </a:r>
            <a:r>
              <a:rPr lang="en-US" dirty="0" smtClean="0">
                <a:solidFill>
                  <a:srgbClr val="C00000"/>
                </a:solidFill>
              </a:rPr>
              <a:t>explicit recall of sensory perceptions during general anesthesia </a:t>
            </a:r>
            <a:r>
              <a:rPr lang="en-US" dirty="0" smtClean="0"/>
              <a:t>including aspects of their surgical environment, procedure, and even pain related to the intervention. </a:t>
            </a:r>
          </a:p>
          <a:p>
            <a:pPr algn="l"/>
            <a:endParaRPr lang="en-US" dirty="0" smtClean="0"/>
          </a:p>
          <a:p>
            <a:pPr algn="l"/>
            <a:r>
              <a:rPr lang="en-US" dirty="0" smtClean="0">
                <a:solidFill>
                  <a:srgbClr val="C00000"/>
                </a:solidFill>
              </a:rPr>
              <a:t>Intra-operative awareness with recall is defined as a patient having an unexpected and undesirable recall of wakefulness</a:t>
            </a:r>
          </a:p>
          <a:p>
            <a:pPr algn="l"/>
            <a:endParaRPr lang="en-US" dirty="0" smtClean="0"/>
          </a:p>
          <a:p>
            <a:pPr algn="l"/>
            <a:r>
              <a:rPr lang="en-US" dirty="0" smtClean="0">
                <a:solidFill>
                  <a:srgbClr val="C00000"/>
                </a:solidFill>
              </a:rPr>
              <a:t>Processed EEG analysis has been developed as a method to monitor depth of anesthesia </a:t>
            </a:r>
            <a:r>
              <a:rPr lang="en-US" dirty="0" err="1" smtClean="0">
                <a:solidFill>
                  <a:srgbClr val="C00000"/>
                </a:solidFill>
              </a:rPr>
              <a:t>intraoperatively</a:t>
            </a:r>
            <a:r>
              <a:rPr lang="en-US" dirty="0" smtClean="0">
                <a:solidFill>
                  <a:srgbClr val="C00000"/>
                </a:solidFill>
              </a:rPr>
              <a:t> </a:t>
            </a:r>
            <a:r>
              <a:rPr lang="en-US" dirty="0" smtClean="0"/>
              <a:t>and can be used as an effect-site monitor to aid </a:t>
            </a:r>
            <a:r>
              <a:rPr lang="en-US" dirty="0" smtClean="0">
                <a:solidFill>
                  <a:srgbClr val="C00000"/>
                </a:solidFill>
              </a:rPr>
              <a:t>in titration of anesthetic drugs and may be useful in reducing the incidence of intra-operative awareness with recall</a:t>
            </a:r>
            <a:r>
              <a:rPr lang="en-US" dirty="0" smtClean="0"/>
              <a:t>.</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b="1" dirty="0" smtClean="0">
                <a:solidFill>
                  <a:srgbClr val="C00000"/>
                </a:solidFill>
              </a:rPr>
              <a:t>Processed EEG and Awareness Monitoring</a:t>
            </a:r>
          </a:p>
          <a:p>
            <a:pPr algn="l"/>
            <a:endParaRPr lang="en-US" b="1" dirty="0" smtClean="0"/>
          </a:p>
          <a:p>
            <a:pPr algn="l"/>
            <a:r>
              <a:rPr lang="en-US" dirty="0" smtClean="0">
                <a:solidFill>
                  <a:srgbClr val="C00000"/>
                </a:solidFill>
              </a:rPr>
              <a:t> </a:t>
            </a:r>
            <a:r>
              <a:rPr lang="en-US" dirty="0" err="1" smtClean="0">
                <a:solidFill>
                  <a:srgbClr val="C00000"/>
                </a:solidFill>
              </a:rPr>
              <a:t>Intraoperative</a:t>
            </a:r>
            <a:r>
              <a:rPr lang="en-US" dirty="0" smtClean="0">
                <a:solidFill>
                  <a:srgbClr val="C00000"/>
                </a:solidFill>
              </a:rPr>
              <a:t> awareness</a:t>
            </a:r>
          </a:p>
          <a:p>
            <a:pPr algn="l">
              <a:buFont typeface="Arial" pitchFamily="34" charset="0"/>
              <a:buChar char="•"/>
            </a:pPr>
            <a:r>
              <a:rPr lang="en-US" i="1" dirty="0" smtClean="0">
                <a:solidFill>
                  <a:srgbClr val="0070C0"/>
                </a:solidFill>
              </a:rPr>
              <a:t>Symptoms</a:t>
            </a:r>
          </a:p>
          <a:p>
            <a:pPr algn="l"/>
            <a:r>
              <a:rPr lang="en-US" dirty="0" smtClean="0">
                <a:solidFill>
                  <a:srgbClr val="0070C0"/>
                </a:solidFill>
              </a:rPr>
              <a:t>The most common symptoms reported by patients suggesting awareness with recall are </a:t>
            </a:r>
            <a:r>
              <a:rPr lang="en-US" b="1" dirty="0" smtClean="0">
                <a:solidFill>
                  <a:schemeClr val="accent2"/>
                </a:solidFill>
              </a:rPr>
              <a:t>auditory perceptions such as voices or noises, followed by loss of motor function </a:t>
            </a:r>
            <a:r>
              <a:rPr lang="en-US" dirty="0" smtClean="0">
                <a:solidFill>
                  <a:srgbClr val="0070C0"/>
                </a:solidFill>
              </a:rPr>
              <a:t>(inability to move, </a:t>
            </a:r>
            <a:r>
              <a:rPr lang="en-US" i="1" dirty="0" smtClean="0">
                <a:solidFill>
                  <a:srgbClr val="0070C0"/>
                </a:solidFill>
              </a:rPr>
              <a:t>sensation of weakness, or paralysis), pain, and feelings of helplessness, anxiety, panic, impending death, or catastrophe.</a:t>
            </a:r>
          </a:p>
          <a:p>
            <a:pPr algn="l"/>
            <a:endParaRPr lang="en-US" i="1" dirty="0" smtClean="0">
              <a:solidFill>
                <a:srgbClr val="0070C0"/>
              </a:solidFill>
            </a:endParaRPr>
          </a:p>
          <a:p>
            <a:pPr algn="l"/>
            <a:r>
              <a:rPr lang="en-US" dirty="0" smtClean="0">
                <a:solidFill>
                  <a:srgbClr val="0070C0"/>
                </a:solidFill>
              </a:rPr>
              <a:t>Awareness with recall can lead </a:t>
            </a:r>
            <a:r>
              <a:rPr lang="en-US" b="1" dirty="0" smtClean="0">
                <a:solidFill>
                  <a:srgbClr val="0070C0"/>
                </a:solidFill>
              </a:rPr>
              <a:t>to anxiety, sleep difficulties, insomnia, irritability, nightmares, and posttraumatic stress disorder.</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What are</a:t>
            </a:r>
            <a:r>
              <a:rPr lang="en-US" b="1" dirty="0" smtClean="0">
                <a:solidFill>
                  <a:srgbClr val="7030A0"/>
                </a:solidFill>
              </a:rPr>
              <a:t> </a:t>
            </a:r>
            <a:r>
              <a:rPr lang="en-US" dirty="0" smtClean="0">
                <a:solidFill>
                  <a:srgbClr val="7030A0"/>
                </a:solidFill>
              </a:rPr>
              <a:t>the </a:t>
            </a:r>
            <a:r>
              <a:rPr lang="en-US" b="1" dirty="0" smtClean="0">
                <a:solidFill>
                  <a:srgbClr val="7030A0"/>
                </a:solidFill>
              </a:rPr>
              <a:t>Standards to follow </a:t>
            </a:r>
            <a:r>
              <a:rPr lang="en-US" dirty="0" smtClean="0">
                <a:solidFill>
                  <a:srgbClr val="7030A0"/>
                </a:solidFill>
              </a:rPr>
              <a:t>for</a:t>
            </a:r>
            <a:r>
              <a:rPr lang="en-US" b="1" dirty="0" smtClean="0">
                <a:solidFill>
                  <a:srgbClr val="7030A0"/>
                </a:solidFill>
              </a:rPr>
              <a:t> monitoring </a:t>
            </a:r>
            <a:r>
              <a:rPr lang="en-US" dirty="0" smtClean="0">
                <a:solidFill>
                  <a:srgbClr val="7030A0"/>
                </a:solidFill>
              </a:rPr>
              <a:t>a patient</a:t>
            </a:r>
          </a:p>
          <a:p>
            <a:r>
              <a:rPr lang="en-US" dirty="0" smtClean="0">
                <a:solidFill>
                  <a:srgbClr val="7030A0"/>
                </a:solidFill>
              </a:rPr>
              <a:t>Responsibilities?</a:t>
            </a:r>
          </a:p>
          <a:p>
            <a:endParaRPr lang="en-US" dirty="0">
              <a:solidFill>
                <a:srgbClr val="7030A0"/>
              </a:solidFill>
            </a:endParaRPr>
          </a:p>
          <a:p>
            <a:endParaRPr lang="en-US" dirty="0" smtClean="0">
              <a:solidFill>
                <a:srgbClr val="7030A0"/>
              </a:solidFill>
            </a:endParaRP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62500" lnSpcReduction="20000"/>
          </a:bodyPr>
          <a:lstStyle/>
          <a:p>
            <a:pPr algn="l"/>
            <a:r>
              <a:rPr lang="en-US" b="1" dirty="0" smtClean="0">
                <a:solidFill>
                  <a:schemeClr val="accent2"/>
                </a:solidFill>
              </a:rPr>
              <a:t>Processed EEG and Awareness Monitoring</a:t>
            </a:r>
          </a:p>
          <a:p>
            <a:pPr algn="l"/>
            <a:endParaRPr lang="en-US" b="1" dirty="0" smtClean="0"/>
          </a:p>
          <a:p>
            <a:pPr algn="l"/>
            <a:r>
              <a:rPr lang="en-US" dirty="0" smtClean="0"/>
              <a:t>Incidence of awareness</a:t>
            </a:r>
          </a:p>
          <a:p>
            <a:pPr algn="l"/>
            <a:r>
              <a:rPr lang="en-US" dirty="0" smtClean="0"/>
              <a:t>The incidence of awareness with recall varies among studies, countries, anesthetic techniques, patient characteristics, and types of surgery.</a:t>
            </a:r>
          </a:p>
          <a:p>
            <a:pPr algn="l"/>
            <a:endParaRPr lang="en-US" dirty="0" smtClean="0"/>
          </a:p>
          <a:p>
            <a:pPr algn="l"/>
            <a:r>
              <a:rPr lang="en-US" dirty="0" smtClean="0">
                <a:solidFill>
                  <a:schemeClr val="accent2"/>
                </a:solidFill>
              </a:rPr>
              <a:t>The most commonly cited rate of intra-operative awareness is 0.2% </a:t>
            </a:r>
            <a:r>
              <a:rPr lang="en-US" dirty="0" smtClean="0"/>
              <a:t>. </a:t>
            </a:r>
          </a:p>
          <a:p>
            <a:pPr algn="l"/>
            <a:r>
              <a:rPr lang="en-US" dirty="0" smtClean="0"/>
              <a:t>This figure is thought to reflect the incidence in routine cases but </a:t>
            </a:r>
            <a:r>
              <a:rPr lang="en-US" dirty="0" smtClean="0">
                <a:solidFill>
                  <a:schemeClr val="accent2"/>
                </a:solidFill>
              </a:rPr>
              <a:t>not including cardiac or obstetric surgeries</a:t>
            </a:r>
            <a:r>
              <a:rPr lang="en-US" dirty="0" smtClean="0"/>
              <a:t>. </a:t>
            </a:r>
          </a:p>
          <a:p>
            <a:pPr algn="l"/>
            <a:r>
              <a:rPr lang="en-US" dirty="0" smtClean="0"/>
              <a:t>When further stratified, </a:t>
            </a:r>
            <a:r>
              <a:rPr lang="en-US" dirty="0" smtClean="0">
                <a:solidFill>
                  <a:schemeClr val="accent2"/>
                </a:solidFill>
              </a:rPr>
              <a:t>awareness occurs in approximately </a:t>
            </a:r>
            <a:r>
              <a:rPr lang="en-US" b="1" dirty="0" smtClean="0">
                <a:solidFill>
                  <a:schemeClr val="accent2"/>
                </a:solidFill>
              </a:rPr>
              <a:t>1.14% to 1.5% of cardiac surgery cases</a:t>
            </a:r>
            <a:r>
              <a:rPr lang="en-US" dirty="0" smtClean="0"/>
              <a:t>, </a:t>
            </a:r>
            <a:r>
              <a:rPr lang="en-US" b="1" dirty="0" smtClean="0">
                <a:solidFill>
                  <a:schemeClr val="accent2"/>
                </a:solidFill>
              </a:rPr>
              <a:t>o.4% of obstetric </a:t>
            </a:r>
            <a:r>
              <a:rPr lang="en-US" dirty="0" smtClean="0">
                <a:solidFill>
                  <a:schemeClr val="accent2"/>
                </a:solidFill>
              </a:rPr>
              <a:t>cases, and </a:t>
            </a:r>
            <a:r>
              <a:rPr lang="en-US" b="1" dirty="0" smtClean="0">
                <a:solidFill>
                  <a:schemeClr val="accent2"/>
                </a:solidFill>
              </a:rPr>
              <a:t>11% to 43% of trauma surgeries</a:t>
            </a:r>
            <a:r>
              <a:rPr lang="en-US" dirty="0" smtClean="0">
                <a:solidFill>
                  <a:schemeClr val="accent2"/>
                </a:solidFill>
              </a:rPr>
              <a:t>.</a:t>
            </a:r>
          </a:p>
          <a:p>
            <a:pPr algn="l"/>
            <a:r>
              <a:rPr lang="en-US" dirty="0" smtClean="0"/>
              <a:t>Awareness with recall associated with pain is estimated to occur in 0.01% to 0.03% of cases.</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b="1" dirty="0" smtClean="0">
                <a:solidFill>
                  <a:schemeClr val="accent2"/>
                </a:solidFill>
              </a:rPr>
              <a:t>Processed EEG and Awareness Monitoring</a:t>
            </a:r>
          </a:p>
          <a:p>
            <a:pPr algn="l"/>
            <a:endParaRPr lang="en-US" b="1" dirty="0" smtClean="0"/>
          </a:p>
          <a:p>
            <a:pPr algn="l"/>
            <a:r>
              <a:rPr lang="en-US" dirty="0" smtClean="0"/>
              <a:t>Factors associated with </a:t>
            </a:r>
            <a:r>
              <a:rPr lang="en-US" dirty="0" smtClean="0">
                <a:solidFill>
                  <a:schemeClr val="accent2"/>
                </a:solidFill>
              </a:rPr>
              <a:t>increased risk of awareness </a:t>
            </a:r>
            <a:r>
              <a:rPr lang="en-US" dirty="0" smtClean="0"/>
              <a:t>with recall include</a:t>
            </a:r>
          </a:p>
          <a:p>
            <a:pPr algn="l">
              <a:buFont typeface="Arial" pitchFamily="34" charset="0"/>
              <a:buChar char="•"/>
            </a:pPr>
            <a:r>
              <a:rPr lang="en-US" dirty="0" smtClean="0">
                <a:solidFill>
                  <a:schemeClr val="accent2"/>
                </a:solidFill>
              </a:rPr>
              <a:t>"light" anesthesia </a:t>
            </a:r>
            <a:r>
              <a:rPr lang="en-US" dirty="0" smtClean="0"/>
              <a:t>(e.g., delivering a low level of inhaled anesthetic minimum alveolar concentration),</a:t>
            </a:r>
          </a:p>
          <a:p>
            <a:pPr algn="l">
              <a:buFont typeface="Arial" pitchFamily="34" charset="0"/>
              <a:buChar char="•"/>
            </a:pPr>
            <a:r>
              <a:rPr lang="en-US" dirty="0" smtClean="0">
                <a:solidFill>
                  <a:schemeClr val="accent2"/>
                </a:solidFill>
              </a:rPr>
              <a:t>history of intra-operative awareness</a:t>
            </a:r>
          </a:p>
          <a:p>
            <a:pPr algn="l">
              <a:buFont typeface="Arial" pitchFamily="34" charset="0"/>
              <a:buChar char="•"/>
            </a:pPr>
            <a:r>
              <a:rPr lang="en-US" dirty="0" smtClean="0">
                <a:solidFill>
                  <a:schemeClr val="accent2"/>
                </a:solidFill>
              </a:rPr>
              <a:t>chronic use of central nervous system depressants</a:t>
            </a:r>
          </a:p>
          <a:p>
            <a:pPr algn="l">
              <a:buFont typeface="Arial" pitchFamily="34" charset="0"/>
              <a:buChar char="•"/>
            </a:pPr>
            <a:r>
              <a:rPr lang="en-US" dirty="0" smtClean="0"/>
              <a:t>younger age</a:t>
            </a:r>
          </a:p>
          <a:p>
            <a:pPr algn="l">
              <a:buFont typeface="Arial" pitchFamily="34" charset="0"/>
              <a:buChar char="•"/>
            </a:pPr>
            <a:r>
              <a:rPr lang="en-US" dirty="0" smtClean="0"/>
              <a:t>obesity</a:t>
            </a:r>
          </a:p>
          <a:p>
            <a:pPr algn="l">
              <a:buFont typeface="Arial" pitchFamily="34" charset="0"/>
              <a:buChar char="•"/>
            </a:pPr>
            <a:r>
              <a:rPr lang="en-US" dirty="0" smtClean="0">
                <a:solidFill>
                  <a:schemeClr val="accent2"/>
                </a:solidFill>
              </a:rPr>
              <a:t>inadequate or misused anesthesia delivery systems</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b="1" dirty="0" smtClean="0">
                <a:solidFill>
                  <a:schemeClr val="accent2"/>
                </a:solidFill>
              </a:rPr>
              <a:t>Processed EEG and Awareness Monitoring</a:t>
            </a:r>
          </a:p>
          <a:p>
            <a:pPr algn="l"/>
            <a:endParaRPr lang="en-US" b="1" dirty="0" smtClean="0"/>
          </a:p>
          <a:p>
            <a:pPr algn="l">
              <a:buFont typeface="Arial" pitchFamily="34" charset="0"/>
              <a:buChar char="•"/>
            </a:pPr>
            <a:r>
              <a:rPr lang="en-US" dirty="0" smtClean="0">
                <a:solidFill>
                  <a:srgbClr val="0070C0"/>
                </a:solidFill>
              </a:rPr>
              <a:t>Detecting episodes of intra-operative awareness</a:t>
            </a:r>
          </a:p>
          <a:p>
            <a:pPr algn="l"/>
            <a:endParaRPr lang="en-US" dirty="0" smtClean="0">
              <a:solidFill>
                <a:srgbClr val="0070C0"/>
              </a:solidFill>
            </a:endParaRPr>
          </a:p>
          <a:p>
            <a:pPr algn="l"/>
            <a:r>
              <a:rPr lang="en-US" dirty="0" smtClean="0">
                <a:solidFill>
                  <a:srgbClr val="0070C0"/>
                </a:solidFill>
              </a:rPr>
              <a:t>Often it is </a:t>
            </a:r>
            <a:r>
              <a:rPr lang="en-US" b="1" dirty="0" smtClean="0">
                <a:solidFill>
                  <a:srgbClr val="0070C0"/>
                </a:solidFill>
              </a:rPr>
              <a:t>difficult to know for sure </a:t>
            </a:r>
            <a:r>
              <a:rPr lang="en-US" dirty="0" smtClean="0">
                <a:solidFill>
                  <a:srgbClr val="0070C0"/>
                </a:solidFill>
              </a:rPr>
              <a:t>that intra-operative awareness with recall occurred. </a:t>
            </a:r>
          </a:p>
          <a:p>
            <a:pPr algn="l"/>
            <a:endParaRPr lang="en-US" dirty="0" smtClean="0">
              <a:solidFill>
                <a:srgbClr val="0070C0"/>
              </a:solidFill>
            </a:endParaRPr>
          </a:p>
          <a:p>
            <a:pPr algn="l"/>
            <a:r>
              <a:rPr lang="en-US" dirty="0" smtClean="0">
                <a:solidFill>
                  <a:srgbClr val="0070C0"/>
                </a:solidFill>
              </a:rPr>
              <a:t>If the patient is not asked specifically about it they </a:t>
            </a:r>
            <a:r>
              <a:rPr lang="en-US" b="1" dirty="0" smtClean="0">
                <a:solidFill>
                  <a:srgbClr val="0070C0"/>
                </a:solidFill>
              </a:rPr>
              <a:t>may not report it voluntarily. </a:t>
            </a:r>
          </a:p>
          <a:p>
            <a:pPr algn="l"/>
            <a:endParaRPr lang="en-US" dirty="0" smtClean="0">
              <a:solidFill>
                <a:srgbClr val="0070C0"/>
              </a:solidFill>
            </a:endParaRPr>
          </a:p>
          <a:p>
            <a:pPr algn="l"/>
            <a:r>
              <a:rPr lang="en-US" dirty="0" smtClean="0">
                <a:solidFill>
                  <a:srgbClr val="0070C0"/>
                </a:solidFill>
              </a:rPr>
              <a:t>Or, the patient may </a:t>
            </a:r>
            <a:r>
              <a:rPr lang="en-US" b="1" dirty="0" smtClean="0">
                <a:solidFill>
                  <a:srgbClr val="0070C0"/>
                </a:solidFill>
              </a:rPr>
              <a:t>recollect hearing sounds </a:t>
            </a:r>
            <a:r>
              <a:rPr lang="en-US" dirty="0" smtClean="0">
                <a:solidFill>
                  <a:srgbClr val="0070C0"/>
                </a:solidFill>
              </a:rPr>
              <a:t>during surgery, when in fact they are remembering something </a:t>
            </a:r>
            <a:r>
              <a:rPr lang="en-US" b="1" dirty="0" smtClean="0">
                <a:solidFill>
                  <a:srgbClr val="0070C0"/>
                </a:solidFill>
              </a:rPr>
              <a:t>that occurred in the recovery room.</a:t>
            </a:r>
          </a:p>
          <a:p>
            <a:pPr marL="571500" indent="-571500" algn="l">
              <a:buAutoNum type="romanLcParenR"/>
            </a:pPr>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85000" lnSpcReduction="20000"/>
          </a:bodyPr>
          <a:lstStyle/>
          <a:p>
            <a:pPr algn="l"/>
            <a:r>
              <a:rPr lang="en-US" b="1" dirty="0" smtClean="0"/>
              <a:t>Processed EEG and Awareness Monitoring</a:t>
            </a:r>
          </a:p>
          <a:p>
            <a:pPr algn="l"/>
            <a:endParaRPr lang="en-US" b="1" dirty="0" smtClean="0"/>
          </a:p>
          <a:p>
            <a:pPr algn="l"/>
            <a:r>
              <a:rPr lang="en-US" dirty="0" smtClean="0"/>
              <a:t>d) Detecting episodes of intra-operative awareness</a:t>
            </a:r>
          </a:p>
          <a:p>
            <a:pPr algn="l"/>
            <a:endParaRPr lang="en-US" dirty="0" smtClean="0"/>
          </a:p>
          <a:p>
            <a:pPr algn="l"/>
            <a:r>
              <a:rPr lang="en-US" dirty="0" smtClean="0"/>
              <a:t>One accepted method to assess intra-operative awareness with recall is to conduct three structured interviews with </a:t>
            </a:r>
            <a:r>
              <a:rPr lang="en-US" b="1" dirty="0" smtClean="0">
                <a:solidFill>
                  <a:schemeClr val="accent2"/>
                </a:solidFill>
              </a:rPr>
              <a:t>open ended questions at intervals of 24 hours, between 24 and 72 hours, and at 30 days after surgery </a:t>
            </a:r>
            <a:r>
              <a:rPr lang="en-US" dirty="0" smtClean="0"/>
              <a:t>(awareness may not arise until days to weeks postoperatively).</a:t>
            </a:r>
          </a:p>
          <a:p>
            <a:pPr algn="l"/>
            <a:endParaRPr lang="en-US" dirty="0" smtClean="0"/>
          </a:p>
          <a:p>
            <a:pPr marL="571500" indent="-571500" algn="l">
              <a:buAutoNum type="romanLcParenR"/>
            </a:pPr>
            <a:endParaRPr lang="en-US"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85000" lnSpcReduction="20000"/>
          </a:bodyPr>
          <a:lstStyle/>
          <a:p>
            <a:pPr algn="l"/>
            <a:r>
              <a:rPr lang="en-US" b="1" dirty="0" smtClean="0">
                <a:solidFill>
                  <a:schemeClr val="accent2"/>
                </a:solidFill>
              </a:rPr>
              <a:t>Processed EEG and Awareness Monitoring</a:t>
            </a:r>
          </a:p>
          <a:p>
            <a:pPr algn="l"/>
            <a:endParaRPr lang="en-US" b="1" dirty="0" smtClean="0"/>
          </a:p>
          <a:p>
            <a:pPr algn="l"/>
            <a:r>
              <a:rPr lang="en-US" b="1" dirty="0" smtClean="0"/>
              <a:t>Prevention or vigilance for detecting </a:t>
            </a:r>
            <a:r>
              <a:rPr lang="en-US" b="1" dirty="0" err="1" smtClean="0"/>
              <a:t>intraoperative</a:t>
            </a:r>
            <a:r>
              <a:rPr lang="en-US" b="1" dirty="0" smtClean="0"/>
              <a:t> awareness</a:t>
            </a:r>
          </a:p>
          <a:p>
            <a:pPr algn="l"/>
            <a:r>
              <a:rPr lang="en-US" b="1" dirty="0" smtClean="0"/>
              <a:t>a) Monitor delivered volatile anesthetic levels</a:t>
            </a:r>
          </a:p>
          <a:p>
            <a:pPr algn="l"/>
            <a:r>
              <a:rPr lang="en-US" dirty="0" smtClean="0"/>
              <a:t>The unintended inadequate delivery of volatile anesthetic agents ("light anesthesia") during maintenance of anesthesia may be avoided by the </a:t>
            </a:r>
            <a:r>
              <a:rPr lang="en-US" dirty="0" smtClean="0">
                <a:solidFill>
                  <a:schemeClr val="accent2"/>
                </a:solidFill>
              </a:rPr>
              <a:t>addition of a low alarm limit to end-tidal gas monitoring settings,</a:t>
            </a:r>
            <a:r>
              <a:rPr lang="en-US" dirty="0" smtClean="0"/>
              <a:t> as well as use of a </a:t>
            </a:r>
            <a:r>
              <a:rPr lang="en-US" dirty="0" smtClean="0">
                <a:solidFill>
                  <a:schemeClr val="accent2"/>
                </a:solidFill>
              </a:rPr>
              <a:t>"near empty" alarm</a:t>
            </a:r>
            <a:r>
              <a:rPr lang="en-US" dirty="0" smtClean="0"/>
              <a:t> in anesthetic vaporizers.</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b="1" dirty="0" smtClean="0"/>
              <a:t>Processed EEG and Awareness Monitoring</a:t>
            </a:r>
          </a:p>
          <a:p>
            <a:pPr algn="l"/>
            <a:endParaRPr lang="en-US" b="1" dirty="0" smtClean="0"/>
          </a:p>
          <a:p>
            <a:pPr algn="l"/>
            <a:r>
              <a:rPr lang="en-US" b="1" dirty="0" smtClean="0"/>
              <a:t>Prevention or vigilance for detecting </a:t>
            </a:r>
            <a:r>
              <a:rPr lang="en-US" b="1" dirty="0" err="1" smtClean="0"/>
              <a:t>intraoperative</a:t>
            </a:r>
            <a:r>
              <a:rPr lang="en-US" b="1" dirty="0" smtClean="0"/>
              <a:t> awareness</a:t>
            </a:r>
          </a:p>
          <a:p>
            <a:pPr algn="l"/>
            <a:r>
              <a:rPr lang="en-US" b="1" dirty="0" smtClean="0"/>
              <a:t>b) Monitor processed EEG signals</a:t>
            </a:r>
          </a:p>
          <a:p>
            <a:pPr algn="l"/>
            <a:r>
              <a:rPr lang="en-US" dirty="0" smtClean="0"/>
              <a:t>Depth of anesthesia monitoring, via the processed EEG, has </a:t>
            </a:r>
            <a:r>
              <a:rPr lang="en-US" dirty="0" smtClean="0">
                <a:solidFill>
                  <a:schemeClr val="accent2"/>
                </a:solidFill>
              </a:rPr>
              <a:t>proved useful in reducing the amount of anesthetic drugs, optimizing </a:t>
            </a:r>
            <a:r>
              <a:rPr lang="en-US" dirty="0" err="1" smtClean="0">
                <a:solidFill>
                  <a:schemeClr val="accent2"/>
                </a:solidFill>
              </a:rPr>
              <a:t>extubation</a:t>
            </a:r>
            <a:r>
              <a:rPr lang="en-US" dirty="0" smtClean="0">
                <a:solidFill>
                  <a:schemeClr val="accent2"/>
                </a:solidFill>
              </a:rPr>
              <a:t> times</a:t>
            </a:r>
            <a:r>
              <a:rPr lang="en-US" dirty="0" smtClean="0"/>
              <a:t>, and in some studies </a:t>
            </a:r>
            <a:r>
              <a:rPr lang="en-US" dirty="0" smtClean="0">
                <a:solidFill>
                  <a:schemeClr val="accent2"/>
                </a:solidFill>
              </a:rPr>
              <a:t>reducing awareness with recall</a:t>
            </a:r>
            <a:r>
              <a:rPr lang="en-US" dirty="0" smtClean="0"/>
              <a:t>. </a:t>
            </a:r>
          </a:p>
          <a:p>
            <a:pPr algn="l"/>
            <a:endParaRPr lang="en-US" dirty="0" smtClean="0"/>
          </a:p>
          <a:p>
            <a:pPr algn="l"/>
            <a:r>
              <a:rPr lang="en-US" dirty="0" smtClean="0"/>
              <a:t>Although most anesthesiologists in the UK, USA, and Australia accept that clinical signs are unreliable indicators of awareness, few believe that </a:t>
            </a:r>
            <a:r>
              <a:rPr lang="en-US" dirty="0" smtClean="0">
                <a:solidFill>
                  <a:schemeClr val="accent2"/>
                </a:solidFill>
              </a:rPr>
              <a:t>monitors of anesthetic depths should be used for all routine cases</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rmAutofit fontScale="70000" lnSpcReduction="20000"/>
          </a:bodyPr>
          <a:lstStyle/>
          <a:p>
            <a:pPr algn="l"/>
            <a:r>
              <a:rPr lang="en-US" b="1" dirty="0" smtClean="0"/>
              <a:t>Processed EEG and Awareness Monitoring</a:t>
            </a:r>
          </a:p>
          <a:p>
            <a:pPr algn="l"/>
            <a:endParaRPr lang="en-US" b="1" dirty="0" smtClean="0"/>
          </a:p>
          <a:p>
            <a:pPr algn="l"/>
            <a:r>
              <a:rPr lang="en-US" b="1" dirty="0" smtClean="0"/>
              <a:t>Prevention or vigilance for detecting </a:t>
            </a:r>
            <a:r>
              <a:rPr lang="en-US" b="1" dirty="0" err="1" smtClean="0"/>
              <a:t>intraoperative</a:t>
            </a:r>
            <a:r>
              <a:rPr lang="en-US" b="1" dirty="0" smtClean="0"/>
              <a:t> awareness</a:t>
            </a:r>
          </a:p>
          <a:p>
            <a:pPr algn="l"/>
            <a:r>
              <a:rPr lang="en-US" b="1" dirty="0" smtClean="0"/>
              <a:t>b) Monitor processed EEG signals</a:t>
            </a:r>
          </a:p>
          <a:p>
            <a:pPr algn="l"/>
            <a:r>
              <a:rPr lang="en-US" b="1" dirty="0" smtClean="0"/>
              <a:t> Depth of anesthesia monitors</a:t>
            </a:r>
          </a:p>
          <a:p>
            <a:pPr algn="l"/>
            <a:r>
              <a:rPr lang="en-US" dirty="0" smtClean="0"/>
              <a:t>Several brain-function monitors based on the processed electroencephalogram</a:t>
            </a:r>
          </a:p>
          <a:p>
            <a:pPr algn="l"/>
            <a:r>
              <a:rPr lang="en-US" dirty="0" smtClean="0"/>
              <a:t>(EEG) or evoked potentials have been developed to assess anesthetic depth.</a:t>
            </a:r>
          </a:p>
          <a:p>
            <a:pPr marL="971550" lvl="1" indent="-514350" algn="l">
              <a:buAutoNum type="romanLcParenR"/>
            </a:pPr>
            <a:r>
              <a:rPr lang="en-US" sz="2400" b="1" dirty="0" smtClean="0"/>
              <a:t>BIS (Aspect Medical </a:t>
            </a:r>
            <a:r>
              <a:rPr lang="en-US" b="1" dirty="0" smtClean="0"/>
              <a:t>Systems). The most widely used monitor is the BIS monitor. This device integrates several parameters of an EEG into a calculated, dimensionless variable (o to 10o). </a:t>
            </a:r>
            <a:endParaRPr lang="en-US" sz="2400" b="1" dirty="0" smtClean="0"/>
          </a:p>
          <a:p>
            <a:pPr marL="971550" lvl="1" indent="-514350" algn="l">
              <a:buAutoNum type="romanLcParenR"/>
            </a:pPr>
            <a:endParaRPr lang="en-US" sz="2400" b="1" dirty="0" smtClean="0"/>
          </a:p>
          <a:p>
            <a:pPr marL="971550" lvl="1" indent="-514350" algn="l">
              <a:buFont typeface="Arial" pitchFamily="34" charset="0"/>
              <a:buAutoNum type="romanLcParenR"/>
            </a:pPr>
            <a:r>
              <a:rPr lang="en-US" sz="1200" dirty="0" smtClean="0"/>
              <a:t>It is important to note that </a:t>
            </a:r>
            <a:r>
              <a:rPr lang="en-US" sz="1200" dirty="0" err="1" smtClean="0"/>
              <a:t>bispectral</a:t>
            </a:r>
            <a:r>
              <a:rPr lang="en-US" sz="1200" dirty="0" smtClean="0"/>
              <a:t> index (BIS)is a probability distribution where a measure of 40 does not provide a 100% guarantee of no awareness.</a:t>
            </a:r>
          </a:p>
          <a:p>
            <a:pPr marL="971550" lvl="1" indent="-514350" algn="l">
              <a:buAutoNum type="romanLcParenR"/>
            </a:pPr>
            <a:endParaRPr lang="en-US" sz="24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algn="l"/>
            <a:r>
              <a:rPr lang="en-US" sz="1800" b="1" dirty="0" smtClean="0"/>
              <a:t>Processed EEG and Awareness Monitoring</a:t>
            </a:r>
          </a:p>
          <a:p>
            <a:pPr algn="l"/>
            <a:r>
              <a:rPr lang="en-US" sz="1800" dirty="0" smtClean="0"/>
              <a:t>Several brain-function monitors based on the processed electroencephalogram</a:t>
            </a:r>
          </a:p>
          <a:p>
            <a:pPr algn="l"/>
            <a:r>
              <a:rPr lang="en-US" sz="1800" dirty="0" smtClean="0"/>
              <a:t>(EEG) or evoked potentials have been developed to assess anesthetic depth.</a:t>
            </a:r>
          </a:p>
          <a:p>
            <a:pPr marL="971550" lvl="1" indent="-514350" algn="l">
              <a:buAutoNum type="romanLcParenR"/>
            </a:pPr>
            <a:r>
              <a:rPr lang="en-US" sz="1800" b="1" dirty="0" smtClean="0"/>
              <a:t>The term </a:t>
            </a:r>
            <a:r>
              <a:rPr lang="en-US" sz="1800" b="1" dirty="0" err="1" smtClean="0"/>
              <a:t>bispectral</a:t>
            </a:r>
            <a:r>
              <a:rPr lang="en-US" sz="1800" b="1" dirty="0" smtClean="0"/>
              <a:t> applies because it incorporates both power and phase spectrums of an EEG into the calculated 0 to 100 value.</a:t>
            </a:r>
          </a:p>
          <a:p>
            <a:pPr marL="971550" lvl="1" indent="-514350" algn="l">
              <a:buAutoNum type="romanLcParenR"/>
            </a:pPr>
            <a:endParaRPr lang="en-US" sz="1800" b="1" dirty="0" smtClean="0"/>
          </a:p>
          <a:p>
            <a:pPr marL="971550" lvl="1" indent="-514350" algn="l">
              <a:buAutoNum type="romanLcParenR"/>
            </a:pPr>
            <a:endParaRPr lang="en-US" sz="1800" b="1" dirty="0" smtClean="0"/>
          </a:p>
          <a:p>
            <a:pPr marL="971550" lvl="1" indent="-514350" algn="l">
              <a:buAutoNum type="romanLcParenR"/>
            </a:pPr>
            <a:r>
              <a:rPr lang="en-US" sz="1800" b="1" dirty="0" smtClean="0">
                <a:solidFill>
                  <a:schemeClr val="accent2"/>
                </a:solidFill>
              </a:rPr>
              <a:t> BIS values between 40 and 60 purportedly indicate adequate general anesthesia for surgery</a:t>
            </a:r>
            <a:r>
              <a:rPr lang="en-US" sz="1800" b="1" dirty="0" smtClean="0"/>
              <a:t>, and values below 40 indicate a deep hypnotic state. Targeting a range of BIS values between 40 and 60 is marketed to help prevent anesthesia awareness while allowing for minimization the anesthetic dose.</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algn="l"/>
            <a:r>
              <a:rPr lang="en-US" sz="1600" b="1" dirty="0" smtClean="0"/>
              <a:t>Processed EEG and Awareness Monitoring</a:t>
            </a:r>
          </a:p>
          <a:p>
            <a:pPr algn="l"/>
            <a:endParaRPr lang="en-US" sz="1600" b="1" dirty="0" smtClean="0"/>
          </a:p>
          <a:p>
            <a:pPr algn="l"/>
            <a:r>
              <a:rPr lang="en-US" sz="1600" b="1" dirty="0" smtClean="0"/>
              <a:t>Prevention or vigilance for detecting </a:t>
            </a:r>
            <a:r>
              <a:rPr lang="en-US" sz="1600" b="1" dirty="0" err="1" smtClean="0"/>
              <a:t>intraoperative</a:t>
            </a:r>
            <a:r>
              <a:rPr lang="en-US" sz="1600" b="1" dirty="0" smtClean="0"/>
              <a:t> awareness</a:t>
            </a:r>
          </a:p>
          <a:p>
            <a:pPr algn="l"/>
            <a:r>
              <a:rPr lang="en-US" sz="1600" b="1" dirty="0" smtClean="0"/>
              <a:t>b) Monitor processed EEG signals</a:t>
            </a:r>
          </a:p>
          <a:p>
            <a:pPr algn="l"/>
            <a:r>
              <a:rPr lang="en-US" sz="1600" b="1" dirty="0" smtClean="0"/>
              <a:t> </a:t>
            </a:r>
          </a:p>
          <a:p>
            <a:pPr marL="971550" lvl="1" indent="-514350" algn="l">
              <a:buFont typeface="+mj-lt"/>
              <a:buAutoNum type="romanLcPeriod" startAt="4"/>
            </a:pPr>
            <a:r>
              <a:rPr lang="en-US" sz="1600" b="1" dirty="0" smtClean="0"/>
              <a:t>M-Entropy Module (GE-Healthcare).</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algn="l"/>
            <a:r>
              <a:rPr lang="en-US" sz="1600" b="1" dirty="0" smtClean="0"/>
              <a:t>Processed EEG and Awareness Monitoring</a:t>
            </a:r>
          </a:p>
          <a:p>
            <a:pPr algn="l"/>
            <a:endParaRPr lang="en-US" sz="1600" b="1" dirty="0" smtClean="0"/>
          </a:p>
          <a:p>
            <a:pPr algn="l"/>
            <a:r>
              <a:rPr lang="en-US" sz="1800" b="1" dirty="0" smtClean="0">
                <a:solidFill>
                  <a:schemeClr val="tx2">
                    <a:lumMod val="60000"/>
                    <a:lumOff val="40000"/>
                  </a:schemeClr>
                </a:solidFill>
              </a:rPr>
              <a:t>M-Entropy Module (GE-Healthcare). </a:t>
            </a:r>
            <a:r>
              <a:rPr lang="en-US" sz="1800" b="1" dirty="0" smtClean="0"/>
              <a:t>A mathematical approach that quantifies EEG using non-linear dynamics. This mode measures spectral entropy and </a:t>
            </a:r>
            <a:r>
              <a:rPr lang="en-US" sz="1800" dirty="0" smtClean="0"/>
              <a:t>applies it to the power spectrum of EEGs. Two variables, state and response entropy, which measure EEG and combined EEG/EMG activity respectively, are displayed on the awareness monitor as a dimensionless unit (0 to 100)</a:t>
            </a:r>
          </a:p>
          <a:p>
            <a:pPr algn="l"/>
            <a:endParaRPr lang="en-US" sz="1800" dirty="0" smtClean="0"/>
          </a:p>
          <a:p>
            <a:pPr algn="l"/>
            <a:r>
              <a:rPr lang="en-US" sz="1800" dirty="0" smtClean="0"/>
              <a:t>Mid-latency auditory evoked potentials (MLAEPs). This method is thought to be an alternative to the use of EEG monitoring. MLAEP are electroencephalographic responses to auditory stimuli.	</a:t>
            </a:r>
          </a:p>
          <a:p>
            <a:pPr marL="971550" lvl="1" indent="-514350" algn="l">
              <a:buFont typeface="+mj-lt"/>
              <a:buAutoNum type="romanLcPeriod" startAt="4"/>
            </a:pPr>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What </a:t>
            </a:r>
            <a:r>
              <a:rPr lang="en-US" b="1" dirty="0" smtClean="0">
                <a:solidFill>
                  <a:srgbClr val="7030A0"/>
                </a:solidFill>
              </a:rPr>
              <a:t>determines </a:t>
            </a:r>
            <a:r>
              <a:rPr lang="en-US" dirty="0" smtClean="0">
                <a:solidFill>
                  <a:srgbClr val="7030A0"/>
                </a:solidFill>
              </a:rPr>
              <a:t>the </a:t>
            </a:r>
            <a:r>
              <a:rPr lang="en-US" b="1" dirty="0" smtClean="0">
                <a:solidFill>
                  <a:srgbClr val="7030A0"/>
                </a:solidFill>
              </a:rPr>
              <a:t>Standards of Care </a:t>
            </a:r>
            <a:r>
              <a:rPr lang="en-US" dirty="0" smtClean="0">
                <a:solidFill>
                  <a:srgbClr val="7030A0"/>
                </a:solidFill>
              </a:rPr>
              <a:t>for</a:t>
            </a:r>
            <a:r>
              <a:rPr lang="en-US" b="1" dirty="0" smtClean="0">
                <a:solidFill>
                  <a:srgbClr val="7030A0"/>
                </a:solidFill>
              </a:rPr>
              <a:t> monitoring </a:t>
            </a:r>
            <a:r>
              <a:rPr lang="en-US" dirty="0" smtClean="0">
                <a:solidFill>
                  <a:srgbClr val="7030A0"/>
                </a:solidFill>
              </a:rPr>
              <a:t>a patient</a:t>
            </a:r>
          </a:p>
          <a:p>
            <a:endParaRPr lang="en-US" dirty="0">
              <a:solidFill>
                <a:srgbClr val="7030A0"/>
              </a:solidFill>
            </a:endParaRPr>
          </a:p>
          <a:p>
            <a:r>
              <a:rPr lang="en-US" dirty="0" smtClean="0">
                <a:solidFill>
                  <a:srgbClr val="7030A0"/>
                </a:solidFill>
              </a:rPr>
              <a:t>Basic monitoring</a:t>
            </a:r>
          </a:p>
          <a:p>
            <a:r>
              <a:rPr lang="en-US" dirty="0" smtClean="0">
                <a:solidFill>
                  <a:srgbClr val="7030A0"/>
                </a:solidFill>
              </a:rPr>
              <a:t>Advanced monitoring</a:t>
            </a:r>
          </a:p>
          <a:p>
            <a:endParaRPr lang="en-US" dirty="0">
              <a:solidFill>
                <a:srgbClr val="7030A0"/>
              </a:solidFill>
            </a:endParaRPr>
          </a:p>
          <a:p>
            <a:endParaRPr lang="en-US" dirty="0" smtClean="0">
              <a:solidFill>
                <a:srgbClr val="7030A0"/>
              </a:solidFill>
            </a:endParaRP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r>
              <a:rPr lang="en-US" sz="1600" b="1" dirty="0" smtClean="0"/>
              <a:t>Neurophysiologic Monitoring and</a:t>
            </a:r>
          </a:p>
          <a:p>
            <a:r>
              <a:rPr lang="en-US" sz="1600" b="1" dirty="0" smtClean="0"/>
              <a:t>Anesthetic Management</a:t>
            </a:r>
          </a:p>
          <a:p>
            <a:endParaRPr lang="en-US" sz="1600" b="1" dirty="0" smtClean="0"/>
          </a:p>
          <a:p>
            <a:pPr algn="l"/>
            <a:r>
              <a:rPr lang="en-US" sz="2400" dirty="0" smtClean="0">
                <a:solidFill>
                  <a:schemeClr val="accent2"/>
                </a:solidFill>
              </a:rPr>
              <a:t>Neurophysiologic monitoring or </a:t>
            </a:r>
            <a:r>
              <a:rPr lang="en-US" sz="2400" dirty="0" err="1" smtClean="0">
                <a:solidFill>
                  <a:schemeClr val="accent2"/>
                </a:solidFill>
              </a:rPr>
              <a:t>neuromonitoring</a:t>
            </a:r>
            <a:r>
              <a:rPr lang="en-US" sz="2400" dirty="0" smtClean="0">
                <a:solidFill>
                  <a:schemeClr val="accent2"/>
                </a:solidFill>
              </a:rPr>
              <a:t> allows early detection of events that may increase postoperative neurological morbidity. The aim of monitoring is to identify changes in brain, spinal cord, and peripheral nerve function prior to irreversible damage. </a:t>
            </a:r>
            <a:r>
              <a:rPr lang="en-US" sz="2400" dirty="0" err="1" smtClean="0">
                <a:solidFill>
                  <a:schemeClr val="accent2"/>
                </a:solidFill>
              </a:rPr>
              <a:t>Neuromonitoring</a:t>
            </a:r>
            <a:r>
              <a:rPr lang="en-US" sz="2400" dirty="0" smtClean="0">
                <a:solidFill>
                  <a:schemeClr val="accent2"/>
                </a:solidFill>
              </a:rPr>
              <a:t> is also useful in identifying anatomical structures.</a:t>
            </a:r>
          </a:p>
          <a:p>
            <a:endParaRPr lang="en-US" sz="1600" b="1" dirty="0" smtClean="0"/>
          </a:p>
          <a:p>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r>
              <a:rPr lang="en-US" sz="2000" b="1" dirty="0" smtClean="0"/>
              <a:t>Neurophysiologic Monitoring and</a:t>
            </a:r>
          </a:p>
          <a:p>
            <a:r>
              <a:rPr lang="en-US" sz="2000" b="1" dirty="0" smtClean="0"/>
              <a:t>Anesthetic Management</a:t>
            </a:r>
          </a:p>
          <a:p>
            <a:pPr algn="l"/>
            <a:endParaRPr lang="en-US" sz="2000" b="1" dirty="0" smtClean="0">
              <a:solidFill>
                <a:schemeClr val="accent2"/>
              </a:solidFill>
            </a:endParaRPr>
          </a:p>
          <a:p>
            <a:pPr algn="l"/>
            <a:r>
              <a:rPr lang="en-US" sz="2000" b="1" dirty="0" smtClean="0">
                <a:solidFill>
                  <a:schemeClr val="accent2"/>
                </a:solidFill>
              </a:rPr>
              <a:t>Electromyography (EMG)</a:t>
            </a:r>
          </a:p>
          <a:p>
            <a:pPr algn="l"/>
            <a:r>
              <a:rPr lang="en-US" sz="2000" dirty="0" smtClean="0"/>
              <a:t>EMG is the recording of electrical activity of muscle and therefore an indirect indicator of function of the innervating peripheral nerve.</a:t>
            </a:r>
          </a:p>
          <a:p>
            <a:pPr algn="l"/>
            <a:endParaRPr lang="en-US" sz="2000" dirty="0" smtClean="0"/>
          </a:p>
          <a:p>
            <a:pPr algn="l"/>
            <a:r>
              <a:rPr lang="en-US" sz="2000" dirty="0" smtClean="0"/>
              <a:t>This technique is also used to identify and verify the integrity of a peripheral nerve, including cranial nerves as well as pedicle screw testing during spine surgery.</a:t>
            </a:r>
          </a:p>
          <a:p>
            <a:pPr algn="l"/>
            <a:r>
              <a:rPr lang="en-US" sz="2000" dirty="0" smtClean="0"/>
              <a:t>EMG is only sensitive to neuromuscular blocking agents.</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r>
              <a:rPr lang="en-US" sz="1600" b="1" dirty="0" smtClean="0"/>
              <a:t>Neurophysiologic Monitoring and</a:t>
            </a:r>
          </a:p>
          <a:p>
            <a:r>
              <a:rPr lang="en-US" sz="1600" b="1" dirty="0" smtClean="0"/>
              <a:t>Anesthetic Management</a:t>
            </a:r>
          </a:p>
          <a:p>
            <a:pPr algn="l"/>
            <a:endParaRPr lang="en-US" sz="1600" b="1" dirty="0" smtClean="0"/>
          </a:p>
          <a:p>
            <a:pPr algn="l">
              <a:buFont typeface="Arial" pitchFamily="34" charset="0"/>
              <a:buChar char="•"/>
            </a:pPr>
            <a:r>
              <a:rPr lang="en-US" sz="2000" b="1" dirty="0" err="1" smtClean="0"/>
              <a:t>Somatosensory</a:t>
            </a:r>
            <a:r>
              <a:rPr lang="en-US" sz="2000" b="1" dirty="0" smtClean="0"/>
              <a:t> evoked potentials (SSEP)</a:t>
            </a:r>
          </a:p>
          <a:p>
            <a:pPr algn="l"/>
            <a:r>
              <a:rPr lang="en-US" sz="2000" dirty="0" smtClean="0"/>
              <a:t>SSEP are the recording, usually at the cerebral cortex, of responses from electrically stimulated peripheral afferent nerves.</a:t>
            </a:r>
          </a:p>
          <a:p>
            <a:pPr algn="l"/>
            <a:r>
              <a:rPr lang="en-US" sz="2000" dirty="0" smtClean="0"/>
              <a:t>The most commonly used peripheral nerves are median, </a:t>
            </a:r>
            <a:r>
              <a:rPr lang="en-US" sz="2000" dirty="0" err="1" smtClean="0"/>
              <a:t>ulnar</a:t>
            </a:r>
            <a:r>
              <a:rPr lang="en-US" sz="2000" dirty="0" smtClean="0"/>
              <a:t>, posterior </a:t>
            </a:r>
            <a:r>
              <a:rPr lang="en-US" sz="2000" dirty="0" err="1" smtClean="0"/>
              <a:t>tibial</a:t>
            </a:r>
            <a:r>
              <a:rPr lang="en-US" sz="2000" dirty="0" smtClean="0"/>
              <a:t>, and common </a:t>
            </a:r>
            <a:r>
              <a:rPr lang="en-US" sz="2000" dirty="0" err="1" smtClean="0"/>
              <a:t>peroneal</a:t>
            </a:r>
            <a:r>
              <a:rPr lang="en-US" sz="2000" dirty="0" smtClean="0"/>
              <a:t> nerves.</a:t>
            </a:r>
          </a:p>
          <a:p>
            <a:pPr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r>
              <a:rPr lang="en-US" sz="1600" b="1" dirty="0" smtClean="0"/>
              <a:t>Neurophysiologic Monitoring and</a:t>
            </a:r>
          </a:p>
          <a:p>
            <a:r>
              <a:rPr lang="en-US" sz="1600" b="1" dirty="0" smtClean="0"/>
              <a:t>Anesthetic Management</a:t>
            </a:r>
          </a:p>
          <a:p>
            <a:pPr algn="l"/>
            <a:endParaRPr lang="en-US" sz="1600" dirty="0" smtClean="0"/>
          </a:p>
          <a:p>
            <a:pPr algn="l"/>
            <a:endParaRPr lang="en-US" sz="1600" dirty="0" smtClean="0">
              <a:solidFill>
                <a:schemeClr val="accent2"/>
              </a:solidFill>
            </a:endParaRPr>
          </a:p>
          <a:p>
            <a:pPr algn="l"/>
            <a:r>
              <a:rPr lang="en-US" sz="2000" dirty="0" smtClean="0">
                <a:solidFill>
                  <a:schemeClr val="accent2"/>
                </a:solidFill>
              </a:rPr>
              <a:t>Brainstem auditory evoked potentials (BAEP)</a:t>
            </a:r>
          </a:p>
          <a:p>
            <a:pPr lvl="1" algn="l"/>
            <a:r>
              <a:rPr lang="en-US" sz="2000" dirty="0" smtClean="0"/>
              <a:t>BAEP are the recording of brainstem responses to auditory stimuli.</a:t>
            </a:r>
          </a:p>
          <a:p>
            <a:pPr lvl="1" algn="l"/>
            <a:endParaRPr lang="en-US" sz="2000" dirty="0" smtClean="0"/>
          </a:p>
          <a:p>
            <a:pPr lvl="1" algn="l"/>
            <a:r>
              <a:rPr lang="en-US" sz="2000" dirty="0" smtClean="0"/>
              <a:t>BAEP monitors the function of the entire auditory pathway along the acoustic nerve, through the brain stem to the cerebral cortex.</a:t>
            </a:r>
          </a:p>
          <a:p>
            <a:pPr algn="l"/>
            <a:endParaRPr lang="en-US" sz="1600" b="1" dirty="0" smtClean="0"/>
          </a:p>
          <a:p>
            <a:pPr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r>
              <a:rPr lang="en-US" sz="1600" b="1" dirty="0" smtClean="0"/>
              <a:t>Neurophysiologic Monitoring and</a:t>
            </a:r>
          </a:p>
          <a:p>
            <a:r>
              <a:rPr lang="en-US" sz="1600" b="1" dirty="0" smtClean="0"/>
              <a:t>Anesthetic Management</a:t>
            </a:r>
          </a:p>
          <a:p>
            <a:pPr algn="l"/>
            <a:endParaRPr lang="en-US" sz="1600" b="1" dirty="0" smtClean="0"/>
          </a:p>
          <a:p>
            <a:pPr algn="l">
              <a:buFont typeface="Arial" pitchFamily="34" charset="0"/>
              <a:buChar char="•"/>
            </a:pPr>
            <a:r>
              <a:rPr lang="en-US" sz="2400" dirty="0" smtClean="0">
                <a:solidFill>
                  <a:schemeClr val="accent1"/>
                </a:solidFill>
              </a:rPr>
              <a:t>Motor evoked potentials (MEP)</a:t>
            </a:r>
          </a:p>
          <a:p>
            <a:pPr algn="l"/>
            <a:r>
              <a:rPr lang="en-US" sz="2400" dirty="0" smtClean="0">
                <a:solidFill>
                  <a:schemeClr val="accent1"/>
                </a:solidFill>
              </a:rPr>
              <a:t>MEP is the recording obtained from electrical stimulation of the motor cortex, which elicits potentials in the spinal cord or (</a:t>
            </a:r>
            <a:r>
              <a:rPr lang="en-US" sz="2400" dirty="0" err="1" smtClean="0">
                <a:solidFill>
                  <a:schemeClr val="accent1"/>
                </a:solidFill>
              </a:rPr>
              <a:t>myogenic</a:t>
            </a:r>
            <a:r>
              <a:rPr lang="en-US" sz="2400" dirty="0" smtClean="0">
                <a:solidFill>
                  <a:schemeClr val="accent1"/>
                </a:solidFill>
              </a:rPr>
              <a:t>) potentials from the innervated muscle.</a:t>
            </a:r>
          </a:p>
          <a:p>
            <a:pPr algn="l"/>
            <a:r>
              <a:rPr lang="en-US" sz="2400" dirty="0" smtClean="0">
                <a:solidFill>
                  <a:schemeClr val="accent1"/>
                </a:solidFill>
              </a:rPr>
              <a:t>Monitors motor pathway function</a:t>
            </a:r>
          </a:p>
          <a:p>
            <a:pPr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algn="l"/>
            <a:r>
              <a:rPr lang="en-US" sz="1600" b="1" dirty="0" smtClean="0"/>
              <a:t>Neurophysiologic Monitoring and</a:t>
            </a:r>
          </a:p>
          <a:p>
            <a:pPr algn="l"/>
            <a:r>
              <a:rPr lang="en-US" sz="1600" b="1" dirty="0" smtClean="0"/>
              <a:t>Anesthetic Management</a:t>
            </a:r>
          </a:p>
          <a:p>
            <a:pPr algn="l"/>
            <a:endParaRPr lang="en-US" sz="1400" dirty="0" smtClean="0"/>
          </a:p>
          <a:p>
            <a:pPr algn="l"/>
            <a:r>
              <a:rPr lang="en-US" sz="1800" dirty="0" smtClean="0"/>
              <a:t>Electroencephalography (EEG)</a:t>
            </a:r>
          </a:p>
          <a:p>
            <a:pPr algn="l"/>
            <a:r>
              <a:rPr lang="en-US" sz="1800" dirty="0" err="1" smtClean="0"/>
              <a:t>i</a:t>
            </a:r>
            <a:r>
              <a:rPr lang="en-US" sz="1800" dirty="0" smtClean="0"/>
              <a:t>) EEG monitoring can be a useful supplement to surgery when</a:t>
            </a:r>
          </a:p>
          <a:p>
            <a:pPr lvl="1" algn="l"/>
            <a:r>
              <a:rPr lang="en-US" sz="1800" dirty="0" smtClean="0"/>
              <a:t>)Seizure foci need to be identified</a:t>
            </a:r>
          </a:p>
          <a:p>
            <a:pPr lvl="1" algn="l"/>
            <a:r>
              <a:rPr lang="en-US" sz="1800" dirty="0" smtClean="0"/>
              <a:t>The general state of cerebral metabolism needs monitoring</a:t>
            </a:r>
          </a:p>
          <a:p>
            <a:pPr lvl="1" algn="l"/>
            <a:r>
              <a:rPr lang="en-US" sz="1800" dirty="0" smtClean="0"/>
              <a:t>Cerebral ischemia can occur</a:t>
            </a:r>
          </a:p>
          <a:p>
            <a:pPr algn="l"/>
            <a:r>
              <a:rPr lang="en-US" sz="1800" dirty="0" smtClean="0"/>
              <a:t>ii) EEG is a standard of care in many institutions for carotid </a:t>
            </a:r>
            <a:r>
              <a:rPr lang="en-US" sz="1800" dirty="0" err="1" smtClean="0"/>
              <a:t>endarterectomy</a:t>
            </a:r>
            <a:r>
              <a:rPr lang="en-US" sz="1800" dirty="0" smtClean="0"/>
              <a:t>.</a:t>
            </a:r>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algn="l"/>
            <a:r>
              <a:rPr lang="en-US" sz="1600" b="1" dirty="0" smtClean="0"/>
              <a:t>Neurophysiologic Monitoring and</a:t>
            </a:r>
          </a:p>
          <a:p>
            <a:pPr algn="l"/>
            <a:r>
              <a:rPr lang="en-US" sz="1600" b="1" dirty="0" smtClean="0"/>
              <a:t>Anesthetic Management</a:t>
            </a:r>
          </a:p>
          <a:p>
            <a:pPr algn="l"/>
            <a:endParaRPr lang="en-US" sz="1400" dirty="0" smtClean="0"/>
          </a:p>
          <a:p>
            <a:pPr algn="l"/>
            <a:r>
              <a:rPr lang="en-US" sz="1800" dirty="0" smtClean="0"/>
              <a:t>Electroencephalography (EEG)</a:t>
            </a:r>
          </a:p>
          <a:p>
            <a:pPr lvl="1" algn="l"/>
            <a:r>
              <a:rPr lang="en-US" sz="1800" dirty="0" smtClean="0"/>
              <a:t>iii) EEG is the recording of brain electrical activity and is highly dependent on anesthetic depth.</a:t>
            </a:r>
          </a:p>
          <a:p>
            <a:pPr lvl="3" algn="l"/>
            <a:r>
              <a:rPr lang="en-US" sz="1800" dirty="0" smtClean="0"/>
              <a:t>(I) Alpha waves are rhythmically regular waves of 8 to 12 Hz seen in a lightly </a:t>
            </a:r>
            <a:r>
              <a:rPr lang="en-US" sz="1800" dirty="0" err="1" smtClean="0"/>
              <a:t>anesthesized</a:t>
            </a:r>
            <a:r>
              <a:rPr lang="en-US" sz="1800" dirty="0" smtClean="0"/>
              <a:t> patient.</a:t>
            </a:r>
          </a:p>
          <a:p>
            <a:pPr lvl="4" algn="l"/>
            <a:r>
              <a:rPr lang="en-US" sz="1800" dirty="0" smtClean="0"/>
              <a:t>A faster, disorganized beta (&gt;12 Hz) rhythm is seen upon awakening.</a:t>
            </a:r>
          </a:p>
          <a:p>
            <a:pPr lvl="4" algn="l"/>
            <a:r>
              <a:rPr lang="en-US" sz="1800" dirty="0" smtClean="0"/>
              <a:t>Slower theta waves (4 to 8 Hz) are seen with deep inhalation or moderate dose narcotic anesthesia.</a:t>
            </a:r>
          </a:p>
          <a:p>
            <a:pPr algn="l"/>
            <a:r>
              <a:rPr lang="en-US" sz="1800" dirty="0" smtClean="0"/>
              <a:t>Slow delta waves (&lt;4 Hz) indicate deep anesthesia, or ischemia if the amplitude is low.</a:t>
            </a:r>
            <a:endParaRPr lang="en-US" sz="18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marL="971550" lvl="1" indent="-514350" algn="l"/>
            <a:r>
              <a:rPr lang="en-US" sz="1600" b="1" dirty="0" smtClean="0"/>
              <a:t>Invasive pressure monitoring</a:t>
            </a:r>
          </a:p>
          <a:p>
            <a:pPr marL="971550" lvl="1" indent="-514350" algn="l"/>
            <a:endParaRPr lang="en-US" sz="1600" b="1" dirty="0" smtClean="0"/>
          </a:p>
          <a:p>
            <a:pPr marL="971550" lvl="1" indent="-514350" algn="l"/>
            <a:r>
              <a:rPr lang="en-US" sz="1600" b="1" dirty="0" smtClean="0"/>
              <a:t>Arterial : allows for continuous beat to beat monitoring of arterial blood pressure displayed as a waveform and provides access for arterial sampling</a:t>
            </a:r>
          </a:p>
          <a:p>
            <a:pPr marL="971550" lvl="1" indent="-514350" algn="l"/>
            <a:endParaRPr lang="en-US" sz="1600" b="1" dirty="0" smtClean="0"/>
          </a:p>
          <a:p>
            <a:pPr marL="971550" lvl="1" indent="-514350" algn="l"/>
            <a:endParaRPr lang="en-US" sz="1600" b="1" dirty="0" smtClean="0"/>
          </a:p>
          <a:p>
            <a:pPr marL="971550" lvl="1" indent="-514350"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marL="971550" lvl="1" indent="-514350" algn="l"/>
            <a:r>
              <a:rPr lang="en-US" sz="1600" b="1" dirty="0" smtClean="0"/>
              <a:t>Invasive pressure monitoring</a:t>
            </a:r>
          </a:p>
          <a:p>
            <a:pPr marL="971550" lvl="1" indent="-514350" algn="l"/>
            <a:endParaRPr lang="en-US" sz="1600" b="1" dirty="0" smtClean="0"/>
          </a:p>
          <a:p>
            <a:pPr marL="971550" lvl="1" indent="-514350" algn="l"/>
            <a:r>
              <a:rPr lang="en-US" sz="1600" b="1" dirty="0" smtClean="0"/>
              <a:t>Central Venous Pressure</a:t>
            </a:r>
          </a:p>
          <a:p>
            <a:pPr marL="971550" lvl="1" indent="-514350" algn="l"/>
            <a:r>
              <a:rPr lang="en-US" sz="1600" dirty="0" smtClean="0"/>
              <a:t>Central venous catheterization involves placement of a sterile catheter into one of the large central veins and allows for multiple modalities of intervention along with the option of monitoring central venous pressure (CVP). </a:t>
            </a:r>
          </a:p>
          <a:p>
            <a:pPr marL="971550" lvl="1" indent="-514350" algn="l"/>
            <a:r>
              <a:rPr lang="en-US" sz="1600" dirty="0" smtClean="0"/>
              <a:t>   	CVP monitoring can be a useful tool for evaluating intravascular volume and preload in the absence of left ventricular (LV) dysfunction (ejection fraction &lt;40%), severe mitral valve disease, pulmonary hypertension, or significant reduction in LV compliance (ischemia/diastolic dysfunction).</a:t>
            </a:r>
            <a:endParaRPr lang="en-US" sz="1600" b="1" dirty="0" smtClean="0"/>
          </a:p>
          <a:p>
            <a:pPr marL="971550" lvl="1" indent="-514350" algn="l"/>
            <a:endParaRPr lang="en-US" sz="1600" b="1" dirty="0" smtClean="0"/>
          </a:p>
          <a:p>
            <a:pPr marL="971550" lvl="1" indent="-514350" algn="l"/>
            <a:endParaRPr lang="en-US" sz="1600" b="1" dirty="0" smtClean="0"/>
          </a:p>
          <a:p>
            <a:pPr marL="971550" lvl="1" indent="-514350"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marL="971550" lvl="1" indent="-514350" algn="l"/>
            <a:r>
              <a:rPr lang="en-US" sz="1600" b="1" dirty="0" smtClean="0"/>
              <a:t>Invasive pressure monitoring</a:t>
            </a:r>
          </a:p>
          <a:p>
            <a:pPr marL="971550" lvl="1" indent="-514350" algn="l"/>
            <a:endParaRPr lang="en-US" sz="1600" b="1" dirty="0" smtClean="0"/>
          </a:p>
          <a:p>
            <a:pPr marL="971550" lvl="1" indent="-514350" algn="l"/>
            <a:r>
              <a:rPr lang="en-US" sz="2000" b="1" dirty="0" smtClean="0"/>
              <a:t>Pulmonary artery Pressure</a:t>
            </a:r>
          </a:p>
          <a:p>
            <a:pPr marL="971550" lvl="1" indent="-514350" algn="l"/>
            <a:r>
              <a:rPr lang="en-US" sz="2000" dirty="0" smtClean="0"/>
              <a:t>The pulmonary artery (PA) catheter is a controversial but potentially powerful tool, offering information about cardiac filling pressures, cardiac output (CO), derived parameters of cardiac performance, and mixed venous oxygen saturation (Sv0</a:t>
            </a:r>
            <a:r>
              <a:rPr lang="en-US" sz="2000" baseline="-25000" dirty="0" smtClean="0"/>
              <a:t>2</a:t>
            </a:r>
            <a:r>
              <a:rPr lang="en-US" sz="2000" dirty="0" smtClean="0"/>
              <a:t>). ASA consensus opinion is that "PA catheter monitoring may reduce </a:t>
            </a:r>
            <a:r>
              <a:rPr lang="en-US" sz="2000" dirty="0" err="1" smtClean="0"/>
              <a:t>perioperative</a:t>
            </a:r>
            <a:r>
              <a:rPr lang="en-US" sz="2000" dirty="0" smtClean="0"/>
              <a:t> complications if critical hemodynamic data obtained are accurately interpreted and appropriate treatment is instituted.</a:t>
            </a:r>
            <a:endParaRPr lang="en-US" sz="2000" b="1" dirty="0" smtClean="0"/>
          </a:p>
          <a:p>
            <a:pPr marL="971550" lvl="1" indent="-514350" algn="l"/>
            <a:endParaRPr lang="en-US" sz="1600" b="1" dirty="0" smtClean="0"/>
          </a:p>
          <a:p>
            <a:pPr marL="971550" lvl="1" indent="-514350" algn="l"/>
            <a:endParaRPr lang="en-US" sz="1600" b="1" dirty="0" smtClean="0"/>
          </a:p>
          <a:p>
            <a:pPr marL="971550" lvl="1" indent="-514350" algn="l"/>
            <a:endParaRPr lang="en-US" sz="1600" b="1" dirty="0" smtClean="0"/>
          </a:p>
          <a:p>
            <a:pPr marL="971550" lvl="1" indent="-514350"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What </a:t>
            </a:r>
            <a:r>
              <a:rPr lang="en-US" b="1" dirty="0" smtClean="0">
                <a:solidFill>
                  <a:srgbClr val="7030A0"/>
                </a:solidFill>
              </a:rPr>
              <a:t>determines </a:t>
            </a:r>
            <a:r>
              <a:rPr lang="en-US" dirty="0" smtClean="0">
                <a:solidFill>
                  <a:srgbClr val="7030A0"/>
                </a:solidFill>
              </a:rPr>
              <a:t>the </a:t>
            </a:r>
            <a:r>
              <a:rPr lang="en-US" b="1" dirty="0" smtClean="0">
                <a:solidFill>
                  <a:srgbClr val="7030A0"/>
                </a:solidFill>
              </a:rPr>
              <a:t>Standards of Care </a:t>
            </a:r>
            <a:r>
              <a:rPr lang="en-US" dirty="0" smtClean="0">
                <a:solidFill>
                  <a:srgbClr val="7030A0"/>
                </a:solidFill>
              </a:rPr>
              <a:t>for</a:t>
            </a:r>
            <a:r>
              <a:rPr lang="en-US" b="1" dirty="0" smtClean="0">
                <a:solidFill>
                  <a:srgbClr val="7030A0"/>
                </a:solidFill>
              </a:rPr>
              <a:t> monitoring </a:t>
            </a:r>
            <a:r>
              <a:rPr lang="en-US" dirty="0" smtClean="0">
                <a:solidFill>
                  <a:srgbClr val="7030A0"/>
                </a:solidFill>
              </a:rPr>
              <a:t>a patient</a:t>
            </a:r>
          </a:p>
          <a:p>
            <a:r>
              <a:rPr lang="en-US" dirty="0" smtClean="0">
                <a:solidFill>
                  <a:srgbClr val="7030A0"/>
                </a:solidFill>
              </a:rPr>
              <a:t>Patient/ illness</a:t>
            </a:r>
          </a:p>
          <a:p>
            <a:r>
              <a:rPr lang="en-US" dirty="0" smtClean="0">
                <a:solidFill>
                  <a:srgbClr val="7030A0"/>
                </a:solidFill>
              </a:rPr>
              <a:t>Equipments/ technology</a:t>
            </a:r>
          </a:p>
          <a:p>
            <a:r>
              <a:rPr lang="en-US" dirty="0" smtClean="0">
                <a:solidFill>
                  <a:srgbClr val="7030A0"/>
                </a:solidFill>
              </a:rPr>
              <a:t>Rules/ legislation</a:t>
            </a:r>
            <a:endParaRPr lang="en-US" dirty="0">
              <a:solidFill>
                <a:srgbClr val="7030A0"/>
              </a:solidFill>
            </a:endParaRPr>
          </a:p>
          <a:p>
            <a:endParaRPr lang="en-US" dirty="0" smtClean="0">
              <a:solidFill>
                <a:srgbClr val="7030A0"/>
              </a:solidFill>
            </a:endParaRP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marL="971550" lvl="1" indent="-514350" algn="l"/>
            <a:r>
              <a:rPr lang="en-US" sz="1600" b="1" dirty="0" err="1" smtClean="0"/>
              <a:t>TransEsophageal</a:t>
            </a:r>
            <a:r>
              <a:rPr lang="en-US" sz="1600" b="1" dirty="0" smtClean="0"/>
              <a:t> Echocardiography</a:t>
            </a:r>
          </a:p>
          <a:p>
            <a:pPr marL="971550" lvl="1" indent="-514350" algn="l"/>
            <a:endParaRPr lang="en-US" sz="1600" b="1" dirty="0" smtClean="0"/>
          </a:p>
          <a:p>
            <a:pPr algn="l"/>
            <a:r>
              <a:rPr lang="en-US" sz="2000" dirty="0" err="1" smtClean="0"/>
              <a:t>Transesophageal</a:t>
            </a:r>
            <a:r>
              <a:rPr lang="en-US" sz="2000" dirty="0" smtClean="0"/>
              <a:t> </a:t>
            </a:r>
            <a:r>
              <a:rPr lang="en-US" sz="2000" dirty="0" err="1" smtClean="0"/>
              <a:t>echocardiograpy</a:t>
            </a:r>
            <a:r>
              <a:rPr lang="en-US" sz="2000" dirty="0" smtClean="0"/>
              <a:t> (TEE) is a monitoring modality gaining popularity in the field of anesthesiology due to its versatility, reliability, and safety. </a:t>
            </a:r>
          </a:p>
          <a:p>
            <a:pPr algn="l"/>
            <a:r>
              <a:rPr lang="en-US" sz="2000" dirty="0" smtClean="0"/>
              <a:t>It was initially used as a diagnostic tool primarily by cardiologists but has become a mainstay in </a:t>
            </a:r>
            <a:r>
              <a:rPr lang="en-US" sz="2000" dirty="0" err="1" smtClean="0"/>
              <a:t>intraoperative</a:t>
            </a:r>
            <a:r>
              <a:rPr lang="en-US" sz="2000" dirty="0" smtClean="0"/>
              <a:t> cardiac anesthesia and its utility is extending into other areas as well. </a:t>
            </a:r>
            <a:endParaRPr lang="en-US" sz="2000" b="1" dirty="0" smtClean="0"/>
          </a:p>
          <a:p>
            <a:pPr marL="971550" lvl="1" indent="-514350" algn="l"/>
            <a:endParaRPr lang="en-US" sz="1600" b="1" dirty="0" smtClean="0"/>
          </a:p>
          <a:p>
            <a:pPr marL="971550" lvl="1" indent="-514350"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28800"/>
            <a:ext cx="6400800" cy="4724400"/>
          </a:xfrm>
        </p:spPr>
        <p:txBody>
          <a:bodyPr>
            <a:noAutofit/>
          </a:bodyPr>
          <a:lstStyle/>
          <a:p>
            <a:pPr marL="971550" lvl="1" indent="-514350" algn="l"/>
            <a:r>
              <a:rPr lang="en-US" sz="1600" b="1" dirty="0" smtClean="0"/>
              <a:t>Neuromuscular Relaxation</a:t>
            </a:r>
          </a:p>
          <a:p>
            <a:pPr marL="971550" lvl="1" indent="-514350" algn="l"/>
            <a:endParaRPr lang="en-US" sz="1600" b="1" dirty="0" smtClean="0"/>
          </a:p>
          <a:p>
            <a:pPr marL="971550" lvl="1" indent="-514350" algn="l"/>
            <a:r>
              <a:rPr lang="en-US" sz="1600" b="1" dirty="0" smtClean="0"/>
              <a:t>Electrolytes/Acid Base</a:t>
            </a:r>
          </a:p>
          <a:p>
            <a:pPr marL="971550" lvl="1" indent="-514350" algn="l"/>
            <a:endParaRPr lang="en-US" sz="1600" b="1" dirty="0" smtClean="0"/>
          </a:p>
          <a:p>
            <a:pPr marL="971550" lvl="1" indent="-514350" algn="l"/>
            <a:r>
              <a:rPr lang="en-US" sz="1600" b="1" dirty="0" smtClean="0"/>
              <a:t>Coagulation</a:t>
            </a:r>
          </a:p>
          <a:p>
            <a:pPr marL="971550" lvl="1" indent="-514350" algn="l"/>
            <a:endParaRPr lang="en-US" sz="1600" b="1" dirty="0" smtClean="0"/>
          </a:p>
          <a:p>
            <a:pPr marL="971550" lvl="1" indent="-514350" algn="l"/>
            <a:endParaRPr lang="en-US" sz="1600" b="1" dirty="0" smtClean="0"/>
          </a:p>
          <a:p>
            <a:pPr marL="971550" lvl="1" indent="-514350" algn="l"/>
            <a:endParaRPr lang="en-US" sz="1600" b="1" dirty="0" smtClean="0"/>
          </a:p>
          <a:p>
            <a:pPr marL="971550" lvl="1" indent="-514350" algn="l">
              <a:buFont typeface="+mj-lt"/>
              <a:buAutoNum type="romanLcPeriod" startAt="3"/>
            </a:pPr>
            <a:endParaRPr lang="en-US" sz="1600" b="1" dirty="0" smtClean="0"/>
          </a:p>
        </p:txBody>
      </p:sp>
      <p:sp>
        <p:nvSpPr>
          <p:cNvPr id="4" name="TextBox 3"/>
          <p:cNvSpPr txBox="1"/>
          <p:nvPr/>
        </p:nvSpPr>
        <p:spPr>
          <a:xfrm>
            <a:off x="1371600" y="1066800"/>
            <a:ext cx="6400800" cy="461665"/>
          </a:xfrm>
          <a:prstGeom prst="rect">
            <a:avLst/>
          </a:prstGeom>
          <a:noFill/>
        </p:spPr>
        <p:txBody>
          <a:bodyPr wrap="square" rtlCol="0">
            <a:spAutoFit/>
          </a:bodyPr>
          <a:lstStyle/>
          <a:p>
            <a:pPr algn="ctr"/>
            <a:r>
              <a:rPr lang="en-US" sz="2400" dirty="0" smtClean="0">
                <a:solidFill>
                  <a:srgbClr val="C00000"/>
                </a:solidFill>
              </a:rPr>
              <a:t>Modalities  for Anesthetic Monitoring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1066800"/>
          </a:xfrm>
        </p:spPr>
        <p:txBody>
          <a:bodyPr/>
          <a:lstStyle/>
          <a:p>
            <a:r>
              <a:rPr lang="en-US" b="1" dirty="0" smtClean="0">
                <a:solidFill>
                  <a:srgbClr val="FF0000"/>
                </a:solidFill>
                <a:latin typeface="Times New Roman" pitchFamily="18" charset="0"/>
                <a:cs typeface="Times New Roman" pitchFamily="18" charset="0"/>
              </a:rPr>
              <a:t>Anesthetic Monitoring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524000"/>
            <a:ext cx="6400800" cy="4114800"/>
          </a:xfrm>
        </p:spPr>
        <p:txBody>
          <a:bodyPr/>
          <a:lstStyle/>
          <a:p>
            <a:r>
              <a:rPr lang="en-US" dirty="0" smtClean="0">
                <a:solidFill>
                  <a:srgbClr val="7030A0"/>
                </a:solidFill>
              </a:rPr>
              <a:t>What </a:t>
            </a:r>
            <a:r>
              <a:rPr lang="en-US" b="1" dirty="0" smtClean="0">
                <a:solidFill>
                  <a:srgbClr val="7030A0"/>
                </a:solidFill>
              </a:rPr>
              <a:t>determines </a:t>
            </a:r>
            <a:r>
              <a:rPr lang="en-US" dirty="0" smtClean="0">
                <a:solidFill>
                  <a:srgbClr val="7030A0"/>
                </a:solidFill>
              </a:rPr>
              <a:t>the </a:t>
            </a:r>
            <a:r>
              <a:rPr lang="en-US" b="1" dirty="0" smtClean="0">
                <a:solidFill>
                  <a:srgbClr val="7030A0"/>
                </a:solidFill>
              </a:rPr>
              <a:t>Standards of Care </a:t>
            </a:r>
            <a:r>
              <a:rPr lang="en-US" dirty="0" smtClean="0">
                <a:solidFill>
                  <a:srgbClr val="7030A0"/>
                </a:solidFill>
              </a:rPr>
              <a:t>for</a:t>
            </a:r>
            <a:r>
              <a:rPr lang="en-US" b="1" dirty="0" smtClean="0">
                <a:solidFill>
                  <a:srgbClr val="7030A0"/>
                </a:solidFill>
              </a:rPr>
              <a:t> monitoring </a:t>
            </a:r>
            <a:r>
              <a:rPr lang="en-US" dirty="0" smtClean="0">
                <a:solidFill>
                  <a:srgbClr val="7030A0"/>
                </a:solidFill>
              </a:rPr>
              <a:t>a patient</a:t>
            </a:r>
          </a:p>
          <a:p>
            <a:r>
              <a:rPr lang="en-US" dirty="0" smtClean="0">
                <a:solidFill>
                  <a:srgbClr val="7030A0"/>
                </a:solidFill>
              </a:rPr>
              <a:t>Anesthesia type?</a:t>
            </a:r>
          </a:p>
          <a:p>
            <a:r>
              <a:rPr lang="en-US" dirty="0" smtClean="0">
                <a:solidFill>
                  <a:srgbClr val="7030A0"/>
                </a:solidFill>
              </a:rPr>
              <a:t>General</a:t>
            </a:r>
          </a:p>
          <a:p>
            <a:r>
              <a:rPr lang="en-US" dirty="0" smtClean="0">
                <a:solidFill>
                  <a:srgbClr val="7030A0"/>
                </a:solidFill>
              </a:rPr>
              <a:t>Regional/</a:t>
            </a:r>
            <a:r>
              <a:rPr lang="en-US" dirty="0" err="1" smtClean="0">
                <a:solidFill>
                  <a:srgbClr val="7030A0"/>
                </a:solidFill>
              </a:rPr>
              <a:t>neuraxial</a:t>
            </a:r>
            <a:endParaRPr lang="en-US" dirty="0" smtClean="0">
              <a:solidFill>
                <a:srgbClr val="7030A0"/>
              </a:solidFill>
            </a:endParaRPr>
          </a:p>
          <a:p>
            <a:r>
              <a:rPr lang="en-US" dirty="0" smtClean="0">
                <a:solidFill>
                  <a:srgbClr val="7030A0"/>
                </a:solidFill>
              </a:rPr>
              <a:t>Monitored Anesthesia Care/Sedation</a:t>
            </a:r>
            <a:endParaRPr lang="en-US" dirty="0">
              <a:solidFill>
                <a:srgbClr val="7030A0"/>
              </a:solidFill>
            </a:endParaRPr>
          </a:p>
          <a:p>
            <a:endParaRPr lang="en-US" dirty="0" smtClean="0">
              <a:solidFill>
                <a:srgbClr val="7030A0"/>
              </a:solidFill>
            </a:endParaRPr>
          </a:p>
          <a:p>
            <a:endParaRPr lang="en-US" dirty="0">
              <a:solidFill>
                <a:srgbClr val="7030A0"/>
              </a:solidFill>
            </a:endParaRPr>
          </a:p>
          <a:p>
            <a:endParaRPr lang="en-US" dirty="0">
              <a:solidFill>
                <a:srgbClr val="7030A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4284</Words>
  <Application>Microsoft Office PowerPoint</Application>
  <PresentationFormat>عرض على الشاشة (3:4)‏</PresentationFormat>
  <Paragraphs>634</Paragraphs>
  <Slides>81</Slides>
  <Notes>0</Notes>
  <HiddenSlides>0</HiddenSlides>
  <MMClips>0</MMClips>
  <ScaleCrop>false</ScaleCrop>
  <HeadingPairs>
    <vt:vector size="8" baseType="variant">
      <vt:variant>
        <vt:lpstr>الخطوط المستخدمة</vt:lpstr>
      </vt:variant>
      <vt:variant>
        <vt:i4>3</vt:i4>
      </vt:variant>
      <vt:variant>
        <vt:lpstr>نسق</vt:lpstr>
      </vt:variant>
      <vt:variant>
        <vt:i4>1</vt:i4>
      </vt:variant>
      <vt:variant>
        <vt:lpstr>خوادم OLE مضمنة</vt:lpstr>
      </vt:variant>
      <vt:variant>
        <vt:i4>1</vt:i4>
      </vt:variant>
      <vt:variant>
        <vt:lpstr>عناوين الشرائح</vt:lpstr>
      </vt:variant>
      <vt:variant>
        <vt:i4>81</vt:i4>
      </vt:variant>
    </vt:vector>
  </HeadingPairs>
  <TitlesOfParts>
    <vt:vector size="86" baseType="lpstr">
      <vt:lpstr>Arial</vt:lpstr>
      <vt:lpstr>Calibri</vt:lpstr>
      <vt:lpstr>Times New Roman</vt:lpstr>
      <vt:lpstr>Office Theme</vt:lpstr>
      <vt:lpstr>Acrobat Document</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lpstr>Anesthetic Monitoring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Anesthetic Monitoring</dc:title>
  <dc:creator>Star</dc:creator>
  <cp:lastModifiedBy>Star</cp:lastModifiedBy>
  <cp:revision>1</cp:revision>
  <dcterms:created xsi:type="dcterms:W3CDTF">2017-12-27T17:33:58Z</dcterms:created>
  <dcterms:modified xsi:type="dcterms:W3CDTF">2019-10-08T18:44:11Z</dcterms:modified>
</cp:coreProperties>
</file>