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272" r:id="rId3"/>
    <p:sldId id="307" r:id="rId4"/>
    <p:sldId id="296" r:id="rId5"/>
    <p:sldId id="298" r:id="rId6"/>
    <p:sldId id="299" r:id="rId7"/>
    <p:sldId id="301" r:id="rId8"/>
    <p:sldId id="302" r:id="rId9"/>
    <p:sldId id="303" r:id="rId10"/>
    <p:sldId id="305" r:id="rId11"/>
    <p:sldId id="306" r:id="rId12"/>
    <p:sldId id="304" r:id="rId13"/>
    <p:sldId id="308" r:id="rId14"/>
    <p:sldId id="271" r:id="rId15"/>
    <p:sldId id="309" r:id="rId16"/>
    <p:sldId id="310" r:id="rId17"/>
    <p:sldId id="311" r:id="rId18"/>
    <p:sldId id="312" r:id="rId19"/>
    <p:sldId id="257" r:id="rId20"/>
    <p:sldId id="354" r:id="rId21"/>
    <p:sldId id="355" r:id="rId22"/>
    <p:sldId id="258" r:id="rId23"/>
    <p:sldId id="275" r:id="rId24"/>
    <p:sldId id="259" r:id="rId25"/>
    <p:sldId id="280" r:id="rId26"/>
    <p:sldId id="281" r:id="rId27"/>
    <p:sldId id="282" r:id="rId28"/>
    <p:sldId id="283" r:id="rId29"/>
    <p:sldId id="260" r:id="rId30"/>
    <p:sldId id="261" r:id="rId31"/>
    <p:sldId id="262" r:id="rId32"/>
    <p:sldId id="263" r:id="rId33"/>
    <p:sldId id="274" r:id="rId34"/>
    <p:sldId id="264" r:id="rId35"/>
    <p:sldId id="265" r:id="rId36"/>
    <p:sldId id="276" r:id="rId37"/>
    <p:sldId id="266" r:id="rId38"/>
    <p:sldId id="314" r:id="rId39"/>
    <p:sldId id="313" r:id="rId40"/>
    <p:sldId id="277" r:id="rId41"/>
    <p:sldId id="278" r:id="rId42"/>
    <p:sldId id="279" r:id="rId43"/>
    <p:sldId id="268" r:id="rId44"/>
    <p:sldId id="284" r:id="rId45"/>
    <p:sldId id="287" r:id="rId46"/>
    <p:sldId id="286" r:id="rId47"/>
    <p:sldId id="295" r:id="rId48"/>
    <p:sldId id="288" r:id="rId49"/>
    <p:sldId id="315" r:id="rId50"/>
    <p:sldId id="316" r:id="rId51"/>
    <p:sldId id="317" r:id="rId52"/>
    <p:sldId id="318" r:id="rId53"/>
    <p:sldId id="319" r:id="rId54"/>
    <p:sldId id="322" r:id="rId55"/>
    <p:sldId id="320" r:id="rId56"/>
    <p:sldId id="321" r:id="rId57"/>
    <p:sldId id="323" r:id="rId58"/>
    <p:sldId id="324" r:id="rId59"/>
    <p:sldId id="329" r:id="rId60"/>
    <p:sldId id="326" r:id="rId61"/>
    <p:sldId id="327" r:id="rId62"/>
    <p:sldId id="353" r:id="rId63"/>
    <p:sldId id="328" r:id="rId64"/>
    <p:sldId id="330" r:id="rId65"/>
    <p:sldId id="331" r:id="rId66"/>
    <p:sldId id="332" r:id="rId67"/>
    <p:sldId id="333" r:id="rId68"/>
    <p:sldId id="334" r:id="rId69"/>
    <p:sldId id="335" r:id="rId70"/>
    <p:sldId id="325" r:id="rId71"/>
    <p:sldId id="289" r:id="rId72"/>
    <p:sldId id="290" r:id="rId73"/>
    <p:sldId id="291" r:id="rId74"/>
    <p:sldId id="292" r:id="rId75"/>
    <p:sldId id="297" r:id="rId76"/>
    <p:sldId id="336"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6"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7AE8C3-37F5-4A6C-ADB9-BF82D689CEEE}" type="datetimeFigureOut">
              <a:rPr lang="en-US" smtClean="0"/>
              <a:t>10/8/2019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ECD6BE-E02E-40E8-BD74-B135E2C220C0}" type="slidenum">
              <a:rPr lang="en-US" smtClean="0"/>
              <a:t>‹#›</a:t>
            </a:fld>
            <a:endParaRPr lang="en-US"/>
          </a:p>
        </p:txBody>
      </p:sp>
    </p:spTree>
    <p:extLst>
      <p:ext uri="{BB962C8B-B14F-4D97-AF65-F5344CB8AC3E}">
        <p14:creationId xmlns:p14="http://schemas.microsoft.com/office/powerpoint/2010/main" val="2512373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1549CE28-2E62-4EE0-9225-4C7DB63D519D}" type="slidenum">
              <a:rPr lang="en-US" smtClean="0"/>
              <a:pPr/>
              <a:t>90</a:t>
            </a:fld>
            <a:endParaRPr lang="en-US" smtClean="0"/>
          </a:p>
        </p:txBody>
      </p:sp>
      <p:sp>
        <p:nvSpPr>
          <p:cNvPr id="106499" name="Rectangle 1026"/>
          <p:cNvSpPr>
            <a:spLocks noGrp="1" noRot="1" noChangeAspect="1" noChangeArrowheads="1" noTextEdit="1"/>
          </p:cNvSpPr>
          <p:nvPr>
            <p:ph type="sldImg"/>
          </p:nvPr>
        </p:nvSpPr>
        <p:spPr>
          <a:ln/>
        </p:spPr>
      </p:sp>
      <p:sp>
        <p:nvSpPr>
          <p:cNvPr id="106500" name="Rectangle 1027"/>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54888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2C705146-65E4-481B-A15E-091D99B871F0}" type="slidenum">
              <a:rPr lang="en-US" smtClean="0"/>
              <a:pPr/>
              <a:t>91</a:t>
            </a:fld>
            <a:endParaRPr lang="en-US" smtClean="0"/>
          </a:p>
        </p:txBody>
      </p:sp>
      <p:sp>
        <p:nvSpPr>
          <p:cNvPr id="107523" name="Rectangle 1026"/>
          <p:cNvSpPr>
            <a:spLocks noGrp="1" noRot="1" noChangeAspect="1" noChangeArrowheads="1" noTextEdit="1"/>
          </p:cNvSpPr>
          <p:nvPr>
            <p:ph type="sldImg"/>
          </p:nvPr>
        </p:nvSpPr>
        <p:spPr>
          <a:ln/>
        </p:spPr>
      </p:sp>
      <p:sp>
        <p:nvSpPr>
          <p:cNvPr id="107524" name="Rectangle 1027"/>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21719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8F43278E-43B7-44AB-AAE2-2749CED0A85D}" type="slidenum">
              <a:rPr lang="en-US" smtClean="0"/>
              <a:pPr/>
              <a:t>92</a:t>
            </a:fld>
            <a:endParaRPr lang="en-US" smtClean="0"/>
          </a:p>
        </p:txBody>
      </p:sp>
      <p:sp>
        <p:nvSpPr>
          <p:cNvPr id="108547" name="Rectangle 1026"/>
          <p:cNvSpPr>
            <a:spLocks noGrp="1" noRot="1" noChangeAspect="1" noChangeArrowheads="1" noTextEdit="1"/>
          </p:cNvSpPr>
          <p:nvPr>
            <p:ph type="sldImg"/>
          </p:nvPr>
        </p:nvSpPr>
        <p:spPr>
          <a:ln/>
        </p:spPr>
      </p:sp>
      <p:sp>
        <p:nvSpPr>
          <p:cNvPr id="108548" name="Rectangle 1027"/>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26581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EB6A1B-40D3-4573-9A53-C2D350589550}" type="datetimeFigureOut">
              <a:rPr lang="en-US" smtClean="0"/>
              <a:pPr/>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EB6A1B-40D3-4573-9A53-C2D350589550}" type="datetimeFigureOut">
              <a:rPr lang="en-US" smtClean="0"/>
              <a:pPr/>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EB6A1B-40D3-4573-9A53-C2D350589550}" type="datetimeFigureOut">
              <a:rPr lang="en-US" smtClean="0"/>
              <a:pPr/>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EB6A1B-40D3-4573-9A53-C2D350589550}" type="datetimeFigureOut">
              <a:rPr lang="en-US" smtClean="0"/>
              <a:pPr/>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EB6A1B-40D3-4573-9A53-C2D350589550}" type="datetimeFigureOut">
              <a:rPr lang="en-US" smtClean="0"/>
              <a:pPr/>
              <a:t>10/8/2019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EB6A1B-40D3-4573-9A53-C2D350589550}" type="datetimeFigureOut">
              <a:rPr lang="en-US" smtClean="0"/>
              <a:pPr/>
              <a:t>10/8/2019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EB6A1B-40D3-4573-9A53-C2D350589550}" type="datetimeFigureOut">
              <a:rPr lang="en-US" smtClean="0"/>
              <a:pPr/>
              <a:t>10/8/2019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EB6A1B-40D3-4573-9A53-C2D350589550}" type="datetimeFigureOut">
              <a:rPr lang="en-US" smtClean="0"/>
              <a:pPr/>
              <a:t>10/8/2019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EB6A1B-40D3-4573-9A53-C2D350589550}" type="datetimeFigureOut">
              <a:rPr lang="en-US" smtClean="0"/>
              <a:pPr/>
              <a:t>10/8/2019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EB6A1B-40D3-4573-9A53-C2D350589550}" type="datetimeFigureOut">
              <a:rPr lang="en-US" smtClean="0"/>
              <a:pPr/>
              <a:t>10/8/2019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EB6A1B-40D3-4573-9A53-C2D350589550}" type="datetimeFigureOut">
              <a:rPr lang="en-US" smtClean="0"/>
              <a:pPr/>
              <a:t>10/8/2019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410514-7AF5-436C-AC75-C2162AFE3BE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4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EB6A1B-40D3-4573-9A53-C2D350589550}" type="datetimeFigureOut">
              <a:rPr lang="en-US" smtClean="0"/>
              <a:pPr/>
              <a:t>10/8/2019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10514-7AF5-436C-AC75-C2162AFE3BE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hyperlink" Target="http://www.youtube.com/watch?v=R7CJkgjSkvk"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hyperlink" Target="http://www.youtube.com/watch?v=vRIIaMZL9XI&amp;feature=player_detailpage" TargetMode="External"/><Relationship Id="rId7" Type="http://schemas.openxmlformats.org/officeDocument/2006/relationships/hyperlink" Target="http://www.youtube.com/watch?v=0EPTfXx0Np8" TargetMode="External"/><Relationship Id="rId2" Type="http://schemas.openxmlformats.org/officeDocument/2006/relationships/hyperlink" Target="http://www.youtube.com/watch?v=R7CJkgjSkvk" TargetMode="External"/><Relationship Id="rId1" Type="http://schemas.openxmlformats.org/officeDocument/2006/relationships/slideLayout" Target="../slideLayouts/slideLayout1.xml"/><Relationship Id="rId6" Type="http://schemas.openxmlformats.org/officeDocument/2006/relationships/hyperlink" Target="http://www.youtube.com/watch?v=jzv99DBa2jE&amp;feature=player_detailpage" TargetMode="External"/><Relationship Id="rId5" Type="http://schemas.openxmlformats.org/officeDocument/2006/relationships/hyperlink" Target="http://www.youtube.com/watch?v=GHfGdpVJuMA&amp;feature=player_detailpage" TargetMode="External"/><Relationship Id="rId4" Type="http://schemas.openxmlformats.org/officeDocument/2006/relationships/hyperlink" Target="http://www.youtube.com/watch?v=zV3hw_QbgK4&amp;feature=player_detailpag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2286000"/>
            <a:ext cx="6400800" cy="3352800"/>
          </a:xfrm>
        </p:spPr>
        <p:txBody>
          <a:bodyPr>
            <a:normAutofit/>
          </a:bodyPr>
          <a:lstStyle/>
          <a:p>
            <a:pPr algn="l"/>
            <a:r>
              <a:rPr lang="en-US" sz="2000" dirty="0">
                <a:solidFill>
                  <a:schemeClr val="tx1"/>
                </a:solidFill>
              </a:rPr>
              <a:t>The ability to obtain </a:t>
            </a:r>
            <a:r>
              <a:rPr lang="en-US" sz="2000" b="1" dirty="0">
                <a:solidFill>
                  <a:schemeClr val="tx1"/>
                </a:solidFill>
              </a:rPr>
              <a:t>intravenous (IV) access is an essential skill in medicine</a:t>
            </a:r>
            <a:r>
              <a:rPr lang="en-US" sz="2000" dirty="0">
                <a:solidFill>
                  <a:schemeClr val="tx1"/>
                </a:solidFill>
              </a:rPr>
              <a:t> and is performed in a variety of settings by paramedics, nurses and physicians. </a:t>
            </a:r>
            <a:endParaRPr lang="en-US" sz="2000" dirty="0" smtClean="0">
              <a:solidFill>
                <a:schemeClr val="tx1"/>
              </a:solidFill>
            </a:endParaRPr>
          </a:p>
          <a:p>
            <a:pPr algn="l"/>
            <a:endParaRPr lang="en-US" sz="2000" dirty="0">
              <a:solidFill>
                <a:schemeClr val="tx1"/>
              </a:solidFill>
            </a:endParaRPr>
          </a:p>
          <a:p>
            <a:pPr algn="l"/>
            <a:r>
              <a:rPr lang="en-US" sz="2000" dirty="0" smtClean="0">
                <a:solidFill>
                  <a:schemeClr val="tx1"/>
                </a:solidFill>
              </a:rPr>
              <a:t>Although </a:t>
            </a:r>
            <a:r>
              <a:rPr lang="en-US" sz="2000" dirty="0">
                <a:solidFill>
                  <a:schemeClr val="tx1"/>
                </a:solidFill>
              </a:rPr>
              <a:t>the procedure can appear deceptively simple when performed by an expert, it is in fact </a:t>
            </a:r>
            <a:r>
              <a:rPr lang="en-US" sz="2000" b="1" dirty="0">
                <a:solidFill>
                  <a:schemeClr val="tx1"/>
                </a:solidFill>
              </a:rPr>
              <a:t>a difficult skill </a:t>
            </a:r>
            <a:r>
              <a:rPr lang="en-US" sz="2000" dirty="0">
                <a:solidFill>
                  <a:schemeClr val="tx1"/>
                </a:solidFill>
              </a:rPr>
              <a:t>which requires considerable practice to perfect. </a:t>
            </a:r>
          </a:p>
          <a:p>
            <a:pPr algn="l"/>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609600" y="2286000"/>
            <a:ext cx="4724400" cy="2209800"/>
          </a:xfrm>
        </p:spPr>
        <p:txBody>
          <a:bodyPr>
            <a:normAutofit fontScale="92500"/>
          </a:bodyPr>
          <a:lstStyle/>
          <a:p>
            <a:pPr algn="l">
              <a:buFont typeface="Wingdings" pitchFamily="2" charset="2"/>
              <a:buChar char="Ø"/>
            </a:pPr>
            <a:r>
              <a:rPr lang="en-US" dirty="0" smtClean="0">
                <a:solidFill>
                  <a:schemeClr val="tx1"/>
                </a:solidFill>
              </a:rPr>
              <a:t>What is an IV access?</a:t>
            </a:r>
          </a:p>
          <a:p>
            <a:pPr algn="l">
              <a:buFont typeface="Wingdings" pitchFamily="2" charset="2"/>
              <a:buChar char="Ø"/>
            </a:pPr>
            <a:r>
              <a:rPr lang="en-US" b="1" dirty="0" err="1" smtClean="0">
                <a:solidFill>
                  <a:srgbClr val="FF0000"/>
                </a:solidFill>
              </a:rPr>
              <a:t>IntraVenous</a:t>
            </a:r>
            <a:r>
              <a:rPr lang="en-US" dirty="0" smtClean="0">
                <a:solidFill>
                  <a:schemeClr val="tx1"/>
                </a:solidFill>
              </a:rPr>
              <a:t> </a:t>
            </a:r>
            <a:r>
              <a:rPr lang="en-US" b="1" dirty="0" smtClean="0">
                <a:solidFill>
                  <a:srgbClr val="FF0000"/>
                </a:solidFill>
              </a:rPr>
              <a:t>catheter type</a:t>
            </a:r>
            <a:endParaRPr lang="en-US" dirty="0" smtClean="0">
              <a:solidFill>
                <a:schemeClr val="bg1">
                  <a:lumMod val="65000"/>
                </a:schemeClr>
              </a:solidFill>
            </a:endParaRPr>
          </a:p>
          <a:p>
            <a:pPr algn="l"/>
            <a:r>
              <a:rPr lang="en-US" sz="2600" dirty="0" smtClean="0">
                <a:solidFill>
                  <a:schemeClr val="tx1"/>
                </a:solidFill>
              </a:rPr>
              <a:t>Indwelling plastic catheter over hollow needle</a:t>
            </a:r>
          </a:p>
          <a:p>
            <a:pPr algn="l"/>
            <a:endParaRPr lang="en-US" dirty="0">
              <a:solidFill>
                <a:schemeClr val="tx1"/>
              </a:solidFill>
            </a:endParaRPr>
          </a:p>
        </p:txBody>
      </p:sp>
      <p:pic>
        <p:nvPicPr>
          <p:cNvPr id="3074" name="Picture 2"/>
          <p:cNvPicPr>
            <a:picLocks noChangeAspect="1" noChangeArrowheads="1"/>
          </p:cNvPicPr>
          <p:nvPr/>
        </p:nvPicPr>
        <p:blipFill>
          <a:blip r:embed="rId2"/>
          <a:srcRect/>
          <a:stretch>
            <a:fillRect/>
          </a:stretch>
        </p:blipFill>
        <p:spPr bwMode="auto">
          <a:xfrm>
            <a:off x="5867400" y="1371600"/>
            <a:ext cx="2894788" cy="2209800"/>
          </a:xfrm>
          <a:prstGeom prst="rect">
            <a:avLst/>
          </a:prstGeom>
          <a:noFill/>
          <a:ln w="9525">
            <a:noFill/>
            <a:miter lim="800000"/>
            <a:headEnd/>
            <a:tailEnd/>
          </a:ln>
          <a:effectLst/>
        </p:spPr>
      </p:pic>
      <p:pic>
        <p:nvPicPr>
          <p:cNvPr id="3076" name="Picture 4" descr="C:\Users\Lift\Pictures\13615tn.jpg"/>
          <p:cNvPicPr>
            <a:picLocks noChangeAspect="1" noChangeArrowheads="1"/>
          </p:cNvPicPr>
          <p:nvPr/>
        </p:nvPicPr>
        <p:blipFill>
          <a:blip r:embed="rId3"/>
          <a:srcRect/>
          <a:stretch>
            <a:fillRect/>
          </a:stretch>
        </p:blipFill>
        <p:spPr bwMode="auto">
          <a:xfrm>
            <a:off x="5334000" y="4495800"/>
            <a:ext cx="3619500" cy="1962150"/>
          </a:xfrm>
          <a:prstGeom prst="rect">
            <a:avLst/>
          </a:prstGeom>
          <a:noFill/>
        </p:spPr>
      </p:pic>
      <p:pic>
        <p:nvPicPr>
          <p:cNvPr id="11" name="Picture 3" descr="C:\Users\Lift\Pictures\types-of-iv-cannula-with-price-various5.jpg"/>
          <p:cNvPicPr>
            <a:picLocks noChangeAspect="1" noChangeArrowheads="1"/>
          </p:cNvPicPr>
          <p:nvPr/>
        </p:nvPicPr>
        <p:blipFill>
          <a:blip r:embed="rId4" cstate="print"/>
          <a:srcRect/>
          <a:stretch>
            <a:fillRect/>
          </a:stretch>
        </p:blipFill>
        <p:spPr bwMode="auto">
          <a:xfrm>
            <a:off x="533400" y="4800600"/>
            <a:ext cx="1371600" cy="1371600"/>
          </a:xfrm>
          <a:prstGeom prst="rect">
            <a:avLst/>
          </a:prstGeom>
          <a:noFill/>
        </p:spPr>
      </p:pic>
      <p:pic>
        <p:nvPicPr>
          <p:cNvPr id="12" name="Picture 2" descr="C:\Users\Lift\Pictures\types-of-iv-cannula-with-price-various7.jpg"/>
          <p:cNvPicPr>
            <a:picLocks noChangeAspect="1" noChangeArrowheads="1"/>
          </p:cNvPicPr>
          <p:nvPr/>
        </p:nvPicPr>
        <p:blipFill>
          <a:blip r:embed="rId5" cstate="print"/>
          <a:srcRect/>
          <a:stretch>
            <a:fillRect/>
          </a:stretch>
        </p:blipFill>
        <p:spPr bwMode="auto">
          <a:xfrm>
            <a:off x="2057400" y="4800600"/>
            <a:ext cx="1371600" cy="1371600"/>
          </a:xfrm>
          <a:prstGeom prst="rect">
            <a:avLst/>
          </a:prstGeom>
          <a:noFill/>
        </p:spPr>
      </p:pic>
      <p:pic>
        <p:nvPicPr>
          <p:cNvPr id="13" name="Picture 4" descr="C:\Users\Lift\Pictures\types-of-iv-cannula-with-price-various3.jpg"/>
          <p:cNvPicPr>
            <a:picLocks noChangeAspect="1" noChangeArrowheads="1"/>
          </p:cNvPicPr>
          <p:nvPr/>
        </p:nvPicPr>
        <p:blipFill>
          <a:blip r:embed="rId6" cstate="print"/>
          <a:srcRect/>
          <a:stretch>
            <a:fillRect/>
          </a:stretch>
        </p:blipFill>
        <p:spPr bwMode="auto">
          <a:xfrm>
            <a:off x="3733800" y="4800600"/>
            <a:ext cx="1371600" cy="13716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838200" y="2286000"/>
            <a:ext cx="4495800" cy="2209800"/>
          </a:xfrm>
        </p:spPr>
        <p:txBody>
          <a:bodyPr>
            <a:normAutofit fontScale="85000" lnSpcReduction="10000"/>
          </a:bodyPr>
          <a:lstStyle/>
          <a:p>
            <a:pPr algn="l">
              <a:buFont typeface="Wingdings" pitchFamily="2" charset="2"/>
              <a:buChar char="Ø"/>
            </a:pPr>
            <a:r>
              <a:rPr lang="en-US" dirty="0" smtClean="0">
                <a:solidFill>
                  <a:schemeClr val="tx1"/>
                </a:solidFill>
              </a:rPr>
              <a:t>What is an IV access?</a:t>
            </a:r>
          </a:p>
          <a:p>
            <a:pPr algn="l">
              <a:buFont typeface="Wingdings" pitchFamily="2" charset="2"/>
              <a:buChar char="Ø"/>
            </a:pPr>
            <a:r>
              <a:rPr lang="en-US" b="1" dirty="0" err="1" smtClean="0">
                <a:solidFill>
                  <a:srgbClr val="FF0000"/>
                </a:solidFill>
              </a:rPr>
              <a:t>IntraVenous</a:t>
            </a:r>
            <a:r>
              <a:rPr lang="en-US" dirty="0" smtClean="0">
                <a:solidFill>
                  <a:schemeClr val="tx1"/>
                </a:solidFill>
              </a:rPr>
              <a:t> </a:t>
            </a:r>
            <a:r>
              <a:rPr lang="en-US" b="1" dirty="0" smtClean="0">
                <a:solidFill>
                  <a:srgbClr val="FF0000"/>
                </a:solidFill>
              </a:rPr>
              <a:t>catheter type</a:t>
            </a:r>
            <a:endParaRPr lang="en-US" dirty="0" smtClean="0">
              <a:solidFill>
                <a:schemeClr val="bg1">
                  <a:lumMod val="65000"/>
                </a:schemeClr>
              </a:solidFill>
            </a:endParaRPr>
          </a:p>
          <a:p>
            <a:pPr algn="l"/>
            <a:endParaRPr lang="en-US" sz="2400" dirty="0" smtClean="0">
              <a:solidFill>
                <a:schemeClr val="tx1"/>
              </a:solidFill>
            </a:endParaRPr>
          </a:p>
          <a:p>
            <a:pPr algn="l"/>
            <a:r>
              <a:rPr lang="en-US" sz="2400" dirty="0" smtClean="0">
                <a:solidFill>
                  <a:schemeClr val="tx1"/>
                </a:solidFill>
              </a:rPr>
              <a:t>Indwelling plastic catheter inserted through a hollow needle</a:t>
            </a:r>
          </a:p>
          <a:p>
            <a:pPr lvl="1" algn="l">
              <a:buFont typeface="Arial" pitchFamily="34" charset="0"/>
              <a:buChar char="•"/>
            </a:pPr>
            <a:r>
              <a:rPr lang="en-US" sz="2000" dirty="0" err="1" smtClean="0">
                <a:solidFill>
                  <a:schemeClr val="tx1"/>
                </a:solidFill>
              </a:rPr>
              <a:t>Intracath</a:t>
            </a:r>
            <a:endParaRPr lang="en-US" sz="2000" dirty="0" smtClean="0">
              <a:solidFill>
                <a:schemeClr val="tx1"/>
              </a:solidFill>
            </a:endParaRPr>
          </a:p>
          <a:p>
            <a:pPr algn="l"/>
            <a:endParaRPr lang="en-US" dirty="0">
              <a:solidFill>
                <a:schemeClr val="tx1"/>
              </a:solidFill>
            </a:endParaRPr>
          </a:p>
        </p:txBody>
      </p:sp>
      <p:pic>
        <p:nvPicPr>
          <p:cNvPr id="9" name="Picture 2" descr="C:\Users\Lift\Pictures\hqdefault 5.jpg"/>
          <p:cNvPicPr>
            <a:picLocks noChangeAspect="1" noChangeArrowheads="1"/>
          </p:cNvPicPr>
          <p:nvPr/>
        </p:nvPicPr>
        <p:blipFill>
          <a:blip r:embed="rId2"/>
          <a:srcRect/>
          <a:stretch>
            <a:fillRect/>
          </a:stretch>
        </p:blipFill>
        <p:spPr bwMode="auto">
          <a:xfrm>
            <a:off x="5867400" y="1905000"/>
            <a:ext cx="2942167" cy="2206625"/>
          </a:xfrm>
          <a:prstGeom prst="rect">
            <a:avLst/>
          </a:prstGeom>
          <a:noFill/>
        </p:spPr>
      </p:pic>
      <p:pic>
        <p:nvPicPr>
          <p:cNvPr id="10" name="Picture 4" descr="C:\Users\Lift\Pictures\INTRAPED.jpg"/>
          <p:cNvPicPr>
            <a:picLocks noChangeAspect="1" noChangeArrowheads="1"/>
          </p:cNvPicPr>
          <p:nvPr/>
        </p:nvPicPr>
        <p:blipFill>
          <a:blip r:embed="rId3"/>
          <a:srcRect/>
          <a:stretch>
            <a:fillRect/>
          </a:stretch>
        </p:blipFill>
        <p:spPr bwMode="auto">
          <a:xfrm>
            <a:off x="5943600" y="4572000"/>
            <a:ext cx="2416175" cy="175680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381000" y="2286000"/>
            <a:ext cx="5029200" cy="2133600"/>
          </a:xfrm>
        </p:spPr>
        <p:txBody>
          <a:bodyPr>
            <a:normAutofit/>
          </a:bodyPr>
          <a:lstStyle/>
          <a:p>
            <a:pPr algn="l">
              <a:buFont typeface="Wingdings" pitchFamily="2" charset="2"/>
              <a:buChar char="Ø"/>
            </a:pPr>
            <a:r>
              <a:rPr lang="en-US" dirty="0" smtClean="0">
                <a:solidFill>
                  <a:schemeClr val="tx1"/>
                </a:solidFill>
              </a:rPr>
              <a:t>What is an IV access?</a:t>
            </a:r>
          </a:p>
          <a:p>
            <a:pPr algn="l">
              <a:buFont typeface="Wingdings" pitchFamily="2" charset="2"/>
              <a:buChar char="Ø"/>
            </a:pPr>
            <a:r>
              <a:rPr lang="en-US" b="1" dirty="0" err="1" smtClean="0">
                <a:solidFill>
                  <a:srgbClr val="FF0000"/>
                </a:solidFill>
              </a:rPr>
              <a:t>IntraVenous</a:t>
            </a:r>
            <a:r>
              <a:rPr lang="en-US" dirty="0" smtClean="0">
                <a:solidFill>
                  <a:schemeClr val="tx1"/>
                </a:solidFill>
              </a:rPr>
              <a:t> </a:t>
            </a:r>
            <a:r>
              <a:rPr lang="en-US" b="1" dirty="0" smtClean="0">
                <a:solidFill>
                  <a:srgbClr val="FF0000"/>
                </a:solidFill>
              </a:rPr>
              <a:t>catheter type</a:t>
            </a:r>
            <a:endParaRPr lang="en-US" dirty="0" smtClean="0">
              <a:solidFill>
                <a:schemeClr val="bg1">
                  <a:lumMod val="65000"/>
                </a:schemeClr>
              </a:solidFill>
            </a:endParaRPr>
          </a:p>
          <a:p>
            <a:pPr algn="l"/>
            <a:r>
              <a:rPr lang="en-US" dirty="0" smtClean="0">
                <a:solidFill>
                  <a:schemeClr val="tx1"/>
                </a:solidFill>
              </a:rPr>
              <a:t>     </a:t>
            </a:r>
            <a:r>
              <a:rPr lang="en-US" dirty="0" smtClean="0">
                <a:solidFill>
                  <a:schemeClr val="bg1">
                    <a:lumMod val="65000"/>
                  </a:schemeClr>
                </a:solidFill>
              </a:rPr>
              <a:t> </a:t>
            </a:r>
            <a:r>
              <a:rPr lang="en-US" b="1" dirty="0" smtClean="0">
                <a:solidFill>
                  <a:schemeClr val="tx1"/>
                </a:solidFill>
              </a:rPr>
              <a:t>Central  Catheter</a:t>
            </a:r>
            <a:endParaRPr lang="en-US" b="1" dirty="0">
              <a:solidFill>
                <a:schemeClr val="tx1"/>
              </a:solidFill>
            </a:endParaRPr>
          </a:p>
        </p:txBody>
      </p:sp>
      <p:pic>
        <p:nvPicPr>
          <p:cNvPr id="6" name="Picture 3" descr="C:\Users\Lift\Pictures\central_venous_catheter1359605400620.jpg"/>
          <p:cNvPicPr>
            <a:picLocks noChangeAspect="1" noChangeArrowheads="1"/>
          </p:cNvPicPr>
          <p:nvPr/>
        </p:nvPicPr>
        <p:blipFill>
          <a:blip r:embed="rId2"/>
          <a:srcRect/>
          <a:stretch>
            <a:fillRect/>
          </a:stretch>
        </p:blipFill>
        <p:spPr bwMode="auto">
          <a:xfrm>
            <a:off x="5638800" y="1676400"/>
            <a:ext cx="3005667" cy="2254250"/>
          </a:xfrm>
          <a:prstGeom prst="rect">
            <a:avLst/>
          </a:prstGeom>
          <a:noFill/>
        </p:spPr>
      </p:pic>
      <p:pic>
        <p:nvPicPr>
          <p:cNvPr id="4098" name="Picture 2" descr="C:\Users\Lift\Pictures\Central-Venous-Catheter-Kits.jpg"/>
          <p:cNvPicPr>
            <a:picLocks noChangeAspect="1" noChangeArrowheads="1"/>
          </p:cNvPicPr>
          <p:nvPr/>
        </p:nvPicPr>
        <p:blipFill>
          <a:blip r:embed="rId3"/>
          <a:srcRect/>
          <a:stretch>
            <a:fillRect/>
          </a:stretch>
        </p:blipFill>
        <p:spPr bwMode="auto">
          <a:xfrm>
            <a:off x="5257800" y="4038600"/>
            <a:ext cx="3723302" cy="2509837"/>
          </a:xfrm>
          <a:prstGeom prst="rect">
            <a:avLst/>
          </a:prstGeom>
          <a:noFill/>
        </p:spPr>
      </p:pic>
      <p:pic>
        <p:nvPicPr>
          <p:cNvPr id="4099" name="Picture 3" descr="C:\Users\Lift\Pictures\03.jpg"/>
          <p:cNvPicPr>
            <a:picLocks noChangeAspect="1" noChangeArrowheads="1"/>
          </p:cNvPicPr>
          <p:nvPr/>
        </p:nvPicPr>
        <p:blipFill>
          <a:blip r:embed="rId4" cstate="print"/>
          <a:srcRect/>
          <a:stretch>
            <a:fillRect/>
          </a:stretch>
        </p:blipFill>
        <p:spPr bwMode="auto">
          <a:xfrm>
            <a:off x="3048000" y="4495800"/>
            <a:ext cx="1813802" cy="1843087"/>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381000" y="2286000"/>
            <a:ext cx="5029200" cy="2133600"/>
          </a:xfrm>
        </p:spPr>
        <p:txBody>
          <a:bodyPr>
            <a:normAutofit/>
          </a:bodyPr>
          <a:lstStyle/>
          <a:p>
            <a:pPr algn="l">
              <a:buFont typeface="Wingdings" pitchFamily="2" charset="2"/>
              <a:buChar char="Ø"/>
            </a:pPr>
            <a:r>
              <a:rPr lang="en-US" dirty="0" smtClean="0">
                <a:solidFill>
                  <a:schemeClr val="tx1"/>
                </a:solidFill>
              </a:rPr>
              <a:t>What is an IV access?</a:t>
            </a:r>
          </a:p>
          <a:p>
            <a:pPr algn="l">
              <a:buFont typeface="Wingdings" pitchFamily="2" charset="2"/>
              <a:buChar char="Ø"/>
            </a:pPr>
            <a:r>
              <a:rPr lang="en-US" b="1" dirty="0" err="1" smtClean="0">
                <a:solidFill>
                  <a:srgbClr val="FF0000"/>
                </a:solidFill>
              </a:rPr>
              <a:t>IntraVenous</a:t>
            </a:r>
            <a:r>
              <a:rPr lang="en-US" dirty="0" smtClean="0">
                <a:solidFill>
                  <a:schemeClr val="tx1"/>
                </a:solidFill>
              </a:rPr>
              <a:t> </a:t>
            </a:r>
            <a:r>
              <a:rPr lang="en-US" b="1" dirty="0" smtClean="0">
                <a:solidFill>
                  <a:srgbClr val="FF0000"/>
                </a:solidFill>
              </a:rPr>
              <a:t>catheter size</a:t>
            </a:r>
            <a:endParaRPr lang="en-US" dirty="0" smtClean="0">
              <a:solidFill>
                <a:schemeClr val="bg1">
                  <a:lumMod val="65000"/>
                </a:schemeClr>
              </a:solidFill>
            </a:endParaRPr>
          </a:p>
          <a:p>
            <a:pPr algn="l"/>
            <a:r>
              <a:rPr lang="en-US" dirty="0" smtClean="0">
                <a:solidFill>
                  <a:schemeClr val="tx1"/>
                </a:solidFill>
              </a:rPr>
              <a:t>     </a:t>
            </a:r>
            <a:r>
              <a:rPr lang="en-US" dirty="0" smtClean="0">
                <a:solidFill>
                  <a:schemeClr val="bg1">
                    <a:lumMod val="65000"/>
                  </a:schemeClr>
                </a:solidFill>
              </a:rPr>
              <a:t> </a:t>
            </a:r>
            <a:endParaRPr lang="en-US" b="1" dirty="0">
              <a:solidFill>
                <a:schemeClr val="tx1"/>
              </a:solidFill>
            </a:endParaRPr>
          </a:p>
        </p:txBody>
      </p:sp>
      <p:pic>
        <p:nvPicPr>
          <p:cNvPr id="7170" name="Picture 2" descr="C:\Users\Lift\Pictures\IV_Catheters_9-e1354292842615.jpg"/>
          <p:cNvPicPr>
            <a:picLocks noChangeAspect="1" noChangeArrowheads="1"/>
          </p:cNvPicPr>
          <p:nvPr/>
        </p:nvPicPr>
        <p:blipFill>
          <a:blip r:embed="rId2"/>
          <a:srcRect/>
          <a:stretch>
            <a:fillRect/>
          </a:stretch>
        </p:blipFill>
        <p:spPr bwMode="auto">
          <a:xfrm>
            <a:off x="5562600" y="1828800"/>
            <a:ext cx="3217333" cy="24130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2286000"/>
            <a:ext cx="6400800" cy="3352800"/>
          </a:xfrm>
        </p:spPr>
        <p:txBody>
          <a:bodyPr>
            <a:normAutofit/>
          </a:bodyPr>
          <a:lstStyle/>
          <a:p>
            <a:pPr algn="just"/>
            <a:endParaRPr lang="en-US" sz="2000" dirty="0">
              <a:solidFill>
                <a:schemeClr val="tx1"/>
              </a:solidFill>
            </a:endParaRPr>
          </a:p>
        </p:txBody>
      </p:sp>
      <p:pic>
        <p:nvPicPr>
          <p:cNvPr id="1026" name="Picture 2"/>
          <p:cNvPicPr>
            <a:picLocks noChangeAspect="1" noChangeArrowheads="1"/>
          </p:cNvPicPr>
          <p:nvPr/>
        </p:nvPicPr>
        <p:blipFill>
          <a:blip r:embed="rId2"/>
          <a:srcRect/>
          <a:stretch>
            <a:fillRect/>
          </a:stretch>
        </p:blipFill>
        <p:spPr bwMode="auto">
          <a:xfrm>
            <a:off x="838200" y="2286000"/>
            <a:ext cx="7687899" cy="342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1524000"/>
            <a:ext cx="5638800" cy="4876800"/>
          </a:xfrm>
        </p:spPr>
        <p:txBody>
          <a:bodyPr>
            <a:normAutofit fontScale="92500"/>
          </a:bodyPr>
          <a:lstStyle/>
          <a:p>
            <a:pPr algn="l"/>
            <a:r>
              <a:rPr lang="en-US" sz="3500" b="1" dirty="0" smtClean="0">
                <a:solidFill>
                  <a:schemeClr val="tx1"/>
                </a:solidFill>
              </a:rPr>
              <a:t>IV </a:t>
            </a:r>
            <a:r>
              <a:rPr lang="en-US" sz="3500" b="1" dirty="0" err="1" smtClean="0">
                <a:solidFill>
                  <a:schemeClr val="tx1"/>
                </a:solidFill>
              </a:rPr>
              <a:t>Cannula</a:t>
            </a:r>
            <a:r>
              <a:rPr lang="en-US" sz="3500" b="1" dirty="0" smtClean="0">
                <a:solidFill>
                  <a:schemeClr val="tx1"/>
                </a:solidFill>
              </a:rPr>
              <a:t> and fluid flow rates</a:t>
            </a:r>
          </a:p>
          <a:p>
            <a:pPr algn="l"/>
            <a:endParaRPr lang="en-US" sz="2000" dirty="0" smtClean="0">
              <a:solidFill>
                <a:schemeClr val="tx1"/>
              </a:solidFill>
            </a:endParaRPr>
          </a:p>
          <a:p>
            <a:pPr algn="l">
              <a:buFont typeface="Wingdings" pitchFamily="2" charset="2"/>
              <a:buChar char="Ø"/>
            </a:pPr>
            <a:r>
              <a:rPr lang="en-US" sz="2000" dirty="0" smtClean="0">
                <a:solidFill>
                  <a:schemeClr val="tx1"/>
                </a:solidFill>
              </a:rPr>
              <a:t>Maximum achievable flow rate is mainly limited by the size of the IV </a:t>
            </a:r>
            <a:r>
              <a:rPr lang="en-US" sz="2000" dirty="0" err="1" smtClean="0">
                <a:solidFill>
                  <a:schemeClr val="tx1"/>
                </a:solidFill>
              </a:rPr>
              <a:t>cannula</a:t>
            </a:r>
            <a:r>
              <a:rPr lang="en-US" sz="2000" dirty="0" smtClean="0">
                <a:solidFill>
                  <a:schemeClr val="tx1"/>
                </a:solidFill>
              </a:rPr>
              <a:t> and its length</a:t>
            </a: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Other important factors include pressure of infusion and viscosity of fluid (e.g. saline faster than blood)</a:t>
            </a: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Flow is directly proportional to the 4th power of the radius [</a:t>
            </a:r>
            <a:r>
              <a:rPr lang="en-US" sz="2000" dirty="0" err="1" smtClean="0">
                <a:solidFill>
                  <a:schemeClr val="tx1"/>
                </a:solidFill>
              </a:rPr>
              <a:t>Pouseuille's</a:t>
            </a:r>
            <a:r>
              <a:rPr lang="en-US" sz="2000" dirty="0" smtClean="0">
                <a:solidFill>
                  <a:schemeClr val="tx1"/>
                </a:solidFill>
              </a:rPr>
              <a:t> law] - i.e. small changes in </a:t>
            </a:r>
            <a:r>
              <a:rPr lang="en-US" sz="2000" dirty="0" err="1" smtClean="0">
                <a:solidFill>
                  <a:schemeClr val="tx1"/>
                </a:solidFill>
              </a:rPr>
              <a:t>cannula</a:t>
            </a:r>
            <a:r>
              <a:rPr lang="en-US" sz="2000" dirty="0" smtClean="0">
                <a:solidFill>
                  <a:schemeClr val="tx1"/>
                </a:solidFill>
              </a:rPr>
              <a:t> diameter = large changes in flow  </a:t>
            </a:r>
          </a:p>
          <a:p>
            <a:pPr algn="l"/>
            <a:endParaRPr lang="en-US" sz="2000" dirty="0" smtClean="0">
              <a:solidFill>
                <a:schemeClr val="tx1"/>
              </a:solidFill>
            </a:endParaRPr>
          </a:p>
          <a:p>
            <a:pPr algn="l">
              <a:buFont typeface="Wingdings" pitchFamily="2" charset="2"/>
              <a:buChar char="Ø"/>
            </a:pPr>
            <a:r>
              <a:rPr lang="en-US" sz="2000" dirty="0" smtClean="0">
                <a:solidFill>
                  <a:schemeClr val="tx1"/>
                </a:solidFill>
              </a:rPr>
              <a:t>Fluid resuscitation requires at least 16 G </a:t>
            </a:r>
            <a:r>
              <a:rPr lang="en-US" sz="2000" dirty="0" err="1" smtClean="0">
                <a:solidFill>
                  <a:schemeClr val="tx1"/>
                </a:solidFill>
              </a:rPr>
              <a:t>cannula</a:t>
            </a:r>
            <a:endParaRPr lang="en-US" sz="2000" dirty="0" smtClean="0">
              <a:solidFill>
                <a:schemeClr val="tx1"/>
              </a:solidFill>
            </a:endParaRPr>
          </a:p>
          <a:p>
            <a:pPr algn="just"/>
            <a:endParaRPr lang="en-US" sz="2000" dirty="0">
              <a:solidFill>
                <a:schemeClr val="tx1"/>
              </a:solidFill>
            </a:endParaRPr>
          </a:p>
        </p:txBody>
      </p:sp>
      <p:pic>
        <p:nvPicPr>
          <p:cNvPr id="9217" name="Picture 1" descr="C:\Users\Lift\Pictures\Original_00000539-200904000-00027_MMU1.jpg"/>
          <p:cNvPicPr>
            <a:picLocks noChangeAspect="1" noChangeArrowheads="1"/>
          </p:cNvPicPr>
          <p:nvPr/>
        </p:nvPicPr>
        <p:blipFill>
          <a:blip r:embed="rId2"/>
          <a:srcRect/>
          <a:stretch>
            <a:fillRect/>
          </a:stretch>
        </p:blipFill>
        <p:spPr bwMode="auto">
          <a:xfrm>
            <a:off x="6979682" y="3733800"/>
            <a:ext cx="2164318" cy="769937"/>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1524000"/>
            <a:ext cx="6400800" cy="990600"/>
          </a:xfrm>
        </p:spPr>
        <p:txBody>
          <a:bodyPr>
            <a:normAutofit/>
          </a:bodyPr>
          <a:lstStyle/>
          <a:p>
            <a:pPr algn="l"/>
            <a:r>
              <a:rPr lang="en-US" sz="3500" b="1" dirty="0" smtClean="0">
                <a:solidFill>
                  <a:schemeClr val="tx1"/>
                </a:solidFill>
              </a:rPr>
              <a:t>IV </a:t>
            </a:r>
            <a:r>
              <a:rPr lang="en-US" sz="3500" b="1" dirty="0" err="1" smtClean="0">
                <a:solidFill>
                  <a:schemeClr val="tx1"/>
                </a:solidFill>
              </a:rPr>
              <a:t>Cannula</a:t>
            </a:r>
            <a:r>
              <a:rPr lang="en-US" sz="3500" b="1" dirty="0" smtClean="0">
                <a:solidFill>
                  <a:schemeClr val="tx1"/>
                </a:solidFill>
              </a:rPr>
              <a:t> and fluid flow rates</a:t>
            </a:r>
          </a:p>
          <a:p>
            <a:pPr algn="just"/>
            <a:endParaRPr lang="en-US" sz="2000" dirty="0" smtClean="0">
              <a:solidFill>
                <a:schemeClr val="tx1"/>
              </a:solidFill>
            </a:endParaRPr>
          </a:p>
        </p:txBody>
      </p:sp>
      <p:graphicFrame>
        <p:nvGraphicFramePr>
          <p:cNvPr id="4" name="Table 3"/>
          <p:cNvGraphicFramePr>
            <a:graphicFrameLocks noGrp="1"/>
          </p:cNvGraphicFramePr>
          <p:nvPr/>
        </p:nvGraphicFramePr>
        <p:xfrm>
          <a:off x="1600200" y="2819400"/>
          <a:ext cx="4495800" cy="2417069"/>
        </p:xfrm>
        <a:graphic>
          <a:graphicData uri="http://schemas.openxmlformats.org/drawingml/2006/table">
            <a:tbl>
              <a:tblPr/>
              <a:tblGrid>
                <a:gridCol w="1219200"/>
                <a:gridCol w="1143000"/>
                <a:gridCol w="2133600"/>
              </a:tblGrid>
              <a:tr h="665412">
                <a:tc>
                  <a:txBody>
                    <a:bodyPr/>
                    <a:lstStyle/>
                    <a:p>
                      <a:pPr marL="0" marR="0" algn="ctr">
                        <a:lnSpc>
                          <a:spcPct val="115000"/>
                        </a:lnSpc>
                        <a:spcBef>
                          <a:spcPts val="0"/>
                        </a:spcBef>
                        <a:spcAft>
                          <a:spcPts val="0"/>
                        </a:spcAft>
                      </a:pPr>
                      <a:r>
                        <a:rPr lang="en-US" sz="1400" b="1" dirty="0" err="1">
                          <a:latin typeface="Arial"/>
                          <a:ea typeface="Times New Roman"/>
                          <a:cs typeface="Arial"/>
                        </a:rPr>
                        <a:t>Cannula</a:t>
                      </a:r>
                      <a:r>
                        <a:rPr lang="en-US" sz="1400" b="1" dirty="0">
                          <a:latin typeface="Arial"/>
                          <a:ea typeface="Times New Roman"/>
                          <a:cs typeface="Arial"/>
                        </a:rPr>
                        <a:t> size</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err="1">
                          <a:latin typeface="Arial"/>
                          <a:ea typeface="Times New Roman"/>
                          <a:cs typeface="Arial"/>
                        </a:rPr>
                        <a:t>Colour</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latin typeface="Arial"/>
                          <a:ea typeface="Times New Roman"/>
                          <a:cs typeface="Arial"/>
                        </a:rPr>
                        <a:t>Time to infuse 1000ml Normal saline under ideal circumstances </a:t>
                      </a:r>
                      <a:endParaRPr lang="en-US" sz="14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3792">
                <a:tc>
                  <a:txBody>
                    <a:bodyPr/>
                    <a:lstStyle/>
                    <a:p>
                      <a:pPr marL="0" marR="0" algn="ctr">
                        <a:lnSpc>
                          <a:spcPct val="115000"/>
                        </a:lnSpc>
                        <a:spcBef>
                          <a:spcPts val="0"/>
                        </a:spcBef>
                        <a:spcAft>
                          <a:spcPts val="0"/>
                        </a:spcAft>
                      </a:pPr>
                      <a:r>
                        <a:rPr lang="en-US" sz="1400" b="1" dirty="0">
                          <a:latin typeface="Arial"/>
                          <a:ea typeface="Times New Roman"/>
                          <a:cs typeface="Arial"/>
                        </a:rPr>
                        <a:t>22 G</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latin typeface="Arial"/>
                          <a:ea typeface="Times New Roman"/>
                          <a:cs typeface="Arial"/>
                        </a:rPr>
                        <a:t>Blue</a:t>
                      </a:r>
                      <a:endParaRPr lang="en-US" sz="14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latin typeface="Arial"/>
                          <a:ea typeface="Times New Roman"/>
                          <a:cs typeface="Arial"/>
                        </a:rPr>
                        <a:t>22 min</a:t>
                      </a:r>
                      <a:endParaRPr lang="en-US" sz="14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1620">
                <a:tc>
                  <a:txBody>
                    <a:bodyPr/>
                    <a:lstStyle/>
                    <a:p>
                      <a:pPr marL="0" marR="0" algn="ctr">
                        <a:lnSpc>
                          <a:spcPct val="115000"/>
                        </a:lnSpc>
                        <a:spcBef>
                          <a:spcPts val="0"/>
                        </a:spcBef>
                        <a:spcAft>
                          <a:spcPts val="0"/>
                        </a:spcAft>
                      </a:pPr>
                      <a:r>
                        <a:rPr lang="en-US" sz="1400" b="1" dirty="0">
                          <a:latin typeface="Arial"/>
                          <a:ea typeface="Times New Roman"/>
                          <a:cs typeface="Arial"/>
                        </a:rPr>
                        <a:t>20 G*</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Arial"/>
                          <a:ea typeface="Times New Roman"/>
                          <a:cs typeface="Arial"/>
                        </a:rPr>
                        <a:t>Pink</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latin typeface="Arial"/>
                          <a:ea typeface="Times New Roman"/>
                          <a:cs typeface="Arial"/>
                        </a:rPr>
                        <a:t>15 min</a:t>
                      </a:r>
                      <a:endParaRPr lang="en-US" sz="14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3792">
                <a:tc>
                  <a:txBody>
                    <a:bodyPr/>
                    <a:lstStyle/>
                    <a:p>
                      <a:pPr marL="0" marR="0" algn="ctr">
                        <a:lnSpc>
                          <a:spcPct val="115000"/>
                        </a:lnSpc>
                        <a:spcBef>
                          <a:spcPts val="0"/>
                        </a:spcBef>
                        <a:spcAft>
                          <a:spcPts val="0"/>
                        </a:spcAft>
                      </a:pPr>
                      <a:r>
                        <a:rPr lang="en-US" sz="1400" b="1" dirty="0">
                          <a:latin typeface="Arial"/>
                          <a:ea typeface="Times New Roman"/>
                          <a:cs typeface="Arial"/>
                        </a:rPr>
                        <a:t>18 G</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Arial"/>
                          <a:ea typeface="Times New Roman"/>
                          <a:cs typeface="Arial"/>
                        </a:rPr>
                        <a:t>Green</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Arial"/>
                          <a:ea typeface="Times New Roman"/>
                          <a:cs typeface="Arial"/>
                        </a:rPr>
                        <a:t>10 min</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3792">
                <a:tc>
                  <a:txBody>
                    <a:bodyPr/>
                    <a:lstStyle/>
                    <a:p>
                      <a:pPr marL="0" marR="0" algn="ctr">
                        <a:lnSpc>
                          <a:spcPct val="115000"/>
                        </a:lnSpc>
                        <a:spcBef>
                          <a:spcPts val="0"/>
                        </a:spcBef>
                        <a:spcAft>
                          <a:spcPts val="0"/>
                        </a:spcAft>
                      </a:pPr>
                      <a:r>
                        <a:rPr lang="en-US" sz="1400" b="1">
                          <a:latin typeface="Arial"/>
                          <a:ea typeface="Times New Roman"/>
                          <a:cs typeface="Arial"/>
                        </a:rPr>
                        <a:t>16 G</a:t>
                      </a:r>
                      <a:endParaRPr lang="en-US" sz="14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latin typeface="Arial"/>
                          <a:ea typeface="Times New Roman"/>
                          <a:cs typeface="Arial"/>
                        </a:rPr>
                        <a:t>Grey</a:t>
                      </a:r>
                      <a:endParaRPr lang="en-US" sz="14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Arial"/>
                          <a:ea typeface="Times New Roman"/>
                          <a:cs typeface="Arial"/>
                        </a:rPr>
                        <a:t>6 min</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3792">
                <a:tc>
                  <a:txBody>
                    <a:bodyPr/>
                    <a:lstStyle/>
                    <a:p>
                      <a:pPr marL="0" marR="0" algn="ctr">
                        <a:lnSpc>
                          <a:spcPct val="115000"/>
                        </a:lnSpc>
                        <a:spcBef>
                          <a:spcPts val="0"/>
                        </a:spcBef>
                        <a:spcAft>
                          <a:spcPts val="0"/>
                        </a:spcAft>
                      </a:pPr>
                      <a:r>
                        <a:rPr lang="en-US" sz="1400" b="1" dirty="0">
                          <a:latin typeface="Arial"/>
                          <a:ea typeface="Times New Roman"/>
                          <a:cs typeface="Arial"/>
                        </a:rPr>
                        <a:t>14 G*</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a:latin typeface="Arial"/>
                          <a:ea typeface="Times New Roman"/>
                          <a:cs typeface="Arial"/>
                        </a:rPr>
                        <a:t>Red</a:t>
                      </a:r>
                      <a:endParaRPr lang="en-US" sz="14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400" b="1" dirty="0">
                          <a:latin typeface="Arial"/>
                          <a:ea typeface="Times New Roman"/>
                          <a:cs typeface="Arial"/>
                        </a:rPr>
                        <a:t>3.5 min</a:t>
                      </a:r>
                      <a:endParaRPr lang="en-US" sz="14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5" name="Picture 2" descr="C:\Users\Lift\Pictures\IV_Catheters_9-e1354292842615.jpg"/>
          <p:cNvPicPr>
            <a:picLocks noChangeAspect="1" noChangeArrowheads="1"/>
          </p:cNvPicPr>
          <p:nvPr/>
        </p:nvPicPr>
        <p:blipFill>
          <a:blip r:embed="rId2"/>
          <a:srcRect/>
          <a:stretch>
            <a:fillRect/>
          </a:stretch>
        </p:blipFill>
        <p:spPr bwMode="auto">
          <a:xfrm>
            <a:off x="6400800" y="2743200"/>
            <a:ext cx="2540000" cy="1905000"/>
          </a:xfrm>
          <a:prstGeom prst="rect">
            <a:avLst/>
          </a:prstGeom>
          <a:noFill/>
        </p:spPr>
      </p:pic>
      <p:sp>
        <p:nvSpPr>
          <p:cNvPr id="6" name="Rectangle 5"/>
          <p:cNvSpPr/>
          <p:nvPr/>
        </p:nvSpPr>
        <p:spPr>
          <a:xfrm>
            <a:off x="990600" y="5410200"/>
            <a:ext cx="4572000" cy="369332"/>
          </a:xfrm>
          <a:prstGeom prst="rect">
            <a:avLst/>
          </a:prstGeom>
        </p:spPr>
        <p:txBody>
          <a:bodyPr wrap="square">
            <a:spAutoFit/>
          </a:bodyPr>
          <a:lstStyle/>
          <a:p>
            <a:r>
              <a:rPr lang="en-US" dirty="0" smtClean="0"/>
              <a:t>* French system - 4F = 20G, 6F = 14G</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1524000"/>
            <a:ext cx="6400800" cy="990600"/>
          </a:xfrm>
        </p:spPr>
        <p:txBody>
          <a:bodyPr>
            <a:normAutofit/>
          </a:bodyPr>
          <a:lstStyle/>
          <a:p>
            <a:pPr algn="l"/>
            <a:r>
              <a:rPr lang="en-US" sz="3500" b="1" dirty="0" smtClean="0">
                <a:solidFill>
                  <a:schemeClr val="tx1"/>
                </a:solidFill>
              </a:rPr>
              <a:t>IV </a:t>
            </a:r>
            <a:r>
              <a:rPr lang="en-US" sz="3500" b="1" dirty="0" err="1" smtClean="0">
                <a:solidFill>
                  <a:schemeClr val="tx1"/>
                </a:solidFill>
              </a:rPr>
              <a:t>Cannula</a:t>
            </a:r>
            <a:r>
              <a:rPr lang="en-US" sz="3500" b="1" dirty="0" smtClean="0">
                <a:solidFill>
                  <a:schemeClr val="tx1"/>
                </a:solidFill>
              </a:rPr>
              <a:t> and fluid flow rates</a:t>
            </a:r>
          </a:p>
          <a:p>
            <a:pPr algn="just"/>
            <a:endParaRPr lang="en-US" sz="2000" dirty="0" smtClean="0">
              <a:solidFill>
                <a:schemeClr val="tx1"/>
              </a:solidFill>
            </a:endParaRPr>
          </a:p>
        </p:txBody>
      </p:sp>
      <p:pic>
        <p:nvPicPr>
          <p:cNvPr id="5" name="Picture 2" descr="C:\Users\Lift\Pictures\IV_Catheters_9-e1354292842615.jpg"/>
          <p:cNvPicPr>
            <a:picLocks noChangeAspect="1" noChangeArrowheads="1"/>
          </p:cNvPicPr>
          <p:nvPr/>
        </p:nvPicPr>
        <p:blipFill>
          <a:blip r:embed="rId2"/>
          <a:srcRect/>
          <a:stretch>
            <a:fillRect/>
          </a:stretch>
        </p:blipFill>
        <p:spPr bwMode="auto">
          <a:xfrm>
            <a:off x="6400800" y="2743200"/>
            <a:ext cx="2540000" cy="1905000"/>
          </a:xfrm>
          <a:prstGeom prst="rect">
            <a:avLst/>
          </a:prstGeom>
          <a:noFill/>
        </p:spPr>
      </p:pic>
      <p:sp>
        <p:nvSpPr>
          <p:cNvPr id="6" name="Rectangle 5"/>
          <p:cNvSpPr/>
          <p:nvPr/>
        </p:nvSpPr>
        <p:spPr>
          <a:xfrm>
            <a:off x="990600" y="5410200"/>
            <a:ext cx="4572000" cy="2031325"/>
          </a:xfrm>
          <a:prstGeom prst="rect">
            <a:avLst/>
          </a:prstGeom>
        </p:spPr>
        <p:txBody>
          <a:bodyPr wrap="square">
            <a:spAutoFit/>
          </a:bodyPr>
          <a:lstStyle/>
          <a:p>
            <a:pPr lvl="0" fontAlgn="base">
              <a:spcBef>
                <a:spcPct val="0"/>
              </a:spcBef>
              <a:spcAft>
                <a:spcPct val="0"/>
              </a:spcAft>
            </a:pPr>
            <a:r>
              <a:rPr lang="en-US" sz="2000" b="1" u="sng" dirty="0" smtClean="0">
                <a:latin typeface="Calibri" pitchFamily="34" charset="0"/>
                <a:ea typeface="Times New Roman" pitchFamily="18" charset="0"/>
                <a:cs typeface="Arial" pitchFamily="34" charset="0"/>
              </a:rPr>
              <a:t>French system</a:t>
            </a:r>
            <a:endParaRPr lang="en-US" sz="2000" dirty="0" smtClean="0">
              <a:latin typeface="Arial" pitchFamily="34" charset="0"/>
              <a:cs typeface="Arial" pitchFamily="34" charset="0"/>
            </a:endParaRPr>
          </a:p>
          <a:p>
            <a:pPr lvl="0" eaLnBrk="0" fontAlgn="base" hangingPunct="0">
              <a:spcBef>
                <a:spcPct val="0"/>
              </a:spcBef>
              <a:spcAft>
                <a:spcPct val="0"/>
              </a:spcAft>
              <a:buFontTx/>
              <a:buChar char="•"/>
            </a:pPr>
            <a:r>
              <a:rPr lang="en-US" sz="2000" dirty="0" smtClean="0">
                <a:latin typeface="Calibri" pitchFamily="34" charset="0"/>
                <a:ea typeface="Times New Roman" pitchFamily="18" charset="0"/>
                <a:cs typeface="Arial" pitchFamily="34" charset="0"/>
              </a:rPr>
              <a:t>Size = Outer diameter</a:t>
            </a:r>
          </a:p>
          <a:p>
            <a:pPr eaLnBrk="0" fontAlgn="base" hangingPunct="0">
              <a:spcBef>
                <a:spcPct val="0"/>
              </a:spcBef>
              <a:spcAft>
                <a:spcPct val="0"/>
              </a:spcAft>
              <a:buFontTx/>
              <a:buChar char="•"/>
            </a:pPr>
            <a:r>
              <a:rPr lang="en-US" sz="2000" dirty="0" smtClean="0"/>
              <a:t>French system - 4F = 20G, 6F = 14G</a:t>
            </a:r>
          </a:p>
          <a:p>
            <a:pPr lvl="0" eaLnBrk="0" fontAlgn="base" hangingPunct="0">
              <a:spcBef>
                <a:spcPct val="0"/>
              </a:spcBef>
              <a:spcAft>
                <a:spcPct val="0"/>
              </a:spcAft>
              <a:buFontTx/>
              <a:buChar char="•"/>
            </a:pPr>
            <a:endParaRPr lang="en-US" sz="800" dirty="0" smtClean="0">
              <a:latin typeface="Arial" pitchFamily="34" charset="0"/>
              <a:cs typeface="Arial" pitchFamily="34" charset="0"/>
            </a:endParaRPr>
          </a:p>
          <a:p>
            <a:pPr lvl="0" eaLnBrk="0" fontAlgn="base" hangingPunct="0">
              <a:spcBef>
                <a:spcPct val="0"/>
              </a:spcBef>
              <a:spcAft>
                <a:spcPct val="0"/>
              </a:spcAft>
            </a:pPr>
            <a:endParaRPr lang="en-US" sz="4000" dirty="0" smtClean="0">
              <a:latin typeface="Arial" pitchFamily="34" charset="0"/>
              <a:cs typeface="Arial" pitchFamily="34" charset="0"/>
            </a:endParaRPr>
          </a:p>
          <a:p>
            <a:pPr>
              <a:buFont typeface="Arial" pitchFamily="34" charset="0"/>
              <a:buChar char="•"/>
            </a:pPr>
            <a:endParaRPr lang="en-US" dirty="0"/>
          </a:p>
        </p:txBody>
      </p:sp>
      <p:graphicFrame>
        <p:nvGraphicFramePr>
          <p:cNvPr id="7" name="Table 6"/>
          <p:cNvGraphicFramePr>
            <a:graphicFrameLocks noGrp="1"/>
          </p:cNvGraphicFramePr>
          <p:nvPr/>
        </p:nvGraphicFramePr>
        <p:xfrm>
          <a:off x="609600" y="2590800"/>
          <a:ext cx="5410200" cy="2388870"/>
        </p:xfrm>
        <a:graphic>
          <a:graphicData uri="http://schemas.openxmlformats.org/drawingml/2006/table">
            <a:tbl>
              <a:tblPr/>
              <a:tblGrid>
                <a:gridCol w="1534236"/>
                <a:gridCol w="1211239"/>
                <a:gridCol w="2664725"/>
              </a:tblGrid>
              <a:tr h="530860">
                <a:tc>
                  <a:txBody>
                    <a:bodyPr/>
                    <a:lstStyle/>
                    <a:p>
                      <a:pPr marL="0" marR="0" algn="ctr">
                        <a:lnSpc>
                          <a:spcPct val="115000"/>
                        </a:lnSpc>
                        <a:spcBef>
                          <a:spcPts val="0"/>
                        </a:spcBef>
                        <a:spcAft>
                          <a:spcPts val="0"/>
                        </a:spcAft>
                      </a:pPr>
                      <a:r>
                        <a:rPr lang="en-US" sz="1600" b="1" dirty="0">
                          <a:latin typeface="Arial"/>
                          <a:ea typeface="Times New Roman"/>
                          <a:cs typeface="Arial"/>
                        </a:rPr>
                        <a:t>French Size</a:t>
                      </a:r>
                      <a:endParaRPr lang="en-US" sz="16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Arial"/>
                          <a:ea typeface="Times New Roman"/>
                          <a:cs typeface="Arial"/>
                        </a:rPr>
                        <a:t>Diameter</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Arial"/>
                          <a:ea typeface="Times New Roman"/>
                          <a:cs typeface="Arial"/>
                        </a:rPr>
                        <a:t>Examples of use</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430">
                <a:tc>
                  <a:txBody>
                    <a:bodyPr/>
                    <a:lstStyle/>
                    <a:p>
                      <a:pPr marL="0" marR="0" algn="ctr">
                        <a:lnSpc>
                          <a:spcPct val="115000"/>
                        </a:lnSpc>
                        <a:spcBef>
                          <a:spcPts val="0"/>
                        </a:spcBef>
                        <a:spcAft>
                          <a:spcPts val="0"/>
                        </a:spcAft>
                      </a:pPr>
                      <a:r>
                        <a:rPr lang="en-US" sz="1600" b="1">
                          <a:latin typeface="Arial"/>
                          <a:ea typeface="Times New Roman"/>
                          <a:cs typeface="Arial"/>
                        </a:rPr>
                        <a:t>4F</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Arial"/>
                          <a:ea typeface="Times New Roman"/>
                          <a:cs typeface="Arial"/>
                        </a:rPr>
                        <a:t>1.3 mm</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Arial"/>
                          <a:ea typeface="Times New Roman"/>
                          <a:cs typeface="Arial"/>
                        </a:rPr>
                        <a:t>Paediatric long lines</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430">
                <a:tc>
                  <a:txBody>
                    <a:bodyPr/>
                    <a:lstStyle/>
                    <a:p>
                      <a:pPr marL="0" marR="0" algn="ctr">
                        <a:lnSpc>
                          <a:spcPct val="115000"/>
                        </a:lnSpc>
                        <a:spcBef>
                          <a:spcPts val="0"/>
                        </a:spcBef>
                        <a:spcAft>
                          <a:spcPts val="0"/>
                        </a:spcAft>
                      </a:pPr>
                      <a:r>
                        <a:rPr lang="en-US" sz="1600" b="1">
                          <a:latin typeface="Arial"/>
                          <a:ea typeface="Times New Roman"/>
                          <a:cs typeface="Arial"/>
                        </a:rPr>
                        <a:t>6F</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Arial"/>
                          <a:ea typeface="Times New Roman"/>
                          <a:cs typeface="Arial"/>
                        </a:rPr>
                        <a:t>1.9 mm</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Arial"/>
                          <a:ea typeface="Times New Roman"/>
                          <a:cs typeface="Arial"/>
                        </a:rPr>
                        <a:t>Paediatric long lines</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0860">
                <a:tc>
                  <a:txBody>
                    <a:bodyPr/>
                    <a:lstStyle/>
                    <a:p>
                      <a:pPr marL="0" marR="0" algn="ctr">
                        <a:lnSpc>
                          <a:spcPct val="115000"/>
                        </a:lnSpc>
                        <a:spcBef>
                          <a:spcPts val="0"/>
                        </a:spcBef>
                        <a:spcAft>
                          <a:spcPts val="0"/>
                        </a:spcAft>
                      </a:pPr>
                      <a:r>
                        <a:rPr lang="en-US" sz="1600" b="1">
                          <a:latin typeface="Arial"/>
                          <a:ea typeface="Times New Roman"/>
                          <a:cs typeface="Arial"/>
                        </a:rPr>
                        <a:t>8F - 20F</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Arial"/>
                          <a:ea typeface="Times New Roman"/>
                          <a:cs typeface="Arial"/>
                        </a:rPr>
                        <a:t>3.8-6.4 mm</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err="1">
                          <a:latin typeface="Arial"/>
                          <a:ea typeface="Times New Roman"/>
                          <a:cs typeface="Arial"/>
                        </a:rPr>
                        <a:t>Vascath</a:t>
                      </a:r>
                      <a:endParaRPr lang="en-US" sz="16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0860">
                <a:tc>
                  <a:txBody>
                    <a:bodyPr/>
                    <a:lstStyle/>
                    <a:p>
                      <a:pPr marL="0" marR="0" algn="ctr">
                        <a:lnSpc>
                          <a:spcPct val="115000"/>
                        </a:lnSpc>
                        <a:spcBef>
                          <a:spcPts val="0"/>
                        </a:spcBef>
                        <a:spcAft>
                          <a:spcPts val="0"/>
                        </a:spcAft>
                      </a:pPr>
                      <a:r>
                        <a:rPr lang="en-US" sz="1600" b="1">
                          <a:latin typeface="Arial"/>
                          <a:ea typeface="Times New Roman"/>
                          <a:cs typeface="Arial"/>
                        </a:rPr>
                        <a:t>10F-18F</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Arial"/>
                          <a:ea typeface="Times New Roman"/>
                          <a:cs typeface="Arial"/>
                        </a:rPr>
                        <a:t>3.2-5.7mm</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latin typeface="Arial"/>
                          <a:ea typeface="Times New Roman"/>
                          <a:cs typeface="Arial"/>
                        </a:rPr>
                        <a:t>NGT</a:t>
                      </a:r>
                      <a:endParaRPr lang="en-US" sz="16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430">
                <a:tc>
                  <a:txBody>
                    <a:bodyPr/>
                    <a:lstStyle/>
                    <a:p>
                      <a:pPr marL="0" marR="0" algn="ctr">
                        <a:lnSpc>
                          <a:spcPct val="115000"/>
                        </a:lnSpc>
                        <a:spcBef>
                          <a:spcPts val="0"/>
                        </a:spcBef>
                        <a:spcAft>
                          <a:spcPts val="0"/>
                        </a:spcAft>
                      </a:pPr>
                      <a:r>
                        <a:rPr lang="en-US" sz="1600" b="1">
                          <a:latin typeface="Arial"/>
                          <a:ea typeface="Times New Roman"/>
                          <a:cs typeface="Arial"/>
                        </a:rPr>
                        <a:t>24F - 32F </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a:latin typeface="Arial"/>
                          <a:ea typeface="Times New Roman"/>
                          <a:cs typeface="Arial"/>
                        </a:rPr>
                        <a:t>7.6-10.4</a:t>
                      </a:r>
                      <a:endParaRPr lang="en-US" sz="1600" b="1">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latin typeface="Arial"/>
                          <a:ea typeface="Times New Roman"/>
                          <a:cs typeface="Arial"/>
                        </a:rPr>
                        <a:t>Adult chest drains</a:t>
                      </a:r>
                      <a:endParaRPr lang="en-US" sz="1600" b="1" dirty="0">
                        <a:latin typeface="Calibri"/>
                        <a:ea typeface="Calibri"/>
                        <a:cs typeface="Arial"/>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1524000"/>
            <a:ext cx="6400800" cy="990600"/>
          </a:xfrm>
        </p:spPr>
        <p:txBody>
          <a:bodyPr>
            <a:normAutofit/>
          </a:bodyPr>
          <a:lstStyle/>
          <a:p>
            <a:r>
              <a:rPr lang="en-US" sz="2400" b="1" dirty="0" smtClean="0">
                <a:solidFill>
                  <a:schemeClr val="tx1"/>
                </a:solidFill>
              </a:rPr>
              <a:t>IV </a:t>
            </a:r>
            <a:r>
              <a:rPr lang="en-US" sz="2400" b="1" dirty="0" err="1" smtClean="0">
                <a:solidFill>
                  <a:schemeClr val="tx1"/>
                </a:solidFill>
              </a:rPr>
              <a:t>Cannula</a:t>
            </a:r>
            <a:r>
              <a:rPr lang="en-US" sz="2400" b="1" dirty="0" smtClean="0">
                <a:solidFill>
                  <a:schemeClr val="tx1"/>
                </a:solidFill>
              </a:rPr>
              <a:t> and fluid flow rates</a:t>
            </a:r>
          </a:p>
          <a:p>
            <a:pPr algn="just"/>
            <a:endParaRPr lang="en-US" sz="2000" dirty="0" smtClean="0">
              <a:solidFill>
                <a:schemeClr val="tx1"/>
              </a:solidFill>
            </a:endParaRPr>
          </a:p>
        </p:txBody>
      </p:sp>
      <p:sp>
        <p:nvSpPr>
          <p:cNvPr id="6" name="Rectangle 5"/>
          <p:cNvSpPr/>
          <p:nvPr/>
        </p:nvSpPr>
        <p:spPr>
          <a:xfrm>
            <a:off x="990600" y="5410200"/>
            <a:ext cx="4572000" cy="1107996"/>
          </a:xfrm>
          <a:prstGeom prst="rect">
            <a:avLst/>
          </a:prstGeom>
        </p:spPr>
        <p:txBody>
          <a:bodyPr wrap="square">
            <a:spAutoFit/>
          </a:bodyPr>
          <a:lstStyle/>
          <a:p>
            <a:pPr lvl="0" eaLnBrk="0" fontAlgn="base" hangingPunct="0">
              <a:spcBef>
                <a:spcPct val="0"/>
              </a:spcBef>
              <a:spcAft>
                <a:spcPct val="0"/>
              </a:spcAft>
              <a:buFontTx/>
              <a:buChar char="•"/>
            </a:pPr>
            <a:endParaRPr lang="en-US" sz="800" dirty="0" smtClean="0">
              <a:latin typeface="Arial" pitchFamily="34" charset="0"/>
              <a:cs typeface="Arial" pitchFamily="34" charset="0"/>
            </a:endParaRPr>
          </a:p>
          <a:p>
            <a:pPr lvl="0" eaLnBrk="0" fontAlgn="base" hangingPunct="0">
              <a:spcBef>
                <a:spcPct val="0"/>
              </a:spcBef>
              <a:spcAft>
                <a:spcPct val="0"/>
              </a:spcAft>
            </a:pPr>
            <a:endParaRPr lang="en-US" sz="4000" dirty="0" smtClean="0">
              <a:latin typeface="Arial" pitchFamily="34" charset="0"/>
              <a:cs typeface="Arial" pitchFamily="34" charset="0"/>
            </a:endParaRPr>
          </a:p>
          <a:p>
            <a:pPr>
              <a:buFont typeface="Arial" pitchFamily="34" charset="0"/>
              <a:buChar char="•"/>
            </a:pPr>
            <a:endParaRPr lang="en-US" dirty="0"/>
          </a:p>
        </p:txBody>
      </p:sp>
      <p:pic>
        <p:nvPicPr>
          <p:cNvPr id="70658" name="Picture 2"/>
          <p:cNvPicPr>
            <a:picLocks noChangeAspect="1" noChangeArrowheads="1"/>
          </p:cNvPicPr>
          <p:nvPr/>
        </p:nvPicPr>
        <p:blipFill>
          <a:blip r:embed="rId2" cstate="print"/>
          <a:srcRect/>
          <a:stretch>
            <a:fillRect/>
          </a:stretch>
        </p:blipFill>
        <p:spPr bwMode="auto">
          <a:xfrm>
            <a:off x="1447800" y="4724400"/>
            <a:ext cx="2895600" cy="2006910"/>
          </a:xfrm>
          <a:prstGeom prst="rect">
            <a:avLst/>
          </a:prstGeom>
          <a:noFill/>
          <a:ln w="9525">
            <a:noFill/>
            <a:miter lim="800000"/>
            <a:headEnd/>
            <a:tailEnd/>
          </a:ln>
          <a:effectLst/>
        </p:spPr>
      </p:pic>
      <p:sp>
        <p:nvSpPr>
          <p:cNvPr id="9" name="Rectangle 8"/>
          <p:cNvSpPr/>
          <p:nvPr/>
        </p:nvSpPr>
        <p:spPr>
          <a:xfrm>
            <a:off x="4419600" y="5562600"/>
            <a:ext cx="4572000" cy="923330"/>
          </a:xfrm>
          <a:prstGeom prst="rect">
            <a:avLst/>
          </a:prstGeom>
        </p:spPr>
        <p:txBody>
          <a:bodyPr>
            <a:spAutoFit/>
          </a:bodyPr>
          <a:lstStyle/>
          <a:p>
            <a:r>
              <a:rPr lang="en-US" b="1" dirty="0" smtClean="0"/>
              <a:t>there are noticeable differences between the reported and the experimental flow rates with the larger gauges.</a:t>
            </a:r>
            <a:endParaRPr lang="en-US" dirty="0"/>
          </a:p>
        </p:txBody>
      </p:sp>
      <p:pic>
        <p:nvPicPr>
          <p:cNvPr id="70659" name="Picture 3"/>
          <p:cNvPicPr>
            <a:picLocks noChangeAspect="1" noChangeArrowheads="1"/>
          </p:cNvPicPr>
          <p:nvPr/>
        </p:nvPicPr>
        <p:blipFill>
          <a:blip r:embed="rId3"/>
          <a:srcRect/>
          <a:stretch>
            <a:fillRect/>
          </a:stretch>
        </p:blipFill>
        <p:spPr bwMode="auto">
          <a:xfrm>
            <a:off x="1371600" y="1905000"/>
            <a:ext cx="6248400" cy="27622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Indications</a:t>
            </a:r>
            <a:r>
              <a:rPr lang="en-US" dirty="0" smtClean="0">
                <a:solidFill>
                  <a:schemeClr val="tx1"/>
                </a:solidFill>
              </a:rPr>
              <a:t/>
            </a:r>
            <a:br>
              <a:rPr lang="en-US" dirty="0" smtClean="0">
                <a:solidFill>
                  <a:schemeClr val="tx1"/>
                </a:solidFill>
              </a:rPr>
            </a:br>
            <a:endParaRPr lang="en-US" dirty="0">
              <a:solidFill>
                <a:srgbClr val="C00000"/>
              </a:solidFill>
            </a:endParaRPr>
          </a:p>
        </p:txBody>
      </p:sp>
      <p:sp>
        <p:nvSpPr>
          <p:cNvPr id="3" name="Subtitle 2"/>
          <p:cNvSpPr>
            <a:spLocks noGrp="1"/>
          </p:cNvSpPr>
          <p:nvPr>
            <p:ph type="subTitle" idx="1"/>
          </p:nvPr>
        </p:nvSpPr>
        <p:spPr>
          <a:xfrm>
            <a:off x="1371600" y="1600200"/>
            <a:ext cx="6934200" cy="4800600"/>
          </a:xfrm>
        </p:spPr>
        <p:txBody>
          <a:bodyPr>
            <a:normAutofit/>
          </a:bodyPr>
          <a:lstStyle/>
          <a:p>
            <a:pPr algn="l">
              <a:buFont typeface="Wingdings" pitchFamily="2" charset="2"/>
              <a:buChar char="Ø"/>
            </a:pPr>
            <a:r>
              <a:rPr lang="en-US" sz="2000" dirty="0" smtClean="0">
                <a:solidFill>
                  <a:schemeClr val="tx1"/>
                </a:solidFill>
              </a:rPr>
              <a:t>By </a:t>
            </a:r>
            <a:r>
              <a:rPr lang="en-US" sz="2000" dirty="0">
                <a:solidFill>
                  <a:schemeClr val="tx1"/>
                </a:solidFill>
              </a:rPr>
              <a:t>starting a peripheral IV, you gain access to the peripheral circulation of a patient, which will enable you to sample blood as well as infuse fluids and IV medications</a:t>
            </a:r>
            <a:r>
              <a:rPr lang="en-US" sz="2000" dirty="0" smtClean="0">
                <a:solidFill>
                  <a:schemeClr val="tx1"/>
                </a:solidFill>
              </a:rPr>
              <a:t>.</a:t>
            </a: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 </a:t>
            </a:r>
            <a:r>
              <a:rPr lang="en-US" sz="2000" dirty="0">
                <a:solidFill>
                  <a:schemeClr val="tx1"/>
                </a:solidFill>
              </a:rPr>
              <a:t>IV access is essential to manage problems in all critically ill patients. </a:t>
            </a:r>
            <a:endParaRPr lang="en-US" sz="2000" dirty="0" smtClean="0">
              <a:solidFill>
                <a:schemeClr val="tx1"/>
              </a:solidFill>
            </a:endParaRP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High </a:t>
            </a:r>
            <a:r>
              <a:rPr lang="en-US" sz="2000" dirty="0">
                <a:solidFill>
                  <a:schemeClr val="tx1"/>
                </a:solidFill>
              </a:rPr>
              <a:t>volume fluid resuscitation may be required for the trauma patient, in which case at least two large bore (14-16 G) IV catheters are usually inserted. </a:t>
            </a:r>
            <a:endParaRPr lang="en-US" sz="2000" dirty="0" smtClean="0">
              <a:solidFill>
                <a:schemeClr val="tx1"/>
              </a:solidFill>
            </a:endParaRP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All </a:t>
            </a:r>
            <a:r>
              <a:rPr lang="en-US" sz="2000" dirty="0">
                <a:solidFill>
                  <a:schemeClr val="tx1"/>
                </a:solidFill>
              </a:rPr>
              <a:t>critically ill patients require IV access in anticipation of future potential problems, when fluid and/or medication resuscitation may be necessary.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2286000"/>
            <a:ext cx="6400800" cy="3352800"/>
          </a:xfrm>
        </p:spPr>
        <p:txBody>
          <a:bodyPr>
            <a:normAutofit fontScale="92500"/>
          </a:bodyPr>
          <a:lstStyle/>
          <a:p>
            <a:pPr algn="l">
              <a:buFont typeface="Wingdings" pitchFamily="2" charset="2"/>
              <a:buChar char="Ø"/>
            </a:pPr>
            <a:r>
              <a:rPr lang="en-US" dirty="0" smtClean="0">
                <a:solidFill>
                  <a:schemeClr val="tx1"/>
                </a:solidFill>
              </a:rPr>
              <a:t>Used for access to body's circulation</a:t>
            </a:r>
          </a:p>
          <a:p>
            <a:pPr algn="l">
              <a:buFont typeface="Wingdings" pitchFamily="2" charset="2"/>
              <a:buChar char="Ø"/>
            </a:pPr>
            <a:endParaRPr lang="en-US" dirty="0" smtClean="0">
              <a:solidFill>
                <a:schemeClr val="tx1"/>
              </a:solidFill>
            </a:endParaRPr>
          </a:p>
          <a:p>
            <a:pPr algn="l">
              <a:buFont typeface="Wingdings" pitchFamily="2" charset="2"/>
              <a:buChar char="Ø"/>
            </a:pPr>
            <a:r>
              <a:rPr lang="en-US" dirty="0" smtClean="0">
                <a:solidFill>
                  <a:schemeClr val="tx1"/>
                </a:solidFill>
              </a:rPr>
              <a:t>Indications:</a:t>
            </a:r>
          </a:p>
          <a:p>
            <a:pPr marL="971550" lvl="1" indent="-514350" algn="l">
              <a:buFont typeface="+mj-lt"/>
              <a:buAutoNum type="arabicPeriod"/>
            </a:pPr>
            <a:r>
              <a:rPr lang="en-US" dirty="0" smtClean="0">
                <a:solidFill>
                  <a:schemeClr val="tx1"/>
                </a:solidFill>
              </a:rPr>
              <a:t>Administer fluids</a:t>
            </a:r>
          </a:p>
          <a:p>
            <a:pPr marL="971550" lvl="1" indent="-514350" algn="l">
              <a:buFont typeface="+mj-lt"/>
              <a:buAutoNum type="arabicPeriod"/>
            </a:pPr>
            <a:r>
              <a:rPr lang="en-US" dirty="0" smtClean="0">
                <a:solidFill>
                  <a:schemeClr val="tx1"/>
                </a:solidFill>
              </a:rPr>
              <a:t>Administer drugs</a:t>
            </a:r>
          </a:p>
          <a:p>
            <a:pPr marL="971550" lvl="1" indent="-514350" algn="l">
              <a:buFont typeface="+mj-lt"/>
              <a:buAutoNum type="arabicPeriod"/>
            </a:pPr>
            <a:r>
              <a:rPr lang="en-US" dirty="0" smtClean="0">
                <a:solidFill>
                  <a:schemeClr val="tx1"/>
                </a:solidFill>
              </a:rPr>
              <a:t>Obtain laboratory specimens </a:t>
            </a:r>
          </a:p>
        </p:txBody>
      </p:sp>
      <p:pic>
        <p:nvPicPr>
          <p:cNvPr id="6146" name="Picture 2" descr="C:\Users\Lift\Pictures\hqdefault.22jpg.jpg"/>
          <p:cNvPicPr>
            <a:picLocks noChangeAspect="1" noChangeArrowheads="1"/>
          </p:cNvPicPr>
          <p:nvPr/>
        </p:nvPicPr>
        <p:blipFill>
          <a:blip r:embed="rId2"/>
          <a:srcRect/>
          <a:stretch>
            <a:fillRect/>
          </a:stretch>
        </p:blipFill>
        <p:spPr bwMode="auto">
          <a:xfrm>
            <a:off x="7480300" y="1905000"/>
            <a:ext cx="1663700" cy="1247775"/>
          </a:xfrm>
          <a:prstGeom prst="rect">
            <a:avLst/>
          </a:prstGeom>
          <a:noFill/>
        </p:spPr>
      </p:pic>
      <p:pic>
        <p:nvPicPr>
          <p:cNvPr id="6147" name="Picture 3" descr="C:\Users\Lift\Pictures\220px-Infuuszakjes.jpg"/>
          <p:cNvPicPr>
            <a:picLocks noChangeAspect="1" noChangeArrowheads="1"/>
          </p:cNvPicPr>
          <p:nvPr/>
        </p:nvPicPr>
        <p:blipFill>
          <a:blip r:embed="rId3"/>
          <a:srcRect/>
          <a:stretch>
            <a:fillRect/>
          </a:stretch>
        </p:blipFill>
        <p:spPr bwMode="auto">
          <a:xfrm>
            <a:off x="381000" y="457200"/>
            <a:ext cx="1324289" cy="1763712"/>
          </a:xfrm>
          <a:prstGeom prst="rect">
            <a:avLst/>
          </a:prstGeom>
          <a:noFill/>
        </p:spPr>
      </p:pic>
      <p:pic>
        <p:nvPicPr>
          <p:cNvPr id="6148" name="Picture 4" descr="C:\Users\Lift\Pictures\Injection-756x336.jpg"/>
          <p:cNvPicPr>
            <a:picLocks noChangeAspect="1" noChangeArrowheads="1"/>
          </p:cNvPicPr>
          <p:nvPr/>
        </p:nvPicPr>
        <p:blipFill>
          <a:blip r:embed="rId4" cstate="print"/>
          <a:srcRect/>
          <a:stretch>
            <a:fillRect/>
          </a:stretch>
        </p:blipFill>
        <p:spPr bwMode="auto">
          <a:xfrm>
            <a:off x="6940550" y="3276600"/>
            <a:ext cx="2203450" cy="979311"/>
          </a:xfrm>
          <a:prstGeom prst="rect">
            <a:avLst/>
          </a:prstGeom>
          <a:noFill/>
        </p:spPr>
      </p:pic>
      <p:pic>
        <p:nvPicPr>
          <p:cNvPr id="6149" name="Picture 5" descr="C:\Users\Lift\Pictures\ebola-lab-panel-zaire-blood-test-sample-gloves-iv-blood-draw-needle-45672571.jpg"/>
          <p:cNvPicPr>
            <a:picLocks noChangeAspect="1" noChangeArrowheads="1"/>
          </p:cNvPicPr>
          <p:nvPr/>
        </p:nvPicPr>
        <p:blipFill>
          <a:blip r:embed="rId5"/>
          <a:srcRect/>
          <a:stretch>
            <a:fillRect/>
          </a:stretch>
        </p:blipFill>
        <p:spPr bwMode="auto">
          <a:xfrm>
            <a:off x="7216241" y="4495800"/>
            <a:ext cx="1927759" cy="129179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dirty="0" smtClean="0">
                <a:solidFill>
                  <a:srgbClr val="C00000"/>
                </a:solidFill>
              </a:rPr>
              <a:t>Intravenous Access</a:t>
            </a:r>
            <a:endParaRPr lang="en-US" sz="5400" dirty="0">
              <a:solidFill>
                <a:srgbClr val="C00000"/>
              </a:solidFill>
            </a:endParaRPr>
          </a:p>
        </p:txBody>
      </p:sp>
      <p:sp>
        <p:nvSpPr>
          <p:cNvPr id="3" name="Subtitle 2"/>
          <p:cNvSpPr>
            <a:spLocks noGrp="1"/>
          </p:cNvSpPr>
          <p:nvPr>
            <p:ph type="subTitle" idx="1"/>
          </p:nvPr>
        </p:nvSpPr>
        <p:spPr>
          <a:xfrm>
            <a:off x="1371600" y="2286000"/>
            <a:ext cx="6400800" cy="3352800"/>
          </a:xfrm>
        </p:spPr>
        <p:txBody>
          <a:bodyPr>
            <a:normAutofit lnSpcReduction="10000"/>
          </a:bodyPr>
          <a:lstStyle/>
          <a:p>
            <a:pPr algn="l"/>
            <a:r>
              <a:rPr lang="en-US" sz="2000" b="1" dirty="0">
                <a:solidFill>
                  <a:schemeClr val="tx1"/>
                </a:solidFill>
              </a:rPr>
              <a:t>No general or regional </a:t>
            </a:r>
            <a:r>
              <a:rPr lang="en-US" sz="2000" b="1" dirty="0" err="1">
                <a:solidFill>
                  <a:schemeClr val="tx1"/>
                </a:solidFill>
              </a:rPr>
              <a:t>anaesthetic</a:t>
            </a:r>
            <a:r>
              <a:rPr lang="en-US" sz="2000" b="1" dirty="0">
                <a:solidFill>
                  <a:schemeClr val="tx1"/>
                </a:solidFill>
              </a:rPr>
              <a:t> procedure</a:t>
            </a:r>
            <a:r>
              <a:rPr lang="en-US" sz="2000" dirty="0">
                <a:solidFill>
                  <a:schemeClr val="tx1"/>
                </a:solidFill>
              </a:rPr>
              <a:t> should </a:t>
            </a:r>
            <a:r>
              <a:rPr lang="en-US" sz="2000" dirty="0" smtClean="0">
                <a:solidFill>
                  <a:schemeClr val="tx1"/>
                </a:solidFill>
              </a:rPr>
              <a:t>start without intravenous access</a:t>
            </a:r>
            <a:r>
              <a:rPr lang="en-US" sz="2000" dirty="0">
                <a:solidFill>
                  <a:schemeClr val="tx1"/>
                </a:solidFill>
              </a:rPr>
              <a:t>. </a:t>
            </a:r>
            <a:endParaRPr lang="en-US" sz="2000" dirty="0" smtClean="0">
              <a:solidFill>
                <a:schemeClr val="tx1"/>
              </a:solidFill>
            </a:endParaRPr>
          </a:p>
          <a:p>
            <a:pPr algn="l"/>
            <a:endParaRPr lang="en-US" sz="2000" dirty="0" smtClean="0">
              <a:solidFill>
                <a:schemeClr val="tx1"/>
              </a:solidFill>
            </a:endParaRPr>
          </a:p>
          <a:p>
            <a:pPr algn="l"/>
            <a:r>
              <a:rPr lang="en-US" sz="2000" dirty="0" smtClean="0">
                <a:solidFill>
                  <a:schemeClr val="tx1"/>
                </a:solidFill>
              </a:rPr>
              <a:t>A </a:t>
            </a:r>
            <a:r>
              <a:rPr lang="en-US" sz="2000" dirty="0">
                <a:solidFill>
                  <a:schemeClr val="tx1"/>
                </a:solidFill>
              </a:rPr>
              <a:t>large bore </a:t>
            </a:r>
            <a:r>
              <a:rPr lang="en-US" sz="2000" dirty="0" err="1">
                <a:solidFill>
                  <a:schemeClr val="tx1"/>
                </a:solidFill>
              </a:rPr>
              <a:t>cannula</a:t>
            </a:r>
            <a:r>
              <a:rPr lang="en-US" sz="2000" dirty="0">
                <a:solidFill>
                  <a:schemeClr val="tx1"/>
                </a:solidFill>
              </a:rPr>
              <a:t> (14 or 16 gauge) or occasionally a small </a:t>
            </a:r>
            <a:r>
              <a:rPr lang="en-US" sz="2000" dirty="0" err="1" smtClean="0">
                <a:solidFill>
                  <a:schemeClr val="tx1"/>
                </a:solidFill>
              </a:rPr>
              <a:t>cannula</a:t>
            </a:r>
            <a:r>
              <a:rPr lang="en-US" sz="2000" dirty="0" smtClean="0">
                <a:solidFill>
                  <a:schemeClr val="tx1"/>
                </a:solidFill>
              </a:rPr>
              <a:t> (21 </a:t>
            </a:r>
            <a:r>
              <a:rPr lang="en-US" sz="2000" dirty="0">
                <a:solidFill>
                  <a:schemeClr val="tx1"/>
                </a:solidFill>
              </a:rPr>
              <a:t>or 23 gauge)may be used, depending on the type </a:t>
            </a:r>
            <a:r>
              <a:rPr lang="en-US" sz="2000" dirty="0" smtClean="0">
                <a:solidFill>
                  <a:schemeClr val="tx1"/>
                </a:solidFill>
              </a:rPr>
              <a:t>of </a:t>
            </a:r>
            <a:r>
              <a:rPr lang="en-US" sz="2000" dirty="0">
                <a:solidFill>
                  <a:schemeClr val="tx1"/>
                </a:solidFill>
              </a:rPr>
              <a:t>surgery. </a:t>
            </a:r>
            <a:endParaRPr lang="en-US" sz="2000" dirty="0" smtClean="0">
              <a:solidFill>
                <a:schemeClr val="tx1"/>
              </a:solidFill>
            </a:endParaRPr>
          </a:p>
          <a:p>
            <a:pPr algn="l"/>
            <a:endParaRPr lang="en-US" sz="2000" dirty="0">
              <a:solidFill>
                <a:schemeClr val="tx1"/>
              </a:solidFill>
            </a:endParaRPr>
          </a:p>
          <a:p>
            <a:pPr algn="l"/>
            <a:r>
              <a:rPr lang="en-US" sz="2000" dirty="0">
                <a:solidFill>
                  <a:schemeClr val="tx1"/>
                </a:solidFill>
              </a:rPr>
              <a:t>For any surgical procedure in which rapid blood loss may occur, </a:t>
            </a:r>
            <a:r>
              <a:rPr lang="en-US" sz="2000" dirty="0" smtClean="0">
                <a:solidFill>
                  <a:schemeClr val="tx1"/>
                </a:solidFill>
              </a:rPr>
              <a:t>nothing smaller </a:t>
            </a:r>
            <a:r>
              <a:rPr lang="en-US" sz="2000" dirty="0">
                <a:solidFill>
                  <a:schemeClr val="tx1"/>
                </a:solidFill>
              </a:rPr>
              <a:t>than a 16 gauge </a:t>
            </a:r>
            <a:r>
              <a:rPr lang="en-US" sz="2000" dirty="0" err="1">
                <a:solidFill>
                  <a:schemeClr val="tx1"/>
                </a:solidFill>
              </a:rPr>
              <a:t>cannula</a:t>
            </a:r>
            <a:r>
              <a:rPr lang="en-US" sz="2000" dirty="0">
                <a:solidFill>
                  <a:schemeClr val="tx1"/>
                </a:solidFill>
              </a:rPr>
              <a:t> should be used. </a:t>
            </a:r>
            <a:endParaRPr lang="en-US" sz="2000" dirty="0" smtClean="0">
              <a:solidFill>
                <a:schemeClr val="tx1"/>
              </a:solidFill>
            </a:endParaRPr>
          </a:p>
          <a:p>
            <a:pPr algn="l"/>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dirty="0" smtClean="0">
                <a:solidFill>
                  <a:srgbClr val="C00000"/>
                </a:solidFill>
              </a:rPr>
              <a:t>Intravenous Access</a:t>
            </a:r>
            <a:endParaRPr lang="en-US" sz="5400" dirty="0">
              <a:solidFill>
                <a:srgbClr val="C00000"/>
              </a:solidFill>
            </a:endParaRPr>
          </a:p>
        </p:txBody>
      </p:sp>
      <p:sp>
        <p:nvSpPr>
          <p:cNvPr id="3" name="Subtitle 2"/>
          <p:cNvSpPr>
            <a:spLocks noGrp="1"/>
          </p:cNvSpPr>
          <p:nvPr>
            <p:ph type="subTitle" idx="1"/>
          </p:nvPr>
        </p:nvSpPr>
        <p:spPr>
          <a:xfrm>
            <a:off x="1371600" y="2286000"/>
            <a:ext cx="4572000" cy="3962400"/>
          </a:xfrm>
        </p:spPr>
        <p:txBody>
          <a:bodyPr>
            <a:normAutofit fontScale="85000" lnSpcReduction="10000"/>
          </a:bodyPr>
          <a:lstStyle/>
          <a:p>
            <a:pPr algn="l"/>
            <a:r>
              <a:rPr lang="en-US" sz="2000" dirty="0" smtClean="0">
                <a:solidFill>
                  <a:schemeClr val="tx1"/>
                </a:solidFill>
              </a:rPr>
              <a:t>For major surgery at least one 14 gauge </a:t>
            </a:r>
            <a:r>
              <a:rPr lang="en-US" sz="2000" dirty="0" err="1" smtClean="0">
                <a:solidFill>
                  <a:schemeClr val="tx1"/>
                </a:solidFill>
              </a:rPr>
              <a:t>cannula</a:t>
            </a:r>
            <a:r>
              <a:rPr lang="en-US" sz="2000" dirty="0" smtClean="0">
                <a:solidFill>
                  <a:schemeClr val="tx1"/>
                </a:solidFill>
              </a:rPr>
              <a:t> is essential. </a:t>
            </a:r>
          </a:p>
          <a:p>
            <a:pPr algn="l"/>
            <a:endParaRPr lang="en-US" sz="2000" dirty="0" smtClean="0">
              <a:solidFill>
                <a:schemeClr val="tx1"/>
              </a:solidFill>
            </a:endParaRPr>
          </a:p>
          <a:p>
            <a:pPr algn="just"/>
            <a:r>
              <a:rPr lang="en-US" sz="2000" dirty="0" smtClean="0">
                <a:solidFill>
                  <a:schemeClr val="tx1"/>
                </a:solidFill>
              </a:rPr>
              <a:t>The major determinant of the flow rate achieved through a </a:t>
            </a:r>
            <a:r>
              <a:rPr lang="en-US" sz="2000" dirty="0" err="1" smtClean="0">
                <a:solidFill>
                  <a:schemeClr val="tx1"/>
                </a:solidFill>
              </a:rPr>
              <a:t>cannula</a:t>
            </a:r>
            <a:r>
              <a:rPr lang="en-US" sz="2000" dirty="0" smtClean="0">
                <a:solidFill>
                  <a:schemeClr val="tx1"/>
                </a:solidFill>
              </a:rPr>
              <a:t> is the fourth power of the internal radius. </a:t>
            </a:r>
          </a:p>
          <a:p>
            <a:pPr algn="just"/>
            <a:endParaRPr lang="en-US" sz="2000" dirty="0" smtClean="0">
              <a:solidFill>
                <a:schemeClr val="tx1"/>
              </a:solidFill>
            </a:endParaRPr>
          </a:p>
          <a:p>
            <a:pPr algn="just"/>
            <a:r>
              <a:rPr lang="en-US" sz="2000" dirty="0" smtClean="0">
                <a:solidFill>
                  <a:schemeClr val="tx1"/>
                </a:solidFill>
              </a:rPr>
              <a:t>All large-bore  intravenous </a:t>
            </a:r>
            <a:r>
              <a:rPr lang="en-US" sz="2000" dirty="0" err="1" smtClean="0">
                <a:solidFill>
                  <a:schemeClr val="tx1"/>
                </a:solidFill>
              </a:rPr>
              <a:t>cannulae</a:t>
            </a:r>
            <a:r>
              <a:rPr lang="en-US" sz="2000" dirty="0" smtClean="0">
                <a:solidFill>
                  <a:schemeClr val="tx1"/>
                </a:solidFill>
              </a:rPr>
              <a:t> that are inserted before induction of </a:t>
            </a:r>
            <a:r>
              <a:rPr lang="en-US" sz="2000" dirty="0" err="1" smtClean="0">
                <a:solidFill>
                  <a:schemeClr val="tx1"/>
                </a:solidFill>
              </a:rPr>
              <a:t>anaesthesia</a:t>
            </a:r>
            <a:r>
              <a:rPr lang="en-US" sz="2000" dirty="0" smtClean="0">
                <a:solidFill>
                  <a:schemeClr val="tx1"/>
                </a:solidFill>
              </a:rPr>
              <a:t> should </a:t>
            </a:r>
            <a:r>
              <a:rPr lang="en-US" sz="2000" dirty="0">
                <a:solidFill>
                  <a:schemeClr val="tx1"/>
                </a:solidFill>
              </a:rPr>
              <a:t>be placed after the </a:t>
            </a:r>
            <a:r>
              <a:rPr lang="en-US" sz="2000" dirty="0" err="1">
                <a:solidFill>
                  <a:schemeClr val="tx1"/>
                </a:solidFill>
              </a:rPr>
              <a:t>intradermal</a:t>
            </a:r>
            <a:r>
              <a:rPr lang="en-US" sz="2000" dirty="0">
                <a:solidFill>
                  <a:schemeClr val="tx1"/>
                </a:solidFill>
              </a:rPr>
              <a:t> infiltration of </a:t>
            </a:r>
            <a:r>
              <a:rPr lang="en-US" sz="2000" dirty="0" err="1">
                <a:solidFill>
                  <a:schemeClr val="tx1"/>
                </a:solidFill>
              </a:rPr>
              <a:t>lignocaine</a:t>
            </a:r>
            <a:r>
              <a:rPr lang="en-US" sz="2000" dirty="0">
                <a:solidFill>
                  <a:schemeClr val="tx1"/>
                </a:solidFill>
              </a:rPr>
              <a:t> using a 25 </a:t>
            </a:r>
            <a:r>
              <a:rPr lang="en-US" sz="2000" dirty="0" smtClean="0">
                <a:solidFill>
                  <a:schemeClr val="tx1"/>
                </a:solidFill>
              </a:rPr>
              <a:t>gauge needle</a:t>
            </a:r>
            <a:r>
              <a:rPr lang="en-US" sz="2000" dirty="0">
                <a:solidFill>
                  <a:schemeClr val="tx1"/>
                </a:solidFill>
              </a:rPr>
              <a:t>. </a:t>
            </a:r>
            <a:endParaRPr lang="en-US" sz="2000" dirty="0" smtClean="0">
              <a:solidFill>
                <a:schemeClr val="tx1"/>
              </a:solidFill>
            </a:endParaRPr>
          </a:p>
          <a:p>
            <a:pPr algn="just"/>
            <a:endParaRPr lang="en-US" sz="2000" dirty="0">
              <a:solidFill>
                <a:schemeClr val="tx1"/>
              </a:solidFill>
            </a:endParaRPr>
          </a:p>
          <a:p>
            <a:pPr algn="just"/>
            <a:r>
              <a:rPr lang="en-US" sz="2000" dirty="0" smtClean="0">
                <a:solidFill>
                  <a:schemeClr val="tx1"/>
                </a:solidFill>
              </a:rPr>
              <a:t>The </a:t>
            </a:r>
            <a:r>
              <a:rPr lang="en-US" sz="2000" dirty="0">
                <a:solidFill>
                  <a:schemeClr val="tx1"/>
                </a:solidFill>
              </a:rPr>
              <a:t>‘sting’ of the local </a:t>
            </a:r>
            <a:r>
              <a:rPr lang="en-US" sz="2000" dirty="0" err="1">
                <a:solidFill>
                  <a:schemeClr val="tx1"/>
                </a:solidFill>
              </a:rPr>
              <a:t>anaesthetic</a:t>
            </a:r>
            <a:r>
              <a:rPr lang="en-US" sz="2000" dirty="0">
                <a:solidFill>
                  <a:schemeClr val="tx1"/>
                </a:solidFill>
              </a:rPr>
              <a:t> is trivial compared with the pain </a:t>
            </a:r>
            <a:r>
              <a:rPr lang="en-US" sz="2000" dirty="0" smtClean="0">
                <a:solidFill>
                  <a:schemeClr val="tx1"/>
                </a:solidFill>
              </a:rPr>
              <a:t>of a </a:t>
            </a:r>
            <a:r>
              <a:rPr lang="en-US" sz="2000" dirty="0">
                <a:solidFill>
                  <a:schemeClr val="tx1"/>
                </a:solidFill>
              </a:rPr>
              <a:t>large intravenous </a:t>
            </a:r>
            <a:r>
              <a:rPr lang="en-US" sz="2000" dirty="0" err="1">
                <a:solidFill>
                  <a:schemeClr val="tx1"/>
                </a:solidFill>
              </a:rPr>
              <a:t>cannula</a:t>
            </a:r>
            <a:r>
              <a:rPr lang="en-US" sz="2000" dirty="0">
                <a:solidFill>
                  <a:schemeClr val="tx1"/>
                </a:solidFill>
              </a:rPr>
              <a:t> pushed through </a:t>
            </a:r>
            <a:r>
              <a:rPr lang="en-US" sz="2000" dirty="0" smtClean="0">
                <a:solidFill>
                  <a:schemeClr val="tx1"/>
                </a:solidFill>
              </a:rPr>
              <a:t>the skin. </a:t>
            </a:r>
          </a:p>
          <a:p>
            <a:pPr algn="just"/>
            <a:endParaRPr lang="en-US" sz="2000" dirty="0">
              <a:solidFill>
                <a:schemeClr val="tx1"/>
              </a:solidFill>
            </a:endParaRPr>
          </a:p>
        </p:txBody>
      </p:sp>
      <p:pic>
        <p:nvPicPr>
          <p:cNvPr id="4" name="Picture 4" descr="CEM-0046_RJ"/>
          <p:cNvPicPr>
            <a:picLocks noChangeAspect="1" noChangeArrowheads="1"/>
          </p:cNvPicPr>
          <p:nvPr/>
        </p:nvPicPr>
        <p:blipFill>
          <a:blip r:embed="rId2" cstate="print"/>
          <a:srcRect/>
          <a:stretch>
            <a:fillRect/>
          </a:stretch>
        </p:blipFill>
        <p:spPr>
          <a:xfrm>
            <a:off x="6324600" y="4648200"/>
            <a:ext cx="2519420" cy="1676400"/>
          </a:xfrm>
          <a:prstGeom prst="rect">
            <a:avLst/>
          </a:prstGeom>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Contraindications</a:t>
            </a:r>
            <a:r>
              <a:rPr lang="en-US" dirty="0" smtClean="0">
                <a:solidFill>
                  <a:schemeClr val="tx1"/>
                </a:solidFill>
              </a:rPr>
              <a:t/>
            </a:r>
            <a:br>
              <a:rPr lang="en-US" dirty="0" smtClean="0">
                <a:solidFill>
                  <a:schemeClr val="tx1"/>
                </a:solidFill>
              </a:rPr>
            </a:br>
            <a:endParaRPr lang="en-US" dirty="0">
              <a:solidFill>
                <a:srgbClr val="C00000"/>
              </a:solidFill>
            </a:endParaRPr>
          </a:p>
        </p:txBody>
      </p:sp>
      <p:sp>
        <p:nvSpPr>
          <p:cNvPr id="3" name="Subtitle 2"/>
          <p:cNvSpPr>
            <a:spLocks noGrp="1"/>
          </p:cNvSpPr>
          <p:nvPr>
            <p:ph type="subTitle" idx="1"/>
          </p:nvPr>
        </p:nvSpPr>
        <p:spPr>
          <a:xfrm>
            <a:off x="1219200" y="1371600"/>
            <a:ext cx="6781800" cy="5334000"/>
          </a:xfrm>
        </p:spPr>
        <p:txBody>
          <a:bodyPr>
            <a:noAutofit/>
          </a:bodyPr>
          <a:lstStyle/>
          <a:p>
            <a:pPr algn="l">
              <a:buFont typeface="Wingdings" pitchFamily="2" charset="2"/>
              <a:buChar char="Ø"/>
            </a:pPr>
            <a:r>
              <a:rPr lang="en-US" sz="2400" dirty="0" smtClean="0">
                <a:solidFill>
                  <a:schemeClr val="tx1"/>
                </a:solidFill>
              </a:rPr>
              <a:t>Some </a:t>
            </a:r>
            <a:r>
              <a:rPr lang="en-US" sz="2400" dirty="0">
                <a:solidFill>
                  <a:schemeClr val="tx1"/>
                </a:solidFill>
              </a:rPr>
              <a:t>patients have anatomy that poses a risk for fluid </a:t>
            </a:r>
            <a:r>
              <a:rPr lang="en-US" sz="2200" dirty="0" err="1">
                <a:solidFill>
                  <a:schemeClr val="tx1"/>
                </a:solidFill>
              </a:rPr>
              <a:t>extravasation</a:t>
            </a:r>
            <a:r>
              <a:rPr lang="en-US" sz="2400" dirty="0">
                <a:solidFill>
                  <a:schemeClr val="tx1"/>
                </a:solidFill>
              </a:rPr>
              <a:t> or inadequate flow and peripheral IVs should be avoided in these situations</a:t>
            </a:r>
            <a:r>
              <a:rPr lang="en-US" sz="2400" dirty="0" smtClean="0">
                <a:solidFill>
                  <a:schemeClr val="tx1"/>
                </a:solidFill>
              </a:rPr>
              <a:t>.</a:t>
            </a:r>
          </a:p>
          <a:p>
            <a:pPr algn="l">
              <a:buFont typeface="Wingdings" pitchFamily="2" charset="2"/>
              <a:buChar char="Ø"/>
            </a:pPr>
            <a:r>
              <a:rPr lang="en-US" sz="2400" dirty="0" smtClean="0">
                <a:solidFill>
                  <a:schemeClr val="tx1"/>
                </a:solidFill>
              </a:rPr>
              <a:t> </a:t>
            </a:r>
            <a:r>
              <a:rPr lang="en-US" sz="2400" dirty="0">
                <a:solidFill>
                  <a:schemeClr val="tx1"/>
                </a:solidFill>
              </a:rPr>
              <a:t>Examples include extremities that have massive edema, burns or injury; in these cases other IV sites need to be accessed. </a:t>
            </a:r>
            <a:endParaRPr lang="en-US" sz="2400" dirty="0" smtClean="0">
              <a:solidFill>
                <a:schemeClr val="tx1"/>
              </a:solidFill>
            </a:endParaRPr>
          </a:p>
          <a:p>
            <a:pPr algn="l">
              <a:buFont typeface="Wingdings" pitchFamily="2" charset="2"/>
              <a:buChar char="Ø"/>
            </a:pPr>
            <a:r>
              <a:rPr lang="en-US" sz="2400" dirty="0" smtClean="0">
                <a:solidFill>
                  <a:schemeClr val="tx1"/>
                </a:solidFill>
              </a:rPr>
              <a:t>For </a:t>
            </a:r>
            <a:r>
              <a:rPr lang="en-US" sz="2400" dirty="0">
                <a:solidFill>
                  <a:schemeClr val="tx1"/>
                </a:solidFill>
              </a:rPr>
              <a:t>the patient with severe abdominal trauma, it is preferable to start the IV in an upper extremity because of the potential for injury to vessels between the lower extremities and the heart. </a:t>
            </a:r>
            <a:endParaRPr lang="en-US" sz="2400" dirty="0" smtClean="0">
              <a:solidFill>
                <a:schemeClr val="tx1"/>
              </a:solidFill>
            </a:endParaRPr>
          </a:p>
          <a:p>
            <a:pPr algn="l">
              <a:buFont typeface="Wingdings" pitchFamily="2" charset="2"/>
              <a:buChar char="Ø"/>
            </a:pPr>
            <a:r>
              <a:rPr lang="en-US" sz="2400" dirty="0" smtClean="0">
                <a:solidFill>
                  <a:schemeClr val="tx1"/>
                </a:solidFill>
              </a:rPr>
              <a:t>For </a:t>
            </a:r>
            <a:r>
              <a:rPr lang="en-US" sz="2400" dirty="0">
                <a:solidFill>
                  <a:schemeClr val="tx1"/>
                </a:solidFill>
              </a:rPr>
              <a:t>the patient with </a:t>
            </a:r>
            <a:r>
              <a:rPr lang="en-US" sz="2400" dirty="0" err="1">
                <a:solidFill>
                  <a:schemeClr val="tx1"/>
                </a:solidFill>
              </a:rPr>
              <a:t>cellulitis</a:t>
            </a:r>
            <a:r>
              <a:rPr lang="en-US" sz="2400" dirty="0">
                <a:solidFill>
                  <a:schemeClr val="tx1"/>
                </a:solidFill>
              </a:rPr>
              <a:t> of an extremity, the area of infection should be avoided when starting an IV because of the risk of inoculating the circulation with bacteria. </a:t>
            </a:r>
            <a:endParaRPr lang="en-US" sz="2400" dirty="0" smtClean="0">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Contraindications</a:t>
            </a:r>
            <a:r>
              <a:rPr lang="en-US" dirty="0" smtClean="0">
                <a:solidFill>
                  <a:schemeClr val="tx1"/>
                </a:solidFill>
              </a:rPr>
              <a:t/>
            </a:r>
            <a:br>
              <a:rPr lang="en-US" dirty="0" smtClean="0">
                <a:solidFill>
                  <a:schemeClr val="tx1"/>
                </a:solidFill>
              </a:rPr>
            </a:br>
            <a:endParaRPr lang="en-US"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buFont typeface="Wingdings" pitchFamily="2" charset="2"/>
              <a:buChar char="Ø"/>
            </a:pPr>
            <a:r>
              <a:rPr lang="en-US" dirty="0" smtClean="0">
                <a:solidFill>
                  <a:schemeClr val="tx1"/>
                </a:solidFill>
              </a:rPr>
              <a:t>Avoid sites that have injury or disease: </a:t>
            </a:r>
          </a:p>
          <a:p>
            <a:pPr lvl="1" algn="l">
              <a:buFont typeface="Wingdings" pitchFamily="2" charset="2"/>
              <a:buChar char="Ø"/>
            </a:pPr>
            <a:r>
              <a:rPr lang="en-US" dirty="0" smtClean="0">
                <a:solidFill>
                  <a:schemeClr val="tx1"/>
                </a:solidFill>
              </a:rPr>
              <a:t>Trauma</a:t>
            </a:r>
          </a:p>
          <a:p>
            <a:pPr lvl="1" algn="l">
              <a:buFont typeface="Wingdings" pitchFamily="2" charset="2"/>
              <a:buChar char="Ø"/>
            </a:pPr>
            <a:r>
              <a:rPr lang="en-US" dirty="0" smtClean="0">
                <a:solidFill>
                  <a:schemeClr val="tx1"/>
                </a:solidFill>
              </a:rPr>
              <a:t>Dialysis fistula</a:t>
            </a:r>
          </a:p>
          <a:p>
            <a:pPr lvl="1" algn="l">
              <a:buFont typeface="Wingdings" pitchFamily="2" charset="2"/>
              <a:buChar char="Ø"/>
            </a:pPr>
            <a:r>
              <a:rPr lang="en-US" dirty="0" smtClean="0">
                <a:solidFill>
                  <a:schemeClr val="tx1"/>
                </a:solidFill>
              </a:rPr>
              <a:t>History of mastectomy </a:t>
            </a:r>
          </a:p>
          <a:p>
            <a:pPr lvl="1" algn="l">
              <a:buFont typeface="Wingdings" pitchFamily="2" charset="2"/>
              <a:buChar char="Ø"/>
            </a:pPr>
            <a:endParaRPr lang="en-US" dirty="0" smtClean="0">
              <a:solidFill>
                <a:schemeClr val="tx1"/>
              </a:solidFill>
            </a:endParaRPr>
          </a:p>
          <a:p>
            <a:pPr lvl="1" algn="l"/>
            <a:r>
              <a:rPr lang="en-US" dirty="0" smtClean="0">
                <a:solidFill>
                  <a:schemeClr val="tx1"/>
                </a:solidFill>
              </a:rPr>
              <a:t>(</a:t>
            </a:r>
            <a:r>
              <a:rPr lang="en-US" sz="2400" dirty="0" smtClean="0">
                <a:solidFill>
                  <a:schemeClr val="tx1"/>
                </a:solidFill>
              </a:rPr>
              <a:t>concerns about adequate vascular flow)</a:t>
            </a:r>
          </a:p>
          <a:p>
            <a:pPr lvl="1" algn="l">
              <a:buFont typeface="Wingdings" pitchFamily="2" charset="2"/>
              <a:buChar char="Ø"/>
            </a:pPr>
            <a:endParaRPr lang="en-US" dirty="0">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Complications</a:t>
            </a:r>
            <a:r>
              <a:rPr lang="en-US" dirty="0" smtClean="0">
                <a:solidFill>
                  <a:schemeClr val="tx1"/>
                </a:solidFill>
              </a:rPr>
              <a:t/>
            </a:r>
            <a:br>
              <a:rPr lang="en-US" dirty="0" smtClean="0">
                <a:solidFill>
                  <a:schemeClr val="tx1"/>
                </a:solidFill>
              </a:rPr>
            </a:br>
            <a:endParaRPr lang="en-US"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just">
              <a:buFont typeface="Wingdings" pitchFamily="2" charset="2"/>
              <a:buChar char="Ø"/>
            </a:pPr>
            <a:r>
              <a:rPr lang="en-US" sz="2400" dirty="0" smtClean="0">
                <a:solidFill>
                  <a:schemeClr val="tx1"/>
                </a:solidFill>
              </a:rPr>
              <a:t>The </a:t>
            </a:r>
            <a:r>
              <a:rPr lang="en-US" sz="2400" dirty="0">
                <a:solidFill>
                  <a:schemeClr val="tx1"/>
                </a:solidFill>
              </a:rPr>
              <a:t>main complications of an IV catheter are infection at the site and development of superficial </a:t>
            </a:r>
            <a:r>
              <a:rPr lang="en-US" sz="2400" dirty="0" err="1">
                <a:solidFill>
                  <a:schemeClr val="tx1"/>
                </a:solidFill>
              </a:rPr>
              <a:t>thrombophlebitis</a:t>
            </a:r>
            <a:r>
              <a:rPr lang="en-US" sz="2400" dirty="0">
                <a:solidFill>
                  <a:schemeClr val="tx1"/>
                </a:solidFill>
              </a:rPr>
              <a:t> in the vein that is catheterized. </a:t>
            </a:r>
            <a:endParaRPr lang="en-US" sz="2400" dirty="0" smtClean="0">
              <a:solidFill>
                <a:schemeClr val="tx1"/>
              </a:solidFill>
            </a:endParaRPr>
          </a:p>
          <a:p>
            <a:pPr algn="just">
              <a:buFont typeface="Wingdings" pitchFamily="2" charset="2"/>
              <a:buChar char="Ø"/>
            </a:pPr>
            <a:endParaRPr lang="en-US" sz="2400" dirty="0" smtClean="0">
              <a:solidFill>
                <a:schemeClr val="tx1"/>
              </a:solidFill>
            </a:endParaRPr>
          </a:p>
          <a:p>
            <a:pPr algn="just">
              <a:buFont typeface="Wingdings" pitchFamily="2" charset="2"/>
              <a:buChar char="Ø"/>
            </a:pPr>
            <a:r>
              <a:rPr lang="en-US" sz="2400" dirty="0" smtClean="0">
                <a:solidFill>
                  <a:schemeClr val="tx1"/>
                </a:solidFill>
              </a:rPr>
              <a:t>It </a:t>
            </a:r>
            <a:r>
              <a:rPr lang="en-US" sz="2400" dirty="0">
                <a:solidFill>
                  <a:schemeClr val="tx1"/>
                </a:solidFill>
              </a:rPr>
              <a:t>is also common for the IV sites to leak interstitially.</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Complications</a:t>
            </a:r>
            <a:r>
              <a:rPr lang="en-US" dirty="0" smtClean="0">
                <a:solidFill>
                  <a:schemeClr val="tx1"/>
                </a:solidFill>
              </a:rPr>
              <a:t/>
            </a:r>
            <a:br>
              <a:rPr lang="en-US" dirty="0" smtClean="0">
                <a:solidFill>
                  <a:schemeClr val="tx1"/>
                </a:solidFill>
              </a:rPr>
            </a:br>
            <a:endParaRPr lang="en-US" dirty="0">
              <a:solidFill>
                <a:srgbClr val="C00000"/>
              </a:solidFill>
            </a:endParaRPr>
          </a:p>
        </p:txBody>
      </p:sp>
      <p:sp>
        <p:nvSpPr>
          <p:cNvPr id="3" name="Subtitle 2"/>
          <p:cNvSpPr>
            <a:spLocks noGrp="1"/>
          </p:cNvSpPr>
          <p:nvPr>
            <p:ph type="subTitle" idx="1"/>
          </p:nvPr>
        </p:nvSpPr>
        <p:spPr>
          <a:xfrm>
            <a:off x="0" y="2286000"/>
            <a:ext cx="5029200" cy="4114800"/>
          </a:xfrm>
        </p:spPr>
        <p:txBody>
          <a:bodyPr>
            <a:normAutofit/>
          </a:bodyPr>
          <a:lstStyle/>
          <a:p>
            <a:pPr algn="l"/>
            <a:r>
              <a:rPr lang="en-US" sz="2800" b="1" dirty="0" err="1" smtClean="0">
                <a:solidFill>
                  <a:schemeClr val="tx1"/>
                </a:solidFill>
              </a:rPr>
              <a:t>Cellulitis</a:t>
            </a:r>
            <a:endParaRPr lang="en-US" sz="2800" b="1" dirty="0" smtClean="0">
              <a:solidFill>
                <a:schemeClr val="tx1"/>
              </a:solidFill>
            </a:endParaRPr>
          </a:p>
          <a:p>
            <a:pPr algn="l"/>
            <a:endParaRPr lang="en-US" sz="2000" dirty="0">
              <a:solidFill>
                <a:schemeClr val="tx1"/>
              </a:solidFill>
            </a:endParaRPr>
          </a:p>
          <a:p>
            <a:pPr algn="l">
              <a:spcBef>
                <a:spcPct val="50000"/>
              </a:spcBef>
              <a:buClr>
                <a:schemeClr val="accent1"/>
              </a:buClr>
              <a:buFont typeface="Wingdings" pitchFamily="2" charset="2"/>
              <a:buChar char="§"/>
            </a:pPr>
            <a:r>
              <a:rPr lang="en-US" sz="2000" dirty="0" smtClean="0">
                <a:solidFill>
                  <a:schemeClr val="tx1"/>
                </a:solidFill>
                <a:latin typeface="Tahoma" pitchFamily="34" charset="0"/>
              </a:rPr>
              <a:t>Inflammation of loose connective tissue around insertion site. </a:t>
            </a:r>
          </a:p>
          <a:p>
            <a:pPr algn="l">
              <a:spcBef>
                <a:spcPct val="50000"/>
              </a:spcBef>
              <a:buClr>
                <a:schemeClr val="accent1"/>
              </a:buClr>
            </a:pPr>
            <a:r>
              <a:rPr lang="en-US" sz="2000" dirty="0" smtClean="0">
                <a:solidFill>
                  <a:schemeClr val="tx1"/>
                </a:solidFill>
                <a:latin typeface="Tahoma" pitchFamily="34" charset="0"/>
              </a:rPr>
              <a:t>	- Caused by poor insertion 		technique</a:t>
            </a:r>
          </a:p>
          <a:p>
            <a:pPr algn="l">
              <a:spcBef>
                <a:spcPct val="50000"/>
              </a:spcBef>
              <a:buClr>
                <a:schemeClr val="accent1"/>
              </a:buClr>
            </a:pPr>
            <a:r>
              <a:rPr lang="en-US" sz="2000" dirty="0" smtClean="0">
                <a:solidFill>
                  <a:schemeClr val="tx1"/>
                </a:solidFill>
                <a:latin typeface="Tahoma" pitchFamily="34" charset="0"/>
              </a:rPr>
              <a:t>	- Red swollen area spreads from 	insertion site outwardly in a diffuse 	circular pattern</a:t>
            </a:r>
          </a:p>
          <a:p>
            <a:pPr algn="l">
              <a:spcBef>
                <a:spcPct val="50000"/>
              </a:spcBef>
              <a:buClr>
                <a:schemeClr val="accent1"/>
              </a:buClr>
            </a:pPr>
            <a:r>
              <a:rPr lang="en-US" sz="2000" dirty="0" smtClean="0">
                <a:solidFill>
                  <a:schemeClr val="tx1"/>
                </a:solidFill>
                <a:latin typeface="Tahoma" pitchFamily="34" charset="0"/>
              </a:rPr>
              <a:t>	- Treated w/antibiotics</a:t>
            </a:r>
          </a:p>
          <a:p>
            <a:pPr algn="l"/>
            <a:endParaRPr lang="en-US" sz="2000" dirty="0">
              <a:solidFill>
                <a:schemeClr val="tx1"/>
              </a:solidFill>
            </a:endParaRPr>
          </a:p>
        </p:txBody>
      </p:sp>
      <p:pic>
        <p:nvPicPr>
          <p:cNvPr id="4" name="Picture 4" descr="Cellulitis"/>
          <p:cNvPicPr>
            <a:picLocks noChangeAspect="1" noChangeArrowheads="1"/>
          </p:cNvPicPr>
          <p:nvPr/>
        </p:nvPicPr>
        <p:blipFill>
          <a:blip r:embed="rId2"/>
          <a:srcRect/>
          <a:stretch>
            <a:fillRect/>
          </a:stretch>
        </p:blipFill>
        <p:spPr bwMode="auto">
          <a:xfrm>
            <a:off x="5486400" y="3200400"/>
            <a:ext cx="3429000" cy="26289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Complications</a:t>
            </a:r>
            <a:r>
              <a:rPr lang="en-US" dirty="0" smtClean="0">
                <a:solidFill>
                  <a:schemeClr val="tx1"/>
                </a:solidFill>
              </a:rPr>
              <a:t/>
            </a:r>
            <a:br>
              <a:rPr lang="en-US" dirty="0" smtClean="0">
                <a:solidFill>
                  <a:schemeClr val="tx1"/>
                </a:solidFill>
              </a:rPr>
            </a:br>
            <a:endParaRPr lang="en-US" dirty="0">
              <a:solidFill>
                <a:srgbClr val="C00000"/>
              </a:solidFill>
            </a:endParaRPr>
          </a:p>
        </p:txBody>
      </p:sp>
      <p:sp>
        <p:nvSpPr>
          <p:cNvPr id="3" name="Subtitle 2"/>
          <p:cNvSpPr>
            <a:spLocks noGrp="1"/>
          </p:cNvSpPr>
          <p:nvPr>
            <p:ph type="subTitle" idx="1"/>
          </p:nvPr>
        </p:nvSpPr>
        <p:spPr>
          <a:xfrm>
            <a:off x="0" y="1524000"/>
            <a:ext cx="4724400" cy="4876800"/>
          </a:xfrm>
        </p:spPr>
        <p:txBody>
          <a:bodyPr>
            <a:normAutofit/>
          </a:bodyPr>
          <a:lstStyle/>
          <a:p>
            <a:pPr algn="l"/>
            <a:r>
              <a:rPr lang="en-US" sz="2800" b="1" dirty="0" smtClean="0">
                <a:solidFill>
                  <a:schemeClr val="tx1"/>
                </a:solidFill>
              </a:rPr>
              <a:t>Phlebitis/</a:t>
            </a:r>
            <a:r>
              <a:rPr lang="en-US" sz="2800" b="1" dirty="0" err="1" smtClean="0">
                <a:solidFill>
                  <a:schemeClr val="tx1"/>
                </a:solidFill>
              </a:rPr>
              <a:t>Thrombophlebitis</a:t>
            </a:r>
            <a:endParaRPr lang="en-US" sz="2800" b="1" dirty="0">
              <a:solidFill>
                <a:schemeClr val="tx1"/>
              </a:solidFill>
            </a:endParaRPr>
          </a:p>
          <a:p>
            <a:pPr algn="l">
              <a:spcBef>
                <a:spcPct val="50000"/>
              </a:spcBef>
              <a:buClr>
                <a:schemeClr val="accent1"/>
              </a:buClr>
              <a:buFont typeface="Wingdings" pitchFamily="2" charset="2"/>
              <a:buChar char="§"/>
            </a:pPr>
            <a:r>
              <a:rPr lang="en-US" sz="1800" b="1" dirty="0" smtClean="0">
                <a:solidFill>
                  <a:schemeClr val="tx1"/>
                </a:solidFill>
                <a:latin typeface="Tahoma" pitchFamily="34" charset="0"/>
              </a:rPr>
              <a:t>Chemical</a:t>
            </a:r>
          </a:p>
          <a:p>
            <a:pPr algn="l">
              <a:spcBef>
                <a:spcPct val="50000"/>
              </a:spcBef>
              <a:buClr>
                <a:schemeClr val="accent1"/>
              </a:buClr>
            </a:pPr>
            <a:r>
              <a:rPr lang="en-US" sz="1800" dirty="0" smtClean="0">
                <a:solidFill>
                  <a:schemeClr val="tx1"/>
                </a:solidFill>
                <a:latin typeface="Tahoma" pitchFamily="34" charset="0"/>
              </a:rPr>
              <a:t>	- </a:t>
            </a:r>
            <a:r>
              <a:rPr lang="en-US" sz="1800" dirty="0" err="1" smtClean="0">
                <a:solidFill>
                  <a:schemeClr val="tx1"/>
                </a:solidFill>
                <a:latin typeface="Tahoma" pitchFamily="34" charset="0"/>
              </a:rPr>
              <a:t>Infusate</a:t>
            </a:r>
            <a:r>
              <a:rPr lang="en-US" sz="1800" dirty="0" smtClean="0">
                <a:solidFill>
                  <a:schemeClr val="tx1"/>
                </a:solidFill>
                <a:latin typeface="Tahoma" pitchFamily="34" charset="0"/>
              </a:rPr>
              <a:t> chemically erodes internal layers. Warm compresses may help  while the </a:t>
            </a:r>
            <a:r>
              <a:rPr lang="en-US" sz="1800" dirty="0" err="1" smtClean="0">
                <a:solidFill>
                  <a:schemeClr val="tx1"/>
                </a:solidFill>
                <a:latin typeface="Tahoma" pitchFamily="34" charset="0"/>
              </a:rPr>
              <a:t>infusate</a:t>
            </a:r>
            <a:r>
              <a:rPr lang="en-US" sz="1800" dirty="0" smtClean="0">
                <a:solidFill>
                  <a:schemeClr val="tx1"/>
                </a:solidFill>
                <a:latin typeface="Tahoma" pitchFamily="34" charset="0"/>
              </a:rPr>
              <a:t> is stopped/changed. Anti-inflammatory and analgesic medications are often used no matter what the cause</a:t>
            </a:r>
            <a:endParaRPr lang="en-US" sz="1800" dirty="0">
              <a:solidFill>
                <a:schemeClr val="tx1"/>
              </a:solidFill>
              <a:latin typeface="Tahoma" pitchFamily="34" charset="0"/>
            </a:endParaRPr>
          </a:p>
          <a:p>
            <a:pPr algn="l">
              <a:spcBef>
                <a:spcPct val="50000"/>
              </a:spcBef>
              <a:buClr>
                <a:schemeClr val="accent1"/>
              </a:buClr>
              <a:buFont typeface="Wingdings" pitchFamily="2" charset="2"/>
              <a:buChar char="§"/>
            </a:pPr>
            <a:r>
              <a:rPr lang="en-US" sz="1800" b="1" dirty="0" smtClean="0">
                <a:solidFill>
                  <a:schemeClr val="tx1"/>
                </a:solidFill>
                <a:latin typeface="Tahoma" pitchFamily="34" charset="0"/>
              </a:rPr>
              <a:t>Mechanical</a:t>
            </a:r>
          </a:p>
          <a:p>
            <a:pPr algn="l">
              <a:spcBef>
                <a:spcPct val="50000"/>
              </a:spcBef>
              <a:buClr>
                <a:schemeClr val="accent1"/>
              </a:buClr>
            </a:pPr>
            <a:r>
              <a:rPr lang="en-US" sz="1800" dirty="0" smtClean="0">
                <a:solidFill>
                  <a:schemeClr val="tx1"/>
                </a:solidFill>
                <a:latin typeface="Tahoma" pitchFamily="34" charset="0"/>
              </a:rPr>
              <a:t>	- Caused by irritation to internal lumen of vein during insertion of vascular access device and usually appears shortly after insertion. The device may need to be removed and warm compresses applied</a:t>
            </a:r>
          </a:p>
          <a:p>
            <a:pPr algn="l">
              <a:spcBef>
                <a:spcPct val="50000"/>
              </a:spcBef>
              <a:buClr>
                <a:schemeClr val="accent1"/>
              </a:buClr>
            </a:pPr>
            <a:endParaRPr lang="en-US" sz="1800" dirty="0" smtClean="0">
              <a:solidFill>
                <a:schemeClr val="tx1"/>
              </a:solidFill>
              <a:latin typeface="Tahoma" pitchFamily="34" charset="0"/>
            </a:endParaRPr>
          </a:p>
          <a:p>
            <a:pPr algn="l"/>
            <a:endParaRPr lang="en-US" sz="1800" dirty="0">
              <a:solidFill>
                <a:schemeClr val="tx1"/>
              </a:solidFill>
            </a:endParaRPr>
          </a:p>
        </p:txBody>
      </p:sp>
      <p:pic>
        <p:nvPicPr>
          <p:cNvPr id="5" name="Picture 5" descr="Phlebitis"/>
          <p:cNvPicPr>
            <a:picLocks noChangeAspect="1" noChangeArrowheads="1"/>
          </p:cNvPicPr>
          <p:nvPr/>
        </p:nvPicPr>
        <p:blipFill>
          <a:blip r:embed="rId2"/>
          <a:srcRect/>
          <a:stretch>
            <a:fillRect/>
          </a:stretch>
        </p:blipFill>
        <p:spPr bwMode="auto">
          <a:xfrm>
            <a:off x="5943600" y="1447800"/>
            <a:ext cx="3048000" cy="2337063"/>
          </a:xfrm>
          <a:prstGeom prst="rect">
            <a:avLst/>
          </a:prstGeom>
          <a:noFill/>
        </p:spPr>
      </p:pic>
      <p:sp>
        <p:nvSpPr>
          <p:cNvPr id="6" name="Rectangle 5"/>
          <p:cNvSpPr/>
          <p:nvPr/>
        </p:nvSpPr>
        <p:spPr>
          <a:xfrm>
            <a:off x="4572000" y="3886200"/>
            <a:ext cx="4572000" cy="1892826"/>
          </a:xfrm>
          <a:prstGeom prst="rect">
            <a:avLst/>
          </a:prstGeom>
        </p:spPr>
        <p:txBody>
          <a:bodyPr>
            <a:spAutoFit/>
          </a:bodyPr>
          <a:lstStyle/>
          <a:p>
            <a:pPr>
              <a:spcBef>
                <a:spcPct val="50000"/>
              </a:spcBef>
              <a:buClr>
                <a:schemeClr val="accent1"/>
              </a:buClr>
              <a:buFont typeface="Wingdings" pitchFamily="2" charset="2"/>
              <a:buChar char="§"/>
            </a:pPr>
            <a:r>
              <a:rPr lang="en-US" dirty="0" smtClean="0">
                <a:latin typeface="Tahoma" pitchFamily="34" charset="0"/>
              </a:rPr>
              <a:t> </a:t>
            </a:r>
            <a:r>
              <a:rPr lang="en-US" b="1" dirty="0" smtClean="0">
                <a:latin typeface="Tahoma" pitchFamily="34" charset="0"/>
              </a:rPr>
              <a:t>Bacterial</a:t>
            </a:r>
          </a:p>
          <a:p>
            <a:pPr>
              <a:spcBef>
                <a:spcPct val="50000"/>
              </a:spcBef>
              <a:buClr>
                <a:schemeClr val="accent1"/>
              </a:buClr>
              <a:buFont typeface="Wingdings" pitchFamily="2" charset="2"/>
              <a:buNone/>
            </a:pPr>
            <a:r>
              <a:rPr lang="en-US" dirty="0" smtClean="0">
                <a:latin typeface="Tahoma" pitchFamily="34" charset="0"/>
              </a:rPr>
              <a:t>	- Caused by introduction of bacteria into the vein. Remove the device immediately and treat w/antibiotics. The arm will be painful, red and warm; edema may accompany</a:t>
            </a:r>
            <a:endParaRPr lang="en-US" dirty="0">
              <a:latin typeface="Tahoma"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Complications</a:t>
            </a:r>
            <a:r>
              <a:rPr lang="en-US" dirty="0" smtClean="0">
                <a:solidFill>
                  <a:schemeClr val="tx1"/>
                </a:solidFill>
              </a:rPr>
              <a:t/>
            </a:r>
            <a:br>
              <a:rPr lang="en-US" dirty="0" smtClean="0">
                <a:solidFill>
                  <a:schemeClr val="tx1"/>
                </a:solidFill>
              </a:rPr>
            </a:br>
            <a:endParaRPr lang="en-US" dirty="0">
              <a:solidFill>
                <a:srgbClr val="C00000"/>
              </a:solidFill>
            </a:endParaRPr>
          </a:p>
        </p:txBody>
      </p:sp>
      <p:sp>
        <p:nvSpPr>
          <p:cNvPr id="3" name="Subtitle 2"/>
          <p:cNvSpPr>
            <a:spLocks noGrp="1"/>
          </p:cNvSpPr>
          <p:nvPr>
            <p:ph type="subTitle" idx="1"/>
          </p:nvPr>
        </p:nvSpPr>
        <p:spPr>
          <a:xfrm>
            <a:off x="0" y="1524000"/>
            <a:ext cx="4724400" cy="4876800"/>
          </a:xfrm>
        </p:spPr>
        <p:txBody>
          <a:bodyPr>
            <a:normAutofit/>
          </a:bodyPr>
          <a:lstStyle/>
          <a:p>
            <a:pPr algn="l"/>
            <a:r>
              <a:rPr lang="en-US" sz="2800" b="1" dirty="0" smtClean="0">
                <a:solidFill>
                  <a:schemeClr val="tx1"/>
                </a:solidFill>
              </a:rPr>
              <a:t>Infiltration/</a:t>
            </a:r>
            <a:r>
              <a:rPr lang="en-US" sz="2800" b="1" dirty="0" err="1" smtClean="0">
                <a:solidFill>
                  <a:schemeClr val="tx1"/>
                </a:solidFill>
              </a:rPr>
              <a:t>Extravasation</a:t>
            </a:r>
            <a:endParaRPr lang="en-US" sz="2800" b="1" dirty="0" smtClean="0">
              <a:solidFill>
                <a:schemeClr val="tx1"/>
              </a:solidFill>
            </a:endParaRPr>
          </a:p>
          <a:p>
            <a:pPr algn="l"/>
            <a:endParaRPr lang="en-US" sz="2800" b="1" dirty="0">
              <a:solidFill>
                <a:schemeClr val="tx1"/>
              </a:solidFill>
              <a:latin typeface="Tahoma" pitchFamily="34" charset="0"/>
            </a:endParaRPr>
          </a:p>
          <a:p>
            <a:pPr algn="l">
              <a:spcBef>
                <a:spcPct val="50000"/>
              </a:spcBef>
              <a:buClr>
                <a:schemeClr val="accent1"/>
              </a:buClr>
            </a:pPr>
            <a:endParaRPr lang="en-US" sz="1800" dirty="0" smtClean="0">
              <a:solidFill>
                <a:schemeClr val="tx1"/>
              </a:solidFill>
              <a:latin typeface="Tahoma" pitchFamily="34" charset="0"/>
            </a:endParaRPr>
          </a:p>
          <a:p>
            <a:pPr algn="l"/>
            <a:r>
              <a:rPr lang="en-US" sz="1800" dirty="0" smtClean="0">
                <a:solidFill>
                  <a:schemeClr val="tx1"/>
                </a:solidFill>
                <a:latin typeface="Tahoma" pitchFamily="34" charset="0"/>
              </a:rPr>
              <a:t>The most common cause is damage to the wall during insertion or angle of placement. </a:t>
            </a:r>
          </a:p>
          <a:p>
            <a:pPr algn="l"/>
            <a:endParaRPr lang="en-US" sz="1800" dirty="0" smtClean="0">
              <a:solidFill>
                <a:schemeClr val="tx1"/>
              </a:solidFill>
            </a:endParaRPr>
          </a:p>
          <a:p>
            <a:pPr algn="l"/>
            <a:endParaRPr lang="en-US" sz="1800" dirty="0">
              <a:solidFill>
                <a:schemeClr val="tx1"/>
              </a:solidFill>
            </a:endParaRPr>
          </a:p>
          <a:p>
            <a:pPr algn="l"/>
            <a:r>
              <a:rPr lang="en-US" sz="1800" dirty="0" smtClean="0">
                <a:solidFill>
                  <a:schemeClr val="tx1"/>
                </a:solidFill>
                <a:latin typeface="Tahoma" pitchFamily="34" charset="0"/>
              </a:rPr>
              <a:t>STOP INFUSION  and treat as indicated by Pharmacy, Medication package insert or drug reference book.</a:t>
            </a:r>
          </a:p>
          <a:p>
            <a:pPr algn="l"/>
            <a:endParaRPr lang="en-US" sz="1800" dirty="0" smtClean="0">
              <a:latin typeface="Tahoma" pitchFamily="34" charset="0"/>
            </a:endParaRPr>
          </a:p>
          <a:p>
            <a:pPr algn="l"/>
            <a:endParaRPr lang="en-US" sz="1800" dirty="0">
              <a:solidFill>
                <a:schemeClr val="tx1"/>
              </a:solidFill>
            </a:endParaRPr>
          </a:p>
        </p:txBody>
      </p:sp>
      <p:sp>
        <p:nvSpPr>
          <p:cNvPr id="6" name="Rectangle 5"/>
          <p:cNvSpPr/>
          <p:nvPr/>
        </p:nvSpPr>
        <p:spPr>
          <a:xfrm>
            <a:off x="4572000" y="3886200"/>
            <a:ext cx="4572000" cy="369332"/>
          </a:xfrm>
          <a:prstGeom prst="rect">
            <a:avLst/>
          </a:prstGeom>
        </p:spPr>
        <p:txBody>
          <a:bodyPr>
            <a:spAutoFit/>
          </a:bodyPr>
          <a:lstStyle/>
          <a:p>
            <a:pPr>
              <a:spcBef>
                <a:spcPct val="50000"/>
              </a:spcBef>
              <a:buClr>
                <a:schemeClr val="accent1"/>
              </a:buClr>
              <a:buFont typeface="Wingdings" pitchFamily="2" charset="2"/>
              <a:buChar char="§"/>
            </a:pPr>
            <a:r>
              <a:rPr lang="en-US" dirty="0" smtClean="0">
                <a:latin typeface="Tahoma" pitchFamily="34" charset="0"/>
              </a:rPr>
              <a:t> </a:t>
            </a:r>
            <a:endParaRPr lang="en-US" dirty="0">
              <a:latin typeface="Tahoma" pitchFamily="34" charset="0"/>
            </a:endParaRPr>
          </a:p>
        </p:txBody>
      </p:sp>
      <p:pic>
        <p:nvPicPr>
          <p:cNvPr id="7" name="Picture 5" descr="Infiltrate"/>
          <p:cNvPicPr>
            <a:picLocks noChangeAspect="1" noChangeArrowheads="1"/>
          </p:cNvPicPr>
          <p:nvPr/>
        </p:nvPicPr>
        <p:blipFill>
          <a:blip r:embed="rId2"/>
          <a:srcRect/>
          <a:stretch>
            <a:fillRect/>
          </a:stretch>
        </p:blipFill>
        <p:spPr bwMode="auto">
          <a:xfrm>
            <a:off x="5638800" y="1524000"/>
            <a:ext cx="2882348" cy="2209800"/>
          </a:xfrm>
          <a:prstGeom prst="rect">
            <a:avLst/>
          </a:prstGeom>
          <a:noFill/>
        </p:spPr>
      </p:pic>
      <p:pic>
        <p:nvPicPr>
          <p:cNvPr id="8" name="Picture 6" descr="Extravasation"/>
          <p:cNvPicPr>
            <a:picLocks noChangeAspect="1" noChangeArrowheads="1"/>
          </p:cNvPicPr>
          <p:nvPr/>
        </p:nvPicPr>
        <p:blipFill>
          <a:blip r:embed="rId3"/>
          <a:srcRect/>
          <a:stretch>
            <a:fillRect/>
          </a:stretch>
        </p:blipFill>
        <p:spPr bwMode="auto">
          <a:xfrm>
            <a:off x="5638800" y="4038600"/>
            <a:ext cx="2844800" cy="21336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Complications</a:t>
            </a:r>
            <a:r>
              <a:rPr lang="en-US" dirty="0" smtClean="0">
                <a:solidFill>
                  <a:schemeClr val="tx1"/>
                </a:solidFill>
              </a:rPr>
              <a:t/>
            </a:r>
            <a:br>
              <a:rPr lang="en-US" dirty="0" smtClean="0">
                <a:solidFill>
                  <a:schemeClr val="tx1"/>
                </a:solidFill>
              </a:rPr>
            </a:br>
            <a:endParaRPr lang="en-US" dirty="0">
              <a:solidFill>
                <a:srgbClr val="C00000"/>
              </a:solidFill>
            </a:endParaRPr>
          </a:p>
        </p:txBody>
      </p:sp>
      <p:sp>
        <p:nvSpPr>
          <p:cNvPr id="3" name="Subtitle 2"/>
          <p:cNvSpPr>
            <a:spLocks noGrp="1"/>
          </p:cNvSpPr>
          <p:nvPr>
            <p:ph type="subTitle" idx="1"/>
          </p:nvPr>
        </p:nvSpPr>
        <p:spPr>
          <a:xfrm>
            <a:off x="0" y="1524000"/>
            <a:ext cx="8001000" cy="4876800"/>
          </a:xfrm>
        </p:spPr>
        <p:txBody>
          <a:bodyPr>
            <a:normAutofit/>
          </a:bodyPr>
          <a:lstStyle/>
          <a:p>
            <a:pPr algn="l"/>
            <a:r>
              <a:rPr lang="en-US" sz="2800" b="1" dirty="0" smtClean="0">
                <a:solidFill>
                  <a:schemeClr val="tx1"/>
                </a:solidFill>
              </a:rPr>
              <a:t>Septicemia/Pulmonary Edema/Embolism</a:t>
            </a:r>
            <a:endParaRPr lang="en-US" sz="2800" b="1" dirty="0">
              <a:solidFill>
                <a:schemeClr val="tx1"/>
              </a:solidFill>
              <a:latin typeface="Tahoma" pitchFamily="34" charset="0"/>
            </a:endParaRPr>
          </a:p>
          <a:p>
            <a:pPr algn="l">
              <a:spcBef>
                <a:spcPct val="50000"/>
              </a:spcBef>
              <a:buClr>
                <a:schemeClr val="accent1"/>
              </a:buClr>
              <a:buFont typeface="Wingdings" pitchFamily="2" charset="2"/>
              <a:buChar char="§"/>
            </a:pPr>
            <a:r>
              <a:rPr lang="en-US" sz="1800" b="1" dirty="0" smtClean="0">
                <a:solidFill>
                  <a:schemeClr val="tx1"/>
                </a:solidFill>
                <a:latin typeface="Tahoma" pitchFamily="34" charset="0"/>
              </a:rPr>
              <a:t>Septicemia</a:t>
            </a:r>
          </a:p>
          <a:p>
            <a:pPr algn="l">
              <a:spcBef>
                <a:spcPct val="50000"/>
              </a:spcBef>
              <a:buClr>
                <a:schemeClr val="accent1"/>
              </a:buClr>
            </a:pPr>
            <a:r>
              <a:rPr lang="en-US" sz="1800" dirty="0" smtClean="0">
                <a:solidFill>
                  <a:schemeClr val="tx1"/>
                </a:solidFill>
              </a:rPr>
              <a:t>	- </a:t>
            </a:r>
            <a:r>
              <a:rPr lang="en-US" sz="1800" dirty="0" smtClean="0">
                <a:solidFill>
                  <a:schemeClr val="tx1"/>
                </a:solidFill>
                <a:latin typeface="Tahoma" pitchFamily="34" charset="0"/>
              </a:rPr>
              <a:t>Severe infection that occurs to a system or entire body</a:t>
            </a:r>
          </a:p>
          <a:p>
            <a:pPr algn="l">
              <a:spcBef>
                <a:spcPct val="50000"/>
              </a:spcBef>
              <a:buClr>
                <a:schemeClr val="accent1"/>
              </a:buClr>
            </a:pPr>
            <a:r>
              <a:rPr lang="en-US" sz="1800" dirty="0" smtClean="0">
                <a:solidFill>
                  <a:schemeClr val="tx1"/>
                </a:solidFill>
                <a:latin typeface="Tahoma" pitchFamily="34" charset="0"/>
              </a:rPr>
              <a:t>	- Most often caused by poor insertion technique or poor site care</a:t>
            </a:r>
          </a:p>
          <a:p>
            <a:pPr algn="l">
              <a:spcBef>
                <a:spcPct val="50000"/>
              </a:spcBef>
              <a:buClr>
                <a:schemeClr val="accent1"/>
              </a:buClr>
            </a:pPr>
            <a:r>
              <a:rPr lang="en-US" sz="1800" dirty="0" smtClean="0">
                <a:solidFill>
                  <a:schemeClr val="tx1"/>
                </a:solidFill>
                <a:latin typeface="Tahoma" pitchFamily="34" charset="0"/>
              </a:rPr>
              <a:t>	- Discontinue device immediately, culture and treat appropriately</a:t>
            </a:r>
          </a:p>
          <a:p>
            <a:pPr algn="l">
              <a:spcBef>
                <a:spcPct val="50000"/>
              </a:spcBef>
              <a:buClr>
                <a:schemeClr val="accent1"/>
              </a:buClr>
            </a:pPr>
            <a:endParaRPr lang="en-US" sz="1800" dirty="0">
              <a:solidFill>
                <a:schemeClr val="tx1"/>
              </a:solidFill>
              <a:latin typeface="Tahoma" pitchFamily="34" charset="0"/>
            </a:endParaRPr>
          </a:p>
          <a:p>
            <a:pPr algn="l">
              <a:spcBef>
                <a:spcPct val="50000"/>
              </a:spcBef>
              <a:buClr>
                <a:schemeClr val="accent1"/>
              </a:buClr>
              <a:buFont typeface="Wingdings" pitchFamily="2" charset="2"/>
              <a:buChar char="§"/>
            </a:pPr>
            <a:r>
              <a:rPr lang="en-US" sz="1800" b="1" dirty="0" smtClean="0">
                <a:solidFill>
                  <a:schemeClr val="tx1"/>
                </a:solidFill>
                <a:latin typeface="Tahoma" pitchFamily="34" charset="0"/>
              </a:rPr>
              <a:t>Pulmonary edema-</a:t>
            </a:r>
            <a:r>
              <a:rPr lang="en-US" sz="1800" dirty="0" smtClean="0">
                <a:solidFill>
                  <a:schemeClr val="tx1"/>
                </a:solidFill>
                <a:latin typeface="Tahoma" pitchFamily="34" charset="0"/>
              </a:rPr>
              <a:t> caused by rapid infusion </a:t>
            </a:r>
          </a:p>
          <a:p>
            <a:pPr algn="l">
              <a:spcBef>
                <a:spcPct val="50000"/>
              </a:spcBef>
              <a:buClr>
                <a:schemeClr val="accent1"/>
              </a:buClr>
              <a:buFont typeface="Wingdings" pitchFamily="2" charset="2"/>
              <a:buChar char="§"/>
            </a:pPr>
            <a:r>
              <a:rPr lang="en-US" sz="1800" b="1" dirty="0" smtClean="0">
                <a:solidFill>
                  <a:schemeClr val="tx1"/>
                </a:solidFill>
                <a:latin typeface="Tahoma" pitchFamily="34" charset="0"/>
              </a:rPr>
              <a:t> Pulmonary embolism </a:t>
            </a:r>
            <a:r>
              <a:rPr lang="en-US" sz="1800" dirty="0" smtClean="0">
                <a:solidFill>
                  <a:schemeClr val="tx1"/>
                </a:solidFill>
                <a:latin typeface="Tahoma" pitchFamily="34" charset="0"/>
              </a:rPr>
              <a:t>- Caused by any free floating substances that require thrombolytic therapy for several months. Increased risk w/lower ext.</a:t>
            </a:r>
          </a:p>
          <a:p>
            <a:pPr algn="l">
              <a:spcBef>
                <a:spcPct val="50000"/>
              </a:spcBef>
              <a:buClr>
                <a:schemeClr val="accent1"/>
              </a:buClr>
              <a:buFont typeface="Wingdings" pitchFamily="2" charset="2"/>
              <a:buChar char="§"/>
            </a:pPr>
            <a:r>
              <a:rPr lang="en-US" sz="1800" dirty="0" smtClean="0">
                <a:solidFill>
                  <a:schemeClr val="tx1"/>
                </a:solidFill>
                <a:latin typeface="Tahoma" pitchFamily="34" charset="0"/>
              </a:rPr>
              <a:t> </a:t>
            </a:r>
            <a:r>
              <a:rPr lang="en-US" sz="1800" b="1" dirty="0" smtClean="0">
                <a:solidFill>
                  <a:schemeClr val="tx1"/>
                </a:solidFill>
                <a:latin typeface="Tahoma" pitchFamily="34" charset="0"/>
              </a:rPr>
              <a:t>Air embolism</a:t>
            </a:r>
            <a:r>
              <a:rPr lang="en-US" sz="1800" dirty="0" smtClean="0">
                <a:solidFill>
                  <a:schemeClr val="tx1"/>
                </a:solidFill>
                <a:latin typeface="Tahoma" pitchFamily="34" charset="0"/>
              </a:rPr>
              <a:t>- caused by air injected into IV system. Keep insertion site below level of heart	</a:t>
            </a:r>
          </a:p>
          <a:p>
            <a:pPr algn="l">
              <a:spcBef>
                <a:spcPct val="50000"/>
              </a:spcBef>
              <a:buClr>
                <a:schemeClr val="accent1"/>
              </a:buClr>
            </a:pPr>
            <a:endParaRPr lang="en-US" sz="1800" dirty="0" smtClean="0">
              <a:solidFill>
                <a:schemeClr val="tx1"/>
              </a:solidFill>
              <a:latin typeface="Tahoma" pitchFamily="34" charset="0"/>
            </a:endParaRPr>
          </a:p>
          <a:p>
            <a:pPr>
              <a:spcBef>
                <a:spcPct val="50000"/>
              </a:spcBef>
              <a:buClr>
                <a:schemeClr val="accent1"/>
              </a:buClr>
            </a:pPr>
            <a:endParaRPr lang="en-US" sz="1800" dirty="0">
              <a:latin typeface="Tahoma" pitchFamily="34" charset="0"/>
            </a:endParaRPr>
          </a:p>
          <a:p>
            <a:pPr>
              <a:spcBef>
                <a:spcPct val="50000"/>
              </a:spcBef>
              <a:buClr>
                <a:schemeClr val="accent1"/>
              </a:buClr>
            </a:pPr>
            <a:endParaRPr lang="en-US" sz="1800" dirty="0" smtClean="0"/>
          </a:p>
          <a:p>
            <a:pPr algn="l">
              <a:spcBef>
                <a:spcPct val="50000"/>
              </a:spcBef>
              <a:buClr>
                <a:schemeClr val="accent1"/>
              </a:buClr>
            </a:pPr>
            <a:endParaRPr lang="en-US" sz="1800" dirty="0" smtClean="0">
              <a:solidFill>
                <a:schemeClr val="tx1"/>
              </a:solidFill>
              <a:latin typeface="Tahoma" pitchFamily="34" charset="0"/>
            </a:endParaRPr>
          </a:p>
        </p:txBody>
      </p:sp>
      <p:sp>
        <p:nvSpPr>
          <p:cNvPr id="6" name="Rectangle 5"/>
          <p:cNvSpPr/>
          <p:nvPr/>
        </p:nvSpPr>
        <p:spPr>
          <a:xfrm>
            <a:off x="4572000" y="3886200"/>
            <a:ext cx="4572000" cy="369332"/>
          </a:xfrm>
          <a:prstGeom prst="rect">
            <a:avLst/>
          </a:prstGeom>
        </p:spPr>
        <p:txBody>
          <a:bodyPr>
            <a:spAutoFit/>
          </a:bodyPr>
          <a:lstStyle/>
          <a:p>
            <a:pPr>
              <a:spcBef>
                <a:spcPct val="50000"/>
              </a:spcBef>
              <a:buClr>
                <a:schemeClr val="accent1"/>
              </a:buClr>
              <a:buFont typeface="Wingdings" pitchFamily="2" charset="2"/>
              <a:buChar char="§"/>
            </a:pPr>
            <a:r>
              <a:rPr lang="en-US" dirty="0" smtClean="0">
                <a:latin typeface="Tahoma" pitchFamily="34" charset="0"/>
              </a:rPr>
              <a:t> </a:t>
            </a:r>
            <a:endParaRPr lang="en-US" dirty="0">
              <a:latin typeface="Tahoma"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Universal precautions</a:t>
            </a:r>
            <a:br>
              <a:rPr lang="en-US" u="sng" dirty="0" smtClean="0">
                <a:solidFill>
                  <a:srgbClr val="C00000"/>
                </a:solidFill>
              </a:rPr>
            </a:br>
            <a:endParaRPr lang="en-US" u="sng" dirty="0">
              <a:solidFill>
                <a:srgbClr val="C00000"/>
              </a:solidFill>
            </a:endParaRPr>
          </a:p>
        </p:txBody>
      </p:sp>
      <p:sp>
        <p:nvSpPr>
          <p:cNvPr id="3" name="Subtitle 2"/>
          <p:cNvSpPr>
            <a:spLocks noGrp="1"/>
          </p:cNvSpPr>
          <p:nvPr>
            <p:ph type="subTitle" idx="1"/>
          </p:nvPr>
        </p:nvSpPr>
        <p:spPr>
          <a:xfrm>
            <a:off x="1371600" y="1524000"/>
            <a:ext cx="6400800" cy="4876800"/>
          </a:xfrm>
        </p:spPr>
        <p:txBody>
          <a:bodyPr>
            <a:noAutofit/>
          </a:bodyPr>
          <a:lstStyle/>
          <a:p>
            <a:pPr algn="l">
              <a:buFont typeface="Wingdings" pitchFamily="2" charset="2"/>
              <a:buChar char="Ø"/>
            </a:pPr>
            <a:r>
              <a:rPr lang="en-US" sz="2200" dirty="0" smtClean="0">
                <a:solidFill>
                  <a:schemeClr val="tx1"/>
                </a:solidFill>
              </a:rPr>
              <a:t>The </a:t>
            </a:r>
            <a:r>
              <a:rPr lang="en-US" sz="2200" dirty="0">
                <a:solidFill>
                  <a:schemeClr val="tx1"/>
                </a:solidFill>
              </a:rPr>
              <a:t>potential for contact with a patient's blood while starting an IV is high and increases with the inexperience of the operator. </a:t>
            </a:r>
            <a:endParaRPr lang="en-US" sz="2200" dirty="0" smtClean="0">
              <a:solidFill>
                <a:schemeClr val="tx1"/>
              </a:solidFill>
            </a:endParaRPr>
          </a:p>
          <a:p>
            <a:pPr algn="l">
              <a:buFont typeface="Wingdings" pitchFamily="2" charset="2"/>
              <a:buChar char="Ø"/>
            </a:pPr>
            <a:r>
              <a:rPr lang="en-US" sz="2200" dirty="0" smtClean="0">
                <a:solidFill>
                  <a:schemeClr val="tx1"/>
                </a:solidFill>
              </a:rPr>
              <a:t>Gloves </a:t>
            </a:r>
            <a:r>
              <a:rPr lang="en-US" sz="2200" dirty="0">
                <a:solidFill>
                  <a:schemeClr val="tx1"/>
                </a:solidFill>
              </a:rPr>
              <a:t>must be worn while starting an IV and if the risk of blood splatter is high, such as an agitated patient, the operator should consider face and eye protection as well as a gown. </a:t>
            </a:r>
            <a:endParaRPr lang="en-US" sz="2200" dirty="0" smtClean="0">
              <a:solidFill>
                <a:schemeClr val="tx1"/>
              </a:solidFill>
            </a:endParaRPr>
          </a:p>
          <a:p>
            <a:pPr algn="l">
              <a:buFont typeface="Wingdings" pitchFamily="2" charset="2"/>
              <a:buChar char="Ø"/>
            </a:pPr>
            <a:r>
              <a:rPr lang="en-US" sz="2200" dirty="0" smtClean="0">
                <a:solidFill>
                  <a:schemeClr val="tx1"/>
                </a:solidFill>
              </a:rPr>
              <a:t>Trauma </a:t>
            </a:r>
            <a:r>
              <a:rPr lang="en-US" sz="2200" dirty="0">
                <a:solidFill>
                  <a:schemeClr val="tx1"/>
                </a:solidFill>
              </a:rPr>
              <a:t>protocol calls for all team members to wear gloves, face and eye protection and gowns. </a:t>
            </a:r>
            <a:endParaRPr lang="en-US" sz="2200" dirty="0" smtClean="0">
              <a:solidFill>
                <a:schemeClr val="tx1"/>
              </a:solidFill>
            </a:endParaRPr>
          </a:p>
          <a:p>
            <a:pPr algn="l">
              <a:buFont typeface="Wingdings" pitchFamily="2" charset="2"/>
              <a:buChar char="Ø"/>
            </a:pPr>
            <a:r>
              <a:rPr lang="en-US" sz="2200" dirty="0" smtClean="0">
                <a:solidFill>
                  <a:schemeClr val="tx1"/>
                </a:solidFill>
              </a:rPr>
              <a:t>As </a:t>
            </a:r>
            <a:r>
              <a:rPr lang="en-US" sz="2200" dirty="0">
                <a:solidFill>
                  <a:schemeClr val="tx1"/>
                </a:solidFill>
              </a:rPr>
              <a:t>well, once removed from the protective sheath, IV catheters should either go into the patient or into an appropriate sharps container. </a:t>
            </a:r>
            <a:br>
              <a:rPr lang="en-US" sz="2200" dirty="0">
                <a:solidFill>
                  <a:schemeClr val="tx1"/>
                </a:solidFill>
              </a:rPr>
            </a:br>
            <a:r>
              <a:rPr lang="en-US" sz="2200" b="1" dirty="0">
                <a:solidFill>
                  <a:schemeClr val="tx1"/>
                </a:solidFill>
              </a:rPr>
              <a:t/>
            </a:r>
            <a:br>
              <a:rPr lang="en-US" sz="2200" b="1" dirty="0">
                <a:solidFill>
                  <a:schemeClr val="tx1"/>
                </a:solidFill>
              </a:rPr>
            </a:br>
            <a:endParaRPr lang="en-US" sz="2200"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1752600"/>
            <a:ext cx="6400800" cy="3352800"/>
          </a:xfrm>
        </p:spPr>
        <p:txBody>
          <a:bodyPr>
            <a:normAutofit/>
          </a:bodyPr>
          <a:lstStyle/>
          <a:p>
            <a:pPr algn="l">
              <a:buFont typeface="Wingdings" pitchFamily="2" charset="2"/>
              <a:buChar char="Ø"/>
            </a:pPr>
            <a:endParaRPr lang="en-US" dirty="0" smtClean="0">
              <a:solidFill>
                <a:schemeClr val="tx1"/>
              </a:solidFill>
            </a:endParaRPr>
          </a:p>
          <a:p>
            <a:pPr algn="l">
              <a:buFont typeface="Wingdings" pitchFamily="2" charset="2"/>
              <a:buChar char="Ø"/>
            </a:pPr>
            <a:r>
              <a:rPr lang="en-US" dirty="0" smtClean="0">
                <a:solidFill>
                  <a:schemeClr val="tx1"/>
                </a:solidFill>
              </a:rPr>
              <a:t>Route of choice for fluid replacement is peripheral vein in an extremity.</a:t>
            </a:r>
            <a:endParaRPr lang="en-US" dirty="0">
              <a:solidFill>
                <a:schemeClr val="tx1"/>
              </a:solidFill>
            </a:endParaRPr>
          </a:p>
        </p:txBody>
      </p:sp>
      <p:pic>
        <p:nvPicPr>
          <p:cNvPr id="8" name="Picture 4"/>
          <p:cNvPicPr>
            <a:picLocks noChangeAspect="1" noChangeArrowheads="1"/>
          </p:cNvPicPr>
          <p:nvPr/>
        </p:nvPicPr>
        <p:blipFill>
          <a:blip r:embed="rId2"/>
          <a:srcRect/>
          <a:stretch>
            <a:fillRect/>
          </a:stretch>
        </p:blipFill>
        <p:spPr bwMode="auto">
          <a:xfrm>
            <a:off x="5105400" y="4343400"/>
            <a:ext cx="2697880" cy="1752600"/>
          </a:xfrm>
          <a:prstGeom prst="rect">
            <a:avLst/>
          </a:prstGeom>
          <a:noFill/>
        </p:spPr>
      </p:pic>
      <p:pic>
        <p:nvPicPr>
          <p:cNvPr id="9" name="Picture 4"/>
          <p:cNvPicPr>
            <a:picLocks noChangeAspect="1" noChangeArrowheads="1"/>
          </p:cNvPicPr>
          <p:nvPr/>
        </p:nvPicPr>
        <p:blipFill>
          <a:blip r:embed="rId3"/>
          <a:srcRect/>
          <a:stretch>
            <a:fillRect/>
          </a:stretch>
        </p:blipFill>
        <p:spPr bwMode="auto">
          <a:xfrm>
            <a:off x="1600200" y="4267200"/>
            <a:ext cx="2757562" cy="18288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Universal precautions</a:t>
            </a:r>
            <a:br>
              <a:rPr lang="en-US" u="sng" dirty="0" smtClean="0">
                <a:solidFill>
                  <a:srgbClr val="C00000"/>
                </a:solidFill>
              </a:rPr>
            </a:br>
            <a:endParaRPr lang="en-US"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r>
              <a:rPr lang="en-US" sz="2000" b="1" dirty="0" smtClean="0">
                <a:solidFill>
                  <a:schemeClr val="tx1"/>
                </a:solidFill>
              </a:rPr>
              <a:t>Important:</a:t>
            </a:r>
            <a:r>
              <a:rPr lang="en-US" sz="2000" dirty="0" smtClean="0">
                <a:solidFill>
                  <a:schemeClr val="tx1"/>
                </a:solidFill>
              </a:rPr>
              <a:t> Recapping needles, putting catheters back into their sheath or dropping sharps to the floor (an unfortunately common practice in trauma) should be strictly avoided. </a:t>
            </a:r>
          </a:p>
          <a:p>
            <a:pPr algn="l"/>
            <a:endParaRPr lang="en-US" sz="2000" b="1" dirty="0">
              <a:solidFill>
                <a:schemeClr val="tx1"/>
              </a:solidFill>
            </a:endParaRPr>
          </a:p>
          <a:p>
            <a:pPr algn="l"/>
            <a:r>
              <a:rPr lang="en-US" sz="2000" b="1" dirty="0" smtClean="0">
                <a:solidFill>
                  <a:schemeClr val="tx1"/>
                </a:solidFill>
              </a:rPr>
              <a:t>Recapping of needles is one of the commonest causes of preventable needle stick injuries in health care workers.</a:t>
            </a: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Peripheral IV sites</a:t>
            </a:r>
            <a:endParaRPr lang="en-US" u="sng" dirty="0">
              <a:solidFill>
                <a:srgbClr val="C00000"/>
              </a:solidFill>
            </a:endParaRPr>
          </a:p>
        </p:txBody>
      </p:sp>
      <p:sp>
        <p:nvSpPr>
          <p:cNvPr id="3" name="Subtitle 2"/>
          <p:cNvSpPr>
            <a:spLocks noGrp="1"/>
          </p:cNvSpPr>
          <p:nvPr>
            <p:ph type="subTitle" idx="1"/>
          </p:nvPr>
        </p:nvSpPr>
        <p:spPr>
          <a:xfrm>
            <a:off x="228600" y="1905000"/>
            <a:ext cx="4724400" cy="4572000"/>
          </a:xfrm>
        </p:spPr>
        <p:txBody>
          <a:bodyPr>
            <a:normAutofit fontScale="92500" lnSpcReduction="10000"/>
          </a:bodyPr>
          <a:lstStyle/>
          <a:p>
            <a:pPr algn="l">
              <a:buFont typeface="Wingdings" pitchFamily="2" charset="2"/>
              <a:buChar char="Ø"/>
            </a:pPr>
            <a:r>
              <a:rPr lang="en-US" sz="2000" dirty="0" smtClean="0">
                <a:solidFill>
                  <a:schemeClr val="tx1"/>
                </a:solidFill>
              </a:rPr>
              <a:t>Generally </a:t>
            </a:r>
            <a:r>
              <a:rPr lang="en-US" sz="2000" dirty="0">
                <a:solidFill>
                  <a:schemeClr val="tx1"/>
                </a:solidFill>
              </a:rPr>
              <a:t>IV's are started at the most peripheral site that is available and appropriate for the situation. </a:t>
            </a:r>
            <a:endParaRPr lang="en-US" sz="2000" dirty="0" smtClean="0">
              <a:solidFill>
                <a:schemeClr val="tx1"/>
              </a:solidFill>
            </a:endParaRPr>
          </a:p>
          <a:p>
            <a:pPr lvl="1" algn="l">
              <a:buFont typeface="Wingdings" pitchFamily="2" charset="2"/>
              <a:buChar char="Ø"/>
            </a:pPr>
            <a:r>
              <a:rPr lang="en-US" sz="1600" dirty="0" smtClean="0">
                <a:solidFill>
                  <a:schemeClr val="tx1"/>
                </a:solidFill>
              </a:rPr>
              <a:t>This </a:t>
            </a:r>
            <a:r>
              <a:rPr lang="en-US" sz="1600" dirty="0">
                <a:solidFill>
                  <a:schemeClr val="tx1"/>
                </a:solidFill>
              </a:rPr>
              <a:t>allows </a:t>
            </a:r>
            <a:r>
              <a:rPr lang="en-US" sz="1600" dirty="0" err="1">
                <a:solidFill>
                  <a:schemeClr val="tx1"/>
                </a:solidFill>
              </a:rPr>
              <a:t>cannulation</a:t>
            </a:r>
            <a:r>
              <a:rPr lang="en-US" sz="1600" dirty="0">
                <a:solidFill>
                  <a:schemeClr val="tx1"/>
                </a:solidFill>
              </a:rPr>
              <a:t> of a more proximal site if your initial attempt fails. </a:t>
            </a:r>
            <a:endParaRPr lang="en-US" sz="1600" dirty="0" smtClean="0">
              <a:solidFill>
                <a:schemeClr val="tx1"/>
              </a:solidFill>
            </a:endParaRPr>
          </a:p>
          <a:p>
            <a:pPr lvl="1" algn="l">
              <a:buFont typeface="Wingdings" pitchFamily="2" charset="2"/>
              <a:buChar char="Ø"/>
            </a:pPr>
            <a:r>
              <a:rPr lang="en-US" sz="1600" dirty="0" smtClean="0">
                <a:solidFill>
                  <a:schemeClr val="tx1"/>
                </a:solidFill>
              </a:rPr>
              <a:t>If </a:t>
            </a:r>
            <a:r>
              <a:rPr lang="en-US" sz="1600" dirty="0">
                <a:solidFill>
                  <a:schemeClr val="tx1"/>
                </a:solidFill>
              </a:rPr>
              <a:t>you puncture a proximal vein first, and then try to start an IV distal to that site, the fluid may leak from the injured proximal vessel. </a:t>
            </a:r>
            <a:endParaRPr lang="en-US" sz="1600" dirty="0" smtClean="0">
              <a:solidFill>
                <a:schemeClr val="tx1"/>
              </a:solidFill>
            </a:endParaRP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The </a:t>
            </a:r>
            <a:r>
              <a:rPr lang="en-US" sz="2000" dirty="0">
                <a:solidFill>
                  <a:schemeClr val="tx1"/>
                </a:solidFill>
              </a:rPr>
              <a:t>preferred site in the emergency department is the veins of the forearm, followed by the median </a:t>
            </a:r>
            <a:r>
              <a:rPr lang="en-US" sz="2000" dirty="0" err="1">
                <a:solidFill>
                  <a:schemeClr val="tx1"/>
                </a:solidFill>
              </a:rPr>
              <a:t>cubital</a:t>
            </a:r>
            <a:r>
              <a:rPr lang="en-US" sz="2000" dirty="0">
                <a:solidFill>
                  <a:schemeClr val="tx1"/>
                </a:solidFill>
              </a:rPr>
              <a:t> vein that crosses the </a:t>
            </a:r>
            <a:r>
              <a:rPr lang="en-US" sz="2000" dirty="0" err="1">
                <a:solidFill>
                  <a:schemeClr val="tx1"/>
                </a:solidFill>
              </a:rPr>
              <a:t>antecubital</a:t>
            </a:r>
            <a:r>
              <a:rPr lang="en-US" sz="2000" dirty="0">
                <a:solidFill>
                  <a:schemeClr val="tx1"/>
                </a:solidFill>
              </a:rPr>
              <a:t> </a:t>
            </a:r>
            <a:r>
              <a:rPr lang="en-US" sz="2000" dirty="0" err="1">
                <a:solidFill>
                  <a:schemeClr val="tx1"/>
                </a:solidFill>
              </a:rPr>
              <a:t>fossa</a:t>
            </a:r>
            <a:r>
              <a:rPr lang="en-US" sz="2000" dirty="0">
                <a:solidFill>
                  <a:schemeClr val="tx1"/>
                </a:solidFill>
              </a:rPr>
              <a:t>. </a:t>
            </a:r>
            <a:endParaRPr lang="en-US" sz="2000" dirty="0" smtClean="0">
              <a:solidFill>
                <a:schemeClr val="tx1"/>
              </a:solidFill>
            </a:endParaRPr>
          </a:p>
          <a:p>
            <a:pPr algn="l">
              <a:buFont typeface="Wingdings" pitchFamily="2" charset="2"/>
              <a:buChar char="Ø"/>
            </a:pPr>
            <a:r>
              <a:rPr lang="en-US" sz="2000" dirty="0" smtClean="0">
                <a:solidFill>
                  <a:schemeClr val="tx1"/>
                </a:solidFill>
              </a:rPr>
              <a:t>In </a:t>
            </a:r>
            <a:r>
              <a:rPr lang="en-US" sz="2000" dirty="0">
                <a:solidFill>
                  <a:schemeClr val="tx1"/>
                </a:solidFill>
              </a:rPr>
              <a:t>trauma patients, it is common to go directly to the median </a:t>
            </a:r>
            <a:r>
              <a:rPr lang="en-US" sz="2000" dirty="0" err="1">
                <a:solidFill>
                  <a:schemeClr val="tx1"/>
                </a:solidFill>
              </a:rPr>
              <a:t>cubital</a:t>
            </a:r>
            <a:r>
              <a:rPr lang="en-US" sz="2000" dirty="0">
                <a:solidFill>
                  <a:schemeClr val="tx1"/>
                </a:solidFill>
              </a:rPr>
              <a:t> vein as the first choice because it will accommodate a large bore IV and it is generally easy to catheterize</a:t>
            </a:r>
            <a:r>
              <a:rPr lang="en-US" sz="2000" dirty="0" smtClean="0">
                <a:solidFill>
                  <a:schemeClr val="tx1"/>
                </a:solidFill>
              </a:rPr>
              <a:t>.</a:t>
            </a:r>
          </a:p>
        </p:txBody>
      </p:sp>
      <p:pic>
        <p:nvPicPr>
          <p:cNvPr id="4" name="Picture 4"/>
          <p:cNvPicPr>
            <a:picLocks noChangeAspect="1" noChangeArrowheads="1"/>
          </p:cNvPicPr>
          <p:nvPr/>
        </p:nvPicPr>
        <p:blipFill>
          <a:blip r:embed="rId2"/>
          <a:srcRect/>
          <a:stretch>
            <a:fillRect/>
          </a:stretch>
        </p:blipFill>
        <p:spPr bwMode="auto">
          <a:xfrm>
            <a:off x="5029200" y="2743200"/>
            <a:ext cx="4114800" cy="2673061"/>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Peripheral IV sites</a:t>
            </a:r>
            <a:endParaRPr lang="en-US" u="sng" dirty="0">
              <a:solidFill>
                <a:srgbClr val="C00000"/>
              </a:solidFill>
            </a:endParaRPr>
          </a:p>
        </p:txBody>
      </p:sp>
      <p:sp>
        <p:nvSpPr>
          <p:cNvPr id="3" name="Subtitle 2"/>
          <p:cNvSpPr>
            <a:spLocks noGrp="1"/>
          </p:cNvSpPr>
          <p:nvPr>
            <p:ph type="subTitle" idx="1"/>
          </p:nvPr>
        </p:nvSpPr>
        <p:spPr>
          <a:xfrm>
            <a:off x="304800" y="2286000"/>
            <a:ext cx="4953000" cy="4114800"/>
          </a:xfrm>
        </p:spPr>
        <p:txBody>
          <a:bodyPr>
            <a:normAutofit/>
          </a:bodyPr>
          <a:lstStyle/>
          <a:p>
            <a:pPr algn="l"/>
            <a:r>
              <a:rPr lang="en-US" sz="2000" dirty="0" smtClean="0">
                <a:solidFill>
                  <a:schemeClr val="tx1"/>
                </a:solidFill>
              </a:rPr>
              <a:t> In circumstances where the veins of the upper extremities are inaccessible, the veins of the dorsum of the foot or the </a:t>
            </a:r>
            <a:r>
              <a:rPr lang="en-US" sz="2000" dirty="0" err="1" smtClean="0">
                <a:solidFill>
                  <a:schemeClr val="tx1"/>
                </a:solidFill>
              </a:rPr>
              <a:t>saphenous</a:t>
            </a:r>
            <a:r>
              <a:rPr lang="en-US" sz="2000" dirty="0" smtClean="0">
                <a:solidFill>
                  <a:schemeClr val="tx1"/>
                </a:solidFill>
              </a:rPr>
              <a:t> vein of the lower leg can be used. </a:t>
            </a:r>
          </a:p>
          <a:p>
            <a:pPr algn="l"/>
            <a:endParaRPr lang="en-US" sz="2000" dirty="0" smtClean="0">
              <a:solidFill>
                <a:schemeClr val="tx1"/>
              </a:solidFill>
            </a:endParaRPr>
          </a:p>
          <a:p>
            <a:pPr algn="l"/>
            <a:endParaRPr lang="en-US" sz="2000" dirty="0">
              <a:solidFill>
                <a:schemeClr val="tx1"/>
              </a:solidFill>
            </a:endParaRPr>
          </a:p>
          <a:p>
            <a:pPr algn="l"/>
            <a:r>
              <a:rPr lang="en-US" sz="2000" dirty="0" smtClean="0">
                <a:solidFill>
                  <a:schemeClr val="tx1"/>
                </a:solidFill>
              </a:rPr>
              <a:t>In circumstances in which no peripheral IV access is possible a central IV can be started.</a:t>
            </a:r>
            <a:endParaRPr lang="en-US" sz="2000" dirty="0">
              <a:solidFill>
                <a:schemeClr val="tx1"/>
              </a:solidFill>
            </a:endParaRPr>
          </a:p>
        </p:txBody>
      </p:sp>
      <p:pic>
        <p:nvPicPr>
          <p:cNvPr id="4" name="Picture 4"/>
          <p:cNvPicPr>
            <a:picLocks noChangeAspect="1" noChangeArrowheads="1"/>
          </p:cNvPicPr>
          <p:nvPr/>
        </p:nvPicPr>
        <p:blipFill>
          <a:blip r:embed="rId2"/>
          <a:srcRect/>
          <a:stretch>
            <a:fillRect/>
          </a:stretch>
        </p:blipFill>
        <p:spPr bwMode="auto">
          <a:xfrm>
            <a:off x="5029200" y="1905000"/>
            <a:ext cx="4114800" cy="2728913"/>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Alternate sites</a:t>
            </a:r>
            <a:r>
              <a:rPr lang="en-US" dirty="0" smtClean="0">
                <a:solidFill>
                  <a:srgbClr val="C00000"/>
                </a:solidFill>
              </a:rPr>
              <a:t/>
            </a:r>
            <a:br>
              <a:rPr lang="en-US" dirty="0" smtClean="0">
                <a:solidFill>
                  <a:srgbClr val="C00000"/>
                </a:solidFill>
              </a:rPr>
            </a:br>
            <a:endParaRPr lang="en-US" u="sng" dirty="0">
              <a:solidFill>
                <a:srgbClr val="C00000"/>
              </a:solidFill>
            </a:endParaRPr>
          </a:p>
        </p:txBody>
      </p:sp>
      <p:sp>
        <p:nvSpPr>
          <p:cNvPr id="3" name="Subtitle 2"/>
          <p:cNvSpPr>
            <a:spLocks noGrp="1"/>
          </p:cNvSpPr>
          <p:nvPr>
            <p:ph type="subTitle" idx="1"/>
          </p:nvPr>
        </p:nvSpPr>
        <p:spPr>
          <a:xfrm>
            <a:off x="304800" y="2286000"/>
            <a:ext cx="4953000" cy="4114800"/>
          </a:xfrm>
        </p:spPr>
        <p:txBody>
          <a:bodyPr>
            <a:normAutofit/>
          </a:bodyPr>
          <a:lstStyle/>
          <a:p>
            <a:pPr lvl="1" algn="l"/>
            <a:endParaRPr lang="en-US" sz="3200" dirty="0" smtClean="0">
              <a:solidFill>
                <a:schemeClr val="tx1"/>
              </a:solidFill>
            </a:endParaRPr>
          </a:p>
          <a:p>
            <a:pPr lvl="1" algn="l"/>
            <a:endParaRPr lang="en-US" sz="3200" dirty="0">
              <a:solidFill>
                <a:schemeClr val="tx1"/>
              </a:solidFill>
            </a:endParaRPr>
          </a:p>
          <a:p>
            <a:pPr lvl="1" algn="l"/>
            <a:r>
              <a:rPr lang="en-US" sz="3200" dirty="0" smtClean="0">
                <a:solidFill>
                  <a:schemeClr val="tx1"/>
                </a:solidFill>
              </a:rPr>
              <a:t>External jugular veins</a:t>
            </a:r>
          </a:p>
          <a:p>
            <a:pPr lvl="1" algn="l"/>
            <a:endParaRPr lang="en-US" sz="3200" dirty="0" smtClean="0">
              <a:solidFill>
                <a:schemeClr val="tx1"/>
              </a:solidFill>
            </a:endParaRPr>
          </a:p>
          <a:p>
            <a:pPr lvl="1" algn="l"/>
            <a:r>
              <a:rPr lang="en-US" sz="3200" dirty="0" smtClean="0">
                <a:solidFill>
                  <a:schemeClr val="tx1"/>
                </a:solidFill>
              </a:rPr>
              <a:t>Central vein</a:t>
            </a:r>
          </a:p>
          <a:p>
            <a:pPr algn="l"/>
            <a:endParaRPr lang="en-US" sz="2000" dirty="0">
              <a:solidFill>
                <a:schemeClr val="tx1"/>
              </a:solidFill>
            </a:endParaRPr>
          </a:p>
        </p:txBody>
      </p:sp>
      <p:pic>
        <p:nvPicPr>
          <p:cNvPr id="5" name="Picture 5"/>
          <p:cNvPicPr>
            <a:picLocks noChangeAspect="1" noChangeArrowheads="1"/>
          </p:cNvPicPr>
          <p:nvPr/>
        </p:nvPicPr>
        <p:blipFill>
          <a:blip r:embed="rId2"/>
          <a:srcRect/>
          <a:stretch>
            <a:fillRect/>
          </a:stretch>
        </p:blipFill>
        <p:spPr bwMode="auto">
          <a:xfrm>
            <a:off x="4800600" y="3352800"/>
            <a:ext cx="3962400" cy="272573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 Equipment</a:t>
            </a:r>
            <a:endParaRPr lang="en-US" u="sng" dirty="0">
              <a:solidFill>
                <a:srgbClr val="C00000"/>
              </a:solidFill>
            </a:endParaRPr>
          </a:p>
        </p:txBody>
      </p:sp>
      <p:sp>
        <p:nvSpPr>
          <p:cNvPr id="3" name="Subtitle 2"/>
          <p:cNvSpPr>
            <a:spLocks noGrp="1"/>
          </p:cNvSpPr>
          <p:nvPr>
            <p:ph type="subTitle" idx="1"/>
          </p:nvPr>
        </p:nvSpPr>
        <p:spPr>
          <a:xfrm>
            <a:off x="0" y="2209800"/>
            <a:ext cx="5562600" cy="4114800"/>
          </a:xfrm>
        </p:spPr>
        <p:txBody>
          <a:bodyPr>
            <a:normAutofit lnSpcReduction="10000"/>
          </a:bodyPr>
          <a:lstStyle/>
          <a:p>
            <a:pPr algn="l"/>
            <a:r>
              <a:rPr lang="en-US" sz="2000" dirty="0" smtClean="0">
                <a:solidFill>
                  <a:schemeClr val="tx1"/>
                </a:solidFill>
              </a:rPr>
              <a:t>All </a:t>
            </a:r>
            <a:r>
              <a:rPr lang="en-US" sz="2000" dirty="0">
                <a:solidFill>
                  <a:schemeClr val="tx1"/>
                </a:solidFill>
              </a:rPr>
              <a:t>necessary equipment should be prepared, assembled and available at the bedside prior to starting the IV. Basic equipment includes: </a:t>
            </a:r>
          </a:p>
          <a:p>
            <a:pPr lvl="1" algn="l">
              <a:buFont typeface="Wingdings" pitchFamily="2" charset="2"/>
              <a:buChar char="§"/>
            </a:pPr>
            <a:r>
              <a:rPr lang="en-US" sz="1600" dirty="0">
                <a:solidFill>
                  <a:schemeClr val="tx1"/>
                </a:solidFill>
              </a:rPr>
              <a:t>gloves and protective equipment </a:t>
            </a:r>
          </a:p>
          <a:p>
            <a:pPr lvl="1" algn="l">
              <a:buFont typeface="Wingdings" pitchFamily="2" charset="2"/>
              <a:buChar char="§"/>
            </a:pPr>
            <a:r>
              <a:rPr lang="en-US" sz="1600" dirty="0" err="1">
                <a:solidFill>
                  <a:schemeClr val="tx1"/>
                </a:solidFill>
              </a:rPr>
              <a:t>appropirate</a:t>
            </a:r>
            <a:r>
              <a:rPr lang="en-US" sz="1600" dirty="0">
                <a:solidFill>
                  <a:schemeClr val="tx1"/>
                </a:solidFill>
              </a:rPr>
              <a:t> size catheter 14-25 G IV catheter </a:t>
            </a:r>
          </a:p>
          <a:p>
            <a:pPr lvl="1" algn="l">
              <a:buFont typeface="Wingdings" pitchFamily="2" charset="2"/>
              <a:buChar char="§"/>
            </a:pPr>
            <a:r>
              <a:rPr lang="en-US" sz="1600" dirty="0">
                <a:solidFill>
                  <a:schemeClr val="tx1"/>
                </a:solidFill>
              </a:rPr>
              <a:t>non-latex tourniquet </a:t>
            </a:r>
          </a:p>
          <a:p>
            <a:pPr lvl="1" algn="l">
              <a:buFont typeface="Wingdings" pitchFamily="2" charset="2"/>
              <a:buChar char="§"/>
            </a:pPr>
            <a:r>
              <a:rPr lang="en-US" sz="1600" dirty="0">
                <a:solidFill>
                  <a:schemeClr val="tx1"/>
                </a:solidFill>
              </a:rPr>
              <a:t>alcohol swab/other cleaning instrument </a:t>
            </a:r>
          </a:p>
          <a:p>
            <a:pPr lvl="1" algn="l">
              <a:buFont typeface="Wingdings" pitchFamily="2" charset="2"/>
              <a:buChar char="§"/>
            </a:pPr>
            <a:r>
              <a:rPr lang="en-US" sz="1600" dirty="0">
                <a:solidFill>
                  <a:schemeClr val="tx1"/>
                </a:solidFill>
              </a:rPr>
              <a:t>non-sterile 2x2 gauze </a:t>
            </a:r>
          </a:p>
          <a:p>
            <a:pPr lvl="1" algn="l">
              <a:buFont typeface="Wingdings" pitchFamily="2" charset="2"/>
              <a:buChar char="§"/>
            </a:pPr>
            <a:r>
              <a:rPr lang="en-US" sz="1600" dirty="0">
                <a:solidFill>
                  <a:schemeClr val="tx1"/>
                </a:solidFill>
              </a:rPr>
              <a:t>sterile 2x2 gauze (this is not practiced in nursing) </a:t>
            </a:r>
          </a:p>
          <a:p>
            <a:pPr lvl="1" algn="l">
              <a:buFont typeface="Wingdings" pitchFamily="2" charset="2"/>
              <a:buChar char="§"/>
            </a:pPr>
            <a:r>
              <a:rPr lang="en-US" sz="1600" dirty="0" smtClean="0">
                <a:solidFill>
                  <a:schemeClr val="tx1"/>
                </a:solidFill>
              </a:rPr>
              <a:t>Transparent </a:t>
            </a:r>
            <a:r>
              <a:rPr lang="en-US" sz="1600" dirty="0">
                <a:solidFill>
                  <a:schemeClr val="tx1"/>
                </a:solidFill>
              </a:rPr>
              <a:t>Dressing </a:t>
            </a:r>
          </a:p>
          <a:p>
            <a:pPr lvl="1" algn="l">
              <a:buFont typeface="Wingdings" pitchFamily="2" charset="2"/>
              <a:buChar char="§"/>
            </a:pPr>
            <a:r>
              <a:rPr lang="en-US" sz="1600" dirty="0">
                <a:solidFill>
                  <a:schemeClr val="tx1"/>
                </a:solidFill>
              </a:rPr>
              <a:t>3 pieces of 2.5 cm tape approximately 10 cm in length </a:t>
            </a:r>
          </a:p>
          <a:p>
            <a:pPr lvl="1" algn="l">
              <a:buFont typeface="Wingdings" pitchFamily="2" charset="2"/>
              <a:buChar char="§"/>
            </a:pPr>
            <a:r>
              <a:rPr lang="en-US" sz="1600" dirty="0">
                <a:solidFill>
                  <a:schemeClr val="tx1"/>
                </a:solidFill>
              </a:rPr>
              <a:t>IV bag with solution set (tubing) (flushed and ready) or saline lock </a:t>
            </a:r>
          </a:p>
          <a:p>
            <a:pPr lvl="1" algn="l">
              <a:buFont typeface="Wingdings" pitchFamily="2" charset="2"/>
              <a:buChar char="§"/>
            </a:pPr>
            <a:r>
              <a:rPr lang="en-US" sz="1600" dirty="0">
                <a:solidFill>
                  <a:schemeClr val="tx1"/>
                </a:solidFill>
              </a:rPr>
              <a:t>sharps container </a:t>
            </a:r>
          </a:p>
        </p:txBody>
      </p:sp>
      <p:pic>
        <p:nvPicPr>
          <p:cNvPr id="1026" name="Picture 2" descr="C:\Users\imad\Documents\a c t i v e\KKUH INFO\044 MED STUDENTS\IVSETUP.jpg"/>
          <p:cNvPicPr>
            <a:picLocks noChangeAspect="1" noChangeArrowheads="1"/>
          </p:cNvPicPr>
          <p:nvPr/>
        </p:nvPicPr>
        <p:blipFill>
          <a:blip r:embed="rId2"/>
          <a:srcRect/>
          <a:stretch>
            <a:fillRect/>
          </a:stretch>
        </p:blipFill>
        <p:spPr bwMode="auto">
          <a:xfrm>
            <a:off x="5177653" y="2590800"/>
            <a:ext cx="3966347" cy="30734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b="1" dirty="0" smtClean="0"/>
              <a:t> </a:t>
            </a:r>
            <a:r>
              <a:rPr lang="en-US" sz="3600" u="sng" dirty="0" smtClean="0">
                <a:solidFill>
                  <a:srgbClr val="C00000"/>
                </a:solidFill>
              </a:rPr>
              <a:t>Establishing a peripheral intravenous line </a:t>
            </a:r>
            <a:endParaRPr lang="en-US" sz="3600" u="sng" dirty="0">
              <a:solidFill>
                <a:srgbClr val="C00000"/>
              </a:solidFill>
            </a:endParaRPr>
          </a:p>
        </p:txBody>
      </p:sp>
      <p:sp>
        <p:nvSpPr>
          <p:cNvPr id="3" name="Subtitle 2"/>
          <p:cNvSpPr>
            <a:spLocks noGrp="1"/>
          </p:cNvSpPr>
          <p:nvPr>
            <p:ph type="subTitle" idx="1"/>
          </p:nvPr>
        </p:nvSpPr>
        <p:spPr>
          <a:xfrm>
            <a:off x="1371600" y="2286000"/>
            <a:ext cx="5715000" cy="4114800"/>
          </a:xfrm>
        </p:spPr>
        <p:txBody>
          <a:bodyPr>
            <a:normAutofit fontScale="85000" lnSpcReduction="20000"/>
          </a:bodyPr>
          <a:lstStyle/>
          <a:p>
            <a:pPr algn="l">
              <a:lnSpc>
                <a:spcPct val="90000"/>
              </a:lnSpc>
              <a:buFont typeface="Wingdings" pitchFamily="2" charset="2"/>
              <a:buChar char="Ø"/>
            </a:pPr>
            <a:r>
              <a:rPr lang="en-US" sz="2000" dirty="0" smtClean="0">
                <a:solidFill>
                  <a:schemeClr val="tx1"/>
                </a:solidFill>
              </a:rPr>
              <a:t>Wash your hands</a:t>
            </a:r>
          </a:p>
          <a:p>
            <a:pPr algn="l">
              <a:lnSpc>
                <a:spcPct val="90000"/>
              </a:lnSpc>
              <a:buFont typeface="Wingdings" pitchFamily="2" charset="2"/>
              <a:buChar char="Ø"/>
            </a:pPr>
            <a:r>
              <a:rPr lang="en-US" sz="2000" dirty="0" smtClean="0">
                <a:solidFill>
                  <a:schemeClr val="tx1"/>
                </a:solidFill>
              </a:rPr>
              <a:t>Introduce yourself to the patient and clarify the patient’s identity. Explain the procedure to the patient and gain informed consent to continue. It is also worth explaining that </a:t>
            </a:r>
            <a:r>
              <a:rPr lang="en-US" sz="2000" dirty="0" err="1" smtClean="0">
                <a:solidFill>
                  <a:schemeClr val="tx1"/>
                </a:solidFill>
              </a:rPr>
              <a:t>cannulation</a:t>
            </a:r>
            <a:r>
              <a:rPr lang="en-US" sz="2000" dirty="0" smtClean="0">
                <a:solidFill>
                  <a:schemeClr val="tx1"/>
                </a:solidFill>
              </a:rPr>
              <a:t> may cause some discomfort but that it will be short lived</a:t>
            </a:r>
          </a:p>
          <a:p>
            <a:pPr algn="l">
              <a:lnSpc>
                <a:spcPct val="90000"/>
              </a:lnSpc>
              <a:buFont typeface="Wingdings" pitchFamily="2" charset="2"/>
              <a:buChar char="Ø"/>
            </a:pPr>
            <a:r>
              <a:rPr lang="en-US" sz="2000" dirty="0" smtClean="0">
                <a:solidFill>
                  <a:schemeClr val="tx1"/>
                </a:solidFill>
              </a:rPr>
              <a:t>Inspect fluid for contamination, appearance, and expiration date </a:t>
            </a:r>
          </a:p>
          <a:p>
            <a:pPr algn="l">
              <a:lnSpc>
                <a:spcPct val="90000"/>
              </a:lnSpc>
              <a:buFont typeface="Wingdings" pitchFamily="2" charset="2"/>
              <a:buChar char="Ø"/>
            </a:pPr>
            <a:r>
              <a:rPr lang="en-US" sz="2000" dirty="0" smtClean="0">
                <a:solidFill>
                  <a:schemeClr val="tx1"/>
                </a:solidFill>
              </a:rPr>
              <a:t>Prepare infusion set</a:t>
            </a:r>
          </a:p>
          <a:p>
            <a:pPr algn="l">
              <a:lnSpc>
                <a:spcPct val="90000"/>
              </a:lnSpc>
              <a:buFont typeface="Wingdings" pitchFamily="2" charset="2"/>
              <a:buChar char="Ø"/>
            </a:pPr>
            <a:r>
              <a:rPr lang="en-US" sz="2000" dirty="0" smtClean="0">
                <a:solidFill>
                  <a:schemeClr val="tx1"/>
                </a:solidFill>
              </a:rPr>
              <a:t>Attach infusion set to bag of solution</a:t>
            </a:r>
          </a:p>
          <a:p>
            <a:pPr lvl="0" algn="l">
              <a:buFont typeface="Wingdings" pitchFamily="2" charset="2"/>
              <a:buChar char="Ø"/>
            </a:pPr>
            <a:r>
              <a:rPr lang="en-US" sz="2000" dirty="0" smtClean="0">
                <a:solidFill>
                  <a:schemeClr val="tx1"/>
                </a:solidFill>
              </a:rPr>
              <a:t>Assemble </a:t>
            </a:r>
            <a:r>
              <a:rPr lang="en-US" sz="2000" dirty="0">
                <a:solidFill>
                  <a:schemeClr val="tx1"/>
                </a:solidFill>
              </a:rPr>
              <a:t>your equipment</a:t>
            </a:r>
            <a:r>
              <a:rPr lang="en-US" sz="2000" dirty="0" smtClean="0">
                <a:solidFill>
                  <a:schemeClr val="tx1"/>
                </a:solidFill>
              </a:rPr>
              <a:t>.</a:t>
            </a:r>
          </a:p>
          <a:p>
            <a:pPr lvl="0" algn="l">
              <a:buFont typeface="Wingdings" pitchFamily="2" charset="2"/>
              <a:buChar char="Ø"/>
            </a:pPr>
            <a:r>
              <a:rPr lang="en-US" sz="2000" dirty="0" smtClean="0">
                <a:solidFill>
                  <a:schemeClr val="tx1"/>
                </a:solidFill>
              </a:rPr>
              <a:t>Put </a:t>
            </a:r>
            <a:r>
              <a:rPr lang="en-US" sz="2000" dirty="0">
                <a:solidFill>
                  <a:schemeClr val="tx1"/>
                </a:solidFill>
              </a:rPr>
              <a:t>a pair of appropriately sized non-latex examination gloves. </a:t>
            </a:r>
            <a:endParaRPr lang="en-US" sz="2000" dirty="0" smtClean="0">
              <a:solidFill>
                <a:schemeClr val="tx1"/>
              </a:solidFill>
            </a:endParaRPr>
          </a:p>
          <a:p>
            <a:pPr lvl="0" algn="l">
              <a:buFont typeface="Wingdings" pitchFamily="2" charset="2"/>
              <a:buChar char="Ø"/>
            </a:pPr>
            <a:r>
              <a:rPr lang="en-US" sz="2000" dirty="0" smtClean="0">
                <a:solidFill>
                  <a:schemeClr val="tx1"/>
                </a:solidFill>
              </a:rPr>
              <a:t>Apply </a:t>
            </a:r>
            <a:r>
              <a:rPr lang="en-US" sz="2000" dirty="0">
                <a:solidFill>
                  <a:schemeClr val="tx1"/>
                </a:solidFill>
              </a:rPr>
              <a:t>tourniquet to the IV arm above the site.</a:t>
            </a:r>
          </a:p>
          <a:p>
            <a:pPr lvl="0" algn="l">
              <a:buFont typeface="Wingdings" pitchFamily="2" charset="2"/>
              <a:buChar char="Ø"/>
            </a:pPr>
            <a:r>
              <a:rPr lang="en-US" sz="2000" dirty="0">
                <a:solidFill>
                  <a:schemeClr val="tx1"/>
                </a:solidFill>
              </a:rPr>
              <a:t>Visualize and palpate the vein.</a:t>
            </a:r>
          </a:p>
          <a:p>
            <a:pPr lvl="0" algn="l">
              <a:buFont typeface="Wingdings" pitchFamily="2" charset="2"/>
              <a:buChar char="Ø"/>
            </a:pPr>
            <a:r>
              <a:rPr lang="en-US" sz="2000" dirty="0">
                <a:solidFill>
                  <a:schemeClr val="tx1"/>
                </a:solidFill>
              </a:rPr>
              <a:t>Cleanse the site with a </a:t>
            </a:r>
            <a:r>
              <a:rPr lang="en-US" sz="2000" dirty="0" err="1">
                <a:solidFill>
                  <a:schemeClr val="tx1"/>
                </a:solidFill>
              </a:rPr>
              <a:t>chlorhexidine</a:t>
            </a:r>
            <a:r>
              <a:rPr lang="en-US" sz="2000" dirty="0">
                <a:solidFill>
                  <a:schemeClr val="tx1"/>
                </a:solidFill>
              </a:rPr>
              <a:t> swab using an expanding circular motion</a:t>
            </a:r>
            <a:r>
              <a:rPr lang="en-US" sz="1400" dirty="0" smtClean="0">
                <a:solidFill>
                  <a:schemeClr val="tx1"/>
                </a:solidFill>
              </a:rPr>
              <a:t>.</a:t>
            </a:r>
            <a:endParaRPr lang="en-US" sz="1400" dirty="0">
              <a:solidFill>
                <a:schemeClr val="tx1"/>
              </a:solidFill>
            </a:endParaRPr>
          </a:p>
        </p:txBody>
      </p:sp>
      <p:pic>
        <p:nvPicPr>
          <p:cNvPr id="33793" name="Picture 1" descr="C:\Users\Lift\Pictures\Apply-the-tourniquet.jpg"/>
          <p:cNvPicPr>
            <a:picLocks noChangeAspect="1" noChangeArrowheads="1"/>
          </p:cNvPicPr>
          <p:nvPr/>
        </p:nvPicPr>
        <p:blipFill>
          <a:blip r:embed="rId2" cstate="print"/>
          <a:srcRect/>
          <a:stretch>
            <a:fillRect/>
          </a:stretch>
        </p:blipFill>
        <p:spPr bwMode="auto">
          <a:xfrm>
            <a:off x="7571814" y="4038600"/>
            <a:ext cx="1572186" cy="1047750"/>
          </a:xfrm>
          <a:prstGeom prst="rect">
            <a:avLst/>
          </a:prstGeom>
          <a:noFill/>
        </p:spPr>
      </p:pic>
      <p:pic>
        <p:nvPicPr>
          <p:cNvPr id="33794" name="Picture 2" descr="C:\Users\Lift\Pictures\Re-check-the-vein.jpg"/>
          <p:cNvPicPr>
            <a:picLocks noChangeAspect="1" noChangeArrowheads="1"/>
          </p:cNvPicPr>
          <p:nvPr/>
        </p:nvPicPr>
        <p:blipFill>
          <a:blip r:embed="rId3" cstate="print"/>
          <a:srcRect/>
          <a:stretch>
            <a:fillRect/>
          </a:stretch>
        </p:blipFill>
        <p:spPr bwMode="auto">
          <a:xfrm>
            <a:off x="7543228" y="5105400"/>
            <a:ext cx="1600772" cy="1066800"/>
          </a:xfrm>
          <a:prstGeom prst="rect">
            <a:avLst/>
          </a:prstGeom>
          <a:noFill/>
        </p:spPr>
      </p:pic>
      <p:pic>
        <p:nvPicPr>
          <p:cNvPr id="6" name="Content Placeholder 7" descr="images (13).jpg"/>
          <p:cNvPicPr>
            <a:picLocks noChangeAspect="1"/>
          </p:cNvPicPr>
          <p:nvPr/>
        </p:nvPicPr>
        <p:blipFill>
          <a:blip r:embed="rId4"/>
          <a:srcRect/>
          <a:stretch>
            <a:fillRect/>
          </a:stretch>
        </p:blipFill>
        <p:spPr>
          <a:xfrm>
            <a:off x="7620000" y="1905000"/>
            <a:ext cx="1383390" cy="1143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b="1" dirty="0" smtClean="0"/>
              <a:t> </a:t>
            </a:r>
            <a:r>
              <a:rPr lang="en-US" sz="3600" u="sng" dirty="0" smtClean="0">
                <a:solidFill>
                  <a:srgbClr val="C00000"/>
                </a:solidFill>
              </a:rPr>
              <a:t>Establishing a peripheral intravenous line </a:t>
            </a:r>
            <a:endParaRPr lang="en-US" sz="3600" u="sng" dirty="0">
              <a:solidFill>
                <a:srgbClr val="C00000"/>
              </a:solidFill>
            </a:endParaRPr>
          </a:p>
        </p:txBody>
      </p:sp>
      <p:sp>
        <p:nvSpPr>
          <p:cNvPr id="3" name="Subtitle 2"/>
          <p:cNvSpPr>
            <a:spLocks noGrp="1"/>
          </p:cNvSpPr>
          <p:nvPr>
            <p:ph type="subTitle" idx="1"/>
          </p:nvPr>
        </p:nvSpPr>
        <p:spPr>
          <a:xfrm>
            <a:off x="1371600" y="2286000"/>
            <a:ext cx="5181600" cy="4114800"/>
          </a:xfrm>
        </p:spPr>
        <p:txBody>
          <a:bodyPr>
            <a:normAutofit lnSpcReduction="10000"/>
          </a:bodyPr>
          <a:lstStyle/>
          <a:p>
            <a:pPr lvl="0" algn="l">
              <a:buFont typeface="Wingdings" pitchFamily="2" charset="2"/>
              <a:buChar char="Ø"/>
            </a:pPr>
            <a:r>
              <a:rPr lang="en-US" sz="2400" dirty="0" smtClean="0">
                <a:solidFill>
                  <a:schemeClr val="tx1"/>
                </a:solidFill>
              </a:rPr>
              <a:t>Prepare and inspect the catheter:</a:t>
            </a:r>
            <a:br>
              <a:rPr lang="en-US" sz="2400" dirty="0" smtClean="0">
                <a:solidFill>
                  <a:schemeClr val="tx1"/>
                </a:solidFill>
              </a:rPr>
            </a:br>
            <a:r>
              <a:rPr lang="en-US" sz="2400" dirty="0" smtClean="0">
                <a:solidFill>
                  <a:schemeClr val="tx1"/>
                </a:solidFill>
              </a:rPr>
              <a:t>Remove the catheter from the package.</a:t>
            </a:r>
          </a:p>
          <a:p>
            <a:pPr lvl="0" algn="l">
              <a:buFont typeface="Wingdings" pitchFamily="2" charset="2"/>
              <a:buChar char="Ø"/>
            </a:pPr>
            <a:r>
              <a:rPr lang="en-US" sz="2400" dirty="0" smtClean="0">
                <a:solidFill>
                  <a:schemeClr val="tx1"/>
                </a:solidFill>
              </a:rPr>
              <a:t> Push down on the flashback chamber to ensure it is tight.</a:t>
            </a:r>
          </a:p>
          <a:p>
            <a:pPr lvl="0" algn="l">
              <a:buFont typeface="Wingdings" pitchFamily="2" charset="2"/>
              <a:buChar char="Ø"/>
            </a:pPr>
            <a:r>
              <a:rPr lang="en-US" sz="2400" dirty="0" smtClean="0">
                <a:solidFill>
                  <a:schemeClr val="tx1"/>
                </a:solidFill>
              </a:rPr>
              <a:t> Remove the protective cover. </a:t>
            </a:r>
          </a:p>
          <a:p>
            <a:pPr lvl="0" algn="l">
              <a:buFont typeface="Wingdings" pitchFamily="2" charset="2"/>
              <a:buChar char="Ø"/>
            </a:pPr>
            <a:r>
              <a:rPr lang="en-US" sz="2400" dirty="0" smtClean="0">
                <a:solidFill>
                  <a:schemeClr val="tx1"/>
                </a:solidFill>
              </a:rPr>
              <a:t>Inspect the catheter and needle for any damage or contaminants. </a:t>
            </a:r>
          </a:p>
          <a:p>
            <a:pPr lvl="0" algn="l">
              <a:buFont typeface="Wingdings" pitchFamily="2" charset="2"/>
              <a:buChar char="Ø"/>
            </a:pPr>
            <a:r>
              <a:rPr lang="en-US" sz="2400" dirty="0" smtClean="0">
                <a:solidFill>
                  <a:schemeClr val="tx1"/>
                </a:solidFill>
              </a:rPr>
              <a:t>Spin the hub of the catheter to ensure that it moves freely on the needle</a:t>
            </a:r>
          </a:p>
          <a:p>
            <a:pPr lvl="0" algn="l">
              <a:buFont typeface="Wingdings" pitchFamily="2" charset="2"/>
              <a:buChar char="Ø"/>
            </a:pPr>
            <a:r>
              <a:rPr lang="en-US" sz="2400" dirty="0" smtClean="0">
                <a:solidFill>
                  <a:schemeClr val="tx1"/>
                </a:solidFill>
              </a:rPr>
              <a:t>Do not move the catheter tip over the bevel of the </a:t>
            </a:r>
            <a:r>
              <a:rPr lang="en-US" sz="2400" dirty="0" err="1" smtClean="0">
                <a:solidFill>
                  <a:schemeClr val="tx1"/>
                </a:solidFill>
              </a:rPr>
              <a:t>stylet</a:t>
            </a:r>
            <a:r>
              <a:rPr lang="en-US" sz="2400" dirty="0" smtClean="0">
                <a:solidFill>
                  <a:schemeClr val="tx1"/>
                </a:solidFill>
              </a:rPr>
              <a:t>. </a:t>
            </a:r>
            <a:endParaRPr lang="en-US" sz="2400" dirty="0">
              <a:solidFill>
                <a:schemeClr val="tx1"/>
              </a:solidFill>
            </a:endParaRPr>
          </a:p>
        </p:txBody>
      </p:sp>
      <p:pic>
        <p:nvPicPr>
          <p:cNvPr id="32769" name="Picture 1" descr="C:\Users\Lift\Pictures\Remove-the-needle-cover.jpg"/>
          <p:cNvPicPr>
            <a:picLocks noChangeAspect="1" noChangeArrowheads="1"/>
          </p:cNvPicPr>
          <p:nvPr/>
        </p:nvPicPr>
        <p:blipFill>
          <a:blip r:embed="rId2" cstate="print"/>
          <a:srcRect/>
          <a:stretch>
            <a:fillRect/>
          </a:stretch>
        </p:blipFill>
        <p:spPr bwMode="auto">
          <a:xfrm>
            <a:off x="6934200" y="1828800"/>
            <a:ext cx="1943794" cy="1295400"/>
          </a:xfrm>
          <a:prstGeom prst="rect">
            <a:avLst/>
          </a:prstGeom>
          <a:noFill/>
        </p:spPr>
      </p:pic>
      <p:pic>
        <p:nvPicPr>
          <p:cNvPr id="32770" name="Picture 2" descr="C:\Users\Lift\Pictures\Cannula_over_needle.jpg"/>
          <p:cNvPicPr>
            <a:picLocks noChangeAspect="1" noChangeArrowheads="1"/>
          </p:cNvPicPr>
          <p:nvPr/>
        </p:nvPicPr>
        <p:blipFill>
          <a:blip r:embed="rId3"/>
          <a:srcRect/>
          <a:stretch>
            <a:fillRect/>
          </a:stretch>
        </p:blipFill>
        <p:spPr bwMode="auto">
          <a:xfrm>
            <a:off x="6934200" y="5486400"/>
            <a:ext cx="1970689" cy="11430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b="1" dirty="0" smtClean="0"/>
              <a:t> </a:t>
            </a:r>
            <a:r>
              <a:rPr lang="en-US" sz="3600" u="sng" dirty="0" smtClean="0">
                <a:solidFill>
                  <a:srgbClr val="C00000"/>
                </a:solidFill>
              </a:rPr>
              <a:t>Establishing a peripheral intravenous line </a:t>
            </a:r>
            <a:endParaRPr lang="en-US" sz="3600" u="sng" dirty="0">
              <a:solidFill>
                <a:srgbClr val="C00000"/>
              </a:solidFill>
            </a:endParaRPr>
          </a:p>
        </p:txBody>
      </p:sp>
      <p:sp>
        <p:nvSpPr>
          <p:cNvPr id="3" name="Subtitle 2"/>
          <p:cNvSpPr>
            <a:spLocks noGrp="1"/>
          </p:cNvSpPr>
          <p:nvPr>
            <p:ph type="subTitle" idx="1"/>
          </p:nvPr>
        </p:nvSpPr>
        <p:spPr>
          <a:xfrm>
            <a:off x="381000" y="1752600"/>
            <a:ext cx="5562600" cy="4114800"/>
          </a:xfrm>
        </p:spPr>
        <p:txBody>
          <a:bodyPr>
            <a:normAutofit/>
          </a:bodyPr>
          <a:lstStyle/>
          <a:p>
            <a:endParaRPr lang="en-US" sz="2000" dirty="0"/>
          </a:p>
          <a:p>
            <a:pPr lvl="0" algn="l">
              <a:buFont typeface="Wingdings" pitchFamily="2" charset="2"/>
              <a:buChar char="Ø"/>
            </a:pPr>
            <a:r>
              <a:rPr lang="en-US" sz="2000" dirty="0" smtClean="0">
                <a:solidFill>
                  <a:schemeClr val="tx1"/>
                </a:solidFill>
              </a:rPr>
              <a:t>Stabilize the vein and apply </a:t>
            </a:r>
            <a:r>
              <a:rPr lang="en-US" sz="2000" dirty="0" err="1" smtClean="0">
                <a:solidFill>
                  <a:schemeClr val="tx1"/>
                </a:solidFill>
              </a:rPr>
              <a:t>countertension</a:t>
            </a:r>
            <a:r>
              <a:rPr lang="en-US" sz="2000" dirty="0" smtClean="0">
                <a:solidFill>
                  <a:schemeClr val="tx1"/>
                </a:solidFill>
              </a:rPr>
              <a:t> to the skin.</a:t>
            </a:r>
          </a:p>
          <a:p>
            <a:pPr lvl="0" algn="l">
              <a:buFont typeface="Wingdings" pitchFamily="2" charset="2"/>
              <a:buChar char="Ø"/>
            </a:pPr>
            <a:endParaRPr lang="en-US" sz="2000" dirty="0" smtClean="0">
              <a:solidFill>
                <a:schemeClr val="tx1"/>
              </a:solidFill>
            </a:endParaRPr>
          </a:p>
          <a:p>
            <a:pPr lvl="0" algn="l">
              <a:buFont typeface="Wingdings" pitchFamily="2" charset="2"/>
              <a:buChar char="Ø"/>
            </a:pPr>
            <a:r>
              <a:rPr lang="en-US" sz="2000" dirty="0" smtClean="0">
                <a:solidFill>
                  <a:schemeClr val="tx1"/>
                </a:solidFill>
              </a:rPr>
              <a:t>Insert the </a:t>
            </a:r>
            <a:r>
              <a:rPr lang="en-US" sz="2000" dirty="0" err="1" smtClean="0">
                <a:solidFill>
                  <a:schemeClr val="tx1"/>
                </a:solidFill>
              </a:rPr>
              <a:t>stylet</a:t>
            </a:r>
            <a:r>
              <a:rPr lang="en-US" sz="2000" dirty="0" smtClean="0">
                <a:solidFill>
                  <a:schemeClr val="tx1"/>
                </a:solidFill>
              </a:rPr>
              <a:t> through the skin and then reduce the angle as you advance  through the vein.</a:t>
            </a:r>
          </a:p>
          <a:p>
            <a:pPr lvl="0" algn="l">
              <a:buFont typeface="Wingdings" pitchFamily="2" charset="2"/>
              <a:buChar char="Ø"/>
            </a:pPr>
            <a:endParaRPr lang="en-US" sz="2000" dirty="0" smtClean="0">
              <a:solidFill>
                <a:schemeClr val="tx1"/>
              </a:solidFill>
            </a:endParaRPr>
          </a:p>
          <a:p>
            <a:pPr lvl="0" algn="l">
              <a:buFont typeface="Wingdings" pitchFamily="2" charset="2"/>
              <a:buChar char="Ø"/>
            </a:pPr>
            <a:r>
              <a:rPr lang="en-US" sz="2000" dirty="0" smtClean="0">
                <a:solidFill>
                  <a:schemeClr val="tx1"/>
                </a:solidFill>
              </a:rPr>
              <a:t>Observe for "flash back" as blood slowly fills the flash back chamber.</a:t>
            </a:r>
          </a:p>
          <a:p>
            <a:pPr lvl="0" algn="l"/>
            <a:endParaRPr lang="en-US" sz="2000" dirty="0" smtClean="0">
              <a:solidFill>
                <a:schemeClr val="tx1"/>
              </a:solidFill>
            </a:endParaRPr>
          </a:p>
          <a:p>
            <a:pPr lvl="0" algn="l"/>
            <a:endParaRPr lang="en-US" sz="2000" dirty="0" smtClean="0">
              <a:solidFill>
                <a:schemeClr val="tx1"/>
              </a:solidFill>
            </a:endParaRPr>
          </a:p>
        </p:txBody>
      </p:sp>
      <p:pic>
        <p:nvPicPr>
          <p:cNvPr id="4" name="Picture 8" descr="A02786-18-24A"/>
          <p:cNvPicPr>
            <a:picLocks noChangeAspect="1" noChangeArrowheads="1"/>
          </p:cNvPicPr>
          <p:nvPr/>
        </p:nvPicPr>
        <p:blipFill>
          <a:blip r:embed="rId2"/>
          <a:srcRect/>
          <a:stretch>
            <a:fillRect/>
          </a:stretch>
        </p:blipFill>
        <p:spPr>
          <a:xfrm>
            <a:off x="7509933" y="1676400"/>
            <a:ext cx="1634067" cy="1609402"/>
          </a:xfrm>
          <a:prstGeom prst="rect">
            <a:avLst/>
          </a:prstGeom>
          <a:noFill/>
          <a:ln/>
        </p:spPr>
      </p:pic>
      <p:pic>
        <p:nvPicPr>
          <p:cNvPr id="5" name="Picture 8" descr="A02786-18-24C"/>
          <p:cNvPicPr>
            <a:picLocks noChangeAspect="1" noChangeArrowheads="1"/>
          </p:cNvPicPr>
          <p:nvPr/>
        </p:nvPicPr>
        <p:blipFill>
          <a:blip r:embed="rId3"/>
          <a:srcRect/>
          <a:stretch>
            <a:fillRect/>
          </a:stretch>
        </p:blipFill>
        <p:spPr>
          <a:xfrm>
            <a:off x="7504386" y="3200400"/>
            <a:ext cx="1639614" cy="1901952"/>
          </a:xfrm>
          <a:prstGeom prst="rect">
            <a:avLst/>
          </a:prstGeom>
          <a:noFill/>
          <a:ln/>
        </p:spPr>
      </p:pic>
      <p:pic>
        <p:nvPicPr>
          <p:cNvPr id="7" name="Picture 3" descr="C:\Users\Lift\Pictures\Flashback-of-blood-is-seen-in-the-hub-at-the-back-of-the-cannula.jpg"/>
          <p:cNvPicPr>
            <a:picLocks noChangeAspect="1" noChangeArrowheads="1"/>
          </p:cNvPicPr>
          <p:nvPr/>
        </p:nvPicPr>
        <p:blipFill>
          <a:blip r:embed="rId4" cstate="print"/>
          <a:srcRect/>
          <a:stretch>
            <a:fillRect/>
          </a:stretch>
        </p:blipFill>
        <p:spPr bwMode="auto">
          <a:xfrm>
            <a:off x="4038600" y="4724400"/>
            <a:ext cx="2972861" cy="19812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b="1" dirty="0" smtClean="0"/>
              <a:t> </a:t>
            </a:r>
            <a:r>
              <a:rPr lang="en-US" sz="3600" u="sng" dirty="0" smtClean="0">
                <a:solidFill>
                  <a:srgbClr val="C00000"/>
                </a:solidFill>
              </a:rPr>
              <a:t>Establishing a peripheral intravenous line </a:t>
            </a:r>
            <a:endParaRPr lang="en-US" sz="3600" u="sng" dirty="0">
              <a:solidFill>
                <a:srgbClr val="C00000"/>
              </a:solidFill>
            </a:endParaRPr>
          </a:p>
        </p:txBody>
      </p:sp>
      <p:sp>
        <p:nvSpPr>
          <p:cNvPr id="3" name="Subtitle 2"/>
          <p:cNvSpPr>
            <a:spLocks noGrp="1"/>
          </p:cNvSpPr>
          <p:nvPr>
            <p:ph type="subTitle" idx="1"/>
          </p:nvPr>
        </p:nvSpPr>
        <p:spPr>
          <a:xfrm>
            <a:off x="381000" y="1752600"/>
            <a:ext cx="5562600" cy="4114800"/>
          </a:xfrm>
        </p:spPr>
        <p:txBody>
          <a:bodyPr>
            <a:normAutofit/>
          </a:bodyPr>
          <a:lstStyle/>
          <a:p>
            <a:endParaRPr lang="en-US" sz="2000" dirty="0"/>
          </a:p>
          <a:p>
            <a:pPr lvl="0" algn="l"/>
            <a:r>
              <a:rPr lang="en-US" sz="2000" dirty="0" smtClean="0">
                <a:solidFill>
                  <a:schemeClr val="tx1"/>
                </a:solidFill>
              </a:rPr>
              <a:t>Advance the needle approximately 1 cm further into the vein.</a:t>
            </a:r>
          </a:p>
          <a:p>
            <a:pPr lvl="0" algn="l"/>
            <a:endParaRPr lang="en-US" sz="2000" dirty="0" smtClean="0">
              <a:solidFill>
                <a:schemeClr val="tx1"/>
              </a:solidFill>
            </a:endParaRPr>
          </a:p>
          <a:p>
            <a:pPr lvl="0" algn="l"/>
            <a:endParaRPr lang="en-US" sz="2000" dirty="0" smtClean="0">
              <a:solidFill>
                <a:schemeClr val="tx1"/>
              </a:solidFill>
            </a:endParaRPr>
          </a:p>
        </p:txBody>
      </p:sp>
      <p:pic>
        <p:nvPicPr>
          <p:cNvPr id="8" name="Picture 2" descr="C:\Users\Lift\Pictures\Cannula_over_needle.jpg"/>
          <p:cNvPicPr>
            <a:picLocks noChangeAspect="1" noChangeArrowheads="1"/>
          </p:cNvPicPr>
          <p:nvPr/>
        </p:nvPicPr>
        <p:blipFill>
          <a:blip r:embed="rId2"/>
          <a:srcRect/>
          <a:stretch>
            <a:fillRect/>
          </a:stretch>
        </p:blipFill>
        <p:spPr bwMode="auto">
          <a:xfrm>
            <a:off x="6324600" y="2133600"/>
            <a:ext cx="1970689" cy="1143000"/>
          </a:xfrm>
          <a:prstGeom prst="rect">
            <a:avLst/>
          </a:prstGeom>
          <a:noFill/>
        </p:spPr>
      </p:pic>
      <p:pic>
        <p:nvPicPr>
          <p:cNvPr id="10" name="Picture 3" descr="C:\Users\Lift\Pictures\Flashback-of-blood-is-seen-in-the-hub-at-the-back-of-the-cannula.jpg"/>
          <p:cNvPicPr>
            <a:picLocks noChangeAspect="1" noChangeArrowheads="1"/>
          </p:cNvPicPr>
          <p:nvPr/>
        </p:nvPicPr>
        <p:blipFill>
          <a:blip r:embed="rId3" cstate="print"/>
          <a:srcRect/>
          <a:stretch>
            <a:fillRect/>
          </a:stretch>
        </p:blipFill>
        <p:spPr bwMode="auto">
          <a:xfrm>
            <a:off x="5715000" y="3733800"/>
            <a:ext cx="2972861" cy="19812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b="1" dirty="0" smtClean="0"/>
              <a:t> </a:t>
            </a:r>
            <a:r>
              <a:rPr lang="en-US" sz="3600" u="sng" dirty="0" smtClean="0">
                <a:solidFill>
                  <a:srgbClr val="C00000"/>
                </a:solidFill>
              </a:rPr>
              <a:t>Establishing a peripheral intravenous line </a:t>
            </a:r>
            <a:endParaRPr lang="en-US" sz="3600" u="sng" dirty="0">
              <a:solidFill>
                <a:srgbClr val="C00000"/>
              </a:solidFill>
            </a:endParaRPr>
          </a:p>
        </p:txBody>
      </p:sp>
      <p:sp>
        <p:nvSpPr>
          <p:cNvPr id="3" name="Subtitle 2"/>
          <p:cNvSpPr>
            <a:spLocks noGrp="1"/>
          </p:cNvSpPr>
          <p:nvPr>
            <p:ph type="subTitle" idx="1"/>
          </p:nvPr>
        </p:nvSpPr>
        <p:spPr>
          <a:xfrm>
            <a:off x="304800" y="2286000"/>
            <a:ext cx="5562600" cy="4114800"/>
          </a:xfrm>
        </p:spPr>
        <p:txBody>
          <a:bodyPr>
            <a:normAutofit/>
          </a:bodyPr>
          <a:lstStyle/>
          <a:p>
            <a:pPr lvl="0" algn="l"/>
            <a:r>
              <a:rPr lang="en-US" sz="2000" dirty="0" smtClean="0">
                <a:solidFill>
                  <a:schemeClr val="tx1"/>
                </a:solidFill>
              </a:rPr>
              <a:t>Holding the end of the catheter with your thumb and index finger, pull the  needle (only) back 1 cm.</a:t>
            </a:r>
          </a:p>
          <a:p>
            <a:pPr lvl="0" algn="l"/>
            <a:endParaRPr lang="en-US" sz="2000" dirty="0" smtClean="0">
              <a:solidFill>
                <a:schemeClr val="tx1"/>
              </a:solidFill>
            </a:endParaRPr>
          </a:p>
          <a:p>
            <a:pPr lvl="0" algn="l"/>
            <a:endParaRPr lang="en-US" sz="2000" dirty="0" smtClean="0">
              <a:solidFill>
                <a:schemeClr val="tx1"/>
              </a:solidFill>
            </a:endParaRPr>
          </a:p>
          <a:p>
            <a:pPr lvl="0" algn="l"/>
            <a:r>
              <a:rPr lang="en-US" sz="2000" dirty="0" smtClean="0">
                <a:solidFill>
                  <a:schemeClr val="tx1"/>
                </a:solidFill>
              </a:rPr>
              <a:t>Slowly advance the catheter into the vein while keeping tension on the vein and skin.</a:t>
            </a:r>
          </a:p>
          <a:p>
            <a:pPr lvl="0" algn="l"/>
            <a:endParaRPr lang="en-US" sz="2000" dirty="0" smtClean="0">
              <a:solidFill>
                <a:schemeClr val="tx1"/>
              </a:solidFill>
            </a:endParaRPr>
          </a:p>
        </p:txBody>
      </p:sp>
      <p:pic>
        <p:nvPicPr>
          <p:cNvPr id="6" name="Picture 1" descr="C:\Users\Lift\Pictures\Advance-the-rest-of-the-cannula-into-the-vein.jpg"/>
          <p:cNvPicPr>
            <a:picLocks noChangeAspect="1" noChangeArrowheads="1"/>
          </p:cNvPicPr>
          <p:nvPr/>
        </p:nvPicPr>
        <p:blipFill>
          <a:blip r:embed="rId2" cstate="print"/>
          <a:srcRect/>
          <a:stretch>
            <a:fillRect/>
          </a:stretch>
        </p:blipFill>
        <p:spPr bwMode="auto">
          <a:xfrm>
            <a:off x="5628019" y="2133600"/>
            <a:ext cx="3515981" cy="2343150"/>
          </a:xfrm>
          <a:prstGeom prst="rect">
            <a:avLst/>
          </a:prstGeom>
          <a:noFill/>
        </p:spPr>
      </p:pic>
      <p:pic>
        <p:nvPicPr>
          <p:cNvPr id="7" name="Picture 2" descr="C:\Users\Lift\Pictures\Apply-pressure-to-the-vein-at-the-tip-of-the-cannula-and-remove-the-needle.jpg"/>
          <p:cNvPicPr>
            <a:picLocks noChangeAspect="1" noChangeArrowheads="1"/>
          </p:cNvPicPr>
          <p:nvPr/>
        </p:nvPicPr>
        <p:blipFill>
          <a:blip r:embed="rId3" cstate="print"/>
          <a:srcRect/>
          <a:stretch>
            <a:fillRect/>
          </a:stretch>
        </p:blipFill>
        <p:spPr bwMode="auto">
          <a:xfrm>
            <a:off x="1295400" y="4648200"/>
            <a:ext cx="3048000" cy="203127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2286000"/>
            <a:ext cx="6400800" cy="3352800"/>
          </a:xfrm>
        </p:spPr>
        <p:txBody>
          <a:bodyPr>
            <a:normAutofit/>
          </a:bodyPr>
          <a:lstStyle/>
          <a:p>
            <a:pPr algn="l">
              <a:buFont typeface="Wingdings" pitchFamily="2" charset="2"/>
              <a:buChar char="Ø"/>
            </a:pPr>
            <a:r>
              <a:rPr lang="en-US" dirty="0" smtClean="0">
                <a:solidFill>
                  <a:schemeClr val="tx1"/>
                </a:solidFill>
              </a:rPr>
              <a:t>What is an IV access?</a:t>
            </a:r>
            <a:endParaRPr lang="en-US" dirty="0">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b="1" dirty="0" smtClean="0"/>
              <a:t> </a:t>
            </a:r>
            <a:r>
              <a:rPr lang="en-US" sz="3600" u="sng" dirty="0" smtClean="0">
                <a:solidFill>
                  <a:srgbClr val="C00000"/>
                </a:solidFill>
              </a:rPr>
              <a:t>Establishing a peripheral intravenous line </a:t>
            </a:r>
            <a:endParaRPr lang="en-US" sz="3600" u="sng" dirty="0">
              <a:solidFill>
                <a:srgbClr val="C00000"/>
              </a:solidFill>
            </a:endParaRPr>
          </a:p>
        </p:txBody>
      </p:sp>
      <p:sp>
        <p:nvSpPr>
          <p:cNvPr id="3" name="Subtitle 2"/>
          <p:cNvSpPr>
            <a:spLocks noGrp="1"/>
          </p:cNvSpPr>
          <p:nvPr>
            <p:ph type="subTitle" idx="1"/>
          </p:nvPr>
        </p:nvSpPr>
        <p:spPr>
          <a:xfrm>
            <a:off x="304800" y="1981200"/>
            <a:ext cx="5562600" cy="4419600"/>
          </a:xfrm>
        </p:spPr>
        <p:txBody>
          <a:bodyPr>
            <a:normAutofit/>
          </a:bodyPr>
          <a:lstStyle/>
          <a:p>
            <a:endParaRPr lang="en-US" sz="2000" dirty="0"/>
          </a:p>
          <a:p>
            <a:pPr algn="l">
              <a:buFont typeface="Wingdings" pitchFamily="2" charset="2"/>
              <a:buChar char="Ø"/>
            </a:pPr>
            <a:r>
              <a:rPr lang="en-US" sz="2000" dirty="0" smtClean="0">
                <a:solidFill>
                  <a:schemeClr val="tx1"/>
                </a:solidFill>
              </a:rPr>
              <a:t>Remove the tourniquet.</a:t>
            </a:r>
          </a:p>
          <a:p>
            <a:pPr lvl="0" algn="l">
              <a:buFont typeface="Wingdings" pitchFamily="2" charset="2"/>
              <a:buChar char="Ø"/>
            </a:pPr>
            <a:endParaRPr lang="en-US" sz="2000" dirty="0" smtClean="0">
              <a:solidFill>
                <a:schemeClr val="tx1"/>
              </a:solidFill>
            </a:endParaRPr>
          </a:p>
          <a:p>
            <a:pPr lvl="0" algn="l">
              <a:buFont typeface="Wingdings" pitchFamily="2" charset="2"/>
              <a:buChar char="Ø"/>
            </a:pPr>
            <a:r>
              <a:rPr lang="en-US" sz="2400" dirty="0" smtClean="0">
                <a:solidFill>
                  <a:schemeClr val="tx1"/>
                </a:solidFill>
              </a:rPr>
              <a:t>Secure the catheter by placing the dressing over the lower half of the catheter hub taking care not to cover the IV tubing connection</a:t>
            </a:r>
          </a:p>
          <a:p>
            <a:pPr lvl="0" algn="l">
              <a:buFont typeface="Wingdings" pitchFamily="2" charset="2"/>
              <a:buChar char="Ø"/>
            </a:pPr>
            <a:r>
              <a:rPr lang="en-US" sz="2400" dirty="0" smtClean="0">
                <a:solidFill>
                  <a:schemeClr val="tx1"/>
                </a:solidFill>
              </a:rPr>
              <a:t>Occlude the distal end of the catheter with the 3rd, 4th and 5th fingers of your non-dominant hand.</a:t>
            </a:r>
          </a:p>
          <a:p>
            <a:pPr algn="l">
              <a:buFont typeface="Wingdings" pitchFamily="2" charset="2"/>
              <a:buChar char="Ø"/>
            </a:pPr>
            <a:r>
              <a:rPr lang="en-US" sz="2400" dirty="0" smtClean="0">
                <a:solidFill>
                  <a:schemeClr val="tx1"/>
                </a:solidFill>
              </a:rPr>
              <a:t>Cover puncture site dressing</a:t>
            </a:r>
          </a:p>
          <a:p>
            <a:pPr lvl="0" algn="l"/>
            <a:endParaRPr lang="en-US" sz="2600" dirty="0">
              <a:solidFill>
                <a:schemeClr val="tx1"/>
              </a:solidFill>
            </a:endParaRPr>
          </a:p>
        </p:txBody>
      </p:sp>
      <p:pic>
        <p:nvPicPr>
          <p:cNvPr id="6" name="Picture 4"/>
          <p:cNvPicPr>
            <a:picLocks noChangeAspect="1" noChangeArrowheads="1"/>
          </p:cNvPicPr>
          <p:nvPr/>
        </p:nvPicPr>
        <p:blipFill>
          <a:blip r:embed="rId2"/>
          <a:srcRect/>
          <a:stretch>
            <a:fillRect/>
          </a:stretch>
        </p:blipFill>
        <p:spPr bwMode="auto">
          <a:xfrm>
            <a:off x="9144000" y="3810000"/>
            <a:ext cx="1648751" cy="1676400"/>
          </a:xfrm>
          <a:prstGeom prst="rect">
            <a:avLst/>
          </a:prstGeom>
          <a:noFill/>
        </p:spPr>
      </p:pic>
      <p:pic>
        <p:nvPicPr>
          <p:cNvPr id="7" name="Picture 8" descr="A02786-18-24C"/>
          <p:cNvPicPr>
            <a:picLocks noChangeAspect="1" noChangeArrowheads="1"/>
          </p:cNvPicPr>
          <p:nvPr/>
        </p:nvPicPr>
        <p:blipFill>
          <a:blip r:embed="rId3"/>
          <a:srcRect/>
          <a:stretch>
            <a:fillRect/>
          </a:stretch>
        </p:blipFill>
        <p:spPr>
          <a:xfrm>
            <a:off x="9525000" y="152400"/>
            <a:ext cx="1860331" cy="2157984"/>
          </a:xfrm>
          <a:prstGeom prst="rect">
            <a:avLst/>
          </a:prstGeom>
          <a:noFill/>
          <a:ln/>
        </p:spPr>
      </p:pic>
      <p:pic>
        <p:nvPicPr>
          <p:cNvPr id="30721" name="Picture 1" descr="C:\Users\Lift\Pictures\Release-the-tourniquet.jpg"/>
          <p:cNvPicPr>
            <a:picLocks noChangeAspect="1" noChangeArrowheads="1"/>
          </p:cNvPicPr>
          <p:nvPr/>
        </p:nvPicPr>
        <p:blipFill>
          <a:blip r:embed="rId4" cstate="print"/>
          <a:srcRect/>
          <a:stretch>
            <a:fillRect/>
          </a:stretch>
        </p:blipFill>
        <p:spPr bwMode="auto">
          <a:xfrm>
            <a:off x="5867400" y="1828800"/>
            <a:ext cx="3134845" cy="2089150"/>
          </a:xfrm>
          <a:prstGeom prst="rect">
            <a:avLst/>
          </a:prstGeom>
          <a:noFill/>
        </p:spPr>
      </p:pic>
      <p:pic>
        <p:nvPicPr>
          <p:cNvPr id="30722" name="Picture 2" descr="C:\Users\Lift\Pictures\Apply-the-plaster-to-the-cannula-to-fix-it-in-place.jpg"/>
          <p:cNvPicPr>
            <a:picLocks noChangeAspect="1" noChangeArrowheads="1"/>
          </p:cNvPicPr>
          <p:nvPr/>
        </p:nvPicPr>
        <p:blipFill>
          <a:blip r:embed="rId5" cstate="print"/>
          <a:srcRect/>
          <a:stretch>
            <a:fillRect/>
          </a:stretch>
        </p:blipFill>
        <p:spPr bwMode="auto">
          <a:xfrm>
            <a:off x="5943600" y="4495800"/>
            <a:ext cx="2972861" cy="19812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b="1" dirty="0" smtClean="0"/>
              <a:t> </a:t>
            </a:r>
            <a:r>
              <a:rPr lang="en-US" sz="3600" u="sng" dirty="0" smtClean="0">
                <a:solidFill>
                  <a:srgbClr val="C00000"/>
                </a:solidFill>
              </a:rPr>
              <a:t>Establishing a peripheral intravenous line </a:t>
            </a:r>
            <a:endParaRPr lang="en-US" sz="3600" u="sng" dirty="0">
              <a:solidFill>
                <a:srgbClr val="C00000"/>
              </a:solidFill>
            </a:endParaRPr>
          </a:p>
        </p:txBody>
      </p:sp>
      <p:sp>
        <p:nvSpPr>
          <p:cNvPr id="3" name="Subtitle 2"/>
          <p:cNvSpPr>
            <a:spLocks noGrp="1"/>
          </p:cNvSpPr>
          <p:nvPr>
            <p:ph type="subTitle" idx="1"/>
          </p:nvPr>
        </p:nvSpPr>
        <p:spPr>
          <a:xfrm>
            <a:off x="304800" y="1981200"/>
            <a:ext cx="5562600" cy="4419600"/>
          </a:xfrm>
        </p:spPr>
        <p:txBody>
          <a:bodyPr>
            <a:normAutofit/>
          </a:bodyPr>
          <a:lstStyle/>
          <a:p>
            <a:endParaRPr lang="en-US" sz="2000" dirty="0"/>
          </a:p>
          <a:p>
            <a:pPr algn="l">
              <a:buFont typeface="Wingdings" pitchFamily="2" charset="2"/>
              <a:buChar char="Ø"/>
            </a:pPr>
            <a:r>
              <a:rPr lang="en-US" sz="2000" dirty="0" smtClean="0">
                <a:solidFill>
                  <a:schemeClr val="tx1"/>
                </a:solidFill>
              </a:rPr>
              <a:t>Antibiotic ointment if indicated by protocol</a:t>
            </a:r>
          </a:p>
          <a:p>
            <a:pPr algn="l">
              <a:buFont typeface="Wingdings" pitchFamily="2" charset="2"/>
              <a:buChar char="Ø"/>
            </a:pPr>
            <a:r>
              <a:rPr lang="en-US" sz="2000" dirty="0" smtClean="0">
                <a:solidFill>
                  <a:schemeClr val="tx1"/>
                </a:solidFill>
              </a:rPr>
              <a:t>Anchor tubing</a:t>
            </a:r>
          </a:p>
          <a:p>
            <a:pPr algn="l">
              <a:buFont typeface="Wingdings" pitchFamily="2" charset="2"/>
              <a:buChar char="Ø"/>
            </a:pPr>
            <a:r>
              <a:rPr lang="en-US" sz="2000" dirty="0" smtClean="0">
                <a:solidFill>
                  <a:schemeClr val="tx1"/>
                </a:solidFill>
              </a:rPr>
              <a:t>Secure catheter</a:t>
            </a:r>
          </a:p>
          <a:p>
            <a:pPr algn="l">
              <a:buFont typeface="Wingdings" pitchFamily="2" charset="2"/>
              <a:buChar char="Ø"/>
            </a:pPr>
            <a:r>
              <a:rPr lang="en-US" sz="2000" dirty="0" smtClean="0">
                <a:solidFill>
                  <a:schemeClr val="tx1"/>
                </a:solidFill>
              </a:rPr>
              <a:t>Document procedure</a:t>
            </a:r>
          </a:p>
          <a:p>
            <a:pPr algn="l">
              <a:buFont typeface="Wingdings" pitchFamily="2" charset="2"/>
              <a:buChar char="Ø"/>
            </a:pPr>
            <a:r>
              <a:rPr lang="en-US" sz="2000" dirty="0" smtClean="0">
                <a:solidFill>
                  <a:schemeClr val="tx1"/>
                </a:solidFill>
              </a:rPr>
              <a:t>Monitor flow</a:t>
            </a:r>
          </a:p>
          <a:p>
            <a:pPr lvl="0" algn="l"/>
            <a:endParaRPr lang="en-US" sz="2600" dirty="0">
              <a:solidFill>
                <a:schemeClr val="tx1"/>
              </a:solidFill>
            </a:endParaRPr>
          </a:p>
        </p:txBody>
      </p:sp>
      <p:pic>
        <p:nvPicPr>
          <p:cNvPr id="6" name="Picture 4"/>
          <p:cNvPicPr>
            <a:picLocks noChangeAspect="1" noChangeArrowheads="1"/>
          </p:cNvPicPr>
          <p:nvPr/>
        </p:nvPicPr>
        <p:blipFill>
          <a:blip r:embed="rId2"/>
          <a:srcRect/>
          <a:stretch>
            <a:fillRect/>
          </a:stretch>
        </p:blipFill>
        <p:spPr bwMode="auto">
          <a:xfrm>
            <a:off x="6477000" y="2133600"/>
            <a:ext cx="2243270" cy="2280889"/>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b="1" dirty="0" smtClean="0"/>
              <a:t> </a:t>
            </a:r>
            <a:r>
              <a:rPr lang="en-US" sz="3600" u="sng" dirty="0" smtClean="0">
                <a:solidFill>
                  <a:srgbClr val="C00000"/>
                </a:solidFill>
              </a:rPr>
              <a:t>Establishing a peripheral intravenous line </a:t>
            </a: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endParaRPr lang="en-US" sz="2000" dirty="0" smtClean="0"/>
          </a:p>
          <a:p>
            <a:endParaRPr lang="en-US" sz="2000" dirty="0"/>
          </a:p>
          <a:p>
            <a:r>
              <a:rPr lang="en-US" sz="2000" u="sng" dirty="0" smtClean="0">
                <a:hlinkClick r:id="rId2"/>
              </a:rPr>
              <a:t>http://www.youtube.com/watch?v=R7CJkgjSkvk</a:t>
            </a:r>
            <a:endParaRPr lang="en-US" sz="2000" dirty="0" smtClean="0"/>
          </a:p>
          <a:p>
            <a:endParaRPr lang="en-US" sz="2000" dirty="0" smtClean="0"/>
          </a:p>
          <a:p>
            <a:endParaRPr lang="en-US" sz="2000" dirty="0"/>
          </a:p>
          <a:p>
            <a:endParaRPr lang="en-US" sz="20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u="sng" dirty="0" smtClean="0">
                <a:solidFill>
                  <a:srgbClr val="C00000"/>
                </a:solidFill>
              </a:rPr>
              <a:t> </a:t>
            </a:r>
            <a:r>
              <a:rPr lang="en-US" sz="3600" u="sng" dirty="0">
                <a:solidFill>
                  <a:srgbClr val="C00000"/>
                </a:solidFill>
              </a:rPr>
              <a:t>R</a:t>
            </a:r>
            <a:r>
              <a:rPr lang="en-US" sz="3600" u="sng" dirty="0" smtClean="0">
                <a:solidFill>
                  <a:srgbClr val="C00000"/>
                </a:solidFill>
              </a:rPr>
              <a:t>emoval of the IV</a:t>
            </a: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endParaRPr lang="en-US" sz="2000" dirty="0" smtClean="0"/>
          </a:p>
          <a:p>
            <a:endParaRPr lang="en-US" sz="2000" dirty="0"/>
          </a:p>
          <a:p>
            <a:pPr lvl="0" algn="l">
              <a:buFont typeface="Wingdings" pitchFamily="2" charset="2"/>
              <a:buChar char="Ø"/>
            </a:pPr>
            <a:r>
              <a:rPr lang="en-US" sz="2000" dirty="0" smtClean="0">
                <a:solidFill>
                  <a:schemeClr val="tx1"/>
                </a:solidFill>
              </a:rPr>
              <a:t>Shut </a:t>
            </a:r>
            <a:r>
              <a:rPr lang="en-US" sz="2000" dirty="0">
                <a:solidFill>
                  <a:schemeClr val="tx1"/>
                </a:solidFill>
              </a:rPr>
              <a:t>off the IV by closing the roller camp.</a:t>
            </a:r>
          </a:p>
          <a:p>
            <a:pPr lvl="0" algn="l">
              <a:buFont typeface="Wingdings" pitchFamily="2" charset="2"/>
              <a:buChar char="Ø"/>
            </a:pPr>
            <a:endParaRPr lang="en-US" sz="2000" dirty="0" smtClean="0">
              <a:solidFill>
                <a:schemeClr val="tx1"/>
              </a:solidFill>
            </a:endParaRPr>
          </a:p>
          <a:p>
            <a:pPr lvl="0" algn="l">
              <a:buFont typeface="Wingdings" pitchFamily="2" charset="2"/>
              <a:buChar char="Ø"/>
            </a:pPr>
            <a:r>
              <a:rPr lang="en-US" sz="2000" dirty="0" smtClean="0">
                <a:solidFill>
                  <a:schemeClr val="tx1"/>
                </a:solidFill>
              </a:rPr>
              <a:t>Remove </a:t>
            </a:r>
            <a:r>
              <a:rPr lang="en-US" sz="2000" dirty="0">
                <a:solidFill>
                  <a:schemeClr val="tx1"/>
                </a:solidFill>
              </a:rPr>
              <a:t>the tape and </a:t>
            </a:r>
            <a:r>
              <a:rPr lang="en-US" sz="2000" dirty="0" smtClean="0">
                <a:solidFill>
                  <a:schemeClr val="tx1"/>
                </a:solidFill>
              </a:rPr>
              <a:t>IV dressing  from </a:t>
            </a:r>
            <a:r>
              <a:rPr lang="en-US" sz="2000" dirty="0">
                <a:solidFill>
                  <a:schemeClr val="tx1"/>
                </a:solidFill>
              </a:rPr>
              <a:t>the tubing and catheter.</a:t>
            </a:r>
          </a:p>
          <a:p>
            <a:pPr lvl="0" algn="l">
              <a:buFont typeface="Wingdings" pitchFamily="2" charset="2"/>
              <a:buChar char="Ø"/>
            </a:pPr>
            <a:endParaRPr lang="en-US" sz="2000" dirty="0" smtClean="0">
              <a:solidFill>
                <a:schemeClr val="tx1"/>
              </a:solidFill>
            </a:endParaRPr>
          </a:p>
          <a:p>
            <a:pPr lvl="0" algn="l">
              <a:buFont typeface="Wingdings" pitchFamily="2" charset="2"/>
              <a:buChar char="Ø"/>
            </a:pPr>
            <a:r>
              <a:rPr lang="en-US" sz="2000" dirty="0" smtClean="0">
                <a:solidFill>
                  <a:schemeClr val="tx1"/>
                </a:solidFill>
              </a:rPr>
              <a:t>Place </a:t>
            </a:r>
            <a:r>
              <a:rPr lang="en-US" sz="2000" dirty="0">
                <a:solidFill>
                  <a:schemeClr val="tx1"/>
                </a:solidFill>
              </a:rPr>
              <a:t>a non-sterile 2x2 gauze over the IV site and remove the catheter from the arm and secure it in place with a piece of tape. </a:t>
            </a:r>
          </a:p>
          <a:p>
            <a:endParaRPr lang="en-US" sz="2000" dirty="0"/>
          </a:p>
          <a:p>
            <a:endParaRPr lang="en-US" sz="2000" dirty="0" smtClean="0"/>
          </a:p>
          <a:p>
            <a:endParaRPr lang="en-US" sz="2000" dirty="0"/>
          </a:p>
          <a:p>
            <a:endParaRPr lang="en-US" sz="20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r>
              <a:rPr lang="en-US" sz="2000" dirty="0" smtClean="0"/>
              <a:t>Internal Jugular Anatomy</a:t>
            </a:r>
          </a:p>
        </p:txBody>
      </p:sp>
      <p:pic>
        <p:nvPicPr>
          <p:cNvPr id="8" name="Picture 8" descr="A02786-18-26A"/>
          <p:cNvPicPr>
            <a:picLocks noChangeAspect="1" noChangeArrowheads="1"/>
          </p:cNvPicPr>
          <p:nvPr/>
        </p:nvPicPr>
        <p:blipFill>
          <a:blip r:embed="rId2"/>
          <a:srcRect/>
          <a:stretch>
            <a:fillRect/>
          </a:stretch>
        </p:blipFill>
        <p:spPr>
          <a:xfrm>
            <a:off x="2971800" y="3048000"/>
            <a:ext cx="3657600" cy="2757488"/>
          </a:xfrm>
          <a:prstGeom prst="rect">
            <a:avLst/>
          </a:prstGeom>
          <a:noFill/>
          <a:ln/>
        </p:spPr>
      </p:pic>
      <p:sp>
        <p:nvSpPr>
          <p:cNvPr id="6" name="Subtitle 5"/>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2700" dirty="0" err="1" smtClean="0"/>
              <a:t>Subcalvian</a:t>
            </a:r>
            <a:r>
              <a:rPr lang="en-US" sz="2700" dirty="0" smtClean="0"/>
              <a:t> Vein Anatomy</a:t>
            </a:r>
            <a:endParaRPr lang="en-US" sz="2700" dirty="0"/>
          </a:p>
        </p:txBody>
      </p:sp>
      <p:sp>
        <p:nvSpPr>
          <p:cNvPr id="3" name="Subtitle 2"/>
          <p:cNvSpPr>
            <a:spLocks noGrp="1"/>
          </p:cNvSpPr>
          <p:nvPr>
            <p:ph type="subTitle" idx="1"/>
          </p:nvPr>
        </p:nvSpPr>
        <p:spPr>
          <a:xfrm>
            <a:off x="1371600" y="2286000"/>
            <a:ext cx="6400800" cy="4114800"/>
          </a:xfrm>
        </p:spPr>
        <p:txBody>
          <a:bodyPr>
            <a:normAutofit/>
          </a:bodyPr>
          <a:lstStyle/>
          <a:p>
            <a:endParaRPr lang="en-US" sz="2000" dirty="0" smtClean="0"/>
          </a:p>
        </p:txBody>
      </p:sp>
      <p:sp>
        <p:nvSpPr>
          <p:cNvPr id="6" name="Subtitle 5"/>
          <p:cNvSpPr>
            <a:spLocks noGrp="1"/>
          </p:cNvSpPr>
          <p:nvPr>
            <p:ph type="subTitle" idx="1"/>
          </p:nvPr>
        </p:nvSpPr>
        <p:spPr/>
        <p:txBody>
          <a:bodyPr/>
          <a:lstStyle/>
          <a:p>
            <a:endParaRPr lang="en-US" dirty="0"/>
          </a:p>
        </p:txBody>
      </p:sp>
      <p:pic>
        <p:nvPicPr>
          <p:cNvPr id="7" name="Picture 7" descr="A02786-18-27A"/>
          <p:cNvPicPr>
            <a:picLocks noGrp="1" noChangeAspect="1" noChangeArrowheads="1"/>
          </p:cNvPicPr>
          <p:nvPr>
            <p:ph idx="1"/>
          </p:nvPr>
        </p:nvPicPr>
        <p:blipFill>
          <a:blip r:embed="rId2"/>
          <a:srcRect/>
          <a:stretch>
            <a:fillRect/>
          </a:stretch>
        </p:blipFill>
        <p:spPr>
          <a:xfrm>
            <a:off x="762000" y="2133600"/>
            <a:ext cx="2889250" cy="4454525"/>
          </a:xfrm>
          <a:noFill/>
          <a:ln/>
        </p:spPr>
      </p:pic>
      <p:pic>
        <p:nvPicPr>
          <p:cNvPr id="9" name="Picture 7" descr="A02786-18-27B"/>
          <p:cNvPicPr>
            <a:picLocks noGrp="1" noChangeAspect="1" noChangeArrowheads="1"/>
          </p:cNvPicPr>
          <p:nvPr>
            <p:ph idx="1"/>
          </p:nvPr>
        </p:nvPicPr>
        <p:blipFill>
          <a:blip r:embed="rId3"/>
          <a:srcRect/>
          <a:stretch>
            <a:fillRect/>
          </a:stretch>
        </p:blipFill>
        <p:spPr>
          <a:xfrm>
            <a:off x="4813300" y="3048000"/>
            <a:ext cx="4330700" cy="2717800"/>
          </a:xfrm>
          <a:noFill/>
          <a:ln/>
        </p:spPr>
      </p:pic>
      <p:pic>
        <p:nvPicPr>
          <p:cNvPr id="11" name="Picture 7" descr="A02786-18-27B"/>
          <p:cNvPicPr>
            <a:picLocks noChangeAspect="1" noChangeArrowheads="1"/>
          </p:cNvPicPr>
          <p:nvPr/>
        </p:nvPicPr>
        <p:blipFill>
          <a:blip r:embed="rId3"/>
          <a:srcRect/>
          <a:stretch>
            <a:fillRect/>
          </a:stretch>
        </p:blipFill>
        <p:spPr>
          <a:xfrm>
            <a:off x="4114800" y="3048000"/>
            <a:ext cx="4330700" cy="2717800"/>
          </a:xfrm>
          <a:prstGeom prst="rect">
            <a:avLst/>
          </a:prstGeom>
          <a:noFill/>
          <a:ln/>
        </p:spPr>
      </p:pic>
      <p:sp>
        <p:nvSpPr>
          <p:cNvPr id="13" name="Subtitle 12"/>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r>
              <a:rPr lang="en-US" sz="2000" dirty="0" smtClean="0">
                <a:solidFill>
                  <a:schemeClr val="tx1"/>
                </a:solidFill>
              </a:rPr>
              <a:t>Femoral Vein Anatomy</a:t>
            </a:r>
          </a:p>
        </p:txBody>
      </p:sp>
      <p:sp>
        <p:nvSpPr>
          <p:cNvPr id="6" name="Subtitle 5"/>
          <p:cNvSpPr>
            <a:spLocks noGrp="1"/>
          </p:cNvSpPr>
          <p:nvPr>
            <p:ph type="subTitle" idx="1"/>
          </p:nvPr>
        </p:nvSpPr>
        <p:spPr/>
        <p:txBody>
          <a:bodyPr/>
          <a:lstStyle/>
          <a:p>
            <a:endParaRPr lang="en-US" dirty="0"/>
          </a:p>
        </p:txBody>
      </p:sp>
      <p:pic>
        <p:nvPicPr>
          <p:cNvPr id="7" name="Picture 7" descr="A02786-18-25A"/>
          <p:cNvPicPr>
            <a:picLocks noChangeAspect="1" noChangeArrowheads="1"/>
          </p:cNvPicPr>
          <p:nvPr/>
        </p:nvPicPr>
        <p:blipFill>
          <a:blip r:embed="rId2"/>
          <a:srcRect/>
          <a:stretch>
            <a:fillRect/>
          </a:stretch>
        </p:blipFill>
        <p:spPr>
          <a:xfrm>
            <a:off x="533400" y="2971800"/>
            <a:ext cx="4114800" cy="3060700"/>
          </a:xfrm>
          <a:prstGeom prst="rect">
            <a:avLst/>
          </a:prstGeom>
          <a:noFill/>
          <a:ln/>
        </p:spPr>
      </p:pic>
      <p:pic>
        <p:nvPicPr>
          <p:cNvPr id="9" name="Picture 7" descr="A02786-18-25B"/>
          <p:cNvPicPr>
            <a:picLocks noChangeAspect="1" noChangeArrowheads="1"/>
          </p:cNvPicPr>
          <p:nvPr/>
        </p:nvPicPr>
        <p:blipFill>
          <a:blip r:embed="rId3"/>
          <a:srcRect/>
          <a:stretch>
            <a:fillRect/>
          </a:stretch>
        </p:blipFill>
        <p:spPr>
          <a:xfrm>
            <a:off x="4876800" y="3276600"/>
            <a:ext cx="4025900" cy="2544763"/>
          </a:xfrm>
          <a:prstGeom prst="rect">
            <a:avLst/>
          </a:prstGeom>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endParaRPr lang="en-US" sz="2000" dirty="0" smtClean="0">
              <a:solidFill>
                <a:schemeClr val="tx1"/>
              </a:solidFill>
            </a:endParaRPr>
          </a:p>
        </p:txBody>
      </p:sp>
      <p:sp>
        <p:nvSpPr>
          <p:cNvPr id="6" name="Subtitle 5"/>
          <p:cNvSpPr>
            <a:spLocks noGrp="1"/>
          </p:cNvSpPr>
          <p:nvPr>
            <p:ph type="subTitle" idx="1"/>
          </p:nvPr>
        </p:nvSpPr>
        <p:spPr/>
        <p:txBody>
          <a:bodyPr/>
          <a:lstStyle/>
          <a:p>
            <a:endParaRPr lang="en-US" dirty="0"/>
          </a:p>
        </p:txBody>
      </p:sp>
      <p:pic>
        <p:nvPicPr>
          <p:cNvPr id="1026" name="Picture 2" descr="C:\Users\imad\Documents\central lines.jpg"/>
          <p:cNvPicPr>
            <a:picLocks noChangeAspect="1" noChangeArrowheads="1"/>
          </p:cNvPicPr>
          <p:nvPr/>
        </p:nvPicPr>
        <p:blipFill>
          <a:blip r:embed="rId2" cstate="print"/>
          <a:srcRect/>
          <a:stretch>
            <a:fillRect/>
          </a:stretch>
        </p:blipFill>
        <p:spPr bwMode="auto">
          <a:xfrm>
            <a:off x="533400" y="2362200"/>
            <a:ext cx="8305799" cy="2492649"/>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r>
              <a:rPr lang="en-US" sz="6000" b="1" smtClean="0">
                <a:solidFill>
                  <a:srgbClr val="C00000"/>
                </a:solidFill>
              </a:rPr>
              <a:t/>
            </a:r>
            <a:br>
              <a:rPr lang="en-US" sz="6000" b="1" smtClean="0">
                <a:solidFill>
                  <a:srgbClr val="C00000"/>
                </a:solidFill>
              </a:rPr>
            </a:br>
            <a:r>
              <a:rPr lang="en-US" sz="3600" u="sng" smtClean="0">
                <a:solidFill>
                  <a:srgbClr val="C00000"/>
                </a:solidFill>
              </a:rPr>
              <a:t>Central </a:t>
            </a:r>
            <a:r>
              <a:rPr lang="en-US" sz="3600" u="sng" dirty="0" smtClean="0">
                <a:solidFill>
                  <a:srgbClr val="C00000"/>
                </a:solidFill>
              </a:rPr>
              <a:t>line</a:t>
            </a: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endParaRPr lang="en-US" sz="2000" dirty="0" smtClean="0">
              <a:solidFill>
                <a:schemeClr val="tx1"/>
              </a:solidFill>
            </a:endParaRPr>
          </a:p>
          <a:p>
            <a:pPr algn="l"/>
            <a:r>
              <a:rPr lang="en-US" dirty="0" smtClean="0">
                <a:solidFill>
                  <a:schemeClr val="tx1"/>
                </a:solidFill>
              </a:rPr>
              <a:t>Advantages</a:t>
            </a:r>
          </a:p>
          <a:p>
            <a:pPr lvl="1" algn="l">
              <a:buFont typeface="Wingdings" pitchFamily="2" charset="2"/>
              <a:buChar char="Ø"/>
            </a:pPr>
            <a:r>
              <a:rPr lang="en-US" dirty="0" smtClean="0">
                <a:solidFill>
                  <a:schemeClr val="tx1"/>
                </a:solidFill>
              </a:rPr>
              <a:t>Available when peripheral vessels collapse</a:t>
            </a:r>
          </a:p>
          <a:p>
            <a:pPr lvl="1" algn="l">
              <a:buFont typeface="Wingdings" pitchFamily="2" charset="2"/>
              <a:buChar char="Ø"/>
            </a:pPr>
            <a:r>
              <a:rPr lang="en-US" dirty="0" smtClean="0">
                <a:solidFill>
                  <a:schemeClr val="tx1"/>
                </a:solidFill>
              </a:rPr>
              <a:t>Access to central pressure measurements</a:t>
            </a:r>
          </a:p>
          <a:p>
            <a:pPr lvl="2" algn="l">
              <a:buFont typeface="Wingdings" pitchFamily="2" charset="2"/>
              <a:buChar char="Ø"/>
            </a:pPr>
            <a:r>
              <a:rPr lang="en-US" dirty="0" smtClean="0">
                <a:solidFill>
                  <a:schemeClr val="tx1"/>
                </a:solidFill>
              </a:rPr>
              <a:t>In-hospital procedure</a:t>
            </a:r>
          </a:p>
          <a:p>
            <a:pPr lvl="1" algn="l">
              <a:buFont typeface="Wingdings" pitchFamily="2" charset="2"/>
              <a:buChar char="Ø"/>
            </a:pPr>
            <a:r>
              <a:rPr lang="en-US" dirty="0" smtClean="0">
                <a:solidFill>
                  <a:schemeClr val="tx1"/>
                </a:solidFill>
              </a:rPr>
              <a:t>Safer </a:t>
            </a:r>
            <a:r>
              <a:rPr lang="en-US" dirty="0" err="1" smtClean="0">
                <a:solidFill>
                  <a:schemeClr val="tx1"/>
                </a:solidFill>
              </a:rPr>
              <a:t>vasopressor</a:t>
            </a:r>
            <a:r>
              <a:rPr lang="en-US" dirty="0" smtClean="0">
                <a:solidFill>
                  <a:schemeClr val="tx1"/>
                </a:solidFill>
              </a:rPr>
              <a:t> administration</a:t>
            </a:r>
          </a:p>
          <a:p>
            <a:pPr algn="l"/>
            <a:endParaRPr lang="en-US" sz="2000" dirty="0">
              <a:solidFill>
                <a:schemeClr val="tx1"/>
              </a:solidFill>
            </a:endParaRPr>
          </a:p>
          <a:p>
            <a:pPr algn="l"/>
            <a:endParaRPr lang="en-US" sz="2000" dirty="0" smtClean="0">
              <a:solidFill>
                <a:schemeClr val="tx1"/>
              </a:solidFill>
            </a:endParaRPr>
          </a:p>
          <a:p>
            <a:pPr algn="l"/>
            <a:endParaRPr lang="en-US" sz="2000" dirty="0">
              <a:solidFill>
                <a:schemeClr val="tx1"/>
              </a:solidFill>
            </a:endParaRPr>
          </a:p>
          <a:p>
            <a:pPr algn="l"/>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3200" b="1" dirty="0" smtClean="0"/>
              <a:t>Indications</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fontScale="70000" lnSpcReduction="20000"/>
          </a:bodyPr>
          <a:lstStyle/>
          <a:p>
            <a:pPr algn="l"/>
            <a:endParaRPr lang="en-US" sz="2000" dirty="0" smtClean="0">
              <a:solidFill>
                <a:schemeClr val="tx1"/>
              </a:solidFill>
            </a:endParaRPr>
          </a:p>
          <a:p>
            <a:pPr algn="l">
              <a:buFont typeface="Wingdings" pitchFamily="2" charset="2"/>
              <a:buChar char="Ø"/>
            </a:pPr>
            <a:r>
              <a:rPr lang="en-US" dirty="0" smtClean="0">
                <a:solidFill>
                  <a:schemeClr val="tx1"/>
                </a:solidFill>
              </a:rPr>
              <a:t>Central venous catheterization is indicated for </a:t>
            </a:r>
          </a:p>
          <a:p>
            <a:pPr algn="l">
              <a:buFont typeface="Wingdings" pitchFamily="2" charset="2"/>
              <a:buChar char="Ø"/>
            </a:pPr>
            <a:r>
              <a:rPr lang="en-US" dirty="0" smtClean="0">
                <a:solidFill>
                  <a:schemeClr val="tx1"/>
                </a:solidFill>
              </a:rPr>
              <a:t>Monitoring central venous pressure (CVP)</a:t>
            </a:r>
          </a:p>
          <a:p>
            <a:pPr algn="l">
              <a:buFont typeface="Wingdings" pitchFamily="2" charset="2"/>
              <a:buChar char="Ø"/>
            </a:pPr>
            <a:r>
              <a:rPr lang="en-US" dirty="0" smtClean="0">
                <a:solidFill>
                  <a:schemeClr val="tx1"/>
                </a:solidFill>
              </a:rPr>
              <a:t>Administration of fluid to treat </a:t>
            </a:r>
            <a:r>
              <a:rPr lang="en-US" dirty="0" err="1" smtClean="0">
                <a:solidFill>
                  <a:schemeClr val="tx1"/>
                </a:solidFill>
              </a:rPr>
              <a:t>hypovolemia</a:t>
            </a:r>
            <a:r>
              <a:rPr lang="en-US" dirty="0" smtClean="0">
                <a:solidFill>
                  <a:schemeClr val="tx1"/>
                </a:solidFill>
              </a:rPr>
              <a:t> and shock</a:t>
            </a:r>
          </a:p>
          <a:p>
            <a:pPr algn="l">
              <a:buFont typeface="Wingdings" pitchFamily="2" charset="2"/>
              <a:buChar char="Ø"/>
            </a:pPr>
            <a:r>
              <a:rPr lang="en-US" dirty="0" smtClean="0">
                <a:solidFill>
                  <a:schemeClr val="tx1"/>
                </a:solidFill>
              </a:rPr>
              <a:t>Infusion of caustic drugs and total </a:t>
            </a:r>
            <a:r>
              <a:rPr lang="en-US" dirty="0" err="1" smtClean="0">
                <a:solidFill>
                  <a:schemeClr val="tx1"/>
                </a:solidFill>
              </a:rPr>
              <a:t>parenteral</a:t>
            </a:r>
            <a:r>
              <a:rPr lang="en-US" dirty="0" smtClean="0">
                <a:solidFill>
                  <a:schemeClr val="tx1"/>
                </a:solidFill>
              </a:rPr>
              <a:t> nutrition</a:t>
            </a:r>
          </a:p>
          <a:p>
            <a:pPr algn="l">
              <a:buFont typeface="Wingdings" pitchFamily="2" charset="2"/>
              <a:buChar char="Ø"/>
            </a:pPr>
            <a:r>
              <a:rPr lang="en-US" dirty="0" smtClean="0">
                <a:solidFill>
                  <a:schemeClr val="tx1"/>
                </a:solidFill>
              </a:rPr>
              <a:t>Aspiration of air emboli</a:t>
            </a:r>
          </a:p>
          <a:p>
            <a:pPr algn="l">
              <a:buFont typeface="Wingdings" pitchFamily="2" charset="2"/>
              <a:buChar char="Ø"/>
            </a:pPr>
            <a:r>
              <a:rPr lang="en-US" dirty="0" smtClean="0">
                <a:solidFill>
                  <a:schemeClr val="tx1"/>
                </a:solidFill>
              </a:rPr>
              <a:t> Insertion of </a:t>
            </a:r>
            <a:r>
              <a:rPr lang="en-US" dirty="0" err="1" smtClean="0">
                <a:solidFill>
                  <a:schemeClr val="tx1"/>
                </a:solidFill>
              </a:rPr>
              <a:t>transcutaneous</a:t>
            </a:r>
            <a:r>
              <a:rPr lang="en-US" dirty="0" smtClean="0">
                <a:solidFill>
                  <a:schemeClr val="tx1"/>
                </a:solidFill>
              </a:rPr>
              <a:t> pacing leads</a:t>
            </a:r>
          </a:p>
          <a:p>
            <a:pPr algn="l">
              <a:buFont typeface="Wingdings" pitchFamily="2" charset="2"/>
              <a:buChar char="Ø"/>
            </a:pPr>
            <a:r>
              <a:rPr lang="en-US" dirty="0" smtClean="0">
                <a:solidFill>
                  <a:schemeClr val="tx1"/>
                </a:solidFill>
              </a:rPr>
              <a:t> Gaining venous access in patients with poor peripheral veins.</a:t>
            </a:r>
          </a:p>
          <a:p>
            <a:pPr algn="l">
              <a:buFont typeface="Wingdings" pitchFamily="2" charset="2"/>
              <a:buChar char="Ø"/>
            </a:pPr>
            <a:r>
              <a:rPr lang="en-US" dirty="0" smtClean="0">
                <a:solidFill>
                  <a:schemeClr val="tx1"/>
                </a:solidFill>
              </a:rPr>
              <a:t>Continuous monitoring of central venous oxygen saturation  with specialized catheters</a:t>
            </a:r>
          </a:p>
          <a:p>
            <a:pPr algn="l"/>
            <a:endParaRPr lang="en-US" sz="2000" dirty="0">
              <a:solidFill>
                <a:schemeClr val="tx1"/>
              </a:solidFill>
            </a:endParaRPr>
          </a:p>
          <a:p>
            <a:pPr algn="l"/>
            <a:endParaRPr lang="en-US" sz="2000" dirty="0" smtClean="0">
              <a:solidFill>
                <a:schemeClr val="tx1"/>
              </a:solidFill>
            </a:endParaRPr>
          </a:p>
          <a:p>
            <a:pPr algn="l"/>
            <a:endParaRPr lang="en-US" sz="2000" dirty="0">
              <a:solidFill>
                <a:schemeClr val="tx1"/>
              </a:solidFill>
            </a:endParaRPr>
          </a:p>
          <a:p>
            <a:pPr algn="l"/>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2286000"/>
            <a:ext cx="6400800" cy="3352800"/>
          </a:xfrm>
        </p:spPr>
        <p:txBody>
          <a:bodyPr>
            <a:normAutofit/>
          </a:bodyPr>
          <a:lstStyle/>
          <a:p>
            <a:pPr algn="l">
              <a:buFont typeface="Wingdings" pitchFamily="2" charset="2"/>
              <a:buChar char="Ø"/>
            </a:pPr>
            <a:r>
              <a:rPr lang="en-US" dirty="0" smtClean="0">
                <a:solidFill>
                  <a:schemeClr val="tx1"/>
                </a:solidFill>
              </a:rPr>
              <a:t>What is an IV access?</a:t>
            </a:r>
          </a:p>
          <a:p>
            <a:pPr algn="l">
              <a:buFont typeface="Wingdings" pitchFamily="2" charset="2"/>
              <a:buChar char="Ø"/>
            </a:pPr>
            <a:r>
              <a:rPr lang="en-US" dirty="0" smtClean="0">
                <a:solidFill>
                  <a:schemeClr val="tx1"/>
                </a:solidFill>
              </a:rPr>
              <a:t>It is an access to the </a:t>
            </a:r>
            <a:r>
              <a:rPr lang="en-US" dirty="0" err="1" smtClean="0">
                <a:solidFill>
                  <a:schemeClr val="tx1"/>
                </a:solidFill>
              </a:rPr>
              <a:t>IntraVenous</a:t>
            </a:r>
            <a:r>
              <a:rPr lang="en-US" dirty="0" smtClean="0">
                <a:solidFill>
                  <a:schemeClr val="tx1"/>
                </a:solidFill>
              </a:rPr>
              <a:t> compartment, by mean of a catheter of a certain type and size, inserted at a specific site of the patient body.</a:t>
            </a:r>
            <a:endParaRPr lang="en-US" dirty="0">
              <a:solidFill>
                <a:schemeClr val="tx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3200" b="1" u="sng" dirty="0" smtClean="0"/>
              <a:t>Contrai</a:t>
            </a:r>
            <a:r>
              <a:rPr lang="en-US" sz="3200" b="1" dirty="0" smtClean="0"/>
              <a:t>ndications</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endParaRPr lang="en-US" sz="2000" dirty="0" smtClean="0">
              <a:solidFill>
                <a:schemeClr val="tx1"/>
              </a:solidFill>
            </a:endParaRPr>
          </a:p>
          <a:p>
            <a:pPr algn="l"/>
            <a:r>
              <a:rPr lang="en-US" dirty="0" smtClean="0">
                <a:solidFill>
                  <a:schemeClr val="tx1"/>
                </a:solidFill>
              </a:rPr>
              <a:t>Relative contraindications include</a:t>
            </a:r>
          </a:p>
          <a:p>
            <a:pPr algn="l">
              <a:buFont typeface="Wingdings" pitchFamily="2" charset="2"/>
              <a:buChar char="Ø"/>
            </a:pPr>
            <a:r>
              <a:rPr lang="en-US" dirty="0" smtClean="0">
                <a:solidFill>
                  <a:schemeClr val="tx1"/>
                </a:solidFill>
              </a:rPr>
              <a:t> tumors</a:t>
            </a:r>
          </a:p>
          <a:p>
            <a:pPr algn="l">
              <a:buFont typeface="Wingdings" pitchFamily="2" charset="2"/>
              <a:buChar char="Ø"/>
            </a:pPr>
            <a:r>
              <a:rPr lang="en-US" dirty="0" smtClean="0">
                <a:solidFill>
                  <a:schemeClr val="tx1"/>
                </a:solidFill>
              </a:rPr>
              <a:t>Clots</a:t>
            </a:r>
          </a:p>
          <a:p>
            <a:pPr algn="l">
              <a:buFont typeface="Wingdings" pitchFamily="2" charset="2"/>
              <a:buChar char="Ø"/>
            </a:pPr>
            <a:r>
              <a:rPr lang="en-US" dirty="0" smtClean="0">
                <a:solidFill>
                  <a:schemeClr val="tx1"/>
                </a:solidFill>
              </a:rPr>
              <a:t>tricuspid valve vegetations that could be dislodged or </a:t>
            </a:r>
            <a:r>
              <a:rPr lang="en-US" dirty="0" err="1" smtClean="0">
                <a:solidFill>
                  <a:schemeClr val="tx1"/>
                </a:solidFill>
              </a:rPr>
              <a:t>embolized</a:t>
            </a:r>
            <a:r>
              <a:rPr lang="en-US" dirty="0" smtClean="0">
                <a:solidFill>
                  <a:schemeClr val="tx1"/>
                </a:solidFill>
              </a:rPr>
              <a:t> during </a:t>
            </a:r>
            <a:r>
              <a:rPr lang="en-US" dirty="0" err="1" smtClean="0">
                <a:solidFill>
                  <a:schemeClr val="tx1"/>
                </a:solidFill>
              </a:rPr>
              <a:t>cannulation</a:t>
            </a:r>
            <a:r>
              <a:rPr lang="en-US" dirty="0" smtClean="0">
                <a:solidFill>
                  <a:schemeClr val="tx1"/>
                </a:solidFill>
              </a:rPr>
              <a:t>.</a:t>
            </a:r>
          </a:p>
          <a:p>
            <a:pPr algn="l"/>
            <a:endParaRPr lang="en-US" sz="2000" dirty="0" smtClean="0">
              <a:solidFill>
                <a:schemeClr val="tx1"/>
              </a:solidFill>
            </a:endParaRPr>
          </a:p>
          <a:p>
            <a:pPr algn="l"/>
            <a:endParaRPr lang="en-US" sz="2000" dirty="0">
              <a:solidFill>
                <a:schemeClr val="tx1"/>
              </a:solidFill>
            </a:endParaRPr>
          </a:p>
          <a:p>
            <a:pPr algn="l"/>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3200" b="1" u="sng" dirty="0" smtClean="0"/>
              <a:t>Contrai</a:t>
            </a:r>
            <a:r>
              <a:rPr lang="en-US" sz="3200" b="1" dirty="0" smtClean="0"/>
              <a:t>ndications</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447800" y="1752600"/>
            <a:ext cx="6400800" cy="4419600"/>
          </a:xfrm>
        </p:spPr>
        <p:txBody>
          <a:bodyPr>
            <a:normAutofit fontScale="55000" lnSpcReduction="20000"/>
          </a:bodyPr>
          <a:lstStyle/>
          <a:p>
            <a:pPr algn="l">
              <a:buFont typeface="Wingdings" pitchFamily="2" charset="2"/>
              <a:buChar char="Ø"/>
            </a:pPr>
            <a:endParaRPr lang="en-US" sz="2000" dirty="0" smtClean="0">
              <a:solidFill>
                <a:schemeClr val="tx1"/>
              </a:solidFill>
            </a:endParaRPr>
          </a:p>
          <a:p>
            <a:pPr algn="l">
              <a:buFont typeface="Wingdings" pitchFamily="2" charset="2"/>
              <a:buChar char="Ø"/>
            </a:pPr>
            <a:endParaRPr lang="en-US" dirty="0" smtClean="0">
              <a:solidFill>
                <a:schemeClr val="tx1"/>
              </a:solidFill>
            </a:endParaRPr>
          </a:p>
          <a:p>
            <a:pPr algn="l"/>
            <a:r>
              <a:rPr lang="en-US" sz="3600" dirty="0" smtClean="0">
                <a:solidFill>
                  <a:schemeClr val="tx1"/>
                </a:solidFill>
              </a:rPr>
              <a:t>Other contraindications relate to the </a:t>
            </a:r>
            <a:r>
              <a:rPr lang="en-US" sz="3600" dirty="0" err="1" smtClean="0">
                <a:solidFill>
                  <a:schemeClr val="tx1"/>
                </a:solidFill>
              </a:rPr>
              <a:t>cannulation</a:t>
            </a:r>
            <a:r>
              <a:rPr lang="en-US" sz="3600" dirty="0" smtClean="0">
                <a:solidFill>
                  <a:schemeClr val="tx1"/>
                </a:solidFill>
              </a:rPr>
              <a:t> site.</a:t>
            </a:r>
          </a:p>
          <a:p>
            <a:pPr algn="l">
              <a:buFont typeface="Wingdings" pitchFamily="2" charset="2"/>
              <a:buChar char="Ø"/>
            </a:pPr>
            <a:r>
              <a:rPr lang="en-US" sz="3600" dirty="0" err="1" smtClean="0">
                <a:solidFill>
                  <a:schemeClr val="tx1"/>
                </a:solidFill>
              </a:rPr>
              <a:t>e.g</a:t>
            </a:r>
            <a:r>
              <a:rPr lang="en-US" sz="3600" dirty="0" smtClean="0">
                <a:solidFill>
                  <a:schemeClr val="tx1"/>
                </a:solidFill>
              </a:rPr>
              <a:t> : </a:t>
            </a:r>
            <a:r>
              <a:rPr lang="en-US" sz="3600" dirty="0" err="1" smtClean="0">
                <a:solidFill>
                  <a:schemeClr val="tx1"/>
                </a:solidFill>
              </a:rPr>
              <a:t>Subclavian</a:t>
            </a:r>
            <a:r>
              <a:rPr lang="en-US" sz="3600" dirty="0" smtClean="0">
                <a:solidFill>
                  <a:schemeClr val="tx1"/>
                </a:solidFill>
              </a:rPr>
              <a:t> vein </a:t>
            </a:r>
            <a:r>
              <a:rPr lang="en-US" sz="3600" dirty="0" err="1" smtClean="0">
                <a:solidFill>
                  <a:schemeClr val="tx1"/>
                </a:solidFill>
              </a:rPr>
              <a:t>cannulation</a:t>
            </a:r>
            <a:r>
              <a:rPr lang="en-US" sz="3600" dirty="0" smtClean="0">
                <a:solidFill>
                  <a:schemeClr val="tx1"/>
                </a:solidFill>
              </a:rPr>
              <a:t> is relatively contraindicated in patients who are receiving anticoagulants (due to the inability to provide </a:t>
            </a:r>
            <a:r>
              <a:rPr lang="en-US" sz="3600" dirty="0" err="1" smtClean="0">
                <a:solidFill>
                  <a:schemeClr val="tx1"/>
                </a:solidFill>
              </a:rPr>
              <a:t>direccompression</a:t>
            </a:r>
            <a:r>
              <a:rPr lang="en-US" sz="3600" dirty="0" smtClean="0">
                <a:solidFill>
                  <a:schemeClr val="tx1"/>
                </a:solidFill>
              </a:rPr>
              <a:t> in the event of an accidental arterial puncture). </a:t>
            </a:r>
          </a:p>
          <a:p>
            <a:pPr algn="l">
              <a:buFont typeface="Wingdings" pitchFamily="2" charset="2"/>
              <a:buChar char="Ø"/>
            </a:pPr>
            <a:endParaRPr lang="en-US" sz="3600" dirty="0" smtClean="0">
              <a:solidFill>
                <a:schemeClr val="tx1"/>
              </a:solidFill>
            </a:endParaRPr>
          </a:p>
          <a:p>
            <a:pPr algn="l">
              <a:buFont typeface="Wingdings" pitchFamily="2" charset="2"/>
              <a:buChar char="Ø"/>
            </a:pPr>
            <a:r>
              <a:rPr lang="en-US" sz="3600" dirty="0" smtClean="0">
                <a:solidFill>
                  <a:schemeClr val="tx1"/>
                </a:solidFill>
              </a:rPr>
              <a:t>Some clinicians avoid central venous </a:t>
            </a:r>
            <a:r>
              <a:rPr lang="en-US" sz="3600" dirty="0" err="1" smtClean="0">
                <a:solidFill>
                  <a:schemeClr val="tx1"/>
                </a:solidFill>
              </a:rPr>
              <a:t>cannulation</a:t>
            </a:r>
            <a:r>
              <a:rPr lang="en-US" sz="3600" dirty="0" smtClean="0">
                <a:solidFill>
                  <a:schemeClr val="tx1"/>
                </a:solidFill>
              </a:rPr>
              <a:t> on the side of a previous carotid </a:t>
            </a:r>
            <a:r>
              <a:rPr lang="en-US" sz="3600" dirty="0" err="1" smtClean="0">
                <a:solidFill>
                  <a:schemeClr val="tx1"/>
                </a:solidFill>
              </a:rPr>
              <a:t>endarterectomy</a:t>
            </a:r>
            <a:r>
              <a:rPr lang="en-US" sz="3600" dirty="0" smtClean="0">
                <a:solidFill>
                  <a:schemeClr val="tx1"/>
                </a:solidFill>
              </a:rPr>
              <a:t> due to concerns about the possibility of unintentional carotid artery puncture. </a:t>
            </a:r>
          </a:p>
          <a:p>
            <a:pPr algn="l">
              <a:buFont typeface="Wingdings" pitchFamily="2" charset="2"/>
              <a:buChar char="Ø"/>
            </a:pPr>
            <a:endParaRPr lang="en-US" sz="3600" dirty="0" smtClean="0">
              <a:solidFill>
                <a:schemeClr val="tx1"/>
              </a:solidFill>
            </a:endParaRPr>
          </a:p>
          <a:p>
            <a:pPr algn="l">
              <a:buFont typeface="Wingdings" pitchFamily="2" charset="2"/>
              <a:buChar char="Ø"/>
            </a:pPr>
            <a:r>
              <a:rPr lang="en-US" sz="3600" dirty="0" smtClean="0">
                <a:solidFill>
                  <a:schemeClr val="tx1"/>
                </a:solidFill>
              </a:rPr>
              <a:t>The presence of other central catheters or pacemaker leads may reduce the number of sites available for central line placement.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2800" b="1" dirty="0" smtClean="0"/>
              <a:t>Techniques &amp; 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1752600"/>
            <a:ext cx="6400800" cy="4953000"/>
          </a:xfrm>
        </p:spPr>
        <p:txBody>
          <a:bodyPr>
            <a:normAutofit fontScale="70000" lnSpcReduction="20000"/>
          </a:bodyPr>
          <a:lstStyle/>
          <a:p>
            <a:pPr algn="l">
              <a:buFont typeface="Wingdings" pitchFamily="2" charset="2"/>
              <a:buChar char="Ø"/>
            </a:pPr>
            <a:r>
              <a:rPr lang="en-US" dirty="0" smtClean="0">
                <a:solidFill>
                  <a:schemeClr val="tx1"/>
                </a:solidFill>
              </a:rPr>
              <a:t>Central venous </a:t>
            </a:r>
            <a:r>
              <a:rPr lang="en-US" dirty="0" err="1" smtClean="0">
                <a:solidFill>
                  <a:schemeClr val="tx1"/>
                </a:solidFill>
              </a:rPr>
              <a:t>cannulation</a:t>
            </a:r>
            <a:r>
              <a:rPr lang="en-US" dirty="0" smtClean="0">
                <a:solidFill>
                  <a:schemeClr val="tx1"/>
                </a:solidFill>
              </a:rPr>
              <a:t> involves introducing a catheter into a vein so that the catheter’s tip lies with the venous system within the thorax. </a:t>
            </a:r>
          </a:p>
          <a:p>
            <a:pPr algn="l">
              <a:buFont typeface="Wingdings" pitchFamily="2" charset="2"/>
              <a:buChar char="Ø"/>
            </a:pPr>
            <a:endParaRPr lang="en-US" dirty="0" smtClean="0">
              <a:solidFill>
                <a:schemeClr val="tx1"/>
              </a:solidFill>
            </a:endParaRPr>
          </a:p>
          <a:p>
            <a:pPr algn="l">
              <a:buFont typeface="Wingdings" pitchFamily="2" charset="2"/>
              <a:buChar char="Ø"/>
            </a:pPr>
            <a:r>
              <a:rPr lang="en-US" dirty="0" smtClean="0">
                <a:solidFill>
                  <a:schemeClr val="tx1"/>
                </a:solidFill>
              </a:rPr>
              <a:t>Generally, the optimal location of the catheter tip is just superior to or at the junction of the superior vena cava and the right atrium. </a:t>
            </a:r>
          </a:p>
          <a:p>
            <a:pPr algn="l">
              <a:buFont typeface="Wingdings" pitchFamily="2" charset="2"/>
              <a:buChar char="Ø"/>
            </a:pPr>
            <a:endParaRPr lang="en-US" dirty="0" smtClean="0">
              <a:solidFill>
                <a:schemeClr val="tx1"/>
              </a:solidFill>
            </a:endParaRPr>
          </a:p>
          <a:p>
            <a:pPr algn="l">
              <a:buFont typeface="Wingdings" pitchFamily="2" charset="2"/>
              <a:buChar char="Ø"/>
            </a:pPr>
            <a:r>
              <a:rPr lang="en-US" dirty="0" smtClean="0">
                <a:solidFill>
                  <a:schemeClr val="tx1"/>
                </a:solidFill>
              </a:rPr>
              <a:t>When the catheter tip is located within the thorax, inspiration will increase or decrease CVP, depending on whether ventilation is controlled or spontaneous. </a:t>
            </a:r>
          </a:p>
          <a:p>
            <a:pPr algn="l">
              <a:buFont typeface="Wingdings" pitchFamily="2" charset="2"/>
              <a:buChar char="Ø"/>
            </a:pPr>
            <a:endParaRPr lang="en-US" dirty="0" smtClean="0">
              <a:solidFill>
                <a:schemeClr val="tx1"/>
              </a:solidFill>
            </a:endParaRPr>
          </a:p>
          <a:p>
            <a:pPr algn="l">
              <a:buFont typeface="Wingdings" pitchFamily="2" charset="2"/>
              <a:buChar char="Ø"/>
            </a:pPr>
            <a:r>
              <a:rPr lang="en-US" dirty="0" smtClean="0">
                <a:solidFill>
                  <a:schemeClr val="tx1"/>
                </a:solidFill>
              </a:rPr>
              <a:t>Measurement of CVP is made with an electronic transducer (mm Hg). The pressure should be measured during end expiration.</a:t>
            </a:r>
            <a:endParaRPr lang="en-US" sz="2000" dirty="0" smtClean="0">
              <a:solidFill>
                <a:schemeClr val="tx1"/>
              </a:solidFill>
            </a:endParaRPr>
          </a:p>
          <a:p>
            <a:pPr algn="l"/>
            <a:endParaRPr lang="en-US" sz="2000" dirty="0">
              <a:solidFill>
                <a:schemeClr val="tx1"/>
              </a:solidFill>
            </a:endParaRPr>
          </a:p>
          <a:p>
            <a:pPr algn="l"/>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2800" b="1" dirty="0" smtClean="0"/>
              <a:t>Techniques &amp; 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r>
              <a:rPr lang="en-US" sz="2000" dirty="0" smtClean="0">
                <a:solidFill>
                  <a:schemeClr val="tx1"/>
                </a:solidFill>
              </a:rPr>
              <a:t>Various sites can be used for </a:t>
            </a:r>
            <a:r>
              <a:rPr lang="en-US" sz="2000" dirty="0" err="1" smtClean="0">
                <a:solidFill>
                  <a:schemeClr val="tx1"/>
                </a:solidFill>
              </a:rPr>
              <a:t>cannulation</a:t>
            </a:r>
            <a:r>
              <a:rPr lang="en-US" sz="2000" dirty="0" smtClean="0">
                <a:solidFill>
                  <a:schemeClr val="tx1"/>
                </a:solidFill>
              </a:rPr>
              <a:t> </a:t>
            </a:r>
          </a:p>
          <a:p>
            <a:pPr algn="l"/>
            <a:r>
              <a:rPr lang="en-US" sz="2000" b="1" dirty="0" smtClean="0">
                <a:solidFill>
                  <a:schemeClr val="tx1"/>
                </a:solidFill>
              </a:rPr>
              <a:t>All </a:t>
            </a:r>
            <a:r>
              <a:rPr lang="en-US" sz="2000" b="1" dirty="0" err="1" smtClean="0">
                <a:solidFill>
                  <a:schemeClr val="tx1"/>
                </a:solidFill>
              </a:rPr>
              <a:t>cannulation</a:t>
            </a:r>
            <a:r>
              <a:rPr lang="en-US" sz="2000" b="1" dirty="0" smtClean="0">
                <a:solidFill>
                  <a:schemeClr val="tx1"/>
                </a:solidFill>
              </a:rPr>
              <a:t> sites have an increased risk of line-related infections the longer the catheter remains in place. </a:t>
            </a:r>
          </a:p>
          <a:p>
            <a:pPr algn="l"/>
            <a:endParaRPr lang="en-US" sz="2000" b="1" dirty="0" smtClean="0">
              <a:solidFill>
                <a:schemeClr val="tx1"/>
              </a:solidFill>
            </a:endParaRPr>
          </a:p>
        </p:txBody>
      </p:sp>
      <p:pic>
        <p:nvPicPr>
          <p:cNvPr id="4" name="Picture 2"/>
          <p:cNvPicPr>
            <a:picLocks noChangeAspect="1" noChangeArrowheads="1"/>
          </p:cNvPicPr>
          <p:nvPr/>
        </p:nvPicPr>
        <p:blipFill>
          <a:blip r:embed="rId2" cstate="print"/>
          <a:srcRect/>
          <a:stretch>
            <a:fillRect/>
          </a:stretch>
        </p:blipFill>
        <p:spPr bwMode="auto">
          <a:xfrm>
            <a:off x="1295400" y="3733800"/>
            <a:ext cx="3640693" cy="259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2800" b="1" dirty="0" smtClean="0"/>
              <a:t>Techniques &amp; 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1981200"/>
            <a:ext cx="6400800" cy="4114800"/>
          </a:xfrm>
        </p:spPr>
        <p:txBody>
          <a:bodyPr>
            <a:normAutofit/>
          </a:bodyPr>
          <a:lstStyle/>
          <a:p>
            <a:pPr algn="l"/>
            <a:endParaRPr lang="en-US" sz="2000" b="1" dirty="0" smtClean="0">
              <a:solidFill>
                <a:schemeClr val="tx1"/>
              </a:solidFill>
            </a:endParaRPr>
          </a:p>
          <a:p>
            <a:pPr algn="l"/>
            <a:r>
              <a:rPr lang="en-US" sz="2000" b="1" dirty="0" smtClean="0">
                <a:solidFill>
                  <a:schemeClr val="tx1"/>
                </a:solidFill>
              </a:rPr>
              <a:t>Compared with other sites, the </a:t>
            </a:r>
            <a:r>
              <a:rPr lang="en-US" sz="2000" b="1" dirty="0" err="1" smtClean="0">
                <a:solidFill>
                  <a:schemeClr val="tx1"/>
                </a:solidFill>
              </a:rPr>
              <a:t>subclavian</a:t>
            </a:r>
            <a:r>
              <a:rPr lang="en-US" sz="2000" b="1" dirty="0" smtClean="0">
                <a:solidFill>
                  <a:schemeClr val="tx1"/>
                </a:solidFill>
              </a:rPr>
              <a:t> vein is associated with a greater risk of </a:t>
            </a:r>
            <a:r>
              <a:rPr lang="en-US" sz="2000" b="1" dirty="0" err="1" smtClean="0">
                <a:solidFill>
                  <a:schemeClr val="tx1"/>
                </a:solidFill>
              </a:rPr>
              <a:t>pneumothorax</a:t>
            </a:r>
            <a:r>
              <a:rPr lang="en-US" sz="2000" b="1" dirty="0" smtClean="0">
                <a:solidFill>
                  <a:schemeClr val="tx1"/>
                </a:solidFill>
              </a:rPr>
              <a:t> during insertion, but a reduced risk of other complications during prolonged </a:t>
            </a:r>
            <a:r>
              <a:rPr lang="en-US" sz="2000" b="1" dirty="0" err="1" smtClean="0">
                <a:solidFill>
                  <a:schemeClr val="tx1"/>
                </a:solidFill>
              </a:rPr>
              <a:t>cannulations</a:t>
            </a:r>
            <a:r>
              <a:rPr lang="en-US" sz="2000" b="1" dirty="0" smtClean="0">
                <a:solidFill>
                  <a:schemeClr val="tx1"/>
                </a:solidFill>
              </a:rPr>
              <a:t> (</a:t>
            </a:r>
            <a:r>
              <a:rPr lang="en-US" sz="2000" b="1" dirty="0" err="1" smtClean="0">
                <a:solidFill>
                  <a:schemeClr val="tx1"/>
                </a:solidFill>
              </a:rPr>
              <a:t>eg</a:t>
            </a:r>
            <a:r>
              <a:rPr lang="en-US" sz="2000" b="1" dirty="0" smtClean="0">
                <a:solidFill>
                  <a:schemeClr val="tx1"/>
                </a:solidFill>
              </a:rPr>
              <a:t>, in critically ill patients). </a:t>
            </a:r>
          </a:p>
          <a:p>
            <a:pPr algn="l"/>
            <a:endParaRPr lang="en-US" sz="2000" b="1" dirty="0" smtClean="0">
              <a:solidFill>
                <a:schemeClr val="tx1"/>
              </a:solidFill>
            </a:endParaRPr>
          </a:p>
        </p:txBody>
      </p:sp>
      <p:pic>
        <p:nvPicPr>
          <p:cNvPr id="73730" name="Picture 2"/>
          <p:cNvPicPr>
            <a:picLocks noChangeAspect="1" noChangeArrowheads="1"/>
          </p:cNvPicPr>
          <p:nvPr/>
        </p:nvPicPr>
        <p:blipFill>
          <a:blip r:embed="rId2"/>
          <a:srcRect/>
          <a:stretch>
            <a:fillRect/>
          </a:stretch>
        </p:blipFill>
        <p:spPr bwMode="auto">
          <a:xfrm>
            <a:off x="152400" y="4038600"/>
            <a:ext cx="8772720" cy="266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2800" b="1" dirty="0" smtClean="0"/>
              <a:t>Techniques &amp; 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buFont typeface="Wingdings" pitchFamily="2" charset="2"/>
              <a:buChar char="Ø"/>
            </a:pPr>
            <a:r>
              <a:rPr lang="en-US" sz="2000" dirty="0" smtClean="0">
                <a:solidFill>
                  <a:schemeClr val="tx1"/>
                </a:solidFill>
              </a:rPr>
              <a:t>The right internal jugular vein provides a combination of accessibility and safety </a:t>
            </a:r>
          </a:p>
          <a:p>
            <a:pPr algn="l">
              <a:buFont typeface="Wingdings" pitchFamily="2" charset="2"/>
              <a:buChar char="Ø"/>
            </a:pPr>
            <a:r>
              <a:rPr lang="en-US" sz="2000" dirty="0" smtClean="0">
                <a:solidFill>
                  <a:schemeClr val="tx1"/>
                </a:solidFill>
              </a:rPr>
              <a:t>Left-sided internal jugular vein catheterization has an increased risk of pleural effusion and </a:t>
            </a:r>
            <a:r>
              <a:rPr lang="en-US" sz="2000" dirty="0" err="1" smtClean="0">
                <a:solidFill>
                  <a:schemeClr val="tx1"/>
                </a:solidFill>
              </a:rPr>
              <a:t>chylothorax</a:t>
            </a:r>
            <a:r>
              <a:rPr lang="en-US" sz="2000" dirty="0" smtClean="0">
                <a:solidFill>
                  <a:schemeClr val="tx1"/>
                </a:solidFill>
              </a:rPr>
              <a:t>. </a:t>
            </a:r>
          </a:p>
          <a:p>
            <a:pPr algn="l">
              <a:buFont typeface="Wingdings" pitchFamily="2" charset="2"/>
              <a:buChar char="Ø"/>
            </a:pPr>
            <a:r>
              <a:rPr lang="en-US" sz="2000" dirty="0" smtClean="0">
                <a:solidFill>
                  <a:schemeClr val="tx1"/>
                </a:solidFill>
              </a:rPr>
              <a:t>The external jugular veins can also be used as entry sites, but due to the acute angle at which they join the great veins of the chest, are associated with a slightly increased likelihood of failure to gain access to the central circulation than the internal jugular veins.</a:t>
            </a:r>
          </a:p>
          <a:p>
            <a:pPr algn="l">
              <a:buFont typeface="Wingdings" pitchFamily="2" charset="2"/>
              <a:buChar char="Ø"/>
            </a:pPr>
            <a:r>
              <a:rPr lang="en-US" sz="2000" dirty="0" smtClean="0">
                <a:solidFill>
                  <a:schemeClr val="tx1"/>
                </a:solidFill>
              </a:rPr>
              <a:t> Femoral veins can also be </a:t>
            </a:r>
            <a:r>
              <a:rPr lang="en-US" sz="2000" dirty="0" err="1" smtClean="0">
                <a:solidFill>
                  <a:schemeClr val="tx1"/>
                </a:solidFill>
              </a:rPr>
              <a:t>cannulated</a:t>
            </a:r>
            <a:r>
              <a:rPr lang="en-US" sz="2000" dirty="0" smtClean="0">
                <a:solidFill>
                  <a:schemeClr val="tx1"/>
                </a:solidFill>
              </a:rPr>
              <a:t>, but are associated with an increased risk of line-related sepsis. </a:t>
            </a:r>
          </a:p>
          <a:p>
            <a:pPr algn="l">
              <a:buFont typeface="Wingdings" pitchFamily="2" charset="2"/>
              <a:buChar char="Ø"/>
            </a:pP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2800" b="1" dirty="0" smtClean="0"/>
              <a:t>Techniques &amp; 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r>
              <a:rPr lang="en-US" sz="2000" dirty="0" smtClean="0">
                <a:solidFill>
                  <a:schemeClr val="tx1"/>
                </a:solidFill>
              </a:rPr>
              <a:t>There are at least three </a:t>
            </a:r>
            <a:r>
              <a:rPr lang="en-US" sz="2000" dirty="0" err="1" smtClean="0">
                <a:solidFill>
                  <a:schemeClr val="tx1"/>
                </a:solidFill>
              </a:rPr>
              <a:t>cannulation</a:t>
            </a:r>
            <a:r>
              <a:rPr lang="en-US" sz="2000" dirty="0" smtClean="0">
                <a:solidFill>
                  <a:schemeClr val="tx1"/>
                </a:solidFill>
              </a:rPr>
              <a:t> techniques:</a:t>
            </a:r>
          </a:p>
          <a:p>
            <a:pPr algn="l">
              <a:buFont typeface="Wingdings" pitchFamily="2" charset="2"/>
              <a:buChar char="Ø"/>
            </a:pPr>
            <a:r>
              <a:rPr lang="en-US" sz="2000" dirty="0" smtClean="0">
                <a:solidFill>
                  <a:schemeClr val="tx1"/>
                </a:solidFill>
              </a:rPr>
              <a:t> a catheter over a needle (similar to peripheral catheterization)</a:t>
            </a: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a catheter through a needle (requiring a large-bore needle stick)</a:t>
            </a:r>
          </a:p>
          <a:p>
            <a:pPr algn="l"/>
            <a:r>
              <a:rPr lang="en-US" sz="2000" dirty="0" smtClean="0">
                <a:solidFill>
                  <a:schemeClr val="tx1"/>
                </a:solidFill>
              </a:rPr>
              <a:t> </a:t>
            </a:r>
          </a:p>
          <a:p>
            <a:pPr algn="l">
              <a:buFont typeface="Wingdings" pitchFamily="2" charset="2"/>
              <a:buChar char="Ø"/>
            </a:pPr>
            <a:r>
              <a:rPr lang="en-US" sz="2000" dirty="0" smtClean="0">
                <a:solidFill>
                  <a:schemeClr val="tx1"/>
                </a:solidFill>
              </a:rPr>
              <a:t>and a catheter over a </a:t>
            </a:r>
            <a:r>
              <a:rPr lang="en-US" sz="2000" dirty="0" err="1" smtClean="0">
                <a:solidFill>
                  <a:schemeClr val="tx1"/>
                </a:solidFill>
              </a:rPr>
              <a:t>guidewire</a:t>
            </a:r>
            <a:r>
              <a:rPr lang="en-US" sz="2000" dirty="0" smtClean="0">
                <a:solidFill>
                  <a:schemeClr val="tx1"/>
                </a:solidFill>
              </a:rPr>
              <a:t> (</a:t>
            </a:r>
            <a:r>
              <a:rPr lang="en-US" sz="2000" dirty="0" err="1" smtClean="0">
                <a:solidFill>
                  <a:schemeClr val="tx1"/>
                </a:solidFill>
              </a:rPr>
              <a:t>Seldinger’s</a:t>
            </a:r>
            <a:r>
              <a:rPr lang="en-US" sz="2000" dirty="0" smtClean="0">
                <a:solidFill>
                  <a:schemeClr val="tx1"/>
                </a:solidFill>
              </a:rPr>
              <a:t> technique; overwhelming majority of central line placement.</a:t>
            </a:r>
          </a:p>
          <a:p>
            <a:pPr algn="l">
              <a:buFont typeface="Wingdings" pitchFamily="2" charset="2"/>
              <a:buChar char="Ø"/>
            </a:pPr>
            <a:endParaRPr lang="en-US" sz="2000" dirty="0" smtClean="0">
              <a:solidFill>
                <a:schemeClr val="tx1"/>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2800" b="1" dirty="0" smtClean="0"/>
              <a:t>Techniques &amp; 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r>
              <a:rPr lang="en-US" sz="2000" dirty="0" smtClean="0">
                <a:solidFill>
                  <a:schemeClr val="tx1"/>
                </a:solidFill>
              </a:rPr>
              <a:t>Placement of an internal jugular venous line. </a:t>
            </a: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The patient is placed in the </a:t>
            </a:r>
            <a:r>
              <a:rPr lang="en-US" sz="2000" dirty="0" err="1" smtClean="0">
                <a:solidFill>
                  <a:schemeClr val="tx1"/>
                </a:solidFill>
              </a:rPr>
              <a:t>Trendelenburg</a:t>
            </a:r>
            <a:r>
              <a:rPr lang="en-US" sz="2000" dirty="0" smtClean="0">
                <a:solidFill>
                  <a:schemeClr val="tx1"/>
                </a:solidFill>
              </a:rPr>
              <a:t> position to decrease the risk of air embolism and to distend the internal jugular (or </a:t>
            </a:r>
            <a:r>
              <a:rPr lang="en-US" sz="2000" dirty="0" err="1" smtClean="0">
                <a:solidFill>
                  <a:schemeClr val="tx1"/>
                </a:solidFill>
              </a:rPr>
              <a:t>subclavian</a:t>
            </a:r>
            <a:r>
              <a:rPr lang="en-US" sz="2000" dirty="0" smtClean="0">
                <a:solidFill>
                  <a:schemeClr val="tx1"/>
                </a:solidFill>
              </a:rPr>
              <a:t>) vein. </a:t>
            </a: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Venous catheterization requires full aseptic technique, including scrub, sterile gloves, gown, mask, hat, bactericidal skin preparation (alcohol-based solutions are preferred), and sterile drapes. </a:t>
            </a:r>
            <a:endParaRPr lang="en-US" sz="2000" b="1" dirty="0" smtClean="0">
              <a:solidFill>
                <a:schemeClr val="tx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2800" b="1" dirty="0" smtClean="0"/>
              <a:t>Techniques &amp; 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4267200" cy="4114800"/>
          </a:xfrm>
        </p:spPr>
        <p:txBody>
          <a:bodyPr>
            <a:normAutofit/>
          </a:bodyPr>
          <a:lstStyle/>
          <a:p>
            <a:pPr algn="l">
              <a:buFont typeface="Wingdings" pitchFamily="2" charset="2"/>
              <a:buChar char="Ø"/>
            </a:pPr>
            <a:r>
              <a:rPr lang="en-US" sz="2000" dirty="0" smtClean="0">
                <a:solidFill>
                  <a:schemeClr val="tx1"/>
                </a:solidFill>
              </a:rPr>
              <a:t>The two heads of the </a:t>
            </a:r>
            <a:r>
              <a:rPr lang="en-US" sz="2000" dirty="0" err="1" smtClean="0">
                <a:solidFill>
                  <a:schemeClr val="tx1"/>
                </a:solidFill>
              </a:rPr>
              <a:t>sternocleidomastoid</a:t>
            </a:r>
            <a:r>
              <a:rPr lang="en-US" sz="2000" dirty="0" smtClean="0">
                <a:solidFill>
                  <a:schemeClr val="tx1"/>
                </a:solidFill>
              </a:rPr>
              <a:t> muscle and the clavicle form the three sides of a triangle.</a:t>
            </a: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A 25-gauge needle is used to infiltrate the apex of the triangle with local anesthetic.</a:t>
            </a:r>
          </a:p>
          <a:p>
            <a:pPr algn="l">
              <a:buFont typeface="Wingdings" pitchFamily="2" charset="2"/>
              <a:buChar char="Ø"/>
            </a:pPr>
            <a:endParaRPr lang="en-US" sz="2000" dirty="0" smtClean="0">
              <a:solidFill>
                <a:schemeClr val="tx1"/>
              </a:solidFill>
            </a:endParaRPr>
          </a:p>
        </p:txBody>
      </p:sp>
      <p:pic>
        <p:nvPicPr>
          <p:cNvPr id="74755" name="Picture 3"/>
          <p:cNvPicPr>
            <a:picLocks noChangeAspect="1" noChangeArrowheads="1"/>
          </p:cNvPicPr>
          <p:nvPr/>
        </p:nvPicPr>
        <p:blipFill>
          <a:blip r:embed="rId2"/>
          <a:srcRect/>
          <a:stretch>
            <a:fillRect/>
          </a:stretch>
        </p:blipFill>
        <p:spPr bwMode="auto">
          <a:xfrm>
            <a:off x="5791200" y="1905000"/>
            <a:ext cx="3063875" cy="24812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2800" b="1" dirty="0" smtClean="0"/>
              <a:t>Techniques &amp; 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r>
              <a:rPr lang="en-US" sz="2000" dirty="0" smtClean="0">
                <a:solidFill>
                  <a:schemeClr val="tx1"/>
                </a:solidFill>
              </a:rPr>
              <a:t>The internal jugular vein can be located using ultrasound, and we strongly recommend that it be used whenever possible</a:t>
            </a:r>
            <a:endParaRPr lang="en-US" sz="2000" b="1" dirty="0" smtClean="0">
              <a:solidFill>
                <a:schemeClr val="tx1"/>
              </a:solidFill>
            </a:endParaRPr>
          </a:p>
          <a:p>
            <a:pPr algn="l"/>
            <a:endParaRPr lang="en-US" sz="2000" b="1" dirty="0" smtClean="0"/>
          </a:p>
        </p:txBody>
      </p:sp>
      <p:pic>
        <p:nvPicPr>
          <p:cNvPr id="75778" name="Picture 2"/>
          <p:cNvPicPr>
            <a:picLocks noChangeAspect="1" noChangeArrowheads="1"/>
          </p:cNvPicPr>
          <p:nvPr/>
        </p:nvPicPr>
        <p:blipFill>
          <a:blip r:embed="rId2"/>
          <a:srcRect/>
          <a:stretch>
            <a:fillRect/>
          </a:stretch>
        </p:blipFill>
        <p:spPr bwMode="auto">
          <a:xfrm>
            <a:off x="1752600" y="3733800"/>
            <a:ext cx="5764213" cy="2600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2286000"/>
            <a:ext cx="6400800" cy="3352800"/>
          </a:xfrm>
        </p:spPr>
        <p:txBody>
          <a:bodyPr>
            <a:normAutofit/>
          </a:bodyPr>
          <a:lstStyle/>
          <a:p>
            <a:pPr algn="l">
              <a:buFont typeface="Wingdings" pitchFamily="2" charset="2"/>
              <a:buChar char="Ø"/>
            </a:pPr>
            <a:r>
              <a:rPr lang="en-US" dirty="0" smtClean="0">
                <a:solidFill>
                  <a:schemeClr val="tx1"/>
                </a:solidFill>
              </a:rPr>
              <a:t>What is an IV access?</a:t>
            </a:r>
          </a:p>
          <a:p>
            <a:pPr algn="l">
              <a:buFont typeface="Wingdings" pitchFamily="2" charset="2"/>
              <a:buChar char="Ø"/>
            </a:pPr>
            <a:r>
              <a:rPr lang="en-US" dirty="0" smtClean="0">
                <a:solidFill>
                  <a:schemeClr val="bg1">
                    <a:lumMod val="65000"/>
                  </a:schemeClr>
                </a:solidFill>
              </a:rPr>
              <a:t>It is an access to the </a:t>
            </a:r>
            <a:r>
              <a:rPr lang="en-US" b="1" dirty="0" err="1" smtClean="0">
                <a:solidFill>
                  <a:srgbClr val="FF0000"/>
                </a:solidFill>
              </a:rPr>
              <a:t>IntraVenous</a:t>
            </a:r>
            <a:r>
              <a:rPr lang="en-US" dirty="0" smtClean="0">
                <a:solidFill>
                  <a:schemeClr val="tx1"/>
                </a:solidFill>
              </a:rPr>
              <a:t> </a:t>
            </a:r>
            <a:r>
              <a:rPr lang="en-US" dirty="0" smtClean="0">
                <a:solidFill>
                  <a:schemeClr val="bg1">
                    <a:lumMod val="65000"/>
                  </a:schemeClr>
                </a:solidFill>
              </a:rPr>
              <a:t>compartment, by mean of a </a:t>
            </a:r>
            <a:r>
              <a:rPr lang="en-US" b="1" dirty="0" smtClean="0">
                <a:solidFill>
                  <a:srgbClr val="FF0000"/>
                </a:solidFill>
              </a:rPr>
              <a:t>catheter </a:t>
            </a:r>
            <a:r>
              <a:rPr lang="en-US" dirty="0" smtClean="0">
                <a:solidFill>
                  <a:schemeClr val="bg1">
                    <a:lumMod val="65000"/>
                  </a:schemeClr>
                </a:solidFill>
              </a:rPr>
              <a:t>of a certain </a:t>
            </a:r>
            <a:r>
              <a:rPr lang="en-US" b="1" dirty="0" smtClean="0">
                <a:solidFill>
                  <a:srgbClr val="FF0000"/>
                </a:solidFill>
              </a:rPr>
              <a:t>type</a:t>
            </a:r>
            <a:r>
              <a:rPr lang="en-US" dirty="0" smtClean="0">
                <a:solidFill>
                  <a:schemeClr val="tx1"/>
                </a:solidFill>
              </a:rPr>
              <a:t> </a:t>
            </a:r>
            <a:r>
              <a:rPr lang="en-US" dirty="0" smtClean="0">
                <a:solidFill>
                  <a:schemeClr val="bg1">
                    <a:lumMod val="65000"/>
                  </a:schemeClr>
                </a:solidFill>
              </a:rPr>
              <a:t>and </a:t>
            </a:r>
            <a:r>
              <a:rPr lang="en-US" b="1" dirty="0" smtClean="0">
                <a:solidFill>
                  <a:srgbClr val="FF0000"/>
                </a:solidFill>
              </a:rPr>
              <a:t>size</a:t>
            </a:r>
            <a:r>
              <a:rPr lang="en-US" dirty="0" smtClean="0">
                <a:solidFill>
                  <a:schemeClr val="tx1"/>
                </a:solidFill>
              </a:rPr>
              <a:t> </a:t>
            </a:r>
            <a:r>
              <a:rPr lang="en-US" dirty="0" smtClean="0">
                <a:solidFill>
                  <a:schemeClr val="bg1">
                    <a:lumMod val="65000"/>
                  </a:schemeClr>
                </a:solidFill>
              </a:rPr>
              <a:t>, inserted at a specific </a:t>
            </a:r>
            <a:r>
              <a:rPr lang="en-US" b="1" dirty="0" smtClean="0">
                <a:solidFill>
                  <a:srgbClr val="FF0000"/>
                </a:solidFill>
              </a:rPr>
              <a:t>site</a:t>
            </a:r>
            <a:r>
              <a:rPr lang="en-US" dirty="0" smtClean="0">
                <a:solidFill>
                  <a:schemeClr val="bg1">
                    <a:lumMod val="65000"/>
                  </a:schemeClr>
                </a:solidFill>
              </a:rPr>
              <a:t> of the </a:t>
            </a:r>
            <a:r>
              <a:rPr lang="en-US" b="1" dirty="0" smtClean="0">
                <a:solidFill>
                  <a:srgbClr val="FF0000"/>
                </a:solidFill>
              </a:rPr>
              <a:t>patient</a:t>
            </a:r>
            <a:r>
              <a:rPr lang="en-US" dirty="0" smtClean="0">
                <a:solidFill>
                  <a:schemeClr val="tx1"/>
                </a:solidFill>
              </a:rPr>
              <a:t> </a:t>
            </a:r>
            <a:r>
              <a:rPr lang="en-US" dirty="0" smtClean="0">
                <a:solidFill>
                  <a:schemeClr val="bg1">
                    <a:lumMod val="65000"/>
                  </a:schemeClr>
                </a:solidFill>
              </a:rPr>
              <a:t>body.</a:t>
            </a:r>
          </a:p>
          <a:p>
            <a:pPr algn="l"/>
            <a:endParaRPr lang="en-US" dirty="0">
              <a:solidFill>
                <a:schemeClr val="tx1"/>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2800" b="1" dirty="0" smtClean="0"/>
              <a:t>Techniques &amp; 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1905000"/>
            <a:ext cx="6400800" cy="4495800"/>
          </a:xfrm>
        </p:spPr>
        <p:txBody>
          <a:bodyPr>
            <a:normAutofit/>
          </a:bodyPr>
          <a:lstStyle/>
          <a:p>
            <a:pPr algn="l">
              <a:buFont typeface="Wingdings" pitchFamily="2" charset="2"/>
              <a:buChar char="Ø"/>
            </a:pPr>
            <a:r>
              <a:rPr lang="en-US" sz="2000" dirty="0" smtClean="0">
                <a:solidFill>
                  <a:schemeClr val="tx1"/>
                </a:solidFill>
              </a:rPr>
              <a:t>Alternatively, it may be located by advancing the 25-gauge needle—or a 23-gauge needle in heavier patients—along the medial border of the lateral head of the </a:t>
            </a:r>
            <a:r>
              <a:rPr lang="en-US" sz="2000" dirty="0" err="1" smtClean="0">
                <a:solidFill>
                  <a:schemeClr val="tx1"/>
                </a:solidFill>
              </a:rPr>
              <a:t>sternocleidomastoid</a:t>
            </a:r>
            <a:r>
              <a:rPr lang="en-US" sz="2000" dirty="0" smtClean="0">
                <a:solidFill>
                  <a:schemeClr val="tx1"/>
                </a:solidFill>
              </a:rPr>
              <a:t>, toward the </a:t>
            </a:r>
            <a:r>
              <a:rPr lang="en-US" sz="2000" dirty="0" err="1" smtClean="0">
                <a:solidFill>
                  <a:schemeClr val="tx1"/>
                </a:solidFill>
              </a:rPr>
              <a:t>ipsilateral</a:t>
            </a:r>
            <a:r>
              <a:rPr lang="en-US" sz="2000" dirty="0" smtClean="0">
                <a:solidFill>
                  <a:schemeClr val="tx1"/>
                </a:solidFill>
              </a:rPr>
              <a:t> nipple, at an angle of 30° to the skin. </a:t>
            </a: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Aspiration of venous blood confirms the vein’s location. </a:t>
            </a: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It is essential that the vein (and not the artery) be </a:t>
            </a:r>
            <a:r>
              <a:rPr lang="en-US" sz="2000" dirty="0" err="1" smtClean="0">
                <a:solidFill>
                  <a:schemeClr val="tx1"/>
                </a:solidFill>
              </a:rPr>
              <a:t>cannulated</a:t>
            </a:r>
            <a:r>
              <a:rPr lang="en-US" sz="2000" dirty="0" smtClean="0">
                <a:solidFill>
                  <a:schemeClr val="tx1"/>
                </a:solidFill>
              </a:rPr>
              <a:t>. </a:t>
            </a: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err="1" smtClean="0">
                <a:solidFill>
                  <a:schemeClr val="tx1"/>
                </a:solidFill>
              </a:rPr>
              <a:t>Cannulation</a:t>
            </a:r>
            <a:r>
              <a:rPr lang="en-US" sz="2000" dirty="0" smtClean="0">
                <a:solidFill>
                  <a:schemeClr val="tx1"/>
                </a:solidFill>
              </a:rPr>
              <a:t> of the carotid artery can lead to hematoma, stroke, airway compromise, and possibly death.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2800" b="1" dirty="0" smtClean="0"/>
              <a:t>Techniques &amp; 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r>
              <a:rPr lang="en-US" sz="2000" b="1" dirty="0" smtClean="0">
                <a:solidFill>
                  <a:schemeClr val="tx1"/>
                </a:solidFill>
              </a:rPr>
              <a:t>An 18-gauge thin-wall needle or an 18-gauge catheter over needle is advanced along the </a:t>
            </a:r>
            <a:r>
              <a:rPr lang="en-US" sz="2000" dirty="0" smtClean="0">
                <a:solidFill>
                  <a:schemeClr val="tx1"/>
                </a:solidFill>
              </a:rPr>
              <a:t>same path as the locator needle ( Figure 5–16B ), and, with the latter apparatus, the needle is removed from the catheter once the catheter has been advanced into the vein. </a:t>
            </a:r>
          </a:p>
        </p:txBody>
      </p:sp>
      <p:pic>
        <p:nvPicPr>
          <p:cNvPr id="78850" name="Picture 2"/>
          <p:cNvPicPr>
            <a:picLocks noChangeAspect="1" noChangeArrowheads="1"/>
          </p:cNvPicPr>
          <p:nvPr/>
        </p:nvPicPr>
        <p:blipFill>
          <a:blip r:embed="rId2"/>
          <a:srcRect/>
          <a:stretch>
            <a:fillRect/>
          </a:stretch>
        </p:blipFill>
        <p:spPr bwMode="auto">
          <a:xfrm>
            <a:off x="4876800" y="3581400"/>
            <a:ext cx="3413125" cy="30217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2800" b="1" dirty="0" smtClean="0"/>
              <a:t>Techniques &amp; 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4572000" cy="4114800"/>
          </a:xfrm>
        </p:spPr>
        <p:txBody>
          <a:bodyPr>
            <a:normAutofit/>
          </a:bodyPr>
          <a:lstStyle/>
          <a:p>
            <a:pPr algn="l">
              <a:buFont typeface="Wingdings" pitchFamily="2" charset="2"/>
              <a:buChar char="Ø"/>
            </a:pPr>
            <a:r>
              <a:rPr lang="en-US" sz="2000" dirty="0" smtClean="0">
                <a:solidFill>
                  <a:schemeClr val="tx1"/>
                </a:solidFill>
              </a:rPr>
              <a:t>When free blood flow is achieved, a  J wire with a 3-mm radius curvature is introduced after confirmation of vein puncture.</a:t>
            </a: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The needle (or catheter) is removed, and a dilator is advanced over the wire. </a:t>
            </a:r>
          </a:p>
          <a:p>
            <a:pPr algn="l"/>
            <a:endParaRPr lang="en-US" sz="2000" dirty="0" smtClean="0">
              <a:solidFill>
                <a:schemeClr val="tx1"/>
              </a:solidFill>
            </a:endParaRPr>
          </a:p>
          <a:p>
            <a:pPr algn="l">
              <a:buFont typeface="Wingdings" pitchFamily="2" charset="2"/>
              <a:buChar char="Ø"/>
            </a:pPr>
            <a:r>
              <a:rPr lang="en-US" sz="2000" dirty="0" smtClean="0">
                <a:solidFill>
                  <a:schemeClr val="tx1"/>
                </a:solidFill>
              </a:rPr>
              <a:t>The catheter is prepared for insertion by flushing all ports with saline, and all distal ports are “capped” or clamped, except the one through which the wire must pass.</a:t>
            </a:r>
          </a:p>
        </p:txBody>
      </p:sp>
      <p:pic>
        <p:nvPicPr>
          <p:cNvPr id="79874" name="Picture 2"/>
          <p:cNvPicPr>
            <a:picLocks noChangeAspect="1" noChangeArrowheads="1"/>
          </p:cNvPicPr>
          <p:nvPr/>
        </p:nvPicPr>
        <p:blipFill>
          <a:blip r:embed="rId2"/>
          <a:srcRect/>
          <a:stretch>
            <a:fillRect/>
          </a:stretch>
        </p:blipFill>
        <p:spPr bwMode="auto">
          <a:xfrm>
            <a:off x="5943600" y="2438400"/>
            <a:ext cx="2886075" cy="22256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2800" b="1" dirty="0" smtClean="0"/>
              <a:t>Techniques &amp; 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304800" y="1905000"/>
            <a:ext cx="5562600" cy="4724400"/>
          </a:xfrm>
        </p:spPr>
        <p:txBody>
          <a:bodyPr>
            <a:normAutofit/>
          </a:bodyPr>
          <a:lstStyle/>
          <a:p>
            <a:pPr algn="l">
              <a:buFont typeface="Wingdings" pitchFamily="2" charset="2"/>
              <a:buChar char="Ø"/>
            </a:pPr>
            <a:r>
              <a:rPr lang="en-US" sz="2000" dirty="0" smtClean="0">
                <a:solidFill>
                  <a:schemeClr val="tx1"/>
                </a:solidFill>
              </a:rPr>
              <a:t> Next, the dilator is removed, and the catheter is advanced over the wire.</a:t>
            </a: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The </a:t>
            </a:r>
            <a:r>
              <a:rPr lang="en-US" sz="2000" dirty="0" err="1" smtClean="0">
                <a:solidFill>
                  <a:schemeClr val="tx1"/>
                </a:solidFill>
              </a:rPr>
              <a:t>guidewire</a:t>
            </a:r>
            <a:r>
              <a:rPr lang="en-US" sz="2000" dirty="0" smtClean="0">
                <a:solidFill>
                  <a:schemeClr val="tx1"/>
                </a:solidFill>
              </a:rPr>
              <a:t> is removed, with a thumb placed over the catheter hub to prevent aspiration of air until the intravenous catheter tubing is connected to it.</a:t>
            </a:r>
          </a:p>
          <a:p>
            <a:pPr algn="l">
              <a:buFont typeface="Wingdings" pitchFamily="2" charset="2"/>
              <a:buChar char="Ø"/>
            </a:pPr>
            <a:r>
              <a:rPr lang="en-US" sz="2000" dirty="0" smtClean="0">
                <a:solidFill>
                  <a:schemeClr val="tx1"/>
                </a:solidFill>
              </a:rPr>
              <a:t> The catheter is then secured, and a sterile dressing is applied. Correct location is confirmed with a chest radiograph.</a:t>
            </a:r>
          </a:p>
          <a:p>
            <a:pPr algn="l">
              <a:buFont typeface="Wingdings" pitchFamily="2" charset="2"/>
              <a:buChar char="Ø"/>
            </a:pPr>
            <a:r>
              <a:rPr lang="en-US" sz="2000" dirty="0" smtClean="0">
                <a:solidFill>
                  <a:schemeClr val="tx1"/>
                </a:solidFill>
              </a:rPr>
              <a:t>The catheter’s tip should not be allowed to </a:t>
            </a:r>
            <a:r>
              <a:rPr lang="en-US" sz="2000" b="1" dirty="0" smtClean="0">
                <a:solidFill>
                  <a:schemeClr val="tx1"/>
                </a:solidFill>
              </a:rPr>
              <a:t>migrate into the heart chambers. Fluid-administration sets should be changed frequently, per  medical center protocol.</a:t>
            </a:r>
          </a:p>
        </p:txBody>
      </p:sp>
      <p:pic>
        <p:nvPicPr>
          <p:cNvPr id="80898" name="Picture 2"/>
          <p:cNvPicPr>
            <a:picLocks noChangeAspect="1" noChangeArrowheads="1"/>
          </p:cNvPicPr>
          <p:nvPr/>
        </p:nvPicPr>
        <p:blipFill>
          <a:blip r:embed="rId2"/>
          <a:srcRect/>
          <a:stretch>
            <a:fillRect/>
          </a:stretch>
        </p:blipFill>
        <p:spPr bwMode="auto">
          <a:xfrm>
            <a:off x="6019800" y="2133600"/>
            <a:ext cx="2835275" cy="22923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2800" b="1" dirty="0" smtClean="0"/>
              <a:t>Techniques &amp; 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buFont typeface="Wingdings" pitchFamily="2" charset="2"/>
              <a:buChar char="Ø"/>
            </a:pPr>
            <a:r>
              <a:rPr lang="en-US" sz="2000" dirty="0" smtClean="0">
                <a:solidFill>
                  <a:schemeClr val="tx1"/>
                </a:solidFill>
              </a:rPr>
              <a:t>The possibility of placement of the vein dilator or catheter into the carotid artery can be decreased by </a:t>
            </a:r>
            <a:r>
              <a:rPr lang="en-US" sz="2000" dirty="0" err="1" smtClean="0">
                <a:solidFill>
                  <a:schemeClr val="tx1"/>
                </a:solidFill>
              </a:rPr>
              <a:t>transducing</a:t>
            </a:r>
            <a:r>
              <a:rPr lang="en-US" sz="2000" dirty="0" smtClean="0">
                <a:solidFill>
                  <a:schemeClr val="tx1"/>
                </a:solidFill>
              </a:rPr>
              <a:t> the vessel’s pressure waveform from the introducer needle (or catheter, if a catheter over needle has been used) before passing the wire (most simply accomplished by using a sterile intravenous extension tubing as a manometer).</a:t>
            </a:r>
          </a:p>
          <a:p>
            <a:pPr algn="l">
              <a:buFont typeface="Wingdings" pitchFamily="2" charset="2"/>
              <a:buChar char="Ø"/>
            </a:pPr>
            <a:endParaRPr lang="en-US" sz="2000" dirty="0" smtClean="0">
              <a:solidFill>
                <a:schemeClr val="tx1"/>
              </a:solidFill>
            </a:endParaRPr>
          </a:p>
          <a:p>
            <a:pPr algn="l">
              <a:buFont typeface="Wingdings" pitchFamily="2" charset="2"/>
              <a:buChar char="Ø"/>
            </a:pPr>
            <a:r>
              <a:rPr lang="en-US" sz="2000" dirty="0" smtClean="0">
                <a:solidFill>
                  <a:schemeClr val="tx1"/>
                </a:solidFill>
              </a:rPr>
              <a:t> Alternatively, one may compare the blood’s color or PaO</a:t>
            </a:r>
            <a:r>
              <a:rPr lang="en-US" sz="2000" baseline="-25000" dirty="0" smtClean="0">
                <a:solidFill>
                  <a:schemeClr val="tx1"/>
                </a:solidFill>
              </a:rPr>
              <a:t>2</a:t>
            </a:r>
            <a:r>
              <a:rPr lang="en-US" sz="2000" dirty="0" smtClean="0">
                <a:solidFill>
                  <a:schemeClr val="tx1"/>
                </a:solidFill>
              </a:rPr>
              <a:t> with an arterial sample. Blood color and </a:t>
            </a:r>
            <a:r>
              <a:rPr lang="en-US" sz="2000" dirty="0" err="1" smtClean="0">
                <a:solidFill>
                  <a:schemeClr val="tx1"/>
                </a:solidFill>
              </a:rPr>
              <a:t>pulsatility</a:t>
            </a:r>
            <a:r>
              <a:rPr lang="en-US" sz="2000" dirty="0" smtClean="0">
                <a:solidFill>
                  <a:schemeClr val="tx1"/>
                </a:solidFill>
              </a:rPr>
              <a:t> can be misleading or inconclusive, and more than one confirmation method should be used.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2800" b="1" dirty="0" smtClean="0"/>
              <a:t>Techniques &amp; 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r>
              <a:rPr lang="en-US" sz="2000" dirty="0" smtClean="0">
                <a:solidFill>
                  <a:schemeClr val="tx1"/>
                </a:solidFill>
              </a:rPr>
              <a:t>In cases where </a:t>
            </a:r>
            <a:r>
              <a:rPr lang="en-US" sz="2000" dirty="0" err="1" smtClean="0">
                <a:solidFill>
                  <a:schemeClr val="tx1"/>
                </a:solidFill>
              </a:rPr>
              <a:t>transesophageal</a:t>
            </a:r>
            <a:r>
              <a:rPr lang="en-US" sz="2000" dirty="0" smtClean="0">
                <a:solidFill>
                  <a:schemeClr val="tx1"/>
                </a:solidFill>
              </a:rPr>
              <a:t> echocardiography (TEE) is used, the guide wire can be seen in the right atrium, confirming venous entry.</a:t>
            </a:r>
            <a:endParaRPr lang="en-US" sz="2000" b="1" dirty="0" smtClean="0">
              <a:solidFill>
                <a:schemeClr val="tx1"/>
              </a:solidFill>
            </a:endParaRPr>
          </a:p>
          <a:p>
            <a:pPr algn="l"/>
            <a:endParaRPr lang="en-US" sz="2000" b="1" dirty="0" smtClean="0">
              <a:solidFill>
                <a:schemeClr val="tx1"/>
              </a:solidFill>
            </a:endParaRPr>
          </a:p>
          <a:p>
            <a:pPr algn="l"/>
            <a:endParaRPr lang="en-US" sz="2000" b="1" dirty="0" smtClean="0">
              <a:solidFill>
                <a:schemeClr val="tx1"/>
              </a:solidFill>
            </a:endParaRPr>
          </a:p>
          <a:p>
            <a:pPr algn="l"/>
            <a:endParaRPr lang="en-US" sz="2000" b="1" dirty="0" smtClean="0">
              <a:solidFill>
                <a:schemeClr val="tx1"/>
              </a:solidFill>
            </a:endParaRPr>
          </a:p>
        </p:txBody>
      </p:sp>
      <p:pic>
        <p:nvPicPr>
          <p:cNvPr id="76802" name="Picture 2"/>
          <p:cNvPicPr>
            <a:picLocks noChangeAspect="1" noChangeArrowheads="1"/>
          </p:cNvPicPr>
          <p:nvPr/>
        </p:nvPicPr>
        <p:blipFill>
          <a:blip r:embed="rId2"/>
          <a:srcRect/>
          <a:stretch>
            <a:fillRect/>
          </a:stretch>
        </p:blipFill>
        <p:spPr bwMode="auto">
          <a:xfrm>
            <a:off x="4572000" y="3048000"/>
            <a:ext cx="3733800" cy="364686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2800" b="1" dirty="0" smtClean="0"/>
              <a:t>Complications</a:t>
            </a: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fontScale="92500" lnSpcReduction="20000"/>
          </a:bodyPr>
          <a:lstStyle/>
          <a:p>
            <a:pPr marL="457200" indent="-457200" algn="l"/>
            <a:r>
              <a:rPr lang="en-US" sz="2000" dirty="0" smtClean="0">
                <a:solidFill>
                  <a:schemeClr val="tx1"/>
                </a:solidFill>
              </a:rPr>
              <a:t>The risks of central venous </a:t>
            </a:r>
            <a:r>
              <a:rPr lang="en-US" sz="2000" dirty="0" err="1" smtClean="0">
                <a:solidFill>
                  <a:schemeClr val="tx1"/>
                </a:solidFill>
              </a:rPr>
              <a:t>cannulation</a:t>
            </a:r>
            <a:r>
              <a:rPr lang="en-US" sz="2000" dirty="0" smtClean="0">
                <a:solidFill>
                  <a:schemeClr val="tx1"/>
                </a:solidFill>
              </a:rPr>
              <a:t> include </a:t>
            </a:r>
          </a:p>
          <a:p>
            <a:pPr marL="457200" indent="-457200" algn="l">
              <a:buFont typeface="Wingdings" pitchFamily="2" charset="2"/>
              <a:buChar char="Ø"/>
            </a:pPr>
            <a:r>
              <a:rPr lang="en-US" sz="2000" dirty="0" smtClean="0">
                <a:solidFill>
                  <a:schemeClr val="tx1"/>
                </a:solidFill>
              </a:rPr>
              <a:t>line infection</a:t>
            </a:r>
          </a:p>
          <a:p>
            <a:pPr marL="457200" indent="-457200" algn="l">
              <a:buFont typeface="Wingdings" pitchFamily="2" charset="2"/>
              <a:buChar char="Ø"/>
            </a:pPr>
            <a:r>
              <a:rPr lang="en-US" sz="2000" dirty="0" smtClean="0">
                <a:solidFill>
                  <a:schemeClr val="tx1"/>
                </a:solidFill>
              </a:rPr>
              <a:t>blood stream infection</a:t>
            </a:r>
          </a:p>
          <a:p>
            <a:pPr marL="457200" indent="-457200" algn="l">
              <a:buFont typeface="Wingdings" pitchFamily="2" charset="2"/>
              <a:buChar char="Ø"/>
            </a:pPr>
            <a:r>
              <a:rPr lang="en-US" sz="2000" dirty="0" smtClean="0">
                <a:solidFill>
                  <a:schemeClr val="tx1"/>
                </a:solidFill>
              </a:rPr>
              <a:t>air or thrombus embolism</a:t>
            </a:r>
          </a:p>
          <a:p>
            <a:pPr marL="457200" indent="-457200" algn="l">
              <a:buFont typeface="Wingdings" pitchFamily="2" charset="2"/>
              <a:buChar char="Ø"/>
            </a:pPr>
            <a:r>
              <a:rPr lang="en-US" sz="2000" dirty="0" smtClean="0">
                <a:solidFill>
                  <a:schemeClr val="tx1"/>
                </a:solidFill>
              </a:rPr>
              <a:t>arrhythmias (indicating that the catheter tip is in the right atrium or ventricle)</a:t>
            </a:r>
          </a:p>
          <a:p>
            <a:pPr marL="457200" indent="-457200" algn="l">
              <a:buFont typeface="Wingdings" pitchFamily="2" charset="2"/>
              <a:buChar char="Ø"/>
            </a:pPr>
            <a:r>
              <a:rPr lang="en-US" sz="2000" dirty="0" smtClean="0">
                <a:solidFill>
                  <a:schemeClr val="tx1"/>
                </a:solidFill>
              </a:rPr>
              <a:t> hematoma</a:t>
            </a:r>
          </a:p>
          <a:p>
            <a:pPr marL="457200" indent="-457200" algn="l">
              <a:buFont typeface="Wingdings" pitchFamily="2" charset="2"/>
              <a:buChar char="Ø"/>
            </a:pPr>
            <a:r>
              <a:rPr lang="en-US" sz="2000" dirty="0" smtClean="0">
                <a:solidFill>
                  <a:schemeClr val="tx1"/>
                </a:solidFill>
              </a:rPr>
              <a:t> </a:t>
            </a:r>
            <a:r>
              <a:rPr lang="en-US" sz="2000" dirty="0" err="1" smtClean="0">
                <a:solidFill>
                  <a:schemeClr val="tx1"/>
                </a:solidFill>
              </a:rPr>
              <a:t>pneumothorax</a:t>
            </a:r>
            <a:endParaRPr lang="en-US" sz="2000" dirty="0" smtClean="0">
              <a:solidFill>
                <a:schemeClr val="tx1"/>
              </a:solidFill>
            </a:endParaRPr>
          </a:p>
          <a:p>
            <a:pPr marL="457200" indent="-457200" algn="l">
              <a:buFont typeface="Wingdings" pitchFamily="2" charset="2"/>
              <a:buChar char="Ø"/>
            </a:pPr>
            <a:r>
              <a:rPr lang="en-US" sz="2000" dirty="0" err="1" smtClean="0">
                <a:solidFill>
                  <a:schemeClr val="tx1"/>
                </a:solidFill>
              </a:rPr>
              <a:t>Hemothorax</a:t>
            </a:r>
            <a:endParaRPr lang="en-US" sz="2000" dirty="0" smtClean="0">
              <a:solidFill>
                <a:schemeClr val="tx1"/>
              </a:solidFill>
            </a:endParaRPr>
          </a:p>
          <a:p>
            <a:pPr marL="457200" indent="-457200" algn="l">
              <a:buFont typeface="Wingdings" pitchFamily="2" charset="2"/>
              <a:buChar char="Ø"/>
            </a:pPr>
            <a:r>
              <a:rPr lang="en-US" sz="2000" dirty="0" smtClean="0">
                <a:solidFill>
                  <a:schemeClr val="tx1"/>
                </a:solidFill>
              </a:rPr>
              <a:t>Hydrothorax</a:t>
            </a:r>
          </a:p>
          <a:p>
            <a:pPr marL="457200" indent="-457200" algn="l">
              <a:buFont typeface="Wingdings" pitchFamily="2" charset="2"/>
              <a:buChar char="Ø"/>
            </a:pPr>
            <a:r>
              <a:rPr lang="en-US" sz="2000" dirty="0" err="1" smtClean="0">
                <a:solidFill>
                  <a:schemeClr val="tx1"/>
                </a:solidFill>
              </a:rPr>
              <a:t>Chylothorax</a:t>
            </a:r>
            <a:endParaRPr lang="en-US" sz="2000" dirty="0" smtClean="0">
              <a:solidFill>
                <a:schemeClr val="tx1"/>
              </a:solidFill>
            </a:endParaRPr>
          </a:p>
          <a:p>
            <a:pPr marL="457200" indent="-457200" algn="l">
              <a:buFont typeface="Wingdings" pitchFamily="2" charset="2"/>
              <a:buChar char="Ø"/>
            </a:pPr>
            <a:r>
              <a:rPr lang="en-US" sz="2000" dirty="0" smtClean="0">
                <a:solidFill>
                  <a:schemeClr val="tx1"/>
                </a:solidFill>
              </a:rPr>
              <a:t>cardiac perforation, cardiac </a:t>
            </a:r>
            <a:r>
              <a:rPr lang="en-US" sz="2000" dirty="0" err="1" smtClean="0">
                <a:solidFill>
                  <a:schemeClr val="tx1"/>
                </a:solidFill>
              </a:rPr>
              <a:t>tamponade</a:t>
            </a:r>
            <a:endParaRPr lang="en-US" sz="2000" dirty="0" smtClean="0">
              <a:solidFill>
                <a:schemeClr val="tx1"/>
              </a:solidFill>
            </a:endParaRPr>
          </a:p>
          <a:p>
            <a:pPr marL="457200" indent="-457200" algn="l">
              <a:buFont typeface="Wingdings" pitchFamily="2" charset="2"/>
              <a:buChar char="Ø"/>
            </a:pPr>
            <a:r>
              <a:rPr lang="en-US" sz="2000" dirty="0" smtClean="0">
                <a:solidFill>
                  <a:schemeClr val="tx1"/>
                </a:solidFill>
              </a:rPr>
              <a:t>trauma to nearby nerves and arteries</a:t>
            </a:r>
          </a:p>
          <a:p>
            <a:pPr marL="457200" indent="-457200" algn="l">
              <a:buFont typeface="Wingdings" pitchFamily="2" charset="2"/>
              <a:buChar char="Ø"/>
            </a:pPr>
            <a:r>
              <a:rPr lang="en-US" sz="2000" dirty="0" smtClean="0">
                <a:solidFill>
                  <a:schemeClr val="tx1"/>
                </a:solidFill>
              </a:rPr>
              <a:t>thrombosis.</a:t>
            </a:r>
          </a:p>
          <a:p>
            <a:pPr marL="457200" indent="-457200" algn="l">
              <a:buFont typeface="Wingdings" pitchFamily="2" charset="2"/>
              <a:buChar char="Ø"/>
            </a:pPr>
            <a:endParaRPr lang="en-US" sz="2000" b="1" dirty="0" smtClean="0">
              <a:solidFill>
                <a:schemeClr val="tx1"/>
              </a:solidFill>
            </a:endParaRPr>
          </a:p>
          <a:p>
            <a:pPr marL="457200" indent="-457200" algn="l">
              <a:buFont typeface="Wingdings" pitchFamily="2" charset="2"/>
              <a:buChar char="Ø"/>
            </a:pPr>
            <a:endParaRPr lang="en-US" sz="2000" b="1" dirty="0" smtClean="0">
              <a:solidFill>
                <a:schemeClr val="tx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r>
              <a:rPr lang="en-US" sz="2000" b="1" dirty="0" smtClean="0">
                <a:solidFill>
                  <a:schemeClr val="tx1"/>
                </a:solidFill>
              </a:rPr>
              <a:t>Clinical Considerations</a:t>
            </a:r>
          </a:p>
          <a:p>
            <a:pPr algn="l"/>
            <a:r>
              <a:rPr lang="en-US" sz="2000" dirty="0" smtClean="0">
                <a:solidFill>
                  <a:schemeClr val="tx1"/>
                </a:solidFill>
              </a:rPr>
              <a:t>Normal cardiac function requires adequate ventricular filling by venous blood.</a:t>
            </a:r>
          </a:p>
          <a:p>
            <a:pPr algn="l"/>
            <a:r>
              <a:rPr lang="en-US" sz="2000" dirty="0" smtClean="0">
                <a:solidFill>
                  <a:schemeClr val="tx1"/>
                </a:solidFill>
              </a:rPr>
              <a:t> CVP approximates right </a:t>
            </a:r>
            <a:r>
              <a:rPr lang="en-US" sz="2000" dirty="0" err="1" smtClean="0">
                <a:solidFill>
                  <a:schemeClr val="tx1"/>
                </a:solidFill>
              </a:rPr>
              <a:t>atrial</a:t>
            </a:r>
            <a:r>
              <a:rPr lang="en-US" sz="2000" dirty="0" smtClean="0">
                <a:solidFill>
                  <a:schemeClr val="tx1"/>
                </a:solidFill>
              </a:rPr>
              <a:t> pressure. </a:t>
            </a:r>
          </a:p>
          <a:p>
            <a:pPr algn="l"/>
            <a:r>
              <a:rPr lang="en-US" sz="2000" dirty="0" smtClean="0">
                <a:solidFill>
                  <a:schemeClr val="tx1"/>
                </a:solidFill>
              </a:rPr>
              <a:t>Ventricular volumes are related to pressures through compliance. </a:t>
            </a:r>
          </a:p>
          <a:p>
            <a:pPr algn="l"/>
            <a:r>
              <a:rPr lang="en-US" sz="2000" dirty="0" smtClean="0">
                <a:solidFill>
                  <a:schemeClr val="tx1"/>
                </a:solidFill>
              </a:rPr>
              <a:t>Highly  compliant ventricles accommodate volume with minimal changes in pressure. </a:t>
            </a:r>
            <a:endParaRPr lang="en-US" sz="2000" b="1" dirty="0" smtClean="0">
              <a:solidFill>
                <a:schemeClr val="tx1"/>
              </a:solidFill>
            </a:endParaRPr>
          </a:p>
          <a:p>
            <a:pPr algn="l"/>
            <a:endParaRPr lang="en-US" sz="2000" b="1" dirty="0" smtClean="0">
              <a:solidFill>
                <a:schemeClr val="tx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fontScale="92500" lnSpcReduction="10000"/>
          </a:bodyPr>
          <a:lstStyle/>
          <a:p>
            <a:pPr algn="l"/>
            <a:r>
              <a:rPr lang="en-US" sz="2000" b="1" dirty="0" smtClean="0">
                <a:solidFill>
                  <a:schemeClr val="tx1"/>
                </a:solidFill>
              </a:rPr>
              <a:t>Clinical Considerations</a:t>
            </a:r>
          </a:p>
          <a:p>
            <a:pPr algn="l">
              <a:buFont typeface="Wingdings" pitchFamily="2" charset="2"/>
              <a:buChar char="Ø"/>
            </a:pPr>
            <a:r>
              <a:rPr lang="en-US" sz="2000" dirty="0" smtClean="0">
                <a:solidFill>
                  <a:schemeClr val="tx1"/>
                </a:solidFill>
              </a:rPr>
              <a:t>Noncompliant systems have larger swings in pressure with less volume changes.</a:t>
            </a:r>
          </a:p>
          <a:p>
            <a:pPr algn="l">
              <a:buFont typeface="Wingdings" pitchFamily="2" charset="2"/>
              <a:buChar char="Ø"/>
            </a:pPr>
            <a:r>
              <a:rPr lang="en-US" sz="2000" dirty="0" smtClean="0">
                <a:solidFill>
                  <a:schemeClr val="tx1"/>
                </a:solidFill>
              </a:rPr>
              <a:t> Consequently, an individual CVP measurement will reveal only limited information about ventricular volumes and filling. </a:t>
            </a:r>
          </a:p>
          <a:p>
            <a:pPr algn="l">
              <a:buFont typeface="Wingdings" pitchFamily="2" charset="2"/>
              <a:buChar char="Ø"/>
            </a:pPr>
            <a:r>
              <a:rPr lang="en-US" sz="2000" dirty="0" smtClean="0">
                <a:solidFill>
                  <a:schemeClr val="tx1"/>
                </a:solidFill>
              </a:rPr>
              <a:t>Although a very low CVP may indicate a volume-depleted patient, a moderate to high pressure reading may reflect either volume overload or poor ventricular compliance. </a:t>
            </a:r>
          </a:p>
          <a:p>
            <a:pPr algn="l">
              <a:buFont typeface="Wingdings" pitchFamily="2" charset="2"/>
              <a:buChar char="Ø"/>
            </a:pPr>
            <a:r>
              <a:rPr lang="en-US" sz="2000" dirty="0" smtClean="0">
                <a:solidFill>
                  <a:schemeClr val="tx1"/>
                </a:solidFill>
              </a:rPr>
              <a:t>Changes associated with volume loading coupled with other measures of hemodynamic performance (</a:t>
            </a:r>
            <a:r>
              <a:rPr lang="en-US" sz="2000" dirty="0" err="1" smtClean="0">
                <a:solidFill>
                  <a:schemeClr val="tx1"/>
                </a:solidFill>
              </a:rPr>
              <a:t>eg</a:t>
            </a:r>
            <a:r>
              <a:rPr lang="en-US" sz="2000" dirty="0" smtClean="0">
                <a:solidFill>
                  <a:schemeClr val="tx1"/>
                </a:solidFill>
              </a:rPr>
              <a:t>, blood pressure, HR, urine output) may be a better indicator of the patient’s volume responsiveness. </a:t>
            </a:r>
          </a:p>
          <a:p>
            <a:pPr algn="l">
              <a:buFont typeface="Wingdings" pitchFamily="2" charset="2"/>
              <a:buChar char="Ø"/>
            </a:pPr>
            <a:r>
              <a:rPr lang="en-US" sz="2000" dirty="0" smtClean="0">
                <a:solidFill>
                  <a:schemeClr val="tx1"/>
                </a:solidFill>
              </a:rPr>
              <a:t>CVP measurements should always be considered within the context of the patient’s overall clinical perspective.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1752600"/>
            <a:ext cx="4419600" cy="4876800"/>
          </a:xfrm>
        </p:spPr>
        <p:txBody>
          <a:bodyPr>
            <a:normAutofit fontScale="92500" lnSpcReduction="20000"/>
          </a:bodyPr>
          <a:lstStyle/>
          <a:p>
            <a:pPr algn="l"/>
            <a:r>
              <a:rPr lang="en-US" sz="2000" b="1" dirty="0" smtClean="0">
                <a:solidFill>
                  <a:schemeClr val="tx1"/>
                </a:solidFill>
              </a:rPr>
              <a:t>Clinical Considerations</a:t>
            </a:r>
          </a:p>
          <a:p>
            <a:pPr algn="l"/>
            <a:r>
              <a:rPr lang="en-US" sz="2000" dirty="0" smtClean="0">
                <a:solidFill>
                  <a:schemeClr val="tx1"/>
                </a:solidFill>
              </a:rPr>
              <a:t>The shape of the central venous waveform corresponds to the events of cardiac contraction </a:t>
            </a:r>
          </a:p>
          <a:p>
            <a:pPr algn="l"/>
            <a:endParaRPr lang="en-US" sz="2000" i="1" dirty="0" smtClean="0">
              <a:solidFill>
                <a:schemeClr val="tx1"/>
              </a:solidFill>
            </a:endParaRPr>
          </a:p>
          <a:p>
            <a:pPr algn="l"/>
            <a:r>
              <a:rPr lang="en-US" sz="2000" i="1" dirty="0" smtClean="0">
                <a:solidFill>
                  <a:schemeClr val="tx1"/>
                </a:solidFill>
              </a:rPr>
              <a:t>a waves from a trial contraction are absent in </a:t>
            </a:r>
            <a:r>
              <a:rPr lang="en-US" sz="2000" i="1" dirty="0" err="1" smtClean="0">
                <a:solidFill>
                  <a:schemeClr val="tx1"/>
                </a:solidFill>
              </a:rPr>
              <a:t>atrial</a:t>
            </a:r>
            <a:r>
              <a:rPr lang="en-US" sz="2000" i="1" dirty="0" smtClean="0">
                <a:solidFill>
                  <a:schemeClr val="tx1"/>
                </a:solidFill>
              </a:rPr>
              <a:t> fibrillation and are exaggerated in </a:t>
            </a:r>
            <a:r>
              <a:rPr lang="en-US" sz="2000" i="1" dirty="0" err="1" smtClean="0">
                <a:solidFill>
                  <a:schemeClr val="tx1"/>
                </a:solidFill>
              </a:rPr>
              <a:t>junctional</a:t>
            </a:r>
            <a:r>
              <a:rPr lang="en-US" sz="2000" i="1" dirty="0" smtClean="0">
                <a:solidFill>
                  <a:schemeClr val="tx1"/>
                </a:solidFill>
              </a:rPr>
              <a:t> rhythms (“cannon” a waves); </a:t>
            </a:r>
          </a:p>
          <a:p>
            <a:pPr algn="l"/>
            <a:endParaRPr lang="en-US" sz="2000" i="1" dirty="0" smtClean="0">
              <a:solidFill>
                <a:schemeClr val="tx1"/>
              </a:solidFill>
            </a:endParaRPr>
          </a:p>
          <a:p>
            <a:pPr algn="l"/>
            <a:r>
              <a:rPr lang="en-US" sz="2000" i="1" dirty="0" smtClean="0">
                <a:solidFill>
                  <a:schemeClr val="tx1"/>
                </a:solidFill>
              </a:rPr>
              <a:t>c waves are due to tricuspid valve elevation during early ventricular contraction;</a:t>
            </a:r>
          </a:p>
          <a:p>
            <a:pPr algn="l"/>
            <a:r>
              <a:rPr lang="en-US" sz="2000" i="1" dirty="0" smtClean="0">
                <a:solidFill>
                  <a:schemeClr val="tx1"/>
                </a:solidFill>
              </a:rPr>
              <a:t> v waves reflect venous return against a closed tricuspid valve; </a:t>
            </a:r>
          </a:p>
          <a:p>
            <a:pPr algn="l"/>
            <a:endParaRPr lang="en-US" sz="2000" i="1" dirty="0" smtClean="0">
              <a:solidFill>
                <a:schemeClr val="tx1"/>
              </a:solidFill>
            </a:endParaRPr>
          </a:p>
          <a:p>
            <a:pPr algn="l"/>
            <a:r>
              <a:rPr lang="en-US" sz="2000" i="1" dirty="0" smtClean="0">
                <a:solidFill>
                  <a:schemeClr val="tx1"/>
                </a:solidFill>
              </a:rPr>
              <a:t>and the x and y descents are probably caused by the downward displacement of the tricuspid valve during systole and tricuspid valve opening during diastole.</a:t>
            </a:r>
            <a:endParaRPr lang="en-US" sz="2000" dirty="0" smtClean="0">
              <a:solidFill>
                <a:schemeClr val="tx1"/>
              </a:solidFill>
            </a:endParaRPr>
          </a:p>
          <a:p>
            <a:pPr algn="l"/>
            <a:endParaRPr lang="en-US" sz="2000" b="1" dirty="0" smtClean="0">
              <a:solidFill>
                <a:schemeClr val="tx1"/>
              </a:solidFill>
            </a:endParaRPr>
          </a:p>
        </p:txBody>
      </p:sp>
      <p:pic>
        <p:nvPicPr>
          <p:cNvPr id="77826" name="Picture 2"/>
          <p:cNvPicPr>
            <a:picLocks noChangeAspect="1" noChangeArrowheads="1"/>
          </p:cNvPicPr>
          <p:nvPr/>
        </p:nvPicPr>
        <p:blipFill>
          <a:blip r:embed="rId2"/>
          <a:srcRect/>
          <a:stretch>
            <a:fillRect/>
          </a:stretch>
        </p:blipFill>
        <p:spPr bwMode="auto">
          <a:xfrm>
            <a:off x="5943600" y="2590800"/>
            <a:ext cx="2916237" cy="3206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2286000"/>
            <a:ext cx="6400800" cy="3352800"/>
          </a:xfrm>
        </p:spPr>
        <p:txBody>
          <a:bodyPr>
            <a:normAutofit/>
          </a:bodyPr>
          <a:lstStyle/>
          <a:p>
            <a:pPr algn="l">
              <a:buFont typeface="Wingdings" pitchFamily="2" charset="2"/>
              <a:buChar char="Ø"/>
            </a:pPr>
            <a:r>
              <a:rPr lang="en-US" dirty="0" smtClean="0">
                <a:solidFill>
                  <a:schemeClr val="tx1"/>
                </a:solidFill>
              </a:rPr>
              <a:t>What is an IV access?</a:t>
            </a:r>
          </a:p>
          <a:p>
            <a:pPr algn="l">
              <a:buFont typeface="Wingdings" pitchFamily="2" charset="2"/>
              <a:buChar char="Ø"/>
            </a:pPr>
            <a:r>
              <a:rPr lang="en-US" b="1" dirty="0" err="1" smtClean="0">
                <a:solidFill>
                  <a:srgbClr val="FF0000"/>
                </a:solidFill>
              </a:rPr>
              <a:t>IntraVenous</a:t>
            </a:r>
            <a:r>
              <a:rPr lang="en-US" dirty="0" smtClean="0">
                <a:solidFill>
                  <a:schemeClr val="tx1"/>
                </a:solidFill>
              </a:rPr>
              <a:t> </a:t>
            </a:r>
            <a:r>
              <a:rPr lang="en-US" dirty="0" smtClean="0">
                <a:solidFill>
                  <a:schemeClr val="bg1">
                    <a:lumMod val="65000"/>
                  </a:schemeClr>
                </a:solidFill>
              </a:rPr>
              <a:t>compartment</a:t>
            </a:r>
          </a:p>
          <a:p>
            <a:pPr algn="l">
              <a:buFont typeface="Wingdings" pitchFamily="2" charset="2"/>
              <a:buChar char="Ø"/>
            </a:pPr>
            <a:endParaRPr lang="en-US" dirty="0" smtClean="0">
              <a:solidFill>
                <a:schemeClr val="bg1">
                  <a:lumMod val="65000"/>
                </a:schemeClr>
              </a:solidFill>
            </a:endParaRPr>
          </a:p>
          <a:p>
            <a:pPr algn="l"/>
            <a:endParaRPr lang="en-US" dirty="0">
              <a:solidFill>
                <a:schemeClr val="tx1"/>
              </a:solidFill>
            </a:endParaRPr>
          </a:p>
        </p:txBody>
      </p:sp>
      <p:pic>
        <p:nvPicPr>
          <p:cNvPr id="1026" name="Picture 2" descr="C:\Users\Lift\Pictures\cann1.jpg"/>
          <p:cNvPicPr>
            <a:picLocks noChangeAspect="1" noChangeArrowheads="1"/>
          </p:cNvPicPr>
          <p:nvPr/>
        </p:nvPicPr>
        <p:blipFill>
          <a:blip r:embed="rId2"/>
          <a:srcRect/>
          <a:stretch>
            <a:fillRect/>
          </a:stretch>
        </p:blipFill>
        <p:spPr bwMode="auto">
          <a:xfrm>
            <a:off x="6553200" y="3200400"/>
            <a:ext cx="2286000" cy="1752600"/>
          </a:xfrm>
          <a:prstGeom prst="rect">
            <a:avLst/>
          </a:prstGeom>
          <a:noFill/>
        </p:spPr>
      </p:pic>
      <p:pic>
        <p:nvPicPr>
          <p:cNvPr id="1027" name="Picture 3" descr="C:\Users\Lift\Pictures\my-pics-024-e1354289925125.jpg"/>
          <p:cNvPicPr>
            <a:picLocks noChangeAspect="1" noChangeArrowheads="1"/>
          </p:cNvPicPr>
          <p:nvPr/>
        </p:nvPicPr>
        <p:blipFill>
          <a:blip r:embed="rId3"/>
          <a:srcRect/>
          <a:stretch>
            <a:fillRect/>
          </a:stretch>
        </p:blipFill>
        <p:spPr bwMode="auto">
          <a:xfrm>
            <a:off x="6629400" y="1447800"/>
            <a:ext cx="2186516" cy="1639887"/>
          </a:xfrm>
          <a:prstGeom prst="rect">
            <a:avLst/>
          </a:prstGeom>
          <a:noFill/>
        </p:spPr>
      </p:pic>
      <p:pic>
        <p:nvPicPr>
          <p:cNvPr id="6" name="Picture 8" descr="cleaned up vein"/>
          <p:cNvPicPr>
            <a:picLocks noChangeAspect="1" noChangeArrowheads="1"/>
          </p:cNvPicPr>
          <p:nvPr/>
        </p:nvPicPr>
        <p:blipFill>
          <a:blip r:embed="rId4"/>
          <a:srcRect/>
          <a:stretch>
            <a:fillRect/>
          </a:stretch>
        </p:blipFill>
        <p:spPr bwMode="auto">
          <a:xfrm>
            <a:off x="533400" y="4038600"/>
            <a:ext cx="2247542" cy="2590800"/>
          </a:xfrm>
          <a:prstGeom prst="rect">
            <a:avLst/>
          </a:prstGeom>
          <a:noFill/>
        </p:spPr>
      </p:pic>
      <p:pic>
        <p:nvPicPr>
          <p:cNvPr id="1028" name="Picture 4" descr="C:\Users\Lift\Pictures\IV-insertion.jpg"/>
          <p:cNvPicPr>
            <a:picLocks noChangeAspect="1" noChangeArrowheads="1"/>
          </p:cNvPicPr>
          <p:nvPr/>
        </p:nvPicPr>
        <p:blipFill>
          <a:blip r:embed="rId5"/>
          <a:srcRect/>
          <a:stretch>
            <a:fillRect/>
          </a:stretch>
        </p:blipFill>
        <p:spPr bwMode="auto">
          <a:xfrm>
            <a:off x="3200400" y="4724400"/>
            <a:ext cx="2254250" cy="18034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r>
              <a:rPr lang="en-US" sz="3600" u="sng" dirty="0" smtClean="0">
                <a:solidFill>
                  <a:srgbClr val="C00000"/>
                </a:solidFill>
              </a:rPr>
              <a:t>Central line</a:t>
            </a:r>
            <a:br>
              <a:rPr lang="en-US" sz="3600" u="sng" dirty="0" smtClean="0">
                <a:solidFill>
                  <a:srgbClr val="C00000"/>
                </a:solidFill>
              </a:rPr>
            </a:br>
            <a:r>
              <a:rPr lang="en-US" sz="3200" b="1" dirty="0" smtClean="0"/>
              <a:t/>
            </a:r>
            <a:br>
              <a:rPr lang="en-US" sz="3200" b="1" dirty="0" smtClean="0"/>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endParaRPr lang="en-US" sz="2000" b="1" dirty="0" smtClean="0"/>
          </a:p>
        </p:txBody>
      </p:sp>
      <p:pic>
        <p:nvPicPr>
          <p:cNvPr id="4" name="Picture 2"/>
          <p:cNvPicPr>
            <a:picLocks noChangeAspect="1" noChangeArrowheads="1"/>
          </p:cNvPicPr>
          <p:nvPr/>
        </p:nvPicPr>
        <p:blipFill>
          <a:blip r:embed="rId2"/>
          <a:srcRect/>
          <a:stretch>
            <a:fillRect/>
          </a:stretch>
        </p:blipFill>
        <p:spPr bwMode="auto">
          <a:xfrm>
            <a:off x="1981200" y="2057400"/>
            <a:ext cx="5151063" cy="4343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r>
              <a:rPr lang="en-US" sz="6000" b="1" smtClean="0">
                <a:solidFill>
                  <a:srgbClr val="C00000"/>
                </a:solidFill>
              </a:rPr>
              <a:t/>
            </a:r>
            <a:br>
              <a:rPr lang="en-US" sz="6000" b="1" smtClean="0">
                <a:solidFill>
                  <a:srgbClr val="C00000"/>
                </a:solidFill>
              </a:rPr>
            </a:br>
            <a:r>
              <a:rPr lang="en-US" sz="3600" u="sng" smtClean="0">
                <a:solidFill>
                  <a:srgbClr val="C00000"/>
                </a:solidFill>
              </a:rPr>
              <a:t>Central </a:t>
            </a:r>
            <a:r>
              <a:rPr lang="en-US" sz="3600" u="sng" dirty="0" smtClean="0">
                <a:solidFill>
                  <a:srgbClr val="C00000"/>
                </a:solidFill>
              </a:rPr>
              <a:t>line</a:t>
            </a: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fontScale="92500" lnSpcReduction="10000"/>
          </a:bodyPr>
          <a:lstStyle/>
          <a:p>
            <a:pPr algn="l"/>
            <a:endParaRPr lang="en-US" sz="2000" dirty="0" smtClean="0">
              <a:solidFill>
                <a:schemeClr val="tx1"/>
              </a:solidFill>
            </a:endParaRPr>
          </a:p>
          <a:p>
            <a:pPr algn="l">
              <a:lnSpc>
                <a:spcPct val="90000"/>
              </a:lnSpc>
            </a:pPr>
            <a:r>
              <a:rPr lang="en-US" dirty="0" smtClean="0">
                <a:solidFill>
                  <a:schemeClr val="tx1"/>
                </a:solidFill>
              </a:rPr>
              <a:t>Disadvantages</a:t>
            </a:r>
          </a:p>
          <a:p>
            <a:pPr lvl="1" algn="l">
              <a:lnSpc>
                <a:spcPct val="90000"/>
              </a:lnSpc>
            </a:pPr>
            <a:r>
              <a:rPr lang="en-US" dirty="0" smtClean="0">
                <a:solidFill>
                  <a:schemeClr val="tx1"/>
                </a:solidFill>
              </a:rPr>
              <a:t>Excessive time for placement</a:t>
            </a:r>
          </a:p>
          <a:p>
            <a:pPr lvl="1" algn="l">
              <a:lnSpc>
                <a:spcPct val="90000"/>
              </a:lnSpc>
            </a:pPr>
            <a:r>
              <a:rPr lang="en-US" dirty="0" smtClean="0">
                <a:solidFill>
                  <a:schemeClr val="tx1"/>
                </a:solidFill>
              </a:rPr>
              <a:t>Sterile technique </a:t>
            </a:r>
          </a:p>
          <a:p>
            <a:pPr lvl="1" algn="l">
              <a:lnSpc>
                <a:spcPct val="90000"/>
              </a:lnSpc>
            </a:pPr>
            <a:r>
              <a:rPr lang="en-US" dirty="0" smtClean="0">
                <a:solidFill>
                  <a:schemeClr val="tx1"/>
                </a:solidFill>
              </a:rPr>
              <a:t>Special equipment </a:t>
            </a:r>
          </a:p>
          <a:p>
            <a:pPr lvl="1" algn="l">
              <a:lnSpc>
                <a:spcPct val="90000"/>
              </a:lnSpc>
            </a:pPr>
            <a:r>
              <a:rPr lang="en-US" dirty="0" smtClean="0">
                <a:solidFill>
                  <a:schemeClr val="tx1"/>
                </a:solidFill>
              </a:rPr>
              <a:t>Skill deterioration</a:t>
            </a:r>
          </a:p>
          <a:p>
            <a:pPr lvl="1" algn="l">
              <a:lnSpc>
                <a:spcPct val="90000"/>
              </a:lnSpc>
            </a:pPr>
            <a:r>
              <a:rPr lang="en-US" dirty="0" smtClean="0">
                <a:solidFill>
                  <a:schemeClr val="tx1"/>
                </a:solidFill>
              </a:rPr>
              <a:t>High complication rate </a:t>
            </a:r>
          </a:p>
          <a:p>
            <a:pPr lvl="2" algn="l">
              <a:lnSpc>
                <a:spcPct val="90000"/>
              </a:lnSpc>
            </a:pPr>
            <a:r>
              <a:rPr lang="en-US" dirty="0" err="1" smtClean="0">
                <a:solidFill>
                  <a:schemeClr val="tx1"/>
                </a:solidFill>
              </a:rPr>
              <a:t>Pneumothorax</a:t>
            </a:r>
            <a:r>
              <a:rPr lang="en-US" dirty="0" smtClean="0">
                <a:solidFill>
                  <a:schemeClr val="tx1"/>
                </a:solidFill>
              </a:rPr>
              <a:t>, arterial injury, abnormal placement, etc…</a:t>
            </a:r>
          </a:p>
          <a:p>
            <a:pPr lvl="1" algn="l">
              <a:lnSpc>
                <a:spcPct val="90000"/>
              </a:lnSpc>
            </a:pPr>
            <a:r>
              <a:rPr lang="en-US" dirty="0" smtClean="0">
                <a:solidFill>
                  <a:schemeClr val="tx1"/>
                </a:solidFill>
              </a:rPr>
              <a:t>Chest x-ray should be obtained immediately</a:t>
            </a:r>
          </a:p>
          <a:p>
            <a:pPr algn="l"/>
            <a:endParaRPr lang="en-US" sz="2000" dirty="0">
              <a:solidFill>
                <a:schemeClr val="tx1"/>
              </a:solidFill>
            </a:endParaRPr>
          </a:p>
          <a:p>
            <a:pPr algn="l"/>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r>
              <a:rPr lang="en-US" sz="6000" b="1" smtClean="0">
                <a:solidFill>
                  <a:srgbClr val="C00000"/>
                </a:solidFill>
              </a:rPr>
              <a:t/>
            </a:r>
            <a:br>
              <a:rPr lang="en-US" sz="6000" b="1" smtClean="0">
                <a:solidFill>
                  <a:srgbClr val="C00000"/>
                </a:solidFill>
              </a:rPr>
            </a:br>
            <a:r>
              <a:rPr lang="en-US" sz="3600" u="sng" smtClean="0">
                <a:solidFill>
                  <a:srgbClr val="C00000"/>
                </a:solidFill>
              </a:rPr>
              <a:t>Central </a:t>
            </a:r>
            <a:r>
              <a:rPr lang="en-US" sz="3600" u="sng" dirty="0" smtClean="0">
                <a:solidFill>
                  <a:srgbClr val="C00000"/>
                </a:solidFill>
              </a:rPr>
              <a:t>line</a:t>
            </a: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endParaRPr lang="en-US" sz="2400" dirty="0" smtClean="0">
              <a:solidFill>
                <a:schemeClr val="tx1"/>
              </a:solidFill>
            </a:endParaRPr>
          </a:p>
          <a:p>
            <a:pPr algn="l"/>
            <a:r>
              <a:rPr lang="en-US" sz="2400" dirty="0" smtClean="0">
                <a:solidFill>
                  <a:schemeClr val="tx1"/>
                </a:solidFill>
              </a:rPr>
              <a:t>Air Embolism</a:t>
            </a:r>
          </a:p>
          <a:p>
            <a:pPr algn="l"/>
            <a:endParaRPr lang="en-US" sz="2400" dirty="0" smtClean="0">
              <a:solidFill>
                <a:schemeClr val="tx1"/>
              </a:solidFill>
            </a:endParaRPr>
          </a:p>
          <a:p>
            <a:pPr algn="l">
              <a:buFont typeface="Wingdings" pitchFamily="2" charset="2"/>
              <a:buChar char="Ø"/>
            </a:pPr>
            <a:r>
              <a:rPr lang="en-US" sz="2400" dirty="0" smtClean="0">
                <a:solidFill>
                  <a:schemeClr val="tx1"/>
                </a:solidFill>
              </a:rPr>
              <a:t>Uncommon but can be fatal</a:t>
            </a:r>
          </a:p>
          <a:p>
            <a:pPr algn="l">
              <a:buFont typeface="Wingdings" pitchFamily="2" charset="2"/>
              <a:buChar char="Ø"/>
            </a:pPr>
            <a:r>
              <a:rPr lang="en-US" sz="2400" dirty="0" smtClean="0">
                <a:solidFill>
                  <a:schemeClr val="tx1"/>
                </a:solidFill>
              </a:rPr>
              <a:t>Air enters bloodstream through catheter tubing</a:t>
            </a:r>
          </a:p>
          <a:p>
            <a:pPr algn="l">
              <a:buFont typeface="Wingdings" pitchFamily="2" charset="2"/>
              <a:buChar char="Ø"/>
            </a:pPr>
            <a:r>
              <a:rPr lang="en-US" sz="2400" dirty="0" smtClean="0">
                <a:solidFill>
                  <a:schemeClr val="tx1"/>
                </a:solidFill>
              </a:rPr>
              <a:t>Risk greatest with catheter in central circulation</a:t>
            </a:r>
          </a:p>
          <a:p>
            <a:pPr lvl="1">
              <a:spcBef>
                <a:spcPts val="500"/>
              </a:spcBef>
              <a:buFont typeface="Wingdings" pitchFamily="2" charset="2"/>
              <a:buChar char="Ø"/>
            </a:pPr>
            <a:r>
              <a:rPr lang="en-US" sz="2400" dirty="0" smtClean="0">
                <a:solidFill>
                  <a:schemeClr val="tx1"/>
                </a:solidFill>
              </a:rPr>
              <a:t>Negative pressure may pull air in</a:t>
            </a:r>
          </a:p>
          <a:p>
            <a:pPr algn="l"/>
            <a:endParaRPr lang="en-US" sz="2400" dirty="0">
              <a:solidFill>
                <a:schemeClr val="tx1"/>
              </a:solidFill>
            </a:endParaRPr>
          </a:p>
        </p:txBody>
      </p:sp>
      <p:pic>
        <p:nvPicPr>
          <p:cNvPr id="4" name="Picture 5" descr="C:\Users\user\Pictures\AIR EMB.png"/>
          <p:cNvPicPr>
            <a:picLocks noChangeAspect="1" noChangeArrowheads="1"/>
          </p:cNvPicPr>
          <p:nvPr/>
        </p:nvPicPr>
        <p:blipFill>
          <a:blip r:embed="rId2"/>
          <a:srcRect/>
          <a:stretch>
            <a:fillRect/>
          </a:stretch>
        </p:blipFill>
        <p:spPr>
          <a:xfrm>
            <a:off x="6933310" y="1295400"/>
            <a:ext cx="2210690" cy="2209800"/>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r>
              <a:rPr lang="en-US" sz="6000" b="1" smtClean="0">
                <a:solidFill>
                  <a:srgbClr val="C00000"/>
                </a:solidFill>
              </a:rPr>
              <a:t/>
            </a:r>
            <a:br>
              <a:rPr lang="en-US" sz="6000" b="1" smtClean="0">
                <a:solidFill>
                  <a:srgbClr val="C00000"/>
                </a:solidFill>
              </a:rPr>
            </a:br>
            <a:r>
              <a:rPr lang="en-US" sz="3600" u="sng" smtClean="0">
                <a:solidFill>
                  <a:srgbClr val="C00000"/>
                </a:solidFill>
              </a:rPr>
              <a:t>Central </a:t>
            </a:r>
            <a:r>
              <a:rPr lang="en-US" sz="3600" u="sng" dirty="0" smtClean="0">
                <a:solidFill>
                  <a:srgbClr val="C00000"/>
                </a:solidFill>
              </a:rPr>
              <a:t>line</a:t>
            </a: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a:bodyPr>
          <a:lstStyle/>
          <a:p>
            <a:pPr algn="l"/>
            <a:endParaRPr lang="en-US" sz="2800" dirty="0" smtClean="0">
              <a:solidFill>
                <a:schemeClr val="tx1"/>
              </a:solidFill>
            </a:endParaRPr>
          </a:p>
          <a:p>
            <a:pPr algn="l"/>
            <a:r>
              <a:rPr lang="en-US" sz="2800" dirty="0" smtClean="0">
                <a:solidFill>
                  <a:schemeClr val="tx1"/>
                </a:solidFill>
              </a:rPr>
              <a:t>Air Embolism</a:t>
            </a:r>
          </a:p>
          <a:p>
            <a:pPr algn="l"/>
            <a:endParaRPr lang="en-US" sz="2800" dirty="0" smtClean="0">
              <a:solidFill>
                <a:schemeClr val="tx1"/>
              </a:solidFill>
            </a:endParaRPr>
          </a:p>
          <a:p>
            <a:pPr algn="l">
              <a:spcBef>
                <a:spcPts val="500"/>
              </a:spcBef>
            </a:pPr>
            <a:r>
              <a:rPr lang="en-US" sz="2800" dirty="0" smtClean="0">
                <a:solidFill>
                  <a:schemeClr val="tx1"/>
                </a:solidFill>
              </a:rPr>
              <a:t>Signs and symptoms</a:t>
            </a:r>
          </a:p>
          <a:p>
            <a:pPr lvl="1" algn="l">
              <a:spcBef>
                <a:spcPts val="500"/>
              </a:spcBef>
            </a:pPr>
            <a:r>
              <a:rPr lang="en-US" dirty="0" smtClean="0">
                <a:solidFill>
                  <a:schemeClr val="tx1"/>
                </a:solidFill>
              </a:rPr>
              <a:t>Hypotension</a:t>
            </a:r>
          </a:p>
          <a:p>
            <a:pPr lvl="1" algn="l">
              <a:spcBef>
                <a:spcPts val="500"/>
              </a:spcBef>
            </a:pPr>
            <a:r>
              <a:rPr lang="en-US" dirty="0" smtClean="0">
                <a:solidFill>
                  <a:schemeClr val="tx1"/>
                </a:solidFill>
              </a:rPr>
              <a:t>Cyanosis</a:t>
            </a:r>
          </a:p>
          <a:p>
            <a:pPr lvl="1" algn="l">
              <a:spcBef>
                <a:spcPts val="500"/>
              </a:spcBef>
            </a:pPr>
            <a:r>
              <a:rPr lang="en-US" dirty="0" smtClean="0">
                <a:solidFill>
                  <a:schemeClr val="tx1"/>
                </a:solidFill>
              </a:rPr>
              <a:t>Weak and rapid pulse</a:t>
            </a:r>
          </a:p>
          <a:p>
            <a:pPr lvl="1" algn="l">
              <a:spcBef>
                <a:spcPts val="500"/>
              </a:spcBef>
            </a:pPr>
            <a:r>
              <a:rPr lang="en-US" dirty="0" smtClean="0">
                <a:solidFill>
                  <a:schemeClr val="tx1"/>
                </a:solidFill>
              </a:rPr>
              <a:t>Loss of consciousness</a:t>
            </a:r>
            <a:endParaRPr lang="en-US" dirty="0">
              <a:solidFill>
                <a:schemeClr val="tx1"/>
              </a:solidFill>
            </a:endParaRPr>
          </a:p>
        </p:txBody>
      </p:sp>
      <p:pic>
        <p:nvPicPr>
          <p:cNvPr id="4" name="Picture 5" descr="C:\Users\user\Pictures\images (16).jpg"/>
          <p:cNvPicPr>
            <a:picLocks noChangeAspect="1" noChangeArrowheads="1"/>
          </p:cNvPicPr>
          <p:nvPr/>
        </p:nvPicPr>
        <p:blipFill>
          <a:blip r:embed="rId2"/>
          <a:srcRect/>
          <a:stretch>
            <a:fillRect/>
          </a:stretch>
        </p:blipFill>
        <p:spPr>
          <a:xfrm>
            <a:off x="6248400" y="2133600"/>
            <a:ext cx="2667000" cy="2245895"/>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r>
              <a:rPr lang="en-US" sz="6000" b="1" smtClean="0">
                <a:solidFill>
                  <a:srgbClr val="C00000"/>
                </a:solidFill>
              </a:rPr>
              <a:t/>
            </a:r>
            <a:br>
              <a:rPr lang="en-US" sz="6000" b="1" smtClean="0">
                <a:solidFill>
                  <a:srgbClr val="C00000"/>
                </a:solidFill>
              </a:rPr>
            </a:br>
            <a:r>
              <a:rPr lang="en-US" sz="3600" u="sng" smtClean="0">
                <a:solidFill>
                  <a:srgbClr val="C00000"/>
                </a:solidFill>
              </a:rPr>
              <a:t>Central </a:t>
            </a:r>
            <a:r>
              <a:rPr lang="en-US" sz="3600" u="sng" dirty="0" smtClean="0">
                <a:solidFill>
                  <a:srgbClr val="C00000"/>
                </a:solidFill>
              </a:rPr>
              <a:t>line</a:t>
            </a: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fontScale="92500" lnSpcReduction="10000"/>
          </a:bodyPr>
          <a:lstStyle/>
          <a:p>
            <a:pPr algn="l"/>
            <a:endParaRPr lang="en-US" sz="2800" dirty="0" smtClean="0">
              <a:solidFill>
                <a:schemeClr val="tx1"/>
              </a:solidFill>
            </a:endParaRPr>
          </a:p>
          <a:p>
            <a:pPr algn="l"/>
            <a:r>
              <a:rPr lang="en-US" sz="2800" dirty="0" smtClean="0">
                <a:solidFill>
                  <a:schemeClr val="tx1"/>
                </a:solidFill>
              </a:rPr>
              <a:t>Air Embolism</a:t>
            </a:r>
          </a:p>
          <a:p>
            <a:pPr algn="l"/>
            <a:endParaRPr lang="en-US" sz="2800" dirty="0" smtClean="0">
              <a:solidFill>
                <a:schemeClr val="tx1"/>
              </a:solidFill>
            </a:endParaRPr>
          </a:p>
          <a:p>
            <a:pPr algn="l">
              <a:spcBef>
                <a:spcPts val="500"/>
              </a:spcBef>
            </a:pPr>
            <a:r>
              <a:rPr lang="en-US" dirty="0" smtClean="0">
                <a:solidFill>
                  <a:schemeClr val="tx1"/>
                </a:solidFill>
              </a:rPr>
              <a:t>Management</a:t>
            </a:r>
          </a:p>
          <a:p>
            <a:pPr lvl="1" algn="l">
              <a:spcBef>
                <a:spcPts val="500"/>
              </a:spcBef>
            </a:pPr>
            <a:r>
              <a:rPr lang="en-US" dirty="0" smtClean="0">
                <a:solidFill>
                  <a:schemeClr val="tx1"/>
                </a:solidFill>
              </a:rPr>
              <a:t>Close the tubing</a:t>
            </a:r>
          </a:p>
          <a:p>
            <a:pPr lvl="1" algn="l">
              <a:spcBef>
                <a:spcPts val="500"/>
              </a:spcBef>
            </a:pPr>
            <a:r>
              <a:rPr lang="en-US" dirty="0" smtClean="0">
                <a:solidFill>
                  <a:schemeClr val="tx1"/>
                </a:solidFill>
              </a:rPr>
              <a:t>Turn patient on left side with head down</a:t>
            </a:r>
          </a:p>
          <a:p>
            <a:pPr lvl="1" algn="l">
              <a:spcBef>
                <a:spcPts val="500"/>
              </a:spcBef>
            </a:pPr>
            <a:r>
              <a:rPr lang="en-US" dirty="0" smtClean="0">
                <a:solidFill>
                  <a:schemeClr val="tx1"/>
                </a:solidFill>
              </a:rPr>
              <a:t>Check tubing for leaks</a:t>
            </a:r>
          </a:p>
          <a:p>
            <a:pPr lvl="1" algn="l">
              <a:spcBef>
                <a:spcPts val="500"/>
              </a:spcBef>
            </a:pPr>
            <a:r>
              <a:rPr lang="en-US" dirty="0" smtClean="0">
                <a:solidFill>
                  <a:schemeClr val="tx1"/>
                </a:solidFill>
              </a:rPr>
              <a:t>Administer high-concentration oxygen</a:t>
            </a:r>
          </a:p>
          <a:p>
            <a:pPr algn="l"/>
            <a:r>
              <a:rPr lang="en-US" dirty="0" smtClean="0">
                <a:solidFill>
                  <a:schemeClr val="tx1"/>
                </a:solidFill>
              </a:rPr>
              <a:t>     Aspirate</a:t>
            </a:r>
          </a:p>
          <a:p>
            <a:pPr algn="l"/>
            <a:endParaRPr lang="en-US" dirty="0">
              <a:solidFill>
                <a:schemeClr val="tx1"/>
              </a:solidFill>
            </a:endParaRPr>
          </a:p>
        </p:txBody>
      </p:sp>
      <p:pic>
        <p:nvPicPr>
          <p:cNvPr id="4" name="Content Placeholder 8" descr="left-lateral-decubitus-position_NU101017.jpg"/>
          <p:cNvPicPr>
            <a:picLocks noChangeAspect="1"/>
          </p:cNvPicPr>
          <p:nvPr/>
        </p:nvPicPr>
        <p:blipFill>
          <a:blip r:embed="rId2"/>
          <a:srcRect/>
          <a:stretch>
            <a:fillRect/>
          </a:stretch>
        </p:blipFill>
        <p:spPr>
          <a:xfrm>
            <a:off x="6477000" y="1828800"/>
            <a:ext cx="2312581" cy="2209800"/>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Intravascular Access</a:t>
            </a:r>
            <a:br>
              <a:rPr lang="en-US" sz="6000" b="1" dirty="0" smtClean="0">
                <a:solidFill>
                  <a:srgbClr val="C00000"/>
                </a:solidFill>
              </a:rPr>
            </a:br>
            <a:endParaRPr lang="en-US" sz="3600" u="sng" dirty="0">
              <a:solidFill>
                <a:srgbClr val="C00000"/>
              </a:solidFill>
            </a:endParaRPr>
          </a:p>
        </p:txBody>
      </p:sp>
      <p:sp>
        <p:nvSpPr>
          <p:cNvPr id="3" name="Subtitle 2"/>
          <p:cNvSpPr>
            <a:spLocks noGrp="1"/>
          </p:cNvSpPr>
          <p:nvPr>
            <p:ph type="subTitle" idx="1"/>
          </p:nvPr>
        </p:nvSpPr>
        <p:spPr>
          <a:xfrm>
            <a:off x="762000" y="1905000"/>
            <a:ext cx="3429000" cy="4495800"/>
          </a:xfrm>
        </p:spPr>
        <p:txBody>
          <a:bodyPr>
            <a:normAutofit fontScale="47500" lnSpcReduction="20000"/>
          </a:bodyPr>
          <a:lstStyle/>
          <a:p>
            <a:pPr algn="l"/>
            <a:r>
              <a:rPr lang="en-US" sz="2800" b="1" dirty="0" err="1" smtClean="0">
                <a:solidFill>
                  <a:schemeClr val="tx1"/>
                </a:solidFill>
              </a:rPr>
              <a:t>Cannulation</a:t>
            </a:r>
            <a:r>
              <a:rPr lang="en-US" sz="2800" b="1" dirty="0" smtClean="0">
                <a:solidFill>
                  <a:schemeClr val="tx1"/>
                </a:solidFill>
              </a:rPr>
              <a:t> of the radial artery. </a:t>
            </a:r>
          </a:p>
          <a:p>
            <a:pPr algn="l"/>
            <a:r>
              <a:rPr lang="en-US" sz="2800" b="1" dirty="0" smtClean="0">
                <a:solidFill>
                  <a:schemeClr val="tx1"/>
                </a:solidFill>
              </a:rPr>
              <a:t>A : Proper</a:t>
            </a:r>
          </a:p>
          <a:p>
            <a:pPr algn="l"/>
            <a:r>
              <a:rPr lang="en-US" sz="2800" dirty="0" smtClean="0">
                <a:solidFill>
                  <a:schemeClr val="tx1"/>
                </a:solidFill>
              </a:rPr>
              <a:t>positioning and palpation of the artery are crucial. After</a:t>
            </a:r>
          </a:p>
          <a:p>
            <a:pPr algn="l"/>
            <a:r>
              <a:rPr lang="en-US" sz="2800" dirty="0" smtClean="0">
                <a:solidFill>
                  <a:schemeClr val="tx1"/>
                </a:solidFill>
              </a:rPr>
              <a:t>skin preparation, local anesthetic is </a:t>
            </a:r>
            <a:r>
              <a:rPr lang="en-US" sz="2800" dirty="0" err="1" smtClean="0">
                <a:solidFill>
                  <a:schemeClr val="tx1"/>
                </a:solidFill>
              </a:rPr>
              <a:t>infi</a:t>
            </a:r>
            <a:r>
              <a:rPr lang="en-US" sz="2800" dirty="0" smtClean="0">
                <a:solidFill>
                  <a:schemeClr val="tx1"/>
                </a:solidFill>
              </a:rPr>
              <a:t> </a:t>
            </a:r>
            <a:r>
              <a:rPr lang="en-US" sz="2800" dirty="0" err="1" smtClean="0">
                <a:solidFill>
                  <a:schemeClr val="tx1"/>
                </a:solidFill>
              </a:rPr>
              <a:t>ltrated</a:t>
            </a:r>
            <a:r>
              <a:rPr lang="en-US" sz="2800" dirty="0" smtClean="0">
                <a:solidFill>
                  <a:schemeClr val="tx1"/>
                </a:solidFill>
              </a:rPr>
              <a:t> with</a:t>
            </a:r>
          </a:p>
          <a:p>
            <a:pPr algn="l"/>
            <a:r>
              <a:rPr lang="en-US" sz="2800" dirty="0" smtClean="0">
                <a:solidFill>
                  <a:schemeClr val="tx1"/>
                </a:solidFill>
              </a:rPr>
              <a:t>a 25-gauge needle. </a:t>
            </a:r>
            <a:r>
              <a:rPr lang="en-US" sz="2800" b="1" dirty="0" smtClean="0">
                <a:solidFill>
                  <a:schemeClr val="tx1"/>
                </a:solidFill>
              </a:rPr>
              <a:t>B: A 20- or 22-gauge catheter is</a:t>
            </a:r>
          </a:p>
          <a:p>
            <a:pPr algn="l"/>
            <a:r>
              <a:rPr lang="en-US" sz="2800" dirty="0" smtClean="0">
                <a:solidFill>
                  <a:schemeClr val="tx1"/>
                </a:solidFill>
              </a:rPr>
              <a:t>advanced through the skin at a 45° angle. </a:t>
            </a:r>
            <a:r>
              <a:rPr lang="en-US" sz="2800" b="1" dirty="0" smtClean="0">
                <a:solidFill>
                  <a:schemeClr val="tx1"/>
                </a:solidFill>
              </a:rPr>
              <a:t>C: Flashback</a:t>
            </a:r>
          </a:p>
          <a:p>
            <a:pPr algn="l"/>
            <a:r>
              <a:rPr lang="en-US" sz="2800" dirty="0" smtClean="0">
                <a:solidFill>
                  <a:schemeClr val="tx1"/>
                </a:solidFill>
              </a:rPr>
              <a:t>of blood signals entry into the artery, and the catheter–</a:t>
            </a:r>
          </a:p>
          <a:p>
            <a:pPr algn="l"/>
            <a:r>
              <a:rPr lang="en-US" sz="2800" dirty="0" smtClean="0">
                <a:solidFill>
                  <a:schemeClr val="tx1"/>
                </a:solidFill>
              </a:rPr>
              <a:t>needle assembly is lowered to a 30° angle and advanced</a:t>
            </a:r>
          </a:p>
          <a:p>
            <a:pPr algn="l"/>
            <a:r>
              <a:rPr lang="en-US" sz="2800" dirty="0" smtClean="0">
                <a:solidFill>
                  <a:schemeClr val="tx1"/>
                </a:solidFill>
              </a:rPr>
              <a:t>1–2 mm to ensure an </a:t>
            </a:r>
            <a:r>
              <a:rPr lang="en-US" sz="2800" dirty="0" err="1" smtClean="0">
                <a:solidFill>
                  <a:schemeClr val="tx1"/>
                </a:solidFill>
              </a:rPr>
              <a:t>intraluminal</a:t>
            </a:r>
            <a:r>
              <a:rPr lang="en-US" sz="2800" dirty="0" smtClean="0">
                <a:solidFill>
                  <a:schemeClr val="tx1"/>
                </a:solidFill>
              </a:rPr>
              <a:t> catheter position.</a:t>
            </a:r>
          </a:p>
          <a:p>
            <a:pPr algn="l"/>
            <a:r>
              <a:rPr lang="en-US" sz="2800" b="1" dirty="0" smtClean="0">
                <a:solidFill>
                  <a:schemeClr val="tx1"/>
                </a:solidFill>
              </a:rPr>
              <a:t>D: The catheter is advanced over the needle, which is</a:t>
            </a:r>
          </a:p>
          <a:p>
            <a:pPr algn="l"/>
            <a:r>
              <a:rPr lang="en-US" sz="2800" dirty="0" smtClean="0">
                <a:solidFill>
                  <a:schemeClr val="tx1"/>
                </a:solidFill>
              </a:rPr>
              <a:t>withdrawn. </a:t>
            </a:r>
            <a:r>
              <a:rPr lang="en-US" sz="2800" b="1" dirty="0" smtClean="0">
                <a:solidFill>
                  <a:schemeClr val="tx1"/>
                </a:solidFill>
              </a:rPr>
              <a:t>E: Proximal pressure with middle and ring</a:t>
            </a:r>
          </a:p>
          <a:p>
            <a:pPr algn="l"/>
            <a:r>
              <a:rPr lang="en-US" sz="2800" dirty="0" err="1" smtClean="0">
                <a:solidFill>
                  <a:schemeClr val="tx1"/>
                </a:solidFill>
              </a:rPr>
              <a:t>fi</a:t>
            </a:r>
            <a:r>
              <a:rPr lang="en-US" sz="2800" dirty="0" smtClean="0">
                <a:solidFill>
                  <a:schemeClr val="tx1"/>
                </a:solidFill>
              </a:rPr>
              <a:t> </a:t>
            </a:r>
            <a:r>
              <a:rPr lang="en-US" sz="2800" dirty="0" err="1" smtClean="0">
                <a:solidFill>
                  <a:schemeClr val="tx1"/>
                </a:solidFill>
              </a:rPr>
              <a:t>ngers</a:t>
            </a:r>
            <a:r>
              <a:rPr lang="en-US" sz="2800" dirty="0" smtClean="0">
                <a:solidFill>
                  <a:schemeClr val="tx1"/>
                </a:solidFill>
              </a:rPr>
              <a:t> prevents blood loss, while the arterial tubing</a:t>
            </a:r>
          </a:p>
          <a:p>
            <a:pPr algn="l"/>
            <a:r>
              <a:rPr lang="en-US" sz="2800" dirty="0" err="1" smtClean="0">
                <a:solidFill>
                  <a:schemeClr val="tx1"/>
                </a:solidFill>
              </a:rPr>
              <a:t>Luer</a:t>
            </a:r>
            <a:r>
              <a:rPr lang="en-US" sz="2800" dirty="0" smtClean="0">
                <a:solidFill>
                  <a:schemeClr val="tx1"/>
                </a:solidFill>
              </a:rPr>
              <a:t>-lock connector is secured to the </a:t>
            </a:r>
            <a:r>
              <a:rPr lang="en-US" sz="2800" dirty="0" err="1" smtClean="0">
                <a:solidFill>
                  <a:schemeClr val="tx1"/>
                </a:solidFill>
              </a:rPr>
              <a:t>intraarterial</a:t>
            </a:r>
            <a:r>
              <a:rPr lang="en-US" sz="2800" dirty="0" smtClean="0">
                <a:solidFill>
                  <a:schemeClr val="tx1"/>
                </a:solidFill>
              </a:rPr>
              <a:t> catheter</a:t>
            </a:r>
          </a:p>
        </p:txBody>
      </p:sp>
      <p:pic>
        <p:nvPicPr>
          <p:cNvPr id="1028" name="Picture 4"/>
          <p:cNvPicPr>
            <a:picLocks noChangeAspect="1" noChangeArrowheads="1"/>
          </p:cNvPicPr>
          <p:nvPr/>
        </p:nvPicPr>
        <p:blipFill>
          <a:blip r:embed="rId2"/>
          <a:srcRect/>
          <a:stretch>
            <a:fillRect/>
          </a:stretch>
        </p:blipFill>
        <p:spPr bwMode="auto">
          <a:xfrm>
            <a:off x="4267200" y="1905000"/>
            <a:ext cx="4354448" cy="4038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en-US" dirty="0" smtClean="0"/>
              <a:t>Arterial Line Placement</a:t>
            </a:r>
            <a:endParaRPr lang="en-US" dirty="0"/>
          </a:p>
        </p:txBody>
      </p:sp>
      <p:sp>
        <p:nvSpPr>
          <p:cNvPr id="87043" name="Content Placeholder 2"/>
          <p:cNvSpPr>
            <a:spLocks noGrp="1"/>
          </p:cNvSpPr>
          <p:nvPr>
            <p:ph sz="half" idx="1"/>
          </p:nvPr>
        </p:nvSpPr>
        <p:spPr>
          <a:xfrm>
            <a:off x="457200" y="1646238"/>
            <a:ext cx="4038600" cy="4525962"/>
          </a:xfrm>
        </p:spPr>
        <p:txBody>
          <a:bodyPr/>
          <a:lstStyle/>
          <a:p>
            <a:r>
              <a:rPr lang="en-US" smtClean="0"/>
              <a:t>Provide continuous blood pressure (BP) monitoring </a:t>
            </a:r>
          </a:p>
          <a:p>
            <a:endParaRPr lang="en-US" smtClean="0"/>
          </a:p>
          <a:p>
            <a:endParaRPr lang="en-US" smtClean="0"/>
          </a:p>
          <a:p>
            <a:endParaRPr lang="en-US" smtClean="0"/>
          </a:p>
          <a:p>
            <a:r>
              <a:rPr lang="en-US" smtClean="0"/>
              <a:t>Arterial blood sampling</a:t>
            </a:r>
          </a:p>
        </p:txBody>
      </p:sp>
      <p:pic>
        <p:nvPicPr>
          <p:cNvPr id="87044" name="Picture 2"/>
          <p:cNvPicPr>
            <a:picLocks noGrp="1" noChangeAspect="1" noChangeArrowheads="1"/>
          </p:cNvPicPr>
          <p:nvPr>
            <p:ph sz="half" idx="2"/>
          </p:nvPr>
        </p:nvPicPr>
        <p:blipFill>
          <a:blip r:embed="rId2"/>
          <a:srcRect/>
          <a:stretch>
            <a:fillRect/>
          </a:stretch>
        </p:blipFill>
        <p:spPr>
          <a:xfrm>
            <a:off x="4648200" y="1752600"/>
            <a:ext cx="4114800" cy="2057400"/>
          </a:xfrm>
          <a:noFill/>
        </p:spPr>
      </p:pic>
      <p:pic>
        <p:nvPicPr>
          <p:cNvPr id="87045" name="Picture 3"/>
          <p:cNvPicPr>
            <a:picLocks noChangeAspect="1" noChangeArrowheads="1"/>
          </p:cNvPicPr>
          <p:nvPr/>
        </p:nvPicPr>
        <p:blipFill>
          <a:blip r:embed="rId3"/>
          <a:srcRect/>
          <a:stretch>
            <a:fillRect/>
          </a:stretch>
        </p:blipFill>
        <p:spPr bwMode="auto">
          <a:xfrm>
            <a:off x="4648200" y="3810000"/>
            <a:ext cx="4114800" cy="2209800"/>
          </a:xfrm>
          <a:prstGeom prst="rect">
            <a:avLst/>
          </a:prstGeom>
          <a:noFill/>
          <a:ln w="12700" cap="sq">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defRPr/>
            </a:pPr>
            <a:r>
              <a:rPr lang="en-US" dirty="0" smtClean="0"/>
              <a:t>Indications for arterial line placement </a:t>
            </a:r>
            <a:endParaRPr lang="en-US" dirty="0"/>
          </a:p>
        </p:txBody>
      </p:sp>
      <p:sp>
        <p:nvSpPr>
          <p:cNvPr id="88067" name="Content Placeholder 2"/>
          <p:cNvSpPr>
            <a:spLocks noGrp="1"/>
          </p:cNvSpPr>
          <p:nvPr>
            <p:ph idx="1"/>
          </p:nvPr>
        </p:nvSpPr>
        <p:spPr/>
        <p:txBody>
          <a:bodyPr/>
          <a:lstStyle/>
          <a:p>
            <a:r>
              <a:rPr lang="en-US" smtClean="0"/>
              <a:t>Continuous arterial BP monitoring - more accurate than sphygmomanometric BP</a:t>
            </a:r>
          </a:p>
          <a:p>
            <a:r>
              <a:rPr lang="en-US" smtClean="0"/>
              <a:t>Inability to use indirect BP monitoring (eg, in patients with severe burns or morbid obesity)</a:t>
            </a:r>
          </a:p>
          <a:p>
            <a:r>
              <a:rPr lang="en-US" smtClean="0"/>
              <a:t>Frequent blood sampling</a:t>
            </a:r>
          </a:p>
          <a:p>
            <a:r>
              <a:rPr lang="en-US" smtClean="0"/>
              <a:t>Frequent arterial blood gas sampling</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defRPr/>
            </a:pPr>
            <a:r>
              <a:rPr lang="en-US" dirty="0" smtClean="0"/>
              <a:t>Contraindications </a:t>
            </a:r>
            <a:r>
              <a:rPr lang="en-US" dirty="0"/>
              <a:t>for arterial line placement </a:t>
            </a:r>
          </a:p>
        </p:txBody>
      </p:sp>
      <p:sp>
        <p:nvSpPr>
          <p:cNvPr id="3" name="Text Placeholder 2"/>
          <p:cNvSpPr>
            <a:spLocks noGrp="1"/>
          </p:cNvSpPr>
          <p:nvPr>
            <p:ph type="body" idx="1"/>
          </p:nvPr>
        </p:nvSpPr>
        <p:spPr/>
        <p:txBody>
          <a:bodyPr/>
          <a:lstStyle/>
          <a:p>
            <a:pPr>
              <a:defRPr/>
            </a:pPr>
            <a:r>
              <a:rPr lang="en-US" b="1" dirty="0"/>
              <a:t>Absolute</a:t>
            </a:r>
          </a:p>
        </p:txBody>
      </p:sp>
      <p:sp>
        <p:nvSpPr>
          <p:cNvPr id="4" name="Text Placeholder 3"/>
          <p:cNvSpPr>
            <a:spLocks noGrp="1"/>
          </p:cNvSpPr>
          <p:nvPr>
            <p:ph type="body" sz="half" idx="3"/>
          </p:nvPr>
        </p:nvSpPr>
        <p:spPr/>
        <p:txBody>
          <a:bodyPr/>
          <a:lstStyle/>
          <a:p>
            <a:pPr>
              <a:defRPr/>
            </a:pPr>
            <a:r>
              <a:rPr lang="en-US" dirty="0"/>
              <a:t>Relative</a:t>
            </a:r>
          </a:p>
        </p:txBody>
      </p:sp>
      <p:sp>
        <p:nvSpPr>
          <p:cNvPr id="5" name="Content Placeholder 4"/>
          <p:cNvSpPr>
            <a:spLocks noGrp="1"/>
          </p:cNvSpPr>
          <p:nvPr>
            <p:ph sz="quarter" idx="2"/>
          </p:nvPr>
        </p:nvSpPr>
        <p:spPr/>
        <p:txBody>
          <a:bodyPr/>
          <a:lstStyle/>
          <a:p>
            <a:pPr marL="0" indent="0">
              <a:buFont typeface="Wingdings 2" pitchFamily="18" charset="2"/>
              <a:buNone/>
              <a:defRPr/>
            </a:pPr>
            <a:endParaRPr lang="en-US" dirty="0"/>
          </a:p>
          <a:p>
            <a:pPr>
              <a:defRPr/>
            </a:pPr>
            <a:r>
              <a:rPr lang="en-US" dirty="0"/>
              <a:t>Absent pulse</a:t>
            </a:r>
          </a:p>
          <a:p>
            <a:pPr>
              <a:defRPr/>
            </a:pPr>
            <a:r>
              <a:rPr lang="en-US" dirty="0" err="1"/>
              <a:t>Thromboangiitis</a:t>
            </a:r>
            <a:r>
              <a:rPr lang="en-US" dirty="0"/>
              <a:t> </a:t>
            </a:r>
            <a:r>
              <a:rPr lang="en-US" dirty="0" err="1"/>
              <a:t>obliterans</a:t>
            </a:r>
            <a:r>
              <a:rPr lang="en-US" dirty="0"/>
              <a:t> (</a:t>
            </a:r>
            <a:r>
              <a:rPr lang="en-US" dirty="0" err="1"/>
              <a:t>Buerger</a:t>
            </a:r>
            <a:r>
              <a:rPr lang="en-US" dirty="0"/>
              <a:t> disease)</a:t>
            </a:r>
          </a:p>
          <a:p>
            <a:pPr>
              <a:defRPr/>
            </a:pPr>
            <a:r>
              <a:rPr lang="en-US" dirty="0"/>
              <a:t>Full-thickness burns over the </a:t>
            </a:r>
            <a:r>
              <a:rPr lang="en-US" dirty="0" err="1"/>
              <a:t>cannulation</a:t>
            </a:r>
            <a:r>
              <a:rPr lang="en-US" dirty="0"/>
              <a:t> site</a:t>
            </a:r>
          </a:p>
          <a:p>
            <a:pPr>
              <a:defRPr/>
            </a:pPr>
            <a:r>
              <a:rPr lang="en-US" dirty="0"/>
              <a:t>Inadequate circulation to the extremity</a:t>
            </a:r>
          </a:p>
          <a:p>
            <a:pPr>
              <a:defRPr/>
            </a:pPr>
            <a:r>
              <a:rPr lang="en-US" dirty="0"/>
              <a:t>Raynaud syndrome</a:t>
            </a:r>
          </a:p>
        </p:txBody>
      </p:sp>
      <p:sp>
        <p:nvSpPr>
          <p:cNvPr id="89094" name="Content Placeholder 5"/>
          <p:cNvSpPr>
            <a:spLocks noGrp="1"/>
          </p:cNvSpPr>
          <p:nvPr>
            <p:ph sz="quarter" idx="4"/>
          </p:nvPr>
        </p:nvSpPr>
        <p:spPr/>
        <p:txBody>
          <a:bodyPr>
            <a:normAutofit lnSpcReduction="10000"/>
          </a:bodyPr>
          <a:lstStyle/>
          <a:p>
            <a:r>
              <a:rPr lang="en-US" dirty="0" smtClean="0"/>
              <a:t>Anticoagulation</a:t>
            </a:r>
          </a:p>
          <a:p>
            <a:r>
              <a:rPr lang="en-US" dirty="0" smtClean="0"/>
              <a:t>Atherosclerosis</a:t>
            </a:r>
          </a:p>
          <a:p>
            <a:r>
              <a:rPr lang="en-US" dirty="0" err="1" smtClean="0"/>
              <a:t>Coagulopathy</a:t>
            </a:r>
            <a:endParaRPr lang="en-US" dirty="0" smtClean="0"/>
          </a:p>
          <a:p>
            <a:r>
              <a:rPr lang="en-US" dirty="0" smtClean="0"/>
              <a:t>Inadequate collateral flow</a:t>
            </a:r>
          </a:p>
          <a:p>
            <a:r>
              <a:rPr lang="en-US" dirty="0" smtClean="0"/>
              <a:t>Infection at the </a:t>
            </a:r>
            <a:r>
              <a:rPr lang="en-US" dirty="0" err="1" smtClean="0"/>
              <a:t>cannulation</a:t>
            </a:r>
            <a:r>
              <a:rPr lang="en-US" dirty="0" smtClean="0"/>
              <a:t> site</a:t>
            </a:r>
          </a:p>
          <a:p>
            <a:r>
              <a:rPr lang="en-US" dirty="0" smtClean="0"/>
              <a:t>Partial-thickness burn at the </a:t>
            </a:r>
            <a:r>
              <a:rPr lang="en-US" dirty="0" err="1" smtClean="0"/>
              <a:t>cannulation</a:t>
            </a:r>
            <a:r>
              <a:rPr lang="en-US" dirty="0" smtClean="0"/>
              <a:t> site</a:t>
            </a:r>
          </a:p>
          <a:p>
            <a:r>
              <a:rPr lang="en-US" dirty="0" smtClean="0"/>
              <a:t>Previous surgery in the area</a:t>
            </a:r>
          </a:p>
          <a:p>
            <a:r>
              <a:rPr lang="en-US" dirty="0" smtClean="0"/>
              <a:t>Synthetic vascular graft</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en-US" dirty="0" smtClean="0"/>
              <a:t>Technical Considerations</a:t>
            </a:r>
            <a:endParaRPr lang="en-US" dirty="0"/>
          </a:p>
        </p:txBody>
      </p:sp>
      <p:sp>
        <p:nvSpPr>
          <p:cNvPr id="8" name="Content Placeholder 7"/>
          <p:cNvSpPr>
            <a:spLocks noGrp="1"/>
          </p:cNvSpPr>
          <p:nvPr>
            <p:ph sz="half" idx="1"/>
          </p:nvPr>
        </p:nvSpPr>
        <p:spPr>
          <a:xfrm>
            <a:off x="457200" y="1646238"/>
            <a:ext cx="4038600" cy="4525962"/>
          </a:xfrm>
        </p:spPr>
        <p:txBody>
          <a:bodyPr>
            <a:normAutofit lnSpcReduction="10000"/>
          </a:bodyPr>
          <a:lstStyle/>
          <a:p>
            <a:pPr>
              <a:defRPr/>
            </a:pPr>
            <a:r>
              <a:rPr lang="en-US" dirty="0" smtClean="0"/>
              <a:t> Not </a:t>
            </a:r>
            <a:r>
              <a:rPr lang="en-US" dirty="0"/>
              <a:t>entirely without risks, </a:t>
            </a:r>
          </a:p>
          <a:p>
            <a:pPr>
              <a:defRPr/>
            </a:pPr>
            <a:r>
              <a:rPr lang="en-US" dirty="0" smtClean="0"/>
              <a:t> Requires </a:t>
            </a:r>
            <a:r>
              <a:rPr lang="en-US" dirty="0"/>
              <a:t>appropriate knowledge of the anatomy and procedural skills</a:t>
            </a:r>
            <a:r>
              <a:rPr lang="en-US" dirty="0" smtClean="0"/>
              <a:t>.</a:t>
            </a:r>
          </a:p>
          <a:p>
            <a:pPr>
              <a:defRPr/>
            </a:pPr>
            <a:r>
              <a:rPr lang="en-US" dirty="0" smtClean="0"/>
              <a:t>Arterial </a:t>
            </a:r>
            <a:r>
              <a:rPr lang="en-US" dirty="0"/>
              <a:t>line placement is considered a </a:t>
            </a:r>
            <a:r>
              <a:rPr lang="en-US" dirty="0" smtClean="0"/>
              <a:t>safe-  major </a:t>
            </a:r>
            <a:r>
              <a:rPr lang="en-US" dirty="0"/>
              <a:t>complications that is below 1%.</a:t>
            </a:r>
          </a:p>
        </p:txBody>
      </p:sp>
      <p:sp>
        <p:nvSpPr>
          <p:cNvPr id="90116" name="Content Placeholder 8"/>
          <p:cNvSpPr>
            <a:spLocks noGrp="1"/>
          </p:cNvSpPr>
          <p:nvPr>
            <p:ph sz="half" idx="2"/>
          </p:nvPr>
        </p:nvSpPr>
        <p:spPr>
          <a:xfrm>
            <a:off x="4648200" y="1646238"/>
            <a:ext cx="4038600" cy="4525962"/>
          </a:xfrm>
        </p:spPr>
        <p:txBody>
          <a:bodyPr>
            <a:normAutofit lnSpcReduction="10000"/>
          </a:bodyPr>
          <a:lstStyle/>
          <a:p>
            <a:r>
              <a:rPr lang="en-US" b="1" dirty="0" smtClean="0"/>
              <a:t>Common site of </a:t>
            </a:r>
            <a:r>
              <a:rPr lang="en-US" b="1" dirty="0" err="1" smtClean="0"/>
              <a:t>cannulation</a:t>
            </a:r>
            <a:endParaRPr lang="en-US" b="1" dirty="0" smtClean="0"/>
          </a:p>
          <a:p>
            <a:r>
              <a:rPr lang="en-US" dirty="0" smtClean="0"/>
              <a:t>radial, </a:t>
            </a:r>
            <a:r>
              <a:rPr lang="en-US" dirty="0" err="1" smtClean="0"/>
              <a:t>ulnar</a:t>
            </a:r>
            <a:r>
              <a:rPr lang="en-US" dirty="0" smtClean="0"/>
              <a:t>, brachial, </a:t>
            </a:r>
            <a:r>
              <a:rPr lang="en-US" dirty="0" err="1" smtClean="0"/>
              <a:t>axillary</a:t>
            </a:r>
            <a:r>
              <a:rPr lang="en-US" dirty="0" smtClean="0"/>
              <a:t>, posterior </a:t>
            </a:r>
            <a:r>
              <a:rPr lang="en-US" dirty="0" err="1" smtClean="0"/>
              <a:t>tibial</a:t>
            </a:r>
            <a:r>
              <a:rPr lang="en-US" dirty="0" smtClean="0"/>
              <a:t>, femoral, and </a:t>
            </a:r>
            <a:r>
              <a:rPr lang="en-US" dirty="0" err="1" smtClean="0"/>
              <a:t>dorsalis</a:t>
            </a:r>
            <a:r>
              <a:rPr lang="en-US" dirty="0" smtClean="0"/>
              <a:t> </a:t>
            </a:r>
            <a:r>
              <a:rPr lang="en-US" dirty="0" err="1" smtClean="0"/>
              <a:t>pedis</a:t>
            </a:r>
            <a:r>
              <a:rPr lang="en-US" dirty="0" smtClean="0"/>
              <a:t> arteries.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1371600" y="2286000"/>
            <a:ext cx="6400800" cy="3352800"/>
          </a:xfrm>
        </p:spPr>
        <p:txBody>
          <a:bodyPr>
            <a:normAutofit/>
          </a:bodyPr>
          <a:lstStyle/>
          <a:p>
            <a:pPr algn="l">
              <a:buFont typeface="Wingdings" pitchFamily="2" charset="2"/>
              <a:buChar char="Ø"/>
            </a:pPr>
            <a:r>
              <a:rPr lang="en-US" dirty="0" smtClean="0">
                <a:solidFill>
                  <a:schemeClr val="tx1"/>
                </a:solidFill>
              </a:rPr>
              <a:t>What is an IV access?</a:t>
            </a:r>
          </a:p>
          <a:p>
            <a:pPr algn="l">
              <a:buFont typeface="Wingdings" pitchFamily="2" charset="2"/>
              <a:buChar char="Ø"/>
            </a:pPr>
            <a:r>
              <a:rPr lang="en-US" b="1" dirty="0" err="1" smtClean="0">
                <a:solidFill>
                  <a:srgbClr val="FF0000"/>
                </a:solidFill>
              </a:rPr>
              <a:t>IntraVenous</a:t>
            </a:r>
            <a:r>
              <a:rPr lang="en-US" dirty="0" smtClean="0">
                <a:solidFill>
                  <a:schemeClr val="tx1"/>
                </a:solidFill>
              </a:rPr>
              <a:t> </a:t>
            </a:r>
            <a:r>
              <a:rPr lang="en-US" b="1" dirty="0" smtClean="0">
                <a:solidFill>
                  <a:srgbClr val="FF0000"/>
                </a:solidFill>
              </a:rPr>
              <a:t>catheter type</a:t>
            </a:r>
            <a:endParaRPr lang="en-US" dirty="0" smtClean="0">
              <a:solidFill>
                <a:schemeClr val="bg1">
                  <a:lumMod val="65000"/>
                </a:schemeClr>
              </a:solidFill>
            </a:endParaRPr>
          </a:p>
          <a:p>
            <a:pPr algn="l"/>
            <a:r>
              <a:rPr lang="en-US" sz="2400" dirty="0" smtClean="0">
                <a:solidFill>
                  <a:schemeClr val="tx1"/>
                </a:solidFill>
              </a:rPr>
              <a:t>Hollow needles</a:t>
            </a:r>
          </a:p>
          <a:p>
            <a:pPr algn="l"/>
            <a:r>
              <a:rPr lang="en-US" sz="2000" dirty="0" smtClean="0">
                <a:solidFill>
                  <a:schemeClr val="tx1"/>
                </a:solidFill>
              </a:rPr>
              <a:t>Butterfly type</a:t>
            </a:r>
          </a:p>
          <a:p>
            <a:pPr algn="l">
              <a:buFont typeface="Wingdings" pitchFamily="2" charset="2"/>
              <a:buChar char="Ø"/>
            </a:pPr>
            <a:endParaRPr lang="en-US" dirty="0" smtClean="0">
              <a:solidFill>
                <a:schemeClr val="bg1">
                  <a:lumMod val="65000"/>
                </a:schemeClr>
              </a:solidFill>
            </a:endParaRPr>
          </a:p>
          <a:p>
            <a:pPr algn="l"/>
            <a:endParaRPr lang="en-US" dirty="0">
              <a:solidFill>
                <a:schemeClr val="tx1"/>
              </a:solidFill>
            </a:endParaRPr>
          </a:p>
        </p:txBody>
      </p:sp>
      <p:pic>
        <p:nvPicPr>
          <p:cNvPr id="2053" name="Picture 5" descr="C:\Users\Lift\Pictures\thPX5ZPAJQ.jpg"/>
          <p:cNvPicPr>
            <a:picLocks noChangeAspect="1" noChangeArrowheads="1"/>
          </p:cNvPicPr>
          <p:nvPr/>
        </p:nvPicPr>
        <p:blipFill>
          <a:blip r:embed="rId2"/>
          <a:srcRect/>
          <a:stretch>
            <a:fillRect/>
          </a:stretch>
        </p:blipFill>
        <p:spPr bwMode="auto">
          <a:xfrm>
            <a:off x="4876800" y="4343400"/>
            <a:ext cx="2352675" cy="2352675"/>
          </a:xfrm>
          <a:prstGeom prst="rect">
            <a:avLst/>
          </a:prstGeom>
          <a:noFill/>
        </p:spPr>
      </p:pic>
      <p:pic>
        <p:nvPicPr>
          <p:cNvPr id="2054" name="Picture 6" descr="C:\Users\Lift\Pictures\HypodermicNeedles.jpg"/>
          <p:cNvPicPr>
            <a:picLocks noChangeAspect="1" noChangeArrowheads="1"/>
          </p:cNvPicPr>
          <p:nvPr/>
        </p:nvPicPr>
        <p:blipFill>
          <a:blip r:embed="rId3" cstate="print"/>
          <a:srcRect/>
          <a:stretch>
            <a:fillRect/>
          </a:stretch>
        </p:blipFill>
        <p:spPr bwMode="auto">
          <a:xfrm>
            <a:off x="1447800" y="4419600"/>
            <a:ext cx="2984500" cy="2238375"/>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algn="l">
              <a:defRPr/>
            </a:pPr>
            <a:r>
              <a:rPr lang="en-US" dirty="0">
                <a:solidFill>
                  <a:srgbClr val="C00000"/>
                </a:solidFill>
              </a:rPr>
              <a:t>R</a:t>
            </a:r>
            <a:r>
              <a:rPr lang="en-US" dirty="0" smtClean="0">
                <a:solidFill>
                  <a:srgbClr val="C00000"/>
                </a:solidFill>
              </a:rPr>
              <a:t>adial artery</a:t>
            </a:r>
            <a:r>
              <a:rPr lang="en-US" dirty="0" smtClean="0"/>
              <a:t/>
            </a:r>
            <a:br>
              <a:rPr lang="en-US" dirty="0" smtClean="0"/>
            </a:br>
            <a:r>
              <a:rPr lang="en-US" dirty="0" err="1" smtClean="0"/>
              <a:t>Aatomic</a:t>
            </a:r>
            <a:r>
              <a:rPr lang="en-US" dirty="0" smtClean="0"/>
              <a:t> consideration</a:t>
            </a:r>
            <a:endParaRPr lang="en-US" dirty="0"/>
          </a:p>
        </p:txBody>
      </p:sp>
      <p:sp>
        <p:nvSpPr>
          <p:cNvPr id="91139" name="Content Placeholder 7"/>
          <p:cNvSpPr>
            <a:spLocks noGrp="1"/>
          </p:cNvSpPr>
          <p:nvPr>
            <p:ph sz="half" idx="1"/>
          </p:nvPr>
        </p:nvSpPr>
        <p:spPr>
          <a:xfrm>
            <a:off x="457200" y="1646238"/>
            <a:ext cx="4038600" cy="4525962"/>
          </a:xfrm>
        </p:spPr>
        <p:txBody>
          <a:bodyPr/>
          <a:lstStyle/>
          <a:p>
            <a:r>
              <a:rPr lang="en-US" dirty="0" smtClean="0"/>
              <a:t>Originates in the </a:t>
            </a:r>
            <a:r>
              <a:rPr lang="en-US" dirty="0" err="1" smtClean="0"/>
              <a:t>cubital</a:t>
            </a:r>
            <a:r>
              <a:rPr lang="en-US" dirty="0" smtClean="0"/>
              <a:t> </a:t>
            </a:r>
            <a:r>
              <a:rPr lang="en-US" dirty="0" err="1" smtClean="0"/>
              <a:t>fossa</a:t>
            </a:r>
            <a:r>
              <a:rPr lang="en-US" dirty="0" smtClean="0"/>
              <a:t> from the brachial artery </a:t>
            </a:r>
          </a:p>
          <a:p>
            <a:r>
              <a:rPr lang="en-US" dirty="0" smtClean="0"/>
              <a:t>At the wrist, the radial artery sits proximal and medial to the radial </a:t>
            </a:r>
            <a:r>
              <a:rPr lang="en-US" dirty="0" err="1" smtClean="0"/>
              <a:t>styloid</a:t>
            </a:r>
            <a:r>
              <a:rPr lang="en-US" dirty="0" smtClean="0"/>
              <a:t> process and just lateral to the flexor </a:t>
            </a:r>
            <a:r>
              <a:rPr lang="en-US" dirty="0" err="1" smtClean="0"/>
              <a:t>carpi</a:t>
            </a:r>
            <a:r>
              <a:rPr lang="en-US" dirty="0" smtClean="0"/>
              <a:t> </a:t>
            </a:r>
            <a:r>
              <a:rPr lang="en-US" dirty="0" err="1" smtClean="0"/>
              <a:t>radialis</a:t>
            </a:r>
            <a:r>
              <a:rPr lang="en-US" dirty="0" smtClean="0"/>
              <a:t> tendon.</a:t>
            </a:r>
          </a:p>
        </p:txBody>
      </p:sp>
      <p:pic>
        <p:nvPicPr>
          <p:cNvPr id="91140" name="Picture 2"/>
          <p:cNvPicPr>
            <a:picLocks noGrp="1" noChangeAspect="1" noChangeArrowheads="1"/>
          </p:cNvPicPr>
          <p:nvPr>
            <p:ph sz="half" idx="2"/>
          </p:nvPr>
        </p:nvPicPr>
        <p:blipFill>
          <a:blip r:embed="rId2"/>
          <a:srcRect/>
          <a:stretch>
            <a:fillRect/>
          </a:stretch>
        </p:blipFill>
        <p:spPr>
          <a:xfrm>
            <a:off x="4648200" y="1524000"/>
            <a:ext cx="4038600" cy="4314825"/>
          </a:xfr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defRPr/>
            </a:pPr>
            <a:r>
              <a:rPr lang="en-US" dirty="0" smtClean="0">
                <a:solidFill>
                  <a:srgbClr val="C00000"/>
                </a:solidFill>
              </a:rPr>
              <a:t>Femoral  artery</a:t>
            </a:r>
            <a:r>
              <a:rPr lang="en-US" dirty="0" smtClean="0"/>
              <a:t/>
            </a:r>
            <a:br>
              <a:rPr lang="en-US" dirty="0" smtClean="0"/>
            </a:br>
            <a:r>
              <a:rPr lang="en-US" dirty="0" err="1" smtClean="0"/>
              <a:t>Aatomic</a:t>
            </a:r>
            <a:r>
              <a:rPr lang="en-US" dirty="0" smtClean="0"/>
              <a:t> consideration</a:t>
            </a:r>
            <a:endParaRPr lang="en-US" dirty="0"/>
          </a:p>
        </p:txBody>
      </p:sp>
      <p:sp>
        <p:nvSpPr>
          <p:cNvPr id="92163" name="Content Placeholder 2"/>
          <p:cNvSpPr>
            <a:spLocks noGrp="1"/>
          </p:cNvSpPr>
          <p:nvPr>
            <p:ph sz="half" idx="1"/>
          </p:nvPr>
        </p:nvSpPr>
        <p:spPr>
          <a:xfrm>
            <a:off x="457200" y="1524000"/>
            <a:ext cx="4038600" cy="4525962"/>
          </a:xfrm>
        </p:spPr>
        <p:txBody>
          <a:bodyPr/>
          <a:lstStyle/>
          <a:p>
            <a:r>
              <a:rPr lang="en-US" dirty="0" smtClean="0"/>
              <a:t> Originates at the inguinal ligament from the external iliac artery</a:t>
            </a:r>
          </a:p>
          <a:p>
            <a:r>
              <a:rPr lang="en-US" dirty="0" smtClean="0"/>
              <a:t> </a:t>
            </a:r>
            <a:r>
              <a:rPr lang="en-US" dirty="0" smtClean="0">
                <a:solidFill>
                  <a:srgbClr val="FF0000"/>
                </a:solidFill>
              </a:rPr>
              <a:t>Medial</a:t>
            </a:r>
            <a:r>
              <a:rPr lang="en-US" dirty="0" smtClean="0"/>
              <a:t> to the </a:t>
            </a:r>
            <a:r>
              <a:rPr lang="en-US" dirty="0" smtClean="0">
                <a:solidFill>
                  <a:srgbClr val="FFC000"/>
                </a:solidFill>
              </a:rPr>
              <a:t>femoral nerve </a:t>
            </a:r>
            <a:r>
              <a:rPr lang="en-US" dirty="0" smtClean="0"/>
              <a:t>and </a:t>
            </a:r>
            <a:r>
              <a:rPr lang="en-US" dirty="0" smtClean="0">
                <a:solidFill>
                  <a:srgbClr val="FFFF00"/>
                </a:solidFill>
              </a:rPr>
              <a:t>lateral</a:t>
            </a:r>
            <a:r>
              <a:rPr lang="en-US" dirty="0" smtClean="0"/>
              <a:t> to the </a:t>
            </a:r>
            <a:r>
              <a:rPr lang="en-US" dirty="0" smtClean="0">
                <a:solidFill>
                  <a:srgbClr val="002060"/>
                </a:solidFill>
              </a:rPr>
              <a:t>femoral vein </a:t>
            </a:r>
            <a:r>
              <a:rPr lang="en-US" dirty="0" smtClean="0"/>
              <a:t>and </a:t>
            </a:r>
            <a:r>
              <a:rPr lang="en-US" dirty="0" err="1" smtClean="0"/>
              <a:t>lymphatics</a:t>
            </a:r>
            <a:r>
              <a:rPr lang="en-US" dirty="0" smtClean="0"/>
              <a:t>.</a:t>
            </a:r>
          </a:p>
        </p:txBody>
      </p:sp>
      <p:pic>
        <p:nvPicPr>
          <p:cNvPr id="92164" name="Picture 2"/>
          <p:cNvPicPr>
            <a:picLocks noGrp="1" noChangeAspect="1" noChangeArrowheads="1"/>
          </p:cNvPicPr>
          <p:nvPr>
            <p:ph sz="half" idx="2"/>
          </p:nvPr>
        </p:nvPicPr>
        <p:blipFill>
          <a:blip r:embed="rId2"/>
          <a:srcRect/>
          <a:stretch>
            <a:fillRect/>
          </a:stretch>
        </p:blipFill>
        <p:spPr>
          <a:xfrm>
            <a:off x="4572000" y="1752600"/>
            <a:ext cx="4038600" cy="4343400"/>
          </a:xfr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defRPr/>
            </a:pPr>
            <a:r>
              <a:rPr lang="en-US" dirty="0" smtClean="0"/>
              <a:t>Arterial Line Placement</a:t>
            </a:r>
            <a:br>
              <a:rPr lang="en-US" dirty="0" smtClean="0"/>
            </a:br>
            <a:r>
              <a:rPr lang="en-US" dirty="0" smtClean="0"/>
              <a:t>Equipment</a:t>
            </a:r>
            <a:endParaRPr lang="en-US" dirty="0"/>
          </a:p>
        </p:txBody>
      </p:sp>
      <p:sp>
        <p:nvSpPr>
          <p:cNvPr id="93187" name="Content Placeholder 2"/>
          <p:cNvSpPr>
            <a:spLocks noGrp="1"/>
          </p:cNvSpPr>
          <p:nvPr>
            <p:ph sz="half" idx="1"/>
          </p:nvPr>
        </p:nvSpPr>
        <p:spPr>
          <a:xfrm>
            <a:off x="457200" y="1646238"/>
            <a:ext cx="4038600" cy="4525962"/>
          </a:xfrm>
        </p:spPr>
        <p:txBody>
          <a:bodyPr>
            <a:normAutofit fontScale="92500" lnSpcReduction="20000"/>
          </a:bodyPr>
          <a:lstStyle/>
          <a:p>
            <a:r>
              <a:rPr lang="en-US" sz="1600" dirty="0" smtClean="0"/>
              <a:t>Sterile gloves</a:t>
            </a:r>
          </a:p>
          <a:p>
            <a:r>
              <a:rPr lang="en-US" sz="1600" dirty="0" smtClean="0"/>
              <a:t>Sterile gauze </a:t>
            </a:r>
          </a:p>
          <a:p>
            <a:r>
              <a:rPr lang="en-US" sz="1600" dirty="0" smtClean="0"/>
              <a:t>Sterile towels</a:t>
            </a:r>
          </a:p>
          <a:p>
            <a:r>
              <a:rPr lang="en-US" sz="1600" dirty="0" err="1" smtClean="0"/>
              <a:t>Chlorhexidine</a:t>
            </a:r>
            <a:r>
              <a:rPr lang="en-US" sz="1600" dirty="0" smtClean="0"/>
              <a:t> or </a:t>
            </a:r>
            <a:r>
              <a:rPr lang="en-US" sz="1600" dirty="0" err="1" smtClean="0"/>
              <a:t>povidone</a:t>
            </a:r>
            <a:r>
              <a:rPr lang="en-US" sz="1600" dirty="0" smtClean="0"/>
              <a:t>-iodine skin preparation solution</a:t>
            </a:r>
          </a:p>
          <a:p>
            <a:r>
              <a:rPr lang="en-US" sz="1600" dirty="0" smtClean="0"/>
              <a:t>1% </a:t>
            </a:r>
            <a:r>
              <a:rPr lang="en-US" sz="1600" dirty="0" err="1" smtClean="0"/>
              <a:t>Lidocaine</a:t>
            </a:r>
            <a:r>
              <a:rPr lang="en-US" sz="1600" dirty="0" smtClean="0"/>
              <a:t> needle</a:t>
            </a:r>
          </a:p>
          <a:p>
            <a:r>
              <a:rPr lang="en-US" sz="1600" dirty="0" smtClean="0"/>
              <a:t>5-mL syringe </a:t>
            </a:r>
          </a:p>
          <a:p>
            <a:r>
              <a:rPr lang="en-US" sz="1600" dirty="0" smtClean="0"/>
              <a:t>Appropriate-sized </a:t>
            </a:r>
            <a:r>
              <a:rPr lang="en-US" sz="1600" dirty="0" err="1" smtClean="0"/>
              <a:t>cannula</a:t>
            </a:r>
            <a:r>
              <a:rPr lang="en-US" sz="1600" dirty="0" smtClean="0"/>
              <a:t> for artery</a:t>
            </a:r>
          </a:p>
          <a:p>
            <a:r>
              <a:rPr lang="en-US" sz="1600" dirty="0" smtClean="0"/>
              <a:t>Scalpel (No. 11 blade)</a:t>
            </a:r>
          </a:p>
          <a:p>
            <a:r>
              <a:rPr lang="en-US" sz="1600" dirty="0" err="1" smtClean="0"/>
              <a:t>Nonabsorbable</a:t>
            </a:r>
            <a:r>
              <a:rPr lang="en-US" sz="1600" dirty="0" smtClean="0"/>
              <a:t> suture (3-0 to 4-0)</a:t>
            </a:r>
          </a:p>
          <a:p>
            <a:r>
              <a:rPr lang="en-US" sz="1600" dirty="0" smtClean="0"/>
              <a:t>Adhesive tape or strips</a:t>
            </a:r>
          </a:p>
          <a:p>
            <a:r>
              <a:rPr lang="en-US" sz="1600" dirty="0" smtClean="0"/>
              <a:t>Sterile </a:t>
            </a:r>
            <a:r>
              <a:rPr lang="en-US" sz="1600" dirty="0" err="1" smtClean="0"/>
              <a:t>nonabsorbable</a:t>
            </a:r>
            <a:r>
              <a:rPr lang="en-US" sz="1600" dirty="0" smtClean="0"/>
              <a:t> dressing</a:t>
            </a:r>
          </a:p>
          <a:p>
            <a:r>
              <a:rPr lang="en-US" sz="1600" dirty="0" smtClean="0"/>
              <a:t>Three-way stopcock</a:t>
            </a:r>
          </a:p>
          <a:p>
            <a:r>
              <a:rPr lang="en-US" sz="1600" dirty="0" smtClean="0"/>
              <a:t>Pressure transducer kit</a:t>
            </a:r>
          </a:p>
          <a:p>
            <a:r>
              <a:rPr lang="en-US" sz="1600" dirty="0" smtClean="0"/>
              <a:t>Pressure tubing</a:t>
            </a:r>
          </a:p>
          <a:p>
            <a:r>
              <a:rPr lang="en-US" sz="1600" dirty="0" smtClean="0"/>
              <a:t>Arm board of appropriate size for the patient (</a:t>
            </a:r>
            <a:r>
              <a:rPr lang="en-US" sz="1600" dirty="0" err="1" smtClean="0"/>
              <a:t>eg</a:t>
            </a:r>
            <a:r>
              <a:rPr lang="en-US" sz="1600" dirty="0" smtClean="0"/>
              <a:t>, neonate, pediatric, adult)</a:t>
            </a:r>
          </a:p>
          <a:p>
            <a:r>
              <a:rPr lang="en-US" sz="1600" dirty="0" smtClean="0"/>
              <a:t>Needle holder</a:t>
            </a:r>
          </a:p>
          <a:p>
            <a:r>
              <a:rPr lang="en-US" sz="1600" dirty="0" smtClean="0"/>
              <a:t>Intravenous (IV) tubing T-connector</a:t>
            </a:r>
          </a:p>
        </p:txBody>
      </p:sp>
      <p:pic>
        <p:nvPicPr>
          <p:cNvPr id="93188" name="Picture 2"/>
          <p:cNvPicPr>
            <a:picLocks noGrp="1" noChangeAspect="1" noChangeArrowheads="1"/>
          </p:cNvPicPr>
          <p:nvPr>
            <p:ph sz="half" idx="2"/>
          </p:nvPr>
        </p:nvPicPr>
        <p:blipFill>
          <a:blip r:embed="rId2"/>
          <a:srcRect/>
          <a:stretch>
            <a:fillRect/>
          </a:stretch>
        </p:blipFill>
        <p:spPr>
          <a:xfrm>
            <a:off x="4648200" y="1447800"/>
            <a:ext cx="4038600" cy="3124200"/>
          </a:xfrm>
          <a:noFill/>
        </p:spPr>
      </p:pic>
      <p:pic>
        <p:nvPicPr>
          <p:cNvPr id="93189" name="Picture 3"/>
          <p:cNvPicPr>
            <a:picLocks noChangeAspect="1" noChangeArrowheads="1"/>
          </p:cNvPicPr>
          <p:nvPr/>
        </p:nvPicPr>
        <p:blipFill>
          <a:blip r:embed="rId3"/>
          <a:srcRect/>
          <a:stretch>
            <a:fillRect/>
          </a:stretch>
        </p:blipFill>
        <p:spPr bwMode="auto">
          <a:xfrm>
            <a:off x="4572000" y="4648200"/>
            <a:ext cx="4267200" cy="1676400"/>
          </a:xfrm>
          <a:prstGeom prst="rect">
            <a:avLst/>
          </a:prstGeom>
          <a:noFill/>
          <a:ln w="12700" cap="sq">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defRPr/>
            </a:pPr>
            <a:r>
              <a:rPr lang="en-US" dirty="0" smtClean="0"/>
              <a:t>Arterial Line Placement</a:t>
            </a:r>
            <a:br>
              <a:rPr lang="en-US" dirty="0" smtClean="0"/>
            </a:br>
            <a:r>
              <a:rPr lang="en-US" dirty="0" smtClean="0"/>
              <a:t>Patient Preparation</a:t>
            </a:r>
            <a:endParaRPr lang="en-US" dirty="0"/>
          </a:p>
        </p:txBody>
      </p:sp>
      <p:sp>
        <p:nvSpPr>
          <p:cNvPr id="3" name="Content Placeholder 2"/>
          <p:cNvSpPr>
            <a:spLocks noGrp="1"/>
          </p:cNvSpPr>
          <p:nvPr>
            <p:ph idx="1"/>
          </p:nvPr>
        </p:nvSpPr>
        <p:spPr/>
        <p:txBody>
          <a:bodyPr/>
          <a:lstStyle/>
          <a:p>
            <a:pPr>
              <a:defRPr/>
            </a:pPr>
            <a:r>
              <a:rPr lang="en-US" sz="2400" dirty="0" smtClean="0">
                <a:solidFill>
                  <a:srgbClr val="C00000"/>
                </a:solidFill>
              </a:rPr>
              <a:t>UNCOSCIOS PATIENT</a:t>
            </a:r>
          </a:p>
          <a:p>
            <a:pPr marL="0" indent="0">
              <a:buFont typeface="Wingdings 2" pitchFamily="18" charset="2"/>
              <a:buNone/>
              <a:defRPr/>
            </a:pPr>
            <a:r>
              <a:rPr lang="en-US" sz="2400" dirty="0" smtClean="0"/>
              <a:t>	Anesthesia/ Sedation </a:t>
            </a:r>
            <a:r>
              <a:rPr lang="en-US" sz="2400" dirty="0"/>
              <a:t>is </a:t>
            </a:r>
            <a:r>
              <a:rPr lang="en-US" sz="2400" dirty="0" smtClean="0"/>
              <a:t>not required.</a:t>
            </a:r>
          </a:p>
          <a:p>
            <a:pPr marL="0" indent="0">
              <a:buFont typeface="Wingdings 2" pitchFamily="18" charset="2"/>
              <a:buNone/>
              <a:defRPr/>
            </a:pPr>
            <a:endParaRPr lang="en-US" dirty="0" smtClean="0"/>
          </a:p>
          <a:p>
            <a:pPr>
              <a:defRPr/>
            </a:pPr>
            <a:r>
              <a:rPr lang="en-US" sz="2400" dirty="0" smtClean="0">
                <a:solidFill>
                  <a:srgbClr val="C00000"/>
                </a:solidFill>
              </a:rPr>
              <a:t>CONSCIOUS PATIENT</a:t>
            </a:r>
          </a:p>
          <a:p>
            <a:pPr marL="0" indent="0">
              <a:buFont typeface="Wingdings 2" pitchFamily="18" charset="2"/>
              <a:buNone/>
              <a:defRPr/>
            </a:pPr>
            <a:r>
              <a:rPr lang="en-US" sz="2400" dirty="0" smtClean="0">
                <a:solidFill>
                  <a:srgbClr val="C00000"/>
                </a:solidFill>
              </a:rPr>
              <a:t>	 </a:t>
            </a:r>
            <a:r>
              <a:rPr lang="en-US" sz="2000" dirty="0" smtClean="0"/>
              <a:t>provided LA -</a:t>
            </a:r>
            <a:r>
              <a:rPr lang="en-US" sz="2000" dirty="0" err="1" smtClean="0"/>
              <a:t>lidocaine</a:t>
            </a:r>
            <a:r>
              <a:rPr lang="en-US" sz="2000" dirty="0" smtClean="0"/>
              <a:t> </a:t>
            </a:r>
            <a:r>
              <a:rPr lang="en-US" sz="2000" dirty="0"/>
              <a:t>1</a:t>
            </a:r>
            <a:r>
              <a:rPr lang="en-US" sz="2000" dirty="0" smtClean="0"/>
              <a:t>%</a:t>
            </a:r>
          </a:p>
          <a:p>
            <a:pPr>
              <a:defRPr/>
            </a:pPr>
            <a:endParaRPr lang="en-US" sz="2000" dirty="0" smtClean="0"/>
          </a:p>
          <a:p>
            <a:pPr>
              <a:defRPr/>
            </a:pPr>
            <a:r>
              <a:rPr lang="en-US" sz="2400" dirty="0" smtClean="0">
                <a:solidFill>
                  <a:srgbClr val="C00000"/>
                </a:solidFill>
              </a:rPr>
              <a:t>UNCOPERATIVE  PATIENT</a:t>
            </a:r>
          </a:p>
          <a:p>
            <a:pPr>
              <a:defRPr/>
            </a:pPr>
            <a:endParaRPr lang="en-US" sz="2400" dirty="0" smtClean="0">
              <a:solidFill>
                <a:srgbClr val="C00000"/>
              </a:solidFill>
            </a:endParaRPr>
          </a:p>
          <a:p>
            <a:pPr marL="0" indent="0">
              <a:buFont typeface="Wingdings 2" pitchFamily="18" charset="2"/>
              <a:buNone/>
              <a:defRPr/>
            </a:pPr>
            <a:r>
              <a:rPr lang="en-US" sz="2400" dirty="0" smtClean="0"/>
              <a:t> 	sedation or general anesthesia may be required. </a:t>
            </a:r>
            <a:endParaRPr lang="en-US" sz="24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defRPr/>
            </a:pPr>
            <a:r>
              <a:rPr lang="en-US" dirty="0" smtClean="0"/>
              <a:t>Arterial Line Placement</a:t>
            </a:r>
            <a:br>
              <a:rPr lang="en-US" dirty="0" smtClean="0"/>
            </a:br>
            <a:r>
              <a:rPr lang="en-US" dirty="0" smtClean="0"/>
              <a:t>Positioning</a:t>
            </a:r>
            <a:endParaRPr lang="en-US" dirty="0"/>
          </a:p>
        </p:txBody>
      </p:sp>
      <p:sp>
        <p:nvSpPr>
          <p:cNvPr id="3" name="Content Placeholder 2"/>
          <p:cNvSpPr>
            <a:spLocks noGrp="1"/>
          </p:cNvSpPr>
          <p:nvPr>
            <p:ph sz="half" idx="1"/>
          </p:nvPr>
        </p:nvSpPr>
        <p:spPr>
          <a:xfrm>
            <a:off x="457200" y="1646238"/>
            <a:ext cx="4038600" cy="4525962"/>
          </a:xfrm>
        </p:spPr>
        <p:txBody>
          <a:bodyPr>
            <a:normAutofit fontScale="92500" lnSpcReduction="20000"/>
          </a:bodyPr>
          <a:lstStyle/>
          <a:p>
            <a:pPr>
              <a:defRPr/>
            </a:pPr>
            <a:r>
              <a:rPr lang="en-US" dirty="0" smtClean="0"/>
              <a:t>The </a:t>
            </a:r>
            <a:r>
              <a:rPr lang="en-US" dirty="0"/>
              <a:t>patient is placed in the supine position. </a:t>
            </a:r>
            <a:endParaRPr lang="en-US" dirty="0" smtClean="0"/>
          </a:p>
          <a:p>
            <a:pPr>
              <a:defRPr/>
            </a:pPr>
            <a:r>
              <a:rPr lang="en-US" dirty="0" smtClean="0"/>
              <a:t>The </a:t>
            </a:r>
            <a:r>
              <a:rPr lang="en-US" dirty="0"/>
              <a:t>arm is placed up on a flat surface in neutral position, with the palm up and the wrist adequately exposed. </a:t>
            </a:r>
            <a:endParaRPr lang="en-US" dirty="0" smtClean="0"/>
          </a:p>
          <a:p>
            <a:pPr>
              <a:defRPr/>
            </a:pPr>
            <a:r>
              <a:rPr lang="en-US" dirty="0" smtClean="0"/>
              <a:t>The </a:t>
            </a:r>
            <a:r>
              <a:rPr lang="en-US" dirty="0"/>
              <a:t>wrist is </a:t>
            </a:r>
            <a:r>
              <a:rPr lang="en-US" dirty="0" err="1"/>
              <a:t>dorsiflexed</a:t>
            </a:r>
            <a:r>
              <a:rPr lang="en-US" dirty="0"/>
              <a:t> to 30-45° and supported in this position with a towel or gauze under its dorsal aspect </a:t>
            </a:r>
          </a:p>
        </p:txBody>
      </p:sp>
      <p:pic>
        <p:nvPicPr>
          <p:cNvPr id="95236" name="Picture 2"/>
          <p:cNvPicPr>
            <a:picLocks noGrp="1" noChangeAspect="1" noChangeArrowheads="1"/>
          </p:cNvPicPr>
          <p:nvPr>
            <p:ph sz="half" idx="2"/>
          </p:nvPr>
        </p:nvPicPr>
        <p:blipFill>
          <a:blip r:embed="rId2"/>
          <a:srcRect/>
          <a:stretch>
            <a:fillRect/>
          </a:stretch>
        </p:blipFill>
        <p:spPr>
          <a:xfrm>
            <a:off x="4648200" y="1371600"/>
            <a:ext cx="4038600" cy="4267200"/>
          </a:xfr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en-US" dirty="0" smtClean="0"/>
              <a:t>Arterial Line Placement</a:t>
            </a:r>
            <a:endParaRPr lang="en-US" dirty="0"/>
          </a:p>
        </p:txBody>
      </p:sp>
      <p:sp>
        <p:nvSpPr>
          <p:cNvPr id="3" name="Content Placeholder 2"/>
          <p:cNvSpPr>
            <a:spLocks noGrp="1"/>
          </p:cNvSpPr>
          <p:nvPr>
            <p:ph idx="1"/>
          </p:nvPr>
        </p:nvSpPr>
        <p:spPr/>
        <p:txBody>
          <a:bodyPr/>
          <a:lstStyle/>
          <a:p>
            <a:pPr marL="0" indent="0">
              <a:buFont typeface="Wingdings 2" pitchFamily="18" charset="2"/>
              <a:buNone/>
              <a:defRPr/>
            </a:pPr>
            <a:r>
              <a:rPr lang="en-US" dirty="0"/>
              <a:t>The most commonly used </a:t>
            </a:r>
            <a:r>
              <a:rPr lang="en-US" dirty="0" smtClean="0"/>
              <a:t>methods</a:t>
            </a:r>
          </a:p>
          <a:p>
            <a:pPr marL="0" indent="0">
              <a:buFont typeface="Wingdings 2" pitchFamily="18" charset="2"/>
              <a:buNone/>
              <a:defRPr/>
            </a:pPr>
            <a:endParaRPr lang="en-US" dirty="0"/>
          </a:p>
          <a:p>
            <a:pPr>
              <a:defRPr/>
            </a:pPr>
            <a:r>
              <a:rPr lang="en-US" b="1" dirty="0"/>
              <a:t>Catheter over </a:t>
            </a:r>
            <a:r>
              <a:rPr lang="en-US" b="1" dirty="0" smtClean="0"/>
              <a:t>needle</a:t>
            </a:r>
          </a:p>
          <a:p>
            <a:pPr marL="0" indent="0">
              <a:buFont typeface="Wingdings 2" pitchFamily="18" charset="2"/>
              <a:buNone/>
              <a:defRPr/>
            </a:pPr>
            <a:endParaRPr lang="en-US" b="1" dirty="0"/>
          </a:p>
          <a:p>
            <a:pPr>
              <a:defRPr/>
            </a:pPr>
            <a:r>
              <a:rPr lang="en-US" dirty="0"/>
              <a:t>Catheter over wire (including direct </a:t>
            </a:r>
            <a:r>
              <a:rPr lang="en-US" dirty="0" err="1"/>
              <a:t>Seldinger</a:t>
            </a:r>
            <a:r>
              <a:rPr lang="en-US" dirty="0"/>
              <a:t> and modified </a:t>
            </a:r>
            <a:r>
              <a:rPr lang="en-US" dirty="0" err="1"/>
              <a:t>Seldinger</a:t>
            </a:r>
            <a:r>
              <a:rPr lang="en-US" dirty="0"/>
              <a:t> techniques)</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defRPr/>
            </a:pPr>
            <a:r>
              <a:rPr lang="en-US" dirty="0" smtClean="0"/>
              <a:t>Catheter over needle technique</a:t>
            </a:r>
            <a:br>
              <a:rPr lang="en-US" dirty="0" smtClean="0"/>
            </a:br>
            <a:endParaRPr lang="en-US" dirty="0"/>
          </a:p>
        </p:txBody>
      </p:sp>
      <p:pic>
        <p:nvPicPr>
          <p:cNvPr id="97283" name="Picture 2"/>
          <p:cNvPicPr>
            <a:picLocks noGrp="1" noChangeAspect="1" noChangeArrowheads="1"/>
          </p:cNvPicPr>
          <p:nvPr>
            <p:ph sz="half" idx="1"/>
          </p:nvPr>
        </p:nvPicPr>
        <p:blipFill>
          <a:blip r:embed="rId2"/>
          <a:srcRect/>
          <a:stretch>
            <a:fillRect/>
          </a:stretch>
        </p:blipFill>
        <p:spPr>
          <a:xfrm>
            <a:off x="457200" y="1600200"/>
            <a:ext cx="4038600" cy="1981200"/>
          </a:xfrm>
          <a:noFill/>
        </p:spPr>
      </p:pic>
      <p:pic>
        <p:nvPicPr>
          <p:cNvPr id="97284" name="Picture 3"/>
          <p:cNvPicPr>
            <a:picLocks noChangeAspect="1" noChangeArrowheads="1"/>
          </p:cNvPicPr>
          <p:nvPr/>
        </p:nvPicPr>
        <p:blipFill>
          <a:blip r:embed="rId3"/>
          <a:srcRect/>
          <a:stretch>
            <a:fillRect/>
          </a:stretch>
        </p:blipFill>
        <p:spPr bwMode="auto">
          <a:xfrm>
            <a:off x="457200" y="3581400"/>
            <a:ext cx="4114800" cy="2205038"/>
          </a:xfrm>
          <a:prstGeom prst="rect">
            <a:avLst/>
          </a:prstGeom>
          <a:noFill/>
          <a:ln w="12700" cap="sq">
            <a:noFill/>
            <a:miter lim="800000"/>
            <a:headEnd type="none" w="sm" len="sm"/>
            <a:tailEnd type="none" w="sm" len="sm"/>
          </a:ln>
          <a:effectLst/>
        </p:spPr>
      </p:pic>
      <p:pic>
        <p:nvPicPr>
          <p:cNvPr id="97285" name="Picture 4"/>
          <p:cNvPicPr>
            <a:picLocks noGrp="1" noChangeAspect="1" noChangeArrowheads="1"/>
          </p:cNvPicPr>
          <p:nvPr>
            <p:ph sz="half" idx="2"/>
          </p:nvPr>
        </p:nvPicPr>
        <p:blipFill>
          <a:blip r:embed="rId4"/>
          <a:srcRect/>
          <a:stretch>
            <a:fillRect/>
          </a:stretch>
        </p:blipFill>
        <p:spPr>
          <a:xfrm>
            <a:off x="4648200" y="1524000"/>
            <a:ext cx="4038600" cy="2057400"/>
          </a:xfrm>
          <a:noFill/>
        </p:spPr>
      </p:pic>
      <p:pic>
        <p:nvPicPr>
          <p:cNvPr id="97286" name="Picture 5"/>
          <p:cNvPicPr>
            <a:picLocks noChangeAspect="1" noChangeArrowheads="1"/>
          </p:cNvPicPr>
          <p:nvPr/>
        </p:nvPicPr>
        <p:blipFill>
          <a:blip r:embed="rId5"/>
          <a:srcRect/>
          <a:stretch>
            <a:fillRect/>
          </a:stretch>
        </p:blipFill>
        <p:spPr bwMode="auto">
          <a:xfrm>
            <a:off x="4648200" y="3733800"/>
            <a:ext cx="4114800" cy="2052638"/>
          </a:xfrm>
          <a:prstGeom prst="rect">
            <a:avLst/>
          </a:prstGeom>
          <a:noFill/>
          <a:ln w="12700" cap="sq">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defRPr/>
            </a:pPr>
            <a:r>
              <a:rPr lang="en-US" dirty="0" smtClean="0"/>
              <a:t>Catheter over needle technique</a:t>
            </a:r>
            <a:endParaRPr lang="en-US" dirty="0"/>
          </a:p>
        </p:txBody>
      </p:sp>
      <p:pic>
        <p:nvPicPr>
          <p:cNvPr id="98307" name="Picture 2"/>
          <p:cNvPicPr>
            <a:picLocks noGrp="1" noChangeAspect="1" noChangeArrowheads="1"/>
          </p:cNvPicPr>
          <p:nvPr>
            <p:ph sz="half" idx="1"/>
          </p:nvPr>
        </p:nvPicPr>
        <p:blipFill>
          <a:blip r:embed="rId2"/>
          <a:srcRect/>
          <a:stretch>
            <a:fillRect/>
          </a:stretch>
        </p:blipFill>
        <p:spPr>
          <a:xfrm>
            <a:off x="457200" y="1676400"/>
            <a:ext cx="4038600" cy="4191000"/>
          </a:xfrm>
          <a:noFill/>
        </p:spPr>
      </p:pic>
      <p:pic>
        <p:nvPicPr>
          <p:cNvPr id="98308" name="Picture 3"/>
          <p:cNvPicPr>
            <a:picLocks noGrp="1" noChangeAspect="1" noChangeArrowheads="1"/>
          </p:cNvPicPr>
          <p:nvPr>
            <p:ph sz="half" idx="2"/>
          </p:nvPr>
        </p:nvPicPr>
        <p:blipFill>
          <a:blip r:embed="rId3"/>
          <a:srcRect/>
          <a:stretch>
            <a:fillRect/>
          </a:stretch>
        </p:blipFill>
        <p:spPr>
          <a:xfrm>
            <a:off x="4648200" y="1676400"/>
            <a:ext cx="4038600" cy="4191000"/>
          </a:xfr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defRPr/>
            </a:pPr>
            <a:r>
              <a:rPr lang="en-US" sz="3200" dirty="0" smtClean="0"/>
              <a:t>Radial artery </a:t>
            </a:r>
            <a:r>
              <a:rPr lang="en-US" sz="3200" dirty="0" err="1" smtClean="0"/>
              <a:t>cannulation</a:t>
            </a:r>
            <a:r>
              <a:rPr lang="en-US" sz="3200" dirty="0" smtClean="0"/>
              <a:t> (</a:t>
            </a:r>
            <a:r>
              <a:rPr lang="en-US" sz="3200" dirty="0" err="1" smtClean="0"/>
              <a:t>Seldinger</a:t>
            </a:r>
            <a:r>
              <a:rPr lang="en-US" sz="3200" dirty="0" smtClean="0"/>
              <a:t>). Advancement of catheter over guide wire.</a:t>
            </a:r>
            <a:endParaRPr lang="en-US" sz="3200" dirty="0"/>
          </a:p>
        </p:txBody>
      </p:sp>
      <p:pic>
        <p:nvPicPr>
          <p:cNvPr id="99331" name="Picture 2"/>
          <p:cNvPicPr>
            <a:picLocks noGrp="1" noChangeAspect="1" noChangeArrowheads="1"/>
          </p:cNvPicPr>
          <p:nvPr>
            <p:ph sz="half" idx="1"/>
          </p:nvPr>
        </p:nvPicPr>
        <p:blipFill>
          <a:blip r:embed="rId2"/>
          <a:srcRect/>
          <a:stretch>
            <a:fillRect/>
          </a:stretch>
        </p:blipFill>
        <p:spPr>
          <a:xfrm>
            <a:off x="666750" y="1676400"/>
            <a:ext cx="3619500" cy="3581400"/>
          </a:xfrm>
          <a:noFill/>
        </p:spPr>
      </p:pic>
      <p:pic>
        <p:nvPicPr>
          <p:cNvPr id="99332" name="Picture 3"/>
          <p:cNvPicPr>
            <a:picLocks noGrp="1" noChangeAspect="1" noChangeArrowheads="1"/>
          </p:cNvPicPr>
          <p:nvPr>
            <p:ph sz="half" idx="2"/>
          </p:nvPr>
        </p:nvPicPr>
        <p:blipFill>
          <a:blip r:embed="rId3"/>
          <a:srcRect/>
          <a:stretch>
            <a:fillRect/>
          </a:stretch>
        </p:blipFill>
        <p:spPr>
          <a:xfrm>
            <a:off x="4648200" y="1828800"/>
            <a:ext cx="4038600" cy="3589338"/>
          </a:xfr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en-US" dirty="0" smtClean="0"/>
              <a:t>Complications of arterial line placement </a:t>
            </a:r>
            <a:endParaRPr lang="en-US" dirty="0"/>
          </a:p>
        </p:txBody>
      </p:sp>
      <p:sp>
        <p:nvSpPr>
          <p:cNvPr id="4" name="Text Placeholder 3"/>
          <p:cNvSpPr>
            <a:spLocks noGrp="1"/>
          </p:cNvSpPr>
          <p:nvPr>
            <p:ph type="body" idx="1"/>
          </p:nvPr>
        </p:nvSpPr>
        <p:spPr/>
        <p:txBody>
          <a:bodyPr/>
          <a:lstStyle/>
          <a:p>
            <a:pPr>
              <a:defRPr/>
            </a:pPr>
            <a:r>
              <a:rPr lang="en-US" b="1" dirty="0"/>
              <a:t>Common</a:t>
            </a:r>
          </a:p>
        </p:txBody>
      </p:sp>
      <p:sp>
        <p:nvSpPr>
          <p:cNvPr id="5" name="Text Placeholder 4"/>
          <p:cNvSpPr>
            <a:spLocks noGrp="1"/>
          </p:cNvSpPr>
          <p:nvPr>
            <p:ph type="body" sz="half" idx="3"/>
          </p:nvPr>
        </p:nvSpPr>
        <p:spPr/>
        <p:txBody>
          <a:bodyPr/>
          <a:lstStyle/>
          <a:p>
            <a:pPr>
              <a:defRPr/>
            </a:pPr>
            <a:r>
              <a:rPr lang="en-US" b="1" dirty="0"/>
              <a:t>Less common </a:t>
            </a:r>
          </a:p>
        </p:txBody>
      </p:sp>
      <p:sp>
        <p:nvSpPr>
          <p:cNvPr id="3" name="Content Placeholder 2"/>
          <p:cNvSpPr>
            <a:spLocks noGrp="1"/>
          </p:cNvSpPr>
          <p:nvPr>
            <p:ph sz="quarter" idx="2"/>
          </p:nvPr>
        </p:nvSpPr>
        <p:spPr/>
        <p:txBody>
          <a:bodyPr/>
          <a:lstStyle/>
          <a:p>
            <a:pPr>
              <a:defRPr/>
            </a:pPr>
            <a:endParaRPr lang="en-US" dirty="0" smtClean="0"/>
          </a:p>
          <a:p>
            <a:pPr>
              <a:defRPr/>
            </a:pPr>
            <a:r>
              <a:rPr lang="en-US" dirty="0" smtClean="0"/>
              <a:t>Temporary radial artery occlusion (19.7%)</a:t>
            </a:r>
          </a:p>
          <a:p>
            <a:pPr marL="0" indent="0">
              <a:buFont typeface="Wingdings 2" pitchFamily="18" charset="2"/>
              <a:buNone/>
              <a:defRPr/>
            </a:pPr>
            <a:endParaRPr lang="en-US" dirty="0" smtClean="0"/>
          </a:p>
          <a:p>
            <a:pPr>
              <a:defRPr/>
            </a:pPr>
            <a:r>
              <a:rPr lang="en-US" dirty="0" smtClean="0"/>
              <a:t>Hematoma/bleeding (14.4%)</a:t>
            </a:r>
            <a:endParaRPr lang="en-US" dirty="0"/>
          </a:p>
        </p:txBody>
      </p:sp>
      <p:sp>
        <p:nvSpPr>
          <p:cNvPr id="100358" name="Content Placeholder 5"/>
          <p:cNvSpPr>
            <a:spLocks noGrp="1"/>
          </p:cNvSpPr>
          <p:nvPr>
            <p:ph sz="quarter" idx="4"/>
          </p:nvPr>
        </p:nvSpPr>
        <p:spPr/>
        <p:txBody>
          <a:bodyPr>
            <a:normAutofit fontScale="92500" lnSpcReduction="10000"/>
          </a:bodyPr>
          <a:lstStyle/>
          <a:p>
            <a:endParaRPr lang="en-US" dirty="0" smtClean="0"/>
          </a:p>
          <a:p>
            <a:r>
              <a:rPr lang="en-US" dirty="0" smtClean="0"/>
              <a:t>Localized catheter site infection (0.72%) - The risk increases with the length of time the catheter is in place </a:t>
            </a:r>
          </a:p>
          <a:p>
            <a:r>
              <a:rPr lang="en-US" dirty="0" smtClean="0"/>
              <a:t>Hemorrhage (0.53%)</a:t>
            </a:r>
          </a:p>
          <a:p>
            <a:r>
              <a:rPr lang="en-US" dirty="0" smtClean="0"/>
              <a:t>Sepsis (0.13%)</a:t>
            </a:r>
          </a:p>
          <a:p>
            <a:r>
              <a:rPr lang="en-US" dirty="0" smtClean="0"/>
              <a:t>Permanent ischemic damage (0.09%)</a:t>
            </a:r>
          </a:p>
          <a:p>
            <a:r>
              <a:rPr lang="en-US" dirty="0" err="1" smtClean="0"/>
              <a:t>Pseudoaneurysm</a:t>
            </a:r>
            <a:r>
              <a:rPr lang="en-US" dirty="0" smtClean="0"/>
              <a:t> formation (0.09%)</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a:bodyPr>
          <a:lstStyle/>
          <a:p>
            <a:r>
              <a:rPr lang="en-US" sz="5400" b="1" dirty="0" smtClean="0">
                <a:solidFill>
                  <a:srgbClr val="C00000"/>
                </a:solidFill>
              </a:rPr>
              <a:t>Intravenous Access</a:t>
            </a:r>
            <a:endParaRPr lang="en-US" sz="5400" b="1" dirty="0">
              <a:solidFill>
                <a:srgbClr val="C00000"/>
              </a:solidFill>
            </a:endParaRPr>
          </a:p>
        </p:txBody>
      </p:sp>
      <p:sp>
        <p:nvSpPr>
          <p:cNvPr id="3" name="Subtitle 2"/>
          <p:cNvSpPr>
            <a:spLocks noGrp="1"/>
          </p:cNvSpPr>
          <p:nvPr>
            <p:ph type="subTitle" idx="1"/>
          </p:nvPr>
        </p:nvSpPr>
        <p:spPr>
          <a:xfrm>
            <a:off x="533400" y="2286000"/>
            <a:ext cx="4800600" cy="2209800"/>
          </a:xfrm>
        </p:spPr>
        <p:txBody>
          <a:bodyPr>
            <a:normAutofit fontScale="92500"/>
          </a:bodyPr>
          <a:lstStyle/>
          <a:p>
            <a:pPr algn="l">
              <a:buFont typeface="Wingdings" pitchFamily="2" charset="2"/>
              <a:buChar char="Ø"/>
            </a:pPr>
            <a:r>
              <a:rPr lang="en-US" dirty="0" smtClean="0">
                <a:solidFill>
                  <a:schemeClr val="tx1"/>
                </a:solidFill>
              </a:rPr>
              <a:t>What is an IV access?</a:t>
            </a:r>
          </a:p>
          <a:p>
            <a:pPr algn="l">
              <a:buFont typeface="Wingdings" pitchFamily="2" charset="2"/>
              <a:buChar char="Ø"/>
            </a:pPr>
            <a:r>
              <a:rPr lang="en-US" b="1" dirty="0" err="1" smtClean="0">
                <a:solidFill>
                  <a:srgbClr val="FF0000"/>
                </a:solidFill>
              </a:rPr>
              <a:t>IntraVenous</a:t>
            </a:r>
            <a:r>
              <a:rPr lang="en-US" dirty="0" smtClean="0">
                <a:solidFill>
                  <a:schemeClr val="tx1"/>
                </a:solidFill>
              </a:rPr>
              <a:t> </a:t>
            </a:r>
            <a:r>
              <a:rPr lang="en-US" b="1" dirty="0" smtClean="0">
                <a:solidFill>
                  <a:srgbClr val="FF0000"/>
                </a:solidFill>
              </a:rPr>
              <a:t>catheter type</a:t>
            </a:r>
            <a:endParaRPr lang="en-US" dirty="0" smtClean="0">
              <a:solidFill>
                <a:schemeClr val="bg1">
                  <a:lumMod val="65000"/>
                </a:schemeClr>
              </a:solidFill>
            </a:endParaRPr>
          </a:p>
          <a:p>
            <a:pPr algn="l"/>
            <a:r>
              <a:rPr lang="en-US" sz="2600" dirty="0" smtClean="0">
                <a:solidFill>
                  <a:schemeClr val="tx1"/>
                </a:solidFill>
              </a:rPr>
              <a:t>Indwelling plastic catheter over hollow needle</a:t>
            </a:r>
          </a:p>
          <a:p>
            <a:pPr algn="l"/>
            <a:endParaRPr lang="en-US" dirty="0">
              <a:solidFill>
                <a:schemeClr val="tx1"/>
              </a:solidFill>
            </a:endParaRPr>
          </a:p>
        </p:txBody>
      </p:sp>
      <p:pic>
        <p:nvPicPr>
          <p:cNvPr id="3074" name="Picture 2"/>
          <p:cNvPicPr>
            <a:picLocks noChangeAspect="1" noChangeArrowheads="1"/>
          </p:cNvPicPr>
          <p:nvPr/>
        </p:nvPicPr>
        <p:blipFill>
          <a:blip r:embed="rId2"/>
          <a:srcRect/>
          <a:stretch>
            <a:fillRect/>
          </a:stretch>
        </p:blipFill>
        <p:spPr bwMode="auto">
          <a:xfrm>
            <a:off x="5867400" y="1371600"/>
            <a:ext cx="2894788" cy="2209800"/>
          </a:xfrm>
          <a:prstGeom prst="rect">
            <a:avLst/>
          </a:prstGeom>
          <a:noFill/>
          <a:ln w="9525">
            <a:noFill/>
            <a:miter lim="800000"/>
            <a:headEnd/>
            <a:tailEnd/>
          </a:ln>
          <a:effectLst/>
        </p:spPr>
      </p:pic>
      <p:pic>
        <p:nvPicPr>
          <p:cNvPr id="3076" name="Picture 4" descr="C:\Users\Lift\Pictures\13615tn.jpg"/>
          <p:cNvPicPr>
            <a:picLocks noChangeAspect="1" noChangeArrowheads="1"/>
          </p:cNvPicPr>
          <p:nvPr/>
        </p:nvPicPr>
        <p:blipFill>
          <a:blip r:embed="rId3"/>
          <a:srcRect/>
          <a:stretch>
            <a:fillRect/>
          </a:stretch>
        </p:blipFill>
        <p:spPr bwMode="auto">
          <a:xfrm>
            <a:off x="5334000" y="4495800"/>
            <a:ext cx="3619500" cy="1962150"/>
          </a:xfrm>
          <a:prstGeom prst="rect">
            <a:avLst/>
          </a:prstGeom>
          <a:noFill/>
        </p:spPr>
      </p:pic>
      <p:pic>
        <p:nvPicPr>
          <p:cNvPr id="11" name="Picture 3" descr="C:\Users\Lift\Pictures\types-of-iv-cannula-with-price-various5.jpg"/>
          <p:cNvPicPr>
            <a:picLocks noChangeAspect="1" noChangeArrowheads="1"/>
          </p:cNvPicPr>
          <p:nvPr/>
        </p:nvPicPr>
        <p:blipFill>
          <a:blip r:embed="rId4" cstate="print"/>
          <a:srcRect/>
          <a:stretch>
            <a:fillRect/>
          </a:stretch>
        </p:blipFill>
        <p:spPr bwMode="auto">
          <a:xfrm>
            <a:off x="533400" y="4800600"/>
            <a:ext cx="1371600" cy="1371600"/>
          </a:xfrm>
          <a:prstGeom prst="rect">
            <a:avLst/>
          </a:prstGeom>
          <a:noFill/>
        </p:spPr>
      </p:pic>
      <p:pic>
        <p:nvPicPr>
          <p:cNvPr id="12" name="Picture 2" descr="C:\Users\Lift\Pictures\types-of-iv-cannula-with-price-various7.jpg"/>
          <p:cNvPicPr>
            <a:picLocks noChangeAspect="1" noChangeArrowheads="1"/>
          </p:cNvPicPr>
          <p:nvPr/>
        </p:nvPicPr>
        <p:blipFill>
          <a:blip r:embed="rId5" cstate="print"/>
          <a:srcRect/>
          <a:stretch>
            <a:fillRect/>
          </a:stretch>
        </p:blipFill>
        <p:spPr bwMode="auto">
          <a:xfrm>
            <a:off x="2057400" y="4800600"/>
            <a:ext cx="1371600" cy="1371600"/>
          </a:xfrm>
          <a:prstGeom prst="rect">
            <a:avLst/>
          </a:prstGeom>
          <a:noFill/>
        </p:spPr>
      </p:pic>
      <p:pic>
        <p:nvPicPr>
          <p:cNvPr id="13" name="Picture 4" descr="C:\Users\Lift\Pictures\types-of-iv-cannula-with-price-various3.jpg"/>
          <p:cNvPicPr>
            <a:picLocks noChangeAspect="1" noChangeArrowheads="1"/>
          </p:cNvPicPr>
          <p:nvPr/>
        </p:nvPicPr>
        <p:blipFill>
          <a:blip r:embed="rId6" cstate="print"/>
          <a:srcRect/>
          <a:stretch>
            <a:fillRect/>
          </a:stretch>
        </p:blipFill>
        <p:spPr bwMode="auto">
          <a:xfrm>
            <a:off x="3733800" y="4800600"/>
            <a:ext cx="1371600" cy="137160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53536"/>
            <a:ext cx="8229600" cy="1143000"/>
          </a:xfrm>
        </p:spPr>
        <p:txBody>
          <a:bodyPr/>
          <a:lstStyle/>
          <a:p>
            <a:pPr marL="54864" indent="0" eaLnBrk="1" fontAlgn="auto" hangingPunct="1">
              <a:spcAft>
                <a:spcPts val="0"/>
              </a:spcAft>
              <a:defRPr/>
            </a:pPr>
            <a:r>
              <a:rPr lang="en-US" dirty="0" smtClean="0"/>
              <a:t>Medical Asepsis</a:t>
            </a:r>
          </a:p>
        </p:txBody>
      </p:sp>
      <p:sp>
        <p:nvSpPr>
          <p:cNvPr id="30723" name="Rectangle 3"/>
          <p:cNvSpPr>
            <a:spLocks noGrp="1" noChangeArrowheads="1"/>
          </p:cNvSpPr>
          <p:nvPr>
            <p:ph idx="1"/>
          </p:nvPr>
        </p:nvSpPr>
        <p:spPr/>
        <p:txBody>
          <a:bodyPr/>
          <a:lstStyle/>
          <a:p>
            <a:pPr eaLnBrk="1" hangingPunct="1"/>
            <a:r>
              <a:rPr lang="en-US" dirty="0" smtClean="0"/>
              <a:t>Removal or destruction of disease-causing organisms or infected material</a:t>
            </a:r>
          </a:p>
          <a:p>
            <a:pPr eaLnBrk="1" hangingPunct="1"/>
            <a:endParaRPr lang="en-US" dirty="0" smtClean="0"/>
          </a:p>
          <a:p>
            <a:pPr eaLnBrk="1" hangingPunct="1"/>
            <a:r>
              <a:rPr lang="en-US" dirty="0" smtClean="0"/>
              <a:t>Sterile technique (surgical asepsis) </a:t>
            </a:r>
          </a:p>
          <a:p>
            <a:pPr eaLnBrk="1" hangingPunct="1"/>
            <a:endParaRPr lang="en-US" dirty="0" smtClean="0"/>
          </a:p>
          <a:p>
            <a:pPr eaLnBrk="1" hangingPunct="1"/>
            <a:r>
              <a:rPr lang="en-US" dirty="0" smtClean="0"/>
              <a:t>Clean technique </a:t>
            </a:r>
          </a:p>
        </p:txBody>
      </p:sp>
      <p:sp>
        <p:nvSpPr>
          <p:cNvPr id="30724" name="Rectangle 6"/>
          <p:cNvSpPr>
            <a:spLocks noChangeArrowheads="1"/>
          </p:cNvSpPr>
          <p:nvPr/>
        </p:nvSpPr>
        <p:spPr bwMode="auto">
          <a:xfrm>
            <a:off x="914400" y="6248400"/>
            <a:ext cx="7391400" cy="304800"/>
          </a:xfrm>
          <a:prstGeom prst="rect">
            <a:avLst/>
          </a:prstGeom>
          <a:noFill/>
          <a:ln w="12700" cap="sq">
            <a:noFill/>
            <a:miter lim="800000"/>
            <a:headEnd type="none" w="sm" len="sm"/>
            <a:tailEnd type="none" w="sm" len="sm"/>
          </a:ln>
        </p:spPr>
        <p:txBody>
          <a:bodyPr anchor="ctr"/>
          <a:lstStyle/>
          <a:p>
            <a:pPr algn="ctr"/>
            <a:r>
              <a:rPr lang="en-US" sz="1200">
                <a:latin typeface="Arial" charset="0"/>
              </a:rPr>
              <a:t>Copyright © 2007, 2006, 2001, 1994 by Mosby, Inc., an affiliate of Elsevier Inc.</a:t>
            </a:r>
            <a:endParaRPr lang="en-GB"/>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53536"/>
            <a:ext cx="8229600" cy="1143000"/>
          </a:xfrm>
        </p:spPr>
        <p:txBody>
          <a:bodyPr/>
          <a:lstStyle/>
          <a:p>
            <a:pPr marL="54864" indent="0" eaLnBrk="1" fontAlgn="auto" hangingPunct="1">
              <a:spcAft>
                <a:spcPts val="0"/>
              </a:spcAft>
              <a:defRPr/>
            </a:pPr>
            <a:r>
              <a:rPr lang="en-US" dirty="0" smtClean="0"/>
              <a:t>Antiseptics and Disinfectants</a:t>
            </a:r>
          </a:p>
        </p:txBody>
      </p:sp>
      <p:sp>
        <p:nvSpPr>
          <p:cNvPr id="31747" name="Rectangle 3"/>
          <p:cNvSpPr>
            <a:spLocks noGrp="1" noChangeArrowheads="1"/>
          </p:cNvSpPr>
          <p:nvPr>
            <p:ph idx="1"/>
          </p:nvPr>
        </p:nvSpPr>
        <p:spPr>
          <a:xfrm>
            <a:off x="685800" y="1371600"/>
            <a:ext cx="7772400" cy="4454525"/>
          </a:xfrm>
        </p:spPr>
        <p:txBody>
          <a:bodyPr/>
          <a:lstStyle/>
          <a:p>
            <a:pPr eaLnBrk="1" hangingPunct="1">
              <a:lnSpc>
                <a:spcPct val="90000"/>
              </a:lnSpc>
            </a:pPr>
            <a:r>
              <a:rPr lang="en-US" sz="2100" dirty="0" smtClean="0"/>
              <a:t>Chemical agents used to kill specific microorganisms</a:t>
            </a:r>
          </a:p>
          <a:p>
            <a:pPr eaLnBrk="1" hangingPunct="1">
              <a:lnSpc>
                <a:spcPct val="90000"/>
              </a:lnSpc>
            </a:pPr>
            <a:endParaRPr lang="en-US" sz="2100" dirty="0" smtClean="0"/>
          </a:p>
          <a:p>
            <a:pPr eaLnBrk="1" hangingPunct="1">
              <a:lnSpc>
                <a:spcPct val="90000"/>
              </a:lnSpc>
            </a:pPr>
            <a:r>
              <a:rPr lang="en-US" sz="2100" b="1" dirty="0" smtClean="0"/>
              <a:t>Disinfectants</a:t>
            </a:r>
          </a:p>
          <a:p>
            <a:pPr lvl="1" eaLnBrk="1" hangingPunct="1">
              <a:lnSpc>
                <a:spcPct val="90000"/>
              </a:lnSpc>
            </a:pPr>
            <a:r>
              <a:rPr lang="en-US" sz="2000" dirty="0" smtClean="0"/>
              <a:t>Used on nonliving objects</a:t>
            </a:r>
          </a:p>
          <a:p>
            <a:pPr lvl="1" eaLnBrk="1" hangingPunct="1">
              <a:lnSpc>
                <a:spcPct val="90000"/>
              </a:lnSpc>
            </a:pPr>
            <a:r>
              <a:rPr lang="en-US" sz="2000" dirty="0" smtClean="0"/>
              <a:t>Toxic to living tissue</a:t>
            </a:r>
          </a:p>
          <a:p>
            <a:pPr eaLnBrk="1" hangingPunct="1">
              <a:lnSpc>
                <a:spcPct val="90000"/>
              </a:lnSpc>
            </a:pPr>
            <a:endParaRPr lang="en-US" sz="2200" dirty="0" smtClean="0"/>
          </a:p>
          <a:p>
            <a:pPr eaLnBrk="1" hangingPunct="1">
              <a:lnSpc>
                <a:spcPct val="90000"/>
              </a:lnSpc>
            </a:pPr>
            <a:r>
              <a:rPr lang="en-US" sz="2200" b="1" dirty="0" smtClean="0"/>
              <a:t>Antiseptics</a:t>
            </a:r>
          </a:p>
          <a:p>
            <a:pPr lvl="1" eaLnBrk="1" hangingPunct="1">
              <a:lnSpc>
                <a:spcPct val="90000"/>
              </a:lnSpc>
            </a:pPr>
            <a:r>
              <a:rPr lang="en-US" sz="2000" dirty="0" smtClean="0"/>
              <a:t>Applied to living tissue</a:t>
            </a:r>
          </a:p>
          <a:p>
            <a:pPr lvl="1" eaLnBrk="1" hangingPunct="1">
              <a:lnSpc>
                <a:spcPct val="90000"/>
              </a:lnSpc>
            </a:pPr>
            <a:r>
              <a:rPr lang="en-US" sz="2000" dirty="0" smtClean="0"/>
              <a:t>More dilute to prevent cell damage</a:t>
            </a:r>
          </a:p>
          <a:p>
            <a:pPr eaLnBrk="1" hangingPunct="1">
              <a:lnSpc>
                <a:spcPct val="90000"/>
              </a:lnSpc>
            </a:pPr>
            <a:endParaRPr lang="en-US" sz="2200" dirty="0" smtClean="0"/>
          </a:p>
          <a:p>
            <a:pPr eaLnBrk="1" hangingPunct="1">
              <a:lnSpc>
                <a:spcPct val="90000"/>
              </a:lnSpc>
            </a:pPr>
            <a:r>
              <a:rPr lang="en-US" sz="2200" dirty="0" smtClean="0"/>
              <a:t>Some chemical agents have antiseptic and disinfectant properties</a:t>
            </a:r>
          </a:p>
        </p:txBody>
      </p:sp>
      <p:sp>
        <p:nvSpPr>
          <p:cNvPr id="31748" name="Rectangle 6"/>
          <p:cNvSpPr>
            <a:spLocks noChangeArrowheads="1"/>
          </p:cNvSpPr>
          <p:nvPr/>
        </p:nvSpPr>
        <p:spPr bwMode="auto">
          <a:xfrm>
            <a:off x="914400" y="6248400"/>
            <a:ext cx="7391400" cy="304800"/>
          </a:xfrm>
          <a:prstGeom prst="rect">
            <a:avLst/>
          </a:prstGeom>
          <a:noFill/>
          <a:ln w="12700" cap="sq">
            <a:noFill/>
            <a:miter lim="800000"/>
            <a:headEnd type="none" w="sm" len="sm"/>
            <a:tailEnd type="none" w="sm" len="sm"/>
          </a:ln>
        </p:spPr>
        <p:txBody>
          <a:bodyPr anchor="ctr"/>
          <a:lstStyle/>
          <a:p>
            <a:pPr algn="ctr"/>
            <a:r>
              <a:rPr lang="en-US" sz="1200">
                <a:latin typeface="Arial" charset="0"/>
              </a:rPr>
              <a:t>Copyright © 2007, 2006, 2001, 1994 by Mosby, Inc., an affiliate of Elsevier Inc.</a:t>
            </a:r>
            <a:endParaRPr lang="en-GB"/>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marL="54864" indent="0" eaLnBrk="1" fontAlgn="auto" hangingPunct="1">
              <a:spcAft>
                <a:spcPts val="0"/>
              </a:spcAft>
              <a:defRPr/>
            </a:pPr>
            <a:r>
              <a:rPr lang="en-US" dirty="0" smtClean="0"/>
              <a:t>Universal Precautions</a:t>
            </a:r>
          </a:p>
        </p:txBody>
      </p:sp>
      <p:sp>
        <p:nvSpPr>
          <p:cNvPr id="5" name="Text Placeholder 4"/>
          <p:cNvSpPr>
            <a:spLocks noGrp="1"/>
          </p:cNvSpPr>
          <p:nvPr>
            <p:ph type="body" idx="1"/>
          </p:nvPr>
        </p:nvSpPr>
        <p:spPr/>
        <p:txBody>
          <a:bodyPr/>
          <a:lstStyle/>
          <a:p>
            <a:pPr eaLnBrk="1" fontAlgn="auto" hangingPunct="1">
              <a:spcAft>
                <a:spcPts val="0"/>
              </a:spcAft>
              <a:buFont typeface="Wingdings 2"/>
              <a:buNone/>
              <a:defRPr/>
            </a:pPr>
            <a:endParaRPr lang="en-US"/>
          </a:p>
        </p:txBody>
      </p:sp>
      <p:sp>
        <p:nvSpPr>
          <p:cNvPr id="6" name="Text Placeholder 5"/>
          <p:cNvSpPr>
            <a:spLocks noGrp="1"/>
          </p:cNvSpPr>
          <p:nvPr>
            <p:ph type="body" sz="half" idx="3"/>
          </p:nvPr>
        </p:nvSpPr>
        <p:spPr/>
        <p:txBody>
          <a:bodyPr/>
          <a:lstStyle/>
          <a:p>
            <a:pPr eaLnBrk="1" fontAlgn="auto" hangingPunct="1">
              <a:spcAft>
                <a:spcPts val="0"/>
              </a:spcAft>
              <a:buFont typeface="Wingdings 2"/>
              <a:buNone/>
              <a:defRPr/>
            </a:pPr>
            <a:endParaRPr lang="en-US"/>
          </a:p>
        </p:txBody>
      </p:sp>
      <p:sp>
        <p:nvSpPr>
          <p:cNvPr id="32773" name="Rectangle 3"/>
          <p:cNvSpPr>
            <a:spLocks noGrp="1" noChangeArrowheads="1"/>
          </p:cNvSpPr>
          <p:nvPr>
            <p:ph sz="quarter" idx="2"/>
          </p:nvPr>
        </p:nvSpPr>
        <p:spPr/>
        <p:txBody>
          <a:bodyPr/>
          <a:lstStyle/>
          <a:p>
            <a:pPr eaLnBrk="1" hangingPunct="1"/>
            <a:r>
              <a:rPr lang="en-US" b="1" dirty="0" smtClean="0"/>
              <a:t>Universal Standard precautions on </a:t>
            </a:r>
            <a:r>
              <a:rPr lang="en-US" b="1" i="1" dirty="0" smtClean="0"/>
              <a:t>every</a:t>
            </a:r>
            <a:r>
              <a:rPr lang="en-US" b="1" dirty="0" smtClean="0"/>
              <a:t> patient </a:t>
            </a:r>
          </a:p>
          <a:p>
            <a:pPr lvl="1" eaLnBrk="1" hangingPunct="1"/>
            <a:r>
              <a:rPr lang="en-US" dirty="0" smtClean="0"/>
              <a:t>When administering drugs, observe hand washing and gloving procedures if indicated</a:t>
            </a:r>
          </a:p>
          <a:p>
            <a:pPr lvl="1" eaLnBrk="1" hangingPunct="1"/>
            <a:r>
              <a:rPr lang="en-US" dirty="0" smtClean="0"/>
              <a:t>Face shields indicated during administration of </a:t>
            </a:r>
            <a:r>
              <a:rPr lang="en-US" dirty="0" err="1" smtClean="0"/>
              <a:t>endotracheal</a:t>
            </a:r>
            <a:r>
              <a:rPr lang="en-US" dirty="0" smtClean="0"/>
              <a:t> drugs</a:t>
            </a:r>
          </a:p>
        </p:txBody>
      </p:sp>
      <p:sp>
        <p:nvSpPr>
          <p:cNvPr id="32774" name="Rectangle 6"/>
          <p:cNvSpPr>
            <a:spLocks noChangeArrowheads="1"/>
          </p:cNvSpPr>
          <p:nvPr/>
        </p:nvSpPr>
        <p:spPr bwMode="auto">
          <a:xfrm>
            <a:off x="914400" y="6248400"/>
            <a:ext cx="7391400" cy="304800"/>
          </a:xfrm>
          <a:prstGeom prst="rect">
            <a:avLst/>
          </a:prstGeom>
          <a:noFill/>
          <a:ln w="12700" cap="sq">
            <a:noFill/>
            <a:miter lim="800000"/>
            <a:headEnd type="none" w="sm" len="sm"/>
            <a:tailEnd type="none" w="sm" len="sm"/>
          </a:ln>
        </p:spPr>
        <p:txBody>
          <a:bodyPr anchor="ctr"/>
          <a:lstStyle/>
          <a:p>
            <a:pPr algn="ctr"/>
            <a:r>
              <a:rPr lang="en-US" sz="1200">
                <a:latin typeface="Arial" charset="0"/>
              </a:rPr>
              <a:t>Copyright © 2007, 2006, 2001, 1994 by Mosby, Inc., an affiliate of Elsevier Inc.</a:t>
            </a:r>
            <a:endParaRPr lang="en-GB"/>
          </a:p>
        </p:txBody>
      </p:sp>
      <p:pic>
        <p:nvPicPr>
          <p:cNvPr id="32775" name="Picture 5" descr="C:\Users\user\Pictures\images (17).jpg"/>
          <p:cNvPicPr>
            <a:picLocks noGrp="1" noChangeAspect="1" noChangeArrowheads="1"/>
          </p:cNvPicPr>
          <p:nvPr>
            <p:ph sz="quarter" idx="4"/>
          </p:nvPr>
        </p:nvPicPr>
        <p:blipFill>
          <a:blip r:embed="rId3"/>
          <a:srcRect/>
          <a:stretch>
            <a:fillRect/>
          </a:stretch>
        </p:blipFill>
        <p:spPr>
          <a:xfrm>
            <a:off x="4876800" y="2286000"/>
            <a:ext cx="3733800" cy="3886200"/>
          </a:xfr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normAutofit fontScale="90000"/>
          </a:bodyPr>
          <a:lstStyle/>
          <a:p>
            <a:r>
              <a:rPr lang="en-US" sz="6000" b="1" dirty="0" smtClean="0">
                <a:solidFill>
                  <a:srgbClr val="C00000"/>
                </a:solidFill>
              </a:rPr>
              <a:t>Intravenous Access</a:t>
            </a:r>
            <a:br>
              <a:rPr lang="en-US" sz="6000" b="1" dirty="0" smtClean="0">
                <a:solidFill>
                  <a:srgbClr val="C00000"/>
                </a:solidFill>
              </a:rPr>
            </a:br>
            <a:endParaRPr lang="en-US" sz="3600" u="sng" dirty="0">
              <a:solidFill>
                <a:srgbClr val="C00000"/>
              </a:solidFill>
            </a:endParaRPr>
          </a:p>
        </p:txBody>
      </p:sp>
      <p:sp>
        <p:nvSpPr>
          <p:cNvPr id="3" name="Subtitle 2"/>
          <p:cNvSpPr>
            <a:spLocks noGrp="1"/>
          </p:cNvSpPr>
          <p:nvPr>
            <p:ph type="subTitle" idx="1"/>
          </p:nvPr>
        </p:nvSpPr>
        <p:spPr>
          <a:xfrm>
            <a:off x="1371600" y="2286000"/>
            <a:ext cx="6400800" cy="4114800"/>
          </a:xfrm>
        </p:spPr>
        <p:txBody>
          <a:bodyPr>
            <a:normAutofit fontScale="70000" lnSpcReduction="20000"/>
          </a:bodyPr>
          <a:lstStyle/>
          <a:p>
            <a:r>
              <a:rPr lang="en-US" sz="2000" u="sng" dirty="0" smtClean="0">
                <a:solidFill>
                  <a:srgbClr val="C00000"/>
                </a:solidFill>
              </a:rPr>
              <a:t>Establishing a peripheral intravenous line</a:t>
            </a:r>
          </a:p>
          <a:p>
            <a:r>
              <a:rPr lang="en-US" sz="2000" u="sng" dirty="0" smtClean="0">
                <a:hlinkClick r:id="rId2"/>
              </a:rPr>
              <a:t>http://www.youtube.com/watch?v=R7CJkgjSkvk</a:t>
            </a:r>
            <a:endParaRPr lang="en-US" sz="2000" u="sng" dirty="0" smtClean="0">
              <a:solidFill>
                <a:srgbClr val="C00000"/>
              </a:solidFill>
            </a:endParaRPr>
          </a:p>
          <a:p>
            <a:endParaRPr lang="en-US" sz="2000" dirty="0" smtClean="0"/>
          </a:p>
          <a:p>
            <a:r>
              <a:rPr lang="en-US" sz="2000" dirty="0"/>
              <a:t>IJ Ultrasound Guidance for Central Venous Access, Part 1   (8 min)</a:t>
            </a:r>
          </a:p>
          <a:p>
            <a:r>
              <a:rPr lang="en-US" sz="2000" u="sng" dirty="0">
                <a:hlinkClick r:id="rId3"/>
              </a:rPr>
              <a:t>http://www.youtube.com/watch?v=vRIIaMZL9XI&amp;feature=player_detailpage</a:t>
            </a:r>
            <a:endParaRPr lang="en-US" sz="2000" dirty="0"/>
          </a:p>
          <a:p>
            <a:r>
              <a:rPr lang="en-US" sz="2000" dirty="0"/>
              <a:t> </a:t>
            </a:r>
          </a:p>
          <a:p>
            <a:r>
              <a:rPr lang="en-US" sz="2000" dirty="0"/>
              <a:t>IJ Ultrasound Guidance for Central Venous Access - Part 2 - </a:t>
            </a:r>
            <a:r>
              <a:rPr lang="en-US" sz="2000" dirty="0" err="1"/>
              <a:t>SonoSite</a:t>
            </a:r>
            <a:r>
              <a:rPr lang="en-US" sz="2000" dirty="0"/>
              <a:t>, Inc.  (9min)</a:t>
            </a:r>
          </a:p>
          <a:p>
            <a:r>
              <a:rPr lang="en-US" sz="2000" u="sng" dirty="0">
                <a:hlinkClick r:id="rId4"/>
              </a:rPr>
              <a:t>http://www.youtube.com/watch?v=zV3hw_QbgK4&amp;feature=player_detailpage#t=13s</a:t>
            </a:r>
            <a:endParaRPr lang="en-US" sz="2000" dirty="0"/>
          </a:p>
          <a:p>
            <a:r>
              <a:rPr lang="en-US" sz="2000" dirty="0"/>
              <a:t> </a:t>
            </a:r>
          </a:p>
          <a:p>
            <a:r>
              <a:rPr lang="en-US" sz="2000" dirty="0"/>
              <a:t> </a:t>
            </a:r>
          </a:p>
          <a:p>
            <a:r>
              <a:rPr lang="en-US" sz="2000" dirty="0"/>
              <a:t>PLACEMENT OF A FEMORAL VENOUS </a:t>
            </a:r>
            <a:r>
              <a:rPr lang="en-US" sz="2000" dirty="0" smtClean="0"/>
              <a:t>CATHETER  (13min)</a:t>
            </a:r>
            <a:endParaRPr lang="en-US" sz="2000" dirty="0"/>
          </a:p>
          <a:p>
            <a:r>
              <a:rPr lang="en-US" sz="2000" u="sng" dirty="0">
                <a:hlinkClick r:id="rId5"/>
              </a:rPr>
              <a:t>http://www.youtube.com/watch?v=GHfGdpVJuMA&amp;feature=player_detailpage</a:t>
            </a:r>
            <a:endParaRPr lang="en-US" sz="2000" dirty="0"/>
          </a:p>
          <a:p>
            <a:r>
              <a:rPr lang="en-US" sz="2000" dirty="0"/>
              <a:t> </a:t>
            </a:r>
          </a:p>
          <a:p>
            <a:r>
              <a:rPr lang="en-US" sz="2000" dirty="0"/>
              <a:t>US GUIDED SUBCLAVIAN CENTRAL </a:t>
            </a:r>
            <a:r>
              <a:rPr lang="en-US" sz="2000" dirty="0" smtClean="0"/>
              <a:t>LINE  (12min)</a:t>
            </a:r>
            <a:endParaRPr lang="en-US" sz="2000" dirty="0"/>
          </a:p>
          <a:p>
            <a:r>
              <a:rPr lang="en-US" sz="2000" u="sng" dirty="0">
                <a:hlinkClick r:id="rId6"/>
              </a:rPr>
              <a:t>http://www.youtube.com/watch?v=jzv99DBa2jE&amp;feature=player_detailpage</a:t>
            </a:r>
            <a:endParaRPr lang="en-US" sz="2000" dirty="0"/>
          </a:p>
          <a:p>
            <a:r>
              <a:rPr lang="en-US" sz="2000" dirty="0"/>
              <a:t> </a:t>
            </a:r>
          </a:p>
          <a:p>
            <a:r>
              <a:rPr lang="en-US" sz="2000" dirty="0"/>
              <a:t> </a:t>
            </a:r>
          </a:p>
          <a:p>
            <a:r>
              <a:rPr lang="en-US" sz="2000" dirty="0" err="1" smtClean="0">
                <a:solidFill>
                  <a:schemeClr val="tx1"/>
                </a:solidFill>
              </a:rPr>
              <a:t>Percutaneous</a:t>
            </a:r>
            <a:r>
              <a:rPr lang="en-US" sz="2000" dirty="0" smtClean="0">
                <a:solidFill>
                  <a:schemeClr val="tx1"/>
                </a:solidFill>
              </a:rPr>
              <a:t> Sheath insertion</a:t>
            </a:r>
          </a:p>
          <a:p>
            <a:r>
              <a:rPr lang="en-US" sz="2000" dirty="0" smtClean="0">
                <a:solidFill>
                  <a:schemeClr val="tx1"/>
                </a:solidFill>
                <a:hlinkClick r:id="rId7"/>
              </a:rPr>
              <a:t>http://www.youtube.com/watch?v=0EPTfXx0Np8</a:t>
            </a:r>
            <a:endParaRPr lang="en-US" sz="2000" dirty="0" smtClean="0">
              <a:solidFill>
                <a:schemeClr val="tx1"/>
              </a:solidFill>
            </a:endParaRPr>
          </a:p>
          <a:p>
            <a:endParaRPr lang="en-US" sz="2000" dirty="0">
              <a:solidFill>
                <a:schemeClr val="tx1"/>
              </a:solidFill>
            </a:endParaRPr>
          </a:p>
          <a:p>
            <a:endParaRPr lang="en-US" sz="2000" dirty="0" smtClean="0"/>
          </a:p>
          <a:p>
            <a:endParaRPr lang="en-US" sz="2000" dirty="0"/>
          </a:p>
          <a:p>
            <a:endParaRPr lang="en-US" sz="20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672</TotalTime>
  <Words>4023</Words>
  <Application>Microsoft Office PowerPoint</Application>
  <PresentationFormat>عرض على الشاشة (3:4)‏</PresentationFormat>
  <Paragraphs>631</Paragraphs>
  <Slides>93</Slides>
  <Notes>3</Notes>
  <HiddenSlides>0</HiddenSlides>
  <MMClips>0</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93</vt:i4>
      </vt:variant>
    </vt:vector>
  </HeadingPairs>
  <TitlesOfParts>
    <vt:vector size="100" baseType="lpstr">
      <vt:lpstr>Arial</vt:lpstr>
      <vt:lpstr>Calibri</vt:lpstr>
      <vt:lpstr>Tahoma</vt:lpstr>
      <vt:lpstr>Times New Roman</vt:lpstr>
      <vt:lpstr>Wingdings</vt:lpstr>
      <vt:lpstr>Wingdings 2</vt:lpstr>
      <vt:lpstr>Office Theme</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vt:lpstr>
      <vt:lpstr>Intravenous Access Indications </vt:lpstr>
      <vt:lpstr>Intravenous Access</vt:lpstr>
      <vt:lpstr>Intravenous Access</vt:lpstr>
      <vt:lpstr>Intravenous Access Contraindications </vt:lpstr>
      <vt:lpstr>Intravenous Access Contraindications </vt:lpstr>
      <vt:lpstr>Intravenous Access Complications </vt:lpstr>
      <vt:lpstr>Intravenous Access Complications </vt:lpstr>
      <vt:lpstr>Intravenous Access Complications </vt:lpstr>
      <vt:lpstr>Intravenous Access Complications </vt:lpstr>
      <vt:lpstr>Intravenous Access Complications </vt:lpstr>
      <vt:lpstr>Intravenous Access Universal precautions </vt:lpstr>
      <vt:lpstr>Intravenous Access Universal precautions </vt:lpstr>
      <vt:lpstr>Intravenous Access Peripheral IV sites</vt:lpstr>
      <vt:lpstr>Intravenous Access Peripheral IV sites</vt:lpstr>
      <vt:lpstr>Intravenous Access Alternate sites </vt:lpstr>
      <vt:lpstr>Intravenous Access  Equipment</vt:lpstr>
      <vt:lpstr>Intravenous Access  Establishing a peripheral intravenous line </vt:lpstr>
      <vt:lpstr>Intravenous Access  Establishing a peripheral intravenous line </vt:lpstr>
      <vt:lpstr>Intravenous Access  Establishing a peripheral intravenous line </vt:lpstr>
      <vt:lpstr>Intravenous Access  Establishing a peripheral intravenous line </vt:lpstr>
      <vt:lpstr>Intravenous Access  Establishing a peripheral intravenous line </vt:lpstr>
      <vt:lpstr>Intravenous Access  Establishing a peripheral intravenous line </vt:lpstr>
      <vt:lpstr>Intravenous Access  Establishing a peripheral intravenous line </vt:lpstr>
      <vt:lpstr>Intravenous Access  Establishing a peripheral intravenous line </vt:lpstr>
      <vt:lpstr>Intravenous Access  Removal of the IV</vt:lpstr>
      <vt:lpstr>Intravenous Access Central line</vt:lpstr>
      <vt:lpstr>Intravenous Access Central line Subcalvian Vein Anatomy</vt:lpstr>
      <vt:lpstr>Intravenous Access Central line</vt:lpstr>
      <vt:lpstr>Intravenous Access Central line</vt:lpstr>
      <vt:lpstr>Intravenous Access Central line</vt:lpstr>
      <vt:lpstr>Intravenous Access Central line Indications </vt:lpstr>
      <vt:lpstr>Intravenous Access Central line Contraindications </vt:lpstr>
      <vt:lpstr>Intravenous Access Central line Contraindications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Techniques &amp; Complications </vt:lpstr>
      <vt:lpstr>Intravenous Access Central line Complications </vt:lpstr>
      <vt:lpstr>Intravenous Access Central line  </vt:lpstr>
      <vt:lpstr>Intravenous Access Central line  </vt:lpstr>
      <vt:lpstr>Intravenous Access Central line  </vt:lpstr>
      <vt:lpstr>Intravenous Access Central line  </vt:lpstr>
      <vt:lpstr>Intravenous Access Central line</vt:lpstr>
      <vt:lpstr>Intravenous Access Central line</vt:lpstr>
      <vt:lpstr>Intravenous Access Central line</vt:lpstr>
      <vt:lpstr>Intravenous Access Central line</vt:lpstr>
      <vt:lpstr>Intravascular Access </vt:lpstr>
      <vt:lpstr>Arterial Line Placement</vt:lpstr>
      <vt:lpstr>Indications for arterial line placement </vt:lpstr>
      <vt:lpstr>Contraindications for arterial line placement </vt:lpstr>
      <vt:lpstr>Technical Considerations</vt:lpstr>
      <vt:lpstr>Radial artery Aatomic consideration</vt:lpstr>
      <vt:lpstr>Femoral  artery Aatomic consideration</vt:lpstr>
      <vt:lpstr>Arterial Line Placement Equipment</vt:lpstr>
      <vt:lpstr>Arterial Line Placement Patient Preparation</vt:lpstr>
      <vt:lpstr>Arterial Line Placement Positioning</vt:lpstr>
      <vt:lpstr>Arterial Line Placement</vt:lpstr>
      <vt:lpstr>Catheter over needle technique </vt:lpstr>
      <vt:lpstr>Catheter over needle technique</vt:lpstr>
      <vt:lpstr>Radial artery cannulation (Seldinger). Advancement of catheter over guide wire.</vt:lpstr>
      <vt:lpstr>Complications of arterial line placement </vt:lpstr>
      <vt:lpstr>Medical Asepsis</vt:lpstr>
      <vt:lpstr>Antiseptics and Disinfectants</vt:lpstr>
      <vt:lpstr>Universal Precautions</vt:lpstr>
      <vt:lpstr>Intravenous Access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Intravenous Access</dc:title>
  <dc:creator>Star</dc:creator>
  <cp:lastModifiedBy>Star</cp:lastModifiedBy>
  <cp:revision>1</cp:revision>
  <dcterms:created xsi:type="dcterms:W3CDTF">2013-10-29T21:43:16Z</dcterms:created>
  <dcterms:modified xsi:type="dcterms:W3CDTF">2019-10-08T18:47:12Z</dcterms:modified>
</cp:coreProperties>
</file>