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76" r:id="rId3"/>
    <p:sldId id="390" r:id="rId4"/>
    <p:sldId id="394" r:id="rId5"/>
    <p:sldId id="286" r:id="rId6"/>
    <p:sldId id="391" r:id="rId7"/>
    <p:sldId id="287" r:id="rId8"/>
    <p:sldId id="290" r:id="rId9"/>
    <p:sldId id="291" r:id="rId10"/>
    <p:sldId id="292" r:id="rId11"/>
    <p:sldId id="465" r:id="rId12"/>
    <p:sldId id="404" r:id="rId13"/>
    <p:sldId id="466" r:id="rId14"/>
    <p:sldId id="467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17" r:id="rId26"/>
    <p:sldId id="418" r:id="rId27"/>
    <p:sldId id="420" r:id="rId28"/>
    <p:sldId id="480" r:id="rId29"/>
    <p:sldId id="481" r:id="rId30"/>
    <p:sldId id="396" r:id="rId31"/>
    <p:sldId id="398" r:id="rId32"/>
    <p:sldId id="399" r:id="rId33"/>
    <p:sldId id="423" r:id="rId34"/>
    <p:sldId id="425" r:id="rId35"/>
    <p:sldId id="426" r:id="rId36"/>
    <p:sldId id="482" r:id="rId37"/>
    <p:sldId id="430" r:id="rId38"/>
    <p:sldId id="484" r:id="rId39"/>
    <p:sldId id="431" r:id="rId40"/>
    <p:sldId id="433" r:id="rId41"/>
    <p:sldId id="434" r:id="rId42"/>
    <p:sldId id="435" r:id="rId43"/>
    <p:sldId id="436" r:id="rId44"/>
    <p:sldId id="428" r:id="rId45"/>
    <p:sldId id="429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5" r:id="rId55"/>
    <p:sldId id="451" r:id="rId56"/>
    <p:sldId id="452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63" r:id="rId66"/>
    <p:sldId id="377" r:id="rId67"/>
    <p:sldId id="486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323" autoAdjust="0"/>
  </p:normalViewPr>
  <p:slideViewPr>
    <p:cSldViewPr showGuides="1">
      <p:cViewPr varScale="1">
        <p:scale>
          <a:sx n="75" d="100"/>
          <a:sy n="75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3600" b="1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dirty="0">
            <a:solidFill>
              <a:srgbClr val="FFFF00"/>
            </a:solidFill>
            <a:latin typeface="+mj-lt"/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 custLinFactY="60564" custLinFactNeighborX="79826" custLinFactNeighborY="100000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LinFactX="-530659" custLinFactY="300000" custLinFactNeighborX="-600000" custLinFactNeighborY="30017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DB8AA9BE-EEC8-45AC-A9F3-6FB6A514132E}" type="presOf" srcId="{105351A0-6A0D-4A21-B612-F7BB7DFBF63E}" destId="{C50151FA-D455-403B-A8E6-252571D30E56}" srcOrd="0" destOrd="0" presId="urn:microsoft.com/office/officeart/2005/8/layout/hProcess11"/>
    <dgm:cxn modelId="{B73A7458-ED63-4E84-BAA1-38915DCB28E4}" type="presOf" srcId="{29C26A49-40A4-4A0C-BCBD-90E208235AD6}" destId="{29C84DC5-B216-414E-9E2A-F303F26A97F8}" srcOrd="0" destOrd="0" presId="urn:microsoft.com/office/officeart/2005/8/layout/hProcess11"/>
    <dgm:cxn modelId="{66568C4B-719C-4C7C-8973-D3FB7564618C}" type="presParOf" srcId="{C50151FA-D455-403B-A8E6-252571D30E56}" destId="{D7FAF3D1-6445-41CA-A788-A7613EC0BF17}" srcOrd="0" destOrd="0" presId="urn:microsoft.com/office/officeart/2005/8/layout/hProcess11"/>
    <dgm:cxn modelId="{CF7737C9-A8FE-4CDA-8C4C-E5B79DB20C0D}" type="presParOf" srcId="{C50151FA-D455-403B-A8E6-252571D30E56}" destId="{650CEDF6-4D40-45F6-964D-168CE0C23023}" srcOrd="1" destOrd="0" presId="urn:microsoft.com/office/officeart/2005/8/layout/hProcess11"/>
    <dgm:cxn modelId="{410B8B11-A77E-4E02-957B-A43B5AAB8F29}" type="presParOf" srcId="{650CEDF6-4D40-45F6-964D-168CE0C23023}" destId="{0DE2A2A2-3811-4DBC-9352-C961C6AB9F4C}" srcOrd="0" destOrd="0" presId="urn:microsoft.com/office/officeart/2005/8/layout/hProcess11"/>
    <dgm:cxn modelId="{4B300D94-E9FB-49A5-B688-614BC50512E9}" type="presParOf" srcId="{0DE2A2A2-3811-4DBC-9352-C961C6AB9F4C}" destId="{29C84DC5-B216-414E-9E2A-F303F26A97F8}" srcOrd="0" destOrd="0" presId="urn:microsoft.com/office/officeart/2005/8/layout/hProcess11"/>
    <dgm:cxn modelId="{76A9F6DA-24CC-47E1-9CD2-FCE7AE6D93BB}" type="presParOf" srcId="{0DE2A2A2-3811-4DBC-9352-C961C6AB9F4C}" destId="{015F159C-774D-4F10-892D-23F8F204249E}" srcOrd="1" destOrd="0" presId="urn:microsoft.com/office/officeart/2005/8/layout/hProcess11"/>
    <dgm:cxn modelId="{663BC49F-2E73-499C-A445-012FA4979BFA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Opioids</a:t>
          </a:r>
          <a:endParaRPr lang="en-US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FlipVert="1" custFlipHor="1" custScaleX="53815" custScaleY="76384" custLinFactX="-300000" custLinFactNeighborX="-389561" custLinFactNeighborY="-7533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Inhalational Anesthetics</a:t>
          </a:r>
          <a:endParaRPr lang="en-US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X="10091" custLinFactX="-500000" custLinFactY="100000" custLinFactNeighborX="-514156" custLinFactNeighborY="19001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altLang="en-US" b="1" dirty="0" smtClean="0">
              <a:solidFill>
                <a:schemeClr val="bg1"/>
              </a:solidFill>
            </a:rPr>
            <a:t>Neuromuscular blocking drugs</a:t>
          </a:r>
          <a:endParaRPr lang="en-US" b="1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Y="49543" custLinFactX="-500000" custLinFactY="200000" custLinFactNeighborX="-536475" custLinFactNeighborY="29406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635C637F-E72B-4CE3-ADC5-70643CB01C90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1301C98-F05C-4944-A2D4-04141A99FD36}" type="presOf" srcId="{105351A0-6A0D-4A21-B612-F7BB7DFBF63E}" destId="{C50151FA-D455-403B-A8E6-252571D30E56}" srcOrd="0" destOrd="0" presId="urn:microsoft.com/office/officeart/2005/8/layout/hProcess11"/>
    <dgm:cxn modelId="{AD028172-DB78-43E7-B0F2-68275537EDAD}" type="presParOf" srcId="{C50151FA-D455-403B-A8E6-252571D30E56}" destId="{D7FAF3D1-6445-41CA-A788-A7613EC0BF17}" srcOrd="0" destOrd="0" presId="urn:microsoft.com/office/officeart/2005/8/layout/hProcess11"/>
    <dgm:cxn modelId="{C8D78CA4-5E44-45DF-9F8C-9BEF1F3A9A31}" type="presParOf" srcId="{C50151FA-D455-403B-A8E6-252571D30E56}" destId="{650CEDF6-4D40-45F6-964D-168CE0C23023}" srcOrd="1" destOrd="0" presId="urn:microsoft.com/office/officeart/2005/8/layout/hProcess11"/>
    <dgm:cxn modelId="{EC762CC9-EBA3-49FA-BEB3-AEA567455391}" type="presParOf" srcId="{650CEDF6-4D40-45F6-964D-168CE0C23023}" destId="{0DE2A2A2-3811-4DBC-9352-C961C6AB9F4C}" srcOrd="0" destOrd="0" presId="urn:microsoft.com/office/officeart/2005/8/layout/hProcess11"/>
    <dgm:cxn modelId="{1CC58B3B-76BB-45D7-98D6-274AFE5A4CC8}" type="presParOf" srcId="{0DE2A2A2-3811-4DBC-9352-C961C6AB9F4C}" destId="{29C84DC5-B216-414E-9E2A-F303F26A97F8}" srcOrd="0" destOrd="0" presId="urn:microsoft.com/office/officeart/2005/8/layout/hProcess11"/>
    <dgm:cxn modelId="{0F3B7160-12D4-4F07-B2C4-F1B8934CCBF8}" type="presParOf" srcId="{0DE2A2A2-3811-4DBC-9352-C961C6AB9F4C}" destId="{015F159C-774D-4F10-892D-23F8F204249E}" srcOrd="1" destOrd="0" presId="urn:microsoft.com/office/officeart/2005/8/layout/hProcess11"/>
    <dgm:cxn modelId="{59389296-5727-46E1-A082-B07A8E8F32E0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4400" b="1" dirty="0" smtClean="0">
              <a:solidFill>
                <a:schemeClr val="bg1"/>
              </a:solidFill>
            </a:rPr>
            <a:t>Local anesthetics (LAs)</a:t>
          </a:r>
          <a:endParaRPr lang="en-US" sz="4400" b="1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0B2D3464-91FC-4E56-A50E-705190B6C40A}" type="presOf" srcId="{29C26A49-40A4-4A0C-BCBD-90E208235AD6}" destId="{29C84DC5-B216-414E-9E2A-F303F26A97F8}" srcOrd="0" destOrd="0" presId="urn:microsoft.com/office/officeart/2005/8/layout/hProcess11"/>
    <dgm:cxn modelId="{111C0B8B-A0D9-4778-9B42-65E192A0727E}" type="presOf" srcId="{105351A0-6A0D-4A21-B612-F7BB7DFBF63E}" destId="{C50151FA-D455-403B-A8E6-252571D30E56}" srcOrd="0" destOrd="0" presId="urn:microsoft.com/office/officeart/2005/8/layout/hProcess11"/>
    <dgm:cxn modelId="{9DDBB1B0-7F12-48FD-A597-0456209635A6}" type="presParOf" srcId="{C50151FA-D455-403B-A8E6-252571D30E56}" destId="{D7FAF3D1-6445-41CA-A788-A7613EC0BF17}" srcOrd="0" destOrd="0" presId="urn:microsoft.com/office/officeart/2005/8/layout/hProcess11"/>
    <dgm:cxn modelId="{D5DD484F-294E-4B46-9C64-C5220502B636}" type="presParOf" srcId="{C50151FA-D455-403B-A8E6-252571D30E56}" destId="{650CEDF6-4D40-45F6-964D-168CE0C23023}" srcOrd="1" destOrd="0" presId="urn:microsoft.com/office/officeart/2005/8/layout/hProcess11"/>
    <dgm:cxn modelId="{9561859F-9D37-4D01-B361-D6B00970A8C6}" type="presParOf" srcId="{650CEDF6-4D40-45F6-964D-168CE0C23023}" destId="{0DE2A2A2-3811-4DBC-9352-C961C6AB9F4C}" srcOrd="0" destOrd="0" presId="urn:microsoft.com/office/officeart/2005/8/layout/hProcess11"/>
    <dgm:cxn modelId="{E8828D42-898B-4CE9-84A5-27B97E7136F9}" type="presParOf" srcId="{0DE2A2A2-3811-4DBC-9352-C961C6AB9F4C}" destId="{29C84DC5-B216-414E-9E2A-F303F26A97F8}" srcOrd="0" destOrd="0" presId="urn:microsoft.com/office/officeart/2005/8/layout/hProcess11"/>
    <dgm:cxn modelId="{DE018D7E-5B01-4554-AAFE-084E5B0050BC}" type="presParOf" srcId="{0DE2A2A2-3811-4DBC-9352-C961C6AB9F4C}" destId="{015F159C-774D-4F10-892D-23F8F204249E}" srcOrd="1" destOrd="0" presId="urn:microsoft.com/office/officeart/2005/8/layout/hProcess11"/>
    <dgm:cxn modelId="{57FA843E-B088-4116-95E2-921C64EE50E8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B1EE3-6278-4451-BFAF-21649031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E8C9-D941-4B0C-82D8-9BEEC4E5D6F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5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6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C9EDC-8D46-41A3-8799-44B6BC06C92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84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CCD3D-E136-4480-92EA-AC0798C55338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3B48-9AB9-4A90-9EFE-88A7D2A9C96A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5158-3BEA-4832-B429-CBBAE31DD04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39B2-C75E-414C-BDF0-B1ADD9A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693A-BB3B-4CA7-86DF-C3061BBE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AF3-BEBB-4FAF-A0EF-0D434836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D163-FDB6-45B4-95F8-70B7122B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8247-D11A-4FDF-9092-D15C800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4DA-005C-4C15-A5CB-866B8D9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380F-A5B0-479B-AC33-247359BC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9F0C-0E71-4500-85BB-F8D3FD6A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7E70-DE86-4992-82F4-0D665AC7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E11-7BA4-4726-B4F5-209A474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5EAD-E1C3-4E55-BF8A-F6B322FD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7A207-2076-49AA-A80A-4408F29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isofluranenicholas.com/images/isoflurane.jpg&amp;imgrefurl=http://www.isofluranenicholas.com/product.html&amp;h=284&amp;w=258&amp;sz=21&amp;hl=en&amp;start=11&amp;tbnid=wE38RQq2I80WcM:&amp;tbnh=114&amp;tbnw=104&amp;prev=/images?q=halothane&amp;gbv=2&amp;svnum=10&amp;hl=en&amp;sa=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924050"/>
          </a:xfrm>
        </p:spPr>
        <p:txBody>
          <a:bodyPr/>
          <a:lstStyle/>
          <a:p>
            <a:pPr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Pharmacology of  Anesthesia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828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Sadia Qureshi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 Anesthetist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30, 2016</a:t>
            </a: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: rapid onset  of unconsciousness (30 to 45 seconds), followed by a rapid termination of effect by </a:t>
            </a:r>
            <a:r>
              <a:rPr lang="en-US" dirty="0" smtClean="0">
                <a:solidFill>
                  <a:schemeClr val="bg1"/>
                </a:solidFill>
              </a:rPr>
              <a:t>redistribution, so emergence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rapid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Weak </a:t>
            </a:r>
            <a:r>
              <a:rPr lang="en-US" dirty="0">
                <a:solidFill>
                  <a:schemeClr val="bg1"/>
                </a:solidFill>
              </a:rPr>
              <a:t>analgesic effects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 </a:t>
            </a:r>
            <a:r>
              <a:rPr lang="en-US" dirty="0">
                <a:solidFill>
                  <a:schemeClr val="bg1"/>
                </a:solidFill>
              </a:rPr>
              <a:t>(ICP) and ↓ (CPP) due to markedly ↓ (MAP). </a:t>
            </a:r>
            <a:r>
              <a:rPr lang="en-US" dirty="0" smtClean="0">
                <a:solidFill>
                  <a:schemeClr val="bg1"/>
                </a:solidFill>
              </a:rPr>
              <a:t>Anticonvulsant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Less </a:t>
            </a:r>
            <a:r>
              <a:rPr lang="en-US" dirty="0">
                <a:solidFill>
                  <a:schemeClr val="bg1"/>
                </a:solidFill>
              </a:rPr>
              <a:t>(PONV) </a:t>
            </a:r>
            <a:r>
              <a:rPr lang="en-US" dirty="0" smtClean="0">
                <a:solidFill>
                  <a:schemeClr val="bg1"/>
                </a:solidFill>
              </a:rPr>
              <a:t>occurs.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</a:t>
            </a:r>
            <a:r>
              <a:rPr lang="en-US" dirty="0">
                <a:solidFill>
                  <a:schemeClr val="bg1"/>
                </a:solidFill>
              </a:rPr>
              <a:t>↓ in preload, afterload, and contractility lead to ↓ in (BP) and COP.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CC00"/>
                </a:solidFill>
              </a:rPr>
              <a:t>Hypotension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may be marked in hypovolemic, elderly, or hemodynamically compromised </a:t>
            </a:r>
            <a:r>
              <a:rPr lang="en-US" dirty="0" smtClean="0">
                <a:solidFill>
                  <a:schemeClr val="bg1"/>
                </a:solidFill>
              </a:rPr>
              <a:t>patients.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Heart </a:t>
            </a:r>
            <a:r>
              <a:rPr lang="en-US" dirty="0">
                <a:solidFill>
                  <a:schemeClr val="bg1"/>
                </a:solidFill>
              </a:rPr>
              <a:t>rate (HR) is minimally affected, and baroreceptor reflex is </a:t>
            </a:r>
            <a:r>
              <a:rPr lang="en-US" dirty="0" smtClean="0">
                <a:solidFill>
                  <a:schemeClr val="bg1"/>
                </a:solidFill>
              </a:rPr>
              <a:t>blunted.</a:t>
            </a:r>
          </a:p>
          <a:p>
            <a:pPr marL="53975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decrease </a:t>
            </a:r>
            <a:r>
              <a:rPr lang="en-US" dirty="0">
                <a:solidFill>
                  <a:schemeClr val="bg1"/>
                </a:solidFill>
              </a:rPr>
              <a:t>in (RR) and (TV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</a:t>
            </a:r>
            <a:r>
              <a:rPr lang="en-US" dirty="0" err="1">
                <a:solidFill>
                  <a:schemeClr val="bg1"/>
                </a:solidFill>
              </a:rPr>
              <a:t>Ventilatory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response </a:t>
            </a:r>
            <a:r>
              <a:rPr lang="en-US" dirty="0">
                <a:solidFill>
                  <a:schemeClr val="bg1"/>
                </a:solidFill>
              </a:rPr>
              <a:t>to hypoxia and </a:t>
            </a:r>
            <a:r>
              <a:rPr lang="en-US" dirty="0" err="1" smtClean="0">
                <a:solidFill>
                  <a:schemeClr val="bg1"/>
                </a:solidFill>
              </a:rPr>
              <a:t>hypercarbia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 sedative/hypnotic in OR &amp; </a:t>
            </a:r>
            <a:r>
              <a:rPr lang="en-US" altLang="en-US" sz="2400" dirty="0" smtClean="0">
                <a:solidFill>
                  <a:schemeClr val="bg1"/>
                </a:solidFill>
              </a:rPr>
              <a:t>ICU.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</a:t>
            </a:r>
            <a:r>
              <a:rPr lang="en-US" altLang="en-US" sz="2400" dirty="0" smtClean="0">
                <a:solidFill>
                  <a:schemeClr val="bg1"/>
                </a:solidFill>
              </a:rPr>
              <a:t>of anesthesia.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Maintenance of anesthesia (TIVA</a:t>
            </a:r>
            <a:r>
              <a:rPr lang="en-US" altLang="en-US" sz="2400" dirty="0" smtClean="0">
                <a:solidFill>
                  <a:schemeClr val="bg1"/>
                </a:solidFill>
              </a:rPr>
              <a:t>). 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5863"/>
            <a:ext cx="8382000" cy="312274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1828"/>
            <a:ext cx="9067800" cy="5472545"/>
          </a:xfrm>
        </p:spPr>
        <p:txBody>
          <a:bodyPr/>
          <a:lstStyle/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Produces Laryngeal &amp; pharyngeal muscle relaxation, allowing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LMA insertion.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Safe in Malignant hyperthermia (MH) &amp; Porphyria patients.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Antiemetic properties.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Suitable for day case surgery to avoid prolong postoperative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hangover (drowsiness, ataxia).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Situations where volatile anesthetics cannot be used (MH,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transfer of sedated patients, airway surgery).</a:t>
            </a: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ffectLst/>
              </a:rPr>
              <a:t>--</a:t>
            </a:r>
            <a:r>
              <a:rPr lang="en-US" b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A96AA7B-DA98-4E53-BFE9-DAB5B2A01826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227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5635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Adverse </a:t>
            </a:r>
            <a:r>
              <a:rPr lang="en-US" sz="2800" b="1" dirty="0" smtClean="0">
                <a:solidFill>
                  <a:schemeClr val="bg1"/>
                </a:solidFill>
              </a:rPr>
              <a:t>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37418"/>
            <a:ext cx="8229600" cy="4983163"/>
          </a:xfrm>
        </p:spPr>
        <p:txBody>
          <a:bodyPr/>
          <a:lstStyle/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Venous irritation. </a:t>
            </a:r>
            <a:endParaRPr lang="en-US" dirty="0" smtClean="0">
              <a:solidFill>
                <a:schemeClr val="bg1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Bacterial growth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Lipid </a:t>
            </a:r>
            <a:r>
              <a:rPr lang="en-US" dirty="0">
                <a:solidFill>
                  <a:schemeClr val="bg1"/>
                </a:solidFill>
              </a:rPr>
              <a:t>disorders. used cautiously in disorders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lipid </a:t>
            </a:r>
            <a:r>
              <a:rPr lang="en-US" dirty="0">
                <a:solidFill>
                  <a:schemeClr val="bg1"/>
                </a:solidFill>
              </a:rPr>
              <a:t>metabolism (e.g., hyperlipidemia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pancreatitis).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Myoclonus</a:t>
            </a:r>
            <a:r>
              <a:rPr lang="en-US" dirty="0">
                <a:solidFill>
                  <a:schemeClr val="bg1"/>
                </a:solidFill>
              </a:rPr>
              <a:t> and hiccups </a:t>
            </a:r>
            <a:endParaRPr lang="en-US" dirty="0" smtClean="0">
              <a:solidFill>
                <a:schemeClr val="bg1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CC00"/>
                </a:solidFill>
              </a:rPr>
              <a:t>Propofol </a:t>
            </a:r>
            <a:r>
              <a:rPr lang="en-US" dirty="0">
                <a:solidFill>
                  <a:srgbClr val="FFCC00"/>
                </a:solidFill>
              </a:rPr>
              <a:t>infusion syndrome :</a:t>
            </a:r>
            <a:r>
              <a:rPr lang="en-US" dirty="0">
                <a:solidFill>
                  <a:schemeClr val="bg1"/>
                </a:solidFill>
              </a:rPr>
              <a:t> a rare fatal </a:t>
            </a:r>
            <a:r>
              <a:rPr lang="en-US" dirty="0" smtClean="0">
                <a:solidFill>
                  <a:schemeClr val="bg1"/>
                </a:solidFill>
              </a:rPr>
              <a:t>disorder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occurs in critically ill patients (usually </a:t>
            </a:r>
            <a:r>
              <a:rPr lang="en-US" dirty="0" smtClean="0">
                <a:solidFill>
                  <a:schemeClr val="bg1"/>
                </a:solidFill>
              </a:rPr>
              <a:t>children)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subjected </a:t>
            </a:r>
            <a:r>
              <a:rPr lang="en-US" dirty="0">
                <a:solidFill>
                  <a:schemeClr val="bg1"/>
                </a:solidFill>
              </a:rPr>
              <a:t>to prolonged, high-dose </a:t>
            </a:r>
            <a:r>
              <a:rPr lang="en-US" dirty="0" smtClean="0">
                <a:solidFill>
                  <a:schemeClr val="bg1"/>
                </a:solidFill>
              </a:rPr>
              <a:t>propofol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infusions</a:t>
            </a:r>
            <a:r>
              <a:rPr lang="en-US" dirty="0">
                <a:solidFill>
                  <a:schemeClr val="bg1"/>
                </a:solidFill>
              </a:rPr>
              <a:t>. (Rhabdomyolysis, metabolic acidosis, </a:t>
            </a:r>
            <a:r>
              <a:rPr lang="en-US" dirty="0" smtClean="0">
                <a:solidFill>
                  <a:schemeClr val="bg1"/>
                </a:solidFill>
              </a:rPr>
              <a:t>cardiac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failure</a:t>
            </a:r>
            <a:r>
              <a:rPr lang="en-US" dirty="0">
                <a:solidFill>
                  <a:schemeClr val="bg1"/>
                </a:solidFill>
              </a:rPr>
              <a:t>, and renal failure).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769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Dosage 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400" u="sng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IV 1-2.5mg/kg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Sedation :  IV 25-100 µ/kg/min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Titrate </a:t>
            </a:r>
            <a:r>
              <a:rPr lang="en-US" sz="2400" dirty="0">
                <a:solidFill>
                  <a:schemeClr val="bg1"/>
                </a:solidFill>
              </a:rPr>
              <a:t>with incremental doses in hypovolemic, elderly, or hemodynamically compromised patients or if administered with other </a:t>
            </a:r>
            <a:r>
              <a:rPr lang="en-US" sz="2400" dirty="0" smtClean="0">
                <a:solidFill>
                  <a:schemeClr val="bg1"/>
                </a:solidFill>
              </a:rPr>
              <a:t>anesthetics.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Etomidate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a </a:t>
            </a:r>
            <a:r>
              <a:rPr lang="en-US" sz="2400" dirty="0" err="1" smtClean="0">
                <a:solidFill>
                  <a:schemeClr val="bg1"/>
                </a:solidFill>
              </a:rPr>
              <a:t>carboxylated</a:t>
            </a:r>
            <a:r>
              <a:rPr lang="en-US" sz="2400" dirty="0" smtClean="0">
                <a:solidFill>
                  <a:schemeClr val="bg1"/>
                </a:solidFill>
              </a:rPr>
              <a:t> imidazole.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of action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Facilitates inhibitory neurotransmission by enhancing the function (GABAA) receptors.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Effects </a:t>
            </a:r>
            <a:r>
              <a:rPr lang="en-US" sz="2400" dirty="0">
                <a:solidFill>
                  <a:schemeClr val="bg1"/>
                </a:solidFill>
              </a:rPr>
              <a:t>of a single bolus dose are </a:t>
            </a:r>
            <a:r>
              <a:rPr lang="en-US" sz="2400" dirty="0" smtClean="0">
                <a:solidFill>
                  <a:schemeClr val="bg1"/>
                </a:solidFill>
              </a:rPr>
              <a:t>terminated by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redistribution.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Very </a:t>
            </a:r>
            <a:r>
              <a:rPr lang="en-US" sz="2400" dirty="0">
                <a:solidFill>
                  <a:schemeClr val="bg1"/>
                </a:solidFill>
              </a:rPr>
              <a:t>high clearance in the liver and by </a:t>
            </a:r>
            <a:r>
              <a:rPr lang="en-US" sz="2400" dirty="0" smtClean="0">
                <a:solidFill>
                  <a:schemeClr val="bg1"/>
                </a:solidFill>
              </a:rPr>
              <a:t>circulating</a:t>
            </a:r>
          </a:p>
          <a:p>
            <a:pPr marL="860425" indent="-80645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esterases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to inactive metabolites.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analgesic properties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↓ </a:t>
            </a:r>
            <a:r>
              <a:rPr lang="en-US" sz="2400" dirty="0">
                <a:solidFill>
                  <a:schemeClr val="bg1"/>
                </a:solidFill>
              </a:rPr>
              <a:t>(CBF), cerebral metabolic rate, (CMR), and (ICP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Minimal </a:t>
            </a:r>
            <a:r>
              <a:rPr lang="en-US" dirty="0">
                <a:solidFill>
                  <a:schemeClr val="bg1"/>
                </a:solidFill>
              </a:rPr>
              <a:t>changes in HR, BP, and </a:t>
            </a:r>
            <a:r>
              <a:rPr lang="en-US" dirty="0" smtClean="0">
                <a:solidFill>
                  <a:schemeClr val="bg1"/>
                </a:solidFill>
              </a:rPr>
              <a:t>COP.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</a:t>
            </a:r>
            <a:r>
              <a:rPr lang="en-US" dirty="0">
                <a:solidFill>
                  <a:schemeClr val="bg1"/>
                </a:solidFill>
              </a:rPr>
              <a:t>↓ in ( RR) &amp; (TV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Transient </a:t>
            </a:r>
            <a:r>
              <a:rPr lang="en-US" dirty="0">
                <a:solidFill>
                  <a:schemeClr val="bg1"/>
                </a:solidFill>
              </a:rPr>
              <a:t>apnea may occur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anesthesia in patients with cardiovascular problems. 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Short acting and potent, with CVS and RS stability, suitable for elderly and shocked patients.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Excitatory phenomena (Involuntary limb twitches), myoclonus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Nausea </a:t>
            </a:r>
            <a:r>
              <a:rPr lang="en-US" sz="2400" dirty="0">
                <a:solidFill>
                  <a:schemeClr val="bg1"/>
                </a:solidFill>
              </a:rPr>
              <a:t>and vomiting 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Venous </a:t>
            </a:r>
            <a:r>
              <a:rPr lang="en-US" sz="2400" dirty="0">
                <a:solidFill>
                  <a:schemeClr val="bg1"/>
                </a:solidFill>
              </a:rPr>
              <a:t>irritation and superficial thrombophlebitis 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Adrenal suppression,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Inhibits 11β &amp; 17 </a:t>
            </a:r>
            <a:r>
              <a:rPr lang="el-GR" sz="2400" dirty="0" smtClean="0">
                <a:solidFill>
                  <a:schemeClr val="bg1"/>
                </a:solidFill>
              </a:rPr>
              <a:t>α</a:t>
            </a:r>
            <a:r>
              <a:rPr lang="en-US" sz="2400" dirty="0" smtClean="0">
                <a:solidFill>
                  <a:schemeClr val="bg1"/>
                </a:solidFill>
              </a:rPr>
              <a:t> hydroxylase ).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single </a:t>
            </a:r>
            <a:r>
              <a:rPr lang="en-US" sz="2400" dirty="0" smtClean="0">
                <a:solidFill>
                  <a:schemeClr val="bg1"/>
                </a:solidFill>
              </a:rPr>
              <a:t>dose </a:t>
            </a:r>
            <a:r>
              <a:rPr lang="en-US" sz="2400" dirty="0">
                <a:solidFill>
                  <a:schemeClr val="bg1"/>
                </a:solidFill>
              </a:rPr>
              <a:t>suppresses adrenal steroid synthesis for up to 24 </a:t>
            </a:r>
            <a:r>
              <a:rPr lang="en-US" sz="2400" dirty="0" smtClean="0">
                <a:solidFill>
                  <a:schemeClr val="bg1"/>
                </a:solidFill>
              </a:rPr>
              <a:t>hours. Repeated </a:t>
            </a:r>
            <a:r>
              <a:rPr lang="en-US" sz="2400" dirty="0">
                <a:solidFill>
                  <a:schemeClr val="bg1"/>
                </a:solidFill>
              </a:rPr>
              <a:t>doses /</a:t>
            </a:r>
            <a:r>
              <a:rPr lang="en-US" sz="2400" dirty="0" smtClean="0">
                <a:solidFill>
                  <a:schemeClr val="bg1"/>
                </a:solidFill>
              </a:rPr>
              <a:t>infusion </a:t>
            </a:r>
            <a:r>
              <a:rPr lang="en-US" sz="2400" dirty="0">
                <a:solidFill>
                  <a:schemeClr val="bg1"/>
                </a:solidFill>
              </a:rPr>
              <a:t>is associated with increased mortality in ICU </a:t>
            </a:r>
            <a:r>
              <a:rPr lang="en-US" sz="2400" dirty="0" smtClean="0">
                <a:solidFill>
                  <a:schemeClr val="bg1"/>
                </a:solidFill>
              </a:rPr>
              <a:t>patients.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Dosage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  IV 0.2-0.5mg/kg</a:t>
            </a:r>
          </a:p>
          <a:p>
            <a:pPr marL="0" indent="0"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Ketamine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phencyclidine derivative causing ‘dissociative anesthesia’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Mainly </a:t>
            </a:r>
            <a:r>
              <a:rPr lang="en-US" sz="2400" dirty="0">
                <a:solidFill>
                  <a:schemeClr val="bg1"/>
                </a:solidFill>
              </a:rPr>
              <a:t>attributed to noncompetitive antagonism of NMDA receptors in the </a:t>
            </a:r>
            <a:r>
              <a:rPr lang="en-US" sz="2400" dirty="0" smtClean="0">
                <a:solidFill>
                  <a:schemeClr val="bg1"/>
                </a:solidFill>
              </a:rPr>
              <a:t>CNS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Unconsciousness </a:t>
            </a:r>
            <a:r>
              <a:rPr lang="en-US" sz="2400" dirty="0">
                <a:solidFill>
                  <a:schemeClr val="bg1"/>
                </a:solidFill>
              </a:rPr>
              <a:t>in 30 to 60 s after an IV.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Terminated </a:t>
            </a:r>
            <a:r>
              <a:rPr lang="en-US" sz="2400" dirty="0">
                <a:solidFill>
                  <a:schemeClr val="bg1"/>
                </a:solidFill>
              </a:rPr>
              <a:t>by redistribution in 15 to 20 </a:t>
            </a:r>
            <a:r>
              <a:rPr lang="en-US" sz="2400" dirty="0" smtClean="0">
                <a:solidFill>
                  <a:schemeClr val="bg1"/>
                </a:solidFill>
              </a:rPr>
              <a:t>minutes.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Metabolized </a:t>
            </a:r>
            <a:r>
              <a:rPr lang="en-US" sz="2400" dirty="0">
                <a:solidFill>
                  <a:schemeClr val="bg1"/>
                </a:solidFill>
              </a:rPr>
              <a:t>rapidly in the liver to multiple </a:t>
            </a:r>
            <a:r>
              <a:rPr lang="en-US" sz="2400" dirty="0" smtClean="0">
                <a:solidFill>
                  <a:schemeClr val="bg1"/>
                </a:solidFill>
              </a:rPr>
              <a:t>metabolites,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some </a:t>
            </a:r>
            <a:r>
              <a:rPr lang="en-US" sz="2400" dirty="0">
                <a:solidFill>
                  <a:schemeClr val="bg1"/>
                </a:solidFill>
              </a:rPr>
              <a:t>of which have modest activity (e.g</a:t>
            </a:r>
            <a:r>
              <a:rPr lang="en-US" sz="2400" dirty="0" smtClean="0">
                <a:solidFill>
                  <a:schemeClr val="bg1"/>
                </a:solidFill>
              </a:rPr>
              <a:t>.,</a:t>
            </a:r>
            <a:r>
              <a:rPr lang="en-US" sz="2400" dirty="0" err="1" smtClean="0">
                <a:solidFill>
                  <a:schemeClr val="bg1"/>
                </a:solidFill>
              </a:rPr>
              <a:t>norketamine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Elimination </a:t>
            </a:r>
            <a:r>
              <a:rPr lang="en-US" sz="2400" dirty="0">
                <a:solidFill>
                  <a:schemeClr val="bg1"/>
                </a:solidFill>
              </a:rPr>
              <a:t>half-life is 2 to 3 hours.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sz="2800" b="1" dirty="0">
              <a:solidFill>
                <a:schemeClr val="bg1"/>
              </a:solidFill>
            </a:endParaRPr>
          </a:p>
          <a:p>
            <a:pPr marL="91440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Amnesia </a:t>
            </a:r>
            <a:r>
              <a:rPr lang="en-US" dirty="0">
                <a:solidFill>
                  <a:schemeClr val="bg1"/>
                </a:solidFill>
              </a:rPr>
              <a:t>and profound analgesia.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 (CBF),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 (CMR), and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(ICP) pressure.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↑</a:t>
            </a:r>
            <a:r>
              <a:rPr lang="en-US" sz="2400" dirty="0" smtClean="0">
                <a:solidFill>
                  <a:schemeClr val="bg1"/>
                </a:solidFill>
              </a:rPr>
              <a:t> HR, COP, and BP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Used in hemodynamically compromised patients.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Mild depression of ( RR) and (TV).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Potent bronchodilator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Laryngeal protective reflexes are maintained.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ecture Objectives..</a:t>
            </a: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Students at the end of the lecture will be able to: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Understand pharmacokinetics and pharmacodynamics of  general anaesthetic agents: intravenous agents, inhalation agents, Opioids, neuromuscular blocking agents and reversal agents</a:t>
            </a:r>
            <a:r>
              <a:rPr lang="en-AU" altLang="en-US" sz="2400" dirty="0">
                <a:solidFill>
                  <a:schemeClr val="bg1"/>
                </a:solidFill>
              </a:rPr>
              <a:t> </a:t>
            </a:r>
            <a:r>
              <a:rPr lang="en-AU" altLang="en-US" sz="2400" dirty="0" smtClean="0">
                <a:solidFill>
                  <a:schemeClr val="bg1"/>
                </a:solidFill>
              </a:rPr>
              <a:t>as well as local anaesthetic agents.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Learn about the main uses, advantages and disadvantages of these agents.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How to deal with adverse reactions diagnosis and management of Malignant hyperthermia and Succinylcholine </a:t>
            </a:r>
            <a:r>
              <a:rPr lang="en-AU" altLang="en-US" sz="2400" dirty="0" err="1" smtClean="0">
                <a:solidFill>
                  <a:schemeClr val="bg1"/>
                </a:solidFill>
              </a:rPr>
              <a:t>apnea</a:t>
            </a:r>
            <a:r>
              <a:rPr lang="en-AU" altLang="en-US" sz="2400" dirty="0" smtClean="0">
                <a:solidFill>
                  <a:schemeClr val="bg1"/>
                </a:solidFill>
              </a:rPr>
              <a:t>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</a:t>
            </a:r>
            <a:r>
              <a:rPr lang="en-US" sz="2800" b="1" dirty="0" smtClean="0">
                <a:solidFill>
                  <a:schemeClr val="bg1"/>
                </a:solidFill>
              </a:rPr>
              <a:t>Uses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general anesthesia.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Sedation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analgesia.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CVS stability makes it suitable for shocked patients.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reservation of airway reflexes &amp; less respiratory depression makes it suitable for procedures – radiological interventions, radiotherapy, burns &amp; dressing changes.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↑ </a:t>
            </a:r>
            <a:r>
              <a:rPr lang="en-US" sz="2400" dirty="0" smtClean="0">
                <a:solidFill>
                  <a:schemeClr val="bg1"/>
                </a:solidFill>
              </a:rPr>
              <a:t>salivation, PONV.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Emotional disturbance, agitation &amp; </a:t>
            </a:r>
            <a:r>
              <a:rPr lang="en-US" sz="2400" dirty="0" err="1" smtClean="0">
                <a:solidFill>
                  <a:schemeClr val="bg1"/>
                </a:solidFill>
              </a:rPr>
              <a:t>hallicunations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Contraindicated in patients with head trauma.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Dosage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 IV </a:t>
            </a:r>
            <a:r>
              <a:rPr lang="en-US" sz="2400" dirty="0" smtClean="0">
                <a:solidFill>
                  <a:schemeClr val="bg1"/>
                </a:solidFill>
              </a:rPr>
              <a:t>1-2mg/kg , IM </a:t>
            </a:r>
            <a:r>
              <a:rPr lang="en-US" sz="2400" dirty="0">
                <a:solidFill>
                  <a:schemeClr val="bg1"/>
                </a:solidFill>
              </a:rPr>
              <a:t>3-5mg/kg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i="1" dirty="0">
                <a:solidFill>
                  <a:schemeClr val="bg1"/>
                </a:solidFill>
              </a:rPr>
              <a:t>N.B. Useful for IM induction in patients with no IV access (e.g., children).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0310"/>
              </p:ext>
            </p:extLst>
          </p:nvPr>
        </p:nvGraphicFramePr>
        <p:xfrm>
          <a:off x="6858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8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Opioids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Opioids produce moderate sedation and profound analgesia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Fentanyl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Sufentanil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Alfentanil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smtClean="0">
                <a:solidFill>
                  <a:schemeClr val="bg1"/>
                </a:solidFill>
              </a:rPr>
              <a:t>Remifentanil,</a:t>
            </a:r>
            <a:r>
              <a:rPr lang="en-US" altLang="en-US" sz="2400" dirty="0">
                <a:solidFill>
                  <a:schemeClr val="bg1"/>
                </a:solidFill>
              </a:rPr>
              <a:t> Meperidine, </a:t>
            </a:r>
            <a:r>
              <a:rPr lang="en-US" altLang="en-US" sz="2400" dirty="0" smtClean="0">
                <a:solidFill>
                  <a:schemeClr val="bg1"/>
                </a:solidFill>
              </a:rPr>
              <a:t>Morphine.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They exert their effects by binding with opioid receptors in CNS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3 </a:t>
            </a:r>
            <a:r>
              <a:rPr lang="en-US" altLang="en-US" sz="2400" dirty="0" smtClean="0">
                <a:solidFill>
                  <a:schemeClr val="bg1"/>
                </a:solidFill>
              </a:rPr>
              <a:t>major </a:t>
            </a:r>
            <a:r>
              <a:rPr lang="en-US" altLang="en-US" sz="2400" dirty="0">
                <a:solidFill>
                  <a:schemeClr val="bg1"/>
                </a:solidFill>
              </a:rPr>
              <a:t>opioid receptors </a:t>
            </a:r>
            <a:r>
              <a:rPr lang="en-US" altLang="en-US" sz="2400" b="1" dirty="0">
                <a:solidFill>
                  <a:schemeClr val="bg1"/>
                </a:solidFill>
              </a:rPr>
              <a:t>μ </a:t>
            </a:r>
            <a:r>
              <a:rPr lang="en-US" altLang="en-US" sz="2400" dirty="0">
                <a:solidFill>
                  <a:schemeClr val="bg1"/>
                </a:solidFill>
              </a:rPr>
              <a:t>(mu), </a:t>
            </a:r>
            <a:r>
              <a:rPr lang="en-US" altLang="en-US" sz="2400" b="1" dirty="0">
                <a:solidFill>
                  <a:schemeClr val="bg1"/>
                </a:solidFill>
              </a:rPr>
              <a:t>κ</a:t>
            </a:r>
            <a:r>
              <a:rPr lang="en-US" altLang="en-US" sz="2400" dirty="0">
                <a:solidFill>
                  <a:schemeClr val="bg1"/>
                </a:solidFill>
              </a:rPr>
              <a:t> (kappa), and </a:t>
            </a:r>
            <a:r>
              <a:rPr lang="en-US" altLang="en-US" sz="2400" b="1" dirty="0">
                <a:solidFill>
                  <a:schemeClr val="bg1"/>
                </a:solidFill>
              </a:rPr>
              <a:t>δ</a:t>
            </a:r>
            <a:r>
              <a:rPr lang="en-US" altLang="en-US" sz="2400" dirty="0">
                <a:solidFill>
                  <a:schemeClr val="bg1"/>
                </a:solidFill>
              </a:rPr>
              <a:t> (delta).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</a:t>
            </a:r>
            <a:r>
              <a:rPr lang="en-US" sz="2800" b="1" dirty="0" smtClean="0">
                <a:solidFill>
                  <a:schemeClr val="bg1"/>
                </a:solidFill>
              </a:rPr>
              <a:t>Uses</a:t>
            </a:r>
          </a:p>
          <a:p>
            <a:pPr marL="53975" lvl="2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They mimic endogenous compounds: Endorphins,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enkephalins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dynorphins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Principally provides analgesia and some degree of sedation.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Large doses can produce general anesthesia.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Minimal cardiac effects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myocardial depression.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dirty="0" err="1">
                <a:solidFill>
                  <a:schemeClr val="bg1"/>
                </a:solidFill>
              </a:rPr>
              <a:t>Miosis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Nausea </a:t>
            </a:r>
            <a:r>
              <a:rPr lang="en-US" altLang="en-US" sz="2400" dirty="0">
                <a:solidFill>
                  <a:schemeClr val="bg1"/>
                </a:solidFill>
              </a:rPr>
              <a:t>&amp; </a:t>
            </a:r>
            <a:r>
              <a:rPr lang="en-US" altLang="en-US" sz="2400" dirty="0" smtClean="0">
                <a:solidFill>
                  <a:schemeClr val="bg1"/>
                </a:solidFill>
              </a:rPr>
              <a:t>vomiting, slow </a:t>
            </a:r>
            <a:r>
              <a:rPr lang="en-US" altLang="en-US" sz="2400" dirty="0">
                <a:solidFill>
                  <a:schemeClr val="bg1"/>
                </a:solidFill>
              </a:rPr>
              <a:t>gastric </a:t>
            </a:r>
            <a:r>
              <a:rPr lang="en-US" altLang="en-US" sz="2400" dirty="0" smtClean="0">
                <a:solidFill>
                  <a:schemeClr val="bg1"/>
                </a:solidFill>
              </a:rPr>
              <a:t>emptying, constipation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Drowsiness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dirty="0" smtClean="0">
                <a:solidFill>
                  <a:schemeClr val="bg1"/>
                </a:solidFill>
              </a:rPr>
              <a:t>sedation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Chest wall rigidity </a:t>
            </a:r>
            <a:r>
              <a:rPr lang="en-US" altLang="en-US" sz="2400" dirty="0" smtClean="0">
                <a:solidFill>
                  <a:schemeClr val="bg1"/>
                </a:solidFill>
              </a:rPr>
              <a:t>&amp; r</a:t>
            </a:r>
            <a:r>
              <a:rPr lang="en-US" sz="2400" dirty="0" smtClean="0">
                <a:solidFill>
                  <a:schemeClr val="bg1"/>
                </a:solidFill>
              </a:rPr>
              <a:t>espiratory depression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Bradycardia in large doses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Some peripheral vasodilation and histamine release – </a:t>
            </a:r>
            <a:r>
              <a:rPr lang="en-US" altLang="en-US" sz="2400" dirty="0" smtClean="0">
                <a:solidFill>
                  <a:schemeClr val="bg1"/>
                </a:solidFill>
              </a:rPr>
              <a:t>hypotension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Itching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Urinary retention &amp; biliary colic, 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77300" cy="480861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Fentanyl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</a:t>
            </a:r>
            <a:r>
              <a:rPr lang="en-US" altLang="en-US" sz="2400" dirty="0" smtClean="0">
                <a:solidFill>
                  <a:schemeClr val="bg1"/>
                </a:solidFill>
              </a:rPr>
              <a:t> potent synthetic opioid agonist with100 times, the analgesic potency of morphine.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</a:t>
            </a:r>
            <a:r>
              <a:rPr lang="en-US" altLang="en-US" sz="2400" dirty="0" smtClean="0">
                <a:solidFill>
                  <a:schemeClr val="bg1"/>
                </a:solidFill>
              </a:rPr>
              <a:t>sed for induction and maintenance of G.A and to supplement regional and spinal anesthesia. 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</a:t>
            </a:r>
            <a:r>
              <a:rPr lang="en-US" altLang="en-US" sz="2400" dirty="0" smtClean="0">
                <a:solidFill>
                  <a:schemeClr val="bg1"/>
                </a:solidFill>
              </a:rPr>
              <a:t>bility to maintain cardiac stability. </a:t>
            </a:r>
            <a:endParaRPr lang="en-US" alt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 smtClean="0">
                <a:solidFill>
                  <a:schemeClr val="bg1"/>
                </a:solidFill>
              </a:rPr>
              <a:t>Sufentanil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citrate (</a:t>
            </a:r>
            <a:r>
              <a:rPr lang="en-US" altLang="en-US" sz="2800" b="1" dirty="0" err="1">
                <a:solidFill>
                  <a:schemeClr val="bg1"/>
                </a:solidFill>
              </a:rPr>
              <a:t>Sufenta</a:t>
            </a:r>
            <a:r>
              <a:rPr lang="en-US" altLang="en-US" sz="2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10 times as potent as fentanyl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 Rapid elimination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Relatively more rapid recovery as compared with fentanyl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chemeClr val="bg1"/>
                </a:solidFill>
              </a:rPr>
              <a:t>Alfentanil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Shorter duration of action compared to fentanyl and </a:t>
            </a:r>
            <a:r>
              <a:rPr lang="en-US" altLang="en-US" sz="2400" dirty="0" err="1">
                <a:solidFill>
                  <a:schemeClr val="bg1"/>
                </a:solidFill>
              </a:rPr>
              <a:t>sufentanil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15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17932B8-E0B3-41A8-9D99-9B936BEF9F40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30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9144000" cy="685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Remifentanil </a:t>
            </a:r>
            <a:r>
              <a:rPr lang="en-US" altLang="en-US" sz="2800" b="1" dirty="0">
                <a:solidFill>
                  <a:schemeClr val="bg1"/>
                </a:solidFill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</a:rPr>
              <a:t>Ultiva</a:t>
            </a:r>
            <a:r>
              <a:rPr lang="en-US" altLang="en-US" sz="2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</a:t>
            </a:r>
            <a:r>
              <a:rPr lang="en-US" altLang="en-US" sz="2400" dirty="0" smtClean="0">
                <a:solidFill>
                  <a:schemeClr val="bg1"/>
                </a:solidFill>
              </a:rPr>
              <a:t>ltra short acting and rapidly cleared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widespread extrahepatic metabolism by blood and tissue nonspecific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esterases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Morphine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May </a:t>
            </a:r>
            <a:r>
              <a:rPr lang="en-US" altLang="en-US" sz="2400" dirty="0">
                <a:solidFill>
                  <a:schemeClr val="bg1"/>
                </a:solidFill>
              </a:rPr>
              <a:t>produce hypotension and bronchoconstriction as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 consequence </a:t>
            </a:r>
            <a:r>
              <a:rPr lang="en-US" altLang="en-US" sz="2400" dirty="0">
                <a:solidFill>
                  <a:schemeClr val="bg1"/>
                </a:solidFill>
              </a:rPr>
              <a:t>of its histamine-releasing action.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Morphine may be a poor choice for a patient with renal failure.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E20B83-1DF8-4646-8EB5-56AFA19DE69D}" type="slidenum">
              <a:rPr lang="en-US" altLang="en-US" sz="1200" smtClean="0"/>
              <a:pPr>
                <a:defRPr/>
              </a:pPr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07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Naloxone</a:t>
            </a:r>
          </a:p>
          <a:p>
            <a:pPr marL="403225" indent="-403225">
              <a:buNone/>
              <a:defRPr/>
            </a:pPr>
            <a:r>
              <a:rPr lang="en-US" sz="2800" dirty="0" smtClean="0"/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specific opiate receptor antagonist, binding </a:t>
            </a:r>
            <a:r>
              <a:rPr lang="en-US" sz="2400" dirty="0" smtClean="0">
                <a:solidFill>
                  <a:schemeClr val="bg1"/>
                </a:solidFill>
              </a:rPr>
              <a:t>the receptor.</a:t>
            </a:r>
            <a:endParaRPr lang="en-US" sz="2400" dirty="0">
              <a:solidFill>
                <a:schemeClr val="bg1"/>
              </a:solidFill>
            </a:endParaRP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The </a:t>
            </a:r>
            <a:r>
              <a:rPr lang="en-US" sz="2400" dirty="0">
                <a:solidFill>
                  <a:schemeClr val="bg1"/>
                </a:solidFill>
              </a:rPr>
              <a:t>effective dose is 1 to 4 μg/kg IV, and the duration of action is 30 to 45 </a:t>
            </a:r>
            <a:r>
              <a:rPr lang="en-US" sz="2400" dirty="0" smtClean="0">
                <a:solidFill>
                  <a:schemeClr val="bg1"/>
                </a:solidFill>
              </a:rPr>
              <a:t>min.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Dose</a:t>
            </a:r>
            <a:r>
              <a:rPr lang="en-US" sz="2400" dirty="0">
                <a:solidFill>
                  <a:schemeClr val="bg1"/>
                </a:solidFill>
              </a:rPr>
              <a:t> may need to be repeated or </a:t>
            </a:r>
            <a:r>
              <a:rPr lang="en-US" sz="2400" dirty="0" smtClean="0">
                <a:solidFill>
                  <a:schemeClr val="bg1"/>
                </a:solidFill>
              </a:rPr>
              <a:t>as an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infusion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  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Adverse effects 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Reversal </a:t>
            </a:r>
            <a:r>
              <a:rPr lang="en-US" sz="2400" dirty="0">
                <a:solidFill>
                  <a:schemeClr val="bg1"/>
                </a:solidFill>
              </a:rPr>
              <a:t>of analgesia,  nausea, vomiting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marL="403225" indent="-403225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Increased </a:t>
            </a:r>
            <a:r>
              <a:rPr lang="en-US" sz="2400" dirty="0">
                <a:solidFill>
                  <a:schemeClr val="bg1"/>
                </a:solidFill>
              </a:rPr>
              <a:t>sympathetic nervous system activity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marL="403225" indent="-403225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( </a:t>
            </a:r>
            <a:r>
              <a:rPr lang="en-US" sz="2400" dirty="0">
                <a:solidFill>
                  <a:schemeClr val="bg1"/>
                </a:solidFill>
              </a:rPr>
              <a:t>tachycardia, </a:t>
            </a:r>
            <a:r>
              <a:rPr lang="en-US" sz="2400" dirty="0" smtClean="0">
                <a:solidFill>
                  <a:schemeClr val="bg1"/>
                </a:solidFill>
              </a:rPr>
              <a:t>hypertension, pulmonary edema, and cardiac dysrhythmias).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dirty="0" smtClean="0"/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87F8936-F053-42F3-B421-483A4913D3F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010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Benzodiazepines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Midazolam, lorazepam, and diazepam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Enhance inhibitory neurotransmission by increasing the affinity of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GABAA receptors for GABA.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Effects </a:t>
            </a:r>
            <a:r>
              <a:rPr lang="en-US" sz="2400" dirty="0">
                <a:solidFill>
                  <a:schemeClr val="bg1"/>
                </a:solidFill>
              </a:rPr>
              <a:t>are terminated by </a:t>
            </a:r>
            <a:r>
              <a:rPr lang="en-US" sz="2400" dirty="0" smtClean="0">
                <a:solidFill>
                  <a:schemeClr val="bg1"/>
                </a:solidFill>
              </a:rPr>
              <a:t>redistribution.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are metabolized in the liver.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Hydroxymidazolam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cause sedation in Pt with </a:t>
            </a:r>
            <a:r>
              <a:rPr lang="en-US" sz="2400" dirty="0" smtClean="0">
                <a:solidFill>
                  <a:schemeClr val="bg1"/>
                </a:solidFill>
              </a:rPr>
              <a:t>renal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failure.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Diazepam </a:t>
            </a:r>
            <a:r>
              <a:rPr lang="en-US" sz="2400" dirty="0">
                <a:solidFill>
                  <a:schemeClr val="bg1"/>
                </a:solidFill>
              </a:rPr>
              <a:t>clearance is reduced in the elderly.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Amnestic</a:t>
            </a:r>
            <a:r>
              <a:rPr lang="en-US" sz="2400" dirty="0">
                <a:solidFill>
                  <a:schemeClr val="bg1"/>
                </a:solidFill>
              </a:rPr>
              <a:t>, anticonvulsant, anxiolytic, and sedative-hypnotic (dose-dependent manner).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analgesia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sz="2800" u="sng" dirty="0">
                <a:solidFill>
                  <a:schemeClr val="bg1"/>
                </a:solidFill>
              </a:rPr>
              <a:t>Cardiovascular </a:t>
            </a:r>
            <a:r>
              <a:rPr lang="en-US" sz="2800" u="sng" dirty="0" smtClean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Mild </a:t>
            </a:r>
            <a:r>
              <a:rPr lang="en-US" dirty="0">
                <a:solidFill>
                  <a:schemeClr val="bg1"/>
                </a:solidFill>
              </a:rPr>
              <a:t>systemic vasodilation and </a:t>
            </a:r>
            <a:r>
              <a:rPr lang="en-US" b="1" dirty="0">
                <a:solidFill>
                  <a:schemeClr val="bg1"/>
                </a:solidFill>
              </a:rPr>
              <a:t>↓</a:t>
            </a:r>
            <a:r>
              <a:rPr lang="en-US" dirty="0">
                <a:solidFill>
                  <a:schemeClr val="bg1"/>
                </a:solidFill>
              </a:rPr>
              <a:t> in cardiac output.    </a:t>
            </a:r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US" dirty="0">
                <a:solidFill>
                  <a:schemeClr val="bg1"/>
                </a:solidFill>
              </a:rPr>
              <a:t>is usually unchanged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Mild </a:t>
            </a:r>
            <a:r>
              <a:rPr lang="en-US" dirty="0">
                <a:solidFill>
                  <a:schemeClr val="bg1"/>
                </a:solidFill>
              </a:rPr>
              <a:t>dose-dependent </a:t>
            </a:r>
            <a:r>
              <a:rPr lang="en-US" b="1" dirty="0">
                <a:solidFill>
                  <a:schemeClr val="bg1"/>
                </a:solidFill>
              </a:rPr>
              <a:t>↓</a:t>
            </a:r>
            <a:r>
              <a:rPr lang="en-US" dirty="0">
                <a:solidFill>
                  <a:schemeClr val="bg1"/>
                </a:solidFill>
              </a:rPr>
              <a:t> in RR and </a:t>
            </a:r>
            <a:r>
              <a:rPr lang="en-US" dirty="0" smtClean="0">
                <a:solidFill>
                  <a:schemeClr val="bg1"/>
                </a:solidFill>
              </a:rPr>
              <a:t>TV.</a:t>
            </a:r>
          </a:p>
          <a:p>
            <a:pPr marL="0" lvl="2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Respiratory </a:t>
            </a:r>
            <a:r>
              <a:rPr lang="en-US" sz="2400" dirty="0">
                <a:solidFill>
                  <a:schemeClr val="bg1"/>
                </a:solidFill>
              </a:rPr>
              <a:t>depression may be more if administered with an opioid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Anesthetic Agents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Intravenous </a:t>
            </a:r>
            <a:r>
              <a:rPr lang="en-US" sz="2800" dirty="0">
                <a:solidFill>
                  <a:schemeClr val="bg1"/>
                </a:solidFill>
              </a:rPr>
              <a:t>Anesthetics: </a:t>
            </a:r>
            <a:r>
              <a:rPr lang="en-US" altLang="en-US" sz="2800" dirty="0" smtClean="0">
                <a:solidFill>
                  <a:schemeClr val="bg1"/>
                </a:solidFill>
              </a:rPr>
              <a:t>Barbiturates, Propofol,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Etomidate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chemeClr val="bg1"/>
                </a:solidFill>
              </a:rPr>
              <a:t>Ketamine.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Opioids.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Inhalational Anesthetics: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Sevoflurane</a:t>
            </a:r>
            <a:r>
              <a:rPr lang="en-US" altLang="en-US" sz="2800" dirty="0">
                <a:solidFill>
                  <a:schemeClr val="bg1"/>
                </a:solidFill>
              </a:rPr>
              <a:t>, Isoflurane, </a:t>
            </a:r>
            <a:r>
              <a:rPr lang="en-US" altLang="en-US" sz="2800" dirty="0" err="1">
                <a:solidFill>
                  <a:schemeClr val="bg1"/>
                </a:solidFill>
              </a:rPr>
              <a:t>Desflurane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Halothane </a:t>
            </a:r>
            <a:r>
              <a:rPr lang="en-US" sz="2800" dirty="0" smtClean="0">
                <a:solidFill>
                  <a:schemeClr val="bg1"/>
                </a:solidFill>
              </a:rPr>
              <a:t>and Nitrous Oxide.        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Neuromuscular </a:t>
            </a:r>
            <a:r>
              <a:rPr lang="en-US" altLang="en-US" sz="2800" dirty="0">
                <a:solidFill>
                  <a:schemeClr val="bg1"/>
                </a:solidFill>
              </a:rPr>
              <a:t>blocking </a:t>
            </a:r>
            <a:r>
              <a:rPr lang="en-US" altLang="en-US" sz="2800" dirty="0" smtClean="0">
                <a:solidFill>
                  <a:schemeClr val="bg1"/>
                </a:solidFill>
              </a:rPr>
              <a:t>drugs.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Adjunct to General Anesthesia: </a:t>
            </a:r>
            <a:r>
              <a:rPr lang="en-US" sz="2800" dirty="0" smtClean="0">
                <a:solidFill>
                  <a:schemeClr val="bg1"/>
                </a:solidFill>
              </a:rPr>
              <a:t>Benzodiazepines.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Local </a:t>
            </a:r>
            <a:r>
              <a:rPr lang="en-US" sz="2800" dirty="0">
                <a:solidFill>
                  <a:schemeClr val="bg1"/>
                </a:solidFill>
              </a:rPr>
              <a:t>Anesthetics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Lidocaine, Bupivacaine,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Ropivacaine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/>
          </a:p>
          <a:p>
            <a:pPr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A1F4E19-3324-42CF-982A-C984C5900B44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81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97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Sedation, amnesia, </a:t>
            </a:r>
            <a:r>
              <a:rPr lang="en-US" sz="2400" dirty="0" smtClean="0">
                <a:solidFill>
                  <a:schemeClr val="bg1"/>
                </a:solidFill>
              </a:rPr>
              <a:t>anxiolytic use as premedication </a:t>
            </a:r>
            <a:r>
              <a:rPr lang="en-US" sz="2400" dirty="0">
                <a:solidFill>
                  <a:schemeClr val="bg1"/>
                </a:solidFill>
              </a:rPr>
              <a:t>or as adjunct to general </a:t>
            </a:r>
            <a:r>
              <a:rPr lang="en-US" sz="2400" dirty="0" smtClean="0">
                <a:solidFill>
                  <a:schemeClr val="bg1"/>
                </a:solidFill>
              </a:rPr>
              <a:t>anesthesia.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Drug interactions with </a:t>
            </a:r>
            <a:r>
              <a:rPr lang="en-US" sz="2400" dirty="0">
                <a:solidFill>
                  <a:schemeClr val="bg1"/>
                </a:solidFill>
              </a:rPr>
              <a:t>anticonvulsant (valproate)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Pregnancy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labor : Risk </a:t>
            </a:r>
            <a:r>
              <a:rPr lang="en-US" sz="2400" dirty="0">
                <a:solidFill>
                  <a:schemeClr val="bg1"/>
                </a:solidFill>
              </a:rPr>
              <a:t>of cleft lip and palate in the first </a:t>
            </a:r>
            <a:r>
              <a:rPr lang="en-US" sz="2400" dirty="0" smtClean="0">
                <a:solidFill>
                  <a:schemeClr val="bg1"/>
                </a:solidFill>
              </a:rPr>
              <a:t>trimester. CNS </a:t>
            </a:r>
            <a:r>
              <a:rPr lang="en-US" sz="2400" dirty="0">
                <a:solidFill>
                  <a:schemeClr val="bg1"/>
                </a:solidFill>
              </a:rPr>
              <a:t>depression in the </a:t>
            </a:r>
            <a:r>
              <a:rPr lang="en-US" sz="2400" dirty="0" smtClean="0">
                <a:solidFill>
                  <a:schemeClr val="bg1"/>
                </a:solidFill>
              </a:rPr>
              <a:t>neonate.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Superficial </a:t>
            </a:r>
            <a:r>
              <a:rPr lang="en-US" sz="2400" dirty="0">
                <a:solidFill>
                  <a:schemeClr val="bg1"/>
                </a:solidFill>
              </a:rPr>
              <a:t>thrombophlebitis and injection pain by diazepam and lorazepam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cause mild respiratory depression but can be marked in elderly leading to </a:t>
            </a:r>
            <a:r>
              <a:rPr lang="en-US" sz="2400" dirty="0" err="1" smtClean="0">
                <a:solidFill>
                  <a:schemeClr val="bg1"/>
                </a:solidFill>
              </a:rPr>
              <a:t>apnoea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2F022D-2717-4940-A0A5-AE7E44EC4314}" type="slidenum">
              <a:rPr lang="en-US" altLang="en-US" sz="1200" smtClean="0"/>
              <a:pPr>
                <a:defRPr/>
              </a:pPr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7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Midazolam</a:t>
            </a:r>
            <a:r>
              <a:rPr lang="en-US" altLang="en-US" sz="2800" dirty="0" smtClean="0">
                <a:solidFill>
                  <a:schemeClr val="bg1"/>
                </a:solidFill>
              </a:rPr>
              <a:t>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Dormicum</a:t>
            </a:r>
            <a:r>
              <a:rPr lang="en-US" altLang="en-US" sz="2800" dirty="0" smtClean="0">
                <a:solidFill>
                  <a:schemeClr val="bg1"/>
                </a:solidFill>
              </a:rPr>
              <a:t>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Water soluble, so drug of choice for IV administration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More rapid onset and more rapid elimination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The most potent amnestic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 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Diazepam</a:t>
            </a:r>
            <a:r>
              <a:rPr lang="en-US" altLang="en-US" sz="2800" dirty="0" smtClean="0">
                <a:solidFill>
                  <a:schemeClr val="bg1"/>
                </a:solidFill>
              </a:rPr>
              <a:t> (Valium)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Water-insoluble, so IV use can cause local irritation/pain 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Lorazepam</a:t>
            </a:r>
            <a:r>
              <a:rPr lang="en-US" altLang="en-US" sz="2800" dirty="0" smtClean="0">
                <a:solidFill>
                  <a:schemeClr val="bg1"/>
                </a:solidFill>
              </a:rPr>
              <a:t> (Ativan)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Water-insoluble.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D3C117-18B0-4F87-8F28-6B426F50FF68}" type="slidenum">
              <a:rPr lang="en-US" altLang="en-US" sz="1200" smtClean="0"/>
              <a:pPr>
                <a:defRPr/>
              </a:pPr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9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Flumazenil</a:t>
            </a:r>
            <a:r>
              <a:rPr lang="en-US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A 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competitive antagonist at the benzodiazepine binding site of </a:t>
            </a: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GABAA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 receptors in the </a:t>
            </a: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CNS.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Reversal of sedative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effects occurs within 2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min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; peak effects at 10 min. 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Half-life 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is shorter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than the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benzodiazepine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Metabolized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to inactive metabolites in the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liver.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Dose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. 0.3 mg IV every 30 to 60 seconds (to a maximum dose of 5 mg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).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Contraindicated</a:t>
            </a:r>
            <a:r>
              <a:rPr lang="en-US" sz="2400" dirty="0">
                <a:solidFill>
                  <a:schemeClr val="bg1"/>
                </a:solidFill>
                <a:effectLst/>
              </a:rPr>
              <a:t> in </a:t>
            </a:r>
            <a:r>
              <a:rPr lang="en-US" sz="2400" dirty="0" smtClean="0">
                <a:solidFill>
                  <a:schemeClr val="bg1"/>
                </a:solidFill>
              </a:rPr>
              <a:t>patients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receiving </a:t>
            </a:r>
            <a:r>
              <a:rPr lang="en-US" sz="2400" dirty="0">
                <a:solidFill>
                  <a:schemeClr val="bg1"/>
                </a:solidFill>
                <a:effectLst/>
              </a:rPr>
              <a:t>benzodiazepines for the control of seizures or elevated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ICP.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BA0D46-829F-44BE-A338-661E80E7CADF}" type="slidenum">
              <a:rPr lang="en-US" altLang="en-US" sz="1200" smtClean="0"/>
              <a:pPr>
                <a:defRPr/>
              </a:pPr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57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51242"/>
              </p:ext>
            </p:extLst>
          </p:nvPr>
        </p:nvGraphicFramePr>
        <p:xfrm>
          <a:off x="4572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8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Characteristics of the ideal inhaled anesthetic agent: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Non - toxic, non-.allergenic, non - irritant.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Stable in storage, non – flammable &amp; n</a:t>
            </a:r>
            <a:r>
              <a:rPr lang="en-US" sz="2400" dirty="0" smtClean="0">
                <a:solidFill>
                  <a:schemeClr val="bg1"/>
                </a:solidFill>
              </a:rPr>
              <a:t>o extra specialist equipment required.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Low </a:t>
            </a:r>
            <a:r>
              <a:rPr lang="en-US" sz="2400" dirty="0">
                <a:solidFill>
                  <a:schemeClr val="bg1"/>
                </a:solidFill>
                <a:effectLst/>
              </a:rPr>
              <a:t>solubility in blood and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tissues.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Resistance to physical and metabolic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degradation.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Analgesic.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CVS stable.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respiratory depression.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Environmentally inert.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reaction to soda lime/ breathing circuit.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Not a malignant hyperthermia (MH) trigger.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54CF270-1468-4BDD-8F0B-4F55CFE765EF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6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1A41DCE-F61C-422E-B773-9BF8B7D0FCCD}" type="slidenum">
              <a:rPr lang="en-US" altLang="en-US" sz="1200" smtClean="0"/>
              <a:pPr>
                <a:defRPr/>
              </a:pPr>
              <a:t>35</a:t>
            </a:fld>
            <a:endParaRPr lang="en-US" altLang="en-US" sz="1200" smtClean="0"/>
          </a:p>
        </p:txBody>
      </p:sp>
      <p:pic>
        <p:nvPicPr>
          <p:cNvPr id="53251" name="Picture 6" descr="IsoKey-03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0193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Desflurane vaporiz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343400"/>
            <a:ext cx="2133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23888"/>
            <a:ext cx="36576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kern="0" dirty="0" smtClean="0">
                <a:solidFill>
                  <a:schemeClr val="bg1"/>
                </a:solidFill>
              </a:rPr>
              <a:t>Volatile anesthetics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chemeClr val="bg1"/>
                </a:solidFill>
              </a:rPr>
              <a:t>Present as liquids at room temperature and pressure.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chemeClr val="bg1"/>
                </a:solidFill>
              </a:rPr>
              <a:t>Vaporized into gases for administration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7225"/>
            <a:ext cx="27606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The minimum alveolar concentration (MAC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‘ The amount of </a:t>
            </a:r>
            <a:r>
              <a:rPr lang="en-US" sz="2800" dirty="0" err="1" smtClean="0">
                <a:solidFill>
                  <a:schemeClr val="bg1"/>
                </a:solidFill>
              </a:rPr>
              <a:t>vapour</a:t>
            </a:r>
            <a:r>
              <a:rPr lang="en-US" sz="2800" dirty="0" smtClean="0">
                <a:solidFill>
                  <a:schemeClr val="bg1"/>
                </a:solidFill>
              </a:rPr>
              <a:t> (%) needed to render 50% of spontaneously breathing patients unresponsive to a standard painful surgical stimulus.’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Halothane</a:t>
            </a:r>
            <a:r>
              <a:rPr lang="en-US" sz="2800" dirty="0">
                <a:solidFill>
                  <a:schemeClr val="bg1"/>
                </a:solidFill>
              </a:rPr>
              <a:t>, isoflurane, </a:t>
            </a:r>
            <a:r>
              <a:rPr lang="en-US" sz="2800" dirty="0" err="1">
                <a:solidFill>
                  <a:schemeClr val="bg1"/>
                </a:solidFill>
              </a:rPr>
              <a:t>sevoflurane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 err="1">
                <a:solidFill>
                  <a:schemeClr val="bg1"/>
                </a:solidFill>
              </a:rPr>
              <a:t>desflurane</a:t>
            </a:r>
            <a:r>
              <a:rPr lang="en-US" sz="2800" dirty="0">
                <a:solidFill>
                  <a:schemeClr val="bg1"/>
                </a:solidFill>
              </a:rPr>
              <a:t> are 0.75%, 1.15%, 1.85%, and 6.0% at one </a:t>
            </a:r>
            <a:r>
              <a:rPr lang="en-US" sz="2800" dirty="0" smtClean="0">
                <a:solidFill>
                  <a:schemeClr val="bg1"/>
                </a:solidFill>
              </a:rPr>
              <a:t>atmosphere.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1"/>
            <a:ext cx="9067800" cy="6319838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Mechanism of action</a:t>
            </a:r>
            <a:r>
              <a:rPr lang="en-US" dirty="0">
                <a:effectLst/>
              </a:rPr>
              <a:t> </a:t>
            </a:r>
            <a:endParaRPr lang="en-US" dirty="0" smtClean="0"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Various </a:t>
            </a:r>
            <a:r>
              <a:rPr lang="en-US" sz="2400" dirty="0">
                <a:solidFill>
                  <a:schemeClr val="bg1"/>
                </a:solidFill>
                <a:effectLst/>
              </a:rPr>
              <a:t>ion channels in the CNS involved in synaptic transmission (including GABA</a:t>
            </a:r>
            <a:r>
              <a:rPr lang="en-US" sz="2400" baseline="-25000" dirty="0">
                <a:solidFill>
                  <a:schemeClr val="bg1"/>
                </a:solidFill>
                <a:effectLst/>
              </a:rPr>
              <a:t>A</a:t>
            </a:r>
            <a:r>
              <a:rPr lang="en-US" sz="2400" dirty="0">
                <a:solidFill>
                  <a:schemeClr val="bg1"/>
                </a:solidFill>
                <a:effectLst/>
              </a:rPr>
              <a:t>, glycine, and glutamate receptors)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may </a:t>
            </a:r>
            <a:r>
              <a:rPr lang="en-US" sz="2400" dirty="0">
                <a:solidFill>
                  <a:schemeClr val="bg1"/>
                </a:solidFill>
                <a:effectLst/>
              </a:rPr>
              <a:t>play a role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860425" indent="-80645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 higher the vapor pressure, the more volatile the anesthetic.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Blood solubility determines the speed of build-up / elimination from blood / brain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Lower blood solubility means (faster induction/recovery)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Inspired air → Alveolar air → Blood → Brain</a:t>
            </a:r>
            <a:endParaRPr lang="en-US" b="1" dirty="0">
              <a:solidFill>
                <a:schemeClr val="bg1"/>
              </a:solidFill>
            </a:endParaRP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Metabolism:</a:t>
            </a:r>
            <a:r>
              <a:rPr lang="en-US" dirty="0">
                <a:solidFill>
                  <a:schemeClr val="bg1"/>
                </a:solidFill>
                <a:effectLst/>
              </a:rPr>
              <a:t> </a:t>
            </a:r>
            <a:r>
              <a:rPr lang="en-US" dirty="0" smtClean="0">
                <a:solidFill>
                  <a:schemeClr val="bg1"/>
                </a:solidFill>
                <a:effectLst/>
              </a:rPr>
              <a:t>hepatic 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Exhalation:This </a:t>
            </a:r>
            <a:r>
              <a:rPr lang="en-US" dirty="0">
                <a:solidFill>
                  <a:schemeClr val="bg1"/>
                </a:solidFill>
                <a:effectLst/>
              </a:rPr>
              <a:t>is the predominant route of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elimination</a:t>
            </a:r>
            <a:r>
              <a:rPr lang="en-US" dirty="0" smtClean="0">
                <a:effectLst/>
              </a:rPr>
              <a:t>:</a:t>
            </a:r>
            <a:endParaRPr lang="en-US" dirty="0">
              <a:effectLst/>
            </a:endParaRPr>
          </a:p>
          <a:p>
            <a:pPr marL="1371600" lvl="3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BE6B7C-ED5C-4604-BEE8-D9916A2B1A44}" type="slidenum">
              <a:rPr lang="en-US" altLang="en-US" sz="1200" smtClean="0"/>
              <a:pPr>
                <a:defRPr/>
              </a:pPr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94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5964382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Unconsciousness </a:t>
            </a:r>
            <a:r>
              <a:rPr lang="en-US" dirty="0">
                <a:solidFill>
                  <a:schemeClr val="bg1"/>
                </a:solidFill>
              </a:rPr>
              <a:t>and amnesia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↑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cerebral blood flow (CBF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Dose-dependent </a:t>
            </a:r>
            <a:r>
              <a:rPr lang="en-US" sz="2400" dirty="0">
                <a:solidFill>
                  <a:schemeClr val="bg1"/>
                </a:solidFill>
              </a:rPr>
              <a:t>respiratory depression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Airway </a:t>
            </a:r>
            <a:r>
              <a:rPr lang="en-US" sz="2400" dirty="0">
                <a:solidFill>
                  <a:schemeClr val="bg1"/>
                </a:solidFill>
              </a:rPr>
              <a:t>irritation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and, during light levels of anesthesia, may precipitate coughing, laryngospasm, or </a:t>
            </a:r>
            <a:r>
              <a:rPr lang="en-US" sz="2400" dirty="0" smtClean="0">
                <a:solidFill>
                  <a:schemeClr val="bg1"/>
                </a:solidFill>
              </a:rPr>
              <a:t>bronchospasm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sevoflurane</a:t>
            </a:r>
            <a:r>
              <a:rPr lang="en-US" dirty="0" smtClean="0">
                <a:solidFill>
                  <a:schemeClr val="bg1"/>
                </a:solidFill>
              </a:rPr>
              <a:t> makes it more suitable )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Bronchodilator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(with the exception of </a:t>
            </a:r>
            <a:r>
              <a:rPr lang="en-US" sz="2400" dirty="0" err="1">
                <a:solidFill>
                  <a:schemeClr val="bg1"/>
                </a:solidFill>
              </a:rPr>
              <a:t>desflurane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Inhibit </a:t>
            </a:r>
            <a:r>
              <a:rPr lang="en-US" sz="2400" dirty="0">
                <a:solidFill>
                  <a:schemeClr val="bg1"/>
                </a:solidFill>
              </a:rPr>
              <a:t>hypoxic pulmonary vasoconstriction. </a:t>
            </a:r>
            <a:endParaRPr lang="en-US" u="sng" dirty="0" smtClean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Renal </a:t>
            </a:r>
            <a:r>
              <a:rPr lang="en-US" u="sng" dirty="0">
                <a:solidFill>
                  <a:schemeClr val="bg1"/>
                </a:solidFill>
              </a:rPr>
              <a:t>system.</a:t>
            </a:r>
            <a:r>
              <a:rPr lang="en-US" dirty="0">
                <a:solidFill>
                  <a:schemeClr val="bg1"/>
                </a:solidFill>
              </a:rPr>
              <a:t> 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 </a:t>
            </a:r>
            <a:r>
              <a:rPr lang="en-US" dirty="0">
                <a:solidFill>
                  <a:schemeClr val="bg1"/>
                </a:solidFill>
              </a:rPr>
              <a:t>renal blood flow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58750"/>
            <a:ext cx="8839200" cy="6324600"/>
          </a:xfrm>
        </p:spPr>
        <p:txBody>
          <a:bodyPr/>
          <a:lstStyle/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Cardiovascular </a:t>
            </a:r>
            <a:r>
              <a:rPr lang="en-US" u="sng" dirty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Myocardial depression &amp; systemic vasodilation.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HR tends to be unchanged, except </a:t>
            </a:r>
            <a:r>
              <a:rPr lang="en-US" dirty="0" err="1">
                <a:solidFill>
                  <a:schemeClr val="bg1"/>
                </a:solidFill>
              </a:rPr>
              <a:t>desflurane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Sensitize the myocardium to the </a:t>
            </a:r>
            <a:r>
              <a:rPr lang="en-US" dirty="0" err="1">
                <a:solidFill>
                  <a:schemeClr val="bg1"/>
                </a:solidFill>
              </a:rPr>
              <a:t>arrhythmogenic</a:t>
            </a:r>
            <a:r>
              <a:rPr lang="en-US" dirty="0">
                <a:solidFill>
                  <a:schemeClr val="bg1"/>
                </a:solidFill>
              </a:rPr>
              <a:t> effects of </a:t>
            </a:r>
            <a:r>
              <a:rPr lang="en-US" dirty="0" err="1">
                <a:solidFill>
                  <a:schemeClr val="bg1"/>
                </a:solidFill>
              </a:rPr>
              <a:t>catecholamines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bg1"/>
                </a:solidFill>
              </a:rPr>
              <a:t>Neuromuscular system</a:t>
            </a:r>
            <a:endParaRPr lang="en-US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↓ in skeletal muscle tone.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May precipitate malignant hyperthermia 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altLang="en-US" dirty="0" smtClean="0">
                <a:solidFill>
                  <a:schemeClr val="bg1"/>
                </a:solidFill>
              </a:rPr>
              <a:t>A </a:t>
            </a:r>
            <a:r>
              <a:rPr lang="en-US" altLang="en-US" dirty="0">
                <a:solidFill>
                  <a:schemeClr val="bg1"/>
                </a:solidFill>
              </a:rPr>
              <a:t>dramatic increase in body temperature, acidosis, electrolyte imbalance and </a:t>
            </a:r>
            <a:r>
              <a:rPr lang="en-US" altLang="en-US" dirty="0" smtClean="0">
                <a:solidFill>
                  <a:schemeClr val="bg1"/>
                </a:solidFill>
              </a:rPr>
              <a:t>shock.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Management is removal of triggering agent, 100% Oxygen,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active cooling measures &amp; </a:t>
            </a:r>
            <a:r>
              <a:rPr lang="en-US" altLang="en-US" dirty="0" err="1" smtClean="0">
                <a:solidFill>
                  <a:schemeClr val="bg1"/>
                </a:solidFill>
              </a:rPr>
              <a:t>Dantrolene</a:t>
            </a:r>
            <a:r>
              <a:rPr lang="en-US" altLang="en-US" dirty="0" smtClean="0">
                <a:solidFill>
                  <a:schemeClr val="bg1"/>
                </a:solidFill>
              </a:rPr>
              <a:t> (1 to 10 mg/kg)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u="sng" dirty="0" smtClean="0">
                <a:solidFill>
                  <a:schemeClr val="bg1"/>
                </a:solidFill>
              </a:rPr>
              <a:t>Hepatic System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↓ hepatic perfusion. </a:t>
            </a:r>
          </a:p>
          <a:p>
            <a:pPr lvl="3"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692004-01C1-487E-9F21-B7217853F624}" type="slidenum">
              <a:rPr lang="en-US" altLang="en-US" sz="1200" smtClean="0"/>
              <a:pPr>
                <a:defRPr/>
              </a:pPr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57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35389"/>
              </p:ext>
            </p:extLst>
          </p:nvPr>
        </p:nvGraphicFramePr>
        <p:xfrm>
          <a:off x="443345" y="1069975"/>
          <a:ext cx="717665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0A6F236-7894-4260-B2F0-F746ADA2597A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pic>
        <p:nvPicPr>
          <p:cNvPr id="18436" name="Picture 4" descr="cannula going 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" y="3730625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Desflurane </a:t>
            </a:r>
            <a:r>
              <a:rPr lang="en-US" altLang="en-US" sz="3600" dirty="0" smtClean="0">
                <a:solidFill>
                  <a:schemeClr val="bg1"/>
                </a:solidFill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R</a:t>
            </a:r>
            <a:r>
              <a:rPr lang="en-US" altLang="en-US" sz="2400" dirty="0" smtClean="0">
                <a:solidFill>
                  <a:schemeClr val="bg1"/>
                </a:solidFill>
              </a:rPr>
              <a:t>apid onset and recovery of anesthesia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</a:t>
            </a:r>
            <a:r>
              <a:rPr lang="en-US" altLang="en-US" sz="2400" dirty="0" smtClean="0">
                <a:solidFill>
                  <a:schemeClr val="bg1"/>
                </a:solidFill>
              </a:rPr>
              <a:t>outpatient procedures)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One of least metabolized to toxic byproducts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Disadvantages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Requires a special vaporizer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P</a:t>
            </a:r>
            <a:r>
              <a:rPr lang="en-US" altLang="en-US" sz="2400" dirty="0" smtClean="0">
                <a:solidFill>
                  <a:schemeClr val="bg1"/>
                </a:solidFill>
              </a:rPr>
              <a:t>ungent and irritating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to the airway (leading to more coughing, laryngospasm)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H</a:t>
            </a:r>
            <a:r>
              <a:rPr lang="en-US" altLang="en-US" sz="2400" dirty="0" smtClean="0">
                <a:solidFill>
                  <a:schemeClr val="bg1"/>
                </a:solidFill>
              </a:rPr>
              <a:t>igh inspired gas concentrations lead to a </a:t>
            </a:r>
            <a:r>
              <a:rPr lang="en-US" altLang="en-US" sz="2400" dirty="0">
                <a:solidFill>
                  <a:schemeClr val="bg1"/>
                </a:solidFill>
              </a:rPr>
              <a:t>significant </a:t>
            </a:r>
            <a:r>
              <a:rPr lang="en-US" sz="2400" dirty="0">
                <a:solidFill>
                  <a:schemeClr val="bg1"/>
                </a:solidFill>
              </a:rPr>
              <a:t>↑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in the patient’s BP &amp; HR.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E0C4C55-9C5D-4EDF-A3BD-67917DBF3338}" type="slidenum">
              <a:rPr lang="en-US" altLang="en-US" sz="1200" smtClean="0"/>
              <a:pPr>
                <a:defRPr/>
              </a:pPr>
              <a:t>40</a:t>
            </a:fld>
            <a:endParaRPr lang="en-US" altLang="en-US" sz="1200" smtClean="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7239000" y="0"/>
          <a:ext cx="1905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3" imgW="3095238" imgH="4619048" progId="PhotoDeluxeBusiness.Image.1">
                  <p:embed/>
                </p:oleObj>
              </mc:Choice>
              <mc:Fallback>
                <p:oleObj name="Image" r:id="rId3" imgW="3095238" imgH="4619048" progId="PhotoDeluxeBusiness.Image.1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Sevoflurane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Low solubility in blood-- produces rapid induction and emergence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Pleasant smelling (suitable for children)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Has </a:t>
            </a:r>
            <a:r>
              <a:rPr lang="en-US" altLang="en-US" sz="2400" dirty="0">
                <a:solidFill>
                  <a:schemeClr val="bg1"/>
                </a:solidFill>
              </a:rPr>
              <a:t>good bronchodilating properties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Agent </a:t>
            </a:r>
            <a:r>
              <a:rPr lang="en-US" altLang="en-US" sz="2400" dirty="0">
                <a:solidFill>
                  <a:schemeClr val="bg1"/>
                </a:solidFill>
              </a:rPr>
              <a:t>of choice in </a:t>
            </a:r>
            <a:r>
              <a:rPr lang="en-US" altLang="en-US" sz="2400" dirty="0" smtClean="0">
                <a:solidFill>
                  <a:schemeClr val="bg1"/>
                </a:solidFill>
              </a:rPr>
              <a:t>asthma</a:t>
            </a:r>
            <a:r>
              <a:rPr lang="en-US" altLang="en-US" sz="2400" dirty="0">
                <a:solidFill>
                  <a:schemeClr val="bg1"/>
                </a:solidFill>
              </a:rPr>
              <a:t>, bronchitis, and COPD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 </a:t>
            </a:r>
            <a:r>
              <a:rPr lang="en-US" altLang="en-US" sz="2400" dirty="0">
                <a:solidFill>
                  <a:schemeClr val="bg1"/>
                </a:solidFill>
              </a:rPr>
              <a:t>has little effect on the heart rate.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Mild </a:t>
            </a:r>
            <a:r>
              <a:rPr lang="en-US" altLang="en-US" sz="2400" dirty="0">
                <a:solidFill>
                  <a:schemeClr val="bg1"/>
                </a:solidFill>
              </a:rPr>
              <a:t>respiratory and cardiac </a:t>
            </a:r>
            <a:r>
              <a:rPr lang="en-US" altLang="en-US" sz="2400" dirty="0" smtClean="0">
                <a:solidFill>
                  <a:schemeClr val="bg1"/>
                </a:solidFill>
              </a:rPr>
              <a:t>suppression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Disadvantages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Carbon dioxide absorbents in anesthesia </a:t>
            </a:r>
            <a:r>
              <a:rPr lang="en-US" altLang="en-US" sz="2400" dirty="0" smtClean="0">
                <a:solidFill>
                  <a:schemeClr val="bg1"/>
                </a:solidFill>
              </a:rPr>
              <a:t> machines degrade </a:t>
            </a:r>
            <a:r>
              <a:rPr lang="en-US" altLang="en-US" sz="2400" dirty="0" err="1">
                <a:solidFill>
                  <a:schemeClr val="bg1"/>
                </a:solidFill>
              </a:rPr>
              <a:t>sevoflurane</a:t>
            </a:r>
            <a:r>
              <a:rPr lang="en-US" altLang="en-US" sz="2400" dirty="0">
                <a:solidFill>
                  <a:schemeClr val="bg1"/>
                </a:solidFill>
              </a:rPr>
              <a:t> to 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Compound 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30D32F-53FE-45D3-9A78-13A3FB7F5C81}" type="slidenum">
              <a:rPr lang="en-US" altLang="en-US" sz="1200" smtClean="0"/>
              <a:pPr>
                <a:defRPr/>
              </a:pPr>
              <a:t>41</a:t>
            </a:fld>
            <a:endParaRPr lang="en-US" altLang="en-US" sz="12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26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Isoflurane</a:t>
            </a:r>
            <a:r>
              <a:rPr lang="en-US" altLang="en-US" sz="3600" b="1" dirty="0">
                <a:solidFill>
                  <a:schemeClr val="bg1"/>
                </a:solidFill>
              </a:rPr>
              <a:t>: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 causes peripheral vasodilation and increased coronary blood flow 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Disadvantages: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 smtClean="0">
                <a:solidFill>
                  <a:schemeClr val="bg1"/>
                </a:solidFill>
              </a:rPr>
              <a:t>oderate solubility, so recovery from anesthesia may be delayed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Isoflurane</a:t>
            </a:r>
            <a:r>
              <a:rPr lang="en-US" altLang="en-US" sz="2400" dirty="0" smtClean="0">
                <a:solidFill>
                  <a:schemeClr val="bg1"/>
                </a:solidFill>
              </a:rPr>
              <a:t> can make the heart “more sensitive” to circulating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catecholamines</a:t>
            </a:r>
            <a:r>
              <a:rPr lang="en-US" altLang="en-US" sz="2400" dirty="0" smtClean="0">
                <a:solidFill>
                  <a:schemeClr val="bg1"/>
                </a:solidFill>
              </a:rPr>
              <a:t> (like epinephrine).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E689A4A-6CE4-4B34-B6E6-08E139378AA0}" type="slidenum">
              <a:rPr lang="en-US" altLang="en-US" sz="1200" smtClean="0"/>
              <a:pPr>
                <a:defRPr/>
              </a:pPr>
              <a:t>42</a:t>
            </a:fld>
            <a:endParaRPr lang="en-US" altLang="en-US" sz="1200" smtClean="0"/>
          </a:p>
        </p:txBody>
      </p:sp>
      <p:pic>
        <p:nvPicPr>
          <p:cNvPr id="62469" name="Picture 6" descr="isoflur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Halothane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Used for induction in children (sweet pleasant odor);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Sensitize the myocardium to the </a:t>
            </a:r>
            <a:r>
              <a:rPr lang="en-US" sz="2800" dirty="0" err="1">
                <a:solidFill>
                  <a:schemeClr val="bg1"/>
                </a:solidFill>
              </a:rPr>
              <a:t>arrhythmogenic</a:t>
            </a:r>
            <a:r>
              <a:rPr lang="en-US" sz="2800" dirty="0">
                <a:solidFill>
                  <a:schemeClr val="bg1"/>
                </a:solidFill>
              </a:rPr>
              <a:t> effects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catecholamines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Blood pressure usually </a:t>
            </a:r>
            <a:r>
              <a:rPr lang="en-US" altLang="en-US" sz="2800" dirty="0" smtClean="0">
                <a:solidFill>
                  <a:schemeClr val="bg1"/>
                </a:solidFill>
              </a:rPr>
              <a:t>falls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Very soluble in blood and adipose tissue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Prolonged emergence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“Halothane </a:t>
            </a:r>
            <a:r>
              <a:rPr lang="en-US" sz="2800" dirty="0">
                <a:solidFill>
                  <a:schemeClr val="bg1"/>
                </a:solidFill>
              </a:rPr>
              <a:t>hepatitis” (rare).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30A4AE5-9F02-4C50-AEEB-776615BA2F8C}" type="slidenum">
              <a:rPr lang="en-US" altLang="en-US" sz="1200" smtClean="0"/>
              <a:pPr>
                <a:defRPr/>
              </a:pPr>
              <a:t>43</a:t>
            </a:fld>
            <a:endParaRPr lang="en-US" altLang="en-US" sz="1200" smtClean="0"/>
          </a:p>
        </p:txBody>
      </p:sp>
      <p:pic>
        <p:nvPicPr>
          <p:cNvPr id="63493" name="Picture 2" descr="halo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611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Nitrous Oxide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MAC is </a:t>
            </a:r>
            <a:r>
              <a:rPr lang="en-US" sz="2800" dirty="0">
                <a:solidFill>
                  <a:schemeClr val="bg1"/>
                </a:solidFill>
                <a:effectLst/>
              </a:rPr>
              <a:t>104% at one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atmosphere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Antagonism </a:t>
            </a:r>
            <a:r>
              <a:rPr lang="en-US" sz="2400" dirty="0">
                <a:solidFill>
                  <a:schemeClr val="bg1"/>
                </a:solidFill>
                <a:effectLst/>
              </a:rPr>
              <a:t>of NMDA receptors in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CNS.</a:t>
            </a:r>
            <a:br>
              <a:rPr lang="en-US" sz="2400" dirty="0" smtClean="0">
                <a:solidFill>
                  <a:schemeClr val="bg1"/>
                </a:solidFill>
                <a:effectLst/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Weak </a:t>
            </a:r>
            <a:r>
              <a:rPr lang="en-US" altLang="en-US" sz="2400" dirty="0">
                <a:solidFill>
                  <a:schemeClr val="bg1"/>
                </a:solidFill>
              </a:rPr>
              <a:t>anesthetic, </a:t>
            </a:r>
            <a:r>
              <a:rPr lang="en-US" altLang="en-US" sz="2400" dirty="0" smtClean="0">
                <a:solidFill>
                  <a:schemeClr val="bg1"/>
                </a:solidFill>
              </a:rPr>
              <a:t>produce analgesia.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Usually combined with other anesthetics.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Used alone e.g. dental procedures.</a:t>
            </a:r>
          </a:p>
          <a:p>
            <a:pPr marL="0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Mild </a:t>
            </a:r>
            <a:r>
              <a:rPr lang="en-US" sz="2400" dirty="0">
                <a:solidFill>
                  <a:schemeClr val="bg1"/>
                </a:solidFill>
              </a:rPr>
              <a:t>myocardial depressant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>
                <a:solidFill>
                  <a:schemeClr val="bg1"/>
                </a:solidFill>
              </a:rPr>
              <a:t>a mild sympathetic </a:t>
            </a:r>
            <a:r>
              <a:rPr lang="en-US" sz="2400" dirty="0" smtClean="0">
                <a:solidFill>
                  <a:schemeClr val="bg1"/>
                </a:solidFill>
              </a:rPr>
              <a:t>   stimulant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HR </a:t>
            </a:r>
            <a:r>
              <a:rPr lang="en-US" sz="2400" dirty="0">
                <a:solidFill>
                  <a:schemeClr val="bg1"/>
                </a:solidFill>
              </a:rPr>
              <a:t>and BP are usually unchanged.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pulmonary vascular </a:t>
            </a:r>
            <a:r>
              <a:rPr lang="en-US" sz="2400" dirty="0" smtClean="0">
                <a:solidFill>
                  <a:schemeClr val="bg1"/>
                </a:solidFill>
              </a:rPr>
              <a:t>resistance.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altLang="en-US" sz="2400" dirty="0" smtClean="0">
                <a:solidFill>
                  <a:schemeClr val="bg1"/>
                </a:solidFill>
              </a:rPr>
              <a:t>Little effect on respiration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8D2C59F-2C3E-40DB-9E5A-A532CBDF548B}" type="slidenum">
              <a:rPr lang="en-US" altLang="en-US" sz="1200" smtClean="0"/>
              <a:pPr>
                <a:defRPr/>
              </a:pPr>
              <a:t>44</a:t>
            </a:fld>
            <a:endParaRPr lang="en-US" altLang="en-US" sz="1200" smtClean="0"/>
          </a:p>
        </p:txBody>
      </p:sp>
      <p:pic>
        <p:nvPicPr>
          <p:cNvPr id="55301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anaesthesia-flowmeter-two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465388"/>
            <a:ext cx="1584325" cy="2106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Nausea/vomiting.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Risk of bone marrow </a:t>
            </a:r>
            <a:r>
              <a:rPr lang="en-US" altLang="en-US" sz="2800" dirty="0" smtClean="0">
                <a:solidFill>
                  <a:schemeClr val="bg1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Inhibits vitamin B-12 </a:t>
            </a:r>
            <a:r>
              <a:rPr lang="en-US" altLang="en-US" sz="2800" dirty="0" smtClean="0">
                <a:solidFill>
                  <a:schemeClr val="bg1"/>
                </a:solidFill>
              </a:rPr>
              <a:t>metabolism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Expansion of closed gas spaces.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sz="2800" dirty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itrous oxide is 35 times more soluble in blood than nitrogen. Contraindicated in (e.g. air </a:t>
            </a:r>
            <a:r>
              <a:rPr lang="en-US" sz="2800" dirty="0">
                <a:solidFill>
                  <a:schemeClr val="bg1"/>
                </a:solidFill>
              </a:rPr>
              <a:t>embolus, pneumothorax,</a:t>
            </a:r>
            <a:r>
              <a:rPr lang="en-US" altLang="en-US" sz="2800" dirty="0">
                <a:solidFill>
                  <a:schemeClr val="bg1"/>
                </a:solidFill>
              </a:rPr>
              <a:t> Middle Ear </a:t>
            </a:r>
            <a:r>
              <a:rPr lang="en-US" altLang="en-US" sz="2800" dirty="0" smtClean="0">
                <a:solidFill>
                  <a:schemeClr val="bg1"/>
                </a:solidFill>
              </a:rPr>
              <a:t>Surgery </a:t>
            </a:r>
            <a:r>
              <a:rPr lang="en-US" sz="2800" dirty="0" err="1" smtClean="0">
                <a:solidFill>
                  <a:schemeClr val="bg1"/>
                </a:solidFill>
              </a:rPr>
              <a:t>etc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Diffuse </a:t>
            </a:r>
            <a:r>
              <a:rPr lang="en-US" sz="2800" dirty="0">
                <a:solidFill>
                  <a:schemeClr val="bg1"/>
                </a:solidFill>
              </a:rPr>
              <a:t>into the cuff of </a:t>
            </a:r>
            <a:r>
              <a:rPr lang="en-US" sz="2800" dirty="0" smtClean="0">
                <a:solidFill>
                  <a:schemeClr val="bg1"/>
                </a:solidFill>
              </a:rPr>
              <a:t>ETT.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Diffusion hypoxia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 </a:t>
            </a:r>
            <a:r>
              <a:rPr lang="en-US" sz="2800" dirty="0" smtClean="0">
                <a:solidFill>
                  <a:schemeClr val="bg1"/>
                </a:solidFill>
              </a:rPr>
              <a:t>After discontinuation, its rapid elimination from the blood into the lung may lead to a low partial pressure of oxygen in the alveoli.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898EB3-B813-48C5-B704-54C278220BE5}" type="slidenum">
              <a:rPr lang="en-US" altLang="en-US" sz="1200" smtClean="0"/>
              <a:pPr>
                <a:defRPr/>
              </a:pPr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42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58487"/>
              </p:ext>
            </p:extLst>
          </p:nvPr>
        </p:nvGraphicFramePr>
        <p:xfrm>
          <a:off x="457200" y="174139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3405E47-3178-4C06-98A4-93919E60BC94}" type="slidenum">
              <a:rPr lang="en-US" altLang="en-US" sz="1200" smtClean="0"/>
              <a:pPr>
                <a:defRPr/>
              </a:pPr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85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Neuromuscular blocking drugs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Primary Uses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Perform tracheal intubation.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Facilitate ventilation.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Provides optimal surgical operating conditions.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2E0E4-A9F7-48DD-BEC5-0702F34FE319}" type="slidenum">
              <a:rPr lang="en-US" altLang="en-US" sz="1200" smtClean="0"/>
              <a:pPr>
                <a:defRPr/>
              </a:pPr>
              <a:t>47</a:t>
            </a:fld>
            <a:endParaRPr lang="en-US" altLang="en-US" sz="1200" smtClean="0"/>
          </a:p>
        </p:txBody>
      </p:sp>
      <p:pic>
        <p:nvPicPr>
          <p:cNvPr id="65541" name="Picture 5" descr="Neuromuscular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4015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Neuromuscular blockers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FA015F-71B7-4938-B61F-2A199E7DB147}" type="slidenum">
              <a:rPr lang="en-US" altLang="en-US" sz="1200" smtClean="0"/>
              <a:pPr>
                <a:defRPr/>
              </a:pPr>
              <a:t>48</a:t>
            </a:fld>
            <a:endParaRPr lang="en-US" altLang="en-US" sz="1200" smtClean="0"/>
          </a:p>
        </p:txBody>
      </p:sp>
      <p:pic>
        <p:nvPicPr>
          <p:cNvPr id="66564" name="Picture 5" descr="dali l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DSC_4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Depolarizing (</a:t>
            </a:r>
            <a:r>
              <a:rPr lang="en-US" altLang="en-US" sz="3600" b="1" dirty="0" err="1" smtClean="0">
                <a:solidFill>
                  <a:schemeClr val="bg1"/>
                </a:solidFill>
              </a:rPr>
              <a:t>Succinycholine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Structurally </a:t>
            </a:r>
            <a:r>
              <a:rPr lang="en-US" altLang="en-US" sz="2800" dirty="0">
                <a:solidFill>
                  <a:schemeClr val="bg1"/>
                </a:solidFill>
              </a:rPr>
              <a:t>similar to acetylcholine </a:t>
            </a:r>
            <a:r>
              <a:rPr lang="en-US" altLang="en-US" sz="2800" dirty="0" smtClean="0">
                <a:solidFill>
                  <a:schemeClr val="bg1"/>
                </a:solidFill>
              </a:rPr>
              <a:t>… activate the acetylcholine receptors (Ach) </a:t>
            </a:r>
            <a:r>
              <a:rPr lang="en-US" altLang="en-US" sz="2800" dirty="0">
                <a:solidFill>
                  <a:schemeClr val="bg1"/>
                </a:solidFill>
              </a:rPr>
              <a:t>… depolarization </a:t>
            </a:r>
            <a:r>
              <a:rPr lang="en-US" altLang="en-US" sz="2800" dirty="0" smtClean="0">
                <a:solidFill>
                  <a:schemeClr val="bg1"/>
                </a:solidFill>
              </a:rPr>
              <a:t>of post junctional membrane.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V</a:t>
            </a:r>
            <a:r>
              <a:rPr lang="en-US" altLang="en-US" sz="2800" dirty="0" smtClean="0">
                <a:solidFill>
                  <a:schemeClr val="bg1"/>
                </a:solidFill>
              </a:rPr>
              <a:t>ery short duration of action (onset 60 seconds/ duration 10 minutes) 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For short </a:t>
            </a:r>
            <a:r>
              <a:rPr lang="en-US" altLang="en-US" sz="2800" dirty="0">
                <a:solidFill>
                  <a:schemeClr val="bg1"/>
                </a:solidFill>
              </a:rPr>
              <a:t>time intubation (</a:t>
            </a:r>
            <a:r>
              <a:rPr lang="en-US" sz="2800" dirty="0">
                <a:solidFill>
                  <a:schemeClr val="bg1"/>
                </a:solidFill>
                <a:effectLst/>
              </a:rPr>
              <a:t>Rapid sequence induction)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Metabolized very quickly by plasma cholinesterase.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Characterized by t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ransient </a:t>
            </a:r>
            <a:r>
              <a:rPr lang="en-US" sz="2800" dirty="0">
                <a:solidFill>
                  <a:schemeClr val="bg1"/>
                </a:solidFill>
                <a:effectLst/>
              </a:rPr>
              <a:t>muscle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fasciculations</a:t>
            </a:r>
            <a:r>
              <a:rPr lang="en-US" sz="2800" dirty="0">
                <a:solidFill>
                  <a:schemeClr val="bg1"/>
                </a:solidFill>
                <a:effectLst/>
              </a:rPr>
              <a:t> followed by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relaxation.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Acetylcholine </a:t>
            </a:r>
            <a:r>
              <a:rPr lang="en-US" sz="2800" dirty="0">
                <a:solidFill>
                  <a:schemeClr val="bg1"/>
                </a:solidFill>
                <a:effectLst/>
              </a:rPr>
              <a:t>esterase (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800" dirty="0">
                <a:solidFill>
                  <a:schemeClr val="bg1"/>
                </a:solidFill>
                <a:effectLst/>
              </a:rPr>
              <a:t>) inhibitors potentiate rather than reverse the block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63189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Thiopental is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thiobarbiturate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Mechanism of action</a:t>
            </a:r>
            <a:endParaRPr lang="en-US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 </a:t>
            </a:r>
            <a:r>
              <a:rPr lang="en-US" sz="2400" dirty="0">
                <a:solidFill>
                  <a:schemeClr val="bg1"/>
                </a:solidFill>
              </a:rPr>
              <a:t>inhibitory neurotransmission by enhancing GABAA receptor function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Inhibit </a:t>
            </a:r>
            <a:r>
              <a:rPr lang="en-US" sz="2400" dirty="0">
                <a:solidFill>
                  <a:schemeClr val="bg1"/>
                </a:solidFill>
              </a:rPr>
              <a:t>excitatory neurotransmission via glutamate and nicotinic acetylcholine </a:t>
            </a:r>
            <a:r>
              <a:rPr lang="en-US" sz="2400" dirty="0" smtClean="0">
                <a:solidFill>
                  <a:schemeClr val="bg1"/>
                </a:solidFill>
              </a:rPr>
              <a:t>receptors.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  <a:endParaRPr lang="en-US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Metabolism </a:t>
            </a:r>
            <a:r>
              <a:rPr lang="en-US" sz="2400" dirty="0">
                <a:solidFill>
                  <a:schemeClr val="bg1"/>
                </a:solidFill>
              </a:rPr>
              <a:t>and elimination is </a:t>
            </a:r>
            <a:r>
              <a:rPr lang="en-US" sz="2400" dirty="0" smtClean="0">
                <a:solidFill>
                  <a:schemeClr val="bg1"/>
                </a:solidFill>
              </a:rPr>
              <a:t>hepatic. Multiple doses </a:t>
            </a:r>
            <a:r>
              <a:rPr lang="en-US" sz="2400" dirty="0">
                <a:solidFill>
                  <a:schemeClr val="bg1"/>
                </a:solidFill>
              </a:rPr>
              <a:t>or prolonged infusions may produce prolonged sedation or unconsciousness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286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12"/>
            <a:ext cx="8229600" cy="881414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Barbiturates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943600"/>
          </a:xfrm>
        </p:spPr>
        <p:txBody>
          <a:bodyPr/>
          <a:lstStyle/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  <a:ea typeface="+mn-ea"/>
                <a:cs typeface="+mn-cs"/>
              </a:rPr>
              <a:t>Adverse Effects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Cardiac dysrhythmias:</a:t>
            </a:r>
            <a:r>
              <a:rPr lang="en-US" dirty="0">
                <a:solidFill>
                  <a:schemeClr val="bg1"/>
                </a:solidFill>
                <a:effectLst/>
              </a:rPr>
              <a:t> 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sinus bradycardia, junctional rhythm, and even asystole after the first dose in children and following repeated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dose 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within a short time interval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in adults.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Hyperkalemia.( burns, RF, muscular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 dystrophies &amp;   paraplegia)</a:t>
            </a: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A 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transient increase in intraocular 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pressure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Increase in intracranial &amp; </a:t>
            </a:r>
            <a:r>
              <a:rPr lang="en-US" sz="2800" dirty="0" err="1" smtClean="0">
                <a:solidFill>
                  <a:schemeClr val="bg1"/>
                </a:solidFill>
                <a:ea typeface="+mn-ea"/>
                <a:cs typeface="+mn-cs"/>
              </a:rPr>
              <a:t>intragastic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 pressure.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Myalgia</a:t>
            </a:r>
            <a:r>
              <a:rPr lang="en-US" dirty="0">
                <a:solidFill>
                  <a:schemeClr val="bg1"/>
                </a:solidFill>
              </a:rPr>
              <a:t> : abdomen, back, and </a:t>
            </a:r>
            <a:r>
              <a:rPr lang="en-US" dirty="0" smtClean="0">
                <a:solidFill>
                  <a:schemeClr val="bg1"/>
                </a:solidFill>
              </a:rPr>
              <a:t>neck.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Histamine release.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Dual block.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06B60B-6A46-4FA0-97A0-E0BDF084D77C}" type="slidenum">
              <a:rPr lang="en-US" altLang="en-US" sz="1200" smtClean="0"/>
              <a:pPr>
                <a:defRPr/>
              </a:pPr>
              <a:t>50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33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  <a:cs typeface="+mn-cs"/>
              </a:rPr>
              <a:t>Succinylcholine apnea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Low levels of plasma cholinesterase (severe liver or kidney disease)</a:t>
            </a:r>
            <a:endParaRPr lang="en-US" sz="2800" dirty="0">
              <a:solidFill>
                <a:schemeClr val="bg1"/>
              </a:solidFill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 drug-induced inhibition of its activity, a genetically atypical enzyme.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Management is supportive, especially to avoid awareness. 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Anaphylaxis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over 50% of anaphylactic reactions to NMBDs.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Malignant 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hyperthermia (MH).</a:t>
            </a:r>
            <a:r>
              <a:rPr lang="en-US" sz="2800" dirty="0">
                <a:solidFill>
                  <a:schemeClr val="bg1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F9624-3710-4561-B938-A488B3712F3B}" type="slidenum">
              <a:rPr lang="en-US" altLang="en-US" sz="1200" smtClean="0"/>
              <a:pPr>
                <a:defRPr/>
              </a:pPr>
              <a:t>51</a:t>
            </a:fld>
            <a:endParaRPr lang="en-US" altLang="en-US" sz="1200" smtClean="0"/>
          </a:p>
        </p:txBody>
      </p:sp>
      <p:pic>
        <p:nvPicPr>
          <p:cNvPr id="69636" name="Picture 5" descr="malh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828132" cy="2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>
                <a:solidFill>
                  <a:schemeClr val="bg1"/>
                </a:solidFill>
              </a:rPr>
              <a:t>Nondepolarizing</a:t>
            </a:r>
            <a:r>
              <a:rPr lang="en-US" altLang="en-US" sz="3600" b="1" dirty="0">
                <a:solidFill>
                  <a:schemeClr val="bg1"/>
                </a:solidFill>
              </a:rPr>
              <a:t> blockers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They act by competitively blocking the binding of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</a:t>
            </a:r>
            <a:r>
              <a:rPr lang="en-US" sz="2800" dirty="0">
                <a:solidFill>
                  <a:schemeClr val="bg1"/>
                </a:solidFill>
                <a:effectLst/>
              </a:rPr>
              <a:t> to its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receptors </a:t>
            </a:r>
            <a:r>
              <a:rPr lang="en-US" altLang="en-US" sz="2800" dirty="0" smtClean="0">
                <a:solidFill>
                  <a:schemeClr val="bg1"/>
                </a:solidFill>
              </a:rPr>
              <a:t>and </a:t>
            </a:r>
            <a:r>
              <a:rPr lang="en-US" altLang="en-US" sz="2800" dirty="0">
                <a:solidFill>
                  <a:schemeClr val="bg1"/>
                </a:solidFill>
              </a:rPr>
              <a:t>inhibit muscular contraction. 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It </a:t>
            </a:r>
            <a:r>
              <a:rPr lang="en-US" sz="2800" dirty="0">
                <a:solidFill>
                  <a:schemeClr val="bg1"/>
                </a:solidFill>
                <a:effectLst/>
              </a:rPr>
              <a:t>is characterized by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Absence </a:t>
            </a:r>
            <a:r>
              <a:rPr lang="en-US" sz="2800" dirty="0">
                <a:solidFill>
                  <a:schemeClr val="bg1"/>
                </a:solidFill>
                <a:effectLst/>
              </a:rPr>
              <a:t>of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fasciculations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Potentiation </a:t>
            </a:r>
            <a:r>
              <a:rPr lang="en-US" sz="2800" dirty="0">
                <a:solidFill>
                  <a:schemeClr val="bg1"/>
                </a:solidFill>
                <a:effectLst/>
              </a:rPr>
              <a:t>by other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nondepolarizing</a:t>
            </a:r>
            <a:r>
              <a:rPr lang="en-US" sz="2800" dirty="0">
                <a:solidFill>
                  <a:schemeClr val="bg1"/>
                </a:solidFill>
                <a:effectLst/>
              </a:rPr>
              <a:t> NMBDs and volatile anesthetic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agents.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Reversal </a:t>
            </a:r>
            <a:r>
              <a:rPr lang="en-US" sz="2800" dirty="0">
                <a:solidFill>
                  <a:schemeClr val="bg1"/>
                </a:solidFill>
                <a:effectLst/>
              </a:rPr>
              <a:t>by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800" dirty="0">
                <a:solidFill>
                  <a:schemeClr val="bg1"/>
                </a:solidFill>
                <a:effectLst/>
              </a:rPr>
              <a:t> inhibitors.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2A57A6-A2FF-48B6-86E4-F2C4381711A1}" type="slidenum">
              <a:rPr lang="en-US" altLang="en-US" sz="1200" smtClean="0"/>
              <a:pPr>
                <a:defRPr/>
              </a:pPr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0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effectLst/>
              </a:rPr>
              <a:t>MIVACURIUM:</a:t>
            </a:r>
            <a:r>
              <a:rPr lang="en-US" alt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/>
              </a:rPr>
              <a:t>Short-acting, rapidly hydrolyzed by plasma cholinesterase.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/>
              </a:rPr>
              <a:t>Histamine release causing a transient hypotension and tachycardia.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ATRACURIUM: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Widely </a:t>
            </a:r>
            <a:r>
              <a:rPr lang="en-US" altLang="en-US" sz="2400" dirty="0">
                <a:solidFill>
                  <a:schemeClr val="bg1"/>
                </a:solidFill>
              </a:rPr>
              <a:t>used and have an intermediate onset and duration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action.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Histamine release.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No direct cardiovascular effects.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Metabolism is by Hofmann degradation and ester hydrolysis in the </a:t>
            </a:r>
            <a:r>
              <a:rPr lang="en-US" altLang="en-US" sz="2400" dirty="0" smtClean="0">
                <a:solidFill>
                  <a:schemeClr val="bg1"/>
                </a:solidFill>
              </a:rPr>
              <a:t>plasma. Its </a:t>
            </a:r>
            <a:r>
              <a:rPr lang="en-US" altLang="en-US" sz="2400" dirty="0">
                <a:solidFill>
                  <a:schemeClr val="bg1"/>
                </a:solidFill>
              </a:rPr>
              <a:t>duration of action is independent of renal and hepatic function.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 breakdown product of </a:t>
            </a:r>
            <a:r>
              <a:rPr lang="en-US" altLang="en-US" sz="2400" dirty="0" err="1">
                <a:solidFill>
                  <a:schemeClr val="bg1"/>
                </a:solidFill>
              </a:rPr>
              <a:t>atracurium</a:t>
            </a:r>
            <a:r>
              <a:rPr lang="en-US" altLang="en-US" sz="2400" dirty="0">
                <a:solidFill>
                  <a:schemeClr val="bg1"/>
                </a:solidFill>
              </a:rPr>
              <a:t>, (</a:t>
            </a:r>
            <a:r>
              <a:rPr lang="en-US" altLang="en-US" sz="2400" dirty="0" err="1">
                <a:solidFill>
                  <a:schemeClr val="bg1"/>
                </a:solidFill>
              </a:rPr>
              <a:t>laudanosine</a:t>
            </a:r>
            <a:r>
              <a:rPr lang="en-US" altLang="en-US" sz="2400" dirty="0">
                <a:solidFill>
                  <a:schemeClr val="bg1"/>
                </a:solidFill>
              </a:rPr>
              <a:t> ) may accumulate and cause seizures 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8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CISATRACURIUM: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Isomer </a:t>
            </a:r>
            <a:r>
              <a:rPr lang="en-US" altLang="en-US" sz="2400" dirty="0">
                <a:solidFill>
                  <a:schemeClr val="bg1"/>
                </a:solidFill>
              </a:rPr>
              <a:t>of </a:t>
            </a:r>
            <a:r>
              <a:rPr lang="en-US" altLang="en-US" sz="2400" dirty="0" err="1">
                <a:solidFill>
                  <a:schemeClr val="bg1"/>
                </a:solidFill>
              </a:rPr>
              <a:t>atracurium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Hofmann </a:t>
            </a:r>
            <a:r>
              <a:rPr lang="en-US" altLang="en-US" sz="2400" dirty="0">
                <a:solidFill>
                  <a:schemeClr val="bg1"/>
                </a:solidFill>
              </a:rPr>
              <a:t>degradation and does not accumulate in renal failure.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Relatively </a:t>
            </a:r>
            <a:r>
              <a:rPr lang="en-US" altLang="en-US" sz="2400" dirty="0">
                <a:solidFill>
                  <a:schemeClr val="bg1"/>
                </a:solidFill>
              </a:rPr>
              <a:t>slow onset of action.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Does not </a:t>
            </a:r>
            <a:r>
              <a:rPr lang="en-US" altLang="en-US" sz="2400" dirty="0">
                <a:solidFill>
                  <a:schemeClr val="bg1"/>
                </a:solidFill>
              </a:rPr>
              <a:t>release histamine.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Less </a:t>
            </a:r>
            <a:r>
              <a:rPr lang="en-US" altLang="en-US" sz="2400" dirty="0" err="1">
                <a:solidFill>
                  <a:schemeClr val="bg1"/>
                </a:solidFill>
              </a:rPr>
              <a:t>laudanosine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ROCURONIUM: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most rapid onset of the clinically available non-depolarizing NMBDs.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Intubating </a:t>
            </a:r>
            <a:r>
              <a:rPr lang="en-US" sz="2400" dirty="0">
                <a:solidFill>
                  <a:schemeClr val="bg1"/>
                </a:solidFill>
              </a:rPr>
              <a:t>conditions can be achieved in 60-90 seconds after an induction dose of 0.6 </a:t>
            </a:r>
            <a:r>
              <a:rPr lang="en-US" sz="2400" dirty="0" smtClean="0">
                <a:solidFill>
                  <a:schemeClr val="bg1"/>
                </a:solidFill>
              </a:rPr>
              <a:t>mg/Kg. Increasing </a:t>
            </a:r>
            <a:r>
              <a:rPr lang="en-US" sz="2400" dirty="0">
                <a:solidFill>
                  <a:schemeClr val="bg1"/>
                </a:solidFill>
              </a:rPr>
              <a:t>the dose to 1.2 mg/kg shortens the </a:t>
            </a:r>
            <a:r>
              <a:rPr lang="en-US" sz="2400" dirty="0" smtClean="0">
                <a:solidFill>
                  <a:schemeClr val="bg1"/>
                </a:solidFill>
              </a:rPr>
              <a:t>time can  be used for rapid </a:t>
            </a:r>
            <a:r>
              <a:rPr lang="en-US" sz="2400" dirty="0">
                <a:solidFill>
                  <a:schemeClr val="bg1"/>
                </a:solidFill>
              </a:rPr>
              <a:t>sequence </a:t>
            </a:r>
            <a:r>
              <a:rPr lang="en-US" sz="2400" dirty="0" smtClean="0">
                <a:solidFill>
                  <a:schemeClr val="bg1"/>
                </a:solidFill>
              </a:rPr>
              <a:t>induction when </a:t>
            </a:r>
            <a:r>
              <a:rPr lang="en-US" sz="2400" dirty="0" err="1" smtClean="0">
                <a:solidFill>
                  <a:schemeClr val="bg1"/>
                </a:solidFill>
              </a:rPr>
              <a:t>Suxamethonium</a:t>
            </a:r>
            <a:r>
              <a:rPr lang="en-US" sz="2400" dirty="0" smtClean="0">
                <a:solidFill>
                  <a:schemeClr val="bg1"/>
                </a:solidFill>
              </a:rPr>
              <a:t> is contraindicated.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>
                <a:solidFill>
                  <a:schemeClr val="bg1"/>
                </a:solidFill>
              </a:rPr>
              <a:t>intermediate duration of </a:t>
            </a:r>
            <a:r>
              <a:rPr lang="en-US" sz="2400" dirty="0" smtClean="0">
                <a:solidFill>
                  <a:schemeClr val="bg1"/>
                </a:solidFill>
              </a:rPr>
              <a:t>action. Histamine is not released.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Higher incidence of anaphylactic reaction.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61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Urgency for tracheal intubation.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Duration </a:t>
            </a:r>
            <a:r>
              <a:rPr lang="en-US" sz="2400" dirty="0">
                <a:solidFill>
                  <a:schemeClr val="bg1"/>
                </a:solidFill>
                <a:effectLst/>
              </a:rPr>
              <a:t>of the procedure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Coexisting </a:t>
            </a:r>
            <a:r>
              <a:rPr lang="en-US" sz="2400" dirty="0">
                <a:solidFill>
                  <a:schemeClr val="bg1"/>
                </a:solidFill>
                <a:effectLst/>
              </a:rPr>
              <a:t>medical conditions that may affect the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NMJ.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Side effects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metabolism 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Cost-effectiveness 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Suxamethonium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makes it a good choice for rapid intubation 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Rocuronium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will decrease the risk of hyperkalemia in patients with burns. 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Pancuronium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can produce a tachycardia that is undesirable in patients with severe IHD, but its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vagolytic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effects may be appropriate in pediatrics.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1183A5-479F-408B-9EF2-47350622040E}" type="slidenum">
              <a:rPr lang="en-US" altLang="en-US" sz="1200" smtClean="0"/>
              <a:pPr>
                <a:defRPr/>
              </a:pPr>
              <a:t>55</a:t>
            </a:fld>
            <a:endParaRPr lang="en-US" altLang="en-US" sz="12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CHOICE OF NMBD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</a:rPr>
              <a:t>Peripheral nerve stimulator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61C638-92A5-4A5D-AA7A-D43A18F8FA9D}" type="slidenum">
              <a:rPr lang="en-US" altLang="en-US" sz="1200" smtClean="0"/>
              <a:pPr>
                <a:defRPr/>
              </a:pPr>
              <a:t>56</a:t>
            </a:fld>
            <a:endParaRPr lang="en-US" altLang="en-US" sz="120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5029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Check the depth of neuromuscular blockade</a:t>
            </a:r>
          </a:p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Determine that neuromuscular blockade is reversed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At </a:t>
            </a:r>
            <a:r>
              <a:rPr lang="en-US" sz="2800" dirty="0">
                <a:solidFill>
                  <a:schemeClr val="bg1"/>
                </a:solidFill>
                <a:effectLst/>
              </a:rPr>
              <a:t>least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3 twitches </a:t>
            </a:r>
            <a:r>
              <a:rPr lang="en-US" sz="2800" dirty="0">
                <a:solidFill>
                  <a:schemeClr val="bg1"/>
                </a:solidFill>
                <a:effectLst/>
              </a:rPr>
              <a:t>on a train of four should be detected before attempting reversal.</a:t>
            </a:r>
            <a:endParaRPr lang="en-GB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3990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Anticholinesterases </a:t>
            </a:r>
            <a:r>
              <a:rPr lang="en-US" sz="3600" b="1" dirty="0" smtClean="0">
                <a:solidFill>
                  <a:schemeClr val="bg1"/>
                </a:solidFill>
              </a:rPr>
              <a:t>(Neostigmine)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614"/>
            <a:ext cx="8637494" cy="46383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inhibit the action of the acetylcholinesterase </a:t>
            </a:r>
            <a:r>
              <a:rPr lang="en-US" sz="2400" dirty="0">
                <a:solidFill>
                  <a:schemeClr val="bg1"/>
                </a:solidFill>
              </a:rPr>
              <a:t>enzyme at the </a:t>
            </a:r>
            <a:r>
              <a:rPr lang="en-US" sz="2400" dirty="0" smtClean="0">
                <a:solidFill>
                  <a:schemeClr val="bg1"/>
                </a:solidFill>
              </a:rPr>
              <a:t>NMJ by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GB" altLang="en-US" sz="2400" dirty="0" err="1" smtClean="0">
                <a:solidFill>
                  <a:schemeClr val="bg1"/>
                </a:solidFill>
              </a:rPr>
              <a:t>ncreasing</a:t>
            </a:r>
            <a:r>
              <a:rPr lang="en-GB" altLang="en-US" sz="2400" dirty="0" smtClean="0">
                <a:solidFill>
                  <a:schemeClr val="bg1"/>
                </a:solidFill>
              </a:rPr>
              <a:t> the </a:t>
            </a:r>
            <a:r>
              <a:rPr lang="en-GB" altLang="en-US" sz="2400" dirty="0">
                <a:solidFill>
                  <a:schemeClr val="bg1"/>
                </a:solidFill>
              </a:rPr>
              <a:t>concentration of Ach at </a:t>
            </a:r>
            <a:r>
              <a:rPr lang="en-GB" altLang="en-US" sz="2400" dirty="0" smtClean="0">
                <a:solidFill>
                  <a:schemeClr val="bg1"/>
                </a:solidFill>
              </a:rPr>
              <a:t>NMJ.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Clinical tests of adequate resolution of neuromuscular block include the ability to lift the head from the bed for 5 seconds.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Intravenous injection at a dose of 0.05 mg/kg (maximum 5mg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To minimize adverse effects such as bradycardia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miosis</a:t>
            </a:r>
            <a:r>
              <a:rPr lang="en-US" sz="2400" dirty="0">
                <a:solidFill>
                  <a:schemeClr val="bg1"/>
                </a:solidFill>
              </a:rPr>
              <a:t>, GI upset, nausea, bronchospasm, increased sweating, salivation &amp; bronchial </a:t>
            </a:r>
            <a:r>
              <a:rPr lang="en-US" sz="2400" dirty="0" smtClean="0">
                <a:solidFill>
                  <a:schemeClr val="bg1"/>
                </a:solidFill>
              </a:rPr>
              <a:t>secretions, an </a:t>
            </a:r>
            <a:r>
              <a:rPr lang="en-US" sz="2400" dirty="0">
                <a:solidFill>
                  <a:schemeClr val="bg1"/>
                </a:solidFill>
              </a:rPr>
              <a:t>an </a:t>
            </a:r>
            <a:r>
              <a:rPr lang="en-US" sz="2400" dirty="0" err="1">
                <a:solidFill>
                  <a:schemeClr val="bg1"/>
                </a:solidFill>
              </a:rPr>
              <a:t>antimuscarinic</a:t>
            </a:r>
            <a:r>
              <a:rPr lang="en-US" sz="2400" dirty="0">
                <a:solidFill>
                  <a:schemeClr val="bg1"/>
                </a:solidFill>
              </a:rPr>
              <a:t> such as </a:t>
            </a:r>
            <a:r>
              <a:rPr lang="en-US" sz="2400" b="1" dirty="0" err="1">
                <a:solidFill>
                  <a:schemeClr val="bg1"/>
                </a:solidFill>
              </a:rPr>
              <a:t>glycopyrronium</a:t>
            </a:r>
            <a:r>
              <a:rPr lang="en-US" sz="2400" dirty="0">
                <a:solidFill>
                  <a:schemeClr val="bg1"/>
                </a:solidFill>
              </a:rPr>
              <a:t> 0.01 mg/kg or </a:t>
            </a:r>
            <a:r>
              <a:rPr lang="en-US" sz="2400" b="1" dirty="0">
                <a:solidFill>
                  <a:schemeClr val="bg1"/>
                </a:solidFill>
              </a:rPr>
              <a:t>atropine</a:t>
            </a:r>
            <a:r>
              <a:rPr lang="en-US" sz="2400" dirty="0">
                <a:solidFill>
                  <a:schemeClr val="bg1"/>
                </a:solidFill>
              </a:rPr>
              <a:t> 0.02 mg/kg must be administered along with the </a:t>
            </a:r>
            <a:r>
              <a:rPr lang="en-US" sz="2400" dirty="0" smtClean="0">
                <a:solidFill>
                  <a:schemeClr val="bg1"/>
                </a:solidFill>
              </a:rPr>
              <a:t>anticholinesterase.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C449B0-29F8-4CF1-B1A2-AAC1C8DFEF22}" type="slidenum">
              <a:rPr lang="en-US" altLang="en-US" sz="1200" smtClean="0"/>
              <a:pPr>
                <a:defRPr/>
              </a:pPr>
              <a:t>57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96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56296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8C8759-6469-41F3-B383-C129756B9BF9}" type="slidenum">
              <a:rPr lang="en-US" altLang="en-US" sz="1200" smtClean="0"/>
              <a:pPr>
                <a:defRPr/>
              </a:pPr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22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Local anesthetics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LAs are drugs which reversibly </a:t>
            </a:r>
            <a:r>
              <a:rPr lang="en-US" altLang="en-US" sz="2400" dirty="0" smtClean="0">
                <a:solidFill>
                  <a:schemeClr val="bg1"/>
                </a:solidFill>
              </a:rPr>
              <a:t>prevent the transmission of pain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stimuli locally at their site of administration.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Mechanism of action</a:t>
            </a: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Reversibly blocking sodium channels to prevent depolarization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2400" b="1" dirty="0" smtClean="0">
                <a:solidFill>
                  <a:schemeClr val="bg1"/>
                </a:solidFill>
              </a:rPr>
              <a:t>Lipid </a:t>
            </a:r>
            <a:r>
              <a:rPr lang="en-CA" altLang="en-US" sz="2400" b="1" dirty="0">
                <a:solidFill>
                  <a:schemeClr val="bg1"/>
                </a:solidFill>
              </a:rPr>
              <a:t>solubility</a:t>
            </a:r>
            <a:r>
              <a:rPr lang="en-CA" altLang="en-US" sz="2400" dirty="0">
                <a:solidFill>
                  <a:schemeClr val="bg1"/>
                </a:solidFill>
              </a:rPr>
              <a:t>: </a:t>
            </a:r>
            <a:r>
              <a:rPr lang="en-CA" altLang="en-US" sz="2400" dirty="0" smtClean="0">
                <a:solidFill>
                  <a:schemeClr val="bg1"/>
                </a:solidFill>
              </a:rPr>
              <a:t>potency</a:t>
            </a:r>
            <a:r>
              <a:rPr lang="en-CA" altLang="en-US" sz="2400" dirty="0">
                <a:solidFill>
                  <a:schemeClr val="bg1"/>
                </a:solidFill>
              </a:rPr>
              <a:t>, plasma protein binding </a:t>
            </a:r>
            <a:r>
              <a:rPr lang="en-CA" altLang="en-US" sz="2400" dirty="0" smtClean="0">
                <a:solidFill>
                  <a:schemeClr val="bg1"/>
                </a:solidFill>
              </a:rPr>
              <a:t>determines</a:t>
            </a:r>
            <a:r>
              <a:rPr lang="en-CA" altLang="en-US" sz="2400" dirty="0">
                <a:solidFill>
                  <a:schemeClr val="bg1"/>
                </a:solidFill>
              </a:rPr>
              <a:t>, </a:t>
            </a:r>
            <a:r>
              <a:rPr lang="en-CA" altLang="en-US" sz="2400" dirty="0" smtClean="0">
                <a:solidFill>
                  <a:schemeClr val="bg1"/>
                </a:solidFill>
              </a:rPr>
              <a:t>duration </a:t>
            </a:r>
            <a:r>
              <a:rPr lang="en-CA" altLang="en-US" sz="2400" dirty="0">
                <a:solidFill>
                  <a:schemeClr val="bg1"/>
                </a:solidFill>
              </a:rPr>
              <a:t>of action of local anesthetics</a:t>
            </a:r>
            <a:r>
              <a:rPr lang="en-CA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chemeClr val="bg1"/>
                </a:solidFill>
              </a:rPr>
              <a:t>Addition of vasoconstrictor:</a:t>
            </a:r>
            <a:endParaRPr lang="en-CA" sz="24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Prolongation of anesthetic </a:t>
            </a:r>
            <a:r>
              <a:rPr lang="en-CA" sz="2400" dirty="0" smtClean="0">
                <a:solidFill>
                  <a:schemeClr val="bg1"/>
                </a:solidFill>
              </a:rPr>
              <a:t>action, decreased </a:t>
            </a:r>
            <a:r>
              <a:rPr lang="en-CA" sz="2400" dirty="0">
                <a:solidFill>
                  <a:schemeClr val="bg1"/>
                </a:solidFill>
              </a:rPr>
              <a:t>risk of </a:t>
            </a:r>
            <a:r>
              <a:rPr lang="en-CA" sz="2400" dirty="0" smtClean="0">
                <a:solidFill>
                  <a:schemeClr val="bg1"/>
                </a:solidFill>
              </a:rPr>
              <a:t>toxicity and decrease </a:t>
            </a:r>
            <a:r>
              <a:rPr lang="en-CA" sz="2400" dirty="0">
                <a:solidFill>
                  <a:schemeClr val="bg1"/>
                </a:solidFill>
              </a:rPr>
              <a:t>in bleeding from surgical </a:t>
            </a:r>
            <a:r>
              <a:rPr lang="en-CA" sz="2400" dirty="0" smtClean="0">
                <a:solidFill>
                  <a:schemeClr val="bg1"/>
                </a:solidFill>
              </a:rPr>
              <a:t>manipulation</a:t>
            </a:r>
            <a:r>
              <a:rPr lang="en-CA" sz="2800" dirty="0" smtClean="0"/>
              <a:t>.</a:t>
            </a:r>
            <a:endParaRPr lang="en-CA" altLang="en-US" sz="2800" dirty="0"/>
          </a:p>
          <a:p>
            <a:pPr>
              <a:defRPr/>
            </a:pPr>
            <a:endParaRPr lang="en-CA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25C0786-CCD5-405F-9BB2-D8DEFF54676D}" type="slidenum">
              <a:rPr lang="en-US" altLang="en-US" sz="1200" smtClean="0"/>
              <a:pPr>
                <a:defRPr/>
              </a:pPr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4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26894"/>
            <a:ext cx="9601200" cy="6678706"/>
          </a:xfrm>
        </p:spPr>
        <p:txBody>
          <a:bodyPr/>
          <a:lstStyle/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CNS </a:t>
            </a:r>
            <a:r>
              <a:rPr lang="en-US" dirty="0" smtClean="0">
                <a:solidFill>
                  <a:schemeClr val="bg1"/>
                </a:solidFill>
              </a:rPr>
              <a:t>depression. ↓ in (CMRO2) cause ↓ in ICP and (CBF).</a:t>
            </a: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Depress myocardial contractility, </a:t>
            </a:r>
            <a:r>
              <a:rPr lang="en-US" dirty="0" smtClean="0">
                <a:solidFill>
                  <a:schemeClr val="bg1"/>
                </a:solidFill>
              </a:rPr>
              <a:t>leading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 dose-dependent </a:t>
            </a:r>
            <a:r>
              <a:rPr lang="en-US" dirty="0">
                <a:solidFill>
                  <a:schemeClr val="bg1"/>
                </a:solidFill>
              </a:rPr>
              <a:t>↓ in BP and cardiac output, 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Baroreceptor reflexes remain largely </a:t>
            </a:r>
            <a:r>
              <a:rPr lang="en-US" dirty="0" smtClean="0">
                <a:solidFill>
                  <a:schemeClr val="bg1"/>
                </a:solidFill>
              </a:rPr>
              <a:t>intact. </a:t>
            </a: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decrease in RR and TV. </a:t>
            </a:r>
            <a:r>
              <a:rPr lang="en-US" dirty="0" smtClean="0">
                <a:solidFill>
                  <a:schemeClr val="bg1"/>
                </a:solidFill>
              </a:rPr>
              <a:t>Apnea </a:t>
            </a:r>
            <a:r>
              <a:rPr lang="en-US" dirty="0">
                <a:solidFill>
                  <a:schemeClr val="bg1"/>
                </a:solidFill>
              </a:rPr>
              <a:t>may last for 30 to 90 seconds after </a:t>
            </a: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dose.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Laryngeal reflexes remain more intact compared to propofol so higher incidence of cough </a:t>
            </a:r>
            <a:r>
              <a:rPr lang="en-US" dirty="0" smtClean="0">
                <a:solidFill>
                  <a:schemeClr val="bg1"/>
                </a:solidFill>
              </a:rPr>
              <a:t>and laryngospasm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914400" lvl="2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7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89A78F-1925-4D57-9D09-6F4C8B461162}" type="slidenum">
              <a:rPr lang="en-US" altLang="en-US" sz="1200" smtClean="0"/>
              <a:pPr>
                <a:defRPr/>
              </a:pPr>
              <a:t>60</a:t>
            </a:fld>
            <a:endParaRPr lang="en-US" altLang="en-US" sz="12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2672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1. Esters (</a:t>
            </a:r>
            <a:r>
              <a:rPr lang="en-US" altLang="en-US" sz="2400" dirty="0" smtClean="0">
                <a:solidFill>
                  <a:schemeClr val="bg1"/>
                </a:solidFill>
              </a:rPr>
              <a:t>metabolized by plasma cholinesterase)</a:t>
            </a:r>
            <a:endParaRPr lang="en-US" altLang="en-US" sz="2400" b="1" dirty="0" smtClean="0">
              <a:solidFill>
                <a:schemeClr val="bg1"/>
              </a:solidFill>
              <a:latin typeface="+mn-lt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Cocaine (out of date)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Benzocaine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Procaine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Tertracaine</a:t>
            </a:r>
            <a:endParaRPr lang="en-US" alt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38537"/>
            <a:ext cx="38100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Amides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en-US" sz="2400" dirty="0" smtClean="0"/>
              <a:t>metabolized by cytochrome p-450)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Lidocaine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Bupivacaine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Mepivacaine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Prilocaine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Ropivacaine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4997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5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 dirty="0" smtClean="0">
                <a:solidFill>
                  <a:schemeClr val="bg1"/>
                </a:solidFill>
              </a:rPr>
              <a:t>Applications of local anesthesia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900" dirty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N</a:t>
            </a:r>
            <a:r>
              <a:rPr lang="en-CA" sz="2400" dirty="0" smtClean="0">
                <a:solidFill>
                  <a:schemeClr val="bg1"/>
                </a:solidFill>
              </a:rPr>
              <a:t>erve </a:t>
            </a:r>
            <a:r>
              <a:rPr lang="en-CA" sz="2400" dirty="0">
                <a:solidFill>
                  <a:schemeClr val="bg1"/>
                </a:solidFill>
              </a:rPr>
              <a:t>block: </a:t>
            </a:r>
            <a:r>
              <a:rPr lang="en-CA" sz="2400" dirty="0" smtClean="0">
                <a:solidFill>
                  <a:schemeClr val="bg1"/>
                </a:solidFill>
              </a:rPr>
              <a:t>(</a:t>
            </a:r>
            <a:r>
              <a:rPr lang="en-CA" sz="2400" dirty="0">
                <a:solidFill>
                  <a:schemeClr val="bg1"/>
                </a:solidFill>
              </a:rPr>
              <a:t>e.g., dental and other minor surgical procedures)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Topical </a:t>
            </a:r>
            <a:r>
              <a:rPr lang="en-CA" sz="2400" dirty="0">
                <a:solidFill>
                  <a:schemeClr val="bg1"/>
                </a:solidFill>
              </a:rPr>
              <a:t>application: </a:t>
            </a:r>
            <a:r>
              <a:rPr lang="en-CA" sz="2400" dirty="0" smtClean="0">
                <a:solidFill>
                  <a:schemeClr val="bg1"/>
                </a:solidFill>
              </a:rPr>
              <a:t>To </a:t>
            </a:r>
            <a:r>
              <a:rPr lang="en-CA" sz="2400" dirty="0">
                <a:solidFill>
                  <a:schemeClr val="bg1"/>
                </a:solidFill>
              </a:rPr>
              <a:t>skin for analgesia (e.g., benzocaine) or mucous membranes (for diagnostic procedures</a:t>
            </a:r>
            <a:r>
              <a:rPr lang="en-CA" sz="2400" dirty="0" smtClean="0">
                <a:solidFill>
                  <a:schemeClr val="bg1"/>
                </a:solidFill>
              </a:rPr>
              <a:t>)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Spinal &amp; </a:t>
            </a:r>
            <a:r>
              <a:rPr lang="en-US" altLang="en-US" sz="2400" dirty="0">
                <a:solidFill>
                  <a:schemeClr val="bg1"/>
                </a:solidFill>
              </a:rPr>
              <a:t>epidural </a:t>
            </a:r>
            <a:r>
              <a:rPr lang="en-CA" sz="2400" dirty="0">
                <a:solidFill>
                  <a:schemeClr val="bg1"/>
                </a:solidFill>
              </a:rPr>
              <a:t>anesthesia: 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Local infiltration:  At </a:t>
            </a:r>
            <a:r>
              <a:rPr lang="en-CA" sz="2400" dirty="0">
                <a:solidFill>
                  <a:schemeClr val="bg1"/>
                </a:solidFill>
              </a:rPr>
              <a:t>end of surgery to produce long-lasting post-surgical analgesia (reduces need for narcotics)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I/V </a:t>
            </a:r>
            <a:r>
              <a:rPr lang="en-CA" sz="2400" dirty="0">
                <a:solidFill>
                  <a:schemeClr val="bg1"/>
                </a:solidFill>
              </a:rPr>
              <a:t>infusion: </a:t>
            </a:r>
            <a:r>
              <a:rPr lang="en-CA" sz="2400" dirty="0" smtClean="0">
                <a:solidFill>
                  <a:schemeClr val="bg1"/>
                </a:solidFill>
              </a:rPr>
              <a:t>For </a:t>
            </a:r>
            <a:r>
              <a:rPr lang="en-CA" sz="2400" dirty="0">
                <a:solidFill>
                  <a:schemeClr val="bg1"/>
                </a:solidFill>
              </a:rPr>
              <a:t>control of cardiac arrhythmias (e.g., lidocaine for ventricular arrhythmias)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579DA76-DDCF-47E0-B148-043326459E5C}" type="slidenum">
              <a:rPr lang="en-US" altLang="en-US" sz="1200" smtClean="0"/>
              <a:pPr>
                <a:defRPr/>
              </a:pPr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Choice of local anesthetics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Onset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Duration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Sensory vs. motor block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Potential for toxicity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9896D2-9806-4955-BAA2-21047B15BB07}" type="slidenum">
              <a:rPr lang="en-US" altLang="en-US" sz="1200" smtClean="0"/>
              <a:pPr>
                <a:defRPr/>
              </a:pPr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LIDOCAINE: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T</a:t>
            </a:r>
            <a:r>
              <a:rPr lang="en-US" altLang="en-US" sz="2400" dirty="0" smtClean="0">
                <a:solidFill>
                  <a:schemeClr val="bg1"/>
                </a:solidFill>
              </a:rPr>
              <a:t>he </a:t>
            </a:r>
            <a:r>
              <a:rPr lang="en-US" altLang="en-US" sz="2400" dirty="0">
                <a:solidFill>
                  <a:schemeClr val="bg1"/>
                </a:solidFill>
              </a:rPr>
              <a:t>most commonly used </a:t>
            </a:r>
            <a:r>
              <a:rPr lang="en-US" altLang="en-US" sz="2400" dirty="0" smtClean="0">
                <a:solidFill>
                  <a:schemeClr val="bg1"/>
                </a:solidFill>
              </a:rPr>
              <a:t>amide type local anesthetic.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Rapid </a:t>
            </a:r>
            <a:r>
              <a:rPr lang="en-US" altLang="en-US" sz="2400" dirty="0">
                <a:solidFill>
                  <a:schemeClr val="bg1"/>
                </a:solidFill>
              </a:rPr>
              <a:t>onset and a duration of 60-75 </a:t>
            </a:r>
            <a:r>
              <a:rPr lang="en-US" altLang="en-US" sz="2400" dirty="0" smtClean="0">
                <a:solidFill>
                  <a:schemeClr val="bg1"/>
                </a:solidFill>
              </a:rPr>
              <a:t>minutes, extended with </a:t>
            </a:r>
            <a:r>
              <a:rPr lang="en-US" altLang="en-US" sz="2400" dirty="0">
                <a:solidFill>
                  <a:schemeClr val="bg1"/>
                </a:solidFill>
              </a:rPr>
              <a:t>epinephrine </a:t>
            </a:r>
            <a:r>
              <a:rPr lang="en-US" altLang="en-US" sz="2400" dirty="0" smtClean="0">
                <a:solidFill>
                  <a:schemeClr val="bg1"/>
                </a:solidFill>
              </a:rPr>
              <a:t>for </a:t>
            </a:r>
            <a:r>
              <a:rPr lang="en-US" altLang="en-US" sz="2400" dirty="0">
                <a:solidFill>
                  <a:schemeClr val="bg1"/>
                </a:solidFill>
              </a:rPr>
              <a:t>up to 2 </a:t>
            </a:r>
            <a:r>
              <a:rPr lang="en-US" altLang="en-US" sz="2400" dirty="0" smtClean="0">
                <a:solidFill>
                  <a:schemeClr val="bg1"/>
                </a:solidFill>
              </a:rPr>
              <a:t>hours.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Metabolized in </a:t>
            </a:r>
            <a:r>
              <a:rPr lang="en-US" altLang="en-US" sz="2400" dirty="0">
                <a:solidFill>
                  <a:schemeClr val="bg1"/>
                </a:solidFill>
              </a:rPr>
              <a:t>the liver and excreted by the kidneys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Contraindicated in patients with a known sensitivity.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Has </a:t>
            </a:r>
            <a:r>
              <a:rPr lang="en-US" altLang="en-US" sz="2400" dirty="0">
                <a:solidFill>
                  <a:schemeClr val="bg1"/>
                </a:solidFill>
              </a:rPr>
              <a:t>also antiarrhythmic action. </a:t>
            </a:r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BUPIVACAINE: </a:t>
            </a:r>
            <a:r>
              <a:rPr lang="en-US" altLang="en-US" sz="2400" dirty="0" smtClean="0">
                <a:solidFill>
                  <a:schemeClr val="bg1"/>
                </a:solidFill>
              </a:rPr>
              <a:t>Onset </a:t>
            </a:r>
            <a:r>
              <a:rPr lang="en-US" altLang="en-US" sz="2400" dirty="0">
                <a:solidFill>
                  <a:schemeClr val="bg1"/>
                </a:solidFill>
              </a:rPr>
              <a:t>of action is slower than lidocaine and anesthesia is long </a:t>
            </a:r>
            <a:r>
              <a:rPr lang="en-US" altLang="en-US" sz="2400" dirty="0" smtClean="0">
                <a:solidFill>
                  <a:schemeClr val="bg1"/>
                </a:solidFill>
              </a:rPr>
              <a:t>acting - 2-4 hours, extended with epinephrine for up to 7 hours.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More </a:t>
            </a:r>
            <a:r>
              <a:rPr lang="en-US" sz="2400" dirty="0">
                <a:solidFill>
                  <a:schemeClr val="bg1"/>
                </a:solidFill>
              </a:rPr>
              <a:t>cardio-toxic than lidocaine, difficult to </a:t>
            </a:r>
            <a:r>
              <a:rPr lang="en-US" sz="2400" dirty="0" smtClean="0">
                <a:solidFill>
                  <a:schemeClr val="bg1"/>
                </a:solidFill>
              </a:rPr>
              <a:t>treat.</a:t>
            </a:r>
            <a:endParaRPr lang="en-US" sz="2400" u="sng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Metabolized </a:t>
            </a:r>
            <a:r>
              <a:rPr lang="en-US" altLang="en-US" sz="2400" dirty="0">
                <a:solidFill>
                  <a:schemeClr val="bg1"/>
                </a:solidFill>
              </a:rPr>
              <a:t>in the liver and excreted by the kidneys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Contraindication: known hypersensitivity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AB9354A-6950-45B7-9034-90C3796D5457}" type="slidenum">
              <a:rPr lang="en-US" altLang="en-US" sz="1200" smtClean="0"/>
              <a:pPr>
                <a:defRPr/>
              </a:pPr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0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ROPIVACAINE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Less toxic, </a:t>
            </a:r>
            <a:r>
              <a:rPr lang="en-US" sz="2400" dirty="0" smtClean="0">
                <a:solidFill>
                  <a:schemeClr val="bg1"/>
                </a:solidFill>
              </a:rPr>
              <a:t>long-lasting LA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Undergoes </a:t>
            </a:r>
            <a:r>
              <a:rPr lang="en-US" sz="2400" dirty="0">
                <a:solidFill>
                  <a:schemeClr val="bg1"/>
                </a:solidFill>
                <a:effectLst/>
              </a:rPr>
              <a:t>extensive hepatic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metabolism, </a:t>
            </a:r>
            <a:r>
              <a:rPr lang="en-US" sz="2400" dirty="0">
                <a:solidFill>
                  <a:schemeClr val="bg1"/>
                </a:solidFill>
                <a:effectLst/>
              </a:rPr>
              <a:t>with only 1% of the drug eliminated unchanged in the urine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Ropivacaine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is slightly </a:t>
            </a:r>
            <a:r>
              <a:rPr lang="en-US" sz="2400" dirty="0">
                <a:solidFill>
                  <a:schemeClr val="bg1"/>
                </a:solidFill>
              </a:rPr>
              <a:t>less potent </a:t>
            </a:r>
            <a:r>
              <a:rPr lang="en-US" sz="2400" dirty="0">
                <a:solidFill>
                  <a:schemeClr val="bg1"/>
                </a:solidFill>
                <a:effectLst/>
              </a:rPr>
              <a:t>than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bupivacaine.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Local Anesthetic Toxicity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CNS:</a:t>
            </a:r>
            <a:r>
              <a:rPr lang="en-US" altLang="en-US" sz="2800" dirty="0" smtClean="0">
                <a:solidFill>
                  <a:schemeClr val="bg1"/>
                </a:solidFill>
              </a:rPr>
              <a:t> I</a:t>
            </a:r>
            <a:r>
              <a:rPr lang="en-US" altLang="en-US" sz="2400" dirty="0" smtClean="0">
                <a:solidFill>
                  <a:schemeClr val="bg1"/>
                </a:solidFill>
              </a:rPr>
              <a:t>nitially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circumoral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numbness, dizziness, tinnitus, visual </a:t>
            </a:r>
            <a:r>
              <a:rPr lang="en-US" altLang="en-US" sz="2400" dirty="0" smtClean="0">
                <a:solidFill>
                  <a:schemeClr val="bg1"/>
                </a:solidFill>
              </a:rPr>
              <a:t>change. Later drowsiness</a:t>
            </a:r>
            <a:r>
              <a:rPr lang="en-US" altLang="en-US" sz="2400" dirty="0">
                <a:solidFill>
                  <a:schemeClr val="bg1"/>
                </a:solidFill>
              </a:rPr>
              <a:t>, disorientation, slurred speech, loss of consciousness, </a:t>
            </a:r>
            <a:r>
              <a:rPr lang="en-US" altLang="en-US" sz="2400" dirty="0" smtClean="0">
                <a:solidFill>
                  <a:schemeClr val="bg1"/>
                </a:solidFill>
              </a:rPr>
              <a:t>convulsions &amp; finally respiratory </a:t>
            </a:r>
            <a:r>
              <a:rPr lang="en-US" altLang="en-US" sz="2400" dirty="0">
                <a:solidFill>
                  <a:schemeClr val="bg1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Cardiovascular System: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Myocardial </a:t>
            </a:r>
            <a:r>
              <a:rPr lang="en-US" altLang="en-US" sz="2400" dirty="0">
                <a:solidFill>
                  <a:schemeClr val="bg1"/>
                </a:solidFill>
              </a:rPr>
              <a:t>depression and vasodilation-- hypotension and circulatory collapse</a:t>
            </a:r>
          </a:p>
          <a:p>
            <a:pPr marL="0" indent="0">
              <a:buNone/>
              <a:defRPr/>
            </a:pPr>
            <a:r>
              <a:rPr lang="en-US" altLang="en-US" sz="2400" u="sng" dirty="0">
                <a:solidFill>
                  <a:schemeClr val="bg1"/>
                </a:solidFill>
              </a:rPr>
              <a:t>Allergic </a:t>
            </a:r>
            <a:r>
              <a:rPr lang="en-US" altLang="en-US" sz="2400" u="sng" dirty="0" smtClean="0">
                <a:solidFill>
                  <a:schemeClr val="bg1"/>
                </a:solidFill>
              </a:rPr>
              <a:t>reactions:</a:t>
            </a:r>
            <a:r>
              <a:rPr lang="en-US" altLang="en-US" dirty="0" smtClean="0"/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rare (less than 1</a:t>
            </a:r>
            <a:r>
              <a:rPr lang="en-US" altLang="en-US" sz="2400" dirty="0" smtClean="0">
                <a:solidFill>
                  <a:schemeClr val="bg1"/>
                </a:solidFill>
              </a:rPr>
              <a:t>%) rash</a:t>
            </a:r>
            <a:r>
              <a:rPr lang="en-US" altLang="en-US" sz="2400" dirty="0">
                <a:solidFill>
                  <a:schemeClr val="bg1"/>
                </a:solidFill>
              </a:rPr>
              <a:t>, bronchospasm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5D7D20F-BB22-468D-A7C0-E2D904991DB0}" type="slidenum">
              <a:rPr lang="en-US" altLang="en-US" sz="1200" smtClean="0"/>
              <a:pPr>
                <a:defRPr/>
              </a:pPr>
              <a:t>64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82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600" b="1" dirty="0" smtClean="0">
                <a:solidFill>
                  <a:schemeClr val="bg1"/>
                </a:solidFill>
              </a:rPr>
              <a:t>Prevention </a:t>
            </a:r>
            <a:r>
              <a:rPr lang="en-US" altLang="en-US" sz="3600" b="1" dirty="0">
                <a:solidFill>
                  <a:schemeClr val="bg1"/>
                </a:solidFill>
              </a:rPr>
              <a:t>and Treatment of Toxicity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b="1" u="sng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All Cases: </a:t>
            </a:r>
            <a:r>
              <a:rPr lang="en-US" sz="2400" dirty="0" smtClean="0">
                <a:solidFill>
                  <a:schemeClr val="bg1"/>
                </a:solidFill>
              </a:rPr>
              <a:t>Assure adequate ventilation &amp; administer supplemental Oxygen.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Seizures: </a:t>
            </a:r>
            <a:r>
              <a:rPr lang="en-US" sz="2400" dirty="0" smtClean="0">
                <a:solidFill>
                  <a:schemeClr val="bg1"/>
                </a:solidFill>
              </a:rPr>
              <a:t>Midazolam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Hypotension: </a:t>
            </a:r>
            <a:r>
              <a:rPr lang="en-US" sz="2400" dirty="0" smtClean="0">
                <a:solidFill>
                  <a:schemeClr val="bg1"/>
                </a:solidFill>
              </a:rPr>
              <a:t>Trendelenburg position (head down , legs up), 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IV fluid bolus (Isotonic Saline or LR),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Vasopressor (Dopamine if refractory to above).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Dysrhythmias: </a:t>
            </a:r>
            <a:r>
              <a:rPr lang="en-US" sz="2400" dirty="0" smtClean="0">
                <a:solidFill>
                  <a:schemeClr val="bg1"/>
                </a:solidFill>
              </a:rPr>
              <a:t>As per ACLS protocol (but do not administer further Lidocaine)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FA5616-0E51-44E5-89BE-FCADB4DEA76E}" type="slidenum">
              <a:rPr lang="en-US" altLang="en-US" sz="1200" smtClean="0"/>
              <a:pPr>
                <a:defRPr/>
              </a:pPr>
              <a:t>65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87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312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T</a:t>
            </a:r>
            <a:r>
              <a:rPr lang="en-US" sz="11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hank You</a:t>
            </a:r>
            <a:endParaRPr lang="en-US" sz="115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9" y="609600"/>
            <a:ext cx="9144000" cy="2286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bg1"/>
                </a:solidFill>
                <a:cs typeface="Century Gothic"/>
              </a:rPr>
              <a:t>CASE DISCUSSION</a:t>
            </a:r>
            <a:r>
              <a:rPr lang="en-US" sz="3600" b="1" kern="1200" dirty="0" smtClean="0">
                <a:solidFill>
                  <a:schemeClr val="bg1"/>
                </a:solidFill>
                <a:cs typeface="Century Gothic"/>
              </a:rPr>
              <a:t/>
            </a:r>
            <a:br>
              <a:rPr lang="en-US" sz="3600" b="1" kern="1200" dirty="0" smtClean="0">
                <a:solidFill>
                  <a:schemeClr val="bg1"/>
                </a:solidFill>
                <a:cs typeface="Century Gothic"/>
              </a:rPr>
            </a:b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08141" cy="45720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 4 years old male patient booked for Rt. eye squint surgery.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How you will assess this patient preoperatively?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fasting time &amp; premedication?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patient seen in preoperative anesthesia clinic &amp; cleared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physiological difference b/w adult &amp; pediatric patient?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consideration &amp; special concern for such surgery?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plan?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During surgery the patient developed severe bradycardia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the cause and treatment?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Surgery lasted for 2 hours,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extubated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shifted to recovery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your post-operative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2398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9220200" cy="5958681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</a:t>
            </a:r>
            <a:r>
              <a:rPr lang="en-US" sz="2800" b="1" dirty="0">
                <a:solidFill>
                  <a:schemeClr val="bg1"/>
                </a:solidFill>
              </a:rPr>
              <a:t>Use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of anesthesia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9144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Rapid onset (30 - 45 sec), short duration (5 – 8 min) initial dose; redistributed from brain to muscle resulting in return of consciousness. It has potent anticonvulsant properties.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/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Adverse effects: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Dose dependent histamine release.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Myoclonus and hiccups .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Absolutely </a:t>
            </a:r>
            <a:r>
              <a:rPr lang="en-US" dirty="0">
                <a:solidFill>
                  <a:schemeClr val="bg1"/>
                </a:solidFill>
              </a:rPr>
              <a:t>contraindicated in </a:t>
            </a:r>
            <a:r>
              <a:rPr lang="en-US" dirty="0" smtClean="0">
                <a:solidFill>
                  <a:schemeClr val="bg1"/>
                </a:solidFill>
              </a:rPr>
              <a:t>Porphyria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Venous irritation and tissue damage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120650" lvl="3" indent="0">
              <a:buNone/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Thiopental </a:t>
            </a:r>
            <a:r>
              <a:rPr lang="en-US" sz="2400" dirty="0">
                <a:solidFill>
                  <a:schemeClr val="bg1"/>
                </a:solidFill>
              </a:rPr>
              <a:t>can cause </a:t>
            </a:r>
            <a:r>
              <a:rPr lang="en-US" sz="2400" dirty="0">
                <a:solidFill>
                  <a:srgbClr val="FFCC00"/>
                </a:solidFill>
              </a:rPr>
              <a:t>severe pain and </a:t>
            </a:r>
            <a:r>
              <a:rPr lang="en-US" sz="2400" dirty="0" smtClean="0">
                <a:solidFill>
                  <a:srgbClr val="FFCC00"/>
                </a:solidFill>
              </a:rPr>
              <a:t>tissue </a:t>
            </a:r>
            <a:r>
              <a:rPr lang="en-US" sz="2400" dirty="0">
                <a:solidFill>
                  <a:srgbClr val="FFCC00"/>
                </a:solidFill>
              </a:rPr>
              <a:t>necrosis</a:t>
            </a:r>
            <a:r>
              <a:rPr lang="en-US" sz="2400" dirty="0">
                <a:solidFill>
                  <a:schemeClr val="bg1"/>
                </a:solidFill>
              </a:rPr>
              <a:t> if injected </a:t>
            </a:r>
            <a:r>
              <a:rPr lang="en-US" sz="2400" dirty="0" smtClean="0">
                <a:solidFill>
                  <a:schemeClr val="bg1"/>
                </a:solidFill>
              </a:rPr>
              <a:t>subcutaneously or </a:t>
            </a:r>
            <a:r>
              <a:rPr lang="en-US" sz="2400" dirty="0">
                <a:solidFill>
                  <a:schemeClr val="bg1"/>
                </a:solidFill>
              </a:rPr>
              <a:t>intra-arterially.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650" lvl="3" indent="53975">
              <a:buNone/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intra-arterial administration occurs, heparin, vasodilators, and regional sympathetic blockade may be helpful in </a:t>
            </a:r>
            <a:r>
              <a:rPr lang="en-US" sz="2400" dirty="0" smtClean="0">
                <a:solidFill>
                  <a:schemeClr val="bg1"/>
                </a:solidFill>
              </a:rPr>
              <a:t>treatment.</a:t>
            </a:r>
            <a:endParaRPr lang="en-US" sz="2400" dirty="0">
              <a:solidFill>
                <a:schemeClr val="bg1"/>
              </a:solidFill>
            </a:endParaRPr>
          </a:p>
          <a:p>
            <a:pPr marL="120650" lvl="1" indent="0"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120650" lvl="1" indent="0"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Dosage </a:t>
            </a:r>
            <a:r>
              <a:rPr lang="en-US" b="1" dirty="0">
                <a:solidFill>
                  <a:schemeClr val="bg1"/>
                </a:solidFill>
              </a:rPr>
              <a:t>and administration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IV 3-6 mg/kg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Sedation </a:t>
            </a:r>
            <a:r>
              <a:rPr lang="en-US" sz="2400" dirty="0">
                <a:solidFill>
                  <a:schemeClr val="bg1"/>
                </a:solidFill>
              </a:rPr>
              <a:t>IV 0.5-1.5 mg/kg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N.B</a:t>
            </a:r>
            <a:r>
              <a:rPr lang="en-US" sz="2400" dirty="0">
                <a:solidFill>
                  <a:schemeClr val="bg1"/>
                </a:solidFill>
              </a:rPr>
              <a:t>. Reduce doses in hypovolemic, elderly, or </a:t>
            </a:r>
            <a:r>
              <a:rPr lang="en-US" sz="2400" dirty="0" smtClean="0">
                <a:solidFill>
                  <a:schemeClr val="bg1"/>
                </a:solidFill>
              </a:rPr>
              <a:t>hemodynamically </a:t>
            </a:r>
            <a:r>
              <a:rPr lang="en-US" sz="2400" dirty="0">
                <a:solidFill>
                  <a:schemeClr val="bg1"/>
                </a:solidFill>
              </a:rPr>
              <a:t>compromised patients.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PROPOFOL (2, 6- </a:t>
            </a:r>
            <a:r>
              <a:rPr lang="en-US" sz="3600" b="1" dirty="0" err="1" smtClean="0">
                <a:solidFill>
                  <a:schemeClr val="bg1"/>
                </a:solidFill>
              </a:rPr>
              <a:t>diisopropylphenol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the most widely used induction agent. 1</a:t>
            </a:r>
            <a:r>
              <a:rPr lang="en-US" sz="2400" dirty="0">
                <a:solidFill>
                  <a:schemeClr val="bg1"/>
                </a:solidFill>
              </a:rPr>
              <a:t>% isotonic oil-in-water emulsion, which contains egg lecithin, glycerol, and soybean </a:t>
            </a:r>
            <a:r>
              <a:rPr lang="en-US" sz="2400" dirty="0" smtClean="0">
                <a:solidFill>
                  <a:schemeClr val="bg1"/>
                </a:solidFill>
              </a:rPr>
              <a:t>oil.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Facilitates </a:t>
            </a:r>
            <a:r>
              <a:rPr lang="en-US" sz="2400" dirty="0">
                <a:solidFill>
                  <a:schemeClr val="bg1"/>
                </a:solidFill>
              </a:rPr>
              <a:t>inhibitory neurotransmission by enhancing the function (</a:t>
            </a:r>
            <a:r>
              <a:rPr lang="en-US" sz="2400" dirty="0" smtClean="0">
                <a:solidFill>
                  <a:schemeClr val="bg1"/>
                </a:solidFill>
              </a:rPr>
              <a:t>GABA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receptors in </a:t>
            </a:r>
            <a:r>
              <a:rPr lang="en-US" sz="2400" dirty="0" smtClean="0">
                <a:solidFill>
                  <a:schemeClr val="bg1"/>
                </a:solidFill>
              </a:rPr>
              <a:t>CNS .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Hepatic </a:t>
            </a:r>
            <a:r>
              <a:rPr lang="en-US" sz="2400" dirty="0">
                <a:solidFill>
                  <a:schemeClr val="bg1"/>
                </a:solidFill>
              </a:rPr>
              <a:t>and extrahepatic metabolism leads to inactive    metabolites which are excreted by renal route 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3226</TotalTime>
  <Words>2966</Words>
  <Application>Microsoft Office PowerPoint</Application>
  <PresentationFormat>عرض على الشاشة (3:4)‏</PresentationFormat>
  <Paragraphs>618</Paragraphs>
  <Slides>67</Slides>
  <Notes>20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76" baseType="lpstr">
      <vt:lpstr>Arial</vt:lpstr>
      <vt:lpstr>Britannic Bold</vt:lpstr>
      <vt:lpstr>Century Gothic</vt:lpstr>
      <vt:lpstr>Times New Roman</vt:lpstr>
      <vt:lpstr>Verdana</vt:lpstr>
      <vt:lpstr>Wingdings</vt:lpstr>
      <vt:lpstr>Wingdings 2</vt:lpstr>
      <vt:lpstr>Default Design</vt:lpstr>
      <vt:lpstr>Image</vt:lpstr>
      <vt:lpstr>Pharmacology of  Anesthesia </vt:lpstr>
      <vt:lpstr> Lecture Objectives..  Students at the end of the lecture will be able to:</vt:lpstr>
      <vt:lpstr>Anesthetic Agents</vt:lpstr>
      <vt:lpstr>عرض تقديمي في PowerPoint</vt:lpstr>
      <vt:lpstr> Barbiturates</vt:lpstr>
      <vt:lpstr>عرض تقديمي في PowerPoint</vt:lpstr>
      <vt:lpstr>عرض تقديمي في PowerPoint</vt:lpstr>
      <vt:lpstr>عرض تقديمي في PowerPoint</vt:lpstr>
      <vt:lpstr>PROPOFOL (2, 6- diisopropylphenol)</vt:lpstr>
      <vt:lpstr>عرض تقديمي في PowerPoint</vt:lpstr>
      <vt:lpstr>عرض تقديمي في PowerPoint</vt:lpstr>
      <vt:lpstr>  Advantages  </vt:lpstr>
      <vt:lpstr>Adverse effects</vt:lpstr>
      <vt:lpstr>عرض تقديمي في PowerPoint</vt:lpstr>
      <vt:lpstr>Etomidate</vt:lpstr>
      <vt:lpstr>عرض تقديمي في PowerPoint</vt:lpstr>
      <vt:lpstr>عرض تقديمي في PowerPoint</vt:lpstr>
      <vt:lpstr>Ketamine</vt:lpstr>
      <vt:lpstr>عرض تقديمي في PowerPoint</vt:lpstr>
      <vt:lpstr>عرض تقديمي في PowerPoint</vt:lpstr>
      <vt:lpstr>عرض تقديمي في PowerPoint</vt:lpstr>
      <vt:lpstr>Opioids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Benzodiazepines </vt:lpstr>
      <vt:lpstr>عرض تقديمي في PowerPoint</vt:lpstr>
      <vt:lpstr>عرض تقديمي في PowerPoint</vt:lpstr>
      <vt:lpstr>عرض تقديمي في PowerPoint</vt:lpstr>
      <vt:lpstr>Flumazenil </vt:lpstr>
      <vt:lpstr>عرض تقديمي في PowerPoint</vt:lpstr>
      <vt:lpstr>Characteristics of the ideal inhaled anesthetic agent: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Desflurane  </vt:lpstr>
      <vt:lpstr>Sevoflurane</vt:lpstr>
      <vt:lpstr>Isoflurane: </vt:lpstr>
      <vt:lpstr>Halothane </vt:lpstr>
      <vt:lpstr>Nitrous Oxide</vt:lpstr>
      <vt:lpstr>عرض تقديمي في PowerPoint</vt:lpstr>
      <vt:lpstr>عرض تقديمي في PowerPoint</vt:lpstr>
      <vt:lpstr> Neuromuscular blocking drugs</vt:lpstr>
      <vt:lpstr>Neuromuscular blockers</vt:lpstr>
      <vt:lpstr>Depolarizing (Succinycholine)</vt:lpstr>
      <vt:lpstr>عرض تقديمي في PowerPoint</vt:lpstr>
      <vt:lpstr>عرض تقديمي في PowerPoint</vt:lpstr>
      <vt:lpstr>Nondepolarizing blockers</vt:lpstr>
      <vt:lpstr>عرض تقديمي في PowerPoint</vt:lpstr>
      <vt:lpstr>عرض تقديمي في PowerPoint</vt:lpstr>
      <vt:lpstr>CHOICE OF NMBD</vt:lpstr>
      <vt:lpstr>Peripheral nerve stimulator</vt:lpstr>
      <vt:lpstr>Anticholinesterases (Neostigmine)</vt:lpstr>
      <vt:lpstr>عرض تقديمي في PowerPoint</vt:lpstr>
      <vt:lpstr>Local anesthetics  </vt:lpstr>
      <vt:lpstr>عرض تقديمي في PowerPoint</vt:lpstr>
      <vt:lpstr>Applications of local anesthesia</vt:lpstr>
      <vt:lpstr>عرض تقديمي في PowerPoint</vt:lpstr>
      <vt:lpstr>عرض تقديمي في PowerPoint</vt:lpstr>
      <vt:lpstr>عرض تقديمي في PowerPoint</vt:lpstr>
      <vt:lpstr> Prevention and Treatment of Toxicity </vt:lpstr>
      <vt:lpstr>Thank You</vt:lpstr>
      <vt:lpstr>CASE DISCUSSION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Anesthesia</dc:title>
  <dc:creator>JUNYI LI</dc:creator>
  <cp:lastModifiedBy>Star</cp:lastModifiedBy>
  <cp:revision>243</cp:revision>
  <dcterms:created xsi:type="dcterms:W3CDTF">2009-02-26T04:36:41Z</dcterms:created>
  <dcterms:modified xsi:type="dcterms:W3CDTF">2019-10-08T18:43:22Z</dcterms:modified>
</cp:coreProperties>
</file>