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851" r:id="rId2"/>
    <p:sldMasterId id="2147483907" r:id="rId3"/>
  </p:sldMasterIdLst>
  <p:notesMasterIdLst>
    <p:notesMasterId r:id="rId78"/>
  </p:notesMasterIdLst>
  <p:sldIdLst>
    <p:sldId id="257" r:id="rId4"/>
    <p:sldId id="446" r:id="rId5"/>
    <p:sldId id="303" r:id="rId6"/>
    <p:sldId id="304" r:id="rId7"/>
    <p:sldId id="305" r:id="rId8"/>
    <p:sldId id="353" r:id="rId9"/>
    <p:sldId id="318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452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451" r:id="rId44"/>
    <p:sldId id="386" r:id="rId45"/>
    <p:sldId id="387" r:id="rId46"/>
    <p:sldId id="388" r:id="rId47"/>
    <p:sldId id="389" r:id="rId48"/>
    <p:sldId id="390" r:id="rId49"/>
    <p:sldId id="393" r:id="rId50"/>
    <p:sldId id="394" r:id="rId51"/>
    <p:sldId id="468" r:id="rId52"/>
    <p:sldId id="404" r:id="rId53"/>
    <p:sldId id="406" r:id="rId54"/>
    <p:sldId id="403" r:id="rId55"/>
    <p:sldId id="408" r:id="rId56"/>
    <p:sldId id="409" r:id="rId57"/>
    <p:sldId id="410" r:id="rId58"/>
    <p:sldId id="449" r:id="rId59"/>
    <p:sldId id="450" r:id="rId60"/>
    <p:sldId id="453" r:id="rId61"/>
    <p:sldId id="454" r:id="rId62"/>
    <p:sldId id="455" r:id="rId63"/>
    <p:sldId id="456" r:id="rId64"/>
    <p:sldId id="457" r:id="rId65"/>
    <p:sldId id="458" r:id="rId66"/>
    <p:sldId id="459" r:id="rId67"/>
    <p:sldId id="460" r:id="rId68"/>
    <p:sldId id="461" r:id="rId69"/>
    <p:sldId id="462" r:id="rId70"/>
    <p:sldId id="463" r:id="rId71"/>
    <p:sldId id="464" r:id="rId72"/>
    <p:sldId id="465" r:id="rId73"/>
    <p:sldId id="466" r:id="rId74"/>
    <p:sldId id="445" r:id="rId75"/>
    <p:sldId id="467" r:id="rId76"/>
    <p:sldId id="448" r:id="rId7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6323" autoAdjust="0"/>
  </p:normalViewPr>
  <p:slideViewPr>
    <p:cSldViewPr>
      <p:cViewPr varScale="1">
        <p:scale>
          <a:sx n="64" d="100"/>
          <a:sy n="64" d="100"/>
        </p:scale>
        <p:origin x="9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0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669F6-4E44-4DC1-BA71-4D98DA560B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18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558857-2FBF-4EA3-A913-CBE1620733BE}" type="slidenum">
              <a:rPr lang="en-US" sz="1200">
                <a:latin typeface="Arial" panose="020B0604020202020204" pitchFamily="34" charset="0"/>
              </a:rPr>
              <a:pPr eaLnBrk="1" hangingPunct="1"/>
              <a:t>1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05475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91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2BE1F65-5C09-4ACE-9593-B9721021C89E}" type="slidenum">
              <a:rPr lang="en-US" sz="1200">
                <a:latin typeface="Arial" panose="020B0604020202020204" pitchFamily="34" charset="0"/>
              </a:rPr>
              <a:pPr eaLnBrk="1" hangingPunct="1"/>
              <a:t>11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89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FAFD65D-BB3F-4DD4-9ECA-0A78077F886D}" type="slidenum">
              <a:rPr lang="en-US" sz="1200">
                <a:latin typeface="Arial" panose="020B0604020202020204" pitchFamily="34" charset="0"/>
              </a:rPr>
              <a:pPr eaLnBrk="1" hangingPunct="1"/>
              <a:t>12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30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1BA312C-E657-440E-B3A7-FFB3AAA0EB53}" type="slidenum">
              <a:rPr lang="en-US" sz="1200">
                <a:latin typeface="Arial" panose="020B0604020202020204" pitchFamily="34" charset="0"/>
              </a:rPr>
              <a:pPr eaLnBrk="1" hangingPunct="1"/>
              <a:t>13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14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4092E54-2C18-495D-B4A8-6FFC51D7105A}" type="slidenum">
              <a:rPr lang="en-US" sz="1200">
                <a:latin typeface="Arial" panose="020B0604020202020204" pitchFamily="34" charset="0"/>
              </a:rPr>
              <a:pPr eaLnBrk="1" hangingPunct="1"/>
              <a:t>14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6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B1E8669-CF68-45A7-87DE-10E7902C3FF8}" type="slidenum">
              <a:rPr lang="en-US" sz="1200">
                <a:latin typeface="Arial" panose="020B0604020202020204" pitchFamily="34" charset="0"/>
              </a:rPr>
              <a:pPr eaLnBrk="1" hangingPunct="1"/>
              <a:t>15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30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ED8B574-D3FD-41C4-8FFE-E356120002CB}" type="slidenum">
              <a:rPr lang="en-US" sz="1200">
                <a:latin typeface="Arial" panose="020B0604020202020204" pitchFamily="34" charset="0"/>
              </a:rPr>
              <a:pPr eaLnBrk="1" hangingPunct="1"/>
              <a:t>16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195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EB473F1-70C4-4026-9ED3-6973EB4A85D5}" type="slidenum">
              <a:rPr lang="en-US" sz="1200">
                <a:latin typeface="Arial" panose="020B0604020202020204" pitchFamily="34" charset="0"/>
              </a:rPr>
              <a:pPr eaLnBrk="1" hangingPunct="1"/>
              <a:t>17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28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8DF0E6E-A63A-441F-9B12-92E603C9AB82}" type="slidenum">
              <a:rPr lang="en-US" sz="1200">
                <a:latin typeface="Arial" panose="020B0604020202020204" pitchFamily="34" charset="0"/>
              </a:rPr>
              <a:pPr eaLnBrk="1" hangingPunct="1"/>
              <a:t>18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03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08B7BFA-2B59-4626-81D0-A14A26FFC4FE}" type="slidenum">
              <a:rPr lang="en-US" sz="1200">
                <a:latin typeface="Arial" panose="020B0604020202020204" pitchFamily="34" charset="0"/>
              </a:rPr>
              <a:pPr eaLnBrk="1" hangingPunct="1"/>
              <a:t>19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36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0BBCF8-7613-4AEF-85BD-2B7432533038}" type="slidenum">
              <a:rPr lang="en-US" sz="1200">
                <a:latin typeface="Arial" panose="020B0604020202020204" pitchFamily="34" charset="0"/>
              </a:rPr>
              <a:pPr eaLnBrk="1" hangingPunct="1"/>
              <a:t>20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2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1116C6B-2C38-4A8B-9D3C-DFC53A00C9F1}" type="slidenum">
              <a:rPr lang="en-US" sz="1200">
                <a:latin typeface="Arial" panose="020B0604020202020204" pitchFamily="34" charset="0"/>
              </a:rPr>
              <a:pPr eaLnBrk="1" hangingPunct="1"/>
              <a:t>3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06499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19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2371479-6D12-4CCA-BA79-8A6F2291E9E7}" type="slidenum">
              <a:rPr lang="en-US" sz="1200">
                <a:latin typeface="Arial" panose="020B0604020202020204" pitchFamily="34" charset="0"/>
              </a:rPr>
              <a:pPr eaLnBrk="1" hangingPunct="1"/>
              <a:t>21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92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48FFBF9-0FFF-4DE5-B72C-53317C715DE7}" type="slidenum">
              <a:rPr lang="en-US" sz="1200">
                <a:latin typeface="Arial" panose="020B0604020202020204" pitchFamily="34" charset="0"/>
              </a:rPr>
              <a:pPr eaLnBrk="1" hangingPunct="1"/>
              <a:t>22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740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AE41C19-F996-4FD5-8679-57D8FB872BA6}" type="slidenum">
              <a:rPr lang="en-US" sz="1200">
                <a:latin typeface="Arial" panose="020B0604020202020204" pitchFamily="34" charset="0"/>
              </a:rPr>
              <a:pPr eaLnBrk="1" hangingPunct="1"/>
              <a:t>23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36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197A70-CB1F-4825-A54A-F52FED142351}" type="slidenum">
              <a:rPr lang="en-US" sz="1200">
                <a:latin typeface="Arial" panose="020B0604020202020204" pitchFamily="34" charset="0"/>
              </a:rPr>
              <a:pPr eaLnBrk="1" hangingPunct="1"/>
              <a:t>24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280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131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2D66A52-BDDC-4B0E-91A6-461B0EC1EAE2}" type="slidenum">
              <a:rPr lang="en-US" sz="1200">
                <a:latin typeface="Arial" panose="020B0604020202020204" pitchFamily="34" charset="0"/>
              </a:rPr>
              <a:pPr eaLnBrk="1" hangingPunct="1"/>
              <a:t>25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290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346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69DA974-6871-4E21-92ED-55893A12B04F}" type="slidenum">
              <a:rPr lang="en-US" sz="1200">
                <a:latin typeface="Arial" panose="020B0604020202020204" pitchFamily="34" charset="0"/>
              </a:rPr>
              <a:pPr eaLnBrk="1" hangingPunct="1"/>
              <a:t>26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5040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A01610B-50EC-47C0-8D16-1F4C987E4A64}" type="slidenum">
              <a:rPr lang="en-US" sz="1200">
                <a:latin typeface="Arial" panose="020B0604020202020204" pitchFamily="34" charset="0"/>
              </a:rPr>
              <a:pPr eaLnBrk="1" hangingPunct="1"/>
              <a:t>27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288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A0F4844-2F67-4A8A-A6A0-0030829402DC}" type="slidenum">
              <a:rPr lang="en-US" sz="1200">
                <a:latin typeface="Arial" panose="020B0604020202020204" pitchFamily="34" charset="0"/>
              </a:rPr>
              <a:pPr eaLnBrk="1" hangingPunct="1"/>
              <a:t>28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766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A8F4F95-35D2-4F4F-81E0-8E40BA379037}" type="slidenum">
              <a:rPr lang="en-US" sz="1200">
                <a:latin typeface="Arial" panose="020B0604020202020204" pitchFamily="34" charset="0"/>
              </a:rPr>
              <a:pPr eaLnBrk="1" hangingPunct="1"/>
              <a:t>29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010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9336935-3860-43B4-B472-DEDF458A8B02}" type="slidenum">
              <a:rPr lang="en-US" sz="1200">
                <a:latin typeface="Arial" panose="020B0604020202020204" pitchFamily="34" charset="0"/>
              </a:rPr>
              <a:pPr eaLnBrk="1" hangingPunct="1"/>
              <a:t>30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3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E2AB307-5748-4B68-AF1E-01687882F718}" type="slidenum">
              <a:rPr lang="en-US" sz="1200">
                <a:latin typeface="Arial" panose="020B0604020202020204" pitchFamily="34" charset="0"/>
              </a:rPr>
              <a:pPr eaLnBrk="1" hangingPunct="1"/>
              <a:t>4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07523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769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7FA271F-8F85-445D-B12A-421E31F186F1}" type="slidenum">
              <a:rPr lang="en-US" sz="1200">
                <a:latin typeface="Arial" panose="020B0604020202020204" pitchFamily="34" charset="0"/>
              </a:rPr>
              <a:pPr eaLnBrk="1" hangingPunct="1"/>
              <a:t>31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219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099D382-7598-4BC1-B338-BD09CE33A172}" type="slidenum">
              <a:rPr lang="en-US" sz="1200">
                <a:latin typeface="Arial" panose="020B0604020202020204" pitchFamily="34" charset="0"/>
              </a:rPr>
              <a:pPr eaLnBrk="1" hangingPunct="1"/>
              <a:t>32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36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707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C4DB519-72DC-429C-A945-6B92252D1281}" type="slidenum">
              <a:rPr lang="en-US" sz="1200">
                <a:latin typeface="Arial" panose="020B0604020202020204" pitchFamily="34" charset="0"/>
              </a:rPr>
              <a:pPr eaLnBrk="1" hangingPunct="1"/>
              <a:t>34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819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88CD21D-697B-488E-A87F-07F6CA9997E9}" type="slidenum">
              <a:rPr lang="en-US" sz="1200">
                <a:latin typeface="Arial" panose="020B0604020202020204" pitchFamily="34" charset="0"/>
              </a:rPr>
              <a:pPr eaLnBrk="1" hangingPunct="1"/>
              <a:t>35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38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924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6D140D2-2AFB-49F6-A71E-0CD527120D18}" type="slidenum">
              <a:rPr lang="en-US" sz="1200">
                <a:latin typeface="Arial" panose="020B0604020202020204" pitchFamily="34" charset="0"/>
              </a:rPr>
              <a:pPr eaLnBrk="1" hangingPunct="1"/>
              <a:t>36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4505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96861CA-DF26-450E-BF3D-3EDA66AA6423}" type="slidenum">
              <a:rPr lang="en-US" sz="1200">
                <a:latin typeface="Arial" panose="020B0604020202020204" pitchFamily="34" charset="0"/>
              </a:rPr>
              <a:pPr eaLnBrk="1" hangingPunct="1"/>
              <a:t>37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905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3222574-0A5A-4A46-9D07-06BA5E08E669}" type="slidenum">
              <a:rPr lang="en-US" sz="1200">
                <a:latin typeface="Arial" panose="020B0604020202020204" pitchFamily="34" charset="0"/>
              </a:rPr>
              <a:pPr eaLnBrk="1" hangingPunct="1"/>
              <a:t>38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41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866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6CDB147-2490-4301-AF18-FBD639CEF36D}" type="slidenum">
              <a:rPr lang="en-US" sz="1200">
                <a:latin typeface="Arial" panose="020B0604020202020204" pitchFamily="34" charset="0"/>
              </a:rPr>
              <a:pPr eaLnBrk="1" hangingPunct="1"/>
              <a:t>39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42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774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BE7E1BB-CA15-45B1-BB7C-C458C7DEC868}" type="slidenum">
              <a:rPr lang="en-US" sz="1200">
                <a:latin typeface="Arial" panose="020B0604020202020204" pitchFamily="34" charset="0"/>
              </a:rPr>
              <a:pPr eaLnBrk="1" hangingPunct="1"/>
              <a:t>40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43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8738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26F515-A21A-432F-A19B-41F12425606A}" type="slidenum">
              <a:rPr lang="en-US" sz="1200">
                <a:latin typeface="Arial" panose="020B0604020202020204" pitchFamily="34" charset="0"/>
              </a:rPr>
              <a:pPr eaLnBrk="1" hangingPunct="1"/>
              <a:t>42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44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694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098ED5F-73F0-4596-ACA1-6ACC7D17E8EB}" type="slidenum">
              <a:rPr lang="en-US" sz="1200">
                <a:latin typeface="Arial" panose="020B0604020202020204" pitchFamily="34" charset="0"/>
              </a:rPr>
              <a:pPr eaLnBrk="1" hangingPunct="1"/>
              <a:t>5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08547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89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A594136-478B-499C-A95A-DAD869D452DB}" type="slidenum">
              <a:rPr lang="en-US" sz="1200">
                <a:latin typeface="Arial" panose="020B0604020202020204" pitchFamily="34" charset="0"/>
              </a:rPr>
              <a:pPr eaLnBrk="1" hangingPunct="1"/>
              <a:t>43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45411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516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1189533-F7AB-4B40-95B9-4A267DA3B72B}" type="slidenum">
              <a:rPr lang="en-US" sz="1200">
                <a:latin typeface="Arial" panose="020B0604020202020204" pitchFamily="34" charset="0"/>
              </a:rPr>
              <a:pPr eaLnBrk="1" hangingPunct="1"/>
              <a:t>44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46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724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D33EBF6-1FB5-4E82-B3B7-117AC5E98126}" type="slidenum">
              <a:rPr lang="en-US" sz="1200">
                <a:latin typeface="Arial" panose="020B0604020202020204" pitchFamily="34" charset="0"/>
              </a:rPr>
              <a:pPr eaLnBrk="1" hangingPunct="1"/>
              <a:t>45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47459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107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0DE9C46-346B-46C1-A191-1626856270A0}" type="slidenum">
              <a:rPr lang="en-US" sz="1200">
                <a:latin typeface="Arial" panose="020B0604020202020204" pitchFamily="34" charset="0"/>
              </a:rPr>
              <a:pPr eaLnBrk="1" hangingPunct="1"/>
              <a:t>46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48483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7518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5110571-C818-4986-B348-8BA94DD8954F}" type="slidenum">
              <a:rPr lang="en-US" sz="1200">
                <a:latin typeface="Arial" panose="020B0604020202020204" pitchFamily="34" charset="0"/>
              </a:rPr>
              <a:pPr eaLnBrk="1" hangingPunct="1"/>
              <a:t>47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49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394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15F7E33-B438-46E2-B719-36FD4D4BD77E}" type="slidenum">
              <a:rPr lang="en-US" sz="1200">
                <a:latin typeface="Arial" panose="020B0604020202020204" pitchFamily="34" charset="0"/>
              </a:rPr>
              <a:pPr eaLnBrk="1" hangingPunct="1"/>
              <a:t>48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50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578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923DEB1-3E25-4D1D-9FCD-5B92B0986B0A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49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1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303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4FBD647-F96D-4291-BFD9-37744A05E94E}" type="slidenum">
              <a:rPr lang="en-US" sz="1200">
                <a:latin typeface="Arial" panose="020B0604020202020204" pitchFamily="34" charset="0"/>
              </a:rPr>
              <a:pPr eaLnBrk="1" hangingPunct="1"/>
              <a:t>50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52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8071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A4B59AC-0355-47BE-AB1D-616CE060E5EC}" type="slidenum">
              <a:rPr lang="en-US" sz="1200">
                <a:latin typeface="Arial" panose="020B0604020202020204" pitchFamily="34" charset="0"/>
              </a:rPr>
              <a:pPr eaLnBrk="1" hangingPunct="1"/>
              <a:t>51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53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267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426085F-1317-4895-9929-8395F6396AFE}" type="slidenum">
              <a:rPr lang="en-US" sz="1200">
                <a:latin typeface="Arial" panose="020B0604020202020204" pitchFamily="34" charset="0"/>
              </a:rPr>
              <a:pPr eaLnBrk="1" hangingPunct="1"/>
              <a:t>52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54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14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650002E-16DD-4F70-948D-821EB76B9046}" type="slidenum">
              <a:rPr lang="en-US" sz="1200">
                <a:latin typeface="Arial" panose="020B0604020202020204" pitchFamily="34" charset="0"/>
              </a:rPr>
              <a:pPr eaLnBrk="1" hangingPunct="1"/>
              <a:t>6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1109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A0ED5FA-15F4-457E-B4CC-55098ADC4036}" type="slidenum">
              <a:rPr lang="en-US" sz="1200">
                <a:latin typeface="Arial" panose="020B0604020202020204" pitchFamily="34" charset="0"/>
              </a:rPr>
              <a:pPr eaLnBrk="1" hangingPunct="1"/>
              <a:t>53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55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304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E1E2C97-0374-4A62-85AF-4317BE3DB0BB}" type="slidenum">
              <a:rPr lang="en-US" sz="1200">
                <a:latin typeface="Arial" panose="020B0604020202020204" pitchFamily="34" charset="0"/>
              </a:rPr>
              <a:pPr eaLnBrk="1" hangingPunct="1"/>
              <a:t>54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56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773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68690A7-6A11-4680-B63D-39F46474C270}" type="slidenum">
              <a:rPr lang="en-US" sz="1200">
                <a:latin typeface="Arial" panose="020B0604020202020204" pitchFamily="34" charset="0"/>
              </a:rPr>
              <a:pPr eaLnBrk="1" hangingPunct="1"/>
              <a:t>55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57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0389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E226312-09C8-487B-B91E-C583B2CE1735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73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8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144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E5654B7-BCD0-4F5B-8111-C411A95AC4F7}" type="slidenum">
              <a:rPr lang="en-US" sz="1200">
                <a:latin typeface="Arial" panose="020B0604020202020204" pitchFamily="34" charset="0"/>
              </a:rPr>
              <a:pPr eaLnBrk="1" hangingPunct="1"/>
              <a:t>7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10595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19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EAE74ED-3E99-4877-A13D-5A210356D67B}" type="slidenum">
              <a:rPr lang="en-US" sz="1200">
                <a:latin typeface="Arial" panose="020B0604020202020204" pitchFamily="34" charset="0"/>
              </a:rPr>
              <a:pPr eaLnBrk="1" hangingPunct="1"/>
              <a:t>8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98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39614DF-77B6-45EF-9FEF-7040D0FAE60D}" type="slidenum">
              <a:rPr lang="en-US" sz="1200">
                <a:latin typeface="Arial" panose="020B0604020202020204" pitchFamily="34" charset="0"/>
              </a:rPr>
              <a:pPr eaLnBrk="1" hangingPunct="1"/>
              <a:t>9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523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DD65DEF-76DF-4E7B-84CD-65D4BA7BD245}" type="slidenum">
              <a:rPr lang="en-US" sz="1200">
                <a:latin typeface="Arial" panose="020B0604020202020204" pitchFamily="34" charset="0"/>
              </a:rPr>
              <a:pPr eaLnBrk="1" hangingPunct="1"/>
              <a:t>10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9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7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C98A5A02-019A-4B93-A1E3-FFAB430891A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2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C1963-9933-4E24-B6D0-6482D388CFF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1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87577-2698-4C11-9F80-AEEF05CBB08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48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D5EC4-5BEB-46A3-827F-6BB533BD8C9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633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77724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27463"/>
            <a:ext cx="7772400" cy="2151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C8495-B0EF-4438-83EB-29232A49AAD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998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7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AD8B7BE1-5BF7-4CEE-B1EA-677215BFA14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318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CC7D7-BAA2-47A5-ADC2-1BCF949A8EB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730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4D07E22F-DF72-4A15-93DB-A86531A4BCE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598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0D9A8277-3B31-4DE6-9822-BDDEE6FA15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844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84D8CC20-D981-4768-A5DA-E4590F6C50A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84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3281F-0B8A-41C5-B10C-C55979D218C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78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DF8C0-4F15-47B4-99FC-CF8F33EF07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874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6682A-AE0B-42B3-8DD5-E1AFD8E5868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55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98384BBB-E07A-45EF-972E-2B090628768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783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D99EF912-F4A2-4723-BCBA-7D7CFC4BF35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850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9654D-1C16-49E4-AE09-231A0DBFA49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79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45EF6-E472-4B45-A7BA-93AFA4501B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540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B9E90-6393-45C2-B301-5A8537BB98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944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77724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27463"/>
            <a:ext cx="7772400" cy="2151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6DF95-802B-424C-B9B4-C0230A1525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850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7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FF9ECD8E-6AAA-4C30-A685-56A61D90544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977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33FC1-7201-4187-88E2-341FBE4195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826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9A93CD1B-0383-4D3D-9BB9-721D0CB330D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496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18337F3C-506F-412E-BD85-82450BD37E3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615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16980FAE-D7D4-491D-A3BE-924F5AD0061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465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26BBB360-6F9E-4A30-9C59-AFA84CE896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731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8D232-CD81-4E72-A241-3EC8CE0C659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8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18E5E-B882-4B3A-8341-C16F4CD2787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103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52B993ED-F34D-443E-9079-70AA8373038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530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8EBF28F7-74BE-46D3-8551-29D0E5A42FC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461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0A3D4-94A7-4780-A67B-811E3FF1AAE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334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E6251-8FCF-4A80-A911-0809477E8D5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489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C58FB-5ED7-488A-A6AD-FB903E44366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105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77724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27463"/>
            <a:ext cx="7772400" cy="2151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6EC34-897A-4AF6-A1A4-703A2387C14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0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7A099959-F211-4E6A-862F-C6CF6A4ECB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12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E4E3CCD8-0182-44F4-8897-2DCCB97651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48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2E08F-7A28-4030-A9E0-F9AF1F5E030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42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D325D-21A3-49A1-88D2-173B78B8C6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8EFF1D91-FB9D-4967-89B8-B9DC7B3E2D6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716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263F78BC-FF1A-4DFA-8BD2-573D6C423C6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83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fld id="{3A03E27E-5DB4-42F0-ADD0-CB3FD772C4B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45" r:id="rId7"/>
    <p:sldLayoutId id="2147483966" r:id="rId8"/>
    <p:sldLayoutId id="2147483967" r:id="rId9"/>
    <p:sldLayoutId id="2147483946" r:id="rId10"/>
    <p:sldLayoutId id="2147483947" r:id="rId11"/>
    <p:sldLayoutId id="2147483948" r:id="rId12"/>
    <p:sldLayoutId id="2147483949" r:id="rId13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rgbClr val="676A55">
                    <a:tint val="60000"/>
                    <a:satMod val="155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rgbClr val="676A55">
                    <a:tint val="60000"/>
                    <a:satMod val="155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fld id="{188B5029-936E-4893-B804-858537254F7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50" r:id="rId7"/>
    <p:sldLayoutId id="2147483974" r:id="rId8"/>
    <p:sldLayoutId id="2147483975" r:id="rId9"/>
    <p:sldLayoutId id="2147483951" r:id="rId10"/>
    <p:sldLayoutId id="2147483952" r:id="rId11"/>
    <p:sldLayoutId id="2147483953" r:id="rId12"/>
    <p:sldLayoutId id="2147483954" r:id="rId13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rgbClr val="676A55">
                    <a:tint val="60000"/>
                    <a:satMod val="155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rgbClr val="676A55">
                    <a:tint val="60000"/>
                    <a:satMod val="155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fld id="{1F6FCBDA-416F-42C4-819D-575BE6A1E21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55" r:id="rId7"/>
    <p:sldLayoutId id="2147483982" r:id="rId8"/>
    <p:sldLayoutId id="2147483983" r:id="rId9"/>
    <p:sldLayoutId id="2147483956" r:id="rId10"/>
    <p:sldLayoutId id="2147483957" r:id="rId11"/>
    <p:sldLayoutId id="2147483958" r:id="rId12"/>
    <p:sldLayoutId id="2147483959" r:id="rId13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/>
          <a:lstStyle/>
          <a:p>
            <a:pPr indent="0"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Vascular Access</a:t>
            </a:r>
          </a:p>
        </p:txBody>
      </p:sp>
      <p:sp>
        <p:nvSpPr>
          <p:cNvPr id="28675" name="Subtitle 3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924800" cy="24384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b="1" smtClean="0">
                <a:solidFill>
                  <a:srgbClr val="002060"/>
                </a:solidFill>
              </a:rPr>
              <a:t>Dr. Mueen Ullah Khan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smtClean="0"/>
              <a:t>Associate Professor and Consultant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smtClean="0"/>
              <a:t>Department of Anesthesia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smtClean="0"/>
              <a:t>King Saud University Riyadh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Peripheral IV Insertion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Avoid sites that have injury or disease: 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Trauma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Dialysis fistula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History of mastectomy</a:t>
            </a: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Peripheral IV Procedure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Explain procedure 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Assemble equipment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Inspect fluid for contamination, appearance, and expiration date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Prepare infusion set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Attach infusion set to bag of solution</a:t>
            </a:r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Peripheral IV Procedure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39941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Clamp tubing and squeeze reservoir on  infusion set until it fills half way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Open clamp and flush air from tubing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Close clamp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Maintain aseptic technique</a:t>
            </a:r>
          </a:p>
        </p:txBody>
      </p:sp>
      <p:pic>
        <p:nvPicPr>
          <p:cNvPr id="39942" name="Content Placeholder 7" descr="images (13)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563813"/>
            <a:ext cx="3352800" cy="2770187"/>
          </a:xfrm>
        </p:spPr>
      </p:pic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Peripheral IV Procedure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Select catheter: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Large-bore catheter used for fluid replacement</a:t>
            </a:r>
          </a:p>
          <a:p>
            <a:pPr lvl="2" eaLnBrk="1" hangingPunct="1"/>
            <a:r>
              <a:rPr lang="en-US" smtClean="0">
                <a:solidFill>
                  <a:schemeClr val="bg1"/>
                </a:solidFill>
              </a:rPr>
              <a:t>14 to 16 gauge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Smaller bore catheter used for “keep open” lines</a:t>
            </a:r>
          </a:p>
          <a:p>
            <a:pPr lvl="2" eaLnBrk="1" hangingPunct="1"/>
            <a:r>
              <a:rPr lang="en-US" smtClean="0">
                <a:solidFill>
                  <a:schemeClr val="bg1"/>
                </a:solidFill>
              </a:rPr>
              <a:t>18 to 20 gauge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Prepare other equipment</a:t>
            </a:r>
          </a:p>
        </p:txBody>
      </p:sp>
      <p:pic>
        <p:nvPicPr>
          <p:cNvPr id="40966" name="Content Placeholder 7" descr="catheter_made_of_ptfe_and_latex_free_material_softens_once_inserted_in_body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1413" y="2617788"/>
            <a:ext cx="3429000" cy="3429000"/>
          </a:xfrm>
        </p:spPr>
      </p:pic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Peripheral IV Procedure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Put on gloves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Select site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Apply tourniquet above </a:t>
            </a:r>
            <a:r>
              <a:rPr lang="en-US" sz="2400" dirty="0" err="1" smtClean="0">
                <a:solidFill>
                  <a:schemeClr val="bg1"/>
                </a:solidFill>
              </a:rPr>
              <a:t>antecubital</a:t>
            </a:r>
            <a:r>
              <a:rPr lang="en-US" sz="2400" dirty="0" smtClean="0">
                <a:solidFill>
                  <a:schemeClr val="bg1"/>
                </a:solidFill>
              </a:rPr>
              <a:t> space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Prepare site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Cleanse area with alcohol or iodine wipes (per protocol)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chemeClr val="bg1"/>
                </a:solidFill>
              </a:rPr>
              <a:t>Check for iodine allergy 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  <p:pic>
        <p:nvPicPr>
          <p:cNvPr id="41991" name="Picture 6" descr="C:\Users\user\Pictures\images (15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438400"/>
            <a:ext cx="3429000" cy="3886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Peripheral IV Procedure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Stabilize vein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Apply pressure and tension to point of entry</a:t>
            </a:r>
          </a:p>
        </p:txBody>
      </p:sp>
      <p:pic>
        <p:nvPicPr>
          <p:cNvPr id="43012" name="Picture 8" descr="A02786-18-24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524000"/>
            <a:ext cx="3365500" cy="3314700"/>
          </a:xfrm>
          <a:noFill/>
        </p:spPr>
      </p:pic>
      <p:sp>
        <p:nvSpPr>
          <p:cNvPr id="43013" name="Rectangle 9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Peripheral IV Insertion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41475"/>
            <a:ext cx="4114800" cy="44545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Bevel of the needle up in adults</a:t>
            </a:r>
            <a:r>
              <a:rPr lang="en-US" sz="2000" smtClean="0">
                <a:solidFill>
                  <a:schemeClr val="bg1"/>
                </a:solidFill>
              </a:rPr>
              <a:t> 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May be down in infants and children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Pass needle through skin into vein from side or directly on top</a:t>
            </a:r>
          </a:p>
        </p:txBody>
      </p:sp>
      <p:pic>
        <p:nvPicPr>
          <p:cNvPr id="44036" name="Picture 8" descr="A02786-18-24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752600"/>
            <a:ext cx="3340100" cy="3314700"/>
          </a:xfrm>
          <a:noFill/>
        </p:spPr>
      </p:pic>
      <p:sp>
        <p:nvSpPr>
          <p:cNvPr id="44037" name="Rectangle 9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  <p:pic>
        <p:nvPicPr>
          <p:cNvPr id="44038" name="Picture 7" descr="C:\Users\user\Picture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24400"/>
            <a:ext cx="3429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Peripheral IV Procedure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41475"/>
            <a:ext cx="4114800" cy="4454525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>
                <a:solidFill>
                  <a:schemeClr val="bg1"/>
                </a:solidFill>
              </a:rPr>
              <a:t>Advance needle and catheter about 2 mm past point where blood return is seen in hub of needle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mtClean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>
                <a:solidFill>
                  <a:schemeClr val="bg1"/>
                </a:solidFill>
              </a:rPr>
              <a:t>Slide catheter over needle and into vein</a:t>
            </a:r>
          </a:p>
        </p:txBody>
      </p:sp>
      <p:pic>
        <p:nvPicPr>
          <p:cNvPr id="45060" name="Picture 8" descr="A02786-18-24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752600"/>
            <a:ext cx="3733800" cy="1828800"/>
          </a:xfrm>
          <a:noFill/>
        </p:spPr>
      </p:pic>
      <p:sp>
        <p:nvSpPr>
          <p:cNvPr id="45061" name="Rectangle 9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  <p:pic>
        <p:nvPicPr>
          <p:cNvPr id="45062" name="Picture 6" descr="C:\Users\user\Picture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Peripheral IV Procedure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Withdraw needle while stabilizing  catheter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Lock in protective sheath if present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Apply pressure on proximal end of  catheter to stop escaping blood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Obtain blood samples if needed</a:t>
            </a: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Peripheral IV Procedure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3532188" cy="44545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Release tourniquet 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Attach IV tubing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8100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Lecture Objectives..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25780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rgbClr val="BFBFBF"/>
                </a:solidFill>
                <a:latin typeface="Century Gothic"/>
                <a:cs typeface="Century Gothic"/>
              </a:rPr>
              <a:t>At the end of the lecture you will be able to: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Examine the construction of the commonly used venous catheters.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Anatomical considerations regarding peripheral and central </a:t>
            </a:r>
            <a:r>
              <a:rPr lang="en-US" sz="2200" b="1" dirty="0" smtClean="0">
                <a:solidFill>
                  <a:srgbClr val="002060"/>
                </a:solidFill>
              </a:rPr>
              <a:t>venous access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Discuss the choice of catheter size.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Prepare and set-up an IV infusion set.  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Discuss the choice of sites for placement of IV catheters.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What are the different sites suitable for </a:t>
            </a:r>
            <a:r>
              <a:rPr lang="en-US" sz="2200" dirty="0" smtClean="0">
                <a:solidFill>
                  <a:srgbClr val="002060"/>
                </a:solidFill>
              </a:rPr>
              <a:t>central venous catheter  </a:t>
            </a:r>
            <a:r>
              <a:rPr lang="en-US" sz="2200" dirty="0" smtClean="0">
                <a:solidFill>
                  <a:schemeClr val="bg1"/>
                </a:solidFill>
              </a:rPr>
              <a:t>and </a:t>
            </a:r>
            <a:r>
              <a:rPr lang="en-US" sz="2200" dirty="0" smtClean="0">
                <a:solidFill>
                  <a:srgbClr val="C00000"/>
                </a:solidFill>
              </a:rPr>
              <a:t>arterial catheter </a:t>
            </a:r>
            <a:r>
              <a:rPr lang="en-US" sz="2200" dirty="0" smtClean="0">
                <a:solidFill>
                  <a:schemeClr val="bg1"/>
                </a:solidFill>
              </a:rPr>
              <a:t>placement?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Discuss universal precautions.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Indications and complications of central venous access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Peripheral IV Procedure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4168775" cy="44545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Open tubing clamp and allow fluid infusion to begin at prescribed flow rate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5972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7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Peripheral IV Procedure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smtClean="0">
                <a:solidFill>
                  <a:schemeClr val="bg1"/>
                </a:solidFill>
              </a:rPr>
              <a:t>Cover puncture site dressing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Antibiotic ointment if indicated by protocol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smtClean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smtClean="0">
                <a:solidFill>
                  <a:schemeClr val="bg1"/>
                </a:solidFill>
              </a:rPr>
              <a:t>Anchor tubing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smtClean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smtClean="0">
                <a:solidFill>
                  <a:schemeClr val="bg1"/>
                </a:solidFill>
              </a:rPr>
              <a:t>Secure catheter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smtClean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smtClean="0">
                <a:solidFill>
                  <a:schemeClr val="bg1"/>
                </a:solidFill>
              </a:rPr>
              <a:t>Document procedure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smtClean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smtClean="0">
                <a:solidFill>
                  <a:schemeClr val="bg1"/>
                </a:solidFill>
              </a:rPr>
              <a:t>Monitor flow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  <p:pic>
        <p:nvPicPr>
          <p:cNvPr id="49159" name="Picture 5" descr="C:\Users\user\Pictures\images (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438400"/>
            <a:ext cx="4191000" cy="3581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Central Venous Access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454525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>
                <a:solidFill>
                  <a:schemeClr val="bg1"/>
                </a:solidFill>
              </a:rPr>
              <a:t>Within scope of paramedic practice in some EMS systems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mtClean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>
                <a:solidFill>
                  <a:schemeClr val="bg1"/>
                </a:solidFill>
              </a:rPr>
              <a:t>Requires special training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mtClean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>
                <a:solidFill>
                  <a:schemeClr val="bg1"/>
                </a:solidFill>
              </a:rPr>
              <a:t>Authorization from medical direction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mtClean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>
                <a:solidFill>
                  <a:schemeClr val="bg1"/>
                </a:solidFill>
              </a:rPr>
              <a:t>Not for rapid fluid replacement in prehospital setting</a:t>
            </a: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Central Venous Access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Sites include: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Femoral vein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Internal jugular vein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Subclavian vein</a:t>
            </a:r>
          </a:p>
        </p:txBody>
      </p:sp>
      <p:sp>
        <p:nvSpPr>
          <p:cNvPr id="51204" name="Rectangle 7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Central Venous Access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Prepare as for peripheral veins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Success depends on: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Patient's body position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Paramedic's knowledge of anatomy 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Familiarity with the procedure</a:t>
            </a:r>
          </a:p>
        </p:txBody>
      </p:sp>
      <p:sp>
        <p:nvSpPr>
          <p:cNvPr id="52228" name="Rectangle 7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Femoral Vein Anatomy</a:t>
            </a:r>
          </a:p>
        </p:txBody>
      </p:sp>
      <p:pic>
        <p:nvPicPr>
          <p:cNvPr id="53251" name="Picture 7" descr="A02786-18-25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752600"/>
            <a:ext cx="6019800" cy="3060700"/>
          </a:xfrm>
          <a:noFill/>
        </p:spPr>
      </p:pic>
      <p:sp>
        <p:nvSpPr>
          <p:cNvPr id="53252" name="Rectangle 8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Femoral Vein Cannulation</a:t>
            </a:r>
          </a:p>
        </p:txBody>
      </p:sp>
      <p:pic>
        <p:nvPicPr>
          <p:cNvPr id="54275" name="Picture 7" descr="A02786-18-25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587500"/>
            <a:ext cx="5181600" cy="3289300"/>
          </a:xfrm>
          <a:noFill/>
        </p:spPr>
      </p:pic>
      <p:sp>
        <p:nvSpPr>
          <p:cNvPr id="54276" name="Rectangle 8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Internal Jugular Vein Anatomy</a:t>
            </a:r>
          </a:p>
        </p:txBody>
      </p:sp>
      <p:pic>
        <p:nvPicPr>
          <p:cNvPr id="55299" name="Picture 8" descr="A02786-18-26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676400"/>
            <a:ext cx="6781800" cy="4495800"/>
          </a:xfrm>
          <a:noFill/>
        </p:spPr>
      </p:pic>
      <p:sp>
        <p:nvSpPr>
          <p:cNvPr id="55300" name="Rectangle 9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bg1"/>
                </a:solidFill>
              </a:rPr>
              <a:t>Internal Jugular Vein Cannulation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Posterior approach</a:t>
            </a:r>
          </a:p>
        </p:txBody>
      </p:sp>
      <p:pic>
        <p:nvPicPr>
          <p:cNvPr id="56324" name="Picture 8" descr="A02786-18-26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100" y="1447800"/>
            <a:ext cx="3670300" cy="4876800"/>
          </a:xfrm>
          <a:noFill/>
        </p:spPr>
      </p:pic>
      <p:sp>
        <p:nvSpPr>
          <p:cNvPr id="56325" name="Rectangle 10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bg1"/>
                </a:solidFill>
              </a:rPr>
              <a:t>Internal Jugular Vein Cannulation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Central approach</a:t>
            </a:r>
          </a:p>
        </p:txBody>
      </p:sp>
      <p:pic>
        <p:nvPicPr>
          <p:cNvPr id="57348" name="Picture 8" descr="A02786-18-26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209800"/>
            <a:ext cx="5638800" cy="3733800"/>
          </a:xfrm>
          <a:noFill/>
        </p:spPr>
      </p:pic>
      <p:sp>
        <p:nvSpPr>
          <p:cNvPr id="57349" name="Rectangle 9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Medical Asepsis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Removal or destruction of disease-causing organisms or infected material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Sterile technique (surgical asepsis) 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Clean technique </a:t>
            </a: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bg1"/>
                </a:solidFill>
              </a:rPr>
              <a:t>Internal Jugular Vein Cannulation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Anterior approach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5867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7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Subclavian Vein Anatomy</a:t>
            </a:r>
          </a:p>
        </p:txBody>
      </p:sp>
      <p:pic>
        <p:nvPicPr>
          <p:cNvPr id="59395" name="Picture 7" descr="A02786-18-27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371600"/>
            <a:ext cx="5638800" cy="4454525"/>
          </a:xfrm>
          <a:noFill/>
        </p:spPr>
      </p:pic>
      <p:sp>
        <p:nvSpPr>
          <p:cNvPr id="59396" name="Rectangle 8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Subclavian Vein Cannulation</a:t>
            </a:r>
          </a:p>
        </p:txBody>
      </p:sp>
      <p:pic>
        <p:nvPicPr>
          <p:cNvPr id="60419" name="Picture 7" descr="A02786-18-27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752600"/>
            <a:ext cx="6553200" cy="4267200"/>
          </a:xfrm>
          <a:noFill/>
        </p:spPr>
      </p:pic>
      <p:sp>
        <p:nvSpPr>
          <p:cNvPr id="60420" name="Rectangle 9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1443" name="Picture 2" descr="C:\Users\user\Pictures\Triple-Lum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132013"/>
            <a:ext cx="3505200" cy="3556000"/>
          </a:xfrm>
          <a:noFill/>
        </p:spPr>
      </p:pic>
      <p:pic>
        <p:nvPicPr>
          <p:cNvPr id="61444" name="Picture 3" descr="C:\Users\user\Pictures\download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048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Central Venous Access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Advantages</a:t>
            </a:r>
          </a:p>
          <a:p>
            <a:pPr eaLnBrk="1" hangingPunct="1"/>
            <a:endParaRPr lang="en-US" b="1" smtClean="0">
              <a:solidFill>
                <a:srgbClr val="002060"/>
              </a:solidFill>
            </a:endParaRP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Available when peripheral vessels collapse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Access to central pressure measurements</a:t>
            </a:r>
          </a:p>
          <a:p>
            <a:pPr lvl="2" eaLnBrk="1" hangingPunct="1"/>
            <a:r>
              <a:rPr lang="en-US" smtClean="0">
                <a:solidFill>
                  <a:schemeClr val="bg1"/>
                </a:solidFill>
              </a:rPr>
              <a:t>In-hospital procedure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Safer vasopressor administration</a:t>
            </a:r>
          </a:p>
        </p:txBody>
      </p:sp>
      <p:sp>
        <p:nvSpPr>
          <p:cNvPr id="62468" name="Rectangle 7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Central Venous Access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3493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C00000"/>
                </a:solidFill>
              </a:rPr>
              <a:t>Disadvantages</a:t>
            </a:r>
          </a:p>
          <a:p>
            <a:pPr eaLnBrk="1" hangingPunct="1">
              <a:lnSpc>
                <a:spcPct val="90000"/>
              </a:lnSpc>
            </a:pPr>
            <a:endParaRPr lang="en-US" b="1" smtClean="0">
              <a:solidFill>
                <a:srgbClr val="C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Excessive time for placement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Sterile technique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Special equipment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Skill deterioration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High complication rate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Pneumothorax, arterial injury, abnormal placement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Chest x-ray should be obtained immediately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  <p:pic>
        <p:nvPicPr>
          <p:cNvPr id="63495" name="Picture 5" descr="C:\Users\user\Pictures\images (1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362200"/>
            <a:ext cx="3505200" cy="3208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Central Venous Access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Disadvantages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Can’t initiate during other patient care activities 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Not generally considered to be a useful prehospital technique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Lower flow rates than peripheral IV</a:t>
            </a:r>
          </a:p>
        </p:txBody>
      </p:sp>
      <p:sp>
        <p:nvSpPr>
          <p:cNvPr id="64516" name="Rectangle 6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Local Complications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524000"/>
            <a:ext cx="3814763" cy="44545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Pain and irritation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Infiltration and extravasation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Phlebitis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Thrombosis and thrombophlebitis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1524000"/>
            <a:ext cx="3814762" cy="44545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Hematoma formation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Venous spasm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Vessel collapse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Cellulitis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Nerve, tendon, ligament, and limb damage</a:t>
            </a:r>
          </a:p>
        </p:txBody>
      </p:sp>
      <p:sp>
        <p:nvSpPr>
          <p:cNvPr id="65541" name="Rectangle 7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Systemic Complications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>
                <a:solidFill>
                  <a:schemeClr val="bg1"/>
                </a:solidFill>
              </a:rPr>
              <a:t>Contamination and infection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mtClean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>
                <a:solidFill>
                  <a:schemeClr val="bg1"/>
                </a:solidFill>
              </a:rPr>
              <a:t>Hypersensitivity reactions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mtClean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>
                <a:solidFill>
                  <a:schemeClr val="bg1"/>
                </a:solidFill>
              </a:rPr>
              <a:t>Sepsis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mtClean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>
                <a:solidFill>
                  <a:schemeClr val="bg1"/>
                </a:solidFill>
              </a:rPr>
              <a:t>Speed shock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mtClean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>
                <a:solidFill>
                  <a:schemeClr val="bg1"/>
                </a:solidFill>
              </a:rPr>
              <a:t>Emboli (blood clot, air, and catheter)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  <p:pic>
        <p:nvPicPr>
          <p:cNvPr id="66567" name="Picture 5" descr="C:\Users\user\Pictures\images (10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2425" y="2438400"/>
            <a:ext cx="3254375" cy="3657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Infiltration</a:t>
            </a:r>
            <a:r>
              <a:rPr lang="en-US" smtClean="0">
                <a:solidFill>
                  <a:schemeClr val="bg1"/>
                </a:solidFill>
                <a:cs typeface="Arial" charset="0"/>
              </a:rPr>
              <a:t>—</a:t>
            </a:r>
            <a:r>
              <a:rPr lang="en-US" smtClean="0">
                <a:solidFill>
                  <a:schemeClr val="bg1"/>
                </a:solidFill>
              </a:rPr>
              <a:t>Causes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4038600" cy="4454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US" sz="2400" smtClean="0">
                <a:solidFill>
                  <a:schemeClr val="bg1"/>
                </a:solidFill>
              </a:rPr>
              <a:t>Dislodgement of catheter or needle cannula during venipuncture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endParaRPr lang="en-US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US" sz="2400" smtClean="0">
                <a:solidFill>
                  <a:schemeClr val="bg1"/>
                </a:solidFill>
              </a:rPr>
              <a:t>Puncture of vein wall during venipuncture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endParaRPr lang="en-US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US" sz="2400" smtClean="0">
                <a:solidFill>
                  <a:schemeClr val="bg1"/>
                </a:solidFill>
              </a:rPr>
              <a:t>Leakage of solution into  surrounding tissue from  insertion site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endParaRPr lang="en-US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US" sz="2400" smtClean="0">
                <a:solidFill>
                  <a:schemeClr val="bg1"/>
                </a:solidFill>
              </a:rPr>
              <a:t>Poorly secured IV 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371600"/>
            <a:ext cx="3810000" cy="4454525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US" sz="2400" smtClean="0">
                <a:solidFill>
                  <a:schemeClr val="bg1"/>
                </a:solidFill>
              </a:rPr>
              <a:t>Poor vein or site selection</a:t>
            </a:r>
          </a:p>
          <a:p>
            <a:pPr eaLnBrk="1" hangingPunct="1">
              <a:spcBef>
                <a:spcPts val="500"/>
              </a:spcBef>
            </a:pPr>
            <a:endParaRPr lang="en-US" sz="2400" smtClean="0">
              <a:solidFill>
                <a:schemeClr val="bg1"/>
              </a:solidFill>
            </a:endParaRPr>
          </a:p>
          <a:p>
            <a:pPr eaLnBrk="1" hangingPunct="1">
              <a:spcBef>
                <a:spcPts val="500"/>
              </a:spcBef>
            </a:pPr>
            <a:r>
              <a:rPr lang="en-US" sz="2400" smtClean="0">
                <a:solidFill>
                  <a:schemeClr val="bg1"/>
                </a:solidFill>
              </a:rPr>
              <a:t>Irritating solution inflames vein’s intima </a:t>
            </a:r>
          </a:p>
          <a:p>
            <a:pPr eaLnBrk="1" hangingPunct="1">
              <a:spcBef>
                <a:spcPts val="500"/>
              </a:spcBef>
            </a:pPr>
            <a:endParaRPr lang="en-US" sz="2400" smtClean="0">
              <a:solidFill>
                <a:schemeClr val="bg1"/>
              </a:solidFill>
            </a:endParaRPr>
          </a:p>
          <a:p>
            <a:pPr eaLnBrk="1" hangingPunct="1">
              <a:spcBef>
                <a:spcPts val="500"/>
              </a:spcBef>
            </a:pPr>
            <a:r>
              <a:rPr lang="en-US" sz="2400" smtClean="0">
                <a:solidFill>
                  <a:schemeClr val="bg1"/>
                </a:solidFill>
              </a:rPr>
              <a:t>Improper cannula size</a:t>
            </a:r>
          </a:p>
          <a:p>
            <a:pPr eaLnBrk="1" hangingPunct="1">
              <a:spcBef>
                <a:spcPts val="500"/>
              </a:spcBef>
            </a:pPr>
            <a:endParaRPr lang="en-US" sz="2400" smtClean="0">
              <a:solidFill>
                <a:schemeClr val="bg1"/>
              </a:solidFill>
            </a:endParaRPr>
          </a:p>
          <a:p>
            <a:pPr eaLnBrk="1" hangingPunct="1">
              <a:spcBef>
                <a:spcPts val="500"/>
              </a:spcBef>
            </a:pPr>
            <a:r>
              <a:rPr lang="en-US" sz="2400" smtClean="0">
                <a:solidFill>
                  <a:schemeClr val="bg1"/>
                </a:solidFill>
              </a:rPr>
              <a:t>High delivery rate or pressure </a:t>
            </a:r>
          </a:p>
        </p:txBody>
      </p:sp>
      <p:sp>
        <p:nvSpPr>
          <p:cNvPr id="67589" name="Rectangle 7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Antiseptics and Disinfectants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454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smtClean="0">
                <a:solidFill>
                  <a:schemeClr val="bg1"/>
                </a:solidFill>
              </a:rPr>
              <a:t>Chemical agents used to kill specific microorganisms</a:t>
            </a:r>
          </a:p>
          <a:p>
            <a:pPr eaLnBrk="1" hangingPunct="1">
              <a:lnSpc>
                <a:spcPct val="90000"/>
              </a:lnSpc>
            </a:pPr>
            <a:endParaRPr lang="en-US" sz="21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100" b="1" smtClean="0">
                <a:solidFill>
                  <a:srgbClr val="C00000"/>
                </a:solidFill>
              </a:rPr>
              <a:t>Disinfectants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bg1"/>
                </a:solidFill>
              </a:rPr>
              <a:t>Used on nonliving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bg1"/>
                </a:solidFill>
              </a:rPr>
              <a:t>Toxic to living tissue</a:t>
            </a:r>
          </a:p>
          <a:p>
            <a:pPr eaLnBrk="1" hangingPunct="1">
              <a:lnSpc>
                <a:spcPct val="90000"/>
              </a:lnSpc>
            </a:pPr>
            <a:endParaRPr lang="en-US" sz="22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b="1" smtClean="0">
                <a:solidFill>
                  <a:srgbClr val="FFC000"/>
                </a:solidFill>
              </a:rPr>
              <a:t>Antiseptics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bg1"/>
                </a:solidFill>
              </a:rPr>
              <a:t>Applied to living tissue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bg1"/>
                </a:solidFill>
              </a:rPr>
              <a:t>More dilute to prevent cell damage</a:t>
            </a:r>
          </a:p>
          <a:p>
            <a:pPr eaLnBrk="1" hangingPunct="1">
              <a:lnSpc>
                <a:spcPct val="90000"/>
              </a:lnSpc>
            </a:pPr>
            <a:endParaRPr lang="en-US" sz="22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solidFill>
                  <a:schemeClr val="bg1"/>
                </a:solidFill>
              </a:rPr>
              <a:t>Some chemical agents have antiseptic and disinfectant properties</a:t>
            </a: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4000" smtClean="0">
                <a:solidFill>
                  <a:schemeClr val="bg1"/>
                </a:solidFill>
              </a:rPr>
              <a:t>Infiltration</a:t>
            </a:r>
            <a:r>
              <a:rPr lang="en-US" sz="4000" smtClean="0">
                <a:solidFill>
                  <a:schemeClr val="bg1"/>
                </a:solidFill>
                <a:cs typeface="Arial" charset="0"/>
              </a:rPr>
              <a:t>—</a:t>
            </a:r>
            <a:r>
              <a:rPr lang="en-US" sz="4000" smtClean="0">
                <a:solidFill>
                  <a:schemeClr val="bg1"/>
                </a:solidFill>
              </a:rPr>
              <a:t>Signs &amp; Symptoms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848600" cy="4454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lang="en-US" sz="2400" smtClean="0">
                <a:solidFill>
                  <a:schemeClr val="bg1"/>
                </a:solidFill>
              </a:rPr>
              <a:t>Cool skin around IV site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endParaRPr lang="en-US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lang="en-US" sz="2400" smtClean="0">
                <a:solidFill>
                  <a:schemeClr val="bg1"/>
                </a:solidFill>
              </a:rPr>
              <a:t>Swelling at IV site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</a:pPr>
            <a:r>
              <a:rPr lang="en-US" sz="2000" smtClean="0">
                <a:solidFill>
                  <a:schemeClr val="bg1"/>
                </a:solidFill>
              </a:rPr>
              <a:t>With or without pain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endParaRPr lang="en-US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lang="en-US" sz="2400" smtClean="0">
                <a:solidFill>
                  <a:schemeClr val="bg1"/>
                </a:solidFill>
              </a:rPr>
              <a:t>Sluggish or absent flow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endParaRPr lang="en-US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lang="en-US" sz="2400" smtClean="0">
                <a:solidFill>
                  <a:schemeClr val="bg1"/>
                </a:solidFill>
              </a:rPr>
              <a:t>Infusion flows when pressure is applied to vein above tip of cannula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endParaRPr lang="en-US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lang="en-US" sz="2400" smtClean="0">
                <a:solidFill>
                  <a:schemeClr val="bg1"/>
                </a:solidFill>
              </a:rPr>
              <a:t>No backflow of blood into IV tubing when clamp is fully opened and solution container is lowered below IV site</a:t>
            </a:r>
          </a:p>
        </p:txBody>
      </p:sp>
      <p:sp>
        <p:nvSpPr>
          <p:cNvPr id="68612" name="Rectangle 6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9635" name="Content Placeholder 3" descr="extrva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057400"/>
            <a:ext cx="4953000" cy="1752600"/>
          </a:xfrm>
        </p:spPr>
      </p:pic>
      <p:pic>
        <p:nvPicPr>
          <p:cNvPr id="69636" name="Picture 2" descr="C:\Users\user\Pictures\images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91000"/>
            <a:ext cx="44196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Infiltration</a:t>
            </a:r>
            <a:r>
              <a:rPr lang="en-US" smtClean="0">
                <a:solidFill>
                  <a:schemeClr val="bg1"/>
                </a:solidFill>
                <a:cs typeface="Arial" charset="0"/>
              </a:rPr>
              <a:t>—</a:t>
            </a:r>
            <a:r>
              <a:rPr lang="en-US" smtClean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US" sz="2400" smtClean="0">
                <a:solidFill>
                  <a:schemeClr val="bg1"/>
                </a:solidFill>
              </a:rPr>
              <a:t>Lower fluid reservoir to check for presence of backflow of blood into the tubing</a:t>
            </a:r>
          </a:p>
          <a:p>
            <a:pPr lvl="1" eaLnBrk="1" hangingPunct="1">
              <a:spcBef>
                <a:spcPts val="500"/>
              </a:spcBef>
            </a:pPr>
            <a:r>
              <a:rPr lang="en-US" sz="2000" smtClean="0">
                <a:solidFill>
                  <a:schemeClr val="bg1"/>
                </a:solidFill>
              </a:rPr>
              <a:t>Absence of backflow suggests infiltration</a:t>
            </a:r>
          </a:p>
          <a:p>
            <a:pPr eaLnBrk="1" hangingPunct="1">
              <a:spcBef>
                <a:spcPts val="500"/>
              </a:spcBef>
            </a:pPr>
            <a:r>
              <a:rPr lang="en-US" sz="2400" smtClean="0">
                <a:solidFill>
                  <a:schemeClr val="bg1"/>
                </a:solidFill>
              </a:rPr>
              <a:t>Discontinue IV infusion</a:t>
            </a:r>
          </a:p>
          <a:p>
            <a:pPr eaLnBrk="1" hangingPunct="1">
              <a:spcBef>
                <a:spcPts val="500"/>
              </a:spcBef>
            </a:pPr>
            <a:r>
              <a:rPr lang="en-US" sz="2400" smtClean="0">
                <a:solidFill>
                  <a:schemeClr val="bg1"/>
                </a:solidFill>
              </a:rPr>
              <a:t>Remove needle or catheter</a:t>
            </a:r>
          </a:p>
          <a:p>
            <a:pPr eaLnBrk="1" hangingPunct="1">
              <a:spcBef>
                <a:spcPts val="500"/>
              </a:spcBef>
            </a:pPr>
            <a:r>
              <a:rPr lang="en-US" sz="2400" smtClean="0">
                <a:solidFill>
                  <a:schemeClr val="bg1"/>
                </a:solidFill>
              </a:rPr>
              <a:t>Apply a pressure dressing to the site</a:t>
            </a:r>
          </a:p>
          <a:p>
            <a:pPr eaLnBrk="1" hangingPunct="1">
              <a:spcBef>
                <a:spcPts val="500"/>
              </a:spcBef>
            </a:pPr>
            <a:r>
              <a:rPr lang="en-US" sz="2400" smtClean="0">
                <a:solidFill>
                  <a:schemeClr val="bg1"/>
                </a:solidFill>
              </a:rPr>
              <a:t>Choose new site </a:t>
            </a:r>
          </a:p>
          <a:p>
            <a:pPr eaLnBrk="1" hangingPunct="1">
              <a:spcBef>
                <a:spcPts val="500"/>
              </a:spcBef>
            </a:pPr>
            <a:r>
              <a:rPr lang="en-US" sz="2400" smtClean="0">
                <a:solidFill>
                  <a:schemeClr val="bg1"/>
                </a:solidFill>
              </a:rPr>
              <a:t>Initiate IV therapy with new equipment</a:t>
            </a:r>
          </a:p>
          <a:p>
            <a:pPr eaLnBrk="1" hangingPunct="1">
              <a:spcBef>
                <a:spcPts val="500"/>
              </a:spcBef>
            </a:pPr>
            <a:r>
              <a:rPr lang="en-US" sz="2400" smtClean="0">
                <a:solidFill>
                  <a:schemeClr val="bg1"/>
                </a:solidFill>
              </a:rPr>
              <a:t>Document </a:t>
            </a:r>
          </a:p>
        </p:txBody>
      </p:sp>
      <p:sp>
        <p:nvSpPr>
          <p:cNvPr id="70660" name="Rectangle 6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Air Embolism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71685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US" smtClean="0">
                <a:solidFill>
                  <a:schemeClr val="bg1"/>
                </a:solidFill>
              </a:rPr>
              <a:t>Uncommon but can be fatal</a:t>
            </a:r>
          </a:p>
          <a:p>
            <a:pPr eaLnBrk="1" hangingPunct="1">
              <a:spcBef>
                <a:spcPts val="500"/>
              </a:spcBef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>
              <a:spcBef>
                <a:spcPts val="500"/>
              </a:spcBef>
            </a:pPr>
            <a:r>
              <a:rPr lang="en-US" smtClean="0">
                <a:solidFill>
                  <a:schemeClr val="bg1"/>
                </a:solidFill>
              </a:rPr>
              <a:t>Air enters bloodstream through catheter tubing</a:t>
            </a:r>
          </a:p>
          <a:p>
            <a:pPr eaLnBrk="1" hangingPunct="1">
              <a:spcBef>
                <a:spcPts val="500"/>
              </a:spcBef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>
              <a:spcBef>
                <a:spcPts val="500"/>
              </a:spcBef>
            </a:pPr>
            <a:r>
              <a:rPr lang="en-US" smtClean="0">
                <a:solidFill>
                  <a:schemeClr val="bg1"/>
                </a:solidFill>
              </a:rPr>
              <a:t>Risk greatest with catheter in central circulation</a:t>
            </a:r>
          </a:p>
          <a:p>
            <a:pPr lvl="1" eaLnBrk="1" hangingPunct="1">
              <a:spcBef>
                <a:spcPts val="500"/>
              </a:spcBef>
            </a:pPr>
            <a:r>
              <a:rPr lang="en-US" smtClean="0">
                <a:solidFill>
                  <a:schemeClr val="bg1"/>
                </a:solidFill>
              </a:rPr>
              <a:t>Negative pressure may pull air in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  <p:pic>
        <p:nvPicPr>
          <p:cNvPr id="71687" name="Picture 5" descr="C:\Users\user\Pictures\images (10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2425" y="2514600"/>
            <a:ext cx="3254375" cy="3733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Air Embolism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72709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US" smtClean="0">
                <a:solidFill>
                  <a:schemeClr val="bg1"/>
                </a:solidFill>
              </a:rPr>
              <a:t>Air can enter circulation </a:t>
            </a:r>
          </a:p>
          <a:p>
            <a:pPr lvl="1" eaLnBrk="1" hangingPunct="1">
              <a:spcBef>
                <a:spcPts val="500"/>
              </a:spcBef>
            </a:pPr>
            <a:r>
              <a:rPr lang="en-US" smtClean="0">
                <a:solidFill>
                  <a:schemeClr val="bg1"/>
                </a:solidFill>
              </a:rPr>
              <a:t>During catheter insertion</a:t>
            </a:r>
          </a:p>
          <a:p>
            <a:pPr lvl="1" eaLnBrk="1" hangingPunct="1">
              <a:spcBef>
                <a:spcPts val="500"/>
              </a:spcBef>
            </a:pPr>
            <a:r>
              <a:rPr lang="en-US" smtClean="0">
                <a:solidFill>
                  <a:schemeClr val="bg1"/>
                </a:solidFill>
              </a:rPr>
              <a:t>If tubing is disconnected</a:t>
            </a:r>
          </a:p>
          <a:p>
            <a:pPr lvl="1" eaLnBrk="1" hangingPunct="1">
              <a:spcBef>
                <a:spcPts val="500"/>
              </a:spcBef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>
              <a:spcBef>
                <a:spcPts val="500"/>
              </a:spcBef>
            </a:pPr>
            <a:r>
              <a:rPr lang="en-US" smtClean="0">
                <a:solidFill>
                  <a:schemeClr val="bg1"/>
                </a:solidFill>
              </a:rPr>
              <a:t>If enough air enters the heart chamber:</a:t>
            </a:r>
          </a:p>
          <a:p>
            <a:pPr lvl="1" eaLnBrk="1" hangingPunct="1">
              <a:spcBef>
                <a:spcPts val="500"/>
              </a:spcBef>
            </a:pPr>
            <a:r>
              <a:rPr lang="en-US" smtClean="0">
                <a:solidFill>
                  <a:schemeClr val="bg1"/>
                </a:solidFill>
              </a:rPr>
              <a:t>Blood flow is impeded </a:t>
            </a:r>
          </a:p>
          <a:p>
            <a:pPr lvl="1" eaLnBrk="1" hangingPunct="1">
              <a:spcBef>
                <a:spcPts val="500"/>
              </a:spcBef>
            </a:pPr>
            <a:r>
              <a:rPr lang="en-US" smtClean="0">
                <a:solidFill>
                  <a:schemeClr val="bg1"/>
                </a:solidFill>
              </a:rPr>
              <a:t>Shock develops</a:t>
            </a:r>
          </a:p>
          <a:p>
            <a:pPr lvl="1" eaLnBrk="1" hangingPunct="1">
              <a:spcBef>
                <a:spcPts val="500"/>
              </a:spcBef>
            </a:pP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  <p:pic>
        <p:nvPicPr>
          <p:cNvPr id="72711" name="Picture 5" descr="C:\Users\user\Pictures\AIR EMB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4238" y="2362200"/>
            <a:ext cx="3943350" cy="3941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Air Embolism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73733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US" smtClean="0">
                <a:solidFill>
                  <a:schemeClr val="bg1"/>
                </a:solidFill>
              </a:rPr>
              <a:t>Signs and symptoms</a:t>
            </a:r>
          </a:p>
          <a:p>
            <a:pPr lvl="1" eaLnBrk="1" hangingPunct="1">
              <a:spcBef>
                <a:spcPts val="500"/>
              </a:spcBef>
            </a:pPr>
            <a:r>
              <a:rPr lang="en-US" smtClean="0">
                <a:solidFill>
                  <a:schemeClr val="bg1"/>
                </a:solidFill>
              </a:rPr>
              <a:t>Hypotension</a:t>
            </a:r>
          </a:p>
          <a:p>
            <a:pPr lvl="1" eaLnBrk="1" hangingPunct="1">
              <a:spcBef>
                <a:spcPts val="500"/>
              </a:spcBef>
            </a:pPr>
            <a:r>
              <a:rPr lang="en-US" smtClean="0">
                <a:solidFill>
                  <a:schemeClr val="bg1"/>
                </a:solidFill>
              </a:rPr>
              <a:t>Cyanosis</a:t>
            </a:r>
          </a:p>
          <a:p>
            <a:pPr lvl="1" eaLnBrk="1" hangingPunct="1">
              <a:spcBef>
                <a:spcPts val="500"/>
              </a:spcBef>
            </a:pPr>
            <a:r>
              <a:rPr lang="en-US" smtClean="0">
                <a:solidFill>
                  <a:schemeClr val="bg1"/>
                </a:solidFill>
              </a:rPr>
              <a:t>Weak and rapid pulse</a:t>
            </a:r>
          </a:p>
          <a:p>
            <a:pPr lvl="1" eaLnBrk="1" hangingPunct="1">
              <a:spcBef>
                <a:spcPts val="500"/>
              </a:spcBef>
            </a:pPr>
            <a:r>
              <a:rPr lang="en-US" smtClean="0">
                <a:solidFill>
                  <a:schemeClr val="bg1"/>
                </a:solidFill>
              </a:rPr>
              <a:t>Loss of consciousness</a:t>
            </a:r>
          </a:p>
        </p:txBody>
      </p:sp>
      <p:sp>
        <p:nvSpPr>
          <p:cNvPr id="73734" name="Rectangle 7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  <p:pic>
        <p:nvPicPr>
          <p:cNvPr id="73735" name="Picture 5" descr="C:\Users\user\Pictures\images (16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86000"/>
            <a:ext cx="4343400" cy="3657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Air Embolism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74757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US" smtClean="0">
                <a:solidFill>
                  <a:schemeClr val="bg1"/>
                </a:solidFill>
              </a:rPr>
              <a:t>Management</a:t>
            </a:r>
          </a:p>
          <a:p>
            <a:pPr lvl="1" eaLnBrk="1" hangingPunct="1">
              <a:spcBef>
                <a:spcPts val="500"/>
              </a:spcBef>
            </a:pPr>
            <a:r>
              <a:rPr lang="en-US" smtClean="0">
                <a:solidFill>
                  <a:schemeClr val="bg1"/>
                </a:solidFill>
              </a:rPr>
              <a:t>Close the tubing</a:t>
            </a:r>
          </a:p>
          <a:p>
            <a:pPr lvl="1" eaLnBrk="1" hangingPunct="1">
              <a:spcBef>
                <a:spcPts val="500"/>
              </a:spcBef>
            </a:pPr>
            <a:r>
              <a:rPr lang="en-US" smtClean="0">
                <a:solidFill>
                  <a:schemeClr val="bg1"/>
                </a:solidFill>
              </a:rPr>
              <a:t>Turn patient on left side with head down</a:t>
            </a:r>
          </a:p>
          <a:p>
            <a:pPr lvl="1" eaLnBrk="1" hangingPunct="1">
              <a:spcBef>
                <a:spcPts val="500"/>
              </a:spcBef>
            </a:pPr>
            <a:r>
              <a:rPr lang="en-US" smtClean="0">
                <a:solidFill>
                  <a:schemeClr val="bg1"/>
                </a:solidFill>
              </a:rPr>
              <a:t>Check tubing for leaks</a:t>
            </a:r>
          </a:p>
          <a:p>
            <a:pPr lvl="1" eaLnBrk="1" hangingPunct="1">
              <a:spcBef>
                <a:spcPts val="500"/>
              </a:spcBef>
            </a:pPr>
            <a:r>
              <a:rPr lang="en-US" smtClean="0">
                <a:solidFill>
                  <a:schemeClr val="bg1"/>
                </a:solidFill>
              </a:rPr>
              <a:t>Administer100% Oxygen</a:t>
            </a:r>
          </a:p>
          <a:p>
            <a:pPr lvl="1" eaLnBrk="1" hangingPunct="1">
              <a:spcBef>
                <a:spcPts val="500"/>
              </a:spcBef>
            </a:pPr>
            <a:r>
              <a:rPr lang="en-US" smtClean="0">
                <a:solidFill>
                  <a:schemeClr val="bg1"/>
                </a:solidFill>
              </a:rPr>
              <a:t>Notify medical direction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  <p:pic>
        <p:nvPicPr>
          <p:cNvPr id="74759" name="Content Placeholder 8" descr="left-lateral-decubitus-position_NU101017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86000"/>
            <a:ext cx="3429000" cy="3276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Complications</a:t>
            </a:r>
            <a:r>
              <a:rPr lang="en-US" smtClean="0">
                <a:solidFill>
                  <a:schemeClr val="bg1"/>
                </a:solidFill>
                <a:cs typeface="Arial" charset="0"/>
              </a:rPr>
              <a:t>—</a:t>
            </a:r>
            <a:r>
              <a:rPr lang="en-US" smtClean="0">
                <a:solidFill>
                  <a:schemeClr val="bg1"/>
                </a:solidFill>
              </a:rPr>
              <a:t>Central Veins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Femoral vein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Local complications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Systemic complications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Internal jugular and subclavian veins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Local complications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Systemic complications</a:t>
            </a:r>
          </a:p>
        </p:txBody>
      </p:sp>
      <p:sp>
        <p:nvSpPr>
          <p:cNvPr id="75780" name="Rectangle 6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IV Medications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>
                <a:solidFill>
                  <a:schemeClr val="bg1"/>
                </a:solidFill>
              </a:rPr>
              <a:t>IV injection may be given in: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An established IV line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Heparin or saline lock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Implantable port </a:t>
            </a:r>
          </a:p>
          <a:p>
            <a:pPr marL="822960" lvl="2" indent="-19202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smtClean="0">
                <a:solidFill>
                  <a:schemeClr val="bg1"/>
                </a:solidFill>
              </a:rPr>
              <a:t>Port-A-Cath, Hickman catheter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Directly into the vein 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mtClean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>
                <a:solidFill>
                  <a:schemeClr val="bg1"/>
                </a:solidFill>
              </a:rPr>
              <a:t>IV injections generally less than 5 mL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IV push or IV bolus medications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  <p:pic>
        <p:nvPicPr>
          <p:cNvPr id="76807" name="Picture 5" descr="C:\Users\user\Pictures\images (5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286000"/>
            <a:ext cx="3733800" cy="3733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Intravenous Therapy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77829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IV solution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Infusion set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Macrodrip or microdrip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Tubing clamp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Injection port</a:t>
            </a:r>
          </a:p>
        </p:txBody>
      </p:sp>
      <p:pic>
        <p:nvPicPr>
          <p:cNvPr id="77830" name="Content Placeholder 7" descr="images (13)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09800"/>
            <a:ext cx="3048000" cy="3581400"/>
          </a:xfrm>
        </p:spPr>
      </p:pic>
      <p:sp>
        <p:nvSpPr>
          <p:cNvPr id="77831" name="Rectangle 8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FFFFFF"/>
                </a:solidFill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Universal Precautions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32773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C000"/>
                </a:solidFill>
              </a:rPr>
              <a:t>Universal Standard precautions on </a:t>
            </a:r>
            <a:r>
              <a:rPr lang="en-US" b="1" i="1" smtClean="0">
                <a:solidFill>
                  <a:srgbClr val="FFC000"/>
                </a:solidFill>
              </a:rPr>
              <a:t>every</a:t>
            </a:r>
            <a:r>
              <a:rPr lang="en-US" b="1" smtClean="0">
                <a:solidFill>
                  <a:srgbClr val="FFC000"/>
                </a:solidFill>
              </a:rPr>
              <a:t> patient 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When administering drugs, observe hand washing and gloving procedures if indicated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Face shields indicated during administration of endotracheal drugs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  <p:pic>
        <p:nvPicPr>
          <p:cNvPr id="32775" name="Picture 5" descr="C:\Users\user\Pictures\images (17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286000"/>
            <a:ext cx="3733800" cy="3886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Intermittent Infusion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chemeClr val="bg1"/>
                </a:solidFill>
              </a:rPr>
              <a:t>IV piggybacks</a:t>
            </a:r>
          </a:p>
          <a:p>
            <a:pPr eaLnBrk="1" hangingPunct="1"/>
            <a:endParaRPr lang="en-US" sz="240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smtClean="0">
                <a:solidFill>
                  <a:schemeClr val="bg1"/>
                </a:solidFill>
              </a:rPr>
              <a:t>Setup is secondary to primary IV infusion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z="240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smtClean="0">
                <a:solidFill>
                  <a:schemeClr val="bg1"/>
                </a:solidFill>
              </a:rPr>
              <a:t>Piggyback medication hung in tandem and connected to primary setup</a:t>
            </a:r>
          </a:p>
        </p:txBody>
      </p:sp>
      <p:sp>
        <p:nvSpPr>
          <p:cNvPr id="78852" name="Rectangle 9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  <p:pic>
        <p:nvPicPr>
          <p:cNvPr id="78853" name="Picture 6" descr="C:\Users\user\Pictures\image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524000"/>
            <a:ext cx="3505200" cy="4419600"/>
          </a:xfr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Intermittent Infusion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7772400" cy="4454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Calculate rate of secondary infusion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Drops per minute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Lower primary infusion reservoir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Center of gravity lower than secondary infusion reservoir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Open piggyback line flow clamp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Adjust flow rate </a:t>
            </a:r>
          </a:p>
        </p:txBody>
      </p:sp>
      <p:sp>
        <p:nvSpPr>
          <p:cNvPr id="79876" name="Rectangle 6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Volume-Control IV Devices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41475"/>
            <a:ext cx="4572000" cy="4454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Permit accurate delivery of IV medications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Electronic flow-rate regulators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bg1"/>
                </a:solidFill>
              </a:rPr>
              <a:t>Regulate precise doses of drugs that can cause toxicity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>
                <a:solidFill>
                  <a:schemeClr val="bg1"/>
                </a:solidFill>
              </a:rPr>
              <a:t>Vasopressors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>
                <a:solidFill>
                  <a:schemeClr val="bg1"/>
                </a:solidFill>
              </a:rPr>
              <a:t>Antidysrhythmics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Follow manufacturer’s instructions</a:t>
            </a:r>
          </a:p>
        </p:txBody>
      </p:sp>
      <p:pic>
        <p:nvPicPr>
          <p:cNvPr id="80900" name="Picture 8" descr="A02786-18-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600200"/>
            <a:ext cx="3543300" cy="3086100"/>
          </a:xfrm>
          <a:noFill/>
        </p:spPr>
      </p:pic>
      <p:sp>
        <p:nvSpPr>
          <p:cNvPr id="80901" name="Rectangle 9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Drug Pump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smtClean="0">
                <a:solidFill>
                  <a:schemeClr val="bg1"/>
                </a:solidFill>
              </a:rPr>
              <a:t>Slow injection of medication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smtClean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smtClean="0">
                <a:solidFill>
                  <a:schemeClr val="bg1"/>
                </a:solidFill>
              </a:rPr>
              <a:t>Syringe with battery attachment that regulates injection of medication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smtClean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smtClean="0">
                <a:solidFill>
                  <a:schemeClr val="bg1"/>
                </a:solidFill>
              </a:rPr>
              <a:t>To administer medication SC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smtClean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smtClean="0">
                <a:solidFill>
                  <a:schemeClr val="bg1"/>
                </a:solidFill>
              </a:rPr>
              <a:t>Can attach to indwelling vascular devices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Port-A-Cath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Hickman catheter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  <p:pic>
        <p:nvPicPr>
          <p:cNvPr id="81927" name="Picture 5" descr="C:\Users\user\Pictures\images (4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286000"/>
            <a:ext cx="4114800" cy="3505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Indwelling Vascular Devices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Heparin or saline lock</a:t>
            </a:r>
          </a:p>
        </p:txBody>
      </p:sp>
      <p:pic>
        <p:nvPicPr>
          <p:cNvPr id="82948" name="Picture 8" descr="A02786-18-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133600"/>
            <a:ext cx="5618163" cy="3733800"/>
          </a:xfrm>
          <a:noFill/>
        </p:spPr>
      </p:pic>
      <p:sp>
        <p:nvSpPr>
          <p:cNvPr id="82949" name="Rectangle 9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Indwelling Vascular Devices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chemeClr val="bg1"/>
                </a:solidFill>
              </a:rPr>
              <a:t>Single-, dual-, and triple-lumen catheters</a:t>
            </a:r>
          </a:p>
        </p:txBody>
      </p:sp>
      <p:pic>
        <p:nvPicPr>
          <p:cNvPr id="83972" name="Picture 8" descr="A02786-18-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362200"/>
            <a:ext cx="4038600" cy="2466975"/>
          </a:xfrm>
          <a:noFill/>
        </p:spPr>
      </p:pic>
      <p:sp>
        <p:nvSpPr>
          <p:cNvPr id="83973" name="Rectangle 9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dirty="0" smtClean="0"/>
              <a:t>Ultrasound guided IV  insertion</a:t>
            </a:r>
            <a:endParaRPr lang="en-US" dirty="0"/>
          </a:p>
        </p:txBody>
      </p:sp>
      <p:pic>
        <p:nvPicPr>
          <p:cNvPr id="84995" name="Content Placeholder 3" descr="usiv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6163" y="1646238"/>
            <a:ext cx="4511675" cy="4525962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dirty="0" smtClean="0"/>
              <a:t>Ultrasound guided CVC insertion</a:t>
            </a:r>
            <a:endParaRPr lang="en-US" dirty="0"/>
          </a:p>
        </p:txBody>
      </p:sp>
      <p:pic>
        <p:nvPicPr>
          <p:cNvPr id="86019" name="Content Placeholder 4" descr="download (3)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2590800"/>
            <a:ext cx="4116388" cy="3124200"/>
          </a:xfrm>
        </p:spPr>
      </p:pic>
      <p:pic>
        <p:nvPicPr>
          <p:cNvPr id="86020" name="Content Placeholder 5" descr="download (4)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3538" y="2667000"/>
            <a:ext cx="2938462" cy="29718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Arterial Line Placement</a:t>
            </a:r>
            <a:endParaRPr lang="en-US" dirty="0"/>
          </a:p>
        </p:txBody>
      </p:sp>
      <p:sp>
        <p:nvSpPr>
          <p:cNvPr id="8704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r>
              <a:rPr lang="en-US" smtClean="0"/>
              <a:t>Provide continuous blood pressure (BP) monitoring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Arterial blood sampling</a:t>
            </a:r>
          </a:p>
        </p:txBody>
      </p:sp>
      <p:pic>
        <p:nvPicPr>
          <p:cNvPr id="8704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52600"/>
            <a:ext cx="4114800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4114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>Indications for arterial line placement </a:t>
            </a:r>
            <a:endParaRPr lang="en-US" dirty="0"/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Continuous arterial BP monitoring - more accurate than sphygmomanometric BP</a:t>
            </a:r>
          </a:p>
          <a:p>
            <a:r>
              <a:rPr lang="en-US" smtClean="0"/>
              <a:t>Inability to use indirect BP monitoring (eg, in patients with severe burns or morbid obesity)</a:t>
            </a:r>
          </a:p>
          <a:p>
            <a:r>
              <a:rPr lang="en-US" smtClean="0"/>
              <a:t>Frequent blood sampling</a:t>
            </a:r>
          </a:p>
          <a:p>
            <a:r>
              <a:rPr lang="en-US" smtClean="0"/>
              <a:t>Frequent arterial blood gas sampling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Types of IV Catheters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41475"/>
            <a:ext cx="4419600" cy="4454525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</a:rPr>
              <a:t>Hollow needles</a:t>
            </a:r>
          </a:p>
          <a:p>
            <a:pPr lvl="1" eaLnBrk="1" hangingPunct="1"/>
            <a:r>
              <a:rPr lang="en-US" sz="2000" smtClean="0">
                <a:solidFill>
                  <a:schemeClr val="bg1"/>
                </a:solidFill>
              </a:rPr>
              <a:t>Butterfly type</a:t>
            </a:r>
          </a:p>
          <a:p>
            <a:pPr eaLnBrk="1" hangingPunct="1"/>
            <a:endParaRPr lang="en-US" sz="240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smtClean="0">
                <a:solidFill>
                  <a:srgbClr val="FFC000"/>
                </a:solidFill>
              </a:rPr>
              <a:t>Indwelling plastic catheter over hollow needle</a:t>
            </a:r>
          </a:p>
          <a:p>
            <a:pPr eaLnBrk="1" hangingPunct="1"/>
            <a:endParaRPr lang="en-US" sz="240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smtClean="0">
                <a:solidFill>
                  <a:schemeClr val="bg1"/>
                </a:solidFill>
              </a:rPr>
              <a:t>Indwelling plastic catheter inserted through a hollow needle</a:t>
            </a:r>
          </a:p>
          <a:p>
            <a:pPr lvl="1" eaLnBrk="1" hangingPunct="1"/>
            <a:r>
              <a:rPr lang="en-US" sz="2000" smtClean="0">
                <a:solidFill>
                  <a:schemeClr val="bg1"/>
                </a:solidFill>
              </a:rPr>
              <a:t>Intracath</a:t>
            </a:r>
          </a:p>
        </p:txBody>
      </p:sp>
      <p:pic>
        <p:nvPicPr>
          <p:cNvPr id="33796" name="Picture 8" descr="A02786-18-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752600"/>
            <a:ext cx="3543300" cy="3314700"/>
          </a:xfrm>
          <a:noFill/>
        </p:spPr>
      </p:pic>
      <p:sp>
        <p:nvSpPr>
          <p:cNvPr id="33797" name="Rectangle 10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>Contraindications </a:t>
            </a:r>
            <a:r>
              <a:rPr lang="en-US" dirty="0"/>
              <a:t>for arterial line placement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Absolute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Relative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Absent pulse</a:t>
            </a:r>
          </a:p>
          <a:p>
            <a:pPr>
              <a:defRPr/>
            </a:pPr>
            <a:r>
              <a:rPr lang="en-US" dirty="0" err="1">
                <a:solidFill>
                  <a:srgbClr val="C00000"/>
                </a:solidFill>
              </a:rPr>
              <a:t>Thromboangiitis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obliterans</a:t>
            </a:r>
            <a:r>
              <a:rPr lang="en-US" dirty="0">
                <a:solidFill>
                  <a:srgbClr val="C00000"/>
                </a:solidFill>
              </a:rPr>
              <a:t> (</a:t>
            </a:r>
            <a:r>
              <a:rPr lang="en-US" dirty="0" err="1">
                <a:solidFill>
                  <a:srgbClr val="C00000"/>
                </a:solidFill>
              </a:rPr>
              <a:t>Buerger</a:t>
            </a:r>
            <a:r>
              <a:rPr lang="en-US" dirty="0">
                <a:solidFill>
                  <a:srgbClr val="C00000"/>
                </a:solidFill>
              </a:rPr>
              <a:t> disease)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Full-thickness burns over the </a:t>
            </a:r>
            <a:r>
              <a:rPr lang="en-US" dirty="0" err="1">
                <a:solidFill>
                  <a:srgbClr val="C00000"/>
                </a:solidFill>
              </a:rPr>
              <a:t>cannulation</a:t>
            </a:r>
            <a:r>
              <a:rPr lang="en-US" dirty="0">
                <a:solidFill>
                  <a:srgbClr val="C00000"/>
                </a:solidFill>
              </a:rPr>
              <a:t> site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Inadequate circulation to the extremity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Raynaud syndrome</a:t>
            </a:r>
          </a:p>
        </p:txBody>
      </p:sp>
      <p:sp>
        <p:nvSpPr>
          <p:cNvPr id="89094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Anticoagulation</a:t>
            </a:r>
          </a:p>
          <a:p>
            <a:r>
              <a:rPr lang="en-US" smtClean="0">
                <a:solidFill>
                  <a:srgbClr val="FFC000"/>
                </a:solidFill>
              </a:rPr>
              <a:t>Atherosclerosis</a:t>
            </a:r>
          </a:p>
          <a:p>
            <a:r>
              <a:rPr lang="en-US" smtClean="0">
                <a:solidFill>
                  <a:srgbClr val="FFC000"/>
                </a:solidFill>
              </a:rPr>
              <a:t>Coagulopathy</a:t>
            </a:r>
          </a:p>
          <a:p>
            <a:r>
              <a:rPr lang="en-US" smtClean="0">
                <a:solidFill>
                  <a:srgbClr val="FFC000"/>
                </a:solidFill>
              </a:rPr>
              <a:t>Inadequate collateral flow</a:t>
            </a:r>
          </a:p>
          <a:p>
            <a:r>
              <a:rPr lang="en-US" smtClean="0">
                <a:solidFill>
                  <a:srgbClr val="FFC000"/>
                </a:solidFill>
              </a:rPr>
              <a:t>Infection at the cannulation site</a:t>
            </a:r>
          </a:p>
          <a:p>
            <a:r>
              <a:rPr lang="en-US" smtClean="0">
                <a:solidFill>
                  <a:srgbClr val="FFC000"/>
                </a:solidFill>
              </a:rPr>
              <a:t>Partial-thickness burn at the cannulation site</a:t>
            </a:r>
          </a:p>
          <a:p>
            <a:r>
              <a:rPr lang="en-US" smtClean="0">
                <a:solidFill>
                  <a:srgbClr val="FFC000"/>
                </a:solidFill>
              </a:rPr>
              <a:t>Previous surgery in the area</a:t>
            </a:r>
          </a:p>
          <a:p>
            <a:r>
              <a:rPr lang="en-US" smtClean="0">
                <a:solidFill>
                  <a:srgbClr val="FFC000"/>
                </a:solidFill>
              </a:rPr>
              <a:t>Synthetic vascular graft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Technical Considerations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 Not </a:t>
            </a:r>
            <a:r>
              <a:rPr lang="en-US" dirty="0"/>
              <a:t>entirely without risks, </a:t>
            </a:r>
          </a:p>
          <a:p>
            <a:pPr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Requires </a:t>
            </a:r>
            <a:r>
              <a:rPr lang="en-US" dirty="0"/>
              <a:t>appropriate </a:t>
            </a:r>
            <a:r>
              <a:rPr lang="en-US" dirty="0">
                <a:solidFill>
                  <a:srgbClr val="FFC000"/>
                </a:solidFill>
              </a:rPr>
              <a:t>knowledge of the anatomy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procedural skills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Arterial </a:t>
            </a:r>
            <a:r>
              <a:rPr lang="en-US" dirty="0"/>
              <a:t>line placement is considered a </a:t>
            </a:r>
            <a:r>
              <a:rPr lang="en-US" dirty="0" smtClean="0"/>
              <a:t>safe-  major </a:t>
            </a:r>
            <a:r>
              <a:rPr lang="en-US" dirty="0"/>
              <a:t>complications that is below 1%.</a:t>
            </a:r>
          </a:p>
        </p:txBody>
      </p:sp>
      <p:sp>
        <p:nvSpPr>
          <p:cNvPr id="90116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r>
              <a:rPr lang="en-US" b="1" smtClean="0">
                <a:solidFill>
                  <a:srgbClr val="FFC000"/>
                </a:solidFill>
              </a:rPr>
              <a:t>Common site of cannulation</a:t>
            </a:r>
          </a:p>
          <a:p>
            <a:r>
              <a:rPr lang="en-US" smtClean="0"/>
              <a:t>radial, ulnar, brachial, axillary, posterior tibial, femoral, and dorsalis pedis arteries.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 smtClean="0">
                <a:solidFill>
                  <a:srgbClr val="C00000"/>
                </a:solidFill>
              </a:rPr>
              <a:t>adial artery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Aatomic</a:t>
            </a:r>
            <a:r>
              <a:rPr lang="en-US" dirty="0" smtClean="0"/>
              <a:t> consideration</a:t>
            </a:r>
            <a:endParaRPr lang="en-US" dirty="0"/>
          </a:p>
        </p:txBody>
      </p:sp>
      <p:sp>
        <p:nvSpPr>
          <p:cNvPr id="91139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Originates in the cubital fossa from the brachial artery </a:t>
            </a:r>
          </a:p>
          <a:p>
            <a:r>
              <a:rPr lang="en-US" smtClean="0">
                <a:solidFill>
                  <a:srgbClr val="FFC000"/>
                </a:solidFill>
              </a:rPr>
              <a:t>At the wrist, the radial artery sits proximal and medial to the radial styloid process and just lateral to the flexor carpi radialis tendon</a:t>
            </a:r>
            <a:r>
              <a:rPr lang="en-US" smtClean="0"/>
              <a:t>.</a:t>
            </a:r>
          </a:p>
        </p:txBody>
      </p:sp>
      <p:pic>
        <p:nvPicPr>
          <p:cNvPr id="9114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524000"/>
            <a:ext cx="4038600" cy="431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>
                <a:solidFill>
                  <a:srgbClr val="C00000"/>
                </a:solidFill>
              </a:rPr>
              <a:t>Femoral  artery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Aatomic</a:t>
            </a:r>
            <a:r>
              <a:rPr lang="en-US" dirty="0" smtClean="0"/>
              <a:t> consideration</a:t>
            </a:r>
            <a:endParaRPr lang="en-US" dirty="0"/>
          </a:p>
        </p:txBody>
      </p:sp>
      <p:sp>
        <p:nvSpPr>
          <p:cNvPr id="9216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r>
              <a:rPr lang="en-US" smtClean="0"/>
              <a:t> Originates at the inguinal ligament from the external iliac artery</a:t>
            </a:r>
          </a:p>
          <a:p>
            <a:r>
              <a:rPr lang="en-US" smtClean="0"/>
              <a:t> </a:t>
            </a:r>
            <a:r>
              <a:rPr lang="en-US" smtClean="0">
                <a:solidFill>
                  <a:srgbClr val="FF0000"/>
                </a:solidFill>
              </a:rPr>
              <a:t>Medial</a:t>
            </a:r>
            <a:r>
              <a:rPr lang="en-US" smtClean="0"/>
              <a:t> to the </a:t>
            </a:r>
            <a:r>
              <a:rPr lang="en-US" smtClean="0">
                <a:solidFill>
                  <a:srgbClr val="FFC000"/>
                </a:solidFill>
              </a:rPr>
              <a:t>femoral nerve </a:t>
            </a:r>
            <a:r>
              <a:rPr lang="en-US" smtClean="0"/>
              <a:t>and </a:t>
            </a:r>
            <a:r>
              <a:rPr lang="en-US" smtClean="0">
                <a:solidFill>
                  <a:srgbClr val="FFFF00"/>
                </a:solidFill>
              </a:rPr>
              <a:t>lateral</a:t>
            </a:r>
            <a:r>
              <a:rPr lang="en-US" smtClean="0"/>
              <a:t> to the </a:t>
            </a:r>
            <a:r>
              <a:rPr lang="en-US" smtClean="0">
                <a:solidFill>
                  <a:srgbClr val="002060"/>
                </a:solidFill>
              </a:rPr>
              <a:t>femoral vein </a:t>
            </a:r>
            <a:r>
              <a:rPr lang="en-US" smtClean="0"/>
              <a:t>and lymphatics.</a:t>
            </a:r>
          </a:p>
        </p:txBody>
      </p:sp>
      <p:pic>
        <p:nvPicPr>
          <p:cNvPr id="9216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52600"/>
            <a:ext cx="40386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>Arterial Line Placement</a:t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Equipment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318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r>
              <a:rPr lang="en-US" sz="1600" smtClean="0">
                <a:solidFill>
                  <a:srgbClr val="FFC000"/>
                </a:solidFill>
              </a:rPr>
              <a:t>Sterile gloves</a:t>
            </a:r>
          </a:p>
          <a:p>
            <a:r>
              <a:rPr lang="en-US" sz="1600" smtClean="0">
                <a:solidFill>
                  <a:srgbClr val="FFC000"/>
                </a:solidFill>
              </a:rPr>
              <a:t>Sterile gauze </a:t>
            </a:r>
          </a:p>
          <a:p>
            <a:r>
              <a:rPr lang="en-US" sz="1600" smtClean="0">
                <a:solidFill>
                  <a:srgbClr val="FFC000"/>
                </a:solidFill>
              </a:rPr>
              <a:t>Sterile towels</a:t>
            </a:r>
          </a:p>
          <a:p>
            <a:r>
              <a:rPr lang="en-US" sz="1600" smtClean="0">
                <a:solidFill>
                  <a:srgbClr val="FFC000"/>
                </a:solidFill>
              </a:rPr>
              <a:t>Chlorhexidine or povidone-iodine skin preparation solution</a:t>
            </a:r>
          </a:p>
          <a:p>
            <a:r>
              <a:rPr lang="en-US" sz="1600" smtClean="0">
                <a:solidFill>
                  <a:srgbClr val="FFC000"/>
                </a:solidFill>
              </a:rPr>
              <a:t>1% Lidocaine needle</a:t>
            </a:r>
          </a:p>
          <a:p>
            <a:r>
              <a:rPr lang="en-US" sz="1600" smtClean="0">
                <a:solidFill>
                  <a:srgbClr val="FFC000"/>
                </a:solidFill>
              </a:rPr>
              <a:t>5-mL syringe </a:t>
            </a:r>
          </a:p>
          <a:p>
            <a:r>
              <a:rPr lang="en-US" sz="1600" smtClean="0">
                <a:solidFill>
                  <a:srgbClr val="FFC000"/>
                </a:solidFill>
              </a:rPr>
              <a:t>Appropriate-sized cannula for artery</a:t>
            </a:r>
          </a:p>
          <a:p>
            <a:r>
              <a:rPr lang="en-US" sz="1600" smtClean="0">
                <a:solidFill>
                  <a:srgbClr val="FFC000"/>
                </a:solidFill>
              </a:rPr>
              <a:t>Scalpel (No. 11 blade)</a:t>
            </a:r>
          </a:p>
          <a:p>
            <a:r>
              <a:rPr lang="en-US" sz="1600" smtClean="0">
                <a:solidFill>
                  <a:srgbClr val="FFC000"/>
                </a:solidFill>
              </a:rPr>
              <a:t>Nonabsorbable suture (3-0 to 4-0)</a:t>
            </a:r>
          </a:p>
          <a:p>
            <a:r>
              <a:rPr lang="en-US" sz="1600" smtClean="0">
                <a:solidFill>
                  <a:srgbClr val="FFC000"/>
                </a:solidFill>
              </a:rPr>
              <a:t>Adhesive tape or strips</a:t>
            </a:r>
          </a:p>
          <a:p>
            <a:r>
              <a:rPr lang="en-US" sz="1600" smtClean="0">
                <a:solidFill>
                  <a:srgbClr val="FFC000"/>
                </a:solidFill>
              </a:rPr>
              <a:t>Sterile nonabsorbable dressing</a:t>
            </a:r>
          </a:p>
          <a:p>
            <a:r>
              <a:rPr lang="en-US" sz="1600" smtClean="0">
                <a:solidFill>
                  <a:srgbClr val="FFC000"/>
                </a:solidFill>
              </a:rPr>
              <a:t>Three-way stopcock</a:t>
            </a:r>
          </a:p>
          <a:p>
            <a:r>
              <a:rPr lang="en-US" sz="1600" smtClean="0">
                <a:solidFill>
                  <a:srgbClr val="FFC000"/>
                </a:solidFill>
              </a:rPr>
              <a:t>Pressure transducer kit</a:t>
            </a:r>
          </a:p>
          <a:p>
            <a:r>
              <a:rPr lang="en-US" sz="1600" smtClean="0">
                <a:solidFill>
                  <a:srgbClr val="FFC000"/>
                </a:solidFill>
              </a:rPr>
              <a:t>Pressure tubing</a:t>
            </a:r>
          </a:p>
          <a:p>
            <a:r>
              <a:rPr lang="en-US" sz="1600" smtClean="0">
                <a:solidFill>
                  <a:srgbClr val="FFC000"/>
                </a:solidFill>
              </a:rPr>
              <a:t>Arm board of appropriate size for the patient (eg, neonate, pediatric, adult)</a:t>
            </a:r>
          </a:p>
          <a:p>
            <a:r>
              <a:rPr lang="en-US" sz="1600" smtClean="0">
                <a:solidFill>
                  <a:srgbClr val="FFC000"/>
                </a:solidFill>
              </a:rPr>
              <a:t>Needle holder</a:t>
            </a:r>
          </a:p>
          <a:p>
            <a:r>
              <a:rPr lang="en-US" sz="1600" smtClean="0">
                <a:solidFill>
                  <a:srgbClr val="FFC000"/>
                </a:solidFill>
              </a:rPr>
              <a:t>Intravenous (IV) tubing T-connector</a:t>
            </a:r>
          </a:p>
        </p:txBody>
      </p:sp>
      <p:pic>
        <p:nvPicPr>
          <p:cNvPr id="9318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447800"/>
            <a:ext cx="40386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8200"/>
            <a:ext cx="426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>Arterial Line Placement</a:t>
            </a:r>
            <a:br>
              <a:rPr lang="en-US" dirty="0" smtClean="0"/>
            </a:br>
            <a:r>
              <a:rPr lang="en-US" dirty="0" smtClean="0"/>
              <a:t>Patient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UNCOSCIOS PATIENT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400" dirty="0" smtClean="0"/>
              <a:t>	Anesthesia/ Sedation </a:t>
            </a:r>
            <a:r>
              <a:rPr lang="en-US" sz="2400" dirty="0"/>
              <a:t>is </a:t>
            </a:r>
            <a:r>
              <a:rPr lang="en-US" sz="2400" dirty="0" smtClean="0"/>
              <a:t>not required.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CONSCIOUS PATIENT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	 </a:t>
            </a:r>
            <a:r>
              <a:rPr lang="en-US" sz="2000" dirty="0" smtClean="0"/>
              <a:t>provided LA -</a:t>
            </a:r>
            <a:r>
              <a:rPr lang="en-US" sz="2000" dirty="0" err="1" smtClean="0"/>
              <a:t>lidocaine</a:t>
            </a:r>
            <a:r>
              <a:rPr lang="en-US" sz="2000" dirty="0" smtClean="0"/>
              <a:t> </a:t>
            </a:r>
            <a:r>
              <a:rPr lang="en-US" sz="2000" dirty="0"/>
              <a:t>1</a:t>
            </a:r>
            <a:r>
              <a:rPr lang="en-US" sz="2000" dirty="0" smtClean="0"/>
              <a:t>%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UNCOPERATIVE  PATIENT</a:t>
            </a:r>
          </a:p>
          <a:p>
            <a:pPr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400" dirty="0" smtClean="0"/>
              <a:t> 	sedation or general anesthesia may be required. </a:t>
            </a:r>
            <a:endParaRPr lang="en-US" sz="24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>Arterial Line Placement</a:t>
            </a:r>
            <a:br>
              <a:rPr lang="en-US" dirty="0" smtClean="0"/>
            </a:br>
            <a:r>
              <a:rPr lang="en-US" dirty="0" smtClean="0"/>
              <a:t>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patient is placed in the supine position</a:t>
            </a:r>
            <a:r>
              <a:rPr lang="en-US" dirty="0"/>
              <a:t>. 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The </a:t>
            </a:r>
            <a:r>
              <a:rPr lang="en-US" dirty="0">
                <a:solidFill>
                  <a:srgbClr val="FFC000"/>
                </a:solidFill>
              </a:rPr>
              <a:t>arm is placed up on a flat surface in neutral position, with the palm up and the wrist adequately exposed</a:t>
            </a:r>
            <a:r>
              <a:rPr lang="en-US" dirty="0"/>
              <a:t>.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wrist is </a:t>
            </a:r>
            <a:r>
              <a:rPr lang="en-US" dirty="0" err="1"/>
              <a:t>dorsiflexed</a:t>
            </a:r>
            <a:r>
              <a:rPr lang="en-US" dirty="0"/>
              <a:t> to 30-45° and supported in this position with a towel or gauze under its dorsal aspect </a:t>
            </a:r>
          </a:p>
        </p:txBody>
      </p:sp>
      <p:pic>
        <p:nvPicPr>
          <p:cNvPr id="9523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371600"/>
            <a:ext cx="40386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Arterial Line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dirty="0"/>
              <a:t>The most commonly used </a:t>
            </a:r>
            <a:r>
              <a:rPr lang="en-US" dirty="0" smtClean="0"/>
              <a:t>methods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Catheter over </a:t>
            </a:r>
            <a:r>
              <a:rPr lang="en-US" b="1" dirty="0" smtClean="0">
                <a:solidFill>
                  <a:srgbClr val="C00000"/>
                </a:solidFill>
              </a:rPr>
              <a:t>needle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FFC000"/>
                </a:solidFill>
              </a:rPr>
              <a:t>Catheter over wire (including direct </a:t>
            </a:r>
            <a:r>
              <a:rPr lang="en-US" dirty="0" err="1">
                <a:solidFill>
                  <a:srgbClr val="FFC000"/>
                </a:solidFill>
              </a:rPr>
              <a:t>Seldinger</a:t>
            </a:r>
            <a:r>
              <a:rPr lang="en-US" dirty="0">
                <a:solidFill>
                  <a:srgbClr val="FFC000"/>
                </a:solidFill>
              </a:rPr>
              <a:t> and modified </a:t>
            </a:r>
            <a:r>
              <a:rPr lang="en-US" dirty="0" err="1">
                <a:solidFill>
                  <a:srgbClr val="FFC000"/>
                </a:solidFill>
              </a:rPr>
              <a:t>Seldinger</a:t>
            </a:r>
            <a:r>
              <a:rPr lang="en-US" dirty="0">
                <a:solidFill>
                  <a:srgbClr val="FFC000"/>
                </a:solidFill>
              </a:rPr>
              <a:t> techniques)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>Catheter over needle technique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728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40386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4114800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524000"/>
            <a:ext cx="4038600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4114800" cy="20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>Catheter over needle technique</a:t>
            </a:r>
            <a:endParaRPr lang="en-US" dirty="0"/>
          </a:p>
        </p:txBody>
      </p:sp>
      <p:pic>
        <p:nvPicPr>
          <p:cNvPr id="9830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76400"/>
            <a:ext cx="40386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6400"/>
            <a:ext cx="40386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Needles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34821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Vary in length and gauge </a:t>
            </a:r>
          </a:p>
          <a:p>
            <a:pPr lvl="1" eaLnBrk="1" hangingPunct="1"/>
            <a:r>
              <a:rPr lang="en-US" sz="2800" b="1" smtClean="0">
                <a:solidFill>
                  <a:srgbClr val="FF0000"/>
                </a:solidFill>
              </a:rPr>
              <a:t>Larger gauge means a smaller needle</a:t>
            </a:r>
          </a:p>
          <a:p>
            <a:pPr eaLnBrk="1" hangingPunct="1"/>
            <a:endParaRPr lang="en-US" sz="2400" smtClean="0">
              <a:solidFill>
                <a:schemeClr val="bg1"/>
              </a:solidFill>
            </a:endParaRPr>
          </a:p>
        </p:txBody>
      </p:sp>
      <p:pic>
        <p:nvPicPr>
          <p:cNvPr id="34822" name="Content Placeholder 7" descr="catheter_made_of_ptfe_and_latex_free_material_softens_once_inserted_in_body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1413" y="2617788"/>
            <a:ext cx="3429000" cy="3429000"/>
          </a:xfrm>
        </p:spPr>
      </p:pic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200" dirty="0" smtClean="0"/>
              <a:t>Radial artery </a:t>
            </a:r>
            <a:r>
              <a:rPr lang="en-US" sz="3200" dirty="0" err="1" smtClean="0"/>
              <a:t>cannulation</a:t>
            </a:r>
            <a:r>
              <a:rPr lang="en-US" sz="3200" dirty="0" smtClean="0"/>
              <a:t> (</a:t>
            </a:r>
            <a:r>
              <a:rPr lang="en-US" sz="3200" dirty="0" err="1" smtClean="0"/>
              <a:t>Seldinger</a:t>
            </a:r>
            <a:r>
              <a:rPr lang="en-US" sz="3200" dirty="0" smtClean="0"/>
              <a:t>). Advancement of catheter over guide wire.</a:t>
            </a:r>
            <a:endParaRPr lang="en-US" sz="3200" dirty="0"/>
          </a:p>
        </p:txBody>
      </p:sp>
      <p:pic>
        <p:nvPicPr>
          <p:cNvPr id="9933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750" y="1676400"/>
            <a:ext cx="3619500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28800"/>
            <a:ext cx="4038600" cy="3589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Complications of arterial line placement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Common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C000"/>
                </a:solidFill>
              </a:rPr>
              <a:t>Less common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Temporary radial artery occlusion (19.7%)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Hematoma/bleeding (14.4%)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0358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>
                <a:solidFill>
                  <a:srgbClr val="FFFF00"/>
                </a:solidFill>
              </a:rPr>
              <a:t>Localized catheter site infection (0.72%) - The risk increases with the length of time the catheter is in place </a:t>
            </a:r>
          </a:p>
          <a:p>
            <a:r>
              <a:rPr lang="en-US" smtClean="0">
                <a:solidFill>
                  <a:srgbClr val="FFFF00"/>
                </a:solidFill>
              </a:rPr>
              <a:t>Hemorrhage (0.53%)</a:t>
            </a:r>
          </a:p>
          <a:p>
            <a:r>
              <a:rPr lang="en-US" smtClean="0">
                <a:solidFill>
                  <a:srgbClr val="FFFF00"/>
                </a:solidFill>
              </a:rPr>
              <a:t>Sepsis (0.13%)</a:t>
            </a:r>
          </a:p>
          <a:p>
            <a:r>
              <a:rPr lang="en-US" smtClean="0">
                <a:solidFill>
                  <a:srgbClr val="FFFF00"/>
                </a:solidFill>
              </a:rPr>
              <a:t>Permanent ischemic damage (0.09%)</a:t>
            </a:r>
          </a:p>
          <a:p>
            <a:r>
              <a:rPr lang="en-US" smtClean="0">
                <a:solidFill>
                  <a:srgbClr val="FFFF00"/>
                </a:solidFill>
              </a:rPr>
              <a:t>Pseudoaneurysm formation (0.09%)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686800" cy="1143000"/>
          </a:xfrm>
        </p:spPr>
        <p:txBody>
          <a:bodyPr>
            <a:normAutofit fontScale="90000"/>
          </a:bodyPr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Reference book and the relevant page numbers..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102403" name="Rectangle 6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FFFFFF"/>
                </a:solidFill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990600" y="762000"/>
            <a:ext cx="9296400" cy="1905000"/>
          </a:xfrm>
        </p:spPr>
        <p:txBody>
          <a:bodyPr>
            <a:noAutofit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sz="11500" b="1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T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hank You 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  <a:sym typeface="Wingdings"/>
              </a:rPr>
              <a:t>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/>
            </a:r>
            <a:b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endParaRPr lang="en-US" sz="66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038600"/>
            <a:ext cx="6400800" cy="17526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u="sng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Date: </a:t>
            </a:r>
            <a:endParaRPr lang="en-US" b="1" dirty="0" smtClean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rgbClr val="D9D9D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rgbClr val="D9D9D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Peripheral IV Insertion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7772400" cy="1254125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bg1"/>
                </a:solidFill>
              </a:rPr>
              <a:t>Common sites:</a:t>
            </a:r>
          </a:p>
          <a:p>
            <a:pPr lvl="1" eaLnBrk="1" hangingPunct="1"/>
            <a:r>
              <a:rPr lang="en-US" sz="2000" smtClean="0">
                <a:solidFill>
                  <a:schemeClr val="bg1"/>
                </a:solidFill>
              </a:rPr>
              <a:t>Hands and arms</a:t>
            </a:r>
          </a:p>
          <a:p>
            <a:pPr lvl="1" eaLnBrk="1" hangingPunct="1"/>
            <a:r>
              <a:rPr lang="en-US" sz="2000" smtClean="0">
                <a:solidFill>
                  <a:schemeClr val="bg1"/>
                </a:solidFill>
              </a:rPr>
              <a:t>Antecubital fossa (AC space)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50292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Peripheral IV Insertion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rgbClr val="C00000"/>
                </a:solidFill>
              </a:rPr>
              <a:t>Alternate sites:</a:t>
            </a:r>
          </a:p>
          <a:p>
            <a:pPr lvl="1" eaLnBrk="1" hangingPunct="1"/>
            <a:r>
              <a:rPr lang="en-US" sz="2000" smtClean="0">
                <a:solidFill>
                  <a:schemeClr val="bg1"/>
                </a:solidFill>
              </a:rPr>
              <a:t>Long saphenous veins</a:t>
            </a:r>
          </a:p>
          <a:p>
            <a:pPr lvl="1" eaLnBrk="1" hangingPunct="1"/>
            <a:r>
              <a:rPr lang="en-US" sz="2000" smtClean="0">
                <a:solidFill>
                  <a:schemeClr val="bg1"/>
                </a:solidFill>
              </a:rPr>
              <a:t>External jugular veins</a:t>
            </a:r>
          </a:p>
          <a:p>
            <a:pPr eaLnBrk="1" hangingPunct="1"/>
            <a:r>
              <a:rPr lang="en-US" sz="2400" smtClean="0">
                <a:solidFill>
                  <a:schemeClr val="bg1"/>
                </a:solidFill>
              </a:rPr>
              <a:t>Embolism and infection rates higher 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411480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39624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8"/>
          <p:cNvSpPr>
            <a:spLocks noChangeArrowheads="1"/>
          </p:cNvSpPr>
          <p:nvPr/>
        </p:nvSpPr>
        <p:spPr bwMode="auto">
          <a:xfrm>
            <a:off x="914400" y="62484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Arial" panose="020B0604020202020204" pitchFamily="34" charset="0"/>
              </a:rPr>
              <a:t>Copyright © 2007, 2006, 2001, 1994 by Mosby, Inc., an affiliate of Elsevier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1036</TotalTime>
  <Words>2761</Words>
  <Application>Microsoft Office PowerPoint</Application>
  <PresentationFormat>عرض على الشاشة (3:4)‏</PresentationFormat>
  <Paragraphs>547</Paragraphs>
  <Slides>74</Slides>
  <Notes>53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74</vt:i4>
      </vt:variant>
    </vt:vector>
  </HeadingPairs>
  <TitlesOfParts>
    <vt:vector size="83" baseType="lpstr">
      <vt:lpstr>Times New Roman</vt:lpstr>
      <vt:lpstr>Arial</vt:lpstr>
      <vt:lpstr>Rockwell</vt:lpstr>
      <vt:lpstr>Wingdings 2</vt:lpstr>
      <vt:lpstr>Century Gothic</vt:lpstr>
      <vt:lpstr>Wingdings</vt:lpstr>
      <vt:lpstr>Foundry</vt:lpstr>
      <vt:lpstr>1_Foundry</vt:lpstr>
      <vt:lpstr>2_Foundry</vt:lpstr>
      <vt:lpstr> Vascular Access</vt:lpstr>
      <vt:lpstr>Lecture Objectives.. </vt:lpstr>
      <vt:lpstr>Medical Asepsis</vt:lpstr>
      <vt:lpstr>Antiseptics and Disinfectants</vt:lpstr>
      <vt:lpstr>Universal Precautions</vt:lpstr>
      <vt:lpstr>Types of IV Catheters</vt:lpstr>
      <vt:lpstr>Needles</vt:lpstr>
      <vt:lpstr>Peripheral IV Insertion</vt:lpstr>
      <vt:lpstr>Peripheral IV Insertion</vt:lpstr>
      <vt:lpstr>Peripheral IV Insertion</vt:lpstr>
      <vt:lpstr>Peripheral IV Procedure</vt:lpstr>
      <vt:lpstr>Peripheral IV Procedure</vt:lpstr>
      <vt:lpstr>Peripheral IV Procedure</vt:lpstr>
      <vt:lpstr>Peripheral IV Procedure</vt:lpstr>
      <vt:lpstr>Peripheral IV Procedure</vt:lpstr>
      <vt:lpstr>Peripheral IV Insertion</vt:lpstr>
      <vt:lpstr>Peripheral IV Procedure</vt:lpstr>
      <vt:lpstr>Peripheral IV Procedure</vt:lpstr>
      <vt:lpstr>Peripheral IV Procedure</vt:lpstr>
      <vt:lpstr>Peripheral IV Procedure</vt:lpstr>
      <vt:lpstr>Peripheral IV Procedure</vt:lpstr>
      <vt:lpstr>Central Venous Access</vt:lpstr>
      <vt:lpstr>Central Venous Access</vt:lpstr>
      <vt:lpstr>Central Venous Access</vt:lpstr>
      <vt:lpstr>Femoral Vein Anatomy</vt:lpstr>
      <vt:lpstr>Femoral Vein Cannulation</vt:lpstr>
      <vt:lpstr>Internal Jugular Vein Anatomy</vt:lpstr>
      <vt:lpstr>Internal Jugular Vein Cannulation</vt:lpstr>
      <vt:lpstr>Internal Jugular Vein Cannulation</vt:lpstr>
      <vt:lpstr>Internal Jugular Vein Cannulation</vt:lpstr>
      <vt:lpstr>Subclavian Vein Anatomy</vt:lpstr>
      <vt:lpstr>Subclavian Vein Cannulation</vt:lpstr>
      <vt:lpstr>عرض تقديمي في PowerPoint</vt:lpstr>
      <vt:lpstr>Central Venous Access</vt:lpstr>
      <vt:lpstr>Central Venous Access</vt:lpstr>
      <vt:lpstr>Central Venous Access</vt:lpstr>
      <vt:lpstr>Local Complications </vt:lpstr>
      <vt:lpstr>Systemic Complications</vt:lpstr>
      <vt:lpstr>Infiltration—Causes</vt:lpstr>
      <vt:lpstr>Infiltration—Signs &amp; Symptoms</vt:lpstr>
      <vt:lpstr>عرض تقديمي في PowerPoint</vt:lpstr>
      <vt:lpstr>Infiltration—Management</vt:lpstr>
      <vt:lpstr>Air Embolism</vt:lpstr>
      <vt:lpstr>Air Embolism</vt:lpstr>
      <vt:lpstr>Air Embolism</vt:lpstr>
      <vt:lpstr>Air Embolism</vt:lpstr>
      <vt:lpstr>Complications—Central Veins </vt:lpstr>
      <vt:lpstr>IV Medications</vt:lpstr>
      <vt:lpstr>Intravenous Therapy</vt:lpstr>
      <vt:lpstr>Intermittent Infusion</vt:lpstr>
      <vt:lpstr>Intermittent Infusion</vt:lpstr>
      <vt:lpstr>Volume-Control IV Devices</vt:lpstr>
      <vt:lpstr>Drug Pump</vt:lpstr>
      <vt:lpstr>Indwelling Vascular Devices </vt:lpstr>
      <vt:lpstr>Indwelling Vascular Devices</vt:lpstr>
      <vt:lpstr>Ultrasound guided IV  insertion</vt:lpstr>
      <vt:lpstr>Ultrasound guided CVC insertion</vt:lpstr>
      <vt:lpstr>Arterial Line Placement</vt:lpstr>
      <vt:lpstr>Indications for arterial line placement </vt:lpstr>
      <vt:lpstr>Contraindications for arterial line placement </vt:lpstr>
      <vt:lpstr>Technical Considerations</vt:lpstr>
      <vt:lpstr>Radial artery Aatomic consideration</vt:lpstr>
      <vt:lpstr>Femoral  artery Aatomic consideration</vt:lpstr>
      <vt:lpstr>Arterial Line Placement Equipment</vt:lpstr>
      <vt:lpstr>Arterial Line Placement Patient Preparation</vt:lpstr>
      <vt:lpstr>Arterial Line Placement Positioning</vt:lpstr>
      <vt:lpstr>Arterial Line Placement</vt:lpstr>
      <vt:lpstr>Catheter over needle technique </vt:lpstr>
      <vt:lpstr>Catheter over needle technique</vt:lpstr>
      <vt:lpstr>Radial artery cannulation (Seldinger). Advancement of catheter over guide wire.</vt:lpstr>
      <vt:lpstr>Complications of arterial line placement </vt:lpstr>
      <vt:lpstr> Reference book and the relevant page numbers.. </vt:lpstr>
      <vt:lpstr>Questions?</vt:lpstr>
      <vt:lpstr>Thank You  </vt:lpstr>
    </vt:vector>
  </TitlesOfParts>
  <Company>REED Elsevier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 Venous Access and Medication Administration</dc:title>
  <dc:creator>Linda Honeycutt</dc:creator>
  <cp:lastModifiedBy>Star</cp:lastModifiedBy>
  <cp:revision>104</cp:revision>
  <dcterms:created xsi:type="dcterms:W3CDTF">2004-12-06T00:21:17Z</dcterms:created>
  <dcterms:modified xsi:type="dcterms:W3CDTF">2019-10-08T18:59:22Z</dcterms:modified>
</cp:coreProperties>
</file>