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  <p:sldId r:id="rId20" id="270"/>
    <p:sldId r:id="rId21" id="271"/>
    <p:sldId r:id="rId22" id="272"/>
    <p:sldId r:id="rId23" id="273"/>
    <p:sldId r:id="rId24" id="274"/>
    <p:sldId r:id="rId25" id="275"/>
    <p:sldId r:id="rId26" id="276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ar-SA">
        <a:uFillTx/>
      </a:defRPr>
    </a:defPPr>
    <a:lvl1pPr algn="l" fontAlgn="base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1pPr>
    <a:lvl2pPr algn="l" fontAlgn="base" marL="4572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2pPr>
    <a:lvl3pPr algn="l" fontAlgn="base" marL="9144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3pPr>
    <a:lvl4pPr algn="l" fontAlgn="base" marL="13716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4pPr>
    <a:lvl5pPr algn="l" fontAlgn="base" marL="1828800" rtl="0">
      <a:spcBef>
        <a:spcPct val="0"/>
      </a:spcBef>
      <a:spcAft>
        <a:spcPct val="0"/>
      </a:spcAft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5pPr>
    <a:lvl6pPr algn="l" defTabSz="914400" eaLnBrk="1" hangingPunct="1" latinLnBrk="0" marL="2286000" rtl="0"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6pPr>
    <a:lvl7pPr algn="l" defTabSz="914400" eaLnBrk="1" hangingPunct="1" latinLnBrk="0" marL="2743200" rtl="0"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7pPr>
    <a:lvl8pPr algn="l" defTabSz="914400" eaLnBrk="1" hangingPunct="1" latinLnBrk="0" marL="3200400" rtl="0"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8pPr>
    <a:lvl9pPr algn="l" defTabSz="914400" eaLnBrk="1" hangingPunct="1" latinLnBrk="0" marL="3657600" rtl="0">
      <a:defRPr kern="1200">
        <a:solidFill>
          <a:schemeClr val="tx1"/>
        </a:solidFill>
        <a:uFillTx/>
        <a:latin charset="0" pitchFamily="34" typeface="Arial"/>
        <a:ea typeface="Majalla UI"/>
        <a:cs typeface="Majalla UI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useTimings="0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84380"/>
    <p:restoredTop autoAdjust="0" sz="94671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79"/>
          <a:sy d="100" n="79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250" y="48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" n="1"/>
        <a:sy d="1" n="1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slides/slide15.xml" Type="http://schemas.openxmlformats.org/officeDocument/2006/relationships/slide"></Relationship><Relationship Id="rId21" Target="slides/slide16.xml" Type="http://schemas.openxmlformats.org/officeDocument/2006/relationships/slide"></Relationship><Relationship Id="rId22" Target="slides/slide17.xml" Type="http://schemas.openxmlformats.org/officeDocument/2006/relationships/slide"></Relationship><Relationship Id="rId23" Target="slides/slide18.xml" Type="http://schemas.openxmlformats.org/officeDocument/2006/relationships/slide"></Relationship><Relationship Id="rId24" Target="slides/slide19.xml" Type="http://schemas.openxmlformats.org/officeDocument/2006/relationships/slide"></Relationship><Relationship Id="rId25" Target="slides/slide20.xml" Type="http://schemas.openxmlformats.org/officeDocument/2006/relationships/slide"></Relationship><Relationship Id="rId26" Target="slides/slide21.xml" Type="http://schemas.openxmlformats.org/officeDocument/2006/relationships/slide"></Relationship><Relationship Id="rId27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 fontAlgn="auto" rtl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 fontAlgn="auto" rtl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8A129E82-898E-40FE-9214-EC63E5862203}" type="datetimeFigureOut">
              <a:rPr lang="en-US">
                <a:uFillTx/>
              </a:rPr>
              <a:pPr>
                <a:defRPr>
                  <a:uFillTx/>
                </a:defRPr>
              </a:pPr>
              <a:t>12/19/2019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pPr lvl="0"/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/>
            <a:r>
              <a:rPr lang="en-US" noProof="0" smtClean="0">
                <a:uFillTx/>
              </a:rPr>
              <a:t>Click to edit Master text styles</a:t>
            </a:r>
          </a:p>
          <a:p>
            <a:pPr lvl="1"/>
            <a:r>
              <a:rPr lang="en-US" noProof="0" smtClean="0">
                <a:uFillTx/>
              </a:rPr>
              <a:t>Second level</a:t>
            </a:r>
          </a:p>
          <a:p>
            <a:pPr lvl="2"/>
            <a:r>
              <a:rPr lang="en-US" noProof="0" smtClean="0">
                <a:uFillTx/>
              </a:rPr>
              <a:t>Third level</a:t>
            </a:r>
          </a:p>
          <a:p>
            <a:pPr lvl="3"/>
            <a:r>
              <a:rPr lang="en-US" noProof="0" smtClean="0">
                <a:uFillTx/>
              </a:rPr>
              <a:t>Fourth level</a:t>
            </a:r>
          </a:p>
          <a:p>
            <a:pPr lvl="4"/>
            <a:r>
              <a:rPr lang="en-US" noProof="0" smtClean="0">
                <a:uFillTx/>
              </a:rPr>
              <a:t>Fifth level</a:t>
            </a:r>
            <a:endParaRPr lang="en-US" noProof="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 fontAlgn="auto" rtl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 fontAlgn="auto" rtl="1">
              <a:spcBef>
                <a:spcPts val="0"/>
              </a:spcBef>
              <a:spcAft>
                <a:spcPts val="0"/>
              </a:spcAft>
              <a:defRPr sz="1200">
                <a:uFillTx/>
                <a:latin typeface="+mn-lt"/>
                <a:ea typeface="+mn-ea"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C7D4C4A0-9837-422B-8CD7-8DCB919B44A1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eaLnBrk="0" fontAlgn="base" hangingPunct="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eaLnBrk="0" fontAlgn="base" hangingPunct="0" marL="4572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eaLnBrk="0" fontAlgn="base" hangingPunct="0" marL="9144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eaLnBrk="0" fontAlgn="base" hangingPunct="0" marL="13716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eaLnBrk="0" fontAlgn="base" hangingPunct="0" marL="1828800" rtl="0">
      <a:spcBef>
        <a:spcPct val="30000"/>
      </a:spcBef>
      <a:spcAft>
        <a:spcPct val="0"/>
      </a:spcAft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9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10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1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50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651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compatLnSpc="1" numCol="1" wrap="square">
            <a:prstTxWarp prst="textNoShape">
              <a:avLst/>
            </a:prstTxWarp>
          </a:bodyPr>
          <a:lstStyle/>
          <a:p>
            <a:endParaRPr dirty="0" lang="en-US" smtClean="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61633D75-3A4A-48BD-BB45-DAAB3F323DDF}" type="slidenum">
              <a:rPr lang="en-US" smtClean="0">
                <a:uFillTx/>
              </a:rPr>
              <a:pPr>
                <a:defRPr>
                  <a:uFillTx/>
                </a:defRPr>
              </a:pPr>
              <a:t>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74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675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compatLnSpc="1" numCol="1" wrap="square">
            <a:prstTxWarp prst="textNoShape">
              <a:avLst/>
            </a:prstTxWarp>
          </a:bodyPr>
          <a:lstStyle/>
          <a:p>
            <a:endParaRPr dirty="0" lang="en-US" smtClean="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49A7CADE-CFED-4CC8-8CDC-2EBA61EEAEAA}" type="slidenum">
              <a:rPr lang="en-US" smtClean="0">
                <a:uFillTx/>
              </a:rPr>
              <a:pPr>
                <a:defRPr>
                  <a:uFillTx/>
                </a:defRPr>
              </a:pPr>
              <a:t>4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98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 noTextEdi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699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compatLnSpc="1" numCol="1" wrap="square">
            <a:prstTxWarp prst="textNoShape">
              <a:avLst/>
            </a:prstTxWarp>
          </a:bodyPr>
          <a:lstStyle/>
          <a:p>
            <a:endParaRPr dirty="0" lang="en-US" smtClean="0">
              <a:uFillTx/>
              <a:cs charset="0" pitchFamily="34" typeface="Aria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90A4C15F-2389-4AED-BEE0-C069BAA7CD9E}" type="slidenum">
              <a:rPr lang="en-US" smtClean="0">
                <a:uFillTx/>
              </a:rPr>
              <a:pPr>
                <a:defRPr>
                  <a:uFillTx/>
                </a:defRPr>
              </a:pPr>
              <a:t>8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7D4C4A0-9837-422B-8CD7-8DCB919B44A1}" type="slidenum">
              <a:rPr lang="en-US" smtClean="0">
                <a:uFillTx/>
              </a:rPr>
              <a:pPr>
                <a:defRPr>
                  <a:uFillTx/>
                </a:defRPr>
              </a:pPr>
              <a:t>9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7D4C4A0-9837-422B-8CD7-8DCB919B44A1}" type="slidenum">
              <a:rPr lang="en-US" smtClean="0">
                <a:uFillTx/>
              </a:rPr>
              <a:pPr>
                <a:defRPr>
                  <a:uFillTx/>
                </a:defRPr>
              </a:pPr>
              <a:t>10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7D4C4A0-9837-422B-8CD7-8DCB919B44A1}" type="slidenum">
              <a:rPr lang="en-US" smtClean="0">
                <a:uFillTx/>
              </a:rPr>
              <a:pPr>
                <a:defRPr>
                  <a:uFillTx/>
                </a:defRPr>
              </a:pPr>
              <a:t>15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1122363"/>
            <a:ext cx="6858000" cy="2387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ctr">
              <a:defRPr sz="45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3602038"/>
            <a:ext cx="6858000" cy="1655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 sz="1800">
                <a:uFillTx/>
              </a:defRPr>
            </a:lvl1pPr>
            <a:lvl2pPr algn="ctr" indent="0" marL="342900">
              <a:buNone/>
              <a:defRPr sz="1500">
                <a:uFillTx/>
              </a:defRPr>
            </a:lvl2pPr>
            <a:lvl3pPr algn="ctr" indent="0" marL="685800">
              <a:buNone/>
              <a:defRPr sz="1350">
                <a:uFillTx/>
              </a:defRPr>
            </a:lvl3pPr>
            <a:lvl4pPr algn="ctr" indent="0" marL="1028700">
              <a:buNone/>
              <a:defRPr sz="1200">
                <a:uFillTx/>
              </a:defRPr>
            </a:lvl4pPr>
            <a:lvl5pPr algn="ctr" indent="0" marL="1371600">
              <a:buNone/>
              <a:defRPr sz="1200">
                <a:uFillTx/>
              </a:defRPr>
            </a:lvl5pPr>
            <a:lvl6pPr algn="ctr" indent="0" marL="1714500">
              <a:buNone/>
              <a:defRPr sz="1200">
                <a:uFillTx/>
              </a:defRPr>
            </a:lvl6pPr>
            <a:lvl7pPr algn="ctr" indent="0" marL="2057400">
              <a:buNone/>
              <a:defRPr sz="1200">
                <a:uFillTx/>
              </a:defRPr>
            </a:lvl7pPr>
            <a:lvl8pPr algn="ctr" indent="0" marL="2400300">
              <a:buNone/>
              <a:defRPr sz="1200">
                <a:uFillTx/>
              </a:defRPr>
            </a:lvl8pPr>
            <a:lvl9pPr algn="ctr" indent="0" marL="2743200">
              <a:buNone/>
              <a:defRPr sz="1200"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DE98C2A-9845-4739-855D-28FBDFEAA821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C0D41D1-DAFA-4E8E-9EAB-64E1A3C78415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AD4B90C3-9213-458F-8D17-4C64EF3DAE4E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F15D098-9F28-478D-B0E4-06A753413B05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43675" y="365125"/>
            <a:ext cx="197167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5"/>
            <a:ext cx="5800725" cy="58118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27FDABB0-E16E-4EEE-B263-9F332207DBB2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21E8B4F6-BB0E-4FED-A1C7-FA97CE52D3C3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5FE140B3-FAFD-4091-96C1-84B8C1A962BC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E1E93295-B076-4900-8958-00813BCBA3B3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1709739"/>
            <a:ext cx="7886700" cy="28527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45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3888" y="4589464"/>
            <a:ext cx="78867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342900">
              <a:buNone/>
              <a:defRPr sz="15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685800">
              <a:buNone/>
              <a:defRPr sz="135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02870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37160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171450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05740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240030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2743200">
              <a:buNone/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3E8BB5BF-675F-4799-A0C3-0CDA50A3062C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F7E6F8EF-0205-4287-B3FB-2D3D22090C23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825625"/>
            <a:ext cx="3886200" cy="43513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0D340539-5110-4FA4-8443-58211CF1D341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D52AE6C3-C986-4C3F-B261-51DCDA33FDEB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365126"/>
            <a:ext cx="78867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1681163"/>
            <a:ext cx="3868340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1800">
                <a:uFillTx/>
              </a:defRPr>
            </a:lvl1pPr>
            <a:lvl2pPr indent="0" marL="342900">
              <a:buNone/>
              <a:defRPr b="1" sz="1500">
                <a:uFillTx/>
              </a:defRPr>
            </a:lvl2pPr>
            <a:lvl3pPr indent="0" marL="685800">
              <a:buNone/>
              <a:defRPr b="1" sz="1350">
                <a:uFillTx/>
              </a:defRPr>
            </a:lvl3pPr>
            <a:lvl4pPr indent="0" marL="1028700">
              <a:buNone/>
              <a:defRPr b="1" sz="1200">
                <a:uFillTx/>
              </a:defRPr>
            </a:lvl4pPr>
            <a:lvl5pPr indent="0" marL="1371600">
              <a:buNone/>
              <a:defRPr b="1" sz="1200">
                <a:uFillTx/>
              </a:defRPr>
            </a:lvl5pPr>
            <a:lvl6pPr indent="0" marL="1714500">
              <a:buNone/>
              <a:defRPr b="1" sz="1200">
                <a:uFillTx/>
              </a:defRPr>
            </a:lvl6pPr>
            <a:lvl7pPr indent="0" marL="2057400">
              <a:buNone/>
              <a:defRPr b="1" sz="1200">
                <a:uFillTx/>
              </a:defRPr>
            </a:lvl7pPr>
            <a:lvl8pPr indent="0" marL="2400300">
              <a:buNone/>
              <a:defRPr b="1" sz="1200">
                <a:uFillTx/>
              </a:defRPr>
            </a:lvl8pPr>
            <a:lvl9pPr indent="0" marL="2743200">
              <a:buNone/>
              <a:defRPr b="1" sz="12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2" y="2505075"/>
            <a:ext cx="3868340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1681163"/>
            <a:ext cx="3887391" cy="8239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1800">
                <a:uFillTx/>
              </a:defRPr>
            </a:lvl1pPr>
            <a:lvl2pPr indent="0" marL="342900">
              <a:buNone/>
              <a:defRPr b="1" sz="1500">
                <a:uFillTx/>
              </a:defRPr>
            </a:lvl2pPr>
            <a:lvl3pPr indent="0" marL="685800">
              <a:buNone/>
              <a:defRPr b="1" sz="1350">
                <a:uFillTx/>
              </a:defRPr>
            </a:lvl3pPr>
            <a:lvl4pPr indent="0" marL="1028700">
              <a:buNone/>
              <a:defRPr b="1" sz="1200">
                <a:uFillTx/>
              </a:defRPr>
            </a:lvl4pPr>
            <a:lvl5pPr indent="0" marL="1371600">
              <a:buNone/>
              <a:defRPr b="1" sz="1200">
                <a:uFillTx/>
              </a:defRPr>
            </a:lvl5pPr>
            <a:lvl6pPr indent="0" marL="1714500">
              <a:buNone/>
              <a:defRPr b="1" sz="1200">
                <a:uFillTx/>
              </a:defRPr>
            </a:lvl6pPr>
            <a:lvl7pPr indent="0" marL="2057400">
              <a:buNone/>
              <a:defRPr b="1" sz="1200">
                <a:uFillTx/>
              </a:defRPr>
            </a:lvl7pPr>
            <a:lvl8pPr indent="0" marL="2400300">
              <a:buNone/>
              <a:defRPr b="1" sz="1200">
                <a:uFillTx/>
              </a:defRPr>
            </a:lvl8pPr>
            <a:lvl9pPr indent="0" marL="2743200">
              <a:buNone/>
              <a:defRPr b="1" sz="12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29150" y="2505075"/>
            <a:ext cx="3887391" cy="3684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8BF6A02-0132-4DF5-955C-145695087531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1FEC8463-DC7A-4FAF-A84C-B12408B3C20B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65001E31-D190-43F3-B1B1-8737DB3B9535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5A12C04F-34B9-4785-BD90-EF71C1149DE4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08CD13A2-660C-4A53-986B-DC8806DE225B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593DC506-4D30-45BA-BEC6-5CACC555411C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100">
                <a:uFillTx/>
              </a:defRPr>
            </a:lvl2pPr>
            <a:lvl3pPr>
              <a:defRPr sz="1800">
                <a:uFillTx/>
              </a:defRPr>
            </a:lvl3pPr>
            <a:lvl4pPr>
              <a:defRPr sz="1500">
                <a:uFillTx/>
              </a:defRPr>
            </a:lvl4pPr>
            <a:lvl5pPr>
              <a:defRPr sz="1500">
                <a:uFillTx/>
              </a:defRPr>
            </a:lvl5pPr>
            <a:lvl6pPr>
              <a:defRPr sz="1500">
                <a:uFillTx/>
              </a:defRPr>
            </a:lvl6pPr>
            <a:lvl7pPr>
              <a:defRPr sz="1500">
                <a:uFillTx/>
              </a:defRPr>
            </a:lvl7pPr>
            <a:lvl8pPr>
              <a:defRPr sz="1500">
                <a:uFillTx/>
              </a:defRPr>
            </a:lvl8pPr>
            <a:lvl9pPr>
              <a:defRPr sz="15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200">
                <a:uFillTx/>
              </a:defRPr>
            </a:lvl1pPr>
            <a:lvl2pPr indent="0" marL="342900">
              <a:buNone/>
              <a:defRPr sz="1050">
                <a:uFillTx/>
              </a:defRPr>
            </a:lvl2pPr>
            <a:lvl3pPr indent="0" marL="685800">
              <a:buNone/>
              <a:defRPr sz="900">
                <a:uFillTx/>
              </a:defRPr>
            </a:lvl3pPr>
            <a:lvl4pPr indent="0" marL="1028700">
              <a:buNone/>
              <a:defRPr sz="750">
                <a:uFillTx/>
              </a:defRPr>
            </a:lvl4pPr>
            <a:lvl5pPr indent="0" marL="1371600">
              <a:buNone/>
              <a:defRPr sz="750">
                <a:uFillTx/>
              </a:defRPr>
            </a:lvl5pPr>
            <a:lvl6pPr indent="0" marL="1714500">
              <a:buNone/>
              <a:defRPr sz="750">
                <a:uFillTx/>
              </a:defRPr>
            </a:lvl6pPr>
            <a:lvl7pPr indent="0" marL="2057400">
              <a:buNone/>
              <a:defRPr sz="750">
                <a:uFillTx/>
              </a:defRPr>
            </a:lvl7pPr>
            <a:lvl8pPr indent="0" marL="2400300">
              <a:buNone/>
              <a:defRPr sz="750">
                <a:uFillTx/>
              </a:defRPr>
            </a:lvl8pPr>
            <a:lvl9pPr indent="0" marL="2743200">
              <a:buNone/>
              <a:defRPr sz="75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402F01C5-F275-4698-B47A-7A5E0D57C31B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F2425235-1929-4463-87B1-3E957E8C77DF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457200"/>
            <a:ext cx="2949178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>
              <a:defRPr sz="24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7391" y="987426"/>
            <a:ext cx="4629150" cy="48736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2400">
                <a:uFillTx/>
              </a:defRPr>
            </a:lvl1pPr>
            <a:lvl2pPr indent="0" marL="342900">
              <a:buNone/>
              <a:defRPr sz="2100">
                <a:uFillTx/>
              </a:defRPr>
            </a:lvl2pPr>
            <a:lvl3pPr indent="0" marL="685800">
              <a:buNone/>
              <a:defRPr sz="1800">
                <a:uFillTx/>
              </a:defRPr>
            </a:lvl3pPr>
            <a:lvl4pPr indent="0" marL="1028700">
              <a:buNone/>
              <a:defRPr sz="1500">
                <a:uFillTx/>
              </a:defRPr>
            </a:lvl4pPr>
            <a:lvl5pPr indent="0" marL="1371600">
              <a:buNone/>
              <a:defRPr sz="1500">
                <a:uFillTx/>
              </a:defRPr>
            </a:lvl5pPr>
            <a:lvl6pPr indent="0" marL="1714500">
              <a:buNone/>
              <a:defRPr sz="1500">
                <a:uFillTx/>
              </a:defRPr>
            </a:lvl6pPr>
            <a:lvl7pPr indent="0" marL="2057400">
              <a:buNone/>
              <a:defRPr sz="1500">
                <a:uFillTx/>
              </a:defRPr>
            </a:lvl7pPr>
            <a:lvl8pPr indent="0" marL="2400300">
              <a:buNone/>
              <a:defRPr sz="1500">
                <a:uFillTx/>
              </a:defRPr>
            </a:lvl8pPr>
            <a:lvl9pPr indent="0" marL="2743200">
              <a:buNone/>
              <a:defRPr sz="15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9841" y="2057400"/>
            <a:ext cx="2949178" cy="38115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200">
                <a:uFillTx/>
              </a:defRPr>
            </a:lvl1pPr>
            <a:lvl2pPr indent="0" marL="342900">
              <a:buNone/>
              <a:defRPr sz="1050">
                <a:uFillTx/>
              </a:defRPr>
            </a:lvl2pPr>
            <a:lvl3pPr indent="0" marL="685800">
              <a:buNone/>
              <a:defRPr sz="900">
                <a:uFillTx/>
              </a:defRPr>
            </a:lvl3pPr>
            <a:lvl4pPr indent="0" marL="1028700">
              <a:buNone/>
              <a:defRPr sz="750">
                <a:uFillTx/>
              </a:defRPr>
            </a:lvl4pPr>
            <a:lvl5pPr indent="0" marL="1371600">
              <a:buNone/>
              <a:defRPr sz="750">
                <a:uFillTx/>
              </a:defRPr>
            </a:lvl5pPr>
            <a:lvl6pPr indent="0" marL="1714500">
              <a:buNone/>
              <a:defRPr sz="750">
                <a:uFillTx/>
              </a:defRPr>
            </a:lvl6pPr>
            <a:lvl7pPr indent="0" marL="2057400">
              <a:buNone/>
              <a:defRPr sz="750">
                <a:uFillTx/>
              </a:defRPr>
            </a:lvl7pPr>
            <a:lvl8pPr indent="0" marL="2400300">
              <a:buNone/>
              <a:defRPr sz="750">
                <a:uFillTx/>
              </a:defRPr>
            </a:lvl8pPr>
            <a:lvl9pPr indent="0" marL="2743200">
              <a:buNone/>
              <a:defRPr sz="75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89CE9BBA-0243-4779-A07C-B555D5CF2154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>
              <a:defRPr>
                <a:uFillTx/>
              </a:defRPr>
            </a:pPr>
            <a:fld id="{CF3154B1-68C3-409B-8420-10A9E4CD09A4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365126"/>
            <a:ext cx="78867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25625"/>
            <a:ext cx="78867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CD43E95A-842E-4839-BE25-9675166F70FC}" type="datetimeFigureOut">
              <a:rPr lang="ar-SA" smtClean="0">
                <a:uFillTx/>
              </a:rPr>
              <a:pPr>
                <a:defRPr>
                  <a:uFillTx/>
                </a:defRPr>
              </a:pPr>
              <a:t>22/04/1441</a:t>
            </a:fld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28950" y="6356351"/>
            <a:ext cx="30861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endParaRPr lang="ar-SA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7950" y="6356351"/>
            <a:ext cx="20574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pPr>
              <a:defRPr>
                <a:uFillTx/>
              </a:defRPr>
            </a:pPr>
            <a:fld id="{31E91C9D-15EF-4ABC-A670-F2F984D43BF9}" type="slidenum">
              <a:rPr lang="ar-SA" smtClean="0">
                <a:uFillTx/>
              </a:rPr>
              <a:pPr>
                <a:defRPr>
                  <a:uFillTx/>
                </a:defRPr>
              </a:pPr>
              <a:t>‹#›</a:t>
            </a:fld>
            <a:endParaRPr lang="ar-SA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685800" eaLnBrk="1" hangingPunct="1" latinLnBrk="0" rtl="0">
        <a:lnSpc>
          <a:spcPct val="90000"/>
        </a:lnSpc>
        <a:spcBef>
          <a:spcPct val="0"/>
        </a:spcBef>
        <a:buNone/>
        <a:defRPr kern="1200" sz="33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685800" eaLnBrk="1" hangingPunct="1" indent="-171450" latinLnBrk="0" marL="171450" rtl="0">
        <a:lnSpc>
          <a:spcPct val="90000"/>
        </a:lnSpc>
        <a:spcBef>
          <a:spcPts val="750"/>
        </a:spcBef>
        <a:buFont charset="0" panose="020B0604020202020204" pitchFamily="34" typeface="Arial"/>
        <a:buChar char="•"/>
        <a:defRPr kern="1200" sz="21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685800" eaLnBrk="1" hangingPunct="1" indent="-171450" latinLnBrk="0" marL="5143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685800" eaLnBrk="1" hangingPunct="1" indent="-171450" latinLnBrk="0" marL="8572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5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685800" eaLnBrk="1" hangingPunct="1" indent="-171450" latinLnBrk="0" marL="12001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685800" eaLnBrk="1" hangingPunct="1" indent="-171450" latinLnBrk="0" marL="15430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685800" eaLnBrk="1" hangingPunct="1" indent="-171450" latinLnBrk="0" marL="18859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685800" eaLnBrk="1" hangingPunct="1" indent="-171450" latinLnBrk="0" marL="22288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685800" eaLnBrk="1" hangingPunct="1" indent="-171450" latinLnBrk="0" marL="25717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685800" eaLnBrk="1" hangingPunct="1" indent="-171450" latinLnBrk="0" marL="2914650" rtl="0">
        <a:lnSpc>
          <a:spcPct val="90000"/>
        </a:lnSpc>
        <a:spcBef>
          <a:spcPts val="375"/>
        </a:spcBef>
        <a:buFont charset="0" panose="020B0604020202020204" pitchFamily="34" typeface="Arial"/>
        <a:buChar char="•"/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685800" eaLnBrk="1" hangingPunct="1" latinLnBrk="0" marL="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685800" eaLnBrk="1" hangingPunct="1" latinLnBrk="0" marL="3429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685800" eaLnBrk="1" hangingPunct="1" latinLnBrk="0" marL="6858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685800" eaLnBrk="1" hangingPunct="1" latinLnBrk="0" marL="10287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685800" eaLnBrk="1" hangingPunct="1" latinLnBrk="0" marL="13716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685800" eaLnBrk="1" hangingPunct="1" latinLnBrk="0" marL="17145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685800" eaLnBrk="1" hangingPunct="1" latinLnBrk="0" marL="20574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685800" eaLnBrk="1" hangingPunct="1" latinLnBrk="0" marL="24003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685800" eaLnBrk="1" hangingPunct="1" latinLnBrk="0" marL="2743200" rtl="0">
        <a:defRPr kern="1200" sz="135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.jpg" Type="http://schemas.openxmlformats.org/officeDocument/2006/relationships/image"></Relationship><Relationship Id="rId4" Target="../media/image2.pn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9.jpg" Type="http://schemas.openxmlformats.org/officeDocument/2006/relationships/image"></Relationship><Relationship Id="rId4" Target="../media/image11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7.jpg" Type="http://schemas.openxmlformats.org/officeDocument/2006/relationships/image"></Relationship><Relationship Id="rId3" Target="../media/image12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9.jpg" Type="http://schemas.openxmlformats.org/officeDocument/2006/relationships/image"></Relationship><Relationship Id="rId3" Target="../media/image13.pn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6.xml" Type="http://schemas.openxmlformats.org/officeDocument/2006/relationships/notesSlide"></Relationship><Relationship Id="rId3" Target="../media/image14.png" Type="http://schemas.openxmlformats.org/officeDocument/2006/relationships/image"></Relationship><Relationship Id="rId4" Target="../media/image15.jpeg" Type="http://schemas.openxmlformats.org/officeDocument/2006/relationships/image"></Relationship><Relationship Id="rId5" Target="../media/image16.pn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4.xml" Type="http://schemas.openxmlformats.org/officeDocument/2006/relationships/slideLayout"></Relationship><Relationship Id="rId2" Target="../media/image3.jpg" Type="http://schemas.openxmlformats.org/officeDocument/2006/relationships/image"></Relationship><Relationship Id="rId3" Target="../media/image17.png" Type="http://schemas.openxmlformats.org/officeDocument/2006/relationships/image"></Relationship><Relationship Id="rId4" Target="../media/image18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Relationship Id="rId3" Target="http://www.dermatlas.net/" TargetMode="External" Type="http://schemas.openxmlformats.org/officeDocument/2006/relationships/hyperlink"></Relationship><Relationship Id="rId4" Target="http://www.atlasdermatologico.com.br/" TargetMode="External" Type="http://schemas.openxmlformats.org/officeDocument/2006/relationships/hyperlink"></Relationship><Relationship Id="rId5" Target="http://www.dermnet.org.nz/sitemap.htm" TargetMode="External" Type="http://schemas.openxmlformats.org/officeDocument/2006/relationships/hyperlink"></Relationship><Relationship Id="rId6" Target="http://www.dermis.net/" TargetMode="External" Type="http://schemas.openxmlformats.org/officeDocument/2006/relationships/hyperlink"></Relationship><Relationship Id="rId7" Target="http://www.aad.org/" TargetMode="External" Type="http://schemas.openxmlformats.org/officeDocument/2006/relationships/hyperlink"></Relationship><Relationship Id="rId8" Target="http://emedicine.medscape.com/dermatology" TargetMode="External" Type="http://schemas.openxmlformats.org/officeDocument/2006/relationships/hyperlink"></Relationship><Relationship Id="rId9" Target="http://dermatology.cdlib.org/" TargetMode="External" Type="http://schemas.openxmlformats.org/officeDocument/2006/relationships/hyperlink"></Relationship></Relationships>
</file>

<file path=ppt/slides/_rels/slide1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.jp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Relationship Id="rId3" Target="../media/image4.emf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3.jpg" Type="http://schemas.openxmlformats.org/officeDocument/2006/relationships/image"></Relationship><Relationship Id="rId4" Target="../media/image5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3.jpg" Type="http://schemas.openxmlformats.org/officeDocument/2006/relationships/image"></Relationship><Relationship Id="rId3" Target="../media/image6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7.jpg" Type="http://schemas.openxmlformats.org/officeDocument/2006/relationships/image"></Relationship><Relationship Id="rId3" Target="../media/image8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3.xml" Type="http://schemas.openxmlformats.org/officeDocument/2006/relationships/notesSlide"></Relationship><Relationship Id="rId3" Target="../media/image3.jpg" Type="http://schemas.openxmlformats.org/officeDocument/2006/relationships/image"></Relationship><Relationship Id="rId4" Target="../media/image5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9.jpg" Type="http://schemas.openxmlformats.org/officeDocument/2006/relationships/image"></Relationship><Relationship Id="rId4" Target="../media/image10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80528" y="-2637"/>
            <a:ext cx="9324528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0" name="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16098" y="197253"/>
            <a:ext cx="2592288" cy="83725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eaLnBrk="1" hangingPunct="1"/>
            <a:r>
              <a:rPr b="1" dirty="0" i="1" lang="en-US" smtClean="0" sz="1400">
                <a:solidFill>
                  <a:schemeClr val="tx1"/>
                </a:solidFill>
                <a:uFillTx/>
                <a:latin typeface="+mn-lt"/>
                <a:cs charset="-78" pitchFamily="2" typeface="Traditional Arabic"/>
              </a:rPr>
              <a:t>King Saud University</a:t>
            </a:r>
            <a:br>
              <a:rPr b="1" dirty="0" i="1" lang="en-US" smtClean="0" sz="1400">
                <a:solidFill>
                  <a:schemeClr val="tx1"/>
                </a:solidFill>
                <a:uFillTx/>
                <a:latin typeface="+mn-lt"/>
                <a:cs charset="-78" pitchFamily="2" typeface="Traditional Arabic"/>
              </a:rPr>
            </a:br>
            <a:r>
              <a:rPr b="1" dirty="0" i="1" lang="en-US" smtClean="0" sz="1400">
                <a:solidFill>
                  <a:schemeClr val="tx1"/>
                </a:solidFill>
                <a:uFillTx/>
                <a:latin typeface="+mn-lt"/>
                <a:cs charset="-78" pitchFamily="2" typeface="Traditional Arabic"/>
              </a:rPr>
              <a:t>College of Medicine</a:t>
            </a:r>
            <a:br>
              <a:rPr b="1" dirty="0" i="1" lang="en-US" smtClean="0" sz="1400">
                <a:solidFill>
                  <a:schemeClr val="tx1"/>
                </a:solidFill>
                <a:uFillTx/>
                <a:latin typeface="+mn-lt"/>
                <a:cs charset="-78" pitchFamily="2" typeface="Traditional Arabic"/>
              </a:rPr>
            </a:br>
            <a:r>
              <a:rPr b="1" dirty="0" i="1" lang="en-US" smtClean="0" sz="1400">
                <a:solidFill>
                  <a:schemeClr val="tx1"/>
                </a:solidFill>
                <a:uFillTx/>
                <a:latin typeface="+mn-lt"/>
                <a:cs charset="-78" pitchFamily="2" typeface="Traditional Arabic"/>
              </a:rPr>
              <a:t>Kingdom of Saudi Arabia</a:t>
            </a:r>
            <a:endParaRPr b="1" dirty="0" lang="ar-SA" smtClean="0" sz="1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171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698307" y="2630218"/>
            <a:ext cx="8229600" cy="4680520"/>
          </a:xfrm>
          <a:noFill/>
          <a:ln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eaLnBrk="1" hangingPunct="1" indent="0" marL="0" rtl="0">
              <a:spcBef>
                <a:spcPts val="1200"/>
              </a:spcBef>
              <a:buFont charset="2" pitchFamily="18" typeface="Wingdings 2"/>
              <a:buNone/>
            </a:pPr>
            <a:r>
              <a:rPr b="1" dirty="0" lang="ar-SA" smtClean="0" sz="2800">
                <a:uFillTx/>
                <a:latin charset="0" pitchFamily="18" typeface="Times New Roman"/>
                <a:cs charset="0" pitchFamily="18" typeface="Times New Roman"/>
              </a:rPr>
              <a:t> </a:t>
            </a:r>
            <a:r>
              <a:rPr b="1" dirty="0" lang="en-AU" smtClean="0" sz="3200">
                <a:solidFill>
                  <a:srgbClr val="3C2E7A"/>
                </a:solidFill>
                <a:uFillTx/>
                <a:latin charset="0" pitchFamily="66" typeface="Kristen ITC"/>
                <a:cs charset="0" pitchFamily="18" typeface="Times New Roman"/>
              </a:rPr>
              <a:t>Introduction to 394 Derma Course</a:t>
            </a:r>
          </a:p>
          <a:p>
            <a:pPr algn="ctr" eaLnBrk="1" hangingPunct="1" indent="0" marL="0" rtl="0">
              <a:spcBef>
                <a:spcPts val="1200"/>
              </a:spcBef>
              <a:buFont charset="2" pitchFamily="18" typeface="Wingdings 2"/>
              <a:buNone/>
            </a:pPr>
            <a:r>
              <a:rPr b="1" dirty="0" lang="en-AU" smtClean="0" sz="2400">
                <a:solidFill>
                  <a:srgbClr val="3C2E7A"/>
                </a:solidFill>
                <a:uFillTx/>
                <a:latin charset="0" pitchFamily="66" typeface="Kristen ITC"/>
                <a:cs charset="0" pitchFamily="18" typeface="Times New Roman"/>
              </a:rPr>
              <a:t>(Male -  Group A-1) </a:t>
            </a:r>
          </a:p>
          <a:p>
            <a:pPr algn="ctr" eaLnBrk="1" hangingPunct="1" indent="0" marL="0" rtl="0">
              <a:lnSpc>
                <a:spcPct val="150000"/>
              </a:lnSpc>
              <a:spcBef>
                <a:spcPts val="1200"/>
              </a:spcBef>
              <a:buFont charset="2" pitchFamily="18" typeface="Wingdings 2"/>
              <a:buNone/>
            </a:pPr>
            <a:r>
              <a:rPr dirty="0" lang="ar-SA" smtClean="0" sz="2400">
                <a:uFillTx/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lang="en-US" smtClean="0" sz="2400">
                <a:uFillTx/>
                <a:latin charset="0" pitchFamily="82" typeface="Felix Titling"/>
                <a:cs charset="0" pitchFamily="18" typeface="Times New Roman"/>
              </a:rPr>
              <a:t>by: </a:t>
            </a:r>
            <a:r>
              <a:rPr b="1" dirty="0" lang="en-US" smtClean="0" sz="2800">
                <a:solidFill>
                  <a:srgbClr val="2A0EA0"/>
                </a:solidFill>
                <a:uFillTx/>
                <a:latin charset="0" pitchFamily="18" typeface="Cooper Black"/>
                <a:cs charset="0" pitchFamily="18" typeface="Times New Roman"/>
              </a:rPr>
              <a:t>Dr. </a:t>
            </a:r>
            <a:r>
              <a:rPr b="1" dirty="0" err="1" lang="en-US" smtClean="0" sz="2800">
                <a:solidFill>
                  <a:srgbClr val="2A0EA0"/>
                </a:solidFill>
                <a:uFillTx/>
                <a:latin charset="0" pitchFamily="18" typeface="Cooper Black"/>
                <a:cs charset="0" pitchFamily="18" typeface="Times New Roman"/>
              </a:rPr>
              <a:t>Almuntaserbellah</a:t>
            </a:r>
            <a:r>
              <a:rPr b="1" dirty="0" lang="en-US" smtClean="0" sz="2800">
                <a:solidFill>
                  <a:srgbClr val="2A0EA0"/>
                </a:solidFill>
                <a:uFillTx/>
                <a:latin charset="0" pitchFamily="18" typeface="Cooper Black"/>
                <a:cs charset="0" pitchFamily="18" typeface="Times New Roman"/>
              </a:rPr>
              <a:t> Al </a:t>
            </a:r>
            <a:r>
              <a:rPr b="1" dirty="0" err="1" lang="en-US" smtClean="0" sz="2800">
                <a:solidFill>
                  <a:srgbClr val="2A0EA0"/>
                </a:solidFill>
                <a:uFillTx/>
                <a:latin charset="0" pitchFamily="18" typeface="Cooper Black"/>
                <a:cs charset="0" pitchFamily="18" typeface="Times New Roman"/>
              </a:rPr>
              <a:t>Mudaimeegh</a:t>
            </a:r>
            <a:endParaRPr b="1" dirty="0" lang="en-US" smtClean="0" sz="2800">
              <a:solidFill>
                <a:srgbClr val="2A0EA0"/>
              </a:solidFill>
              <a:uFillTx/>
              <a:latin charset="0" pitchFamily="18" typeface="Cooper Black"/>
              <a:cs charset="0" pitchFamily="18" typeface="Times New Roman"/>
            </a:endParaRPr>
          </a:p>
          <a:p>
            <a:pPr algn="ctr" eaLnBrk="1" hangingPunct="1" indent="0" marL="0" rtl="0">
              <a:spcBef>
                <a:spcPts val="1200"/>
              </a:spcBef>
              <a:buFont charset="2" pitchFamily="18" typeface="Wingdings 2"/>
              <a:buNone/>
            </a:pPr>
            <a:r>
              <a:rPr b="1" dirty="0" lang="en-US" smtClean="0" sz="1200">
                <a:solidFill>
                  <a:srgbClr val="413672"/>
                </a:solidFill>
                <a:uFillTx/>
                <a:latin charset="0" pitchFamily="82" typeface="Felix Titling"/>
                <a:cs charset="0" pitchFamily="18" typeface="Times New Roman"/>
              </a:rPr>
              <a:t>ASSITANT PROFESSOR / Consultant Dermatologist</a:t>
            </a:r>
          </a:p>
          <a:p>
            <a:pPr algn="ctr" eaLnBrk="1" hangingPunct="1" indent="0" marL="0" rtl="0">
              <a:spcBef>
                <a:spcPts val="1200"/>
              </a:spcBef>
              <a:buFont charset="2" pitchFamily="18" typeface="Wingdings 2"/>
              <a:buNone/>
            </a:pPr>
            <a:r>
              <a:rPr b="1" dirty="0" lang="en-US" smtClean="0" sz="1200">
                <a:solidFill>
                  <a:srgbClr val="413672"/>
                </a:solidFill>
                <a:uFillTx/>
                <a:latin charset="0" pitchFamily="82" typeface="Felix Titling"/>
                <a:cs charset="0" pitchFamily="18" typeface="Times New Roman"/>
              </a:rPr>
              <a:t>Dermatology Department</a:t>
            </a:r>
          </a:p>
          <a:p>
            <a:pPr algn="ctr" eaLnBrk="1" hangingPunct="1" indent="0" marL="0" rtl="0">
              <a:spcBef>
                <a:spcPts val="1200"/>
              </a:spcBef>
              <a:buFont charset="2" pitchFamily="18" typeface="Wingdings 2"/>
              <a:buNone/>
            </a:pPr>
            <a:r>
              <a:rPr b="1" dirty="0" lang="en-US" smtClean="0" sz="1200">
                <a:solidFill>
                  <a:srgbClr val="413672"/>
                </a:solidFill>
                <a:uFillTx/>
                <a:latin charset="0" pitchFamily="82" typeface="Felix Titling"/>
                <a:cs charset="0" pitchFamily="18" typeface="Times New Roman"/>
              </a:rPr>
              <a:t>King Khalid University Hospital</a:t>
            </a:r>
          </a:p>
          <a:p>
            <a:pPr algn="ctr" eaLnBrk="1" hangingPunct="1" indent="0" marL="0" rtl="0">
              <a:lnSpc>
                <a:spcPct val="150000"/>
              </a:lnSpc>
              <a:spcBef>
                <a:spcPts val="1200"/>
              </a:spcBef>
              <a:buFont charset="2" pitchFamily="18" typeface="Wingdings 2"/>
              <a:buNone/>
            </a:pPr>
            <a:r>
              <a:rPr b="1" dirty="0" lang="en-US" smtClean="0" sz="2000">
                <a:uFillTx/>
                <a:latin charset="0" pitchFamily="82" typeface="Felix Titling"/>
                <a:cs charset="0" pitchFamily="18" typeface="Times New Roman"/>
              </a:rPr>
              <a:t>19</a:t>
            </a:r>
            <a:r>
              <a:rPr b="1" baseline="30000" dirty="0" lang="en-US" smtClean="0" sz="2000">
                <a:uFillTx/>
                <a:latin charset="0" pitchFamily="82" typeface="Felix Titling"/>
                <a:cs charset="0" pitchFamily="18" typeface="Times New Roman"/>
              </a:rPr>
              <a:t>th</a:t>
            </a:r>
            <a:r>
              <a:rPr b="1" dirty="0" lang="en-US" smtClean="0" sz="2000">
                <a:uFillTx/>
                <a:latin charset="0" pitchFamily="82" typeface="Felix Titling"/>
                <a:cs charset="0" pitchFamily="18" typeface="Times New Roman"/>
              </a:rPr>
              <a:t> </a:t>
            </a:r>
            <a:r>
              <a:rPr b="1" dirty="0" err="1" lang="en-US" smtClean="0" sz="2000">
                <a:uFillTx/>
                <a:latin charset="0" pitchFamily="82" typeface="Felix Titling"/>
                <a:cs charset="0" pitchFamily="18" typeface="Times New Roman"/>
              </a:rPr>
              <a:t>Decemeber</a:t>
            </a:r>
            <a:r>
              <a:rPr b="1" dirty="0" lang="en-US" smtClean="0" sz="2000">
                <a:uFillTx/>
                <a:latin charset="0" pitchFamily="82" typeface="Felix Titling"/>
                <a:cs charset="0" pitchFamily="18" typeface="Times New Roman"/>
              </a:rPr>
              <a:t> 2019</a:t>
            </a:r>
          </a:p>
          <a:p>
            <a:pPr algn="ctr" eaLnBrk="1" hangingPunct="1" indent="0" marL="0">
              <a:lnSpc>
                <a:spcPct val="150000"/>
              </a:lnSpc>
              <a:spcBef>
                <a:spcPts val="1200"/>
              </a:spcBef>
              <a:buFont charset="2" pitchFamily="18" typeface="Wingdings 2"/>
              <a:buNone/>
            </a:pPr>
            <a:r>
              <a:rPr dirty="0" lang="en-AU" smtClean="0" sz="2400">
                <a:uFillTx/>
                <a:latin charset="0" pitchFamily="18" typeface="Times New Roman"/>
                <a:cs charset="0" pitchFamily="18" typeface="Times New Roman"/>
              </a:rPr>
              <a:t> </a:t>
            </a:r>
          </a:p>
          <a:p>
            <a:pPr algn="ctr" eaLnBrk="1" hangingPunct="1" indent="0" marL="0">
              <a:lnSpc>
                <a:spcPct val="150000"/>
              </a:lnSpc>
              <a:spcBef>
                <a:spcPts val="1200"/>
              </a:spcBef>
              <a:buFont charset="2" pitchFamily="18" typeface="Wingdings 2"/>
              <a:buNone/>
            </a:pPr>
            <a:endParaRPr dirty="0" lang="en-US" smtClean="0" sz="2400">
              <a:uFillTx/>
              <a:latin charset="0" pitchFamily="18" typeface="Times New Roman"/>
              <a:cs charset="0" pitchFamily="18" typeface="Times New Roman"/>
            </a:endParaRPr>
          </a:p>
          <a:p>
            <a:pPr eaLnBrk="1" hangingPunct="1" indent="0" marL="0">
              <a:buFont charset="2" pitchFamily="18" typeface="Wingdings 2"/>
              <a:buNone/>
            </a:pPr>
            <a:endParaRPr dirty="0" lang="ar-SA" smtClean="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512" y="197253"/>
            <a:ext cx="1957074" cy="756638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94626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386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1000" y="195060"/>
            <a:ext cx="8229600" cy="9223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pPr eaLnBrk="1" hangingPunct="1"/>
            <a:r>
              <a:rPr b="1" dirty="0" lang="en-US" smtClean="0" sz="32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PBL (Problem Based Learning/Small Group Teaching) </a:t>
            </a:r>
            <a:r>
              <a:rPr b="1" dirty="0" lang="en-US" smtClean="0" sz="3200">
                <a:solidFill>
                  <a:schemeClr val="accent1">
                    <a:lumMod val="50000"/>
                  </a:schemeClr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GROUP 2</a:t>
            </a:r>
            <a:endParaRPr b="1" dirty="0" lang="ar-SA" smtClean="0" sz="3200">
              <a:solidFill>
                <a:schemeClr val="accent1">
                  <a:lumMod val="50000"/>
                </a:schemeClr>
              </a:solidFill>
              <a:uFillTx/>
              <a:latin charset="0" panose="0204060206030A020304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03299" y="1052737"/>
            <a:ext cx="4384926" cy="576064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7247" y="0"/>
            <a:ext cx="9144000" cy="5357813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47664" y="641289"/>
            <a:ext cx="6444716" cy="7920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Autofit/>
          </a:bodyPr>
          <a:lstStyle/>
          <a:p>
            <a:r>
              <a:rPr b="1" dirty="0" lang="en-US" smtClean="0" sz="36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Sample of Individual Attendance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Picture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64884" y="1435067"/>
            <a:ext cx="6010275" cy="471487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-105383"/>
            <a:ext cx="9144000" cy="6957392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itle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1560" y="332656"/>
            <a:ext cx="7920880" cy="7920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/>
            <a:r>
              <a:rPr b="1" dirty="0" lang="en-US" smtClean="0" sz="32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ROOM SCHEDULE </a:t>
            </a: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able 7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1043608" y="1412776"/>
          <a:ext cx="6984776" cy="1156716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Grid>
                <a:gridCol w="6984776"/>
              </a:tblGrid>
              <a:tr h="455676"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000">
                          <a:solidFill>
                            <a:srgbClr val="002060"/>
                          </a:solidFill>
                          <a:uFillTx/>
                          <a:latin typeface="Baskerville Old Face"/>
                          <a:ea typeface="Calibri"/>
                          <a:cs typeface="Aharoni"/>
                        </a:rPr>
                        <a:t>Lecture  Rooms</a:t>
                      </a:r>
                      <a:endParaRPr dirty="0" lang="en-US" sz="20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B2A1C7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0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Psychiatric Hall</a:t>
                      </a:r>
                      <a:r>
                        <a:rPr b="1" dirty="0" lang="en-US" sz="2000"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, Ground floor </a:t>
                      </a:r>
                      <a:endParaRPr dirty="0" lang="en-US" sz="20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000"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dirty="0" lang="en-US" sz="20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b" marB="0" marL="68580" marR="68580" marT="0">
                    <a:lnL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5" name="Rectang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rrowheads="1"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lIns="91440" numCol="1" rIns="91440" tIns="45720" vert="horz" wrap="none">
            <a:prstTxWarp prst="textNoShape">
              <a:avLst/>
            </a:prstTxWarp>
            <a:spAutoFit/>
          </a:bodyPr>
          <a:lstStyle/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b="0" baseline="0" cap="none" i="0" kumimoji="0" lang="en-US" normalizeH="0" smtClean="0" strike="noStrike" sz="1800" u="none">
              <a:ln>
                <a:noFill/>
              </a:ln>
              <a:solidFill>
                <a:schemeClr val="tx1"/>
              </a:solidFill>
              <a:effectLst/>
              <a:uFillTx/>
              <a:latin charset="0" pitchFamily="34" typeface="Arial"/>
              <a:cs charset="0" pitchFamily="34" typeface="Arial"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able 8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1043608" y="2852936"/>
          <a:ext cx="6984776" cy="3540252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Grid>
                <a:gridCol w="1790618"/>
                <a:gridCol w="5194158"/>
              </a:tblGrid>
              <a:tr h="182880">
                <a:tc gridSpan="2"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000">
                          <a:solidFill>
                            <a:srgbClr val="002060"/>
                          </a:solidFill>
                          <a:uFillTx/>
                          <a:latin typeface="Baskerville Old Face"/>
                          <a:ea typeface="Calibri"/>
                          <a:cs typeface="Aharoni"/>
                        </a:rPr>
                        <a:t>PBL Rooms </a:t>
                      </a:r>
                      <a:endParaRPr dirty="0" lang="en-US" sz="20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200">
                          <a:solidFill>
                            <a:srgbClr val="002060"/>
                          </a:solidFill>
                          <a:uFillTx/>
                          <a:latin typeface="Bookman Old Style"/>
                          <a:ea typeface="Calibri"/>
                          <a:cs typeface="Times New Roman"/>
                        </a:rPr>
                        <a:t>Group</a:t>
                      </a:r>
                      <a:endParaRPr dirty="0" lang="en-US" sz="11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z="2200">
                          <a:solidFill>
                            <a:srgbClr val="002060"/>
                          </a:solidFill>
                          <a:uFillTx/>
                          <a:latin typeface="Bookman Old Style"/>
                          <a:ea typeface="Calibri"/>
                          <a:cs typeface="Times New Roman"/>
                        </a:rPr>
                        <a:t> Room</a:t>
                      </a:r>
                      <a:endParaRPr dirty="0" lang="en-US" sz="11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B="0" marL="68580" marR="68580" marT="0">
                    <a:lnL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302895"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Room 1</a:t>
                      </a:r>
                      <a:endParaRPr dirty="0" lang="en-US" sz="11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-342900" lvl="0"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b="1" dirty="0" lang="en-US" smtClean="0" sz="20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Psychiatric </a:t>
                      </a:r>
                      <a:r>
                        <a:rPr b="1" dirty="0" lang="en-US" sz="20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Hall</a:t>
                      </a:r>
                      <a:r>
                        <a:rPr dirty="0" lang="en-US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, Ground  floor  </a:t>
                      </a:r>
                      <a:r>
                        <a:rPr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Old building</a:t>
                      </a:r>
                      <a:endParaRPr dirty="0" lang="en-US" sz="11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dbl" w="571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Room </a:t>
                      </a:r>
                      <a:r>
                        <a:rPr b="1" dirty="0" lang="en-US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2</a:t>
                      </a:r>
                      <a:endParaRPr dirty="0" lang="en-US" sz="11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-342900" lvl="0"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b="1" dirty="0" lang="en-US" sz="20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Room </a:t>
                      </a:r>
                      <a:r>
                        <a:rPr b="1" dirty="0" lang="en-US" smtClean="0" sz="20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3035</a:t>
                      </a:r>
                      <a:r>
                        <a:rPr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 </a:t>
                      </a:r>
                      <a:r>
                        <a:rPr dirty="0" lang="en-US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3</a:t>
                      </a:r>
                      <a:r>
                        <a:rPr baseline="30000" dirty="0" lang="en-US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rd</a:t>
                      </a:r>
                      <a:r>
                        <a:rPr dirty="0" lang="en-US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 floor Old building    </a:t>
                      </a:r>
                      <a:endParaRPr dirty="0" lang="en-US" sz="11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 gridSpan="2"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mtClean="0" sz="200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charset="0" panose="02020602080505020303" pitchFamily="18" typeface="Baskerville Old Face"/>
                          <a:ea typeface="Calibri"/>
                          <a:cs typeface="Times New Roman"/>
                        </a:rPr>
                        <a:t>EXAMINATION</a:t>
                      </a:r>
                      <a:r>
                        <a:rPr b="1" baseline="0" dirty="0" lang="en-US" smtClean="0" sz="200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charset="0" panose="02020602080505020303" pitchFamily="18" typeface="Baskerville Old Face"/>
                          <a:ea typeface="Calibri"/>
                          <a:cs typeface="Times New Roman"/>
                        </a:rPr>
                        <a:t> DATE </a:t>
                      </a:r>
                      <a:endParaRPr b="1" dirty="0" lang="en-US" sz="2000">
                        <a:solidFill>
                          <a:schemeClr val="accent1">
                            <a:lumMod val="50000"/>
                          </a:schemeClr>
                        </a:solidFill>
                        <a:uFillTx/>
                        <a:latin charset="0" panose="02020602080505020303" pitchFamily="18" typeface="Baskerville Old Face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defTabSz="685800" eaLnBrk="1" fontAlgn="auto" hangingPunct="1" indent="-342900" latinLnBrk="0" lvl="0" marL="3429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>
                          <a:uFillTx/>
                        </a:defRPr>
                      </a:pPr>
                      <a:endParaRPr b="1" dirty="0" lang="en-US" smtClean="0" sz="2000">
                        <a:solidFill>
                          <a:srgbClr val="FF0000"/>
                        </a:solidFill>
                        <a:uFillTx/>
                        <a:latin typeface="Footlight MT Light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Midterm</a:t>
                      </a:r>
                      <a:endParaRPr b="1" dirty="0" lang="en-US" sz="20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685800" eaLnBrk="1" fontAlgn="auto" hangingPunct="1" indent="-342900" latinLnBrk="0" lvl="0" marL="34290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  <a:defRPr>
                          <a:uFillTx/>
                        </a:defRPr>
                      </a:pPr>
                      <a:r>
                        <a:rPr b="1" baseline="0" dirty="0" lang="en-US" smtClean="0" sz="200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22 January, 2019 </a:t>
                      </a:r>
                      <a:r>
                        <a:rPr b="1" baseline="0" dirty="0" lang="en-US" smtClean="0" sz="20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( Wednesday) 11:00am to 12:00nn </a:t>
                      </a:r>
                      <a:endParaRPr b="1" dirty="0" lang="en-US" smtClean="0" sz="2000">
                        <a:solidFill>
                          <a:srgbClr val="FF0000"/>
                        </a:solidFill>
                        <a:uFillTx/>
                        <a:latin typeface="Footlight MT Light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Final</a:t>
                      </a:r>
                      <a:r>
                        <a:rPr baseline="0"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 </a:t>
                      </a:r>
                      <a:endParaRPr dirty="0" lang="en-US" sz="20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-342900" lvl="0"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b="1" dirty="0" lang="en-US" smtClean="0" sz="200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charset="0" panose="0204060206030A020304" pitchFamily="18" typeface="Footlight MT Light"/>
                          <a:ea charset="-122" panose="02010609060101010101" pitchFamily="49" typeface="FangSong"/>
                          <a:cs typeface="Times New Roman"/>
                        </a:rPr>
                        <a:t>02 February</a:t>
                      </a:r>
                      <a:r>
                        <a:rPr b="1" baseline="0" dirty="0" lang="en-US" smtClean="0" sz="2000">
                          <a:solidFill>
                            <a:schemeClr val="accent1">
                              <a:lumMod val="50000"/>
                            </a:schemeClr>
                          </a:solidFill>
                          <a:uFillTx/>
                          <a:latin charset="0" panose="0204060206030A020304" pitchFamily="18" typeface="Footlight MT Light"/>
                          <a:ea charset="-122" panose="02010609060101010101" pitchFamily="49" typeface="FangSong"/>
                          <a:cs typeface="Times New Roman"/>
                        </a:rPr>
                        <a:t>, 2020 </a:t>
                      </a:r>
                      <a:r>
                        <a:rPr b="1" baseline="0" dirty="0" lang="en-US" smtClean="0" sz="2000">
                          <a:solidFill>
                            <a:srgbClr val="FF0000"/>
                          </a:solidFill>
                          <a:uFillTx/>
                          <a:latin charset="0" panose="0204060206030A020304" pitchFamily="18" typeface="Footlight MT Light"/>
                          <a:ea charset="-122" panose="02010609060101010101" pitchFamily="49" typeface="FangSong"/>
                          <a:cs typeface="Times New Roman"/>
                        </a:rPr>
                        <a:t>(Sunday)  1:00pm to 3:00pm </a:t>
                      </a:r>
                      <a:endParaRPr b="1" dirty="0" lang="en-US" sz="2000">
                        <a:solidFill>
                          <a:srgbClr val="FF0000"/>
                        </a:solidFill>
                        <a:uFillTx/>
                        <a:latin charset="0" panose="0204060206030A020304" pitchFamily="18" typeface="Footlight MT Light"/>
                        <a:ea charset="-122" panose="02010609060101010101" pitchFamily="49" typeface="FangSong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algn="ctr"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b="1" dirty="0" lang="en-US" smtClean="0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Examination </a:t>
                      </a:r>
                      <a:r>
                        <a:rPr b="1" dirty="0" lang="en-US" sz="2000">
                          <a:solidFill>
                            <a:srgbClr val="00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Room</a:t>
                      </a:r>
                      <a:endParaRPr b="1" dirty="0" lang="en-US" sz="1100"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-342900" lvl="0" marL="3429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None/>
                      </a:pPr>
                      <a:r>
                        <a:rPr b="1" dirty="0" lang="en-US" smtClean="0" sz="18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Hall</a:t>
                      </a:r>
                      <a:r>
                        <a:rPr b="1" baseline="0" dirty="0" lang="en-US" smtClean="0" sz="1800">
                          <a:solidFill>
                            <a:srgbClr val="FF0000"/>
                          </a:solidFill>
                          <a:uFillTx/>
                          <a:latin typeface="Footlight MT Light"/>
                          <a:ea typeface="Calibri"/>
                          <a:cs typeface="Times New Roman"/>
                        </a:rPr>
                        <a:t> 1 west building</a:t>
                      </a:r>
                      <a:endParaRPr dirty="0" lang="en-US" sz="1100">
                        <a:solidFill>
                          <a:srgbClr val="FF0000"/>
                        </a:solidFill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 marB="0" marL="68580" marR="68580" marT="0">
                    <a:lnL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dbl" w="3175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1616765" y="-4159154"/>
            <a:ext cx="9736238" cy="6957392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458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5576" y="404664"/>
            <a:ext cx="3744416" cy="8549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eaLnBrk="1" hangingPunct="1"/>
            <a:r>
              <a:rPr b="1" dirty="0" lang="en-US" smtClean="0" sz="40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Assessment</a:t>
            </a:r>
            <a:r>
              <a:rPr b="1" dirty="0" lang="en-US" smtClean="0" sz="4000">
                <a:solidFill>
                  <a:srgbClr val="2A0E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 </a:t>
            </a:r>
            <a:endParaRPr b="1" dirty="0" lang="ar-SA" smtClean="0" sz="4000">
              <a:solidFill>
                <a:srgbClr val="2A0EA0"/>
              </a:solidFill>
              <a:uFillTx/>
              <a:latin charset="0" panose="0204060206030A020304" pitchFamily="18" typeface="Footlight MT Light"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>
            <p:ph idx="1"/>
          </p:nvPr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781473" y="1556792"/>
          <a:ext cx="7678959" cy="4246152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Grid>
                <a:gridCol w="305051"/>
                <a:gridCol w="3244326"/>
                <a:gridCol w="3115509"/>
                <a:gridCol w="1014073"/>
              </a:tblGrid>
              <a:tr h="669367">
                <a:tc gridSpan="4">
                  <a:txBody>
                    <a:bodyPr/>
                    <a:lstStyle/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</a:t>
                      </a:r>
                      <a:endParaRPr b="0" baseline="0" cap="none" dirty="0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5. Frame of  Assessment for Students</a:t>
                      </a:r>
                      <a:endParaRPr b="0" baseline="0" cap="none" dirty="0" i="0" kumimoji="0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</a:t>
                      </a:r>
                      <a:endParaRPr b="0" baseline="0" cap="none" dirty="0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uFillTx/>
                      </a:endParaRPr>
                    </a:p>
                  </a:txBody>
                  <a:tcPr/>
                </a:tc>
              </a:tr>
              <a:tr h="770992">
                <a:tc>
                  <a:txBody>
                    <a:bodyPr/>
                    <a:lstStyle/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 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2400" u="none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Assessment type</a:t>
                      </a:r>
                      <a:endParaRPr b="0" baseline="0" cap="none" i="0" kumimoji="0" lang="en-US" normalizeH="0" smtClean="0" strike="noStrike" sz="2400" u="none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2400" u="none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Week due</a:t>
                      </a:r>
                      <a:endParaRPr b="0" baseline="0" cap="none" dirty="0" i="0" kumimoji="0" lang="en-US" normalizeH="0" smtClean="0" strike="noStrike" sz="2400" u="none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2400" u="none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Marks</a:t>
                      </a:r>
                      <a:endParaRPr b="0" baseline="0" cap="none" dirty="0" i="0" kumimoji="0" lang="en-US" normalizeH="0" smtClean="0" strike="noStrike" sz="2400" u="none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2323">
                <a:tc>
                  <a:txBody>
                    <a:bodyPr/>
                    <a:lstStyle/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1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Clinical attachment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</a:t>
                      </a:r>
                      <a:r>
                        <a:rPr b="0" baseline="0" cap="none" dirty="0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At the end of the clinic of the last 2 weeks for each group 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5%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2186">
                <a:tc>
                  <a:txBody>
                    <a:bodyPr/>
                    <a:lstStyle/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2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 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ar-SA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  </a:t>
                      </a:r>
                      <a:r>
                        <a:rPr b="0" baseline="0" cap="none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Discussion</a:t>
                      </a:r>
                      <a:r>
                        <a:rPr b="0" baseline="0" cap="none" i="0" kumimoji="0" lang="ar-SA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 </a:t>
                      </a:r>
                      <a:r>
                        <a:rPr b="0" baseline="0" cap="none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PBL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At the end of PBL session  of the last 2 weeks for each group</a:t>
                      </a:r>
                      <a:endParaRPr b="0" baseline="0" cap="none" dirty="0" i="0" kumimoji="0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5%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508">
                <a:tc>
                  <a:txBody>
                    <a:bodyPr/>
                    <a:lstStyle/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3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MCQs mid-term exam</a:t>
                      </a:r>
                    </a:p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 At the 4</a:t>
                      </a:r>
                      <a:r>
                        <a:rPr b="0" baseline="30000" cap="none" dirty="0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th</a:t>
                      </a:r>
                      <a:r>
                        <a:rPr b="0" baseline="0" cap="none" dirty="0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  week of the course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30%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1776">
                <a:tc>
                  <a:txBody>
                    <a:bodyPr/>
                    <a:lstStyle/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4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  <a:p>
                      <a:pPr algn="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</a:t>
                      </a:r>
                      <a:endParaRPr b="0" baseline="0" cap="none" i="0" kumimoji="0" lang="en-US" normalizeH="0" smtClean="0" strike="noStrike" sz="12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0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</a:t>
                      </a:r>
                      <a:r>
                        <a:rPr b="0" baseline="0" cap="none" dirty="0" i="0" kumimoji="0" lang="en-US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Short answer written final exam MCQs final-term exam</a:t>
                      </a:r>
                    </a:p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US" normalizeH="0" smtClean="0" strike="noStrike" sz="12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(  </a:t>
                      </a:r>
                      <a:r>
                        <a:rPr b="1" baseline="0" cap="none" dirty="0" i="0" kumimoji="0" lang="en-US" normalizeH="0" smtClean="0" strike="noStrike" sz="12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N.B :explanation of assessment methods will be given later </a:t>
                      </a:r>
                      <a:r>
                        <a:rPr b="0" baseline="0" cap="none" dirty="0" i="0" kumimoji="0" lang="en-US" normalizeH="0" smtClean="0" strike="noStrike" sz="12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)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8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At the end of the cycle ( after 2 groups rotation )</a:t>
                      </a:r>
                      <a:endParaRPr b="0" baseline="0" cap="none" dirty="0" i="0" kumimoji="0" lang="en-US" normalizeH="0" smtClean="0" strike="noStrike" sz="18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Times New Roman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 30%</a:t>
                      </a:r>
                    </a:p>
                    <a:p>
                      <a:pPr algn="ctr" defTabSz="914400" eaLnBrk="1" fontAlgn="base" hangingPunct="1" indent="0" latinLnBrk="0" lvl="0" marL="0" marR="0" rtl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Times New Roman"/>
                          <a:ea typeface="Majalla UI"/>
                          <a:cs charset="0" pitchFamily="18" typeface="Times New Roman"/>
                        </a:rPr>
                        <a:t> 30%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-21771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1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0"/>
            <a:ext cx="8229600" cy="6364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 eaLnBrk="1" hangingPunct="1"/>
            <a:r>
              <a:rPr b="1" dirty="0" lang="en-US" smtClean="0" sz="32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The Assessment forms</a:t>
            </a:r>
            <a:endParaRPr b="1" dirty="0" lang="ar-SA" smtClean="0" sz="2000">
              <a:solidFill>
                <a:srgbClr val="7030A0"/>
              </a:solidFill>
              <a:uFillTx/>
              <a:latin charset="0" panose="0204060206030A020304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727684" y="548680"/>
            <a:ext cx="5688632" cy="610807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-7665"/>
            <a:ext cx="9144000" cy="6858000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C:\Documents and Settings\Loucie\Desktop\1.JPG" id="20482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265" y="260648"/>
            <a:ext cx="4522053" cy="5832648"/>
          </a:xfr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0" y="260648"/>
            <a:ext cx="4407106" cy="3960440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06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Ground Rules</a:t>
            </a:r>
            <a:endParaRPr b="1" dirty="0" lang="ar-SA" smtClean="0">
              <a:solidFill>
                <a:srgbClr val="7030A0"/>
              </a:solidFill>
              <a:uFillTx/>
              <a:latin charset="0" panose="0204060206030A020304" pitchFamily="18" typeface="Footlight MT Ligh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07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772816"/>
            <a:ext cx="8229600" cy="43894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eaLnBrk="1" hangingPunct="1" rtl="0"/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Attendance on time is very important to lectures, clinical attachments and PBL sessions.</a:t>
            </a:r>
          </a:p>
          <a:p>
            <a:pPr algn="l" eaLnBrk="1" hangingPunct="1" rtl="0"/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Keep the mobile silent during the academic activity.</a:t>
            </a:r>
          </a:p>
          <a:p>
            <a:pPr algn="l" eaLnBrk="1" hangingPunct="1" rtl="0"/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If the students want to record the lecture, he should ask the permission from the attending lecturer first.</a:t>
            </a:r>
          </a:p>
          <a:p>
            <a:pPr algn="l" eaLnBrk="1" hangingPunct="1" rtl="0"/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Distributions of the students into the clinical, small groups discussion and exams is based on the serial number list given by the college administration.  </a:t>
            </a:r>
          </a:p>
          <a:p>
            <a:pPr algn="l" eaLnBrk="1" hangingPunct="1" rtl="0"/>
            <a:endParaRPr dirty="0" lang="ar-SA" smtClean="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30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1560" y="420641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r>
              <a:rPr b="1" dirty="0" lang="en-US" smtClean="0" sz="36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Learning Resources:</a:t>
            </a:r>
            <a:endParaRPr b="1" dirty="0" lang="ar-SA" smtClean="0" sz="3600">
              <a:solidFill>
                <a:srgbClr val="7030A0"/>
              </a:solidFill>
              <a:uFillTx/>
              <a:latin charset="0" panose="0204060206030A020304" pitchFamily="18" typeface="Footlight MT Ligh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31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331" y="1666676"/>
            <a:ext cx="5256584" cy="46767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eaLnBrk="1" hangingPunct="1" indent="0" marL="0">
              <a:buFont charset="2" pitchFamily="18" typeface="Wingdings 2"/>
              <a:buNone/>
            </a:pPr>
            <a:r>
              <a:rPr dirty="0" lang="en-US" smtClean="0" sz="2000" u="sng">
                <a:solidFill>
                  <a:srgbClr val="0070C0"/>
                </a:solidFill>
                <a:uFillTx/>
                <a:latin charset="0" pitchFamily="18" typeface="Footlight MT Light"/>
                <a:cs typeface="Majalla UI"/>
              </a:rPr>
              <a:t>Essential References </a:t>
            </a:r>
          </a:p>
          <a:p>
            <a:pPr algn="l" eaLnBrk="1" hangingPunct="1" indent="0" marL="0">
              <a:buFont charset="2" pitchFamily="18" typeface="Wingdings 2"/>
              <a:buNone/>
            </a:pPr>
            <a:r>
              <a:rPr dirty="0" lang="en-US" smtClean="0" sz="2000">
                <a:solidFill>
                  <a:srgbClr val="000000"/>
                </a:solidFill>
                <a:uFillTx/>
                <a:latin charset="0" pitchFamily="18" typeface="Footlight MT Light"/>
                <a:cs typeface="Majalla UI"/>
              </a:rPr>
              <a:t>Textbook and lectures</a:t>
            </a:r>
            <a:r>
              <a:rPr dirty="0" lang="en-US" smtClean="0">
                <a:solidFill>
                  <a:srgbClr val="000000"/>
                </a:solidFill>
                <a:uFillTx/>
                <a:latin charset="0" pitchFamily="18" typeface="Footlight MT Light"/>
                <a:cs typeface="Majalla UI"/>
              </a:rPr>
              <a:t>.</a:t>
            </a:r>
          </a:p>
          <a:p>
            <a:pPr algn="l" eaLnBrk="1" hangingPunct="1" indent="0" marL="0">
              <a:buFont charset="2" pitchFamily="18" typeface="Wingdings 2"/>
              <a:buNone/>
            </a:pPr>
            <a:r>
              <a:rPr b="1" dirty="0" lang="en-US" smtClean="0" sz="1800" u="sng">
                <a:solidFill>
                  <a:srgbClr val="FF0000"/>
                </a:solidFill>
                <a:uFillTx/>
                <a:latin charset="0" pitchFamily="18" typeface="Footlight MT Light"/>
                <a:cs typeface="Majalla UI"/>
              </a:rPr>
              <a:t>Recommended Books and Reference Material</a:t>
            </a:r>
            <a:r>
              <a:rPr b="1" dirty="0" lang="en-US" smtClean="0" u="sng">
                <a:solidFill>
                  <a:srgbClr val="000000"/>
                </a:solidFill>
                <a:uFillTx/>
                <a:latin charset="0" pitchFamily="18" typeface="Footlight MT Light"/>
                <a:cs typeface="Majalla UI"/>
              </a:rPr>
              <a:t> </a:t>
            </a:r>
          </a:p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>
                <a:solidFill>
                  <a:srgbClr val="000000"/>
                </a:solidFill>
                <a:uFillTx/>
                <a:latin charset="0" pitchFamily="18" typeface="Footlight MT Light"/>
                <a:cs typeface="Majalla UI"/>
              </a:rPr>
              <a:t>1. </a:t>
            </a: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Fitzpatrick Color Atlas and Synopsis of  Clinical  </a:t>
            </a:r>
          </a:p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      Dermatology (Vienna) By </a:t>
            </a:r>
            <a:r>
              <a:rPr dirty="0" err="1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Klauss</a:t>
            </a: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 Wolff and </a:t>
            </a:r>
          </a:p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      Richard Allen Johnson. (6th Edition) </a:t>
            </a:r>
          </a:p>
          <a:p>
            <a:pPr algn="l" eaLnBrk="1" hangingPunct="1" indent="0" marL="0">
              <a:buFont charset="2" pitchFamily="18" typeface="Wingdings 2"/>
              <a:buNone/>
            </a:pP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      ISBN: 9780071599757/ 007159974, Feb. 2009</a:t>
            </a:r>
          </a:p>
          <a:p>
            <a:pPr algn="l" eaLnBrk="1" hangingPunct="1" indent="0" marL="0">
              <a:buFont charset="2" pitchFamily="18" typeface="Wingdings 2"/>
              <a:buNone/>
            </a:pPr>
            <a:r>
              <a:rPr dirty="0" lang="en-US" smtClean="0">
                <a:uFillTx/>
                <a:latin charset="0" pitchFamily="18" typeface="Footlight MT Light"/>
                <a:cs charset="0" pitchFamily="18" typeface="Times New Roman"/>
              </a:rPr>
              <a:t>2. </a:t>
            </a: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Dermatology in Clinical Practice by </a:t>
            </a:r>
            <a:r>
              <a:rPr dirty="0" err="1" lang="en-US" smtClean="0" sz="1800">
                <a:uFillTx/>
                <a:latin charset="0" pitchFamily="18" typeface="Footlight MT Light"/>
                <a:cs charset="0" pitchFamily="18" typeface="Times New Roman"/>
              </a:rPr>
              <a:t>Zohra</a:t>
            </a: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 </a:t>
            </a:r>
            <a:r>
              <a:rPr dirty="0" err="1" lang="en-US" smtClean="0" sz="1800">
                <a:uFillTx/>
                <a:latin charset="0" pitchFamily="18" typeface="Footlight MT Light"/>
                <a:cs charset="0" pitchFamily="18" typeface="Times New Roman"/>
              </a:rPr>
              <a:t>Zaidi</a:t>
            </a: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 </a:t>
            </a:r>
          </a:p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      and Sean W.  </a:t>
            </a:r>
            <a:r>
              <a:rPr dirty="0" err="1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Lanigan</a:t>
            </a: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.  </a:t>
            </a: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Published by Springer   </a:t>
            </a:r>
          </a:p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      London Ltd</a:t>
            </a:r>
            <a:r>
              <a:rPr dirty="0" lang="en-US" smtClean="0" sz="1800">
                <a:solidFill>
                  <a:srgbClr val="000000"/>
                </a:solidFill>
                <a:uFillTx/>
                <a:latin charset="0" pitchFamily="18" typeface="Footlight MT Light"/>
                <a:cs charset="0" pitchFamily="18" typeface="Times New Roman"/>
              </a:rPr>
              <a:t>(2010)</a:t>
            </a:r>
            <a:r>
              <a:rPr dirty="0" lang="ar-SA" smtClean="0" sz="1800">
                <a:uFillTx/>
                <a:latin charset="0" pitchFamily="18" typeface="Footlight MT Light"/>
                <a:cs charset="0" pitchFamily="18" typeface="Times New Roman"/>
              </a:rPr>
              <a:t> </a:t>
            </a:r>
            <a:endParaRPr dirty="0" lang="en-US" smtClean="0" sz="1800">
              <a:uFillTx/>
              <a:latin charset="0" pitchFamily="18" typeface="Footlight MT Light"/>
              <a:cs charset="0" pitchFamily="18" typeface="Times New Roman"/>
            </a:endParaRPr>
          </a:p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      ISBN: 978-1-84882-861-2</a:t>
            </a:r>
          </a:p>
          <a:p>
            <a:pPr algn="l" indent="0" marL="0">
              <a:buFont charset="2" pitchFamily="18" typeface="Wingdings 2"/>
              <a:buNone/>
            </a:pPr>
            <a:endParaRPr dirty="0" lang="ar-SA" smtClean="0">
              <a:uFillTx/>
              <a:latin charset="0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32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2" sz="half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28184" y="1650401"/>
            <a:ext cx="2016125" cy="1511300"/>
          </a:xfr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533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228184" y="3514700"/>
            <a:ext cx="2087563" cy="165576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55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7544" y="476672"/>
            <a:ext cx="8579296" cy="8524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 fontScale="90000"/>
          </a:bodyPr>
          <a:lstStyle/>
          <a:p>
            <a:pPr algn="ctr"/>
            <a:r>
              <a:rPr dirty="0" lang="en-US" smtClean="0" sz="2000">
                <a:uFillTx/>
                <a:latin charset="0" pitchFamily="18" typeface="Cooper Black"/>
                <a:cs charset="-78" pitchFamily="2" typeface="Traditional Arabic"/>
              </a:rPr>
              <a:t> </a:t>
            </a:r>
            <a:r>
              <a:rPr b="1" dirty="0" lang="en-US" smtClean="0" sz="28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Suggested General Dermatology  Electronic Websites and Atlas:</a:t>
            </a:r>
            <a:endParaRPr b="1" dirty="0" lang="ar-SA" smtClean="0" sz="2800">
              <a:solidFill>
                <a:srgbClr val="7030A0"/>
              </a:solidFill>
              <a:uFillTx/>
              <a:latin charset="0" panose="0204060206030A020304" pitchFamily="18" typeface="Footlight MT Ligh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056" y="1473854"/>
            <a:ext cx="8496944" cy="50405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>
              <a:defRPr>
                <a:uFillTx/>
              </a:defRPr>
            </a:pPr>
            <a:r>
              <a:rPr dirty="0" lang="en-US" smtClean="0" sz="1800">
                <a:solidFill>
                  <a:srgbClr val="FF0000"/>
                </a:solidFill>
                <a:uFillTx/>
                <a:hlinkClick r:id="rId3"/>
              </a:rPr>
              <a:t>www.dermatlas.net</a:t>
            </a:r>
            <a:endParaRPr dirty="0" lang="en-US" smtClean="0" sz="1800">
              <a:solidFill>
                <a:srgbClr val="FF0000"/>
              </a:solidFill>
              <a:uFillTx/>
            </a:endParaRPr>
          </a:p>
          <a:p>
            <a:pPr algn="l" rtl="0">
              <a:defRPr>
                <a:uFillTx/>
              </a:defRPr>
            </a:pPr>
            <a:r>
              <a:rPr dirty="0" lang="en-US" smtClean="0" sz="1800">
                <a:solidFill>
                  <a:srgbClr val="FF0000"/>
                </a:solidFill>
                <a:uFillTx/>
                <a:hlinkClick r:id="rId4"/>
              </a:rPr>
              <a:t>www.atlasdermatologico.com.br</a:t>
            </a:r>
            <a:endParaRPr dirty="0" lang="en-US" smtClean="0" sz="1800">
              <a:solidFill>
                <a:srgbClr val="FF0000"/>
              </a:solidFill>
              <a:uFillTx/>
            </a:endParaRPr>
          </a:p>
          <a:p>
            <a:pPr algn="l" rtl="0">
              <a:defRPr>
                <a:uFillTx/>
              </a:defRPr>
            </a:pPr>
            <a:r>
              <a:rPr dirty="0" lang="en-US" smtClean="0" sz="1800">
                <a:solidFill>
                  <a:srgbClr val="FF0000"/>
                </a:solidFill>
                <a:uFillTx/>
                <a:hlinkClick r:id="rId5"/>
              </a:rPr>
              <a:t>www.dermnet.org.nz/sitemap.htm</a:t>
            </a:r>
            <a:endParaRPr dirty="0" lang="en-US" smtClean="0" sz="1800">
              <a:solidFill>
                <a:srgbClr val="FF0000"/>
              </a:solidFill>
              <a:uFillTx/>
            </a:endParaRPr>
          </a:p>
          <a:p>
            <a:pPr algn="l" rtl="0">
              <a:defRPr>
                <a:uFillTx/>
              </a:defRPr>
            </a:pPr>
            <a:r>
              <a:rPr dirty="0" lang="en-US" smtClean="0" sz="1800">
                <a:solidFill>
                  <a:srgbClr val="FF0000"/>
                </a:solidFill>
                <a:uFillTx/>
                <a:hlinkClick r:id="rId6"/>
              </a:rPr>
              <a:t>www.dermis.net</a:t>
            </a:r>
            <a:endParaRPr dirty="0" lang="en-US" smtClean="0" sz="1800">
              <a:solidFill>
                <a:srgbClr val="FF0000"/>
              </a:solidFill>
              <a:uFillTx/>
            </a:endParaRPr>
          </a:p>
          <a:p>
            <a:pPr algn="l" rtl="0">
              <a:defRPr>
                <a:uFillTx/>
              </a:defRPr>
            </a:pPr>
            <a:endParaRPr dirty="0" lang="en-US" sz="1800">
              <a:uFillTx/>
            </a:endParaRPr>
          </a:p>
          <a:p>
            <a:pPr algn="l" rtl="0">
              <a:defRPr>
                <a:uFillTx/>
              </a:defRPr>
            </a:pPr>
            <a:r>
              <a:rPr dirty="0" lang="en-US" smtClean="0" sz="1800">
                <a:uFillTx/>
              </a:rPr>
              <a:t>American Academy of Dermatology: Dermatology A-Z</a:t>
            </a:r>
            <a:br>
              <a:rPr dirty="0" lang="en-US" smtClean="0" sz="1800">
                <a:uFillTx/>
              </a:rPr>
            </a:br>
            <a:r>
              <a:rPr dirty="0" lang="en-US" smtClean="0" sz="1800">
                <a:uFillTx/>
                <a:hlinkClick r:id="rId7"/>
              </a:rPr>
              <a:t>http://www.aad.org/</a:t>
            </a:r>
            <a:r>
              <a:rPr dirty="0" lang="en-US" smtClean="0" sz="1800">
                <a:uFillTx/>
              </a:rPr>
              <a:t> </a:t>
            </a:r>
          </a:p>
          <a:p>
            <a:pPr algn="l" indent="0" marL="0" rtl="0">
              <a:buFont charset="2" pitchFamily="18" typeface="Wingdings 2"/>
              <a:buNone/>
              <a:defRPr>
                <a:uFillTx/>
              </a:defRPr>
            </a:pPr>
            <a:endParaRPr dirty="0" lang="en-US" smtClean="0" sz="1800">
              <a:uFillTx/>
            </a:endParaRPr>
          </a:p>
          <a:p>
            <a:pPr algn="l" rtl="0">
              <a:defRPr>
                <a:uFillTx/>
              </a:defRPr>
            </a:pPr>
            <a:r>
              <a:rPr dirty="0" err="1" lang="en-US" smtClean="0" sz="1800">
                <a:uFillTx/>
              </a:rPr>
              <a:t>eMedicine</a:t>
            </a:r>
            <a:r>
              <a:rPr dirty="0" lang="en-US" smtClean="0" sz="1800">
                <a:uFillTx/>
              </a:rPr>
              <a:t> on Dermatology</a:t>
            </a:r>
            <a:br>
              <a:rPr dirty="0" lang="en-US" smtClean="0" sz="1800">
                <a:uFillTx/>
              </a:rPr>
            </a:br>
            <a:r>
              <a:rPr dirty="0" lang="en-US" smtClean="0" sz="1800">
                <a:uFillTx/>
                <a:hlinkClick r:id="rId8"/>
              </a:rPr>
              <a:t>http://emedicine.medscape.com/</a:t>
            </a:r>
            <a:r>
              <a:rPr dirty="0" lang="en-US" smtClean="0" sz="1800">
                <a:uFillTx/>
              </a:rPr>
              <a:t/>
            </a:r>
            <a:br>
              <a:rPr dirty="0" lang="en-US" smtClean="0" sz="1800">
                <a:uFillTx/>
              </a:rPr>
            </a:br>
            <a:endParaRPr dirty="0" lang="en-US" smtClean="0" sz="1800">
              <a:uFillTx/>
            </a:endParaRPr>
          </a:p>
          <a:p>
            <a:pPr algn="l" rtl="0">
              <a:defRPr>
                <a:uFillTx/>
              </a:defRPr>
            </a:pPr>
            <a:r>
              <a:rPr dirty="0" lang="en-US" smtClean="0" sz="1800">
                <a:uFillTx/>
              </a:rPr>
              <a:t>Dermatology Online Journal</a:t>
            </a:r>
            <a:br>
              <a:rPr dirty="0" lang="en-US" smtClean="0" sz="1800">
                <a:uFillTx/>
              </a:rPr>
            </a:br>
            <a:r>
              <a:rPr dirty="0" lang="en-US" smtClean="0" sz="1800">
                <a:uFillTx/>
                <a:hlinkClick r:id="rId9"/>
              </a:rPr>
              <a:t>http://dermatology.cdlib.org/</a:t>
            </a:r>
            <a:r>
              <a:rPr dirty="0" lang="en-US" smtClean="0" sz="1800">
                <a:uFillTx/>
              </a:rPr>
              <a:t> </a:t>
            </a:r>
          </a:p>
          <a:p>
            <a:pPr algn="l" rtl="0">
              <a:defRPr>
                <a:uFillTx/>
              </a:defRPr>
            </a:pPr>
            <a:endParaRPr dirty="0" lang="ar-SA" sz="18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578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76874"/>
            <a:ext cx="8229600" cy="7207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ctr"/>
            <a:r>
              <a:rPr dirty="0" lang="en-US" smtClean="0">
                <a:solidFill>
                  <a:srgbClr val="7030A0"/>
                </a:solidFill>
                <a:uFillTx/>
                <a:latin charset="0" pitchFamily="18" typeface="Cooper Black"/>
                <a:cs charset="-78" pitchFamily="2" typeface="Traditional Arabic"/>
              </a:rPr>
              <a:t>How to pass this course?</a:t>
            </a:r>
            <a:endParaRPr dirty="0" lang="ar-SA" smtClean="0">
              <a:solidFill>
                <a:srgbClr val="7030A0"/>
              </a:solidFill>
              <a:uFillTx/>
              <a:latin charset="0" pitchFamily="18" typeface="Cooper Black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24744"/>
            <a:ext cx="8229600" cy="525658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rtl="0">
              <a:defRPr>
                <a:uFillTx/>
              </a:defRPr>
            </a:pPr>
            <a:endParaRPr dirty="0" lang="en-US" smtClean="0" sz="2000">
              <a:uFillTx/>
              <a:latin charset="0" pitchFamily="18" typeface="Times New Roman"/>
              <a:cs charset="0" pitchFamily="18" typeface="Times New Roman"/>
            </a:endParaRPr>
          </a:p>
          <a:p>
            <a:pPr algn="l" rtl="0">
              <a:defRPr>
                <a:uFillTx/>
              </a:defRPr>
            </a:pPr>
            <a:r>
              <a:rPr dirty="0" lang="en-US" smtClean="0" sz="2000">
                <a:uFillTx/>
                <a:latin charset="0" pitchFamily="18" typeface="Footlight MT Light"/>
                <a:cs charset="0" pitchFamily="18" typeface="Times New Roman"/>
              </a:rPr>
              <a:t>Attendance on time to the lectures, clinics, PBL discussion:</a:t>
            </a:r>
          </a:p>
          <a:p>
            <a:pPr algn="l" indent="0" lvl="1" marL="366713" rtl="0"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 Attend every single activity, no matter how boring or inconvenient. </a:t>
            </a:r>
          </a:p>
          <a:p>
            <a:pPr algn="l" indent="0" lvl="1" marL="366713" rtl="0"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 sz="1800">
                <a:uFillTx/>
                <a:latin charset="0" pitchFamily="18" typeface="Footlight MT Light"/>
                <a:cs charset="0" pitchFamily="18" typeface="Times New Roman"/>
              </a:rPr>
              <a:t> Be interactive (listen , take useful notes, ask and participate).</a:t>
            </a:r>
          </a:p>
          <a:p>
            <a:pPr algn="l" rtl="0">
              <a:defRPr>
                <a:uFillTx/>
              </a:defRPr>
            </a:pPr>
            <a:r>
              <a:rPr dirty="0" lang="en-US" smtClean="0" sz="2000">
                <a:uFillTx/>
                <a:latin charset="0" pitchFamily="18" typeface="Footlight MT Light"/>
                <a:cs charset="0" pitchFamily="18" typeface="Times New Roman"/>
              </a:rPr>
              <a:t>Professionalism , communication and team work are very important skills for any medical doctor so pay attention to it during your training.  </a:t>
            </a:r>
          </a:p>
          <a:p>
            <a:pPr algn="l" rtl="0">
              <a:defRPr>
                <a:uFillTx/>
              </a:defRPr>
            </a:pPr>
            <a:r>
              <a:rPr dirty="0" lang="en-US" smtClean="0" sz="2000">
                <a:uFillTx/>
                <a:latin charset="0" pitchFamily="18" typeface="Footlight MT Light"/>
                <a:cs charset="0" pitchFamily="18" typeface="Times New Roman"/>
              </a:rPr>
              <a:t>Study on regular basis ( books, handouts of lectures, atlas , group study …</a:t>
            </a:r>
            <a:r>
              <a:rPr dirty="0" err="1" lang="en-US" smtClean="0" sz="2000">
                <a:uFillTx/>
                <a:latin charset="0" pitchFamily="18" typeface="Footlight MT Light"/>
                <a:cs charset="0" pitchFamily="18" typeface="Times New Roman"/>
              </a:rPr>
              <a:t>etc</a:t>
            </a:r>
            <a:r>
              <a:rPr dirty="0" lang="en-US" smtClean="0" sz="2000">
                <a:uFillTx/>
                <a:latin charset="0" pitchFamily="18" typeface="Footlight MT Light"/>
                <a:cs charset="0" pitchFamily="18" typeface="Times New Roman"/>
              </a:rPr>
              <a:t>) . Don’t leave it to be done before exams !</a:t>
            </a:r>
          </a:p>
          <a:p>
            <a:pPr algn="l" rtl="0">
              <a:defRPr>
                <a:uFillTx/>
              </a:defRPr>
            </a:pPr>
            <a:r>
              <a:rPr dirty="0" lang="en-US" smtClean="0" sz="2000">
                <a:uFillTx/>
                <a:latin charset="0" pitchFamily="18" typeface="Footlight MT Light"/>
                <a:cs charset="0" pitchFamily="18" typeface="Times New Roman"/>
              </a:rPr>
              <a:t>Use the time of self learning in timetable of the course effectively.</a:t>
            </a:r>
          </a:p>
          <a:p>
            <a:pPr algn="l" rtl="0">
              <a:defRPr>
                <a:uFillTx/>
              </a:defRPr>
            </a:pPr>
            <a:r>
              <a:rPr dirty="0" lang="en-US" smtClean="0" sz="2000">
                <a:uFillTx/>
                <a:latin charset="0" pitchFamily="18" typeface="Footlight MT Light"/>
                <a:cs charset="0" pitchFamily="18" typeface="Times New Roman"/>
              </a:rPr>
              <a:t>Ask your tutors and teachers if you don’t understand anything.</a:t>
            </a:r>
          </a:p>
          <a:p>
            <a:pPr algn="l" rtl="0">
              <a:buNone/>
              <a:defRPr>
                <a:uFillTx/>
              </a:defRPr>
            </a:pPr>
            <a:r>
              <a:rPr b="1" dirty="0" i="1" lang="en-US" smtClean="0" sz="2400">
                <a:solidFill>
                  <a:srgbClr val="0070C0"/>
                </a:solidFill>
                <a:uFillTx/>
                <a:cs charset="0" pitchFamily="18" typeface="Times New Roman"/>
              </a:rPr>
              <a:t>“Although exams and marks are important but don’t forget that education and  building your knowledge and skills to be a good doctor in future is more important!”</a:t>
            </a:r>
          </a:p>
          <a:p>
            <a:pPr algn="l" rtl="0">
              <a:defRPr>
                <a:uFillTx/>
              </a:defRPr>
            </a:pPr>
            <a:endParaRPr dirty="0" lang="ar-SA" sz="2400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-99845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0"/>
            <a:ext cx="78867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b="1" dirty="0" lang="en-US" smtClean="0" sz="3200">
                <a:solidFill>
                  <a:srgbClr val="7030A0"/>
                </a:solidFill>
                <a:uFillTx/>
                <a:latin charset="0" pitchFamily="18" typeface="Footlight MT Light"/>
                <a:cs charset="-78" pitchFamily="2" typeface="Traditional Arabic"/>
              </a:rPr>
              <a:t>A Course Identification &amp; General Information</a:t>
            </a:r>
            <a:endParaRPr b="1" dirty="0" lang="ar-SA" smtClean="0" sz="3200">
              <a:solidFill>
                <a:srgbClr val="7030A0"/>
              </a:solidFill>
              <a:uFillTx/>
              <a:latin charset="0" pitchFamily="18" typeface="Footlight MT Ligh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5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3568" y="1718141"/>
            <a:ext cx="8229600" cy="322202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>
                <a:uFillTx/>
                <a:cs typeface="Majalla UI"/>
              </a:rPr>
              <a:t>1.  </a:t>
            </a:r>
            <a:r>
              <a:rPr dirty="0" lang="en-US" smtClean="0">
                <a:solidFill>
                  <a:srgbClr val="FF0000"/>
                </a:solidFill>
                <a:uFillTx/>
                <a:latin charset="0" pitchFamily="18" typeface="Footlight MT Light"/>
                <a:cs typeface="Majalla UI"/>
              </a:rPr>
              <a:t>Course title and code</a:t>
            </a: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:  </a:t>
            </a:r>
            <a:r>
              <a:rPr b="1" dirty="0" lang="en-US" smtClean="0">
                <a:uFillTx/>
                <a:latin charset="0" pitchFamily="18" typeface="Footlight MT Light"/>
                <a:cs typeface="Majalla UI"/>
              </a:rPr>
              <a:t>394 SKD</a:t>
            </a:r>
          </a:p>
          <a:p>
            <a:pPr algn="l" eaLnBrk="1" hangingPunct="1" indent="0" marL="0" rtl="0">
              <a:buFont charset="2" pitchFamily="18" typeface="Wingdings 2"/>
              <a:buNone/>
            </a:pP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2.  </a:t>
            </a:r>
            <a:r>
              <a:rPr dirty="0" lang="en-US" smtClean="0">
                <a:solidFill>
                  <a:srgbClr val="FF0000"/>
                </a:solidFill>
                <a:uFillTx/>
                <a:latin charset="0" pitchFamily="18" typeface="Footlight MT Light"/>
                <a:cs typeface="Majalla UI"/>
              </a:rPr>
              <a:t>Credit hours	</a:t>
            </a: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:  </a:t>
            </a:r>
            <a:r>
              <a:rPr b="1" dirty="0" lang="en-US" smtClean="0">
                <a:uFillTx/>
                <a:latin charset="0" pitchFamily="18" typeface="Footlight MT Light"/>
                <a:cs typeface="Majalla UI"/>
              </a:rPr>
              <a:t>2 </a:t>
            </a: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hours</a:t>
            </a:r>
          </a:p>
          <a:p>
            <a:pPr algn="l" eaLnBrk="1" hangingPunct="1" indent="0" marL="0" rtl="0">
              <a:buNone/>
            </a:pP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3. </a:t>
            </a:r>
            <a:r>
              <a:rPr dirty="0" lang="en-US" smtClean="0">
                <a:solidFill>
                  <a:srgbClr val="FF0000"/>
                </a:solidFill>
                <a:uFillTx/>
                <a:latin charset="0" pitchFamily="18" typeface="Footlight MT Light"/>
                <a:cs typeface="Majalla UI"/>
              </a:rPr>
              <a:t>Course organizers</a:t>
            </a: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: </a:t>
            </a:r>
            <a:r>
              <a:rPr b="1" dirty="0" lang="en-US" smtClean="0" sz="2400">
                <a:uFillTx/>
                <a:latin charset="0" pitchFamily="18" typeface="Footlight MT Light"/>
                <a:cs typeface="Majalla UI"/>
              </a:rPr>
              <a:t>Dr. </a:t>
            </a:r>
            <a:r>
              <a:rPr b="1" dirty="0" err="1" lang="en-US" smtClean="0" sz="2400">
                <a:uFillTx/>
                <a:latin charset="0" pitchFamily="18" typeface="Footlight MT Light"/>
                <a:cs typeface="Majalla UI"/>
              </a:rPr>
              <a:t>Almuntaserbellah</a:t>
            </a:r>
            <a:r>
              <a:rPr b="1" dirty="0" lang="en-US" smtClean="0" sz="2400">
                <a:uFillTx/>
                <a:latin charset="0" pitchFamily="18" typeface="Footlight MT Light"/>
                <a:cs typeface="Majalla UI"/>
              </a:rPr>
              <a:t> Al </a:t>
            </a:r>
            <a:r>
              <a:rPr b="1" dirty="0" err="1" lang="en-US" smtClean="0" sz="2400">
                <a:uFillTx/>
                <a:latin charset="0" pitchFamily="18" typeface="Footlight MT Light"/>
                <a:cs typeface="Majalla UI"/>
              </a:rPr>
              <a:t>Mudaimeegh</a:t>
            </a:r>
            <a:endParaRPr b="1" dirty="0" lang="en-US" smtClean="0" sz="2000">
              <a:uFillTx/>
              <a:latin charset="0" pitchFamily="18" typeface="Footlight MT Light"/>
              <a:cs typeface="Majalla UI"/>
            </a:endParaRPr>
          </a:p>
          <a:p>
            <a:pPr algn="l" eaLnBrk="1" hangingPunct="1" indent="0" marL="0" rtl="0">
              <a:buNone/>
            </a:pPr>
            <a:r>
              <a:rPr b="1" dirty="0" lang="en-US" smtClean="0" sz="1800">
                <a:uFillTx/>
                <a:latin charset="0" pitchFamily="18" typeface="Footlight MT Light"/>
                <a:cs typeface="Majalla UI"/>
              </a:rPr>
              <a:t>     </a:t>
            </a:r>
            <a:r>
              <a:rPr dirty="0" lang="en-US" smtClean="0" sz="1800">
                <a:uFillTx/>
                <a:latin charset="0" pitchFamily="18" typeface="Footlight MT Light"/>
                <a:cs typeface="Majalla UI"/>
              </a:rPr>
              <a:t>(Male students)</a:t>
            </a:r>
            <a:r>
              <a:rPr b="1" dirty="0" lang="en-US" smtClean="0" sz="1800">
                <a:uFillTx/>
                <a:latin charset="0" pitchFamily="18" typeface="Footlight MT Light"/>
                <a:cs typeface="Majalla UI"/>
              </a:rPr>
              <a:t> </a:t>
            </a:r>
            <a:endParaRPr b="1" dirty="0" lang="en-US" smtClean="0" sz="2000">
              <a:uFillTx/>
              <a:latin charset="0" pitchFamily="18" typeface="Footlight MT Light"/>
              <a:cs typeface="Majalla UI"/>
            </a:endParaRPr>
          </a:p>
          <a:p>
            <a:pPr algn="l" eaLnBrk="1" hangingPunct="1" indent="0" marL="0" rtl="0">
              <a:buNone/>
            </a:pPr>
            <a:r>
              <a:rPr b="1" dirty="0" lang="en-US" smtClean="0">
                <a:uFillTx/>
                <a:latin charset="0" pitchFamily="18" typeface="Footlight MT Light"/>
                <a:cs typeface="Majalla UI"/>
              </a:rPr>
              <a:t>				</a:t>
            </a:r>
            <a:endParaRPr b="1" dirty="0" lang="ar-SA" smtClean="0">
              <a:uFillTx/>
              <a:latin charset="0" pitchFamily="18" typeface="Footlight MT Light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60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9552" y="287789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dirty="0" lang="en-US" smtClean="0" sz="3200">
                <a:solidFill>
                  <a:srgbClr val="7030A0"/>
                </a:solidFill>
                <a:uFillTx/>
                <a:latin charset="0" pitchFamily="18" typeface="Cooper Black"/>
                <a:cs charset="-78" pitchFamily="2" typeface="Traditional Arabic"/>
              </a:rPr>
              <a:t> </a:t>
            </a:r>
            <a:r>
              <a:rPr b="1" dirty="0" lang="en-US" smtClean="0" sz="32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Student Support</a:t>
            </a:r>
            <a:endParaRPr b="1" dirty="0" lang="ar-SA" smtClean="0" sz="3200">
              <a:solidFill>
                <a:srgbClr val="7030A0"/>
              </a:solidFill>
              <a:uFillTx/>
              <a:latin charset="0" panose="0204060206030A020304" pitchFamily="18" typeface="Footlight MT Light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507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5576" y="1652170"/>
            <a:ext cx="8229600" cy="438943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algn="l" eaLnBrk="1" hangingPunct="1" indent="0" marL="0" rtl="0">
              <a:buNone/>
              <a:defRPr>
                <a:uFillTx/>
              </a:defRPr>
            </a:pP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Secretary of department:  </a:t>
            </a:r>
          </a:p>
          <a:p>
            <a:pPr indent="0" lvl="1" marL="342900">
              <a:buFont charset="2" pitchFamily="2" typeface="Wingdings"/>
              <a:buChar char="v"/>
              <a:defRPr>
                <a:uFillTx/>
              </a:defRPr>
            </a:pPr>
            <a:r>
              <a:rPr b="1" dirty="0" lang="en-US" smtClean="0" sz="2500">
                <a:solidFill>
                  <a:srgbClr val="7030A0"/>
                </a:solidFill>
                <a:uFillTx/>
                <a:latin charset="0" pitchFamily="18" typeface="Footlight MT Light"/>
                <a:cs typeface="Majalla UI"/>
              </a:rPr>
              <a:t>Grace Lazaro</a:t>
            </a:r>
          </a:p>
          <a:p>
            <a:pPr algn="l" eaLnBrk="1" hangingPunct="1" indent="0" lvl="2" marL="731837" rtl="0"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Telephone	:  66481</a:t>
            </a:r>
            <a:endParaRPr b="1" dirty="0" lang="en-US" smtClean="0">
              <a:uFillTx/>
              <a:latin charset="0" pitchFamily="18" typeface="Footlight MT Light"/>
              <a:cs typeface="Majalla UI"/>
            </a:endParaRPr>
          </a:p>
          <a:p>
            <a:pPr algn="l" eaLnBrk="1" hangingPunct="1" indent="0" lvl="2" marL="731837" rtl="0"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Email		: </a:t>
            </a:r>
            <a:r>
              <a:rPr b="1" dirty="0" lang="en-US" smtClean="0" sz="1600">
                <a:uFillTx/>
                <a:latin charset="0" pitchFamily="18" typeface="Footlight MT Light"/>
                <a:cs typeface="Majalla UI"/>
              </a:rPr>
              <a:t>dermatologysecretary@yahoo.com</a:t>
            </a:r>
          </a:p>
          <a:p>
            <a:pPr algn="l" eaLnBrk="1" hangingPunct="1" indent="0" marL="90487" rtl="0">
              <a:buFontTx/>
              <a:buChar char="-"/>
              <a:defRPr>
                <a:uFillTx/>
              </a:defRPr>
            </a:pPr>
            <a:endParaRPr dirty="0" lang="en-US" smtClean="0">
              <a:uFillTx/>
              <a:cs typeface="Majalla UI"/>
            </a:endParaRPr>
          </a:p>
          <a:p>
            <a:pPr algn="l" eaLnBrk="1" hangingPunct="1" indent="0" marL="90487" rtl="0">
              <a:buNone/>
              <a:defRPr>
                <a:uFillTx/>
              </a:defRPr>
            </a:pP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Course Organizer for Male students:</a:t>
            </a:r>
          </a:p>
          <a:p>
            <a:pPr indent="-342900" lvl="1" marL="776287">
              <a:buFont charset="2" panose="05000000000000000000" pitchFamily="2" typeface="Wingdings"/>
              <a:buChar char="v"/>
              <a:defRPr>
                <a:uFillTx/>
              </a:defRPr>
            </a:pPr>
            <a:r>
              <a:rPr b="1" dirty="0" lang="en-US" smtClean="0" sz="2400">
                <a:solidFill>
                  <a:srgbClr val="7030A0"/>
                </a:solidFill>
                <a:uFillTx/>
                <a:latin charset="0" panose="0204060206030A020304" pitchFamily="18" typeface="Footlight MT Light"/>
                <a:cs typeface="Majalla UI"/>
              </a:rPr>
              <a:t>Dr. </a:t>
            </a:r>
            <a:r>
              <a:rPr b="1" dirty="0" err="1" lang="en-US" smtClean="0" sz="2400">
                <a:solidFill>
                  <a:srgbClr val="7030A0"/>
                </a:solidFill>
                <a:uFillTx/>
                <a:latin charset="0" panose="0204060206030A020304" pitchFamily="18" typeface="Footlight MT Light"/>
                <a:cs typeface="Majalla UI"/>
              </a:rPr>
              <a:t>Almuntaserbellah</a:t>
            </a:r>
            <a:r>
              <a:rPr b="1" dirty="0" lang="en-US" smtClean="0" sz="2400">
                <a:solidFill>
                  <a:srgbClr val="7030A0"/>
                </a:solidFill>
                <a:uFillTx/>
                <a:latin charset="0" panose="0204060206030A020304" pitchFamily="18" typeface="Footlight MT Light"/>
                <a:cs typeface="Majalla UI"/>
              </a:rPr>
              <a:t> Al </a:t>
            </a:r>
            <a:r>
              <a:rPr b="1" dirty="0" err="1" lang="en-US" smtClean="0" sz="2400">
                <a:solidFill>
                  <a:srgbClr val="7030A0"/>
                </a:solidFill>
                <a:uFillTx/>
                <a:latin charset="0" panose="0204060206030A020304" pitchFamily="18" typeface="Footlight MT Light"/>
                <a:cs typeface="Majalla UI"/>
              </a:rPr>
              <a:t>Mudaimeegh</a:t>
            </a:r>
            <a:endParaRPr b="1" dirty="0" lang="en-US" smtClean="0" sz="2400">
              <a:solidFill>
                <a:srgbClr val="7030A0"/>
              </a:solidFill>
              <a:uFillTx/>
              <a:latin charset="0" panose="0204060206030A020304" pitchFamily="18" typeface="Footlight MT Light"/>
              <a:cs typeface="Majalla UI"/>
            </a:endParaRPr>
          </a:p>
          <a:p>
            <a:pPr algn="l" eaLnBrk="1" hangingPunct="1" indent="0" lvl="1" marL="457200" rtl="0">
              <a:buFont charset="2" pitchFamily="2" typeface="Wingdings"/>
              <a:buChar char="Ø"/>
              <a:defRPr>
                <a:uFillTx/>
              </a:defRPr>
            </a:pPr>
            <a:r>
              <a:rPr dirty="0" lang="en-US" smtClean="0">
                <a:uFillTx/>
                <a:latin typeface="+mj-lt"/>
                <a:cs typeface="Majalla UI"/>
              </a:rPr>
              <a:t>	</a:t>
            </a:r>
            <a:r>
              <a:rPr dirty="0" lang="en-US" smtClean="0">
                <a:uFillTx/>
                <a:latin charset="0" pitchFamily="18" typeface="Footlight MT Light"/>
                <a:cs typeface="Majalla UI"/>
              </a:rPr>
              <a:t>Email : </a:t>
            </a:r>
            <a:r>
              <a:rPr dirty="0" lang="en-US" smtClean="0">
                <a:uFillTx/>
                <a:latin charset="0" pitchFamily="18" typeface="Cooper Black"/>
              </a:rPr>
              <a:t>aalmudaimeegh@gmail.com</a:t>
            </a:r>
            <a:endParaRPr dirty="0" lang="ar-SA" smtClean="0">
              <a:uFillTx/>
              <a:latin charset="0" pitchFamily="18" typeface="Cooper Black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9152" y="27529"/>
            <a:ext cx="9144000" cy="682752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 Box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1560" y="1700808"/>
            <a:ext cx="5328592" cy="2736304"/>
          </a:xfrm>
          <a:prstGeom prst="rect">
            <a:avLst/>
          </a:prstGeom>
          <a:noFill/>
          <a:ln>
            <a:noFill/>
          </a:ln>
          <a:effectLst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bIns="45720" compatLnSpc="1" forceAA="0" fromWordArt="0" lIns="91440" numCol="1" rIns="91440" rot="0" rtlCol="0" spcFirstLastPara="0" tIns="45720" vert="horz" wrap="none">
            <a:prstTxWarp prst="textChevronInverted">
              <a:avLst/>
            </a:prstTxWarp>
            <a:spAutoFit/>
            <a:scene3d>
              <a:camera prst="orthographicFront"/>
              <a:lightRig dir="t" rig="soft">
                <a:rot lat="0" lon="0" rev="15600000"/>
              </a:lightRig>
            </a:scene3d>
            <a:sp3d extrusionH="57150" prstMaterial="softEdge">
              <a:bevelT h="38100" w="25400"/>
            </a:sp3d>
          </a:bodyPr>
          <a:lstStyle/>
          <a:p>
            <a:pPr algn="ctr" indent="0"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b="1" dirty="0" lang="en-US" smtClean="0" sz="3600">
                <a:ln algn="ctr" cap="flat" cmpd="sng" w="9525">
                  <a:solidFill>
                    <a:srgbClr val="7030A0"/>
                  </a:solidFill>
                  <a:prstDash val="solid"/>
                  <a:round/>
                </a:ln>
                <a:solidFill>
                  <a:srgbClr val="3C2E7A"/>
                </a:solidFill>
                <a:effectLst/>
                <a:uFillTx/>
                <a:latin charset="0" panose="020F0502020204030204" pitchFamily="34" typeface="Calibri"/>
                <a:ea charset="0" panose="020F0502020204030204" pitchFamily="34" typeface="Calibri"/>
                <a:cs charset="0" panose="020B0604020202020204" pitchFamily="34" typeface="Arial"/>
              </a:rPr>
              <a:t>Thank You!!</a:t>
            </a:r>
            <a:endParaRPr dirty="0" lang="en-US" sz="1100">
              <a:solidFill>
                <a:srgbClr val="3C2E7A"/>
              </a:solidFill>
              <a:effectLst/>
              <a:uFillTx/>
              <a:latin charset="0" panose="020F0502020204030204" pitchFamily="34" typeface="Calibri"/>
              <a:ea charset="0" panose="020F0502020204030204" pitchFamily="34" typeface="Calibri"/>
              <a:cs charset="0" panose="020B0604020202020204" pitchFamily="34" typeface="Aria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build="p" grpId="0" spid="7"/>
    </p:bld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7787" y="0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18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1560" y="404664"/>
            <a:ext cx="8229600" cy="85496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eaLnBrk="1" hangingPunct="1"/>
            <a:r>
              <a:rPr b="1" dirty="0" lang="en-US" smtClean="0" sz="32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Objectives of the course:</a:t>
            </a:r>
            <a:endParaRPr b="1" dirty="0" lang="ar-SA" smtClean="0" sz="3200">
              <a:solidFill>
                <a:srgbClr val="7030A0"/>
              </a:solidFill>
              <a:uFillTx/>
              <a:latin charset="0" panose="0204060206030A020304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19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 noGrp="1"/>
          </p:cNvPicPr>
          <p:nvPr>
            <p:ph idx="1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 cstate="print"/>
          <a:srcRect b="7518" l="1852" t="150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55576" y="1412776"/>
            <a:ext cx="7857344" cy="5040560"/>
          </a:xfr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593" y="5882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4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94066"/>
            <a:ext cx="8496944" cy="9543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eaLnBrk="1" hangingPunct="1"/>
            <a:r>
              <a:rPr dirty="0" lang="en-US" smtClean="0" sz="2800">
                <a:uFillTx/>
                <a:latin charset="0" pitchFamily="18" typeface="Cooper Black"/>
                <a:cs charset="-78" pitchFamily="2" typeface="Traditional Arabic"/>
              </a:rPr>
              <a:t>   Course Description: (A) topics to be covered</a:t>
            </a:r>
            <a:br>
              <a:rPr dirty="0" lang="en-US" smtClean="0" sz="2800">
                <a:uFillTx/>
                <a:latin charset="0" pitchFamily="18" typeface="Cooper Black"/>
                <a:cs charset="-78" pitchFamily="2" typeface="Traditional Arabic"/>
              </a:rPr>
            </a:br>
            <a:r>
              <a:rPr b="1" dirty="0" lang="en-US" smtClean="0" sz="2800">
                <a:solidFill>
                  <a:srgbClr val="FF0000"/>
                </a:solidFill>
                <a:uFillTx/>
                <a:latin charset="0" pitchFamily="18" typeface="Cooper Black"/>
                <a:cs charset="-78" pitchFamily="2" typeface="Traditional Arabic"/>
              </a:rPr>
              <a:t> </a:t>
            </a:r>
            <a:endParaRPr b="1" dirty="0" lang="ar-SA" smtClean="0" sz="2800">
              <a:solidFill>
                <a:srgbClr val="FF0000"/>
              </a:solidFill>
              <a:uFillTx/>
              <a:latin charset="0" pitchFamily="18" typeface="Cooper Black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571246"/>
            <a:ext cx="8839200" cy="6098114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266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8650" y="188640"/>
            <a:ext cx="7886700" cy="13255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eaLnBrk="1" hangingPunct="1"/>
            <a:r>
              <a:rPr b="1" dirty="0" lang="en-US" smtClean="0" sz="32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Course Description: (B) Course components </a:t>
            </a:r>
            <a:endParaRPr b="1" dirty="0" lang="ar-SA" smtClean="0" sz="3200">
              <a:solidFill>
                <a:srgbClr val="7030A0"/>
              </a:solidFill>
              <a:uFillTx/>
              <a:latin charset="0" panose="0204060206030A020304" pitchFamily="18" typeface="Footlight MT Light"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 noGrp="1"/>
          </p:cNvGraphicFramePr>
          <p:nvPr>
            <p:ph idx="1"/>
          </p:nvPr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755576" y="1881187"/>
          <a:ext cx="7704856" cy="3059981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Grid>
                <a:gridCol w="1925806"/>
                <a:gridCol w="1927439"/>
                <a:gridCol w="2174085"/>
                <a:gridCol w="1677526"/>
              </a:tblGrid>
              <a:tr h="3059981"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0" kumimoji="0" lang="en-AU" normalizeH="0" smtClean="0" strike="noStrike" sz="20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Lectures: </a:t>
                      </a:r>
                    </a:p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</a:t>
                      </a:r>
                      <a:endParaRPr b="0" baseline="0" cap="none" dirty="0" i="0" kumimoji="0" lang="ar-SA" normalizeH="0" smtClean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20</a:t>
                      </a:r>
                      <a:r>
                        <a:rPr b="0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</a:t>
                      </a:r>
                      <a:r>
                        <a:rPr b="1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/</a:t>
                      </a:r>
                      <a:r>
                        <a:rPr b="0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</a:t>
                      </a:r>
                      <a:r>
                        <a:rPr b="1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20 hours</a:t>
                      </a:r>
                      <a:endParaRPr b="0" baseline="0" cap="none" dirty="0" i="0" kumimoji="0" lang="en-US" normalizeH="0" smtClean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0" kumimoji="0" lang="en-AU" normalizeH="0" smtClean="0" strike="noStrike" sz="20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Tutorial</a:t>
                      </a:r>
                      <a:r>
                        <a:rPr b="1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:           </a:t>
                      </a:r>
                      <a:endParaRPr b="1" baseline="0" cap="none" dirty="0" i="0" kumimoji="0" lang="ar-SA" normalizeH="0" smtClean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1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SGT/PBL </a:t>
                      </a:r>
                      <a:endParaRPr b="1" baseline="0" cap="none" dirty="0" i="1" kumimoji="0" lang="ar-SA" normalizeH="0" smtClean="0" strike="noStrike" sz="1600" u="none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1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5 Sessions </a:t>
                      </a:r>
                      <a:r>
                        <a:rPr b="0" baseline="0" cap="none" dirty="0" i="1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– 15                      hours for each student</a:t>
                      </a:r>
                      <a:endParaRPr b="0" baseline="0" cap="none" dirty="0" i="1" kumimoji="0" lang="en-US" normalizeH="0" smtClean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0" kumimoji="0" lang="en-AU" normalizeH="0" smtClean="0" strike="noStrike" sz="20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Practical/</a:t>
                      </a:r>
                      <a:r>
                        <a:rPr b="1" baseline="0" cap="none" dirty="0" i="0" kumimoji="0" lang="en-US" normalizeH="0" smtClean="0" strike="noStrike" sz="20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Clinical</a:t>
                      </a:r>
                      <a:r>
                        <a:rPr b="1" baseline="0" cap="none" dirty="0" i="0" kumimoji="0" lang="en-AU" normalizeH="0" smtClean="0" strike="noStrike" sz="20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:</a:t>
                      </a:r>
                      <a:endParaRPr b="1" baseline="0" cap="none" dirty="0" i="0" kumimoji="0" lang="en-US" normalizeH="0" smtClean="0" strike="noStrike" sz="2000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0" kumimoji="0" lang="ar-SA" normalizeH="0" smtClean="0" strike="noStrike" sz="1600" u="non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</a:t>
                      </a:r>
                      <a:r>
                        <a:rPr b="1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Clinics:</a:t>
                      </a:r>
                    </a:p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0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4 for each student</a:t>
                      </a:r>
                      <a:endParaRPr b="0" baseline="0" cap="none" dirty="0" i="0" kumimoji="0" lang="en-US" normalizeH="0" smtClean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itchFamily="34" typeface="Arial"/>
                        <a:buChar char="•"/>
                      </a:pPr>
                      <a:r>
                        <a:rPr b="0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   Inpatient rounds</a:t>
                      </a:r>
                      <a:endParaRPr b="0" baseline="0" cap="none" dirty="0" i="0" kumimoji="0" lang="ar-SA" normalizeH="0" smtClean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itchFamily="34" typeface="Arial"/>
                        <a:buChar char="•"/>
                      </a:pPr>
                      <a:r>
                        <a:rPr b="0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 Surgery/ laser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itchFamily="34" typeface="Arial"/>
                        <a:buChar char="•"/>
                      </a:pPr>
                      <a:r>
                        <a:rPr b="0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 Procedure / biopsy  </a:t>
                      </a:r>
                    </a:p>
                    <a:p>
                      <a:pPr algn="l" defTabSz="914400" eaLnBrk="1" fontAlgn="base" hangingPunct="1" indent="0" latinLnBrk="0" lvl="0" marL="0" marR="0" rtl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charset="0" pitchFamily="34" typeface="Arial"/>
                        <a:buChar char="•"/>
                      </a:pPr>
                      <a:r>
                        <a:rPr b="0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 Morphology            </a:t>
                      </a:r>
                      <a:r>
                        <a:rPr b="0" baseline="0" cap="none" dirty="0" i="0" kumimoji="0" lang="en-AU" normalizeH="0" smtClean="0" strike="noStrike" sz="1600" u="none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 </a:t>
                      </a:r>
                      <a:endParaRPr b="0" baseline="0" cap="none" dirty="0" i="0" kumimoji="0" lang="en-US" normalizeH="0" smtClean="0" strike="noStrike" sz="1600" u="non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0" kumimoji="0" lang="en-AU" normalizeH="0" smtClean="0" strike="noStrike" sz="2000" u="none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Other:</a:t>
                      </a:r>
                      <a:endParaRPr b="1" baseline="0" cap="none" dirty="0" i="0" kumimoji="0" lang="ar-SA" normalizeH="0" smtClean="0" strike="noStrike" sz="2000" u="none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FillTx/>
                        <a:latin charset="0" pitchFamily="18" typeface="Footlight MT Light"/>
                        <a:ea typeface="Majalla UI"/>
                        <a:cs charset="0" pitchFamily="18" typeface="Times New Roman"/>
                      </a:endParaRPr>
                    </a:p>
                    <a:p>
                      <a:pPr algn="l" defTabSz="914400" eaLnBrk="1" fontAlgn="base" hangingPunct="1" indent="0" latinLnBrk="0" lvl="0" marL="0" marR="0" rtl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b="1" baseline="0" cap="none" dirty="0" i="0" kumimoji="0" lang="en-US" normalizeH="0" smtClean="0" strike="noStrike" sz="1600" u="none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FillTx/>
                          <a:latin charset="0" pitchFamily="18" typeface="Footlight MT Light"/>
                          <a:ea typeface="Majalla UI"/>
                          <a:cs charset="0" pitchFamily="18" typeface="Times New Roman"/>
                        </a:rPr>
                        <a:t>SDL</a:t>
                      </a:r>
                    </a:p>
                  </a:txBody>
                  <a:tcPr horzOverflow="overflow" marB="0" marL="68580" marR="68580" marT="0">
                    <a:lnL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L>
                    <a:lnR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R>
                    <a:lnT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T>
                    <a:lnB algn="ctr"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type="none" w="med"/>
                      <a:tailEnd len="med" type="none" w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0740" y="476672"/>
            <a:ext cx="8682520" cy="5214515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2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-23330" y="116632"/>
            <a:ext cx="9144000" cy="5184576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-8994"/>
            <a:ext cx="8229600" cy="100429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>
                <a:uFillTx/>
              </a:defRPr>
            </a:pPr>
            <a:r>
              <a:rPr b="1" dirty="0" lang="en-US" smtClean="0" sz="3600">
                <a:solidFill>
                  <a:schemeClr val="bg1"/>
                </a:solidFill>
                <a:uFillTx/>
                <a:latin charset="0" panose="0204060206030A020304" pitchFamily="18" typeface="Footlight MT Light"/>
              </a:rPr>
              <a:t>Clinical Attachment Groups </a:t>
            </a:r>
            <a:r>
              <a:rPr b="1" dirty="0" lang="en-US" smtClean="0" sz="3100">
                <a:solidFill>
                  <a:schemeClr val="bg1"/>
                </a:solidFill>
                <a:uFillTx/>
                <a:latin charset="0" panose="0204060206030A020304" pitchFamily="18" typeface="Footlight MT Light"/>
              </a:rPr>
              <a:t>Distribution</a:t>
            </a:r>
            <a:endParaRPr b="1" dirty="0" lang="ar-SA">
              <a:solidFill>
                <a:schemeClr val="bg1"/>
              </a:solidFill>
              <a:uFillTx/>
              <a:latin charset="0" panose="0204060206030A020304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1566" r="969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75656" y="692696"/>
            <a:ext cx="5832648" cy="6027596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314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7623"/>
            <a:ext cx="8229600" cy="692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pPr algn="ctr" eaLnBrk="1" hangingPunct="1"/>
            <a:r>
              <a:rPr b="1" dirty="0" lang="en-US" smtClean="0" sz="3200">
                <a:solidFill>
                  <a:srgbClr val="413672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Lectures</a:t>
            </a:r>
            <a:endParaRPr b="1" dirty="0" lang="ar-SA" smtClean="0" sz="3200">
              <a:solidFill>
                <a:srgbClr val="413672"/>
              </a:solidFill>
              <a:uFillTx/>
              <a:latin charset="0" panose="0204060206030A020304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1520" y="571246"/>
            <a:ext cx="8839200" cy="6098114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1560" y="-16746"/>
            <a:ext cx="8229600" cy="1143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b="1" dirty="0" lang="en-US" smtClean="0" sz="3200">
                <a:solidFill>
                  <a:srgbClr val="7030A0"/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PBL (Problem Based Learning/Small Group Teaching) </a:t>
            </a:r>
            <a:r>
              <a:rPr b="1" dirty="0" lang="en-US" smtClean="0" sz="3200">
                <a:solidFill>
                  <a:schemeClr val="accent1">
                    <a:lumMod val="50000"/>
                  </a:schemeClr>
                </a:solidFill>
                <a:uFillTx/>
                <a:latin charset="0" panose="0204060206030A020304" pitchFamily="18" typeface="Footlight MT Light"/>
                <a:cs charset="-78" pitchFamily="2" typeface="Traditional Arabic"/>
              </a:rPr>
              <a:t>GROUP 1</a:t>
            </a:r>
            <a:endParaRPr b="1" dirty="0" lang="en-US" sz="3200">
              <a:solidFill>
                <a:schemeClr val="accent1">
                  <a:lumMod val="50000"/>
                </a:schemeClr>
              </a:solidFill>
              <a:uFillTx/>
              <a:latin charset="0" panose="0204060206030A020304" pitchFamily="18" typeface="Footlight MT Light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-1" l="-1" r="1020" t="32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37619" y="980728"/>
            <a:ext cx="4926669" cy="5877272"/>
          </a:xfrm>
          <a:prstGeom prst="rect">
            <a:avLst/>
          </a:prstGeom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panose="020F0502020204030204"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3103</TotalTime>
  <Words>590</Words>
  <Application>Microsoft Office PowerPoint</Application>
  <PresentationFormat>On-screen Show (4:3)</PresentationFormat>
  <Paragraphs>140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FangSong</vt:lpstr>
      <vt:lpstr>Aharoni</vt:lpstr>
      <vt:lpstr>Arial</vt:lpstr>
      <vt:lpstr>Baskerville Old Face</vt:lpstr>
      <vt:lpstr>Bookman Old Style</vt:lpstr>
      <vt:lpstr>Calibri</vt:lpstr>
      <vt:lpstr>Calibri Light</vt:lpstr>
      <vt:lpstr>Cooper Black</vt:lpstr>
      <vt:lpstr>Felix Titling</vt:lpstr>
      <vt:lpstr>Footlight MT Light</vt:lpstr>
      <vt:lpstr>Kristen ITC</vt:lpstr>
      <vt:lpstr>Majalla UI</vt:lpstr>
      <vt:lpstr>Times New Roman</vt:lpstr>
      <vt:lpstr>Traditional Arabic</vt:lpstr>
      <vt:lpstr>Wingdings</vt:lpstr>
      <vt:lpstr>Wingdings 2</vt:lpstr>
      <vt:lpstr>Office Theme</vt:lpstr>
      <vt:lpstr>King Saud University College of Medicine Kingdom of Saudi Arabia</vt:lpstr>
      <vt:lpstr>A Course Identification &amp; General Information</vt:lpstr>
      <vt:lpstr>Objectives of the course:</vt:lpstr>
      <vt:lpstr>   Course Description: (A) topics to be covered  </vt:lpstr>
      <vt:lpstr>Course Description: (B) Course components </vt:lpstr>
      <vt:lpstr>PowerPoint Presentation</vt:lpstr>
      <vt:lpstr>Clinical Attachment Groups Distribution</vt:lpstr>
      <vt:lpstr>Lectures</vt:lpstr>
      <vt:lpstr>PBL (Problem Based Learning/Small Group Teaching) GROUP 1</vt:lpstr>
      <vt:lpstr>PBL (Problem Based Learning/Small Group Teaching) GROUP 2</vt:lpstr>
      <vt:lpstr>Sample of Individual Attendance</vt:lpstr>
      <vt:lpstr>ROOM SCHEDULE </vt:lpstr>
      <vt:lpstr>Assessment </vt:lpstr>
      <vt:lpstr>The Assessment forms</vt:lpstr>
      <vt:lpstr>PowerPoint Presentation</vt:lpstr>
      <vt:lpstr>Ground Rules</vt:lpstr>
      <vt:lpstr>Learning Resources:</vt:lpstr>
      <vt:lpstr> Suggested General Dermatology  Electronic Websites and Atlas:</vt:lpstr>
      <vt:lpstr>How to pass this course?</vt:lpstr>
      <vt:lpstr> Student Support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 Saud University College of Medicine Kingdom of Saudi Arabia</dc:title>
  <dc:creator>hanodah</dc:creator>
  <cp:lastModifiedBy>Abubaker</cp:lastModifiedBy>
  <cp:revision>377</cp:revision>
  <dcterms:created xsi:type="dcterms:W3CDTF">2012-09-03T20:43:36Z</dcterms:created>
  <dcterms:modified xsi:type="dcterms:W3CDTF">2019-12-19T04:49:07Z</dcterms:modified>
</cp:coreProperties>
</file>