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57" r:id="rId3"/>
    <p:sldId id="259" r:id="rId4"/>
    <p:sldId id="287" r:id="rId5"/>
    <p:sldId id="310" r:id="rId6"/>
    <p:sldId id="261" r:id="rId7"/>
    <p:sldId id="288" r:id="rId8"/>
    <p:sldId id="311" r:id="rId9"/>
    <p:sldId id="331" r:id="rId10"/>
    <p:sldId id="273" r:id="rId11"/>
    <p:sldId id="274" r:id="rId12"/>
    <p:sldId id="322" r:id="rId13"/>
    <p:sldId id="323" r:id="rId14"/>
    <p:sldId id="324" r:id="rId15"/>
    <p:sldId id="325" r:id="rId16"/>
    <p:sldId id="321" r:id="rId17"/>
    <p:sldId id="275" r:id="rId18"/>
    <p:sldId id="276" r:id="rId19"/>
    <p:sldId id="291" r:id="rId20"/>
    <p:sldId id="292" r:id="rId21"/>
    <p:sldId id="277" r:id="rId22"/>
    <p:sldId id="293" r:id="rId23"/>
    <p:sldId id="294" r:id="rId24"/>
    <p:sldId id="295" r:id="rId25"/>
    <p:sldId id="278" r:id="rId26"/>
    <p:sldId id="296" r:id="rId27"/>
    <p:sldId id="297" r:id="rId28"/>
    <p:sldId id="298" r:id="rId29"/>
    <p:sldId id="326" r:id="rId30"/>
    <p:sldId id="279" r:id="rId31"/>
    <p:sldId id="327" r:id="rId32"/>
    <p:sldId id="300" r:id="rId33"/>
    <p:sldId id="299" r:id="rId34"/>
    <p:sldId id="317" r:id="rId35"/>
    <p:sldId id="329" r:id="rId36"/>
    <p:sldId id="280" r:id="rId37"/>
    <p:sldId id="271" r:id="rId38"/>
    <p:sldId id="328" r:id="rId39"/>
    <p:sldId id="286" r:id="rId40"/>
    <p:sldId id="332" r:id="rId41"/>
    <p:sldId id="333" r:id="rId42"/>
    <p:sldId id="334" r:id="rId43"/>
    <p:sldId id="335" r:id="rId44"/>
    <p:sldId id="339" r:id="rId45"/>
    <p:sldId id="336" r:id="rId46"/>
    <p:sldId id="337" r:id="rId47"/>
    <p:sldId id="338" r:id="rId48"/>
    <p:sldId id="340" r:id="rId49"/>
    <p:sldId id="360" r:id="rId50"/>
    <p:sldId id="341" r:id="rId51"/>
    <p:sldId id="342" r:id="rId52"/>
    <p:sldId id="343" r:id="rId53"/>
    <p:sldId id="344" r:id="rId54"/>
    <p:sldId id="361" r:id="rId55"/>
    <p:sldId id="362" r:id="rId56"/>
    <p:sldId id="370" r:id="rId57"/>
    <p:sldId id="371" r:id="rId58"/>
    <p:sldId id="369" r:id="rId59"/>
    <p:sldId id="384" r:id="rId60"/>
    <p:sldId id="385" r:id="rId61"/>
    <p:sldId id="320" r:id="rId62"/>
  </p:sldIdLst>
  <p:sldSz cx="9144000" cy="6858000" type="screen4x3"/>
  <p:notesSz cx="6858000" cy="9144000"/>
  <p:custDataLst>
    <p:tags r:id="rId63"/>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746"/>
    <p:restoredTop sz="94588"/>
  </p:normalViewPr>
  <p:slideViewPr>
    <p:cSldViewPr>
      <p:cViewPr varScale="1">
        <p:scale>
          <a:sx n="58" d="100"/>
          <a:sy n="58" d="100"/>
        </p:scale>
        <p:origin x="192" y="1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9"/>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0"/>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1"/>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E5871CE3-15B0-44AF-B7CE-760989926C45}" type="datetimeFigureOut">
              <a:rPr lang="en-US"/>
              <a:pPr>
                <a:defRPr/>
              </a:pPr>
              <a:t>1/23/20</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A3171B49-54D2-4A1C-88A9-77C69F54E46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AB8F7102-BEA4-4CE9-A915-629C3B2241A8}" type="datetimeFigureOut">
              <a:rPr lang="en-US"/>
              <a:pPr>
                <a:defRPr/>
              </a:pPr>
              <a:t>1/23/20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8B71227-53F8-4AB1-A480-E10F843195D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9"/>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0"/>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1"/>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A829E8C6-DA68-4EDE-A338-0CD1FDF52F8D}" type="datetimeFigureOut">
              <a:rPr lang="en-US"/>
              <a:pPr>
                <a:defRPr/>
              </a:pPr>
              <a:t>1/23/20</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9864E991-0460-4E77-B859-4CC8CDD7B22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F96807F3-894D-439A-A629-8220C434525D}" type="datetimeFigureOut">
              <a:rPr lang="en-US"/>
              <a:pPr>
                <a:defRPr/>
              </a:pPr>
              <a:t>1/23/20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ADE7584-F9A9-4A35-A019-D8270E078E3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9"/>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0"/>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1"/>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fld id="{24F2BB4F-B244-4C40-AF28-E1854107D04E}" type="datetimeFigureOut">
              <a:rPr lang="en-US"/>
              <a:pPr>
                <a:defRPr/>
              </a:pPr>
              <a:t>1/23/20</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A83F4618-045A-4BE6-8F4C-76B9127B549E}"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pPr>
              <a:defRPr/>
            </a:pPr>
            <a:fld id="{E3838D16-A85B-4E16-B406-04440C033CF1}" type="datetimeFigureOut">
              <a:rPr lang="en-US"/>
              <a:pPr>
                <a:defRPr/>
              </a:pPr>
              <a:t>1/23/20</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3CF3461C-A8EE-487A-98FA-0D88C195B52E}"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7E7FEF0C-8178-4FDC-B947-B6FC98E1B62D}" type="datetimeFigureOut">
              <a:rPr lang="en-US"/>
              <a:pPr>
                <a:defRPr/>
              </a:pPr>
              <a:t>1/23/20</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1EC00322-94EA-44A1-81EE-10C3F07E4B96}"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DE7E92FC-59BA-4DDD-9D27-F084522AC3DB}" type="datetimeFigureOut">
              <a:rPr lang="en-US"/>
              <a:pPr>
                <a:defRPr/>
              </a:pPr>
              <a:t>1/23/20</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6E9906A0-4838-4779-BE99-18C0F2E55E0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7CAA0E5-908F-43EB-B4FF-0ABFE76E70F6}" type="datetimeFigureOut">
              <a:rPr lang="en-US"/>
              <a:pPr>
                <a:defRPr/>
              </a:pPr>
              <a:t>1/23/20</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9F275F62-53CA-4A03-9D3F-C32D251612B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A833063F-C6A8-4AFF-82D8-696025F9A601}" type="datetimeFigureOut">
              <a:rPr lang="en-US"/>
              <a:pPr>
                <a:defRPr/>
              </a:pPr>
              <a:t>1/23/20</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65B839F-3403-42C9-9118-24C132B162F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9"/>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1"/>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2"/>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6F492E9C-9C73-4FAA-9C9A-0F2262C38046}" type="datetimeFigureOut">
              <a:rPr lang="en-US"/>
              <a:pPr>
                <a:defRPr/>
              </a:pPr>
              <a:t>1/23/20</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F33D9FFC-E062-4555-8251-9E4A18D50BCE}"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3CC056B8-CE58-4B5B-A30D-58463F6CCEE1}" type="datetimeFigureOut">
              <a:rPr lang="en-US"/>
              <a:pPr>
                <a:defRPr/>
              </a:pPr>
              <a:t>1/23/20</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6E934927-EE32-4D58-A22A-AC53CB62B95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5" r:id="rId1"/>
    <p:sldLayoutId id="2147483931" r:id="rId2"/>
    <p:sldLayoutId id="2147483936" r:id="rId3"/>
    <p:sldLayoutId id="2147483937" r:id="rId4"/>
    <p:sldLayoutId id="2147483938" r:id="rId5"/>
    <p:sldLayoutId id="2147483932" r:id="rId6"/>
    <p:sldLayoutId id="2147483939" r:id="rId7"/>
    <p:sldLayoutId id="2147483933" r:id="rId8"/>
    <p:sldLayoutId id="2147483940" r:id="rId9"/>
    <p:sldLayoutId id="2147483934" r:id="rId10"/>
    <p:sldLayoutId id="2147483941"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D2DA7A"/>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FADA7A"/>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5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162.129.70.33/images/scrotal_contact_dermatitis_1_050730.jpg" TargetMode="External"/><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4.jpeg"/></Relationships>
</file>

<file path=ppt/slides/_rels/slide5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85800"/>
            <a:ext cx="8458200" cy="1470025"/>
          </a:xfrm>
        </p:spPr>
        <p:txBody>
          <a:bodyPr>
            <a:normAutofit fontScale="90000"/>
          </a:bodyPr>
          <a:lstStyle/>
          <a:p>
            <a:pPr algn="ctr" eaLnBrk="1" fontAlgn="auto" hangingPunct="1">
              <a:spcAft>
                <a:spcPts val="0"/>
              </a:spcAft>
              <a:defRPr/>
            </a:pPr>
            <a:r>
              <a:rPr lang="en-US" sz="8000" b="1" dirty="0"/>
              <a:t>ATOPIC Dermatitis</a:t>
            </a:r>
            <a:br>
              <a:rPr lang="en-US" sz="8000" b="1" dirty="0"/>
            </a:br>
            <a:r>
              <a:rPr lang="en-US" sz="8000" b="1" dirty="0"/>
              <a:t>eczema</a:t>
            </a:r>
            <a:endParaRPr lang="en-US" sz="2700" b="1" dirty="0">
              <a:solidFill>
                <a:schemeClr val="accent1">
                  <a:lumMod val="60000"/>
                  <a:lumOff val="40000"/>
                </a:schemeClr>
              </a:solidFill>
            </a:endParaRPr>
          </a:p>
        </p:txBody>
      </p:sp>
      <p:sp>
        <p:nvSpPr>
          <p:cNvPr id="9219" name="Subtitle 2"/>
          <p:cNvSpPr>
            <a:spLocks noGrp="1"/>
          </p:cNvSpPr>
          <p:nvPr>
            <p:ph type="subTitle" idx="1"/>
          </p:nvPr>
        </p:nvSpPr>
        <p:spPr>
          <a:xfrm>
            <a:off x="990600" y="3048000"/>
            <a:ext cx="7315200" cy="2209800"/>
          </a:xfrm>
        </p:spPr>
        <p:txBody>
          <a:bodyPr>
            <a:normAutofit fontScale="92500" lnSpcReduction="20000"/>
          </a:bodyPr>
          <a:lstStyle/>
          <a:p>
            <a:pPr algn="ctr" eaLnBrk="1" hangingPunct="1">
              <a:defRPr/>
            </a:pPr>
            <a:r>
              <a:rPr lang="en-US" sz="4300" b="1" dirty="0">
                <a:solidFill>
                  <a:schemeClr val="accent4">
                    <a:lumMod val="60000"/>
                    <a:lumOff val="40000"/>
                  </a:schemeClr>
                </a:solidFill>
              </a:rPr>
              <a:t>Abdullah ALAKEEL, MD</a:t>
            </a:r>
          </a:p>
          <a:p>
            <a:pPr algn="ctr" eaLnBrk="1" hangingPunct="1">
              <a:defRPr/>
            </a:pPr>
            <a:r>
              <a:rPr lang="en-US" sz="4300" b="1" dirty="0">
                <a:solidFill>
                  <a:schemeClr val="accent4">
                    <a:lumMod val="60000"/>
                    <a:lumOff val="40000"/>
                  </a:schemeClr>
                </a:solidFill>
              </a:rPr>
              <a:t>Assistant Professor</a:t>
            </a:r>
          </a:p>
          <a:p>
            <a:pPr algn="ctr" eaLnBrk="1" hangingPunct="1">
              <a:defRPr/>
            </a:pPr>
            <a:r>
              <a:rPr lang="en-US" sz="3200" b="1" dirty="0">
                <a:solidFill>
                  <a:schemeClr val="accent4">
                    <a:lumMod val="60000"/>
                    <a:lumOff val="40000"/>
                  </a:schemeClr>
                </a:solidFill>
              </a:rPr>
              <a:t>Consultant Dermatologist</a:t>
            </a:r>
          </a:p>
          <a:p>
            <a:pPr algn="ctr" eaLnBrk="1" hangingPunct="1">
              <a:defRPr/>
            </a:pPr>
            <a:r>
              <a:rPr lang="en-US" sz="3200" b="1" dirty="0">
                <a:solidFill>
                  <a:schemeClr val="accent4">
                    <a:lumMod val="60000"/>
                    <a:lumOff val="40000"/>
                  </a:schemeClr>
                </a:solidFill>
              </a:rPr>
              <a:t>Department of Dermatology- KSU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12775" y="228600"/>
            <a:ext cx="8153400" cy="990600"/>
          </a:xfrm>
        </p:spPr>
        <p:txBody>
          <a:bodyPr/>
          <a:lstStyle/>
          <a:p>
            <a:pPr eaLnBrk="1" hangingPunct="1"/>
            <a:r>
              <a:rPr lang="en-US" sz="4800" b="1"/>
              <a:t>Atopic Dermatits</a:t>
            </a:r>
          </a:p>
        </p:txBody>
      </p:sp>
      <p:sp>
        <p:nvSpPr>
          <p:cNvPr id="27651" name="Content Placeholder 2"/>
          <p:cNvSpPr>
            <a:spLocks noGrp="1"/>
          </p:cNvSpPr>
          <p:nvPr>
            <p:ph sz="quarter" idx="1"/>
          </p:nvPr>
        </p:nvSpPr>
        <p:spPr>
          <a:xfrm>
            <a:off x="612775" y="1600200"/>
            <a:ext cx="8153400" cy="4495800"/>
          </a:xfrm>
        </p:spPr>
        <p:txBody>
          <a:bodyPr/>
          <a:lstStyle/>
          <a:p>
            <a:pPr eaLnBrk="1" hangingPunct="1"/>
            <a:r>
              <a:rPr lang="en-US" b="1" dirty="0"/>
              <a:t>Definition: </a:t>
            </a:r>
            <a:r>
              <a:rPr lang="en-US" sz="3200" dirty="0"/>
              <a:t>chronic relapsing itchy skin disease in genetically predisposed patients.</a:t>
            </a:r>
          </a:p>
          <a:p>
            <a:pPr eaLnBrk="1" hangingPunct="1">
              <a:buNone/>
            </a:pPr>
            <a:r>
              <a:rPr lang="en-US" sz="3200" dirty="0"/>
              <a:t>   Associated diseases: bronchial asthma, allergic rhinitis, allergic </a:t>
            </a:r>
            <a:r>
              <a:rPr lang="en-US" sz="3200" dirty="0" err="1"/>
              <a:t>congectivitis</a:t>
            </a:r>
            <a:endParaRPr lang="en-US" sz="3200" dirty="0"/>
          </a:p>
          <a:p>
            <a:pPr eaLnBrk="1" hangingPunct="1"/>
            <a:endParaRPr lang="en-US" dirty="0"/>
          </a:p>
          <a:p>
            <a:pPr eaLnBrk="1" hangingPunct="1"/>
            <a:r>
              <a:rPr lang="en-US" b="1" dirty="0"/>
              <a:t>Incidence: </a:t>
            </a:r>
            <a:r>
              <a:rPr lang="en-US" dirty="0"/>
              <a:t>up to 15% in developed countries</a:t>
            </a:r>
          </a:p>
          <a:p>
            <a:pPr eaLnBrk="1" hangingPunct="1"/>
            <a:r>
              <a:rPr lang="en-US" dirty="0"/>
              <a:t>Grow out tendency!</a:t>
            </a:r>
          </a:p>
          <a:p>
            <a:pPr eaLnBrk="1" hangingPunct="1"/>
            <a:endParaRPr lang="en-US" dirty="0"/>
          </a:p>
          <a:p>
            <a:pPr eaLnBrk="1" hangingPunct="1"/>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sz="quarter" idx="1"/>
          </p:nvPr>
        </p:nvSpPr>
        <p:spPr>
          <a:xfrm>
            <a:off x="612775" y="1600200"/>
            <a:ext cx="8153400" cy="4495800"/>
          </a:xfrm>
        </p:spPr>
        <p:txBody>
          <a:bodyPr/>
          <a:lstStyle/>
          <a:p>
            <a:pPr eaLnBrk="1" hangingPunct="1"/>
            <a:r>
              <a:rPr lang="en-US" sz="3200" b="1" dirty="0"/>
              <a:t>Pathogenesis:</a:t>
            </a:r>
            <a:endParaRPr lang="en-US" dirty="0"/>
          </a:p>
          <a:p>
            <a:pPr lvl="2" eaLnBrk="1" hangingPunct="1"/>
            <a:r>
              <a:rPr lang="en-US" dirty="0"/>
              <a:t>Multifactorial;</a:t>
            </a:r>
          </a:p>
          <a:p>
            <a:pPr lvl="2" eaLnBrk="1" hangingPunct="1"/>
            <a:r>
              <a:rPr lang="en-US" dirty="0"/>
              <a:t>“Atopy”: genetic predisposition</a:t>
            </a:r>
          </a:p>
          <a:p>
            <a:pPr lvl="2" eaLnBrk="1" hangingPunct="1"/>
            <a:r>
              <a:rPr lang="en-US" dirty="0"/>
              <a:t>Dry (atopic) skin (decrease human B-defensin 3 predisposing patients to frequent skin infections).</a:t>
            </a:r>
          </a:p>
          <a:p>
            <a:pPr lvl="2" eaLnBrk="1" hangingPunct="1"/>
            <a:r>
              <a:rPr lang="en-US" dirty="0"/>
              <a:t>T-Cell (elevated Th2 cytokines and increased </a:t>
            </a:r>
            <a:r>
              <a:rPr lang="en-US" dirty="0" err="1"/>
              <a:t>IgE</a:t>
            </a:r>
            <a:r>
              <a:rPr lang="en-US" dirty="0"/>
              <a:t> production.</a:t>
            </a:r>
          </a:p>
          <a:p>
            <a:pPr lvl="2" eaLnBrk="1" hangingPunct="1"/>
            <a:r>
              <a:rPr lang="en-US" dirty="0"/>
              <a:t>Recent studies showed a potential role for the Th17 pathway, with increased circulating Th17 cells in atopic patients, &amp; increased Th17 in acute eczematous lesions. A decreased Th17 in chronic eczema argues for a dynamic role for the Th17 pathway.</a:t>
            </a:r>
          </a:p>
          <a:p>
            <a:pPr lvl="2" eaLnBrk="1" hangingPunct="1"/>
            <a:r>
              <a:rPr lang="en-US" dirty="0"/>
              <a:t>Allergy, increased tendency to certain allergens.</a:t>
            </a:r>
          </a:p>
        </p:txBody>
      </p:sp>
      <p:sp>
        <p:nvSpPr>
          <p:cNvPr id="28675" name="Title 1"/>
          <p:cNvSpPr>
            <a:spLocks noGrp="1"/>
          </p:cNvSpPr>
          <p:nvPr>
            <p:ph type="title"/>
          </p:nvPr>
        </p:nvSpPr>
        <p:spPr>
          <a:xfrm>
            <a:off x="612775" y="228600"/>
            <a:ext cx="8153400" cy="990600"/>
          </a:xfrm>
        </p:spPr>
        <p:txBody>
          <a:bodyPr/>
          <a:lstStyle/>
          <a:p>
            <a:pPr eaLnBrk="1" hangingPunct="1"/>
            <a:r>
              <a:rPr lang="en-US" sz="4800" b="1" dirty="0"/>
              <a:t>Atopic Dermatitis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54719-DFEA-4B48-91B3-782AAD8B7306}"/>
              </a:ext>
            </a:extLst>
          </p:cNvPr>
          <p:cNvSpPr>
            <a:spLocks noGrp="1"/>
          </p:cNvSpPr>
          <p:nvPr>
            <p:ph type="title"/>
          </p:nvPr>
        </p:nvSpPr>
        <p:spPr/>
        <p:txBody>
          <a:bodyPr/>
          <a:lstStyle/>
          <a:p>
            <a:r>
              <a:rPr lang="en-US" b="1" dirty="0"/>
              <a:t>Atopic Dermatitis</a:t>
            </a:r>
            <a:endParaRPr lang="en-US" dirty="0"/>
          </a:p>
        </p:txBody>
      </p:sp>
      <p:sp>
        <p:nvSpPr>
          <p:cNvPr id="3" name="Content Placeholder 2">
            <a:extLst>
              <a:ext uri="{FF2B5EF4-FFF2-40B4-BE49-F238E27FC236}">
                <a16:creationId xmlns:a16="http://schemas.microsoft.com/office/drawing/2014/main" id="{0B974BFD-A722-264B-8FBA-07330961755B}"/>
              </a:ext>
            </a:extLst>
          </p:cNvPr>
          <p:cNvSpPr>
            <a:spLocks noGrp="1"/>
          </p:cNvSpPr>
          <p:nvPr>
            <p:ph sz="quarter" idx="1"/>
          </p:nvPr>
        </p:nvSpPr>
        <p:spPr/>
        <p:txBody>
          <a:bodyPr/>
          <a:lstStyle/>
          <a:p>
            <a:r>
              <a:rPr lang="en-US" dirty="0"/>
              <a:t>Prevalence and association with other atopic disorders:</a:t>
            </a:r>
          </a:p>
          <a:p>
            <a:r>
              <a:rPr lang="en-US" dirty="0"/>
              <a:t>Prevalence is almost 20% in US, representing a marked increase during the past several decade.</a:t>
            </a:r>
          </a:p>
          <a:p>
            <a:r>
              <a:rPr lang="en-US" dirty="0"/>
              <a:t>Studies before 1960 estimated the prevalence to be up to 3%.</a:t>
            </a:r>
          </a:p>
          <a:p>
            <a:r>
              <a:rPr lang="en-US" dirty="0"/>
              <a:t>AD is often the 1</a:t>
            </a:r>
            <a:r>
              <a:rPr lang="en-US" baseline="30000" dirty="0"/>
              <a:t>st</a:t>
            </a:r>
            <a:r>
              <a:rPr lang="en-US" dirty="0"/>
              <a:t> manifestation of the ”atopic march” </a:t>
            </a:r>
          </a:p>
          <a:p>
            <a:r>
              <a:rPr lang="en-US" dirty="0"/>
              <a:t>AD </a:t>
            </a:r>
            <a:r>
              <a:rPr lang="en-US" dirty="0">
                <a:sym typeface="Wingdings" pitchFamily="2" charset="2"/>
              </a:rPr>
              <a:t> asthma  allergic rhinitis</a:t>
            </a:r>
            <a:endParaRPr lang="en-US" dirty="0"/>
          </a:p>
        </p:txBody>
      </p:sp>
    </p:spTree>
    <p:extLst>
      <p:ext uri="{BB962C8B-B14F-4D97-AF65-F5344CB8AC3E}">
        <p14:creationId xmlns:p14="http://schemas.microsoft.com/office/powerpoint/2010/main" val="342977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AA77-520F-374C-92BC-A85FB9B5F3F4}"/>
              </a:ext>
            </a:extLst>
          </p:cNvPr>
          <p:cNvSpPr>
            <a:spLocks noGrp="1"/>
          </p:cNvSpPr>
          <p:nvPr>
            <p:ph type="title"/>
          </p:nvPr>
        </p:nvSpPr>
        <p:spPr/>
        <p:txBody>
          <a:bodyPr/>
          <a:lstStyle/>
          <a:p>
            <a:r>
              <a:rPr lang="en-US" b="1" dirty="0"/>
              <a:t>Atopic Dermatitis</a:t>
            </a:r>
            <a:endParaRPr lang="en-US" dirty="0"/>
          </a:p>
        </p:txBody>
      </p:sp>
      <p:sp>
        <p:nvSpPr>
          <p:cNvPr id="3" name="Content Placeholder 2">
            <a:extLst>
              <a:ext uri="{FF2B5EF4-FFF2-40B4-BE49-F238E27FC236}">
                <a16:creationId xmlns:a16="http://schemas.microsoft.com/office/drawing/2014/main" id="{F7C86635-3801-5541-AE6B-85398B64F00C}"/>
              </a:ext>
            </a:extLst>
          </p:cNvPr>
          <p:cNvSpPr>
            <a:spLocks noGrp="1"/>
          </p:cNvSpPr>
          <p:nvPr>
            <p:ph sz="quarter" idx="1"/>
          </p:nvPr>
        </p:nvSpPr>
        <p:spPr/>
        <p:txBody>
          <a:bodyPr/>
          <a:lstStyle/>
          <a:p>
            <a:r>
              <a:rPr lang="en-US" dirty="0"/>
              <a:t>Asthma occurs in up to 50% of children who develop AD during the first 2 years of life;</a:t>
            </a:r>
          </a:p>
          <a:p>
            <a:r>
              <a:rPr lang="en-US" dirty="0"/>
              <a:t>Allergic rhinitis develop in 43-80% of children with AD.</a:t>
            </a:r>
          </a:p>
          <a:p>
            <a:r>
              <a:rPr lang="en-US" dirty="0"/>
              <a:t>In general children showing more severe dermatitis have a higher risk of developing asthma, as well as sensitization to foods and environmental allergens.</a:t>
            </a:r>
          </a:p>
        </p:txBody>
      </p:sp>
    </p:spTree>
    <p:extLst>
      <p:ext uri="{BB962C8B-B14F-4D97-AF65-F5344CB8AC3E}">
        <p14:creationId xmlns:p14="http://schemas.microsoft.com/office/powerpoint/2010/main" val="377378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4FB0C-5E56-C84B-A8B7-5BA4ABD23577}"/>
              </a:ext>
            </a:extLst>
          </p:cNvPr>
          <p:cNvSpPr>
            <a:spLocks noGrp="1"/>
          </p:cNvSpPr>
          <p:nvPr>
            <p:ph type="title"/>
          </p:nvPr>
        </p:nvSpPr>
        <p:spPr/>
        <p:txBody>
          <a:bodyPr/>
          <a:lstStyle/>
          <a:p>
            <a:r>
              <a:rPr lang="en-US" b="1" dirty="0"/>
              <a:t>Atopic Dermatitis</a:t>
            </a:r>
            <a:endParaRPr lang="en-US" dirty="0"/>
          </a:p>
        </p:txBody>
      </p:sp>
      <p:sp>
        <p:nvSpPr>
          <p:cNvPr id="3" name="Content Placeholder 2">
            <a:extLst>
              <a:ext uri="{FF2B5EF4-FFF2-40B4-BE49-F238E27FC236}">
                <a16:creationId xmlns:a16="http://schemas.microsoft.com/office/drawing/2014/main" id="{5C986CA5-B16D-A047-9876-1DEB956887AF}"/>
              </a:ext>
            </a:extLst>
          </p:cNvPr>
          <p:cNvSpPr>
            <a:spLocks noGrp="1"/>
          </p:cNvSpPr>
          <p:nvPr>
            <p:ph sz="quarter" idx="1"/>
          </p:nvPr>
        </p:nvSpPr>
        <p:spPr/>
        <p:txBody>
          <a:bodyPr/>
          <a:lstStyle/>
          <a:p>
            <a:r>
              <a:rPr lang="en-US" dirty="0"/>
              <a:t>AD occurs more frequently in urban areas than in rural areas, in smaller families, and in higher socioeconomic classes.</a:t>
            </a:r>
          </a:p>
          <a:p>
            <a:endParaRPr lang="en-US" dirty="0"/>
          </a:p>
          <a:p>
            <a:r>
              <a:rPr lang="en-US" dirty="0"/>
              <a:t>Ultimately 80% of patients will develop increased </a:t>
            </a:r>
            <a:r>
              <a:rPr lang="en-US" dirty="0" err="1"/>
              <a:t>IgE</a:t>
            </a:r>
            <a:r>
              <a:rPr lang="en-US" dirty="0"/>
              <a:t> levels.</a:t>
            </a:r>
          </a:p>
          <a:p>
            <a:endParaRPr lang="en-US" dirty="0"/>
          </a:p>
        </p:txBody>
      </p:sp>
    </p:spTree>
    <p:extLst>
      <p:ext uri="{BB962C8B-B14F-4D97-AF65-F5344CB8AC3E}">
        <p14:creationId xmlns:p14="http://schemas.microsoft.com/office/powerpoint/2010/main" val="424151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B0B43-74C1-6B4A-9593-62F6B3CD0D56}"/>
              </a:ext>
            </a:extLst>
          </p:cNvPr>
          <p:cNvSpPr>
            <a:spLocks noGrp="1"/>
          </p:cNvSpPr>
          <p:nvPr>
            <p:ph type="title"/>
          </p:nvPr>
        </p:nvSpPr>
        <p:spPr/>
        <p:txBody>
          <a:bodyPr/>
          <a:lstStyle/>
          <a:p>
            <a:r>
              <a:rPr lang="en-US" b="1" dirty="0"/>
              <a:t>Atopic Dermatitis</a:t>
            </a:r>
            <a:endParaRPr lang="en-US" dirty="0"/>
          </a:p>
        </p:txBody>
      </p:sp>
      <p:sp>
        <p:nvSpPr>
          <p:cNvPr id="3" name="Content Placeholder 2">
            <a:extLst>
              <a:ext uri="{FF2B5EF4-FFF2-40B4-BE49-F238E27FC236}">
                <a16:creationId xmlns:a16="http://schemas.microsoft.com/office/drawing/2014/main" id="{C9EB8DC5-C301-0E4E-B3FC-D0009EAB8F50}"/>
              </a:ext>
            </a:extLst>
          </p:cNvPr>
          <p:cNvSpPr>
            <a:spLocks noGrp="1"/>
          </p:cNvSpPr>
          <p:nvPr>
            <p:ph sz="quarter" idx="1"/>
          </p:nvPr>
        </p:nvSpPr>
        <p:spPr/>
        <p:txBody>
          <a:bodyPr/>
          <a:lstStyle/>
          <a:p>
            <a:r>
              <a:rPr lang="en-US" dirty="0"/>
              <a:t>Loss-of-function mutations in </a:t>
            </a:r>
            <a:r>
              <a:rPr lang="en-US" dirty="0" err="1"/>
              <a:t>profilaggrin</a:t>
            </a:r>
            <a:r>
              <a:rPr lang="en-US" dirty="0"/>
              <a:t> (FLG) cause ichthyosis vulgaris, a common genetic disorder characterized by dry, scaling skin and hyperlinear palms that has long been known to be common in individuals with AD.</a:t>
            </a:r>
          </a:p>
          <a:p>
            <a:r>
              <a:rPr lang="en-US" dirty="0"/>
              <a:t>Distinct mutations in FLG have been discovered in the European and Japanese populations, but all are strongly linked with AD, particularly of early onset.</a:t>
            </a:r>
          </a:p>
        </p:txBody>
      </p:sp>
    </p:spTree>
    <p:extLst>
      <p:ext uri="{BB962C8B-B14F-4D97-AF65-F5344CB8AC3E}">
        <p14:creationId xmlns:p14="http://schemas.microsoft.com/office/powerpoint/2010/main" val="309728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2D047-5356-E84D-9E82-2AE28185B97F}"/>
              </a:ext>
            </a:extLst>
          </p:cNvPr>
          <p:cNvSpPr>
            <a:spLocks noGrp="1"/>
          </p:cNvSpPr>
          <p:nvPr>
            <p:ph type="title"/>
          </p:nvPr>
        </p:nvSpPr>
        <p:spPr/>
        <p:txBody>
          <a:bodyPr/>
          <a:lstStyle/>
          <a:p>
            <a:r>
              <a:rPr lang="en-US" b="1" dirty="0"/>
              <a:t>Atopic Dermatitis</a:t>
            </a:r>
            <a:endParaRPr lang="en-US" dirty="0"/>
          </a:p>
        </p:txBody>
      </p:sp>
      <p:sp>
        <p:nvSpPr>
          <p:cNvPr id="3" name="Content Placeholder 2">
            <a:extLst>
              <a:ext uri="{FF2B5EF4-FFF2-40B4-BE49-F238E27FC236}">
                <a16:creationId xmlns:a16="http://schemas.microsoft.com/office/drawing/2014/main" id="{106AAFEA-98F6-C943-A344-462272CC5569}"/>
              </a:ext>
            </a:extLst>
          </p:cNvPr>
          <p:cNvSpPr>
            <a:spLocks noGrp="1"/>
          </p:cNvSpPr>
          <p:nvPr>
            <p:ph sz="quarter" idx="1"/>
          </p:nvPr>
        </p:nvSpPr>
        <p:spPr/>
        <p:txBody>
          <a:bodyPr/>
          <a:lstStyle/>
          <a:p>
            <a:r>
              <a:rPr lang="en-US" dirty="0"/>
              <a:t>Histology:</a:t>
            </a:r>
          </a:p>
          <a:p>
            <a:endParaRPr lang="en-US" dirty="0"/>
          </a:p>
          <a:p>
            <a:r>
              <a:rPr lang="en-US" dirty="0"/>
              <a:t>Edema within the epidermis (spongiosis) and infiltration with lymphocytes and macrophages in the superficial dermis.</a:t>
            </a:r>
          </a:p>
        </p:txBody>
      </p:sp>
    </p:spTree>
    <p:extLst>
      <p:ext uri="{BB962C8B-B14F-4D97-AF65-F5344CB8AC3E}">
        <p14:creationId xmlns:p14="http://schemas.microsoft.com/office/powerpoint/2010/main" val="3352675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sz="quarter" idx="1"/>
          </p:nvPr>
        </p:nvSpPr>
        <p:spPr>
          <a:xfrm>
            <a:off x="612775" y="1600200"/>
            <a:ext cx="8153400" cy="4495800"/>
          </a:xfrm>
        </p:spPr>
        <p:txBody>
          <a:bodyPr/>
          <a:lstStyle/>
          <a:p>
            <a:pPr eaLnBrk="1" hangingPunct="1"/>
            <a:r>
              <a:rPr lang="en-US" sz="3200" b="1"/>
              <a:t>Clinical Variants:</a:t>
            </a:r>
          </a:p>
          <a:p>
            <a:pPr eaLnBrk="1" hangingPunct="1"/>
            <a:endParaRPr lang="en-US" b="1"/>
          </a:p>
          <a:p>
            <a:pPr lvl="2" eaLnBrk="1" hangingPunct="1"/>
            <a:r>
              <a:rPr lang="en-US" sz="2800" b="1"/>
              <a:t>Infantile AD</a:t>
            </a:r>
          </a:p>
          <a:p>
            <a:pPr lvl="2" eaLnBrk="1" hangingPunct="1"/>
            <a:r>
              <a:rPr lang="en-US" sz="2800" b="1"/>
              <a:t>Childhood AD</a:t>
            </a:r>
          </a:p>
          <a:p>
            <a:pPr lvl="2" eaLnBrk="1" hangingPunct="1"/>
            <a:r>
              <a:rPr lang="en-US" sz="2800" b="1"/>
              <a:t>Adult AD</a:t>
            </a:r>
          </a:p>
        </p:txBody>
      </p:sp>
      <p:sp>
        <p:nvSpPr>
          <p:cNvPr id="29699" name="Title 1"/>
          <p:cNvSpPr>
            <a:spLocks noGrp="1"/>
          </p:cNvSpPr>
          <p:nvPr>
            <p:ph type="title"/>
          </p:nvPr>
        </p:nvSpPr>
        <p:spPr>
          <a:xfrm>
            <a:off x="612775" y="228600"/>
            <a:ext cx="8153400" cy="990600"/>
          </a:xfrm>
        </p:spPr>
        <p:txBody>
          <a:bodyPr/>
          <a:lstStyle/>
          <a:p>
            <a:pPr eaLnBrk="1" hangingPunct="1"/>
            <a:r>
              <a:rPr lang="en-US" sz="4800" b="1"/>
              <a:t>Atopic Dermatitis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sz="quarter" idx="1"/>
          </p:nvPr>
        </p:nvSpPr>
        <p:spPr>
          <a:xfrm>
            <a:off x="612775" y="1600200"/>
            <a:ext cx="8153400" cy="4495800"/>
          </a:xfrm>
        </p:spPr>
        <p:txBody>
          <a:bodyPr/>
          <a:lstStyle/>
          <a:p>
            <a:pPr eaLnBrk="1" hangingPunct="1"/>
            <a:r>
              <a:rPr lang="en-US" sz="3200" b="1" dirty="0"/>
              <a:t>Infantile AD:</a:t>
            </a:r>
          </a:p>
          <a:p>
            <a:pPr eaLnBrk="1" hangingPunct="1"/>
            <a:endParaRPr lang="en-US" dirty="0"/>
          </a:p>
          <a:p>
            <a:r>
              <a:rPr lang="en-US" altLang="en-US" dirty="0"/>
              <a:t>60% of case AD present in the first year of life, after 2 months of age</a:t>
            </a:r>
          </a:p>
          <a:p>
            <a:r>
              <a:rPr lang="en-US" altLang="en-US" dirty="0"/>
              <a:t>Begin as itchy erythema of the cheeks</a:t>
            </a:r>
          </a:p>
          <a:p>
            <a:r>
              <a:rPr lang="en-US" altLang="en-US" dirty="0"/>
              <a:t>Distribution include scalp, neck, forehead, wrist, and extensors</a:t>
            </a:r>
          </a:p>
          <a:p>
            <a:pPr lvl="2" eaLnBrk="1" hangingPunct="1"/>
            <a:endParaRPr lang="en-US" sz="2800" dirty="0"/>
          </a:p>
        </p:txBody>
      </p:sp>
      <p:sp>
        <p:nvSpPr>
          <p:cNvPr id="30723" name="Title 1"/>
          <p:cNvSpPr>
            <a:spLocks noGrp="1"/>
          </p:cNvSpPr>
          <p:nvPr>
            <p:ph type="title"/>
          </p:nvPr>
        </p:nvSpPr>
        <p:spPr>
          <a:xfrm>
            <a:off x="612775" y="228600"/>
            <a:ext cx="8153400" cy="990600"/>
          </a:xfrm>
        </p:spPr>
        <p:txBody>
          <a:bodyPr/>
          <a:lstStyle/>
          <a:p>
            <a:pPr eaLnBrk="1" hangingPunct="1"/>
            <a:r>
              <a:rPr lang="en-US" sz="4800" b="1" dirty="0"/>
              <a:t>Atopic Dermatitis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12775" y="228600"/>
            <a:ext cx="8153400" cy="990600"/>
          </a:xfrm>
        </p:spPr>
        <p:txBody>
          <a:bodyPr/>
          <a:lstStyle/>
          <a:p>
            <a:pPr eaLnBrk="1" hangingPunct="1"/>
            <a:endParaRPr lang="x-none"/>
          </a:p>
        </p:txBody>
      </p:sp>
      <p:pic>
        <p:nvPicPr>
          <p:cNvPr id="31747" name="Content Placeholder 3" descr="ad10.jpg"/>
          <p:cNvPicPr>
            <a:picLocks noGrp="1" noChangeAspect="1"/>
          </p:cNvPicPr>
          <p:nvPr>
            <p:ph sz="quarter" idx="1"/>
          </p:nvPr>
        </p:nvPicPr>
        <p:blipFill>
          <a:blip r:embed="rId2" cstate="print"/>
          <a:srcRect/>
          <a:stretch>
            <a:fillRect/>
          </a:stretch>
        </p:blipFill>
        <p:spPr>
          <a:xfrm>
            <a:off x="2286000" y="228600"/>
            <a:ext cx="4648200" cy="637381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2775" y="228600"/>
            <a:ext cx="8153400" cy="990600"/>
          </a:xfrm>
        </p:spPr>
        <p:txBody>
          <a:bodyPr/>
          <a:lstStyle/>
          <a:p>
            <a:pPr eaLnBrk="1" hangingPunct="1"/>
            <a:r>
              <a:rPr lang="en-US" sz="6000" b="1"/>
              <a:t>Eczema</a:t>
            </a:r>
          </a:p>
        </p:txBody>
      </p:sp>
      <p:sp>
        <p:nvSpPr>
          <p:cNvPr id="10243" name="Content Placeholder 2"/>
          <p:cNvSpPr>
            <a:spLocks noGrp="1"/>
          </p:cNvSpPr>
          <p:nvPr>
            <p:ph sz="quarter" idx="1"/>
          </p:nvPr>
        </p:nvSpPr>
        <p:spPr>
          <a:xfrm>
            <a:off x="612775" y="1600200"/>
            <a:ext cx="8153400" cy="4495800"/>
          </a:xfrm>
        </p:spPr>
        <p:txBody>
          <a:bodyPr/>
          <a:lstStyle/>
          <a:p>
            <a:pPr eaLnBrk="1" hangingPunct="1"/>
            <a:r>
              <a:rPr lang="en-US" sz="3600" b="1" dirty="0"/>
              <a:t>Definition: inflammation of the skin</a:t>
            </a:r>
          </a:p>
          <a:p>
            <a:pPr eaLnBrk="1" hangingPunct="1"/>
            <a:endParaRPr lang="en-US" sz="3600" b="1" dirty="0"/>
          </a:p>
          <a:p>
            <a:pPr eaLnBrk="1" hangingPunct="1"/>
            <a:r>
              <a:rPr lang="en-US" sz="3600" b="1" dirty="0"/>
              <a:t>Eczema vs. dermatitis</a:t>
            </a:r>
          </a:p>
          <a:p>
            <a:pPr eaLnBrk="1" hangingPunct="1"/>
            <a:endParaRPr lang="en-US" sz="36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12775" y="228600"/>
            <a:ext cx="8153400" cy="990600"/>
          </a:xfrm>
        </p:spPr>
        <p:txBody>
          <a:bodyPr/>
          <a:lstStyle/>
          <a:p>
            <a:pPr eaLnBrk="1" hangingPunct="1"/>
            <a:endParaRPr lang="x-none"/>
          </a:p>
        </p:txBody>
      </p:sp>
      <p:pic>
        <p:nvPicPr>
          <p:cNvPr id="32771" name="Content Placeholder 3" descr="Picture1.jpg"/>
          <p:cNvPicPr>
            <a:picLocks noGrp="1" noChangeAspect="1"/>
          </p:cNvPicPr>
          <p:nvPr>
            <p:ph sz="quarter" idx="1"/>
          </p:nvPr>
        </p:nvPicPr>
        <p:blipFill>
          <a:blip r:embed="rId2" cstate="print"/>
          <a:srcRect/>
          <a:stretch>
            <a:fillRect/>
          </a:stretch>
        </p:blipFill>
        <p:spPr>
          <a:xfrm>
            <a:off x="2438400" y="333375"/>
            <a:ext cx="4741863" cy="6143625"/>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sz="quarter" idx="1"/>
          </p:nvPr>
        </p:nvSpPr>
        <p:spPr>
          <a:xfrm>
            <a:off x="612775" y="1600200"/>
            <a:ext cx="8153400" cy="4495800"/>
          </a:xfrm>
        </p:spPr>
        <p:txBody>
          <a:bodyPr/>
          <a:lstStyle/>
          <a:p>
            <a:pPr eaLnBrk="1" hangingPunct="1"/>
            <a:r>
              <a:rPr lang="en-US" sz="3200" b="1" dirty="0"/>
              <a:t>Childhood AD:</a:t>
            </a:r>
          </a:p>
          <a:p>
            <a:pPr eaLnBrk="1" hangingPunct="1"/>
            <a:endParaRPr lang="en-US" dirty="0"/>
          </a:p>
          <a:p>
            <a:r>
              <a:rPr lang="en-US" altLang="en-US" dirty="0"/>
              <a:t>Characterized by less acute lesions</a:t>
            </a:r>
          </a:p>
          <a:p>
            <a:r>
              <a:rPr lang="en-US" altLang="en-US" dirty="0"/>
              <a:t>Distribution: antecubital and popliteal fossae, flexor wrist, eyelids, and face.</a:t>
            </a:r>
          </a:p>
          <a:p>
            <a:r>
              <a:rPr lang="en-US" altLang="en-US" dirty="0"/>
              <a:t>Severe atopic dermatitis involving more than 50% of body surface area is associated with growth retardation.  </a:t>
            </a:r>
          </a:p>
          <a:p>
            <a:pPr lvl="2" eaLnBrk="1" hangingPunct="1"/>
            <a:endParaRPr lang="en-US" dirty="0"/>
          </a:p>
        </p:txBody>
      </p:sp>
      <p:sp>
        <p:nvSpPr>
          <p:cNvPr id="33795" name="Title 1"/>
          <p:cNvSpPr>
            <a:spLocks noGrp="1"/>
          </p:cNvSpPr>
          <p:nvPr>
            <p:ph type="title"/>
          </p:nvPr>
        </p:nvSpPr>
        <p:spPr>
          <a:xfrm>
            <a:off x="612775" y="228600"/>
            <a:ext cx="8153400" cy="990600"/>
          </a:xfrm>
        </p:spPr>
        <p:txBody>
          <a:bodyPr/>
          <a:lstStyle/>
          <a:p>
            <a:pPr eaLnBrk="1" hangingPunct="1"/>
            <a:r>
              <a:rPr lang="en-US" sz="4800" b="1" dirty="0"/>
              <a:t>Atopic Dermatitis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12775" y="228600"/>
            <a:ext cx="8153400" cy="990600"/>
          </a:xfrm>
        </p:spPr>
        <p:txBody>
          <a:bodyPr/>
          <a:lstStyle/>
          <a:p>
            <a:pPr eaLnBrk="1" hangingPunct="1"/>
            <a:endParaRPr lang="x-none"/>
          </a:p>
        </p:txBody>
      </p:sp>
      <p:pic>
        <p:nvPicPr>
          <p:cNvPr id="34819" name="Content Placeholder 3" descr="Picture5.jpg"/>
          <p:cNvPicPr>
            <a:picLocks noGrp="1" noChangeAspect="1"/>
          </p:cNvPicPr>
          <p:nvPr>
            <p:ph sz="quarter" idx="1"/>
          </p:nvPr>
        </p:nvPicPr>
        <p:blipFill>
          <a:blip r:embed="rId2" cstate="print"/>
          <a:srcRect/>
          <a:stretch>
            <a:fillRect/>
          </a:stretch>
        </p:blipFill>
        <p:spPr>
          <a:xfrm>
            <a:off x="2362200" y="228600"/>
            <a:ext cx="4649788" cy="6361113"/>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12775" y="228600"/>
            <a:ext cx="8153400" cy="990600"/>
          </a:xfrm>
        </p:spPr>
        <p:txBody>
          <a:bodyPr/>
          <a:lstStyle/>
          <a:p>
            <a:pPr eaLnBrk="1" hangingPunct="1"/>
            <a:endParaRPr lang="x-none"/>
          </a:p>
        </p:txBody>
      </p:sp>
      <p:pic>
        <p:nvPicPr>
          <p:cNvPr id="35843" name="Content Placeholder 3" descr="Picture6.jpg"/>
          <p:cNvPicPr>
            <a:picLocks noGrp="1" noChangeAspect="1"/>
          </p:cNvPicPr>
          <p:nvPr>
            <p:ph sz="quarter" idx="1"/>
          </p:nvPr>
        </p:nvPicPr>
        <p:blipFill>
          <a:blip r:embed="rId2" cstate="print"/>
          <a:srcRect/>
          <a:stretch>
            <a:fillRect/>
          </a:stretch>
        </p:blipFill>
        <p:spPr>
          <a:xfrm>
            <a:off x="2438400" y="296863"/>
            <a:ext cx="4419600" cy="6103937"/>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12775" y="228600"/>
            <a:ext cx="8153400" cy="990600"/>
          </a:xfrm>
        </p:spPr>
        <p:txBody>
          <a:bodyPr/>
          <a:lstStyle/>
          <a:p>
            <a:pPr eaLnBrk="1" hangingPunct="1"/>
            <a:endParaRPr lang="x-none"/>
          </a:p>
        </p:txBody>
      </p:sp>
      <p:pic>
        <p:nvPicPr>
          <p:cNvPr id="36867" name="Content Placeholder 3" descr="ad12.jpg"/>
          <p:cNvPicPr>
            <a:picLocks noGrp="1" noChangeAspect="1"/>
          </p:cNvPicPr>
          <p:nvPr>
            <p:ph sz="quarter" idx="1"/>
          </p:nvPr>
        </p:nvPicPr>
        <p:blipFill>
          <a:blip r:embed="rId2" cstate="print"/>
          <a:srcRect/>
          <a:stretch>
            <a:fillRect/>
          </a:stretch>
        </p:blipFill>
        <p:spPr>
          <a:xfrm>
            <a:off x="304800" y="533400"/>
            <a:ext cx="8547100" cy="56388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sz="quarter" idx="1"/>
          </p:nvPr>
        </p:nvSpPr>
        <p:spPr>
          <a:xfrm>
            <a:off x="612775" y="1600200"/>
            <a:ext cx="8153400" cy="4495800"/>
          </a:xfrm>
        </p:spPr>
        <p:txBody>
          <a:bodyPr/>
          <a:lstStyle/>
          <a:p>
            <a:pPr eaLnBrk="1" hangingPunct="1"/>
            <a:r>
              <a:rPr lang="en-US" sz="3200" b="1" dirty="0"/>
              <a:t>Adult AD:</a:t>
            </a:r>
          </a:p>
          <a:p>
            <a:pPr>
              <a:lnSpc>
                <a:spcPct val="90000"/>
              </a:lnSpc>
            </a:pPr>
            <a:r>
              <a:rPr lang="en-US" altLang="en-US" dirty="0"/>
              <a:t>Distribution: antecubital and popliteal fossae, the front side of the neck, the forehead, and area around the eyes.</a:t>
            </a:r>
          </a:p>
          <a:p>
            <a:pPr>
              <a:lnSpc>
                <a:spcPct val="90000"/>
              </a:lnSpc>
            </a:pPr>
            <a:r>
              <a:rPr lang="en-US" altLang="en-US" dirty="0"/>
              <a:t>Atopic individuals are at greater risk of developing hand dermatitis than are the rest of the population</a:t>
            </a:r>
          </a:p>
          <a:p>
            <a:pPr>
              <a:lnSpc>
                <a:spcPct val="90000"/>
              </a:lnSpc>
            </a:pPr>
            <a:r>
              <a:rPr lang="en-US" altLang="en-US" dirty="0"/>
              <a:t>70% develop hand dermatitis some times in their lives</a:t>
            </a:r>
          </a:p>
          <a:p>
            <a:pPr eaLnBrk="1" hangingPunct="1"/>
            <a:endParaRPr lang="en-US" dirty="0"/>
          </a:p>
        </p:txBody>
      </p:sp>
      <p:sp>
        <p:nvSpPr>
          <p:cNvPr id="37891" name="Title 1"/>
          <p:cNvSpPr>
            <a:spLocks noGrp="1"/>
          </p:cNvSpPr>
          <p:nvPr>
            <p:ph type="title"/>
          </p:nvPr>
        </p:nvSpPr>
        <p:spPr>
          <a:xfrm>
            <a:off x="612775" y="228600"/>
            <a:ext cx="8153400" cy="990600"/>
          </a:xfrm>
        </p:spPr>
        <p:txBody>
          <a:bodyPr/>
          <a:lstStyle/>
          <a:p>
            <a:pPr eaLnBrk="1" hangingPunct="1"/>
            <a:r>
              <a:rPr lang="en-US" sz="4800" b="1" dirty="0"/>
              <a:t>Atopic Dermatitis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12775" y="228600"/>
            <a:ext cx="8153400" cy="990600"/>
          </a:xfrm>
        </p:spPr>
        <p:txBody>
          <a:bodyPr/>
          <a:lstStyle/>
          <a:p>
            <a:pPr eaLnBrk="1" hangingPunct="1"/>
            <a:endParaRPr lang="x-none"/>
          </a:p>
        </p:txBody>
      </p:sp>
      <p:pic>
        <p:nvPicPr>
          <p:cNvPr id="38915" name="Content Placeholder 3" descr="ad4.jpg"/>
          <p:cNvPicPr>
            <a:picLocks noGrp="1" noChangeAspect="1"/>
          </p:cNvPicPr>
          <p:nvPr>
            <p:ph sz="quarter" idx="1"/>
          </p:nvPr>
        </p:nvPicPr>
        <p:blipFill>
          <a:blip r:embed="rId2" cstate="print"/>
          <a:srcRect/>
          <a:stretch>
            <a:fillRect/>
          </a:stretch>
        </p:blipFill>
        <p:spPr>
          <a:xfrm>
            <a:off x="1066800" y="336550"/>
            <a:ext cx="6873875" cy="583565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12775" y="228600"/>
            <a:ext cx="8153400" cy="990600"/>
          </a:xfrm>
        </p:spPr>
        <p:txBody>
          <a:bodyPr/>
          <a:lstStyle/>
          <a:p>
            <a:pPr eaLnBrk="1" hangingPunct="1"/>
            <a:endParaRPr lang="x-none"/>
          </a:p>
        </p:txBody>
      </p:sp>
      <p:pic>
        <p:nvPicPr>
          <p:cNvPr id="39939" name="Content Placeholder 3" descr="ad2.jpg"/>
          <p:cNvPicPr>
            <a:picLocks noGrp="1" noChangeAspect="1"/>
          </p:cNvPicPr>
          <p:nvPr>
            <p:ph sz="quarter" idx="1"/>
          </p:nvPr>
        </p:nvPicPr>
        <p:blipFill>
          <a:blip r:embed="rId2" cstate="print"/>
          <a:srcRect/>
          <a:stretch>
            <a:fillRect/>
          </a:stretch>
        </p:blipFill>
        <p:spPr>
          <a:xfrm>
            <a:off x="266700" y="533400"/>
            <a:ext cx="8572500" cy="57150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12775" y="228600"/>
            <a:ext cx="8153400" cy="990600"/>
          </a:xfrm>
        </p:spPr>
        <p:txBody>
          <a:bodyPr/>
          <a:lstStyle/>
          <a:p>
            <a:pPr eaLnBrk="1" hangingPunct="1"/>
            <a:endParaRPr lang="x-none"/>
          </a:p>
        </p:txBody>
      </p:sp>
      <p:pic>
        <p:nvPicPr>
          <p:cNvPr id="40963" name="Content Placeholder 3" descr="ad16.jpg"/>
          <p:cNvPicPr>
            <a:picLocks noGrp="1" noChangeAspect="1"/>
          </p:cNvPicPr>
          <p:nvPr>
            <p:ph sz="quarter" idx="1"/>
          </p:nvPr>
        </p:nvPicPr>
        <p:blipFill>
          <a:blip r:embed="rId2" cstate="print"/>
          <a:srcRect/>
          <a:stretch>
            <a:fillRect/>
          </a:stretch>
        </p:blipFill>
        <p:spPr>
          <a:xfrm>
            <a:off x="533400" y="304800"/>
            <a:ext cx="8153400" cy="6111875"/>
          </a:xfrm>
        </p:spPr>
      </p:pic>
      <p:sp>
        <p:nvSpPr>
          <p:cNvPr id="4" name="TextBox 3"/>
          <p:cNvSpPr txBox="1"/>
          <p:nvPr/>
        </p:nvSpPr>
        <p:spPr>
          <a:xfrm>
            <a:off x="3886200" y="457200"/>
            <a:ext cx="4343400" cy="646331"/>
          </a:xfrm>
          <a:prstGeom prst="rect">
            <a:avLst/>
          </a:prstGeom>
          <a:solidFill>
            <a:schemeClr val="bg1"/>
          </a:solidFill>
        </p:spPr>
        <p:txBody>
          <a:bodyPr wrap="square" rtlCol="0">
            <a:spAutoFit/>
          </a:bodyPr>
          <a:lstStyle/>
          <a:p>
            <a:r>
              <a:rPr lang="en-US" b="1" dirty="0" err="1"/>
              <a:t>Erythroderma</a:t>
            </a:r>
            <a:r>
              <a:rPr lang="en-US" b="1" dirty="0"/>
              <a:t>: is a  very rare complication of atopic dermatitis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FEB98-F512-9B48-B841-6CDD8351E43A}"/>
              </a:ext>
            </a:extLst>
          </p:cNvPr>
          <p:cNvSpPr>
            <a:spLocks noGrp="1"/>
          </p:cNvSpPr>
          <p:nvPr>
            <p:ph type="title"/>
          </p:nvPr>
        </p:nvSpPr>
        <p:spPr/>
        <p:txBody>
          <a:bodyPr/>
          <a:lstStyle/>
          <a:p>
            <a:r>
              <a:rPr lang="en-US" b="1" dirty="0"/>
              <a:t>Atopic Dermatitis</a:t>
            </a:r>
            <a:endParaRPr lang="en-US" dirty="0"/>
          </a:p>
        </p:txBody>
      </p:sp>
      <p:sp>
        <p:nvSpPr>
          <p:cNvPr id="3" name="Content Placeholder 2">
            <a:extLst>
              <a:ext uri="{FF2B5EF4-FFF2-40B4-BE49-F238E27FC236}">
                <a16:creationId xmlns:a16="http://schemas.microsoft.com/office/drawing/2014/main" id="{81100044-1AD3-064A-A744-83D2A1D322FE}"/>
              </a:ext>
            </a:extLst>
          </p:cNvPr>
          <p:cNvSpPr>
            <a:spLocks noGrp="1"/>
          </p:cNvSpPr>
          <p:nvPr>
            <p:ph sz="quarter" idx="1"/>
          </p:nvPr>
        </p:nvSpPr>
        <p:spPr/>
        <p:txBody>
          <a:bodyPr/>
          <a:lstStyle/>
          <a:p>
            <a:r>
              <a:rPr lang="en-US" dirty="0"/>
              <a:t>Atopic individuals have a distinct tendency toward an extra line or groove of the lower eyelid, so called ”atopic pleat”, is present at birth or shortly after and usually retained throughout life, referred to as “</a:t>
            </a:r>
            <a:r>
              <a:rPr lang="en-US" dirty="0" err="1"/>
              <a:t>Dennie</a:t>
            </a:r>
            <a:r>
              <a:rPr lang="en-US" dirty="0"/>
              <a:t>-Morgan fold”.</a:t>
            </a:r>
          </a:p>
          <a:p>
            <a:r>
              <a:rPr lang="en-US" dirty="0"/>
              <a:t>Another feature, an exaggerated linear nasal crease, caused by frequent rubbing of the nasal tip (allergic salute), although not a specific sign of AD.</a:t>
            </a:r>
          </a:p>
        </p:txBody>
      </p:sp>
    </p:spTree>
    <p:extLst>
      <p:ext uri="{BB962C8B-B14F-4D97-AF65-F5344CB8AC3E}">
        <p14:creationId xmlns:p14="http://schemas.microsoft.com/office/powerpoint/2010/main" val="41627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9"/>
          <p:cNvSpPr>
            <a:spLocks noGrp="1"/>
          </p:cNvSpPr>
          <p:nvPr>
            <p:ph sz="quarter" idx="1"/>
          </p:nvPr>
        </p:nvSpPr>
        <p:spPr>
          <a:xfrm>
            <a:off x="612775" y="1600200"/>
            <a:ext cx="8153400" cy="4495800"/>
          </a:xfrm>
        </p:spPr>
        <p:txBody>
          <a:bodyPr/>
          <a:lstStyle/>
          <a:p>
            <a:pPr eaLnBrk="1" hangingPunct="1"/>
            <a:endParaRPr lang="en-US" sz="3600" b="1" dirty="0"/>
          </a:p>
          <a:p>
            <a:pPr eaLnBrk="1" hangingPunct="1"/>
            <a:r>
              <a:rPr lang="en-US" sz="3600" b="1" dirty="0"/>
              <a:t>Acute eczema: </a:t>
            </a:r>
          </a:p>
          <a:p>
            <a:pPr eaLnBrk="1" hangingPunct="1"/>
            <a:r>
              <a:rPr lang="en-US" sz="3600" b="1" dirty="0"/>
              <a:t>erosion, oozing and vesicles </a:t>
            </a:r>
          </a:p>
        </p:txBody>
      </p:sp>
      <p:sp>
        <p:nvSpPr>
          <p:cNvPr id="12291" name="Title 1"/>
          <p:cNvSpPr>
            <a:spLocks noGrp="1"/>
          </p:cNvSpPr>
          <p:nvPr>
            <p:ph type="title"/>
          </p:nvPr>
        </p:nvSpPr>
        <p:spPr>
          <a:xfrm>
            <a:off x="612775" y="228600"/>
            <a:ext cx="8153400" cy="990600"/>
          </a:xfrm>
        </p:spPr>
        <p:txBody>
          <a:bodyPr/>
          <a:lstStyle/>
          <a:p>
            <a:pPr eaLnBrk="1" hangingPunct="1"/>
            <a:r>
              <a:rPr lang="en-US" sz="6000" b="1"/>
              <a:t>Eczema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sz="quarter" idx="1"/>
          </p:nvPr>
        </p:nvSpPr>
        <p:spPr>
          <a:xfrm>
            <a:off x="612775" y="1600200"/>
            <a:ext cx="8153400" cy="4495800"/>
          </a:xfrm>
        </p:spPr>
        <p:txBody>
          <a:bodyPr/>
          <a:lstStyle/>
          <a:p>
            <a:pPr eaLnBrk="1" hangingPunct="1"/>
            <a:r>
              <a:rPr lang="en-US" sz="3200" b="1" dirty="0"/>
              <a:t>Complications:</a:t>
            </a:r>
          </a:p>
          <a:p>
            <a:pPr eaLnBrk="1" hangingPunct="1"/>
            <a:endParaRPr lang="en-US" dirty="0"/>
          </a:p>
          <a:p>
            <a:pPr lvl="1" eaLnBrk="1" hangingPunct="1"/>
            <a:r>
              <a:rPr lang="en-US" sz="2800" dirty="0"/>
              <a:t>Secondary infections</a:t>
            </a:r>
          </a:p>
          <a:p>
            <a:pPr lvl="1" eaLnBrk="1" hangingPunct="1"/>
            <a:r>
              <a:rPr lang="en-US" sz="2800" dirty="0"/>
              <a:t>Eczema </a:t>
            </a:r>
            <a:r>
              <a:rPr lang="en-US" sz="2800" dirty="0" err="1"/>
              <a:t>herpeticum</a:t>
            </a:r>
            <a:endParaRPr lang="en-US" sz="2800" dirty="0"/>
          </a:p>
          <a:p>
            <a:pPr lvl="1" eaLnBrk="1" hangingPunct="1"/>
            <a:r>
              <a:rPr lang="en-US" sz="2800" dirty="0"/>
              <a:t>Growth retardation</a:t>
            </a:r>
          </a:p>
          <a:p>
            <a:pPr lvl="1" eaLnBrk="1" hangingPunct="1"/>
            <a:r>
              <a:rPr lang="en-US" sz="2800" dirty="0"/>
              <a:t>Psychological</a:t>
            </a:r>
          </a:p>
          <a:p>
            <a:pPr lvl="1" eaLnBrk="1" hangingPunct="1"/>
            <a:r>
              <a:rPr lang="en-US" sz="2800" dirty="0"/>
              <a:t>PIH</a:t>
            </a:r>
          </a:p>
          <a:p>
            <a:pPr lvl="1" eaLnBrk="1" hangingPunct="1"/>
            <a:endParaRPr lang="en-US" sz="2800" dirty="0"/>
          </a:p>
          <a:p>
            <a:pPr marL="366713" lvl="1" indent="0" eaLnBrk="1" hangingPunct="1">
              <a:buNone/>
            </a:pPr>
            <a:endParaRPr lang="en-US" sz="2800" dirty="0"/>
          </a:p>
        </p:txBody>
      </p:sp>
      <p:sp>
        <p:nvSpPr>
          <p:cNvPr id="43011" name="Title 1"/>
          <p:cNvSpPr>
            <a:spLocks noGrp="1"/>
          </p:cNvSpPr>
          <p:nvPr>
            <p:ph type="title"/>
          </p:nvPr>
        </p:nvSpPr>
        <p:spPr>
          <a:xfrm>
            <a:off x="612775" y="228600"/>
            <a:ext cx="8153400" cy="990600"/>
          </a:xfrm>
        </p:spPr>
        <p:txBody>
          <a:bodyPr/>
          <a:lstStyle/>
          <a:p>
            <a:pPr eaLnBrk="1" hangingPunct="1"/>
            <a:r>
              <a:rPr lang="en-US" sz="4800" b="1" dirty="0"/>
              <a:t>Atopic Dermatitis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01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0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F8A94-BD4E-3B46-A557-88CA754AC43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08BF423-94D7-DB46-BBFE-544C34C77350}"/>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333500" y="1600200"/>
            <a:ext cx="6477000" cy="4724400"/>
          </a:xfrm>
        </p:spPr>
      </p:pic>
    </p:spTree>
    <p:extLst>
      <p:ext uri="{BB962C8B-B14F-4D97-AF65-F5344CB8AC3E}">
        <p14:creationId xmlns:p14="http://schemas.microsoft.com/office/powerpoint/2010/main" val="2786311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12775" y="228600"/>
            <a:ext cx="8153400" cy="990600"/>
          </a:xfrm>
        </p:spPr>
        <p:txBody>
          <a:bodyPr/>
          <a:lstStyle/>
          <a:p>
            <a:pPr eaLnBrk="1" hangingPunct="1"/>
            <a:endParaRPr lang="x-none"/>
          </a:p>
        </p:txBody>
      </p:sp>
      <p:pic>
        <p:nvPicPr>
          <p:cNvPr id="45059" name="Content Placeholder 3" descr="ecz-herp.jpg"/>
          <p:cNvPicPr>
            <a:picLocks noGrp="1" noChangeAspect="1"/>
          </p:cNvPicPr>
          <p:nvPr>
            <p:ph sz="quarter" idx="1"/>
          </p:nvPr>
        </p:nvPicPr>
        <p:blipFill>
          <a:blip r:embed="rId2" cstate="print"/>
          <a:srcRect/>
          <a:stretch>
            <a:fillRect/>
          </a:stretch>
        </p:blipFill>
        <p:spPr>
          <a:xfrm>
            <a:off x="1600200" y="265113"/>
            <a:ext cx="6019800" cy="6226175"/>
          </a:xfrm>
        </p:spPr>
      </p:pic>
      <p:sp>
        <p:nvSpPr>
          <p:cNvPr id="4" name="TextBox 3"/>
          <p:cNvSpPr txBox="1"/>
          <p:nvPr/>
        </p:nvSpPr>
        <p:spPr>
          <a:xfrm>
            <a:off x="1676400" y="457200"/>
            <a:ext cx="3962400" cy="369332"/>
          </a:xfrm>
          <a:prstGeom prst="rect">
            <a:avLst/>
          </a:prstGeom>
          <a:solidFill>
            <a:srgbClr val="FFFF00"/>
          </a:solidFill>
        </p:spPr>
        <p:txBody>
          <a:bodyPr wrap="square" rtlCol="0">
            <a:spAutoFit/>
          </a:bodyPr>
          <a:lstStyle/>
          <a:p>
            <a:r>
              <a:rPr lang="en-US" b="1" dirty="0" err="1"/>
              <a:t>Impitigo</a:t>
            </a:r>
            <a:r>
              <a:rPr lang="en-US" b="1" dirty="0"/>
              <a:t>: Bacterial infection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12775" y="228600"/>
            <a:ext cx="8153400" cy="990600"/>
          </a:xfrm>
        </p:spPr>
        <p:txBody>
          <a:bodyPr/>
          <a:lstStyle/>
          <a:p>
            <a:pPr eaLnBrk="1" hangingPunct="1"/>
            <a:endParaRPr lang="x-none"/>
          </a:p>
        </p:txBody>
      </p:sp>
      <p:pic>
        <p:nvPicPr>
          <p:cNvPr id="44035" name="Content Placeholder 3" descr="ad11.jpg"/>
          <p:cNvPicPr>
            <a:picLocks noGrp="1" noChangeAspect="1"/>
          </p:cNvPicPr>
          <p:nvPr>
            <p:ph sz="quarter" idx="1"/>
          </p:nvPr>
        </p:nvPicPr>
        <p:blipFill>
          <a:blip r:embed="rId2" cstate="print"/>
          <a:srcRect/>
          <a:stretch>
            <a:fillRect/>
          </a:stretch>
        </p:blipFill>
        <p:spPr>
          <a:xfrm>
            <a:off x="171450" y="685800"/>
            <a:ext cx="8820150" cy="5029200"/>
          </a:xfrm>
        </p:spPr>
      </p:pic>
      <p:sp>
        <p:nvSpPr>
          <p:cNvPr id="5" name="TextBox 4"/>
          <p:cNvSpPr txBox="1"/>
          <p:nvPr/>
        </p:nvSpPr>
        <p:spPr>
          <a:xfrm>
            <a:off x="990600" y="1143000"/>
            <a:ext cx="1676400" cy="369332"/>
          </a:xfrm>
          <a:prstGeom prst="rect">
            <a:avLst/>
          </a:prstGeom>
          <a:solidFill>
            <a:srgbClr val="FFFF00"/>
          </a:solidFill>
        </p:spPr>
        <p:txBody>
          <a:bodyPr wrap="square" rtlCol="0">
            <a:spAutoFit/>
          </a:bodyPr>
          <a:lstStyle/>
          <a:p>
            <a:r>
              <a:rPr lang="en-US" b="1" dirty="0" err="1"/>
              <a:t>Cellulitis</a:t>
            </a:r>
            <a:endParaRPr lang="en-US"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12775" y="228600"/>
            <a:ext cx="8153400" cy="990600"/>
          </a:xfrm>
        </p:spPr>
        <p:txBody>
          <a:bodyPr/>
          <a:lstStyle/>
          <a:p>
            <a:pPr eaLnBrk="1" hangingPunct="1"/>
            <a:endParaRPr lang="x-none"/>
          </a:p>
        </p:txBody>
      </p:sp>
      <p:pic>
        <p:nvPicPr>
          <p:cNvPr id="4" name="Content Placeholder 3" descr="Picture7.jpg"/>
          <p:cNvPicPr>
            <a:picLocks noChangeAspect="1"/>
          </p:cNvPicPr>
          <p:nvPr/>
        </p:nvPicPr>
        <p:blipFill>
          <a:blip r:embed="rId2" cstate="print"/>
          <a:srcRect/>
          <a:stretch>
            <a:fillRect/>
          </a:stretch>
        </p:blipFill>
        <p:spPr bwMode="auto">
          <a:xfrm>
            <a:off x="2209800" y="0"/>
            <a:ext cx="4995863" cy="6378575"/>
          </a:xfrm>
          <a:prstGeom prst="rect">
            <a:avLst/>
          </a:prstGeom>
          <a:noFill/>
          <a:ln w="9525">
            <a:noFill/>
            <a:miter lim="800000"/>
            <a:headEnd/>
            <a:tailEnd/>
          </a:ln>
        </p:spPr>
      </p:pic>
      <p:sp>
        <p:nvSpPr>
          <p:cNvPr id="5" name="Content Placeholder 4"/>
          <p:cNvSpPr>
            <a:spLocks noGrp="1"/>
          </p:cNvSpPr>
          <p:nvPr>
            <p:ph sz="quarter" idx="1"/>
          </p:nvPr>
        </p:nvSpPr>
        <p:spPr/>
        <p:txBody>
          <a:bodyPr/>
          <a:lstStyle/>
          <a:p>
            <a:endParaRPr lang="en-US" dirty="0"/>
          </a:p>
        </p:txBody>
      </p:sp>
      <p:sp>
        <p:nvSpPr>
          <p:cNvPr id="6" name="TextBox 5"/>
          <p:cNvSpPr txBox="1"/>
          <p:nvPr/>
        </p:nvSpPr>
        <p:spPr>
          <a:xfrm>
            <a:off x="2667000" y="143470"/>
            <a:ext cx="4114800" cy="923330"/>
          </a:xfrm>
          <a:prstGeom prst="rect">
            <a:avLst/>
          </a:prstGeom>
          <a:solidFill>
            <a:srgbClr val="FFFF00"/>
          </a:solidFill>
        </p:spPr>
        <p:txBody>
          <a:bodyPr wrap="square" rtlCol="0">
            <a:spAutoFit/>
          </a:bodyPr>
          <a:lstStyle/>
          <a:p>
            <a:r>
              <a:rPr lang="en-US" b="1" dirty="0"/>
              <a:t>Eczema </a:t>
            </a:r>
            <a:r>
              <a:rPr lang="en-US" b="1" dirty="0" err="1"/>
              <a:t>Herpiticum</a:t>
            </a:r>
            <a:r>
              <a:rPr lang="en-US" b="1" dirty="0"/>
              <a:t> is a serious </a:t>
            </a:r>
            <a:r>
              <a:rPr lang="en-US" b="1" dirty="0" err="1"/>
              <a:t>complicaiton</a:t>
            </a:r>
            <a:r>
              <a:rPr lang="en-US" b="1" dirty="0"/>
              <a:t> that needs admission and systemic antiviral</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A102F-DD98-A744-B094-61353F1A015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6A4B7C2-33BA-444F-9BEC-9C80561B6B39}"/>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295400" y="1371600"/>
            <a:ext cx="6096000" cy="4800600"/>
          </a:xfrm>
        </p:spPr>
      </p:pic>
    </p:spTree>
    <p:extLst>
      <p:ext uri="{BB962C8B-B14F-4D97-AF65-F5344CB8AC3E}">
        <p14:creationId xmlns:p14="http://schemas.microsoft.com/office/powerpoint/2010/main" val="38106094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sz="quarter" idx="1"/>
          </p:nvPr>
        </p:nvSpPr>
        <p:spPr>
          <a:xfrm>
            <a:off x="612775" y="1600200"/>
            <a:ext cx="8153400" cy="4495800"/>
          </a:xfrm>
        </p:spPr>
        <p:txBody>
          <a:bodyPr/>
          <a:lstStyle/>
          <a:p>
            <a:pPr eaLnBrk="1" hangingPunct="1"/>
            <a:r>
              <a:rPr lang="en-US" sz="3200" b="1"/>
              <a:t>Investigations:</a:t>
            </a:r>
          </a:p>
          <a:p>
            <a:pPr eaLnBrk="1" hangingPunct="1"/>
            <a:endParaRPr lang="en-US" sz="3200" b="1"/>
          </a:p>
          <a:p>
            <a:pPr lvl="2" eaLnBrk="1" hangingPunct="1"/>
            <a:r>
              <a:rPr lang="en-US" b="1"/>
              <a:t>????????</a:t>
            </a:r>
          </a:p>
          <a:p>
            <a:pPr eaLnBrk="1" hangingPunct="1"/>
            <a:endParaRPr lang="en-US" sz="3200" b="1"/>
          </a:p>
        </p:txBody>
      </p:sp>
      <p:sp>
        <p:nvSpPr>
          <p:cNvPr id="48131" name="Title 1"/>
          <p:cNvSpPr>
            <a:spLocks noGrp="1"/>
          </p:cNvSpPr>
          <p:nvPr>
            <p:ph type="title"/>
          </p:nvPr>
        </p:nvSpPr>
        <p:spPr>
          <a:xfrm>
            <a:off x="612775" y="228600"/>
            <a:ext cx="8153400" cy="990600"/>
          </a:xfrm>
        </p:spPr>
        <p:txBody>
          <a:bodyPr/>
          <a:lstStyle/>
          <a:p>
            <a:pPr eaLnBrk="1" hangingPunct="1"/>
            <a:r>
              <a:rPr lang="en-US" sz="4800" b="1" dirty="0"/>
              <a:t>Atopic Dermatitis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612775" y="228600"/>
            <a:ext cx="8153400" cy="990600"/>
          </a:xfrm>
        </p:spPr>
        <p:txBody>
          <a:bodyPr/>
          <a:lstStyle/>
          <a:p>
            <a:pPr eaLnBrk="1" hangingPunct="1"/>
            <a:r>
              <a:rPr lang="en-US" sz="4800" b="1" dirty="0"/>
              <a:t>Atopic Dermatitis</a:t>
            </a:r>
          </a:p>
        </p:txBody>
      </p:sp>
      <p:sp>
        <p:nvSpPr>
          <p:cNvPr id="49155" name="Content Placeholder 3"/>
          <p:cNvSpPr>
            <a:spLocks noGrp="1"/>
          </p:cNvSpPr>
          <p:nvPr>
            <p:ph sz="quarter" idx="1"/>
          </p:nvPr>
        </p:nvSpPr>
        <p:spPr>
          <a:xfrm>
            <a:off x="612775" y="1600200"/>
            <a:ext cx="8153400" cy="4724400"/>
          </a:xfrm>
        </p:spPr>
        <p:txBody>
          <a:bodyPr/>
          <a:lstStyle/>
          <a:p>
            <a:pPr eaLnBrk="1" hangingPunct="1"/>
            <a:r>
              <a:rPr lang="en-US" sz="3200" b="1" dirty="0"/>
              <a:t>Management:</a:t>
            </a:r>
          </a:p>
          <a:p>
            <a:pPr eaLnBrk="1" hangingPunct="1"/>
            <a:endParaRPr lang="en-US" dirty="0"/>
          </a:p>
          <a:p>
            <a:pPr lvl="1" eaLnBrk="1" hangingPunct="1"/>
            <a:r>
              <a:rPr lang="en-US" dirty="0"/>
              <a:t>Education! </a:t>
            </a:r>
            <a:r>
              <a:rPr lang="en-US" b="1" dirty="0"/>
              <a:t>Education! Education!</a:t>
            </a:r>
          </a:p>
          <a:p>
            <a:pPr lvl="1" eaLnBrk="1" hangingPunct="1"/>
            <a:r>
              <a:rPr lang="en-US" dirty="0"/>
              <a:t>Support!</a:t>
            </a:r>
          </a:p>
          <a:p>
            <a:pPr lvl="1" eaLnBrk="1" hangingPunct="1"/>
            <a:r>
              <a:rPr lang="en-US" dirty="0"/>
              <a:t>Skin care: </a:t>
            </a:r>
            <a:r>
              <a:rPr lang="en-US" b="1" dirty="0"/>
              <a:t>moisturizing the skin</a:t>
            </a:r>
          </a:p>
          <a:p>
            <a:pPr lvl="1" eaLnBrk="1" hangingPunct="1"/>
            <a:r>
              <a:rPr lang="en-US" dirty="0"/>
              <a:t>Topical therapy: (topical steroids, Tacrolimus, </a:t>
            </a:r>
            <a:r>
              <a:rPr lang="en-US" dirty="0" err="1"/>
              <a:t>Pimecrolimus</a:t>
            </a:r>
            <a:r>
              <a:rPr lang="en-US" dirty="0"/>
              <a:t>)</a:t>
            </a:r>
          </a:p>
          <a:p>
            <a:pPr lvl="1" eaLnBrk="1" hangingPunct="1"/>
            <a:r>
              <a:rPr lang="en-US" dirty="0"/>
              <a:t>Phototherapy</a:t>
            </a:r>
          </a:p>
          <a:p>
            <a:pPr lvl="1" eaLnBrk="1" hangingPunct="1"/>
            <a:r>
              <a:rPr lang="en-US" dirty="0"/>
              <a:t>Systemic therapy: steroids, </a:t>
            </a:r>
            <a:r>
              <a:rPr lang="en-US" dirty="0" err="1"/>
              <a:t>Cyclosporin</a:t>
            </a:r>
            <a:r>
              <a:rPr lang="en-US" dirty="0"/>
              <a:t>, </a:t>
            </a:r>
            <a:r>
              <a:rPr lang="en-US" dirty="0" err="1"/>
              <a:t>Methotrexate</a:t>
            </a:r>
            <a:r>
              <a:rPr lang="en-US" dirty="0"/>
              <a:t>, </a:t>
            </a:r>
            <a:r>
              <a:rPr lang="en-US" dirty="0" err="1"/>
              <a:t>Azathioprine</a:t>
            </a:r>
            <a:endParaRPr lang="en-US" dirty="0"/>
          </a:p>
          <a:p>
            <a:pPr lvl="1" eaLnBrk="1" hangingPunct="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5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15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1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E1809-9B5F-AD4E-A86E-2A7A9FEBC42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FB97245-0119-6045-8D44-F31EA7AE9488}"/>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066800" y="1447800"/>
            <a:ext cx="6629400" cy="4876800"/>
          </a:xfrm>
        </p:spPr>
      </p:pic>
    </p:spTree>
    <p:extLst>
      <p:ext uri="{BB962C8B-B14F-4D97-AF65-F5344CB8AC3E}">
        <p14:creationId xmlns:p14="http://schemas.microsoft.com/office/powerpoint/2010/main" val="8226268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sz="quarter" idx="1"/>
          </p:nvPr>
        </p:nvSpPr>
        <p:spPr>
          <a:xfrm>
            <a:off x="612775" y="1600200"/>
            <a:ext cx="8153400" cy="4495800"/>
          </a:xfrm>
        </p:spPr>
        <p:txBody>
          <a:bodyPr/>
          <a:lstStyle/>
          <a:p>
            <a:pPr eaLnBrk="1" hangingPunct="1"/>
            <a:endParaRPr lang="en-US" sz="4000" b="1" dirty="0"/>
          </a:p>
          <a:p>
            <a:pPr eaLnBrk="1" hangingPunct="1"/>
            <a:r>
              <a:rPr lang="en-US" sz="4000" b="1" dirty="0"/>
              <a:t>AD and Food! </a:t>
            </a:r>
          </a:p>
          <a:p>
            <a:pPr eaLnBrk="1" hangingPunct="1"/>
            <a:r>
              <a:rPr lang="en-US" sz="4000" b="1" dirty="0"/>
              <a:t>minor role</a:t>
            </a:r>
          </a:p>
        </p:txBody>
      </p:sp>
      <p:sp>
        <p:nvSpPr>
          <p:cNvPr id="50179" name="Title 1"/>
          <p:cNvSpPr>
            <a:spLocks noGrp="1"/>
          </p:cNvSpPr>
          <p:nvPr>
            <p:ph type="title"/>
          </p:nvPr>
        </p:nvSpPr>
        <p:spPr>
          <a:xfrm>
            <a:off x="612775" y="228600"/>
            <a:ext cx="8153400" cy="990600"/>
          </a:xfrm>
        </p:spPr>
        <p:txBody>
          <a:bodyPr/>
          <a:lstStyle/>
          <a:p>
            <a:pPr eaLnBrk="1" hangingPunct="1"/>
            <a:r>
              <a:rPr lang="en-US" sz="4800" b="1"/>
              <a:t>Atopic Dermatits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2775" y="228600"/>
            <a:ext cx="8153400" cy="990600"/>
          </a:xfrm>
        </p:spPr>
        <p:txBody>
          <a:bodyPr/>
          <a:lstStyle/>
          <a:p>
            <a:pPr eaLnBrk="1" hangingPunct="1"/>
            <a:endParaRPr lang="x-none"/>
          </a:p>
        </p:txBody>
      </p:sp>
      <p:pic>
        <p:nvPicPr>
          <p:cNvPr id="13315" name="Content Placeholder 3" descr="Picture3.jpg"/>
          <p:cNvPicPr>
            <a:picLocks noGrp="1" noChangeAspect="1"/>
          </p:cNvPicPr>
          <p:nvPr>
            <p:ph sz="quarter" idx="1"/>
          </p:nvPr>
        </p:nvPicPr>
        <p:blipFill>
          <a:blip r:embed="rId2" cstate="print"/>
          <a:srcRect/>
          <a:stretch>
            <a:fillRect/>
          </a:stretch>
        </p:blipFill>
        <p:spPr>
          <a:xfrm>
            <a:off x="461963" y="304800"/>
            <a:ext cx="8224837" cy="617220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7EAE6-0E58-8447-B682-EBB0CDB22666}"/>
              </a:ext>
            </a:extLst>
          </p:cNvPr>
          <p:cNvSpPr>
            <a:spLocks noGrp="1"/>
          </p:cNvSpPr>
          <p:nvPr>
            <p:ph type="title"/>
          </p:nvPr>
        </p:nvSpPr>
        <p:spPr/>
        <p:txBody>
          <a:bodyPr/>
          <a:lstStyle/>
          <a:p>
            <a:r>
              <a:rPr lang="en-US" dirty="0"/>
              <a:t>Nummular dermatitis</a:t>
            </a:r>
          </a:p>
        </p:txBody>
      </p:sp>
      <p:sp>
        <p:nvSpPr>
          <p:cNvPr id="4" name="Rectangle 3">
            <a:extLst>
              <a:ext uri="{FF2B5EF4-FFF2-40B4-BE49-F238E27FC236}">
                <a16:creationId xmlns:a16="http://schemas.microsoft.com/office/drawing/2014/main" id="{B9CC5B75-D340-754E-85FD-212D3A41D8D9}"/>
              </a:ext>
            </a:extLst>
          </p:cNvPr>
          <p:cNvSpPr>
            <a:spLocks noGrp="1" noChangeArrowheads="1"/>
          </p:cNvSpPr>
          <p:nvPr>
            <p:ph sz="quarter" idx="1"/>
          </p:nvPr>
        </p:nvSpPr>
        <p:spPr/>
        <p:txBody>
          <a:bodyPr/>
          <a:lstStyle/>
          <a:p>
            <a:r>
              <a:rPr lang="en-US" altLang="en-US" dirty="0"/>
              <a:t>Coin shaped patches and plaques</a:t>
            </a:r>
          </a:p>
          <a:p>
            <a:r>
              <a:rPr lang="en-US" altLang="en-US" dirty="0"/>
              <a:t>Secondary to </a:t>
            </a:r>
            <a:r>
              <a:rPr lang="en-US" altLang="en-US" dirty="0" err="1"/>
              <a:t>xerosis</a:t>
            </a:r>
            <a:r>
              <a:rPr lang="en-US" altLang="en-US" dirty="0"/>
              <a:t> cutis</a:t>
            </a:r>
          </a:p>
          <a:p>
            <a:r>
              <a:rPr lang="en-US" altLang="en-US" dirty="0"/>
              <a:t>Primary symptom itch</a:t>
            </a:r>
          </a:p>
        </p:txBody>
      </p:sp>
      <p:pic>
        <p:nvPicPr>
          <p:cNvPr id="5" name="Picture 10" descr="nummular_eczema_2">
            <a:extLst>
              <a:ext uri="{FF2B5EF4-FFF2-40B4-BE49-F238E27FC236}">
                <a16:creationId xmlns:a16="http://schemas.microsoft.com/office/drawing/2014/main" id="{D1ECCC79-7418-0847-8F37-07B3EC5F5D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057400"/>
            <a:ext cx="35052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14FF5">
            <a:extLst>
              <a:ext uri="{FF2B5EF4-FFF2-40B4-BE49-F238E27FC236}">
                <a16:creationId xmlns:a16="http://schemas.microsoft.com/office/drawing/2014/main" id="{5527EAF0-E2E8-7D44-BACC-53728BF289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0712"/>
          <a:stretch>
            <a:fillRect/>
          </a:stretch>
        </p:blipFill>
        <p:spPr bwMode="auto">
          <a:xfrm>
            <a:off x="5486400" y="4191000"/>
            <a:ext cx="3505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9">
            <a:extLst>
              <a:ext uri="{FF2B5EF4-FFF2-40B4-BE49-F238E27FC236}">
                <a16:creationId xmlns:a16="http://schemas.microsoft.com/office/drawing/2014/main" id="{F0A6182B-943D-5041-BA48-CA358CBE6E2A}"/>
              </a:ext>
            </a:extLst>
          </p:cNvPr>
          <p:cNvSpPr txBox="1">
            <a:spLocks noChangeArrowheads="1"/>
          </p:cNvSpPr>
          <p:nvPr/>
        </p:nvSpPr>
        <p:spPr bwMode="auto">
          <a:xfrm>
            <a:off x="990600" y="5029200"/>
            <a:ext cx="4114800" cy="946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Times New Roman" charset="0"/>
                <a:ea typeface="ＭＳ Ｐゴシック" charset="0"/>
              </a:rPr>
              <a:t>Notice the surrounding xerosis</a:t>
            </a:r>
          </a:p>
        </p:txBody>
      </p:sp>
    </p:spTree>
    <p:extLst>
      <p:ext uri="{BB962C8B-B14F-4D97-AF65-F5344CB8AC3E}">
        <p14:creationId xmlns:p14="http://schemas.microsoft.com/office/powerpoint/2010/main" val="19724943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E9124-99EA-DD45-9F67-E9D07D95C8EF}"/>
              </a:ext>
            </a:extLst>
          </p:cNvPr>
          <p:cNvSpPr>
            <a:spLocks noGrp="1"/>
          </p:cNvSpPr>
          <p:nvPr>
            <p:ph type="title"/>
          </p:nvPr>
        </p:nvSpPr>
        <p:spPr/>
        <p:txBody>
          <a:bodyPr/>
          <a:lstStyle/>
          <a:p>
            <a:r>
              <a:rPr lang="en-US" dirty="0"/>
              <a:t>Regional eczema</a:t>
            </a:r>
          </a:p>
        </p:txBody>
      </p:sp>
      <p:sp>
        <p:nvSpPr>
          <p:cNvPr id="3" name="Content Placeholder 2">
            <a:extLst>
              <a:ext uri="{FF2B5EF4-FFF2-40B4-BE49-F238E27FC236}">
                <a16:creationId xmlns:a16="http://schemas.microsoft.com/office/drawing/2014/main" id="{C71C7EA4-21CC-EF45-B8AD-11D310F6E2B3}"/>
              </a:ext>
            </a:extLst>
          </p:cNvPr>
          <p:cNvSpPr>
            <a:spLocks noGrp="1"/>
          </p:cNvSpPr>
          <p:nvPr>
            <p:ph sz="quarter" idx="1"/>
          </p:nvPr>
        </p:nvSpPr>
        <p:spPr/>
        <p:txBody>
          <a:bodyPr/>
          <a:lstStyle/>
          <a:p>
            <a:r>
              <a:rPr lang="en-US" altLang="en-US" dirty="0"/>
              <a:t>Ear eczema</a:t>
            </a:r>
          </a:p>
          <a:p>
            <a:r>
              <a:rPr lang="en-US" altLang="en-US" dirty="0"/>
              <a:t>Eyelid dermatitis</a:t>
            </a:r>
          </a:p>
          <a:p>
            <a:r>
              <a:rPr lang="en-US" altLang="en-US" dirty="0"/>
              <a:t>Nipple eczema</a:t>
            </a:r>
          </a:p>
          <a:p>
            <a:r>
              <a:rPr lang="en-US" altLang="en-US" dirty="0"/>
              <a:t>Hand eczema</a:t>
            </a:r>
          </a:p>
          <a:p>
            <a:r>
              <a:rPr lang="en-US" altLang="en-US" dirty="0"/>
              <a:t>Diaper dermatitis</a:t>
            </a:r>
          </a:p>
          <a:p>
            <a:r>
              <a:rPr lang="en-US" altLang="en-US" dirty="0"/>
              <a:t>Juvenile plantar dermatosis</a:t>
            </a:r>
          </a:p>
          <a:p>
            <a:endParaRPr lang="en-US" dirty="0"/>
          </a:p>
        </p:txBody>
      </p:sp>
    </p:spTree>
    <p:extLst>
      <p:ext uri="{BB962C8B-B14F-4D97-AF65-F5344CB8AC3E}">
        <p14:creationId xmlns:p14="http://schemas.microsoft.com/office/powerpoint/2010/main" val="363502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FC3F4-B1AC-B742-AE3A-8BE19FAF02A6}"/>
              </a:ext>
            </a:extLst>
          </p:cNvPr>
          <p:cNvSpPr>
            <a:spLocks noGrp="1"/>
          </p:cNvSpPr>
          <p:nvPr>
            <p:ph type="title"/>
          </p:nvPr>
        </p:nvSpPr>
        <p:spPr/>
        <p:txBody>
          <a:bodyPr/>
          <a:lstStyle/>
          <a:p>
            <a:endParaRPr lang="en-US"/>
          </a:p>
        </p:txBody>
      </p:sp>
      <p:pic>
        <p:nvPicPr>
          <p:cNvPr id="4" name="Picture 5" descr="eczematous%20OE">
            <a:extLst>
              <a:ext uri="{FF2B5EF4-FFF2-40B4-BE49-F238E27FC236}">
                <a16:creationId xmlns:a16="http://schemas.microsoft.com/office/drawing/2014/main" id="{6E40E253-3B51-5E49-980D-F8E1EC49635C}"/>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514600" y="1524000"/>
            <a:ext cx="3429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3898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EEB45-F070-864A-90E3-1104E3FBFAC7}"/>
              </a:ext>
            </a:extLst>
          </p:cNvPr>
          <p:cNvSpPr>
            <a:spLocks noGrp="1"/>
          </p:cNvSpPr>
          <p:nvPr>
            <p:ph type="title"/>
          </p:nvPr>
        </p:nvSpPr>
        <p:spPr/>
        <p:txBody>
          <a:bodyPr/>
          <a:lstStyle/>
          <a:p>
            <a:r>
              <a:rPr lang="en-US" dirty="0"/>
              <a:t>Ear eczema</a:t>
            </a:r>
          </a:p>
        </p:txBody>
      </p:sp>
      <p:sp>
        <p:nvSpPr>
          <p:cNvPr id="3" name="Content Placeholder 2">
            <a:extLst>
              <a:ext uri="{FF2B5EF4-FFF2-40B4-BE49-F238E27FC236}">
                <a16:creationId xmlns:a16="http://schemas.microsoft.com/office/drawing/2014/main" id="{77FED2E0-A13B-0C44-9C8E-1210413DD88A}"/>
              </a:ext>
            </a:extLst>
          </p:cNvPr>
          <p:cNvSpPr>
            <a:spLocks noGrp="1"/>
          </p:cNvSpPr>
          <p:nvPr>
            <p:ph sz="quarter" idx="1"/>
          </p:nvPr>
        </p:nvSpPr>
        <p:spPr/>
        <p:txBody>
          <a:bodyPr/>
          <a:lstStyle/>
          <a:p>
            <a:r>
              <a:rPr lang="en-US" altLang="en-US" dirty="0"/>
              <a:t>Most frequently caused by seborrheic or atopic dermatitis</a:t>
            </a:r>
          </a:p>
          <a:p>
            <a:r>
              <a:rPr lang="en-US" altLang="en-US" dirty="0"/>
              <a:t>Staph, Strep, or </a:t>
            </a:r>
            <a:r>
              <a:rPr lang="en-US" altLang="en-US" dirty="0" err="1"/>
              <a:t>Psoeudomonas</a:t>
            </a:r>
            <a:endParaRPr lang="en-US" altLang="en-US" dirty="0"/>
          </a:p>
          <a:p>
            <a:r>
              <a:rPr lang="en-US" altLang="en-US" dirty="0"/>
              <a:t>Earlobe is pathognomonic of nickel allergy</a:t>
            </a:r>
          </a:p>
          <a:p>
            <a:endParaRPr lang="en-US" dirty="0"/>
          </a:p>
        </p:txBody>
      </p:sp>
    </p:spTree>
    <p:extLst>
      <p:ext uri="{BB962C8B-B14F-4D97-AF65-F5344CB8AC3E}">
        <p14:creationId xmlns:p14="http://schemas.microsoft.com/office/powerpoint/2010/main" val="21037324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AA9F5-F769-5F42-95E0-53F0A3CF83FE}"/>
              </a:ext>
            </a:extLst>
          </p:cNvPr>
          <p:cNvSpPr>
            <a:spLocks noGrp="1"/>
          </p:cNvSpPr>
          <p:nvPr>
            <p:ph type="title"/>
          </p:nvPr>
        </p:nvSpPr>
        <p:spPr/>
        <p:txBody>
          <a:bodyPr/>
          <a:lstStyle/>
          <a:p>
            <a:endParaRPr lang="en-US"/>
          </a:p>
        </p:txBody>
      </p:sp>
      <p:pic>
        <p:nvPicPr>
          <p:cNvPr id="4" name="Picture 5" descr="img0014">
            <a:extLst>
              <a:ext uri="{FF2B5EF4-FFF2-40B4-BE49-F238E27FC236}">
                <a16:creationId xmlns:a16="http://schemas.microsoft.com/office/drawing/2014/main" id="{E3569ABD-5CD9-DD43-9993-B3DCB09EEA1C}"/>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524000" y="1752600"/>
            <a:ext cx="5562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91388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75346-82C3-464C-92BD-FCE14C8214B3}"/>
              </a:ext>
            </a:extLst>
          </p:cNvPr>
          <p:cNvSpPr>
            <a:spLocks noGrp="1"/>
          </p:cNvSpPr>
          <p:nvPr>
            <p:ph type="title"/>
          </p:nvPr>
        </p:nvSpPr>
        <p:spPr/>
        <p:txBody>
          <a:bodyPr/>
          <a:lstStyle/>
          <a:p>
            <a:r>
              <a:rPr lang="en-US" dirty="0"/>
              <a:t>Nipple dermatitis</a:t>
            </a:r>
          </a:p>
        </p:txBody>
      </p:sp>
      <p:sp>
        <p:nvSpPr>
          <p:cNvPr id="3" name="Content Placeholder 2">
            <a:extLst>
              <a:ext uri="{FF2B5EF4-FFF2-40B4-BE49-F238E27FC236}">
                <a16:creationId xmlns:a16="http://schemas.microsoft.com/office/drawing/2014/main" id="{7CB106D4-E378-F246-B023-E5D07CA15773}"/>
              </a:ext>
            </a:extLst>
          </p:cNvPr>
          <p:cNvSpPr>
            <a:spLocks noGrp="1"/>
          </p:cNvSpPr>
          <p:nvPr>
            <p:ph sz="quarter" idx="1"/>
          </p:nvPr>
        </p:nvSpPr>
        <p:spPr/>
        <p:txBody>
          <a:bodyPr/>
          <a:lstStyle/>
          <a:p>
            <a:r>
              <a:rPr lang="en-US" altLang="en-US" dirty="0"/>
              <a:t>Painful fissuring, seen especially in nursing mothers</a:t>
            </a:r>
          </a:p>
          <a:p>
            <a:r>
              <a:rPr lang="en-US" altLang="en-US" dirty="0"/>
              <a:t>Maybe an isolated manifestation of atopic dermatitis</a:t>
            </a:r>
          </a:p>
          <a:p>
            <a:r>
              <a:rPr lang="en-US" altLang="en-US"/>
              <a:t>If it persists </a:t>
            </a:r>
            <a:r>
              <a:rPr lang="en-US" altLang="en-US" dirty="0"/>
              <a:t>more than 3 month, and/or unilateral, biopsy is mandatory to rule out </a:t>
            </a:r>
            <a:r>
              <a:rPr lang="en-US" altLang="en-US" dirty="0" err="1"/>
              <a:t>Paget</a:t>
            </a:r>
            <a:r>
              <a:rPr lang="en-US" altLang="en-US" dirty="0" err="1">
                <a:latin typeface="Arial" panose="020B0604020202020204" pitchFamily="34" charset="0"/>
              </a:rPr>
              <a:t>s</a:t>
            </a:r>
            <a:r>
              <a:rPr lang="en-US" altLang="en-US" dirty="0">
                <a:latin typeface="Arial" panose="020B0604020202020204" pitchFamily="34" charset="0"/>
              </a:rPr>
              <a:t> disease</a:t>
            </a:r>
            <a:endParaRPr lang="en-US" altLang="en-US" dirty="0"/>
          </a:p>
          <a:p>
            <a:endParaRPr lang="en-US" dirty="0"/>
          </a:p>
        </p:txBody>
      </p:sp>
    </p:spTree>
    <p:extLst>
      <p:ext uri="{BB962C8B-B14F-4D97-AF65-F5344CB8AC3E}">
        <p14:creationId xmlns:p14="http://schemas.microsoft.com/office/powerpoint/2010/main" val="2338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FC0B9-A9C3-4143-937D-8439A7AF143D}"/>
              </a:ext>
            </a:extLst>
          </p:cNvPr>
          <p:cNvSpPr>
            <a:spLocks noGrp="1"/>
          </p:cNvSpPr>
          <p:nvPr>
            <p:ph type="title"/>
          </p:nvPr>
        </p:nvSpPr>
        <p:spPr/>
        <p:txBody>
          <a:bodyPr/>
          <a:lstStyle/>
          <a:p>
            <a:endParaRPr lang="en-US"/>
          </a:p>
        </p:txBody>
      </p:sp>
      <p:pic>
        <p:nvPicPr>
          <p:cNvPr id="4" name="Picture 1">
            <a:extLst>
              <a:ext uri="{FF2B5EF4-FFF2-40B4-BE49-F238E27FC236}">
                <a16:creationId xmlns:a16="http://schemas.microsoft.com/office/drawing/2014/main" id="{9F2F8FB4-D48E-6845-B3BA-8347DB7F0154}"/>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72698" y="2455728"/>
            <a:ext cx="3175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13FF7">
            <a:extLst>
              <a:ext uri="{FF2B5EF4-FFF2-40B4-BE49-F238E27FC236}">
                <a16:creationId xmlns:a16="http://schemas.microsoft.com/office/drawing/2014/main" id="{29F0F14E-7AC8-3D44-B370-508CD4B88A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7698" y="1631950"/>
            <a:ext cx="5181600"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68019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0904A-9047-2C44-9A36-7BE7CB8D21C1}"/>
              </a:ext>
            </a:extLst>
          </p:cNvPr>
          <p:cNvSpPr>
            <a:spLocks noGrp="1"/>
          </p:cNvSpPr>
          <p:nvPr>
            <p:ph type="title"/>
          </p:nvPr>
        </p:nvSpPr>
        <p:spPr/>
        <p:txBody>
          <a:bodyPr/>
          <a:lstStyle/>
          <a:p>
            <a:r>
              <a:rPr lang="en-US" dirty="0"/>
              <a:t>Hand eczema</a:t>
            </a:r>
          </a:p>
        </p:txBody>
      </p:sp>
      <p:sp>
        <p:nvSpPr>
          <p:cNvPr id="3" name="Content Placeholder 2">
            <a:extLst>
              <a:ext uri="{FF2B5EF4-FFF2-40B4-BE49-F238E27FC236}">
                <a16:creationId xmlns:a16="http://schemas.microsoft.com/office/drawing/2014/main" id="{7E31CF8B-124B-E449-86FD-54360A16FE38}"/>
              </a:ext>
            </a:extLst>
          </p:cNvPr>
          <p:cNvSpPr>
            <a:spLocks noGrp="1"/>
          </p:cNvSpPr>
          <p:nvPr>
            <p:ph sz="quarter" idx="1"/>
          </p:nvPr>
        </p:nvSpPr>
        <p:spPr/>
        <p:txBody>
          <a:bodyPr/>
          <a:lstStyle/>
          <a:p>
            <a:pPr>
              <a:lnSpc>
                <a:spcPct val="90000"/>
              </a:lnSpc>
            </a:pPr>
            <a:r>
              <a:rPr lang="en-US" altLang="en-US" dirty="0"/>
              <a:t>Spongiosis histologically</a:t>
            </a:r>
          </a:p>
          <a:p>
            <a:pPr>
              <a:lnSpc>
                <a:spcPct val="90000"/>
              </a:lnSpc>
            </a:pPr>
            <a:r>
              <a:rPr lang="en-US" altLang="en-US" dirty="0"/>
              <a:t>Irritant hand dermatitis- seen in homemakers, nurses.  Resulting from excessive exposure to soaps</a:t>
            </a:r>
          </a:p>
          <a:p>
            <a:pPr>
              <a:lnSpc>
                <a:spcPct val="90000"/>
              </a:lnSpc>
            </a:pPr>
            <a:r>
              <a:rPr lang="en-US" altLang="en-US" dirty="0" err="1"/>
              <a:t>Pompholyx</a:t>
            </a:r>
            <a:r>
              <a:rPr lang="en-US" altLang="en-US" dirty="0"/>
              <a:t>- tapioca vesicles, on sides of fingers, palms, and soles</a:t>
            </a:r>
          </a:p>
          <a:p>
            <a:pPr>
              <a:lnSpc>
                <a:spcPct val="90000"/>
              </a:lnSpc>
            </a:pPr>
            <a:r>
              <a:rPr lang="en-US" altLang="en-US" dirty="0"/>
              <a:t>Irritant versus allergic</a:t>
            </a:r>
          </a:p>
          <a:p>
            <a:endParaRPr lang="en-US" dirty="0"/>
          </a:p>
        </p:txBody>
      </p:sp>
    </p:spTree>
    <p:extLst>
      <p:ext uri="{BB962C8B-B14F-4D97-AF65-F5344CB8AC3E}">
        <p14:creationId xmlns:p14="http://schemas.microsoft.com/office/powerpoint/2010/main" val="3887823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49344-EC84-1F4A-A45E-C383C02D50E7}"/>
              </a:ext>
            </a:extLst>
          </p:cNvPr>
          <p:cNvSpPr>
            <a:spLocks noGrp="1"/>
          </p:cNvSpPr>
          <p:nvPr>
            <p:ph type="title"/>
          </p:nvPr>
        </p:nvSpPr>
        <p:spPr/>
        <p:txBody>
          <a:bodyPr/>
          <a:lstStyle/>
          <a:p>
            <a:r>
              <a:rPr lang="en-US" dirty="0"/>
              <a:t>Juvenile plantar dermatosis</a:t>
            </a:r>
          </a:p>
        </p:txBody>
      </p:sp>
      <p:sp>
        <p:nvSpPr>
          <p:cNvPr id="3" name="Content Placeholder 2">
            <a:extLst>
              <a:ext uri="{FF2B5EF4-FFF2-40B4-BE49-F238E27FC236}">
                <a16:creationId xmlns:a16="http://schemas.microsoft.com/office/drawing/2014/main" id="{75077431-4BB8-354D-A7B7-A78F4149DAD1}"/>
              </a:ext>
            </a:extLst>
          </p:cNvPr>
          <p:cNvSpPr>
            <a:spLocks noGrp="1"/>
          </p:cNvSpPr>
          <p:nvPr>
            <p:ph sz="quarter" idx="1"/>
          </p:nvPr>
        </p:nvSpPr>
        <p:spPr/>
        <p:txBody>
          <a:bodyPr/>
          <a:lstStyle/>
          <a:p>
            <a:r>
              <a:rPr lang="en-US" altLang="en-US" sz="3200" dirty="0"/>
              <a:t>Begins as a patchy symmetrical, smooth, red, glazed macules on the base of the great toes</a:t>
            </a:r>
          </a:p>
          <a:p>
            <a:r>
              <a:rPr lang="en-US" altLang="en-US" sz="3200" dirty="0"/>
              <a:t>Affect age 3 to puberty.</a:t>
            </a:r>
          </a:p>
          <a:p>
            <a:r>
              <a:rPr lang="en-US" altLang="en-US" sz="3200" dirty="0"/>
              <a:t>Symmetrical lesions on weight bearing area</a:t>
            </a:r>
          </a:p>
          <a:p>
            <a:r>
              <a:rPr lang="en-US" altLang="en-US" sz="3200" dirty="0"/>
              <a:t>Virtually always resolve after puberty</a:t>
            </a:r>
          </a:p>
          <a:p>
            <a:endParaRPr lang="en-US" dirty="0"/>
          </a:p>
        </p:txBody>
      </p:sp>
      <p:pic>
        <p:nvPicPr>
          <p:cNvPr id="4" name="Picture 1">
            <a:extLst>
              <a:ext uri="{FF2B5EF4-FFF2-40B4-BE49-F238E27FC236}">
                <a16:creationId xmlns:a16="http://schemas.microsoft.com/office/drawing/2014/main" id="{EC9CFD94-A2BC-834A-A59C-FCCD69706C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343400"/>
            <a:ext cx="2540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8C98AD93-F3A1-B840-97B4-9E1544A73A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04846" y="4322736"/>
            <a:ext cx="32893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15654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DD8DA-BD38-0345-9333-C2EBFF441BC1}"/>
              </a:ext>
            </a:extLst>
          </p:cNvPr>
          <p:cNvSpPr>
            <a:spLocks noGrp="1"/>
          </p:cNvSpPr>
          <p:nvPr>
            <p:ph type="title"/>
          </p:nvPr>
        </p:nvSpPr>
        <p:spPr/>
        <p:txBody>
          <a:bodyPr/>
          <a:lstStyle/>
          <a:p>
            <a:r>
              <a:rPr lang="en-US" dirty="0" err="1"/>
              <a:t>Xerotic</a:t>
            </a:r>
            <a:r>
              <a:rPr lang="en-US" dirty="0"/>
              <a:t> eczema</a:t>
            </a:r>
          </a:p>
        </p:txBody>
      </p:sp>
      <p:sp>
        <p:nvSpPr>
          <p:cNvPr id="3" name="Content Placeholder 2">
            <a:extLst>
              <a:ext uri="{FF2B5EF4-FFF2-40B4-BE49-F238E27FC236}">
                <a16:creationId xmlns:a16="http://schemas.microsoft.com/office/drawing/2014/main" id="{8ABC3AAB-A160-9E46-8665-C7B7836192C7}"/>
              </a:ext>
            </a:extLst>
          </p:cNvPr>
          <p:cNvSpPr>
            <a:spLocks noGrp="1"/>
          </p:cNvSpPr>
          <p:nvPr>
            <p:ph sz="quarter" idx="1"/>
          </p:nvPr>
        </p:nvSpPr>
        <p:spPr/>
        <p:txBody>
          <a:bodyPr/>
          <a:lstStyle/>
          <a:p>
            <a:r>
              <a:rPr lang="en-US" altLang="en-US" dirty="0"/>
              <a:t>Aka winter itch, nummular eczema, eczema </a:t>
            </a:r>
            <a:r>
              <a:rPr lang="en-US" altLang="en-US" dirty="0" err="1"/>
              <a:t>craquele</a:t>
            </a:r>
            <a:r>
              <a:rPr lang="en-US" altLang="en-US" dirty="0"/>
              <a:t>, and </a:t>
            </a:r>
            <a:r>
              <a:rPr lang="en-US" altLang="en-US" dirty="0" err="1"/>
              <a:t>asteototic</a:t>
            </a:r>
            <a:r>
              <a:rPr lang="en-US" altLang="en-US" dirty="0"/>
              <a:t> eczema.</a:t>
            </a:r>
          </a:p>
          <a:p>
            <a:r>
              <a:rPr lang="en-US" altLang="en-US" dirty="0"/>
              <a:t>Anterior shins, extensor arms, and flank</a:t>
            </a:r>
          </a:p>
          <a:p>
            <a:r>
              <a:rPr lang="en-US" altLang="en-US" dirty="0"/>
              <a:t>Elderly person predisposed.</a:t>
            </a:r>
          </a:p>
          <a:p>
            <a:r>
              <a:rPr lang="en-US" altLang="en-US" dirty="0"/>
              <a:t>Use of bath oils in bath water is recommended to prevent water loss</a:t>
            </a:r>
          </a:p>
          <a:p>
            <a:r>
              <a:rPr lang="en-US" altLang="en-US" dirty="0"/>
              <a:t>Moisturizers – urea or lactic acid.</a:t>
            </a:r>
          </a:p>
          <a:p>
            <a:endParaRPr lang="en-US" dirty="0"/>
          </a:p>
        </p:txBody>
      </p:sp>
    </p:spTree>
    <p:extLst>
      <p:ext uri="{BB962C8B-B14F-4D97-AF65-F5344CB8AC3E}">
        <p14:creationId xmlns:p14="http://schemas.microsoft.com/office/powerpoint/2010/main" val="216640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775" y="228600"/>
            <a:ext cx="8153400" cy="990600"/>
          </a:xfrm>
        </p:spPr>
        <p:txBody>
          <a:bodyPr/>
          <a:lstStyle/>
          <a:p>
            <a:pPr eaLnBrk="1" hangingPunct="1"/>
            <a:endParaRPr lang="x-none"/>
          </a:p>
        </p:txBody>
      </p:sp>
      <p:pic>
        <p:nvPicPr>
          <p:cNvPr id="14339" name="Content Placeholder 3" descr="ad5.jpg"/>
          <p:cNvPicPr>
            <a:picLocks noGrp="1" noChangeAspect="1"/>
          </p:cNvPicPr>
          <p:nvPr>
            <p:ph sz="quarter" idx="1"/>
          </p:nvPr>
        </p:nvPicPr>
        <p:blipFill>
          <a:blip r:embed="rId2" cstate="print"/>
          <a:srcRect/>
          <a:stretch>
            <a:fillRect/>
          </a:stretch>
        </p:blipFill>
        <p:spPr>
          <a:xfrm>
            <a:off x="1143000" y="304800"/>
            <a:ext cx="6783388" cy="6127750"/>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8F049-ED86-6047-93BC-17FEA2A18C1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B9EC448-D412-884D-8E08-418BFBAF18A1}"/>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rcRect t="12526" b="12526"/>
          <a:stretch>
            <a:fillRect/>
          </a:stretch>
        </p:blipFill>
        <p:spPr>
          <a:xfrm>
            <a:off x="914400" y="1905000"/>
            <a:ext cx="6705600" cy="3581400"/>
          </a:xfrm>
        </p:spPr>
      </p:pic>
    </p:spTree>
    <p:extLst>
      <p:ext uri="{BB962C8B-B14F-4D97-AF65-F5344CB8AC3E}">
        <p14:creationId xmlns:p14="http://schemas.microsoft.com/office/powerpoint/2010/main" val="21721031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6437F-AA42-3E49-AFA1-3890EAFC9195}"/>
              </a:ext>
            </a:extLst>
          </p:cNvPr>
          <p:cNvSpPr>
            <a:spLocks noGrp="1"/>
          </p:cNvSpPr>
          <p:nvPr>
            <p:ph type="title"/>
          </p:nvPr>
        </p:nvSpPr>
        <p:spPr/>
        <p:txBody>
          <a:bodyPr/>
          <a:lstStyle/>
          <a:p>
            <a:r>
              <a:rPr lang="en-US" dirty="0"/>
              <a:t>Allergic contact dermatitis</a:t>
            </a:r>
          </a:p>
        </p:txBody>
      </p:sp>
      <p:sp>
        <p:nvSpPr>
          <p:cNvPr id="3" name="Content Placeholder 2">
            <a:extLst>
              <a:ext uri="{FF2B5EF4-FFF2-40B4-BE49-F238E27FC236}">
                <a16:creationId xmlns:a16="http://schemas.microsoft.com/office/drawing/2014/main" id="{F4C80BA1-4625-774E-B4F9-A7EB02BB615F}"/>
              </a:ext>
            </a:extLst>
          </p:cNvPr>
          <p:cNvSpPr>
            <a:spLocks noGrp="1"/>
          </p:cNvSpPr>
          <p:nvPr>
            <p:ph sz="quarter" idx="1"/>
          </p:nvPr>
        </p:nvSpPr>
        <p:spPr/>
        <p:txBody>
          <a:bodyPr/>
          <a:lstStyle/>
          <a:p>
            <a:r>
              <a:rPr lang="en-US" altLang="en-US" dirty="0"/>
              <a:t>Type 4 Hypersensitivity Response</a:t>
            </a:r>
          </a:p>
          <a:p>
            <a:r>
              <a:rPr lang="en-US" altLang="en-US" dirty="0"/>
              <a:t>Classically well demarcated/patterned</a:t>
            </a:r>
          </a:p>
          <a:p>
            <a:r>
              <a:rPr lang="en-US" altLang="en-US" dirty="0"/>
              <a:t>Exposure can be infrequent (once a month)</a:t>
            </a:r>
          </a:p>
          <a:p>
            <a:r>
              <a:rPr lang="en-US" altLang="en-US" dirty="0"/>
              <a:t>Patch testing is gold standard for diagnosis</a:t>
            </a:r>
          </a:p>
          <a:p>
            <a:endParaRPr lang="en-US" dirty="0"/>
          </a:p>
        </p:txBody>
      </p:sp>
    </p:spTree>
    <p:extLst>
      <p:ext uri="{BB962C8B-B14F-4D97-AF65-F5344CB8AC3E}">
        <p14:creationId xmlns:p14="http://schemas.microsoft.com/office/powerpoint/2010/main" val="425587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3D38B-1AFA-8B4D-BB26-48BF595C1764}"/>
              </a:ext>
            </a:extLst>
          </p:cNvPr>
          <p:cNvSpPr>
            <a:spLocks noGrp="1"/>
          </p:cNvSpPr>
          <p:nvPr>
            <p:ph type="title"/>
          </p:nvPr>
        </p:nvSpPr>
        <p:spPr/>
        <p:txBody>
          <a:bodyPr/>
          <a:lstStyle/>
          <a:p>
            <a:r>
              <a:rPr lang="en-US" dirty="0"/>
              <a:t>Allergic contact dermatitis</a:t>
            </a:r>
          </a:p>
        </p:txBody>
      </p:sp>
      <p:pic>
        <p:nvPicPr>
          <p:cNvPr id="4" name="Picture 5" descr="15FF1">
            <a:extLst>
              <a:ext uri="{FF2B5EF4-FFF2-40B4-BE49-F238E27FC236}">
                <a16:creationId xmlns:a16="http://schemas.microsoft.com/office/drawing/2014/main" id="{71F7FBD7-7E4D-374E-9BCE-E6012AAEE772}"/>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b="7843"/>
          <a:stretch>
            <a:fillRect/>
          </a:stretch>
        </p:blipFill>
        <p:spPr bwMode="auto">
          <a:xfrm>
            <a:off x="990600" y="2895600"/>
            <a:ext cx="38205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15FF6">
            <a:extLst>
              <a:ext uri="{FF2B5EF4-FFF2-40B4-BE49-F238E27FC236}">
                <a16:creationId xmlns:a16="http://schemas.microsoft.com/office/drawing/2014/main" id="{AFD3507F-0956-E347-BDED-9E9494AB1E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381" r="13708" b="5426"/>
          <a:stretch>
            <a:fillRect/>
          </a:stretch>
        </p:blipFill>
        <p:spPr bwMode="auto">
          <a:xfrm>
            <a:off x="5562600" y="1676400"/>
            <a:ext cx="32480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5E62016-5A8E-D84E-BA9E-80DCAF8623DC}"/>
              </a:ext>
            </a:extLst>
          </p:cNvPr>
          <p:cNvSpPr/>
          <p:nvPr/>
        </p:nvSpPr>
        <p:spPr>
          <a:xfrm>
            <a:off x="1641531" y="2057400"/>
            <a:ext cx="2518638" cy="369332"/>
          </a:xfrm>
          <a:prstGeom prst="rect">
            <a:avLst/>
          </a:prstGeom>
        </p:spPr>
        <p:txBody>
          <a:bodyPr wrap="none">
            <a:spAutoFit/>
          </a:bodyPr>
          <a:lstStyle/>
          <a:p>
            <a:r>
              <a:rPr lang="en-US" altLang="en-US" dirty="0"/>
              <a:t>Poison Ivy/Oak/Sumac</a:t>
            </a:r>
          </a:p>
        </p:txBody>
      </p:sp>
    </p:spTree>
    <p:extLst>
      <p:ext uri="{BB962C8B-B14F-4D97-AF65-F5344CB8AC3E}">
        <p14:creationId xmlns:p14="http://schemas.microsoft.com/office/powerpoint/2010/main" val="35530702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434E0-DD3A-754D-AF6D-D400A751B5AA}"/>
              </a:ext>
            </a:extLst>
          </p:cNvPr>
          <p:cNvSpPr>
            <a:spLocks noGrp="1"/>
          </p:cNvSpPr>
          <p:nvPr>
            <p:ph type="title"/>
          </p:nvPr>
        </p:nvSpPr>
        <p:spPr/>
        <p:txBody>
          <a:bodyPr/>
          <a:lstStyle/>
          <a:p>
            <a:r>
              <a:rPr lang="en-US" dirty="0"/>
              <a:t>Allergic contact dermatitis</a:t>
            </a:r>
          </a:p>
        </p:txBody>
      </p:sp>
      <p:pic>
        <p:nvPicPr>
          <p:cNvPr id="4" name="Picture 7" descr="15FF3">
            <a:extLst>
              <a:ext uri="{FF2B5EF4-FFF2-40B4-BE49-F238E27FC236}">
                <a16:creationId xmlns:a16="http://schemas.microsoft.com/office/drawing/2014/main" id="{94913202-5F98-2147-B5A7-6D3467DDEA4E}"/>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b="54665"/>
          <a:stretch>
            <a:fillRect/>
          </a:stretch>
        </p:blipFill>
        <p:spPr bwMode="auto">
          <a:xfrm>
            <a:off x="632021" y="2895600"/>
            <a:ext cx="3470275" cy="3314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15FF4">
            <a:extLst>
              <a:ext uri="{FF2B5EF4-FFF2-40B4-BE49-F238E27FC236}">
                <a16:creationId xmlns:a16="http://schemas.microsoft.com/office/drawing/2014/main" id="{6CADACA3-23F1-3C40-90E2-1D4418C875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402"/>
          <a:stretch>
            <a:fillRect/>
          </a:stretch>
        </p:blipFill>
        <p:spPr bwMode="auto">
          <a:xfrm>
            <a:off x="4953000" y="1219200"/>
            <a:ext cx="40195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AEF7EC3-B0B6-414E-A246-25EC7ADCE6CC}"/>
              </a:ext>
            </a:extLst>
          </p:cNvPr>
          <p:cNvSpPr/>
          <p:nvPr/>
        </p:nvSpPr>
        <p:spPr>
          <a:xfrm>
            <a:off x="1066800" y="1886634"/>
            <a:ext cx="4572000" cy="646331"/>
          </a:xfrm>
          <a:prstGeom prst="rect">
            <a:avLst/>
          </a:prstGeom>
        </p:spPr>
        <p:txBody>
          <a:bodyPr>
            <a:spAutoFit/>
          </a:bodyPr>
          <a:lstStyle/>
          <a:p>
            <a:r>
              <a:rPr lang="en-US" altLang="en-US" dirty="0"/>
              <a:t>Potassium Dichromate</a:t>
            </a:r>
          </a:p>
          <a:p>
            <a:pPr>
              <a:buFont typeface="Wingdings" pitchFamily="2" charset="2"/>
              <a:buNone/>
            </a:pPr>
            <a:r>
              <a:rPr lang="en-US" altLang="en-US" dirty="0"/>
              <a:t>    in Leather</a:t>
            </a:r>
          </a:p>
        </p:txBody>
      </p:sp>
    </p:spTree>
    <p:extLst>
      <p:ext uri="{BB962C8B-B14F-4D97-AF65-F5344CB8AC3E}">
        <p14:creationId xmlns:p14="http://schemas.microsoft.com/office/powerpoint/2010/main" val="3231264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E82EF39A-89A2-474D-8374-CDFB24C8F27B}"/>
              </a:ext>
            </a:extLst>
          </p:cNvPr>
          <p:cNvSpPr>
            <a:spLocks noGrp="1" noRot="1" noChangeArrowheads="1"/>
          </p:cNvSpPr>
          <p:nvPr>
            <p:ph type="title"/>
          </p:nvPr>
        </p:nvSpPr>
        <p:spPr/>
        <p:txBody>
          <a:bodyPr/>
          <a:lstStyle/>
          <a:p>
            <a:pPr fontAlgn="auto">
              <a:spcAft>
                <a:spcPts val="0"/>
              </a:spcAft>
              <a:defRPr/>
            </a:pPr>
            <a:r>
              <a:rPr lang="en-US">
                <a:solidFill>
                  <a:schemeClr val="accent1">
                    <a:satMod val="150000"/>
                  </a:schemeClr>
                </a:solidFill>
                <a:ea typeface="+mj-ea"/>
              </a:rPr>
              <a:t>Allergic Contact Dermatitis</a:t>
            </a:r>
          </a:p>
        </p:txBody>
      </p:sp>
      <p:pic>
        <p:nvPicPr>
          <p:cNvPr id="56322" name="Picture 7" descr="15FT4">
            <a:extLst>
              <a:ext uri="{FF2B5EF4-FFF2-40B4-BE49-F238E27FC236}">
                <a16:creationId xmlns:a16="http://schemas.microsoft.com/office/drawing/2014/main" id="{8CD63E6A-58D7-F34D-9B03-00EA02A3DF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3790" b="11281"/>
          <a:stretch>
            <a:fillRect/>
          </a:stretch>
        </p:blipFill>
        <p:spPr bwMode="auto">
          <a:xfrm>
            <a:off x="1676400" y="1371600"/>
            <a:ext cx="5867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9" descr="nickderm">
            <a:extLst>
              <a:ext uri="{FF2B5EF4-FFF2-40B4-BE49-F238E27FC236}">
                <a16:creationId xmlns:a16="http://schemas.microsoft.com/office/drawing/2014/main" id="{84CCDCF8-15A0-2C4A-AE73-48F55740B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720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11" descr="2565nickel_wrist">
            <a:extLst>
              <a:ext uri="{FF2B5EF4-FFF2-40B4-BE49-F238E27FC236}">
                <a16:creationId xmlns:a16="http://schemas.microsoft.com/office/drawing/2014/main" id="{AE0FB59A-0430-DE4B-9404-4C172337AC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33600"/>
            <a:ext cx="14938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1" name="Picture 15" descr="Nickel allergy on the lobe due to contact with nickel">
            <a:extLst>
              <a:ext uri="{FF2B5EF4-FFF2-40B4-BE49-F238E27FC236}">
                <a16:creationId xmlns:a16="http://schemas.microsoft.com/office/drawing/2014/main" id="{5B7C9051-B10A-6941-865C-6E74FC0EFF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7625" y="2133600"/>
            <a:ext cx="147637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2" name="Picture 16" descr="0224">
            <a:extLst>
              <a:ext uri="{FF2B5EF4-FFF2-40B4-BE49-F238E27FC236}">
                <a16:creationId xmlns:a16="http://schemas.microsoft.com/office/drawing/2014/main" id="{3BC32CC3-384A-1645-BF51-A7B56A2C6108}"/>
              </a:ext>
            </a:extLst>
          </p:cNvPr>
          <p:cNvPicPr>
            <a:picLocks noGrp="1" noChangeAspect="1" noChangeArrowheads="1"/>
          </p:cNvPicPr>
          <p:nvPr>
            <p:ph type="body" idx="1"/>
          </p:nvPr>
        </p:nvPicPr>
        <p:blipFill>
          <a:blip r:embed="rId6">
            <a:extLst>
              <a:ext uri="{28A0092B-C50C-407E-A947-70E740481C1C}">
                <a14:useLocalDpi xmlns:a14="http://schemas.microsoft.com/office/drawing/2010/main" val="0"/>
              </a:ext>
            </a:extLst>
          </a:blip>
          <a:srcRect/>
          <a:stretch>
            <a:fillRect/>
          </a:stretch>
        </p:blipFill>
        <p:spPr>
          <a:xfrm>
            <a:off x="5562600" y="4495800"/>
            <a:ext cx="3408363" cy="2212975"/>
          </a:xfrm>
          <a:noFill/>
        </p:spPr>
      </p:pic>
      <p:pic>
        <p:nvPicPr>
          <p:cNvPr id="34833" name="Picture 17" descr="0222">
            <a:extLst>
              <a:ext uri="{FF2B5EF4-FFF2-40B4-BE49-F238E27FC236}">
                <a16:creationId xmlns:a16="http://schemas.microsoft.com/office/drawing/2014/main" id="{1822C1CE-6AE3-E045-ACFE-E76E25C7CB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5029200"/>
            <a:ext cx="2362200" cy="1535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7719016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8C7D158E-D219-034C-88E4-8D607E56EA6A}"/>
              </a:ext>
            </a:extLst>
          </p:cNvPr>
          <p:cNvSpPr>
            <a:spLocks noGrp="1" noRot="1" noChangeArrowheads="1"/>
          </p:cNvSpPr>
          <p:nvPr>
            <p:ph type="title"/>
          </p:nvPr>
        </p:nvSpPr>
        <p:spPr/>
        <p:txBody>
          <a:bodyPr/>
          <a:lstStyle/>
          <a:p>
            <a:pPr fontAlgn="auto">
              <a:spcAft>
                <a:spcPts val="0"/>
              </a:spcAft>
              <a:defRPr/>
            </a:pPr>
            <a:r>
              <a:rPr lang="en-US">
                <a:solidFill>
                  <a:schemeClr val="accent1">
                    <a:satMod val="150000"/>
                  </a:schemeClr>
                </a:solidFill>
                <a:ea typeface="+mj-ea"/>
              </a:rPr>
              <a:t>Irritant Contact Dermatitis</a:t>
            </a:r>
          </a:p>
        </p:txBody>
      </p:sp>
      <p:sp>
        <p:nvSpPr>
          <p:cNvPr id="53251" name="Rectangle 3">
            <a:extLst>
              <a:ext uri="{FF2B5EF4-FFF2-40B4-BE49-F238E27FC236}">
                <a16:creationId xmlns:a16="http://schemas.microsoft.com/office/drawing/2014/main" id="{0A1240EA-2D1D-7042-B81C-805A9F311DA8}"/>
              </a:ext>
            </a:extLst>
          </p:cNvPr>
          <p:cNvSpPr>
            <a:spLocks noGrp="1" noChangeArrowheads="1"/>
          </p:cNvSpPr>
          <p:nvPr>
            <p:ph type="body" idx="1"/>
          </p:nvPr>
        </p:nvSpPr>
        <p:spPr/>
        <p:txBody>
          <a:bodyPr/>
          <a:lstStyle/>
          <a:p>
            <a:r>
              <a:rPr lang="en-US" altLang="en-US" dirty="0"/>
              <a:t>Most contact dermatitis is irritant in nature</a:t>
            </a:r>
          </a:p>
          <a:p>
            <a:r>
              <a:rPr lang="en-US" altLang="en-US" dirty="0"/>
              <a:t>Occupational						 </a:t>
            </a:r>
            <a:r>
              <a:rPr lang="en-US" altLang="en-US" dirty="0" err="1"/>
              <a:t>morbity</a:t>
            </a:r>
            <a:endParaRPr lang="en-US" altLang="en-US" dirty="0"/>
          </a:p>
          <a:p>
            <a:r>
              <a:rPr lang="en-US" altLang="en-US" dirty="0"/>
              <a:t>Irritant vs allergic</a:t>
            </a:r>
          </a:p>
          <a:p>
            <a:r>
              <a:rPr lang="en-US" altLang="en-US" dirty="0"/>
              <a:t>Prevention is key!</a:t>
            </a:r>
          </a:p>
        </p:txBody>
      </p:sp>
      <p:pic>
        <p:nvPicPr>
          <p:cNvPr id="58371" name="Picture 5" descr="16FT2">
            <a:extLst>
              <a:ext uri="{FF2B5EF4-FFF2-40B4-BE49-F238E27FC236}">
                <a16:creationId xmlns:a16="http://schemas.microsoft.com/office/drawing/2014/main" id="{BD376060-BF6D-9B49-BEAC-B78EF563B3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475" b="8475"/>
          <a:stretch>
            <a:fillRect/>
          </a:stretch>
        </p:blipFill>
        <p:spPr bwMode="auto">
          <a:xfrm>
            <a:off x="4114800" y="2514600"/>
            <a:ext cx="4724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183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D645A12-25BC-204B-A1AC-583C23908E35}"/>
              </a:ext>
            </a:extLst>
          </p:cNvPr>
          <p:cNvSpPr>
            <a:spLocks noGrp="1" noRot="1" noChangeArrowheads="1"/>
          </p:cNvSpPr>
          <p:nvPr>
            <p:ph type="title"/>
          </p:nvPr>
        </p:nvSpPr>
        <p:spPr/>
        <p:txBody>
          <a:bodyPr>
            <a:normAutofit fontScale="90000"/>
          </a:bodyPr>
          <a:lstStyle/>
          <a:p>
            <a:pPr fontAlgn="auto">
              <a:spcAft>
                <a:spcPts val="0"/>
              </a:spcAft>
              <a:defRPr/>
            </a:pPr>
            <a:r>
              <a:rPr lang="en-US" sz="4000">
                <a:solidFill>
                  <a:schemeClr val="accent1">
                    <a:satMod val="150000"/>
                  </a:schemeClr>
                </a:solidFill>
                <a:ea typeface="+mj-ea"/>
              </a:rPr>
              <a:t>Neurodermatitis/Lichen Simplex Chronicus</a:t>
            </a:r>
          </a:p>
        </p:txBody>
      </p:sp>
      <p:sp>
        <p:nvSpPr>
          <p:cNvPr id="18435" name="Rectangle 3">
            <a:extLst>
              <a:ext uri="{FF2B5EF4-FFF2-40B4-BE49-F238E27FC236}">
                <a16:creationId xmlns:a16="http://schemas.microsoft.com/office/drawing/2014/main" id="{1886DCCD-CC2D-9D40-B650-D6145DC6D3DE}"/>
              </a:ext>
            </a:extLst>
          </p:cNvPr>
          <p:cNvSpPr>
            <a:spLocks noGrp="1" noChangeArrowheads="1"/>
          </p:cNvSpPr>
          <p:nvPr>
            <p:ph type="body" idx="1"/>
          </p:nvPr>
        </p:nvSpPr>
        <p:spPr>
          <a:xfrm>
            <a:off x="457200" y="1600200"/>
            <a:ext cx="4267200" cy="4525963"/>
          </a:xfrm>
        </p:spPr>
        <p:txBody>
          <a:bodyPr/>
          <a:lstStyle/>
          <a:p>
            <a:r>
              <a:rPr lang="en-US" altLang="en-US" dirty="0"/>
              <a:t>Paroxysmal pruritus</a:t>
            </a:r>
          </a:p>
          <a:p>
            <a:r>
              <a:rPr lang="en-US" altLang="en-US" dirty="0"/>
              <a:t>Habitual excoriating or rubbing</a:t>
            </a:r>
          </a:p>
          <a:p>
            <a:r>
              <a:rPr lang="en-US" altLang="en-US" dirty="0"/>
              <a:t>Skin thickens to defend</a:t>
            </a:r>
          </a:p>
          <a:p>
            <a:r>
              <a:rPr lang="en-US" altLang="en-US" dirty="0"/>
              <a:t>Consider underlying disease			</a:t>
            </a:r>
          </a:p>
        </p:txBody>
      </p:sp>
      <p:pic>
        <p:nvPicPr>
          <p:cNvPr id="59395" name="Picture 5" descr="7FF3">
            <a:extLst>
              <a:ext uri="{FF2B5EF4-FFF2-40B4-BE49-F238E27FC236}">
                <a16:creationId xmlns:a16="http://schemas.microsoft.com/office/drawing/2014/main" id="{A778D52C-8AC7-4A43-9B6E-1F2E5C9D56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64" b="7246"/>
          <a:stretch>
            <a:fillRect/>
          </a:stretch>
        </p:blipFill>
        <p:spPr bwMode="auto">
          <a:xfrm>
            <a:off x="4724400" y="1905000"/>
            <a:ext cx="4267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Image Preview">
            <a:extLst>
              <a:ext uri="{FF2B5EF4-FFF2-40B4-BE49-F238E27FC236}">
                <a16:creationId xmlns:a16="http://schemas.microsoft.com/office/drawing/2014/main" id="{8616BDEE-D54C-954C-BAC2-92868D6FA8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692" t="8000" r="7692" b="3999"/>
          <a:stretch>
            <a:fillRect/>
          </a:stretch>
        </p:blipFill>
        <p:spPr bwMode="auto">
          <a:xfrm>
            <a:off x="4572000" y="5791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 Box 7">
            <a:extLst>
              <a:ext uri="{FF2B5EF4-FFF2-40B4-BE49-F238E27FC236}">
                <a16:creationId xmlns:a16="http://schemas.microsoft.com/office/drawing/2014/main" id="{1A9D8B7F-A186-C941-87DE-BE4ACF9B8DD7}"/>
              </a:ext>
            </a:extLst>
          </p:cNvPr>
          <p:cNvSpPr txBox="1">
            <a:spLocks noChangeArrowheads="1"/>
          </p:cNvSpPr>
          <p:nvPr/>
        </p:nvSpPr>
        <p:spPr bwMode="auto">
          <a:xfrm>
            <a:off x="5181600" y="5791200"/>
            <a:ext cx="36576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Times New Roman" charset="0"/>
                <a:ea typeface="ＭＳ Ｐゴシック" charset="0"/>
              </a:rPr>
              <a:t>Increased skin markings</a:t>
            </a:r>
          </a:p>
        </p:txBody>
      </p:sp>
    </p:spTree>
    <p:extLst>
      <p:ext uri="{BB962C8B-B14F-4D97-AF65-F5344CB8AC3E}">
        <p14:creationId xmlns:p14="http://schemas.microsoft.com/office/powerpoint/2010/main" val="26315173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BE8B617E-45AF-B241-AC14-C860F9D9A367}"/>
              </a:ext>
            </a:extLst>
          </p:cNvPr>
          <p:cNvSpPr>
            <a:spLocks noGrp="1" noRot="1" noChangeArrowheads="1"/>
          </p:cNvSpPr>
          <p:nvPr>
            <p:ph type="title"/>
          </p:nvPr>
        </p:nvSpPr>
        <p:spPr>
          <a:xfrm>
            <a:off x="228600" y="152400"/>
            <a:ext cx="4267200" cy="427038"/>
          </a:xfrm>
        </p:spPr>
        <p:txBody>
          <a:bodyPr>
            <a:normAutofit fontScale="90000"/>
          </a:bodyPr>
          <a:lstStyle/>
          <a:p>
            <a:pPr fontAlgn="auto">
              <a:spcAft>
                <a:spcPts val="0"/>
              </a:spcAft>
              <a:defRPr/>
            </a:pPr>
            <a:r>
              <a:rPr lang="en-US" sz="2800">
                <a:solidFill>
                  <a:schemeClr val="accent1">
                    <a:satMod val="150000"/>
                  </a:schemeClr>
                </a:solidFill>
                <a:ea typeface="+mj-ea"/>
              </a:rPr>
              <a:t>Lichen simplex chronicus</a:t>
            </a:r>
          </a:p>
        </p:txBody>
      </p:sp>
      <p:pic>
        <p:nvPicPr>
          <p:cNvPr id="81925" name="Picture 5" descr="7FF6">
            <a:extLst>
              <a:ext uri="{FF2B5EF4-FFF2-40B4-BE49-F238E27FC236}">
                <a16:creationId xmlns:a16="http://schemas.microsoft.com/office/drawing/2014/main" id="{4EEE7639-4789-5545-BEBC-8807592DA4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128" r="15231" b="5511"/>
          <a:stretch>
            <a:fillRect/>
          </a:stretch>
        </p:blipFill>
        <p:spPr bwMode="auto">
          <a:xfrm>
            <a:off x="5791200" y="1447800"/>
            <a:ext cx="304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8" name="Text Box 8">
            <a:extLst>
              <a:ext uri="{FF2B5EF4-FFF2-40B4-BE49-F238E27FC236}">
                <a16:creationId xmlns:a16="http://schemas.microsoft.com/office/drawing/2014/main" id="{2E6D8D8A-5FBD-5145-8422-CEAB67D8CEFC}"/>
              </a:ext>
            </a:extLst>
          </p:cNvPr>
          <p:cNvSpPr txBox="1">
            <a:spLocks noChangeArrowheads="1"/>
          </p:cNvSpPr>
          <p:nvPr/>
        </p:nvSpPr>
        <p:spPr bwMode="auto">
          <a:xfrm>
            <a:off x="5943600" y="6172200"/>
            <a:ext cx="25146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err="1">
                <a:latin typeface="Times New Roman" charset="0"/>
                <a:ea typeface="ＭＳ Ｐゴシック" charset="0"/>
              </a:rPr>
              <a:t>Prurigo</a:t>
            </a:r>
            <a:r>
              <a:rPr lang="en-US" dirty="0">
                <a:latin typeface="Times New Roman" charset="0"/>
                <a:ea typeface="ＭＳ Ｐゴシック" charset="0"/>
              </a:rPr>
              <a:t> simplex</a:t>
            </a:r>
          </a:p>
        </p:txBody>
      </p:sp>
      <p:pic>
        <p:nvPicPr>
          <p:cNvPr id="60420" name="Picture 10" descr="SCROTUM: dermatitis, contact allergic ">
            <a:hlinkClick r:id="rId3" tooltip="SCROTUM: dermatitis, contact allergic "/>
            <a:extLst>
              <a:ext uri="{FF2B5EF4-FFF2-40B4-BE49-F238E27FC236}">
                <a16:creationId xmlns:a16="http://schemas.microsoft.com/office/drawing/2014/main" id="{CB1A9243-78E1-FB4E-B1F3-36A0F9AF22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762000"/>
            <a:ext cx="3810000"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1" name="Picture 11" descr="Image Preview">
            <a:extLst>
              <a:ext uri="{FF2B5EF4-FFF2-40B4-BE49-F238E27FC236}">
                <a16:creationId xmlns:a16="http://schemas.microsoft.com/office/drawing/2014/main" id="{0EAF5698-7E0A-7C43-B0A8-7B27196ADD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692" t="8000" r="7692" b="3999"/>
          <a:stretch>
            <a:fillRect/>
          </a:stretch>
        </p:blipFill>
        <p:spPr bwMode="auto">
          <a:xfrm>
            <a:off x="152400" y="4038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2" name="Text Box 12">
            <a:extLst>
              <a:ext uri="{FF2B5EF4-FFF2-40B4-BE49-F238E27FC236}">
                <a16:creationId xmlns:a16="http://schemas.microsoft.com/office/drawing/2014/main" id="{9EEC81A1-3716-A645-B3C7-B7A33301B55E}"/>
              </a:ext>
            </a:extLst>
          </p:cNvPr>
          <p:cNvSpPr txBox="1">
            <a:spLocks noChangeArrowheads="1"/>
          </p:cNvSpPr>
          <p:nvPr/>
        </p:nvSpPr>
        <p:spPr bwMode="auto">
          <a:xfrm>
            <a:off x="685800" y="3886200"/>
            <a:ext cx="41910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Times New Roman" charset="0"/>
                <a:ea typeface="ＭＳ Ｐゴシック" charset="0"/>
              </a:rPr>
              <a:t>No fungus on the scrotum!</a:t>
            </a:r>
          </a:p>
        </p:txBody>
      </p:sp>
    </p:spTree>
    <p:extLst>
      <p:ext uri="{BB962C8B-B14F-4D97-AF65-F5344CB8AC3E}">
        <p14:creationId xmlns:p14="http://schemas.microsoft.com/office/powerpoint/2010/main" val="2000189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28"/>
                                        </p:tgtEl>
                                        <p:attrNameLst>
                                          <p:attrName>style.visibility</p:attrName>
                                        </p:attrNameLst>
                                      </p:cBhvr>
                                      <p:to>
                                        <p:strVal val="visible"/>
                                      </p:to>
                                    </p:set>
                                    <p:animEffect transition="in" filter="blinds(horizontal)">
                                      <p:cBhvr>
                                        <p:cTn id="7" dur="500"/>
                                        <p:tgtEl>
                                          <p:spTgt spid="81928"/>
                                        </p:tgtEl>
                                      </p:cBhvr>
                                    </p:animEffect>
                                  </p:childTnLst>
                                </p:cTn>
                              </p:par>
                              <p:par>
                                <p:cTn id="8" presetID="3" presetClass="entr" presetSubtype="10" fill="hold" nodeType="withEffect">
                                  <p:stCondLst>
                                    <p:cond delay="0"/>
                                  </p:stCondLst>
                                  <p:childTnLst>
                                    <p:set>
                                      <p:cBhvr>
                                        <p:cTn id="9" dur="1" fill="hold">
                                          <p:stCondLst>
                                            <p:cond delay="0"/>
                                          </p:stCondLst>
                                        </p:cTn>
                                        <p:tgtEl>
                                          <p:spTgt spid="81925"/>
                                        </p:tgtEl>
                                        <p:attrNameLst>
                                          <p:attrName>style.visibility</p:attrName>
                                        </p:attrNameLst>
                                      </p:cBhvr>
                                      <p:to>
                                        <p:strVal val="visible"/>
                                      </p:to>
                                    </p:set>
                                    <p:animEffect transition="in" filter="blinds(horizontal)">
                                      <p:cBhvr>
                                        <p:cTn id="10" dur="500"/>
                                        <p:tgtEl>
                                          <p:spTgt spid="8192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81931"/>
                                        </p:tgtEl>
                                        <p:attrNameLst>
                                          <p:attrName>style.visibility</p:attrName>
                                        </p:attrNameLst>
                                      </p:cBhvr>
                                      <p:to>
                                        <p:strVal val="visible"/>
                                      </p:to>
                                    </p:set>
                                    <p:anim calcmode="lin" valueType="num">
                                      <p:cBhvr additive="base">
                                        <p:cTn id="15" dur="500" fill="hold"/>
                                        <p:tgtEl>
                                          <p:spTgt spid="81931"/>
                                        </p:tgtEl>
                                        <p:attrNameLst>
                                          <p:attrName>ppt_x</p:attrName>
                                        </p:attrNameLst>
                                      </p:cBhvr>
                                      <p:tavLst>
                                        <p:tav tm="0">
                                          <p:val>
                                            <p:strVal val="#ppt_x"/>
                                          </p:val>
                                        </p:tav>
                                        <p:tav tm="100000">
                                          <p:val>
                                            <p:strVal val="#ppt_x"/>
                                          </p:val>
                                        </p:tav>
                                      </p:tavLst>
                                    </p:anim>
                                    <p:anim calcmode="lin" valueType="num">
                                      <p:cBhvr additive="base">
                                        <p:cTn id="16" dur="500" fill="hold"/>
                                        <p:tgtEl>
                                          <p:spTgt spid="819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1932"/>
                                        </p:tgtEl>
                                        <p:attrNameLst>
                                          <p:attrName>style.visibility</p:attrName>
                                        </p:attrNameLst>
                                      </p:cBhvr>
                                      <p:to>
                                        <p:strVal val="visible"/>
                                      </p:to>
                                    </p:set>
                                    <p:anim calcmode="lin" valueType="num">
                                      <p:cBhvr additive="base">
                                        <p:cTn id="19" dur="500" fill="hold"/>
                                        <p:tgtEl>
                                          <p:spTgt spid="81932"/>
                                        </p:tgtEl>
                                        <p:attrNameLst>
                                          <p:attrName>ppt_x</p:attrName>
                                        </p:attrNameLst>
                                      </p:cBhvr>
                                      <p:tavLst>
                                        <p:tav tm="0">
                                          <p:val>
                                            <p:strVal val="#ppt_x"/>
                                          </p:val>
                                        </p:tav>
                                        <p:tav tm="100000">
                                          <p:val>
                                            <p:strVal val="#ppt_x"/>
                                          </p:val>
                                        </p:tav>
                                      </p:tavLst>
                                    </p:anim>
                                    <p:anim calcmode="lin" valueType="num">
                                      <p:cBhvr additive="base">
                                        <p:cTn id="20" dur="500" fill="hold"/>
                                        <p:tgtEl>
                                          <p:spTgt spid="819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8" grpId="0"/>
      <p:bldP spid="8193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423B654-3C25-3740-BF6B-77660E22380E}"/>
              </a:ext>
            </a:extLst>
          </p:cNvPr>
          <p:cNvSpPr>
            <a:spLocks noGrp="1" noRot="1" noChangeArrowheads="1"/>
          </p:cNvSpPr>
          <p:nvPr>
            <p:ph type="title"/>
          </p:nvPr>
        </p:nvSpPr>
        <p:spPr/>
        <p:txBody>
          <a:bodyPr/>
          <a:lstStyle/>
          <a:p>
            <a:pPr fontAlgn="auto">
              <a:spcAft>
                <a:spcPts val="0"/>
              </a:spcAft>
              <a:defRPr/>
            </a:pPr>
            <a:r>
              <a:rPr lang="en-US">
                <a:solidFill>
                  <a:schemeClr val="accent1">
                    <a:satMod val="150000"/>
                  </a:schemeClr>
                </a:solidFill>
                <a:ea typeface="+mj-ea"/>
              </a:rPr>
              <a:t>Seborrheic Dermatitis</a:t>
            </a:r>
          </a:p>
        </p:txBody>
      </p:sp>
      <p:sp>
        <p:nvSpPr>
          <p:cNvPr id="25603" name="Rectangle 3">
            <a:extLst>
              <a:ext uri="{FF2B5EF4-FFF2-40B4-BE49-F238E27FC236}">
                <a16:creationId xmlns:a16="http://schemas.microsoft.com/office/drawing/2014/main" id="{06E632C6-64F8-AC46-AA1C-93C89EC04260}"/>
              </a:ext>
            </a:extLst>
          </p:cNvPr>
          <p:cNvSpPr>
            <a:spLocks noGrp="1" noChangeArrowheads="1"/>
          </p:cNvSpPr>
          <p:nvPr>
            <p:ph type="body" idx="1"/>
          </p:nvPr>
        </p:nvSpPr>
        <p:spPr>
          <a:xfrm>
            <a:off x="457200" y="1447800"/>
            <a:ext cx="8229600" cy="4525963"/>
          </a:xfrm>
        </p:spPr>
        <p:txBody>
          <a:bodyPr/>
          <a:lstStyle/>
          <a:p>
            <a:r>
              <a:rPr lang="en-US" altLang="en-US" dirty="0"/>
              <a:t>Distribution</a:t>
            </a:r>
          </a:p>
          <a:p>
            <a:pPr lvl="1"/>
            <a:r>
              <a:rPr lang="en-US" altLang="en-US" dirty="0"/>
              <a:t>Face, scalp, axillae, upper chest</a:t>
            </a:r>
          </a:p>
          <a:p>
            <a:r>
              <a:rPr lang="en-US" altLang="en-US" dirty="0" err="1"/>
              <a:t>Pityrosprum</a:t>
            </a:r>
            <a:r>
              <a:rPr lang="en-US" altLang="en-US" dirty="0"/>
              <a:t> </a:t>
            </a:r>
            <a:r>
              <a:rPr lang="en-US" altLang="en-US" dirty="0" err="1"/>
              <a:t>ovale</a:t>
            </a:r>
            <a:r>
              <a:rPr lang="en-US" altLang="en-US" dirty="0"/>
              <a:t> “ </a:t>
            </a:r>
            <a:r>
              <a:rPr lang="en-US" altLang="en-US" dirty="0" err="1"/>
              <a:t>malassezia</a:t>
            </a:r>
            <a:r>
              <a:rPr lang="en-US" altLang="en-US" dirty="0"/>
              <a:t> furfur”</a:t>
            </a:r>
          </a:p>
          <a:p>
            <a:r>
              <a:rPr lang="en-US" altLang="en-US" dirty="0"/>
              <a:t>Oily greasy skin</a:t>
            </a:r>
          </a:p>
          <a:p>
            <a:r>
              <a:rPr lang="en-US" altLang="en-US" dirty="0"/>
              <a:t>Nasolabial folds</a:t>
            </a:r>
          </a:p>
          <a:p>
            <a:endParaRPr lang="en-US" altLang="en-US" dirty="0"/>
          </a:p>
          <a:p>
            <a:endParaRPr lang="en-US" altLang="en-US" dirty="0"/>
          </a:p>
          <a:p>
            <a:endParaRPr lang="en-US" altLang="en-US" dirty="0"/>
          </a:p>
        </p:txBody>
      </p:sp>
      <p:pic>
        <p:nvPicPr>
          <p:cNvPr id="61443" name="Picture 9" descr="14FF1">
            <a:extLst>
              <a:ext uri="{FF2B5EF4-FFF2-40B4-BE49-F238E27FC236}">
                <a16:creationId xmlns:a16="http://schemas.microsoft.com/office/drawing/2014/main" id="{DAEA23C5-6257-8443-B7A4-27B3BC42A7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381" r="13708" b="7216"/>
          <a:stretch>
            <a:fillRect/>
          </a:stretch>
        </p:blipFill>
        <p:spPr bwMode="auto">
          <a:xfrm>
            <a:off x="4876800" y="3276600"/>
            <a:ext cx="29797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672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AF8D0-CE52-654E-9480-CF57D6248AEC}"/>
              </a:ext>
            </a:extLst>
          </p:cNvPr>
          <p:cNvSpPr>
            <a:spLocks noGrp="1"/>
          </p:cNvSpPr>
          <p:nvPr>
            <p:ph type="title"/>
          </p:nvPr>
        </p:nvSpPr>
        <p:spPr>
          <a:xfrm>
            <a:off x="457200" y="155575"/>
            <a:ext cx="8229600" cy="1252538"/>
          </a:xfrm>
        </p:spPr>
        <p:txBody>
          <a:bodyPr/>
          <a:lstStyle/>
          <a:p>
            <a:pPr fontAlgn="auto">
              <a:spcAft>
                <a:spcPts val="0"/>
              </a:spcAft>
              <a:defRPr/>
            </a:pPr>
            <a:endParaRPr lang="en-US">
              <a:solidFill>
                <a:schemeClr val="accent1">
                  <a:satMod val="150000"/>
                </a:schemeClr>
              </a:solidFill>
              <a:ea typeface="+mj-ea"/>
            </a:endParaRPr>
          </a:p>
        </p:txBody>
      </p:sp>
      <p:pic>
        <p:nvPicPr>
          <p:cNvPr id="81922" name="Content Placeholder 3">
            <a:extLst>
              <a:ext uri="{FF2B5EF4-FFF2-40B4-BE49-F238E27FC236}">
                <a16:creationId xmlns:a16="http://schemas.microsoft.com/office/drawing/2014/main" id="{BCCA38CD-5835-CE4E-B921-B95A5E7BD09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31575" b="31575"/>
          <a:stretch>
            <a:fillRect/>
          </a:stretch>
        </p:blipFill>
        <p:spPr/>
      </p:pic>
    </p:spTree>
    <p:extLst>
      <p:ext uri="{BB962C8B-B14F-4D97-AF65-F5344CB8AC3E}">
        <p14:creationId xmlns:p14="http://schemas.microsoft.com/office/powerpoint/2010/main" val="3990044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sz="quarter" idx="1"/>
          </p:nvPr>
        </p:nvSpPr>
        <p:spPr>
          <a:xfrm>
            <a:off x="612775" y="1600200"/>
            <a:ext cx="8153400" cy="4495800"/>
          </a:xfrm>
        </p:spPr>
        <p:txBody>
          <a:bodyPr/>
          <a:lstStyle/>
          <a:p>
            <a:pPr eaLnBrk="1" hangingPunct="1"/>
            <a:r>
              <a:rPr lang="en-US" sz="3600" b="1" dirty="0"/>
              <a:t>Chronic eczema:</a:t>
            </a:r>
          </a:p>
          <a:p>
            <a:pPr eaLnBrk="1" hangingPunct="1"/>
            <a:r>
              <a:rPr lang="en-US" sz="3600" b="1" dirty="0"/>
              <a:t> </a:t>
            </a:r>
            <a:r>
              <a:rPr lang="en-US" sz="3600" b="1" dirty="0" err="1"/>
              <a:t>lichenification</a:t>
            </a:r>
            <a:r>
              <a:rPr lang="en-US" sz="3600" b="1" dirty="0"/>
              <a:t>, dark pigmentation and thick papules and plaques</a:t>
            </a:r>
          </a:p>
        </p:txBody>
      </p:sp>
      <p:sp>
        <p:nvSpPr>
          <p:cNvPr id="15363" name="Title 1"/>
          <p:cNvSpPr>
            <a:spLocks noGrp="1"/>
          </p:cNvSpPr>
          <p:nvPr>
            <p:ph type="title"/>
          </p:nvPr>
        </p:nvSpPr>
        <p:spPr>
          <a:xfrm>
            <a:off x="612775" y="228600"/>
            <a:ext cx="8153400" cy="990600"/>
          </a:xfrm>
        </p:spPr>
        <p:txBody>
          <a:bodyPr/>
          <a:lstStyle/>
          <a:p>
            <a:pPr eaLnBrk="1" hangingPunct="1"/>
            <a:r>
              <a:rPr lang="en-US" sz="6000" b="1"/>
              <a:t>Eczema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C40F6-B9FA-E241-9042-7FCA1BB11159}"/>
              </a:ext>
            </a:extLst>
          </p:cNvPr>
          <p:cNvSpPr>
            <a:spLocks noGrp="1"/>
          </p:cNvSpPr>
          <p:nvPr>
            <p:ph type="title"/>
          </p:nvPr>
        </p:nvSpPr>
        <p:spPr>
          <a:xfrm>
            <a:off x="457200" y="155575"/>
            <a:ext cx="8229600" cy="1252538"/>
          </a:xfrm>
        </p:spPr>
        <p:txBody>
          <a:bodyPr/>
          <a:lstStyle/>
          <a:p>
            <a:pPr fontAlgn="auto">
              <a:spcAft>
                <a:spcPts val="0"/>
              </a:spcAft>
              <a:defRPr/>
            </a:pPr>
            <a:endParaRPr lang="en-US">
              <a:solidFill>
                <a:schemeClr val="accent1">
                  <a:satMod val="150000"/>
                </a:schemeClr>
              </a:solidFill>
              <a:ea typeface="+mj-ea"/>
            </a:endParaRPr>
          </a:p>
        </p:txBody>
      </p:sp>
      <p:pic>
        <p:nvPicPr>
          <p:cNvPr id="82946" name="Content Placeholder 3">
            <a:extLst>
              <a:ext uri="{FF2B5EF4-FFF2-40B4-BE49-F238E27FC236}">
                <a16:creationId xmlns:a16="http://schemas.microsoft.com/office/drawing/2014/main" id="{CEAED2CB-BAFA-2A41-BDDF-D7D0742B72F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5928" b="25928"/>
          <a:stretch>
            <a:fillRect/>
          </a:stretch>
        </p:blipFill>
        <p:spPr/>
      </p:pic>
    </p:spTree>
    <p:extLst>
      <p:ext uri="{BB962C8B-B14F-4D97-AF65-F5344CB8AC3E}">
        <p14:creationId xmlns:p14="http://schemas.microsoft.com/office/powerpoint/2010/main" val="11317042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ctr"/>
            <a:endParaRPr lang="en-US" sz="6600" dirty="0"/>
          </a:p>
          <a:p>
            <a:pPr algn="ctr"/>
            <a:r>
              <a:rPr lang="en-US" sz="6600" dirty="0"/>
              <a:t>Thank You</a:t>
            </a:r>
          </a:p>
        </p:txBody>
      </p:sp>
    </p:spTree>
    <p:extLst>
      <p:ext uri="{BB962C8B-B14F-4D97-AF65-F5344CB8AC3E}">
        <p14:creationId xmlns:p14="http://schemas.microsoft.com/office/powerpoint/2010/main" val="3600982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2775" y="228600"/>
            <a:ext cx="8153400" cy="990600"/>
          </a:xfrm>
        </p:spPr>
        <p:txBody>
          <a:bodyPr/>
          <a:lstStyle/>
          <a:p>
            <a:pPr eaLnBrk="1" hangingPunct="1"/>
            <a:endParaRPr lang="x-none"/>
          </a:p>
        </p:txBody>
      </p:sp>
      <p:pic>
        <p:nvPicPr>
          <p:cNvPr id="16387" name="Content Placeholder 3" descr="ad2.jpg"/>
          <p:cNvPicPr>
            <a:picLocks noGrp="1" noChangeAspect="1"/>
          </p:cNvPicPr>
          <p:nvPr>
            <p:ph sz="quarter" idx="1"/>
          </p:nvPr>
        </p:nvPicPr>
        <p:blipFill>
          <a:blip r:embed="rId2" cstate="print"/>
          <a:srcRect/>
          <a:stretch>
            <a:fillRect/>
          </a:stretch>
        </p:blipFill>
        <p:spPr>
          <a:xfrm>
            <a:off x="228600" y="533400"/>
            <a:ext cx="8686800" cy="57912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12775" y="228600"/>
            <a:ext cx="8153400" cy="990600"/>
          </a:xfrm>
        </p:spPr>
        <p:txBody>
          <a:bodyPr/>
          <a:lstStyle/>
          <a:p>
            <a:pPr eaLnBrk="1" hangingPunct="1"/>
            <a:endParaRPr lang="x-none"/>
          </a:p>
        </p:txBody>
      </p:sp>
      <p:pic>
        <p:nvPicPr>
          <p:cNvPr id="17411" name="Content Placeholder 3" descr="Picture4.jpg"/>
          <p:cNvPicPr>
            <a:picLocks noGrp="1" noChangeAspect="1"/>
          </p:cNvPicPr>
          <p:nvPr>
            <p:ph sz="quarter" idx="1"/>
          </p:nvPr>
        </p:nvPicPr>
        <p:blipFill>
          <a:blip r:embed="rId2" cstate="print"/>
          <a:srcRect/>
          <a:stretch>
            <a:fillRect/>
          </a:stretch>
        </p:blipFill>
        <p:spPr>
          <a:xfrm>
            <a:off x="152400" y="685800"/>
            <a:ext cx="8809038" cy="49530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BE8B7-931D-0C4A-B060-2D93C98FB3B8}"/>
              </a:ext>
            </a:extLst>
          </p:cNvPr>
          <p:cNvSpPr>
            <a:spLocks noGrp="1"/>
          </p:cNvSpPr>
          <p:nvPr>
            <p:ph type="title"/>
          </p:nvPr>
        </p:nvSpPr>
        <p:spPr/>
        <p:txBody>
          <a:bodyPr/>
          <a:lstStyle/>
          <a:p>
            <a:r>
              <a:rPr lang="en-US" dirty="0"/>
              <a:t>Dermatitis 101</a:t>
            </a:r>
          </a:p>
        </p:txBody>
      </p:sp>
      <p:sp>
        <p:nvSpPr>
          <p:cNvPr id="3" name="Content Placeholder 2">
            <a:extLst>
              <a:ext uri="{FF2B5EF4-FFF2-40B4-BE49-F238E27FC236}">
                <a16:creationId xmlns:a16="http://schemas.microsoft.com/office/drawing/2014/main" id="{51433F95-FFFF-6048-9F94-517B943756E2}"/>
              </a:ext>
            </a:extLst>
          </p:cNvPr>
          <p:cNvSpPr>
            <a:spLocks noGrp="1"/>
          </p:cNvSpPr>
          <p:nvPr>
            <p:ph sz="quarter" idx="1"/>
          </p:nvPr>
        </p:nvSpPr>
        <p:spPr/>
        <p:txBody>
          <a:bodyPr/>
          <a:lstStyle/>
          <a:p>
            <a:r>
              <a:rPr lang="en-US" altLang="en-US" sz="2800" dirty="0"/>
              <a:t>Atopic</a:t>
            </a:r>
          </a:p>
          <a:p>
            <a:r>
              <a:rPr lang="en-US" altLang="en-US" sz="2800" dirty="0"/>
              <a:t>Seborrheic</a:t>
            </a:r>
          </a:p>
          <a:p>
            <a:r>
              <a:rPr lang="en-US" altLang="en-US" sz="2800" dirty="0"/>
              <a:t>Contact</a:t>
            </a:r>
          </a:p>
          <a:p>
            <a:pPr lvl="1"/>
            <a:r>
              <a:rPr lang="en-US" altLang="en-US" sz="2400" dirty="0"/>
              <a:t>Allergic</a:t>
            </a:r>
          </a:p>
          <a:p>
            <a:pPr lvl="1"/>
            <a:r>
              <a:rPr lang="en-US" altLang="en-US" sz="2400" dirty="0"/>
              <a:t>Irritant</a:t>
            </a:r>
          </a:p>
          <a:p>
            <a:r>
              <a:rPr lang="en-US" altLang="en-US" sz="2800" dirty="0"/>
              <a:t>Nummular</a:t>
            </a:r>
          </a:p>
          <a:p>
            <a:r>
              <a:rPr lang="en-US" altLang="en-US" sz="2800" dirty="0" err="1"/>
              <a:t>Asteatotic</a:t>
            </a:r>
            <a:endParaRPr lang="en-US" altLang="en-US" sz="2800" dirty="0"/>
          </a:p>
          <a:p>
            <a:r>
              <a:rPr lang="en-US" altLang="en-US" sz="2800" dirty="0"/>
              <a:t>Stasis</a:t>
            </a:r>
          </a:p>
          <a:p>
            <a:r>
              <a:rPr lang="en-US" altLang="en-US" sz="2800" dirty="0"/>
              <a:t>Neurodermatitis/Lichen Simplex </a:t>
            </a:r>
            <a:r>
              <a:rPr lang="en-US" altLang="en-US" sz="2800" dirty="0" err="1"/>
              <a:t>Chronicus</a:t>
            </a:r>
            <a:endParaRPr lang="en-US" altLang="en-US" sz="2800" dirty="0"/>
          </a:p>
          <a:p>
            <a:endParaRPr lang="en-US" dirty="0"/>
          </a:p>
        </p:txBody>
      </p:sp>
    </p:spTree>
    <p:extLst>
      <p:ext uri="{BB962C8B-B14F-4D97-AF65-F5344CB8AC3E}">
        <p14:creationId xmlns:p14="http://schemas.microsoft.com/office/powerpoint/2010/main" val="22490412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ECZEMA&amp;#x0D;&amp;#x0A;and eczematous disorders&amp;quot;&quot;/&gt;&lt;property id=&quot;20307&quot; value=&quot;256&quot;/&gt;&lt;/object&gt;&lt;object type=&quot;3&quot; unique_id=&quot;10005&quot;&gt;&lt;property id=&quot;20148&quot; value=&quot;5&quot;/&gt;&lt;property id=&quot;20300&quot; value=&quot;Slide 2 - &amp;quot;Eczema&amp;quot;&quot;/&gt;&lt;property id=&quot;20307&quot; value=&quot;257&quot;/&gt;&lt;/object&gt;&lt;object type=&quot;3&quot; unique_id=&quot;10006&quot;&gt;&lt;property id=&quot;20148&quot; value=&quot;5&quot;/&gt;&lt;property id=&quot;20300&quot; value=&quot;Slide 3 - &amp;quot;Eczema&amp;quot;&quot;/&gt;&lt;property id=&quot;20307&quot; value=&quot;258&quot;/&gt;&lt;/object&gt;&lt;object type=&quot;3&quot; unique_id=&quot;10007&quot;&gt;&lt;property id=&quot;20148&quot; value=&quot;5&quot;/&gt;&lt;property id=&quot;20300&quot; value=&quot;Slide 4 - &amp;quot;Eczema&amp;quot;&quot;/&gt;&lt;property id=&quot;20307&quot; value=&quot;259&quot;/&gt;&lt;/object&gt;&lt;object type=&quot;3&quot; unique_id=&quot;10008&quot;&gt;&lt;property id=&quot;20148&quot; value=&quot;5&quot;/&gt;&lt;property id=&quot;20300&quot; value=&quot;Slide 5&quot;/&gt;&lt;property id=&quot;20307&quot; value=&quot;287&quot;/&gt;&lt;/object&gt;&lt;object type=&quot;3&quot; unique_id=&quot;10009&quot;&gt;&lt;property id=&quot;20148&quot; value=&quot;5&quot;/&gt;&lt;property id=&quot;20300&quot; value=&quot;Slide 6&quot;/&gt;&lt;property id=&quot;20307&quot; value=&quot;310&quot;/&gt;&lt;/object&gt;&lt;object type=&quot;3&quot; unique_id=&quot;10010&quot;&gt;&lt;property id=&quot;20148&quot; value=&quot;5&quot;/&gt;&lt;property id=&quot;20300&quot; value=&quot;Slide 7 - &amp;quot;Eczema&amp;quot;&quot;/&gt;&lt;property id=&quot;20307&quot; value=&quot;261&quot;/&gt;&lt;/object&gt;&lt;object type=&quot;3&quot; unique_id=&quot;10011&quot;&gt;&lt;property id=&quot;20148&quot; value=&quot;5&quot;/&gt;&lt;property id=&quot;20300&quot; value=&quot;Slide 8&quot;/&gt;&lt;property id=&quot;20307&quot; value=&quot;288&quot;/&gt;&lt;/object&gt;&lt;object type=&quot;3&quot; unique_id=&quot;10012&quot;&gt;&lt;property id=&quot;20148&quot; value=&quot;5&quot;/&gt;&lt;property id=&quot;20300&quot; value=&quot;Slide 9&quot;/&gt;&lt;property id=&quot;20307&quot; value=&quot;311&quot;/&gt;&lt;/object&gt;&lt;object type=&quot;3&quot; unique_id=&quot;10013&quot;&gt;&lt;property id=&quot;20148&quot; value=&quot;5&quot;/&gt;&lt;property id=&quot;20300&quot; value=&quot;Slide 10 - &amp;quot;Contact Dermatitis&amp;quot;&quot;/&gt;&lt;property id=&quot;20307&quot; value=&quot;262&quot;/&gt;&lt;/object&gt;&lt;object type=&quot;3&quot; unique_id=&quot;10014&quot;&gt;&lt;property id=&quot;20148&quot; value=&quot;5&quot;/&gt;&lt;property id=&quot;20300&quot; value=&quot;Slide 11 - &amp;quot;Contact Dermatitis&amp;quot;&quot;/&gt;&lt;property id=&quot;20307&quot; value=&quot;263&quot;/&gt;&lt;/object&gt;&lt;object type=&quot;3&quot; unique_id=&quot;10015&quot;&gt;&lt;property id=&quot;20148&quot; value=&quot;5&quot;/&gt;&lt;property id=&quot;20300&quot; value=&quot;Slide 12 - &amp;quot;Contact Dermatitis&amp;quot;&quot;/&gt;&lt;property id=&quot;20307&quot; value=&quot;266&quot;/&gt;&lt;/object&gt;&lt;object type=&quot;3&quot; unique_id=&quot;10016&quot;&gt;&lt;property id=&quot;20148&quot; value=&quot;5&quot;/&gt;&lt;property id=&quot;20300&quot; value=&quot;Slide 13 - &amp;quot;Contact Dermatitis&amp;quot;&quot;/&gt;&lt;property id=&quot;20307&quot; value=&quot;264&quot;/&gt;&lt;/object&gt;&lt;object type=&quot;3&quot; unique_id=&quot;10017&quot;&gt;&lt;property id=&quot;20148&quot; value=&quot;5&quot;/&gt;&lt;property id=&quot;20300&quot; value=&quot;Slide 14&quot;/&gt;&lt;property id=&quot;20307&quot; value=&quot;289&quot;/&gt;&lt;/object&gt;&lt;object type=&quot;3&quot; unique_id=&quot;10018&quot;&gt;&lt;property id=&quot;20148&quot; value=&quot;5&quot;/&gt;&lt;property id=&quot;20300&quot; value=&quot;Slide 15&quot;/&gt;&lt;property id=&quot;20307&quot; value=&quot;290&quot;/&gt;&lt;/object&gt;&lt;object type=&quot;3&quot; unique_id=&quot;10019&quot;&gt;&lt;property id=&quot;20148&quot; value=&quot;5&quot;/&gt;&lt;property id=&quot;20300&quot; value=&quot;Slide 16&quot;/&gt;&lt;property id=&quot;20307&quot; value=&quot;312&quot;/&gt;&lt;/object&gt;&lt;object type=&quot;3&quot; unique_id=&quot;10020&quot;&gt;&lt;property id=&quot;20148&quot; value=&quot;5&quot;/&gt;&lt;property id=&quot;20300&quot; value=&quot;Slide 17 - &amp;quot;Contact Dermatitis&amp;quot;&quot;/&gt;&lt;property id=&quot;20307&quot; value=&quot;265&quot;/&gt;&lt;/object&gt;&lt;object type=&quot;3&quot; unique_id=&quot;10021&quot;&gt;&lt;property id=&quot;20148&quot; value=&quot;5&quot;/&gt;&lt;property id=&quot;20300&quot; value=&quot;Slide 18 - &amp;quot;Atopic Dermatitis&amp;quot;&quot;/&gt;&lt;property id=&quot;20307&quot; value=&quot;270&quot;/&gt;&lt;/object&gt;&lt;object type=&quot;3&quot; unique_id=&quot;10022&quot;&gt;&lt;property id=&quot;20148&quot; value=&quot;5&quot;/&gt;&lt;property id=&quot;20300&quot; value=&quot;Slide 19 - &amp;quot;Atopic Dermatits&amp;quot;&quot;/&gt;&lt;property id=&quot;20307&quot; value=&quot;273&quot;/&gt;&lt;/object&gt;&lt;object type=&quot;3&quot; unique_id=&quot;10023&quot;&gt;&lt;property id=&quot;20148&quot; value=&quot;5&quot;/&gt;&lt;property id=&quot;20300&quot; value=&quot;Slide 20 - &amp;quot;Atopic Dermatitis&amp;quot;&quot;/&gt;&lt;property id=&quot;20307&quot; value=&quot;274&quot;/&gt;&lt;/object&gt;&lt;object type=&quot;3&quot; unique_id=&quot;10024&quot;&gt;&lt;property id=&quot;20148&quot; value=&quot;5&quot;/&gt;&lt;property id=&quot;20300&quot; value=&quot;Slide 21 - &amp;quot;Atopic Dermatitis&amp;quot;&quot;/&gt;&lt;property id=&quot;20307&quot; value=&quot;275&quot;/&gt;&lt;/object&gt;&lt;object type=&quot;3&quot; unique_id=&quot;10025&quot;&gt;&lt;property id=&quot;20148&quot; value=&quot;5&quot;/&gt;&lt;property id=&quot;20300&quot; value=&quot;Slide 22 - &amp;quot;Atopic Dermatits&amp;quot;&quot;/&gt;&lt;property id=&quot;20307&quot; value=&quot;276&quot;/&gt;&lt;/object&gt;&lt;object type=&quot;3&quot; unique_id=&quot;10026&quot;&gt;&lt;property id=&quot;20148&quot; value=&quot;5&quot;/&gt;&lt;property id=&quot;20300&quot; value=&quot;Slide 23&quot;/&gt;&lt;property id=&quot;20307&quot; value=&quot;291&quot;/&gt;&lt;/object&gt;&lt;object type=&quot;3&quot; unique_id=&quot;10027&quot;&gt;&lt;property id=&quot;20148&quot; value=&quot;5&quot;/&gt;&lt;property id=&quot;20300&quot; value=&quot;Slide 24&quot;/&gt;&lt;property id=&quot;20307&quot; value=&quot;292&quot;/&gt;&lt;/object&gt;&lt;object type=&quot;3&quot; unique_id=&quot;10028&quot;&gt;&lt;property id=&quot;20148&quot; value=&quot;5&quot;/&gt;&lt;property id=&quot;20300&quot; value=&quot;Slide 25 - &amp;quot;Atopic Dermatits&amp;quot;&quot;/&gt;&lt;property id=&quot;20307&quot; value=&quot;277&quot;/&gt;&lt;/object&gt;&lt;object type=&quot;3&quot; unique_id=&quot;10029&quot;&gt;&lt;property id=&quot;20148&quot; value=&quot;5&quot;/&gt;&lt;property id=&quot;20300&quot; value=&quot;Slide 26&quot;/&gt;&lt;property id=&quot;20307&quot; value=&quot;293&quot;/&gt;&lt;/object&gt;&lt;object type=&quot;3&quot; unique_id=&quot;10030&quot;&gt;&lt;property id=&quot;20148&quot; value=&quot;5&quot;/&gt;&lt;property id=&quot;20300&quot; value=&quot;Slide 27&quot;/&gt;&lt;property id=&quot;20307&quot; value=&quot;294&quot;/&gt;&lt;/object&gt;&lt;object type=&quot;3&quot; unique_id=&quot;10031&quot;&gt;&lt;property id=&quot;20148&quot; value=&quot;5&quot;/&gt;&lt;property id=&quot;20300&quot; value=&quot;Slide 28&quot;/&gt;&lt;property id=&quot;20307&quot; value=&quot;295&quot;/&gt;&lt;/object&gt;&lt;object type=&quot;3&quot; unique_id=&quot;10032&quot;&gt;&lt;property id=&quot;20148&quot; value=&quot;5&quot;/&gt;&lt;property id=&quot;20300&quot; value=&quot;Slide 29 - &amp;quot;Atopic Dermatits&amp;quot;&quot;/&gt;&lt;property id=&quot;20307&quot; value=&quot;278&quot;/&gt;&lt;/object&gt;&lt;object type=&quot;3&quot; unique_id=&quot;10033&quot;&gt;&lt;property id=&quot;20148&quot; value=&quot;5&quot;/&gt;&lt;property id=&quot;20300&quot; value=&quot;Slide 30&quot;/&gt;&lt;property id=&quot;20307&quot; value=&quot;296&quot;/&gt;&lt;/object&gt;&lt;object type=&quot;3&quot; unique_id=&quot;10034&quot;&gt;&lt;property id=&quot;20148&quot; value=&quot;5&quot;/&gt;&lt;property id=&quot;20300&quot; value=&quot;Slide 31&quot;/&gt;&lt;property id=&quot;20307&quot; value=&quot;297&quot;/&gt;&lt;/object&gt;&lt;object type=&quot;3&quot; unique_id=&quot;10035&quot;&gt;&lt;property id=&quot;20148&quot; value=&quot;5&quot;/&gt;&lt;property id=&quot;20300&quot; value=&quot;Slide 32&quot;/&gt;&lt;property id=&quot;20307&quot; value=&quot;298&quot;/&gt;&lt;/object&gt;&lt;object type=&quot;3&quot; unique_id=&quot;10036&quot;&gt;&lt;property id=&quot;20148&quot; value=&quot;5&quot;/&gt;&lt;property id=&quot;20300&quot; value=&quot;Slide 33&quot;/&gt;&lt;property id=&quot;20307&quot; value=&quot;313&quot;/&gt;&lt;/object&gt;&lt;object type=&quot;3&quot; unique_id=&quot;10037&quot;&gt;&lt;property id=&quot;20148&quot; value=&quot;5&quot;/&gt;&lt;property id=&quot;20300&quot; value=&quot;Slide 34 - &amp;quot;Atopic Dermatits&amp;quot;&quot;/&gt;&lt;property id=&quot;20307&quot; value=&quot;279&quot;/&gt;&lt;/object&gt;&lt;object type=&quot;3&quot; unique_id=&quot;10038&quot;&gt;&lt;property id=&quot;20148&quot; value=&quot;5&quot;/&gt;&lt;property id=&quot;20300&quot; value=&quot;Slide 35&quot;/&gt;&lt;property id=&quot;20307&quot; value=&quot;299&quot;/&gt;&lt;/object&gt;&lt;object type=&quot;3&quot; unique_id=&quot;10039&quot;&gt;&lt;property id=&quot;20148&quot; value=&quot;5&quot;/&gt;&lt;property id=&quot;20300&quot; value=&quot;Slide 36&quot;/&gt;&lt;property id=&quot;20307&quot; value=&quot;300&quot;/&gt;&lt;/object&gt;&lt;object type=&quot;3&quot; unique_id=&quot;10040&quot;&gt;&lt;property id=&quot;20148&quot; value=&quot;5&quot;/&gt;&lt;property id=&quot;20300&quot; value=&quot;Slide 37&quot;/&gt;&lt;property id=&quot;20307&quot; value=&quot;301&quot;/&gt;&lt;/object&gt;&lt;object type=&quot;3&quot; unique_id=&quot;10041&quot;&gt;&lt;property id=&quot;20148&quot; value=&quot;5&quot;/&gt;&lt;property id=&quot;20300&quot; value=&quot;Slide 38&quot;/&gt;&lt;property id=&quot;20307&quot; value=&quot;302&quot;/&gt;&lt;/object&gt;&lt;object type=&quot;3&quot; unique_id=&quot;10042&quot;&gt;&lt;property id=&quot;20148&quot; value=&quot;5&quot;/&gt;&lt;property id=&quot;20300&quot; value=&quot;Slide 39 - &amp;quot;Atopic Dermatits&amp;quot;&quot;/&gt;&lt;property id=&quot;20307&quot; value=&quot;280&quot;/&gt;&lt;/object&gt;&lt;object type=&quot;3&quot; unique_id=&quot;10043&quot;&gt;&lt;property id=&quot;20148&quot; value=&quot;5&quot;/&gt;&lt;property id=&quot;20300&quot; value=&quot;Slide 40 - &amp;quot;Atopic Dermatits&amp;quot;&quot;/&gt;&lt;property id=&quot;20307&quot; value=&quot;271&quot;/&gt;&lt;/object&gt;&lt;object type=&quot;3&quot; unique_id=&quot;10044&quot;&gt;&lt;property id=&quot;20148&quot; value=&quot;5&quot;/&gt;&lt;property id=&quot;20300&quot; value=&quot;Slide 41 - &amp;quot;Atopic Dermatits&amp;quot;&quot;/&gt;&lt;property id=&quot;20307&quot; value=&quot;286&quot;/&gt;&lt;/object&gt;&lt;object type=&quot;3&quot; unique_id=&quot;10045&quot;&gt;&lt;property id=&quot;20148&quot; value=&quot;5&quot;/&gt;&lt;property id=&quot;20300&quot; value=&quot;Slide 42 - &amp;quot;Seborrhoeic Dermatitis&amp;quot;&quot;/&gt;&lt;property id=&quot;20307&quot; value=&quot;281&quot;/&gt;&lt;/object&gt;&lt;object type=&quot;3&quot; unique_id=&quot;10046&quot;&gt;&lt;property id=&quot;20148&quot; value=&quot;5&quot;/&gt;&lt;property id=&quot;20300&quot; value=&quot;Slide 43 - &amp;quot;Seborrhoeic Dermatits&amp;quot;&quot;/&gt;&lt;property id=&quot;20307&quot; value=&quot;283&quot;/&gt;&lt;/object&gt;&lt;object type=&quot;3&quot; unique_id=&quot;10047&quot;&gt;&lt;property id=&quot;20148&quot; value=&quot;5&quot;/&gt;&lt;property id=&quot;20300&quot; value=&quot;Slide 44 - &amp;quot;Seborrhoeic Dermatits&amp;quot;&quot;/&gt;&lt;property id=&quot;20307&quot; value=&quot;285&quot;/&gt;&lt;/object&gt;&lt;object type=&quot;3&quot; unique_id=&quot;10048&quot;&gt;&lt;property id=&quot;20148&quot; value=&quot;5&quot;/&gt;&lt;property id=&quot;20300&quot; value=&quot;Slide 45 - &amp;quot;Seborrhoeic Dermatits&amp;quot;&quot;/&gt;&lt;property id=&quot;20307&quot; value=&quot;284&quot;/&gt;&lt;/object&gt;&lt;object type=&quot;3&quot; unique_id=&quot;10049&quot;&gt;&lt;property id=&quot;20148&quot; value=&quot;5&quot;/&gt;&lt;property id=&quot;20300&quot; value=&quot;Slide 46&quot;/&gt;&lt;property id=&quot;20307&quot; value=&quot;303&quot;/&gt;&lt;/object&gt;&lt;object type=&quot;3&quot; unique_id=&quot;10050&quot;&gt;&lt;property id=&quot;20148&quot; value=&quot;5&quot;/&gt;&lt;property id=&quot;20300&quot; value=&quot;Slide 47&quot;/&gt;&lt;property id=&quot;20307&quot; value=&quot;304&quot;/&gt;&lt;/object&gt;&lt;object type=&quot;3&quot; unique_id=&quot;10051&quot;&gt;&lt;property id=&quot;20148&quot; value=&quot;5&quot;/&gt;&lt;property id=&quot;20300&quot; value=&quot;Slide 48&quot;/&gt;&lt;property id=&quot;20307&quot; value=&quot;305&quot;/&gt;&lt;/object&gt;&lt;object type=&quot;3&quot; unique_id=&quot;10052&quot;&gt;&lt;property id=&quot;20148&quot; value=&quot;5&quot;/&gt;&lt;property id=&quot;20300&quot; value=&quot;Slide 49&quot;/&gt;&lt;property id=&quot;20307&quot; value=&quot;306&quot;/&gt;&lt;/object&gt;&lt;object type=&quot;3&quot; unique_id=&quot;10053&quot;&gt;&lt;property id=&quot;20148&quot; value=&quot;5&quot;/&gt;&lt;property id=&quot;20300&quot; value=&quot;Slide 50&quot;/&gt;&lt;property id=&quot;20307&quot; value=&quot;307&quot;/&gt;&lt;/object&gt;&lt;object type=&quot;3&quot; unique_id=&quot;10054&quot;&gt;&lt;property id=&quot;20148&quot; value=&quot;5&quot;/&gt;&lt;property id=&quot;20300&quot; value=&quot;Slide 51&quot;/&gt;&lt;property id=&quot;20307&quot; value=&quot;308&quot;/&gt;&lt;/object&gt;&lt;object type=&quot;3&quot; unique_id=&quot;10055&quot;&gt;&lt;property id=&quot;20148&quot; value=&quot;5&quot;/&gt;&lt;property id=&quot;20300&quot; value=&quot;Slide 52 - &amp;quot;Seborrhoeic Dermatits&amp;quot;&quot;/&gt;&lt;property id=&quot;20307&quot; value=&quot;268&quot;/&gt;&lt;/object&gt;&lt;object type=&quot;3&quot; unique_id=&quot;10056&quot;&gt;&lt;property id=&quot;20148&quot; value=&quot;5&quot;/&gt;&lt;property id=&quot;20300&quot; value=&quot;Slide 53 - &amp;quot;Seborrhoeic Dermatits&amp;quot;&quot;/&gt;&lt;property id=&quot;20307&quot; value=&quot;260&quot;/&gt;&lt;/object&gt;&lt;object type=&quot;3&quot; unique_id=&quot;10057&quot;&gt;&lt;property id=&quot;20148&quot; value=&quot;5&quot;/&gt;&lt;property id=&quot;20300&quot; value=&quot;Slide 54&quot;/&gt;&lt;property id=&quot;20307&quot; value=&quot;314&quot;/&gt;&lt;/object&gt;&lt;/object&gt;&lt;/object&gt;&lt;/database&gt;"/>
  <p:tag name="SECTOMILLISECCONVERTED" val="1"/>
</p:tagLst>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3">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Median</Template>
  <TotalTime>3572</TotalTime>
  <Words>1078</Words>
  <Application>Microsoft Macintosh PowerPoint</Application>
  <PresentationFormat>On-screen Show (4:3)</PresentationFormat>
  <Paragraphs>186</Paragraphs>
  <Slides>61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Times New Roman</vt:lpstr>
      <vt:lpstr>Tw Cen MT</vt:lpstr>
      <vt:lpstr>Wingdings</vt:lpstr>
      <vt:lpstr>Wingdings 2</vt:lpstr>
      <vt:lpstr>Median</vt:lpstr>
      <vt:lpstr>ATOPIC Dermatitis eczema</vt:lpstr>
      <vt:lpstr>Eczema</vt:lpstr>
      <vt:lpstr>Eczema</vt:lpstr>
      <vt:lpstr>PowerPoint Presentation</vt:lpstr>
      <vt:lpstr>PowerPoint Presentation</vt:lpstr>
      <vt:lpstr>Eczema</vt:lpstr>
      <vt:lpstr>PowerPoint Presentation</vt:lpstr>
      <vt:lpstr>PowerPoint Presentation</vt:lpstr>
      <vt:lpstr>Dermatitis 101</vt:lpstr>
      <vt:lpstr>Atopic Dermatits</vt:lpstr>
      <vt:lpstr>Atopic Dermatitis</vt:lpstr>
      <vt:lpstr>Atopic Dermatitis</vt:lpstr>
      <vt:lpstr>Atopic Dermatitis</vt:lpstr>
      <vt:lpstr>Atopic Dermatitis</vt:lpstr>
      <vt:lpstr>Atopic Dermatitis</vt:lpstr>
      <vt:lpstr>Atopic Dermatitis</vt:lpstr>
      <vt:lpstr>Atopic Dermatitis</vt:lpstr>
      <vt:lpstr>Atopic Dermatitis</vt:lpstr>
      <vt:lpstr>PowerPoint Presentation</vt:lpstr>
      <vt:lpstr>PowerPoint Presentation</vt:lpstr>
      <vt:lpstr>Atopic Dermatitis</vt:lpstr>
      <vt:lpstr>PowerPoint Presentation</vt:lpstr>
      <vt:lpstr>PowerPoint Presentation</vt:lpstr>
      <vt:lpstr>PowerPoint Presentation</vt:lpstr>
      <vt:lpstr>Atopic Dermatitis</vt:lpstr>
      <vt:lpstr>PowerPoint Presentation</vt:lpstr>
      <vt:lpstr>PowerPoint Presentation</vt:lpstr>
      <vt:lpstr>PowerPoint Presentation</vt:lpstr>
      <vt:lpstr>Atopic Dermatitis</vt:lpstr>
      <vt:lpstr>Atopic Dermatitis</vt:lpstr>
      <vt:lpstr>PowerPoint Presentation</vt:lpstr>
      <vt:lpstr>PowerPoint Presentation</vt:lpstr>
      <vt:lpstr>PowerPoint Presentation</vt:lpstr>
      <vt:lpstr>PowerPoint Presentation</vt:lpstr>
      <vt:lpstr>PowerPoint Presentation</vt:lpstr>
      <vt:lpstr>Atopic Dermatitis</vt:lpstr>
      <vt:lpstr>Atopic Dermatitis</vt:lpstr>
      <vt:lpstr>PowerPoint Presentation</vt:lpstr>
      <vt:lpstr>Atopic Dermatits</vt:lpstr>
      <vt:lpstr>Nummular dermatitis</vt:lpstr>
      <vt:lpstr>Regional eczema</vt:lpstr>
      <vt:lpstr>PowerPoint Presentation</vt:lpstr>
      <vt:lpstr>Ear eczema</vt:lpstr>
      <vt:lpstr>PowerPoint Presentation</vt:lpstr>
      <vt:lpstr>Nipple dermatitis</vt:lpstr>
      <vt:lpstr>PowerPoint Presentation</vt:lpstr>
      <vt:lpstr>Hand eczema</vt:lpstr>
      <vt:lpstr>Juvenile plantar dermatosis</vt:lpstr>
      <vt:lpstr>Xerotic eczema</vt:lpstr>
      <vt:lpstr>PowerPoint Presentation</vt:lpstr>
      <vt:lpstr>Allergic contact dermatitis</vt:lpstr>
      <vt:lpstr>Allergic contact dermatitis</vt:lpstr>
      <vt:lpstr>Allergic contact dermatitis</vt:lpstr>
      <vt:lpstr>Allergic Contact Dermatitis</vt:lpstr>
      <vt:lpstr>Irritant Contact Dermatitis</vt:lpstr>
      <vt:lpstr>Neurodermatitis/Lichen Simplex Chronicus</vt:lpstr>
      <vt:lpstr>Lichen simplex chronicus</vt:lpstr>
      <vt:lpstr>Seborrheic Dermatitis</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ECZEMA</dc:title>
  <dc:creator>hp</dc:creator>
  <cp:lastModifiedBy>Microsoft Office User</cp:lastModifiedBy>
  <cp:revision>100</cp:revision>
  <dcterms:created xsi:type="dcterms:W3CDTF">2008-11-11T22:14:43Z</dcterms:created>
  <dcterms:modified xsi:type="dcterms:W3CDTF">2020-01-22T23:26:09Z</dcterms:modified>
</cp:coreProperties>
</file>